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317" r:id="rId3"/>
    <p:sldId id="318" r:id="rId4"/>
    <p:sldId id="299" r:id="rId5"/>
    <p:sldId id="330" r:id="rId6"/>
    <p:sldId id="319" r:id="rId7"/>
    <p:sldId id="320" r:id="rId8"/>
    <p:sldId id="321" r:id="rId9"/>
    <p:sldId id="322" r:id="rId10"/>
    <p:sldId id="323" r:id="rId11"/>
    <p:sldId id="324" r:id="rId12"/>
    <p:sldId id="325" r:id="rId13"/>
    <p:sldId id="326" r:id="rId14"/>
    <p:sldId id="286" r:id="rId15"/>
    <p:sldId id="290"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6" r:id="rId29"/>
    <p:sldId id="289" r:id="rId30"/>
    <p:sldId id="331" r:id="rId31"/>
    <p:sldId id="333" r:id="rId32"/>
    <p:sldId id="334" r:id="rId33"/>
    <p:sldId id="291" r:id="rId34"/>
    <p:sldId id="328" r:id="rId35"/>
    <p:sldId id="283" r:id="rId36"/>
    <p:sldId id="281" r:id="rId37"/>
    <p:sldId id="273" r:id="rId38"/>
    <p:sldId id="329" r:id="rId39"/>
    <p:sldId id="296" r:id="rId40"/>
    <p:sldId id="295" r:id="rId41"/>
    <p:sldId id="267" r:id="rId42"/>
    <p:sldId id="265" r:id="rId43"/>
    <p:sldId id="280" r:id="rId44"/>
    <p:sldId id="275" r:id="rId45"/>
    <p:sldId id="269" r:id="rId46"/>
    <p:sldId id="282" r:id="rId47"/>
    <p:sldId id="298" r:id="rId48"/>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3300"/>
    <a:srgbClr val="800080"/>
    <a:srgbClr val="0000CC"/>
    <a:srgbClr val="FFFF00"/>
    <a:srgbClr val="FF66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6" y="-112"/>
      </p:cViewPr>
      <p:guideLst>
        <p:guide orient="horz" pos="2160"/>
        <p:guide pos="2880"/>
      </p:guideLst>
    </p:cSldViewPr>
  </p:slideViewPr>
  <p:outlineViewPr>
    <p:cViewPr>
      <p:scale>
        <a:sx n="33" d="100"/>
        <a:sy n="33" d="100"/>
      </p:scale>
      <p:origin x="0" y="33480"/>
    </p:cViewPr>
  </p:outlineViewPr>
  <p:notesTextViewPr>
    <p:cViewPr>
      <p:scale>
        <a:sx n="100" d="100"/>
        <a:sy n="100" d="100"/>
      </p:scale>
      <p:origin x="0" y="0"/>
    </p:cViewPr>
  </p:notesTextViewPr>
  <p:sorterViewPr>
    <p:cViewPr>
      <p:scale>
        <a:sx n="66" d="100"/>
        <a:sy n="66" d="100"/>
      </p:scale>
      <p:origin x="0" y="4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55.wmf"/><Relationship Id="rId12" Type="http://schemas.openxmlformats.org/officeDocument/2006/relationships/image" Target="../media/image56.wmf"/><Relationship Id="rId13" Type="http://schemas.openxmlformats.org/officeDocument/2006/relationships/image" Target="../media/image57.wmf"/><Relationship Id="rId14" Type="http://schemas.openxmlformats.org/officeDocument/2006/relationships/image" Target="../media/image58.wmf"/><Relationship Id="rId1" Type="http://schemas.openxmlformats.org/officeDocument/2006/relationships/image" Target="../media/image45.wmf"/><Relationship Id="rId2" Type="http://schemas.openxmlformats.org/officeDocument/2006/relationships/image" Target="../media/image46.wmf"/><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6" Type="http://schemas.openxmlformats.org/officeDocument/2006/relationships/image" Target="../media/image50.wmf"/><Relationship Id="rId7" Type="http://schemas.openxmlformats.org/officeDocument/2006/relationships/image" Target="../media/image51.wmf"/><Relationship Id="rId8" Type="http://schemas.openxmlformats.org/officeDocument/2006/relationships/image" Target="../media/image52.wmf"/><Relationship Id="rId9" Type="http://schemas.openxmlformats.org/officeDocument/2006/relationships/image" Target="../media/image53.wmf"/><Relationship Id="rId10"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1" Type="http://schemas.openxmlformats.org/officeDocument/2006/relationships/image" Target="../media/image59.wmf"/><Relationship Id="rId2"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8.wmf"/><Relationship Id="rId2" Type="http://schemas.openxmlformats.org/officeDocument/2006/relationships/image" Target="../media/image79.wmf"/><Relationship Id="rId3" Type="http://schemas.openxmlformats.org/officeDocument/2006/relationships/image" Target="../media/image8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4.wmf"/><Relationship Id="rId4" Type="http://schemas.openxmlformats.org/officeDocument/2006/relationships/image" Target="../media/image115.wmf"/><Relationship Id="rId1" Type="http://schemas.openxmlformats.org/officeDocument/2006/relationships/image" Target="../media/image112.wmf"/><Relationship Id="rId2" Type="http://schemas.openxmlformats.org/officeDocument/2006/relationships/image" Target="../media/image1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8.wmf"/><Relationship Id="rId2" Type="http://schemas.openxmlformats.org/officeDocument/2006/relationships/image" Target="../media/image119.wmf"/><Relationship Id="rId3" Type="http://schemas.openxmlformats.org/officeDocument/2006/relationships/image" Target="../media/image1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1.wmf"/><Relationship Id="rId4" Type="http://schemas.openxmlformats.org/officeDocument/2006/relationships/image" Target="../media/image132.wmf"/><Relationship Id="rId1" Type="http://schemas.openxmlformats.org/officeDocument/2006/relationships/image" Target="../media/image129.wmf"/><Relationship Id="rId2" Type="http://schemas.openxmlformats.org/officeDocument/2006/relationships/image" Target="../media/image1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03E5309B-07F5-844A-B82A-7B18131B82B3}" type="datetimeFigureOut">
              <a:rPr lang="en-US"/>
              <a:pPr>
                <a:defRPr/>
              </a:pPr>
              <a:t>11/12/15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CA52A477-E7DB-9646-8733-EC29296B6D9F}" type="slidenum">
              <a:rPr lang="en-US"/>
              <a:pPr>
                <a:defRPr/>
              </a:pPr>
              <a:t>‹#›</a:t>
            </a:fld>
            <a:endParaRPr lang="en-US"/>
          </a:p>
        </p:txBody>
      </p:sp>
    </p:spTree>
    <p:extLst>
      <p:ext uri="{BB962C8B-B14F-4D97-AF65-F5344CB8AC3E}">
        <p14:creationId xmlns:p14="http://schemas.microsoft.com/office/powerpoint/2010/main" val="839144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1FCFBE0F-DBBA-2748-80BC-845A15D53F5C}" type="slidenum">
              <a:rPr lang="en-US"/>
              <a:pPr>
                <a:defRPr/>
              </a:pPr>
              <a:t>‹#›</a:t>
            </a:fld>
            <a:endParaRPr lang="en-US"/>
          </a:p>
        </p:txBody>
      </p:sp>
    </p:spTree>
    <p:extLst>
      <p:ext uri="{BB962C8B-B14F-4D97-AF65-F5344CB8AC3E}">
        <p14:creationId xmlns:p14="http://schemas.microsoft.com/office/powerpoint/2010/main" val="34526591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2869" y="-371760"/>
            <a:ext cx="7772400" cy="1470025"/>
          </a:xfrm>
          <a:prstGeom prst="rect">
            <a:avLst/>
          </a:prstGeom>
        </p:spPr>
        <p:txBody>
          <a:bodyPr/>
          <a:lstStyle>
            <a:lvl1pPr>
              <a:defRPr sz="3200" b="1">
                <a:solidFill>
                  <a:srgbClr val="0000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6824727" y="6381750"/>
            <a:ext cx="2133600" cy="476250"/>
          </a:xfrm>
          <a:prstGeom prst="rect">
            <a:avLst/>
          </a:prstGeom>
        </p:spPr>
        <p:txBody>
          <a:bodyPr/>
          <a:lstStyle>
            <a:lvl1pPr>
              <a:defRPr smtClean="0">
                <a:solidFill>
                  <a:srgbClr val="000000"/>
                </a:solidFill>
              </a:defRPr>
            </a:lvl1pPr>
          </a:lstStyle>
          <a:p>
            <a:pPr>
              <a:defRPr/>
            </a:pPr>
            <a:fld id="{30D2696C-8835-D245-9F19-1A16B8CCA32E}" type="slidenum">
              <a:rPr lang="en-US" smtClean="0"/>
              <a:pPr>
                <a:defRPr/>
              </a:pPr>
              <a:t>‹#›</a:t>
            </a:fld>
            <a:endParaRPr lang="en-US"/>
          </a:p>
        </p:txBody>
      </p:sp>
    </p:spTree>
    <p:extLst>
      <p:ext uri="{BB962C8B-B14F-4D97-AF65-F5344CB8AC3E}">
        <p14:creationId xmlns:p14="http://schemas.microsoft.com/office/powerpoint/2010/main" val="17530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712" y="1"/>
            <a:ext cx="8229600" cy="820946"/>
          </a:xfrm>
          <a:prstGeom prst="rect">
            <a:avLst/>
          </a:prstGeom>
        </p:spPr>
        <p:txBody>
          <a:bodyPr/>
          <a:lstStyle>
            <a:lvl1pPr>
              <a:defRPr sz="3200" b="1" cap="none" spc="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37800"/>
            <a:ext cx="8229600" cy="5088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CAAE995-43E6-7247-8674-2C5C7B56CC11}" type="slidenum">
              <a:rPr lang="en-US"/>
              <a:pPr>
                <a:defRPr/>
              </a:pPr>
              <a:t>‹#›</a:t>
            </a:fld>
            <a:endParaRPr lang="en-US"/>
          </a:p>
        </p:txBody>
      </p:sp>
    </p:spTree>
    <p:extLst>
      <p:ext uri="{BB962C8B-B14F-4D97-AF65-F5344CB8AC3E}">
        <p14:creationId xmlns:p14="http://schemas.microsoft.com/office/powerpoint/2010/main" val="170078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784085" y="6381750"/>
            <a:ext cx="2133600" cy="476250"/>
          </a:xfrm>
          <a:prstGeom prst="rect">
            <a:avLst/>
          </a:prstGeom>
          <a:ln/>
        </p:spPr>
        <p:txBody>
          <a:bodyPr/>
          <a:lstStyle>
            <a:lvl1pPr>
              <a:defRPr/>
            </a:lvl1pPr>
          </a:lstStyle>
          <a:p>
            <a:fld id="{C7058492-B6C5-A546-9A44-16A8CCD60E92}" type="slidenum">
              <a:rPr lang="en-US"/>
              <a:pPr/>
              <a:t>‹#›</a:t>
            </a:fld>
            <a:endParaRPr lang="en-US"/>
          </a:p>
        </p:txBody>
      </p:sp>
    </p:spTree>
    <p:extLst>
      <p:ext uri="{BB962C8B-B14F-4D97-AF65-F5344CB8AC3E}">
        <p14:creationId xmlns:p14="http://schemas.microsoft.com/office/powerpoint/2010/main" val="4195810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tile tx="0" ty="0" sx="100000" sy="100000" flip="none" algn="tl"/>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6"/>
          <a:srcRect l="38386" t="1130" r="46260" b="461"/>
          <a:stretch/>
        </p:blipFill>
        <p:spPr>
          <a:xfrm rot="16200000">
            <a:off x="4294425" y="2008425"/>
            <a:ext cx="555148" cy="9144002"/>
          </a:xfrm>
          <a:prstGeom prst="rect">
            <a:avLst/>
          </a:prstGeom>
        </p:spPr>
      </p:pic>
      <p:pic>
        <p:nvPicPr>
          <p:cNvPr id="3" name="Picture 2"/>
          <p:cNvPicPr>
            <a:picLocks noChangeAspect="1"/>
          </p:cNvPicPr>
          <p:nvPr userDrawn="1"/>
        </p:nvPicPr>
        <p:blipFill rotWithShape="1">
          <a:blip r:embed="rId6"/>
          <a:srcRect l="38386" t="1130" r="46260" b="461"/>
          <a:stretch/>
        </p:blipFill>
        <p:spPr>
          <a:xfrm rot="16200000">
            <a:off x="4185468" y="-4185469"/>
            <a:ext cx="773066" cy="9144002"/>
          </a:xfrm>
          <a:prstGeom prst="rect">
            <a:avLst/>
          </a:prstGeom>
        </p:spPr>
      </p:pic>
      <p:sp>
        <p:nvSpPr>
          <p:cNvPr id="1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p:cNvSpPr>
            <a:spLocks noGrp="1" noChangeArrowheads="1"/>
          </p:cNvSpPr>
          <p:nvPr>
            <p:ph type="title"/>
          </p:nvPr>
        </p:nvSpPr>
        <p:spPr bwMode="auto">
          <a:xfrm>
            <a:off x="444500" y="0"/>
            <a:ext cx="8229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Box 13"/>
          <p:cNvSpPr txBox="1"/>
          <p:nvPr userDrawn="1"/>
        </p:nvSpPr>
        <p:spPr>
          <a:xfrm>
            <a:off x="20971" y="6498528"/>
            <a:ext cx="4790269" cy="369332"/>
          </a:xfrm>
          <a:prstGeom prst="rect">
            <a:avLst/>
          </a:prstGeom>
          <a:noFill/>
        </p:spPr>
        <p:txBody>
          <a:bodyPr wrap="none" rtlCol="0">
            <a:spAutoFit/>
          </a:bodyPr>
          <a:lstStyle/>
          <a:p>
            <a:r>
              <a:rPr lang="en-US" sz="1800" dirty="0" err="1" smtClean="0">
                <a:latin typeface="Times"/>
                <a:cs typeface="Times"/>
              </a:rPr>
              <a:t>MePAS</a:t>
            </a:r>
            <a:r>
              <a:rPr lang="en-US" sz="1800" dirty="0" smtClean="0">
                <a:latin typeface="Times"/>
                <a:cs typeface="Times"/>
              </a:rPr>
              <a:t> 2015, </a:t>
            </a:r>
            <a:r>
              <a:rPr lang="en-US" sz="1800" baseline="0" dirty="0" smtClean="0">
                <a:latin typeface="Times"/>
                <a:cs typeface="Times"/>
              </a:rPr>
              <a:t>Guanajuato, 11-21 November 2015</a:t>
            </a:r>
            <a:endParaRPr lang="en-US" sz="1800" dirty="0">
              <a:latin typeface="Times"/>
              <a:cs typeface="Times"/>
            </a:endParaRPr>
          </a:p>
        </p:txBody>
      </p:sp>
      <p:pic>
        <p:nvPicPr>
          <p:cNvPr id="15" name="Picture 14"/>
          <p:cNvPicPr>
            <a:picLocks noChangeAspect="1"/>
          </p:cNvPicPr>
          <p:nvPr userDrawn="1"/>
        </p:nvPicPr>
        <p:blipFill>
          <a:blip r:embed="rId7"/>
          <a:stretch>
            <a:fillRect/>
          </a:stretch>
        </p:blipFill>
        <p:spPr>
          <a:xfrm>
            <a:off x="6216650" y="6390354"/>
            <a:ext cx="783781" cy="473317"/>
          </a:xfrm>
          <a:prstGeom prst="rect">
            <a:avLst/>
          </a:prstGeom>
        </p:spPr>
      </p:pic>
      <p:pic>
        <p:nvPicPr>
          <p:cNvPr id="16" name="Picture 15"/>
          <p:cNvPicPr>
            <a:picLocks noChangeAspect="1"/>
          </p:cNvPicPr>
          <p:nvPr userDrawn="1"/>
        </p:nvPicPr>
        <p:blipFill>
          <a:blip r:embed="rId8"/>
          <a:stretch>
            <a:fillRect/>
          </a:stretch>
        </p:blipFill>
        <p:spPr>
          <a:xfrm>
            <a:off x="6954543" y="6393448"/>
            <a:ext cx="2084527" cy="464552"/>
          </a:xfrm>
          <a:prstGeom prst="rect">
            <a:avLst/>
          </a:prstGeom>
        </p:spPr>
      </p:pic>
      <p:sp>
        <p:nvSpPr>
          <p:cNvPr id="11" name="Rectangle 6"/>
          <p:cNvSpPr>
            <a:spLocks noGrp="1" noChangeArrowheads="1"/>
          </p:cNvSpPr>
          <p:nvPr>
            <p:ph type="sldNum" sz="quarter" idx="4"/>
          </p:nvPr>
        </p:nvSpPr>
        <p:spPr bwMode="auto">
          <a:xfrm>
            <a:off x="6880280" y="634144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E0C6745-E8B4-FA4F-AA60-0F7F699B2064}" type="slidenum">
              <a:rPr lang="en-US"/>
              <a:pPr>
                <a:defRPr/>
              </a:pPr>
              <a:t>‹#›</a:t>
            </a:fld>
            <a:endParaRPr lang="en-US"/>
          </a:p>
        </p:txBody>
      </p:sp>
      <p:pic>
        <p:nvPicPr>
          <p:cNvPr id="2" name="Picture 1"/>
          <p:cNvPicPr>
            <a:picLocks noChangeAspect="1"/>
          </p:cNvPicPr>
          <p:nvPr userDrawn="1"/>
        </p:nvPicPr>
        <p:blipFill>
          <a:blip r:embed="rId9"/>
          <a:stretch>
            <a:fillRect/>
          </a:stretch>
        </p:blipFill>
        <p:spPr>
          <a:xfrm>
            <a:off x="8482591" y="0"/>
            <a:ext cx="661409" cy="97245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3.xml"/><Relationship Id="rId2" Type="http://schemas.openxmlformats.org/officeDocument/2006/relationships/image" Target="../media/image42.jpeg"/></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oleObject" Target="../embeddings/oleObject10.bin"/><Relationship Id="rId21" Type="http://schemas.openxmlformats.org/officeDocument/2006/relationships/image" Target="../media/image53.wmf"/><Relationship Id="rId22" Type="http://schemas.openxmlformats.org/officeDocument/2006/relationships/oleObject" Target="../embeddings/oleObject11.bin"/><Relationship Id="rId23" Type="http://schemas.openxmlformats.org/officeDocument/2006/relationships/image" Target="../media/image54.wmf"/><Relationship Id="rId24" Type="http://schemas.openxmlformats.org/officeDocument/2006/relationships/oleObject" Target="../embeddings/oleObject12.bin"/><Relationship Id="rId25" Type="http://schemas.openxmlformats.org/officeDocument/2006/relationships/image" Target="../media/image55.wmf"/><Relationship Id="rId26" Type="http://schemas.openxmlformats.org/officeDocument/2006/relationships/oleObject" Target="../embeddings/oleObject13.bin"/><Relationship Id="rId27" Type="http://schemas.openxmlformats.org/officeDocument/2006/relationships/image" Target="../media/image56.wmf"/><Relationship Id="rId28" Type="http://schemas.openxmlformats.org/officeDocument/2006/relationships/oleObject" Target="../embeddings/oleObject14.bin"/><Relationship Id="rId29" Type="http://schemas.openxmlformats.org/officeDocument/2006/relationships/image" Target="../media/image57.wmf"/><Relationship Id="rId30" Type="http://schemas.openxmlformats.org/officeDocument/2006/relationships/oleObject" Target="../embeddings/oleObject15.bin"/><Relationship Id="rId31" Type="http://schemas.openxmlformats.org/officeDocument/2006/relationships/image" Target="../media/image58.wmf"/><Relationship Id="rId10" Type="http://schemas.openxmlformats.org/officeDocument/2006/relationships/image" Target="../media/image48.wmf"/><Relationship Id="rId11" Type="http://schemas.openxmlformats.org/officeDocument/2006/relationships/oleObject" Target="../embeddings/oleObject5.bin"/><Relationship Id="rId12" Type="http://schemas.openxmlformats.org/officeDocument/2006/relationships/image" Target="../media/image49.wmf"/><Relationship Id="rId13" Type="http://schemas.openxmlformats.org/officeDocument/2006/relationships/oleObject" Target="../embeddings/oleObject6.bin"/><Relationship Id="rId14" Type="http://schemas.openxmlformats.org/officeDocument/2006/relationships/image" Target="../media/image50.wmf"/><Relationship Id="rId15" Type="http://schemas.openxmlformats.org/officeDocument/2006/relationships/oleObject" Target="../embeddings/oleObject7.bin"/><Relationship Id="rId16" Type="http://schemas.openxmlformats.org/officeDocument/2006/relationships/image" Target="../media/image51.wmf"/><Relationship Id="rId17" Type="http://schemas.openxmlformats.org/officeDocument/2006/relationships/oleObject" Target="../embeddings/oleObject8.bin"/><Relationship Id="rId18" Type="http://schemas.openxmlformats.org/officeDocument/2006/relationships/oleObject" Target="../embeddings/oleObject9.bin"/><Relationship Id="rId19" Type="http://schemas.openxmlformats.org/officeDocument/2006/relationships/image" Target="../media/image52.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45.wmf"/><Relationship Id="rId5" Type="http://schemas.openxmlformats.org/officeDocument/2006/relationships/oleObject" Target="../embeddings/oleObject2.bin"/><Relationship Id="rId6" Type="http://schemas.openxmlformats.org/officeDocument/2006/relationships/image" Target="../media/image46.wmf"/><Relationship Id="rId7" Type="http://schemas.openxmlformats.org/officeDocument/2006/relationships/oleObject" Target="../embeddings/oleObject3.bin"/><Relationship Id="rId8" Type="http://schemas.openxmlformats.org/officeDocument/2006/relationships/image" Target="../media/image47.wmf"/></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62.wmf"/><Relationship Id="rId13" Type="http://schemas.openxmlformats.org/officeDocument/2006/relationships/oleObject" Target="../embeddings/oleObject20.bin"/><Relationship Id="rId14" Type="http://schemas.openxmlformats.org/officeDocument/2006/relationships/image" Target="../media/image63.wmf"/><Relationship Id="rId15" Type="http://schemas.openxmlformats.org/officeDocument/2006/relationships/oleObject" Target="../embeddings/oleObject21.bin"/><Relationship Id="rId16" Type="http://schemas.openxmlformats.org/officeDocument/2006/relationships/image" Target="../media/image64.wmf"/><Relationship Id="rId17" Type="http://schemas.openxmlformats.org/officeDocument/2006/relationships/image" Target="../media/image67.png"/><Relationship Id="rId18" Type="http://schemas.openxmlformats.org/officeDocument/2006/relationships/image" Target="../media/image68.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16.bin"/><Relationship Id="rId4" Type="http://schemas.openxmlformats.org/officeDocument/2006/relationships/image" Target="../media/image59.wmf"/><Relationship Id="rId5" Type="http://schemas.openxmlformats.org/officeDocument/2006/relationships/image" Target="../media/image65.png"/><Relationship Id="rId6" Type="http://schemas.openxmlformats.org/officeDocument/2006/relationships/oleObject" Target="../embeddings/oleObject17.bin"/><Relationship Id="rId7" Type="http://schemas.openxmlformats.org/officeDocument/2006/relationships/image" Target="../media/image60.wmf"/><Relationship Id="rId8" Type="http://schemas.openxmlformats.org/officeDocument/2006/relationships/image" Target="../media/image66.png"/><Relationship Id="rId9" Type="http://schemas.openxmlformats.org/officeDocument/2006/relationships/oleObject" Target="../embeddings/oleObject18.bin"/><Relationship Id="rId10" Type="http://schemas.openxmlformats.org/officeDocument/2006/relationships/image" Target="../media/image6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oleObject" Target="%5CMacintosh%20HD:Users:jmbyrd:Documents:Papers:Accelerator%20School%20Material:USPAS%202009%20Abq:Striplines:stripline%20expt!OLE_LINK2" TargetMode="External"/><Relationship Id="rId4" Type="http://schemas.openxmlformats.org/officeDocument/2006/relationships/image" Target="../media/image71.png"/><Relationship Id="rId5" Type="http://schemas.openxmlformats.org/officeDocument/2006/relationships/oleObject" Target="%5CMacintosh%20HD:Users:jmbyrd:Documents:Papers:Accelerator%20School%20Material:USPAS%202009%20Abq:Striplines:stripline%20expt!OLE_LINK3" TargetMode="External"/><Relationship Id="rId6" Type="http://schemas.openxmlformats.org/officeDocument/2006/relationships/image" Target="../media/image7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78.wmf"/><Relationship Id="rId5" Type="http://schemas.openxmlformats.org/officeDocument/2006/relationships/oleObject" Target="../embeddings/oleObject23.bin"/><Relationship Id="rId6" Type="http://schemas.openxmlformats.org/officeDocument/2006/relationships/image" Target="../media/image79.wmf"/><Relationship Id="rId7" Type="http://schemas.openxmlformats.org/officeDocument/2006/relationships/oleObject" Target="../embeddings/oleObject24.bin"/><Relationship Id="rId8" Type="http://schemas.openxmlformats.org/officeDocument/2006/relationships/image" Target="../media/image8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oleObject" Target="../embeddings/oleObject25.bin"/><Relationship Id="rId5" Type="http://schemas.openxmlformats.org/officeDocument/2006/relationships/image" Target="../media/image8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 Id="rId3" Type="http://schemas.openxmlformats.org/officeDocument/2006/relationships/image" Target="../media/image84.jpe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oleObject" Target="../embeddings/oleObject26.bin"/><Relationship Id="rId6" Type="http://schemas.openxmlformats.org/officeDocument/2006/relationships/image" Target="../media/image85.wmf"/><Relationship Id="rId7" Type="http://schemas.openxmlformats.org/officeDocument/2006/relationships/oleObject" Target="../embeddings/oleObject27.bin"/><Relationship Id="rId8" Type="http://schemas.openxmlformats.org/officeDocument/2006/relationships/image" Target="../media/image88.jpeg"/><Relationship Id="rId9" Type="http://schemas.openxmlformats.org/officeDocument/2006/relationships/image" Target="../media/image89.jpe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 Id="rId3" Type="http://schemas.openxmlformats.org/officeDocument/2006/relationships/image" Target="../media/image93.png"/></Relationships>
</file>

<file path=ppt/slides/_rels/slide33.xml.rels><?xml version="1.0" encoding="UTF-8" standalone="yes"?>
<Relationships xmlns="http://schemas.openxmlformats.org/package/2006/relationships"><Relationship Id="rId3" Type="http://schemas.openxmlformats.org/officeDocument/2006/relationships/image" Target="../media/image95.jpeg"/><Relationship Id="rId4" Type="http://schemas.openxmlformats.org/officeDocument/2006/relationships/image" Target="../media/image96.png"/><Relationship Id="rId5" Type="http://schemas.openxmlformats.org/officeDocument/2006/relationships/image" Target="../media/image97.emf"/><Relationship Id="rId1" Type="http://schemas.openxmlformats.org/officeDocument/2006/relationships/slideLayout" Target="../slideLayouts/slideLayout1.xml"/><Relationship Id="rId2" Type="http://schemas.openxmlformats.org/officeDocument/2006/relationships/image" Target="../media/image9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8.png"/><Relationship Id="rId3" Type="http://schemas.openxmlformats.org/officeDocument/2006/relationships/image" Target="../media/image9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 Id="rId3" Type="http://schemas.openxmlformats.org/officeDocument/2006/relationships/image" Target="../media/image10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 Id="rId3" Type="http://schemas.openxmlformats.org/officeDocument/2006/relationships/image" Target="../media/image103.jpeg"/></Relationships>
</file>

<file path=ppt/slides/_rels/slide37.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jpeg"/><Relationship Id="rId1" Type="http://schemas.openxmlformats.org/officeDocument/2006/relationships/slideLayout" Target="../slideLayouts/slideLayout1.xml"/><Relationship Id="rId2" Type="http://schemas.openxmlformats.org/officeDocument/2006/relationships/image" Target="../media/image10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7.jpeg"/><Relationship Id="rId3" Type="http://schemas.openxmlformats.org/officeDocument/2006/relationships/image" Target="../media/image10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9.png"/><Relationship Id="rId3" Type="http://schemas.openxmlformats.org/officeDocument/2006/relationships/image" Target="../media/image1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1.jpeg"/></Relationships>
</file>

<file path=ppt/slides/_rels/slide42.xml.rels><?xml version="1.0" encoding="UTF-8" standalone="yes"?>
<Relationships xmlns="http://schemas.openxmlformats.org/package/2006/relationships"><Relationship Id="rId11" Type="http://schemas.openxmlformats.org/officeDocument/2006/relationships/image" Target="../media/image116.jpeg"/><Relationship Id="rId12" Type="http://schemas.openxmlformats.org/officeDocument/2006/relationships/image" Target="../media/image117.png"/><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oleObject" Target="../embeddings/oleObject28.bin"/><Relationship Id="rId4" Type="http://schemas.openxmlformats.org/officeDocument/2006/relationships/image" Target="../media/image112.wmf"/><Relationship Id="rId5" Type="http://schemas.openxmlformats.org/officeDocument/2006/relationships/oleObject" Target="../embeddings/oleObject29.bin"/><Relationship Id="rId6" Type="http://schemas.openxmlformats.org/officeDocument/2006/relationships/image" Target="../media/image113.wmf"/><Relationship Id="rId7" Type="http://schemas.openxmlformats.org/officeDocument/2006/relationships/oleObject" Target="../embeddings/oleObject30.bin"/><Relationship Id="rId8" Type="http://schemas.openxmlformats.org/officeDocument/2006/relationships/image" Target="../media/image114.wmf"/><Relationship Id="rId9" Type="http://schemas.openxmlformats.org/officeDocument/2006/relationships/oleObject" Target="../embeddings/oleObject31.bin"/><Relationship Id="rId10" Type="http://schemas.openxmlformats.org/officeDocument/2006/relationships/image" Target="../media/image115.wmf"/></Relationships>
</file>

<file path=ppt/slides/_rels/slide43.xml.rels><?xml version="1.0" encoding="UTF-8" standalone="yes"?>
<Relationships xmlns="http://schemas.openxmlformats.org/package/2006/relationships"><Relationship Id="rId11" Type="http://schemas.openxmlformats.org/officeDocument/2006/relationships/image" Target="../media/image123.jpeg"/><Relationship Id="rId12" Type="http://schemas.openxmlformats.org/officeDocument/2006/relationships/image" Target="../media/image124.jpeg"/><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oleObject" Target="../embeddings/oleObject32.bin"/><Relationship Id="rId4" Type="http://schemas.openxmlformats.org/officeDocument/2006/relationships/image" Target="../media/image118.wmf"/><Relationship Id="rId5" Type="http://schemas.openxmlformats.org/officeDocument/2006/relationships/oleObject" Target="../embeddings/oleObject33.bin"/><Relationship Id="rId6" Type="http://schemas.openxmlformats.org/officeDocument/2006/relationships/image" Target="../media/image119.wmf"/><Relationship Id="rId7" Type="http://schemas.openxmlformats.org/officeDocument/2006/relationships/oleObject" Target="../embeddings/oleObject34.bin"/><Relationship Id="rId8" Type="http://schemas.openxmlformats.org/officeDocument/2006/relationships/image" Target="../media/image120.wmf"/><Relationship Id="rId9" Type="http://schemas.openxmlformats.org/officeDocument/2006/relationships/image" Target="../media/image121.jpeg"/><Relationship Id="rId10" Type="http://schemas.openxmlformats.org/officeDocument/2006/relationships/image" Target="../media/image1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4" Type="http://schemas.openxmlformats.org/officeDocument/2006/relationships/image" Target="../media/image128.png"/><Relationship Id="rId1" Type="http://schemas.openxmlformats.org/officeDocument/2006/relationships/slideLayout" Target="../slideLayouts/slideLayout1.xml"/><Relationship Id="rId2" Type="http://schemas.openxmlformats.org/officeDocument/2006/relationships/image" Target="../media/image126.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129.wmf"/><Relationship Id="rId5" Type="http://schemas.openxmlformats.org/officeDocument/2006/relationships/oleObject" Target="../embeddings/oleObject36.bin"/><Relationship Id="rId6" Type="http://schemas.openxmlformats.org/officeDocument/2006/relationships/image" Target="../media/image130.wmf"/><Relationship Id="rId7" Type="http://schemas.openxmlformats.org/officeDocument/2006/relationships/oleObject" Target="../embeddings/oleObject37.bin"/><Relationship Id="rId8" Type="http://schemas.openxmlformats.org/officeDocument/2006/relationships/image" Target="../media/image131.wmf"/><Relationship Id="rId9" Type="http://schemas.openxmlformats.org/officeDocument/2006/relationships/oleObject" Target="../embeddings/oleObject38.bin"/><Relationship Id="rId10" Type="http://schemas.openxmlformats.org/officeDocument/2006/relationships/image" Target="../media/image132.w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blip>
          <a:stretch>
            <a:fillRect/>
          </a:stretch>
        </p:blipFill>
        <p:spPr>
          <a:xfrm>
            <a:off x="0" y="2169242"/>
            <a:ext cx="9097625" cy="4156178"/>
          </a:xfrm>
          <a:prstGeom prst="rect">
            <a:avLst/>
          </a:prstGeom>
        </p:spPr>
      </p:pic>
      <p:sp>
        <p:nvSpPr>
          <p:cNvPr id="2062" name="Rectangle 14"/>
          <p:cNvSpPr>
            <a:spLocks noChangeArrowheads="1"/>
          </p:cNvSpPr>
          <p:nvPr/>
        </p:nvSpPr>
        <p:spPr bwMode="auto">
          <a:xfrm>
            <a:off x="1099772" y="895027"/>
            <a:ext cx="73005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4000" b="1" dirty="0" smtClean="0">
                <a:solidFill>
                  <a:srgbClr val="990000"/>
                </a:solidFill>
                <a:effectLst>
                  <a:outerShdw blurRad="38100" dist="38100" dir="2700000" algn="tl">
                    <a:srgbClr val="DDDDDD"/>
                  </a:outerShdw>
                </a:effectLst>
                <a:cs typeface="+mn-cs"/>
              </a:rPr>
              <a:t>Introduction to Accelerator Diagnostics</a:t>
            </a:r>
            <a:endParaRPr lang="en-US" sz="4000" b="1" dirty="0">
              <a:solidFill>
                <a:srgbClr val="990000"/>
              </a:solidFill>
              <a:effectLst>
                <a:outerShdw blurRad="38100" dist="38100" dir="2700000" algn="tl">
                  <a:srgbClr val="DDDDDD"/>
                </a:outerShdw>
              </a:effectLst>
              <a:cs typeface="+mn-cs"/>
            </a:endParaRPr>
          </a:p>
        </p:txBody>
      </p:sp>
      <p:sp>
        <p:nvSpPr>
          <p:cNvPr id="2" name="Rectangle 1"/>
          <p:cNvSpPr/>
          <p:nvPr/>
        </p:nvSpPr>
        <p:spPr>
          <a:xfrm>
            <a:off x="1626590" y="2164597"/>
            <a:ext cx="6194411" cy="830997"/>
          </a:xfrm>
          <a:prstGeom prst="rect">
            <a:avLst/>
          </a:prstGeom>
        </p:spPr>
        <p:txBody>
          <a:bodyPr wrap="square">
            <a:spAutoFit/>
          </a:bodyPr>
          <a:lstStyle/>
          <a:p>
            <a:pPr algn="ctr" eaLnBrk="1" hangingPunct="1">
              <a:defRPr/>
            </a:pPr>
            <a:r>
              <a:rPr lang="en-US" sz="2400" b="1" dirty="0">
                <a:solidFill>
                  <a:srgbClr val="A50021"/>
                </a:solidFill>
                <a:effectLst>
                  <a:outerShdw blurRad="38100" dist="38100" dir="2700000" algn="tl">
                    <a:srgbClr val="DDDDDD"/>
                  </a:outerShdw>
                </a:effectLst>
              </a:rPr>
              <a:t>John Byrd</a:t>
            </a:r>
          </a:p>
          <a:p>
            <a:pPr algn="ctr" eaLnBrk="1" hangingPunct="1">
              <a:defRPr/>
            </a:pPr>
            <a:r>
              <a:rPr lang="en-US" sz="2400" b="1" dirty="0">
                <a:solidFill>
                  <a:srgbClr val="A50021"/>
                </a:solidFill>
                <a:effectLst>
                  <a:outerShdw blurRad="38100" dist="38100" dir="2700000" algn="tl">
                    <a:srgbClr val="DDDDDD"/>
                  </a:outerShdw>
                </a:effectLst>
              </a:rPr>
              <a:t>Lawrence Berkeley National Laboratory</a:t>
            </a: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rhic_dcct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457200"/>
            <a:ext cx="35814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rhic_dc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4572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descr="rhic_dcct_electronic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3349625"/>
            <a:ext cx="358140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11"/>
          <p:cNvSpPr txBox="1">
            <a:spLocks noChangeArrowheads="1"/>
          </p:cNvSpPr>
          <p:nvPr/>
        </p:nvSpPr>
        <p:spPr bwMode="auto">
          <a:xfrm>
            <a:off x="3962400" y="5286375"/>
            <a:ext cx="364003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http://www.agsrhichome.bnl.gov/RHIC</a:t>
            </a:r>
          </a:p>
          <a:p>
            <a:pPr eaLnBrk="1" hangingPunct="1"/>
            <a:r>
              <a:rPr lang="en-US" sz="1600">
                <a:latin typeface="Arial"/>
                <a:cs typeface="Arial"/>
              </a:rPr>
              <a:t>/Instrumentation/Systems/DCCT</a:t>
            </a:r>
          </a:p>
        </p:txBody>
      </p:sp>
      <p:sp>
        <p:nvSpPr>
          <p:cNvPr id="14342" name="Text Box 13"/>
          <p:cNvSpPr txBox="1">
            <a:spLocks noChangeArrowheads="1"/>
          </p:cNvSpPr>
          <p:nvPr/>
        </p:nvSpPr>
        <p:spPr bwMode="auto">
          <a:xfrm>
            <a:off x="3962400" y="5956300"/>
            <a:ext cx="4480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ja-JP" altLang="en-US" sz="1600" dirty="0">
                <a:latin typeface="Arial"/>
                <a:cs typeface="Arial"/>
              </a:rPr>
              <a:t>“</a:t>
            </a:r>
            <a:r>
              <a:rPr lang="en-US" sz="1600" dirty="0">
                <a:latin typeface="Arial"/>
                <a:cs typeface="Arial"/>
              </a:rPr>
              <a:t>Overview of RHIC Beam Instrumentation and </a:t>
            </a:r>
          </a:p>
          <a:p>
            <a:pPr eaLnBrk="1" hangingPunct="1"/>
            <a:r>
              <a:rPr lang="en-US" sz="1600" dirty="0">
                <a:latin typeface="Arial"/>
                <a:cs typeface="Arial"/>
              </a:rPr>
              <a:t>First Experience from Operations</a:t>
            </a:r>
            <a:r>
              <a:rPr lang="ja-JP" altLang="en-US" sz="1600" dirty="0">
                <a:latin typeface="Arial"/>
                <a:cs typeface="Arial"/>
              </a:rPr>
              <a:t>”</a:t>
            </a:r>
            <a:r>
              <a:rPr lang="en-US" sz="1600" dirty="0">
                <a:latin typeface="Arial"/>
                <a:cs typeface="Arial"/>
              </a:rPr>
              <a:t>, P. Cameron</a:t>
            </a:r>
          </a:p>
          <a:p>
            <a:pPr eaLnBrk="1" hangingPunct="1"/>
            <a:r>
              <a:rPr lang="en-US" sz="1600" dirty="0">
                <a:latin typeface="Arial"/>
                <a:cs typeface="Arial"/>
              </a:rPr>
              <a:t>et al, DIPAC 2001</a:t>
            </a:r>
          </a:p>
        </p:txBody>
      </p:sp>
      <p:sp>
        <p:nvSpPr>
          <p:cNvPr id="14343" name="Rectangle 2"/>
          <p:cNvSpPr>
            <a:spLocks noChangeArrowheads="1"/>
          </p:cNvSpPr>
          <p:nvPr/>
        </p:nvSpPr>
        <p:spPr bwMode="auto">
          <a:xfrm>
            <a:off x="1837267" y="0"/>
            <a:ext cx="54694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smtClean="0">
                <a:solidFill>
                  <a:srgbClr val="000000"/>
                </a:solidFill>
              </a:rPr>
              <a:t>Example: RHIC Current Transformer</a:t>
            </a:r>
            <a:endParaRPr lang="en-US" sz="2400" b="1" dirty="0">
              <a:solidFill>
                <a:srgbClr val="000000"/>
              </a:solidFil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10</a:t>
            </a:fld>
            <a:endParaRPr lang="en-US"/>
          </a:p>
        </p:txBody>
      </p:sp>
    </p:spTree>
    <p:extLst>
      <p:ext uri="{BB962C8B-B14F-4D97-AF65-F5344CB8AC3E}">
        <p14:creationId xmlns:p14="http://schemas.microsoft.com/office/powerpoint/2010/main" val="16991938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6637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000000"/>
                </a:solidFill>
                <a:latin typeface="Arial"/>
                <a:cs typeface="Arial"/>
              </a:rPr>
              <a:t>Beam Current – Wall Gap / Current Monitor </a:t>
            </a:r>
          </a:p>
        </p:txBody>
      </p:sp>
      <p:pic>
        <p:nvPicPr>
          <p:cNvPr id="17411" name="Picture 3" descr="diag_wg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3897313"/>
            <a:ext cx="45720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76200" y="882650"/>
            <a:ext cx="587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remove a portion of the vacuum chamber and replace </a:t>
            </a:r>
          </a:p>
          <a:p>
            <a:pPr eaLnBrk="1" hangingPunct="1"/>
            <a:r>
              <a:rPr lang="en-US" sz="1800">
                <a:latin typeface="Arial"/>
                <a:cs typeface="Arial"/>
              </a:rPr>
              <a:t>it with some resistive material of impedance Z</a:t>
            </a:r>
          </a:p>
        </p:txBody>
      </p:sp>
      <p:sp>
        <p:nvSpPr>
          <p:cNvPr id="17413" name="Text Box 5"/>
          <p:cNvSpPr txBox="1">
            <a:spLocks noChangeArrowheads="1"/>
          </p:cNvSpPr>
          <p:nvPr/>
        </p:nvSpPr>
        <p:spPr bwMode="auto">
          <a:xfrm>
            <a:off x="0" y="1522413"/>
            <a:ext cx="5638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      detection of voltage across the impedance   </a:t>
            </a:r>
          </a:p>
          <a:p>
            <a:pPr eaLnBrk="1" hangingPunct="1"/>
            <a:r>
              <a:rPr lang="en-US" sz="1800">
                <a:latin typeface="Arial"/>
                <a:cs typeface="Arial"/>
              </a:rPr>
              <a:t>      gives a direct measurement of beam current </a:t>
            </a:r>
          </a:p>
          <a:p>
            <a:pPr eaLnBrk="1" hangingPunct="1"/>
            <a:r>
              <a:rPr lang="en-US" sz="1800">
                <a:latin typeface="Arial"/>
                <a:cs typeface="Arial"/>
              </a:rPr>
              <a:t>      since  V= i</a:t>
            </a:r>
            <a:r>
              <a:rPr lang="en-US" sz="1800" baseline="-25000">
                <a:latin typeface="Arial"/>
                <a:cs typeface="Arial"/>
              </a:rPr>
              <a:t>w</a:t>
            </a:r>
            <a:r>
              <a:rPr lang="en-US" sz="1800">
                <a:latin typeface="Arial"/>
                <a:cs typeface="Arial"/>
              </a:rPr>
              <a:t>(t) Z = -i</a:t>
            </a:r>
            <a:r>
              <a:rPr lang="en-US" sz="1800" baseline="-25000">
                <a:latin typeface="Arial"/>
                <a:cs typeface="Arial"/>
              </a:rPr>
              <a:t>b</a:t>
            </a:r>
            <a:r>
              <a:rPr lang="en-US" sz="1800">
                <a:latin typeface="Arial"/>
                <a:cs typeface="Arial"/>
              </a:rPr>
              <a:t>(t) Z</a:t>
            </a:r>
          </a:p>
        </p:txBody>
      </p:sp>
      <p:pic>
        <p:nvPicPr>
          <p:cNvPr id="17414" name="Picture 7" descr="wgm_simplesketch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623063"/>
            <a:ext cx="2514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6003925" y="2070863"/>
            <a:ext cx="25984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(susceptible to em pickup</a:t>
            </a:r>
          </a:p>
          <a:p>
            <a:pPr eaLnBrk="1" hangingPunct="1"/>
            <a:r>
              <a:rPr lang="en-US" sz="1600">
                <a:latin typeface="Arial"/>
                <a:cs typeface="Arial"/>
              </a:rPr>
              <a:t>and to ground loops)</a:t>
            </a:r>
          </a:p>
        </p:txBody>
      </p:sp>
      <p:grpSp>
        <p:nvGrpSpPr>
          <p:cNvPr id="2" name="Group 1"/>
          <p:cNvGrpSpPr/>
          <p:nvPr/>
        </p:nvGrpSpPr>
        <p:grpSpPr>
          <a:xfrm>
            <a:off x="152400" y="2732851"/>
            <a:ext cx="8883650" cy="1519237"/>
            <a:chOff x="152400" y="2732851"/>
            <a:chExt cx="8883650" cy="1519237"/>
          </a:xfrm>
        </p:grpSpPr>
        <p:sp>
          <p:nvSpPr>
            <p:cNvPr id="17416" name="Text Box 10"/>
            <p:cNvSpPr txBox="1">
              <a:spLocks noChangeArrowheads="1"/>
            </p:cNvSpPr>
            <p:nvPr/>
          </p:nvSpPr>
          <p:spPr bwMode="auto">
            <a:xfrm>
              <a:off x="3657600" y="2732851"/>
              <a:ext cx="5378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latin typeface="Arial"/>
                  <a:cs typeface="Arial"/>
                </a:rPr>
                <a:t>add high-inductance metal shield</a:t>
              </a:r>
            </a:p>
            <a:p>
              <a:pPr eaLnBrk="1" hangingPunct="1"/>
              <a:r>
                <a:rPr lang="en-US" sz="1800" dirty="0">
                  <a:latin typeface="Arial"/>
                  <a:cs typeface="Arial"/>
                </a:rPr>
                <a:t>add ferrite to increase L</a:t>
              </a:r>
            </a:p>
            <a:p>
              <a:pPr eaLnBrk="1" hangingPunct="1"/>
              <a:r>
                <a:rPr lang="en-US" sz="1800" dirty="0">
                  <a:latin typeface="Arial"/>
                  <a:cs typeface="Arial"/>
                </a:rPr>
                <a:t>add ceramic breaks</a:t>
              </a:r>
            </a:p>
            <a:p>
              <a:pPr eaLnBrk="1" hangingPunct="1"/>
              <a:r>
                <a:rPr lang="en-US" sz="1800" dirty="0">
                  <a:latin typeface="Arial"/>
                  <a:cs typeface="Arial"/>
                </a:rPr>
                <a:t>add resistors (across which V is to be measured)</a:t>
              </a:r>
            </a:p>
          </p:txBody>
        </p:sp>
        <p:pic>
          <p:nvPicPr>
            <p:cNvPr id="17417" name="Picture 11" descr="wgm_simplesketch_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732851"/>
              <a:ext cx="2789238"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Line 12"/>
            <p:cNvSpPr>
              <a:spLocks noChangeShapeType="1"/>
            </p:cNvSpPr>
            <p:nvPr/>
          </p:nvSpPr>
          <p:spPr bwMode="auto">
            <a:xfrm flipH="1">
              <a:off x="2362200" y="2961451"/>
              <a:ext cx="12954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19" name="Line 13"/>
            <p:cNvSpPr>
              <a:spLocks noChangeShapeType="1"/>
            </p:cNvSpPr>
            <p:nvPr/>
          </p:nvSpPr>
          <p:spPr bwMode="auto">
            <a:xfrm flipH="1">
              <a:off x="2209800" y="3190051"/>
              <a:ext cx="14478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0" name="Line 14"/>
            <p:cNvSpPr>
              <a:spLocks noChangeShapeType="1"/>
            </p:cNvSpPr>
            <p:nvPr/>
          </p:nvSpPr>
          <p:spPr bwMode="auto">
            <a:xfrm flipH="1" flipV="1">
              <a:off x="1524000" y="3418651"/>
              <a:ext cx="228600" cy="762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1" name="Line 15"/>
            <p:cNvSpPr>
              <a:spLocks noChangeShapeType="1"/>
            </p:cNvSpPr>
            <p:nvPr/>
          </p:nvSpPr>
          <p:spPr bwMode="auto">
            <a:xfrm>
              <a:off x="1752600" y="3494851"/>
              <a:ext cx="1905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2" name="Line 16"/>
            <p:cNvSpPr>
              <a:spLocks noChangeShapeType="1"/>
            </p:cNvSpPr>
            <p:nvPr/>
          </p:nvSpPr>
          <p:spPr bwMode="auto">
            <a:xfrm flipH="1" flipV="1">
              <a:off x="1295400" y="4028251"/>
              <a:ext cx="381000" cy="152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3" name="Line 17"/>
            <p:cNvSpPr>
              <a:spLocks noChangeShapeType="1"/>
            </p:cNvSpPr>
            <p:nvPr/>
          </p:nvSpPr>
          <p:spPr bwMode="auto">
            <a:xfrm>
              <a:off x="1676400" y="4180651"/>
              <a:ext cx="1676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4" name="Line 19"/>
            <p:cNvSpPr>
              <a:spLocks noChangeShapeType="1"/>
            </p:cNvSpPr>
            <p:nvPr/>
          </p:nvSpPr>
          <p:spPr bwMode="auto">
            <a:xfrm>
              <a:off x="3352800" y="3723451"/>
              <a:ext cx="0" cy="457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7425" name="Line 20"/>
            <p:cNvSpPr>
              <a:spLocks noChangeShapeType="1"/>
            </p:cNvSpPr>
            <p:nvPr/>
          </p:nvSpPr>
          <p:spPr bwMode="auto">
            <a:xfrm>
              <a:off x="3352800" y="3723451"/>
              <a:ext cx="304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17426" name="Text Box 21"/>
          <p:cNvSpPr txBox="1">
            <a:spLocks noChangeArrowheads="1"/>
          </p:cNvSpPr>
          <p:nvPr/>
        </p:nvSpPr>
        <p:spPr bwMode="auto">
          <a:xfrm>
            <a:off x="525463" y="4752975"/>
            <a:ext cx="285366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latin typeface="Arial"/>
                <a:cs typeface="Arial"/>
              </a:rPr>
              <a:t>alternate topology - one </a:t>
            </a:r>
          </a:p>
          <a:p>
            <a:pPr eaLnBrk="1" hangingPunct="1"/>
            <a:r>
              <a:rPr lang="en-US" sz="1800" dirty="0">
                <a:latin typeface="Arial"/>
                <a:cs typeface="Arial"/>
              </a:rPr>
              <a:t>of the resistors has been</a:t>
            </a:r>
          </a:p>
          <a:p>
            <a:pPr eaLnBrk="1" hangingPunct="1"/>
            <a:r>
              <a:rPr lang="en-US" sz="1800" dirty="0">
                <a:latin typeface="Arial"/>
                <a:cs typeface="Arial"/>
              </a:rPr>
              <a:t>replaced by the inner con-</a:t>
            </a:r>
          </a:p>
          <a:p>
            <a:pPr eaLnBrk="1" hangingPunct="1"/>
            <a:r>
              <a:rPr lang="en-US" sz="1800" dirty="0" err="1">
                <a:latin typeface="Arial"/>
                <a:cs typeface="Arial"/>
              </a:rPr>
              <a:t>ductor</a:t>
            </a:r>
            <a:r>
              <a:rPr lang="en-US" sz="1800" dirty="0">
                <a:latin typeface="Arial"/>
                <a:cs typeface="Arial"/>
              </a:rPr>
              <a:t> of a coaxial line</a:t>
            </a:r>
          </a:p>
        </p:txBody>
      </p:sp>
      <p:sp>
        <p:nvSpPr>
          <p:cNvPr id="17427" name="Text Box 22"/>
          <p:cNvSpPr txBox="1">
            <a:spLocks noChangeArrowheads="1"/>
          </p:cNvSpPr>
          <p:nvPr/>
        </p:nvSpPr>
        <p:spPr bwMode="auto">
          <a:xfrm>
            <a:off x="76200" y="609600"/>
            <a:ext cx="1108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principle: </a:t>
            </a:r>
          </a:p>
        </p:txBody>
      </p:sp>
      <p:sp>
        <p:nvSpPr>
          <p:cNvPr id="3" name="Slide Number Placeholder 2"/>
          <p:cNvSpPr>
            <a:spLocks noGrp="1"/>
          </p:cNvSpPr>
          <p:nvPr>
            <p:ph type="sldNum" sz="quarter" idx="12"/>
          </p:nvPr>
        </p:nvSpPr>
        <p:spPr/>
        <p:txBody>
          <a:bodyPr/>
          <a:lstStyle/>
          <a:p>
            <a:fld id="{C7058492-B6C5-A546-9A44-16A8CCD60E92}" type="slidenum">
              <a:rPr lang="en-US" smtClean="0"/>
              <a:pPr/>
              <a:t>11</a:t>
            </a:fld>
            <a:endParaRPr lang="en-US"/>
          </a:p>
        </p:txBody>
      </p:sp>
    </p:spTree>
    <p:extLst>
      <p:ext uri="{BB962C8B-B14F-4D97-AF65-F5344CB8AC3E}">
        <p14:creationId xmlns:p14="http://schemas.microsoft.com/office/powerpoint/2010/main" val="3574318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wgm_ac_response_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930525"/>
            <a:ext cx="29718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wgm_dc_response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4378325"/>
            <a:ext cx="27241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diag_wgm_i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7927" y="1319354"/>
            <a:ext cx="2895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parallel_rlc"/>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558925"/>
            <a:ext cx="18288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a:spLocks noChangeArrowheads="1"/>
          </p:cNvSpPr>
          <p:nvPr/>
        </p:nvSpPr>
        <p:spPr bwMode="auto">
          <a:xfrm>
            <a:off x="1743667" y="0"/>
            <a:ext cx="56566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solidFill>
                  <a:srgbClr val="000000"/>
                </a:solidFill>
                <a:latin typeface="Arial"/>
                <a:cs typeface="Arial"/>
              </a:rPr>
              <a:t>Wall Current Monitor Bandwidth</a:t>
            </a:r>
            <a:endParaRPr lang="en-US" sz="2800" b="1" dirty="0">
              <a:solidFill>
                <a:srgbClr val="000000"/>
              </a:solidFill>
              <a:latin typeface="Arial"/>
              <a:cs typeface="Arial"/>
            </a:endParaRPr>
          </a:p>
        </p:txBody>
      </p:sp>
      <p:sp>
        <p:nvSpPr>
          <p:cNvPr id="18439" name="Rectangle 10"/>
          <p:cNvSpPr>
            <a:spLocks noChangeArrowheads="1"/>
          </p:cNvSpPr>
          <p:nvPr/>
        </p:nvSpPr>
        <p:spPr bwMode="auto">
          <a:xfrm>
            <a:off x="76200" y="457200"/>
            <a:ext cx="1012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Arial"/>
                <a:cs typeface="Arial"/>
              </a:rPr>
              <a:t>sensitivity:</a:t>
            </a:r>
          </a:p>
        </p:txBody>
      </p:sp>
      <p:sp>
        <p:nvSpPr>
          <p:cNvPr id="18440" name="Text Box 11"/>
          <p:cNvSpPr txBox="1">
            <a:spLocks noChangeArrowheads="1"/>
          </p:cNvSpPr>
          <p:nvPr/>
        </p:nvSpPr>
        <p:spPr bwMode="auto">
          <a:xfrm>
            <a:off x="517525" y="914400"/>
            <a:ext cx="3019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circuit model using parallel</a:t>
            </a:r>
          </a:p>
          <a:p>
            <a:pPr eaLnBrk="1" hangingPunct="1"/>
            <a:r>
              <a:rPr lang="en-US" sz="1800">
                <a:latin typeface="Arial"/>
                <a:cs typeface="Arial"/>
              </a:rPr>
              <a:t>RLC circuit: </a:t>
            </a:r>
          </a:p>
        </p:txBody>
      </p:sp>
      <p:sp>
        <p:nvSpPr>
          <p:cNvPr id="18441" name="Text Box 12"/>
          <p:cNvSpPr txBox="1">
            <a:spLocks noChangeArrowheads="1"/>
          </p:cNvSpPr>
          <p:nvPr/>
        </p:nvSpPr>
        <p:spPr bwMode="auto">
          <a:xfrm>
            <a:off x="533400" y="2397125"/>
            <a:ext cx="4765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u="sng">
                <a:latin typeface="Arial"/>
                <a:cs typeface="Arial"/>
              </a:rPr>
              <a:t>high frequency response</a:t>
            </a:r>
            <a:r>
              <a:rPr lang="en-US" sz="1800">
                <a:latin typeface="Arial"/>
                <a:cs typeface="Arial"/>
              </a:rPr>
              <a:t> is determined by C:</a:t>
            </a:r>
            <a:r>
              <a:rPr lang="en-US" sz="2400">
                <a:latin typeface="Arial"/>
                <a:cs typeface="Arial"/>
              </a:rPr>
              <a:t> </a:t>
            </a:r>
          </a:p>
        </p:txBody>
      </p:sp>
      <p:sp>
        <p:nvSpPr>
          <p:cNvPr id="18442" name="Text Box 14"/>
          <p:cNvSpPr txBox="1">
            <a:spLocks noChangeArrowheads="1"/>
          </p:cNvSpPr>
          <p:nvPr/>
        </p:nvSpPr>
        <p:spPr bwMode="auto">
          <a:xfrm>
            <a:off x="533400" y="3921125"/>
            <a:ext cx="455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u="sng">
                <a:latin typeface="Arial"/>
                <a:cs typeface="Arial"/>
              </a:rPr>
              <a:t>low frequency response</a:t>
            </a:r>
            <a:r>
              <a:rPr lang="en-US" sz="1800">
                <a:latin typeface="Arial"/>
                <a:cs typeface="Arial"/>
              </a:rPr>
              <a:t> determined by L:</a:t>
            </a:r>
          </a:p>
        </p:txBody>
      </p:sp>
      <p:sp>
        <p:nvSpPr>
          <p:cNvPr id="18443" name="Text Box 15"/>
          <p:cNvSpPr txBox="1">
            <a:spLocks noChangeArrowheads="1"/>
          </p:cNvSpPr>
          <p:nvPr/>
        </p:nvSpPr>
        <p:spPr bwMode="auto">
          <a:xfrm>
            <a:off x="533400" y="5181600"/>
            <a:ext cx="77485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u="sng">
                <a:latin typeface="Arial"/>
                <a:cs typeface="Arial"/>
              </a:rPr>
              <a:t>intermediate regime:</a:t>
            </a:r>
            <a:r>
              <a:rPr lang="en-US" sz="2400">
                <a:latin typeface="Arial"/>
                <a:cs typeface="Arial"/>
              </a:rPr>
              <a:t>  </a:t>
            </a:r>
            <a:r>
              <a:rPr lang="en-US" sz="1800">
                <a:latin typeface="Arial"/>
                <a:cs typeface="Arial"/>
                <a:sym typeface="Math1" charset="0"/>
              </a:rPr>
              <a:t>R/L &lt; </a:t>
            </a:r>
            <a:r>
              <a:rPr lang="en-US" sz="1600">
                <a:latin typeface="Arial"/>
                <a:cs typeface="Arial"/>
                <a:sym typeface="Symbol" charset="0"/>
              </a:rPr>
              <a:t></a:t>
            </a:r>
            <a:r>
              <a:rPr lang="en-US" sz="1800">
                <a:latin typeface="Arial"/>
                <a:cs typeface="Arial"/>
                <a:sym typeface="Math1" charset="0"/>
              </a:rPr>
              <a:t> &lt; 1/RC – for high bandwidth, L should be </a:t>
            </a:r>
          </a:p>
          <a:p>
            <a:pPr eaLnBrk="1" hangingPunct="1"/>
            <a:r>
              <a:rPr lang="en-US" sz="1800">
                <a:latin typeface="Arial"/>
                <a:cs typeface="Arial"/>
                <a:sym typeface="Math1" charset="0"/>
              </a:rPr>
              <a:t>               large and C should be small</a:t>
            </a:r>
          </a:p>
        </p:txBody>
      </p:sp>
      <p:sp>
        <p:nvSpPr>
          <p:cNvPr id="18444" name="Text Box 16"/>
          <p:cNvSpPr txBox="1">
            <a:spLocks noChangeArrowheads="1"/>
          </p:cNvSpPr>
          <p:nvPr/>
        </p:nvSpPr>
        <p:spPr bwMode="auto">
          <a:xfrm>
            <a:off x="228600" y="5982826"/>
            <a:ext cx="7138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latin typeface="Arial"/>
                <a:cs typeface="Arial"/>
              </a:rPr>
              <a:t>remark: this simplified model does not take into account the fact that</a:t>
            </a:r>
          </a:p>
          <a:p>
            <a:pPr eaLnBrk="1" hangingPunct="1"/>
            <a:r>
              <a:rPr lang="en-US" sz="1800" dirty="0">
                <a:latin typeface="Arial"/>
                <a:cs typeface="Arial"/>
              </a:rPr>
              <a:t>              the shield may act as a resonant cavity</a:t>
            </a:r>
          </a:p>
        </p:txBody>
      </p:sp>
      <p:sp>
        <p:nvSpPr>
          <p:cNvPr id="18445" name="Rectangle 17"/>
          <p:cNvSpPr>
            <a:spLocks noChangeArrowheads="1"/>
          </p:cNvSpPr>
          <p:nvPr/>
        </p:nvSpPr>
        <p:spPr bwMode="auto">
          <a:xfrm>
            <a:off x="4351338" y="3108325"/>
            <a:ext cx="128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a:cs typeface="Arial"/>
                <a:sym typeface="Math1" charset="0"/>
              </a:rPr>
              <a:t>(</a:t>
            </a:r>
            <a:r>
              <a:rPr lang="en-US" sz="1800">
                <a:latin typeface="Arial"/>
                <a:cs typeface="Arial"/>
                <a:sym typeface="Symbol" charset="0"/>
              </a:rPr>
              <a:t></a:t>
            </a:r>
            <a:r>
              <a:rPr lang="en-US" baseline="-25000">
                <a:latin typeface="Arial"/>
                <a:cs typeface="Arial"/>
                <a:sym typeface="Math1" charset="0"/>
              </a:rPr>
              <a:t>C </a:t>
            </a:r>
            <a:r>
              <a:rPr lang="en-US">
                <a:latin typeface="Arial"/>
                <a:cs typeface="Arial"/>
                <a:sym typeface="Math1" charset="0"/>
              </a:rPr>
              <a:t>=</a:t>
            </a:r>
            <a:r>
              <a:rPr lang="en-US" baseline="-25000">
                <a:latin typeface="Arial"/>
                <a:cs typeface="Arial"/>
                <a:sym typeface="Math1" charset="0"/>
              </a:rPr>
              <a:t> </a:t>
            </a:r>
            <a:r>
              <a:rPr lang="en-US" sz="1800">
                <a:latin typeface="Arial"/>
                <a:cs typeface="Arial"/>
                <a:sym typeface="Math1" charset="0"/>
              </a:rPr>
              <a:t>1/RC)</a:t>
            </a:r>
          </a:p>
        </p:txBody>
      </p:sp>
      <p:sp>
        <p:nvSpPr>
          <p:cNvPr id="18446" name="Rectangle 18"/>
          <p:cNvSpPr>
            <a:spLocks noChangeArrowheads="1"/>
          </p:cNvSpPr>
          <p:nvPr/>
        </p:nvSpPr>
        <p:spPr bwMode="auto">
          <a:xfrm>
            <a:off x="4267200" y="4530725"/>
            <a:ext cx="11288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a:cs typeface="Arial"/>
                <a:sym typeface="Math1" charset="0"/>
              </a:rPr>
              <a:t>(</a:t>
            </a:r>
            <a:r>
              <a:rPr lang="en-US" sz="1600">
                <a:latin typeface="Arial"/>
                <a:cs typeface="Arial"/>
                <a:sym typeface="Symbol" charset="0"/>
              </a:rPr>
              <a:t></a:t>
            </a:r>
            <a:r>
              <a:rPr lang="en-US" sz="1600">
                <a:latin typeface="Arial"/>
                <a:cs typeface="Arial"/>
                <a:sym typeface="Math1" charset="0"/>
              </a:rPr>
              <a:t> </a:t>
            </a:r>
            <a:r>
              <a:rPr lang="en-US" baseline="-25000">
                <a:latin typeface="Arial"/>
                <a:cs typeface="Arial"/>
                <a:sym typeface="Math1" charset="0"/>
              </a:rPr>
              <a:t>L </a:t>
            </a:r>
            <a:r>
              <a:rPr lang="en-US">
                <a:latin typeface="Arial"/>
                <a:cs typeface="Arial"/>
                <a:sym typeface="Math1" charset="0"/>
              </a:rPr>
              <a:t>=</a:t>
            </a:r>
            <a:r>
              <a:rPr lang="en-US" baseline="-25000">
                <a:latin typeface="Arial"/>
                <a:cs typeface="Arial"/>
                <a:sym typeface="Math1" charset="0"/>
              </a:rPr>
              <a:t> </a:t>
            </a:r>
            <a:r>
              <a:rPr lang="en-US" sz="1800">
                <a:latin typeface="Arial"/>
                <a:cs typeface="Arial"/>
                <a:sym typeface="Math1" charset="0"/>
              </a:rPr>
              <a:t>R/L)</a:t>
            </a:r>
          </a:p>
        </p:txBody>
      </p:sp>
      <p:sp>
        <p:nvSpPr>
          <p:cNvPr id="2" name="Slide Number Placeholder 1"/>
          <p:cNvSpPr>
            <a:spLocks noGrp="1"/>
          </p:cNvSpPr>
          <p:nvPr>
            <p:ph type="sldNum" sz="quarter" idx="12"/>
          </p:nvPr>
        </p:nvSpPr>
        <p:spPr/>
        <p:txBody>
          <a:bodyPr/>
          <a:lstStyle/>
          <a:p>
            <a:fld id="{C7058492-B6C5-A546-9A44-16A8CCD60E92}" type="slidenum">
              <a:rPr lang="en-US" smtClean="0"/>
              <a:pPr/>
              <a:t>12</a:t>
            </a:fld>
            <a:endParaRPr lang="en-US"/>
          </a:p>
        </p:txBody>
      </p:sp>
    </p:spTree>
    <p:extLst>
      <p:ext uri="{BB962C8B-B14F-4D97-AF65-F5344CB8AC3E}">
        <p14:creationId xmlns:p14="http://schemas.microsoft.com/office/powerpoint/2010/main" val="3893283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webber_wcm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990600"/>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webber_wcm_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625557"/>
            <a:ext cx="231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136525" y="5797470"/>
            <a:ext cx="7866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ja-JP" altLang="en-US" sz="1400" dirty="0">
                <a:latin typeface="Arial"/>
                <a:cs typeface="Arial"/>
              </a:rPr>
              <a:t>“</a:t>
            </a:r>
            <a:r>
              <a:rPr lang="en-US" sz="1400" dirty="0">
                <a:latin typeface="Arial"/>
                <a:cs typeface="Arial"/>
              </a:rPr>
              <a:t>Longitudinal </a:t>
            </a:r>
            <a:r>
              <a:rPr lang="en-US" sz="1400" dirty="0" err="1">
                <a:latin typeface="Arial"/>
                <a:cs typeface="Arial"/>
              </a:rPr>
              <a:t>Emittance</a:t>
            </a:r>
            <a:r>
              <a:rPr lang="en-US" sz="1400" dirty="0">
                <a:latin typeface="Arial"/>
                <a:cs typeface="Arial"/>
              </a:rPr>
              <a:t>: An Introduction to the Concept and Survey of Measurement Techniques</a:t>
            </a:r>
          </a:p>
          <a:p>
            <a:pPr eaLnBrk="1" hangingPunct="1"/>
            <a:r>
              <a:rPr lang="en-US" sz="1400" dirty="0">
                <a:latin typeface="Arial"/>
                <a:cs typeface="Arial"/>
              </a:rPr>
              <a:t>Including Design of a Wall Current Monitor</a:t>
            </a:r>
            <a:r>
              <a:rPr lang="ja-JP" altLang="en-US" sz="1400" dirty="0">
                <a:latin typeface="Arial"/>
                <a:cs typeface="Arial"/>
              </a:rPr>
              <a:t>”</a:t>
            </a:r>
            <a:r>
              <a:rPr lang="en-US" sz="1400" dirty="0">
                <a:latin typeface="Arial"/>
                <a:cs typeface="Arial"/>
              </a:rPr>
              <a:t>, R.C. Webber (FNAL, 1990) available at:</a:t>
            </a:r>
          </a:p>
        </p:txBody>
      </p:sp>
      <p:sp>
        <p:nvSpPr>
          <p:cNvPr id="19461" name="Rectangle 7"/>
          <p:cNvSpPr>
            <a:spLocks noChangeArrowheads="1"/>
          </p:cNvSpPr>
          <p:nvPr/>
        </p:nvSpPr>
        <p:spPr bwMode="auto">
          <a:xfrm>
            <a:off x="152400" y="6151704"/>
            <a:ext cx="5732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latin typeface="Arial"/>
                <a:cs typeface="Arial"/>
              </a:rPr>
              <a:t>http://</a:t>
            </a:r>
            <a:r>
              <a:rPr lang="en-US" sz="1400" dirty="0" err="1">
                <a:latin typeface="Arial"/>
                <a:cs typeface="Arial"/>
              </a:rPr>
              <a:t>www.agsrhichome.bnl.gov</a:t>
            </a:r>
            <a:r>
              <a:rPr lang="en-US" sz="1400" dirty="0">
                <a:latin typeface="Arial"/>
                <a:cs typeface="Arial"/>
              </a:rPr>
              <a:t>/RHIC/Instrumentation/Systems/WCM</a:t>
            </a:r>
          </a:p>
          <a:p>
            <a:r>
              <a:rPr lang="en-US" sz="1400" dirty="0">
                <a:latin typeface="Arial"/>
                <a:cs typeface="Arial"/>
              </a:rPr>
              <a:t>/WCM%20Shafer%20BIW%201989%2085_1.pdf</a:t>
            </a:r>
          </a:p>
        </p:txBody>
      </p:sp>
      <p:sp>
        <p:nvSpPr>
          <p:cNvPr id="19462" name="Text Box 9"/>
          <p:cNvSpPr txBox="1">
            <a:spLocks noChangeArrowheads="1"/>
          </p:cNvSpPr>
          <p:nvPr/>
        </p:nvSpPr>
        <p:spPr bwMode="auto">
          <a:xfrm>
            <a:off x="0" y="689820"/>
            <a:ext cx="38446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400" dirty="0">
                <a:latin typeface="Arial"/>
                <a:cs typeface="Arial"/>
              </a:rPr>
              <a:t>RHIC design based on prototype WCM shown below by R.C. Webber. </a:t>
            </a:r>
          </a:p>
          <a:p>
            <a:pPr eaLnBrk="1" hangingPunct="1"/>
            <a:r>
              <a:rPr lang="ja-JP" altLang="en-US" sz="1400" dirty="0">
                <a:latin typeface="Arial"/>
                <a:cs typeface="Arial"/>
              </a:rPr>
              <a:t>“</a:t>
            </a:r>
            <a:r>
              <a:rPr lang="en-US" sz="1400" dirty="0">
                <a:latin typeface="Arial"/>
                <a:cs typeface="Arial"/>
              </a:rPr>
              <a:t>The RHIC [WCM] system</a:t>
            </a:r>
            <a:r>
              <a:rPr lang="ja-JP" altLang="en-US" sz="1400" dirty="0">
                <a:latin typeface="Arial"/>
                <a:cs typeface="Arial"/>
              </a:rPr>
              <a:t>”</a:t>
            </a:r>
            <a:r>
              <a:rPr lang="en-US" sz="1400" dirty="0">
                <a:latin typeface="Arial"/>
                <a:cs typeface="Arial"/>
              </a:rPr>
              <a:t>, P. Cameron, et al, PAC (1999)</a:t>
            </a:r>
          </a:p>
        </p:txBody>
      </p:sp>
      <p:sp>
        <p:nvSpPr>
          <p:cNvPr id="19463" name="Text Box 11"/>
          <p:cNvSpPr txBox="1">
            <a:spLocks noChangeArrowheads="1"/>
          </p:cNvSpPr>
          <p:nvPr/>
        </p:nvSpPr>
        <p:spPr bwMode="auto">
          <a:xfrm>
            <a:off x="2667000" y="1754145"/>
            <a:ext cx="959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resistors</a:t>
            </a:r>
          </a:p>
        </p:txBody>
      </p:sp>
      <p:sp>
        <p:nvSpPr>
          <p:cNvPr id="19464" name="Text Box 12"/>
          <p:cNvSpPr txBox="1">
            <a:spLocks noChangeArrowheads="1"/>
          </p:cNvSpPr>
          <p:nvPr/>
        </p:nvSpPr>
        <p:spPr bwMode="auto">
          <a:xfrm>
            <a:off x="2590800" y="2287545"/>
            <a:ext cx="930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eaLnBrk="1" hangingPunct="1"/>
            <a:r>
              <a:rPr lang="en-US" sz="1600">
                <a:latin typeface="Arial"/>
                <a:cs typeface="Arial"/>
              </a:rPr>
              <a:t>ceramic</a:t>
            </a:r>
          </a:p>
          <a:p>
            <a:pPr algn="ctr" eaLnBrk="1" hangingPunct="1"/>
            <a:r>
              <a:rPr lang="en-US" sz="1600">
                <a:latin typeface="Arial"/>
                <a:cs typeface="Arial"/>
              </a:rPr>
              <a:t> gap</a:t>
            </a:r>
          </a:p>
        </p:txBody>
      </p:sp>
      <p:sp>
        <p:nvSpPr>
          <p:cNvPr id="19465" name="Line 13"/>
          <p:cNvSpPr>
            <a:spLocks noChangeShapeType="1"/>
          </p:cNvSpPr>
          <p:nvPr/>
        </p:nvSpPr>
        <p:spPr bwMode="auto">
          <a:xfrm flipH="1">
            <a:off x="1981200" y="1982745"/>
            <a:ext cx="762000" cy="5334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9466" name="Line 14"/>
          <p:cNvSpPr>
            <a:spLocks noChangeShapeType="1"/>
          </p:cNvSpPr>
          <p:nvPr/>
        </p:nvSpPr>
        <p:spPr bwMode="auto">
          <a:xfrm flipH="1">
            <a:off x="1981200" y="1982745"/>
            <a:ext cx="762000" cy="3810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9467" name="Line 15"/>
          <p:cNvSpPr>
            <a:spLocks noChangeShapeType="1"/>
          </p:cNvSpPr>
          <p:nvPr/>
        </p:nvSpPr>
        <p:spPr bwMode="auto">
          <a:xfrm flipH="1">
            <a:off x="1981200" y="2592345"/>
            <a:ext cx="6858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pic>
        <p:nvPicPr>
          <p:cNvPr id="19468" name="Picture 16" descr="fnal_main_injector_wg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6200" y="3475038"/>
            <a:ext cx="31527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7"/>
          <p:cNvSpPr txBox="1">
            <a:spLocks noChangeArrowheads="1"/>
          </p:cNvSpPr>
          <p:nvPr/>
        </p:nvSpPr>
        <p:spPr bwMode="auto">
          <a:xfrm>
            <a:off x="2667000" y="2940007"/>
            <a:ext cx="7091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ferrite</a:t>
            </a:r>
          </a:p>
        </p:txBody>
      </p:sp>
      <p:sp>
        <p:nvSpPr>
          <p:cNvPr id="19470" name="Text Box 19"/>
          <p:cNvSpPr txBox="1">
            <a:spLocks noChangeArrowheads="1"/>
          </p:cNvSpPr>
          <p:nvPr/>
        </p:nvSpPr>
        <p:spPr bwMode="auto">
          <a:xfrm>
            <a:off x="7086600" y="3438525"/>
            <a:ext cx="2060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ja-JP" altLang="en-US" sz="1600">
                <a:latin typeface="Arial"/>
                <a:cs typeface="Arial"/>
              </a:rPr>
              <a:t>“</a:t>
            </a:r>
            <a:r>
              <a:rPr lang="en-US" sz="1600">
                <a:latin typeface="Arial"/>
                <a:cs typeface="Arial"/>
              </a:rPr>
              <a:t>An Improved </a:t>
            </a:r>
          </a:p>
          <a:p>
            <a:pPr eaLnBrk="1" hangingPunct="1"/>
            <a:r>
              <a:rPr lang="en-US" sz="1600">
                <a:latin typeface="Arial"/>
                <a:cs typeface="Arial"/>
              </a:rPr>
              <a:t>Resistive Wall</a:t>
            </a:r>
          </a:p>
          <a:p>
            <a:pPr eaLnBrk="1" hangingPunct="1"/>
            <a:r>
              <a:rPr lang="en-US" sz="1600">
                <a:latin typeface="Arial"/>
                <a:cs typeface="Arial"/>
              </a:rPr>
              <a:t>Monitor</a:t>
            </a:r>
            <a:r>
              <a:rPr lang="ja-JP" altLang="en-US" sz="1600">
                <a:latin typeface="Arial"/>
                <a:cs typeface="Arial"/>
              </a:rPr>
              <a:t>”</a:t>
            </a:r>
            <a:r>
              <a:rPr lang="en-US" sz="1600">
                <a:latin typeface="Arial"/>
                <a:cs typeface="Arial"/>
              </a:rPr>
              <a:t>, B. Fellenz</a:t>
            </a:r>
          </a:p>
          <a:p>
            <a:pPr eaLnBrk="1" hangingPunct="1"/>
            <a:r>
              <a:rPr lang="en-US" sz="1600">
                <a:latin typeface="Arial"/>
                <a:cs typeface="Arial"/>
              </a:rPr>
              <a:t>And Jim Crisp, </a:t>
            </a:r>
          </a:p>
          <a:p>
            <a:pPr eaLnBrk="1" hangingPunct="1"/>
            <a:r>
              <a:rPr lang="en-US" sz="1600">
                <a:latin typeface="Arial"/>
                <a:cs typeface="Arial"/>
              </a:rPr>
              <a:t>BIW (1998) for</a:t>
            </a:r>
          </a:p>
          <a:p>
            <a:pPr eaLnBrk="1" hangingPunct="1"/>
            <a:r>
              <a:rPr lang="en-US" sz="1600">
                <a:latin typeface="Arial"/>
                <a:cs typeface="Arial"/>
              </a:rPr>
              <a:t>the FNAL main</a:t>
            </a:r>
          </a:p>
          <a:p>
            <a:pPr eaLnBrk="1" hangingPunct="1"/>
            <a:r>
              <a:rPr lang="en-US" sz="1600">
                <a:latin typeface="Arial"/>
                <a:cs typeface="Arial"/>
              </a:rPr>
              <a:t>injector</a:t>
            </a:r>
          </a:p>
          <a:p>
            <a:pPr eaLnBrk="1" hangingPunct="1"/>
            <a:endParaRPr lang="en-US">
              <a:latin typeface="Arial"/>
              <a:cs typeface="Arial"/>
            </a:endParaRPr>
          </a:p>
        </p:txBody>
      </p:sp>
      <p:sp>
        <p:nvSpPr>
          <p:cNvPr id="19471" name="Line 15"/>
          <p:cNvSpPr>
            <a:spLocks noChangeShapeType="1"/>
          </p:cNvSpPr>
          <p:nvPr/>
        </p:nvSpPr>
        <p:spPr bwMode="auto">
          <a:xfrm rot="10800000" flipH="1">
            <a:off x="3312608" y="2490787"/>
            <a:ext cx="954592" cy="615369"/>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19472" name="Rectangle 9"/>
          <p:cNvSpPr>
            <a:spLocks noChangeArrowheads="1"/>
          </p:cNvSpPr>
          <p:nvPr/>
        </p:nvSpPr>
        <p:spPr bwMode="auto">
          <a:xfrm>
            <a:off x="2951805" y="0"/>
            <a:ext cx="324039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smtClean="0">
                <a:solidFill>
                  <a:srgbClr val="000000"/>
                </a:solidFill>
                <a:latin typeface="Arial"/>
                <a:cs typeface="Arial"/>
              </a:rPr>
              <a:t>Example WCMs</a:t>
            </a:r>
            <a:endParaRPr lang="en-US" sz="3200" b="1" dirty="0">
              <a:solidFill>
                <a:srgbClr val="000000"/>
              </a:solidFill>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13</a:t>
            </a:fld>
            <a:endParaRPr lang="en-US"/>
          </a:p>
        </p:txBody>
      </p:sp>
    </p:spTree>
    <p:extLst>
      <p:ext uri="{BB962C8B-B14F-4D97-AF65-F5344CB8AC3E}">
        <p14:creationId xmlns:p14="http://schemas.microsoft.com/office/powerpoint/2010/main" val="17806111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b="0" kern="1200" dirty="0" smtClean="0">
                <a:effectLst>
                  <a:outerShdw blurRad="38100" dist="38100" dir="2700000" algn="tl" rotWithShape="0">
                    <a:srgbClr val="000000"/>
                  </a:outerShdw>
                </a:effectLst>
                <a:latin typeface="Arial"/>
                <a:ea typeface="ＭＳ Ｐゴシック"/>
                <a:cs typeface="+mn-cs"/>
              </a:rPr>
              <a:t>Electromagnetic</a:t>
            </a:r>
            <a:r>
              <a:rPr lang="en-US" sz="2800" b="0" dirty="0">
                <a:effectLst/>
                <a:cs typeface="+mj-cs"/>
              </a:rPr>
              <a:t> </a:t>
            </a:r>
            <a:r>
              <a:rPr lang="en-US" sz="2800" b="0" kern="1200" dirty="0" smtClean="0">
                <a:effectLst>
                  <a:outerShdw blurRad="38100" dist="38100" dir="2700000" algn="tl" rotWithShape="0">
                    <a:srgbClr val="000000"/>
                  </a:outerShdw>
                </a:effectLst>
                <a:latin typeface="Arial"/>
                <a:ea typeface="ＭＳ Ｐゴシック"/>
                <a:cs typeface="+mn-cs"/>
              </a:rPr>
              <a:t>Beam Position Monitors</a:t>
            </a:r>
            <a:endParaRPr lang="en-US" sz="2800" b="0" dirty="0" smtClean="0">
              <a:effectLst/>
              <a:cs typeface="+mj-cs"/>
            </a:endParaRPr>
          </a:p>
        </p:txBody>
      </p:sp>
      <p:grpSp>
        <p:nvGrpSpPr>
          <p:cNvPr id="33225" name="Group 457"/>
          <p:cNvGrpSpPr>
            <a:grpSpLocks/>
          </p:cNvGrpSpPr>
          <p:nvPr/>
        </p:nvGrpSpPr>
        <p:grpSpPr bwMode="auto">
          <a:xfrm>
            <a:off x="5919788" y="1066800"/>
            <a:ext cx="3148012" cy="3810000"/>
            <a:chOff x="3120" y="809"/>
            <a:chExt cx="2223" cy="2661"/>
          </a:xfrm>
        </p:grpSpPr>
        <p:sp>
          <p:nvSpPr>
            <p:cNvPr id="33049" name="Oval 281"/>
            <p:cNvSpPr>
              <a:spLocks noChangeArrowheads="1"/>
            </p:cNvSpPr>
            <p:nvPr/>
          </p:nvSpPr>
          <p:spPr bwMode="auto">
            <a:xfrm>
              <a:off x="4215" y="1856"/>
              <a:ext cx="70" cy="65"/>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2" name="Freeform 284"/>
            <p:cNvSpPr>
              <a:spLocks/>
            </p:cNvSpPr>
            <p:nvPr/>
          </p:nvSpPr>
          <p:spPr bwMode="auto">
            <a:xfrm>
              <a:off x="3252" y="1052"/>
              <a:ext cx="2007" cy="2192"/>
            </a:xfrm>
            <a:custGeom>
              <a:avLst/>
              <a:gdLst>
                <a:gd name="T0" fmla="*/ 0 w 1458"/>
                <a:gd name="T1" fmla="*/ 3 h 1563"/>
                <a:gd name="T2" fmla="*/ 0 w 1458"/>
                <a:gd name="T3" fmla="*/ 1563 h 1563"/>
                <a:gd name="T4" fmla="*/ 1458 w 1458"/>
                <a:gd name="T5" fmla="*/ 1563 h 1563"/>
                <a:gd name="T6" fmla="*/ 1458 w 1458"/>
                <a:gd name="T7" fmla="*/ 0 h 1563"/>
                <a:gd name="T8" fmla="*/ 726 w 1458"/>
                <a:gd name="T9" fmla="*/ 0 h 1563"/>
                <a:gd name="T10" fmla="*/ 726 w 1458"/>
                <a:gd name="T11" fmla="*/ 333 h 1563"/>
                <a:gd name="T12" fmla="*/ 687 w 1458"/>
                <a:gd name="T13" fmla="*/ 336 h 1563"/>
                <a:gd name="T14" fmla="*/ 669 w 1458"/>
                <a:gd name="T15" fmla="*/ 342 h 1563"/>
                <a:gd name="T16" fmla="*/ 588 w 1458"/>
                <a:gd name="T17" fmla="*/ 345 h 1563"/>
                <a:gd name="T18" fmla="*/ 537 w 1458"/>
                <a:gd name="T19" fmla="*/ 366 h 1563"/>
                <a:gd name="T20" fmla="*/ 483 w 1458"/>
                <a:gd name="T21" fmla="*/ 405 h 1563"/>
                <a:gd name="T22" fmla="*/ 441 w 1458"/>
                <a:gd name="T23" fmla="*/ 423 h 1563"/>
                <a:gd name="T24" fmla="*/ 417 w 1458"/>
                <a:gd name="T25" fmla="*/ 447 h 1563"/>
                <a:gd name="T26" fmla="*/ 387 w 1458"/>
                <a:gd name="T27" fmla="*/ 483 h 1563"/>
                <a:gd name="T28" fmla="*/ 339 w 1458"/>
                <a:gd name="T29" fmla="*/ 537 h 1563"/>
                <a:gd name="T30" fmla="*/ 294 w 1458"/>
                <a:gd name="T31" fmla="*/ 627 h 1563"/>
                <a:gd name="T32" fmla="*/ 279 w 1458"/>
                <a:gd name="T33" fmla="*/ 663 h 1563"/>
                <a:gd name="T34" fmla="*/ 276 w 1458"/>
                <a:gd name="T35" fmla="*/ 672 h 1563"/>
                <a:gd name="T36" fmla="*/ 273 w 1458"/>
                <a:gd name="T37" fmla="*/ 879 h 1563"/>
                <a:gd name="T38" fmla="*/ 291 w 1458"/>
                <a:gd name="T39" fmla="*/ 894 h 1563"/>
                <a:gd name="T40" fmla="*/ 315 w 1458"/>
                <a:gd name="T41" fmla="*/ 954 h 1563"/>
                <a:gd name="T42" fmla="*/ 324 w 1458"/>
                <a:gd name="T43" fmla="*/ 987 h 1563"/>
                <a:gd name="T44" fmla="*/ 336 w 1458"/>
                <a:gd name="T45" fmla="*/ 1005 h 1563"/>
                <a:gd name="T46" fmla="*/ 396 w 1458"/>
                <a:gd name="T47" fmla="*/ 1080 h 1563"/>
                <a:gd name="T48" fmla="*/ 447 w 1458"/>
                <a:gd name="T49" fmla="*/ 1128 h 1563"/>
                <a:gd name="T50" fmla="*/ 471 w 1458"/>
                <a:gd name="T51" fmla="*/ 1149 h 1563"/>
                <a:gd name="T52" fmla="*/ 492 w 1458"/>
                <a:gd name="T53" fmla="*/ 1161 h 1563"/>
                <a:gd name="T54" fmla="*/ 507 w 1458"/>
                <a:gd name="T55" fmla="*/ 1179 h 1563"/>
                <a:gd name="T56" fmla="*/ 537 w 1458"/>
                <a:gd name="T57" fmla="*/ 1185 h 1563"/>
                <a:gd name="T58" fmla="*/ 585 w 1458"/>
                <a:gd name="T59" fmla="*/ 1197 h 1563"/>
                <a:gd name="T60" fmla="*/ 654 w 1458"/>
                <a:gd name="T61" fmla="*/ 1221 h 1563"/>
                <a:gd name="T62" fmla="*/ 687 w 1458"/>
                <a:gd name="T63" fmla="*/ 1233 h 1563"/>
                <a:gd name="T64" fmla="*/ 855 w 1458"/>
                <a:gd name="T65" fmla="*/ 1218 h 1563"/>
                <a:gd name="T66" fmla="*/ 879 w 1458"/>
                <a:gd name="T67" fmla="*/ 1200 h 1563"/>
                <a:gd name="T68" fmla="*/ 915 w 1458"/>
                <a:gd name="T69" fmla="*/ 1194 h 1563"/>
                <a:gd name="T70" fmla="*/ 972 w 1458"/>
                <a:gd name="T71" fmla="*/ 1161 h 1563"/>
                <a:gd name="T72" fmla="*/ 1032 w 1458"/>
                <a:gd name="T73" fmla="*/ 1116 h 1563"/>
                <a:gd name="T74" fmla="*/ 1062 w 1458"/>
                <a:gd name="T75" fmla="*/ 1080 h 1563"/>
                <a:gd name="T76" fmla="*/ 1116 w 1458"/>
                <a:gd name="T77" fmla="*/ 1017 h 1563"/>
                <a:gd name="T78" fmla="*/ 1137 w 1458"/>
                <a:gd name="T79" fmla="*/ 972 h 1563"/>
                <a:gd name="T80" fmla="*/ 1149 w 1458"/>
                <a:gd name="T81" fmla="*/ 921 h 1563"/>
                <a:gd name="T82" fmla="*/ 1167 w 1458"/>
                <a:gd name="T83" fmla="*/ 903 h 1563"/>
                <a:gd name="T84" fmla="*/ 1179 w 1458"/>
                <a:gd name="T85" fmla="*/ 798 h 1563"/>
                <a:gd name="T86" fmla="*/ 1149 w 1458"/>
                <a:gd name="T87" fmla="*/ 618 h 1563"/>
                <a:gd name="T88" fmla="*/ 1113 w 1458"/>
                <a:gd name="T89" fmla="*/ 549 h 1563"/>
                <a:gd name="T90" fmla="*/ 1092 w 1458"/>
                <a:gd name="T91" fmla="*/ 522 h 1563"/>
                <a:gd name="T92" fmla="*/ 1038 w 1458"/>
                <a:gd name="T93" fmla="*/ 459 h 1563"/>
                <a:gd name="T94" fmla="*/ 963 w 1458"/>
                <a:gd name="T95" fmla="*/ 402 h 1563"/>
                <a:gd name="T96" fmla="*/ 909 w 1458"/>
                <a:gd name="T97" fmla="*/ 372 h 1563"/>
                <a:gd name="T98" fmla="*/ 882 w 1458"/>
                <a:gd name="T99" fmla="*/ 363 h 1563"/>
                <a:gd name="T100" fmla="*/ 720 w 1458"/>
                <a:gd name="T101" fmla="*/ 324 h 1563"/>
                <a:gd name="T102" fmla="*/ 726 w 1458"/>
                <a:gd name="T103" fmla="*/ 3 h 1563"/>
                <a:gd name="T104" fmla="*/ 0 w 1458"/>
                <a:gd name="T105" fmla="*/ 3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563">
                  <a:moveTo>
                    <a:pt x="0" y="3"/>
                  </a:moveTo>
                  <a:lnTo>
                    <a:pt x="0" y="1563"/>
                  </a:lnTo>
                  <a:lnTo>
                    <a:pt x="1458" y="1563"/>
                  </a:lnTo>
                  <a:lnTo>
                    <a:pt x="1458" y="0"/>
                  </a:lnTo>
                  <a:lnTo>
                    <a:pt x="726" y="0"/>
                  </a:lnTo>
                  <a:lnTo>
                    <a:pt x="726" y="333"/>
                  </a:lnTo>
                  <a:cubicBezTo>
                    <a:pt x="713" y="334"/>
                    <a:pt x="700" y="334"/>
                    <a:pt x="687" y="336"/>
                  </a:cubicBezTo>
                  <a:cubicBezTo>
                    <a:pt x="681" y="337"/>
                    <a:pt x="669" y="342"/>
                    <a:pt x="669" y="342"/>
                  </a:cubicBezTo>
                  <a:cubicBezTo>
                    <a:pt x="641" y="336"/>
                    <a:pt x="617" y="338"/>
                    <a:pt x="588" y="345"/>
                  </a:cubicBezTo>
                  <a:cubicBezTo>
                    <a:pt x="562" y="371"/>
                    <a:pt x="578" y="362"/>
                    <a:pt x="537" y="366"/>
                  </a:cubicBezTo>
                  <a:cubicBezTo>
                    <a:pt x="513" y="372"/>
                    <a:pt x="507" y="397"/>
                    <a:pt x="483" y="405"/>
                  </a:cubicBezTo>
                  <a:cubicBezTo>
                    <a:pt x="473" y="420"/>
                    <a:pt x="458" y="420"/>
                    <a:pt x="441" y="423"/>
                  </a:cubicBezTo>
                  <a:cubicBezTo>
                    <a:pt x="431" y="430"/>
                    <a:pt x="426" y="438"/>
                    <a:pt x="417" y="447"/>
                  </a:cubicBezTo>
                  <a:cubicBezTo>
                    <a:pt x="412" y="463"/>
                    <a:pt x="398" y="472"/>
                    <a:pt x="387" y="483"/>
                  </a:cubicBezTo>
                  <a:cubicBezTo>
                    <a:pt x="370" y="500"/>
                    <a:pt x="356" y="520"/>
                    <a:pt x="339" y="537"/>
                  </a:cubicBezTo>
                  <a:cubicBezTo>
                    <a:pt x="314" y="562"/>
                    <a:pt x="319" y="602"/>
                    <a:pt x="294" y="627"/>
                  </a:cubicBezTo>
                  <a:cubicBezTo>
                    <a:pt x="290" y="640"/>
                    <a:pt x="283" y="650"/>
                    <a:pt x="279" y="663"/>
                  </a:cubicBezTo>
                  <a:cubicBezTo>
                    <a:pt x="278" y="666"/>
                    <a:pt x="276" y="672"/>
                    <a:pt x="276" y="672"/>
                  </a:cubicBezTo>
                  <a:cubicBezTo>
                    <a:pt x="275" y="706"/>
                    <a:pt x="264" y="829"/>
                    <a:pt x="273" y="879"/>
                  </a:cubicBezTo>
                  <a:cubicBezTo>
                    <a:pt x="274" y="887"/>
                    <a:pt x="285" y="888"/>
                    <a:pt x="291" y="894"/>
                  </a:cubicBezTo>
                  <a:cubicBezTo>
                    <a:pt x="294" y="918"/>
                    <a:pt x="288" y="945"/>
                    <a:pt x="315" y="954"/>
                  </a:cubicBezTo>
                  <a:cubicBezTo>
                    <a:pt x="332" y="979"/>
                    <a:pt x="307" y="939"/>
                    <a:pt x="324" y="987"/>
                  </a:cubicBezTo>
                  <a:cubicBezTo>
                    <a:pt x="326" y="994"/>
                    <a:pt x="334" y="998"/>
                    <a:pt x="336" y="1005"/>
                  </a:cubicBezTo>
                  <a:cubicBezTo>
                    <a:pt x="346" y="1036"/>
                    <a:pt x="367" y="1066"/>
                    <a:pt x="396" y="1080"/>
                  </a:cubicBezTo>
                  <a:cubicBezTo>
                    <a:pt x="409" y="1099"/>
                    <a:pt x="429" y="1113"/>
                    <a:pt x="447" y="1128"/>
                  </a:cubicBezTo>
                  <a:cubicBezTo>
                    <a:pt x="457" y="1136"/>
                    <a:pt x="458" y="1145"/>
                    <a:pt x="471" y="1149"/>
                  </a:cubicBezTo>
                  <a:cubicBezTo>
                    <a:pt x="477" y="1154"/>
                    <a:pt x="486" y="1156"/>
                    <a:pt x="492" y="1161"/>
                  </a:cubicBezTo>
                  <a:cubicBezTo>
                    <a:pt x="500" y="1167"/>
                    <a:pt x="496" y="1175"/>
                    <a:pt x="507" y="1179"/>
                  </a:cubicBezTo>
                  <a:cubicBezTo>
                    <a:pt x="517" y="1183"/>
                    <a:pt x="537" y="1185"/>
                    <a:pt x="537" y="1185"/>
                  </a:cubicBezTo>
                  <a:cubicBezTo>
                    <a:pt x="552" y="1195"/>
                    <a:pt x="568" y="1195"/>
                    <a:pt x="585" y="1197"/>
                  </a:cubicBezTo>
                  <a:cubicBezTo>
                    <a:pt x="608" y="1212"/>
                    <a:pt x="627" y="1216"/>
                    <a:pt x="654" y="1221"/>
                  </a:cubicBezTo>
                  <a:cubicBezTo>
                    <a:pt x="665" y="1227"/>
                    <a:pt x="675" y="1230"/>
                    <a:pt x="687" y="1233"/>
                  </a:cubicBezTo>
                  <a:cubicBezTo>
                    <a:pt x="750" y="1230"/>
                    <a:pt x="789" y="1220"/>
                    <a:pt x="855" y="1218"/>
                  </a:cubicBezTo>
                  <a:cubicBezTo>
                    <a:pt x="868" y="1214"/>
                    <a:pt x="869" y="1208"/>
                    <a:pt x="879" y="1200"/>
                  </a:cubicBezTo>
                  <a:cubicBezTo>
                    <a:pt x="888" y="1192"/>
                    <a:pt x="903" y="1195"/>
                    <a:pt x="915" y="1194"/>
                  </a:cubicBezTo>
                  <a:cubicBezTo>
                    <a:pt x="938" y="1186"/>
                    <a:pt x="948" y="1166"/>
                    <a:pt x="972" y="1161"/>
                  </a:cubicBezTo>
                  <a:cubicBezTo>
                    <a:pt x="996" y="1145"/>
                    <a:pt x="1005" y="1125"/>
                    <a:pt x="1032" y="1116"/>
                  </a:cubicBezTo>
                  <a:cubicBezTo>
                    <a:pt x="1043" y="1105"/>
                    <a:pt x="1051" y="1091"/>
                    <a:pt x="1062" y="1080"/>
                  </a:cubicBezTo>
                  <a:cubicBezTo>
                    <a:pt x="1072" y="1050"/>
                    <a:pt x="1106" y="1048"/>
                    <a:pt x="1116" y="1017"/>
                  </a:cubicBezTo>
                  <a:cubicBezTo>
                    <a:pt x="1119" y="988"/>
                    <a:pt x="1116" y="986"/>
                    <a:pt x="1137" y="972"/>
                  </a:cubicBezTo>
                  <a:cubicBezTo>
                    <a:pt x="1150" y="952"/>
                    <a:pt x="1139" y="946"/>
                    <a:pt x="1149" y="921"/>
                  </a:cubicBezTo>
                  <a:cubicBezTo>
                    <a:pt x="1152" y="913"/>
                    <a:pt x="1167" y="903"/>
                    <a:pt x="1167" y="903"/>
                  </a:cubicBezTo>
                  <a:cubicBezTo>
                    <a:pt x="1168" y="879"/>
                    <a:pt x="1164" y="821"/>
                    <a:pt x="1179" y="798"/>
                  </a:cubicBezTo>
                  <a:cubicBezTo>
                    <a:pt x="1177" y="706"/>
                    <a:pt x="1183" y="685"/>
                    <a:pt x="1149" y="618"/>
                  </a:cubicBezTo>
                  <a:cubicBezTo>
                    <a:pt x="1140" y="599"/>
                    <a:pt x="1127" y="563"/>
                    <a:pt x="1113" y="549"/>
                  </a:cubicBezTo>
                  <a:cubicBezTo>
                    <a:pt x="1105" y="541"/>
                    <a:pt x="1092" y="522"/>
                    <a:pt x="1092" y="522"/>
                  </a:cubicBezTo>
                  <a:cubicBezTo>
                    <a:pt x="1085" y="494"/>
                    <a:pt x="1060" y="476"/>
                    <a:pt x="1038" y="459"/>
                  </a:cubicBezTo>
                  <a:cubicBezTo>
                    <a:pt x="1033" y="444"/>
                    <a:pt x="981" y="408"/>
                    <a:pt x="963" y="402"/>
                  </a:cubicBezTo>
                  <a:cubicBezTo>
                    <a:pt x="948" y="391"/>
                    <a:pt x="927" y="379"/>
                    <a:pt x="909" y="372"/>
                  </a:cubicBezTo>
                  <a:cubicBezTo>
                    <a:pt x="900" y="368"/>
                    <a:pt x="890" y="368"/>
                    <a:pt x="882" y="363"/>
                  </a:cubicBezTo>
                  <a:cubicBezTo>
                    <a:pt x="841" y="335"/>
                    <a:pt x="768" y="324"/>
                    <a:pt x="720" y="324"/>
                  </a:cubicBezTo>
                  <a:lnTo>
                    <a:pt x="726" y="3"/>
                  </a:lnTo>
                  <a:lnTo>
                    <a:pt x="0" y="3"/>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53" name="Oval 285"/>
            <p:cNvSpPr>
              <a:spLocks noChangeArrowheads="1"/>
            </p:cNvSpPr>
            <p:nvPr/>
          </p:nvSpPr>
          <p:spPr bwMode="auto">
            <a:xfrm>
              <a:off x="3604" y="1527"/>
              <a:ext cx="1287" cy="1241"/>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4" name="Rectangle 286"/>
            <p:cNvSpPr>
              <a:spLocks noChangeArrowheads="1"/>
            </p:cNvSpPr>
            <p:nvPr/>
          </p:nvSpPr>
          <p:spPr bwMode="auto">
            <a:xfrm rot="-1383240">
              <a:off x="3943" y="1557"/>
              <a:ext cx="80" cy="5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5" name="Rectangle 287"/>
            <p:cNvSpPr>
              <a:spLocks noChangeArrowheads="1"/>
            </p:cNvSpPr>
            <p:nvPr/>
          </p:nvSpPr>
          <p:spPr bwMode="auto">
            <a:xfrm rot="-1383240">
              <a:off x="4469" y="2691"/>
              <a:ext cx="73" cy="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6" name="Rectangle 288"/>
            <p:cNvSpPr>
              <a:spLocks noChangeArrowheads="1"/>
            </p:cNvSpPr>
            <p:nvPr/>
          </p:nvSpPr>
          <p:spPr bwMode="auto">
            <a:xfrm rot="1383240" flipH="1">
              <a:off x="3933" y="2676"/>
              <a:ext cx="76" cy="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7" name="Rectangle 289"/>
            <p:cNvSpPr>
              <a:spLocks noChangeArrowheads="1"/>
            </p:cNvSpPr>
            <p:nvPr/>
          </p:nvSpPr>
          <p:spPr bwMode="auto">
            <a:xfrm rot="1383240" flipH="1">
              <a:off x="4465" y="1553"/>
              <a:ext cx="83" cy="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058" name="Line 290"/>
            <p:cNvSpPr>
              <a:spLocks noChangeShapeType="1"/>
            </p:cNvSpPr>
            <p:nvPr/>
          </p:nvSpPr>
          <p:spPr bwMode="auto">
            <a:xfrm>
              <a:off x="4247" y="1045"/>
              <a:ext cx="0" cy="5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59" name="Line 291"/>
            <p:cNvSpPr>
              <a:spLocks noChangeShapeType="1"/>
            </p:cNvSpPr>
            <p:nvPr/>
          </p:nvSpPr>
          <p:spPr bwMode="auto">
            <a:xfrm>
              <a:off x="4247" y="2780"/>
              <a:ext cx="0" cy="50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60" name="Line 292"/>
            <p:cNvSpPr>
              <a:spLocks noChangeShapeType="1"/>
            </p:cNvSpPr>
            <p:nvPr/>
          </p:nvSpPr>
          <p:spPr bwMode="auto">
            <a:xfrm rot="5400000">
              <a:off x="5119" y="1937"/>
              <a:ext cx="0" cy="42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61" name="Line 293"/>
            <p:cNvSpPr>
              <a:spLocks noChangeShapeType="1"/>
            </p:cNvSpPr>
            <p:nvPr/>
          </p:nvSpPr>
          <p:spPr bwMode="auto">
            <a:xfrm rot="5400000">
              <a:off x="4228" y="1058"/>
              <a:ext cx="18" cy="2187"/>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70" name="Line 302"/>
            <p:cNvSpPr>
              <a:spLocks noChangeShapeType="1"/>
            </p:cNvSpPr>
            <p:nvPr/>
          </p:nvSpPr>
          <p:spPr bwMode="auto">
            <a:xfrm flipV="1">
              <a:off x="4260" y="1058"/>
              <a:ext cx="0" cy="4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074" name="Line 306"/>
            <p:cNvSpPr>
              <a:spLocks noChangeShapeType="1"/>
            </p:cNvSpPr>
            <p:nvPr/>
          </p:nvSpPr>
          <p:spPr bwMode="auto">
            <a:xfrm>
              <a:off x="4250" y="2755"/>
              <a:ext cx="0" cy="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02" name="Line 434"/>
            <p:cNvSpPr>
              <a:spLocks noChangeShapeType="1"/>
            </p:cNvSpPr>
            <p:nvPr/>
          </p:nvSpPr>
          <p:spPr bwMode="auto">
            <a:xfrm flipH="1">
              <a:off x="3120" y="1510"/>
              <a:ext cx="11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03" name="Line 435"/>
            <p:cNvSpPr>
              <a:spLocks noChangeShapeType="1"/>
            </p:cNvSpPr>
            <p:nvPr/>
          </p:nvSpPr>
          <p:spPr bwMode="auto">
            <a:xfrm flipH="1">
              <a:off x="3337" y="1509"/>
              <a:ext cx="0" cy="662"/>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04" name="Line 436"/>
            <p:cNvSpPr>
              <a:spLocks noChangeShapeType="1"/>
            </p:cNvSpPr>
            <p:nvPr/>
          </p:nvSpPr>
          <p:spPr bwMode="auto">
            <a:xfrm flipV="1">
              <a:off x="4287" y="1888"/>
              <a:ext cx="9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07" name="Line 439"/>
            <p:cNvSpPr>
              <a:spLocks noChangeShapeType="1"/>
            </p:cNvSpPr>
            <p:nvPr/>
          </p:nvSpPr>
          <p:spPr bwMode="auto">
            <a:xfrm>
              <a:off x="5134" y="1873"/>
              <a:ext cx="0" cy="271"/>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7201" name="Object 441"/>
            <p:cNvGraphicFramePr>
              <a:graphicFrameLocks noChangeAspect="1"/>
            </p:cNvGraphicFramePr>
            <p:nvPr/>
          </p:nvGraphicFramePr>
          <p:xfrm>
            <a:off x="3208" y="1774"/>
            <a:ext cx="124" cy="136"/>
          </p:xfrm>
          <a:graphic>
            <a:graphicData uri="http://schemas.openxmlformats.org/presentationml/2006/ole">
              <mc:AlternateContent xmlns:mc="http://schemas.openxmlformats.org/markup-compatibility/2006">
                <mc:Choice xmlns:v="urn:schemas-microsoft-com:vml" Requires="v">
                  <p:oleObj spid="_x0000_s7730" name="Equation" r:id="rId3" imgW="126835" imgH="139518" progId="Equation.3">
                    <p:embed/>
                  </p:oleObj>
                </mc:Choice>
                <mc:Fallback>
                  <p:oleObj name="Equation" r:id="rId3" imgW="126835" imgH="139518" progId="Equation.3">
                    <p:embed/>
                    <p:pic>
                      <p:nvPicPr>
                        <p:cNvPr id="0" name="Object 4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 y="1774"/>
                          <a:ext cx="124"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02" name="Object 442"/>
            <p:cNvGraphicFramePr>
              <a:graphicFrameLocks noChangeAspect="1"/>
            </p:cNvGraphicFramePr>
            <p:nvPr/>
          </p:nvGraphicFramePr>
          <p:xfrm>
            <a:off x="5132" y="1917"/>
            <a:ext cx="211" cy="196"/>
          </p:xfrm>
          <a:graphic>
            <a:graphicData uri="http://schemas.openxmlformats.org/presentationml/2006/ole">
              <mc:AlternateContent xmlns:mc="http://schemas.openxmlformats.org/markup-compatibility/2006">
                <mc:Choice xmlns:v="urn:schemas-microsoft-com:vml" Requires="v">
                  <p:oleObj spid="_x0000_s7731" name="Equation" r:id="rId5" imgW="215713" imgH="203024" progId="Equation.3">
                    <p:embed/>
                  </p:oleObj>
                </mc:Choice>
                <mc:Fallback>
                  <p:oleObj name="Equation" r:id="rId5" imgW="215713" imgH="203024" progId="Equation.3">
                    <p:embed/>
                    <p:pic>
                      <p:nvPicPr>
                        <p:cNvPr id="0" name="Object 4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 y="1917"/>
                          <a:ext cx="211" cy="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03" name="Object 443"/>
            <p:cNvGraphicFramePr>
              <a:graphicFrameLocks noChangeAspect="1"/>
            </p:cNvGraphicFramePr>
            <p:nvPr/>
          </p:nvGraphicFramePr>
          <p:xfrm>
            <a:off x="4142" y="809"/>
            <a:ext cx="220" cy="248"/>
          </p:xfrm>
          <a:graphic>
            <a:graphicData uri="http://schemas.openxmlformats.org/presentationml/2006/ole">
              <mc:AlternateContent xmlns:mc="http://schemas.openxmlformats.org/markup-compatibility/2006">
                <mc:Choice xmlns:v="urn:schemas-microsoft-com:vml" Requires="v">
                  <p:oleObj spid="_x0000_s7732" name="Equation" r:id="rId7" imgW="190335" imgH="215713" progId="Equation.3">
                    <p:embed/>
                  </p:oleObj>
                </mc:Choice>
                <mc:Fallback>
                  <p:oleObj name="Equation" r:id="rId7" imgW="190335" imgH="215713" progId="Equation.3">
                    <p:embed/>
                    <p:pic>
                      <p:nvPicPr>
                        <p:cNvPr id="0" name="Object 4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2" y="809"/>
                          <a:ext cx="220"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04" name="Object 444"/>
            <p:cNvGraphicFramePr>
              <a:graphicFrameLocks noChangeAspect="1"/>
            </p:cNvGraphicFramePr>
            <p:nvPr/>
          </p:nvGraphicFramePr>
          <p:xfrm>
            <a:off x="4148" y="3231"/>
            <a:ext cx="212" cy="239"/>
          </p:xfrm>
          <a:graphic>
            <a:graphicData uri="http://schemas.openxmlformats.org/presentationml/2006/ole">
              <mc:AlternateContent xmlns:mc="http://schemas.openxmlformats.org/markup-compatibility/2006">
                <mc:Choice xmlns:v="urn:schemas-microsoft-com:vml" Requires="v">
                  <p:oleObj spid="_x0000_s7733" name="Equation" r:id="rId9" imgW="190335" imgH="215713" progId="Equation.3">
                    <p:embed/>
                  </p:oleObj>
                </mc:Choice>
                <mc:Fallback>
                  <p:oleObj name="Equation" r:id="rId9" imgW="190335" imgH="215713" progId="Equation.3">
                    <p:embed/>
                    <p:pic>
                      <p:nvPicPr>
                        <p:cNvPr id="0" name="Object 44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8" y="3231"/>
                          <a:ext cx="212"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215" name="Line 447"/>
            <p:cNvSpPr>
              <a:spLocks noChangeShapeType="1"/>
            </p:cNvSpPr>
            <p:nvPr/>
          </p:nvSpPr>
          <p:spPr bwMode="auto">
            <a:xfrm>
              <a:off x="4012" y="1568"/>
              <a:ext cx="24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16" name="Line 448"/>
            <p:cNvSpPr>
              <a:spLocks noChangeShapeType="1"/>
            </p:cNvSpPr>
            <p:nvPr/>
          </p:nvSpPr>
          <p:spPr bwMode="auto">
            <a:xfrm flipH="1">
              <a:off x="4252" y="1568"/>
              <a:ext cx="220" cy="3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17" name="Freeform 449"/>
            <p:cNvSpPr>
              <a:spLocks/>
            </p:cNvSpPr>
            <p:nvPr/>
          </p:nvSpPr>
          <p:spPr bwMode="auto">
            <a:xfrm>
              <a:off x="4176" y="1768"/>
              <a:ext cx="140" cy="32"/>
            </a:xfrm>
            <a:custGeom>
              <a:avLst/>
              <a:gdLst>
                <a:gd name="T0" fmla="*/ 0 w 96"/>
                <a:gd name="T1" fmla="*/ 16 h 16"/>
                <a:gd name="T2" fmla="*/ 48 w 96"/>
                <a:gd name="T3" fmla="*/ 0 h 16"/>
                <a:gd name="T4" fmla="*/ 96 w 96"/>
                <a:gd name="T5" fmla="*/ 16 h 16"/>
              </a:gdLst>
              <a:ahLst/>
              <a:cxnLst>
                <a:cxn ang="0">
                  <a:pos x="T0" y="T1"/>
                </a:cxn>
                <a:cxn ang="0">
                  <a:pos x="T2" y="T3"/>
                </a:cxn>
                <a:cxn ang="0">
                  <a:pos x="T4" y="T5"/>
                </a:cxn>
              </a:cxnLst>
              <a:rect l="0" t="0" r="r" b="b"/>
              <a:pathLst>
                <a:path w="96" h="16">
                  <a:moveTo>
                    <a:pt x="0" y="16"/>
                  </a:moveTo>
                  <a:cubicBezTo>
                    <a:pt x="16" y="8"/>
                    <a:pt x="32" y="0"/>
                    <a:pt x="48" y="0"/>
                  </a:cubicBezTo>
                  <a:cubicBezTo>
                    <a:pt x="64" y="0"/>
                    <a:pt x="80" y="8"/>
                    <a:pt x="96"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18" name="Line 450"/>
            <p:cNvSpPr>
              <a:spLocks noChangeShapeType="1"/>
            </p:cNvSpPr>
            <p:nvPr/>
          </p:nvSpPr>
          <p:spPr bwMode="auto">
            <a:xfrm flipV="1">
              <a:off x="4000" y="1888"/>
              <a:ext cx="252" cy="8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19" name="Line 451"/>
            <p:cNvSpPr>
              <a:spLocks noChangeShapeType="1"/>
            </p:cNvSpPr>
            <p:nvPr/>
          </p:nvSpPr>
          <p:spPr bwMode="auto">
            <a:xfrm>
              <a:off x="4252" y="1892"/>
              <a:ext cx="215" cy="8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3220" name="Freeform 452"/>
            <p:cNvSpPr>
              <a:spLocks/>
            </p:cNvSpPr>
            <p:nvPr/>
          </p:nvSpPr>
          <p:spPr bwMode="auto">
            <a:xfrm>
              <a:off x="4108" y="2340"/>
              <a:ext cx="260" cy="53"/>
            </a:xfrm>
            <a:custGeom>
              <a:avLst/>
              <a:gdLst>
                <a:gd name="T0" fmla="*/ 0 w 260"/>
                <a:gd name="T1" fmla="*/ 0 h 53"/>
                <a:gd name="T2" fmla="*/ 136 w 260"/>
                <a:gd name="T3" fmla="*/ 52 h 53"/>
                <a:gd name="T4" fmla="*/ 260 w 260"/>
                <a:gd name="T5" fmla="*/ 8 h 53"/>
              </a:gdLst>
              <a:ahLst/>
              <a:cxnLst>
                <a:cxn ang="0">
                  <a:pos x="T0" y="T1"/>
                </a:cxn>
                <a:cxn ang="0">
                  <a:pos x="T2" y="T3"/>
                </a:cxn>
                <a:cxn ang="0">
                  <a:pos x="T4" y="T5"/>
                </a:cxn>
              </a:cxnLst>
              <a:rect l="0" t="0" r="r" b="b"/>
              <a:pathLst>
                <a:path w="260" h="53">
                  <a:moveTo>
                    <a:pt x="0" y="0"/>
                  </a:moveTo>
                  <a:cubicBezTo>
                    <a:pt x="46" y="25"/>
                    <a:pt x="93" y="51"/>
                    <a:pt x="136" y="52"/>
                  </a:cubicBezTo>
                  <a:cubicBezTo>
                    <a:pt x="179" y="53"/>
                    <a:pt x="239" y="15"/>
                    <a:pt x="260"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7211" name="Object 453"/>
            <p:cNvGraphicFramePr>
              <a:graphicFrameLocks noChangeAspect="1"/>
            </p:cNvGraphicFramePr>
            <p:nvPr/>
          </p:nvGraphicFramePr>
          <p:xfrm>
            <a:off x="4168" y="1639"/>
            <a:ext cx="149" cy="135"/>
          </p:xfrm>
          <a:graphic>
            <a:graphicData uri="http://schemas.openxmlformats.org/presentationml/2006/ole">
              <mc:AlternateContent xmlns:mc="http://schemas.openxmlformats.org/markup-compatibility/2006">
                <mc:Choice xmlns:v="urn:schemas-microsoft-com:vml" Requires="v">
                  <p:oleObj spid="_x0000_s7734" name="Equation" r:id="rId11" imgW="152334" imgH="139639" progId="Equation.3">
                    <p:embed/>
                  </p:oleObj>
                </mc:Choice>
                <mc:Fallback>
                  <p:oleObj name="Equation" r:id="rId11" imgW="152334" imgH="139639" progId="Equation.3">
                    <p:embed/>
                    <p:pic>
                      <p:nvPicPr>
                        <p:cNvPr id="0" name="Object 4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8" y="1639"/>
                          <a:ext cx="149"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12" name="Object 454"/>
            <p:cNvGraphicFramePr>
              <a:graphicFrameLocks noChangeAspect="1"/>
            </p:cNvGraphicFramePr>
            <p:nvPr/>
          </p:nvGraphicFramePr>
          <p:xfrm>
            <a:off x="4164" y="2368"/>
            <a:ext cx="149" cy="197"/>
          </p:xfrm>
          <a:graphic>
            <a:graphicData uri="http://schemas.openxmlformats.org/presentationml/2006/ole">
              <mc:AlternateContent xmlns:mc="http://schemas.openxmlformats.org/markup-compatibility/2006">
                <mc:Choice xmlns:v="urn:schemas-microsoft-com:vml" Requires="v">
                  <p:oleObj spid="_x0000_s7735" name="Equation" r:id="rId13" imgW="152268" imgH="203024" progId="Equation.3">
                    <p:embed/>
                  </p:oleObj>
                </mc:Choice>
                <mc:Fallback>
                  <p:oleObj name="Equation" r:id="rId13" imgW="152268" imgH="203024" progId="Equation.3">
                    <p:embed/>
                    <p:pic>
                      <p:nvPicPr>
                        <p:cNvPr id="0" name="Object 4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4" y="2368"/>
                          <a:ext cx="149"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13" name="Object 455"/>
            <p:cNvGraphicFramePr>
              <a:graphicFrameLocks noChangeAspect="1"/>
            </p:cNvGraphicFramePr>
            <p:nvPr/>
          </p:nvGraphicFramePr>
          <p:xfrm>
            <a:off x="4284" y="1352"/>
            <a:ext cx="149" cy="173"/>
          </p:xfrm>
          <a:graphic>
            <a:graphicData uri="http://schemas.openxmlformats.org/presentationml/2006/ole">
              <mc:AlternateContent xmlns:mc="http://schemas.openxmlformats.org/markup-compatibility/2006">
                <mc:Choice xmlns:v="urn:schemas-microsoft-com:vml" Requires="v">
                  <p:oleObj spid="_x0000_s7736" name="Equation" r:id="rId15" imgW="152202" imgH="177569" progId="Equation.3">
                    <p:embed/>
                  </p:oleObj>
                </mc:Choice>
                <mc:Fallback>
                  <p:oleObj name="Equation" r:id="rId15" imgW="152202" imgH="177569" progId="Equation.3">
                    <p:embed/>
                    <p:pic>
                      <p:nvPicPr>
                        <p:cNvPr id="0" name="Object 4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4" y="1352"/>
                          <a:ext cx="14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214" name="Object 456"/>
            <p:cNvGraphicFramePr>
              <a:graphicFrameLocks noChangeAspect="1"/>
            </p:cNvGraphicFramePr>
            <p:nvPr/>
          </p:nvGraphicFramePr>
          <p:xfrm>
            <a:off x="4084" y="2760"/>
            <a:ext cx="149" cy="173"/>
          </p:xfrm>
          <a:graphic>
            <a:graphicData uri="http://schemas.openxmlformats.org/presentationml/2006/ole">
              <mc:AlternateContent xmlns:mc="http://schemas.openxmlformats.org/markup-compatibility/2006">
                <mc:Choice xmlns:v="urn:schemas-microsoft-com:vml" Requires="v">
                  <p:oleObj spid="_x0000_s7737" name="Equation" r:id="rId17" imgW="152202" imgH="177569" progId="Equation.3">
                    <p:embed/>
                  </p:oleObj>
                </mc:Choice>
                <mc:Fallback>
                  <p:oleObj name="Equation" r:id="rId17" imgW="152202" imgH="177569" progId="Equation.3">
                    <p:embed/>
                    <p:pic>
                      <p:nvPicPr>
                        <p:cNvPr id="0" name="Object 45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4" y="2760"/>
                          <a:ext cx="149"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32808" name="Text Box 40"/>
          <p:cNvSpPr txBox="1">
            <a:spLocks noChangeArrowheads="1"/>
          </p:cNvSpPr>
          <p:nvPr/>
        </p:nvSpPr>
        <p:spPr bwMode="auto">
          <a:xfrm>
            <a:off x="-26988" y="1025525"/>
            <a:ext cx="6361113"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In electromagnetic BPMs, the image charge in an electrode is proportional to the beam current and to the angle included between the beam and the electrode extremes:</a:t>
            </a:r>
          </a:p>
        </p:txBody>
      </p:sp>
      <p:graphicFrame>
        <p:nvGraphicFramePr>
          <p:cNvPr id="33029" name="Object 261"/>
          <p:cNvGraphicFramePr>
            <a:graphicFrameLocks noChangeAspect="1"/>
          </p:cNvGraphicFramePr>
          <p:nvPr/>
        </p:nvGraphicFramePr>
        <p:xfrm>
          <a:off x="587375" y="2209800"/>
          <a:ext cx="1160463" cy="762000"/>
        </p:xfrm>
        <a:graphic>
          <a:graphicData uri="http://schemas.openxmlformats.org/presentationml/2006/ole">
            <mc:AlternateContent xmlns:mc="http://schemas.openxmlformats.org/markup-compatibility/2006">
              <mc:Choice xmlns:v="urn:schemas-microsoft-com:vml" Requires="v">
                <p:oleObj spid="_x0000_s7738" name="Equation" r:id="rId18" imgW="698500" imgH="457200" progId="Equation.3">
                  <p:embed/>
                </p:oleObj>
              </mc:Choice>
              <mc:Fallback>
                <p:oleObj name="Equation" r:id="rId18" imgW="698500" imgH="457200" progId="Equation.3">
                  <p:embed/>
                  <p:pic>
                    <p:nvPicPr>
                      <p:cNvPr id="0" name="Object 2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7375" y="2209800"/>
                        <a:ext cx="11604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214" name="Object 446"/>
          <p:cNvGraphicFramePr>
            <a:graphicFrameLocks noChangeAspect="1"/>
          </p:cNvGraphicFramePr>
          <p:nvPr/>
        </p:nvGraphicFramePr>
        <p:xfrm>
          <a:off x="2170113" y="2443163"/>
          <a:ext cx="3316287" cy="339725"/>
        </p:xfrm>
        <a:graphic>
          <a:graphicData uri="http://schemas.openxmlformats.org/presentationml/2006/ole">
            <mc:AlternateContent xmlns:mc="http://schemas.openxmlformats.org/markup-compatibility/2006">
              <mc:Choice xmlns:v="urn:schemas-microsoft-com:vml" Requires="v">
                <p:oleObj spid="_x0000_s7739" name="Equation" r:id="rId20" imgW="1981200" imgH="203200" progId="Equation.3">
                  <p:embed/>
                </p:oleObj>
              </mc:Choice>
              <mc:Fallback>
                <p:oleObj name="Equation" r:id="rId20" imgW="1981200" imgH="203200" progId="Equation.3">
                  <p:embed/>
                  <p:pic>
                    <p:nvPicPr>
                      <p:cNvPr id="0" name="Object 4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70113" y="2443163"/>
                        <a:ext cx="3316287"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226" name="Object 458"/>
          <p:cNvGraphicFramePr>
            <a:graphicFrameLocks noChangeAspect="1"/>
          </p:cNvGraphicFramePr>
          <p:nvPr/>
        </p:nvGraphicFramePr>
        <p:xfrm>
          <a:off x="869950" y="2976563"/>
          <a:ext cx="1687513" cy="1438275"/>
        </p:xfrm>
        <a:graphic>
          <a:graphicData uri="http://schemas.openxmlformats.org/presentationml/2006/ole">
            <mc:AlternateContent xmlns:mc="http://schemas.openxmlformats.org/markup-compatibility/2006">
              <mc:Choice xmlns:v="urn:schemas-microsoft-com:vml" Requires="v">
                <p:oleObj spid="_x0000_s7740" name="Equation" r:id="rId22" imgW="1016000" imgH="863600" progId="Equation.3">
                  <p:embed/>
                </p:oleObj>
              </mc:Choice>
              <mc:Fallback>
                <p:oleObj name="Equation" r:id="rId22" imgW="1016000" imgH="863600" progId="Equation.3">
                  <p:embed/>
                  <p:pic>
                    <p:nvPicPr>
                      <p:cNvPr id="0" name="Object 45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9950" y="2976563"/>
                        <a:ext cx="1687513"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227" name="Object 459"/>
          <p:cNvGraphicFramePr>
            <a:graphicFrameLocks noChangeAspect="1"/>
          </p:cNvGraphicFramePr>
          <p:nvPr/>
        </p:nvGraphicFramePr>
        <p:xfrm>
          <a:off x="3571875" y="2971800"/>
          <a:ext cx="2509838" cy="719138"/>
        </p:xfrm>
        <a:graphic>
          <a:graphicData uri="http://schemas.openxmlformats.org/presentationml/2006/ole">
            <mc:AlternateContent xmlns:mc="http://schemas.openxmlformats.org/markup-compatibility/2006">
              <mc:Choice xmlns:v="urn:schemas-microsoft-com:vml" Requires="v">
                <p:oleObj spid="_x0000_s7741" name="Equation" r:id="rId24" imgW="1511300" imgH="431800" progId="Equation.3">
                  <p:embed/>
                </p:oleObj>
              </mc:Choice>
              <mc:Fallback>
                <p:oleObj name="Equation" r:id="rId24" imgW="1511300" imgH="431800" progId="Equation.3">
                  <p:embed/>
                  <p:pic>
                    <p:nvPicPr>
                      <p:cNvPr id="0" name="Object 45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71875" y="2971800"/>
                        <a:ext cx="2509838"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228" name="Object 460"/>
          <p:cNvGraphicFramePr>
            <a:graphicFrameLocks noChangeAspect="1"/>
          </p:cNvGraphicFramePr>
          <p:nvPr/>
        </p:nvGraphicFramePr>
        <p:xfrm>
          <a:off x="838200" y="5029200"/>
          <a:ext cx="1455738" cy="739775"/>
        </p:xfrm>
        <a:graphic>
          <a:graphicData uri="http://schemas.openxmlformats.org/presentationml/2006/ole">
            <mc:AlternateContent xmlns:mc="http://schemas.openxmlformats.org/markup-compatibility/2006">
              <mc:Choice xmlns:v="urn:schemas-microsoft-com:vml" Requires="v">
                <p:oleObj spid="_x0000_s7742" name="Equation" r:id="rId26" imgW="875920" imgH="444307" progId="Equation.3">
                  <p:embed/>
                </p:oleObj>
              </mc:Choice>
              <mc:Fallback>
                <p:oleObj name="Equation" r:id="rId26" imgW="875920" imgH="444307" progId="Equation.3">
                  <p:embed/>
                  <p:pic>
                    <p:nvPicPr>
                      <p:cNvPr id="0" name="Object 4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8200" y="5029200"/>
                        <a:ext cx="1455738"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229" name="Object 461"/>
          <p:cNvGraphicFramePr>
            <a:graphicFrameLocks noChangeAspect="1"/>
          </p:cNvGraphicFramePr>
          <p:nvPr/>
        </p:nvGraphicFramePr>
        <p:xfrm>
          <a:off x="6934200" y="5029200"/>
          <a:ext cx="1957388" cy="847725"/>
        </p:xfrm>
        <a:graphic>
          <a:graphicData uri="http://schemas.openxmlformats.org/presentationml/2006/ole">
            <mc:AlternateContent xmlns:mc="http://schemas.openxmlformats.org/markup-compatibility/2006">
              <mc:Choice xmlns:v="urn:schemas-microsoft-com:vml" Requires="v">
                <p:oleObj spid="_x0000_s7743" name="Equation" r:id="rId28" imgW="1028254" imgH="444307" progId="Equation.3">
                  <p:embed/>
                </p:oleObj>
              </mc:Choice>
              <mc:Fallback>
                <p:oleObj name="Equation" r:id="rId28" imgW="1028254" imgH="444307" progId="Equation.3">
                  <p:embed/>
                  <p:pic>
                    <p:nvPicPr>
                      <p:cNvPr id="0" name="Object 46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34200" y="5029200"/>
                        <a:ext cx="1957388" cy="847725"/>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230" name="AutoShape 462"/>
          <p:cNvSpPr>
            <a:spLocks noChangeArrowheads="1"/>
          </p:cNvSpPr>
          <p:nvPr/>
        </p:nvSpPr>
        <p:spPr bwMode="auto">
          <a:xfrm>
            <a:off x="268288" y="3095625"/>
            <a:ext cx="404812" cy="1103313"/>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sp>
        <p:nvSpPr>
          <p:cNvPr id="33231" name="AutoShape 463"/>
          <p:cNvSpPr>
            <a:spLocks noChangeArrowheads="1"/>
          </p:cNvSpPr>
          <p:nvPr/>
        </p:nvSpPr>
        <p:spPr bwMode="auto">
          <a:xfrm>
            <a:off x="2854325" y="3101975"/>
            <a:ext cx="404813" cy="1103313"/>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sp>
        <p:nvSpPr>
          <p:cNvPr id="33232" name="AutoShape 464"/>
          <p:cNvSpPr>
            <a:spLocks noChangeArrowheads="1"/>
          </p:cNvSpPr>
          <p:nvPr/>
        </p:nvSpPr>
        <p:spPr bwMode="auto">
          <a:xfrm>
            <a:off x="152400" y="4800600"/>
            <a:ext cx="404813" cy="1103313"/>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sp>
        <p:nvSpPr>
          <p:cNvPr id="33233" name="AutoShape 465"/>
          <p:cNvSpPr>
            <a:spLocks noChangeArrowheads="1"/>
          </p:cNvSpPr>
          <p:nvPr/>
        </p:nvSpPr>
        <p:spPr bwMode="auto">
          <a:xfrm>
            <a:off x="2514600" y="4800600"/>
            <a:ext cx="404813" cy="1103313"/>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graphicFrame>
        <p:nvGraphicFramePr>
          <p:cNvPr id="33234" name="Object 466"/>
          <p:cNvGraphicFramePr>
            <a:graphicFrameLocks noChangeAspect="1"/>
          </p:cNvGraphicFramePr>
          <p:nvPr/>
        </p:nvGraphicFramePr>
        <p:xfrm>
          <a:off x="3587750" y="3687763"/>
          <a:ext cx="2405063" cy="720725"/>
        </p:xfrm>
        <a:graphic>
          <a:graphicData uri="http://schemas.openxmlformats.org/presentationml/2006/ole">
            <mc:AlternateContent xmlns:mc="http://schemas.openxmlformats.org/markup-compatibility/2006">
              <mc:Choice xmlns:v="urn:schemas-microsoft-com:vml" Requires="v">
                <p:oleObj spid="_x0000_s7744" name="Equation" r:id="rId30" imgW="1447800" imgH="431800" progId="Equation.3">
                  <p:embed/>
                </p:oleObj>
              </mc:Choice>
              <mc:Fallback>
                <p:oleObj name="Equation" r:id="rId30" imgW="1447800" imgH="431800" progId="Equation.3">
                  <p:embed/>
                  <p:pic>
                    <p:nvPicPr>
                      <p:cNvPr id="0" name="Object 46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87750" y="3687763"/>
                        <a:ext cx="2405063"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236" name="Rectangle 468"/>
          <p:cNvSpPr>
            <a:spLocks noChangeArrowheads="1"/>
          </p:cNvSpPr>
          <p:nvPr/>
        </p:nvSpPr>
        <p:spPr bwMode="auto">
          <a:xfrm>
            <a:off x="2971800" y="4419600"/>
            <a:ext cx="3962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In addition to this geometric effect, the field lines tend to cluster closely in the region of the nearest electrode (the </a:t>
            </a:r>
            <a:r>
              <a:rPr lang="en-US" sz="1900" b="1" i="1">
                <a:effectLst>
                  <a:outerShdw blurRad="38100" dist="38100" dir="2700000" algn="tl">
                    <a:srgbClr val="DDDDDD"/>
                  </a:outerShdw>
                </a:effectLst>
                <a:latin typeface="Times New Roman" charset="0"/>
                <a:cs typeface="+mn-cs"/>
              </a:rPr>
              <a:t>E</a:t>
            </a:r>
            <a:r>
              <a:rPr lang="en-US" sz="1900" b="1">
                <a:effectLst>
                  <a:outerShdw blurRad="38100" dist="38100" dir="2700000" algn="tl">
                    <a:srgbClr val="DDDDDD"/>
                  </a:outerShdw>
                </a:effectLst>
                <a:cs typeface="+mn-cs"/>
              </a:rPr>
              <a:t> field must be perpendicular to the walls). For this geometry, this gives an additional factor two:</a:t>
            </a:r>
          </a:p>
        </p:txBody>
      </p:sp>
      <p:sp>
        <p:nvSpPr>
          <p:cNvPr id="3" name="Slide Number Placeholder 2"/>
          <p:cNvSpPr>
            <a:spLocks noGrp="1"/>
          </p:cNvSpPr>
          <p:nvPr>
            <p:ph type="sldNum" sz="quarter" idx="12"/>
          </p:nvPr>
        </p:nvSpPr>
        <p:spPr/>
        <p:txBody>
          <a:bodyPr/>
          <a:lstStyle/>
          <a:p>
            <a:pPr>
              <a:defRPr/>
            </a:pPr>
            <a:fld id="{FCAAE995-43E6-7247-8674-2C5C7B56CC11}"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2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0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2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2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2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2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23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2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22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2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23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3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8" grpId="0"/>
      <p:bldP spid="33230" grpId="0" animBg="1"/>
      <p:bldP spid="33231" grpId="0" animBg="1"/>
      <p:bldP spid="33232" grpId="0" animBg="1"/>
      <p:bldP spid="33233" grpId="0" animBg="1"/>
      <p:bldP spid="332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ja-JP" b="1" dirty="0" smtClean="0">
                <a:effectLst>
                  <a:outerShdw blurRad="38100" dist="38100" dir="2700000" algn="tl" rotWithShape="0">
                    <a:srgbClr val="000000"/>
                  </a:outerShdw>
                </a:effectLst>
                <a:cs typeface="+mj-cs"/>
              </a:rPr>
              <a:t>“</a:t>
            </a:r>
            <a:r>
              <a:rPr lang="en-US" b="1" dirty="0" smtClean="0">
                <a:effectLst>
                  <a:outerShdw blurRad="38100" dist="38100" dir="2700000" algn="tl" rotWithShape="0">
                    <a:srgbClr val="000000"/>
                  </a:outerShdw>
                </a:effectLst>
                <a:cs typeface="+mj-cs"/>
              </a:rPr>
              <a:t>Button</a:t>
            </a:r>
            <a:r>
              <a:rPr lang="en-US" altLang="ja-JP" b="1" dirty="0" smtClean="0">
                <a:effectLst>
                  <a:outerShdw blurRad="38100" dist="38100" dir="2700000" algn="tl" rotWithShape="0">
                    <a:srgbClr val="000000"/>
                  </a:outerShdw>
                </a:effectLst>
                <a:cs typeface="+mj-cs"/>
              </a:rPr>
              <a:t>”</a:t>
            </a:r>
            <a:r>
              <a:rPr lang="en-US" b="1" dirty="0" smtClean="0">
                <a:effectLst>
                  <a:outerShdw blurRad="38100" dist="38100" dir="2700000" algn="tl" rotWithShape="0">
                    <a:srgbClr val="000000"/>
                  </a:outerShdw>
                </a:effectLst>
                <a:cs typeface="+mj-cs"/>
              </a:rPr>
              <a:t> Type BPMs</a:t>
            </a:r>
            <a:endParaRPr lang="en-US" dirty="0" smtClean="0">
              <a:effectLst/>
              <a:cs typeface="+mj-cs"/>
            </a:endParaRPr>
          </a:p>
        </p:txBody>
      </p:sp>
      <p:grpSp>
        <p:nvGrpSpPr>
          <p:cNvPr id="36873" name="Group 9"/>
          <p:cNvGrpSpPr>
            <a:grpSpLocks/>
          </p:cNvGrpSpPr>
          <p:nvPr/>
        </p:nvGrpSpPr>
        <p:grpSpPr bwMode="auto">
          <a:xfrm>
            <a:off x="1374775" y="4314825"/>
            <a:ext cx="2874963" cy="2225675"/>
            <a:chOff x="1776" y="1296"/>
            <a:chExt cx="1488" cy="1406"/>
          </a:xfrm>
        </p:grpSpPr>
        <p:graphicFrame>
          <p:nvGraphicFramePr>
            <p:cNvPr id="8216" name="Object 10"/>
            <p:cNvGraphicFramePr>
              <a:graphicFrameLocks noChangeAspect="1"/>
            </p:cNvGraphicFramePr>
            <p:nvPr/>
          </p:nvGraphicFramePr>
          <p:xfrm>
            <a:off x="2400" y="2208"/>
            <a:ext cx="672" cy="157"/>
          </p:xfrm>
          <a:graphic>
            <a:graphicData uri="http://schemas.openxmlformats.org/presentationml/2006/ole">
              <mc:AlternateContent xmlns:mc="http://schemas.openxmlformats.org/markup-compatibility/2006">
                <mc:Choice xmlns:v="urn:schemas-microsoft-com:vml" Requires="v">
                  <p:oleObj spid="_x0000_s8427" name="Equation" r:id="rId3" imgW="761669" imgH="177723" progId="Equation.3">
                    <p:embed/>
                  </p:oleObj>
                </mc:Choice>
                <mc:Fallback>
                  <p:oleObj name="Equation" r:id="rId3" imgW="761669" imgH="17772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2208"/>
                          <a:ext cx="672" cy="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6875" name="Picture 1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76" y="1296"/>
              <a:ext cx="1488" cy="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76" name="Rectangle 12"/>
            <p:cNvSpPr>
              <a:spLocks noChangeArrowheads="1"/>
            </p:cNvSpPr>
            <p:nvPr/>
          </p:nvSpPr>
          <p:spPr bwMode="auto">
            <a:xfrm>
              <a:off x="1824" y="2496"/>
              <a:ext cx="66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a:effectLst>
                    <a:outerShdw blurRad="38100" dist="38100" dir="2700000" algn="tl">
                      <a:srgbClr val="DDDDDD"/>
                    </a:outerShdw>
                  </a:effectLst>
                  <a:cs typeface="+mn-cs"/>
                </a:rPr>
                <a:t>SOR-Ring</a:t>
              </a:r>
            </a:p>
          </p:txBody>
        </p:sp>
      </p:grpSp>
      <p:graphicFrame>
        <p:nvGraphicFramePr>
          <p:cNvPr id="36877" name="Object 13"/>
          <p:cNvGraphicFramePr>
            <a:graphicFrameLocks noChangeAspect="1"/>
          </p:cNvGraphicFramePr>
          <p:nvPr/>
        </p:nvGraphicFramePr>
        <p:xfrm>
          <a:off x="3379788" y="2717800"/>
          <a:ext cx="5473700" cy="620713"/>
        </p:xfrm>
        <a:graphic>
          <a:graphicData uri="http://schemas.openxmlformats.org/presentationml/2006/ole">
            <mc:AlternateContent xmlns:mc="http://schemas.openxmlformats.org/markup-compatibility/2006">
              <mc:Choice xmlns:v="urn:schemas-microsoft-com:vml" Requires="v">
                <p:oleObj spid="_x0000_s8428" name="Equation" r:id="rId6" imgW="3924300" imgH="444500" progId="Equation.3">
                  <p:embed/>
                </p:oleObj>
              </mc:Choice>
              <mc:Fallback>
                <p:oleObj name="Equation" r:id="rId6" imgW="3924300" imgH="4445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2717800"/>
                        <a:ext cx="5473700" cy="620713"/>
                      </a:xfrm>
                      <a:prstGeom prst="rect">
                        <a:avLst/>
                      </a:prstGeom>
                      <a:noFill/>
                      <a:ln w="9525">
                        <a:solidFill>
                          <a:srgbClr val="CC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6878" name="Group 14"/>
          <p:cNvGrpSpPr>
            <a:grpSpLocks/>
          </p:cNvGrpSpPr>
          <p:nvPr/>
        </p:nvGrpSpPr>
        <p:grpSpPr bwMode="auto">
          <a:xfrm>
            <a:off x="5492750" y="1120775"/>
            <a:ext cx="3651250" cy="1431925"/>
            <a:chOff x="709" y="726"/>
            <a:chExt cx="2429" cy="1021"/>
          </a:xfrm>
        </p:grpSpPr>
        <p:grpSp>
          <p:nvGrpSpPr>
            <p:cNvPr id="8209" name="Group 15"/>
            <p:cNvGrpSpPr>
              <a:grpSpLocks/>
            </p:cNvGrpSpPr>
            <p:nvPr/>
          </p:nvGrpSpPr>
          <p:grpSpPr bwMode="auto">
            <a:xfrm>
              <a:off x="709" y="726"/>
              <a:ext cx="2429" cy="1021"/>
              <a:chOff x="2448" y="2400"/>
              <a:chExt cx="3000" cy="1618"/>
            </a:xfrm>
          </p:grpSpPr>
          <p:pic>
            <p:nvPicPr>
              <p:cNvPr id="8214" name="Picture 16" descr="APSButtons"/>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48" y="2400"/>
                <a:ext cx="3000" cy="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1" name="Text Box 17"/>
              <p:cNvSpPr txBox="1">
                <a:spLocks noChangeArrowheads="1"/>
              </p:cNvSpPr>
              <p:nvPr/>
            </p:nvSpPr>
            <p:spPr bwMode="auto">
              <a:xfrm>
                <a:off x="3840" y="3360"/>
                <a:ext cx="492"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effectLst>
                      <a:outerShdw blurRad="38100" dist="38100" dir="2700000" algn="tl">
                        <a:srgbClr val="DDDDDD"/>
                      </a:outerShdw>
                    </a:effectLst>
                    <a:cs typeface="+mn-cs"/>
                  </a:rPr>
                  <a:t>APS</a:t>
                </a:r>
              </a:p>
            </p:txBody>
          </p:sp>
        </p:grpSp>
        <p:graphicFrame>
          <p:nvGraphicFramePr>
            <p:cNvPr id="8210" name="Object 18"/>
            <p:cNvGraphicFramePr>
              <a:graphicFrameLocks noChangeAspect="1"/>
            </p:cNvGraphicFramePr>
            <p:nvPr/>
          </p:nvGraphicFramePr>
          <p:xfrm>
            <a:off x="801" y="739"/>
            <a:ext cx="167" cy="190"/>
          </p:xfrm>
          <a:graphic>
            <a:graphicData uri="http://schemas.openxmlformats.org/presentationml/2006/ole">
              <mc:AlternateContent xmlns:mc="http://schemas.openxmlformats.org/markup-compatibility/2006">
                <mc:Choice xmlns:v="urn:schemas-microsoft-com:vml" Requires="v">
                  <p:oleObj spid="_x0000_s8429" name="Equation" r:id="rId9" imgW="190335" imgH="215713" progId="Equation.3">
                    <p:embed/>
                  </p:oleObj>
                </mc:Choice>
                <mc:Fallback>
                  <p:oleObj name="Equation" r:id="rId9" imgW="190335" imgH="215713"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 y="739"/>
                          <a:ext cx="167"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11" name="Object 19"/>
            <p:cNvGraphicFramePr>
              <a:graphicFrameLocks noChangeAspect="1"/>
            </p:cNvGraphicFramePr>
            <p:nvPr/>
          </p:nvGraphicFramePr>
          <p:xfrm>
            <a:off x="1558" y="750"/>
            <a:ext cx="167" cy="190"/>
          </p:xfrm>
          <a:graphic>
            <a:graphicData uri="http://schemas.openxmlformats.org/presentationml/2006/ole">
              <mc:AlternateContent xmlns:mc="http://schemas.openxmlformats.org/markup-compatibility/2006">
                <mc:Choice xmlns:v="urn:schemas-microsoft-com:vml" Requires="v">
                  <p:oleObj spid="_x0000_s8430" name="Equation" r:id="rId11" imgW="190335" imgH="215713" progId="Equation.3">
                    <p:embed/>
                  </p:oleObj>
                </mc:Choice>
                <mc:Fallback>
                  <p:oleObj name="Equation" r:id="rId11" imgW="190335" imgH="215713"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8" y="750"/>
                          <a:ext cx="167"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12" name="Object 20"/>
            <p:cNvGraphicFramePr>
              <a:graphicFrameLocks noChangeAspect="1"/>
            </p:cNvGraphicFramePr>
            <p:nvPr/>
          </p:nvGraphicFramePr>
          <p:xfrm>
            <a:off x="779" y="1489"/>
            <a:ext cx="167" cy="202"/>
          </p:xfrm>
          <a:graphic>
            <a:graphicData uri="http://schemas.openxmlformats.org/presentationml/2006/ole">
              <mc:AlternateContent xmlns:mc="http://schemas.openxmlformats.org/markup-compatibility/2006">
                <mc:Choice xmlns:v="urn:schemas-microsoft-com:vml" Requires="v">
                  <p:oleObj spid="_x0000_s8431" name="Equation" r:id="rId13" imgW="190500" imgH="228600" progId="Equation.3">
                    <p:embed/>
                  </p:oleObj>
                </mc:Choice>
                <mc:Fallback>
                  <p:oleObj name="Equation" r:id="rId13" imgW="190500" imgH="2286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9" y="1489"/>
                          <a:ext cx="167"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13" name="Object 21"/>
            <p:cNvGraphicFramePr>
              <a:graphicFrameLocks noChangeAspect="1"/>
            </p:cNvGraphicFramePr>
            <p:nvPr/>
          </p:nvGraphicFramePr>
          <p:xfrm>
            <a:off x="1561" y="1513"/>
            <a:ext cx="179" cy="190"/>
          </p:xfrm>
          <a:graphic>
            <a:graphicData uri="http://schemas.openxmlformats.org/presentationml/2006/ole">
              <mc:AlternateContent xmlns:mc="http://schemas.openxmlformats.org/markup-compatibility/2006">
                <mc:Choice xmlns:v="urn:schemas-microsoft-com:vml" Requires="v">
                  <p:oleObj spid="_x0000_s8432" name="Equation" r:id="rId15" imgW="203024" imgH="215713" progId="Equation.3">
                    <p:embed/>
                  </p:oleObj>
                </mc:Choice>
                <mc:Fallback>
                  <p:oleObj name="Equation" r:id="rId15" imgW="203024" imgH="215713" progId="Equation.3">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61" y="1513"/>
                          <a:ext cx="179" cy="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36887" name="Text Box 23"/>
          <p:cNvSpPr txBox="1">
            <a:spLocks noChangeArrowheads="1"/>
          </p:cNvSpPr>
          <p:nvPr/>
        </p:nvSpPr>
        <p:spPr bwMode="auto">
          <a:xfrm>
            <a:off x="0" y="3465513"/>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Capacitive type (derivative response), low coupling impedance, relatively low sensitivity, best for storage rings.</a:t>
            </a:r>
          </a:p>
        </p:txBody>
      </p:sp>
      <p:grpSp>
        <p:nvGrpSpPr>
          <p:cNvPr id="36888" name="Group 24"/>
          <p:cNvGrpSpPr>
            <a:grpSpLocks/>
          </p:cNvGrpSpPr>
          <p:nvPr/>
        </p:nvGrpSpPr>
        <p:grpSpPr bwMode="auto">
          <a:xfrm>
            <a:off x="0" y="1120775"/>
            <a:ext cx="2867025" cy="2076450"/>
            <a:chOff x="3358" y="2726"/>
            <a:chExt cx="1806" cy="1308"/>
          </a:xfrm>
        </p:grpSpPr>
        <p:pic>
          <p:nvPicPr>
            <p:cNvPr id="36889" name="Picture 25"/>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358" y="2726"/>
              <a:ext cx="1806" cy="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90" name="Text Box 26"/>
            <p:cNvSpPr txBox="1">
              <a:spLocks noChangeArrowheads="1"/>
            </p:cNvSpPr>
            <p:nvPr/>
          </p:nvSpPr>
          <p:spPr bwMode="auto">
            <a:xfrm>
              <a:off x="4050" y="2947"/>
              <a:ext cx="4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effectLst>
                    <a:outerShdw blurRad="38100" dist="38100" dir="2700000" algn="tl">
                      <a:srgbClr val="DDDDDD"/>
                    </a:outerShdw>
                  </a:effectLst>
                  <a:cs typeface="+mn-cs"/>
                </a:rPr>
                <a:t>PEP II</a:t>
              </a:r>
            </a:p>
          </p:txBody>
        </p:sp>
      </p:grpSp>
      <p:grpSp>
        <p:nvGrpSpPr>
          <p:cNvPr id="36891" name="Group 27"/>
          <p:cNvGrpSpPr>
            <a:grpSpLocks/>
          </p:cNvGrpSpPr>
          <p:nvPr/>
        </p:nvGrpSpPr>
        <p:grpSpPr bwMode="auto">
          <a:xfrm>
            <a:off x="5322888" y="4330700"/>
            <a:ext cx="2617787" cy="2154238"/>
            <a:chOff x="799" y="2683"/>
            <a:chExt cx="1649" cy="1357"/>
          </a:xfrm>
        </p:grpSpPr>
        <p:pic>
          <p:nvPicPr>
            <p:cNvPr id="36892" name="Picture 28"/>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42" y="2683"/>
              <a:ext cx="1606" cy="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93" name="Text Box 29"/>
            <p:cNvSpPr txBox="1">
              <a:spLocks noChangeArrowheads="1"/>
            </p:cNvSpPr>
            <p:nvPr/>
          </p:nvSpPr>
          <p:spPr bwMode="auto">
            <a:xfrm>
              <a:off x="799" y="2683"/>
              <a:ext cx="4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chemeClr val="bg1"/>
                  </a:solidFill>
                  <a:effectLst>
                    <a:outerShdw blurRad="38100" dist="38100" dir="2700000" algn="tl">
                      <a:srgbClr val="DDDDDD"/>
                    </a:outerShdw>
                  </a:effectLst>
                  <a:cs typeface="+mn-cs"/>
                </a:rPr>
                <a:t>DELTA</a:t>
              </a:r>
            </a:p>
          </p:txBody>
        </p:sp>
      </p:grpSp>
      <p:grpSp>
        <p:nvGrpSpPr>
          <p:cNvPr id="36895" name="Group 31"/>
          <p:cNvGrpSpPr>
            <a:grpSpLocks/>
          </p:cNvGrpSpPr>
          <p:nvPr/>
        </p:nvGrpSpPr>
        <p:grpSpPr bwMode="auto">
          <a:xfrm>
            <a:off x="2473325" y="1082675"/>
            <a:ext cx="3038475" cy="1536700"/>
            <a:chOff x="1558" y="682"/>
            <a:chExt cx="1914" cy="968"/>
          </a:xfrm>
        </p:grpSpPr>
        <p:sp>
          <p:nvSpPr>
            <p:cNvPr id="36872" name="Text Box 8"/>
            <p:cNvSpPr txBox="1">
              <a:spLocks noChangeArrowheads="1"/>
            </p:cNvSpPr>
            <p:nvPr/>
          </p:nvSpPr>
          <p:spPr bwMode="auto">
            <a:xfrm>
              <a:off x="1922" y="682"/>
              <a:ext cx="1355" cy="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Typical geometry used in the presence of synchrotron radiation.</a:t>
              </a:r>
            </a:p>
          </p:txBody>
        </p:sp>
        <p:sp>
          <p:nvSpPr>
            <p:cNvPr id="36886" name="Line 22"/>
            <p:cNvSpPr>
              <a:spLocks noChangeShapeType="1"/>
            </p:cNvSpPr>
            <p:nvPr/>
          </p:nvSpPr>
          <p:spPr bwMode="auto">
            <a:xfrm>
              <a:off x="3157" y="1070"/>
              <a:ext cx="315" cy="6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94" name="Line 30"/>
            <p:cNvSpPr>
              <a:spLocks noChangeShapeType="1"/>
            </p:cNvSpPr>
            <p:nvPr/>
          </p:nvSpPr>
          <p:spPr bwMode="auto">
            <a:xfrm flipH="1">
              <a:off x="1558" y="1126"/>
              <a:ext cx="415" cy="2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3" name="Slide Number Placeholder 2"/>
          <p:cNvSpPr>
            <a:spLocks noGrp="1"/>
          </p:cNvSpPr>
          <p:nvPr>
            <p:ph type="sldNum" sz="quarter" idx="12"/>
          </p:nvPr>
        </p:nvSpPr>
        <p:spPr/>
        <p:txBody>
          <a:bodyPr/>
          <a:lstStyle/>
          <a:p>
            <a:pPr>
              <a:defRPr/>
            </a:pPr>
            <a:fld id="{FCAAE995-43E6-7247-8674-2C5C7B56CC11}" type="slidenum">
              <a:rPr lang="en-US" smtClean="0"/>
              <a:pPr>
                <a:defRPr/>
              </a:pPr>
              <a:t>15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8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cs typeface="+mj-cs"/>
              </a:rPr>
              <a:t>Stripline</a:t>
            </a:r>
            <a:r>
              <a:rPr lang="en-US" dirty="0" smtClean="0">
                <a:cs typeface="+mj-cs"/>
              </a:rPr>
              <a:t> as a Pickup</a:t>
            </a:r>
            <a:endParaRPr lang="en-US" dirty="0">
              <a:cs typeface="+mj-cs"/>
            </a:endParaRPr>
          </a:p>
        </p:txBody>
      </p:sp>
      <p:sp>
        <p:nvSpPr>
          <p:cNvPr id="3" name="Content Placeholder 2"/>
          <p:cNvSpPr>
            <a:spLocks noGrp="1"/>
          </p:cNvSpPr>
          <p:nvPr>
            <p:ph idx="1"/>
          </p:nvPr>
        </p:nvSpPr>
        <p:spPr>
          <a:xfrm>
            <a:off x="152400" y="914400"/>
            <a:ext cx="8839200" cy="2057400"/>
          </a:xfrm>
        </p:spPr>
        <p:txBody>
          <a:bodyPr>
            <a:normAutofit fontScale="92500" lnSpcReduction="20000"/>
          </a:bodyPr>
          <a:lstStyle/>
          <a:p>
            <a:pPr eaLnBrk="1" hangingPunct="1">
              <a:defRPr/>
            </a:pPr>
            <a:r>
              <a:rPr lang="en-US" dirty="0" smtClean="0">
                <a:cs typeface="+mn-cs"/>
              </a:rPr>
              <a:t>Beam passes upstream port of PU</a:t>
            </a:r>
          </a:p>
          <a:p>
            <a:pPr lvl="1" eaLnBrk="1" hangingPunct="1">
              <a:defRPr/>
            </a:pPr>
            <a:r>
              <a:rPr lang="en-US" dirty="0" smtClean="0"/>
              <a:t>Induced voltage at gap</a:t>
            </a:r>
          </a:p>
          <a:p>
            <a:pPr lvl="1" eaLnBrk="1" hangingPunct="1">
              <a:defRPr/>
            </a:pPr>
            <a:r>
              <a:rPr lang="en-US" dirty="0" smtClean="0"/>
              <a:t>If </a:t>
            </a:r>
            <a:r>
              <a:rPr lang="en-US" dirty="0" err="1" smtClean="0"/>
              <a:t>stripline</a:t>
            </a:r>
            <a:r>
              <a:rPr lang="en-US" dirty="0" smtClean="0"/>
              <a:t> impedance is matched to upstream output port, half of pulse exits port, the other half travels downstream. For vacuum, pulses moves at </a:t>
            </a:r>
            <a:r>
              <a:rPr lang="en-US" dirty="0" err="1" smtClean="0"/>
              <a:t>c</a:t>
            </a:r>
            <a:r>
              <a:rPr lang="en-US" dirty="0" smtClean="0"/>
              <a:t>.</a:t>
            </a:r>
          </a:p>
        </p:txBody>
      </p:sp>
      <p:sp>
        <p:nvSpPr>
          <p:cNvPr id="9" name="Slide Number Placeholder 5"/>
          <p:cNvSpPr txBox="1">
            <a:spLocks/>
          </p:cNvSpPr>
          <p:nvPr/>
        </p:nvSpPr>
        <p:spPr>
          <a:xfrm>
            <a:off x="6553200" y="6356350"/>
            <a:ext cx="2133600" cy="365125"/>
          </a:xfrm>
          <a:prstGeom prst="rect">
            <a:avLst/>
          </a:prstGeom>
        </p:spPr>
        <p:txBody>
          <a:bodyPr anchor="ctr"/>
          <a:lstStyle/>
          <a:p>
            <a:pPr algn="r" defTabSz="457200" fontAlgn="auto">
              <a:spcBef>
                <a:spcPts val="0"/>
              </a:spcBef>
              <a:spcAft>
                <a:spcPts val="0"/>
              </a:spcAft>
              <a:defRPr/>
            </a:pPr>
            <a:fld id="{35ED41BF-D8F7-B146-9584-1B61141AF003}" type="slidenum">
              <a:rPr lang="en-US" sz="1200">
                <a:solidFill>
                  <a:schemeClr val="tx1">
                    <a:tint val="75000"/>
                  </a:schemeClr>
                </a:solidFill>
                <a:latin typeface="+mn-lt"/>
                <a:ea typeface="+mn-ea"/>
                <a:cs typeface="+mn-cs"/>
              </a:rPr>
              <a:pPr algn="r" defTabSz="457200" fontAlgn="auto">
                <a:spcBef>
                  <a:spcPts val="0"/>
                </a:spcBef>
                <a:spcAft>
                  <a:spcPts val="0"/>
                </a:spcAft>
                <a:defRPr/>
              </a:pPr>
              <a:t>16</a:t>
            </a:fld>
            <a:endParaRPr lang="en-US" sz="1200">
              <a:solidFill>
                <a:schemeClr val="tx1">
                  <a:tint val="75000"/>
                </a:schemeClr>
              </a:solidFill>
              <a:latin typeface="+mn-lt"/>
              <a:ea typeface="+mn-ea"/>
              <a:cs typeface="+mn-cs"/>
            </a:endParaRPr>
          </a:p>
        </p:txBody>
      </p:sp>
      <p:grpSp>
        <p:nvGrpSpPr>
          <p:cNvPr id="39940" name="Group 22"/>
          <p:cNvGrpSpPr>
            <a:grpSpLocks/>
          </p:cNvGrpSpPr>
          <p:nvPr/>
        </p:nvGrpSpPr>
        <p:grpSpPr bwMode="auto">
          <a:xfrm>
            <a:off x="2443163" y="4267200"/>
            <a:ext cx="528637" cy="923925"/>
            <a:chOff x="2050408" y="4495800"/>
            <a:chExt cx="529280" cy="923330"/>
          </a:xfrm>
        </p:grpSpPr>
        <p:sp>
          <p:nvSpPr>
            <p:cNvPr id="39969" name="TextBox 23"/>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25" name="Oval 24"/>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1" name="Straight Connector 10"/>
          <p:cNvCxnSpPr/>
          <p:nvPr/>
        </p:nvCxnSpPr>
        <p:spPr>
          <a:xfrm>
            <a:off x="1981200" y="3962400"/>
            <a:ext cx="36576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39942" name="Group 25"/>
          <p:cNvGrpSpPr>
            <a:grpSpLocks/>
          </p:cNvGrpSpPr>
          <p:nvPr/>
        </p:nvGrpSpPr>
        <p:grpSpPr bwMode="auto">
          <a:xfrm>
            <a:off x="2665413" y="3657600"/>
            <a:ext cx="2439987" cy="539750"/>
            <a:chOff x="4799012" y="3657600"/>
            <a:chExt cx="2439988" cy="539403"/>
          </a:xfrm>
        </p:grpSpPr>
        <p:cxnSp>
          <p:nvCxnSpPr>
            <p:cNvPr id="27" name="Straight Connector 26"/>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969298" y="3925715"/>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4800599" y="4195417"/>
              <a:ext cx="2438401"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943" name="Group 33"/>
          <p:cNvGrpSpPr>
            <a:grpSpLocks/>
          </p:cNvGrpSpPr>
          <p:nvPr/>
        </p:nvGrpSpPr>
        <p:grpSpPr bwMode="auto">
          <a:xfrm>
            <a:off x="2514600" y="3581400"/>
            <a:ext cx="2743200" cy="381000"/>
            <a:chOff x="4648200" y="3581400"/>
            <a:chExt cx="2743200" cy="381000"/>
          </a:xfrm>
        </p:grpSpPr>
        <p:sp>
          <p:nvSpPr>
            <p:cNvPr id="35" name="Can 34"/>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Can 35"/>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2" name="Straight Connector 11"/>
          <p:cNvCxnSpPr/>
          <p:nvPr/>
        </p:nvCxnSpPr>
        <p:spPr>
          <a:xfrm flipV="1">
            <a:off x="1981200" y="5721350"/>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9945" name="Group 29"/>
          <p:cNvGrpSpPr>
            <a:grpSpLocks/>
          </p:cNvGrpSpPr>
          <p:nvPr/>
        </p:nvGrpSpPr>
        <p:grpSpPr bwMode="auto">
          <a:xfrm rot="10800000">
            <a:off x="2667000" y="5486400"/>
            <a:ext cx="2439988" cy="539750"/>
            <a:chOff x="4799012" y="3657600"/>
            <a:chExt cx="2439988" cy="539403"/>
          </a:xfrm>
        </p:grpSpPr>
        <p:cxnSp>
          <p:nvCxnSpPr>
            <p:cNvPr id="31" name="Straight Connector 30"/>
            <p:cNvCxnSpPr/>
            <p:nvPr/>
          </p:nvCxnSpPr>
          <p:spPr>
            <a:xfrm rot="5400000">
              <a:off x="4531691" y="3928094"/>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6970885" y="3928888"/>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800600" y="4198589"/>
              <a:ext cx="2438400"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9946" name="Group 36"/>
          <p:cNvGrpSpPr>
            <a:grpSpLocks/>
          </p:cNvGrpSpPr>
          <p:nvPr/>
        </p:nvGrpSpPr>
        <p:grpSpPr bwMode="auto">
          <a:xfrm rot="10800000">
            <a:off x="2514600" y="5721350"/>
            <a:ext cx="2743200" cy="381000"/>
            <a:chOff x="4648200" y="3581400"/>
            <a:chExt cx="2743200" cy="381000"/>
          </a:xfrm>
        </p:grpSpPr>
        <p:sp>
          <p:nvSpPr>
            <p:cNvPr id="38" name="Can 37"/>
            <p:cNvSpPr/>
            <p:nvPr/>
          </p:nvSpPr>
          <p:spPr>
            <a:xfrm>
              <a:off x="4651375" y="3582987"/>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Can 38"/>
            <p:cNvSpPr/>
            <p:nvPr/>
          </p:nvSpPr>
          <p:spPr>
            <a:xfrm>
              <a:off x="7088187" y="3582987"/>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9947" name="Group 56"/>
          <p:cNvGrpSpPr>
            <a:grpSpLocks/>
          </p:cNvGrpSpPr>
          <p:nvPr/>
        </p:nvGrpSpPr>
        <p:grpSpPr bwMode="auto">
          <a:xfrm>
            <a:off x="2438400" y="3124200"/>
            <a:ext cx="457200" cy="203200"/>
            <a:chOff x="914400" y="4673600"/>
            <a:chExt cx="457200" cy="203200"/>
          </a:xfrm>
        </p:grpSpPr>
        <p:cxnSp>
          <p:nvCxnSpPr>
            <p:cNvPr id="47" name="Elbow Connector 46"/>
            <p:cNvCxnSpPr/>
            <p:nvPr/>
          </p:nvCxnSpPr>
          <p:spPr>
            <a:xfrm>
              <a:off x="1143000" y="4673600"/>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9" name="Elbow Connector 48"/>
            <p:cNvCxnSpPr/>
            <p:nvPr/>
          </p:nvCxnSpPr>
          <p:spPr>
            <a:xfrm rot="10800000" flipV="1">
              <a:off x="914400" y="4673600"/>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grpSp>
        <p:nvGrpSpPr>
          <p:cNvPr id="39948" name="Group 57"/>
          <p:cNvGrpSpPr>
            <a:grpSpLocks/>
          </p:cNvGrpSpPr>
          <p:nvPr/>
        </p:nvGrpSpPr>
        <p:grpSpPr bwMode="auto">
          <a:xfrm>
            <a:off x="2693988" y="4267200"/>
            <a:ext cx="457200" cy="203200"/>
            <a:chOff x="914400" y="4673600"/>
            <a:chExt cx="457200" cy="203200"/>
          </a:xfrm>
        </p:grpSpPr>
        <p:cxnSp>
          <p:nvCxnSpPr>
            <p:cNvPr id="59" name="Elbow Connector 58"/>
            <p:cNvCxnSpPr/>
            <p:nvPr/>
          </p:nvCxnSpPr>
          <p:spPr>
            <a:xfrm>
              <a:off x="1143000" y="4673600"/>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rot="10800000" flipV="1">
              <a:off x="914400" y="4673600"/>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cxnSp>
        <p:nvCxnSpPr>
          <p:cNvPr id="65" name="Straight Arrow Connector 64"/>
          <p:cNvCxnSpPr/>
          <p:nvPr/>
        </p:nvCxnSpPr>
        <p:spPr>
          <a:xfrm>
            <a:off x="3151188" y="4343400"/>
            <a:ext cx="4302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5400000" flipH="1" flipV="1">
            <a:off x="1907381" y="3352007"/>
            <a:ext cx="4540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2665413" y="635635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9952" name="TextBox 69"/>
          <p:cNvSpPr txBox="1">
            <a:spLocks noChangeArrowheads="1"/>
          </p:cNvSpPr>
          <p:nvPr/>
        </p:nvSpPr>
        <p:spPr bwMode="auto">
          <a:xfrm>
            <a:off x="3733800" y="59166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sp>
        <p:nvSpPr>
          <p:cNvPr id="73" name="Bent Arrow 72"/>
          <p:cNvSpPr/>
          <p:nvPr/>
        </p:nvSpPr>
        <p:spPr>
          <a:xfrm flipV="1">
            <a:off x="2438400" y="3962400"/>
            <a:ext cx="228600" cy="260350"/>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74" name="Bent Arrow 73"/>
          <p:cNvSpPr/>
          <p:nvPr/>
        </p:nvSpPr>
        <p:spPr>
          <a:xfrm>
            <a:off x="2438400" y="5486400"/>
            <a:ext cx="230188" cy="234950"/>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cs typeface="+mj-cs"/>
              </a:rPr>
              <a:t>Stripline</a:t>
            </a:r>
            <a:r>
              <a:rPr lang="en-US" dirty="0" smtClean="0">
                <a:cs typeface="+mj-cs"/>
              </a:rPr>
              <a:t> as a Pickup</a:t>
            </a:r>
            <a:endParaRPr lang="en-US" dirty="0">
              <a:cs typeface="+mj-cs"/>
            </a:endParaRPr>
          </a:p>
        </p:txBody>
      </p:sp>
      <p:sp>
        <p:nvSpPr>
          <p:cNvPr id="3" name="Content Placeholder 2"/>
          <p:cNvSpPr>
            <a:spLocks noGrp="1"/>
          </p:cNvSpPr>
          <p:nvPr>
            <p:ph idx="1"/>
          </p:nvPr>
        </p:nvSpPr>
        <p:spPr>
          <a:xfrm>
            <a:off x="457200" y="990600"/>
            <a:ext cx="8229600" cy="1828800"/>
          </a:xfrm>
        </p:spPr>
        <p:txBody>
          <a:bodyPr>
            <a:normAutofit fontScale="70000" lnSpcReduction="20000"/>
          </a:bodyPr>
          <a:lstStyle/>
          <a:p>
            <a:pPr eaLnBrk="1" hangingPunct="1">
              <a:defRPr/>
            </a:pPr>
            <a:r>
              <a:rPr lang="en-US" dirty="0" smtClean="0">
                <a:cs typeface="+mn-cs"/>
              </a:rPr>
              <a:t>Beam passes downstream port of PU</a:t>
            </a:r>
          </a:p>
          <a:p>
            <a:pPr lvl="1" eaLnBrk="1" hangingPunct="1">
              <a:defRPr/>
            </a:pPr>
            <a:r>
              <a:rPr lang="en-US" dirty="0" smtClean="0"/>
              <a:t>Induced voltage at gap (opposite polarity to upstream port) </a:t>
            </a:r>
          </a:p>
          <a:p>
            <a:pPr lvl="1" eaLnBrk="1" hangingPunct="1">
              <a:defRPr/>
            </a:pPr>
            <a:r>
              <a:rPr lang="en-US" dirty="0" smtClean="0"/>
              <a:t>If </a:t>
            </a:r>
            <a:r>
              <a:rPr lang="en-US" dirty="0" err="1" smtClean="0"/>
              <a:t>stripline</a:t>
            </a:r>
            <a:r>
              <a:rPr lang="en-US" dirty="0" smtClean="0"/>
              <a:t> impedance is matched to downstream output port, half of pulse cancels pulse from upstream port, the other half travels upstream and is observed at upstream port at a time 2L/c. </a:t>
            </a:r>
          </a:p>
          <a:p>
            <a:pPr lvl="1" eaLnBrk="1" hangingPunct="1">
              <a:defRPr/>
            </a:pPr>
            <a:endParaRPr lang="en-US" dirty="0" smtClean="0"/>
          </a:p>
          <a:p>
            <a:pPr lvl="1" eaLnBrk="1" hangingPunct="1">
              <a:defRPr/>
            </a:pPr>
            <a:endParaRPr lang="en-US" dirty="0" smtClean="0"/>
          </a:p>
          <a:p>
            <a:pPr eaLnBrk="1" hangingPunct="1">
              <a:defRPr/>
            </a:pPr>
            <a:endParaRPr lang="en-US" dirty="0">
              <a:cs typeface="+mn-cs"/>
            </a:endParaRPr>
          </a:p>
        </p:txBody>
      </p:sp>
      <p:grpSp>
        <p:nvGrpSpPr>
          <p:cNvPr id="40963" name="Group 6"/>
          <p:cNvGrpSpPr>
            <a:grpSpLocks/>
          </p:cNvGrpSpPr>
          <p:nvPr/>
        </p:nvGrpSpPr>
        <p:grpSpPr bwMode="auto">
          <a:xfrm>
            <a:off x="4881563" y="4267200"/>
            <a:ext cx="528637" cy="923925"/>
            <a:chOff x="2050408" y="4495800"/>
            <a:chExt cx="529280" cy="923330"/>
          </a:xfrm>
        </p:grpSpPr>
        <p:sp>
          <p:nvSpPr>
            <p:cNvPr id="41001" name="TextBox 7"/>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9" name="Oval 8"/>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0" name="Straight Connector 9"/>
          <p:cNvCxnSpPr/>
          <p:nvPr/>
        </p:nvCxnSpPr>
        <p:spPr>
          <a:xfrm>
            <a:off x="1981200" y="3962400"/>
            <a:ext cx="36576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0965" name="Group 10"/>
          <p:cNvGrpSpPr>
            <a:grpSpLocks/>
          </p:cNvGrpSpPr>
          <p:nvPr/>
        </p:nvGrpSpPr>
        <p:grpSpPr bwMode="auto">
          <a:xfrm>
            <a:off x="2665413" y="3657600"/>
            <a:ext cx="2439987" cy="539750"/>
            <a:chOff x="4799012" y="3657600"/>
            <a:chExt cx="2439988" cy="539403"/>
          </a:xfrm>
        </p:grpSpPr>
        <p:cxnSp>
          <p:nvCxnSpPr>
            <p:cNvPr id="12" name="Straight Connector 11"/>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969298" y="3925715"/>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00599" y="4195417"/>
              <a:ext cx="2438401"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966" name="Group 14"/>
          <p:cNvGrpSpPr>
            <a:grpSpLocks/>
          </p:cNvGrpSpPr>
          <p:nvPr/>
        </p:nvGrpSpPr>
        <p:grpSpPr bwMode="auto">
          <a:xfrm>
            <a:off x="2514600" y="3581400"/>
            <a:ext cx="2743200" cy="381000"/>
            <a:chOff x="4648200" y="3581400"/>
            <a:chExt cx="2743200" cy="381000"/>
          </a:xfrm>
        </p:grpSpPr>
        <p:sp>
          <p:nvSpPr>
            <p:cNvPr id="16" name="Can 15"/>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Can 16"/>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8" name="Straight Connector 17"/>
          <p:cNvCxnSpPr/>
          <p:nvPr/>
        </p:nvCxnSpPr>
        <p:spPr>
          <a:xfrm flipV="1">
            <a:off x="1981200" y="5721350"/>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968" name="Group 18"/>
          <p:cNvGrpSpPr>
            <a:grpSpLocks/>
          </p:cNvGrpSpPr>
          <p:nvPr/>
        </p:nvGrpSpPr>
        <p:grpSpPr bwMode="auto">
          <a:xfrm rot="10800000">
            <a:off x="2667000" y="5486400"/>
            <a:ext cx="2439988" cy="539750"/>
            <a:chOff x="4799012" y="3657600"/>
            <a:chExt cx="2439988" cy="539403"/>
          </a:xfrm>
        </p:grpSpPr>
        <p:cxnSp>
          <p:nvCxnSpPr>
            <p:cNvPr id="20" name="Straight Connector 19"/>
            <p:cNvCxnSpPr/>
            <p:nvPr/>
          </p:nvCxnSpPr>
          <p:spPr>
            <a:xfrm rot="5400000">
              <a:off x="4531691" y="3928094"/>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970885" y="3928888"/>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800600" y="4198589"/>
              <a:ext cx="2438400"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969" name="Group 55"/>
          <p:cNvGrpSpPr>
            <a:grpSpLocks/>
          </p:cNvGrpSpPr>
          <p:nvPr/>
        </p:nvGrpSpPr>
        <p:grpSpPr bwMode="auto">
          <a:xfrm>
            <a:off x="0" y="3124200"/>
            <a:ext cx="2665413" cy="203200"/>
            <a:chOff x="838200" y="3124200"/>
            <a:chExt cx="2665413" cy="203200"/>
          </a:xfrm>
        </p:grpSpPr>
        <p:cxnSp>
          <p:nvCxnSpPr>
            <p:cNvPr id="24" name="Elbow Connector 23"/>
            <p:cNvCxnSpPr/>
            <p:nvPr/>
          </p:nvCxnSpPr>
          <p:spPr>
            <a:xfrm>
              <a:off x="1066800" y="3124200"/>
              <a:ext cx="2436813" cy="203200"/>
            </a:xfrm>
            <a:prstGeom prst="bentConnector3">
              <a:avLst>
                <a:gd name="adj1" fmla="val 4658"/>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0800000" flipV="1">
              <a:off x="838200" y="3124200"/>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grpSp>
        <p:nvGrpSpPr>
          <p:cNvPr id="40970" name="Group 25"/>
          <p:cNvGrpSpPr>
            <a:grpSpLocks/>
          </p:cNvGrpSpPr>
          <p:nvPr/>
        </p:nvGrpSpPr>
        <p:grpSpPr bwMode="auto">
          <a:xfrm rot="10800000">
            <a:off x="4343400" y="4267200"/>
            <a:ext cx="457200" cy="203200"/>
            <a:chOff x="914400" y="4673600"/>
            <a:chExt cx="457200" cy="203200"/>
          </a:xfrm>
        </p:grpSpPr>
        <p:cxnSp>
          <p:nvCxnSpPr>
            <p:cNvPr id="27" name="Elbow Connector 26"/>
            <p:cNvCxnSpPr/>
            <p:nvPr/>
          </p:nvCxnSpPr>
          <p:spPr>
            <a:xfrm>
              <a:off x="1144587" y="4675187"/>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flipV="1">
              <a:off x="915987" y="4675187"/>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p:nvPr/>
        </p:nvCxnSpPr>
        <p:spPr>
          <a:xfrm rot="10800000" flipV="1">
            <a:off x="3935413" y="4343400"/>
            <a:ext cx="4079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58594" y="3352007"/>
            <a:ext cx="4540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0973" name="Group 31"/>
          <p:cNvGrpSpPr>
            <a:grpSpLocks/>
          </p:cNvGrpSpPr>
          <p:nvPr/>
        </p:nvGrpSpPr>
        <p:grpSpPr bwMode="auto">
          <a:xfrm rot="10800000">
            <a:off x="4876800" y="3124200"/>
            <a:ext cx="457200" cy="203200"/>
            <a:chOff x="914400" y="4673600"/>
            <a:chExt cx="457200" cy="203200"/>
          </a:xfrm>
        </p:grpSpPr>
        <p:cxnSp>
          <p:nvCxnSpPr>
            <p:cNvPr id="33" name="Elbow Connector 32"/>
            <p:cNvCxnSpPr/>
            <p:nvPr/>
          </p:nvCxnSpPr>
          <p:spPr>
            <a:xfrm>
              <a:off x="1144587" y="4675187"/>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0800000" flipV="1">
              <a:off x="915987" y="4675187"/>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grpSp>
        <p:nvGrpSpPr>
          <p:cNvPr id="40974" name="Group 34"/>
          <p:cNvGrpSpPr>
            <a:grpSpLocks/>
          </p:cNvGrpSpPr>
          <p:nvPr/>
        </p:nvGrpSpPr>
        <p:grpSpPr bwMode="auto">
          <a:xfrm>
            <a:off x="4191000" y="3124200"/>
            <a:ext cx="457200" cy="203200"/>
            <a:chOff x="914400" y="4673600"/>
            <a:chExt cx="457200" cy="203200"/>
          </a:xfrm>
        </p:grpSpPr>
        <p:cxnSp>
          <p:nvCxnSpPr>
            <p:cNvPr id="36" name="Elbow Connector 35"/>
            <p:cNvCxnSpPr/>
            <p:nvPr/>
          </p:nvCxnSpPr>
          <p:spPr>
            <a:xfrm>
              <a:off x="1143000" y="4673600"/>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7" name="Elbow Connector 36"/>
            <p:cNvCxnSpPr/>
            <p:nvPr/>
          </p:nvCxnSpPr>
          <p:spPr>
            <a:xfrm rot="10800000" flipV="1">
              <a:off x="914400" y="4673600"/>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sp>
        <p:nvSpPr>
          <p:cNvPr id="38" name="Plus 37"/>
          <p:cNvSpPr/>
          <p:nvPr/>
        </p:nvSpPr>
        <p:spPr>
          <a:xfrm>
            <a:off x="4648200" y="3124200"/>
            <a:ext cx="306388" cy="2794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7" name="Straight Arrow Connector 56"/>
          <p:cNvCxnSpPr/>
          <p:nvPr/>
        </p:nvCxnSpPr>
        <p:spPr>
          <a:xfrm>
            <a:off x="2665413" y="635635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977" name="TextBox 57"/>
          <p:cNvSpPr txBox="1">
            <a:spLocks noChangeArrowheads="1"/>
          </p:cNvSpPr>
          <p:nvPr/>
        </p:nvSpPr>
        <p:spPr bwMode="auto">
          <a:xfrm>
            <a:off x="3733800" y="59166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cxnSp>
        <p:nvCxnSpPr>
          <p:cNvPr id="59" name="Straight Arrow Connector 58"/>
          <p:cNvCxnSpPr/>
          <p:nvPr/>
        </p:nvCxnSpPr>
        <p:spPr>
          <a:xfrm>
            <a:off x="227013" y="281940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0979" name="TextBox 59"/>
          <p:cNvSpPr txBox="1">
            <a:spLocks noChangeArrowheads="1"/>
          </p:cNvSpPr>
          <p:nvPr/>
        </p:nvSpPr>
        <p:spPr bwMode="auto">
          <a:xfrm>
            <a:off x="1295400" y="28305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grpSp>
        <p:nvGrpSpPr>
          <p:cNvPr id="40980" name="Group 60"/>
          <p:cNvGrpSpPr>
            <a:grpSpLocks/>
          </p:cNvGrpSpPr>
          <p:nvPr/>
        </p:nvGrpSpPr>
        <p:grpSpPr bwMode="auto">
          <a:xfrm rot="10800000">
            <a:off x="2514600" y="5715000"/>
            <a:ext cx="2743200" cy="381000"/>
            <a:chOff x="4648200" y="3581400"/>
            <a:chExt cx="2743200" cy="381000"/>
          </a:xfrm>
        </p:grpSpPr>
        <p:sp>
          <p:nvSpPr>
            <p:cNvPr id="62" name="Can 61"/>
            <p:cNvSpPr/>
            <p:nvPr/>
          </p:nvSpPr>
          <p:spPr>
            <a:xfrm>
              <a:off x="4651375" y="3582987"/>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 name="Can 62"/>
            <p:cNvSpPr/>
            <p:nvPr/>
          </p:nvSpPr>
          <p:spPr>
            <a:xfrm>
              <a:off x="7088187" y="3582987"/>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4" name="Bent Arrow 63"/>
          <p:cNvSpPr/>
          <p:nvPr/>
        </p:nvSpPr>
        <p:spPr>
          <a:xfrm flipH="1" flipV="1">
            <a:off x="5106988" y="3962400"/>
            <a:ext cx="301625" cy="304800"/>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5" name="Bent Arrow 64"/>
          <p:cNvSpPr/>
          <p:nvPr/>
        </p:nvSpPr>
        <p:spPr>
          <a:xfrm flipH="1">
            <a:off x="5105400" y="5486400"/>
            <a:ext cx="303213" cy="276225"/>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cs typeface="+mj-cs"/>
              </a:rPr>
              <a:t>Stripline</a:t>
            </a:r>
            <a:r>
              <a:rPr lang="en-US" dirty="0" smtClean="0">
                <a:cs typeface="+mj-cs"/>
              </a:rPr>
              <a:t> as Pickup</a:t>
            </a:r>
            <a:endParaRPr lang="en-US" dirty="0">
              <a:cs typeface="+mj-cs"/>
            </a:endParaRPr>
          </a:p>
        </p:txBody>
      </p:sp>
      <p:sp>
        <p:nvSpPr>
          <p:cNvPr id="3" name="Content Placeholder 2"/>
          <p:cNvSpPr>
            <a:spLocks noGrp="1"/>
          </p:cNvSpPr>
          <p:nvPr>
            <p:ph idx="1"/>
          </p:nvPr>
        </p:nvSpPr>
        <p:spPr>
          <a:xfrm>
            <a:off x="457200" y="838200"/>
            <a:ext cx="8229600" cy="762000"/>
          </a:xfrm>
        </p:spPr>
        <p:txBody>
          <a:bodyPr>
            <a:normAutofit fontScale="70000" lnSpcReduction="20000"/>
          </a:bodyPr>
          <a:lstStyle/>
          <a:p>
            <a:pPr eaLnBrk="1" hangingPunct="1">
              <a:defRPr/>
            </a:pPr>
            <a:r>
              <a:rPr lang="en-US" dirty="0" smtClean="0">
                <a:cs typeface="+mn-cs"/>
              </a:rPr>
              <a:t>The downstream pulse exits through the upstream port at a time 2L/c. No signal from downstream port (ideal case)</a:t>
            </a:r>
            <a:endParaRPr lang="en-US" dirty="0">
              <a:cs typeface="+mn-cs"/>
            </a:endParaRPr>
          </a:p>
        </p:txBody>
      </p:sp>
      <p:grpSp>
        <p:nvGrpSpPr>
          <p:cNvPr id="41987" name="Group 6"/>
          <p:cNvGrpSpPr>
            <a:grpSpLocks/>
          </p:cNvGrpSpPr>
          <p:nvPr/>
        </p:nvGrpSpPr>
        <p:grpSpPr bwMode="auto">
          <a:xfrm>
            <a:off x="7243763" y="4267200"/>
            <a:ext cx="528637" cy="923925"/>
            <a:chOff x="2050408" y="4495800"/>
            <a:chExt cx="529280" cy="923330"/>
          </a:xfrm>
        </p:grpSpPr>
        <p:sp>
          <p:nvSpPr>
            <p:cNvPr id="42021" name="TextBox 7"/>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9" name="Oval 8"/>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0" name="Straight Connector 9"/>
          <p:cNvCxnSpPr/>
          <p:nvPr/>
        </p:nvCxnSpPr>
        <p:spPr>
          <a:xfrm>
            <a:off x="1981200" y="3962400"/>
            <a:ext cx="36576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1989" name="Group 10"/>
          <p:cNvGrpSpPr>
            <a:grpSpLocks/>
          </p:cNvGrpSpPr>
          <p:nvPr/>
        </p:nvGrpSpPr>
        <p:grpSpPr bwMode="auto">
          <a:xfrm>
            <a:off x="2665413" y="3657600"/>
            <a:ext cx="2439987" cy="539750"/>
            <a:chOff x="4799012" y="3657600"/>
            <a:chExt cx="2439988" cy="539403"/>
          </a:xfrm>
        </p:grpSpPr>
        <p:cxnSp>
          <p:nvCxnSpPr>
            <p:cNvPr id="12" name="Straight Connector 11"/>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969298" y="3925715"/>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00599" y="4195417"/>
              <a:ext cx="2438401"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1990" name="Group 14"/>
          <p:cNvGrpSpPr>
            <a:grpSpLocks/>
          </p:cNvGrpSpPr>
          <p:nvPr/>
        </p:nvGrpSpPr>
        <p:grpSpPr bwMode="auto">
          <a:xfrm>
            <a:off x="2514600" y="3581400"/>
            <a:ext cx="2743200" cy="381000"/>
            <a:chOff x="4648200" y="3581400"/>
            <a:chExt cx="2743200" cy="381000"/>
          </a:xfrm>
        </p:grpSpPr>
        <p:sp>
          <p:nvSpPr>
            <p:cNvPr id="16" name="Can 15"/>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Can 16"/>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8" name="Straight Connector 17"/>
          <p:cNvCxnSpPr/>
          <p:nvPr/>
        </p:nvCxnSpPr>
        <p:spPr>
          <a:xfrm flipV="1">
            <a:off x="1981200" y="5721350"/>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1992" name="Group 18"/>
          <p:cNvGrpSpPr>
            <a:grpSpLocks/>
          </p:cNvGrpSpPr>
          <p:nvPr/>
        </p:nvGrpSpPr>
        <p:grpSpPr bwMode="auto">
          <a:xfrm rot="10800000">
            <a:off x="2667000" y="5486400"/>
            <a:ext cx="2439988" cy="539750"/>
            <a:chOff x="4799012" y="3657600"/>
            <a:chExt cx="2439988" cy="539403"/>
          </a:xfrm>
        </p:grpSpPr>
        <p:cxnSp>
          <p:nvCxnSpPr>
            <p:cNvPr id="20" name="Straight Connector 19"/>
            <p:cNvCxnSpPr/>
            <p:nvPr/>
          </p:nvCxnSpPr>
          <p:spPr>
            <a:xfrm rot="5400000">
              <a:off x="4531691" y="3928094"/>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970885" y="3928888"/>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800600" y="4198589"/>
              <a:ext cx="2438400"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1993" name="Group 22"/>
          <p:cNvGrpSpPr>
            <a:grpSpLocks/>
          </p:cNvGrpSpPr>
          <p:nvPr/>
        </p:nvGrpSpPr>
        <p:grpSpPr bwMode="auto">
          <a:xfrm>
            <a:off x="150813" y="2362200"/>
            <a:ext cx="5106987" cy="203200"/>
            <a:chOff x="838200" y="3124200"/>
            <a:chExt cx="2665413" cy="203200"/>
          </a:xfrm>
        </p:grpSpPr>
        <p:cxnSp>
          <p:nvCxnSpPr>
            <p:cNvPr id="24" name="Elbow Connector 23"/>
            <p:cNvCxnSpPr/>
            <p:nvPr/>
          </p:nvCxnSpPr>
          <p:spPr>
            <a:xfrm>
              <a:off x="1066877" y="3124200"/>
              <a:ext cx="2436736" cy="203200"/>
            </a:xfrm>
            <a:prstGeom prst="bentConnector3">
              <a:avLst>
                <a:gd name="adj1" fmla="val 2210"/>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0800000" flipV="1">
              <a:off x="838200" y="3124200"/>
              <a:ext cx="228677"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grpSp>
        <p:nvGrpSpPr>
          <p:cNvPr id="41994" name="Group 25"/>
          <p:cNvGrpSpPr>
            <a:grpSpLocks/>
          </p:cNvGrpSpPr>
          <p:nvPr/>
        </p:nvGrpSpPr>
        <p:grpSpPr bwMode="auto">
          <a:xfrm rot="10800000">
            <a:off x="2438400" y="3276600"/>
            <a:ext cx="457200" cy="203200"/>
            <a:chOff x="914400" y="4673600"/>
            <a:chExt cx="457200" cy="203200"/>
          </a:xfrm>
        </p:grpSpPr>
        <p:cxnSp>
          <p:nvCxnSpPr>
            <p:cNvPr id="27" name="Elbow Connector 26"/>
            <p:cNvCxnSpPr/>
            <p:nvPr/>
          </p:nvCxnSpPr>
          <p:spPr>
            <a:xfrm>
              <a:off x="1144587" y="4675187"/>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10800000" flipV="1">
              <a:off x="915987" y="4675187"/>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cxnSp>
        <p:nvCxnSpPr>
          <p:cNvPr id="29" name="Straight Arrow Connector 28"/>
          <p:cNvCxnSpPr/>
          <p:nvPr/>
        </p:nvCxnSpPr>
        <p:spPr>
          <a:xfrm rot="5400000" flipH="1" flipV="1">
            <a:off x="2058194" y="3353594"/>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665413" y="635635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997" name="TextBox 38"/>
          <p:cNvSpPr txBox="1">
            <a:spLocks noChangeArrowheads="1"/>
          </p:cNvSpPr>
          <p:nvPr/>
        </p:nvSpPr>
        <p:spPr bwMode="auto">
          <a:xfrm>
            <a:off x="3733800" y="59166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cxnSp>
        <p:nvCxnSpPr>
          <p:cNvPr id="40" name="Straight Arrow Connector 39"/>
          <p:cNvCxnSpPr/>
          <p:nvPr/>
        </p:nvCxnSpPr>
        <p:spPr>
          <a:xfrm>
            <a:off x="454025" y="2057400"/>
            <a:ext cx="4956175" cy="11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999" name="TextBox 40"/>
          <p:cNvSpPr txBox="1">
            <a:spLocks noChangeArrowheads="1"/>
          </p:cNvSpPr>
          <p:nvPr/>
        </p:nvSpPr>
        <p:spPr bwMode="auto">
          <a:xfrm>
            <a:off x="2590800" y="20685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2L/c</a:t>
            </a:r>
          </a:p>
        </p:txBody>
      </p:sp>
      <p:grpSp>
        <p:nvGrpSpPr>
          <p:cNvPr id="42000" name="Group 41"/>
          <p:cNvGrpSpPr>
            <a:grpSpLocks/>
          </p:cNvGrpSpPr>
          <p:nvPr/>
        </p:nvGrpSpPr>
        <p:grpSpPr bwMode="auto">
          <a:xfrm rot="10800000">
            <a:off x="2514600" y="5715000"/>
            <a:ext cx="2743200" cy="381000"/>
            <a:chOff x="4648200" y="3581400"/>
            <a:chExt cx="2743200" cy="381000"/>
          </a:xfrm>
        </p:grpSpPr>
        <p:sp>
          <p:nvSpPr>
            <p:cNvPr id="43" name="Can 42"/>
            <p:cNvSpPr/>
            <p:nvPr/>
          </p:nvSpPr>
          <p:spPr>
            <a:xfrm>
              <a:off x="4651375" y="3582987"/>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Can 43"/>
            <p:cNvSpPr/>
            <p:nvPr/>
          </p:nvSpPr>
          <p:spPr>
            <a:xfrm>
              <a:off x="7088187" y="3582987"/>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2001" name="Group 45"/>
          <p:cNvGrpSpPr>
            <a:grpSpLocks/>
          </p:cNvGrpSpPr>
          <p:nvPr/>
        </p:nvGrpSpPr>
        <p:grpSpPr bwMode="auto">
          <a:xfrm rot="10800000">
            <a:off x="5143500" y="2565400"/>
            <a:ext cx="457200" cy="203200"/>
            <a:chOff x="914400" y="4673600"/>
            <a:chExt cx="457200" cy="203200"/>
          </a:xfrm>
        </p:grpSpPr>
        <p:cxnSp>
          <p:nvCxnSpPr>
            <p:cNvPr id="47" name="Elbow Connector 46"/>
            <p:cNvCxnSpPr/>
            <p:nvPr/>
          </p:nvCxnSpPr>
          <p:spPr>
            <a:xfrm>
              <a:off x="1144587" y="4675187"/>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rot="10800000" flipV="1">
              <a:off x="915987" y="4675187"/>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sp>
        <p:nvSpPr>
          <p:cNvPr id="42002" name="Rectangle 53"/>
          <p:cNvSpPr>
            <a:spLocks noChangeArrowheads="1"/>
          </p:cNvSpPr>
          <p:nvPr/>
        </p:nvSpPr>
        <p:spPr bwMode="auto">
          <a:xfrm>
            <a:off x="6011863" y="2362200"/>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upstream port </a:t>
            </a:r>
          </a:p>
        </p:txBody>
      </p:sp>
      <p:cxnSp>
        <p:nvCxnSpPr>
          <p:cNvPr id="56" name="Straight Arrow Connector 55"/>
          <p:cNvCxnSpPr/>
          <p:nvPr/>
        </p:nvCxnSpPr>
        <p:spPr>
          <a:xfrm>
            <a:off x="5105400" y="510540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004" name="TextBox 56"/>
          <p:cNvSpPr txBox="1">
            <a:spLocks noChangeArrowheads="1"/>
          </p:cNvSpPr>
          <p:nvPr/>
        </p:nvSpPr>
        <p:spPr bwMode="auto">
          <a:xfrm>
            <a:off x="6189663" y="5181600"/>
            <a:ext cx="28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Example </a:t>
            </a:r>
            <a:r>
              <a:rPr lang="en-US" dirty="0" err="1" smtClean="0">
                <a:cs typeface="+mj-cs"/>
              </a:rPr>
              <a:t>Stripline</a:t>
            </a:r>
            <a:r>
              <a:rPr lang="en-US" dirty="0" smtClean="0">
                <a:cs typeface="+mj-cs"/>
              </a:rPr>
              <a:t> Signal</a:t>
            </a:r>
            <a:endParaRPr lang="en-US" dirty="0">
              <a:cs typeface="+mj-cs"/>
            </a:endParaRPr>
          </a:p>
        </p:txBody>
      </p:sp>
      <p:sp>
        <p:nvSpPr>
          <p:cNvPr id="3" name="Content Placeholder 2"/>
          <p:cNvSpPr>
            <a:spLocks noGrp="1"/>
          </p:cNvSpPr>
          <p:nvPr>
            <p:ph idx="1"/>
          </p:nvPr>
        </p:nvSpPr>
        <p:spPr>
          <a:xfrm>
            <a:off x="457200" y="914400"/>
            <a:ext cx="8229600" cy="1066800"/>
          </a:xfrm>
        </p:spPr>
        <p:txBody>
          <a:bodyPr>
            <a:normAutofit fontScale="85000" lnSpcReduction="10000"/>
          </a:bodyPr>
          <a:lstStyle/>
          <a:p>
            <a:pPr eaLnBrk="1" hangingPunct="1">
              <a:defRPr/>
            </a:pPr>
            <a:r>
              <a:rPr lang="en-US" dirty="0" smtClean="0">
                <a:cs typeface="+mn-cs"/>
              </a:rPr>
              <a:t>Advanced Light Source </a:t>
            </a:r>
            <a:r>
              <a:rPr lang="en-US" dirty="0" err="1" smtClean="0">
                <a:cs typeface="+mn-cs"/>
              </a:rPr>
              <a:t>stripline</a:t>
            </a:r>
            <a:r>
              <a:rPr lang="en-US" dirty="0" smtClean="0">
                <a:cs typeface="+mn-cs"/>
              </a:rPr>
              <a:t>. Signal at the upstream port. Kicker length is 1 </a:t>
            </a:r>
            <a:r>
              <a:rPr lang="en-US" dirty="0" err="1" smtClean="0">
                <a:cs typeface="+mn-cs"/>
              </a:rPr>
              <a:t>nsec</a:t>
            </a:r>
            <a:r>
              <a:rPr lang="en-US" dirty="0" smtClean="0">
                <a:cs typeface="+mn-cs"/>
              </a:rPr>
              <a:t> (30 cm)</a:t>
            </a:r>
            <a:endParaRPr lang="en-US" dirty="0">
              <a:cs typeface="+mn-cs"/>
            </a:endParaRPr>
          </a:p>
        </p:txBody>
      </p:sp>
      <p:pic>
        <p:nvPicPr>
          <p:cNvPr id="43011"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19200" y="1981200"/>
            <a:ext cx="6096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2667000" y="3276600"/>
            <a:ext cx="10668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3013" name="TextBox 10"/>
          <p:cNvSpPr txBox="1">
            <a:spLocks noChangeArrowheads="1"/>
          </p:cNvSpPr>
          <p:nvPr/>
        </p:nvSpPr>
        <p:spPr bwMode="auto">
          <a:xfrm>
            <a:off x="2819400" y="28194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2 nsec</a:t>
            </a: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50"/>
          <p:cNvSpPr txBox="1">
            <a:spLocks noChangeArrowheads="1"/>
          </p:cNvSpPr>
          <p:nvPr/>
        </p:nvSpPr>
        <p:spPr bwMode="auto">
          <a:xfrm>
            <a:off x="778746" y="-1552"/>
            <a:ext cx="7586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2800" b="1" dirty="0" smtClean="0">
                <a:solidFill>
                  <a:srgbClr val="000000"/>
                </a:solidFill>
                <a:latin typeface="Arial"/>
                <a:cs typeface="Arial"/>
              </a:rPr>
              <a:t>Diagnostics: What do we want to measure?</a:t>
            </a:r>
            <a:endParaRPr lang="en-US" sz="2800" b="1" dirty="0">
              <a:solidFill>
                <a:srgbClr val="000000"/>
              </a:solidFill>
              <a:latin typeface="Arial"/>
              <a:cs typeface="Arial"/>
            </a:endParaRPr>
          </a:p>
        </p:txBody>
      </p:sp>
      <p:sp>
        <p:nvSpPr>
          <p:cNvPr id="5123" name="Text Box 2052"/>
          <p:cNvSpPr txBox="1">
            <a:spLocks noChangeArrowheads="1"/>
          </p:cNvSpPr>
          <p:nvPr/>
        </p:nvSpPr>
        <p:spPr bwMode="auto">
          <a:xfrm>
            <a:off x="1275590" y="1674350"/>
            <a:ext cx="595547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marL="457200" indent="-457200" eaLnBrk="1" hangingPunct="1">
              <a:buFont typeface="Arial"/>
              <a:buChar char="•"/>
            </a:pPr>
            <a:r>
              <a:rPr lang="en-US" sz="3200" dirty="0" smtClean="0">
                <a:latin typeface="Arial"/>
                <a:cs typeface="Arial"/>
              </a:rPr>
              <a:t>Beam Energy  </a:t>
            </a:r>
          </a:p>
          <a:p>
            <a:pPr marL="457200" indent="-457200" eaLnBrk="1" hangingPunct="1">
              <a:buFont typeface="Arial"/>
              <a:buChar char="•"/>
            </a:pPr>
            <a:r>
              <a:rPr lang="en-US" sz="3200" dirty="0" smtClean="0">
                <a:latin typeface="Arial"/>
                <a:cs typeface="Arial"/>
              </a:rPr>
              <a:t>Beam Charge/Current</a:t>
            </a:r>
            <a:endParaRPr lang="en-US" sz="3200" dirty="0">
              <a:latin typeface="Arial"/>
              <a:cs typeface="Arial"/>
            </a:endParaRPr>
          </a:p>
          <a:p>
            <a:pPr marL="457200" indent="-457200" eaLnBrk="1" hangingPunct="1">
              <a:buFont typeface="Arial"/>
              <a:buChar char="•"/>
            </a:pPr>
            <a:r>
              <a:rPr lang="en-US" sz="3200" dirty="0" smtClean="0">
                <a:latin typeface="Arial"/>
                <a:cs typeface="Arial"/>
              </a:rPr>
              <a:t>Beam </a:t>
            </a:r>
            <a:r>
              <a:rPr lang="en-US" sz="3200" dirty="0">
                <a:latin typeface="Arial"/>
                <a:cs typeface="Arial"/>
              </a:rPr>
              <a:t>Position</a:t>
            </a:r>
          </a:p>
          <a:p>
            <a:pPr marL="457200" indent="-457200" eaLnBrk="1" hangingPunct="1">
              <a:buFont typeface="Arial"/>
              <a:buChar char="•"/>
            </a:pPr>
            <a:r>
              <a:rPr lang="en-US" sz="3200" dirty="0" smtClean="0">
                <a:latin typeface="Arial"/>
                <a:cs typeface="Arial"/>
              </a:rPr>
              <a:t>Beam Timing</a:t>
            </a:r>
            <a:endParaRPr lang="en-US" sz="3200" dirty="0">
              <a:latin typeface="Arial"/>
              <a:cs typeface="Arial"/>
            </a:endParaRPr>
          </a:p>
          <a:p>
            <a:pPr marL="457200" indent="-457200" eaLnBrk="1" hangingPunct="1">
              <a:buFont typeface="Arial"/>
              <a:buChar char="•"/>
            </a:pPr>
            <a:r>
              <a:rPr lang="en-US" sz="3200" dirty="0" smtClean="0">
                <a:latin typeface="Arial"/>
                <a:cs typeface="Arial"/>
              </a:rPr>
              <a:t>Transverse </a:t>
            </a:r>
            <a:r>
              <a:rPr lang="en-US" sz="3200" dirty="0">
                <a:latin typeface="Arial"/>
                <a:cs typeface="Arial"/>
              </a:rPr>
              <a:t>Beam </a:t>
            </a:r>
            <a:r>
              <a:rPr lang="en-US" sz="3200" dirty="0" err="1">
                <a:latin typeface="Arial"/>
                <a:cs typeface="Arial"/>
              </a:rPr>
              <a:t>Emittance</a:t>
            </a:r>
            <a:endParaRPr lang="en-US" sz="3200" dirty="0">
              <a:latin typeface="Arial"/>
              <a:cs typeface="Arial"/>
            </a:endParaRPr>
          </a:p>
          <a:p>
            <a:pPr marL="457200" indent="-457200" eaLnBrk="1" hangingPunct="1">
              <a:buFont typeface="Arial"/>
              <a:buChar char="•"/>
            </a:pPr>
            <a:r>
              <a:rPr lang="en-US" sz="3200" dirty="0" smtClean="0">
                <a:latin typeface="Arial"/>
                <a:cs typeface="Arial"/>
              </a:rPr>
              <a:t>Longitudinal </a:t>
            </a:r>
            <a:r>
              <a:rPr lang="en-US" sz="3200" dirty="0">
                <a:latin typeface="Arial"/>
                <a:cs typeface="Arial"/>
              </a:rPr>
              <a:t>Beam </a:t>
            </a:r>
            <a:r>
              <a:rPr lang="en-US" sz="3200" dirty="0" err="1" smtClean="0">
                <a:latin typeface="Arial"/>
                <a:cs typeface="Arial"/>
              </a:rPr>
              <a:t>Emittance</a:t>
            </a:r>
            <a:endParaRPr lang="en-US" sz="3200" dirty="0">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2</a:t>
            </a:fld>
            <a:endParaRPr lang="en-US"/>
          </a:p>
        </p:txBody>
      </p:sp>
    </p:spTree>
    <p:extLst>
      <p:ext uri="{BB962C8B-B14F-4D97-AF65-F5344CB8AC3E}">
        <p14:creationId xmlns:p14="http://schemas.microsoft.com/office/powerpoint/2010/main" val="40994084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cs typeface="+mj-cs"/>
              </a:rPr>
              <a:t>Multibunch</a:t>
            </a:r>
            <a:r>
              <a:rPr lang="en-US" dirty="0" smtClean="0">
                <a:cs typeface="+mj-cs"/>
              </a:rPr>
              <a:t> signals</a:t>
            </a:r>
            <a:endParaRPr lang="en-US" dirty="0">
              <a:cs typeface="+mj-cs"/>
            </a:endParaRPr>
          </a:p>
        </p:txBody>
      </p:sp>
      <p:sp>
        <p:nvSpPr>
          <p:cNvPr id="3" name="Content Placeholder 2"/>
          <p:cNvSpPr>
            <a:spLocks noGrp="1"/>
          </p:cNvSpPr>
          <p:nvPr>
            <p:ph idx="1"/>
          </p:nvPr>
        </p:nvSpPr>
        <p:spPr>
          <a:xfrm>
            <a:off x="457200" y="1143000"/>
            <a:ext cx="8229600" cy="1219200"/>
          </a:xfrm>
        </p:spPr>
        <p:txBody>
          <a:bodyPr>
            <a:normAutofit fontScale="70000" lnSpcReduction="20000"/>
          </a:bodyPr>
          <a:lstStyle/>
          <a:p>
            <a:pPr eaLnBrk="1" hangingPunct="1">
              <a:defRPr/>
            </a:pPr>
            <a:r>
              <a:rPr lang="en-US" dirty="0" err="1" smtClean="0">
                <a:cs typeface="+mn-cs"/>
              </a:rPr>
              <a:t>Multibunch</a:t>
            </a:r>
            <a:r>
              <a:rPr lang="en-US" dirty="0" smtClean="0">
                <a:cs typeface="+mn-cs"/>
              </a:rPr>
              <a:t> beam with bunches separated by 2L/c. The next bunch signal cancels the downstream signal from the previous bunch. Therefore, NO SIGNAL for this bunch spacing! Maximum signal power for a bunch spacing of L/</a:t>
            </a:r>
            <a:r>
              <a:rPr lang="en-US" dirty="0" err="1" smtClean="0">
                <a:cs typeface="+mn-cs"/>
              </a:rPr>
              <a:t>c</a:t>
            </a:r>
            <a:r>
              <a:rPr lang="en-US" dirty="0" smtClean="0">
                <a:cs typeface="+mn-cs"/>
              </a:rPr>
              <a:t>. </a:t>
            </a:r>
            <a:endParaRPr lang="en-US" dirty="0">
              <a:cs typeface="+mn-cs"/>
            </a:endParaRPr>
          </a:p>
        </p:txBody>
      </p:sp>
      <p:grpSp>
        <p:nvGrpSpPr>
          <p:cNvPr id="44035" name="Group 6"/>
          <p:cNvGrpSpPr>
            <a:grpSpLocks/>
          </p:cNvGrpSpPr>
          <p:nvPr/>
        </p:nvGrpSpPr>
        <p:grpSpPr bwMode="auto">
          <a:xfrm>
            <a:off x="7243763" y="3656013"/>
            <a:ext cx="528637" cy="923925"/>
            <a:chOff x="2050408" y="4495800"/>
            <a:chExt cx="529280" cy="923330"/>
          </a:xfrm>
        </p:grpSpPr>
        <p:sp>
          <p:nvSpPr>
            <p:cNvPr id="44069" name="TextBox 7"/>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9" name="Oval 8"/>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0" name="Straight Connector 9"/>
          <p:cNvCxnSpPr/>
          <p:nvPr/>
        </p:nvCxnSpPr>
        <p:spPr>
          <a:xfrm>
            <a:off x="1981200" y="3351213"/>
            <a:ext cx="36576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44037" name="Group 10"/>
          <p:cNvGrpSpPr>
            <a:grpSpLocks/>
          </p:cNvGrpSpPr>
          <p:nvPr/>
        </p:nvGrpSpPr>
        <p:grpSpPr bwMode="auto">
          <a:xfrm>
            <a:off x="2665413" y="3046413"/>
            <a:ext cx="2439987" cy="539750"/>
            <a:chOff x="4799012" y="3657600"/>
            <a:chExt cx="2439988" cy="539403"/>
          </a:xfrm>
        </p:grpSpPr>
        <p:cxnSp>
          <p:nvCxnSpPr>
            <p:cNvPr id="12" name="Straight Connector 11"/>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969299" y="3925714"/>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00599" y="4195416"/>
              <a:ext cx="2438401"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038" name="Group 14"/>
          <p:cNvGrpSpPr>
            <a:grpSpLocks/>
          </p:cNvGrpSpPr>
          <p:nvPr/>
        </p:nvGrpSpPr>
        <p:grpSpPr bwMode="auto">
          <a:xfrm>
            <a:off x="2514600" y="2970213"/>
            <a:ext cx="2743200" cy="381000"/>
            <a:chOff x="4648200" y="3581400"/>
            <a:chExt cx="2743200" cy="381000"/>
          </a:xfrm>
        </p:grpSpPr>
        <p:sp>
          <p:nvSpPr>
            <p:cNvPr id="16" name="Can 15"/>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Can 16"/>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8" name="Straight Connector 17"/>
          <p:cNvCxnSpPr/>
          <p:nvPr/>
        </p:nvCxnSpPr>
        <p:spPr>
          <a:xfrm flipV="1">
            <a:off x="1981200" y="5110163"/>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4040" name="Group 18"/>
          <p:cNvGrpSpPr>
            <a:grpSpLocks/>
          </p:cNvGrpSpPr>
          <p:nvPr/>
        </p:nvGrpSpPr>
        <p:grpSpPr bwMode="auto">
          <a:xfrm rot="10800000">
            <a:off x="2667000" y="4875213"/>
            <a:ext cx="2439988" cy="539750"/>
            <a:chOff x="4799012" y="3657600"/>
            <a:chExt cx="2439988" cy="539403"/>
          </a:xfrm>
        </p:grpSpPr>
        <p:cxnSp>
          <p:nvCxnSpPr>
            <p:cNvPr id="20" name="Straight Connector 19"/>
            <p:cNvCxnSpPr/>
            <p:nvPr/>
          </p:nvCxnSpPr>
          <p:spPr>
            <a:xfrm rot="5400000">
              <a:off x="4531691" y="3928095"/>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970885" y="3928888"/>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800600" y="4198590"/>
              <a:ext cx="2438400"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4041" name="Group 22"/>
          <p:cNvGrpSpPr>
            <a:grpSpLocks/>
          </p:cNvGrpSpPr>
          <p:nvPr/>
        </p:nvGrpSpPr>
        <p:grpSpPr bwMode="auto">
          <a:xfrm rot="10800000">
            <a:off x="2438400" y="2665413"/>
            <a:ext cx="457200" cy="203200"/>
            <a:chOff x="914400" y="4673600"/>
            <a:chExt cx="457200" cy="203200"/>
          </a:xfrm>
        </p:grpSpPr>
        <p:cxnSp>
          <p:nvCxnSpPr>
            <p:cNvPr id="24" name="Elbow Connector 23"/>
            <p:cNvCxnSpPr/>
            <p:nvPr/>
          </p:nvCxnSpPr>
          <p:spPr>
            <a:xfrm>
              <a:off x="1144587" y="4675188"/>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0800000" flipV="1">
              <a:off x="915987" y="4675188"/>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p:nvPr/>
        </p:nvCxnSpPr>
        <p:spPr>
          <a:xfrm rot="5400000" flipH="1" flipV="1">
            <a:off x="2743200" y="2741613"/>
            <a:ext cx="45561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665413" y="5745163"/>
            <a:ext cx="24384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4044" name="TextBox 27"/>
          <p:cNvSpPr txBox="1">
            <a:spLocks noChangeArrowheads="1"/>
          </p:cNvSpPr>
          <p:nvPr/>
        </p:nvSpPr>
        <p:spPr bwMode="auto">
          <a:xfrm>
            <a:off x="3733800" y="530542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grpSp>
        <p:nvGrpSpPr>
          <p:cNvPr id="44045" name="Group 28"/>
          <p:cNvGrpSpPr>
            <a:grpSpLocks/>
          </p:cNvGrpSpPr>
          <p:nvPr/>
        </p:nvGrpSpPr>
        <p:grpSpPr bwMode="auto">
          <a:xfrm rot="10800000">
            <a:off x="2514600" y="5103813"/>
            <a:ext cx="2743200" cy="381000"/>
            <a:chOff x="4648200" y="3581400"/>
            <a:chExt cx="2743200" cy="381000"/>
          </a:xfrm>
        </p:grpSpPr>
        <p:sp>
          <p:nvSpPr>
            <p:cNvPr id="30" name="Can 29"/>
            <p:cNvSpPr/>
            <p:nvPr/>
          </p:nvSpPr>
          <p:spPr>
            <a:xfrm>
              <a:off x="4651375" y="3582988"/>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Can 30"/>
            <p:cNvSpPr/>
            <p:nvPr/>
          </p:nvSpPr>
          <p:spPr>
            <a:xfrm>
              <a:off x="7088187" y="3582988"/>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4046" name="Group 31"/>
          <p:cNvGrpSpPr>
            <a:grpSpLocks/>
          </p:cNvGrpSpPr>
          <p:nvPr/>
        </p:nvGrpSpPr>
        <p:grpSpPr bwMode="auto">
          <a:xfrm>
            <a:off x="2286000" y="3657600"/>
            <a:ext cx="528638" cy="923925"/>
            <a:chOff x="2050408" y="4495800"/>
            <a:chExt cx="529280" cy="923330"/>
          </a:xfrm>
        </p:grpSpPr>
        <p:sp>
          <p:nvSpPr>
            <p:cNvPr id="44055" name="TextBox 32"/>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34" name="Oval 33"/>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 name="Bent Arrow 34"/>
          <p:cNvSpPr/>
          <p:nvPr/>
        </p:nvSpPr>
        <p:spPr>
          <a:xfrm flipV="1">
            <a:off x="2438400" y="3352800"/>
            <a:ext cx="228600" cy="260350"/>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6" name="Bent Arrow 35"/>
          <p:cNvSpPr/>
          <p:nvPr/>
        </p:nvSpPr>
        <p:spPr>
          <a:xfrm>
            <a:off x="2438400" y="4876800"/>
            <a:ext cx="230188" cy="234950"/>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nvGrpSpPr>
          <p:cNvPr id="44049" name="Group 36"/>
          <p:cNvGrpSpPr>
            <a:grpSpLocks/>
          </p:cNvGrpSpPr>
          <p:nvPr/>
        </p:nvGrpSpPr>
        <p:grpSpPr bwMode="auto">
          <a:xfrm>
            <a:off x="1674813" y="2590800"/>
            <a:ext cx="457200" cy="203200"/>
            <a:chOff x="914400" y="4673600"/>
            <a:chExt cx="457200" cy="203200"/>
          </a:xfrm>
        </p:grpSpPr>
        <p:cxnSp>
          <p:nvCxnSpPr>
            <p:cNvPr id="38" name="Elbow Connector 37"/>
            <p:cNvCxnSpPr/>
            <p:nvPr/>
          </p:nvCxnSpPr>
          <p:spPr>
            <a:xfrm>
              <a:off x="1143000" y="4673600"/>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9" name="Elbow Connector 38"/>
            <p:cNvCxnSpPr/>
            <p:nvPr/>
          </p:nvCxnSpPr>
          <p:spPr>
            <a:xfrm rot="10800000" flipV="1">
              <a:off x="914400" y="4673600"/>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sp>
        <p:nvSpPr>
          <p:cNvPr id="40" name="Plus 39"/>
          <p:cNvSpPr/>
          <p:nvPr/>
        </p:nvSpPr>
        <p:spPr>
          <a:xfrm>
            <a:off x="2132013" y="2590800"/>
            <a:ext cx="306387" cy="2794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1" name="Straight Arrow Connector 40"/>
          <p:cNvCxnSpPr/>
          <p:nvPr/>
        </p:nvCxnSpPr>
        <p:spPr>
          <a:xfrm>
            <a:off x="2514600" y="4478338"/>
            <a:ext cx="50292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4052" name="TextBox 41"/>
          <p:cNvSpPr txBox="1">
            <a:spLocks noChangeArrowheads="1"/>
          </p:cNvSpPr>
          <p:nvPr/>
        </p:nvSpPr>
        <p:spPr bwMode="auto">
          <a:xfrm>
            <a:off x="4895850" y="4038600"/>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2L</a:t>
            </a: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Example </a:t>
            </a:r>
            <a:r>
              <a:rPr lang="en-US" dirty="0" err="1" smtClean="0">
                <a:cs typeface="+mj-cs"/>
              </a:rPr>
              <a:t>Multibunch</a:t>
            </a:r>
            <a:r>
              <a:rPr lang="en-US" dirty="0" smtClean="0">
                <a:cs typeface="+mj-cs"/>
              </a:rPr>
              <a:t> Signal</a:t>
            </a:r>
            <a:endParaRPr lang="en-US" dirty="0">
              <a:cs typeface="+mj-cs"/>
            </a:endParaRPr>
          </a:p>
        </p:txBody>
      </p:sp>
      <p:sp>
        <p:nvSpPr>
          <p:cNvPr id="3" name="Content Placeholder 2"/>
          <p:cNvSpPr>
            <a:spLocks noGrp="1"/>
          </p:cNvSpPr>
          <p:nvPr>
            <p:ph idx="1"/>
          </p:nvPr>
        </p:nvSpPr>
        <p:spPr>
          <a:xfrm>
            <a:off x="457200" y="914400"/>
            <a:ext cx="8229600" cy="1295400"/>
          </a:xfrm>
        </p:spPr>
        <p:txBody>
          <a:bodyPr>
            <a:normAutofit fontScale="85000" lnSpcReduction="10000"/>
          </a:bodyPr>
          <a:lstStyle/>
          <a:p>
            <a:pPr eaLnBrk="1" hangingPunct="1">
              <a:defRPr/>
            </a:pPr>
            <a:r>
              <a:rPr lang="en-US" dirty="0" smtClean="0">
                <a:cs typeface="+mn-cs"/>
              </a:rPr>
              <a:t>ALS </a:t>
            </a:r>
            <a:r>
              <a:rPr lang="en-US" dirty="0" err="1" smtClean="0">
                <a:cs typeface="+mn-cs"/>
              </a:rPr>
              <a:t>stripline</a:t>
            </a:r>
            <a:r>
              <a:rPr lang="en-US" dirty="0" smtClean="0">
                <a:cs typeface="+mn-cs"/>
              </a:rPr>
              <a:t> kicker (used as a PU, upstream port)</a:t>
            </a:r>
          </a:p>
          <a:p>
            <a:pPr eaLnBrk="1" hangingPunct="1">
              <a:defRPr/>
            </a:pPr>
            <a:r>
              <a:rPr lang="en-US" dirty="0" smtClean="0">
                <a:cs typeface="+mn-cs"/>
              </a:rPr>
              <a:t>L=30 cm (1 </a:t>
            </a:r>
            <a:r>
              <a:rPr lang="en-US" dirty="0" err="1" smtClean="0">
                <a:cs typeface="+mn-cs"/>
              </a:rPr>
              <a:t>nsec</a:t>
            </a:r>
            <a:r>
              <a:rPr lang="en-US" dirty="0" smtClean="0">
                <a:cs typeface="+mn-cs"/>
              </a:rPr>
              <a:t>), Bunch spacing 60 cm (2 </a:t>
            </a:r>
            <a:r>
              <a:rPr lang="en-US" dirty="0" err="1" smtClean="0">
                <a:cs typeface="+mn-cs"/>
              </a:rPr>
              <a:t>nsec</a:t>
            </a:r>
            <a:r>
              <a:rPr lang="en-US" dirty="0" smtClean="0">
                <a:cs typeface="+mn-cs"/>
              </a:rPr>
              <a:t>)</a:t>
            </a:r>
            <a:endParaRPr lang="en-US" dirty="0">
              <a:cs typeface="+mn-cs"/>
            </a:endParaRPr>
          </a:p>
        </p:txBody>
      </p:sp>
      <p:pic>
        <p:nvPicPr>
          <p:cNvPr id="45059"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11300" y="2195513"/>
            <a:ext cx="54991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7"/>
          <p:cNvSpPr>
            <a:spLocks noChangeArrowheads="1"/>
          </p:cNvSpPr>
          <p:nvPr/>
        </p:nvSpPr>
        <p:spPr bwMode="auto">
          <a:xfrm>
            <a:off x="1143000" y="2819400"/>
            <a:ext cx="42751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Signals only at start and end of bunch train</a:t>
            </a:r>
          </a:p>
        </p:txBody>
      </p:sp>
      <p:cxnSp>
        <p:nvCxnSpPr>
          <p:cNvPr id="10" name="Straight Arrow Connector 9"/>
          <p:cNvCxnSpPr/>
          <p:nvPr/>
        </p:nvCxnSpPr>
        <p:spPr>
          <a:xfrm rot="5400000">
            <a:off x="1362869" y="3877469"/>
            <a:ext cx="2144712" cy="76835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581400" y="3189288"/>
            <a:ext cx="1219200" cy="773112"/>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Frequency Response</a:t>
            </a:r>
            <a:endParaRPr lang="en-US" dirty="0">
              <a:cs typeface="+mj-cs"/>
            </a:endParaRPr>
          </a:p>
        </p:txBody>
      </p:sp>
      <p:sp>
        <p:nvSpPr>
          <p:cNvPr id="3" name="Content Placeholder 2"/>
          <p:cNvSpPr>
            <a:spLocks noGrp="1"/>
          </p:cNvSpPr>
          <p:nvPr>
            <p:ph idx="1"/>
          </p:nvPr>
        </p:nvSpPr>
        <p:spPr>
          <a:xfrm>
            <a:off x="457200" y="990600"/>
            <a:ext cx="8229600" cy="1771650"/>
          </a:xfrm>
        </p:spPr>
        <p:txBody>
          <a:bodyPr>
            <a:normAutofit fontScale="55000" lnSpcReduction="20000"/>
          </a:bodyPr>
          <a:lstStyle/>
          <a:p>
            <a:pPr eaLnBrk="1" hangingPunct="1">
              <a:defRPr/>
            </a:pPr>
            <a:r>
              <a:rPr lang="en-US" dirty="0" smtClean="0">
                <a:cs typeface="+mn-cs"/>
              </a:rPr>
              <a:t>The signal from the upstream port is a bipolar pulse separated by 2L/c</a:t>
            </a:r>
          </a:p>
          <a:p>
            <a:pPr eaLnBrk="1" hangingPunct="1">
              <a:defRPr/>
            </a:pPr>
            <a:endParaRPr lang="en-US" dirty="0" smtClean="0">
              <a:cs typeface="+mn-cs"/>
            </a:endParaRPr>
          </a:p>
          <a:p>
            <a:pPr eaLnBrk="1" hangingPunct="1">
              <a:defRPr/>
            </a:pP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This signal in the frequency domain is given by (assume the pulses are delta functions)</a:t>
            </a:r>
            <a:endParaRPr lang="en-US" dirty="0">
              <a:cs typeface="+mn-cs"/>
            </a:endParaRPr>
          </a:p>
        </p:txBody>
      </p:sp>
      <p:grpSp>
        <p:nvGrpSpPr>
          <p:cNvPr id="11267" name="Group 12"/>
          <p:cNvGrpSpPr>
            <a:grpSpLocks/>
          </p:cNvGrpSpPr>
          <p:nvPr/>
        </p:nvGrpSpPr>
        <p:grpSpPr bwMode="auto">
          <a:xfrm>
            <a:off x="1524000" y="1676400"/>
            <a:ext cx="5106988" cy="203200"/>
            <a:chOff x="838200" y="3124200"/>
            <a:chExt cx="2665413" cy="203200"/>
          </a:xfrm>
        </p:grpSpPr>
        <p:cxnSp>
          <p:nvCxnSpPr>
            <p:cNvPr id="14" name="Elbow Connector 13"/>
            <p:cNvCxnSpPr/>
            <p:nvPr/>
          </p:nvCxnSpPr>
          <p:spPr>
            <a:xfrm>
              <a:off x="1066877" y="3124200"/>
              <a:ext cx="2436736" cy="203200"/>
            </a:xfrm>
            <a:prstGeom prst="bentConnector3">
              <a:avLst>
                <a:gd name="adj1" fmla="val 2210"/>
              </a:avLst>
            </a:prstGeom>
          </p:spPr>
          <p:style>
            <a:lnRef idx="2">
              <a:schemeClr val="accent1"/>
            </a:lnRef>
            <a:fillRef idx="0">
              <a:schemeClr val="accent1"/>
            </a:fillRef>
            <a:effectRef idx="1">
              <a:schemeClr val="accent1"/>
            </a:effectRef>
            <a:fontRef idx="minor">
              <a:schemeClr val="tx1"/>
            </a:fontRef>
          </p:style>
        </p:cxnSp>
        <p:cxnSp>
          <p:nvCxnSpPr>
            <p:cNvPr id="15" name="Elbow Connector 14"/>
            <p:cNvCxnSpPr/>
            <p:nvPr/>
          </p:nvCxnSpPr>
          <p:spPr>
            <a:xfrm rot="10800000" flipV="1">
              <a:off x="838200" y="3124200"/>
              <a:ext cx="228677"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a:off x="1827213" y="1371600"/>
            <a:ext cx="4956175" cy="1111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269" name="TextBox 16"/>
          <p:cNvSpPr txBox="1">
            <a:spLocks noChangeArrowheads="1"/>
          </p:cNvSpPr>
          <p:nvPr/>
        </p:nvSpPr>
        <p:spPr bwMode="auto">
          <a:xfrm>
            <a:off x="3963988" y="13827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2L/c</a:t>
            </a:r>
          </a:p>
        </p:txBody>
      </p:sp>
      <p:grpSp>
        <p:nvGrpSpPr>
          <p:cNvPr id="11270" name="Group 17"/>
          <p:cNvGrpSpPr>
            <a:grpSpLocks/>
          </p:cNvGrpSpPr>
          <p:nvPr/>
        </p:nvGrpSpPr>
        <p:grpSpPr bwMode="auto">
          <a:xfrm rot="10800000">
            <a:off x="6516688" y="1879600"/>
            <a:ext cx="457200" cy="203200"/>
            <a:chOff x="914400" y="4673600"/>
            <a:chExt cx="457200" cy="203200"/>
          </a:xfrm>
        </p:grpSpPr>
        <p:cxnSp>
          <p:nvCxnSpPr>
            <p:cNvPr id="19" name="Elbow Connector 18"/>
            <p:cNvCxnSpPr/>
            <p:nvPr/>
          </p:nvCxnSpPr>
          <p:spPr>
            <a:xfrm>
              <a:off x="1144588" y="4675187"/>
              <a:ext cx="228600" cy="2032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0800000" flipV="1">
              <a:off x="915988" y="4675187"/>
              <a:ext cx="228600" cy="203200"/>
            </a:xfrm>
            <a:prstGeom prst="bentConnector3">
              <a:avLst>
                <a:gd name="adj1" fmla="val 33333"/>
              </a:avLst>
            </a:prstGeom>
          </p:spPr>
          <p:style>
            <a:lnRef idx="2">
              <a:schemeClr val="accent1"/>
            </a:lnRef>
            <a:fillRef idx="0">
              <a:schemeClr val="accent1"/>
            </a:fillRef>
            <a:effectRef idx="1">
              <a:schemeClr val="accent1"/>
            </a:effectRef>
            <a:fontRef idx="minor">
              <a:schemeClr val="tx1"/>
            </a:fontRef>
          </p:style>
        </p:cxnSp>
      </p:grpSp>
      <p:graphicFrame>
        <p:nvGraphicFramePr>
          <p:cNvPr id="11271" name="Object 2"/>
          <p:cNvGraphicFramePr>
            <a:graphicFrameLocks noChangeAspect="1"/>
          </p:cNvGraphicFramePr>
          <p:nvPr/>
        </p:nvGraphicFramePr>
        <p:xfrm>
          <a:off x="590550" y="3402013"/>
          <a:ext cx="6572250" cy="3379787"/>
        </p:xfrm>
        <a:graphic>
          <a:graphicData uri="http://schemas.openxmlformats.org/presentationml/2006/ole">
            <mc:AlternateContent xmlns:mc="http://schemas.openxmlformats.org/markup-compatibility/2006">
              <mc:Choice xmlns:v="urn:schemas-microsoft-com:vml" Requires="v">
                <p:oleObj spid="_x0000_s11349" name="Document" r:id="rId3" imgW="23314286" imgH="11987302" progId="Word.Document.12">
                  <p:link updateAutomatic="1"/>
                </p:oleObj>
              </mc:Choice>
              <mc:Fallback>
                <p:oleObj name="Document" r:id="rId3" imgW="23314286" imgH="11987302"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3402013"/>
                        <a:ext cx="6572250" cy="337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72" name="Object 3"/>
          <p:cNvGraphicFramePr>
            <a:graphicFrameLocks noChangeAspect="1"/>
          </p:cNvGraphicFramePr>
          <p:nvPr/>
        </p:nvGraphicFramePr>
        <p:xfrm>
          <a:off x="2590800" y="2667000"/>
          <a:ext cx="3551238" cy="584200"/>
        </p:xfrm>
        <a:graphic>
          <a:graphicData uri="http://schemas.openxmlformats.org/presentationml/2006/ole">
            <mc:AlternateContent xmlns:mc="http://schemas.openxmlformats.org/markup-compatibility/2006">
              <mc:Choice xmlns:v="urn:schemas-microsoft-com:vml" Requires="v">
                <p:oleObj spid="_x0000_s11350" name="Document" r:id="rId5" imgW="7720635" imgH="1269841" progId="Word.Document.12">
                  <p:link updateAutomatic="1"/>
                </p:oleObj>
              </mc:Choice>
              <mc:Fallback>
                <p:oleObj name="Document" r:id="rId5" imgW="7720635" imgH="1269841" progId="Word.Document.12">
                  <p:link updateAutomatic="1"/>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667000"/>
                        <a:ext cx="3551238"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73" name="Rectangle 22"/>
          <p:cNvSpPr>
            <a:spLocks noChangeArrowheads="1"/>
          </p:cNvSpPr>
          <p:nvPr/>
        </p:nvSpPr>
        <p:spPr bwMode="auto">
          <a:xfrm>
            <a:off x="6886575" y="2362200"/>
            <a:ext cx="2333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g=fraction of image current intercepted by stripline </a:t>
            </a:r>
          </a:p>
          <a:p>
            <a:r>
              <a:rPr lang="en-US"/>
              <a:t>R</a:t>
            </a:r>
            <a:r>
              <a:rPr lang="en-US" baseline="-25000"/>
              <a:t>0</a:t>
            </a:r>
            <a:r>
              <a:rPr lang="en-US"/>
              <a:t>=stripline characteristic impedance</a:t>
            </a:r>
          </a:p>
        </p:txBody>
      </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8"/>
          <p:cNvGrpSpPr>
            <a:grpSpLocks/>
          </p:cNvGrpSpPr>
          <p:nvPr/>
        </p:nvGrpSpPr>
        <p:grpSpPr bwMode="auto">
          <a:xfrm>
            <a:off x="152400" y="2346325"/>
            <a:ext cx="8686800" cy="4435475"/>
            <a:chOff x="2895600" y="2286000"/>
            <a:chExt cx="6248400" cy="2701290"/>
          </a:xfrm>
        </p:grpSpPr>
        <p:pic>
          <p:nvPicPr>
            <p:cNvPr id="46149"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95600" y="2286000"/>
              <a:ext cx="624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0"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4267200"/>
              <a:ext cx="6248400"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pPr eaLnBrk="1" hangingPunct="1">
              <a:defRPr/>
            </a:pPr>
            <a:r>
              <a:rPr lang="en-US" dirty="0" smtClean="0">
                <a:cs typeface="+mj-cs"/>
              </a:rPr>
              <a:t>Beam Signal in Frequency Domain</a:t>
            </a:r>
            <a:endParaRPr lang="en-US" dirty="0">
              <a:cs typeface="+mj-cs"/>
            </a:endParaRPr>
          </a:p>
        </p:txBody>
      </p:sp>
      <p:sp>
        <p:nvSpPr>
          <p:cNvPr id="3" name="Content Placeholder 2"/>
          <p:cNvSpPr>
            <a:spLocks noGrp="1"/>
          </p:cNvSpPr>
          <p:nvPr>
            <p:ph idx="1"/>
          </p:nvPr>
        </p:nvSpPr>
        <p:spPr>
          <a:xfrm>
            <a:off x="457200" y="1143000"/>
            <a:ext cx="8229600" cy="1752600"/>
          </a:xfrm>
        </p:spPr>
        <p:txBody>
          <a:bodyPr>
            <a:normAutofit fontScale="62500" lnSpcReduction="20000"/>
          </a:bodyPr>
          <a:lstStyle/>
          <a:p>
            <a:pPr eaLnBrk="1" hangingPunct="1">
              <a:defRPr/>
            </a:pPr>
            <a:r>
              <a:rPr lang="en-US" dirty="0" smtClean="0">
                <a:cs typeface="+mn-cs"/>
              </a:rPr>
              <a:t>Frequency domain signal is the product of the beam spectrum with the pickup impedance</a:t>
            </a:r>
          </a:p>
          <a:p>
            <a:pPr lvl="1" eaLnBrk="1" hangingPunct="1">
              <a:defRPr/>
            </a:pPr>
            <a:r>
              <a:rPr lang="en-US" dirty="0" smtClean="0"/>
              <a:t>Signal bunch</a:t>
            </a:r>
          </a:p>
          <a:p>
            <a:pPr lvl="1" eaLnBrk="1" hangingPunct="1">
              <a:defRPr/>
            </a:pPr>
            <a:r>
              <a:rPr lang="en-US" dirty="0" err="1" smtClean="0"/>
              <a:t>Multibunch</a:t>
            </a:r>
            <a:endParaRPr lang="en-US" dirty="0" smtClean="0"/>
          </a:p>
          <a:p>
            <a:pPr lvl="2" eaLnBrk="1" hangingPunct="1">
              <a:defRPr/>
            </a:pPr>
            <a:r>
              <a:rPr lang="en-US" dirty="0" smtClean="0"/>
              <a:t>Separation by 2L/c</a:t>
            </a:r>
          </a:p>
          <a:p>
            <a:pPr lvl="2" eaLnBrk="1" hangingPunct="1">
              <a:defRPr/>
            </a:pPr>
            <a:r>
              <a:rPr lang="en-US" dirty="0" err="1" smtClean="0"/>
              <a:t>Separaction</a:t>
            </a:r>
            <a:r>
              <a:rPr lang="en-US" dirty="0" smtClean="0"/>
              <a:t> by 4L/c</a:t>
            </a:r>
            <a:endParaRPr lang="en-US" dirty="0"/>
          </a:p>
        </p:txBody>
      </p:sp>
      <p:grpSp>
        <p:nvGrpSpPr>
          <p:cNvPr id="58" name="Group 57"/>
          <p:cNvGrpSpPr>
            <a:grpSpLocks/>
          </p:cNvGrpSpPr>
          <p:nvPr/>
        </p:nvGrpSpPr>
        <p:grpSpPr bwMode="auto">
          <a:xfrm>
            <a:off x="1524000" y="4648200"/>
            <a:ext cx="6249988" cy="1101725"/>
            <a:chOff x="1524000" y="4648200"/>
            <a:chExt cx="6249987" cy="1102036"/>
          </a:xfrm>
        </p:grpSpPr>
        <p:cxnSp>
          <p:nvCxnSpPr>
            <p:cNvPr id="11" name="Straight Connector 10"/>
            <p:cNvCxnSpPr/>
            <p:nvPr/>
          </p:nvCxnSpPr>
          <p:spPr>
            <a:xfrm rot="5400000">
              <a:off x="973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126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2191388" y="5198425"/>
              <a:ext cx="1102036" cy="1587"/>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278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1430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583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735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1888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040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2345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2497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3562988" y="5198425"/>
              <a:ext cx="1102036" cy="1587"/>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650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2802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954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07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3259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3412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716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869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934588" y="5198425"/>
              <a:ext cx="1102036" cy="1587"/>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4021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174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326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4478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4631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4783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5088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5240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6306188" y="5198425"/>
              <a:ext cx="1102036" cy="1587"/>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393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5545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5698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5850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6002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a:off x="6155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6460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66125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7649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69173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70697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7222175" y="5198425"/>
              <a:ext cx="1102036" cy="1588"/>
            </a:xfrm>
            <a:prstGeom prst="line">
              <a:avLst/>
            </a:prstGeom>
            <a:ln w="101600">
              <a:solidFill>
                <a:schemeClr val="accent1">
                  <a:alpha val="49000"/>
                </a:schemeClr>
              </a:solidFill>
            </a:ln>
          </p:spPr>
          <p:style>
            <a:lnRef idx="2">
              <a:schemeClr val="accent1"/>
            </a:lnRef>
            <a:fillRef idx="0">
              <a:schemeClr val="accent1"/>
            </a:fillRef>
            <a:effectRef idx="1">
              <a:schemeClr val="accent1"/>
            </a:effectRef>
            <a:fontRef idx="minor">
              <a:schemeClr val="tx1"/>
            </a:fontRef>
          </p:style>
        </p:cxnSp>
      </p:grpSp>
      <p:grpSp>
        <p:nvGrpSpPr>
          <p:cNvPr id="76" name="Group 75"/>
          <p:cNvGrpSpPr>
            <a:grpSpLocks/>
          </p:cNvGrpSpPr>
          <p:nvPr/>
        </p:nvGrpSpPr>
        <p:grpSpPr bwMode="auto">
          <a:xfrm>
            <a:off x="1524000" y="3505200"/>
            <a:ext cx="6248400" cy="2244725"/>
            <a:chOff x="1524000" y="3505200"/>
            <a:chExt cx="6248399" cy="2245037"/>
          </a:xfrm>
        </p:grpSpPr>
        <p:cxnSp>
          <p:nvCxnSpPr>
            <p:cNvPr id="59" name="Straight Connector 58"/>
            <p:cNvCxnSpPr/>
            <p:nvPr/>
          </p:nvCxnSpPr>
          <p:spPr>
            <a:xfrm rot="16200000" flipH="1">
              <a:off x="402275" y="4626925"/>
              <a:ext cx="2245037" cy="1588"/>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1467488" y="4626925"/>
              <a:ext cx="2245037" cy="1587"/>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2459675" y="4626925"/>
              <a:ext cx="2245037" cy="1588"/>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3524888" y="4626925"/>
              <a:ext cx="2245037" cy="1587"/>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6200000" flipH="1">
              <a:off x="4593274" y="4626925"/>
              <a:ext cx="2245037" cy="1588"/>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H="1">
              <a:off x="5583874" y="4626925"/>
              <a:ext cx="2245037" cy="1588"/>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6200000" flipH="1">
              <a:off x="6649087" y="4626925"/>
              <a:ext cx="2245037" cy="1587"/>
            </a:xfrm>
            <a:prstGeom prst="line">
              <a:avLst/>
            </a:prstGeom>
            <a:ln w="101600">
              <a:solidFill>
                <a:srgbClr val="FF0000">
                  <a:alpha val="49000"/>
                </a:srgbClr>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a:grpSpLocks/>
          </p:cNvGrpSpPr>
          <p:nvPr/>
        </p:nvGrpSpPr>
        <p:grpSpPr bwMode="auto">
          <a:xfrm>
            <a:off x="1524000" y="3505200"/>
            <a:ext cx="6248400" cy="2295525"/>
            <a:chOff x="1524001" y="3505200"/>
            <a:chExt cx="6248398" cy="2295837"/>
          </a:xfrm>
        </p:grpSpPr>
        <p:cxnSp>
          <p:nvCxnSpPr>
            <p:cNvPr id="86" name="Straight Connector 85"/>
            <p:cNvCxnSpPr/>
            <p:nvPr/>
          </p:nvCxnSpPr>
          <p:spPr>
            <a:xfrm rot="16200000" flipH="1">
              <a:off x="402279" y="4626922"/>
              <a:ext cx="2245030" cy="1588"/>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6200000" flipH="1">
              <a:off x="1467492"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6200000" flipH="1">
              <a:off x="2459679" y="4626922"/>
              <a:ext cx="2245030" cy="1588"/>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6200000" flipH="1">
              <a:off x="3524891"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4593278" y="4626922"/>
              <a:ext cx="2245030" cy="1588"/>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5583878" y="4626922"/>
              <a:ext cx="2245030" cy="1588"/>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934092"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flipH="1">
              <a:off x="1962792" y="4665027"/>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3016892" y="4665027"/>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6200000" flipH="1">
              <a:off x="4058291"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16200000" flipH="1">
              <a:off x="5075878" y="4677728"/>
              <a:ext cx="2245030" cy="1588"/>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6115691"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6649090" y="4626922"/>
              <a:ext cx="2245030" cy="1587"/>
            </a:xfrm>
            <a:prstGeom prst="line">
              <a:avLst/>
            </a:prstGeom>
            <a:ln w="101600">
              <a:solidFill>
                <a:srgbClr val="008000">
                  <a:alpha val="49000"/>
                </a:srgbClr>
              </a:solidFill>
            </a:ln>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22450" y="1981200"/>
            <a:ext cx="145415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eaLnBrk="1" hangingPunct="1">
              <a:defRPr/>
            </a:pPr>
            <a:r>
              <a:rPr lang="en-US" dirty="0" smtClean="0">
                <a:cs typeface="+mj-cs"/>
              </a:rPr>
              <a:t>Bandwidth Limitations</a:t>
            </a:r>
            <a:endParaRPr lang="en-US" dirty="0">
              <a:cs typeface="+mj-cs"/>
            </a:endParaRPr>
          </a:p>
        </p:txBody>
      </p:sp>
      <p:sp>
        <p:nvSpPr>
          <p:cNvPr id="3" name="Content Placeholder 2"/>
          <p:cNvSpPr>
            <a:spLocks noGrp="1"/>
          </p:cNvSpPr>
          <p:nvPr>
            <p:ph idx="1"/>
          </p:nvPr>
        </p:nvSpPr>
        <p:spPr>
          <a:xfrm>
            <a:off x="457200" y="838200"/>
            <a:ext cx="8229600" cy="1524000"/>
          </a:xfrm>
        </p:spPr>
        <p:txBody>
          <a:bodyPr>
            <a:normAutofit fontScale="70000" lnSpcReduction="20000"/>
          </a:bodyPr>
          <a:lstStyle/>
          <a:p>
            <a:pPr eaLnBrk="1" hangingPunct="1">
              <a:defRPr/>
            </a:pPr>
            <a:r>
              <a:rPr lang="en-US" dirty="0" smtClean="0">
                <a:cs typeface="+mn-cs"/>
              </a:rPr>
              <a:t>At higher frequencies, the </a:t>
            </a:r>
            <a:r>
              <a:rPr lang="en-US" dirty="0" err="1" smtClean="0">
                <a:cs typeface="+mn-cs"/>
              </a:rPr>
              <a:t>stripline</a:t>
            </a:r>
            <a:r>
              <a:rPr lang="en-US" dirty="0" smtClean="0">
                <a:cs typeface="+mn-cs"/>
              </a:rPr>
              <a:t> deviates from the ideal response. </a:t>
            </a:r>
          </a:p>
          <a:p>
            <a:pPr eaLnBrk="1" hangingPunct="1">
              <a:defRPr/>
            </a:pPr>
            <a:r>
              <a:rPr lang="en-US" dirty="0" smtClean="0">
                <a:cs typeface="+mn-cs"/>
              </a:rPr>
              <a:t>One issue is width of the pickups broadening the delta function response at the pickup. Wider pickups have larger signal but lower bandwidth</a:t>
            </a:r>
            <a:endParaRPr lang="en-US" dirty="0">
              <a:cs typeface="+mn-cs"/>
            </a:endParaRPr>
          </a:p>
        </p:txBody>
      </p:sp>
      <p:pic>
        <p:nvPicPr>
          <p:cNvPr id="47108"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87713" y="2590800"/>
            <a:ext cx="57800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4025" y="3886200"/>
            <a:ext cx="28987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0" y="948722"/>
            <a:ext cx="8991600" cy="2819400"/>
          </a:xfrm>
        </p:spPr>
        <p:txBody>
          <a:bodyPr>
            <a:normAutofit fontScale="47500" lnSpcReduction="20000"/>
          </a:bodyPr>
          <a:lstStyle/>
          <a:p>
            <a:pPr eaLnBrk="1" hangingPunct="1">
              <a:defRPr/>
            </a:pPr>
            <a:r>
              <a:rPr lang="en-US" dirty="0" smtClean="0">
                <a:cs typeface="+mn-cs"/>
              </a:rPr>
              <a:t>We </a:t>
            </a:r>
            <a:r>
              <a:rPr lang="en-US" dirty="0">
                <a:cs typeface="+mn-cs"/>
              </a:rPr>
              <a:t>apply an alternating voltage between </a:t>
            </a:r>
            <a:r>
              <a:rPr lang="en-US" dirty="0" smtClean="0">
                <a:cs typeface="+mn-cs"/>
              </a:rPr>
              <a:t>the plates</a:t>
            </a:r>
            <a:r>
              <a:rPr lang="en-US" dirty="0">
                <a:cs typeface="+mn-cs"/>
              </a:rPr>
              <a:t>:</a:t>
            </a:r>
          </a:p>
          <a:p>
            <a:pPr eaLnBrk="1" hangingPunct="1">
              <a:defRPr/>
            </a:pPr>
            <a:endParaRPr lang="en-US" dirty="0">
              <a:cs typeface="+mn-cs"/>
            </a:endParaRPr>
          </a:p>
          <a:p>
            <a:pPr eaLnBrk="1" hangingPunct="1">
              <a:defRPr/>
            </a:pPr>
            <a:r>
              <a:rPr lang="en-US" dirty="0">
                <a:cs typeface="+mn-cs"/>
              </a:rPr>
              <a:t>From Maxwell’s equations, there are </a:t>
            </a:r>
            <a:r>
              <a:rPr lang="en-US" dirty="0" smtClean="0">
                <a:cs typeface="+mn-cs"/>
              </a:rPr>
              <a:t>electric and </a:t>
            </a:r>
            <a:r>
              <a:rPr lang="en-US" dirty="0">
                <a:cs typeface="+mn-cs"/>
              </a:rPr>
              <a:t>magnetic fields between the plates:</a:t>
            </a:r>
            <a:br>
              <a:rPr lang="en-US" dirty="0">
                <a:cs typeface="+mn-cs"/>
              </a:rPr>
            </a:br>
            <a:r>
              <a:rPr lang="en-US" dirty="0">
                <a:cs typeface="+mn-cs"/>
              </a:rPr>
              <a:t/>
            </a:r>
            <a:br>
              <a:rPr lang="en-US" dirty="0">
                <a:cs typeface="+mn-cs"/>
              </a:rPr>
            </a:br>
            <a:r>
              <a:rPr lang="en-US" dirty="0">
                <a:cs typeface="+mn-cs"/>
              </a:rPr>
              <a:t/>
            </a:r>
            <a:br>
              <a:rPr lang="en-US" dirty="0">
                <a:cs typeface="+mn-cs"/>
              </a:rPr>
            </a:br>
            <a:r>
              <a:rPr lang="en-US" dirty="0">
                <a:cs typeface="+mn-cs"/>
              </a:rPr>
              <a:t/>
            </a:r>
            <a:br>
              <a:rPr lang="en-US" dirty="0">
                <a:cs typeface="+mn-cs"/>
              </a:rPr>
            </a:br>
            <a:r>
              <a:rPr lang="en-US" dirty="0">
                <a:cs typeface="+mn-cs"/>
              </a:rPr>
              <a:t>A particle traveling in the </a:t>
            </a:r>
            <a:r>
              <a:rPr lang="en-US" dirty="0">
                <a:latin typeface="Times New Roman" pitchFamily="-65" charset="0"/>
                <a:cs typeface="+mn-cs"/>
              </a:rPr>
              <a:t>+</a:t>
            </a:r>
            <a:r>
              <a:rPr lang="en-US" i="1" dirty="0" err="1">
                <a:latin typeface="Times New Roman" pitchFamily="-65" charset="0"/>
                <a:cs typeface="+mn-cs"/>
              </a:rPr>
              <a:t>z</a:t>
            </a:r>
            <a:r>
              <a:rPr lang="en-US" dirty="0">
                <a:cs typeface="+mn-cs"/>
              </a:rPr>
              <a:t> direction with speed</a:t>
            </a:r>
            <a:r>
              <a:rPr lang="en-US" dirty="0" smtClean="0">
                <a:cs typeface="+mn-cs"/>
              </a:rPr>
              <a:t> </a:t>
            </a:r>
            <a:r>
              <a:rPr lang="en-US" i="1" dirty="0" err="1" smtClean="0">
                <a:latin typeface="Times New Roman" pitchFamily="-65" charset="0"/>
                <a:cs typeface="+mn-cs"/>
                <a:sym typeface="Symbol" pitchFamily="-65" charset="2"/>
              </a:rPr>
              <a:t>c</a:t>
            </a:r>
            <a:r>
              <a:rPr lang="en-US" dirty="0" smtClean="0">
                <a:cs typeface="+mn-cs"/>
                <a:sym typeface="Symbol" pitchFamily="-65" charset="2"/>
              </a:rPr>
              <a:t> </a:t>
            </a:r>
            <a:r>
              <a:rPr lang="en-US" dirty="0">
                <a:cs typeface="+mn-cs"/>
                <a:sym typeface="Symbol" pitchFamily="-65" charset="2"/>
              </a:rPr>
              <a:t>will experience a force:</a:t>
            </a:r>
            <a:br>
              <a:rPr lang="en-US" dirty="0">
                <a:cs typeface="+mn-cs"/>
                <a:sym typeface="Symbol" pitchFamily="-65" charset="2"/>
              </a:rPr>
            </a:br>
            <a:r>
              <a:rPr lang="en-US" dirty="0">
                <a:cs typeface="+mn-cs"/>
                <a:sym typeface="Symbol" pitchFamily="-65" charset="2"/>
              </a:rPr>
              <a:t/>
            </a:r>
            <a:br>
              <a:rPr lang="en-US" dirty="0">
                <a:cs typeface="+mn-cs"/>
                <a:sym typeface="Symbol" pitchFamily="-65" charset="2"/>
              </a:rPr>
            </a:br>
            <a:endParaRPr lang="en-US" dirty="0">
              <a:cs typeface="+mn-cs"/>
              <a:sym typeface="Symbol" pitchFamily="-65" charset="2"/>
            </a:endParaRPr>
          </a:p>
          <a:p>
            <a:pPr eaLnBrk="1" hangingPunct="1">
              <a:defRPr/>
            </a:pPr>
            <a:r>
              <a:rPr lang="en-US" dirty="0">
                <a:cs typeface="+mn-cs"/>
                <a:sym typeface="Symbol" pitchFamily="-65" charset="2"/>
              </a:rPr>
              <a:t>For an ultra-relativistic </a:t>
            </a:r>
            <a:r>
              <a:rPr lang="en-US" dirty="0" smtClean="0">
                <a:cs typeface="+mn-cs"/>
                <a:sym typeface="Symbol" pitchFamily="-65" charset="2"/>
              </a:rPr>
              <a:t>particle, </a:t>
            </a:r>
            <a:r>
              <a:rPr lang="en-US" dirty="0">
                <a:cs typeface="+mn-cs"/>
                <a:sym typeface="Symbol" pitchFamily="-65" charset="2"/>
              </a:rPr>
              <a:t>and the electric and magnetic forces almost exactly cancel: the resultant force is small.  But for a particle traveling in the opposite direction to the electromagnetic </a:t>
            </a:r>
            <a:r>
              <a:rPr lang="en-US" dirty="0" smtClean="0">
                <a:cs typeface="+mn-cs"/>
                <a:sym typeface="Symbol" pitchFamily="-65" charset="2"/>
              </a:rPr>
              <a:t>wave, </a:t>
            </a:r>
            <a:r>
              <a:rPr lang="en-US" dirty="0">
                <a:cs typeface="+mn-cs"/>
                <a:sym typeface="Symbol" pitchFamily="-65" charset="2"/>
              </a:rPr>
              <a:t>and the resultant force is twice as large as would be expected from the electric force alone.</a:t>
            </a:r>
          </a:p>
        </p:txBody>
      </p:sp>
      <p:sp>
        <p:nvSpPr>
          <p:cNvPr id="580610" name="Rectangle 2"/>
          <p:cNvSpPr>
            <a:spLocks noGrp="1" noChangeArrowheads="1"/>
          </p:cNvSpPr>
          <p:nvPr>
            <p:ph type="title"/>
          </p:nvPr>
        </p:nvSpPr>
        <p:spPr/>
        <p:txBody>
          <a:bodyPr>
            <a:normAutofit/>
          </a:bodyPr>
          <a:lstStyle/>
          <a:p>
            <a:pPr eaLnBrk="1" hangingPunct="1">
              <a:defRPr/>
            </a:pPr>
            <a:r>
              <a:rPr lang="en-GB" dirty="0" err="1" smtClean="0">
                <a:cs typeface="+mj-cs"/>
              </a:rPr>
              <a:t>Stripline</a:t>
            </a:r>
            <a:r>
              <a:rPr lang="en-GB" dirty="0" smtClean="0">
                <a:cs typeface="+mj-cs"/>
              </a:rPr>
              <a:t> kickers</a:t>
            </a:r>
            <a:r>
              <a:rPr lang="en-GB" dirty="0">
                <a:cs typeface="+mj-cs"/>
              </a:rPr>
              <a:t>: a simplified model</a:t>
            </a:r>
          </a:p>
        </p:txBody>
      </p:sp>
      <p:graphicFrame>
        <p:nvGraphicFramePr>
          <p:cNvPr id="12291" name="Object 18"/>
          <p:cNvGraphicFramePr>
            <a:graphicFrameLocks noChangeAspect="1"/>
          </p:cNvGraphicFramePr>
          <p:nvPr/>
        </p:nvGraphicFramePr>
        <p:xfrm>
          <a:off x="2286000" y="1085850"/>
          <a:ext cx="933450" cy="361950"/>
        </p:xfrm>
        <a:graphic>
          <a:graphicData uri="http://schemas.openxmlformats.org/presentationml/2006/ole">
            <mc:AlternateContent xmlns:mc="http://schemas.openxmlformats.org/markup-compatibility/2006">
              <mc:Choice xmlns:v="urn:schemas-microsoft-com:vml" Requires="v">
                <p:oleObj spid="_x0000_s12436" name="Equation" r:id="rId3" imgW="621902" imgH="241269" progId="Equation.3">
                  <p:embed/>
                </p:oleObj>
              </mc:Choice>
              <mc:Fallback>
                <p:oleObj name="Equation" r:id="rId3" imgW="621902" imgH="241269"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85850"/>
                        <a:ext cx="9334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2" name="Object 19"/>
          <p:cNvGraphicFramePr>
            <a:graphicFrameLocks noChangeAspect="1"/>
          </p:cNvGraphicFramePr>
          <p:nvPr/>
        </p:nvGraphicFramePr>
        <p:xfrm>
          <a:off x="1335088" y="1524000"/>
          <a:ext cx="3236912" cy="590550"/>
        </p:xfrm>
        <a:graphic>
          <a:graphicData uri="http://schemas.openxmlformats.org/presentationml/2006/ole">
            <mc:AlternateContent xmlns:mc="http://schemas.openxmlformats.org/markup-compatibility/2006">
              <mc:Choice xmlns:v="urn:schemas-microsoft-com:vml" Requires="v">
                <p:oleObj spid="_x0000_s12437" name="Equation" r:id="rId5" imgW="2158403" imgH="393539" progId="Equation.3">
                  <p:embed/>
                </p:oleObj>
              </mc:Choice>
              <mc:Fallback>
                <p:oleObj name="Equation" r:id="rId5" imgW="2158403" imgH="393539"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088" y="1524000"/>
                        <a:ext cx="32369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3" name="Object 20"/>
          <p:cNvGraphicFramePr>
            <a:graphicFrameLocks noChangeAspect="1"/>
          </p:cNvGraphicFramePr>
          <p:nvPr/>
        </p:nvGraphicFramePr>
        <p:xfrm>
          <a:off x="1295400" y="2438400"/>
          <a:ext cx="3522663" cy="381000"/>
        </p:xfrm>
        <a:graphic>
          <a:graphicData uri="http://schemas.openxmlformats.org/presentationml/2006/ole">
            <mc:AlternateContent xmlns:mc="http://schemas.openxmlformats.org/markup-compatibility/2006">
              <mc:Choice xmlns:v="urn:schemas-microsoft-com:vml" Requires="v">
                <p:oleObj spid="_x0000_s12438" name="Equation" r:id="rId7" imgW="2349110" imgH="254092" progId="Equation.3">
                  <p:embed/>
                </p:oleObj>
              </mc:Choice>
              <mc:Fallback>
                <p:oleObj name="Equation" r:id="rId7" imgW="2349110" imgH="254092"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438400"/>
                        <a:ext cx="35226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294" name="Group 24"/>
          <p:cNvGrpSpPr>
            <a:grpSpLocks/>
          </p:cNvGrpSpPr>
          <p:nvPr/>
        </p:nvGrpSpPr>
        <p:grpSpPr bwMode="auto">
          <a:xfrm>
            <a:off x="2747963" y="4386263"/>
            <a:ext cx="528637" cy="923925"/>
            <a:chOff x="2050408" y="4495800"/>
            <a:chExt cx="529280" cy="923330"/>
          </a:xfrm>
        </p:grpSpPr>
        <p:sp>
          <p:nvSpPr>
            <p:cNvPr id="12330" name="TextBox 25"/>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27" name="Oval 26"/>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28" name="Straight Connector 27"/>
          <p:cNvCxnSpPr/>
          <p:nvPr/>
        </p:nvCxnSpPr>
        <p:spPr>
          <a:xfrm>
            <a:off x="2286000" y="4081463"/>
            <a:ext cx="36576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12296" name="Group 28"/>
          <p:cNvGrpSpPr>
            <a:grpSpLocks/>
          </p:cNvGrpSpPr>
          <p:nvPr/>
        </p:nvGrpSpPr>
        <p:grpSpPr bwMode="auto">
          <a:xfrm>
            <a:off x="2970213" y="3776663"/>
            <a:ext cx="2439987" cy="539750"/>
            <a:chOff x="4799012" y="3657600"/>
            <a:chExt cx="2439988" cy="539403"/>
          </a:xfrm>
        </p:grpSpPr>
        <p:cxnSp>
          <p:nvCxnSpPr>
            <p:cNvPr id="30" name="Straight Connector 29"/>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6969299" y="3925714"/>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800599" y="4195416"/>
              <a:ext cx="2438401"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297" name="Group 32"/>
          <p:cNvGrpSpPr>
            <a:grpSpLocks/>
          </p:cNvGrpSpPr>
          <p:nvPr/>
        </p:nvGrpSpPr>
        <p:grpSpPr bwMode="auto">
          <a:xfrm>
            <a:off x="2819400" y="3700463"/>
            <a:ext cx="2743200" cy="381000"/>
            <a:chOff x="4648200" y="3581400"/>
            <a:chExt cx="2743200" cy="381000"/>
          </a:xfrm>
        </p:grpSpPr>
        <p:sp>
          <p:nvSpPr>
            <p:cNvPr id="34" name="Can 33"/>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Can 34"/>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36" name="Straight Connector 35"/>
          <p:cNvCxnSpPr/>
          <p:nvPr/>
        </p:nvCxnSpPr>
        <p:spPr>
          <a:xfrm flipV="1">
            <a:off x="2286000" y="5840413"/>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299" name="Group 36"/>
          <p:cNvGrpSpPr>
            <a:grpSpLocks/>
          </p:cNvGrpSpPr>
          <p:nvPr/>
        </p:nvGrpSpPr>
        <p:grpSpPr bwMode="auto">
          <a:xfrm rot="10800000">
            <a:off x="2971800" y="5605463"/>
            <a:ext cx="2439988" cy="539750"/>
            <a:chOff x="4799012" y="3657600"/>
            <a:chExt cx="2439988" cy="539403"/>
          </a:xfrm>
        </p:grpSpPr>
        <p:cxnSp>
          <p:nvCxnSpPr>
            <p:cNvPr id="38" name="Straight Connector 37"/>
            <p:cNvCxnSpPr/>
            <p:nvPr/>
          </p:nvCxnSpPr>
          <p:spPr>
            <a:xfrm rot="5400000">
              <a:off x="4531691" y="3928095"/>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6970885" y="3928888"/>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800600" y="4198590"/>
              <a:ext cx="2438400"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300" name="Group 40"/>
          <p:cNvGrpSpPr>
            <a:grpSpLocks/>
          </p:cNvGrpSpPr>
          <p:nvPr/>
        </p:nvGrpSpPr>
        <p:grpSpPr bwMode="auto">
          <a:xfrm rot="10800000">
            <a:off x="2819400" y="5840413"/>
            <a:ext cx="2743200" cy="381000"/>
            <a:chOff x="4648200" y="3581400"/>
            <a:chExt cx="2743200" cy="381000"/>
          </a:xfrm>
        </p:grpSpPr>
        <p:sp>
          <p:nvSpPr>
            <p:cNvPr id="42" name="Can 41"/>
            <p:cNvSpPr/>
            <p:nvPr/>
          </p:nvSpPr>
          <p:spPr>
            <a:xfrm>
              <a:off x="4651375" y="3582988"/>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Can 42"/>
            <p:cNvSpPr/>
            <p:nvPr/>
          </p:nvSpPr>
          <p:spPr>
            <a:xfrm>
              <a:off x="7088187" y="3582988"/>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52" name="Straight Arrow Connector 51"/>
          <p:cNvCxnSpPr/>
          <p:nvPr/>
        </p:nvCxnSpPr>
        <p:spPr>
          <a:xfrm>
            <a:off x="2970213" y="6475413"/>
            <a:ext cx="24384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302" name="TextBox 52"/>
          <p:cNvSpPr txBox="1">
            <a:spLocks noChangeArrowheads="1"/>
          </p:cNvSpPr>
          <p:nvPr/>
        </p:nvSpPr>
        <p:spPr bwMode="auto">
          <a:xfrm>
            <a:off x="4038600" y="603567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sp>
        <p:nvSpPr>
          <p:cNvPr id="12303" name="TextBox 55"/>
          <p:cNvSpPr txBox="1">
            <a:spLocks noChangeArrowheads="1"/>
          </p:cNvSpPr>
          <p:nvPr/>
        </p:nvSpPr>
        <p:spPr bwMode="auto">
          <a:xfrm>
            <a:off x="2312988" y="3276600"/>
            <a:ext cx="430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V+</a:t>
            </a:r>
          </a:p>
        </p:txBody>
      </p:sp>
      <p:cxnSp>
        <p:nvCxnSpPr>
          <p:cNvPr id="58" name="Straight Arrow Connector 57"/>
          <p:cNvCxnSpPr/>
          <p:nvPr/>
        </p:nvCxnSpPr>
        <p:spPr>
          <a:xfrm rot="5400000" flipH="1" flipV="1">
            <a:off x="2572545" y="4936331"/>
            <a:ext cx="1103312"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flipH="1" flipV="1">
            <a:off x="3029744" y="4956969"/>
            <a:ext cx="1103313" cy="31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2306" name="TextBox 66"/>
          <p:cNvSpPr txBox="1">
            <a:spLocks noChangeArrowheads="1"/>
          </p:cNvSpPr>
          <p:nvPr/>
        </p:nvSpPr>
        <p:spPr bwMode="auto">
          <a:xfrm>
            <a:off x="2286000" y="5954713"/>
            <a:ext cx="374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V-</a:t>
            </a:r>
          </a:p>
        </p:txBody>
      </p:sp>
      <p:grpSp>
        <p:nvGrpSpPr>
          <p:cNvPr id="12307" name="Group 72"/>
          <p:cNvGrpSpPr>
            <a:grpSpLocks/>
          </p:cNvGrpSpPr>
          <p:nvPr/>
        </p:nvGrpSpPr>
        <p:grpSpPr bwMode="auto">
          <a:xfrm>
            <a:off x="3263900" y="5181600"/>
            <a:ext cx="228600" cy="228600"/>
            <a:chOff x="3403600" y="5181600"/>
            <a:chExt cx="228600" cy="228600"/>
          </a:xfrm>
        </p:grpSpPr>
        <p:sp>
          <p:nvSpPr>
            <p:cNvPr id="71" name="Oval 70"/>
            <p:cNvSpPr/>
            <p:nvPr/>
          </p:nvSpPr>
          <p:spPr>
            <a:xfrm>
              <a:off x="3403600" y="5181600"/>
              <a:ext cx="2286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Oval 71"/>
            <p:cNvSpPr/>
            <p:nvPr/>
          </p:nvSpPr>
          <p:spPr>
            <a:xfrm>
              <a:off x="3505200" y="5283200"/>
              <a:ext cx="26988" cy="269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308" name="Group 73"/>
          <p:cNvGrpSpPr>
            <a:grpSpLocks/>
          </p:cNvGrpSpPr>
          <p:nvPr/>
        </p:nvGrpSpPr>
        <p:grpSpPr bwMode="auto">
          <a:xfrm>
            <a:off x="3276600" y="4495800"/>
            <a:ext cx="228600" cy="228600"/>
            <a:chOff x="3403600" y="5181600"/>
            <a:chExt cx="228600" cy="228600"/>
          </a:xfrm>
        </p:grpSpPr>
        <p:sp>
          <p:nvSpPr>
            <p:cNvPr id="75" name="Oval 74"/>
            <p:cNvSpPr/>
            <p:nvPr/>
          </p:nvSpPr>
          <p:spPr>
            <a:xfrm>
              <a:off x="3403600" y="5181600"/>
              <a:ext cx="2286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6" name="Oval 75"/>
            <p:cNvSpPr/>
            <p:nvPr/>
          </p:nvSpPr>
          <p:spPr>
            <a:xfrm>
              <a:off x="3505200" y="5283200"/>
              <a:ext cx="26988" cy="2698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309" name="Group 77"/>
          <p:cNvGrpSpPr>
            <a:grpSpLocks/>
          </p:cNvGrpSpPr>
          <p:nvPr/>
        </p:nvGrpSpPr>
        <p:grpSpPr bwMode="auto">
          <a:xfrm>
            <a:off x="6248400" y="4343400"/>
            <a:ext cx="1295400" cy="914400"/>
            <a:chOff x="3886200" y="4191000"/>
            <a:chExt cx="1295400" cy="914400"/>
          </a:xfrm>
        </p:grpSpPr>
        <p:cxnSp>
          <p:nvCxnSpPr>
            <p:cNvPr id="65" name="Straight Arrow Connector 64"/>
            <p:cNvCxnSpPr/>
            <p:nvPr/>
          </p:nvCxnSpPr>
          <p:spPr>
            <a:xfrm>
              <a:off x="3886200" y="4967288"/>
              <a:ext cx="93186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13" name="Rectangle 65"/>
            <p:cNvSpPr>
              <a:spLocks noChangeArrowheads="1"/>
            </p:cNvSpPr>
            <p:nvPr/>
          </p:nvSpPr>
          <p:spPr bwMode="auto">
            <a:xfrm>
              <a:off x="4849270" y="4736068"/>
              <a:ext cx="332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z</a:t>
              </a:r>
            </a:p>
          </p:txBody>
        </p:sp>
        <p:cxnSp>
          <p:nvCxnSpPr>
            <p:cNvPr id="69" name="Straight Arrow Connector 68"/>
            <p:cNvCxnSpPr/>
            <p:nvPr/>
          </p:nvCxnSpPr>
          <p:spPr>
            <a:xfrm rot="5400000" flipH="1" flipV="1">
              <a:off x="3575050" y="4654550"/>
              <a:ext cx="62388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15" name="Rectangle 76"/>
            <p:cNvSpPr>
              <a:spLocks noChangeArrowheads="1"/>
            </p:cNvSpPr>
            <p:nvPr/>
          </p:nvSpPr>
          <p:spPr bwMode="auto">
            <a:xfrm>
              <a:off x="3962400" y="4191000"/>
              <a:ext cx="341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x</a:t>
              </a:r>
            </a:p>
          </p:txBody>
        </p:sp>
      </p:grpSp>
      <p:sp>
        <p:nvSpPr>
          <p:cNvPr id="12310" name="TextBox 78"/>
          <p:cNvSpPr txBox="1">
            <a:spLocks noChangeArrowheads="1"/>
          </p:cNvSpPr>
          <p:nvPr/>
        </p:nvSpPr>
        <p:spPr bwMode="auto">
          <a:xfrm>
            <a:off x="3657600" y="4495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8000"/>
                </a:solidFill>
              </a:rPr>
              <a:t>E</a:t>
            </a:r>
            <a:r>
              <a:rPr lang="en-US" baseline="-25000">
                <a:solidFill>
                  <a:srgbClr val="008000"/>
                </a:solidFill>
              </a:rPr>
              <a:t>x</a:t>
            </a:r>
          </a:p>
        </p:txBody>
      </p:sp>
      <p:sp>
        <p:nvSpPr>
          <p:cNvPr id="12311" name="TextBox 79"/>
          <p:cNvSpPr txBox="1">
            <a:spLocks noChangeArrowheads="1"/>
          </p:cNvSpPr>
          <p:nvPr/>
        </p:nvSpPr>
        <p:spPr bwMode="auto">
          <a:xfrm>
            <a:off x="3581400" y="5116513"/>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FF0000"/>
                </a:solidFill>
              </a:rPr>
              <a:t>B</a:t>
            </a:r>
            <a:r>
              <a:rPr lang="en-US" baseline="-25000">
                <a:solidFill>
                  <a:srgbClr val="FF0000"/>
                </a:solidFill>
              </a:rPr>
              <a:t>y</a:t>
            </a:r>
          </a:p>
        </p:txBody>
      </p:sp>
      <p:sp>
        <p:nvSpPr>
          <p:cNvPr id="2" name="Slide Number Placeholder 1"/>
          <p:cNvSpPr>
            <a:spLocks noGrp="1"/>
          </p:cNvSpPr>
          <p:nvPr>
            <p:ph type="sldNum" sz="quarter" idx="12"/>
          </p:nvPr>
        </p:nvSpPr>
        <p:spPr/>
        <p:txBody>
          <a:bodyPr/>
          <a:lstStyle/>
          <a:p>
            <a:pPr>
              <a:defRPr/>
            </a:pPr>
            <a:fld id="{FCAAE995-43E6-7247-8674-2C5C7B56CC11}"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err="1" smtClean="0">
                <a:cs typeface="+mj-cs"/>
              </a:rPr>
              <a:t>Stripline</a:t>
            </a:r>
            <a:r>
              <a:rPr lang="en-US" dirty="0" smtClean="0">
                <a:cs typeface="+mj-cs"/>
              </a:rPr>
              <a:t> Kickers</a:t>
            </a:r>
            <a:endParaRPr lang="en-US" dirty="0">
              <a:cs typeface="+mj-cs"/>
            </a:endParaRPr>
          </a:p>
        </p:txBody>
      </p:sp>
      <p:sp>
        <p:nvSpPr>
          <p:cNvPr id="3" name="Content Placeholder 2"/>
          <p:cNvSpPr>
            <a:spLocks noGrp="1"/>
          </p:cNvSpPr>
          <p:nvPr>
            <p:ph idx="1"/>
          </p:nvPr>
        </p:nvSpPr>
        <p:spPr>
          <a:xfrm>
            <a:off x="457200" y="990600"/>
            <a:ext cx="8229600" cy="1447800"/>
          </a:xfrm>
        </p:spPr>
        <p:txBody>
          <a:bodyPr>
            <a:normAutofit fontScale="62500" lnSpcReduction="20000"/>
          </a:bodyPr>
          <a:lstStyle/>
          <a:p>
            <a:pPr eaLnBrk="1" hangingPunct="1">
              <a:defRPr/>
            </a:pPr>
            <a:r>
              <a:rPr lang="en-US" dirty="0" smtClean="0">
                <a:cs typeface="+mn-cs"/>
              </a:rPr>
              <a:t>Consider a differential voltage pulse into the downstream port</a:t>
            </a:r>
          </a:p>
          <a:p>
            <a:pPr lvl="1" eaLnBrk="1" hangingPunct="1">
              <a:defRPr/>
            </a:pPr>
            <a:r>
              <a:rPr lang="en-US" dirty="0" smtClean="0"/>
              <a:t>Forces from E and B fields are equal and in the same direction</a:t>
            </a:r>
          </a:p>
          <a:p>
            <a:pPr lvl="1" eaLnBrk="1" hangingPunct="1">
              <a:defRPr/>
            </a:pPr>
            <a:r>
              <a:rPr lang="en-US" dirty="0" smtClean="0"/>
              <a:t>Pulse must be twice as long as kicker length for greatest efficiency</a:t>
            </a:r>
          </a:p>
          <a:p>
            <a:pPr lvl="1" eaLnBrk="1" hangingPunct="1">
              <a:defRPr/>
            </a:pPr>
            <a:r>
              <a:rPr lang="en-US" dirty="0" smtClean="0"/>
              <a:t>To give individual bunches separate kicks, kicker must be less than twice the bunch spacing. </a:t>
            </a:r>
            <a:endParaRPr lang="en-US" baseline="-25000" dirty="0" smtClean="0"/>
          </a:p>
          <a:p>
            <a:pPr eaLnBrk="1" hangingPunct="1">
              <a:defRPr/>
            </a:pPr>
            <a:endParaRPr lang="en-US" dirty="0">
              <a:cs typeface="+mn-cs"/>
            </a:endParaRPr>
          </a:p>
        </p:txBody>
      </p:sp>
      <p:grpSp>
        <p:nvGrpSpPr>
          <p:cNvPr id="48131" name="Group 6"/>
          <p:cNvGrpSpPr>
            <a:grpSpLocks/>
          </p:cNvGrpSpPr>
          <p:nvPr/>
        </p:nvGrpSpPr>
        <p:grpSpPr bwMode="auto">
          <a:xfrm>
            <a:off x="80963" y="3810000"/>
            <a:ext cx="528637" cy="923925"/>
            <a:chOff x="2050408" y="4495800"/>
            <a:chExt cx="529280" cy="923330"/>
          </a:xfrm>
        </p:grpSpPr>
        <p:sp>
          <p:nvSpPr>
            <p:cNvPr id="48177" name="TextBox 7"/>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9" name="Oval 8"/>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0" name="Straight Connector 9"/>
          <p:cNvCxnSpPr/>
          <p:nvPr/>
        </p:nvCxnSpPr>
        <p:spPr>
          <a:xfrm>
            <a:off x="1143000" y="3505200"/>
            <a:ext cx="3657600"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8133" name="Group 10"/>
          <p:cNvGrpSpPr>
            <a:grpSpLocks/>
          </p:cNvGrpSpPr>
          <p:nvPr/>
        </p:nvGrpSpPr>
        <p:grpSpPr bwMode="auto">
          <a:xfrm>
            <a:off x="1827213" y="3200400"/>
            <a:ext cx="2439987" cy="539750"/>
            <a:chOff x="4799012" y="3657600"/>
            <a:chExt cx="2439988" cy="539403"/>
          </a:xfrm>
        </p:grpSpPr>
        <p:cxnSp>
          <p:nvCxnSpPr>
            <p:cNvPr id="12" name="Straight Connector 11"/>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969298" y="3925715"/>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00599" y="4195417"/>
              <a:ext cx="2438401"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134" name="Group 14"/>
          <p:cNvGrpSpPr>
            <a:grpSpLocks/>
          </p:cNvGrpSpPr>
          <p:nvPr/>
        </p:nvGrpSpPr>
        <p:grpSpPr bwMode="auto">
          <a:xfrm>
            <a:off x="1676400" y="3124200"/>
            <a:ext cx="2743200" cy="381000"/>
            <a:chOff x="4648200" y="3581400"/>
            <a:chExt cx="2743200" cy="381000"/>
          </a:xfrm>
        </p:grpSpPr>
        <p:sp>
          <p:nvSpPr>
            <p:cNvPr id="16" name="Can 15"/>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Can 16"/>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18" name="Straight Connector 17"/>
          <p:cNvCxnSpPr/>
          <p:nvPr/>
        </p:nvCxnSpPr>
        <p:spPr>
          <a:xfrm flipV="1">
            <a:off x="1143000" y="5264150"/>
            <a:ext cx="36576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8136" name="Group 18"/>
          <p:cNvGrpSpPr>
            <a:grpSpLocks/>
          </p:cNvGrpSpPr>
          <p:nvPr/>
        </p:nvGrpSpPr>
        <p:grpSpPr bwMode="auto">
          <a:xfrm rot="10800000">
            <a:off x="1828800" y="5029200"/>
            <a:ext cx="2439988" cy="539750"/>
            <a:chOff x="4799012" y="3657600"/>
            <a:chExt cx="2439988" cy="539403"/>
          </a:xfrm>
        </p:grpSpPr>
        <p:cxnSp>
          <p:nvCxnSpPr>
            <p:cNvPr id="20" name="Straight Connector 19"/>
            <p:cNvCxnSpPr/>
            <p:nvPr/>
          </p:nvCxnSpPr>
          <p:spPr>
            <a:xfrm rot="5400000">
              <a:off x="4531691" y="3928094"/>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6970885" y="3928888"/>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800600" y="4198589"/>
              <a:ext cx="2438400"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8137" name="Group 22"/>
          <p:cNvGrpSpPr>
            <a:grpSpLocks/>
          </p:cNvGrpSpPr>
          <p:nvPr/>
        </p:nvGrpSpPr>
        <p:grpSpPr bwMode="auto">
          <a:xfrm rot="10800000">
            <a:off x="1676400" y="5264150"/>
            <a:ext cx="2743200" cy="381000"/>
            <a:chOff x="4648200" y="3581400"/>
            <a:chExt cx="2743200" cy="381000"/>
          </a:xfrm>
        </p:grpSpPr>
        <p:sp>
          <p:nvSpPr>
            <p:cNvPr id="24" name="Can 23"/>
            <p:cNvSpPr/>
            <p:nvPr/>
          </p:nvSpPr>
          <p:spPr>
            <a:xfrm>
              <a:off x="4651375" y="3582987"/>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Can 24"/>
            <p:cNvSpPr/>
            <p:nvPr/>
          </p:nvSpPr>
          <p:spPr>
            <a:xfrm>
              <a:off x="7088187" y="3582987"/>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26" name="Straight Arrow Connector 25"/>
          <p:cNvCxnSpPr/>
          <p:nvPr/>
        </p:nvCxnSpPr>
        <p:spPr>
          <a:xfrm>
            <a:off x="1827213" y="5899150"/>
            <a:ext cx="2438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8139" name="TextBox 26"/>
          <p:cNvSpPr txBox="1">
            <a:spLocks noChangeArrowheads="1"/>
          </p:cNvSpPr>
          <p:nvPr/>
        </p:nvSpPr>
        <p:spPr bwMode="auto">
          <a:xfrm>
            <a:off x="2895600" y="5459413"/>
            <a:ext cx="28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a:t>
            </a:r>
          </a:p>
        </p:txBody>
      </p:sp>
      <p:sp>
        <p:nvSpPr>
          <p:cNvPr id="48140" name="TextBox 29"/>
          <p:cNvSpPr txBox="1">
            <a:spLocks noChangeArrowheads="1"/>
          </p:cNvSpPr>
          <p:nvPr/>
        </p:nvSpPr>
        <p:spPr bwMode="auto">
          <a:xfrm>
            <a:off x="4502150" y="5378450"/>
            <a:ext cx="37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V-</a:t>
            </a:r>
          </a:p>
        </p:txBody>
      </p:sp>
      <p:grpSp>
        <p:nvGrpSpPr>
          <p:cNvPr id="48141" name="Group 36"/>
          <p:cNvGrpSpPr>
            <a:grpSpLocks/>
          </p:cNvGrpSpPr>
          <p:nvPr/>
        </p:nvGrpSpPr>
        <p:grpSpPr bwMode="auto">
          <a:xfrm>
            <a:off x="5105400" y="3767138"/>
            <a:ext cx="1295400" cy="914400"/>
            <a:chOff x="3886200" y="4191000"/>
            <a:chExt cx="1295400" cy="914400"/>
          </a:xfrm>
        </p:grpSpPr>
        <p:cxnSp>
          <p:nvCxnSpPr>
            <p:cNvPr id="38" name="Straight Arrow Connector 37"/>
            <p:cNvCxnSpPr/>
            <p:nvPr/>
          </p:nvCxnSpPr>
          <p:spPr>
            <a:xfrm>
              <a:off x="3886200" y="4967287"/>
              <a:ext cx="9318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164" name="Rectangle 38"/>
            <p:cNvSpPr>
              <a:spLocks noChangeArrowheads="1"/>
            </p:cNvSpPr>
            <p:nvPr/>
          </p:nvSpPr>
          <p:spPr bwMode="auto">
            <a:xfrm>
              <a:off x="4849270" y="4736068"/>
              <a:ext cx="332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z</a:t>
              </a:r>
            </a:p>
          </p:txBody>
        </p:sp>
        <p:cxnSp>
          <p:nvCxnSpPr>
            <p:cNvPr id="40" name="Straight Arrow Connector 39"/>
            <p:cNvCxnSpPr/>
            <p:nvPr/>
          </p:nvCxnSpPr>
          <p:spPr>
            <a:xfrm rot="5400000" flipH="1" flipV="1">
              <a:off x="3575050" y="4654550"/>
              <a:ext cx="62388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166" name="Rectangle 40"/>
            <p:cNvSpPr>
              <a:spLocks noChangeArrowheads="1"/>
            </p:cNvSpPr>
            <p:nvPr/>
          </p:nvSpPr>
          <p:spPr bwMode="auto">
            <a:xfrm>
              <a:off x="3962400" y="4191000"/>
              <a:ext cx="341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t>x</a:t>
              </a:r>
            </a:p>
          </p:txBody>
        </p:sp>
      </p:grpSp>
      <p:cxnSp>
        <p:nvCxnSpPr>
          <p:cNvPr id="28" name="Straight Arrow Connector 27"/>
          <p:cNvCxnSpPr/>
          <p:nvPr/>
        </p:nvCxnSpPr>
        <p:spPr>
          <a:xfrm rot="5400000" flipH="1" flipV="1">
            <a:off x="3199606" y="4361657"/>
            <a:ext cx="1101725"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flipH="1" flipV="1">
            <a:off x="3656013" y="4381500"/>
            <a:ext cx="1103312"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8144" name="TextBox 41"/>
          <p:cNvSpPr txBox="1">
            <a:spLocks noChangeArrowheads="1"/>
          </p:cNvSpPr>
          <p:nvPr/>
        </p:nvSpPr>
        <p:spPr bwMode="auto">
          <a:xfrm>
            <a:off x="4284663" y="3919538"/>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008000"/>
                </a:solidFill>
              </a:rPr>
              <a:t>E</a:t>
            </a:r>
            <a:r>
              <a:rPr lang="en-US" baseline="-25000">
                <a:solidFill>
                  <a:srgbClr val="008000"/>
                </a:solidFill>
              </a:rPr>
              <a:t>x</a:t>
            </a:r>
          </a:p>
        </p:txBody>
      </p:sp>
      <p:sp>
        <p:nvSpPr>
          <p:cNvPr id="48145" name="TextBox 42"/>
          <p:cNvSpPr txBox="1">
            <a:spLocks noChangeArrowheads="1"/>
          </p:cNvSpPr>
          <p:nvPr/>
        </p:nvSpPr>
        <p:spPr bwMode="auto">
          <a:xfrm>
            <a:off x="4208463" y="4540250"/>
            <a:ext cx="388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solidFill>
                  <a:srgbClr val="FF0000"/>
                </a:solidFill>
              </a:rPr>
              <a:t>B</a:t>
            </a:r>
            <a:r>
              <a:rPr lang="en-US" baseline="-25000">
                <a:solidFill>
                  <a:srgbClr val="FF0000"/>
                </a:solidFill>
              </a:rPr>
              <a:t>y</a:t>
            </a:r>
          </a:p>
        </p:txBody>
      </p:sp>
      <p:sp>
        <p:nvSpPr>
          <p:cNvPr id="48146" name="TextBox 43"/>
          <p:cNvSpPr txBox="1">
            <a:spLocks noChangeArrowheads="1"/>
          </p:cNvSpPr>
          <p:nvPr/>
        </p:nvSpPr>
        <p:spPr bwMode="auto">
          <a:xfrm>
            <a:off x="4370388" y="2819400"/>
            <a:ext cx="430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V+</a:t>
            </a:r>
          </a:p>
        </p:txBody>
      </p:sp>
      <p:grpSp>
        <p:nvGrpSpPr>
          <p:cNvPr id="48147" name="Group 53"/>
          <p:cNvGrpSpPr>
            <a:grpSpLocks/>
          </p:cNvGrpSpPr>
          <p:nvPr/>
        </p:nvGrpSpPr>
        <p:grpSpPr bwMode="auto">
          <a:xfrm>
            <a:off x="3581400" y="2595563"/>
            <a:ext cx="5427663" cy="538162"/>
            <a:chOff x="2590800" y="2595880"/>
            <a:chExt cx="5427792" cy="538480"/>
          </a:xfrm>
        </p:grpSpPr>
        <p:cxnSp>
          <p:nvCxnSpPr>
            <p:cNvPr id="47" name="Elbow Connector 46"/>
            <p:cNvCxnSpPr/>
            <p:nvPr/>
          </p:nvCxnSpPr>
          <p:spPr>
            <a:xfrm>
              <a:off x="3751291" y="2595880"/>
              <a:ext cx="4267301" cy="533715"/>
            </a:xfrm>
            <a:prstGeom prst="bentConnector3">
              <a:avLst>
                <a:gd name="adj1" fmla="val 94345"/>
              </a:avLst>
            </a:prstGeom>
          </p:spPr>
          <p:style>
            <a:lnRef idx="2">
              <a:schemeClr val="accent1"/>
            </a:lnRef>
            <a:fillRef idx="0">
              <a:schemeClr val="accent1"/>
            </a:fillRef>
            <a:effectRef idx="1">
              <a:schemeClr val="accent1"/>
            </a:effectRef>
            <a:fontRef idx="minor">
              <a:schemeClr val="tx1"/>
            </a:fontRef>
          </p:style>
        </p:cxnSp>
        <p:cxnSp>
          <p:nvCxnSpPr>
            <p:cNvPr id="48" name="Elbow Connector 47"/>
            <p:cNvCxnSpPr/>
            <p:nvPr/>
          </p:nvCxnSpPr>
          <p:spPr>
            <a:xfrm rot="10800000" flipV="1">
              <a:off x="2590800" y="2600645"/>
              <a:ext cx="2057449" cy="533715"/>
            </a:xfrm>
            <a:prstGeom prst="bentConnector3">
              <a:avLst>
                <a:gd name="adj1" fmla="val 85555"/>
              </a:avLst>
            </a:prstGeom>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a:off x="3962400" y="2438400"/>
            <a:ext cx="4953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8149" name="TextBox 56"/>
          <p:cNvSpPr txBox="1">
            <a:spLocks noChangeArrowheads="1"/>
          </p:cNvSpPr>
          <p:nvPr/>
        </p:nvSpPr>
        <p:spPr bwMode="auto">
          <a:xfrm>
            <a:off x="6324600" y="2590800"/>
            <a:ext cx="40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2L</a:t>
            </a:r>
          </a:p>
        </p:txBody>
      </p:sp>
      <p:grpSp>
        <p:nvGrpSpPr>
          <p:cNvPr id="48150" name="Group 62"/>
          <p:cNvGrpSpPr>
            <a:grpSpLocks/>
          </p:cNvGrpSpPr>
          <p:nvPr/>
        </p:nvGrpSpPr>
        <p:grpSpPr bwMode="auto">
          <a:xfrm>
            <a:off x="3886200" y="3962400"/>
            <a:ext cx="228600" cy="228600"/>
            <a:chOff x="5867400" y="4876800"/>
            <a:chExt cx="228600" cy="228600"/>
          </a:xfrm>
        </p:grpSpPr>
        <p:sp>
          <p:nvSpPr>
            <p:cNvPr id="35" name="Oval 34"/>
            <p:cNvSpPr/>
            <p:nvPr/>
          </p:nvSpPr>
          <p:spPr>
            <a:xfrm>
              <a:off x="5867400" y="4876800"/>
              <a:ext cx="2286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9" name="Straight Connector 58"/>
            <p:cNvCxnSpPr>
              <a:stCxn id="35" idx="1"/>
              <a:endCxn id="35" idx="5"/>
            </p:cNvCxnSpPr>
            <p:nvPr/>
          </p:nvCxnSpPr>
          <p:spPr>
            <a:xfrm rot="16200000" flipH="1">
              <a:off x="5900738" y="4910138"/>
              <a:ext cx="161925" cy="1619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35" idx="3"/>
            </p:cNvCxnSpPr>
            <p:nvPr/>
          </p:nvCxnSpPr>
          <p:spPr>
            <a:xfrm rot="5400000" flipH="1" flipV="1">
              <a:off x="5896769" y="4914107"/>
              <a:ext cx="161925" cy="1539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8151" name="Group 63"/>
          <p:cNvGrpSpPr>
            <a:grpSpLocks/>
          </p:cNvGrpSpPr>
          <p:nvPr/>
        </p:nvGrpSpPr>
        <p:grpSpPr bwMode="auto">
          <a:xfrm>
            <a:off x="3886200" y="4572000"/>
            <a:ext cx="228600" cy="228600"/>
            <a:chOff x="5867400" y="4876800"/>
            <a:chExt cx="228600" cy="228600"/>
          </a:xfrm>
        </p:grpSpPr>
        <p:sp>
          <p:nvSpPr>
            <p:cNvPr id="65" name="Oval 64"/>
            <p:cNvSpPr/>
            <p:nvPr/>
          </p:nvSpPr>
          <p:spPr>
            <a:xfrm>
              <a:off x="5867400" y="4876800"/>
              <a:ext cx="228600" cy="228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6" name="Straight Connector 65"/>
            <p:cNvCxnSpPr>
              <a:stCxn id="65" idx="1"/>
              <a:endCxn id="65" idx="5"/>
            </p:cNvCxnSpPr>
            <p:nvPr/>
          </p:nvCxnSpPr>
          <p:spPr>
            <a:xfrm rot="16200000" flipH="1">
              <a:off x="5900738" y="4910138"/>
              <a:ext cx="161925" cy="16192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5" idx="3"/>
            </p:cNvCxnSpPr>
            <p:nvPr/>
          </p:nvCxnSpPr>
          <p:spPr>
            <a:xfrm rot="5400000" flipH="1" flipV="1">
              <a:off x="5896769" y="4914107"/>
              <a:ext cx="161925" cy="1539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8152" name="Group 67"/>
          <p:cNvGrpSpPr>
            <a:grpSpLocks/>
          </p:cNvGrpSpPr>
          <p:nvPr/>
        </p:nvGrpSpPr>
        <p:grpSpPr bwMode="auto">
          <a:xfrm flipV="1">
            <a:off x="3657600" y="6096000"/>
            <a:ext cx="5427663" cy="542925"/>
            <a:chOff x="2590800" y="2595880"/>
            <a:chExt cx="5427792" cy="538480"/>
          </a:xfrm>
        </p:grpSpPr>
        <p:cxnSp>
          <p:nvCxnSpPr>
            <p:cNvPr id="69" name="Elbow Connector 68"/>
            <p:cNvCxnSpPr/>
            <p:nvPr/>
          </p:nvCxnSpPr>
          <p:spPr>
            <a:xfrm>
              <a:off x="3751291" y="2595880"/>
              <a:ext cx="4267301" cy="533756"/>
            </a:xfrm>
            <a:prstGeom prst="bentConnector3">
              <a:avLst>
                <a:gd name="adj1" fmla="val 94345"/>
              </a:avLst>
            </a:prstGeom>
          </p:spPr>
          <p:style>
            <a:lnRef idx="2">
              <a:schemeClr val="accent1"/>
            </a:lnRef>
            <a:fillRef idx="0">
              <a:schemeClr val="accent1"/>
            </a:fillRef>
            <a:effectRef idx="1">
              <a:schemeClr val="accent1"/>
            </a:effectRef>
            <a:fontRef idx="minor">
              <a:schemeClr val="tx1"/>
            </a:fontRef>
          </p:style>
        </p:cxnSp>
        <p:cxnSp>
          <p:nvCxnSpPr>
            <p:cNvPr id="70" name="Elbow Connector 69"/>
            <p:cNvCxnSpPr/>
            <p:nvPr/>
          </p:nvCxnSpPr>
          <p:spPr>
            <a:xfrm rot="10800000" flipV="1">
              <a:off x="2590800" y="2600603"/>
              <a:ext cx="2057449" cy="533757"/>
            </a:xfrm>
            <a:prstGeom prst="bentConnector3">
              <a:avLst>
                <a:gd name="adj1" fmla="val 85555"/>
              </a:avLst>
            </a:prstGeom>
          </p:spPr>
          <p:style>
            <a:lnRef idx="2">
              <a:schemeClr val="accent1"/>
            </a:lnRef>
            <a:fillRef idx="0">
              <a:schemeClr val="accent1"/>
            </a:fillRef>
            <a:effectRef idx="1">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Transverse kicker frequency response</a:t>
            </a:r>
            <a:endParaRPr lang="en-US" dirty="0">
              <a:cs typeface="+mj-cs"/>
            </a:endParaRPr>
          </a:p>
        </p:txBody>
      </p:sp>
      <p:sp>
        <p:nvSpPr>
          <p:cNvPr id="3" name="Content Placeholder 2"/>
          <p:cNvSpPr>
            <a:spLocks noGrp="1"/>
          </p:cNvSpPr>
          <p:nvPr>
            <p:ph idx="1"/>
          </p:nvPr>
        </p:nvSpPr>
        <p:spPr>
          <a:xfrm>
            <a:off x="457200" y="1143000"/>
            <a:ext cx="8229600" cy="1568450"/>
          </a:xfrm>
        </p:spPr>
        <p:txBody>
          <a:bodyPr>
            <a:normAutofit fontScale="70000" lnSpcReduction="20000"/>
          </a:bodyPr>
          <a:lstStyle/>
          <a:p>
            <a:pPr eaLnBrk="1" hangingPunct="1">
              <a:defRPr/>
            </a:pPr>
            <a:r>
              <a:rPr lang="en-US" dirty="0" smtClean="0">
                <a:cs typeface="+mn-cs"/>
              </a:rPr>
              <a:t>Transverse kicker frequency response can be found from transform of square pulse</a:t>
            </a:r>
          </a:p>
          <a:p>
            <a:pPr lvl="1" eaLnBrk="1" hangingPunct="1">
              <a:defRPr/>
            </a:pPr>
            <a:r>
              <a:rPr lang="en-US" dirty="0" smtClean="0"/>
              <a:t>Nonzero DC response (i.e. works as constant deflector)</a:t>
            </a:r>
          </a:p>
          <a:p>
            <a:pPr lvl="1" eaLnBrk="1" hangingPunct="1">
              <a:defRPr/>
            </a:pPr>
            <a:r>
              <a:rPr lang="en-US" dirty="0" smtClean="0"/>
              <a:t>First zero in response at </a:t>
            </a:r>
            <a:r>
              <a:rPr lang="en-US" dirty="0" err="1" smtClean="0"/>
              <a:t>f</a:t>
            </a:r>
            <a:r>
              <a:rPr lang="en-US" dirty="0" smtClean="0"/>
              <a:t>=c/2L</a:t>
            </a:r>
          </a:p>
          <a:p>
            <a:pPr lvl="1" eaLnBrk="1" hangingPunct="1">
              <a:defRPr/>
            </a:pPr>
            <a:r>
              <a:rPr lang="en-US" dirty="0" smtClean="0"/>
              <a:t>Best response at baseband. Reduced response in upper bands.</a:t>
            </a:r>
          </a:p>
          <a:p>
            <a:pPr lvl="1" eaLnBrk="1" hangingPunct="1">
              <a:defRPr/>
            </a:pPr>
            <a:endParaRPr lang="en-US" dirty="0" smtClean="0"/>
          </a:p>
          <a:p>
            <a:pPr eaLnBrk="1" hangingPunct="1">
              <a:buFontTx/>
              <a:buNone/>
              <a:defRPr/>
            </a:pPr>
            <a:endParaRPr lang="en-US" dirty="0" smtClean="0">
              <a:cs typeface="+mn-cs"/>
            </a:endParaRPr>
          </a:p>
          <a:p>
            <a:pPr eaLnBrk="1" hangingPunct="1">
              <a:defRPr/>
            </a:pPr>
            <a:endParaRPr lang="en-US" dirty="0">
              <a:cs typeface="+mn-cs"/>
            </a:endParaRPr>
          </a:p>
        </p:txBody>
      </p:sp>
      <p:pic>
        <p:nvPicPr>
          <p:cNvPr id="13315"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76400" y="2667000"/>
            <a:ext cx="59499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6" name="Object 7"/>
          <p:cNvGraphicFramePr>
            <a:graphicFrameLocks noChangeAspect="1"/>
          </p:cNvGraphicFramePr>
          <p:nvPr/>
        </p:nvGraphicFramePr>
        <p:xfrm>
          <a:off x="4533900" y="3079750"/>
          <a:ext cx="3252788" cy="958850"/>
        </p:xfrm>
        <a:graphic>
          <a:graphicData uri="http://schemas.openxmlformats.org/presentationml/2006/ole">
            <mc:AlternateContent xmlns:mc="http://schemas.openxmlformats.org/markup-compatibility/2006">
              <mc:Choice xmlns:v="urn:schemas-microsoft-com:vml" Requires="v">
                <p:oleObj spid="_x0000_s13355" name="Equation" r:id="rId4" imgW="1422400" imgH="419100" progId="Equation.3">
                  <p:embed/>
                </p:oleObj>
              </mc:Choice>
              <mc:Fallback>
                <p:oleObj name="Equation" r:id="rId4" imgW="14224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079750"/>
                        <a:ext cx="32527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Example: BEPC-II </a:t>
            </a:r>
            <a:r>
              <a:rPr lang="en-US" dirty="0" err="1" smtClean="0">
                <a:cs typeface="+mj-cs"/>
              </a:rPr>
              <a:t>Stripline</a:t>
            </a:r>
            <a:r>
              <a:rPr lang="en-US" dirty="0" smtClean="0">
                <a:cs typeface="+mj-cs"/>
              </a:rPr>
              <a:t> Kicker</a:t>
            </a:r>
            <a:endParaRPr lang="en-US" dirty="0">
              <a:cs typeface="+mj-cs"/>
            </a:endParaRPr>
          </a:p>
        </p:txBody>
      </p:sp>
      <p:pic>
        <p:nvPicPr>
          <p:cNvPr id="9" name="Content Placeholder 8" descr="IMG_1430.jpg"/>
          <p:cNvPicPr>
            <a:picLocks noGrp="1" noChangeAspect="1"/>
          </p:cNvPicPr>
          <p:nvPr>
            <p:ph idx="1"/>
          </p:nvPr>
        </p:nvPicPr>
        <p:blipFill>
          <a:blip r:embed="rId2" cstate="print">
            <a:extLst>
              <a:ext uri="{28A0092B-C50C-407E-A947-70E740481C1C}">
                <a14:useLocalDpi xmlns:a14="http://schemas.microsoft.com/office/drawing/2010/main"/>
              </a:ext>
            </a:extLst>
          </a:blip>
          <a:srcRect l="-11931" r="-11931"/>
          <a:stretch>
            <a:fillRect/>
          </a:stretch>
        </p:blipFill>
        <p:spPr>
          <a:xfrm>
            <a:off x="-227013" y="990600"/>
            <a:ext cx="5713413" cy="3459163"/>
          </a:xfrm>
        </p:spPr>
      </p:pic>
      <p:pic>
        <p:nvPicPr>
          <p:cNvPr id="51203" name="Picture 9" descr="IMG_143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36131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7"/>
          <p:cNvSpPr txBox="1">
            <a:spLocks noChangeArrowheads="1"/>
          </p:cNvSpPr>
          <p:nvPr/>
        </p:nvSpPr>
        <p:spPr bwMode="auto">
          <a:xfrm>
            <a:off x="5181600" y="1295400"/>
            <a:ext cx="350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400"/>
              <a:t>Often, horizontal and vertical electrodes are combined in the same tank. </a:t>
            </a:r>
          </a:p>
        </p:txBody>
      </p:sp>
      <p:sp>
        <p:nvSpPr>
          <p:cNvPr id="3" name="Slide Number Placeholder 2"/>
          <p:cNvSpPr>
            <a:spLocks noGrp="1"/>
          </p:cNvSpPr>
          <p:nvPr>
            <p:ph type="sldNum" sz="quarter" idx="12"/>
          </p:nvPr>
        </p:nvSpPr>
        <p:spPr/>
        <p:txBody>
          <a:bodyPr/>
          <a:lstStyle/>
          <a:p>
            <a:pPr>
              <a:defRPr/>
            </a:pPr>
            <a:fld id="{FCAAE995-43E6-7247-8674-2C5C7B56CC11}"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kern="1200" dirty="0" err="1" smtClean="0">
                <a:effectLst>
                  <a:outerShdw blurRad="38100" dist="38100" dir="2700000" algn="tl" rotWithShape="0">
                    <a:srgbClr val="000000"/>
                  </a:outerShdw>
                </a:effectLst>
                <a:latin typeface="Arial"/>
                <a:ea typeface="ＭＳ Ｐゴシック"/>
                <a:cs typeface="+mn-cs"/>
              </a:rPr>
              <a:t>Stripline</a:t>
            </a:r>
            <a:r>
              <a:rPr lang="en-US" b="1" kern="1200" dirty="0" smtClean="0">
                <a:effectLst>
                  <a:outerShdw blurRad="38100" dist="38100" dir="2700000" algn="tl" rotWithShape="0">
                    <a:srgbClr val="000000"/>
                  </a:outerShdw>
                </a:effectLst>
                <a:latin typeface="Arial"/>
                <a:ea typeface="ＭＳ Ｐゴシック"/>
                <a:cs typeface="+mn-cs"/>
              </a:rPr>
              <a:t> BPM</a:t>
            </a:r>
            <a:endParaRPr lang="en-US" dirty="0" smtClean="0">
              <a:effectLst/>
              <a:cs typeface="+mj-cs"/>
            </a:endParaRPr>
          </a:p>
        </p:txBody>
      </p:sp>
      <p:sp>
        <p:nvSpPr>
          <p:cNvPr id="35849" name="Text Box 9"/>
          <p:cNvSpPr txBox="1">
            <a:spLocks noChangeArrowheads="1"/>
          </p:cNvSpPr>
          <p:nvPr/>
        </p:nvSpPr>
        <p:spPr bwMode="auto">
          <a:xfrm>
            <a:off x="0" y="344487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Stripline structures are also widely used as the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kicker</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in transverse and longitudinal feedback systems.</a:t>
            </a:r>
          </a:p>
        </p:txBody>
      </p:sp>
      <p:grpSp>
        <p:nvGrpSpPr>
          <p:cNvPr id="35947" name="Group 107"/>
          <p:cNvGrpSpPr>
            <a:grpSpLocks/>
          </p:cNvGrpSpPr>
          <p:nvPr/>
        </p:nvGrpSpPr>
        <p:grpSpPr bwMode="auto">
          <a:xfrm>
            <a:off x="6200775" y="1095375"/>
            <a:ext cx="2209800" cy="2362200"/>
            <a:chOff x="432" y="672"/>
            <a:chExt cx="1512" cy="1590"/>
          </a:xfrm>
        </p:grpSpPr>
        <p:pic>
          <p:nvPicPr>
            <p:cNvPr id="10256" name="Picture 10" descr="SLACStir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 y="672"/>
              <a:ext cx="1512"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6" name="Text Box 106"/>
            <p:cNvSpPr txBox="1">
              <a:spLocks noChangeArrowheads="1"/>
            </p:cNvSpPr>
            <p:nvPr/>
          </p:nvSpPr>
          <p:spPr bwMode="auto">
            <a:xfrm>
              <a:off x="480" y="849"/>
              <a:ext cx="410"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b="1">
                  <a:effectLst>
                    <a:outerShdw blurRad="38100" dist="38100" dir="2700000" algn="tl">
                      <a:srgbClr val="DDDDDD"/>
                    </a:outerShdw>
                  </a:effectLst>
                  <a:cs typeface="+mn-cs"/>
                </a:rPr>
                <a:t>SLAC</a:t>
              </a:r>
            </a:p>
            <a:p>
              <a:pPr algn="ctr">
                <a:defRPr/>
              </a:pPr>
              <a:r>
                <a:rPr lang="en-US" sz="1200" b="1">
                  <a:effectLst>
                    <a:outerShdw blurRad="38100" dist="38100" dir="2700000" algn="tl">
                      <a:srgbClr val="DDDDDD"/>
                    </a:outerShdw>
                  </a:effectLst>
                  <a:cs typeface="+mn-cs"/>
                </a:rPr>
                <a:t>LCLS</a:t>
              </a:r>
            </a:p>
          </p:txBody>
        </p:sp>
      </p:grpSp>
      <p:grpSp>
        <p:nvGrpSpPr>
          <p:cNvPr id="35950" name="Group 110"/>
          <p:cNvGrpSpPr>
            <a:grpSpLocks/>
          </p:cNvGrpSpPr>
          <p:nvPr/>
        </p:nvGrpSpPr>
        <p:grpSpPr bwMode="auto">
          <a:xfrm>
            <a:off x="457200" y="990600"/>
            <a:ext cx="5316538" cy="2282825"/>
            <a:chOff x="2208" y="706"/>
            <a:chExt cx="3349" cy="1438"/>
          </a:xfrm>
        </p:grpSpPr>
        <p:grpSp>
          <p:nvGrpSpPr>
            <p:cNvPr id="10251" name="Group 105"/>
            <p:cNvGrpSpPr>
              <a:grpSpLocks/>
            </p:cNvGrpSpPr>
            <p:nvPr/>
          </p:nvGrpSpPr>
          <p:grpSpPr bwMode="auto">
            <a:xfrm>
              <a:off x="2208" y="706"/>
              <a:ext cx="3349" cy="1438"/>
              <a:chOff x="2208" y="706"/>
              <a:chExt cx="3349" cy="1438"/>
            </a:xfrm>
          </p:grpSpPr>
          <p:pic>
            <p:nvPicPr>
              <p:cNvPr id="35848"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8" y="864"/>
                <a:ext cx="3349" cy="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0254" name="Object 103"/>
              <p:cNvGraphicFramePr>
                <a:graphicFrameLocks noChangeAspect="1"/>
              </p:cNvGraphicFramePr>
              <p:nvPr/>
            </p:nvGraphicFramePr>
            <p:xfrm>
              <a:off x="2736" y="706"/>
              <a:ext cx="240" cy="206"/>
            </p:xfrm>
            <a:graphic>
              <a:graphicData uri="http://schemas.openxmlformats.org/presentationml/2006/ole">
                <mc:AlternateContent xmlns:mc="http://schemas.openxmlformats.org/markup-compatibility/2006">
                  <mc:Choice xmlns:v="urn:schemas-microsoft-com:vml" Requires="v">
                    <p:oleObj spid="_x0000_s10329" name="Equation" r:id="rId5" imgW="266584" imgH="228501" progId="Equation.3">
                      <p:embed/>
                    </p:oleObj>
                  </mc:Choice>
                  <mc:Fallback>
                    <p:oleObj name="Equation" r:id="rId5" imgW="266584" imgH="228501" progId="Equation.3">
                      <p:embed/>
                      <p:pic>
                        <p:nvPicPr>
                          <p:cNvPr id="0" name="Object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706"/>
                            <a:ext cx="240" cy="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55" name="Object 104"/>
              <p:cNvGraphicFramePr>
                <a:graphicFrameLocks noChangeAspect="1"/>
              </p:cNvGraphicFramePr>
              <p:nvPr/>
            </p:nvGraphicFramePr>
            <p:xfrm>
              <a:off x="2688" y="1872"/>
              <a:ext cx="240" cy="206"/>
            </p:xfrm>
            <a:graphic>
              <a:graphicData uri="http://schemas.openxmlformats.org/presentationml/2006/ole">
                <mc:AlternateContent xmlns:mc="http://schemas.openxmlformats.org/markup-compatibility/2006">
                  <mc:Choice xmlns:v="urn:schemas-microsoft-com:vml" Requires="v">
                    <p:oleObj spid="_x0000_s10330" name="Equation" r:id="rId7" imgW="266584" imgH="228501" progId="Equation.3">
                      <p:embed/>
                    </p:oleObj>
                  </mc:Choice>
                  <mc:Fallback>
                    <p:oleObj name="Equation" r:id="rId7" imgW="266584" imgH="228501" progId="Equation.3">
                      <p:embed/>
                      <p:pic>
                        <p:nvPicPr>
                          <p:cNvPr id="0" name="Object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8" y="1872"/>
                            <a:ext cx="240" cy="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35949" name="Rectangle 109"/>
            <p:cNvSpPr>
              <a:spLocks noChangeArrowheads="1"/>
            </p:cNvSpPr>
            <p:nvPr/>
          </p:nvSpPr>
          <p:spPr bwMode="auto">
            <a:xfrm>
              <a:off x="2928" y="1663"/>
              <a:ext cx="74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FNAL Injector</a:t>
              </a:r>
            </a:p>
          </p:txBody>
        </p:sp>
      </p:grpSp>
      <p:grpSp>
        <p:nvGrpSpPr>
          <p:cNvPr id="35957" name="Group 117"/>
          <p:cNvGrpSpPr>
            <a:grpSpLocks/>
          </p:cNvGrpSpPr>
          <p:nvPr/>
        </p:nvGrpSpPr>
        <p:grpSpPr bwMode="auto">
          <a:xfrm>
            <a:off x="1000125" y="4200525"/>
            <a:ext cx="2286000" cy="2185988"/>
            <a:chOff x="522" y="2646"/>
            <a:chExt cx="1440" cy="1377"/>
          </a:xfrm>
        </p:grpSpPr>
        <p:pic>
          <p:nvPicPr>
            <p:cNvPr id="10249" name="Picture 111" descr="clip_image00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2" y="2646"/>
              <a:ext cx="144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52" name="Text Box 112"/>
            <p:cNvSpPr txBox="1">
              <a:spLocks noChangeArrowheads="1"/>
            </p:cNvSpPr>
            <p:nvPr/>
          </p:nvSpPr>
          <p:spPr bwMode="auto">
            <a:xfrm>
              <a:off x="546" y="3823"/>
              <a:ext cx="103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bg1"/>
                  </a:solidFill>
                  <a:effectLst>
                    <a:outerShdw blurRad="38100" dist="38100" dir="2700000" algn="tl">
                      <a:srgbClr val="DDDDDD"/>
                    </a:outerShdw>
                  </a:effectLst>
                  <a:cs typeface="+mn-cs"/>
                </a:rPr>
                <a:t>HERA Stripline BPM</a:t>
              </a:r>
            </a:p>
          </p:txBody>
        </p:sp>
      </p:grpSp>
      <p:grpSp>
        <p:nvGrpSpPr>
          <p:cNvPr id="35956" name="Group 116"/>
          <p:cNvGrpSpPr>
            <a:grpSpLocks/>
          </p:cNvGrpSpPr>
          <p:nvPr/>
        </p:nvGrpSpPr>
        <p:grpSpPr bwMode="auto">
          <a:xfrm>
            <a:off x="3571875" y="4203700"/>
            <a:ext cx="4800600" cy="2292350"/>
            <a:chOff x="336" y="2688"/>
            <a:chExt cx="3024" cy="1444"/>
          </a:xfrm>
        </p:grpSpPr>
        <p:pic>
          <p:nvPicPr>
            <p:cNvPr id="10247" name="Picture 114" descr="Kick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36" y="2688"/>
              <a:ext cx="302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55" name="Text Box 115"/>
            <p:cNvSpPr txBox="1">
              <a:spLocks noChangeArrowheads="1"/>
            </p:cNvSpPr>
            <p:nvPr/>
          </p:nvSpPr>
          <p:spPr bwMode="auto">
            <a:xfrm>
              <a:off x="902" y="2901"/>
              <a:ext cx="88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SPRING 8 Kicker</a:t>
              </a:r>
            </a:p>
          </p:txBody>
        </p:sp>
      </p:grpSp>
      <p:sp>
        <p:nvSpPr>
          <p:cNvPr id="3" name="Slide Number Placeholder 2"/>
          <p:cNvSpPr>
            <a:spLocks noGrp="1"/>
          </p:cNvSpPr>
          <p:nvPr>
            <p:ph type="sldNum" sz="quarter" idx="12"/>
          </p:nvPr>
        </p:nvSpPr>
        <p:spPr/>
        <p:txBody>
          <a:bodyPr/>
          <a:lstStyle/>
          <a:p>
            <a:pPr>
              <a:defRPr/>
            </a:pPr>
            <a:fld id="{FCAAE995-43E6-7247-8674-2C5C7B56CC11}"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9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9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9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133445" y="0"/>
            <a:ext cx="28771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3600" b="1" dirty="0">
                <a:solidFill>
                  <a:srgbClr val="000000"/>
                </a:solidFill>
                <a:latin typeface="Arial"/>
                <a:cs typeface="Arial"/>
              </a:rPr>
              <a:t>Introduction</a:t>
            </a:r>
          </a:p>
        </p:txBody>
      </p:sp>
      <p:sp>
        <p:nvSpPr>
          <p:cNvPr id="6147" name="Text Box 3"/>
          <p:cNvSpPr txBox="1">
            <a:spLocks noChangeArrowheads="1"/>
          </p:cNvSpPr>
          <p:nvPr/>
        </p:nvSpPr>
        <p:spPr bwMode="auto">
          <a:xfrm>
            <a:off x="593725" y="995120"/>
            <a:ext cx="7575899"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latin typeface="Arial"/>
                <a:cs typeface="Arial"/>
              </a:rPr>
              <a:t>Accelerator performance depends critically on the ability to carefully</a:t>
            </a:r>
          </a:p>
          <a:p>
            <a:pPr eaLnBrk="1" hangingPunct="1"/>
            <a:r>
              <a:rPr lang="en-US" sz="1800" dirty="0">
                <a:latin typeface="Arial"/>
                <a:cs typeface="Arial"/>
              </a:rPr>
              <a:t>measure and control the properties of the accelerated particle beams</a:t>
            </a:r>
          </a:p>
          <a:p>
            <a:pPr eaLnBrk="1" hangingPunct="1"/>
            <a:endParaRPr lang="en-US" sz="1800" dirty="0">
              <a:latin typeface="Arial"/>
              <a:cs typeface="Arial"/>
            </a:endParaRPr>
          </a:p>
          <a:p>
            <a:pPr eaLnBrk="1" hangingPunct="1"/>
            <a:r>
              <a:rPr lang="en-US" sz="1800" dirty="0">
                <a:latin typeface="Arial"/>
                <a:cs typeface="Arial"/>
              </a:rPr>
              <a:t>In fact, it is not uncommon, that beam diagnostics are modified or</a:t>
            </a:r>
          </a:p>
          <a:p>
            <a:pPr eaLnBrk="1" hangingPunct="1"/>
            <a:r>
              <a:rPr lang="en-US" sz="1800" dirty="0">
                <a:latin typeface="Arial"/>
                <a:cs typeface="Arial"/>
              </a:rPr>
              <a:t>added </a:t>
            </a:r>
            <a:r>
              <a:rPr lang="en-US" sz="1800" u="sng" dirty="0">
                <a:latin typeface="Arial"/>
                <a:cs typeface="Arial"/>
              </a:rPr>
              <a:t>after</a:t>
            </a:r>
            <a:r>
              <a:rPr lang="en-US" sz="1800" dirty="0">
                <a:latin typeface="Arial"/>
                <a:cs typeface="Arial"/>
              </a:rPr>
              <a:t> an accelerator has been commissioned</a:t>
            </a:r>
          </a:p>
          <a:p>
            <a:pPr eaLnBrk="1" hangingPunct="1"/>
            <a:endParaRPr lang="en-US" sz="1800" dirty="0">
              <a:latin typeface="Arial"/>
              <a:cs typeface="Arial"/>
            </a:endParaRPr>
          </a:p>
          <a:p>
            <a:pPr eaLnBrk="1" hangingPunct="1"/>
            <a:r>
              <a:rPr lang="en-US" sz="1800" dirty="0">
                <a:latin typeface="Arial"/>
                <a:cs typeface="Arial"/>
              </a:rPr>
              <a:t>This reflects in part the increasingly difficult demands for </a:t>
            </a:r>
            <a:r>
              <a:rPr lang="en-US" sz="1800" u="sng" dirty="0">
                <a:latin typeface="Arial"/>
                <a:cs typeface="Arial"/>
              </a:rPr>
              <a:t>high beam </a:t>
            </a:r>
          </a:p>
          <a:p>
            <a:pPr eaLnBrk="1" hangingPunct="1"/>
            <a:r>
              <a:rPr lang="en-US" sz="1800" u="sng" dirty="0">
                <a:latin typeface="Arial"/>
                <a:cs typeface="Arial"/>
              </a:rPr>
              <a:t>currents,  smaller beam </a:t>
            </a:r>
            <a:r>
              <a:rPr lang="en-US" sz="1800" u="sng" dirty="0" err="1">
                <a:latin typeface="Arial"/>
                <a:cs typeface="Arial"/>
              </a:rPr>
              <a:t>emittances</a:t>
            </a:r>
            <a:r>
              <a:rPr lang="en-US" sz="1800" u="sng" dirty="0">
                <a:latin typeface="Arial"/>
                <a:cs typeface="Arial"/>
              </a:rPr>
              <a:t>, and the tighter tolerances</a:t>
            </a:r>
            <a:r>
              <a:rPr lang="en-US" sz="1800" dirty="0">
                <a:latin typeface="Arial"/>
                <a:cs typeface="Arial"/>
              </a:rPr>
              <a:t> place on </a:t>
            </a:r>
          </a:p>
          <a:p>
            <a:pPr eaLnBrk="1" hangingPunct="1"/>
            <a:r>
              <a:rPr lang="en-US" sz="1800" dirty="0">
                <a:latin typeface="Arial"/>
                <a:cs typeface="Arial"/>
              </a:rPr>
              <a:t>these parameters  (e.g. position stability) in modern accelerators</a:t>
            </a:r>
          </a:p>
          <a:p>
            <a:pPr eaLnBrk="1" hangingPunct="1"/>
            <a:endParaRPr lang="en-US" sz="1800" dirty="0">
              <a:latin typeface="Arial"/>
              <a:cs typeface="Arial"/>
            </a:endParaRPr>
          </a:p>
          <a:p>
            <a:pPr eaLnBrk="1" hangingPunct="1"/>
            <a:r>
              <a:rPr lang="en-US" sz="1800" dirty="0">
                <a:latin typeface="Arial"/>
                <a:cs typeface="Arial"/>
              </a:rPr>
              <a:t>A good understanding of diagnostics (in present and future accelerators)</a:t>
            </a:r>
          </a:p>
          <a:p>
            <a:pPr eaLnBrk="1" hangingPunct="1"/>
            <a:r>
              <a:rPr lang="en-US" sz="1800" dirty="0">
                <a:latin typeface="Arial"/>
                <a:cs typeface="Arial"/>
              </a:rPr>
              <a:t>is therefore essential for achieving the required performance</a:t>
            </a:r>
          </a:p>
          <a:p>
            <a:pPr eaLnBrk="1" hangingPunct="1"/>
            <a:endParaRPr lang="en-US" sz="1800" dirty="0">
              <a:latin typeface="Arial"/>
              <a:cs typeface="Arial"/>
            </a:endParaRPr>
          </a:p>
          <a:p>
            <a:pPr eaLnBrk="1" hangingPunct="1"/>
            <a:r>
              <a:rPr lang="en-US" sz="1800" dirty="0">
                <a:latin typeface="Arial"/>
                <a:cs typeface="Arial"/>
              </a:rPr>
              <a:t>A beam diagnostic consists of</a:t>
            </a:r>
          </a:p>
          <a:p>
            <a:pPr marL="285750" indent="-285750" eaLnBrk="1" hangingPunct="1">
              <a:buFont typeface="Arial"/>
              <a:buChar char="•"/>
            </a:pPr>
            <a:r>
              <a:rPr lang="en-US" sz="1800" dirty="0" smtClean="0">
                <a:latin typeface="Arial"/>
                <a:cs typeface="Arial"/>
              </a:rPr>
              <a:t>the </a:t>
            </a:r>
            <a:r>
              <a:rPr lang="en-US" sz="1800" dirty="0">
                <a:latin typeface="Arial"/>
                <a:cs typeface="Arial"/>
              </a:rPr>
              <a:t>measurement device    </a:t>
            </a:r>
          </a:p>
          <a:p>
            <a:pPr marL="285750" indent="-285750" eaLnBrk="1" hangingPunct="1">
              <a:buFont typeface="Arial"/>
              <a:buChar char="•"/>
            </a:pPr>
            <a:r>
              <a:rPr lang="en-US" sz="1800" dirty="0" smtClean="0">
                <a:latin typeface="Arial"/>
                <a:cs typeface="Arial"/>
              </a:rPr>
              <a:t>associated </a:t>
            </a:r>
            <a:r>
              <a:rPr lang="en-US" sz="1800" dirty="0">
                <a:latin typeface="Arial"/>
                <a:cs typeface="Arial"/>
              </a:rPr>
              <a:t>electronics and </a:t>
            </a:r>
            <a:r>
              <a:rPr lang="en-US" sz="1800" dirty="0" smtClean="0">
                <a:latin typeface="Arial"/>
                <a:cs typeface="Arial"/>
              </a:rPr>
              <a:t>processing </a:t>
            </a:r>
            <a:r>
              <a:rPr lang="en-US" sz="1800" dirty="0">
                <a:latin typeface="Arial"/>
                <a:cs typeface="Arial"/>
              </a:rPr>
              <a:t>hardware  </a:t>
            </a:r>
          </a:p>
          <a:p>
            <a:pPr marL="285750" indent="-285750" eaLnBrk="1" hangingPunct="1">
              <a:buFont typeface="Arial"/>
              <a:buChar char="•"/>
            </a:pPr>
            <a:r>
              <a:rPr lang="en-US" sz="1800" dirty="0" smtClean="0">
                <a:latin typeface="Arial"/>
                <a:cs typeface="Arial"/>
              </a:rPr>
              <a:t>high</a:t>
            </a:r>
            <a:r>
              <a:rPr lang="en-US" sz="1800" dirty="0">
                <a:latin typeface="Arial"/>
                <a:cs typeface="Arial"/>
              </a:rPr>
              <a:t>-level applications</a:t>
            </a:r>
          </a:p>
          <a:p>
            <a:pPr eaLnBrk="1" hangingPunct="1"/>
            <a:endParaRPr lang="en-US" sz="1800" dirty="0">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3</a:t>
            </a:fld>
            <a:endParaRPr lang="en-US"/>
          </a:p>
        </p:txBody>
      </p:sp>
    </p:spTree>
    <p:extLst>
      <p:ext uri="{BB962C8B-B14F-4D97-AF65-F5344CB8AC3E}">
        <p14:creationId xmlns:p14="http://schemas.microsoft.com/office/powerpoint/2010/main" val="10638327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912" y="2995877"/>
            <a:ext cx="9105088" cy="2971800"/>
          </a:xfrm>
          <a:prstGeom prst="rect">
            <a:avLst/>
          </a:prstGeom>
        </p:spPr>
      </p:pic>
      <p:sp>
        <p:nvSpPr>
          <p:cNvPr id="33794" name="Rectangle 2"/>
          <p:cNvSpPr>
            <a:spLocks noChangeArrowheads="1"/>
          </p:cNvSpPr>
          <p:nvPr/>
        </p:nvSpPr>
        <p:spPr bwMode="auto">
          <a:xfrm>
            <a:off x="1583442" y="22284"/>
            <a:ext cx="597711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0000"/>
                </a:solidFill>
                <a:latin typeface="Arial"/>
                <a:cs typeface="Arial"/>
              </a:rPr>
              <a:t>Beam Position – Cavity </a:t>
            </a:r>
            <a:r>
              <a:rPr lang="en-US" sz="3200" b="1" dirty="0" smtClean="0">
                <a:solidFill>
                  <a:srgbClr val="000000"/>
                </a:solidFill>
                <a:latin typeface="Arial"/>
                <a:cs typeface="Arial"/>
              </a:rPr>
              <a:t>BPMs</a:t>
            </a:r>
            <a:endParaRPr lang="en-US" sz="3200" b="1" dirty="0">
              <a:solidFill>
                <a:srgbClr val="000000"/>
              </a:solidFill>
              <a:latin typeface="Arial"/>
              <a:cs typeface="Arial"/>
            </a:endParaRPr>
          </a:p>
        </p:txBody>
      </p:sp>
      <p:sp>
        <p:nvSpPr>
          <p:cNvPr id="33796" name="Text Box 4"/>
          <p:cNvSpPr txBox="1">
            <a:spLocks noChangeArrowheads="1"/>
          </p:cNvSpPr>
          <p:nvPr/>
        </p:nvSpPr>
        <p:spPr bwMode="auto">
          <a:xfrm>
            <a:off x="7053848" y="2997279"/>
            <a:ext cx="20189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100" dirty="0">
                <a:latin typeface="Arial"/>
                <a:cs typeface="Arial"/>
              </a:rPr>
              <a:t>reference:</a:t>
            </a:r>
          </a:p>
          <a:p>
            <a:pPr eaLnBrk="1" hangingPunct="1"/>
            <a:r>
              <a:rPr lang="en-US" sz="1100" dirty="0">
                <a:latin typeface="Arial"/>
                <a:cs typeface="Arial"/>
              </a:rPr>
              <a:t>    </a:t>
            </a:r>
            <a:r>
              <a:rPr lang="ja-JP" altLang="en-US" sz="1100" dirty="0">
                <a:latin typeface="Arial"/>
                <a:cs typeface="Arial"/>
              </a:rPr>
              <a:t>“</a:t>
            </a:r>
            <a:r>
              <a:rPr lang="en-US" sz="1100" dirty="0">
                <a:latin typeface="Arial"/>
                <a:cs typeface="Arial"/>
              </a:rPr>
              <a:t>Cavity BPMs</a:t>
            </a:r>
            <a:r>
              <a:rPr lang="ja-JP" altLang="en-US" sz="1100" dirty="0">
                <a:latin typeface="Arial"/>
                <a:cs typeface="Arial"/>
              </a:rPr>
              <a:t>”</a:t>
            </a:r>
            <a:r>
              <a:rPr lang="en-US" sz="1100" dirty="0">
                <a:latin typeface="Arial"/>
                <a:cs typeface="Arial"/>
              </a:rPr>
              <a:t>, R. Lorentz </a:t>
            </a:r>
          </a:p>
          <a:p>
            <a:pPr eaLnBrk="1" hangingPunct="1"/>
            <a:r>
              <a:rPr lang="en-US" sz="1100" dirty="0">
                <a:latin typeface="Arial"/>
                <a:cs typeface="Arial"/>
              </a:rPr>
              <a:t>    (BIW, Stanford, 1998)</a:t>
            </a:r>
          </a:p>
        </p:txBody>
      </p:sp>
      <p:sp>
        <p:nvSpPr>
          <p:cNvPr id="33797" name="Text Box 5"/>
          <p:cNvSpPr txBox="1">
            <a:spLocks noChangeArrowheads="1"/>
          </p:cNvSpPr>
          <p:nvPr/>
        </p:nvSpPr>
        <p:spPr bwMode="auto">
          <a:xfrm>
            <a:off x="304800" y="685800"/>
            <a:ext cx="83407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principle: excitation of discrete modes (depending on bunch charge, position,</a:t>
            </a:r>
          </a:p>
          <a:p>
            <a:pPr eaLnBrk="1" hangingPunct="1"/>
            <a:r>
              <a:rPr lang="en-US" sz="1800">
                <a:latin typeface="Arial"/>
                <a:cs typeface="Arial"/>
              </a:rPr>
              <a:t>     and spectrum) in a resonant structure; detection of dipole mode signal</a:t>
            </a:r>
          </a:p>
          <a:p>
            <a:pPr eaLnBrk="1" hangingPunct="1"/>
            <a:r>
              <a:rPr lang="en-US" sz="1800">
                <a:latin typeface="Arial"/>
                <a:cs typeface="Arial"/>
              </a:rPr>
              <a:t>     proportional to bunch charge, q</a:t>
            </a:r>
            <a:r>
              <a:rPr lang="en-US" sz="1800">
                <a:latin typeface="Arial"/>
                <a:cs typeface="Arial"/>
                <a:sym typeface="Symbol" charset="0"/>
              </a:rPr>
              <a:t></a:t>
            </a:r>
            <a:r>
              <a:rPr lang="en-US" sz="1800">
                <a:latin typeface="Arial"/>
                <a:cs typeface="Arial"/>
                <a:sym typeface="Math1" charset="0"/>
              </a:rPr>
              <a:t>transverse displacement, </a:t>
            </a:r>
            <a:r>
              <a:rPr lang="en-US" sz="1800">
                <a:latin typeface="Arial"/>
                <a:cs typeface="Arial"/>
                <a:sym typeface="Symbol" charset="0"/>
              </a:rPr>
              <a:t></a:t>
            </a:r>
            <a:r>
              <a:rPr lang="en-US" sz="1800">
                <a:latin typeface="Arial"/>
                <a:cs typeface="Arial"/>
                <a:sym typeface="Math1" charset="0"/>
              </a:rPr>
              <a:t>x</a:t>
            </a:r>
            <a:r>
              <a:rPr lang="en-US" sz="1400">
                <a:latin typeface="Arial"/>
                <a:cs typeface="Arial"/>
                <a:sym typeface="Math1" charset="0"/>
              </a:rPr>
              <a:t> </a:t>
            </a:r>
            <a:endParaRPr lang="en-US" sz="1800">
              <a:latin typeface="Arial"/>
              <a:cs typeface="Arial"/>
            </a:endParaRPr>
          </a:p>
          <a:p>
            <a:pPr eaLnBrk="1" hangingPunct="1"/>
            <a:r>
              <a:rPr lang="en-US" sz="1800">
                <a:latin typeface="Arial"/>
                <a:cs typeface="Arial"/>
              </a:rPr>
              <a:t>theoretical treatment: based on solving Maxwell</a:t>
            </a:r>
            <a:r>
              <a:rPr lang="ja-JP" altLang="en-US" sz="1800">
                <a:latin typeface="Arial"/>
                <a:cs typeface="Arial"/>
              </a:rPr>
              <a:t>’</a:t>
            </a:r>
            <a:r>
              <a:rPr lang="en-US" sz="1800">
                <a:latin typeface="Arial"/>
                <a:cs typeface="Arial"/>
              </a:rPr>
              <a:t>s equations for a cylindrical</a:t>
            </a:r>
          </a:p>
          <a:p>
            <a:pPr eaLnBrk="1" hangingPunct="1"/>
            <a:r>
              <a:rPr lang="en-US" sz="1800">
                <a:latin typeface="Arial"/>
                <a:cs typeface="Arial"/>
              </a:rPr>
              <a:t>     waveguide with perpendicular plates on two ends</a:t>
            </a:r>
          </a:p>
          <a:p>
            <a:pPr eaLnBrk="1" hangingPunct="1"/>
            <a:r>
              <a:rPr lang="en-US" sz="1800">
                <a:latin typeface="Arial"/>
                <a:cs typeface="Arial"/>
              </a:rPr>
              <a:t>motivation: high sensitivity (signal amplitude / </a:t>
            </a:r>
            <a:r>
              <a:rPr lang="en-US" sz="1800">
                <a:latin typeface="Arial"/>
                <a:cs typeface="Arial"/>
                <a:sym typeface="Symbol" charset="0"/>
              </a:rPr>
              <a:t></a:t>
            </a:r>
            <a:r>
              <a:rPr lang="en-US" sz="1800">
                <a:latin typeface="Arial"/>
                <a:cs typeface="Arial"/>
                <a:sym typeface="Math1" charset="0"/>
              </a:rPr>
              <a:t>m displacement)</a:t>
            </a:r>
          </a:p>
          <a:p>
            <a:pPr eaLnBrk="1" hangingPunct="1"/>
            <a:r>
              <a:rPr lang="en-US" sz="1800">
                <a:latin typeface="Arial"/>
                <a:cs typeface="Arial"/>
                <a:sym typeface="Math1" charset="0"/>
              </a:rPr>
              <a:t>                  accuracy of absolute position, LCLS design report</a:t>
            </a:r>
          </a:p>
        </p:txBody>
      </p:sp>
      <p:sp>
        <p:nvSpPr>
          <p:cNvPr id="33798" name="Text Box 6"/>
          <p:cNvSpPr txBox="1">
            <a:spLocks noChangeArrowheads="1"/>
          </p:cNvSpPr>
          <p:nvPr/>
        </p:nvSpPr>
        <p:spPr bwMode="auto">
          <a:xfrm>
            <a:off x="304800" y="2743200"/>
            <a:ext cx="8018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dipole mode cavity BPM consists of (usually) a cylindrically symmetric cavity, which</a:t>
            </a:r>
          </a:p>
          <a:p>
            <a:pPr eaLnBrk="1" hangingPunct="1"/>
            <a:r>
              <a:rPr lang="en-US" sz="1600">
                <a:latin typeface="Arial"/>
                <a:cs typeface="Arial"/>
              </a:rPr>
              <a:t>is excited by an off-axis beam:</a:t>
            </a:r>
          </a:p>
        </p:txBody>
      </p:sp>
      <p:sp>
        <p:nvSpPr>
          <p:cNvPr id="33799" name="Text Box 7"/>
          <p:cNvSpPr txBox="1">
            <a:spLocks noChangeArrowheads="1"/>
          </p:cNvSpPr>
          <p:nvPr/>
        </p:nvSpPr>
        <p:spPr bwMode="auto">
          <a:xfrm>
            <a:off x="290513" y="6063487"/>
            <a:ext cx="288889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dirty="0">
                <a:latin typeface="Arial"/>
                <a:cs typeface="Arial"/>
              </a:rPr>
              <a:t>TM</a:t>
            </a:r>
            <a:r>
              <a:rPr lang="en-US" sz="1600" baseline="-25000" dirty="0">
                <a:latin typeface="Arial"/>
                <a:cs typeface="Arial"/>
              </a:rPr>
              <a:t>010</a:t>
            </a:r>
            <a:r>
              <a:rPr lang="en-US" sz="1600" dirty="0">
                <a:latin typeface="Arial"/>
                <a:cs typeface="Arial"/>
              </a:rPr>
              <a:t>, </a:t>
            </a:r>
            <a:r>
              <a:rPr lang="ja-JP" altLang="en-US" sz="1600" dirty="0">
                <a:latin typeface="Arial"/>
                <a:cs typeface="Arial"/>
              </a:rPr>
              <a:t>“</a:t>
            </a:r>
            <a:r>
              <a:rPr lang="en-US" sz="1600" dirty="0">
                <a:latin typeface="Arial"/>
                <a:cs typeface="Arial"/>
              </a:rPr>
              <a:t>common mode</a:t>
            </a:r>
            <a:r>
              <a:rPr lang="ja-JP" altLang="en-US" sz="1600" dirty="0">
                <a:latin typeface="Arial"/>
                <a:cs typeface="Arial"/>
              </a:rPr>
              <a:t>”</a:t>
            </a:r>
            <a:r>
              <a:rPr lang="en-US" sz="1600" dirty="0">
                <a:latin typeface="Arial"/>
                <a:cs typeface="Arial"/>
              </a:rPr>
              <a:t> (</a:t>
            </a:r>
            <a:r>
              <a:rPr lang="en-US" sz="1600" dirty="0">
                <a:latin typeface="Arial"/>
                <a:cs typeface="Arial"/>
                <a:sym typeface="Symbol" charset="0"/>
              </a:rPr>
              <a:t></a:t>
            </a:r>
            <a:r>
              <a:rPr lang="en-US" sz="1600" dirty="0">
                <a:latin typeface="Arial"/>
                <a:cs typeface="Arial"/>
                <a:sym typeface="Math1" charset="0"/>
              </a:rPr>
              <a:t> </a:t>
            </a:r>
            <a:r>
              <a:rPr lang="en-US" sz="1600" dirty="0">
                <a:latin typeface="Arial"/>
                <a:cs typeface="Arial"/>
              </a:rPr>
              <a:t>I)</a:t>
            </a:r>
          </a:p>
          <a:p>
            <a:pPr eaLnBrk="1" hangingPunct="1"/>
            <a:r>
              <a:rPr lang="en-US" sz="1600" dirty="0">
                <a:latin typeface="Arial"/>
                <a:cs typeface="Arial"/>
              </a:rPr>
              <a:t>TM</a:t>
            </a:r>
            <a:r>
              <a:rPr lang="en-US" sz="1600" baseline="-25000" dirty="0">
                <a:latin typeface="Arial"/>
                <a:cs typeface="Arial"/>
              </a:rPr>
              <a:t>110</a:t>
            </a:r>
            <a:r>
              <a:rPr lang="en-US" sz="1600" dirty="0">
                <a:latin typeface="Arial"/>
                <a:cs typeface="Arial"/>
              </a:rPr>
              <a:t>, dipole mode of interest</a:t>
            </a:r>
          </a:p>
        </p:txBody>
      </p:sp>
      <p:sp>
        <p:nvSpPr>
          <p:cNvPr id="33800" name="Text Box 8"/>
          <p:cNvSpPr txBox="1">
            <a:spLocks noChangeArrowheads="1"/>
          </p:cNvSpPr>
          <p:nvPr/>
        </p:nvSpPr>
        <p:spPr bwMode="auto">
          <a:xfrm>
            <a:off x="3700463" y="5987287"/>
            <a:ext cx="5027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600">
                <a:latin typeface="Arial"/>
                <a:cs typeface="Arial"/>
              </a:rPr>
              <a:t>amplitude detected at position of antenna contains</a:t>
            </a:r>
          </a:p>
          <a:p>
            <a:pPr eaLnBrk="1" hangingPunct="1"/>
            <a:r>
              <a:rPr lang="en-US" sz="1600">
                <a:latin typeface="Arial"/>
                <a:cs typeface="Arial"/>
              </a:rPr>
              <a:t>contributions from both modes </a:t>
            </a:r>
            <a:r>
              <a:rPr lang="en-US" sz="1600">
                <a:latin typeface="Arial"/>
                <a:cs typeface="Arial"/>
                <a:sym typeface="Wingdings" charset="0"/>
              </a:rPr>
              <a:t> signal processing</a:t>
            </a:r>
            <a:endParaRPr lang="en-US" sz="1600">
              <a:latin typeface="Arial"/>
              <a:cs typeface="Arial"/>
            </a:endParaRPr>
          </a:p>
        </p:txBody>
      </p:sp>
      <p:sp>
        <p:nvSpPr>
          <p:cNvPr id="33801" name="AutoShape 9"/>
          <p:cNvSpPr>
            <a:spLocks/>
          </p:cNvSpPr>
          <p:nvPr/>
        </p:nvSpPr>
        <p:spPr bwMode="auto">
          <a:xfrm>
            <a:off x="3335338" y="6034912"/>
            <a:ext cx="228600" cy="533400"/>
          </a:xfrm>
          <a:prstGeom prst="rightBrace">
            <a:avLst>
              <a:gd name="adj1" fmla="val 19444"/>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30</a:t>
            </a:fld>
            <a:endParaRPr lang="en-US"/>
          </a:p>
        </p:txBody>
      </p:sp>
    </p:spTree>
    <p:extLst>
      <p:ext uri="{BB962C8B-B14F-4D97-AF65-F5344CB8AC3E}">
        <p14:creationId xmlns:p14="http://schemas.microsoft.com/office/powerpoint/2010/main" val="5779905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Cavity BPM Signal Processing</a:t>
            </a:r>
            <a:endParaRPr lang="en-US" dirty="0"/>
          </a:p>
        </p:txBody>
      </p:sp>
      <p:sp>
        <p:nvSpPr>
          <p:cNvPr id="3" name="Content Placeholder 2"/>
          <p:cNvSpPr>
            <a:spLocks noGrp="1"/>
          </p:cNvSpPr>
          <p:nvPr>
            <p:ph idx="1"/>
          </p:nvPr>
        </p:nvSpPr>
        <p:spPr>
          <a:xfrm>
            <a:off x="0" y="1143000"/>
            <a:ext cx="3962400" cy="5213350"/>
          </a:xfrm>
        </p:spPr>
        <p:txBody>
          <a:bodyPr>
            <a:normAutofit lnSpcReduction="10000"/>
          </a:bodyPr>
          <a:lstStyle/>
          <a:p>
            <a:r>
              <a:rPr lang="en-US" dirty="0" smtClean="0"/>
              <a:t>One example of a typical Cavity BPM signal path</a:t>
            </a:r>
          </a:p>
          <a:p>
            <a:pPr lvl="1"/>
            <a:r>
              <a:rPr lang="en-US" dirty="0" smtClean="0"/>
              <a:t>Dipole cavity gives offset signal. Magic-</a:t>
            </a:r>
            <a:br>
              <a:rPr lang="en-US" dirty="0" smtClean="0"/>
            </a:br>
            <a:r>
              <a:rPr lang="en-US" dirty="0" smtClean="0"/>
              <a:t>T used to subtract monopole mode</a:t>
            </a:r>
          </a:p>
          <a:p>
            <a:pPr lvl="1"/>
            <a:r>
              <a:rPr lang="en-US" dirty="0" smtClean="0"/>
              <a:t>Separate monopole cavity used to produce reference signal</a:t>
            </a:r>
            <a:endParaRPr lang="en-US" dirty="0"/>
          </a:p>
        </p:txBody>
      </p:sp>
      <p:sp>
        <p:nvSpPr>
          <p:cNvPr id="6" name="Slide Number Placeholder 5"/>
          <p:cNvSpPr>
            <a:spLocks noGrp="1"/>
          </p:cNvSpPr>
          <p:nvPr>
            <p:ph type="sldNum" sz="quarter" idx="12"/>
          </p:nvPr>
        </p:nvSpPr>
        <p:spPr/>
        <p:txBody>
          <a:bodyPr/>
          <a:lstStyle/>
          <a:p>
            <a:fld id="{87C0E628-DD2A-9D41-B831-405C73DFE978}" type="slidenum">
              <a:rPr lang="en-US" smtClean="0"/>
              <a:pPr/>
              <a:t>31</a:t>
            </a:fld>
            <a:endParaRPr lang="en-US"/>
          </a:p>
        </p:txBody>
      </p:sp>
      <p:pic>
        <p:nvPicPr>
          <p:cNvPr id="7" name="Picture 6"/>
          <p:cNvPicPr>
            <a:picLocks noChangeAspect="1"/>
          </p:cNvPicPr>
          <p:nvPr/>
        </p:nvPicPr>
        <p:blipFill>
          <a:blip r:embed="rId2"/>
          <a:stretch>
            <a:fillRect/>
          </a:stretch>
        </p:blipFill>
        <p:spPr>
          <a:xfrm>
            <a:off x="3962400" y="1752600"/>
            <a:ext cx="5105400" cy="3852686"/>
          </a:xfrm>
          <a:prstGeom prst="rect">
            <a:avLst/>
          </a:prstGeom>
        </p:spPr>
      </p:pic>
    </p:spTree>
    <p:extLst>
      <p:ext uri="{BB962C8B-B14F-4D97-AF65-F5344CB8AC3E}">
        <p14:creationId xmlns:p14="http://schemas.microsoft.com/office/powerpoint/2010/main" val="402791842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LCLS Cavity BPM</a:t>
            </a:r>
            <a:endParaRPr lang="en-US" dirty="0"/>
          </a:p>
        </p:txBody>
      </p:sp>
      <p:sp>
        <p:nvSpPr>
          <p:cNvPr id="6" name="Slide Number Placeholder 5"/>
          <p:cNvSpPr>
            <a:spLocks noGrp="1"/>
          </p:cNvSpPr>
          <p:nvPr>
            <p:ph type="sldNum" sz="quarter" idx="10"/>
          </p:nvPr>
        </p:nvSpPr>
        <p:spPr/>
        <p:txBody>
          <a:bodyPr/>
          <a:lstStyle/>
          <a:p>
            <a:fld id="{87C0E628-DD2A-9D41-B831-405C73DFE978}" type="slidenum">
              <a:rPr lang="en-US" smtClean="0"/>
              <a:pPr/>
              <a:t>32</a:t>
            </a:fld>
            <a:endParaRPr lang="en-US"/>
          </a:p>
        </p:txBody>
      </p:sp>
      <p:pic>
        <p:nvPicPr>
          <p:cNvPr id="7" name="Picture 6"/>
          <p:cNvPicPr>
            <a:picLocks noChangeAspect="1"/>
          </p:cNvPicPr>
          <p:nvPr/>
        </p:nvPicPr>
        <p:blipFill rotWithShape="1">
          <a:blip r:embed="rId2"/>
          <a:srcRect t="11098"/>
          <a:stretch/>
        </p:blipFill>
        <p:spPr>
          <a:xfrm>
            <a:off x="22632" y="1081149"/>
            <a:ext cx="7848600" cy="4629878"/>
          </a:xfrm>
          <a:prstGeom prst="rect">
            <a:avLst/>
          </a:prstGeom>
        </p:spPr>
      </p:pic>
      <p:pic>
        <p:nvPicPr>
          <p:cNvPr id="8" name="Picture 7"/>
          <p:cNvPicPr>
            <a:picLocks noChangeAspect="1"/>
          </p:cNvPicPr>
          <p:nvPr/>
        </p:nvPicPr>
        <p:blipFill>
          <a:blip r:embed="rId3"/>
          <a:srcRect t="9893"/>
          <a:stretch>
            <a:fillRect/>
          </a:stretch>
        </p:blipFill>
        <p:spPr>
          <a:xfrm>
            <a:off x="6019800" y="3667529"/>
            <a:ext cx="3124200" cy="3190471"/>
          </a:xfrm>
          <a:prstGeom prst="rect">
            <a:avLst/>
          </a:prstGeom>
        </p:spPr>
      </p:pic>
      <p:sp>
        <p:nvSpPr>
          <p:cNvPr id="3" name="TextBox 2"/>
          <p:cNvSpPr txBox="1"/>
          <p:nvPr/>
        </p:nvSpPr>
        <p:spPr>
          <a:xfrm>
            <a:off x="1888015" y="5972059"/>
            <a:ext cx="1721332" cy="307777"/>
          </a:xfrm>
          <a:prstGeom prst="rect">
            <a:avLst/>
          </a:prstGeom>
          <a:noFill/>
        </p:spPr>
        <p:txBody>
          <a:bodyPr wrap="none" rtlCol="0">
            <a:spAutoFit/>
          </a:bodyPr>
          <a:lstStyle/>
          <a:p>
            <a:r>
              <a:rPr lang="en-US" dirty="0" smtClean="0"/>
              <a:t>Steve Smith, SLAC</a:t>
            </a:r>
            <a:endParaRPr lang="en-US" dirty="0"/>
          </a:p>
        </p:txBody>
      </p:sp>
    </p:spTree>
    <p:extLst>
      <p:ext uri="{BB962C8B-B14F-4D97-AF65-F5344CB8AC3E}">
        <p14:creationId xmlns:p14="http://schemas.microsoft.com/office/powerpoint/2010/main" val="14882642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1330325"/>
            <a:ext cx="2259013" cy="2909888"/>
            <a:chOff x="240" y="624"/>
            <a:chExt cx="1423" cy="1833"/>
          </a:xfrm>
        </p:grpSpPr>
        <p:pic>
          <p:nvPicPr>
            <p:cNvPr id="3789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 y="624"/>
              <a:ext cx="1423" cy="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892" name="Text Box 4"/>
            <p:cNvSpPr txBox="1">
              <a:spLocks noChangeArrowheads="1"/>
            </p:cNvSpPr>
            <p:nvPr/>
          </p:nvSpPr>
          <p:spPr bwMode="auto">
            <a:xfrm>
              <a:off x="480" y="1152"/>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effectLst>
                    <a:outerShdw blurRad="38100" dist="38100" dir="2700000" algn="tl">
                      <a:srgbClr val="DDDDDD"/>
                    </a:outerShdw>
                  </a:effectLst>
                  <a:cs typeface="+mn-cs"/>
                </a:rPr>
                <a:t>SNS</a:t>
              </a:r>
            </a:p>
          </p:txBody>
        </p:sp>
      </p:grpSp>
      <p:sp>
        <p:nvSpPr>
          <p:cNvPr id="37899" name="Text Box 11"/>
          <p:cNvSpPr txBox="1">
            <a:spLocks noChangeArrowheads="1"/>
          </p:cNvSpPr>
          <p:nvPr/>
        </p:nvSpPr>
        <p:spPr bwMode="auto">
          <a:xfrm>
            <a:off x="95250" y="990600"/>
            <a:ext cx="818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A moveable wire scans the beam transversally.</a:t>
            </a:r>
          </a:p>
        </p:txBody>
      </p:sp>
      <p:grpSp>
        <p:nvGrpSpPr>
          <p:cNvPr id="37901" name="Group 13"/>
          <p:cNvGrpSpPr>
            <a:grpSpLocks/>
          </p:cNvGrpSpPr>
          <p:nvPr/>
        </p:nvGrpSpPr>
        <p:grpSpPr bwMode="auto">
          <a:xfrm>
            <a:off x="6172200" y="1371600"/>
            <a:ext cx="2895600" cy="2717800"/>
            <a:chOff x="288" y="2256"/>
            <a:chExt cx="1824" cy="1712"/>
          </a:xfrm>
        </p:grpSpPr>
        <p:pic>
          <p:nvPicPr>
            <p:cNvPr id="17431" name="Picture 14" descr="WireScannerOxfordDanphys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2290"/>
              <a:ext cx="1776" cy="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Text Box 15"/>
            <p:cNvSpPr txBox="1">
              <a:spLocks noChangeArrowheads="1"/>
            </p:cNvSpPr>
            <p:nvPr/>
          </p:nvSpPr>
          <p:spPr bwMode="auto">
            <a:xfrm>
              <a:off x="288" y="2256"/>
              <a:ext cx="10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solidFill>
                    <a:schemeClr val="bg1"/>
                  </a:solidFill>
                  <a:effectLst>
                    <a:outerShdw blurRad="38100" dist="38100" dir="2700000" algn="tl">
                      <a:srgbClr val="DDDDDD"/>
                    </a:outerShdw>
                  </a:effectLst>
                  <a:cs typeface="+mn-cs"/>
                </a:rPr>
                <a:t>Oxford-Danfisik</a:t>
              </a:r>
            </a:p>
          </p:txBody>
        </p:sp>
      </p:grpSp>
      <p:grpSp>
        <p:nvGrpSpPr>
          <p:cNvPr id="37904" name="Group 16"/>
          <p:cNvGrpSpPr>
            <a:grpSpLocks/>
          </p:cNvGrpSpPr>
          <p:nvPr/>
        </p:nvGrpSpPr>
        <p:grpSpPr bwMode="auto">
          <a:xfrm>
            <a:off x="3124200" y="4810125"/>
            <a:ext cx="6019800" cy="1828800"/>
            <a:chOff x="1968" y="1632"/>
            <a:chExt cx="3792" cy="1152"/>
          </a:xfrm>
        </p:grpSpPr>
        <p:grpSp>
          <p:nvGrpSpPr>
            <p:cNvPr id="17426" name="Group 17"/>
            <p:cNvGrpSpPr>
              <a:grpSpLocks/>
            </p:cNvGrpSpPr>
            <p:nvPr/>
          </p:nvGrpSpPr>
          <p:grpSpPr bwMode="auto">
            <a:xfrm>
              <a:off x="1968" y="1632"/>
              <a:ext cx="3792" cy="1152"/>
              <a:chOff x="1632" y="1296"/>
              <a:chExt cx="3792" cy="1152"/>
            </a:xfrm>
          </p:grpSpPr>
          <p:pic>
            <p:nvPicPr>
              <p:cNvPr id="37906"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2" y="1296"/>
                <a:ext cx="3732" cy="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7907" name="Rectangle 19"/>
              <p:cNvSpPr>
                <a:spLocks noChangeArrowheads="1"/>
              </p:cNvSpPr>
              <p:nvPr/>
            </p:nvSpPr>
            <p:spPr bwMode="auto">
              <a:xfrm>
                <a:off x="1728" y="2256"/>
                <a:ext cx="273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08" name="Rectangle 20"/>
              <p:cNvSpPr>
                <a:spLocks noChangeArrowheads="1"/>
              </p:cNvSpPr>
              <p:nvPr/>
            </p:nvSpPr>
            <p:spPr bwMode="auto">
              <a:xfrm>
                <a:off x="4608" y="2208"/>
                <a:ext cx="81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7909" name="Rectangle 21"/>
            <p:cNvSpPr>
              <a:spLocks noChangeArrowheads="1"/>
            </p:cNvSpPr>
            <p:nvPr/>
          </p:nvSpPr>
          <p:spPr bwMode="auto">
            <a:xfrm>
              <a:off x="3792" y="2304"/>
              <a:ext cx="31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KEK</a:t>
              </a:r>
            </a:p>
          </p:txBody>
        </p:sp>
      </p:grpSp>
      <p:sp>
        <p:nvSpPr>
          <p:cNvPr id="37910" name="Text Box 22"/>
          <p:cNvSpPr txBox="1">
            <a:spLocks noChangeArrowheads="1"/>
          </p:cNvSpPr>
          <p:nvPr/>
        </p:nvSpPr>
        <p:spPr bwMode="auto">
          <a:xfrm>
            <a:off x="1924050" y="1400175"/>
            <a:ext cx="43529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interaction between the beam and the wire generates (by ionization, bremsstrahlung, atomic excitation, …) a </a:t>
            </a:r>
            <a:r>
              <a:rPr lang="ja-JP" altLang="en-US" sz="1800" b="1">
                <a:effectLst>
                  <a:outerShdw blurRad="38100" dist="38100" dir="2700000" algn="tl">
                    <a:srgbClr val="DDDDDD"/>
                  </a:outerShdw>
                </a:effectLst>
                <a:latin typeface="Arial"/>
                <a:cs typeface="+mn-cs"/>
              </a:rPr>
              <a:t>“</a:t>
            </a:r>
            <a:r>
              <a:rPr lang="en-US" sz="1800" b="1">
                <a:effectLst>
                  <a:outerShdw blurRad="38100" dist="38100" dir="2700000" algn="tl">
                    <a:srgbClr val="DDDDDD"/>
                  </a:outerShdw>
                </a:effectLst>
                <a:cs typeface="+mn-cs"/>
              </a:rPr>
              <a:t>shower</a:t>
            </a:r>
            <a:r>
              <a:rPr lang="ja-JP" altLang="en-US" sz="1800" b="1">
                <a:effectLst>
                  <a:outerShdw blurRad="38100" dist="38100" dir="2700000" algn="tl">
                    <a:srgbClr val="DDDDDD"/>
                  </a:outerShdw>
                </a:effectLst>
                <a:latin typeface="Arial"/>
                <a:cs typeface="+mn-cs"/>
              </a:rPr>
              <a:t>”</a:t>
            </a:r>
            <a:r>
              <a:rPr lang="en-US" sz="1800" b="1">
                <a:effectLst>
                  <a:outerShdw blurRad="38100" dist="38100" dir="2700000" algn="tl">
                    <a:srgbClr val="DDDDDD"/>
                  </a:outerShdw>
                </a:effectLst>
                <a:cs typeface="+mn-cs"/>
              </a:rPr>
              <a:t> of secondary emission particles proportional to the number of beam particles hitting the wire.</a:t>
            </a:r>
          </a:p>
        </p:txBody>
      </p:sp>
      <p:sp>
        <p:nvSpPr>
          <p:cNvPr id="37911" name="Text Box 23"/>
          <p:cNvSpPr txBox="1">
            <a:spLocks noChangeArrowheads="1"/>
          </p:cNvSpPr>
          <p:nvPr/>
        </p:nvSpPr>
        <p:spPr bwMode="auto">
          <a:xfrm>
            <a:off x="1282700" y="3287713"/>
            <a:ext cx="51387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secondary particles (mainly electrons and photons) are detected and the beam transverse profile can be reconstructed.</a:t>
            </a:r>
          </a:p>
        </p:txBody>
      </p:sp>
      <p:sp>
        <p:nvSpPr>
          <p:cNvPr id="37912" name="Text Box 24"/>
          <p:cNvSpPr txBox="1">
            <a:spLocks noChangeArrowheads="1"/>
          </p:cNvSpPr>
          <p:nvPr/>
        </p:nvSpPr>
        <p:spPr bwMode="auto">
          <a:xfrm>
            <a:off x="-42863" y="4171950"/>
            <a:ext cx="5402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The wire material can be a metal, carbon, or …</a:t>
            </a:r>
          </a:p>
        </p:txBody>
      </p:sp>
      <p:sp>
        <p:nvSpPr>
          <p:cNvPr id="37913" name="Text Box 25"/>
          <p:cNvSpPr txBox="1">
            <a:spLocks noChangeArrowheads="1"/>
          </p:cNvSpPr>
          <p:nvPr/>
        </p:nvSpPr>
        <p:spPr bwMode="auto">
          <a:xfrm>
            <a:off x="4946650" y="4165600"/>
            <a:ext cx="4281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effectLst>
                  <a:outerShdw blurRad="38100" dist="38100" dir="2700000" algn="tl">
                    <a:srgbClr val="DDDDDD"/>
                  </a:outerShdw>
                </a:effectLst>
                <a:cs typeface="+mn-cs"/>
              </a:rPr>
              <a:t> a laser beam (Compton scattering,</a:t>
            </a:r>
          </a:p>
          <a:p>
            <a:pPr algn="ctr">
              <a:defRPr/>
            </a:pPr>
            <a:r>
              <a:rPr lang="en-US" sz="1800" b="1">
                <a:effectLst>
                  <a:outerShdw blurRad="38100" dist="38100" dir="2700000" algn="tl">
                    <a:srgbClr val="DDDDDD"/>
                  </a:outerShdw>
                </a:effectLst>
                <a:cs typeface="+mn-cs"/>
              </a:rPr>
              <a:t>		       neutralization)</a:t>
            </a:r>
          </a:p>
        </p:txBody>
      </p:sp>
      <p:grpSp>
        <p:nvGrpSpPr>
          <p:cNvPr id="37923" name="Group 35"/>
          <p:cNvGrpSpPr>
            <a:grpSpLocks/>
          </p:cNvGrpSpPr>
          <p:nvPr/>
        </p:nvGrpSpPr>
        <p:grpSpPr bwMode="auto">
          <a:xfrm>
            <a:off x="288925" y="4665663"/>
            <a:ext cx="2741613" cy="1955800"/>
            <a:chOff x="152" y="2939"/>
            <a:chExt cx="1693" cy="1232"/>
          </a:xfrm>
        </p:grpSpPr>
        <p:grpSp>
          <p:nvGrpSpPr>
            <p:cNvPr id="17419" name="Group 32"/>
            <p:cNvGrpSpPr>
              <a:grpSpLocks/>
            </p:cNvGrpSpPr>
            <p:nvPr/>
          </p:nvGrpSpPr>
          <p:grpSpPr bwMode="auto">
            <a:xfrm>
              <a:off x="152" y="2939"/>
              <a:ext cx="1693" cy="1232"/>
              <a:chOff x="170" y="2975"/>
              <a:chExt cx="1693" cy="1232"/>
            </a:xfrm>
          </p:grpSpPr>
          <p:grpSp>
            <p:nvGrpSpPr>
              <p:cNvPr id="17422" name="Group 29"/>
              <p:cNvGrpSpPr>
                <a:grpSpLocks/>
              </p:cNvGrpSpPr>
              <p:nvPr/>
            </p:nvGrpSpPr>
            <p:grpSpPr bwMode="auto">
              <a:xfrm>
                <a:off x="170" y="2975"/>
                <a:ext cx="1693" cy="1232"/>
                <a:chOff x="170" y="2975"/>
                <a:chExt cx="1693" cy="1232"/>
              </a:xfrm>
            </p:grpSpPr>
            <p:pic>
              <p:nvPicPr>
                <p:cNvPr id="17424" name="Picture 26" descr="wire v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0" y="2975"/>
                  <a:ext cx="1693" cy="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6" name="Rectangle 28"/>
                <p:cNvSpPr>
                  <a:spLocks noChangeArrowheads="1"/>
                </p:cNvSpPr>
                <p:nvPr/>
              </p:nvSpPr>
              <p:spPr bwMode="auto">
                <a:xfrm>
                  <a:off x="1227" y="2990"/>
                  <a:ext cx="427"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b="1">
                      <a:effectLst>
                        <a:outerShdw blurRad="38100" dist="38100" dir="2700000" algn="tl">
                          <a:srgbClr val="DDDDDD"/>
                        </a:outerShdw>
                      </a:effectLst>
                      <a:cs typeface="+mn-cs"/>
                    </a:rPr>
                    <a:t>BNL-SNS</a:t>
                  </a:r>
                </a:p>
              </p:txBody>
            </p:sp>
          </p:grpSp>
          <p:sp>
            <p:nvSpPr>
              <p:cNvPr id="37919" name="Rectangle 31"/>
              <p:cNvSpPr>
                <a:spLocks noChangeArrowheads="1"/>
              </p:cNvSpPr>
              <p:nvPr/>
            </p:nvSpPr>
            <p:spPr bwMode="auto">
              <a:xfrm>
                <a:off x="327" y="3000"/>
                <a:ext cx="53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solidFill>
                      <a:srgbClr val="CC0000"/>
                    </a:solidFill>
                    <a:effectLst>
                      <a:outerShdw blurRad="38100" dist="38100" dir="2700000" algn="tl">
                        <a:srgbClr val="DDDDDD"/>
                      </a:outerShdw>
                    </a:effectLst>
                    <a:cs typeface="+mn-cs"/>
                  </a:rPr>
                  <a:t>H</a:t>
                </a:r>
                <a:r>
                  <a:rPr lang="en-US" b="1" baseline="30000">
                    <a:solidFill>
                      <a:srgbClr val="CC0000"/>
                    </a:solidFill>
                    <a:effectLst>
                      <a:outerShdw blurRad="38100" dist="38100" dir="2700000" algn="tl">
                        <a:srgbClr val="DDDDDD"/>
                      </a:outerShdw>
                    </a:effectLst>
                    <a:cs typeface="+mn-cs"/>
                  </a:rPr>
                  <a:t>-</a:t>
                </a:r>
                <a:r>
                  <a:rPr lang="en-US" b="1">
                    <a:solidFill>
                      <a:srgbClr val="CC0000"/>
                    </a:solidFill>
                    <a:effectLst>
                      <a:outerShdw blurRad="38100" dist="38100" dir="2700000" algn="tl">
                        <a:srgbClr val="DDDDDD"/>
                      </a:outerShdw>
                    </a:effectLst>
                    <a:cs typeface="+mn-cs"/>
                  </a:rPr>
                  <a:t> beam</a:t>
                </a:r>
              </a:p>
              <a:p>
                <a:pPr algn="ctr">
                  <a:defRPr/>
                </a:pPr>
                <a:r>
                  <a:rPr lang="en-US" b="1">
                    <a:solidFill>
                      <a:srgbClr val="CC0000"/>
                    </a:solidFill>
                    <a:effectLst>
                      <a:outerShdw blurRad="38100" dist="38100" dir="2700000" algn="tl">
                        <a:srgbClr val="DDDDDD"/>
                      </a:outerShdw>
                    </a:effectLst>
                    <a:cs typeface="+mn-cs"/>
                  </a:rPr>
                  <a:t>profile</a:t>
                </a:r>
              </a:p>
            </p:txBody>
          </p:sp>
        </p:grpSp>
        <p:sp>
          <p:nvSpPr>
            <p:cNvPr id="37921" name="Oval 33"/>
            <p:cNvSpPr>
              <a:spLocks noChangeArrowheads="1"/>
            </p:cNvSpPr>
            <p:nvPr/>
          </p:nvSpPr>
          <p:spPr bwMode="auto">
            <a:xfrm>
              <a:off x="1735" y="3116"/>
              <a:ext cx="90" cy="285"/>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7922" name="Oval 34"/>
            <p:cNvSpPr>
              <a:spLocks noChangeArrowheads="1"/>
            </p:cNvSpPr>
            <p:nvPr/>
          </p:nvSpPr>
          <p:spPr bwMode="auto">
            <a:xfrm>
              <a:off x="164" y="3528"/>
              <a:ext cx="90" cy="285"/>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 name="Title 1"/>
          <p:cNvSpPr>
            <a:spLocks noGrp="1"/>
          </p:cNvSpPr>
          <p:nvPr>
            <p:ph type="ctrTitle"/>
          </p:nvPr>
        </p:nvSpPr>
        <p:spPr>
          <a:xfrm>
            <a:off x="-223129" y="-371475"/>
            <a:ext cx="8587667"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Beam Profile Monitors:</a:t>
            </a:r>
            <a:r>
              <a:rPr lang="en-US" dirty="0">
                <a:cs typeface="+mj-cs"/>
              </a:rPr>
              <a:t> </a:t>
            </a:r>
            <a:r>
              <a:rPr lang="en-US" kern="1200" dirty="0" smtClean="0">
                <a:effectLst>
                  <a:outerShdw blurRad="38100" dist="38100" dir="2700000" algn="tl" rotWithShape="0">
                    <a:srgbClr val="000000"/>
                  </a:outerShdw>
                </a:effectLst>
                <a:latin typeface="Arial"/>
                <a:ea typeface="ＭＳ Ｐゴシック"/>
                <a:cs typeface="+mn-cs"/>
              </a:rPr>
              <a:t>Wire Scanners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33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79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P spid="37910" grpId="0"/>
      <p:bldP spid="37911" grpId="0"/>
      <p:bldP spid="37912" grpId="0"/>
      <p:bldP spid="379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26116" y="22284"/>
            <a:ext cx="779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000000"/>
                </a:solidFill>
                <a:latin typeface="Arial"/>
                <a:cs typeface="Arial"/>
              </a:rPr>
              <a:t>Transverse Beam </a:t>
            </a:r>
            <a:r>
              <a:rPr lang="en-US" sz="2400" b="1" dirty="0" err="1">
                <a:solidFill>
                  <a:srgbClr val="000000"/>
                </a:solidFill>
                <a:latin typeface="Arial"/>
                <a:cs typeface="Arial"/>
              </a:rPr>
              <a:t>Emittance</a:t>
            </a:r>
            <a:r>
              <a:rPr lang="en-US" sz="2400" b="1" dirty="0">
                <a:solidFill>
                  <a:srgbClr val="000000"/>
                </a:solidFill>
                <a:latin typeface="Arial"/>
                <a:cs typeface="Arial"/>
              </a:rPr>
              <a:t> – Laser Wire Scanners</a:t>
            </a:r>
          </a:p>
        </p:txBody>
      </p:sp>
      <p:sp>
        <p:nvSpPr>
          <p:cNvPr id="19459" name="Text Box 5"/>
          <p:cNvSpPr txBox="1">
            <a:spLocks noChangeArrowheads="1"/>
          </p:cNvSpPr>
          <p:nvPr/>
        </p:nvSpPr>
        <p:spPr bwMode="auto">
          <a:xfrm>
            <a:off x="136525" y="670688"/>
            <a:ext cx="76009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u="sng" dirty="0">
                <a:latin typeface="Arial"/>
                <a:cs typeface="Arial"/>
              </a:rPr>
              <a:t>principle:</a:t>
            </a:r>
            <a:r>
              <a:rPr lang="en-US" sz="1800" dirty="0">
                <a:latin typeface="Arial"/>
                <a:cs typeface="Arial"/>
              </a:rPr>
              <a:t>  laser wire provides a non-invasive and non-</a:t>
            </a:r>
            <a:r>
              <a:rPr lang="en-US" sz="1800" dirty="0" err="1">
                <a:latin typeface="Arial"/>
                <a:cs typeface="Arial"/>
              </a:rPr>
              <a:t>destructable</a:t>
            </a:r>
            <a:r>
              <a:rPr lang="en-US" sz="1800" dirty="0">
                <a:latin typeface="Arial"/>
                <a:cs typeface="Arial"/>
              </a:rPr>
              <a:t> target </a:t>
            </a:r>
          </a:p>
          <a:p>
            <a:pPr eaLnBrk="1" hangingPunct="1"/>
            <a:r>
              <a:rPr lang="en-US" sz="1800" dirty="0">
                <a:latin typeface="Arial"/>
                <a:cs typeface="Arial"/>
              </a:rPr>
              <a:t>                wire scanned across beam (or beam across wire)</a:t>
            </a:r>
          </a:p>
        </p:txBody>
      </p:sp>
      <p:sp>
        <p:nvSpPr>
          <p:cNvPr id="19460" name="Text Box 7"/>
          <p:cNvSpPr txBox="1">
            <a:spLocks noChangeArrowheads="1"/>
          </p:cNvSpPr>
          <p:nvPr/>
        </p:nvSpPr>
        <p:spPr bwMode="auto">
          <a:xfrm>
            <a:off x="152400" y="1661288"/>
            <a:ext cx="70487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u="sng" dirty="0">
                <a:latin typeface="Arial"/>
                <a:cs typeface="Arial"/>
              </a:rPr>
              <a:t>beam size measurements:</a:t>
            </a:r>
            <a:r>
              <a:rPr lang="en-US" sz="1800" dirty="0">
                <a:latin typeface="Arial"/>
                <a:cs typeface="Arial"/>
              </a:rPr>
              <a:t> forward scattered Compton </a:t>
            </a:r>
            <a:r>
              <a:rPr lang="en-US" sz="1800" dirty="0">
                <a:latin typeface="Arial"/>
                <a:cs typeface="Arial"/>
                <a:sym typeface="Symbol" charset="0"/>
              </a:rPr>
              <a:t></a:t>
            </a:r>
            <a:r>
              <a:rPr lang="en-US" sz="1800" dirty="0">
                <a:latin typeface="Arial"/>
                <a:cs typeface="Arial"/>
                <a:sym typeface="Math1" charset="0"/>
              </a:rPr>
              <a:t>s or</a:t>
            </a:r>
          </a:p>
          <a:p>
            <a:pPr eaLnBrk="1" hangingPunct="1"/>
            <a:r>
              <a:rPr lang="en-US" sz="1800" dirty="0">
                <a:latin typeface="Arial"/>
                <a:cs typeface="Arial"/>
                <a:sym typeface="Math1" charset="0"/>
              </a:rPr>
              <a:t>               lower-energy electrons after deflection by a magnetic field </a:t>
            </a:r>
            <a:endParaRPr lang="en-US" sz="1800" dirty="0">
              <a:latin typeface="Arial"/>
              <a:cs typeface="Arial"/>
            </a:endParaRPr>
          </a:p>
        </p:txBody>
      </p:sp>
      <p:sp>
        <p:nvSpPr>
          <p:cNvPr id="19461" name="Text Box 9"/>
          <p:cNvSpPr txBox="1">
            <a:spLocks noChangeArrowheads="1"/>
          </p:cNvSpPr>
          <p:nvPr/>
        </p:nvSpPr>
        <p:spPr bwMode="auto">
          <a:xfrm>
            <a:off x="152400" y="1315213"/>
            <a:ext cx="8319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u="sng">
                <a:latin typeface="Arial"/>
                <a:cs typeface="Arial"/>
              </a:rPr>
              <a:t>constituents:</a:t>
            </a:r>
            <a:r>
              <a:rPr lang="en-US" sz="1800">
                <a:latin typeface="Arial"/>
                <a:cs typeface="Arial"/>
              </a:rPr>
              <a:t> laser, optical transport line, interaction region and optics, detectors</a:t>
            </a:r>
          </a:p>
        </p:txBody>
      </p:sp>
      <p:pic>
        <p:nvPicPr>
          <p:cNvPr id="19462" name="Picture 10" descr="diag_ws_petra_la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2295605"/>
            <a:ext cx="4419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1"/>
          <p:cNvSpPr txBox="1">
            <a:spLocks noChangeArrowheads="1"/>
          </p:cNvSpPr>
          <p:nvPr/>
        </p:nvSpPr>
        <p:spPr bwMode="auto">
          <a:xfrm>
            <a:off x="152400" y="2325466"/>
            <a:ext cx="3097460"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dirty="0">
                <a:latin typeface="Arial"/>
                <a:cs typeface="Arial"/>
              </a:rPr>
              <a:t>schematic of the laser wire </a:t>
            </a:r>
          </a:p>
          <a:p>
            <a:pPr eaLnBrk="1" hangingPunct="1"/>
            <a:r>
              <a:rPr lang="en-US" sz="1800" dirty="0">
                <a:latin typeface="Arial"/>
                <a:cs typeface="Arial"/>
              </a:rPr>
              <a:t>system planned for use at </a:t>
            </a:r>
          </a:p>
          <a:p>
            <a:pPr eaLnBrk="1" hangingPunct="1"/>
            <a:r>
              <a:rPr lang="en-US" sz="1800" dirty="0">
                <a:latin typeface="Arial"/>
                <a:cs typeface="Arial"/>
              </a:rPr>
              <a:t>PETRA and for the third</a:t>
            </a:r>
          </a:p>
          <a:p>
            <a:pPr eaLnBrk="1" hangingPunct="1"/>
            <a:r>
              <a:rPr lang="en-US" sz="1800" dirty="0">
                <a:latin typeface="Arial"/>
                <a:cs typeface="Arial"/>
              </a:rPr>
              <a:t>generation  synchrotron light </a:t>
            </a:r>
          </a:p>
          <a:p>
            <a:pPr eaLnBrk="1" hangingPunct="1"/>
            <a:r>
              <a:rPr lang="en-US" sz="1800" dirty="0">
                <a:latin typeface="Arial"/>
                <a:cs typeface="Arial"/>
              </a:rPr>
              <a:t>source PETRA 3  (courtesy </a:t>
            </a:r>
          </a:p>
          <a:p>
            <a:pPr eaLnBrk="1" hangingPunct="1"/>
            <a:r>
              <a:rPr lang="en-US" sz="1800" dirty="0">
                <a:latin typeface="Arial"/>
                <a:cs typeface="Arial"/>
              </a:rPr>
              <a:t>S. Schreiber, 2003)</a:t>
            </a:r>
          </a:p>
        </p:txBody>
      </p:sp>
      <p:pic>
        <p:nvPicPr>
          <p:cNvPr id="19464" name="Picture 12" descr="diag_ws_atf_laser_data_overvie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4532313"/>
            <a:ext cx="4419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3"/>
          <p:cNvSpPr txBox="1">
            <a:spLocks noChangeArrowheads="1"/>
          </p:cNvSpPr>
          <p:nvPr/>
        </p:nvSpPr>
        <p:spPr bwMode="auto">
          <a:xfrm>
            <a:off x="152400" y="4729907"/>
            <a:ext cx="4359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dirty="0">
                <a:latin typeface="Arial"/>
                <a:cs typeface="Arial"/>
              </a:rPr>
              <a:t>overview of the laser wire </a:t>
            </a:r>
          </a:p>
          <a:p>
            <a:pPr eaLnBrk="1" hangingPunct="1"/>
            <a:r>
              <a:rPr lang="en-US" sz="1800" dirty="0">
                <a:latin typeface="Arial"/>
                <a:cs typeface="Arial"/>
              </a:rPr>
              <a:t>system at the ATF (courtesy </a:t>
            </a:r>
          </a:p>
          <a:p>
            <a:pPr eaLnBrk="1" hangingPunct="1"/>
            <a:r>
              <a:rPr lang="en-US" sz="1800" dirty="0">
                <a:latin typeface="Arial"/>
                <a:cs typeface="Arial"/>
              </a:rPr>
              <a:t>H. Sakai, 2003)</a:t>
            </a:r>
          </a:p>
        </p:txBody>
      </p:sp>
      <p:sp>
        <p:nvSpPr>
          <p:cNvPr id="19466" name="Text Box 14"/>
          <p:cNvSpPr txBox="1">
            <a:spLocks noChangeArrowheads="1"/>
          </p:cNvSpPr>
          <p:nvPr/>
        </p:nvSpPr>
        <p:spPr bwMode="auto">
          <a:xfrm>
            <a:off x="152400" y="5634702"/>
            <a:ext cx="29675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dirty="0">
                <a:latin typeface="Arial"/>
                <a:cs typeface="Arial"/>
              </a:rPr>
              <a:t>optical cavity pumped by</a:t>
            </a:r>
          </a:p>
          <a:p>
            <a:pPr eaLnBrk="1" hangingPunct="1"/>
            <a:r>
              <a:rPr lang="en-US" sz="1800" dirty="0">
                <a:latin typeface="Arial"/>
                <a:cs typeface="Arial"/>
              </a:rPr>
              <a:t>CW laser (mirror reflectivity</a:t>
            </a:r>
          </a:p>
          <a:p>
            <a:pPr eaLnBrk="1" hangingPunct="1"/>
            <a:r>
              <a:rPr lang="en-US" sz="1800" dirty="0">
                <a:latin typeface="Arial"/>
                <a:cs typeface="Arial"/>
              </a:rPr>
              <a:t>~99+%)</a:t>
            </a:r>
          </a:p>
        </p:txBody>
      </p:sp>
      <p:sp>
        <p:nvSpPr>
          <p:cNvPr id="19467" name="Text Box 15"/>
          <p:cNvSpPr txBox="1">
            <a:spLocks noChangeArrowheads="1"/>
          </p:cNvSpPr>
          <p:nvPr/>
        </p:nvSpPr>
        <p:spPr bwMode="auto">
          <a:xfrm>
            <a:off x="152400" y="4079875"/>
            <a:ext cx="2671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a:latin typeface="Arial"/>
                <a:cs typeface="Arial"/>
              </a:rPr>
              <a:t>high power pulsed laser</a:t>
            </a:r>
          </a:p>
        </p:txBody>
      </p:sp>
      <p:sp>
        <p:nvSpPr>
          <p:cNvPr id="2" name="Slide Number Placeholder 1"/>
          <p:cNvSpPr>
            <a:spLocks noGrp="1"/>
          </p:cNvSpPr>
          <p:nvPr>
            <p:ph type="sldNum" sz="quarter" idx="12"/>
          </p:nvPr>
        </p:nvSpPr>
        <p:spPr/>
        <p:txBody>
          <a:bodyPr/>
          <a:lstStyle/>
          <a:p>
            <a:fld id="{C7058492-B6C5-A546-9A44-16A8CCD60E92}" type="slidenum">
              <a:rPr lang="en-US" smtClean="0"/>
              <a:pPr/>
              <a:t>34</a:t>
            </a:fld>
            <a:endParaRPr lang="en-US"/>
          </a:p>
        </p:txBody>
      </p:sp>
    </p:spTree>
    <p:extLst>
      <p:ext uri="{BB962C8B-B14F-4D97-AF65-F5344CB8AC3E}">
        <p14:creationId xmlns:p14="http://schemas.microsoft.com/office/powerpoint/2010/main" val="17902456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8"/>
          <p:cNvSpPr txBox="1">
            <a:spLocks noChangeArrowheads="1"/>
          </p:cNvSpPr>
          <p:nvPr/>
        </p:nvSpPr>
        <p:spPr bwMode="auto">
          <a:xfrm>
            <a:off x="0" y="933450"/>
            <a:ext cx="90757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Photon diagnostics exploiting the described emission mechanisms are widely used for measuring the transverse and longitudinal profiles of relativistic beams.</a:t>
            </a:r>
          </a:p>
        </p:txBody>
      </p:sp>
      <p:grpSp>
        <p:nvGrpSpPr>
          <p:cNvPr id="29718" name="Group 22"/>
          <p:cNvGrpSpPr>
            <a:grpSpLocks/>
          </p:cNvGrpSpPr>
          <p:nvPr/>
        </p:nvGrpSpPr>
        <p:grpSpPr bwMode="auto">
          <a:xfrm>
            <a:off x="1658938" y="3355975"/>
            <a:ext cx="2671762" cy="2366963"/>
            <a:chOff x="3504" y="2064"/>
            <a:chExt cx="2064" cy="1819"/>
          </a:xfrm>
        </p:grpSpPr>
        <p:pic>
          <p:nvPicPr>
            <p:cNvPr id="19469" name="Picture 23" descr="AlexVG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4" y="2064"/>
              <a:ext cx="2064" cy="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Rectangle 24"/>
            <p:cNvSpPr>
              <a:spLocks noChangeArrowheads="1"/>
            </p:cNvSpPr>
            <p:nvPr/>
          </p:nvSpPr>
          <p:spPr bwMode="auto">
            <a:xfrm>
              <a:off x="3647" y="3696"/>
              <a:ext cx="6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effectLst>
                    <a:outerShdw blurRad="38100" dist="38100" dir="2700000" algn="tl">
                      <a:srgbClr val="DDDDDD"/>
                    </a:outerShdw>
                  </a:effectLst>
                  <a:cs typeface="+mn-cs"/>
                </a:rPr>
                <a:t>A. Lumpkin</a:t>
              </a:r>
            </a:p>
          </p:txBody>
        </p:sp>
      </p:grpSp>
      <p:pic>
        <p:nvPicPr>
          <p:cNvPr id="29721" name="Picture 25" descr="AlexV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5550" y="3530600"/>
            <a:ext cx="2616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Text Box 36"/>
          <p:cNvSpPr txBox="1">
            <a:spLocks noChangeArrowheads="1"/>
          </p:cNvSpPr>
          <p:nvPr/>
        </p:nvSpPr>
        <p:spPr bwMode="auto">
          <a:xfrm>
            <a:off x="0" y="1803400"/>
            <a:ext cx="90757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fact, the spatial distribution of the photons reproduces the particle distribution of the beam and can be conveniently used for the characterization of the beam.</a:t>
            </a:r>
          </a:p>
        </p:txBody>
      </p:sp>
      <p:sp>
        <p:nvSpPr>
          <p:cNvPr id="29733" name="Text Box 37"/>
          <p:cNvSpPr txBox="1">
            <a:spLocks noChangeArrowheads="1"/>
          </p:cNvSpPr>
          <p:nvPr/>
        </p:nvSpPr>
        <p:spPr bwMode="auto">
          <a:xfrm>
            <a:off x="68263" y="2686050"/>
            <a:ext cx="907573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Monitors exploiting transition and Cerenkov radiation are relatively invasive and are mainly used in single pass or few-turns accelerators. </a:t>
            </a:r>
          </a:p>
        </p:txBody>
      </p:sp>
      <p:sp>
        <p:nvSpPr>
          <p:cNvPr id="29734" name="Text Box 38"/>
          <p:cNvSpPr txBox="1">
            <a:spLocks noChangeArrowheads="1"/>
          </p:cNvSpPr>
          <p:nvPr/>
        </p:nvSpPr>
        <p:spPr bwMode="auto">
          <a:xfrm>
            <a:off x="0" y="5694363"/>
            <a:ext cx="9075738"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angular distribution of the photons depends on several beam parameters. This fact can be exploited for the measurements of quantities other than the beam distribution as well.</a:t>
            </a:r>
          </a:p>
        </p:txBody>
      </p:sp>
      <p:grpSp>
        <p:nvGrpSpPr>
          <p:cNvPr id="29739" name="Group 43"/>
          <p:cNvGrpSpPr>
            <a:grpSpLocks/>
          </p:cNvGrpSpPr>
          <p:nvPr/>
        </p:nvGrpSpPr>
        <p:grpSpPr bwMode="auto">
          <a:xfrm>
            <a:off x="5260975" y="3567113"/>
            <a:ext cx="1347788" cy="2214562"/>
            <a:chOff x="3314" y="2247"/>
            <a:chExt cx="849" cy="1395"/>
          </a:xfrm>
        </p:grpSpPr>
        <p:sp>
          <p:nvSpPr>
            <p:cNvPr id="29735" name="Oval 39"/>
            <p:cNvSpPr>
              <a:spLocks noChangeArrowheads="1"/>
            </p:cNvSpPr>
            <p:nvPr/>
          </p:nvSpPr>
          <p:spPr bwMode="auto">
            <a:xfrm>
              <a:off x="3314" y="2594"/>
              <a:ext cx="549" cy="301"/>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736" name="Oval 40"/>
            <p:cNvSpPr>
              <a:spLocks noChangeArrowheads="1"/>
            </p:cNvSpPr>
            <p:nvPr/>
          </p:nvSpPr>
          <p:spPr bwMode="auto">
            <a:xfrm>
              <a:off x="3738" y="2247"/>
              <a:ext cx="425" cy="231"/>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737" name="Line 41"/>
            <p:cNvSpPr>
              <a:spLocks noChangeShapeType="1"/>
            </p:cNvSpPr>
            <p:nvPr/>
          </p:nvSpPr>
          <p:spPr bwMode="auto">
            <a:xfrm flipH="1" flipV="1">
              <a:off x="3527" y="2871"/>
              <a:ext cx="310" cy="771"/>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9738" name="Line 42"/>
            <p:cNvSpPr>
              <a:spLocks noChangeShapeType="1"/>
            </p:cNvSpPr>
            <p:nvPr/>
          </p:nvSpPr>
          <p:spPr bwMode="auto">
            <a:xfrm flipV="1">
              <a:off x="3871" y="2471"/>
              <a:ext cx="98" cy="1169"/>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Photon-based</a:t>
            </a:r>
            <a:r>
              <a:rPr lang="en-US" dirty="0" smtClean="0">
                <a:cs typeface="+mj-cs"/>
              </a:rPr>
              <a:t> </a:t>
            </a:r>
            <a:r>
              <a:rPr lang="en-US" kern="1200" dirty="0" smtClean="0">
                <a:effectLst>
                  <a:outerShdw blurRad="38100" dist="38100" dir="2700000" algn="tl" rotWithShape="0">
                    <a:srgbClr val="000000"/>
                  </a:outerShdw>
                </a:effectLst>
                <a:latin typeface="Arial"/>
                <a:ea typeface="ＭＳ Ｐゴシック"/>
                <a:cs typeface="+mn-cs"/>
              </a:rPr>
              <a:t>Beam Profile Monitors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35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7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32" grpId="0"/>
      <p:bldP spid="29733" grpId="0"/>
      <p:bldP spid="297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1" name="Picture 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1025" y="1470025"/>
            <a:ext cx="47529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6" name="Text Box 8"/>
          <p:cNvSpPr txBox="1">
            <a:spLocks noChangeArrowheads="1"/>
          </p:cNvSpPr>
          <p:nvPr/>
        </p:nvSpPr>
        <p:spPr bwMode="auto">
          <a:xfrm>
            <a:off x="0" y="98742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Synchrotron radiation, very abundant in electron and positron accelerators and present in very high energy proton storage rings, is widely used for transverse and longitudinal beam profile measurements. </a:t>
            </a:r>
          </a:p>
        </p:txBody>
      </p:sp>
      <p:sp>
        <p:nvSpPr>
          <p:cNvPr id="27667" name="Text Box 19"/>
          <p:cNvSpPr txBox="1">
            <a:spLocks noChangeArrowheads="1"/>
          </p:cNvSpPr>
          <p:nvPr/>
        </p:nvSpPr>
        <p:spPr bwMode="auto">
          <a:xfrm>
            <a:off x="14288" y="1895475"/>
            <a:ext cx="45862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One of the appealing features of such diagnostic systems is that they are non-invasive.</a:t>
            </a:r>
          </a:p>
        </p:txBody>
      </p:sp>
      <p:grpSp>
        <p:nvGrpSpPr>
          <p:cNvPr id="27669" name="Group 21"/>
          <p:cNvGrpSpPr>
            <a:grpSpLocks/>
          </p:cNvGrpSpPr>
          <p:nvPr/>
        </p:nvGrpSpPr>
        <p:grpSpPr bwMode="auto">
          <a:xfrm>
            <a:off x="128588" y="3900488"/>
            <a:ext cx="4800600" cy="2638425"/>
            <a:chOff x="0" y="2501"/>
            <a:chExt cx="3024" cy="1573"/>
          </a:xfrm>
        </p:grpSpPr>
        <p:pic>
          <p:nvPicPr>
            <p:cNvPr id="20489" name="Picture 14" descr="zoom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01"/>
              <a:ext cx="3024" cy="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Text Box 20"/>
            <p:cNvSpPr txBox="1">
              <a:spLocks noChangeArrowheads="1"/>
            </p:cNvSpPr>
            <p:nvPr/>
          </p:nvSpPr>
          <p:spPr bwMode="auto">
            <a:xfrm>
              <a:off x="2530" y="2841"/>
              <a:ext cx="37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effectLst>
                    <a:outerShdw blurRad="38100" dist="38100" dir="2700000" algn="tl">
                      <a:srgbClr val="DDDDDD"/>
                    </a:outerShdw>
                  </a:effectLst>
                  <a:cs typeface="+mn-cs"/>
                </a:rPr>
                <a:t>ALS</a:t>
              </a:r>
            </a:p>
          </p:txBody>
        </p:sp>
      </p:grpSp>
      <p:sp>
        <p:nvSpPr>
          <p:cNvPr id="27670" name="Text Box 22"/>
          <p:cNvSpPr txBox="1">
            <a:spLocks noChangeArrowheads="1"/>
          </p:cNvSpPr>
          <p:nvPr/>
        </p:nvSpPr>
        <p:spPr bwMode="auto">
          <a:xfrm>
            <a:off x="0" y="2870200"/>
            <a:ext cx="49101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resolution of these monitors are limited by the geometry of the system and by the radiation diffraction.</a:t>
            </a:r>
          </a:p>
        </p:txBody>
      </p:sp>
      <p:sp>
        <p:nvSpPr>
          <p:cNvPr id="27671" name="Text Box 23"/>
          <p:cNvSpPr txBox="1">
            <a:spLocks noChangeArrowheads="1"/>
          </p:cNvSpPr>
          <p:nvPr/>
        </p:nvSpPr>
        <p:spPr bwMode="auto">
          <a:xfrm>
            <a:off x="4854575" y="3694113"/>
            <a:ext cx="43608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geometric limitation requires small aperture systems while the diffraction term requires large apertures and shorter photon wavelengths. Tradeoff solutions must be adopted.</a:t>
            </a:r>
          </a:p>
        </p:txBody>
      </p:sp>
      <p:sp>
        <p:nvSpPr>
          <p:cNvPr id="27672" name="Text Box 24"/>
          <p:cNvSpPr txBox="1">
            <a:spLocks noChangeArrowheads="1"/>
          </p:cNvSpPr>
          <p:nvPr/>
        </p:nvSpPr>
        <p:spPr bwMode="auto">
          <a:xfrm>
            <a:off x="4953000" y="5446713"/>
            <a:ext cx="41322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typical resolution in electron storage rings using hard x-ray photons ranges between few and tens of microns.</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Synchrotron Radiation</a:t>
            </a:r>
            <a:r>
              <a:rPr lang="en-US" dirty="0">
                <a:cs typeface="+mj-cs"/>
              </a:rPr>
              <a:t> </a:t>
            </a:r>
            <a:r>
              <a:rPr lang="en-US" kern="1200" dirty="0" smtClean="0">
                <a:effectLst>
                  <a:outerShdw blurRad="38100" dist="38100" dir="2700000" algn="tl" rotWithShape="0">
                    <a:srgbClr val="000000"/>
                  </a:outerShdw>
                </a:effectLst>
                <a:latin typeface="Arial"/>
                <a:ea typeface="ＭＳ Ｐゴシック"/>
                <a:cs typeface="+mn-cs"/>
              </a:rPr>
              <a:t>Monitors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36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67" grpId="0"/>
      <p:bldP spid="27670" grpId="0"/>
      <p:bldP spid="27671" grpId="0"/>
      <p:bldP spid="2767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10" descr="StreakProfi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981200"/>
            <a:ext cx="28956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86" name="Group 30"/>
          <p:cNvGrpSpPr>
            <a:grpSpLocks/>
          </p:cNvGrpSpPr>
          <p:nvPr/>
        </p:nvGrpSpPr>
        <p:grpSpPr bwMode="auto">
          <a:xfrm>
            <a:off x="487363" y="1828800"/>
            <a:ext cx="4694237" cy="3276600"/>
            <a:chOff x="307" y="1200"/>
            <a:chExt cx="2957" cy="2064"/>
          </a:xfrm>
        </p:grpSpPr>
        <p:grpSp>
          <p:nvGrpSpPr>
            <p:cNvPr id="21516" name="Group 19"/>
            <p:cNvGrpSpPr>
              <a:grpSpLocks/>
            </p:cNvGrpSpPr>
            <p:nvPr/>
          </p:nvGrpSpPr>
          <p:grpSpPr bwMode="auto">
            <a:xfrm>
              <a:off x="307" y="1200"/>
              <a:ext cx="2813" cy="2064"/>
              <a:chOff x="211" y="816"/>
              <a:chExt cx="2729" cy="2022"/>
            </a:xfrm>
          </p:grpSpPr>
          <p:grpSp>
            <p:nvGrpSpPr>
              <p:cNvPr id="21518" name="Group 13"/>
              <p:cNvGrpSpPr>
                <a:grpSpLocks/>
              </p:cNvGrpSpPr>
              <p:nvPr/>
            </p:nvGrpSpPr>
            <p:grpSpPr bwMode="auto">
              <a:xfrm>
                <a:off x="211" y="816"/>
                <a:ext cx="2729" cy="2022"/>
                <a:chOff x="259" y="720"/>
                <a:chExt cx="2729" cy="2022"/>
              </a:xfrm>
            </p:grpSpPr>
            <p:pic>
              <p:nvPicPr>
                <p:cNvPr id="21520" name="Picture 11" descr="streakSchemeMaxPlanckInstitu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 y="720"/>
                  <a:ext cx="2700" cy="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12"/>
                <p:cNvSpPr txBox="1">
                  <a:spLocks noChangeArrowheads="1"/>
                </p:cNvSpPr>
                <p:nvPr/>
              </p:nvSpPr>
              <p:spPr bwMode="auto">
                <a:xfrm>
                  <a:off x="259" y="2400"/>
                  <a:ext cx="1311"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200">
                      <a:cs typeface="+mn-cs"/>
                    </a:rPr>
                    <a:t>Image from</a:t>
                  </a:r>
                </a:p>
                <a:p>
                  <a:pPr algn="ctr">
                    <a:defRPr/>
                  </a:pPr>
                  <a:r>
                    <a:rPr lang="en-US" sz="1200">
                      <a:cs typeface="+mn-cs"/>
                    </a:rPr>
                    <a:t>Max Planck Institute web site</a:t>
                  </a:r>
                </a:p>
              </p:txBody>
            </p:sp>
          </p:grpSp>
          <p:sp>
            <p:nvSpPr>
              <p:cNvPr id="19474" name="Text Box 18"/>
              <p:cNvSpPr txBox="1">
                <a:spLocks noChangeArrowheads="1"/>
              </p:cNvSpPr>
              <p:nvPr/>
            </p:nvSpPr>
            <p:spPr bwMode="auto">
              <a:xfrm>
                <a:off x="1680" y="2496"/>
                <a:ext cx="578"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b="1">
                    <a:cs typeface="+mn-cs"/>
                  </a:rPr>
                  <a:t>Photocathode</a:t>
                </a:r>
              </a:p>
            </p:txBody>
          </p:sp>
        </p:grpSp>
        <p:sp>
          <p:nvSpPr>
            <p:cNvPr id="19481" name="Text Box 25"/>
            <p:cNvSpPr txBox="1">
              <a:spLocks noChangeArrowheads="1"/>
            </p:cNvSpPr>
            <p:nvPr/>
          </p:nvSpPr>
          <p:spPr bwMode="auto">
            <a:xfrm>
              <a:off x="1913" y="1440"/>
              <a:ext cx="13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rgbClr val="CC0000"/>
                  </a:solidFill>
                  <a:effectLst>
                    <a:outerShdw blurRad="38100" dist="38100" dir="2700000" algn="tl">
                      <a:srgbClr val="DDDDDD"/>
                    </a:outerShdw>
                  </a:effectLst>
                  <a:cs typeface="+mn-cs"/>
                </a:rPr>
                <a:t>STREAK CAMERA Scheme</a:t>
              </a:r>
            </a:p>
          </p:txBody>
        </p:sp>
      </p:grpSp>
      <p:sp>
        <p:nvSpPr>
          <p:cNvPr id="19471" name="Text Box 15"/>
          <p:cNvSpPr txBox="1">
            <a:spLocks noChangeArrowheads="1"/>
          </p:cNvSpPr>
          <p:nvPr/>
        </p:nvSpPr>
        <p:spPr bwMode="auto">
          <a:xfrm>
            <a:off x="-142875" y="914400"/>
            <a:ext cx="9144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photon-based longitudinal beam profile monitors,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fast</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detectors such as </a:t>
            </a:r>
            <a:r>
              <a:rPr lang="en-US" sz="1900" b="1" i="1">
                <a:effectLst>
                  <a:outerShdw blurRad="38100" dist="38100" dir="2700000" algn="tl">
                    <a:srgbClr val="DDDDDD"/>
                  </a:outerShdw>
                </a:effectLst>
                <a:cs typeface="+mn-cs"/>
              </a:rPr>
              <a:t>streak cameras</a:t>
            </a:r>
            <a:r>
              <a:rPr lang="en-US" sz="1900" b="1">
                <a:effectLst>
                  <a:outerShdw blurRad="38100" dist="38100" dir="2700000" algn="tl">
                    <a:srgbClr val="DDDDDD"/>
                  </a:outerShdw>
                </a:effectLst>
                <a:cs typeface="+mn-cs"/>
              </a:rPr>
              <a:t>, </a:t>
            </a:r>
            <a:r>
              <a:rPr lang="en-US" sz="1900" b="1" i="1">
                <a:effectLst>
                  <a:outerShdw blurRad="38100" dist="38100" dir="2700000" algn="tl">
                    <a:srgbClr val="DDDDDD"/>
                  </a:outerShdw>
                </a:effectLst>
                <a:cs typeface="+mn-cs"/>
              </a:rPr>
              <a:t>fast photodiodes and photomultipliers</a:t>
            </a:r>
            <a:r>
              <a:rPr lang="en-US" sz="1900" b="1">
                <a:effectLst>
                  <a:outerShdw blurRad="38100" dist="38100" dir="2700000" algn="tl">
                    <a:srgbClr val="DDDDDD"/>
                  </a:outerShdw>
                </a:effectLst>
                <a:cs typeface="+mn-cs"/>
              </a:rPr>
              <a:t> are used.</a:t>
            </a:r>
          </a:p>
          <a:p>
            <a:pPr algn="ctr">
              <a:defRPr/>
            </a:pPr>
            <a:r>
              <a:rPr lang="en-US" sz="1900" b="1">
                <a:effectLst>
                  <a:outerShdw blurRad="38100" dist="38100" dir="2700000" algn="tl">
                    <a:srgbClr val="DDDDDD"/>
                  </a:outerShdw>
                </a:effectLst>
                <a:cs typeface="+mn-cs"/>
              </a:rPr>
              <a:t>In last generation streak cameras systems, time resolutions of several hundreds of fs have been achieved.</a:t>
            </a:r>
          </a:p>
        </p:txBody>
      </p:sp>
      <p:grpSp>
        <p:nvGrpSpPr>
          <p:cNvPr id="19480" name="Group 24"/>
          <p:cNvGrpSpPr>
            <a:grpSpLocks/>
          </p:cNvGrpSpPr>
          <p:nvPr/>
        </p:nvGrpSpPr>
        <p:grpSpPr bwMode="auto">
          <a:xfrm>
            <a:off x="6019800" y="3532188"/>
            <a:ext cx="3048000" cy="3021012"/>
            <a:chOff x="3696" y="2208"/>
            <a:chExt cx="1920" cy="1903"/>
          </a:xfrm>
        </p:grpSpPr>
        <p:pic>
          <p:nvPicPr>
            <p:cNvPr id="21512" name="Picture 20" descr="StreakImag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96" y="2208"/>
              <a:ext cx="1920" cy="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 Box 21"/>
            <p:cNvSpPr txBox="1">
              <a:spLocks noChangeArrowheads="1"/>
            </p:cNvSpPr>
            <p:nvPr/>
          </p:nvSpPr>
          <p:spPr bwMode="auto">
            <a:xfrm>
              <a:off x="5255" y="3312"/>
              <a:ext cx="31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bg1"/>
                  </a:solidFill>
                  <a:effectLst>
                    <a:outerShdw blurRad="38100" dist="38100" dir="2700000" algn="tl">
                      <a:srgbClr val="DDDDDD"/>
                    </a:outerShdw>
                  </a:effectLst>
                  <a:cs typeface="+mn-cs"/>
                </a:rPr>
                <a:t>APS</a:t>
              </a:r>
            </a:p>
          </p:txBody>
        </p:sp>
        <p:sp>
          <p:nvSpPr>
            <p:cNvPr id="19478" name="Text Box 22"/>
            <p:cNvSpPr txBox="1">
              <a:spLocks noChangeArrowheads="1"/>
            </p:cNvSpPr>
            <p:nvPr/>
          </p:nvSpPr>
          <p:spPr bwMode="auto">
            <a:xfrm>
              <a:off x="5313" y="2208"/>
              <a:ext cx="3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bg1"/>
                  </a:solidFill>
                  <a:effectLst>
                    <a:outerShdw blurRad="38100" dist="38100" dir="2700000" algn="tl">
                      <a:srgbClr val="DDDDDD"/>
                    </a:outerShdw>
                  </a:effectLst>
                  <a:cs typeface="+mn-cs"/>
                </a:rPr>
                <a:t>LEP</a:t>
              </a:r>
            </a:p>
          </p:txBody>
        </p:sp>
        <p:sp>
          <p:nvSpPr>
            <p:cNvPr id="19479" name="Text Box 23"/>
            <p:cNvSpPr txBox="1">
              <a:spLocks noChangeArrowheads="1"/>
            </p:cNvSpPr>
            <p:nvPr/>
          </p:nvSpPr>
          <p:spPr bwMode="auto">
            <a:xfrm>
              <a:off x="3708" y="2323"/>
              <a:ext cx="3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bg1"/>
                  </a:solidFill>
                  <a:effectLst>
                    <a:outerShdw blurRad="38100" dist="38100" dir="2700000" algn="tl">
                      <a:srgbClr val="DDDDDD"/>
                    </a:outerShdw>
                  </a:effectLst>
                  <a:cs typeface="+mn-cs"/>
                </a:rPr>
                <a:t>ESRF</a:t>
              </a:r>
            </a:p>
          </p:txBody>
        </p:sp>
      </p:grpSp>
      <p:sp>
        <p:nvSpPr>
          <p:cNvPr id="19483" name="Text Box 27"/>
          <p:cNvSpPr txBox="1">
            <a:spLocks noChangeArrowheads="1"/>
          </p:cNvSpPr>
          <p:nvPr/>
        </p:nvSpPr>
        <p:spPr bwMode="auto">
          <a:xfrm>
            <a:off x="-23813" y="5016500"/>
            <a:ext cx="558641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Streak cameras with an additional pair of sweeping electrodes (orthogonal to the other one) have single bunch-single turn capabilities and can be used for the characterization of single and multibunch intabililities.</a:t>
            </a:r>
          </a:p>
        </p:txBody>
      </p:sp>
      <p:sp>
        <p:nvSpPr>
          <p:cNvPr id="19484" name="AutoShape 28"/>
          <p:cNvSpPr>
            <a:spLocks noChangeArrowheads="1"/>
          </p:cNvSpPr>
          <p:nvPr/>
        </p:nvSpPr>
        <p:spPr bwMode="auto">
          <a:xfrm>
            <a:off x="5486400" y="5221288"/>
            <a:ext cx="404813" cy="1103312"/>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sp>
        <p:nvSpPr>
          <p:cNvPr id="2" name="Title 1"/>
          <p:cNvSpPr>
            <a:spLocks noGrp="1"/>
          </p:cNvSpPr>
          <p:nvPr>
            <p:ph type="ctrTitle"/>
          </p:nvPr>
        </p:nvSpPr>
        <p:spPr>
          <a:xfrm>
            <a:off x="137310" y="-371475"/>
            <a:ext cx="8444576" cy="1470025"/>
          </a:xfrm>
        </p:spPr>
        <p:txBody>
          <a:bodyPr/>
          <a:lstStyle/>
          <a:p>
            <a:pPr eaLnBrk="1" hangingPunct="1">
              <a:defRPr/>
            </a:pPr>
            <a:r>
              <a:rPr lang="en-US" sz="2800" kern="1200" dirty="0" smtClean="0">
                <a:effectLst>
                  <a:outerShdw blurRad="38100" dist="38100" dir="2700000" algn="tl" rotWithShape="0">
                    <a:srgbClr val="000000"/>
                  </a:outerShdw>
                </a:effectLst>
                <a:latin typeface="Arial"/>
                <a:ea typeface="ＭＳ Ｐゴシック"/>
                <a:cs typeface="+mn-cs"/>
              </a:rPr>
              <a:t>Photon-</a:t>
            </a:r>
            <a:r>
              <a:rPr lang="en-US" sz="2800" kern="1200" dirty="0">
                <a:effectLst>
                  <a:outerShdw blurRad="38100" dist="38100" dir="2700000" algn="tl" rotWithShape="0">
                    <a:srgbClr val="000000"/>
                  </a:outerShdw>
                </a:effectLst>
                <a:latin typeface="Arial"/>
                <a:ea typeface="ＭＳ Ｐゴシック"/>
                <a:cs typeface="+mn-cs"/>
              </a:rPr>
              <a:t>b</a:t>
            </a:r>
            <a:r>
              <a:rPr lang="en-US" sz="2800" kern="1200" dirty="0" smtClean="0">
                <a:effectLst>
                  <a:outerShdw blurRad="38100" dist="38100" dir="2700000" algn="tl" rotWithShape="0">
                    <a:srgbClr val="000000"/>
                  </a:outerShdw>
                </a:effectLst>
                <a:latin typeface="Arial"/>
                <a:ea typeface="ＭＳ Ｐゴシック"/>
                <a:cs typeface="+mn-cs"/>
              </a:rPr>
              <a:t>ased</a:t>
            </a:r>
            <a:r>
              <a:rPr lang="en-US" sz="2800" dirty="0" smtClean="0">
                <a:cs typeface="+mj-cs"/>
              </a:rPr>
              <a:t> </a:t>
            </a:r>
            <a:r>
              <a:rPr lang="en-US" sz="2800" kern="1200" dirty="0" smtClean="0">
                <a:effectLst>
                  <a:outerShdw blurRad="38100" dist="38100" dir="2700000" algn="tl" rotWithShape="0">
                    <a:srgbClr val="000000"/>
                  </a:outerShdw>
                </a:effectLst>
                <a:latin typeface="Arial"/>
                <a:ea typeface="ＭＳ Ｐゴシック"/>
                <a:cs typeface="+mn-cs"/>
              </a:rPr>
              <a:t>Longitudinal Profile Monitors</a:t>
            </a:r>
            <a:endParaRPr lang="en-US" sz="2800"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37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19483" grpId="0"/>
      <p:bldP spid="194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81317" y="154450"/>
            <a:ext cx="63761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000000"/>
                </a:solidFill>
                <a:latin typeface="Arial"/>
                <a:cs typeface="Arial"/>
              </a:rPr>
              <a:t>Bunch Length – Transverse Mode </a:t>
            </a:r>
            <a:r>
              <a:rPr lang="en-US" sz="2400" b="1" dirty="0" smtClean="0">
                <a:solidFill>
                  <a:srgbClr val="000000"/>
                </a:solidFill>
                <a:latin typeface="Arial"/>
                <a:cs typeface="Arial"/>
              </a:rPr>
              <a:t>Cavities</a:t>
            </a:r>
            <a:endParaRPr lang="en-US" sz="1400" b="1" dirty="0">
              <a:solidFill>
                <a:srgbClr val="000000"/>
              </a:solidFill>
              <a:latin typeface="Arial"/>
              <a:cs typeface="Arial"/>
            </a:endParaRPr>
          </a:p>
        </p:txBody>
      </p:sp>
      <p:pic>
        <p:nvPicPr>
          <p:cNvPr id="29699" name="Picture 3" descr="diag_tm_cavity_akre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219200"/>
            <a:ext cx="52578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381000" y="663132"/>
            <a:ext cx="78441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dirty="0">
                <a:latin typeface="Arial"/>
                <a:cs typeface="Arial"/>
              </a:rPr>
              <a:t>Principle: use transverse mode deflecting cavity to </a:t>
            </a:r>
            <a:r>
              <a:rPr lang="ja-JP" altLang="en-US" sz="1800" dirty="0">
                <a:latin typeface="Arial"/>
                <a:cs typeface="Arial"/>
              </a:rPr>
              <a:t>“</a:t>
            </a:r>
            <a:r>
              <a:rPr lang="en-US" sz="1800" dirty="0">
                <a:latin typeface="Arial"/>
                <a:cs typeface="Arial"/>
              </a:rPr>
              <a:t>sweep</a:t>
            </a:r>
            <a:r>
              <a:rPr lang="ja-JP" altLang="en-US" sz="1800" dirty="0">
                <a:latin typeface="Arial"/>
                <a:cs typeface="Arial"/>
              </a:rPr>
              <a:t>”</a:t>
            </a:r>
            <a:r>
              <a:rPr lang="en-US" sz="1800" dirty="0">
                <a:latin typeface="Arial"/>
                <a:cs typeface="Arial"/>
              </a:rPr>
              <a:t>/kick the beam,</a:t>
            </a:r>
          </a:p>
          <a:p>
            <a:pPr eaLnBrk="1" hangingPunct="1"/>
            <a:r>
              <a:rPr lang="en-US" sz="1800" dirty="0">
                <a:latin typeface="Arial"/>
                <a:cs typeface="Arial"/>
              </a:rPr>
              <a:t>which is then detected using standard profile monitors</a:t>
            </a:r>
          </a:p>
        </p:txBody>
      </p:sp>
      <p:pic>
        <p:nvPicPr>
          <p:cNvPr id="29701" name="Picture 7" descr="diag_streak_ak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2913" y="3633628"/>
            <a:ext cx="3748087"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8"/>
          <p:cNvSpPr txBox="1">
            <a:spLocks noChangeArrowheads="1"/>
          </p:cNvSpPr>
          <p:nvPr/>
        </p:nvSpPr>
        <p:spPr bwMode="auto">
          <a:xfrm>
            <a:off x="4556125" y="6201821"/>
            <a:ext cx="3430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dirty="0">
                <a:latin typeface="Arial"/>
                <a:cs typeface="Arial"/>
              </a:rPr>
              <a:t>(figures courtesy R. </a:t>
            </a:r>
            <a:r>
              <a:rPr lang="en-US" sz="1800" dirty="0" err="1">
                <a:latin typeface="Arial"/>
                <a:cs typeface="Arial"/>
              </a:rPr>
              <a:t>Akre</a:t>
            </a:r>
            <a:r>
              <a:rPr lang="en-US" sz="1800" dirty="0">
                <a:latin typeface="Arial"/>
                <a:cs typeface="Arial"/>
              </a:rPr>
              <a:t>, 2003)</a:t>
            </a:r>
          </a:p>
        </p:txBody>
      </p:sp>
      <p:sp>
        <p:nvSpPr>
          <p:cNvPr id="29703" name="Text Box 9"/>
          <p:cNvSpPr txBox="1">
            <a:spLocks noChangeArrowheads="1"/>
          </p:cNvSpPr>
          <p:nvPr/>
        </p:nvSpPr>
        <p:spPr bwMode="auto">
          <a:xfrm>
            <a:off x="5867400" y="1219200"/>
            <a:ext cx="22645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sz="1800">
                <a:latin typeface="Arial"/>
                <a:cs typeface="Arial"/>
              </a:rPr>
              <a:t>Principle of the TM</a:t>
            </a:r>
            <a:r>
              <a:rPr lang="en-US" sz="1800" baseline="-25000">
                <a:latin typeface="Arial"/>
                <a:cs typeface="Arial"/>
              </a:rPr>
              <a:t>11</a:t>
            </a:r>
          </a:p>
          <a:p>
            <a:pPr eaLnBrk="1" hangingPunct="1"/>
            <a:r>
              <a:rPr lang="en-US" sz="1800">
                <a:latin typeface="Arial"/>
                <a:cs typeface="Arial"/>
              </a:rPr>
              <a:t>transverse mode </a:t>
            </a:r>
          </a:p>
          <a:p>
            <a:pPr eaLnBrk="1" hangingPunct="1"/>
            <a:r>
              <a:rPr lang="en-US" sz="1800">
                <a:latin typeface="Arial"/>
                <a:cs typeface="Arial"/>
              </a:rPr>
              <a:t>deflecting cavity</a:t>
            </a:r>
          </a:p>
        </p:txBody>
      </p:sp>
      <p:sp>
        <p:nvSpPr>
          <p:cNvPr id="29704" name="Text Box 10"/>
          <p:cNvSpPr txBox="1">
            <a:spLocks noChangeArrowheads="1"/>
          </p:cNvSpPr>
          <p:nvPr/>
        </p:nvSpPr>
        <p:spPr bwMode="auto">
          <a:xfrm>
            <a:off x="5851525" y="2286000"/>
            <a:ext cx="2374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a:latin typeface="Arial"/>
                <a:cs typeface="Arial"/>
              </a:rPr>
              <a:t>introduce x-z correlation</a:t>
            </a:r>
            <a:endParaRPr lang="en-GB">
              <a:latin typeface="Arial"/>
              <a:cs typeface="Arial"/>
            </a:endParaRPr>
          </a:p>
        </p:txBody>
      </p:sp>
      <p:sp>
        <p:nvSpPr>
          <p:cNvPr id="29705" name="Text Box 11"/>
          <p:cNvSpPr txBox="1">
            <a:spLocks noChangeArrowheads="1"/>
          </p:cNvSpPr>
          <p:nvPr/>
        </p:nvSpPr>
        <p:spPr bwMode="auto">
          <a:xfrm>
            <a:off x="5867400" y="2667000"/>
            <a:ext cx="27755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US">
                <a:latin typeface="Arial"/>
                <a:cs typeface="Arial"/>
              </a:rPr>
              <a:t>oriented to displace beam</a:t>
            </a:r>
          </a:p>
          <a:p>
            <a:pPr eaLnBrk="1" hangingPunct="1"/>
            <a:r>
              <a:rPr lang="en-US">
                <a:latin typeface="Arial"/>
                <a:cs typeface="Arial"/>
              </a:rPr>
              <a:t>vertically while a horizontal</a:t>
            </a:r>
          </a:p>
          <a:p>
            <a:pPr eaLnBrk="1" hangingPunct="1"/>
            <a:r>
              <a:rPr lang="en-US">
                <a:latin typeface="Arial"/>
                <a:cs typeface="Arial"/>
              </a:rPr>
              <a:t>bending magnet deflects the</a:t>
            </a:r>
          </a:p>
          <a:p>
            <a:pPr eaLnBrk="1" hangingPunct="1"/>
            <a:r>
              <a:rPr lang="en-US">
                <a:latin typeface="Arial"/>
                <a:cs typeface="Arial"/>
              </a:rPr>
              <a:t>beam onto the screen</a:t>
            </a:r>
            <a:endParaRPr lang="en-GB">
              <a:latin typeface="Arial"/>
              <a:cs typeface="Arial"/>
            </a:endParaRPr>
          </a:p>
        </p:txBody>
      </p:sp>
      <p:sp>
        <p:nvSpPr>
          <p:cNvPr id="29706" name="Text Box 12"/>
          <p:cNvSpPr txBox="1">
            <a:spLocks noChangeArrowheads="1"/>
          </p:cNvSpPr>
          <p:nvPr/>
        </p:nvSpPr>
        <p:spPr bwMode="auto">
          <a:xfrm>
            <a:off x="4479925" y="4332288"/>
            <a:ext cx="2364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GB">
                <a:latin typeface="Arial"/>
                <a:cs typeface="Arial"/>
                <a:sym typeface="Symbol" charset="0"/>
              </a:rPr>
              <a:t></a:t>
            </a:r>
            <a:r>
              <a:rPr lang="en-GB" baseline="-25000">
                <a:latin typeface="Arial"/>
                <a:cs typeface="Arial"/>
                <a:sym typeface="Symbol" charset="0"/>
              </a:rPr>
              <a:t>y</a:t>
            </a:r>
            <a:r>
              <a:rPr lang="en-GB" baseline="30000">
                <a:latin typeface="Arial"/>
                <a:cs typeface="Arial"/>
                <a:sym typeface="Symbol" charset="0"/>
              </a:rPr>
              <a:t>2 </a:t>
            </a:r>
            <a:r>
              <a:rPr lang="en-GB">
                <a:latin typeface="Arial"/>
                <a:cs typeface="Arial"/>
                <a:sym typeface="Symbol" charset="0"/>
              </a:rPr>
              <a:t>= A(V</a:t>
            </a:r>
            <a:r>
              <a:rPr lang="en-GB" baseline="-25000">
                <a:latin typeface="Arial"/>
                <a:cs typeface="Arial"/>
                <a:sym typeface="Symbol" charset="0"/>
              </a:rPr>
              <a:t>rf</a:t>
            </a:r>
            <a:r>
              <a:rPr lang="en-GB">
                <a:latin typeface="Arial"/>
                <a:cs typeface="Arial"/>
                <a:sym typeface="Symbol" charset="0"/>
              </a:rPr>
              <a:t>-V</a:t>
            </a:r>
            <a:r>
              <a:rPr lang="en-GB" baseline="-25000">
                <a:latin typeface="Arial"/>
                <a:cs typeface="Arial"/>
                <a:sym typeface="Symbol" charset="0"/>
              </a:rPr>
              <a:t>rf,min</a:t>
            </a:r>
            <a:r>
              <a:rPr lang="en-GB">
                <a:latin typeface="Arial"/>
                <a:cs typeface="Arial"/>
                <a:sym typeface="Symbol" charset="0"/>
              </a:rPr>
              <a:t>)</a:t>
            </a:r>
            <a:r>
              <a:rPr lang="en-GB" baseline="30000">
                <a:latin typeface="Arial"/>
                <a:cs typeface="Arial"/>
                <a:sym typeface="Symbol" charset="0"/>
              </a:rPr>
              <a:t>2</a:t>
            </a:r>
            <a:r>
              <a:rPr lang="en-GB">
                <a:latin typeface="Arial"/>
                <a:cs typeface="Arial"/>
                <a:sym typeface="Symbol" charset="0"/>
              </a:rPr>
              <a:t> = </a:t>
            </a:r>
            <a:r>
              <a:rPr lang="en-GB" baseline="-25000">
                <a:latin typeface="Arial"/>
                <a:cs typeface="Arial"/>
                <a:sym typeface="Symbol" charset="0"/>
              </a:rPr>
              <a:t>y0</a:t>
            </a:r>
            <a:r>
              <a:rPr lang="en-GB" baseline="30000">
                <a:latin typeface="Arial"/>
                <a:cs typeface="Arial"/>
                <a:sym typeface="Symbol" charset="0"/>
              </a:rPr>
              <a:t>2</a:t>
            </a:r>
          </a:p>
        </p:txBody>
      </p:sp>
      <p:sp>
        <p:nvSpPr>
          <p:cNvPr id="29707" name="Text Box 13"/>
          <p:cNvSpPr txBox="1">
            <a:spLocks noChangeArrowheads="1"/>
          </p:cNvSpPr>
          <p:nvPr/>
        </p:nvSpPr>
        <p:spPr bwMode="auto">
          <a:xfrm>
            <a:off x="4479925" y="4865688"/>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GB">
                <a:latin typeface="Arial"/>
                <a:cs typeface="Arial"/>
                <a:sym typeface="Symbol" charset="0"/>
              </a:rPr>
              <a:t></a:t>
            </a:r>
            <a:r>
              <a:rPr lang="en-GB" baseline="-25000">
                <a:latin typeface="Arial"/>
                <a:cs typeface="Arial"/>
                <a:sym typeface="Symbol" charset="0"/>
              </a:rPr>
              <a:t>z</a:t>
            </a:r>
            <a:r>
              <a:rPr lang="en-GB">
                <a:latin typeface="Arial"/>
                <a:cs typeface="Arial"/>
                <a:sym typeface="Symbol" charset="0"/>
              </a:rPr>
              <a:t> = A</a:t>
            </a:r>
            <a:r>
              <a:rPr lang="en-GB" baseline="30000">
                <a:latin typeface="Arial"/>
                <a:cs typeface="Arial"/>
                <a:sym typeface="Symbol" charset="0"/>
              </a:rPr>
              <a:t>1/2</a:t>
            </a:r>
            <a:r>
              <a:rPr lang="en-GB">
                <a:latin typeface="Arial"/>
                <a:cs typeface="Arial"/>
                <a:sym typeface="Symbol" charset="0"/>
              </a:rPr>
              <a:t>E</a:t>
            </a:r>
            <a:r>
              <a:rPr lang="en-GB" baseline="-25000">
                <a:latin typeface="Arial"/>
                <a:cs typeface="Arial"/>
                <a:sym typeface="Symbol" charset="0"/>
              </a:rPr>
              <a:t>0</a:t>
            </a:r>
            <a:r>
              <a:rPr lang="en-GB">
                <a:latin typeface="Arial"/>
                <a:cs typeface="Arial"/>
                <a:sym typeface="Symbol" charset="0"/>
              </a:rPr>
              <a:t></a:t>
            </a:r>
            <a:r>
              <a:rPr lang="en-GB" baseline="-25000">
                <a:latin typeface="Arial"/>
                <a:cs typeface="Arial"/>
                <a:sym typeface="Symbol" charset="0"/>
              </a:rPr>
              <a:t>rf</a:t>
            </a:r>
            <a:r>
              <a:rPr lang="en-GB">
                <a:latin typeface="Arial"/>
                <a:cs typeface="Arial"/>
                <a:sym typeface="Symbol" charset="0"/>
              </a:rPr>
              <a:t>/2R</a:t>
            </a:r>
            <a:r>
              <a:rPr lang="en-GB" baseline="-25000">
                <a:latin typeface="Arial"/>
                <a:cs typeface="Arial"/>
                <a:sym typeface="Symbol" charset="0"/>
              </a:rPr>
              <a:t>34</a:t>
            </a:r>
          </a:p>
        </p:txBody>
      </p:sp>
      <p:sp>
        <p:nvSpPr>
          <p:cNvPr id="29708" name="Text Box 14"/>
          <p:cNvSpPr txBox="1">
            <a:spLocks noChangeArrowheads="1"/>
          </p:cNvSpPr>
          <p:nvPr/>
        </p:nvSpPr>
        <p:spPr bwMode="auto">
          <a:xfrm>
            <a:off x="5013325" y="5438775"/>
            <a:ext cx="261187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charset="0"/>
                <a:ea typeface="ＭＳ Ｐゴシック" charset="0"/>
              </a:defRPr>
            </a:lvl1pPr>
            <a:lvl2pPr marL="742950" indent="-285750" eaLnBrk="0" hangingPunct="0">
              <a:defRPr sz="1600">
                <a:solidFill>
                  <a:schemeClr val="tx1"/>
                </a:solidFill>
                <a:latin typeface="Comic Sans MS" charset="0"/>
                <a:ea typeface="ＭＳ Ｐゴシック" charset="0"/>
              </a:defRPr>
            </a:lvl2pPr>
            <a:lvl3pPr marL="1143000" indent="-228600" eaLnBrk="0" hangingPunct="0">
              <a:defRPr sz="1600">
                <a:solidFill>
                  <a:schemeClr val="tx1"/>
                </a:solidFill>
                <a:latin typeface="Comic Sans MS" charset="0"/>
                <a:ea typeface="ＭＳ Ｐゴシック" charset="0"/>
              </a:defRPr>
            </a:lvl3pPr>
            <a:lvl4pPr marL="1600200" indent="-228600" eaLnBrk="0" hangingPunct="0">
              <a:defRPr sz="1600">
                <a:solidFill>
                  <a:schemeClr val="tx1"/>
                </a:solidFill>
                <a:latin typeface="Comic Sans MS" charset="0"/>
                <a:ea typeface="ＭＳ Ｐゴシック" charset="0"/>
              </a:defRPr>
            </a:lvl4pPr>
            <a:lvl5pPr marL="2057400" indent="-228600" eaLnBrk="0" hangingPunct="0">
              <a:defRPr sz="1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a:solidFill>
                  <a:schemeClr val="tx1"/>
                </a:solidFill>
                <a:latin typeface="Comic Sans MS" charset="0"/>
                <a:ea typeface="ＭＳ Ｐゴシック" charset="0"/>
              </a:defRPr>
            </a:lvl9pPr>
          </a:lstStyle>
          <a:p>
            <a:pPr eaLnBrk="1" hangingPunct="1"/>
            <a:r>
              <a:rPr lang="en-GB">
                <a:latin typeface="Arial"/>
                <a:cs typeface="Arial"/>
                <a:sym typeface="Symbol" charset="0"/>
              </a:rPr>
              <a:t></a:t>
            </a:r>
            <a:r>
              <a:rPr lang="en-GB" baseline="-25000">
                <a:latin typeface="Arial"/>
                <a:cs typeface="Arial"/>
                <a:sym typeface="Symbol" charset="0"/>
              </a:rPr>
              <a:t>z</a:t>
            </a:r>
            <a:r>
              <a:rPr lang="en-GB">
                <a:latin typeface="Arial"/>
                <a:cs typeface="Arial"/>
                <a:sym typeface="Symbol" charset="0"/>
              </a:rPr>
              <a:t> expressed in terms of fit</a:t>
            </a:r>
          </a:p>
          <a:p>
            <a:pPr eaLnBrk="1" hangingPunct="1"/>
            <a:r>
              <a:rPr lang="en-US">
                <a:latin typeface="Arial"/>
                <a:cs typeface="Arial"/>
                <a:sym typeface="Symbol" charset="0"/>
              </a:rPr>
              <a:t>parameter, A</a:t>
            </a:r>
            <a:endParaRPr lang="en-GB">
              <a:latin typeface="Arial"/>
              <a:cs typeface="Arial"/>
              <a:sym typeface="Symbol" charset="0"/>
            </a:endParaRPr>
          </a:p>
        </p:txBody>
      </p:sp>
      <p:sp>
        <p:nvSpPr>
          <p:cNvPr id="29709" name="AutoShape 15"/>
          <p:cNvSpPr>
            <a:spLocks noChangeArrowheads="1"/>
          </p:cNvSpPr>
          <p:nvPr/>
        </p:nvSpPr>
        <p:spPr bwMode="auto">
          <a:xfrm>
            <a:off x="4648200" y="5562600"/>
            <a:ext cx="304800" cy="152400"/>
          </a:xfrm>
          <a:prstGeom prst="rightArrow">
            <a:avLst>
              <a:gd name="adj1" fmla="val 50000"/>
              <a:gd name="adj2" fmla="val 50000"/>
            </a:avLst>
          </a:prstGeom>
          <a:solidFill>
            <a:schemeClr val="bg1"/>
          </a:solidFill>
          <a:ln w="9525">
            <a:solidFill>
              <a:schemeClr val="bg1"/>
            </a:solidFill>
            <a:miter lim="800000"/>
            <a:headEnd/>
            <a:tailEnd/>
          </a:ln>
        </p:spPr>
        <p:txBody>
          <a:bodyPr wrap="none" anchor="ctr"/>
          <a:lstStyle/>
          <a:p>
            <a:endParaRPr lang="en-US">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38</a:t>
            </a:fld>
            <a:endParaRPr lang="en-US"/>
          </a:p>
        </p:txBody>
      </p:sp>
    </p:spTree>
    <p:extLst>
      <p:ext uri="{BB962C8B-B14F-4D97-AF65-F5344CB8AC3E}">
        <p14:creationId xmlns:p14="http://schemas.microsoft.com/office/powerpoint/2010/main" val="2501290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9" name="Text Box 11"/>
          <p:cNvSpPr txBox="1">
            <a:spLocks noChangeArrowheads="1"/>
          </p:cNvSpPr>
          <p:nvPr/>
        </p:nvSpPr>
        <p:spPr bwMode="auto">
          <a:xfrm>
            <a:off x="0" y="99060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dirty="0">
                <a:effectLst>
                  <a:outerShdw blurRad="38100" dist="38100" dir="2700000" algn="tl">
                    <a:srgbClr val="DDDDDD"/>
                  </a:outerShdw>
                </a:effectLst>
                <a:cs typeface="+mn-cs"/>
              </a:rPr>
              <a:t> The simplest beam profile monitor is probably the one using </a:t>
            </a:r>
            <a:r>
              <a:rPr lang="en-US" sz="1900" b="1" dirty="0">
                <a:solidFill>
                  <a:srgbClr val="CC0000"/>
                </a:solidFill>
                <a:effectLst>
                  <a:outerShdw blurRad="38100" dist="38100" dir="2700000" algn="tl">
                    <a:srgbClr val="DDDDDD"/>
                  </a:outerShdw>
                </a:effectLst>
                <a:cs typeface="+mn-cs"/>
              </a:rPr>
              <a:t>fluorescent screens</a:t>
            </a:r>
            <a:r>
              <a:rPr lang="en-US" sz="1900" b="1" dirty="0">
                <a:effectLst>
                  <a:outerShdw blurRad="38100" dist="38100" dir="2700000" algn="tl">
                    <a:srgbClr val="DDDDDD"/>
                  </a:outerShdw>
                </a:effectLst>
                <a:cs typeface="+mn-cs"/>
              </a:rPr>
              <a:t> intercepting the beam.</a:t>
            </a:r>
          </a:p>
        </p:txBody>
      </p:sp>
      <p:sp>
        <p:nvSpPr>
          <p:cNvPr id="43041" name="Text Box 33"/>
          <p:cNvSpPr txBox="1">
            <a:spLocks noChangeArrowheads="1"/>
          </p:cNvSpPr>
          <p:nvPr/>
        </p:nvSpPr>
        <p:spPr bwMode="auto">
          <a:xfrm>
            <a:off x="0" y="1676400"/>
            <a:ext cx="91440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beam particles hitting the screen material excite the atoms that subsequently radiate a photon in the visible range when decaying back to the ground state. </a:t>
            </a:r>
          </a:p>
        </p:txBody>
      </p:sp>
      <p:sp>
        <p:nvSpPr>
          <p:cNvPr id="43042" name="Text Box 34"/>
          <p:cNvSpPr txBox="1">
            <a:spLocks noChangeArrowheads="1"/>
          </p:cNvSpPr>
          <p:nvPr/>
        </p:nvSpPr>
        <p:spPr bwMode="auto">
          <a:xfrm>
            <a:off x="0" y="258127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resulting image of the beam on the screen can be visualized by a ccd camera and eventually digitized by a frame grabber for further analysis.</a:t>
            </a:r>
          </a:p>
        </p:txBody>
      </p:sp>
      <p:sp>
        <p:nvSpPr>
          <p:cNvPr id="43043" name="Text Box 35"/>
          <p:cNvSpPr txBox="1">
            <a:spLocks noChangeArrowheads="1"/>
          </p:cNvSpPr>
          <p:nvPr/>
        </p:nvSpPr>
        <p:spPr bwMode="auto">
          <a:xfrm>
            <a:off x="0" y="3243263"/>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Such monitors are destructive and are typically used only in beam transferlines.</a:t>
            </a:r>
          </a:p>
        </p:txBody>
      </p:sp>
      <p:sp>
        <p:nvSpPr>
          <p:cNvPr id="43044" name="Text Box 36"/>
          <p:cNvSpPr txBox="1">
            <a:spLocks noChangeArrowheads="1"/>
          </p:cNvSpPr>
          <p:nvPr/>
        </p:nvSpPr>
        <p:spPr bwMode="auto">
          <a:xfrm>
            <a:off x="0" y="3890963"/>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Another category of beam profile monitors are the </a:t>
            </a:r>
            <a:r>
              <a:rPr lang="en-US" sz="1900" b="1">
                <a:solidFill>
                  <a:srgbClr val="CC0000"/>
                </a:solidFill>
                <a:effectLst>
                  <a:outerShdw blurRad="38100" dist="38100" dir="2700000" algn="tl">
                    <a:srgbClr val="DDDDDD"/>
                  </a:outerShdw>
                </a:effectLst>
                <a:cs typeface="+mn-cs"/>
              </a:rPr>
              <a:t>ionization chambers</a:t>
            </a:r>
            <a:r>
              <a:rPr lang="en-US" sz="1900" b="1">
                <a:effectLst>
                  <a:outerShdw blurRad="38100" dist="38100" dir="2700000" algn="tl">
                    <a:srgbClr val="DDDDDD"/>
                  </a:outerShdw>
                </a:effectLst>
                <a:cs typeface="+mn-cs"/>
              </a:rPr>
              <a:t>.</a:t>
            </a:r>
          </a:p>
        </p:txBody>
      </p:sp>
      <p:sp>
        <p:nvSpPr>
          <p:cNvPr id="43045" name="Text Box 37"/>
          <p:cNvSpPr txBox="1">
            <a:spLocks noChangeArrowheads="1"/>
          </p:cNvSpPr>
          <p:nvPr/>
        </p:nvSpPr>
        <p:spPr bwMode="auto">
          <a:xfrm>
            <a:off x="0" y="4311650"/>
            <a:ext cx="91440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this monitor, a gas in a dedicated portion of the vacuum chamber is ionized by the passage of the beam.</a:t>
            </a:r>
          </a:p>
          <a:p>
            <a:pPr algn="ctr">
              <a:defRPr/>
            </a:pPr>
            <a:r>
              <a:rPr lang="en-US" sz="1900" b="1">
                <a:effectLst>
                  <a:outerShdw blurRad="38100" dist="38100" dir="2700000" algn="tl">
                    <a:srgbClr val="DDDDDD"/>
                  </a:outerShdw>
                </a:effectLst>
                <a:cs typeface="+mn-cs"/>
              </a:rPr>
              <a:t>Depending on the scheme used, either the electrons or the ionized atoms can be detected for the beam profile reconstruction. Time of flight analysis of the ionized particles is usually necessary.</a:t>
            </a:r>
          </a:p>
        </p:txBody>
      </p:sp>
      <p:sp>
        <p:nvSpPr>
          <p:cNvPr id="43046" name="Text Box 38"/>
          <p:cNvSpPr txBox="1">
            <a:spLocks noChangeArrowheads="1"/>
          </p:cNvSpPr>
          <p:nvPr/>
        </p:nvSpPr>
        <p:spPr bwMode="auto">
          <a:xfrm>
            <a:off x="0" y="588327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Because of their perturbative nature, these monitors are mainly used in single pass accelerators.</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Other Beam Profile Monitors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39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4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p:bldP spid="43041" grpId="0"/>
      <p:bldP spid="43042" grpId="0"/>
      <p:bldP spid="43043" grpId="0"/>
      <p:bldP spid="43044" grpId="0"/>
      <p:bldP spid="43045" grpId="0"/>
      <p:bldP spid="430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cs typeface="+mj-cs"/>
              </a:rPr>
              <a:t>Beam Image Current</a:t>
            </a:r>
            <a:endParaRPr lang="en-US" dirty="0">
              <a:cs typeface="+mj-cs"/>
            </a:endParaRPr>
          </a:p>
        </p:txBody>
      </p:sp>
      <p:sp>
        <p:nvSpPr>
          <p:cNvPr id="3" name="Content Placeholder 2"/>
          <p:cNvSpPr>
            <a:spLocks noGrp="1"/>
          </p:cNvSpPr>
          <p:nvPr>
            <p:ph idx="1"/>
          </p:nvPr>
        </p:nvSpPr>
        <p:spPr>
          <a:xfrm>
            <a:off x="457200" y="1143000"/>
            <a:ext cx="8229600" cy="2362200"/>
          </a:xfrm>
        </p:spPr>
        <p:txBody>
          <a:bodyPr>
            <a:normAutofit fontScale="77500" lnSpcReduction="20000"/>
          </a:bodyPr>
          <a:lstStyle/>
          <a:p>
            <a:pPr eaLnBrk="1" hangingPunct="1">
              <a:defRPr/>
            </a:pPr>
            <a:r>
              <a:rPr lang="en-US" dirty="0" smtClean="0">
                <a:cs typeface="+mn-cs"/>
              </a:rPr>
              <a:t>For relativistic beams, the EM fields are flattened to an opening angle of 1/</a:t>
            </a:r>
            <a:r>
              <a:rPr lang="en-US" dirty="0" smtClean="0">
                <a:latin typeface="Symbol" charset="2"/>
                <a:cs typeface="Symbol" charset="2"/>
              </a:rPr>
              <a:t>g</a:t>
            </a:r>
            <a:r>
              <a:rPr lang="en-US" dirty="0" smtClean="0">
                <a:cs typeface="+mn-cs"/>
              </a:rPr>
              <a:t>, approximating a TEM wave.</a:t>
            </a:r>
          </a:p>
          <a:p>
            <a:pPr eaLnBrk="1" hangingPunct="1">
              <a:defRPr/>
            </a:pPr>
            <a:r>
              <a:rPr lang="en-US" dirty="0" smtClean="0">
                <a:cs typeface="+mn-cs"/>
              </a:rPr>
              <a:t>Image current flows on the inner surface of the beam pipe.</a:t>
            </a:r>
          </a:p>
          <a:p>
            <a:pPr eaLnBrk="1" hangingPunct="1">
              <a:defRPr/>
            </a:pPr>
            <a:r>
              <a:rPr lang="en-US" dirty="0" smtClean="0">
                <a:cs typeface="+mn-cs"/>
              </a:rPr>
              <a:t>A beam pickup (PU) intercepts some fraction of the image current</a:t>
            </a:r>
            <a:endParaRPr lang="en-US" dirty="0">
              <a:cs typeface="+mn-cs"/>
            </a:endParaRPr>
          </a:p>
        </p:txBody>
      </p:sp>
      <p:pic>
        <p:nvPicPr>
          <p:cNvPr id="38915"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1050" y="3581400"/>
            <a:ext cx="1460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1295400" y="3962400"/>
            <a:ext cx="7391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219200" y="6170613"/>
            <a:ext cx="74676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38918" name="Group 16"/>
          <p:cNvGrpSpPr>
            <a:grpSpLocks/>
          </p:cNvGrpSpPr>
          <p:nvPr/>
        </p:nvGrpSpPr>
        <p:grpSpPr bwMode="auto">
          <a:xfrm>
            <a:off x="2133600" y="3657600"/>
            <a:ext cx="914400" cy="538163"/>
            <a:chOff x="2133600" y="3657600"/>
            <a:chExt cx="914400" cy="538609"/>
          </a:xfrm>
        </p:grpSpPr>
        <p:sp>
          <p:nvSpPr>
            <p:cNvPr id="38941" name="TextBox 11"/>
            <p:cNvSpPr txBox="1">
              <a:spLocks noChangeArrowheads="1"/>
            </p:cNvSpPr>
            <p:nvPr/>
          </p:nvSpPr>
          <p:spPr bwMode="auto">
            <a:xfrm>
              <a:off x="2514600"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42" name="TextBox 12"/>
            <p:cNvSpPr txBox="1">
              <a:spLocks noChangeArrowheads="1"/>
            </p:cNvSpPr>
            <p:nvPr/>
          </p:nvSpPr>
          <p:spPr bwMode="auto">
            <a:xfrm>
              <a:off x="2373312"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43" name="TextBox 13"/>
            <p:cNvSpPr txBox="1">
              <a:spLocks noChangeArrowheads="1"/>
            </p:cNvSpPr>
            <p:nvPr/>
          </p:nvSpPr>
          <p:spPr bwMode="auto">
            <a:xfrm>
              <a:off x="2678112"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44" name="TextBox 15"/>
            <p:cNvSpPr txBox="1">
              <a:spLocks noChangeArrowheads="1"/>
            </p:cNvSpPr>
            <p:nvPr/>
          </p:nvSpPr>
          <p:spPr bwMode="auto">
            <a:xfrm>
              <a:off x="2133600"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grpSp>
      <p:grpSp>
        <p:nvGrpSpPr>
          <p:cNvPr id="38919" name="Group 17"/>
          <p:cNvGrpSpPr>
            <a:grpSpLocks/>
          </p:cNvGrpSpPr>
          <p:nvPr/>
        </p:nvGrpSpPr>
        <p:grpSpPr bwMode="auto">
          <a:xfrm>
            <a:off x="2209800" y="5862638"/>
            <a:ext cx="914400" cy="538162"/>
            <a:chOff x="2133600" y="3657600"/>
            <a:chExt cx="914400" cy="538609"/>
          </a:xfrm>
        </p:grpSpPr>
        <p:sp>
          <p:nvSpPr>
            <p:cNvPr id="38937" name="TextBox 18"/>
            <p:cNvSpPr txBox="1">
              <a:spLocks noChangeArrowheads="1"/>
            </p:cNvSpPr>
            <p:nvPr/>
          </p:nvSpPr>
          <p:spPr bwMode="auto">
            <a:xfrm>
              <a:off x="2514600"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38" name="TextBox 19"/>
            <p:cNvSpPr txBox="1">
              <a:spLocks noChangeArrowheads="1"/>
            </p:cNvSpPr>
            <p:nvPr/>
          </p:nvSpPr>
          <p:spPr bwMode="auto">
            <a:xfrm>
              <a:off x="2373312"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39" name="TextBox 20"/>
            <p:cNvSpPr txBox="1">
              <a:spLocks noChangeArrowheads="1"/>
            </p:cNvSpPr>
            <p:nvPr/>
          </p:nvSpPr>
          <p:spPr bwMode="auto">
            <a:xfrm>
              <a:off x="2678112"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sp>
          <p:nvSpPr>
            <p:cNvPr id="38940" name="TextBox 21"/>
            <p:cNvSpPr txBox="1">
              <a:spLocks noChangeArrowheads="1"/>
            </p:cNvSpPr>
            <p:nvPr/>
          </p:nvSpPr>
          <p:spPr bwMode="auto">
            <a:xfrm>
              <a:off x="2133600" y="3657600"/>
              <a:ext cx="36988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900">
                  <a:solidFill>
                    <a:srgbClr val="FF0000"/>
                  </a:solidFill>
                </a:rPr>
                <a:t>+</a:t>
              </a:r>
            </a:p>
          </p:txBody>
        </p:sp>
      </p:grpSp>
      <p:grpSp>
        <p:nvGrpSpPr>
          <p:cNvPr id="38920" name="Group 23"/>
          <p:cNvGrpSpPr>
            <a:grpSpLocks/>
          </p:cNvGrpSpPr>
          <p:nvPr/>
        </p:nvGrpSpPr>
        <p:grpSpPr bwMode="auto">
          <a:xfrm>
            <a:off x="2343150" y="4521200"/>
            <a:ext cx="528638" cy="923925"/>
            <a:chOff x="2050408" y="4495800"/>
            <a:chExt cx="529280" cy="923330"/>
          </a:xfrm>
        </p:grpSpPr>
        <p:sp>
          <p:nvSpPr>
            <p:cNvPr id="38935" name="TextBox 10"/>
            <p:cNvSpPr txBox="1">
              <a:spLocks noChangeArrowheads="1"/>
            </p:cNvSpPr>
            <p:nvPr/>
          </p:nvSpPr>
          <p:spPr bwMode="auto">
            <a:xfrm>
              <a:off x="2133600" y="4495800"/>
              <a:ext cx="396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5400"/>
                <a:t>-</a:t>
              </a:r>
            </a:p>
          </p:txBody>
        </p:sp>
        <p:sp>
          <p:nvSpPr>
            <p:cNvPr id="23" name="Oval 22"/>
            <p:cNvSpPr/>
            <p:nvPr/>
          </p:nvSpPr>
          <p:spPr>
            <a:xfrm>
              <a:off x="2050408" y="4901938"/>
              <a:ext cx="529280" cy="304604"/>
            </a:xfrm>
            <a:prstGeom prst="ellipse">
              <a:avLst/>
            </a:prstGeom>
            <a:solidFill>
              <a:schemeClr val="tx1">
                <a:lumMod val="50000"/>
                <a:lumOff val="50000"/>
                <a:alpha val="31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8921" name="Group 33"/>
          <p:cNvGrpSpPr>
            <a:grpSpLocks/>
          </p:cNvGrpSpPr>
          <p:nvPr/>
        </p:nvGrpSpPr>
        <p:grpSpPr bwMode="auto">
          <a:xfrm>
            <a:off x="4799013" y="3657600"/>
            <a:ext cx="2439987" cy="539750"/>
            <a:chOff x="4799012" y="3657600"/>
            <a:chExt cx="2439988" cy="539403"/>
          </a:xfrm>
        </p:grpSpPr>
        <p:cxnSp>
          <p:nvCxnSpPr>
            <p:cNvPr id="26" name="Straight Connector 25"/>
            <p:cNvCxnSpPr/>
            <p:nvPr/>
          </p:nvCxnSpPr>
          <p:spPr>
            <a:xfrm rot="5400000">
              <a:off x="4530105" y="3926507"/>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6969298" y="3925715"/>
              <a:ext cx="53781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800599" y="4195417"/>
              <a:ext cx="2438401" cy="158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22" name="Group 34"/>
          <p:cNvGrpSpPr>
            <a:grpSpLocks/>
          </p:cNvGrpSpPr>
          <p:nvPr/>
        </p:nvGrpSpPr>
        <p:grpSpPr bwMode="auto">
          <a:xfrm rot="10800000">
            <a:off x="4800600" y="5937250"/>
            <a:ext cx="2439988" cy="539750"/>
            <a:chOff x="4799012" y="3657600"/>
            <a:chExt cx="2439988" cy="539403"/>
          </a:xfrm>
        </p:grpSpPr>
        <p:cxnSp>
          <p:nvCxnSpPr>
            <p:cNvPr id="36" name="Straight Connector 35"/>
            <p:cNvCxnSpPr/>
            <p:nvPr/>
          </p:nvCxnSpPr>
          <p:spPr>
            <a:xfrm rot="5400000">
              <a:off x="4531691" y="3928094"/>
              <a:ext cx="539403"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6970885" y="3928888"/>
              <a:ext cx="537816"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800600" y="4198589"/>
              <a:ext cx="2438400" cy="1587"/>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8923" name="Group 40"/>
          <p:cNvGrpSpPr>
            <a:grpSpLocks/>
          </p:cNvGrpSpPr>
          <p:nvPr/>
        </p:nvGrpSpPr>
        <p:grpSpPr bwMode="auto">
          <a:xfrm>
            <a:off x="4648200" y="3581400"/>
            <a:ext cx="2743200" cy="381000"/>
            <a:chOff x="4648200" y="3581400"/>
            <a:chExt cx="2743200" cy="381000"/>
          </a:xfrm>
        </p:grpSpPr>
        <p:sp>
          <p:nvSpPr>
            <p:cNvPr id="39" name="Can 38"/>
            <p:cNvSpPr/>
            <p:nvPr/>
          </p:nvSpPr>
          <p:spPr>
            <a:xfrm>
              <a:off x="4648200" y="3581400"/>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Can 39"/>
            <p:cNvSpPr/>
            <p:nvPr/>
          </p:nvSpPr>
          <p:spPr>
            <a:xfrm>
              <a:off x="7085013" y="3581400"/>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8924" name="Group 41"/>
          <p:cNvGrpSpPr>
            <a:grpSpLocks/>
          </p:cNvGrpSpPr>
          <p:nvPr/>
        </p:nvGrpSpPr>
        <p:grpSpPr bwMode="auto">
          <a:xfrm rot="10800000">
            <a:off x="4648200" y="6172200"/>
            <a:ext cx="2743200" cy="381000"/>
            <a:chOff x="4648200" y="3581400"/>
            <a:chExt cx="2743200" cy="381000"/>
          </a:xfrm>
        </p:grpSpPr>
        <p:sp>
          <p:nvSpPr>
            <p:cNvPr id="43" name="Can 42"/>
            <p:cNvSpPr/>
            <p:nvPr/>
          </p:nvSpPr>
          <p:spPr>
            <a:xfrm>
              <a:off x="4651375" y="3582987"/>
              <a:ext cx="306387"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Can 43"/>
            <p:cNvSpPr/>
            <p:nvPr/>
          </p:nvSpPr>
          <p:spPr>
            <a:xfrm>
              <a:off x="7088187" y="3582987"/>
              <a:ext cx="306388" cy="381000"/>
            </a:xfrm>
            <a:prstGeom prst="can">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 name="Slide Number Placeholder 3"/>
          <p:cNvSpPr>
            <a:spLocks noGrp="1"/>
          </p:cNvSpPr>
          <p:nvPr>
            <p:ph type="sldNum" sz="quarter" idx="12"/>
          </p:nvPr>
        </p:nvSpPr>
        <p:spPr/>
        <p:txBody>
          <a:bodyPr/>
          <a:lstStyle/>
          <a:p>
            <a:pPr>
              <a:defRPr/>
            </a:pPr>
            <a:fld id="{FCAAE995-43E6-7247-8674-2C5C7B56CC11}" type="slidenum">
              <a:rPr lang="en-US" smtClean="0"/>
              <a:pPr>
                <a:defRPr/>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2" name="Text Box 8"/>
          <p:cNvSpPr txBox="1">
            <a:spLocks noChangeArrowheads="1"/>
          </p:cNvSpPr>
          <p:nvPr/>
        </p:nvSpPr>
        <p:spPr bwMode="auto">
          <a:xfrm>
            <a:off x="4610100" y="4657725"/>
            <a:ext cx="45243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effectLst>
                  <a:outerShdw blurRad="38100" dist="38100" dir="2700000" algn="tl">
                    <a:srgbClr val="DDDDDD"/>
                  </a:outerShdw>
                </a:effectLst>
                <a:cs typeface="+mn-cs"/>
              </a:rPr>
              <a:t> Schottky noise cannot be used in electron and positron machines because in those accelerators, the noise due to synchrotron radiation quantum fluctuations is strong and covers the Schottky noise. </a:t>
            </a:r>
          </a:p>
        </p:txBody>
      </p:sp>
      <p:grpSp>
        <p:nvGrpSpPr>
          <p:cNvPr id="41998" name="Group 14"/>
          <p:cNvGrpSpPr>
            <a:grpSpLocks/>
          </p:cNvGrpSpPr>
          <p:nvPr/>
        </p:nvGrpSpPr>
        <p:grpSpPr bwMode="auto">
          <a:xfrm>
            <a:off x="5791200" y="1017588"/>
            <a:ext cx="3352800" cy="2305050"/>
            <a:chOff x="2969" y="710"/>
            <a:chExt cx="2658" cy="1908"/>
          </a:xfrm>
        </p:grpSpPr>
        <p:pic>
          <p:nvPicPr>
            <p:cNvPr id="41999" name="Picture 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69" y="710"/>
              <a:ext cx="2658" cy="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2000" name="Rectangle 16"/>
            <p:cNvSpPr>
              <a:spLocks noChangeArrowheads="1"/>
            </p:cNvSpPr>
            <p:nvPr/>
          </p:nvSpPr>
          <p:spPr bwMode="auto">
            <a:xfrm>
              <a:off x="3201" y="2180"/>
              <a:ext cx="46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FNAL</a:t>
              </a:r>
            </a:p>
          </p:txBody>
        </p:sp>
      </p:grpSp>
      <p:sp>
        <p:nvSpPr>
          <p:cNvPr id="42005" name="Rectangle 21"/>
          <p:cNvSpPr>
            <a:spLocks noChangeArrowheads="1"/>
          </p:cNvSpPr>
          <p:nvPr/>
        </p:nvSpPr>
        <p:spPr bwMode="auto">
          <a:xfrm>
            <a:off x="-33338" y="3305175"/>
            <a:ext cx="91773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effectLst>
                  <a:outerShdw blurRad="38100" dist="38100" dir="2700000" algn="tl">
                    <a:srgbClr val="DDDDDD"/>
                  </a:outerShdw>
                </a:effectLst>
                <a:cs typeface="+mn-cs"/>
              </a:rPr>
              <a:t> SN spectra contain a lot of information concerning a number of beam quantities, including longitudinal and transverse tunes, momentum spread and beam current.</a:t>
            </a:r>
          </a:p>
          <a:p>
            <a:pPr algn="ctr">
              <a:defRPr/>
            </a:pPr>
            <a:r>
              <a:rPr lang="en-US" sz="1800" b="1">
                <a:effectLst>
                  <a:outerShdw blurRad="38100" dist="38100" dir="2700000" algn="tl">
                    <a:srgbClr val="DDDDDD"/>
                  </a:outerShdw>
                </a:effectLst>
                <a:cs typeface="+mn-cs"/>
              </a:rPr>
              <a:t>Schottky noise monitors are actually the main non-invasive diagnostic tool used in heavy particle storage rings. </a:t>
            </a:r>
          </a:p>
        </p:txBody>
      </p:sp>
      <p:grpSp>
        <p:nvGrpSpPr>
          <p:cNvPr id="42016" name="Group 32"/>
          <p:cNvGrpSpPr>
            <a:grpSpLocks/>
          </p:cNvGrpSpPr>
          <p:nvPr/>
        </p:nvGrpSpPr>
        <p:grpSpPr bwMode="auto">
          <a:xfrm>
            <a:off x="252413" y="4535488"/>
            <a:ext cx="4386262" cy="2062162"/>
            <a:chOff x="159" y="2857"/>
            <a:chExt cx="2763" cy="1299"/>
          </a:xfrm>
        </p:grpSpPr>
        <p:grpSp>
          <p:nvGrpSpPr>
            <p:cNvPr id="26631" name="Group 25"/>
            <p:cNvGrpSpPr>
              <a:grpSpLocks/>
            </p:cNvGrpSpPr>
            <p:nvPr/>
          </p:nvGrpSpPr>
          <p:grpSpPr bwMode="auto">
            <a:xfrm>
              <a:off x="159" y="2857"/>
              <a:ext cx="2763" cy="1299"/>
              <a:chOff x="159" y="2857"/>
              <a:chExt cx="2763" cy="1299"/>
            </a:xfrm>
          </p:grpSpPr>
          <p:grpSp>
            <p:nvGrpSpPr>
              <p:cNvPr id="26637" name="Group 11"/>
              <p:cNvGrpSpPr>
                <a:grpSpLocks/>
              </p:cNvGrpSpPr>
              <p:nvPr/>
            </p:nvGrpSpPr>
            <p:grpSpPr bwMode="auto">
              <a:xfrm>
                <a:off x="159" y="2857"/>
                <a:ext cx="2763" cy="1292"/>
                <a:chOff x="1380" y="849"/>
                <a:chExt cx="2991" cy="1504"/>
              </a:xfrm>
            </p:grpSpPr>
            <p:pic>
              <p:nvPicPr>
                <p:cNvPr id="41996"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0" y="849"/>
                  <a:ext cx="2991" cy="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97" name="Text Box 13"/>
                <p:cNvSpPr txBox="1">
                  <a:spLocks noChangeArrowheads="1"/>
                </p:cNvSpPr>
                <p:nvPr/>
              </p:nvSpPr>
              <p:spPr bwMode="auto">
                <a:xfrm>
                  <a:off x="3996" y="872"/>
                  <a:ext cx="357"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solidFill>
                        <a:schemeClr val="bg1"/>
                      </a:solidFill>
                      <a:effectLst>
                        <a:outerShdw blurRad="38100" dist="38100" dir="2700000" algn="tl">
                          <a:srgbClr val="DDDDDD"/>
                        </a:outerShdw>
                      </a:effectLst>
                      <a:cs typeface="+mn-cs"/>
                    </a:rPr>
                    <a:t>FNAL</a:t>
                  </a:r>
                </a:p>
              </p:txBody>
            </p:sp>
          </p:grpSp>
          <p:sp>
            <p:nvSpPr>
              <p:cNvPr id="42007" name="Oval 23"/>
              <p:cNvSpPr>
                <a:spLocks noChangeArrowheads="1"/>
              </p:cNvSpPr>
              <p:nvPr/>
            </p:nvSpPr>
            <p:spPr bwMode="auto">
              <a:xfrm>
                <a:off x="291" y="4014"/>
                <a:ext cx="1178" cy="142"/>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2008" name="Oval 24"/>
              <p:cNvSpPr>
                <a:spLocks noChangeArrowheads="1"/>
              </p:cNvSpPr>
              <p:nvPr/>
            </p:nvSpPr>
            <p:spPr bwMode="auto">
              <a:xfrm>
                <a:off x="1600" y="4013"/>
                <a:ext cx="1178" cy="142"/>
              </a:xfrm>
              <a:prstGeom prst="ellipse">
                <a:avLst/>
              </a:prstGeom>
              <a:noFill/>
              <a:ln w="9525">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2010" name="Text Box 26"/>
            <p:cNvSpPr txBox="1">
              <a:spLocks noChangeArrowheads="1"/>
            </p:cNvSpPr>
            <p:nvPr/>
          </p:nvSpPr>
          <p:spPr bwMode="auto">
            <a:xfrm>
              <a:off x="346" y="3207"/>
              <a:ext cx="5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chemeClr val="bg1"/>
                  </a:solidFill>
                  <a:cs typeface="+mn-cs"/>
                </a:rPr>
                <a:t>Synchrotron</a:t>
              </a:r>
            </a:p>
            <a:p>
              <a:pPr algn="ctr">
                <a:defRPr/>
              </a:pPr>
              <a:r>
                <a:rPr lang="en-US" sz="1000">
                  <a:solidFill>
                    <a:schemeClr val="bg1"/>
                  </a:solidFill>
                  <a:cs typeface="+mn-cs"/>
                </a:rPr>
                <a:t>sidebands</a:t>
              </a:r>
            </a:p>
          </p:txBody>
        </p:sp>
        <p:sp>
          <p:nvSpPr>
            <p:cNvPr id="42011" name="Line 27"/>
            <p:cNvSpPr>
              <a:spLocks noChangeShapeType="1"/>
            </p:cNvSpPr>
            <p:nvPr/>
          </p:nvSpPr>
          <p:spPr bwMode="auto">
            <a:xfrm>
              <a:off x="647" y="3438"/>
              <a:ext cx="106" cy="231"/>
            </a:xfrm>
            <a:prstGeom prst="line">
              <a:avLst/>
            </a:prstGeom>
            <a:noFill/>
            <a:ln w="9525">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2012" name="Line 28"/>
            <p:cNvSpPr>
              <a:spLocks noChangeShapeType="1"/>
            </p:cNvSpPr>
            <p:nvPr/>
          </p:nvSpPr>
          <p:spPr bwMode="auto">
            <a:xfrm>
              <a:off x="664" y="3428"/>
              <a:ext cx="317" cy="284"/>
            </a:xfrm>
            <a:prstGeom prst="line">
              <a:avLst/>
            </a:prstGeom>
            <a:noFill/>
            <a:ln w="9525">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2013" name="Text Box 29"/>
            <p:cNvSpPr txBox="1">
              <a:spLocks noChangeArrowheads="1"/>
            </p:cNvSpPr>
            <p:nvPr/>
          </p:nvSpPr>
          <p:spPr bwMode="auto">
            <a:xfrm>
              <a:off x="964" y="3092"/>
              <a:ext cx="4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000">
                  <a:solidFill>
                    <a:schemeClr val="bg1"/>
                  </a:solidFill>
                  <a:cs typeface="+mn-cs"/>
                </a:rPr>
                <a:t>Revolution</a:t>
              </a:r>
            </a:p>
            <a:p>
              <a:pPr algn="ctr">
                <a:defRPr/>
              </a:pPr>
              <a:r>
                <a:rPr lang="en-US" sz="1000">
                  <a:solidFill>
                    <a:schemeClr val="bg1"/>
                  </a:solidFill>
                  <a:cs typeface="+mn-cs"/>
                </a:rPr>
                <a:t>harmonic</a:t>
              </a:r>
            </a:p>
          </p:txBody>
        </p:sp>
        <p:sp>
          <p:nvSpPr>
            <p:cNvPr id="42014" name="Line 30"/>
            <p:cNvSpPr>
              <a:spLocks noChangeShapeType="1"/>
            </p:cNvSpPr>
            <p:nvPr/>
          </p:nvSpPr>
          <p:spPr bwMode="auto">
            <a:xfrm flipH="1">
              <a:off x="944" y="3320"/>
              <a:ext cx="259" cy="90"/>
            </a:xfrm>
            <a:prstGeom prst="line">
              <a:avLst/>
            </a:prstGeom>
            <a:noFill/>
            <a:ln w="9525">
              <a:solidFill>
                <a:schemeClr val="bg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2017" name="Rectangle 33"/>
          <p:cNvSpPr>
            <a:spLocks noChangeArrowheads="1"/>
          </p:cNvSpPr>
          <p:nvPr/>
        </p:nvSpPr>
        <p:spPr bwMode="auto">
          <a:xfrm>
            <a:off x="0" y="1014413"/>
            <a:ext cx="598011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a:effectLst>
                  <a:outerShdw blurRad="38100" dist="38100" dir="2700000" algn="tl">
                    <a:srgbClr val="DDDDDD"/>
                  </a:outerShdw>
                </a:effectLst>
                <a:cs typeface="+mn-cs"/>
              </a:rPr>
              <a:t>A beam is composed by a </a:t>
            </a:r>
            <a:r>
              <a:rPr lang="en-US" sz="1800" b="1">
                <a:solidFill>
                  <a:srgbClr val="FF6600"/>
                </a:solidFill>
                <a:effectLst>
                  <a:outerShdw blurRad="38100" dist="38100" dir="2700000" algn="tl">
                    <a:srgbClr val="DDDDDD"/>
                  </a:outerShdw>
                </a:effectLst>
                <a:cs typeface="+mn-cs"/>
              </a:rPr>
              <a:t>finite</a:t>
            </a:r>
            <a:r>
              <a:rPr lang="en-US" sz="1800" b="1">
                <a:effectLst>
                  <a:outerShdw blurRad="38100" dist="38100" dir="2700000" algn="tl">
                    <a:srgbClr val="DDDDDD"/>
                  </a:outerShdw>
                </a:effectLst>
                <a:cs typeface="+mn-cs"/>
              </a:rPr>
              <a:t> number of particles.</a:t>
            </a:r>
          </a:p>
          <a:p>
            <a:pPr algn="ctr">
              <a:defRPr/>
            </a:pPr>
            <a:r>
              <a:rPr lang="en-US" sz="1800" b="1">
                <a:effectLst>
                  <a:outerShdw blurRad="38100" dist="38100" dir="2700000" algn="tl">
                    <a:srgbClr val="DDDDDD"/>
                  </a:outerShdw>
                </a:effectLst>
                <a:cs typeface="+mn-cs"/>
              </a:rPr>
              <a:t>The beam signal collected by a detector at a fixed position in a storage ring shows statistical fluctuations of the intensity due to the random arrival time of the particles at the detector position.</a:t>
            </a:r>
          </a:p>
          <a:p>
            <a:pPr algn="ctr">
              <a:defRPr/>
            </a:pPr>
            <a:r>
              <a:rPr lang="en-US" sz="1800" b="1">
                <a:effectLst>
                  <a:outerShdw blurRad="38100" dist="38100" dir="2700000" algn="tl">
                    <a:srgbClr val="DDDDDD"/>
                  </a:outerShdw>
                </a:effectLst>
                <a:cs typeface="+mn-cs"/>
              </a:rPr>
              <a:t>Such intensity fluctuations are referred as</a:t>
            </a:r>
            <a:r>
              <a:rPr lang="en-US" sz="1800" b="1">
                <a:solidFill>
                  <a:srgbClr val="FF6600"/>
                </a:solidFill>
                <a:effectLst>
                  <a:outerShdw blurRad="38100" dist="38100" dir="2700000" algn="tl">
                    <a:srgbClr val="DDDDDD"/>
                  </a:outerShdw>
                </a:effectLst>
                <a:cs typeface="+mn-cs"/>
              </a:rPr>
              <a:t> Schottky noise</a:t>
            </a:r>
            <a:r>
              <a:rPr lang="en-US" sz="1800" b="1">
                <a:effectLst>
                  <a:outerShdw blurRad="38100" dist="38100" dir="2700000" algn="tl">
                    <a:srgbClr val="DDDDDD"/>
                  </a:outerShdw>
                </a:effectLst>
                <a:cs typeface="+mn-cs"/>
              </a:rPr>
              <a:t> (SN). </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err="1" smtClean="0">
                <a:effectLst>
                  <a:outerShdw blurRad="38100" dist="38100" dir="2700000" algn="tl" rotWithShape="0">
                    <a:srgbClr val="000000"/>
                  </a:outerShdw>
                </a:effectLst>
                <a:latin typeface="Arial"/>
                <a:ea typeface="ＭＳ Ｐゴシック"/>
                <a:cs typeface="+mn-cs"/>
              </a:rPr>
              <a:t>Schottky</a:t>
            </a:r>
            <a:r>
              <a:rPr lang="en-US" kern="1200" dirty="0" smtClean="0">
                <a:effectLst>
                  <a:outerShdw blurRad="38100" dist="38100" dir="2700000" algn="tl" rotWithShape="0">
                    <a:srgbClr val="000000"/>
                  </a:outerShdw>
                </a:effectLst>
                <a:latin typeface="Arial"/>
                <a:ea typeface="ＭＳ Ｐゴシック"/>
                <a:cs typeface="+mn-cs"/>
              </a:rPr>
              <a:t> Noise Monitors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20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P spid="42005" grpId="0"/>
      <p:bldP spid="420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Text Box 8"/>
          <p:cNvSpPr txBox="1">
            <a:spLocks noChangeArrowheads="1"/>
          </p:cNvSpPr>
          <p:nvPr/>
        </p:nvSpPr>
        <p:spPr bwMode="auto">
          <a:xfrm>
            <a:off x="0" y="960438"/>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electron and positron machines, in order to measure the  betatron tunes in the absence of instabilities, coherent beam oscillations need to be excited.</a:t>
            </a:r>
          </a:p>
        </p:txBody>
      </p:sp>
      <p:sp>
        <p:nvSpPr>
          <p:cNvPr id="13918" name="Text Box 606"/>
          <p:cNvSpPr txBox="1">
            <a:spLocks noChangeArrowheads="1"/>
          </p:cNvSpPr>
          <p:nvPr/>
        </p:nvSpPr>
        <p:spPr bwMode="auto">
          <a:xfrm>
            <a:off x="0" y="5399088"/>
            <a:ext cx="91440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Synchrotron tune can be measured by modulating the RF phase or amplitude and by measuring the induced sidebands using the sum signal from a pick-up.The same detection part of the betatron tune measurement system can be used.</a:t>
            </a:r>
          </a:p>
        </p:txBody>
      </p:sp>
      <p:grpSp>
        <p:nvGrpSpPr>
          <p:cNvPr id="13923" name="Group 611"/>
          <p:cNvGrpSpPr>
            <a:grpSpLocks/>
          </p:cNvGrpSpPr>
          <p:nvPr/>
        </p:nvGrpSpPr>
        <p:grpSpPr bwMode="auto">
          <a:xfrm>
            <a:off x="5046663" y="2011363"/>
            <a:ext cx="3489325" cy="2987675"/>
            <a:chOff x="3161" y="1348"/>
            <a:chExt cx="2198" cy="1882"/>
          </a:xfrm>
        </p:grpSpPr>
        <p:grpSp>
          <p:nvGrpSpPr>
            <p:cNvPr id="27910" name="Group 605"/>
            <p:cNvGrpSpPr>
              <a:grpSpLocks/>
            </p:cNvGrpSpPr>
            <p:nvPr/>
          </p:nvGrpSpPr>
          <p:grpSpPr bwMode="auto">
            <a:xfrm>
              <a:off x="3161" y="1348"/>
              <a:ext cx="2198" cy="1882"/>
              <a:chOff x="2992" y="1286"/>
              <a:chExt cx="2198" cy="1882"/>
            </a:xfrm>
          </p:grpSpPr>
          <p:grpSp>
            <p:nvGrpSpPr>
              <p:cNvPr id="27913" name="Group 600"/>
              <p:cNvGrpSpPr>
                <a:grpSpLocks/>
              </p:cNvGrpSpPr>
              <p:nvPr/>
            </p:nvGrpSpPr>
            <p:grpSpPr bwMode="auto">
              <a:xfrm>
                <a:off x="2992" y="1286"/>
                <a:ext cx="2198" cy="1882"/>
                <a:chOff x="2992" y="1286"/>
                <a:chExt cx="2198" cy="1882"/>
              </a:xfrm>
            </p:grpSpPr>
            <p:pic>
              <p:nvPicPr>
                <p:cNvPr id="13904" name="Picture 59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92" y="1286"/>
                  <a:ext cx="2198" cy="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900" name="Text Box 588"/>
                <p:cNvSpPr txBox="1">
                  <a:spLocks noChangeArrowheads="1"/>
                </p:cNvSpPr>
                <p:nvPr/>
              </p:nvSpPr>
              <p:spPr bwMode="auto">
                <a:xfrm>
                  <a:off x="4728" y="1311"/>
                  <a:ext cx="4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solidFill>
                        <a:schemeClr val="bg1"/>
                      </a:solidFill>
                      <a:effectLst>
                        <a:outerShdw blurRad="38100" dist="38100" dir="2700000" algn="tl">
                          <a:srgbClr val="DDDDDD"/>
                        </a:outerShdw>
                      </a:effectLst>
                      <a:cs typeface="+mn-cs"/>
                    </a:rPr>
                    <a:t>DA</a:t>
                  </a:r>
                  <a:r>
                    <a:rPr lang="en-US" sz="1200" b="1">
                      <a:solidFill>
                        <a:schemeClr val="bg1"/>
                      </a:solidFill>
                      <a:effectLst>
                        <a:outerShdw blurRad="38100" dist="38100" dir="2700000" algn="tl">
                          <a:srgbClr val="DDDDDD"/>
                        </a:outerShdw>
                      </a:effectLst>
                      <a:latin typeface="Symbol" charset="0"/>
                      <a:cs typeface="+mn-cs"/>
                    </a:rPr>
                    <a:t>F</a:t>
                  </a:r>
                  <a:r>
                    <a:rPr lang="en-US" sz="1200" b="1">
                      <a:solidFill>
                        <a:schemeClr val="bg1"/>
                      </a:solidFill>
                      <a:effectLst>
                        <a:outerShdw blurRad="38100" dist="38100" dir="2700000" algn="tl">
                          <a:srgbClr val="DDDDDD"/>
                        </a:outerShdw>
                      </a:effectLst>
                      <a:cs typeface="+mn-cs"/>
                    </a:rPr>
                    <a:t>NE</a:t>
                  </a:r>
                </a:p>
              </p:txBody>
            </p:sp>
          </p:grpSp>
          <p:sp>
            <p:nvSpPr>
              <p:cNvPr id="13913" name="Text Box 601"/>
              <p:cNvSpPr txBox="1">
                <a:spLocks noChangeArrowheads="1"/>
              </p:cNvSpPr>
              <p:nvPr/>
            </p:nvSpPr>
            <p:spPr bwMode="auto">
              <a:xfrm>
                <a:off x="4205" y="1608"/>
                <a:ext cx="61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Horizontal</a:t>
                </a:r>
              </a:p>
            </p:txBody>
          </p:sp>
          <p:sp>
            <p:nvSpPr>
              <p:cNvPr id="13914" name="Text Box 602"/>
              <p:cNvSpPr txBox="1">
                <a:spLocks noChangeArrowheads="1"/>
              </p:cNvSpPr>
              <p:nvPr/>
            </p:nvSpPr>
            <p:spPr bwMode="auto">
              <a:xfrm>
                <a:off x="3308" y="1696"/>
                <a:ext cx="4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Vertical</a:t>
                </a:r>
              </a:p>
            </p:txBody>
          </p:sp>
        </p:grpSp>
        <p:sp>
          <p:nvSpPr>
            <p:cNvPr id="13920" name="Line 608"/>
            <p:cNvSpPr>
              <a:spLocks noChangeShapeType="1"/>
            </p:cNvSpPr>
            <p:nvPr/>
          </p:nvSpPr>
          <p:spPr bwMode="auto">
            <a:xfrm flipV="1">
              <a:off x="3748" y="1586"/>
              <a:ext cx="302" cy="204"/>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922" name="Line 610"/>
            <p:cNvSpPr>
              <a:spLocks noChangeShapeType="1"/>
            </p:cNvSpPr>
            <p:nvPr/>
          </p:nvSpPr>
          <p:spPr bwMode="auto">
            <a:xfrm flipH="1">
              <a:off x="4120" y="1770"/>
              <a:ext cx="309" cy="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3924" name="Group 612"/>
          <p:cNvGrpSpPr>
            <a:grpSpLocks/>
          </p:cNvGrpSpPr>
          <p:nvPr/>
        </p:nvGrpSpPr>
        <p:grpSpPr bwMode="auto">
          <a:xfrm>
            <a:off x="695325" y="1649413"/>
            <a:ext cx="3717925" cy="3816350"/>
            <a:chOff x="438" y="1039"/>
            <a:chExt cx="2342" cy="2404"/>
          </a:xfrm>
        </p:grpSpPr>
        <p:sp>
          <p:nvSpPr>
            <p:cNvPr id="13324" name="Line 12"/>
            <p:cNvSpPr>
              <a:spLocks noChangeShapeType="1"/>
            </p:cNvSpPr>
            <p:nvPr/>
          </p:nvSpPr>
          <p:spPr bwMode="auto">
            <a:xfrm flipV="1">
              <a:off x="441" y="1820"/>
              <a:ext cx="0" cy="39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25" name="Line 13"/>
            <p:cNvSpPr>
              <a:spLocks noChangeShapeType="1"/>
            </p:cNvSpPr>
            <p:nvPr/>
          </p:nvSpPr>
          <p:spPr bwMode="auto">
            <a:xfrm flipV="1">
              <a:off x="1835" y="1517"/>
              <a:ext cx="0" cy="1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26" name="Line 14"/>
            <p:cNvSpPr>
              <a:spLocks noChangeShapeType="1"/>
            </p:cNvSpPr>
            <p:nvPr/>
          </p:nvSpPr>
          <p:spPr bwMode="auto">
            <a:xfrm>
              <a:off x="438" y="1823"/>
              <a:ext cx="78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27" name="Rectangle 15"/>
            <p:cNvSpPr>
              <a:spLocks noChangeArrowheads="1"/>
            </p:cNvSpPr>
            <p:nvPr/>
          </p:nvSpPr>
          <p:spPr bwMode="auto">
            <a:xfrm>
              <a:off x="1175" y="1625"/>
              <a:ext cx="117" cy="121"/>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28" name="Line 16"/>
            <p:cNvSpPr>
              <a:spLocks noChangeShapeType="1"/>
            </p:cNvSpPr>
            <p:nvPr/>
          </p:nvSpPr>
          <p:spPr bwMode="auto">
            <a:xfrm flipH="1">
              <a:off x="1254" y="1717"/>
              <a:ext cx="3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29" name="Line 17"/>
            <p:cNvSpPr>
              <a:spLocks noChangeShapeType="1"/>
            </p:cNvSpPr>
            <p:nvPr/>
          </p:nvSpPr>
          <p:spPr bwMode="auto">
            <a:xfrm flipV="1">
              <a:off x="1587" y="1517"/>
              <a:ext cx="0" cy="19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30" name="Line 18"/>
            <p:cNvSpPr>
              <a:spLocks noChangeShapeType="1"/>
            </p:cNvSpPr>
            <p:nvPr/>
          </p:nvSpPr>
          <p:spPr bwMode="auto">
            <a:xfrm>
              <a:off x="1228" y="1517"/>
              <a:ext cx="0" cy="30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31" name="Line 19"/>
            <p:cNvSpPr>
              <a:spLocks noChangeShapeType="1"/>
            </p:cNvSpPr>
            <p:nvPr/>
          </p:nvSpPr>
          <p:spPr bwMode="auto">
            <a:xfrm flipV="1">
              <a:off x="1257" y="1650"/>
              <a:ext cx="0" cy="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662" name="Group 20"/>
            <p:cNvGrpSpPr>
              <a:grpSpLocks/>
            </p:cNvGrpSpPr>
            <p:nvPr/>
          </p:nvGrpSpPr>
          <p:grpSpPr bwMode="auto">
            <a:xfrm>
              <a:off x="1565" y="1595"/>
              <a:ext cx="28" cy="117"/>
              <a:chOff x="2050" y="1416"/>
              <a:chExt cx="32" cy="143"/>
            </a:xfrm>
          </p:grpSpPr>
          <p:sp>
            <p:nvSpPr>
              <p:cNvPr id="13333" name="Freeform 21"/>
              <p:cNvSpPr>
                <a:spLocks/>
              </p:cNvSpPr>
              <p:nvPr/>
            </p:nvSpPr>
            <p:spPr bwMode="auto">
              <a:xfrm>
                <a:off x="2050" y="1416"/>
                <a:ext cx="32" cy="71"/>
              </a:xfrm>
              <a:custGeom>
                <a:avLst/>
                <a:gdLst>
                  <a:gd name="T0" fmla="*/ 17 w 32"/>
                  <a:gd name="T1" fmla="*/ 0 h 71"/>
                  <a:gd name="T2" fmla="*/ 31 w 32"/>
                  <a:gd name="T3" fmla="*/ 70 h 71"/>
                  <a:gd name="T4" fmla="*/ 17 w 32"/>
                  <a:gd name="T5" fmla="*/ 70 h 71"/>
                  <a:gd name="T6" fmla="*/ 0 w 32"/>
                  <a:gd name="T7" fmla="*/ 70 h 71"/>
                  <a:gd name="T8" fmla="*/ 17 w 32"/>
                  <a:gd name="T9" fmla="*/ 0 h 71"/>
                </a:gdLst>
                <a:ahLst/>
                <a:cxnLst>
                  <a:cxn ang="0">
                    <a:pos x="T0" y="T1"/>
                  </a:cxn>
                  <a:cxn ang="0">
                    <a:pos x="T2" y="T3"/>
                  </a:cxn>
                  <a:cxn ang="0">
                    <a:pos x="T4" y="T5"/>
                  </a:cxn>
                  <a:cxn ang="0">
                    <a:pos x="T6" y="T7"/>
                  </a:cxn>
                  <a:cxn ang="0">
                    <a:pos x="T8" y="T9"/>
                  </a:cxn>
                </a:cxnLst>
                <a:rect l="0" t="0" r="r" b="b"/>
                <a:pathLst>
                  <a:path w="32" h="71">
                    <a:moveTo>
                      <a:pt x="17" y="0"/>
                    </a:moveTo>
                    <a:lnTo>
                      <a:pt x="31" y="70"/>
                    </a:lnTo>
                    <a:lnTo>
                      <a:pt x="17" y="70"/>
                    </a:lnTo>
                    <a:lnTo>
                      <a:pt x="0" y="70"/>
                    </a:lnTo>
                    <a:lnTo>
                      <a:pt x="17" y="0"/>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34" name="Line 22"/>
              <p:cNvSpPr>
                <a:spLocks noChangeShapeType="1"/>
              </p:cNvSpPr>
              <p:nvPr/>
            </p:nvSpPr>
            <p:spPr bwMode="auto">
              <a:xfrm>
                <a:off x="2076" y="1494"/>
                <a:ext cx="0" cy="6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663" name="Group 23"/>
            <p:cNvGrpSpPr>
              <a:grpSpLocks/>
            </p:cNvGrpSpPr>
            <p:nvPr/>
          </p:nvGrpSpPr>
          <p:grpSpPr bwMode="auto">
            <a:xfrm>
              <a:off x="1812" y="1590"/>
              <a:ext cx="28" cy="113"/>
              <a:chOff x="2335" y="1410"/>
              <a:chExt cx="32" cy="138"/>
            </a:xfrm>
          </p:grpSpPr>
          <p:sp>
            <p:nvSpPr>
              <p:cNvPr id="13336" name="Freeform 24"/>
              <p:cNvSpPr>
                <a:spLocks/>
              </p:cNvSpPr>
              <p:nvPr/>
            </p:nvSpPr>
            <p:spPr bwMode="auto">
              <a:xfrm>
                <a:off x="2335" y="1410"/>
                <a:ext cx="32" cy="72"/>
              </a:xfrm>
              <a:custGeom>
                <a:avLst/>
                <a:gdLst>
                  <a:gd name="T0" fmla="*/ 18 w 32"/>
                  <a:gd name="T1" fmla="*/ 0 h 72"/>
                  <a:gd name="T2" fmla="*/ 31 w 32"/>
                  <a:gd name="T3" fmla="*/ 71 h 72"/>
                  <a:gd name="T4" fmla="*/ 18 w 32"/>
                  <a:gd name="T5" fmla="*/ 71 h 72"/>
                  <a:gd name="T6" fmla="*/ 0 w 32"/>
                  <a:gd name="T7" fmla="*/ 71 h 72"/>
                  <a:gd name="T8" fmla="*/ 18 w 32"/>
                  <a:gd name="T9" fmla="*/ 0 h 72"/>
                </a:gdLst>
                <a:ahLst/>
                <a:cxnLst>
                  <a:cxn ang="0">
                    <a:pos x="T0" y="T1"/>
                  </a:cxn>
                  <a:cxn ang="0">
                    <a:pos x="T2" y="T3"/>
                  </a:cxn>
                  <a:cxn ang="0">
                    <a:pos x="T4" y="T5"/>
                  </a:cxn>
                  <a:cxn ang="0">
                    <a:pos x="T6" y="T7"/>
                  </a:cxn>
                  <a:cxn ang="0">
                    <a:pos x="T8" y="T9"/>
                  </a:cxn>
                </a:cxnLst>
                <a:rect l="0" t="0" r="r" b="b"/>
                <a:pathLst>
                  <a:path w="32" h="72">
                    <a:moveTo>
                      <a:pt x="18" y="0"/>
                    </a:moveTo>
                    <a:lnTo>
                      <a:pt x="31" y="71"/>
                    </a:lnTo>
                    <a:lnTo>
                      <a:pt x="18" y="71"/>
                    </a:lnTo>
                    <a:lnTo>
                      <a:pt x="0" y="71"/>
                    </a:lnTo>
                    <a:lnTo>
                      <a:pt x="18" y="0"/>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37" name="Line 25"/>
              <p:cNvSpPr>
                <a:spLocks noChangeShapeType="1"/>
              </p:cNvSpPr>
              <p:nvPr/>
            </p:nvSpPr>
            <p:spPr bwMode="auto">
              <a:xfrm>
                <a:off x="2362" y="1489"/>
                <a:ext cx="0" cy="5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664" name="Group 26"/>
            <p:cNvGrpSpPr>
              <a:grpSpLocks/>
            </p:cNvGrpSpPr>
            <p:nvPr/>
          </p:nvGrpSpPr>
          <p:grpSpPr bwMode="auto">
            <a:xfrm>
              <a:off x="962" y="1802"/>
              <a:ext cx="125" cy="26"/>
              <a:chOff x="1355" y="1668"/>
              <a:chExt cx="144" cy="32"/>
            </a:xfrm>
          </p:grpSpPr>
          <p:sp>
            <p:nvSpPr>
              <p:cNvPr id="13339" name="Freeform 27"/>
              <p:cNvSpPr>
                <a:spLocks/>
              </p:cNvSpPr>
              <p:nvPr/>
            </p:nvSpPr>
            <p:spPr bwMode="auto">
              <a:xfrm>
                <a:off x="1355" y="1668"/>
                <a:ext cx="73" cy="32"/>
              </a:xfrm>
              <a:custGeom>
                <a:avLst/>
                <a:gdLst>
                  <a:gd name="T0" fmla="*/ 0 w 72"/>
                  <a:gd name="T1" fmla="*/ 17 h 32"/>
                  <a:gd name="T2" fmla="*/ 71 w 72"/>
                  <a:gd name="T3" fmla="*/ 0 h 32"/>
                  <a:gd name="T4" fmla="*/ 71 w 72"/>
                  <a:gd name="T5" fmla="*/ 17 h 32"/>
                  <a:gd name="T6" fmla="*/ 71 w 72"/>
                  <a:gd name="T7" fmla="*/ 31 h 32"/>
                  <a:gd name="T8" fmla="*/ 0 w 72"/>
                  <a:gd name="T9" fmla="*/ 17 h 32"/>
                </a:gdLst>
                <a:ahLst/>
                <a:cxnLst>
                  <a:cxn ang="0">
                    <a:pos x="T0" y="T1"/>
                  </a:cxn>
                  <a:cxn ang="0">
                    <a:pos x="T2" y="T3"/>
                  </a:cxn>
                  <a:cxn ang="0">
                    <a:pos x="T4" y="T5"/>
                  </a:cxn>
                  <a:cxn ang="0">
                    <a:pos x="T6" y="T7"/>
                  </a:cxn>
                  <a:cxn ang="0">
                    <a:pos x="T8" y="T9"/>
                  </a:cxn>
                </a:cxnLst>
                <a:rect l="0" t="0" r="r" b="b"/>
                <a:pathLst>
                  <a:path w="72" h="32">
                    <a:moveTo>
                      <a:pt x="0" y="17"/>
                    </a:moveTo>
                    <a:lnTo>
                      <a:pt x="71" y="0"/>
                    </a:lnTo>
                    <a:lnTo>
                      <a:pt x="71" y="17"/>
                    </a:lnTo>
                    <a:lnTo>
                      <a:pt x="71" y="31"/>
                    </a:lnTo>
                    <a:lnTo>
                      <a:pt x="0" y="17"/>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0" name="Line 28"/>
              <p:cNvSpPr>
                <a:spLocks noChangeShapeType="1"/>
              </p:cNvSpPr>
              <p:nvPr/>
            </p:nvSpPr>
            <p:spPr bwMode="auto">
              <a:xfrm>
                <a:off x="1434" y="1694"/>
                <a:ext cx="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341" name="Line 29"/>
            <p:cNvSpPr>
              <a:spLocks noChangeShapeType="1"/>
            </p:cNvSpPr>
            <p:nvPr/>
          </p:nvSpPr>
          <p:spPr bwMode="auto">
            <a:xfrm flipH="1" flipV="1">
              <a:off x="1181" y="2478"/>
              <a:ext cx="136" cy="12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2" name="Line 30"/>
            <p:cNvSpPr>
              <a:spLocks noChangeShapeType="1"/>
            </p:cNvSpPr>
            <p:nvPr/>
          </p:nvSpPr>
          <p:spPr bwMode="auto">
            <a:xfrm flipH="1">
              <a:off x="880" y="2605"/>
              <a:ext cx="4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3" name="Line 31"/>
            <p:cNvSpPr>
              <a:spLocks noChangeShapeType="1"/>
            </p:cNvSpPr>
            <p:nvPr/>
          </p:nvSpPr>
          <p:spPr bwMode="auto">
            <a:xfrm>
              <a:off x="587" y="2027"/>
              <a:ext cx="0" cy="3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4" name="Rectangle 32"/>
            <p:cNvSpPr>
              <a:spLocks noChangeArrowheads="1"/>
            </p:cNvSpPr>
            <p:nvPr/>
          </p:nvSpPr>
          <p:spPr bwMode="auto">
            <a:xfrm>
              <a:off x="495" y="2131"/>
              <a:ext cx="171" cy="167"/>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45" name="Arc 33"/>
            <p:cNvSpPr>
              <a:spLocks/>
            </p:cNvSpPr>
            <p:nvPr/>
          </p:nvSpPr>
          <p:spPr bwMode="auto">
            <a:xfrm>
              <a:off x="496" y="2212"/>
              <a:ext cx="92" cy="87"/>
            </a:xfrm>
            <a:custGeom>
              <a:avLst/>
              <a:gdLst>
                <a:gd name="G0" fmla="+- 204 0 0"/>
                <a:gd name="G1" fmla="+- 21600 0 0"/>
                <a:gd name="G2" fmla="+- 21600 0 0"/>
                <a:gd name="T0" fmla="*/ 0 w 21803"/>
                <a:gd name="T1" fmla="*/ 1 h 21600"/>
                <a:gd name="T2" fmla="*/ 21803 w 21803"/>
                <a:gd name="T3" fmla="*/ 21394 h 21600"/>
                <a:gd name="T4" fmla="*/ 204 w 21803"/>
                <a:gd name="T5" fmla="*/ 21600 h 21600"/>
              </a:gdLst>
              <a:ahLst/>
              <a:cxnLst>
                <a:cxn ang="0">
                  <a:pos x="T0" y="T1"/>
                </a:cxn>
                <a:cxn ang="0">
                  <a:pos x="T2" y="T3"/>
                </a:cxn>
                <a:cxn ang="0">
                  <a:pos x="T4" y="T5"/>
                </a:cxn>
              </a:cxnLst>
              <a:rect l="0" t="0" r="r" b="b"/>
              <a:pathLst>
                <a:path w="21803" h="21600" fill="none" extrusionOk="0">
                  <a:moveTo>
                    <a:pt x="-1" y="0"/>
                  </a:moveTo>
                  <a:cubicBezTo>
                    <a:pt x="67" y="0"/>
                    <a:pt x="135" y="-1"/>
                    <a:pt x="204" y="-1"/>
                  </a:cubicBezTo>
                  <a:cubicBezTo>
                    <a:pt x="12052" y="-1"/>
                    <a:pt x="21690" y="9545"/>
                    <a:pt x="21803" y="21393"/>
                  </a:cubicBezTo>
                </a:path>
                <a:path w="21803" h="21600" stroke="0" extrusionOk="0">
                  <a:moveTo>
                    <a:pt x="-1" y="0"/>
                  </a:moveTo>
                  <a:cubicBezTo>
                    <a:pt x="67" y="0"/>
                    <a:pt x="135" y="-1"/>
                    <a:pt x="204" y="-1"/>
                  </a:cubicBezTo>
                  <a:cubicBezTo>
                    <a:pt x="12052" y="-1"/>
                    <a:pt x="21690" y="9545"/>
                    <a:pt x="21803" y="21393"/>
                  </a:cubicBezTo>
                  <a:lnTo>
                    <a:pt x="204" y="2160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6" name="Arc 34"/>
            <p:cNvSpPr>
              <a:spLocks/>
            </p:cNvSpPr>
            <p:nvPr/>
          </p:nvSpPr>
          <p:spPr bwMode="auto">
            <a:xfrm>
              <a:off x="495" y="2127"/>
              <a:ext cx="93" cy="86"/>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7" name="Line 35"/>
            <p:cNvSpPr>
              <a:spLocks noChangeShapeType="1"/>
            </p:cNvSpPr>
            <p:nvPr/>
          </p:nvSpPr>
          <p:spPr bwMode="auto">
            <a:xfrm flipH="1">
              <a:off x="584" y="2394"/>
              <a:ext cx="29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8" name="Freeform 36"/>
            <p:cNvSpPr>
              <a:spLocks/>
            </p:cNvSpPr>
            <p:nvPr/>
          </p:nvSpPr>
          <p:spPr bwMode="auto">
            <a:xfrm>
              <a:off x="656" y="2349"/>
              <a:ext cx="79" cy="93"/>
            </a:xfrm>
            <a:custGeom>
              <a:avLst/>
              <a:gdLst>
                <a:gd name="T0" fmla="*/ 0 w 91"/>
                <a:gd name="T1" fmla="*/ 56 h 113"/>
                <a:gd name="T2" fmla="*/ 0 w 91"/>
                <a:gd name="T3" fmla="*/ 56 h 113"/>
                <a:gd name="T4" fmla="*/ 0 w 91"/>
                <a:gd name="T5" fmla="*/ 112 h 113"/>
                <a:gd name="T6" fmla="*/ 90 w 91"/>
                <a:gd name="T7" fmla="*/ 56 h 113"/>
                <a:gd name="T8" fmla="*/ 0 w 91"/>
                <a:gd name="T9" fmla="*/ 0 h 113"/>
                <a:gd name="T10" fmla="*/ 0 w 91"/>
                <a:gd name="T11" fmla="*/ 62 h 113"/>
              </a:gdLst>
              <a:ahLst/>
              <a:cxnLst>
                <a:cxn ang="0">
                  <a:pos x="T0" y="T1"/>
                </a:cxn>
                <a:cxn ang="0">
                  <a:pos x="T2" y="T3"/>
                </a:cxn>
                <a:cxn ang="0">
                  <a:pos x="T4" y="T5"/>
                </a:cxn>
                <a:cxn ang="0">
                  <a:pos x="T6" y="T7"/>
                </a:cxn>
                <a:cxn ang="0">
                  <a:pos x="T8" y="T9"/>
                </a:cxn>
                <a:cxn ang="0">
                  <a:pos x="T10" y="T11"/>
                </a:cxn>
              </a:cxnLst>
              <a:rect l="0" t="0" r="r" b="b"/>
              <a:pathLst>
                <a:path w="91" h="113">
                  <a:moveTo>
                    <a:pt x="0" y="56"/>
                  </a:moveTo>
                  <a:lnTo>
                    <a:pt x="0" y="56"/>
                  </a:lnTo>
                  <a:lnTo>
                    <a:pt x="0" y="112"/>
                  </a:lnTo>
                  <a:lnTo>
                    <a:pt x="90" y="56"/>
                  </a:lnTo>
                  <a:lnTo>
                    <a:pt x="0" y="0"/>
                  </a:lnTo>
                  <a:lnTo>
                    <a:pt x="0"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49" name="Line 37"/>
            <p:cNvSpPr>
              <a:spLocks noChangeShapeType="1"/>
            </p:cNvSpPr>
            <p:nvPr/>
          </p:nvSpPr>
          <p:spPr bwMode="auto">
            <a:xfrm>
              <a:off x="660" y="2395"/>
              <a:ext cx="0" cy="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50" name="Freeform 38"/>
            <p:cNvSpPr>
              <a:spLocks/>
            </p:cNvSpPr>
            <p:nvPr/>
          </p:nvSpPr>
          <p:spPr bwMode="auto">
            <a:xfrm>
              <a:off x="656" y="2349"/>
              <a:ext cx="79" cy="93"/>
            </a:xfrm>
            <a:custGeom>
              <a:avLst/>
              <a:gdLst>
                <a:gd name="T0" fmla="*/ 0 w 91"/>
                <a:gd name="T1" fmla="*/ 112 h 113"/>
                <a:gd name="T2" fmla="*/ 90 w 91"/>
                <a:gd name="T3" fmla="*/ 56 h 113"/>
                <a:gd name="T4" fmla="*/ 0 w 91"/>
                <a:gd name="T5" fmla="*/ 0 h 113"/>
                <a:gd name="T6" fmla="*/ 0 w 91"/>
                <a:gd name="T7" fmla="*/ 62 h 113"/>
              </a:gdLst>
              <a:ahLst/>
              <a:cxnLst>
                <a:cxn ang="0">
                  <a:pos x="T0" y="T1"/>
                </a:cxn>
                <a:cxn ang="0">
                  <a:pos x="T2" y="T3"/>
                </a:cxn>
                <a:cxn ang="0">
                  <a:pos x="T4" y="T5"/>
                </a:cxn>
                <a:cxn ang="0">
                  <a:pos x="T6" y="T7"/>
                </a:cxn>
              </a:cxnLst>
              <a:rect l="0" t="0" r="r" b="b"/>
              <a:pathLst>
                <a:path w="91" h="113">
                  <a:moveTo>
                    <a:pt x="0" y="112"/>
                  </a:moveTo>
                  <a:lnTo>
                    <a:pt x="90" y="56"/>
                  </a:lnTo>
                  <a:lnTo>
                    <a:pt x="0" y="0"/>
                  </a:lnTo>
                  <a:lnTo>
                    <a:pt x="0"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51" name="Line 39"/>
            <p:cNvSpPr>
              <a:spLocks noChangeShapeType="1"/>
            </p:cNvSpPr>
            <p:nvPr/>
          </p:nvSpPr>
          <p:spPr bwMode="auto">
            <a:xfrm flipH="1">
              <a:off x="584" y="2030"/>
              <a:ext cx="3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676" name="Group 40"/>
            <p:cNvGrpSpPr>
              <a:grpSpLocks/>
            </p:cNvGrpSpPr>
            <p:nvPr/>
          </p:nvGrpSpPr>
          <p:grpSpPr bwMode="auto">
            <a:xfrm>
              <a:off x="745" y="2056"/>
              <a:ext cx="109" cy="56"/>
              <a:chOff x="1104" y="1977"/>
              <a:chExt cx="126" cy="69"/>
            </a:xfrm>
          </p:grpSpPr>
          <p:grpSp>
            <p:nvGrpSpPr>
              <p:cNvPr id="27890" name="Group 41"/>
              <p:cNvGrpSpPr>
                <a:grpSpLocks/>
              </p:cNvGrpSpPr>
              <p:nvPr/>
            </p:nvGrpSpPr>
            <p:grpSpPr bwMode="auto">
              <a:xfrm>
                <a:off x="1104" y="1977"/>
                <a:ext cx="59" cy="65"/>
                <a:chOff x="1104" y="1977"/>
                <a:chExt cx="59" cy="65"/>
              </a:xfrm>
            </p:grpSpPr>
            <p:grpSp>
              <p:nvGrpSpPr>
                <p:cNvPr id="27898" name="Group 42"/>
                <p:cNvGrpSpPr>
                  <a:grpSpLocks/>
                </p:cNvGrpSpPr>
                <p:nvPr/>
              </p:nvGrpSpPr>
              <p:grpSpPr bwMode="auto">
                <a:xfrm>
                  <a:off x="1104" y="1977"/>
                  <a:ext cx="31" cy="35"/>
                  <a:chOff x="1104" y="1977"/>
                  <a:chExt cx="31" cy="35"/>
                </a:xfrm>
              </p:grpSpPr>
              <p:sp>
                <p:nvSpPr>
                  <p:cNvPr id="13355" name="Arc 43"/>
                  <p:cNvSpPr>
                    <a:spLocks/>
                  </p:cNvSpPr>
                  <p:nvPr/>
                </p:nvSpPr>
                <p:spPr bwMode="auto">
                  <a:xfrm>
                    <a:off x="1104" y="1977"/>
                    <a:ext cx="16" cy="36"/>
                  </a:xfrm>
                  <a:custGeom>
                    <a:avLst/>
                    <a:gdLst>
                      <a:gd name="G0" fmla="+- 21600 0 0"/>
                      <a:gd name="G1" fmla="+- 21555 0 0"/>
                      <a:gd name="G2" fmla="+- 21600 0 0"/>
                      <a:gd name="T0" fmla="*/ 0 w 21600"/>
                      <a:gd name="T1" fmla="*/ 21555 h 21555"/>
                      <a:gd name="T2" fmla="*/ 20209 w 21600"/>
                      <a:gd name="T3" fmla="*/ 0 h 21555"/>
                      <a:gd name="T4" fmla="*/ 21600 w 21600"/>
                      <a:gd name="T5" fmla="*/ 21555 h 21555"/>
                    </a:gdLst>
                    <a:ahLst/>
                    <a:cxnLst>
                      <a:cxn ang="0">
                        <a:pos x="T0" y="T1"/>
                      </a:cxn>
                      <a:cxn ang="0">
                        <a:pos x="T2" y="T3"/>
                      </a:cxn>
                      <a:cxn ang="0">
                        <a:pos x="T4" y="T5"/>
                      </a:cxn>
                    </a:cxnLst>
                    <a:rect l="0" t="0" r="r" b="b"/>
                    <a:pathLst>
                      <a:path w="21600" h="21555" fill="none" extrusionOk="0">
                        <a:moveTo>
                          <a:pt x="-1" y="21554"/>
                        </a:moveTo>
                        <a:cubicBezTo>
                          <a:pt x="-1" y="10165"/>
                          <a:pt x="8843" y="733"/>
                          <a:pt x="20208" y="-1"/>
                        </a:cubicBezTo>
                      </a:path>
                      <a:path w="21600" h="21555" stroke="0" extrusionOk="0">
                        <a:moveTo>
                          <a:pt x="-1" y="21554"/>
                        </a:moveTo>
                        <a:cubicBezTo>
                          <a:pt x="-1" y="10165"/>
                          <a:pt x="8843" y="733"/>
                          <a:pt x="20208" y="-1"/>
                        </a:cubicBezTo>
                        <a:lnTo>
                          <a:pt x="21600" y="21555"/>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56" name="Arc 44"/>
                  <p:cNvSpPr>
                    <a:spLocks/>
                  </p:cNvSpPr>
                  <p:nvPr/>
                </p:nvSpPr>
                <p:spPr bwMode="auto">
                  <a:xfrm>
                    <a:off x="1119" y="1977"/>
                    <a:ext cx="16" cy="36"/>
                  </a:xfrm>
                  <a:custGeom>
                    <a:avLst/>
                    <a:gdLst>
                      <a:gd name="G0" fmla="+- 1391 0 0"/>
                      <a:gd name="G1" fmla="+- 21600 0 0"/>
                      <a:gd name="G2" fmla="+- 21600 0 0"/>
                      <a:gd name="T0" fmla="*/ 0 w 22991"/>
                      <a:gd name="T1" fmla="*/ 45 h 21600"/>
                      <a:gd name="T2" fmla="*/ 22991 w 22991"/>
                      <a:gd name="T3" fmla="*/ 21600 h 21600"/>
                      <a:gd name="T4" fmla="*/ 1391 w 22991"/>
                      <a:gd name="T5" fmla="*/ 21600 h 21600"/>
                    </a:gdLst>
                    <a:ahLst/>
                    <a:cxnLst>
                      <a:cxn ang="0">
                        <a:pos x="T0" y="T1"/>
                      </a:cxn>
                      <a:cxn ang="0">
                        <a:pos x="T2" y="T3"/>
                      </a:cxn>
                      <a:cxn ang="0">
                        <a:pos x="T4" y="T5"/>
                      </a:cxn>
                    </a:cxnLst>
                    <a:rect l="0" t="0" r="r" b="b"/>
                    <a:pathLst>
                      <a:path w="22991" h="21600" fill="none" extrusionOk="0">
                        <a:moveTo>
                          <a:pt x="-1" y="44"/>
                        </a:moveTo>
                        <a:cubicBezTo>
                          <a:pt x="463" y="14"/>
                          <a:pt x="926" y="-1"/>
                          <a:pt x="1391" y="-1"/>
                        </a:cubicBezTo>
                        <a:cubicBezTo>
                          <a:pt x="13320" y="-1"/>
                          <a:pt x="22991" y="9670"/>
                          <a:pt x="22991" y="21600"/>
                        </a:cubicBezTo>
                      </a:path>
                      <a:path w="22991" h="21600" stroke="0" extrusionOk="0">
                        <a:moveTo>
                          <a:pt x="-1" y="44"/>
                        </a:moveTo>
                        <a:cubicBezTo>
                          <a:pt x="463" y="14"/>
                          <a:pt x="926" y="-1"/>
                          <a:pt x="1391" y="-1"/>
                        </a:cubicBezTo>
                        <a:cubicBezTo>
                          <a:pt x="13320" y="-1"/>
                          <a:pt x="22991" y="9670"/>
                          <a:pt x="22991" y="21600"/>
                        </a:cubicBezTo>
                        <a:lnTo>
                          <a:pt x="1391" y="2160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99" name="Group 45"/>
                <p:cNvGrpSpPr>
                  <a:grpSpLocks/>
                </p:cNvGrpSpPr>
                <p:nvPr/>
              </p:nvGrpSpPr>
              <p:grpSpPr bwMode="auto">
                <a:xfrm>
                  <a:off x="1132" y="2005"/>
                  <a:ext cx="31" cy="37"/>
                  <a:chOff x="1132" y="2005"/>
                  <a:chExt cx="31" cy="37"/>
                </a:xfrm>
              </p:grpSpPr>
              <p:sp>
                <p:nvSpPr>
                  <p:cNvPr id="13358" name="Arc 46"/>
                  <p:cNvSpPr>
                    <a:spLocks/>
                  </p:cNvSpPr>
                  <p:nvPr/>
                </p:nvSpPr>
                <p:spPr bwMode="auto">
                  <a:xfrm>
                    <a:off x="1132" y="2007"/>
                    <a:ext cx="16" cy="36"/>
                  </a:xfrm>
                  <a:custGeom>
                    <a:avLst/>
                    <a:gdLst>
                      <a:gd name="G0" fmla="+- 21600 0 0"/>
                      <a:gd name="G1" fmla="+- 589 0 0"/>
                      <a:gd name="G2" fmla="+- 21600 0 0"/>
                      <a:gd name="T0" fmla="*/ 20190 w 21600"/>
                      <a:gd name="T1" fmla="*/ 22143 h 22143"/>
                      <a:gd name="T2" fmla="*/ 8 w 21600"/>
                      <a:gd name="T3" fmla="*/ 0 h 22143"/>
                      <a:gd name="T4" fmla="*/ 21600 w 21600"/>
                      <a:gd name="T5" fmla="*/ 589 h 22143"/>
                    </a:gdLst>
                    <a:ahLst/>
                    <a:cxnLst>
                      <a:cxn ang="0">
                        <a:pos x="T0" y="T1"/>
                      </a:cxn>
                      <a:cxn ang="0">
                        <a:pos x="T2" y="T3"/>
                      </a:cxn>
                      <a:cxn ang="0">
                        <a:pos x="T4" y="T5"/>
                      </a:cxn>
                    </a:cxnLst>
                    <a:rect l="0" t="0" r="r" b="b"/>
                    <a:pathLst>
                      <a:path w="21600" h="22143" fill="none" extrusionOk="0">
                        <a:moveTo>
                          <a:pt x="20190" y="22142"/>
                        </a:moveTo>
                        <a:cubicBezTo>
                          <a:pt x="8832" y="21399"/>
                          <a:pt x="0" y="11970"/>
                          <a:pt x="0" y="589"/>
                        </a:cubicBezTo>
                        <a:cubicBezTo>
                          <a:pt x="0" y="392"/>
                          <a:pt x="2" y="196"/>
                          <a:pt x="8" y="0"/>
                        </a:cubicBezTo>
                      </a:path>
                      <a:path w="21600" h="22143" stroke="0" extrusionOk="0">
                        <a:moveTo>
                          <a:pt x="20190" y="22142"/>
                        </a:moveTo>
                        <a:cubicBezTo>
                          <a:pt x="8832" y="21399"/>
                          <a:pt x="0" y="11970"/>
                          <a:pt x="0" y="589"/>
                        </a:cubicBezTo>
                        <a:cubicBezTo>
                          <a:pt x="0" y="392"/>
                          <a:pt x="2" y="196"/>
                          <a:pt x="8" y="0"/>
                        </a:cubicBezTo>
                        <a:lnTo>
                          <a:pt x="21600" y="589"/>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59" name="Arc 47"/>
                  <p:cNvSpPr>
                    <a:spLocks/>
                  </p:cNvSpPr>
                  <p:nvPr/>
                </p:nvSpPr>
                <p:spPr bwMode="auto">
                  <a:xfrm>
                    <a:off x="1146" y="2005"/>
                    <a:ext cx="17" cy="37"/>
                  </a:xfrm>
                  <a:custGeom>
                    <a:avLst/>
                    <a:gdLst>
                      <a:gd name="G0" fmla="+- 1410 0 0"/>
                      <a:gd name="G1" fmla="+- 628 0 0"/>
                      <a:gd name="G2" fmla="+- 21600 0 0"/>
                      <a:gd name="T0" fmla="*/ 23001 w 23010"/>
                      <a:gd name="T1" fmla="*/ 0 h 22228"/>
                      <a:gd name="T2" fmla="*/ 0 w 23010"/>
                      <a:gd name="T3" fmla="*/ 22182 h 22228"/>
                      <a:gd name="T4" fmla="*/ 1410 w 23010"/>
                      <a:gd name="T5" fmla="*/ 628 h 22228"/>
                    </a:gdLst>
                    <a:ahLst/>
                    <a:cxnLst>
                      <a:cxn ang="0">
                        <a:pos x="T0" y="T1"/>
                      </a:cxn>
                      <a:cxn ang="0">
                        <a:pos x="T2" y="T3"/>
                      </a:cxn>
                      <a:cxn ang="0">
                        <a:pos x="T4" y="T5"/>
                      </a:cxn>
                    </a:cxnLst>
                    <a:rect l="0" t="0" r="r" b="b"/>
                    <a:pathLst>
                      <a:path w="23010" h="22228" fill="none" extrusionOk="0">
                        <a:moveTo>
                          <a:pt x="23000" y="0"/>
                        </a:moveTo>
                        <a:cubicBezTo>
                          <a:pt x="23006" y="209"/>
                          <a:pt x="23010" y="418"/>
                          <a:pt x="23010" y="628"/>
                        </a:cubicBezTo>
                        <a:cubicBezTo>
                          <a:pt x="23010" y="12557"/>
                          <a:pt x="13339" y="22228"/>
                          <a:pt x="1410" y="22228"/>
                        </a:cubicBezTo>
                        <a:cubicBezTo>
                          <a:pt x="939" y="22227"/>
                          <a:pt x="469" y="22212"/>
                          <a:pt x="0" y="22181"/>
                        </a:cubicBezTo>
                      </a:path>
                      <a:path w="23010" h="22228" stroke="0" extrusionOk="0">
                        <a:moveTo>
                          <a:pt x="23000" y="0"/>
                        </a:moveTo>
                        <a:cubicBezTo>
                          <a:pt x="23006" y="209"/>
                          <a:pt x="23010" y="418"/>
                          <a:pt x="23010" y="628"/>
                        </a:cubicBezTo>
                        <a:cubicBezTo>
                          <a:pt x="23010" y="12557"/>
                          <a:pt x="13339" y="22228"/>
                          <a:pt x="1410" y="22228"/>
                        </a:cubicBezTo>
                        <a:cubicBezTo>
                          <a:pt x="939" y="22227"/>
                          <a:pt x="469" y="22212"/>
                          <a:pt x="0" y="22181"/>
                        </a:cubicBezTo>
                        <a:lnTo>
                          <a:pt x="1410" y="628"/>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27891" name="Group 48"/>
              <p:cNvGrpSpPr>
                <a:grpSpLocks/>
              </p:cNvGrpSpPr>
              <p:nvPr/>
            </p:nvGrpSpPr>
            <p:grpSpPr bwMode="auto">
              <a:xfrm>
                <a:off x="1166" y="1977"/>
                <a:ext cx="64" cy="69"/>
                <a:chOff x="1166" y="1977"/>
                <a:chExt cx="64" cy="69"/>
              </a:xfrm>
            </p:grpSpPr>
            <p:grpSp>
              <p:nvGrpSpPr>
                <p:cNvPr id="27892" name="Group 49"/>
                <p:cNvGrpSpPr>
                  <a:grpSpLocks/>
                </p:cNvGrpSpPr>
                <p:nvPr/>
              </p:nvGrpSpPr>
              <p:grpSpPr bwMode="auto">
                <a:xfrm>
                  <a:off x="1166" y="1977"/>
                  <a:ext cx="31" cy="35"/>
                  <a:chOff x="1166" y="1977"/>
                  <a:chExt cx="31" cy="35"/>
                </a:xfrm>
              </p:grpSpPr>
              <p:sp>
                <p:nvSpPr>
                  <p:cNvPr id="13362" name="Arc 50"/>
                  <p:cNvSpPr>
                    <a:spLocks/>
                  </p:cNvSpPr>
                  <p:nvPr/>
                </p:nvSpPr>
                <p:spPr bwMode="auto">
                  <a:xfrm>
                    <a:off x="1166" y="1977"/>
                    <a:ext cx="16" cy="35"/>
                  </a:xfrm>
                  <a:custGeom>
                    <a:avLst/>
                    <a:gdLst>
                      <a:gd name="G0" fmla="+- 21600 0 0"/>
                      <a:gd name="G1" fmla="+- 21555 0 0"/>
                      <a:gd name="G2" fmla="+- 21600 0 0"/>
                      <a:gd name="T0" fmla="*/ 0 w 21600"/>
                      <a:gd name="T1" fmla="*/ 21555 h 21555"/>
                      <a:gd name="T2" fmla="*/ 20209 w 21600"/>
                      <a:gd name="T3" fmla="*/ 0 h 21555"/>
                      <a:gd name="T4" fmla="*/ 21600 w 21600"/>
                      <a:gd name="T5" fmla="*/ 21555 h 21555"/>
                    </a:gdLst>
                    <a:ahLst/>
                    <a:cxnLst>
                      <a:cxn ang="0">
                        <a:pos x="T0" y="T1"/>
                      </a:cxn>
                      <a:cxn ang="0">
                        <a:pos x="T2" y="T3"/>
                      </a:cxn>
                      <a:cxn ang="0">
                        <a:pos x="T4" y="T5"/>
                      </a:cxn>
                    </a:cxnLst>
                    <a:rect l="0" t="0" r="r" b="b"/>
                    <a:pathLst>
                      <a:path w="21600" h="21555" fill="none" extrusionOk="0">
                        <a:moveTo>
                          <a:pt x="-1" y="21554"/>
                        </a:moveTo>
                        <a:cubicBezTo>
                          <a:pt x="-1" y="10165"/>
                          <a:pt x="8843" y="733"/>
                          <a:pt x="20208" y="-1"/>
                        </a:cubicBezTo>
                      </a:path>
                      <a:path w="21600" h="21555" stroke="0" extrusionOk="0">
                        <a:moveTo>
                          <a:pt x="-1" y="21554"/>
                        </a:moveTo>
                        <a:cubicBezTo>
                          <a:pt x="-1" y="10165"/>
                          <a:pt x="8843" y="733"/>
                          <a:pt x="20208" y="-1"/>
                        </a:cubicBezTo>
                        <a:lnTo>
                          <a:pt x="21600" y="21555"/>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63" name="Arc 51"/>
                  <p:cNvSpPr>
                    <a:spLocks/>
                  </p:cNvSpPr>
                  <p:nvPr/>
                </p:nvSpPr>
                <p:spPr bwMode="auto">
                  <a:xfrm>
                    <a:off x="1181" y="1977"/>
                    <a:ext cx="16" cy="35"/>
                  </a:xfrm>
                  <a:custGeom>
                    <a:avLst/>
                    <a:gdLst>
                      <a:gd name="G0" fmla="+- 1391 0 0"/>
                      <a:gd name="G1" fmla="+- 21600 0 0"/>
                      <a:gd name="G2" fmla="+- 21600 0 0"/>
                      <a:gd name="T0" fmla="*/ 0 w 22991"/>
                      <a:gd name="T1" fmla="*/ 45 h 21600"/>
                      <a:gd name="T2" fmla="*/ 22991 w 22991"/>
                      <a:gd name="T3" fmla="*/ 21600 h 21600"/>
                      <a:gd name="T4" fmla="*/ 1391 w 22991"/>
                      <a:gd name="T5" fmla="*/ 21600 h 21600"/>
                    </a:gdLst>
                    <a:ahLst/>
                    <a:cxnLst>
                      <a:cxn ang="0">
                        <a:pos x="T0" y="T1"/>
                      </a:cxn>
                      <a:cxn ang="0">
                        <a:pos x="T2" y="T3"/>
                      </a:cxn>
                      <a:cxn ang="0">
                        <a:pos x="T4" y="T5"/>
                      </a:cxn>
                    </a:cxnLst>
                    <a:rect l="0" t="0" r="r" b="b"/>
                    <a:pathLst>
                      <a:path w="22991" h="21600" fill="none" extrusionOk="0">
                        <a:moveTo>
                          <a:pt x="-1" y="44"/>
                        </a:moveTo>
                        <a:cubicBezTo>
                          <a:pt x="463" y="14"/>
                          <a:pt x="926" y="-1"/>
                          <a:pt x="1391" y="-1"/>
                        </a:cubicBezTo>
                        <a:cubicBezTo>
                          <a:pt x="13320" y="-1"/>
                          <a:pt x="22991" y="9670"/>
                          <a:pt x="22991" y="21600"/>
                        </a:cubicBezTo>
                      </a:path>
                      <a:path w="22991" h="21600" stroke="0" extrusionOk="0">
                        <a:moveTo>
                          <a:pt x="-1" y="44"/>
                        </a:moveTo>
                        <a:cubicBezTo>
                          <a:pt x="463" y="14"/>
                          <a:pt x="926" y="-1"/>
                          <a:pt x="1391" y="-1"/>
                        </a:cubicBezTo>
                        <a:cubicBezTo>
                          <a:pt x="13320" y="-1"/>
                          <a:pt x="22991" y="9670"/>
                          <a:pt x="22991" y="21600"/>
                        </a:cubicBezTo>
                        <a:lnTo>
                          <a:pt x="1391" y="2160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93" name="Group 52"/>
                <p:cNvGrpSpPr>
                  <a:grpSpLocks/>
                </p:cNvGrpSpPr>
                <p:nvPr/>
              </p:nvGrpSpPr>
              <p:grpSpPr bwMode="auto">
                <a:xfrm>
                  <a:off x="1199" y="2011"/>
                  <a:ext cx="31" cy="35"/>
                  <a:chOff x="1199" y="2011"/>
                  <a:chExt cx="31" cy="35"/>
                </a:xfrm>
              </p:grpSpPr>
              <p:sp>
                <p:nvSpPr>
                  <p:cNvPr id="13365" name="Arc 53"/>
                  <p:cNvSpPr>
                    <a:spLocks/>
                  </p:cNvSpPr>
                  <p:nvPr/>
                </p:nvSpPr>
                <p:spPr bwMode="auto">
                  <a:xfrm>
                    <a:off x="1199" y="2011"/>
                    <a:ext cx="16" cy="3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66" name="Arc 54"/>
                  <p:cNvSpPr>
                    <a:spLocks/>
                  </p:cNvSpPr>
                  <p:nvPr/>
                </p:nvSpPr>
                <p:spPr bwMode="auto">
                  <a:xfrm>
                    <a:off x="1214" y="2011"/>
                    <a:ext cx="16" cy="3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grpSp>
          <p:nvGrpSpPr>
            <p:cNvPr id="27677" name="Group 55"/>
            <p:cNvGrpSpPr>
              <a:grpSpLocks/>
            </p:cNvGrpSpPr>
            <p:nvPr/>
          </p:nvGrpSpPr>
          <p:grpSpPr bwMode="auto">
            <a:xfrm>
              <a:off x="745" y="2419"/>
              <a:ext cx="110" cy="58"/>
              <a:chOff x="1104" y="2419"/>
              <a:chExt cx="127" cy="71"/>
            </a:xfrm>
          </p:grpSpPr>
          <p:grpSp>
            <p:nvGrpSpPr>
              <p:cNvPr id="27876" name="Group 56"/>
              <p:cNvGrpSpPr>
                <a:grpSpLocks/>
              </p:cNvGrpSpPr>
              <p:nvPr/>
            </p:nvGrpSpPr>
            <p:grpSpPr bwMode="auto">
              <a:xfrm>
                <a:off x="1104" y="2419"/>
                <a:ext cx="59" cy="71"/>
                <a:chOff x="1104" y="2419"/>
                <a:chExt cx="59" cy="71"/>
              </a:xfrm>
            </p:grpSpPr>
            <p:grpSp>
              <p:nvGrpSpPr>
                <p:cNvPr id="27884" name="Group 57"/>
                <p:cNvGrpSpPr>
                  <a:grpSpLocks/>
                </p:cNvGrpSpPr>
                <p:nvPr/>
              </p:nvGrpSpPr>
              <p:grpSpPr bwMode="auto">
                <a:xfrm>
                  <a:off x="1104" y="2453"/>
                  <a:ext cx="31" cy="37"/>
                  <a:chOff x="1104" y="2453"/>
                  <a:chExt cx="31" cy="37"/>
                </a:xfrm>
              </p:grpSpPr>
              <p:sp>
                <p:nvSpPr>
                  <p:cNvPr id="13370" name="Arc 58"/>
                  <p:cNvSpPr>
                    <a:spLocks/>
                  </p:cNvSpPr>
                  <p:nvPr/>
                </p:nvSpPr>
                <p:spPr bwMode="auto">
                  <a:xfrm>
                    <a:off x="1104" y="2454"/>
                    <a:ext cx="16" cy="36"/>
                  </a:xfrm>
                  <a:custGeom>
                    <a:avLst/>
                    <a:gdLst>
                      <a:gd name="G0" fmla="+- 21600 0 0"/>
                      <a:gd name="G1" fmla="+- 589 0 0"/>
                      <a:gd name="G2" fmla="+- 21600 0 0"/>
                      <a:gd name="T0" fmla="*/ 20190 w 21600"/>
                      <a:gd name="T1" fmla="*/ 22143 h 22143"/>
                      <a:gd name="T2" fmla="*/ 8 w 21600"/>
                      <a:gd name="T3" fmla="*/ 0 h 22143"/>
                      <a:gd name="T4" fmla="*/ 21600 w 21600"/>
                      <a:gd name="T5" fmla="*/ 589 h 22143"/>
                    </a:gdLst>
                    <a:ahLst/>
                    <a:cxnLst>
                      <a:cxn ang="0">
                        <a:pos x="T0" y="T1"/>
                      </a:cxn>
                      <a:cxn ang="0">
                        <a:pos x="T2" y="T3"/>
                      </a:cxn>
                      <a:cxn ang="0">
                        <a:pos x="T4" y="T5"/>
                      </a:cxn>
                    </a:cxnLst>
                    <a:rect l="0" t="0" r="r" b="b"/>
                    <a:pathLst>
                      <a:path w="21600" h="22143" fill="none" extrusionOk="0">
                        <a:moveTo>
                          <a:pt x="20190" y="22142"/>
                        </a:moveTo>
                        <a:cubicBezTo>
                          <a:pt x="8832" y="21399"/>
                          <a:pt x="0" y="11970"/>
                          <a:pt x="0" y="589"/>
                        </a:cubicBezTo>
                        <a:cubicBezTo>
                          <a:pt x="0" y="392"/>
                          <a:pt x="2" y="196"/>
                          <a:pt x="8" y="0"/>
                        </a:cubicBezTo>
                      </a:path>
                      <a:path w="21600" h="22143" stroke="0" extrusionOk="0">
                        <a:moveTo>
                          <a:pt x="20190" y="22142"/>
                        </a:moveTo>
                        <a:cubicBezTo>
                          <a:pt x="8832" y="21399"/>
                          <a:pt x="0" y="11970"/>
                          <a:pt x="0" y="589"/>
                        </a:cubicBezTo>
                        <a:cubicBezTo>
                          <a:pt x="0" y="392"/>
                          <a:pt x="2" y="196"/>
                          <a:pt x="8" y="0"/>
                        </a:cubicBezTo>
                        <a:lnTo>
                          <a:pt x="21600" y="589"/>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71" name="Arc 59"/>
                  <p:cNvSpPr>
                    <a:spLocks/>
                  </p:cNvSpPr>
                  <p:nvPr/>
                </p:nvSpPr>
                <p:spPr bwMode="auto">
                  <a:xfrm>
                    <a:off x="1118" y="2453"/>
                    <a:ext cx="17" cy="37"/>
                  </a:xfrm>
                  <a:custGeom>
                    <a:avLst/>
                    <a:gdLst>
                      <a:gd name="G0" fmla="+- 1410 0 0"/>
                      <a:gd name="G1" fmla="+- 628 0 0"/>
                      <a:gd name="G2" fmla="+- 21600 0 0"/>
                      <a:gd name="T0" fmla="*/ 23001 w 23010"/>
                      <a:gd name="T1" fmla="*/ 0 h 22228"/>
                      <a:gd name="T2" fmla="*/ 0 w 23010"/>
                      <a:gd name="T3" fmla="*/ 22182 h 22228"/>
                      <a:gd name="T4" fmla="*/ 1410 w 23010"/>
                      <a:gd name="T5" fmla="*/ 628 h 22228"/>
                    </a:gdLst>
                    <a:ahLst/>
                    <a:cxnLst>
                      <a:cxn ang="0">
                        <a:pos x="T0" y="T1"/>
                      </a:cxn>
                      <a:cxn ang="0">
                        <a:pos x="T2" y="T3"/>
                      </a:cxn>
                      <a:cxn ang="0">
                        <a:pos x="T4" y="T5"/>
                      </a:cxn>
                    </a:cxnLst>
                    <a:rect l="0" t="0" r="r" b="b"/>
                    <a:pathLst>
                      <a:path w="23010" h="22228" fill="none" extrusionOk="0">
                        <a:moveTo>
                          <a:pt x="23000" y="0"/>
                        </a:moveTo>
                        <a:cubicBezTo>
                          <a:pt x="23006" y="209"/>
                          <a:pt x="23010" y="418"/>
                          <a:pt x="23010" y="628"/>
                        </a:cubicBezTo>
                        <a:cubicBezTo>
                          <a:pt x="23010" y="12557"/>
                          <a:pt x="13339" y="22228"/>
                          <a:pt x="1410" y="22228"/>
                        </a:cubicBezTo>
                        <a:cubicBezTo>
                          <a:pt x="939" y="22227"/>
                          <a:pt x="469" y="22212"/>
                          <a:pt x="0" y="22181"/>
                        </a:cubicBezTo>
                      </a:path>
                      <a:path w="23010" h="22228" stroke="0" extrusionOk="0">
                        <a:moveTo>
                          <a:pt x="23000" y="0"/>
                        </a:moveTo>
                        <a:cubicBezTo>
                          <a:pt x="23006" y="209"/>
                          <a:pt x="23010" y="418"/>
                          <a:pt x="23010" y="628"/>
                        </a:cubicBezTo>
                        <a:cubicBezTo>
                          <a:pt x="23010" y="12557"/>
                          <a:pt x="13339" y="22228"/>
                          <a:pt x="1410" y="22228"/>
                        </a:cubicBezTo>
                        <a:cubicBezTo>
                          <a:pt x="939" y="22227"/>
                          <a:pt x="469" y="22212"/>
                          <a:pt x="0" y="22181"/>
                        </a:cubicBezTo>
                        <a:lnTo>
                          <a:pt x="1410" y="628"/>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85" name="Group 60"/>
                <p:cNvGrpSpPr>
                  <a:grpSpLocks/>
                </p:cNvGrpSpPr>
                <p:nvPr/>
              </p:nvGrpSpPr>
              <p:grpSpPr bwMode="auto">
                <a:xfrm>
                  <a:off x="1133" y="2419"/>
                  <a:ext cx="30" cy="36"/>
                  <a:chOff x="1133" y="2419"/>
                  <a:chExt cx="30" cy="36"/>
                </a:xfrm>
              </p:grpSpPr>
              <p:sp>
                <p:nvSpPr>
                  <p:cNvPr id="13373" name="Arc 61"/>
                  <p:cNvSpPr>
                    <a:spLocks/>
                  </p:cNvSpPr>
                  <p:nvPr/>
                </p:nvSpPr>
                <p:spPr bwMode="auto">
                  <a:xfrm>
                    <a:off x="1133" y="2420"/>
                    <a:ext cx="15" cy="34"/>
                  </a:xfrm>
                  <a:custGeom>
                    <a:avLst/>
                    <a:gdLst>
                      <a:gd name="G0" fmla="+- 21592 0 0"/>
                      <a:gd name="G1" fmla="+- 21556 0 0"/>
                      <a:gd name="G2" fmla="+- 21600 0 0"/>
                      <a:gd name="T0" fmla="*/ 0 w 21592"/>
                      <a:gd name="T1" fmla="*/ 20967 h 21556"/>
                      <a:gd name="T2" fmla="*/ 20221 w 21592"/>
                      <a:gd name="T3" fmla="*/ 0 h 21556"/>
                      <a:gd name="T4" fmla="*/ 21592 w 21592"/>
                      <a:gd name="T5" fmla="*/ 21556 h 21556"/>
                    </a:gdLst>
                    <a:ahLst/>
                    <a:cxnLst>
                      <a:cxn ang="0">
                        <a:pos x="T0" y="T1"/>
                      </a:cxn>
                      <a:cxn ang="0">
                        <a:pos x="T2" y="T3"/>
                      </a:cxn>
                      <a:cxn ang="0">
                        <a:pos x="T4" y="T5"/>
                      </a:cxn>
                    </a:cxnLst>
                    <a:rect l="0" t="0" r="r" b="b"/>
                    <a:pathLst>
                      <a:path w="21592" h="21556" fill="none" extrusionOk="0">
                        <a:moveTo>
                          <a:pt x="0" y="20967"/>
                        </a:moveTo>
                        <a:cubicBezTo>
                          <a:pt x="304" y="9800"/>
                          <a:pt x="9072" y="708"/>
                          <a:pt x="20220" y="-1"/>
                        </a:cubicBezTo>
                      </a:path>
                      <a:path w="21592" h="21556" stroke="0" extrusionOk="0">
                        <a:moveTo>
                          <a:pt x="0" y="20967"/>
                        </a:moveTo>
                        <a:cubicBezTo>
                          <a:pt x="304" y="9800"/>
                          <a:pt x="9072" y="708"/>
                          <a:pt x="20220" y="-1"/>
                        </a:cubicBezTo>
                        <a:lnTo>
                          <a:pt x="21592" y="21556"/>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74" name="Arc 62"/>
                  <p:cNvSpPr>
                    <a:spLocks/>
                  </p:cNvSpPr>
                  <p:nvPr/>
                </p:nvSpPr>
                <p:spPr bwMode="auto">
                  <a:xfrm>
                    <a:off x="1147" y="2419"/>
                    <a:ext cx="16" cy="35"/>
                  </a:xfrm>
                  <a:custGeom>
                    <a:avLst/>
                    <a:gdLst>
                      <a:gd name="G0" fmla="+- 1371 0 0"/>
                      <a:gd name="G1" fmla="+- 21600 0 0"/>
                      <a:gd name="G2" fmla="+- 21600 0 0"/>
                      <a:gd name="T0" fmla="*/ 0 w 22962"/>
                      <a:gd name="T1" fmla="*/ 44 h 21600"/>
                      <a:gd name="T2" fmla="*/ 22962 w 22962"/>
                      <a:gd name="T3" fmla="*/ 20972 h 21600"/>
                      <a:gd name="T4" fmla="*/ 1371 w 22962"/>
                      <a:gd name="T5" fmla="*/ 21600 h 21600"/>
                    </a:gdLst>
                    <a:ahLst/>
                    <a:cxnLst>
                      <a:cxn ang="0">
                        <a:pos x="T0" y="T1"/>
                      </a:cxn>
                      <a:cxn ang="0">
                        <a:pos x="T2" y="T3"/>
                      </a:cxn>
                      <a:cxn ang="0">
                        <a:pos x="T4" y="T5"/>
                      </a:cxn>
                    </a:cxnLst>
                    <a:rect l="0" t="0" r="r" b="b"/>
                    <a:pathLst>
                      <a:path w="22962" h="21600" fill="none" extrusionOk="0">
                        <a:moveTo>
                          <a:pt x="-1" y="43"/>
                        </a:moveTo>
                        <a:cubicBezTo>
                          <a:pt x="456" y="14"/>
                          <a:pt x="913" y="-1"/>
                          <a:pt x="1371" y="-1"/>
                        </a:cubicBezTo>
                        <a:cubicBezTo>
                          <a:pt x="13055" y="-1"/>
                          <a:pt x="22622" y="9292"/>
                          <a:pt x="22961" y="20972"/>
                        </a:cubicBezTo>
                      </a:path>
                      <a:path w="22962" h="21600" stroke="0" extrusionOk="0">
                        <a:moveTo>
                          <a:pt x="-1" y="43"/>
                        </a:moveTo>
                        <a:cubicBezTo>
                          <a:pt x="456" y="14"/>
                          <a:pt x="913" y="-1"/>
                          <a:pt x="1371" y="-1"/>
                        </a:cubicBezTo>
                        <a:cubicBezTo>
                          <a:pt x="13055" y="-1"/>
                          <a:pt x="22622" y="9292"/>
                          <a:pt x="22961" y="20972"/>
                        </a:cubicBezTo>
                        <a:lnTo>
                          <a:pt x="1371" y="2160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27877" name="Group 63"/>
              <p:cNvGrpSpPr>
                <a:grpSpLocks/>
              </p:cNvGrpSpPr>
              <p:nvPr/>
            </p:nvGrpSpPr>
            <p:grpSpPr bwMode="auto">
              <a:xfrm>
                <a:off x="1166" y="2419"/>
                <a:ext cx="65" cy="71"/>
                <a:chOff x="1166" y="2419"/>
                <a:chExt cx="65" cy="71"/>
              </a:xfrm>
            </p:grpSpPr>
            <p:grpSp>
              <p:nvGrpSpPr>
                <p:cNvPr id="27878" name="Group 64"/>
                <p:cNvGrpSpPr>
                  <a:grpSpLocks/>
                </p:cNvGrpSpPr>
                <p:nvPr/>
              </p:nvGrpSpPr>
              <p:grpSpPr bwMode="auto">
                <a:xfrm>
                  <a:off x="1166" y="2453"/>
                  <a:ext cx="31" cy="37"/>
                  <a:chOff x="1166" y="2453"/>
                  <a:chExt cx="31" cy="37"/>
                </a:xfrm>
              </p:grpSpPr>
              <p:sp>
                <p:nvSpPr>
                  <p:cNvPr id="13377" name="Arc 65"/>
                  <p:cNvSpPr>
                    <a:spLocks/>
                  </p:cNvSpPr>
                  <p:nvPr/>
                </p:nvSpPr>
                <p:spPr bwMode="auto">
                  <a:xfrm>
                    <a:off x="1166" y="2454"/>
                    <a:ext cx="16" cy="36"/>
                  </a:xfrm>
                  <a:custGeom>
                    <a:avLst/>
                    <a:gdLst>
                      <a:gd name="G0" fmla="+- 21600 0 0"/>
                      <a:gd name="G1" fmla="+- 589 0 0"/>
                      <a:gd name="G2" fmla="+- 21600 0 0"/>
                      <a:gd name="T0" fmla="*/ 20190 w 21600"/>
                      <a:gd name="T1" fmla="*/ 22143 h 22143"/>
                      <a:gd name="T2" fmla="*/ 8 w 21600"/>
                      <a:gd name="T3" fmla="*/ 0 h 22143"/>
                      <a:gd name="T4" fmla="*/ 21600 w 21600"/>
                      <a:gd name="T5" fmla="*/ 589 h 22143"/>
                    </a:gdLst>
                    <a:ahLst/>
                    <a:cxnLst>
                      <a:cxn ang="0">
                        <a:pos x="T0" y="T1"/>
                      </a:cxn>
                      <a:cxn ang="0">
                        <a:pos x="T2" y="T3"/>
                      </a:cxn>
                      <a:cxn ang="0">
                        <a:pos x="T4" y="T5"/>
                      </a:cxn>
                    </a:cxnLst>
                    <a:rect l="0" t="0" r="r" b="b"/>
                    <a:pathLst>
                      <a:path w="21600" h="22143" fill="none" extrusionOk="0">
                        <a:moveTo>
                          <a:pt x="20190" y="22142"/>
                        </a:moveTo>
                        <a:cubicBezTo>
                          <a:pt x="8832" y="21399"/>
                          <a:pt x="0" y="11970"/>
                          <a:pt x="0" y="589"/>
                        </a:cubicBezTo>
                        <a:cubicBezTo>
                          <a:pt x="0" y="392"/>
                          <a:pt x="2" y="196"/>
                          <a:pt x="8" y="0"/>
                        </a:cubicBezTo>
                      </a:path>
                      <a:path w="21600" h="22143" stroke="0" extrusionOk="0">
                        <a:moveTo>
                          <a:pt x="20190" y="22142"/>
                        </a:moveTo>
                        <a:cubicBezTo>
                          <a:pt x="8832" y="21399"/>
                          <a:pt x="0" y="11970"/>
                          <a:pt x="0" y="589"/>
                        </a:cubicBezTo>
                        <a:cubicBezTo>
                          <a:pt x="0" y="392"/>
                          <a:pt x="2" y="196"/>
                          <a:pt x="8" y="0"/>
                        </a:cubicBezTo>
                        <a:lnTo>
                          <a:pt x="21600" y="589"/>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78" name="Arc 66"/>
                  <p:cNvSpPr>
                    <a:spLocks/>
                  </p:cNvSpPr>
                  <p:nvPr/>
                </p:nvSpPr>
                <p:spPr bwMode="auto">
                  <a:xfrm>
                    <a:off x="1180" y="2453"/>
                    <a:ext cx="17" cy="37"/>
                  </a:xfrm>
                  <a:custGeom>
                    <a:avLst/>
                    <a:gdLst>
                      <a:gd name="G0" fmla="+- 1410 0 0"/>
                      <a:gd name="G1" fmla="+- 628 0 0"/>
                      <a:gd name="G2" fmla="+- 21600 0 0"/>
                      <a:gd name="T0" fmla="*/ 23001 w 23010"/>
                      <a:gd name="T1" fmla="*/ 0 h 22228"/>
                      <a:gd name="T2" fmla="*/ 0 w 23010"/>
                      <a:gd name="T3" fmla="*/ 22182 h 22228"/>
                      <a:gd name="T4" fmla="*/ 1410 w 23010"/>
                      <a:gd name="T5" fmla="*/ 628 h 22228"/>
                    </a:gdLst>
                    <a:ahLst/>
                    <a:cxnLst>
                      <a:cxn ang="0">
                        <a:pos x="T0" y="T1"/>
                      </a:cxn>
                      <a:cxn ang="0">
                        <a:pos x="T2" y="T3"/>
                      </a:cxn>
                      <a:cxn ang="0">
                        <a:pos x="T4" y="T5"/>
                      </a:cxn>
                    </a:cxnLst>
                    <a:rect l="0" t="0" r="r" b="b"/>
                    <a:pathLst>
                      <a:path w="23010" h="22228" fill="none" extrusionOk="0">
                        <a:moveTo>
                          <a:pt x="23000" y="0"/>
                        </a:moveTo>
                        <a:cubicBezTo>
                          <a:pt x="23006" y="209"/>
                          <a:pt x="23010" y="418"/>
                          <a:pt x="23010" y="628"/>
                        </a:cubicBezTo>
                        <a:cubicBezTo>
                          <a:pt x="23010" y="12557"/>
                          <a:pt x="13339" y="22228"/>
                          <a:pt x="1410" y="22228"/>
                        </a:cubicBezTo>
                        <a:cubicBezTo>
                          <a:pt x="939" y="22227"/>
                          <a:pt x="469" y="22212"/>
                          <a:pt x="0" y="22181"/>
                        </a:cubicBezTo>
                      </a:path>
                      <a:path w="23010" h="22228" stroke="0" extrusionOk="0">
                        <a:moveTo>
                          <a:pt x="23000" y="0"/>
                        </a:moveTo>
                        <a:cubicBezTo>
                          <a:pt x="23006" y="209"/>
                          <a:pt x="23010" y="418"/>
                          <a:pt x="23010" y="628"/>
                        </a:cubicBezTo>
                        <a:cubicBezTo>
                          <a:pt x="23010" y="12557"/>
                          <a:pt x="13339" y="22228"/>
                          <a:pt x="1410" y="22228"/>
                        </a:cubicBezTo>
                        <a:cubicBezTo>
                          <a:pt x="939" y="22227"/>
                          <a:pt x="469" y="22212"/>
                          <a:pt x="0" y="22181"/>
                        </a:cubicBezTo>
                        <a:lnTo>
                          <a:pt x="1410" y="628"/>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79" name="Group 67"/>
                <p:cNvGrpSpPr>
                  <a:grpSpLocks/>
                </p:cNvGrpSpPr>
                <p:nvPr/>
              </p:nvGrpSpPr>
              <p:grpSpPr bwMode="auto">
                <a:xfrm>
                  <a:off x="1199" y="2419"/>
                  <a:ext cx="32" cy="36"/>
                  <a:chOff x="1199" y="2419"/>
                  <a:chExt cx="32" cy="36"/>
                </a:xfrm>
              </p:grpSpPr>
              <p:sp>
                <p:nvSpPr>
                  <p:cNvPr id="13380" name="Arc 68"/>
                  <p:cNvSpPr>
                    <a:spLocks/>
                  </p:cNvSpPr>
                  <p:nvPr/>
                </p:nvSpPr>
                <p:spPr bwMode="auto">
                  <a:xfrm>
                    <a:off x="1199" y="2420"/>
                    <a:ext cx="16" cy="34"/>
                  </a:xfrm>
                  <a:custGeom>
                    <a:avLst/>
                    <a:gdLst>
                      <a:gd name="G0" fmla="+- 21591 0 0"/>
                      <a:gd name="G1" fmla="+- 21559 0 0"/>
                      <a:gd name="G2" fmla="+- 21600 0 0"/>
                      <a:gd name="T0" fmla="*/ 0 w 21591"/>
                      <a:gd name="T1" fmla="*/ 20951 h 21559"/>
                      <a:gd name="T2" fmla="*/ 20262 w 21591"/>
                      <a:gd name="T3" fmla="*/ 0 h 21559"/>
                      <a:gd name="T4" fmla="*/ 21591 w 21591"/>
                      <a:gd name="T5" fmla="*/ 21559 h 21559"/>
                    </a:gdLst>
                    <a:ahLst/>
                    <a:cxnLst>
                      <a:cxn ang="0">
                        <a:pos x="T0" y="T1"/>
                      </a:cxn>
                      <a:cxn ang="0">
                        <a:pos x="T2" y="T3"/>
                      </a:cxn>
                      <a:cxn ang="0">
                        <a:pos x="T4" y="T5"/>
                      </a:cxn>
                    </a:cxnLst>
                    <a:rect l="0" t="0" r="r" b="b"/>
                    <a:pathLst>
                      <a:path w="21591" h="21559" fill="none" extrusionOk="0">
                        <a:moveTo>
                          <a:pt x="-1" y="20950"/>
                        </a:moveTo>
                        <a:cubicBezTo>
                          <a:pt x="314" y="9776"/>
                          <a:pt x="9103" y="687"/>
                          <a:pt x="20261" y="-1"/>
                        </a:cubicBezTo>
                      </a:path>
                      <a:path w="21591" h="21559" stroke="0" extrusionOk="0">
                        <a:moveTo>
                          <a:pt x="-1" y="20950"/>
                        </a:moveTo>
                        <a:cubicBezTo>
                          <a:pt x="314" y="9776"/>
                          <a:pt x="9103" y="687"/>
                          <a:pt x="20261" y="-1"/>
                        </a:cubicBezTo>
                        <a:lnTo>
                          <a:pt x="21591" y="21559"/>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1" name="Arc 69"/>
                  <p:cNvSpPr>
                    <a:spLocks/>
                  </p:cNvSpPr>
                  <p:nvPr/>
                </p:nvSpPr>
                <p:spPr bwMode="auto">
                  <a:xfrm>
                    <a:off x="1214" y="2419"/>
                    <a:ext cx="17" cy="35"/>
                  </a:xfrm>
                  <a:custGeom>
                    <a:avLst/>
                    <a:gdLst>
                      <a:gd name="G0" fmla="+- 1329 0 0"/>
                      <a:gd name="G1" fmla="+- 21600 0 0"/>
                      <a:gd name="G2" fmla="+- 21600 0 0"/>
                      <a:gd name="T0" fmla="*/ 0 w 22920"/>
                      <a:gd name="T1" fmla="*/ 41 h 21600"/>
                      <a:gd name="T2" fmla="*/ 22920 w 22920"/>
                      <a:gd name="T3" fmla="*/ 20992 h 21600"/>
                      <a:gd name="T4" fmla="*/ 1329 w 22920"/>
                      <a:gd name="T5" fmla="*/ 21600 h 21600"/>
                    </a:gdLst>
                    <a:ahLst/>
                    <a:cxnLst>
                      <a:cxn ang="0">
                        <a:pos x="T0" y="T1"/>
                      </a:cxn>
                      <a:cxn ang="0">
                        <a:pos x="T2" y="T3"/>
                      </a:cxn>
                      <a:cxn ang="0">
                        <a:pos x="T4" y="T5"/>
                      </a:cxn>
                    </a:cxnLst>
                    <a:rect l="0" t="0" r="r" b="b"/>
                    <a:pathLst>
                      <a:path w="22920" h="21600" fill="none" extrusionOk="0">
                        <a:moveTo>
                          <a:pt x="-1" y="40"/>
                        </a:moveTo>
                        <a:cubicBezTo>
                          <a:pt x="442" y="13"/>
                          <a:pt x="885" y="-1"/>
                          <a:pt x="1329" y="-1"/>
                        </a:cubicBezTo>
                        <a:cubicBezTo>
                          <a:pt x="13021" y="-1"/>
                          <a:pt x="22591" y="9304"/>
                          <a:pt x="22920" y="20991"/>
                        </a:cubicBezTo>
                      </a:path>
                      <a:path w="22920" h="21600" stroke="0" extrusionOk="0">
                        <a:moveTo>
                          <a:pt x="-1" y="40"/>
                        </a:moveTo>
                        <a:cubicBezTo>
                          <a:pt x="442" y="13"/>
                          <a:pt x="885" y="-1"/>
                          <a:pt x="1329" y="-1"/>
                        </a:cubicBezTo>
                        <a:cubicBezTo>
                          <a:pt x="13021" y="-1"/>
                          <a:pt x="22591" y="9304"/>
                          <a:pt x="22920" y="20991"/>
                        </a:cubicBezTo>
                        <a:lnTo>
                          <a:pt x="1329" y="21600"/>
                        </a:lnTo>
                        <a:close/>
                      </a:path>
                    </a:pathLst>
                  </a:custGeom>
                  <a:noFill/>
                  <a:ln w="12700" cap="rnd">
                    <a:solidFill>
                      <a:srgbClr val="CC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sp>
          <p:nvSpPr>
            <p:cNvPr id="13382" name="Line 70"/>
            <p:cNvSpPr>
              <a:spLocks noChangeShapeType="1"/>
            </p:cNvSpPr>
            <p:nvPr/>
          </p:nvSpPr>
          <p:spPr bwMode="auto">
            <a:xfrm flipH="1">
              <a:off x="438" y="2219"/>
              <a:ext cx="7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3" name="Freeform 71"/>
            <p:cNvSpPr>
              <a:spLocks/>
            </p:cNvSpPr>
            <p:nvPr/>
          </p:nvSpPr>
          <p:spPr bwMode="auto">
            <a:xfrm>
              <a:off x="667" y="2027"/>
              <a:ext cx="78" cy="47"/>
            </a:xfrm>
            <a:custGeom>
              <a:avLst/>
              <a:gdLst>
                <a:gd name="T0" fmla="*/ 0 w 90"/>
                <a:gd name="T1" fmla="*/ 0 h 57"/>
                <a:gd name="T2" fmla="*/ 0 w 90"/>
                <a:gd name="T3" fmla="*/ 0 h 57"/>
                <a:gd name="T4" fmla="*/ 0 w 90"/>
                <a:gd name="T5" fmla="*/ 56 h 57"/>
                <a:gd name="T6" fmla="*/ 89 w 90"/>
                <a:gd name="T7" fmla="*/ 0 h 57"/>
              </a:gdLst>
              <a:ahLst/>
              <a:cxnLst>
                <a:cxn ang="0">
                  <a:pos x="T0" y="T1"/>
                </a:cxn>
                <a:cxn ang="0">
                  <a:pos x="T2" y="T3"/>
                </a:cxn>
                <a:cxn ang="0">
                  <a:pos x="T4" y="T5"/>
                </a:cxn>
                <a:cxn ang="0">
                  <a:pos x="T6" y="T7"/>
                </a:cxn>
              </a:cxnLst>
              <a:rect l="0" t="0" r="r" b="b"/>
              <a:pathLst>
                <a:path w="90" h="57">
                  <a:moveTo>
                    <a:pt x="0" y="0"/>
                  </a:moveTo>
                  <a:lnTo>
                    <a:pt x="0" y="0"/>
                  </a:lnTo>
                  <a:lnTo>
                    <a:pt x="0" y="56"/>
                  </a:lnTo>
                  <a:lnTo>
                    <a:pt x="8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4" name="Freeform 72"/>
            <p:cNvSpPr>
              <a:spLocks/>
            </p:cNvSpPr>
            <p:nvPr/>
          </p:nvSpPr>
          <p:spPr bwMode="auto">
            <a:xfrm>
              <a:off x="667" y="1986"/>
              <a:ext cx="78" cy="47"/>
            </a:xfrm>
            <a:custGeom>
              <a:avLst/>
              <a:gdLst>
                <a:gd name="T0" fmla="*/ 89 w 90"/>
                <a:gd name="T1" fmla="*/ 50 h 57"/>
                <a:gd name="T2" fmla="*/ 0 w 90"/>
                <a:gd name="T3" fmla="*/ 0 h 57"/>
                <a:gd name="T4" fmla="*/ 0 w 90"/>
                <a:gd name="T5" fmla="*/ 56 h 57"/>
              </a:gdLst>
              <a:ahLst/>
              <a:cxnLst>
                <a:cxn ang="0">
                  <a:pos x="T0" y="T1"/>
                </a:cxn>
                <a:cxn ang="0">
                  <a:pos x="T2" y="T3"/>
                </a:cxn>
                <a:cxn ang="0">
                  <a:pos x="T4" y="T5"/>
                </a:cxn>
              </a:cxnLst>
              <a:rect l="0" t="0" r="r" b="b"/>
              <a:pathLst>
                <a:path w="90" h="57">
                  <a:moveTo>
                    <a:pt x="89" y="50"/>
                  </a:moveTo>
                  <a:lnTo>
                    <a:pt x="0" y="0"/>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5" name="Line 73"/>
            <p:cNvSpPr>
              <a:spLocks noChangeShapeType="1"/>
            </p:cNvSpPr>
            <p:nvPr/>
          </p:nvSpPr>
          <p:spPr bwMode="auto">
            <a:xfrm>
              <a:off x="670" y="2027"/>
              <a:ext cx="0" cy="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6" name="Freeform 74"/>
            <p:cNvSpPr>
              <a:spLocks/>
            </p:cNvSpPr>
            <p:nvPr/>
          </p:nvSpPr>
          <p:spPr bwMode="auto">
            <a:xfrm>
              <a:off x="667" y="1986"/>
              <a:ext cx="78" cy="88"/>
            </a:xfrm>
            <a:custGeom>
              <a:avLst/>
              <a:gdLst>
                <a:gd name="T0" fmla="*/ 0 w 90"/>
                <a:gd name="T1" fmla="*/ 106 h 107"/>
                <a:gd name="T2" fmla="*/ 89 w 90"/>
                <a:gd name="T3" fmla="*/ 50 h 107"/>
                <a:gd name="T4" fmla="*/ 0 w 90"/>
                <a:gd name="T5" fmla="*/ 0 h 107"/>
                <a:gd name="T6" fmla="*/ 0 w 90"/>
                <a:gd name="T7" fmla="*/ 56 h 107"/>
              </a:gdLst>
              <a:ahLst/>
              <a:cxnLst>
                <a:cxn ang="0">
                  <a:pos x="T0" y="T1"/>
                </a:cxn>
                <a:cxn ang="0">
                  <a:pos x="T2" y="T3"/>
                </a:cxn>
                <a:cxn ang="0">
                  <a:pos x="T4" y="T5"/>
                </a:cxn>
                <a:cxn ang="0">
                  <a:pos x="T6" y="T7"/>
                </a:cxn>
              </a:cxnLst>
              <a:rect l="0" t="0" r="r" b="b"/>
              <a:pathLst>
                <a:path w="90" h="107">
                  <a:moveTo>
                    <a:pt x="0" y="106"/>
                  </a:moveTo>
                  <a:lnTo>
                    <a:pt x="89" y="50"/>
                  </a:lnTo>
                  <a:lnTo>
                    <a:pt x="0" y="0"/>
                  </a:lnTo>
                  <a:lnTo>
                    <a:pt x="0" y="5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7" name="Line 75"/>
            <p:cNvSpPr>
              <a:spLocks noChangeShapeType="1"/>
            </p:cNvSpPr>
            <p:nvPr/>
          </p:nvSpPr>
          <p:spPr bwMode="auto">
            <a:xfrm>
              <a:off x="927" y="2027"/>
              <a:ext cx="0" cy="20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8" name="Line 76"/>
            <p:cNvSpPr>
              <a:spLocks noChangeShapeType="1"/>
            </p:cNvSpPr>
            <p:nvPr/>
          </p:nvSpPr>
          <p:spPr bwMode="auto">
            <a:xfrm>
              <a:off x="884" y="2391"/>
              <a:ext cx="0" cy="20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89" name="Rectangle 77"/>
            <p:cNvSpPr>
              <a:spLocks noChangeArrowheads="1"/>
            </p:cNvSpPr>
            <p:nvPr/>
          </p:nvSpPr>
          <p:spPr bwMode="auto">
            <a:xfrm>
              <a:off x="457" y="2104"/>
              <a:ext cx="150"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Century Schoolbook" charset="0"/>
                  <a:cs typeface="+mn-cs"/>
                </a:rPr>
                <a:t>0</a:t>
              </a:r>
            </a:p>
          </p:txBody>
        </p:sp>
        <p:sp>
          <p:nvSpPr>
            <p:cNvPr id="13390" name="Rectangle 78"/>
            <p:cNvSpPr>
              <a:spLocks noChangeArrowheads="1"/>
            </p:cNvSpPr>
            <p:nvPr/>
          </p:nvSpPr>
          <p:spPr bwMode="auto">
            <a:xfrm>
              <a:off x="454" y="2193"/>
              <a:ext cx="149"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Symbol" charset="0"/>
                  <a:cs typeface="+mn-cs"/>
                </a:rPr>
                <a:t>p</a:t>
              </a:r>
            </a:p>
          </p:txBody>
        </p:sp>
        <p:grpSp>
          <p:nvGrpSpPr>
            <p:cNvPr id="27687" name="Group 79"/>
            <p:cNvGrpSpPr>
              <a:grpSpLocks/>
            </p:cNvGrpSpPr>
            <p:nvPr/>
          </p:nvGrpSpPr>
          <p:grpSpPr bwMode="auto">
            <a:xfrm>
              <a:off x="890" y="2584"/>
              <a:ext cx="115" cy="26"/>
              <a:chOff x="1271" y="2620"/>
              <a:chExt cx="133" cy="32"/>
            </a:xfrm>
          </p:grpSpPr>
          <p:sp>
            <p:nvSpPr>
              <p:cNvPr id="13392" name="Freeform 80"/>
              <p:cNvSpPr>
                <a:spLocks/>
              </p:cNvSpPr>
              <p:nvPr/>
            </p:nvSpPr>
            <p:spPr bwMode="auto">
              <a:xfrm>
                <a:off x="1333" y="2620"/>
                <a:ext cx="71" cy="32"/>
              </a:xfrm>
              <a:custGeom>
                <a:avLst/>
                <a:gdLst>
                  <a:gd name="T0" fmla="*/ 70 w 71"/>
                  <a:gd name="T1" fmla="*/ 17 h 32"/>
                  <a:gd name="T2" fmla="*/ 0 w 71"/>
                  <a:gd name="T3" fmla="*/ 31 h 32"/>
                  <a:gd name="T4" fmla="*/ 0 w 71"/>
                  <a:gd name="T5" fmla="*/ 17 h 32"/>
                  <a:gd name="T6" fmla="*/ 0 w 71"/>
                  <a:gd name="T7" fmla="*/ 0 h 32"/>
                  <a:gd name="T8" fmla="*/ 70 w 71"/>
                  <a:gd name="T9" fmla="*/ 17 h 32"/>
                </a:gdLst>
                <a:ahLst/>
                <a:cxnLst>
                  <a:cxn ang="0">
                    <a:pos x="T0" y="T1"/>
                  </a:cxn>
                  <a:cxn ang="0">
                    <a:pos x="T2" y="T3"/>
                  </a:cxn>
                  <a:cxn ang="0">
                    <a:pos x="T4" y="T5"/>
                  </a:cxn>
                  <a:cxn ang="0">
                    <a:pos x="T6" y="T7"/>
                  </a:cxn>
                  <a:cxn ang="0">
                    <a:pos x="T8" y="T9"/>
                  </a:cxn>
                </a:cxnLst>
                <a:rect l="0" t="0" r="r" b="b"/>
                <a:pathLst>
                  <a:path w="71" h="32">
                    <a:moveTo>
                      <a:pt x="70" y="17"/>
                    </a:moveTo>
                    <a:lnTo>
                      <a:pt x="0" y="31"/>
                    </a:lnTo>
                    <a:lnTo>
                      <a:pt x="0" y="17"/>
                    </a:lnTo>
                    <a:lnTo>
                      <a:pt x="0" y="0"/>
                    </a:lnTo>
                    <a:lnTo>
                      <a:pt x="70" y="17"/>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93" name="Line 81"/>
              <p:cNvSpPr>
                <a:spLocks noChangeShapeType="1"/>
              </p:cNvSpPr>
              <p:nvPr/>
            </p:nvSpPr>
            <p:spPr bwMode="auto">
              <a:xfrm flipH="1">
                <a:off x="1271" y="2646"/>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688" name="Group 82"/>
            <p:cNvGrpSpPr>
              <a:grpSpLocks/>
            </p:cNvGrpSpPr>
            <p:nvPr/>
          </p:nvGrpSpPr>
          <p:grpSpPr bwMode="auto">
            <a:xfrm>
              <a:off x="904" y="2055"/>
              <a:ext cx="28" cy="109"/>
              <a:chOff x="1288" y="1976"/>
              <a:chExt cx="32" cy="133"/>
            </a:xfrm>
          </p:grpSpPr>
          <p:sp>
            <p:nvSpPr>
              <p:cNvPr id="13395" name="Freeform 83"/>
              <p:cNvSpPr>
                <a:spLocks/>
              </p:cNvSpPr>
              <p:nvPr/>
            </p:nvSpPr>
            <p:spPr bwMode="auto">
              <a:xfrm>
                <a:off x="1288" y="2037"/>
                <a:ext cx="32" cy="72"/>
              </a:xfrm>
              <a:custGeom>
                <a:avLst/>
                <a:gdLst>
                  <a:gd name="T0" fmla="*/ 17 w 32"/>
                  <a:gd name="T1" fmla="*/ 71 h 72"/>
                  <a:gd name="T2" fmla="*/ 0 w 32"/>
                  <a:gd name="T3" fmla="*/ 0 h 72"/>
                  <a:gd name="T4" fmla="*/ 17 w 32"/>
                  <a:gd name="T5" fmla="*/ 0 h 72"/>
                  <a:gd name="T6" fmla="*/ 31 w 32"/>
                  <a:gd name="T7" fmla="*/ 0 h 72"/>
                  <a:gd name="T8" fmla="*/ 17 w 32"/>
                  <a:gd name="T9" fmla="*/ 71 h 72"/>
                </a:gdLst>
                <a:ahLst/>
                <a:cxnLst>
                  <a:cxn ang="0">
                    <a:pos x="T0" y="T1"/>
                  </a:cxn>
                  <a:cxn ang="0">
                    <a:pos x="T2" y="T3"/>
                  </a:cxn>
                  <a:cxn ang="0">
                    <a:pos x="T4" y="T5"/>
                  </a:cxn>
                  <a:cxn ang="0">
                    <a:pos x="T6" y="T7"/>
                  </a:cxn>
                  <a:cxn ang="0">
                    <a:pos x="T8" y="T9"/>
                  </a:cxn>
                </a:cxnLst>
                <a:rect l="0" t="0" r="r" b="b"/>
                <a:pathLst>
                  <a:path w="32" h="72">
                    <a:moveTo>
                      <a:pt x="17" y="71"/>
                    </a:moveTo>
                    <a:lnTo>
                      <a:pt x="0" y="0"/>
                    </a:lnTo>
                    <a:lnTo>
                      <a:pt x="17" y="0"/>
                    </a:lnTo>
                    <a:lnTo>
                      <a:pt x="31" y="0"/>
                    </a:lnTo>
                    <a:lnTo>
                      <a:pt x="17" y="71"/>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96" name="Line 84"/>
              <p:cNvSpPr>
                <a:spLocks noChangeShapeType="1"/>
              </p:cNvSpPr>
              <p:nvPr/>
            </p:nvSpPr>
            <p:spPr bwMode="auto">
              <a:xfrm flipV="1">
                <a:off x="1314" y="1976"/>
                <a:ext cx="0" cy="5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397" name="Rectangle 85"/>
            <p:cNvSpPr>
              <a:spLocks noChangeArrowheads="1"/>
            </p:cNvSpPr>
            <p:nvPr/>
          </p:nvSpPr>
          <p:spPr bwMode="auto">
            <a:xfrm>
              <a:off x="1335" y="2046"/>
              <a:ext cx="353"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KICKER</a:t>
              </a:r>
            </a:p>
          </p:txBody>
        </p:sp>
        <p:sp>
          <p:nvSpPr>
            <p:cNvPr id="13398" name="Line 86"/>
            <p:cNvSpPr>
              <a:spLocks noChangeShapeType="1"/>
            </p:cNvSpPr>
            <p:nvPr/>
          </p:nvSpPr>
          <p:spPr bwMode="auto">
            <a:xfrm>
              <a:off x="923" y="2234"/>
              <a:ext cx="113" cy="102"/>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399" name="Freeform 87"/>
            <p:cNvSpPr>
              <a:spLocks/>
            </p:cNvSpPr>
            <p:nvPr/>
          </p:nvSpPr>
          <p:spPr bwMode="auto">
            <a:xfrm>
              <a:off x="1181" y="2115"/>
              <a:ext cx="45" cy="37"/>
            </a:xfrm>
            <a:custGeom>
              <a:avLst/>
              <a:gdLst>
                <a:gd name="T0" fmla="*/ 51 w 52"/>
                <a:gd name="T1" fmla="*/ 0 h 45"/>
                <a:gd name="T2" fmla="*/ 51 w 52"/>
                <a:gd name="T3" fmla="*/ 0 h 45"/>
                <a:gd name="T4" fmla="*/ 0 w 52"/>
                <a:gd name="T5" fmla="*/ 44 h 45"/>
              </a:gdLst>
              <a:ahLst/>
              <a:cxnLst>
                <a:cxn ang="0">
                  <a:pos x="T0" y="T1"/>
                </a:cxn>
                <a:cxn ang="0">
                  <a:pos x="T2" y="T3"/>
                </a:cxn>
                <a:cxn ang="0">
                  <a:pos x="T4" y="T5"/>
                </a:cxn>
              </a:cxnLst>
              <a:rect l="0" t="0" r="r" b="b"/>
              <a:pathLst>
                <a:path w="52" h="45">
                  <a:moveTo>
                    <a:pt x="51" y="0"/>
                  </a:moveTo>
                  <a:lnTo>
                    <a:pt x="51" y="0"/>
                  </a:lnTo>
                  <a:lnTo>
                    <a:pt x="0" y="44"/>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0" name="Line 88"/>
            <p:cNvSpPr>
              <a:spLocks noChangeShapeType="1"/>
            </p:cNvSpPr>
            <p:nvPr/>
          </p:nvSpPr>
          <p:spPr bwMode="auto">
            <a:xfrm>
              <a:off x="1184" y="2151"/>
              <a:ext cx="0"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1" name="Freeform 89"/>
            <p:cNvSpPr>
              <a:spLocks/>
            </p:cNvSpPr>
            <p:nvPr/>
          </p:nvSpPr>
          <p:spPr bwMode="auto">
            <a:xfrm>
              <a:off x="962" y="2119"/>
              <a:ext cx="220" cy="231"/>
            </a:xfrm>
            <a:custGeom>
              <a:avLst/>
              <a:gdLst>
                <a:gd name="T0" fmla="*/ 252 w 253"/>
                <a:gd name="T1" fmla="*/ 39 h 281"/>
                <a:gd name="T2" fmla="*/ 213 w 253"/>
                <a:gd name="T3" fmla="*/ 0 h 281"/>
                <a:gd name="T4" fmla="*/ 196 w 253"/>
                <a:gd name="T5" fmla="*/ 23 h 281"/>
                <a:gd name="T6" fmla="*/ 191 w 253"/>
                <a:gd name="T7" fmla="*/ 23 h 281"/>
                <a:gd name="T8" fmla="*/ 230 w 253"/>
                <a:gd name="T9" fmla="*/ 62 h 281"/>
                <a:gd name="T10" fmla="*/ 67 w 253"/>
                <a:gd name="T11" fmla="*/ 230 h 281"/>
                <a:gd name="T12" fmla="*/ 28 w 253"/>
                <a:gd name="T13" fmla="*/ 191 h 281"/>
                <a:gd name="T14" fmla="*/ 6 w 253"/>
                <a:gd name="T15" fmla="*/ 213 h 281"/>
                <a:gd name="T16" fmla="*/ 0 w 253"/>
                <a:gd name="T17" fmla="*/ 213 h 281"/>
                <a:gd name="T18" fmla="*/ 39 w 253"/>
                <a:gd name="T19" fmla="*/ 252 h 281"/>
                <a:gd name="T20" fmla="*/ 11 w 253"/>
                <a:gd name="T21" fmla="*/ 28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81">
                  <a:moveTo>
                    <a:pt x="252" y="39"/>
                  </a:moveTo>
                  <a:lnTo>
                    <a:pt x="213" y="0"/>
                  </a:lnTo>
                  <a:lnTo>
                    <a:pt x="196" y="23"/>
                  </a:lnTo>
                  <a:lnTo>
                    <a:pt x="191" y="23"/>
                  </a:lnTo>
                  <a:lnTo>
                    <a:pt x="230" y="62"/>
                  </a:lnTo>
                  <a:lnTo>
                    <a:pt x="67" y="230"/>
                  </a:lnTo>
                  <a:lnTo>
                    <a:pt x="28" y="191"/>
                  </a:lnTo>
                  <a:lnTo>
                    <a:pt x="6" y="213"/>
                  </a:lnTo>
                  <a:lnTo>
                    <a:pt x="0" y="213"/>
                  </a:lnTo>
                  <a:lnTo>
                    <a:pt x="39" y="252"/>
                  </a:lnTo>
                  <a:lnTo>
                    <a:pt x="11" y="28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2" name="Freeform 90"/>
            <p:cNvSpPr>
              <a:spLocks/>
            </p:cNvSpPr>
            <p:nvPr/>
          </p:nvSpPr>
          <p:spPr bwMode="auto">
            <a:xfrm>
              <a:off x="962" y="2115"/>
              <a:ext cx="264" cy="235"/>
            </a:xfrm>
            <a:custGeom>
              <a:avLst/>
              <a:gdLst>
                <a:gd name="T0" fmla="*/ 303 w 304"/>
                <a:gd name="T1" fmla="*/ 0 h 286"/>
                <a:gd name="T2" fmla="*/ 252 w 304"/>
                <a:gd name="T3" fmla="*/ 44 h 286"/>
                <a:gd name="T4" fmla="*/ 213 w 304"/>
                <a:gd name="T5" fmla="*/ 5 h 286"/>
                <a:gd name="T6" fmla="*/ 196 w 304"/>
                <a:gd name="T7" fmla="*/ 28 h 286"/>
                <a:gd name="T8" fmla="*/ 191 w 304"/>
                <a:gd name="T9" fmla="*/ 28 h 286"/>
                <a:gd name="T10" fmla="*/ 230 w 304"/>
                <a:gd name="T11" fmla="*/ 67 h 286"/>
                <a:gd name="T12" fmla="*/ 67 w 304"/>
                <a:gd name="T13" fmla="*/ 235 h 286"/>
                <a:gd name="T14" fmla="*/ 28 w 304"/>
                <a:gd name="T15" fmla="*/ 196 h 286"/>
                <a:gd name="T16" fmla="*/ 6 w 304"/>
                <a:gd name="T17" fmla="*/ 218 h 286"/>
                <a:gd name="T18" fmla="*/ 0 w 304"/>
                <a:gd name="T19" fmla="*/ 218 h 286"/>
                <a:gd name="T20" fmla="*/ 39 w 304"/>
                <a:gd name="T21" fmla="*/ 257 h 286"/>
                <a:gd name="T22" fmla="*/ 11 w 304"/>
                <a:gd name="T23"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4" h="286">
                  <a:moveTo>
                    <a:pt x="303" y="0"/>
                  </a:moveTo>
                  <a:lnTo>
                    <a:pt x="252" y="44"/>
                  </a:lnTo>
                  <a:lnTo>
                    <a:pt x="213" y="5"/>
                  </a:lnTo>
                  <a:lnTo>
                    <a:pt x="196" y="28"/>
                  </a:lnTo>
                  <a:lnTo>
                    <a:pt x="191" y="28"/>
                  </a:lnTo>
                  <a:lnTo>
                    <a:pt x="230" y="67"/>
                  </a:lnTo>
                  <a:lnTo>
                    <a:pt x="67" y="235"/>
                  </a:lnTo>
                  <a:lnTo>
                    <a:pt x="28" y="196"/>
                  </a:lnTo>
                  <a:lnTo>
                    <a:pt x="6" y="218"/>
                  </a:lnTo>
                  <a:lnTo>
                    <a:pt x="0" y="218"/>
                  </a:lnTo>
                  <a:lnTo>
                    <a:pt x="39" y="257"/>
                  </a:lnTo>
                  <a:lnTo>
                    <a:pt x="11" y="285"/>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3" name="Freeform 91"/>
            <p:cNvSpPr>
              <a:spLocks/>
            </p:cNvSpPr>
            <p:nvPr/>
          </p:nvSpPr>
          <p:spPr bwMode="auto">
            <a:xfrm>
              <a:off x="972" y="2349"/>
              <a:ext cx="42" cy="45"/>
            </a:xfrm>
            <a:custGeom>
              <a:avLst/>
              <a:gdLst>
                <a:gd name="T0" fmla="*/ 44 w 49"/>
                <a:gd name="T1" fmla="*/ 54 h 55"/>
                <a:gd name="T2" fmla="*/ 34 w 49"/>
                <a:gd name="T3" fmla="*/ 44 h 55"/>
                <a:gd name="T4" fmla="*/ 20 w 49"/>
                <a:gd name="T5" fmla="*/ 30 h 55"/>
                <a:gd name="T6" fmla="*/ 10 w 49"/>
                <a:gd name="T7" fmla="*/ 20 h 55"/>
                <a:gd name="T8" fmla="*/ 5 w 49"/>
                <a:gd name="T9" fmla="*/ 15 h 55"/>
                <a:gd name="T10" fmla="*/ 0 w 49"/>
                <a:gd name="T11" fmla="*/ 5 h 55"/>
                <a:gd name="T12" fmla="*/ 0 w 49"/>
                <a:gd name="T13" fmla="*/ 0 h 55"/>
                <a:gd name="T14" fmla="*/ 48 w 49"/>
                <a:gd name="T15" fmla="*/ 49 h 55"/>
                <a:gd name="T16" fmla="*/ 44 w 49"/>
                <a:gd name="T1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5">
                  <a:moveTo>
                    <a:pt x="44" y="54"/>
                  </a:moveTo>
                  <a:lnTo>
                    <a:pt x="34" y="44"/>
                  </a:lnTo>
                  <a:lnTo>
                    <a:pt x="20" y="30"/>
                  </a:lnTo>
                  <a:lnTo>
                    <a:pt x="10" y="20"/>
                  </a:lnTo>
                  <a:lnTo>
                    <a:pt x="5" y="15"/>
                  </a:lnTo>
                  <a:lnTo>
                    <a:pt x="0" y="5"/>
                  </a:lnTo>
                  <a:lnTo>
                    <a:pt x="0" y="0"/>
                  </a:lnTo>
                  <a:lnTo>
                    <a:pt x="48" y="49"/>
                  </a:lnTo>
                  <a:lnTo>
                    <a:pt x="44" y="54"/>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4" name="Freeform 92"/>
            <p:cNvSpPr>
              <a:spLocks/>
            </p:cNvSpPr>
            <p:nvPr/>
          </p:nvSpPr>
          <p:spPr bwMode="auto">
            <a:xfrm>
              <a:off x="972" y="2349"/>
              <a:ext cx="45" cy="52"/>
            </a:xfrm>
            <a:custGeom>
              <a:avLst/>
              <a:gdLst>
                <a:gd name="T0" fmla="*/ 51 w 52"/>
                <a:gd name="T1" fmla="*/ 62 h 63"/>
                <a:gd name="T2" fmla="*/ 40 w 52"/>
                <a:gd name="T3" fmla="*/ 51 h 63"/>
                <a:gd name="T4" fmla="*/ 23 w 52"/>
                <a:gd name="T5" fmla="*/ 34 h 63"/>
                <a:gd name="T6" fmla="*/ 12 w 52"/>
                <a:gd name="T7" fmla="*/ 23 h 63"/>
                <a:gd name="T8" fmla="*/ 6 w 52"/>
                <a:gd name="T9" fmla="*/ 17 h 63"/>
                <a:gd name="T10" fmla="*/ 0 w 52"/>
                <a:gd name="T11" fmla="*/ 6 h 63"/>
                <a:gd name="T12" fmla="*/ 0 w 5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52" h="63">
                  <a:moveTo>
                    <a:pt x="51" y="62"/>
                  </a:moveTo>
                  <a:lnTo>
                    <a:pt x="40" y="51"/>
                  </a:lnTo>
                  <a:lnTo>
                    <a:pt x="23" y="34"/>
                  </a:lnTo>
                  <a:lnTo>
                    <a:pt x="12" y="23"/>
                  </a:lnTo>
                  <a:lnTo>
                    <a:pt x="6" y="17"/>
                  </a:lnTo>
                  <a:lnTo>
                    <a:pt x="0" y="6"/>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5" name="Freeform 93"/>
            <p:cNvSpPr>
              <a:spLocks/>
            </p:cNvSpPr>
            <p:nvPr/>
          </p:nvSpPr>
          <p:spPr bwMode="auto">
            <a:xfrm>
              <a:off x="1016" y="2395"/>
              <a:ext cx="47" cy="40"/>
            </a:xfrm>
            <a:custGeom>
              <a:avLst/>
              <a:gdLst>
                <a:gd name="T0" fmla="*/ 53 w 54"/>
                <a:gd name="T1" fmla="*/ 48 h 49"/>
                <a:gd name="T2" fmla="*/ 53 w 54"/>
                <a:gd name="T3" fmla="*/ 48 h 49"/>
                <a:gd name="T4" fmla="*/ 43 w 54"/>
                <a:gd name="T5" fmla="*/ 44 h 49"/>
                <a:gd name="T6" fmla="*/ 34 w 54"/>
                <a:gd name="T7" fmla="*/ 39 h 49"/>
                <a:gd name="T8" fmla="*/ 29 w 54"/>
                <a:gd name="T9" fmla="*/ 33 h 49"/>
                <a:gd name="T10" fmla="*/ 10 w 54"/>
                <a:gd name="T11" fmla="*/ 15 h 49"/>
                <a:gd name="T12" fmla="*/ 0 w 54"/>
                <a:gd name="T13" fmla="*/ 5 h 49"/>
                <a:gd name="T14" fmla="*/ 4 w 54"/>
                <a:gd name="T15" fmla="*/ 0 h 49"/>
                <a:gd name="T16" fmla="*/ 53 w 54"/>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9">
                  <a:moveTo>
                    <a:pt x="53" y="48"/>
                  </a:moveTo>
                  <a:lnTo>
                    <a:pt x="53" y="48"/>
                  </a:lnTo>
                  <a:lnTo>
                    <a:pt x="43" y="44"/>
                  </a:lnTo>
                  <a:lnTo>
                    <a:pt x="34" y="39"/>
                  </a:lnTo>
                  <a:lnTo>
                    <a:pt x="29" y="33"/>
                  </a:lnTo>
                  <a:lnTo>
                    <a:pt x="10" y="15"/>
                  </a:lnTo>
                  <a:lnTo>
                    <a:pt x="0" y="5"/>
                  </a:lnTo>
                  <a:lnTo>
                    <a:pt x="4" y="0"/>
                  </a:lnTo>
                  <a:lnTo>
                    <a:pt x="53" y="48"/>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6" name="Freeform 94"/>
            <p:cNvSpPr>
              <a:spLocks/>
            </p:cNvSpPr>
            <p:nvPr/>
          </p:nvSpPr>
          <p:spPr bwMode="auto">
            <a:xfrm>
              <a:off x="1016" y="2400"/>
              <a:ext cx="54" cy="42"/>
            </a:xfrm>
            <a:custGeom>
              <a:avLst/>
              <a:gdLst>
                <a:gd name="T0" fmla="*/ 61 w 62"/>
                <a:gd name="T1" fmla="*/ 50 h 51"/>
                <a:gd name="T2" fmla="*/ 61 w 62"/>
                <a:gd name="T3" fmla="*/ 50 h 51"/>
                <a:gd name="T4" fmla="*/ 50 w 62"/>
                <a:gd name="T5" fmla="*/ 45 h 51"/>
                <a:gd name="T6" fmla="*/ 39 w 62"/>
                <a:gd name="T7" fmla="*/ 39 h 51"/>
                <a:gd name="T8" fmla="*/ 33 w 62"/>
                <a:gd name="T9" fmla="*/ 33 h 51"/>
                <a:gd name="T10" fmla="*/ 11 w 62"/>
                <a:gd name="T11" fmla="*/ 11 h 51"/>
                <a:gd name="T12" fmla="*/ 0 w 62"/>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2" h="51">
                  <a:moveTo>
                    <a:pt x="61" y="50"/>
                  </a:moveTo>
                  <a:lnTo>
                    <a:pt x="61" y="50"/>
                  </a:lnTo>
                  <a:lnTo>
                    <a:pt x="50" y="45"/>
                  </a:lnTo>
                  <a:lnTo>
                    <a:pt x="39" y="39"/>
                  </a:lnTo>
                  <a:lnTo>
                    <a:pt x="33" y="33"/>
                  </a:lnTo>
                  <a:lnTo>
                    <a:pt x="11" y="11"/>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7" name="Freeform 95"/>
            <p:cNvSpPr>
              <a:spLocks/>
            </p:cNvSpPr>
            <p:nvPr/>
          </p:nvSpPr>
          <p:spPr bwMode="auto">
            <a:xfrm>
              <a:off x="1069" y="2441"/>
              <a:ext cx="48" cy="40"/>
            </a:xfrm>
            <a:custGeom>
              <a:avLst/>
              <a:gdLst>
                <a:gd name="T0" fmla="*/ 0 w 55"/>
                <a:gd name="T1" fmla="*/ 0 h 49"/>
                <a:gd name="T2" fmla="*/ 0 w 55"/>
                <a:gd name="T3" fmla="*/ 0 h 49"/>
                <a:gd name="T4" fmla="*/ 5 w 55"/>
                <a:gd name="T5" fmla="*/ 0 h 49"/>
                <a:gd name="T6" fmla="*/ 10 w 55"/>
                <a:gd name="T7" fmla="*/ 0 h 49"/>
                <a:gd name="T8" fmla="*/ 15 w 55"/>
                <a:gd name="T9" fmla="*/ 5 h 49"/>
                <a:gd name="T10" fmla="*/ 20 w 55"/>
                <a:gd name="T11" fmla="*/ 9 h 49"/>
                <a:gd name="T12" fmla="*/ 30 w 55"/>
                <a:gd name="T13" fmla="*/ 15 h 49"/>
                <a:gd name="T14" fmla="*/ 44 w 55"/>
                <a:gd name="T15" fmla="*/ 29 h 49"/>
                <a:gd name="T16" fmla="*/ 54 w 55"/>
                <a:gd name="T17" fmla="*/ 39 h 49"/>
                <a:gd name="T18" fmla="*/ 49 w 55"/>
                <a:gd name="T19" fmla="*/ 48 h 49"/>
                <a:gd name="T20" fmla="*/ 0 w 55"/>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49">
                  <a:moveTo>
                    <a:pt x="0" y="0"/>
                  </a:moveTo>
                  <a:lnTo>
                    <a:pt x="0" y="0"/>
                  </a:lnTo>
                  <a:lnTo>
                    <a:pt x="5" y="0"/>
                  </a:lnTo>
                  <a:lnTo>
                    <a:pt x="10" y="0"/>
                  </a:lnTo>
                  <a:lnTo>
                    <a:pt x="15" y="5"/>
                  </a:lnTo>
                  <a:lnTo>
                    <a:pt x="20" y="9"/>
                  </a:lnTo>
                  <a:lnTo>
                    <a:pt x="30" y="15"/>
                  </a:lnTo>
                  <a:lnTo>
                    <a:pt x="44" y="29"/>
                  </a:lnTo>
                  <a:lnTo>
                    <a:pt x="54" y="39"/>
                  </a:lnTo>
                  <a:lnTo>
                    <a:pt x="49" y="48"/>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8" name="Freeform 96"/>
            <p:cNvSpPr>
              <a:spLocks/>
            </p:cNvSpPr>
            <p:nvPr/>
          </p:nvSpPr>
          <p:spPr bwMode="auto">
            <a:xfrm>
              <a:off x="1069" y="2441"/>
              <a:ext cx="55" cy="38"/>
            </a:xfrm>
            <a:custGeom>
              <a:avLst/>
              <a:gdLst>
                <a:gd name="T0" fmla="*/ 0 w 63"/>
                <a:gd name="T1" fmla="*/ 0 h 46"/>
                <a:gd name="T2" fmla="*/ 0 w 63"/>
                <a:gd name="T3" fmla="*/ 0 h 46"/>
                <a:gd name="T4" fmla="*/ 6 w 63"/>
                <a:gd name="T5" fmla="*/ 0 h 46"/>
                <a:gd name="T6" fmla="*/ 12 w 63"/>
                <a:gd name="T7" fmla="*/ 0 h 46"/>
                <a:gd name="T8" fmla="*/ 17 w 63"/>
                <a:gd name="T9" fmla="*/ 6 h 46"/>
                <a:gd name="T10" fmla="*/ 23 w 63"/>
                <a:gd name="T11" fmla="*/ 11 h 46"/>
                <a:gd name="T12" fmla="*/ 34 w 63"/>
                <a:gd name="T13" fmla="*/ 17 h 46"/>
                <a:gd name="T14" fmla="*/ 51 w 63"/>
                <a:gd name="T15" fmla="*/ 34 h 46"/>
                <a:gd name="T16" fmla="*/ 62 w 63"/>
                <a:gd name="T1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6">
                  <a:moveTo>
                    <a:pt x="0" y="0"/>
                  </a:moveTo>
                  <a:lnTo>
                    <a:pt x="0" y="0"/>
                  </a:lnTo>
                  <a:lnTo>
                    <a:pt x="6" y="0"/>
                  </a:lnTo>
                  <a:lnTo>
                    <a:pt x="12" y="0"/>
                  </a:lnTo>
                  <a:lnTo>
                    <a:pt x="17" y="6"/>
                  </a:lnTo>
                  <a:lnTo>
                    <a:pt x="23" y="11"/>
                  </a:lnTo>
                  <a:lnTo>
                    <a:pt x="34" y="17"/>
                  </a:lnTo>
                  <a:lnTo>
                    <a:pt x="51" y="34"/>
                  </a:lnTo>
                  <a:lnTo>
                    <a:pt x="62" y="45"/>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09" name="Freeform 97"/>
            <p:cNvSpPr>
              <a:spLocks/>
            </p:cNvSpPr>
            <p:nvPr/>
          </p:nvSpPr>
          <p:spPr bwMode="auto">
            <a:xfrm>
              <a:off x="1118" y="2478"/>
              <a:ext cx="42" cy="45"/>
            </a:xfrm>
            <a:custGeom>
              <a:avLst/>
              <a:gdLst>
                <a:gd name="T0" fmla="*/ 5 w 49"/>
                <a:gd name="T1" fmla="*/ 0 h 55"/>
                <a:gd name="T2" fmla="*/ 10 w 49"/>
                <a:gd name="T3" fmla="*/ 5 h 55"/>
                <a:gd name="T4" fmla="*/ 20 w 49"/>
                <a:gd name="T5" fmla="*/ 15 h 55"/>
                <a:gd name="T6" fmla="*/ 29 w 49"/>
                <a:gd name="T7" fmla="*/ 24 h 55"/>
                <a:gd name="T8" fmla="*/ 39 w 49"/>
                <a:gd name="T9" fmla="*/ 34 h 55"/>
                <a:gd name="T10" fmla="*/ 39 w 49"/>
                <a:gd name="T11" fmla="*/ 39 h 55"/>
                <a:gd name="T12" fmla="*/ 48 w 49"/>
                <a:gd name="T13" fmla="*/ 54 h 55"/>
                <a:gd name="T14" fmla="*/ 0 w 49"/>
                <a:gd name="T15" fmla="*/ 10 h 55"/>
                <a:gd name="T16" fmla="*/ 5 w 4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5">
                  <a:moveTo>
                    <a:pt x="5" y="0"/>
                  </a:moveTo>
                  <a:lnTo>
                    <a:pt x="10" y="5"/>
                  </a:lnTo>
                  <a:lnTo>
                    <a:pt x="20" y="15"/>
                  </a:lnTo>
                  <a:lnTo>
                    <a:pt x="29" y="24"/>
                  </a:lnTo>
                  <a:lnTo>
                    <a:pt x="39" y="34"/>
                  </a:lnTo>
                  <a:lnTo>
                    <a:pt x="39" y="39"/>
                  </a:lnTo>
                  <a:lnTo>
                    <a:pt x="48" y="54"/>
                  </a:lnTo>
                  <a:lnTo>
                    <a:pt x="0" y="10"/>
                  </a:lnTo>
                  <a:lnTo>
                    <a:pt x="5"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0" name="Freeform 98"/>
            <p:cNvSpPr>
              <a:spLocks/>
            </p:cNvSpPr>
            <p:nvPr/>
          </p:nvSpPr>
          <p:spPr bwMode="auto">
            <a:xfrm>
              <a:off x="1123" y="2478"/>
              <a:ext cx="44" cy="52"/>
            </a:xfrm>
            <a:custGeom>
              <a:avLst/>
              <a:gdLst>
                <a:gd name="T0" fmla="*/ 0 w 51"/>
                <a:gd name="T1" fmla="*/ 0 h 63"/>
                <a:gd name="T2" fmla="*/ 6 w 51"/>
                <a:gd name="T3" fmla="*/ 6 h 63"/>
                <a:gd name="T4" fmla="*/ 17 w 51"/>
                <a:gd name="T5" fmla="*/ 17 h 63"/>
                <a:gd name="T6" fmla="*/ 28 w 51"/>
                <a:gd name="T7" fmla="*/ 28 h 63"/>
                <a:gd name="T8" fmla="*/ 39 w 51"/>
                <a:gd name="T9" fmla="*/ 39 h 63"/>
                <a:gd name="T10" fmla="*/ 39 w 51"/>
                <a:gd name="T11" fmla="*/ 45 h 63"/>
                <a:gd name="T12" fmla="*/ 50 w 51"/>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51" h="63">
                  <a:moveTo>
                    <a:pt x="0" y="0"/>
                  </a:moveTo>
                  <a:lnTo>
                    <a:pt x="6" y="6"/>
                  </a:lnTo>
                  <a:lnTo>
                    <a:pt x="17" y="17"/>
                  </a:lnTo>
                  <a:lnTo>
                    <a:pt x="28" y="28"/>
                  </a:lnTo>
                  <a:lnTo>
                    <a:pt x="39" y="39"/>
                  </a:lnTo>
                  <a:lnTo>
                    <a:pt x="39" y="45"/>
                  </a:lnTo>
                  <a:lnTo>
                    <a:pt x="50" y="62"/>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1" name="Freeform 99"/>
            <p:cNvSpPr>
              <a:spLocks/>
            </p:cNvSpPr>
            <p:nvPr/>
          </p:nvSpPr>
          <p:spPr bwMode="auto">
            <a:xfrm>
              <a:off x="1069" y="2441"/>
              <a:ext cx="42" cy="45"/>
            </a:xfrm>
            <a:custGeom>
              <a:avLst/>
              <a:gdLst>
                <a:gd name="T0" fmla="*/ 39 w 49"/>
                <a:gd name="T1" fmla="*/ 54 h 55"/>
                <a:gd name="T2" fmla="*/ 29 w 49"/>
                <a:gd name="T3" fmla="*/ 44 h 55"/>
                <a:gd name="T4" fmla="*/ 15 w 49"/>
                <a:gd name="T5" fmla="*/ 30 h 55"/>
                <a:gd name="T6" fmla="*/ 10 w 49"/>
                <a:gd name="T7" fmla="*/ 20 h 55"/>
                <a:gd name="T8" fmla="*/ 5 w 49"/>
                <a:gd name="T9" fmla="*/ 15 h 55"/>
                <a:gd name="T10" fmla="*/ 0 w 49"/>
                <a:gd name="T11" fmla="*/ 5 h 55"/>
                <a:gd name="T12" fmla="*/ 0 w 49"/>
                <a:gd name="T13" fmla="*/ 0 h 55"/>
                <a:gd name="T14" fmla="*/ 48 w 49"/>
                <a:gd name="T15" fmla="*/ 49 h 55"/>
                <a:gd name="T16" fmla="*/ 39 w 49"/>
                <a:gd name="T1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5">
                  <a:moveTo>
                    <a:pt x="39" y="54"/>
                  </a:moveTo>
                  <a:lnTo>
                    <a:pt x="29" y="44"/>
                  </a:lnTo>
                  <a:lnTo>
                    <a:pt x="15" y="30"/>
                  </a:lnTo>
                  <a:lnTo>
                    <a:pt x="10" y="20"/>
                  </a:lnTo>
                  <a:lnTo>
                    <a:pt x="5" y="15"/>
                  </a:lnTo>
                  <a:lnTo>
                    <a:pt x="0" y="5"/>
                  </a:lnTo>
                  <a:lnTo>
                    <a:pt x="0" y="0"/>
                  </a:lnTo>
                  <a:lnTo>
                    <a:pt x="48" y="49"/>
                  </a:lnTo>
                  <a:lnTo>
                    <a:pt x="39" y="54"/>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2" name="Freeform 100"/>
            <p:cNvSpPr>
              <a:spLocks/>
            </p:cNvSpPr>
            <p:nvPr/>
          </p:nvSpPr>
          <p:spPr bwMode="auto">
            <a:xfrm>
              <a:off x="1069" y="2441"/>
              <a:ext cx="40" cy="52"/>
            </a:xfrm>
            <a:custGeom>
              <a:avLst/>
              <a:gdLst>
                <a:gd name="T0" fmla="*/ 45 w 46"/>
                <a:gd name="T1" fmla="*/ 62 h 63"/>
                <a:gd name="T2" fmla="*/ 34 w 46"/>
                <a:gd name="T3" fmla="*/ 51 h 63"/>
                <a:gd name="T4" fmla="*/ 17 w 46"/>
                <a:gd name="T5" fmla="*/ 34 h 63"/>
                <a:gd name="T6" fmla="*/ 12 w 46"/>
                <a:gd name="T7" fmla="*/ 23 h 63"/>
                <a:gd name="T8" fmla="*/ 6 w 46"/>
                <a:gd name="T9" fmla="*/ 17 h 63"/>
                <a:gd name="T10" fmla="*/ 0 w 46"/>
                <a:gd name="T11" fmla="*/ 6 h 63"/>
                <a:gd name="T12" fmla="*/ 0 w 46"/>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6" h="63">
                  <a:moveTo>
                    <a:pt x="45" y="62"/>
                  </a:moveTo>
                  <a:lnTo>
                    <a:pt x="34" y="51"/>
                  </a:lnTo>
                  <a:lnTo>
                    <a:pt x="17" y="34"/>
                  </a:lnTo>
                  <a:lnTo>
                    <a:pt x="12" y="23"/>
                  </a:lnTo>
                  <a:lnTo>
                    <a:pt x="6" y="17"/>
                  </a:lnTo>
                  <a:lnTo>
                    <a:pt x="0" y="6"/>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3" name="Freeform 101"/>
            <p:cNvSpPr>
              <a:spLocks/>
            </p:cNvSpPr>
            <p:nvPr/>
          </p:nvSpPr>
          <p:spPr bwMode="auto">
            <a:xfrm>
              <a:off x="1108" y="2487"/>
              <a:ext cx="52" cy="36"/>
            </a:xfrm>
            <a:custGeom>
              <a:avLst/>
              <a:gdLst>
                <a:gd name="T0" fmla="*/ 59 w 60"/>
                <a:gd name="T1" fmla="*/ 43 h 44"/>
                <a:gd name="T2" fmla="*/ 59 w 60"/>
                <a:gd name="T3" fmla="*/ 43 h 44"/>
                <a:gd name="T4" fmla="*/ 55 w 60"/>
                <a:gd name="T5" fmla="*/ 43 h 44"/>
                <a:gd name="T6" fmla="*/ 49 w 60"/>
                <a:gd name="T7" fmla="*/ 43 h 44"/>
                <a:gd name="T8" fmla="*/ 45 w 60"/>
                <a:gd name="T9" fmla="*/ 43 h 44"/>
                <a:gd name="T10" fmla="*/ 40 w 60"/>
                <a:gd name="T11" fmla="*/ 38 h 44"/>
                <a:gd name="T12" fmla="*/ 30 w 60"/>
                <a:gd name="T13" fmla="*/ 33 h 44"/>
                <a:gd name="T14" fmla="*/ 10 w 60"/>
                <a:gd name="T15" fmla="*/ 14 h 44"/>
                <a:gd name="T16" fmla="*/ 0 w 60"/>
                <a:gd name="T17" fmla="*/ 5 h 44"/>
                <a:gd name="T18" fmla="*/ 10 w 60"/>
                <a:gd name="T19" fmla="*/ 0 h 44"/>
                <a:gd name="T20" fmla="*/ 59 w 60"/>
                <a:gd name="T2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4">
                  <a:moveTo>
                    <a:pt x="59" y="43"/>
                  </a:moveTo>
                  <a:lnTo>
                    <a:pt x="59" y="43"/>
                  </a:lnTo>
                  <a:lnTo>
                    <a:pt x="55" y="43"/>
                  </a:lnTo>
                  <a:lnTo>
                    <a:pt x="49" y="43"/>
                  </a:lnTo>
                  <a:lnTo>
                    <a:pt x="45" y="43"/>
                  </a:lnTo>
                  <a:lnTo>
                    <a:pt x="40" y="38"/>
                  </a:lnTo>
                  <a:lnTo>
                    <a:pt x="30" y="33"/>
                  </a:lnTo>
                  <a:lnTo>
                    <a:pt x="10" y="14"/>
                  </a:lnTo>
                  <a:lnTo>
                    <a:pt x="0" y="5"/>
                  </a:lnTo>
                  <a:lnTo>
                    <a:pt x="10" y="0"/>
                  </a:lnTo>
                  <a:lnTo>
                    <a:pt x="59" y="43"/>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4" name="Freeform 102"/>
            <p:cNvSpPr>
              <a:spLocks/>
            </p:cNvSpPr>
            <p:nvPr/>
          </p:nvSpPr>
          <p:spPr bwMode="auto">
            <a:xfrm>
              <a:off x="1108" y="2492"/>
              <a:ext cx="59" cy="38"/>
            </a:xfrm>
            <a:custGeom>
              <a:avLst/>
              <a:gdLst>
                <a:gd name="T0" fmla="*/ 67 w 68"/>
                <a:gd name="T1" fmla="*/ 45 h 46"/>
                <a:gd name="T2" fmla="*/ 67 w 68"/>
                <a:gd name="T3" fmla="*/ 45 h 46"/>
                <a:gd name="T4" fmla="*/ 62 w 68"/>
                <a:gd name="T5" fmla="*/ 45 h 46"/>
                <a:gd name="T6" fmla="*/ 56 w 68"/>
                <a:gd name="T7" fmla="*/ 45 h 46"/>
                <a:gd name="T8" fmla="*/ 51 w 68"/>
                <a:gd name="T9" fmla="*/ 45 h 46"/>
                <a:gd name="T10" fmla="*/ 45 w 68"/>
                <a:gd name="T11" fmla="*/ 39 h 46"/>
                <a:gd name="T12" fmla="*/ 34 w 68"/>
                <a:gd name="T13" fmla="*/ 33 h 46"/>
                <a:gd name="T14" fmla="*/ 11 w 68"/>
                <a:gd name="T15" fmla="*/ 11 h 46"/>
                <a:gd name="T16" fmla="*/ 0 w 68"/>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6">
                  <a:moveTo>
                    <a:pt x="67" y="45"/>
                  </a:moveTo>
                  <a:lnTo>
                    <a:pt x="67" y="45"/>
                  </a:lnTo>
                  <a:lnTo>
                    <a:pt x="62" y="45"/>
                  </a:lnTo>
                  <a:lnTo>
                    <a:pt x="56" y="45"/>
                  </a:lnTo>
                  <a:lnTo>
                    <a:pt x="51" y="45"/>
                  </a:lnTo>
                  <a:lnTo>
                    <a:pt x="45" y="39"/>
                  </a:lnTo>
                  <a:lnTo>
                    <a:pt x="34" y="33"/>
                  </a:lnTo>
                  <a:lnTo>
                    <a:pt x="11" y="11"/>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5" name="Freeform 103"/>
            <p:cNvSpPr>
              <a:spLocks/>
            </p:cNvSpPr>
            <p:nvPr/>
          </p:nvSpPr>
          <p:spPr bwMode="auto">
            <a:xfrm>
              <a:off x="1166" y="2294"/>
              <a:ext cx="249" cy="245"/>
            </a:xfrm>
            <a:custGeom>
              <a:avLst/>
              <a:gdLst>
                <a:gd name="T0" fmla="*/ 286 w 287"/>
                <a:gd name="T1" fmla="*/ 0 h 298"/>
                <a:gd name="T2" fmla="*/ 286 w 287"/>
                <a:gd name="T3" fmla="*/ 0 h 298"/>
                <a:gd name="T4" fmla="*/ 241 w 287"/>
                <a:gd name="T5" fmla="*/ 45 h 298"/>
                <a:gd name="T6" fmla="*/ 280 w 287"/>
                <a:gd name="T7" fmla="*/ 84 h 298"/>
                <a:gd name="T8" fmla="*/ 258 w 287"/>
                <a:gd name="T9" fmla="*/ 112 h 298"/>
                <a:gd name="T10" fmla="*/ 219 w 287"/>
                <a:gd name="T11" fmla="*/ 73 h 298"/>
                <a:gd name="T12" fmla="*/ 51 w 287"/>
                <a:gd name="T13" fmla="*/ 235 h 298"/>
                <a:gd name="T14" fmla="*/ 84 w 287"/>
                <a:gd name="T15" fmla="*/ 269 h 298"/>
                <a:gd name="T16" fmla="*/ 90 w 287"/>
                <a:gd name="T17" fmla="*/ 274 h 298"/>
                <a:gd name="T18" fmla="*/ 68 w 287"/>
                <a:gd name="T19" fmla="*/ 297 h 298"/>
                <a:gd name="T20" fmla="*/ 28 w 287"/>
                <a:gd name="T21" fmla="*/ 258 h 298"/>
                <a:gd name="T22" fmla="*/ 0 w 287"/>
                <a:gd name="T23" fmla="*/ 28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98">
                  <a:moveTo>
                    <a:pt x="286" y="0"/>
                  </a:moveTo>
                  <a:lnTo>
                    <a:pt x="286" y="0"/>
                  </a:lnTo>
                  <a:lnTo>
                    <a:pt x="241" y="45"/>
                  </a:lnTo>
                  <a:lnTo>
                    <a:pt x="280" y="84"/>
                  </a:lnTo>
                  <a:lnTo>
                    <a:pt x="258" y="112"/>
                  </a:lnTo>
                  <a:lnTo>
                    <a:pt x="219" y="73"/>
                  </a:lnTo>
                  <a:lnTo>
                    <a:pt x="51" y="235"/>
                  </a:lnTo>
                  <a:lnTo>
                    <a:pt x="84" y="269"/>
                  </a:lnTo>
                  <a:lnTo>
                    <a:pt x="90" y="274"/>
                  </a:lnTo>
                  <a:lnTo>
                    <a:pt x="68" y="297"/>
                  </a:lnTo>
                  <a:lnTo>
                    <a:pt x="28" y="258"/>
                  </a:lnTo>
                  <a:lnTo>
                    <a:pt x="0" y="286"/>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6" name="Freeform 104"/>
            <p:cNvSpPr>
              <a:spLocks/>
            </p:cNvSpPr>
            <p:nvPr/>
          </p:nvSpPr>
          <p:spPr bwMode="auto">
            <a:xfrm>
              <a:off x="1166" y="2294"/>
              <a:ext cx="249" cy="245"/>
            </a:xfrm>
            <a:custGeom>
              <a:avLst/>
              <a:gdLst>
                <a:gd name="T0" fmla="*/ 286 w 287"/>
                <a:gd name="T1" fmla="*/ 0 h 298"/>
                <a:gd name="T2" fmla="*/ 241 w 287"/>
                <a:gd name="T3" fmla="*/ 45 h 298"/>
                <a:gd name="T4" fmla="*/ 280 w 287"/>
                <a:gd name="T5" fmla="*/ 84 h 298"/>
                <a:gd name="T6" fmla="*/ 258 w 287"/>
                <a:gd name="T7" fmla="*/ 112 h 298"/>
                <a:gd name="T8" fmla="*/ 219 w 287"/>
                <a:gd name="T9" fmla="*/ 73 h 298"/>
                <a:gd name="T10" fmla="*/ 51 w 287"/>
                <a:gd name="T11" fmla="*/ 235 h 298"/>
                <a:gd name="T12" fmla="*/ 84 w 287"/>
                <a:gd name="T13" fmla="*/ 269 h 298"/>
                <a:gd name="T14" fmla="*/ 90 w 287"/>
                <a:gd name="T15" fmla="*/ 274 h 298"/>
                <a:gd name="T16" fmla="*/ 68 w 287"/>
                <a:gd name="T17" fmla="*/ 297 h 298"/>
                <a:gd name="T18" fmla="*/ 28 w 287"/>
                <a:gd name="T19" fmla="*/ 258 h 298"/>
                <a:gd name="T20" fmla="*/ 0 w 287"/>
                <a:gd name="T21" fmla="*/ 28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298">
                  <a:moveTo>
                    <a:pt x="286" y="0"/>
                  </a:moveTo>
                  <a:lnTo>
                    <a:pt x="241" y="45"/>
                  </a:lnTo>
                  <a:lnTo>
                    <a:pt x="280" y="84"/>
                  </a:lnTo>
                  <a:lnTo>
                    <a:pt x="258" y="112"/>
                  </a:lnTo>
                  <a:lnTo>
                    <a:pt x="219" y="73"/>
                  </a:lnTo>
                  <a:lnTo>
                    <a:pt x="51" y="235"/>
                  </a:lnTo>
                  <a:lnTo>
                    <a:pt x="84" y="269"/>
                  </a:lnTo>
                  <a:lnTo>
                    <a:pt x="90" y="274"/>
                  </a:lnTo>
                  <a:lnTo>
                    <a:pt x="68" y="297"/>
                  </a:lnTo>
                  <a:lnTo>
                    <a:pt x="28" y="258"/>
                  </a:lnTo>
                  <a:lnTo>
                    <a:pt x="0" y="286"/>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7" name="Freeform 105"/>
            <p:cNvSpPr>
              <a:spLocks/>
            </p:cNvSpPr>
            <p:nvPr/>
          </p:nvSpPr>
          <p:spPr bwMode="auto">
            <a:xfrm>
              <a:off x="1225" y="2115"/>
              <a:ext cx="47" cy="40"/>
            </a:xfrm>
            <a:custGeom>
              <a:avLst/>
              <a:gdLst>
                <a:gd name="T0" fmla="*/ 0 w 54"/>
                <a:gd name="T1" fmla="*/ 0 h 49"/>
                <a:gd name="T2" fmla="*/ 0 w 54"/>
                <a:gd name="T3" fmla="*/ 0 h 49"/>
                <a:gd name="T4" fmla="*/ 4 w 54"/>
                <a:gd name="T5" fmla="*/ 0 h 49"/>
                <a:gd name="T6" fmla="*/ 14 w 54"/>
                <a:gd name="T7" fmla="*/ 4 h 49"/>
                <a:gd name="T8" fmla="*/ 19 w 54"/>
                <a:gd name="T9" fmla="*/ 9 h 49"/>
                <a:gd name="T10" fmla="*/ 29 w 54"/>
                <a:gd name="T11" fmla="*/ 14 h 49"/>
                <a:gd name="T12" fmla="*/ 43 w 54"/>
                <a:gd name="T13" fmla="*/ 28 h 49"/>
                <a:gd name="T14" fmla="*/ 53 w 54"/>
                <a:gd name="T15" fmla="*/ 38 h 49"/>
                <a:gd name="T16" fmla="*/ 49 w 54"/>
                <a:gd name="T17" fmla="*/ 48 h 49"/>
                <a:gd name="T18" fmla="*/ 0 w 54"/>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9">
                  <a:moveTo>
                    <a:pt x="0" y="0"/>
                  </a:moveTo>
                  <a:lnTo>
                    <a:pt x="0" y="0"/>
                  </a:lnTo>
                  <a:lnTo>
                    <a:pt x="4" y="0"/>
                  </a:lnTo>
                  <a:lnTo>
                    <a:pt x="14" y="4"/>
                  </a:lnTo>
                  <a:lnTo>
                    <a:pt x="19" y="9"/>
                  </a:lnTo>
                  <a:lnTo>
                    <a:pt x="29" y="14"/>
                  </a:lnTo>
                  <a:lnTo>
                    <a:pt x="43" y="28"/>
                  </a:lnTo>
                  <a:lnTo>
                    <a:pt x="53" y="38"/>
                  </a:lnTo>
                  <a:lnTo>
                    <a:pt x="49" y="48"/>
                  </a:lnTo>
                  <a:lnTo>
                    <a:pt x="0"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8" name="Freeform 106"/>
            <p:cNvSpPr>
              <a:spLocks/>
            </p:cNvSpPr>
            <p:nvPr/>
          </p:nvSpPr>
          <p:spPr bwMode="auto">
            <a:xfrm>
              <a:off x="1225" y="2115"/>
              <a:ext cx="54" cy="37"/>
            </a:xfrm>
            <a:custGeom>
              <a:avLst/>
              <a:gdLst>
                <a:gd name="T0" fmla="*/ 0 w 62"/>
                <a:gd name="T1" fmla="*/ 0 h 45"/>
                <a:gd name="T2" fmla="*/ 0 w 62"/>
                <a:gd name="T3" fmla="*/ 0 h 45"/>
                <a:gd name="T4" fmla="*/ 5 w 62"/>
                <a:gd name="T5" fmla="*/ 0 h 45"/>
                <a:gd name="T6" fmla="*/ 16 w 62"/>
                <a:gd name="T7" fmla="*/ 5 h 45"/>
                <a:gd name="T8" fmla="*/ 22 w 62"/>
                <a:gd name="T9" fmla="*/ 11 h 45"/>
                <a:gd name="T10" fmla="*/ 33 w 62"/>
                <a:gd name="T11" fmla="*/ 16 h 45"/>
                <a:gd name="T12" fmla="*/ 50 w 62"/>
                <a:gd name="T13" fmla="*/ 33 h 45"/>
                <a:gd name="T14" fmla="*/ 61 w 62"/>
                <a:gd name="T15" fmla="*/ 4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5">
                  <a:moveTo>
                    <a:pt x="0" y="0"/>
                  </a:moveTo>
                  <a:lnTo>
                    <a:pt x="0" y="0"/>
                  </a:lnTo>
                  <a:lnTo>
                    <a:pt x="5" y="0"/>
                  </a:lnTo>
                  <a:lnTo>
                    <a:pt x="16" y="5"/>
                  </a:lnTo>
                  <a:lnTo>
                    <a:pt x="22" y="11"/>
                  </a:lnTo>
                  <a:lnTo>
                    <a:pt x="33" y="16"/>
                  </a:lnTo>
                  <a:lnTo>
                    <a:pt x="50" y="33"/>
                  </a:lnTo>
                  <a:lnTo>
                    <a:pt x="61" y="44"/>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19" name="Freeform 107"/>
            <p:cNvSpPr>
              <a:spLocks/>
            </p:cNvSpPr>
            <p:nvPr/>
          </p:nvSpPr>
          <p:spPr bwMode="auto">
            <a:xfrm>
              <a:off x="1274" y="2151"/>
              <a:ext cx="37" cy="45"/>
            </a:xfrm>
            <a:custGeom>
              <a:avLst/>
              <a:gdLst>
                <a:gd name="T0" fmla="*/ 4 w 43"/>
                <a:gd name="T1" fmla="*/ 0 h 55"/>
                <a:gd name="T2" fmla="*/ 13 w 43"/>
                <a:gd name="T3" fmla="*/ 10 h 55"/>
                <a:gd name="T4" fmla="*/ 33 w 43"/>
                <a:gd name="T5" fmla="*/ 30 h 55"/>
                <a:gd name="T6" fmla="*/ 37 w 43"/>
                <a:gd name="T7" fmla="*/ 35 h 55"/>
                <a:gd name="T8" fmla="*/ 42 w 43"/>
                <a:gd name="T9" fmla="*/ 39 h 55"/>
                <a:gd name="T10" fmla="*/ 42 w 43"/>
                <a:gd name="T11" fmla="*/ 44 h 55"/>
                <a:gd name="T12" fmla="*/ 42 w 43"/>
                <a:gd name="T13" fmla="*/ 49 h 55"/>
                <a:gd name="T14" fmla="*/ 42 w 43"/>
                <a:gd name="T15" fmla="*/ 54 h 55"/>
                <a:gd name="T16" fmla="*/ 0 w 43"/>
                <a:gd name="T17" fmla="*/ 10 h 55"/>
                <a:gd name="T18" fmla="*/ 4 w 4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5">
                  <a:moveTo>
                    <a:pt x="4" y="0"/>
                  </a:moveTo>
                  <a:lnTo>
                    <a:pt x="13" y="10"/>
                  </a:lnTo>
                  <a:lnTo>
                    <a:pt x="33" y="30"/>
                  </a:lnTo>
                  <a:lnTo>
                    <a:pt x="37" y="35"/>
                  </a:lnTo>
                  <a:lnTo>
                    <a:pt x="42" y="39"/>
                  </a:lnTo>
                  <a:lnTo>
                    <a:pt x="42" y="44"/>
                  </a:lnTo>
                  <a:lnTo>
                    <a:pt x="42" y="49"/>
                  </a:lnTo>
                  <a:lnTo>
                    <a:pt x="42" y="54"/>
                  </a:lnTo>
                  <a:lnTo>
                    <a:pt x="0" y="10"/>
                  </a:lnTo>
                  <a:lnTo>
                    <a:pt x="4" y="0"/>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0" name="Freeform 108"/>
            <p:cNvSpPr>
              <a:spLocks/>
            </p:cNvSpPr>
            <p:nvPr/>
          </p:nvSpPr>
          <p:spPr bwMode="auto">
            <a:xfrm>
              <a:off x="1278" y="2151"/>
              <a:ext cx="40" cy="52"/>
            </a:xfrm>
            <a:custGeom>
              <a:avLst/>
              <a:gdLst>
                <a:gd name="T0" fmla="*/ 0 w 46"/>
                <a:gd name="T1" fmla="*/ 0 h 63"/>
                <a:gd name="T2" fmla="*/ 11 w 46"/>
                <a:gd name="T3" fmla="*/ 12 h 63"/>
                <a:gd name="T4" fmla="*/ 34 w 46"/>
                <a:gd name="T5" fmla="*/ 34 h 63"/>
                <a:gd name="T6" fmla="*/ 39 w 46"/>
                <a:gd name="T7" fmla="*/ 40 h 63"/>
                <a:gd name="T8" fmla="*/ 45 w 46"/>
                <a:gd name="T9" fmla="*/ 45 h 63"/>
                <a:gd name="T10" fmla="*/ 45 w 46"/>
                <a:gd name="T11" fmla="*/ 51 h 63"/>
                <a:gd name="T12" fmla="*/ 45 w 46"/>
                <a:gd name="T13" fmla="*/ 56 h 63"/>
                <a:gd name="T14" fmla="*/ 45 w 46"/>
                <a:gd name="T15" fmla="*/ 6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3">
                  <a:moveTo>
                    <a:pt x="0" y="0"/>
                  </a:moveTo>
                  <a:lnTo>
                    <a:pt x="11" y="12"/>
                  </a:lnTo>
                  <a:lnTo>
                    <a:pt x="34" y="34"/>
                  </a:lnTo>
                  <a:lnTo>
                    <a:pt x="39" y="40"/>
                  </a:lnTo>
                  <a:lnTo>
                    <a:pt x="45" y="45"/>
                  </a:lnTo>
                  <a:lnTo>
                    <a:pt x="45" y="51"/>
                  </a:lnTo>
                  <a:lnTo>
                    <a:pt x="45" y="56"/>
                  </a:lnTo>
                  <a:lnTo>
                    <a:pt x="45" y="62"/>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1" name="Freeform 109"/>
            <p:cNvSpPr>
              <a:spLocks/>
            </p:cNvSpPr>
            <p:nvPr/>
          </p:nvSpPr>
          <p:spPr bwMode="auto">
            <a:xfrm>
              <a:off x="1317" y="2202"/>
              <a:ext cx="42" cy="49"/>
            </a:xfrm>
            <a:custGeom>
              <a:avLst/>
              <a:gdLst>
                <a:gd name="T0" fmla="*/ 43 w 49"/>
                <a:gd name="T1" fmla="*/ 59 h 60"/>
                <a:gd name="T2" fmla="*/ 33 w 49"/>
                <a:gd name="T3" fmla="*/ 49 h 60"/>
                <a:gd name="T4" fmla="*/ 19 w 49"/>
                <a:gd name="T5" fmla="*/ 30 h 60"/>
                <a:gd name="T6" fmla="*/ 9 w 49"/>
                <a:gd name="T7" fmla="*/ 19 h 60"/>
                <a:gd name="T8" fmla="*/ 5 w 49"/>
                <a:gd name="T9" fmla="*/ 15 h 60"/>
                <a:gd name="T10" fmla="*/ 0 w 49"/>
                <a:gd name="T11" fmla="*/ 5 h 60"/>
                <a:gd name="T12" fmla="*/ 0 w 49"/>
                <a:gd name="T13" fmla="*/ 0 h 60"/>
                <a:gd name="T14" fmla="*/ 48 w 49"/>
                <a:gd name="T15" fmla="*/ 49 h 60"/>
                <a:gd name="T16" fmla="*/ 43 w 49"/>
                <a:gd name="T1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0">
                  <a:moveTo>
                    <a:pt x="43" y="59"/>
                  </a:moveTo>
                  <a:lnTo>
                    <a:pt x="33" y="49"/>
                  </a:lnTo>
                  <a:lnTo>
                    <a:pt x="19" y="30"/>
                  </a:lnTo>
                  <a:lnTo>
                    <a:pt x="9" y="19"/>
                  </a:lnTo>
                  <a:lnTo>
                    <a:pt x="5" y="15"/>
                  </a:lnTo>
                  <a:lnTo>
                    <a:pt x="0" y="5"/>
                  </a:lnTo>
                  <a:lnTo>
                    <a:pt x="0" y="0"/>
                  </a:lnTo>
                  <a:lnTo>
                    <a:pt x="48" y="49"/>
                  </a:lnTo>
                  <a:lnTo>
                    <a:pt x="43" y="59"/>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2" name="Freeform 110"/>
            <p:cNvSpPr>
              <a:spLocks/>
            </p:cNvSpPr>
            <p:nvPr/>
          </p:nvSpPr>
          <p:spPr bwMode="auto">
            <a:xfrm>
              <a:off x="1317" y="2202"/>
              <a:ext cx="44" cy="56"/>
            </a:xfrm>
            <a:custGeom>
              <a:avLst/>
              <a:gdLst>
                <a:gd name="T0" fmla="*/ 50 w 51"/>
                <a:gd name="T1" fmla="*/ 67 h 68"/>
                <a:gd name="T2" fmla="*/ 39 w 51"/>
                <a:gd name="T3" fmla="*/ 56 h 68"/>
                <a:gd name="T4" fmla="*/ 22 w 51"/>
                <a:gd name="T5" fmla="*/ 34 h 68"/>
                <a:gd name="T6" fmla="*/ 11 w 51"/>
                <a:gd name="T7" fmla="*/ 22 h 68"/>
                <a:gd name="T8" fmla="*/ 6 w 51"/>
                <a:gd name="T9" fmla="*/ 17 h 68"/>
                <a:gd name="T10" fmla="*/ 0 w 51"/>
                <a:gd name="T11" fmla="*/ 6 h 68"/>
                <a:gd name="T12" fmla="*/ 0 w 51"/>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51" h="68">
                  <a:moveTo>
                    <a:pt x="50" y="67"/>
                  </a:moveTo>
                  <a:lnTo>
                    <a:pt x="39" y="56"/>
                  </a:lnTo>
                  <a:lnTo>
                    <a:pt x="22" y="34"/>
                  </a:lnTo>
                  <a:lnTo>
                    <a:pt x="11" y="22"/>
                  </a:lnTo>
                  <a:lnTo>
                    <a:pt x="6" y="17"/>
                  </a:lnTo>
                  <a:lnTo>
                    <a:pt x="0" y="6"/>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3" name="Freeform 111"/>
            <p:cNvSpPr>
              <a:spLocks/>
            </p:cNvSpPr>
            <p:nvPr/>
          </p:nvSpPr>
          <p:spPr bwMode="auto">
            <a:xfrm>
              <a:off x="1360" y="2248"/>
              <a:ext cx="48" cy="40"/>
            </a:xfrm>
            <a:custGeom>
              <a:avLst/>
              <a:gdLst>
                <a:gd name="T0" fmla="*/ 54 w 55"/>
                <a:gd name="T1" fmla="*/ 48 h 49"/>
                <a:gd name="T2" fmla="*/ 54 w 55"/>
                <a:gd name="T3" fmla="*/ 48 h 49"/>
                <a:gd name="T4" fmla="*/ 49 w 55"/>
                <a:gd name="T5" fmla="*/ 48 h 49"/>
                <a:gd name="T6" fmla="*/ 44 w 55"/>
                <a:gd name="T7" fmla="*/ 48 h 49"/>
                <a:gd name="T8" fmla="*/ 39 w 55"/>
                <a:gd name="T9" fmla="*/ 43 h 49"/>
                <a:gd name="T10" fmla="*/ 35 w 55"/>
                <a:gd name="T11" fmla="*/ 39 h 49"/>
                <a:gd name="T12" fmla="*/ 30 w 55"/>
                <a:gd name="T13" fmla="*/ 33 h 49"/>
                <a:gd name="T14" fmla="*/ 10 w 55"/>
                <a:gd name="T15" fmla="*/ 19 h 49"/>
                <a:gd name="T16" fmla="*/ 0 w 55"/>
                <a:gd name="T17" fmla="*/ 9 h 49"/>
                <a:gd name="T18" fmla="*/ 5 w 55"/>
                <a:gd name="T19" fmla="*/ 0 h 49"/>
                <a:gd name="T20" fmla="*/ 54 w 55"/>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49">
                  <a:moveTo>
                    <a:pt x="54" y="48"/>
                  </a:moveTo>
                  <a:lnTo>
                    <a:pt x="54" y="48"/>
                  </a:lnTo>
                  <a:lnTo>
                    <a:pt x="49" y="48"/>
                  </a:lnTo>
                  <a:lnTo>
                    <a:pt x="44" y="48"/>
                  </a:lnTo>
                  <a:lnTo>
                    <a:pt x="39" y="43"/>
                  </a:lnTo>
                  <a:lnTo>
                    <a:pt x="35" y="39"/>
                  </a:lnTo>
                  <a:lnTo>
                    <a:pt x="30" y="33"/>
                  </a:lnTo>
                  <a:lnTo>
                    <a:pt x="10" y="19"/>
                  </a:lnTo>
                  <a:lnTo>
                    <a:pt x="0" y="9"/>
                  </a:lnTo>
                  <a:lnTo>
                    <a:pt x="5" y="0"/>
                  </a:lnTo>
                  <a:lnTo>
                    <a:pt x="54" y="48"/>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4" name="Freeform 112"/>
            <p:cNvSpPr>
              <a:spLocks/>
            </p:cNvSpPr>
            <p:nvPr/>
          </p:nvSpPr>
          <p:spPr bwMode="auto">
            <a:xfrm>
              <a:off x="1360" y="2257"/>
              <a:ext cx="55" cy="38"/>
            </a:xfrm>
            <a:custGeom>
              <a:avLst/>
              <a:gdLst>
                <a:gd name="T0" fmla="*/ 62 w 63"/>
                <a:gd name="T1" fmla="*/ 45 h 46"/>
                <a:gd name="T2" fmla="*/ 62 w 63"/>
                <a:gd name="T3" fmla="*/ 45 h 46"/>
                <a:gd name="T4" fmla="*/ 56 w 63"/>
                <a:gd name="T5" fmla="*/ 45 h 46"/>
                <a:gd name="T6" fmla="*/ 51 w 63"/>
                <a:gd name="T7" fmla="*/ 45 h 46"/>
                <a:gd name="T8" fmla="*/ 45 w 63"/>
                <a:gd name="T9" fmla="*/ 39 h 46"/>
                <a:gd name="T10" fmla="*/ 40 w 63"/>
                <a:gd name="T11" fmla="*/ 34 h 46"/>
                <a:gd name="T12" fmla="*/ 34 w 63"/>
                <a:gd name="T13" fmla="*/ 28 h 46"/>
                <a:gd name="T14" fmla="*/ 12 w 63"/>
                <a:gd name="T15" fmla="*/ 11 h 46"/>
                <a:gd name="T16" fmla="*/ 0 w 63"/>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6">
                  <a:moveTo>
                    <a:pt x="62" y="45"/>
                  </a:moveTo>
                  <a:lnTo>
                    <a:pt x="62" y="45"/>
                  </a:lnTo>
                  <a:lnTo>
                    <a:pt x="56" y="45"/>
                  </a:lnTo>
                  <a:lnTo>
                    <a:pt x="51" y="45"/>
                  </a:lnTo>
                  <a:lnTo>
                    <a:pt x="45" y="39"/>
                  </a:lnTo>
                  <a:lnTo>
                    <a:pt x="40" y="34"/>
                  </a:lnTo>
                  <a:lnTo>
                    <a:pt x="34" y="28"/>
                  </a:lnTo>
                  <a:lnTo>
                    <a:pt x="12" y="11"/>
                  </a:lnTo>
                  <a:lnTo>
                    <a:pt x="0" y="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5" name="Freeform 113"/>
            <p:cNvSpPr>
              <a:spLocks/>
            </p:cNvSpPr>
            <p:nvPr/>
          </p:nvSpPr>
          <p:spPr bwMode="auto">
            <a:xfrm>
              <a:off x="1317" y="2202"/>
              <a:ext cx="52" cy="40"/>
            </a:xfrm>
            <a:custGeom>
              <a:avLst/>
              <a:gdLst>
                <a:gd name="T0" fmla="*/ 0 w 60"/>
                <a:gd name="T1" fmla="*/ 0 h 49"/>
                <a:gd name="T2" fmla="*/ 5 w 60"/>
                <a:gd name="T3" fmla="*/ 0 h 49"/>
                <a:gd name="T4" fmla="*/ 15 w 60"/>
                <a:gd name="T5" fmla="*/ 5 h 49"/>
                <a:gd name="T6" fmla="*/ 19 w 60"/>
                <a:gd name="T7" fmla="*/ 9 h 49"/>
                <a:gd name="T8" fmla="*/ 30 w 60"/>
                <a:gd name="T9" fmla="*/ 19 h 49"/>
                <a:gd name="T10" fmla="*/ 49 w 60"/>
                <a:gd name="T11" fmla="*/ 33 h 49"/>
                <a:gd name="T12" fmla="*/ 59 w 60"/>
                <a:gd name="T13" fmla="*/ 43 h 49"/>
                <a:gd name="T14" fmla="*/ 49 w 60"/>
                <a:gd name="T15" fmla="*/ 48 h 49"/>
                <a:gd name="T16" fmla="*/ 0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0" y="0"/>
                  </a:moveTo>
                  <a:lnTo>
                    <a:pt x="5" y="0"/>
                  </a:lnTo>
                  <a:lnTo>
                    <a:pt x="15" y="5"/>
                  </a:lnTo>
                  <a:lnTo>
                    <a:pt x="19" y="9"/>
                  </a:lnTo>
                  <a:lnTo>
                    <a:pt x="30" y="19"/>
                  </a:lnTo>
                  <a:lnTo>
                    <a:pt x="49" y="33"/>
                  </a:lnTo>
                  <a:lnTo>
                    <a:pt x="59" y="43"/>
                  </a:lnTo>
                  <a:lnTo>
                    <a:pt x="49" y="48"/>
                  </a:lnTo>
                  <a:lnTo>
                    <a:pt x="0" y="0"/>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6" name="Freeform 114"/>
            <p:cNvSpPr>
              <a:spLocks/>
            </p:cNvSpPr>
            <p:nvPr/>
          </p:nvSpPr>
          <p:spPr bwMode="auto">
            <a:xfrm>
              <a:off x="1317" y="2202"/>
              <a:ext cx="59" cy="42"/>
            </a:xfrm>
            <a:custGeom>
              <a:avLst/>
              <a:gdLst>
                <a:gd name="T0" fmla="*/ 0 w 68"/>
                <a:gd name="T1" fmla="*/ 0 h 51"/>
                <a:gd name="T2" fmla="*/ 6 w 68"/>
                <a:gd name="T3" fmla="*/ 0 h 51"/>
                <a:gd name="T4" fmla="*/ 17 w 68"/>
                <a:gd name="T5" fmla="*/ 6 h 51"/>
                <a:gd name="T6" fmla="*/ 22 w 68"/>
                <a:gd name="T7" fmla="*/ 11 h 51"/>
                <a:gd name="T8" fmla="*/ 34 w 68"/>
                <a:gd name="T9" fmla="*/ 22 h 51"/>
                <a:gd name="T10" fmla="*/ 56 w 68"/>
                <a:gd name="T11" fmla="*/ 39 h 51"/>
                <a:gd name="T12" fmla="*/ 67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0" y="0"/>
                  </a:moveTo>
                  <a:lnTo>
                    <a:pt x="6" y="0"/>
                  </a:lnTo>
                  <a:lnTo>
                    <a:pt x="17" y="6"/>
                  </a:lnTo>
                  <a:lnTo>
                    <a:pt x="22" y="11"/>
                  </a:lnTo>
                  <a:lnTo>
                    <a:pt x="34" y="22"/>
                  </a:lnTo>
                  <a:lnTo>
                    <a:pt x="56" y="39"/>
                  </a:lnTo>
                  <a:lnTo>
                    <a:pt x="67" y="50"/>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7" name="Freeform 115"/>
            <p:cNvSpPr>
              <a:spLocks/>
            </p:cNvSpPr>
            <p:nvPr/>
          </p:nvSpPr>
          <p:spPr bwMode="auto">
            <a:xfrm>
              <a:off x="1365" y="2243"/>
              <a:ext cx="43" cy="45"/>
            </a:xfrm>
            <a:custGeom>
              <a:avLst/>
              <a:gdLst>
                <a:gd name="T0" fmla="*/ 9 w 49"/>
                <a:gd name="T1" fmla="*/ 0 h 55"/>
                <a:gd name="T2" fmla="*/ 19 w 49"/>
                <a:gd name="T3" fmla="*/ 10 h 55"/>
                <a:gd name="T4" fmla="*/ 33 w 49"/>
                <a:gd name="T5" fmla="*/ 30 h 55"/>
                <a:gd name="T6" fmla="*/ 39 w 49"/>
                <a:gd name="T7" fmla="*/ 35 h 55"/>
                <a:gd name="T8" fmla="*/ 43 w 49"/>
                <a:gd name="T9" fmla="*/ 39 h 55"/>
                <a:gd name="T10" fmla="*/ 48 w 49"/>
                <a:gd name="T11" fmla="*/ 49 h 55"/>
                <a:gd name="T12" fmla="*/ 48 w 49"/>
                <a:gd name="T13" fmla="*/ 54 h 55"/>
                <a:gd name="T14" fmla="*/ 0 w 49"/>
                <a:gd name="T15" fmla="*/ 5 h 55"/>
                <a:gd name="T16" fmla="*/ 9 w 4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5">
                  <a:moveTo>
                    <a:pt x="9" y="0"/>
                  </a:moveTo>
                  <a:lnTo>
                    <a:pt x="19" y="10"/>
                  </a:lnTo>
                  <a:lnTo>
                    <a:pt x="33" y="30"/>
                  </a:lnTo>
                  <a:lnTo>
                    <a:pt x="39" y="35"/>
                  </a:lnTo>
                  <a:lnTo>
                    <a:pt x="43" y="39"/>
                  </a:lnTo>
                  <a:lnTo>
                    <a:pt x="48" y="49"/>
                  </a:lnTo>
                  <a:lnTo>
                    <a:pt x="48" y="54"/>
                  </a:lnTo>
                  <a:lnTo>
                    <a:pt x="0" y="5"/>
                  </a:lnTo>
                  <a:lnTo>
                    <a:pt x="9" y="0"/>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8" name="Freeform 116"/>
            <p:cNvSpPr>
              <a:spLocks/>
            </p:cNvSpPr>
            <p:nvPr/>
          </p:nvSpPr>
          <p:spPr bwMode="auto">
            <a:xfrm>
              <a:off x="1375" y="2243"/>
              <a:ext cx="40" cy="52"/>
            </a:xfrm>
            <a:custGeom>
              <a:avLst/>
              <a:gdLst>
                <a:gd name="T0" fmla="*/ 0 w 46"/>
                <a:gd name="T1" fmla="*/ 0 h 63"/>
                <a:gd name="T2" fmla="*/ 11 w 46"/>
                <a:gd name="T3" fmla="*/ 12 h 63"/>
                <a:gd name="T4" fmla="*/ 28 w 46"/>
                <a:gd name="T5" fmla="*/ 34 h 63"/>
                <a:gd name="T6" fmla="*/ 34 w 46"/>
                <a:gd name="T7" fmla="*/ 40 h 63"/>
                <a:gd name="T8" fmla="*/ 39 w 46"/>
                <a:gd name="T9" fmla="*/ 45 h 63"/>
                <a:gd name="T10" fmla="*/ 45 w 46"/>
                <a:gd name="T11" fmla="*/ 56 h 63"/>
                <a:gd name="T12" fmla="*/ 45 w 46"/>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46" h="63">
                  <a:moveTo>
                    <a:pt x="0" y="0"/>
                  </a:moveTo>
                  <a:lnTo>
                    <a:pt x="11" y="12"/>
                  </a:lnTo>
                  <a:lnTo>
                    <a:pt x="28" y="34"/>
                  </a:lnTo>
                  <a:lnTo>
                    <a:pt x="34" y="40"/>
                  </a:lnTo>
                  <a:lnTo>
                    <a:pt x="39" y="45"/>
                  </a:lnTo>
                  <a:lnTo>
                    <a:pt x="45" y="56"/>
                  </a:lnTo>
                  <a:lnTo>
                    <a:pt x="45" y="62"/>
                  </a:lnTo>
                </a:path>
              </a:pathLst>
            </a:custGeom>
            <a:noFill/>
            <a:ln w="12700" cap="rnd" cmpd="sng">
              <a:solidFill>
                <a:srgbClr val="000099"/>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29" name="Line 117"/>
            <p:cNvSpPr>
              <a:spLocks noChangeShapeType="1"/>
            </p:cNvSpPr>
            <p:nvPr/>
          </p:nvSpPr>
          <p:spPr bwMode="auto">
            <a:xfrm flipH="1" flipV="1">
              <a:off x="1065" y="2055"/>
              <a:ext cx="131" cy="129"/>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0" name="Line 118"/>
            <p:cNvSpPr>
              <a:spLocks noChangeShapeType="1"/>
            </p:cNvSpPr>
            <p:nvPr/>
          </p:nvSpPr>
          <p:spPr bwMode="auto">
            <a:xfrm flipH="1" flipV="1">
              <a:off x="1341" y="2322"/>
              <a:ext cx="102" cy="92"/>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1" name="Line 119"/>
            <p:cNvSpPr>
              <a:spLocks noChangeShapeType="1"/>
            </p:cNvSpPr>
            <p:nvPr/>
          </p:nvSpPr>
          <p:spPr bwMode="auto">
            <a:xfrm flipH="1">
              <a:off x="1031" y="2179"/>
              <a:ext cx="165" cy="161"/>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2" name="Line 120"/>
            <p:cNvSpPr>
              <a:spLocks noChangeShapeType="1"/>
            </p:cNvSpPr>
            <p:nvPr/>
          </p:nvSpPr>
          <p:spPr bwMode="auto">
            <a:xfrm flipV="1">
              <a:off x="1186" y="2322"/>
              <a:ext cx="160" cy="156"/>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3" name="Line 121"/>
            <p:cNvSpPr>
              <a:spLocks noChangeShapeType="1"/>
            </p:cNvSpPr>
            <p:nvPr/>
          </p:nvSpPr>
          <p:spPr bwMode="auto">
            <a:xfrm>
              <a:off x="1447" y="2409"/>
              <a:ext cx="0" cy="127"/>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4" name="Rectangle 122"/>
            <p:cNvSpPr>
              <a:spLocks noChangeArrowheads="1"/>
            </p:cNvSpPr>
            <p:nvPr/>
          </p:nvSpPr>
          <p:spPr bwMode="auto">
            <a:xfrm>
              <a:off x="1432" y="2440"/>
              <a:ext cx="20" cy="60"/>
            </a:xfrm>
            <a:prstGeom prst="rect">
              <a:avLst/>
            </a:prstGeom>
            <a:solidFill>
              <a:srgbClr val="FFFFFF"/>
            </a:solidFill>
            <a:ln w="12700">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435" name="Line 123"/>
            <p:cNvSpPr>
              <a:spLocks noChangeShapeType="1"/>
            </p:cNvSpPr>
            <p:nvPr/>
          </p:nvSpPr>
          <p:spPr bwMode="auto">
            <a:xfrm flipH="1">
              <a:off x="1419" y="2541"/>
              <a:ext cx="37"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6" name="Line 124"/>
            <p:cNvSpPr>
              <a:spLocks noChangeShapeType="1"/>
            </p:cNvSpPr>
            <p:nvPr/>
          </p:nvSpPr>
          <p:spPr bwMode="auto">
            <a:xfrm>
              <a:off x="1166" y="2058"/>
              <a:ext cx="134"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7" name="Rectangle 125"/>
            <p:cNvSpPr>
              <a:spLocks noChangeArrowheads="1"/>
            </p:cNvSpPr>
            <p:nvPr/>
          </p:nvSpPr>
          <p:spPr bwMode="auto">
            <a:xfrm>
              <a:off x="1199" y="2044"/>
              <a:ext cx="64" cy="19"/>
            </a:xfrm>
            <a:prstGeom prst="rect">
              <a:avLst/>
            </a:prstGeom>
            <a:solidFill>
              <a:srgbClr val="FFFFFF"/>
            </a:solidFill>
            <a:ln w="12700">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438" name="Line 126"/>
            <p:cNvSpPr>
              <a:spLocks noChangeShapeType="1"/>
            </p:cNvSpPr>
            <p:nvPr/>
          </p:nvSpPr>
          <p:spPr bwMode="auto">
            <a:xfrm>
              <a:off x="1306" y="2041"/>
              <a:ext cx="0" cy="35"/>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39" name="Line 127"/>
            <p:cNvSpPr>
              <a:spLocks noChangeShapeType="1"/>
            </p:cNvSpPr>
            <p:nvPr/>
          </p:nvSpPr>
          <p:spPr bwMode="auto">
            <a:xfrm>
              <a:off x="1059" y="2058"/>
              <a:ext cx="130" cy="0"/>
            </a:xfrm>
            <a:prstGeom prst="line">
              <a:avLst/>
            </a:prstGeom>
            <a:noFill/>
            <a:ln w="127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40" name="Rectangle 128"/>
            <p:cNvSpPr>
              <a:spLocks noChangeArrowheads="1"/>
            </p:cNvSpPr>
            <p:nvPr/>
          </p:nvSpPr>
          <p:spPr bwMode="auto">
            <a:xfrm>
              <a:off x="1175" y="2044"/>
              <a:ext cx="92" cy="24"/>
            </a:xfrm>
            <a:prstGeom prst="rect">
              <a:avLst/>
            </a:prstGeom>
            <a:solidFill>
              <a:srgbClr val="FFFFFF"/>
            </a:solidFill>
            <a:ln w="12700">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441" name="Line 129"/>
            <p:cNvSpPr>
              <a:spLocks noChangeShapeType="1"/>
            </p:cNvSpPr>
            <p:nvPr/>
          </p:nvSpPr>
          <p:spPr bwMode="auto">
            <a:xfrm flipV="1">
              <a:off x="2582" y="1714"/>
              <a:ext cx="0" cy="4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42" name="Line 130"/>
            <p:cNvSpPr>
              <a:spLocks noChangeShapeType="1"/>
            </p:cNvSpPr>
            <p:nvPr/>
          </p:nvSpPr>
          <p:spPr bwMode="auto">
            <a:xfrm flipH="1">
              <a:off x="2419" y="2233"/>
              <a:ext cx="3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735" name="Group 131"/>
            <p:cNvGrpSpPr>
              <a:grpSpLocks/>
            </p:cNvGrpSpPr>
            <p:nvPr/>
          </p:nvGrpSpPr>
          <p:grpSpPr bwMode="auto">
            <a:xfrm>
              <a:off x="2490" y="2141"/>
              <a:ext cx="181" cy="171"/>
              <a:chOff x="3117" y="2081"/>
              <a:chExt cx="209" cy="208"/>
            </a:xfrm>
          </p:grpSpPr>
          <p:sp>
            <p:nvSpPr>
              <p:cNvPr id="13444" name="Rectangle 132"/>
              <p:cNvSpPr>
                <a:spLocks noChangeArrowheads="1"/>
              </p:cNvSpPr>
              <p:nvPr/>
            </p:nvSpPr>
            <p:spPr bwMode="auto">
              <a:xfrm>
                <a:off x="3118" y="2081"/>
                <a:ext cx="196" cy="202"/>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865" name="Group 133"/>
              <p:cNvGrpSpPr>
                <a:grpSpLocks/>
              </p:cNvGrpSpPr>
              <p:nvPr/>
            </p:nvGrpSpPr>
            <p:grpSpPr bwMode="auto">
              <a:xfrm>
                <a:off x="3117" y="2081"/>
                <a:ext cx="209" cy="208"/>
                <a:chOff x="3117" y="2081"/>
                <a:chExt cx="209" cy="208"/>
              </a:xfrm>
            </p:grpSpPr>
            <p:grpSp>
              <p:nvGrpSpPr>
                <p:cNvPr id="27866" name="Group 134"/>
                <p:cNvGrpSpPr>
                  <a:grpSpLocks/>
                </p:cNvGrpSpPr>
                <p:nvPr/>
              </p:nvGrpSpPr>
              <p:grpSpPr bwMode="auto">
                <a:xfrm>
                  <a:off x="3117" y="2184"/>
                  <a:ext cx="209" cy="105"/>
                  <a:chOff x="3117" y="2184"/>
                  <a:chExt cx="209" cy="105"/>
                </a:xfrm>
              </p:grpSpPr>
              <p:sp>
                <p:nvSpPr>
                  <p:cNvPr id="13447" name="Arc 135"/>
                  <p:cNvSpPr>
                    <a:spLocks/>
                  </p:cNvSpPr>
                  <p:nvPr/>
                </p:nvSpPr>
                <p:spPr bwMode="auto">
                  <a:xfrm>
                    <a:off x="3117" y="2184"/>
                    <a:ext cx="106" cy="105"/>
                  </a:xfrm>
                  <a:custGeom>
                    <a:avLst/>
                    <a:gdLst>
                      <a:gd name="G0" fmla="+- 206 0 0"/>
                      <a:gd name="G1" fmla="+- 21600 0 0"/>
                      <a:gd name="G2" fmla="+- 21600 0 0"/>
                      <a:gd name="T0" fmla="*/ 0 w 21806"/>
                      <a:gd name="T1" fmla="*/ 1 h 21600"/>
                      <a:gd name="T2" fmla="*/ 21806 w 21806"/>
                      <a:gd name="T3" fmla="*/ 21600 h 21600"/>
                      <a:gd name="T4" fmla="*/ 206 w 21806"/>
                      <a:gd name="T5" fmla="*/ 21600 h 21600"/>
                    </a:gdLst>
                    <a:ahLst/>
                    <a:cxnLst>
                      <a:cxn ang="0">
                        <a:pos x="T0" y="T1"/>
                      </a:cxn>
                      <a:cxn ang="0">
                        <a:pos x="T2" y="T3"/>
                      </a:cxn>
                      <a:cxn ang="0">
                        <a:pos x="T4" y="T5"/>
                      </a:cxn>
                    </a:cxnLst>
                    <a:rect l="0" t="0" r="r" b="b"/>
                    <a:pathLst>
                      <a:path w="21806" h="21600" fill="none" extrusionOk="0">
                        <a:moveTo>
                          <a:pt x="-1" y="0"/>
                        </a:moveTo>
                        <a:cubicBezTo>
                          <a:pt x="68" y="0"/>
                          <a:pt x="137" y="-1"/>
                          <a:pt x="206" y="-1"/>
                        </a:cubicBezTo>
                        <a:cubicBezTo>
                          <a:pt x="12135" y="-1"/>
                          <a:pt x="21806" y="9670"/>
                          <a:pt x="21806" y="21600"/>
                        </a:cubicBezTo>
                      </a:path>
                      <a:path w="21806" h="21600" stroke="0" extrusionOk="0">
                        <a:moveTo>
                          <a:pt x="-1" y="0"/>
                        </a:moveTo>
                        <a:cubicBezTo>
                          <a:pt x="68" y="0"/>
                          <a:pt x="137" y="-1"/>
                          <a:pt x="206" y="-1"/>
                        </a:cubicBezTo>
                        <a:cubicBezTo>
                          <a:pt x="12135" y="-1"/>
                          <a:pt x="21806" y="9670"/>
                          <a:pt x="21806" y="21600"/>
                        </a:cubicBezTo>
                        <a:lnTo>
                          <a:pt x="206" y="2160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48" name="Arc 136"/>
                  <p:cNvSpPr>
                    <a:spLocks/>
                  </p:cNvSpPr>
                  <p:nvPr/>
                </p:nvSpPr>
                <p:spPr bwMode="auto">
                  <a:xfrm>
                    <a:off x="3221" y="2184"/>
                    <a:ext cx="105" cy="105"/>
                  </a:xfrm>
                  <a:custGeom>
                    <a:avLst/>
                    <a:gdLst>
                      <a:gd name="G0" fmla="+- 21600 0 0"/>
                      <a:gd name="G1" fmla="+- 21599 0 0"/>
                      <a:gd name="G2" fmla="+- 21600 0 0"/>
                      <a:gd name="T0" fmla="*/ 0 w 21600"/>
                      <a:gd name="T1" fmla="*/ 21599 h 21599"/>
                      <a:gd name="T2" fmla="*/ 2139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50"/>
                          <a:pt x="9545" y="112"/>
                          <a:pt x="21393" y="-1"/>
                        </a:cubicBezTo>
                      </a:path>
                      <a:path w="21600" h="21599" stroke="0" extrusionOk="0">
                        <a:moveTo>
                          <a:pt x="-1" y="21598"/>
                        </a:moveTo>
                        <a:cubicBezTo>
                          <a:pt x="-1" y="9750"/>
                          <a:pt x="9545" y="112"/>
                          <a:pt x="21393" y="-1"/>
                        </a:cubicBezTo>
                        <a:lnTo>
                          <a:pt x="21600" y="21599"/>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67" name="Group 137"/>
                <p:cNvGrpSpPr>
                  <a:grpSpLocks/>
                </p:cNvGrpSpPr>
                <p:nvPr/>
              </p:nvGrpSpPr>
              <p:grpSpPr bwMode="auto">
                <a:xfrm>
                  <a:off x="3118" y="2081"/>
                  <a:ext cx="208" cy="105"/>
                  <a:chOff x="3118" y="2081"/>
                  <a:chExt cx="208" cy="105"/>
                </a:xfrm>
              </p:grpSpPr>
              <p:sp>
                <p:nvSpPr>
                  <p:cNvPr id="13450" name="Arc 138"/>
                  <p:cNvSpPr>
                    <a:spLocks/>
                  </p:cNvSpPr>
                  <p:nvPr/>
                </p:nvSpPr>
                <p:spPr bwMode="auto">
                  <a:xfrm>
                    <a:off x="3118" y="2081"/>
                    <a:ext cx="105" cy="105"/>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51" name="Arc 139"/>
                  <p:cNvSpPr>
                    <a:spLocks/>
                  </p:cNvSpPr>
                  <p:nvPr/>
                </p:nvSpPr>
                <p:spPr bwMode="auto">
                  <a:xfrm>
                    <a:off x="3221" y="2081"/>
                    <a:ext cx="105" cy="10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12700" cap="rnd">
                    <a:solidFill>
                      <a:srgbClr val="000000"/>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sp>
          <p:nvSpPr>
            <p:cNvPr id="13452" name="Line 140"/>
            <p:cNvSpPr>
              <a:spLocks noChangeShapeType="1"/>
            </p:cNvSpPr>
            <p:nvPr/>
          </p:nvSpPr>
          <p:spPr bwMode="auto">
            <a:xfrm>
              <a:off x="2021" y="2605"/>
              <a:ext cx="71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53" name="Line 141"/>
            <p:cNvSpPr>
              <a:spLocks noChangeShapeType="1"/>
            </p:cNvSpPr>
            <p:nvPr/>
          </p:nvSpPr>
          <p:spPr bwMode="auto">
            <a:xfrm>
              <a:off x="2743" y="2230"/>
              <a:ext cx="0" cy="3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54" name="Line 142"/>
            <p:cNvSpPr>
              <a:spLocks noChangeShapeType="1"/>
            </p:cNvSpPr>
            <p:nvPr/>
          </p:nvSpPr>
          <p:spPr bwMode="auto">
            <a:xfrm>
              <a:off x="1832" y="1717"/>
              <a:ext cx="74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739" name="Group 143"/>
            <p:cNvGrpSpPr>
              <a:grpSpLocks/>
            </p:cNvGrpSpPr>
            <p:nvPr/>
          </p:nvGrpSpPr>
          <p:grpSpPr bwMode="auto">
            <a:xfrm>
              <a:off x="2015" y="1639"/>
              <a:ext cx="141" cy="148"/>
              <a:chOff x="2569" y="1470"/>
              <a:chExt cx="163" cy="180"/>
            </a:xfrm>
          </p:grpSpPr>
          <p:sp>
            <p:nvSpPr>
              <p:cNvPr id="13456" name="Rectangle 144"/>
              <p:cNvSpPr>
                <a:spLocks noChangeArrowheads="1"/>
              </p:cNvSpPr>
              <p:nvPr/>
            </p:nvSpPr>
            <p:spPr bwMode="auto">
              <a:xfrm>
                <a:off x="2569" y="1470"/>
                <a:ext cx="163" cy="180"/>
              </a:xfrm>
              <a:prstGeom prst="rect">
                <a:avLst/>
              </a:prstGeom>
              <a:solidFill>
                <a:srgbClr val="FFFFFF"/>
              </a:solidFill>
              <a:ln w="12700">
                <a:solidFill>
                  <a:srgbClr val="CC0055"/>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838" name="Group 145"/>
              <p:cNvGrpSpPr>
                <a:grpSpLocks/>
              </p:cNvGrpSpPr>
              <p:nvPr/>
            </p:nvGrpSpPr>
            <p:grpSpPr bwMode="auto">
              <a:xfrm>
                <a:off x="2599" y="1498"/>
                <a:ext cx="104" cy="135"/>
                <a:chOff x="2599" y="1498"/>
                <a:chExt cx="104" cy="135"/>
              </a:xfrm>
            </p:grpSpPr>
            <p:grpSp>
              <p:nvGrpSpPr>
                <p:cNvPr id="27839" name="Group 146"/>
                <p:cNvGrpSpPr>
                  <a:grpSpLocks/>
                </p:cNvGrpSpPr>
                <p:nvPr/>
              </p:nvGrpSpPr>
              <p:grpSpPr bwMode="auto">
                <a:xfrm>
                  <a:off x="2599" y="1498"/>
                  <a:ext cx="104" cy="34"/>
                  <a:chOff x="2599" y="1498"/>
                  <a:chExt cx="104" cy="34"/>
                </a:xfrm>
              </p:grpSpPr>
              <p:grpSp>
                <p:nvGrpSpPr>
                  <p:cNvPr id="27856" name="Group 147"/>
                  <p:cNvGrpSpPr>
                    <a:grpSpLocks/>
                  </p:cNvGrpSpPr>
                  <p:nvPr/>
                </p:nvGrpSpPr>
                <p:grpSpPr bwMode="auto">
                  <a:xfrm>
                    <a:off x="2599" y="1501"/>
                    <a:ext cx="104" cy="19"/>
                    <a:chOff x="2599" y="1501"/>
                    <a:chExt cx="104" cy="19"/>
                  </a:xfrm>
                </p:grpSpPr>
                <p:grpSp>
                  <p:nvGrpSpPr>
                    <p:cNvPr id="27858" name="Group 148"/>
                    <p:cNvGrpSpPr>
                      <a:grpSpLocks/>
                    </p:cNvGrpSpPr>
                    <p:nvPr/>
                  </p:nvGrpSpPr>
                  <p:grpSpPr bwMode="auto">
                    <a:xfrm>
                      <a:off x="2599" y="1501"/>
                      <a:ext cx="48" cy="13"/>
                      <a:chOff x="2599" y="1501"/>
                      <a:chExt cx="48" cy="13"/>
                    </a:xfrm>
                  </p:grpSpPr>
                  <p:sp>
                    <p:nvSpPr>
                      <p:cNvPr id="13461" name="Arc 149"/>
                      <p:cNvSpPr>
                        <a:spLocks/>
                      </p:cNvSpPr>
                      <p:nvPr/>
                    </p:nvSpPr>
                    <p:spPr bwMode="auto">
                      <a:xfrm>
                        <a:off x="2599" y="1502"/>
                        <a:ext cx="28" cy="12"/>
                      </a:xfrm>
                      <a:custGeom>
                        <a:avLst/>
                        <a:gdLst>
                          <a:gd name="G0" fmla="+- 21531 0 0"/>
                          <a:gd name="G1" fmla="+- 21586 0 0"/>
                          <a:gd name="G2" fmla="+- 21600 0 0"/>
                          <a:gd name="T0" fmla="*/ 0 w 21531"/>
                          <a:gd name="T1" fmla="*/ 19864 h 21586"/>
                          <a:gd name="T2" fmla="*/ 20762 w 21531"/>
                          <a:gd name="T3" fmla="*/ 0 h 21586"/>
                          <a:gd name="T4" fmla="*/ 21531 w 21531"/>
                          <a:gd name="T5" fmla="*/ 21586 h 21586"/>
                        </a:gdLst>
                        <a:ahLst/>
                        <a:cxnLst>
                          <a:cxn ang="0">
                            <a:pos x="T0" y="T1"/>
                          </a:cxn>
                          <a:cxn ang="0">
                            <a:pos x="T2" y="T3"/>
                          </a:cxn>
                          <a:cxn ang="0">
                            <a:pos x="T4" y="T5"/>
                          </a:cxn>
                        </a:cxnLst>
                        <a:rect l="0" t="0" r="r" b="b"/>
                        <a:pathLst>
                          <a:path w="21531" h="21586" fill="none" extrusionOk="0">
                            <a:moveTo>
                              <a:pt x="-1" y="19863"/>
                            </a:moveTo>
                            <a:cubicBezTo>
                              <a:pt x="874" y="8931"/>
                              <a:pt x="9801" y="390"/>
                              <a:pt x="20761" y="-1"/>
                            </a:cubicBezTo>
                          </a:path>
                          <a:path w="21531" h="21586" stroke="0" extrusionOk="0">
                            <a:moveTo>
                              <a:pt x="-1" y="19863"/>
                            </a:moveTo>
                            <a:cubicBezTo>
                              <a:pt x="874" y="8931"/>
                              <a:pt x="9801" y="390"/>
                              <a:pt x="20761" y="-1"/>
                            </a:cubicBezTo>
                            <a:lnTo>
                              <a:pt x="21531" y="21586"/>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62" name="Arc 150"/>
                      <p:cNvSpPr>
                        <a:spLocks/>
                      </p:cNvSpPr>
                      <p:nvPr/>
                    </p:nvSpPr>
                    <p:spPr bwMode="auto">
                      <a:xfrm>
                        <a:off x="2620" y="1500"/>
                        <a:ext cx="28" cy="13"/>
                      </a:xfrm>
                      <a:custGeom>
                        <a:avLst/>
                        <a:gdLst>
                          <a:gd name="G0" fmla="+- 783 0 0"/>
                          <a:gd name="G1" fmla="+- 21600 0 0"/>
                          <a:gd name="G2" fmla="+- 21600 0 0"/>
                          <a:gd name="T0" fmla="*/ 0 w 22312"/>
                          <a:gd name="T1" fmla="*/ 14 h 21600"/>
                          <a:gd name="T2" fmla="*/ 22312 w 22312"/>
                          <a:gd name="T3" fmla="*/ 19845 h 21600"/>
                          <a:gd name="T4" fmla="*/ 783 w 22312"/>
                          <a:gd name="T5" fmla="*/ 21600 h 21600"/>
                        </a:gdLst>
                        <a:ahLst/>
                        <a:cxnLst>
                          <a:cxn ang="0">
                            <a:pos x="T0" y="T1"/>
                          </a:cxn>
                          <a:cxn ang="0">
                            <a:pos x="T2" y="T3"/>
                          </a:cxn>
                          <a:cxn ang="0">
                            <a:pos x="T4" y="T5"/>
                          </a:cxn>
                        </a:cxnLst>
                        <a:rect l="0" t="0" r="r" b="b"/>
                        <a:pathLst>
                          <a:path w="22312" h="21600" fill="none" extrusionOk="0">
                            <a:moveTo>
                              <a:pt x="0" y="14"/>
                            </a:moveTo>
                            <a:cubicBezTo>
                              <a:pt x="260" y="4"/>
                              <a:pt x="521" y="-1"/>
                              <a:pt x="783" y="-1"/>
                            </a:cubicBezTo>
                            <a:cubicBezTo>
                              <a:pt x="12031" y="-1"/>
                              <a:pt x="21397" y="8633"/>
                              <a:pt x="22311" y="19845"/>
                            </a:cubicBezTo>
                          </a:path>
                          <a:path w="22312" h="21600" stroke="0" extrusionOk="0">
                            <a:moveTo>
                              <a:pt x="0" y="14"/>
                            </a:moveTo>
                            <a:cubicBezTo>
                              <a:pt x="260" y="4"/>
                              <a:pt x="521" y="-1"/>
                              <a:pt x="783" y="-1"/>
                            </a:cubicBezTo>
                            <a:cubicBezTo>
                              <a:pt x="12031" y="-1"/>
                              <a:pt x="21397" y="8633"/>
                              <a:pt x="22311" y="19845"/>
                            </a:cubicBezTo>
                            <a:lnTo>
                              <a:pt x="783" y="2160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59" name="Group 151"/>
                    <p:cNvGrpSpPr>
                      <a:grpSpLocks/>
                    </p:cNvGrpSpPr>
                    <p:nvPr/>
                  </p:nvGrpSpPr>
                  <p:grpSpPr bwMode="auto">
                    <a:xfrm>
                      <a:off x="2650" y="1507"/>
                      <a:ext cx="53" cy="13"/>
                      <a:chOff x="2650" y="1507"/>
                      <a:chExt cx="53" cy="13"/>
                    </a:xfrm>
                  </p:grpSpPr>
                  <p:sp>
                    <p:nvSpPr>
                      <p:cNvPr id="13464" name="Arc 152"/>
                      <p:cNvSpPr>
                        <a:spLocks/>
                      </p:cNvSpPr>
                      <p:nvPr/>
                    </p:nvSpPr>
                    <p:spPr bwMode="auto">
                      <a:xfrm>
                        <a:off x="2650" y="1506"/>
                        <a:ext cx="27" cy="13"/>
                      </a:xfrm>
                      <a:custGeom>
                        <a:avLst/>
                        <a:gdLst>
                          <a:gd name="G0" fmla="+- 21600 0 0"/>
                          <a:gd name="G1" fmla="+- 0 0 0"/>
                          <a:gd name="G2" fmla="+- 21600 0 0"/>
                          <a:gd name="T0" fmla="*/ 20785 w 21600"/>
                          <a:gd name="T1" fmla="*/ 21585 h 21585"/>
                          <a:gd name="T2" fmla="*/ 0 w 21600"/>
                          <a:gd name="T3" fmla="*/ 0 h 21585"/>
                          <a:gd name="T4" fmla="*/ 21600 w 21600"/>
                          <a:gd name="T5" fmla="*/ 0 h 21585"/>
                        </a:gdLst>
                        <a:ahLst/>
                        <a:cxnLst>
                          <a:cxn ang="0">
                            <a:pos x="T0" y="T1"/>
                          </a:cxn>
                          <a:cxn ang="0">
                            <a:pos x="T2" y="T3"/>
                          </a:cxn>
                          <a:cxn ang="0">
                            <a:pos x="T4" y="T5"/>
                          </a:cxn>
                        </a:cxnLst>
                        <a:rect l="0" t="0" r="r" b="b"/>
                        <a:pathLst>
                          <a:path w="21600" h="21585" fill="none" extrusionOk="0">
                            <a:moveTo>
                              <a:pt x="20785" y="21584"/>
                            </a:moveTo>
                            <a:cubicBezTo>
                              <a:pt x="9181" y="21146"/>
                              <a:pt x="-1" y="11612"/>
                              <a:pt x="-1" y="-1"/>
                            </a:cubicBezTo>
                          </a:path>
                          <a:path w="21600" h="21585" stroke="0" extrusionOk="0">
                            <a:moveTo>
                              <a:pt x="20785" y="21584"/>
                            </a:moveTo>
                            <a:cubicBezTo>
                              <a:pt x="9181" y="21146"/>
                              <a:pt x="-1" y="11612"/>
                              <a:pt x="-1" y="-1"/>
                            </a:cubicBezTo>
                            <a:lnTo>
                              <a:pt x="21600" y="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65" name="Arc 153"/>
                      <p:cNvSpPr>
                        <a:spLocks/>
                      </p:cNvSpPr>
                      <p:nvPr/>
                    </p:nvSpPr>
                    <p:spPr bwMode="auto">
                      <a:xfrm>
                        <a:off x="2677" y="1506"/>
                        <a:ext cx="27" cy="13"/>
                      </a:xfrm>
                      <a:custGeom>
                        <a:avLst/>
                        <a:gdLst>
                          <a:gd name="G0" fmla="+- 815 0 0"/>
                          <a:gd name="G1" fmla="+- 0 0 0"/>
                          <a:gd name="G2" fmla="+- 21600 0 0"/>
                          <a:gd name="T0" fmla="*/ 22415 w 22415"/>
                          <a:gd name="T1" fmla="*/ 0 h 21600"/>
                          <a:gd name="T2" fmla="*/ 0 w 22415"/>
                          <a:gd name="T3" fmla="*/ 21585 h 21600"/>
                          <a:gd name="T4" fmla="*/ 815 w 22415"/>
                          <a:gd name="T5" fmla="*/ 0 h 21600"/>
                        </a:gdLst>
                        <a:ahLst/>
                        <a:cxnLst>
                          <a:cxn ang="0">
                            <a:pos x="T0" y="T1"/>
                          </a:cxn>
                          <a:cxn ang="0">
                            <a:pos x="T2" y="T3"/>
                          </a:cxn>
                          <a:cxn ang="0">
                            <a:pos x="T4" y="T5"/>
                          </a:cxn>
                        </a:cxnLst>
                        <a:rect l="0" t="0" r="r" b="b"/>
                        <a:pathLst>
                          <a:path w="22415" h="21600" fill="none" extrusionOk="0">
                            <a:moveTo>
                              <a:pt x="22415" y="0"/>
                            </a:moveTo>
                            <a:cubicBezTo>
                              <a:pt x="22415" y="11929"/>
                              <a:pt x="12744" y="21600"/>
                              <a:pt x="815" y="21600"/>
                            </a:cubicBezTo>
                            <a:cubicBezTo>
                              <a:pt x="543" y="21599"/>
                              <a:pt x="271" y="21594"/>
                              <a:pt x="0" y="21584"/>
                            </a:cubicBezTo>
                          </a:path>
                          <a:path w="22415" h="21600" stroke="0" extrusionOk="0">
                            <a:moveTo>
                              <a:pt x="22415" y="0"/>
                            </a:moveTo>
                            <a:cubicBezTo>
                              <a:pt x="22415" y="11929"/>
                              <a:pt x="12744" y="21600"/>
                              <a:pt x="815" y="21600"/>
                            </a:cubicBezTo>
                            <a:cubicBezTo>
                              <a:pt x="543" y="21599"/>
                              <a:pt x="271" y="21594"/>
                              <a:pt x="0" y="21584"/>
                            </a:cubicBezTo>
                            <a:lnTo>
                              <a:pt x="815" y="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3466" name="Line 154"/>
                  <p:cNvSpPr>
                    <a:spLocks noChangeShapeType="1"/>
                  </p:cNvSpPr>
                  <p:nvPr/>
                </p:nvSpPr>
                <p:spPr bwMode="auto">
                  <a:xfrm flipV="1">
                    <a:off x="2611" y="1498"/>
                    <a:ext cx="81" cy="34"/>
                  </a:xfrm>
                  <a:prstGeom prst="line">
                    <a:avLst/>
                  </a:prstGeom>
                  <a:noFill/>
                  <a:ln w="12700">
                    <a:solidFill>
                      <a:srgbClr val="CC00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40" name="Group 155"/>
                <p:cNvGrpSpPr>
                  <a:grpSpLocks/>
                </p:cNvGrpSpPr>
                <p:nvPr/>
              </p:nvGrpSpPr>
              <p:grpSpPr bwMode="auto">
                <a:xfrm>
                  <a:off x="2599" y="1599"/>
                  <a:ext cx="104" cy="34"/>
                  <a:chOff x="2599" y="1599"/>
                  <a:chExt cx="104" cy="34"/>
                </a:xfrm>
              </p:grpSpPr>
              <p:grpSp>
                <p:nvGrpSpPr>
                  <p:cNvPr id="27848" name="Group 156"/>
                  <p:cNvGrpSpPr>
                    <a:grpSpLocks/>
                  </p:cNvGrpSpPr>
                  <p:nvPr/>
                </p:nvGrpSpPr>
                <p:grpSpPr bwMode="auto">
                  <a:xfrm>
                    <a:off x="2599" y="1602"/>
                    <a:ext cx="104" cy="19"/>
                    <a:chOff x="2599" y="1602"/>
                    <a:chExt cx="104" cy="19"/>
                  </a:xfrm>
                </p:grpSpPr>
                <p:grpSp>
                  <p:nvGrpSpPr>
                    <p:cNvPr id="27850" name="Group 157"/>
                    <p:cNvGrpSpPr>
                      <a:grpSpLocks/>
                    </p:cNvGrpSpPr>
                    <p:nvPr/>
                  </p:nvGrpSpPr>
                  <p:grpSpPr bwMode="auto">
                    <a:xfrm>
                      <a:off x="2599" y="1602"/>
                      <a:ext cx="48" cy="13"/>
                      <a:chOff x="2599" y="1602"/>
                      <a:chExt cx="48" cy="13"/>
                    </a:xfrm>
                  </p:grpSpPr>
                  <p:sp>
                    <p:nvSpPr>
                      <p:cNvPr id="13470" name="Arc 158"/>
                      <p:cNvSpPr>
                        <a:spLocks/>
                      </p:cNvSpPr>
                      <p:nvPr/>
                    </p:nvSpPr>
                    <p:spPr bwMode="auto">
                      <a:xfrm>
                        <a:off x="2599" y="1603"/>
                        <a:ext cx="28" cy="12"/>
                      </a:xfrm>
                      <a:custGeom>
                        <a:avLst/>
                        <a:gdLst>
                          <a:gd name="G0" fmla="+- 21531 0 0"/>
                          <a:gd name="G1" fmla="+- 21586 0 0"/>
                          <a:gd name="G2" fmla="+- 21600 0 0"/>
                          <a:gd name="T0" fmla="*/ 0 w 21531"/>
                          <a:gd name="T1" fmla="*/ 19864 h 21586"/>
                          <a:gd name="T2" fmla="*/ 20762 w 21531"/>
                          <a:gd name="T3" fmla="*/ 0 h 21586"/>
                          <a:gd name="T4" fmla="*/ 21531 w 21531"/>
                          <a:gd name="T5" fmla="*/ 21586 h 21586"/>
                        </a:gdLst>
                        <a:ahLst/>
                        <a:cxnLst>
                          <a:cxn ang="0">
                            <a:pos x="T0" y="T1"/>
                          </a:cxn>
                          <a:cxn ang="0">
                            <a:pos x="T2" y="T3"/>
                          </a:cxn>
                          <a:cxn ang="0">
                            <a:pos x="T4" y="T5"/>
                          </a:cxn>
                        </a:cxnLst>
                        <a:rect l="0" t="0" r="r" b="b"/>
                        <a:pathLst>
                          <a:path w="21531" h="21586" fill="none" extrusionOk="0">
                            <a:moveTo>
                              <a:pt x="-1" y="19863"/>
                            </a:moveTo>
                            <a:cubicBezTo>
                              <a:pt x="874" y="8931"/>
                              <a:pt x="9801" y="390"/>
                              <a:pt x="20761" y="-1"/>
                            </a:cubicBezTo>
                          </a:path>
                          <a:path w="21531" h="21586" stroke="0" extrusionOk="0">
                            <a:moveTo>
                              <a:pt x="-1" y="19863"/>
                            </a:moveTo>
                            <a:cubicBezTo>
                              <a:pt x="874" y="8931"/>
                              <a:pt x="9801" y="390"/>
                              <a:pt x="20761" y="-1"/>
                            </a:cubicBezTo>
                            <a:lnTo>
                              <a:pt x="21531" y="21586"/>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71" name="Arc 159"/>
                      <p:cNvSpPr>
                        <a:spLocks/>
                      </p:cNvSpPr>
                      <p:nvPr/>
                    </p:nvSpPr>
                    <p:spPr bwMode="auto">
                      <a:xfrm>
                        <a:off x="2620" y="1601"/>
                        <a:ext cx="28" cy="13"/>
                      </a:xfrm>
                      <a:custGeom>
                        <a:avLst/>
                        <a:gdLst>
                          <a:gd name="G0" fmla="+- 783 0 0"/>
                          <a:gd name="G1" fmla="+- 21600 0 0"/>
                          <a:gd name="G2" fmla="+- 21600 0 0"/>
                          <a:gd name="T0" fmla="*/ 0 w 22312"/>
                          <a:gd name="T1" fmla="*/ 14 h 21600"/>
                          <a:gd name="T2" fmla="*/ 22312 w 22312"/>
                          <a:gd name="T3" fmla="*/ 19845 h 21600"/>
                          <a:gd name="T4" fmla="*/ 783 w 22312"/>
                          <a:gd name="T5" fmla="*/ 21600 h 21600"/>
                        </a:gdLst>
                        <a:ahLst/>
                        <a:cxnLst>
                          <a:cxn ang="0">
                            <a:pos x="T0" y="T1"/>
                          </a:cxn>
                          <a:cxn ang="0">
                            <a:pos x="T2" y="T3"/>
                          </a:cxn>
                          <a:cxn ang="0">
                            <a:pos x="T4" y="T5"/>
                          </a:cxn>
                        </a:cxnLst>
                        <a:rect l="0" t="0" r="r" b="b"/>
                        <a:pathLst>
                          <a:path w="22312" h="21600" fill="none" extrusionOk="0">
                            <a:moveTo>
                              <a:pt x="0" y="14"/>
                            </a:moveTo>
                            <a:cubicBezTo>
                              <a:pt x="260" y="4"/>
                              <a:pt x="521" y="-1"/>
                              <a:pt x="783" y="-1"/>
                            </a:cubicBezTo>
                            <a:cubicBezTo>
                              <a:pt x="12031" y="-1"/>
                              <a:pt x="21397" y="8633"/>
                              <a:pt x="22311" y="19845"/>
                            </a:cubicBezTo>
                          </a:path>
                          <a:path w="22312" h="21600" stroke="0" extrusionOk="0">
                            <a:moveTo>
                              <a:pt x="0" y="14"/>
                            </a:moveTo>
                            <a:cubicBezTo>
                              <a:pt x="260" y="4"/>
                              <a:pt x="521" y="-1"/>
                              <a:pt x="783" y="-1"/>
                            </a:cubicBezTo>
                            <a:cubicBezTo>
                              <a:pt x="12031" y="-1"/>
                              <a:pt x="21397" y="8633"/>
                              <a:pt x="22311" y="19845"/>
                            </a:cubicBezTo>
                            <a:lnTo>
                              <a:pt x="783" y="2160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51" name="Group 160"/>
                    <p:cNvGrpSpPr>
                      <a:grpSpLocks/>
                    </p:cNvGrpSpPr>
                    <p:nvPr/>
                  </p:nvGrpSpPr>
                  <p:grpSpPr bwMode="auto">
                    <a:xfrm>
                      <a:off x="2650" y="1608"/>
                      <a:ext cx="53" cy="13"/>
                      <a:chOff x="2650" y="1608"/>
                      <a:chExt cx="53" cy="13"/>
                    </a:xfrm>
                  </p:grpSpPr>
                  <p:sp>
                    <p:nvSpPr>
                      <p:cNvPr id="13473" name="Arc 161"/>
                      <p:cNvSpPr>
                        <a:spLocks/>
                      </p:cNvSpPr>
                      <p:nvPr/>
                    </p:nvSpPr>
                    <p:spPr bwMode="auto">
                      <a:xfrm>
                        <a:off x="2650" y="1607"/>
                        <a:ext cx="27" cy="13"/>
                      </a:xfrm>
                      <a:custGeom>
                        <a:avLst/>
                        <a:gdLst>
                          <a:gd name="G0" fmla="+- 21600 0 0"/>
                          <a:gd name="G1" fmla="+- 0 0 0"/>
                          <a:gd name="G2" fmla="+- 21600 0 0"/>
                          <a:gd name="T0" fmla="*/ 20785 w 21600"/>
                          <a:gd name="T1" fmla="*/ 21585 h 21585"/>
                          <a:gd name="T2" fmla="*/ 0 w 21600"/>
                          <a:gd name="T3" fmla="*/ 0 h 21585"/>
                          <a:gd name="T4" fmla="*/ 21600 w 21600"/>
                          <a:gd name="T5" fmla="*/ 0 h 21585"/>
                        </a:gdLst>
                        <a:ahLst/>
                        <a:cxnLst>
                          <a:cxn ang="0">
                            <a:pos x="T0" y="T1"/>
                          </a:cxn>
                          <a:cxn ang="0">
                            <a:pos x="T2" y="T3"/>
                          </a:cxn>
                          <a:cxn ang="0">
                            <a:pos x="T4" y="T5"/>
                          </a:cxn>
                        </a:cxnLst>
                        <a:rect l="0" t="0" r="r" b="b"/>
                        <a:pathLst>
                          <a:path w="21600" h="21585" fill="none" extrusionOk="0">
                            <a:moveTo>
                              <a:pt x="20785" y="21584"/>
                            </a:moveTo>
                            <a:cubicBezTo>
                              <a:pt x="9181" y="21146"/>
                              <a:pt x="-1" y="11612"/>
                              <a:pt x="-1" y="-1"/>
                            </a:cubicBezTo>
                          </a:path>
                          <a:path w="21600" h="21585" stroke="0" extrusionOk="0">
                            <a:moveTo>
                              <a:pt x="20785" y="21584"/>
                            </a:moveTo>
                            <a:cubicBezTo>
                              <a:pt x="9181" y="21146"/>
                              <a:pt x="-1" y="11612"/>
                              <a:pt x="-1" y="-1"/>
                            </a:cubicBezTo>
                            <a:lnTo>
                              <a:pt x="21600" y="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74" name="Arc 162"/>
                      <p:cNvSpPr>
                        <a:spLocks/>
                      </p:cNvSpPr>
                      <p:nvPr/>
                    </p:nvSpPr>
                    <p:spPr bwMode="auto">
                      <a:xfrm>
                        <a:off x="2677" y="1607"/>
                        <a:ext cx="27" cy="13"/>
                      </a:xfrm>
                      <a:custGeom>
                        <a:avLst/>
                        <a:gdLst>
                          <a:gd name="G0" fmla="+- 815 0 0"/>
                          <a:gd name="G1" fmla="+- 0 0 0"/>
                          <a:gd name="G2" fmla="+- 21600 0 0"/>
                          <a:gd name="T0" fmla="*/ 22415 w 22415"/>
                          <a:gd name="T1" fmla="*/ 0 h 21600"/>
                          <a:gd name="T2" fmla="*/ 0 w 22415"/>
                          <a:gd name="T3" fmla="*/ 21585 h 21600"/>
                          <a:gd name="T4" fmla="*/ 815 w 22415"/>
                          <a:gd name="T5" fmla="*/ 0 h 21600"/>
                        </a:gdLst>
                        <a:ahLst/>
                        <a:cxnLst>
                          <a:cxn ang="0">
                            <a:pos x="T0" y="T1"/>
                          </a:cxn>
                          <a:cxn ang="0">
                            <a:pos x="T2" y="T3"/>
                          </a:cxn>
                          <a:cxn ang="0">
                            <a:pos x="T4" y="T5"/>
                          </a:cxn>
                        </a:cxnLst>
                        <a:rect l="0" t="0" r="r" b="b"/>
                        <a:pathLst>
                          <a:path w="22415" h="21600" fill="none" extrusionOk="0">
                            <a:moveTo>
                              <a:pt x="22415" y="0"/>
                            </a:moveTo>
                            <a:cubicBezTo>
                              <a:pt x="22415" y="11929"/>
                              <a:pt x="12744" y="21600"/>
                              <a:pt x="815" y="21600"/>
                            </a:cubicBezTo>
                            <a:cubicBezTo>
                              <a:pt x="543" y="21599"/>
                              <a:pt x="271" y="21594"/>
                              <a:pt x="0" y="21584"/>
                            </a:cubicBezTo>
                          </a:path>
                          <a:path w="22415" h="21600" stroke="0" extrusionOk="0">
                            <a:moveTo>
                              <a:pt x="22415" y="0"/>
                            </a:moveTo>
                            <a:cubicBezTo>
                              <a:pt x="22415" y="11929"/>
                              <a:pt x="12744" y="21600"/>
                              <a:pt x="815" y="21600"/>
                            </a:cubicBezTo>
                            <a:cubicBezTo>
                              <a:pt x="543" y="21599"/>
                              <a:pt x="271" y="21594"/>
                              <a:pt x="0" y="21584"/>
                            </a:cubicBezTo>
                            <a:lnTo>
                              <a:pt x="815" y="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3475" name="Line 163"/>
                  <p:cNvSpPr>
                    <a:spLocks noChangeShapeType="1"/>
                  </p:cNvSpPr>
                  <p:nvPr/>
                </p:nvSpPr>
                <p:spPr bwMode="auto">
                  <a:xfrm flipV="1">
                    <a:off x="2611" y="1599"/>
                    <a:ext cx="81" cy="34"/>
                  </a:xfrm>
                  <a:prstGeom prst="line">
                    <a:avLst/>
                  </a:prstGeom>
                  <a:noFill/>
                  <a:ln w="12700">
                    <a:solidFill>
                      <a:srgbClr val="CC005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41" name="Group 164"/>
                <p:cNvGrpSpPr>
                  <a:grpSpLocks/>
                </p:cNvGrpSpPr>
                <p:nvPr/>
              </p:nvGrpSpPr>
              <p:grpSpPr bwMode="auto">
                <a:xfrm>
                  <a:off x="2599" y="1551"/>
                  <a:ext cx="104" cy="20"/>
                  <a:chOff x="2599" y="1551"/>
                  <a:chExt cx="104" cy="20"/>
                </a:xfrm>
              </p:grpSpPr>
              <p:grpSp>
                <p:nvGrpSpPr>
                  <p:cNvPr id="27842" name="Group 165"/>
                  <p:cNvGrpSpPr>
                    <a:grpSpLocks/>
                  </p:cNvGrpSpPr>
                  <p:nvPr/>
                </p:nvGrpSpPr>
                <p:grpSpPr bwMode="auto">
                  <a:xfrm>
                    <a:off x="2599" y="1551"/>
                    <a:ext cx="48" cy="13"/>
                    <a:chOff x="2599" y="1551"/>
                    <a:chExt cx="48" cy="13"/>
                  </a:xfrm>
                </p:grpSpPr>
                <p:sp>
                  <p:nvSpPr>
                    <p:cNvPr id="13478" name="Arc 166"/>
                    <p:cNvSpPr>
                      <a:spLocks/>
                    </p:cNvSpPr>
                    <p:nvPr/>
                  </p:nvSpPr>
                  <p:spPr bwMode="auto">
                    <a:xfrm>
                      <a:off x="2599" y="1551"/>
                      <a:ext cx="28" cy="12"/>
                    </a:xfrm>
                    <a:custGeom>
                      <a:avLst/>
                      <a:gdLst>
                        <a:gd name="G0" fmla="+- 21600 0 0"/>
                        <a:gd name="G1" fmla="+- 21585 0 0"/>
                        <a:gd name="G2" fmla="+- 21600 0 0"/>
                        <a:gd name="T0" fmla="*/ 0 w 21600"/>
                        <a:gd name="T1" fmla="*/ 21585 h 21585"/>
                        <a:gd name="T2" fmla="*/ 20801 w 21600"/>
                        <a:gd name="T3" fmla="*/ 0 h 21585"/>
                        <a:gd name="T4" fmla="*/ 21600 w 21600"/>
                        <a:gd name="T5" fmla="*/ 21585 h 21585"/>
                      </a:gdLst>
                      <a:ahLst/>
                      <a:cxnLst>
                        <a:cxn ang="0">
                          <a:pos x="T0" y="T1"/>
                        </a:cxn>
                        <a:cxn ang="0">
                          <a:pos x="T2" y="T3"/>
                        </a:cxn>
                        <a:cxn ang="0">
                          <a:pos x="T4" y="T5"/>
                        </a:cxn>
                      </a:cxnLst>
                      <a:rect l="0" t="0" r="r" b="b"/>
                      <a:pathLst>
                        <a:path w="21600" h="21585" fill="none" extrusionOk="0">
                          <a:moveTo>
                            <a:pt x="-1" y="21584"/>
                          </a:moveTo>
                          <a:cubicBezTo>
                            <a:pt x="-1" y="9966"/>
                            <a:pt x="9190" y="429"/>
                            <a:pt x="20800" y="-1"/>
                          </a:cubicBezTo>
                        </a:path>
                        <a:path w="21600" h="21585" stroke="0" extrusionOk="0">
                          <a:moveTo>
                            <a:pt x="-1" y="21584"/>
                          </a:moveTo>
                          <a:cubicBezTo>
                            <a:pt x="-1" y="9966"/>
                            <a:pt x="9190" y="429"/>
                            <a:pt x="20800" y="-1"/>
                          </a:cubicBezTo>
                          <a:lnTo>
                            <a:pt x="21600" y="21585"/>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79" name="Arc 167"/>
                    <p:cNvSpPr>
                      <a:spLocks/>
                    </p:cNvSpPr>
                    <p:nvPr/>
                  </p:nvSpPr>
                  <p:spPr bwMode="auto">
                    <a:xfrm>
                      <a:off x="2620" y="1551"/>
                      <a:ext cx="28" cy="12"/>
                    </a:xfrm>
                    <a:custGeom>
                      <a:avLst/>
                      <a:gdLst>
                        <a:gd name="G0" fmla="+- 815 0 0"/>
                        <a:gd name="G1" fmla="+- 21600 0 0"/>
                        <a:gd name="G2" fmla="+- 21600 0 0"/>
                        <a:gd name="T0" fmla="*/ 0 w 22415"/>
                        <a:gd name="T1" fmla="*/ 15 h 21600"/>
                        <a:gd name="T2" fmla="*/ 22415 w 22415"/>
                        <a:gd name="T3" fmla="*/ 21600 h 21600"/>
                        <a:gd name="T4" fmla="*/ 815 w 22415"/>
                        <a:gd name="T5" fmla="*/ 21600 h 21600"/>
                      </a:gdLst>
                      <a:ahLst/>
                      <a:cxnLst>
                        <a:cxn ang="0">
                          <a:pos x="T0" y="T1"/>
                        </a:cxn>
                        <a:cxn ang="0">
                          <a:pos x="T2" y="T3"/>
                        </a:cxn>
                        <a:cxn ang="0">
                          <a:pos x="T4" y="T5"/>
                        </a:cxn>
                      </a:cxnLst>
                      <a:rect l="0" t="0" r="r" b="b"/>
                      <a:pathLst>
                        <a:path w="22415" h="21600" fill="none" extrusionOk="0">
                          <a:moveTo>
                            <a:pt x="0" y="15"/>
                          </a:moveTo>
                          <a:cubicBezTo>
                            <a:pt x="271" y="5"/>
                            <a:pt x="543" y="-1"/>
                            <a:pt x="815" y="-1"/>
                          </a:cubicBezTo>
                          <a:cubicBezTo>
                            <a:pt x="12744" y="-1"/>
                            <a:pt x="22415" y="9670"/>
                            <a:pt x="22415" y="21600"/>
                          </a:cubicBezTo>
                        </a:path>
                        <a:path w="22415" h="21600" stroke="0" extrusionOk="0">
                          <a:moveTo>
                            <a:pt x="0" y="15"/>
                          </a:moveTo>
                          <a:cubicBezTo>
                            <a:pt x="271" y="5"/>
                            <a:pt x="543" y="-1"/>
                            <a:pt x="815" y="-1"/>
                          </a:cubicBezTo>
                          <a:cubicBezTo>
                            <a:pt x="12744" y="-1"/>
                            <a:pt x="22415" y="9670"/>
                            <a:pt x="22415" y="21600"/>
                          </a:cubicBezTo>
                          <a:lnTo>
                            <a:pt x="815" y="21600"/>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843" name="Group 168"/>
                  <p:cNvGrpSpPr>
                    <a:grpSpLocks/>
                  </p:cNvGrpSpPr>
                  <p:nvPr/>
                </p:nvGrpSpPr>
                <p:grpSpPr bwMode="auto">
                  <a:xfrm>
                    <a:off x="2650" y="1557"/>
                    <a:ext cx="53" cy="14"/>
                    <a:chOff x="2650" y="1557"/>
                    <a:chExt cx="53" cy="14"/>
                  </a:xfrm>
                </p:grpSpPr>
                <p:sp>
                  <p:nvSpPr>
                    <p:cNvPr id="13481" name="Arc 169"/>
                    <p:cNvSpPr>
                      <a:spLocks/>
                    </p:cNvSpPr>
                    <p:nvPr/>
                  </p:nvSpPr>
                  <p:spPr bwMode="auto">
                    <a:xfrm>
                      <a:off x="2650" y="1559"/>
                      <a:ext cx="27" cy="12"/>
                    </a:xfrm>
                    <a:custGeom>
                      <a:avLst/>
                      <a:gdLst>
                        <a:gd name="G0" fmla="+- 21600 0 0"/>
                        <a:gd name="G1" fmla="+- 1691 0 0"/>
                        <a:gd name="G2" fmla="+- 21600 0 0"/>
                        <a:gd name="T0" fmla="*/ 20752 w 21600"/>
                        <a:gd name="T1" fmla="*/ 23274 h 23274"/>
                        <a:gd name="T2" fmla="*/ 66 w 21600"/>
                        <a:gd name="T3" fmla="*/ 0 h 23274"/>
                        <a:gd name="T4" fmla="*/ 21600 w 21600"/>
                        <a:gd name="T5" fmla="*/ 1691 h 23274"/>
                      </a:gdLst>
                      <a:ahLst/>
                      <a:cxnLst>
                        <a:cxn ang="0">
                          <a:pos x="T0" y="T1"/>
                        </a:cxn>
                        <a:cxn ang="0">
                          <a:pos x="T2" y="T3"/>
                        </a:cxn>
                        <a:cxn ang="0">
                          <a:pos x="T4" y="T5"/>
                        </a:cxn>
                      </a:cxnLst>
                      <a:rect l="0" t="0" r="r" b="b"/>
                      <a:pathLst>
                        <a:path w="21600" h="23274" fill="none" extrusionOk="0">
                          <a:moveTo>
                            <a:pt x="20751" y="23274"/>
                          </a:moveTo>
                          <a:cubicBezTo>
                            <a:pt x="9161" y="22818"/>
                            <a:pt x="0" y="13290"/>
                            <a:pt x="0" y="1691"/>
                          </a:cubicBezTo>
                          <a:cubicBezTo>
                            <a:pt x="0" y="1126"/>
                            <a:pt x="22" y="562"/>
                            <a:pt x="66" y="0"/>
                          </a:cubicBezTo>
                        </a:path>
                        <a:path w="21600" h="23274" stroke="0" extrusionOk="0">
                          <a:moveTo>
                            <a:pt x="20751" y="23274"/>
                          </a:moveTo>
                          <a:cubicBezTo>
                            <a:pt x="9161" y="22818"/>
                            <a:pt x="0" y="13290"/>
                            <a:pt x="0" y="1691"/>
                          </a:cubicBezTo>
                          <a:cubicBezTo>
                            <a:pt x="0" y="1126"/>
                            <a:pt x="22" y="562"/>
                            <a:pt x="66" y="0"/>
                          </a:cubicBezTo>
                          <a:lnTo>
                            <a:pt x="21600" y="1691"/>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2" name="Arc 170"/>
                    <p:cNvSpPr>
                      <a:spLocks/>
                    </p:cNvSpPr>
                    <p:nvPr/>
                  </p:nvSpPr>
                  <p:spPr bwMode="auto">
                    <a:xfrm>
                      <a:off x="2675" y="1558"/>
                      <a:ext cx="28" cy="13"/>
                    </a:xfrm>
                    <a:custGeom>
                      <a:avLst/>
                      <a:gdLst>
                        <a:gd name="G0" fmla="+- 848 0 0"/>
                        <a:gd name="G1" fmla="+- 1755 0 0"/>
                        <a:gd name="G2" fmla="+- 21600 0 0"/>
                        <a:gd name="T0" fmla="*/ 22377 w 22448"/>
                        <a:gd name="T1" fmla="*/ 0 h 23355"/>
                        <a:gd name="T2" fmla="*/ 0 w 22448"/>
                        <a:gd name="T3" fmla="*/ 23338 h 23355"/>
                        <a:gd name="T4" fmla="*/ 848 w 22448"/>
                        <a:gd name="T5" fmla="*/ 1755 h 23355"/>
                      </a:gdLst>
                      <a:ahLst/>
                      <a:cxnLst>
                        <a:cxn ang="0">
                          <a:pos x="T0" y="T1"/>
                        </a:cxn>
                        <a:cxn ang="0">
                          <a:pos x="T2" y="T3"/>
                        </a:cxn>
                        <a:cxn ang="0">
                          <a:pos x="T4" y="T5"/>
                        </a:cxn>
                      </a:cxnLst>
                      <a:rect l="0" t="0" r="r" b="b"/>
                      <a:pathLst>
                        <a:path w="22448" h="23355" fill="none" extrusionOk="0">
                          <a:moveTo>
                            <a:pt x="22376" y="0"/>
                          </a:moveTo>
                          <a:cubicBezTo>
                            <a:pt x="22424" y="583"/>
                            <a:pt x="22448" y="1169"/>
                            <a:pt x="22448" y="1755"/>
                          </a:cubicBezTo>
                          <a:cubicBezTo>
                            <a:pt x="22448" y="13684"/>
                            <a:pt x="12777" y="23355"/>
                            <a:pt x="848" y="23355"/>
                          </a:cubicBezTo>
                          <a:cubicBezTo>
                            <a:pt x="565" y="23354"/>
                            <a:pt x="282" y="23349"/>
                            <a:pt x="-1" y="23338"/>
                          </a:cubicBezTo>
                        </a:path>
                        <a:path w="22448" h="23355" stroke="0" extrusionOk="0">
                          <a:moveTo>
                            <a:pt x="22376" y="0"/>
                          </a:moveTo>
                          <a:cubicBezTo>
                            <a:pt x="22424" y="583"/>
                            <a:pt x="22448" y="1169"/>
                            <a:pt x="22448" y="1755"/>
                          </a:cubicBezTo>
                          <a:cubicBezTo>
                            <a:pt x="22448" y="13684"/>
                            <a:pt x="12777" y="23355"/>
                            <a:pt x="848" y="23355"/>
                          </a:cubicBezTo>
                          <a:cubicBezTo>
                            <a:pt x="565" y="23354"/>
                            <a:pt x="282" y="23349"/>
                            <a:pt x="-1" y="23338"/>
                          </a:cubicBezTo>
                          <a:lnTo>
                            <a:pt x="848" y="1755"/>
                          </a:lnTo>
                          <a:close/>
                        </a:path>
                      </a:pathLst>
                    </a:custGeom>
                    <a:noFill/>
                    <a:ln w="12700" cap="rnd">
                      <a:solidFill>
                        <a:srgbClr val="CC0055"/>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grpSp>
        <p:sp>
          <p:nvSpPr>
            <p:cNvPr id="13483" name="Line 171"/>
            <p:cNvSpPr>
              <a:spLocks noChangeShapeType="1"/>
            </p:cNvSpPr>
            <p:nvPr/>
          </p:nvSpPr>
          <p:spPr bwMode="auto">
            <a:xfrm flipV="1">
              <a:off x="2021" y="2478"/>
              <a:ext cx="136" cy="129"/>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4" name="Freeform 172"/>
            <p:cNvSpPr>
              <a:spLocks/>
            </p:cNvSpPr>
            <p:nvPr/>
          </p:nvSpPr>
          <p:spPr bwMode="auto">
            <a:xfrm>
              <a:off x="2108" y="2115"/>
              <a:ext cx="263" cy="235"/>
            </a:xfrm>
            <a:custGeom>
              <a:avLst/>
              <a:gdLst>
                <a:gd name="T0" fmla="*/ 0 w 303"/>
                <a:gd name="T1" fmla="*/ 0 h 286"/>
                <a:gd name="T2" fmla="*/ 0 w 303"/>
                <a:gd name="T3" fmla="*/ 0 h 286"/>
                <a:gd name="T4" fmla="*/ 50 w 303"/>
                <a:gd name="T5" fmla="*/ 44 h 286"/>
                <a:gd name="T6" fmla="*/ 89 w 303"/>
                <a:gd name="T7" fmla="*/ 5 h 286"/>
                <a:gd name="T8" fmla="*/ 106 w 303"/>
                <a:gd name="T9" fmla="*/ 28 h 286"/>
                <a:gd name="T10" fmla="*/ 112 w 303"/>
                <a:gd name="T11" fmla="*/ 28 h 286"/>
                <a:gd name="T12" fmla="*/ 73 w 303"/>
                <a:gd name="T13" fmla="*/ 67 h 286"/>
                <a:gd name="T14" fmla="*/ 235 w 303"/>
                <a:gd name="T15" fmla="*/ 235 h 286"/>
                <a:gd name="T16" fmla="*/ 274 w 303"/>
                <a:gd name="T17" fmla="*/ 196 h 286"/>
                <a:gd name="T18" fmla="*/ 297 w 303"/>
                <a:gd name="T19" fmla="*/ 218 h 286"/>
                <a:gd name="T20" fmla="*/ 302 w 303"/>
                <a:gd name="T21" fmla="*/ 218 h 286"/>
                <a:gd name="T22" fmla="*/ 263 w 303"/>
                <a:gd name="T23" fmla="*/ 257 h 286"/>
                <a:gd name="T24" fmla="*/ 291 w 303"/>
                <a:gd name="T25" fmla="*/ 2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286">
                  <a:moveTo>
                    <a:pt x="0" y="0"/>
                  </a:moveTo>
                  <a:lnTo>
                    <a:pt x="0" y="0"/>
                  </a:lnTo>
                  <a:lnTo>
                    <a:pt x="50" y="44"/>
                  </a:lnTo>
                  <a:lnTo>
                    <a:pt x="89" y="5"/>
                  </a:lnTo>
                  <a:lnTo>
                    <a:pt x="106" y="28"/>
                  </a:lnTo>
                  <a:lnTo>
                    <a:pt x="112" y="28"/>
                  </a:lnTo>
                  <a:lnTo>
                    <a:pt x="73" y="67"/>
                  </a:lnTo>
                  <a:lnTo>
                    <a:pt x="235" y="235"/>
                  </a:lnTo>
                  <a:lnTo>
                    <a:pt x="274" y="196"/>
                  </a:lnTo>
                  <a:lnTo>
                    <a:pt x="297" y="218"/>
                  </a:lnTo>
                  <a:lnTo>
                    <a:pt x="302" y="218"/>
                  </a:lnTo>
                  <a:lnTo>
                    <a:pt x="263" y="257"/>
                  </a:lnTo>
                  <a:lnTo>
                    <a:pt x="291" y="285"/>
                  </a:lnTo>
                </a:path>
              </a:pathLst>
            </a:custGeom>
            <a:noFill/>
            <a:ln w="12700" cap="rnd" cmpd="sng">
              <a:solidFill>
                <a:srgbClr val="00994C"/>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5" name="Freeform 173"/>
            <p:cNvSpPr>
              <a:spLocks/>
            </p:cNvSpPr>
            <p:nvPr/>
          </p:nvSpPr>
          <p:spPr bwMode="auto">
            <a:xfrm>
              <a:off x="2108" y="2115"/>
              <a:ext cx="259" cy="194"/>
            </a:xfrm>
            <a:custGeom>
              <a:avLst/>
              <a:gdLst>
                <a:gd name="T0" fmla="*/ 0 w 298"/>
                <a:gd name="T1" fmla="*/ 0 h 236"/>
                <a:gd name="T2" fmla="*/ 50 w 298"/>
                <a:gd name="T3" fmla="*/ 44 h 236"/>
                <a:gd name="T4" fmla="*/ 89 w 298"/>
                <a:gd name="T5" fmla="*/ 5 h 236"/>
                <a:gd name="T6" fmla="*/ 106 w 298"/>
                <a:gd name="T7" fmla="*/ 28 h 236"/>
                <a:gd name="T8" fmla="*/ 112 w 298"/>
                <a:gd name="T9" fmla="*/ 28 h 236"/>
                <a:gd name="T10" fmla="*/ 73 w 298"/>
                <a:gd name="T11" fmla="*/ 67 h 236"/>
                <a:gd name="T12" fmla="*/ 235 w 298"/>
                <a:gd name="T13" fmla="*/ 235 h 236"/>
                <a:gd name="T14" fmla="*/ 274 w 298"/>
                <a:gd name="T15" fmla="*/ 196 h 236"/>
                <a:gd name="T16" fmla="*/ 297 w 298"/>
                <a:gd name="T17" fmla="*/ 2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36">
                  <a:moveTo>
                    <a:pt x="0" y="0"/>
                  </a:moveTo>
                  <a:lnTo>
                    <a:pt x="50" y="44"/>
                  </a:lnTo>
                  <a:lnTo>
                    <a:pt x="89" y="5"/>
                  </a:lnTo>
                  <a:lnTo>
                    <a:pt x="106" y="28"/>
                  </a:lnTo>
                  <a:lnTo>
                    <a:pt x="112" y="28"/>
                  </a:lnTo>
                  <a:lnTo>
                    <a:pt x="73" y="67"/>
                  </a:lnTo>
                  <a:lnTo>
                    <a:pt x="235" y="235"/>
                  </a:lnTo>
                  <a:lnTo>
                    <a:pt x="274" y="196"/>
                  </a:lnTo>
                  <a:lnTo>
                    <a:pt x="297" y="218"/>
                  </a:lnTo>
                </a:path>
              </a:pathLst>
            </a:custGeom>
            <a:noFill/>
            <a:ln w="12700" cap="rnd" cmpd="sng">
              <a:solidFill>
                <a:srgbClr val="00994C"/>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6" name="Freeform 174"/>
            <p:cNvSpPr>
              <a:spLocks/>
            </p:cNvSpPr>
            <p:nvPr/>
          </p:nvSpPr>
          <p:spPr bwMode="auto">
            <a:xfrm>
              <a:off x="2336" y="2294"/>
              <a:ext cx="35" cy="56"/>
            </a:xfrm>
            <a:custGeom>
              <a:avLst/>
              <a:gdLst>
                <a:gd name="T0" fmla="*/ 34 w 40"/>
                <a:gd name="T1" fmla="*/ 0 h 68"/>
                <a:gd name="T2" fmla="*/ 39 w 40"/>
                <a:gd name="T3" fmla="*/ 0 h 68"/>
                <a:gd name="T4" fmla="*/ 0 w 40"/>
                <a:gd name="T5" fmla="*/ 39 h 68"/>
                <a:gd name="T6" fmla="*/ 28 w 40"/>
                <a:gd name="T7" fmla="*/ 67 h 68"/>
              </a:gdLst>
              <a:ahLst/>
              <a:cxnLst>
                <a:cxn ang="0">
                  <a:pos x="T0" y="T1"/>
                </a:cxn>
                <a:cxn ang="0">
                  <a:pos x="T2" y="T3"/>
                </a:cxn>
                <a:cxn ang="0">
                  <a:pos x="T4" y="T5"/>
                </a:cxn>
                <a:cxn ang="0">
                  <a:pos x="T6" y="T7"/>
                </a:cxn>
              </a:cxnLst>
              <a:rect l="0" t="0" r="r" b="b"/>
              <a:pathLst>
                <a:path w="40" h="68">
                  <a:moveTo>
                    <a:pt x="34" y="0"/>
                  </a:moveTo>
                  <a:lnTo>
                    <a:pt x="39" y="0"/>
                  </a:lnTo>
                  <a:lnTo>
                    <a:pt x="0" y="39"/>
                  </a:lnTo>
                  <a:lnTo>
                    <a:pt x="28" y="67"/>
                  </a:lnTo>
                </a:path>
              </a:pathLst>
            </a:custGeom>
            <a:noFill/>
            <a:ln w="12700" cap="rnd" cmpd="sng">
              <a:solidFill>
                <a:srgbClr val="00994C"/>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7" name="Line 175"/>
            <p:cNvSpPr>
              <a:spLocks noChangeShapeType="1"/>
            </p:cNvSpPr>
            <p:nvPr/>
          </p:nvSpPr>
          <p:spPr bwMode="auto">
            <a:xfrm flipV="1">
              <a:off x="2142" y="2055"/>
              <a:ext cx="136" cy="129"/>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8" name="Line 176"/>
            <p:cNvSpPr>
              <a:spLocks noChangeShapeType="1"/>
            </p:cNvSpPr>
            <p:nvPr/>
          </p:nvSpPr>
          <p:spPr bwMode="auto">
            <a:xfrm flipH="1">
              <a:off x="2302" y="2230"/>
              <a:ext cx="122" cy="106"/>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89" name="Freeform 177"/>
            <p:cNvSpPr>
              <a:spLocks/>
            </p:cNvSpPr>
            <p:nvPr/>
          </p:nvSpPr>
          <p:spPr bwMode="auto">
            <a:xfrm>
              <a:off x="1918" y="2294"/>
              <a:ext cx="249" cy="245"/>
            </a:xfrm>
            <a:custGeom>
              <a:avLst/>
              <a:gdLst>
                <a:gd name="T0" fmla="*/ 0 w 287"/>
                <a:gd name="T1" fmla="*/ 0 h 298"/>
                <a:gd name="T2" fmla="*/ 0 w 287"/>
                <a:gd name="T3" fmla="*/ 0 h 298"/>
                <a:gd name="T4" fmla="*/ 45 w 287"/>
                <a:gd name="T5" fmla="*/ 45 h 298"/>
                <a:gd name="T6" fmla="*/ 6 w 287"/>
                <a:gd name="T7" fmla="*/ 84 h 298"/>
                <a:gd name="T8" fmla="*/ 34 w 287"/>
                <a:gd name="T9" fmla="*/ 112 h 298"/>
                <a:gd name="T10" fmla="*/ 68 w 287"/>
                <a:gd name="T11" fmla="*/ 73 h 298"/>
                <a:gd name="T12" fmla="*/ 236 w 287"/>
                <a:gd name="T13" fmla="*/ 235 h 298"/>
                <a:gd name="T14" fmla="*/ 202 w 287"/>
                <a:gd name="T15" fmla="*/ 269 h 298"/>
                <a:gd name="T16" fmla="*/ 196 w 287"/>
                <a:gd name="T17" fmla="*/ 274 h 298"/>
                <a:gd name="T18" fmla="*/ 219 w 287"/>
                <a:gd name="T19" fmla="*/ 297 h 298"/>
                <a:gd name="T20" fmla="*/ 258 w 287"/>
                <a:gd name="T21" fmla="*/ 258 h 298"/>
                <a:gd name="T22" fmla="*/ 286 w 287"/>
                <a:gd name="T23" fmla="*/ 28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7" h="298">
                  <a:moveTo>
                    <a:pt x="0" y="0"/>
                  </a:moveTo>
                  <a:lnTo>
                    <a:pt x="0" y="0"/>
                  </a:lnTo>
                  <a:lnTo>
                    <a:pt x="45" y="45"/>
                  </a:lnTo>
                  <a:lnTo>
                    <a:pt x="6" y="84"/>
                  </a:lnTo>
                  <a:lnTo>
                    <a:pt x="34" y="112"/>
                  </a:lnTo>
                  <a:lnTo>
                    <a:pt x="68" y="73"/>
                  </a:lnTo>
                  <a:lnTo>
                    <a:pt x="236" y="235"/>
                  </a:lnTo>
                  <a:lnTo>
                    <a:pt x="202" y="269"/>
                  </a:lnTo>
                  <a:lnTo>
                    <a:pt x="196" y="274"/>
                  </a:lnTo>
                  <a:lnTo>
                    <a:pt x="219" y="297"/>
                  </a:lnTo>
                  <a:lnTo>
                    <a:pt x="258" y="258"/>
                  </a:lnTo>
                  <a:lnTo>
                    <a:pt x="286" y="286"/>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0" name="Freeform 178"/>
            <p:cNvSpPr>
              <a:spLocks/>
            </p:cNvSpPr>
            <p:nvPr/>
          </p:nvSpPr>
          <p:spPr bwMode="auto">
            <a:xfrm>
              <a:off x="1918" y="2294"/>
              <a:ext cx="249" cy="245"/>
            </a:xfrm>
            <a:custGeom>
              <a:avLst/>
              <a:gdLst>
                <a:gd name="T0" fmla="*/ 0 w 287"/>
                <a:gd name="T1" fmla="*/ 0 h 298"/>
                <a:gd name="T2" fmla="*/ 45 w 287"/>
                <a:gd name="T3" fmla="*/ 45 h 298"/>
                <a:gd name="T4" fmla="*/ 6 w 287"/>
                <a:gd name="T5" fmla="*/ 84 h 298"/>
                <a:gd name="T6" fmla="*/ 34 w 287"/>
                <a:gd name="T7" fmla="*/ 112 h 298"/>
                <a:gd name="T8" fmla="*/ 68 w 287"/>
                <a:gd name="T9" fmla="*/ 73 h 298"/>
                <a:gd name="T10" fmla="*/ 236 w 287"/>
                <a:gd name="T11" fmla="*/ 235 h 298"/>
                <a:gd name="T12" fmla="*/ 202 w 287"/>
                <a:gd name="T13" fmla="*/ 269 h 298"/>
                <a:gd name="T14" fmla="*/ 196 w 287"/>
                <a:gd name="T15" fmla="*/ 274 h 298"/>
                <a:gd name="T16" fmla="*/ 219 w 287"/>
                <a:gd name="T17" fmla="*/ 297 h 298"/>
                <a:gd name="T18" fmla="*/ 258 w 287"/>
                <a:gd name="T19" fmla="*/ 258 h 298"/>
                <a:gd name="T20" fmla="*/ 286 w 287"/>
                <a:gd name="T21" fmla="*/ 28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298">
                  <a:moveTo>
                    <a:pt x="0" y="0"/>
                  </a:moveTo>
                  <a:lnTo>
                    <a:pt x="45" y="45"/>
                  </a:lnTo>
                  <a:lnTo>
                    <a:pt x="6" y="84"/>
                  </a:lnTo>
                  <a:lnTo>
                    <a:pt x="34" y="112"/>
                  </a:lnTo>
                  <a:lnTo>
                    <a:pt x="68" y="73"/>
                  </a:lnTo>
                  <a:lnTo>
                    <a:pt x="236" y="235"/>
                  </a:lnTo>
                  <a:lnTo>
                    <a:pt x="202" y="269"/>
                  </a:lnTo>
                  <a:lnTo>
                    <a:pt x="196" y="274"/>
                  </a:lnTo>
                  <a:lnTo>
                    <a:pt x="219" y="297"/>
                  </a:lnTo>
                  <a:lnTo>
                    <a:pt x="258" y="258"/>
                  </a:lnTo>
                  <a:lnTo>
                    <a:pt x="286" y="286"/>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1" name="Freeform 179"/>
            <p:cNvSpPr>
              <a:spLocks/>
            </p:cNvSpPr>
            <p:nvPr/>
          </p:nvSpPr>
          <p:spPr bwMode="auto">
            <a:xfrm>
              <a:off x="2312" y="2349"/>
              <a:ext cx="42" cy="45"/>
            </a:xfrm>
            <a:custGeom>
              <a:avLst/>
              <a:gdLst>
                <a:gd name="T0" fmla="*/ 48 w 49"/>
                <a:gd name="T1" fmla="*/ 0 h 55"/>
                <a:gd name="T2" fmla="*/ 48 w 49"/>
                <a:gd name="T3" fmla="*/ 5 h 55"/>
                <a:gd name="T4" fmla="*/ 43 w 49"/>
                <a:gd name="T5" fmla="*/ 15 h 55"/>
                <a:gd name="T6" fmla="*/ 39 w 49"/>
                <a:gd name="T7" fmla="*/ 20 h 55"/>
                <a:gd name="T8" fmla="*/ 29 w 49"/>
                <a:gd name="T9" fmla="*/ 30 h 55"/>
                <a:gd name="T10" fmla="*/ 15 w 49"/>
                <a:gd name="T11" fmla="*/ 44 h 55"/>
                <a:gd name="T12" fmla="*/ 5 w 49"/>
                <a:gd name="T13" fmla="*/ 54 h 55"/>
                <a:gd name="T14" fmla="*/ 0 w 49"/>
                <a:gd name="T15" fmla="*/ 49 h 55"/>
                <a:gd name="T16" fmla="*/ 48 w 4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5">
                  <a:moveTo>
                    <a:pt x="48" y="0"/>
                  </a:moveTo>
                  <a:lnTo>
                    <a:pt x="48" y="5"/>
                  </a:lnTo>
                  <a:lnTo>
                    <a:pt x="43" y="15"/>
                  </a:lnTo>
                  <a:lnTo>
                    <a:pt x="39" y="20"/>
                  </a:lnTo>
                  <a:lnTo>
                    <a:pt x="29" y="30"/>
                  </a:lnTo>
                  <a:lnTo>
                    <a:pt x="15" y="44"/>
                  </a:lnTo>
                  <a:lnTo>
                    <a:pt x="5" y="54"/>
                  </a:lnTo>
                  <a:lnTo>
                    <a:pt x="0" y="49"/>
                  </a:lnTo>
                  <a:lnTo>
                    <a:pt x="48" y="0"/>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2" name="Freeform 180"/>
            <p:cNvSpPr>
              <a:spLocks/>
            </p:cNvSpPr>
            <p:nvPr/>
          </p:nvSpPr>
          <p:spPr bwMode="auto">
            <a:xfrm>
              <a:off x="2317" y="2349"/>
              <a:ext cx="44" cy="52"/>
            </a:xfrm>
            <a:custGeom>
              <a:avLst/>
              <a:gdLst>
                <a:gd name="T0" fmla="*/ 50 w 51"/>
                <a:gd name="T1" fmla="*/ 0 h 63"/>
                <a:gd name="T2" fmla="*/ 50 w 51"/>
                <a:gd name="T3" fmla="*/ 6 h 63"/>
                <a:gd name="T4" fmla="*/ 44 w 51"/>
                <a:gd name="T5" fmla="*/ 17 h 63"/>
                <a:gd name="T6" fmla="*/ 39 w 51"/>
                <a:gd name="T7" fmla="*/ 23 h 63"/>
                <a:gd name="T8" fmla="*/ 28 w 51"/>
                <a:gd name="T9" fmla="*/ 34 h 63"/>
                <a:gd name="T10" fmla="*/ 11 w 51"/>
                <a:gd name="T11" fmla="*/ 51 h 63"/>
                <a:gd name="T12" fmla="*/ 0 w 51"/>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51" h="63">
                  <a:moveTo>
                    <a:pt x="50" y="0"/>
                  </a:moveTo>
                  <a:lnTo>
                    <a:pt x="50" y="6"/>
                  </a:lnTo>
                  <a:lnTo>
                    <a:pt x="44" y="17"/>
                  </a:lnTo>
                  <a:lnTo>
                    <a:pt x="39" y="23"/>
                  </a:lnTo>
                  <a:lnTo>
                    <a:pt x="28" y="34"/>
                  </a:lnTo>
                  <a:lnTo>
                    <a:pt x="11" y="51"/>
                  </a:lnTo>
                  <a:lnTo>
                    <a:pt x="0" y="62"/>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3" name="Freeform 181"/>
            <p:cNvSpPr>
              <a:spLocks/>
            </p:cNvSpPr>
            <p:nvPr/>
          </p:nvSpPr>
          <p:spPr bwMode="auto">
            <a:xfrm>
              <a:off x="2263" y="2395"/>
              <a:ext cx="48" cy="40"/>
            </a:xfrm>
            <a:custGeom>
              <a:avLst/>
              <a:gdLst>
                <a:gd name="T0" fmla="*/ 54 w 55"/>
                <a:gd name="T1" fmla="*/ 5 h 49"/>
                <a:gd name="T2" fmla="*/ 44 w 55"/>
                <a:gd name="T3" fmla="*/ 15 h 49"/>
                <a:gd name="T4" fmla="*/ 24 w 55"/>
                <a:gd name="T5" fmla="*/ 33 h 49"/>
                <a:gd name="T6" fmla="*/ 19 w 55"/>
                <a:gd name="T7" fmla="*/ 39 h 49"/>
                <a:gd name="T8" fmla="*/ 15 w 55"/>
                <a:gd name="T9" fmla="*/ 44 h 49"/>
                <a:gd name="T10" fmla="*/ 5 w 55"/>
                <a:gd name="T11" fmla="*/ 48 h 49"/>
                <a:gd name="T12" fmla="*/ 0 w 55"/>
                <a:gd name="T13" fmla="*/ 48 h 49"/>
                <a:gd name="T14" fmla="*/ 49 w 55"/>
                <a:gd name="T15" fmla="*/ 0 h 49"/>
                <a:gd name="T16" fmla="*/ 54 w 55"/>
                <a:gd name="T1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9">
                  <a:moveTo>
                    <a:pt x="54" y="5"/>
                  </a:moveTo>
                  <a:lnTo>
                    <a:pt x="44" y="15"/>
                  </a:lnTo>
                  <a:lnTo>
                    <a:pt x="24" y="33"/>
                  </a:lnTo>
                  <a:lnTo>
                    <a:pt x="19" y="39"/>
                  </a:lnTo>
                  <a:lnTo>
                    <a:pt x="15" y="44"/>
                  </a:lnTo>
                  <a:lnTo>
                    <a:pt x="5" y="48"/>
                  </a:lnTo>
                  <a:lnTo>
                    <a:pt x="0" y="48"/>
                  </a:lnTo>
                  <a:lnTo>
                    <a:pt x="49" y="0"/>
                  </a:lnTo>
                  <a:lnTo>
                    <a:pt x="54" y="5"/>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4" name="Freeform 182"/>
            <p:cNvSpPr>
              <a:spLocks/>
            </p:cNvSpPr>
            <p:nvPr/>
          </p:nvSpPr>
          <p:spPr bwMode="auto">
            <a:xfrm>
              <a:off x="2263" y="2400"/>
              <a:ext cx="55" cy="42"/>
            </a:xfrm>
            <a:custGeom>
              <a:avLst/>
              <a:gdLst>
                <a:gd name="T0" fmla="*/ 62 w 63"/>
                <a:gd name="T1" fmla="*/ 0 h 51"/>
                <a:gd name="T2" fmla="*/ 50 w 63"/>
                <a:gd name="T3" fmla="*/ 11 h 51"/>
                <a:gd name="T4" fmla="*/ 28 w 63"/>
                <a:gd name="T5" fmla="*/ 33 h 51"/>
                <a:gd name="T6" fmla="*/ 22 w 63"/>
                <a:gd name="T7" fmla="*/ 39 h 51"/>
                <a:gd name="T8" fmla="*/ 17 w 63"/>
                <a:gd name="T9" fmla="*/ 45 h 51"/>
                <a:gd name="T10" fmla="*/ 6 w 63"/>
                <a:gd name="T11" fmla="*/ 50 h 51"/>
                <a:gd name="T12" fmla="*/ 0 w 63"/>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3" h="51">
                  <a:moveTo>
                    <a:pt x="62" y="0"/>
                  </a:moveTo>
                  <a:lnTo>
                    <a:pt x="50" y="11"/>
                  </a:lnTo>
                  <a:lnTo>
                    <a:pt x="28" y="33"/>
                  </a:lnTo>
                  <a:lnTo>
                    <a:pt x="22" y="39"/>
                  </a:lnTo>
                  <a:lnTo>
                    <a:pt x="17" y="45"/>
                  </a:lnTo>
                  <a:lnTo>
                    <a:pt x="6" y="50"/>
                  </a:lnTo>
                  <a:lnTo>
                    <a:pt x="0" y="5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5" name="Freeform 183"/>
            <p:cNvSpPr>
              <a:spLocks/>
            </p:cNvSpPr>
            <p:nvPr/>
          </p:nvSpPr>
          <p:spPr bwMode="auto">
            <a:xfrm>
              <a:off x="2210" y="2441"/>
              <a:ext cx="47" cy="40"/>
            </a:xfrm>
            <a:custGeom>
              <a:avLst/>
              <a:gdLst>
                <a:gd name="T0" fmla="*/ 0 w 55"/>
                <a:gd name="T1" fmla="*/ 39 h 49"/>
                <a:gd name="T2" fmla="*/ 10 w 55"/>
                <a:gd name="T3" fmla="*/ 29 h 49"/>
                <a:gd name="T4" fmla="*/ 30 w 55"/>
                <a:gd name="T5" fmla="*/ 15 h 49"/>
                <a:gd name="T6" fmla="*/ 35 w 55"/>
                <a:gd name="T7" fmla="*/ 9 h 49"/>
                <a:gd name="T8" fmla="*/ 39 w 55"/>
                <a:gd name="T9" fmla="*/ 5 h 49"/>
                <a:gd name="T10" fmla="*/ 44 w 55"/>
                <a:gd name="T11" fmla="*/ 0 h 49"/>
                <a:gd name="T12" fmla="*/ 49 w 55"/>
                <a:gd name="T13" fmla="*/ 0 h 49"/>
                <a:gd name="T14" fmla="*/ 54 w 55"/>
                <a:gd name="T15" fmla="*/ 0 h 49"/>
                <a:gd name="T16" fmla="*/ 5 w 55"/>
                <a:gd name="T17" fmla="*/ 48 h 49"/>
                <a:gd name="T18" fmla="*/ 0 w 55"/>
                <a:gd name="T19" fmla="*/ 3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9">
                  <a:moveTo>
                    <a:pt x="0" y="39"/>
                  </a:moveTo>
                  <a:lnTo>
                    <a:pt x="10" y="29"/>
                  </a:lnTo>
                  <a:lnTo>
                    <a:pt x="30" y="15"/>
                  </a:lnTo>
                  <a:lnTo>
                    <a:pt x="35" y="9"/>
                  </a:lnTo>
                  <a:lnTo>
                    <a:pt x="39" y="5"/>
                  </a:lnTo>
                  <a:lnTo>
                    <a:pt x="44" y="0"/>
                  </a:lnTo>
                  <a:lnTo>
                    <a:pt x="49" y="0"/>
                  </a:lnTo>
                  <a:lnTo>
                    <a:pt x="54" y="0"/>
                  </a:lnTo>
                  <a:lnTo>
                    <a:pt x="5" y="48"/>
                  </a:lnTo>
                  <a:lnTo>
                    <a:pt x="0" y="39"/>
                  </a:lnTo>
                </a:path>
              </a:pathLst>
            </a:custGeom>
            <a:solidFill>
              <a:srgbClr val="FFFFFF"/>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6" name="Freeform 184"/>
            <p:cNvSpPr>
              <a:spLocks/>
            </p:cNvSpPr>
            <p:nvPr/>
          </p:nvSpPr>
          <p:spPr bwMode="auto">
            <a:xfrm>
              <a:off x="2210" y="2441"/>
              <a:ext cx="54" cy="38"/>
            </a:xfrm>
            <a:custGeom>
              <a:avLst/>
              <a:gdLst>
                <a:gd name="T0" fmla="*/ 0 w 63"/>
                <a:gd name="T1" fmla="*/ 45 h 46"/>
                <a:gd name="T2" fmla="*/ 12 w 63"/>
                <a:gd name="T3" fmla="*/ 34 h 46"/>
                <a:gd name="T4" fmla="*/ 34 w 63"/>
                <a:gd name="T5" fmla="*/ 17 h 46"/>
                <a:gd name="T6" fmla="*/ 40 w 63"/>
                <a:gd name="T7" fmla="*/ 11 h 46"/>
                <a:gd name="T8" fmla="*/ 45 w 63"/>
                <a:gd name="T9" fmla="*/ 6 h 46"/>
                <a:gd name="T10" fmla="*/ 51 w 63"/>
                <a:gd name="T11" fmla="*/ 0 h 46"/>
                <a:gd name="T12" fmla="*/ 56 w 63"/>
                <a:gd name="T13" fmla="*/ 0 h 46"/>
                <a:gd name="T14" fmla="*/ 62 w 6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6">
                  <a:moveTo>
                    <a:pt x="0" y="45"/>
                  </a:moveTo>
                  <a:lnTo>
                    <a:pt x="12" y="34"/>
                  </a:lnTo>
                  <a:lnTo>
                    <a:pt x="34" y="17"/>
                  </a:lnTo>
                  <a:lnTo>
                    <a:pt x="40" y="11"/>
                  </a:lnTo>
                  <a:lnTo>
                    <a:pt x="45" y="6"/>
                  </a:lnTo>
                  <a:lnTo>
                    <a:pt x="51" y="0"/>
                  </a:lnTo>
                  <a:lnTo>
                    <a:pt x="56" y="0"/>
                  </a:lnTo>
                  <a:lnTo>
                    <a:pt x="62"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7" name="Freeform 185"/>
            <p:cNvSpPr>
              <a:spLocks/>
            </p:cNvSpPr>
            <p:nvPr/>
          </p:nvSpPr>
          <p:spPr bwMode="auto">
            <a:xfrm>
              <a:off x="2166" y="2478"/>
              <a:ext cx="43" cy="45"/>
            </a:xfrm>
            <a:custGeom>
              <a:avLst/>
              <a:gdLst>
                <a:gd name="T0" fmla="*/ 0 w 49"/>
                <a:gd name="T1" fmla="*/ 54 h 55"/>
                <a:gd name="T2" fmla="*/ 9 w 49"/>
                <a:gd name="T3" fmla="*/ 39 h 55"/>
                <a:gd name="T4" fmla="*/ 19 w 49"/>
                <a:gd name="T5" fmla="*/ 30 h 55"/>
                <a:gd name="T6" fmla="*/ 33 w 49"/>
                <a:gd name="T7" fmla="*/ 10 h 55"/>
                <a:gd name="T8" fmla="*/ 43 w 49"/>
                <a:gd name="T9" fmla="*/ 0 h 55"/>
                <a:gd name="T10" fmla="*/ 48 w 49"/>
                <a:gd name="T11" fmla="*/ 10 h 55"/>
                <a:gd name="T12" fmla="*/ 0 w 49"/>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49" h="55">
                  <a:moveTo>
                    <a:pt x="0" y="54"/>
                  </a:moveTo>
                  <a:lnTo>
                    <a:pt x="9" y="39"/>
                  </a:lnTo>
                  <a:lnTo>
                    <a:pt x="19" y="30"/>
                  </a:lnTo>
                  <a:lnTo>
                    <a:pt x="33" y="10"/>
                  </a:lnTo>
                  <a:lnTo>
                    <a:pt x="43" y="0"/>
                  </a:lnTo>
                  <a:lnTo>
                    <a:pt x="48" y="10"/>
                  </a:lnTo>
                  <a:lnTo>
                    <a:pt x="0" y="54"/>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8" name="Freeform 186"/>
            <p:cNvSpPr>
              <a:spLocks/>
            </p:cNvSpPr>
            <p:nvPr/>
          </p:nvSpPr>
          <p:spPr bwMode="auto">
            <a:xfrm>
              <a:off x="2166" y="2478"/>
              <a:ext cx="45" cy="52"/>
            </a:xfrm>
            <a:custGeom>
              <a:avLst/>
              <a:gdLst>
                <a:gd name="T0" fmla="*/ 0 w 51"/>
                <a:gd name="T1" fmla="*/ 62 h 63"/>
                <a:gd name="T2" fmla="*/ 11 w 51"/>
                <a:gd name="T3" fmla="*/ 45 h 63"/>
                <a:gd name="T4" fmla="*/ 22 w 51"/>
                <a:gd name="T5" fmla="*/ 34 h 63"/>
                <a:gd name="T6" fmla="*/ 39 w 51"/>
                <a:gd name="T7" fmla="*/ 11 h 63"/>
                <a:gd name="T8" fmla="*/ 50 w 51"/>
                <a:gd name="T9" fmla="*/ 0 h 63"/>
              </a:gdLst>
              <a:ahLst/>
              <a:cxnLst>
                <a:cxn ang="0">
                  <a:pos x="T0" y="T1"/>
                </a:cxn>
                <a:cxn ang="0">
                  <a:pos x="T2" y="T3"/>
                </a:cxn>
                <a:cxn ang="0">
                  <a:pos x="T4" y="T5"/>
                </a:cxn>
                <a:cxn ang="0">
                  <a:pos x="T6" y="T7"/>
                </a:cxn>
                <a:cxn ang="0">
                  <a:pos x="T8" y="T9"/>
                </a:cxn>
              </a:cxnLst>
              <a:rect l="0" t="0" r="r" b="b"/>
              <a:pathLst>
                <a:path w="51" h="63">
                  <a:moveTo>
                    <a:pt x="0" y="62"/>
                  </a:moveTo>
                  <a:lnTo>
                    <a:pt x="11" y="45"/>
                  </a:lnTo>
                  <a:lnTo>
                    <a:pt x="22" y="34"/>
                  </a:lnTo>
                  <a:lnTo>
                    <a:pt x="39" y="11"/>
                  </a:lnTo>
                  <a:lnTo>
                    <a:pt x="50"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499" name="Freeform 187"/>
            <p:cNvSpPr>
              <a:spLocks/>
            </p:cNvSpPr>
            <p:nvPr/>
          </p:nvSpPr>
          <p:spPr bwMode="auto">
            <a:xfrm>
              <a:off x="2215" y="2441"/>
              <a:ext cx="42" cy="45"/>
            </a:xfrm>
            <a:custGeom>
              <a:avLst/>
              <a:gdLst>
                <a:gd name="T0" fmla="*/ 48 w 49"/>
                <a:gd name="T1" fmla="*/ 0 h 55"/>
                <a:gd name="T2" fmla="*/ 48 w 49"/>
                <a:gd name="T3" fmla="*/ 0 h 55"/>
                <a:gd name="T4" fmla="*/ 48 w 49"/>
                <a:gd name="T5" fmla="*/ 5 h 55"/>
                <a:gd name="T6" fmla="*/ 43 w 49"/>
                <a:gd name="T7" fmla="*/ 15 h 55"/>
                <a:gd name="T8" fmla="*/ 39 w 49"/>
                <a:gd name="T9" fmla="*/ 20 h 55"/>
                <a:gd name="T10" fmla="*/ 33 w 49"/>
                <a:gd name="T11" fmla="*/ 30 h 55"/>
                <a:gd name="T12" fmla="*/ 19 w 49"/>
                <a:gd name="T13" fmla="*/ 44 h 55"/>
                <a:gd name="T14" fmla="*/ 9 w 49"/>
                <a:gd name="T15" fmla="*/ 54 h 55"/>
                <a:gd name="T16" fmla="*/ 0 w 49"/>
                <a:gd name="T17" fmla="*/ 49 h 55"/>
                <a:gd name="T18" fmla="*/ 48 w 49"/>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5">
                  <a:moveTo>
                    <a:pt x="48" y="0"/>
                  </a:moveTo>
                  <a:lnTo>
                    <a:pt x="48" y="0"/>
                  </a:lnTo>
                  <a:lnTo>
                    <a:pt x="48" y="5"/>
                  </a:lnTo>
                  <a:lnTo>
                    <a:pt x="43" y="15"/>
                  </a:lnTo>
                  <a:lnTo>
                    <a:pt x="39" y="20"/>
                  </a:lnTo>
                  <a:lnTo>
                    <a:pt x="33" y="30"/>
                  </a:lnTo>
                  <a:lnTo>
                    <a:pt x="19" y="44"/>
                  </a:lnTo>
                  <a:lnTo>
                    <a:pt x="9" y="54"/>
                  </a:lnTo>
                  <a:lnTo>
                    <a:pt x="0" y="49"/>
                  </a:lnTo>
                  <a:lnTo>
                    <a:pt x="48" y="0"/>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0" name="Freeform 188"/>
            <p:cNvSpPr>
              <a:spLocks/>
            </p:cNvSpPr>
            <p:nvPr/>
          </p:nvSpPr>
          <p:spPr bwMode="auto">
            <a:xfrm>
              <a:off x="2224" y="2441"/>
              <a:ext cx="40" cy="52"/>
            </a:xfrm>
            <a:custGeom>
              <a:avLst/>
              <a:gdLst>
                <a:gd name="T0" fmla="*/ 45 w 46"/>
                <a:gd name="T1" fmla="*/ 0 h 63"/>
                <a:gd name="T2" fmla="*/ 45 w 46"/>
                <a:gd name="T3" fmla="*/ 0 h 63"/>
                <a:gd name="T4" fmla="*/ 45 w 46"/>
                <a:gd name="T5" fmla="*/ 6 h 63"/>
                <a:gd name="T6" fmla="*/ 39 w 46"/>
                <a:gd name="T7" fmla="*/ 17 h 63"/>
                <a:gd name="T8" fmla="*/ 34 w 46"/>
                <a:gd name="T9" fmla="*/ 23 h 63"/>
                <a:gd name="T10" fmla="*/ 28 w 46"/>
                <a:gd name="T11" fmla="*/ 34 h 63"/>
                <a:gd name="T12" fmla="*/ 11 w 46"/>
                <a:gd name="T13" fmla="*/ 51 h 63"/>
                <a:gd name="T14" fmla="*/ 0 w 46"/>
                <a:gd name="T15" fmla="*/ 6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3">
                  <a:moveTo>
                    <a:pt x="45" y="0"/>
                  </a:moveTo>
                  <a:lnTo>
                    <a:pt x="45" y="0"/>
                  </a:lnTo>
                  <a:lnTo>
                    <a:pt x="45" y="6"/>
                  </a:lnTo>
                  <a:lnTo>
                    <a:pt x="39" y="17"/>
                  </a:lnTo>
                  <a:lnTo>
                    <a:pt x="34" y="23"/>
                  </a:lnTo>
                  <a:lnTo>
                    <a:pt x="28" y="34"/>
                  </a:lnTo>
                  <a:lnTo>
                    <a:pt x="11" y="51"/>
                  </a:lnTo>
                  <a:lnTo>
                    <a:pt x="0" y="62"/>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1" name="Freeform 189"/>
            <p:cNvSpPr>
              <a:spLocks/>
            </p:cNvSpPr>
            <p:nvPr/>
          </p:nvSpPr>
          <p:spPr bwMode="auto">
            <a:xfrm>
              <a:off x="2166" y="2487"/>
              <a:ext cx="52" cy="36"/>
            </a:xfrm>
            <a:custGeom>
              <a:avLst/>
              <a:gdLst>
                <a:gd name="T0" fmla="*/ 59 w 60"/>
                <a:gd name="T1" fmla="*/ 5 h 44"/>
                <a:gd name="T2" fmla="*/ 49 w 60"/>
                <a:gd name="T3" fmla="*/ 14 h 44"/>
                <a:gd name="T4" fmla="*/ 30 w 60"/>
                <a:gd name="T5" fmla="*/ 33 h 44"/>
                <a:gd name="T6" fmla="*/ 19 w 60"/>
                <a:gd name="T7" fmla="*/ 38 h 44"/>
                <a:gd name="T8" fmla="*/ 15 w 60"/>
                <a:gd name="T9" fmla="*/ 43 h 44"/>
                <a:gd name="T10" fmla="*/ 10 w 60"/>
                <a:gd name="T11" fmla="*/ 43 h 44"/>
                <a:gd name="T12" fmla="*/ 5 w 60"/>
                <a:gd name="T13" fmla="*/ 43 h 44"/>
                <a:gd name="T14" fmla="*/ 0 w 60"/>
                <a:gd name="T15" fmla="*/ 43 h 44"/>
                <a:gd name="T16" fmla="*/ 49 w 60"/>
                <a:gd name="T17" fmla="*/ 0 h 44"/>
                <a:gd name="T18" fmla="*/ 59 w 60"/>
                <a:gd name="T1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4">
                  <a:moveTo>
                    <a:pt x="59" y="5"/>
                  </a:moveTo>
                  <a:lnTo>
                    <a:pt x="49" y="14"/>
                  </a:lnTo>
                  <a:lnTo>
                    <a:pt x="30" y="33"/>
                  </a:lnTo>
                  <a:lnTo>
                    <a:pt x="19" y="38"/>
                  </a:lnTo>
                  <a:lnTo>
                    <a:pt x="15" y="43"/>
                  </a:lnTo>
                  <a:lnTo>
                    <a:pt x="10" y="43"/>
                  </a:lnTo>
                  <a:lnTo>
                    <a:pt x="5" y="43"/>
                  </a:lnTo>
                  <a:lnTo>
                    <a:pt x="0" y="43"/>
                  </a:lnTo>
                  <a:lnTo>
                    <a:pt x="49" y="0"/>
                  </a:lnTo>
                  <a:lnTo>
                    <a:pt x="59" y="5"/>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2" name="Freeform 190"/>
            <p:cNvSpPr>
              <a:spLocks/>
            </p:cNvSpPr>
            <p:nvPr/>
          </p:nvSpPr>
          <p:spPr bwMode="auto">
            <a:xfrm>
              <a:off x="2166" y="2492"/>
              <a:ext cx="59" cy="38"/>
            </a:xfrm>
            <a:custGeom>
              <a:avLst/>
              <a:gdLst>
                <a:gd name="T0" fmla="*/ 67 w 68"/>
                <a:gd name="T1" fmla="*/ 0 h 46"/>
                <a:gd name="T2" fmla="*/ 56 w 68"/>
                <a:gd name="T3" fmla="*/ 11 h 46"/>
                <a:gd name="T4" fmla="*/ 34 w 68"/>
                <a:gd name="T5" fmla="*/ 33 h 46"/>
                <a:gd name="T6" fmla="*/ 22 w 68"/>
                <a:gd name="T7" fmla="*/ 39 h 46"/>
                <a:gd name="T8" fmla="*/ 17 w 68"/>
                <a:gd name="T9" fmla="*/ 45 h 46"/>
                <a:gd name="T10" fmla="*/ 11 w 68"/>
                <a:gd name="T11" fmla="*/ 45 h 46"/>
                <a:gd name="T12" fmla="*/ 6 w 68"/>
                <a:gd name="T13" fmla="*/ 45 h 46"/>
                <a:gd name="T14" fmla="*/ 0 w 68"/>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6">
                  <a:moveTo>
                    <a:pt x="67" y="0"/>
                  </a:moveTo>
                  <a:lnTo>
                    <a:pt x="56" y="11"/>
                  </a:lnTo>
                  <a:lnTo>
                    <a:pt x="34" y="33"/>
                  </a:lnTo>
                  <a:lnTo>
                    <a:pt x="22" y="39"/>
                  </a:lnTo>
                  <a:lnTo>
                    <a:pt x="17" y="45"/>
                  </a:lnTo>
                  <a:lnTo>
                    <a:pt x="11" y="45"/>
                  </a:lnTo>
                  <a:lnTo>
                    <a:pt x="6" y="45"/>
                  </a:lnTo>
                  <a:lnTo>
                    <a:pt x="0" y="45"/>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3" name="Freeform 191"/>
            <p:cNvSpPr>
              <a:spLocks/>
            </p:cNvSpPr>
            <p:nvPr/>
          </p:nvSpPr>
          <p:spPr bwMode="auto">
            <a:xfrm>
              <a:off x="2055" y="2115"/>
              <a:ext cx="47" cy="40"/>
            </a:xfrm>
            <a:custGeom>
              <a:avLst/>
              <a:gdLst>
                <a:gd name="T0" fmla="*/ 0 w 55"/>
                <a:gd name="T1" fmla="*/ 38 h 49"/>
                <a:gd name="T2" fmla="*/ 10 w 55"/>
                <a:gd name="T3" fmla="*/ 28 h 49"/>
                <a:gd name="T4" fmla="*/ 30 w 55"/>
                <a:gd name="T5" fmla="*/ 14 h 49"/>
                <a:gd name="T6" fmla="*/ 34 w 55"/>
                <a:gd name="T7" fmla="*/ 9 h 49"/>
                <a:gd name="T8" fmla="*/ 39 w 55"/>
                <a:gd name="T9" fmla="*/ 4 h 49"/>
                <a:gd name="T10" fmla="*/ 49 w 55"/>
                <a:gd name="T11" fmla="*/ 0 h 49"/>
                <a:gd name="T12" fmla="*/ 54 w 55"/>
                <a:gd name="T13" fmla="*/ 0 h 49"/>
                <a:gd name="T14" fmla="*/ 10 w 55"/>
                <a:gd name="T15" fmla="*/ 48 h 49"/>
                <a:gd name="T16" fmla="*/ 0 w 55"/>
                <a:gd name="T1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9">
                  <a:moveTo>
                    <a:pt x="0" y="38"/>
                  </a:moveTo>
                  <a:lnTo>
                    <a:pt x="10" y="28"/>
                  </a:lnTo>
                  <a:lnTo>
                    <a:pt x="30" y="14"/>
                  </a:lnTo>
                  <a:lnTo>
                    <a:pt x="34" y="9"/>
                  </a:lnTo>
                  <a:lnTo>
                    <a:pt x="39" y="4"/>
                  </a:lnTo>
                  <a:lnTo>
                    <a:pt x="49" y="0"/>
                  </a:lnTo>
                  <a:lnTo>
                    <a:pt x="54" y="0"/>
                  </a:lnTo>
                  <a:lnTo>
                    <a:pt x="10" y="48"/>
                  </a:lnTo>
                  <a:lnTo>
                    <a:pt x="0" y="38"/>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4" name="Freeform 192"/>
            <p:cNvSpPr>
              <a:spLocks/>
            </p:cNvSpPr>
            <p:nvPr/>
          </p:nvSpPr>
          <p:spPr bwMode="auto">
            <a:xfrm>
              <a:off x="2055" y="2115"/>
              <a:ext cx="54" cy="37"/>
            </a:xfrm>
            <a:custGeom>
              <a:avLst/>
              <a:gdLst>
                <a:gd name="T0" fmla="*/ 0 w 63"/>
                <a:gd name="T1" fmla="*/ 44 h 45"/>
                <a:gd name="T2" fmla="*/ 11 w 63"/>
                <a:gd name="T3" fmla="*/ 33 h 45"/>
                <a:gd name="T4" fmla="*/ 34 w 63"/>
                <a:gd name="T5" fmla="*/ 16 h 45"/>
                <a:gd name="T6" fmla="*/ 39 w 63"/>
                <a:gd name="T7" fmla="*/ 11 h 45"/>
                <a:gd name="T8" fmla="*/ 45 w 63"/>
                <a:gd name="T9" fmla="*/ 5 h 45"/>
                <a:gd name="T10" fmla="*/ 56 w 63"/>
                <a:gd name="T11" fmla="*/ 0 h 45"/>
                <a:gd name="T12" fmla="*/ 62 w 6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63" h="45">
                  <a:moveTo>
                    <a:pt x="0" y="44"/>
                  </a:moveTo>
                  <a:lnTo>
                    <a:pt x="11" y="33"/>
                  </a:lnTo>
                  <a:lnTo>
                    <a:pt x="34" y="16"/>
                  </a:lnTo>
                  <a:lnTo>
                    <a:pt x="39" y="11"/>
                  </a:lnTo>
                  <a:lnTo>
                    <a:pt x="45" y="5"/>
                  </a:lnTo>
                  <a:lnTo>
                    <a:pt x="56" y="0"/>
                  </a:lnTo>
                  <a:lnTo>
                    <a:pt x="62"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5" name="Freeform 193"/>
            <p:cNvSpPr>
              <a:spLocks/>
            </p:cNvSpPr>
            <p:nvPr/>
          </p:nvSpPr>
          <p:spPr bwMode="auto">
            <a:xfrm>
              <a:off x="2016" y="2151"/>
              <a:ext cx="42" cy="45"/>
            </a:xfrm>
            <a:custGeom>
              <a:avLst/>
              <a:gdLst>
                <a:gd name="T0" fmla="*/ 0 w 49"/>
                <a:gd name="T1" fmla="*/ 54 h 55"/>
                <a:gd name="T2" fmla="*/ 0 w 49"/>
                <a:gd name="T3" fmla="*/ 54 h 55"/>
                <a:gd name="T4" fmla="*/ 0 w 49"/>
                <a:gd name="T5" fmla="*/ 49 h 55"/>
                <a:gd name="T6" fmla="*/ 5 w 49"/>
                <a:gd name="T7" fmla="*/ 39 h 55"/>
                <a:gd name="T8" fmla="*/ 10 w 49"/>
                <a:gd name="T9" fmla="*/ 35 h 55"/>
                <a:gd name="T10" fmla="*/ 15 w 49"/>
                <a:gd name="T11" fmla="*/ 30 h 55"/>
                <a:gd name="T12" fmla="*/ 29 w 49"/>
                <a:gd name="T13" fmla="*/ 10 h 55"/>
                <a:gd name="T14" fmla="*/ 39 w 49"/>
                <a:gd name="T15" fmla="*/ 0 h 55"/>
                <a:gd name="T16" fmla="*/ 48 w 49"/>
                <a:gd name="T17" fmla="*/ 10 h 55"/>
                <a:gd name="T18" fmla="*/ 0 w 49"/>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5">
                  <a:moveTo>
                    <a:pt x="0" y="54"/>
                  </a:moveTo>
                  <a:lnTo>
                    <a:pt x="0" y="54"/>
                  </a:lnTo>
                  <a:lnTo>
                    <a:pt x="0" y="49"/>
                  </a:lnTo>
                  <a:lnTo>
                    <a:pt x="5" y="39"/>
                  </a:lnTo>
                  <a:lnTo>
                    <a:pt x="10" y="35"/>
                  </a:lnTo>
                  <a:lnTo>
                    <a:pt x="15" y="30"/>
                  </a:lnTo>
                  <a:lnTo>
                    <a:pt x="29" y="10"/>
                  </a:lnTo>
                  <a:lnTo>
                    <a:pt x="39" y="0"/>
                  </a:lnTo>
                  <a:lnTo>
                    <a:pt x="48" y="10"/>
                  </a:lnTo>
                  <a:lnTo>
                    <a:pt x="0" y="54"/>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6" name="Freeform 194"/>
            <p:cNvSpPr>
              <a:spLocks/>
            </p:cNvSpPr>
            <p:nvPr/>
          </p:nvSpPr>
          <p:spPr bwMode="auto">
            <a:xfrm>
              <a:off x="2016" y="2151"/>
              <a:ext cx="39" cy="52"/>
            </a:xfrm>
            <a:custGeom>
              <a:avLst/>
              <a:gdLst>
                <a:gd name="T0" fmla="*/ 0 w 46"/>
                <a:gd name="T1" fmla="*/ 62 h 63"/>
                <a:gd name="T2" fmla="*/ 0 w 46"/>
                <a:gd name="T3" fmla="*/ 62 h 63"/>
                <a:gd name="T4" fmla="*/ 0 w 46"/>
                <a:gd name="T5" fmla="*/ 56 h 63"/>
                <a:gd name="T6" fmla="*/ 6 w 46"/>
                <a:gd name="T7" fmla="*/ 45 h 63"/>
                <a:gd name="T8" fmla="*/ 12 w 46"/>
                <a:gd name="T9" fmla="*/ 40 h 63"/>
                <a:gd name="T10" fmla="*/ 17 w 46"/>
                <a:gd name="T11" fmla="*/ 34 h 63"/>
                <a:gd name="T12" fmla="*/ 34 w 46"/>
                <a:gd name="T13" fmla="*/ 12 h 63"/>
                <a:gd name="T14" fmla="*/ 45 w 46"/>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3">
                  <a:moveTo>
                    <a:pt x="0" y="62"/>
                  </a:moveTo>
                  <a:lnTo>
                    <a:pt x="0" y="62"/>
                  </a:lnTo>
                  <a:lnTo>
                    <a:pt x="0" y="56"/>
                  </a:lnTo>
                  <a:lnTo>
                    <a:pt x="6" y="45"/>
                  </a:lnTo>
                  <a:lnTo>
                    <a:pt x="12" y="40"/>
                  </a:lnTo>
                  <a:lnTo>
                    <a:pt x="17" y="34"/>
                  </a:lnTo>
                  <a:lnTo>
                    <a:pt x="34" y="12"/>
                  </a:lnTo>
                  <a:lnTo>
                    <a:pt x="45"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7" name="Freeform 195"/>
            <p:cNvSpPr>
              <a:spLocks/>
            </p:cNvSpPr>
            <p:nvPr/>
          </p:nvSpPr>
          <p:spPr bwMode="auto">
            <a:xfrm>
              <a:off x="1967" y="2202"/>
              <a:ext cx="42" cy="49"/>
            </a:xfrm>
            <a:custGeom>
              <a:avLst/>
              <a:gdLst>
                <a:gd name="T0" fmla="*/ 48 w 49"/>
                <a:gd name="T1" fmla="*/ 0 h 60"/>
                <a:gd name="T2" fmla="*/ 48 w 49"/>
                <a:gd name="T3" fmla="*/ 5 h 60"/>
                <a:gd name="T4" fmla="*/ 44 w 49"/>
                <a:gd name="T5" fmla="*/ 15 h 60"/>
                <a:gd name="T6" fmla="*/ 39 w 49"/>
                <a:gd name="T7" fmla="*/ 19 h 60"/>
                <a:gd name="T8" fmla="*/ 34 w 49"/>
                <a:gd name="T9" fmla="*/ 30 h 60"/>
                <a:gd name="T10" fmla="*/ 15 w 49"/>
                <a:gd name="T11" fmla="*/ 49 h 60"/>
                <a:gd name="T12" fmla="*/ 5 w 49"/>
                <a:gd name="T13" fmla="*/ 59 h 60"/>
                <a:gd name="T14" fmla="*/ 0 w 49"/>
                <a:gd name="T15" fmla="*/ 49 h 60"/>
                <a:gd name="T16" fmla="*/ 48 w 4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60">
                  <a:moveTo>
                    <a:pt x="48" y="0"/>
                  </a:moveTo>
                  <a:lnTo>
                    <a:pt x="48" y="5"/>
                  </a:lnTo>
                  <a:lnTo>
                    <a:pt x="44" y="15"/>
                  </a:lnTo>
                  <a:lnTo>
                    <a:pt x="39" y="19"/>
                  </a:lnTo>
                  <a:lnTo>
                    <a:pt x="34" y="30"/>
                  </a:lnTo>
                  <a:lnTo>
                    <a:pt x="15" y="49"/>
                  </a:lnTo>
                  <a:lnTo>
                    <a:pt x="5" y="59"/>
                  </a:lnTo>
                  <a:lnTo>
                    <a:pt x="0" y="49"/>
                  </a:lnTo>
                  <a:lnTo>
                    <a:pt x="48" y="0"/>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8" name="Freeform 196"/>
            <p:cNvSpPr>
              <a:spLocks/>
            </p:cNvSpPr>
            <p:nvPr/>
          </p:nvSpPr>
          <p:spPr bwMode="auto">
            <a:xfrm>
              <a:off x="1972" y="2202"/>
              <a:ext cx="44" cy="56"/>
            </a:xfrm>
            <a:custGeom>
              <a:avLst/>
              <a:gdLst>
                <a:gd name="T0" fmla="*/ 50 w 51"/>
                <a:gd name="T1" fmla="*/ 0 h 68"/>
                <a:gd name="T2" fmla="*/ 50 w 51"/>
                <a:gd name="T3" fmla="*/ 6 h 68"/>
                <a:gd name="T4" fmla="*/ 45 w 51"/>
                <a:gd name="T5" fmla="*/ 17 h 68"/>
                <a:gd name="T6" fmla="*/ 39 w 51"/>
                <a:gd name="T7" fmla="*/ 22 h 68"/>
                <a:gd name="T8" fmla="*/ 34 w 51"/>
                <a:gd name="T9" fmla="*/ 34 h 68"/>
                <a:gd name="T10" fmla="*/ 11 w 51"/>
                <a:gd name="T11" fmla="*/ 56 h 68"/>
                <a:gd name="T12" fmla="*/ 0 w 51"/>
                <a:gd name="T13" fmla="*/ 67 h 68"/>
              </a:gdLst>
              <a:ahLst/>
              <a:cxnLst>
                <a:cxn ang="0">
                  <a:pos x="T0" y="T1"/>
                </a:cxn>
                <a:cxn ang="0">
                  <a:pos x="T2" y="T3"/>
                </a:cxn>
                <a:cxn ang="0">
                  <a:pos x="T4" y="T5"/>
                </a:cxn>
                <a:cxn ang="0">
                  <a:pos x="T6" y="T7"/>
                </a:cxn>
                <a:cxn ang="0">
                  <a:pos x="T8" y="T9"/>
                </a:cxn>
                <a:cxn ang="0">
                  <a:pos x="T10" y="T11"/>
                </a:cxn>
                <a:cxn ang="0">
                  <a:pos x="T12" y="T13"/>
                </a:cxn>
              </a:cxnLst>
              <a:rect l="0" t="0" r="r" b="b"/>
              <a:pathLst>
                <a:path w="51" h="68">
                  <a:moveTo>
                    <a:pt x="50" y="0"/>
                  </a:moveTo>
                  <a:lnTo>
                    <a:pt x="50" y="6"/>
                  </a:lnTo>
                  <a:lnTo>
                    <a:pt x="45" y="17"/>
                  </a:lnTo>
                  <a:lnTo>
                    <a:pt x="39" y="22"/>
                  </a:lnTo>
                  <a:lnTo>
                    <a:pt x="34" y="34"/>
                  </a:lnTo>
                  <a:lnTo>
                    <a:pt x="11" y="56"/>
                  </a:lnTo>
                  <a:lnTo>
                    <a:pt x="0" y="67"/>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09" name="Freeform 197"/>
            <p:cNvSpPr>
              <a:spLocks/>
            </p:cNvSpPr>
            <p:nvPr/>
          </p:nvSpPr>
          <p:spPr bwMode="auto">
            <a:xfrm>
              <a:off x="1918" y="2248"/>
              <a:ext cx="48" cy="40"/>
            </a:xfrm>
            <a:custGeom>
              <a:avLst/>
              <a:gdLst>
                <a:gd name="T0" fmla="*/ 54 w 55"/>
                <a:gd name="T1" fmla="*/ 9 h 49"/>
                <a:gd name="T2" fmla="*/ 44 w 55"/>
                <a:gd name="T3" fmla="*/ 19 h 49"/>
                <a:gd name="T4" fmla="*/ 30 w 55"/>
                <a:gd name="T5" fmla="*/ 33 h 49"/>
                <a:gd name="T6" fmla="*/ 20 w 55"/>
                <a:gd name="T7" fmla="*/ 39 h 49"/>
                <a:gd name="T8" fmla="*/ 15 w 55"/>
                <a:gd name="T9" fmla="*/ 43 h 49"/>
                <a:gd name="T10" fmla="*/ 10 w 55"/>
                <a:gd name="T11" fmla="*/ 48 h 49"/>
                <a:gd name="T12" fmla="*/ 5 w 55"/>
                <a:gd name="T13" fmla="*/ 48 h 49"/>
                <a:gd name="T14" fmla="*/ 0 w 55"/>
                <a:gd name="T15" fmla="*/ 48 h 49"/>
                <a:gd name="T16" fmla="*/ 49 w 55"/>
                <a:gd name="T17" fmla="*/ 0 h 49"/>
                <a:gd name="T18" fmla="*/ 54 w 55"/>
                <a:gd name="T1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49">
                  <a:moveTo>
                    <a:pt x="54" y="9"/>
                  </a:moveTo>
                  <a:lnTo>
                    <a:pt x="44" y="19"/>
                  </a:lnTo>
                  <a:lnTo>
                    <a:pt x="30" y="33"/>
                  </a:lnTo>
                  <a:lnTo>
                    <a:pt x="20" y="39"/>
                  </a:lnTo>
                  <a:lnTo>
                    <a:pt x="15" y="43"/>
                  </a:lnTo>
                  <a:lnTo>
                    <a:pt x="10" y="48"/>
                  </a:lnTo>
                  <a:lnTo>
                    <a:pt x="5" y="48"/>
                  </a:lnTo>
                  <a:lnTo>
                    <a:pt x="0" y="48"/>
                  </a:lnTo>
                  <a:lnTo>
                    <a:pt x="49" y="0"/>
                  </a:lnTo>
                  <a:lnTo>
                    <a:pt x="54" y="9"/>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0" name="Freeform 198"/>
            <p:cNvSpPr>
              <a:spLocks/>
            </p:cNvSpPr>
            <p:nvPr/>
          </p:nvSpPr>
          <p:spPr bwMode="auto">
            <a:xfrm>
              <a:off x="1918" y="2257"/>
              <a:ext cx="55" cy="38"/>
            </a:xfrm>
            <a:custGeom>
              <a:avLst/>
              <a:gdLst>
                <a:gd name="T0" fmla="*/ 62 w 63"/>
                <a:gd name="T1" fmla="*/ 0 h 46"/>
                <a:gd name="T2" fmla="*/ 51 w 63"/>
                <a:gd name="T3" fmla="*/ 11 h 46"/>
                <a:gd name="T4" fmla="*/ 34 w 63"/>
                <a:gd name="T5" fmla="*/ 28 h 46"/>
                <a:gd name="T6" fmla="*/ 23 w 63"/>
                <a:gd name="T7" fmla="*/ 34 h 46"/>
                <a:gd name="T8" fmla="*/ 17 w 63"/>
                <a:gd name="T9" fmla="*/ 39 h 46"/>
                <a:gd name="T10" fmla="*/ 12 w 63"/>
                <a:gd name="T11" fmla="*/ 45 h 46"/>
                <a:gd name="T12" fmla="*/ 6 w 63"/>
                <a:gd name="T13" fmla="*/ 45 h 46"/>
                <a:gd name="T14" fmla="*/ 0 w 6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6">
                  <a:moveTo>
                    <a:pt x="62" y="0"/>
                  </a:moveTo>
                  <a:lnTo>
                    <a:pt x="51" y="11"/>
                  </a:lnTo>
                  <a:lnTo>
                    <a:pt x="34" y="28"/>
                  </a:lnTo>
                  <a:lnTo>
                    <a:pt x="23" y="34"/>
                  </a:lnTo>
                  <a:lnTo>
                    <a:pt x="17" y="39"/>
                  </a:lnTo>
                  <a:lnTo>
                    <a:pt x="12" y="45"/>
                  </a:lnTo>
                  <a:lnTo>
                    <a:pt x="6" y="45"/>
                  </a:lnTo>
                  <a:lnTo>
                    <a:pt x="0" y="45"/>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1" name="Freeform 199"/>
            <p:cNvSpPr>
              <a:spLocks/>
            </p:cNvSpPr>
            <p:nvPr/>
          </p:nvSpPr>
          <p:spPr bwMode="auto">
            <a:xfrm>
              <a:off x="1957" y="2202"/>
              <a:ext cx="52" cy="40"/>
            </a:xfrm>
            <a:custGeom>
              <a:avLst/>
              <a:gdLst>
                <a:gd name="T0" fmla="*/ 0 w 60"/>
                <a:gd name="T1" fmla="*/ 43 h 49"/>
                <a:gd name="T2" fmla="*/ 10 w 60"/>
                <a:gd name="T3" fmla="*/ 33 h 49"/>
                <a:gd name="T4" fmla="*/ 30 w 60"/>
                <a:gd name="T5" fmla="*/ 19 h 49"/>
                <a:gd name="T6" fmla="*/ 40 w 60"/>
                <a:gd name="T7" fmla="*/ 9 h 49"/>
                <a:gd name="T8" fmla="*/ 49 w 60"/>
                <a:gd name="T9" fmla="*/ 5 h 49"/>
                <a:gd name="T10" fmla="*/ 59 w 60"/>
                <a:gd name="T11" fmla="*/ 0 h 49"/>
                <a:gd name="T12" fmla="*/ 10 w 60"/>
                <a:gd name="T13" fmla="*/ 48 h 49"/>
                <a:gd name="T14" fmla="*/ 0 w 60"/>
                <a:gd name="T15" fmla="*/ 4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9">
                  <a:moveTo>
                    <a:pt x="0" y="43"/>
                  </a:moveTo>
                  <a:lnTo>
                    <a:pt x="10" y="33"/>
                  </a:lnTo>
                  <a:lnTo>
                    <a:pt x="30" y="19"/>
                  </a:lnTo>
                  <a:lnTo>
                    <a:pt x="40" y="9"/>
                  </a:lnTo>
                  <a:lnTo>
                    <a:pt x="49" y="5"/>
                  </a:lnTo>
                  <a:lnTo>
                    <a:pt x="59" y="0"/>
                  </a:lnTo>
                  <a:lnTo>
                    <a:pt x="10" y="48"/>
                  </a:lnTo>
                  <a:lnTo>
                    <a:pt x="0" y="43"/>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2" name="Freeform 200"/>
            <p:cNvSpPr>
              <a:spLocks/>
            </p:cNvSpPr>
            <p:nvPr/>
          </p:nvSpPr>
          <p:spPr bwMode="auto">
            <a:xfrm>
              <a:off x="1957" y="2202"/>
              <a:ext cx="59" cy="42"/>
            </a:xfrm>
            <a:custGeom>
              <a:avLst/>
              <a:gdLst>
                <a:gd name="T0" fmla="*/ 0 w 68"/>
                <a:gd name="T1" fmla="*/ 50 h 51"/>
                <a:gd name="T2" fmla="*/ 11 w 68"/>
                <a:gd name="T3" fmla="*/ 39 h 51"/>
                <a:gd name="T4" fmla="*/ 34 w 68"/>
                <a:gd name="T5" fmla="*/ 22 h 51"/>
                <a:gd name="T6" fmla="*/ 45 w 68"/>
                <a:gd name="T7" fmla="*/ 11 h 51"/>
                <a:gd name="T8" fmla="*/ 56 w 68"/>
                <a:gd name="T9" fmla="*/ 6 h 51"/>
                <a:gd name="T10" fmla="*/ 67 w 68"/>
                <a:gd name="T11" fmla="*/ 0 h 51"/>
              </a:gdLst>
              <a:ahLst/>
              <a:cxnLst>
                <a:cxn ang="0">
                  <a:pos x="T0" y="T1"/>
                </a:cxn>
                <a:cxn ang="0">
                  <a:pos x="T2" y="T3"/>
                </a:cxn>
                <a:cxn ang="0">
                  <a:pos x="T4" y="T5"/>
                </a:cxn>
                <a:cxn ang="0">
                  <a:pos x="T6" y="T7"/>
                </a:cxn>
                <a:cxn ang="0">
                  <a:pos x="T8" y="T9"/>
                </a:cxn>
                <a:cxn ang="0">
                  <a:pos x="T10" y="T11"/>
                </a:cxn>
              </a:cxnLst>
              <a:rect l="0" t="0" r="r" b="b"/>
              <a:pathLst>
                <a:path w="68" h="51">
                  <a:moveTo>
                    <a:pt x="0" y="50"/>
                  </a:moveTo>
                  <a:lnTo>
                    <a:pt x="11" y="39"/>
                  </a:lnTo>
                  <a:lnTo>
                    <a:pt x="34" y="22"/>
                  </a:lnTo>
                  <a:lnTo>
                    <a:pt x="45" y="11"/>
                  </a:lnTo>
                  <a:lnTo>
                    <a:pt x="56" y="6"/>
                  </a:lnTo>
                  <a:lnTo>
                    <a:pt x="67"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3" name="Freeform 201"/>
            <p:cNvSpPr>
              <a:spLocks/>
            </p:cNvSpPr>
            <p:nvPr/>
          </p:nvSpPr>
          <p:spPr bwMode="auto">
            <a:xfrm>
              <a:off x="1918" y="2243"/>
              <a:ext cx="43" cy="45"/>
            </a:xfrm>
            <a:custGeom>
              <a:avLst/>
              <a:gdLst>
                <a:gd name="T0" fmla="*/ 0 w 49"/>
                <a:gd name="T1" fmla="*/ 54 h 55"/>
                <a:gd name="T2" fmla="*/ 0 w 49"/>
                <a:gd name="T3" fmla="*/ 54 h 55"/>
                <a:gd name="T4" fmla="*/ 0 w 49"/>
                <a:gd name="T5" fmla="*/ 49 h 55"/>
                <a:gd name="T6" fmla="*/ 5 w 49"/>
                <a:gd name="T7" fmla="*/ 39 h 55"/>
                <a:gd name="T8" fmla="*/ 10 w 49"/>
                <a:gd name="T9" fmla="*/ 35 h 55"/>
                <a:gd name="T10" fmla="*/ 15 w 49"/>
                <a:gd name="T11" fmla="*/ 30 h 55"/>
                <a:gd name="T12" fmla="*/ 29 w 49"/>
                <a:gd name="T13" fmla="*/ 10 h 55"/>
                <a:gd name="T14" fmla="*/ 39 w 49"/>
                <a:gd name="T15" fmla="*/ 0 h 55"/>
                <a:gd name="T16" fmla="*/ 48 w 49"/>
                <a:gd name="T17" fmla="*/ 5 h 55"/>
                <a:gd name="T18" fmla="*/ 0 w 49"/>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5">
                  <a:moveTo>
                    <a:pt x="0" y="54"/>
                  </a:moveTo>
                  <a:lnTo>
                    <a:pt x="0" y="54"/>
                  </a:lnTo>
                  <a:lnTo>
                    <a:pt x="0" y="49"/>
                  </a:lnTo>
                  <a:lnTo>
                    <a:pt x="5" y="39"/>
                  </a:lnTo>
                  <a:lnTo>
                    <a:pt x="10" y="35"/>
                  </a:lnTo>
                  <a:lnTo>
                    <a:pt x="15" y="30"/>
                  </a:lnTo>
                  <a:lnTo>
                    <a:pt x="29" y="10"/>
                  </a:lnTo>
                  <a:lnTo>
                    <a:pt x="39" y="0"/>
                  </a:lnTo>
                  <a:lnTo>
                    <a:pt x="48" y="5"/>
                  </a:lnTo>
                  <a:lnTo>
                    <a:pt x="0" y="54"/>
                  </a:lnTo>
                </a:path>
              </a:pathLst>
            </a:custGeom>
            <a:solidFill>
              <a:srgbClr val="FFFFFF"/>
            </a:solidFill>
            <a:ln>
              <a:noFill/>
            </a:ln>
            <a:effectLst/>
            <a:extLst>
              <a:ext uri="{91240B29-F687-4f45-9708-019B960494DF}">
                <a14:hiddenLine xmlns:a14="http://schemas.microsoft.com/office/drawing/2010/main" w="1270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4" name="Freeform 202"/>
            <p:cNvSpPr>
              <a:spLocks/>
            </p:cNvSpPr>
            <p:nvPr/>
          </p:nvSpPr>
          <p:spPr bwMode="auto">
            <a:xfrm>
              <a:off x="1918" y="2243"/>
              <a:ext cx="40" cy="52"/>
            </a:xfrm>
            <a:custGeom>
              <a:avLst/>
              <a:gdLst>
                <a:gd name="T0" fmla="*/ 0 w 46"/>
                <a:gd name="T1" fmla="*/ 62 h 63"/>
                <a:gd name="T2" fmla="*/ 0 w 46"/>
                <a:gd name="T3" fmla="*/ 62 h 63"/>
                <a:gd name="T4" fmla="*/ 0 w 46"/>
                <a:gd name="T5" fmla="*/ 56 h 63"/>
                <a:gd name="T6" fmla="*/ 6 w 46"/>
                <a:gd name="T7" fmla="*/ 45 h 63"/>
                <a:gd name="T8" fmla="*/ 12 w 46"/>
                <a:gd name="T9" fmla="*/ 40 h 63"/>
                <a:gd name="T10" fmla="*/ 17 w 46"/>
                <a:gd name="T11" fmla="*/ 34 h 63"/>
                <a:gd name="T12" fmla="*/ 34 w 46"/>
                <a:gd name="T13" fmla="*/ 12 h 63"/>
                <a:gd name="T14" fmla="*/ 45 w 46"/>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3">
                  <a:moveTo>
                    <a:pt x="0" y="62"/>
                  </a:moveTo>
                  <a:lnTo>
                    <a:pt x="0" y="62"/>
                  </a:lnTo>
                  <a:lnTo>
                    <a:pt x="0" y="56"/>
                  </a:lnTo>
                  <a:lnTo>
                    <a:pt x="6" y="45"/>
                  </a:lnTo>
                  <a:lnTo>
                    <a:pt x="12" y="40"/>
                  </a:lnTo>
                  <a:lnTo>
                    <a:pt x="17" y="34"/>
                  </a:lnTo>
                  <a:lnTo>
                    <a:pt x="34" y="12"/>
                  </a:lnTo>
                  <a:lnTo>
                    <a:pt x="45" y="0"/>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5" name="Line 203"/>
            <p:cNvSpPr>
              <a:spLocks noChangeShapeType="1"/>
            </p:cNvSpPr>
            <p:nvPr/>
          </p:nvSpPr>
          <p:spPr bwMode="auto">
            <a:xfrm flipV="1">
              <a:off x="1899" y="2322"/>
              <a:ext cx="97" cy="92"/>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6" name="Line 204"/>
            <p:cNvSpPr>
              <a:spLocks noChangeShapeType="1"/>
            </p:cNvSpPr>
            <p:nvPr/>
          </p:nvSpPr>
          <p:spPr bwMode="auto">
            <a:xfrm>
              <a:off x="2142" y="2179"/>
              <a:ext cx="166" cy="161"/>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7" name="Line 205"/>
            <p:cNvSpPr>
              <a:spLocks noChangeShapeType="1"/>
            </p:cNvSpPr>
            <p:nvPr/>
          </p:nvSpPr>
          <p:spPr bwMode="auto">
            <a:xfrm flipH="1" flipV="1">
              <a:off x="1991" y="2322"/>
              <a:ext cx="166" cy="156"/>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8" name="Line 206"/>
            <p:cNvSpPr>
              <a:spLocks noChangeShapeType="1"/>
            </p:cNvSpPr>
            <p:nvPr/>
          </p:nvSpPr>
          <p:spPr bwMode="auto">
            <a:xfrm>
              <a:off x="1898" y="2409"/>
              <a:ext cx="0" cy="127"/>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19" name="Rectangle 207"/>
            <p:cNvSpPr>
              <a:spLocks noChangeArrowheads="1"/>
            </p:cNvSpPr>
            <p:nvPr/>
          </p:nvSpPr>
          <p:spPr bwMode="auto">
            <a:xfrm>
              <a:off x="1884" y="2440"/>
              <a:ext cx="20" cy="60"/>
            </a:xfrm>
            <a:prstGeom prst="rect">
              <a:avLst/>
            </a:prstGeom>
            <a:solidFill>
              <a:srgbClr val="FFFFFF"/>
            </a:solidFill>
            <a:ln w="12700">
              <a:solidFill>
                <a:srgbClr val="00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20" name="Line 208"/>
            <p:cNvSpPr>
              <a:spLocks noChangeShapeType="1"/>
            </p:cNvSpPr>
            <p:nvPr/>
          </p:nvSpPr>
          <p:spPr bwMode="auto">
            <a:xfrm flipH="1">
              <a:off x="1875" y="2541"/>
              <a:ext cx="37" cy="0"/>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21" name="Line 209"/>
            <p:cNvSpPr>
              <a:spLocks noChangeShapeType="1"/>
            </p:cNvSpPr>
            <p:nvPr/>
          </p:nvSpPr>
          <p:spPr bwMode="auto">
            <a:xfrm>
              <a:off x="2147" y="2058"/>
              <a:ext cx="120" cy="0"/>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779" name="Group 210"/>
            <p:cNvGrpSpPr>
              <a:grpSpLocks/>
            </p:cNvGrpSpPr>
            <p:nvPr/>
          </p:nvGrpSpPr>
          <p:grpSpPr bwMode="auto">
            <a:xfrm>
              <a:off x="2064" y="2041"/>
              <a:ext cx="134" cy="35"/>
              <a:chOff x="2626" y="1959"/>
              <a:chExt cx="155" cy="43"/>
            </a:xfrm>
          </p:grpSpPr>
          <p:sp>
            <p:nvSpPr>
              <p:cNvPr id="13523" name="Line 211"/>
              <p:cNvSpPr>
                <a:spLocks noChangeShapeType="1"/>
              </p:cNvSpPr>
              <p:nvPr/>
            </p:nvSpPr>
            <p:spPr bwMode="auto">
              <a:xfrm flipH="1">
                <a:off x="2626" y="1980"/>
                <a:ext cx="155" cy="0"/>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24" name="Rectangle 212"/>
              <p:cNvSpPr>
                <a:spLocks noChangeArrowheads="1"/>
              </p:cNvSpPr>
              <p:nvPr/>
            </p:nvSpPr>
            <p:spPr bwMode="auto">
              <a:xfrm>
                <a:off x="2670" y="1963"/>
                <a:ext cx="73" cy="23"/>
              </a:xfrm>
              <a:prstGeom prst="rect">
                <a:avLst/>
              </a:prstGeom>
              <a:solidFill>
                <a:srgbClr val="FFFFFF"/>
              </a:solidFill>
              <a:ln w="12700">
                <a:solidFill>
                  <a:srgbClr val="00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25" name="Line 213"/>
              <p:cNvSpPr>
                <a:spLocks noChangeShapeType="1"/>
              </p:cNvSpPr>
              <p:nvPr/>
            </p:nvSpPr>
            <p:spPr bwMode="auto">
              <a:xfrm>
                <a:off x="2629" y="1959"/>
                <a:ext cx="0" cy="43"/>
              </a:xfrm>
              <a:prstGeom prst="line">
                <a:avLst/>
              </a:prstGeom>
              <a:noFill/>
              <a:ln w="127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526" name="Rectangle 214"/>
            <p:cNvSpPr>
              <a:spLocks noChangeArrowheads="1"/>
            </p:cNvSpPr>
            <p:nvPr/>
          </p:nvSpPr>
          <p:spPr bwMode="auto">
            <a:xfrm>
              <a:off x="2159" y="1526"/>
              <a:ext cx="485"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BAND-PASS</a:t>
              </a:r>
            </a:p>
            <a:p>
              <a:pPr>
                <a:defRPr/>
              </a:pPr>
              <a:endParaRPr lang="en-US" sz="800">
                <a:solidFill>
                  <a:srgbClr val="0000FF"/>
                </a:solidFill>
                <a:latin typeface="Century Schoolbook" charset="0"/>
                <a:cs typeface="+mn-cs"/>
              </a:endParaRPr>
            </a:p>
          </p:txBody>
        </p:sp>
        <p:sp>
          <p:nvSpPr>
            <p:cNvPr id="13527" name="Rectangle 215"/>
            <p:cNvSpPr>
              <a:spLocks noChangeArrowheads="1"/>
            </p:cNvSpPr>
            <p:nvPr/>
          </p:nvSpPr>
          <p:spPr bwMode="auto">
            <a:xfrm>
              <a:off x="2159" y="1586"/>
              <a:ext cx="407"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    FILTER</a:t>
              </a:r>
            </a:p>
          </p:txBody>
        </p:sp>
        <p:sp>
          <p:nvSpPr>
            <p:cNvPr id="13528" name="Line 216"/>
            <p:cNvSpPr>
              <a:spLocks noChangeShapeType="1"/>
            </p:cNvSpPr>
            <p:nvPr/>
          </p:nvSpPr>
          <p:spPr bwMode="auto">
            <a:xfrm>
              <a:off x="2582" y="2317"/>
              <a:ext cx="0" cy="19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29" name="Rectangle 217"/>
            <p:cNvSpPr>
              <a:spLocks noChangeArrowheads="1"/>
            </p:cNvSpPr>
            <p:nvPr/>
          </p:nvSpPr>
          <p:spPr bwMode="auto">
            <a:xfrm>
              <a:off x="2452" y="2114"/>
              <a:ext cx="150"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Century Schoolbook" charset="0"/>
                  <a:cs typeface="+mn-cs"/>
                </a:rPr>
                <a:t>0</a:t>
              </a:r>
            </a:p>
          </p:txBody>
        </p:sp>
        <p:sp>
          <p:nvSpPr>
            <p:cNvPr id="13530" name="Rectangle 218"/>
            <p:cNvSpPr>
              <a:spLocks noChangeArrowheads="1"/>
            </p:cNvSpPr>
            <p:nvPr/>
          </p:nvSpPr>
          <p:spPr bwMode="auto">
            <a:xfrm>
              <a:off x="2452" y="2211"/>
              <a:ext cx="150"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Century Schoolbook" charset="0"/>
                  <a:cs typeface="+mn-cs"/>
                </a:rPr>
                <a:t>0</a:t>
              </a:r>
            </a:p>
          </p:txBody>
        </p:sp>
        <p:sp>
          <p:nvSpPr>
            <p:cNvPr id="13531" name="Rectangle 219"/>
            <p:cNvSpPr>
              <a:spLocks noChangeArrowheads="1"/>
            </p:cNvSpPr>
            <p:nvPr/>
          </p:nvSpPr>
          <p:spPr bwMode="auto">
            <a:xfrm>
              <a:off x="2563" y="2211"/>
              <a:ext cx="150"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Century Schoolbook" charset="0"/>
                  <a:cs typeface="+mn-cs"/>
                </a:rPr>
                <a:t>0</a:t>
              </a:r>
            </a:p>
          </p:txBody>
        </p:sp>
        <p:sp>
          <p:nvSpPr>
            <p:cNvPr id="13532" name="Rectangle 220"/>
            <p:cNvSpPr>
              <a:spLocks noChangeArrowheads="1"/>
            </p:cNvSpPr>
            <p:nvPr/>
          </p:nvSpPr>
          <p:spPr bwMode="auto">
            <a:xfrm>
              <a:off x="2559" y="2110"/>
              <a:ext cx="149"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00"/>
                  </a:solidFill>
                  <a:latin typeface="Symbol" charset="0"/>
                  <a:cs typeface="+mn-cs"/>
                </a:rPr>
                <a:t>p</a:t>
              </a:r>
            </a:p>
          </p:txBody>
        </p:sp>
        <p:sp>
          <p:nvSpPr>
            <p:cNvPr id="13533" name="Rectangle 221"/>
            <p:cNvSpPr>
              <a:spLocks noChangeArrowheads="1"/>
            </p:cNvSpPr>
            <p:nvPr/>
          </p:nvSpPr>
          <p:spPr bwMode="auto">
            <a:xfrm>
              <a:off x="2563" y="2375"/>
              <a:ext cx="30" cy="9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34" name="Line 222"/>
            <p:cNvSpPr>
              <a:spLocks noChangeShapeType="1"/>
            </p:cNvSpPr>
            <p:nvPr/>
          </p:nvSpPr>
          <p:spPr bwMode="auto">
            <a:xfrm flipH="1">
              <a:off x="2549" y="2518"/>
              <a:ext cx="4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7789" name="Group 226"/>
            <p:cNvGrpSpPr>
              <a:grpSpLocks/>
            </p:cNvGrpSpPr>
            <p:nvPr/>
          </p:nvGrpSpPr>
          <p:grpSpPr bwMode="auto">
            <a:xfrm>
              <a:off x="2375" y="2584"/>
              <a:ext cx="116" cy="26"/>
              <a:chOff x="2985" y="2620"/>
              <a:chExt cx="133" cy="32"/>
            </a:xfrm>
          </p:grpSpPr>
          <p:sp>
            <p:nvSpPr>
              <p:cNvPr id="13539" name="Freeform 227"/>
              <p:cNvSpPr>
                <a:spLocks/>
              </p:cNvSpPr>
              <p:nvPr/>
            </p:nvSpPr>
            <p:spPr bwMode="auto">
              <a:xfrm>
                <a:off x="3046" y="2620"/>
                <a:ext cx="72" cy="32"/>
              </a:xfrm>
              <a:custGeom>
                <a:avLst/>
                <a:gdLst>
                  <a:gd name="T0" fmla="*/ 71 w 72"/>
                  <a:gd name="T1" fmla="*/ 17 h 32"/>
                  <a:gd name="T2" fmla="*/ 0 w 72"/>
                  <a:gd name="T3" fmla="*/ 31 h 32"/>
                  <a:gd name="T4" fmla="*/ 0 w 72"/>
                  <a:gd name="T5" fmla="*/ 17 h 32"/>
                  <a:gd name="T6" fmla="*/ 0 w 72"/>
                  <a:gd name="T7" fmla="*/ 0 h 32"/>
                  <a:gd name="T8" fmla="*/ 71 w 72"/>
                  <a:gd name="T9" fmla="*/ 17 h 32"/>
                </a:gdLst>
                <a:ahLst/>
                <a:cxnLst>
                  <a:cxn ang="0">
                    <a:pos x="T0" y="T1"/>
                  </a:cxn>
                  <a:cxn ang="0">
                    <a:pos x="T2" y="T3"/>
                  </a:cxn>
                  <a:cxn ang="0">
                    <a:pos x="T4" y="T5"/>
                  </a:cxn>
                  <a:cxn ang="0">
                    <a:pos x="T6" y="T7"/>
                  </a:cxn>
                  <a:cxn ang="0">
                    <a:pos x="T8" y="T9"/>
                  </a:cxn>
                </a:cxnLst>
                <a:rect l="0" t="0" r="r" b="b"/>
                <a:pathLst>
                  <a:path w="72" h="32">
                    <a:moveTo>
                      <a:pt x="71" y="17"/>
                    </a:moveTo>
                    <a:lnTo>
                      <a:pt x="0" y="31"/>
                    </a:lnTo>
                    <a:lnTo>
                      <a:pt x="0" y="17"/>
                    </a:lnTo>
                    <a:lnTo>
                      <a:pt x="0" y="0"/>
                    </a:lnTo>
                    <a:lnTo>
                      <a:pt x="71" y="17"/>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40" name="Line 228"/>
              <p:cNvSpPr>
                <a:spLocks noChangeShapeType="1"/>
              </p:cNvSpPr>
              <p:nvPr/>
            </p:nvSpPr>
            <p:spPr bwMode="auto">
              <a:xfrm flipH="1">
                <a:off x="2985" y="2646"/>
                <a:ext cx="5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7790" name="Group 229"/>
            <p:cNvGrpSpPr>
              <a:grpSpLocks/>
            </p:cNvGrpSpPr>
            <p:nvPr/>
          </p:nvGrpSpPr>
          <p:grpSpPr bwMode="auto">
            <a:xfrm>
              <a:off x="2424" y="2211"/>
              <a:ext cx="67" cy="26"/>
              <a:chOff x="3041" y="2166"/>
              <a:chExt cx="77" cy="32"/>
            </a:xfrm>
          </p:grpSpPr>
          <p:sp>
            <p:nvSpPr>
              <p:cNvPr id="13542" name="Freeform 230"/>
              <p:cNvSpPr>
                <a:spLocks/>
              </p:cNvSpPr>
              <p:nvPr/>
            </p:nvSpPr>
            <p:spPr bwMode="auto">
              <a:xfrm>
                <a:off x="3046" y="2166"/>
                <a:ext cx="72" cy="32"/>
              </a:xfrm>
              <a:custGeom>
                <a:avLst/>
                <a:gdLst>
                  <a:gd name="T0" fmla="*/ 71 w 72"/>
                  <a:gd name="T1" fmla="*/ 18 h 32"/>
                  <a:gd name="T2" fmla="*/ 0 w 72"/>
                  <a:gd name="T3" fmla="*/ 31 h 32"/>
                  <a:gd name="T4" fmla="*/ 0 w 72"/>
                  <a:gd name="T5" fmla="*/ 18 h 32"/>
                  <a:gd name="T6" fmla="*/ 0 w 72"/>
                  <a:gd name="T7" fmla="*/ 0 h 32"/>
                  <a:gd name="T8" fmla="*/ 71 w 72"/>
                  <a:gd name="T9" fmla="*/ 18 h 32"/>
                </a:gdLst>
                <a:ahLst/>
                <a:cxnLst>
                  <a:cxn ang="0">
                    <a:pos x="T0" y="T1"/>
                  </a:cxn>
                  <a:cxn ang="0">
                    <a:pos x="T2" y="T3"/>
                  </a:cxn>
                  <a:cxn ang="0">
                    <a:pos x="T4" y="T5"/>
                  </a:cxn>
                  <a:cxn ang="0">
                    <a:pos x="T6" y="T7"/>
                  </a:cxn>
                  <a:cxn ang="0">
                    <a:pos x="T8" y="T9"/>
                  </a:cxn>
                </a:cxnLst>
                <a:rect l="0" t="0" r="r" b="b"/>
                <a:pathLst>
                  <a:path w="72" h="32">
                    <a:moveTo>
                      <a:pt x="71" y="18"/>
                    </a:moveTo>
                    <a:lnTo>
                      <a:pt x="0" y="31"/>
                    </a:lnTo>
                    <a:lnTo>
                      <a:pt x="0" y="18"/>
                    </a:lnTo>
                    <a:lnTo>
                      <a:pt x="0" y="0"/>
                    </a:lnTo>
                    <a:lnTo>
                      <a:pt x="71" y="18"/>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43" name="Line 231"/>
              <p:cNvSpPr>
                <a:spLocks noChangeShapeType="1"/>
              </p:cNvSpPr>
              <p:nvPr/>
            </p:nvSpPr>
            <p:spPr bwMode="auto">
              <a:xfrm flipH="1">
                <a:off x="3041" y="2193"/>
                <a:ext cx="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3544" name="Rectangle 232"/>
            <p:cNvSpPr>
              <a:spLocks noChangeArrowheads="1"/>
            </p:cNvSpPr>
            <p:nvPr/>
          </p:nvSpPr>
          <p:spPr bwMode="auto">
            <a:xfrm>
              <a:off x="2359" y="2621"/>
              <a:ext cx="296"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BEAM</a:t>
              </a:r>
            </a:p>
            <a:p>
              <a:pPr>
                <a:defRPr/>
              </a:pPr>
              <a:endParaRPr lang="en-US" sz="800">
                <a:solidFill>
                  <a:srgbClr val="0000FF"/>
                </a:solidFill>
                <a:latin typeface="Century Schoolbook" charset="0"/>
                <a:cs typeface="+mn-cs"/>
              </a:endParaRPr>
            </a:p>
          </p:txBody>
        </p:sp>
        <p:sp>
          <p:nvSpPr>
            <p:cNvPr id="13545" name="Rectangle 233"/>
            <p:cNvSpPr>
              <a:spLocks noChangeArrowheads="1"/>
            </p:cNvSpPr>
            <p:nvPr/>
          </p:nvSpPr>
          <p:spPr bwMode="auto">
            <a:xfrm>
              <a:off x="2359" y="2681"/>
              <a:ext cx="421"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POSITION</a:t>
              </a:r>
            </a:p>
            <a:p>
              <a:pPr>
                <a:defRPr/>
              </a:pPr>
              <a:endParaRPr lang="en-US" sz="800">
                <a:solidFill>
                  <a:srgbClr val="0000FF"/>
                </a:solidFill>
                <a:latin typeface="Century Schoolbook" charset="0"/>
                <a:cs typeface="+mn-cs"/>
              </a:endParaRPr>
            </a:p>
          </p:txBody>
        </p:sp>
        <p:sp>
          <p:nvSpPr>
            <p:cNvPr id="13546" name="Rectangle 234"/>
            <p:cNvSpPr>
              <a:spLocks noChangeArrowheads="1"/>
            </p:cNvSpPr>
            <p:nvPr/>
          </p:nvSpPr>
          <p:spPr bwMode="auto">
            <a:xfrm>
              <a:off x="2359" y="2741"/>
              <a:ext cx="416"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MONITOR</a:t>
              </a:r>
            </a:p>
          </p:txBody>
        </p:sp>
        <p:sp>
          <p:nvSpPr>
            <p:cNvPr id="13547" name="Rectangle 235"/>
            <p:cNvSpPr>
              <a:spLocks noChangeArrowheads="1"/>
            </p:cNvSpPr>
            <p:nvPr/>
          </p:nvSpPr>
          <p:spPr bwMode="auto">
            <a:xfrm>
              <a:off x="2102" y="2044"/>
              <a:ext cx="93" cy="24"/>
            </a:xfrm>
            <a:prstGeom prst="rect">
              <a:avLst/>
            </a:prstGeom>
            <a:solidFill>
              <a:srgbClr val="FFFFFF"/>
            </a:solidFill>
            <a:ln w="12700">
              <a:solidFill>
                <a:srgbClr val="00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48" name="Rectangle 236"/>
            <p:cNvSpPr>
              <a:spLocks noChangeArrowheads="1"/>
            </p:cNvSpPr>
            <p:nvPr/>
          </p:nvSpPr>
          <p:spPr bwMode="auto">
            <a:xfrm>
              <a:off x="1469" y="1089"/>
              <a:ext cx="115"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endParaRPr lang="en-US" sz="800">
                <a:solidFill>
                  <a:srgbClr val="000000"/>
                </a:solidFill>
                <a:latin typeface="Century Schoolbook" charset="0"/>
                <a:cs typeface="+mn-cs"/>
              </a:endParaRPr>
            </a:p>
            <a:p>
              <a:pPr>
                <a:defRPr/>
              </a:pPr>
              <a:endParaRPr lang="en-US" sz="800">
                <a:solidFill>
                  <a:srgbClr val="000000"/>
                </a:solidFill>
                <a:latin typeface="Century Schoolbook" charset="0"/>
                <a:cs typeface="+mn-cs"/>
              </a:endParaRPr>
            </a:p>
          </p:txBody>
        </p:sp>
        <p:sp>
          <p:nvSpPr>
            <p:cNvPr id="13549" name="Rectangle 237"/>
            <p:cNvSpPr>
              <a:spLocks noChangeArrowheads="1"/>
            </p:cNvSpPr>
            <p:nvPr/>
          </p:nvSpPr>
          <p:spPr bwMode="auto">
            <a:xfrm>
              <a:off x="1469" y="1149"/>
              <a:ext cx="115"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endParaRPr lang="en-US" sz="800">
                <a:solidFill>
                  <a:srgbClr val="000000"/>
                </a:solidFill>
                <a:latin typeface="Century Schoolbook" charset="0"/>
                <a:cs typeface="+mn-cs"/>
              </a:endParaRPr>
            </a:p>
            <a:p>
              <a:pPr>
                <a:defRPr/>
              </a:pPr>
              <a:endParaRPr lang="en-US" sz="800">
                <a:solidFill>
                  <a:srgbClr val="000000"/>
                </a:solidFill>
                <a:latin typeface="Century Schoolbook" charset="0"/>
                <a:cs typeface="+mn-cs"/>
              </a:endParaRPr>
            </a:p>
          </p:txBody>
        </p:sp>
        <p:sp>
          <p:nvSpPr>
            <p:cNvPr id="13550" name="Rectangle 238"/>
            <p:cNvSpPr>
              <a:spLocks noChangeArrowheads="1"/>
            </p:cNvSpPr>
            <p:nvPr/>
          </p:nvSpPr>
          <p:spPr bwMode="auto">
            <a:xfrm>
              <a:off x="1479" y="1209"/>
              <a:ext cx="481"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AMPLITUDE</a:t>
              </a:r>
            </a:p>
          </p:txBody>
        </p:sp>
        <p:sp>
          <p:nvSpPr>
            <p:cNvPr id="13551" name="Rectangle 239"/>
            <p:cNvSpPr>
              <a:spLocks noChangeArrowheads="1"/>
            </p:cNvSpPr>
            <p:nvPr/>
          </p:nvSpPr>
          <p:spPr bwMode="auto">
            <a:xfrm>
              <a:off x="1534" y="1453"/>
              <a:ext cx="115"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endParaRPr lang="en-US" sz="800">
                <a:solidFill>
                  <a:srgbClr val="000000"/>
                </a:solidFill>
                <a:latin typeface="Century Schoolbook" charset="0"/>
                <a:cs typeface="+mn-cs"/>
              </a:endParaRPr>
            </a:p>
            <a:p>
              <a:pPr>
                <a:defRPr/>
              </a:pPr>
              <a:endParaRPr lang="en-US" sz="800">
                <a:solidFill>
                  <a:srgbClr val="000000"/>
                </a:solidFill>
                <a:latin typeface="Century Schoolbook" charset="0"/>
                <a:cs typeface="+mn-cs"/>
              </a:endParaRPr>
            </a:p>
          </p:txBody>
        </p:sp>
        <p:sp>
          <p:nvSpPr>
            <p:cNvPr id="13552" name="Rectangle 240"/>
            <p:cNvSpPr>
              <a:spLocks noChangeArrowheads="1"/>
            </p:cNvSpPr>
            <p:nvPr/>
          </p:nvSpPr>
          <p:spPr bwMode="auto">
            <a:xfrm>
              <a:off x="1543" y="1512"/>
              <a:ext cx="174"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A </a:t>
              </a:r>
            </a:p>
          </p:txBody>
        </p:sp>
        <p:sp>
          <p:nvSpPr>
            <p:cNvPr id="13553" name="Rectangle 241"/>
            <p:cNvSpPr>
              <a:spLocks noChangeArrowheads="1"/>
            </p:cNvSpPr>
            <p:nvPr/>
          </p:nvSpPr>
          <p:spPr bwMode="auto">
            <a:xfrm>
              <a:off x="1478" y="1370"/>
              <a:ext cx="332"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PHASE</a:t>
              </a:r>
            </a:p>
          </p:txBody>
        </p:sp>
        <p:sp>
          <p:nvSpPr>
            <p:cNvPr id="13554" name="Rectangle 242"/>
            <p:cNvSpPr>
              <a:spLocks noChangeArrowheads="1"/>
            </p:cNvSpPr>
            <p:nvPr/>
          </p:nvSpPr>
          <p:spPr bwMode="auto">
            <a:xfrm>
              <a:off x="1048" y="1041"/>
              <a:ext cx="929" cy="4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55" name="Rectangle 243"/>
            <p:cNvSpPr>
              <a:spLocks noChangeArrowheads="1"/>
            </p:cNvSpPr>
            <p:nvPr/>
          </p:nvSpPr>
          <p:spPr bwMode="auto">
            <a:xfrm>
              <a:off x="1973" y="1181"/>
              <a:ext cx="440"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NETWORK</a:t>
              </a:r>
            </a:p>
            <a:p>
              <a:pPr>
                <a:defRPr/>
              </a:pPr>
              <a:endParaRPr lang="en-US" sz="800">
                <a:solidFill>
                  <a:srgbClr val="0000FF"/>
                </a:solidFill>
                <a:latin typeface="Century Schoolbook" charset="0"/>
                <a:cs typeface="+mn-cs"/>
              </a:endParaRPr>
            </a:p>
          </p:txBody>
        </p:sp>
        <p:sp>
          <p:nvSpPr>
            <p:cNvPr id="13556" name="Rectangle 244"/>
            <p:cNvSpPr>
              <a:spLocks noChangeArrowheads="1"/>
            </p:cNvSpPr>
            <p:nvPr/>
          </p:nvSpPr>
          <p:spPr bwMode="auto">
            <a:xfrm>
              <a:off x="1967" y="1241"/>
              <a:ext cx="452" cy="21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ANALYZER</a:t>
              </a:r>
            </a:p>
            <a:p>
              <a:pPr>
                <a:defRPr/>
              </a:pPr>
              <a:endParaRPr lang="en-US" sz="800">
                <a:solidFill>
                  <a:srgbClr val="0000FF"/>
                </a:solidFill>
                <a:latin typeface="Century Schoolbook" charset="0"/>
                <a:cs typeface="+mn-cs"/>
              </a:endParaRPr>
            </a:p>
          </p:txBody>
        </p:sp>
        <p:sp>
          <p:nvSpPr>
            <p:cNvPr id="13557" name="Rectangle 245"/>
            <p:cNvSpPr>
              <a:spLocks noChangeArrowheads="1"/>
            </p:cNvSpPr>
            <p:nvPr/>
          </p:nvSpPr>
          <p:spPr bwMode="auto">
            <a:xfrm>
              <a:off x="1987" y="1301"/>
              <a:ext cx="425"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HP 4195 A</a:t>
              </a:r>
            </a:p>
          </p:txBody>
        </p:sp>
        <p:sp>
          <p:nvSpPr>
            <p:cNvPr id="13558" name="Rectangle 246"/>
            <p:cNvSpPr>
              <a:spLocks noChangeArrowheads="1"/>
            </p:cNvSpPr>
            <p:nvPr/>
          </p:nvSpPr>
          <p:spPr bwMode="auto">
            <a:xfrm>
              <a:off x="1092" y="1087"/>
              <a:ext cx="375" cy="355"/>
            </a:xfrm>
            <a:prstGeom prst="rect">
              <a:avLst/>
            </a:prstGeom>
            <a:pattFill prst="lgGrid">
              <a:fgClr>
                <a:srgbClr val="000000"/>
              </a:fgClr>
              <a:bgClr>
                <a:srgbClr val="FFFFFF"/>
              </a:bgClr>
            </a:pattFill>
            <a:ln w="12700">
              <a:solidFill>
                <a:srgbClr val="0066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559" name="Freeform 247"/>
            <p:cNvSpPr>
              <a:spLocks/>
            </p:cNvSpPr>
            <p:nvPr/>
          </p:nvSpPr>
          <p:spPr bwMode="auto">
            <a:xfrm>
              <a:off x="1142" y="1116"/>
              <a:ext cx="316" cy="135"/>
            </a:xfrm>
            <a:custGeom>
              <a:avLst/>
              <a:gdLst>
                <a:gd name="T0" fmla="*/ 0 w 365"/>
                <a:gd name="T1" fmla="*/ 157 h 164"/>
                <a:gd name="T2" fmla="*/ 45 w 365"/>
                <a:gd name="T3" fmla="*/ 152 h 164"/>
                <a:gd name="T4" fmla="*/ 73 w 365"/>
                <a:gd name="T5" fmla="*/ 124 h 164"/>
                <a:gd name="T6" fmla="*/ 84 w 365"/>
                <a:gd name="T7" fmla="*/ 28 h 164"/>
                <a:gd name="T8" fmla="*/ 118 w 365"/>
                <a:gd name="T9" fmla="*/ 0 h 164"/>
                <a:gd name="T10" fmla="*/ 135 w 365"/>
                <a:gd name="T11" fmla="*/ 0 h 164"/>
                <a:gd name="T12" fmla="*/ 157 w 365"/>
                <a:gd name="T13" fmla="*/ 12 h 164"/>
                <a:gd name="T14" fmla="*/ 185 w 365"/>
                <a:gd name="T15" fmla="*/ 51 h 164"/>
                <a:gd name="T16" fmla="*/ 213 w 365"/>
                <a:gd name="T17" fmla="*/ 101 h 164"/>
                <a:gd name="T18" fmla="*/ 236 w 365"/>
                <a:gd name="T19" fmla="*/ 118 h 164"/>
                <a:gd name="T20" fmla="*/ 258 w 365"/>
                <a:gd name="T21" fmla="*/ 146 h 164"/>
                <a:gd name="T22" fmla="*/ 297 w 365"/>
                <a:gd name="T23" fmla="*/ 152 h 164"/>
                <a:gd name="T24" fmla="*/ 342 w 365"/>
                <a:gd name="T25" fmla="*/ 163 h 164"/>
                <a:gd name="T26" fmla="*/ 364 w 365"/>
                <a:gd name="T27" fmla="*/ 1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164">
                  <a:moveTo>
                    <a:pt x="0" y="157"/>
                  </a:moveTo>
                  <a:lnTo>
                    <a:pt x="45" y="152"/>
                  </a:lnTo>
                  <a:lnTo>
                    <a:pt x="73" y="124"/>
                  </a:lnTo>
                  <a:lnTo>
                    <a:pt x="84" y="28"/>
                  </a:lnTo>
                  <a:lnTo>
                    <a:pt x="118" y="0"/>
                  </a:lnTo>
                  <a:lnTo>
                    <a:pt x="135" y="0"/>
                  </a:lnTo>
                  <a:lnTo>
                    <a:pt x="157" y="12"/>
                  </a:lnTo>
                  <a:lnTo>
                    <a:pt x="185" y="51"/>
                  </a:lnTo>
                  <a:lnTo>
                    <a:pt x="213" y="101"/>
                  </a:lnTo>
                  <a:lnTo>
                    <a:pt x="236" y="118"/>
                  </a:lnTo>
                  <a:lnTo>
                    <a:pt x="258" y="146"/>
                  </a:lnTo>
                  <a:lnTo>
                    <a:pt x="297" y="152"/>
                  </a:lnTo>
                  <a:lnTo>
                    <a:pt x="342" y="163"/>
                  </a:lnTo>
                  <a:lnTo>
                    <a:pt x="364" y="163"/>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60" name="Freeform 248"/>
            <p:cNvSpPr>
              <a:spLocks/>
            </p:cNvSpPr>
            <p:nvPr/>
          </p:nvSpPr>
          <p:spPr bwMode="auto">
            <a:xfrm>
              <a:off x="1137" y="1112"/>
              <a:ext cx="317" cy="134"/>
            </a:xfrm>
            <a:custGeom>
              <a:avLst/>
              <a:gdLst>
                <a:gd name="T0" fmla="*/ 0 w 365"/>
                <a:gd name="T1" fmla="*/ 157 h 163"/>
                <a:gd name="T2" fmla="*/ 39 w 365"/>
                <a:gd name="T3" fmla="*/ 145 h 163"/>
                <a:gd name="T4" fmla="*/ 61 w 365"/>
                <a:gd name="T5" fmla="*/ 134 h 163"/>
                <a:gd name="T6" fmla="*/ 67 w 365"/>
                <a:gd name="T7" fmla="*/ 112 h 163"/>
                <a:gd name="T8" fmla="*/ 78 w 365"/>
                <a:gd name="T9" fmla="*/ 73 h 163"/>
                <a:gd name="T10" fmla="*/ 84 w 365"/>
                <a:gd name="T11" fmla="*/ 33 h 163"/>
                <a:gd name="T12" fmla="*/ 101 w 365"/>
                <a:gd name="T13" fmla="*/ 11 h 163"/>
                <a:gd name="T14" fmla="*/ 134 w 365"/>
                <a:gd name="T15" fmla="*/ 0 h 163"/>
                <a:gd name="T16" fmla="*/ 157 w 365"/>
                <a:gd name="T17" fmla="*/ 17 h 163"/>
                <a:gd name="T18" fmla="*/ 185 w 365"/>
                <a:gd name="T19" fmla="*/ 50 h 163"/>
                <a:gd name="T20" fmla="*/ 207 w 365"/>
                <a:gd name="T21" fmla="*/ 89 h 163"/>
                <a:gd name="T22" fmla="*/ 235 w 365"/>
                <a:gd name="T23" fmla="*/ 117 h 163"/>
                <a:gd name="T24" fmla="*/ 257 w 365"/>
                <a:gd name="T25" fmla="*/ 134 h 163"/>
                <a:gd name="T26" fmla="*/ 297 w 365"/>
                <a:gd name="T27" fmla="*/ 151 h 163"/>
                <a:gd name="T28" fmla="*/ 364 w 365"/>
                <a:gd name="T2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163">
                  <a:moveTo>
                    <a:pt x="0" y="157"/>
                  </a:moveTo>
                  <a:lnTo>
                    <a:pt x="39" y="145"/>
                  </a:lnTo>
                  <a:lnTo>
                    <a:pt x="61" y="134"/>
                  </a:lnTo>
                  <a:lnTo>
                    <a:pt x="67" y="112"/>
                  </a:lnTo>
                  <a:lnTo>
                    <a:pt x="78" y="73"/>
                  </a:lnTo>
                  <a:lnTo>
                    <a:pt x="84" y="33"/>
                  </a:lnTo>
                  <a:lnTo>
                    <a:pt x="101" y="11"/>
                  </a:lnTo>
                  <a:lnTo>
                    <a:pt x="134" y="0"/>
                  </a:lnTo>
                  <a:lnTo>
                    <a:pt x="157" y="17"/>
                  </a:lnTo>
                  <a:lnTo>
                    <a:pt x="185" y="50"/>
                  </a:lnTo>
                  <a:lnTo>
                    <a:pt x="207" y="89"/>
                  </a:lnTo>
                  <a:lnTo>
                    <a:pt x="235" y="117"/>
                  </a:lnTo>
                  <a:lnTo>
                    <a:pt x="257" y="134"/>
                  </a:lnTo>
                  <a:lnTo>
                    <a:pt x="297" y="151"/>
                  </a:lnTo>
                  <a:lnTo>
                    <a:pt x="364" y="162"/>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61" name="Rectangle 249"/>
            <p:cNvSpPr>
              <a:spLocks noChangeArrowheads="1"/>
            </p:cNvSpPr>
            <p:nvPr/>
          </p:nvSpPr>
          <p:spPr bwMode="auto">
            <a:xfrm>
              <a:off x="1562" y="1039"/>
              <a:ext cx="432"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RATIO B/A</a:t>
              </a:r>
            </a:p>
          </p:txBody>
        </p:sp>
        <p:sp>
          <p:nvSpPr>
            <p:cNvPr id="13562" name="Rectangle 250"/>
            <p:cNvSpPr>
              <a:spLocks noChangeArrowheads="1"/>
            </p:cNvSpPr>
            <p:nvPr/>
          </p:nvSpPr>
          <p:spPr bwMode="auto">
            <a:xfrm>
              <a:off x="1191" y="1512"/>
              <a:ext cx="352"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RF OUT</a:t>
              </a:r>
            </a:p>
          </p:txBody>
        </p:sp>
        <p:sp>
          <p:nvSpPr>
            <p:cNvPr id="13563" name="Freeform 251"/>
            <p:cNvSpPr>
              <a:spLocks/>
            </p:cNvSpPr>
            <p:nvPr/>
          </p:nvSpPr>
          <p:spPr bwMode="auto">
            <a:xfrm>
              <a:off x="1128" y="1314"/>
              <a:ext cx="335" cy="102"/>
            </a:xfrm>
            <a:custGeom>
              <a:avLst/>
              <a:gdLst>
                <a:gd name="T0" fmla="*/ 0 w 387"/>
                <a:gd name="T1" fmla="*/ 0 h 124"/>
                <a:gd name="T2" fmla="*/ 106 w 387"/>
                <a:gd name="T3" fmla="*/ 0 h 124"/>
                <a:gd name="T4" fmla="*/ 128 w 387"/>
                <a:gd name="T5" fmla="*/ 23 h 124"/>
                <a:gd name="T6" fmla="*/ 156 w 387"/>
                <a:gd name="T7" fmla="*/ 39 h 124"/>
                <a:gd name="T8" fmla="*/ 179 w 387"/>
                <a:gd name="T9" fmla="*/ 79 h 124"/>
                <a:gd name="T10" fmla="*/ 207 w 387"/>
                <a:gd name="T11" fmla="*/ 112 h 124"/>
                <a:gd name="T12" fmla="*/ 257 w 387"/>
                <a:gd name="T13" fmla="*/ 123 h 124"/>
                <a:gd name="T14" fmla="*/ 302 w 387"/>
                <a:gd name="T15" fmla="*/ 123 h 124"/>
                <a:gd name="T16" fmla="*/ 386 w 387"/>
                <a:gd name="T1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124">
                  <a:moveTo>
                    <a:pt x="0" y="0"/>
                  </a:moveTo>
                  <a:lnTo>
                    <a:pt x="106" y="0"/>
                  </a:lnTo>
                  <a:lnTo>
                    <a:pt x="128" y="23"/>
                  </a:lnTo>
                  <a:lnTo>
                    <a:pt x="156" y="39"/>
                  </a:lnTo>
                  <a:lnTo>
                    <a:pt x="179" y="79"/>
                  </a:lnTo>
                  <a:lnTo>
                    <a:pt x="207" y="112"/>
                  </a:lnTo>
                  <a:lnTo>
                    <a:pt x="257" y="123"/>
                  </a:lnTo>
                  <a:lnTo>
                    <a:pt x="302" y="123"/>
                  </a:lnTo>
                  <a:lnTo>
                    <a:pt x="386" y="123"/>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64" name="Freeform 252"/>
            <p:cNvSpPr>
              <a:spLocks/>
            </p:cNvSpPr>
            <p:nvPr/>
          </p:nvSpPr>
          <p:spPr bwMode="auto">
            <a:xfrm>
              <a:off x="1123" y="1310"/>
              <a:ext cx="335" cy="102"/>
            </a:xfrm>
            <a:custGeom>
              <a:avLst/>
              <a:gdLst>
                <a:gd name="T0" fmla="*/ 0 w 387"/>
                <a:gd name="T1" fmla="*/ 0 h 124"/>
                <a:gd name="T2" fmla="*/ 45 w 387"/>
                <a:gd name="T3" fmla="*/ 0 h 124"/>
                <a:gd name="T4" fmla="*/ 84 w 387"/>
                <a:gd name="T5" fmla="*/ 0 h 124"/>
                <a:gd name="T6" fmla="*/ 106 w 387"/>
                <a:gd name="T7" fmla="*/ 11 h 124"/>
                <a:gd name="T8" fmla="*/ 129 w 387"/>
                <a:gd name="T9" fmla="*/ 22 h 124"/>
                <a:gd name="T10" fmla="*/ 151 w 387"/>
                <a:gd name="T11" fmla="*/ 39 h 124"/>
                <a:gd name="T12" fmla="*/ 179 w 387"/>
                <a:gd name="T13" fmla="*/ 78 h 124"/>
                <a:gd name="T14" fmla="*/ 213 w 387"/>
                <a:gd name="T15" fmla="*/ 106 h 124"/>
                <a:gd name="T16" fmla="*/ 258 w 387"/>
                <a:gd name="T17" fmla="*/ 123 h 124"/>
                <a:gd name="T18" fmla="*/ 314 w 387"/>
                <a:gd name="T19" fmla="*/ 123 h 124"/>
                <a:gd name="T20" fmla="*/ 386 w 387"/>
                <a:gd name="T21"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24">
                  <a:moveTo>
                    <a:pt x="0" y="0"/>
                  </a:moveTo>
                  <a:lnTo>
                    <a:pt x="45" y="0"/>
                  </a:lnTo>
                  <a:lnTo>
                    <a:pt x="84" y="0"/>
                  </a:lnTo>
                  <a:lnTo>
                    <a:pt x="106" y="11"/>
                  </a:lnTo>
                  <a:lnTo>
                    <a:pt x="129" y="22"/>
                  </a:lnTo>
                  <a:lnTo>
                    <a:pt x="151" y="39"/>
                  </a:lnTo>
                  <a:lnTo>
                    <a:pt x="179" y="78"/>
                  </a:lnTo>
                  <a:lnTo>
                    <a:pt x="213" y="106"/>
                  </a:lnTo>
                  <a:lnTo>
                    <a:pt x="258" y="123"/>
                  </a:lnTo>
                  <a:lnTo>
                    <a:pt x="314" y="123"/>
                  </a:lnTo>
                  <a:lnTo>
                    <a:pt x="386" y="123"/>
                  </a:lnTo>
                </a:path>
              </a:pathLst>
            </a:custGeom>
            <a:noFill/>
            <a:ln w="12700" cap="rnd"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65" name="Rectangle 253"/>
            <p:cNvSpPr>
              <a:spLocks noChangeArrowheads="1"/>
            </p:cNvSpPr>
            <p:nvPr/>
          </p:nvSpPr>
          <p:spPr bwMode="auto">
            <a:xfrm>
              <a:off x="1798" y="1512"/>
              <a:ext cx="157" cy="13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800">
                  <a:solidFill>
                    <a:srgbClr val="0000FF"/>
                  </a:solidFill>
                  <a:latin typeface="Century Schoolbook" charset="0"/>
                  <a:cs typeface="+mn-cs"/>
                </a:rPr>
                <a:t>B</a:t>
              </a:r>
            </a:p>
          </p:txBody>
        </p:sp>
        <p:sp>
          <p:nvSpPr>
            <p:cNvPr id="13566" name="Oval 254"/>
            <p:cNvSpPr>
              <a:spLocks noChangeArrowheads="1"/>
            </p:cNvSpPr>
            <p:nvPr/>
          </p:nvSpPr>
          <p:spPr bwMode="auto">
            <a:xfrm>
              <a:off x="1020" y="2159"/>
              <a:ext cx="1340" cy="1284"/>
            </a:xfrm>
            <a:prstGeom prst="ellipse">
              <a:avLst/>
            </a:prstGeom>
            <a:noFill/>
            <a:ln w="12700">
              <a:solidFill>
                <a:srgbClr val="FF00FF"/>
              </a:solidFill>
              <a:round/>
              <a:headEnd/>
              <a:tailEnd/>
            </a:ln>
            <a:effectLst/>
            <a:extLst>
              <a:ext uri="{909E8E84-426E-40dd-AFC4-6F175D3DCCD1}">
                <a14:hiddenFill xmlns:a14="http://schemas.microsoft.com/office/drawing/2010/main">
                  <a:solidFill>
                    <a:srgbClr val="333333"/>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65" name="Oval 553"/>
            <p:cNvSpPr>
              <a:spLocks noChangeArrowheads="1"/>
            </p:cNvSpPr>
            <p:nvPr/>
          </p:nvSpPr>
          <p:spPr bwMode="auto">
            <a:xfrm>
              <a:off x="2272" y="3088"/>
              <a:ext cx="24" cy="29"/>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66" name="Oval 554"/>
            <p:cNvSpPr>
              <a:spLocks noChangeArrowheads="1"/>
            </p:cNvSpPr>
            <p:nvPr/>
          </p:nvSpPr>
          <p:spPr bwMode="auto">
            <a:xfrm>
              <a:off x="1815" y="3415"/>
              <a:ext cx="25" cy="28"/>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67" name="Oval 555"/>
            <p:cNvSpPr>
              <a:spLocks noChangeArrowheads="1"/>
            </p:cNvSpPr>
            <p:nvPr/>
          </p:nvSpPr>
          <p:spPr bwMode="auto">
            <a:xfrm>
              <a:off x="1311" y="3323"/>
              <a:ext cx="25" cy="28"/>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68" name="Oval 556"/>
            <p:cNvSpPr>
              <a:spLocks noChangeArrowheads="1"/>
            </p:cNvSpPr>
            <p:nvPr/>
          </p:nvSpPr>
          <p:spPr bwMode="auto">
            <a:xfrm>
              <a:off x="1048" y="3028"/>
              <a:ext cx="25" cy="29"/>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69" name="Oval 557"/>
            <p:cNvSpPr>
              <a:spLocks noChangeArrowheads="1"/>
            </p:cNvSpPr>
            <p:nvPr/>
          </p:nvSpPr>
          <p:spPr bwMode="auto">
            <a:xfrm>
              <a:off x="1010" y="2665"/>
              <a:ext cx="24" cy="28"/>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70" name="Oval 558"/>
            <p:cNvSpPr>
              <a:spLocks noChangeArrowheads="1"/>
            </p:cNvSpPr>
            <p:nvPr/>
          </p:nvSpPr>
          <p:spPr bwMode="auto">
            <a:xfrm>
              <a:off x="1253" y="2279"/>
              <a:ext cx="24" cy="28"/>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71" name="Oval 559"/>
            <p:cNvSpPr>
              <a:spLocks noChangeArrowheads="1"/>
            </p:cNvSpPr>
            <p:nvPr/>
          </p:nvSpPr>
          <p:spPr bwMode="auto">
            <a:xfrm>
              <a:off x="1748" y="2145"/>
              <a:ext cx="25" cy="29"/>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72" name="Oval 560"/>
            <p:cNvSpPr>
              <a:spLocks noChangeArrowheads="1"/>
            </p:cNvSpPr>
            <p:nvPr/>
          </p:nvSpPr>
          <p:spPr bwMode="auto">
            <a:xfrm>
              <a:off x="2140" y="2315"/>
              <a:ext cx="25" cy="29"/>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73" name="Oval 561"/>
            <p:cNvSpPr>
              <a:spLocks noChangeArrowheads="1"/>
            </p:cNvSpPr>
            <p:nvPr/>
          </p:nvSpPr>
          <p:spPr bwMode="auto">
            <a:xfrm>
              <a:off x="2340" y="2665"/>
              <a:ext cx="25" cy="28"/>
            </a:xfrm>
            <a:prstGeom prst="ellipse">
              <a:avLst/>
            </a:prstGeom>
            <a:solidFill>
              <a:srgbClr val="CC0055"/>
            </a:solidFill>
            <a:ln w="12700">
              <a:solidFill>
                <a:srgbClr val="FF00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877" name="Rectangle 565"/>
            <p:cNvSpPr>
              <a:spLocks noChangeArrowheads="1"/>
            </p:cNvSpPr>
            <p:nvPr/>
          </p:nvSpPr>
          <p:spPr bwMode="auto">
            <a:xfrm>
              <a:off x="577" y="1855"/>
              <a:ext cx="276" cy="19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700">
                  <a:solidFill>
                    <a:srgbClr val="0000FF"/>
                  </a:solidFill>
                  <a:latin typeface="Century Schoolbook" charset="0"/>
                  <a:cs typeface="+mn-cs"/>
                </a:rPr>
                <a:t>100 W</a:t>
              </a:r>
            </a:p>
            <a:p>
              <a:pPr hangingPunct="0">
                <a:defRPr/>
              </a:pPr>
              <a:endParaRPr lang="en-US" sz="700">
                <a:solidFill>
                  <a:srgbClr val="0000FF"/>
                </a:solidFill>
                <a:latin typeface="Century Schoolbook" charset="0"/>
                <a:cs typeface="+mn-cs"/>
              </a:endParaRPr>
            </a:p>
          </p:txBody>
        </p:sp>
        <p:sp>
          <p:nvSpPr>
            <p:cNvPr id="13878" name="Rectangle 566"/>
            <p:cNvSpPr>
              <a:spLocks noChangeArrowheads="1"/>
            </p:cNvSpPr>
            <p:nvPr/>
          </p:nvSpPr>
          <p:spPr bwMode="auto">
            <a:xfrm>
              <a:off x="542" y="1906"/>
              <a:ext cx="349" cy="12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700">
                  <a:solidFill>
                    <a:srgbClr val="0000FF"/>
                  </a:solidFill>
                  <a:latin typeface="Century Schoolbook" charset="0"/>
                  <a:cs typeface="+mn-cs"/>
                </a:rPr>
                <a:t>CLASS A</a:t>
              </a:r>
            </a:p>
          </p:txBody>
        </p:sp>
        <p:sp>
          <p:nvSpPr>
            <p:cNvPr id="13879" name="Rectangle 567"/>
            <p:cNvSpPr>
              <a:spLocks noChangeArrowheads="1"/>
            </p:cNvSpPr>
            <p:nvPr/>
          </p:nvSpPr>
          <p:spPr bwMode="auto">
            <a:xfrm>
              <a:off x="560" y="2475"/>
              <a:ext cx="276" cy="190"/>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700">
                  <a:solidFill>
                    <a:srgbClr val="0000FF"/>
                  </a:solidFill>
                  <a:latin typeface="Century Schoolbook" charset="0"/>
                  <a:cs typeface="+mn-cs"/>
                </a:rPr>
                <a:t>100 W</a:t>
              </a:r>
            </a:p>
            <a:p>
              <a:pPr hangingPunct="0">
                <a:defRPr/>
              </a:pPr>
              <a:endParaRPr lang="en-US" sz="700">
                <a:solidFill>
                  <a:srgbClr val="0000FF"/>
                </a:solidFill>
                <a:latin typeface="Century Schoolbook" charset="0"/>
                <a:cs typeface="+mn-cs"/>
              </a:endParaRPr>
            </a:p>
          </p:txBody>
        </p:sp>
        <p:sp>
          <p:nvSpPr>
            <p:cNvPr id="13880" name="Rectangle 568"/>
            <p:cNvSpPr>
              <a:spLocks noChangeArrowheads="1"/>
            </p:cNvSpPr>
            <p:nvPr/>
          </p:nvSpPr>
          <p:spPr bwMode="auto">
            <a:xfrm>
              <a:off x="525" y="2526"/>
              <a:ext cx="349" cy="123"/>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700">
                  <a:solidFill>
                    <a:srgbClr val="0000FF"/>
                  </a:solidFill>
                  <a:latin typeface="Century Schoolbook" charset="0"/>
                  <a:cs typeface="+mn-cs"/>
                </a:rPr>
                <a:t>CLASS A</a:t>
              </a:r>
            </a:p>
          </p:txBody>
        </p:sp>
        <p:grpSp>
          <p:nvGrpSpPr>
            <p:cNvPr id="27827" name="Group 223"/>
            <p:cNvGrpSpPr>
              <a:grpSpLocks/>
            </p:cNvGrpSpPr>
            <p:nvPr/>
          </p:nvGrpSpPr>
          <p:grpSpPr bwMode="auto">
            <a:xfrm rot="-263923">
              <a:off x="2366" y="1699"/>
              <a:ext cx="124" cy="26"/>
              <a:chOff x="2974" y="1539"/>
              <a:chExt cx="143" cy="32"/>
            </a:xfrm>
          </p:grpSpPr>
          <p:sp>
            <p:nvSpPr>
              <p:cNvPr id="13536" name="Freeform 224"/>
              <p:cNvSpPr>
                <a:spLocks/>
              </p:cNvSpPr>
              <p:nvPr/>
            </p:nvSpPr>
            <p:spPr bwMode="auto">
              <a:xfrm>
                <a:off x="2974" y="1539"/>
                <a:ext cx="72" cy="32"/>
              </a:xfrm>
              <a:custGeom>
                <a:avLst/>
                <a:gdLst>
                  <a:gd name="T0" fmla="*/ 0 w 71"/>
                  <a:gd name="T1" fmla="*/ 17 h 32"/>
                  <a:gd name="T2" fmla="*/ 70 w 71"/>
                  <a:gd name="T3" fmla="*/ 0 h 32"/>
                  <a:gd name="T4" fmla="*/ 70 w 71"/>
                  <a:gd name="T5" fmla="*/ 17 h 32"/>
                  <a:gd name="T6" fmla="*/ 70 w 71"/>
                  <a:gd name="T7" fmla="*/ 31 h 32"/>
                  <a:gd name="T8" fmla="*/ 0 w 71"/>
                  <a:gd name="T9" fmla="*/ 17 h 32"/>
                </a:gdLst>
                <a:ahLst/>
                <a:cxnLst>
                  <a:cxn ang="0">
                    <a:pos x="T0" y="T1"/>
                  </a:cxn>
                  <a:cxn ang="0">
                    <a:pos x="T2" y="T3"/>
                  </a:cxn>
                  <a:cxn ang="0">
                    <a:pos x="T4" y="T5"/>
                  </a:cxn>
                  <a:cxn ang="0">
                    <a:pos x="T6" y="T7"/>
                  </a:cxn>
                  <a:cxn ang="0">
                    <a:pos x="T8" y="T9"/>
                  </a:cxn>
                </a:cxnLst>
                <a:rect l="0" t="0" r="r" b="b"/>
                <a:pathLst>
                  <a:path w="71" h="32">
                    <a:moveTo>
                      <a:pt x="0" y="17"/>
                    </a:moveTo>
                    <a:lnTo>
                      <a:pt x="70" y="0"/>
                    </a:lnTo>
                    <a:lnTo>
                      <a:pt x="70" y="17"/>
                    </a:lnTo>
                    <a:lnTo>
                      <a:pt x="70" y="31"/>
                    </a:lnTo>
                    <a:lnTo>
                      <a:pt x="0" y="17"/>
                    </a:lnTo>
                  </a:path>
                </a:pathLst>
              </a:custGeom>
              <a:solidFill>
                <a:srgbClr val="000000"/>
              </a:solidFill>
              <a:ln>
                <a:noFill/>
              </a:ln>
              <a:effectLst/>
              <a:extLst>
                <a:ext uri="{91240B29-F687-4f45-9708-019B960494DF}">
                  <a14:hiddenLine xmlns:a14="http://schemas.microsoft.com/office/drawing/2010/main" w="12700" cap="rnd" cmpd="sng">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537" name="Line 225"/>
              <p:cNvSpPr>
                <a:spLocks noChangeShapeType="1"/>
              </p:cNvSpPr>
              <p:nvPr/>
            </p:nvSpPr>
            <p:spPr bwMode="auto">
              <a:xfrm>
                <a:off x="3052" y="1564"/>
                <a:ext cx="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Tune Measurement</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9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9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 Box 8"/>
          <p:cNvSpPr txBox="1">
            <a:spLocks noChangeArrowheads="1"/>
          </p:cNvSpPr>
          <p:nvPr/>
        </p:nvSpPr>
        <p:spPr bwMode="auto">
          <a:xfrm>
            <a:off x="-63500" y="1039813"/>
            <a:ext cx="70516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linacs and transferlines the momentum and momentum spread are mainly measured by spectrometer systems.</a:t>
            </a:r>
          </a:p>
        </p:txBody>
      </p:sp>
      <p:sp>
        <p:nvSpPr>
          <p:cNvPr id="11302" name="Text Box 38"/>
          <p:cNvSpPr txBox="1">
            <a:spLocks noChangeArrowheads="1"/>
          </p:cNvSpPr>
          <p:nvPr/>
        </p:nvSpPr>
        <p:spPr bwMode="auto">
          <a:xfrm>
            <a:off x="49213" y="1730375"/>
            <a:ext cx="5738812"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beam enters in the field of a dipole magnet where particles with different momenta follows different trajectories.</a:t>
            </a:r>
          </a:p>
        </p:txBody>
      </p:sp>
      <p:grpSp>
        <p:nvGrpSpPr>
          <p:cNvPr id="11306" name="Group 42"/>
          <p:cNvGrpSpPr>
            <a:grpSpLocks/>
          </p:cNvGrpSpPr>
          <p:nvPr/>
        </p:nvGrpSpPr>
        <p:grpSpPr bwMode="auto">
          <a:xfrm>
            <a:off x="5543550" y="104775"/>
            <a:ext cx="3440113" cy="2984500"/>
            <a:chOff x="3177" y="309"/>
            <a:chExt cx="2167" cy="1880"/>
          </a:xfrm>
        </p:grpSpPr>
        <p:grpSp>
          <p:nvGrpSpPr>
            <p:cNvPr id="29715" name="Group 37"/>
            <p:cNvGrpSpPr>
              <a:grpSpLocks/>
            </p:cNvGrpSpPr>
            <p:nvPr/>
          </p:nvGrpSpPr>
          <p:grpSpPr bwMode="auto">
            <a:xfrm>
              <a:off x="3177" y="309"/>
              <a:ext cx="2120" cy="1880"/>
              <a:chOff x="3177" y="309"/>
              <a:chExt cx="2120" cy="1880"/>
            </a:xfrm>
          </p:grpSpPr>
          <p:grpSp>
            <p:nvGrpSpPr>
              <p:cNvPr id="29719" name="Group 35"/>
              <p:cNvGrpSpPr>
                <a:grpSpLocks/>
              </p:cNvGrpSpPr>
              <p:nvPr/>
            </p:nvGrpSpPr>
            <p:grpSpPr bwMode="auto">
              <a:xfrm>
                <a:off x="3177" y="309"/>
                <a:ext cx="2120" cy="1880"/>
                <a:chOff x="3328" y="495"/>
                <a:chExt cx="1934" cy="1658"/>
              </a:xfrm>
            </p:grpSpPr>
            <p:graphicFrame>
              <p:nvGraphicFramePr>
                <p:cNvPr id="29721" name="Object 30"/>
                <p:cNvGraphicFramePr>
                  <a:graphicFrameLocks noChangeAspect="1"/>
                </p:cNvGraphicFramePr>
                <p:nvPr/>
              </p:nvGraphicFramePr>
              <p:xfrm>
                <a:off x="3990" y="1286"/>
                <a:ext cx="627" cy="202"/>
              </p:xfrm>
              <a:graphic>
                <a:graphicData uri="http://schemas.openxmlformats.org/presentationml/2006/ole">
                  <mc:AlternateContent xmlns:mc="http://schemas.openxmlformats.org/markup-compatibility/2006">
                    <mc:Choice xmlns:v="urn:schemas-microsoft-com:vml" Requires="v">
                      <p:oleObj spid="_x0000_s29873" name="Equation" r:id="rId3" imgW="711200" imgH="228600" progId="Equation.3">
                        <p:embed/>
                      </p:oleObj>
                    </mc:Choice>
                    <mc:Fallback>
                      <p:oleObj name="Equation" r:id="rId3" imgW="711200" imgH="22860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 y="1286"/>
                              <a:ext cx="627"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22" name="Object 31"/>
                <p:cNvGraphicFramePr>
                  <a:graphicFrameLocks noChangeAspect="1"/>
                </p:cNvGraphicFramePr>
                <p:nvPr/>
              </p:nvGraphicFramePr>
              <p:xfrm>
                <a:off x="4667" y="1666"/>
                <a:ext cx="582" cy="202"/>
              </p:xfrm>
              <a:graphic>
                <a:graphicData uri="http://schemas.openxmlformats.org/presentationml/2006/ole">
                  <mc:AlternateContent xmlns:mc="http://schemas.openxmlformats.org/markup-compatibility/2006">
                    <mc:Choice xmlns:v="urn:schemas-microsoft-com:vml" Requires="v">
                      <p:oleObj spid="_x0000_s29874" name="Equation" r:id="rId5" imgW="660400" imgH="228600" progId="Equation.3">
                        <p:embed/>
                      </p:oleObj>
                    </mc:Choice>
                    <mc:Fallback>
                      <p:oleObj name="Equation" r:id="rId5" imgW="660400" imgH="228600" progId="Equation.3">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 y="1666"/>
                              <a:ext cx="58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9723" name="Group 34"/>
                <p:cNvGrpSpPr>
                  <a:grpSpLocks/>
                </p:cNvGrpSpPr>
                <p:nvPr/>
              </p:nvGrpSpPr>
              <p:grpSpPr bwMode="auto">
                <a:xfrm>
                  <a:off x="3328" y="495"/>
                  <a:ext cx="1934" cy="1658"/>
                  <a:chOff x="3328" y="495"/>
                  <a:chExt cx="1934" cy="1658"/>
                </a:xfrm>
              </p:grpSpPr>
              <p:grpSp>
                <p:nvGrpSpPr>
                  <p:cNvPr id="29724" name="Group 29"/>
                  <p:cNvGrpSpPr>
                    <a:grpSpLocks/>
                  </p:cNvGrpSpPr>
                  <p:nvPr/>
                </p:nvGrpSpPr>
                <p:grpSpPr bwMode="auto">
                  <a:xfrm>
                    <a:off x="3328" y="495"/>
                    <a:ext cx="1934" cy="1658"/>
                    <a:chOff x="3328" y="495"/>
                    <a:chExt cx="1934" cy="1658"/>
                  </a:xfrm>
                </p:grpSpPr>
                <p:grpSp>
                  <p:nvGrpSpPr>
                    <p:cNvPr id="29727" name="Group 21"/>
                    <p:cNvGrpSpPr>
                      <a:grpSpLocks/>
                    </p:cNvGrpSpPr>
                    <p:nvPr/>
                  </p:nvGrpSpPr>
                  <p:grpSpPr bwMode="auto">
                    <a:xfrm>
                      <a:off x="3328" y="495"/>
                      <a:ext cx="1934" cy="1658"/>
                      <a:chOff x="3120" y="495"/>
                      <a:chExt cx="1934" cy="1658"/>
                    </a:xfrm>
                  </p:grpSpPr>
                  <p:sp>
                    <p:nvSpPr>
                      <p:cNvPr id="11278" name="Line 14"/>
                      <p:cNvSpPr>
                        <a:spLocks noChangeShapeType="1"/>
                      </p:cNvSpPr>
                      <p:nvPr/>
                    </p:nvSpPr>
                    <p:spPr bwMode="auto">
                      <a:xfrm>
                        <a:off x="4406" y="1055"/>
                        <a:ext cx="648"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9731" name="Group 20"/>
                      <p:cNvGrpSpPr>
                        <a:grpSpLocks/>
                      </p:cNvGrpSpPr>
                      <p:nvPr/>
                    </p:nvGrpSpPr>
                    <p:grpSpPr bwMode="auto">
                      <a:xfrm>
                        <a:off x="3120" y="495"/>
                        <a:ext cx="1580" cy="1658"/>
                        <a:chOff x="3120" y="495"/>
                        <a:chExt cx="1580" cy="1658"/>
                      </a:xfrm>
                    </p:grpSpPr>
                    <p:sp>
                      <p:nvSpPr>
                        <p:cNvPr id="11277" name="AutoShape 13"/>
                        <p:cNvSpPr>
                          <a:spLocks noChangeArrowheads="1"/>
                        </p:cNvSpPr>
                        <p:nvPr/>
                      </p:nvSpPr>
                      <p:spPr bwMode="auto">
                        <a:xfrm rot="9417660">
                          <a:off x="3155" y="495"/>
                          <a:ext cx="1502" cy="1658"/>
                        </a:xfrm>
                        <a:custGeom>
                          <a:avLst/>
                          <a:gdLst>
                            <a:gd name="G0" fmla="+- 5330 0 0"/>
                            <a:gd name="G1" fmla="+- -7526726 0 0"/>
                            <a:gd name="G2" fmla="+- 0 0 -7526726"/>
                            <a:gd name="T0" fmla="*/ 0 256 1"/>
                            <a:gd name="T1" fmla="*/ 180 256 1"/>
                            <a:gd name="G3" fmla="+- -7526726 T0 T1"/>
                            <a:gd name="T2" fmla="*/ 0 256 1"/>
                            <a:gd name="T3" fmla="*/ 90 256 1"/>
                            <a:gd name="G4" fmla="+- -7526726 T2 T3"/>
                            <a:gd name="G5" fmla="*/ G4 2 1"/>
                            <a:gd name="T4" fmla="*/ 90 256 1"/>
                            <a:gd name="T5" fmla="*/ 0 256 1"/>
                            <a:gd name="G6" fmla="+- -7526726 T4 T5"/>
                            <a:gd name="G7" fmla="*/ G6 2 1"/>
                            <a:gd name="G8" fmla="abs -752672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330"/>
                            <a:gd name="G18" fmla="*/ 5330 1 2"/>
                            <a:gd name="G19" fmla="+- G18 5400 0"/>
                            <a:gd name="G20" fmla="cos G19 -7526726"/>
                            <a:gd name="G21" fmla="sin G19 -7526726"/>
                            <a:gd name="G22" fmla="+- G20 10800 0"/>
                            <a:gd name="G23" fmla="+- G21 10800 0"/>
                            <a:gd name="G24" fmla="+- 10800 0 G20"/>
                            <a:gd name="G25" fmla="+- 5330 10800 0"/>
                            <a:gd name="G26" fmla="?: G9 G17 G25"/>
                            <a:gd name="G27" fmla="?: G9 0 21600"/>
                            <a:gd name="G28" fmla="cos 10800 -7526726"/>
                            <a:gd name="G29" fmla="sin 10800 -7526726"/>
                            <a:gd name="G30" fmla="sin 5330 -7526726"/>
                            <a:gd name="G31" fmla="+- G28 10800 0"/>
                            <a:gd name="G32" fmla="+- G29 10800 0"/>
                            <a:gd name="G33" fmla="+- G30 10800 0"/>
                            <a:gd name="G34" fmla="?: G4 0 G31"/>
                            <a:gd name="G35" fmla="?: -7526726 G34 0"/>
                            <a:gd name="G36" fmla="?: G6 G35 G31"/>
                            <a:gd name="G37" fmla="+- 21600 0 G36"/>
                            <a:gd name="G38" fmla="?: G4 0 G33"/>
                            <a:gd name="G39" fmla="?: -7526726 G38 G32"/>
                            <a:gd name="G40" fmla="?: G6 G39 0"/>
                            <a:gd name="G41" fmla="?: G4 G32 21600"/>
                            <a:gd name="G42" fmla="?: G6 G41 G33"/>
                            <a:gd name="T12" fmla="*/ 10800 w 21600"/>
                            <a:gd name="T13" fmla="*/ 0 h 21600"/>
                            <a:gd name="T14" fmla="*/ 7410 w 21600"/>
                            <a:gd name="T15" fmla="*/ 3481 h 21600"/>
                            <a:gd name="T16" fmla="*/ 10800 w 21600"/>
                            <a:gd name="T17" fmla="*/ 5470 h 21600"/>
                            <a:gd name="T18" fmla="*/ 14190 w 21600"/>
                            <a:gd name="T19" fmla="*/ 348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560" y="5963"/>
                              </a:moveTo>
                              <a:cubicBezTo>
                                <a:pt x="9262" y="5638"/>
                                <a:pt x="10026" y="5469"/>
                                <a:pt x="10800" y="5469"/>
                              </a:cubicBezTo>
                              <a:cubicBezTo>
                                <a:pt x="11573" y="5469"/>
                                <a:pt x="12337" y="5638"/>
                                <a:pt x="13039" y="5963"/>
                              </a:cubicBezTo>
                              <a:lnTo>
                                <a:pt x="15338" y="999"/>
                              </a:lnTo>
                              <a:cubicBezTo>
                                <a:pt x="13916" y="341"/>
                                <a:pt x="12367" y="0"/>
                                <a:pt x="10799" y="0"/>
                              </a:cubicBezTo>
                              <a:cubicBezTo>
                                <a:pt x="9232" y="0"/>
                                <a:pt x="7683" y="341"/>
                                <a:pt x="6261" y="999"/>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81" name="Line 17"/>
                        <p:cNvSpPr>
                          <a:spLocks noChangeShapeType="1"/>
                        </p:cNvSpPr>
                        <p:nvPr/>
                      </p:nvSpPr>
                      <p:spPr bwMode="auto">
                        <a:xfrm flipH="1" flipV="1">
                          <a:off x="3120" y="1932"/>
                          <a:ext cx="784"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82" name="Line 18"/>
                        <p:cNvSpPr>
                          <a:spLocks noChangeShapeType="1"/>
                        </p:cNvSpPr>
                        <p:nvPr/>
                      </p:nvSpPr>
                      <p:spPr bwMode="auto">
                        <a:xfrm flipH="1">
                          <a:off x="4340" y="1392"/>
                          <a:ext cx="360" cy="356"/>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83" name="Freeform 19"/>
                        <p:cNvSpPr>
                          <a:spLocks/>
                        </p:cNvSpPr>
                        <p:nvPr/>
                      </p:nvSpPr>
                      <p:spPr bwMode="auto">
                        <a:xfrm>
                          <a:off x="3904" y="1748"/>
                          <a:ext cx="436" cy="183"/>
                        </a:xfrm>
                        <a:custGeom>
                          <a:avLst/>
                          <a:gdLst>
                            <a:gd name="T0" fmla="*/ 0 w 436"/>
                            <a:gd name="T1" fmla="*/ 184 h 184"/>
                            <a:gd name="T2" fmla="*/ 256 w 436"/>
                            <a:gd name="T3" fmla="*/ 148 h 184"/>
                            <a:gd name="T4" fmla="*/ 436 w 436"/>
                            <a:gd name="T5" fmla="*/ 0 h 184"/>
                          </a:gdLst>
                          <a:ahLst/>
                          <a:cxnLst>
                            <a:cxn ang="0">
                              <a:pos x="T0" y="T1"/>
                            </a:cxn>
                            <a:cxn ang="0">
                              <a:pos x="T2" y="T3"/>
                            </a:cxn>
                            <a:cxn ang="0">
                              <a:pos x="T4" y="T5"/>
                            </a:cxn>
                          </a:cxnLst>
                          <a:rect l="0" t="0" r="r" b="b"/>
                          <a:pathLst>
                            <a:path w="436" h="184">
                              <a:moveTo>
                                <a:pt x="0" y="184"/>
                              </a:moveTo>
                              <a:cubicBezTo>
                                <a:pt x="91" y="181"/>
                                <a:pt x="183" y="179"/>
                                <a:pt x="256" y="148"/>
                              </a:cubicBezTo>
                              <a:cubicBezTo>
                                <a:pt x="329" y="117"/>
                                <a:pt x="382" y="58"/>
                                <a:pt x="436" y="0"/>
                              </a:cubicBezTo>
                            </a:path>
                          </a:pathLst>
                        </a:custGeom>
                        <a:noFill/>
                        <a:ln w="9525" cap="flat">
                          <a:solidFill>
                            <a:schemeClr val="tx1"/>
                          </a:solidFill>
                          <a:prstDash val="lg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286" name="Line 22"/>
                    <p:cNvSpPr>
                      <a:spLocks noChangeShapeType="1"/>
                    </p:cNvSpPr>
                    <p:nvPr/>
                  </p:nvSpPr>
                  <p:spPr bwMode="auto">
                    <a:xfrm>
                      <a:off x="3348" y="1932"/>
                      <a:ext cx="764" cy="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290" name="Freeform 26"/>
                    <p:cNvSpPr>
                      <a:spLocks/>
                    </p:cNvSpPr>
                    <p:nvPr/>
                  </p:nvSpPr>
                  <p:spPr bwMode="auto">
                    <a:xfrm>
                      <a:off x="4116" y="1302"/>
                      <a:ext cx="750" cy="627"/>
                    </a:xfrm>
                    <a:custGeom>
                      <a:avLst/>
                      <a:gdLst>
                        <a:gd name="T0" fmla="*/ 0 w 750"/>
                        <a:gd name="T1" fmla="*/ 627 h 627"/>
                        <a:gd name="T2" fmla="*/ 132 w 750"/>
                        <a:gd name="T3" fmla="*/ 615 h 627"/>
                        <a:gd name="T4" fmla="*/ 258 w 750"/>
                        <a:gd name="T5" fmla="*/ 570 h 627"/>
                        <a:gd name="T6" fmla="*/ 411 w 750"/>
                        <a:gd name="T7" fmla="*/ 420 h 627"/>
                        <a:gd name="T8" fmla="*/ 750 w 750"/>
                        <a:gd name="T9" fmla="*/ 0 h 627"/>
                      </a:gdLst>
                      <a:ahLst/>
                      <a:cxnLst>
                        <a:cxn ang="0">
                          <a:pos x="T0" y="T1"/>
                        </a:cxn>
                        <a:cxn ang="0">
                          <a:pos x="T2" y="T3"/>
                        </a:cxn>
                        <a:cxn ang="0">
                          <a:pos x="T4" y="T5"/>
                        </a:cxn>
                        <a:cxn ang="0">
                          <a:pos x="T6" y="T7"/>
                        </a:cxn>
                        <a:cxn ang="0">
                          <a:pos x="T8" y="T9"/>
                        </a:cxn>
                      </a:cxnLst>
                      <a:rect l="0" t="0" r="r" b="b"/>
                      <a:pathLst>
                        <a:path w="750" h="627">
                          <a:moveTo>
                            <a:pt x="0" y="627"/>
                          </a:moveTo>
                          <a:cubicBezTo>
                            <a:pt x="44" y="625"/>
                            <a:pt x="89" y="624"/>
                            <a:pt x="132" y="615"/>
                          </a:cubicBezTo>
                          <a:cubicBezTo>
                            <a:pt x="175" y="606"/>
                            <a:pt x="212" y="602"/>
                            <a:pt x="258" y="570"/>
                          </a:cubicBezTo>
                          <a:cubicBezTo>
                            <a:pt x="304" y="538"/>
                            <a:pt x="329" y="515"/>
                            <a:pt x="411" y="420"/>
                          </a:cubicBezTo>
                          <a:cubicBezTo>
                            <a:pt x="493" y="325"/>
                            <a:pt x="621" y="162"/>
                            <a:pt x="750" y="0"/>
                          </a:cubicBezTo>
                        </a:path>
                      </a:pathLst>
                    </a:custGeom>
                    <a:noFill/>
                    <a:ln w="19050" cmpd="sng">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296" name="Oval 32"/>
                  <p:cNvSpPr>
                    <a:spLocks noChangeArrowheads="1"/>
                  </p:cNvSpPr>
                  <p:nvPr/>
                </p:nvSpPr>
                <p:spPr bwMode="auto">
                  <a:xfrm>
                    <a:off x="3598" y="1905"/>
                    <a:ext cx="248" cy="56"/>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97" name="Line 33"/>
                  <p:cNvSpPr>
                    <a:spLocks noChangeShapeType="1"/>
                  </p:cNvSpPr>
                  <p:nvPr/>
                </p:nvSpPr>
                <p:spPr bwMode="auto">
                  <a:xfrm>
                    <a:off x="3881" y="1932"/>
                    <a:ext cx="107" cy="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292" name="Freeform 28"/>
              <p:cNvSpPr>
                <a:spLocks/>
              </p:cNvSpPr>
              <p:nvPr/>
            </p:nvSpPr>
            <p:spPr bwMode="auto">
              <a:xfrm>
                <a:off x="4044" y="1374"/>
                <a:ext cx="960" cy="570"/>
              </a:xfrm>
              <a:custGeom>
                <a:avLst/>
                <a:gdLst>
                  <a:gd name="T0" fmla="*/ 0 w 876"/>
                  <a:gd name="T1" fmla="*/ 495 h 503"/>
                  <a:gd name="T2" fmla="*/ 93 w 876"/>
                  <a:gd name="T3" fmla="*/ 498 h 503"/>
                  <a:gd name="T4" fmla="*/ 219 w 876"/>
                  <a:gd name="T5" fmla="*/ 483 h 503"/>
                  <a:gd name="T6" fmla="*/ 411 w 876"/>
                  <a:gd name="T7" fmla="*/ 378 h 503"/>
                  <a:gd name="T8" fmla="*/ 876 w 876"/>
                  <a:gd name="T9" fmla="*/ 0 h 503"/>
                </a:gdLst>
                <a:ahLst/>
                <a:cxnLst>
                  <a:cxn ang="0">
                    <a:pos x="T0" y="T1"/>
                  </a:cxn>
                  <a:cxn ang="0">
                    <a:pos x="T2" y="T3"/>
                  </a:cxn>
                  <a:cxn ang="0">
                    <a:pos x="T4" y="T5"/>
                  </a:cxn>
                  <a:cxn ang="0">
                    <a:pos x="T6" y="T7"/>
                  </a:cxn>
                  <a:cxn ang="0">
                    <a:pos x="T8" y="T9"/>
                  </a:cxn>
                </a:cxnLst>
                <a:rect l="0" t="0" r="r" b="b"/>
                <a:pathLst>
                  <a:path w="876" h="503">
                    <a:moveTo>
                      <a:pt x="0" y="495"/>
                    </a:moveTo>
                    <a:cubicBezTo>
                      <a:pt x="28" y="497"/>
                      <a:pt x="57" y="500"/>
                      <a:pt x="93" y="498"/>
                    </a:cubicBezTo>
                    <a:cubicBezTo>
                      <a:pt x="129" y="496"/>
                      <a:pt x="166" y="503"/>
                      <a:pt x="219" y="483"/>
                    </a:cubicBezTo>
                    <a:cubicBezTo>
                      <a:pt x="272" y="463"/>
                      <a:pt x="301" y="458"/>
                      <a:pt x="411" y="378"/>
                    </a:cubicBezTo>
                    <a:cubicBezTo>
                      <a:pt x="521" y="298"/>
                      <a:pt x="698" y="149"/>
                      <a:pt x="876" y="0"/>
                    </a:cubicBezTo>
                  </a:path>
                </a:pathLst>
              </a:custGeom>
              <a:noFill/>
              <a:ln w="1905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aphicFrame>
          <p:nvGraphicFramePr>
            <p:cNvPr id="29716" name="Object 39"/>
            <p:cNvGraphicFramePr>
              <a:graphicFrameLocks noChangeAspect="1"/>
            </p:cNvGraphicFramePr>
            <p:nvPr/>
          </p:nvGraphicFramePr>
          <p:xfrm>
            <a:off x="4818" y="858"/>
            <a:ext cx="526" cy="157"/>
          </p:xfrm>
          <a:graphic>
            <a:graphicData uri="http://schemas.openxmlformats.org/presentationml/2006/ole">
              <mc:AlternateContent xmlns:mc="http://schemas.openxmlformats.org/markup-compatibility/2006">
                <mc:Choice xmlns:v="urn:schemas-microsoft-com:vml" Requires="v">
                  <p:oleObj spid="_x0000_s29875" name="Equation" r:id="rId7" imgW="596641" imgH="177723" progId="Equation.3">
                    <p:embed/>
                  </p:oleObj>
                </mc:Choice>
                <mc:Fallback>
                  <p:oleObj name="Equation" r:id="rId7" imgW="596641" imgH="177723" progId="Equation.3">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8" y="858"/>
                          <a:ext cx="526" cy="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17" name="Object 40"/>
            <p:cNvGraphicFramePr>
              <a:graphicFrameLocks noChangeAspect="1"/>
            </p:cNvGraphicFramePr>
            <p:nvPr/>
          </p:nvGraphicFramePr>
          <p:xfrm>
            <a:off x="4176" y="1929"/>
            <a:ext cx="336" cy="157"/>
          </p:xfrm>
          <a:graphic>
            <a:graphicData uri="http://schemas.openxmlformats.org/presentationml/2006/ole">
              <mc:AlternateContent xmlns:mc="http://schemas.openxmlformats.org/markup-compatibility/2006">
                <mc:Choice xmlns:v="urn:schemas-microsoft-com:vml" Requires="v">
                  <p:oleObj spid="_x0000_s29876" name="Equation" r:id="rId9" imgW="380670" imgH="177646" progId="Equation.3">
                    <p:embed/>
                  </p:oleObj>
                </mc:Choice>
                <mc:Fallback>
                  <p:oleObj name="Equation" r:id="rId9" imgW="380670" imgH="177646" progId="Equation.3">
                    <p:embed/>
                    <p:pic>
                      <p:nvPicPr>
                        <p:cNvPr id="0"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 y="1929"/>
                          <a:ext cx="336" cy="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305" name="Line 41"/>
            <p:cNvSpPr>
              <a:spLocks noChangeShapeType="1"/>
            </p:cNvSpPr>
            <p:nvPr/>
          </p:nvSpPr>
          <p:spPr bwMode="auto">
            <a:xfrm>
              <a:off x="5095" y="984"/>
              <a:ext cx="0" cy="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307" name="Text Box 43"/>
          <p:cNvSpPr txBox="1">
            <a:spLocks noChangeArrowheads="1"/>
          </p:cNvSpPr>
          <p:nvPr/>
        </p:nvSpPr>
        <p:spPr bwMode="auto">
          <a:xfrm>
            <a:off x="0" y="2759075"/>
            <a:ext cx="642778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particle position is then measured on a detector downstream the magnet.</a:t>
            </a:r>
          </a:p>
        </p:txBody>
      </p:sp>
      <p:sp>
        <p:nvSpPr>
          <p:cNvPr id="11308" name="Text Box 44"/>
          <p:cNvSpPr txBox="1">
            <a:spLocks noChangeArrowheads="1"/>
          </p:cNvSpPr>
          <p:nvPr/>
        </p:nvSpPr>
        <p:spPr bwMode="auto">
          <a:xfrm>
            <a:off x="0" y="585152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spectrometer resolution is limited by the intrinsic beam size at the detector plane and by field non-linearities.</a:t>
            </a:r>
          </a:p>
        </p:txBody>
      </p:sp>
      <p:grpSp>
        <p:nvGrpSpPr>
          <p:cNvPr id="11313" name="Group 49"/>
          <p:cNvGrpSpPr>
            <a:grpSpLocks/>
          </p:cNvGrpSpPr>
          <p:nvPr/>
        </p:nvGrpSpPr>
        <p:grpSpPr bwMode="auto">
          <a:xfrm>
            <a:off x="468313" y="3521075"/>
            <a:ext cx="4454525" cy="2244725"/>
            <a:chOff x="295" y="2218"/>
            <a:chExt cx="2806" cy="1414"/>
          </a:xfrm>
        </p:grpSpPr>
        <p:grpSp>
          <p:nvGrpSpPr>
            <p:cNvPr id="29710" name="Group 46"/>
            <p:cNvGrpSpPr>
              <a:grpSpLocks/>
            </p:cNvGrpSpPr>
            <p:nvPr/>
          </p:nvGrpSpPr>
          <p:grpSpPr bwMode="auto">
            <a:xfrm>
              <a:off x="295" y="2218"/>
              <a:ext cx="1766" cy="1414"/>
              <a:chOff x="605" y="2201"/>
              <a:chExt cx="1766" cy="1414"/>
            </a:xfrm>
          </p:grpSpPr>
          <p:pic>
            <p:nvPicPr>
              <p:cNvPr id="29713" name="Picture 12" descr="hodoscope"/>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605" y="2201"/>
                <a:ext cx="1766" cy="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9" name="Text Box 45"/>
              <p:cNvSpPr txBox="1">
                <a:spLocks noChangeArrowheads="1"/>
              </p:cNvSpPr>
              <p:nvPr/>
            </p:nvSpPr>
            <p:spPr bwMode="auto">
              <a:xfrm>
                <a:off x="624" y="2224"/>
                <a:ext cx="4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solidFill>
                      <a:schemeClr val="bg1"/>
                    </a:solidFill>
                    <a:effectLst>
                      <a:outerShdw blurRad="38100" dist="38100" dir="2700000" algn="tl">
                        <a:srgbClr val="DDDDDD"/>
                      </a:outerShdw>
                    </a:effectLst>
                    <a:cs typeface="+mn-cs"/>
                  </a:rPr>
                  <a:t>DA</a:t>
                </a:r>
                <a:r>
                  <a:rPr lang="en-US" sz="1000" b="1">
                    <a:solidFill>
                      <a:schemeClr val="bg1"/>
                    </a:solidFill>
                    <a:effectLst>
                      <a:outerShdw blurRad="38100" dist="38100" dir="2700000" algn="tl">
                        <a:srgbClr val="DDDDDD"/>
                      </a:outerShdw>
                    </a:effectLst>
                    <a:latin typeface="Symbol" charset="0"/>
                    <a:cs typeface="+mn-cs"/>
                  </a:rPr>
                  <a:t>F</a:t>
                </a:r>
                <a:r>
                  <a:rPr lang="en-US" sz="1000" b="1">
                    <a:solidFill>
                      <a:schemeClr val="bg1"/>
                    </a:solidFill>
                    <a:effectLst>
                      <a:outerShdw blurRad="38100" dist="38100" dir="2700000" algn="tl">
                        <a:srgbClr val="DDDDDD"/>
                      </a:outerShdw>
                    </a:effectLst>
                    <a:cs typeface="+mn-cs"/>
                  </a:rPr>
                  <a:t>NE</a:t>
                </a:r>
              </a:p>
            </p:txBody>
          </p:sp>
        </p:grpSp>
        <p:sp>
          <p:nvSpPr>
            <p:cNvPr id="11311" name="Text Box 47"/>
            <p:cNvSpPr txBox="1">
              <a:spLocks noChangeArrowheads="1"/>
            </p:cNvSpPr>
            <p:nvPr/>
          </p:nvSpPr>
          <p:spPr bwMode="auto">
            <a:xfrm>
              <a:off x="2124" y="2261"/>
              <a:ext cx="977"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en-US" sz="1200">
                <a:cs typeface="+mn-cs"/>
              </a:endParaRPr>
            </a:p>
            <a:p>
              <a:pPr algn="ctr">
                <a:defRPr/>
              </a:pPr>
              <a:r>
                <a:rPr lang="en-US" sz="1200">
                  <a:cs typeface="+mn-cs"/>
                </a:rPr>
                <a:t>Secondary emission</a:t>
              </a:r>
            </a:p>
            <a:p>
              <a:pPr algn="ctr">
                <a:defRPr/>
              </a:pPr>
              <a:r>
                <a:rPr lang="en-US" sz="1200">
                  <a:cs typeface="+mn-cs"/>
                </a:rPr>
                <a:t>hodoscope</a:t>
              </a:r>
            </a:p>
          </p:txBody>
        </p:sp>
        <p:sp>
          <p:nvSpPr>
            <p:cNvPr id="11312" name="Line 48"/>
            <p:cNvSpPr>
              <a:spLocks noChangeShapeType="1"/>
            </p:cNvSpPr>
            <p:nvPr/>
          </p:nvSpPr>
          <p:spPr bwMode="auto">
            <a:xfrm flipH="1">
              <a:off x="1480" y="2588"/>
              <a:ext cx="735" cy="3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11320" name="Group 56"/>
          <p:cNvGrpSpPr>
            <a:grpSpLocks/>
          </p:cNvGrpSpPr>
          <p:nvPr/>
        </p:nvGrpSpPr>
        <p:grpSpPr bwMode="auto">
          <a:xfrm>
            <a:off x="3325813" y="3471863"/>
            <a:ext cx="5627687" cy="2317750"/>
            <a:chOff x="2095" y="2187"/>
            <a:chExt cx="3545" cy="1460"/>
          </a:xfrm>
        </p:grpSpPr>
        <p:grpSp>
          <p:nvGrpSpPr>
            <p:cNvPr id="29705" name="Group 53"/>
            <p:cNvGrpSpPr>
              <a:grpSpLocks/>
            </p:cNvGrpSpPr>
            <p:nvPr/>
          </p:nvGrpSpPr>
          <p:grpSpPr bwMode="auto">
            <a:xfrm>
              <a:off x="2095" y="2187"/>
              <a:ext cx="3505" cy="1438"/>
              <a:chOff x="2095" y="2187"/>
              <a:chExt cx="3505" cy="1438"/>
            </a:xfrm>
          </p:grpSpPr>
          <p:pic>
            <p:nvPicPr>
              <p:cNvPr id="29707" name="Picture 10" descr="SpectrometerWindow"/>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101" y="2187"/>
                <a:ext cx="249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5" name="Rectangle 51"/>
              <p:cNvSpPr>
                <a:spLocks noChangeArrowheads="1"/>
              </p:cNvSpPr>
              <p:nvPr/>
            </p:nvSpPr>
            <p:spPr bwMode="auto">
              <a:xfrm>
                <a:off x="2095" y="3106"/>
                <a:ext cx="9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200">
                    <a:cs typeface="+mn-cs"/>
                  </a:rPr>
                  <a:t>Spectrometer</a:t>
                </a:r>
              </a:p>
              <a:p>
                <a:pPr algn="ctr">
                  <a:defRPr/>
                </a:pPr>
                <a:r>
                  <a:rPr lang="en-US" sz="1200">
                    <a:cs typeface="+mn-cs"/>
                  </a:rPr>
                  <a:t>control window</a:t>
                </a:r>
              </a:p>
            </p:txBody>
          </p:sp>
          <p:sp>
            <p:nvSpPr>
              <p:cNvPr id="11316" name="Line 52"/>
              <p:cNvSpPr>
                <a:spLocks noChangeShapeType="1"/>
              </p:cNvSpPr>
              <p:nvPr/>
            </p:nvSpPr>
            <p:spPr bwMode="auto">
              <a:xfrm flipV="1">
                <a:off x="2667" y="2951"/>
                <a:ext cx="497" cy="1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319" name="Rectangle 55"/>
            <p:cNvSpPr>
              <a:spLocks noChangeArrowheads="1"/>
            </p:cNvSpPr>
            <p:nvPr/>
          </p:nvSpPr>
          <p:spPr bwMode="auto">
            <a:xfrm>
              <a:off x="5001" y="3493"/>
              <a:ext cx="6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1">
                  <a:effectLst>
                    <a:outerShdw blurRad="38100" dist="38100" dir="2700000" algn="tl">
                      <a:srgbClr val="DDDDDD"/>
                    </a:outerShdw>
                  </a:effectLst>
                  <a:cs typeface="+mn-cs"/>
                </a:rPr>
                <a:t>DA</a:t>
              </a:r>
              <a:r>
                <a:rPr lang="en-US" sz="1000" b="1">
                  <a:effectLst>
                    <a:outerShdw blurRad="38100" dist="38100" dir="2700000" algn="tl">
                      <a:srgbClr val="DDDDDD"/>
                    </a:outerShdw>
                  </a:effectLst>
                  <a:latin typeface="Symbol" charset="0"/>
                  <a:cs typeface="+mn-cs"/>
                </a:rPr>
                <a:t>F</a:t>
              </a:r>
              <a:r>
                <a:rPr lang="en-US" sz="1000" b="1">
                  <a:effectLst>
                    <a:outerShdw blurRad="38100" dist="38100" dir="2700000" algn="tl">
                      <a:srgbClr val="DDDDDD"/>
                    </a:outerShdw>
                  </a:effectLst>
                  <a:cs typeface="+mn-cs"/>
                </a:rPr>
                <a:t>NE-Linac</a:t>
              </a:r>
            </a:p>
          </p:txBody>
        </p:sp>
      </p:gr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Momentum and Momentum</a:t>
            </a:r>
            <a:r>
              <a:rPr lang="en-US" dirty="0" smtClean="0">
                <a:cs typeface="+mj-cs"/>
              </a:rPr>
              <a:t/>
            </a:r>
            <a:br>
              <a:rPr lang="en-US" dirty="0" smtClean="0">
                <a:cs typeface="+mj-cs"/>
              </a:rPr>
            </a:br>
            <a:r>
              <a:rPr lang="en-US" kern="1200" dirty="0" smtClean="0">
                <a:effectLst>
                  <a:outerShdw blurRad="38100" dist="38100" dir="2700000" algn="tl" rotWithShape="0">
                    <a:srgbClr val="000000"/>
                  </a:outerShdw>
                </a:effectLst>
                <a:latin typeface="Arial"/>
                <a:ea typeface="ＭＳ Ｐゴシック"/>
                <a:cs typeface="+mn-cs"/>
              </a:rPr>
              <a:t>Spread Measurement</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0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3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32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302" grpId="0"/>
      <p:bldP spid="11307" grpId="0"/>
      <p:bldP spid="1130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Text Box 8"/>
          <p:cNvSpPr txBox="1">
            <a:spLocks noChangeArrowheads="1"/>
          </p:cNvSpPr>
          <p:nvPr/>
        </p:nvSpPr>
        <p:spPr bwMode="auto">
          <a:xfrm>
            <a:off x="0" y="938213"/>
            <a:ext cx="91440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electron and positron storage rings the equilibrium beam emittance and the momentum spread can be measured by the combined measurement of at least two transverse beam profiles at two different ring locations.</a:t>
            </a:r>
          </a:p>
        </p:txBody>
      </p:sp>
      <p:graphicFrame>
        <p:nvGraphicFramePr>
          <p:cNvPr id="26636" name="Object 12"/>
          <p:cNvGraphicFramePr>
            <a:graphicFrameLocks noChangeAspect="1"/>
          </p:cNvGraphicFramePr>
          <p:nvPr/>
        </p:nvGraphicFramePr>
        <p:xfrm>
          <a:off x="3894138" y="1798638"/>
          <a:ext cx="5100637" cy="974725"/>
        </p:xfrm>
        <a:graphic>
          <a:graphicData uri="http://schemas.openxmlformats.org/presentationml/2006/ole">
            <mc:AlternateContent xmlns:mc="http://schemas.openxmlformats.org/markup-compatibility/2006">
              <mc:Choice xmlns:v="urn:schemas-microsoft-com:vml" Requires="v">
                <p:oleObj spid="_x0000_s30838" name="Equation" r:id="rId3" imgW="3136900" imgH="584200" progId="Equation.3">
                  <p:embed/>
                </p:oleObj>
              </mc:Choice>
              <mc:Fallback>
                <p:oleObj name="Equation" r:id="rId3" imgW="3136900" imgH="584200"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138" y="1798638"/>
                        <a:ext cx="510063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7" name="Object 13"/>
          <p:cNvGraphicFramePr>
            <a:graphicFrameLocks noChangeAspect="1"/>
          </p:cNvGraphicFramePr>
          <p:nvPr/>
        </p:nvGraphicFramePr>
        <p:xfrm>
          <a:off x="103188" y="4008438"/>
          <a:ext cx="3014662" cy="708025"/>
        </p:xfrm>
        <a:graphic>
          <a:graphicData uri="http://schemas.openxmlformats.org/presentationml/2006/ole">
            <mc:AlternateContent xmlns:mc="http://schemas.openxmlformats.org/markup-compatibility/2006">
              <mc:Choice xmlns:v="urn:schemas-microsoft-com:vml" Requires="v">
                <p:oleObj spid="_x0000_s30839" name="Equation" r:id="rId5" imgW="2006600" imgH="482600" progId="Equation.3">
                  <p:embed/>
                </p:oleObj>
              </mc:Choice>
              <mc:Fallback>
                <p:oleObj name="Equation" r:id="rId5" imgW="2006600" imgH="4826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8" y="4008438"/>
                        <a:ext cx="3014662" cy="708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8" name="Object 14"/>
          <p:cNvGraphicFramePr>
            <a:graphicFrameLocks noChangeAspect="1"/>
          </p:cNvGraphicFramePr>
          <p:nvPr/>
        </p:nvGraphicFramePr>
        <p:xfrm>
          <a:off x="346075" y="5018088"/>
          <a:ext cx="2490788" cy="720725"/>
        </p:xfrm>
        <a:graphic>
          <a:graphicData uri="http://schemas.openxmlformats.org/presentationml/2006/ole">
            <mc:AlternateContent xmlns:mc="http://schemas.openxmlformats.org/markup-compatibility/2006">
              <mc:Choice xmlns:v="urn:schemas-microsoft-com:vml" Requires="v">
                <p:oleObj spid="_x0000_s30840" name="Equation" r:id="rId7" imgW="1765300" imgH="508000" progId="Equation.3">
                  <p:embed/>
                </p:oleObj>
              </mc:Choice>
              <mc:Fallback>
                <p:oleObj name="Equation" r:id="rId7" imgW="1765300" imgH="5080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5" y="5018088"/>
                        <a:ext cx="2490788" cy="72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9" name="Text Box 15"/>
          <p:cNvSpPr txBox="1">
            <a:spLocks noChangeArrowheads="1"/>
          </p:cNvSpPr>
          <p:nvPr/>
        </p:nvSpPr>
        <p:spPr bwMode="auto">
          <a:xfrm>
            <a:off x="3186113" y="3689350"/>
            <a:ext cx="1304925" cy="2657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200" i="1">
                <a:latin typeface="Symbol" charset="0"/>
                <a:cs typeface="+mn-cs"/>
              </a:rPr>
              <a:t>e</a:t>
            </a:r>
            <a:r>
              <a:rPr lang="en-US" sz="1200">
                <a:latin typeface="Times" charset="0"/>
                <a:cs typeface="+mn-cs"/>
              </a:rPr>
              <a:t>:    emittance</a:t>
            </a:r>
          </a:p>
          <a:p>
            <a:pPr algn="ctr" eaLnBrk="0" hangingPunct="0">
              <a:defRPr/>
            </a:pPr>
            <a:endParaRPr lang="en-US" sz="1200">
              <a:latin typeface="Times" charset="0"/>
              <a:cs typeface="+mn-cs"/>
            </a:endParaRPr>
          </a:p>
          <a:p>
            <a:pPr algn="ctr" eaLnBrk="0" hangingPunct="0">
              <a:defRPr/>
            </a:pPr>
            <a:r>
              <a:rPr lang="en-US" sz="1200" i="1">
                <a:latin typeface="Times" charset="0"/>
                <a:cs typeface="+mn-cs"/>
              </a:rPr>
              <a:t>p</a:t>
            </a:r>
            <a:r>
              <a:rPr lang="en-US" sz="1200">
                <a:latin typeface="Times" charset="0"/>
                <a:cs typeface="+mn-cs"/>
              </a:rPr>
              <a:t>:   momentum</a:t>
            </a:r>
          </a:p>
          <a:p>
            <a:pPr algn="ctr" eaLnBrk="0" hangingPunct="0">
              <a:defRPr/>
            </a:pPr>
            <a:endParaRPr lang="en-US" sz="1200">
              <a:latin typeface="Times" charset="0"/>
              <a:cs typeface="+mn-cs"/>
            </a:endParaRPr>
          </a:p>
          <a:p>
            <a:pPr algn="ctr" eaLnBrk="0" hangingPunct="0">
              <a:defRPr/>
            </a:pPr>
            <a:r>
              <a:rPr lang="en-US" sz="1200" i="1">
                <a:latin typeface="Symbol" charset="0"/>
                <a:cs typeface="+mn-cs"/>
              </a:rPr>
              <a:t>b</a:t>
            </a:r>
            <a:r>
              <a:rPr lang="en-US" sz="1200">
                <a:latin typeface="Times" charset="0"/>
                <a:cs typeface="+mn-cs"/>
              </a:rPr>
              <a:t>:  beta function</a:t>
            </a:r>
          </a:p>
          <a:p>
            <a:pPr algn="ctr" eaLnBrk="0" hangingPunct="0">
              <a:defRPr/>
            </a:pPr>
            <a:endParaRPr lang="en-US" sz="1200">
              <a:latin typeface="Times" charset="0"/>
              <a:cs typeface="+mn-cs"/>
            </a:endParaRPr>
          </a:p>
          <a:p>
            <a:pPr algn="ctr" eaLnBrk="0" hangingPunct="0">
              <a:defRPr/>
            </a:pPr>
            <a:r>
              <a:rPr lang="en-US" sz="1200" i="1">
                <a:latin typeface="Symbol" charset="0"/>
                <a:cs typeface="+mn-cs"/>
              </a:rPr>
              <a:t>h</a:t>
            </a:r>
            <a:r>
              <a:rPr lang="en-US" sz="1200">
                <a:latin typeface="Times" charset="0"/>
                <a:cs typeface="+mn-cs"/>
              </a:rPr>
              <a:t>:  dispersion</a:t>
            </a:r>
          </a:p>
          <a:p>
            <a:pPr algn="ctr" eaLnBrk="0" hangingPunct="0">
              <a:defRPr/>
            </a:pPr>
            <a:endParaRPr lang="en-US" sz="1200">
              <a:latin typeface="Times" charset="0"/>
              <a:cs typeface="+mn-cs"/>
            </a:endParaRPr>
          </a:p>
          <a:p>
            <a:pPr algn="ctr" eaLnBrk="0" hangingPunct="0">
              <a:defRPr/>
            </a:pPr>
            <a:r>
              <a:rPr lang="en-US" sz="1200" i="1">
                <a:latin typeface="Symbol" charset="0"/>
                <a:cs typeface="+mn-cs"/>
              </a:rPr>
              <a:t>k</a:t>
            </a:r>
            <a:r>
              <a:rPr lang="en-US" sz="1200">
                <a:latin typeface="Times" charset="0"/>
                <a:cs typeface="+mn-cs"/>
              </a:rPr>
              <a:t>:   emittance ratio</a:t>
            </a:r>
          </a:p>
          <a:p>
            <a:pPr algn="ctr" eaLnBrk="0" hangingPunct="0">
              <a:defRPr/>
            </a:pPr>
            <a:endParaRPr lang="en-US" sz="1200">
              <a:latin typeface="Times" charset="0"/>
              <a:cs typeface="+mn-cs"/>
            </a:endParaRPr>
          </a:p>
          <a:p>
            <a:pPr algn="ctr" eaLnBrk="0" hangingPunct="0">
              <a:defRPr/>
            </a:pPr>
            <a:r>
              <a:rPr lang="en-US" sz="1200" i="1">
                <a:latin typeface="Times" charset="0"/>
                <a:cs typeface="+mn-cs"/>
              </a:rPr>
              <a:t>x</a:t>
            </a:r>
            <a:r>
              <a:rPr lang="en-US" sz="1200" i="1" baseline="-25000">
                <a:latin typeface="Times" charset="0"/>
                <a:cs typeface="+mn-cs"/>
              </a:rPr>
              <a:t>rms</a:t>
            </a:r>
            <a:r>
              <a:rPr lang="en-US" sz="1200">
                <a:latin typeface="Times" charset="0"/>
                <a:cs typeface="+mn-cs"/>
              </a:rPr>
              <a:t>:   rms beam size</a:t>
            </a:r>
          </a:p>
          <a:p>
            <a:pPr algn="ctr" eaLnBrk="0" hangingPunct="0">
              <a:defRPr/>
            </a:pPr>
            <a:endParaRPr lang="en-US" sz="1200">
              <a:latin typeface="Times" charset="0"/>
              <a:cs typeface="+mn-cs"/>
            </a:endParaRPr>
          </a:p>
        </p:txBody>
      </p:sp>
      <p:grpSp>
        <p:nvGrpSpPr>
          <p:cNvPr id="26644" name="Group 20"/>
          <p:cNvGrpSpPr>
            <a:grpSpLocks/>
          </p:cNvGrpSpPr>
          <p:nvPr/>
        </p:nvGrpSpPr>
        <p:grpSpPr bwMode="auto">
          <a:xfrm>
            <a:off x="4497388" y="3397250"/>
            <a:ext cx="4611687" cy="3159125"/>
            <a:chOff x="2640" y="1488"/>
            <a:chExt cx="2905" cy="1804"/>
          </a:xfrm>
        </p:grpSpPr>
        <p:pic>
          <p:nvPicPr>
            <p:cNvPr id="30730" name="Picture 16" descr="Graph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652" y="1503"/>
              <a:ext cx="1412"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7" descr="Graph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81" y="2421"/>
              <a:ext cx="1463"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8" descr="Graph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640" y="2428"/>
              <a:ext cx="1436"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9" descr="Graph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080" y="1488"/>
              <a:ext cx="1465"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5" name="Text Box 21"/>
          <p:cNvSpPr txBox="1">
            <a:spLocks noChangeArrowheads="1"/>
          </p:cNvSpPr>
          <p:nvPr/>
        </p:nvSpPr>
        <p:spPr bwMode="auto">
          <a:xfrm>
            <a:off x="28575" y="1946275"/>
            <a:ext cx="38274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beam size at a particular azhimutal position is given by:</a:t>
            </a:r>
          </a:p>
        </p:txBody>
      </p:sp>
      <p:sp>
        <p:nvSpPr>
          <p:cNvPr id="26646" name="Text Box 22"/>
          <p:cNvSpPr txBox="1">
            <a:spLocks noChangeArrowheads="1"/>
          </p:cNvSpPr>
          <p:nvPr/>
        </p:nvSpPr>
        <p:spPr bwMode="auto">
          <a:xfrm>
            <a:off x="0" y="267652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If the beam size is measured in two different points of the ring and the optical functions at such points are known, then:</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Momentum Spread &amp; </a:t>
            </a:r>
            <a:r>
              <a:rPr lang="en-US" kern="1200" dirty="0" err="1" smtClean="0">
                <a:effectLst>
                  <a:outerShdw blurRad="38100" dist="38100" dir="2700000" algn="tl" rotWithShape="0">
                    <a:srgbClr val="000000"/>
                  </a:outerShdw>
                </a:effectLst>
                <a:latin typeface="Arial"/>
                <a:ea typeface="ＭＳ Ｐゴシック"/>
                <a:cs typeface="+mn-cs"/>
              </a:rPr>
              <a:t>Emittance</a:t>
            </a:r>
            <a:r>
              <a:rPr lang="en-US" dirty="0" smtClean="0">
                <a:cs typeface="+mj-cs"/>
              </a:rPr>
              <a:t/>
            </a:r>
            <a:br>
              <a:rPr lang="en-US" dirty="0" smtClean="0">
                <a:cs typeface="+mj-cs"/>
              </a:rPr>
            </a:br>
            <a:r>
              <a:rPr lang="en-US" kern="1200" dirty="0" smtClean="0">
                <a:effectLst>
                  <a:outerShdw blurRad="38100" dist="38100" dir="2700000" algn="tl" rotWithShape="0">
                    <a:srgbClr val="000000"/>
                  </a:outerShdw>
                </a:effectLst>
                <a:latin typeface="Arial"/>
                <a:ea typeface="ＭＳ Ｐゴシック"/>
                <a:cs typeface="+mn-cs"/>
              </a:rPr>
              <a:t>   Measurement in Rings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3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9" grpId="0" animBg="1"/>
      <p:bldP spid="26645" grpId="0"/>
      <p:bldP spid="2664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8"/>
          <p:cNvSpPr txBox="1">
            <a:spLocks noChangeArrowheads="1"/>
          </p:cNvSpPr>
          <p:nvPr/>
        </p:nvSpPr>
        <p:spPr bwMode="auto">
          <a:xfrm>
            <a:off x="0" y="9207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A </a:t>
            </a:r>
            <a:r>
              <a:rPr lang="ja-JP" altLang="en-US" sz="1800" b="1">
                <a:effectLst>
                  <a:outerShdw blurRad="38100" dist="38100" dir="2700000" algn="tl">
                    <a:srgbClr val="DDDDDD"/>
                  </a:outerShdw>
                </a:effectLst>
                <a:latin typeface="Arial"/>
                <a:cs typeface="+mn-cs"/>
              </a:rPr>
              <a:t>“</a:t>
            </a:r>
            <a:r>
              <a:rPr lang="en-US" sz="1800" b="1">
                <a:effectLst>
                  <a:outerShdw blurRad="38100" dist="38100" dir="2700000" algn="tl">
                    <a:srgbClr val="DDDDDD"/>
                  </a:outerShdw>
                </a:effectLst>
                <a:cs typeface="+mn-cs"/>
              </a:rPr>
              <a:t>popular</a:t>
            </a:r>
            <a:r>
              <a:rPr lang="ja-JP" altLang="en-US" sz="1800" b="1">
                <a:effectLst>
                  <a:outerShdw blurRad="38100" dist="38100" dir="2700000" algn="tl">
                    <a:srgbClr val="DDDDDD"/>
                  </a:outerShdw>
                </a:effectLst>
                <a:latin typeface="Arial"/>
                <a:cs typeface="+mn-cs"/>
              </a:rPr>
              <a:t>”</a:t>
            </a:r>
            <a:r>
              <a:rPr lang="en-US" sz="1800" b="1">
                <a:effectLst>
                  <a:outerShdw blurRad="38100" dist="38100" dir="2700000" algn="tl">
                    <a:srgbClr val="DDDDDD"/>
                  </a:outerShdw>
                </a:effectLst>
                <a:cs typeface="+mn-cs"/>
              </a:rPr>
              <a:t> technique for measuring the emittance in linacs or transferlines uses the so-called </a:t>
            </a:r>
            <a:r>
              <a:rPr lang="ja-JP" altLang="en-US" sz="1800" b="1">
                <a:effectLst>
                  <a:outerShdw blurRad="38100" dist="38100" dir="2700000" algn="tl">
                    <a:srgbClr val="DDDDDD"/>
                  </a:outerShdw>
                </a:effectLst>
                <a:latin typeface="Arial"/>
                <a:cs typeface="+mn-cs"/>
              </a:rPr>
              <a:t>“</a:t>
            </a:r>
            <a:r>
              <a:rPr lang="en-US" sz="1800" b="1">
                <a:solidFill>
                  <a:srgbClr val="CC0000"/>
                </a:solidFill>
                <a:effectLst>
                  <a:outerShdw blurRad="38100" dist="38100" dir="2700000" algn="tl">
                    <a:srgbClr val="DDDDDD"/>
                  </a:outerShdw>
                </a:effectLst>
                <a:cs typeface="+mn-cs"/>
              </a:rPr>
              <a:t>three gradient method</a:t>
            </a:r>
            <a:r>
              <a:rPr lang="ja-JP" altLang="en-US" sz="1800" b="1">
                <a:effectLst>
                  <a:outerShdw blurRad="38100" dist="38100" dir="2700000" algn="tl">
                    <a:srgbClr val="DDDDDD"/>
                  </a:outerShdw>
                </a:effectLst>
                <a:latin typeface="Arial"/>
                <a:cs typeface="+mn-cs"/>
              </a:rPr>
              <a:t>”</a:t>
            </a:r>
            <a:r>
              <a:rPr lang="en-US" sz="1800" b="1">
                <a:effectLst>
                  <a:outerShdw blurRad="38100" dist="38100" dir="2700000" algn="tl">
                    <a:srgbClr val="DDDDDD"/>
                  </a:outerShdw>
                </a:effectLst>
                <a:cs typeface="+mn-cs"/>
              </a:rPr>
              <a:t>. </a:t>
            </a:r>
          </a:p>
        </p:txBody>
      </p:sp>
      <p:sp>
        <p:nvSpPr>
          <p:cNvPr id="21544" name="Text Box 40"/>
          <p:cNvSpPr txBox="1">
            <a:spLocks noChangeArrowheads="1"/>
          </p:cNvSpPr>
          <p:nvPr/>
        </p:nvSpPr>
        <p:spPr bwMode="auto">
          <a:xfrm>
            <a:off x="4030663" y="1619250"/>
            <a:ext cx="5184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gradient (focusing-defocusing strength) of a quadrupole is changed and the related transverse beam profiles are recorded by a detector downstream the quadrupole. </a:t>
            </a:r>
          </a:p>
        </p:txBody>
      </p:sp>
      <p:grpSp>
        <p:nvGrpSpPr>
          <p:cNvPr id="21547" name="Group 43"/>
          <p:cNvGrpSpPr>
            <a:grpSpLocks/>
          </p:cNvGrpSpPr>
          <p:nvPr/>
        </p:nvGrpSpPr>
        <p:grpSpPr bwMode="auto">
          <a:xfrm>
            <a:off x="152400" y="1462088"/>
            <a:ext cx="4419600" cy="1524000"/>
            <a:chOff x="96" y="1056"/>
            <a:chExt cx="2784" cy="960"/>
          </a:xfrm>
        </p:grpSpPr>
        <p:grpSp>
          <p:nvGrpSpPr>
            <p:cNvPr id="31756" name="Group 39"/>
            <p:cNvGrpSpPr>
              <a:grpSpLocks/>
            </p:cNvGrpSpPr>
            <p:nvPr/>
          </p:nvGrpSpPr>
          <p:grpSpPr bwMode="auto">
            <a:xfrm>
              <a:off x="96" y="1056"/>
              <a:ext cx="2784" cy="960"/>
              <a:chOff x="2784" y="1008"/>
              <a:chExt cx="2784" cy="960"/>
            </a:xfrm>
          </p:grpSpPr>
          <p:grpSp>
            <p:nvGrpSpPr>
              <p:cNvPr id="31759" name="Group 35"/>
              <p:cNvGrpSpPr>
                <a:grpSpLocks/>
              </p:cNvGrpSpPr>
              <p:nvPr/>
            </p:nvGrpSpPr>
            <p:grpSpPr bwMode="auto">
              <a:xfrm>
                <a:off x="2784" y="1008"/>
                <a:ext cx="2784" cy="960"/>
                <a:chOff x="2784" y="1008"/>
                <a:chExt cx="2784" cy="960"/>
              </a:xfrm>
            </p:grpSpPr>
            <p:grpSp>
              <p:nvGrpSpPr>
                <p:cNvPr id="31763" name="Group 32"/>
                <p:cNvGrpSpPr>
                  <a:grpSpLocks/>
                </p:cNvGrpSpPr>
                <p:nvPr/>
              </p:nvGrpSpPr>
              <p:grpSpPr bwMode="auto">
                <a:xfrm>
                  <a:off x="2784" y="1104"/>
                  <a:ext cx="2784" cy="864"/>
                  <a:chOff x="384" y="1104"/>
                  <a:chExt cx="2784" cy="864"/>
                </a:xfrm>
              </p:grpSpPr>
              <p:sp>
                <p:nvSpPr>
                  <p:cNvPr id="21521" name="Line 17"/>
                  <p:cNvSpPr>
                    <a:spLocks noChangeShapeType="1"/>
                  </p:cNvSpPr>
                  <p:nvPr/>
                </p:nvSpPr>
                <p:spPr bwMode="auto">
                  <a:xfrm>
                    <a:off x="384" y="1440"/>
                    <a:ext cx="2784"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1767" name="Group 27"/>
                  <p:cNvGrpSpPr>
                    <a:grpSpLocks/>
                  </p:cNvGrpSpPr>
                  <p:nvPr/>
                </p:nvGrpSpPr>
                <p:grpSpPr bwMode="auto">
                  <a:xfrm>
                    <a:off x="720" y="1104"/>
                    <a:ext cx="384" cy="672"/>
                    <a:chOff x="2832" y="2448"/>
                    <a:chExt cx="384" cy="624"/>
                  </a:xfrm>
                </p:grpSpPr>
                <p:sp>
                  <p:nvSpPr>
                    <p:cNvPr id="21526" name="Rectangle 22"/>
                    <p:cNvSpPr>
                      <a:spLocks noChangeArrowheads="1"/>
                    </p:cNvSpPr>
                    <p:nvPr/>
                  </p:nvSpPr>
                  <p:spPr bwMode="auto">
                    <a:xfrm>
                      <a:off x="2880" y="2448"/>
                      <a:ext cx="288" cy="62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FF6600"/>
                        </a:solidFill>
                        <a:cs typeface="+mn-cs"/>
                      </a:endParaRPr>
                    </a:p>
                  </p:txBody>
                </p:sp>
                <p:sp>
                  <p:nvSpPr>
                    <p:cNvPr id="21527" name="AutoShape 23"/>
                    <p:cNvSpPr>
                      <a:spLocks noChangeArrowheads="1"/>
                    </p:cNvSpPr>
                    <p:nvPr/>
                  </p:nvSpPr>
                  <p:spPr bwMode="auto">
                    <a:xfrm>
                      <a:off x="3168" y="2496"/>
                      <a:ext cx="48" cy="240"/>
                    </a:xfrm>
                    <a:prstGeom prst="flowChartDelay">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28" name="AutoShape 24"/>
                    <p:cNvSpPr>
                      <a:spLocks noChangeArrowheads="1"/>
                    </p:cNvSpPr>
                    <p:nvPr/>
                  </p:nvSpPr>
                  <p:spPr bwMode="auto">
                    <a:xfrm>
                      <a:off x="3168" y="2784"/>
                      <a:ext cx="48" cy="240"/>
                    </a:xfrm>
                    <a:prstGeom prst="flowChartDelay">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29" name="AutoShape 25"/>
                    <p:cNvSpPr>
                      <a:spLocks noChangeArrowheads="1"/>
                    </p:cNvSpPr>
                    <p:nvPr/>
                  </p:nvSpPr>
                  <p:spPr bwMode="auto">
                    <a:xfrm flipH="1" flipV="1">
                      <a:off x="2832" y="2496"/>
                      <a:ext cx="48" cy="240"/>
                    </a:xfrm>
                    <a:prstGeom prst="flowChartDelay">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30" name="AutoShape 26"/>
                    <p:cNvSpPr>
                      <a:spLocks noChangeArrowheads="1"/>
                    </p:cNvSpPr>
                    <p:nvPr/>
                  </p:nvSpPr>
                  <p:spPr bwMode="auto">
                    <a:xfrm flipH="1" flipV="1">
                      <a:off x="2832" y="2784"/>
                      <a:ext cx="48" cy="240"/>
                    </a:xfrm>
                    <a:prstGeom prst="flowChartDelay">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1532" name="Line 28"/>
                  <p:cNvSpPr>
                    <a:spLocks noChangeShapeType="1"/>
                  </p:cNvSpPr>
                  <p:nvPr/>
                </p:nvSpPr>
                <p:spPr bwMode="auto">
                  <a:xfrm>
                    <a:off x="2304" y="1248"/>
                    <a:ext cx="336" cy="3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1769" name="Group 31"/>
                  <p:cNvGrpSpPr>
                    <a:grpSpLocks/>
                  </p:cNvGrpSpPr>
                  <p:nvPr/>
                </p:nvGrpSpPr>
                <p:grpSpPr bwMode="auto">
                  <a:xfrm>
                    <a:off x="2352" y="1680"/>
                    <a:ext cx="192" cy="288"/>
                    <a:chOff x="2304" y="1680"/>
                    <a:chExt cx="192" cy="288"/>
                  </a:xfrm>
                </p:grpSpPr>
                <p:sp>
                  <p:nvSpPr>
                    <p:cNvPr id="21533" name="Rectangle 29"/>
                    <p:cNvSpPr>
                      <a:spLocks noChangeArrowheads="1"/>
                    </p:cNvSpPr>
                    <p:nvPr/>
                  </p:nvSpPr>
                  <p:spPr bwMode="auto">
                    <a:xfrm>
                      <a:off x="2352" y="1680"/>
                      <a:ext cx="96" cy="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34" name="Rectangle 30"/>
                    <p:cNvSpPr>
                      <a:spLocks noChangeArrowheads="1"/>
                    </p:cNvSpPr>
                    <p:nvPr/>
                  </p:nvSpPr>
                  <p:spPr bwMode="auto">
                    <a:xfrm>
                      <a:off x="2304" y="1728"/>
                      <a:ext cx="192"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1537" name="Text Box 33"/>
                <p:cNvSpPr txBox="1">
                  <a:spLocks noChangeArrowheads="1"/>
                </p:cNvSpPr>
                <p:nvPr/>
              </p:nvSpPr>
              <p:spPr bwMode="auto">
                <a:xfrm>
                  <a:off x="3600" y="1008"/>
                  <a:ext cx="6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Quadrupole</a:t>
                  </a:r>
                </a:p>
              </p:txBody>
            </p:sp>
            <p:sp>
              <p:nvSpPr>
                <p:cNvPr id="21538" name="Line 34"/>
                <p:cNvSpPr>
                  <a:spLocks noChangeShapeType="1"/>
                </p:cNvSpPr>
                <p:nvPr/>
              </p:nvSpPr>
              <p:spPr bwMode="auto">
                <a:xfrm flipH="1">
                  <a:off x="3312" y="115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1540" name="Text Box 36"/>
              <p:cNvSpPr txBox="1">
                <a:spLocks noChangeArrowheads="1"/>
              </p:cNvSpPr>
              <p:nvPr/>
            </p:nvSpPr>
            <p:spPr bwMode="auto">
              <a:xfrm>
                <a:off x="3648" y="1632"/>
                <a:ext cx="7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cs typeface="+mn-cs"/>
                  </a:rPr>
                  <a:t>Beam profile</a:t>
                </a:r>
              </a:p>
              <a:p>
                <a:pPr algn="ctr">
                  <a:defRPr/>
                </a:pPr>
                <a:r>
                  <a:rPr lang="en-US">
                    <a:cs typeface="+mn-cs"/>
                  </a:rPr>
                  <a:t>monitor</a:t>
                </a:r>
              </a:p>
            </p:txBody>
          </p:sp>
          <p:sp>
            <p:nvSpPr>
              <p:cNvPr id="21541" name="Line 37"/>
              <p:cNvSpPr>
                <a:spLocks noChangeShapeType="1"/>
              </p:cNvSpPr>
              <p:nvPr/>
            </p:nvSpPr>
            <p:spPr bwMode="auto">
              <a:xfrm flipV="1">
                <a:off x="4368" y="1536"/>
                <a:ext cx="28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1542" name="Line 38"/>
              <p:cNvSpPr>
                <a:spLocks noChangeShapeType="1"/>
              </p:cNvSpPr>
              <p:nvPr/>
            </p:nvSpPr>
            <p:spPr bwMode="auto">
              <a:xfrm>
                <a:off x="4368" y="1728"/>
                <a:ext cx="28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1545" name="Oval 41"/>
            <p:cNvSpPr>
              <a:spLocks noChangeArrowheads="1"/>
            </p:cNvSpPr>
            <p:nvPr/>
          </p:nvSpPr>
          <p:spPr bwMode="auto">
            <a:xfrm>
              <a:off x="960" y="1458"/>
              <a:ext cx="240" cy="48"/>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46" name="Line 42"/>
            <p:cNvSpPr>
              <a:spLocks noChangeShapeType="1"/>
            </p:cNvSpPr>
            <p:nvPr/>
          </p:nvSpPr>
          <p:spPr bwMode="auto">
            <a:xfrm>
              <a:off x="1231" y="1480"/>
              <a:ext cx="142" cy="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21548" name="Text Box 44"/>
          <p:cNvSpPr txBox="1">
            <a:spLocks noChangeArrowheads="1"/>
          </p:cNvSpPr>
          <p:nvPr/>
        </p:nvSpPr>
        <p:spPr bwMode="auto">
          <a:xfrm>
            <a:off x="0" y="29527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measurement requires a minimum of 3 different quadrupole gradients but the accuracy can be improved if more points are taken. </a:t>
            </a:r>
          </a:p>
        </p:txBody>
      </p:sp>
      <p:sp>
        <p:nvSpPr>
          <p:cNvPr id="21549" name="Text Box 45"/>
          <p:cNvSpPr txBox="1">
            <a:spLocks noChangeArrowheads="1"/>
          </p:cNvSpPr>
          <p:nvPr/>
        </p:nvSpPr>
        <p:spPr bwMode="auto">
          <a:xfrm>
            <a:off x="28575" y="3579813"/>
            <a:ext cx="56245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The beam size at the detector is defined by the beam emittance and by the local beta function. </a:t>
            </a:r>
          </a:p>
          <a:p>
            <a:pPr algn="ctr">
              <a:defRPr/>
            </a:pPr>
            <a:r>
              <a:rPr lang="en-US" sz="1800" b="1">
                <a:effectLst>
                  <a:outerShdw blurRad="38100" dist="38100" dir="2700000" algn="tl">
                    <a:srgbClr val="DDDDDD"/>
                  </a:outerShdw>
                </a:effectLst>
                <a:cs typeface="+mn-cs"/>
              </a:rPr>
              <a:t>The emittance is an invariant while the beta changes with the changing quadrupole gradient. </a:t>
            </a:r>
          </a:p>
        </p:txBody>
      </p:sp>
      <p:sp>
        <p:nvSpPr>
          <p:cNvPr id="21552" name="Rectangle 48"/>
          <p:cNvSpPr>
            <a:spLocks noChangeArrowheads="1"/>
          </p:cNvSpPr>
          <p:nvPr/>
        </p:nvSpPr>
        <p:spPr bwMode="auto">
          <a:xfrm>
            <a:off x="0" y="4775200"/>
            <a:ext cx="5532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An analytical expression linking the transverse profiles with the beam emittance can be derived and used for fitting the experimental data. </a:t>
            </a:r>
          </a:p>
        </p:txBody>
      </p:sp>
      <p:sp>
        <p:nvSpPr>
          <p:cNvPr id="21553" name="Rectangle 49"/>
          <p:cNvSpPr>
            <a:spLocks noChangeArrowheads="1"/>
          </p:cNvSpPr>
          <p:nvPr/>
        </p:nvSpPr>
        <p:spPr bwMode="auto">
          <a:xfrm>
            <a:off x="-4763" y="5734050"/>
            <a:ext cx="55324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800" b="1">
                <a:effectLst>
                  <a:outerShdw blurRad="38100" dist="38100" dir="2700000" algn="tl">
                    <a:srgbClr val="DDDDDD"/>
                  </a:outerShdw>
                </a:effectLst>
                <a:cs typeface="+mn-cs"/>
              </a:rPr>
              <a:t> From the fit, the values for the emittance and for the optical functions at the quadrupole position can be finally extracted.</a:t>
            </a:r>
          </a:p>
        </p:txBody>
      </p:sp>
      <p:grpSp>
        <p:nvGrpSpPr>
          <p:cNvPr id="21555" name="Group 51"/>
          <p:cNvGrpSpPr>
            <a:grpSpLocks/>
          </p:cNvGrpSpPr>
          <p:nvPr/>
        </p:nvGrpSpPr>
        <p:grpSpPr bwMode="auto">
          <a:xfrm>
            <a:off x="5526088" y="3586163"/>
            <a:ext cx="3460750" cy="2917825"/>
            <a:chOff x="3481" y="2259"/>
            <a:chExt cx="2180" cy="1838"/>
          </a:xfrm>
        </p:grpSpPr>
        <p:pic>
          <p:nvPicPr>
            <p:cNvPr id="31754" name="Picture 12" descr="Emittance Measurem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1" y="2259"/>
              <a:ext cx="2180"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Text Box 50"/>
            <p:cNvSpPr txBox="1">
              <a:spLocks noChangeArrowheads="1"/>
            </p:cNvSpPr>
            <p:nvPr/>
          </p:nvSpPr>
          <p:spPr bwMode="auto">
            <a:xfrm>
              <a:off x="5220" y="3665"/>
              <a:ext cx="34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800" b="1">
                  <a:solidFill>
                    <a:schemeClr val="bg1"/>
                  </a:solidFill>
                  <a:effectLst>
                    <a:outerShdw blurRad="38100" dist="38100" dir="2700000" algn="tl">
                      <a:srgbClr val="DDDDDD"/>
                    </a:outerShdw>
                  </a:effectLst>
                  <a:cs typeface="+mn-cs"/>
                </a:rPr>
                <a:t>DA</a:t>
              </a:r>
              <a:r>
                <a:rPr lang="en-US" sz="800" b="1">
                  <a:solidFill>
                    <a:schemeClr val="bg1"/>
                  </a:solidFill>
                  <a:effectLst>
                    <a:outerShdw blurRad="38100" dist="38100" dir="2700000" algn="tl">
                      <a:srgbClr val="DDDDDD"/>
                    </a:outerShdw>
                  </a:effectLst>
                  <a:latin typeface="Symbol" charset="0"/>
                  <a:cs typeface="+mn-cs"/>
                </a:rPr>
                <a:t>F</a:t>
              </a:r>
              <a:r>
                <a:rPr lang="en-US" sz="800" b="1">
                  <a:solidFill>
                    <a:schemeClr val="bg1"/>
                  </a:solidFill>
                  <a:effectLst>
                    <a:outerShdw blurRad="38100" dist="38100" dir="2700000" algn="tl">
                      <a:srgbClr val="DDDDDD"/>
                    </a:outerShdw>
                  </a:effectLst>
                  <a:cs typeface="+mn-cs"/>
                </a:rPr>
                <a:t>NE</a:t>
              </a:r>
            </a:p>
            <a:p>
              <a:pPr algn="ctr">
                <a:defRPr/>
              </a:pPr>
              <a:r>
                <a:rPr lang="en-US" sz="800" b="1">
                  <a:solidFill>
                    <a:schemeClr val="bg1"/>
                  </a:solidFill>
                  <a:effectLst>
                    <a:outerShdw blurRad="38100" dist="38100" dir="2700000" algn="tl">
                      <a:srgbClr val="DDDDDD"/>
                    </a:outerShdw>
                  </a:effectLst>
                  <a:cs typeface="+mn-cs"/>
                </a:rPr>
                <a:t>LINAC</a:t>
              </a:r>
            </a:p>
          </p:txBody>
        </p:sp>
      </p:gr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err="1" smtClean="0">
                <a:effectLst>
                  <a:outerShdw blurRad="38100" dist="38100" dir="2700000" algn="tl" rotWithShape="0">
                    <a:srgbClr val="000000"/>
                  </a:outerShdw>
                </a:effectLst>
                <a:latin typeface="Arial"/>
                <a:ea typeface="ＭＳ Ｐゴシック"/>
                <a:cs typeface="+mn-cs"/>
              </a:rPr>
              <a:t>Emittance</a:t>
            </a:r>
            <a:r>
              <a:rPr lang="en-US" kern="1200" dirty="0" smtClean="0">
                <a:effectLst>
                  <a:outerShdw blurRad="38100" dist="38100" dir="2700000" algn="tl" rotWithShape="0">
                    <a:srgbClr val="000000"/>
                  </a:outerShdw>
                </a:effectLst>
                <a:latin typeface="Arial"/>
                <a:ea typeface="ＭＳ Ｐゴシック"/>
                <a:cs typeface="+mn-cs"/>
              </a:rPr>
              <a:t> Measurement</a:t>
            </a:r>
            <a:r>
              <a:rPr lang="en-US" dirty="0" smtClean="0">
                <a:cs typeface="+mj-cs"/>
              </a:rPr>
              <a:t/>
            </a:r>
            <a:br>
              <a:rPr lang="en-US" dirty="0" smtClean="0">
                <a:cs typeface="+mj-cs"/>
              </a:rPr>
            </a:br>
            <a:r>
              <a:rPr lang="en-US" kern="1200" dirty="0" smtClean="0">
                <a:effectLst>
                  <a:outerShdw blurRad="38100" dist="38100" dir="2700000" algn="tl" rotWithShape="0">
                    <a:srgbClr val="000000"/>
                  </a:outerShdw>
                </a:effectLst>
                <a:latin typeface="Arial"/>
                <a:ea typeface="ＭＳ Ｐゴシック"/>
                <a:cs typeface="+mn-cs"/>
              </a:rPr>
              <a:t>In </a:t>
            </a:r>
            <a:r>
              <a:rPr lang="en-US" kern="1200" dirty="0" err="1" smtClean="0">
                <a:effectLst>
                  <a:outerShdw blurRad="38100" dist="38100" dir="2700000" algn="tl" rotWithShape="0">
                    <a:srgbClr val="000000"/>
                  </a:outerShdw>
                </a:effectLst>
                <a:latin typeface="Arial"/>
                <a:ea typeface="ＭＳ Ｐゴシック"/>
                <a:cs typeface="+mn-cs"/>
              </a:rPr>
              <a:t>Linacs</a:t>
            </a:r>
            <a:r>
              <a:rPr lang="en-US" kern="1200" dirty="0" smtClean="0">
                <a:effectLst>
                  <a:outerShdw blurRad="38100" dist="38100" dir="2700000" algn="tl" rotWithShape="0">
                    <a:srgbClr val="000000"/>
                  </a:outerShdw>
                </a:effectLst>
                <a:latin typeface="Arial"/>
                <a:ea typeface="ＭＳ Ｐゴシック"/>
                <a:cs typeface="+mn-cs"/>
              </a:rPr>
              <a:t> and </a:t>
            </a:r>
            <a:r>
              <a:rPr lang="en-US" kern="1200" dirty="0" err="1" smtClean="0">
                <a:effectLst>
                  <a:outerShdw blurRad="38100" dist="38100" dir="2700000" algn="tl" rotWithShape="0">
                    <a:srgbClr val="000000"/>
                  </a:outerShdw>
                </a:effectLst>
                <a:latin typeface="Arial"/>
                <a:ea typeface="ＭＳ Ｐゴシック"/>
                <a:cs typeface="+mn-cs"/>
              </a:rPr>
              <a:t>Tranferlines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5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44" grpId="0"/>
      <p:bldP spid="21548" grpId="0"/>
      <p:bldP spid="21549" grpId="0"/>
      <p:bldP spid="21552" grpId="0"/>
      <p:bldP spid="2155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0" y="2157413"/>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M. Serio,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Diagnostica e misure</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Seminars on DA</a:t>
            </a:r>
            <a:r>
              <a:rPr lang="en-US" sz="1900" b="1">
                <a:effectLst>
                  <a:outerShdw blurRad="38100" dist="38100" dir="2700000" algn="tl">
                    <a:srgbClr val="DDDDDD"/>
                  </a:outerShdw>
                </a:effectLst>
                <a:latin typeface="Symbol" charset="0"/>
                <a:cs typeface="+mn-cs"/>
              </a:rPr>
              <a:t>F</a:t>
            </a:r>
            <a:r>
              <a:rPr lang="en-US" sz="1900" b="1">
                <a:effectLst>
                  <a:outerShdw blurRad="38100" dist="38100" dir="2700000" algn="tl">
                    <a:srgbClr val="DDDDDD"/>
                  </a:outerShdw>
                </a:effectLst>
                <a:cs typeface="+mn-cs"/>
              </a:rPr>
              <a:t>NE, February 2000.</a:t>
            </a:r>
          </a:p>
        </p:txBody>
      </p:sp>
      <p:sp>
        <p:nvSpPr>
          <p:cNvPr id="15370" name="Text Box 10"/>
          <p:cNvSpPr txBox="1">
            <a:spLocks noChangeArrowheads="1"/>
          </p:cNvSpPr>
          <p:nvPr/>
        </p:nvSpPr>
        <p:spPr bwMode="auto">
          <a:xfrm>
            <a:off x="0" y="2873375"/>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M. Zolotorev,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Radiation and Acceleration</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tutorial, LBL 2005.</a:t>
            </a:r>
          </a:p>
        </p:txBody>
      </p:sp>
      <p:sp>
        <p:nvSpPr>
          <p:cNvPr id="15371" name="Text Box 11"/>
          <p:cNvSpPr txBox="1">
            <a:spLocks noChangeArrowheads="1"/>
          </p:cNvSpPr>
          <p:nvPr/>
        </p:nvSpPr>
        <p:spPr bwMode="auto">
          <a:xfrm>
            <a:off x="0" y="136525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R. Littauer,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Beam Instrumentation</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Proc. Physics of High Energy Particle Accelerators (Stanford, CA, 1982); AIP Conf. Porc. 105 (1982) 869.</a:t>
            </a:r>
          </a:p>
        </p:txBody>
      </p:sp>
      <p:sp>
        <p:nvSpPr>
          <p:cNvPr id="15372" name="Text Box 12"/>
          <p:cNvSpPr txBox="1">
            <a:spLocks noChangeArrowheads="1"/>
          </p:cNvSpPr>
          <p:nvPr/>
        </p:nvSpPr>
        <p:spPr bwMode="auto">
          <a:xfrm>
            <a:off x="0" y="359092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900" b="1">
                <a:effectLst>
                  <a:outerShdw blurRad="38100" dist="38100" dir="2700000" algn="tl">
                    <a:srgbClr val="DDDDDD"/>
                  </a:outerShdw>
                </a:effectLst>
                <a:cs typeface="+mn-cs"/>
              </a:rPr>
              <a:t>M. Minty, </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Diagnostics</a:t>
            </a:r>
            <a:r>
              <a:rPr lang="ja-JP" altLang="en-US" sz="1900" b="1">
                <a:effectLst>
                  <a:outerShdw blurRad="38100" dist="38100" dir="2700000" algn="tl">
                    <a:srgbClr val="DDDDDD"/>
                  </a:outerShdw>
                </a:effectLst>
                <a:latin typeface="Arial"/>
                <a:cs typeface="+mn-cs"/>
              </a:rPr>
              <a:t>”</a:t>
            </a:r>
            <a:r>
              <a:rPr lang="en-US" sz="1900" b="1">
                <a:effectLst>
                  <a:outerShdw blurRad="38100" dist="38100" dir="2700000" algn="tl">
                    <a:srgbClr val="DDDDDD"/>
                  </a:outerShdw>
                </a:effectLst>
                <a:cs typeface="+mn-cs"/>
              </a:rPr>
              <a:t>, CAS Synchrotron Radiation and Free-Electron Lasers, Brunnen, Switzerland, July 2003.</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References</a:t>
            </a:r>
            <a:r>
              <a:rPr lang="en-US" dirty="0" smtClean="0">
                <a:cs typeface="+mj-cs"/>
              </a:rPr>
              <a:t> </a:t>
            </a: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2895600" y="3276600"/>
            <a:ext cx="36576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Femtoseconds resolution (or even smaller) can be achieved by interferometric techniques involving coherent light in the Far-IR (coherent synchrotron radiation, coherent transition radiation, …) or by electro-optic techniques using non-linear crystals and laser probing.</a:t>
            </a:r>
          </a:p>
        </p:txBody>
      </p:sp>
      <p:sp>
        <p:nvSpPr>
          <p:cNvPr id="28686" name="Text Box 14"/>
          <p:cNvSpPr txBox="1">
            <a:spLocks noChangeArrowheads="1"/>
          </p:cNvSpPr>
          <p:nvPr/>
        </p:nvSpPr>
        <p:spPr bwMode="auto">
          <a:xfrm>
            <a:off x="228600" y="1143000"/>
            <a:ext cx="57150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For relatively long bunches ~ 100 ps or longer electromagnetic pickups can be efficiently used.</a:t>
            </a:r>
          </a:p>
        </p:txBody>
      </p:sp>
      <p:grpSp>
        <p:nvGrpSpPr>
          <p:cNvPr id="28690" name="Group 18"/>
          <p:cNvGrpSpPr>
            <a:grpSpLocks/>
          </p:cNvGrpSpPr>
          <p:nvPr/>
        </p:nvGrpSpPr>
        <p:grpSpPr bwMode="auto">
          <a:xfrm>
            <a:off x="6019800" y="1187450"/>
            <a:ext cx="2895600" cy="2012950"/>
            <a:chOff x="614" y="2234"/>
            <a:chExt cx="2170" cy="1700"/>
          </a:xfrm>
        </p:grpSpPr>
        <p:pic>
          <p:nvPicPr>
            <p:cNvPr id="34829" name="Picture 16" descr="DAFNEAccumulatorBunchLengh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 y="2234"/>
              <a:ext cx="2170"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 Box 17"/>
            <p:cNvSpPr txBox="1">
              <a:spLocks noChangeArrowheads="1"/>
            </p:cNvSpPr>
            <p:nvPr/>
          </p:nvSpPr>
          <p:spPr bwMode="auto">
            <a:xfrm>
              <a:off x="1653" y="2446"/>
              <a:ext cx="951"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effectLst>
                    <a:outerShdw blurRad="38100" dist="38100" dir="2700000" algn="tl">
                      <a:srgbClr val="DDDDDD"/>
                    </a:outerShdw>
                  </a:effectLst>
                  <a:cs typeface="+mn-cs"/>
                </a:rPr>
                <a:t>DA</a:t>
              </a:r>
              <a:r>
                <a:rPr lang="en-US" b="1">
                  <a:effectLst>
                    <a:outerShdw blurRad="38100" dist="38100" dir="2700000" algn="tl">
                      <a:srgbClr val="DDDDDD"/>
                    </a:outerShdw>
                  </a:effectLst>
                  <a:latin typeface="Symbol" charset="0"/>
                  <a:cs typeface="+mn-cs"/>
                </a:rPr>
                <a:t>F</a:t>
              </a:r>
              <a:r>
                <a:rPr lang="en-US" b="1">
                  <a:effectLst>
                    <a:outerShdw blurRad="38100" dist="38100" dir="2700000" algn="tl">
                      <a:srgbClr val="DDDDDD"/>
                    </a:outerShdw>
                  </a:effectLst>
                  <a:cs typeface="+mn-cs"/>
                </a:rPr>
                <a:t>NE</a:t>
              </a:r>
            </a:p>
            <a:p>
              <a:pPr algn="ctr">
                <a:defRPr/>
              </a:pPr>
              <a:r>
                <a:rPr lang="en-US" b="1">
                  <a:effectLst>
                    <a:outerShdw blurRad="38100" dist="38100" dir="2700000" algn="tl">
                      <a:srgbClr val="DDDDDD"/>
                    </a:outerShdw>
                  </a:effectLst>
                  <a:cs typeface="+mn-cs"/>
                </a:rPr>
                <a:t>Accumulator</a:t>
              </a:r>
            </a:p>
          </p:txBody>
        </p:sp>
      </p:grpSp>
      <p:sp>
        <p:nvSpPr>
          <p:cNvPr id="28691" name="Text Box 19"/>
          <p:cNvSpPr txBox="1">
            <a:spLocks noChangeArrowheads="1"/>
          </p:cNvSpPr>
          <p:nvPr/>
        </p:nvSpPr>
        <p:spPr bwMode="auto">
          <a:xfrm>
            <a:off x="76200" y="2089150"/>
            <a:ext cx="54864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this example, the beam inside the DA</a:t>
            </a:r>
            <a:r>
              <a:rPr lang="en-US" sz="1900" b="1">
                <a:effectLst>
                  <a:outerShdw blurRad="38100" dist="38100" dir="2700000" algn="tl">
                    <a:srgbClr val="DDDDDD"/>
                  </a:outerShdw>
                </a:effectLst>
                <a:latin typeface="Symbol" charset="0"/>
                <a:cs typeface="+mn-cs"/>
              </a:rPr>
              <a:t>F</a:t>
            </a:r>
            <a:r>
              <a:rPr lang="en-US" sz="1900" b="1">
                <a:effectLst>
                  <a:outerShdw blurRad="38100" dist="38100" dir="2700000" algn="tl">
                    <a:srgbClr val="DDDDDD"/>
                  </a:outerShdw>
                </a:effectLst>
                <a:cs typeface="+mn-cs"/>
              </a:rPr>
              <a:t>NE Accumulator (~ 150 ps rms) is measured by using the signal from a stripline.</a:t>
            </a:r>
          </a:p>
        </p:txBody>
      </p:sp>
      <p:sp>
        <p:nvSpPr>
          <p:cNvPr id="28692" name="AutoShape 20"/>
          <p:cNvSpPr>
            <a:spLocks noChangeArrowheads="1"/>
          </p:cNvSpPr>
          <p:nvPr/>
        </p:nvSpPr>
        <p:spPr bwMode="auto">
          <a:xfrm>
            <a:off x="5638800" y="1981200"/>
            <a:ext cx="404813" cy="1103313"/>
          </a:xfrm>
          <a:prstGeom prst="rightArrow">
            <a:avLst>
              <a:gd name="adj1" fmla="val 54824"/>
              <a:gd name="adj2" fmla="val 54458"/>
            </a:avLst>
          </a:prstGeom>
          <a:solidFill>
            <a:srgbClr val="CC0000"/>
          </a:solidFill>
          <a:ln w="9525">
            <a:solidFill>
              <a:srgbClr val="CC0000"/>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cs typeface="+mn-cs"/>
            </a:endParaRPr>
          </a:p>
        </p:txBody>
      </p:sp>
      <p:grpSp>
        <p:nvGrpSpPr>
          <p:cNvPr id="28703" name="Group 31"/>
          <p:cNvGrpSpPr>
            <a:grpSpLocks/>
          </p:cNvGrpSpPr>
          <p:nvPr/>
        </p:nvGrpSpPr>
        <p:grpSpPr bwMode="auto">
          <a:xfrm>
            <a:off x="6400800" y="3744913"/>
            <a:ext cx="2743200" cy="2208212"/>
            <a:chOff x="4032" y="2629"/>
            <a:chExt cx="1728" cy="1391"/>
          </a:xfrm>
        </p:grpSpPr>
        <p:pic>
          <p:nvPicPr>
            <p:cNvPr id="34827" name="Picture 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2" y="2629"/>
              <a:ext cx="1728"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Text Box 28"/>
            <p:cNvSpPr txBox="1">
              <a:spLocks noChangeArrowheads="1"/>
            </p:cNvSpPr>
            <p:nvPr/>
          </p:nvSpPr>
          <p:spPr bwMode="auto">
            <a:xfrm>
              <a:off x="4942" y="3644"/>
              <a:ext cx="7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L</a:t>
              </a:r>
              <a:r>
                <a:rPr lang="ja-JP" altLang="en-US" sz="1200" b="1">
                  <a:effectLst>
                    <a:outerShdw blurRad="38100" dist="38100" dir="2700000" algn="tl">
                      <a:srgbClr val="DDDDDD"/>
                    </a:outerShdw>
                  </a:effectLst>
                  <a:latin typeface="Arial"/>
                  <a:cs typeface="+mn-cs"/>
                </a:rPr>
                <a:t>’</a:t>
              </a:r>
              <a:r>
                <a:rPr lang="en-US" sz="1200" b="1">
                  <a:effectLst>
                    <a:outerShdw blurRad="38100" dist="38100" dir="2700000" algn="tl">
                      <a:srgbClr val="DDDDDD"/>
                    </a:outerShdw>
                  </a:effectLst>
                  <a:cs typeface="+mn-cs"/>
                </a:rPr>
                <a:t>OASIS - LBL</a:t>
              </a:r>
            </a:p>
          </p:txBody>
        </p:sp>
      </p:grpSp>
      <p:grpSp>
        <p:nvGrpSpPr>
          <p:cNvPr id="28702" name="Group 30"/>
          <p:cNvGrpSpPr>
            <a:grpSpLocks/>
          </p:cNvGrpSpPr>
          <p:nvPr/>
        </p:nvGrpSpPr>
        <p:grpSpPr bwMode="auto">
          <a:xfrm>
            <a:off x="0" y="3200400"/>
            <a:ext cx="2984500" cy="3382963"/>
            <a:chOff x="0" y="2016"/>
            <a:chExt cx="1880" cy="2131"/>
          </a:xfrm>
        </p:grpSpPr>
        <p:pic>
          <p:nvPicPr>
            <p:cNvPr id="34825" name="Picture 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016"/>
              <a:ext cx="1880"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Text Box 29"/>
            <p:cNvSpPr txBox="1">
              <a:spLocks noChangeArrowheads="1"/>
            </p:cNvSpPr>
            <p:nvPr/>
          </p:nvSpPr>
          <p:spPr bwMode="auto">
            <a:xfrm>
              <a:off x="49" y="3944"/>
              <a:ext cx="7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effectLst>
                    <a:outerShdw blurRad="38100" dist="38100" dir="2700000" algn="tl">
                      <a:srgbClr val="DDDDDD"/>
                    </a:outerShdw>
                  </a:effectLst>
                  <a:cs typeface="+mn-cs"/>
                </a:rPr>
                <a:t>L</a:t>
              </a:r>
              <a:r>
                <a:rPr lang="ja-JP" altLang="en-US" sz="1200" b="1">
                  <a:effectLst>
                    <a:outerShdw blurRad="38100" dist="38100" dir="2700000" algn="tl">
                      <a:srgbClr val="DDDDDD"/>
                    </a:outerShdw>
                  </a:effectLst>
                  <a:latin typeface="Arial"/>
                  <a:cs typeface="+mn-cs"/>
                </a:rPr>
                <a:t>’</a:t>
              </a:r>
              <a:r>
                <a:rPr lang="en-US" sz="1200" b="1">
                  <a:effectLst>
                    <a:outerShdw blurRad="38100" dist="38100" dir="2700000" algn="tl">
                      <a:srgbClr val="DDDDDD"/>
                    </a:outerShdw>
                  </a:effectLst>
                  <a:cs typeface="+mn-cs"/>
                </a:rPr>
                <a:t>OASIS - LBL</a:t>
              </a:r>
            </a:p>
          </p:txBody>
        </p:sp>
      </p:gr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More on Longitudinal</a:t>
            </a:r>
            <a:r>
              <a:rPr lang="en-US" dirty="0" smtClean="0">
                <a:cs typeface="+mj-cs"/>
              </a:rPr>
              <a:t/>
            </a:r>
            <a:br>
              <a:rPr lang="en-US" dirty="0" smtClean="0">
                <a:cs typeface="+mj-cs"/>
              </a:rPr>
            </a:br>
            <a:r>
              <a:rPr lang="en-US" kern="1200" dirty="0" smtClean="0">
                <a:effectLst>
                  <a:outerShdw blurRad="38100" dist="38100" dir="2700000" algn="tl" rotWithShape="0">
                    <a:srgbClr val="000000"/>
                  </a:outerShdw>
                </a:effectLst>
                <a:latin typeface="Arial"/>
                <a:ea typeface="ＭＳ Ｐゴシック"/>
                <a:cs typeface="+mn-cs"/>
              </a:rPr>
              <a:t>Profile Monitors</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7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6" grpId="0"/>
      <p:bldP spid="28691" grpId="0"/>
      <p:bldP spid="2869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09" name="Text Box 53"/>
          <p:cNvSpPr txBox="1">
            <a:spLocks noChangeArrowheads="1"/>
          </p:cNvSpPr>
          <p:nvPr/>
        </p:nvSpPr>
        <p:spPr bwMode="auto">
          <a:xfrm>
            <a:off x="0" y="939800"/>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For measuring the average beam current (DC component), the </a:t>
            </a:r>
            <a:r>
              <a:rPr lang="en-US" sz="1900" b="1">
                <a:solidFill>
                  <a:srgbClr val="CC0000"/>
                </a:solidFill>
                <a:effectLst>
                  <a:outerShdw blurRad="38100" dist="38100" dir="2700000" algn="tl">
                    <a:srgbClr val="DDDDDD"/>
                  </a:outerShdw>
                </a:effectLst>
                <a:cs typeface="+mn-cs"/>
              </a:rPr>
              <a:t>parametric current transformer</a:t>
            </a:r>
            <a:r>
              <a:rPr lang="en-US" sz="1900" b="1">
                <a:effectLst>
                  <a:outerShdw blurRad="38100" dist="38100" dir="2700000" algn="tl">
                    <a:srgbClr val="DDDDDD"/>
                  </a:outerShdw>
                </a:effectLst>
                <a:cs typeface="+mn-cs"/>
              </a:rPr>
              <a:t> or </a:t>
            </a:r>
            <a:r>
              <a:rPr lang="en-US" sz="1900" b="1">
                <a:solidFill>
                  <a:srgbClr val="CC0000"/>
                </a:solidFill>
                <a:effectLst>
                  <a:outerShdw blurRad="38100" dist="38100" dir="2700000" algn="tl">
                    <a:srgbClr val="DDDDDD"/>
                  </a:outerShdw>
                </a:effectLst>
                <a:cs typeface="+mn-cs"/>
              </a:rPr>
              <a:t>DC current transformer</a:t>
            </a:r>
            <a:r>
              <a:rPr lang="en-US" sz="1900" b="1">
                <a:effectLst>
                  <a:outerShdw blurRad="38100" dist="38100" dir="2700000" algn="tl">
                    <a:srgbClr val="DDDDDD"/>
                  </a:outerShdw>
                </a:effectLst>
                <a:cs typeface="+mn-cs"/>
              </a:rPr>
              <a:t> (DCCT) is used:</a:t>
            </a:r>
          </a:p>
        </p:txBody>
      </p:sp>
      <p:sp>
        <p:nvSpPr>
          <p:cNvPr id="45110" name="Text Box 54"/>
          <p:cNvSpPr txBox="1">
            <a:spLocks noChangeArrowheads="1"/>
          </p:cNvSpPr>
          <p:nvPr/>
        </p:nvSpPr>
        <p:spPr bwMode="auto">
          <a:xfrm>
            <a:off x="57150" y="1554163"/>
            <a:ext cx="44021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DCCT uses two high permeability cores driven to saturation by a low frequency current modulation.</a:t>
            </a:r>
          </a:p>
        </p:txBody>
      </p:sp>
      <p:sp>
        <p:nvSpPr>
          <p:cNvPr id="35843" name="AutoShape 76"/>
          <p:cNvSpPr>
            <a:spLocks noChangeAspect="1" noChangeArrowheads="1" noTextEdit="1"/>
          </p:cNvSpPr>
          <p:nvPr/>
        </p:nvSpPr>
        <p:spPr bwMode="auto">
          <a:xfrm>
            <a:off x="6399213" y="5657850"/>
            <a:ext cx="1335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5224" name="Group 168"/>
          <p:cNvGrpSpPr>
            <a:grpSpLocks/>
          </p:cNvGrpSpPr>
          <p:nvPr/>
        </p:nvGrpSpPr>
        <p:grpSpPr bwMode="auto">
          <a:xfrm>
            <a:off x="4392613" y="1679575"/>
            <a:ext cx="4627562" cy="2614613"/>
            <a:chOff x="2670" y="2452"/>
            <a:chExt cx="2915" cy="1647"/>
          </a:xfrm>
        </p:grpSpPr>
        <p:grpSp>
          <p:nvGrpSpPr>
            <p:cNvPr id="35851" name="Group 167"/>
            <p:cNvGrpSpPr>
              <a:grpSpLocks/>
            </p:cNvGrpSpPr>
            <p:nvPr/>
          </p:nvGrpSpPr>
          <p:grpSpPr bwMode="auto">
            <a:xfrm>
              <a:off x="2670" y="2617"/>
              <a:ext cx="2915" cy="1482"/>
              <a:chOff x="2503" y="2262"/>
              <a:chExt cx="2915" cy="1482"/>
            </a:xfrm>
          </p:grpSpPr>
          <p:sp>
            <p:nvSpPr>
              <p:cNvPr id="35853" name="Rectangle 81"/>
              <p:cNvSpPr>
                <a:spLocks noChangeArrowheads="1"/>
              </p:cNvSpPr>
              <p:nvPr/>
            </p:nvSpPr>
            <p:spPr bwMode="auto">
              <a:xfrm>
                <a:off x="3990" y="3469"/>
                <a:ext cx="6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i="1">
                    <a:solidFill>
                      <a:srgbClr val="000000"/>
                    </a:solidFill>
                    <a:latin typeface="Times New Roman" charset="0"/>
                  </a:rPr>
                  <a:t>Demodulator</a:t>
                </a:r>
                <a:endParaRPr lang="en-US" sz="1600"/>
              </a:p>
            </p:txBody>
          </p:sp>
          <p:sp>
            <p:nvSpPr>
              <p:cNvPr id="45161" name="Freeform 105"/>
              <p:cNvSpPr>
                <a:spLocks/>
              </p:cNvSpPr>
              <p:nvPr/>
            </p:nvSpPr>
            <p:spPr bwMode="auto">
              <a:xfrm>
                <a:off x="3236" y="2946"/>
                <a:ext cx="112" cy="390"/>
              </a:xfrm>
              <a:custGeom>
                <a:avLst/>
                <a:gdLst>
                  <a:gd name="T0" fmla="*/ 4 w 112"/>
                  <a:gd name="T1" fmla="*/ 390 h 390"/>
                  <a:gd name="T2" fmla="*/ 4 w 112"/>
                  <a:gd name="T3" fmla="*/ 207 h 390"/>
                  <a:gd name="T4" fmla="*/ 4 w 112"/>
                  <a:gd name="T5" fmla="*/ 111 h 390"/>
                  <a:gd name="T6" fmla="*/ 1 w 112"/>
                  <a:gd name="T7" fmla="*/ 78 h 390"/>
                  <a:gd name="T8" fmla="*/ 10 w 112"/>
                  <a:gd name="T9" fmla="*/ 54 h 390"/>
                  <a:gd name="T10" fmla="*/ 25 w 112"/>
                  <a:gd name="T11" fmla="*/ 36 h 390"/>
                  <a:gd name="T12" fmla="*/ 40 w 112"/>
                  <a:gd name="T13" fmla="*/ 24 h 390"/>
                  <a:gd name="T14" fmla="*/ 79 w 112"/>
                  <a:gd name="T15" fmla="*/ 3 h 390"/>
                  <a:gd name="T16" fmla="*/ 112 w 112"/>
                  <a:gd name="T17" fmla="*/ 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90">
                    <a:moveTo>
                      <a:pt x="4" y="390"/>
                    </a:moveTo>
                    <a:cubicBezTo>
                      <a:pt x="4" y="321"/>
                      <a:pt x="4" y="253"/>
                      <a:pt x="4" y="207"/>
                    </a:cubicBezTo>
                    <a:cubicBezTo>
                      <a:pt x="4" y="161"/>
                      <a:pt x="4" y="132"/>
                      <a:pt x="4" y="111"/>
                    </a:cubicBezTo>
                    <a:cubicBezTo>
                      <a:pt x="4" y="90"/>
                      <a:pt x="0" y="87"/>
                      <a:pt x="1" y="78"/>
                    </a:cubicBezTo>
                    <a:cubicBezTo>
                      <a:pt x="2" y="69"/>
                      <a:pt x="6" y="61"/>
                      <a:pt x="10" y="54"/>
                    </a:cubicBezTo>
                    <a:cubicBezTo>
                      <a:pt x="14" y="47"/>
                      <a:pt x="20" y="41"/>
                      <a:pt x="25" y="36"/>
                    </a:cubicBezTo>
                    <a:cubicBezTo>
                      <a:pt x="30" y="31"/>
                      <a:pt x="31" y="30"/>
                      <a:pt x="40" y="24"/>
                    </a:cubicBezTo>
                    <a:cubicBezTo>
                      <a:pt x="49" y="18"/>
                      <a:pt x="67" y="6"/>
                      <a:pt x="79" y="3"/>
                    </a:cubicBezTo>
                    <a:cubicBezTo>
                      <a:pt x="91" y="0"/>
                      <a:pt x="106" y="6"/>
                      <a:pt x="112" y="6"/>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35855" name="Object 72"/>
              <p:cNvGraphicFramePr>
                <a:graphicFrameLocks noChangeAspect="1"/>
              </p:cNvGraphicFramePr>
              <p:nvPr/>
            </p:nvGraphicFramePr>
            <p:xfrm>
              <a:off x="5107" y="2749"/>
              <a:ext cx="311" cy="209"/>
            </p:xfrm>
            <a:graphic>
              <a:graphicData uri="http://schemas.openxmlformats.org/presentationml/2006/ole">
                <mc:AlternateContent xmlns:mc="http://schemas.openxmlformats.org/markup-compatibility/2006">
                  <mc:Choice xmlns:v="urn:schemas-microsoft-com:vml" Requires="v">
                    <p:oleObj spid="_x0000_s36050" name="Equation" r:id="rId3" imgW="317362" imgH="228501" progId="Equation.3">
                      <p:embed/>
                    </p:oleObj>
                  </mc:Choice>
                  <mc:Fallback>
                    <p:oleObj name="Equation" r:id="rId3" imgW="317362" imgH="228501" progId="Equation.3">
                      <p:embed/>
                      <p:pic>
                        <p:nvPicPr>
                          <p:cNvPr id="0" name="Object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 y="2749"/>
                            <a:ext cx="311"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5856" name="Group 89"/>
              <p:cNvGrpSpPr>
                <a:grpSpLocks/>
              </p:cNvGrpSpPr>
              <p:nvPr/>
            </p:nvGrpSpPr>
            <p:grpSpPr bwMode="auto">
              <a:xfrm>
                <a:off x="3306" y="2284"/>
                <a:ext cx="304" cy="910"/>
                <a:chOff x="3600" y="2884"/>
                <a:chExt cx="304" cy="910"/>
              </a:xfrm>
            </p:grpSpPr>
            <p:sp>
              <p:nvSpPr>
                <p:cNvPr id="45146" name="AutoShape 90"/>
                <p:cNvSpPr>
                  <a:spLocks noChangeArrowheads="1"/>
                </p:cNvSpPr>
                <p:nvPr/>
              </p:nvSpPr>
              <p:spPr bwMode="auto">
                <a:xfrm>
                  <a:off x="3601" y="2884"/>
                  <a:ext cx="303" cy="910"/>
                </a:xfrm>
                <a:prstGeom prst="flowChartMagneticDrum">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147" name="Oval 91"/>
                <p:cNvSpPr>
                  <a:spLocks noChangeArrowheads="1"/>
                </p:cNvSpPr>
                <p:nvPr/>
              </p:nvSpPr>
              <p:spPr bwMode="auto">
                <a:xfrm>
                  <a:off x="3843" y="3091"/>
                  <a:ext cx="25" cy="507"/>
                </a:xfrm>
                <a:prstGeom prst="ellipse">
                  <a:avLst/>
                </a:prstGeom>
                <a:solidFill>
                  <a:srgbClr val="3366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148" name="Freeform 92"/>
                <p:cNvSpPr>
                  <a:spLocks/>
                </p:cNvSpPr>
                <p:nvPr/>
              </p:nvSpPr>
              <p:spPr bwMode="auto">
                <a:xfrm>
                  <a:off x="3603" y="3119"/>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49" name="Freeform 93"/>
                <p:cNvSpPr>
                  <a:spLocks/>
                </p:cNvSpPr>
                <p:nvPr/>
              </p:nvSpPr>
              <p:spPr bwMode="auto">
                <a:xfrm>
                  <a:off x="3603" y="3146"/>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0" name="Freeform 94"/>
                <p:cNvSpPr>
                  <a:spLocks/>
                </p:cNvSpPr>
                <p:nvPr/>
              </p:nvSpPr>
              <p:spPr bwMode="auto">
                <a:xfrm>
                  <a:off x="3606" y="3092"/>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1" name="Freeform 95"/>
                <p:cNvSpPr>
                  <a:spLocks/>
                </p:cNvSpPr>
                <p:nvPr/>
              </p:nvSpPr>
              <p:spPr bwMode="auto">
                <a:xfrm flipV="1">
                  <a:off x="3606" y="3435"/>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2" name="Freeform 96"/>
                <p:cNvSpPr>
                  <a:spLocks/>
                </p:cNvSpPr>
                <p:nvPr/>
              </p:nvSpPr>
              <p:spPr bwMode="auto">
                <a:xfrm flipV="1">
                  <a:off x="3606" y="3462"/>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3" name="Freeform 97"/>
                <p:cNvSpPr>
                  <a:spLocks/>
                </p:cNvSpPr>
                <p:nvPr/>
              </p:nvSpPr>
              <p:spPr bwMode="auto">
                <a:xfrm flipV="1">
                  <a:off x="3603" y="3408"/>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4" name="Freeform 98"/>
                <p:cNvSpPr>
                  <a:spLocks/>
                </p:cNvSpPr>
                <p:nvPr/>
              </p:nvSpPr>
              <p:spPr bwMode="auto">
                <a:xfrm flipV="1">
                  <a:off x="3600" y="3381"/>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5117" name="Line 61"/>
              <p:cNvSpPr>
                <a:spLocks noChangeShapeType="1"/>
              </p:cNvSpPr>
              <p:nvPr/>
            </p:nvSpPr>
            <p:spPr bwMode="auto">
              <a:xfrm flipH="1">
                <a:off x="3547" y="2740"/>
                <a:ext cx="801"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15" name="AutoShape 59"/>
              <p:cNvSpPr>
                <a:spLocks noChangeArrowheads="1"/>
              </p:cNvSpPr>
              <p:nvPr/>
            </p:nvSpPr>
            <p:spPr bwMode="auto">
              <a:xfrm>
                <a:off x="4351" y="2284"/>
                <a:ext cx="303" cy="910"/>
              </a:xfrm>
              <a:prstGeom prst="flowChartMagneticDrum">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116" name="Oval 60"/>
              <p:cNvSpPr>
                <a:spLocks noChangeArrowheads="1"/>
              </p:cNvSpPr>
              <p:nvPr/>
            </p:nvSpPr>
            <p:spPr bwMode="auto">
              <a:xfrm>
                <a:off x="4593" y="2491"/>
                <a:ext cx="25" cy="507"/>
              </a:xfrm>
              <a:prstGeom prst="ellipse">
                <a:avLst/>
              </a:prstGeom>
              <a:solidFill>
                <a:srgbClr val="3366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119" name="Freeform 63"/>
              <p:cNvSpPr>
                <a:spLocks/>
              </p:cNvSpPr>
              <p:nvPr/>
            </p:nvSpPr>
            <p:spPr bwMode="auto">
              <a:xfrm>
                <a:off x="4353" y="2519"/>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22" name="Freeform 66"/>
              <p:cNvSpPr>
                <a:spLocks/>
              </p:cNvSpPr>
              <p:nvPr/>
            </p:nvSpPr>
            <p:spPr bwMode="auto">
              <a:xfrm>
                <a:off x="4353" y="2546"/>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25" name="Freeform 69"/>
              <p:cNvSpPr>
                <a:spLocks/>
              </p:cNvSpPr>
              <p:nvPr/>
            </p:nvSpPr>
            <p:spPr bwMode="auto">
              <a:xfrm>
                <a:off x="4356" y="2492"/>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39" name="Freeform 83"/>
              <p:cNvSpPr>
                <a:spLocks/>
              </p:cNvSpPr>
              <p:nvPr/>
            </p:nvSpPr>
            <p:spPr bwMode="auto">
              <a:xfrm flipV="1">
                <a:off x="4356" y="2835"/>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40" name="Freeform 84"/>
              <p:cNvSpPr>
                <a:spLocks/>
              </p:cNvSpPr>
              <p:nvPr/>
            </p:nvSpPr>
            <p:spPr bwMode="auto">
              <a:xfrm flipV="1">
                <a:off x="4356" y="2862"/>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42" name="Freeform 86"/>
              <p:cNvSpPr>
                <a:spLocks/>
              </p:cNvSpPr>
              <p:nvPr/>
            </p:nvSpPr>
            <p:spPr bwMode="auto">
              <a:xfrm flipV="1">
                <a:off x="4353" y="2808"/>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18" name="Line 62"/>
              <p:cNvSpPr>
                <a:spLocks noChangeShapeType="1"/>
              </p:cNvSpPr>
              <p:nvPr/>
            </p:nvSpPr>
            <p:spPr bwMode="auto">
              <a:xfrm flipH="1">
                <a:off x="4590" y="2741"/>
                <a:ext cx="801" cy="0"/>
              </a:xfrm>
              <a:prstGeom prst="line">
                <a:avLst/>
              </a:prstGeom>
              <a:noFill/>
              <a:ln w="3810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55" name="Line 99"/>
              <p:cNvSpPr>
                <a:spLocks noChangeShapeType="1"/>
              </p:cNvSpPr>
              <p:nvPr/>
            </p:nvSpPr>
            <p:spPr bwMode="auto">
              <a:xfrm flipH="1">
                <a:off x="2503" y="2740"/>
                <a:ext cx="801"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62" name="Freeform 106"/>
              <p:cNvSpPr>
                <a:spLocks/>
              </p:cNvSpPr>
              <p:nvPr/>
            </p:nvSpPr>
            <p:spPr bwMode="auto">
              <a:xfrm flipH="1">
                <a:off x="4598" y="2940"/>
                <a:ext cx="112" cy="390"/>
              </a:xfrm>
              <a:custGeom>
                <a:avLst/>
                <a:gdLst>
                  <a:gd name="T0" fmla="*/ 4 w 112"/>
                  <a:gd name="T1" fmla="*/ 390 h 390"/>
                  <a:gd name="T2" fmla="*/ 4 w 112"/>
                  <a:gd name="T3" fmla="*/ 207 h 390"/>
                  <a:gd name="T4" fmla="*/ 4 w 112"/>
                  <a:gd name="T5" fmla="*/ 111 h 390"/>
                  <a:gd name="T6" fmla="*/ 1 w 112"/>
                  <a:gd name="T7" fmla="*/ 78 h 390"/>
                  <a:gd name="T8" fmla="*/ 10 w 112"/>
                  <a:gd name="T9" fmla="*/ 54 h 390"/>
                  <a:gd name="T10" fmla="*/ 25 w 112"/>
                  <a:gd name="T11" fmla="*/ 36 h 390"/>
                  <a:gd name="T12" fmla="*/ 40 w 112"/>
                  <a:gd name="T13" fmla="*/ 24 h 390"/>
                  <a:gd name="T14" fmla="*/ 79 w 112"/>
                  <a:gd name="T15" fmla="*/ 3 h 390"/>
                  <a:gd name="T16" fmla="*/ 112 w 112"/>
                  <a:gd name="T17" fmla="*/ 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390">
                    <a:moveTo>
                      <a:pt x="4" y="390"/>
                    </a:moveTo>
                    <a:cubicBezTo>
                      <a:pt x="4" y="321"/>
                      <a:pt x="4" y="253"/>
                      <a:pt x="4" y="207"/>
                    </a:cubicBezTo>
                    <a:cubicBezTo>
                      <a:pt x="4" y="161"/>
                      <a:pt x="4" y="132"/>
                      <a:pt x="4" y="111"/>
                    </a:cubicBezTo>
                    <a:cubicBezTo>
                      <a:pt x="4" y="90"/>
                      <a:pt x="0" y="87"/>
                      <a:pt x="1" y="78"/>
                    </a:cubicBezTo>
                    <a:cubicBezTo>
                      <a:pt x="2" y="69"/>
                      <a:pt x="6" y="61"/>
                      <a:pt x="10" y="54"/>
                    </a:cubicBezTo>
                    <a:cubicBezTo>
                      <a:pt x="14" y="47"/>
                      <a:pt x="20" y="41"/>
                      <a:pt x="25" y="36"/>
                    </a:cubicBezTo>
                    <a:cubicBezTo>
                      <a:pt x="30" y="31"/>
                      <a:pt x="31" y="30"/>
                      <a:pt x="40" y="24"/>
                    </a:cubicBezTo>
                    <a:cubicBezTo>
                      <a:pt x="49" y="18"/>
                      <a:pt x="67" y="6"/>
                      <a:pt x="79" y="3"/>
                    </a:cubicBezTo>
                    <a:cubicBezTo>
                      <a:pt x="91" y="0"/>
                      <a:pt x="106" y="6"/>
                      <a:pt x="112" y="6"/>
                    </a:cubicBez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63" name="Line 107"/>
              <p:cNvSpPr>
                <a:spLocks noChangeShapeType="1"/>
              </p:cNvSpPr>
              <p:nvPr/>
            </p:nvSpPr>
            <p:spPr bwMode="auto">
              <a:xfrm>
                <a:off x="3558" y="2946"/>
                <a:ext cx="795"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78" name="Line 122"/>
              <p:cNvSpPr>
                <a:spLocks noChangeShapeType="1"/>
              </p:cNvSpPr>
              <p:nvPr/>
            </p:nvSpPr>
            <p:spPr bwMode="auto">
              <a:xfrm flipV="1">
                <a:off x="3558" y="2403"/>
                <a:ext cx="291" cy="10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79" name="Line 123"/>
              <p:cNvSpPr>
                <a:spLocks noChangeShapeType="1"/>
              </p:cNvSpPr>
              <p:nvPr/>
            </p:nvSpPr>
            <p:spPr bwMode="auto">
              <a:xfrm flipV="1">
                <a:off x="3306" y="2580"/>
                <a:ext cx="10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80" name="Line 124"/>
              <p:cNvSpPr>
                <a:spLocks noChangeShapeType="1"/>
              </p:cNvSpPr>
              <p:nvPr/>
            </p:nvSpPr>
            <p:spPr bwMode="auto">
              <a:xfrm>
                <a:off x="4137" y="2406"/>
                <a:ext cx="225" cy="6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5873" name="Group 121"/>
              <p:cNvGrpSpPr>
                <a:grpSpLocks/>
              </p:cNvGrpSpPr>
              <p:nvPr/>
            </p:nvGrpSpPr>
            <p:grpSpPr bwMode="auto">
              <a:xfrm>
                <a:off x="3846" y="2262"/>
                <a:ext cx="288" cy="288"/>
                <a:chOff x="3846" y="2406"/>
                <a:chExt cx="288" cy="288"/>
              </a:xfrm>
            </p:grpSpPr>
            <p:sp>
              <p:nvSpPr>
                <p:cNvPr id="45165" name="Oval 109"/>
                <p:cNvSpPr>
                  <a:spLocks noChangeArrowheads="1"/>
                </p:cNvSpPr>
                <p:nvPr/>
              </p:nvSpPr>
              <p:spPr bwMode="auto">
                <a:xfrm>
                  <a:off x="3846" y="2406"/>
                  <a:ext cx="288" cy="28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176" name="Freeform 120"/>
                <p:cNvSpPr>
                  <a:spLocks/>
                </p:cNvSpPr>
                <p:nvPr/>
              </p:nvSpPr>
              <p:spPr bwMode="auto">
                <a:xfrm>
                  <a:off x="3888" y="2483"/>
                  <a:ext cx="216" cy="133"/>
                </a:xfrm>
                <a:custGeom>
                  <a:avLst/>
                  <a:gdLst>
                    <a:gd name="T0" fmla="*/ 0 w 384"/>
                    <a:gd name="T1" fmla="*/ 97 h 197"/>
                    <a:gd name="T2" fmla="*/ 96 w 384"/>
                    <a:gd name="T3" fmla="*/ 1 h 197"/>
                    <a:gd name="T4" fmla="*/ 190 w 384"/>
                    <a:gd name="T5" fmla="*/ 101 h 197"/>
                    <a:gd name="T6" fmla="*/ 286 w 384"/>
                    <a:gd name="T7" fmla="*/ 197 h 197"/>
                    <a:gd name="T8" fmla="*/ 384 w 384"/>
                    <a:gd name="T9" fmla="*/ 99 h 197"/>
                  </a:gdLst>
                  <a:ahLst/>
                  <a:cxnLst>
                    <a:cxn ang="0">
                      <a:pos x="T0" y="T1"/>
                    </a:cxn>
                    <a:cxn ang="0">
                      <a:pos x="T2" y="T3"/>
                    </a:cxn>
                    <a:cxn ang="0">
                      <a:pos x="T4" y="T5"/>
                    </a:cxn>
                    <a:cxn ang="0">
                      <a:pos x="T6" y="T7"/>
                    </a:cxn>
                    <a:cxn ang="0">
                      <a:pos x="T8" y="T9"/>
                    </a:cxn>
                  </a:cxnLst>
                  <a:rect l="0" t="0" r="r" b="b"/>
                  <a:pathLst>
                    <a:path w="384" h="197">
                      <a:moveTo>
                        <a:pt x="0" y="97"/>
                      </a:moveTo>
                      <a:cubicBezTo>
                        <a:pt x="32" y="48"/>
                        <a:pt x="64" y="0"/>
                        <a:pt x="96" y="1"/>
                      </a:cubicBezTo>
                      <a:cubicBezTo>
                        <a:pt x="128" y="2"/>
                        <a:pt x="158" y="68"/>
                        <a:pt x="190" y="101"/>
                      </a:cubicBezTo>
                      <a:cubicBezTo>
                        <a:pt x="222" y="134"/>
                        <a:pt x="254" y="197"/>
                        <a:pt x="286" y="197"/>
                      </a:cubicBezTo>
                      <a:cubicBezTo>
                        <a:pt x="318" y="197"/>
                        <a:pt x="351" y="148"/>
                        <a:pt x="384" y="99"/>
                      </a:cubicBezTo>
                    </a:path>
                  </a:pathLst>
                </a:custGeom>
                <a:noFill/>
                <a:ln w="1905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5183" name="Freeform 127"/>
              <p:cNvSpPr>
                <a:spLocks/>
              </p:cNvSpPr>
              <p:nvPr/>
            </p:nvSpPr>
            <p:spPr bwMode="auto">
              <a:xfrm>
                <a:off x="4359" y="2465"/>
                <a:ext cx="240" cy="53"/>
              </a:xfrm>
              <a:custGeom>
                <a:avLst/>
                <a:gdLst>
                  <a:gd name="T0" fmla="*/ 0 w 274"/>
                  <a:gd name="T1" fmla="*/ 3 h 65"/>
                  <a:gd name="T2" fmla="*/ 88 w 274"/>
                  <a:gd name="T3" fmla="*/ 3 h 65"/>
                  <a:gd name="T4" fmla="*/ 186 w 274"/>
                  <a:gd name="T5" fmla="*/ 3 h 65"/>
                  <a:gd name="T6" fmla="*/ 248 w 274"/>
                  <a:gd name="T7" fmla="*/ 20 h 65"/>
                  <a:gd name="T8" fmla="*/ 274 w 274"/>
                  <a:gd name="T9" fmla="*/ 65 h 65"/>
                </a:gdLst>
                <a:ahLst/>
                <a:cxnLst>
                  <a:cxn ang="0">
                    <a:pos x="T0" y="T1"/>
                  </a:cxn>
                  <a:cxn ang="0">
                    <a:pos x="T2" y="T3"/>
                  </a:cxn>
                  <a:cxn ang="0">
                    <a:pos x="T4" y="T5"/>
                  </a:cxn>
                  <a:cxn ang="0">
                    <a:pos x="T6" y="T7"/>
                  </a:cxn>
                  <a:cxn ang="0">
                    <a:pos x="T8" y="T9"/>
                  </a:cxn>
                </a:cxnLst>
                <a:rect l="0" t="0" r="r" b="b"/>
                <a:pathLst>
                  <a:path w="274" h="65">
                    <a:moveTo>
                      <a:pt x="0" y="3"/>
                    </a:moveTo>
                    <a:cubicBezTo>
                      <a:pt x="28" y="3"/>
                      <a:pt x="57" y="3"/>
                      <a:pt x="88" y="3"/>
                    </a:cubicBezTo>
                    <a:cubicBezTo>
                      <a:pt x="119" y="3"/>
                      <a:pt x="159" y="0"/>
                      <a:pt x="186" y="3"/>
                    </a:cubicBezTo>
                    <a:cubicBezTo>
                      <a:pt x="213" y="6"/>
                      <a:pt x="233" y="10"/>
                      <a:pt x="248" y="20"/>
                    </a:cubicBezTo>
                    <a:cubicBezTo>
                      <a:pt x="263" y="30"/>
                      <a:pt x="271" y="53"/>
                      <a:pt x="274" y="65"/>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85" name="Line 129"/>
              <p:cNvSpPr>
                <a:spLocks noChangeShapeType="1"/>
              </p:cNvSpPr>
              <p:nvPr/>
            </p:nvSpPr>
            <p:spPr bwMode="auto">
              <a:xfrm flipV="1">
                <a:off x="3552" y="2898"/>
                <a:ext cx="3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91" name="Line 135"/>
              <p:cNvSpPr>
                <a:spLocks noChangeShapeType="1"/>
              </p:cNvSpPr>
              <p:nvPr/>
            </p:nvSpPr>
            <p:spPr bwMode="auto">
              <a:xfrm>
                <a:off x="3891" y="2892"/>
                <a:ext cx="0" cy="2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92" name="Line 136"/>
              <p:cNvSpPr>
                <a:spLocks noChangeShapeType="1"/>
              </p:cNvSpPr>
              <p:nvPr/>
            </p:nvSpPr>
            <p:spPr bwMode="auto">
              <a:xfrm>
                <a:off x="4056" y="2904"/>
                <a:ext cx="0" cy="25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5878" name="Picture 146" descr="resistor"/>
              <p:cNvPicPr>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2847" y="2811"/>
                <a:ext cx="23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79" name="Object 147"/>
              <p:cNvGraphicFramePr>
                <a:graphicFrameLocks noChangeAspect="1"/>
              </p:cNvGraphicFramePr>
              <p:nvPr/>
            </p:nvGraphicFramePr>
            <p:xfrm>
              <a:off x="2900" y="3400"/>
              <a:ext cx="228" cy="197"/>
            </p:xfrm>
            <a:graphic>
              <a:graphicData uri="http://schemas.openxmlformats.org/presentationml/2006/ole">
                <mc:AlternateContent xmlns:mc="http://schemas.openxmlformats.org/markup-compatibility/2006">
                  <mc:Choice xmlns:v="urn:schemas-microsoft-com:vml" Requires="v">
                    <p:oleObj spid="_x0000_s36051" name="Equation" r:id="rId5" imgW="266584" imgH="228501" progId="Equation.3">
                      <p:embed/>
                    </p:oleObj>
                  </mc:Choice>
                  <mc:Fallback>
                    <p:oleObj name="Equation" r:id="rId5" imgW="266584" imgH="228501" progId="Equation.3">
                      <p:embed/>
                      <p:pic>
                        <p:nvPicPr>
                          <p:cNvPr id="0" name="Object 1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0" y="3400"/>
                            <a:ext cx="228"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5204" name="Oval 148"/>
              <p:cNvSpPr>
                <a:spLocks noChangeArrowheads="1"/>
              </p:cNvSpPr>
              <p:nvPr/>
            </p:nvSpPr>
            <p:spPr bwMode="auto">
              <a:xfrm>
                <a:off x="2912" y="3281"/>
                <a:ext cx="56" cy="56"/>
              </a:xfrm>
              <a:prstGeom prst="ellipse">
                <a:avLst/>
              </a:prstGeom>
              <a:solidFill>
                <a:schemeClr val="bg1"/>
              </a:soli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5206" name="Line 150"/>
              <p:cNvSpPr>
                <a:spLocks noChangeShapeType="1"/>
              </p:cNvSpPr>
              <p:nvPr/>
            </p:nvSpPr>
            <p:spPr bwMode="auto">
              <a:xfrm flipH="1">
                <a:off x="2964" y="2814"/>
                <a:ext cx="3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5882" name="Picture 151" descr="resistor"/>
              <p:cNvPicPr>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4848" y="2829"/>
                <a:ext cx="23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08" name="Line 152"/>
              <p:cNvSpPr>
                <a:spLocks noChangeShapeType="1"/>
              </p:cNvSpPr>
              <p:nvPr/>
            </p:nvSpPr>
            <p:spPr bwMode="auto">
              <a:xfrm flipH="1">
                <a:off x="4350" y="2832"/>
                <a:ext cx="63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86" name="Line 130"/>
              <p:cNvSpPr>
                <a:spLocks noChangeShapeType="1"/>
              </p:cNvSpPr>
              <p:nvPr/>
            </p:nvSpPr>
            <p:spPr bwMode="auto">
              <a:xfrm flipV="1">
                <a:off x="4047" y="2913"/>
                <a:ext cx="34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0" name="Line 154"/>
              <p:cNvSpPr>
                <a:spLocks noChangeShapeType="1"/>
              </p:cNvSpPr>
              <p:nvPr/>
            </p:nvSpPr>
            <p:spPr bwMode="auto">
              <a:xfrm>
                <a:off x="3972" y="3342"/>
                <a:ext cx="74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1" name="Line 155"/>
              <p:cNvSpPr>
                <a:spLocks noChangeShapeType="1"/>
              </p:cNvSpPr>
              <p:nvPr/>
            </p:nvSpPr>
            <p:spPr bwMode="auto">
              <a:xfrm flipV="1">
                <a:off x="3972" y="3138"/>
                <a:ext cx="0" cy="216"/>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5887" name="Group 137"/>
              <p:cNvGrpSpPr>
                <a:grpSpLocks/>
              </p:cNvGrpSpPr>
              <p:nvPr/>
            </p:nvGrpSpPr>
            <p:grpSpPr bwMode="auto">
              <a:xfrm>
                <a:off x="3840" y="3081"/>
                <a:ext cx="264" cy="234"/>
                <a:chOff x="3840" y="3138"/>
                <a:chExt cx="264" cy="234"/>
              </a:xfrm>
            </p:grpSpPr>
            <p:sp>
              <p:nvSpPr>
                <p:cNvPr id="45187" name="AutoShape 131"/>
                <p:cNvSpPr>
                  <a:spLocks noChangeArrowheads="1"/>
                </p:cNvSpPr>
                <p:nvPr/>
              </p:nvSpPr>
              <p:spPr bwMode="auto">
                <a:xfrm flipV="1">
                  <a:off x="3840" y="3138"/>
                  <a:ext cx="264" cy="23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5899" name="Group 134"/>
                <p:cNvGrpSpPr>
                  <a:grpSpLocks/>
                </p:cNvGrpSpPr>
                <p:nvPr/>
              </p:nvGrpSpPr>
              <p:grpSpPr bwMode="auto">
                <a:xfrm>
                  <a:off x="3918" y="3174"/>
                  <a:ext cx="108" cy="108"/>
                  <a:chOff x="2580" y="3456"/>
                  <a:chExt cx="108" cy="108"/>
                </a:xfrm>
              </p:grpSpPr>
              <p:sp>
                <p:nvSpPr>
                  <p:cNvPr id="45188" name="Line 132"/>
                  <p:cNvSpPr>
                    <a:spLocks noChangeShapeType="1"/>
                  </p:cNvSpPr>
                  <p:nvPr/>
                </p:nvSpPr>
                <p:spPr bwMode="auto">
                  <a:xfrm flipH="1">
                    <a:off x="2634" y="3456"/>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189" name="Line 133"/>
                  <p:cNvSpPr>
                    <a:spLocks noChangeShapeType="1"/>
                  </p:cNvSpPr>
                  <p:nvPr/>
                </p:nvSpPr>
                <p:spPr bwMode="auto">
                  <a:xfrm rot="5400000" flipH="1">
                    <a:off x="2634" y="3456"/>
                    <a:ext cx="0" cy="1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45212" name="Rectangle 156"/>
              <p:cNvSpPr>
                <a:spLocks noChangeArrowheads="1"/>
              </p:cNvSpPr>
              <p:nvPr/>
            </p:nvSpPr>
            <p:spPr bwMode="auto">
              <a:xfrm>
                <a:off x="4134" y="3270"/>
                <a:ext cx="447" cy="1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35889" name="Object 157"/>
              <p:cNvGraphicFramePr>
                <a:graphicFrameLocks noChangeAspect="1"/>
              </p:cNvGraphicFramePr>
              <p:nvPr/>
            </p:nvGraphicFramePr>
            <p:xfrm>
              <a:off x="4126" y="3262"/>
              <a:ext cx="485" cy="209"/>
            </p:xfrm>
            <a:graphic>
              <a:graphicData uri="http://schemas.openxmlformats.org/presentationml/2006/ole">
                <mc:AlternateContent xmlns:mc="http://schemas.openxmlformats.org/markup-compatibility/2006">
                  <mc:Choice xmlns:v="urn:schemas-microsoft-com:vml" Requires="v">
                    <p:oleObj spid="_x0000_s36052" name="Equation" r:id="rId7" imgW="495085" imgH="228501" progId="Equation.3">
                      <p:embed/>
                    </p:oleObj>
                  </mc:Choice>
                  <mc:Fallback>
                    <p:oleObj name="Equation" r:id="rId7" imgW="495085" imgH="228501" progId="Equation.3">
                      <p:embed/>
                      <p:pic>
                        <p:nvPicPr>
                          <p:cNvPr id="0" name="Object 1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6" y="3262"/>
                            <a:ext cx="485"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5214" name="Freeform 158"/>
              <p:cNvSpPr>
                <a:spLocks/>
              </p:cNvSpPr>
              <p:nvPr/>
            </p:nvSpPr>
            <p:spPr bwMode="auto">
              <a:xfrm>
                <a:off x="3195" y="3297"/>
                <a:ext cx="102" cy="342"/>
              </a:xfrm>
              <a:custGeom>
                <a:avLst/>
                <a:gdLst>
                  <a:gd name="T0" fmla="*/ 45 w 102"/>
                  <a:gd name="T1" fmla="*/ 0 h 342"/>
                  <a:gd name="T2" fmla="*/ 45 w 102"/>
                  <a:gd name="T3" fmla="*/ 39 h 342"/>
                  <a:gd name="T4" fmla="*/ 93 w 102"/>
                  <a:gd name="T5" fmla="*/ 69 h 342"/>
                  <a:gd name="T6" fmla="*/ 15 w 102"/>
                  <a:gd name="T7" fmla="*/ 96 h 342"/>
                  <a:gd name="T8" fmla="*/ 96 w 102"/>
                  <a:gd name="T9" fmla="*/ 150 h 342"/>
                  <a:gd name="T10" fmla="*/ 0 w 102"/>
                  <a:gd name="T11" fmla="*/ 180 h 342"/>
                  <a:gd name="T12" fmla="*/ 102 w 102"/>
                  <a:gd name="T13" fmla="*/ 240 h 342"/>
                  <a:gd name="T14" fmla="*/ 18 w 102"/>
                  <a:gd name="T15" fmla="*/ 270 h 342"/>
                  <a:gd name="T16" fmla="*/ 45 w 102"/>
                  <a:gd name="T17" fmla="*/ 294 h 342"/>
                  <a:gd name="T18" fmla="*/ 45 w 102"/>
                  <a:gd name="T19"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342">
                    <a:moveTo>
                      <a:pt x="45" y="0"/>
                    </a:moveTo>
                    <a:lnTo>
                      <a:pt x="45" y="39"/>
                    </a:lnTo>
                    <a:lnTo>
                      <a:pt x="93" y="69"/>
                    </a:lnTo>
                    <a:lnTo>
                      <a:pt x="15" y="96"/>
                    </a:lnTo>
                    <a:lnTo>
                      <a:pt x="96" y="150"/>
                    </a:lnTo>
                    <a:lnTo>
                      <a:pt x="0" y="180"/>
                    </a:lnTo>
                    <a:lnTo>
                      <a:pt x="102" y="240"/>
                    </a:lnTo>
                    <a:lnTo>
                      <a:pt x="18" y="270"/>
                    </a:lnTo>
                    <a:lnTo>
                      <a:pt x="45" y="294"/>
                    </a:lnTo>
                    <a:lnTo>
                      <a:pt x="45" y="342"/>
                    </a:ln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5" name="Line 159"/>
              <p:cNvSpPr>
                <a:spLocks noChangeShapeType="1"/>
              </p:cNvSpPr>
              <p:nvPr/>
            </p:nvSpPr>
            <p:spPr bwMode="auto">
              <a:xfrm>
                <a:off x="2967" y="3312"/>
                <a:ext cx="285"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5892" name="Group 165"/>
              <p:cNvGrpSpPr>
                <a:grpSpLocks/>
              </p:cNvGrpSpPr>
              <p:nvPr/>
            </p:nvGrpSpPr>
            <p:grpSpPr bwMode="auto">
              <a:xfrm>
                <a:off x="3168" y="3630"/>
                <a:ext cx="135" cy="114"/>
                <a:chOff x="3546" y="3528"/>
                <a:chExt cx="135" cy="114"/>
              </a:xfrm>
            </p:grpSpPr>
            <p:sp>
              <p:nvSpPr>
                <p:cNvPr id="45216" name="Line 160"/>
                <p:cNvSpPr>
                  <a:spLocks noChangeShapeType="1"/>
                </p:cNvSpPr>
                <p:nvPr/>
              </p:nvSpPr>
              <p:spPr bwMode="auto">
                <a:xfrm>
                  <a:off x="3546" y="3528"/>
                  <a:ext cx="135"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7" name="Line 161"/>
                <p:cNvSpPr>
                  <a:spLocks noChangeShapeType="1"/>
                </p:cNvSpPr>
                <p:nvPr/>
              </p:nvSpPr>
              <p:spPr bwMode="auto">
                <a:xfrm>
                  <a:off x="3565" y="3556"/>
                  <a:ext cx="9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8" name="Line 162"/>
                <p:cNvSpPr>
                  <a:spLocks noChangeShapeType="1"/>
                </p:cNvSpPr>
                <p:nvPr/>
              </p:nvSpPr>
              <p:spPr bwMode="auto">
                <a:xfrm>
                  <a:off x="3580" y="3585"/>
                  <a:ext cx="6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19" name="Line 163"/>
                <p:cNvSpPr>
                  <a:spLocks noChangeShapeType="1"/>
                </p:cNvSpPr>
                <p:nvPr/>
              </p:nvSpPr>
              <p:spPr bwMode="auto">
                <a:xfrm>
                  <a:off x="3595" y="3613"/>
                  <a:ext cx="3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220" name="Line 164"/>
                <p:cNvSpPr>
                  <a:spLocks noChangeShapeType="1"/>
                </p:cNvSpPr>
                <p:nvPr/>
              </p:nvSpPr>
              <p:spPr bwMode="auto">
                <a:xfrm>
                  <a:off x="3606" y="3642"/>
                  <a:ext cx="15"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aphicFrame>
          <p:nvGraphicFramePr>
            <p:cNvPr id="35852" name="Object 166"/>
            <p:cNvGraphicFramePr>
              <a:graphicFrameLocks noChangeAspect="1"/>
            </p:cNvGraphicFramePr>
            <p:nvPr/>
          </p:nvGraphicFramePr>
          <p:xfrm>
            <a:off x="3818" y="2452"/>
            <a:ext cx="622" cy="185"/>
          </p:xfrm>
          <a:graphic>
            <a:graphicData uri="http://schemas.openxmlformats.org/presentationml/2006/ole">
              <mc:AlternateContent xmlns:mc="http://schemas.openxmlformats.org/markup-compatibility/2006">
                <mc:Choice xmlns:v="urn:schemas-microsoft-com:vml" Requires="v">
                  <p:oleObj spid="_x0000_s36053" name="Equation" r:id="rId9" imgW="634725" imgH="203112" progId="Equation.3">
                    <p:embed/>
                  </p:oleObj>
                </mc:Choice>
                <mc:Fallback>
                  <p:oleObj name="Equation" r:id="rId9" imgW="634725" imgH="203112" progId="Equation.3">
                    <p:embed/>
                    <p:pic>
                      <p:nvPicPr>
                        <p:cNvPr id="0" name="Object 16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8" y="2452"/>
                          <a:ext cx="622"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45225" name="Text Box 169"/>
          <p:cNvSpPr txBox="1">
            <a:spLocks noChangeArrowheads="1"/>
          </p:cNvSpPr>
          <p:nvPr/>
        </p:nvSpPr>
        <p:spPr bwMode="auto">
          <a:xfrm>
            <a:off x="-57150" y="2719388"/>
            <a:ext cx="47815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The signals from two secondary coils of the cores are mutually subtracted.</a:t>
            </a:r>
          </a:p>
        </p:txBody>
      </p:sp>
      <p:sp>
        <p:nvSpPr>
          <p:cNvPr id="45226" name="Text Box 170"/>
          <p:cNvSpPr txBox="1">
            <a:spLocks noChangeArrowheads="1"/>
          </p:cNvSpPr>
          <p:nvPr/>
        </p:nvSpPr>
        <p:spPr bwMode="auto">
          <a:xfrm>
            <a:off x="128588" y="3295650"/>
            <a:ext cx="45847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Because of the non-linear magnetization curve of the core material, this difference signal is zero only when the beam current is zero.</a:t>
            </a:r>
          </a:p>
        </p:txBody>
      </p:sp>
      <p:sp>
        <p:nvSpPr>
          <p:cNvPr id="45227" name="Text Box 171"/>
          <p:cNvSpPr txBox="1">
            <a:spLocks noChangeArrowheads="1"/>
          </p:cNvSpPr>
          <p:nvPr/>
        </p:nvSpPr>
        <p:spPr bwMode="auto">
          <a:xfrm>
            <a:off x="50800" y="4491038"/>
            <a:ext cx="90900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In the presence of beam current this difference signal is non-zero and in particular shows a second harmonic component.</a:t>
            </a:r>
          </a:p>
        </p:txBody>
      </p:sp>
      <p:sp>
        <p:nvSpPr>
          <p:cNvPr id="45228" name="Text Box 172"/>
          <p:cNvSpPr txBox="1">
            <a:spLocks noChangeArrowheads="1"/>
          </p:cNvSpPr>
          <p:nvPr/>
        </p:nvSpPr>
        <p:spPr bwMode="auto">
          <a:xfrm>
            <a:off x="52388" y="5110163"/>
            <a:ext cx="9105900"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A current proportional to the amplitude of this component is fed back into a third coil in order to compensate for the beam current and to make the difference signal zero.</a:t>
            </a:r>
          </a:p>
        </p:txBody>
      </p:sp>
      <p:sp>
        <p:nvSpPr>
          <p:cNvPr id="45229" name="Text Box 173"/>
          <p:cNvSpPr txBox="1">
            <a:spLocks noChangeArrowheads="1"/>
          </p:cNvSpPr>
          <p:nvPr/>
        </p:nvSpPr>
        <p:spPr bwMode="auto">
          <a:xfrm>
            <a:off x="-26988" y="5954713"/>
            <a:ext cx="9105901"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buFontTx/>
              <a:buChar char="•"/>
              <a:defRPr/>
            </a:pPr>
            <a:r>
              <a:rPr lang="en-US" sz="1900" b="1">
                <a:effectLst>
                  <a:outerShdw blurRad="38100" dist="38100" dir="2700000" algn="tl">
                    <a:srgbClr val="DDDDDD"/>
                  </a:outerShdw>
                </a:effectLst>
                <a:cs typeface="+mn-cs"/>
              </a:rPr>
              <a:t> At equilibrium, the current flowing in this third coil is equal in amplitude to the beam current but opposite in sign.</a:t>
            </a:r>
          </a:p>
        </p:txBody>
      </p:sp>
      <p:sp>
        <p:nvSpPr>
          <p:cNvPr id="2" name="Title 1"/>
          <p:cNvSpPr>
            <a:spLocks noGrp="1"/>
          </p:cNvSpPr>
          <p:nvPr>
            <p:ph type="ctrTitle"/>
          </p:nvPr>
        </p:nvSpPr>
        <p:spPr>
          <a:xfrm>
            <a:off x="592138" y="-371475"/>
            <a:ext cx="7772400" cy="1470025"/>
          </a:xfrm>
        </p:spPr>
        <p:txBody>
          <a:bodyPr/>
          <a:lstStyle/>
          <a:p>
            <a:pPr eaLnBrk="1" hangingPunct="1">
              <a:defRPr/>
            </a:pPr>
            <a:r>
              <a:rPr lang="en-US" kern="1200" dirty="0" smtClean="0">
                <a:effectLst>
                  <a:outerShdw blurRad="38100" dist="38100" dir="2700000" algn="tl" rotWithShape="0">
                    <a:srgbClr val="000000"/>
                  </a:outerShdw>
                </a:effectLst>
                <a:latin typeface="Arial"/>
                <a:ea typeface="ＭＳ Ｐゴシック"/>
                <a:cs typeface="+mn-cs"/>
              </a:rPr>
              <a:t>Beam Current Monitors:</a:t>
            </a:r>
            <a:r>
              <a:rPr lang="en-US" dirty="0" smtClean="0">
                <a:cs typeface="+mj-cs"/>
              </a:rPr>
              <a:t/>
            </a:r>
            <a:br>
              <a:rPr lang="en-US" dirty="0" smtClean="0">
                <a:cs typeface="+mj-cs"/>
              </a:rPr>
            </a:br>
            <a:r>
              <a:rPr lang="en-US" kern="1200" dirty="0" smtClean="0">
                <a:effectLst>
                  <a:outerShdw blurRad="38100" dist="38100" dir="2700000" algn="tl" rotWithShape="0">
                    <a:srgbClr val="000000"/>
                  </a:outerShdw>
                </a:effectLst>
                <a:latin typeface="Arial"/>
                <a:ea typeface="ＭＳ Ｐゴシック"/>
                <a:cs typeface="+mn-cs"/>
              </a:rPr>
              <a:t>The DC Current Transformer</a:t>
            </a:r>
            <a:endParaRPr lang="en-US" dirty="0" smtClean="0">
              <a:cs typeface="+mj-cs"/>
            </a:endParaRPr>
          </a:p>
        </p:txBody>
      </p:sp>
      <p:sp>
        <p:nvSpPr>
          <p:cNvPr id="3" name="Slide Number Placeholder 2"/>
          <p:cNvSpPr>
            <a:spLocks noGrp="1"/>
          </p:cNvSpPr>
          <p:nvPr>
            <p:ph type="sldNum" sz="quarter" idx="10"/>
          </p:nvPr>
        </p:nvSpPr>
        <p:spPr/>
        <p:txBody>
          <a:bodyPr/>
          <a:lstStyle/>
          <a:p>
            <a:pPr>
              <a:defRPr/>
            </a:pPr>
            <a:fld id="{30D2696C-8835-D245-9F19-1A16B8CCA32E}" type="slidenum">
              <a:rPr lang="en-US" smtClean="0"/>
              <a:pPr>
                <a:defRPr/>
              </a:pPr>
              <a:t>47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2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2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2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2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9" grpId="0"/>
      <p:bldP spid="45110" grpId="0"/>
      <p:bldP spid="45225" grpId="0"/>
      <p:bldP spid="45226" grpId="0"/>
      <p:bldP spid="45227" grpId="0"/>
      <p:bldP spid="45228" grpId="0"/>
      <p:bldP spid="452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nsitivity_curren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1675" y="4791075"/>
            <a:ext cx="1533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sensitivity_bp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43100" y="5715000"/>
            <a:ext cx="1562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6"/>
          <p:cNvSpPr txBox="1">
            <a:spLocks noChangeArrowheads="1"/>
          </p:cNvSpPr>
          <p:nvPr/>
        </p:nvSpPr>
        <p:spPr bwMode="auto">
          <a:xfrm>
            <a:off x="60325" y="2057400"/>
            <a:ext cx="8456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2400" b="1">
                <a:latin typeface="Arial"/>
                <a:cs typeface="Arial"/>
              </a:rPr>
              <a:t>Detection of charged particle beams – beam detectors:</a:t>
            </a:r>
          </a:p>
        </p:txBody>
      </p:sp>
      <p:sp>
        <p:nvSpPr>
          <p:cNvPr id="7173" name="Text Box 7"/>
          <p:cNvSpPr txBox="1">
            <a:spLocks noChangeArrowheads="1"/>
          </p:cNvSpPr>
          <p:nvPr/>
        </p:nvSpPr>
        <p:spPr bwMode="auto">
          <a:xfrm>
            <a:off x="685800" y="2590800"/>
            <a:ext cx="2309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i</a:t>
            </a:r>
            <a:r>
              <a:rPr lang="en-US" sz="1800" baseline="-25000">
                <a:latin typeface="Arial"/>
                <a:cs typeface="Arial"/>
              </a:rPr>
              <a:t>w</a:t>
            </a:r>
            <a:r>
              <a:rPr lang="en-US" sz="1800">
                <a:latin typeface="Arial"/>
                <a:cs typeface="Arial"/>
              </a:rPr>
              <a:t> is a current source</a:t>
            </a:r>
          </a:p>
        </p:txBody>
      </p:sp>
      <p:sp>
        <p:nvSpPr>
          <p:cNvPr id="7174" name="Text Box 9"/>
          <p:cNvSpPr txBox="1">
            <a:spLocks noChangeArrowheads="1"/>
          </p:cNvSpPr>
          <p:nvPr/>
        </p:nvSpPr>
        <p:spPr bwMode="auto">
          <a:xfrm>
            <a:off x="685800" y="3048000"/>
            <a:ext cx="567334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with infinite output impedance, i</a:t>
            </a:r>
            <a:r>
              <a:rPr lang="en-US" sz="1800" baseline="-25000">
                <a:latin typeface="Arial"/>
                <a:cs typeface="Arial"/>
              </a:rPr>
              <a:t>w</a:t>
            </a:r>
            <a:r>
              <a:rPr lang="en-US" sz="1800">
                <a:latin typeface="Arial"/>
                <a:cs typeface="Arial"/>
              </a:rPr>
              <a:t> will flow through any </a:t>
            </a:r>
          </a:p>
          <a:p>
            <a:pPr eaLnBrk="1" hangingPunct="1"/>
            <a:r>
              <a:rPr lang="en-US" sz="1800">
                <a:latin typeface="Arial"/>
                <a:cs typeface="Arial"/>
              </a:rPr>
              <a:t>impedance placed in its path</a:t>
            </a:r>
            <a:r>
              <a:rPr lang="en-US">
                <a:latin typeface="Arial"/>
                <a:cs typeface="Arial"/>
              </a:rPr>
              <a:t> </a:t>
            </a:r>
          </a:p>
        </p:txBody>
      </p:sp>
      <p:sp>
        <p:nvSpPr>
          <p:cNvPr id="7175" name="Text Box 10"/>
          <p:cNvSpPr txBox="1">
            <a:spLocks noChangeArrowheads="1"/>
          </p:cNvSpPr>
          <p:nvPr/>
        </p:nvSpPr>
        <p:spPr bwMode="auto">
          <a:xfrm>
            <a:off x="696913" y="3733800"/>
            <a:ext cx="6753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many </a:t>
            </a:r>
            <a:r>
              <a:rPr lang="ja-JP" altLang="en-US" sz="1800">
                <a:latin typeface="Arial"/>
                <a:cs typeface="Arial"/>
              </a:rPr>
              <a:t>“</a:t>
            </a:r>
            <a:r>
              <a:rPr lang="en-US" sz="1800">
                <a:latin typeface="Arial"/>
                <a:cs typeface="Arial"/>
              </a:rPr>
              <a:t>classical</a:t>
            </a:r>
            <a:r>
              <a:rPr lang="ja-JP" altLang="en-US" sz="1800">
                <a:latin typeface="Arial"/>
                <a:cs typeface="Arial"/>
              </a:rPr>
              <a:t>”</a:t>
            </a:r>
            <a:r>
              <a:rPr lang="en-US" sz="1800">
                <a:latin typeface="Arial"/>
                <a:cs typeface="Arial"/>
              </a:rPr>
              <a:t> beam detectors consist of a modification of the </a:t>
            </a:r>
          </a:p>
          <a:p>
            <a:pPr eaLnBrk="1" hangingPunct="1"/>
            <a:r>
              <a:rPr lang="en-US" sz="1800">
                <a:latin typeface="Arial"/>
                <a:cs typeface="Arial"/>
              </a:rPr>
              <a:t>walls through which the currents will flow</a:t>
            </a:r>
          </a:p>
        </p:txBody>
      </p:sp>
      <p:sp>
        <p:nvSpPr>
          <p:cNvPr id="7176" name="Text Box 11"/>
          <p:cNvSpPr txBox="1">
            <a:spLocks noChangeArrowheads="1"/>
          </p:cNvSpPr>
          <p:nvPr/>
        </p:nvSpPr>
        <p:spPr bwMode="auto">
          <a:xfrm>
            <a:off x="76200" y="4343400"/>
            <a:ext cx="4563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2400" b="1">
                <a:latin typeface="Arial"/>
                <a:cs typeface="Arial"/>
              </a:rPr>
              <a:t>Sensitivity of beam detectors:</a:t>
            </a:r>
            <a:r>
              <a:rPr lang="en-US">
                <a:latin typeface="Arial"/>
                <a:cs typeface="Arial"/>
              </a:rPr>
              <a:t> </a:t>
            </a:r>
          </a:p>
        </p:txBody>
      </p:sp>
      <p:sp>
        <p:nvSpPr>
          <p:cNvPr id="7177" name="Text Box 12"/>
          <p:cNvSpPr txBox="1">
            <a:spLocks noChangeArrowheads="1"/>
          </p:cNvSpPr>
          <p:nvPr/>
        </p:nvSpPr>
        <p:spPr bwMode="auto">
          <a:xfrm>
            <a:off x="3606800" y="4686300"/>
            <a:ext cx="42116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(in </a:t>
            </a:r>
            <a:r>
              <a:rPr lang="en-US" sz="1800">
                <a:latin typeface="Arial"/>
                <a:cs typeface="Arial"/>
                <a:sym typeface="Symbol" charset="0"/>
              </a:rPr>
              <a:t></a:t>
            </a:r>
            <a:r>
              <a:rPr lang="en-US" sz="1800">
                <a:latin typeface="Arial"/>
                <a:cs typeface="Arial"/>
                <a:sym typeface="Math1" charset="0"/>
              </a:rPr>
              <a:t>)</a:t>
            </a:r>
          </a:p>
          <a:p>
            <a:pPr eaLnBrk="1" hangingPunct="1"/>
            <a:r>
              <a:rPr lang="en-US" sz="1800">
                <a:latin typeface="Arial"/>
                <a:cs typeface="Arial"/>
              </a:rPr>
              <a:t>= ratio of signal size developed  V(</a:t>
            </a:r>
            <a:r>
              <a:rPr lang="en-US" sz="1800">
                <a:latin typeface="Arial"/>
                <a:cs typeface="Arial"/>
                <a:sym typeface="Symbol" charset="0"/>
              </a:rPr>
              <a:t></a:t>
            </a:r>
            <a:r>
              <a:rPr lang="en-US" sz="1800">
                <a:latin typeface="Arial"/>
                <a:cs typeface="Arial"/>
                <a:sym typeface="Math1" charset="0"/>
              </a:rPr>
              <a:t>) </a:t>
            </a:r>
            <a:r>
              <a:rPr lang="en-US" sz="1800">
                <a:latin typeface="Arial"/>
                <a:cs typeface="Arial"/>
              </a:rPr>
              <a:t>to</a:t>
            </a:r>
          </a:p>
          <a:p>
            <a:pPr eaLnBrk="1" hangingPunct="1"/>
            <a:r>
              <a:rPr lang="en-US" sz="1800">
                <a:latin typeface="Arial"/>
                <a:cs typeface="Arial"/>
              </a:rPr>
              <a:t>  the wall current I</a:t>
            </a:r>
            <a:r>
              <a:rPr lang="en-US" sz="1800" baseline="-25000">
                <a:latin typeface="Arial"/>
                <a:cs typeface="Arial"/>
              </a:rPr>
              <a:t>w</a:t>
            </a:r>
            <a:r>
              <a:rPr lang="en-US" sz="1800">
                <a:latin typeface="Arial"/>
                <a:cs typeface="Arial"/>
              </a:rPr>
              <a:t>(</a:t>
            </a:r>
            <a:r>
              <a:rPr lang="en-US" sz="1800">
                <a:latin typeface="Arial"/>
                <a:cs typeface="Arial"/>
                <a:sym typeface="Symbol" charset="0"/>
              </a:rPr>
              <a:t></a:t>
            </a:r>
            <a:r>
              <a:rPr lang="en-US" sz="1800">
                <a:latin typeface="Arial"/>
                <a:cs typeface="Arial"/>
                <a:sym typeface="Math1" charset="0"/>
              </a:rPr>
              <a:t>)</a:t>
            </a:r>
          </a:p>
        </p:txBody>
      </p:sp>
      <p:sp>
        <p:nvSpPr>
          <p:cNvPr id="7178" name="Text Box 13"/>
          <p:cNvSpPr txBox="1">
            <a:spLocks noChangeArrowheads="1"/>
          </p:cNvSpPr>
          <p:nvPr/>
        </p:nvSpPr>
        <p:spPr bwMode="auto">
          <a:xfrm>
            <a:off x="536575" y="4860925"/>
            <a:ext cx="106362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a:latin typeface="Arial"/>
                <a:cs typeface="Arial"/>
              </a:rPr>
              <a:t>beam </a:t>
            </a:r>
          </a:p>
          <a:p>
            <a:pPr eaLnBrk="1" hangingPunct="1"/>
            <a:r>
              <a:rPr lang="en-US">
                <a:latin typeface="Arial"/>
                <a:cs typeface="Arial"/>
              </a:rPr>
              <a:t>charge:</a:t>
            </a:r>
          </a:p>
        </p:txBody>
      </p:sp>
      <p:sp>
        <p:nvSpPr>
          <p:cNvPr id="7179" name="Text Box 15"/>
          <p:cNvSpPr txBox="1">
            <a:spLocks noChangeArrowheads="1"/>
          </p:cNvSpPr>
          <p:nvPr/>
        </p:nvSpPr>
        <p:spPr bwMode="auto">
          <a:xfrm>
            <a:off x="493713" y="5715000"/>
            <a:ext cx="1139955" cy="7694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a:latin typeface="Arial"/>
                <a:cs typeface="Arial"/>
              </a:rPr>
              <a:t>beam </a:t>
            </a:r>
          </a:p>
          <a:p>
            <a:pPr eaLnBrk="1" hangingPunct="1"/>
            <a:r>
              <a:rPr lang="en-US">
                <a:latin typeface="Arial"/>
                <a:cs typeface="Arial"/>
              </a:rPr>
              <a:t>position:</a:t>
            </a:r>
            <a:r>
              <a:rPr lang="en-US" sz="2400">
                <a:latin typeface="Arial"/>
                <a:cs typeface="Arial"/>
              </a:rPr>
              <a:t> </a:t>
            </a:r>
          </a:p>
        </p:txBody>
      </p:sp>
      <p:sp>
        <p:nvSpPr>
          <p:cNvPr id="7180" name="Rectangle 16"/>
          <p:cNvSpPr>
            <a:spLocks noChangeArrowheads="1"/>
          </p:cNvSpPr>
          <p:nvPr/>
        </p:nvSpPr>
        <p:spPr bwMode="auto">
          <a:xfrm>
            <a:off x="3657600" y="5667375"/>
            <a:ext cx="49164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a:cs typeface="Arial"/>
              </a:rPr>
              <a:t>(in </a:t>
            </a:r>
            <a:r>
              <a:rPr lang="en-US" sz="1800">
                <a:latin typeface="Arial"/>
                <a:cs typeface="Arial"/>
                <a:sym typeface="Symbol" charset="0"/>
              </a:rPr>
              <a:t></a:t>
            </a:r>
            <a:r>
              <a:rPr lang="en-US" sz="1800">
                <a:latin typeface="Arial"/>
                <a:cs typeface="Arial"/>
                <a:sym typeface="Math1" charset="0"/>
              </a:rPr>
              <a:t>/m) </a:t>
            </a:r>
          </a:p>
          <a:p>
            <a:r>
              <a:rPr lang="en-US" sz="1800">
                <a:latin typeface="Arial"/>
                <a:cs typeface="Arial"/>
              </a:rPr>
              <a:t>= ratio of signal size developed /dipole mode</a:t>
            </a:r>
          </a:p>
          <a:p>
            <a:r>
              <a:rPr lang="en-US" sz="1800">
                <a:latin typeface="Arial"/>
                <a:cs typeface="Arial"/>
              </a:rPr>
              <a:t>  of the distribution, given by D(</a:t>
            </a:r>
            <a:r>
              <a:rPr lang="en-US" sz="1800">
                <a:latin typeface="Arial"/>
                <a:cs typeface="Arial"/>
                <a:sym typeface="Symbol" charset="0"/>
              </a:rPr>
              <a:t></a:t>
            </a:r>
            <a:r>
              <a:rPr lang="en-US" sz="1800">
                <a:latin typeface="Arial"/>
                <a:cs typeface="Arial"/>
                <a:sym typeface="Math1" charset="0"/>
              </a:rPr>
              <a:t>)=I</a:t>
            </a:r>
            <a:r>
              <a:rPr lang="en-US" sz="2400" baseline="-25000">
                <a:latin typeface="Arial"/>
                <a:cs typeface="Arial"/>
                <a:sym typeface="Math1" charset="0"/>
              </a:rPr>
              <a:t>w</a:t>
            </a:r>
            <a:r>
              <a:rPr lang="en-US" sz="1800">
                <a:latin typeface="Arial"/>
                <a:cs typeface="Arial"/>
                <a:sym typeface="Math1" charset="0"/>
              </a:rPr>
              <a:t>(</a:t>
            </a:r>
            <a:r>
              <a:rPr lang="en-US" sz="1800">
                <a:latin typeface="Arial"/>
                <a:cs typeface="Arial"/>
                <a:sym typeface="Symbol" charset="0"/>
              </a:rPr>
              <a:t></a:t>
            </a:r>
            <a:r>
              <a:rPr lang="en-US" sz="1800">
                <a:latin typeface="Arial"/>
                <a:cs typeface="Arial"/>
                <a:sym typeface="Math1" charset="0"/>
              </a:rPr>
              <a:t>) z, </a:t>
            </a:r>
          </a:p>
          <a:p>
            <a:r>
              <a:rPr lang="en-US" sz="1800">
                <a:latin typeface="Arial"/>
                <a:cs typeface="Arial"/>
                <a:sym typeface="Math1" charset="0"/>
              </a:rPr>
              <a:t>  where</a:t>
            </a:r>
            <a:r>
              <a:rPr lang="en-US" sz="1800">
                <a:latin typeface="Arial"/>
                <a:cs typeface="Arial"/>
              </a:rPr>
              <a:t> z = x (horizontal) or z = y (vertical)  </a:t>
            </a:r>
            <a:endParaRPr lang="en-US" sz="1800">
              <a:latin typeface="Arial"/>
              <a:cs typeface="Arial"/>
              <a:sym typeface="Math1" charset="0"/>
            </a:endParaRPr>
          </a:p>
        </p:txBody>
      </p:sp>
      <p:pic>
        <p:nvPicPr>
          <p:cNvPr id="7181" name="Picture 20" descr="wallcurrent_currentsourc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00" y="2514600"/>
            <a:ext cx="121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21"/>
          <p:cNvSpPr>
            <a:spLocks noChangeArrowheads="1"/>
          </p:cNvSpPr>
          <p:nvPr/>
        </p:nvSpPr>
        <p:spPr bwMode="auto">
          <a:xfrm>
            <a:off x="978335" y="154451"/>
            <a:ext cx="6820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smtClean="0">
                <a:solidFill>
                  <a:srgbClr val="000000"/>
                </a:solidFill>
                <a:latin typeface="Arial"/>
                <a:cs typeface="Arial"/>
              </a:rPr>
              <a:t>General Concept of </a:t>
            </a:r>
            <a:r>
              <a:rPr lang="en-US" sz="2400" b="1" dirty="0" err="1" smtClean="0">
                <a:solidFill>
                  <a:srgbClr val="000000"/>
                </a:solidFill>
                <a:latin typeface="Arial"/>
                <a:cs typeface="Arial"/>
              </a:rPr>
              <a:t>ElectroMagnetic</a:t>
            </a:r>
            <a:r>
              <a:rPr lang="en-US" sz="2400" b="1" dirty="0" smtClean="0">
                <a:solidFill>
                  <a:srgbClr val="000000"/>
                </a:solidFill>
                <a:latin typeface="Arial"/>
                <a:cs typeface="Arial"/>
              </a:rPr>
              <a:t> Detector</a:t>
            </a:r>
            <a:endParaRPr lang="en-US" sz="2400" b="1" dirty="0">
              <a:solidFill>
                <a:srgbClr val="000000"/>
              </a:solidFill>
              <a:latin typeface="Arial"/>
              <a:cs typeface="Arial"/>
            </a:endParaRPr>
          </a:p>
        </p:txBody>
      </p:sp>
      <p:pic>
        <p:nvPicPr>
          <p:cNvPr id="7183" name="Picture 22" descr="diag_wallcurrent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748937"/>
            <a:ext cx="37338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Rectangle 23"/>
          <p:cNvSpPr>
            <a:spLocks noChangeArrowheads="1"/>
          </p:cNvSpPr>
          <p:nvPr/>
        </p:nvSpPr>
        <p:spPr bwMode="auto">
          <a:xfrm>
            <a:off x="5029200" y="736600"/>
            <a:ext cx="31242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en-US" sz="1800">
                <a:latin typeface="Arial"/>
                <a:cs typeface="Arial"/>
              </a:rPr>
              <a:t>induced wall current i</a:t>
            </a:r>
            <a:r>
              <a:rPr lang="en-US" sz="1800" b="1" baseline="-25000">
                <a:latin typeface="Arial"/>
                <a:cs typeface="Arial"/>
              </a:rPr>
              <a:t>w</a:t>
            </a:r>
            <a:r>
              <a:rPr lang="en-US" sz="1800">
                <a:latin typeface="Arial"/>
                <a:cs typeface="Arial"/>
              </a:rPr>
              <a:t>(t) </a:t>
            </a:r>
          </a:p>
          <a:p>
            <a:pPr>
              <a:lnSpc>
                <a:spcPct val="60000"/>
              </a:lnSpc>
              <a:spcBef>
                <a:spcPct val="50000"/>
              </a:spcBef>
            </a:pPr>
            <a:r>
              <a:rPr lang="en-US" sz="1800">
                <a:latin typeface="Arial"/>
                <a:cs typeface="Arial"/>
              </a:rPr>
              <a:t>has opposite sign of beam </a:t>
            </a:r>
          </a:p>
          <a:p>
            <a:pPr>
              <a:lnSpc>
                <a:spcPct val="60000"/>
              </a:lnSpc>
              <a:spcBef>
                <a:spcPct val="50000"/>
              </a:spcBef>
            </a:pPr>
            <a:r>
              <a:rPr lang="en-US" sz="1800">
                <a:latin typeface="Arial"/>
                <a:cs typeface="Arial"/>
              </a:rPr>
              <a:t>current i</a:t>
            </a:r>
            <a:r>
              <a:rPr lang="en-US" sz="1800" b="1" baseline="-25000">
                <a:latin typeface="Arial"/>
                <a:cs typeface="Arial"/>
              </a:rPr>
              <a:t>b</a:t>
            </a:r>
            <a:r>
              <a:rPr lang="en-US" sz="1800">
                <a:latin typeface="Arial"/>
                <a:cs typeface="Arial"/>
              </a:rPr>
              <a:t>(t): i</a:t>
            </a:r>
            <a:r>
              <a:rPr lang="en-US" sz="1800" b="1" baseline="-25000">
                <a:latin typeface="Arial"/>
                <a:cs typeface="Arial"/>
              </a:rPr>
              <a:t>b</a:t>
            </a:r>
            <a:r>
              <a:rPr lang="en-US" sz="1800">
                <a:latin typeface="Arial"/>
                <a:cs typeface="Arial"/>
              </a:rPr>
              <a:t>(t)=-i</a:t>
            </a:r>
            <a:r>
              <a:rPr lang="en-US" sz="1800" b="1" baseline="-25000">
                <a:latin typeface="Arial"/>
                <a:cs typeface="Arial"/>
              </a:rPr>
              <a:t>w</a:t>
            </a:r>
            <a:r>
              <a:rPr lang="en-US" sz="1800">
                <a:latin typeface="Arial"/>
                <a:cs typeface="Arial"/>
              </a:rPr>
              <a:t>(t)</a:t>
            </a:r>
          </a:p>
        </p:txBody>
      </p:sp>
      <p:sp>
        <p:nvSpPr>
          <p:cNvPr id="7185" name="Oval 24"/>
          <p:cNvSpPr>
            <a:spLocks noChangeArrowheads="1"/>
          </p:cNvSpPr>
          <p:nvPr/>
        </p:nvSpPr>
        <p:spPr bwMode="auto">
          <a:xfrm>
            <a:off x="2438400" y="1147098"/>
            <a:ext cx="152400" cy="152400"/>
          </a:xfrm>
          <a:prstGeom prst="ellipse">
            <a:avLst/>
          </a:prstGeom>
          <a:solidFill>
            <a:srgbClr val="FF3300"/>
          </a:solidFill>
          <a:ln w="9525">
            <a:solidFill>
              <a:schemeClr val="tx1"/>
            </a:solidFill>
            <a:round/>
            <a:headEnd/>
            <a:tailEnd/>
          </a:ln>
        </p:spPr>
        <p:txBody>
          <a:bodyPr wrap="none" anchor="ctr"/>
          <a:lstStyle/>
          <a:p>
            <a:pPr algn="ctr"/>
            <a:endParaRPr lang="en-GB" sz="2400">
              <a:latin typeface="Arial"/>
              <a:cs typeface="Arial"/>
            </a:endParaRPr>
          </a:p>
        </p:txBody>
      </p:sp>
      <p:sp>
        <p:nvSpPr>
          <p:cNvPr id="7186" name="Line 25"/>
          <p:cNvSpPr>
            <a:spLocks noChangeShapeType="1"/>
          </p:cNvSpPr>
          <p:nvPr/>
        </p:nvSpPr>
        <p:spPr bwMode="auto">
          <a:xfrm flipV="1">
            <a:off x="2514600" y="918498"/>
            <a:ext cx="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7187" name="Line 26"/>
          <p:cNvSpPr>
            <a:spLocks noChangeShapeType="1"/>
          </p:cNvSpPr>
          <p:nvPr/>
        </p:nvSpPr>
        <p:spPr bwMode="auto">
          <a:xfrm flipH="1">
            <a:off x="2514600" y="1223298"/>
            <a:ext cx="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sp>
        <p:nvSpPr>
          <p:cNvPr id="7188" name="AutoShape 27"/>
          <p:cNvSpPr>
            <a:spLocks/>
          </p:cNvSpPr>
          <p:nvPr/>
        </p:nvSpPr>
        <p:spPr bwMode="auto">
          <a:xfrm rot="5400000">
            <a:off x="2514600" y="1501332"/>
            <a:ext cx="76200" cy="685800"/>
          </a:xfrm>
          <a:prstGeom prst="rightBrace">
            <a:avLst>
              <a:gd name="adj1" fmla="val 75000"/>
              <a:gd name="adj2" fmla="val 50000"/>
            </a:avLst>
          </a:prstGeom>
          <a:noFill/>
          <a:ln w="19050">
            <a:solidFill>
              <a:srgbClr val="FFFF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GB" sz="2400">
              <a:latin typeface="Arial"/>
              <a:cs typeface="Arial"/>
            </a:endParaRPr>
          </a:p>
        </p:txBody>
      </p:sp>
      <p:sp>
        <p:nvSpPr>
          <p:cNvPr id="7189" name="Rectangle 28"/>
          <p:cNvSpPr>
            <a:spLocks noChangeArrowheads="1"/>
          </p:cNvSpPr>
          <p:nvPr/>
        </p:nvSpPr>
        <p:spPr bwMode="auto">
          <a:xfrm>
            <a:off x="1143000" y="1776493"/>
            <a:ext cx="3379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latin typeface="Arial"/>
                <a:cs typeface="Arial"/>
              </a:rPr>
              <a:t>Lorentz-contracted </a:t>
            </a:r>
            <a:r>
              <a:rPr lang="ja-JP" altLang="en-US" sz="1800" dirty="0">
                <a:latin typeface="Arial"/>
                <a:cs typeface="Arial"/>
              </a:rPr>
              <a:t>“</a:t>
            </a:r>
            <a:r>
              <a:rPr lang="en-US" sz="1800" dirty="0">
                <a:latin typeface="Arial"/>
                <a:cs typeface="Arial"/>
              </a:rPr>
              <a:t>pancake</a:t>
            </a:r>
            <a:r>
              <a:rPr lang="ja-JP" altLang="en-US" sz="1800" dirty="0">
                <a:latin typeface="Arial"/>
                <a:cs typeface="Arial"/>
              </a:rPr>
              <a:t>”</a:t>
            </a:r>
            <a:endParaRPr lang="en-US" sz="1800" dirty="0">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5</a:t>
            </a:fld>
            <a:endParaRPr lang="en-US"/>
          </a:p>
        </p:txBody>
      </p:sp>
    </p:spTree>
    <p:extLst>
      <p:ext uri="{BB962C8B-B14F-4D97-AF65-F5344CB8AC3E}">
        <p14:creationId xmlns:p14="http://schemas.microsoft.com/office/powerpoint/2010/main" val="60638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ag_faraday_cup_kekb_linac"/>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3848100"/>
            <a:ext cx="3429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686159" y="85805"/>
            <a:ext cx="5771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2800" b="1" dirty="0">
                <a:solidFill>
                  <a:srgbClr val="000000"/>
                </a:solidFill>
                <a:latin typeface="Arial"/>
                <a:cs typeface="Arial"/>
              </a:rPr>
              <a:t>Beam Current – the Faraday </a:t>
            </a:r>
            <a:r>
              <a:rPr lang="en-US" sz="2800" b="1" dirty="0" smtClean="0">
                <a:solidFill>
                  <a:srgbClr val="000000"/>
                </a:solidFill>
                <a:latin typeface="Arial"/>
                <a:cs typeface="Arial"/>
              </a:rPr>
              <a:t>Cup</a:t>
            </a:r>
            <a:endParaRPr lang="en-US" sz="2800" b="1" dirty="0">
              <a:solidFill>
                <a:srgbClr val="000000"/>
              </a:solidFill>
              <a:latin typeface="Arial"/>
              <a:cs typeface="Arial"/>
            </a:endParaRPr>
          </a:p>
        </p:txBody>
      </p:sp>
      <p:sp>
        <p:nvSpPr>
          <p:cNvPr id="8196" name="Text Box 5"/>
          <p:cNvSpPr txBox="1">
            <a:spLocks noChangeArrowheads="1"/>
          </p:cNvSpPr>
          <p:nvPr/>
        </p:nvSpPr>
        <p:spPr bwMode="auto">
          <a:xfrm>
            <a:off x="2895600" y="800943"/>
            <a:ext cx="5810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solidFill>
                  <a:srgbClr val="000000"/>
                </a:solidFill>
                <a:latin typeface="Arial"/>
                <a:cs typeface="Arial"/>
              </a:rPr>
              <a:t>thick (e.g. ~0.4 m copper for 1 GeV electrons) or series  </a:t>
            </a:r>
          </a:p>
          <a:p>
            <a:pPr eaLnBrk="1" hangingPunct="1"/>
            <a:r>
              <a:rPr lang="en-US" sz="1800">
                <a:solidFill>
                  <a:srgbClr val="000000"/>
                </a:solidFill>
                <a:latin typeface="Arial"/>
                <a:cs typeface="Arial"/>
              </a:rPr>
              <a:t>of thick (e.g. for cooling) charge collecting recepticles</a:t>
            </a:r>
          </a:p>
        </p:txBody>
      </p:sp>
      <p:sp>
        <p:nvSpPr>
          <p:cNvPr id="8197" name="Text Box 6"/>
          <p:cNvSpPr txBox="1">
            <a:spLocks noChangeArrowheads="1"/>
          </p:cNvSpPr>
          <p:nvPr/>
        </p:nvSpPr>
        <p:spPr bwMode="auto">
          <a:xfrm>
            <a:off x="228600" y="2118488"/>
            <a:ext cx="843478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solidFill>
                  <a:srgbClr val="000000"/>
                </a:solidFill>
                <a:latin typeface="Arial"/>
                <a:cs typeface="Arial"/>
              </a:rPr>
              <a:t>Principle:   beam deposits (usually) all energy into the cup (invasive)</a:t>
            </a:r>
          </a:p>
          <a:p>
            <a:pPr eaLnBrk="1" hangingPunct="1"/>
            <a:r>
              <a:rPr lang="en-US" sz="1800" dirty="0">
                <a:solidFill>
                  <a:srgbClr val="000000"/>
                </a:solidFill>
                <a:latin typeface="Arial"/>
                <a:cs typeface="Arial"/>
              </a:rPr>
              <a:t>                 charge converted to a corresponding current  </a:t>
            </a:r>
          </a:p>
          <a:p>
            <a:pPr eaLnBrk="1" hangingPunct="1"/>
            <a:r>
              <a:rPr lang="en-US" sz="1800" dirty="0">
                <a:solidFill>
                  <a:srgbClr val="000000"/>
                </a:solidFill>
                <a:latin typeface="Arial"/>
                <a:cs typeface="Arial"/>
              </a:rPr>
              <a:t>                 voltage across resistor proportional to instantaneous current absorbed</a:t>
            </a:r>
          </a:p>
          <a:p>
            <a:pPr eaLnBrk="1" hangingPunct="1"/>
            <a:r>
              <a:rPr lang="en-US" sz="1800" dirty="0">
                <a:solidFill>
                  <a:srgbClr val="000000"/>
                </a:solidFill>
                <a:latin typeface="Arial"/>
                <a:cs typeface="Arial"/>
              </a:rPr>
              <a:t>In practice:</a:t>
            </a:r>
          </a:p>
          <a:p>
            <a:pPr eaLnBrk="1" hangingPunct="1"/>
            <a:r>
              <a:rPr lang="en-US" sz="1800" dirty="0">
                <a:solidFill>
                  <a:srgbClr val="000000"/>
                </a:solidFill>
                <a:latin typeface="Arial"/>
                <a:cs typeface="Arial"/>
              </a:rPr>
              <a:t>   termination usually into 50 </a:t>
            </a:r>
            <a:r>
              <a:rPr lang="en-US" sz="1800" dirty="0">
                <a:solidFill>
                  <a:srgbClr val="000000"/>
                </a:solidFill>
                <a:latin typeface="Arial"/>
                <a:cs typeface="Arial"/>
                <a:sym typeface="Symbol" charset="0"/>
              </a:rPr>
              <a:t></a:t>
            </a:r>
            <a:r>
              <a:rPr lang="en-US" sz="1800" dirty="0">
                <a:solidFill>
                  <a:srgbClr val="000000"/>
                </a:solidFill>
                <a:latin typeface="Arial"/>
                <a:cs typeface="Arial"/>
                <a:sym typeface="Math1" charset="0"/>
              </a:rPr>
              <a:t>; </a:t>
            </a:r>
            <a:r>
              <a:rPr lang="en-US" sz="1800" dirty="0">
                <a:solidFill>
                  <a:srgbClr val="000000"/>
                </a:solidFill>
                <a:latin typeface="Arial"/>
                <a:cs typeface="Arial"/>
              </a:rPr>
              <a:t>positive bias to cup to retain e- produced by </a:t>
            </a:r>
          </a:p>
          <a:p>
            <a:pPr eaLnBrk="1" hangingPunct="1"/>
            <a:r>
              <a:rPr lang="en-US" sz="1800" dirty="0">
                <a:solidFill>
                  <a:srgbClr val="000000"/>
                </a:solidFill>
                <a:latin typeface="Arial"/>
                <a:cs typeface="Arial"/>
              </a:rPr>
              <a:t>   secondary emission; bandwidth-limited (~1 GHz) due to capacitance to ground</a:t>
            </a:r>
            <a:r>
              <a:rPr lang="en-US" dirty="0">
                <a:solidFill>
                  <a:srgbClr val="000000"/>
                </a:solidFill>
                <a:latin typeface="Arial"/>
                <a:cs typeface="Arial"/>
              </a:rPr>
              <a:t> </a:t>
            </a:r>
          </a:p>
        </p:txBody>
      </p:sp>
      <p:sp>
        <p:nvSpPr>
          <p:cNvPr id="8198" name="Text Box 7"/>
          <p:cNvSpPr txBox="1">
            <a:spLocks noChangeArrowheads="1"/>
          </p:cNvSpPr>
          <p:nvPr/>
        </p:nvSpPr>
        <p:spPr bwMode="auto">
          <a:xfrm>
            <a:off x="152400" y="4432300"/>
            <a:ext cx="17938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solidFill>
                  <a:srgbClr val="000000"/>
                </a:solidFill>
                <a:latin typeface="Arial"/>
                <a:cs typeface="Arial"/>
              </a:rPr>
              <a:t>cross-sectional</a:t>
            </a:r>
          </a:p>
          <a:p>
            <a:pPr eaLnBrk="1" hangingPunct="1"/>
            <a:r>
              <a:rPr lang="en-US" sz="1800">
                <a:solidFill>
                  <a:srgbClr val="000000"/>
                </a:solidFill>
                <a:latin typeface="Arial"/>
                <a:cs typeface="Arial"/>
              </a:rPr>
              <a:t>view of the FC</a:t>
            </a:r>
          </a:p>
          <a:p>
            <a:pPr eaLnBrk="1" hangingPunct="1"/>
            <a:r>
              <a:rPr lang="en-US" sz="1800">
                <a:solidFill>
                  <a:srgbClr val="000000"/>
                </a:solidFill>
                <a:latin typeface="Arial"/>
                <a:cs typeface="Arial"/>
              </a:rPr>
              <a:t>of the KEKB </a:t>
            </a:r>
          </a:p>
          <a:p>
            <a:pPr eaLnBrk="1" hangingPunct="1"/>
            <a:r>
              <a:rPr lang="en-US" sz="1800">
                <a:solidFill>
                  <a:srgbClr val="000000"/>
                </a:solidFill>
                <a:latin typeface="Arial"/>
                <a:cs typeface="Arial"/>
              </a:rPr>
              <a:t>injector linac</a:t>
            </a:r>
          </a:p>
          <a:p>
            <a:pPr eaLnBrk="1" hangingPunct="1"/>
            <a:r>
              <a:rPr lang="en-US" sz="1800">
                <a:solidFill>
                  <a:srgbClr val="000000"/>
                </a:solidFill>
                <a:latin typeface="Arial"/>
                <a:cs typeface="Arial"/>
              </a:rPr>
              <a:t>(courtesy T. </a:t>
            </a:r>
          </a:p>
          <a:p>
            <a:pPr eaLnBrk="1" hangingPunct="1"/>
            <a:r>
              <a:rPr lang="en-US" sz="1800">
                <a:solidFill>
                  <a:srgbClr val="000000"/>
                </a:solidFill>
                <a:latin typeface="Arial"/>
                <a:cs typeface="Arial"/>
              </a:rPr>
              <a:t>Suwada, 2003)</a:t>
            </a:r>
          </a:p>
        </p:txBody>
      </p:sp>
      <p:sp>
        <p:nvSpPr>
          <p:cNvPr id="8199" name="Text Box 8"/>
          <p:cNvSpPr txBox="1">
            <a:spLocks noChangeArrowheads="1"/>
          </p:cNvSpPr>
          <p:nvPr/>
        </p:nvSpPr>
        <p:spPr bwMode="auto">
          <a:xfrm>
            <a:off x="5562600" y="3840384"/>
            <a:ext cx="3405161"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solidFill>
                  <a:srgbClr val="000000"/>
                </a:solidFill>
                <a:latin typeface="Arial"/>
                <a:cs typeface="Arial"/>
              </a:rPr>
              <a:t>cylindrically symmetric</a:t>
            </a:r>
          </a:p>
          <a:p>
            <a:pPr eaLnBrk="1" hangingPunct="1"/>
            <a:r>
              <a:rPr lang="en-US" sz="1800" dirty="0">
                <a:solidFill>
                  <a:srgbClr val="000000"/>
                </a:solidFill>
                <a:latin typeface="Arial"/>
                <a:cs typeface="Arial"/>
              </a:rPr>
              <a:t>blocks of </a:t>
            </a:r>
          </a:p>
          <a:p>
            <a:pPr eaLnBrk="1" hangingPunct="1"/>
            <a:r>
              <a:rPr lang="en-US" sz="1800" dirty="0">
                <a:solidFill>
                  <a:srgbClr val="000000"/>
                </a:solidFill>
                <a:latin typeface="Arial"/>
                <a:cs typeface="Arial"/>
              </a:rPr>
              <a:t>   lead (~35 rad lengths)</a:t>
            </a:r>
          </a:p>
          <a:p>
            <a:pPr eaLnBrk="1" hangingPunct="1"/>
            <a:r>
              <a:rPr lang="en-US" sz="1800" dirty="0">
                <a:solidFill>
                  <a:srgbClr val="000000"/>
                </a:solidFill>
                <a:latin typeface="Arial"/>
                <a:cs typeface="Arial"/>
              </a:rPr>
              <a:t>   carbon and iron</a:t>
            </a:r>
          </a:p>
          <a:p>
            <a:pPr eaLnBrk="1" hangingPunct="1"/>
            <a:r>
              <a:rPr lang="en-US" sz="1800" dirty="0">
                <a:solidFill>
                  <a:srgbClr val="000000"/>
                </a:solidFill>
                <a:latin typeface="Arial"/>
                <a:cs typeface="Arial"/>
              </a:rPr>
              <a:t>     (for suppression of </a:t>
            </a:r>
          </a:p>
          <a:p>
            <a:pPr eaLnBrk="1" hangingPunct="1"/>
            <a:r>
              <a:rPr lang="en-US" sz="1800" dirty="0">
                <a:solidFill>
                  <a:srgbClr val="000000"/>
                </a:solidFill>
                <a:latin typeface="Arial"/>
                <a:cs typeface="Arial"/>
              </a:rPr>
              <a:t>     </a:t>
            </a:r>
            <a:r>
              <a:rPr lang="en-US" sz="1800" dirty="0" err="1">
                <a:solidFill>
                  <a:srgbClr val="000000"/>
                </a:solidFill>
                <a:latin typeface="Arial"/>
                <a:cs typeface="Arial"/>
              </a:rPr>
              <a:t>em</a:t>
            </a:r>
            <a:r>
              <a:rPr lang="en-US" sz="1800" dirty="0">
                <a:solidFill>
                  <a:srgbClr val="000000"/>
                </a:solidFill>
                <a:latin typeface="Arial"/>
                <a:cs typeface="Arial"/>
              </a:rPr>
              <a:t> showers generated </a:t>
            </a:r>
          </a:p>
          <a:p>
            <a:pPr eaLnBrk="1" hangingPunct="1"/>
            <a:r>
              <a:rPr lang="en-US" sz="1800" dirty="0">
                <a:solidFill>
                  <a:srgbClr val="000000"/>
                </a:solidFill>
                <a:latin typeface="Arial"/>
                <a:cs typeface="Arial"/>
              </a:rPr>
              <a:t>     by the lead)</a:t>
            </a:r>
          </a:p>
          <a:p>
            <a:pPr eaLnBrk="1" hangingPunct="1"/>
            <a:r>
              <a:rPr lang="en-US" sz="1800" dirty="0">
                <a:solidFill>
                  <a:srgbClr val="000000"/>
                </a:solidFill>
                <a:latin typeface="Arial"/>
                <a:cs typeface="Arial"/>
              </a:rPr>
              <a:t>bias voltage (~many 100 Volts)</a:t>
            </a:r>
          </a:p>
          <a:p>
            <a:pPr eaLnBrk="1" hangingPunct="1"/>
            <a:r>
              <a:rPr lang="en-US" sz="1800" dirty="0">
                <a:solidFill>
                  <a:srgbClr val="000000"/>
                </a:solidFill>
                <a:latin typeface="Arial"/>
                <a:cs typeface="Arial"/>
              </a:rPr>
              <a:t>    for suppression of secondary</a:t>
            </a:r>
          </a:p>
          <a:p>
            <a:pPr eaLnBrk="1" hangingPunct="1"/>
            <a:r>
              <a:rPr lang="en-US" sz="1800" dirty="0">
                <a:solidFill>
                  <a:srgbClr val="000000"/>
                </a:solidFill>
                <a:latin typeface="Arial"/>
                <a:cs typeface="Arial"/>
              </a:rPr>
              <a:t>     electrons </a:t>
            </a:r>
          </a:p>
        </p:txBody>
      </p:sp>
      <p:pic>
        <p:nvPicPr>
          <p:cNvPr id="8200" name="Picture 9" descr="faraday_cup_simplesket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680293"/>
            <a:ext cx="175260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Line 10"/>
          <p:cNvSpPr>
            <a:spLocks noChangeShapeType="1"/>
          </p:cNvSpPr>
          <p:nvPr/>
        </p:nvSpPr>
        <p:spPr bwMode="auto">
          <a:xfrm flipH="1">
            <a:off x="1828800" y="985093"/>
            <a:ext cx="1066800" cy="152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C7058492-B6C5-A546-9A44-16A8CCD60E92}" type="slidenum">
              <a:rPr lang="en-US" smtClean="0"/>
              <a:pPr/>
              <a:t>6</a:t>
            </a:fld>
            <a:endParaRPr lang="en-US"/>
          </a:p>
        </p:txBody>
      </p:sp>
    </p:spTree>
    <p:extLst>
      <p:ext uri="{BB962C8B-B14F-4D97-AF65-F5344CB8AC3E}">
        <p14:creationId xmlns:p14="http://schemas.microsoft.com/office/powerpoint/2010/main" val="92100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ITL_instrumentation_overvie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609600"/>
            <a:ext cx="44958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temp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4114800"/>
            <a:ext cx="44958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7"/>
          <p:cNvSpPr>
            <a:spLocks noChangeArrowheads="1"/>
          </p:cNvSpPr>
          <p:nvPr/>
        </p:nvSpPr>
        <p:spPr bwMode="auto">
          <a:xfrm>
            <a:off x="76200" y="6276514"/>
            <a:ext cx="35830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Arial"/>
                <a:cs typeface="Arial"/>
              </a:rPr>
              <a:t>http://www.n-t-g.de/beam_diagnostic_Seite_2.htm</a:t>
            </a:r>
          </a:p>
        </p:txBody>
      </p:sp>
      <p:pic>
        <p:nvPicPr>
          <p:cNvPr id="9221" name="Picture 8" descr="faradaycu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63" y="1066800"/>
            <a:ext cx="411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faradaycup_tex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863" y="5153025"/>
            <a:ext cx="41481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0"/>
          <p:cNvSpPr>
            <a:spLocks noChangeArrowheads="1"/>
          </p:cNvSpPr>
          <p:nvPr/>
        </p:nvSpPr>
        <p:spPr bwMode="auto">
          <a:xfrm>
            <a:off x="4419600" y="6246351"/>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dirty="0">
                <a:solidFill>
                  <a:srgbClr val="000000"/>
                </a:solidFill>
                <a:latin typeface="Arial"/>
                <a:cs typeface="Arial"/>
              </a:rPr>
              <a:t>“</a:t>
            </a:r>
            <a:r>
              <a:rPr lang="en-US" sz="1200" dirty="0">
                <a:solidFill>
                  <a:srgbClr val="000000"/>
                </a:solidFill>
                <a:latin typeface="Arial"/>
                <a:cs typeface="Arial"/>
              </a:rPr>
              <a:t>Beam instrumentation for the BNL Heavy Ion Transfer Line</a:t>
            </a:r>
            <a:r>
              <a:rPr lang="ja-JP" altLang="en-US" sz="1200" dirty="0">
                <a:solidFill>
                  <a:srgbClr val="000000"/>
                </a:solidFill>
                <a:latin typeface="Arial"/>
                <a:cs typeface="Arial"/>
              </a:rPr>
              <a:t>”</a:t>
            </a:r>
            <a:r>
              <a:rPr lang="en-US" sz="1200" dirty="0">
                <a:solidFill>
                  <a:srgbClr val="000000"/>
                </a:solidFill>
                <a:latin typeface="Arial"/>
                <a:cs typeface="Arial"/>
              </a:rPr>
              <a:t>, </a:t>
            </a:r>
          </a:p>
          <a:p>
            <a:r>
              <a:rPr lang="en-US" sz="1200" dirty="0">
                <a:solidFill>
                  <a:srgbClr val="000000"/>
                </a:solidFill>
                <a:latin typeface="Arial"/>
                <a:cs typeface="Arial"/>
              </a:rPr>
              <a:t>R.L. </a:t>
            </a:r>
            <a:r>
              <a:rPr lang="en-US" sz="1200" dirty="0" err="1">
                <a:solidFill>
                  <a:srgbClr val="000000"/>
                </a:solidFill>
                <a:latin typeface="Arial"/>
                <a:cs typeface="Arial"/>
              </a:rPr>
              <a:t>Witkover</a:t>
            </a:r>
            <a:r>
              <a:rPr lang="en-US" sz="1200" dirty="0">
                <a:solidFill>
                  <a:srgbClr val="000000"/>
                </a:solidFill>
                <a:latin typeface="Arial"/>
                <a:cs typeface="Arial"/>
              </a:rPr>
              <a:t> et al, 1987 PAC </a:t>
            </a:r>
          </a:p>
        </p:txBody>
      </p:sp>
      <p:sp>
        <p:nvSpPr>
          <p:cNvPr id="9224" name="Text Box 7"/>
          <p:cNvSpPr txBox="1">
            <a:spLocks noChangeArrowheads="1"/>
          </p:cNvSpPr>
          <p:nvPr/>
        </p:nvSpPr>
        <p:spPr bwMode="auto">
          <a:xfrm>
            <a:off x="0" y="619205"/>
            <a:ext cx="4339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400" dirty="0">
                <a:latin typeface="Arial"/>
                <a:cs typeface="Arial"/>
              </a:rPr>
              <a:t>photo of FC used in the BNL tandem-to-downstream </a:t>
            </a:r>
          </a:p>
          <a:p>
            <a:pPr eaLnBrk="1" hangingPunct="1"/>
            <a:r>
              <a:rPr lang="en-US" sz="1400" dirty="0">
                <a:latin typeface="Arial"/>
                <a:cs typeface="Arial"/>
              </a:rPr>
              <a:t>transfer lines</a:t>
            </a:r>
          </a:p>
        </p:txBody>
      </p:sp>
      <p:sp>
        <p:nvSpPr>
          <p:cNvPr id="9225" name="Text Box 3"/>
          <p:cNvSpPr txBox="1">
            <a:spLocks noChangeArrowheads="1"/>
          </p:cNvSpPr>
          <p:nvPr/>
        </p:nvSpPr>
        <p:spPr bwMode="auto">
          <a:xfrm>
            <a:off x="789829" y="51483"/>
            <a:ext cx="7241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2800" b="1" dirty="0" smtClean="0">
                <a:solidFill>
                  <a:srgbClr val="000000"/>
                </a:solidFill>
                <a:latin typeface="Arial"/>
                <a:cs typeface="Arial"/>
              </a:rPr>
              <a:t>Example: Faraday Cup BNL Transfer Line</a:t>
            </a:r>
            <a:endParaRPr lang="en-US" sz="2800" b="1" dirty="0">
              <a:solidFill>
                <a:srgbClr val="000000"/>
              </a:solidFill>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7</a:t>
            </a:fld>
            <a:endParaRPr lang="en-US"/>
          </a:p>
        </p:txBody>
      </p:sp>
    </p:spTree>
    <p:extLst>
      <p:ext uri="{BB962C8B-B14F-4D97-AF65-F5344CB8AC3E}">
        <p14:creationId xmlns:p14="http://schemas.microsoft.com/office/powerpoint/2010/main" val="15824612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47049" y="0"/>
            <a:ext cx="6649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solidFill>
                  <a:srgbClr val="000000"/>
                </a:solidFill>
              </a:rPr>
              <a:t>Beam Current – Current </a:t>
            </a:r>
            <a:r>
              <a:rPr lang="en-US" sz="2800" b="1" dirty="0" smtClean="0">
                <a:solidFill>
                  <a:srgbClr val="000000"/>
                </a:solidFill>
              </a:rPr>
              <a:t>Transformers</a:t>
            </a:r>
            <a:endParaRPr lang="en-US" sz="2800" b="1" dirty="0">
              <a:solidFill>
                <a:srgbClr val="000000"/>
              </a:solidFill>
            </a:endParaRPr>
          </a:p>
        </p:txBody>
      </p:sp>
      <p:pic>
        <p:nvPicPr>
          <p:cNvPr id="10243" name="Picture 3" descr="diag_curr_trans_ac"/>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4503738"/>
            <a:ext cx="342900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toroid_bd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0" y="1038225"/>
            <a:ext cx="14192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3336925" y="4765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endParaRPr lang="en-GB" sz="2400">
              <a:latin typeface="Times New Roman" charset="0"/>
            </a:endParaRPr>
          </a:p>
        </p:txBody>
      </p:sp>
      <p:pic>
        <p:nvPicPr>
          <p:cNvPr id="10246" name="Picture 9" descr="toroid_em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2695575"/>
            <a:ext cx="33147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toroid_bdl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2600" y="1638300"/>
            <a:ext cx="1143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3"/>
          <p:cNvSpPr txBox="1">
            <a:spLocks noChangeArrowheads="1"/>
          </p:cNvSpPr>
          <p:nvPr/>
        </p:nvSpPr>
        <p:spPr bwMode="auto">
          <a:xfrm>
            <a:off x="152400" y="609600"/>
            <a:ext cx="7486996"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Consider a magnetic ring surrounding the beam, from Ampere</a:t>
            </a:r>
            <a:r>
              <a:rPr lang="ja-JP" altLang="en-US" sz="1800">
                <a:latin typeface="Arial"/>
                <a:cs typeface="Arial"/>
              </a:rPr>
              <a:t>’</a:t>
            </a:r>
            <a:r>
              <a:rPr lang="en-US" sz="1800">
                <a:latin typeface="Arial"/>
                <a:cs typeface="Arial"/>
              </a:rPr>
              <a:t>s law: </a:t>
            </a:r>
          </a:p>
          <a:p>
            <a:pPr eaLnBrk="1" hangingPunct="1"/>
            <a:endParaRPr lang="en-US" sz="1800">
              <a:latin typeface="Arial"/>
              <a:cs typeface="Arial"/>
            </a:endParaRPr>
          </a:p>
          <a:p>
            <a:pPr eaLnBrk="1" hangingPunct="1"/>
            <a:endParaRPr lang="en-US" sz="1800">
              <a:latin typeface="Arial"/>
              <a:cs typeface="Arial"/>
            </a:endParaRPr>
          </a:p>
          <a:p>
            <a:pPr eaLnBrk="1" hangingPunct="1"/>
            <a:endParaRPr lang="en-US" sz="1800">
              <a:latin typeface="Arial"/>
              <a:cs typeface="Arial"/>
            </a:endParaRPr>
          </a:p>
          <a:p>
            <a:pPr eaLnBrk="1" hangingPunct="1"/>
            <a:r>
              <a:rPr lang="en-US" sz="1800">
                <a:latin typeface="Arial"/>
                <a:cs typeface="Arial"/>
              </a:rPr>
              <a:t>        if r</a:t>
            </a:r>
            <a:r>
              <a:rPr lang="en-US" b="1" baseline="-25000">
                <a:latin typeface="Arial"/>
                <a:cs typeface="Arial"/>
              </a:rPr>
              <a:t>0</a:t>
            </a:r>
            <a:r>
              <a:rPr lang="en-US" sz="1800">
                <a:latin typeface="Arial"/>
                <a:cs typeface="Arial"/>
              </a:rPr>
              <a:t> (ring radius) &gt;&gt; thickness of the toroid,</a:t>
            </a:r>
          </a:p>
          <a:p>
            <a:pPr eaLnBrk="1" hangingPunct="1"/>
            <a:r>
              <a:rPr lang="en-US" sz="1800">
                <a:latin typeface="Arial"/>
                <a:cs typeface="Arial"/>
              </a:rPr>
              <a:t>         </a:t>
            </a:r>
          </a:p>
        </p:txBody>
      </p:sp>
      <p:sp>
        <p:nvSpPr>
          <p:cNvPr id="10249" name="Text Box 15"/>
          <p:cNvSpPr txBox="1">
            <a:spLocks noChangeArrowheads="1"/>
          </p:cNvSpPr>
          <p:nvPr/>
        </p:nvSpPr>
        <p:spPr bwMode="auto">
          <a:xfrm>
            <a:off x="76200" y="2209800"/>
            <a:ext cx="6613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Add an N-turn coil – an emf is induced which acts to oppose B:</a:t>
            </a:r>
            <a:r>
              <a:rPr lang="en-US" sz="2400">
                <a:latin typeface="Arial"/>
                <a:cs typeface="Arial"/>
              </a:rPr>
              <a:t> </a:t>
            </a:r>
          </a:p>
        </p:txBody>
      </p:sp>
      <p:sp>
        <p:nvSpPr>
          <p:cNvPr id="10250" name="Text Box 16"/>
          <p:cNvSpPr txBox="1">
            <a:spLocks noChangeArrowheads="1"/>
          </p:cNvSpPr>
          <p:nvPr/>
        </p:nvSpPr>
        <p:spPr bwMode="auto">
          <a:xfrm>
            <a:off x="76200" y="4022725"/>
            <a:ext cx="6379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Load the circuit with an impedance; from Lenz</a:t>
            </a:r>
            <a:r>
              <a:rPr lang="ja-JP" altLang="en-US" sz="1800">
                <a:latin typeface="Arial"/>
                <a:cs typeface="Arial"/>
              </a:rPr>
              <a:t>’</a:t>
            </a:r>
            <a:r>
              <a:rPr lang="en-US" sz="1800">
                <a:latin typeface="Arial"/>
                <a:cs typeface="Arial"/>
              </a:rPr>
              <a:t>s law, i</a:t>
            </a:r>
            <a:r>
              <a:rPr lang="en-US" sz="1800" baseline="-25000">
                <a:latin typeface="Arial"/>
                <a:cs typeface="Arial"/>
              </a:rPr>
              <a:t>R</a:t>
            </a:r>
            <a:r>
              <a:rPr lang="en-US" sz="1800">
                <a:latin typeface="Arial"/>
                <a:cs typeface="Arial"/>
              </a:rPr>
              <a:t>=i</a:t>
            </a:r>
            <a:r>
              <a:rPr lang="en-US" sz="1800" baseline="-25000">
                <a:latin typeface="Arial"/>
                <a:cs typeface="Arial"/>
              </a:rPr>
              <a:t>b</a:t>
            </a:r>
            <a:r>
              <a:rPr lang="en-US" sz="1800">
                <a:latin typeface="Arial"/>
                <a:cs typeface="Arial"/>
              </a:rPr>
              <a:t>/N:</a:t>
            </a:r>
            <a:r>
              <a:rPr lang="en-US">
                <a:latin typeface="Arial"/>
                <a:cs typeface="Arial"/>
              </a:rPr>
              <a:t> </a:t>
            </a:r>
          </a:p>
        </p:txBody>
      </p:sp>
      <p:sp>
        <p:nvSpPr>
          <p:cNvPr id="10251" name="Text Box 18"/>
          <p:cNvSpPr txBox="1">
            <a:spLocks noChangeArrowheads="1"/>
          </p:cNvSpPr>
          <p:nvPr/>
        </p:nvSpPr>
        <p:spPr bwMode="auto">
          <a:xfrm>
            <a:off x="4267200" y="4737100"/>
            <a:ext cx="4136431"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Principle: the combination of core, coil,  </a:t>
            </a:r>
          </a:p>
          <a:p>
            <a:pPr eaLnBrk="1" hangingPunct="1"/>
            <a:r>
              <a:rPr lang="en-US" sz="1800">
                <a:latin typeface="Arial"/>
                <a:cs typeface="Arial"/>
              </a:rPr>
              <a:t>and R produce a current transformer </a:t>
            </a:r>
          </a:p>
          <a:p>
            <a:pPr eaLnBrk="1" hangingPunct="1"/>
            <a:r>
              <a:rPr lang="en-US" sz="1800">
                <a:latin typeface="Arial"/>
                <a:cs typeface="Arial"/>
              </a:rPr>
              <a:t>such that i</a:t>
            </a:r>
            <a:r>
              <a:rPr lang="en-US" sz="2400" b="1" baseline="-25000">
                <a:latin typeface="Arial"/>
                <a:cs typeface="Arial"/>
              </a:rPr>
              <a:t>R</a:t>
            </a:r>
            <a:r>
              <a:rPr lang="en-US" sz="1800">
                <a:latin typeface="Arial"/>
                <a:cs typeface="Arial"/>
              </a:rPr>
              <a:t> (the current through</a:t>
            </a:r>
          </a:p>
          <a:p>
            <a:pPr eaLnBrk="1" hangingPunct="1"/>
            <a:r>
              <a:rPr lang="en-US" sz="1800">
                <a:latin typeface="Arial"/>
                <a:cs typeface="Arial"/>
              </a:rPr>
              <a:t>the resistor) is a scaled replica of </a:t>
            </a:r>
          </a:p>
          <a:p>
            <a:pPr eaLnBrk="1" hangingPunct="1"/>
            <a:r>
              <a:rPr lang="en-US" sz="1800">
                <a:latin typeface="Arial"/>
                <a:cs typeface="Arial"/>
              </a:rPr>
              <a:t>i</a:t>
            </a:r>
            <a:r>
              <a:rPr lang="en-US" baseline="-25000">
                <a:latin typeface="Arial"/>
                <a:cs typeface="Arial"/>
              </a:rPr>
              <a:t>b</a:t>
            </a:r>
            <a:r>
              <a:rPr lang="en-US" sz="1800">
                <a:latin typeface="Arial"/>
                <a:cs typeface="Arial"/>
              </a:rPr>
              <a:t>.  This can be viewed across R as </a:t>
            </a:r>
          </a:p>
          <a:p>
            <a:pPr eaLnBrk="1" hangingPunct="1"/>
            <a:r>
              <a:rPr lang="en-US" sz="1800">
                <a:latin typeface="Arial"/>
                <a:cs typeface="Arial"/>
              </a:rPr>
              <a:t>a voltage. </a:t>
            </a:r>
          </a:p>
        </p:txBody>
      </p:sp>
      <p:pic>
        <p:nvPicPr>
          <p:cNvPr id="10252" name="Picture 19" descr="current_transformer_simple_sketch"/>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67600" y="733825"/>
            <a:ext cx="152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0" descr="current_transformer_simple_sketch_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86600" y="2560576"/>
            <a:ext cx="19050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7058492-B6C5-A546-9A44-16A8CCD60E92}" type="slidenum">
              <a:rPr lang="en-US" smtClean="0"/>
              <a:pPr/>
              <a:t>8</a:t>
            </a:fld>
            <a:endParaRPr lang="en-US"/>
          </a:p>
        </p:txBody>
      </p:sp>
    </p:spTree>
    <p:extLst>
      <p:ext uri="{BB962C8B-B14F-4D97-AF65-F5344CB8AC3E}">
        <p14:creationId xmlns:p14="http://schemas.microsoft.com/office/powerpoint/2010/main" val="2890308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toroid_inductanc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35425" y="970363"/>
            <a:ext cx="8382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toroid_relucta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25" y="1937150"/>
            <a:ext cx="1447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toroid_inductance_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97625" y="1953025"/>
            <a:ext cx="152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toroid_sensitivit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3260079"/>
            <a:ext cx="1733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toroid_detectedvoltag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4400" y="5486400"/>
            <a:ext cx="1847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toroid_omega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67000" y="3260079"/>
            <a:ext cx="1143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4"/>
          <p:cNvSpPr txBox="1">
            <a:spLocks noChangeArrowheads="1"/>
          </p:cNvSpPr>
          <p:nvPr/>
        </p:nvSpPr>
        <p:spPr bwMode="auto">
          <a:xfrm>
            <a:off x="396875" y="2807642"/>
            <a:ext cx="13676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a:latin typeface="Arial"/>
                <a:cs typeface="Arial"/>
              </a:rPr>
              <a:t>sensitivity:</a:t>
            </a:r>
            <a:r>
              <a:rPr lang="en-US" sz="2400">
                <a:latin typeface="Arial"/>
                <a:cs typeface="Arial"/>
              </a:rPr>
              <a:t> </a:t>
            </a:r>
          </a:p>
        </p:txBody>
      </p:sp>
      <p:sp>
        <p:nvSpPr>
          <p:cNvPr id="11273" name="Text Box 15"/>
          <p:cNvSpPr txBox="1">
            <a:spLocks noChangeArrowheads="1"/>
          </p:cNvSpPr>
          <p:nvPr/>
        </p:nvSpPr>
        <p:spPr bwMode="auto">
          <a:xfrm>
            <a:off x="288925" y="5033963"/>
            <a:ext cx="2138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a:latin typeface="Arial"/>
                <a:cs typeface="Arial"/>
              </a:rPr>
              <a:t>detected voltage:</a:t>
            </a:r>
            <a:r>
              <a:rPr lang="en-US" sz="2400">
                <a:latin typeface="Arial"/>
                <a:cs typeface="Arial"/>
              </a:rPr>
              <a:t> </a:t>
            </a:r>
          </a:p>
        </p:txBody>
      </p:sp>
      <p:sp>
        <p:nvSpPr>
          <p:cNvPr id="11274" name="Text Box 17"/>
          <p:cNvSpPr txBox="1">
            <a:spLocks noChangeArrowheads="1"/>
          </p:cNvSpPr>
          <p:nvPr/>
        </p:nvSpPr>
        <p:spPr bwMode="auto">
          <a:xfrm>
            <a:off x="7375525" y="4038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endParaRPr lang="en-GB" sz="2400">
              <a:latin typeface="Arial"/>
              <a:cs typeface="Arial"/>
            </a:endParaRPr>
          </a:p>
        </p:txBody>
      </p:sp>
      <p:pic>
        <p:nvPicPr>
          <p:cNvPr id="11275" name="Picture 20" descr="current_transformer_simple_sketch_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0600" y="954488"/>
            <a:ext cx="274320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21"/>
          <p:cNvSpPr txBox="1">
            <a:spLocks noChangeArrowheads="1"/>
          </p:cNvSpPr>
          <p:nvPr/>
        </p:nvSpPr>
        <p:spPr bwMode="auto">
          <a:xfrm>
            <a:off x="3959225" y="1572025"/>
            <a:ext cx="4032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with R</a:t>
            </a:r>
            <a:r>
              <a:rPr lang="en-US" baseline="-25000">
                <a:latin typeface="Arial"/>
                <a:cs typeface="Arial"/>
              </a:rPr>
              <a:t>h</a:t>
            </a:r>
            <a:r>
              <a:rPr lang="en-US" sz="1800">
                <a:latin typeface="Arial"/>
                <a:cs typeface="Arial"/>
              </a:rPr>
              <a:t> = reluctance of magnetic path</a:t>
            </a:r>
          </a:p>
        </p:txBody>
      </p:sp>
      <p:sp>
        <p:nvSpPr>
          <p:cNvPr id="11277" name="Line 22"/>
          <p:cNvSpPr>
            <a:spLocks noChangeShapeType="1"/>
          </p:cNvSpPr>
          <p:nvPr/>
        </p:nvSpPr>
        <p:spPr bwMode="auto">
          <a:xfrm>
            <a:off x="5559425" y="2257825"/>
            <a:ext cx="68580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pic>
        <p:nvPicPr>
          <p:cNvPr id="11278" name="Picture 23" descr="current_transformer_simple_sketch_4"/>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38600" y="2590800"/>
            <a:ext cx="32766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24"/>
          <p:cNvSpPr txBox="1">
            <a:spLocks noChangeArrowheads="1"/>
          </p:cNvSpPr>
          <p:nvPr/>
        </p:nvSpPr>
        <p:spPr bwMode="auto">
          <a:xfrm>
            <a:off x="898525" y="4648200"/>
            <a:ext cx="4643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cutoff frequency, </a:t>
            </a:r>
            <a:r>
              <a:rPr lang="en-US" sz="1800">
                <a:latin typeface="Arial"/>
                <a:cs typeface="Arial"/>
                <a:sym typeface="Symbol" charset="0"/>
              </a:rPr>
              <a:t></a:t>
            </a:r>
            <a:r>
              <a:rPr lang="en-US" sz="1800" baseline="-25000">
                <a:latin typeface="Arial"/>
                <a:cs typeface="Arial"/>
              </a:rPr>
              <a:t>L</a:t>
            </a:r>
            <a:r>
              <a:rPr lang="en-US" sz="1800">
                <a:latin typeface="Arial"/>
                <a:cs typeface="Arial"/>
              </a:rPr>
              <a:t>, is small if L</a:t>
            </a:r>
            <a:r>
              <a:rPr lang="en-US" sz="1800">
                <a:latin typeface="Arial"/>
                <a:cs typeface="Arial"/>
                <a:sym typeface="Math1Mono" charset="0"/>
              </a:rPr>
              <a:t>~N</a:t>
            </a:r>
            <a:r>
              <a:rPr lang="en-US" sz="1800" baseline="30000">
                <a:latin typeface="Arial"/>
                <a:cs typeface="Arial"/>
                <a:sym typeface="Math1Mono" charset="0"/>
              </a:rPr>
              <a:t>2</a:t>
            </a:r>
            <a:r>
              <a:rPr lang="en-US" sz="1800">
                <a:latin typeface="Arial"/>
                <a:cs typeface="Arial"/>
                <a:sym typeface="Math1Mono" charset="0"/>
              </a:rPr>
              <a:t> is large</a:t>
            </a:r>
            <a:endParaRPr lang="en-US" sz="1800">
              <a:latin typeface="Arial"/>
              <a:cs typeface="Arial"/>
            </a:endParaRPr>
          </a:p>
        </p:txBody>
      </p:sp>
      <p:sp>
        <p:nvSpPr>
          <p:cNvPr id="11280" name="Text Box 25"/>
          <p:cNvSpPr txBox="1">
            <a:spLocks noChangeArrowheads="1"/>
          </p:cNvSpPr>
          <p:nvPr/>
        </p:nvSpPr>
        <p:spPr bwMode="auto">
          <a:xfrm>
            <a:off x="822325" y="6125621"/>
            <a:ext cx="438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dirty="0">
                <a:latin typeface="Arial"/>
                <a:cs typeface="Arial"/>
              </a:rPr>
              <a:t>if N is large, the voltage detected is small</a:t>
            </a:r>
          </a:p>
        </p:txBody>
      </p:sp>
      <p:sp>
        <p:nvSpPr>
          <p:cNvPr id="11281" name="AutoShape 26"/>
          <p:cNvSpPr>
            <a:spLocks/>
          </p:cNvSpPr>
          <p:nvPr/>
        </p:nvSpPr>
        <p:spPr bwMode="auto">
          <a:xfrm>
            <a:off x="6172200" y="4724400"/>
            <a:ext cx="152400" cy="1905000"/>
          </a:xfrm>
          <a:prstGeom prst="rightBrace">
            <a:avLst>
              <a:gd name="adj1" fmla="val 1041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a:cs typeface="Arial"/>
            </a:endParaRPr>
          </a:p>
        </p:txBody>
      </p:sp>
      <p:sp>
        <p:nvSpPr>
          <p:cNvPr id="11282" name="Text Box 27"/>
          <p:cNvSpPr txBox="1">
            <a:spLocks noChangeArrowheads="1"/>
          </p:cNvSpPr>
          <p:nvPr/>
        </p:nvSpPr>
        <p:spPr bwMode="auto">
          <a:xfrm>
            <a:off x="6553200" y="4953000"/>
            <a:ext cx="1285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mic Sans MS" charset="0"/>
                <a:ea typeface="ＭＳ Ｐゴシック" charset="0"/>
              </a:defRPr>
            </a:lvl1pPr>
            <a:lvl2pPr marL="742950" indent="-285750" eaLnBrk="0" hangingPunct="0">
              <a:defRPr sz="2000">
                <a:solidFill>
                  <a:schemeClr val="tx1"/>
                </a:solidFill>
                <a:latin typeface="Comic Sans MS" charset="0"/>
                <a:ea typeface="ＭＳ Ｐゴシック" charset="0"/>
              </a:defRPr>
            </a:lvl2pPr>
            <a:lvl3pPr marL="1143000" indent="-228600" eaLnBrk="0" hangingPunct="0">
              <a:defRPr sz="2000">
                <a:solidFill>
                  <a:schemeClr val="tx1"/>
                </a:solidFill>
                <a:latin typeface="Comic Sans MS" charset="0"/>
                <a:ea typeface="ＭＳ Ｐゴシック" charset="0"/>
              </a:defRPr>
            </a:lvl3pPr>
            <a:lvl4pPr marL="1600200" indent="-228600" eaLnBrk="0" hangingPunct="0">
              <a:defRPr sz="2000">
                <a:solidFill>
                  <a:schemeClr val="tx1"/>
                </a:solidFill>
                <a:latin typeface="Comic Sans MS" charset="0"/>
                <a:ea typeface="ＭＳ Ｐゴシック" charset="0"/>
              </a:defRPr>
            </a:lvl4pPr>
            <a:lvl5pPr marL="2057400" indent="-228600" eaLnBrk="0" hangingPunct="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eaLnBrk="1" hangingPunct="1"/>
            <a:r>
              <a:rPr lang="en-US" sz="1800">
                <a:latin typeface="Arial"/>
                <a:cs typeface="Arial"/>
              </a:rPr>
              <a:t>trade-off</a:t>
            </a:r>
          </a:p>
          <a:p>
            <a:pPr eaLnBrk="1" hangingPunct="1"/>
            <a:r>
              <a:rPr lang="en-US" sz="1800">
                <a:latin typeface="Arial"/>
                <a:cs typeface="Arial"/>
              </a:rPr>
              <a:t>between </a:t>
            </a:r>
          </a:p>
          <a:p>
            <a:pPr eaLnBrk="1" hangingPunct="1"/>
            <a:r>
              <a:rPr lang="en-US" sz="1800">
                <a:latin typeface="Arial"/>
                <a:cs typeface="Arial"/>
              </a:rPr>
              <a:t>bandwidth</a:t>
            </a:r>
          </a:p>
          <a:p>
            <a:pPr eaLnBrk="1" hangingPunct="1"/>
            <a:r>
              <a:rPr lang="en-US" sz="1800">
                <a:latin typeface="Arial"/>
                <a:cs typeface="Arial"/>
              </a:rPr>
              <a:t>and signal</a:t>
            </a:r>
          </a:p>
          <a:p>
            <a:pPr eaLnBrk="1" hangingPunct="1"/>
            <a:r>
              <a:rPr lang="en-US" sz="1800">
                <a:latin typeface="Arial"/>
                <a:cs typeface="Arial"/>
              </a:rPr>
              <a:t>amplitude</a:t>
            </a:r>
          </a:p>
        </p:txBody>
      </p:sp>
      <p:sp>
        <p:nvSpPr>
          <p:cNvPr id="11283" name="Rectangle 2"/>
          <p:cNvSpPr>
            <a:spLocks noChangeArrowheads="1"/>
          </p:cNvSpPr>
          <p:nvPr/>
        </p:nvSpPr>
        <p:spPr bwMode="auto">
          <a:xfrm>
            <a:off x="1766372" y="0"/>
            <a:ext cx="5611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smtClean="0">
                <a:solidFill>
                  <a:srgbClr val="000000"/>
                </a:solidFill>
                <a:latin typeface="Arial"/>
                <a:cs typeface="Arial"/>
              </a:rPr>
              <a:t>Current Transformer Bandwidth</a:t>
            </a:r>
            <a:endParaRPr lang="en-US" sz="2800" b="1" dirty="0">
              <a:solidFill>
                <a:srgbClr val="000000"/>
              </a:solidFill>
              <a:latin typeface="Arial"/>
              <a:cs typeface="Arial"/>
            </a:endParaRPr>
          </a:p>
        </p:txBody>
      </p:sp>
      <p:sp>
        <p:nvSpPr>
          <p:cNvPr id="2" name="Slide Number Placeholder 1"/>
          <p:cNvSpPr>
            <a:spLocks noGrp="1"/>
          </p:cNvSpPr>
          <p:nvPr>
            <p:ph type="sldNum" sz="quarter" idx="12"/>
          </p:nvPr>
        </p:nvSpPr>
        <p:spPr/>
        <p:txBody>
          <a:bodyPr/>
          <a:lstStyle/>
          <a:p>
            <a:fld id="{C7058492-B6C5-A546-9A44-16A8CCD60E92}" type="slidenum">
              <a:rPr lang="en-US" smtClean="0"/>
              <a:pPr/>
              <a:t>9</a:t>
            </a:fld>
            <a:endParaRPr lang="en-US"/>
          </a:p>
        </p:txBody>
      </p:sp>
    </p:spTree>
    <p:extLst>
      <p:ext uri="{BB962C8B-B14F-4D97-AF65-F5344CB8AC3E}">
        <p14:creationId xmlns:p14="http://schemas.microsoft.com/office/powerpoint/2010/main" val="38712635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15602</TotalTime>
  <Words>3891</Words>
  <Application>Microsoft Macintosh PowerPoint</Application>
  <PresentationFormat>On-screen Show (4:3)</PresentationFormat>
  <Paragraphs>536</Paragraphs>
  <Slides>47</Slides>
  <Notes>0</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47</vt:i4>
      </vt:variant>
    </vt:vector>
  </HeadingPairs>
  <TitlesOfParts>
    <vt:vector size="51" baseType="lpstr">
      <vt:lpstr>Default Design</vt:lpstr>
      <vt:lpstr>\Macintosh HD:Users:jmbyrd:Documents:Papers:Accelerator School Material:USPAS 2009 Abq:Striplines:stripline expt!OLE_LINK2</vt:lpstr>
      <vt:lpstr>\Macintosh HD:Users:jmbyrd:Documents:Papers:Accelerator School Material:USPAS 2009 Abq:Striplines:stripline expt!OLE_LINK3</vt:lpstr>
      <vt:lpstr>Equation</vt:lpstr>
      <vt:lpstr>PowerPoint Presentation</vt:lpstr>
      <vt:lpstr>PowerPoint Presentation</vt:lpstr>
      <vt:lpstr>PowerPoint Presentation</vt:lpstr>
      <vt:lpstr>Beam Image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Beam Position Monitors</vt:lpstr>
      <vt:lpstr>“Button” Type BPMs</vt:lpstr>
      <vt:lpstr>Stripline as a Pickup</vt:lpstr>
      <vt:lpstr>Stripline as a Pickup</vt:lpstr>
      <vt:lpstr>Stripline as Pickup</vt:lpstr>
      <vt:lpstr>Example Stripline Signal</vt:lpstr>
      <vt:lpstr>Multibunch signals</vt:lpstr>
      <vt:lpstr>Example Multibunch Signal</vt:lpstr>
      <vt:lpstr>Frequency Response</vt:lpstr>
      <vt:lpstr>Beam Signal in Frequency Domain</vt:lpstr>
      <vt:lpstr>Bandwidth Limitations</vt:lpstr>
      <vt:lpstr>Stripline kickers: a simplified model</vt:lpstr>
      <vt:lpstr>Stripline Kickers</vt:lpstr>
      <vt:lpstr>Transverse kicker frequency response</vt:lpstr>
      <vt:lpstr>Example: BEPC-II Stripline Kicker</vt:lpstr>
      <vt:lpstr>Stripline BPM</vt:lpstr>
      <vt:lpstr>PowerPoint Presentation</vt:lpstr>
      <vt:lpstr>Cavity BPM Signal Processing</vt:lpstr>
      <vt:lpstr>Example: LCLS Cavity BPM</vt:lpstr>
      <vt:lpstr>Beam Profile Monitors: Wire Scanners</vt:lpstr>
      <vt:lpstr>PowerPoint Presentation</vt:lpstr>
      <vt:lpstr>Photon-based Beam Profile Monitors</vt:lpstr>
      <vt:lpstr>Synchrotron Radiation Monitors</vt:lpstr>
      <vt:lpstr>Photon-based Longitudinal Profile Monitors</vt:lpstr>
      <vt:lpstr>PowerPoint Presentation</vt:lpstr>
      <vt:lpstr>Other Beam Profile Monitors</vt:lpstr>
      <vt:lpstr>Schottky Noise Monitors</vt:lpstr>
      <vt:lpstr>Tune Measurement</vt:lpstr>
      <vt:lpstr>Momentum and Momentum Spread Measurement</vt:lpstr>
      <vt:lpstr>Momentum Spread &amp; Emittance    Measurement in Rings</vt:lpstr>
      <vt:lpstr>Emittance Measurement In Linacs and Tranferlines</vt:lpstr>
      <vt:lpstr>References </vt:lpstr>
      <vt:lpstr>More on Longitudinal Profile Monitors</vt:lpstr>
      <vt:lpstr>Beam Current Monitors: The DC Current Transformer</vt:lpstr>
    </vt:vector>
  </TitlesOfParts>
  <Company> 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Fernando Sannibale</dc:creator>
  <cp:lastModifiedBy>John Byrd</cp:lastModifiedBy>
  <cp:revision>560</cp:revision>
  <cp:lastPrinted>2007-06-12T04:43:52Z</cp:lastPrinted>
  <dcterms:created xsi:type="dcterms:W3CDTF">2005-10-25T21:00:43Z</dcterms:created>
  <dcterms:modified xsi:type="dcterms:W3CDTF">2015-11-16T15:51:59Z</dcterms:modified>
</cp:coreProperties>
</file>