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8"/>
  </p:notesMasterIdLst>
  <p:sldIdLst>
    <p:sldId id="256" r:id="rId3"/>
    <p:sldId id="274" r:id="rId4"/>
    <p:sldId id="328" r:id="rId5"/>
    <p:sldId id="320" r:id="rId6"/>
    <p:sldId id="329" r:id="rId7"/>
    <p:sldId id="331" r:id="rId8"/>
    <p:sldId id="332" r:id="rId9"/>
    <p:sldId id="333" r:id="rId10"/>
    <p:sldId id="334" r:id="rId11"/>
    <p:sldId id="321" r:id="rId12"/>
    <p:sldId id="275" r:id="rId13"/>
    <p:sldId id="283" r:id="rId14"/>
    <p:sldId id="318" r:id="rId15"/>
    <p:sldId id="285" r:id="rId16"/>
    <p:sldId id="313" r:id="rId17"/>
    <p:sldId id="31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8" r:id="rId26"/>
    <p:sldId id="338" r:id="rId27"/>
    <p:sldId id="340" r:id="rId28"/>
    <p:sldId id="339" r:id="rId29"/>
    <p:sldId id="286" r:id="rId30"/>
    <p:sldId id="314" r:id="rId31"/>
    <p:sldId id="319" r:id="rId32"/>
    <p:sldId id="291" r:id="rId33"/>
    <p:sldId id="287" r:id="rId34"/>
    <p:sldId id="337" r:id="rId35"/>
    <p:sldId id="289" r:id="rId36"/>
    <p:sldId id="317" r:id="rId37"/>
    <p:sldId id="292" r:id="rId38"/>
    <p:sldId id="294" r:id="rId39"/>
    <p:sldId id="335" r:id="rId40"/>
    <p:sldId id="295" r:id="rId41"/>
    <p:sldId id="297" r:id="rId42"/>
    <p:sldId id="307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8" r:id="rId52"/>
    <p:sldId id="309" r:id="rId53"/>
    <p:sldId id="310" r:id="rId54"/>
    <p:sldId id="311" r:id="rId55"/>
    <p:sldId id="312" r:id="rId56"/>
    <p:sldId id="336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38" autoAdjust="0"/>
    <p:restoredTop sz="94660"/>
  </p:normalViewPr>
  <p:slideViewPr>
    <p:cSldViewPr snapToGrid="0">
      <p:cViewPr varScale="1">
        <p:scale>
          <a:sx n="74" d="100"/>
          <a:sy n="74" d="100"/>
        </p:scale>
        <p:origin x="7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3AF4A-7160-498F-93CD-CCDF6E21D9AD}" type="datetimeFigureOut">
              <a:rPr lang="en-US" smtClean="0"/>
              <a:t>11/15/2015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DF645-AC66-4AEB-BAA8-FC93173C582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66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DF645-AC66-4AEB-BAA8-FC93173C582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302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DF645-AC66-4AEB-BAA8-FC93173C582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33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DF645-AC66-4AEB-BAA8-FC93173C582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746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6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22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DF645-AC66-4AEB-BAA8-FC93173C582C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25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D3F4-8135-4C28-A236-9FA2DF896386}" type="datetime1">
              <a:rPr lang="en-US" smtClean="0"/>
              <a:t>11/15/2015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FF61-760D-40F4-96D5-3D23BEC033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40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EB1B-7982-4499-8E2B-8C049FB312DB}" type="datetime1">
              <a:rPr lang="en-US" smtClean="0"/>
              <a:t>11/15/2015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FF61-760D-40F4-96D5-3D23BEC033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830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6275-ABC7-483F-8ECB-BB460F1E9560}" type="datetime1">
              <a:rPr lang="en-US" smtClean="0"/>
              <a:t>11/15/2015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FF61-760D-40F4-96D5-3D23BEC033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925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71A8A-7C78-4773-BF1B-FDAF54544A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1C8B-E9C6-44B8-8A74-36191A94E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47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228D-8EAB-4D29-A5B8-D903823FFE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1C8B-E9C6-44B8-8A74-36191A94E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1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5A8C-074E-426F-BD5C-5E36784B18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1C8B-E9C6-44B8-8A74-36191A94E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858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DD3A-467F-4B96-B3A8-48D1F7942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1C8B-E9C6-44B8-8A74-36191A94E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64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D653-2B50-4B04-A429-6823AA790F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1C8B-E9C6-44B8-8A74-36191A94E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5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27001-8A96-4ABD-9238-A1B36F06F6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1C8B-E9C6-44B8-8A74-36191A94E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02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3800-967A-405A-8CC9-D9FEB6F0B7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1C8B-E9C6-44B8-8A74-36191A94E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05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E0C0-B785-448E-8B40-3C8C1FAE22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1C8B-E9C6-44B8-8A74-36191A94E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58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85AE-0BAB-4C4A-8CF6-733451FE38A8}" type="datetime1">
              <a:rPr lang="en-US" smtClean="0"/>
              <a:t>11/15/2015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FF61-760D-40F4-96D5-3D23BEC033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53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AA633-86A0-48F7-8966-2289572DAB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1C8B-E9C6-44B8-8A74-36191A94E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560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5D484-363C-48E4-947E-934D28906C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1C8B-E9C6-44B8-8A74-36191A94E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26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87F5-BD77-4A8A-A7CF-F12FE5A912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1C8B-E9C6-44B8-8A74-36191A94E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39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1026-9E05-45A1-966E-15BC025DEF02}" type="datetime1">
              <a:rPr lang="en-US" smtClean="0"/>
              <a:t>11/15/2015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FF61-760D-40F4-96D5-3D23BEC033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464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4418-70DC-4D28-98C8-4AB4DECAE323}" type="datetime1">
              <a:rPr lang="en-US" smtClean="0"/>
              <a:t>11/15/2015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FF61-760D-40F4-96D5-3D23BEC033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567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759E-5A6B-4415-BD15-8FE7F7EA854B}" type="datetime1">
              <a:rPr lang="en-US" smtClean="0"/>
              <a:t>11/15/2015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FF61-760D-40F4-96D5-3D23BEC033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169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E960-D3C2-4198-8EFD-28B8739C8613}" type="datetime1">
              <a:rPr lang="en-US" smtClean="0"/>
              <a:t>11/15/2015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FF61-760D-40F4-96D5-3D23BEC033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2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C048-F898-4FCB-BF48-A299C0C9675C}" type="datetime1">
              <a:rPr lang="en-US" smtClean="0"/>
              <a:t>11/15/2015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FF61-760D-40F4-96D5-3D23BEC033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063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AE5D-A306-42FB-90BB-02DA546FBB5A}" type="datetime1">
              <a:rPr lang="en-US" smtClean="0"/>
              <a:t>11/15/2015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FF61-760D-40F4-96D5-3D23BEC033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73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519F-A652-4C20-8B15-3B241F80F284}" type="datetime1">
              <a:rPr lang="en-US" smtClean="0"/>
              <a:t>11/15/2015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FF61-760D-40F4-96D5-3D23BEC033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31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6A281-3BE7-40E3-B66F-A986B889DFD8}" type="datetime1">
              <a:rPr lang="en-US" smtClean="0"/>
              <a:t>11/15/2015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3FF61-760D-40F4-96D5-3D23BEC033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60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0003-0797-4E75-BE64-B7830489D7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E1C8B-E9C6-44B8-8A74-36191A94E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14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6.gif"/><Relationship Id="rId7" Type="http://schemas.openxmlformats.org/officeDocument/2006/relationships/image" Target="../media/image29.gif"/><Relationship Id="rId12" Type="http://schemas.openxmlformats.org/officeDocument/2006/relationships/image" Target="../media/image43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2.gif"/><Relationship Id="rId5" Type="http://schemas.microsoft.com/office/2007/relationships/hdphoto" Target="../media/hdphoto2.wdp"/><Relationship Id="rId15" Type="http://schemas.openxmlformats.org/officeDocument/2006/relationships/image" Target="../media/image46.jpe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0.pn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image" Target="../media/image7.gif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0.png"/><Relationship Id="rId12" Type="http://schemas.openxmlformats.org/officeDocument/2006/relationships/image" Target="../media/image8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60.png"/><Relationship Id="rId11" Type="http://schemas.openxmlformats.org/officeDocument/2006/relationships/image" Target="../media/image81.png"/><Relationship Id="rId5" Type="http://schemas.openxmlformats.org/officeDocument/2006/relationships/image" Target="../media/image750.png"/><Relationship Id="rId15" Type="http://schemas.openxmlformats.org/officeDocument/2006/relationships/image" Target="../media/image85.png"/><Relationship Id="rId10" Type="http://schemas.openxmlformats.org/officeDocument/2006/relationships/image" Target="../media/image800.png"/><Relationship Id="rId4" Type="http://schemas.openxmlformats.org/officeDocument/2006/relationships/image" Target="../media/image88.png"/><Relationship Id="rId9" Type="http://schemas.openxmlformats.org/officeDocument/2006/relationships/image" Target="../media/image790.png"/><Relationship Id="rId1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0.jpg"/><Relationship Id="rId7" Type="http://schemas.openxmlformats.org/officeDocument/2006/relationships/image" Target="../media/image94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g"/><Relationship Id="rId5" Type="http://schemas.openxmlformats.org/officeDocument/2006/relationships/image" Target="../media/image100.gif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0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42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G"/><Relationship Id="rId5" Type="http://schemas.openxmlformats.org/officeDocument/2006/relationships/image" Target="../media/image109.jpeg"/><Relationship Id="rId4" Type="http://schemas.openxmlformats.org/officeDocument/2006/relationships/image" Target="../media/image108.jpg"/><Relationship Id="rId9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1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637" y="320414"/>
            <a:ext cx="1634877" cy="1634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9" y="206767"/>
            <a:ext cx="1563522" cy="18621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3391" y="2493899"/>
            <a:ext cx="952523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/>
              <a:t>“Superconducting magnets… and more”</a:t>
            </a:r>
          </a:p>
          <a:p>
            <a:pPr algn="ctr"/>
            <a:endParaRPr lang="en-US" sz="4400" b="1" dirty="0"/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700746" y="3982814"/>
            <a:ext cx="2790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 smtClean="0"/>
              <a:t>Daniel Chávez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820227" y="753131"/>
            <a:ext cx="63020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Mexican Particle Accelerator School 2015</a:t>
            </a:r>
          </a:p>
          <a:p>
            <a:pPr algn="ctr"/>
            <a:r>
              <a:rPr lang="en-US" sz="2000" dirty="0" smtClean="0"/>
              <a:t>Guanajuato, Gto, Mx.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3642475" y="4477084"/>
            <a:ext cx="4907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Universidad de Guanajuato/ Texas A&amp;M University</a:t>
            </a: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Gto. Mx.</a:t>
            </a:r>
            <a:endParaRPr lang="en-US" dirty="0"/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55" y="4629145"/>
            <a:ext cx="2919984" cy="1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9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/>
              <a:t>Magnets in </a:t>
            </a:r>
            <a:r>
              <a:rPr lang="en-US" sz="3600" dirty="0" smtClean="0"/>
              <a:t>accelerator</a:t>
            </a:r>
            <a:r>
              <a:rPr lang="es-MX" sz="3600" dirty="0" smtClean="0"/>
              <a:t> physics: Homework #1</a:t>
            </a:r>
            <a:endParaRPr lang="es-MX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/>
              <p:cNvSpPr txBox="1"/>
              <p:nvPr/>
            </p:nvSpPr>
            <p:spPr>
              <a:xfrm>
                <a:off x="437881" y="1310298"/>
                <a:ext cx="10966913" cy="3693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How to design a magnet device in which a beam of charged particles can circulate in it and be stored indefinitely?</a:t>
                </a:r>
              </a:p>
              <a:p>
                <a:r>
                  <a:rPr lang="en-US" dirty="0" smtClean="0"/>
                  <a:t>[Reminder: Lorentz force]</a:t>
                </a:r>
              </a:p>
              <a:p>
                <a:r>
                  <a:rPr lang="en-US" dirty="0" smtClean="0"/>
                  <a:t>Answer: Create a uniform magnetic field 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dirty="0" smtClean="0"/>
                  <a:t>”. This can be achieved by making a continuous donut-shape magnet.</a:t>
                </a:r>
              </a:p>
              <a:p>
                <a:r>
                  <a:rPr lang="en-US" dirty="0"/>
                  <a:t>p</a:t>
                </a:r>
                <a:r>
                  <a:rPr lang="en-US" dirty="0" smtClean="0"/>
                  <a:t>articles with momentum 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dirty="0" smtClean="0"/>
                  <a:t>”, charge q,  will make a circular motion in this magnet device. The radius “</a:t>
                </a:r>
                <a:r>
                  <a:rPr lang="el-GR" dirty="0" smtClean="0"/>
                  <a:t>ρ</a:t>
                </a:r>
                <a:r>
                  <a:rPr lang="en-US" dirty="0" smtClean="0"/>
                  <a:t>”  of the </a:t>
                </a:r>
              </a:p>
              <a:p>
                <a:r>
                  <a:rPr lang="en-US" dirty="0"/>
                  <a:t>c</a:t>
                </a:r>
                <a:r>
                  <a:rPr lang="en-US" dirty="0" smtClean="0"/>
                  <a:t>ircular trajectory is determined by:</a:t>
                </a:r>
              </a:p>
              <a:p>
                <a:endParaRPr lang="en-US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 smtClean="0"/>
                  <a:t>   or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𝑇𝑚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3.3357 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𝐺𝑒𝑉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   </a:t>
                </a:r>
              </a:p>
              <a:p>
                <a:pPr algn="ctr"/>
                <a:endParaRPr lang="en-US" dirty="0"/>
              </a:p>
              <a:p>
                <a:pPr algn="just"/>
                <a:r>
                  <a:rPr lang="en-US" dirty="0" smtClean="0"/>
                  <a:t>The quantity 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 smtClean="0"/>
                  <a:t>” is called the rigidity of the particle. Note that it is the relativistic momentum, not the rigidity.</a:t>
                </a:r>
              </a:p>
              <a:p>
                <a:pPr algn="just"/>
                <a:r>
                  <a:rPr lang="en-US" dirty="0" smtClean="0"/>
                  <a:t>This donut-shaped magnet acts as a “bending magnet” or sometimes called a dipole magnet. The magnet device, </a:t>
                </a:r>
              </a:p>
              <a:p>
                <a:pPr algn="just"/>
                <a:r>
                  <a:rPr lang="en-US" dirty="0" smtClean="0"/>
                  <a:t>That stores the beam, is called a storage ring. </a:t>
                </a:r>
              </a:p>
              <a:p>
                <a:pPr algn="just"/>
                <a:endParaRPr lang="en-US" dirty="0"/>
              </a:p>
              <a:p>
                <a:pPr algn="just"/>
                <a:r>
                  <a:rPr lang="en-US" dirty="0" smtClean="0"/>
                  <a:t>Homework: Derive the upper formulas and explain. </a:t>
                </a:r>
                <a:endParaRPr lang="en-US" dirty="0"/>
              </a:p>
            </p:txBody>
          </p:sp>
        </mc:Choice>
        <mc:Fallback xmlns="">
          <p:sp>
            <p:nvSpPr>
              <p:cNvPr id="2" name="Cuadro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81" y="1310298"/>
                <a:ext cx="10966913" cy="3693319"/>
              </a:xfrm>
              <a:prstGeom prst="rect">
                <a:avLst/>
              </a:prstGeom>
              <a:blipFill rotWithShape="0">
                <a:blip r:embed="rId2"/>
                <a:stretch>
                  <a:fillRect l="-500" t="-990" b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2"/>
          <p:cNvSpPr txBox="1"/>
          <p:nvPr/>
        </p:nvSpPr>
        <p:spPr>
          <a:xfrm>
            <a:off x="5815059" y="5710019"/>
            <a:ext cx="5589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Problem taken from Lecture notes on Accelerator physics,</a:t>
            </a:r>
          </a:p>
          <a:p>
            <a:pPr algn="r"/>
            <a:r>
              <a:rPr lang="en-US" dirty="0" smtClean="0"/>
              <a:t>By Alex Chao.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56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Introduction: What is a Superconducting Magnet?</a:t>
            </a:r>
            <a:endParaRPr lang="en-US" sz="3600" dirty="0"/>
          </a:p>
        </p:txBody>
      </p:sp>
      <p:sp>
        <p:nvSpPr>
          <p:cNvPr id="6" name="Triángulo rectángulo 5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924" y="2242430"/>
            <a:ext cx="7153275" cy="295275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8943239" y="1349867"/>
            <a:ext cx="2830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Very high current density</a:t>
            </a:r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>
            <a:off x="0" y="1426817"/>
            <a:ext cx="2573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Higher magnetic fields</a:t>
            </a:r>
            <a:endParaRPr lang="en-US" dirty="0"/>
          </a:p>
        </p:txBody>
      </p:sp>
      <p:sp>
        <p:nvSpPr>
          <p:cNvPr id="12" name="Rectángulo 11"/>
          <p:cNvSpPr/>
          <p:nvPr/>
        </p:nvSpPr>
        <p:spPr>
          <a:xfrm>
            <a:off x="8943239" y="5591099"/>
            <a:ext cx="2297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Cheaper to operate</a:t>
            </a:r>
            <a:endParaRPr lang="en-US" dirty="0"/>
          </a:p>
        </p:txBody>
      </p:sp>
      <p:sp>
        <p:nvSpPr>
          <p:cNvPr id="13" name="Rectángulo 12"/>
          <p:cNvSpPr/>
          <p:nvPr/>
        </p:nvSpPr>
        <p:spPr>
          <a:xfrm>
            <a:off x="0" y="5591099"/>
            <a:ext cx="184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More compact</a:t>
            </a:r>
          </a:p>
        </p:txBody>
      </p:sp>
      <p:cxnSp>
        <p:nvCxnSpPr>
          <p:cNvPr id="15" name="Conector recto de flecha 14"/>
          <p:cNvCxnSpPr>
            <a:stCxn id="9" idx="1"/>
            <a:endCxn id="11" idx="2"/>
          </p:cNvCxnSpPr>
          <p:nvPr/>
        </p:nvCxnSpPr>
        <p:spPr>
          <a:xfrm flipH="1" flipV="1">
            <a:off x="1286763" y="1796149"/>
            <a:ext cx="954161" cy="19226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stCxn id="9" idx="3"/>
            <a:endCxn id="10" idx="2"/>
          </p:cNvCxnSpPr>
          <p:nvPr/>
        </p:nvCxnSpPr>
        <p:spPr>
          <a:xfrm flipV="1">
            <a:off x="9394199" y="1719199"/>
            <a:ext cx="964139" cy="19996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>
            <a:stCxn id="9" idx="3"/>
            <a:endCxn id="12" idx="0"/>
          </p:cNvCxnSpPr>
          <p:nvPr/>
        </p:nvCxnSpPr>
        <p:spPr>
          <a:xfrm>
            <a:off x="9394199" y="3718805"/>
            <a:ext cx="697560" cy="18722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>
            <a:stCxn id="9" idx="1"/>
            <a:endCxn id="13" idx="0"/>
          </p:cNvCxnSpPr>
          <p:nvPr/>
        </p:nvCxnSpPr>
        <p:spPr>
          <a:xfrm flipH="1">
            <a:off x="923426" y="3718805"/>
            <a:ext cx="1317498" cy="18722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5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Introduction: What’s wrong with conventional magnets?</a:t>
            </a:r>
            <a:endParaRPr lang="en-US" sz="3600" dirty="0"/>
          </a:p>
        </p:txBody>
      </p:sp>
      <p:sp>
        <p:nvSpPr>
          <p:cNvPr id="6" name="Triángulo rectángulo 5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39" y="3194182"/>
            <a:ext cx="3221237" cy="2056752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 rotWithShape="1">
          <a:blip r:embed="rId3"/>
          <a:srcRect l="45084"/>
          <a:stretch/>
        </p:blipFill>
        <p:spPr>
          <a:xfrm>
            <a:off x="5988676" y="2115116"/>
            <a:ext cx="4700788" cy="353341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51181" y="1744833"/>
            <a:ext cx="169052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Resistivity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Current loss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Power </a:t>
            </a:r>
            <a:r>
              <a:rPr lang="en-US" dirty="0" err="1" smtClean="0"/>
              <a:t>disipated</a:t>
            </a:r>
            <a:endParaRPr lang="en-US" dirty="0"/>
          </a:p>
        </p:txBody>
      </p:sp>
      <p:cxnSp>
        <p:nvCxnSpPr>
          <p:cNvPr id="13" name="Conector recto de flecha 12"/>
          <p:cNvCxnSpPr>
            <a:stCxn id="11" idx="3"/>
          </p:cNvCxnSpPr>
          <p:nvPr/>
        </p:nvCxnSpPr>
        <p:spPr>
          <a:xfrm flipH="1" flipV="1">
            <a:off x="1429555" y="2115116"/>
            <a:ext cx="612153" cy="14763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>
            <a:stCxn id="11" idx="3"/>
          </p:cNvCxnSpPr>
          <p:nvPr/>
        </p:nvCxnSpPr>
        <p:spPr>
          <a:xfrm flipH="1">
            <a:off x="1635617" y="3591493"/>
            <a:ext cx="406091" cy="1418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stCxn id="11" idx="3"/>
          </p:cNvCxnSpPr>
          <p:nvPr/>
        </p:nvCxnSpPr>
        <p:spPr>
          <a:xfrm flipH="1">
            <a:off x="1630344" y="3591493"/>
            <a:ext cx="41136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554" y="1326524"/>
            <a:ext cx="1151239" cy="202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3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Introduction: Types of dipoles</a:t>
            </a:r>
            <a:endParaRPr lang="en-US" sz="3600" dirty="0"/>
          </a:p>
        </p:txBody>
      </p:sp>
      <p:sp>
        <p:nvSpPr>
          <p:cNvPr id="6" name="Triángulo rectángulo 5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1946652"/>
            <a:ext cx="3143406" cy="314340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/>
          <a:stretch/>
        </p:blipFill>
        <p:spPr>
          <a:xfrm>
            <a:off x="6400699" y="2165616"/>
            <a:ext cx="3251961" cy="2705478"/>
          </a:xfrm>
          <a:prstGeom prst="rect">
            <a:avLst/>
          </a:prstGeom>
        </p:spPr>
      </p:pic>
      <p:sp>
        <p:nvSpPr>
          <p:cNvPr id="11" name="TextBox 7"/>
          <p:cNvSpPr txBox="1"/>
          <p:nvPr/>
        </p:nvSpPr>
        <p:spPr>
          <a:xfrm>
            <a:off x="3870111" y="4938374"/>
            <a:ext cx="130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i="1" dirty="0" smtClean="0"/>
              <a:t>“</a:t>
            </a:r>
            <a:r>
              <a:rPr lang="es-MX" sz="2800" i="1" dirty="0" err="1" smtClean="0"/>
              <a:t>Cos</a:t>
            </a:r>
            <a:r>
              <a:rPr lang="es-MX" sz="2800" i="1" dirty="0" smtClean="0"/>
              <a:t> </a:t>
            </a:r>
            <a:r>
              <a:rPr lang="az-Cyrl-AZ" sz="2800" i="1" dirty="0" smtClean="0"/>
              <a:t>Ө</a:t>
            </a:r>
            <a:r>
              <a:rPr lang="en-US" sz="2800" i="1" dirty="0" smtClean="0"/>
              <a:t>”</a:t>
            </a:r>
            <a:endParaRPr lang="en-US" sz="2800" i="1" dirty="0"/>
          </a:p>
        </p:txBody>
      </p:sp>
      <p:sp>
        <p:nvSpPr>
          <p:cNvPr id="12" name="TextBox 8"/>
          <p:cNvSpPr txBox="1"/>
          <p:nvPr/>
        </p:nvSpPr>
        <p:spPr>
          <a:xfrm>
            <a:off x="6994601" y="4893544"/>
            <a:ext cx="2064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i="1" dirty="0" smtClean="0"/>
              <a:t>“</a:t>
            </a:r>
            <a:r>
              <a:rPr lang="en-US" sz="2800" i="1" dirty="0" err="1" smtClean="0"/>
              <a:t>Superferric</a:t>
            </a:r>
            <a:r>
              <a:rPr lang="en-US" sz="2800" i="1" dirty="0" smtClean="0"/>
              <a:t>”</a:t>
            </a:r>
            <a:endParaRPr lang="en-US" sz="2800" i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339973" y="1623486"/>
            <a:ext cx="1518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uniform </a:t>
            </a:r>
          </a:p>
          <a:p>
            <a:r>
              <a:rPr lang="en-US" dirty="0" smtClean="0"/>
              <a:t>magnetic field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347841" y="5461594"/>
            <a:ext cx="194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complicated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66825" y="4192422"/>
            <a:ext cx="1434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Huge </a:t>
            </a:r>
            <a:r>
              <a:rPr lang="en-US" dirty="0" err="1" smtClean="0"/>
              <a:t>lorentz</a:t>
            </a:r>
            <a:r>
              <a:rPr lang="en-US" dirty="0" smtClean="0"/>
              <a:t> </a:t>
            </a:r>
          </a:p>
          <a:p>
            <a:r>
              <a:rPr lang="en-US" dirty="0" smtClean="0"/>
              <a:t>force</a:t>
            </a:r>
            <a:endParaRPr lang="en-U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44227" y="3149023"/>
            <a:ext cx="1679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expensive</a:t>
            </a:r>
            <a:endParaRPr lang="en-US" dirty="0"/>
          </a:p>
        </p:txBody>
      </p:sp>
      <p:cxnSp>
        <p:nvCxnSpPr>
          <p:cNvPr id="16" name="Conector recto de flecha 15"/>
          <p:cNvCxnSpPr>
            <a:stCxn id="9" idx="1"/>
          </p:cNvCxnSpPr>
          <p:nvPr/>
        </p:nvCxnSpPr>
        <p:spPr>
          <a:xfrm flipH="1" flipV="1">
            <a:off x="1858722" y="2269817"/>
            <a:ext cx="1093872" cy="12485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>
            <a:stCxn id="9" idx="1"/>
            <a:endCxn id="14" idx="3"/>
          </p:cNvCxnSpPr>
          <p:nvPr/>
        </p:nvCxnSpPr>
        <p:spPr>
          <a:xfrm flipH="1" flipV="1">
            <a:off x="1823789" y="3333689"/>
            <a:ext cx="1128805" cy="1846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>
            <a:stCxn id="9" idx="1"/>
          </p:cNvCxnSpPr>
          <p:nvPr/>
        </p:nvCxnSpPr>
        <p:spPr>
          <a:xfrm flipH="1">
            <a:off x="2128488" y="3518355"/>
            <a:ext cx="824106" cy="18948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stCxn id="9" idx="1"/>
          </p:cNvCxnSpPr>
          <p:nvPr/>
        </p:nvCxnSpPr>
        <p:spPr>
          <a:xfrm flipH="1">
            <a:off x="1736125" y="3518355"/>
            <a:ext cx="1216469" cy="8100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9240536" y="805121"/>
            <a:ext cx="190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Geometry matters</a:t>
            </a:r>
            <a:endParaRPr lang="en-US" dirty="0"/>
          </a:p>
        </p:txBody>
      </p:sp>
      <p:sp>
        <p:nvSpPr>
          <p:cNvPr id="24" name="CuadroTexto 23"/>
          <p:cNvSpPr txBox="1"/>
          <p:nvPr/>
        </p:nvSpPr>
        <p:spPr>
          <a:xfrm>
            <a:off x="10192527" y="2165616"/>
            <a:ext cx="1683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Superconductor</a:t>
            </a:r>
            <a:endParaRPr lang="en-US" dirty="0"/>
          </a:p>
        </p:txBody>
      </p:sp>
      <p:sp>
        <p:nvSpPr>
          <p:cNvPr id="25" name="CuadroTexto 24"/>
          <p:cNvSpPr txBox="1"/>
          <p:nvPr/>
        </p:nvSpPr>
        <p:spPr>
          <a:xfrm>
            <a:off x="10589202" y="3600207"/>
            <a:ext cx="1184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good </a:t>
            </a:r>
          </a:p>
          <a:p>
            <a:r>
              <a:rPr lang="en-US" dirty="0" smtClean="0"/>
              <a:t>quality</a:t>
            </a:r>
            <a:endParaRPr lang="en-US" dirty="0"/>
          </a:p>
        </p:txBody>
      </p:sp>
      <p:sp>
        <p:nvSpPr>
          <p:cNvPr id="26" name="CuadroTexto 25"/>
          <p:cNvSpPr txBox="1"/>
          <p:nvPr/>
        </p:nvSpPr>
        <p:spPr>
          <a:xfrm>
            <a:off x="9916733" y="5437095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Cheaper</a:t>
            </a:r>
            <a:endParaRPr lang="en-US" dirty="0"/>
          </a:p>
        </p:txBody>
      </p:sp>
      <p:cxnSp>
        <p:nvCxnSpPr>
          <p:cNvPr id="28" name="Conector recto de flecha 27"/>
          <p:cNvCxnSpPr>
            <a:stCxn id="10" idx="3"/>
          </p:cNvCxnSpPr>
          <p:nvPr/>
        </p:nvCxnSpPr>
        <p:spPr>
          <a:xfrm flipV="1">
            <a:off x="9652660" y="1311460"/>
            <a:ext cx="354225" cy="2206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>
            <a:stCxn id="10" idx="3"/>
          </p:cNvCxnSpPr>
          <p:nvPr/>
        </p:nvCxnSpPr>
        <p:spPr>
          <a:xfrm flipV="1">
            <a:off x="9652660" y="2534948"/>
            <a:ext cx="936542" cy="9834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>
            <a:stCxn id="10" idx="3"/>
            <a:endCxn id="25" idx="1"/>
          </p:cNvCxnSpPr>
          <p:nvPr/>
        </p:nvCxnSpPr>
        <p:spPr>
          <a:xfrm>
            <a:off x="9652660" y="3518355"/>
            <a:ext cx="936542" cy="4050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>
            <a:stCxn id="10" idx="3"/>
          </p:cNvCxnSpPr>
          <p:nvPr/>
        </p:nvCxnSpPr>
        <p:spPr>
          <a:xfrm>
            <a:off x="9652660" y="3518355"/>
            <a:ext cx="750744" cy="17934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44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/>
              <a:t>Field </a:t>
            </a:r>
            <a:r>
              <a:rPr lang="en-US" sz="3600" dirty="0" smtClean="0"/>
              <a:t>properties</a:t>
            </a:r>
            <a:r>
              <a:rPr lang="es-MX" sz="3600" dirty="0" smtClean="0"/>
              <a:t> of a superconducting magnet</a:t>
            </a:r>
            <a:endParaRPr lang="es-MX" sz="3600" dirty="0"/>
          </a:p>
        </p:txBody>
      </p:sp>
      <p:sp>
        <p:nvSpPr>
          <p:cNvPr id="2" name="Triángulo rectángulo 1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6096000" y="1400576"/>
            <a:ext cx="61890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Vanishing electrical resistance of superconducting coil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Reduction of operating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52 MW needed to excite to 315 </a:t>
            </a:r>
            <a:r>
              <a:rPr lang="en-US" dirty="0" err="1" smtClean="0"/>
              <a:t>GeV</a:t>
            </a:r>
            <a:r>
              <a:rPr lang="en-US" dirty="0" smtClean="0"/>
              <a:t> (SPS)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 MW cryogenic plant to cool </a:t>
            </a:r>
            <a:r>
              <a:rPr lang="en-US" dirty="0" err="1" smtClean="0"/>
              <a:t>Sc</a:t>
            </a:r>
            <a:r>
              <a:rPr lang="en-US" dirty="0" smtClean="0"/>
              <a:t> magnets (HERA)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Field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Precision placement of </a:t>
            </a:r>
            <a:r>
              <a:rPr lang="en-US" dirty="0" err="1" smtClean="0"/>
              <a:t>Sc</a:t>
            </a:r>
            <a:r>
              <a:rPr lang="en-US" dirty="0" smtClean="0"/>
              <a:t> coils ~ 20µm, despite Lorentz force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1" y="1479614"/>
            <a:ext cx="5887088" cy="3414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/>
              <p:cNvSpPr txBox="1"/>
              <p:nvPr/>
            </p:nvSpPr>
            <p:spPr>
              <a:xfrm>
                <a:off x="7109139" y="3821175"/>
                <a:ext cx="39437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100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𝑡𝑜𝑛𝑠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𝑟𝑒𝑝𝑒𝑙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𝑓𝑜𝑟𝑐𝑒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uadro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139" y="3821175"/>
                <a:ext cx="3943708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393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/>
              <a:t>Quench, degradation and training</a:t>
            </a:r>
            <a:endParaRPr lang="es-MX" sz="3600" dirty="0"/>
          </a:p>
        </p:txBody>
      </p:sp>
      <p:sp>
        <p:nvSpPr>
          <p:cNvPr id="2" name="Triángulo rectángulo 1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quench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4817" y="1305493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4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4102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Cryogenic</a:t>
            </a:r>
            <a:r>
              <a:rPr lang="es-MX" sz="3600" dirty="0" smtClean="0"/>
              <a:t> </a:t>
            </a:r>
            <a:r>
              <a:rPr lang="en-US" sz="3600" dirty="0" smtClean="0"/>
              <a:t>system </a:t>
            </a:r>
            <a:r>
              <a:rPr lang="en-US" sz="3600" dirty="0" smtClean="0"/>
              <a:t>and ma</a:t>
            </a:r>
            <a:r>
              <a:rPr lang="es-MX" sz="3600" dirty="0" err="1" smtClean="0"/>
              <a:t>terials</a:t>
            </a:r>
            <a:endParaRPr lang="es-MX" sz="3600" dirty="0"/>
          </a:p>
        </p:txBody>
      </p:sp>
      <p:sp>
        <p:nvSpPr>
          <p:cNvPr id="2" name="Triángulo rectángulo 1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63" y="1045169"/>
            <a:ext cx="6785627" cy="509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5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4" y="1856616"/>
            <a:ext cx="3892633" cy="2595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278" y="3923671"/>
            <a:ext cx="1056068" cy="1056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87" y="1648016"/>
            <a:ext cx="680606" cy="7040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548" y="4445232"/>
            <a:ext cx="2552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“Heike Kamerling Onnes”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               1908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0644" y="490689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1911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20" y="1392127"/>
            <a:ext cx="2028825" cy="12954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060620" y="1665548"/>
            <a:ext cx="2559182" cy="68654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24845" y="2772721"/>
            <a:ext cx="601447" cy="4918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537940" y="2819346"/>
            <a:ext cx="601448" cy="4918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71" y="3467764"/>
            <a:ext cx="850417" cy="8504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42" y="3486397"/>
            <a:ext cx="858322" cy="8583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39" y="3494302"/>
            <a:ext cx="850417" cy="8504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212" y="2129783"/>
            <a:ext cx="3609975" cy="128587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610600" y="1760451"/>
            <a:ext cx="2500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1960 </a:t>
            </a:r>
            <a:r>
              <a:rPr lang="es-MX" dirty="0">
                <a:solidFill>
                  <a:prstClr val="black"/>
                </a:solidFill>
              </a:rPr>
              <a:t>M</a:t>
            </a:r>
            <a:r>
              <a:rPr lang="es-MX" dirty="0" smtClean="0">
                <a:solidFill>
                  <a:prstClr val="black"/>
                </a:solidFill>
              </a:rPr>
              <a:t>atthias &amp; </a:t>
            </a:r>
            <a:r>
              <a:rPr lang="es-MX" dirty="0">
                <a:solidFill>
                  <a:prstClr val="black"/>
                </a:solidFill>
              </a:rPr>
              <a:t>K</a:t>
            </a:r>
            <a:r>
              <a:rPr lang="es-MX" dirty="0" smtClean="0">
                <a:solidFill>
                  <a:prstClr val="black"/>
                </a:solidFill>
              </a:rPr>
              <a:t>unzler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167" y="4231146"/>
            <a:ext cx="1572506" cy="2983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673" y="3964081"/>
            <a:ext cx="1521569" cy="1084118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H="1">
            <a:off x="8712420" y="3065284"/>
            <a:ext cx="959614" cy="108171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0255524" y="3030692"/>
            <a:ext cx="0" cy="8583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0711009" y="3018659"/>
            <a:ext cx="642791" cy="7934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228177" y="4589220"/>
            <a:ext cx="113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1/20 Tesla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3" name="Straight Arrow Connector 42"/>
          <p:cNvCxnSpPr>
            <a:endCxn id="41" idx="1"/>
          </p:cNvCxnSpPr>
          <p:nvPr/>
        </p:nvCxnSpPr>
        <p:spPr>
          <a:xfrm>
            <a:off x="4736815" y="4380316"/>
            <a:ext cx="491362" cy="39357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41" idx="3"/>
          </p:cNvCxnSpPr>
          <p:nvPr/>
        </p:nvCxnSpPr>
        <p:spPr>
          <a:xfrm flipH="1">
            <a:off x="6366950" y="4380316"/>
            <a:ext cx="881106" cy="39357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5" idx="2"/>
          </p:cNvCxnSpPr>
          <p:nvPr/>
        </p:nvCxnSpPr>
        <p:spPr>
          <a:xfrm>
            <a:off x="5878703" y="4344719"/>
            <a:ext cx="0" cy="2445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566059" y="1515712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“NbTi”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171559" y="351499"/>
            <a:ext cx="788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+ NbTi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+ LHe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+ $$$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688744" y="622027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9 T ~ 10 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6" name="Left Brace 55"/>
          <p:cNvSpPr/>
          <p:nvPr/>
        </p:nvSpPr>
        <p:spPr>
          <a:xfrm>
            <a:off x="8954756" y="353546"/>
            <a:ext cx="333558" cy="906294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3" t="60312"/>
          <a:stretch/>
        </p:blipFill>
        <p:spPr>
          <a:xfrm>
            <a:off x="6486233" y="5833688"/>
            <a:ext cx="1120098" cy="1021462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853299" y="5390673"/>
            <a:ext cx="1519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 err="1" smtClean="0">
                <a:solidFill>
                  <a:prstClr val="black"/>
                </a:solidFill>
              </a:rPr>
              <a:t>Support</a:t>
            </a:r>
            <a:endParaRPr lang="en-US" sz="3200" dirty="0">
              <a:solidFill>
                <a:prstClr val="black"/>
              </a:solidFill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8772516" y="4633170"/>
            <a:ext cx="1380240" cy="11015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10255524" y="5017488"/>
            <a:ext cx="0" cy="6984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4" idx="2"/>
          </p:cNvCxnSpPr>
          <p:nvPr/>
        </p:nvCxnSpPr>
        <p:spPr>
          <a:xfrm flipH="1">
            <a:off x="10358293" y="5005950"/>
            <a:ext cx="1136132" cy="7287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 flipV="1">
            <a:off x="8474300" y="1094704"/>
            <a:ext cx="1091758" cy="6469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539329" y="5404521"/>
            <a:ext cx="1013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MgB</a:t>
            </a:r>
            <a:r>
              <a:rPr lang="es-MX" sz="2000" b="1" dirty="0" smtClean="0">
                <a:solidFill>
                  <a:srgbClr val="FF0000"/>
                </a:solidFill>
              </a:rPr>
              <a:t>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280550" y="5923881"/>
            <a:ext cx="34673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dirty="0" smtClean="0">
                <a:solidFill>
                  <a:srgbClr val="FF0000"/>
                </a:solidFill>
              </a:rPr>
              <a:t>R&amp;D “CIC”</a:t>
            </a:r>
            <a:endParaRPr lang="en-US" sz="6000" dirty="0">
              <a:solidFill>
                <a:srgbClr val="FF0000"/>
              </a:solidFill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908477" y="5846938"/>
            <a:ext cx="476153" cy="50883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72" idx="1"/>
            <a:endCxn id="58" idx="3"/>
          </p:cNvCxnSpPr>
          <p:nvPr/>
        </p:nvCxnSpPr>
        <p:spPr>
          <a:xfrm flipH="1">
            <a:off x="2373267" y="5666131"/>
            <a:ext cx="4166062" cy="169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952" y="4019617"/>
            <a:ext cx="1002945" cy="9863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383219" y="2924456"/>
                <a:ext cx="9108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MX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s-MX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s-MX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MX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219" y="2924456"/>
                <a:ext cx="910890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5369" t="-4444" r="-5369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9477119" y="6113586"/>
            <a:ext cx="1588063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prstClr val="black"/>
                </a:solidFill>
              </a:rPr>
              <a:t>More </a:t>
            </a:r>
            <a:r>
              <a:rPr lang="es-MX" sz="2400" dirty="0" err="1" smtClean="0">
                <a:solidFill>
                  <a:prstClr val="black"/>
                </a:solidFill>
              </a:rPr>
              <a:t>field</a:t>
            </a:r>
            <a:r>
              <a:rPr lang="es-MX" sz="2400" dirty="0" smtClean="0">
                <a:solidFill>
                  <a:prstClr val="black"/>
                </a:solidFill>
              </a:rPr>
              <a:t>!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21" name="Straight Arrow Connector 20"/>
          <p:cNvCxnSpPr>
            <a:stCxn id="16" idx="1"/>
            <a:endCxn id="57" idx="3"/>
          </p:cNvCxnSpPr>
          <p:nvPr/>
        </p:nvCxnSpPr>
        <p:spPr>
          <a:xfrm flipH="1">
            <a:off x="7606331" y="6344419"/>
            <a:ext cx="187078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pie de pá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2" name="CuadroTexto 51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Superconductors</a:t>
            </a:r>
            <a:r>
              <a:rPr lang="es-MX" sz="3600" dirty="0" smtClean="0"/>
              <a:t>: </a:t>
            </a:r>
            <a:r>
              <a:rPr lang="en-US" sz="3600" dirty="0" smtClean="0"/>
              <a:t>Historical</a:t>
            </a:r>
            <a:r>
              <a:rPr lang="es-MX" sz="3600" dirty="0" smtClean="0"/>
              <a:t> </a:t>
            </a:r>
            <a:r>
              <a:rPr lang="es-MX" sz="3600" dirty="0" err="1" smtClean="0"/>
              <a:t>Intro</a:t>
            </a:r>
            <a:endParaRPr lang="es-MX" sz="3600" dirty="0"/>
          </a:p>
        </p:txBody>
      </p:sp>
      <p:sp>
        <p:nvSpPr>
          <p:cNvPr id="54" name="Triángulo rectángulo 53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0070C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2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6"/>
          <p:cNvSpPr txBox="1">
            <a:spLocks/>
          </p:cNvSpPr>
          <p:nvPr/>
        </p:nvSpPr>
        <p:spPr>
          <a:xfrm>
            <a:off x="-472326" y="65389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León, Guanajuato, México. 22 de Enero 2015.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58348" y="1835520"/>
            <a:ext cx="327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 err="1" smtClean="0">
                <a:solidFill>
                  <a:prstClr val="black"/>
                </a:solidFill>
              </a:rPr>
              <a:t>Perfect</a:t>
            </a:r>
            <a:r>
              <a:rPr lang="es-MX" sz="3200" dirty="0" smtClean="0">
                <a:solidFill>
                  <a:prstClr val="black"/>
                </a:solidFill>
              </a:rPr>
              <a:t> </a:t>
            </a:r>
            <a:r>
              <a:rPr lang="es-MX" sz="3200" dirty="0" err="1" smtClean="0">
                <a:solidFill>
                  <a:prstClr val="black"/>
                </a:solidFill>
              </a:rPr>
              <a:t>Diamagnet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739" y="1788697"/>
            <a:ext cx="3158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 err="1" smtClean="0">
                <a:solidFill>
                  <a:prstClr val="black"/>
                </a:solidFill>
              </a:rPr>
              <a:t>Perfect</a:t>
            </a:r>
            <a:r>
              <a:rPr lang="es-MX" sz="3200" dirty="0" smtClean="0">
                <a:solidFill>
                  <a:prstClr val="black"/>
                </a:solidFill>
              </a:rPr>
              <a:t> conductor</a:t>
            </a:r>
            <a:endParaRPr lang="en-US" sz="3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64376" y="2420295"/>
                <a:ext cx="3045001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s-MX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→  </m:t>
                      </m:r>
                      <m:r>
                        <a:rPr lang="es-MX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s-MX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∞ →  </m:t>
                      </m:r>
                      <m:acc>
                        <m:accPr>
                          <m:chr m:val="⃗"/>
                          <m:ctrlPr>
                            <a:rPr lang="es-MX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MX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s-MX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76" y="2420295"/>
                <a:ext cx="3045001" cy="4029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36236" y="2392531"/>
                <a:ext cx="4434099" cy="430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s-MX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𝐷𝑒𝑛𝑡𝑟𝑜</m:t>
                          </m:r>
                        </m:sub>
                      </m:sSub>
                      <m:r>
                        <a:rPr lang="es-MX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MX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s-MX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𝑎𝑝𝑙𝑖𝑐𝑎𝑑𝑜</m:t>
                          </m:r>
                        </m:sub>
                      </m:sSub>
                      <m:r>
                        <a:rPr lang="es-MX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s-MX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s-MX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s-MX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MX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s-MX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s-MX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s-MX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s-MX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236" y="2392531"/>
                <a:ext cx="4434099" cy="430695"/>
              </a:xfrm>
              <a:prstGeom prst="rect">
                <a:avLst/>
              </a:prstGeom>
              <a:blipFill rotWithShape="0">
                <a:blip r:embed="rId4"/>
                <a:stretch>
                  <a:fillRect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/>
          <p:cNvCxnSpPr/>
          <p:nvPr/>
        </p:nvCxnSpPr>
        <p:spPr>
          <a:xfrm flipH="1">
            <a:off x="3850783" y="1120462"/>
            <a:ext cx="939315" cy="58559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671256" y="1177045"/>
            <a:ext cx="940158" cy="52379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192" y="2966659"/>
            <a:ext cx="4677428" cy="383911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885"/>
            <a:ext cx="4753976" cy="387293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8100171" y="1574955"/>
            <a:ext cx="278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Efecto Meissner Ochsenfeld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err="1" smtClean="0"/>
              <a:t>Superconductors</a:t>
            </a:r>
            <a:r>
              <a:rPr lang="es-MX" sz="3600" dirty="0" smtClean="0"/>
              <a:t>: </a:t>
            </a:r>
            <a:r>
              <a:rPr lang="es-MX" sz="3600" dirty="0" err="1" smtClean="0"/>
              <a:t>Superconductivity</a:t>
            </a:r>
            <a:endParaRPr lang="es-MX" sz="3600" dirty="0"/>
          </a:p>
        </p:txBody>
      </p:sp>
      <p:sp>
        <p:nvSpPr>
          <p:cNvPr id="18" name="Triángulo rectángulo 17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0070C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6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0548" y="2529888"/>
            <a:ext cx="1169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 err="1" smtClean="0">
                <a:solidFill>
                  <a:prstClr val="black"/>
                </a:solidFill>
              </a:rPr>
              <a:t>Type</a:t>
            </a:r>
            <a:r>
              <a:rPr lang="es-MX" sz="3200" dirty="0" smtClean="0">
                <a:solidFill>
                  <a:prstClr val="black"/>
                </a:solidFill>
              </a:rPr>
              <a:t> I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3" name="Left Brace 42"/>
          <p:cNvSpPr/>
          <p:nvPr/>
        </p:nvSpPr>
        <p:spPr>
          <a:xfrm>
            <a:off x="1237380" y="1816242"/>
            <a:ext cx="695459" cy="2012069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548" y="5008968"/>
            <a:ext cx="1273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 err="1" smtClean="0">
                <a:solidFill>
                  <a:prstClr val="black"/>
                </a:solidFill>
              </a:rPr>
              <a:t>Type</a:t>
            </a:r>
            <a:r>
              <a:rPr lang="es-MX" sz="3200" dirty="0" smtClean="0">
                <a:solidFill>
                  <a:prstClr val="black"/>
                </a:solidFill>
              </a:rPr>
              <a:t> II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5" name="Left Brace 44"/>
          <p:cNvSpPr/>
          <p:nvPr/>
        </p:nvSpPr>
        <p:spPr>
          <a:xfrm>
            <a:off x="1237380" y="4295322"/>
            <a:ext cx="695459" cy="2012069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1932840" y="1755655"/>
            <a:ext cx="2320048" cy="224063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3"/>
          <a:stretch/>
        </p:blipFill>
        <p:spPr>
          <a:xfrm>
            <a:off x="1932839" y="4223352"/>
            <a:ext cx="2290516" cy="22079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980" y="1927575"/>
            <a:ext cx="2286049" cy="1789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031" y="4295322"/>
            <a:ext cx="2797368" cy="20840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66657" y="5010893"/>
            <a:ext cx="385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Now a days, there is no theory that can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Explain properly type 2 </a:t>
            </a:r>
            <a:r>
              <a:rPr lang="en-US" dirty="0" err="1" smtClean="0">
                <a:solidFill>
                  <a:srgbClr val="FF0000"/>
                </a:solidFill>
              </a:rPr>
              <a:t>supercons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13" y="2088481"/>
            <a:ext cx="2743825" cy="1880028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7186411" y="2822274"/>
            <a:ext cx="78024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4" idx="3"/>
          </p:cNvCxnSpPr>
          <p:nvPr/>
        </p:nvCxnSpPr>
        <p:spPr>
          <a:xfrm>
            <a:off x="4252888" y="2875973"/>
            <a:ext cx="42214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069652" y="1719149"/>
            <a:ext cx="116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Teoría BCS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4" name="Straight Arrow Connector 23"/>
          <p:cNvCxnSpPr>
            <a:stCxn id="11" idx="1"/>
            <a:endCxn id="8" idx="3"/>
          </p:cNvCxnSpPr>
          <p:nvPr/>
        </p:nvCxnSpPr>
        <p:spPr>
          <a:xfrm flipH="1">
            <a:off x="7472399" y="5334059"/>
            <a:ext cx="494258" cy="328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252888" y="5334059"/>
            <a:ext cx="42214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6053070" y="1081825"/>
            <a:ext cx="515155" cy="84575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277768" y="897159"/>
            <a:ext cx="141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London </a:t>
            </a:r>
            <a:r>
              <a:rPr lang="es-MX" dirty="0" err="1" smtClean="0">
                <a:solidFill>
                  <a:prstClr val="black"/>
                </a:solidFill>
              </a:rPr>
              <a:t>bros</a:t>
            </a:r>
            <a:r>
              <a:rPr lang="es-MX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629103" y="789327"/>
                <a:ext cx="1552156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s-MX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s-MX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s-MX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MX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MX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s-MX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s-MX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s-MX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MX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s-MX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s-MX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MX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s-MX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s-MX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rad>
                      <m:r>
                        <a:rPr lang="es-MX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103" y="789327"/>
                <a:ext cx="1552156" cy="818366"/>
              </a:xfrm>
              <a:prstGeom prst="rect">
                <a:avLst/>
              </a:prstGeom>
              <a:blipFill rotWithShape="0">
                <a:blip r:embed="rId6"/>
                <a:stretch>
                  <a:fillRect b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30548" y="19019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Superconductors</a:t>
            </a:r>
            <a:r>
              <a:rPr lang="es-MX" sz="3600" dirty="0" smtClean="0"/>
              <a:t>: </a:t>
            </a:r>
            <a:r>
              <a:rPr lang="es-MX" sz="3600" dirty="0" err="1" smtClean="0"/>
              <a:t>Types</a:t>
            </a:r>
            <a:r>
              <a:rPr lang="es-MX" sz="3600" dirty="0" smtClean="0"/>
              <a:t> of </a:t>
            </a:r>
            <a:r>
              <a:rPr lang="es-MX" sz="3600" dirty="0" err="1" smtClean="0"/>
              <a:t>superconductors</a:t>
            </a:r>
            <a:endParaRPr lang="es-MX" sz="3600" dirty="0"/>
          </a:p>
        </p:txBody>
      </p:sp>
      <p:sp>
        <p:nvSpPr>
          <p:cNvPr id="27" name="Triángulo rectángulo 26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0070C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9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n 1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39" y="1799431"/>
            <a:ext cx="4914900" cy="2952750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Gto. Mx.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967469" y="1437762"/>
            <a:ext cx="21560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b="1" dirty="0" smtClean="0"/>
              <a:t>Superconductors</a:t>
            </a:r>
            <a:endParaRPr lang="es-MX" sz="22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492019" y="4585912"/>
            <a:ext cx="19428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b="1" dirty="0" smtClean="0"/>
              <a:t>Magnet </a:t>
            </a:r>
            <a:r>
              <a:rPr lang="en-US" sz="2200" b="1" dirty="0" smtClean="0"/>
              <a:t>Design</a:t>
            </a:r>
            <a:endParaRPr lang="en-US" sz="2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492617" y="4642125"/>
            <a:ext cx="10919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b="1" dirty="0" smtClean="0"/>
              <a:t>Quench</a:t>
            </a:r>
            <a:endParaRPr lang="es-MX" sz="22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985735" y="1403941"/>
            <a:ext cx="1645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Introduction</a:t>
            </a:r>
            <a:endParaRPr lang="en-US" sz="2200" b="1" dirty="0"/>
          </a:p>
        </p:txBody>
      </p:sp>
      <p:sp>
        <p:nvSpPr>
          <p:cNvPr id="19" name="Rectángulo 18"/>
          <p:cNvSpPr/>
          <p:nvPr/>
        </p:nvSpPr>
        <p:spPr>
          <a:xfrm>
            <a:off x="5035638" y="3026535"/>
            <a:ext cx="1931831" cy="462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0" name="CuadroTexto 19"/>
          <p:cNvSpPr txBox="1"/>
          <p:nvPr/>
        </p:nvSpPr>
        <p:spPr>
          <a:xfrm>
            <a:off x="4856412" y="2895548"/>
            <a:ext cx="2252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dirty="0" smtClean="0"/>
              <a:t>Superconducting </a:t>
            </a:r>
          </a:p>
          <a:p>
            <a:pPr algn="ctr"/>
            <a:r>
              <a:rPr lang="es-MX" sz="2200" dirty="0" smtClean="0"/>
              <a:t>magnets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2464363" y="92619"/>
            <a:ext cx="204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What</a:t>
            </a:r>
            <a:r>
              <a:rPr lang="es-MX" sz="1600" dirty="0" smtClean="0"/>
              <a:t> </a:t>
            </a:r>
            <a:r>
              <a:rPr lang="en-US" sz="1600" dirty="0" smtClean="0"/>
              <a:t>is</a:t>
            </a:r>
            <a:r>
              <a:rPr lang="es-MX" sz="1600" dirty="0" smtClean="0"/>
              <a:t> a Sc </a:t>
            </a:r>
            <a:r>
              <a:rPr lang="es-MX" dirty="0" smtClean="0"/>
              <a:t>Magnet</a:t>
            </a:r>
            <a:r>
              <a:rPr lang="es-MX" sz="1600" dirty="0" smtClean="0"/>
              <a:t>?</a:t>
            </a:r>
            <a:endParaRPr lang="es-MX" sz="1600" dirty="0"/>
          </a:p>
        </p:txBody>
      </p:sp>
      <p:sp>
        <p:nvSpPr>
          <p:cNvPr id="48" name="CuadroTexto 47"/>
          <p:cNvSpPr txBox="1"/>
          <p:nvPr/>
        </p:nvSpPr>
        <p:spPr>
          <a:xfrm>
            <a:off x="-3763" y="426507"/>
            <a:ext cx="2361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What’s wrong with </a:t>
            </a:r>
          </a:p>
          <a:p>
            <a:r>
              <a:rPr lang="en-US" dirty="0" smtClean="0"/>
              <a:t>conventional magnets?</a:t>
            </a:r>
            <a:endParaRPr lang="en-US" dirty="0"/>
          </a:p>
        </p:txBody>
      </p:sp>
      <p:sp>
        <p:nvSpPr>
          <p:cNvPr id="49" name="CuadroTexto 48"/>
          <p:cNvSpPr txBox="1"/>
          <p:nvPr/>
        </p:nvSpPr>
        <p:spPr>
          <a:xfrm>
            <a:off x="894271" y="1718105"/>
            <a:ext cx="82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Types?</a:t>
            </a:r>
            <a:endParaRPr lang="en-US" dirty="0"/>
          </a:p>
        </p:txBody>
      </p:sp>
      <p:sp>
        <p:nvSpPr>
          <p:cNvPr id="50" name="CuadroTexto 49"/>
          <p:cNvSpPr txBox="1"/>
          <p:nvPr/>
        </p:nvSpPr>
        <p:spPr>
          <a:xfrm>
            <a:off x="1757340" y="2246698"/>
            <a:ext cx="133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59" name="CuadroTexto 58"/>
          <p:cNvSpPr txBox="1"/>
          <p:nvPr/>
        </p:nvSpPr>
        <p:spPr>
          <a:xfrm>
            <a:off x="7082539" y="93783"/>
            <a:ext cx="1057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Historical</a:t>
            </a:r>
          </a:p>
          <a:p>
            <a:pPr algn="ctr"/>
            <a:r>
              <a:rPr lang="en-US" dirty="0" smtClean="0"/>
              <a:t> intro</a:t>
            </a:r>
            <a:endParaRPr lang="en-US" dirty="0"/>
          </a:p>
        </p:txBody>
      </p:sp>
      <p:sp>
        <p:nvSpPr>
          <p:cNvPr id="60" name="CuadroTexto 59"/>
          <p:cNvSpPr txBox="1"/>
          <p:nvPr/>
        </p:nvSpPr>
        <p:spPr>
          <a:xfrm>
            <a:off x="9004829" y="253198"/>
            <a:ext cx="18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Superconductivity</a:t>
            </a:r>
            <a:endParaRPr lang="en-US" dirty="0"/>
          </a:p>
        </p:txBody>
      </p:sp>
      <p:sp>
        <p:nvSpPr>
          <p:cNvPr id="61" name="CuadroTexto 60"/>
          <p:cNvSpPr txBox="1"/>
          <p:nvPr/>
        </p:nvSpPr>
        <p:spPr>
          <a:xfrm>
            <a:off x="10046818" y="911111"/>
            <a:ext cx="1753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Types of </a:t>
            </a:r>
          </a:p>
          <a:p>
            <a:r>
              <a:rPr lang="en-US" dirty="0" smtClean="0"/>
              <a:t>superconductors</a:t>
            </a:r>
            <a:endParaRPr lang="en-US" dirty="0"/>
          </a:p>
        </p:txBody>
      </p:sp>
      <p:sp>
        <p:nvSpPr>
          <p:cNvPr id="62" name="CuadroTexto 61"/>
          <p:cNvSpPr txBox="1"/>
          <p:nvPr/>
        </p:nvSpPr>
        <p:spPr>
          <a:xfrm>
            <a:off x="10156315" y="1800654"/>
            <a:ext cx="1753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Practical </a:t>
            </a:r>
          </a:p>
          <a:p>
            <a:r>
              <a:rPr lang="en-US" dirty="0" smtClean="0"/>
              <a:t>superconductors</a:t>
            </a:r>
            <a:endParaRPr lang="en-US" dirty="0"/>
          </a:p>
        </p:txBody>
      </p:sp>
      <p:sp>
        <p:nvSpPr>
          <p:cNvPr id="63" name="CuadroTexto 62"/>
          <p:cNvSpPr txBox="1"/>
          <p:nvPr/>
        </p:nvSpPr>
        <p:spPr>
          <a:xfrm>
            <a:off x="8721231" y="2646632"/>
            <a:ext cx="196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homogeneity </a:t>
            </a:r>
          </a:p>
          <a:p>
            <a:r>
              <a:rPr lang="en-US" dirty="0" smtClean="0"/>
              <a:t>vs.  high filaments</a:t>
            </a:r>
            <a:endParaRPr lang="en-US" dirty="0"/>
          </a:p>
        </p:txBody>
      </p:sp>
      <p:sp>
        <p:nvSpPr>
          <p:cNvPr id="74" name="CuadroTexto 73"/>
          <p:cNvSpPr txBox="1"/>
          <p:nvPr/>
        </p:nvSpPr>
        <p:spPr>
          <a:xfrm>
            <a:off x="10660487" y="4682843"/>
            <a:ext cx="112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Geometry</a:t>
            </a:r>
            <a:endParaRPr lang="en-US" dirty="0"/>
          </a:p>
        </p:txBody>
      </p:sp>
      <p:sp>
        <p:nvSpPr>
          <p:cNvPr id="75" name="CuadroTexto 74"/>
          <p:cNvSpPr txBox="1"/>
          <p:nvPr/>
        </p:nvSpPr>
        <p:spPr>
          <a:xfrm>
            <a:off x="9460467" y="5807722"/>
            <a:ext cx="1720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Election of</a:t>
            </a:r>
          </a:p>
          <a:p>
            <a:r>
              <a:rPr lang="en-US" dirty="0" smtClean="0"/>
              <a:t> superconductor</a:t>
            </a:r>
            <a:endParaRPr lang="en-US" dirty="0"/>
          </a:p>
        </p:txBody>
      </p:sp>
      <p:sp>
        <p:nvSpPr>
          <p:cNvPr id="76" name="CuadroTexto 75"/>
          <p:cNvSpPr txBox="1"/>
          <p:nvPr/>
        </p:nvSpPr>
        <p:spPr>
          <a:xfrm>
            <a:off x="7664936" y="5760990"/>
            <a:ext cx="1314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Mechanical </a:t>
            </a:r>
          </a:p>
          <a:p>
            <a:pPr algn="ctr"/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77" name="CuadroTexto 76"/>
          <p:cNvSpPr txBox="1"/>
          <p:nvPr/>
        </p:nvSpPr>
        <p:spPr>
          <a:xfrm>
            <a:off x="6569103" y="5026895"/>
            <a:ext cx="138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sp>
        <p:nvSpPr>
          <p:cNvPr id="86" name="CuadroTexto 85"/>
          <p:cNvSpPr txBox="1"/>
          <p:nvPr/>
        </p:nvSpPr>
        <p:spPr>
          <a:xfrm>
            <a:off x="51147" y="4257986"/>
            <a:ext cx="1753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quench?</a:t>
            </a:r>
            <a:endParaRPr lang="en-US" dirty="0"/>
          </a:p>
        </p:txBody>
      </p:sp>
      <p:sp>
        <p:nvSpPr>
          <p:cNvPr id="87" name="CuadroTexto 86"/>
          <p:cNvSpPr txBox="1"/>
          <p:nvPr/>
        </p:nvSpPr>
        <p:spPr>
          <a:xfrm>
            <a:off x="137720" y="4891687"/>
            <a:ext cx="1736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it predictable?</a:t>
            </a:r>
            <a:endParaRPr lang="en-US" dirty="0"/>
          </a:p>
        </p:txBody>
      </p:sp>
      <p:sp>
        <p:nvSpPr>
          <p:cNvPr id="88" name="CuadroTexto 87"/>
          <p:cNvSpPr txBox="1"/>
          <p:nvPr/>
        </p:nvSpPr>
        <p:spPr>
          <a:xfrm>
            <a:off x="400257" y="5525388"/>
            <a:ext cx="19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Quench simulation</a:t>
            </a:r>
            <a:endParaRPr lang="en-US" dirty="0"/>
          </a:p>
        </p:txBody>
      </p:sp>
      <p:cxnSp>
        <p:nvCxnSpPr>
          <p:cNvPr id="6" name="Conector recto de flecha 5"/>
          <p:cNvCxnSpPr>
            <a:stCxn id="15" idx="1"/>
          </p:cNvCxnSpPr>
          <p:nvPr/>
        </p:nvCxnSpPr>
        <p:spPr>
          <a:xfrm flipH="1" flipV="1">
            <a:off x="2073499" y="1072839"/>
            <a:ext cx="912236" cy="546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>
            <a:stCxn id="15" idx="1"/>
            <a:endCxn id="49" idx="3"/>
          </p:cNvCxnSpPr>
          <p:nvPr/>
        </p:nvCxnSpPr>
        <p:spPr>
          <a:xfrm flipH="1">
            <a:off x="1719305" y="1619385"/>
            <a:ext cx="1266430" cy="283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>
            <a:stCxn id="15" idx="1"/>
            <a:endCxn id="50" idx="0"/>
          </p:cNvCxnSpPr>
          <p:nvPr/>
        </p:nvCxnSpPr>
        <p:spPr>
          <a:xfrm flipH="1">
            <a:off x="2424735" y="1619385"/>
            <a:ext cx="561000" cy="627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>
            <a:stCxn id="15" idx="1"/>
            <a:endCxn id="47" idx="2"/>
          </p:cNvCxnSpPr>
          <p:nvPr/>
        </p:nvCxnSpPr>
        <p:spPr>
          <a:xfrm flipV="1">
            <a:off x="2985735" y="461951"/>
            <a:ext cx="498972" cy="1157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stCxn id="11" idx="3"/>
            <a:endCxn id="59" idx="2"/>
          </p:cNvCxnSpPr>
          <p:nvPr/>
        </p:nvCxnSpPr>
        <p:spPr>
          <a:xfrm flipH="1" flipV="1">
            <a:off x="7611530" y="740114"/>
            <a:ext cx="1511978" cy="913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>
            <a:stCxn id="11" idx="3"/>
            <a:endCxn id="60" idx="2"/>
          </p:cNvCxnSpPr>
          <p:nvPr/>
        </p:nvCxnSpPr>
        <p:spPr>
          <a:xfrm flipV="1">
            <a:off x="9123508" y="622530"/>
            <a:ext cx="818982" cy="1030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>
            <a:stCxn id="11" idx="3"/>
            <a:endCxn id="61" idx="1"/>
          </p:cNvCxnSpPr>
          <p:nvPr/>
        </p:nvCxnSpPr>
        <p:spPr>
          <a:xfrm flipV="1">
            <a:off x="9123508" y="1234277"/>
            <a:ext cx="923310" cy="418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>
            <a:stCxn id="11" idx="3"/>
            <a:endCxn id="62" idx="1"/>
          </p:cNvCxnSpPr>
          <p:nvPr/>
        </p:nvCxnSpPr>
        <p:spPr>
          <a:xfrm>
            <a:off x="9123508" y="1653206"/>
            <a:ext cx="1032807" cy="47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>
            <a:stCxn id="11" idx="3"/>
            <a:endCxn id="63" idx="0"/>
          </p:cNvCxnSpPr>
          <p:nvPr/>
        </p:nvCxnSpPr>
        <p:spPr>
          <a:xfrm>
            <a:off x="9123508" y="1653206"/>
            <a:ext cx="578761" cy="993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cto de flecha 97"/>
          <p:cNvCxnSpPr>
            <a:stCxn id="13" idx="1"/>
            <a:endCxn id="86" idx="3"/>
          </p:cNvCxnSpPr>
          <p:nvPr/>
        </p:nvCxnSpPr>
        <p:spPr>
          <a:xfrm flipH="1" flipV="1">
            <a:off x="1804640" y="4442652"/>
            <a:ext cx="1687977" cy="414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cto de flecha 99"/>
          <p:cNvCxnSpPr>
            <a:stCxn id="13" idx="1"/>
            <a:endCxn id="87" idx="3"/>
          </p:cNvCxnSpPr>
          <p:nvPr/>
        </p:nvCxnSpPr>
        <p:spPr>
          <a:xfrm flipH="1">
            <a:off x="1874670" y="4857569"/>
            <a:ext cx="1617947" cy="218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cto de flecha 101"/>
          <p:cNvCxnSpPr>
            <a:stCxn id="13" idx="1"/>
            <a:endCxn id="88" idx="3"/>
          </p:cNvCxnSpPr>
          <p:nvPr/>
        </p:nvCxnSpPr>
        <p:spPr>
          <a:xfrm flipH="1">
            <a:off x="2355729" y="4857569"/>
            <a:ext cx="1136888" cy="852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cto de flecha 103"/>
          <p:cNvCxnSpPr>
            <a:stCxn id="12" idx="2"/>
            <a:endCxn id="74" idx="1"/>
          </p:cNvCxnSpPr>
          <p:nvPr/>
        </p:nvCxnSpPr>
        <p:spPr>
          <a:xfrm flipV="1">
            <a:off x="8463439" y="4867509"/>
            <a:ext cx="2197048" cy="149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recto de flecha 105"/>
          <p:cNvCxnSpPr>
            <a:stCxn id="12" idx="2"/>
            <a:endCxn id="75" idx="0"/>
          </p:cNvCxnSpPr>
          <p:nvPr/>
        </p:nvCxnSpPr>
        <p:spPr>
          <a:xfrm>
            <a:off x="8463439" y="5016799"/>
            <a:ext cx="1857424" cy="790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cto de flecha 107"/>
          <p:cNvCxnSpPr>
            <a:stCxn id="12" idx="2"/>
            <a:endCxn id="76" idx="0"/>
          </p:cNvCxnSpPr>
          <p:nvPr/>
        </p:nvCxnSpPr>
        <p:spPr>
          <a:xfrm flipH="1">
            <a:off x="8322167" y="5016799"/>
            <a:ext cx="141272" cy="744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recto de flecha 109"/>
          <p:cNvCxnSpPr>
            <a:stCxn id="12" idx="2"/>
            <a:endCxn id="77" idx="3"/>
          </p:cNvCxnSpPr>
          <p:nvPr/>
        </p:nvCxnSpPr>
        <p:spPr>
          <a:xfrm flipH="1">
            <a:off x="7958266" y="5016799"/>
            <a:ext cx="505173" cy="194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12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48"/>
          <a:stretch/>
        </p:blipFill>
        <p:spPr>
          <a:xfrm>
            <a:off x="90804" y="2164734"/>
            <a:ext cx="3595061" cy="29675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980" y="5214784"/>
            <a:ext cx="2225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 &lt; Tc   </a:t>
            </a:r>
            <a:r>
              <a:rPr lang="en-US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 </a:t>
            </a:r>
            <a:r>
              <a:rPr lang="en-US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R = </a:t>
            </a:r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0</a:t>
            </a:r>
            <a:r>
              <a:rPr lang="en-US" sz="2400" dirty="0" smtClean="0">
                <a:solidFill>
                  <a:prstClr val="black"/>
                </a:solidFill>
                <a:sym typeface="Wingdings" panose="05000000000000000000" pitchFamily="2" charset="2"/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879" y="5648972"/>
            <a:ext cx="2605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J &lt; Jc </a:t>
            </a:r>
            <a:r>
              <a:rPr lang="en-US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kA/mm^2</a:t>
            </a:r>
            <a:r>
              <a:rPr lang="en-US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0879" y="6140486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B &lt; Bc </a:t>
            </a:r>
            <a:r>
              <a:rPr lang="en-US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T</a:t>
            </a:r>
            <a:endParaRPr lang="en-US" sz="2400" dirty="0">
              <a:solidFill>
                <a:srgbClr val="C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266682" y="1227085"/>
            <a:ext cx="875763" cy="13491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00" y="2950239"/>
            <a:ext cx="2699890" cy="233523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106828" y="1879358"/>
            <a:ext cx="2112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Advantages</a:t>
            </a:r>
            <a:endParaRPr lang="en-US" sz="3200" dirty="0">
              <a:solidFill>
                <a:prstClr val="black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158510" y="1233628"/>
            <a:ext cx="981736" cy="93110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44" y="4359712"/>
            <a:ext cx="2137680" cy="17101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041" y="1526544"/>
            <a:ext cx="2724727" cy="1929107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>
            <a:off x="5859887" y="2421228"/>
            <a:ext cx="1987077" cy="3477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796177" y="3334478"/>
            <a:ext cx="876837" cy="51835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572239" y="3759762"/>
            <a:ext cx="26977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1. Reduce weight and size.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2. Reduce cost.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3. Improve performance.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4. Etc.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69" y="5091999"/>
            <a:ext cx="2744741" cy="1839718"/>
          </a:xfrm>
          <a:prstGeom prst="rect">
            <a:avLst/>
          </a:prstGeom>
        </p:spPr>
      </p:pic>
      <p:cxnSp>
        <p:nvCxnSpPr>
          <p:cNvPr id="44" name="Straight Arrow Connector 43"/>
          <p:cNvCxnSpPr/>
          <p:nvPr/>
        </p:nvCxnSpPr>
        <p:spPr>
          <a:xfrm flipH="1">
            <a:off x="6632620" y="3181082"/>
            <a:ext cx="1214344" cy="4125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7669126" y="3358047"/>
            <a:ext cx="344915" cy="82038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8796177" y="3686494"/>
            <a:ext cx="50885" cy="11227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30548" y="19019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Superconductors: Superconductivity</a:t>
            </a:r>
            <a:endParaRPr lang="en-US" sz="3600" dirty="0"/>
          </a:p>
        </p:txBody>
      </p:sp>
      <p:sp>
        <p:nvSpPr>
          <p:cNvPr id="29" name="Triángulo rectángulo 28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0070C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6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5091" y="2037418"/>
            <a:ext cx="2040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Choose of </a:t>
            </a:r>
            <a:r>
              <a:rPr lang="en-US" sz="2800" dirty="0" err="1" smtClean="0">
                <a:solidFill>
                  <a:prstClr val="black"/>
                </a:solidFill>
              </a:rPr>
              <a:t>Sc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9868" r="6659" b="6069"/>
          <a:stretch/>
        </p:blipFill>
        <p:spPr bwMode="auto">
          <a:xfrm>
            <a:off x="5661653" y="1648016"/>
            <a:ext cx="5241701" cy="384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>
            <a:stCxn id="11" idx="3"/>
          </p:cNvCxnSpPr>
          <p:nvPr/>
        </p:nvCxnSpPr>
        <p:spPr>
          <a:xfrm flipV="1">
            <a:off x="2126034" y="2037418"/>
            <a:ext cx="1119442" cy="26161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45476" y="1768994"/>
            <a:ext cx="1576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+ 1000 </a:t>
            </a:r>
            <a:r>
              <a:rPr lang="en-US" sz="2800" dirty="0" err="1" smtClean="0">
                <a:solidFill>
                  <a:prstClr val="black"/>
                </a:solidFill>
              </a:rPr>
              <a:t>Sc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788794" y="2037418"/>
            <a:ext cx="805402" cy="12739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690093" y="3944228"/>
            <a:ext cx="5184820" cy="386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99131" y="4288647"/>
            <a:ext cx="905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 smtClean="0">
                <a:solidFill>
                  <a:prstClr val="black"/>
                </a:solidFill>
              </a:rPr>
              <a:t>HTS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6245" y="3850634"/>
            <a:ext cx="35169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Extremely fragile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Hard to produce in big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Extremely 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And so far, they haven’t produce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      In wires, or spools.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6" name="Left Brace 25"/>
          <p:cNvSpPr/>
          <p:nvPr/>
        </p:nvSpPr>
        <p:spPr>
          <a:xfrm>
            <a:off x="4793107" y="3956601"/>
            <a:ext cx="868545" cy="1310425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ight Brace 26"/>
          <p:cNvSpPr/>
          <p:nvPr/>
        </p:nvSpPr>
        <p:spPr>
          <a:xfrm>
            <a:off x="3228434" y="3956601"/>
            <a:ext cx="670696" cy="1310426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288" y="3525831"/>
            <a:ext cx="446322" cy="457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970811" y="2114362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$1 kA x 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970811" y="2560638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$8 kA x 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968738" y="4345735"/>
            <a:ext cx="119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$800-1200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    kA x 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968738" y="3452970"/>
            <a:ext cx="955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$1.5-4.5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 kA x 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30548" y="19019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Superconductors: Practical superconductors</a:t>
            </a:r>
            <a:endParaRPr lang="en-US" sz="3600" dirty="0"/>
          </a:p>
        </p:txBody>
      </p:sp>
      <p:sp>
        <p:nvSpPr>
          <p:cNvPr id="34" name="Triángulo rectángulo 33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0070C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0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8" y="2804565"/>
            <a:ext cx="5932370" cy="2966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t="4433" r="6470" b="5802"/>
          <a:stretch/>
        </p:blipFill>
        <p:spPr>
          <a:xfrm>
            <a:off x="6086931" y="1648016"/>
            <a:ext cx="6028592" cy="455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6024" y="2008723"/>
            <a:ext cx="49414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>
                <a:solidFill>
                  <a:prstClr val="black"/>
                </a:solidFill>
              </a:rPr>
              <a:t>Powder - in - Tube (PIT) Método!</a:t>
            </a:r>
          </a:p>
          <a:p>
            <a:pPr algn="ctr"/>
            <a:r>
              <a:rPr lang="es-MX" sz="2800" i="1" dirty="0">
                <a:solidFill>
                  <a:prstClr val="black"/>
                </a:solidFill>
              </a:rPr>
              <a:t>ex situ</a:t>
            </a:r>
            <a:endParaRPr lang="en-US" sz="2800" i="1" dirty="0">
              <a:solidFill>
                <a:prstClr val="black"/>
              </a:solidFill>
            </a:endParaRPr>
          </a:p>
          <a:p>
            <a:pPr algn="ctr"/>
            <a:endParaRPr lang="es-MX" sz="2800" dirty="0" smtClean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55" y="4339254"/>
            <a:ext cx="485959" cy="4859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74276" y="5919484"/>
            <a:ext cx="422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>
                <a:solidFill>
                  <a:srgbClr val="FF0000"/>
                </a:solidFill>
              </a:rPr>
              <a:t>Good</a:t>
            </a:r>
            <a:r>
              <a:rPr lang="es-MX" dirty="0" smtClean="0">
                <a:solidFill>
                  <a:srgbClr val="FF0000"/>
                </a:solidFill>
              </a:rPr>
              <a:t> superconducting </a:t>
            </a:r>
            <a:r>
              <a:rPr lang="es-MX" dirty="0" err="1" smtClean="0">
                <a:solidFill>
                  <a:srgbClr val="FF0000"/>
                </a:solidFill>
              </a:rPr>
              <a:t>wire</a:t>
            </a:r>
            <a:r>
              <a:rPr lang="es-MX" dirty="0" smtClean="0">
                <a:solidFill>
                  <a:srgbClr val="FF0000"/>
                </a:solidFill>
              </a:rPr>
              <a:t>:   10E4 A/mm2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231" y="3073892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Nb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0548" y="20677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Superconductors: Cable fabrication</a:t>
            </a:r>
            <a:endParaRPr lang="en-US" sz="3600" dirty="0"/>
          </a:p>
        </p:txBody>
      </p:sp>
      <p:sp>
        <p:nvSpPr>
          <p:cNvPr id="17" name="Triángulo rectángulo 16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0070C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8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41" y="1491933"/>
            <a:ext cx="8333772" cy="50469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48" y="2062405"/>
            <a:ext cx="1804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 mm OD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30 monofilament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3" y="4768318"/>
            <a:ext cx="1894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1.2 mm OD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36 </a:t>
            </a:r>
            <a:r>
              <a:rPr lang="en-US" dirty="0" smtClean="0">
                <a:solidFill>
                  <a:prstClr val="black"/>
                </a:solidFill>
              </a:rPr>
              <a:t>monofilaments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53878" y="3739476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SEM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5192" y="3616375"/>
            <a:ext cx="118494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18% MgB2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>
            <a:stCxn id="14" idx="2"/>
            <a:endCxn id="13" idx="0"/>
          </p:cNvCxnSpPr>
          <p:nvPr/>
        </p:nvCxnSpPr>
        <p:spPr>
          <a:xfrm flipH="1">
            <a:off x="948462" y="3985707"/>
            <a:ext cx="59200" cy="7826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011860" y="2657220"/>
            <a:ext cx="0" cy="9677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November 16,  2015. Mexican Particle Accelerator School 2015. Guanajuato,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Gto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. Mx.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0548" y="19019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Superconductors: High homogeneity </a:t>
            </a:r>
            <a:r>
              <a:rPr lang="en-US" sz="3600" dirty="0" err="1" smtClean="0"/>
              <a:t>vs</a:t>
            </a:r>
            <a:r>
              <a:rPr lang="en-US" sz="3600" dirty="0" smtClean="0"/>
              <a:t> high filament</a:t>
            </a:r>
            <a:endParaRPr lang="en-US" sz="3600" dirty="0"/>
          </a:p>
        </p:txBody>
      </p:sp>
      <p:sp>
        <p:nvSpPr>
          <p:cNvPr id="17" name="Triángulo rectángulo 16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0070C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1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Magnet design: Election of superconductor</a:t>
            </a:r>
            <a:endParaRPr lang="en-US" sz="3600" dirty="0"/>
          </a:p>
        </p:txBody>
      </p:sp>
      <p:sp>
        <p:nvSpPr>
          <p:cNvPr id="2" name="Triángulo rectángulo 1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FF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1" r="12156"/>
          <a:stretch/>
        </p:blipFill>
        <p:spPr>
          <a:xfrm>
            <a:off x="90153" y="1675158"/>
            <a:ext cx="4636394" cy="31115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659677" y="1675158"/>
            <a:ext cx="25427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 and react</a:t>
            </a:r>
          </a:p>
          <a:p>
            <a:endParaRPr lang="en-US" dirty="0" smtClean="0"/>
          </a:p>
          <a:p>
            <a:r>
              <a:rPr lang="en-US" dirty="0" smtClean="0"/>
              <a:t>React and wind</a:t>
            </a:r>
          </a:p>
          <a:p>
            <a:endParaRPr lang="en-US" dirty="0" smtClean="0"/>
          </a:p>
          <a:p>
            <a:r>
              <a:rPr lang="en-US" dirty="0" smtClean="0"/>
              <a:t>Minimum bending radius</a:t>
            </a:r>
          </a:p>
          <a:p>
            <a:endParaRPr lang="en-US" dirty="0" smtClean="0"/>
          </a:p>
          <a:p>
            <a:r>
              <a:rPr lang="en-US" dirty="0" smtClean="0"/>
              <a:t>Mechanical Stress</a:t>
            </a:r>
          </a:p>
          <a:p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554" y="1292270"/>
            <a:ext cx="4992973" cy="39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1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ector recto de flecha 18"/>
          <p:cNvCxnSpPr/>
          <p:nvPr/>
        </p:nvCxnSpPr>
        <p:spPr>
          <a:xfrm flipV="1">
            <a:off x="1442434" y="3503054"/>
            <a:ext cx="1906073" cy="1596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Título 4"/>
          <p:cNvSpPr txBox="1">
            <a:spLocks noGrp="1"/>
          </p:cNvSpPr>
          <p:nvPr>
            <p:ph type="title"/>
          </p:nvPr>
        </p:nvSpPr>
        <p:spPr>
          <a:xfrm>
            <a:off x="0" y="367316"/>
            <a:ext cx="10515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/>
              <a:t>Magnet </a:t>
            </a:r>
            <a:r>
              <a:rPr lang="en-US" sz="3600" dirty="0" smtClean="0"/>
              <a:t>design</a:t>
            </a:r>
            <a:r>
              <a:rPr lang="es-MX" sz="3600" dirty="0" smtClean="0"/>
              <a:t>: Homework #2</a:t>
            </a:r>
            <a:endParaRPr lang="es-MX" sz="3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63639" y="1378039"/>
            <a:ext cx="11040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Consider a simplified 2D magnet, infinitely long in the z-direction and uniform in its x-y cross-section. To analyze 2-D </a:t>
            </a:r>
          </a:p>
          <a:p>
            <a:r>
              <a:rPr lang="en-US" dirty="0" smtClean="0"/>
              <a:t>Magnet designs like this, we first consider a filament infinitely long the z-direction and carrying a current I (positive I</a:t>
            </a:r>
          </a:p>
          <a:p>
            <a:r>
              <a:rPr lang="en-US" dirty="0" smtClean="0"/>
              <a:t>Means current going out of the board) as shown below:</a:t>
            </a:r>
            <a:endParaRPr lang="en-US" dirty="0"/>
          </a:p>
        </p:txBody>
      </p:sp>
      <p:cxnSp>
        <p:nvCxnSpPr>
          <p:cNvPr id="8" name="Conector recto de flecha 7"/>
          <p:cNvCxnSpPr/>
          <p:nvPr/>
        </p:nvCxnSpPr>
        <p:spPr>
          <a:xfrm flipV="1">
            <a:off x="1442434" y="2756079"/>
            <a:ext cx="0" cy="26659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837127" y="5100034"/>
            <a:ext cx="34257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e 11"/>
          <p:cNvSpPr/>
          <p:nvPr/>
        </p:nvSpPr>
        <p:spPr>
          <a:xfrm>
            <a:off x="1236370" y="4893973"/>
            <a:ext cx="412124" cy="41212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ipse 12"/>
          <p:cNvSpPr/>
          <p:nvPr/>
        </p:nvSpPr>
        <p:spPr>
          <a:xfrm>
            <a:off x="1358720" y="5024993"/>
            <a:ext cx="167425" cy="150082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ipse 19"/>
          <p:cNvSpPr/>
          <p:nvPr/>
        </p:nvSpPr>
        <p:spPr>
          <a:xfrm>
            <a:off x="3316311" y="3414018"/>
            <a:ext cx="115910" cy="12878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ector recto de flecha 21"/>
          <p:cNvCxnSpPr/>
          <p:nvPr/>
        </p:nvCxnSpPr>
        <p:spPr>
          <a:xfrm flipH="1" flipV="1">
            <a:off x="2816377" y="2853330"/>
            <a:ext cx="499934" cy="5746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2285201" y="3932212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24" name="CuadroTexto 23"/>
          <p:cNvSpPr txBox="1"/>
          <p:nvPr/>
        </p:nvSpPr>
        <p:spPr>
          <a:xfrm>
            <a:off x="1854558" y="470930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θ</a:t>
            </a:r>
            <a:endParaRPr lang="en-US" dirty="0"/>
          </a:p>
        </p:txBody>
      </p:sp>
      <p:sp>
        <p:nvSpPr>
          <p:cNvPr id="25" name="Arco 24"/>
          <p:cNvSpPr/>
          <p:nvPr/>
        </p:nvSpPr>
        <p:spPr>
          <a:xfrm>
            <a:off x="1648494" y="4672953"/>
            <a:ext cx="653721" cy="81137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adroTexto 25"/>
              <p:cNvSpPr txBox="1"/>
              <p:nvPr/>
            </p:nvSpPr>
            <p:spPr>
              <a:xfrm>
                <a:off x="3432221" y="2756079"/>
                <a:ext cx="1292725" cy="654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CuadroTex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221" y="2756079"/>
                <a:ext cx="1292725" cy="65428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uadroTexto 26"/>
          <p:cNvSpPr txBox="1"/>
          <p:nvPr/>
        </p:nvSpPr>
        <p:spPr>
          <a:xfrm>
            <a:off x="4204595" y="487802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8" name="CuadroTexto 27"/>
          <p:cNvSpPr txBox="1"/>
          <p:nvPr/>
        </p:nvSpPr>
        <p:spPr>
          <a:xfrm>
            <a:off x="1300406" y="2438263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28"/>
              <p:cNvSpPr txBox="1"/>
              <p:nvPr/>
            </p:nvSpPr>
            <p:spPr>
              <a:xfrm>
                <a:off x="5422006" y="2756079"/>
                <a:ext cx="6748707" cy="22729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Prove the last formula and prove it can be re written as an axial vector</a:t>
                </a:r>
              </a:p>
              <a:p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Using the proper complex number:</a:t>
                </a:r>
              </a:p>
              <a:p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CuadroTexto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006" y="2756079"/>
                <a:ext cx="6748707" cy="2272930"/>
              </a:xfrm>
              <a:prstGeom prst="rect">
                <a:avLst/>
              </a:prstGeom>
              <a:blipFill rotWithShape="0">
                <a:blip r:embed="rId3"/>
                <a:stretch>
                  <a:fillRect l="-722" t="-1340" b="-1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454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Magnet design: 2D Magnetostatic</a:t>
            </a:r>
            <a:endParaRPr lang="en-US" sz="36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8995515"/>
                  </p:ext>
                </p:extLst>
              </p:nvPr>
            </p:nvGraphicFramePr>
            <p:xfrm>
              <a:off x="1429555" y="1042467"/>
              <a:ext cx="8988024" cy="1925320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2247006"/>
                    <a:gridCol w="2247006"/>
                    <a:gridCol w="2247006"/>
                    <a:gridCol w="2247006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Operation</a:t>
                          </a:r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Quality requirements</a:t>
                          </a:r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Max. Field</a:t>
                          </a:r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Iron magnet,</a:t>
                          </a:r>
                        </a:p>
                        <a:p>
                          <a:pPr algn="ctr"/>
                          <a:r>
                            <a:rPr lang="en-US" b="0" dirty="0" smtClean="0"/>
                            <a:t>Iron dominated</a:t>
                          </a:r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Room temperature</a:t>
                          </a:r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Pole face shaping</a:t>
                          </a:r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Superconducting magnet, current dominated</a:t>
                          </a:r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Cryogenic</a:t>
                          </a:r>
                          <a:r>
                            <a:rPr lang="en-US" b="0" baseline="0" dirty="0" smtClean="0"/>
                            <a:t> temperature</a:t>
                          </a:r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Wire positioning</a:t>
                          </a:r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~10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8995515"/>
                  </p:ext>
                </p:extLst>
              </p:nvPr>
            </p:nvGraphicFramePr>
            <p:xfrm>
              <a:off x="1429555" y="1042467"/>
              <a:ext cx="8988024" cy="1925320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2247006"/>
                    <a:gridCol w="2247006"/>
                    <a:gridCol w="2247006"/>
                    <a:gridCol w="2247006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Operation</a:t>
                          </a:r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Quality requirements</a:t>
                          </a:r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Max. Field</a:t>
                          </a:r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Iron magnet,</a:t>
                          </a:r>
                        </a:p>
                        <a:p>
                          <a:pPr algn="ctr"/>
                          <a:r>
                            <a:rPr lang="en-US" b="0" dirty="0" smtClean="0"/>
                            <a:t>Iron dominated</a:t>
                          </a:r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Room temperature</a:t>
                          </a:r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Pole face shaping</a:t>
                          </a:r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00000" t="-62857" r="-813" b="-158095"/>
                          </a:stretch>
                        </a:blipFill>
                      </a:tcPr>
                    </a:tc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Superconducting magnet, current dominated</a:t>
                          </a:r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Cryogenic</a:t>
                          </a:r>
                          <a:r>
                            <a:rPr lang="en-US" b="0" baseline="0" dirty="0" smtClean="0"/>
                            <a:t> temperature</a:t>
                          </a:r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Wire positioning</a:t>
                          </a:r>
                          <a:endParaRPr lang="en-US" b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00000" t="-114000" r="-813" b="-10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7" name="Conector recto de flecha 6"/>
          <p:cNvCxnSpPr/>
          <p:nvPr/>
        </p:nvCxnSpPr>
        <p:spPr>
          <a:xfrm flipV="1">
            <a:off x="1017431" y="4224271"/>
            <a:ext cx="1906073" cy="1596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V="1">
            <a:off x="1017431" y="3477296"/>
            <a:ext cx="0" cy="26659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412124" y="5821251"/>
            <a:ext cx="34257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811367" y="5615190"/>
            <a:ext cx="412124" cy="41212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ipse 10"/>
          <p:cNvSpPr/>
          <p:nvPr/>
        </p:nvSpPr>
        <p:spPr>
          <a:xfrm>
            <a:off x="933717" y="5746210"/>
            <a:ext cx="167425" cy="150082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ipse 11"/>
          <p:cNvSpPr/>
          <p:nvPr/>
        </p:nvSpPr>
        <p:spPr>
          <a:xfrm>
            <a:off x="2891308" y="4135235"/>
            <a:ext cx="115910" cy="12878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ector recto de flecha 12"/>
          <p:cNvCxnSpPr/>
          <p:nvPr/>
        </p:nvCxnSpPr>
        <p:spPr>
          <a:xfrm flipH="1" flipV="1">
            <a:off x="2391374" y="3574547"/>
            <a:ext cx="499934" cy="5746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1860198" y="4653429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429555" y="543052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θ</a:t>
            </a:r>
            <a:endParaRPr lang="en-US" dirty="0"/>
          </a:p>
        </p:txBody>
      </p:sp>
      <p:sp>
        <p:nvSpPr>
          <p:cNvPr id="16" name="Arco 15"/>
          <p:cNvSpPr/>
          <p:nvPr/>
        </p:nvSpPr>
        <p:spPr>
          <a:xfrm>
            <a:off x="1223491" y="5394170"/>
            <a:ext cx="653721" cy="81137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/>
              <p:cNvSpPr txBox="1"/>
              <p:nvPr/>
            </p:nvSpPr>
            <p:spPr>
              <a:xfrm>
                <a:off x="3007218" y="3477296"/>
                <a:ext cx="1292725" cy="654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Cuadro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218" y="3477296"/>
                <a:ext cx="1292725" cy="65428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uadroTexto 17"/>
          <p:cNvSpPr txBox="1"/>
          <p:nvPr/>
        </p:nvSpPr>
        <p:spPr>
          <a:xfrm>
            <a:off x="3779592" y="559924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cxnSp>
        <p:nvCxnSpPr>
          <p:cNvPr id="22" name="Conector recto de flecha 21"/>
          <p:cNvCxnSpPr>
            <a:stCxn id="17" idx="3"/>
          </p:cNvCxnSpPr>
          <p:nvPr/>
        </p:nvCxnSpPr>
        <p:spPr>
          <a:xfrm flipV="1">
            <a:off x="4299943" y="3799268"/>
            <a:ext cx="825849" cy="51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872998" y="310796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ángulo 24"/>
              <p:cNvSpPr/>
              <p:nvPr/>
            </p:nvSpPr>
            <p:spPr>
              <a:xfrm>
                <a:off x="5125792" y="3442944"/>
                <a:ext cx="186307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ángulo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5792" y="3442944"/>
                <a:ext cx="1863074" cy="61093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ector recto de flecha 26"/>
          <p:cNvCxnSpPr>
            <a:stCxn id="25" idx="3"/>
          </p:cNvCxnSpPr>
          <p:nvPr/>
        </p:nvCxnSpPr>
        <p:spPr>
          <a:xfrm>
            <a:off x="6988866" y="3748412"/>
            <a:ext cx="699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7814715" y="3563746"/>
            <a:ext cx="1523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More general!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ángulo 30"/>
              <p:cNvSpPr/>
              <p:nvPr/>
            </p:nvSpPr>
            <p:spPr>
              <a:xfrm>
                <a:off x="10208350" y="3418386"/>
                <a:ext cx="1305165" cy="660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ángulo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8350" y="3418386"/>
                <a:ext cx="1305165" cy="66005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onector recto de flecha 32"/>
          <p:cNvCxnSpPr>
            <a:stCxn id="28" idx="3"/>
          </p:cNvCxnSpPr>
          <p:nvPr/>
        </p:nvCxnSpPr>
        <p:spPr>
          <a:xfrm>
            <a:off x="9337824" y="3748412"/>
            <a:ext cx="86224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/>
          <p:cNvSpPr txBox="1"/>
          <p:nvPr/>
        </p:nvSpPr>
        <p:spPr>
          <a:xfrm>
            <a:off x="9476090" y="5896292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are ready for more!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67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Título 4"/>
          <p:cNvSpPr txBox="1">
            <a:spLocks noGrp="1"/>
          </p:cNvSpPr>
          <p:nvPr>
            <p:ph type="title"/>
          </p:nvPr>
        </p:nvSpPr>
        <p:spPr>
          <a:xfrm>
            <a:off x="0" y="367316"/>
            <a:ext cx="10515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/>
              <a:t>Magnet </a:t>
            </a:r>
            <a:r>
              <a:rPr lang="en-US" sz="3600" dirty="0" smtClean="0"/>
              <a:t>design</a:t>
            </a:r>
            <a:r>
              <a:rPr lang="es-MX" sz="3600" dirty="0" smtClean="0"/>
              <a:t>: </a:t>
            </a:r>
            <a:r>
              <a:rPr lang="es-MX" sz="3600" dirty="0" err="1" smtClean="0"/>
              <a:t>Cos</a:t>
            </a:r>
            <a:r>
              <a:rPr lang="es-MX" sz="3600" dirty="0" smtClean="0"/>
              <a:t> </a:t>
            </a:r>
            <a:r>
              <a:rPr lang="el-GR" sz="3600" dirty="0" smtClean="0"/>
              <a:t>θ</a:t>
            </a:r>
            <a:r>
              <a:rPr lang="en-US" sz="3600" dirty="0" smtClean="0"/>
              <a:t> magnet</a:t>
            </a:r>
            <a:endParaRPr lang="es-MX" sz="3600" dirty="0"/>
          </a:p>
        </p:txBody>
      </p:sp>
      <p:cxnSp>
        <p:nvCxnSpPr>
          <p:cNvPr id="3" name="Conector recto de flecha 2"/>
          <p:cNvCxnSpPr/>
          <p:nvPr/>
        </p:nvCxnSpPr>
        <p:spPr>
          <a:xfrm flipH="1" flipV="1">
            <a:off x="1900307" y="1503368"/>
            <a:ext cx="12879" cy="24985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>
            <a:off x="586662" y="2752619"/>
            <a:ext cx="2653048" cy="128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/>
          <p:cNvSpPr/>
          <p:nvPr/>
        </p:nvSpPr>
        <p:spPr>
          <a:xfrm>
            <a:off x="998786" y="1876855"/>
            <a:ext cx="1828800" cy="17515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/>
          <p:cNvSpPr/>
          <p:nvPr/>
        </p:nvSpPr>
        <p:spPr>
          <a:xfrm>
            <a:off x="898706" y="1763629"/>
            <a:ext cx="2028960" cy="19779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ector recto de flecha 10"/>
          <p:cNvCxnSpPr>
            <a:endCxn id="8" idx="7"/>
          </p:cNvCxnSpPr>
          <p:nvPr/>
        </p:nvCxnSpPr>
        <p:spPr>
          <a:xfrm flipV="1">
            <a:off x="1913186" y="2133360"/>
            <a:ext cx="646578" cy="6321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2063892" y="208009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192800" y="256795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755876" y="1157243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38124" y="3849885"/>
            <a:ext cx="1321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into</a:t>
            </a:r>
          </a:p>
          <a:p>
            <a:r>
              <a:rPr lang="en-US" dirty="0" smtClean="0"/>
              <a:t>board</a:t>
            </a:r>
            <a:endParaRPr lang="en-US" dirty="0"/>
          </a:p>
        </p:txBody>
      </p:sp>
      <p:cxnSp>
        <p:nvCxnSpPr>
          <p:cNvPr id="17" name="Conector recto de flecha 16"/>
          <p:cNvCxnSpPr/>
          <p:nvPr/>
        </p:nvCxnSpPr>
        <p:spPr>
          <a:xfrm flipV="1">
            <a:off x="673863" y="3280652"/>
            <a:ext cx="312044" cy="6954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/>
          <p:cNvSpPr/>
          <p:nvPr/>
        </p:nvSpPr>
        <p:spPr>
          <a:xfrm>
            <a:off x="1019482" y="4164085"/>
            <a:ext cx="344510" cy="34336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adroTexto 18"/>
          <p:cNvSpPr txBox="1"/>
          <p:nvPr/>
        </p:nvSpPr>
        <p:spPr>
          <a:xfrm>
            <a:off x="1019482" y="4080009"/>
            <a:ext cx="19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x</a:t>
            </a:r>
            <a:endParaRPr lang="en-US" sz="24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840465" y="3405094"/>
            <a:ext cx="1386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</a:t>
            </a:r>
          </a:p>
          <a:p>
            <a:r>
              <a:rPr lang="en-US" dirty="0" smtClean="0"/>
              <a:t>Out of board</a:t>
            </a:r>
            <a:endParaRPr lang="en-US" dirty="0"/>
          </a:p>
        </p:txBody>
      </p:sp>
      <p:cxnSp>
        <p:nvCxnSpPr>
          <p:cNvPr id="22" name="Conector recto de flecha 21"/>
          <p:cNvCxnSpPr/>
          <p:nvPr/>
        </p:nvCxnSpPr>
        <p:spPr>
          <a:xfrm flipH="1" flipV="1">
            <a:off x="2927666" y="3086130"/>
            <a:ext cx="365941" cy="3699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e 22"/>
          <p:cNvSpPr/>
          <p:nvPr/>
        </p:nvSpPr>
        <p:spPr>
          <a:xfrm>
            <a:off x="3729107" y="3454962"/>
            <a:ext cx="344510" cy="34336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ipse 23"/>
          <p:cNvSpPr/>
          <p:nvPr/>
        </p:nvSpPr>
        <p:spPr>
          <a:xfrm>
            <a:off x="3867006" y="3587929"/>
            <a:ext cx="68712" cy="774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/>
              <p:cNvSpPr txBox="1"/>
              <p:nvPr/>
            </p:nvSpPr>
            <p:spPr>
              <a:xfrm>
                <a:off x="6824093" y="1243558"/>
                <a:ext cx="2684068" cy="518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Cuadro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4093" y="1243558"/>
                <a:ext cx="2684068" cy="51854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adroTexto 26"/>
              <p:cNvSpPr txBox="1"/>
              <p:nvPr/>
            </p:nvSpPr>
            <p:spPr>
              <a:xfrm>
                <a:off x="5267224" y="3492030"/>
                <a:ext cx="5797806" cy="715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𝑞𝑑𝑞</m:t>
                          </m:r>
                          <m:nary>
                            <m:nary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  <m:sup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nary>
                        </m:e>
                      </m:nary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𝑞𝑐𝑜𝑠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𝑖𝑞𝑠𝑖𝑛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Cuadro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224" y="3492030"/>
                <a:ext cx="5797806" cy="71570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uadroTexto 27"/>
              <p:cNvSpPr txBox="1"/>
              <p:nvPr/>
            </p:nvSpPr>
            <p:spPr>
              <a:xfrm>
                <a:off x="6377368" y="4744934"/>
                <a:ext cx="3130793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𝑖𝑛𝑠𝑖𝑑𝑒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𝑐𝑦𝑙𝑖𝑛𝑑𝑒𝑟</m:t>
                              </m:r>
                            </m:e>
                            <m:e>
                              <m:f>
                                <m:fPr>
                                  <m:type m:val="skw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𝑜𝑢𝑡𝑠𝑖𝑑𝑒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𝑐𝑦𝑙𝑖𝑛𝑑𝑒𝑟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8" name="CuadroTex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368" y="4744934"/>
                <a:ext cx="3130793" cy="88428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28"/>
              <p:cNvSpPr txBox="1"/>
              <p:nvPr/>
            </p:nvSpPr>
            <p:spPr>
              <a:xfrm>
                <a:off x="5719463" y="2296294"/>
                <a:ext cx="4893327" cy="715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𝑞𝑑𝑞</m:t>
                          </m:r>
                          <m:nary>
                            <m:nary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  <m:sup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nary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type m:val="skw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CuadroTexto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463" y="2296294"/>
                <a:ext cx="4893327" cy="71570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318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Magnet design: Geometry (Technical requirements)</a:t>
            </a:r>
            <a:endParaRPr lang="en-US" sz="3600" dirty="0"/>
          </a:p>
        </p:txBody>
      </p:sp>
      <p:sp>
        <p:nvSpPr>
          <p:cNvPr id="2" name="Triángulo rectángulo 1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FF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9170831" y="1356437"/>
            <a:ext cx="249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cylindrical magnets</a:t>
            </a:r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9170831" y="2102895"/>
            <a:ext cx="221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Uniform cross section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" y="798804"/>
            <a:ext cx="7896895" cy="592267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170831" y="2791496"/>
            <a:ext cx="2235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Coils kept below 4.5 K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8410321" y="5342345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mass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957927" y="5065346"/>
            <a:ext cx="2234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Iron Yoke</a:t>
            </a:r>
          </a:p>
          <a:p>
            <a:r>
              <a:rPr lang="en-US" dirty="0" smtClean="0"/>
              <a:t>Stainless Steel Shell</a:t>
            </a:r>
          </a:p>
          <a:p>
            <a:r>
              <a:rPr lang="en-US" dirty="0" smtClean="0"/>
              <a:t>Superconducting coils</a:t>
            </a:r>
            <a:endParaRPr lang="en-US" dirty="0"/>
          </a:p>
        </p:txBody>
      </p:sp>
      <p:sp>
        <p:nvSpPr>
          <p:cNvPr id="12" name="Abrir llave 11"/>
          <p:cNvSpPr/>
          <p:nvPr/>
        </p:nvSpPr>
        <p:spPr>
          <a:xfrm>
            <a:off x="9588829" y="4838979"/>
            <a:ext cx="276165" cy="1376064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10097037" y="1030310"/>
            <a:ext cx="0" cy="3261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10097037" y="1757760"/>
            <a:ext cx="0" cy="3203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10071280" y="2472227"/>
            <a:ext cx="0" cy="3648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7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Iron yoke</a:t>
            </a:r>
            <a:endParaRPr lang="en-US" sz="3600" dirty="0"/>
          </a:p>
        </p:txBody>
      </p:sp>
      <p:sp>
        <p:nvSpPr>
          <p:cNvPr id="2" name="Triángulo rectángulo 1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75" y="-53895"/>
            <a:ext cx="6298786" cy="629878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17016" y="2356834"/>
            <a:ext cx="19983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Helium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Saturation holes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Yoke pins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Loading flats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Survey notch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8835417" y="2356834"/>
            <a:ext cx="3406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Magnetic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 field o the aperture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Compression to the coil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Magnetic saturation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Aligning the Magnet in cryostat</a:t>
            </a:r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879" y="4966415"/>
            <a:ext cx="3026535" cy="189158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186277" y="1616968"/>
            <a:ext cx="1809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Properties!</a:t>
            </a:r>
            <a:endParaRPr lang="en-US" sz="28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22988" y="1616968"/>
            <a:ext cx="2386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Characteristics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8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What is accelerator physics?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7" r="35052" b="18042"/>
          <a:stretch/>
        </p:blipFill>
        <p:spPr>
          <a:xfrm>
            <a:off x="420513" y="1690688"/>
            <a:ext cx="2681019" cy="1402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65" y="2970407"/>
            <a:ext cx="1828800" cy="22699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3" y="4430050"/>
            <a:ext cx="2500108" cy="16207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118" y="1441143"/>
            <a:ext cx="3628195" cy="22747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15" y="89787"/>
            <a:ext cx="2068296" cy="21403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792" y="240911"/>
            <a:ext cx="2450819" cy="1838114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195414" y="3043451"/>
            <a:ext cx="455965" cy="1173707"/>
          </a:xfrm>
          <a:custGeom>
            <a:avLst/>
            <a:gdLst>
              <a:gd name="connsiteX0" fmla="*/ 455965 w 455965"/>
              <a:gd name="connsiteY0" fmla="*/ 0 h 1173707"/>
              <a:gd name="connsiteX1" fmla="*/ 387726 w 455965"/>
              <a:gd name="connsiteY1" fmla="*/ 27295 h 1173707"/>
              <a:gd name="connsiteX2" fmla="*/ 360431 w 455965"/>
              <a:gd name="connsiteY2" fmla="*/ 68239 h 1173707"/>
              <a:gd name="connsiteX3" fmla="*/ 319487 w 455965"/>
              <a:gd name="connsiteY3" fmla="*/ 95534 h 1173707"/>
              <a:gd name="connsiteX4" fmla="*/ 278544 w 455965"/>
              <a:gd name="connsiteY4" fmla="*/ 136477 h 1173707"/>
              <a:gd name="connsiteX5" fmla="*/ 223953 w 455965"/>
              <a:gd name="connsiteY5" fmla="*/ 177421 h 1173707"/>
              <a:gd name="connsiteX6" fmla="*/ 196658 w 455965"/>
              <a:gd name="connsiteY6" fmla="*/ 218364 h 1173707"/>
              <a:gd name="connsiteX7" fmla="*/ 73828 w 455965"/>
              <a:gd name="connsiteY7" fmla="*/ 327546 h 1173707"/>
              <a:gd name="connsiteX8" fmla="*/ 19237 w 455965"/>
              <a:gd name="connsiteY8" fmla="*/ 423080 h 1173707"/>
              <a:gd name="connsiteX9" fmla="*/ 19237 w 455965"/>
              <a:gd name="connsiteY9" fmla="*/ 928048 h 1173707"/>
              <a:gd name="connsiteX10" fmla="*/ 46532 w 455965"/>
              <a:gd name="connsiteY10" fmla="*/ 1009934 h 1173707"/>
              <a:gd name="connsiteX11" fmla="*/ 142067 w 455965"/>
              <a:gd name="connsiteY11" fmla="*/ 1105468 h 1173707"/>
              <a:gd name="connsiteX12" fmla="*/ 196658 w 455965"/>
              <a:gd name="connsiteY12" fmla="*/ 1173707 h 117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5965" h="1173707">
                <a:moveTo>
                  <a:pt x="455965" y="0"/>
                </a:moveTo>
                <a:cubicBezTo>
                  <a:pt x="433219" y="9098"/>
                  <a:pt x="407661" y="13055"/>
                  <a:pt x="387726" y="27295"/>
                </a:cubicBezTo>
                <a:cubicBezTo>
                  <a:pt x="374379" y="36829"/>
                  <a:pt x="372029" y="56641"/>
                  <a:pt x="360431" y="68239"/>
                </a:cubicBezTo>
                <a:cubicBezTo>
                  <a:pt x="348833" y="79837"/>
                  <a:pt x="332088" y="85033"/>
                  <a:pt x="319487" y="95534"/>
                </a:cubicBezTo>
                <a:cubicBezTo>
                  <a:pt x="304660" y="107890"/>
                  <a:pt x="293198" y="123916"/>
                  <a:pt x="278544" y="136477"/>
                </a:cubicBezTo>
                <a:cubicBezTo>
                  <a:pt x="261274" y="151280"/>
                  <a:pt x="240037" y="161337"/>
                  <a:pt x="223953" y="177421"/>
                </a:cubicBezTo>
                <a:cubicBezTo>
                  <a:pt x="212355" y="189019"/>
                  <a:pt x="208256" y="206766"/>
                  <a:pt x="196658" y="218364"/>
                </a:cubicBezTo>
                <a:cubicBezTo>
                  <a:pt x="138962" y="276059"/>
                  <a:pt x="131148" y="212908"/>
                  <a:pt x="73828" y="327546"/>
                </a:cubicBezTo>
                <a:cubicBezTo>
                  <a:pt x="39197" y="396808"/>
                  <a:pt x="57817" y="365209"/>
                  <a:pt x="19237" y="423080"/>
                </a:cubicBezTo>
                <a:cubicBezTo>
                  <a:pt x="-4482" y="636546"/>
                  <a:pt x="-8273" y="616265"/>
                  <a:pt x="19237" y="928048"/>
                </a:cubicBezTo>
                <a:cubicBezTo>
                  <a:pt x="21766" y="956708"/>
                  <a:pt x="26187" y="989589"/>
                  <a:pt x="46532" y="1009934"/>
                </a:cubicBezTo>
                <a:lnTo>
                  <a:pt x="142067" y="1105468"/>
                </a:lnTo>
                <a:cubicBezTo>
                  <a:pt x="190202" y="1153603"/>
                  <a:pt x="174379" y="1129150"/>
                  <a:pt x="196658" y="117370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087423" y="3083571"/>
            <a:ext cx="345276" cy="1093466"/>
          </a:xfrm>
          <a:custGeom>
            <a:avLst/>
            <a:gdLst>
              <a:gd name="connsiteX0" fmla="*/ 0 w 345276"/>
              <a:gd name="connsiteY0" fmla="*/ 1093466 h 1093466"/>
              <a:gd name="connsiteX1" fmla="*/ 109182 w 345276"/>
              <a:gd name="connsiteY1" fmla="*/ 1025227 h 1093466"/>
              <a:gd name="connsiteX2" fmla="*/ 163773 w 345276"/>
              <a:gd name="connsiteY2" fmla="*/ 984284 h 1093466"/>
              <a:gd name="connsiteX3" fmla="*/ 191068 w 345276"/>
              <a:gd name="connsiteY3" fmla="*/ 943341 h 1093466"/>
              <a:gd name="connsiteX4" fmla="*/ 232012 w 345276"/>
              <a:gd name="connsiteY4" fmla="*/ 916045 h 1093466"/>
              <a:gd name="connsiteX5" fmla="*/ 259307 w 345276"/>
              <a:gd name="connsiteY5" fmla="*/ 834159 h 1093466"/>
              <a:gd name="connsiteX6" fmla="*/ 300250 w 345276"/>
              <a:gd name="connsiteY6" fmla="*/ 738624 h 1093466"/>
              <a:gd name="connsiteX7" fmla="*/ 327546 w 345276"/>
              <a:gd name="connsiteY7" fmla="*/ 629442 h 1093466"/>
              <a:gd name="connsiteX8" fmla="*/ 327546 w 345276"/>
              <a:gd name="connsiteY8" fmla="*/ 233657 h 1093466"/>
              <a:gd name="connsiteX9" fmla="*/ 313898 w 345276"/>
              <a:gd name="connsiteY9" fmla="*/ 165418 h 1093466"/>
              <a:gd name="connsiteX10" fmla="*/ 232012 w 345276"/>
              <a:gd name="connsiteY10" fmla="*/ 15293 h 1093466"/>
              <a:gd name="connsiteX11" fmla="*/ 109182 w 345276"/>
              <a:gd name="connsiteY11" fmla="*/ 1645 h 1093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5276" h="1093466">
                <a:moveTo>
                  <a:pt x="0" y="1093466"/>
                </a:moveTo>
                <a:cubicBezTo>
                  <a:pt x="39843" y="1069560"/>
                  <a:pt x="72423" y="1051483"/>
                  <a:pt x="109182" y="1025227"/>
                </a:cubicBezTo>
                <a:cubicBezTo>
                  <a:pt x="127691" y="1012006"/>
                  <a:pt x="145576" y="997932"/>
                  <a:pt x="163773" y="984284"/>
                </a:cubicBezTo>
                <a:cubicBezTo>
                  <a:pt x="172871" y="970636"/>
                  <a:pt x="179470" y="954939"/>
                  <a:pt x="191068" y="943341"/>
                </a:cubicBezTo>
                <a:cubicBezTo>
                  <a:pt x="202667" y="931742"/>
                  <a:pt x="223318" y="929955"/>
                  <a:pt x="232012" y="916045"/>
                </a:cubicBezTo>
                <a:cubicBezTo>
                  <a:pt x="247261" y="891647"/>
                  <a:pt x="246440" y="859893"/>
                  <a:pt x="259307" y="834159"/>
                </a:cubicBezTo>
                <a:cubicBezTo>
                  <a:pt x="278841" y="795092"/>
                  <a:pt x="290208" y="778793"/>
                  <a:pt x="300250" y="738624"/>
                </a:cubicBezTo>
                <a:lnTo>
                  <a:pt x="327546" y="629442"/>
                </a:lnTo>
                <a:cubicBezTo>
                  <a:pt x="353351" y="448808"/>
                  <a:pt x="348919" y="522192"/>
                  <a:pt x="327546" y="233657"/>
                </a:cubicBezTo>
                <a:cubicBezTo>
                  <a:pt x="325832" y="210524"/>
                  <a:pt x="320001" y="187797"/>
                  <a:pt x="313898" y="165418"/>
                </a:cubicBezTo>
                <a:cubicBezTo>
                  <a:pt x="296076" y="100070"/>
                  <a:pt x="285660" y="61277"/>
                  <a:pt x="232012" y="15293"/>
                </a:cubicBezTo>
                <a:cubicBezTo>
                  <a:pt x="206019" y="-6987"/>
                  <a:pt x="127957" y="1645"/>
                  <a:pt x="109182" y="164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276142" y="4139075"/>
            <a:ext cx="230702" cy="204325"/>
          </a:xfrm>
          <a:custGeom>
            <a:avLst/>
            <a:gdLst>
              <a:gd name="connsiteX0" fmla="*/ 208 w 230702"/>
              <a:gd name="connsiteY0" fmla="*/ 109075 h 204325"/>
              <a:gd name="connsiteX1" fmla="*/ 47833 w 230702"/>
              <a:gd name="connsiteY1" fmla="*/ 137650 h 204325"/>
              <a:gd name="connsiteX2" fmla="*/ 85933 w 230702"/>
              <a:gd name="connsiteY2" fmla="*/ 147175 h 204325"/>
              <a:gd name="connsiteX3" fmla="*/ 114508 w 230702"/>
              <a:gd name="connsiteY3" fmla="*/ 175750 h 204325"/>
              <a:gd name="connsiteX4" fmla="*/ 143083 w 230702"/>
              <a:gd name="connsiteY4" fmla="*/ 185275 h 204325"/>
              <a:gd name="connsiteX5" fmla="*/ 171658 w 230702"/>
              <a:gd name="connsiteY5" fmla="*/ 204325 h 204325"/>
              <a:gd name="connsiteX6" fmla="*/ 190708 w 230702"/>
              <a:gd name="connsiteY6" fmla="*/ 4300 h 204325"/>
              <a:gd name="connsiteX7" fmla="*/ 152608 w 230702"/>
              <a:gd name="connsiteY7" fmla="*/ 13825 h 204325"/>
              <a:gd name="connsiteX8" fmla="*/ 124033 w 230702"/>
              <a:gd name="connsiteY8" fmla="*/ 32875 h 204325"/>
              <a:gd name="connsiteX9" fmla="*/ 95458 w 230702"/>
              <a:gd name="connsiteY9" fmla="*/ 42400 h 204325"/>
              <a:gd name="connsiteX10" fmla="*/ 66883 w 230702"/>
              <a:gd name="connsiteY10" fmla="*/ 70975 h 204325"/>
              <a:gd name="connsiteX11" fmla="*/ 208 w 230702"/>
              <a:gd name="connsiteY11" fmla="*/ 109075 h 20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0702" h="204325">
                <a:moveTo>
                  <a:pt x="208" y="109075"/>
                </a:moveTo>
                <a:cubicBezTo>
                  <a:pt x="-2967" y="120188"/>
                  <a:pt x="30915" y="130131"/>
                  <a:pt x="47833" y="137650"/>
                </a:cubicBezTo>
                <a:cubicBezTo>
                  <a:pt x="59796" y="142967"/>
                  <a:pt x="74567" y="140680"/>
                  <a:pt x="85933" y="147175"/>
                </a:cubicBezTo>
                <a:cubicBezTo>
                  <a:pt x="97629" y="153858"/>
                  <a:pt x="103300" y="168278"/>
                  <a:pt x="114508" y="175750"/>
                </a:cubicBezTo>
                <a:cubicBezTo>
                  <a:pt x="122862" y="181319"/>
                  <a:pt x="134103" y="180785"/>
                  <a:pt x="143083" y="185275"/>
                </a:cubicBezTo>
                <a:cubicBezTo>
                  <a:pt x="153322" y="190395"/>
                  <a:pt x="162133" y="197975"/>
                  <a:pt x="171658" y="204325"/>
                </a:cubicBezTo>
                <a:cubicBezTo>
                  <a:pt x="254344" y="176763"/>
                  <a:pt x="240031" y="191729"/>
                  <a:pt x="190708" y="4300"/>
                </a:cubicBezTo>
                <a:cubicBezTo>
                  <a:pt x="187376" y="-8360"/>
                  <a:pt x="165308" y="10650"/>
                  <a:pt x="152608" y="13825"/>
                </a:cubicBezTo>
                <a:cubicBezTo>
                  <a:pt x="143083" y="20175"/>
                  <a:pt x="134272" y="27755"/>
                  <a:pt x="124033" y="32875"/>
                </a:cubicBezTo>
                <a:cubicBezTo>
                  <a:pt x="115053" y="37365"/>
                  <a:pt x="103812" y="36831"/>
                  <a:pt x="95458" y="42400"/>
                </a:cubicBezTo>
                <a:cubicBezTo>
                  <a:pt x="84250" y="49872"/>
                  <a:pt x="77231" y="62351"/>
                  <a:pt x="66883" y="70975"/>
                </a:cubicBezTo>
                <a:cubicBezTo>
                  <a:pt x="49642" y="85343"/>
                  <a:pt x="3383" y="97962"/>
                  <a:pt x="208" y="109075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078107" y="2964052"/>
            <a:ext cx="203978" cy="160708"/>
          </a:xfrm>
          <a:custGeom>
            <a:avLst/>
            <a:gdLst>
              <a:gd name="connsiteX0" fmla="*/ 10479 w 203978"/>
              <a:gd name="connsiteY0" fmla="*/ 8308 h 160708"/>
              <a:gd name="connsiteX1" fmla="*/ 29529 w 203978"/>
              <a:gd name="connsiteY1" fmla="*/ 84508 h 160708"/>
              <a:gd name="connsiteX2" fmla="*/ 48579 w 203978"/>
              <a:gd name="connsiteY2" fmla="*/ 113083 h 160708"/>
              <a:gd name="connsiteX3" fmla="*/ 67629 w 203978"/>
              <a:gd name="connsiteY3" fmla="*/ 160708 h 160708"/>
              <a:gd name="connsiteX4" fmla="*/ 96204 w 203978"/>
              <a:gd name="connsiteY4" fmla="*/ 141658 h 160708"/>
              <a:gd name="connsiteX5" fmla="*/ 134304 w 203978"/>
              <a:gd name="connsiteY5" fmla="*/ 84508 h 160708"/>
              <a:gd name="connsiteX6" fmla="*/ 162879 w 203978"/>
              <a:gd name="connsiteY6" fmla="*/ 74983 h 160708"/>
              <a:gd name="connsiteX7" fmla="*/ 191454 w 203978"/>
              <a:gd name="connsiteY7" fmla="*/ 46408 h 160708"/>
              <a:gd name="connsiteX8" fmla="*/ 200979 w 203978"/>
              <a:gd name="connsiteY8" fmla="*/ 17833 h 160708"/>
              <a:gd name="connsiteX9" fmla="*/ 10479 w 203978"/>
              <a:gd name="connsiteY9" fmla="*/ 8308 h 16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978" h="160708">
                <a:moveTo>
                  <a:pt x="10479" y="8308"/>
                </a:moveTo>
                <a:cubicBezTo>
                  <a:pt x="-18096" y="19420"/>
                  <a:pt x="19766" y="64982"/>
                  <a:pt x="29529" y="84508"/>
                </a:cubicBezTo>
                <a:cubicBezTo>
                  <a:pt x="34649" y="94747"/>
                  <a:pt x="43459" y="102844"/>
                  <a:pt x="48579" y="113083"/>
                </a:cubicBezTo>
                <a:cubicBezTo>
                  <a:pt x="56225" y="128376"/>
                  <a:pt x="61279" y="144833"/>
                  <a:pt x="67629" y="160708"/>
                </a:cubicBezTo>
                <a:cubicBezTo>
                  <a:pt x="77154" y="154358"/>
                  <a:pt x="88666" y="150273"/>
                  <a:pt x="96204" y="141658"/>
                </a:cubicBezTo>
                <a:cubicBezTo>
                  <a:pt x="111281" y="124428"/>
                  <a:pt x="112584" y="91748"/>
                  <a:pt x="134304" y="84508"/>
                </a:cubicBezTo>
                <a:lnTo>
                  <a:pt x="162879" y="74983"/>
                </a:lnTo>
                <a:cubicBezTo>
                  <a:pt x="172404" y="65458"/>
                  <a:pt x="183982" y="57616"/>
                  <a:pt x="191454" y="46408"/>
                </a:cubicBezTo>
                <a:cubicBezTo>
                  <a:pt x="197023" y="38054"/>
                  <a:pt x="209756" y="22709"/>
                  <a:pt x="200979" y="17833"/>
                </a:cubicBezTo>
                <a:cubicBezTo>
                  <a:pt x="158843" y="-5576"/>
                  <a:pt x="39054" y="-2804"/>
                  <a:pt x="10479" y="830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495550" y="3329135"/>
            <a:ext cx="1619250" cy="425020"/>
          </a:xfrm>
          <a:custGeom>
            <a:avLst/>
            <a:gdLst>
              <a:gd name="connsiteX0" fmla="*/ 1619250 w 1619250"/>
              <a:gd name="connsiteY0" fmla="*/ 33190 h 425020"/>
              <a:gd name="connsiteX1" fmla="*/ 1571625 w 1619250"/>
              <a:gd name="connsiteY1" fmla="*/ 14140 h 425020"/>
              <a:gd name="connsiteX2" fmla="*/ 1295400 w 1619250"/>
              <a:gd name="connsiteY2" fmla="*/ 14140 h 425020"/>
              <a:gd name="connsiteX3" fmla="*/ 1209675 w 1619250"/>
              <a:gd name="connsiteY3" fmla="*/ 42715 h 425020"/>
              <a:gd name="connsiteX4" fmla="*/ 1181100 w 1619250"/>
              <a:gd name="connsiteY4" fmla="*/ 52240 h 425020"/>
              <a:gd name="connsiteX5" fmla="*/ 1133475 w 1619250"/>
              <a:gd name="connsiteY5" fmla="*/ 71290 h 425020"/>
              <a:gd name="connsiteX6" fmla="*/ 1104900 w 1619250"/>
              <a:gd name="connsiteY6" fmla="*/ 99865 h 425020"/>
              <a:gd name="connsiteX7" fmla="*/ 990600 w 1619250"/>
              <a:gd name="connsiteY7" fmla="*/ 176065 h 425020"/>
              <a:gd name="connsiteX8" fmla="*/ 942975 w 1619250"/>
              <a:gd name="connsiteY8" fmla="*/ 233215 h 425020"/>
              <a:gd name="connsiteX9" fmla="*/ 914400 w 1619250"/>
              <a:gd name="connsiteY9" fmla="*/ 261790 h 425020"/>
              <a:gd name="connsiteX10" fmla="*/ 876300 w 1619250"/>
              <a:gd name="connsiteY10" fmla="*/ 290365 h 425020"/>
              <a:gd name="connsiteX11" fmla="*/ 847725 w 1619250"/>
              <a:gd name="connsiteY11" fmla="*/ 318940 h 425020"/>
              <a:gd name="connsiteX12" fmla="*/ 781050 w 1619250"/>
              <a:gd name="connsiteY12" fmla="*/ 366565 h 425020"/>
              <a:gd name="connsiteX13" fmla="*/ 742950 w 1619250"/>
              <a:gd name="connsiteY13" fmla="*/ 385615 h 425020"/>
              <a:gd name="connsiteX14" fmla="*/ 714375 w 1619250"/>
              <a:gd name="connsiteY14" fmla="*/ 404665 h 425020"/>
              <a:gd name="connsiteX15" fmla="*/ 638175 w 1619250"/>
              <a:gd name="connsiteY15" fmla="*/ 414190 h 425020"/>
              <a:gd name="connsiteX16" fmla="*/ 590550 w 1619250"/>
              <a:gd name="connsiteY16" fmla="*/ 423715 h 425020"/>
              <a:gd name="connsiteX17" fmla="*/ 0 w 1619250"/>
              <a:gd name="connsiteY17" fmla="*/ 423715 h 42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19250" h="425020">
                <a:moveTo>
                  <a:pt x="1619250" y="33190"/>
                </a:moveTo>
                <a:cubicBezTo>
                  <a:pt x="1603375" y="26840"/>
                  <a:pt x="1587845" y="19547"/>
                  <a:pt x="1571625" y="14140"/>
                </a:cubicBezTo>
                <a:cubicBezTo>
                  <a:pt x="1482165" y="-15680"/>
                  <a:pt x="1390610" y="10332"/>
                  <a:pt x="1295400" y="14140"/>
                </a:cubicBezTo>
                <a:lnTo>
                  <a:pt x="1209675" y="42715"/>
                </a:lnTo>
                <a:cubicBezTo>
                  <a:pt x="1200150" y="45890"/>
                  <a:pt x="1190422" y="48511"/>
                  <a:pt x="1181100" y="52240"/>
                </a:cubicBezTo>
                <a:lnTo>
                  <a:pt x="1133475" y="71290"/>
                </a:lnTo>
                <a:cubicBezTo>
                  <a:pt x="1123950" y="80815"/>
                  <a:pt x="1115794" y="91942"/>
                  <a:pt x="1104900" y="99865"/>
                </a:cubicBezTo>
                <a:cubicBezTo>
                  <a:pt x="1041236" y="146166"/>
                  <a:pt x="1038883" y="134679"/>
                  <a:pt x="990600" y="176065"/>
                </a:cubicBezTo>
                <a:cubicBezTo>
                  <a:pt x="941902" y="217806"/>
                  <a:pt x="979719" y="189122"/>
                  <a:pt x="942975" y="233215"/>
                </a:cubicBezTo>
                <a:cubicBezTo>
                  <a:pt x="934351" y="243563"/>
                  <a:pt x="924627" y="253024"/>
                  <a:pt x="914400" y="261790"/>
                </a:cubicBezTo>
                <a:cubicBezTo>
                  <a:pt x="902347" y="272121"/>
                  <a:pt x="888353" y="280034"/>
                  <a:pt x="876300" y="290365"/>
                </a:cubicBezTo>
                <a:cubicBezTo>
                  <a:pt x="866073" y="299131"/>
                  <a:pt x="857952" y="310174"/>
                  <a:pt x="847725" y="318940"/>
                </a:cubicBezTo>
                <a:cubicBezTo>
                  <a:pt x="837503" y="327701"/>
                  <a:pt x="796127" y="357950"/>
                  <a:pt x="781050" y="366565"/>
                </a:cubicBezTo>
                <a:cubicBezTo>
                  <a:pt x="768722" y="373610"/>
                  <a:pt x="755278" y="378570"/>
                  <a:pt x="742950" y="385615"/>
                </a:cubicBezTo>
                <a:cubicBezTo>
                  <a:pt x="733011" y="391295"/>
                  <a:pt x="725419" y="401653"/>
                  <a:pt x="714375" y="404665"/>
                </a:cubicBezTo>
                <a:cubicBezTo>
                  <a:pt x="689679" y="411400"/>
                  <a:pt x="663475" y="410298"/>
                  <a:pt x="638175" y="414190"/>
                </a:cubicBezTo>
                <a:cubicBezTo>
                  <a:pt x="622174" y="416652"/>
                  <a:pt x="606738" y="423473"/>
                  <a:pt x="590550" y="423715"/>
                </a:cubicBezTo>
                <a:cubicBezTo>
                  <a:pt x="393722" y="426653"/>
                  <a:pt x="196850" y="423715"/>
                  <a:pt x="0" y="42371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441194" y="3615834"/>
            <a:ext cx="142470" cy="259977"/>
          </a:xfrm>
          <a:custGeom>
            <a:avLst/>
            <a:gdLst>
              <a:gd name="connsiteX0" fmla="*/ 133476 w 142470"/>
              <a:gd name="connsiteY0" fmla="*/ 12327 h 259977"/>
              <a:gd name="connsiteX1" fmla="*/ 85851 w 142470"/>
              <a:gd name="connsiteY1" fmla="*/ 40902 h 259977"/>
              <a:gd name="connsiteX2" fmla="*/ 57276 w 142470"/>
              <a:gd name="connsiteY2" fmla="*/ 59952 h 259977"/>
              <a:gd name="connsiteX3" fmla="*/ 19176 w 142470"/>
              <a:gd name="connsiteY3" fmla="*/ 79002 h 259977"/>
              <a:gd name="connsiteX4" fmla="*/ 126 w 142470"/>
              <a:gd name="connsiteY4" fmla="*/ 107577 h 259977"/>
              <a:gd name="connsiteX5" fmla="*/ 57276 w 142470"/>
              <a:gd name="connsiteY5" fmla="*/ 174252 h 259977"/>
              <a:gd name="connsiteX6" fmla="*/ 95376 w 142470"/>
              <a:gd name="connsiteY6" fmla="*/ 231402 h 259977"/>
              <a:gd name="connsiteX7" fmla="*/ 114426 w 142470"/>
              <a:gd name="connsiteY7" fmla="*/ 259977 h 259977"/>
              <a:gd name="connsiteX8" fmla="*/ 133476 w 142470"/>
              <a:gd name="connsiteY8" fmla="*/ 12327 h 25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470" h="259977">
                <a:moveTo>
                  <a:pt x="133476" y="12327"/>
                </a:moveTo>
                <a:cubicBezTo>
                  <a:pt x="128713" y="-24186"/>
                  <a:pt x="101550" y="31090"/>
                  <a:pt x="85851" y="40902"/>
                </a:cubicBezTo>
                <a:cubicBezTo>
                  <a:pt x="76143" y="46969"/>
                  <a:pt x="67215" y="54272"/>
                  <a:pt x="57276" y="59952"/>
                </a:cubicBezTo>
                <a:cubicBezTo>
                  <a:pt x="44948" y="66997"/>
                  <a:pt x="31876" y="72652"/>
                  <a:pt x="19176" y="79002"/>
                </a:cubicBezTo>
                <a:cubicBezTo>
                  <a:pt x="12826" y="88527"/>
                  <a:pt x="-1493" y="96244"/>
                  <a:pt x="126" y="107577"/>
                </a:cubicBezTo>
                <a:cubicBezTo>
                  <a:pt x="2777" y="126132"/>
                  <a:pt x="46331" y="160180"/>
                  <a:pt x="57276" y="174252"/>
                </a:cubicBezTo>
                <a:cubicBezTo>
                  <a:pt x="71332" y="192324"/>
                  <a:pt x="82676" y="212352"/>
                  <a:pt x="95376" y="231402"/>
                </a:cubicBezTo>
                <a:lnTo>
                  <a:pt x="114426" y="259977"/>
                </a:lnTo>
                <a:cubicBezTo>
                  <a:pt x="159034" y="170760"/>
                  <a:pt x="138239" y="48840"/>
                  <a:pt x="133476" y="1232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810125" y="2409825"/>
            <a:ext cx="1190625" cy="552450"/>
          </a:xfrm>
          <a:custGeom>
            <a:avLst/>
            <a:gdLst>
              <a:gd name="connsiteX0" fmla="*/ 0 w 1190625"/>
              <a:gd name="connsiteY0" fmla="*/ 552450 h 552450"/>
              <a:gd name="connsiteX1" fmla="*/ 19050 w 1190625"/>
              <a:gd name="connsiteY1" fmla="*/ 476250 h 552450"/>
              <a:gd name="connsiteX2" fmla="*/ 38100 w 1190625"/>
              <a:gd name="connsiteY2" fmla="*/ 438150 h 552450"/>
              <a:gd name="connsiteX3" fmla="*/ 47625 w 1190625"/>
              <a:gd name="connsiteY3" fmla="*/ 400050 h 552450"/>
              <a:gd name="connsiteX4" fmla="*/ 66675 w 1190625"/>
              <a:gd name="connsiteY4" fmla="*/ 371475 h 552450"/>
              <a:gd name="connsiteX5" fmla="*/ 104775 w 1190625"/>
              <a:gd name="connsiteY5" fmla="*/ 304800 h 552450"/>
              <a:gd name="connsiteX6" fmla="*/ 142875 w 1190625"/>
              <a:gd name="connsiteY6" fmla="*/ 266700 h 552450"/>
              <a:gd name="connsiteX7" fmla="*/ 200025 w 1190625"/>
              <a:gd name="connsiteY7" fmla="*/ 171450 h 552450"/>
              <a:gd name="connsiteX8" fmla="*/ 266700 w 1190625"/>
              <a:gd name="connsiteY8" fmla="*/ 114300 h 552450"/>
              <a:gd name="connsiteX9" fmla="*/ 342900 w 1190625"/>
              <a:gd name="connsiteY9" fmla="*/ 66675 h 552450"/>
              <a:gd name="connsiteX10" fmla="*/ 381000 w 1190625"/>
              <a:gd name="connsiteY10" fmla="*/ 57150 h 552450"/>
              <a:gd name="connsiteX11" fmla="*/ 809625 w 1190625"/>
              <a:gd name="connsiteY11" fmla="*/ 38100 h 552450"/>
              <a:gd name="connsiteX12" fmla="*/ 1028700 w 1190625"/>
              <a:gd name="connsiteY12" fmla="*/ 19050 h 552450"/>
              <a:gd name="connsiteX13" fmla="*/ 1123950 w 1190625"/>
              <a:gd name="connsiteY13" fmla="*/ 9525 h 552450"/>
              <a:gd name="connsiteX14" fmla="*/ 1190625 w 1190625"/>
              <a:gd name="connsiteY14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90625" h="552450">
                <a:moveTo>
                  <a:pt x="0" y="552450"/>
                </a:moveTo>
                <a:cubicBezTo>
                  <a:pt x="5591" y="524497"/>
                  <a:pt x="8067" y="501878"/>
                  <a:pt x="19050" y="476250"/>
                </a:cubicBezTo>
                <a:cubicBezTo>
                  <a:pt x="24643" y="463199"/>
                  <a:pt x="33114" y="451445"/>
                  <a:pt x="38100" y="438150"/>
                </a:cubicBezTo>
                <a:cubicBezTo>
                  <a:pt x="42697" y="425893"/>
                  <a:pt x="42468" y="412082"/>
                  <a:pt x="47625" y="400050"/>
                </a:cubicBezTo>
                <a:cubicBezTo>
                  <a:pt x="52134" y="389528"/>
                  <a:pt x="60995" y="381414"/>
                  <a:pt x="66675" y="371475"/>
                </a:cubicBezTo>
                <a:cubicBezTo>
                  <a:pt x="82118" y="344449"/>
                  <a:pt x="84884" y="328006"/>
                  <a:pt x="104775" y="304800"/>
                </a:cubicBezTo>
                <a:cubicBezTo>
                  <a:pt x="116464" y="291163"/>
                  <a:pt x="131186" y="280337"/>
                  <a:pt x="142875" y="266700"/>
                </a:cubicBezTo>
                <a:cubicBezTo>
                  <a:pt x="167420" y="238064"/>
                  <a:pt x="175480" y="200086"/>
                  <a:pt x="200025" y="171450"/>
                </a:cubicBezTo>
                <a:cubicBezTo>
                  <a:pt x="236388" y="129027"/>
                  <a:pt x="229448" y="140909"/>
                  <a:pt x="266700" y="114300"/>
                </a:cubicBezTo>
                <a:cubicBezTo>
                  <a:pt x="299823" y="90641"/>
                  <a:pt x="305212" y="80808"/>
                  <a:pt x="342900" y="66675"/>
                </a:cubicBezTo>
                <a:cubicBezTo>
                  <a:pt x="355157" y="62078"/>
                  <a:pt x="368221" y="59990"/>
                  <a:pt x="381000" y="57150"/>
                </a:cubicBezTo>
                <a:cubicBezTo>
                  <a:pt x="533795" y="23196"/>
                  <a:pt x="564694" y="44223"/>
                  <a:pt x="809625" y="38100"/>
                </a:cubicBezTo>
                <a:lnTo>
                  <a:pt x="1028700" y="19050"/>
                </a:lnTo>
                <a:lnTo>
                  <a:pt x="1123950" y="9525"/>
                </a:lnTo>
                <a:cubicBezTo>
                  <a:pt x="1146247" y="6902"/>
                  <a:pt x="1190625" y="0"/>
                  <a:pt x="1190625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967689" y="2295447"/>
            <a:ext cx="195213" cy="241267"/>
          </a:xfrm>
          <a:custGeom>
            <a:avLst/>
            <a:gdLst>
              <a:gd name="connsiteX0" fmla="*/ 14011 w 195213"/>
              <a:gd name="connsiteY0" fmla="*/ 9603 h 241267"/>
              <a:gd name="connsiteX1" fmla="*/ 14011 w 195213"/>
              <a:gd name="connsiteY1" fmla="*/ 238203 h 241267"/>
              <a:gd name="connsiteX2" fmla="*/ 42586 w 195213"/>
              <a:gd name="connsiteY2" fmla="*/ 209628 h 241267"/>
              <a:gd name="connsiteX3" fmla="*/ 52111 w 195213"/>
              <a:gd name="connsiteY3" fmla="*/ 171528 h 241267"/>
              <a:gd name="connsiteX4" fmla="*/ 175936 w 195213"/>
              <a:gd name="connsiteY4" fmla="*/ 114378 h 241267"/>
              <a:gd name="connsiteX5" fmla="*/ 194986 w 195213"/>
              <a:gd name="connsiteY5" fmla="*/ 85803 h 241267"/>
              <a:gd name="connsiteX6" fmla="*/ 166411 w 195213"/>
              <a:gd name="connsiteY6" fmla="*/ 66753 h 241267"/>
              <a:gd name="connsiteX7" fmla="*/ 99736 w 195213"/>
              <a:gd name="connsiteY7" fmla="*/ 57228 h 241267"/>
              <a:gd name="connsiteX8" fmla="*/ 71161 w 195213"/>
              <a:gd name="connsiteY8" fmla="*/ 47703 h 241267"/>
              <a:gd name="connsiteX9" fmla="*/ 14011 w 195213"/>
              <a:gd name="connsiteY9" fmla="*/ 9603 h 24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213" h="241267">
                <a:moveTo>
                  <a:pt x="14011" y="9603"/>
                </a:moveTo>
                <a:cubicBezTo>
                  <a:pt x="4486" y="41353"/>
                  <a:pt x="-12072" y="140391"/>
                  <a:pt x="14011" y="238203"/>
                </a:cubicBezTo>
                <a:cubicBezTo>
                  <a:pt x="17482" y="251219"/>
                  <a:pt x="33061" y="219153"/>
                  <a:pt x="42586" y="209628"/>
                </a:cubicBezTo>
                <a:cubicBezTo>
                  <a:pt x="45761" y="196928"/>
                  <a:pt x="43491" y="181380"/>
                  <a:pt x="52111" y="171528"/>
                </a:cubicBezTo>
                <a:cubicBezTo>
                  <a:pt x="84388" y="134640"/>
                  <a:pt x="131772" y="125419"/>
                  <a:pt x="175936" y="114378"/>
                </a:cubicBezTo>
                <a:cubicBezTo>
                  <a:pt x="182286" y="104853"/>
                  <a:pt x="197231" y="97028"/>
                  <a:pt x="194986" y="85803"/>
                </a:cubicBezTo>
                <a:cubicBezTo>
                  <a:pt x="192741" y="74578"/>
                  <a:pt x="177376" y="70042"/>
                  <a:pt x="166411" y="66753"/>
                </a:cubicBezTo>
                <a:cubicBezTo>
                  <a:pt x="144907" y="60302"/>
                  <a:pt x="121961" y="60403"/>
                  <a:pt x="99736" y="57228"/>
                </a:cubicBezTo>
                <a:cubicBezTo>
                  <a:pt x="90211" y="54053"/>
                  <a:pt x="80901" y="50138"/>
                  <a:pt x="71161" y="47703"/>
                </a:cubicBezTo>
                <a:cubicBezTo>
                  <a:pt x="15665" y="33829"/>
                  <a:pt x="23536" y="-22147"/>
                  <a:pt x="14011" y="9603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8686800" y="1428750"/>
            <a:ext cx="1171575" cy="476250"/>
          </a:xfrm>
          <a:custGeom>
            <a:avLst/>
            <a:gdLst>
              <a:gd name="connsiteX0" fmla="*/ 0 w 1171575"/>
              <a:gd name="connsiteY0" fmla="*/ 476250 h 476250"/>
              <a:gd name="connsiteX1" fmla="*/ 85725 w 1171575"/>
              <a:gd name="connsiteY1" fmla="*/ 466725 h 476250"/>
              <a:gd name="connsiteX2" fmla="*/ 123825 w 1171575"/>
              <a:gd name="connsiteY2" fmla="*/ 428625 h 476250"/>
              <a:gd name="connsiteX3" fmla="*/ 152400 w 1171575"/>
              <a:gd name="connsiteY3" fmla="*/ 419100 h 476250"/>
              <a:gd name="connsiteX4" fmla="*/ 180975 w 1171575"/>
              <a:gd name="connsiteY4" fmla="*/ 390525 h 476250"/>
              <a:gd name="connsiteX5" fmla="*/ 247650 w 1171575"/>
              <a:gd name="connsiteY5" fmla="*/ 361950 h 476250"/>
              <a:gd name="connsiteX6" fmla="*/ 304800 w 1171575"/>
              <a:gd name="connsiteY6" fmla="*/ 333375 h 476250"/>
              <a:gd name="connsiteX7" fmla="*/ 342900 w 1171575"/>
              <a:gd name="connsiteY7" fmla="*/ 304800 h 476250"/>
              <a:gd name="connsiteX8" fmla="*/ 400050 w 1171575"/>
              <a:gd name="connsiteY8" fmla="*/ 285750 h 476250"/>
              <a:gd name="connsiteX9" fmla="*/ 438150 w 1171575"/>
              <a:gd name="connsiteY9" fmla="*/ 266700 h 476250"/>
              <a:gd name="connsiteX10" fmla="*/ 466725 w 1171575"/>
              <a:gd name="connsiteY10" fmla="*/ 257175 h 476250"/>
              <a:gd name="connsiteX11" fmla="*/ 504825 w 1171575"/>
              <a:gd name="connsiteY11" fmla="*/ 247650 h 476250"/>
              <a:gd name="connsiteX12" fmla="*/ 581025 w 1171575"/>
              <a:gd name="connsiteY12" fmla="*/ 209550 h 476250"/>
              <a:gd name="connsiteX13" fmla="*/ 609600 w 1171575"/>
              <a:gd name="connsiteY13" fmla="*/ 190500 h 476250"/>
              <a:gd name="connsiteX14" fmla="*/ 647700 w 1171575"/>
              <a:gd name="connsiteY14" fmla="*/ 180975 h 476250"/>
              <a:gd name="connsiteX15" fmla="*/ 714375 w 1171575"/>
              <a:gd name="connsiteY15" fmla="*/ 161925 h 476250"/>
              <a:gd name="connsiteX16" fmla="*/ 781050 w 1171575"/>
              <a:gd name="connsiteY16" fmla="*/ 152400 h 476250"/>
              <a:gd name="connsiteX17" fmla="*/ 847725 w 1171575"/>
              <a:gd name="connsiteY17" fmla="*/ 123825 h 476250"/>
              <a:gd name="connsiteX18" fmla="*/ 952500 w 1171575"/>
              <a:gd name="connsiteY18" fmla="*/ 76200 h 476250"/>
              <a:gd name="connsiteX19" fmla="*/ 981075 w 1171575"/>
              <a:gd name="connsiteY19" fmla="*/ 57150 h 476250"/>
              <a:gd name="connsiteX20" fmla="*/ 1114425 w 1171575"/>
              <a:gd name="connsiteY20" fmla="*/ 19050 h 476250"/>
              <a:gd name="connsiteX21" fmla="*/ 1171575 w 1171575"/>
              <a:gd name="connsiteY21" fmla="*/ 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71575" h="476250">
                <a:moveTo>
                  <a:pt x="0" y="476250"/>
                </a:moveTo>
                <a:cubicBezTo>
                  <a:pt x="28575" y="473075"/>
                  <a:pt x="58891" y="477046"/>
                  <a:pt x="85725" y="466725"/>
                </a:cubicBezTo>
                <a:cubicBezTo>
                  <a:pt x="102488" y="460278"/>
                  <a:pt x="109210" y="439064"/>
                  <a:pt x="123825" y="428625"/>
                </a:cubicBezTo>
                <a:cubicBezTo>
                  <a:pt x="131995" y="422789"/>
                  <a:pt x="142875" y="422275"/>
                  <a:pt x="152400" y="419100"/>
                </a:cubicBezTo>
                <a:cubicBezTo>
                  <a:pt x="161925" y="409575"/>
                  <a:pt x="170014" y="398355"/>
                  <a:pt x="180975" y="390525"/>
                </a:cubicBezTo>
                <a:cubicBezTo>
                  <a:pt x="227223" y="357491"/>
                  <a:pt x="206193" y="382678"/>
                  <a:pt x="247650" y="361950"/>
                </a:cubicBezTo>
                <a:cubicBezTo>
                  <a:pt x="321508" y="325021"/>
                  <a:pt x="232976" y="357316"/>
                  <a:pt x="304800" y="333375"/>
                </a:cubicBezTo>
                <a:cubicBezTo>
                  <a:pt x="317500" y="323850"/>
                  <a:pt x="328701" y="311900"/>
                  <a:pt x="342900" y="304800"/>
                </a:cubicBezTo>
                <a:cubicBezTo>
                  <a:pt x="360861" y="295820"/>
                  <a:pt x="382089" y="294730"/>
                  <a:pt x="400050" y="285750"/>
                </a:cubicBezTo>
                <a:cubicBezTo>
                  <a:pt x="412750" y="279400"/>
                  <a:pt x="425099" y="272293"/>
                  <a:pt x="438150" y="266700"/>
                </a:cubicBezTo>
                <a:cubicBezTo>
                  <a:pt x="447378" y="262745"/>
                  <a:pt x="457071" y="259933"/>
                  <a:pt x="466725" y="257175"/>
                </a:cubicBezTo>
                <a:cubicBezTo>
                  <a:pt x="479312" y="253579"/>
                  <a:pt x="492741" y="252685"/>
                  <a:pt x="504825" y="247650"/>
                </a:cubicBezTo>
                <a:cubicBezTo>
                  <a:pt x="531039" y="236728"/>
                  <a:pt x="557396" y="225302"/>
                  <a:pt x="581025" y="209550"/>
                </a:cubicBezTo>
                <a:cubicBezTo>
                  <a:pt x="590550" y="203200"/>
                  <a:pt x="599078" y="195009"/>
                  <a:pt x="609600" y="190500"/>
                </a:cubicBezTo>
                <a:cubicBezTo>
                  <a:pt x="621632" y="185343"/>
                  <a:pt x="635113" y="184571"/>
                  <a:pt x="647700" y="180975"/>
                </a:cubicBezTo>
                <a:cubicBezTo>
                  <a:pt x="683404" y="170774"/>
                  <a:pt x="673432" y="169369"/>
                  <a:pt x="714375" y="161925"/>
                </a:cubicBezTo>
                <a:cubicBezTo>
                  <a:pt x="736464" y="157909"/>
                  <a:pt x="758825" y="155575"/>
                  <a:pt x="781050" y="152400"/>
                </a:cubicBezTo>
                <a:cubicBezTo>
                  <a:pt x="885061" y="83059"/>
                  <a:pt x="724710" y="185332"/>
                  <a:pt x="847725" y="123825"/>
                </a:cubicBezTo>
                <a:cubicBezTo>
                  <a:pt x="957579" y="68898"/>
                  <a:pt x="854682" y="95764"/>
                  <a:pt x="952500" y="76200"/>
                </a:cubicBezTo>
                <a:cubicBezTo>
                  <a:pt x="962025" y="69850"/>
                  <a:pt x="970614" y="61799"/>
                  <a:pt x="981075" y="57150"/>
                </a:cubicBezTo>
                <a:cubicBezTo>
                  <a:pt x="1016213" y="41533"/>
                  <a:pt x="1079830" y="27699"/>
                  <a:pt x="1114425" y="19050"/>
                </a:cubicBezTo>
                <a:cubicBezTo>
                  <a:pt x="1159413" y="7803"/>
                  <a:pt x="1140816" y="15379"/>
                  <a:pt x="1171575" y="0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9749000" y="1313815"/>
            <a:ext cx="271300" cy="295910"/>
          </a:xfrm>
          <a:custGeom>
            <a:avLst/>
            <a:gdLst>
              <a:gd name="connsiteX0" fmla="*/ 4600 w 271300"/>
              <a:gd name="connsiteY0" fmla="*/ 10160 h 295910"/>
              <a:gd name="connsiteX1" fmla="*/ 109375 w 271300"/>
              <a:gd name="connsiteY1" fmla="*/ 143510 h 295910"/>
              <a:gd name="connsiteX2" fmla="*/ 118900 w 271300"/>
              <a:gd name="connsiteY2" fmla="*/ 172085 h 295910"/>
              <a:gd name="connsiteX3" fmla="*/ 137950 w 271300"/>
              <a:gd name="connsiteY3" fmla="*/ 210185 h 295910"/>
              <a:gd name="connsiteX4" fmla="*/ 176050 w 271300"/>
              <a:gd name="connsiteY4" fmla="*/ 295910 h 295910"/>
              <a:gd name="connsiteX5" fmla="*/ 195100 w 271300"/>
              <a:gd name="connsiteY5" fmla="*/ 191135 h 295910"/>
              <a:gd name="connsiteX6" fmla="*/ 204625 w 271300"/>
              <a:gd name="connsiteY6" fmla="*/ 133985 h 295910"/>
              <a:gd name="connsiteX7" fmla="*/ 271300 w 271300"/>
              <a:gd name="connsiteY7" fmla="*/ 48260 h 295910"/>
              <a:gd name="connsiteX8" fmla="*/ 4600 w 271300"/>
              <a:gd name="connsiteY8" fmla="*/ 10160 h 29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300" h="295910">
                <a:moveTo>
                  <a:pt x="4600" y="10160"/>
                </a:moveTo>
                <a:cubicBezTo>
                  <a:pt x="-22388" y="26035"/>
                  <a:pt x="76776" y="97327"/>
                  <a:pt x="109375" y="143510"/>
                </a:cubicBezTo>
                <a:cubicBezTo>
                  <a:pt x="115165" y="151713"/>
                  <a:pt x="114945" y="162857"/>
                  <a:pt x="118900" y="172085"/>
                </a:cubicBezTo>
                <a:cubicBezTo>
                  <a:pt x="124493" y="185136"/>
                  <a:pt x="132677" y="197002"/>
                  <a:pt x="137950" y="210185"/>
                </a:cubicBezTo>
                <a:cubicBezTo>
                  <a:pt x="171955" y="295198"/>
                  <a:pt x="139399" y="240934"/>
                  <a:pt x="176050" y="295910"/>
                </a:cubicBezTo>
                <a:cubicBezTo>
                  <a:pt x="204117" y="127505"/>
                  <a:pt x="168475" y="337573"/>
                  <a:pt x="195100" y="191135"/>
                </a:cubicBezTo>
                <a:cubicBezTo>
                  <a:pt x="198555" y="172134"/>
                  <a:pt x="197197" y="151812"/>
                  <a:pt x="204625" y="133985"/>
                </a:cubicBezTo>
                <a:cubicBezTo>
                  <a:pt x="220901" y="94923"/>
                  <a:pt x="243772" y="75788"/>
                  <a:pt x="271300" y="48260"/>
                </a:cubicBezTo>
                <a:cubicBezTo>
                  <a:pt x="184606" y="-9536"/>
                  <a:pt x="31588" y="-5715"/>
                  <a:pt x="4600" y="1016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47" y="2998572"/>
            <a:ext cx="1196466" cy="134482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162902" y="4659089"/>
            <a:ext cx="1741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about </a:t>
            </a:r>
          </a:p>
          <a:p>
            <a:r>
              <a:rPr lang="en-US" sz="2400" dirty="0" smtClean="0"/>
              <a:t>the physics?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8176233" y="3784191"/>
            <a:ext cx="2080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Particle Physics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8240716" y="5799898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Beam Dynamics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8240716" y="6151055"/>
            <a:ext cx="228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Equation of motion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14649" y="4135348"/>
            <a:ext cx="2300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Quantum numbers </a:t>
            </a:r>
          </a:p>
          <a:p>
            <a:r>
              <a:rPr lang="en-US" dirty="0" smtClean="0"/>
              <a:t>      conservation</a:t>
            </a:r>
            <a:endParaRPr lang="en-US" dirty="0"/>
          </a:p>
        </p:txBody>
      </p:sp>
      <p:sp>
        <p:nvSpPr>
          <p:cNvPr id="40" name="Left Brace 39"/>
          <p:cNvSpPr/>
          <p:nvPr/>
        </p:nvSpPr>
        <p:spPr>
          <a:xfrm>
            <a:off x="7828162" y="4015024"/>
            <a:ext cx="412554" cy="203573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734407" y="1277104"/>
            <a:ext cx="100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295230" y="1007825"/>
            <a:ext cx="119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Cavities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92463" y="6151055"/>
            <a:ext cx="1007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Statistics</a:t>
            </a:r>
            <a:endParaRPr lang="en-US" dirty="0"/>
          </a:p>
        </p:txBody>
      </p:sp>
      <p:cxnSp>
        <p:nvCxnSpPr>
          <p:cNvPr id="8" name="Straight Arrow Connector 7"/>
          <p:cNvCxnSpPr>
            <a:endCxn id="6" idx="1"/>
          </p:cNvCxnSpPr>
          <p:nvPr/>
        </p:nvCxnSpPr>
        <p:spPr>
          <a:xfrm>
            <a:off x="10515600" y="6335721"/>
            <a:ext cx="37686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0"/>
          </p:cNvCxnSpPr>
          <p:nvPr/>
        </p:nvCxnSpPr>
        <p:spPr>
          <a:xfrm flipV="1">
            <a:off x="11396223" y="5799898"/>
            <a:ext cx="0" cy="3511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0892463" y="5153567"/>
            <a:ext cx="11448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Stability </a:t>
            </a:r>
            <a:endParaRPr lang="en-US" dirty="0" smtClean="0"/>
          </a:p>
          <a:p>
            <a:r>
              <a:rPr lang="en-US" dirty="0" smtClean="0"/>
              <a:t>principles </a:t>
            </a:r>
            <a:endParaRPr lang="en-US" dirty="0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76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importance iron yoke</a:t>
            </a:r>
            <a:endParaRPr lang="en-US" sz="3600" dirty="0"/>
          </a:p>
        </p:txBody>
      </p:sp>
      <p:sp>
        <p:nvSpPr>
          <p:cNvPr id="2" name="Triángulo rectángulo 1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10" y="1159033"/>
            <a:ext cx="8661579" cy="48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1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Magnet design: Geometry (Field Quality)</a:t>
            </a:r>
            <a:endParaRPr lang="en-US" sz="3600" dirty="0"/>
          </a:p>
        </p:txBody>
      </p:sp>
      <p:sp>
        <p:nvSpPr>
          <p:cNvPr id="2" name="Triángulo rectángulo 1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FF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2"/>
          <a:srcRect r="55350"/>
          <a:stretch/>
        </p:blipFill>
        <p:spPr>
          <a:xfrm>
            <a:off x="476519" y="1311446"/>
            <a:ext cx="4932608" cy="4560093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3"/>
          <a:srcRect t="3325" r="52989"/>
          <a:stretch/>
        </p:blipFill>
        <p:spPr>
          <a:xfrm>
            <a:off x="6233376" y="1311446"/>
            <a:ext cx="4813982" cy="43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Magnet design: Mechanical design </a:t>
            </a:r>
            <a:endParaRPr lang="en-US" sz="3600" dirty="0"/>
          </a:p>
        </p:txBody>
      </p:sp>
      <p:sp>
        <p:nvSpPr>
          <p:cNvPr id="2" name="Triángulo rectángulo 1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FF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4647360" y="934503"/>
            <a:ext cx="721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Good quench performance CLOSELY RELATED to a good mechanical design!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915525" y="1840203"/>
            <a:ext cx="357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Minimize the motion of the </a:t>
            </a:r>
            <a:r>
              <a:rPr lang="en-US" dirty="0" err="1" smtClean="0"/>
              <a:t>Sc</a:t>
            </a:r>
            <a:r>
              <a:rPr lang="en-US" dirty="0" smtClean="0"/>
              <a:t> wires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7223327" y="2851888"/>
            <a:ext cx="343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Must be structurally design to deal</a:t>
            </a:r>
          </a:p>
          <a:p>
            <a:pPr algn="ctr"/>
            <a:r>
              <a:rPr lang="en-US" dirty="0" smtClean="0"/>
              <a:t>With Lorentz force 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8253636" y="4373286"/>
            <a:ext cx="36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 forces, (Thermal expansion)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2" r="27033"/>
          <a:stretch/>
        </p:blipFill>
        <p:spPr>
          <a:xfrm rot="5400000">
            <a:off x="-11437" y="902858"/>
            <a:ext cx="4214109" cy="421976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94" y="3606086"/>
            <a:ext cx="4383545" cy="32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5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47" y="1594968"/>
            <a:ext cx="6429375" cy="42862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Magnet design: Mechanical design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4726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/>
              <a:t>Magnet </a:t>
            </a:r>
            <a:r>
              <a:rPr lang="es-MX" sz="3600" dirty="0" err="1" smtClean="0"/>
              <a:t>design</a:t>
            </a:r>
            <a:r>
              <a:rPr lang="es-MX" sz="3600" dirty="0" smtClean="0"/>
              <a:t>: </a:t>
            </a:r>
            <a:r>
              <a:rPr lang="es-MX" sz="3600" dirty="0" err="1" smtClean="0"/>
              <a:t>Construcction</a:t>
            </a:r>
            <a:r>
              <a:rPr lang="es-MX" sz="3600" dirty="0" smtClean="0"/>
              <a:t> (</a:t>
            </a:r>
            <a:r>
              <a:rPr lang="es-MX" sz="3600" dirty="0" err="1" smtClean="0"/>
              <a:t>Tooling</a:t>
            </a:r>
            <a:r>
              <a:rPr lang="es-MX" sz="3600" dirty="0" smtClean="0"/>
              <a:t>)</a:t>
            </a:r>
            <a:endParaRPr lang="es-MX" sz="3600" dirty="0"/>
          </a:p>
        </p:txBody>
      </p:sp>
      <p:sp>
        <p:nvSpPr>
          <p:cNvPr id="2" name="Triángulo rectángulo 1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FF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773"/>
            <a:ext cx="6078828" cy="34193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36383" y="3830241"/>
            <a:ext cx="6201173" cy="34881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 t="1274" r="24681" b="-1274"/>
          <a:stretch/>
        </p:blipFill>
        <p:spPr>
          <a:xfrm rot="5400000">
            <a:off x="-37879" y="3989302"/>
            <a:ext cx="3029312" cy="29192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r="32738"/>
          <a:stretch/>
        </p:blipFill>
        <p:spPr>
          <a:xfrm rot="5400000">
            <a:off x="5672453" y="1343688"/>
            <a:ext cx="3092581" cy="30394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9102"/>
          <a:stretch/>
        </p:blipFill>
        <p:spPr>
          <a:xfrm rot="5400000">
            <a:off x="7353068" y="1390465"/>
            <a:ext cx="6231959" cy="44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4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/>
              <a:t>Magnet </a:t>
            </a:r>
            <a:r>
              <a:rPr lang="es-MX" sz="3600" dirty="0" err="1" smtClean="0"/>
              <a:t>design</a:t>
            </a:r>
            <a:r>
              <a:rPr lang="es-MX" sz="3600" dirty="0" smtClean="0"/>
              <a:t>: </a:t>
            </a:r>
            <a:r>
              <a:rPr lang="es-MX" sz="3600" dirty="0" err="1" smtClean="0"/>
              <a:t>Construcction</a:t>
            </a:r>
            <a:r>
              <a:rPr lang="es-MX" sz="3600" dirty="0" smtClean="0"/>
              <a:t> (</a:t>
            </a:r>
            <a:r>
              <a:rPr lang="es-MX" sz="3600" dirty="0" err="1" smtClean="0"/>
              <a:t>Winding</a:t>
            </a:r>
            <a:r>
              <a:rPr lang="es-MX" sz="3600" dirty="0" smtClean="0"/>
              <a:t>)</a:t>
            </a:r>
            <a:endParaRPr lang="es-MX" sz="3600" dirty="0"/>
          </a:p>
        </p:txBody>
      </p:sp>
      <p:sp>
        <p:nvSpPr>
          <p:cNvPr id="2" name="Triángulo rectángulo 1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FF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87" y="1225805"/>
            <a:ext cx="5612107" cy="42090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r="20871"/>
          <a:stretch/>
        </p:blipFill>
        <p:spPr>
          <a:xfrm>
            <a:off x="6366456" y="1225805"/>
            <a:ext cx="5100033" cy="418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Quench: What is it?</a:t>
            </a:r>
            <a:endParaRPr lang="en-US" sz="3600" dirty="0"/>
          </a:p>
        </p:txBody>
      </p:sp>
      <p:sp>
        <p:nvSpPr>
          <p:cNvPr id="2" name="Triángulo rectángulo 1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"/>
          <p:cNvSpPr txBox="1"/>
          <p:nvPr/>
        </p:nvSpPr>
        <p:spPr>
          <a:xfrm>
            <a:off x="6096000" y="2219124"/>
            <a:ext cx="436914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Mechanical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Electromagnetic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Thermal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Nuclear perturbations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Particle shower</a:t>
            </a:r>
          </a:p>
        </p:txBody>
      </p:sp>
      <p:pic>
        <p:nvPicPr>
          <p:cNvPr id="8" name="quench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050" y="1910032"/>
            <a:ext cx="4483894" cy="336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Quench: How bad is it?</a:t>
            </a:r>
            <a:endParaRPr lang="en-US" sz="3600" dirty="0"/>
          </a:p>
        </p:txBody>
      </p:sp>
      <p:sp>
        <p:nvSpPr>
          <p:cNvPr id="2" name="Triángulo rectángulo 1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6" y="971419"/>
            <a:ext cx="9556124" cy="524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5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quench inici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784" y="1377686"/>
            <a:ext cx="4661952" cy="5197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2474" y="1922954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rgbClr val="FF0000"/>
                </a:solidFill>
              </a:rPr>
              <a:t>180ms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125" y="3564411"/>
            <a:ext cx="1223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Transversal</a:t>
            </a:r>
          </a:p>
          <a:p>
            <a:r>
              <a:rPr lang="es-MX" dirty="0" smtClean="0"/>
              <a:t>     </a:t>
            </a:r>
            <a:r>
              <a:rPr lang="es-MX" b="1" dirty="0" smtClean="0">
                <a:solidFill>
                  <a:srgbClr val="FF0000"/>
                </a:solidFill>
              </a:rPr>
              <a:t>4cm/s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487088" y="1821224"/>
                <a:ext cx="6704912" cy="6553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</m:d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es-MX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d>
                            <m:dPr>
                              <m:begChr m:val=""/>
                              <m:endChr m:val="|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s-MX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s-MX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𝜕𝜌</m:t>
                                  </m:r>
                                </m:num>
                                <m:den>
                                  <m:r>
                                    <a:rPr lang="es-MX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s-MX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</m:d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088" y="1821224"/>
                <a:ext cx="6704912" cy="65537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 flipV="1">
            <a:off x="8636160" y="1871010"/>
            <a:ext cx="605307" cy="49926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0265751" y="1828082"/>
            <a:ext cx="786416" cy="6553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149376" y="2996698"/>
                <a:ext cx="3404458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</m:d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es-MX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376" y="2996698"/>
                <a:ext cx="3404458" cy="62235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597194" y="4339557"/>
                <a:ext cx="3486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𝑑𝑒𝑛𝑠𝑖𝑑𝑎𝑑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𝑚𝑎𝑠𝑎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𝑘𝑔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194" y="4339557"/>
                <a:ext cx="3486724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593627" y="4670407"/>
                <a:ext cx="4430124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𝐶𝑎𝑙𝑜𝑟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𝑒𝑠𝑝𝑒𝑐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𝑓𝑖𝑐𝑜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𝑃𝑐𝑡𝑒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 (  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/ 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𝑘𝑔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627" y="4670407"/>
                <a:ext cx="4430124" cy="390748"/>
              </a:xfrm>
              <a:prstGeom prst="rect">
                <a:avLst/>
              </a:prstGeom>
              <a:blipFill rotWithShape="0">
                <a:blip r:embed="rId8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614699" y="4974031"/>
                <a:ext cx="34517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𝑇𝑒𝑚𝑝𝑒𝑟𝑎𝑡𝑢𝑟𝑎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𝑎𝑏𝑠𝑜𝑙𝑢𝑡𝑎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</m:oMath>
                  </m:oMathPara>
                </a14:m>
                <a:endParaRPr lang="es-MX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699" y="4974031"/>
                <a:ext cx="3451714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593627" y="5239173"/>
                <a:ext cx="29645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MX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𝑣𝑒𝑐𝑡𝑜𝑟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𝑣𝑒𝑙𝑜𝑐𝑖𝑑𝑎𝑑</m:t>
                    </m:r>
                  </m:oMath>
                </a14:m>
                <a:r>
                  <a:rPr lang="es-MX" b="0" dirty="0" smtClean="0">
                    <a:ea typeface="Cambria Math" panose="02040503050406030204" pitchFamily="18" charset="0"/>
                  </a:rPr>
                  <a:t> (m/s)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627" y="5239173"/>
                <a:ext cx="2964529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22951" r="-102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679460" y="5499990"/>
                <a:ext cx="456586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MX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𝑓𝑙𝑢𝑗𝑜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𝑑𝑒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𝑐𝑎𝑙𝑜𝑟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𝑝𝑜𝑟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𝑐𝑜𝑛𝑑𝑢𝑐𝑐𝑖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ó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(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MX" b="0" dirty="0" smtClean="0">
                    <a:ea typeface="Cambria Math" panose="02040503050406030204" pitchFamily="18" charset="0"/>
                  </a:rPr>
                  <a:t>)</a:t>
                </a:r>
              </a:p>
              <a:p>
                <a:r>
                  <a:rPr lang="es-MX" dirty="0" smtClean="0">
                    <a:ea typeface="Cambria Math" panose="02040503050406030204" pitchFamily="18" charset="0"/>
                  </a:rPr>
                  <a:t>P = presión (</a:t>
                </a:r>
                <a:r>
                  <a:rPr lang="es-MX" dirty="0" err="1" smtClean="0">
                    <a:ea typeface="Cambria Math" panose="02040503050406030204" pitchFamily="18" charset="0"/>
                  </a:rPr>
                  <a:t>Pa</a:t>
                </a:r>
                <a:r>
                  <a:rPr lang="es-MX" dirty="0" smtClean="0">
                    <a:ea typeface="Cambria Math" panose="02040503050406030204" pitchFamily="18" charset="0"/>
                  </a:rPr>
                  <a:t>)</a:t>
                </a:r>
              </a:p>
              <a:p>
                <a:endParaRPr lang="es-MX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460" y="5499990"/>
                <a:ext cx="4565865" cy="923330"/>
              </a:xfrm>
              <a:prstGeom prst="rect">
                <a:avLst/>
              </a:prstGeom>
              <a:blipFill rotWithShape="0">
                <a:blip r:embed="rId11"/>
                <a:stretch>
                  <a:fillRect l="-1202" t="-9211" r="-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614699" y="6037010"/>
                <a:ext cx="33241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𝑡𝑒𝑛𝑠𝑜𝑟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𝑣𝑖𝑠𝑐𝑜𝑐𝑖𝑑𝑎𝑑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𝑃𝑎</m:t>
                      </m:r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699" y="6037010"/>
                <a:ext cx="3324115" cy="369332"/>
              </a:xfrm>
              <a:prstGeom prst="rect">
                <a:avLst/>
              </a:prstGeom>
              <a:blipFill rotWithShape="0"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611614" y="6318658"/>
                <a:ext cx="40594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𝑡𝑒𝑛𝑠𝑜𝑟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𝑑𝑒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𝑟𝑎𝑧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ó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𝑑𝑒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𝑡𝑒𝑛𝑠𝑖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ó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(1/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s-MX" b="0" dirty="0" smtClean="0"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614" y="6318658"/>
                <a:ext cx="4059445" cy="369332"/>
              </a:xfrm>
              <a:prstGeom prst="rect">
                <a:avLst/>
              </a:prstGeom>
              <a:blipFill rotWithShape="0">
                <a:blip r:embed="rId13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576876" y="6548666"/>
                <a:ext cx="31363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𝐹𝑢𝑒𝑛𝑡𝑒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𝑑𝑒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𝑐𝑎𝑙𝑜𝑟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s-MX" b="0" dirty="0" smtClean="0"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876" y="6548666"/>
                <a:ext cx="3136308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38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0456858" y="3194456"/>
                <a:ext cx="8381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6858" y="3194456"/>
                <a:ext cx="838115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3623" t="-46667" r="-652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6327598" y="3514858"/>
            <a:ext cx="3048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FF0000"/>
                </a:solidFill>
              </a:rPr>
              <a:t>Conducción térmica en sólidos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020264" y="3564411"/>
            <a:ext cx="1711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FF0000"/>
                </a:solidFill>
              </a:rPr>
              <a:t>Aislante térmico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/>
              <a:t>Quench: </a:t>
            </a:r>
            <a:r>
              <a:rPr lang="es-MX" sz="3600" dirty="0" err="1" smtClean="0"/>
              <a:t>Simulation</a:t>
            </a:r>
            <a:endParaRPr lang="es-MX" sz="3600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27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-10957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/>
              <a:t>Quench: </a:t>
            </a:r>
            <a:r>
              <a:rPr lang="es-MX" sz="3600" dirty="0" err="1" smtClean="0"/>
              <a:t>Simulations</a:t>
            </a:r>
            <a:r>
              <a:rPr lang="es-MX" sz="3600" dirty="0" smtClean="0"/>
              <a:t> and </a:t>
            </a:r>
            <a:r>
              <a:rPr lang="es-MX" sz="3600" dirty="0" err="1" smtClean="0"/>
              <a:t>modeling</a:t>
            </a:r>
            <a:endParaRPr lang="es-MX" sz="3600" dirty="0"/>
          </a:p>
        </p:txBody>
      </p:sp>
      <p:sp>
        <p:nvSpPr>
          <p:cNvPr id="2" name="Triángulo rectángulo 1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513" y="4700903"/>
            <a:ext cx="3102108" cy="23265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513" y="2478909"/>
            <a:ext cx="2962659" cy="222199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513" y="69647"/>
            <a:ext cx="3102108" cy="232658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22" y="491058"/>
            <a:ext cx="3139278" cy="235445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" y="2774583"/>
            <a:ext cx="2993081" cy="22448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t="27773" r="23689" b="27242"/>
          <a:stretch/>
        </p:blipFill>
        <p:spPr>
          <a:xfrm>
            <a:off x="3676300" y="2161093"/>
            <a:ext cx="5088834" cy="257092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8459"/>
            <a:ext cx="3025636" cy="226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/>
              <a:t>Magnets in </a:t>
            </a:r>
            <a:r>
              <a:rPr lang="en-US" sz="3600" dirty="0" smtClean="0"/>
              <a:t>accelerator</a:t>
            </a:r>
            <a:r>
              <a:rPr lang="es-MX" sz="3600" dirty="0" smtClean="0"/>
              <a:t> physics: Synchrotron</a:t>
            </a:r>
            <a:endParaRPr lang="es-MX" sz="36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38" y="1804262"/>
            <a:ext cx="5544324" cy="4115374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10"/>
          <a:stretch/>
        </p:blipFill>
        <p:spPr>
          <a:xfrm>
            <a:off x="9601167" y="25077"/>
            <a:ext cx="2257038" cy="2155574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7" t="14411" r="43897" b="23928"/>
          <a:stretch/>
        </p:blipFill>
        <p:spPr>
          <a:xfrm>
            <a:off x="9403161" y="2719265"/>
            <a:ext cx="2653049" cy="1669775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2"/>
          <a:stretch/>
        </p:blipFill>
        <p:spPr>
          <a:xfrm>
            <a:off x="9518613" y="4905322"/>
            <a:ext cx="2539182" cy="1633590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V="1">
            <a:off x="8255358" y="1223493"/>
            <a:ext cx="1263255" cy="11977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>
            <a:endCxn id="10" idx="0"/>
          </p:cNvCxnSpPr>
          <p:nvPr/>
        </p:nvCxnSpPr>
        <p:spPr>
          <a:xfrm>
            <a:off x="10729685" y="2009104"/>
            <a:ext cx="1" cy="710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stCxn id="10" idx="2"/>
          </p:cNvCxnSpPr>
          <p:nvPr/>
        </p:nvCxnSpPr>
        <p:spPr>
          <a:xfrm flipH="1">
            <a:off x="10729685" y="4389040"/>
            <a:ext cx="1" cy="6723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85"/>
          <a:stretch/>
        </p:blipFill>
        <p:spPr>
          <a:xfrm>
            <a:off x="228918" y="925328"/>
            <a:ext cx="2761126" cy="2555810"/>
          </a:xfrm>
          <a:prstGeom prst="rect">
            <a:avLst/>
          </a:prstGeom>
        </p:spPr>
      </p:pic>
      <p:cxnSp>
        <p:nvCxnSpPr>
          <p:cNvPr id="20" name="Conector recto de flecha 19"/>
          <p:cNvCxnSpPr/>
          <p:nvPr/>
        </p:nvCxnSpPr>
        <p:spPr>
          <a:xfrm flipH="1" flipV="1">
            <a:off x="2408349" y="2949262"/>
            <a:ext cx="1146220" cy="6568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5" r="8729"/>
          <a:stretch/>
        </p:blipFill>
        <p:spPr>
          <a:xfrm>
            <a:off x="402271" y="4226577"/>
            <a:ext cx="2308220" cy="2631423"/>
          </a:xfrm>
          <a:prstGeom prst="rect">
            <a:avLst/>
          </a:prstGeom>
        </p:spPr>
      </p:pic>
      <p:cxnSp>
        <p:nvCxnSpPr>
          <p:cNvPr id="23" name="Conector recto de flecha 22"/>
          <p:cNvCxnSpPr/>
          <p:nvPr/>
        </p:nvCxnSpPr>
        <p:spPr>
          <a:xfrm>
            <a:off x="1556381" y="3277673"/>
            <a:ext cx="0" cy="11113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54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803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/>
              <a:t>Quench: </a:t>
            </a:r>
            <a:r>
              <a:rPr lang="es-MX" sz="3600" dirty="0" err="1" smtClean="0"/>
              <a:t>Protection</a:t>
            </a:r>
            <a:r>
              <a:rPr lang="es-MX" sz="3600" dirty="0" smtClean="0"/>
              <a:t> and </a:t>
            </a:r>
            <a:r>
              <a:rPr lang="es-MX" sz="3600" dirty="0" err="1" smtClean="0"/>
              <a:t>detection</a:t>
            </a:r>
            <a:endParaRPr lang="es-MX" sz="3600" dirty="0"/>
          </a:p>
        </p:txBody>
      </p:sp>
      <p:sp>
        <p:nvSpPr>
          <p:cNvPr id="2" name="Triángulo rectángulo 1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93" y="1770785"/>
            <a:ext cx="7598327" cy="458535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0" y="1858464"/>
            <a:ext cx="3373260" cy="44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1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98319" y="2287040"/>
            <a:ext cx="92786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A NbTi Cable-in-Conduit conductor for the 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Medium-energy </a:t>
            </a:r>
            <a:r>
              <a:rPr lang="en-US" sz="3200" b="1" dirty="0"/>
              <a:t>Electron-Ion Collider (MEIC) </a:t>
            </a:r>
            <a:r>
              <a:rPr lang="en-US" sz="3200" b="1" dirty="0" smtClean="0"/>
              <a:t>magnets</a:t>
            </a:r>
          </a:p>
          <a:p>
            <a:pPr algn="ctr"/>
            <a:endParaRPr lang="en-US" sz="3200" b="1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" t="27748" r="25380" b="26280"/>
          <a:stretch/>
        </p:blipFill>
        <p:spPr>
          <a:xfrm rot="1807460">
            <a:off x="189745" y="4061644"/>
            <a:ext cx="3876584" cy="1799371"/>
          </a:xfrm>
          <a:prstGeom prst="rect">
            <a:avLst/>
          </a:prstGeom>
        </p:spPr>
      </p:pic>
      <p:sp>
        <p:nvSpPr>
          <p:cNvPr id="11" name="Triángulo rectángulo 10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C0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5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0"/>
            <a:ext cx="12815249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Introduction: Medium-energy Electron-Ion Collider (MEIC)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305" y="1436531"/>
            <a:ext cx="6539593" cy="42109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7" y="1674340"/>
            <a:ext cx="2166616" cy="21666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184" y="3377528"/>
            <a:ext cx="1828800" cy="2269998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 flipV="1">
            <a:off x="2033516" y="3111690"/>
            <a:ext cx="1037230" cy="5868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200132" y="2705957"/>
            <a:ext cx="1586519" cy="11349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525603" y="5435328"/>
            <a:ext cx="327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>
                <a:solidFill>
                  <a:srgbClr val="FF0000"/>
                </a:solidFill>
              </a:rPr>
              <a:t>Understanding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hadron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structure</a:t>
            </a:r>
            <a:r>
              <a:rPr lang="es-MX" dirty="0" smtClean="0">
                <a:solidFill>
                  <a:srgbClr val="FF0000"/>
                </a:solidFill>
              </a:rPr>
              <a:t>!</a:t>
            </a:r>
          </a:p>
          <a:p>
            <a:pPr algn="ctr"/>
            <a:r>
              <a:rPr lang="es-MX" dirty="0" smtClean="0">
                <a:solidFill>
                  <a:srgbClr val="FF0000"/>
                </a:solidFill>
              </a:rPr>
              <a:t>Quark-gluon physics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886" y="2096348"/>
            <a:ext cx="701801" cy="68874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97674">
            <a:off x="1373507" y="2120388"/>
            <a:ext cx="701801" cy="68874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5375" y="2910808"/>
            <a:ext cx="701801" cy="68874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3689" y="3695918"/>
            <a:ext cx="200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Proton</a:t>
            </a:r>
            <a:r>
              <a:rPr lang="es-MX" dirty="0" smtClean="0"/>
              <a:t> spin </a:t>
            </a:r>
            <a:r>
              <a:rPr lang="es-MX" dirty="0" err="1" smtClean="0"/>
              <a:t>crysis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42" y="1994248"/>
            <a:ext cx="837961" cy="1260932"/>
          </a:xfrm>
          <a:prstGeom prst="rect">
            <a:avLst/>
          </a:prstGeom>
        </p:spPr>
      </p:pic>
      <p:sp>
        <p:nvSpPr>
          <p:cNvPr id="15" name="Triángulo rectángulo 14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C0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0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9212"/>
            <a:ext cx="10515600" cy="1325563"/>
          </a:xfrm>
        </p:spPr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10236" y="1538032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62 half cells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0232265" y="1960007"/>
            <a:ext cx="1" cy="4704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83512" y="3056404"/>
            <a:ext cx="32975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3 T Magnetic field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Minimum production cost”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High field </a:t>
            </a:r>
            <a:r>
              <a:rPr lang="en-US" sz="2000" dirty="0" err="1" smtClean="0">
                <a:solidFill>
                  <a:srgbClr val="FF0000"/>
                </a:solidFill>
              </a:rPr>
              <a:t>quallity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1473912"/>
            <a:ext cx="8545118" cy="4124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0031" y="1045831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4.2° Bend angle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935426" y="1429535"/>
            <a:ext cx="573206" cy="4057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596003" y="4097366"/>
            <a:ext cx="34964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Challenge!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830355" y="1030310"/>
            <a:ext cx="2163651" cy="824248"/>
          </a:xfrm>
          <a:custGeom>
            <a:avLst/>
            <a:gdLst>
              <a:gd name="connsiteX0" fmla="*/ 0 w 2163651"/>
              <a:gd name="connsiteY0" fmla="*/ 437882 h 824248"/>
              <a:gd name="connsiteX1" fmla="*/ 12879 w 2163651"/>
              <a:gd name="connsiteY1" fmla="*/ 528034 h 824248"/>
              <a:gd name="connsiteX2" fmla="*/ 64394 w 2163651"/>
              <a:gd name="connsiteY2" fmla="*/ 592428 h 824248"/>
              <a:gd name="connsiteX3" fmla="*/ 115910 w 2163651"/>
              <a:gd name="connsiteY3" fmla="*/ 682580 h 824248"/>
              <a:gd name="connsiteX4" fmla="*/ 167425 w 2163651"/>
              <a:gd name="connsiteY4" fmla="*/ 734096 h 824248"/>
              <a:gd name="connsiteX5" fmla="*/ 244699 w 2163651"/>
              <a:gd name="connsiteY5" fmla="*/ 824248 h 824248"/>
              <a:gd name="connsiteX6" fmla="*/ 489397 w 2163651"/>
              <a:gd name="connsiteY6" fmla="*/ 785611 h 824248"/>
              <a:gd name="connsiteX7" fmla="*/ 566670 w 2163651"/>
              <a:gd name="connsiteY7" fmla="*/ 772732 h 824248"/>
              <a:gd name="connsiteX8" fmla="*/ 656822 w 2163651"/>
              <a:gd name="connsiteY8" fmla="*/ 708338 h 824248"/>
              <a:gd name="connsiteX9" fmla="*/ 695459 w 2163651"/>
              <a:gd name="connsiteY9" fmla="*/ 669701 h 824248"/>
              <a:gd name="connsiteX10" fmla="*/ 850006 w 2163651"/>
              <a:gd name="connsiteY10" fmla="*/ 579549 h 824248"/>
              <a:gd name="connsiteX11" fmla="*/ 888642 w 2163651"/>
              <a:gd name="connsiteY11" fmla="*/ 566670 h 824248"/>
              <a:gd name="connsiteX12" fmla="*/ 927279 w 2163651"/>
              <a:gd name="connsiteY12" fmla="*/ 540913 h 824248"/>
              <a:gd name="connsiteX13" fmla="*/ 965915 w 2163651"/>
              <a:gd name="connsiteY13" fmla="*/ 528034 h 824248"/>
              <a:gd name="connsiteX14" fmla="*/ 1043189 w 2163651"/>
              <a:gd name="connsiteY14" fmla="*/ 489397 h 824248"/>
              <a:gd name="connsiteX15" fmla="*/ 1094704 w 2163651"/>
              <a:gd name="connsiteY15" fmla="*/ 437882 h 824248"/>
              <a:gd name="connsiteX16" fmla="*/ 1133341 w 2163651"/>
              <a:gd name="connsiteY16" fmla="*/ 425003 h 824248"/>
              <a:gd name="connsiteX17" fmla="*/ 1171977 w 2163651"/>
              <a:gd name="connsiteY17" fmla="*/ 399245 h 824248"/>
              <a:gd name="connsiteX18" fmla="*/ 1236372 w 2163651"/>
              <a:gd name="connsiteY18" fmla="*/ 334851 h 824248"/>
              <a:gd name="connsiteX19" fmla="*/ 1300766 w 2163651"/>
              <a:gd name="connsiteY19" fmla="*/ 257577 h 824248"/>
              <a:gd name="connsiteX20" fmla="*/ 1339403 w 2163651"/>
              <a:gd name="connsiteY20" fmla="*/ 231820 h 824248"/>
              <a:gd name="connsiteX21" fmla="*/ 1416676 w 2163651"/>
              <a:gd name="connsiteY21" fmla="*/ 141667 h 824248"/>
              <a:gd name="connsiteX22" fmla="*/ 1493949 w 2163651"/>
              <a:gd name="connsiteY22" fmla="*/ 77273 h 824248"/>
              <a:gd name="connsiteX23" fmla="*/ 1584101 w 2163651"/>
              <a:gd name="connsiteY23" fmla="*/ 0 h 824248"/>
              <a:gd name="connsiteX24" fmla="*/ 1738648 w 2163651"/>
              <a:gd name="connsiteY24" fmla="*/ 25758 h 824248"/>
              <a:gd name="connsiteX25" fmla="*/ 1790163 w 2163651"/>
              <a:gd name="connsiteY25" fmla="*/ 77273 h 824248"/>
              <a:gd name="connsiteX26" fmla="*/ 1970468 w 2163651"/>
              <a:gd name="connsiteY26" fmla="*/ 193183 h 824248"/>
              <a:gd name="connsiteX27" fmla="*/ 2047741 w 2163651"/>
              <a:gd name="connsiteY27" fmla="*/ 270456 h 824248"/>
              <a:gd name="connsiteX28" fmla="*/ 2086377 w 2163651"/>
              <a:gd name="connsiteY28" fmla="*/ 309093 h 824248"/>
              <a:gd name="connsiteX29" fmla="*/ 2137893 w 2163651"/>
              <a:gd name="connsiteY29" fmla="*/ 347729 h 824248"/>
              <a:gd name="connsiteX30" fmla="*/ 2163651 w 2163651"/>
              <a:gd name="connsiteY30" fmla="*/ 386366 h 82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163651" h="824248">
                <a:moveTo>
                  <a:pt x="0" y="437882"/>
                </a:moveTo>
                <a:cubicBezTo>
                  <a:pt x="4293" y="467933"/>
                  <a:pt x="1204" y="500013"/>
                  <a:pt x="12879" y="528034"/>
                </a:cubicBezTo>
                <a:cubicBezTo>
                  <a:pt x="23451" y="553408"/>
                  <a:pt x="49146" y="569557"/>
                  <a:pt x="64394" y="592428"/>
                </a:cubicBezTo>
                <a:cubicBezTo>
                  <a:pt x="83593" y="621226"/>
                  <a:pt x="95553" y="654589"/>
                  <a:pt x="115910" y="682580"/>
                </a:cubicBezTo>
                <a:cubicBezTo>
                  <a:pt x="130194" y="702220"/>
                  <a:pt x="151621" y="715658"/>
                  <a:pt x="167425" y="734096"/>
                </a:cubicBezTo>
                <a:cubicBezTo>
                  <a:pt x="285102" y="871386"/>
                  <a:pt x="59157" y="638706"/>
                  <a:pt x="244699" y="824248"/>
                </a:cubicBezTo>
                <a:cubicBezTo>
                  <a:pt x="364342" y="794337"/>
                  <a:pt x="259938" y="818391"/>
                  <a:pt x="489397" y="785611"/>
                </a:cubicBezTo>
                <a:cubicBezTo>
                  <a:pt x="515248" y="781918"/>
                  <a:pt x="540912" y="777025"/>
                  <a:pt x="566670" y="772732"/>
                </a:cubicBezTo>
                <a:cubicBezTo>
                  <a:pt x="667133" y="672272"/>
                  <a:pt x="538157" y="793100"/>
                  <a:pt x="656822" y="708338"/>
                </a:cubicBezTo>
                <a:cubicBezTo>
                  <a:pt x="671643" y="697751"/>
                  <a:pt x="680304" y="679804"/>
                  <a:pt x="695459" y="669701"/>
                </a:cubicBezTo>
                <a:cubicBezTo>
                  <a:pt x="745082" y="636619"/>
                  <a:pt x="793427" y="598409"/>
                  <a:pt x="850006" y="579549"/>
                </a:cubicBezTo>
                <a:cubicBezTo>
                  <a:pt x="862885" y="575256"/>
                  <a:pt x="876500" y="572741"/>
                  <a:pt x="888642" y="566670"/>
                </a:cubicBezTo>
                <a:cubicBezTo>
                  <a:pt x="902486" y="559748"/>
                  <a:pt x="913435" y="547835"/>
                  <a:pt x="927279" y="540913"/>
                </a:cubicBezTo>
                <a:cubicBezTo>
                  <a:pt x="939421" y="534842"/>
                  <a:pt x="953773" y="534105"/>
                  <a:pt x="965915" y="528034"/>
                </a:cubicBezTo>
                <a:cubicBezTo>
                  <a:pt x="1065776" y="478103"/>
                  <a:pt x="946077" y="521768"/>
                  <a:pt x="1043189" y="489397"/>
                </a:cubicBezTo>
                <a:cubicBezTo>
                  <a:pt x="1060361" y="472225"/>
                  <a:pt x="1074943" y="451997"/>
                  <a:pt x="1094704" y="437882"/>
                </a:cubicBezTo>
                <a:cubicBezTo>
                  <a:pt x="1105751" y="429991"/>
                  <a:pt x="1121199" y="431074"/>
                  <a:pt x="1133341" y="425003"/>
                </a:cubicBezTo>
                <a:cubicBezTo>
                  <a:pt x="1147185" y="418081"/>
                  <a:pt x="1159098" y="407831"/>
                  <a:pt x="1171977" y="399245"/>
                </a:cubicBezTo>
                <a:cubicBezTo>
                  <a:pt x="1219202" y="328408"/>
                  <a:pt x="1171975" y="388515"/>
                  <a:pt x="1236372" y="334851"/>
                </a:cubicBezTo>
                <a:cubicBezTo>
                  <a:pt x="1362965" y="229357"/>
                  <a:pt x="1199457" y="358885"/>
                  <a:pt x="1300766" y="257577"/>
                </a:cubicBezTo>
                <a:cubicBezTo>
                  <a:pt x="1311711" y="246632"/>
                  <a:pt x="1326524" y="240406"/>
                  <a:pt x="1339403" y="231820"/>
                </a:cubicBezTo>
                <a:cubicBezTo>
                  <a:pt x="1452365" y="81200"/>
                  <a:pt x="1309066" y="267211"/>
                  <a:pt x="1416676" y="141667"/>
                </a:cubicBezTo>
                <a:cubicBezTo>
                  <a:pt x="1472814" y="76173"/>
                  <a:pt x="1429033" y="98912"/>
                  <a:pt x="1493949" y="77273"/>
                </a:cubicBezTo>
                <a:cubicBezTo>
                  <a:pt x="1494861" y="76361"/>
                  <a:pt x="1564489" y="0"/>
                  <a:pt x="1584101" y="0"/>
                </a:cubicBezTo>
                <a:cubicBezTo>
                  <a:pt x="1636327" y="0"/>
                  <a:pt x="1738648" y="25758"/>
                  <a:pt x="1738648" y="25758"/>
                </a:cubicBezTo>
                <a:cubicBezTo>
                  <a:pt x="1755820" y="42930"/>
                  <a:pt x="1769957" y="63802"/>
                  <a:pt x="1790163" y="77273"/>
                </a:cubicBezTo>
                <a:cubicBezTo>
                  <a:pt x="1945632" y="180919"/>
                  <a:pt x="1739704" y="-37581"/>
                  <a:pt x="1970468" y="193183"/>
                </a:cubicBezTo>
                <a:lnTo>
                  <a:pt x="2047741" y="270456"/>
                </a:lnTo>
                <a:cubicBezTo>
                  <a:pt x="2060620" y="283335"/>
                  <a:pt x="2071806" y="298165"/>
                  <a:pt x="2086377" y="309093"/>
                </a:cubicBezTo>
                <a:lnTo>
                  <a:pt x="2137893" y="347729"/>
                </a:lnTo>
                <a:lnTo>
                  <a:pt x="2163651" y="38636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9733982" y="1230497"/>
            <a:ext cx="373488" cy="254892"/>
          </a:xfrm>
          <a:custGeom>
            <a:avLst/>
            <a:gdLst>
              <a:gd name="connsiteX0" fmla="*/ 751 w 477270"/>
              <a:gd name="connsiteY0" fmla="*/ 302465 h 495648"/>
              <a:gd name="connsiteX1" fmla="*/ 78025 w 477270"/>
              <a:gd name="connsiteY1" fmla="*/ 289586 h 495648"/>
              <a:gd name="connsiteX2" fmla="*/ 116661 w 477270"/>
              <a:gd name="connsiteY2" fmla="*/ 315344 h 495648"/>
              <a:gd name="connsiteX3" fmla="*/ 193934 w 477270"/>
              <a:gd name="connsiteY3" fmla="*/ 341102 h 495648"/>
              <a:gd name="connsiteX4" fmla="*/ 232571 w 477270"/>
              <a:gd name="connsiteY4" fmla="*/ 366860 h 495648"/>
              <a:gd name="connsiteX5" fmla="*/ 271208 w 477270"/>
              <a:gd name="connsiteY5" fmla="*/ 379739 h 495648"/>
              <a:gd name="connsiteX6" fmla="*/ 361360 w 477270"/>
              <a:gd name="connsiteY6" fmla="*/ 418375 h 495648"/>
              <a:gd name="connsiteX7" fmla="*/ 438633 w 477270"/>
              <a:gd name="connsiteY7" fmla="*/ 469891 h 495648"/>
              <a:gd name="connsiteX8" fmla="*/ 477270 w 477270"/>
              <a:gd name="connsiteY8" fmla="*/ 495648 h 495648"/>
              <a:gd name="connsiteX9" fmla="*/ 464391 w 477270"/>
              <a:gd name="connsiteY9" fmla="*/ 392617 h 495648"/>
              <a:gd name="connsiteX10" fmla="*/ 451512 w 477270"/>
              <a:gd name="connsiteY10" fmla="*/ 353981 h 495648"/>
              <a:gd name="connsiteX11" fmla="*/ 425754 w 477270"/>
              <a:gd name="connsiteY11" fmla="*/ 225192 h 495648"/>
              <a:gd name="connsiteX12" fmla="*/ 348481 w 477270"/>
              <a:gd name="connsiteY12" fmla="*/ 44888 h 495648"/>
              <a:gd name="connsiteX13" fmla="*/ 309844 w 477270"/>
              <a:gd name="connsiteY13" fmla="*/ 57767 h 495648"/>
              <a:gd name="connsiteX14" fmla="*/ 181056 w 477270"/>
              <a:gd name="connsiteY14" fmla="*/ 160798 h 495648"/>
              <a:gd name="connsiteX15" fmla="*/ 142419 w 477270"/>
              <a:gd name="connsiteY15" fmla="*/ 199434 h 495648"/>
              <a:gd name="connsiteX16" fmla="*/ 116661 w 477270"/>
              <a:gd name="connsiteY16" fmla="*/ 238071 h 495648"/>
              <a:gd name="connsiteX17" fmla="*/ 78025 w 477270"/>
              <a:gd name="connsiteY17" fmla="*/ 250950 h 495648"/>
              <a:gd name="connsiteX18" fmla="*/ 39388 w 477270"/>
              <a:gd name="connsiteY18" fmla="*/ 276708 h 495648"/>
              <a:gd name="connsiteX19" fmla="*/ 751 w 477270"/>
              <a:gd name="connsiteY19" fmla="*/ 302465 h 49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7270" h="495648">
                <a:moveTo>
                  <a:pt x="751" y="302465"/>
                </a:moveTo>
                <a:cubicBezTo>
                  <a:pt x="7190" y="304611"/>
                  <a:pt x="52071" y="286702"/>
                  <a:pt x="78025" y="289586"/>
                </a:cubicBezTo>
                <a:cubicBezTo>
                  <a:pt x="93409" y="291295"/>
                  <a:pt x="102517" y="309058"/>
                  <a:pt x="116661" y="315344"/>
                </a:cubicBezTo>
                <a:cubicBezTo>
                  <a:pt x="141472" y="326371"/>
                  <a:pt x="169123" y="330075"/>
                  <a:pt x="193934" y="341102"/>
                </a:cubicBezTo>
                <a:cubicBezTo>
                  <a:pt x="208079" y="347389"/>
                  <a:pt x="218726" y="359938"/>
                  <a:pt x="232571" y="366860"/>
                </a:cubicBezTo>
                <a:cubicBezTo>
                  <a:pt x="244713" y="372931"/>
                  <a:pt x="259066" y="373668"/>
                  <a:pt x="271208" y="379739"/>
                </a:cubicBezTo>
                <a:cubicBezTo>
                  <a:pt x="360148" y="424208"/>
                  <a:pt x="254144" y="391571"/>
                  <a:pt x="361360" y="418375"/>
                </a:cubicBezTo>
                <a:lnTo>
                  <a:pt x="438633" y="469891"/>
                </a:lnTo>
                <a:lnTo>
                  <a:pt x="477270" y="495648"/>
                </a:lnTo>
                <a:cubicBezTo>
                  <a:pt x="472977" y="461304"/>
                  <a:pt x="470582" y="426670"/>
                  <a:pt x="464391" y="392617"/>
                </a:cubicBezTo>
                <a:cubicBezTo>
                  <a:pt x="461963" y="379261"/>
                  <a:pt x="455241" y="367034"/>
                  <a:pt x="451512" y="353981"/>
                </a:cubicBezTo>
                <a:cubicBezTo>
                  <a:pt x="436142" y="300188"/>
                  <a:pt x="435874" y="285910"/>
                  <a:pt x="425754" y="225192"/>
                </a:cubicBezTo>
                <a:cubicBezTo>
                  <a:pt x="409284" y="-54794"/>
                  <a:pt x="476289" y="-19017"/>
                  <a:pt x="348481" y="44888"/>
                </a:cubicBezTo>
                <a:cubicBezTo>
                  <a:pt x="336339" y="50959"/>
                  <a:pt x="322723" y="53474"/>
                  <a:pt x="309844" y="57767"/>
                </a:cubicBezTo>
                <a:cubicBezTo>
                  <a:pt x="210093" y="157518"/>
                  <a:pt x="260009" y="134480"/>
                  <a:pt x="181056" y="160798"/>
                </a:cubicBezTo>
                <a:cubicBezTo>
                  <a:pt x="168177" y="173677"/>
                  <a:pt x="154079" y="185442"/>
                  <a:pt x="142419" y="199434"/>
                </a:cubicBezTo>
                <a:cubicBezTo>
                  <a:pt x="132510" y="211325"/>
                  <a:pt x="128748" y="228401"/>
                  <a:pt x="116661" y="238071"/>
                </a:cubicBezTo>
                <a:cubicBezTo>
                  <a:pt x="106061" y="246552"/>
                  <a:pt x="90167" y="244879"/>
                  <a:pt x="78025" y="250950"/>
                </a:cubicBezTo>
                <a:cubicBezTo>
                  <a:pt x="64181" y="257872"/>
                  <a:pt x="52661" y="268744"/>
                  <a:pt x="39388" y="276708"/>
                </a:cubicBezTo>
                <a:cubicBezTo>
                  <a:pt x="31157" y="281647"/>
                  <a:pt x="-5688" y="300319"/>
                  <a:pt x="751" y="302465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381807" y="2480529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Conditions</a:t>
            </a:r>
            <a:endParaRPr lang="en-US" sz="2800" dirty="0"/>
          </a:p>
        </p:txBody>
      </p:sp>
      <p:sp>
        <p:nvSpPr>
          <p:cNvPr id="17" name="Triángulo rectángulo 16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C0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1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err="1" smtClean="0"/>
              <a:t>Superferric</a:t>
            </a:r>
            <a:r>
              <a:rPr lang="en-US" dirty="0" smtClean="0"/>
              <a:t> vs. Cos Ө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78" y="1934145"/>
            <a:ext cx="3143406" cy="3143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47895" y="5090058"/>
            <a:ext cx="130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i="1" dirty="0" smtClean="0"/>
              <a:t>“</a:t>
            </a:r>
            <a:r>
              <a:rPr lang="es-MX" sz="2800" i="1" dirty="0" err="1" smtClean="0"/>
              <a:t>Cos</a:t>
            </a:r>
            <a:r>
              <a:rPr lang="es-MX" sz="2800" i="1" dirty="0" smtClean="0"/>
              <a:t> </a:t>
            </a:r>
            <a:r>
              <a:rPr lang="az-Cyrl-AZ" sz="2800" i="1" dirty="0" smtClean="0"/>
              <a:t>Ө</a:t>
            </a:r>
            <a:r>
              <a:rPr lang="en-US" sz="2800" i="1" dirty="0" smtClean="0"/>
              <a:t>”</a:t>
            </a:r>
            <a:endParaRPr lang="en-US" sz="28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336111" y="5019892"/>
            <a:ext cx="2064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i="1" dirty="0" smtClean="0"/>
              <a:t>“</a:t>
            </a:r>
            <a:r>
              <a:rPr lang="en-US" sz="2800" i="1" dirty="0" err="1" smtClean="0"/>
              <a:t>Superferric</a:t>
            </a:r>
            <a:r>
              <a:rPr lang="en-US" sz="2800" i="1" dirty="0" smtClean="0"/>
              <a:t>”</a:t>
            </a:r>
            <a:endParaRPr lang="en-US" sz="28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05" y="2701775"/>
            <a:ext cx="1276306" cy="16081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093" y="568533"/>
            <a:ext cx="2102480" cy="15547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/>
          <a:stretch/>
        </p:blipFill>
        <p:spPr>
          <a:xfrm>
            <a:off x="6928833" y="2153108"/>
            <a:ext cx="3251961" cy="2705478"/>
          </a:xfrm>
          <a:prstGeom prst="rect">
            <a:avLst/>
          </a:prstGeom>
        </p:spPr>
      </p:pic>
      <p:sp>
        <p:nvSpPr>
          <p:cNvPr id="12" name="Triángulo rectángulo 11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C0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Rutherford cable vs. Cable-In-Conduit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6310"/>
            <a:ext cx="7153275" cy="2952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325"/>
          <a:stretch/>
        </p:blipFill>
        <p:spPr>
          <a:xfrm>
            <a:off x="0" y="3884771"/>
            <a:ext cx="7067976" cy="2981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021" y="1311436"/>
            <a:ext cx="3609975" cy="128587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619164" y="1528549"/>
            <a:ext cx="1119117" cy="425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257800" y="4967785"/>
            <a:ext cx="1895475" cy="212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8889" r="18919" b="2222"/>
          <a:stretch/>
        </p:blipFill>
        <p:spPr>
          <a:xfrm>
            <a:off x="7332868" y="3957955"/>
            <a:ext cx="2590800" cy="2763520"/>
          </a:xfrm>
          <a:prstGeom prst="ellipse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04899" y="3957955"/>
            <a:ext cx="204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Mechanical support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29594" y="4970383"/>
            <a:ext cx="1836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Cryogenic cooling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682332" y="6352143"/>
            <a:ext cx="2010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Quench protection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2" idx="1"/>
          </p:cNvCxnSpPr>
          <p:nvPr/>
        </p:nvCxnSpPr>
        <p:spPr>
          <a:xfrm flipH="1">
            <a:off x="9314068" y="4142621"/>
            <a:ext cx="390831" cy="1846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2"/>
          </p:cNvCxnSpPr>
          <p:nvPr/>
        </p:nvCxnSpPr>
        <p:spPr>
          <a:xfrm flipH="1">
            <a:off x="9161668" y="4327287"/>
            <a:ext cx="1567550" cy="35708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628268" y="5339715"/>
            <a:ext cx="17526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9161668" y="5988106"/>
            <a:ext cx="543231" cy="73336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iángulo rectángulo 19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C0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0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CIC R&amp;D status: Mechanical Stress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1359" y="2576567"/>
            <a:ext cx="5305482" cy="298433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37271" y="782933"/>
            <a:ext cx="2508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15- 1.2mm </a:t>
            </a:r>
            <a:r>
              <a:rPr lang="en-US" dirty="0" err="1" smtClean="0">
                <a:solidFill>
                  <a:srgbClr val="FF0000"/>
                </a:solidFill>
              </a:rPr>
              <a:t>NbTi</a:t>
            </a:r>
            <a:r>
              <a:rPr lang="en-US" dirty="0" smtClean="0">
                <a:solidFill>
                  <a:srgbClr val="FF0000"/>
                </a:solidFill>
              </a:rPr>
              <a:t> Cabled onto high strength tube.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983973" y="699019"/>
            <a:ext cx="2508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Drawing process to compress and fix Sc.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33512" y="2580299"/>
            <a:ext cx="5292211" cy="297686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814" y="13219"/>
            <a:ext cx="1949186" cy="1816424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7043278" y="921431"/>
            <a:ext cx="2921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Bend 180°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593713" y="2581251"/>
            <a:ext cx="5328174" cy="2997098"/>
          </a:xfrm>
          <a:prstGeom prst="rect">
            <a:avLst/>
          </a:prstGeom>
        </p:spPr>
      </p:pic>
      <p:cxnSp>
        <p:nvCxnSpPr>
          <p:cNvPr id="18" name="Conector recto de flecha 17"/>
          <p:cNvCxnSpPr>
            <a:endCxn id="12" idx="1"/>
          </p:cNvCxnSpPr>
          <p:nvPr/>
        </p:nvCxnSpPr>
        <p:spPr>
          <a:xfrm flipV="1">
            <a:off x="9051235" y="921431"/>
            <a:ext cx="1191579" cy="10398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939" y="2875722"/>
            <a:ext cx="1583635" cy="118244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t="13768" r="13545" b="23990"/>
          <a:stretch/>
        </p:blipFill>
        <p:spPr>
          <a:xfrm>
            <a:off x="10511362" y="4447155"/>
            <a:ext cx="1403361" cy="862155"/>
          </a:xfrm>
          <a:prstGeom prst="rect">
            <a:avLst/>
          </a:prstGeom>
        </p:spPr>
      </p:pic>
      <p:cxnSp>
        <p:nvCxnSpPr>
          <p:cNvPr id="22" name="Conector recto de flecha 21"/>
          <p:cNvCxnSpPr>
            <a:stCxn id="12" idx="2"/>
          </p:cNvCxnSpPr>
          <p:nvPr/>
        </p:nvCxnSpPr>
        <p:spPr>
          <a:xfrm>
            <a:off x="11217407" y="1829643"/>
            <a:ext cx="21121" cy="10460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4" b="92361" l="7943" r="860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r="9062"/>
          <a:stretch/>
        </p:blipFill>
        <p:spPr>
          <a:xfrm>
            <a:off x="10250745" y="5722612"/>
            <a:ext cx="1954443" cy="1267475"/>
          </a:xfrm>
          <a:prstGeom prst="rect">
            <a:avLst/>
          </a:prstGeom>
        </p:spPr>
      </p:pic>
      <p:cxnSp>
        <p:nvCxnSpPr>
          <p:cNvPr id="26" name="Conector recto de flecha 25"/>
          <p:cNvCxnSpPr>
            <a:stCxn id="20" idx="2"/>
            <a:endCxn id="24" idx="0"/>
          </p:cNvCxnSpPr>
          <p:nvPr/>
        </p:nvCxnSpPr>
        <p:spPr>
          <a:xfrm>
            <a:off x="11213043" y="5309310"/>
            <a:ext cx="14924" cy="4133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ángulo rectángulo 16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C0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53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Etching the copper in the Superconductor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2"/>
          <a:stretch/>
        </p:blipFill>
        <p:spPr>
          <a:xfrm rot="5400000">
            <a:off x="8651211" y="2610453"/>
            <a:ext cx="3909080" cy="281227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0" t="25721" r="29529" b="9176"/>
          <a:stretch/>
        </p:blipFill>
        <p:spPr>
          <a:xfrm>
            <a:off x="36705" y="2152214"/>
            <a:ext cx="4001895" cy="3377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375" y="2152214"/>
            <a:ext cx="4503312" cy="3377484"/>
          </a:xfrm>
          <a:prstGeom prst="rect">
            <a:avLst/>
          </a:prstGeom>
        </p:spPr>
      </p:pic>
      <p:sp>
        <p:nvSpPr>
          <p:cNvPr id="9" name="Triángulo rectángulo 8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C0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78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Superconductivity test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72" t="1087" r="1206" b="1938"/>
          <a:stretch/>
        </p:blipFill>
        <p:spPr>
          <a:xfrm>
            <a:off x="0" y="1325563"/>
            <a:ext cx="8345511" cy="50871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" t="11035" r="11430" b="23177"/>
          <a:stretch/>
        </p:blipFill>
        <p:spPr>
          <a:xfrm>
            <a:off x="8613913" y="513715"/>
            <a:ext cx="1494465" cy="9015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0238">
            <a:off x="9213808" y="2443770"/>
            <a:ext cx="1673738" cy="1249724"/>
          </a:xfrm>
          <a:prstGeom prst="rect">
            <a:avLst/>
          </a:prstGeom>
        </p:spPr>
      </p:pic>
      <p:sp>
        <p:nvSpPr>
          <p:cNvPr id="4" name="Forma libre 3"/>
          <p:cNvSpPr/>
          <p:nvPr/>
        </p:nvSpPr>
        <p:spPr>
          <a:xfrm>
            <a:off x="8322365" y="1285461"/>
            <a:ext cx="583096" cy="636104"/>
          </a:xfrm>
          <a:custGeom>
            <a:avLst/>
            <a:gdLst>
              <a:gd name="connsiteX0" fmla="*/ 0 w 583096"/>
              <a:gd name="connsiteY0" fmla="*/ 636104 h 636104"/>
              <a:gd name="connsiteX1" fmla="*/ 79513 w 583096"/>
              <a:gd name="connsiteY1" fmla="*/ 556591 h 636104"/>
              <a:gd name="connsiteX2" fmla="*/ 357809 w 583096"/>
              <a:gd name="connsiteY2" fmla="*/ 172278 h 636104"/>
              <a:gd name="connsiteX3" fmla="*/ 503583 w 583096"/>
              <a:gd name="connsiteY3" fmla="*/ 53009 h 636104"/>
              <a:gd name="connsiteX4" fmla="*/ 530087 w 583096"/>
              <a:gd name="connsiteY4" fmla="*/ 26504 h 636104"/>
              <a:gd name="connsiteX5" fmla="*/ 583096 w 583096"/>
              <a:gd name="connsiteY5" fmla="*/ 0 h 6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3096" h="636104">
                <a:moveTo>
                  <a:pt x="0" y="636104"/>
                </a:moveTo>
                <a:cubicBezTo>
                  <a:pt x="26504" y="609600"/>
                  <a:pt x="56594" y="586251"/>
                  <a:pt x="79513" y="556591"/>
                </a:cubicBezTo>
                <a:cubicBezTo>
                  <a:pt x="145067" y="471757"/>
                  <a:pt x="275426" y="254661"/>
                  <a:pt x="357809" y="172278"/>
                </a:cubicBezTo>
                <a:cubicBezTo>
                  <a:pt x="464543" y="65544"/>
                  <a:pt x="411461" y="99069"/>
                  <a:pt x="503583" y="53009"/>
                </a:cubicBezTo>
                <a:cubicBezTo>
                  <a:pt x="512418" y="44174"/>
                  <a:pt x="519373" y="32932"/>
                  <a:pt x="530087" y="26504"/>
                </a:cubicBezTo>
                <a:cubicBezTo>
                  <a:pt x="606228" y="-19181"/>
                  <a:pt x="546345" y="36751"/>
                  <a:pt x="583096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Forma libre 7"/>
          <p:cNvSpPr/>
          <p:nvPr/>
        </p:nvSpPr>
        <p:spPr>
          <a:xfrm>
            <a:off x="8804476" y="1204781"/>
            <a:ext cx="261146" cy="242125"/>
          </a:xfrm>
          <a:custGeom>
            <a:avLst/>
            <a:gdLst>
              <a:gd name="connsiteX0" fmla="*/ 8220 w 261146"/>
              <a:gd name="connsiteY0" fmla="*/ 40923 h 242125"/>
              <a:gd name="connsiteX1" fmla="*/ 47976 w 261146"/>
              <a:gd name="connsiteY1" fmla="*/ 107184 h 242125"/>
              <a:gd name="connsiteX2" fmla="*/ 100985 w 261146"/>
              <a:gd name="connsiteY2" fmla="*/ 186697 h 242125"/>
              <a:gd name="connsiteX3" fmla="*/ 127489 w 261146"/>
              <a:gd name="connsiteY3" fmla="*/ 199949 h 242125"/>
              <a:gd name="connsiteX4" fmla="*/ 153994 w 261146"/>
              <a:gd name="connsiteY4" fmla="*/ 173445 h 242125"/>
              <a:gd name="connsiteX5" fmla="*/ 167246 w 261146"/>
              <a:gd name="connsiteY5" fmla="*/ 133689 h 242125"/>
              <a:gd name="connsiteX6" fmla="*/ 246759 w 261146"/>
              <a:gd name="connsiteY6" fmla="*/ 67428 h 242125"/>
              <a:gd name="connsiteX7" fmla="*/ 260011 w 261146"/>
              <a:gd name="connsiteY7" fmla="*/ 27671 h 242125"/>
              <a:gd name="connsiteX8" fmla="*/ 220254 w 261146"/>
              <a:gd name="connsiteY8" fmla="*/ 1167 h 242125"/>
              <a:gd name="connsiteX9" fmla="*/ 8220 w 261146"/>
              <a:gd name="connsiteY9" fmla="*/ 40923 h 24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146" h="242125">
                <a:moveTo>
                  <a:pt x="8220" y="40923"/>
                </a:moveTo>
                <a:cubicBezTo>
                  <a:pt x="-20493" y="58592"/>
                  <a:pt x="34147" y="85453"/>
                  <a:pt x="47976" y="107184"/>
                </a:cubicBezTo>
                <a:cubicBezTo>
                  <a:pt x="65078" y="134058"/>
                  <a:pt x="100985" y="186697"/>
                  <a:pt x="100985" y="186697"/>
                </a:cubicBezTo>
                <a:cubicBezTo>
                  <a:pt x="123458" y="276590"/>
                  <a:pt x="104004" y="239090"/>
                  <a:pt x="127489" y="199949"/>
                </a:cubicBezTo>
                <a:cubicBezTo>
                  <a:pt x="133917" y="189235"/>
                  <a:pt x="145159" y="182280"/>
                  <a:pt x="153994" y="173445"/>
                </a:cubicBezTo>
                <a:cubicBezTo>
                  <a:pt x="158411" y="160193"/>
                  <a:pt x="160059" y="145667"/>
                  <a:pt x="167246" y="133689"/>
                </a:cubicBezTo>
                <a:cubicBezTo>
                  <a:pt x="178736" y="114539"/>
                  <a:pt x="237904" y="74069"/>
                  <a:pt x="246759" y="67428"/>
                </a:cubicBezTo>
                <a:cubicBezTo>
                  <a:pt x="251176" y="54176"/>
                  <a:pt x="265199" y="40641"/>
                  <a:pt x="260011" y="27671"/>
                </a:cubicBezTo>
                <a:cubicBezTo>
                  <a:pt x="254096" y="12883"/>
                  <a:pt x="236094" y="2834"/>
                  <a:pt x="220254" y="1167"/>
                </a:cubicBezTo>
                <a:cubicBezTo>
                  <a:pt x="149964" y="-6232"/>
                  <a:pt x="36933" y="23254"/>
                  <a:pt x="8220" y="409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Forma libre 8"/>
          <p:cNvSpPr/>
          <p:nvPr/>
        </p:nvSpPr>
        <p:spPr>
          <a:xfrm>
            <a:off x="8322365" y="2835965"/>
            <a:ext cx="636105" cy="215089"/>
          </a:xfrm>
          <a:custGeom>
            <a:avLst/>
            <a:gdLst>
              <a:gd name="connsiteX0" fmla="*/ 0 w 636105"/>
              <a:gd name="connsiteY0" fmla="*/ 39757 h 215089"/>
              <a:gd name="connsiteX1" fmla="*/ 145774 w 636105"/>
              <a:gd name="connsiteY1" fmla="*/ 0 h 215089"/>
              <a:gd name="connsiteX2" fmla="*/ 198783 w 636105"/>
              <a:gd name="connsiteY2" fmla="*/ 13252 h 215089"/>
              <a:gd name="connsiteX3" fmla="*/ 278296 w 636105"/>
              <a:gd name="connsiteY3" fmla="*/ 39757 h 215089"/>
              <a:gd name="connsiteX4" fmla="*/ 318052 w 636105"/>
              <a:gd name="connsiteY4" fmla="*/ 53009 h 215089"/>
              <a:gd name="connsiteX5" fmla="*/ 344557 w 636105"/>
              <a:gd name="connsiteY5" fmla="*/ 79513 h 215089"/>
              <a:gd name="connsiteX6" fmla="*/ 384313 w 636105"/>
              <a:gd name="connsiteY6" fmla="*/ 106018 h 215089"/>
              <a:gd name="connsiteX7" fmla="*/ 450574 w 636105"/>
              <a:gd name="connsiteY7" fmla="*/ 185531 h 215089"/>
              <a:gd name="connsiteX8" fmla="*/ 490331 w 636105"/>
              <a:gd name="connsiteY8" fmla="*/ 212035 h 215089"/>
              <a:gd name="connsiteX9" fmla="*/ 636105 w 636105"/>
              <a:gd name="connsiteY9" fmla="*/ 212035 h 2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6105" h="215089">
                <a:moveTo>
                  <a:pt x="0" y="39757"/>
                </a:moveTo>
                <a:cubicBezTo>
                  <a:pt x="53224" y="18467"/>
                  <a:pt x="85702" y="0"/>
                  <a:pt x="145774" y="0"/>
                </a:cubicBezTo>
                <a:cubicBezTo>
                  <a:pt x="163987" y="0"/>
                  <a:pt x="181338" y="8018"/>
                  <a:pt x="198783" y="13252"/>
                </a:cubicBezTo>
                <a:cubicBezTo>
                  <a:pt x="225543" y="21280"/>
                  <a:pt x="251792" y="30922"/>
                  <a:pt x="278296" y="39757"/>
                </a:cubicBezTo>
                <a:lnTo>
                  <a:pt x="318052" y="53009"/>
                </a:lnTo>
                <a:cubicBezTo>
                  <a:pt x="326887" y="61844"/>
                  <a:pt x="334801" y="71708"/>
                  <a:pt x="344557" y="79513"/>
                </a:cubicBezTo>
                <a:cubicBezTo>
                  <a:pt x="356994" y="89463"/>
                  <a:pt x="373051" y="94756"/>
                  <a:pt x="384313" y="106018"/>
                </a:cubicBezTo>
                <a:cubicBezTo>
                  <a:pt x="488543" y="210248"/>
                  <a:pt x="320330" y="76994"/>
                  <a:pt x="450574" y="185531"/>
                </a:cubicBezTo>
                <a:cubicBezTo>
                  <a:pt x="462810" y="195727"/>
                  <a:pt x="474564" y="209783"/>
                  <a:pt x="490331" y="212035"/>
                </a:cubicBezTo>
                <a:cubicBezTo>
                  <a:pt x="538434" y="218907"/>
                  <a:pt x="587514" y="212035"/>
                  <a:pt x="636105" y="21203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Forma libre 9"/>
          <p:cNvSpPr/>
          <p:nvPr/>
        </p:nvSpPr>
        <p:spPr>
          <a:xfrm>
            <a:off x="8917109" y="2938835"/>
            <a:ext cx="240143" cy="259597"/>
          </a:xfrm>
          <a:custGeom>
            <a:avLst/>
            <a:gdLst>
              <a:gd name="connsiteX0" fmla="*/ 1604 w 240143"/>
              <a:gd name="connsiteY0" fmla="*/ 29652 h 259597"/>
              <a:gd name="connsiteX1" fmla="*/ 14856 w 240143"/>
              <a:gd name="connsiteY1" fmla="*/ 254939 h 259597"/>
              <a:gd name="connsiteX2" fmla="*/ 54613 w 240143"/>
              <a:gd name="connsiteY2" fmla="*/ 241687 h 259597"/>
              <a:gd name="connsiteX3" fmla="*/ 81117 w 240143"/>
              <a:gd name="connsiteY3" fmla="*/ 215182 h 259597"/>
              <a:gd name="connsiteX4" fmla="*/ 200387 w 240143"/>
              <a:gd name="connsiteY4" fmla="*/ 162174 h 259597"/>
              <a:gd name="connsiteX5" fmla="*/ 240143 w 240143"/>
              <a:gd name="connsiteY5" fmla="*/ 148922 h 259597"/>
              <a:gd name="connsiteX6" fmla="*/ 187134 w 240143"/>
              <a:gd name="connsiteY6" fmla="*/ 95913 h 259597"/>
              <a:gd name="connsiteX7" fmla="*/ 160630 w 240143"/>
              <a:gd name="connsiteY7" fmla="*/ 69408 h 259597"/>
              <a:gd name="connsiteX8" fmla="*/ 28108 w 240143"/>
              <a:gd name="connsiteY8" fmla="*/ 3148 h 259597"/>
              <a:gd name="connsiteX9" fmla="*/ 1604 w 240143"/>
              <a:gd name="connsiteY9" fmla="*/ 29652 h 259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143" h="259597">
                <a:moveTo>
                  <a:pt x="1604" y="29652"/>
                </a:moveTo>
                <a:cubicBezTo>
                  <a:pt x="-605" y="71617"/>
                  <a:pt x="-3389" y="181960"/>
                  <a:pt x="14856" y="254939"/>
                </a:cubicBezTo>
                <a:cubicBezTo>
                  <a:pt x="18244" y="268491"/>
                  <a:pt x="42635" y="248874"/>
                  <a:pt x="54613" y="241687"/>
                </a:cubicBezTo>
                <a:cubicBezTo>
                  <a:pt x="65327" y="235259"/>
                  <a:pt x="71361" y="222987"/>
                  <a:pt x="81117" y="215182"/>
                </a:cubicBezTo>
                <a:cubicBezTo>
                  <a:pt x="126117" y="179182"/>
                  <a:pt x="137344" y="183188"/>
                  <a:pt x="200387" y="162174"/>
                </a:cubicBezTo>
                <a:lnTo>
                  <a:pt x="240143" y="148922"/>
                </a:lnTo>
                <a:lnTo>
                  <a:pt x="187134" y="95913"/>
                </a:lnTo>
                <a:cubicBezTo>
                  <a:pt x="178299" y="87078"/>
                  <a:pt x="171026" y="76339"/>
                  <a:pt x="160630" y="69408"/>
                </a:cubicBezTo>
                <a:cubicBezTo>
                  <a:pt x="81686" y="16779"/>
                  <a:pt x="103030" y="18132"/>
                  <a:pt x="28108" y="3148"/>
                </a:cubicBezTo>
                <a:cubicBezTo>
                  <a:pt x="23776" y="2282"/>
                  <a:pt x="3813" y="-12313"/>
                  <a:pt x="1604" y="2965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Triángulo rectángulo 10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C0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36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s-MX" sz="4000" dirty="0" smtClean="0"/>
              <a:t>Quench </a:t>
            </a:r>
            <a:r>
              <a:rPr lang="en-US" sz="4000" dirty="0" smtClean="0"/>
              <a:t>heaters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062" y="1871482"/>
            <a:ext cx="5614938" cy="30953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75343" y="1446119"/>
            <a:ext cx="2266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Quench heaters!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76" y="1215136"/>
            <a:ext cx="2476500" cy="18478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8161" y="3800114"/>
            <a:ext cx="2206325" cy="2602742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974392" y="3202779"/>
            <a:ext cx="2173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Broken filament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974390" y="6218209"/>
            <a:ext cx="21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Current sharing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80" y="2028341"/>
            <a:ext cx="1582634" cy="2781600"/>
          </a:xfrm>
          <a:prstGeom prst="rect">
            <a:avLst/>
          </a:prstGeom>
        </p:spPr>
      </p:pic>
      <p:sp>
        <p:nvSpPr>
          <p:cNvPr id="13" name="Forma libre 12"/>
          <p:cNvSpPr/>
          <p:nvPr/>
        </p:nvSpPr>
        <p:spPr>
          <a:xfrm>
            <a:off x="128789" y="1803042"/>
            <a:ext cx="592428" cy="2897747"/>
          </a:xfrm>
          <a:custGeom>
            <a:avLst/>
            <a:gdLst>
              <a:gd name="connsiteX0" fmla="*/ 592428 w 592428"/>
              <a:gd name="connsiteY0" fmla="*/ 0 h 2897747"/>
              <a:gd name="connsiteX1" fmla="*/ 489397 w 592428"/>
              <a:gd name="connsiteY1" fmla="*/ 90152 h 2897747"/>
              <a:gd name="connsiteX2" fmla="*/ 437881 w 592428"/>
              <a:gd name="connsiteY2" fmla="*/ 180304 h 2897747"/>
              <a:gd name="connsiteX3" fmla="*/ 373487 w 592428"/>
              <a:gd name="connsiteY3" fmla="*/ 270457 h 2897747"/>
              <a:gd name="connsiteX4" fmla="*/ 360608 w 592428"/>
              <a:gd name="connsiteY4" fmla="*/ 309093 h 2897747"/>
              <a:gd name="connsiteX5" fmla="*/ 257577 w 592428"/>
              <a:gd name="connsiteY5" fmla="*/ 489397 h 2897747"/>
              <a:gd name="connsiteX6" fmla="*/ 244698 w 592428"/>
              <a:gd name="connsiteY6" fmla="*/ 528034 h 2897747"/>
              <a:gd name="connsiteX7" fmla="*/ 218941 w 592428"/>
              <a:gd name="connsiteY7" fmla="*/ 566671 h 2897747"/>
              <a:gd name="connsiteX8" fmla="*/ 167425 w 592428"/>
              <a:gd name="connsiteY8" fmla="*/ 721217 h 2897747"/>
              <a:gd name="connsiteX9" fmla="*/ 103031 w 592428"/>
              <a:gd name="connsiteY9" fmla="*/ 862885 h 2897747"/>
              <a:gd name="connsiteX10" fmla="*/ 51515 w 592428"/>
              <a:gd name="connsiteY10" fmla="*/ 1068947 h 2897747"/>
              <a:gd name="connsiteX11" fmla="*/ 12879 w 592428"/>
              <a:gd name="connsiteY11" fmla="*/ 1352282 h 2897747"/>
              <a:gd name="connsiteX12" fmla="*/ 0 w 592428"/>
              <a:gd name="connsiteY12" fmla="*/ 1532586 h 2897747"/>
              <a:gd name="connsiteX13" fmla="*/ 12879 w 592428"/>
              <a:gd name="connsiteY13" fmla="*/ 1803043 h 2897747"/>
              <a:gd name="connsiteX14" fmla="*/ 25757 w 592428"/>
              <a:gd name="connsiteY14" fmla="*/ 1841679 h 2897747"/>
              <a:gd name="connsiteX15" fmla="*/ 38636 w 592428"/>
              <a:gd name="connsiteY15" fmla="*/ 1957589 h 2897747"/>
              <a:gd name="connsiteX16" fmla="*/ 51515 w 592428"/>
              <a:gd name="connsiteY16" fmla="*/ 2021983 h 2897747"/>
              <a:gd name="connsiteX17" fmla="*/ 90152 w 592428"/>
              <a:gd name="connsiteY17" fmla="*/ 2215166 h 2897747"/>
              <a:gd name="connsiteX18" fmla="*/ 167425 w 592428"/>
              <a:gd name="connsiteY18" fmla="*/ 2305319 h 2897747"/>
              <a:gd name="connsiteX19" fmla="*/ 206062 w 592428"/>
              <a:gd name="connsiteY19" fmla="*/ 2408350 h 2897747"/>
              <a:gd name="connsiteX20" fmla="*/ 231819 w 592428"/>
              <a:gd name="connsiteY20" fmla="*/ 2446986 h 2897747"/>
              <a:gd name="connsiteX21" fmla="*/ 309093 w 592428"/>
              <a:gd name="connsiteY21" fmla="*/ 2537138 h 2897747"/>
              <a:gd name="connsiteX22" fmla="*/ 360608 w 592428"/>
              <a:gd name="connsiteY22" fmla="*/ 2627290 h 2897747"/>
              <a:gd name="connsiteX23" fmla="*/ 399245 w 592428"/>
              <a:gd name="connsiteY23" fmla="*/ 2704564 h 2897747"/>
              <a:gd name="connsiteX24" fmla="*/ 476518 w 592428"/>
              <a:gd name="connsiteY24" fmla="*/ 2756079 h 2897747"/>
              <a:gd name="connsiteX25" fmla="*/ 502276 w 592428"/>
              <a:gd name="connsiteY25" fmla="*/ 2833352 h 2897747"/>
              <a:gd name="connsiteX26" fmla="*/ 515155 w 592428"/>
              <a:gd name="connsiteY26" fmla="*/ 2871989 h 2897747"/>
              <a:gd name="connsiteX27" fmla="*/ 528034 w 592428"/>
              <a:gd name="connsiteY27" fmla="*/ 2897747 h 289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2428" h="2897747">
                <a:moveTo>
                  <a:pt x="592428" y="0"/>
                </a:moveTo>
                <a:cubicBezTo>
                  <a:pt x="557641" y="27830"/>
                  <a:pt x="518431" y="55312"/>
                  <a:pt x="489397" y="90152"/>
                </a:cubicBezTo>
                <a:cubicBezTo>
                  <a:pt x="460875" y="124378"/>
                  <a:pt x="460781" y="140229"/>
                  <a:pt x="437881" y="180304"/>
                </a:cubicBezTo>
                <a:cubicBezTo>
                  <a:pt x="422811" y="206677"/>
                  <a:pt x="390079" y="248334"/>
                  <a:pt x="373487" y="270457"/>
                </a:cubicBezTo>
                <a:cubicBezTo>
                  <a:pt x="369194" y="283336"/>
                  <a:pt x="367044" y="297140"/>
                  <a:pt x="360608" y="309093"/>
                </a:cubicBezTo>
                <a:cubicBezTo>
                  <a:pt x="326493" y="372449"/>
                  <a:pt x="285386" y="424509"/>
                  <a:pt x="257577" y="489397"/>
                </a:cubicBezTo>
                <a:cubicBezTo>
                  <a:pt x="252229" y="501875"/>
                  <a:pt x="250769" y="515891"/>
                  <a:pt x="244698" y="528034"/>
                </a:cubicBezTo>
                <a:cubicBezTo>
                  <a:pt x="237776" y="541878"/>
                  <a:pt x="224690" y="552300"/>
                  <a:pt x="218941" y="566671"/>
                </a:cubicBezTo>
                <a:cubicBezTo>
                  <a:pt x="198774" y="617089"/>
                  <a:pt x="191710" y="672648"/>
                  <a:pt x="167425" y="721217"/>
                </a:cubicBezTo>
                <a:cubicBezTo>
                  <a:pt x="133580" y="788907"/>
                  <a:pt x="127336" y="796044"/>
                  <a:pt x="103031" y="862885"/>
                </a:cubicBezTo>
                <a:cubicBezTo>
                  <a:pt x="72405" y="947107"/>
                  <a:pt x="68123" y="969300"/>
                  <a:pt x="51515" y="1068947"/>
                </a:cubicBezTo>
                <a:cubicBezTo>
                  <a:pt x="32724" y="1181689"/>
                  <a:pt x="27378" y="1207287"/>
                  <a:pt x="12879" y="1352282"/>
                </a:cubicBezTo>
                <a:cubicBezTo>
                  <a:pt x="6884" y="1412237"/>
                  <a:pt x="4293" y="1472485"/>
                  <a:pt x="0" y="1532586"/>
                </a:cubicBezTo>
                <a:cubicBezTo>
                  <a:pt x="4293" y="1622738"/>
                  <a:pt x="5384" y="1713100"/>
                  <a:pt x="12879" y="1803043"/>
                </a:cubicBezTo>
                <a:cubicBezTo>
                  <a:pt x="14006" y="1816571"/>
                  <a:pt x="23525" y="1828288"/>
                  <a:pt x="25757" y="1841679"/>
                </a:cubicBezTo>
                <a:cubicBezTo>
                  <a:pt x="32148" y="1880025"/>
                  <a:pt x="33138" y="1919105"/>
                  <a:pt x="38636" y="1957589"/>
                </a:cubicBezTo>
                <a:cubicBezTo>
                  <a:pt x="41732" y="1979259"/>
                  <a:pt x="48419" y="2000313"/>
                  <a:pt x="51515" y="2021983"/>
                </a:cubicBezTo>
                <a:cubicBezTo>
                  <a:pt x="54525" y="2043051"/>
                  <a:pt x="61088" y="2186101"/>
                  <a:pt x="90152" y="2215166"/>
                </a:cubicBezTo>
                <a:cubicBezTo>
                  <a:pt x="119432" y="2244447"/>
                  <a:pt x="146773" y="2268146"/>
                  <a:pt x="167425" y="2305319"/>
                </a:cubicBezTo>
                <a:cubicBezTo>
                  <a:pt x="262317" y="2476123"/>
                  <a:pt x="148236" y="2292696"/>
                  <a:pt x="206062" y="2408350"/>
                </a:cubicBezTo>
                <a:cubicBezTo>
                  <a:pt x="212984" y="2422194"/>
                  <a:pt x="222823" y="2434391"/>
                  <a:pt x="231819" y="2446986"/>
                </a:cubicBezTo>
                <a:cubicBezTo>
                  <a:pt x="273123" y="2504812"/>
                  <a:pt x="262287" y="2490334"/>
                  <a:pt x="309093" y="2537138"/>
                </a:cubicBezTo>
                <a:cubicBezTo>
                  <a:pt x="336332" y="2646094"/>
                  <a:pt x="299225" y="2535215"/>
                  <a:pt x="360608" y="2627290"/>
                </a:cubicBezTo>
                <a:cubicBezTo>
                  <a:pt x="391842" y="2674142"/>
                  <a:pt x="350609" y="2662008"/>
                  <a:pt x="399245" y="2704564"/>
                </a:cubicBezTo>
                <a:cubicBezTo>
                  <a:pt x="422542" y="2724949"/>
                  <a:pt x="476518" y="2756079"/>
                  <a:pt x="476518" y="2756079"/>
                </a:cubicBezTo>
                <a:lnTo>
                  <a:pt x="502276" y="2833352"/>
                </a:lnTo>
                <a:cubicBezTo>
                  <a:pt x="506569" y="2846231"/>
                  <a:pt x="509084" y="2859847"/>
                  <a:pt x="515155" y="2871989"/>
                </a:cubicBezTo>
                <a:lnTo>
                  <a:pt x="528034" y="2897747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Forma libre 13"/>
          <p:cNvSpPr/>
          <p:nvPr/>
        </p:nvSpPr>
        <p:spPr>
          <a:xfrm>
            <a:off x="514888" y="4655300"/>
            <a:ext cx="258078" cy="212914"/>
          </a:xfrm>
          <a:custGeom>
            <a:avLst/>
            <a:gdLst>
              <a:gd name="connsiteX0" fmla="*/ 267 w 258078"/>
              <a:gd name="connsiteY0" fmla="*/ 109883 h 212914"/>
              <a:gd name="connsiteX1" fmla="*/ 64661 w 258078"/>
              <a:gd name="connsiteY1" fmla="*/ 135641 h 212914"/>
              <a:gd name="connsiteX2" fmla="*/ 116177 w 258078"/>
              <a:gd name="connsiteY2" fmla="*/ 174277 h 212914"/>
              <a:gd name="connsiteX3" fmla="*/ 193450 w 258078"/>
              <a:gd name="connsiteY3" fmla="*/ 200035 h 212914"/>
              <a:gd name="connsiteX4" fmla="*/ 232087 w 258078"/>
              <a:gd name="connsiteY4" fmla="*/ 212914 h 212914"/>
              <a:gd name="connsiteX5" fmla="*/ 232087 w 258078"/>
              <a:gd name="connsiteY5" fmla="*/ 6852 h 212914"/>
              <a:gd name="connsiteX6" fmla="*/ 167692 w 258078"/>
              <a:gd name="connsiteY6" fmla="*/ 19731 h 212914"/>
              <a:gd name="connsiteX7" fmla="*/ 90419 w 258078"/>
              <a:gd name="connsiteY7" fmla="*/ 71246 h 212914"/>
              <a:gd name="connsiteX8" fmla="*/ 267 w 258078"/>
              <a:gd name="connsiteY8" fmla="*/ 109883 h 212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078" h="212914">
                <a:moveTo>
                  <a:pt x="267" y="109883"/>
                </a:moveTo>
                <a:cubicBezTo>
                  <a:pt x="-4026" y="120615"/>
                  <a:pt x="44452" y="124414"/>
                  <a:pt x="64661" y="135641"/>
                </a:cubicBezTo>
                <a:cubicBezTo>
                  <a:pt x="83425" y="146065"/>
                  <a:pt x="96978" y="164678"/>
                  <a:pt x="116177" y="174277"/>
                </a:cubicBezTo>
                <a:cubicBezTo>
                  <a:pt x="140462" y="186419"/>
                  <a:pt x="167692" y="191449"/>
                  <a:pt x="193450" y="200035"/>
                </a:cubicBezTo>
                <a:lnTo>
                  <a:pt x="232087" y="212914"/>
                </a:lnTo>
                <a:cubicBezTo>
                  <a:pt x="255239" y="143459"/>
                  <a:pt x="276631" y="95940"/>
                  <a:pt x="232087" y="6852"/>
                </a:cubicBezTo>
                <a:cubicBezTo>
                  <a:pt x="222297" y="-12727"/>
                  <a:pt x="189157" y="15438"/>
                  <a:pt x="167692" y="19731"/>
                </a:cubicBezTo>
                <a:cubicBezTo>
                  <a:pt x="141934" y="36903"/>
                  <a:pt x="119787" y="61457"/>
                  <a:pt x="90419" y="71246"/>
                </a:cubicBezTo>
                <a:cubicBezTo>
                  <a:pt x="46023" y="86045"/>
                  <a:pt x="4560" y="99151"/>
                  <a:pt x="267" y="10988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Forma libre 14"/>
          <p:cNvSpPr/>
          <p:nvPr/>
        </p:nvSpPr>
        <p:spPr>
          <a:xfrm>
            <a:off x="3348507" y="4919730"/>
            <a:ext cx="1432882" cy="875763"/>
          </a:xfrm>
          <a:custGeom>
            <a:avLst/>
            <a:gdLst>
              <a:gd name="connsiteX0" fmla="*/ 0 w 1432882"/>
              <a:gd name="connsiteY0" fmla="*/ 875763 h 875763"/>
              <a:gd name="connsiteX1" fmla="*/ 734096 w 1432882"/>
              <a:gd name="connsiteY1" fmla="*/ 850005 h 875763"/>
              <a:gd name="connsiteX2" fmla="*/ 888642 w 1432882"/>
              <a:gd name="connsiteY2" fmla="*/ 798490 h 875763"/>
              <a:gd name="connsiteX3" fmla="*/ 1068947 w 1432882"/>
              <a:gd name="connsiteY3" fmla="*/ 695459 h 875763"/>
              <a:gd name="connsiteX4" fmla="*/ 1146220 w 1432882"/>
              <a:gd name="connsiteY4" fmla="*/ 592428 h 875763"/>
              <a:gd name="connsiteX5" fmla="*/ 1197735 w 1432882"/>
              <a:gd name="connsiteY5" fmla="*/ 515155 h 875763"/>
              <a:gd name="connsiteX6" fmla="*/ 1352282 w 1432882"/>
              <a:gd name="connsiteY6" fmla="*/ 399245 h 875763"/>
              <a:gd name="connsiteX7" fmla="*/ 1390918 w 1432882"/>
              <a:gd name="connsiteY7" fmla="*/ 347729 h 875763"/>
              <a:gd name="connsiteX8" fmla="*/ 1403797 w 1432882"/>
              <a:gd name="connsiteY8" fmla="*/ 309093 h 875763"/>
              <a:gd name="connsiteX9" fmla="*/ 1429555 w 1432882"/>
              <a:gd name="connsiteY9" fmla="*/ 270456 h 875763"/>
              <a:gd name="connsiteX10" fmla="*/ 1429555 w 1432882"/>
              <a:gd name="connsiteY10" fmla="*/ 0 h 87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2882" h="875763">
                <a:moveTo>
                  <a:pt x="0" y="875763"/>
                </a:moveTo>
                <a:cubicBezTo>
                  <a:pt x="244699" y="867177"/>
                  <a:pt x="490167" y="871216"/>
                  <a:pt x="734096" y="850005"/>
                </a:cubicBezTo>
                <a:cubicBezTo>
                  <a:pt x="788194" y="845301"/>
                  <a:pt x="840073" y="822775"/>
                  <a:pt x="888642" y="798490"/>
                </a:cubicBezTo>
                <a:cubicBezTo>
                  <a:pt x="1036630" y="724496"/>
                  <a:pt x="979033" y="762893"/>
                  <a:pt x="1068947" y="695459"/>
                </a:cubicBezTo>
                <a:cubicBezTo>
                  <a:pt x="1144390" y="582290"/>
                  <a:pt x="1023874" y="760653"/>
                  <a:pt x="1146220" y="592428"/>
                </a:cubicBezTo>
                <a:cubicBezTo>
                  <a:pt x="1164428" y="567392"/>
                  <a:pt x="1171977" y="532327"/>
                  <a:pt x="1197735" y="515155"/>
                </a:cubicBezTo>
                <a:cubicBezTo>
                  <a:pt x="1243333" y="484756"/>
                  <a:pt x="1330929" y="427717"/>
                  <a:pt x="1352282" y="399245"/>
                </a:cubicBezTo>
                <a:lnTo>
                  <a:pt x="1390918" y="347729"/>
                </a:lnTo>
                <a:cubicBezTo>
                  <a:pt x="1395211" y="334850"/>
                  <a:pt x="1397726" y="321235"/>
                  <a:pt x="1403797" y="309093"/>
                </a:cubicBezTo>
                <a:cubicBezTo>
                  <a:pt x="1410719" y="295249"/>
                  <a:pt x="1428270" y="285881"/>
                  <a:pt x="1429555" y="270456"/>
                </a:cubicBezTo>
                <a:cubicBezTo>
                  <a:pt x="1437042" y="180615"/>
                  <a:pt x="1429555" y="90152"/>
                  <a:pt x="1429555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Forma libre 15"/>
          <p:cNvSpPr/>
          <p:nvPr/>
        </p:nvSpPr>
        <p:spPr>
          <a:xfrm>
            <a:off x="4636239" y="4919730"/>
            <a:ext cx="275262" cy="325432"/>
          </a:xfrm>
          <a:custGeom>
            <a:avLst/>
            <a:gdLst>
              <a:gd name="connsiteX0" fmla="*/ 13034 w 275262"/>
              <a:gd name="connsiteY0" fmla="*/ 321971 h 325432"/>
              <a:gd name="connsiteX1" fmla="*/ 270612 w 275262"/>
              <a:gd name="connsiteY1" fmla="*/ 309093 h 325432"/>
              <a:gd name="connsiteX2" fmla="*/ 257733 w 275262"/>
              <a:gd name="connsiteY2" fmla="*/ 270456 h 325432"/>
              <a:gd name="connsiteX3" fmla="*/ 219096 w 275262"/>
              <a:gd name="connsiteY3" fmla="*/ 231819 h 325432"/>
              <a:gd name="connsiteX4" fmla="*/ 193338 w 275262"/>
              <a:gd name="connsiteY4" fmla="*/ 193183 h 325432"/>
              <a:gd name="connsiteX5" fmla="*/ 141823 w 275262"/>
              <a:gd name="connsiteY5" fmla="*/ 0 h 325432"/>
              <a:gd name="connsiteX6" fmla="*/ 103186 w 275262"/>
              <a:gd name="connsiteY6" fmla="*/ 90152 h 325432"/>
              <a:gd name="connsiteX7" fmla="*/ 64550 w 275262"/>
              <a:gd name="connsiteY7" fmla="*/ 218940 h 325432"/>
              <a:gd name="connsiteX8" fmla="*/ 38792 w 275262"/>
              <a:gd name="connsiteY8" fmla="*/ 270456 h 325432"/>
              <a:gd name="connsiteX9" fmla="*/ 13034 w 275262"/>
              <a:gd name="connsiteY9" fmla="*/ 321971 h 32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5262" h="325432">
                <a:moveTo>
                  <a:pt x="13034" y="321971"/>
                </a:moveTo>
                <a:cubicBezTo>
                  <a:pt x="51671" y="328411"/>
                  <a:pt x="186489" y="326803"/>
                  <a:pt x="270612" y="309093"/>
                </a:cubicBezTo>
                <a:cubicBezTo>
                  <a:pt x="283896" y="306296"/>
                  <a:pt x="265263" y="281752"/>
                  <a:pt x="257733" y="270456"/>
                </a:cubicBezTo>
                <a:cubicBezTo>
                  <a:pt x="247630" y="255301"/>
                  <a:pt x="230756" y="245811"/>
                  <a:pt x="219096" y="231819"/>
                </a:cubicBezTo>
                <a:cubicBezTo>
                  <a:pt x="209187" y="219928"/>
                  <a:pt x="201924" y="206062"/>
                  <a:pt x="193338" y="193183"/>
                </a:cubicBezTo>
                <a:cubicBezTo>
                  <a:pt x="165036" y="23368"/>
                  <a:pt x="196551" y="82090"/>
                  <a:pt x="141823" y="0"/>
                </a:cubicBezTo>
                <a:cubicBezTo>
                  <a:pt x="111620" y="90608"/>
                  <a:pt x="150930" y="-21249"/>
                  <a:pt x="103186" y="90152"/>
                </a:cubicBezTo>
                <a:cubicBezTo>
                  <a:pt x="85408" y="131633"/>
                  <a:pt x="82328" y="177459"/>
                  <a:pt x="64550" y="218940"/>
                </a:cubicBezTo>
                <a:cubicBezTo>
                  <a:pt x="56987" y="236587"/>
                  <a:pt x="46355" y="252809"/>
                  <a:pt x="38792" y="270456"/>
                </a:cubicBezTo>
                <a:cubicBezTo>
                  <a:pt x="33444" y="282934"/>
                  <a:pt x="-25603" y="315531"/>
                  <a:pt x="13034" y="321971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Triángulo rectángulo 16"/>
          <p:cNvSpPr/>
          <p:nvPr/>
        </p:nvSpPr>
        <p:spPr>
          <a:xfrm rot="10800000">
            <a:off x="11354874" y="0"/>
            <a:ext cx="837126" cy="646331"/>
          </a:xfrm>
          <a:prstGeom prst="rtTriangle">
            <a:avLst/>
          </a:prstGeom>
          <a:solidFill>
            <a:srgbClr val="C0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17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Dipoles-Weak focusing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8" y="1438285"/>
            <a:ext cx="4916422" cy="4262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234" y="86411"/>
            <a:ext cx="3234731" cy="4359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64" y="4680757"/>
            <a:ext cx="4527955" cy="1455832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>
          <a:xfrm>
            <a:off x="2442949" y="4572000"/>
            <a:ext cx="1624084" cy="752468"/>
          </a:xfrm>
          <a:custGeom>
            <a:avLst/>
            <a:gdLst>
              <a:gd name="connsiteX0" fmla="*/ 0 w 1624084"/>
              <a:gd name="connsiteY0" fmla="*/ 0 h 752468"/>
              <a:gd name="connsiteX1" fmla="*/ 13648 w 1624084"/>
              <a:gd name="connsiteY1" fmla="*/ 81887 h 752468"/>
              <a:gd name="connsiteX2" fmla="*/ 54591 w 1624084"/>
              <a:gd name="connsiteY2" fmla="*/ 191069 h 752468"/>
              <a:gd name="connsiteX3" fmla="*/ 81887 w 1624084"/>
              <a:gd name="connsiteY3" fmla="*/ 327546 h 752468"/>
              <a:gd name="connsiteX4" fmla="*/ 109182 w 1624084"/>
              <a:gd name="connsiteY4" fmla="*/ 368490 h 752468"/>
              <a:gd name="connsiteX5" fmla="*/ 150126 w 1624084"/>
              <a:gd name="connsiteY5" fmla="*/ 450376 h 752468"/>
              <a:gd name="connsiteX6" fmla="*/ 286603 w 1624084"/>
              <a:gd name="connsiteY6" fmla="*/ 532263 h 752468"/>
              <a:gd name="connsiteX7" fmla="*/ 409433 w 1624084"/>
              <a:gd name="connsiteY7" fmla="*/ 586854 h 752468"/>
              <a:gd name="connsiteX8" fmla="*/ 464024 w 1624084"/>
              <a:gd name="connsiteY8" fmla="*/ 600501 h 752468"/>
              <a:gd name="connsiteX9" fmla="*/ 532263 w 1624084"/>
              <a:gd name="connsiteY9" fmla="*/ 614149 h 752468"/>
              <a:gd name="connsiteX10" fmla="*/ 655093 w 1624084"/>
              <a:gd name="connsiteY10" fmla="*/ 655093 h 752468"/>
              <a:gd name="connsiteX11" fmla="*/ 696036 w 1624084"/>
              <a:gd name="connsiteY11" fmla="*/ 668740 h 752468"/>
              <a:gd name="connsiteX12" fmla="*/ 818866 w 1624084"/>
              <a:gd name="connsiteY12" fmla="*/ 682388 h 752468"/>
              <a:gd name="connsiteX13" fmla="*/ 873457 w 1624084"/>
              <a:gd name="connsiteY13" fmla="*/ 696036 h 752468"/>
              <a:gd name="connsiteX14" fmla="*/ 955344 w 1624084"/>
              <a:gd name="connsiteY14" fmla="*/ 709684 h 752468"/>
              <a:gd name="connsiteX15" fmla="*/ 1064526 w 1624084"/>
              <a:gd name="connsiteY15" fmla="*/ 750627 h 752468"/>
              <a:gd name="connsiteX16" fmla="*/ 1624084 w 1624084"/>
              <a:gd name="connsiteY16" fmla="*/ 750627 h 75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4084" h="752468">
                <a:moveTo>
                  <a:pt x="0" y="0"/>
                </a:moveTo>
                <a:cubicBezTo>
                  <a:pt x="4549" y="27296"/>
                  <a:pt x="6367" y="55190"/>
                  <a:pt x="13648" y="81887"/>
                </a:cubicBezTo>
                <a:cubicBezTo>
                  <a:pt x="30556" y="143880"/>
                  <a:pt x="42435" y="138395"/>
                  <a:pt x="54591" y="191069"/>
                </a:cubicBezTo>
                <a:cubicBezTo>
                  <a:pt x="65023" y="236274"/>
                  <a:pt x="56153" y="288944"/>
                  <a:pt x="81887" y="327546"/>
                </a:cubicBezTo>
                <a:cubicBezTo>
                  <a:pt x="90985" y="341194"/>
                  <a:pt x="101847" y="353819"/>
                  <a:pt x="109182" y="368490"/>
                </a:cubicBezTo>
                <a:cubicBezTo>
                  <a:pt x="127570" y="405267"/>
                  <a:pt x="115359" y="419955"/>
                  <a:pt x="150126" y="450376"/>
                </a:cubicBezTo>
                <a:cubicBezTo>
                  <a:pt x="212967" y="505361"/>
                  <a:pt x="224980" y="497050"/>
                  <a:pt x="286603" y="532263"/>
                </a:cubicBezTo>
                <a:cubicBezTo>
                  <a:pt x="356301" y="572090"/>
                  <a:pt x="303542" y="560383"/>
                  <a:pt x="409433" y="586854"/>
                </a:cubicBezTo>
                <a:cubicBezTo>
                  <a:pt x="427630" y="591403"/>
                  <a:pt x="445714" y="596432"/>
                  <a:pt x="464024" y="600501"/>
                </a:cubicBezTo>
                <a:cubicBezTo>
                  <a:pt x="486668" y="605533"/>
                  <a:pt x="509884" y="608045"/>
                  <a:pt x="532263" y="614149"/>
                </a:cubicBezTo>
                <a:cubicBezTo>
                  <a:pt x="532278" y="614153"/>
                  <a:pt x="634614" y="648267"/>
                  <a:pt x="655093" y="655093"/>
                </a:cubicBezTo>
                <a:cubicBezTo>
                  <a:pt x="668741" y="659642"/>
                  <a:pt x="681738" y="667151"/>
                  <a:pt x="696036" y="668740"/>
                </a:cubicBezTo>
                <a:lnTo>
                  <a:pt x="818866" y="682388"/>
                </a:lnTo>
                <a:cubicBezTo>
                  <a:pt x="837063" y="686937"/>
                  <a:pt x="855064" y="692357"/>
                  <a:pt x="873457" y="696036"/>
                </a:cubicBezTo>
                <a:cubicBezTo>
                  <a:pt x="900592" y="701463"/>
                  <a:pt x="928839" y="701733"/>
                  <a:pt x="955344" y="709684"/>
                </a:cubicBezTo>
                <a:cubicBezTo>
                  <a:pt x="1011985" y="726676"/>
                  <a:pt x="1003775" y="749277"/>
                  <a:pt x="1064526" y="750627"/>
                </a:cubicBezTo>
                <a:cubicBezTo>
                  <a:pt x="1250999" y="754771"/>
                  <a:pt x="1437565" y="750627"/>
                  <a:pt x="1624084" y="75062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4035912" y="5174804"/>
            <a:ext cx="304076" cy="341534"/>
          </a:xfrm>
          <a:custGeom>
            <a:avLst/>
            <a:gdLst>
              <a:gd name="connsiteX0" fmla="*/ 31121 w 304076"/>
              <a:gd name="connsiteY0" fmla="*/ 11345 h 341534"/>
              <a:gd name="connsiteX1" fmla="*/ 17473 w 304076"/>
              <a:gd name="connsiteY1" fmla="*/ 284300 h 341534"/>
              <a:gd name="connsiteX2" fmla="*/ 3825 w 304076"/>
              <a:gd name="connsiteY2" fmla="*/ 338892 h 341534"/>
              <a:gd name="connsiteX3" fmla="*/ 44769 w 304076"/>
              <a:gd name="connsiteY3" fmla="*/ 311596 h 341534"/>
              <a:gd name="connsiteX4" fmla="*/ 72064 w 304076"/>
              <a:gd name="connsiteY4" fmla="*/ 270653 h 341534"/>
              <a:gd name="connsiteX5" fmla="*/ 126655 w 304076"/>
              <a:gd name="connsiteY5" fmla="*/ 243357 h 341534"/>
              <a:gd name="connsiteX6" fmla="*/ 263133 w 304076"/>
              <a:gd name="connsiteY6" fmla="*/ 202414 h 341534"/>
              <a:gd name="connsiteX7" fmla="*/ 304076 w 304076"/>
              <a:gd name="connsiteY7" fmla="*/ 175118 h 341534"/>
              <a:gd name="connsiteX8" fmla="*/ 263133 w 304076"/>
              <a:gd name="connsiteY8" fmla="*/ 161471 h 341534"/>
              <a:gd name="connsiteX9" fmla="*/ 181246 w 304076"/>
              <a:gd name="connsiteY9" fmla="*/ 106880 h 341534"/>
              <a:gd name="connsiteX10" fmla="*/ 140303 w 304076"/>
              <a:gd name="connsiteY10" fmla="*/ 79584 h 341534"/>
              <a:gd name="connsiteX11" fmla="*/ 85712 w 304076"/>
              <a:gd name="connsiteY11" fmla="*/ 65936 h 341534"/>
              <a:gd name="connsiteX12" fmla="*/ 31121 w 304076"/>
              <a:gd name="connsiteY12" fmla="*/ 11345 h 34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076" h="341534">
                <a:moveTo>
                  <a:pt x="31121" y="11345"/>
                </a:moveTo>
                <a:cubicBezTo>
                  <a:pt x="19748" y="47739"/>
                  <a:pt x="25038" y="193516"/>
                  <a:pt x="17473" y="284300"/>
                </a:cubicBezTo>
                <a:cubicBezTo>
                  <a:pt x="15915" y="302993"/>
                  <a:pt x="-9438" y="325629"/>
                  <a:pt x="3825" y="338892"/>
                </a:cubicBezTo>
                <a:cubicBezTo>
                  <a:pt x="15424" y="350491"/>
                  <a:pt x="31121" y="320695"/>
                  <a:pt x="44769" y="311596"/>
                </a:cubicBezTo>
                <a:cubicBezTo>
                  <a:pt x="53867" y="297948"/>
                  <a:pt x="59463" y="281154"/>
                  <a:pt x="72064" y="270653"/>
                </a:cubicBezTo>
                <a:cubicBezTo>
                  <a:pt x="87693" y="257628"/>
                  <a:pt x="107765" y="250913"/>
                  <a:pt x="126655" y="243357"/>
                </a:cubicBezTo>
                <a:cubicBezTo>
                  <a:pt x="182027" y="221208"/>
                  <a:pt x="209515" y="215819"/>
                  <a:pt x="263133" y="202414"/>
                </a:cubicBezTo>
                <a:cubicBezTo>
                  <a:pt x="276781" y="193315"/>
                  <a:pt x="304076" y="191521"/>
                  <a:pt x="304076" y="175118"/>
                </a:cubicBezTo>
                <a:cubicBezTo>
                  <a:pt x="304076" y="160732"/>
                  <a:pt x="275709" y="168457"/>
                  <a:pt x="263133" y="161471"/>
                </a:cubicBezTo>
                <a:cubicBezTo>
                  <a:pt x="234456" y="145540"/>
                  <a:pt x="208542" y="125077"/>
                  <a:pt x="181246" y="106880"/>
                </a:cubicBezTo>
                <a:cubicBezTo>
                  <a:pt x="167598" y="97781"/>
                  <a:pt x="156216" y="83562"/>
                  <a:pt x="140303" y="79584"/>
                </a:cubicBezTo>
                <a:lnTo>
                  <a:pt x="85712" y="65936"/>
                </a:lnTo>
                <a:cubicBezTo>
                  <a:pt x="39416" y="35072"/>
                  <a:pt x="42494" y="-25049"/>
                  <a:pt x="31121" y="11345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51" b="57926"/>
          <a:stretch/>
        </p:blipFill>
        <p:spPr>
          <a:xfrm rot="14990065">
            <a:off x="102227" y="5998436"/>
            <a:ext cx="1039143" cy="61253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51" b="57926"/>
          <a:stretch/>
        </p:blipFill>
        <p:spPr>
          <a:xfrm rot="20396384">
            <a:off x="4983327" y="1393196"/>
            <a:ext cx="1039143" cy="61253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>
            <a:off x="5657355" y="3255948"/>
            <a:ext cx="1115168" cy="1351239"/>
          </a:xfrm>
          <a:custGeom>
            <a:avLst/>
            <a:gdLst>
              <a:gd name="connsiteX0" fmla="*/ 23347 w 1115168"/>
              <a:gd name="connsiteY0" fmla="*/ 1351239 h 1351239"/>
              <a:gd name="connsiteX1" fmla="*/ 23347 w 1115168"/>
              <a:gd name="connsiteY1" fmla="*/ 873568 h 1351239"/>
              <a:gd name="connsiteX2" fmla="*/ 64291 w 1115168"/>
              <a:gd name="connsiteY2" fmla="*/ 682499 h 1351239"/>
              <a:gd name="connsiteX3" fmla="*/ 118882 w 1115168"/>
              <a:gd name="connsiteY3" fmla="*/ 573317 h 1351239"/>
              <a:gd name="connsiteX4" fmla="*/ 146177 w 1115168"/>
              <a:gd name="connsiteY4" fmla="*/ 518726 h 1351239"/>
              <a:gd name="connsiteX5" fmla="*/ 159825 w 1115168"/>
              <a:gd name="connsiteY5" fmla="*/ 477783 h 1351239"/>
              <a:gd name="connsiteX6" fmla="*/ 214416 w 1115168"/>
              <a:gd name="connsiteY6" fmla="*/ 395896 h 1351239"/>
              <a:gd name="connsiteX7" fmla="*/ 228064 w 1115168"/>
              <a:gd name="connsiteY7" fmla="*/ 354953 h 1351239"/>
              <a:gd name="connsiteX8" fmla="*/ 282655 w 1115168"/>
              <a:gd name="connsiteY8" fmla="*/ 300362 h 1351239"/>
              <a:gd name="connsiteX9" fmla="*/ 309950 w 1115168"/>
              <a:gd name="connsiteY9" fmla="*/ 259418 h 1351239"/>
              <a:gd name="connsiteX10" fmla="*/ 350894 w 1115168"/>
              <a:gd name="connsiteY10" fmla="*/ 232123 h 1351239"/>
              <a:gd name="connsiteX11" fmla="*/ 391837 w 1115168"/>
              <a:gd name="connsiteY11" fmla="*/ 191180 h 1351239"/>
              <a:gd name="connsiteX12" fmla="*/ 501019 w 1115168"/>
              <a:gd name="connsiteY12" fmla="*/ 122941 h 1351239"/>
              <a:gd name="connsiteX13" fmla="*/ 541962 w 1115168"/>
              <a:gd name="connsiteY13" fmla="*/ 95645 h 1351239"/>
              <a:gd name="connsiteX14" fmla="*/ 582906 w 1115168"/>
              <a:gd name="connsiteY14" fmla="*/ 81997 h 1351239"/>
              <a:gd name="connsiteX15" fmla="*/ 623849 w 1115168"/>
              <a:gd name="connsiteY15" fmla="*/ 54702 h 1351239"/>
              <a:gd name="connsiteX16" fmla="*/ 705735 w 1115168"/>
              <a:gd name="connsiteY16" fmla="*/ 27406 h 1351239"/>
              <a:gd name="connsiteX17" fmla="*/ 746679 w 1115168"/>
              <a:gd name="connsiteY17" fmla="*/ 13759 h 1351239"/>
              <a:gd name="connsiteX18" fmla="*/ 1115168 w 1115168"/>
              <a:gd name="connsiteY18" fmla="*/ 111 h 135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15168" h="1351239">
                <a:moveTo>
                  <a:pt x="23347" y="1351239"/>
                </a:moveTo>
                <a:cubicBezTo>
                  <a:pt x="-15801" y="1155489"/>
                  <a:pt x="1403" y="1268562"/>
                  <a:pt x="23347" y="873568"/>
                </a:cubicBezTo>
                <a:cubicBezTo>
                  <a:pt x="25165" y="840841"/>
                  <a:pt x="54682" y="701718"/>
                  <a:pt x="64291" y="682499"/>
                </a:cubicBezTo>
                <a:lnTo>
                  <a:pt x="118882" y="573317"/>
                </a:lnTo>
                <a:cubicBezTo>
                  <a:pt x="127980" y="555120"/>
                  <a:pt x="139743" y="538027"/>
                  <a:pt x="146177" y="518726"/>
                </a:cubicBezTo>
                <a:cubicBezTo>
                  <a:pt x="150726" y="505078"/>
                  <a:pt x="152839" y="490359"/>
                  <a:pt x="159825" y="477783"/>
                </a:cubicBezTo>
                <a:cubicBezTo>
                  <a:pt x="175757" y="449106"/>
                  <a:pt x="204042" y="427018"/>
                  <a:pt x="214416" y="395896"/>
                </a:cubicBezTo>
                <a:cubicBezTo>
                  <a:pt x="218965" y="382248"/>
                  <a:pt x="219702" y="366659"/>
                  <a:pt x="228064" y="354953"/>
                </a:cubicBezTo>
                <a:cubicBezTo>
                  <a:pt x="243022" y="334012"/>
                  <a:pt x="265907" y="319901"/>
                  <a:pt x="282655" y="300362"/>
                </a:cubicBezTo>
                <a:cubicBezTo>
                  <a:pt x="293330" y="287908"/>
                  <a:pt x="298352" y="271016"/>
                  <a:pt x="309950" y="259418"/>
                </a:cubicBezTo>
                <a:cubicBezTo>
                  <a:pt x="321548" y="247820"/>
                  <a:pt x="338293" y="242624"/>
                  <a:pt x="350894" y="232123"/>
                </a:cubicBezTo>
                <a:cubicBezTo>
                  <a:pt x="365721" y="219767"/>
                  <a:pt x="377010" y="203536"/>
                  <a:pt x="391837" y="191180"/>
                </a:cubicBezTo>
                <a:cubicBezTo>
                  <a:pt x="410553" y="175583"/>
                  <a:pt x="490355" y="129606"/>
                  <a:pt x="501019" y="122941"/>
                </a:cubicBezTo>
                <a:cubicBezTo>
                  <a:pt x="514928" y="114248"/>
                  <a:pt x="527291" y="102981"/>
                  <a:pt x="541962" y="95645"/>
                </a:cubicBezTo>
                <a:cubicBezTo>
                  <a:pt x="554829" y="89211"/>
                  <a:pt x="570039" y="88431"/>
                  <a:pt x="582906" y="81997"/>
                </a:cubicBezTo>
                <a:cubicBezTo>
                  <a:pt x="597577" y="74662"/>
                  <a:pt x="608860" y="61364"/>
                  <a:pt x="623849" y="54702"/>
                </a:cubicBezTo>
                <a:cubicBezTo>
                  <a:pt x="650141" y="43017"/>
                  <a:pt x="678440" y="36504"/>
                  <a:pt x="705735" y="27406"/>
                </a:cubicBezTo>
                <a:cubicBezTo>
                  <a:pt x="719383" y="22857"/>
                  <a:pt x="732315" y="14557"/>
                  <a:pt x="746679" y="13759"/>
                </a:cubicBezTo>
                <a:cubicBezTo>
                  <a:pt x="1033218" y="-2160"/>
                  <a:pt x="910325" y="111"/>
                  <a:pt x="1115168" y="11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447833" y="2923440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Stable</a:t>
            </a:r>
          </a:p>
          <a:p>
            <a:pPr algn="ctr"/>
            <a:r>
              <a:rPr lang="en-US" dirty="0" smtClean="0"/>
              <a:t> motion!</a:t>
            </a:r>
            <a:endParaRPr lang="en-US" dirty="0"/>
          </a:p>
        </p:txBody>
      </p:sp>
      <p:sp>
        <p:nvSpPr>
          <p:cNvPr id="45" name="Freeform 44"/>
          <p:cNvSpPr/>
          <p:nvPr/>
        </p:nvSpPr>
        <p:spPr>
          <a:xfrm>
            <a:off x="7424382" y="2169994"/>
            <a:ext cx="1255594" cy="1037230"/>
          </a:xfrm>
          <a:custGeom>
            <a:avLst/>
            <a:gdLst>
              <a:gd name="connsiteX0" fmla="*/ 0 w 1255594"/>
              <a:gd name="connsiteY0" fmla="*/ 1037230 h 1037230"/>
              <a:gd name="connsiteX1" fmla="*/ 81887 w 1255594"/>
              <a:gd name="connsiteY1" fmla="*/ 1023582 h 1037230"/>
              <a:gd name="connsiteX2" fmla="*/ 395785 w 1255594"/>
              <a:gd name="connsiteY2" fmla="*/ 996287 h 1037230"/>
              <a:gd name="connsiteX3" fmla="*/ 450376 w 1255594"/>
              <a:gd name="connsiteY3" fmla="*/ 955343 h 1037230"/>
              <a:gd name="connsiteX4" fmla="*/ 504967 w 1255594"/>
              <a:gd name="connsiteY4" fmla="*/ 941696 h 1037230"/>
              <a:gd name="connsiteX5" fmla="*/ 559558 w 1255594"/>
              <a:gd name="connsiteY5" fmla="*/ 859809 h 1037230"/>
              <a:gd name="connsiteX6" fmla="*/ 586854 w 1255594"/>
              <a:gd name="connsiteY6" fmla="*/ 818866 h 1037230"/>
              <a:gd name="connsiteX7" fmla="*/ 614149 w 1255594"/>
              <a:gd name="connsiteY7" fmla="*/ 777922 h 1037230"/>
              <a:gd name="connsiteX8" fmla="*/ 655093 w 1255594"/>
              <a:gd name="connsiteY8" fmla="*/ 723331 h 1037230"/>
              <a:gd name="connsiteX9" fmla="*/ 668740 w 1255594"/>
              <a:gd name="connsiteY9" fmla="*/ 682388 h 1037230"/>
              <a:gd name="connsiteX10" fmla="*/ 696036 w 1255594"/>
              <a:gd name="connsiteY10" fmla="*/ 545910 h 1037230"/>
              <a:gd name="connsiteX11" fmla="*/ 723331 w 1255594"/>
              <a:gd name="connsiteY11" fmla="*/ 504967 h 1037230"/>
              <a:gd name="connsiteX12" fmla="*/ 736979 w 1255594"/>
              <a:gd name="connsiteY12" fmla="*/ 450376 h 1037230"/>
              <a:gd name="connsiteX13" fmla="*/ 764275 w 1255594"/>
              <a:gd name="connsiteY13" fmla="*/ 368490 h 1037230"/>
              <a:gd name="connsiteX14" fmla="*/ 777922 w 1255594"/>
              <a:gd name="connsiteY14" fmla="*/ 300251 h 1037230"/>
              <a:gd name="connsiteX15" fmla="*/ 818866 w 1255594"/>
              <a:gd name="connsiteY15" fmla="*/ 177421 h 1037230"/>
              <a:gd name="connsiteX16" fmla="*/ 859809 w 1255594"/>
              <a:gd name="connsiteY16" fmla="*/ 81887 h 1037230"/>
              <a:gd name="connsiteX17" fmla="*/ 982639 w 1255594"/>
              <a:gd name="connsiteY17" fmla="*/ 27296 h 1037230"/>
              <a:gd name="connsiteX18" fmla="*/ 1037230 w 1255594"/>
              <a:gd name="connsiteY18" fmla="*/ 0 h 1037230"/>
              <a:gd name="connsiteX19" fmla="*/ 1173708 w 1255594"/>
              <a:gd name="connsiteY19" fmla="*/ 13648 h 1037230"/>
              <a:gd name="connsiteX20" fmla="*/ 1255594 w 1255594"/>
              <a:gd name="connsiteY20" fmla="*/ 40943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55594" h="1037230">
                <a:moveTo>
                  <a:pt x="0" y="1037230"/>
                </a:moveTo>
                <a:cubicBezTo>
                  <a:pt x="27296" y="1032681"/>
                  <a:pt x="54296" y="1025704"/>
                  <a:pt x="81887" y="1023582"/>
                </a:cubicBezTo>
                <a:cubicBezTo>
                  <a:pt x="399381" y="999159"/>
                  <a:pt x="263653" y="1040329"/>
                  <a:pt x="395785" y="996287"/>
                </a:cubicBezTo>
                <a:cubicBezTo>
                  <a:pt x="413982" y="982639"/>
                  <a:pt x="430031" y="965515"/>
                  <a:pt x="450376" y="955343"/>
                </a:cubicBezTo>
                <a:cubicBezTo>
                  <a:pt x="467153" y="946955"/>
                  <a:pt x="490851" y="954048"/>
                  <a:pt x="504967" y="941696"/>
                </a:cubicBezTo>
                <a:cubicBezTo>
                  <a:pt x="529655" y="920094"/>
                  <a:pt x="541361" y="887105"/>
                  <a:pt x="559558" y="859809"/>
                </a:cubicBezTo>
                <a:lnTo>
                  <a:pt x="586854" y="818866"/>
                </a:lnTo>
                <a:cubicBezTo>
                  <a:pt x="595953" y="805218"/>
                  <a:pt x="604307" y="791044"/>
                  <a:pt x="614149" y="777922"/>
                </a:cubicBezTo>
                <a:lnTo>
                  <a:pt x="655093" y="723331"/>
                </a:lnTo>
                <a:cubicBezTo>
                  <a:pt x="659642" y="709683"/>
                  <a:pt x="665505" y="696405"/>
                  <a:pt x="668740" y="682388"/>
                </a:cubicBezTo>
                <a:cubicBezTo>
                  <a:pt x="679172" y="637182"/>
                  <a:pt x="670302" y="584512"/>
                  <a:pt x="696036" y="545910"/>
                </a:cubicBezTo>
                <a:lnTo>
                  <a:pt x="723331" y="504967"/>
                </a:lnTo>
                <a:cubicBezTo>
                  <a:pt x="727880" y="486770"/>
                  <a:pt x="731589" y="468342"/>
                  <a:pt x="736979" y="450376"/>
                </a:cubicBezTo>
                <a:cubicBezTo>
                  <a:pt x="745247" y="422818"/>
                  <a:pt x="758633" y="396703"/>
                  <a:pt x="764275" y="368490"/>
                </a:cubicBezTo>
                <a:cubicBezTo>
                  <a:pt x="768824" y="345744"/>
                  <a:pt x="771549" y="322555"/>
                  <a:pt x="777922" y="300251"/>
                </a:cubicBezTo>
                <a:cubicBezTo>
                  <a:pt x="789778" y="258753"/>
                  <a:pt x="808398" y="219290"/>
                  <a:pt x="818866" y="177421"/>
                </a:cubicBezTo>
                <a:cubicBezTo>
                  <a:pt x="829307" y="135659"/>
                  <a:pt x="828393" y="113303"/>
                  <a:pt x="859809" y="81887"/>
                </a:cubicBezTo>
                <a:cubicBezTo>
                  <a:pt x="899957" y="41739"/>
                  <a:pt x="928579" y="54327"/>
                  <a:pt x="982639" y="27296"/>
                </a:cubicBezTo>
                <a:lnTo>
                  <a:pt x="1037230" y="0"/>
                </a:lnTo>
                <a:cubicBezTo>
                  <a:pt x="1082723" y="4549"/>
                  <a:pt x="1128771" y="5222"/>
                  <a:pt x="1173708" y="13648"/>
                </a:cubicBezTo>
                <a:cubicBezTo>
                  <a:pt x="1201987" y="18950"/>
                  <a:pt x="1255594" y="40943"/>
                  <a:pt x="1255594" y="4094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6383229" y="3090975"/>
            <a:ext cx="235935" cy="363215"/>
          </a:xfrm>
          <a:custGeom>
            <a:avLst/>
            <a:gdLst>
              <a:gd name="connsiteX0" fmla="*/ 58514 w 235935"/>
              <a:gd name="connsiteY0" fmla="*/ 20715 h 363215"/>
              <a:gd name="connsiteX1" fmla="*/ 31219 w 235935"/>
              <a:gd name="connsiteY1" fmla="*/ 266374 h 363215"/>
              <a:gd name="connsiteX2" fmla="*/ 17571 w 235935"/>
              <a:gd name="connsiteY2" fmla="*/ 320965 h 363215"/>
              <a:gd name="connsiteX3" fmla="*/ 3923 w 235935"/>
              <a:gd name="connsiteY3" fmla="*/ 361909 h 363215"/>
              <a:gd name="connsiteX4" fmla="*/ 44867 w 235935"/>
              <a:gd name="connsiteY4" fmla="*/ 334613 h 363215"/>
              <a:gd name="connsiteX5" fmla="*/ 126753 w 235935"/>
              <a:gd name="connsiteY5" fmla="*/ 211783 h 363215"/>
              <a:gd name="connsiteX6" fmla="*/ 154049 w 235935"/>
              <a:gd name="connsiteY6" fmla="*/ 170840 h 363215"/>
              <a:gd name="connsiteX7" fmla="*/ 235935 w 235935"/>
              <a:gd name="connsiteY7" fmla="*/ 116249 h 363215"/>
              <a:gd name="connsiteX8" fmla="*/ 194992 w 235935"/>
              <a:gd name="connsiteY8" fmla="*/ 88953 h 363215"/>
              <a:gd name="connsiteX9" fmla="*/ 154049 w 235935"/>
              <a:gd name="connsiteY9" fmla="*/ 75306 h 363215"/>
              <a:gd name="connsiteX10" fmla="*/ 99458 w 235935"/>
              <a:gd name="connsiteY10" fmla="*/ 48010 h 363215"/>
              <a:gd name="connsiteX11" fmla="*/ 58514 w 235935"/>
              <a:gd name="connsiteY11" fmla="*/ 20715 h 36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935" h="363215">
                <a:moveTo>
                  <a:pt x="58514" y="20715"/>
                </a:moveTo>
                <a:cubicBezTo>
                  <a:pt x="47141" y="57109"/>
                  <a:pt x="42351" y="184739"/>
                  <a:pt x="31219" y="266374"/>
                </a:cubicBezTo>
                <a:cubicBezTo>
                  <a:pt x="28685" y="284959"/>
                  <a:pt x="22724" y="302930"/>
                  <a:pt x="17571" y="320965"/>
                </a:cubicBezTo>
                <a:cubicBezTo>
                  <a:pt x="13619" y="334798"/>
                  <a:pt x="-8944" y="355475"/>
                  <a:pt x="3923" y="361909"/>
                </a:cubicBezTo>
                <a:cubicBezTo>
                  <a:pt x="18594" y="369245"/>
                  <a:pt x="31219" y="343712"/>
                  <a:pt x="44867" y="334613"/>
                </a:cubicBezTo>
                <a:cubicBezTo>
                  <a:pt x="90276" y="221088"/>
                  <a:pt x="45851" y="306168"/>
                  <a:pt x="126753" y="211783"/>
                </a:cubicBezTo>
                <a:cubicBezTo>
                  <a:pt x="137428" y="199329"/>
                  <a:pt x="141705" y="181641"/>
                  <a:pt x="154049" y="170840"/>
                </a:cubicBezTo>
                <a:cubicBezTo>
                  <a:pt x="178737" y="149238"/>
                  <a:pt x="235935" y="116249"/>
                  <a:pt x="235935" y="116249"/>
                </a:cubicBezTo>
                <a:cubicBezTo>
                  <a:pt x="222287" y="107150"/>
                  <a:pt x="209663" y="96288"/>
                  <a:pt x="194992" y="88953"/>
                </a:cubicBezTo>
                <a:cubicBezTo>
                  <a:pt x="182125" y="82519"/>
                  <a:pt x="167272" y="80973"/>
                  <a:pt x="154049" y="75306"/>
                </a:cubicBezTo>
                <a:cubicBezTo>
                  <a:pt x="135349" y="67292"/>
                  <a:pt x="118158" y="56024"/>
                  <a:pt x="99458" y="48010"/>
                </a:cubicBezTo>
                <a:cubicBezTo>
                  <a:pt x="-18620" y="-2595"/>
                  <a:pt x="69887" y="-15679"/>
                  <a:pt x="58514" y="20715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8651541" y="2075199"/>
            <a:ext cx="193123" cy="317544"/>
          </a:xfrm>
          <a:custGeom>
            <a:avLst/>
            <a:gdLst>
              <a:gd name="connsiteX0" fmla="*/ 1140 w 193123"/>
              <a:gd name="connsiteY0" fmla="*/ 12908 h 317544"/>
              <a:gd name="connsiteX1" fmla="*/ 14787 w 193123"/>
              <a:gd name="connsiteY1" fmla="*/ 313159 h 317544"/>
              <a:gd name="connsiteX2" fmla="*/ 55731 w 193123"/>
              <a:gd name="connsiteY2" fmla="*/ 272216 h 317544"/>
              <a:gd name="connsiteX3" fmla="*/ 96674 w 193123"/>
              <a:gd name="connsiteY3" fmla="*/ 244920 h 317544"/>
              <a:gd name="connsiteX4" fmla="*/ 178560 w 193123"/>
              <a:gd name="connsiteY4" fmla="*/ 176682 h 317544"/>
              <a:gd name="connsiteX5" fmla="*/ 192208 w 193123"/>
              <a:gd name="connsiteY5" fmla="*/ 135738 h 317544"/>
              <a:gd name="connsiteX6" fmla="*/ 69378 w 193123"/>
              <a:gd name="connsiteY6" fmla="*/ 67500 h 317544"/>
              <a:gd name="connsiteX7" fmla="*/ 14787 w 193123"/>
              <a:gd name="connsiteY7" fmla="*/ 53852 h 317544"/>
              <a:gd name="connsiteX8" fmla="*/ 1140 w 193123"/>
              <a:gd name="connsiteY8" fmla="*/ 12908 h 31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123" h="317544">
                <a:moveTo>
                  <a:pt x="1140" y="12908"/>
                </a:moveTo>
                <a:cubicBezTo>
                  <a:pt x="1140" y="56126"/>
                  <a:pt x="-5853" y="215121"/>
                  <a:pt x="14787" y="313159"/>
                </a:cubicBezTo>
                <a:cubicBezTo>
                  <a:pt x="18763" y="332046"/>
                  <a:pt x="40904" y="284572"/>
                  <a:pt x="55731" y="272216"/>
                </a:cubicBezTo>
                <a:cubicBezTo>
                  <a:pt x="68332" y="261715"/>
                  <a:pt x="84073" y="255421"/>
                  <a:pt x="96674" y="244920"/>
                </a:cubicBezTo>
                <a:cubicBezTo>
                  <a:pt x="201749" y="157357"/>
                  <a:pt x="76913" y="244446"/>
                  <a:pt x="178560" y="176682"/>
                </a:cubicBezTo>
                <a:cubicBezTo>
                  <a:pt x="183109" y="163034"/>
                  <a:pt x="196757" y="149386"/>
                  <a:pt x="192208" y="135738"/>
                </a:cubicBezTo>
                <a:cubicBezTo>
                  <a:pt x="177530" y="91703"/>
                  <a:pt x="100093" y="75179"/>
                  <a:pt x="69378" y="67500"/>
                </a:cubicBezTo>
                <a:cubicBezTo>
                  <a:pt x="51181" y="62951"/>
                  <a:pt x="29793" y="65106"/>
                  <a:pt x="14787" y="53852"/>
                </a:cubicBezTo>
                <a:cubicBezTo>
                  <a:pt x="7508" y="48393"/>
                  <a:pt x="1140" y="-30310"/>
                  <a:pt x="1140" y="1290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11465589" y="4270712"/>
            <a:ext cx="45719" cy="601540"/>
          </a:xfrm>
          <a:custGeom>
            <a:avLst/>
            <a:gdLst>
              <a:gd name="connsiteX0" fmla="*/ 0 w 54591"/>
              <a:gd name="connsiteY0" fmla="*/ 0 h 1460311"/>
              <a:gd name="connsiteX1" fmla="*/ 27296 w 54591"/>
              <a:gd name="connsiteY1" fmla="*/ 68239 h 1460311"/>
              <a:gd name="connsiteX2" fmla="*/ 40943 w 54591"/>
              <a:gd name="connsiteY2" fmla="*/ 122830 h 1460311"/>
              <a:gd name="connsiteX3" fmla="*/ 54591 w 54591"/>
              <a:gd name="connsiteY3" fmla="*/ 1460311 h 146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91" h="1460311">
                <a:moveTo>
                  <a:pt x="0" y="0"/>
                </a:moveTo>
                <a:cubicBezTo>
                  <a:pt x="9099" y="22746"/>
                  <a:pt x="19549" y="44998"/>
                  <a:pt x="27296" y="68239"/>
                </a:cubicBezTo>
                <a:cubicBezTo>
                  <a:pt x="33227" y="86033"/>
                  <a:pt x="40568" y="104077"/>
                  <a:pt x="40943" y="122830"/>
                </a:cubicBezTo>
                <a:cubicBezTo>
                  <a:pt x="49858" y="568591"/>
                  <a:pt x="54591" y="1014461"/>
                  <a:pt x="54591" y="146031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11342263" y="4852426"/>
            <a:ext cx="355834" cy="191616"/>
          </a:xfrm>
          <a:custGeom>
            <a:avLst/>
            <a:gdLst>
              <a:gd name="connsiteX0" fmla="*/ 992 w 355834"/>
              <a:gd name="connsiteY0" fmla="*/ 41490 h 191616"/>
              <a:gd name="connsiteX1" fmla="*/ 69231 w 355834"/>
              <a:gd name="connsiteY1" fmla="*/ 96082 h 191616"/>
              <a:gd name="connsiteX2" fmla="*/ 164765 w 355834"/>
              <a:gd name="connsiteY2" fmla="*/ 191616 h 191616"/>
              <a:gd name="connsiteX3" fmla="*/ 219356 w 355834"/>
              <a:gd name="connsiteY3" fmla="*/ 177968 h 191616"/>
              <a:gd name="connsiteX4" fmla="*/ 287595 w 355834"/>
              <a:gd name="connsiteY4" fmla="*/ 123377 h 191616"/>
              <a:gd name="connsiteX5" fmla="*/ 314890 w 355834"/>
              <a:gd name="connsiteY5" fmla="*/ 82434 h 191616"/>
              <a:gd name="connsiteX6" fmla="*/ 355834 w 355834"/>
              <a:gd name="connsiteY6" fmla="*/ 27843 h 191616"/>
              <a:gd name="connsiteX7" fmla="*/ 301243 w 355834"/>
              <a:gd name="connsiteY7" fmla="*/ 547 h 191616"/>
              <a:gd name="connsiteX8" fmla="*/ 123822 w 355834"/>
              <a:gd name="connsiteY8" fmla="*/ 14195 h 191616"/>
              <a:gd name="connsiteX9" fmla="*/ 992 w 355834"/>
              <a:gd name="connsiteY9" fmla="*/ 41490 h 19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5834" h="191616">
                <a:moveTo>
                  <a:pt x="992" y="41490"/>
                </a:moveTo>
                <a:cubicBezTo>
                  <a:pt x="-8106" y="55138"/>
                  <a:pt x="47758" y="76398"/>
                  <a:pt x="69231" y="96082"/>
                </a:cubicBezTo>
                <a:cubicBezTo>
                  <a:pt x="102429" y="126513"/>
                  <a:pt x="164765" y="191616"/>
                  <a:pt x="164765" y="191616"/>
                </a:cubicBezTo>
                <a:cubicBezTo>
                  <a:pt x="182962" y="187067"/>
                  <a:pt x="202959" y="187077"/>
                  <a:pt x="219356" y="177968"/>
                </a:cubicBezTo>
                <a:cubicBezTo>
                  <a:pt x="244820" y="163821"/>
                  <a:pt x="266997" y="143975"/>
                  <a:pt x="287595" y="123377"/>
                </a:cubicBezTo>
                <a:cubicBezTo>
                  <a:pt x="299193" y="111779"/>
                  <a:pt x="305356" y="95781"/>
                  <a:pt x="314890" y="82434"/>
                </a:cubicBezTo>
                <a:cubicBezTo>
                  <a:pt x="328111" y="63925"/>
                  <a:pt x="342186" y="46040"/>
                  <a:pt x="355834" y="27843"/>
                </a:cubicBezTo>
                <a:cubicBezTo>
                  <a:pt x="337637" y="18744"/>
                  <a:pt x="321553" y="1742"/>
                  <a:pt x="301243" y="547"/>
                </a:cubicBezTo>
                <a:cubicBezTo>
                  <a:pt x="242030" y="-2936"/>
                  <a:pt x="183063" y="11233"/>
                  <a:pt x="123822" y="14195"/>
                </a:cubicBezTo>
                <a:cubicBezTo>
                  <a:pt x="92017" y="15785"/>
                  <a:pt x="10090" y="27842"/>
                  <a:pt x="992" y="4149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6026927" y="1428667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Longitudinal</a:t>
            </a:r>
            <a:endParaRPr lang="en-US" dirty="0"/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5008728" y="998130"/>
            <a:ext cx="0" cy="6548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5008728" y="1630620"/>
            <a:ext cx="348004" cy="3757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866702" y="70918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5295287" y="1864639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5771565" y="1630620"/>
            <a:ext cx="324435" cy="68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7"/>
          <a:stretch/>
        </p:blipFill>
        <p:spPr>
          <a:xfrm>
            <a:off x="5053024" y="2298705"/>
            <a:ext cx="3066314" cy="197862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669826" y="4988537"/>
            <a:ext cx="1591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Stable!</a:t>
            </a:r>
            <a:endParaRPr lang="en-US" sz="2400" dirty="0"/>
          </a:p>
        </p:txBody>
      </p:sp>
      <p:sp>
        <p:nvSpPr>
          <p:cNvPr id="4" name="Freeform 3"/>
          <p:cNvSpPr/>
          <p:nvPr/>
        </p:nvSpPr>
        <p:spPr>
          <a:xfrm>
            <a:off x="10042079" y="5117910"/>
            <a:ext cx="644118" cy="791571"/>
          </a:xfrm>
          <a:custGeom>
            <a:avLst/>
            <a:gdLst>
              <a:gd name="connsiteX0" fmla="*/ 644118 w 644118"/>
              <a:gd name="connsiteY0" fmla="*/ 40944 h 791571"/>
              <a:gd name="connsiteX1" fmla="*/ 507640 w 644118"/>
              <a:gd name="connsiteY1" fmla="*/ 0 h 791571"/>
              <a:gd name="connsiteX2" fmla="*/ 357515 w 644118"/>
              <a:gd name="connsiteY2" fmla="*/ 13648 h 791571"/>
              <a:gd name="connsiteX3" fmla="*/ 275628 w 644118"/>
              <a:gd name="connsiteY3" fmla="*/ 40944 h 791571"/>
              <a:gd name="connsiteX4" fmla="*/ 234685 w 644118"/>
              <a:gd name="connsiteY4" fmla="*/ 54591 h 791571"/>
              <a:gd name="connsiteX5" fmla="*/ 98208 w 644118"/>
              <a:gd name="connsiteY5" fmla="*/ 163774 h 791571"/>
              <a:gd name="connsiteX6" fmla="*/ 43617 w 644118"/>
              <a:gd name="connsiteY6" fmla="*/ 286603 h 791571"/>
              <a:gd name="connsiteX7" fmla="*/ 29969 w 644118"/>
              <a:gd name="connsiteY7" fmla="*/ 327547 h 791571"/>
              <a:gd name="connsiteX8" fmla="*/ 16321 w 644118"/>
              <a:gd name="connsiteY8" fmla="*/ 791571 h 79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118" h="791571">
                <a:moveTo>
                  <a:pt x="644118" y="40944"/>
                </a:moveTo>
                <a:cubicBezTo>
                  <a:pt x="639354" y="39356"/>
                  <a:pt x="528266" y="0"/>
                  <a:pt x="507640" y="0"/>
                </a:cubicBezTo>
                <a:cubicBezTo>
                  <a:pt x="457392" y="0"/>
                  <a:pt x="407557" y="9099"/>
                  <a:pt x="357515" y="13648"/>
                </a:cubicBezTo>
                <a:lnTo>
                  <a:pt x="275628" y="40944"/>
                </a:lnTo>
                <a:lnTo>
                  <a:pt x="234685" y="54591"/>
                </a:lnTo>
                <a:cubicBezTo>
                  <a:pt x="186179" y="86929"/>
                  <a:pt x="136000" y="118423"/>
                  <a:pt x="98208" y="163774"/>
                </a:cubicBezTo>
                <a:cubicBezTo>
                  <a:pt x="62160" y="207031"/>
                  <a:pt x="63455" y="227088"/>
                  <a:pt x="43617" y="286603"/>
                </a:cubicBezTo>
                <a:lnTo>
                  <a:pt x="29969" y="327547"/>
                </a:lnTo>
                <a:cubicBezTo>
                  <a:pt x="-28277" y="502282"/>
                  <a:pt x="16321" y="354083"/>
                  <a:pt x="16321" y="79157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046" y="5586313"/>
            <a:ext cx="2056786" cy="1371191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9934183" y="5744108"/>
            <a:ext cx="233399" cy="274555"/>
          </a:xfrm>
          <a:custGeom>
            <a:avLst/>
            <a:gdLst>
              <a:gd name="connsiteX0" fmla="*/ 1387 w 233399"/>
              <a:gd name="connsiteY0" fmla="*/ 42543 h 274555"/>
              <a:gd name="connsiteX1" fmla="*/ 42330 w 233399"/>
              <a:gd name="connsiteY1" fmla="*/ 110782 h 274555"/>
              <a:gd name="connsiteX2" fmla="*/ 55978 w 233399"/>
              <a:gd name="connsiteY2" fmla="*/ 151725 h 274555"/>
              <a:gd name="connsiteX3" fmla="*/ 96921 w 233399"/>
              <a:gd name="connsiteY3" fmla="*/ 192668 h 274555"/>
              <a:gd name="connsiteX4" fmla="*/ 137865 w 233399"/>
              <a:gd name="connsiteY4" fmla="*/ 274555 h 274555"/>
              <a:gd name="connsiteX5" fmla="*/ 165160 w 233399"/>
              <a:gd name="connsiteY5" fmla="*/ 233611 h 274555"/>
              <a:gd name="connsiteX6" fmla="*/ 192456 w 233399"/>
              <a:gd name="connsiteY6" fmla="*/ 138077 h 274555"/>
              <a:gd name="connsiteX7" fmla="*/ 206104 w 233399"/>
              <a:gd name="connsiteY7" fmla="*/ 56191 h 274555"/>
              <a:gd name="connsiteX8" fmla="*/ 233399 w 233399"/>
              <a:gd name="connsiteY8" fmla="*/ 15247 h 274555"/>
              <a:gd name="connsiteX9" fmla="*/ 96921 w 233399"/>
              <a:gd name="connsiteY9" fmla="*/ 15247 h 274555"/>
              <a:gd name="connsiteX10" fmla="*/ 1387 w 233399"/>
              <a:gd name="connsiteY10" fmla="*/ 42543 h 27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3399" h="274555">
                <a:moveTo>
                  <a:pt x="1387" y="42543"/>
                </a:moveTo>
                <a:cubicBezTo>
                  <a:pt x="-7711" y="58465"/>
                  <a:pt x="30467" y="87056"/>
                  <a:pt x="42330" y="110782"/>
                </a:cubicBezTo>
                <a:cubicBezTo>
                  <a:pt x="48764" y="123649"/>
                  <a:pt x="47998" y="139755"/>
                  <a:pt x="55978" y="151725"/>
                </a:cubicBezTo>
                <a:cubicBezTo>
                  <a:pt x="66684" y="167784"/>
                  <a:pt x="83273" y="179020"/>
                  <a:pt x="96921" y="192668"/>
                </a:cubicBezTo>
                <a:cubicBezTo>
                  <a:pt x="100287" y="202765"/>
                  <a:pt x="120227" y="274555"/>
                  <a:pt x="137865" y="274555"/>
                </a:cubicBezTo>
                <a:cubicBezTo>
                  <a:pt x="154268" y="274555"/>
                  <a:pt x="157825" y="248282"/>
                  <a:pt x="165160" y="233611"/>
                </a:cubicBezTo>
                <a:cubicBezTo>
                  <a:pt x="173832" y="216266"/>
                  <a:pt x="189540" y="152655"/>
                  <a:pt x="192456" y="138077"/>
                </a:cubicBezTo>
                <a:cubicBezTo>
                  <a:pt x="197883" y="110943"/>
                  <a:pt x="197353" y="82443"/>
                  <a:pt x="206104" y="56191"/>
                </a:cubicBezTo>
                <a:cubicBezTo>
                  <a:pt x="211291" y="40630"/>
                  <a:pt x="224301" y="28895"/>
                  <a:pt x="233399" y="15247"/>
                </a:cubicBezTo>
                <a:cubicBezTo>
                  <a:pt x="164276" y="-7794"/>
                  <a:pt x="201470" y="-2178"/>
                  <a:pt x="96921" y="15247"/>
                </a:cubicBezTo>
                <a:cubicBezTo>
                  <a:pt x="74040" y="19061"/>
                  <a:pt x="10485" y="26621"/>
                  <a:pt x="1387" y="42543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124832" y="5654165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?</a:t>
            </a:r>
            <a:endParaRPr lang="en-US" sz="720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2318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Other</a:t>
            </a:r>
            <a:r>
              <a:rPr lang="es-MX" sz="4000" dirty="0" smtClean="0"/>
              <a:t> </a:t>
            </a:r>
            <a:r>
              <a:rPr lang="en-US" sz="4000" dirty="0" smtClean="0"/>
              <a:t>applications</a:t>
            </a:r>
            <a:r>
              <a:rPr lang="es-MX" sz="4000" dirty="0" smtClean="0"/>
              <a:t> </a:t>
            </a:r>
            <a:r>
              <a:rPr lang="es-MX" sz="4000" dirty="0" smtClean="0"/>
              <a:t>of superconducting magnets</a:t>
            </a:r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val="190875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208"/>
            <a:ext cx="8229600" cy="1143000"/>
          </a:xfrm>
        </p:spPr>
        <p:txBody>
          <a:bodyPr/>
          <a:lstStyle/>
          <a:p>
            <a:r>
              <a:rPr lang="en-US" dirty="0" smtClean="0"/>
              <a:t>Proton Beam Therapy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6611780"/>
            <a:ext cx="2425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October 19, 2014. College Station, </a:t>
            </a:r>
            <a:r>
              <a:rPr lang="en-US" sz="1000" dirty="0" err="1"/>
              <a:t>Tx</a:t>
            </a:r>
            <a:r>
              <a:rPr lang="en-US" sz="1000" dirty="0"/>
              <a:t>, USA.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3727" y="1493113"/>
            <a:ext cx="120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CANCER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844166" y="1768071"/>
            <a:ext cx="965834" cy="432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70137" y="1484014"/>
            <a:ext cx="2595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8.2 millions deaths </a:t>
            </a:r>
          </a:p>
          <a:p>
            <a:r>
              <a:rPr lang="en-US" sz="2400" dirty="0"/>
              <a:t>        in 2013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71909" y="1430380"/>
            <a:ext cx="2303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Luong, Brest, </a:t>
            </a:r>
          </a:p>
          <a:p>
            <a:r>
              <a:rPr lang="en-US" sz="2400" dirty="0"/>
              <a:t>prostate, brain….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578550" y="1692276"/>
            <a:ext cx="1088121" cy="1819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5900" y="2686422"/>
            <a:ext cx="1481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Treatment</a:t>
            </a:r>
          </a:p>
        </p:txBody>
      </p:sp>
      <p:cxnSp>
        <p:nvCxnSpPr>
          <p:cNvPr id="18" name="Straight Arrow Connector 17"/>
          <p:cNvCxnSpPr>
            <a:endCxn id="14" idx="0"/>
          </p:cNvCxnSpPr>
          <p:nvPr/>
        </p:nvCxnSpPr>
        <p:spPr>
          <a:xfrm>
            <a:off x="2266615" y="2133601"/>
            <a:ext cx="1" cy="55282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48201" y="2778754"/>
            <a:ext cx="976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Surgery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8201" y="3242498"/>
            <a:ext cx="15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Chemotherapy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48200" y="3731263"/>
            <a:ext cx="1472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Radiotherapy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200400" y="2917254"/>
            <a:ext cx="1295400" cy="461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180066" y="3000054"/>
            <a:ext cx="1315735" cy="4271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200400" y="3028263"/>
            <a:ext cx="1295400" cy="7863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86" y="2589648"/>
            <a:ext cx="4130097" cy="2891068"/>
          </a:xfrm>
          <a:prstGeom prst="rect">
            <a:avLst/>
          </a:prstGeom>
        </p:spPr>
      </p:pic>
      <p:cxnSp>
        <p:nvCxnSpPr>
          <p:cNvPr id="32" name="Straight Arrow Connector 31"/>
          <p:cNvCxnSpPr>
            <a:stCxn id="22" idx="2"/>
          </p:cNvCxnSpPr>
          <p:nvPr/>
        </p:nvCxnSpPr>
        <p:spPr>
          <a:xfrm>
            <a:off x="5384203" y="4100596"/>
            <a:ext cx="1738406" cy="2195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589360"/>
            <a:ext cx="4325021" cy="230667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849022" y="6088914"/>
            <a:ext cx="2296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 Beam Therapy!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781801" y="4800600"/>
            <a:ext cx="1660433" cy="12192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8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/>
              <a:t>Proton Beam Therapy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38" y="969726"/>
            <a:ext cx="4824484" cy="3859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92" y="1106473"/>
            <a:ext cx="4661918" cy="35860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55" y="4797466"/>
            <a:ext cx="3507319" cy="2697937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6166823" y="4599198"/>
            <a:ext cx="2118629" cy="6586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74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00" y="19349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Superconducting magnetic</a:t>
            </a:r>
            <a:br>
              <a:rPr lang="en-US" sz="3600" dirty="0"/>
            </a:br>
            <a:r>
              <a:rPr lang="en-US" sz="3600" dirty="0"/>
              <a:t> energy storage (SMES)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16333" y="1937455"/>
            <a:ext cx="2184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Power quality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67200" y="2133952"/>
            <a:ext cx="10668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49473" y="1549182"/>
            <a:ext cx="1636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Variations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22149" y="1370653"/>
            <a:ext cx="1000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Cyclic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22148" y="2325064"/>
            <a:ext cx="1406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Random</a:t>
            </a:r>
          </a:p>
        </p:txBody>
      </p:sp>
      <p:sp>
        <p:nvSpPr>
          <p:cNvPr id="17" name="Left Brace 16"/>
          <p:cNvSpPr/>
          <p:nvPr/>
        </p:nvSpPr>
        <p:spPr>
          <a:xfrm>
            <a:off x="7801034" y="1469803"/>
            <a:ext cx="1254535" cy="1295400"/>
          </a:xfrm>
          <a:prstGeom prst="leftBrace">
            <a:avLst>
              <a:gd name="adj1" fmla="val 911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229377" y="2976477"/>
            <a:ext cx="12600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Energy </a:t>
            </a:r>
          </a:p>
          <a:p>
            <a:r>
              <a:rPr lang="en-US" sz="2800" dirty="0"/>
              <a:t>storage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276600" y="2819401"/>
            <a:ext cx="872200" cy="38464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45540" y="4230287"/>
            <a:ext cx="17358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Pump Hydro</a:t>
            </a:r>
          </a:p>
          <a:p>
            <a:r>
              <a:rPr lang="en-US" sz="2400" dirty="0"/>
              <a:t>SMES</a:t>
            </a:r>
          </a:p>
          <a:p>
            <a:r>
              <a:rPr lang="en-US" sz="2400" dirty="0"/>
              <a:t>Flywheels</a:t>
            </a:r>
          </a:p>
          <a:p>
            <a:r>
              <a:rPr lang="en-US" sz="2400" dirty="0"/>
              <a:t>Fuel cells</a:t>
            </a:r>
          </a:p>
          <a:p>
            <a:r>
              <a:rPr lang="en-US" sz="2400" dirty="0"/>
              <a:t>Capacitors</a:t>
            </a:r>
          </a:p>
          <a:p>
            <a:r>
              <a:rPr lang="en-US" sz="2400" dirty="0" err="1"/>
              <a:t>etc</a:t>
            </a:r>
            <a:endParaRPr lang="en-US" sz="24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581400" y="3738265"/>
            <a:ext cx="567400" cy="49202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736832" y="4800600"/>
            <a:ext cx="175896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01546" y="1498938"/>
            <a:ext cx="28952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Continuous global </a:t>
            </a:r>
          </a:p>
          <a:p>
            <a:r>
              <a:rPr lang="en-US" sz="2800" dirty="0"/>
              <a:t>Need for more </a:t>
            </a:r>
          </a:p>
          <a:p>
            <a:r>
              <a:rPr lang="en-US" sz="2800" dirty="0"/>
              <a:t>energy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55806" y="4343243"/>
            <a:ext cx="54586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Zero resistive losses</a:t>
            </a:r>
          </a:p>
          <a:p>
            <a:r>
              <a:rPr lang="en-US" sz="2800" dirty="0"/>
              <a:t>Current produce magnetic field</a:t>
            </a:r>
          </a:p>
          <a:p>
            <a:r>
              <a:rPr lang="en-US" sz="2800" dirty="0"/>
              <a:t>Magnetic field Is a pure energy form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97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55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Superconducting magnetic</a:t>
            </a:r>
            <a:br>
              <a:rPr lang="en-US" sz="3600" dirty="0"/>
            </a:br>
            <a:r>
              <a:rPr lang="en-US" sz="3600" dirty="0"/>
              <a:t> energy storage (SMES)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0201"/>
            <a:ext cx="6067450" cy="43820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05800" y="1752600"/>
            <a:ext cx="2044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7m long</a:t>
            </a:r>
          </a:p>
          <a:p>
            <a:r>
              <a:rPr lang="en-US" dirty="0"/>
              <a:t>3m diameter</a:t>
            </a:r>
          </a:p>
          <a:p>
            <a:r>
              <a:rPr lang="en-US" dirty="0"/>
              <a:t>24 turns per meter, </a:t>
            </a: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7315200" y="2214266"/>
            <a:ext cx="990600" cy="22413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95983" y="4953000"/>
            <a:ext cx="122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45m radius</a:t>
            </a:r>
          </a:p>
        </p:txBody>
      </p:sp>
      <p:cxnSp>
        <p:nvCxnSpPr>
          <p:cNvPr id="24" name="Straight Arrow Connector 23"/>
          <p:cNvCxnSpPr>
            <a:stCxn id="13" idx="3"/>
          </p:cNvCxnSpPr>
          <p:nvPr/>
        </p:nvCxnSpPr>
        <p:spPr>
          <a:xfrm>
            <a:off x="5324268" y="5137666"/>
            <a:ext cx="138133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60" y="4047097"/>
            <a:ext cx="3146463" cy="247138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6477000" y="2326332"/>
            <a:ext cx="1143000" cy="209326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3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37" y="900112"/>
            <a:ext cx="9001125" cy="505777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151289" y="-6183"/>
            <a:ext cx="3889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Thank You!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70269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Quadrupoles-Strong Focusing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487" y="1704222"/>
            <a:ext cx="6249272" cy="4315427"/>
          </a:xfrm>
          <a:prstGeom prst="rect">
            <a:avLst/>
          </a:prstGeom>
        </p:spPr>
      </p:pic>
      <p:pic>
        <p:nvPicPr>
          <p:cNvPr id="5" name="Picture 4" descr="C:\WINNT\Profiles\markm\My Documents\My Pictures\agfocu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35" y="1456017"/>
            <a:ext cx="2757341" cy="275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WINNT\Profiles\markm\My Documents\My Pictures\AGFocus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670" y="1937751"/>
            <a:ext cx="3143250" cy="17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6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Sextupoles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448" y="478473"/>
            <a:ext cx="4848902" cy="28102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35" y="3453907"/>
            <a:ext cx="4677428" cy="2572109"/>
          </a:xfrm>
          <a:prstGeom prst="rect">
            <a:avLst/>
          </a:prstGeom>
        </p:spPr>
      </p:pic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46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Octupoles</a:t>
            </a:r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453" y="1583141"/>
            <a:ext cx="6741094" cy="3956163"/>
          </a:xfrm>
          <a:prstGeom prst="rect">
            <a:avLst/>
          </a:prstGeom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9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Combined function magnet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2" y="2023844"/>
            <a:ext cx="5939658" cy="3117648"/>
          </a:xfrm>
          <a:prstGeom prst="rect">
            <a:avLst/>
          </a:prstGeom>
        </p:spPr>
      </p:pic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16,  2015. Mexican Particle Accelerator School 2015. Guanajuato, </a:t>
            </a:r>
            <a:r>
              <a:rPr lang="en-US" dirty="0" err="1" smtClean="0"/>
              <a:t>Gto</a:t>
            </a:r>
            <a:r>
              <a:rPr lang="en-US" dirty="0" smtClean="0"/>
              <a:t>. Mx.</a:t>
            </a:r>
            <a:endParaRPr lang="en-US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25563"/>
            <a:ext cx="5868473" cy="451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2710</TotalTime>
  <Words>2120</Words>
  <Application>Microsoft Office PowerPoint</Application>
  <PresentationFormat>Panorámica</PresentationFormat>
  <Paragraphs>436</Paragraphs>
  <Slides>55</Slides>
  <Notes>6</Notes>
  <HiddenSlides>0</HiddenSlides>
  <MMClips>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55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Wingdings</vt:lpstr>
      <vt:lpstr>Office Theme</vt:lpstr>
      <vt:lpstr>1_Office Theme</vt:lpstr>
      <vt:lpstr>Presentación de PowerPoint</vt:lpstr>
      <vt:lpstr>Presentación de PowerPoint</vt:lpstr>
      <vt:lpstr>What is accelerator physics?</vt:lpstr>
      <vt:lpstr>Presentación de PowerPoint</vt:lpstr>
      <vt:lpstr>Dipoles-Weak focusing </vt:lpstr>
      <vt:lpstr>Quadrupoles-Strong Focusing</vt:lpstr>
      <vt:lpstr>Sextupoles</vt:lpstr>
      <vt:lpstr>Octupoles</vt:lpstr>
      <vt:lpstr>Combined function magnet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Magnet design: Homework #2</vt:lpstr>
      <vt:lpstr>Presentación de PowerPoint</vt:lpstr>
      <vt:lpstr>Magnet design: Cos θ magnet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Introduction: Medium-energy Electron-Ion Collider (MEIC)</vt:lpstr>
      <vt:lpstr>Our goal</vt:lpstr>
      <vt:lpstr>Superferric vs. Cos Ө</vt:lpstr>
      <vt:lpstr>Rutherford cable vs. Cable-In-Conduit</vt:lpstr>
      <vt:lpstr>CIC R&amp;D status: Mechanical Stress </vt:lpstr>
      <vt:lpstr>Etching the copper in the Superconductor</vt:lpstr>
      <vt:lpstr>Superconductivity test</vt:lpstr>
      <vt:lpstr>Quench heaters</vt:lpstr>
      <vt:lpstr>Other applications of superconducting magnets</vt:lpstr>
      <vt:lpstr>Proton Beam Therapy</vt:lpstr>
      <vt:lpstr>Proton Beam Therapy</vt:lpstr>
      <vt:lpstr>Superconducting magnetic  energy storage (SMES)</vt:lpstr>
      <vt:lpstr>Superconducting magnetic  energy storage (SMES)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Chavez Valenzuela</dc:creator>
  <cp:lastModifiedBy>daniel chavez</cp:lastModifiedBy>
  <cp:revision>395</cp:revision>
  <dcterms:created xsi:type="dcterms:W3CDTF">2015-08-09T21:53:02Z</dcterms:created>
  <dcterms:modified xsi:type="dcterms:W3CDTF">2015-11-16T07:33:34Z</dcterms:modified>
</cp:coreProperties>
</file>