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theme/theme2.xml" ContentType="application/vnd.openxmlformats-officedocument.theme+xml"/>
  <Override PartName="/ppt/slides/slide2.xml" ContentType="application/vnd.openxmlformats-officedocument.presentationml.slide+xml"/>
  <Override PartName="/docProps/app.xml" ContentType="application/vnd.openxmlformats-officedocument.extended-properties+xml"/>
  <Override PartName="/ppt/slides/slide30.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charts/chart1.xml" ContentType="application/vnd.openxmlformats-officedocument.drawingml.chart+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charts/chart2.xml" ContentType="application/vnd.openxmlformats-officedocument.drawingml.chart+xml"/>
  <Override PartName="/ppt/charts/chart3.xml" ContentType="application/vnd.openxmlformats-officedocument.drawingml.chart+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Default Extension="xlsx" ContentType="application/vnd.openxmlformats-officedocument.spreadsheetml.sheet"/>
  <Override PartName="/ppt/embeddings/Microsoft_Equation8.bin" ContentType="application/vnd.openxmlformats-officedocument.oleObject"/>
  <Override PartName="/ppt/slides/slide25.xml" ContentType="application/vnd.openxmlformats-officedocument.presentationml.slide+xml"/>
  <Override PartName="/ppt/embeddings/Microsoft_Equation2.bin" ContentType="application/vnd.openxmlformats-officedocument.oleObject"/>
  <Override PartName="/ppt/embeddings/Microsoft_Equation11.bin" ContentType="application/vnd.openxmlformats-officedocument.oleObject"/>
  <Override PartName="/ppt/embeddings/Microsoft_Equation12.bin" ContentType="application/vnd.openxmlformats-officedocument.oleObject"/>
  <Override PartName="/ppt/embeddings/Microsoft_Equation4.bin" ContentType="application/vnd.openxmlformats-officedocument.oleObject"/>
  <Override PartName="/ppt/handoutMasters/handoutMaster1.xml" ContentType="application/vnd.openxmlformats-officedocument.presentationml.handoutMaster+xml"/>
  <Override PartName="/ppt/slides/slide13.xml" ContentType="application/vnd.openxmlformats-officedocument.presentationml.slide+xml"/>
  <Override PartName="/ppt/slides/slide14.xml" ContentType="application/vnd.openxmlformats-officedocument.presentationml.slide+xml"/>
  <Override PartName="/ppt/embeddings/Microsoft_Equation10.bin" ContentType="application/vnd.openxmlformats-officedocument.oleObject"/>
  <Override PartName="/ppt/slides/slide34.xml" ContentType="application/vnd.openxmlformats-officedocument.presentationml.slide+xml"/>
  <Override PartName="/ppt/embeddings/Microsoft_Equation5.bin" ContentType="application/vnd.openxmlformats-officedocument.oleObject"/>
  <Default Extension="pict" ContentType="image/pict"/>
  <Override PartName="/ppt/embeddings/Microsoft_Equation7.bin" ContentType="application/vnd.openxmlformats-officedocument.oleObject"/>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37.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slides/slide33.xml" ContentType="application/vnd.openxmlformats-officedocument.presentationml.slide+xml"/>
  <Override PartName="/ppt/charts/chart4.xml" ContentType="application/vnd.openxmlformats-officedocument.drawingml.chart+xml"/>
  <Override PartName="/ppt/presProps.xml" ContentType="application/vnd.openxmlformats-officedocument.presentationml.presProps+xml"/>
  <Default Extension="jpeg" ContentType="image/jpeg"/>
  <Default Extension="vml" ContentType="application/vnd.openxmlformats-officedocument.vmlDrawin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embeddings/Microsoft_Equation1.bin" ContentType="application/vnd.openxmlformats-officedocument.oleObject"/>
  <Override PartName="/ppt/slides/slide27.xml" ContentType="application/vnd.openxmlformats-officedocument.presentationml.slide+xml"/>
  <Override PartName="/ppt/slideLayouts/slideLayout11.xml" ContentType="application/vnd.openxmlformats-officedocument.presentationml.slideLayout+xml"/>
  <Override PartName="/docProps/core.xml" ContentType="application/vnd.openxmlformats-package.core-properties+xml"/>
  <Override PartName="/ppt/slides/slide8.xml" ContentType="application/vnd.openxmlformats-officedocument.presentationml.slide+xml"/>
  <Override PartName="/ppt/slides/slide31.xml" ContentType="application/vnd.openxmlformats-officedocument.presentationml.slide+xml"/>
  <Override PartName="/ppt/slides/slide15.xml" ContentType="application/vnd.openxmlformats-officedocument.presentationml.slide+xml"/>
  <Override PartName="/ppt/embeddings/Microsoft_Equation9.bin" ContentType="application/vnd.openxmlformats-officedocument.oleObject"/>
  <Default Extension="bin" ContentType="application/vnd.openxmlformats-officedocument.presentationml.printerSettings"/>
  <Override PartName="/ppt/embeddings/Microsoft_Equation6.bin" ContentType="application/vnd.openxmlformats-officedocument.oleObject"/>
  <Default Extension="rels" ContentType="application/vnd.openxmlformats-package.relationships+xml"/>
  <Override PartName="/ppt/slides/slide9.xml" ContentType="application/vnd.openxmlformats-officedocument.presentationml.slide+xml"/>
  <Override PartName="/ppt/embeddings/Microsoft_Equation3.bin" ContentType="application/vnd.openxmlformats-officedocument.oleObject"/>
  <Override PartName="/ppt/slides/slide24.xml" ContentType="application/vnd.openxmlformats-officedocument.presentationml.slide+xml"/>
  <Override PartName="/ppt/slides/slide32.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Default Extension="gif" ContentType="image/gif"/>
  <Override PartName="/ppt/slides/slide19.xml" ContentType="application/vnd.openxmlformats-officedocument.presentationml.slide+xml"/>
  <Override PartName="/ppt/slides/slide12.xml" ContentType="application/vnd.openxmlformats-officedocument.presentationml.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p:sldMasterIdLst>
    <p:sldMasterId id="2147483662" r:id="rId1"/>
  </p:sldMasterIdLst>
  <p:notesMasterIdLst>
    <p:notesMasterId r:id="rId40"/>
  </p:notesMasterIdLst>
  <p:handoutMasterIdLst>
    <p:handoutMasterId r:id="rId41"/>
  </p:handoutMasterIdLst>
  <p:sldIdLst>
    <p:sldId id="347" r:id="rId2"/>
    <p:sldId id="411" r:id="rId3"/>
    <p:sldId id="419" r:id="rId4"/>
    <p:sldId id="420" r:id="rId5"/>
    <p:sldId id="458" r:id="rId6"/>
    <p:sldId id="421" r:id="rId7"/>
    <p:sldId id="459" r:id="rId8"/>
    <p:sldId id="427" r:id="rId9"/>
    <p:sldId id="428" r:id="rId10"/>
    <p:sldId id="429" r:id="rId11"/>
    <p:sldId id="430" r:id="rId12"/>
    <p:sldId id="431" r:id="rId13"/>
    <p:sldId id="432" r:id="rId14"/>
    <p:sldId id="433" r:id="rId15"/>
    <p:sldId id="434" r:id="rId16"/>
    <p:sldId id="435" r:id="rId17"/>
    <p:sldId id="436" r:id="rId18"/>
    <p:sldId id="437" r:id="rId19"/>
    <p:sldId id="438" r:id="rId20"/>
    <p:sldId id="439" r:id="rId21"/>
    <p:sldId id="440" r:id="rId22"/>
    <p:sldId id="441" r:id="rId23"/>
    <p:sldId id="442" r:id="rId24"/>
    <p:sldId id="444" r:id="rId25"/>
    <p:sldId id="445" r:id="rId26"/>
    <p:sldId id="446" r:id="rId27"/>
    <p:sldId id="447" r:id="rId28"/>
    <p:sldId id="448" r:id="rId29"/>
    <p:sldId id="449" r:id="rId30"/>
    <p:sldId id="450" r:id="rId31"/>
    <p:sldId id="451" r:id="rId32"/>
    <p:sldId id="452" r:id="rId33"/>
    <p:sldId id="453" r:id="rId34"/>
    <p:sldId id="454" r:id="rId35"/>
    <p:sldId id="455" r:id="rId36"/>
    <p:sldId id="456" r:id="rId37"/>
    <p:sldId id="457" r:id="rId38"/>
    <p:sldId id="412" r:id="rId39"/>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pitchFamily="-111" charset="0"/>
        <a:ea typeface="ＭＳ Ｐゴシック" pitchFamily="-111" charset="-128"/>
        <a:cs typeface="ＭＳ Ｐゴシック" pitchFamily="-111" charset="-128"/>
      </a:defRPr>
    </a:lvl1pPr>
    <a:lvl2pPr marL="457200" algn="l" rtl="0" fontAlgn="base">
      <a:spcBef>
        <a:spcPct val="0"/>
      </a:spcBef>
      <a:spcAft>
        <a:spcPct val="0"/>
      </a:spcAft>
      <a:defRPr sz="2400" kern="1200">
        <a:solidFill>
          <a:schemeClr val="tx1"/>
        </a:solidFill>
        <a:latin typeface="Times" pitchFamily="-111" charset="0"/>
        <a:ea typeface="ＭＳ Ｐゴシック" pitchFamily="-111" charset="-128"/>
        <a:cs typeface="ＭＳ Ｐゴシック" pitchFamily="-111" charset="-128"/>
      </a:defRPr>
    </a:lvl2pPr>
    <a:lvl3pPr marL="914400" algn="l" rtl="0" fontAlgn="base">
      <a:spcBef>
        <a:spcPct val="0"/>
      </a:spcBef>
      <a:spcAft>
        <a:spcPct val="0"/>
      </a:spcAft>
      <a:defRPr sz="2400" kern="1200">
        <a:solidFill>
          <a:schemeClr val="tx1"/>
        </a:solidFill>
        <a:latin typeface="Times" pitchFamily="-111" charset="0"/>
        <a:ea typeface="ＭＳ Ｐゴシック" pitchFamily="-111" charset="-128"/>
        <a:cs typeface="ＭＳ Ｐゴシック" pitchFamily="-111" charset="-128"/>
      </a:defRPr>
    </a:lvl3pPr>
    <a:lvl4pPr marL="1371600" algn="l" rtl="0" fontAlgn="base">
      <a:spcBef>
        <a:spcPct val="0"/>
      </a:spcBef>
      <a:spcAft>
        <a:spcPct val="0"/>
      </a:spcAft>
      <a:defRPr sz="2400" kern="1200">
        <a:solidFill>
          <a:schemeClr val="tx1"/>
        </a:solidFill>
        <a:latin typeface="Times" pitchFamily="-111" charset="0"/>
        <a:ea typeface="ＭＳ Ｐゴシック" pitchFamily="-111" charset="-128"/>
        <a:cs typeface="ＭＳ Ｐゴシック" pitchFamily="-111" charset="-128"/>
      </a:defRPr>
    </a:lvl4pPr>
    <a:lvl5pPr marL="1828800" algn="l" rtl="0" fontAlgn="base">
      <a:spcBef>
        <a:spcPct val="0"/>
      </a:spcBef>
      <a:spcAft>
        <a:spcPct val="0"/>
      </a:spcAft>
      <a:defRPr sz="2400" kern="1200">
        <a:solidFill>
          <a:schemeClr val="tx1"/>
        </a:solidFill>
        <a:latin typeface="Times" pitchFamily="-111" charset="0"/>
        <a:ea typeface="ＭＳ Ｐゴシック" pitchFamily="-111" charset="-128"/>
        <a:cs typeface="ＭＳ Ｐゴシック" pitchFamily="-111" charset="-128"/>
      </a:defRPr>
    </a:lvl5pPr>
    <a:lvl6pPr marL="2286000" algn="l" defTabSz="457200" rtl="0" eaLnBrk="1" latinLnBrk="0" hangingPunct="1">
      <a:defRPr sz="2400" kern="1200">
        <a:solidFill>
          <a:schemeClr val="tx1"/>
        </a:solidFill>
        <a:latin typeface="Times" pitchFamily="-111" charset="0"/>
        <a:ea typeface="ＭＳ Ｐゴシック" pitchFamily="-111" charset="-128"/>
        <a:cs typeface="ＭＳ Ｐゴシック" pitchFamily="-111" charset="-128"/>
      </a:defRPr>
    </a:lvl6pPr>
    <a:lvl7pPr marL="2743200" algn="l" defTabSz="457200" rtl="0" eaLnBrk="1" latinLnBrk="0" hangingPunct="1">
      <a:defRPr sz="2400" kern="1200">
        <a:solidFill>
          <a:schemeClr val="tx1"/>
        </a:solidFill>
        <a:latin typeface="Times" pitchFamily="-111" charset="0"/>
        <a:ea typeface="ＭＳ Ｐゴシック" pitchFamily="-111" charset="-128"/>
        <a:cs typeface="ＭＳ Ｐゴシック" pitchFamily="-111" charset="-128"/>
      </a:defRPr>
    </a:lvl7pPr>
    <a:lvl8pPr marL="3200400" algn="l" defTabSz="457200" rtl="0" eaLnBrk="1" latinLnBrk="0" hangingPunct="1">
      <a:defRPr sz="2400" kern="1200">
        <a:solidFill>
          <a:schemeClr val="tx1"/>
        </a:solidFill>
        <a:latin typeface="Times" pitchFamily="-111" charset="0"/>
        <a:ea typeface="ＭＳ Ｐゴシック" pitchFamily="-111" charset="-128"/>
        <a:cs typeface="ＭＳ Ｐゴシック" pitchFamily="-111" charset="-128"/>
      </a:defRPr>
    </a:lvl8pPr>
    <a:lvl9pPr marL="3657600" algn="l" defTabSz="457200" rtl="0" eaLnBrk="1" latinLnBrk="0" hangingPunct="1">
      <a:defRPr sz="2400" kern="1200">
        <a:solidFill>
          <a:schemeClr val="tx1"/>
        </a:solidFill>
        <a:latin typeface="Times" pitchFamily="-111" charset="0"/>
        <a:ea typeface="ＭＳ Ｐゴシック" pitchFamily="-111" charset="-128"/>
        <a:cs typeface="ＭＳ Ｐゴシック" pitchFamily="-111"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
      </p:ext>
    </p:extLst>
  </p:showPr>
  <p:clrMru>
    <a:srgbClr val="6E1A13"/>
    <a:srgbClr val="BA1612"/>
    <a:srgbClr val="0000FF"/>
    <a:srgbClr val="009900"/>
    <a:srgbClr val="0033CC"/>
  </p:clrMru>
  <p:extLst>
    <p:ext uri="{E76CE94A-603C-4142-B9EB-6D1370010A27}">
      <p14:discardImageEditDat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horzBarState="maximized">
    <p:restoredLeft sz="13169" autoAdjust="0"/>
    <p:restoredTop sz="94660"/>
  </p:normalViewPr>
  <p:slideViewPr>
    <p:cSldViewPr>
      <p:cViewPr>
        <p:scale>
          <a:sx n="100" d="100"/>
          <a:sy n="100" d="100"/>
        </p:scale>
        <p:origin x="-1136" y="-3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0" d="100"/>
          <a:sy n="70" d="100"/>
        </p:scale>
        <p:origin x="-2814"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35" Type="http://schemas.openxmlformats.org/officeDocument/2006/relationships/slide" Target="slides/slide34.xml"/><Relationship Id="rId31" Type="http://schemas.openxmlformats.org/officeDocument/2006/relationships/slide" Target="slides/slide30.xml"/><Relationship Id="rId34" Type="http://schemas.openxmlformats.org/officeDocument/2006/relationships/slide" Target="slides/slide33.xml"/><Relationship Id="rId39" Type="http://schemas.openxmlformats.org/officeDocument/2006/relationships/slide" Target="slides/slide38.xml"/><Relationship Id="rId40" Type="http://schemas.openxmlformats.org/officeDocument/2006/relationships/notesMaster" Target="notesMasters/notesMaster1.xml"/><Relationship Id="rId7" Type="http://schemas.openxmlformats.org/officeDocument/2006/relationships/slide" Target="slides/slide6.xml"/><Relationship Id="rId36" Type="http://schemas.openxmlformats.org/officeDocument/2006/relationships/slide" Target="slides/slide35.xml"/><Relationship Id="rId43" Type="http://schemas.openxmlformats.org/officeDocument/2006/relationships/presProps" Target="presProps.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slide" Target="slides/slide31.xml"/><Relationship Id="rId37" Type="http://schemas.openxmlformats.org/officeDocument/2006/relationships/slide" Target="slides/slide36.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theme" Target="theme/theme1.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42" Type="http://schemas.openxmlformats.org/officeDocument/2006/relationships/printerSettings" Target="printerSettings/printerSettings1.bin"/><Relationship Id="rId29" Type="http://schemas.openxmlformats.org/officeDocument/2006/relationships/slide" Target="slides/slide28.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slide" Target="slides/slide32.xml"/><Relationship Id="rId44" Type="http://schemas.openxmlformats.org/officeDocument/2006/relationships/viewProps" Target="viewProps.xml"/><Relationship Id="rId4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8"/>
  <c:chart>
    <c:autoTitleDeleted val="1"/>
    <c:view3D>
      <c:rAngAx val="1"/>
    </c:view3D>
    <c:plotArea>
      <c:layout/>
      <c:bar3DChart>
        <c:barDir val="col"/>
        <c:grouping val="clustered"/>
        <c:ser>
          <c:idx val="0"/>
          <c:order val="0"/>
          <c:tx>
            <c:strRef>
              <c:f>Sheet1!$B$1</c:f>
              <c:strCache>
                <c:ptCount val="1"/>
                <c:pt idx="0">
                  <c:v>Series 1</c:v>
                </c:pt>
              </c:strCache>
            </c:strRef>
          </c:tx>
          <c:cat>
            <c:strRef>
              <c:f>Sheet1!$A$2:$A$4</c:f>
              <c:strCache>
                <c:ptCount val="3"/>
                <c:pt idx="0">
                  <c:v>Nitrogen</c:v>
                </c:pt>
                <c:pt idx="1">
                  <c:v>Oxygen</c:v>
                </c:pt>
                <c:pt idx="2">
                  <c:v>Water</c:v>
                </c:pt>
              </c:strCache>
            </c:strRef>
          </c:cat>
          <c:val>
            <c:numRef>
              <c:f>Sheet1!$B$2:$B$4</c:f>
              <c:numCache>
                <c:formatCode>General</c:formatCode>
                <c:ptCount val="3"/>
                <c:pt idx="0">
                  <c:v>78.0</c:v>
                </c:pt>
                <c:pt idx="1">
                  <c:v>21.0</c:v>
                </c:pt>
                <c:pt idx="2">
                  <c:v>1.0</c:v>
                </c:pt>
              </c:numCache>
            </c:numRef>
          </c:val>
        </c:ser>
        <c:shape val="cylinder"/>
        <c:axId val="773074504"/>
        <c:axId val="773077528"/>
        <c:axId val="0"/>
      </c:bar3DChart>
      <c:catAx>
        <c:axId val="773074504"/>
        <c:scaling>
          <c:orientation val="minMax"/>
        </c:scaling>
        <c:axPos val="b"/>
        <c:tickLblPos val="nextTo"/>
        <c:crossAx val="773077528"/>
        <c:crosses val="autoZero"/>
        <c:auto val="1"/>
        <c:lblAlgn val="ctr"/>
        <c:lblOffset val="100"/>
      </c:catAx>
      <c:valAx>
        <c:axId val="773077528"/>
        <c:scaling>
          <c:orientation val="minMax"/>
        </c:scaling>
        <c:axPos val="l"/>
        <c:majorGridlines/>
        <c:numFmt formatCode="General" sourceLinked="1"/>
        <c:tickLblPos val="nextTo"/>
        <c:crossAx val="773074504"/>
        <c:crosses val="autoZero"/>
        <c:crossBetween val="between"/>
      </c:valAx>
    </c:plotArea>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18"/>
  <c:chart>
    <c:autoTitleDeleted val="1"/>
    <c:view3D>
      <c:rAngAx val="1"/>
    </c:view3D>
    <c:plotArea>
      <c:layout/>
      <c:bar3DChart>
        <c:barDir val="col"/>
        <c:grouping val="clustered"/>
        <c:ser>
          <c:idx val="0"/>
          <c:order val="0"/>
          <c:tx>
            <c:strRef>
              <c:f>Sheet1!$B$1</c:f>
              <c:strCache>
                <c:ptCount val="1"/>
                <c:pt idx="0">
                  <c:v>Series 1</c:v>
                </c:pt>
              </c:strCache>
            </c:strRef>
          </c:tx>
          <c:cat>
            <c:strRef>
              <c:f>Sheet1!$A$2:$A$4</c:f>
              <c:strCache>
                <c:ptCount val="3"/>
                <c:pt idx="0">
                  <c:v>Nitrogen</c:v>
                </c:pt>
                <c:pt idx="1">
                  <c:v>Oxygen</c:v>
                </c:pt>
                <c:pt idx="2">
                  <c:v>Water</c:v>
                </c:pt>
              </c:strCache>
            </c:strRef>
          </c:cat>
          <c:val>
            <c:numRef>
              <c:f>Sheet1!$B$2:$B$4</c:f>
              <c:numCache>
                <c:formatCode>General</c:formatCode>
                <c:ptCount val="3"/>
                <c:pt idx="0">
                  <c:v>1.0</c:v>
                </c:pt>
                <c:pt idx="1">
                  <c:v>1.0</c:v>
                </c:pt>
                <c:pt idx="2">
                  <c:v>98.0</c:v>
                </c:pt>
              </c:numCache>
            </c:numRef>
          </c:val>
        </c:ser>
        <c:shape val="cylinder"/>
        <c:axId val="773137768"/>
        <c:axId val="773140792"/>
        <c:axId val="0"/>
      </c:bar3DChart>
      <c:catAx>
        <c:axId val="773137768"/>
        <c:scaling>
          <c:orientation val="minMax"/>
        </c:scaling>
        <c:axPos val="b"/>
        <c:tickLblPos val="nextTo"/>
        <c:crossAx val="773140792"/>
        <c:crosses val="autoZero"/>
        <c:auto val="1"/>
        <c:lblAlgn val="ctr"/>
        <c:lblOffset val="100"/>
      </c:catAx>
      <c:valAx>
        <c:axId val="773140792"/>
        <c:scaling>
          <c:orientation val="minMax"/>
        </c:scaling>
        <c:axPos val="l"/>
        <c:majorGridlines/>
        <c:numFmt formatCode="General" sourceLinked="1"/>
        <c:tickLblPos val="nextTo"/>
        <c:crossAx val="773137768"/>
        <c:crosses val="autoZero"/>
        <c:crossBetween val="between"/>
      </c:valAx>
    </c:plotArea>
    <c:plotVisOnly val="1"/>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18"/>
  <c:chart>
    <c:autoTitleDeleted val="1"/>
    <c:view3D>
      <c:rAngAx val="1"/>
    </c:view3D>
    <c:plotArea>
      <c:layout/>
      <c:bar3DChart>
        <c:barDir val="col"/>
        <c:grouping val="clustered"/>
        <c:ser>
          <c:idx val="0"/>
          <c:order val="0"/>
          <c:tx>
            <c:strRef>
              <c:f>Sheet1!$B$1</c:f>
              <c:strCache>
                <c:ptCount val="1"/>
                <c:pt idx="0">
                  <c:v>Series 1</c:v>
                </c:pt>
              </c:strCache>
            </c:strRef>
          </c:tx>
          <c:cat>
            <c:strRef>
              <c:f>Sheet1!$A$2:$A$5</c:f>
              <c:strCache>
                <c:ptCount val="4"/>
                <c:pt idx="0">
                  <c:v>Hydrogen</c:v>
                </c:pt>
                <c:pt idx="1">
                  <c:v>Carbon Monoxide</c:v>
                </c:pt>
                <c:pt idx="2">
                  <c:v>Carbon Dioxide</c:v>
                </c:pt>
                <c:pt idx="3">
                  <c:v>Argon</c:v>
                </c:pt>
              </c:strCache>
            </c:strRef>
          </c:cat>
          <c:val>
            <c:numRef>
              <c:f>Sheet1!$B$2:$B$5</c:f>
              <c:numCache>
                <c:formatCode>General</c:formatCode>
                <c:ptCount val="4"/>
                <c:pt idx="0">
                  <c:v>80.0</c:v>
                </c:pt>
                <c:pt idx="1">
                  <c:v>10.0</c:v>
                </c:pt>
                <c:pt idx="2">
                  <c:v>5.0</c:v>
                </c:pt>
                <c:pt idx="3">
                  <c:v>5.0</c:v>
                </c:pt>
              </c:numCache>
            </c:numRef>
          </c:val>
        </c:ser>
        <c:shape val="cylinder"/>
        <c:axId val="773195448"/>
        <c:axId val="773198472"/>
        <c:axId val="0"/>
      </c:bar3DChart>
      <c:catAx>
        <c:axId val="773195448"/>
        <c:scaling>
          <c:orientation val="minMax"/>
        </c:scaling>
        <c:axPos val="b"/>
        <c:tickLblPos val="nextTo"/>
        <c:crossAx val="773198472"/>
        <c:crosses val="autoZero"/>
        <c:auto val="1"/>
        <c:lblAlgn val="ctr"/>
        <c:lblOffset val="100"/>
      </c:catAx>
      <c:valAx>
        <c:axId val="773198472"/>
        <c:scaling>
          <c:orientation val="minMax"/>
        </c:scaling>
        <c:axPos val="l"/>
        <c:majorGridlines/>
        <c:numFmt formatCode="General" sourceLinked="1"/>
        <c:tickLblPos val="nextTo"/>
        <c:crossAx val="773195448"/>
        <c:crosses val="autoZero"/>
        <c:crossBetween val="between"/>
      </c:valAx>
    </c:plotArea>
    <c:plotVisOnly val="1"/>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18"/>
  <c:chart>
    <c:autoTitleDeleted val="1"/>
    <c:view3D>
      <c:rAngAx val="1"/>
    </c:view3D>
    <c:plotArea>
      <c:layout/>
      <c:bar3DChart>
        <c:barDir val="col"/>
        <c:grouping val="clustered"/>
        <c:ser>
          <c:idx val="0"/>
          <c:order val="0"/>
          <c:tx>
            <c:strRef>
              <c:f>Sheet1!$B$1</c:f>
              <c:strCache>
                <c:ptCount val="1"/>
                <c:pt idx="0">
                  <c:v>Series 1</c:v>
                </c:pt>
              </c:strCache>
            </c:strRef>
          </c:tx>
          <c:cat>
            <c:strRef>
              <c:f>Sheet1!$A$2:$A$3</c:f>
              <c:strCache>
                <c:ptCount val="2"/>
                <c:pt idx="0">
                  <c:v>Hydrogen</c:v>
                </c:pt>
                <c:pt idx="1">
                  <c:v>Noble gases</c:v>
                </c:pt>
              </c:strCache>
            </c:strRef>
          </c:cat>
          <c:val>
            <c:numRef>
              <c:f>Sheet1!$B$2:$B$3</c:f>
              <c:numCache>
                <c:formatCode>General</c:formatCode>
                <c:ptCount val="2"/>
                <c:pt idx="0">
                  <c:v>99.0</c:v>
                </c:pt>
                <c:pt idx="1">
                  <c:v>1.0</c:v>
                </c:pt>
              </c:numCache>
            </c:numRef>
          </c:val>
        </c:ser>
        <c:shape val="cylinder"/>
        <c:axId val="773255496"/>
        <c:axId val="773258520"/>
        <c:axId val="0"/>
      </c:bar3DChart>
      <c:catAx>
        <c:axId val="773255496"/>
        <c:scaling>
          <c:orientation val="minMax"/>
        </c:scaling>
        <c:axPos val="b"/>
        <c:tickLblPos val="nextTo"/>
        <c:crossAx val="773258520"/>
        <c:crosses val="autoZero"/>
        <c:auto val="1"/>
        <c:lblAlgn val="ctr"/>
        <c:lblOffset val="100"/>
      </c:catAx>
      <c:valAx>
        <c:axId val="773258520"/>
        <c:scaling>
          <c:orientation val="minMax"/>
        </c:scaling>
        <c:axPos val="l"/>
        <c:majorGridlines/>
        <c:numFmt formatCode="General" sourceLinked="1"/>
        <c:tickLblPos val="nextTo"/>
        <c:crossAx val="773255496"/>
        <c:crosses val="autoZero"/>
        <c:crossBetween val="between"/>
      </c:valAx>
    </c:plotArea>
    <c:plotVisOnly val="1"/>
  </c:chart>
  <c:txPr>
    <a:bodyPr/>
    <a:lstStyle/>
    <a:p>
      <a:pPr>
        <a:defRPr sz="1800"/>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0.pict"/></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6.pict"/></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pict"/></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pict"/></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pict"/></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pict"/></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pict"/></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2.pict"/><Relationship Id="rId1" Type="http://schemas.openxmlformats.org/officeDocument/2006/relationships/image" Target="../media/image21.pict"/></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4.pict"/><Relationship Id="rId1" Type="http://schemas.openxmlformats.org/officeDocument/2006/relationships/image" Target="../media/image23.pict"/></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5.pict"/></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Times" charset="0"/>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0" hangingPunct="0">
              <a:defRPr sz="1200">
                <a:latin typeface="Times" charset="0"/>
                <a:ea typeface="+mn-ea"/>
                <a:cs typeface="+mn-cs"/>
              </a:defRPr>
            </a:lvl1pPr>
          </a:lstStyle>
          <a:p>
            <a:pPr>
              <a:defRPr/>
            </a:pPr>
            <a:fld id="{44D3DF88-A86F-914D-AC18-7A2DD479C385}" type="datetime1">
              <a:rPr lang="en-US"/>
              <a:pPr>
                <a:defRPr/>
              </a:pPr>
              <a:t>11/9/15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defRPr sz="1200">
                <a:latin typeface="Times" charset="0"/>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eaLnBrk="0" hangingPunct="0">
              <a:defRPr sz="1200">
                <a:latin typeface="Times" charset="0"/>
                <a:ea typeface="+mn-ea"/>
                <a:cs typeface="+mn-cs"/>
              </a:defRPr>
            </a:lvl1pPr>
          </a:lstStyle>
          <a:p>
            <a:pPr>
              <a:defRPr/>
            </a:pPr>
            <a:fld id="{D9DA9D11-93F3-4948-B904-08631D79D874}" type="slidenum">
              <a:rPr lang="en-US"/>
              <a:pPr>
                <a:defRPr/>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1966249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Times" charset="0"/>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0" hangingPunct="0">
              <a:defRPr sz="1200">
                <a:latin typeface="Times" charset="0"/>
                <a:ea typeface="+mn-ea"/>
                <a:cs typeface="+mn-cs"/>
              </a:defRPr>
            </a:lvl1pPr>
          </a:lstStyle>
          <a:p>
            <a:pPr>
              <a:defRPr/>
            </a:pPr>
            <a:fld id="{57B1CFA3-DA14-5D4A-9606-2C759DBD7374}" type="datetime1">
              <a:rPr lang="en-US"/>
              <a:pPr>
                <a:defRPr/>
              </a:pPr>
              <a:t>11/9/15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0" hangingPunct="0">
              <a:defRPr sz="1200">
                <a:latin typeface="Times" charset="0"/>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0" hangingPunct="0">
              <a:defRPr sz="1200">
                <a:latin typeface="Times" charset="0"/>
                <a:ea typeface="+mn-ea"/>
                <a:cs typeface="+mn-cs"/>
              </a:defRPr>
            </a:lvl1pPr>
          </a:lstStyle>
          <a:p>
            <a:pPr>
              <a:defRPr/>
            </a:pPr>
            <a:fld id="{E60D5C27-E522-514F-A910-47543BE10826}" type="slidenum">
              <a:rPr lang="en-US"/>
              <a:pPr>
                <a:defRPr/>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05001515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65"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111" charset="-128"/>
              <a:cs typeface="ＭＳ Ｐゴシック" pitchFamily="-111" charset="-128"/>
            </a:endParaRPr>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7B2553D-5F5F-974F-B753-CB9976484CD7}" type="slidenum">
              <a:rPr lang="en-US" b="1">
                <a:solidFill>
                  <a:srgbClr val="000000"/>
                </a:solidFill>
                <a:latin typeface="Times" pitchFamily="-111" charset="0"/>
                <a:ea typeface="ＭＳ Ｐゴシック" pitchFamily="-111" charset="-128"/>
                <a:cs typeface="ＭＳ Ｐゴシック" pitchFamily="-111" charset="-128"/>
              </a:rPr>
              <a:pPr/>
              <a:t>1</a:t>
            </a:fld>
            <a:endParaRPr lang="en-US" b="1">
              <a:solidFill>
                <a:srgbClr val="000000"/>
              </a:solidFill>
              <a:latin typeface="Times" pitchFamily="-111" charset="0"/>
              <a:ea typeface="ＭＳ Ｐゴシック" pitchFamily="-111" charset="-128"/>
              <a:cs typeface="ＭＳ Ｐゴシック" pitchFamily="-111"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18DEF9-8DA8-EF48-9B07-8CF7DE1A7E7D}" type="slidenum">
              <a:rPr lang="en-US" smtClean="0"/>
              <a:pPr/>
              <a:t>37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4800">
                <a:latin typeface="Tahoma" pitchFamily="34" charset="0"/>
                <a:ea typeface="Tahoma" pitchFamily="34" charset="0"/>
                <a:cs typeface="Tahoma"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Tahoma" pitchFamily="34" charset="0"/>
                <a:ea typeface="Tahoma" pitchFamily="34" charset="0"/>
                <a:cs typeface="Tahoma"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0"/>
            <a:ext cx="1962150"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0"/>
            <a:ext cx="5734050"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ahoma" pitchFamily="34" charset="0"/>
                <a:ea typeface="Tahoma" pitchFamily="34" charset="0"/>
                <a:cs typeface="Tahom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Tahoma" pitchFamily="34" charset="0"/>
                <a:ea typeface="Tahoma" pitchFamily="34" charset="0"/>
                <a:cs typeface="Tahoma" pitchFamily="34" charset="0"/>
              </a:defRPr>
            </a:lvl1pPr>
            <a:lvl2pPr>
              <a:defRPr>
                <a:latin typeface="Tahoma" pitchFamily="34" charset="0"/>
                <a:ea typeface="Tahoma" pitchFamily="34" charset="0"/>
                <a:cs typeface="Tahoma" pitchFamily="34" charset="0"/>
              </a:defRPr>
            </a:lvl2pPr>
            <a:lvl3pPr>
              <a:defRPr>
                <a:latin typeface="Tahoma" pitchFamily="34" charset="0"/>
                <a:ea typeface="Tahoma" pitchFamily="34" charset="0"/>
                <a:cs typeface="Tahoma" pitchFamily="34" charset="0"/>
              </a:defRPr>
            </a:lvl3pPr>
            <a:lvl4pPr>
              <a:defRPr>
                <a:latin typeface="Tahoma" pitchFamily="34" charset="0"/>
                <a:ea typeface="Tahoma" pitchFamily="34" charset="0"/>
                <a:cs typeface="Tahoma" pitchFamily="34" charset="0"/>
              </a:defRPr>
            </a:lvl4pPr>
            <a:lvl5pPr>
              <a:defRPr>
                <a:latin typeface="Tahoma" pitchFamily="34" charset="0"/>
                <a:ea typeface="Tahoma" pitchFamily="34" charset="0"/>
                <a:cs typeface="Tahom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914400"/>
            <a:ext cx="38100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914400"/>
            <a:ext cx="38100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image" Target="../media/image1.jpeg"/><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theme" Target="../theme/theme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85800" y="0"/>
            <a:ext cx="77724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762000" y="914400"/>
            <a:ext cx="77724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sldNum="0" hdr="0" ftr="0" dt="0"/>
  <p:txStyles>
    <p:titleStyle>
      <a:lvl1pPr algn="ctr" rtl="0" eaLnBrk="0" fontAlgn="base" hangingPunct="0">
        <a:spcBef>
          <a:spcPct val="0"/>
        </a:spcBef>
        <a:spcAft>
          <a:spcPct val="0"/>
        </a:spcAft>
        <a:defRPr sz="3600" b="1">
          <a:solidFill>
            <a:schemeClr val="tx2"/>
          </a:solidFill>
          <a:latin typeface="Calibri" pitchFamily="34" charset="0"/>
          <a:ea typeface="ＭＳ Ｐゴシック" pitchFamily="-65" charset="-128"/>
          <a:cs typeface="ＭＳ Ｐゴシック" pitchFamily="-65" charset="-128"/>
        </a:defRPr>
      </a:lvl1pPr>
      <a:lvl2pPr algn="ctr" rtl="0" eaLnBrk="0" fontAlgn="base" hangingPunct="0">
        <a:spcBef>
          <a:spcPct val="0"/>
        </a:spcBef>
        <a:spcAft>
          <a:spcPct val="0"/>
        </a:spcAft>
        <a:defRPr sz="3600" b="1">
          <a:solidFill>
            <a:schemeClr val="tx2"/>
          </a:solidFill>
          <a:latin typeface="Calibri" pitchFamily="34" charset="0"/>
          <a:ea typeface="ＭＳ Ｐゴシック" pitchFamily="-65" charset="-128"/>
          <a:cs typeface="ＭＳ Ｐゴシック" pitchFamily="-65" charset="-128"/>
        </a:defRPr>
      </a:lvl2pPr>
      <a:lvl3pPr algn="ctr" rtl="0" eaLnBrk="0" fontAlgn="base" hangingPunct="0">
        <a:spcBef>
          <a:spcPct val="0"/>
        </a:spcBef>
        <a:spcAft>
          <a:spcPct val="0"/>
        </a:spcAft>
        <a:defRPr sz="3600" b="1">
          <a:solidFill>
            <a:schemeClr val="tx2"/>
          </a:solidFill>
          <a:latin typeface="Calibri" pitchFamily="34" charset="0"/>
          <a:ea typeface="ＭＳ Ｐゴシック" pitchFamily="-65" charset="-128"/>
          <a:cs typeface="ＭＳ Ｐゴシック" pitchFamily="-65" charset="-128"/>
        </a:defRPr>
      </a:lvl3pPr>
      <a:lvl4pPr algn="ctr" rtl="0" eaLnBrk="0" fontAlgn="base" hangingPunct="0">
        <a:spcBef>
          <a:spcPct val="0"/>
        </a:spcBef>
        <a:spcAft>
          <a:spcPct val="0"/>
        </a:spcAft>
        <a:defRPr sz="3600" b="1">
          <a:solidFill>
            <a:schemeClr val="tx2"/>
          </a:solidFill>
          <a:latin typeface="Calibri" pitchFamily="34" charset="0"/>
          <a:ea typeface="ＭＳ Ｐゴシック" pitchFamily="-65" charset="-128"/>
          <a:cs typeface="ＭＳ Ｐゴシック" pitchFamily="-65" charset="-128"/>
        </a:defRPr>
      </a:lvl4pPr>
      <a:lvl5pPr algn="ctr" rtl="0" eaLnBrk="0" fontAlgn="base" hangingPunct="0">
        <a:spcBef>
          <a:spcPct val="0"/>
        </a:spcBef>
        <a:spcAft>
          <a:spcPct val="0"/>
        </a:spcAft>
        <a:defRPr sz="3600" b="1">
          <a:solidFill>
            <a:schemeClr val="tx2"/>
          </a:solidFill>
          <a:latin typeface="Calibri" pitchFamily="34" charset="0"/>
          <a:ea typeface="ＭＳ Ｐゴシック" pitchFamily="-65" charset="-128"/>
          <a:cs typeface="ＭＳ Ｐゴシック" pitchFamily="-65" charset="-128"/>
        </a:defRPr>
      </a:lvl5pPr>
      <a:lvl6pPr marL="457200" algn="ctr" rtl="0" fontAlgn="base">
        <a:spcBef>
          <a:spcPct val="0"/>
        </a:spcBef>
        <a:spcAft>
          <a:spcPct val="0"/>
        </a:spcAft>
        <a:defRPr sz="3600" b="1">
          <a:solidFill>
            <a:schemeClr val="tx2"/>
          </a:solidFill>
          <a:latin typeface="Times" charset="0"/>
        </a:defRPr>
      </a:lvl6pPr>
      <a:lvl7pPr marL="914400" algn="ctr" rtl="0" fontAlgn="base">
        <a:spcBef>
          <a:spcPct val="0"/>
        </a:spcBef>
        <a:spcAft>
          <a:spcPct val="0"/>
        </a:spcAft>
        <a:defRPr sz="3600" b="1">
          <a:solidFill>
            <a:schemeClr val="tx2"/>
          </a:solidFill>
          <a:latin typeface="Times" charset="0"/>
        </a:defRPr>
      </a:lvl7pPr>
      <a:lvl8pPr marL="1371600" algn="ctr" rtl="0" fontAlgn="base">
        <a:spcBef>
          <a:spcPct val="0"/>
        </a:spcBef>
        <a:spcAft>
          <a:spcPct val="0"/>
        </a:spcAft>
        <a:defRPr sz="3600" b="1">
          <a:solidFill>
            <a:schemeClr val="tx2"/>
          </a:solidFill>
          <a:latin typeface="Times" charset="0"/>
        </a:defRPr>
      </a:lvl8pPr>
      <a:lvl9pPr marL="1828800" algn="ctr" rtl="0" fontAlgn="base">
        <a:spcBef>
          <a:spcPct val="0"/>
        </a:spcBef>
        <a:spcAft>
          <a:spcPct val="0"/>
        </a:spcAft>
        <a:defRPr sz="3600" b="1">
          <a:solidFill>
            <a:schemeClr val="tx2"/>
          </a:solidFill>
          <a:latin typeface="Times" charset="0"/>
        </a:defRPr>
      </a:lvl9pPr>
    </p:titleStyle>
    <p:bodyStyle>
      <a:lvl1pPr marL="342900" indent="-342900" algn="l" rtl="0" eaLnBrk="0" fontAlgn="base" hangingPunct="0">
        <a:spcBef>
          <a:spcPct val="20000"/>
        </a:spcBef>
        <a:spcAft>
          <a:spcPct val="0"/>
        </a:spcAft>
        <a:buFont typeface="Wingdings" pitchFamily="-111" charset="2"/>
        <a:buChar char="§"/>
        <a:defRPr sz="2400">
          <a:solidFill>
            <a:schemeClr val="tx1"/>
          </a:solidFill>
          <a:latin typeface="Calibri" pitchFamily="34" charset="0"/>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Font typeface="Arial" pitchFamily="-111" charset="0"/>
        <a:buChar char="•"/>
        <a:defRPr sz="2400">
          <a:solidFill>
            <a:schemeClr val="tx1"/>
          </a:solidFill>
          <a:latin typeface="Calibri" pitchFamily="34" charset="0"/>
          <a:ea typeface="ＭＳ Ｐゴシック" pitchFamily="-65" charset="-128"/>
        </a:defRPr>
      </a:lvl2pPr>
      <a:lvl3pPr marL="1143000" indent="-228600" algn="l" rtl="0" eaLnBrk="0" fontAlgn="base" hangingPunct="0">
        <a:spcBef>
          <a:spcPct val="20000"/>
        </a:spcBef>
        <a:spcAft>
          <a:spcPct val="0"/>
        </a:spcAft>
        <a:buFont typeface="Wingdings" pitchFamily="-111" charset="2"/>
        <a:buChar char="ü"/>
        <a:defRPr sz="2400">
          <a:solidFill>
            <a:schemeClr val="tx1"/>
          </a:solidFill>
          <a:latin typeface="Calibri" pitchFamily="34" charset="0"/>
          <a:ea typeface="ＭＳ Ｐゴシック" pitchFamily="-65" charset="-128"/>
        </a:defRPr>
      </a:lvl3pPr>
      <a:lvl4pPr marL="1600200" indent="-228600" algn="l" rtl="0" eaLnBrk="0" fontAlgn="base" hangingPunct="0">
        <a:spcBef>
          <a:spcPct val="20000"/>
        </a:spcBef>
        <a:spcAft>
          <a:spcPct val="0"/>
        </a:spcAft>
        <a:buChar char="–"/>
        <a:defRPr sz="2400">
          <a:solidFill>
            <a:schemeClr val="tx1"/>
          </a:solidFill>
          <a:latin typeface="Calibri" pitchFamily="34" charset="0"/>
          <a:ea typeface="ＭＳ Ｐゴシック" pitchFamily="-65" charset="-128"/>
        </a:defRPr>
      </a:lvl4pPr>
      <a:lvl5pPr marL="2057400" indent="-228600" algn="l" rtl="0" eaLnBrk="0" fontAlgn="base" hangingPunct="0">
        <a:spcBef>
          <a:spcPct val="20000"/>
        </a:spcBef>
        <a:spcAft>
          <a:spcPct val="0"/>
        </a:spcAft>
        <a:buChar char="»"/>
        <a:defRPr sz="2400">
          <a:solidFill>
            <a:schemeClr val="tx1"/>
          </a:solidFill>
          <a:latin typeface="Calibri" pitchFamily="34" charset="0"/>
          <a:ea typeface="ＭＳ Ｐゴシック" pitchFamily="-65" charset="-128"/>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oleObject" Target="../embeddings/Microsoft_Equation1.bin"/><Relationship Id="rId1" Type="http://schemas.openxmlformats.org/officeDocument/2006/relationships/vmlDrawing" Target="../drawings/vmlDrawing1.vml"/></Relationships>
</file>

<file path=ppt/slides/_rels/slide14.xml.rels><?xml version="1.0" encoding="UTF-8" standalone="yes"?>
<Relationships xmlns="http://schemas.openxmlformats.org/package/2006/relationships"><Relationship Id="rId4" Type="http://schemas.openxmlformats.org/officeDocument/2006/relationships/image" Target="../media/image12.jpeg"/><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oleObject" Target="../embeddings/Microsoft_Equation2.bin"/></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oleObject" Target="../embeddings/Microsoft_Equation3.bin"/><Relationship Id="rId1" Type="http://schemas.openxmlformats.org/officeDocument/2006/relationships/vmlDrawing" Target="../drawings/vmlDrawing3.v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oleObject" Target="../embeddings/Microsoft_Equation4.bin"/><Relationship Id="rId1" Type="http://schemas.openxmlformats.org/officeDocument/2006/relationships/vmlDrawing" Target="../drawings/vmlDrawing4.v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3"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3"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2.xml"/><Relationship Id="rId3"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3.xml"/><Relationship Id="rId3"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4.xml"/><Relationship Id="rId3"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oleObject" Target="../embeddings/Microsoft_Equation5.bin"/><Relationship Id="rId1" Type="http://schemas.openxmlformats.org/officeDocument/2006/relationships/vmlDrawing" Target="../drawings/vmlDrawing5.v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gif"/><Relationship Id="rId3"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oleObject" Target="../embeddings/Microsoft_Equation6.bin"/><Relationship Id="rId1" Type="http://schemas.openxmlformats.org/officeDocument/2006/relationships/vmlDrawing" Target="../drawings/vmlDrawing6.vml"/></Relationships>
</file>

<file path=ppt/slides/_rels/slide33.xml.rels><?xml version="1.0" encoding="UTF-8" standalone="yes"?>
<Relationships xmlns="http://schemas.openxmlformats.org/package/2006/relationships"><Relationship Id="rId4" Type="http://schemas.openxmlformats.org/officeDocument/2006/relationships/oleObject" Target="../embeddings/Microsoft_Equation8.bin"/><Relationship Id="rId1" Type="http://schemas.openxmlformats.org/officeDocument/2006/relationships/vmlDrawing" Target="../drawings/vmlDrawing7.vml"/><Relationship Id="rId2" Type="http://schemas.openxmlformats.org/officeDocument/2006/relationships/slideLayout" Target="../slideLayouts/slideLayout2.xml"/><Relationship Id="rId3" Type="http://schemas.openxmlformats.org/officeDocument/2006/relationships/oleObject" Target="../embeddings/Microsoft_Equation7.bin"/></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4" Type="http://schemas.openxmlformats.org/officeDocument/2006/relationships/oleObject" Target="../embeddings/Microsoft_Equation10.bin"/><Relationship Id="rId1" Type="http://schemas.openxmlformats.org/officeDocument/2006/relationships/vmlDrawing" Target="../drawings/vmlDrawing8.vml"/><Relationship Id="rId2" Type="http://schemas.openxmlformats.org/officeDocument/2006/relationships/slideLayout" Target="../slideLayouts/slideLayout2.xml"/><Relationship Id="rId3" Type="http://schemas.openxmlformats.org/officeDocument/2006/relationships/oleObject" Target="../embeddings/Microsoft_Equation9.bin"/></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oleObject" Target="../embeddings/Microsoft_Equation11.bin"/><Relationship Id="rId1" Type="http://schemas.openxmlformats.org/officeDocument/2006/relationships/vmlDrawing" Target="../drawings/vmlDrawing9.vml"/></Relationships>
</file>

<file path=ppt/slides/_rels/slide37.xml.rels><?xml version="1.0" encoding="UTF-8" standalone="yes"?>
<Relationships xmlns="http://schemas.openxmlformats.org/package/2006/relationships"><Relationship Id="rId4" Type="http://schemas.openxmlformats.org/officeDocument/2006/relationships/oleObject" Target="../embeddings/Microsoft_Equation12.bin"/><Relationship Id="rId1" Type="http://schemas.openxmlformats.org/officeDocument/2006/relationships/vmlDrawing" Target="../drawings/vmlDrawing10.vml"/><Relationship Id="rId2" Type="http://schemas.openxmlformats.org/officeDocument/2006/relationships/slideLayout" Target="../slideLayouts/slideLayout2.xml"/><Relationship Id="rId3" Type="http://schemas.openxmlformats.org/officeDocument/2006/relationships/notesSlide" Target="../notesSlides/notesSlide2.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7" name="Picture 6" descr="Gun and sheep chamber back end view.jpg"/>
          <p:cNvPicPr>
            <a:picLocks noChangeAspect="1"/>
          </p:cNvPicPr>
          <p:nvPr/>
        </p:nvPicPr>
        <p:blipFill>
          <a:blip r:embed="rId4">
            <a:alphaModFix amt="85000"/>
          </a:blip>
          <a:stretch>
            <a:fillRect/>
          </a:stretch>
        </p:blipFill>
        <p:spPr>
          <a:xfrm>
            <a:off x="914400" y="685800"/>
            <a:ext cx="7239000" cy="5429250"/>
          </a:xfrm>
          <a:prstGeom prst="rect">
            <a:avLst/>
          </a:prstGeom>
          <a:solidFill>
            <a:schemeClr val="bg1">
              <a:alpha val="61000"/>
            </a:schemeClr>
          </a:solidFill>
        </p:spPr>
      </p:pic>
      <p:sp>
        <p:nvSpPr>
          <p:cNvPr id="6" name="Title 1"/>
          <p:cNvSpPr txBox="1">
            <a:spLocks/>
          </p:cNvSpPr>
          <p:nvPr/>
        </p:nvSpPr>
        <p:spPr bwMode="auto">
          <a:xfrm>
            <a:off x="381000" y="762000"/>
            <a:ext cx="8229600" cy="1371600"/>
          </a:xfrm>
          <a:prstGeom prst="rect">
            <a:avLst/>
          </a:prstGeom>
          <a:noFill/>
          <a:ln w="9525">
            <a:noFill/>
            <a:miter lim="800000"/>
            <a:headEnd/>
            <a:tailEnd/>
          </a:ln>
        </p:spPr>
        <p:txBody>
          <a:bodyPr anchor="ctr">
            <a:prstTxWarp prst="textNoShape">
              <a:avLst/>
            </a:prstTxWarp>
          </a:bodyPr>
          <a:lstStyle/>
          <a:p>
            <a:pPr algn="ctr" eaLnBrk="0" hangingPunct="0">
              <a:defRPr/>
            </a:pPr>
            <a:r>
              <a:rPr lang="es-ES_tradnl" sz="3600" b="1" kern="0" dirty="0" smtClean="0">
                <a:ln w="28575">
                  <a:solidFill>
                    <a:schemeClr val="tx1"/>
                  </a:solidFill>
                </a:ln>
                <a:solidFill>
                  <a:srgbClr val="FF6600"/>
                </a:solidFill>
                <a:latin typeface="Arial" pitchFamily="34" charset="0"/>
                <a:ea typeface="Tahoma" pitchFamily="34" charset="0"/>
                <a:cs typeface="Arial" pitchFamily="34" charset="0"/>
              </a:rPr>
              <a:t>Vacuum </a:t>
            </a:r>
            <a:r>
              <a:rPr lang="en-US" sz="3600" b="1" kern="0" dirty="0" smtClean="0">
                <a:ln w="28575">
                  <a:solidFill>
                    <a:schemeClr val="tx1"/>
                  </a:solidFill>
                </a:ln>
                <a:solidFill>
                  <a:srgbClr val="FF6600"/>
                </a:solidFill>
                <a:latin typeface="Arial" pitchFamily="34" charset="0"/>
                <a:ea typeface="Tahoma" pitchFamily="34" charset="0"/>
                <a:cs typeface="Arial" pitchFamily="34" charset="0"/>
              </a:rPr>
              <a:t>Systems I</a:t>
            </a:r>
          </a:p>
          <a:p>
            <a:pPr algn="ctr" eaLnBrk="0" hangingPunct="0">
              <a:defRPr/>
            </a:pPr>
            <a:r>
              <a:rPr lang="en-US" sz="3600" b="1" kern="0" dirty="0" smtClean="0">
                <a:ln w="28575">
                  <a:solidFill>
                    <a:schemeClr val="tx1"/>
                  </a:solidFill>
                </a:ln>
                <a:solidFill>
                  <a:srgbClr val="FF6600"/>
                </a:solidFill>
                <a:latin typeface="Arial" pitchFamily="34" charset="0"/>
                <a:ea typeface="Tahoma" pitchFamily="34" charset="0"/>
                <a:cs typeface="Arial" pitchFamily="34" charset="0"/>
              </a:rPr>
              <a:t>basic concepts</a:t>
            </a:r>
            <a:endParaRPr lang="es-ES_tradnl" sz="3600" b="1" kern="0" dirty="0">
              <a:ln w="28575">
                <a:solidFill>
                  <a:schemeClr val="tx1"/>
                </a:solidFill>
              </a:ln>
              <a:solidFill>
                <a:srgbClr val="FF6600"/>
              </a:solidFill>
              <a:latin typeface="Arial" pitchFamily="34" charset="0"/>
              <a:ea typeface="Tahoma" pitchFamily="34" charset="0"/>
              <a:cs typeface="Arial" pitchFamily="34" charset="0"/>
            </a:endParaRPr>
          </a:p>
        </p:txBody>
      </p:sp>
      <p:sp>
        <p:nvSpPr>
          <p:cNvPr id="5" name="Subtitle 2"/>
          <p:cNvSpPr>
            <a:spLocks noGrp="1"/>
          </p:cNvSpPr>
          <p:nvPr>
            <p:ph type="subTitle" idx="1"/>
          </p:nvPr>
        </p:nvSpPr>
        <p:spPr>
          <a:xfrm>
            <a:off x="1371600" y="2362200"/>
            <a:ext cx="6400800" cy="2362200"/>
          </a:xfrm>
        </p:spPr>
        <p:txBody>
          <a:bodyPr>
            <a:normAutofit fontScale="92500" lnSpcReduction="10000"/>
          </a:bodyPr>
          <a:lstStyle/>
          <a:p>
            <a:r>
              <a:rPr lang="en-US" dirty="0" smtClean="0">
                <a:solidFill>
                  <a:srgbClr val="FFFF00"/>
                </a:solidFill>
              </a:rPr>
              <a:t>Second Mexican Particle </a:t>
            </a:r>
          </a:p>
          <a:p>
            <a:r>
              <a:rPr lang="en-US" dirty="0" smtClean="0">
                <a:solidFill>
                  <a:srgbClr val="FFFF00"/>
                </a:solidFill>
              </a:rPr>
              <a:t>Accelerator School</a:t>
            </a:r>
          </a:p>
          <a:p>
            <a:endParaRPr lang="en-US" dirty="0" smtClean="0">
              <a:solidFill>
                <a:srgbClr val="FFFF00"/>
              </a:solidFill>
            </a:endParaRPr>
          </a:p>
          <a:p>
            <a:endParaRPr lang="en-US" dirty="0" smtClean="0">
              <a:solidFill>
                <a:srgbClr val="FFFF00"/>
              </a:solidFill>
            </a:endParaRPr>
          </a:p>
          <a:p>
            <a:r>
              <a:rPr lang="en-US" sz="2353" dirty="0" smtClean="0">
                <a:solidFill>
                  <a:srgbClr val="FFFF00"/>
                </a:solidFill>
              </a:rPr>
              <a:t>Carlos Hernandez Garcia</a:t>
            </a:r>
          </a:p>
          <a:p>
            <a:r>
              <a:rPr lang="en-US" sz="2353" dirty="0" smtClean="0">
                <a:solidFill>
                  <a:srgbClr val="FFFF00"/>
                </a:solidFill>
              </a:rPr>
              <a:t>JLAB</a:t>
            </a:r>
            <a:endParaRPr lang="en-US" sz="2353" dirty="0">
              <a:solidFill>
                <a:srgbClr val="FFFF00"/>
              </a:solidFill>
            </a:endParaRPr>
          </a:p>
        </p:txBody>
      </p:sp>
      <p:sp>
        <p:nvSpPr>
          <p:cNvPr id="8" name="TextBox 7"/>
          <p:cNvSpPr txBox="1"/>
          <p:nvPr/>
        </p:nvSpPr>
        <p:spPr>
          <a:xfrm>
            <a:off x="0" y="6027003"/>
            <a:ext cx="6172200" cy="830997"/>
          </a:xfrm>
          <a:prstGeom prst="rect">
            <a:avLst/>
          </a:prstGeom>
          <a:noFill/>
        </p:spPr>
        <p:txBody>
          <a:bodyPr wrap="square" rtlCol="0">
            <a:spAutoFit/>
          </a:bodyPr>
          <a:lstStyle/>
          <a:p>
            <a:r>
              <a:rPr lang="en-US" dirty="0" smtClean="0">
                <a:solidFill>
                  <a:schemeClr val="bg1"/>
                </a:solidFill>
              </a:rPr>
              <a:t>November 11 – 21 2015, Guanajuato, Mexico</a:t>
            </a:r>
          </a:p>
          <a:p>
            <a:endParaRPr lang="en-US"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normAutofit fontScale="90000"/>
          </a:bodyPr>
          <a:lstStyle/>
          <a:p>
            <a:r>
              <a:rPr lang="en-US" dirty="0" smtClean="0"/>
              <a:t>What do all those applications have in common?</a:t>
            </a:r>
            <a:endParaRPr lang="en-US" dirty="0"/>
          </a:p>
        </p:txBody>
      </p:sp>
      <p:sp>
        <p:nvSpPr>
          <p:cNvPr id="3" name="Content Placeholder 2"/>
          <p:cNvSpPr>
            <a:spLocks noGrp="1"/>
          </p:cNvSpPr>
          <p:nvPr>
            <p:ph idx="1"/>
          </p:nvPr>
        </p:nvSpPr>
        <p:spPr>
          <a:xfrm>
            <a:off x="457200" y="1295400"/>
            <a:ext cx="4118736" cy="5054434"/>
          </a:xfrm>
        </p:spPr>
        <p:txBody>
          <a:bodyPr>
            <a:normAutofit/>
          </a:bodyPr>
          <a:lstStyle/>
          <a:p>
            <a:r>
              <a:rPr lang="en-US" dirty="0" smtClean="0"/>
              <a:t>Some use a hot filament to produce light or a stream of electrons</a:t>
            </a:r>
          </a:p>
          <a:p>
            <a:endParaRPr lang="en-US" dirty="0" smtClean="0"/>
          </a:p>
          <a:p>
            <a:endParaRPr lang="en-US" dirty="0" smtClean="0"/>
          </a:p>
          <a:p>
            <a:r>
              <a:rPr lang="en-US" dirty="0" smtClean="0"/>
              <a:t>Some rely on sensitive surface chemistry</a:t>
            </a:r>
          </a:p>
          <a:p>
            <a:endParaRPr lang="en-US" dirty="0" smtClean="0"/>
          </a:p>
          <a:p>
            <a:endParaRPr lang="en-US" dirty="0" smtClean="0"/>
          </a:p>
          <a:p>
            <a:r>
              <a:rPr lang="en-US" dirty="0" smtClean="0"/>
              <a:t>Some involve generation and transport of particles </a:t>
            </a:r>
          </a:p>
          <a:p>
            <a:endParaRPr lang="en-US" dirty="0"/>
          </a:p>
        </p:txBody>
      </p:sp>
      <p:pic>
        <p:nvPicPr>
          <p:cNvPr id="4" name="Picture 3" descr="experiment_lcls.jpg"/>
          <p:cNvPicPr>
            <a:picLocks noChangeAspect="1"/>
          </p:cNvPicPr>
          <p:nvPr/>
        </p:nvPicPr>
        <p:blipFill>
          <a:blip r:embed="rId2"/>
          <a:stretch>
            <a:fillRect/>
          </a:stretch>
        </p:blipFill>
        <p:spPr>
          <a:xfrm>
            <a:off x="6096000" y="4724400"/>
            <a:ext cx="2044295" cy="1533959"/>
          </a:xfrm>
          <a:prstGeom prst="rect">
            <a:avLst/>
          </a:prstGeom>
        </p:spPr>
      </p:pic>
      <p:pic>
        <p:nvPicPr>
          <p:cNvPr id="5" name="Picture 4" descr="Dunham_cathode_anodized_V2.jpg"/>
          <p:cNvPicPr>
            <a:picLocks noChangeAspect="1"/>
          </p:cNvPicPr>
          <p:nvPr/>
        </p:nvPicPr>
        <p:blipFill>
          <a:blip r:embed="rId3"/>
          <a:stretch>
            <a:fillRect/>
          </a:stretch>
        </p:blipFill>
        <p:spPr>
          <a:xfrm>
            <a:off x="4114800" y="3200400"/>
            <a:ext cx="1981951" cy="1486463"/>
          </a:xfrm>
          <a:prstGeom prst="rect">
            <a:avLst/>
          </a:prstGeom>
        </p:spPr>
      </p:pic>
      <p:pic>
        <p:nvPicPr>
          <p:cNvPr id="6" name="Picture 5"/>
          <p:cNvPicPr>
            <a:picLocks noChangeAspect="1"/>
          </p:cNvPicPr>
          <p:nvPr/>
        </p:nvPicPr>
        <p:blipFill>
          <a:blip r:embed="rId4"/>
          <a:srcRect l="17379" r="37241"/>
          <a:stretch>
            <a:fillRect/>
          </a:stretch>
        </p:blipFill>
        <p:spPr>
          <a:xfrm>
            <a:off x="6248400" y="1143000"/>
            <a:ext cx="1587360" cy="209876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924800" cy="914400"/>
          </a:xfrm>
          <a:solidFill>
            <a:schemeClr val="bg1"/>
          </a:solidFill>
        </p:spPr>
        <p:txBody>
          <a:bodyPr>
            <a:normAutofit fontScale="90000"/>
          </a:bodyPr>
          <a:lstStyle/>
          <a:p>
            <a:r>
              <a:rPr lang="en-US" dirty="0" smtClean="0"/>
              <a:t>What would happen to those devices if there was no vacuum environment to operate in?</a:t>
            </a:r>
            <a:endParaRPr lang="en-US" dirty="0"/>
          </a:p>
        </p:txBody>
      </p:sp>
      <p:sp>
        <p:nvSpPr>
          <p:cNvPr id="3" name="Content Placeholder 2"/>
          <p:cNvSpPr>
            <a:spLocks noGrp="1"/>
          </p:cNvSpPr>
          <p:nvPr>
            <p:ph idx="1"/>
          </p:nvPr>
        </p:nvSpPr>
        <p:spPr>
          <a:xfrm>
            <a:off x="457200" y="1676400"/>
            <a:ext cx="8229600" cy="4525963"/>
          </a:xfrm>
        </p:spPr>
        <p:txBody>
          <a:bodyPr>
            <a:normAutofit fontScale="92500" lnSpcReduction="20000"/>
          </a:bodyPr>
          <a:lstStyle/>
          <a:p>
            <a:r>
              <a:rPr lang="en-US" dirty="0" smtClean="0"/>
              <a:t>Filaments will burn out</a:t>
            </a:r>
          </a:p>
          <a:p>
            <a:r>
              <a:rPr lang="en-US" dirty="0" smtClean="0"/>
              <a:t>Electronic and photomultiplier devices will not work with surface contamination</a:t>
            </a:r>
          </a:p>
          <a:p>
            <a:r>
              <a:rPr lang="en-US" dirty="0" smtClean="0"/>
              <a:t>Particles generated will scatter in air preventing any kind of transport and acceleration</a:t>
            </a:r>
          </a:p>
          <a:p>
            <a:r>
              <a:rPr lang="en-US" dirty="0" smtClean="0"/>
              <a:t>No semiconductor devices for the electronic industry</a:t>
            </a:r>
          </a:p>
          <a:p>
            <a:r>
              <a:rPr lang="en-US" dirty="0" smtClean="0"/>
              <a:t>No electron microscopes</a:t>
            </a:r>
          </a:p>
          <a:p>
            <a:r>
              <a:rPr lang="en-US" dirty="0" smtClean="0"/>
              <a:t>No x-ray generators</a:t>
            </a:r>
          </a:p>
          <a:p>
            <a:r>
              <a:rPr lang="en-US" dirty="0" smtClean="0"/>
              <a:t>No particle accelerators</a:t>
            </a:r>
          </a:p>
          <a:p>
            <a:r>
              <a:rPr lang="en-US" dirty="0" smtClean="0"/>
              <a:t>No radar, radio, TV, microwave ovens,…</a:t>
            </a:r>
          </a:p>
          <a:p>
            <a:r>
              <a:rPr lang="en-US" dirty="0" smtClean="0"/>
              <a:t>…total chaos…</a:t>
            </a:r>
          </a:p>
          <a:p>
            <a:r>
              <a:rPr lang="en-US" dirty="0" smtClean="0"/>
              <a:t>…and yet, humans beings have managed just well without knowing about vacuum for about 200,000 years, until technology dominance in the last century.</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10600" cy="914400"/>
          </a:xfrm>
        </p:spPr>
        <p:txBody>
          <a:bodyPr/>
          <a:lstStyle/>
          <a:p>
            <a:r>
              <a:rPr lang="en-US" dirty="0" smtClean="0"/>
              <a:t>Vacuum is multidisciplinary subject</a:t>
            </a:r>
            <a:endParaRPr lang="en-US" dirty="0"/>
          </a:p>
        </p:txBody>
      </p:sp>
      <p:sp>
        <p:nvSpPr>
          <p:cNvPr id="3" name="Content Placeholder 2"/>
          <p:cNvSpPr>
            <a:spLocks noGrp="1"/>
          </p:cNvSpPr>
          <p:nvPr>
            <p:ph idx="1"/>
          </p:nvPr>
        </p:nvSpPr>
        <p:spPr>
          <a:xfrm>
            <a:off x="457200" y="1219200"/>
            <a:ext cx="5486400" cy="4800600"/>
          </a:xfrm>
        </p:spPr>
        <p:txBody>
          <a:bodyPr>
            <a:normAutofit/>
          </a:bodyPr>
          <a:lstStyle/>
          <a:p>
            <a:r>
              <a:rPr lang="en-US" dirty="0" smtClean="0"/>
              <a:t>Surface science</a:t>
            </a:r>
          </a:p>
          <a:p>
            <a:r>
              <a:rPr lang="en-US" dirty="0" smtClean="0"/>
              <a:t>Modeling and computer science</a:t>
            </a:r>
          </a:p>
          <a:p>
            <a:r>
              <a:rPr lang="en-US" dirty="0" smtClean="0"/>
              <a:t>Materials science</a:t>
            </a:r>
          </a:p>
          <a:p>
            <a:r>
              <a:rPr lang="en-US" dirty="0" smtClean="0"/>
              <a:t>Mechanical engineering and design</a:t>
            </a:r>
          </a:p>
          <a:p>
            <a:r>
              <a:rPr lang="en-US" dirty="0" smtClean="0"/>
              <a:t>Chemistry</a:t>
            </a:r>
          </a:p>
          <a:p>
            <a:r>
              <a:rPr lang="en-US" dirty="0" smtClean="0"/>
              <a:t>Physics</a:t>
            </a:r>
          </a:p>
          <a:p>
            <a:r>
              <a:rPr lang="en-US" dirty="0" smtClean="0"/>
              <a:t>Fluid dynamics</a:t>
            </a:r>
          </a:p>
          <a:p>
            <a:r>
              <a:rPr lang="en-US" dirty="0" smtClean="0"/>
              <a:t>Metallurgy</a:t>
            </a:r>
          </a:p>
          <a:p>
            <a:r>
              <a:rPr lang="en-US" dirty="0" smtClean="0"/>
              <a:t>Heat transfer</a:t>
            </a:r>
          </a:p>
          <a:p>
            <a:r>
              <a:rPr lang="en-US" dirty="0" smtClean="0"/>
              <a:t>Molecular thermodynamics</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143000"/>
          </a:xfrm>
        </p:spPr>
        <p:txBody>
          <a:bodyPr>
            <a:normAutofit fontScale="90000"/>
          </a:bodyPr>
          <a:lstStyle/>
          <a:p>
            <a:r>
              <a:rPr lang="en-US" dirty="0" smtClean="0"/>
              <a:t>Ideal Gas Law</a:t>
            </a:r>
            <a:br>
              <a:rPr lang="en-US" dirty="0" smtClean="0"/>
            </a:br>
            <a:r>
              <a:rPr lang="en-US" dirty="0" smtClean="0"/>
              <a:t/>
            </a:r>
            <a:br>
              <a:rPr lang="en-US" dirty="0" smtClean="0"/>
            </a:br>
            <a:r>
              <a:rPr lang="en-US" sz="2000" dirty="0"/>
              <a:t>The behavior of a collection of gas molecules in</a:t>
            </a:r>
            <a:br>
              <a:rPr lang="en-US" sz="2000" dirty="0"/>
            </a:br>
            <a:r>
              <a:rPr lang="en-US" sz="2000" dirty="0"/>
              <a:t>a vessel is dependent upon </a:t>
            </a:r>
            <a:r>
              <a:rPr lang="en-US" sz="2000" dirty="0" smtClean="0"/>
              <a:t>tits volume, the </a:t>
            </a:r>
            <a:r>
              <a:rPr lang="en-US" sz="2000" dirty="0"/>
              <a:t>pressure,</a:t>
            </a:r>
            <a:br>
              <a:rPr lang="en-US" sz="2000" dirty="0"/>
            </a:br>
            <a:r>
              <a:rPr lang="en-US" sz="2000" dirty="0"/>
              <a:t>temperature and composition of the gas.</a:t>
            </a:r>
          </a:p>
        </p:txBody>
      </p:sp>
      <p:sp>
        <p:nvSpPr>
          <p:cNvPr id="3" name="Content Placeholder 2"/>
          <p:cNvSpPr>
            <a:spLocks noGrp="1"/>
          </p:cNvSpPr>
          <p:nvPr>
            <p:ph idx="1"/>
          </p:nvPr>
        </p:nvSpPr>
        <p:spPr>
          <a:xfrm>
            <a:off x="457200" y="2590800"/>
            <a:ext cx="8534400" cy="3886200"/>
          </a:xfrm>
        </p:spPr>
        <p:txBody>
          <a:bodyPr>
            <a:normAutofit lnSpcReduction="10000"/>
          </a:bodyPr>
          <a:lstStyle/>
          <a:p>
            <a:pPr marL="342900" lvl="1" indent="-342900">
              <a:buNone/>
            </a:pPr>
            <a:endParaRPr lang="en-US" dirty="0" smtClean="0"/>
          </a:p>
          <a:p>
            <a:pPr marL="342900" lvl="1" indent="-342900">
              <a:buFont typeface="Arial"/>
              <a:buChar char="•"/>
            </a:pPr>
            <a:r>
              <a:rPr lang="en-US" sz="2400" dirty="0" smtClean="0"/>
              <a:t>P = pressure </a:t>
            </a:r>
            <a:r>
              <a:rPr lang="en-US" sz="2400" dirty="0" smtClean="0"/>
              <a:t>(</a:t>
            </a:r>
            <a:r>
              <a:rPr lang="en-US" dirty="0" smtClean="0"/>
              <a:t>Pascal</a:t>
            </a:r>
            <a:r>
              <a:rPr lang="en-US" sz="2400" dirty="0" smtClean="0"/>
              <a:t>)</a:t>
            </a:r>
            <a:endParaRPr lang="en-US" sz="2400" dirty="0" smtClean="0"/>
          </a:p>
          <a:p>
            <a:pPr marL="342900" lvl="1" indent="-342900">
              <a:buFont typeface="Arial"/>
              <a:buChar char="•"/>
            </a:pPr>
            <a:r>
              <a:rPr lang="en-US" sz="2400" dirty="0" smtClean="0"/>
              <a:t>V = volume </a:t>
            </a:r>
            <a:r>
              <a:rPr lang="en-US" sz="2400" dirty="0" smtClean="0"/>
              <a:t>(</a:t>
            </a:r>
            <a:r>
              <a:rPr lang="en-US" dirty="0" smtClean="0"/>
              <a:t>m</a:t>
            </a:r>
            <a:r>
              <a:rPr lang="en-US" baseline="30000" dirty="0" smtClean="0"/>
              <a:t>3</a:t>
            </a:r>
            <a:r>
              <a:rPr lang="en-US" sz="2400" dirty="0" smtClean="0"/>
              <a:t>)</a:t>
            </a:r>
            <a:endParaRPr lang="en-US" sz="2400" dirty="0" smtClean="0"/>
          </a:p>
          <a:p>
            <a:pPr marL="342900" lvl="1" indent="-342900">
              <a:buFont typeface="Arial"/>
              <a:buChar char="•"/>
            </a:pPr>
            <a:r>
              <a:rPr lang="en-US" dirty="0" err="1" smtClean="0"/>
              <a:t>n</a:t>
            </a:r>
            <a:r>
              <a:rPr lang="en-US" dirty="0" smtClean="0"/>
              <a:t> = number of moles</a:t>
            </a:r>
          </a:p>
          <a:p>
            <a:pPr marL="342900" lvl="1" indent="-342900">
              <a:buFont typeface="Arial"/>
              <a:buChar char="•"/>
            </a:pPr>
            <a:r>
              <a:rPr lang="en-US" sz="2400" dirty="0" smtClean="0"/>
              <a:t>R = Universal gas constant 8.3145 J/mol K</a:t>
            </a:r>
          </a:p>
          <a:p>
            <a:pPr marL="342900" lvl="1" indent="-342900">
              <a:buFont typeface="Arial"/>
              <a:buChar char="•"/>
            </a:pPr>
            <a:r>
              <a:rPr lang="en-US" dirty="0" smtClean="0"/>
              <a:t>T = temperature (degrees Kelvin, K)</a:t>
            </a:r>
          </a:p>
          <a:p>
            <a:pPr marL="342900" lvl="1" indent="-342900">
              <a:buFont typeface="Arial"/>
              <a:buChar char="•"/>
            </a:pPr>
            <a:r>
              <a:rPr lang="en-US" dirty="0" smtClean="0"/>
              <a:t>N = number of molecules</a:t>
            </a:r>
          </a:p>
          <a:p>
            <a:pPr marL="342900" lvl="1" indent="-342900">
              <a:buFont typeface="Arial"/>
              <a:buChar char="•"/>
            </a:pPr>
            <a:r>
              <a:rPr lang="en-US" dirty="0" err="1" smtClean="0"/>
              <a:t>k</a:t>
            </a:r>
            <a:r>
              <a:rPr lang="en-US" dirty="0" smtClean="0"/>
              <a:t> =Boltzmann constant = 1.38x10</a:t>
            </a:r>
            <a:r>
              <a:rPr lang="en-US" baseline="30000" dirty="0" smtClean="0"/>
              <a:t>-23 </a:t>
            </a:r>
            <a:r>
              <a:rPr lang="en-US" dirty="0" smtClean="0"/>
              <a:t>J / K </a:t>
            </a:r>
            <a:r>
              <a:rPr lang="en-US" dirty="0" smtClean="0"/>
              <a:t>= R/N</a:t>
            </a:r>
            <a:r>
              <a:rPr lang="en-US" baseline="-25000" dirty="0" smtClean="0"/>
              <a:t>A</a:t>
            </a:r>
          </a:p>
          <a:p>
            <a:pPr marL="342900" lvl="1" indent="-342900">
              <a:buFont typeface="Arial"/>
              <a:buChar char="•"/>
            </a:pPr>
            <a:r>
              <a:rPr lang="en-US" dirty="0" smtClean="0"/>
              <a:t>N</a:t>
            </a:r>
            <a:r>
              <a:rPr lang="en-US" baseline="-25000" dirty="0" smtClean="0"/>
              <a:t>A</a:t>
            </a:r>
            <a:r>
              <a:rPr lang="en-US" dirty="0" smtClean="0"/>
              <a:t> = </a:t>
            </a:r>
            <a:r>
              <a:rPr lang="en-US" dirty="0" err="1" smtClean="0"/>
              <a:t>Avogrado’s</a:t>
            </a:r>
            <a:r>
              <a:rPr lang="en-US" dirty="0" smtClean="0"/>
              <a:t> number = 6.022 </a:t>
            </a:r>
            <a:r>
              <a:rPr lang="en-US" dirty="0" err="1" smtClean="0"/>
              <a:t>x</a:t>
            </a:r>
            <a:r>
              <a:rPr lang="en-US" dirty="0" smtClean="0"/>
              <a:t> 10</a:t>
            </a:r>
            <a:r>
              <a:rPr lang="en-US" baseline="30000" dirty="0" smtClean="0"/>
              <a:t>23</a:t>
            </a:r>
            <a:r>
              <a:rPr lang="en-US" dirty="0" smtClean="0"/>
              <a:t> /mol</a:t>
            </a:r>
          </a:p>
          <a:p>
            <a:pPr marL="342900" lvl="1" indent="-342900">
              <a:buNone/>
            </a:pPr>
            <a:endParaRPr lang="en-US" sz="2400" dirty="0" smtClean="0"/>
          </a:p>
          <a:p>
            <a:pPr marL="342900" lvl="1" indent="-342900">
              <a:buFont typeface="Arial"/>
              <a:buChar char="•"/>
            </a:pPr>
            <a:endParaRPr lang="en-US" dirty="0" smtClean="0"/>
          </a:p>
          <a:p>
            <a:endParaRPr lang="en-US" dirty="0"/>
          </a:p>
        </p:txBody>
      </p:sp>
      <p:graphicFrame>
        <p:nvGraphicFramePr>
          <p:cNvPr id="4" name="Object 3"/>
          <p:cNvGraphicFramePr>
            <a:graphicFrameLocks noChangeAspect="1"/>
          </p:cNvGraphicFramePr>
          <p:nvPr/>
        </p:nvGraphicFramePr>
        <p:xfrm>
          <a:off x="2498725" y="2206625"/>
          <a:ext cx="4162425" cy="538163"/>
        </p:xfrm>
        <a:graphic>
          <a:graphicData uri="http://schemas.openxmlformats.org/presentationml/2006/ole">
            <p:oleObj spid="_x0000_s59394" name="Equation" r:id="rId3" imgW="1079500" imgH="139700" progId="Equation.3">
              <p:embed/>
            </p:oleObj>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Velocity of gas molecules</a:t>
            </a:r>
            <a:endParaRPr lang="en-US" dirty="0"/>
          </a:p>
        </p:txBody>
      </p:sp>
      <p:sp>
        <p:nvSpPr>
          <p:cNvPr id="3" name="Content Placeholder 2"/>
          <p:cNvSpPr>
            <a:spLocks noGrp="1"/>
          </p:cNvSpPr>
          <p:nvPr>
            <p:ph idx="1"/>
          </p:nvPr>
        </p:nvSpPr>
        <p:spPr>
          <a:xfrm>
            <a:off x="457200" y="1371600"/>
            <a:ext cx="8229600" cy="1066800"/>
          </a:xfrm>
        </p:spPr>
        <p:txBody>
          <a:bodyPr>
            <a:normAutofit/>
          </a:bodyPr>
          <a:lstStyle/>
          <a:p>
            <a:pPr>
              <a:buNone/>
            </a:pPr>
            <a:r>
              <a:rPr lang="en-US" sz="2000" b="1" dirty="0"/>
              <a:t>The velocity of gas molecules is independent of </a:t>
            </a:r>
            <a:r>
              <a:rPr lang="en-US" sz="2000" b="1" dirty="0" smtClean="0"/>
              <a:t>the pressure </a:t>
            </a:r>
            <a:r>
              <a:rPr lang="en-US" sz="2000" b="1" dirty="0"/>
              <a:t>of the gas, and depends only on the </a:t>
            </a:r>
            <a:r>
              <a:rPr lang="en-US" sz="2000" b="1" dirty="0" smtClean="0"/>
              <a:t>molecular weight </a:t>
            </a:r>
            <a:r>
              <a:rPr lang="en-US" sz="2000" b="1" dirty="0"/>
              <a:t>of the gas and its absolute temperature.</a:t>
            </a:r>
            <a:endParaRPr lang="en-US" sz="2000" dirty="0"/>
          </a:p>
        </p:txBody>
      </p:sp>
      <p:graphicFrame>
        <p:nvGraphicFramePr>
          <p:cNvPr id="5" name="Object 4"/>
          <p:cNvGraphicFramePr>
            <a:graphicFrameLocks noChangeAspect="1"/>
          </p:cNvGraphicFramePr>
          <p:nvPr/>
        </p:nvGraphicFramePr>
        <p:xfrm>
          <a:off x="1523999" y="2819400"/>
          <a:ext cx="2828925" cy="914400"/>
        </p:xfrm>
        <a:graphic>
          <a:graphicData uri="http://schemas.openxmlformats.org/presentationml/2006/ole">
            <p:oleObj spid="_x0000_s60418" name="Equation" r:id="rId3" imgW="1257300" imgH="406400" progId="Equation.3">
              <p:embed/>
            </p:oleObj>
          </a:graphicData>
        </a:graphic>
      </p:graphicFrame>
      <p:sp>
        <p:nvSpPr>
          <p:cNvPr id="6" name="TextBox 5"/>
          <p:cNvSpPr txBox="1"/>
          <p:nvPr/>
        </p:nvSpPr>
        <p:spPr>
          <a:xfrm>
            <a:off x="381000" y="3886200"/>
            <a:ext cx="4876800" cy="1200328"/>
          </a:xfrm>
          <a:prstGeom prst="rect">
            <a:avLst/>
          </a:prstGeom>
          <a:noFill/>
        </p:spPr>
        <p:txBody>
          <a:bodyPr wrap="square" rtlCol="0">
            <a:spAutoFit/>
          </a:bodyPr>
          <a:lstStyle/>
          <a:p>
            <a:r>
              <a:rPr lang="en-US" dirty="0" smtClean="0"/>
              <a:t>V = average velocity (cm/sec)</a:t>
            </a:r>
          </a:p>
          <a:p>
            <a:r>
              <a:rPr lang="en-US" dirty="0" smtClean="0"/>
              <a:t>T = absolute temperature (K)</a:t>
            </a:r>
          </a:p>
          <a:p>
            <a:r>
              <a:rPr lang="en-US" dirty="0" smtClean="0"/>
              <a:t>M = molecular weight of gas (</a:t>
            </a:r>
            <a:r>
              <a:rPr lang="en-US" dirty="0" err="1" smtClean="0"/>
              <a:t>g</a:t>
            </a:r>
            <a:r>
              <a:rPr lang="en-US" dirty="0" smtClean="0"/>
              <a:t>/mole)</a:t>
            </a:r>
            <a:endParaRPr lang="en-US" dirty="0"/>
          </a:p>
        </p:txBody>
      </p:sp>
      <p:grpSp>
        <p:nvGrpSpPr>
          <p:cNvPr id="4" name="Group 6"/>
          <p:cNvGrpSpPr/>
          <p:nvPr/>
        </p:nvGrpSpPr>
        <p:grpSpPr>
          <a:xfrm>
            <a:off x="5334000" y="2667000"/>
            <a:ext cx="3311475" cy="3248392"/>
            <a:chOff x="4827822" y="2125698"/>
            <a:chExt cx="3311475" cy="3248392"/>
          </a:xfrm>
        </p:grpSpPr>
        <p:grpSp>
          <p:nvGrpSpPr>
            <p:cNvPr id="7" name="Group 7"/>
            <p:cNvGrpSpPr/>
            <p:nvPr/>
          </p:nvGrpSpPr>
          <p:grpSpPr>
            <a:xfrm>
              <a:off x="4827822" y="2125698"/>
              <a:ext cx="3311475" cy="3248392"/>
              <a:chOff x="5368547" y="3374754"/>
              <a:chExt cx="2466387" cy="2235706"/>
            </a:xfrm>
          </p:grpSpPr>
          <p:sp>
            <p:nvSpPr>
              <p:cNvPr id="18" name="Frame 17"/>
              <p:cNvSpPr/>
              <p:nvPr/>
            </p:nvSpPr>
            <p:spPr>
              <a:xfrm>
                <a:off x="5368547" y="3374754"/>
                <a:ext cx="2466387" cy="2235706"/>
              </a:xfrm>
              <a:prstGeom prst="frame">
                <a:avLst>
                  <a:gd name="adj1" fmla="val 4520"/>
                </a:avLst>
              </a:prstGeom>
              <a:blipFill rotWithShape="1">
                <a:blip r:embed="rId4"/>
                <a:tile tx="0" ty="0" sx="100000" sy="100000" flip="none" algn="tl"/>
              </a:bli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9" name="Oval 18"/>
              <p:cNvSpPr/>
              <p:nvPr/>
            </p:nvSpPr>
            <p:spPr>
              <a:xfrm rot="3550514">
                <a:off x="6286137" y="5142695"/>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rot="3550514">
                <a:off x="6895738" y="4719363"/>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rot="3550514">
                <a:off x="5720887" y="4799722"/>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rot="3550514">
                <a:off x="5812004" y="3813430"/>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rot="3550514">
                <a:off x="6023671" y="4329896"/>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rot="3550514">
                <a:off x="6523205" y="4456896"/>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p:nvSpPr>
            <p:spPr>
              <a:xfrm rot="3550514">
                <a:off x="7344471" y="4177496"/>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rot="3550514">
                <a:off x="6675604" y="3779564"/>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rot="3550514">
                <a:off x="7149737" y="3737230"/>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rot="3550514">
                <a:off x="7457204" y="5198023"/>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9" name="Straight Arrow Connector 8"/>
            <p:cNvCxnSpPr/>
            <p:nvPr/>
          </p:nvCxnSpPr>
          <p:spPr>
            <a:xfrm flipV="1">
              <a:off x="5625462" y="2435135"/>
              <a:ext cx="367335" cy="32538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5546967" y="4214456"/>
              <a:ext cx="487811" cy="39340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23" idx="2"/>
            </p:cNvCxnSpPr>
            <p:nvPr/>
          </p:nvCxnSpPr>
          <p:spPr>
            <a:xfrm rot="16200000" flipV="1">
              <a:off x="5370672" y="3151786"/>
              <a:ext cx="367138" cy="38231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rot="16200000" flipH="1">
              <a:off x="7321053" y="2923859"/>
              <a:ext cx="571435" cy="31945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6812301" y="2876794"/>
              <a:ext cx="576366" cy="45052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6607863" y="3789154"/>
              <a:ext cx="959224" cy="626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V="1">
              <a:off x="6308966" y="4219500"/>
              <a:ext cx="1321092" cy="52604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rot="16200000" flipV="1">
              <a:off x="6313704" y="3333429"/>
              <a:ext cx="943847" cy="36645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rot="10800000">
              <a:off x="5940321" y="4229997"/>
              <a:ext cx="1643164" cy="57265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Mean Free Path</a:t>
            </a:r>
            <a:endParaRPr lang="en-US" dirty="0"/>
          </a:p>
        </p:txBody>
      </p:sp>
      <p:sp>
        <p:nvSpPr>
          <p:cNvPr id="4" name="Rectangle 3"/>
          <p:cNvSpPr/>
          <p:nvPr/>
        </p:nvSpPr>
        <p:spPr>
          <a:xfrm>
            <a:off x="609600" y="1219200"/>
            <a:ext cx="4114800" cy="1938992"/>
          </a:xfrm>
          <a:prstGeom prst="rect">
            <a:avLst/>
          </a:prstGeom>
        </p:spPr>
        <p:txBody>
          <a:bodyPr wrap="square">
            <a:spAutoFit/>
          </a:bodyPr>
          <a:lstStyle/>
          <a:p>
            <a:r>
              <a:rPr lang="en-US" b="1" dirty="0" smtClean="0"/>
              <a:t>The mean free path is the</a:t>
            </a:r>
          </a:p>
          <a:p>
            <a:r>
              <a:rPr lang="en-US" b="1" dirty="0" smtClean="0"/>
              <a:t>average distance that a gas</a:t>
            </a:r>
          </a:p>
          <a:p>
            <a:r>
              <a:rPr lang="en-US" b="1" dirty="0" smtClean="0"/>
              <a:t>molecule can travel before</a:t>
            </a:r>
          </a:p>
          <a:p>
            <a:r>
              <a:rPr lang="en-US" b="1" dirty="0" smtClean="0"/>
              <a:t>colliding with another gas</a:t>
            </a:r>
          </a:p>
          <a:p>
            <a:r>
              <a:rPr lang="en-US" b="1" dirty="0" smtClean="0"/>
              <a:t>molecule.</a:t>
            </a:r>
            <a:endParaRPr lang="en-US" dirty="0"/>
          </a:p>
        </p:txBody>
      </p:sp>
      <p:sp>
        <p:nvSpPr>
          <p:cNvPr id="6" name="TextBox 5"/>
          <p:cNvSpPr txBox="1"/>
          <p:nvPr/>
        </p:nvSpPr>
        <p:spPr>
          <a:xfrm>
            <a:off x="685800" y="3429000"/>
            <a:ext cx="4261653" cy="1569660"/>
          </a:xfrm>
          <a:prstGeom prst="rect">
            <a:avLst/>
          </a:prstGeom>
          <a:noFill/>
        </p:spPr>
        <p:txBody>
          <a:bodyPr wrap="none" rtlCol="0">
            <a:spAutoFit/>
          </a:bodyPr>
          <a:lstStyle/>
          <a:p>
            <a:r>
              <a:rPr lang="en-US" dirty="0" smtClean="0"/>
              <a:t>Mean Free Path is determined by</a:t>
            </a:r>
          </a:p>
          <a:p>
            <a:pPr lvl="1">
              <a:buFont typeface="Arial"/>
              <a:buChar char="•"/>
            </a:pPr>
            <a:r>
              <a:rPr lang="en-US" dirty="0" smtClean="0"/>
              <a:t>Size of molecule</a:t>
            </a:r>
          </a:p>
          <a:p>
            <a:pPr lvl="1">
              <a:buFont typeface="Arial"/>
              <a:buChar char="•"/>
            </a:pPr>
            <a:r>
              <a:rPr lang="en-US" dirty="0" smtClean="0"/>
              <a:t>Pressure</a:t>
            </a:r>
          </a:p>
          <a:p>
            <a:pPr lvl="1">
              <a:buFont typeface="Arial"/>
              <a:buChar char="•"/>
            </a:pPr>
            <a:r>
              <a:rPr lang="en-US" dirty="0" smtClean="0"/>
              <a:t>Temperature</a:t>
            </a:r>
            <a:endParaRPr lang="en-US" dirty="0"/>
          </a:p>
        </p:txBody>
      </p:sp>
      <p:grpSp>
        <p:nvGrpSpPr>
          <p:cNvPr id="3" name="Group 41"/>
          <p:cNvGrpSpPr/>
          <p:nvPr/>
        </p:nvGrpSpPr>
        <p:grpSpPr>
          <a:xfrm>
            <a:off x="5562600" y="1676400"/>
            <a:ext cx="3311475" cy="3248392"/>
            <a:chOff x="4827822" y="2125698"/>
            <a:chExt cx="3311475" cy="3248392"/>
          </a:xfrm>
        </p:grpSpPr>
        <p:grpSp>
          <p:nvGrpSpPr>
            <p:cNvPr id="5" name="Group 7"/>
            <p:cNvGrpSpPr/>
            <p:nvPr/>
          </p:nvGrpSpPr>
          <p:grpSpPr>
            <a:xfrm>
              <a:off x="4827822" y="2125698"/>
              <a:ext cx="3311475" cy="3248392"/>
              <a:chOff x="5368547" y="3374754"/>
              <a:chExt cx="2466387" cy="2235706"/>
            </a:xfrm>
          </p:grpSpPr>
          <p:sp>
            <p:nvSpPr>
              <p:cNvPr id="9" name="Frame 8"/>
              <p:cNvSpPr/>
              <p:nvPr/>
            </p:nvSpPr>
            <p:spPr>
              <a:xfrm>
                <a:off x="5368547" y="3374754"/>
                <a:ext cx="2466387" cy="2235706"/>
              </a:xfrm>
              <a:prstGeom prst="frame">
                <a:avLst>
                  <a:gd name="adj1" fmla="val 4520"/>
                </a:avLst>
              </a:prstGeom>
              <a:blipFill rotWithShape="1">
                <a:blip r:embed="rId2"/>
                <a:tile tx="0" ty="0" sx="100000" sy="100000" flip="none" algn="tl"/>
              </a:bli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 name="Oval 9"/>
              <p:cNvSpPr/>
              <p:nvPr/>
            </p:nvSpPr>
            <p:spPr>
              <a:xfrm rot="3550514">
                <a:off x="6286137" y="5142695"/>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rot="3550514">
                <a:off x="6895738" y="4719363"/>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rot="3550514">
                <a:off x="5720887" y="4799722"/>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rot="3550514">
                <a:off x="5812004" y="3813430"/>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rot="3550514">
                <a:off x="6023671" y="4329896"/>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rot="3550514">
                <a:off x="6523205" y="4456896"/>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rot="3550514">
                <a:off x="7344471" y="4177496"/>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rot="3550514">
                <a:off x="6675604" y="3779564"/>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rot="3550514">
                <a:off x="7149737" y="3737230"/>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rot="3550514">
                <a:off x="7457204" y="5198023"/>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21" name="Straight Arrow Connector 20"/>
            <p:cNvCxnSpPr/>
            <p:nvPr/>
          </p:nvCxnSpPr>
          <p:spPr>
            <a:xfrm flipV="1">
              <a:off x="5625462" y="2435135"/>
              <a:ext cx="367335" cy="32538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5546967" y="4214456"/>
              <a:ext cx="487811" cy="39340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14" idx="2"/>
            </p:cNvCxnSpPr>
            <p:nvPr/>
          </p:nvCxnSpPr>
          <p:spPr>
            <a:xfrm rot="16200000" flipV="1">
              <a:off x="5370672" y="3151786"/>
              <a:ext cx="367138" cy="38231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rot="16200000" flipH="1">
              <a:off x="7321053" y="2923859"/>
              <a:ext cx="571435" cy="31945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6812301" y="2876794"/>
              <a:ext cx="576366" cy="45052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V="1">
              <a:off x="6607863" y="3789154"/>
              <a:ext cx="959224" cy="626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V="1">
              <a:off x="6308966" y="4219500"/>
              <a:ext cx="1321092" cy="52604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rot="16200000" flipV="1">
              <a:off x="6313704" y="3333429"/>
              <a:ext cx="943847" cy="36645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rot="10800000">
              <a:off x="5940321" y="4229997"/>
              <a:ext cx="1643164" cy="57265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Mean Free Path Equation</a:t>
            </a:r>
            <a:endParaRPr lang="en-US" dirty="0"/>
          </a:p>
        </p:txBody>
      </p:sp>
      <p:sp>
        <p:nvSpPr>
          <p:cNvPr id="3" name="Content Placeholder 2"/>
          <p:cNvSpPr>
            <a:spLocks noGrp="1"/>
          </p:cNvSpPr>
          <p:nvPr>
            <p:ph idx="1"/>
          </p:nvPr>
        </p:nvSpPr>
        <p:spPr>
          <a:xfrm>
            <a:off x="457200" y="3733800"/>
            <a:ext cx="8229600" cy="3124200"/>
          </a:xfrm>
        </p:spPr>
        <p:txBody>
          <a:bodyPr>
            <a:normAutofit/>
          </a:bodyPr>
          <a:lstStyle/>
          <a:p>
            <a:r>
              <a:rPr lang="en-US" dirty="0" err="1" smtClean="0"/>
              <a:t>λ</a:t>
            </a:r>
            <a:r>
              <a:rPr lang="en-US" baseline="-25000" dirty="0" err="1" smtClean="0"/>
              <a:t>i</a:t>
            </a:r>
            <a:r>
              <a:rPr lang="en-US" dirty="0" smtClean="0"/>
              <a:t> = mean Free Path of gas species “</a:t>
            </a:r>
            <a:r>
              <a:rPr lang="en-US" dirty="0" err="1" smtClean="0"/>
              <a:t>i</a:t>
            </a:r>
            <a:r>
              <a:rPr lang="en-US" dirty="0" smtClean="0"/>
              <a:t>” </a:t>
            </a:r>
            <a:r>
              <a:rPr lang="en-US" dirty="0" smtClean="0"/>
              <a:t>(</a:t>
            </a:r>
            <a:r>
              <a:rPr lang="en-US" dirty="0" err="1" smtClean="0"/>
              <a:t>m</a:t>
            </a:r>
            <a:r>
              <a:rPr lang="en-US" dirty="0" smtClean="0"/>
              <a:t>)</a:t>
            </a:r>
            <a:endParaRPr lang="en-US" dirty="0" smtClean="0"/>
          </a:p>
          <a:p>
            <a:r>
              <a:rPr lang="en-US" dirty="0" smtClean="0"/>
              <a:t>K = </a:t>
            </a:r>
            <a:r>
              <a:rPr lang="en-US" dirty="0" err="1" smtClean="0"/>
              <a:t>Boltzman’s</a:t>
            </a:r>
            <a:r>
              <a:rPr lang="en-US" dirty="0" smtClean="0"/>
              <a:t> constant (1.38x10</a:t>
            </a:r>
            <a:r>
              <a:rPr lang="en-US" baseline="30000" dirty="0" smtClean="0"/>
              <a:t>-23 </a:t>
            </a:r>
            <a:r>
              <a:rPr lang="en-US" dirty="0" smtClean="0"/>
              <a:t>Joules/K)</a:t>
            </a:r>
          </a:p>
          <a:p>
            <a:r>
              <a:rPr lang="en-US" dirty="0" smtClean="0"/>
              <a:t>T = Temperature (K)</a:t>
            </a:r>
          </a:p>
          <a:p>
            <a:r>
              <a:rPr lang="en-US" dirty="0" smtClean="0"/>
              <a:t>P = Pressure (Pa)</a:t>
            </a:r>
          </a:p>
          <a:p>
            <a:r>
              <a:rPr lang="en-US" dirty="0" err="1" smtClean="0"/>
              <a:t>d</a:t>
            </a:r>
            <a:r>
              <a:rPr lang="en-US" baseline="-25000" dirty="0" err="1" smtClean="0"/>
              <a:t>i</a:t>
            </a:r>
            <a:r>
              <a:rPr lang="en-US" dirty="0" smtClean="0"/>
              <a:t> = gas species diameter </a:t>
            </a:r>
            <a:r>
              <a:rPr lang="en-US" dirty="0" smtClean="0"/>
              <a:t>(</a:t>
            </a:r>
            <a:r>
              <a:rPr lang="en-US" dirty="0" err="1" smtClean="0"/>
              <a:t>m</a:t>
            </a:r>
            <a:r>
              <a:rPr lang="en-US" dirty="0" smtClean="0"/>
              <a:t>)</a:t>
            </a:r>
            <a:endParaRPr lang="en-US" dirty="0"/>
          </a:p>
        </p:txBody>
      </p:sp>
      <p:graphicFrame>
        <p:nvGraphicFramePr>
          <p:cNvPr id="4" name="Object 3"/>
          <p:cNvGraphicFramePr>
            <a:graphicFrameLocks noChangeAspect="1"/>
          </p:cNvGraphicFramePr>
          <p:nvPr/>
        </p:nvGraphicFramePr>
        <p:xfrm>
          <a:off x="2895600" y="1752600"/>
          <a:ext cx="2819400" cy="1366982"/>
        </p:xfrm>
        <a:graphic>
          <a:graphicData uri="http://schemas.openxmlformats.org/presentationml/2006/ole">
            <p:oleObj spid="_x0000_s62466" name="Equation" r:id="rId3" imgW="838200" imgH="406400" progId="Equation.3">
              <p:embed/>
            </p:oleObj>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Gas Flow</a:t>
            </a:r>
            <a:endParaRPr lang="en-US" dirty="0"/>
          </a:p>
        </p:txBody>
      </p:sp>
      <p:sp>
        <p:nvSpPr>
          <p:cNvPr id="3" name="Content Placeholder 2"/>
          <p:cNvSpPr>
            <a:spLocks noGrp="1"/>
          </p:cNvSpPr>
          <p:nvPr>
            <p:ph idx="1"/>
          </p:nvPr>
        </p:nvSpPr>
        <p:spPr>
          <a:xfrm>
            <a:off x="457200" y="1371600"/>
            <a:ext cx="8229600" cy="1219199"/>
          </a:xfrm>
        </p:spPr>
        <p:txBody>
          <a:bodyPr>
            <a:normAutofit fontScale="92500" lnSpcReduction="20000"/>
          </a:bodyPr>
          <a:lstStyle/>
          <a:p>
            <a:pPr>
              <a:buNone/>
            </a:pPr>
            <a:r>
              <a:rPr lang="en-US" b="1" dirty="0" smtClean="0"/>
              <a:t>The flow of gases in a vacuum system is divided into three regimes. These regimes are defined by specific value ranges of a dimension-less parameter know as the Knudsen number.</a:t>
            </a:r>
            <a:endParaRPr lang="en-US" dirty="0"/>
          </a:p>
        </p:txBody>
      </p:sp>
      <p:graphicFrame>
        <p:nvGraphicFramePr>
          <p:cNvPr id="4" name="Object 3"/>
          <p:cNvGraphicFramePr>
            <a:graphicFrameLocks noChangeAspect="1"/>
          </p:cNvGraphicFramePr>
          <p:nvPr/>
        </p:nvGraphicFramePr>
        <p:xfrm>
          <a:off x="3295650" y="2547709"/>
          <a:ext cx="2019300" cy="1394279"/>
        </p:xfrm>
        <a:graphic>
          <a:graphicData uri="http://schemas.openxmlformats.org/presentationml/2006/ole">
            <p:oleObj spid="_x0000_s63490" name="Equation" r:id="rId3" imgW="533400" imgH="368300" progId="Equation.3">
              <p:embed/>
            </p:oleObj>
          </a:graphicData>
        </a:graphic>
      </p:graphicFrame>
      <p:sp>
        <p:nvSpPr>
          <p:cNvPr id="5" name="TextBox 4"/>
          <p:cNvSpPr txBox="1"/>
          <p:nvPr/>
        </p:nvSpPr>
        <p:spPr>
          <a:xfrm>
            <a:off x="990600" y="4572000"/>
            <a:ext cx="5524243" cy="646331"/>
          </a:xfrm>
          <a:prstGeom prst="rect">
            <a:avLst/>
          </a:prstGeom>
          <a:noFill/>
        </p:spPr>
        <p:txBody>
          <a:bodyPr wrap="none" rtlCol="0">
            <a:spAutoFit/>
          </a:bodyPr>
          <a:lstStyle/>
          <a:p>
            <a:r>
              <a:rPr lang="en-US" dirty="0" err="1" smtClean="0"/>
              <a:t>λa</a:t>
            </a:r>
            <a:r>
              <a:rPr lang="en-US" dirty="0" smtClean="0"/>
              <a:t> = mean free path</a:t>
            </a:r>
          </a:p>
          <a:p>
            <a:r>
              <a:rPr lang="en-US" dirty="0" smtClean="0"/>
              <a:t>a = characteristic dimension of flow channel (pipe radius)</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Gas flow regimes</a:t>
            </a:r>
            <a:endParaRPr lang="en-US" dirty="0"/>
          </a:p>
        </p:txBody>
      </p:sp>
      <p:sp>
        <p:nvSpPr>
          <p:cNvPr id="3" name="Content Placeholder 2"/>
          <p:cNvSpPr>
            <a:spLocks noGrp="1"/>
          </p:cNvSpPr>
          <p:nvPr>
            <p:ph idx="1"/>
          </p:nvPr>
        </p:nvSpPr>
        <p:spPr/>
        <p:txBody>
          <a:bodyPr>
            <a:normAutofit/>
          </a:bodyPr>
          <a:lstStyle/>
          <a:p>
            <a:r>
              <a:rPr lang="en-US" sz="2400" dirty="0" smtClean="0"/>
              <a:t>Viscous flow	</a:t>
            </a:r>
            <a:r>
              <a:rPr lang="en-US" sz="2400" dirty="0" err="1" smtClean="0"/>
              <a:t>K</a:t>
            </a:r>
            <a:r>
              <a:rPr lang="en-US" sz="2400" baseline="-25000" dirty="0" err="1" smtClean="0"/>
              <a:t>n</a:t>
            </a:r>
            <a:r>
              <a:rPr lang="en-US" sz="2400" dirty="0" smtClean="0"/>
              <a:t> = </a:t>
            </a:r>
            <a:r>
              <a:rPr lang="en-US" sz="2400" dirty="0" err="1" smtClean="0"/>
              <a:t>λ</a:t>
            </a:r>
            <a:r>
              <a:rPr lang="en-US" sz="2400" baseline="-25000" dirty="0" err="1" smtClean="0"/>
              <a:t>a</a:t>
            </a:r>
            <a:r>
              <a:rPr lang="en-US" sz="2400" dirty="0" smtClean="0"/>
              <a:t>/a &lt; 0.01</a:t>
            </a:r>
          </a:p>
          <a:p>
            <a:endParaRPr lang="en-US" sz="2400" dirty="0" smtClean="0"/>
          </a:p>
          <a:p>
            <a:endParaRPr lang="en-US" sz="2400" dirty="0" smtClean="0"/>
          </a:p>
          <a:p>
            <a:endParaRPr lang="en-US" sz="2400" dirty="0" smtClean="0"/>
          </a:p>
          <a:p>
            <a:endParaRPr lang="en-US" sz="2400" dirty="0" smtClean="0"/>
          </a:p>
          <a:p>
            <a:r>
              <a:rPr lang="en-US" sz="2400" dirty="0" smtClean="0"/>
              <a:t>Transition flow	0.01 &lt; </a:t>
            </a:r>
            <a:r>
              <a:rPr lang="en-US" sz="2400" dirty="0" err="1" smtClean="0"/>
              <a:t>K</a:t>
            </a:r>
            <a:r>
              <a:rPr lang="en-US" sz="2400" baseline="-25000" dirty="0" err="1" smtClean="0"/>
              <a:t>n</a:t>
            </a:r>
            <a:r>
              <a:rPr lang="en-US" sz="2400" dirty="0" smtClean="0"/>
              <a:t> &lt; 1.0</a:t>
            </a:r>
          </a:p>
          <a:p>
            <a:endParaRPr lang="en-US" sz="2400" dirty="0" smtClean="0"/>
          </a:p>
          <a:p>
            <a:endParaRPr lang="en-US" sz="2400" dirty="0" smtClean="0"/>
          </a:p>
          <a:p>
            <a:r>
              <a:rPr lang="en-US" sz="2400" dirty="0" smtClean="0"/>
              <a:t>Molecular flow	</a:t>
            </a:r>
            <a:r>
              <a:rPr lang="en-US" sz="2400" dirty="0" err="1" smtClean="0"/>
              <a:t>K</a:t>
            </a:r>
            <a:r>
              <a:rPr lang="en-US" sz="2400" baseline="-25000" dirty="0" err="1" smtClean="0"/>
              <a:t>n</a:t>
            </a:r>
            <a:r>
              <a:rPr lang="en-US" sz="2400" dirty="0" smtClean="0"/>
              <a:t> &gt; 1.0</a:t>
            </a:r>
            <a:endParaRPr lang="en-US" sz="2400" dirty="0"/>
          </a:p>
        </p:txBody>
      </p:sp>
      <p:pic>
        <p:nvPicPr>
          <p:cNvPr id="6" name="Picture 5"/>
          <p:cNvPicPr>
            <a:picLocks noChangeAspect="1"/>
          </p:cNvPicPr>
          <p:nvPr/>
        </p:nvPicPr>
        <p:blipFill>
          <a:blip r:embed="rId2"/>
          <a:stretch>
            <a:fillRect/>
          </a:stretch>
        </p:blipFill>
        <p:spPr>
          <a:xfrm>
            <a:off x="5468556" y="1295400"/>
            <a:ext cx="3675444" cy="1766685"/>
          </a:xfrm>
          <a:prstGeom prst="rect">
            <a:avLst/>
          </a:prstGeom>
        </p:spPr>
      </p:pic>
      <p:pic>
        <p:nvPicPr>
          <p:cNvPr id="7" name="Picture 6"/>
          <p:cNvPicPr>
            <a:picLocks noChangeAspect="1"/>
          </p:cNvPicPr>
          <p:nvPr/>
        </p:nvPicPr>
        <p:blipFill>
          <a:blip r:embed="rId3"/>
          <a:stretch>
            <a:fillRect/>
          </a:stretch>
        </p:blipFill>
        <p:spPr>
          <a:xfrm>
            <a:off x="5194300" y="3810000"/>
            <a:ext cx="3949700" cy="20574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7924800" cy="1143000"/>
          </a:xfrm>
          <a:solidFill>
            <a:schemeClr val="bg1"/>
          </a:solidFill>
        </p:spPr>
        <p:txBody>
          <a:bodyPr>
            <a:normAutofit fontScale="90000"/>
          </a:bodyPr>
          <a:lstStyle/>
          <a:p>
            <a:r>
              <a:rPr lang="en-US" sz="3600" dirty="0" smtClean="0"/>
              <a:t>Vacuum regimes and atmospheric composition</a:t>
            </a:r>
            <a:endParaRPr lang="en-US" sz="3600" dirty="0"/>
          </a:p>
        </p:txBody>
      </p:sp>
      <p:sp>
        <p:nvSpPr>
          <p:cNvPr id="4" name="Rectangle 3"/>
          <p:cNvSpPr txBox="1">
            <a:spLocks noChangeArrowheads="1"/>
          </p:cNvSpPr>
          <p:nvPr/>
        </p:nvSpPr>
        <p:spPr bwMode="auto">
          <a:xfrm>
            <a:off x="228600" y="990600"/>
            <a:ext cx="7315200" cy="2057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80000"/>
              </a:lnSpc>
              <a:spcBef>
                <a:spcPct val="20000"/>
              </a:spcBef>
              <a:spcAft>
                <a:spcPct val="0"/>
              </a:spcAft>
              <a:buClr>
                <a:schemeClr val="folHlink"/>
              </a:buClr>
              <a:buSzPct val="90000"/>
              <a:buFont typeface="Wingdings" pitchFamily="-65" charset="2"/>
              <a:buChar char="n"/>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Low, Medium Vacuum (&gt;10</a:t>
            </a:r>
            <a:r>
              <a:rPr kumimoji="0" lang="en-US" sz="2000" b="0" i="0" u="none" strike="noStrike" kern="0" cap="none" spc="0" normalizeH="0" baseline="30000" noProof="0" dirty="0" smtClean="0">
                <a:ln>
                  <a:noFill/>
                </a:ln>
                <a:solidFill>
                  <a:schemeClr val="tx1"/>
                </a:solidFill>
                <a:effectLst/>
                <a:uLnTx/>
                <a:uFillTx/>
                <a:latin typeface="+mn-lt"/>
                <a:ea typeface="+mn-ea"/>
                <a:cs typeface="+mn-cs"/>
              </a:rPr>
              <a:t>-3</a:t>
            </a:r>
            <a:r>
              <a:rPr kumimoji="0" lang="en-US" sz="2000" b="0" i="0" u="none" strike="noStrike" kern="0" cap="none" spc="0" normalizeH="0" baseline="0" noProof="0" dirty="0" smtClean="0">
                <a:ln>
                  <a:noFill/>
                </a:ln>
                <a:solidFill>
                  <a:schemeClr val="tx1"/>
                </a:solidFill>
                <a:effectLst/>
                <a:uLnTx/>
                <a:uFillTx/>
                <a:latin typeface="+mn-lt"/>
                <a:ea typeface="+mn-ea"/>
                <a:cs typeface="+mn-cs"/>
              </a:rPr>
              <a:t> </a:t>
            </a:r>
            <a:r>
              <a:rPr kumimoji="0" lang="en-US" sz="2000" b="0" i="0" u="none" strike="noStrike" kern="0" cap="none" spc="0" normalizeH="0" baseline="0" noProof="0" dirty="0" err="1" smtClean="0">
                <a:ln>
                  <a:noFill/>
                </a:ln>
                <a:solidFill>
                  <a:schemeClr val="tx1"/>
                </a:solidFill>
                <a:effectLst/>
                <a:uLnTx/>
                <a:uFillTx/>
                <a:latin typeface="+mn-lt"/>
                <a:ea typeface="+mn-ea"/>
                <a:cs typeface="+mn-cs"/>
              </a:rPr>
              <a:t>Torr</a:t>
            </a:r>
            <a:r>
              <a:rPr kumimoji="0" lang="en-US" sz="2000" b="0" i="0" u="none" strike="noStrike" kern="0" cap="none" spc="0" normalizeH="0" baseline="0" noProof="0" dirty="0" smtClean="0">
                <a:ln>
                  <a:noFill/>
                </a:ln>
                <a:solidFill>
                  <a:schemeClr val="tx1"/>
                </a:solidFill>
                <a:effectLst/>
                <a:uLnTx/>
                <a:uFillTx/>
                <a:latin typeface="+mn-lt"/>
                <a:ea typeface="+mn-ea"/>
                <a:cs typeface="+mn-cs"/>
              </a:rPr>
              <a:t>)</a:t>
            </a:r>
          </a:p>
          <a:p>
            <a:pPr marL="742950" marR="0" lvl="1" indent="-285750" algn="l" defTabSz="914400" rtl="0" eaLnBrk="1" fontAlgn="base" latinLnBrk="0" hangingPunct="1">
              <a:lnSpc>
                <a:spcPct val="80000"/>
              </a:lnSpc>
              <a:spcBef>
                <a:spcPct val="20000"/>
              </a:spcBef>
              <a:spcAft>
                <a:spcPct val="0"/>
              </a:spcAft>
              <a:buClr>
                <a:schemeClr val="accent1"/>
              </a:buClr>
              <a:buSzPct val="75000"/>
              <a:buFont typeface="Wingdings" pitchFamily="-65" charset="2"/>
              <a:buChar char="n"/>
              <a:tabLst/>
              <a:defRPr/>
            </a:pPr>
            <a:r>
              <a:rPr kumimoji="0" lang="en-US" sz="2000" b="0" i="0" u="none" strike="noStrike" kern="0" cap="none" spc="0" normalizeH="0" baseline="0" noProof="0" dirty="0" smtClean="0">
                <a:ln>
                  <a:noFill/>
                </a:ln>
                <a:solidFill>
                  <a:schemeClr val="tx1"/>
                </a:solidFill>
                <a:effectLst/>
                <a:uLnTx/>
                <a:uFillTx/>
                <a:latin typeface="+mn-lt"/>
                <a:ea typeface="ＭＳ Ｐゴシック" pitchFamily="-65" charset="-128"/>
              </a:rPr>
              <a:t>Viscous flow </a:t>
            </a:r>
          </a:p>
          <a:p>
            <a:pPr marL="1143000" marR="0" lvl="2" indent="-228600" algn="l" defTabSz="914400" rtl="0" eaLnBrk="1" fontAlgn="base" latinLnBrk="0" hangingPunct="1">
              <a:lnSpc>
                <a:spcPct val="80000"/>
              </a:lnSpc>
              <a:spcBef>
                <a:spcPct val="20000"/>
              </a:spcBef>
              <a:spcAft>
                <a:spcPct val="0"/>
              </a:spcAft>
              <a:buClr>
                <a:schemeClr val="folHlink"/>
              </a:buClr>
              <a:buSzPct val="55000"/>
              <a:buFont typeface="Wingdings" pitchFamily="-65" charset="2"/>
              <a:buChar char="n"/>
              <a:tabLst/>
              <a:defRPr/>
            </a:pPr>
            <a:r>
              <a:rPr kumimoji="0" lang="en-US" sz="1800" b="0" i="0" u="none" strike="noStrike" kern="0" cap="none" spc="0" normalizeH="0" baseline="0" noProof="0" dirty="0" smtClean="0">
                <a:ln>
                  <a:noFill/>
                </a:ln>
                <a:solidFill>
                  <a:schemeClr val="tx1"/>
                </a:solidFill>
                <a:effectLst/>
                <a:uLnTx/>
                <a:uFillTx/>
                <a:latin typeface="+mn-lt"/>
                <a:ea typeface="ＭＳ Ｐゴシック" pitchFamily="-65" charset="-128"/>
              </a:rPr>
              <a:t>interactions between particles are significant</a:t>
            </a:r>
          </a:p>
          <a:p>
            <a:pPr marL="742950" marR="0" lvl="1" indent="-285750" algn="l" defTabSz="914400" rtl="0" eaLnBrk="1" fontAlgn="base" latinLnBrk="0" hangingPunct="1">
              <a:lnSpc>
                <a:spcPct val="80000"/>
              </a:lnSpc>
              <a:spcBef>
                <a:spcPct val="20000"/>
              </a:spcBef>
              <a:spcAft>
                <a:spcPct val="0"/>
              </a:spcAft>
              <a:buClr>
                <a:schemeClr val="accent1"/>
              </a:buClr>
              <a:buSzPct val="75000"/>
              <a:buFont typeface="Wingdings" pitchFamily="-65" charset="2"/>
              <a:buChar char="n"/>
              <a:tabLst/>
              <a:defRPr/>
            </a:pPr>
            <a:r>
              <a:rPr kumimoji="0" lang="en-US" sz="2000" b="0" i="0" u="none" strike="noStrike" kern="0" cap="none" spc="0" normalizeH="0" baseline="0" noProof="0" dirty="0" smtClean="0">
                <a:ln>
                  <a:noFill/>
                </a:ln>
                <a:solidFill>
                  <a:schemeClr val="tx1"/>
                </a:solidFill>
                <a:effectLst/>
                <a:uLnTx/>
                <a:uFillTx/>
                <a:latin typeface="+mn-lt"/>
                <a:ea typeface="ＭＳ Ｐゴシック" pitchFamily="-65" charset="-128"/>
              </a:rPr>
              <a:t>Mean free path less than 1 mm</a:t>
            </a:r>
          </a:p>
        </p:txBody>
      </p:sp>
      <p:graphicFrame>
        <p:nvGraphicFramePr>
          <p:cNvPr id="5" name="Chart 4"/>
          <p:cNvGraphicFramePr/>
          <p:nvPr/>
        </p:nvGraphicFramePr>
        <p:xfrm>
          <a:off x="1524000" y="2286000"/>
          <a:ext cx="6096000" cy="4064000"/>
        </p:xfrm>
        <a:graphic>
          <a:graphicData uri="http://schemas.openxmlformats.org/drawingml/2006/chart">
            <c:chart xmlns:c="http://schemas.openxmlformats.org/drawingml/2006/chart" xmlns:r="http://schemas.openxmlformats.org/officeDocument/2006/relationships" r:id="rId2"/>
          </a:graphicData>
        </a:graphic>
      </p:graphicFrame>
      <p:pic>
        <p:nvPicPr>
          <p:cNvPr id="9" name="Picture 8"/>
          <p:cNvPicPr>
            <a:picLocks noChangeAspect="1"/>
          </p:cNvPicPr>
          <p:nvPr/>
        </p:nvPicPr>
        <p:blipFill>
          <a:blip r:embed="rId3"/>
          <a:srcRect b="48006"/>
          <a:stretch>
            <a:fillRect/>
          </a:stretch>
        </p:blipFill>
        <p:spPr>
          <a:xfrm>
            <a:off x="5105400" y="2209800"/>
            <a:ext cx="3675444" cy="91857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Vacuum fundamentals Outline</a:t>
            </a:r>
            <a:endParaRPr lang="en-US" dirty="0"/>
          </a:p>
        </p:txBody>
      </p:sp>
      <p:sp>
        <p:nvSpPr>
          <p:cNvPr id="4" name="Content Placeholder 3"/>
          <p:cNvSpPr>
            <a:spLocks noGrp="1"/>
          </p:cNvSpPr>
          <p:nvPr>
            <p:ph idx="1"/>
          </p:nvPr>
        </p:nvSpPr>
        <p:spPr/>
        <p:txBody>
          <a:bodyPr/>
          <a:lstStyle/>
          <a:p>
            <a:r>
              <a:rPr lang="en-US" dirty="0" smtClean="0"/>
              <a:t>Definitions and philosophical musings</a:t>
            </a:r>
          </a:p>
          <a:p>
            <a:r>
              <a:rPr lang="en-US" dirty="0" smtClean="0"/>
              <a:t>Why do we need vacuum and other practicalities</a:t>
            </a:r>
          </a:p>
          <a:p>
            <a:r>
              <a:rPr lang="en-US" dirty="0" smtClean="0"/>
              <a:t>Ideal Gas Law and units</a:t>
            </a:r>
          </a:p>
          <a:p>
            <a:r>
              <a:rPr lang="en-US" dirty="0" smtClean="0"/>
              <a:t>Velocity of gas molecules and mean free path</a:t>
            </a:r>
          </a:p>
          <a:p>
            <a:r>
              <a:rPr lang="en-US" dirty="0" smtClean="0"/>
              <a:t>Gas flow regimes definition</a:t>
            </a:r>
          </a:p>
          <a:p>
            <a:r>
              <a:rPr lang="en-US" dirty="0" smtClean="0"/>
              <a:t>Vacuum regimes definition and atmospheric composition</a:t>
            </a:r>
          </a:p>
          <a:p>
            <a:r>
              <a:rPr lang="en-US" dirty="0" smtClean="0"/>
              <a:t>Sources of gas in a vacuum system</a:t>
            </a:r>
          </a:p>
          <a:p>
            <a:r>
              <a:rPr lang="en-US" dirty="0" smtClean="0"/>
              <a:t>Pumping speed</a:t>
            </a:r>
          </a:p>
          <a:p>
            <a:r>
              <a:rPr lang="en-US" dirty="0" smtClean="0"/>
              <a:t>Throughput</a:t>
            </a:r>
          </a:p>
          <a:p>
            <a:r>
              <a:rPr lang="en-US" dirty="0" smtClean="0"/>
              <a:t>Conductance</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914400" y="1600200"/>
            <a:ext cx="77724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80000"/>
              </a:lnSpc>
              <a:spcBef>
                <a:spcPct val="20000"/>
              </a:spcBef>
              <a:spcAft>
                <a:spcPct val="0"/>
              </a:spcAft>
              <a:buClr>
                <a:schemeClr val="folHlink"/>
              </a:buClr>
              <a:buSzPct val="90000"/>
              <a:buFont typeface="Wingdings" pitchFamily="-65" charset="2"/>
              <a:buChar char="n"/>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High Vacuum (10</a:t>
            </a:r>
            <a:r>
              <a:rPr kumimoji="0" lang="en-US" sz="2000" b="0" i="0" u="none" strike="noStrike" kern="0" cap="none" spc="0" normalizeH="0" baseline="30000" noProof="0" dirty="0" smtClean="0">
                <a:ln>
                  <a:noFill/>
                </a:ln>
                <a:solidFill>
                  <a:schemeClr val="tx1"/>
                </a:solidFill>
                <a:effectLst/>
                <a:uLnTx/>
                <a:uFillTx/>
                <a:latin typeface="+mn-lt"/>
                <a:ea typeface="+mn-ea"/>
                <a:cs typeface="+mn-cs"/>
              </a:rPr>
              <a:t>-3</a:t>
            </a:r>
            <a:r>
              <a:rPr kumimoji="0" lang="en-US" sz="2000" b="0" i="0" u="none" strike="noStrike" kern="0" cap="none" spc="0" normalizeH="0" baseline="0" noProof="0" dirty="0" smtClean="0">
                <a:ln>
                  <a:noFill/>
                </a:ln>
                <a:solidFill>
                  <a:schemeClr val="tx1"/>
                </a:solidFill>
                <a:effectLst/>
                <a:uLnTx/>
                <a:uFillTx/>
                <a:latin typeface="+mn-lt"/>
                <a:ea typeface="+mn-ea"/>
                <a:cs typeface="+mn-cs"/>
              </a:rPr>
              <a:t> to 10</a:t>
            </a:r>
            <a:r>
              <a:rPr kumimoji="0" lang="en-US" sz="2000" b="0" i="0" u="none" strike="noStrike" kern="0" cap="none" spc="0" normalizeH="0" baseline="30000" noProof="0" dirty="0" smtClean="0">
                <a:ln>
                  <a:noFill/>
                </a:ln>
                <a:solidFill>
                  <a:schemeClr val="tx1"/>
                </a:solidFill>
                <a:effectLst/>
                <a:uLnTx/>
                <a:uFillTx/>
                <a:latin typeface="+mn-lt"/>
                <a:ea typeface="+mn-ea"/>
                <a:cs typeface="+mn-cs"/>
              </a:rPr>
              <a:t>-6</a:t>
            </a:r>
            <a:r>
              <a:rPr kumimoji="0" lang="en-US" sz="2000" b="0" i="0" u="none" strike="noStrike" kern="0" cap="none" spc="0" normalizeH="0" baseline="0" noProof="0" dirty="0" smtClean="0">
                <a:ln>
                  <a:noFill/>
                </a:ln>
                <a:solidFill>
                  <a:schemeClr val="tx1"/>
                </a:solidFill>
                <a:effectLst/>
                <a:uLnTx/>
                <a:uFillTx/>
                <a:latin typeface="+mn-lt"/>
                <a:ea typeface="+mn-ea"/>
                <a:cs typeface="+mn-cs"/>
              </a:rPr>
              <a:t> </a:t>
            </a:r>
            <a:r>
              <a:rPr kumimoji="0" lang="en-US" sz="2000" b="0" i="0" u="none" strike="noStrike" kern="0" cap="none" spc="0" normalizeH="0" baseline="0" noProof="0" dirty="0" err="1" smtClean="0">
                <a:ln>
                  <a:noFill/>
                </a:ln>
                <a:solidFill>
                  <a:schemeClr val="tx1"/>
                </a:solidFill>
                <a:effectLst/>
                <a:uLnTx/>
                <a:uFillTx/>
                <a:latin typeface="+mn-lt"/>
                <a:ea typeface="+mn-ea"/>
                <a:cs typeface="+mn-cs"/>
              </a:rPr>
              <a:t>Torr</a:t>
            </a:r>
            <a:r>
              <a:rPr kumimoji="0" lang="en-US" sz="2000" b="0" i="0" u="none" strike="noStrike" kern="0" cap="none" spc="0" normalizeH="0" baseline="0" noProof="0" dirty="0" smtClean="0">
                <a:ln>
                  <a:noFill/>
                </a:ln>
                <a:solidFill>
                  <a:schemeClr val="tx1"/>
                </a:solidFill>
                <a:effectLst/>
                <a:uLnTx/>
                <a:uFillTx/>
                <a:latin typeface="+mn-lt"/>
                <a:ea typeface="+mn-ea"/>
                <a:cs typeface="+mn-cs"/>
              </a:rPr>
              <a:t>)</a:t>
            </a:r>
          </a:p>
          <a:p>
            <a:pPr marL="742950" marR="0" lvl="1" indent="-285750" algn="l" defTabSz="914400" rtl="0" eaLnBrk="1" fontAlgn="base" latinLnBrk="0" hangingPunct="1">
              <a:lnSpc>
                <a:spcPct val="80000"/>
              </a:lnSpc>
              <a:spcBef>
                <a:spcPct val="20000"/>
              </a:spcBef>
              <a:spcAft>
                <a:spcPct val="0"/>
              </a:spcAft>
              <a:buClr>
                <a:schemeClr val="accent1"/>
              </a:buClr>
              <a:buSzPct val="75000"/>
              <a:buFont typeface="Wingdings" pitchFamily="-65" charset="2"/>
              <a:buChar char="n"/>
              <a:tabLst/>
              <a:defRPr/>
            </a:pPr>
            <a:r>
              <a:rPr kumimoji="0" lang="en-US" sz="2000" b="0" i="0" u="none" strike="noStrike" kern="0" cap="none" spc="0" normalizeH="0" baseline="0" noProof="0" dirty="0" smtClean="0">
                <a:ln>
                  <a:noFill/>
                </a:ln>
                <a:solidFill>
                  <a:schemeClr val="tx1"/>
                </a:solidFill>
                <a:effectLst/>
                <a:uLnTx/>
                <a:uFillTx/>
                <a:latin typeface="+mn-lt"/>
                <a:ea typeface="ＭＳ Ｐゴシック" pitchFamily="-65" charset="-128"/>
              </a:rPr>
              <a:t>Transition region</a:t>
            </a:r>
          </a:p>
        </p:txBody>
      </p:sp>
      <p:graphicFrame>
        <p:nvGraphicFramePr>
          <p:cNvPr id="5" name="Chart 4"/>
          <p:cNvGraphicFramePr/>
          <p:nvPr/>
        </p:nvGraphicFramePr>
        <p:xfrm>
          <a:off x="1524000" y="2362200"/>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10" name="Title 1"/>
          <p:cNvSpPr>
            <a:spLocks noGrp="1"/>
          </p:cNvSpPr>
          <p:nvPr>
            <p:ph type="title"/>
          </p:nvPr>
        </p:nvSpPr>
        <p:spPr>
          <a:xfrm>
            <a:off x="533400" y="0"/>
            <a:ext cx="7924800" cy="1143000"/>
          </a:xfrm>
          <a:solidFill>
            <a:schemeClr val="bg1"/>
          </a:solidFill>
        </p:spPr>
        <p:txBody>
          <a:bodyPr>
            <a:normAutofit fontScale="90000"/>
          </a:bodyPr>
          <a:lstStyle/>
          <a:p>
            <a:r>
              <a:rPr lang="en-US" sz="3600" dirty="0" smtClean="0"/>
              <a:t>Vacuum regimes and atmospheric composition</a:t>
            </a:r>
            <a:endParaRPr lang="en-US" sz="3600" dirty="0"/>
          </a:p>
        </p:txBody>
      </p:sp>
      <p:pic>
        <p:nvPicPr>
          <p:cNvPr id="11" name="Picture 10"/>
          <p:cNvPicPr>
            <a:picLocks noChangeAspect="1"/>
          </p:cNvPicPr>
          <p:nvPr/>
        </p:nvPicPr>
        <p:blipFill>
          <a:blip r:embed="rId3"/>
          <a:srcRect t="48006"/>
          <a:stretch>
            <a:fillRect/>
          </a:stretch>
        </p:blipFill>
        <p:spPr>
          <a:xfrm>
            <a:off x="5105400" y="1447800"/>
            <a:ext cx="3675444" cy="918571"/>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914400" y="1143000"/>
            <a:ext cx="77724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80000"/>
              </a:lnSpc>
              <a:spcBef>
                <a:spcPct val="20000"/>
              </a:spcBef>
              <a:spcAft>
                <a:spcPct val="0"/>
              </a:spcAft>
              <a:buClr>
                <a:schemeClr val="folHlink"/>
              </a:buClr>
              <a:buSzPct val="90000"/>
              <a:buFont typeface="Wingdings" pitchFamily="-65" charset="2"/>
              <a:buChar char="n"/>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High and Ultra High Vacuum (10</a:t>
            </a:r>
            <a:r>
              <a:rPr kumimoji="0" lang="en-US" sz="2000" b="0" i="0" u="none" strike="noStrike" kern="0" cap="none" spc="0" normalizeH="0" baseline="30000" noProof="0" dirty="0" smtClean="0">
                <a:ln>
                  <a:noFill/>
                </a:ln>
                <a:solidFill>
                  <a:schemeClr val="tx1"/>
                </a:solidFill>
                <a:effectLst/>
                <a:uLnTx/>
                <a:uFillTx/>
                <a:latin typeface="+mn-lt"/>
                <a:ea typeface="+mn-ea"/>
                <a:cs typeface="+mn-cs"/>
              </a:rPr>
              <a:t>-6 </a:t>
            </a:r>
            <a:r>
              <a:rPr kumimoji="0" lang="en-US" sz="2000" b="0" i="0" u="none" strike="noStrike" kern="0" cap="none" spc="0" normalizeH="0" baseline="0" noProof="0" dirty="0" smtClean="0">
                <a:ln>
                  <a:noFill/>
                </a:ln>
                <a:solidFill>
                  <a:schemeClr val="tx1"/>
                </a:solidFill>
                <a:effectLst/>
                <a:uLnTx/>
                <a:uFillTx/>
                <a:latin typeface="+mn-lt"/>
                <a:ea typeface="+mn-ea"/>
                <a:cs typeface="+mn-cs"/>
              </a:rPr>
              <a:t>- 10</a:t>
            </a:r>
            <a:r>
              <a:rPr kumimoji="0" lang="en-US" sz="2000" b="0" i="0" u="none" strike="noStrike" kern="0" cap="none" spc="0" normalizeH="0" baseline="30000" noProof="0" dirty="0" smtClean="0">
                <a:ln>
                  <a:noFill/>
                </a:ln>
                <a:solidFill>
                  <a:schemeClr val="tx1"/>
                </a:solidFill>
                <a:effectLst/>
                <a:uLnTx/>
                <a:uFillTx/>
                <a:latin typeface="+mn-lt"/>
                <a:ea typeface="+mn-ea"/>
                <a:cs typeface="+mn-cs"/>
              </a:rPr>
              <a:t>-12</a:t>
            </a:r>
            <a:r>
              <a:rPr kumimoji="0" lang="en-US" sz="2000" b="0" i="0" u="none" strike="noStrike" kern="0" cap="none" spc="0" normalizeH="0" baseline="0" noProof="0" dirty="0" smtClean="0">
                <a:ln>
                  <a:noFill/>
                </a:ln>
                <a:solidFill>
                  <a:schemeClr val="tx1"/>
                </a:solidFill>
                <a:effectLst/>
                <a:uLnTx/>
                <a:uFillTx/>
                <a:latin typeface="+mn-lt"/>
                <a:ea typeface="+mn-ea"/>
                <a:cs typeface="+mn-cs"/>
              </a:rPr>
              <a:t> </a:t>
            </a:r>
            <a:r>
              <a:rPr kumimoji="0" lang="en-US" sz="2000" b="0" i="0" u="none" strike="noStrike" kern="0" cap="none" spc="0" normalizeH="0" baseline="0" noProof="0" dirty="0" err="1" smtClean="0">
                <a:ln>
                  <a:noFill/>
                </a:ln>
                <a:solidFill>
                  <a:schemeClr val="tx1"/>
                </a:solidFill>
                <a:effectLst/>
                <a:uLnTx/>
                <a:uFillTx/>
                <a:latin typeface="+mn-lt"/>
                <a:ea typeface="+mn-ea"/>
                <a:cs typeface="+mn-cs"/>
              </a:rPr>
              <a:t>Torr</a:t>
            </a:r>
            <a:r>
              <a:rPr kumimoji="0" lang="en-US" sz="2000" b="0" i="0" u="none" strike="noStrike" kern="0" cap="none" spc="0" normalizeH="0" baseline="0" noProof="0" dirty="0" smtClean="0">
                <a:ln>
                  <a:noFill/>
                </a:ln>
                <a:solidFill>
                  <a:schemeClr val="tx1"/>
                </a:solidFill>
                <a:effectLst/>
                <a:uLnTx/>
                <a:uFillTx/>
                <a:latin typeface="+mn-lt"/>
                <a:ea typeface="+mn-ea"/>
                <a:cs typeface="+mn-cs"/>
              </a:rPr>
              <a:t>)</a:t>
            </a:r>
          </a:p>
          <a:p>
            <a:pPr marL="742950" marR="0" lvl="1" indent="-285750" algn="l" defTabSz="914400" rtl="0" eaLnBrk="1" fontAlgn="base" latinLnBrk="0" hangingPunct="1">
              <a:lnSpc>
                <a:spcPct val="80000"/>
              </a:lnSpc>
              <a:spcBef>
                <a:spcPct val="20000"/>
              </a:spcBef>
              <a:spcAft>
                <a:spcPct val="0"/>
              </a:spcAft>
              <a:buClr>
                <a:schemeClr val="accent1"/>
              </a:buClr>
              <a:buSzPct val="75000"/>
              <a:buFont typeface="Wingdings" pitchFamily="-65" charset="2"/>
              <a:buChar char="n"/>
              <a:tabLst/>
              <a:defRPr/>
            </a:pPr>
            <a:r>
              <a:rPr kumimoji="0" lang="en-US" sz="2000" b="0" i="0" u="none" strike="noStrike" kern="0" cap="none" spc="0" normalizeH="0" baseline="0" noProof="0" dirty="0" smtClean="0">
                <a:ln>
                  <a:noFill/>
                </a:ln>
                <a:solidFill>
                  <a:schemeClr val="tx1"/>
                </a:solidFill>
                <a:effectLst/>
                <a:uLnTx/>
                <a:uFillTx/>
                <a:latin typeface="+mn-lt"/>
                <a:ea typeface="ＭＳ Ｐゴシック" pitchFamily="-65" charset="-128"/>
              </a:rPr>
              <a:t>Molecular flow </a:t>
            </a:r>
          </a:p>
          <a:p>
            <a:pPr marL="1143000" marR="0" lvl="2" indent="-228600" algn="l" defTabSz="914400" rtl="0" eaLnBrk="1" fontAlgn="base" latinLnBrk="0" hangingPunct="1">
              <a:lnSpc>
                <a:spcPct val="80000"/>
              </a:lnSpc>
              <a:spcBef>
                <a:spcPct val="20000"/>
              </a:spcBef>
              <a:spcAft>
                <a:spcPct val="0"/>
              </a:spcAft>
              <a:buClr>
                <a:schemeClr val="folHlink"/>
              </a:buClr>
              <a:buSzPct val="55000"/>
              <a:buFont typeface="Wingdings" pitchFamily="-65" charset="2"/>
              <a:buChar char="n"/>
              <a:tabLst/>
              <a:defRPr/>
            </a:pPr>
            <a:r>
              <a:rPr kumimoji="0" lang="en-US" sz="1800" b="0" i="0" u="none" strike="noStrike" kern="0" cap="none" spc="0" normalizeH="0" baseline="0" noProof="0" dirty="0" smtClean="0">
                <a:ln>
                  <a:noFill/>
                </a:ln>
                <a:solidFill>
                  <a:schemeClr val="tx1"/>
                </a:solidFill>
                <a:effectLst/>
                <a:uLnTx/>
                <a:uFillTx/>
                <a:latin typeface="+mn-lt"/>
                <a:ea typeface="ＭＳ Ｐゴシック" pitchFamily="-65" charset="-128"/>
              </a:rPr>
              <a:t>interactions between particles are negligible </a:t>
            </a:r>
          </a:p>
          <a:p>
            <a:pPr marL="1143000" marR="0" lvl="2" indent="-228600" algn="l" defTabSz="914400" rtl="0" eaLnBrk="1" fontAlgn="base" latinLnBrk="0" hangingPunct="1">
              <a:lnSpc>
                <a:spcPct val="80000"/>
              </a:lnSpc>
              <a:spcBef>
                <a:spcPct val="20000"/>
              </a:spcBef>
              <a:spcAft>
                <a:spcPct val="0"/>
              </a:spcAft>
              <a:buClr>
                <a:schemeClr val="folHlink"/>
              </a:buClr>
              <a:buSzPct val="55000"/>
              <a:buFont typeface="Wingdings" pitchFamily="-65" charset="2"/>
              <a:buChar char="n"/>
              <a:tabLst/>
              <a:defRPr/>
            </a:pPr>
            <a:r>
              <a:rPr kumimoji="0" lang="en-US" sz="1800" b="0" i="0" u="none" strike="noStrike" kern="0" cap="none" spc="0" normalizeH="0" baseline="0" noProof="0" dirty="0" smtClean="0">
                <a:ln>
                  <a:noFill/>
                </a:ln>
                <a:solidFill>
                  <a:schemeClr val="tx1"/>
                </a:solidFill>
                <a:effectLst/>
                <a:uLnTx/>
                <a:uFillTx/>
                <a:latin typeface="+mn-lt"/>
                <a:ea typeface="ＭＳ Ｐゴシック" pitchFamily="-65" charset="-128"/>
              </a:rPr>
              <a:t>interactions primarily with chamber walls</a:t>
            </a:r>
          </a:p>
          <a:p>
            <a:pPr marL="742950" marR="0" lvl="1" indent="-285750" algn="l" defTabSz="914400" rtl="0" eaLnBrk="1" fontAlgn="base" latinLnBrk="0" hangingPunct="1">
              <a:lnSpc>
                <a:spcPct val="80000"/>
              </a:lnSpc>
              <a:spcBef>
                <a:spcPct val="20000"/>
              </a:spcBef>
              <a:spcAft>
                <a:spcPct val="0"/>
              </a:spcAft>
              <a:buClr>
                <a:schemeClr val="accent1"/>
              </a:buClr>
              <a:buSzPct val="75000"/>
              <a:buFont typeface="Wingdings" pitchFamily="-65" charset="2"/>
              <a:buChar char="n"/>
              <a:tabLst/>
              <a:defRPr/>
            </a:pPr>
            <a:r>
              <a:rPr kumimoji="0" lang="en-US" sz="2000" b="0" i="0" u="none" strike="noStrike" kern="0" cap="none" spc="0" normalizeH="0" baseline="0" noProof="0" dirty="0" smtClean="0">
                <a:ln>
                  <a:noFill/>
                </a:ln>
                <a:solidFill>
                  <a:schemeClr val="tx1"/>
                </a:solidFill>
                <a:effectLst/>
                <a:uLnTx/>
                <a:uFillTx/>
                <a:latin typeface="+mn-lt"/>
                <a:ea typeface="ＭＳ Ｐゴシック" pitchFamily="-65" charset="-128"/>
              </a:rPr>
              <a:t>Mean free path 100-10,000 km</a:t>
            </a:r>
          </a:p>
        </p:txBody>
      </p:sp>
      <p:graphicFrame>
        <p:nvGraphicFramePr>
          <p:cNvPr id="5" name="Chart 4"/>
          <p:cNvGraphicFramePr/>
          <p:nvPr/>
        </p:nvGraphicFramePr>
        <p:xfrm>
          <a:off x="1524000" y="2590800"/>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10" name="Title 1"/>
          <p:cNvSpPr>
            <a:spLocks noGrp="1"/>
          </p:cNvSpPr>
          <p:nvPr>
            <p:ph type="title"/>
          </p:nvPr>
        </p:nvSpPr>
        <p:spPr>
          <a:xfrm>
            <a:off x="533400" y="0"/>
            <a:ext cx="7924800" cy="1143000"/>
          </a:xfrm>
          <a:solidFill>
            <a:schemeClr val="bg1"/>
          </a:solidFill>
        </p:spPr>
        <p:txBody>
          <a:bodyPr>
            <a:normAutofit fontScale="90000"/>
          </a:bodyPr>
          <a:lstStyle/>
          <a:p>
            <a:r>
              <a:rPr lang="en-US" sz="3600" dirty="0" smtClean="0"/>
              <a:t>Vacuum regimes and atmospheric composition</a:t>
            </a:r>
            <a:endParaRPr lang="en-US" sz="3600" dirty="0"/>
          </a:p>
        </p:txBody>
      </p:sp>
      <p:pic>
        <p:nvPicPr>
          <p:cNvPr id="11" name="Picture 10"/>
          <p:cNvPicPr>
            <a:picLocks noChangeAspect="1"/>
          </p:cNvPicPr>
          <p:nvPr/>
        </p:nvPicPr>
        <p:blipFill>
          <a:blip r:embed="rId3"/>
          <a:srcRect b="57785"/>
          <a:stretch>
            <a:fillRect/>
          </a:stretch>
        </p:blipFill>
        <p:spPr>
          <a:xfrm>
            <a:off x="5194300" y="2438400"/>
            <a:ext cx="3949700" cy="868532"/>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914400" y="1143000"/>
            <a:ext cx="77724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80000"/>
              </a:lnSpc>
              <a:spcBef>
                <a:spcPct val="20000"/>
              </a:spcBef>
              <a:spcAft>
                <a:spcPct val="0"/>
              </a:spcAft>
              <a:buClr>
                <a:schemeClr val="folHlink"/>
              </a:buClr>
              <a:buSzPct val="90000"/>
              <a:buFont typeface="Wingdings" pitchFamily="-65" charset="2"/>
              <a:buChar char="n"/>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Extreme High (&lt;10</a:t>
            </a:r>
            <a:r>
              <a:rPr kumimoji="0" lang="en-US" sz="2000" b="0" i="0" u="none" strike="noStrike" kern="0" cap="none" spc="0" normalizeH="0" baseline="30000" noProof="0" dirty="0" smtClean="0">
                <a:ln>
                  <a:noFill/>
                </a:ln>
                <a:solidFill>
                  <a:schemeClr val="tx1"/>
                </a:solidFill>
                <a:effectLst/>
                <a:uLnTx/>
                <a:uFillTx/>
                <a:latin typeface="+mn-lt"/>
                <a:ea typeface="+mn-ea"/>
                <a:cs typeface="+mn-cs"/>
              </a:rPr>
              <a:t>-12</a:t>
            </a:r>
            <a:r>
              <a:rPr kumimoji="0" lang="en-US" sz="2000" b="0" i="0" u="none" strike="noStrike" kern="0" cap="none" spc="0" normalizeH="0" baseline="0" noProof="0" dirty="0" smtClean="0">
                <a:ln>
                  <a:noFill/>
                </a:ln>
                <a:solidFill>
                  <a:schemeClr val="tx1"/>
                </a:solidFill>
                <a:effectLst/>
                <a:uLnTx/>
                <a:uFillTx/>
                <a:latin typeface="+mn-lt"/>
                <a:ea typeface="+mn-ea"/>
                <a:cs typeface="+mn-cs"/>
              </a:rPr>
              <a:t> </a:t>
            </a:r>
            <a:r>
              <a:rPr kumimoji="0" lang="en-US" sz="2000" b="0" i="0" u="none" strike="noStrike" kern="0" cap="none" spc="0" normalizeH="0" baseline="0" noProof="0" dirty="0" err="1" smtClean="0">
                <a:ln>
                  <a:noFill/>
                </a:ln>
                <a:solidFill>
                  <a:schemeClr val="tx1"/>
                </a:solidFill>
                <a:effectLst/>
                <a:uLnTx/>
                <a:uFillTx/>
                <a:latin typeface="+mn-lt"/>
                <a:ea typeface="+mn-ea"/>
                <a:cs typeface="+mn-cs"/>
              </a:rPr>
              <a:t>Torr</a:t>
            </a:r>
            <a:r>
              <a:rPr kumimoji="0" lang="en-US" sz="2000" b="0" i="0" u="none" strike="noStrike" kern="0" cap="none" spc="0" normalizeH="0" baseline="0" noProof="0" dirty="0" smtClean="0">
                <a:ln>
                  <a:noFill/>
                </a:ln>
                <a:solidFill>
                  <a:schemeClr val="tx1"/>
                </a:solidFill>
                <a:effectLst/>
                <a:uLnTx/>
                <a:uFillTx/>
                <a:latin typeface="+mn-lt"/>
                <a:ea typeface="+mn-ea"/>
                <a:cs typeface="+mn-cs"/>
              </a:rPr>
              <a:t>)</a:t>
            </a:r>
          </a:p>
          <a:p>
            <a:pPr marL="742950" marR="0" lvl="1" indent="-285750" algn="l" defTabSz="914400" rtl="0" eaLnBrk="1" fontAlgn="base" latinLnBrk="0" hangingPunct="1">
              <a:lnSpc>
                <a:spcPct val="80000"/>
              </a:lnSpc>
              <a:spcBef>
                <a:spcPct val="20000"/>
              </a:spcBef>
              <a:spcAft>
                <a:spcPct val="0"/>
              </a:spcAft>
              <a:buClr>
                <a:schemeClr val="accent1"/>
              </a:buClr>
              <a:buSzPct val="75000"/>
              <a:buFont typeface="Wingdings" pitchFamily="-65" charset="2"/>
              <a:buChar char="n"/>
              <a:tabLst/>
              <a:defRPr/>
            </a:pPr>
            <a:r>
              <a:rPr kumimoji="0" lang="en-US" sz="2000" b="0" i="0" u="none" strike="noStrike" kern="0" cap="none" spc="0" normalizeH="0" baseline="0" noProof="0" dirty="0" smtClean="0">
                <a:ln>
                  <a:noFill/>
                </a:ln>
                <a:solidFill>
                  <a:schemeClr val="tx1"/>
                </a:solidFill>
                <a:effectLst/>
                <a:uLnTx/>
                <a:uFillTx/>
                <a:latin typeface="+mn-lt"/>
                <a:ea typeface="ＭＳ Ｐゴシック" pitchFamily="-65" charset="-128"/>
              </a:rPr>
              <a:t>Molecular flow </a:t>
            </a:r>
          </a:p>
          <a:p>
            <a:pPr marL="742950" marR="0" lvl="1" indent="-285750" algn="l" defTabSz="914400" rtl="0" eaLnBrk="1" fontAlgn="base" latinLnBrk="0" hangingPunct="1">
              <a:lnSpc>
                <a:spcPct val="80000"/>
              </a:lnSpc>
              <a:spcBef>
                <a:spcPct val="20000"/>
              </a:spcBef>
              <a:spcAft>
                <a:spcPct val="0"/>
              </a:spcAft>
              <a:buClr>
                <a:schemeClr val="accent1"/>
              </a:buClr>
              <a:buSzPct val="75000"/>
              <a:buFont typeface="Wingdings" pitchFamily="-65" charset="2"/>
              <a:buChar char="n"/>
              <a:tabLst/>
              <a:defRPr/>
            </a:pPr>
            <a:r>
              <a:rPr kumimoji="0" lang="en-US" sz="2000" b="0" i="0" u="none" strike="noStrike" kern="0" cap="none" spc="0" normalizeH="0" baseline="0" noProof="0" dirty="0" smtClean="0">
                <a:ln>
                  <a:noFill/>
                </a:ln>
                <a:solidFill>
                  <a:schemeClr val="tx1"/>
                </a:solidFill>
                <a:effectLst/>
                <a:uLnTx/>
                <a:uFillTx/>
                <a:latin typeface="+mn-lt"/>
                <a:ea typeface="ＭＳ Ｐゴシック" pitchFamily="-65" charset="-128"/>
              </a:rPr>
              <a:t>Mean free path 100,000 km or greater</a:t>
            </a:r>
            <a:endParaRPr kumimoji="0" lang="en-US" sz="2000" b="0" i="0" u="none" strike="noStrike" kern="0" cap="none" spc="0" normalizeH="0" baseline="0" noProof="0" dirty="0">
              <a:ln>
                <a:noFill/>
              </a:ln>
              <a:solidFill>
                <a:schemeClr val="tx1"/>
              </a:solidFill>
              <a:effectLst/>
              <a:uLnTx/>
              <a:uFillTx/>
              <a:latin typeface="+mn-lt"/>
              <a:ea typeface="ＭＳ Ｐゴシック" pitchFamily="-65" charset="-128"/>
            </a:endParaRPr>
          </a:p>
        </p:txBody>
      </p:sp>
      <p:graphicFrame>
        <p:nvGraphicFramePr>
          <p:cNvPr id="5" name="Chart 4"/>
          <p:cNvGraphicFramePr/>
          <p:nvPr/>
        </p:nvGraphicFramePr>
        <p:xfrm>
          <a:off x="1524000" y="2133600"/>
          <a:ext cx="6096000" cy="4064000"/>
        </p:xfrm>
        <a:graphic>
          <a:graphicData uri="http://schemas.openxmlformats.org/drawingml/2006/chart">
            <c:chart xmlns:c="http://schemas.openxmlformats.org/drawingml/2006/chart" xmlns:r="http://schemas.openxmlformats.org/officeDocument/2006/relationships" r:id="rId2"/>
          </a:graphicData>
        </a:graphic>
      </p:graphicFrame>
      <p:pic>
        <p:nvPicPr>
          <p:cNvPr id="9" name="Picture 8"/>
          <p:cNvPicPr>
            <a:picLocks noChangeAspect="1"/>
          </p:cNvPicPr>
          <p:nvPr/>
        </p:nvPicPr>
        <p:blipFill>
          <a:blip r:embed="rId3"/>
          <a:srcRect t="43116"/>
          <a:stretch>
            <a:fillRect/>
          </a:stretch>
        </p:blipFill>
        <p:spPr>
          <a:xfrm>
            <a:off x="5029200" y="2209800"/>
            <a:ext cx="3949700" cy="1170315"/>
          </a:xfrm>
          <a:prstGeom prst="rect">
            <a:avLst/>
          </a:prstGeom>
        </p:spPr>
      </p:pic>
      <p:sp>
        <p:nvSpPr>
          <p:cNvPr id="11" name="Title 1"/>
          <p:cNvSpPr>
            <a:spLocks noGrp="1"/>
          </p:cNvSpPr>
          <p:nvPr>
            <p:ph type="title"/>
          </p:nvPr>
        </p:nvSpPr>
        <p:spPr>
          <a:xfrm>
            <a:off x="533400" y="0"/>
            <a:ext cx="7924800" cy="1143000"/>
          </a:xfrm>
          <a:solidFill>
            <a:schemeClr val="bg1"/>
          </a:solidFill>
        </p:spPr>
        <p:txBody>
          <a:bodyPr>
            <a:normAutofit fontScale="90000"/>
          </a:bodyPr>
          <a:lstStyle/>
          <a:p>
            <a:r>
              <a:rPr lang="en-US" sz="3600" dirty="0" smtClean="0"/>
              <a:t>Vacuum regimes and atmospheric composition</a:t>
            </a:r>
            <a:endParaRPr lang="en-US" sz="3600" dirty="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Vapor Pressure</a:t>
            </a:r>
            <a:endParaRPr lang="en-US" dirty="0"/>
          </a:p>
        </p:txBody>
      </p:sp>
      <p:sp>
        <p:nvSpPr>
          <p:cNvPr id="3" name="Content Placeholder 2"/>
          <p:cNvSpPr>
            <a:spLocks noGrp="1"/>
          </p:cNvSpPr>
          <p:nvPr>
            <p:ph idx="1"/>
          </p:nvPr>
        </p:nvSpPr>
        <p:spPr>
          <a:xfrm>
            <a:off x="457200" y="1066800"/>
            <a:ext cx="8331200" cy="1650999"/>
          </a:xfrm>
        </p:spPr>
        <p:txBody>
          <a:bodyPr>
            <a:normAutofit fontScale="85000" lnSpcReduction="20000"/>
          </a:bodyPr>
          <a:lstStyle/>
          <a:p>
            <a:r>
              <a:rPr lang="en-US" dirty="0" smtClean="0"/>
              <a:t>At thermal equilibrium the net flux of particles at the surface of bulk material is zero</a:t>
            </a:r>
          </a:p>
          <a:p>
            <a:r>
              <a:rPr lang="en-US" dirty="0" smtClean="0"/>
              <a:t>Each element has a specific saturation pressure for a given temperature. The saturation pressure is also referred as the saturation vapor pressure, equilibrium pressure, or just vapor pressure</a:t>
            </a:r>
            <a:endParaRPr lang="en-US" dirty="0"/>
          </a:p>
        </p:txBody>
      </p:sp>
      <p:sp>
        <p:nvSpPr>
          <p:cNvPr id="7" name="TextBox 6"/>
          <p:cNvSpPr txBox="1"/>
          <p:nvPr/>
        </p:nvSpPr>
        <p:spPr>
          <a:xfrm>
            <a:off x="685800" y="5257800"/>
            <a:ext cx="3581400" cy="707886"/>
          </a:xfrm>
          <a:prstGeom prst="rect">
            <a:avLst/>
          </a:prstGeom>
          <a:noFill/>
        </p:spPr>
        <p:txBody>
          <a:bodyPr wrap="square" rtlCol="0">
            <a:spAutoFit/>
          </a:bodyPr>
          <a:lstStyle/>
          <a:p>
            <a:r>
              <a:rPr lang="en-US" sz="2000" dirty="0" smtClean="0"/>
              <a:t>In this case the gas above the bulk is considered to be saturated</a:t>
            </a:r>
            <a:endParaRPr lang="en-US" sz="2000" dirty="0"/>
          </a:p>
        </p:txBody>
      </p:sp>
      <p:sp>
        <p:nvSpPr>
          <p:cNvPr id="8" name="TextBox 7"/>
          <p:cNvSpPr txBox="1"/>
          <p:nvPr/>
        </p:nvSpPr>
        <p:spPr>
          <a:xfrm>
            <a:off x="4953000" y="5257800"/>
            <a:ext cx="3810000" cy="1015663"/>
          </a:xfrm>
          <a:prstGeom prst="rect">
            <a:avLst/>
          </a:prstGeom>
          <a:noFill/>
        </p:spPr>
        <p:txBody>
          <a:bodyPr wrap="square" rtlCol="0">
            <a:spAutoFit/>
          </a:bodyPr>
          <a:lstStyle/>
          <a:p>
            <a:r>
              <a:rPr lang="en-US" sz="2000" dirty="0" smtClean="0"/>
              <a:t>In this case there is not sufficient bulk material to support a saturation vapor pressure</a:t>
            </a:r>
            <a:endParaRPr lang="en-US" sz="2000" dirty="0"/>
          </a:p>
        </p:txBody>
      </p:sp>
      <p:sp>
        <p:nvSpPr>
          <p:cNvPr id="9" name="Frame 8"/>
          <p:cNvSpPr/>
          <p:nvPr/>
        </p:nvSpPr>
        <p:spPr>
          <a:xfrm>
            <a:off x="1219200" y="2971800"/>
            <a:ext cx="2466387" cy="2235706"/>
          </a:xfrm>
          <a:prstGeom prst="frame">
            <a:avLst>
              <a:gd name="adj1" fmla="val 4520"/>
            </a:avLst>
          </a:prstGeom>
          <a:blipFill rotWithShape="1">
            <a:blip r:embed="rId2"/>
            <a:tile tx="0" ty="0" sx="100000" sy="100000" flip="none" algn="tl"/>
          </a:bli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nvGrpSpPr>
          <p:cNvPr id="4" name="Group 12"/>
          <p:cNvGrpSpPr/>
          <p:nvPr/>
        </p:nvGrpSpPr>
        <p:grpSpPr>
          <a:xfrm>
            <a:off x="1343527" y="4822888"/>
            <a:ext cx="245533" cy="245534"/>
            <a:chOff x="441931" y="5921094"/>
            <a:chExt cx="245533" cy="245534"/>
          </a:xfrm>
        </p:grpSpPr>
        <p:sp>
          <p:nvSpPr>
            <p:cNvPr id="6" name="Oval 5"/>
            <p:cNvSpPr/>
            <p:nvPr/>
          </p:nvSpPr>
          <p:spPr>
            <a:xfrm>
              <a:off x="441931" y="6031161"/>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560464" y="6039628"/>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492731" y="5921094"/>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 name="Group 13"/>
          <p:cNvGrpSpPr/>
          <p:nvPr/>
        </p:nvGrpSpPr>
        <p:grpSpPr>
          <a:xfrm>
            <a:off x="1631394" y="4831355"/>
            <a:ext cx="245533" cy="245534"/>
            <a:chOff x="441931" y="5921094"/>
            <a:chExt cx="245533" cy="245534"/>
          </a:xfrm>
        </p:grpSpPr>
        <p:sp>
          <p:nvSpPr>
            <p:cNvPr id="15" name="Oval 14"/>
            <p:cNvSpPr/>
            <p:nvPr/>
          </p:nvSpPr>
          <p:spPr>
            <a:xfrm>
              <a:off x="441931" y="6031161"/>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560464" y="6039628"/>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492731" y="5921094"/>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 name="Group 17"/>
          <p:cNvGrpSpPr/>
          <p:nvPr/>
        </p:nvGrpSpPr>
        <p:grpSpPr>
          <a:xfrm>
            <a:off x="2130927" y="4848288"/>
            <a:ext cx="245533" cy="245534"/>
            <a:chOff x="441931" y="5921094"/>
            <a:chExt cx="245533" cy="245534"/>
          </a:xfrm>
        </p:grpSpPr>
        <p:sp>
          <p:nvSpPr>
            <p:cNvPr id="19" name="Oval 18"/>
            <p:cNvSpPr/>
            <p:nvPr/>
          </p:nvSpPr>
          <p:spPr>
            <a:xfrm>
              <a:off x="441931" y="6031161"/>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560464" y="6039628"/>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492731" y="5921094"/>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4" name="Group 21"/>
          <p:cNvGrpSpPr/>
          <p:nvPr/>
        </p:nvGrpSpPr>
        <p:grpSpPr>
          <a:xfrm>
            <a:off x="1893861" y="4831355"/>
            <a:ext cx="245533" cy="245534"/>
            <a:chOff x="441931" y="5921094"/>
            <a:chExt cx="245533" cy="245534"/>
          </a:xfrm>
        </p:grpSpPr>
        <p:sp>
          <p:nvSpPr>
            <p:cNvPr id="23" name="Oval 22"/>
            <p:cNvSpPr/>
            <p:nvPr/>
          </p:nvSpPr>
          <p:spPr>
            <a:xfrm>
              <a:off x="441931" y="6031161"/>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a:off x="560464" y="6039628"/>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p:nvSpPr>
          <p:spPr>
            <a:xfrm>
              <a:off x="492731" y="5921094"/>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8" name="Group 25"/>
          <p:cNvGrpSpPr/>
          <p:nvPr/>
        </p:nvGrpSpPr>
        <p:grpSpPr>
          <a:xfrm>
            <a:off x="2359527" y="4839822"/>
            <a:ext cx="245533" cy="245534"/>
            <a:chOff x="441931" y="5921094"/>
            <a:chExt cx="245533" cy="245534"/>
          </a:xfrm>
        </p:grpSpPr>
        <p:sp>
          <p:nvSpPr>
            <p:cNvPr id="27" name="Oval 26"/>
            <p:cNvSpPr/>
            <p:nvPr/>
          </p:nvSpPr>
          <p:spPr>
            <a:xfrm>
              <a:off x="441931" y="6031161"/>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560464" y="6039628"/>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492731" y="5921094"/>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2" name="Group 29"/>
          <p:cNvGrpSpPr/>
          <p:nvPr/>
        </p:nvGrpSpPr>
        <p:grpSpPr>
          <a:xfrm>
            <a:off x="2588127" y="4848288"/>
            <a:ext cx="245533" cy="245534"/>
            <a:chOff x="441931" y="5921094"/>
            <a:chExt cx="245533" cy="245534"/>
          </a:xfrm>
        </p:grpSpPr>
        <p:sp>
          <p:nvSpPr>
            <p:cNvPr id="31" name="Oval 30"/>
            <p:cNvSpPr/>
            <p:nvPr/>
          </p:nvSpPr>
          <p:spPr>
            <a:xfrm>
              <a:off x="441931" y="6031161"/>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a:off x="560464" y="6039628"/>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492731" y="5921094"/>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6" name="Group 33"/>
          <p:cNvGrpSpPr/>
          <p:nvPr/>
        </p:nvGrpSpPr>
        <p:grpSpPr>
          <a:xfrm>
            <a:off x="2808261" y="4865222"/>
            <a:ext cx="245533" cy="245534"/>
            <a:chOff x="441931" y="5921094"/>
            <a:chExt cx="245533" cy="245534"/>
          </a:xfrm>
        </p:grpSpPr>
        <p:sp>
          <p:nvSpPr>
            <p:cNvPr id="35" name="Oval 34"/>
            <p:cNvSpPr/>
            <p:nvPr/>
          </p:nvSpPr>
          <p:spPr>
            <a:xfrm>
              <a:off x="441931" y="6031161"/>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p:nvSpPr>
          <p:spPr>
            <a:xfrm>
              <a:off x="560464" y="6039628"/>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p:nvPr/>
          </p:nvSpPr>
          <p:spPr>
            <a:xfrm>
              <a:off x="492731" y="5921094"/>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0" name="Group 37"/>
          <p:cNvGrpSpPr/>
          <p:nvPr/>
        </p:nvGrpSpPr>
        <p:grpSpPr>
          <a:xfrm>
            <a:off x="3053793" y="4856755"/>
            <a:ext cx="245533" cy="245534"/>
            <a:chOff x="441931" y="5921094"/>
            <a:chExt cx="245533" cy="245534"/>
          </a:xfrm>
        </p:grpSpPr>
        <p:sp>
          <p:nvSpPr>
            <p:cNvPr id="39" name="Oval 38"/>
            <p:cNvSpPr/>
            <p:nvPr/>
          </p:nvSpPr>
          <p:spPr>
            <a:xfrm>
              <a:off x="441931" y="6031161"/>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a:off x="560464" y="6039628"/>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p:nvSpPr>
          <p:spPr>
            <a:xfrm>
              <a:off x="492731" y="5921094"/>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4" name="Group 41"/>
          <p:cNvGrpSpPr/>
          <p:nvPr/>
        </p:nvGrpSpPr>
        <p:grpSpPr>
          <a:xfrm rot="3550514">
            <a:off x="1512860" y="4704354"/>
            <a:ext cx="245533" cy="245534"/>
            <a:chOff x="441931" y="5921094"/>
            <a:chExt cx="245533" cy="245534"/>
          </a:xfrm>
        </p:grpSpPr>
        <p:sp>
          <p:nvSpPr>
            <p:cNvPr id="43" name="Oval 42"/>
            <p:cNvSpPr/>
            <p:nvPr/>
          </p:nvSpPr>
          <p:spPr>
            <a:xfrm>
              <a:off x="441931" y="6031161"/>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p:nvPr/>
          </p:nvSpPr>
          <p:spPr>
            <a:xfrm>
              <a:off x="560464" y="6039628"/>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p:nvPr/>
          </p:nvSpPr>
          <p:spPr>
            <a:xfrm>
              <a:off x="492731" y="5921094"/>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8" name="Group 45"/>
          <p:cNvGrpSpPr/>
          <p:nvPr/>
        </p:nvGrpSpPr>
        <p:grpSpPr>
          <a:xfrm>
            <a:off x="3299327" y="4865221"/>
            <a:ext cx="245533" cy="245534"/>
            <a:chOff x="441931" y="5921094"/>
            <a:chExt cx="245533" cy="245534"/>
          </a:xfrm>
        </p:grpSpPr>
        <p:sp>
          <p:nvSpPr>
            <p:cNvPr id="47" name="Oval 46"/>
            <p:cNvSpPr/>
            <p:nvPr/>
          </p:nvSpPr>
          <p:spPr>
            <a:xfrm>
              <a:off x="441931" y="6031161"/>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p:nvPr/>
          </p:nvSpPr>
          <p:spPr>
            <a:xfrm>
              <a:off x="560464" y="6039628"/>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p:nvPr/>
          </p:nvSpPr>
          <p:spPr>
            <a:xfrm>
              <a:off x="492731" y="5921094"/>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2" name="Group 49"/>
          <p:cNvGrpSpPr/>
          <p:nvPr/>
        </p:nvGrpSpPr>
        <p:grpSpPr>
          <a:xfrm rot="3550514">
            <a:off x="2037794" y="4687420"/>
            <a:ext cx="245533" cy="245534"/>
            <a:chOff x="441931" y="5921094"/>
            <a:chExt cx="245533" cy="245534"/>
          </a:xfrm>
        </p:grpSpPr>
        <p:sp>
          <p:nvSpPr>
            <p:cNvPr id="51" name="Oval 50"/>
            <p:cNvSpPr/>
            <p:nvPr/>
          </p:nvSpPr>
          <p:spPr>
            <a:xfrm>
              <a:off x="441931" y="6031161"/>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p:nvPr/>
          </p:nvSpPr>
          <p:spPr>
            <a:xfrm>
              <a:off x="560464" y="6039628"/>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p:nvPr/>
          </p:nvSpPr>
          <p:spPr>
            <a:xfrm>
              <a:off x="492731" y="5921094"/>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6" name="Group 53"/>
          <p:cNvGrpSpPr/>
          <p:nvPr/>
        </p:nvGrpSpPr>
        <p:grpSpPr>
          <a:xfrm rot="3550514">
            <a:off x="2266393" y="4695887"/>
            <a:ext cx="245533" cy="245534"/>
            <a:chOff x="441931" y="5921094"/>
            <a:chExt cx="245533" cy="245534"/>
          </a:xfrm>
        </p:grpSpPr>
        <p:sp>
          <p:nvSpPr>
            <p:cNvPr id="55" name="Oval 54"/>
            <p:cNvSpPr/>
            <p:nvPr/>
          </p:nvSpPr>
          <p:spPr>
            <a:xfrm>
              <a:off x="441931" y="6031161"/>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p:nvPr/>
          </p:nvSpPr>
          <p:spPr>
            <a:xfrm>
              <a:off x="560464" y="6039628"/>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p:nvPr/>
          </p:nvSpPr>
          <p:spPr>
            <a:xfrm>
              <a:off x="492731" y="5921094"/>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0" name="Group 57"/>
          <p:cNvGrpSpPr/>
          <p:nvPr/>
        </p:nvGrpSpPr>
        <p:grpSpPr>
          <a:xfrm rot="3550514">
            <a:off x="2494993" y="4678953"/>
            <a:ext cx="245533" cy="245534"/>
            <a:chOff x="441931" y="5921094"/>
            <a:chExt cx="245533" cy="245534"/>
          </a:xfrm>
        </p:grpSpPr>
        <p:sp>
          <p:nvSpPr>
            <p:cNvPr id="59" name="Oval 58"/>
            <p:cNvSpPr/>
            <p:nvPr/>
          </p:nvSpPr>
          <p:spPr>
            <a:xfrm>
              <a:off x="441931" y="6031161"/>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p:nvPr/>
          </p:nvSpPr>
          <p:spPr>
            <a:xfrm>
              <a:off x="560464" y="6039628"/>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p:nvPr/>
          </p:nvSpPr>
          <p:spPr>
            <a:xfrm>
              <a:off x="492731" y="5921094"/>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4" name="Group 61"/>
          <p:cNvGrpSpPr/>
          <p:nvPr/>
        </p:nvGrpSpPr>
        <p:grpSpPr>
          <a:xfrm rot="3550514">
            <a:off x="2689726" y="4721288"/>
            <a:ext cx="245533" cy="245534"/>
            <a:chOff x="441931" y="5921094"/>
            <a:chExt cx="245533" cy="245534"/>
          </a:xfrm>
        </p:grpSpPr>
        <p:sp>
          <p:nvSpPr>
            <p:cNvPr id="63" name="Oval 62"/>
            <p:cNvSpPr/>
            <p:nvPr/>
          </p:nvSpPr>
          <p:spPr>
            <a:xfrm>
              <a:off x="441931" y="6031161"/>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p:nvSpPr>
          <p:spPr>
            <a:xfrm>
              <a:off x="560464" y="6039628"/>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p:nvPr/>
          </p:nvSpPr>
          <p:spPr>
            <a:xfrm>
              <a:off x="492731" y="5921094"/>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8" name="Group 65"/>
          <p:cNvGrpSpPr/>
          <p:nvPr/>
        </p:nvGrpSpPr>
        <p:grpSpPr>
          <a:xfrm rot="3550514">
            <a:off x="2926793" y="4738220"/>
            <a:ext cx="245533" cy="245534"/>
            <a:chOff x="441931" y="5921094"/>
            <a:chExt cx="245533" cy="245534"/>
          </a:xfrm>
        </p:grpSpPr>
        <p:sp>
          <p:nvSpPr>
            <p:cNvPr id="67" name="Oval 66"/>
            <p:cNvSpPr/>
            <p:nvPr/>
          </p:nvSpPr>
          <p:spPr>
            <a:xfrm>
              <a:off x="441931" y="6031161"/>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p:cNvSpPr/>
            <p:nvPr/>
          </p:nvSpPr>
          <p:spPr>
            <a:xfrm>
              <a:off x="560464" y="6039628"/>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p:cNvSpPr/>
            <p:nvPr/>
          </p:nvSpPr>
          <p:spPr>
            <a:xfrm>
              <a:off x="492731" y="5921094"/>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2" name="Group 69"/>
          <p:cNvGrpSpPr/>
          <p:nvPr/>
        </p:nvGrpSpPr>
        <p:grpSpPr>
          <a:xfrm rot="3550514">
            <a:off x="3180794" y="4738221"/>
            <a:ext cx="245533" cy="245534"/>
            <a:chOff x="441931" y="5921094"/>
            <a:chExt cx="245533" cy="245534"/>
          </a:xfrm>
        </p:grpSpPr>
        <p:sp>
          <p:nvSpPr>
            <p:cNvPr id="71" name="Oval 70"/>
            <p:cNvSpPr/>
            <p:nvPr/>
          </p:nvSpPr>
          <p:spPr>
            <a:xfrm>
              <a:off x="441931" y="6031161"/>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Oval 71"/>
            <p:cNvSpPr/>
            <p:nvPr/>
          </p:nvSpPr>
          <p:spPr>
            <a:xfrm>
              <a:off x="560464" y="6039628"/>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Oval 72"/>
            <p:cNvSpPr/>
            <p:nvPr/>
          </p:nvSpPr>
          <p:spPr>
            <a:xfrm>
              <a:off x="492731" y="5921094"/>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6" name="Group 73"/>
          <p:cNvGrpSpPr/>
          <p:nvPr/>
        </p:nvGrpSpPr>
        <p:grpSpPr>
          <a:xfrm rot="3550514">
            <a:off x="1792260" y="4695886"/>
            <a:ext cx="245533" cy="245534"/>
            <a:chOff x="441931" y="5921094"/>
            <a:chExt cx="245533" cy="245534"/>
          </a:xfrm>
        </p:grpSpPr>
        <p:sp>
          <p:nvSpPr>
            <p:cNvPr id="75" name="Oval 74"/>
            <p:cNvSpPr/>
            <p:nvPr/>
          </p:nvSpPr>
          <p:spPr>
            <a:xfrm>
              <a:off x="441931" y="6031161"/>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Oval 75"/>
            <p:cNvSpPr/>
            <p:nvPr/>
          </p:nvSpPr>
          <p:spPr>
            <a:xfrm>
              <a:off x="560464" y="6039628"/>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Oval 76"/>
            <p:cNvSpPr/>
            <p:nvPr/>
          </p:nvSpPr>
          <p:spPr>
            <a:xfrm>
              <a:off x="492731" y="5921094"/>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3" name="Oval 82"/>
          <p:cNvSpPr/>
          <p:nvPr/>
        </p:nvSpPr>
        <p:spPr>
          <a:xfrm rot="3550514">
            <a:off x="2708867" y="4383156"/>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Oval 83"/>
          <p:cNvSpPr/>
          <p:nvPr/>
        </p:nvSpPr>
        <p:spPr>
          <a:xfrm rot="3550514">
            <a:off x="2025734" y="4540084"/>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Oval 84"/>
          <p:cNvSpPr/>
          <p:nvPr/>
        </p:nvSpPr>
        <p:spPr>
          <a:xfrm rot="3550514">
            <a:off x="1534016" y="4463515"/>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Oval 86"/>
          <p:cNvSpPr/>
          <p:nvPr/>
        </p:nvSpPr>
        <p:spPr>
          <a:xfrm rot="3550514">
            <a:off x="1625133" y="3477223"/>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Oval 87"/>
          <p:cNvSpPr/>
          <p:nvPr/>
        </p:nvSpPr>
        <p:spPr>
          <a:xfrm rot="3550514">
            <a:off x="1836800" y="3993689"/>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Oval 88"/>
          <p:cNvSpPr/>
          <p:nvPr/>
        </p:nvSpPr>
        <p:spPr>
          <a:xfrm rot="3550514">
            <a:off x="2336334" y="4120689"/>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p:cNvSpPr/>
          <p:nvPr/>
        </p:nvSpPr>
        <p:spPr>
          <a:xfrm rot="3550514">
            <a:off x="3157600" y="3841289"/>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p:cNvSpPr/>
          <p:nvPr/>
        </p:nvSpPr>
        <p:spPr>
          <a:xfrm rot="3550514">
            <a:off x="2090800" y="3282489"/>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Oval 91"/>
          <p:cNvSpPr/>
          <p:nvPr/>
        </p:nvSpPr>
        <p:spPr>
          <a:xfrm rot="3550514">
            <a:off x="2488733" y="3443357"/>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p:cNvSpPr/>
          <p:nvPr/>
        </p:nvSpPr>
        <p:spPr>
          <a:xfrm rot="3550514">
            <a:off x="2962866" y="3401023"/>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4" name="Straight Arrow Connector 103"/>
          <p:cNvCxnSpPr/>
          <p:nvPr/>
        </p:nvCxnSpPr>
        <p:spPr>
          <a:xfrm rot="5400000">
            <a:off x="2946296" y="4350094"/>
            <a:ext cx="550334"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5" name="Straight Arrow Connector 104"/>
          <p:cNvCxnSpPr/>
          <p:nvPr/>
        </p:nvCxnSpPr>
        <p:spPr>
          <a:xfrm rot="5400000">
            <a:off x="1871029" y="3833628"/>
            <a:ext cx="550334"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6" name="Straight Arrow Connector 105"/>
          <p:cNvCxnSpPr/>
          <p:nvPr/>
        </p:nvCxnSpPr>
        <p:spPr>
          <a:xfrm rot="16200000" flipV="1">
            <a:off x="2539896" y="4121494"/>
            <a:ext cx="483394" cy="79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7" name="Straight Arrow Connector 106"/>
          <p:cNvCxnSpPr/>
          <p:nvPr/>
        </p:nvCxnSpPr>
        <p:spPr>
          <a:xfrm rot="5400000" flipH="1" flipV="1">
            <a:off x="1286830" y="4147688"/>
            <a:ext cx="627327" cy="767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0" name="TextBox 109"/>
          <p:cNvSpPr txBox="1"/>
          <p:nvPr/>
        </p:nvSpPr>
        <p:spPr>
          <a:xfrm>
            <a:off x="2133600" y="2514600"/>
            <a:ext cx="582211" cy="369332"/>
          </a:xfrm>
          <a:prstGeom prst="rect">
            <a:avLst/>
          </a:prstGeom>
          <a:noFill/>
        </p:spPr>
        <p:txBody>
          <a:bodyPr wrap="none" rtlCol="0">
            <a:spAutoFit/>
          </a:bodyPr>
          <a:lstStyle/>
          <a:p>
            <a:r>
              <a:rPr lang="en-US" dirty="0" err="1" smtClean="0"/>
              <a:t>Psat</a:t>
            </a:r>
            <a:endParaRPr lang="en-US" dirty="0"/>
          </a:p>
        </p:txBody>
      </p:sp>
      <p:grpSp>
        <p:nvGrpSpPr>
          <p:cNvPr id="70" name="Group 111"/>
          <p:cNvGrpSpPr/>
          <p:nvPr/>
        </p:nvGrpSpPr>
        <p:grpSpPr>
          <a:xfrm>
            <a:off x="5486400" y="2971800"/>
            <a:ext cx="2466387" cy="2235706"/>
            <a:chOff x="5368547" y="3374754"/>
            <a:chExt cx="2466387" cy="2235706"/>
          </a:xfrm>
        </p:grpSpPr>
        <p:sp>
          <p:nvSpPr>
            <p:cNvPr id="10" name="Frame 9"/>
            <p:cNvSpPr/>
            <p:nvPr/>
          </p:nvSpPr>
          <p:spPr>
            <a:xfrm>
              <a:off x="5368547" y="3374754"/>
              <a:ext cx="2466387" cy="2235706"/>
            </a:xfrm>
            <a:prstGeom prst="frame">
              <a:avLst>
                <a:gd name="adj1" fmla="val 4520"/>
              </a:avLst>
            </a:prstGeom>
            <a:blipFill rotWithShape="1">
              <a:blip r:embed="rId2"/>
              <a:tile tx="0" ty="0" sx="100000" sy="100000" flip="none" algn="tl"/>
            </a:bli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6" name="Oval 85"/>
            <p:cNvSpPr/>
            <p:nvPr/>
          </p:nvSpPr>
          <p:spPr>
            <a:xfrm rot="3550514">
              <a:off x="6286137" y="5142695"/>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p:cNvSpPr/>
            <p:nvPr/>
          </p:nvSpPr>
          <p:spPr>
            <a:xfrm rot="3550514">
              <a:off x="6895738" y="4719363"/>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Oval 94"/>
            <p:cNvSpPr/>
            <p:nvPr/>
          </p:nvSpPr>
          <p:spPr>
            <a:xfrm rot="3550514">
              <a:off x="5720887" y="4799722"/>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Oval 95"/>
            <p:cNvSpPr/>
            <p:nvPr/>
          </p:nvSpPr>
          <p:spPr>
            <a:xfrm rot="3550514">
              <a:off x="5812004" y="3813430"/>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Oval 96"/>
            <p:cNvSpPr/>
            <p:nvPr/>
          </p:nvSpPr>
          <p:spPr>
            <a:xfrm rot="3550514">
              <a:off x="6023671" y="4329896"/>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Oval 97"/>
            <p:cNvSpPr/>
            <p:nvPr/>
          </p:nvSpPr>
          <p:spPr>
            <a:xfrm rot="3550514">
              <a:off x="6523205" y="4456896"/>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Oval 98"/>
            <p:cNvSpPr/>
            <p:nvPr/>
          </p:nvSpPr>
          <p:spPr>
            <a:xfrm rot="3550514">
              <a:off x="7344471" y="4177496"/>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p:cNvSpPr/>
            <p:nvPr/>
          </p:nvSpPr>
          <p:spPr>
            <a:xfrm rot="3550514">
              <a:off x="6675604" y="3779564"/>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Oval 100"/>
            <p:cNvSpPr/>
            <p:nvPr/>
          </p:nvSpPr>
          <p:spPr>
            <a:xfrm rot="3550514">
              <a:off x="7149737" y="3737230"/>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Oval 101"/>
            <p:cNvSpPr/>
            <p:nvPr/>
          </p:nvSpPr>
          <p:spPr>
            <a:xfrm rot="3550514">
              <a:off x="7457204" y="5198023"/>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11" name="TextBox 110"/>
          <p:cNvSpPr txBox="1"/>
          <p:nvPr/>
        </p:nvSpPr>
        <p:spPr>
          <a:xfrm>
            <a:off x="6096000" y="2438400"/>
            <a:ext cx="1249060" cy="369332"/>
          </a:xfrm>
          <a:prstGeom prst="rect">
            <a:avLst/>
          </a:prstGeom>
          <a:noFill/>
        </p:spPr>
        <p:txBody>
          <a:bodyPr wrap="none" rtlCol="0">
            <a:spAutoFit/>
          </a:bodyPr>
          <a:lstStyle/>
          <a:p>
            <a:r>
              <a:rPr lang="en-US" dirty="0" err="1" smtClean="0"/>
              <a:t>Pvap</a:t>
            </a:r>
            <a:r>
              <a:rPr lang="en-US" dirty="0" smtClean="0"/>
              <a:t> &lt; </a:t>
            </a:r>
            <a:r>
              <a:rPr lang="en-US" dirty="0" err="1" smtClean="0"/>
              <a:t>Psat</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Sources of gas in a vacuum system</a:t>
            </a:r>
            <a:endParaRPr lang="en-US" dirty="0"/>
          </a:p>
        </p:txBody>
      </p:sp>
      <p:grpSp>
        <p:nvGrpSpPr>
          <p:cNvPr id="28" name="Group 27"/>
          <p:cNvGrpSpPr/>
          <p:nvPr/>
        </p:nvGrpSpPr>
        <p:grpSpPr>
          <a:xfrm>
            <a:off x="381000" y="1524000"/>
            <a:ext cx="8382000" cy="3711347"/>
            <a:chOff x="457200" y="2632363"/>
            <a:chExt cx="8382000" cy="3711347"/>
          </a:xfrm>
        </p:grpSpPr>
        <p:sp>
          <p:nvSpPr>
            <p:cNvPr id="4" name="Frame 3"/>
            <p:cNvSpPr/>
            <p:nvPr/>
          </p:nvSpPr>
          <p:spPr>
            <a:xfrm>
              <a:off x="1752600" y="3124200"/>
              <a:ext cx="4343400" cy="2819400"/>
            </a:xfrm>
            <a:prstGeom prst="frame">
              <a:avLst/>
            </a:prstGeom>
            <a:blipFill rotWithShape="1">
              <a:blip r:embed="rId2"/>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chemeClr val="tx1"/>
                </a:solidFill>
                <a:latin typeface="Arial"/>
                <a:cs typeface="Arial"/>
              </a:endParaRPr>
            </a:p>
          </p:txBody>
        </p:sp>
        <p:sp>
          <p:nvSpPr>
            <p:cNvPr id="5" name="Left Arrow Callout 4"/>
            <p:cNvSpPr/>
            <p:nvPr/>
          </p:nvSpPr>
          <p:spPr>
            <a:xfrm>
              <a:off x="5410200" y="4229100"/>
              <a:ext cx="3429000" cy="800100"/>
            </a:xfrm>
            <a:prstGeom prst="leftArrowCallout">
              <a:avLst/>
            </a:prstGeom>
            <a:solidFill>
              <a:schemeClr val="accent1">
                <a:lumMod val="75000"/>
              </a:schemeClr>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latin typeface="Arial"/>
                <a:cs typeface="Arial"/>
              </a:endParaRPr>
            </a:p>
          </p:txBody>
        </p:sp>
        <p:sp>
          <p:nvSpPr>
            <p:cNvPr id="6" name="TextBox 5"/>
            <p:cNvSpPr txBox="1"/>
            <p:nvPr/>
          </p:nvSpPr>
          <p:spPr>
            <a:xfrm>
              <a:off x="2353742" y="5250812"/>
              <a:ext cx="1553480" cy="400110"/>
            </a:xfrm>
            <a:prstGeom prst="rect">
              <a:avLst/>
            </a:prstGeom>
            <a:noFill/>
          </p:spPr>
          <p:txBody>
            <a:bodyPr wrap="none" rtlCol="0">
              <a:spAutoFit/>
            </a:bodyPr>
            <a:lstStyle/>
            <a:p>
              <a:r>
                <a:rPr lang="en-US" sz="2000" dirty="0" smtClean="0">
                  <a:latin typeface="Arial"/>
                  <a:cs typeface="Arial"/>
                </a:rPr>
                <a:t>Evaporation</a:t>
              </a:r>
              <a:endParaRPr lang="en-US" sz="2000" dirty="0">
                <a:latin typeface="Arial"/>
                <a:cs typeface="Arial"/>
              </a:endParaRPr>
            </a:p>
          </p:txBody>
        </p:sp>
        <p:sp>
          <p:nvSpPr>
            <p:cNvPr id="7" name="TextBox 6"/>
            <p:cNvSpPr txBox="1"/>
            <p:nvPr/>
          </p:nvSpPr>
          <p:spPr>
            <a:xfrm>
              <a:off x="457200" y="4360902"/>
              <a:ext cx="1496248" cy="400110"/>
            </a:xfrm>
            <a:prstGeom prst="rect">
              <a:avLst/>
            </a:prstGeom>
            <a:noFill/>
          </p:spPr>
          <p:txBody>
            <a:bodyPr wrap="none" rtlCol="0">
              <a:spAutoFit/>
            </a:bodyPr>
            <a:lstStyle/>
            <a:p>
              <a:r>
                <a:rPr lang="en-US" sz="2000" dirty="0" smtClean="0">
                  <a:latin typeface="Arial"/>
                  <a:cs typeface="Arial"/>
                </a:rPr>
                <a:t>Permeation</a:t>
              </a:r>
              <a:endParaRPr lang="en-US" sz="2000" dirty="0">
                <a:latin typeface="Arial"/>
                <a:cs typeface="Arial"/>
              </a:endParaRPr>
            </a:p>
          </p:txBody>
        </p:sp>
        <p:sp>
          <p:nvSpPr>
            <p:cNvPr id="8" name="TextBox 7"/>
            <p:cNvSpPr txBox="1"/>
            <p:nvPr/>
          </p:nvSpPr>
          <p:spPr>
            <a:xfrm>
              <a:off x="2687782" y="3481842"/>
              <a:ext cx="1424989" cy="400110"/>
            </a:xfrm>
            <a:prstGeom prst="rect">
              <a:avLst/>
            </a:prstGeom>
            <a:noFill/>
          </p:spPr>
          <p:txBody>
            <a:bodyPr wrap="none" rtlCol="0">
              <a:spAutoFit/>
            </a:bodyPr>
            <a:lstStyle/>
            <a:p>
              <a:r>
                <a:rPr lang="en-US" sz="2000" dirty="0" smtClean="0">
                  <a:latin typeface="Arial"/>
                  <a:cs typeface="Arial"/>
                </a:rPr>
                <a:t>Desorption</a:t>
              </a:r>
              <a:endParaRPr lang="en-US" sz="2000" dirty="0">
                <a:latin typeface="Arial"/>
                <a:cs typeface="Arial"/>
              </a:endParaRPr>
            </a:p>
          </p:txBody>
        </p:sp>
        <p:sp>
          <p:nvSpPr>
            <p:cNvPr id="9" name="TextBox 8"/>
            <p:cNvSpPr txBox="1"/>
            <p:nvPr/>
          </p:nvSpPr>
          <p:spPr>
            <a:xfrm>
              <a:off x="3546750" y="3100842"/>
              <a:ext cx="1177902" cy="400110"/>
            </a:xfrm>
            <a:prstGeom prst="rect">
              <a:avLst/>
            </a:prstGeom>
            <a:noFill/>
          </p:spPr>
          <p:txBody>
            <a:bodyPr wrap="none" rtlCol="0">
              <a:spAutoFit/>
            </a:bodyPr>
            <a:lstStyle/>
            <a:p>
              <a:r>
                <a:rPr lang="en-US" sz="2000" dirty="0" smtClean="0">
                  <a:latin typeface="Arial"/>
                  <a:cs typeface="Arial"/>
                </a:rPr>
                <a:t>Diffusion</a:t>
              </a:r>
              <a:endParaRPr lang="en-US" sz="2000" dirty="0">
                <a:latin typeface="Arial"/>
                <a:cs typeface="Arial"/>
              </a:endParaRPr>
            </a:p>
          </p:txBody>
        </p:sp>
        <p:sp>
          <p:nvSpPr>
            <p:cNvPr id="10" name="TextBox 9"/>
            <p:cNvSpPr txBox="1"/>
            <p:nvPr/>
          </p:nvSpPr>
          <p:spPr>
            <a:xfrm>
              <a:off x="5110019" y="2673660"/>
              <a:ext cx="1458177" cy="400110"/>
            </a:xfrm>
            <a:prstGeom prst="rect">
              <a:avLst/>
            </a:prstGeom>
            <a:noFill/>
          </p:spPr>
          <p:txBody>
            <a:bodyPr wrap="none" rtlCol="0">
              <a:spAutoFit/>
            </a:bodyPr>
            <a:lstStyle/>
            <a:p>
              <a:r>
                <a:rPr lang="en-US" sz="2000" dirty="0" smtClean="0">
                  <a:latin typeface="Arial"/>
                  <a:cs typeface="Arial"/>
                </a:rPr>
                <a:t>True Leaks</a:t>
              </a:r>
              <a:endParaRPr lang="en-US" sz="2000" dirty="0">
                <a:latin typeface="Arial"/>
                <a:cs typeface="Arial"/>
              </a:endParaRPr>
            </a:p>
          </p:txBody>
        </p:sp>
        <p:sp>
          <p:nvSpPr>
            <p:cNvPr id="11" name="TextBox 10"/>
            <p:cNvSpPr txBox="1"/>
            <p:nvPr/>
          </p:nvSpPr>
          <p:spPr>
            <a:xfrm>
              <a:off x="4796747" y="5943600"/>
              <a:ext cx="1675509" cy="400110"/>
            </a:xfrm>
            <a:prstGeom prst="rect">
              <a:avLst/>
            </a:prstGeom>
            <a:noFill/>
          </p:spPr>
          <p:txBody>
            <a:bodyPr wrap="none" rtlCol="0">
              <a:spAutoFit/>
            </a:bodyPr>
            <a:lstStyle/>
            <a:p>
              <a:r>
                <a:rPr lang="en-US" sz="2000" dirty="0" smtClean="0">
                  <a:latin typeface="Arial"/>
                  <a:cs typeface="Arial"/>
                </a:rPr>
                <a:t>Virtual Leaks</a:t>
              </a:r>
              <a:endParaRPr lang="en-US" sz="2000" dirty="0">
                <a:latin typeface="Arial"/>
                <a:cs typeface="Arial"/>
              </a:endParaRPr>
            </a:p>
          </p:txBody>
        </p:sp>
        <p:sp>
          <p:nvSpPr>
            <p:cNvPr id="12" name="TextBox 11"/>
            <p:cNvSpPr txBox="1"/>
            <p:nvPr/>
          </p:nvSpPr>
          <p:spPr>
            <a:xfrm>
              <a:off x="3581400" y="4343400"/>
              <a:ext cx="1880969" cy="400110"/>
            </a:xfrm>
            <a:prstGeom prst="rect">
              <a:avLst/>
            </a:prstGeom>
            <a:noFill/>
          </p:spPr>
          <p:txBody>
            <a:bodyPr wrap="none" rtlCol="0">
              <a:spAutoFit/>
            </a:bodyPr>
            <a:lstStyle/>
            <a:p>
              <a:r>
                <a:rPr lang="en-US" sz="2000" dirty="0" err="1" smtClean="0">
                  <a:latin typeface="Arial"/>
                  <a:cs typeface="Arial"/>
                </a:rPr>
                <a:t>Backstreaming</a:t>
              </a:r>
              <a:endParaRPr lang="en-US" sz="2000" dirty="0">
                <a:latin typeface="Arial"/>
                <a:cs typeface="Arial"/>
              </a:endParaRPr>
            </a:p>
          </p:txBody>
        </p:sp>
        <p:sp>
          <p:nvSpPr>
            <p:cNvPr id="13" name="TextBox 12"/>
            <p:cNvSpPr txBox="1"/>
            <p:nvPr/>
          </p:nvSpPr>
          <p:spPr>
            <a:xfrm>
              <a:off x="6582316" y="4360902"/>
              <a:ext cx="2223235" cy="400110"/>
            </a:xfrm>
            <a:prstGeom prst="rect">
              <a:avLst/>
            </a:prstGeom>
            <a:noFill/>
          </p:spPr>
          <p:txBody>
            <a:bodyPr wrap="none" rtlCol="0">
              <a:spAutoFit/>
            </a:bodyPr>
            <a:lstStyle/>
            <a:p>
              <a:r>
                <a:rPr lang="en-US" sz="2000" dirty="0" smtClean="0">
                  <a:latin typeface="Arial"/>
                  <a:cs typeface="Arial"/>
                </a:rPr>
                <a:t>Mechanical Pump</a:t>
              </a:r>
              <a:endParaRPr lang="en-US" sz="2000" dirty="0">
                <a:latin typeface="Arial"/>
                <a:cs typeface="Arial"/>
              </a:endParaRPr>
            </a:p>
          </p:txBody>
        </p:sp>
        <p:sp>
          <p:nvSpPr>
            <p:cNvPr id="14" name="Right Triangle 13"/>
            <p:cNvSpPr/>
            <p:nvPr/>
          </p:nvSpPr>
          <p:spPr>
            <a:xfrm>
              <a:off x="2112818" y="5299364"/>
              <a:ext cx="300182" cy="277091"/>
            </a:xfrm>
            <a:prstGeom prst="rtTriangle">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latin typeface="Arial"/>
                <a:cs typeface="Arial"/>
              </a:endParaRPr>
            </a:p>
          </p:txBody>
        </p:sp>
        <p:sp>
          <p:nvSpPr>
            <p:cNvPr id="16" name="Block Arc 15"/>
            <p:cNvSpPr/>
            <p:nvPr/>
          </p:nvSpPr>
          <p:spPr>
            <a:xfrm>
              <a:off x="4941455" y="5414817"/>
              <a:ext cx="461818" cy="311728"/>
            </a:xfrm>
            <a:prstGeom prst="blockArc">
              <a:avLst/>
            </a:prstGeom>
            <a:blipFill rotWithShape="1">
              <a:blip r:embed="rId2"/>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chemeClr val="tx1"/>
                </a:solidFill>
                <a:latin typeface="Arial"/>
                <a:cs typeface="Arial"/>
              </a:endParaRPr>
            </a:p>
          </p:txBody>
        </p:sp>
        <p:sp>
          <p:nvSpPr>
            <p:cNvPr id="17" name="Lightning Bolt 16"/>
            <p:cNvSpPr/>
            <p:nvPr/>
          </p:nvSpPr>
          <p:spPr>
            <a:xfrm>
              <a:off x="5183909" y="2978727"/>
              <a:ext cx="484909" cy="658091"/>
            </a:xfrm>
            <a:prstGeom prst="lightningBol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latin typeface="Arial"/>
                <a:cs typeface="Arial"/>
              </a:endParaRPr>
            </a:p>
          </p:txBody>
        </p:sp>
        <p:cxnSp>
          <p:nvCxnSpPr>
            <p:cNvPr id="19" name="Straight Arrow Connector 18"/>
            <p:cNvCxnSpPr>
              <a:stCxn id="16" idx="2"/>
            </p:cNvCxnSpPr>
            <p:nvPr/>
          </p:nvCxnSpPr>
          <p:spPr>
            <a:xfrm rot="5400000" flipH="1">
              <a:off x="4875069" y="5273387"/>
              <a:ext cx="317499" cy="277091"/>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rot="16200000" flipH="1">
              <a:off x="4762500" y="2834408"/>
              <a:ext cx="1154545" cy="750455"/>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rot="16200000" flipH="1">
              <a:off x="2424545" y="3694545"/>
              <a:ext cx="473364" cy="11545"/>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rot="16200000" flipH="1">
              <a:off x="4214091" y="3636817"/>
              <a:ext cx="681182" cy="11546"/>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7" idx="2"/>
            </p:cNvCxnSpPr>
            <p:nvPr/>
          </p:nvCxnSpPr>
          <p:spPr>
            <a:xfrm rot="5400000" flipH="1" flipV="1">
              <a:off x="1766611" y="4126170"/>
              <a:ext cx="73555" cy="119613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14" idx="5"/>
            </p:cNvCxnSpPr>
            <p:nvPr/>
          </p:nvCxnSpPr>
          <p:spPr>
            <a:xfrm flipV="1">
              <a:off x="2262909" y="5149273"/>
              <a:ext cx="346364" cy="288637"/>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Adsorption</a:t>
            </a:r>
            <a:endParaRPr lang="en-US" dirty="0"/>
          </a:p>
        </p:txBody>
      </p:sp>
      <p:sp>
        <p:nvSpPr>
          <p:cNvPr id="3" name="Content Placeholder 2"/>
          <p:cNvSpPr>
            <a:spLocks noGrp="1"/>
          </p:cNvSpPr>
          <p:nvPr>
            <p:ph idx="1"/>
          </p:nvPr>
        </p:nvSpPr>
        <p:spPr>
          <a:xfrm>
            <a:off x="457200" y="1041400"/>
            <a:ext cx="8229600" cy="1244600"/>
          </a:xfrm>
        </p:spPr>
        <p:txBody>
          <a:bodyPr>
            <a:normAutofit lnSpcReduction="10000"/>
          </a:bodyPr>
          <a:lstStyle/>
          <a:p>
            <a:r>
              <a:rPr lang="en-US" sz="2400" dirty="0" smtClean="0"/>
              <a:t>Adsorption is the arrival of gas molecules on a surface</a:t>
            </a:r>
          </a:p>
          <a:p>
            <a:r>
              <a:rPr lang="en-US" sz="2400" dirty="0" smtClean="0"/>
              <a:t>Adsorbed gas molecules exist as molecular layers and in some ways behave like a sheet of liquid</a:t>
            </a:r>
            <a:endParaRPr lang="en-US" sz="2400" dirty="0"/>
          </a:p>
        </p:txBody>
      </p:sp>
      <p:graphicFrame>
        <p:nvGraphicFramePr>
          <p:cNvPr id="4" name="Table 3"/>
          <p:cNvGraphicFramePr>
            <a:graphicFrameLocks noGrp="1"/>
          </p:cNvGraphicFramePr>
          <p:nvPr/>
        </p:nvGraphicFramePr>
        <p:xfrm>
          <a:off x="914400" y="2819400"/>
          <a:ext cx="7162800" cy="3200400"/>
        </p:xfrm>
        <a:graphic>
          <a:graphicData uri="http://schemas.openxmlformats.org/drawingml/2006/table">
            <a:tbl>
              <a:tblPr firstRow="1" bandRow="1">
                <a:tableStyleId>{5C22544A-7EE6-4342-B048-85BDC9FD1C3A}</a:tableStyleId>
              </a:tblPr>
              <a:tblGrid>
                <a:gridCol w="2387600"/>
                <a:gridCol w="2387600"/>
                <a:gridCol w="2387600"/>
              </a:tblGrid>
              <a:tr h="1706880">
                <a:tc>
                  <a:txBody>
                    <a:bodyPr/>
                    <a:lstStyle/>
                    <a:p>
                      <a:r>
                        <a:rPr lang="en-US" sz="2400" dirty="0" smtClean="0"/>
                        <a:t>Pressure (</a:t>
                      </a:r>
                      <a:r>
                        <a:rPr lang="en-US" sz="2400" dirty="0" err="1" smtClean="0"/>
                        <a:t>Torr</a:t>
                      </a:r>
                      <a:r>
                        <a:rPr lang="en-US" sz="2400" dirty="0" smtClean="0"/>
                        <a:t>)</a:t>
                      </a:r>
                      <a:endParaRPr lang="en-US" sz="2400" dirty="0"/>
                    </a:p>
                  </a:txBody>
                  <a:tcPr>
                    <a:solidFill>
                      <a:schemeClr val="accent6">
                        <a:lumMod val="60000"/>
                        <a:lumOff val="40000"/>
                      </a:schemeClr>
                    </a:solidFill>
                  </a:tcPr>
                </a:tc>
                <a:tc>
                  <a:txBody>
                    <a:bodyPr/>
                    <a:lstStyle/>
                    <a:p>
                      <a:r>
                        <a:rPr lang="en-US" sz="2400" dirty="0" smtClean="0"/>
                        <a:t>Molecules on surface/molecules in volume</a:t>
                      </a:r>
                      <a:endParaRPr lang="en-US" sz="2400" dirty="0"/>
                    </a:p>
                  </a:txBody>
                  <a:tcPr>
                    <a:solidFill>
                      <a:schemeClr val="accent6">
                        <a:lumMod val="60000"/>
                        <a:lumOff val="40000"/>
                      </a:schemeClr>
                    </a:solidFill>
                  </a:tcPr>
                </a:tc>
                <a:tc>
                  <a:txBody>
                    <a:bodyPr/>
                    <a:lstStyle/>
                    <a:p>
                      <a:r>
                        <a:rPr lang="en-US" sz="2400" dirty="0" smtClean="0"/>
                        <a:t>Time to form a monolayer</a:t>
                      </a:r>
                      <a:r>
                        <a:rPr lang="en-US" sz="2400" baseline="0" dirty="0" smtClean="0"/>
                        <a:t> (sec)</a:t>
                      </a:r>
                      <a:endParaRPr lang="en-US" sz="2400" dirty="0"/>
                    </a:p>
                  </a:txBody>
                  <a:tcPr>
                    <a:solidFill>
                      <a:schemeClr val="accent6">
                        <a:lumMod val="60000"/>
                        <a:lumOff val="40000"/>
                      </a:schemeClr>
                    </a:solidFill>
                  </a:tcPr>
                </a:tc>
              </a:tr>
              <a:tr h="502920">
                <a:tc>
                  <a:txBody>
                    <a:bodyPr/>
                    <a:lstStyle/>
                    <a:p>
                      <a:r>
                        <a:rPr lang="en-US" sz="2400" dirty="0" smtClean="0"/>
                        <a:t>10</a:t>
                      </a:r>
                      <a:r>
                        <a:rPr lang="en-US" sz="2400" baseline="30000" dirty="0" smtClean="0"/>
                        <a:t>-3</a:t>
                      </a:r>
                      <a:endParaRPr lang="en-US" sz="2400" baseline="30000" dirty="0"/>
                    </a:p>
                  </a:txBody>
                  <a:tcPr>
                    <a:solidFill>
                      <a:schemeClr val="accent6">
                        <a:lumMod val="60000"/>
                        <a:lumOff val="40000"/>
                      </a:schemeClr>
                    </a:solidFill>
                  </a:tcPr>
                </a:tc>
                <a:tc>
                  <a:txBody>
                    <a:bodyPr/>
                    <a:lstStyle/>
                    <a:p>
                      <a:r>
                        <a:rPr lang="en-US" sz="2400" dirty="0" smtClean="0"/>
                        <a:t>0.5</a:t>
                      </a:r>
                      <a:endParaRPr lang="en-US" sz="2400" dirty="0"/>
                    </a:p>
                  </a:txBody>
                  <a:tcPr>
                    <a:solidFill>
                      <a:schemeClr val="accent6">
                        <a:lumMod val="60000"/>
                        <a:lumOff val="40000"/>
                      </a:schemeClr>
                    </a:solidFill>
                  </a:tcPr>
                </a:tc>
                <a:tc>
                  <a:txBody>
                    <a:bodyPr/>
                    <a:lstStyle/>
                    <a:p>
                      <a:r>
                        <a:rPr lang="en-US" sz="2400" dirty="0" smtClean="0"/>
                        <a:t>2.2x10</a:t>
                      </a:r>
                      <a:r>
                        <a:rPr lang="en-US" sz="2400" baseline="30000" dirty="0" smtClean="0"/>
                        <a:t>-3</a:t>
                      </a:r>
                      <a:endParaRPr lang="en-US" sz="2400" baseline="30000" dirty="0"/>
                    </a:p>
                  </a:txBody>
                  <a:tcPr>
                    <a:solidFill>
                      <a:schemeClr val="accent6">
                        <a:lumMod val="60000"/>
                        <a:lumOff val="40000"/>
                      </a:schemeClr>
                    </a:solidFill>
                  </a:tcPr>
                </a:tc>
              </a:tr>
              <a:tr h="533400">
                <a:tc>
                  <a:txBody>
                    <a:bodyPr/>
                    <a:lstStyle/>
                    <a:p>
                      <a:r>
                        <a:rPr lang="en-US" sz="2400" dirty="0" smtClean="0"/>
                        <a:t>10</a:t>
                      </a:r>
                      <a:r>
                        <a:rPr lang="en-US" sz="2400" baseline="30000" dirty="0" smtClean="0"/>
                        <a:t>-6</a:t>
                      </a:r>
                      <a:endParaRPr lang="en-US" sz="2400" baseline="30000" dirty="0"/>
                    </a:p>
                  </a:txBody>
                  <a:tcPr>
                    <a:solidFill>
                      <a:schemeClr val="accent6">
                        <a:lumMod val="60000"/>
                        <a:lumOff val="40000"/>
                      </a:schemeClr>
                    </a:solidFill>
                  </a:tcPr>
                </a:tc>
                <a:tc>
                  <a:txBody>
                    <a:bodyPr/>
                    <a:lstStyle/>
                    <a:p>
                      <a:r>
                        <a:rPr lang="en-US" sz="2400" dirty="0" smtClean="0"/>
                        <a:t>500</a:t>
                      </a:r>
                      <a:endParaRPr lang="en-US" sz="2400" dirty="0"/>
                    </a:p>
                  </a:txBody>
                  <a:tcPr>
                    <a:solidFill>
                      <a:schemeClr val="accent6">
                        <a:lumMod val="60000"/>
                        <a:lumOff val="40000"/>
                      </a:schemeClr>
                    </a:solidFill>
                  </a:tcPr>
                </a:tc>
                <a:tc>
                  <a:txBody>
                    <a:bodyPr/>
                    <a:lstStyle/>
                    <a:p>
                      <a:r>
                        <a:rPr lang="en-US" sz="2400" dirty="0" smtClean="0"/>
                        <a:t>2.2</a:t>
                      </a:r>
                      <a:endParaRPr lang="en-US" sz="2400" dirty="0"/>
                    </a:p>
                  </a:txBody>
                  <a:tcPr>
                    <a:solidFill>
                      <a:schemeClr val="accent6">
                        <a:lumMod val="60000"/>
                        <a:lumOff val="40000"/>
                      </a:schemeClr>
                    </a:solidFill>
                  </a:tcPr>
                </a:tc>
              </a:tr>
              <a:tr h="457200">
                <a:tc>
                  <a:txBody>
                    <a:bodyPr/>
                    <a:lstStyle/>
                    <a:p>
                      <a:r>
                        <a:rPr lang="en-US" sz="2400" dirty="0" smtClean="0"/>
                        <a:t>10</a:t>
                      </a:r>
                      <a:r>
                        <a:rPr lang="en-US" sz="2400" baseline="30000" dirty="0" smtClean="0"/>
                        <a:t>-9</a:t>
                      </a:r>
                      <a:endParaRPr lang="en-US" sz="2400" baseline="30000" dirty="0"/>
                    </a:p>
                  </a:txBody>
                  <a:tcPr>
                    <a:solidFill>
                      <a:schemeClr val="accent6">
                        <a:lumMod val="60000"/>
                        <a:lumOff val="40000"/>
                      </a:schemeClr>
                    </a:solidFill>
                  </a:tcPr>
                </a:tc>
                <a:tc>
                  <a:txBody>
                    <a:bodyPr/>
                    <a:lstStyle/>
                    <a:p>
                      <a:r>
                        <a:rPr lang="en-US" sz="2400" dirty="0" smtClean="0"/>
                        <a:t>500,000</a:t>
                      </a:r>
                      <a:endParaRPr lang="en-US" sz="2400" dirty="0"/>
                    </a:p>
                  </a:txBody>
                  <a:tcPr>
                    <a:solidFill>
                      <a:schemeClr val="accent6">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2.2x10</a:t>
                      </a:r>
                      <a:r>
                        <a:rPr lang="en-US" sz="2400" baseline="30000" dirty="0" smtClean="0"/>
                        <a:t>3</a:t>
                      </a:r>
                    </a:p>
                  </a:txBody>
                  <a:tcPr>
                    <a:solidFill>
                      <a:schemeClr val="accent6">
                        <a:lumMod val="60000"/>
                        <a:lumOff val="40000"/>
                      </a:schemeClr>
                    </a:solidFill>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Desorption (</a:t>
            </a:r>
            <a:r>
              <a:rPr lang="en-US" dirty="0" err="1" smtClean="0"/>
              <a:t>outgassing</a:t>
            </a:r>
            <a:r>
              <a:rPr lang="en-US" dirty="0" smtClean="0"/>
              <a:t>)</a:t>
            </a:r>
            <a:endParaRPr lang="en-US" dirty="0"/>
          </a:p>
        </p:txBody>
      </p:sp>
      <p:sp>
        <p:nvSpPr>
          <p:cNvPr id="3" name="Content Placeholder 2"/>
          <p:cNvSpPr>
            <a:spLocks noGrp="1"/>
          </p:cNvSpPr>
          <p:nvPr>
            <p:ph idx="1"/>
          </p:nvPr>
        </p:nvSpPr>
        <p:spPr>
          <a:xfrm>
            <a:off x="457200" y="1066800"/>
            <a:ext cx="4800600" cy="5410200"/>
          </a:xfrm>
        </p:spPr>
        <p:txBody>
          <a:bodyPr>
            <a:normAutofit fontScale="92500" lnSpcReduction="10000"/>
          </a:bodyPr>
          <a:lstStyle/>
          <a:p>
            <a:r>
              <a:rPr lang="en-US" dirty="0" smtClean="0"/>
              <a:t>Desorption is the evolution of adsorbed gas from the internal surfaces of a vacuum vessel (chamber)</a:t>
            </a:r>
          </a:p>
          <a:p>
            <a:r>
              <a:rPr lang="en-US" dirty="0" smtClean="0"/>
              <a:t>Desorption is a function of:</a:t>
            </a:r>
          </a:p>
          <a:p>
            <a:pPr lvl="1"/>
            <a:r>
              <a:rPr lang="en-US" sz="2162" dirty="0" smtClean="0"/>
              <a:t>Gas molecule characteristics</a:t>
            </a:r>
          </a:p>
          <a:p>
            <a:pPr lvl="1"/>
            <a:r>
              <a:rPr lang="en-US" sz="2162" dirty="0" smtClean="0"/>
              <a:t>Surface material</a:t>
            </a:r>
          </a:p>
          <a:p>
            <a:pPr lvl="1"/>
            <a:r>
              <a:rPr lang="en-US" sz="2162" dirty="0" smtClean="0"/>
              <a:t>Surface treatment</a:t>
            </a:r>
          </a:p>
          <a:p>
            <a:pPr lvl="1"/>
            <a:r>
              <a:rPr lang="en-US" sz="2162" dirty="0" smtClean="0"/>
              <a:t>Surface temperature</a:t>
            </a:r>
          </a:p>
          <a:p>
            <a:pPr lvl="1"/>
            <a:r>
              <a:rPr lang="en-US" sz="2162" dirty="0" smtClean="0"/>
              <a:t>Exposure at time of vacuum</a:t>
            </a:r>
          </a:p>
          <a:p>
            <a:r>
              <a:rPr lang="en-US" dirty="0" smtClean="0"/>
              <a:t>High temperature </a:t>
            </a:r>
            <a:r>
              <a:rPr lang="en-US" dirty="0" err="1" smtClean="0"/>
              <a:t>bakeout</a:t>
            </a:r>
            <a:r>
              <a:rPr lang="en-US" dirty="0" smtClean="0"/>
              <a:t> under vacuum is required to </a:t>
            </a:r>
            <a:r>
              <a:rPr lang="en-US" dirty="0" err="1" smtClean="0"/>
              <a:t>desorb</a:t>
            </a:r>
            <a:r>
              <a:rPr lang="en-US" dirty="0" smtClean="0"/>
              <a:t> gasses in the shortest possible time</a:t>
            </a:r>
          </a:p>
          <a:p>
            <a:r>
              <a:rPr lang="en-US" dirty="0" smtClean="0"/>
              <a:t>Desorption can also be photon stimulated</a:t>
            </a:r>
            <a:endParaRPr lang="en-US" dirty="0"/>
          </a:p>
        </p:txBody>
      </p:sp>
      <p:sp>
        <p:nvSpPr>
          <p:cNvPr id="4" name="Snip Same Side Corner Rectangle 3"/>
          <p:cNvSpPr/>
          <p:nvPr/>
        </p:nvSpPr>
        <p:spPr>
          <a:xfrm>
            <a:off x="5257800" y="2438400"/>
            <a:ext cx="3048000" cy="3200400"/>
          </a:xfrm>
          <a:prstGeom prst="snip2SameRect">
            <a:avLst/>
          </a:prstGeom>
          <a:gradFill flip="none" rotWithShape="1">
            <a:gsLst>
              <a:gs pos="16000">
                <a:schemeClr val="tx2">
                  <a:alpha val="19000"/>
                </a:schemeClr>
              </a:gs>
              <a:gs pos="86000">
                <a:schemeClr val="accent4"/>
              </a:gs>
            </a:gsLst>
            <a:lin ang="54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Group 4"/>
          <p:cNvGrpSpPr/>
          <p:nvPr/>
        </p:nvGrpSpPr>
        <p:grpSpPr>
          <a:xfrm>
            <a:off x="5665827" y="5293864"/>
            <a:ext cx="245533" cy="245534"/>
            <a:chOff x="441931" y="5921094"/>
            <a:chExt cx="245533" cy="245534"/>
          </a:xfrm>
        </p:grpSpPr>
        <p:sp>
          <p:nvSpPr>
            <p:cNvPr id="6" name="Oval 5"/>
            <p:cNvSpPr/>
            <p:nvPr/>
          </p:nvSpPr>
          <p:spPr>
            <a:xfrm>
              <a:off x="441931" y="6031161"/>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560464" y="6039628"/>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492731" y="5921094"/>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5953694" y="5302331"/>
            <a:ext cx="245533" cy="245534"/>
            <a:chOff x="441931" y="5921094"/>
            <a:chExt cx="245533" cy="245534"/>
          </a:xfrm>
        </p:grpSpPr>
        <p:sp>
          <p:nvSpPr>
            <p:cNvPr id="10" name="Oval 9"/>
            <p:cNvSpPr/>
            <p:nvPr/>
          </p:nvSpPr>
          <p:spPr>
            <a:xfrm>
              <a:off x="441931" y="6031161"/>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560464" y="6039628"/>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492731" y="5921094"/>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6453227" y="5319264"/>
            <a:ext cx="245533" cy="245534"/>
            <a:chOff x="441931" y="5921094"/>
            <a:chExt cx="245533" cy="245534"/>
          </a:xfrm>
        </p:grpSpPr>
        <p:sp>
          <p:nvSpPr>
            <p:cNvPr id="14" name="Oval 13"/>
            <p:cNvSpPr/>
            <p:nvPr/>
          </p:nvSpPr>
          <p:spPr>
            <a:xfrm>
              <a:off x="441931" y="6031161"/>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560464" y="6039628"/>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492731" y="5921094"/>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6216161" y="5302331"/>
            <a:ext cx="245533" cy="245534"/>
            <a:chOff x="441931" y="5921094"/>
            <a:chExt cx="245533" cy="245534"/>
          </a:xfrm>
        </p:grpSpPr>
        <p:sp>
          <p:nvSpPr>
            <p:cNvPr id="18" name="Oval 17"/>
            <p:cNvSpPr/>
            <p:nvPr/>
          </p:nvSpPr>
          <p:spPr>
            <a:xfrm>
              <a:off x="441931" y="6031161"/>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560464" y="6039628"/>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492731" y="5921094"/>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681827" y="5310798"/>
            <a:ext cx="245533" cy="245534"/>
            <a:chOff x="441931" y="5921094"/>
            <a:chExt cx="245533" cy="245534"/>
          </a:xfrm>
        </p:grpSpPr>
        <p:sp>
          <p:nvSpPr>
            <p:cNvPr id="22" name="Oval 21"/>
            <p:cNvSpPr/>
            <p:nvPr/>
          </p:nvSpPr>
          <p:spPr>
            <a:xfrm>
              <a:off x="441931" y="6031161"/>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560464" y="6039628"/>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a:off x="492731" y="5921094"/>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6910427" y="5319264"/>
            <a:ext cx="245533" cy="245534"/>
            <a:chOff x="441931" y="5921094"/>
            <a:chExt cx="245533" cy="245534"/>
          </a:xfrm>
        </p:grpSpPr>
        <p:sp>
          <p:nvSpPr>
            <p:cNvPr id="26" name="Oval 25"/>
            <p:cNvSpPr/>
            <p:nvPr/>
          </p:nvSpPr>
          <p:spPr>
            <a:xfrm>
              <a:off x="441931" y="6031161"/>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560464" y="6039628"/>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92731" y="5921094"/>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7130561" y="5336198"/>
            <a:ext cx="245533" cy="245534"/>
            <a:chOff x="441931" y="5921094"/>
            <a:chExt cx="245533" cy="245534"/>
          </a:xfrm>
        </p:grpSpPr>
        <p:sp>
          <p:nvSpPr>
            <p:cNvPr id="30" name="Oval 29"/>
            <p:cNvSpPr/>
            <p:nvPr/>
          </p:nvSpPr>
          <p:spPr>
            <a:xfrm>
              <a:off x="441931" y="6031161"/>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60464" y="6039628"/>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a:off x="492731" y="5921094"/>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376093" y="5327731"/>
            <a:ext cx="245533" cy="245534"/>
            <a:chOff x="441931" y="5921094"/>
            <a:chExt cx="245533" cy="245534"/>
          </a:xfrm>
        </p:grpSpPr>
        <p:sp>
          <p:nvSpPr>
            <p:cNvPr id="34" name="Oval 33"/>
            <p:cNvSpPr/>
            <p:nvPr/>
          </p:nvSpPr>
          <p:spPr>
            <a:xfrm>
              <a:off x="441931" y="6031161"/>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560464" y="6039628"/>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p:nvSpPr>
          <p:spPr>
            <a:xfrm>
              <a:off x="492731" y="5921094"/>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7" name="Group 36"/>
          <p:cNvGrpSpPr/>
          <p:nvPr/>
        </p:nvGrpSpPr>
        <p:grpSpPr>
          <a:xfrm rot="3550514">
            <a:off x="5835160" y="5175330"/>
            <a:ext cx="245533" cy="245534"/>
            <a:chOff x="441931" y="5921094"/>
            <a:chExt cx="245533" cy="245534"/>
          </a:xfrm>
        </p:grpSpPr>
        <p:sp>
          <p:nvSpPr>
            <p:cNvPr id="38" name="Oval 37"/>
            <p:cNvSpPr/>
            <p:nvPr/>
          </p:nvSpPr>
          <p:spPr>
            <a:xfrm>
              <a:off x="441931" y="6031161"/>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a:off x="560464" y="6039628"/>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a:off x="492731" y="5921094"/>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1" name="Group 40"/>
          <p:cNvGrpSpPr/>
          <p:nvPr/>
        </p:nvGrpSpPr>
        <p:grpSpPr>
          <a:xfrm>
            <a:off x="7621627" y="5336197"/>
            <a:ext cx="245533" cy="245534"/>
            <a:chOff x="441931" y="5921094"/>
            <a:chExt cx="245533" cy="245534"/>
          </a:xfrm>
        </p:grpSpPr>
        <p:sp>
          <p:nvSpPr>
            <p:cNvPr id="42" name="Oval 41"/>
            <p:cNvSpPr/>
            <p:nvPr/>
          </p:nvSpPr>
          <p:spPr>
            <a:xfrm>
              <a:off x="441931" y="6031161"/>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p:nvPr/>
          </p:nvSpPr>
          <p:spPr>
            <a:xfrm>
              <a:off x="560464" y="6039628"/>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p:nvPr/>
          </p:nvSpPr>
          <p:spPr>
            <a:xfrm>
              <a:off x="492731" y="5921094"/>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5" name="Group 44"/>
          <p:cNvGrpSpPr/>
          <p:nvPr/>
        </p:nvGrpSpPr>
        <p:grpSpPr>
          <a:xfrm rot="3550514">
            <a:off x="7012026" y="5192264"/>
            <a:ext cx="245533" cy="245534"/>
            <a:chOff x="441931" y="5921094"/>
            <a:chExt cx="245533" cy="245534"/>
          </a:xfrm>
        </p:grpSpPr>
        <p:sp>
          <p:nvSpPr>
            <p:cNvPr id="46" name="Oval 45"/>
            <p:cNvSpPr/>
            <p:nvPr/>
          </p:nvSpPr>
          <p:spPr>
            <a:xfrm>
              <a:off x="441931" y="6031161"/>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p:nvPr/>
          </p:nvSpPr>
          <p:spPr>
            <a:xfrm>
              <a:off x="560464" y="6039628"/>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p:nvPr/>
          </p:nvSpPr>
          <p:spPr>
            <a:xfrm>
              <a:off x="492731" y="5921094"/>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9" name="Group 48"/>
          <p:cNvGrpSpPr/>
          <p:nvPr/>
        </p:nvGrpSpPr>
        <p:grpSpPr>
          <a:xfrm rot="3550514">
            <a:off x="7249093" y="5209196"/>
            <a:ext cx="245533" cy="245534"/>
            <a:chOff x="441931" y="5921094"/>
            <a:chExt cx="245533" cy="245534"/>
          </a:xfrm>
        </p:grpSpPr>
        <p:sp>
          <p:nvSpPr>
            <p:cNvPr id="50" name="Oval 49"/>
            <p:cNvSpPr/>
            <p:nvPr/>
          </p:nvSpPr>
          <p:spPr>
            <a:xfrm>
              <a:off x="441931" y="6031161"/>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p:nvPr/>
          </p:nvSpPr>
          <p:spPr>
            <a:xfrm>
              <a:off x="560464" y="6039628"/>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p:nvPr/>
          </p:nvSpPr>
          <p:spPr>
            <a:xfrm>
              <a:off x="492731" y="5921094"/>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3" name="Group 52"/>
          <p:cNvGrpSpPr/>
          <p:nvPr/>
        </p:nvGrpSpPr>
        <p:grpSpPr>
          <a:xfrm rot="3550514">
            <a:off x="7503094" y="5209197"/>
            <a:ext cx="245533" cy="245534"/>
            <a:chOff x="441931" y="5921094"/>
            <a:chExt cx="245533" cy="245534"/>
          </a:xfrm>
        </p:grpSpPr>
        <p:sp>
          <p:nvSpPr>
            <p:cNvPr id="54" name="Oval 53"/>
            <p:cNvSpPr/>
            <p:nvPr/>
          </p:nvSpPr>
          <p:spPr>
            <a:xfrm>
              <a:off x="441931" y="6031161"/>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p:nvPr/>
          </p:nvSpPr>
          <p:spPr>
            <a:xfrm>
              <a:off x="560464" y="6039628"/>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p:nvPr/>
          </p:nvSpPr>
          <p:spPr>
            <a:xfrm>
              <a:off x="492731" y="5921094"/>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7" name="Group 56"/>
          <p:cNvGrpSpPr/>
          <p:nvPr/>
        </p:nvGrpSpPr>
        <p:grpSpPr>
          <a:xfrm>
            <a:off x="6106179" y="5118850"/>
            <a:ext cx="245533" cy="245534"/>
            <a:chOff x="441931" y="5921094"/>
            <a:chExt cx="245533" cy="245534"/>
          </a:xfrm>
        </p:grpSpPr>
        <p:sp>
          <p:nvSpPr>
            <p:cNvPr id="58" name="Oval 57"/>
            <p:cNvSpPr/>
            <p:nvPr/>
          </p:nvSpPr>
          <p:spPr>
            <a:xfrm>
              <a:off x="441931" y="6031161"/>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p:nvPr/>
          </p:nvSpPr>
          <p:spPr>
            <a:xfrm>
              <a:off x="560464" y="6039628"/>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p:nvPr/>
          </p:nvSpPr>
          <p:spPr>
            <a:xfrm>
              <a:off x="492731" y="5921094"/>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1" name="Group 60"/>
          <p:cNvGrpSpPr/>
          <p:nvPr/>
        </p:nvGrpSpPr>
        <p:grpSpPr>
          <a:xfrm>
            <a:off x="5927760" y="4982399"/>
            <a:ext cx="245533" cy="245534"/>
            <a:chOff x="441931" y="5921094"/>
            <a:chExt cx="245533" cy="245534"/>
          </a:xfrm>
        </p:grpSpPr>
        <p:sp>
          <p:nvSpPr>
            <p:cNvPr id="62" name="Oval 61"/>
            <p:cNvSpPr/>
            <p:nvPr/>
          </p:nvSpPr>
          <p:spPr>
            <a:xfrm>
              <a:off x="441931" y="6031161"/>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p:cNvSpPr/>
            <p:nvPr/>
          </p:nvSpPr>
          <p:spPr>
            <a:xfrm>
              <a:off x="560464" y="6039628"/>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p:nvSpPr>
          <p:spPr>
            <a:xfrm>
              <a:off x="492731" y="5921094"/>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5" name="Group 64"/>
          <p:cNvGrpSpPr/>
          <p:nvPr/>
        </p:nvGrpSpPr>
        <p:grpSpPr>
          <a:xfrm>
            <a:off x="6583932" y="5166288"/>
            <a:ext cx="245533" cy="245534"/>
            <a:chOff x="441931" y="5921094"/>
            <a:chExt cx="245533" cy="245534"/>
          </a:xfrm>
        </p:grpSpPr>
        <p:sp>
          <p:nvSpPr>
            <p:cNvPr id="66" name="Oval 65"/>
            <p:cNvSpPr/>
            <p:nvPr/>
          </p:nvSpPr>
          <p:spPr>
            <a:xfrm>
              <a:off x="441931" y="6031161"/>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p:nvPr/>
          </p:nvSpPr>
          <p:spPr>
            <a:xfrm>
              <a:off x="560464" y="6039628"/>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p:cNvSpPr/>
            <p:nvPr/>
          </p:nvSpPr>
          <p:spPr>
            <a:xfrm>
              <a:off x="492731" y="5921094"/>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9" name="Group 68"/>
          <p:cNvGrpSpPr/>
          <p:nvPr/>
        </p:nvGrpSpPr>
        <p:grpSpPr>
          <a:xfrm>
            <a:off x="6841285" y="5161243"/>
            <a:ext cx="245533" cy="245534"/>
            <a:chOff x="441931" y="5921094"/>
            <a:chExt cx="245533" cy="245534"/>
          </a:xfrm>
        </p:grpSpPr>
        <p:sp>
          <p:nvSpPr>
            <p:cNvPr id="70" name="Oval 69"/>
            <p:cNvSpPr/>
            <p:nvPr/>
          </p:nvSpPr>
          <p:spPr>
            <a:xfrm>
              <a:off x="441931" y="6031161"/>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p:cNvSpPr/>
            <p:nvPr/>
          </p:nvSpPr>
          <p:spPr>
            <a:xfrm>
              <a:off x="560464" y="6039628"/>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Oval 71"/>
            <p:cNvSpPr/>
            <p:nvPr/>
          </p:nvSpPr>
          <p:spPr>
            <a:xfrm>
              <a:off x="492731" y="5921094"/>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3" name="Group 72"/>
          <p:cNvGrpSpPr/>
          <p:nvPr/>
        </p:nvGrpSpPr>
        <p:grpSpPr>
          <a:xfrm>
            <a:off x="6353474" y="5145703"/>
            <a:ext cx="245533" cy="245534"/>
            <a:chOff x="441931" y="5921094"/>
            <a:chExt cx="245533" cy="245534"/>
          </a:xfrm>
        </p:grpSpPr>
        <p:sp>
          <p:nvSpPr>
            <p:cNvPr id="74" name="Oval 73"/>
            <p:cNvSpPr/>
            <p:nvPr/>
          </p:nvSpPr>
          <p:spPr>
            <a:xfrm>
              <a:off x="441931" y="6031161"/>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Oval 74"/>
            <p:cNvSpPr/>
            <p:nvPr/>
          </p:nvSpPr>
          <p:spPr>
            <a:xfrm>
              <a:off x="560464" y="6039628"/>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Oval 75"/>
            <p:cNvSpPr/>
            <p:nvPr/>
          </p:nvSpPr>
          <p:spPr>
            <a:xfrm>
              <a:off x="492731" y="5921094"/>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7" name="Group 76"/>
          <p:cNvGrpSpPr/>
          <p:nvPr/>
        </p:nvGrpSpPr>
        <p:grpSpPr>
          <a:xfrm>
            <a:off x="6903820" y="4845947"/>
            <a:ext cx="245533" cy="245534"/>
            <a:chOff x="441931" y="5921094"/>
            <a:chExt cx="245533" cy="245534"/>
          </a:xfrm>
        </p:grpSpPr>
        <p:sp>
          <p:nvSpPr>
            <p:cNvPr id="78" name="Oval 77"/>
            <p:cNvSpPr/>
            <p:nvPr/>
          </p:nvSpPr>
          <p:spPr>
            <a:xfrm>
              <a:off x="441931" y="6031161"/>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Oval 78"/>
            <p:cNvSpPr/>
            <p:nvPr/>
          </p:nvSpPr>
          <p:spPr>
            <a:xfrm>
              <a:off x="560464" y="6039628"/>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Oval 79"/>
            <p:cNvSpPr/>
            <p:nvPr/>
          </p:nvSpPr>
          <p:spPr>
            <a:xfrm>
              <a:off x="492731" y="5921094"/>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1" name="Group 80"/>
          <p:cNvGrpSpPr/>
          <p:nvPr/>
        </p:nvGrpSpPr>
        <p:grpSpPr>
          <a:xfrm>
            <a:off x="6562942" y="4956362"/>
            <a:ext cx="245533" cy="245534"/>
            <a:chOff x="441931" y="5921094"/>
            <a:chExt cx="245533" cy="245534"/>
          </a:xfrm>
        </p:grpSpPr>
        <p:sp>
          <p:nvSpPr>
            <p:cNvPr id="82" name="Oval 81"/>
            <p:cNvSpPr/>
            <p:nvPr/>
          </p:nvSpPr>
          <p:spPr>
            <a:xfrm>
              <a:off x="441931" y="6031161"/>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Oval 82"/>
            <p:cNvSpPr/>
            <p:nvPr/>
          </p:nvSpPr>
          <p:spPr>
            <a:xfrm>
              <a:off x="560464" y="6039628"/>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Oval 83"/>
            <p:cNvSpPr/>
            <p:nvPr/>
          </p:nvSpPr>
          <p:spPr>
            <a:xfrm>
              <a:off x="492731" y="5921094"/>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5" name="Group 84"/>
          <p:cNvGrpSpPr/>
          <p:nvPr/>
        </p:nvGrpSpPr>
        <p:grpSpPr>
          <a:xfrm>
            <a:off x="7523478" y="5035289"/>
            <a:ext cx="245533" cy="245534"/>
            <a:chOff x="441931" y="5921094"/>
            <a:chExt cx="245533" cy="245534"/>
          </a:xfrm>
        </p:grpSpPr>
        <p:sp>
          <p:nvSpPr>
            <p:cNvPr id="86" name="Oval 85"/>
            <p:cNvSpPr/>
            <p:nvPr/>
          </p:nvSpPr>
          <p:spPr>
            <a:xfrm>
              <a:off x="441931" y="6031161"/>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Oval 86"/>
            <p:cNvSpPr/>
            <p:nvPr/>
          </p:nvSpPr>
          <p:spPr>
            <a:xfrm>
              <a:off x="560464" y="6039628"/>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Oval 87"/>
            <p:cNvSpPr/>
            <p:nvPr/>
          </p:nvSpPr>
          <p:spPr>
            <a:xfrm>
              <a:off x="492731" y="5921094"/>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9" name="Group 88"/>
          <p:cNvGrpSpPr/>
          <p:nvPr/>
        </p:nvGrpSpPr>
        <p:grpSpPr>
          <a:xfrm>
            <a:off x="7109134" y="4998755"/>
            <a:ext cx="245533" cy="245534"/>
            <a:chOff x="441931" y="5921094"/>
            <a:chExt cx="245533" cy="245534"/>
          </a:xfrm>
        </p:grpSpPr>
        <p:sp>
          <p:nvSpPr>
            <p:cNvPr id="90" name="Oval 89"/>
            <p:cNvSpPr/>
            <p:nvPr/>
          </p:nvSpPr>
          <p:spPr>
            <a:xfrm>
              <a:off x="441931" y="6031161"/>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p:cNvSpPr/>
            <p:nvPr/>
          </p:nvSpPr>
          <p:spPr>
            <a:xfrm>
              <a:off x="560464" y="6039628"/>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Oval 91"/>
            <p:cNvSpPr/>
            <p:nvPr/>
          </p:nvSpPr>
          <p:spPr>
            <a:xfrm>
              <a:off x="492731" y="5921094"/>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3" name="Group 92"/>
          <p:cNvGrpSpPr/>
          <p:nvPr/>
        </p:nvGrpSpPr>
        <p:grpSpPr>
          <a:xfrm>
            <a:off x="6736770" y="5035697"/>
            <a:ext cx="245533" cy="245534"/>
            <a:chOff x="441931" y="5921094"/>
            <a:chExt cx="245533" cy="245534"/>
          </a:xfrm>
        </p:grpSpPr>
        <p:sp>
          <p:nvSpPr>
            <p:cNvPr id="94" name="Oval 93"/>
            <p:cNvSpPr/>
            <p:nvPr/>
          </p:nvSpPr>
          <p:spPr>
            <a:xfrm>
              <a:off x="441931" y="6031161"/>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Oval 94"/>
            <p:cNvSpPr/>
            <p:nvPr/>
          </p:nvSpPr>
          <p:spPr>
            <a:xfrm>
              <a:off x="560464" y="6039628"/>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Oval 95"/>
            <p:cNvSpPr/>
            <p:nvPr/>
          </p:nvSpPr>
          <p:spPr>
            <a:xfrm>
              <a:off x="492731" y="5921094"/>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7" name="Group 96"/>
          <p:cNvGrpSpPr/>
          <p:nvPr/>
        </p:nvGrpSpPr>
        <p:grpSpPr>
          <a:xfrm>
            <a:off x="6322425" y="5030653"/>
            <a:ext cx="245533" cy="245534"/>
            <a:chOff x="441931" y="5921094"/>
            <a:chExt cx="245533" cy="245534"/>
          </a:xfrm>
        </p:grpSpPr>
        <p:sp>
          <p:nvSpPr>
            <p:cNvPr id="98" name="Oval 97"/>
            <p:cNvSpPr/>
            <p:nvPr/>
          </p:nvSpPr>
          <p:spPr>
            <a:xfrm>
              <a:off x="441931" y="6031161"/>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Oval 98"/>
            <p:cNvSpPr/>
            <p:nvPr/>
          </p:nvSpPr>
          <p:spPr>
            <a:xfrm>
              <a:off x="560464" y="6039628"/>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p:cNvSpPr/>
            <p:nvPr/>
          </p:nvSpPr>
          <p:spPr>
            <a:xfrm>
              <a:off x="492731" y="5921094"/>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1" name="Oval 100"/>
          <p:cNvSpPr/>
          <p:nvPr/>
        </p:nvSpPr>
        <p:spPr>
          <a:xfrm rot="3550514">
            <a:off x="6430068" y="3644096"/>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Oval 101"/>
          <p:cNvSpPr/>
          <p:nvPr/>
        </p:nvSpPr>
        <p:spPr>
          <a:xfrm rot="3550514">
            <a:off x="5769668" y="4202897"/>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Oval 102"/>
          <p:cNvSpPr/>
          <p:nvPr/>
        </p:nvSpPr>
        <p:spPr>
          <a:xfrm rot="3550514">
            <a:off x="6235335" y="4727829"/>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Oval 103"/>
          <p:cNvSpPr/>
          <p:nvPr/>
        </p:nvSpPr>
        <p:spPr>
          <a:xfrm rot="3550514">
            <a:off x="6785668" y="4448430"/>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Oval 104"/>
          <p:cNvSpPr/>
          <p:nvPr/>
        </p:nvSpPr>
        <p:spPr>
          <a:xfrm rot="3550514">
            <a:off x="7022734" y="3009096"/>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Oval 105"/>
          <p:cNvSpPr/>
          <p:nvPr/>
        </p:nvSpPr>
        <p:spPr>
          <a:xfrm rot="3550514">
            <a:off x="7149735" y="4660096"/>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p:cNvSpPr/>
          <p:nvPr/>
        </p:nvSpPr>
        <p:spPr>
          <a:xfrm rot="3550514">
            <a:off x="7522267" y="3779562"/>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Oval 107"/>
          <p:cNvSpPr/>
          <p:nvPr/>
        </p:nvSpPr>
        <p:spPr>
          <a:xfrm rot="3550514">
            <a:off x="7386801" y="4837896"/>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Oval 108"/>
          <p:cNvSpPr/>
          <p:nvPr/>
        </p:nvSpPr>
        <p:spPr>
          <a:xfrm rot="3550514">
            <a:off x="7590001" y="4372229"/>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Oval 109"/>
          <p:cNvSpPr/>
          <p:nvPr/>
        </p:nvSpPr>
        <p:spPr>
          <a:xfrm rot="3550514">
            <a:off x="7242868" y="4177498"/>
            <a:ext cx="127000" cy="127000"/>
          </a:xfrm>
          <a:prstGeom prst="ellipse">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Evaporation</a:t>
            </a:r>
            <a:endParaRPr lang="en-US" dirty="0"/>
          </a:p>
        </p:txBody>
      </p:sp>
      <p:sp>
        <p:nvSpPr>
          <p:cNvPr id="3" name="Content Placeholder 2"/>
          <p:cNvSpPr>
            <a:spLocks noGrp="1"/>
          </p:cNvSpPr>
          <p:nvPr>
            <p:ph idx="1"/>
          </p:nvPr>
        </p:nvSpPr>
        <p:spPr>
          <a:xfrm>
            <a:off x="457200" y="3022926"/>
            <a:ext cx="8229600" cy="3377874"/>
          </a:xfrm>
        </p:spPr>
        <p:txBody>
          <a:bodyPr>
            <a:normAutofit/>
          </a:bodyPr>
          <a:lstStyle/>
          <a:p>
            <a:r>
              <a:rPr lang="en-US" sz="2400" dirty="0" smtClean="0"/>
              <a:t>QE = gas load due to evaporation (</a:t>
            </a:r>
            <a:r>
              <a:rPr lang="en-US" sz="2400" dirty="0" err="1" smtClean="0"/>
              <a:t>Torr</a:t>
            </a:r>
            <a:r>
              <a:rPr lang="en-US" sz="2400" dirty="0" smtClean="0"/>
              <a:t>-liters/sec)</a:t>
            </a:r>
          </a:p>
          <a:p>
            <a:r>
              <a:rPr lang="en-US" sz="2400" dirty="0" smtClean="0"/>
              <a:t>T = temperature (K)</a:t>
            </a:r>
          </a:p>
          <a:p>
            <a:r>
              <a:rPr lang="en-US" sz="2400" dirty="0" smtClean="0"/>
              <a:t>M = molecular weight (grams/mole)</a:t>
            </a:r>
          </a:p>
          <a:p>
            <a:r>
              <a:rPr lang="en-US" sz="2400" dirty="0" smtClean="0"/>
              <a:t>PE = vapor pressure of material (</a:t>
            </a:r>
            <a:r>
              <a:rPr lang="en-US" sz="2400" dirty="0" err="1" smtClean="0"/>
              <a:t>Torr</a:t>
            </a:r>
            <a:r>
              <a:rPr lang="en-US" sz="2400" dirty="0" smtClean="0"/>
              <a:t>)</a:t>
            </a:r>
          </a:p>
          <a:p>
            <a:r>
              <a:rPr lang="en-US" sz="2400" dirty="0" smtClean="0"/>
              <a:t>P = pressure (</a:t>
            </a:r>
            <a:r>
              <a:rPr lang="en-US" sz="2400" dirty="0" err="1" smtClean="0"/>
              <a:t>Torr</a:t>
            </a:r>
            <a:r>
              <a:rPr lang="en-US" sz="2400" dirty="0" smtClean="0"/>
              <a:t>)</a:t>
            </a:r>
          </a:p>
          <a:p>
            <a:r>
              <a:rPr lang="en-US" sz="2400" dirty="0" smtClean="0"/>
              <a:t>A = surface area of material evaporating (cm2)</a:t>
            </a:r>
            <a:endParaRPr lang="en-US" sz="2400" dirty="0"/>
          </a:p>
        </p:txBody>
      </p:sp>
      <p:graphicFrame>
        <p:nvGraphicFramePr>
          <p:cNvPr id="4" name="Object 3"/>
          <p:cNvGraphicFramePr>
            <a:graphicFrameLocks noChangeAspect="1"/>
          </p:cNvGraphicFramePr>
          <p:nvPr/>
        </p:nvGraphicFramePr>
        <p:xfrm>
          <a:off x="2152649" y="1752600"/>
          <a:ext cx="4233863" cy="1066800"/>
        </p:xfrm>
        <a:graphic>
          <a:graphicData uri="http://schemas.openxmlformats.org/presentationml/2006/ole">
            <p:oleObj spid="_x0000_s74754" name="Equation" r:id="rId3" imgW="1612900" imgH="406400" progId="Equation.3">
              <p:embed/>
            </p:oleObj>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True Leaks</a:t>
            </a:r>
            <a:endParaRPr lang="en-US" dirty="0"/>
          </a:p>
        </p:txBody>
      </p:sp>
      <p:sp>
        <p:nvSpPr>
          <p:cNvPr id="3" name="Content Placeholder 2"/>
          <p:cNvSpPr>
            <a:spLocks noGrp="1"/>
          </p:cNvSpPr>
          <p:nvPr>
            <p:ph idx="1"/>
          </p:nvPr>
        </p:nvSpPr>
        <p:spPr>
          <a:xfrm>
            <a:off x="457200" y="1417638"/>
            <a:ext cx="8229600" cy="1981200"/>
          </a:xfrm>
        </p:spPr>
        <p:txBody>
          <a:bodyPr>
            <a:normAutofit/>
          </a:bodyPr>
          <a:lstStyle/>
          <a:p>
            <a:r>
              <a:rPr lang="en-US" sz="2400" dirty="0" smtClean="0"/>
              <a:t>True Leaks are steady-state gas loads, which limit the ultimate pressure of a vacuum system. </a:t>
            </a:r>
          </a:p>
          <a:p>
            <a:r>
              <a:rPr lang="en-US" sz="2400" dirty="0" smtClean="0"/>
              <a:t>True leaks are due to a physical hole or crack in the vessel wall allowing gas to enter the vessel. </a:t>
            </a:r>
            <a:endParaRPr lang="en-US" sz="2400" dirty="0"/>
          </a:p>
        </p:txBody>
      </p:sp>
      <p:sp>
        <p:nvSpPr>
          <p:cNvPr id="6" name="Frame 5"/>
          <p:cNvSpPr/>
          <p:nvPr/>
        </p:nvSpPr>
        <p:spPr>
          <a:xfrm>
            <a:off x="1758066" y="3570904"/>
            <a:ext cx="4549589" cy="2743199"/>
          </a:xfrm>
          <a:prstGeom prst="frame">
            <a:avLst>
              <a:gd name="adj1" fmla="val 20833"/>
            </a:avLst>
          </a:prstGeom>
          <a:blipFill rotWithShape="1">
            <a:blip r:embed="rId2"/>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3683838" y="5353097"/>
            <a:ext cx="937914" cy="369332"/>
          </a:xfrm>
          <a:prstGeom prst="rect">
            <a:avLst/>
          </a:prstGeom>
          <a:noFill/>
        </p:spPr>
        <p:txBody>
          <a:bodyPr wrap="none" rtlCol="0">
            <a:spAutoFit/>
          </a:bodyPr>
          <a:lstStyle/>
          <a:p>
            <a:r>
              <a:rPr lang="en-US" dirty="0" smtClean="0"/>
              <a:t>Vacuum</a:t>
            </a:r>
            <a:endParaRPr lang="en-US" dirty="0"/>
          </a:p>
        </p:txBody>
      </p:sp>
      <p:sp>
        <p:nvSpPr>
          <p:cNvPr id="7" name="TextBox 6"/>
          <p:cNvSpPr txBox="1"/>
          <p:nvPr/>
        </p:nvSpPr>
        <p:spPr>
          <a:xfrm>
            <a:off x="440801" y="4523892"/>
            <a:ext cx="1335785" cy="369332"/>
          </a:xfrm>
          <a:prstGeom prst="rect">
            <a:avLst/>
          </a:prstGeom>
          <a:noFill/>
        </p:spPr>
        <p:txBody>
          <a:bodyPr wrap="none" rtlCol="0">
            <a:spAutoFit/>
          </a:bodyPr>
          <a:lstStyle/>
          <a:p>
            <a:r>
              <a:rPr lang="en-US" dirty="0" smtClean="0"/>
              <a:t>Atmosphere</a:t>
            </a:r>
            <a:endParaRPr lang="en-US" dirty="0"/>
          </a:p>
        </p:txBody>
      </p:sp>
      <p:sp>
        <p:nvSpPr>
          <p:cNvPr id="8" name="Lightning Bolt 7"/>
          <p:cNvSpPr/>
          <p:nvPr/>
        </p:nvSpPr>
        <p:spPr>
          <a:xfrm>
            <a:off x="1427356" y="4975232"/>
            <a:ext cx="1143984" cy="346377"/>
          </a:xfrm>
          <a:prstGeom prst="lightningBol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5719920" y="4628855"/>
            <a:ext cx="2602825" cy="577295"/>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ight Arrow 9"/>
          <p:cNvSpPr/>
          <p:nvPr/>
        </p:nvSpPr>
        <p:spPr>
          <a:xfrm>
            <a:off x="5520510" y="4775803"/>
            <a:ext cx="1710728" cy="26240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7289180" y="4686788"/>
            <a:ext cx="730864" cy="369332"/>
          </a:xfrm>
          <a:prstGeom prst="rect">
            <a:avLst/>
          </a:prstGeom>
          <a:noFill/>
        </p:spPr>
        <p:txBody>
          <a:bodyPr wrap="none" rtlCol="0">
            <a:spAutoFit/>
          </a:bodyPr>
          <a:lstStyle/>
          <a:p>
            <a:r>
              <a:rPr lang="en-US" dirty="0" smtClean="0"/>
              <a:t>Pump</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or Internal Leaks</a:t>
            </a:r>
            <a:endParaRPr lang="en-US" dirty="0"/>
          </a:p>
        </p:txBody>
      </p:sp>
      <p:sp>
        <p:nvSpPr>
          <p:cNvPr id="4" name="Content Placeholder 2"/>
          <p:cNvSpPr>
            <a:spLocks noGrp="1"/>
          </p:cNvSpPr>
          <p:nvPr>
            <p:ph idx="1"/>
          </p:nvPr>
        </p:nvSpPr>
        <p:spPr>
          <a:xfrm>
            <a:off x="457200" y="1417638"/>
            <a:ext cx="8229600" cy="1325562"/>
          </a:xfrm>
        </p:spPr>
        <p:txBody>
          <a:bodyPr>
            <a:normAutofit/>
          </a:bodyPr>
          <a:lstStyle/>
          <a:p>
            <a:r>
              <a:rPr lang="en-US" sz="2400" dirty="0" smtClean="0"/>
              <a:t>A virtual leak is a volume of trapped gas that leaks in the vacuum vessel through holes or cracks that do not go through the wall vessel.</a:t>
            </a:r>
            <a:endParaRPr lang="en-US" sz="2400" dirty="0"/>
          </a:p>
        </p:txBody>
      </p:sp>
      <p:pic>
        <p:nvPicPr>
          <p:cNvPr id="5" name="Picture 4" descr="virtual leak.gif"/>
          <p:cNvPicPr>
            <a:picLocks noChangeAspect="1"/>
          </p:cNvPicPr>
          <p:nvPr/>
        </p:nvPicPr>
        <p:blipFill>
          <a:blip r:embed="rId2"/>
          <a:stretch>
            <a:fillRect/>
          </a:stretch>
        </p:blipFill>
        <p:spPr>
          <a:xfrm>
            <a:off x="5810250" y="3429000"/>
            <a:ext cx="2476500" cy="1803400"/>
          </a:xfrm>
          <a:prstGeom prst="rect">
            <a:avLst/>
          </a:prstGeom>
        </p:spPr>
      </p:pic>
      <p:sp>
        <p:nvSpPr>
          <p:cNvPr id="6" name="TextBox 5"/>
          <p:cNvSpPr txBox="1"/>
          <p:nvPr/>
        </p:nvSpPr>
        <p:spPr>
          <a:xfrm>
            <a:off x="5765800" y="5784334"/>
            <a:ext cx="2531612" cy="523220"/>
          </a:xfrm>
          <a:prstGeom prst="rect">
            <a:avLst/>
          </a:prstGeom>
          <a:noFill/>
        </p:spPr>
        <p:txBody>
          <a:bodyPr wrap="none" rtlCol="0">
            <a:spAutoFit/>
          </a:bodyPr>
          <a:lstStyle/>
          <a:p>
            <a:r>
              <a:rPr lang="en-US" sz="2800" dirty="0" smtClean="0"/>
              <a:t>Unvented screw</a:t>
            </a:r>
            <a:endParaRPr lang="en-US" sz="2800" dirty="0"/>
          </a:p>
        </p:txBody>
      </p:sp>
      <p:sp>
        <p:nvSpPr>
          <p:cNvPr id="7" name="Rectangle 6"/>
          <p:cNvSpPr/>
          <p:nvPr/>
        </p:nvSpPr>
        <p:spPr>
          <a:xfrm>
            <a:off x="457200" y="3429000"/>
            <a:ext cx="2057400" cy="381000"/>
          </a:xfrm>
          <a:prstGeom prst="rect">
            <a:avLst/>
          </a:prstGeom>
          <a:blipFill rotWithShape="1">
            <a:blip r:embed="rId3"/>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743200" y="3429000"/>
            <a:ext cx="2057400" cy="381000"/>
          </a:xfrm>
          <a:prstGeom prst="rect">
            <a:avLst/>
          </a:prstGeom>
          <a:blipFill rotWithShape="1">
            <a:blip r:embed="rId3"/>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Merge 8"/>
          <p:cNvSpPr/>
          <p:nvPr/>
        </p:nvSpPr>
        <p:spPr>
          <a:xfrm>
            <a:off x="2438400" y="3276600"/>
            <a:ext cx="381000" cy="304800"/>
          </a:xfrm>
          <a:prstGeom prst="flowChartMerge">
            <a:avLst/>
          </a:prstGeom>
          <a:solidFill>
            <a:schemeClr val="tx1">
              <a:lumMod val="50000"/>
              <a:lumOff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Extract 11"/>
          <p:cNvSpPr/>
          <p:nvPr/>
        </p:nvSpPr>
        <p:spPr>
          <a:xfrm>
            <a:off x="2463800" y="3657600"/>
            <a:ext cx="330200" cy="355600"/>
          </a:xfrm>
          <a:prstGeom prst="flowChartExtract">
            <a:avLst/>
          </a:prstGeom>
          <a:solidFill>
            <a:schemeClr val="tx1">
              <a:lumMod val="50000"/>
              <a:lumOff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1676400" y="5098534"/>
            <a:ext cx="1930336" cy="584776"/>
          </a:xfrm>
          <a:prstGeom prst="rect">
            <a:avLst/>
          </a:prstGeom>
          <a:noFill/>
        </p:spPr>
        <p:txBody>
          <a:bodyPr wrap="none" rtlCol="0">
            <a:spAutoFit/>
          </a:bodyPr>
          <a:lstStyle/>
          <a:p>
            <a:r>
              <a:rPr lang="en-US" sz="3200" dirty="0" smtClean="0"/>
              <a:t>Two welds</a:t>
            </a:r>
            <a:endParaRPr lang="en-US" sz="3200" dirty="0"/>
          </a:p>
        </p:txBody>
      </p:sp>
      <p:sp>
        <p:nvSpPr>
          <p:cNvPr id="14" name="TextBox 13"/>
          <p:cNvSpPr txBox="1"/>
          <p:nvPr/>
        </p:nvSpPr>
        <p:spPr>
          <a:xfrm>
            <a:off x="2108200" y="2667000"/>
            <a:ext cx="937914" cy="369332"/>
          </a:xfrm>
          <a:prstGeom prst="rect">
            <a:avLst/>
          </a:prstGeom>
          <a:noFill/>
        </p:spPr>
        <p:txBody>
          <a:bodyPr wrap="none" rtlCol="0">
            <a:spAutoFit/>
          </a:bodyPr>
          <a:lstStyle/>
          <a:p>
            <a:r>
              <a:rPr lang="en-US" dirty="0" smtClean="0"/>
              <a:t>Vacuum</a:t>
            </a:r>
            <a:endParaRPr lang="en-US" dirty="0"/>
          </a:p>
        </p:txBody>
      </p:sp>
      <p:sp>
        <p:nvSpPr>
          <p:cNvPr id="15" name="TextBox 14"/>
          <p:cNvSpPr txBox="1"/>
          <p:nvPr/>
        </p:nvSpPr>
        <p:spPr>
          <a:xfrm>
            <a:off x="6578600" y="2946400"/>
            <a:ext cx="937914" cy="369332"/>
          </a:xfrm>
          <a:prstGeom prst="rect">
            <a:avLst/>
          </a:prstGeom>
          <a:noFill/>
        </p:spPr>
        <p:txBody>
          <a:bodyPr wrap="none" rtlCol="0">
            <a:spAutoFit/>
          </a:bodyPr>
          <a:lstStyle/>
          <a:p>
            <a:r>
              <a:rPr lang="en-US" dirty="0" smtClean="0"/>
              <a:t>Vacuum</a:t>
            </a:r>
            <a:endParaRPr lang="en-US" dirty="0"/>
          </a:p>
        </p:txBody>
      </p:sp>
      <p:sp>
        <p:nvSpPr>
          <p:cNvPr id="16" name="TextBox 15"/>
          <p:cNvSpPr txBox="1"/>
          <p:nvPr/>
        </p:nvSpPr>
        <p:spPr>
          <a:xfrm>
            <a:off x="2184400" y="4572000"/>
            <a:ext cx="1335785" cy="369332"/>
          </a:xfrm>
          <a:prstGeom prst="rect">
            <a:avLst/>
          </a:prstGeom>
          <a:noFill/>
        </p:spPr>
        <p:txBody>
          <a:bodyPr wrap="none" rtlCol="0">
            <a:spAutoFit/>
          </a:bodyPr>
          <a:lstStyle/>
          <a:p>
            <a:r>
              <a:rPr lang="en-US" dirty="0" smtClean="0"/>
              <a:t>Atmosphere</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vacuum?</a:t>
            </a:r>
            <a:endParaRPr lang="en-US" dirty="0"/>
          </a:p>
        </p:txBody>
      </p:sp>
      <p:sp>
        <p:nvSpPr>
          <p:cNvPr id="3" name="Content Placeholder 2"/>
          <p:cNvSpPr>
            <a:spLocks noGrp="1"/>
          </p:cNvSpPr>
          <p:nvPr>
            <p:ph idx="1"/>
          </p:nvPr>
        </p:nvSpPr>
        <p:spPr/>
        <p:txBody>
          <a:bodyPr/>
          <a:lstStyle/>
          <a:p>
            <a:r>
              <a:rPr lang="en-US" sz="2000" dirty="0" smtClean="0">
                <a:latin typeface="Comic Sans MS"/>
                <a:cs typeface="Comic Sans MS"/>
              </a:rPr>
              <a:t>Nothing? Nada?</a:t>
            </a:r>
          </a:p>
          <a:p>
            <a:r>
              <a:rPr lang="en-US" sz="2000" dirty="0" smtClean="0">
                <a:latin typeface="Comic Sans MS"/>
                <a:cs typeface="Comic Sans MS"/>
              </a:rPr>
              <a:t>“How can ‘nothing’ be something” asked the Greek philosophers</a:t>
            </a:r>
          </a:p>
          <a:p>
            <a:r>
              <a:rPr lang="en-US" sz="2000" dirty="0" smtClean="0">
                <a:latin typeface="Comic Sans MS"/>
                <a:cs typeface="Comic Sans MS"/>
              </a:rPr>
              <a:t>“Vacuums are nothings. We only mention them to let them know we know they're there.” Middle school student’s definition of vacuum.</a:t>
            </a:r>
          </a:p>
          <a:p>
            <a:r>
              <a:rPr lang="en-US" sz="2000" dirty="0" smtClean="0">
                <a:latin typeface="Comic Sans MS"/>
                <a:cs typeface="Comic Sans MS"/>
              </a:rPr>
              <a:t>Vacuum occurs in nature, but even in intergalactic space there is a presence of particles and fields</a:t>
            </a:r>
          </a:p>
          <a:p>
            <a:r>
              <a:rPr lang="en-US" sz="2000" dirty="0" smtClean="0">
                <a:latin typeface="Comic Sans MS"/>
                <a:cs typeface="Comic Sans MS"/>
              </a:rPr>
              <a:t>In practical life, vacuum is defined as any reduction in atmospheric gas density, which decreases with altitude and with weather related low pressure systems. </a:t>
            </a:r>
          </a:p>
          <a:p>
            <a:r>
              <a:rPr lang="en-US" sz="2000" dirty="0" smtClean="0">
                <a:latin typeface="Comic Sans MS"/>
                <a:cs typeface="Comic Sans MS"/>
              </a:rPr>
              <a:t>Inside a “closed” system (known as ‘vessel’ or ‘vacuum chamber’) vacuum is defined as any reduction in the gas density compared to the outside atmospheric density.</a:t>
            </a:r>
          </a:p>
          <a:p>
            <a:endParaRPr lang="en-US" sz="2000" dirty="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normAutofit fontScale="90000"/>
          </a:bodyPr>
          <a:lstStyle/>
          <a:p>
            <a:r>
              <a:rPr lang="en-US" dirty="0" smtClean="0"/>
              <a:t>Permeation is the transfer of a fluid through a solid. It depends on:</a:t>
            </a:r>
            <a:endParaRPr lang="en-US" dirty="0"/>
          </a:p>
        </p:txBody>
      </p:sp>
      <p:sp>
        <p:nvSpPr>
          <p:cNvPr id="3" name="Content Placeholder 2"/>
          <p:cNvSpPr>
            <a:spLocks noGrp="1"/>
          </p:cNvSpPr>
          <p:nvPr>
            <p:ph idx="1"/>
          </p:nvPr>
        </p:nvSpPr>
        <p:spPr>
          <a:xfrm>
            <a:off x="457200" y="1600200"/>
            <a:ext cx="4546600" cy="4546600"/>
          </a:xfrm>
        </p:spPr>
        <p:txBody>
          <a:bodyPr/>
          <a:lstStyle/>
          <a:p>
            <a:r>
              <a:rPr lang="en-US" dirty="0" smtClean="0"/>
              <a:t>Material combination (fluid &amp; solid)</a:t>
            </a:r>
          </a:p>
          <a:p>
            <a:r>
              <a:rPr lang="en-US" dirty="0" smtClean="0"/>
              <a:t>Temperature</a:t>
            </a:r>
          </a:p>
          <a:p>
            <a:r>
              <a:rPr lang="en-US" dirty="0" smtClean="0"/>
              <a:t>Permeation thickness</a:t>
            </a:r>
          </a:p>
          <a:p>
            <a:r>
              <a:rPr lang="en-US" dirty="0" smtClean="0"/>
              <a:t>Area Pressure differential</a:t>
            </a:r>
            <a:endParaRPr lang="en-US" dirty="0"/>
          </a:p>
        </p:txBody>
      </p:sp>
      <p:sp>
        <p:nvSpPr>
          <p:cNvPr id="4" name="Cube 3"/>
          <p:cNvSpPr/>
          <p:nvPr/>
        </p:nvSpPr>
        <p:spPr>
          <a:xfrm>
            <a:off x="5232400" y="2235200"/>
            <a:ext cx="2997200" cy="3149600"/>
          </a:xfrm>
          <a:prstGeom prst="cube">
            <a:avLst>
              <a:gd name="adj" fmla="val 8898"/>
            </a:avLst>
          </a:prstGeom>
          <a:blipFill rotWithShape="1">
            <a:blip r:embed="rId2"/>
            <a:tile tx="0" ty="0" sx="100000" sy="100000" flip="none" algn="tl"/>
          </a:blip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rot="10800000" flipV="1">
            <a:off x="4826000" y="1981200"/>
            <a:ext cx="2032000" cy="195580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rot="10800000" flipV="1">
            <a:off x="6680200" y="2006600"/>
            <a:ext cx="1803400" cy="175260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rot="5400000">
            <a:off x="6502400" y="1879600"/>
            <a:ext cx="1270000" cy="121920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rot="5400000">
            <a:off x="4762500" y="3695700"/>
            <a:ext cx="1016000" cy="99060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rot="5400000">
            <a:off x="4762500" y="4305300"/>
            <a:ext cx="1016000" cy="99060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rot="5400000">
            <a:off x="6743700" y="3924300"/>
            <a:ext cx="1854200" cy="182880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rot="5400000">
            <a:off x="5219700" y="4711700"/>
            <a:ext cx="1016000" cy="99060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rot="5400000">
            <a:off x="6654800" y="2997200"/>
            <a:ext cx="1778000" cy="172720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rot="5400000">
            <a:off x="5880100" y="4864100"/>
            <a:ext cx="1016000" cy="99060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6400800" y="1422400"/>
            <a:ext cx="1335785" cy="369332"/>
          </a:xfrm>
          <a:prstGeom prst="rect">
            <a:avLst/>
          </a:prstGeom>
          <a:noFill/>
        </p:spPr>
        <p:txBody>
          <a:bodyPr wrap="none" rtlCol="0">
            <a:spAutoFit/>
          </a:bodyPr>
          <a:lstStyle/>
          <a:p>
            <a:r>
              <a:rPr lang="en-US" dirty="0" smtClean="0"/>
              <a:t>Atmosphere</a:t>
            </a:r>
            <a:endParaRPr lang="en-US" dirty="0"/>
          </a:p>
        </p:txBody>
      </p:sp>
      <p:sp>
        <p:nvSpPr>
          <p:cNvPr id="19" name="TextBox 18"/>
          <p:cNvSpPr txBox="1"/>
          <p:nvPr/>
        </p:nvSpPr>
        <p:spPr>
          <a:xfrm>
            <a:off x="4851400" y="5943600"/>
            <a:ext cx="937914" cy="369332"/>
          </a:xfrm>
          <a:prstGeom prst="rect">
            <a:avLst/>
          </a:prstGeom>
          <a:noFill/>
        </p:spPr>
        <p:txBody>
          <a:bodyPr wrap="none" rtlCol="0">
            <a:spAutoFit/>
          </a:bodyPr>
          <a:lstStyle/>
          <a:p>
            <a:r>
              <a:rPr lang="en-US" dirty="0" smtClean="0"/>
              <a:t>Vacuum</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Diffusion</a:t>
            </a:r>
            <a:endParaRPr lang="en-US" dirty="0"/>
          </a:p>
        </p:txBody>
      </p:sp>
      <p:sp>
        <p:nvSpPr>
          <p:cNvPr id="3" name="Content Placeholder 2"/>
          <p:cNvSpPr>
            <a:spLocks noGrp="1"/>
          </p:cNvSpPr>
          <p:nvPr>
            <p:ph idx="1"/>
          </p:nvPr>
        </p:nvSpPr>
        <p:spPr>
          <a:xfrm>
            <a:off x="457200" y="1600201"/>
            <a:ext cx="3251200" cy="4140200"/>
          </a:xfrm>
        </p:spPr>
        <p:txBody>
          <a:bodyPr/>
          <a:lstStyle/>
          <a:p>
            <a:r>
              <a:rPr lang="en-US" dirty="0" smtClean="0"/>
              <a:t>Diffusion is defined as the migration of gas trapped in the bulk of vessel material to the internal surface walls.</a:t>
            </a:r>
            <a:endParaRPr lang="en-US" dirty="0"/>
          </a:p>
        </p:txBody>
      </p:sp>
      <p:sp>
        <p:nvSpPr>
          <p:cNvPr id="4" name="Cube 3"/>
          <p:cNvSpPr/>
          <p:nvPr/>
        </p:nvSpPr>
        <p:spPr>
          <a:xfrm>
            <a:off x="5232400" y="2235200"/>
            <a:ext cx="2997200" cy="3149600"/>
          </a:xfrm>
          <a:prstGeom prst="cube">
            <a:avLst>
              <a:gd name="adj" fmla="val 8898"/>
            </a:avLst>
          </a:prstGeom>
          <a:blipFill rotWithShape="1">
            <a:blip r:embed="rId2"/>
            <a:tile tx="0" ty="0" sx="100000" sy="100000" flip="none" algn="tl"/>
          </a:bli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Arrow Connector 4"/>
          <p:cNvCxnSpPr/>
          <p:nvPr/>
        </p:nvCxnSpPr>
        <p:spPr>
          <a:xfrm rot="10800000" flipV="1">
            <a:off x="4826000" y="2946400"/>
            <a:ext cx="1143000" cy="99060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rot="10800000" flipV="1">
            <a:off x="6680200" y="3175000"/>
            <a:ext cx="609600" cy="58420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rot="5400000">
            <a:off x="5638800" y="2768600"/>
            <a:ext cx="1270000" cy="121920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rot="5400000">
            <a:off x="4762500" y="3695700"/>
            <a:ext cx="1016000" cy="99060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rot="5400000">
            <a:off x="4762500" y="4305300"/>
            <a:ext cx="1016000" cy="99060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rot="5400000">
            <a:off x="6743700" y="4737100"/>
            <a:ext cx="1041400" cy="101600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rot="5400000">
            <a:off x="5219700" y="4711700"/>
            <a:ext cx="1016000" cy="99060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rot="10800000" flipV="1">
            <a:off x="6680200" y="3784600"/>
            <a:ext cx="1041400" cy="96520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rot="5400000">
            <a:off x="5880100" y="4864100"/>
            <a:ext cx="1016000" cy="99060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6400800" y="1422400"/>
            <a:ext cx="1335785" cy="369332"/>
          </a:xfrm>
          <a:prstGeom prst="rect">
            <a:avLst/>
          </a:prstGeom>
          <a:noFill/>
        </p:spPr>
        <p:txBody>
          <a:bodyPr wrap="none" rtlCol="0">
            <a:spAutoFit/>
          </a:bodyPr>
          <a:lstStyle/>
          <a:p>
            <a:r>
              <a:rPr lang="en-US" dirty="0" smtClean="0"/>
              <a:t>Atmosphere</a:t>
            </a:r>
            <a:endParaRPr lang="en-US" dirty="0"/>
          </a:p>
        </p:txBody>
      </p:sp>
      <p:sp>
        <p:nvSpPr>
          <p:cNvPr id="15" name="TextBox 14"/>
          <p:cNvSpPr txBox="1"/>
          <p:nvPr/>
        </p:nvSpPr>
        <p:spPr>
          <a:xfrm>
            <a:off x="4851400" y="5943600"/>
            <a:ext cx="937914" cy="369332"/>
          </a:xfrm>
          <a:prstGeom prst="rect">
            <a:avLst/>
          </a:prstGeom>
          <a:noFill/>
        </p:spPr>
        <p:txBody>
          <a:bodyPr wrap="none" rtlCol="0">
            <a:spAutoFit/>
          </a:bodyPr>
          <a:lstStyle/>
          <a:p>
            <a:r>
              <a:rPr lang="en-US" dirty="0" smtClean="0"/>
              <a:t>Vacuum</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Pumping Speed</a:t>
            </a:r>
            <a:endParaRPr lang="en-US" dirty="0"/>
          </a:p>
        </p:txBody>
      </p:sp>
      <p:sp>
        <p:nvSpPr>
          <p:cNvPr id="3" name="Content Placeholder 2"/>
          <p:cNvSpPr>
            <a:spLocks noGrp="1"/>
          </p:cNvSpPr>
          <p:nvPr>
            <p:ph idx="1"/>
          </p:nvPr>
        </p:nvSpPr>
        <p:spPr>
          <a:xfrm>
            <a:off x="457200" y="1600201"/>
            <a:ext cx="8229600" cy="2717800"/>
          </a:xfrm>
        </p:spPr>
        <p:txBody>
          <a:bodyPr>
            <a:normAutofit/>
          </a:bodyPr>
          <a:lstStyle/>
          <a:p>
            <a:r>
              <a:rPr lang="en-US" sz="2400" dirty="0" smtClean="0"/>
              <a:t>Defined as the measure of volumetric displacement (liters/sec, or cubic meters/minute)</a:t>
            </a:r>
          </a:p>
          <a:p>
            <a:r>
              <a:rPr lang="en-US" sz="2400" dirty="0" smtClean="0"/>
              <a:t>It is the volume of gas flowing past a point per unit time</a:t>
            </a:r>
          </a:p>
          <a:p>
            <a:r>
              <a:rPr lang="en-US" sz="2400" dirty="0" smtClean="0"/>
              <a:t>Pumping speed is independent of pressure</a:t>
            </a:r>
          </a:p>
          <a:p>
            <a:r>
              <a:rPr lang="en-US" sz="2400" dirty="0" smtClean="0"/>
              <a:t>Pumping speed is an abstract concept used to describe the behavior of gas in a vacuum system</a:t>
            </a:r>
            <a:endParaRPr lang="en-US" sz="2400" dirty="0"/>
          </a:p>
        </p:txBody>
      </p:sp>
      <p:graphicFrame>
        <p:nvGraphicFramePr>
          <p:cNvPr id="4" name="Object 3"/>
          <p:cNvGraphicFramePr>
            <a:graphicFrameLocks noChangeAspect="1"/>
          </p:cNvGraphicFramePr>
          <p:nvPr/>
        </p:nvGraphicFramePr>
        <p:xfrm>
          <a:off x="2976546" y="4419600"/>
          <a:ext cx="2840053" cy="1690158"/>
        </p:xfrm>
        <a:graphic>
          <a:graphicData uri="http://schemas.openxmlformats.org/presentationml/2006/ole">
            <p:oleObj spid="_x0000_s79874" name="Equation" r:id="rId3" imgW="762000" imgH="368300" progId="Equation.3">
              <p:embed/>
            </p:oleObj>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467600" cy="1143000"/>
          </a:xfrm>
          <a:solidFill>
            <a:schemeClr val="bg1"/>
          </a:solidFill>
        </p:spPr>
        <p:txBody>
          <a:bodyPr>
            <a:noAutofit/>
          </a:bodyPr>
          <a:lstStyle/>
          <a:p>
            <a:r>
              <a:rPr lang="en-US" sz="2800" dirty="0" smtClean="0"/>
              <a:t>Throughput: The measure of gas flow rate (</a:t>
            </a:r>
            <a:r>
              <a:rPr lang="en-US" sz="2800" dirty="0" err="1" smtClean="0"/>
              <a:t>Torr</a:t>
            </a:r>
            <a:r>
              <a:rPr lang="en-US" sz="2800" dirty="0" smtClean="0"/>
              <a:t>-liters/sec)</a:t>
            </a:r>
            <a:endParaRPr lang="en-US" sz="2800" dirty="0"/>
          </a:p>
        </p:txBody>
      </p:sp>
      <p:sp>
        <p:nvSpPr>
          <p:cNvPr id="5" name="TextBox 4"/>
          <p:cNvSpPr txBox="1"/>
          <p:nvPr/>
        </p:nvSpPr>
        <p:spPr>
          <a:xfrm>
            <a:off x="533400" y="1676400"/>
            <a:ext cx="3302000" cy="646331"/>
          </a:xfrm>
          <a:prstGeom prst="rect">
            <a:avLst/>
          </a:prstGeom>
          <a:noFill/>
        </p:spPr>
        <p:txBody>
          <a:bodyPr wrap="square" rtlCol="0">
            <a:spAutoFit/>
          </a:bodyPr>
          <a:lstStyle/>
          <a:p>
            <a:r>
              <a:rPr lang="en-US" dirty="0" smtClean="0"/>
              <a:t>For constant pumping speed throughput varies with pressure:</a:t>
            </a:r>
            <a:endParaRPr lang="en-US" dirty="0"/>
          </a:p>
        </p:txBody>
      </p:sp>
      <p:sp>
        <p:nvSpPr>
          <p:cNvPr id="6" name="TextBox 5"/>
          <p:cNvSpPr txBox="1"/>
          <p:nvPr/>
        </p:nvSpPr>
        <p:spPr>
          <a:xfrm>
            <a:off x="635000" y="4419600"/>
            <a:ext cx="2704211" cy="369332"/>
          </a:xfrm>
          <a:prstGeom prst="rect">
            <a:avLst/>
          </a:prstGeom>
          <a:noFill/>
        </p:spPr>
        <p:txBody>
          <a:bodyPr wrap="none" rtlCol="0">
            <a:spAutoFit/>
          </a:bodyPr>
          <a:lstStyle/>
          <a:p>
            <a:r>
              <a:rPr lang="en-US" dirty="0" smtClean="0"/>
              <a:t>Under dynamic conditions:</a:t>
            </a:r>
            <a:endParaRPr lang="en-US" dirty="0"/>
          </a:p>
        </p:txBody>
      </p:sp>
      <p:graphicFrame>
        <p:nvGraphicFramePr>
          <p:cNvPr id="7" name="Object 6"/>
          <p:cNvGraphicFramePr>
            <a:graphicFrameLocks noChangeAspect="1"/>
          </p:cNvGraphicFramePr>
          <p:nvPr/>
        </p:nvGraphicFramePr>
        <p:xfrm>
          <a:off x="876300" y="3130550"/>
          <a:ext cx="2334752" cy="882650"/>
        </p:xfrm>
        <a:graphic>
          <a:graphicData uri="http://schemas.openxmlformats.org/presentationml/2006/ole">
            <p:oleObj spid="_x0000_s80898" name="Equation" r:id="rId3" imgW="1041400" imgH="393700" progId="Equation.3">
              <p:embed/>
            </p:oleObj>
          </a:graphicData>
        </a:graphic>
      </p:graphicFrame>
      <p:graphicFrame>
        <p:nvGraphicFramePr>
          <p:cNvPr id="8" name="Object 7"/>
          <p:cNvGraphicFramePr>
            <a:graphicFrameLocks noChangeAspect="1"/>
          </p:cNvGraphicFramePr>
          <p:nvPr/>
        </p:nvGraphicFramePr>
        <p:xfrm>
          <a:off x="787400" y="5086350"/>
          <a:ext cx="2730090" cy="755650"/>
        </p:xfrm>
        <a:graphic>
          <a:graphicData uri="http://schemas.openxmlformats.org/presentationml/2006/ole">
            <p:oleObj spid="_x0000_s80899" name="Equation" r:id="rId4" imgW="1422400" imgH="393700" progId="Equation.3">
              <p:embed/>
            </p:oleObj>
          </a:graphicData>
        </a:graphic>
      </p:graphicFrame>
      <p:sp>
        <p:nvSpPr>
          <p:cNvPr id="9" name="Rounded Rectangle 8"/>
          <p:cNvSpPr/>
          <p:nvPr/>
        </p:nvSpPr>
        <p:spPr>
          <a:xfrm>
            <a:off x="5207000" y="3048000"/>
            <a:ext cx="2006600" cy="1752600"/>
          </a:xfrm>
          <a:prstGeom prst="roundRect">
            <a:avLst>
              <a:gd name="adj" fmla="val 23853"/>
            </a:avLst>
          </a:prstGeom>
          <a:solidFill>
            <a:schemeClr val="accent1">
              <a:lumMod val="60000"/>
              <a:lumOff val="40000"/>
            </a:schemeClr>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Q outgas</a:t>
            </a:r>
            <a:endParaRPr lang="en-US" dirty="0">
              <a:solidFill>
                <a:schemeClr val="tx1"/>
              </a:solidFill>
            </a:endParaRPr>
          </a:p>
        </p:txBody>
      </p:sp>
      <p:cxnSp>
        <p:nvCxnSpPr>
          <p:cNvPr id="11" name="Straight Arrow Connector 10"/>
          <p:cNvCxnSpPr/>
          <p:nvPr/>
        </p:nvCxnSpPr>
        <p:spPr>
          <a:xfrm rot="5400000">
            <a:off x="5295900" y="2908300"/>
            <a:ext cx="1676400" cy="2540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5156200" y="4267200"/>
            <a:ext cx="939800" cy="1588"/>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15" name="Down Arrow 14"/>
          <p:cNvSpPr/>
          <p:nvPr/>
        </p:nvSpPr>
        <p:spPr>
          <a:xfrm>
            <a:off x="6070600" y="4622800"/>
            <a:ext cx="304800" cy="990600"/>
          </a:xfrm>
          <a:prstGeom prst="downArrow">
            <a:avLst/>
          </a:prstGeom>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p:cNvSpPr txBox="1"/>
          <p:nvPr/>
        </p:nvSpPr>
        <p:spPr>
          <a:xfrm>
            <a:off x="6400800" y="2362200"/>
            <a:ext cx="775498" cy="369332"/>
          </a:xfrm>
          <a:prstGeom prst="rect">
            <a:avLst/>
          </a:prstGeom>
          <a:noFill/>
        </p:spPr>
        <p:txBody>
          <a:bodyPr wrap="none" rtlCol="0">
            <a:spAutoFit/>
          </a:bodyPr>
          <a:lstStyle/>
          <a:p>
            <a:r>
              <a:rPr lang="en-US" dirty="0" smtClean="0"/>
              <a:t>Q leak</a:t>
            </a:r>
            <a:endParaRPr lang="en-US" dirty="0"/>
          </a:p>
        </p:txBody>
      </p:sp>
      <p:sp>
        <p:nvSpPr>
          <p:cNvPr id="17" name="TextBox 16"/>
          <p:cNvSpPr txBox="1"/>
          <p:nvPr/>
        </p:nvSpPr>
        <p:spPr>
          <a:xfrm>
            <a:off x="6553200" y="5029200"/>
            <a:ext cx="940394" cy="369332"/>
          </a:xfrm>
          <a:prstGeom prst="rect">
            <a:avLst/>
          </a:prstGeom>
          <a:noFill/>
        </p:spPr>
        <p:txBody>
          <a:bodyPr wrap="none" rtlCol="0">
            <a:spAutoFit/>
          </a:bodyPr>
          <a:lstStyle/>
          <a:p>
            <a:r>
              <a:rPr lang="en-US" dirty="0" smtClean="0"/>
              <a:t>Q pump</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Conductance</a:t>
            </a:r>
            <a:endParaRPr lang="en-US" dirty="0"/>
          </a:p>
        </p:txBody>
      </p:sp>
      <p:sp>
        <p:nvSpPr>
          <p:cNvPr id="3" name="Content Placeholder 2"/>
          <p:cNvSpPr>
            <a:spLocks noGrp="1"/>
          </p:cNvSpPr>
          <p:nvPr>
            <p:ph idx="1"/>
          </p:nvPr>
        </p:nvSpPr>
        <p:spPr/>
        <p:txBody>
          <a:bodyPr>
            <a:normAutofit/>
          </a:bodyPr>
          <a:lstStyle/>
          <a:p>
            <a:r>
              <a:rPr lang="en-US" dirty="0" smtClean="0"/>
              <a:t>Defined as the measure of ease with which abstract volumes can pass from one place in a vacuum system to another</a:t>
            </a:r>
          </a:p>
          <a:p>
            <a:r>
              <a:rPr lang="en-US" dirty="0" smtClean="0"/>
              <a:t>Has units of liters per second</a:t>
            </a:r>
          </a:p>
          <a:p>
            <a:r>
              <a:rPr lang="en-US" dirty="0" smtClean="0"/>
              <a:t>Is an abstract concept used to describe the behavior of gas in a vacuum system</a:t>
            </a:r>
          </a:p>
          <a:p>
            <a:r>
              <a:rPr lang="en-US" dirty="0" smtClean="0"/>
              <a:t>Is specific to a particular geometrical configuration</a:t>
            </a:r>
          </a:p>
          <a:p>
            <a:r>
              <a:rPr lang="en-US" dirty="0" smtClean="0"/>
              <a:t>When the mean free path is a gas species in a system is less than the dimensions of the system the conductance is pressure dependent.</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Conductance in molecular flow</a:t>
            </a:r>
            <a:endParaRPr lang="en-US" dirty="0"/>
          </a:p>
        </p:txBody>
      </p:sp>
      <p:sp>
        <p:nvSpPr>
          <p:cNvPr id="3" name="Content Placeholder 2"/>
          <p:cNvSpPr>
            <a:spLocks noGrp="1"/>
          </p:cNvSpPr>
          <p:nvPr>
            <p:ph idx="1"/>
          </p:nvPr>
        </p:nvSpPr>
        <p:spPr>
          <a:xfrm>
            <a:off x="457199" y="1600200"/>
            <a:ext cx="4706471" cy="4572000"/>
          </a:xfrm>
        </p:spPr>
        <p:txBody>
          <a:bodyPr/>
          <a:lstStyle/>
          <a:p>
            <a:r>
              <a:rPr lang="en-US" dirty="0" smtClean="0"/>
              <a:t>Aperture</a:t>
            </a:r>
          </a:p>
          <a:p>
            <a:pPr lvl="1"/>
            <a:r>
              <a:rPr lang="en-US" sz="2400" dirty="0" smtClean="0"/>
              <a:t>A = aperture area (cm2)</a:t>
            </a:r>
          </a:p>
          <a:p>
            <a:pPr lvl="1"/>
            <a:r>
              <a:rPr lang="en-US" sz="2400" dirty="0" smtClean="0"/>
              <a:t>T Temperature (K)</a:t>
            </a:r>
          </a:p>
          <a:p>
            <a:pPr lvl="1"/>
            <a:r>
              <a:rPr lang="en-US" sz="2400" dirty="0" smtClean="0"/>
              <a:t>M molecular weight (</a:t>
            </a:r>
            <a:r>
              <a:rPr lang="en-US" sz="2400" dirty="0" err="1" smtClean="0"/>
              <a:t>g</a:t>
            </a:r>
            <a:r>
              <a:rPr lang="en-US" sz="2400" dirty="0" smtClean="0"/>
              <a:t>/mole)</a:t>
            </a:r>
          </a:p>
          <a:p>
            <a:pPr lvl="1"/>
            <a:endParaRPr lang="en-US" sz="2400" dirty="0" smtClean="0"/>
          </a:p>
          <a:p>
            <a:r>
              <a:rPr lang="en-US" dirty="0" smtClean="0"/>
              <a:t>Long tubes (L&gt;10D)</a:t>
            </a:r>
          </a:p>
          <a:p>
            <a:pPr lvl="1"/>
            <a:r>
              <a:rPr lang="en-US" sz="2400" dirty="0" smtClean="0"/>
              <a:t>D = pipe diameter (cm)</a:t>
            </a:r>
          </a:p>
          <a:p>
            <a:pPr lvl="1"/>
            <a:r>
              <a:rPr lang="en-US" sz="2400" dirty="0" smtClean="0"/>
              <a:t>L = pipe length (cm)</a:t>
            </a:r>
          </a:p>
          <a:p>
            <a:pPr lvl="1"/>
            <a:endParaRPr lang="en-US" dirty="0"/>
          </a:p>
        </p:txBody>
      </p:sp>
      <p:graphicFrame>
        <p:nvGraphicFramePr>
          <p:cNvPr id="4" name="Object 3"/>
          <p:cNvGraphicFramePr>
            <a:graphicFrameLocks noChangeAspect="1"/>
          </p:cNvGraphicFramePr>
          <p:nvPr/>
        </p:nvGraphicFramePr>
        <p:xfrm>
          <a:off x="5289550" y="2108200"/>
          <a:ext cx="2262188" cy="965200"/>
        </p:xfrm>
        <a:graphic>
          <a:graphicData uri="http://schemas.openxmlformats.org/presentationml/2006/ole">
            <p:oleObj spid="_x0000_s82946" name="Equation" r:id="rId3" imgW="952500" imgH="406400" progId="Equation.3">
              <p:embed/>
            </p:oleObj>
          </a:graphicData>
        </a:graphic>
      </p:graphicFrame>
      <p:graphicFrame>
        <p:nvGraphicFramePr>
          <p:cNvPr id="5" name="Object 4"/>
          <p:cNvGraphicFramePr>
            <a:graphicFrameLocks noChangeAspect="1"/>
          </p:cNvGraphicFramePr>
          <p:nvPr/>
        </p:nvGraphicFramePr>
        <p:xfrm>
          <a:off x="5238750" y="4394200"/>
          <a:ext cx="2635250" cy="1016000"/>
        </p:xfrm>
        <a:graphic>
          <a:graphicData uri="http://schemas.openxmlformats.org/presentationml/2006/ole">
            <p:oleObj spid="_x0000_s82947" name="Equation" r:id="rId4" imgW="1054100" imgH="406400" progId="Equation.3">
              <p:embed/>
            </p:oleObj>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Conductance in series</a:t>
            </a:r>
            <a:endParaRPr lang="en-US" dirty="0"/>
          </a:p>
        </p:txBody>
      </p:sp>
      <p:sp>
        <p:nvSpPr>
          <p:cNvPr id="4" name="Rectangle 3"/>
          <p:cNvSpPr/>
          <p:nvPr/>
        </p:nvSpPr>
        <p:spPr>
          <a:xfrm>
            <a:off x="3276600" y="1803400"/>
            <a:ext cx="2590800" cy="2006600"/>
          </a:xfrm>
          <a:prstGeom prst="rect">
            <a:avLst/>
          </a:prstGeom>
          <a:solidFill>
            <a:schemeClr val="tx1">
              <a:lumMod val="50000"/>
              <a:lumOff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C2</a:t>
            </a:r>
            <a:endParaRPr lang="en-US" dirty="0">
              <a:solidFill>
                <a:srgbClr val="FF0000"/>
              </a:solidFill>
            </a:endParaRPr>
          </a:p>
        </p:txBody>
      </p:sp>
      <p:sp>
        <p:nvSpPr>
          <p:cNvPr id="5" name="Rectangle 4"/>
          <p:cNvSpPr/>
          <p:nvPr/>
        </p:nvSpPr>
        <p:spPr>
          <a:xfrm>
            <a:off x="5867400" y="2540000"/>
            <a:ext cx="2108200" cy="508000"/>
          </a:xfrm>
          <a:prstGeom prst="rect">
            <a:avLst/>
          </a:prstGeom>
          <a:gradFill flip="none" rotWithShape="1">
            <a:gsLst>
              <a:gs pos="0">
                <a:schemeClr val="tx1">
                  <a:lumMod val="50000"/>
                  <a:lumOff val="50000"/>
                </a:schemeClr>
              </a:gs>
              <a:gs pos="100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C3</a:t>
            </a:r>
            <a:endParaRPr lang="en-US" dirty="0">
              <a:solidFill>
                <a:srgbClr val="FF0000"/>
              </a:solidFill>
            </a:endParaRPr>
          </a:p>
        </p:txBody>
      </p:sp>
      <p:sp>
        <p:nvSpPr>
          <p:cNvPr id="6" name="Rectangle 5"/>
          <p:cNvSpPr/>
          <p:nvPr/>
        </p:nvSpPr>
        <p:spPr>
          <a:xfrm>
            <a:off x="1468790" y="2260600"/>
            <a:ext cx="1803400" cy="1143000"/>
          </a:xfrm>
          <a:prstGeom prst="rect">
            <a:avLst/>
          </a:prstGeom>
          <a:gradFill flip="none" rotWithShape="1">
            <a:gsLst>
              <a:gs pos="85000">
                <a:schemeClr val="tx1">
                  <a:lumMod val="50000"/>
                  <a:lumOff val="50000"/>
                </a:schemeClr>
              </a:gs>
              <a:gs pos="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C1</a:t>
            </a:r>
            <a:endParaRPr lang="en-US" dirty="0">
              <a:solidFill>
                <a:srgbClr val="FF0000"/>
              </a:solidFill>
            </a:endParaRPr>
          </a:p>
        </p:txBody>
      </p:sp>
      <p:graphicFrame>
        <p:nvGraphicFramePr>
          <p:cNvPr id="7" name="Object 6"/>
          <p:cNvGraphicFramePr>
            <a:graphicFrameLocks noChangeAspect="1"/>
          </p:cNvGraphicFramePr>
          <p:nvPr/>
        </p:nvGraphicFramePr>
        <p:xfrm>
          <a:off x="3335337" y="4241800"/>
          <a:ext cx="2779713" cy="863600"/>
        </p:xfrm>
        <a:graphic>
          <a:graphicData uri="http://schemas.openxmlformats.org/presentationml/2006/ole">
            <p:oleObj spid="_x0000_s83970" name="Equation" r:id="rId3" imgW="1308100" imgH="406400" progId="Equation.3">
              <p:embed/>
            </p:oleObj>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Conductance in parallel</a:t>
            </a:r>
            <a:endParaRPr lang="en-US" dirty="0"/>
          </a:p>
        </p:txBody>
      </p:sp>
      <p:sp>
        <p:nvSpPr>
          <p:cNvPr id="9" name="Rectangle 8"/>
          <p:cNvSpPr/>
          <p:nvPr/>
        </p:nvSpPr>
        <p:spPr>
          <a:xfrm>
            <a:off x="711200" y="1524000"/>
            <a:ext cx="1193800" cy="2768600"/>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5334000" y="1498600"/>
            <a:ext cx="2819400" cy="2692400"/>
          </a:xfrm>
          <a:prstGeom prst="rect">
            <a:avLst/>
          </a:prstGeom>
          <a:solidFill>
            <a:schemeClr val="tx1">
              <a:lumMod val="50000"/>
              <a:lumOff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1905000" y="1828800"/>
            <a:ext cx="3429000" cy="254000"/>
          </a:xfrm>
          <a:prstGeom prst="rect">
            <a:avLst/>
          </a:prstGeom>
          <a:gradFill flip="none" rotWithShape="1">
            <a:gsLst>
              <a:gs pos="75000">
                <a:schemeClr val="tx1">
                  <a:lumMod val="50000"/>
                  <a:lumOff val="50000"/>
                </a:schemeClr>
              </a:gs>
              <a:gs pos="0">
                <a:srgbClr val="FFFFFF"/>
              </a:gs>
            </a:gsLst>
            <a:lin ang="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C1</a:t>
            </a:r>
            <a:endParaRPr lang="en-US" dirty="0">
              <a:solidFill>
                <a:srgbClr val="FF0000"/>
              </a:solidFill>
            </a:endParaRPr>
          </a:p>
        </p:txBody>
      </p:sp>
      <p:sp>
        <p:nvSpPr>
          <p:cNvPr id="12" name="Rectangle 11"/>
          <p:cNvSpPr/>
          <p:nvPr/>
        </p:nvSpPr>
        <p:spPr>
          <a:xfrm>
            <a:off x="1910138" y="2413000"/>
            <a:ext cx="3423862" cy="584200"/>
          </a:xfrm>
          <a:prstGeom prst="rect">
            <a:avLst/>
          </a:prstGeom>
          <a:gradFill flip="none" rotWithShape="1">
            <a:gsLst>
              <a:gs pos="65000">
                <a:schemeClr val="tx1">
                  <a:lumMod val="50000"/>
                  <a:lumOff val="50000"/>
                </a:schemeClr>
              </a:gs>
              <a:gs pos="0">
                <a:srgbClr val="FFFFFF"/>
              </a:gs>
            </a:gsLst>
            <a:lin ang="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C2</a:t>
            </a:r>
            <a:endParaRPr lang="en-US" dirty="0">
              <a:solidFill>
                <a:srgbClr val="FF0000"/>
              </a:solidFill>
            </a:endParaRPr>
          </a:p>
        </p:txBody>
      </p:sp>
      <p:sp>
        <p:nvSpPr>
          <p:cNvPr id="13" name="Rectangle 12"/>
          <p:cNvSpPr/>
          <p:nvPr/>
        </p:nvSpPr>
        <p:spPr>
          <a:xfrm>
            <a:off x="1899643" y="3276600"/>
            <a:ext cx="3431952" cy="762000"/>
          </a:xfrm>
          <a:prstGeom prst="rect">
            <a:avLst/>
          </a:prstGeom>
          <a:gradFill flip="none" rotWithShape="1">
            <a:gsLst>
              <a:gs pos="61000">
                <a:schemeClr val="tx1">
                  <a:lumMod val="50000"/>
                  <a:lumOff val="50000"/>
                </a:schemeClr>
              </a:gs>
              <a:gs pos="0">
                <a:srgbClr val="FFFFFF"/>
              </a:gs>
            </a:gsLst>
            <a:lin ang="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C3</a:t>
            </a:r>
            <a:endParaRPr lang="en-US" dirty="0">
              <a:solidFill>
                <a:srgbClr val="FF0000"/>
              </a:solidFill>
            </a:endParaRPr>
          </a:p>
        </p:txBody>
      </p:sp>
      <p:graphicFrame>
        <p:nvGraphicFramePr>
          <p:cNvPr id="14" name="Object 13"/>
          <p:cNvGraphicFramePr>
            <a:graphicFrameLocks noChangeAspect="1"/>
          </p:cNvGraphicFramePr>
          <p:nvPr/>
        </p:nvGraphicFramePr>
        <p:xfrm>
          <a:off x="1727200" y="4813300"/>
          <a:ext cx="5486400" cy="800100"/>
        </p:xfrm>
        <a:graphic>
          <a:graphicData uri="http://schemas.openxmlformats.org/presentationml/2006/ole">
            <p:oleObj spid="_x0000_s84994" name="Equation" r:id="rId4" imgW="1219200" imgH="177800" progId="Equation.3">
              <p:embed/>
            </p:oleObj>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4"/>
          <p:cNvGrpSpPr>
            <a:grpSpLocks/>
          </p:cNvGrpSpPr>
          <p:nvPr/>
        </p:nvGrpSpPr>
        <p:grpSpPr bwMode="auto">
          <a:xfrm>
            <a:off x="609600" y="1371600"/>
            <a:ext cx="7977188" cy="5119688"/>
            <a:chOff x="361" y="685"/>
            <a:chExt cx="5025" cy="3225"/>
          </a:xfrm>
        </p:grpSpPr>
        <p:pic>
          <p:nvPicPr>
            <p:cNvPr id="20487" name="Picture 5"/>
            <p:cNvPicPr>
              <a:picLocks noChangeAspect="1" noChangeArrowheads="1"/>
            </p:cNvPicPr>
            <p:nvPr/>
          </p:nvPicPr>
          <p:blipFill>
            <a:blip r:embed="rId2"/>
            <a:srcRect l="999" t="22000" r="12000" b="8667"/>
            <a:stretch>
              <a:fillRect/>
            </a:stretch>
          </p:blipFill>
          <p:spPr bwMode="auto">
            <a:xfrm>
              <a:off x="361" y="685"/>
              <a:ext cx="5025" cy="3225"/>
            </a:xfrm>
            <a:prstGeom prst="rect">
              <a:avLst/>
            </a:prstGeom>
            <a:noFill/>
            <a:ln w="9525">
              <a:noFill/>
              <a:miter lim="800000"/>
              <a:headEnd/>
              <a:tailEnd/>
            </a:ln>
          </p:spPr>
        </p:pic>
        <p:sp>
          <p:nvSpPr>
            <p:cNvPr id="20488" name="Text Box 6"/>
            <p:cNvSpPr txBox="1">
              <a:spLocks noChangeArrowheads="1"/>
            </p:cNvSpPr>
            <p:nvPr/>
          </p:nvSpPr>
          <p:spPr bwMode="auto">
            <a:xfrm>
              <a:off x="1944" y="2119"/>
              <a:ext cx="170" cy="154"/>
            </a:xfrm>
            <a:prstGeom prst="rect">
              <a:avLst/>
            </a:prstGeom>
            <a:noFill/>
            <a:ln w="9525">
              <a:noFill/>
              <a:miter lim="800000"/>
              <a:headEnd/>
              <a:tailEnd/>
            </a:ln>
          </p:spPr>
          <p:txBody>
            <a:bodyPr>
              <a:prstTxWarp prst="textNoShape">
                <a:avLst/>
              </a:prstTxWarp>
              <a:spAutoFit/>
            </a:bodyPr>
            <a:lstStyle/>
            <a:p>
              <a:pPr eaLnBrk="1" hangingPunct="1">
                <a:spcBef>
                  <a:spcPct val="50000"/>
                </a:spcBef>
              </a:pPr>
              <a:endParaRPr lang="en-US">
                <a:latin typeface="Times New Roman" pitchFamily="-65" charset="0"/>
              </a:endParaRPr>
            </a:p>
          </p:txBody>
        </p:sp>
      </p:grpSp>
      <p:sp>
        <p:nvSpPr>
          <p:cNvPr id="20486" name="Text Box 9"/>
          <p:cNvSpPr txBox="1">
            <a:spLocks noChangeArrowheads="1"/>
          </p:cNvSpPr>
          <p:nvPr/>
        </p:nvSpPr>
        <p:spPr bwMode="auto">
          <a:xfrm>
            <a:off x="3962400" y="6583363"/>
            <a:ext cx="3956050" cy="274637"/>
          </a:xfrm>
          <a:prstGeom prst="rect">
            <a:avLst/>
          </a:prstGeom>
          <a:noFill/>
          <a:ln w="9525">
            <a:noFill/>
            <a:miter lim="800000"/>
            <a:headEnd/>
            <a:tailEnd/>
          </a:ln>
        </p:spPr>
        <p:txBody>
          <a:bodyPr wrap="none">
            <a:prstTxWarp prst="textNoShape">
              <a:avLst/>
            </a:prstTxWarp>
            <a:spAutoFit/>
          </a:bodyPr>
          <a:lstStyle/>
          <a:p>
            <a:r>
              <a:rPr lang="en-US" sz="1200">
                <a:latin typeface="Times New Roman" pitchFamily="-65" charset="0"/>
              </a:rPr>
              <a:t>* Courtesy of Matt Poelker. CEBAF Polarized Source Group.</a:t>
            </a:r>
          </a:p>
        </p:txBody>
      </p:sp>
      <p:sp>
        <p:nvSpPr>
          <p:cNvPr id="20482" name="Rectangle 2"/>
          <p:cNvSpPr>
            <a:spLocks noGrp="1" noChangeArrowheads="1"/>
          </p:cNvSpPr>
          <p:nvPr>
            <p:ph type="title"/>
          </p:nvPr>
        </p:nvSpPr>
        <p:spPr>
          <a:xfrm>
            <a:off x="0" y="0"/>
            <a:ext cx="9144000" cy="1371600"/>
          </a:xfrm>
          <a:solidFill>
            <a:schemeClr val="bg1"/>
          </a:solidFill>
        </p:spPr>
        <p:txBody>
          <a:bodyPr/>
          <a:lstStyle/>
          <a:p>
            <a:pPr eaLnBrk="1" hangingPunct="1"/>
            <a:r>
              <a:rPr lang="en-US" sz="2600" dirty="0" smtClean="0"/>
              <a:t>Now lets learn about how the vacuum concepts are applied into techniques and equipment to provide vacuum for accelerator applications</a:t>
            </a:r>
            <a:endParaRPr lang="en-US" sz="2600" dirty="0"/>
          </a:p>
        </p:txBody>
      </p:sp>
      <p:sp>
        <p:nvSpPr>
          <p:cNvPr id="9" name="TextBox 8"/>
          <p:cNvSpPr txBox="1"/>
          <p:nvPr/>
        </p:nvSpPr>
        <p:spPr>
          <a:xfrm>
            <a:off x="5867400" y="1447800"/>
            <a:ext cx="2895599" cy="1938992"/>
          </a:xfrm>
          <a:prstGeom prst="rect">
            <a:avLst/>
          </a:prstGeom>
          <a:noFill/>
        </p:spPr>
        <p:txBody>
          <a:bodyPr wrap="square" rtlCol="0">
            <a:spAutoFit/>
          </a:bodyPr>
          <a:lstStyle/>
          <a:p>
            <a:r>
              <a:rPr lang="en-US" dirty="0" smtClean="0">
                <a:solidFill>
                  <a:srgbClr val="FFFFFF"/>
                </a:solidFill>
              </a:rPr>
              <a:t>Areal view of the Jefferson Lab </a:t>
            </a:r>
          </a:p>
          <a:p>
            <a:r>
              <a:rPr lang="en-US" dirty="0" smtClean="0">
                <a:solidFill>
                  <a:srgbClr val="FFFFFF"/>
                </a:solidFill>
              </a:rPr>
              <a:t>Continues electron beam accelerator facility </a:t>
            </a:r>
            <a:endParaRPr lang="en-US" dirty="0">
              <a:solidFill>
                <a:srgbClr val="FFFFFF"/>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609600"/>
          </a:xfrm>
          <a:solidFill>
            <a:schemeClr val="bg1"/>
          </a:solidFill>
        </p:spPr>
        <p:txBody>
          <a:bodyPr/>
          <a:lstStyle/>
          <a:p>
            <a:r>
              <a:rPr lang="en-US" dirty="0" smtClean="0"/>
              <a:t>Pressure!</a:t>
            </a:r>
            <a:endParaRPr lang="en-US" dirty="0"/>
          </a:p>
        </p:txBody>
      </p:sp>
      <p:sp>
        <p:nvSpPr>
          <p:cNvPr id="3" name="Content Placeholder 2"/>
          <p:cNvSpPr>
            <a:spLocks noGrp="1"/>
          </p:cNvSpPr>
          <p:nvPr>
            <p:ph idx="1"/>
          </p:nvPr>
        </p:nvSpPr>
        <p:spPr>
          <a:xfrm>
            <a:off x="762000" y="1905000"/>
            <a:ext cx="7772400" cy="1295400"/>
          </a:xfrm>
        </p:spPr>
        <p:txBody>
          <a:bodyPr/>
          <a:lstStyle/>
          <a:p>
            <a:r>
              <a:rPr lang="en-US" dirty="0" smtClean="0"/>
              <a:t>Pressure is defined a force per unit area. </a:t>
            </a:r>
          </a:p>
          <a:p>
            <a:pPr lvl="1"/>
            <a:r>
              <a:rPr lang="en-US" sz="2000" dirty="0" smtClean="0"/>
              <a:t>In the Standard Units:</a:t>
            </a:r>
          </a:p>
          <a:p>
            <a:endParaRPr lang="en-US" dirty="0"/>
          </a:p>
        </p:txBody>
      </p:sp>
      <p:sp>
        <p:nvSpPr>
          <p:cNvPr id="4" name="Title 1"/>
          <p:cNvSpPr txBox="1">
            <a:spLocks/>
          </p:cNvSpPr>
          <p:nvPr/>
        </p:nvSpPr>
        <p:spPr>
          <a:xfrm>
            <a:off x="457200" y="990600"/>
            <a:ext cx="8229600" cy="1143000"/>
          </a:xfrm>
          <a:prstGeom prst="rect">
            <a:avLst/>
          </a:prstGeom>
        </p:spPr>
        <p:txBody>
          <a:bodyPr vert="horz" lIns="91440" tIns="45720" rIns="91440" bIns="45720" rtlCol="0" anchor="ctr">
            <a:normAutofit fontScale="75000" lnSpcReduction="2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667" b="1" i="0" u="none" strike="noStrike" kern="1200" cap="none" spc="0" normalizeH="0" baseline="0" noProof="0" dirty="0" smtClean="0">
                <a:ln>
                  <a:noFill/>
                </a:ln>
                <a:solidFill>
                  <a:schemeClr val="tx1"/>
                </a:solidFill>
                <a:effectLst/>
                <a:uLnTx/>
                <a:uFillTx/>
                <a:latin typeface="Arial"/>
                <a:ea typeface="+mj-ea"/>
                <a:cs typeface="Arial"/>
              </a:rPr>
              <a:t>There are 2.5x10</a:t>
            </a:r>
            <a:r>
              <a:rPr kumimoji="0" lang="en-US" sz="2667" b="1" i="0" u="none" strike="noStrike" kern="1200" cap="none" spc="0" normalizeH="0" baseline="30000" noProof="0" dirty="0" smtClean="0">
                <a:ln>
                  <a:noFill/>
                </a:ln>
                <a:solidFill>
                  <a:schemeClr val="tx1"/>
                </a:solidFill>
                <a:effectLst/>
                <a:uLnTx/>
                <a:uFillTx/>
                <a:latin typeface="Arial"/>
                <a:ea typeface="+mj-ea"/>
                <a:cs typeface="Arial"/>
              </a:rPr>
              <a:t>19</a:t>
            </a:r>
            <a:r>
              <a:rPr kumimoji="0" lang="en-US" sz="2667" b="1" i="0" u="none" strike="noStrike" kern="1200" cap="none" spc="0" normalizeH="0" baseline="0" noProof="0" dirty="0" smtClean="0">
                <a:ln>
                  <a:noFill/>
                </a:ln>
                <a:solidFill>
                  <a:schemeClr val="tx1"/>
                </a:solidFill>
                <a:effectLst/>
                <a:uLnTx/>
                <a:uFillTx/>
                <a:latin typeface="Arial"/>
                <a:ea typeface="+mj-ea"/>
                <a:cs typeface="Arial"/>
              </a:rPr>
              <a:t> molecules of air in 1 cm</a:t>
            </a:r>
            <a:r>
              <a:rPr kumimoji="0" lang="en-US" sz="2667" b="1" i="0" u="none" strike="noStrike" kern="1200" cap="none" spc="0" normalizeH="0" baseline="30000" noProof="0" dirty="0" smtClean="0">
                <a:ln>
                  <a:noFill/>
                </a:ln>
                <a:solidFill>
                  <a:schemeClr val="tx1"/>
                </a:solidFill>
                <a:effectLst/>
                <a:uLnTx/>
                <a:uFillTx/>
                <a:latin typeface="Arial"/>
                <a:ea typeface="+mj-ea"/>
                <a:cs typeface="Arial"/>
              </a:rPr>
              <a:t>3</a:t>
            </a:r>
            <a:r>
              <a:rPr kumimoji="0" lang="en-US" sz="2667" b="1" i="0" u="none" strike="noStrike" kern="1200" cap="none" spc="0" normalizeH="0" baseline="0" noProof="0" dirty="0" smtClean="0">
                <a:ln>
                  <a:noFill/>
                </a:ln>
                <a:solidFill>
                  <a:schemeClr val="tx1"/>
                </a:solidFill>
                <a:effectLst/>
                <a:uLnTx/>
                <a:uFillTx/>
                <a:latin typeface="Arial"/>
                <a:ea typeface="+mj-ea"/>
                <a:cs typeface="Arial"/>
              </a:rPr>
              <a:t> at sea level and 0</a:t>
            </a:r>
            <a:r>
              <a:rPr kumimoji="0" lang="en-US" sz="2667" b="1" i="0" u="none" strike="noStrike" kern="1200" cap="none" spc="0" normalizeH="0" baseline="0" noProof="0" dirty="0" smtClean="0">
                <a:ln>
                  <a:noFill/>
                </a:ln>
                <a:solidFill>
                  <a:schemeClr val="tx1"/>
                </a:solidFill>
                <a:effectLst/>
                <a:uLnTx/>
                <a:uFillTx/>
                <a:latin typeface="Arial"/>
                <a:ea typeface="Arial" pitchFamily="-65" charset="0"/>
                <a:cs typeface="Arial"/>
              </a:rPr>
              <a:t>°</a:t>
            </a:r>
            <a:r>
              <a:rPr kumimoji="0" lang="en-US" sz="2667" b="1" i="0" u="none" strike="noStrike" kern="1200" cap="none" spc="0" normalizeH="0" baseline="0" noProof="0" dirty="0" smtClean="0">
                <a:ln>
                  <a:noFill/>
                </a:ln>
                <a:solidFill>
                  <a:schemeClr val="tx1"/>
                </a:solidFill>
                <a:effectLst/>
                <a:uLnTx/>
                <a:uFillTx/>
                <a:latin typeface="Arial"/>
                <a:ea typeface="+mj-ea"/>
                <a:cs typeface="Arial"/>
              </a:rPr>
              <a:t>C. </a:t>
            </a:r>
            <a:r>
              <a:rPr kumimoji="0" lang="en-US" sz="4400" b="1" i="0" u="none" strike="noStrike" kern="1200" cap="none" spc="0" normalizeH="0" baseline="0" noProof="0" dirty="0" smtClean="0">
                <a:ln>
                  <a:noFill/>
                </a:ln>
                <a:solidFill>
                  <a:schemeClr val="tx1"/>
                </a:solidFill>
                <a:effectLst/>
                <a:uLnTx/>
                <a:uFillTx/>
                <a:latin typeface="Arial"/>
                <a:ea typeface="+mj-ea"/>
                <a:cs typeface="Arial"/>
              </a:rPr>
              <a:t/>
            </a:r>
            <a:br>
              <a:rPr kumimoji="0" lang="en-US" sz="4400" b="1" i="0" u="none" strike="noStrike" kern="1200" cap="none" spc="0" normalizeH="0" baseline="0" noProof="0" dirty="0" smtClean="0">
                <a:ln>
                  <a:noFill/>
                </a:ln>
                <a:solidFill>
                  <a:schemeClr val="tx1"/>
                </a:solidFill>
                <a:effectLst/>
                <a:uLnTx/>
                <a:uFillTx/>
                <a:latin typeface="Arial"/>
                <a:ea typeface="+mj-ea"/>
                <a:cs typeface="Arial"/>
              </a:rPr>
            </a:br>
            <a:endParaRPr kumimoji="0" lang="en-US" sz="4400" b="1" i="0" u="none" strike="noStrike" kern="1200" cap="none" spc="0" normalizeH="0" baseline="0" noProof="0" dirty="0">
              <a:ln>
                <a:noFill/>
              </a:ln>
              <a:solidFill>
                <a:schemeClr val="tx1"/>
              </a:solidFill>
              <a:effectLst/>
              <a:uLnTx/>
              <a:uFillTx/>
              <a:latin typeface="Arial"/>
              <a:ea typeface="+mj-ea"/>
              <a:cs typeface="Arial"/>
            </a:endParaRPr>
          </a:p>
        </p:txBody>
      </p:sp>
      <p:sp>
        <p:nvSpPr>
          <p:cNvPr id="5" name="Trapezoid 4"/>
          <p:cNvSpPr/>
          <p:nvPr/>
        </p:nvSpPr>
        <p:spPr bwMode="auto">
          <a:xfrm>
            <a:off x="5105400" y="4495800"/>
            <a:ext cx="2133600" cy="1371600"/>
          </a:xfrm>
          <a:prstGeom prst="trapezoid">
            <a:avLst>
              <a:gd name="adj" fmla="val 29171"/>
            </a:avLst>
          </a:prstGeom>
          <a:gradFill flip="none" rotWithShape="1">
            <a:gsLst>
              <a:gs pos="0">
                <a:schemeClr val="accent2">
                  <a:lumMod val="75000"/>
                </a:schemeClr>
              </a:gs>
              <a:gs pos="100000">
                <a:srgbClr val="FFFFFF"/>
              </a:gs>
            </a:gsLst>
            <a:path path="shape">
              <a:fillToRect l="50000" t="50000" r="50000" b="50000"/>
            </a:path>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6" name="Down Arrow 5"/>
          <p:cNvSpPr/>
          <p:nvPr/>
        </p:nvSpPr>
        <p:spPr bwMode="auto">
          <a:xfrm>
            <a:off x="5867400" y="3657600"/>
            <a:ext cx="685800" cy="1524000"/>
          </a:xfrm>
          <a:prstGeom prst="downArrow">
            <a:avLst/>
          </a:prstGeom>
          <a:solidFill>
            <a:srgbClr val="FF66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7" name="Right Brace 6"/>
          <p:cNvSpPr/>
          <p:nvPr/>
        </p:nvSpPr>
        <p:spPr bwMode="auto">
          <a:xfrm rot="20482920">
            <a:off x="7161522" y="4248433"/>
            <a:ext cx="609600" cy="1524000"/>
          </a:xfrm>
          <a:prstGeom prst="rightBrace">
            <a:avLst>
              <a:gd name="adj1" fmla="val 45872"/>
              <a:gd name="adj2" fmla="val 50000"/>
            </a:avLst>
          </a:prstGeom>
          <a:no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8" name="TextBox 7"/>
          <p:cNvSpPr txBox="1"/>
          <p:nvPr/>
        </p:nvSpPr>
        <p:spPr>
          <a:xfrm>
            <a:off x="5486400" y="3200400"/>
            <a:ext cx="1484902" cy="461665"/>
          </a:xfrm>
          <a:prstGeom prst="rect">
            <a:avLst/>
          </a:prstGeom>
          <a:noFill/>
        </p:spPr>
        <p:txBody>
          <a:bodyPr wrap="none" rtlCol="0">
            <a:spAutoFit/>
          </a:bodyPr>
          <a:lstStyle/>
          <a:p>
            <a:r>
              <a:rPr lang="en-US" dirty="0" smtClean="0">
                <a:latin typeface="Arial"/>
                <a:cs typeface="Arial"/>
              </a:rPr>
              <a:t>1 Newton</a:t>
            </a:r>
            <a:endParaRPr lang="en-US" dirty="0">
              <a:latin typeface="Arial"/>
              <a:cs typeface="Arial"/>
            </a:endParaRPr>
          </a:p>
        </p:txBody>
      </p:sp>
      <p:sp>
        <p:nvSpPr>
          <p:cNvPr id="9" name="TextBox 8"/>
          <p:cNvSpPr txBox="1"/>
          <p:nvPr/>
        </p:nvSpPr>
        <p:spPr>
          <a:xfrm rot="21054542">
            <a:off x="7727574" y="4557037"/>
            <a:ext cx="811841" cy="461665"/>
          </a:xfrm>
          <a:prstGeom prst="rect">
            <a:avLst/>
          </a:prstGeom>
          <a:noFill/>
        </p:spPr>
        <p:txBody>
          <a:bodyPr wrap="none" rtlCol="0">
            <a:spAutoFit/>
          </a:bodyPr>
          <a:lstStyle/>
          <a:p>
            <a:r>
              <a:rPr lang="en-US" dirty="0" smtClean="0">
                <a:latin typeface="Arial"/>
                <a:cs typeface="Arial"/>
              </a:rPr>
              <a:t>1 m</a:t>
            </a:r>
            <a:r>
              <a:rPr lang="en-US" baseline="30000" dirty="0" smtClean="0">
                <a:latin typeface="Arial"/>
                <a:cs typeface="Arial"/>
              </a:rPr>
              <a:t>2</a:t>
            </a:r>
            <a:endParaRPr lang="en-US" baseline="30000" dirty="0">
              <a:latin typeface="Arial"/>
              <a:cs typeface="Arial"/>
            </a:endParaRPr>
          </a:p>
        </p:txBody>
      </p:sp>
      <p:sp>
        <p:nvSpPr>
          <p:cNvPr id="10" name="TextBox 9"/>
          <p:cNvSpPr txBox="1"/>
          <p:nvPr/>
        </p:nvSpPr>
        <p:spPr>
          <a:xfrm>
            <a:off x="1447800" y="4343400"/>
            <a:ext cx="3643145" cy="461665"/>
          </a:xfrm>
          <a:prstGeom prst="rect">
            <a:avLst/>
          </a:prstGeom>
          <a:noFill/>
        </p:spPr>
        <p:txBody>
          <a:bodyPr wrap="none" rtlCol="0">
            <a:spAutoFit/>
          </a:bodyPr>
          <a:lstStyle/>
          <a:p>
            <a:r>
              <a:rPr lang="en-US" dirty="0" smtClean="0">
                <a:latin typeface="Arial"/>
                <a:cs typeface="Arial"/>
              </a:rPr>
              <a:t>1 Pascal = 1 Newton / m</a:t>
            </a:r>
            <a:r>
              <a:rPr lang="en-US" baseline="30000" dirty="0" smtClean="0">
                <a:latin typeface="Arial"/>
                <a:cs typeface="Arial"/>
              </a:rPr>
              <a:t>2</a:t>
            </a:r>
            <a:endParaRPr lang="en-US" dirty="0">
              <a:latin typeface="Arial"/>
              <a:cs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Atmospheric pressure and units</a:t>
            </a:r>
            <a:endParaRPr lang="en-US" dirty="0"/>
          </a:p>
        </p:txBody>
      </p:sp>
      <p:sp>
        <p:nvSpPr>
          <p:cNvPr id="3" name="Content Placeholder 2"/>
          <p:cNvSpPr>
            <a:spLocks noGrp="1"/>
          </p:cNvSpPr>
          <p:nvPr>
            <p:ph idx="1"/>
          </p:nvPr>
        </p:nvSpPr>
        <p:spPr>
          <a:xfrm>
            <a:off x="762000" y="1524000"/>
            <a:ext cx="8077200" cy="3581400"/>
          </a:xfrm>
        </p:spPr>
        <p:txBody>
          <a:bodyPr/>
          <a:lstStyle/>
          <a:p>
            <a:r>
              <a:rPr lang="en-US" dirty="0" smtClean="0"/>
              <a:t>Atmospheric pressure (</a:t>
            </a:r>
            <a:r>
              <a:rPr lang="en-US" dirty="0" err="1" smtClean="0"/>
              <a:t>Atm</a:t>
            </a:r>
            <a:r>
              <a:rPr lang="en-US" dirty="0" smtClean="0"/>
              <a:t>) at sea level and 0° Celsius</a:t>
            </a:r>
          </a:p>
          <a:p>
            <a:endParaRPr lang="en-US" dirty="0" smtClean="0"/>
          </a:p>
          <a:p>
            <a:pPr lvl="1"/>
            <a:r>
              <a:rPr lang="en-US" dirty="0" smtClean="0"/>
              <a:t>760 </a:t>
            </a:r>
            <a:r>
              <a:rPr lang="en-US" dirty="0" err="1" smtClean="0"/>
              <a:t>Torr</a:t>
            </a:r>
            <a:r>
              <a:rPr lang="en-US" dirty="0" smtClean="0"/>
              <a:t> 	(United States)</a:t>
            </a:r>
          </a:p>
          <a:p>
            <a:pPr lvl="1"/>
            <a:r>
              <a:rPr lang="en-US" dirty="0" smtClean="0"/>
              <a:t>1013 </a:t>
            </a:r>
            <a:r>
              <a:rPr lang="en-US" dirty="0" err="1" smtClean="0"/>
              <a:t>mBar</a:t>
            </a:r>
            <a:r>
              <a:rPr lang="en-US" dirty="0" smtClean="0"/>
              <a:t> 	(</a:t>
            </a:r>
            <a:r>
              <a:rPr lang="en-US" dirty="0" err="1" smtClean="0"/>
              <a:t>mili</a:t>
            </a:r>
            <a:r>
              <a:rPr lang="en-US" dirty="0" smtClean="0"/>
              <a:t>-Bar, Europe)</a:t>
            </a:r>
          </a:p>
          <a:p>
            <a:pPr lvl="1"/>
            <a:r>
              <a:rPr lang="en-US" dirty="0" smtClean="0"/>
              <a:t>101,330 Pa 	(Pascal, Asia)</a:t>
            </a:r>
          </a:p>
          <a:p>
            <a:pPr lvl="1"/>
            <a:r>
              <a:rPr lang="en-US" dirty="0" smtClean="0"/>
              <a:t>14.7 PSI 	(Pounds per Square Inch)</a:t>
            </a:r>
          </a:p>
          <a:p>
            <a:pPr lvl="1"/>
            <a:r>
              <a:rPr lang="en-US" dirty="0" smtClean="0"/>
              <a:t>29.92 		(inches of mercury, United States)</a:t>
            </a:r>
          </a:p>
          <a:p>
            <a:pPr lvl="1"/>
            <a:r>
              <a:rPr lang="en-US" dirty="0" smtClean="0"/>
              <a:t>33.79 		feet of water!!</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Pressure unit conversions</a:t>
            </a:r>
            <a:endParaRPr lang="en-US" dirty="0"/>
          </a:p>
        </p:txBody>
      </p:sp>
      <p:sp>
        <p:nvSpPr>
          <p:cNvPr id="5" name="Rectangle 4"/>
          <p:cNvSpPr/>
          <p:nvPr/>
        </p:nvSpPr>
        <p:spPr>
          <a:xfrm>
            <a:off x="1524000" y="1676400"/>
            <a:ext cx="6934200" cy="3108543"/>
          </a:xfrm>
          <a:prstGeom prst="rect">
            <a:avLst/>
          </a:prstGeom>
        </p:spPr>
        <p:txBody>
          <a:bodyPr wrap="square">
            <a:spAutoFit/>
          </a:bodyPr>
          <a:lstStyle/>
          <a:p>
            <a:r>
              <a:rPr lang="en-US" b="1" dirty="0" smtClean="0">
                <a:latin typeface="Arial"/>
                <a:cs typeface="Arial"/>
              </a:rPr>
              <a:t>	</a:t>
            </a:r>
            <a:r>
              <a:rPr lang="en-US" b="1" dirty="0" smtClean="0">
                <a:latin typeface="Arial"/>
                <a:cs typeface="Arial"/>
              </a:rPr>
              <a:t>	</a:t>
            </a:r>
            <a:endParaRPr lang="en-US" b="1" dirty="0" smtClean="0">
              <a:latin typeface="Arial"/>
              <a:cs typeface="Arial"/>
            </a:endParaRPr>
          </a:p>
          <a:p>
            <a:r>
              <a:rPr lang="en-US" b="1" dirty="0" smtClean="0">
                <a:latin typeface="Arial"/>
                <a:cs typeface="Arial"/>
              </a:rPr>
              <a:t>1 </a:t>
            </a:r>
            <a:r>
              <a:rPr lang="en-US" b="1" dirty="0" err="1" smtClean="0">
                <a:latin typeface="Arial"/>
                <a:cs typeface="Arial"/>
              </a:rPr>
              <a:t>Atm</a:t>
            </a:r>
            <a:r>
              <a:rPr lang="en-US" b="1" dirty="0" smtClean="0">
                <a:latin typeface="Arial"/>
                <a:cs typeface="Arial"/>
              </a:rPr>
              <a:t> 		</a:t>
            </a:r>
            <a:r>
              <a:rPr lang="en-US" b="1" dirty="0" smtClean="0">
                <a:latin typeface="Arial"/>
                <a:cs typeface="Arial"/>
              </a:rPr>
              <a:t>=  760	</a:t>
            </a:r>
            <a:r>
              <a:rPr lang="en-US" b="1" dirty="0" err="1" smtClean="0">
                <a:latin typeface="Arial"/>
                <a:cs typeface="Arial"/>
              </a:rPr>
              <a:t>Torr</a:t>
            </a:r>
            <a:r>
              <a:rPr lang="en-US" b="1" dirty="0" smtClean="0">
                <a:latin typeface="Arial"/>
                <a:cs typeface="Arial"/>
              </a:rPr>
              <a:t> </a:t>
            </a:r>
          </a:p>
          <a:p>
            <a:endParaRPr lang="en-US" b="1" dirty="0" smtClean="0">
              <a:latin typeface="Arial"/>
              <a:cs typeface="Arial"/>
            </a:endParaRPr>
          </a:p>
          <a:p>
            <a:r>
              <a:rPr lang="en-US" b="1" dirty="0" smtClean="0">
                <a:latin typeface="Arial"/>
                <a:cs typeface="Arial"/>
              </a:rPr>
              <a:t>1 Pascal</a:t>
            </a:r>
            <a:r>
              <a:rPr lang="en-US" b="1" dirty="0" smtClean="0">
                <a:latin typeface="Arial"/>
                <a:cs typeface="Arial"/>
              </a:rPr>
              <a:t>	</a:t>
            </a:r>
            <a:r>
              <a:rPr lang="en-US" b="1" dirty="0" smtClean="0">
                <a:latin typeface="Arial"/>
                <a:cs typeface="Arial"/>
              </a:rPr>
              <a:t>	=  7.5 </a:t>
            </a:r>
            <a:r>
              <a:rPr lang="en-US" b="1" dirty="0" err="1">
                <a:latin typeface="Arial"/>
                <a:cs typeface="Arial"/>
              </a:rPr>
              <a:t>x</a:t>
            </a:r>
            <a:r>
              <a:rPr lang="en-US" b="1" dirty="0">
                <a:latin typeface="Arial"/>
                <a:cs typeface="Arial"/>
              </a:rPr>
              <a:t> 10</a:t>
            </a:r>
            <a:r>
              <a:rPr lang="en-US" b="1" baseline="30000" dirty="0">
                <a:latin typeface="Arial"/>
                <a:cs typeface="Arial"/>
              </a:rPr>
              <a:t>-</a:t>
            </a:r>
            <a:r>
              <a:rPr lang="en-US" b="1" baseline="30000" dirty="0" smtClean="0">
                <a:latin typeface="Arial"/>
                <a:cs typeface="Arial"/>
              </a:rPr>
              <a:t>3</a:t>
            </a:r>
            <a:r>
              <a:rPr lang="en-US" b="1" dirty="0" smtClean="0">
                <a:latin typeface="Arial"/>
                <a:cs typeface="Arial"/>
              </a:rPr>
              <a:t> 	</a:t>
            </a:r>
            <a:r>
              <a:rPr lang="en-US" b="1" dirty="0" err="1" smtClean="0">
                <a:latin typeface="Arial"/>
                <a:cs typeface="Arial"/>
              </a:rPr>
              <a:t>Torr</a:t>
            </a:r>
            <a:endParaRPr lang="en-US" b="1" baseline="30000" dirty="0" smtClean="0">
              <a:latin typeface="Arial"/>
              <a:cs typeface="Arial"/>
            </a:endParaRPr>
          </a:p>
          <a:p>
            <a:endParaRPr lang="en-US" b="1" dirty="0" smtClean="0">
              <a:latin typeface="Arial"/>
              <a:cs typeface="Arial"/>
            </a:endParaRPr>
          </a:p>
          <a:p>
            <a:r>
              <a:rPr lang="en-US" b="1" dirty="0" smtClean="0">
                <a:latin typeface="Arial"/>
                <a:cs typeface="Arial"/>
              </a:rPr>
              <a:t>1 </a:t>
            </a:r>
            <a:r>
              <a:rPr lang="en-US" b="1" dirty="0" err="1" smtClean="0">
                <a:latin typeface="Arial"/>
                <a:cs typeface="Arial"/>
              </a:rPr>
              <a:t>mBar</a:t>
            </a:r>
            <a:r>
              <a:rPr lang="en-US" b="1" dirty="0" smtClean="0">
                <a:latin typeface="Arial"/>
                <a:cs typeface="Arial"/>
              </a:rPr>
              <a:t>		</a:t>
            </a:r>
            <a:r>
              <a:rPr lang="en-US" b="1" dirty="0" smtClean="0">
                <a:latin typeface="Arial"/>
                <a:cs typeface="Arial"/>
              </a:rPr>
              <a:t>= </a:t>
            </a:r>
            <a:r>
              <a:rPr lang="en-US" b="1" dirty="0" smtClean="0">
                <a:latin typeface="Arial"/>
                <a:cs typeface="Arial"/>
              </a:rPr>
              <a:t>0.750	</a:t>
            </a:r>
            <a:r>
              <a:rPr lang="en-US" b="1" dirty="0" err="1" smtClean="0">
                <a:latin typeface="Arial"/>
                <a:cs typeface="Arial"/>
              </a:rPr>
              <a:t>Torr</a:t>
            </a:r>
            <a:endParaRPr lang="en-US" b="1" dirty="0" smtClean="0">
              <a:latin typeface="Arial"/>
              <a:cs typeface="Arial"/>
            </a:endParaRPr>
          </a:p>
          <a:p>
            <a:endParaRPr lang="en-US" b="1" dirty="0" smtClean="0">
              <a:latin typeface="Arial"/>
              <a:cs typeface="Arial"/>
            </a:endParaRPr>
          </a:p>
          <a:p>
            <a:r>
              <a:rPr lang="en-US" b="1" dirty="0" smtClean="0">
                <a:latin typeface="Arial"/>
                <a:cs typeface="Arial"/>
              </a:rPr>
              <a:t>1 PSI</a:t>
            </a:r>
            <a:r>
              <a:rPr lang="en-US" b="1" dirty="0" smtClean="0">
                <a:latin typeface="Arial"/>
                <a:cs typeface="Arial"/>
              </a:rPr>
              <a:t>		</a:t>
            </a:r>
            <a:r>
              <a:rPr lang="en-US" b="1" dirty="0" smtClean="0">
                <a:latin typeface="Arial"/>
                <a:cs typeface="Arial"/>
              </a:rPr>
              <a:t>	</a:t>
            </a:r>
            <a:r>
              <a:rPr lang="en-US" b="1" dirty="0" smtClean="0">
                <a:latin typeface="Arial"/>
                <a:cs typeface="Arial"/>
              </a:rPr>
              <a:t>= </a:t>
            </a:r>
            <a:r>
              <a:rPr lang="en-US" b="1" dirty="0" smtClean="0">
                <a:latin typeface="Arial"/>
                <a:cs typeface="Arial"/>
              </a:rPr>
              <a:t>51.7	</a:t>
            </a:r>
            <a:r>
              <a:rPr lang="en-US" b="1" dirty="0" err="1" smtClean="0">
                <a:latin typeface="Arial"/>
                <a:cs typeface="Arial"/>
              </a:rPr>
              <a:t>Torr</a:t>
            </a:r>
            <a:endParaRPr lang="en-US" dirty="0">
              <a:latin typeface="Arial"/>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r>
              <a:rPr lang="en-US" dirty="0" smtClean="0"/>
              <a:t>Wait!...How is vacuum related to pressure? </a:t>
            </a:r>
            <a:endParaRPr lang="en-US" dirty="0"/>
          </a:p>
        </p:txBody>
      </p:sp>
      <p:sp>
        <p:nvSpPr>
          <p:cNvPr id="3" name="Content Placeholder 2"/>
          <p:cNvSpPr>
            <a:spLocks noGrp="1"/>
          </p:cNvSpPr>
          <p:nvPr>
            <p:ph idx="1"/>
          </p:nvPr>
        </p:nvSpPr>
        <p:spPr>
          <a:xfrm>
            <a:off x="762000" y="914400"/>
            <a:ext cx="7772400" cy="2514600"/>
          </a:xfrm>
        </p:spPr>
        <p:txBody>
          <a:bodyPr/>
          <a:lstStyle/>
          <a:p>
            <a:r>
              <a:rPr lang="en-US" dirty="0" smtClean="0"/>
              <a:t>They are the same physical concept, both have units of Force per unit area. </a:t>
            </a:r>
          </a:p>
          <a:p>
            <a:r>
              <a:rPr lang="en-US" dirty="0" smtClean="0"/>
              <a:t>Vacuum is any level below atmospheric pressure.</a:t>
            </a:r>
          </a:p>
          <a:p>
            <a:pPr lvl="1"/>
            <a:r>
              <a:rPr lang="en-US" sz="2000" dirty="0" smtClean="0"/>
              <a:t>This means that the force exerted by a number of particles per unit volume on a surface is less than that at atmospheric pressure. </a:t>
            </a:r>
            <a:endParaRPr lang="en-US" sz="2000" dirty="0"/>
          </a:p>
        </p:txBody>
      </p:sp>
      <p:grpSp>
        <p:nvGrpSpPr>
          <p:cNvPr id="10" name="Group 9"/>
          <p:cNvGrpSpPr/>
          <p:nvPr/>
        </p:nvGrpSpPr>
        <p:grpSpPr>
          <a:xfrm>
            <a:off x="5791200" y="3886200"/>
            <a:ext cx="2133600" cy="2209800"/>
            <a:chOff x="5105400" y="3657600"/>
            <a:chExt cx="2133600" cy="2209800"/>
          </a:xfrm>
        </p:grpSpPr>
        <p:sp>
          <p:nvSpPr>
            <p:cNvPr id="4" name="Trapezoid 3"/>
            <p:cNvSpPr/>
            <p:nvPr/>
          </p:nvSpPr>
          <p:spPr bwMode="auto">
            <a:xfrm>
              <a:off x="5105400" y="4495800"/>
              <a:ext cx="2133600" cy="1371600"/>
            </a:xfrm>
            <a:prstGeom prst="trapezoid">
              <a:avLst>
                <a:gd name="adj" fmla="val 29171"/>
              </a:avLst>
            </a:prstGeom>
            <a:gradFill flip="none" rotWithShape="1">
              <a:gsLst>
                <a:gs pos="0">
                  <a:schemeClr val="accent2">
                    <a:lumMod val="75000"/>
                  </a:schemeClr>
                </a:gs>
                <a:gs pos="100000">
                  <a:srgbClr val="FFFFFF"/>
                </a:gs>
              </a:gsLst>
              <a:path path="shape">
                <a:fillToRect l="50000" t="50000" r="50000" b="50000"/>
              </a:path>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5" name="Down Arrow 4"/>
            <p:cNvSpPr/>
            <p:nvPr/>
          </p:nvSpPr>
          <p:spPr bwMode="auto">
            <a:xfrm>
              <a:off x="5867400" y="3657600"/>
              <a:ext cx="685800" cy="1524000"/>
            </a:xfrm>
            <a:prstGeom prst="downArrow">
              <a:avLst/>
            </a:prstGeom>
            <a:solidFill>
              <a:srgbClr val="FF66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grpSp>
      <p:sp>
        <p:nvSpPr>
          <p:cNvPr id="9" name="TextBox 8"/>
          <p:cNvSpPr txBox="1"/>
          <p:nvPr/>
        </p:nvSpPr>
        <p:spPr>
          <a:xfrm>
            <a:off x="5486400" y="3276600"/>
            <a:ext cx="2931111" cy="461665"/>
          </a:xfrm>
          <a:prstGeom prst="rect">
            <a:avLst/>
          </a:prstGeom>
          <a:noFill/>
        </p:spPr>
        <p:txBody>
          <a:bodyPr wrap="none" rtlCol="0">
            <a:spAutoFit/>
          </a:bodyPr>
          <a:lstStyle/>
          <a:p>
            <a:r>
              <a:rPr lang="en-US" dirty="0" smtClean="0">
                <a:latin typeface="Arial"/>
                <a:cs typeface="Arial"/>
              </a:rPr>
              <a:t>1 </a:t>
            </a:r>
            <a:r>
              <a:rPr lang="en-US" dirty="0" err="1" smtClean="0">
                <a:latin typeface="Arial"/>
                <a:cs typeface="Arial"/>
              </a:rPr>
              <a:t>Atm</a:t>
            </a:r>
            <a:r>
              <a:rPr lang="en-US" dirty="0" smtClean="0">
                <a:latin typeface="Arial"/>
                <a:cs typeface="Arial"/>
              </a:rPr>
              <a:t> ≈ 10</a:t>
            </a:r>
            <a:r>
              <a:rPr lang="en-US" baseline="30000" dirty="0" smtClean="0">
                <a:latin typeface="Arial"/>
                <a:cs typeface="Arial"/>
              </a:rPr>
              <a:t>5</a:t>
            </a:r>
            <a:r>
              <a:rPr lang="en-US" dirty="0" smtClean="0">
                <a:latin typeface="Arial"/>
                <a:cs typeface="Arial"/>
              </a:rPr>
              <a:t> </a:t>
            </a:r>
            <a:r>
              <a:rPr lang="en-US" dirty="0" err="1" smtClean="0">
                <a:latin typeface="Arial"/>
                <a:cs typeface="Arial"/>
              </a:rPr>
              <a:t>Pascals</a:t>
            </a:r>
            <a:endParaRPr lang="en-US" dirty="0">
              <a:latin typeface="Arial"/>
              <a:cs typeface="Arial"/>
            </a:endParaRPr>
          </a:p>
        </p:txBody>
      </p:sp>
      <p:grpSp>
        <p:nvGrpSpPr>
          <p:cNvPr id="15" name="Group 14"/>
          <p:cNvGrpSpPr/>
          <p:nvPr/>
        </p:nvGrpSpPr>
        <p:grpSpPr>
          <a:xfrm>
            <a:off x="1600200" y="4343400"/>
            <a:ext cx="2133600" cy="1676400"/>
            <a:chOff x="1600200" y="4343400"/>
            <a:chExt cx="2133600" cy="1676400"/>
          </a:xfrm>
        </p:grpSpPr>
        <p:sp>
          <p:nvSpPr>
            <p:cNvPr id="12" name="Trapezoid 11"/>
            <p:cNvSpPr/>
            <p:nvPr/>
          </p:nvSpPr>
          <p:spPr bwMode="auto">
            <a:xfrm>
              <a:off x="1600200" y="4648200"/>
              <a:ext cx="2133600" cy="1371600"/>
            </a:xfrm>
            <a:prstGeom prst="trapezoid">
              <a:avLst>
                <a:gd name="adj" fmla="val 29171"/>
              </a:avLst>
            </a:prstGeom>
            <a:gradFill flip="none" rotWithShape="1">
              <a:gsLst>
                <a:gs pos="0">
                  <a:schemeClr val="accent2">
                    <a:lumMod val="75000"/>
                  </a:schemeClr>
                </a:gs>
                <a:gs pos="100000">
                  <a:srgbClr val="FFFFFF"/>
                </a:gs>
              </a:gsLst>
              <a:path path="shape">
                <a:fillToRect l="50000" t="50000" r="50000" b="50000"/>
              </a:path>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13" name="Down Arrow 12"/>
            <p:cNvSpPr/>
            <p:nvPr/>
          </p:nvSpPr>
          <p:spPr bwMode="auto">
            <a:xfrm>
              <a:off x="2362200" y="4343400"/>
              <a:ext cx="685800" cy="990600"/>
            </a:xfrm>
            <a:prstGeom prst="downArrow">
              <a:avLst/>
            </a:prstGeom>
            <a:solidFill>
              <a:srgbClr val="FF6600">
                <a:alpha val="76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grpSp>
      <p:sp>
        <p:nvSpPr>
          <p:cNvPr id="14" name="TextBox 13"/>
          <p:cNvSpPr txBox="1"/>
          <p:nvPr/>
        </p:nvSpPr>
        <p:spPr>
          <a:xfrm>
            <a:off x="1447800" y="3657600"/>
            <a:ext cx="2428519" cy="461665"/>
          </a:xfrm>
          <a:prstGeom prst="rect">
            <a:avLst/>
          </a:prstGeom>
          <a:noFill/>
        </p:spPr>
        <p:txBody>
          <a:bodyPr wrap="none" rtlCol="0">
            <a:spAutoFit/>
          </a:bodyPr>
          <a:lstStyle/>
          <a:p>
            <a:r>
              <a:rPr lang="en-US" dirty="0" smtClean="0">
                <a:latin typeface="Arial"/>
                <a:cs typeface="Arial"/>
              </a:rPr>
              <a:t>Vacuum &lt; 1 </a:t>
            </a:r>
            <a:r>
              <a:rPr lang="en-US" dirty="0" err="1" smtClean="0">
                <a:latin typeface="Arial"/>
                <a:cs typeface="Arial"/>
              </a:rPr>
              <a:t>Atm</a:t>
            </a:r>
            <a:endParaRPr lang="en-US" dirty="0">
              <a:latin typeface="Arial"/>
              <a:cs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 we find vacuum?</a:t>
            </a:r>
            <a:endParaRPr lang="en-US" dirty="0"/>
          </a:p>
        </p:txBody>
      </p:sp>
      <p:sp>
        <p:nvSpPr>
          <p:cNvPr id="3" name="Content Placeholder 2"/>
          <p:cNvSpPr>
            <a:spLocks noGrp="1"/>
          </p:cNvSpPr>
          <p:nvPr>
            <p:ph idx="1"/>
          </p:nvPr>
        </p:nvSpPr>
        <p:spPr>
          <a:xfrm>
            <a:off x="478191" y="1159357"/>
            <a:ext cx="8253870" cy="2808233"/>
          </a:xfrm>
        </p:spPr>
        <p:txBody>
          <a:bodyPr>
            <a:normAutofit/>
          </a:bodyPr>
          <a:lstStyle/>
          <a:p>
            <a:r>
              <a:rPr lang="en-US" dirty="0" smtClean="0"/>
              <a:t>Since the atmospheric gas density decreases with altitude, vacuum incrementally improves from sea level, to tall mountains, to the upper layers of the atmosphere, to interplanetary space, to interstellar space, to intergalactic space.</a:t>
            </a:r>
          </a:p>
        </p:txBody>
      </p:sp>
      <p:pic>
        <p:nvPicPr>
          <p:cNvPr id="6" name="Picture 5"/>
          <p:cNvPicPr>
            <a:picLocks noChangeAspect="1"/>
          </p:cNvPicPr>
          <p:nvPr/>
        </p:nvPicPr>
        <p:blipFill>
          <a:blip r:embed="rId2"/>
          <a:stretch>
            <a:fillRect/>
          </a:stretch>
        </p:blipFill>
        <p:spPr>
          <a:xfrm>
            <a:off x="362979" y="4152841"/>
            <a:ext cx="2550538" cy="1697267"/>
          </a:xfrm>
          <a:prstGeom prst="rect">
            <a:avLst/>
          </a:prstGeom>
        </p:spPr>
      </p:pic>
      <p:pic>
        <p:nvPicPr>
          <p:cNvPr id="4" name="Picture 3"/>
          <p:cNvPicPr>
            <a:picLocks noChangeAspect="1"/>
          </p:cNvPicPr>
          <p:nvPr/>
        </p:nvPicPr>
        <p:blipFill>
          <a:blip r:embed="rId3"/>
          <a:stretch>
            <a:fillRect/>
          </a:stretch>
        </p:blipFill>
        <p:spPr>
          <a:xfrm>
            <a:off x="2425212" y="4057205"/>
            <a:ext cx="3048000" cy="1993900"/>
          </a:xfrm>
          <a:prstGeom prst="rect">
            <a:avLst/>
          </a:prstGeom>
        </p:spPr>
      </p:pic>
      <p:pic>
        <p:nvPicPr>
          <p:cNvPr id="5" name="Picture 4"/>
          <p:cNvPicPr>
            <a:picLocks noChangeAspect="1"/>
          </p:cNvPicPr>
          <p:nvPr/>
        </p:nvPicPr>
        <p:blipFill>
          <a:blip r:embed="rId4"/>
          <a:stretch>
            <a:fillRect/>
          </a:stretch>
        </p:blipFill>
        <p:spPr>
          <a:xfrm>
            <a:off x="4944782" y="3711037"/>
            <a:ext cx="3696148" cy="277411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else do we find vacuum?</a:t>
            </a:r>
            <a:endParaRPr lang="en-US" dirty="0"/>
          </a:p>
        </p:txBody>
      </p:sp>
      <p:sp>
        <p:nvSpPr>
          <p:cNvPr id="3" name="Content Placeholder 2"/>
          <p:cNvSpPr>
            <a:spLocks noGrp="1"/>
          </p:cNvSpPr>
          <p:nvPr>
            <p:ph idx="1"/>
          </p:nvPr>
        </p:nvSpPr>
        <p:spPr>
          <a:xfrm>
            <a:off x="457200" y="1219200"/>
            <a:ext cx="8229600" cy="5257800"/>
          </a:xfrm>
        </p:spPr>
        <p:txBody>
          <a:bodyPr>
            <a:normAutofit lnSpcReduction="10000"/>
          </a:bodyPr>
          <a:lstStyle/>
          <a:p>
            <a:r>
              <a:rPr lang="en-US" dirty="0" smtClean="0"/>
              <a:t>In a filament light bulb</a:t>
            </a:r>
          </a:p>
          <a:p>
            <a:r>
              <a:rPr lang="en-US" dirty="0" smtClean="0"/>
              <a:t>In old TV’s (cathode ray tube) and radios (vacuum tube or thermionic valve)</a:t>
            </a:r>
          </a:p>
          <a:p>
            <a:r>
              <a:rPr lang="en-US" dirty="0" smtClean="0"/>
              <a:t>In X-ray tubes</a:t>
            </a:r>
          </a:p>
          <a:p>
            <a:r>
              <a:rPr lang="en-US" dirty="0" smtClean="0"/>
              <a:t>In microwave generator tubes (klystrons) for radar, radio and </a:t>
            </a:r>
            <a:r>
              <a:rPr lang="en-US" dirty="0" err="1" smtClean="0"/>
              <a:t>tv</a:t>
            </a:r>
            <a:r>
              <a:rPr lang="en-US" dirty="0" smtClean="0"/>
              <a:t> broadcast systems, for cooking ovens…</a:t>
            </a:r>
          </a:p>
          <a:p>
            <a:r>
              <a:rPr lang="en-US" dirty="0" smtClean="0"/>
              <a:t>In electron microscopes</a:t>
            </a:r>
          </a:p>
          <a:p>
            <a:r>
              <a:rPr lang="en-US" dirty="0" smtClean="0"/>
              <a:t>In thin film deposition systems</a:t>
            </a:r>
          </a:p>
          <a:p>
            <a:r>
              <a:rPr lang="en-US" dirty="0" smtClean="0"/>
              <a:t>Crystal growth and assembly for the semiconductor industry</a:t>
            </a:r>
          </a:p>
          <a:p>
            <a:r>
              <a:rPr lang="en-US" dirty="0" smtClean="0"/>
              <a:t>Photomultiplier tubes for astronomy and particle/high energy physics detectors</a:t>
            </a:r>
          </a:p>
          <a:p>
            <a:r>
              <a:rPr lang="en-US" dirty="0" smtClean="0"/>
              <a:t>And of course, in particle accelerators </a:t>
            </a:r>
          </a:p>
          <a:p>
            <a:endParaRPr lang="en-US" dirty="0"/>
          </a:p>
        </p:txBody>
      </p:sp>
    </p:spTree>
  </p:cSld>
  <p:clrMapOvr>
    <a:masterClrMapping/>
  </p:clrMapOvr>
</p:sld>
</file>

<file path=ppt/theme/theme1.xml><?xml version="1.0" encoding="utf-8"?>
<a:theme xmlns:a="http://schemas.openxmlformats.org/drawingml/2006/main" name="1_JLab_PowerPoint1">
  <a:themeElements>
    <a:clrScheme name="JLab_PowerPoint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JLab_PowerPoint1">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JLab_PowerPoint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JLab_PowerPoint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JLab_PowerPoint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JLab_PowerPoint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JLab_PowerPoint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JLab_PowerPoint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JLab_PowerPoint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JLab_PowerPoint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JLab_PowerPoint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JLab_PowerPoint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JLab_PowerPoint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JLab_PowerPoint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JLab_PowerPoint1</Template>
  <TotalTime>22762</TotalTime>
  <Words>1844</Words>
  <Application>Microsoft Office PowerPoint</Application>
  <PresentationFormat>On-screen Show (4:3)</PresentationFormat>
  <Paragraphs>276</Paragraphs>
  <Slides>38</Slides>
  <Notes>2</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38</vt:i4>
      </vt:variant>
    </vt:vector>
  </HeadingPairs>
  <TitlesOfParts>
    <vt:vector size="40" baseType="lpstr">
      <vt:lpstr>1_JLab_PowerPoint1</vt:lpstr>
      <vt:lpstr>Equation</vt:lpstr>
      <vt:lpstr>Slide 1</vt:lpstr>
      <vt:lpstr>Vacuum fundamentals Outline</vt:lpstr>
      <vt:lpstr>What is vacuum?</vt:lpstr>
      <vt:lpstr>Pressure!</vt:lpstr>
      <vt:lpstr>Atmospheric pressure and units</vt:lpstr>
      <vt:lpstr>Pressure unit conversions</vt:lpstr>
      <vt:lpstr>Wait!...How is vacuum related to pressure? </vt:lpstr>
      <vt:lpstr>Where do we find vacuum?</vt:lpstr>
      <vt:lpstr>Where else do we find vacuum?</vt:lpstr>
      <vt:lpstr>What do all those applications have in common?</vt:lpstr>
      <vt:lpstr>What would happen to those devices if there was no vacuum environment to operate in?</vt:lpstr>
      <vt:lpstr>Vacuum is multidisciplinary subject</vt:lpstr>
      <vt:lpstr>Ideal Gas Law  The behavior of a collection of gas molecules in a vessel is dependent upon tits volume, the pressure, temperature and composition of the gas.</vt:lpstr>
      <vt:lpstr>Velocity of gas molecules</vt:lpstr>
      <vt:lpstr>Mean Free Path</vt:lpstr>
      <vt:lpstr>Mean Free Path Equation</vt:lpstr>
      <vt:lpstr>Gas Flow</vt:lpstr>
      <vt:lpstr>Gas flow regimes</vt:lpstr>
      <vt:lpstr>Vacuum regimes and atmospheric composition</vt:lpstr>
      <vt:lpstr>Vacuum regimes and atmospheric composition</vt:lpstr>
      <vt:lpstr>Vacuum regimes and atmospheric composition</vt:lpstr>
      <vt:lpstr>Vacuum regimes and atmospheric composition</vt:lpstr>
      <vt:lpstr>Vapor Pressure</vt:lpstr>
      <vt:lpstr>Sources of gas in a vacuum system</vt:lpstr>
      <vt:lpstr>Adsorption</vt:lpstr>
      <vt:lpstr>Desorption (outgassing)</vt:lpstr>
      <vt:lpstr>Evaporation</vt:lpstr>
      <vt:lpstr>True Leaks</vt:lpstr>
      <vt:lpstr>Virtual or Internal Leaks</vt:lpstr>
      <vt:lpstr>Permeation is the transfer of a fluid through a solid. It depends on:</vt:lpstr>
      <vt:lpstr>Diffusion</vt:lpstr>
      <vt:lpstr>Pumping Speed</vt:lpstr>
      <vt:lpstr>Throughput: The measure of gas flow rate (Torr-liters/sec)</vt:lpstr>
      <vt:lpstr>Conductance</vt:lpstr>
      <vt:lpstr>Conductance in molecular flow</vt:lpstr>
      <vt:lpstr>Conductance in series</vt:lpstr>
      <vt:lpstr>Conductance in parallel</vt:lpstr>
      <vt:lpstr>Now lets learn about how the vacuum concepts are applied into techniques and equipment to provide vacuum for accelerator applications</vt:lpstr>
    </vt:vector>
  </TitlesOfParts>
  <Company>Jefferson Laboratory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tennant</dc:creator>
  <cp:lastModifiedBy>Carlos Hernandez</cp:lastModifiedBy>
  <cp:revision>748</cp:revision>
  <dcterms:created xsi:type="dcterms:W3CDTF">2015-11-09T14:35:23Z</dcterms:created>
  <dcterms:modified xsi:type="dcterms:W3CDTF">2015-11-10T16:28:37Z</dcterms:modified>
</cp:coreProperties>
</file>