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74" r:id="rId5"/>
    <p:sldId id="304" r:id="rId6"/>
    <p:sldId id="276" r:id="rId7"/>
    <p:sldId id="301" r:id="rId8"/>
    <p:sldId id="303" r:id="rId9"/>
    <p:sldId id="288" r:id="rId10"/>
    <p:sldId id="289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A00"/>
    <a:srgbClr val="00C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716" autoAdjust="0"/>
  </p:normalViewPr>
  <p:slideViewPr>
    <p:cSldViewPr snapToGrid="0" snapToObjects="1">
      <p:cViewPr varScale="1">
        <p:scale>
          <a:sx n="78" d="100"/>
          <a:sy n="78" d="100"/>
        </p:scale>
        <p:origin x="-269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5" d="100"/>
          <a:sy n="65" d="100"/>
        </p:scale>
        <p:origin x="-2058" y="-12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B72200-742A-42A6-81E1-DFD6C6A521A8}" type="datetimeFigureOut">
              <a:rPr lang="en-GB" smtClean="0"/>
              <a:pPr/>
              <a:t>29/01/2015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65F981-7C44-43DD-BF1E-65BF86F829E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6829275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645AF0-B01D-4DB5-B853-CD726DA03116}" type="datetimeFigureOut">
              <a:rPr lang="es-MX" smtClean="0"/>
              <a:t>31/01/2015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9EBD1-BACF-4451-82D3-6CC629583D87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15B46-9B42-47D3-BC80-D35E58144115}" type="datetime1">
              <a:rPr lang="en-US" smtClean="0"/>
              <a:t>1/31/2015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D73A0-E707-674C-B135-B418B52B8E9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81031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1984-37CD-4473-A6D8-38405B9C6902}" type="datetime1">
              <a:rPr lang="en-US" smtClean="0"/>
              <a:t>1/31/2015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D73A0-E707-674C-B135-B418B52B8E9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9261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530B6-A9AB-43FA-A332-FD468B2EDAB5}" type="datetime1">
              <a:rPr lang="en-US" smtClean="0"/>
              <a:t>1/31/2015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D73A0-E707-674C-B135-B418B52B8E9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74505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FD41C-7CDB-476C-A00A-FE14C21E8F22}" type="datetime1">
              <a:rPr lang="en-US" smtClean="0"/>
              <a:t>1/31/2015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/>
            </a:lvl1pPr>
          </a:lstStyle>
          <a:p>
            <a:fld id="{F62D73A0-E707-674C-B135-B418B52B8E9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62385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3692B-B370-4D85-A354-CCD49A4D8DA4}" type="datetime1">
              <a:rPr lang="en-US" smtClean="0"/>
              <a:t>1/31/2015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D73A0-E707-674C-B135-B418B52B8E9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30013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E6AA-B802-4CCC-A5C1-D7797105D332}" type="datetime1">
              <a:rPr lang="en-US" smtClean="0"/>
              <a:t>1/31/2015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D73A0-E707-674C-B135-B418B52B8E9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99918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65614-C691-4F09-9FA9-562100B600E4}" type="datetime1">
              <a:rPr lang="en-US" smtClean="0"/>
              <a:t>1/31/2015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D73A0-E707-674C-B135-B418B52B8E9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38883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203F-B9EE-43C2-9F92-2C214BE97ACB}" type="datetime1">
              <a:rPr lang="en-US" smtClean="0"/>
              <a:t>1/31/2015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D73A0-E707-674C-B135-B418B52B8E9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55771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8F64-DF6F-4971-A3B9-3BF9530A6DD7}" type="datetime1">
              <a:rPr lang="en-US" smtClean="0"/>
              <a:t>1/31/2015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D73A0-E707-674C-B135-B418B52B8E9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11083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36EEB-0951-49F2-8DFC-7EF70C3FA8E9}" type="datetime1">
              <a:rPr lang="en-US" smtClean="0"/>
              <a:t>1/31/2015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D73A0-E707-674C-B135-B418B52B8E9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03939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DA674-3676-4DBA-A5ED-F57E277C2EAB}" type="datetime1">
              <a:rPr lang="en-US" smtClean="0"/>
              <a:t>1/31/2015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D73A0-E707-674C-B135-B418B52B8E9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50538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D7CCF-9702-493A-A0E0-4E5DCFFCC32B}" type="datetime1">
              <a:rPr lang="en-US" smtClean="0"/>
              <a:t>1/31/2015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2D73A0-E707-674C-B135-B418B52B8E9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62108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LS1: some more work for detector </a:t>
            </a:r>
            <a:br>
              <a:rPr lang="en-US" dirty="0" smtClean="0"/>
            </a:br>
            <a:r>
              <a:rPr lang="en-US" dirty="0" smtClean="0"/>
              <a:t>and ACC experts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18862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FSM</a:t>
            </a:r>
          </a:p>
          <a:p>
            <a:pPr lvl="1"/>
            <a:r>
              <a:rPr lang="en-US" dirty="0" smtClean="0"/>
              <a:t>SOR/EOR </a:t>
            </a:r>
          </a:p>
          <a:p>
            <a:pPr lvl="1"/>
            <a:r>
              <a:rPr lang="en-US" dirty="0" smtClean="0"/>
              <a:t>SAFE/SUPERSAFE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err="1" smtClean="0"/>
              <a:t>Dist</a:t>
            </a:r>
            <a:endParaRPr lang="en-US" dirty="0" smtClean="0"/>
          </a:p>
          <a:p>
            <a:r>
              <a:rPr lang="en-US" dirty="0" smtClean="0"/>
              <a:t>Web screenshots</a:t>
            </a:r>
          </a:p>
          <a:p>
            <a:r>
              <a:rPr lang="en-US" dirty="0" smtClean="0"/>
              <a:t>Safety data</a:t>
            </a:r>
          </a:p>
          <a:p>
            <a:r>
              <a:rPr lang="en-US" dirty="0" smtClean="0"/>
              <a:t>Alerts</a:t>
            </a:r>
          </a:p>
          <a:p>
            <a:r>
              <a:rPr lang="en-US" dirty="0" smtClean="0"/>
              <a:t>Instructions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15812" y="3425861"/>
            <a:ext cx="2478564" cy="58477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3200" dirty="0" smtClean="0"/>
              <a:t>INTEGRATION</a:t>
            </a:r>
            <a:endParaRPr lang="en-GB" sz="3200" dirty="0"/>
          </a:p>
        </p:txBody>
      </p:sp>
      <p:sp>
        <p:nvSpPr>
          <p:cNvPr id="5" name="Right Brace 4"/>
          <p:cNvSpPr/>
          <p:nvPr/>
        </p:nvSpPr>
        <p:spPr>
          <a:xfrm>
            <a:off x="3648269" y="1600201"/>
            <a:ext cx="1129004" cy="4240762"/>
          </a:xfrm>
          <a:prstGeom prst="rightBrac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D73A0-E707-674C-B135-B418B52B8E9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45363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FULL/FAST  SOR/EOR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b="1" dirty="0" smtClean="0"/>
              <a:t>FULL</a:t>
            </a:r>
            <a:r>
              <a:rPr lang="en-US" sz="2400" dirty="0" smtClean="0"/>
              <a:t> SOR/EOR is the actual one, used during Run1</a:t>
            </a:r>
          </a:p>
          <a:p>
            <a:pPr lvl="1"/>
            <a:r>
              <a:rPr lang="en-US" sz="2000" dirty="0" smtClean="0"/>
              <a:t>SOR is accepted in READY (and some other states)</a:t>
            </a:r>
          </a:p>
          <a:p>
            <a:pPr lvl="1"/>
            <a:r>
              <a:rPr lang="en-US" sz="2000" dirty="0" smtClean="0"/>
              <a:t>EOR is accepted in all FSM states</a:t>
            </a:r>
          </a:p>
          <a:p>
            <a:pPr lvl="1"/>
            <a:endParaRPr lang="en-US" sz="2000" dirty="0"/>
          </a:p>
          <a:p>
            <a:r>
              <a:rPr lang="en-US" sz="2400" b="1" dirty="0" smtClean="0">
                <a:solidFill>
                  <a:srgbClr val="C00000"/>
                </a:solidFill>
              </a:rPr>
              <a:t>FAST</a:t>
            </a:r>
            <a:r>
              <a:rPr lang="en-US" sz="2400" dirty="0" smtClean="0">
                <a:solidFill>
                  <a:srgbClr val="C00000"/>
                </a:solidFill>
              </a:rPr>
              <a:t> SOR/EOR </a:t>
            </a:r>
            <a:r>
              <a:rPr lang="en-US" sz="2400" dirty="0" smtClean="0"/>
              <a:t>is being introduced in ECS for Run2</a:t>
            </a:r>
          </a:p>
          <a:p>
            <a:pPr lvl="1"/>
            <a:r>
              <a:rPr lang="en-US" sz="2000" dirty="0" smtClean="0"/>
              <a:t>ECS+DCS agreed to implement it introducing a parameter in the actual SOR/EOR command instead of a new command</a:t>
            </a:r>
            <a:br>
              <a:rPr lang="en-US" sz="2000" dirty="0" smtClean="0"/>
            </a:br>
            <a:endParaRPr lang="en-US" sz="2000" dirty="0" smtClean="0"/>
          </a:p>
          <a:p>
            <a:r>
              <a:rPr lang="en-US" sz="2400" dirty="0" smtClean="0"/>
              <a:t>SOR</a:t>
            </a:r>
            <a:r>
              <a:rPr lang="en-GB" sz="2400" dirty="0" smtClean="0"/>
              <a:t>(</a:t>
            </a:r>
            <a:r>
              <a:rPr lang="en-GB" sz="2400" dirty="0"/>
              <a:t>RUN_TYPE, </a:t>
            </a:r>
            <a:r>
              <a:rPr lang="en-GB" sz="2400" dirty="0" smtClean="0"/>
              <a:t>RUN_NO</a:t>
            </a:r>
            <a:r>
              <a:rPr lang="en-US" sz="2400" dirty="0" smtClean="0"/>
              <a:t>, …, </a:t>
            </a:r>
            <a:r>
              <a:rPr lang="en-GB" sz="2400" b="1" dirty="0">
                <a:solidFill>
                  <a:srgbClr val="C00000"/>
                </a:solidFill>
              </a:rPr>
              <a:t>SOR_MODE</a:t>
            </a:r>
            <a:r>
              <a:rPr lang="en-GB" sz="2400" dirty="0" smtClean="0"/>
              <a:t>)</a:t>
            </a:r>
          </a:p>
          <a:p>
            <a:pPr lvl="1"/>
            <a:r>
              <a:rPr lang="en-US" sz="2000" dirty="0" smtClean="0"/>
              <a:t>SOR_MODE = [FAST, FULL]</a:t>
            </a:r>
            <a:br>
              <a:rPr lang="en-US" sz="2000" dirty="0" smtClean="0"/>
            </a:br>
            <a:endParaRPr lang="en-US" sz="2000" dirty="0" smtClean="0"/>
          </a:p>
          <a:p>
            <a:r>
              <a:rPr lang="en-GB" sz="2400" dirty="0"/>
              <a:t>EOR (RUN_TYPE, RUN_NO, </a:t>
            </a:r>
            <a:r>
              <a:rPr lang="en-GB" sz="2400" b="1" dirty="0">
                <a:solidFill>
                  <a:srgbClr val="C00000"/>
                </a:solidFill>
              </a:rPr>
              <a:t>EOR_MODE</a:t>
            </a:r>
            <a:r>
              <a:rPr lang="en-GB" sz="2400" dirty="0"/>
              <a:t>) </a:t>
            </a:r>
            <a:endParaRPr lang="en-GB" sz="2400" dirty="0" smtClean="0"/>
          </a:p>
          <a:p>
            <a:pPr lvl="1"/>
            <a:r>
              <a:rPr lang="en-US" sz="2000" dirty="0" smtClean="0"/>
              <a:t>EOR_MODE = [FAST, FULL, COMPLETE_FAST]</a:t>
            </a:r>
          </a:p>
          <a:p>
            <a:endParaRPr lang="en-US" sz="24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D73A0-E707-674C-B135-B418B52B8E9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72100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Renewing the FSM for ALICE </a:t>
            </a:r>
            <a:r>
              <a:rPr lang="en-US" sz="3200" dirty="0"/>
              <a:t>RUN2 operations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9675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ALICE will move </a:t>
            </a:r>
            <a:r>
              <a:rPr lang="en-US" sz="2400" dirty="0"/>
              <a:t>between READY, SAFE and SUPERSAFE  </a:t>
            </a:r>
            <a:r>
              <a:rPr lang="en-US" sz="2400" dirty="0" smtClean="0"/>
              <a:t>conditions</a:t>
            </a:r>
            <a:endParaRPr lang="en-US" sz="2400" dirty="0"/>
          </a:p>
          <a:p>
            <a:endParaRPr lang="en-US" sz="2400" dirty="0" smtClean="0"/>
          </a:p>
          <a:p>
            <a:endParaRPr lang="en-GB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0299" y="2860234"/>
            <a:ext cx="4081797" cy="315466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5051007" y="2555869"/>
            <a:ext cx="1518223" cy="510469"/>
            <a:chOff x="0" y="814006"/>
            <a:chExt cx="1518223" cy="510469"/>
          </a:xfrm>
        </p:grpSpPr>
        <p:sp>
          <p:nvSpPr>
            <p:cNvPr id="9" name="Rectangle 8"/>
            <p:cNvSpPr/>
            <p:nvPr/>
          </p:nvSpPr>
          <p:spPr>
            <a:xfrm>
              <a:off x="0" y="814006"/>
              <a:ext cx="1518223" cy="510469"/>
            </a:xfrm>
            <a:prstGeom prst="rect">
              <a:avLst/>
            </a:prstGeom>
            <a:solidFill>
              <a:srgbClr val="009A00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0" y="814006"/>
              <a:ext cx="1518223" cy="5104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900" kern="1200" dirty="0" smtClean="0"/>
                <a:t>READY</a:t>
              </a:r>
              <a:endParaRPr lang="en-US" sz="1900" kern="1200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5051007" y="3440817"/>
            <a:ext cx="1518223" cy="480188"/>
            <a:chOff x="0" y="1476297"/>
            <a:chExt cx="1518223" cy="441037"/>
          </a:xfrm>
        </p:grpSpPr>
        <p:sp>
          <p:nvSpPr>
            <p:cNvPr id="15" name="Rectangle 14"/>
            <p:cNvSpPr/>
            <p:nvPr/>
          </p:nvSpPr>
          <p:spPr>
            <a:xfrm>
              <a:off x="0" y="1476297"/>
              <a:ext cx="1518223" cy="441037"/>
            </a:xfrm>
            <a:prstGeom prst="rect">
              <a:avLst/>
            </a:prstGeom>
            <a:solidFill>
              <a:schemeClr val="accent1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3">
                <a:hueOff val="3750089"/>
                <a:satOff val="-5627"/>
                <a:lumOff val="-91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Rectangle 15"/>
            <p:cNvSpPr/>
            <p:nvPr/>
          </p:nvSpPr>
          <p:spPr>
            <a:xfrm>
              <a:off x="0" y="1476297"/>
              <a:ext cx="1518223" cy="44103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900" kern="1200" dirty="0" smtClean="0"/>
                <a:t>SAFE</a:t>
              </a:r>
              <a:endParaRPr lang="en-US" sz="1900" kern="12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051007" y="4253703"/>
            <a:ext cx="1518223" cy="622448"/>
            <a:chOff x="0" y="1989341"/>
            <a:chExt cx="1518223" cy="622448"/>
          </a:xfrm>
        </p:grpSpPr>
        <p:sp>
          <p:nvSpPr>
            <p:cNvPr id="18" name="Rectangle 17"/>
            <p:cNvSpPr/>
            <p:nvPr/>
          </p:nvSpPr>
          <p:spPr>
            <a:xfrm>
              <a:off x="0" y="2069157"/>
              <a:ext cx="1518223" cy="430653"/>
            </a:xfrm>
            <a:prstGeom prst="rect">
              <a:avLst/>
            </a:prstGeom>
            <a:solidFill>
              <a:schemeClr val="accent1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3">
                <a:hueOff val="7500177"/>
                <a:satOff val="-11253"/>
                <a:lumOff val="-183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0" y="1989341"/>
              <a:ext cx="1518223" cy="6224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900" kern="1200" dirty="0" smtClean="0"/>
                <a:t>SUPERSAFE</a:t>
              </a:r>
              <a:endParaRPr lang="en-US" sz="1900" kern="1200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983073" y="5261062"/>
            <a:ext cx="1518223" cy="435198"/>
            <a:chOff x="0" y="2651633"/>
            <a:chExt cx="1518223" cy="435198"/>
          </a:xfrm>
        </p:grpSpPr>
        <p:sp>
          <p:nvSpPr>
            <p:cNvPr id="21" name="Rectangle 20"/>
            <p:cNvSpPr/>
            <p:nvPr/>
          </p:nvSpPr>
          <p:spPr>
            <a:xfrm>
              <a:off x="0" y="2651633"/>
              <a:ext cx="1518223" cy="435198"/>
            </a:xfrm>
            <a:prstGeom prst="rect">
              <a:avLst/>
            </a:prstGeom>
            <a:solidFill>
              <a:srgbClr val="FF0000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3">
                <a:hueOff val="11250266"/>
                <a:satOff val="-16880"/>
                <a:lumOff val="-274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0" y="2651633"/>
              <a:ext cx="1518223" cy="43519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900" kern="1200" dirty="0" smtClean="0"/>
                <a:t>ERROR</a:t>
              </a:r>
              <a:endParaRPr lang="en-US" sz="1900" kern="1200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905810" y="3782290"/>
            <a:ext cx="1969946" cy="464063"/>
            <a:chOff x="0" y="814006"/>
            <a:chExt cx="1518223" cy="510469"/>
          </a:xfrm>
          <a:solidFill>
            <a:srgbClr val="FFFF00"/>
          </a:solidFill>
        </p:grpSpPr>
        <p:sp>
          <p:nvSpPr>
            <p:cNvPr id="24" name="Rectangle 23"/>
            <p:cNvSpPr/>
            <p:nvPr/>
          </p:nvSpPr>
          <p:spPr>
            <a:xfrm>
              <a:off x="0" y="814006"/>
              <a:ext cx="1518223" cy="510469"/>
            </a:xfrm>
            <a:prstGeom prst="rect">
              <a:avLst/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0" y="814006"/>
              <a:ext cx="1518223" cy="51046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900" kern="1200" dirty="0" smtClean="0">
                  <a:solidFill>
                    <a:schemeClr val="tx1"/>
                  </a:solidFill>
                </a:rPr>
                <a:t>MOVING_SAFE</a:t>
              </a:r>
              <a:endParaRPr lang="en-US" sz="1900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6905810" y="4665213"/>
            <a:ext cx="1969946" cy="421875"/>
            <a:chOff x="0" y="814006"/>
            <a:chExt cx="1518223" cy="510469"/>
          </a:xfrm>
          <a:solidFill>
            <a:srgbClr val="FFFF00"/>
          </a:solidFill>
        </p:grpSpPr>
        <p:sp>
          <p:nvSpPr>
            <p:cNvPr id="27" name="Rectangle 26"/>
            <p:cNvSpPr/>
            <p:nvPr/>
          </p:nvSpPr>
          <p:spPr>
            <a:xfrm>
              <a:off x="0" y="814006"/>
              <a:ext cx="1518223" cy="510469"/>
            </a:xfrm>
            <a:prstGeom prst="rect">
              <a:avLst/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0" y="814006"/>
              <a:ext cx="1518223" cy="51046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900" kern="1200" dirty="0" smtClean="0">
                  <a:solidFill>
                    <a:schemeClr val="tx1"/>
                  </a:solidFill>
                </a:rPr>
                <a:t>MOVING_SSAFE</a:t>
              </a:r>
              <a:endParaRPr lang="en-US" sz="1900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6905809" y="2860234"/>
            <a:ext cx="1979278" cy="561516"/>
            <a:chOff x="0" y="814006"/>
            <a:chExt cx="1525414" cy="510469"/>
          </a:xfrm>
          <a:solidFill>
            <a:srgbClr val="FFFF00"/>
          </a:solidFill>
        </p:grpSpPr>
        <p:sp>
          <p:nvSpPr>
            <p:cNvPr id="30" name="Rectangle 29"/>
            <p:cNvSpPr/>
            <p:nvPr/>
          </p:nvSpPr>
          <p:spPr>
            <a:xfrm>
              <a:off x="0" y="814006"/>
              <a:ext cx="1518223" cy="510469"/>
            </a:xfrm>
            <a:prstGeom prst="rect">
              <a:avLst/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191" y="814006"/>
              <a:ext cx="1518223" cy="51046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900" kern="1200" dirty="0" smtClean="0">
                  <a:solidFill>
                    <a:schemeClr val="tx1"/>
                  </a:solidFill>
                </a:rPr>
                <a:t>MOVING_READY</a:t>
              </a:r>
              <a:endParaRPr lang="en-US" sz="1900" kern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5" name="Elbow Connector 4"/>
          <p:cNvCxnSpPr>
            <a:stCxn id="30" idx="1"/>
            <a:endCxn id="9" idx="3"/>
          </p:cNvCxnSpPr>
          <p:nvPr/>
        </p:nvCxnSpPr>
        <p:spPr>
          <a:xfrm rot="10800000">
            <a:off x="6569231" y="2811104"/>
            <a:ext cx="336579" cy="329888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Elbow Connector 31"/>
          <p:cNvCxnSpPr>
            <a:stCxn id="24" idx="1"/>
            <a:endCxn id="16" idx="3"/>
          </p:cNvCxnSpPr>
          <p:nvPr/>
        </p:nvCxnSpPr>
        <p:spPr>
          <a:xfrm rot="10800000">
            <a:off x="6569230" y="3680912"/>
            <a:ext cx="336580" cy="333411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Elbow Connector 32"/>
          <p:cNvCxnSpPr>
            <a:stCxn id="27" idx="1"/>
            <a:endCxn id="18" idx="3"/>
          </p:cNvCxnSpPr>
          <p:nvPr/>
        </p:nvCxnSpPr>
        <p:spPr>
          <a:xfrm rot="10800000">
            <a:off x="6569230" y="4548847"/>
            <a:ext cx="336580" cy="327305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9" idx="2"/>
            <a:endCxn id="16" idx="0"/>
          </p:cNvCxnSpPr>
          <p:nvPr/>
        </p:nvCxnSpPr>
        <p:spPr>
          <a:xfrm>
            <a:off x="5810119" y="3066338"/>
            <a:ext cx="0" cy="37447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15" idx="2"/>
            <a:endCxn id="18" idx="0"/>
          </p:cNvCxnSpPr>
          <p:nvPr/>
        </p:nvCxnSpPr>
        <p:spPr>
          <a:xfrm>
            <a:off x="5810119" y="3921005"/>
            <a:ext cx="0" cy="41251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Elbow Connector 39"/>
          <p:cNvCxnSpPr>
            <a:stCxn id="15" idx="3"/>
            <a:endCxn id="31" idx="1"/>
          </p:cNvCxnSpPr>
          <p:nvPr/>
        </p:nvCxnSpPr>
        <p:spPr>
          <a:xfrm flipV="1">
            <a:off x="6569230" y="3140992"/>
            <a:ext cx="345910" cy="539919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>
            <a:stCxn id="19" idx="3"/>
            <a:endCxn id="25" idx="1"/>
          </p:cNvCxnSpPr>
          <p:nvPr/>
        </p:nvCxnSpPr>
        <p:spPr>
          <a:xfrm flipV="1">
            <a:off x="6569230" y="4014322"/>
            <a:ext cx="336580" cy="550605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4711959" y="2258008"/>
            <a:ext cx="4357396" cy="3756886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1426593" y="6219626"/>
            <a:ext cx="1789208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FSM during Run1</a:t>
            </a:r>
            <a:endParaRPr lang="en-GB" dirty="0"/>
          </a:p>
        </p:txBody>
      </p:sp>
      <p:sp>
        <p:nvSpPr>
          <p:cNvPr id="35" name="TextBox 34"/>
          <p:cNvSpPr txBox="1"/>
          <p:nvPr/>
        </p:nvSpPr>
        <p:spPr>
          <a:xfrm>
            <a:off x="5877462" y="6232849"/>
            <a:ext cx="2026389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ALICE FSM for Run2</a:t>
            </a:r>
            <a:endParaRPr lang="en-GB" dirty="0"/>
          </a:p>
        </p:txBody>
      </p:sp>
      <p:sp>
        <p:nvSpPr>
          <p:cNvPr id="37" name="3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D73A0-E707-674C-B135-B418B52B8E9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14720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FSM including SAFE concept</a:t>
            </a:r>
            <a:endParaRPr lang="en-GB" dirty="0"/>
          </a:p>
        </p:txBody>
      </p:sp>
      <p:sp>
        <p:nvSpPr>
          <p:cNvPr id="4" name="Oval 3"/>
          <p:cNvSpPr>
            <a:spLocks noChangeArrowheads="1"/>
          </p:cNvSpPr>
          <p:nvPr/>
        </p:nvSpPr>
        <p:spPr bwMode="auto">
          <a:xfrm>
            <a:off x="3716331" y="1950851"/>
            <a:ext cx="1238250" cy="457200"/>
          </a:xfrm>
          <a:prstGeom prst="ellipse">
            <a:avLst/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dirty="0" smtClean="0">
                <a:latin typeface="Tahoma" pitchFamily="34" charset="0"/>
              </a:rPr>
              <a:t>ALI_DCS</a:t>
            </a:r>
            <a:endParaRPr lang="en-US" sz="2000" dirty="0">
              <a:latin typeface="Tahoma" pitchFamily="34" charset="0"/>
            </a:endParaRPr>
          </a:p>
        </p:txBody>
      </p:sp>
      <p:cxnSp>
        <p:nvCxnSpPr>
          <p:cNvPr id="5" name="AutoShape 4"/>
          <p:cNvCxnSpPr>
            <a:cxnSpLocks noChangeShapeType="1"/>
            <a:stCxn id="6" idx="0"/>
            <a:endCxn id="4" idx="5"/>
          </p:cNvCxnSpPr>
          <p:nvPr/>
        </p:nvCxnSpPr>
        <p:spPr bwMode="auto">
          <a:xfrm flipH="1" flipV="1">
            <a:off x="4773243" y="2341096"/>
            <a:ext cx="1443473" cy="1249014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842860" y="3590110"/>
            <a:ext cx="747712" cy="307975"/>
          </a:xfrm>
          <a:prstGeom prst="ellipse">
            <a:avLst/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smtClean="0">
                <a:latin typeface="Tahoma" pitchFamily="34" charset="0"/>
              </a:rPr>
              <a:t>EMC_DCS</a:t>
            </a:r>
            <a:endParaRPr lang="en-US" sz="1200" dirty="0">
              <a:latin typeface="Tahoma" pitchFamily="34" charset="0"/>
            </a:endParaRPr>
          </a:p>
        </p:txBody>
      </p:sp>
      <p:cxnSp>
        <p:nvCxnSpPr>
          <p:cNvPr id="7" name="AutoShape 6"/>
          <p:cNvCxnSpPr>
            <a:cxnSpLocks noChangeShapeType="1"/>
            <a:stCxn id="8" idx="0"/>
            <a:endCxn id="4" idx="3"/>
          </p:cNvCxnSpPr>
          <p:nvPr/>
        </p:nvCxnSpPr>
        <p:spPr bwMode="auto">
          <a:xfrm flipV="1">
            <a:off x="2447479" y="2341096"/>
            <a:ext cx="1450190" cy="1274882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2073623" y="3615978"/>
            <a:ext cx="747712" cy="307975"/>
          </a:xfrm>
          <a:prstGeom prst="ellipse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smtClean="0">
                <a:latin typeface="Tahoma" pitchFamily="34" charset="0"/>
              </a:rPr>
              <a:t>ACO_DCS</a:t>
            </a:r>
            <a:endParaRPr lang="en-US" sz="1200" dirty="0">
              <a:latin typeface="Tahoma" pitchFamily="34" charset="0"/>
            </a:endParaRPr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5415299" y="4356873"/>
            <a:ext cx="747712" cy="307975"/>
          </a:xfrm>
          <a:prstGeom prst="ellipse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Tahoma" pitchFamily="34" charset="0"/>
              </a:rPr>
              <a:t>Gas</a:t>
            </a:r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2073623" y="4382741"/>
            <a:ext cx="747712" cy="307975"/>
          </a:xfrm>
          <a:prstGeom prst="ellipse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Tahoma" pitchFamily="34" charset="0"/>
              </a:rPr>
              <a:t>LV</a:t>
            </a:r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4631525" y="4358460"/>
            <a:ext cx="749300" cy="307975"/>
          </a:xfrm>
          <a:prstGeom prst="ellipse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Tahoma" pitchFamily="34" charset="0"/>
              </a:rPr>
              <a:t>HV</a:t>
            </a:r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1281460" y="4384328"/>
            <a:ext cx="749300" cy="307975"/>
          </a:xfrm>
          <a:prstGeom prst="ellipse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Tahoma" pitchFamily="34" charset="0"/>
              </a:rPr>
              <a:t>HV</a:t>
            </a:r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6195897" y="4358460"/>
            <a:ext cx="747713" cy="307975"/>
          </a:xfrm>
          <a:prstGeom prst="ellipse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smtClean="0">
                <a:latin typeface="Tahoma" pitchFamily="34" charset="0"/>
              </a:rPr>
              <a:t>RUN</a:t>
            </a:r>
            <a:endParaRPr lang="en-US" sz="1200" dirty="0">
              <a:latin typeface="Tahoma" pitchFamily="34" charset="0"/>
            </a:endParaRPr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2862610" y="4384328"/>
            <a:ext cx="747713" cy="307975"/>
          </a:xfrm>
          <a:prstGeom prst="ellipse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smtClean="0">
                <a:latin typeface="Tahoma" pitchFamily="34" charset="0"/>
              </a:rPr>
              <a:t>RUN</a:t>
            </a:r>
            <a:endParaRPr lang="en-US" sz="1200" dirty="0">
              <a:latin typeface="Tahoma" pitchFamily="34" charset="0"/>
            </a:endParaRPr>
          </a:p>
        </p:txBody>
      </p:sp>
      <p:cxnSp>
        <p:nvCxnSpPr>
          <p:cNvPr id="20" name="AutoShape 19"/>
          <p:cNvCxnSpPr>
            <a:cxnSpLocks noChangeShapeType="1"/>
            <a:stCxn id="15" idx="0"/>
            <a:endCxn id="8" idx="3"/>
          </p:cNvCxnSpPr>
          <p:nvPr/>
        </p:nvCxnSpPr>
        <p:spPr bwMode="auto">
          <a:xfrm flipV="1">
            <a:off x="1656110" y="3879503"/>
            <a:ext cx="527050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1" name="AutoShape 20"/>
          <p:cNvCxnSpPr>
            <a:cxnSpLocks noChangeShapeType="1"/>
            <a:stCxn id="12" idx="0"/>
            <a:endCxn id="8" idx="4"/>
          </p:cNvCxnSpPr>
          <p:nvPr/>
        </p:nvCxnSpPr>
        <p:spPr bwMode="auto">
          <a:xfrm flipV="1">
            <a:off x="2448273" y="3923953"/>
            <a:ext cx="0" cy="458788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2" name="AutoShape 21"/>
          <p:cNvCxnSpPr>
            <a:cxnSpLocks noChangeShapeType="1"/>
            <a:stCxn id="18" idx="0"/>
            <a:endCxn id="8" idx="5"/>
          </p:cNvCxnSpPr>
          <p:nvPr/>
        </p:nvCxnSpPr>
        <p:spPr bwMode="auto">
          <a:xfrm flipH="1" flipV="1">
            <a:off x="2711798" y="3879503"/>
            <a:ext cx="525462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3" name="AutoShape 22"/>
          <p:cNvCxnSpPr>
            <a:cxnSpLocks noChangeShapeType="1"/>
            <a:stCxn id="14" idx="0"/>
            <a:endCxn id="6" idx="3"/>
          </p:cNvCxnSpPr>
          <p:nvPr/>
        </p:nvCxnSpPr>
        <p:spPr bwMode="auto">
          <a:xfrm flipV="1">
            <a:off x="5006175" y="3852983"/>
            <a:ext cx="946185" cy="505477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4" name="AutoShape 23"/>
          <p:cNvCxnSpPr>
            <a:cxnSpLocks noChangeShapeType="1"/>
            <a:stCxn id="11" idx="0"/>
            <a:endCxn id="6" idx="4"/>
          </p:cNvCxnSpPr>
          <p:nvPr/>
        </p:nvCxnSpPr>
        <p:spPr bwMode="auto">
          <a:xfrm flipV="1">
            <a:off x="5789155" y="3898085"/>
            <a:ext cx="427561" cy="458788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5" name="AutoShape 24"/>
          <p:cNvCxnSpPr>
            <a:cxnSpLocks noChangeShapeType="1"/>
            <a:stCxn id="17" idx="0"/>
            <a:endCxn id="6" idx="4"/>
          </p:cNvCxnSpPr>
          <p:nvPr/>
        </p:nvCxnSpPr>
        <p:spPr bwMode="auto">
          <a:xfrm flipH="1" flipV="1">
            <a:off x="6216716" y="3898085"/>
            <a:ext cx="353038" cy="460375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9" name="AutoShape 28"/>
          <p:cNvCxnSpPr>
            <a:cxnSpLocks noChangeShapeType="1"/>
            <a:endCxn id="15" idx="4"/>
          </p:cNvCxnSpPr>
          <p:nvPr/>
        </p:nvCxnSpPr>
        <p:spPr bwMode="auto">
          <a:xfrm flipV="1">
            <a:off x="1656110" y="4692303"/>
            <a:ext cx="0" cy="612775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30" name="AutoShape 29"/>
          <p:cNvCxnSpPr>
            <a:cxnSpLocks noChangeShapeType="1"/>
            <a:endCxn id="12" idx="4"/>
          </p:cNvCxnSpPr>
          <p:nvPr/>
        </p:nvCxnSpPr>
        <p:spPr bwMode="auto">
          <a:xfrm flipV="1">
            <a:off x="2448273" y="4690716"/>
            <a:ext cx="0" cy="612775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31" name="AutoShape 30"/>
          <p:cNvCxnSpPr>
            <a:cxnSpLocks noChangeShapeType="1"/>
            <a:endCxn id="18" idx="4"/>
          </p:cNvCxnSpPr>
          <p:nvPr/>
        </p:nvCxnSpPr>
        <p:spPr bwMode="auto">
          <a:xfrm flipV="1">
            <a:off x="3237260" y="4692303"/>
            <a:ext cx="0" cy="612775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32" name="AutoShape 31"/>
          <p:cNvCxnSpPr>
            <a:cxnSpLocks noChangeShapeType="1"/>
            <a:endCxn id="14" idx="4"/>
          </p:cNvCxnSpPr>
          <p:nvPr/>
        </p:nvCxnSpPr>
        <p:spPr bwMode="auto">
          <a:xfrm flipV="1">
            <a:off x="5006175" y="4666435"/>
            <a:ext cx="0" cy="612775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33" name="AutoShape 32"/>
          <p:cNvCxnSpPr>
            <a:cxnSpLocks noChangeShapeType="1"/>
            <a:endCxn id="11" idx="4"/>
          </p:cNvCxnSpPr>
          <p:nvPr/>
        </p:nvCxnSpPr>
        <p:spPr bwMode="auto">
          <a:xfrm flipV="1">
            <a:off x="5789949" y="4664848"/>
            <a:ext cx="0" cy="612775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34" name="AutoShape 33"/>
          <p:cNvCxnSpPr>
            <a:cxnSpLocks noChangeShapeType="1"/>
            <a:endCxn id="17" idx="4"/>
          </p:cNvCxnSpPr>
          <p:nvPr/>
        </p:nvCxnSpPr>
        <p:spPr bwMode="auto">
          <a:xfrm flipV="1">
            <a:off x="6570547" y="4666435"/>
            <a:ext cx="0" cy="612775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1287810" y="5292378"/>
            <a:ext cx="747713" cy="307975"/>
          </a:xfrm>
          <a:prstGeom prst="rect">
            <a:avLst/>
          </a:prstGeom>
          <a:solidFill>
            <a:srgbClr val="00CC99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Tahoma" pitchFamily="34" charset="0"/>
              </a:rPr>
              <a:t>HV</a:t>
            </a:r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2084735" y="5292378"/>
            <a:ext cx="749300" cy="307975"/>
          </a:xfrm>
          <a:prstGeom prst="rect">
            <a:avLst/>
          </a:prstGeom>
          <a:solidFill>
            <a:srgbClr val="00CC99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Tahoma" pitchFamily="34" charset="0"/>
              </a:rPr>
              <a:t>LV</a:t>
            </a:r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2884835" y="5292378"/>
            <a:ext cx="747713" cy="307975"/>
          </a:xfrm>
          <a:prstGeom prst="rect">
            <a:avLst/>
          </a:prstGeom>
          <a:solidFill>
            <a:srgbClr val="00CC99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err="1" smtClean="0">
                <a:latin typeface="Tahoma" pitchFamily="34" charset="0"/>
              </a:rPr>
              <a:t>RunUnit</a:t>
            </a:r>
            <a:endParaRPr lang="en-US" sz="1200" dirty="0">
              <a:latin typeface="Tahoma" pitchFamily="34" charset="0"/>
            </a:endParaRPr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5372436" y="5266510"/>
            <a:ext cx="747713" cy="307975"/>
          </a:xfrm>
          <a:prstGeom prst="rect">
            <a:avLst/>
          </a:prstGeom>
          <a:solidFill>
            <a:srgbClr val="00CC99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Tahoma" pitchFamily="34" charset="0"/>
              </a:rPr>
              <a:t>Gas</a:t>
            </a:r>
          </a:p>
        </p:txBody>
      </p:sp>
      <p:sp>
        <p:nvSpPr>
          <p:cNvPr id="48" name="Rectangle 47"/>
          <p:cNvSpPr>
            <a:spLocks noChangeArrowheads="1"/>
          </p:cNvSpPr>
          <p:nvPr/>
        </p:nvSpPr>
        <p:spPr bwMode="auto">
          <a:xfrm>
            <a:off x="4580725" y="5266510"/>
            <a:ext cx="747713" cy="307975"/>
          </a:xfrm>
          <a:prstGeom prst="rect">
            <a:avLst/>
          </a:prstGeom>
          <a:solidFill>
            <a:srgbClr val="00CC99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Tahoma" pitchFamily="34" charset="0"/>
              </a:rPr>
              <a:t>HV</a:t>
            </a:r>
          </a:p>
        </p:txBody>
      </p:sp>
      <p:sp>
        <p:nvSpPr>
          <p:cNvPr id="49" name="Rectangle 48"/>
          <p:cNvSpPr>
            <a:spLocks noChangeArrowheads="1"/>
          </p:cNvSpPr>
          <p:nvPr/>
        </p:nvSpPr>
        <p:spPr bwMode="auto">
          <a:xfrm>
            <a:off x="6162560" y="5266510"/>
            <a:ext cx="749300" cy="307975"/>
          </a:xfrm>
          <a:prstGeom prst="rect">
            <a:avLst/>
          </a:prstGeom>
          <a:solidFill>
            <a:srgbClr val="00CC99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err="1" smtClean="0">
                <a:latin typeface="Tahoma" pitchFamily="34" charset="0"/>
              </a:rPr>
              <a:t>RunUnit</a:t>
            </a:r>
            <a:endParaRPr lang="en-US" sz="1200" dirty="0">
              <a:latin typeface="Tahoma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743688" y="6070310"/>
            <a:ext cx="1407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Run1 version</a:t>
            </a:r>
            <a:endParaRPr lang="en-GB" dirty="0"/>
          </a:p>
        </p:txBody>
      </p:sp>
      <p:sp>
        <p:nvSpPr>
          <p:cNvPr id="65" name="TextBox 64"/>
          <p:cNvSpPr txBox="1"/>
          <p:nvPr/>
        </p:nvSpPr>
        <p:spPr>
          <a:xfrm>
            <a:off x="5415299" y="6017811"/>
            <a:ext cx="1407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Run2 version</a:t>
            </a:r>
            <a:endParaRPr lang="en-GB" dirty="0"/>
          </a:p>
        </p:txBody>
      </p:sp>
      <p:sp>
        <p:nvSpPr>
          <p:cNvPr id="66" name="Oval 65"/>
          <p:cNvSpPr>
            <a:spLocks noChangeArrowheads="1"/>
          </p:cNvSpPr>
          <p:nvPr/>
        </p:nvSpPr>
        <p:spPr bwMode="auto">
          <a:xfrm>
            <a:off x="6962498" y="4350378"/>
            <a:ext cx="747713" cy="307975"/>
          </a:xfrm>
          <a:prstGeom prst="ellipse">
            <a:avLst/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smtClean="0">
                <a:latin typeface="Tahoma" pitchFamily="34" charset="0"/>
              </a:rPr>
              <a:t>SAFE</a:t>
            </a:r>
            <a:endParaRPr lang="en-US" sz="1200" dirty="0">
              <a:latin typeface="Tahoma" pitchFamily="34" charset="0"/>
            </a:endParaRPr>
          </a:p>
        </p:txBody>
      </p:sp>
      <p:cxnSp>
        <p:nvCxnSpPr>
          <p:cNvPr id="67" name="AutoShape 36"/>
          <p:cNvCxnSpPr>
            <a:cxnSpLocks noChangeShapeType="1"/>
            <a:stCxn id="68" idx="0"/>
            <a:endCxn id="66" idx="4"/>
          </p:cNvCxnSpPr>
          <p:nvPr/>
        </p:nvCxnSpPr>
        <p:spPr bwMode="auto">
          <a:xfrm flipV="1">
            <a:off x="7325855" y="4658353"/>
            <a:ext cx="10500" cy="608562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68" name="Rectangle 67"/>
          <p:cNvSpPr>
            <a:spLocks noChangeArrowheads="1"/>
          </p:cNvSpPr>
          <p:nvPr/>
        </p:nvSpPr>
        <p:spPr bwMode="auto">
          <a:xfrm>
            <a:off x="6951999" y="5266915"/>
            <a:ext cx="747712" cy="307975"/>
          </a:xfrm>
          <a:prstGeom prst="rect">
            <a:avLst/>
          </a:prstGeom>
          <a:solidFill>
            <a:srgbClr val="66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err="1" smtClean="0">
                <a:latin typeface="Tahoma" pitchFamily="34" charset="0"/>
              </a:rPr>
              <a:t>SafeUnit</a:t>
            </a:r>
            <a:endParaRPr lang="en-US" sz="1200" dirty="0">
              <a:latin typeface="Tahoma" pitchFamily="34" charset="0"/>
            </a:endParaRPr>
          </a:p>
        </p:txBody>
      </p:sp>
      <p:cxnSp>
        <p:nvCxnSpPr>
          <p:cNvPr id="74" name="AutoShape 24"/>
          <p:cNvCxnSpPr>
            <a:cxnSpLocks noChangeShapeType="1"/>
            <a:stCxn id="66" idx="0"/>
            <a:endCxn id="6" idx="5"/>
          </p:cNvCxnSpPr>
          <p:nvPr/>
        </p:nvCxnSpPr>
        <p:spPr bwMode="auto">
          <a:xfrm flipH="1" flipV="1">
            <a:off x="6481072" y="3852983"/>
            <a:ext cx="855283" cy="497395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93" name="Oval 92"/>
          <p:cNvSpPr/>
          <p:nvPr/>
        </p:nvSpPr>
        <p:spPr>
          <a:xfrm>
            <a:off x="6012160" y="1566084"/>
            <a:ext cx="864096" cy="216024"/>
          </a:xfrm>
          <a:prstGeom prst="ellipse">
            <a:avLst/>
          </a:prstGeom>
          <a:solidFill>
            <a:srgbClr val="00CC99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TextBox 93"/>
          <p:cNvSpPr txBox="1"/>
          <p:nvPr/>
        </p:nvSpPr>
        <p:spPr>
          <a:xfrm>
            <a:off x="6972743" y="1484784"/>
            <a:ext cx="1548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 unchanged</a:t>
            </a:r>
            <a:endParaRPr lang="en-GB" dirty="0"/>
          </a:p>
        </p:txBody>
      </p:sp>
      <p:sp>
        <p:nvSpPr>
          <p:cNvPr id="95" name="Oval 94"/>
          <p:cNvSpPr/>
          <p:nvPr/>
        </p:nvSpPr>
        <p:spPr>
          <a:xfrm>
            <a:off x="6012160" y="1929074"/>
            <a:ext cx="864096" cy="216024"/>
          </a:xfrm>
          <a:prstGeom prst="ellipse">
            <a:avLst/>
          </a:prstGeom>
          <a:solidFill>
            <a:srgbClr val="66FF66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TextBox 95"/>
          <p:cNvSpPr txBox="1"/>
          <p:nvPr/>
        </p:nvSpPr>
        <p:spPr>
          <a:xfrm>
            <a:off x="6972743" y="1847774"/>
            <a:ext cx="20590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 new or modified</a:t>
            </a:r>
            <a:endParaRPr lang="en-GB" dirty="0"/>
          </a:p>
        </p:txBody>
      </p:sp>
      <p:sp>
        <p:nvSpPr>
          <p:cNvPr id="97" name="Rectangle 96"/>
          <p:cNvSpPr/>
          <p:nvPr/>
        </p:nvSpPr>
        <p:spPr>
          <a:xfrm>
            <a:off x="6012160" y="2276872"/>
            <a:ext cx="847030" cy="216024"/>
          </a:xfrm>
          <a:prstGeom prst="rect">
            <a:avLst/>
          </a:prstGeom>
          <a:solidFill>
            <a:srgbClr val="66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GB" sz="120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6981820" y="2200218"/>
            <a:ext cx="9289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new DU</a:t>
            </a:r>
            <a:endParaRPr lang="en-GB" dirty="0"/>
          </a:p>
        </p:txBody>
      </p:sp>
      <p:sp>
        <p:nvSpPr>
          <p:cNvPr id="51" name="50 Elipse"/>
          <p:cNvSpPr/>
          <p:nvPr/>
        </p:nvSpPr>
        <p:spPr>
          <a:xfrm>
            <a:off x="6741998" y="3923953"/>
            <a:ext cx="1188713" cy="2146357"/>
          </a:xfrm>
          <a:prstGeom prst="ellipse">
            <a:avLst/>
          </a:prstGeom>
          <a:noFill/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2" name="51 Flecha curvada hacia abajo"/>
          <p:cNvSpPr/>
          <p:nvPr/>
        </p:nvSpPr>
        <p:spPr>
          <a:xfrm flipH="1">
            <a:off x="3716331" y="3163685"/>
            <a:ext cx="3287888" cy="760268"/>
          </a:xfrm>
          <a:prstGeom prst="curvedDownArrow">
            <a:avLst>
              <a:gd name="adj1" fmla="val 25000"/>
              <a:gd name="adj2" fmla="val 57739"/>
              <a:gd name="adj3" fmla="val 41634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53" name="5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D73A0-E707-674C-B135-B418B52B8E9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31121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 on the top node</a:t>
            </a:r>
            <a:endParaRPr lang="en-GB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962604" y="5211699"/>
            <a:ext cx="1080120" cy="307975"/>
          </a:xfrm>
          <a:prstGeom prst="rect">
            <a:avLst/>
          </a:prstGeom>
          <a:solidFill>
            <a:srgbClr val="00CC99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smtClean="0">
                <a:latin typeface="Tahoma" pitchFamily="34" charset="0"/>
              </a:rPr>
              <a:t>READY</a:t>
            </a:r>
            <a:endParaRPr lang="en-US" sz="1200" dirty="0">
              <a:latin typeface="Tahoma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62604" y="4779651"/>
            <a:ext cx="1080120" cy="307975"/>
          </a:xfrm>
          <a:prstGeom prst="rect">
            <a:avLst/>
          </a:prstGeom>
          <a:solidFill>
            <a:srgbClr val="0099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smtClean="0">
                <a:latin typeface="Tahoma" pitchFamily="34" charset="0"/>
              </a:rPr>
              <a:t>BEAM_TUNING</a:t>
            </a:r>
            <a:endParaRPr lang="en-US" sz="1200" dirty="0">
              <a:latin typeface="Tahoma" pitchFamily="34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962604" y="4347603"/>
            <a:ext cx="1080120" cy="307975"/>
          </a:xfrm>
          <a:prstGeom prst="rect">
            <a:avLst/>
          </a:prstGeom>
          <a:solidFill>
            <a:srgbClr val="0099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smtClean="0">
                <a:latin typeface="Tahoma" pitchFamily="34" charset="0"/>
              </a:rPr>
              <a:t>STBY_CONF</a:t>
            </a:r>
            <a:endParaRPr lang="en-US" sz="1200" dirty="0">
              <a:latin typeface="Tahoma" pitchFamily="34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977578" y="3915555"/>
            <a:ext cx="1080120" cy="307975"/>
          </a:xfrm>
          <a:prstGeom prst="rect">
            <a:avLst/>
          </a:prstGeom>
          <a:solidFill>
            <a:srgbClr val="0099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smtClean="0">
                <a:latin typeface="Tahoma" pitchFamily="34" charset="0"/>
              </a:rPr>
              <a:t>STANDBY</a:t>
            </a:r>
            <a:endParaRPr lang="en-US" sz="1200" dirty="0">
              <a:latin typeface="Tahoma" pitchFamily="34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977578" y="3483507"/>
            <a:ext cx="1080120" cy="307975"/>
          </a:xfrm>
          <a:prstGeom prst="rect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smtClean="0">
                <a:latin typeface="Tahoma" pitchFamily="34" charset="0"/>
              </a:rPr>
              <a:t>MOVING_...</a:t>
            </a:r>
            <a:endParaRPr lang="en-US" sz="1200" dirty="0">
              <a:latin typeface="Tahoma" pitchFamily="34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977578" y="3051459"/>
            <a:ext cx="1080120" cy="307975"/>
          </a:xfrm>
          <a:prstGeom prst="rect">
            <a:avLst/>
          </a:prstGeom>
          <a:solidFill>
            <a:schemeClr val="accent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smtClean="0">
                <a:latin typeface="Tahoma" pitchFamily="34" charset="0"/>
              </a:rPr>
              <a:t>MIXED</a:t>
            </a:r>
            <a:endParaRPr lang="en-US" sz="1200" dirty="0">
              <a:latin typeface="Tahoma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29858" y="1712902"/>
            <a:ext cx="14568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DET top node</a:t>
            </a:r>
            <a:endParaRPr lang="en-GB" dirty="0"/>
          </a:p>
        </p:txBody>
      </p:sp>
      <p:sp>
        <p:nvSpPr>
          <p:cNvPr id="18" name="Right Brace 17"/>
          <p:cNvSpPr/>
          <p:nvPr/>
        </p:nvSpPr>
        <p:spPr>
          <a:xfrm>
            <a:off x="2201714" y="2564904"/>
            <a:ext cx="576064" cy="2954770"/>
          </a:xfrm>
          <a:prstGeom prst="rightBrac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2849786" y="3577204"/>
            <a:ext cx="1053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GO_SAFE</a:t>
            </a:r>
            <a:endParaRPr lang="en-GB" dirty="0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2993802" y="4036278"/>
            <a:ext cx="78611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978085" y="2619411"/>
            <a:ext cx="1080120" cy="307975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smtClean="0">
                <a:latin typeface="Tahoma" pitchFamily="34" charset="0"/>
              </a:rPr>
              <a:t>ERROR</a:t>
            </a:r>
            <a:endParaRPr lang="en-US" sz="1200" dirty="0">
              <a:latin typeface="Tahoma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015480" y="5272633"/>
            <a:ext cx="57187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Run1: RESTORE_SAFE, RESTORE_READY were translated </a:t>
            </a:r>
            <a:br>
              <a:rPr lang="en-US" dirty="0" smtClean="0"/>
            </a:br>
            <a:r>
              <a:rPr lang="en-US" dirty="0" smtClean="0"/>
              <a:t>on the ALICE side as FSM commands (GO_BEAM_TUN, …)</a:t>
            </a:r>
            <a:endParaRPr lang="en-GB" dirty="0"/>
          </a:p>
        </p:txBody>
      </p:sp>
      <p:sp>
        <p:nvSpPr>
          <p:cNvPr id="56" name="Oval 55"/>
          <p:cNvSpPr>
            <a:spLocks noChangeArrowheads="1"/>
          </p:cNvSpPr>
          <p:nvPr/>
        </p:nvSpPr>
        <p:spPr bwMode="auto">
          <a:xfrm>
            <a:off x="2318098" y="1702997"/>
            <a:ext cx="963736" cy="432048"/>
          </a:xfrm>
          <a:prstGeom prst="ellipse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smtClean="0">
                <a:latin typeface="Tahoma" pitchFamily="34" charset="0"/>
              </a:rPr>
              <a:t>DET_DCS</a:t>
            </a:r>
            <a:endParaRPr lang="en-US" sz="1200" dirty="0">
              <a:latin typeface="Tahom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68538" y="1457356"/>
            <a:ext cx="502394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All states shall accept </a:t>
            </a:r>
            <a:r>
              <a:rPr lang="en-US" sz="2000" b="1" dirty="0" smtClean="0"/>
              <a:t>commands</a:t>
            </a:r>
            <a:r>
              <a:rPr lang="en-US" sz="2000" dirty="0" smtClean="0"/>
              <a:t> GO_SAFE GO_SUPERSAFE. These commands can be simply translated or sent to the DET_SAFE_CU</a:t>
            </a:r>
          </a:p>
          <a:p>
            <a:r>
              <a:rPr lang="en-US" sz="2000" dirty="0" smtClean="0"/>
              <a:t>The FSM states of the TOP NODE don’t change</a:t>
            </a:r>
            <a:endParaRPr lang="en-GB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83732" y="2790750"/>
            <a:ext cx="4553483" cy="24209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3016399" y="5978658"/>
            <a:ext cx="56057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Run2: RESTORE_SAFE, RESTORE_READY are translated </a:t>
            </a:r>
            <a:br>
              <a:rPr lang="en-US" dirty="0" smtClean="0"/>
            </a:br>
            <a:r>
              <a:rPr lang="en-US" dirty="0" smtClean="0"/>
              <a:t>in the TOP NODE as FSM commands (GO_BEAM_TUN, …)</a:t>
            </a:r>
            <a:endParaRPr lang="en-GB" dirty="0"/>
          </a:p>
        </p:txBody>
      </p:sp>
      <p:sp>
        <p:nvSpPr>
          <p:cNvPr id="20" name="Right Arrow 19"/>
          <p:cNvSpPr/>
          <p:nvPr/>
        </p:nvSpPr>
        <p:spPr>
          <a:xfrm>
            <a:off x="2123728" y="6021288"/>
            <a:ext cx="864096" cy="504056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/>
          <p:cNvSpPr txBox="1"/>
          <p:nvPr/>
        </p:nvSpPr>
        <p:spPr>
          <a:xfrm>
            <a:off x="-12869" y="9585"/>
            <a:ext cx="3822328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Presented at DCS workshop 18/3/2013</a:t>
            </a:r>
            <a:endParaRPr lang="en-GB" dirty="0"/>
          </a:p>
        </p:txBody>
      </p:sp>
      <p:sp>
        <p:nvSpPr>
          <p:cNvPr id="21" name="2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D73A0-E707-674C-B135-B418B52B8E9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200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(FIRE) SAFETY </a:t>
            </a:r>
            <a:r>
              <a:rPr lang="en-US" dirty="0" err="1" smtClean="0"/>
              <a:t>datapoint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771652"/>
            <a:ext cx="4320480" cy="44897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	</a:t>
            </a:r>
          </a:p>
          <a:p>
            <a:pPr marL="0" indent="0">
              <a:buNone/>
            </a:pPr>
            <a:r>
              <a:rPr lang="en-US" sz="2400" dirty="0" smtClean="0"/>
              <a:t>Script </a:t>
            </a:r>
            <a:r>
              <a:rPr lang="en-US" sz="2400" dirty="0"/>
              <a:t>and </a:t>
            </a:r>
            <a:r>
              <a:rPr lang="en-US" sz="2400" dirty="0" err="1"/>
              <a:t>datapoint</a:t>
            </a:r>
            <a:r>
              <a:rPr lang="en-US" sz="2400" dirty="0"/>
              <a:t> to publish safety related info for the </a:t>
            </a:r>
            <a:r>
              <a:rPr lang="en-US" sz="2400" dirty="0" err="1"/>
              <a:t>firebrigade</a:t>
            </a:r>
            <a:r>
              <a:rPr lang="en-US" sz="2400" dirty="0"/>
              <a:t>: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	</a:t>
            </a:r>
            <a:r>
              <a:rPr lang="en-US" sz="1800" dirty="0" err="1" smtClean="0"/>
              <a:t>AliFireSafety</a:t>
            </a:r>
            <a:r>
              <a:rPr lang="en-US" sz="1800" dirty="0" smtClean="0"/>
              <a:t>:</a:t>
            </a:r>
            <a:endParaRPr lang="en-US" sz="1800" dirty="0"/>
          </a:p>
          <a:p>
            <a:pPr lvl="2"/>
            <a:r>
              <a:rPr lang="en-US" sz="1800" dirty="0" err="1" smtClean="0"/>
              <a:t>det.isOnHV</a:t>
            </a:r>
            <a:r>
              <a:rPr lang="en-US" sz="1800" dirty="0" smtClean="0"/>
              <a:t> </a:t>
            </a:r>
            <a:r>
              <a:rPr lang="en-US" sz="1800" dirty="0"/>
              <a:t>(</a:t>
            </a:r>
            <a:r>
              <a:rPr lang="en-US" sz="1800" dirty="0" err="1"/>
              <a:t>bool</a:t>
            </a:r>
            <a:r>
              <a:rPr lang="en-US" sz="1800" dirty="0"/>
              <a:t>)</a:t>
            </a:r>
          </a:p>
          <a:p>
            <a:pPr lvl="2"/>
            <a:r>
              <a:rPr lang="en-US" sz="1800" dirty="0" err="1" smtClean="0"/>
              <a:t>det.isOnLV</a:t>
            </a:r>
            <a:r>
              <a:rPr lang="en-US" sz="1800" dirty="0" smtClean="0"/>
              <a:t> </a:t>
            </a:r>
            <a:r>
              <a:rPr lang="en-US" sz="1800" dirty="0"/>
              <a:t>(</a:t>
            </a:r>
            <a:r>
              <a:rPr lang="en-US" sz="1800" dirty="0" err="1"/>
              <a:t>bool</a:t>
            </a:r>
            <a:r>
              <a:rPr lang="en-US" sz="1800" dirty="0"/>
              <a:t>)</a:t>
            </a:r>
          </a:p>
          <a:p>
            <a:pPr lvl="2"/>
            <a:r>
              <a:rPr lang="en-US" sz="1800" dirty="0" err="1" smtClean="0"/>
              <a:t>det.avgTemp</a:t>
            </a:r>
            <a:r>
              <a:rPr lang="en-US" sz="1800" dirty="0" smtClean="0"/>
              <a:t> </a:t>
            </a:r>
            <a:r>
              <a:rPr lang="en-US" sz="1800" dirty="0"/>
              <a:t>(float)</a:t>
            </a:r>
          </a:p>
          <a:p>
            <a:pPr lvl="2"/>
            <a:r>
              <a:rPr lang="en-US" sz="1800" dirty="0" err="1" smtClean="0"/>
              <a:t>det.refTemp</a:t>
            </a:r>
            <a:r>
              <a:rPr lang="en-US" sz="1800" dirty="0" smtClean="0"/>
              <a:t> </a:t>
            </a:r>
            <a:r>
              <a:rPr lang="en-US" sz="1800" dirty="0"/>
              <a:t>(float)</a:t>
            </a:r>
          </a:p>
          <a:p>
            <a:endParaRPr lang="en-GB" sz="2400" dirty="0"/>
          </a:p>
        </p:txBody>
      </p:sp>
      <p:sp>
        <p:nvSpPr>
          <p:cNvPr id="4" name="Right Arrow 3"/>
          <p:cNvSpPr/>
          <p:nvPr/>
        </p:nvSpPr>
        <p:spPr>
          <a:xfrm>
            <a:off x="107707" y="2359801"/>
            <a:ext cx="864096" cy="504056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46194" y="1380314"/>
            <a:ext cx="4313039" cy="3893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1063690" y="2359801"/>
            <a:ext cx="3359020" cy="1820287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2920482" y="2359801"/>
            <a:ext cx="1373709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New </a:t>
            </a:r>
            <a:r>
              <a:rPr lang="en-US" dirty="0" err="1" smtClean="0"/>
              <a:t>DpType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129007" y="4590639"/>
            <a:ext cx="312758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Example: new </a:t>
            </a:r>
            <a:r>
              <a:rPr lang="en-US" dirty="0" err="1" smtClean="0"/>
              <a:t>dp</a:t>
            </a:r>
            <a:r>
              <a:rPr lang="en-US" dirty="0"/>
              <a:t> </a:t>
            </a:r>
            <a:r>
              <a:rPr lang="en-US" dirty="0" smtClean="0"/>
              <a:t>for ACO</a:t>
            </a:r>
          </a:p>
          <a:p>
            <a:r>
              <a:rPr lang="en-US" dirty="0" err="1" smtClean="0"/>
              <a:t>aco_dcs:acoFireSafety.isOnHV</a:t>
            </a:r>
            <a:endParaRPr lang="en-US" dirty="0" smtClean="0"/>
          </a:p>
          <a:p>
            <a:r>
              <a:rPr lang="en-US" dirty="0" err="1" smtClean="0"/>
              <a:t>aco_dcs:acoFireSafety.isOnHL</a:t>
            </a:r>
            <a:endParaRPr lang="en-US" dirty="0"/>
          </a:p>
          <a:p>
            <a:r>
              <a:rPr lang="en-US" dirty="0" err="1" smtClean="0"/>
              <a:t>aco_dcs:acoFireSafety.avgTemp</a:t>
            </a:r>
            <a:endParaRPr lang="en-US" dirty="0"/>
          </a:p>
          <a:p>
            <a:r>
              <a:rPr lang="en-US" dirty="0" err="1" smtClean="0"/>
              <a:t>aco_dcs:acoFireSafety.refTemp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063690" y="4303912"/>
            <a:ext cx="3359020" cy="1928927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3398816" y="4303912"/>
            <a:ext cx="909673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N</a:t>
            </a:r>
            <a:r>
              <a:rPr lang="en-US" dirty="0" smtClean="0"/>
              <a:t>ew </a:t>
            </a:r>
            <a:r>
              <a:rPr lang="en-US" dirty="0" err="1" smtClean="0"/>
              <a:t>dp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709127" y="6329235"/>
            <a:ext cx="8050152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DPL file available in Z</a:t>
            </a:r>
            <a:r>
              <a:rPr lang="en-US" dirty="0"/>
              <a:t>:\Install\ALICE Framework\ALICE FW </a:t>
            </a:r>
            <a:r>
              <a:rPr lang="en-US" dirty="0" smtClean="0"/>
              <a:t>Components\</a:t>
            </a:r>
            <a:r>
              <a:rPr lang="en-US" dirty="0" err="1" smtClean="0"/>
              <a:t>aliFireSafety</a:t>
            </a:r>
            <a:endParaRPr lang="en-GB" dirty="0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D73A0-E707-674C-B135-B418B52B8E9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398522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64089" y="3508274"/>
            <a:ext cx="4106813" cy="2834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Panels screenshots for the web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886200"/>
          </a:xfrm>
        </p:spPr>
        <p:txBody>
          <a:bodyPr>
            <a:normAutofit fontScale="92500"/>
          </a:bodyPr>
          <a:lstStyle/>
          <a:p>
            <a:r>
              <a:rPr lang="en-US" sz="2800" dirty="0"/>
              <a:t>Web monitoring</a:t>
            </a:r>
          </a:p>
          <a:p>
            <a:pPr lvl="1"/>
            <a:r>
              <a:rPr lang="en-US" sz="2400" dirty="0"/>
              <a:t>a</a:t>
            </a:r>
            <a:r>
              <a:rPr lang="en-US" sz="2400" dirty="0" smtClean="0"/>
              <a:t>t present, the screenshots are produced centrally using a script to open the panels found in the shared area in a background UI</a:t>
            </a:r>
          </a:p>
          <a:p>
            <a:pPr lvl="1"/>
            <a:r>
              <a:rPr lang="en-US" sz="2400" dirty="0" smtClean="0"/>
              <a:t>each panel must stay open for several seconds to load all data</a:t>
            </a:r>
          </a:p>
          <a:p>
            <a:pPr lvl="1"/>
            <a:endParaRPr lang="en-US" sz="2400" dirty="0" smtClean="0"/>
          </a:p>
          <a:p>
            <a:pPr marL="457200" lvl="1" indent="0">
              <a:buNone/>
            </a:pPr>
            <a:r>
              <a:rPr lang="en-US" sz="2400" dirty="0" smtClean="0"/>
              <a:t>The script </a:t>
            </a:r>
            <a:r>
              <a:rPr lang="en-US" sz="2400" dirty="0"/>
              <a:t>producing panels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screenshots shall run in the </a:t>
            </a:r>
            <a:br>
              <a:rPr lang="en-US" sz="2400" dirty="0" smtClean="0"/>
            </a:br>
            <a:r>
              <a:rPr lang="en-US" sz="2400" dirty="0" smtClean="0"/>
              <a:t>detector projects, and save </a:t>
            </a:r>
            <a:br>
              <a:rPr lang="en-US" sz="2400" dirty="0" smtClean="0"/>
            </a:br>
            <a:r>
              <a:rPr lang="en-US" sz="2400" dirty="0" smtClean="0"/>
              <a:t>PNGs in the FS shared area</a:t>
            </a:r>
            <a:endParaRPr lang="en-GB" sz="2400" dirty="0"/>
          </a:p>
        </p:txBody>
      </p:sp>
      <p:sp>
        <p:nvSpPr>
          <p:cNvPr id="4" name="Right Arrow 3"/>
          <p:cNvSpPr/>
          <p:nvPr/>
        </p:nvSpPr>
        <p:spPr>
          <a:xfrm>
            <a:off x="65718" y="3594720"/>
            <a:ext cx="864096" cy="504056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323389" y="6050677"/>
            <a:ext cx="5657533" cy="58477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Package and instructions ready and available </a:t>
            </a:r>
            <a:r>
              <a:rPr lang="en-US" sz="1600" dirty="0"/>
              <a:t>in </a:t>
            </a:r>
            <a:endParaRPr lang="en-US" sz="1600" dirty="0" smtClean="0"/>
          </a:p>
          <a:p>
            <a:r>
              <a:rPr lang="en-US" sz="1600" dirty="0" smtClean="0"/>
              <a:t>Z</a:t>
            </a:r>
            <a:r>
              <a:rPr lang="en-US" sz="1600" dirty="0"/>
              <a:t>:\Install\ALICE Framework\ALICE FW </a:t>
            </a:r>
            <a:r>
              <a:rPr lang="en-US" sz="1600" dirty="0" smtClean="0"/>
              <a:t>Components\</a:t>
            </a:r>
            <a:r>
              <a:rPr lang="en-US" sz="1600" dirty="0" err="1" smtClean="0"/>
              <a:t>aliScreenshot</a:t>
            </a:r>
            <a:endParaRPr lang="en-GB" sz="1600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D73A0-E707-674C-B135-B418B52B8E9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862757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F025E94A7DA54A93DEF607CADF08F4" ma:contentTypeVersion="0" ma:contentTypeDescription="Create a new document." ma:contentTypeScope="" ma:versionID="9a9bf14f3592f5794ff2964b66e39c19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63DFF20-B514-479F-B620-15E5C40F118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E0811C7-DC9D-43B6-85BC-DBA6F46F3E7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2E6DB8B5-1CB8-4720-BE25-B92EBDEF3A92}">
  <ds:schemaRefs>
    <ds:schemaRef ds:uri="http://schemas.openxmlformats.org/package/2006/metadata/core-properties"/>
    <ds:schemaRef ds:uri="http://www.w3.org/XML/1998/namespace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8894</TotalTime>
  <Words>301</Words>
  <Application>Microsoft Office PowerPoint</Application>
  <PresentationFormat>Presentación en pantalla (4:3)</PresentationFormat>
  <Paragraphs>102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Office Theme</vt:lpstr>
      <vt:lpstr>LS1: some more work for detector  and ACC experts</vt:lpstr>
      <vt:lpstr>FULL/FAST  SOR/EOR</vt:lpstr>
      <vt:lpstr>Renewing the FSM for ALICE RUN2 operations</vt:lpstr>
      <vt:lpstr>New FSM including SAFE concept</vt:lpstr>
      <vt:lpstr>Changes on the top node</vt:lpstr>
      <vt:lpstr>(FIRE) SAFETY datapoint</vt:lpstr>
      <vt:lpstr>Panels screenshots for the web</vt:lpstr>
    </vt:vector>
  </TitlesOfParts>
  <Company>INFN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Migrating ALICE DCS to WinCC</dc:title>
  <dc:creator>Ombretta Pinazza</dc:creator>
  <cp:lastModifiedBy>mim</cp:lastModifiedBy>
  <cp:revision>84</cp:revision>
  <dcterms:created xsi:type="dcterms:W3CDTF">2014-03-23T17:35:37Z</dcterms:created>
  <dcterms:modified xsi:type="dcterms:W3CDTF">2015-01-31T16:19:19Z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0x01010059F025E94A7DA54A93DEF607CADF08F4</vt:lpwstr>
  </property>
</Properties>
</file>