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4"/>
  </p:notesMasterIdLst>
  <p:sldIdLst>
    <p:sldId id="256" r:id="rId3"/>
    <p:sldId id="257" r:id="rId4"/>
    <p:sldId id="260" r:id="rId5"/>
    <p:sldId id="261" r:id="rId6"/>
    <p:sldId id="259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4" r:id="rId15"/>
    <p:sldId id="275" r:id="rId16"/>
    <p:sldId id="270" r:id="rId17"/>
    <p:sldId id="264" r:id="rId18"/>
    <p:sldId id="271" r:id="rId19"/>
    <p:sldId id="272" r:id="rId20"/>
    <p:sldId id="273" r:id="rId21"/>
    <p:sldId id="279" r:id="rId22"/>
    <p:sldId id="258" r:id="rId23"/>
    <p:sldId id="276" r:id="rId24"/>
    <p:sldId id="277" r:id="rId25"/>
    <p:sldId id="278" r:id="rId26"/>
    <p:sldId id="286" r:id="rId27"/>
    <p:sldId id="280" r:id="rId28"/>
    <p:sldId id="283" r:id="rId29"/>
    <p:sldId id="281" r:id="rId30"/>
    <p:sldId id="285" r:id="rId31"/>
    <p:sldId id="282" r:id="rId32"/>
    <p:sldId id="284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642" autoAdjust="0"/>
  </p:normalViewPr>
  <p:slideViewPr>
    <p:cSldViewPr>
      <p:cViewPr varScale="1">
        <p:scale>
          <a:sx n="123" d="100"/>
          <a:sy n="123" d="100"/>
        </p:scale>
        <p:origin x="125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9" d="100"/>
          <a:sy n="69" d="100"/>
        </p:scale>
        <p:origin x="-1998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Pool1</c:v>
                </c:pt>
              </c:strCache>
            </c:strRef>
          </c:tx>
          <c:spPr>
            <a:ln w="28575" cap="rnd" cmpd="sng" algn="ctr">
              <a:solidFill>
                <a:schemeClr val="accent2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pPr>
              <a:solidFill>
                <a:schemeClr val="accent2"/>
              </a:solidFill>
              <a:ln w="9525" cap="flat" cmpd="sng" algn="ctr">
                <a:solidFill>
                  <a:schemeClr val="accent2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cat>
            <c:strRef>
              <c:f>Sheet1!$A$2:$A$11</c:f>
              <c:strCache>
                <c:ptCount val="10"/>
                <c:pt idx="0">
                  <c:v>Read throughput</c:v>
                </c:pt>
                <c:pt idx="1">
                  <c:v>Write throughput</c:v>
                </c:pt>
                <c:pt idx="2">
                  <c:v>Read Latency</c:v>
                </c:pt>
                <c:pt idx="3">
                  <c:v>Write Latency</c:v>
                </c:pt>
                <c:pt idx="4">
                  <c:v>Scalability</c:v>
                </c:pt>
                <c:pt idx="5">
                  <c:v>Consistency</c:v>
                </c:pt>
                <c:pt idx="6">
                  <c:v>Metadata Read throughput</c:v>
                </c:pt>
                <c:pt idx="7">
                  <c:v>Metadata Write throughput</c:v>
                </c:pt>
                <c:pt idx="8">
                  <c:v>Metadata Read Latency</c:v>
                </c:pt>
                <c:pt idx="9">
                  <c:v>Metadata Write Latency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32</c:v>
                </c:pt>
                <c:pt idx="1">
                  <c:v>32</c:v>
                </c:pt>
                <c:pt idx="2">
                  <c:v>28</c:v>
                </c:pt>
                <c:pt idx="3">
                  <c:v>33</c:v>
                </c:pt>
                <c:pt idx="4">
                  <c:v>46</c:v>
                </c:pt>
                <c:pt idx="5">
                  <c:v>44</c:v>
                </c:pt>
                <c:pt idx="6">
                  <c:v>50</c:v>
                </c:pt>
                <c:pt idx="7">
                  <c:v>45</c:v>
                </c:pt>
                <c:pt idx="8">
                  <c:v>71</c:v>
                </c:pt>
                <c:pt idx="9">
                  <c:v>60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Pool2</c:v>
                </c:pt>
              </c:strCache>
            </c:strRef>
          </c:tx>
          <c:spPr>
            <a:ln w="28575" cap="rnd" cmpd="sng" algn="ctr">
              <a:solidFill>
                <a:schemeClr val="accent4"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  <c:marker>
            <c:spPr>
              <a:solidFill>
                <a:schemeClr val="accent4"/>
              </a:solidFill>
              <a:ln w="9525" cap="flat" cmpd="sng" algn="ctr">
                <a:solidFill>
                  <a:schemeClr val="accent4">
                    <a:shade val="95000"/>
                    <a:satMod val="105000"/>
                  </a:schemeClr>
                </a:solidFill>
                <a:prstDash val="solid"/>
                <a:round/>
              </a:ln>
              <a:effectLst/>
            </c:spPr>
          </c:marker>
          <c:cat>
            <c:strRef>
              <c:f>Sheet1!$A$2:$A$11</c:f>
              <c:strCache>
                <c:ptCount val="10"/>
                <c:pt idx="0">
                  <c:v>Read throughput</c:v>
                </c:pt>
                <c:pt idx="1">
                  <c:v>Write throughput</c:v>
                </c:pt>
                <c:pt idx="2">
                  <c:v>Read Latency</c:v>
                </c:pt>
                <c:pt idx="3">
                  <c:v>Write Latency</c:v>
                </c:pt>
                <c:pt idx="4">
                  <c:v>Scalability</c:v>
                </c:pt>
                <c:pt idx="5">
                  <c:v>Consistency</c:v>
                </c:pt>
                <c:pt idx="6">
                  <c:v>Metadata Read throughput</c:v>
                </c:pt>
                <c:pt idx="7">
                  <c:v>Metadata Write throughput</c:v>
                </c:pt>
                <c:pt idx="8">
                  <c:v>Metadata Read Latency</c:v>
                </c:pt>
                <c:pt idx="9">
                  <c:v>Metadata Write Latency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54</c:v>
                </c:pt>
                <c:pt idx="1">
                  <c:v>45</c:v>
                </c:pt>
                <c:pt idx="2">
                  <c:v>46</c:v>
                </c:pt>
                <c:pt idx="3">
                  <c:v>55</c:v>
                </c:pt>
                <c:pt idx="4">
                  <c:v>66</c:v>
                </c:pt>
                <c:pt idx="5">
                  <c:v>55</c:v>
                </c:pt>
                <c:pt idx="6">
                  <c:v>66</c:v>
                </c:pt>
                <c:pt idx="7">
                  <c:v>72</c:v>
                </c:pt>
                <c:pt idx="8">
                  <c:v>55</c:v>
                </c:pt>
                <c:pt idx="9">
                  <c:v>44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4557072"/>
        <c:axId val="184556680"/>
      </c:radarChart>
      <c:catAx>
        <c:axId val="18455707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0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556680"/>
        <c:crosses val="autoZero"/>
        <c:auto val="1"/>
        <c:lblAlgn val="ctr"/>
        <c:lblOffset val="100"/>
        <c:noMultiLvlLbl val="0"/>
      </c:catAx>
      <c:valAx>
        <c:axId val="184556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tint val="75000"/>
                  <a:shade val="95000"/>
                  <a:satMod val="105000"/>
                </a:schemeClr>
              </a:solidFill>
              <a:prstDash val="solid"/>
              <a:round/>
            </a:ln>
            <a:effectLst/>
          </c:spPr>
        </c:majorGridlines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45570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bg2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/>
  </c:spPr>
  <c:txPr>
    <a:bodyPr/>
    <a:lstStyle/>
    <a:p>
      <a:pPr>
        <a:defRPr>
          <a:solidFill>
            <a:schemeClr val="bg2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2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>
      <a:schemeClr val="dk1">
        <a:tint val="95000"/>
      </a:schem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>
      <a:schemeClr val="dk1">
        <a:tint val="5000"/>
      </a:schem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1B35DE-95D4-4A56-9F0F-36441EAAB447}" type="datetimeFigureOut">
              <a:rPr lang="en-GB" smtClean="0"/>
              <a:pPr/>
              <a:t>03/11/2014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DF9558-8C37-4604-A968-C07F2509CA64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653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F9558-8C37-4604-A968-C07F2509CA64}" type="slidenum">
              <a:rPr lang="en-GB" smtClean="0"/>
              <a:pPr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467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DF9558-8C37-4604-A968-C07F2509CA64}" type="slidenum">
              <a:rPr lang="en-GB" smtClean="0"/>
              <a:pPr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5233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1143000" y="0"/>
            <a:ext cx="8001000" cy="849313"/>
            <a:chOff x="1143000" y="0"/>
            <a:chExt cx="8001000" cy="849313"/>
          </a:xfrm>
        </p:grpSpPr>
        <p:pic>
          <p:nvPicPr>
            <p:cNvPr id="5" name="Picture 20" descr="banner-ITonly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43000" y="0"/>
              <a:ext cx="8001000" cy="8493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itle 1"/>
            <p:cNvSpPr txBox="1">
              <a:spLocks/>
            </p:cNvSpPr>
            <p:nvPr userDrawn="1"/>
          </p:nvSpPr>
          <p:spPr bwMode="auto">
            <a:xfrm>
              <a:off x="1295400" y="0"/>
              <a:ext cx="55626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defRPr/>
              </a:pPr>
              <a:r>
                <a:rPr lang="en-US" sz="3200" kern="0" dirty="0">
                  <a:solidFill>
                    <a:schemeClr val="bg1"/>
                  </a:solidFill>
                  <a:latin typeface="+mj-lt"/>
                  <a:ea typeface="+mj-ea"/>
                  <a:cs typeface="+mj-cs"/>
                </a:rPr>
                <a:t>Data &amp; Storage Services</a:t>
              </a:r>
            </a:p>
          </p:txBody>
        </p:sp>
      </p:grpSp>
      <p:pic>
        <p:nvPicPr>
          <p:cNvPr id="7" name="Picture 20" descr="CERNlogo-rg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58200" y="6172200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23"/>
          <p:cNvSpPr txBox="1">
            <a:spLocks noChangeArrowheads="1"/>
          </p:cNvSpPr>
          <p:nvPr/>
        </p:nvSpPr>
        <p:spPr bwMode="auto">
          <a:xfrm>
            <a:off x="0" y="6111875"/>
            <a:ext cx="12954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00">
                <a:latin typeface="Tahoma" pitchFamily="34" charset="0"/>
              </a:rPr>
              <a:t>CERN IT Department</a:t>
            </a:r>
          </a:p>
          <a:p>
            <a:pPr algn="r">
              <a:defRPr/>
            </a:pPr>
            <a:r>
              <a:rPr lang="en-US" sz="900">
                <a:latin typeface="Tahoma" pitchFamily="34" charset="0"/>
              </a:rPr>
              <a:t>CH-1211 Genève 23</a:t>
            </a:r>
          </a:p>
          <a:p>
            <a:pPr algn="r">
              <a:defRPr/>
            </a:pPr>
            <a:r>
              <a:rPr lang="en-US" sz="900">
                <a:latin typeface="Tahoma" pitchFamily="34" charset="0"/>
              </a:rPr>
              <a:t>Switzerland</a:t>
            </a:r>
          </a:p>
          <a:p>
            <a:pPr algn="r">
              <a:defRPr/>
            </a:pPr>
            <a:r>
              <a:rPr lang="en-US" sz="1100" b="1">
                <a:latin typeface="Tahoma" pitchFamily="34" charset="0"/>
              </a:rPr>
              <a:t>www.cern.ch/i</a:t>
            </a:r>
            <a:r>
              <a:rPr lang="en-US" sz="1000" b="1">
                <a:latin typeface="Tahoma" pitchFamily="34" charset="0"/>
              </a:rPr>
              <a:t>t</a:t>
            </a:r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-76200" y="0"/>
            <a:ext cx="1371600" cy="6099175"/>
            <a:chOff x="-76200" y="0"/>
            <a:chExt cx="1371600" cy="6099048"/>
          </a:xfrm>
        </p:grpSpPr>
        <p:pic>
          <p:nvPicPr>
            <p:cNvPr id="10" name="Picture 18" descr="0804041_19_DSS.tif"/>
            <p:cNvPicPr>
              <a:picLocks noChangeAspect="1"/>
            </p:cNvPicPr>
            <p:nvPr userDrawn="1"/>
          </p:nvPicPr>
          <p:blipFill>
            <a:blip r:embed="rId4" cstate="print"/>
            <a:srcRect l="26286" r="43674"/>
            <a:stretch>
              <a:fillRect/>
            </a:stretch>
          </p:blipFill>
          <p:spPr bwMode="auto">
            <a:xfrm>
              <a:off x="0" y="0"/>
              <a:ext cx="1219200" cy="6099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 userDrawn="1"/>
          </p:nvSpPr>
          <p:spPr>
            <a:xfrm>
              <a:off x="-76200" y="68262"/>
              <a:ext cx="1371600" cy="7699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400" dirty="0">
                  <a:solidFill>
                    <a:schemeClr val="bg1"/>
                  </a:solidFill>
                </a:rPr>
                <a:t>DSS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57400" y="1752600"/>
            <a:ext cx="6553200" cy="1470025"/>
          </a:xfrm>
        </p:spPr>
        <p:txBody>
          <a:bodyPr/>
          <a:lstStyle>
            <a:lvl1pPr algn="ctr">
              <a:defRPr sz="3600" b="1">
                <a:solidFill>
                  <a:srgbClr val="3861A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505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400">
                <a:solidFill>
                  <a:srgbClr val="3861AA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0"/>
            <a:ext cx="19050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0"/>
            <a:ext cx="55626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>
                <a:solidFill>
                  <a:srgbClr val="3861AA"/>
                </a:solidFill>
              </a:rPr>
              <a:t>Presentation title - </a:t>
            </a:r>
            <a:fld id="{360BC7A5-30C0-492B-839D-5BADFEE5E276}" type="slidenum">
              <a:rPr lang="en-US">
                <a:solidFill>
                  <a:srgbClr val="3861A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861AA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>
                <a:solidFill>
                  <a:srgbClr val="3861AA"/>
                </a:solidFill>
              </a:rPr>
              <a:t>Presentation title - </a:t>
            </a:r>
            <a:fld id="{7A0A9D43-D7CE-47EF-84FC-8C27D684B342}" type="slidenum">
              <a:rPr lang="en-US">
                <a:solidFill>
                  <a:srgbClr val="3861A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861AA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>
                <a:solidFill>
                  <a:srgbClr val="3861AA"/>
                </a:solidFill>
              </a:rPr>
              <a:t>Presentation title - </a:t>
            </a:r>
            <a:fld id="{8FA2DAAB-506B-4832-A298-42FC1CBD5292}" type="slidenum">
              <a:rPr lang="en-US">
                <a:solidFill>
                  <a:srgbClr val="3861A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861AA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066800"/>
            <a:ext cx="43053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066800"/>
            <a:ext cx="4305300" cy="5334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>
                <a:solidFill>
                  <a:srgbClr val="3861AA"/>
                </a:solidFill>
              </a:rPr>
              <a:t>Presentation title - </a:t>
            </a:r>
            <a:fld id="{19155F7E-41C1-41F3-B742-D840927E0DDF}" type="slidenum">
              <a:rPr lang="en-US">
                <a:solidFill>
                  <a:srgbClr val="3861A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861AA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>
                <a:solidFill>
                  <a:srgbClr val="3861AA"/>
                </a:solidFill>
              </a:rPr>
              <a:t>Presentation title - </a:t>
            </a:r>
            <a:fld id="{BC9D0CE0-924D-4022-AB19-65EA85AD0C68}" type="slidenum">
              <a:rPr lang="en-US">
                <a:solidFill>
                  <a:srgbClr val="3861A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861AA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>
                <a:solidFill>
                  <a:srgbClr val="3861AA"/>
                </a:solidFill>
              </a:rPr>
              <a:t>Presentation title - </a:t>
            </a:r>
            <a:fld id="{ECFC303B-A43C-4C6E-AFE1-CC0F6E51544C}" type="slidenum">
              <a:rPr lang="en-US">
                <a:solidFill>
                  <a:srgbClr val="3861A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861AA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>
                <a:solidFill>
                  <a:srgbClr val="3861AA"/>
                </a:solidFill>
              </a:rPr>
              <a:t>Presentation title - </a:t>
            </a:r>
            <a:fld id="{0887081D-351B-4ABF-8307-C568DF1F2CFD}" type="slidenum">
              <a:rPr lang="en-US">
                <a:solidFill>
                  <a:srgbClr val="3861A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861AA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>
                <a:solidFill>
                  <a:srgbClr val="3861AA"/>
                </a:solidFill>
              </a:rPr>
              <a:t>Presentation title - </a:t>
            </a:r>
            <a:fld id="{0B88A266-743D-4321-B83F-4D831F02D5CF}" type="slidenum">
              <a:rPr lang="en-US">
                <a:solidFill>
                  <a:srgbClr val="3861A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861AA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>
                <a:solidFill>
                  <a:srgbClr val="3861AA"/>
                </a:solidFill>
              </a:rPr>
              <a:t>Presentation title - </a:t>
            </a:r>
            <a:fld id="{22DC54C5-5786-4E6C-A4F6-855A69B6C901}" type="slidenum">
              <a:rPr lang="en-US">
                <a:solidFill>
                  <a:srgbClr val="3861A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861AA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>
                <a:solidFill>
                  <a:srgbClr val="3861AA"/>
                </a:solidFill>
              </a:rPr>
              <a:t>Presentation title - </a:t>
            </a:r>
            <a:fld id="{76DFBBE4-EA69-43E5-8FBC-FE8841AE4B84}" type="slidenum">
              <a:rPr lang="en-US">
                <a:solidFill>
                  <a:srgbClr val="3861A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861AA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0"/>
            <a:ext cx="2190750" cy="6400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0"/>
            <a:ext cx="6419850" cy="6400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>
                <a:solidFill>
                  <a:srgbClr val="3861AA"/>
                </a:solidFill>
              </a:rPr>
              <a:t>Presentation title - </a:t>
            </a:r>
            <a:fld id="{01B495F1-6ACD-40D9-8CC3-D97C86C965D9}" type="slidenum">
              <a:rPr lang="en-US">
                <a:solidFill>
                  <a:srgbClr val="3861A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861AA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1066800"/>
            <a:ext cx="3695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1066800"/>
            <a:ext cx="369570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0" descr="banner-ITonly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1143000" y="0"/>
            <a:ext cx="80010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0"/>
            <a:ext cx="5562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066800"/>
            <a:ext cx="75438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5000" y="63246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>
                <a:solidFill>
                  <a:srgbClr val="00529E"/>
                </a:solidFill>
              </a:defRPr>
            </a:lvl1pPr>
          </a:lstStyle>
          <a:p>
            <a:endParaRPr lang="en-GB"/>
          </a:p>
        </p:txBody>
      </p:sp>
      <p:pic>
        <p:nvPicPr>
          <p:cNvPr id="2054" name="Picture 21" descr="CERNlogo-rgb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58200" y="6172200"/>
            <a:ext cx="619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46" name="Text Box 22"/>
          <p:cNvSpPr txBox="1">
            <a:spLocks noChangeArrowheads="1"/>
          </p:cNvSpPr>
          <p:nvPr/>
        </p:nvSpPr>
        <p:spPr bwMode="auto">
          <a:xfrm>
            <a:off x="0" y="6111875"/>
            <a:ext cx="12954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defRPr/>
            </a:pPr>
            <a:r>
              <a:rPr lang="en-US" sz="900">
                <a:latin typeface="Tahoma" pitchFamily="34" charset="0"/>
              </a:rPr>
              <a:t>CERN IT Department</a:t>
            </a:r>
          </a:p>
          <a:p>
            <a:pPr algn="r">
              <a:defRPr/>
            </a:pPr>
            <a:r>
              <a:rPr lang="en-US" sz="900">
                <a:latin typeface="Tahoma" pitchFamily="34" charset="0"/>
              </a:rPr>
              <a:t>CH-1211 Genève 23</a:t>
            </a:r>
          </a:p>
          <a:p>
            <a:pPr algn="r">
              <a:defRPr/>
            </a:pPr>
            <a:r>
              <a:rPr lang="en-US" sz="900">
                <a:latin typeface="Tahoma" pitchFamily="34" charset="0"/>
              </a:rPr>
              <a:t>Switzerland</a:t>
            </a:r>
          </a:p>
          <a:p>
            <a:pPr algn="r">
              <a:defRPr/>
            </a:pPr>
            <a:r>
              <a:rPr lang="en-US" sz="1100" b="1">
                <a:latin typeface="Tahoma" pitchFamily="34" charset="0"/>
              </a:rPr>
              <a:t>www.cern.ch/i</a:t>
            </a:r>
            <a:r>
              <a:rPr lang="en-US" sz="1000" b="1">
                <a:latin typeface="Tahoma" pitchFamily="34" charset="0"/>
              </a:rPr>
              <a:t>t</a:t>
            </a:r>
          </a:p>
        </p:txBody>
      </p:sp>
      <p:sp>
        <p:nvSpPr>
          <p:cNvPr id="1050" name="Text Box 26"/>
          <p:cNvSpPr txBox="1">
            <a:spLocks noChangeArrowheads="1"/>
          </p:cNvSpPr>
          <p:nvPr/>
        </p:nvSpPr>
        <p:spPr bwMode="auto">
          <a:xfrm>
            <a:off x="0" y="5486400"/>
            <a:ext cx="12192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>
              <a:lnSpc>
                <a:spcPct val="30000"/>
              </a:lnSpc>
              <a:spcBef>
                <a:spcPct val="50000"/>
              </a:spcBef>
              <a:defRPr/>
            </a:pPr>
            <a:r>
              <a:rPr lang="en-US" sz="2000">
                <a:solidFill>
                  <a:schemeClr val="bg1"/>
                </a:solidFill>
              </a:rPr>
              <a:t>Internet</a:t>
            </a:r>
          </a:p>
          <a:p>
            <a:pPr>
              <a:lnSpc>
                <a:spcPct val="30000"/>
              </a:lnSpc>
              <a:spcBef>
                <a:spcPct val="50000"/>
              </a:spcBef>
              <a:defRPr/>
            </a:pPr>
            <a:r>
              <a:rPr lang="en-US" sz="2000">
                <a:solidFill>
                  <a:schemeClr val="bg1"/>
                </a:solidFill>
              </a:rPr>
              <a:t>Services</a:t>
            </a:r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-76200" y="0"/>
            <a:ext cx="1371600" cy="6099175"/>
            <a:chOff x="-76200" y="0"/>
            <a:chExt cx="1371600" cy="6099048"/>
          </a:xfrm>
        </p:grpSpPr>
        <p:pic>
          <p:nvPicPr>
            <p:cNvPr id="2058" name="Picture 10" descr="0804041_19_DSS.tif"/>
            <p:cNvPicPr>
              <a:picLocks noChangeAspect="1"/>
            </p:cNvPicPr>
            <p:nvPr userDrawn="1"/>
          </p:nvPicPr>
          <p:blipFill>
            <a:blip r:embed="rId15" cstate="print"/>
            <a:srcRect l="26286" r="43674"/>
            <a:stretch>
              <a:fillRect/>
            </a:stretch>
          </p:blipFill>
          <p:spPr bwMode="auto">
            <a:xfrm>
              <a:off x="0" y="0"/>
              <a:ext cx="1219200" cy="60990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/>
            <p:nvPr userDrawn="1"/>
          </p:nvSpPr>
          <p:spPr>
            <a:xfrm>
              <a:off x="-76200" y="68262"/>
              <a:ext cx="1371600" cy="769921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4400" dirty="0">
                  <a:solidFill>
                    <a:schemeClr val="bg1"/>
                  </a:solidFill>
                </a:rPr>
                <a:t>DSS</a:t>
              </a:r>
              <a:endParaRPr lang="en-US" sz="3600" dirty="0">
                <a:solidFill>
                  <a:schemeClr val="bg1"/>
                </a:solidFill>
              </a:endParaRPr>
            </a:p>
          </p:txBody>
        </p:sp>
      </p:grpSp>
      <p:sp>
        <p:nvSpPr>
          <p:cNvPr id="13" name="TextBox 12"/>
          <p:cNvSpPr txBox="1"/>
          <p:nvPr userDrawn="1"/>
        </p:nvSpPr>
        <p:spPr>
          <a:xfrm>
            <a:off x="1331640" y="6525344"/>
            <a:ext cx="3722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fld id="{3D210922-21F2-4683-B403-F5196895815C}" type="slidenum">
              <a:rPr lang="en-GB" sz="1200" smtClean="0"/>
              <a:pPr/>
              <a:t>‹#›</a:t>
            </a:fld>
            <a:endParaRPr lang="en-GB" sz="12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861AA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4F9E"/>
        </a:buClr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E282B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7" descr="banner-ITonl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143000" y="0"/>
            <a:ext cx="8001000" cy="84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295400" y="0"/>
            <a:ext cx="5562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066800"/>
            <a:ext cx="8763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553200"/>
            <a:ext cx="6477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>
                <a:solidFill>
                  <a:srgbClr val="00529E"/>
                </a:solidFill>
              </a:defRPr>
            </a:lvl1pPr>
          </a:lstStyle>
          <a:p>
            <a:pPr>
              <a:defRPr/>
            </a:pPr>
            <a:r>
              <a:rPr lang="en-US"/>
              <a:t> </a:t>
            </a:r>
            <a:r>
              <a:rPr lang="en-US">
                <a:solidFill>
                  <a:srgbClr val="3861AA"/>
                </a:solidFill>
              </a:rPr>
              <a:t>Presentation title - </a:t>
            </a:r>
            <a:fld id="{A843E5D7-1ECF-4002-8008-9A740DE83210}" type="slidenum">
              <a:rPr lang="en-US">
                <a:solidFill>
                  <a:srgbClr val="3861AA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3861AA"/>
              </a:solidFill>
            </a:endParaRPr>
          </a:p>
        </p:txBody>
      </p:sp>
      <p:graphicFrame>
        <p:nvGraphicFramePr>
          <p:cNvPr id="1026" name="Object 20"/>
          <p:cNvGraphicFramePr>
            <a:graphicFrameLocks noChangeAspect="1"/>
          </p:cNvGraphicFramePr>
          <p:nvPr/>
        </p:nvGraphicFramePr>
        <p:xfrm>
          <a:off x="0" y="0"/>
          <a:ext cx="1189038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" name="Image" r:id="rId15" imgW="2006349" imgH="1434415" progId="">
                  <p:embed/>
                </p:oleObj>
              </mc:Choice>
              <mc:Fallback>
                <p:oleObj name="Image" r:id="rId15" imgW="2006349" imgH="1434415" progId="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189038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BBE0E3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2" name="Picture 7" descr="0804041_19_DSS.tif"/>
          <p:cNvPicPr>
            <a:picLocks noChangeAspect="1"/>
          </p:cNvPicPr>
          <p:nvPr/>
        </p:nvPicPr>
        <p:blipFill>
          <a:blip r:embed="rId17" cstate="print"/>
          <a:srcRect l="26286" t="37482" r="43674" b="48775"/>
          <a:stretch>
            <a:fillRect/>
          </a:stretch>
        </p:blipFill>
        <p:spPr bwMode="auto">
          <a:xfrm>
            <a:off x="0" y="0"/>
            <a:ext cx="121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0" y="-11113"/>
            <a:ext cx="1371600" cy="830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>
                <a:solidFill>
                  <a:schemeClr val="bg1"/>
                </a:solidFill>
              </a:rPr>
              <a:t>Data &amp; Storage </a:t>
            </a:r>
            <a:r>
              <a:rPr lang="en-US" sz="1600" dirty="0">
                <a:solidFill>
                  <a:schemeClr val="bg1"/>
                </a:solidFill>
              </a:rPr>
              <a:t>Services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861AA"/>
        </a:buClr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861AA"/>
        </a:buClr>
        <a:buFont typeface="Arial" charset="0"/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800" dirty="0" smtClean="0"/>
              <a:t>Managing Storage in a (large) Grid data center</a:t>
            </a:r>
            <a:endParaRPr lang="en-GB" sz="2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1200" dirty="0" smtClean="0"/>
              <a:t>Alberto Pace</a:t>
            </a:r>
          </a:p>
          <a:p>
            <a:r>
              <a:rPr lang="en-US" sz="1200" dirty="0" smtClean="0"/>
              <a:t>Head, Data and Storage Services group</a:t>
            </a:r>
          </a:p>
          <a:p>
            <a:r>
              <a:rPr lang="en-US" sz="1200" dirty="0" smtClean="0"/>
              <a:t>CERN, Geneva, Switzerland</a:t>
            </a:r>
            <a:endParaRPr lang="en-GB" sz="12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 bwMode="auto">
          <a:xfrm>
            <a:off x="1763688" y="5301208"/>
            <a:ext cx="6400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861AA"/>
              </a:buClr>
              <a:buFontTx/>
              <a:buNone/>
              <a:defRPr sz="2400">
                <a:solidFill>
                  <a:srgbClr val="3861A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4F9E"/>
              </a:buClr>
              <a:buFont typeface="Arial" charset="0"/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3E282B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sz="1600" kern="0" dirty="0" smtClean="0"/>
              <a:t>2</a:t>
            </a:r>
            <a:r>
              <a:rPr lang="en-US" sz="1600" kern="0" baseline="30000" dirty="0" smtClean="0"/>
              <a:t>nd</a:t>
            </a:r>
            <a:r>
              <a:rPr lang="en-US" sz="1600" kern="0" dirty="0" smtClean="0"/>
              <a:t> symposium </a:t>
            </a:r>
            <a:r>
              <a:rPr lang="en-US" sz="1600" kern="0" dirty="0"/>
              <a:t>on Grid computing in the </a:t>
            </a:r>
            <a:r>
              <a:rPr lang="en-US" sz="1600" kern="0" dirty="0" smtClean="0"/>
              <a:t>Americas</a:t>
            </a:r>
          </a:p>
          <a:p>
            <a:r>
              <a:rPr lang="es-ES" sz="1600" dirty="0"/>
              <a:t>Instituto de Ciencias Nucleares </a:t>
            </a:r>
            <a:r>
              <a:rPr lang="es-ES" sz="1600" dirty="0" smtClean="0"/>
              <a:t>(UNAM)</a:t>
            </a:r>
          </a:p>
          <a:p>
            <a:r>
              <a:rPr lang="en-GB" sz="1600" b="1" dirty="0" smtClean="0"/>
              <a:t>Nov</a:t>
            </a:r>
            <a:r>
              <a:rPr lang="en-GB" sz="1600" b="1" dirty="0"/>
              <a:t>. 3-4, </a:t>
            </a:r>
            <a:r>
              <a:rPr lang="en-GB" sz="1600" b="1" dirty="0" smtClean="0"/>
              <a:t>2014</a:t>
            </a:r>
          </a:p>
          <a:p>
            <a:r>
              <a:rPr lang="en-GB" sz="1600" b="1" dirty="0" smtClean="0"/>
              <a:t>Mexico City</a:t>
            </a:r>
            <a:endParaRPr lang="en-GB" sz="1600" kern="0" dirty="0"/>
          </a:p>
        </p:txBody>
      </p:sp>
    </p:spTree>
    <p:extLst>
      <p:ext uri="{BB962C8B-B14F-4D97-AF65-F5344CB8AC3E}">
        <p14:creationId xmlns:p14="http://schemas.microsoft.com/office/powerpoint/2010/main" val="3136567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What is data management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400" dirty="0" smtClean="0"/>
              <a:t>Examples from LHC experiment data models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pPr lvl="0"/>
            <a:r>
              <a:rPr lang="en-GB" sz="2400" dirty="0" smtClean="0"/>
              <a:t>Two building blocks to empower data analysis</a:t>
            </a:r>
          </a:p>
          <a:p>
            <a:pPr lvl="1"/>
            <a:r>
              <a:rPr lang="en-GB" sz="2000" dirty="0" smtClean="0">
                <a:solidFill>
                  <a:srgbClr val="FF0000"/>
                </a:solidFill>
              </a:rPr>
              <a:t>Data pools with different quality of services</a:t>
            </a:r>
          </a:p>
          <a:p>
            <a:pPr lvl="1"/>
            <a:r>
              <a:rPr lang="en-GB" sz="2000" dirty="0" smtClean="0"/>
              <a:t>Tools for data transfer between pools</a:t>
            </a:r>
          </a:p>
          <a:p>
            <a:endParaRPr lang="en-GB" sz="2400" dirty="0" smtClean="0"/>
          </a:p>
          <a:p>
            <a:endParaRPr lang="en-GB" sz="2400" dirty="0"/>
          </a:p>
        </p:txBody>
      </p:sp>
      <p:pic>
        <p:nvPicPr>
          <p:cNvPr id="4" name="Picture 3" descr="new-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53359" y="1838879"/>
            <a:ext cx="2862041" cy="213733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8866" t="8876" r="6641" b="2366"/>
          <a:stretch>
            <a:fillRect/>
          </a:stretch>
        </p:blipFill>
        <p:spPr bwMode="auto">
          <a:xfrm>
            <a:off x="467544" y="1947084"/>
            <a:ext cx="2503028" cy="185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 l="11194" t="17988" r="13311" b="18750"/>
          <a:stretch>
            <a:fillRect/>
          </a:stretch>
        </p:blipFill>
        <p:spPr bwMode="auto">
          <a:xfrm>
            <a:off x="3275855" y="1947084"/>
            <a:ext cx="2476375" cy="1920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0656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services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Storage need to be able to adapt to the changing requirement of the experiments</a:t>
            </a:r>
          </a:p>
          <a:p>
            <a:pPr lvl="1"/>
            <a:r>
              <a:rPr lang="en-US" sz="2000" dirty="0" smtClean="0"/>
              <a:t>Cover the whole area of the triangle and beyond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marL="457200" lvl="1" indent="0">
              <a:buNone/>
            </a:pPr>
            <a:endParaRPr lang="en-US" sz="20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2699792" y="2564904"/>
            <a:ext cx="4300752" cy="2369596"/>
            <a:chOff x="4286248" y="1428736"/>
            <a:chExt cx="4300752" cy="2369596"/>
          </a:xfrm>
        </p:grpSpPr>
        <p:sp>
          <p:nvSpPr>
            <p:cNvPr id="5" name="Isosceles Triangle 4"/>
            <p:cNvSpPr/>
            <p:nvPr/>
          </p:nvSpPr>
          <p:spPr>
            <a:xfrm>
              <a:off x="5072066" y="1785926"/>
              <a:ext cx="2357454" cy="1643074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286248" y="3357562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chemeClr val="accent1">
                      <a:lumMod val="25000"/>
                    </a:schemeClr>
                  </a:solidFill>
                </a:rPr>
                <a:t>Slow</a:t>
              </a:r>
              <a:endParaRPr lang="en-GB" b="1" dirty="0">
                <a:solidFill>
                  <a:schemeClr val="accent1">
                    <a:lumMod val="25000"/>
                  </a:schemeClr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29322" y="1428736"/>
              <a:ext cx="13260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chemeClr val="accent1">
                      <a:lumMod val="25000"/>
                    </a:schemeClr>
                  </a:solidFill>
                </a:rPr>
                <a:t>Expensive</a:t>
              </a:r>
              <a:endParaRPr lang="en-GB" b="1" dirty="0">
                <a:solidFill>
                  <a:schemeClr val="accent1">
                    <a:lumMod val="25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86644" y="3429000"/>
              <a:ext cx="13003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chemeClr val="accent1">
                      <a:lumMod val="25000"/>
                    </a:schemeClr>
                  </a:solidFill>
                </a:rPr>
                <a:t>Unreliable</a:t>
              </a:r>
              <a:endParaRPr lang="en-GB" b="1" dirty="0">
                <a:solidFill>
                  <a:schemeClr val="accent1">
                    <a:lumMod val="2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89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Examples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b="1" dirty="0" smtClean="0"/>
              <a:t>Why multiple pools with different quality of services are needed ?</a:t>
            </a:r>
          </a:p>
          <a:p>
            <a:r>
              <a:rPr lang="en-US" sz="2400" dirty="0" smtClean="0"/>
              <a:t>Derived data used for analysis and accessed by thousands of nodes</a:t>
            </a:r>
          </a:p>
          <a:p>
            <a:pPr lvl="1"/>
            <a:r>
              <a:rPr lang="en-US" sz="2000" dirty="0" smtClean="0"/>
              <a:t>Need high performance, Low cost, minimal reliability (derived data can be recalculated)</a:t>
            </a:r>
          </a:p>
          <a:p>
            <a:r>
              <a:rPr lang="en-US" sz="2400" dirty="0" smtClean="0"/>
              <a:t>Raw data that need to be analyzed</a:t>
            </a:r>
          </a:p>
          <a:p>
            <a:pPr lvl="2"/>
            <a:r>
              <a:rPr lang="en-US" sz="1800" dirty="0" smtClean="0"/>
              <a:t>Need high performance, High reliability, can be expensive (small sizes)</a:t>
            </a:r>
          </a:p>
          <a:p>
            <a:r>
              <a:rPr lang="en-US" sz="2400" dirty="0" smtClean="0"/>
              <a:t>Raw data that has been analyzed and archived</a:t>
            </a:r>
          </a:p>
          <a:p>
            <a:pPr lvl="2"/>
            <a:r>
              <a:rPr lang="en-US" sz="1800" dirty="0" smtClean="0"/>
              <a:t>Must be low cost (huge volumes), High reliability (must be preserved), performance not necessary</a:t>
            </a:r>
          </a:p>
          <a:p>
            <a:endParaRPr lang="en-GB" sz="2400" dirty="0" smtClean="0"/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4019781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But the balance is not simple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Many ways to split (p</a:t>
            </a:r>
            <a:r>
              <a:rPr lang="en-GB" sz="2400" dirty="0" err="1" smtClean="0"/>
              <a:t>erformance</a:t>
            </a:r>
            <a:r>
              <a:rPr lang="en-GB" sz="2400" dirty="0"/>
              <a:t>, </a:t>
            </a:r>
            <a:r>
              <a:rPr lang="en-GB" sz="2400" dirty="0" smtClean="0"/>
              <a:t>reliability</a:t>
            </a:r>
            <a:r>
              <a:rPr lang="en-GB" sz="2400" dirty="0"/>
              <a:t>, </a:t>
            </a:r>
            <a:r>
              <a:rPr lang="en-GB" sz="2400" dirty="0" smtClean="0"/>
              <a:t>cost)</a:t>
            </a:r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Performance has many sub-parameters</a:t>
            </a:r>
          </a:p>
          <a:p>
            <a:r>
              <a:rPr lang="en-US" sz="2400" dirty="0" smtClean="0"/>
              <a:t>Cost has many sub-parameters</a:t>
            </a:r>
          </a:p>
          <a:p>
            <a:r>
              <a:rPr lang="en-US" sz="2400" dirty="0" smtClean="0"/>
              <a:t>Reliability has many sub-parameters</a:t>
            </a:r>
            <a:endParaRPr lang="en-US" sz="2400" dirty="0"/>
          </a:p>
        </p:txBody>
      </p:sp>
      <p:sp>
        <p:nvSpPr>
          <p:cNvPr id="5" name="Isosceles Triangle 4"/>
          <p:cNvSpPr/>
          <p:nvPr/>
        </p:nvSpPr>
        <p:spPr>
          <a:xfrm>
            <a:off x="4149000" y="1907734"/>
            <a:ext cx="1152128" cy="93610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2092" y="2699628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Reliability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774664" y="1763718"/>
            <a:ext cx="1505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Performance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9" name="Isosceles Triangle 8"/>
          <p:cNvSpPr/>
          <p:nvPr/>
        </p:nvSpPr>
        <p:spPr>
          <a:xfrm>
            <a:off x="2287024" y="5140042"/>
            <a:ext cx="1152128" cy="93610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40004" y="5805262"/>
            <a:ext cx="136447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Latency </a:t>
            </a:r>
            <a:r>
              <a:rPr lang="en-US" dirty="0" smtClean="0">
                <a:solidFill>
                  <a:srgbClr val="FF0000"/>
                </a:solidFill>
              </a:rPr>
              <a:t>/</a:t>
            </a:r>
          </a:p>
          <a:p>
            <a:r>
              <a:rPr lang="en-US" dirty="0">
                <a:solidFill>
                  <a:srgbClr val="FF0000"/>
                </a:solidFill>
              </a:rPr>
              <a:t>Throughput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08880" y="4797152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Scalability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3" name="Isosceles Triangle 12"/>
          <p:cNvSpPr/>
          <p:nvPr/>
        </p:nvSpPr>
        <p:spPr>
          <a:xfrm>
            <a:off x="6117371" y="5140042"/>
            <a:ext cx="1152128" cy="936104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847814" y="4797152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Electrical consumption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06106" y="6011996"/>
            <a:ext cx="1056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HW cost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116668" y="5807005"/>
            <a:ext cx="14157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Ops Cost</a:t>
            </a:r>
          </a:p>
          <a:p>
            <a:pPr algn="ctr"/>
            <a:r>
              <a:rPr lang="en-US" dirty="0" smtClean="0">
                <a:solidFill>
                  <a:srgbClr val="FF0000"/>
                </a:solidFill>
              </a:rPr>
              <a:t>(manpower)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70992" y="5978194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Consistency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471892" y="2690530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Cost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302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reality is complicated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Key requirements: Simple, Scalable, Consistent, Reliable, Available, Manageable, Flexible, Performing, Cheap, Secure.</a:t>
            </a:r>
          </a:p>
          <a:p>
            <a:r>
              <a:rPr lang="en-US" sz="1800" dirty="0"/>
              <a:t>Aiming for “à la carte” services (storage pools) with on-demand “quality of service</a:t>
            </a:r>
            <a:r>
              <a:rPr lang="en-US" sz="1800" dirty="0" smtClean="0"/>
              <a:t>”</a:t>
            </a:r>
          </a:p>
          <a:p>
            <a:r>
              <a:rPr lang="en-US" sz="1800" dirty="0" smtClean="0"/>
              <a:t>And where is scalability ?</a:t>
            </a:r>
            <a:endParaRPr lang="en-US" sz="1800" dirty="0"/>
          </a:p>
          <a:p>
            <a:endParaRPr lang="en-GB" sz="1800" dirty="0"/>
          </a:p>
        </p:txBody>
      </p:sp>
      <p:graphicFrame>
        <p:nvGraphicFramePr>
          <p:cNvPr id="4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8820879"/>
              </p:ext>
            </p:extLst>
          </p:nvPr>
        </p:nvGraphicFramePr>
        <p:xfrm>
          <a:off x="2195736" y="3068960"/>
          <a:ext cx="6046440" cy="3161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27415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Tools needed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Needed:</a:t>
            </a:r>
          </a:p>
          <a:p>
            <a:pPr lvl="1"/>
            <a:r>
              <a:rPr lang="en-US" dirty="0"/>
              <a:t>Tools to transfer data effectively across pools of different quality</a:t>
            </a:r>
          </a:p>
          <a:p>
            <a:pPr lvl="1"/>
            <a:r>
              <a:rPr lang="en-US" dirty="0" smtClean="0"/>
              <a:t>Storage elements that can be reconfigured “on the fly” to meet new requirements without moving the data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Moving petabytes of data from a multiuser disk pool into a reliable tape back-end</a:t>
            </a:r>
          </a:p>
          <a:p>
            <a:pPr lvl="1"/>
            <a:r>
              <a:rPr lang="en-US" dirty="0" smtClean="0"/>
              <a:t>Increasing the replica factor to 5 on a pool containing condition data requiring access form thousands of simultaneous users</a:t>
            </a:r>
          </a:p>
          <a:p>
            <a:pPr lvl="1"/>
            <a:r>
              <a:rPr lang="en-US" dirty="0" smtClean="0"/>
              <a:t>Deploying petabytes of additional storage in few days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611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Roles Storage Services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066800"/>
            <a:ext cx="7543800" cy="4953000"/>
          </a:xfrm>
        </p:spPr>
        <p:txBody>
          <a:bodyPr/>
          <a:lstStyle/>
          <a:p>
            <a:r>
              <a:rPr lang="en-US" dirty="0" smtClean="0"/>
              <a:t>Three main roles</a:t>
            </a:r>
          </a:p>
          <a:p>
            <a:pPr lvl="1"/>
            <a:r>
              <a:rPr lang="en-US" dirty="0" smtClean="0"/>
              <a:t>Storage (store the data)</a:t>
            </a:r>
          </a:p>
          <a:p>
            <a:pPr lvl="1"/>
            <a:r>
              <a:rPr lang="en-US" dirty="0" smtClean="0"/>
              <a:t>Distribution (ensure that data is accessible)</a:t>
            </a:r>
          </a:p>
          <a:p>
            <a:pPr lvl="1"/>
            <a:r>
              <a:rPr lang="en-US" dirty="0" smtClean="0"/>
              <a:t>Preservation (ensure that data is not lost)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1403648" y="5810169"/>
            <a:ext cx="2448272" cy="5701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Tier-2, Tier-3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622512" y="5090579"/>
            <a:ext cx="15162" cy="5723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1403648" y="4730050"/>
            <a:ext cx="2448272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Tier-1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1622512" y="4084066"/>
            <a:ext cx="15162" cy="57237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1403648" y="3633365"/>
            <a:ext cx="2448272" cy="649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Tier-0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(LHC Experiments)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053535" y="3773479"/>
            <a:ext cx="4660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Storage, data distribution, data preservation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4053535" y="4833416"/>
            <a:ext cx="46602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Storage, data distribution, data preservation</a:t>
            </a:r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4053535" y="5896396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Storage, data distribution</a:t>
            </a:r>
            <a:endParaRPr lang="en-GB" dirty="0"/>
          </a:p>
        </p:txBody>
      </p:sp>
      <p:sp>
        <p:nvSpPr>
          <p:cNvPr id="35" name="TextBox 34"/>
          <p:cNvSpPr txBox="1"/>
          <p:nvPr/>
        </p:nvSpPr>
        <p:spPr>
          <a:xfrm rot="20831747">
            <a:off x="5245468" y="1491271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Size in PB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20831747">
            <a:off x="7891357" y="1953589"/>
            <a:ext cx="1270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Availability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 rot="20831747">
            <a:off x="7615339" y="2441119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Reliability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890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 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achieve high reliability using standard disk pools</a:t>
            </a:r>
          </a:p>
          <a:p>
            <a:pPr lvl="1"/>
            <a:r>
              <a:rPr lang="en-US" dirty="0" smtClean="0"/>
              <a:t>Multiple replicas</a:t>
            </a:r>
          </a:p>
          <a:p>
            <a:pPr lvl="1"/>
            <a:r>
              <a:rPr lang="en-US" dirty="0" smtClean="0"/>
              <a:t>Erasure codes</a:t>
            </a:r>
          </a:p>
          <a:p>
            <a:r>
              <a:rPr lang="en-US" dirty="0" smtClean="0"/>
              <a:t>Here is where tapes can play a role</a:t>
            </a:r>
          </a:p>
          <a:p>
            <a:pPr lvl="1"/>
            <a:r>
              <a:rPr lang="en-US" dirty="0" smtClean="0"/>
              <a:t>Tapes 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229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we need tapes </a:t>
            </a:r>
            <a:r>
              <a:rPr lang="en-US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Tapes </a:t>
            </a:r>
            <a:r>
              <a:rPr lang="en-US" sz="2000" dirty="0"/>
              <a:t>have a bad reputation in some use cases</a:t>
            </a:r>
          </a:p>
          <a:p>
            <a:pPr lvl="1"/>
            <a:r>
              <a:rPr lang="en-US" sz="1600" dirty="0"/>
              <a:t>Slow in random access mode</a:t>
            </a:r>
          </a:p>
          <a:p>
            <a:pPr lvl="2"/>
            <a:r>
              <a:rPr lang="en-US" sz="1200" dirty="0"/>
              <a:t>high latency in mounting process and when seeking data (F-FWD, REW)</a:t>
            </a:r>
          </a:p>
          <a:p>
            <a:pPr lvl="1"/>
            <a:r>
              <a:rPr lang="en-US" sz="1600" dirty="0"/>
              <a:t>Inefficient for small files (in some cases)</a:t>
            </a:r>
          </a:p>
          <a:p>
            <a:pPr lvl="1"/>
            <a:r>
              <a:rPr lang="en-US" sz="1600" dirty="0"/>
              <a:t>Comparable cost per (</a:t>
            </a:r>
            <a:r>
              <a:rPr lang="en-US" sz="1600" dirty="0" err="1"/>
              <a:t>peta</a:t>
            </a:r>
            <a:r>
              <a:rPr lang="en-US" sz="1600" dirty="0"/>
              <a:t>)byte as hard disks</a:t>
            </a:r>
          </a:p>
          <a:p>
            <a:endParaRPr lang="en-GB" dirty="0"/>
          </a:p>
        </p:txBody>
      </p:sp>
      <p:grpSp>
        <p:nvGrpSpPr>
          <p:cNvPr id="41" name="Group 40"/>
          <p:cNvGrpSpPr/>
          <p:nvPr/>
        </p:nvGrpSpPr>
        <p:grpSpPr>
          <a:xfrm>
            <a:off x="6804248" y="2204864"/>
            <a:ext cx="2192970" cy="1110260"/>
            <a:chOff x="3297860" y="5571979"/>
            <a:chExt cx="1883073" cy="953365"/>
          </a:xfrm>
        </p:grpSpPr>
        <p:pic>
          <p:nvPicPr>
            <p:cNvPr id="42" name="Picture 2" descr="C:\Users\pace\AppData\Local\Microsoft\Windows\Temporary Internet Files\Content.IE5\AKS8K5P8\MCj0434853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97860" y="5571979"/>
              <a:ext cx="304267" cy="304267"/>
            </a:xfrm>
            <a:prstGeom prst="rect">
              <a:avLst/>
            </a:prstGeom>
            <a:noFill/>
          </p:spPr>
        </p:pic>
        <p:pic>
          <p:nvPicPr>
            <p:cNvPr id="43" name="Picture 2" descr="C:\Users\pace\AppData\Local\Microsoft\Windows\Temporary Internet Files\Content.IE5\AKS8K5P8\MCj0434853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02127" y="5571979"/>
              <a:ext cx="304267" cy="304267"/>
            </a:xfrm>
            <a:prstGeom prst="rect">
              <a:avLst/>
            </a:prstGeom>
            <a:noFill/>
          </p:spPr>
        </p:pic>
        <p:pic>
          <p:nvPicPr>
            <p:cNvPr id="44" name="Picture 2" descr="C:\Users\pace\AppData\Local\Microsoft\Windows\Temporary Internet Files\Content.IE5\AKS8K5P8\MCj0434853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06394" y="5571979"/>
              <a:ext cx="304267" cy="304267"/>
            </a:xfrm>
            <a:prstGeom prst="rect">
              <a:avLst/>
            </a:prstGeom>
            <a:noFill/>
          </p:spPr>
        </p:pic>
        <p:pic>
          <p:nvPicPr>
            <p:cNvPr id="45" name="Picture 2" descr="C:\Users\pace\AppData\Local\Microsoft\Windows\Temporary Internet Files\Content.IE5\AKS8K5P8\MCj0434853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10661" y="5571979"/>
              <a:ext cx="304267" cy="304267"/>
            </a:xfrm>
            <a:prstGeom prst="rect">
              <a:avLst/>
            </a:prstGeom>
            <a:noFill/>
          </p:spPr>
        </p:pic>
        <p:pic>
          <p:nvPicPr>
            <p:cNvPr id="46" name="Picture 2" descr="C:\Users\pace\AppData\Local\Microsoft\Windows\Temporary Internet Files\Content.IE5\AKS8K5P8\MCj0434853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14928" y="5571979"/>
              <a:ext cx="304267" cy="304267"/>
            </a:xfrm>
            <a:prstGeom prst="rect">
              <a:avLst/>
            </a:prstGeom>
            <a:noFill/>
          </p:spPr>
        </p:pic>
        <p:pic>
          <p:nvPicPr>
            <p:cNvPr id="47" name="Picture 2" descr="C:\Users\pace\AppData\Local\Microsoft\Windows\Temporary Internet Files\Content.IE5\AKS8K5P8\MCj0434853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48571" y="5680162"/>
              <a:ext cx="304267" cy="304267"/>
            </a:xfrm>
            <a:prstGeom prst="rect">
              <a:avLst/>
            </a:prstGeom>
            <a:noFill/>
          </p:spPr>
        </p:pic>
        <p:pic>
          <p:nvPicPr>
            <p:cNvPr id="48" name="Picture 2" descr="C:\Users\pace\AppData\Local\Microsoft\Windows\Temporary Internet Files\Content.IE5\AKS8K5P8\MCj0434853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52838" y="5680162"/>
              <a:ext cx="304267" cy="304267"/>
            </a:xfrm>
            <a:prstGeom prst="rect">
              <a:avLst/>
            </a:prstGeom>
            <a:noFill/>
          </p:spPr>
        </p:pic>
        <p:pic>
          <p:nvPicPr>
            <p:cNvPr id="49" name="Picture 2" descr="C:\Users\pace\AppData\Local\Microsoft\Windows\Temporary Internet Files\Content.IE5\AKS8K5P8\MCj0434853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57105" y="5680162"/>
              <a:ext cx="304267" cy="304267"/>
            </a:xfrm>
            <a:prstGeom prst="rect">
              <a:avLst/>
            </a:prstGeom>
            <a:noFill/>
          </p:spPr>
        </p:pic>
        <p:pic>
          <p:nvPicPr>
            <p:cNvPr id="50" name="Picture 2" descr="C:\Users\pace\AppData\Local\Microsoft\Windows\Temporary Internet Files\Content.IE5\AKS8K5P8\MCj0434853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1372" y="5680162"/>
              <a:ext cx="304267" cy="304267"/>
            </a:xfrm>
            <a:prstGeom prst="rect">
              <a:avLst/>
            </a:prstGeom>
            <a:noFill/>
          </p:spPr>
        </p:pic>
        <p:pic>
          <p:nvPicPr>
            <p:cNvPr id="51" name="Picture 2" descr="C:\Users\pace\AppData\Local\Microsoft\Windows\Temporary Internet Files\Content.IE5\AKS8K5P8\MCj0434853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65639" y="5680162"/>
              <a:ext cx="304267" cy="304267"/>
            </a:xfrm>
            <a:prstGeom prst="rect">
              <a:avLst/>
            </a:prstGeom>
            <a:noFill/>
          </p:spPr>
        </p:pic>
        <p:pic>
          <p:nvPicPr>
            <p:cNvPr id="52" name="Picture 2" descr="C:\Users\pace\AppData\Local\Microsoft\Windows\Temporary Internet Files\Content.IE5\AKS8K5P8\MCj0434853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399283" y="5788345"/>
              <a:ext cx="304267" cy="304267"/>
            </a:xfrm>
            <a:prstGeom prst="rect">
              <a:avLst/>
            </a:prstGeom>
            <a:noFill/>
          </p:spPr>
        </p:pic>
        <p:pic>
          <p:nvPicPr>
            <p:cNvPr id="53" name="Picture 2" descr="C:\Users\pace\AppData\Local\Microsoft\Windows\Temporary Internet Files\Content.IE5\AKS8K5P8\MCj0434853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03549" y="5788345"/>
              <a:ext cx="304267" cy="304267"/>
            </a:xfrm>
            <a:prstGeom prst="rect">
              <a:avLst/>
            </a:prstGeom>
            <a:noFill/>
          </p:spPr>
        </p:pic>
        <p:pic>
          <p:nvPicPr>
            <p:cNvPr id="54" name="Picture 2" descr="C:\Users\pace\AppData\Local\Microsoft\Windows\Temporary Internet Files\Content.IE5\AKS8K5P8\MCj0434853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07816" y="5788345"/>
              <a:ext cx="304267" cy="304267"/>
            </a:xfrm>
            <a:prstGeom prst="rect">
              <a:avLst/>
            </a:prstGeom>
            <a:noFill/>
          </p:spPr>
        </p:pic>
        <p:pic>
          <p:nvPicPr>
            <p:cNvPr id="55" name="Picture 2" descr="C:\Users\pace\AppData\Local\Microsoft\Windows\Temporary Internet Files\Content.IE5\AKS8K5P8\MCj0434853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12083" y="5788345"/>
              <a:ext cx="304267" cy="304267"/>
            </a:xfrm>
            <a:prstGeom prst="rect">
              <a:avLst/>
            </a:prstGeom>
            <a:noFill/>
          </p:spPr>
        </p:pic>
        <p:pic>
          <p:nvPicPr>
            <p:cNvPr id="56" name="Picture 2" descr="C:\Users\pace\AppData\Local\Microsoft\Windows\Temporary Internet Files\Content.IE5\AKS8K5P8\MCj0434853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16350" y="5788345"/>
              <a:ext cx="304267" cy="304267"/>
            </a:xfrm>
            <a:prstGeom prst="rect">
              <a:avLst/>
            </a:prstGeom>
            <a:noFill/>
          </p:spPr>
        </p:pic>
        <p:pic>
          <p:nvPicPr>
            <p:cNvPr id="57" name="Picture 2" descr="C:\Users\pace\AppData\Local\Microsoft\Windows\Temporary Internet Files\Content.IE5\AKS8K5P8\MCj0434853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49994" y="5896528"/>
              <a:ext cx="304267" cy="304267"/>
            </a:xfrm>
            <a:prstGeom prst="rect">
              <a:avLst/>
            </a:prstGeom>
            <a:noFill/>
          </p:spPr>
        </p:pic>
        <p:pic>
          <p:nvPicPr>
            <p:cNvPr id="58" name="Picture 2" descr="C:\Users\pace\AppData\Local\Microsoft\Windows\Temporary Internet Files\Content.IE5\AKS8K5P8\MCj0434853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54260" y="5896528"/>
              <a:ext cx="304267" cy="304267"/>
            </a:xfrm>
            <a:prstGeom prst="rect">
              <a:avLst/>
            </a:prstGeom>
            <a:noFill/>
          </p:spPr>
        </p:pic>
        <p:pic>
          <p:nvPicPr>
            <p:cNvPr id="59" name="Picture 2" descr="C:\Users\pace\AppData\Local\Microsoft\Windows\Temporary Internet Files\Content.IE5\AKS8K5P8\MCj0434853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058527" y="5896528"/>
              <a:ext cx="304267" cy="304267"/>
            </a:xfrm>
            <a:prstGeom prst="rect">
              <a:avLst/>
            </a:prstGeom>
            <a:noFill/>
          </p:spPr>
        </p:pic>
        <p:pic>
          <p:nvPicPr>
            <p:cNvPr id="60" name="Picture 2" descr="C:\Users\pace\AppData\Local\Microsoft\Windows\Temporary Internet Files\Content.IE5\AKS8K5P8\MCj0434853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62794" y="5896528"/>
              <a:ext cx="304267" cy="304267"/>
            </a:xfrm>
            <a:prstGeom prst="rect">
              <a:avLst/>
            </a:prstGeom>
            <a:noFill/>
          </p:spPr>
        </p:pic>
        <p:pic>
          <p:nvPicPr>
            <p:cNvPr id="61" name="Picture 2" descr="C:\Users\pace\AppData\Local\Microsoft\Windows\Temporary Internet Files\Content.IE5\AKS8K5P8\MCj0434853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67061" y="5896528"/>
              <a:ext cx="304267" cy="304267"/>
            </a:xfrm>
            <a:prstGeom prst="rect">
              <a:avLst/>
            </a:prstGeom>
            <a:noFill/>
          </p:spPr>
        </p:pic>
        <p:pic>
          <p:nvPicPr>
            <p:cNvPr id="62" name="Picture 2" descr="C:\Users\pace\AppData\Local\Microsoft\Windows\Temporary Internet Files\Content.IE5\AKS8K5P8\MCj0434853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0705" y="6004711"/>
              <a:ext cx="304267" cy="304267"/>
            </a:xfrm>
            <a:prstGeom prst="rect">
              <a:avLst/>
            </a:prstGeom>
            <a:noFill/>
          </p:spPr>
        </p:pic>
        <p:pic>
          <p:nvPicPr>
            <p:cNvPr id="63" name="Picture 2" descr="C:\Users\pace\AppData\Local\Microsoft\Windows\Temporary Internet Files\Content.IE5\AKS8K5P8\MCj0434853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04972" y="6004711"/>
              <a:ext cx="304267" cy="304267"/>
            </a:xfrm>
            <a:prstGeom prst="rect">
              <a:avLst/>
            </a:prstGeom>
            <a:noFill/>
          </p:spPr>
        </p:pic>
        <p:pic>
          <p:nvPicPr>
            <p:cNvPr id="64" name="Picture 2" descr="C:\Users\pace\AppData\Local\Microsoft\Windows\Temporary Internet Files\Content.IE5\AKS8K5P8\MCj0434853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09238" y="6004711"/>
              <a:ext cx="304267" cy="304267"/>
            </a:xfrm>
            <a:prstGeom prst="rect">
              <a:avLst/>
            </a:prstGeom>
            <a:noFill/>
          </p:spPr>
        </p:pic>
        <p:pic>
          <p:nvPicPr>
            <p:cNvPr id="65" name="Picture 2" descr="C:\Users\pace\AppData\Local\Microsoft\Windows\Temporary Internet Files\Content.IE5\AKS8K5P8\MCj0434853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13505" y="6004711"/>
              <a:ext cx="304267" cy="304267"/>
            </a:xfrm>
            <a:prstGeom prst="rect">
              <a:avLst/>
            </a:prstGeom>
            <a:noFill/>
          </p:spPr>
        </p:pic>
        <p:pic>
          <p:nvPicPr>
            <p:cNvPr id="66" name="Picture 2" descr="C:\Users\pace\AppData\Local\Microsoft\Windows\Temporary Internet Files\Content.IE5\AKS8K5P8\MCj0434853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17772" y="6004711"/>
              <a:ext cx="304267" cy="304267"/>
            </a:xfrm>
            <a:prstGeom prst="rect">
              <a:avLst/>
            </a:prstGeom>
            <a:noFill/>
          </p:spPr>
        </p:pic>
        <p:pic>
          <p:nvPicPr>
            <p:cNvPr id="67" name="Picture 2" descr="C:\Users\pace\AppData\Local\Microsoft\Windows\Temporary Internet Files\Content.IE5\AKS8K5P8\MCj0434853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51416" y="6112894"/>
              <a:ext cx="304267" cy="304267"/>
            </a:xfrm>
            <a:prstGeom prst="rect">
              <a:avLst/>
            </a:prstGeom>
            <a:noFill/>
          </p:spPr>
        </p:pic>
        <p:pic>
          <p:nvPicPr>
            <p:cNvPr id="68" name="Picture 2" descr="C:\Users\pace\AppData\Local\Microsoft\Windows\Temporary Internet Files\Content.IE5\AKS8K5P8\MCj0434853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55683" y="6112894"/>
              <a:ext cx="304267" cy="304267"/>
            </a:xfrm>
            <a:prstGeom prst="rect">
              <a:avLst/>
            </a:prstGeom>
            <a:noFill/>
          </p:spPr>
        </p:pic>
        <p:pic>
          <p:nvPicPr>
            <p:cNvPr id="69" name="Picture 2" descr="C:\Users\pace\AppData\Local\Microsoft\Windows\Temporary Internet Files\Content.IE5\AKS8K5P8\MCj0434853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59950" y="6112894"/>
              <a:ext cx="304267" cy="304267"/>
            </a:xfrm>
            <a:prstGeom prst="rect">
              <a:avLst/>
            </a:prstGeom>
            <a:noFill/>
          </p:spPr>
        </p:pic>
        <p:pic>
          <p:nvPicPr>
            <p:cNvPr id="70" name="Picture 2" descr="C:\Users\pace\AppData\Local\Microsoft\Windows\Temporary Internet Files\Content.IE5\AKS8K5P8\MCj0434853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464216" y="6112894"/>
              <a:ext cx="304267" cy="304267"/>
            </a:xfrm>
            <a:prstGeom prst="rect">
              <a:avLst/>
            </a:prstGeom>
            <a:noFill/>
          </p:spPr>
        </p:pic>
        <p:pic>
          <p:nvPicPr>
            <p:cNvPr id="71" name="Picture 2" descr="C:\Users\pace\AppData\Local\Microsoft\Windows\Temporary Internet Files\Content.IE5\AKS8K5P8\MCj0434853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68483" y="6112894"/>
              <a:ext cx="304267" cy="304267"/>
            </a:xfrm>
            <a:prstGeom prst="rect">
              <a:avLst/>
            </a:prstGeom>
            <a:noFill/>
          </p:spPr>
        </p:pic>
        <p:pic>
          <p:nvPicPr>
            <p:cNvPr id="72" name="Picture 2" descr="C:\Users\pace\AppData\Local\Microsoft\Windows\Temporary Internet Files\Content.IE5\AKS8K5P8\MCj0434853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59599" y="6221077"/>
              <a:ext cx="304267" cy="304267"/>
            </a:xfrm>
            <a:prstGeom prst="rect">
              <a:avLst/>
            </a:prstGeom>
            <a:noFill/>
          </p:spPr>
        </p:pic>
        <p:pic>
          <p:nvPicPr>
            <p:cNvPr id="73" name="Picture 2" descr="C:\Users\pace\AppData\Local\Microsoft\Windows\Temporary Internet Files\Content.IE5\AKS8K5P8\MCj0434853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63866" y="6221077"/>
              <a:ext cx="304267" cy="304267"/>
            </a:xfrm>
            <a:prstGeom prst="rect">
              <a:avLst/>
            </a:prstGeom>
            <a:noFill/>
          </p:spPr>
        </p:pic>
        <p:pic>
          <p:nvPicPr>
            <p:cNvPr id="74" name="Picture 2" descr="C:\Users\pace\AppData\Local\Microsoft\Windows\Temporary Internet Files\Content.IE5\AKS8K5P8\MCj0434853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68133" y="6221077"/>
              <a:ext cx="304267" cy="304267"/>
            </a:xfrm>
            <a:prstGeom prst="rect">
              <a:avLst/>
            </a:prstGeom>
            <a:noFill/>
          </p:spPr>
        </p:pic>
        <p:pic>
          <p:nvPicPr>
            <p:cNvPr id="75" name="Picture 2" descr="C:\Users\pace\AppData\Local\Microsoft\Windows\Temporary Internet Files\Content.IE5\AKS8K5P8\MCj0434853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399" y="6221077"/>
              <a:ext cx="304267" cy="304267"/>
            </a:xfrm>
            <a:prstGeom prst="rect">
              <a:avLst/>
            </a:prstGeom>
            <a:noFill/>
          </p:spPr>
        </p:pic>
        <p:pic>
          <p:nvPicPr>
            <p:cNvPr id="76" name="Picture 2" descr="C:\Users\pace\AppData\Local\Microsoft\Windows\Temporary Internet Files\Content.IE5\AKS8K5P8\MCj04348530000[1]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76666" y="6221077"/>
              <a:ext cx="304267" cy="30426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52161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we need tapes </a:t>
            </a:r>
            <a:r>
              <a:rPr lang="en-US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Tapes </a:t>
            </a:r>
            <a:r>
              <a:rPr lang="en-US" sz="2000" dirty="0"/>
              <a:t>have a bad reputation in some use cases</a:t>
            </a:r>
          </a:p>
          <a:p>
            <a:pPr lvl="1"/>
            <a:r>
              <a:rPr lang="en-US" sz="1600" dirty="0"/>
              <a:t>Slow in random access mode</a:t>
            </a:r>
          </a:p>
          <a:p>
            <a:pPr lvl="2"/>
            <a:r>
              <a:rPr lang="en-US" sz="1200" dirty="0"/>
              <a:t>high latency in mounting process and when seeking data (F-FWD, REW)</a:t>
            </a:r>
          </a:p>
          <a:p>
            <a:pPr lvl="1"/>
            <a:r>
              <a:rPr lang="en-US" sz="1600" dirty="0"/>
              <a:t>Inefficient for small files (in some cases)</a:t>
            </a:r>
          </a:p>
          <a:p>
            <a:pPr lvl="1"/>
            <a:r>
              <a:rPr lang="en-US" sz="1600" dirty="0"/>
              <a:t>Comparable cost per (</a:t>
            </a:r>
            <a:r>
              <a:rPr lang="en-US" sz="1600" dirty="0" err="1"/>
              <a:t>peta</a:t>
            </a:r>
            <a:r>
              <a:rPr lang="en-US" sz="1600" dirty="0"/>
              <a:t>)byte as hard disks</a:t>
            </a:r>
          </a:p>
          <a:p>
            <a:r>
              <a:rPr lang="en-US" sz="2000" dirty="0"/>
              <a:t>Tapes have also some advantages</a:t>
            </a:r>
          </a:p>
          <a:p>
            <a:pPr lvl="1"/>
            <a:r>
              <a:rPr lang="en-US" sz="1600" dirty="0"/>
              <a:t>Fast in sequential access mode</a:t>
            </a:r>
          </a:p>
          <a:p>
            <a:pPr lvl="2"/>
            <a:r>
              <a:rPr lang="en-US" sz="1200" dirty="0"/>
              <a:t>&gt; 2x faster than disk, with physical read after write verification</a:t>
            </a:r>
          </a:p>
          <a:p>
            <a:pPr lvl="1"/>
            <a:r>
              <a:rPr lang="en-US" sz="1600" dirty="0"/>
              <a:t>Several orders of magnitude more reliable than disks</a:t>
            </a:r>
          </a:p>
          <a:p>
            <a:pPr lvl="2"/>
            <a:r>
              <a:rPr lang="en-US" sz="1200" dirty="0"/>
              <a:t>Few hundreds GB loss per year on 80 PB tape repository</a:t>
            </a:r>
          </a:p>
          <a:p>
            <a:pPr lvl="2"/>
            <a:r>
              <a:rPr lang="en-US" sz="1200" dirty="0"/>
              <a:t>Few hundreds TB loss per year on 50 PB disk repository</a:t>
            </a:r>
          </a:p>
          <a:p>
            <a:pPr lvl="1"/>
            <a:r>
              <a:rPr lang="en-US" sz="1600" dirty="0"/>
              <a:t>No power required to preserve the data</a:t>
            </a:r>
          </a:p>
          <a:p>
            <a:pPr lvl="1"/>
            <a:r>
              <a:rPr lang="en-US" sz="1600" dirty="0"/>
              <a:t>Less physical volume required per (</a:t>
            </a:r>
            <a:r>
              <a:rPr lang="en-US" sz="1600" dirty="0" err="1"/>
              <a:t>peta</a:t>
            </a:r>
            <a:r>
              <a:rPr lang="en-US" sz="1600" dirty="0"/>
              <a:t>)byte</a:t>
            </a:r>
          </a:p>
          <a:p>
            <a:pPr lvl="1"/>
            <a:r>
              <a:rPr lang="en-US" sz="1600" dirty="0"/>
              <a:t>Inefficiency for small files issue resolved by recent developments</a:t>
            </a:r>
          </a:p>
          <a:p>
            <a:pPr lvl="1"/>
            <a:r>
              <a:rPr lang="en-US" sz="1600" dirty="0"/>
              <a:t>Nobody can delete hundreds of PB in minutes</a:t>
            </a:r>
          </a:p>
          <a:p>
            <a:r>
              <a:rPr lang="en-US" sz="2000" dirty="0"/>
              <a:t>Bottom line: if not used for random access, tapes have a clear role in the architecture</a:t>
            </a:r>
          </a:p>
          <a:p>
            <a:endParaRPr lang="en-GB" dirty="0"/>
          </a:p>
        </p:txBody>
      </p:sp>
      <p:grpSp>
        <p:nvGrpSpPr>
          <p:cNvPr id="41" name="Group 40"/>
          <p:cNvGrpSpPr/>
          <p:nvPr/>
        </p:nvGrpSpPr>
        <p:grpSpPr>
          <a:xfrm>
            <a:off x="6804248" y="2204864"/>
            <a:ext cx="2192970" cy="1110260"/>
            <a:chOff x="3297860" y="5571979"/>
            <a:chExt cx="1883073" cy="953365"/>
          </a:xfrm>
        </p:grpSpPr>
        <p:pic>
          <p:nvPicPr>
            <p:cNvPr id="42" name="Picture 2" descr="C:\Users\pace\AppData\Local\Microsoft\Windows\Temporary Internet Files\Content.IE5\AKS8K5P8\MCj043485300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297860" y="5571979"/>
              <a:ext cx="304267" cy="304267"/>
            </a:xfrm>
            <a:prstGeom prst="rect">
              <a:avLst/>
            </a:prstGeom>
            <a:noFill/>
          </p:spPr>
        </p:pic>
        <p:pic>
          <p:nvPicPr>
            <p:cNvPr id="43" name="Picture 2" descr="C:\Users\pace\AppData\Local\Microsoft\Windows\Temporary Internet Files\Content.IE5\AKS8K5P8\MCj043485300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02127" y="5571979"/>
              <a:ext cx="304267" cy="304267"/>
            </a:xfrm>
            <a:prstGeom prst="rect">
              <a:avLst/>
            </a:prstGeom>
            <a:noFill/>
          </p:spPr>
        </p:pic>
        <p:pic>
          <p:nvPicPr>
            <p:cNvPr id="44" name="Picture 2" descr="C:\Users\pace\AppData\Local\Microsoft\Windows\Temporary Internet Files\Content.IE5\AKS8K5P8\MCj043485300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06394" y="5571979"/>
              <a:ext cx="304267" cy="304267"/>
            </a:xfrm>
            <a:prstGeom prst="rect">
              <a:avLst/>
            </a:prstGeom>
            <a:noFill/>
          </p:spPr>
        </p:pic>
        <p:pic>
          <p:nvPicPr>
            <p:cNvPr id="45" name="Picture 2" descr="C:\Users\pace\AppData\Local\Microsoft\Windows\Temporary Internet Files\Content.IE5\AKS8K5P8\MCj043485300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10661" y="5571979"/>
              <a:ext cx="304267" cy="304267"/>
            </a:xfrm>
            <a:prstGeom prst="rect">
              <a:avLst/>
            </a:prstGeom>
            <a:noFill/>
          </p:spPr>
        </p:pic>
        <p:pic>
          <p:nvPicPr>
            <p:cNvPr id="46" name="Picture 2" descr="C:\Users\pace\AppData\Local\Microsoft\Windows\Temporary Internet Files\Content.IE5\AKS8K5P8\MCj043485300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14928" y="5571979"/>
              <a:ext cx="304267" cy="304267"/>
            </a:xfrm>
            <a:prstGeom prst="rect">
              <a:avLst/>
            </a:prstGeom>
            <a:noFill/>
          </p:spPr>
        </p:pic>
        <p:pic>
          <p:nvPicPr>
            <p:cNvPr id="47" name="Picture 2" descr="C:\Users\pace\AppData\Local\Microsoft\Windows\Temporary Internet Files\Content.IE5\AKS8K5P8\MCj043485300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48571" y="5680162"/>
              <a:ext cx="304267" cy="304267"/>
            </a:xfrm>
            <a:prstGeom prst="rect">
              <a:avLst/>
            </a:prstGeom>
            <a:noFill/>
          </p:spPr>
        </p:pic>
        <p:pic>
          <p:nvPicPr>
            <p:cNvPr id="48" name="Picture 2" descr="C:\Users\pace\AppData\Local\Microsoft\Windows\Temporary Internet Files\Content.IE5\AKS8K5P8\MCj043485300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52838" y="5680162"/>
              <a:ext cx="304267" cy="304267"/>
            </a:xfrm>
            <a:prstGeom prst="rect">
              <a:avLst/>
            </a:prstGeom>
            <a:noFill/>
          </p:spPr>
        </p:pic>
        <p:pic>
          <p:nvPicPr>
            <p:cNvPr id="49" name="Picture 2" descr="C:\Users\pace\AppData\Local\Microsoft\Windows\Temporary Internet Files\Content.IE5\AKS8K5P8\MCj043485300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7105" y="5680162"/>
              <a:ext cx="304267" cy="304267"/>
            </a:xfrm>
            <a:prstGeom prst="rect">
              <a:avLst/>
            </a:prstGeom>
            <a:noFill/>
          </p:spPr>
        </p:pic>
        <p:pic>
          <p:nvPicPr>
            <p:cNvPr id="50" name="Picture 2" descr="C:\Users\pace\AppData\Local\Microsoft\Windows\Temporary Internet Files\Content.IE5\AKS8K5P8\MCj043485300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61372" y="5680162"/>
              <a:ext cx="304267" cy="304267"/>
            </a:xfrm>
            <a:prstGeom prst="rect">
              <a:avLst/>
            </a:prstGeom>
            <a:noFill/>
          </p:spPr>
        </p:pic>
        <p:pic>
          <p:nvPicPr>
            <p:cNvPr id="51" name="Picture 2" descr="C:\Users\pace\AppData\Local\Microsoft\Windows\Temporary Internet Files\Content.IE5\AKS8K5P8\MCj043485300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65639" y="5680162"/>
              <a:ext cx="304267" cy="304267"/>
            </a:xfrm>
            <a:prstGeom prst="rect">
              <a:avLst/>
            </a:prstGeom>
            <a:noFill/>
          </p:spPr>
        </p:pic>
        <p:pic>
          <p:nvPicPr>
            <p:cNvPr id="52" name="Picture 2" descr="C:\Users\pace\AppData\Local\Microsoft\Windows\Temporary Internet Files\Content.IE5\AKS8K5P8\MCj043485300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399283" y="5788345"/>
              <a:ext cx="304267" cy="304267"/>
            </a:xfrm>
            <a:prstGeom prst="rect">
              <a:avLst/>
            </a:prstGeom>
            <a:noFill/>
          </p:spPr>
        </p:pic>
        <p:pic>
          <p:nvPicPr>
            <p:cNvPr id="53" name="Picture 2" descr="C:\Users\pace\AppData\Local\Microsoft\Windows\Temporary Internet Files\Content.IE5\AKS8K5P8\MCj043485300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03549" y="5788345"/>
              <a:ext cx="304267" cy="304267"/>
            </a:xfrm>
            <a:prstGeom prst="rect">
              <a:avLst/>
            </a:prstGeom>
            <a:noFill/>
          </p:spPr>
        </p:pic>
        <p:pic>
          <p:nvPicPr>
            <p:cNvPr id="54" name="Picture 2" descr="C:\Users\pace\AppData\Local\Microsoft\Windows\Temporary Internet Files\Content.IE5\AKS8K5P8\MCj043485300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07816" y="5788345"/>
              <a:ext cx="304267" cy="304267"/>
            </a:xfrm>
            <a:prstGeom prst="rect">
              <a:avLst/>
            </a:prstGeom>
            <a:noFill/>
          </p:spPr>
        </p:pic>
        <p:pic>
          <p:nvPicPr>
            <p:cNvPr id="55" name="Picture 2" descr="C:\Users\pace\AppData\Local\Microsoft\Windows\Temporary Internet Files\Content.IE5\AKS8K5P8\MCj043485300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12083" y="5788345"/>
              <a:ext cx="304267" cy="304267"/>
            </a:xfrm>
            <a:prstGeom prst="rect">
              <a:avLst/>
            </a:prstGeom>
            <a:noFill/>
          </p:spPr>
        </p:pic>
        <p:pic>
          <p:nvPicPr>
            <p:cNvPr id="56" name="Picture 2" descr="C:\Users\pace\AppData\Local\Microsoft\Windows\Temporary Internet Files\Content.IE5\AKS8K5P8\MCj043485300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16350" y="5788345"/>
              <a:ext cx="304267" cy="304267"/>
            </a:xfrm>
            <a:prstGeom prst="rect">
              <a:avLst/>
            </a:prstGeom>
            <a:noFill/>
          </p:spPr>
        </p:pic>
        <p:pic>
          <p:nvPicPr>
            <p:cNvPr id="57" name="Picture 2" descr="C:\Users\pace\AppData\Local\Microsoft\Windows\Temporary Internet Files\Content.IE5\AKS8K5P8\MCj043485300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449994" y="5896528"/>
              <a:ext cx="304267" cy="304267"/>
            </a:xfrm>
            <a:prstGeom prst="rect">
              <a:avLst/>
            </a:prstGeom>
            <a:noFill/>
          </p:spPr>
        </p:pic>
        <p:pic>
          <p:nvPicPr>
            <p:cNvPr id="58" name="Picture 2" descr="C:\Users\pace\AppData\Local\Microsoft\Windows\Temporary Internet Files\Content.IE5\AKS8K5P8\MCj043485300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754260" y="5896528"/>
              <a:ext cx="304267" cy="304267"/>
            </a:xfrm>
            <a:prstGeom prst="rect">
              <a:avLst/>
            </a:prstGeom>
            <a:noFill/>
          </p:spPr>
        </p:pic>
        <p:pic>
          <p:nvPicPr>
            <p:cNvPr id="59" name="Picture 2" descr="C:\Users\pace\AppData\Local\Microsoft\Windows\Temporary Internet Files\Content.IE5\AKS8K5P8\MCj043485300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058527" y="5896528"/>
              <a:ext cx="304267" cy="304267"/>
            </a:xfrm>
            <a:prstGeom prst="rect">
              <a:avLst/>
            </a:prstGeom>
            <a:noFill/>
          </p:spPr>
        </p:pic>
        <p:pic>
          <p:nvPicPr>
            <p:cNvPr id="60" name="Picture 2" descr="C:\Users\pace\AppData\Local\Microsoft\Windows\Temporary Internet Files\Content.IE5\AKS8K5P8\MCj043485300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362794" y="5896528"/>
              <a:ext cx="304267" cy="304267"/>
            </a:xfrm>
            <a:prstGeom prst="rect">
              <a:avLst/>
            </a:prstGeom>
            <a:noFill/>
          </p:spPr>
        </p:pic>
        <p:pic>
          <p:nvPicPr>
            <p:cNvPr id="61" name="Picture 2" descr="C:\Users\pace\AppData\Local\Microsoft\Windows\Temporary Internet Files\Content.IE5\AKS8K5P8\MCj043485300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667061" y="5896528"/>
              <a:ext cx="304267" cy="304267"/>
            </a:xfrm>
            <a:prstGeom prst="rect">
              <a:avLst/>
            </a:prstGeom>
            <a:noFill/>
          </p:spPr>
        </p:pic>
        <p:pic>
          <p:nvPicPr>
            <p:cNvPr id="62" name="Picture 2" descr="C:\Users\pace\AppData\Local\Microsoft\Windows\Temporary Internet Files\Content.IE5\AKS8K5P8\MCj043485300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00705" y="6004711"/>
              <a:ext cx="304267" cy="304267"/>
            </a:xfrm>
            <a:prstGeom prst="rect">
              <a:avLst/>
            </a:prstGeom>
            <a:noFill/>
          </p:spPr>
        </p:pic>
        <p:pic>
          <p:nvPicPr>
            <p:cNvPr id="63" name="Picture 2" descr="C:\Users\pace\AppData\Local\Microsoft\Windows\Temporary Internet Files\Content.IE5\AKS8K5P8\MCj043485300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04972" y="6004711"/>
              <a:ext cx="304267" cy="304267"/>
            </a:xfrm>
            <a:prstGeom prst="rect">
              <a:avLst/>
            </a:prstGeom>
            <a:noFill/>
          </p:spPr>
        </p:pic>
        <p:pic>
          <p:nvPicPr>
            <p:cNvPr id="64" name="Picture 2" descr="C:\Users\pace\AppData\Local\Microsoft\Windows\Temporary Internet Files\Content.IE5\AKS8K5P8\MCj043485300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09238" y="6004711"/>
              <a:ext cx="304267" cy="304267"/>
            </a:xfrm>
            <a:prstGeom prst="rect">
              <a:avLst/>
            </a:prstGeom>
            <a:noFill/>
          </p:spPr>
        </p:pic>
        <p:pic>
          <p:nvPicPr>
            <p:cNvPr id="65" name="Picture 2" descr="C:\Users\pace\AppData\Local\Microsoft\Windows\Temporary Internet Files\Content.IE5\AKS8K5P8\MCj043485300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13505" y="6004711"/>
              <a:ext cx="304267" cy="304267"/>
            </a:xfrm>
            <a:prstGeom prst="rect">
              <a:avLst/>
            </a:prstGeom>
            <a:noFill/>
          </p:spPr>
        </p:pic>
        <p:pic>
          <p:nvPicPr>
            <p:cNvPr id="66" name="Picture 2" descr="C:\Users\pace\AppData\Local\Microsoft\Windows\Temporary Internet Files\Content.IE5\AKS8K5P8\MCj043485300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17772" y="6004711"/>
              <a:ext cx="304267" cy="304267"/>
            </a:xfrm>
            <a:prstGeom prst="rect">
              <a:avLst/>
            </a:prstGeom>
            <a:noFill/>
          </p:spPr>
        </p:pic>
        <p:pic>
          <p:nvPicPr>
            <p:cNvPr id="67" name="Picture 2" descr="C:\Users\pace\AppData\Local\Microsoft\Windows\Temporary Internet Files\Content.IE5\AKS8K5P8\MCj043485300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51416" y="6112894"/>
              <a:ext cx="304267" cy="304267"/>
            </a:xfrm>
            <a:prstGeom prst="rect">
              <a:avLst/>
            </a:prstGeom>
            <a:noFill/>
          </p:spPr>
        </p:pic>
        <p:pic>
          <p:nvPicPr>
            <p:cNvPr id="68" name="Picture 2" descr="C:\Users\pace\AppData\Local\Microsoft\Windows\Temporary Internet Files\Content.IE5\AKS8K5P8\MCj043485300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855683" y="6112894"/>
              <a:ext cx="304267" cy="304267"/>
            </a:xfrm>
            <a:prstGeom prst="rect">
              <a:avLst/>
            </a:prstGeom>
            <a:noFill/>
          </p:spPr>
        </p:pic>
        <p:pic>
          <p:nvPicPr>
            <p:cNvPr id="69" name="Picture 2" descr="C:\Users\pace\AppData\Local\Microsoft\Windows\Temporary Internet Files\Content.IE5\AKS8K5P8\MCj043485300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159950" y="6112894"/>
              <a:ext cx="304267" cy="304267"/>
            </a:xfrm>
            <a:prstGeom prst="rect">
              <a:avLst/>
            </a:prstGeom>
            <a:noFill/>
          </p:spPr>
        </p:pic>
        <p:pic>
          <p:nvPicPr>
            <p:cNvPr id="70" name="Picture 2" descr="C:\Users\pace\AppData\Local\Microsoft\Windows\Temporary Internet Files\Content.IE5\AKS8K5P8\MCj043485300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464216" y="6112894"/>
              <a:ext cx="304267" cy="304267"/>
            </a:xfrm>
            <a:prstGeom prst="rect">
              <a:avLst/>
            </a:prstGeom>
            <a:noFill/>
          </p:spPr>
        </p:pic>
        <p:pic>
          <p:nvPicPr>
            <p:cNvPr id="71" name="Picture 2" descr="C:\Users\pace\AppData\Local\Microsoft\Windows\Temporary Internet Files\Content.IE5\AKS8K5P8\MCj043485300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768483" y="6112894"/>
              <a:ext cx="304267" cy="304267"/>
            </a:xfrm>
            <a:prstGeom prst="rect">
              <a:avLst/>
            </a:prstGeom>
            <a:noFill/>
          </p:spPr>
        </p:pic>
        <p:pic>
          <p:nvPicPr>
            <p:cNvPr id="72" name="Picture 2" descr="C:\Users\pace\AppData\Local\Microsoft\Windows\Temporary Internet Files\Content.IE5\AKS8K5P8\MCj043485300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659599" y="6221077"/>
              <a:ext cx="304267" cy="304267"/>
            </a:xfrm>
            <a:prstGeom prst="rect">
              <a:avLst/>
            </a:prstGeom>
            <a:noFill/>
          </p:spPr>
        </p:pic>
        <p:pic>
          <p:nvPicPr>
            <p:cNvPr id="73" name="Picture 2" descr="C:\Users\pace\AppData\Local\Microsoft\Windows\Temporary Internet Files\Content.IE5\AKS8K5P8\MCj043485300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63866" y="6221077"/>
              <a:ext cx="304267" cy="304267"/>
            </a:xfrm>
            <a:prstGeom prst="rect">
              <a:avLst/>
            </a:prstGeom>
            <a:noFill/>
          </p:spPr>
        </p:pic>
        <p:pic>
          <p:nvPicPr>
            <p:cNvPr id="74" name="Picture 2" descr="C:\Users\pace\AppData\Local\Microsoft\Windows\Temporary Internet Files\Content.IE5\AKS8K5P8\MCj043485300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268133" y="6221077"/>
              <a:ext cx="304267" cy="304267"/>
            </a:xfrm>
            <a:prstGeom prst="rect">
              <a:avLst/>
            </a:prstGeom>
            <a:noFill/>
          </p:spPr>
        </p:pic>
        <p:pic>
          <p:nvPicPr>
            <p:cNvPr id="75" name="Picture 2" descr="C:\Users\pace\AppData\Local\Microsoft\Windows\Temporary Internet Files\Content.IE5\AKS8K5P8\MCj043485300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572399" y="6221077"/>
              <a:ext cx="304267" cy="304267"/>
            </a:xfrm>
            <a:prstGeom prst="rect">
              <a:avLst/>
            </a:prstGeom>
            <a:noFill/>
          </p:spPr>
        </p:pic>
        <p:pic>
          <p:nvPicPr>
            <p:cNvPr id="76" name="Picture 2" descr="C:\Users\pace\AppData\Local\Microsoft\Windows\Temporary Internet Files\Content.IE5\AKS8K5P8\MCj04348530000[1]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4876666" y="6221077"/>
              <a:ext cx="304267" cy="304267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72953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Scientific Computing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Scientific computing for large experiments is typically based on a distributed infrastructure</a:t>
            </a:r>
          </a:p>
          <a:p>
            <a:r>
              <a:rPr lang="en-US" dirty="0" smtClean="0"/>
              <a:t>Storage is one of the main pillars</a:t>
            </a:r>
          </a:p>
          <a:p>
            <a:r>
              <a:rPr lang="en-US" dirty="0" smtClean="0"/>
              <a:t>A key parameter in distributed scientific computing is the efficiency</a:t>
            </a:r>
          </a:p>
          <a:p>
            <a:pPr lvl="1"/>
            <a:r>
              <a:rPr lang="en-US" dirty="0" smtClean="0"/>
              <a:t>High efficiency requires to have the CPUs </a:t>
            </a:r>
            <a:r>
              <a:rPr lang="en-US" dirty="0" err="1" smtClean="0"/>
              <a:t>colocated</a:t>
            </a:r>
            <a:r>
              <a:rPr lang="en-US" dirty="0" smtClean="0"/>
              <a:t> with the data to analyze, using the network.</a:t>
            </a:r>
          </a:p>
          <a:p>
            <a:endParaRPr lang="en-US" dirty="0" smtClean="0"/>
          </a:p>
        </p:txBody>
      </p:sp>
      <p:grpSp>
        <p:nvGrpSpPr>
          <p:cNvPr id="36" name="Group 35"/>
          <p:cNvGrpSpPr/>
          <p:nvPr/>
        </p:nvGrpSpPr>
        <p:grpSpPr>
          <a:xfrm>
            <a:off x="4499992" y="4941168"/>
            <a:ext cx="1973617" cy="1540384"/>
            <a:chOff x="5332874" y="5050049"/>
            <a:chExt cx="1973617" cy="1540384"/>
          </a:xfrm>
        </p:grpSpPr>
        <p:pic>
          <p:nvPicPr>
            <p:cNvPr id="37" name="Picture 3" descr="C:\Users\pace\AppData\Local\Microsoft\Windows\Temporary Internet Files\Content.IE5\0K2ZY6FH\MCj03615020000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357818" y="5357826"/>
              <a:ext cx="596000" cy="1232607"/>
            </a:xfrm>
            <a:prstGeom prst="rect">
              <a:avLst/>
            </a:prstGeom>
            <a:noFill/>
          </p:spPr>
        </p:pic>
        <p:pic>
          <p:nvPicPr>
            <p:cNvPr id="38" name="Picture 3" descr="C:\Users\pace\AppData\Local\Microsoft\Windows\Temporary Internet Files\Content.IE5\0K2ZY6FH\MCj03615020000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024231" y="5357826"/>
              <a:ext cx="596000" cy="1232607"/>
            </a:xfrm>
            <a:prstGeom prst="rect">
              <a:avLst/>
            </a:prstGeom>
            <a:noFill/>
          </p:spPr>
        </p:pic>
        <p:pic>
          <p:nvPicPr>
            <p:cNvPr id="39" name="Picture 3" descr="C:\Users\pace\AppData\Local\Microsoft\Windows\Temporary Internet Files\Content.IE5\0K2ZY6FH\MCj03615020000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690644" y="5357826"/>
              <a:ext cx="596000" cy="1232607"/>
            </a:xfrm>
            <a:prstGeom prst="rect">
              <a:avLst/>
            </a:prstGeom>
            <a:noFill/>
          </p:spPr>
        </p:pic>
        <p:sp>
          <p:nvSpPr>
            <p:cNvPr id="40" name="TextBox 39"/>
            <p:cNvSpPr txBox="1"/>
            <p:nvPr/>
          </p:nvSpPr>
          <p:spPr>
            <a:xfrm rot="16200000">
              <a:off x="5327555" y="5820240"/>
              <a:ext cx="65652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>
                  <a:solidFill>
                    <a:schemeClr val="accent1">
                      <a:lumMod val="50000"/>
                    </a:schemeClr>
                  </a:solidFill>
                </a:rPr>
                <a:t>DATA</a:t>
              </a:r>
              <a:endParaRPr lang="en-GB" sz="14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 rot="16200000">
              <a:off x="6039942" y="5820240"/>
              <a:ext cx="56457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>
                  <a:solidFill>
                    <a:schemeClr val="accent1">
                      <a:lumMod val="50000"/>
                    </a:schemeClr>
                  </a:solidFill>
                </a:rPr>
                <a:t>CPU</a:t>
              </a:r>
              <a:endParaRPr lang="en-GB" sz="14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 rot="16200000">
              <a:off x="6716774" y="5820240"/>
              <a:ext cx="543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>
                  <a:solidFill>
                    <a:schemeClr val="accent1">
                      <a:lumMod val="50000"/>
                    </a:schemeClr>
                  </a:solidFill>
                </a:rPr>
                <a:t>NET</a:t>
              </a:r>
              <a:endParaRPr lang="en-GB" sz="14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332874" y="5050049"/>
              <a:ext cx="1973617" cy="307777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chemeClr val="tx2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GB" sz="1400" b="1" dirty="0" smtClean="0">
                  <a:solidFill>
                    <a:schemeClr val="accent1">
                      <a:lumMod val="50000"/>
                    </a:schemeClr>
                  </a:solidFill>
                </a:rPr>
                <a:t>Scientific Computing</a:t>
              </a:r>
              <a:endParaRPr lang="en-GB" sz="1400" b="1" dirty="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13514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95400" y="0"/>
            <a:ext cx="5868888" cy="838200"/>
          </a:xfrm>
        </p:spPr>
        <p:txBody>
          <a:bodyPr/>
          <a:lstStyle/>
          <a:p>
            <a:r>
              <a:rPr lang="en-GB" dirty="0" smtClean="0"/>
              <a:t>Verifying more than 1PB in 24h</a:t>
            </a:r>
            <a:endParaRPr lang="en-GB" dirty="0"/>
          </a:p>
        </p:txBody>
      </p:sp>
      <p:pic>
        <p:nvPicPr>
          <p:cNvPr id="2050" name="F23EBB5F-CCDC-4AE2-99FE-E83F242497E1" descr="DA227148-7362-4C47-A4A1-6E9A356640B0@ce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980728"/>
            <a:ext cx="7560840" cy="4902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868144" y="6025988"/>
            <a:ext cx="2004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G. Cancio / CERN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91566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Practically … </a:t>
            </a:r>
            <a:br>
              <a:rPr lang="en-US" dirty="0" smtClean="0"/>
            </a:br>
            <a:r>
              <a:rPr lang="en-US" dirty="0" smtClean="0"/>
              <a:t>which solution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2306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… not a single answer</a:t>
            </a:r>
            <a:endParaRPr lang="en-GB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1371600" y="1066800"/>
            <a:ext cx="7543800" cy="2866256"/>
          </a:xfrm>
        </p:spPr>
        <p:txBody>
          <a:bodyPr/>
          <a:lstStyle/>
          <a:p>
            <a:r>
              <a:rPr lang="en-US" dirty="0" smtClean="0"/>
              <a:t>There are fixed costs for the skilled manpower that is required to manage the high efficiency but complex solutions</a:t>
            </a:r>
          </a:p>
          <a:p>
            <a:pPr lvl="1"/>
            <a:r>
              <a:rPr lang="en-US" dirty="0" smtClean="0"/>
              <a:t>Disk technology, Database technology, Tape technology, Networks, Databases…</a:t>
            </a:r>
            <a:endParaRPr lang="en-GB" dirty="0"/>
          </a:p>
        </p:txBody>
      </p:sp>
      <p:grpSp>
        <p:nvGrpSpPr>
          <p:cNvPr id="21" name="Group 20"/>
          <p:cNvGrpSpPr/>
          <p:nvPr/>
        </p:nvGrpSpPr>
        <p:grpSpPr>
          <a:xfrm>
            <a:off x="1979712" y="3529740"/>
            <a:ext cx="5172388" cy="2802946"/>
            <a:chOff x="1979712" y="3529740"/>
            <a:chExt cx="5172388" cy="2802946"/>
          </a:xfrm>
        </p:grpSpPr>
        <p:cxnSp>
          <p:nvCxnSpPr>
            <p:cNvPr id="22" name="Straight Arrow Connector 21"/>
            <p:cNvCxnSpPr/>
            <p:nvPr/>
          </p:nvCxnSpPr>
          <p:spPr>
            <a:xfrm flipV="1">
              <a:off x="1979712" y="4068688"/>
              <a:ext cx="0" cy="1872208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1979712" y="5919016"/>
              <a:ext cx="3024336" cy="21880"/>
            </a:xfrm>
            <a:prstGeom prst="straightConnector1">
              <a:avLst/>
            </a:prstGeom>
            <a:ln w="28575">
              <a:solidFill>
                <a:schemeClr val="tx2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flipV="1">
              <a:off x="1979712" y="4644752"/>
              <a:ext cx="2952328" cy="792088"/>
            </a:xfrm>
            <a:prstGeom prst="line">
              <a:avLst/>
            </a:prstGeom>
            <a:ln w="38100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V="1">
              <a:off x="1979712" y="4221088"/>
              <a:ext cx="2736304" cy="1684433"/>
            </a:xfrm>
            <a:prstGeom prst="line">
              <a:avLst/>
            </a:prstGeom>
            <a:ln w="3810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2123728" y="3998316"/>
              <a:ext cx="82586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COST</a:t>
              </a:r>
              <a:endParaRPr lang="en-GB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3515751" y="5963354"/>
              <a:ext cx="18860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STORAGE SIZE</a:t>
              </a:r>
              <a:endParaRPr lang="en-GB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030122" y="3529740"/>
              <a:ext cx="237757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Tier-2</a:t>
              </a:r>
            </a:p>
            <a:p>
              <a:r>
                <a:rPr lang="en-US" dirty="0" smtClean="0"/>
                <a:t>(partial infrastructure)</a:t>
              </a:r>
              <a:endParaRPr lang="en-GB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466749" y="4730438"/>
              <a:ext cx="268535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Tier-1</a:t>
              </a:r>
            </a:p>
            <a:p>
              <a:r>
                <a:rPr lang="en-US" dirty="0" smtClean="0"/>
                <a:t>(complete infrastructure)</a:t>
              </a:r>
              <a:endParaRPr lang="en-GB" dirty="0"/>
            </a:p>
          </p:txBody>
        </p:sp>
      </p:grpSp>
    </p:spTree>
    <p:extLst>
      <p:ext uri="{BB962C8B-B14F-4D97-AF65-F5344CB8AC3E}">
        <p14:creationId xmlns:p14="http://schemas.microsoft.com/office/powerpoint/2010/main" val="1071553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AT CERN</a:t>
            </a:r>
            <a:endParaRPr lang="en-GB" dirty="0"/>
          </a:p>
        </p:txBody>
      </p:sp>
      <p:sp>
        <p:nvSpPr>
          <p:cNvPr id="20" name="Content Placeholder 19"/>
          <p:cNvSpPr>
            <a:spLocks noGrp="1"/>
          </p:cNvSpPr>
          <p:nvPr>
            <p:ph idx="1"/>
          </p:nvPr>
        </p:nvSpPr>
        <p:spPr>
          <a:xfrm>
            <a:off x="1274648" y="980728"/>
            <a:ext cx="7543800" cy="4953000"/>
          </a:xfrm>
        </p:spPr>
        <p:txBody>
          <a:bodyPr/>
          <a:lstStyle/>
          <a:p>
            <a:r>
              <a:rPr lang="en-US" dirty="0" smtClean="0"/>
              <a:t>Many options available </a:t>
            </a:r>
          </a:p>
          <a:p>
            <a:pPr lvl="1"/>
            <a:r>
              <a:rPr lang="en-US" dirty="0" smtClean="0"/>
              <a:t>interoperability is a key requirement for WLCG</a:t>
            </a:r>
          </a:p>
          <a:p>
            <a:pPr lvl="1"/>
            <a:r>
              <a:rPr lang="en-US" dirty="0" smtClean="0"/>
              <a:t>DPM, </a:t>
            </a:r>
            <a:r>
              <a:rPr lang="en-US" dirty="0" err="1" smtClean="0"/>
              <a:t>dCache</a:t>
            </a:r>
            <a:endParaRPr lang="en-GB" dirty="0" smtClean="0"/>
          </a:p>
          <a:p>
            <a:r>
              <a:rPr lang="en-US" dirty="0" smtClean="0"/>
              <a:t>AT CERN</a:t>
            </a:r>
          </a:p>
          <a:p>
            <a:pPr lvl="1"/>
            <a:r>
              <a:rPr lang="en-US" dirty="0" smtClean="0"/>
              <a:t>Separation between HOT (disks) and COLD (tapes) storage</a:t>
            </a:r>
          </a:p>
          <a:p>
            <a:pPr lvl="1"/>
            <a:r>
              <a:rPr lang="en-US" dirty="0" smtClean="0"/>
              <a:t>CASTOR (used for the tape storage backend)</a:t>
            </a:r>
          </a:p>
          <a:p>
            <a:pPr lvl="1"/>
            <a:r>
              <a:rPr lang="en-US" dirty="0" smtClean="0"/>
              <a:t>EOS (used for the disk </a:t>
            </a:r>
            <a:r>
              <a:rPr lang="en-US" dirty="0"/>
              <a:t>storage </a:t>
            </a:r>
            <a:r>
              <a:rPr lang="en-US" dirty="0" smtClean="0"/>
              <a:t>frontend)</a:t>
            </a:r>
          </a:p>
          <a:p>
            <a:pPr lvl="2"/>
            <a:r>
              <a:rPr lang="en-US" dirty="0" smtClean="0"/>
              <a:t>guaranteed </a:t>
            </a:r>
            <a:r>
              <a:rPr lang="en-US" dirty="0"/>
              <a:t>low-latency file </a:t>
            </a:r>
            <a:r>
              <a:rPr lang="en-US" dirty="0" smtClean="0"/>
              <a:t>access for analysis</a:t>
            </a:r>
            <a:endParaRPr lang="en-US" dirty="0"/>
          </a:p>
          <a:p>
            <a:pPr lvl="2"/>
            <a:r>
              <a:rPr lang="en-US" dirty="0" smtClean="0"/>
              <a:t>collaborative </a:t>
            </a:r>
            <a:r>
              <a:rPr lang="en-US" dirty="0"/>
              <a:t>storage platform with space </a:t>
            </a:r>
            <a:r>
              <a:rPr lang="en-US" dirty="0" smtClean="0"/>
              <a:t>and access regulations</a:t>
            </a:r>
          </a:p>
          <a:p>
            <a:pPr lvl="2"/>
            <a:r>
              <a:rPr lang="en-US" dirty="0"/>
              <a:t>expand/exchange/shrink during </a:t>
            </a:r>
            <a:r>
              <a:rPr lang="en-US" dirty="0" smtClean="0"/>
              <a:t>operation</a:t>
            </a:r>
          </a:p>
          <a:p>
            <a:pPr lvl="2"/>
            <a:r>
              <a:rPr lang="en-US" dirty="0" smtClean="0"/>
              <a:t>semi-automatic </a:t>
            </a:r>
            <a:r>
              <a:rPr lang="en-US" dirty="0"/>
              <a:t>disk ejection &amp; </a:t>
            </a:r>
            <a:r>
              <a:rPr lang="en-US" dirty="0" smtClean="0"/>
              <a:t>healing – reduced maintenance</a:t>
            </a:r>
          </a:p>
        </p:txBody>
      </p:sp>
    </p:spTree>
    <p:extLst>
      <p:ext uri="{BB962C8B-B14F-4D97-AF65-F5344CB8AC3E}">
        <p14:creationId xmlns:p14="http://schemas.microsoft.com/office/powerpoint/2010/main" val="340078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this diversity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Example: </a:t>
            </a:r>
          </a:p>
          <a:p>
            <a:pPr lvl="1"/>
            <a:r>
              <a:rPr lang="en-US" dirty="0" smtClean="0"/>
              <a:t>DPM is a consolidated product which is fully supported by CERN. It meets all requirements of a small site</a:t>
            </a:r>
          </a:p>
          <a:p>
            <a:pPr lvl="2"/>
            <a:r>
              <a:rPr lang="en-US" dirty="0" smtClean="0"/>
              <a:t>Integrates well within both </a:t>
            </a:r>
            <a:r>
              <a:rPr lang="en-US" dirty="0" err="1" smtClean="0"/>
              <a:t>xroot</a:t>
            </a:r>
            <a:r>
              <a:rPr lang="en-US" dirty="0" smtClean="0"/>
              <a:t> and http data federations</a:t>
            </a:r>
          </a:p>
          <a:p>
            <a:pPr lvl="1"/>
            <a:r>
              <a:rPr lang="en-US" dirty="0" smtClean="0"/>
              <a:t>EOS is the new design for a scalable infrastructure designed to minimize management cost. It is ready to meet the requirements for larger sites</a:t>
            </a:r>
          </a:p>
          <a:p>
            <a:pPr lvl="2"/>
            <a:r>
              <a:rPr lang="en-US" dirty="0" smtClean="0"/>
              <a:t>Larger functionalities</a:t>
            </a:r>
          </a:p>
        </p:txBody>
      </p:sp>
    </p:spTree>
    <p:extLst>
      <p:ext uri="{BB962C8B-B14F-4D97-AF65-F5344CB8AC3E}">
        <p14:creationId xmlns:p14="http://schemas.microsoft.com/office/powerpoint/2010/main" val="141823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Storage for High Energy </a:t>
            </a:r>
            <a:r>
              <a:rPr lang="en-US" dirty="0"/>
              <a:t>P</a:t>
            </a:r>
            <a:r>
              <a:rPr lang="en-US" dirty="0" smtClean="0"/>
              <a:t>hysics or Scientific computing can be </a:t>
            </a:r>
          </a:p>
          <a:p>
            <a:pPr lvl="1"/>
            <a:r>
              <a:rPr lang="en-US" dirty="0" smtClean="0"/>
              <a:t>Too simplistic</a:t>
            </a:r>
            <a:endParaRPr lang="en-US" dirty="0" smtClean="0"/>
          </a:p>
          <a:p>
            <a:pPr lvl="1"/>
            <a:r>
              <a:rPr lang="en-US" dirty="0" smtClean="0"/>
              <a:t>Simple</a:t>
            </a:r>
          </a:p>
          <a:p>
            <a:pPr lvl="2"/>
            <a:r>
              <a:rPr lang="en-US" dirty="0" smtClean="0"/>
              <a:t>Typical for Small Tier-2</a:t>
            </a:r>
          </a:p>
          <a:p>
            <a:pPr lvl="1"/>
            <a:r>
              <a:rPr lang="en-US" dirty="0" smtClean="0"/>
              <a:t>Scalable and Reliable</a:t>
            </a:r>
          </a:p>
          <a:p>
            <a:pPr lvl="2"/>
            <a:r>
              <a:rPr lang="en-US" dirty="0" smtClean="0"/>
              <a:t>Typical </a:t>
            </a:r>
            <a:r>
              <a:rPr lang="en-US" dirty="0"/>
              <a:t>for </a:t>
            </a:r>
            <a:r>
              <a:rPr lang="en-US" dirty="0" smtClean="0"/>
              <a:t>a </a:t>
            </a:r>
            <a:r>
              <a:rPr lang="en-US" dirty="0" smtClean="0"/>
              <a:t>Tier-1 / </a:t>
            </a:r>
            <a:r>
              <a:rPr lang="en-US" dirty="0" smtClean="0"/>
              <a:t>Large Tier-2</a:t>
            </a:r>
          </a:p>
          <a:p>
            <a:pPr lvl="1"/>
            <a:r>
              <a:rPr lang="en-US" dirty="0" smtClean="0"/>
              <a:t>Too complex</a:t>
            </a:r>
            <a:endParaRPr lang="en-US" dirty="0" smtClean="0"/>
          </a:p>
          <a:p>
            <a:r>
              <a:rPr lang="en-US" dirty="0" smtClean="0"/>
              <a:t>Behind the software you use, it is always the people that makes the difference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3780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Areas of developments in storage at CERN</a:t>
            </a:r>
            <a:endParaRPr lang="en-GB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For EOS (Reserve slides)</a:t>
            </a:r>
          </a:p>
          <a:p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2168307" y="4437112"/>
            <a:ext cx="19795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</a:t>
            </a:r>
            <a:r>
              <a:rPr lang="en-US" sz="1200" dirty="0" err="1" smtClean="0"/>
              <a:t>A.J.Peters</a:t>
            </a:r>
            <a:r>
              <a:rPr lang="en-US" sz="1200" dirty="0" smtClean="0"/>
              <a:t>/ CERN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81380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EOD design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need for a central relational database</a:t>
            </a:r>
          </a:p>
          <a:p>
            <a:r>
              <a:rPr lang="en-US" dirty="0"/>
              <a:t>Designed for infinite scalability and arbitrary reliability</a:t>
            </a:r>
          </a:p>
          <a:p>
            <a:r>
              <a:rPr lang="en-US" dirty="0"/>
              <a:t>expand/exchange/shrink during operation semi-automatic disk ejection &amp; healing</a:t>
            </a:r>
          </a:p>
        </p:txBody>
      </p:sp>
    </p:spTree>
    <p:extLst>
      <p:ext uri="{BB962C8B-B14F-4D97-AF65-F5344CB8AC3E}">
        <p14:creationId xmlns:p14="http://schemas.microsoft.com/office/powerpoint/2010/main" val="40580501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956376" y="5805264"/>
            <a:ext cx="1584176" cy="12961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EOS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Arbitrary Reliability – RAIN</a:t>
            </a:r>
          </a:p>
          <a:p>
            <a:pPr lvl="1"/>
            <a:r>
              <a:rPr lang="en-US" dirty="0" smtClean="0"/>
              <a:t>Redundant Array of Independent Nodes</a:t>
            </a:r>
          </a:p>
          <a:p>
            <a:pPr lvl="1"/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5239" t="22615" r="14902" b="21170"/>
          <a:stretch/>
        </p:blipFill>
        <p:spPr>
          <a:xfrm>
            <a:off x="1475656" y="2276872"/>
            <a:ext cx="7549695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2007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EOS in production at CERN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4341" t="27731" r="12987" b="3476"/>
          <a:stretch/>
        </p:blipFill>
        <p:spPr>
          <a:xfrm>
            <a:off x="-20903" y="836712"/>
            <a:ext cx="9178486" cy="5294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60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/>
          <p:nvPr/>
        </p:nvCxnSpPr>
        <p:spPr>
          <a:xfrm flipH="1">
            <a:off x="2807804" y="4092893"/>
            <a:ext cx="1116124" cy="504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277647" y="4108714"/>
            <a:ext cx="187031" cy="4889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688592" y="4173556"/>
            <a:ext cx="239387" cy="4241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029595" y="4100804"/>
            <a:ext cx="1338076" cy="4968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Services for Science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Storage in scientific computing is distributed across multiple data </a:t>
            </a:r>
            <a:r>
              <a:rPr lang="en-US" dirty="0" err="1" smtClean="0"/>
              <a:t>centres</a:t>
            </a:r>
            <a:endParaRPr lang="en-US" dirty="0" smtClean="0"/>
          </a:p>
          <a:p>
            <a:r>
              <a:rPr lang="en-US" dirty="0" smtClean="0"/>
              <a:t>Data flows from the experiments to all datacenters where there is CPU available to process the data</a:t>
            </a:r>
          </a:p>
          <a:p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3779912" y="3573016"/>
            <a:ext cx="2448272" cy="649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Tier-0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(LHC Experiments)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03648" y="5749821"/>
            <a:ext cx="864096" cy="378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Tier-2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5756" y="5749821"/>
            <a:ext cx="864096" cy="378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Tier-2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47864" y="5749821"/>
            <a:ext cx="864096" cy="378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Tier-2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19972" y="5749821"/>
            <a:ext cx="864096" cy="378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Tier-2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92080" y="5749821"/>
            <a:ext cx="864096" cy="378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Tier-2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64188" y="5749821"/>
            <a:ext cx="864096" cy="378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Tier-2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36296" y="5749821"/>
            <a:ext cx="864096" cy="378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Tier-2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208404" y="5749821"/>
            <a:ext cx="864096" cy="378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Tier-2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8388424" y="5176730"/>
            <a:ext cx="191110" cy="4968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505126" y="5176730"/>
            <a:ext cx="191110" cy="4968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681924" y="5176730"/>
            <a:ext cx="191110" cy="4968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649946" y="5176730"/>
            <a:ext cx="191110" cy="4968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2001158" y="5100530"/>
            <a:ext cx="56845" cy="5730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3793855" y="5100530"/>
            <a:ext cx="56845" cy="5730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5586552" y="5100530"/>
            <a:ext cx="56845" cy="5730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7599265" y="5100530"/>
            <a:ext cx="56845" cy="5730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691680" y="4669701"/>
            <a:ext cx="165618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Tier-1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10351" y="4669701"/>
            <a:ext cx="165618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Tier-1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29022" y="4669701"/>
            <a:ext cx="165618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Tier-1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47693" y="4669701"/>
            <a:ext cx="165618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Tier-1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02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EOS in production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Five multi-PB installations</a:t>
            </a:r>
          </a:p>
          <a:p>
            <a:pPr lvl="1"/>
            <a:r>
              <a:rPr lang="en-US" dirty="0" smtClean="0"/>
              <a:t>few thousand disks per instance</a:t>
            </a:r>
          </a:p>
          <a:p>
            <a:r>
              <a:rPr lang="en-US" dirty="0"/>
              <a:t>S</a:t>
            </a:r>
            <a:r>
              <a:rPr lang="en-US" dirty="0" smtClean="0"/>
              <a:t>implified life-cycle management workflows for on-going replacement/repair of hardware</a:t>
            </a:r>
          </a:p>
          <a:p>
            <a:r>
              <a:rPr lang="en-US" dirty="0" smtClean="0"/>
              <a:t>JBOD disks (no RAID controller) using software RAIN</a:t>
            </a:r>
          </a:p>
          <a:p>
            <a:r>
              <a:rPr lang="en-US" dirty="0" smtClean="0"/>
              <a:t>low-latency file access with in-memory </a:t>
            </a:r>
            <a:r>
              <a:rPr lang="en-GB" dirty="0" smtClean="0"/>
              <a:t>namespace - 174M files</a:t>
            </a:r>
          </a:p>
          <a:p>
            <a:r>
              <a:rPr lang="en-US" dirty="0" smtClean="0"/>
              <a:t>fine-grained access control and quota management</a:t>
            </a:r>
          </a:p>
          <a:p>
            <a:r>
              <a:rPr lang="en-GB" dirty="0" smtClean="0"/>
              <a:t>GRID storage element</a:t>
            </a:r>
          </a:p>
        </p:txBody>
      </p:sp>
    </p:spTree>
    <p:extLst>
      <p:ext uri="{BB962C8B-B14F-4D97-AF65-F5344CB8AC3E}">
        <p14:creationId xmlns:p14="http://schemas.microsoft.com/office/powerpoint/2010/main" val="289367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Accessed </a:t>
            </a:r>
            <a:r>
              <a:rPr lang="en-US" dirty="0"/>
              <a:t>from thousands of CERN-local and </a:t>
            </a:r>
            <a:r>
              <a:rPr lang="en-US" dirty="0" smtClean="0"/>
              <a:t>remote batch </a:t>
            </a:r>
            <a:r>
              <a:rPr lang="en-US" dirty="0"/>
              <a:t>nodes with Kerberos and GSI authentication</a:t>
            </a:r>
          </a:p>
          <a:p>
            <a:r>
              <a:rPr lang="en-GB" dirty="0" smtClean="0"/>
              <a:t>Full support for </a:t>
            </a:r>
            <a:r>
              <a:rPr lang="en-GB" dirty="0" err="1" smtClean="0"/>
              <a:t>XRootD</a:t>
            </a:r>
            <a:r>
              <a:rPr lang="en-GB" dirty="0"/>
              <a:t>, </a:t>
            </a:r>
            <a:r>
              <a:rPr lang="en-GB" dirty="0" err="1"/>
              <a:t>GridFTP</a:t>
            </a:r>
            <a:r>
              <a:rPr lang="en-GB" dirty="0"/>
              <a:t>, HTTP(S) &amp; </a:t>
            </a:r>
            <a:r>
              <a:rPr lang="en-GB" dirty="0" err="1" smtClean="0"/>
              <a:t>WebDav</a:t>
            </a:r>
            <a:r>
              <a:rPr lang="en-GB" dirty="0" smtClean="0"/>
              <a:t> </a:t>
            </a:r>
            <a:r>
              <a:rPr lang="en-US" dirty="0" smtClean="0"/>
              <a:t>protocol </a:t>
            </a:r>
            <a:r>
              <a:rPr lang="en-US" dirty="0"/>
              <a:t>- and </a:t>
            </a:r>
            <a:r>
              <a:rPr lang="en-US" dirty="0" smtClean="0"/>
              <a:t>– mountable with FUSE </a:t>
            </a:r>
            <a:r>
              <a:rPr lang="en-US" dirty="0"/>
              <a:t>as a </a:t>
            </a:r>
            <a:r>
              <a:rPr lang="en-US" dirty="0" smtClean="0"/>
              <a:t>remote file system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9851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Storage Services for Science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Whenever a site has </a:t>
            </a:r>
          </a:p>
          <a:p>
            <a:pPr lvl="1"/>
            <a:r>
              <a:rPr lang="en-US" dirty="0" smtClean="0"/>
              <a:t>idle CPUs (because no Data is available to process) </a:t>
            </a:r>
          </a:p>
          <a:p>
            <a:pPr lvl="1"/>
            <a:r>
              <a:rPr lang="en-US" dirty="0" smtClean="0"/>
              <a:t>or excess of Data (because there is no CPU left for analysis) </a:t>
            </a:r>
          </a:p>
          <a:p>
            <a:r>
              <a:rPr lang="en-US" dirty="0" smtClean="0"/>
              <a:t>the efficiency drops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231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/>
          <p:nvPr/>
        </p:nvCxnSpPr>
        <p:spPr>
          <a:xfrm flipH="1">
            <a:off x="2807804" y="4153242"/>
            <a:ext cx="1116124" cy="504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277647" y="4169063"/>
            <a:ext cx="187031" cy="4889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688592" y="4233905"/>
            <a:ext cx="239387" cy="4241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029595" y="4161153"/>
            <a:ext cx="1338076" cy="4968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021016" cy="838200"/>
          </a:xfrm>
        </p:spPr>
        <p:txBody>
          <a:bodyPr/>
          <a:lstStyle/>
          <a:p>
            <a:r>
              <a:rPr lang="en-US" dirty="0" smtClean="0"/>
              <a:t>Why storage is complex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Analysis made with high efficiency requires the data to be pre-located to where the CPUs are available</a:t>
            </a:r>
          </a:p>
          <a:p>
            <a:pPr lvl="1"/>
            <a:endParaRPr lang="en-US" sz="2000" dirty="0" smtClean="0"/>
          </a:p>
          <a:p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779912" y="3633365"/>
            <a:ext cx="2448272" cy="649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Tier-0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(LHC Experiments)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03648" y="5810170"/>
            <a:ext cx="864096" cy="378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Tier-2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5756" y="5810170"/>
            <a:ext cx="864096" cy="378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Tier-2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47864" y="5810170"/>
            <a:ext cx="864096" cy="378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Tier-2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19972" y="5810170"/>
            <a:ext cx="864096" cy="378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Tier-2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92080" y="5810170"/>
            <a:ext cx="864096" cy="378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Tier-2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64188" y="5810170"/>
            <a:ext cx="864096" cy="378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Tier-2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36296" y="5810170"/>
            <a:ext cx="864096" cy="378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Tier-2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208404" y="5810170"/>
            <a:ext cx="864096" cy="378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Tier-2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8388424" y="5237079"/>
            <a:ext cx="191110" cy="4968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505126" y="5237079"/>
            <a:ext cx="191110" cy="4968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681924" y="5237079"/>
            <a:ext cx="191110" cy="4968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649946" y="5237079"/>
            <a:ext cx="191110" cy="4968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2001158" y="5160879"/>
            <a:ext cx="56845" cy="5730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3793855" y="5160879"/>
            <a:ext cx="56845" cy="5730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5586552" y="5160879"/>
            <a:ext cx="56845" cy="5730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7599265" y="5160879"/>
            <a:ext cx="56845" cy="5730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691680" y="4730050"/>
            <a:ext cx="165618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Tier-1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10351" y="4730050"/>
            <a:ext cx="165618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Tier-1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29022" y="4730050"/>
            <a:ext cx="165618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Tier-1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47693" y="4730050"/>
            <a:ext cx="165618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Tier-1</a:t>
            </a: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47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Arrow Connector 17"/>
          <p:cNvCxnSpPr/>
          <p:nvPr/>
        </p:nvCxnSpPr>
        <p:spPr>
          <a:xfrm flipH="1">
            <a:off x="2807804" y="4153242"/>
            <a:ext cx="1116124" cy="50480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277647" y="4169063"/>
            <a:ext cx="187031" cy="48897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688592" y="4233905"/>
            <a:ext cx="239387" cy="4241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029595" y="4161153"/>
            <a:ext cx="1338076" cy="4968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7021016" cy="838200"/>
          </a:xfrm>
        </p:spPr>
        <p:txBody>
          <a:bodyPr/>
          <a:lstStyle/>
          <a:p>
            <a:r>
              <a:rPr lang="en-US" dirty="0" smtClean="0"/>
              <a:t>Why storage is complex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Analysis made with high efficiency requires the data to be pre-located to where the CPUs are available</a:t>
            </a:r>
          </a:p>
          <a:p>
            <a:r>
              <a:rPr lang="en-US" sz="2400" dirty="0" smtClean="0"/>
              <a:t>Or to allow peer-to peer data transfer</a:t>
            </a:r>
          </a:p>
          <a:p>
            <a:pPr lvl="1"/>
            <a:r>
              <a:rPr lang="en-US" sz="2000" dirty="0" smtClean="0"/>
              <a:t>This allows sits with excess of CPU, to schedule the pre-fetching of data when missing locally or to </a:t>
            </a:r>
            <a:r>
              <a:rPr lang="en-US" sz="2000" dirty="0" smtClean="0">
                <a:solidFill>
                  <a:srgbClr val="FF0000"/>
                </a:solidFill>
              </a:rPr>
              <a:t>access it remotely</a:t>
            </a:r>
            <a:r>
              <a:rPr lang="en-US" sz="2000" dirty="0" smtClean="0"/>
              <a:t> if the analysis application has been designed to cope with high latency</a:t>
            </a:r>
          </a:p>
          <a:p>
            <a:pPr lvl="1"/>
            <a:endParaRPr lang="en-US" sz="2000" dirty="0" smtClean="0"/>
          </a:p>
          <a:p>
            <a:endParaRPr lang="en-US" sz="24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3779912" y="3633365"/>
            <a:ext cx="2448272" cy="6495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Tier-0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(LHC Experiments)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03648" y="5810170"/>
            <a:ext cx="864096" cy="378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Tier-2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375756" y="5810170"/>
            <a:ext cx="864096" cy="378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Tier-2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347864" y="5810170"/>
            <a:ext cx="864096" cy="378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Tier-2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319972" y="5810170"/>
            <a:ext cx="864096" cy="378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Tier-2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292080" y="5810170"/>
            <a:ext cx="864096" cy="378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Tier-2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264188" y="5810170"/>
            <a:ext cx="864096" cy="378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Tier-2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236296" y="5810170"/>
            <a:ext cx="864096" cy="378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Tier-2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208404" y="5810170"/>
            <a:ext cx="864096" cy="3784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Tier-2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8388424" y="5237079"/>
            <a:ext cx="191110" cy="4968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505126" y="5237079"/>
            <a:ext cx="191110" cy="4968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4681924" y="5237079"/>
            <a:ext cx="191110" cy="4968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2649946" y="5237079"/>
            <a:ext cx="191110" cy="4968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2001158" y="5160879"/>
            <a:ext cx="56845" cy="5730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3793855" y="5160879"/>
            <a:ext cx="56845" cy="5730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H="1">
            <a:off x="5586552" y="5160879"/>
            <a:ext cx="56845" cy="5730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7599265" y="5160879"/>
            <a:ext cx="56845" cy="57308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1691680" y="4730050"/>
            <a:ext cx="165618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Tier-1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10351" y="4730050"/>
            <a:ext cx="165618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Tier-1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29022" y="4730050"/>
            <a:ext cx="165618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Tier-1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47693" y="4730050"/>
            <a:ext cx="1656184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Tier-1</a:t>
            </a:r>
            <a:endParaRPr lang="en-GB" dirty="0">
              <a:solidFill>
                <a:schemeClr val="tx1"/>
              </a:solidFill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766807" y="3492399"/>
            <a:ext cx="7129930" cy="3280857"/>
            <a:chOff x="1766807" y="3492399"/>
            <a:chExt cx="7129930" cy="3280857"/>
          </a:xfrm>
        </p:grpSpPr>
        <p:sp>
          <p:nvSpPr>
            <p:cNvPr id="22" name="Freeform 21"/>
            <p:cNvSpPr/>
            <p:nvPr/>
          </p:nvSpPr>
          <p:spPr>
            <a:xfrm>
              <a:off x="1766807" y="6259671"/>
              <a:ext cx="1875295" cy="317747"/>
            </a:xfrm>
            <a:custGeom>
              <a:avLst/>
              <a:gdLst>
                <a:gd name="connsiteX0" fmla="*/ 0 w 1875295"/>
                <a:gd name="connsiteY0" fmla="*/ 15498 h 317747"/>
                <a:gd name="connsiteX1" fmla="*/ 1038386 w 1875295"/>
                <a:gd name="connsiteY1" fmla="*/ 317715 h 317747"/>
                <a:gd name="connsiteX2" fmla="*/ 1875295 w 1875295"/>
                <a:gd name="connsiteY2" fmla="*/ 0 h 317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75295" h="317747">
                  <a:moveTo>
                    <a:pt x="0" y="15498"/>
                  </a:moveTo>
                  <a:cubicBezTo>
                    <a:pt x="362918" y="167898"/>
                    <a:pt x="725837" y="320298"/>
                    <a:pt x="1038386" y="317715"/>
                  </a:cubicBezTo>
                  <a:cubicBezTo>
                    <a:pt x="1350935" y="315132"/>
                    <a:pt x="1613115" y="157566"/>
                    <a:pt x="1875295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Freeform 31"/>
            <p:cNvSpPr/>
            <p:nvPr/>
          </p:nvSpPr>
          <p:spPr>
            <a:xfrm rot="16424549">
              <a:off x="5469500" y="4880010"/>
              <a:ext cx="1341636" cy="317747"/>
            </a:xfrm>
            <a:custGeom>
              <a:avLst/>
              <a:gdLst>
                <a:gd name="connsiteX0" fmla="*/ 0 w 1875295"/>
                <a:gd name="connsiteY0" fmla="*/ 15498 h 317747"/>
                <a:gd name="connsiteX1" fmla="*/ 1038386 w 1875295"/>
                <a:gd name="connsiteY1" fmla="*/ 317715 h 317747"/>
                <a:gd name="connsiteX2" fmla="*/ 1875295 w 1875295"/>
                <a:gd name="connsiteY2" fmla="*/ 0 h 317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75295" h="317747">
                  <a:moveTo>
                    <a:pt x="0" y="15498"/>
                  </a:moveTo>
                  <a:cubicBezTo>
                    <a:pt x="362918" y="167898"/>
                    <a:pt x="725837" y="320298"/>
                    <a:pt x="1038386" y="317715"/>
                  </a:cubicBezTo>
                  <a:cubicBezTo>
                    <a:pt x="1350935" y="315132"/>
                    <a:pt x="1613115" y="157566"/>
                    <a:pt x="1875295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6" name="Freeform 35"/>
            <p:cNvSpPr/>
            <p:nvPr/>
          </p:nvSpPr>
          <p:spPr>
            <a:xfrm rot="13257269">
              <a:off x="3127788" y="4991096"/>
              <a:ext cx="1182938" cy="491964"/>
            </a:xfrm>
            <a:custGeom>
              <a:avLst/>
              <a:gdLst>
                <a:gd name="connsiteX0" fmla="*/ 0 w 1875295"/>
                <a:gd name="connsiteY0" fmla="*/ 15498 h 317747"/>
                <a:gd name="connsiteX1" fmla="*/ 1038386 w 1875295"/>
                <a:gd name="connsiteY1" fmla="*/ 317715 h 317747"/>
                <a:gd name="connsiteX2" fmla="*/ 1875295 w 1875295"/>
                <a:gd name="connsiteY2" fmla="*/ 0 h 317747"/>
                <a:gd name="connsiteX0" fmla="*/ 0 w 1875295"/>
                <a:gd name="connsiteY0" fmla="*/ 15498 h 492906"/>
                <a:gd name="connsiteX1" fmla="*/ 945855 w 1875295"/>
                <a:gd name="connsiteY1" fmla="*/ 492891 h 492906"/>
                <a:gd name="connsiteX2" fmla="*/ 1875295 w 1875295"/>
                <a:gd name="connsiteY2" fmla="*/ 0 h 492906"/>
                <a:gd name="connsiteX0" fmla="*/ 0 w 1680037"/>
                <a:gd name="connsiteY0" fmla="*/ 14126 h 491531"/>
                <a:gd name="connsiteX1" fmla="*/ 945855 w 1680037"/>
                <a:gd name="connsiteY1" fmla="*/ 491519 h 491531"/>
                <a:gd name="connsiteX2" fmla="*/ 1680036 w 1680037"/>
                <a:gd name="connsiteY2" fmla="*/ 0 h 491531"/>
                <a:gd name="connsiteX0" fmla="*/ 0 w 1680036"/>
                <a:gd name="connsiteY0" fmla="*/ 14126 h 491531"/>
                <a:gd name="connsiteX1" fmla="*/ 945855 w 1680036"/>
                <a:gd name="connsiteY1" fmla="*/ 491519 h 491531"/>
                <a:gd name="connsiteX2" fmla="*/ 1680036 w 1680036"/>
                <a:gd name="connsiteY2" fmla="*/ 0 h 491531"/>
                <a:gd name="connsiteX0" fmla="*/ -1 w 1653471"/>
                <a:gd name="connsiteY0" fmla="*/ 67243 h 491842"/>
                <a:gd name="connsiteX1" fmla="*/ 919290 w 1653471"/>
                <a:gd name="connsiteY1" fmla="*/ 491519 h 491842"/>
                <a:gd name="connsiteX2" fmla="*/ 1653471 w 1653471"/>
                <a:gd name="connsiteY2" fmla="*/ 0 h 491842"/>
                <a:gd name="connsiteX0" fmla="*/ 0 w 1653472"/>
                <a:gd name="connsiteY0" fmla="*/ 67243 h 491964"/>
                <a:gd name="connsiteX1" fmla="*/ 919291 w 1653472"/>
                <a:gd name="connsiteY1" fmla="*/ 491519 h 491964"/>
                <a:gd name="connsiteX2" fmla="*/ 1653472 w 1653472"/>
                <a:gd name="connsiteY2" fmla="*/ 0 h 491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472" h="491964">
                  <a:moveTo>
                    <a:pt x="0" y="67243"/>
                  </a:moveTo>
                  <a:cubicBezTo>
                    <a:pt x="283518" y="301016"/>
                    <a:pt x="643712" y="502726"/>
                    <a:pt x="919291" y="491519"/>
                  </a:cubicBezTo>
                  <a:cubicBezTo>
                    <a:pt x="1194870" y="480312"/>
                    <a:pt x="1528063" y="228823"/>
                    <a:pt x="1653472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7" name="Freeform 36"/>
            <p:cNvSpPr/>
            <p:nvPr/>
          </p:nvSpPr>
          <p:spPr>
            <a:xfrm rot="236760">
              <a:off x="4709297" y="6281292"/>
              <a:ext cx="1182938" cy="491964"/>
            </a:xfrm>
            <a:custGeom>
              <a:avLst/>
              <a:gdLst>
                <a:gd name="connsiteX0" fmla="*/ 0 w 1875295"/>
                <a:gd name="connsiteY0" fmla="*/ 15498 h 317747"/>
                <a:gd name="connsiteX1" fmla="*/ 1038386 w 1875295"/>
                <a:gd name="connsiteY1" fmla="*/ 317715 h 317747"/>
                <a:gd name="connsiteX2" fmla="*/ 1875295 w 1875295"/>
                <a:gd name="connsiteY2" fmla="*/ 0 h 317747"/>
                <a:gd name="connsiteX0" fmla="*/ 0 w 1875295"/>
                <a:gd name="connsiteY0" fmla="*/ 15498 h 492906"/>
                <a:gd name="connsiteX1" fmla="*/ 945855 w 1875295"/>
                <a:gd name="connsiteY1" fmla="*/ 492891 h 492906"/>
                <a:gd name="connsiteX2" fmla="*/ 1875295 w 1875295"/>
                <a:gd name="connsiteY2" fmla="*/ 0 h 492906"/>
                <a:gd name="connsiteX0" fmla="*/ 0 w 1680037"/>
                <a:gd name="connsiteY0" fmla="*/ 14126 h 491531"/>
                <a:gd name="connsiteX1" fmla="*/ 945855 w 1680037"/>
                <a:gd name="connsiteY1" fmla="*/ 491519 h 491531"/>
                <a:gd name="connsiteX2" fmla="*/ 1680036 w 1680037"/>
                <a:gd name="connsiteY2" fmla="*/ 0 h 491531"/>
                <a:gd name="connsiteX0" fmla="*/ 0 w 1680036"/>
                <a:gd name="connsiteY0" fmla="*/ 14126 h 491531"/>
                <a:gd name="connsiteX1" fmla="*/ 945855 w 1680036"/>
                <a:gd name="connsiteY1" fmla="*/ 491519 h 491531"/>
                <a:gd name="connsiteX2" fmla="*/ 1680036 w 1680036"/>
                <a:gd name="connsiteY2" fmla="*/ 0 h 491531"/>
                <a:gd name="connsiteX0" fmla="*/ -1 w 1653471"/>
                <a:gd name="connsiteY0" fmla="*/ 67243 h 491842"/>
                <a:gd name="connsiteX1" fmla="*/ 919290 w 1653471"/>
                <a:gd name="connsiteY1" fmla="*/ 491519 h 491842"/>
                <a:gd name="connsiteX2" fmla="*/ 1653471 w 1653471"/>
                <a:gd name="connsiteY2" fmla="*/ 0 h 491842"/>
                <a:gd name="connsiteX0" fmla="*/ 0 w 1653472"/>
                <a:gd name="connsiteY0" fmla="*/ 67243 h 491964"/>
                <a:gd name="connsiteX1" fmla="*/ 919291 w 1653472"/>
                <a:gd name="connsiteY1" fmla="*/ 491519 h 491964"/>
                <a:gd name="connsiteX2" fmla="*/ 1653472 w 1653472"/>
                <a:gd name="connsiteY2" fmla="*/ 0 h 491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53472" h="491964">
                  <a:moveTo>
                    <a:pt x="0" y="67243"/>
                  </a:moveTo>
                  <a:cubicBezTo>
                    <a:pt x="283518" y="301016"/>
                    <a:pt x="643712" y="502726"/>
                    <a:pt x="919291" y="491519"/>
                  </a:cubicBezTo>
                  <a:cubicBezTo>
                    <a:pt x="1194870" y="480312"/>
                    <a:pt x="1528063" y="228823"/>
                    <a:pt x="1653472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8" name="Freeform 37"/>
            <p:cNvSpPr/>
            <p:nvPr/>
          </p:nvSpPr>
          <p:spPr>
            <a:xfrm>
              <a:off x="4873034" y="6276068"/>
              <a:ext cx="1875295" cy="317747"/>
            </a:xfrm>
            <a:custGeom>
              <a:avLst/>
              <a:gdLst>
                <a:gd name="connsiteX0" fmla="*/ 0 w 1875295"/>
                <a:gd name="connsiteY0" fmla="*/ 15498 h 317747"/>
                <a:gd name="connsiteX1" fmla="*/ 1038386 w 1875295"/>
                <a:gd name="connsiteY1" fmla="*/ 317715 h 317747"/>
                <a:gd name="connsiteX2" fmla="*/ 1875295 w 1875295"/>
                <a:gd name="connsiteY2" fmla="*/ 0 h 317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75295" h="317747">
                  <a:moveTo>
                    <a:pt x="0" y="15498"/>
                  </a:moveTo>
                  <a:cubicBezTo>
                    <a:pt x="362918" y="167898"/>
                    <a:pt x="725837" y="320298"/>
                    <a:pt x="1038386" y="317715"/>
                  </a:cubicBezTo>
                  <a:cubicBezTo>
                    <a:pt x="1350935" y="315132"/>
                    <a:pt x="1613115" y="157566"/>
                    <a:pt x="1875295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9" name="Freeform 38"/>
            <p:cNvSpPr/>
            <p:nvPr/>
          </p:nvSpPr>
          <p:spPr>
            <a:xfrm>
              <a:off x="4986272" y="5374898"/>
              <a:ext cx="2363492" cy="364211"/>
            </a:xfrm>
            <a:custGeom>
              <a:avLst/>
              <a:gdLst>
                <a:gd name="connsiteX0" fmla="*/ 0 w 1875295"/>
                <a:gd name="connsiteY0" fmla="*/ 15498 h 317747"/>
                <a:gd name="connsiteX1" fmla="*/ 1038386 w 1875295"/>
                <a:gd name="connsiteY1" fmla="*/ 317715 h 317747"/>
                <a:gd name="connsiteX2" fmla="*/ 1875295 w 1875295"/>
                <a:gd name="connsiteY2" fmla="*/ 0 h 317747"/>
                <a:gd name="connsiteX0" fmla="*/ 0 w 2355743"/>
                <a:gd name="connsiteY0" fmla="*/ 0 h 611404"/>
                <a:gd name="connsiteX1" fmla="*/ 1518834 w 2355743"/>
                <a:gd name="connsiteY1" fmla="*/ 604434 h 611404"/>
                <a:gd name="connsiteX2" fmla="*/ 2355743 w 2355743"/>
                <a:gd name="connsiteY2" fmla="*/ 286719 h 611404"/>
                <a:gd name="connsiteX0" fmla="*/ 0 w 2355743"/>
                <a:gd name="connsiteY0" fmla="*/ 0 h 329317"/>
                <a:gd name="connsiteX1" fmla="*/ 1836549 w 2355743"/>
                <a:gd name="connsiteY1" fmla="*/ 69743 h 329317"/>
                <a:gd name="connsiteX2" fmla="*/ 2355743 w 2355743"/>
                <a:gd name="connsiteY2" fmla="*/ 286719 h 329317"/>
                <a:gd name="connsiteX0" fmla="*/ 0 w 2355743"/>
                <a:gd name="connsiteY0" fmla="*/ 0 h 286719"/>
                <a:gd name="connsiteX1" fmla="*/ 1836549 w 2355743"/>
                <a:gd name="connsiteY1" fmla="*/ 69743 h 286719"/>
                <a:gd name="connsiteX2" fmla="*/ 2355743 w 2355743"/>
                <a:gd name="connsiteY2" fmla="*/ 286719 h 286719"/>
                <a:gd name="connsiteX0" fmla="*/ 0 w 2363492"/>
                <a:gd name="connsiteY0" fmla="*/ 0 h 364211"/>
                <a:gd name="connsiteX1" fmla="*/ 1836549 w 2363492"/>
                <a:gd name="connsiteY1" fmla="*/ 69743 h 364211"/>
                <a:gd name="connsiteX2" fmla="*/ 2363492 w 2363492"/>
                <a:gd name="connsiteY2" fmla="*/ 364211 h 364211"/>
                <a:gd name="connsiteX0" fmla="*/ 0 w 2363492"/>
                <a:gd name="connsiteY0" fmla="*/ 0 h 364211"/>
                <a:gd name="connsiteX1" fmla="*/ 1836549 w 2363492"/>
                <a:gd name="connsiteY1" fmla="*/ 69743 h 364211"/>
                <a:gd name="connsiteX2" fmla="*/ 2363492 w 2363492"/>
                <a:gd name="connsiteY2" fmla="*/ 364211 h 364211"/>
                <a:gd name="connsiteX0" fmla="*/ 0 w 2363492"/>
                <a:gd name="connsiteY0" fmla="*/ 0 h 364211"/>
                <a:gd name="connsiteX1" fmla="*/ 1379349 w 2363492"/>
                <a:gd name="connsiteY1" fmla="*/ 61994 h 364211"/>
                <a:gd name="connsiteX2" fmla="*/ 2363492 w 2363492"/>
                <a:gd name="connsiteY2" fmla="*/ 364211 h 364211"/>
                <a:gd name="connsiteX0" fmla="*/ 0 w 2363492"/>
                <a:gd name="connsiteY0" fmla="*/ 0 h 364211"/>
                <a:gd name="connsiteX1" fmla="*/ 1379349 w 2363492"/>
                <a:gd name="connsiteY1" fmla="*/ 61994 h 364211"/>
                <a:gd name="connsiteX2" fmla="*/ 2363492 w 2363492"/>
                <a:gd name="connsiteY2" fmla="*/ 364211 h 3642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63492" h="364211">
                  <a:moveTo>
                    <a:pt x="0" y="0"/>
                  </a:moveTo>
                  <a:cubicBezTo>
                    <a:pt x="548898" y="338380"/>
                    <a:pt x="946688" y="109780"/>
                    <a:pt x="1379349" y="61994"/>
                  </a:cubicBezTo>
                  <a:cubicBezTo>
                    <a:pt x="1812010" y="14208"/>
                    <a:pt x="2047068" y="157567"/>
                    <a:pt x="2363492" y="364211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0" name="Freeform 39"/>
            <p:cNvSpPr/>
            <p:nvPr/>
          </p:nvSpPr>
          <p:spPr>
            <a:xfrm rot="14968125">
              <a:off x="6594118" y="3633582"/>
              <a:ext cx="2443801" cy="2161436"/>
            </a:xfrm>
            <a:custGeom>
              <a:avLst/>
              <a:gdLst>
                <a:gd name="connsiteX0" fmla="*/ 0 w 1875295"/>
                <a:gd name="connsiteY0" fmla="*/ 15498 h 317747"/>
                <a:gd name="connsiteX1" fmla="*/ 1038386 w 1875295"/>
                <a:gd name="connsiteY1" fmla="*/ 317715 h 317747"/>
                <a:gd name="connsiteX2" fmla="*/ 1875295 w 1875295"/>
                <a:gd name="connsiteY2" fmla="*/ 0 h 317747"/>
                <a:gd name="connsiteX0" fmla="*/ 0 w 3415865"/>
                <a:gd name="connsiteY0" fmla="*/ 875323 h 1216884"/>
                <a:gd name="connsiteX1" fmla="*/ 1038386 w 3415865"/>
                <a:gd name="connsiteY1" fmla="*/ 1177540 h 1216884"/>
                <a:gd name="connsiteX2" fmla="*/ 3415865 w 3415865"/>
                <a:gd name="connsiteY2" fmla="*/ 0 h 1216884"/>
                <a:gd name="connsiteX0" fmla="*/ 0 w 3415865"/>
                <a:gd name="connsiteY0" fmla="*/ 875323 h 1167115"/>
                <a:gd name="connsiteX1" fmla="*/ 1475691 w 3415865"/>
                <a:gd name="connsiteY1" fmla="*/ 1121814 h 1167115"/>
                <a:gd name="connsiteX2" fmla="*/ 3415865 w 3415865"/>
                <a:gd name="connsiteY2" fmla="*/ 0 h 1167115"/>
                <a:gd name="connsiteX0" fmla="*/ 0 w 3415865"/>
                <a:gd name="connsiteY0" fmla="*/ 875323 h 1133640"/>
                <a:gd name="connsiteX1" fmla="*/ 1475691 w 3415865"/>
                <a:gd name="connsiteY1" fmla="*/ 1121814 h 1133640"/>
                <a:gd name="connsiteX2" fmla="*/ 3415865 w 3415865"/>
                <a:gd name="connsiteY2" fmla="*/ 0 h 11336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15865" h="1133640">
                  <a:moveTo>
                    <a:pt x="0" y="875323"/>
                  </a:moveTo>
                  <a:cubicBezTo>
                    <a:pt x="362918" y="1027723"/>
                    <a:pt x="880921" y="1177324"/>
                    <a:pt x="1475691" y="1121814"/>
                  </a:cubicBezTo>
                  <a:cubicBezTo>
                    <a:pt x="2070461" y="1066304"/>
                    <a:pt x="3153685" y="157566"/>
                    <a:pt x="3415865" y="0"/>
                  </a:cubicBezTo>
                </a:path>
              </a:pathLst>
            </a:custGeom>
            <a:noFill/>
            <a:ln w="38100">
              <a:solidFill>
                <a:srgbClr val="FF0000"/>
              </a:solidFill>
              <a:headEnd type="triangle" w="med" len="med"/>
              <a:tailEnd type="triangl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887364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storage is complex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Both approaches coexists in WLCG</a:t>
            </a:r>
          </a:p>
          <a:p>
            <a:r>
              <a:rPr lang="en-US" sz="2400" dirty="0" smtClean="0"/>
              <a:t>Data is pre-placed</a:t>
            </a:r>
          </a:p>
          <a:p>
            <a:pPr lvl="1"/>
            <a:r>
              <a:rPr lang="en-US" sz="2000" dirty="0" smtClean="0"/>
              <a:t>This is the role of the experiments that plans the analysis</a:t>
            </a:r>
          </a:p>
          <a:p>
            <a:r>
              <a:rPr lang="en-US" sz="2400" dirty="0" smtClean="0"/>
              <a:t>Data is globally accessible and federated in a global namespace</a:t>
            </a:r>
          </a:p>
          <a:p>
            <a:pPr lvl="1"/>
            <a:r>
              <a:rPr lang="en-US" sz="2000" dirty="0" smtClean="0"/>
              <a:t>The middleware always attempt to take the local data and uses an access protocol that redirects to the nearest remote copy when the local data is not available</a:t>
            </a:r>
          </a:p>
          <a:p>
            <a:pPr lvl="1"/>
            <a:r>
              <a:rPr lang="en-US" sz="2000" dirty="0" smtClean="0"/>
              <a:t>All middleware and jobs are designed to minimize the impact of the additional latency that the redirection requires</a:t>
            </a:r>
          </a:p>
          <a:p>
            <a:r>
              <a:rPr lang="en-US" dirty="0" smtClean="0"/>
              <a:t>Using access protocols that allows global data federation is essential</a:t>
            </a:r>
          </a:p>
          <a:p>
            <a:pPr lvl="1"/>
            <a:r>
              <a:rPr lang="en-US" dirty="0" smtClean="0"/>
              <a:t>http, </a:t>
            </a:r>
            <a:r>
              <a:rPr lang="en-US" dirty="0" err="1" smtClean="0"/>
              <a:t>xroot</a:t>
            </a:r>
            <a:endParaRPr lang="en-US" dirty="0" smtClean="0"/>
          </a:p>
          <a:p>
            <a:endParaRPr lang="en-US" sz="2400" dirty="0" smtClean="0"/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58789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Within a Storage site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 simple storage model: all data into the same storage</a:t>
            </a:r>
          </a:p>
          <a:p>
            <a:pPr lvl="1"/>
            <a:r>
              <a:rPr lang="en-US" sz="2000" dirty="0" smtClean="0"/>
              <a:t>Uniform, simple, </a:t>
            </a:r>
            <a:r>
              <a:rPr lang="en-US" sz="2000" dirty="0" smtClean="0">
                <a:solidFill>
                  <a:srgbClr val="FF0000"/>
                </a:solidFill>
              </a:rPr>
              <a:t>easy to manage</a:t>
            </a:r>
            <a:r>
              <a:rPr lang="en-US" sz="2000" dirty="0" smtClean="0"/>
              <a:t>, </a:t>
            </a:r>
            <a:r>
              <a:rPr lang="en-US" sz="2000" dirty="0" smtClean="0">
                <a:solidFill>
                  <a:srgbClr val="FF0000"/>
                </a:solidFill>
              </a:rPr>
              <a:t>no need to move data</a:t>
            </a:r>
          </a:p>
          <a:p>
            <a:pPr lvl="1"/>
            <a:r>
              <a:rPr lang="en-US" sz="2000" dirty="0" smtClean="0"/>
              <a:t>Can provide sufficient level of performance and reliability</a:t>
            </a:r>
          </a:p>
        </p:txBody>
      </p:sp>
      <p:sp>
        <p:nvSpPr>
          <p:cNvPr id="4" name="Cloud 3"/>
          <p:cNvSpPr/>
          <p:nvPr/>
        </p:nvSpPr>
        <p:spPr>
          <a:xfrm>
            <a:off x="2555776" y="2780928"/>
            <a:ext cx="6359624" cy="3744416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dirty="0" smtClean="0">
              <a:solidFill>
                <a:schemeClr val="tx1"/>
              </a:solidFill>
            </a:endParaRPr>
          </a:p>
        </p:txBody>
      </p:sp>
      <p:grpSp>
        <p:nvGrpSpPr>
          <p:cNvPr id="6" name="Group 9"/>
          <p:cNvGrpSpPr/>
          <p:nvPr/>
        </p:nvGrpSpPr>
        <p:grpSpPr>
          <a:xfrm>
            <a:off x="6804248" y="3669676"/>
            <a:ext cx="642942" cy="928694"/>
            <a:chOff x="1571604" y="4643446"/>
            <a:chExt cx="642942" cy="928694"/>
          </a:xfrm>
        </p:grpSpPr>
        <p:sp>
          <p:nvSpPr>
            <p:cNvPr id="8" name="Flowchart: Magnetic Disk 7"/>
            <p:cNvSpPr/>
            <p:nvPr/>
          </p:nvSpPr>
          <p:spPr>
            <a:xfrm>
              <a:off x="1571604" y="4643446"/>
              <a:ext cx="500066" cy="714380"/>
            </a:xfrm>
            <a:prstGeom prst="flowChartMagneticDisk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Flowchart: Magnetic Disk 8"/>
            <p:cNvSpPr/>
            <p:nvPr/>
          </p:nvSpPr>
          <p:spPr>
            <a:xfrm>
              <a:off x="1643042" y="4750603"/>
              <a:ext cx="500066" cy="714380"/>
            </a:xfrm>
            <a:prstGeom prst="flowChartMagneticDisk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Flowchart: Magnetic Disk 9"/>
            <p:cNvSpPr/>
            <p:nvPr/>
          </p:nvSpPr>
          <p:spPr>
            <a:xfrm>
              <a:off x="1714480" y="4857760"/>
              <a:ext cx="500066" cy="714380"/>
            </a:xfrm>
            <a:prstGeom prst="flowChartMagneticDisk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5" name="Group 9"/>
          <p:cNvGrpSpPr/>
          <p:nvPr/>
        </p:nvGrpSpPr>
        <p:grpSpPr>
          <a:xfrm>
            <a:off x="6231317" y="3669676"/>
            <a:ext cx="642942" cy="928694"/>
            <a:chOff x="1571604" y="4643446"/>
            <a:chExt cx="642942" cy="928694"/>
          </a:xfrm>
        </p:grpSpPr>
        <p:sp>
          <p:nvSpPr>
            <p:cNvPr id="36" name="Flowchart: Magnetic Disk 35"/>
            <p:cNvSpPr/>
            <p:nvPr/>
          </p:nvSpPr>
          <p:spPr>
            <a:xfrm>
              <a:off x="1571604" y="4643446"/>
              <a:ext cx="500066" cy="714380"/>
            </a:xfrm>
            <a:prstGeom prst="flowChartMagneticDisk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Flowchart: Magnetic Disk 36"/>
            <p:cNvSpPr/>
            <p:nvPr/>
          </p:nvSpPr>
          <p:spPr>
            <a:xfrm>
              <a:off x="1643042" y="4750603"/>
              <a:ext cx="500066" cy="714380"/>
            </a:xfrm>
            <a:prstGeom prst="flowChartMagneticDisk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Flowchart: Magnetic Disk 37"/>
            <p:cNvSpPr/>
            <p:nvPr/>
          </p:nvSpPr>
          <p:spPr>
            <a:xfrm>
              <a:off x="1714480" y="4857760"/>
              <a:ext cx="500066" cy="714380"/>
            </a:xfrm>
            <a:prstGeom prst="flowChartMagneticDisk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39" name="Group 9"/>
          <p:cNvGrpSpPr/>
          <p:nvPr/>
        </p:nvGrpSpPr>
        <p:grpSpPr>
          <a:xfrm>
            <a:off x="5658386" y="3669676"/>
            <a:ext cx="642942" cy="928694"/>
            <a:chOff x="1571604" y="4643446"/>
            <a:chExt cx="642942" cy="928694"/>
          </a:xfrm>
        </p:grpSpPr>
        <p:sp>
          <p:nvSpPr>
            <p:cNvPr id="40" name="Flowchart: Magnetic Disk 39"/>
            <p:cNvSpPr/>
            <p:nvPr/>
          </p:nvSpPr>
          <p:spPr>
            <a:xfrm>
              <a:off x="1571604" y="4643446"/>
              <a:ext cx="500066" cy="714380"/>
            </a:xfrm>
            <a:prstGeom prst="flowChartMagneticDisk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Flowchart: Magnetic Disk 40"/>
            <p:cNvSpPr/>
            <p:nvPr/>
          </p:nvSpPr>
          <p:spPr>
            <a:xfrm>
              <a:off x="1643042" y="4750603"/>
              <a:ext cx="500066" cy="714380"/>
            </a:xfrm>
            <a:prstGeom prst="flowChartMagneticDisk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Flowchart: Magnetic Disk 41"/>
            <p:cNvSpPr/>
            <p:nvPr/>
          </p:nvSpPr>
          <p:spPr>
            <a:xfrm>
              <a:off x="1714480" y="4857760"/>
              <a:ext cx="500066" cy="714380"/>
            </a:xfrm>
            <a:prstGeom prst="flowChartMagneticDisk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3" name="Group 9"/>
          <p:cNvGrpSpPr/>
          <p:nvPr/>
        </p:nvGrpSpPr>
        <p:grpSpPr>
          <a:xfrm>
            <a:off x="5085455" y="3669676"/>
            <a:ext cx="642942" cy="928694"/>
            <a:chOff x="1571604" y="4643446"/>
            <a:chExt cx="642942" cy="928694"/>
          </a:xfrm>
        </p:grpSpPr>
        <p:sp>
          <p:nvSpPr>
            <p:cNvPr id="44" name="Flowchart: Magnetic Disk 43"/>
            <p:cNvSpPr/>
            <p:nvPr/>
          </p:nvSpPr>
          <p:spPr>
            <a:xfrm>
              <a:off x="1571604" y="4643446"/>
              <a:ext cx="500066" cy="714380"/>
            </a:xfrm>
            <a:prstGeom prst="flowChartMagneticDisk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Flowchart: Magnetic Disk 44"/>
            <p:cNvSpPr/>
            <p:nvPr/>
          </p:nvSpPr>
          <p:spPr>
            <a:xfrm>
              <a:off x="1643042" y="4750603"/>
              <a:ext cx="500066" cy="714380"/>
            </a:xfrm>
            <a:prstGeom prst="flowChartMagneticDisk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Flowchart: Magnetic Disk 45"/>
            <p:cNvSpPr/>
            <p:nvPr/>
          </p:nvSpPr>
          <p:spPr>
            <a:xfrm>
              <a:off x="1714480" y="4857760"/>
              <a:ext cx="500066" cy="714380"/>
            </a:xfrm>
            <a:prstGeom prst="flowChartMagneticDisk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7" name="Group 9"/>
          <p:cNvGrpSpPr/>
          <p:nvPr/>
        </p:nvGrpSpPr>
        <p:grpSpPr>
          <a:xfrm>
            <a:off x="4512524" y="3669676"/>
            <a:ext cx="642942" cy="928694"/>
            <a:chOff x="1571604" y="4643446"/>
            <a:chExt cx="642942" cy="928694"/>
          </a:xfrm>
        </p:grpSpPr>
        <p:sp>
          <p:nvSpPr>
            <p:cNvPr id="48" name="Flowchart: Magnetic Disk 47"/>
            <p:cNvSpPr/>
            <p:nvPr/>
          </p:nvSpPr>
          <p:spPr>
            <a:xfrm>
              <a:off x="1571604" y="4643446"/>
              <a:ext cx="500066" cy="714380"/>
            </a:xfrm>
            <a:prstGeom prst="flowChartMagneticDisk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Flowchart: Magnetic Disk 48"/>
            <p:cNvSpPr/>
            <p:nvPr/>
          </p:nvSpPr>
          <p:spPr>
            <a:xfrm>
              <a:off x="1643042" y="4750603"/>
              <a:ext cx="500066" cy="714380"/>
            </a:xfrm>
            <a:prstGeom prst="flowChartMagneticDisk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Flowchart: Magnetic Disk 49"/>
            <p:cNvSpPr/>
            <p:nvPr/>
          </p:nvSpPr>
          <p:spPr>
            <a:xfrm>
              <a:off x="1714480" y="4857760"/>
              <a:ext cx="500066" cy="714380"/>
            </a:xfrm>
            <a:prstGeom prst="flowChartMagneticDisk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1" name="Group 9"/>
          <p:cNvGrpSpPr/>
          <p:nvPr/>
        </p:nvGrpSpPr>
        <p:grpSpPr>
          <a:xfrm>
            <a:off x="3939593" y="3669676"/>
            <a:ext cx="642942" cy="928694"/>
            <a:chOff x="1571604" y="4643446"/>
            <a:chExt cx="642942" cy="928694"/>
          </a:xfrm>
        </p:grpSpPr>
        <p:sp>
          <p:nvSpPr>
            <p:cNvPr id="52" name="Flowchart: Magnetic Disk 51"/>
            <p:cNvSpPr/>
            <p:nvPr/>
          </p:nvSpPr>
          <p:spPr>
            <a:xfrm>
              <a:off x="1571604" y="4643446"/>
              <a:ext cx="500066" cy="714380"/>
            </a:xfrm>
            <a:prstGeom prst="flowChartMagneticDisk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Flowchart: Magnetic Disk 52"/>
            <p:cNvSpPr/>
            <p:nvPr/>
          </p:nvSpPr>
          <p:spPr>
            <a:xfrm>
              <a:off x="1643042" y="4750603"/>
              <a:ext cx="500066" cy="714380"/>
            </a:xfrm>
            <a:prstGeom prst="flowChartMagneticDisk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Flowchart: Magnetic Disk 53"/>
            <p:cNvSpPr/>
            <p:nvPr/>
          </p:nvSpPr>
          <p:spPr>
            <a:xfrm>
              <a:off x="1714480" y="4857760"/>
              <a:ext cx="500066" cy="714380"/>
            </a:xfrm>
            <a:prstGeom prst="flowChartMagneticDisk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5" name="Group 9"/>
          <p:cNvGrpSpPr/>
          <p:nvPr/>
        </p:nvGrpSpPr>
        <p:grpSpPr>
          <a:xfrm>
            <a:off x="3366662" y="3669676"/>
            <a:ext cx="642942" cy="928694"/>
            <a:chOff x="1571604" y="4643446"/>
            <a:chExt cx="642942" cy="928694"/>
          </a:xfrm>
        </p:grpSpPr>
        <p:sp>
          <p:nvSpPr>
            <p:cNvPr id="56" name="Flowchart: Magnetic Disk 55"/>
            <p:cNvSpPr/>
            <p:nvPr/>
          </p:nvSpPr>
          <p:spPr>
            <a:xfrm>
              <a:off x="1571604" y="4643446"/>
              <a:ext cx="500066" cy="714380"/>
            </a:xfrm>
            <a:prstGeom prst="flowChartMagneticDisk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7" name="Flowchart: Magnetic Disk 56"/>
            <p:cNvSpPr/>
            <p:nvPr/>
          </p:nvSpPr>
          <p:spPr>
            <a:xfrm>
              <a:off x="1643042" y="4750603"/>
              <a:ext cx="500066" cy="714380"/>
            </a:xfrm>
            <a:prstGeom prst="flowChartMagneticDisk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8" name="Flowchart: Magnetic Disk 57"/>
            <p:cNvSpPr/>
            <p:nvPr/>
          </p:nvSpPr>
          <p:spPr>
            <a:xfrm>
              <a:off x="1714480" y="4857760"/>
              <a:ext cx="500066" cy="714380"/>
            </a:xfrm>
            <a:prstGeom prst="flowChartMagneticDisk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59" name="Group 9"/>
          <p:cNvGrpSpPr/>
          <p:nvPr/>
        </p:nvGrpSpPr>
        <p:grpSpPr>
          <a:xfrm>
            <a:off x="6804248" y="4241180"/>
            <a:ext cx="642942" cy="928694"/>
            <a:chOff x="1571604" y="4643446"/>
            <a:chExt cx="642942" cy="928694"/>
          </a:xfrm>
        </p:grpSpPr>
        <p:sp>
          <p:nvSpPr>
            <p:cNvPr id="60" name="Flowchart: Magnetic Disk 59"/>
            <p:cNvSpPr/>
            <p:nvPr/>
          </p:nvSpPr>
          <p:spPr>
            <a:xfrm>
              <a:off x="1571604" y="4643446"/>
              <a:ext cx="500066" cy="714380"/>
            </a:xfrm>
            <a:prstGeom prst="flowChartMagneticDisk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" name="Flowchart: Magnetic Disk 60"/>
            <p:cNvSpPr/>
            <p:nvPr/>
          </p:nvSpPr>
          <p:spPr>
            <a:xfrm>
              <a:off x="1643042" y="4750603"/>
              <a:ext cx="500066" cy="714380"/>
            </a:xfrm>
            <a:prstGeom prst="flowChartMagneticDisk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2" name="Flowchart: Magnetic Disk 61"/>
            <p:cNvSpPr/>
            <p:nvPr/>
          </p:nvSpPr>
          <p:spPr>
            <a:xfrm>
              <a:off x="1714480" y="4857760"/>
              <a:ext cx="500066" cy="714380"/>
            </a:xfrm>
            <a:prstGeom prst="flowChartMagneticDisk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3" name="Group 9"/>
          <p:cNvGrpSpPr/>
          <p:nvPr/>
        </p:nvGrpSpPr>
        <p:grpSpPr>
          <a:xfrm>
            <a:off x="6231317" y="4241180"/>
            <a:ext cx="642942" cy="928694"/>
            <a:chOff x="1571604" y="4643446"/>
            <a:chExt cx="642942" cy="928694"/>
          </a:xfrm>
        </p:grpSpPr>
        <p:sp>
          <p:nvSpPr>
            <p:cNvPr id="64" name="Flowchart: Magnetic Disk 63"/>
            <p:cNvSpPr/>
            <p:nvPr/>
          </p:nvSpPr>
          <p:spPr>
            <a:xfrm>
              <a:off x="1571604" y="4643446"/>
              <a:ext cx="500066" cy="714380"/>
            </a:xfrm>
            <a:prstGeom prst="flowChartMagneticDisk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5" name="Flowchart: Magnetic Disk 64"/>
            <p:cNvSpPr/>
            <p:nvPr/>
          </p:nvSpPr>
          <p:spPr>
            <a:xfrm>
              <a:off x="1643042" y="4750603"/>
              <a:ext cx="500066" cy="714380"/>
            </a:xfrm>
            <a:prstGeom prst="flowChartMagneticDisk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6" name="Flowchart: Magnetic Disk 65"/>
            <p:cNvSpPr/>
            <p:nvPr/>
          </p:nvSpPr>
          <p:spPr>
            <a:xfrm>
              <a:off x="1714480" y="4857760"/>
              <a:ext cx="500066" cy="714380"/>
            </a:xfrm>
            <a:prstGeom prst="flowChartMagneticDisk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67" name="Group 9"/>
          <p:cNvGrpSpPr/>
          <p:nvPr/>
        </p:nvGrpSpPr>
        <p:grpSpPr>
          <a:xfrm>
            <a:off x="5658386" y="4241180"/>
            <a:ext cx="642942" cy="928694"/>
            <a:chOff x="1571604" y="4643446"/>
            <a:chExt cx="642942" cy="928694"/>
          </a:xfrm>
        </p:grpSpPr>
        <p:sp>
          <p:nvSpPr>
            <p:cNvPr id="68" name="Flowchart: Magnetic Disk 67"/>
            <p:cNvSpPr/>
            <p:nvPr/>
          </p:nvSpPr>
          <p:spPr>
            <a:xfrm>
              <a:off x="1571604" y="4643446"/>
              <a:ext cx="500066" cy="714380"/>
            </a:xfrm>
            <a:prstGeom prst="flowChartMagneticDisk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" name="Flowchart: Magnetic Disk 68"/>
            <p:cNvSpPr/>
            <p:nvPr/>
          </p:nvSpPr>
          <p:spPr>
            <a:xfrm>
              <a:off x="1643042" y="4750603"/>
              <a:ext cx="500066" cy="714380"/>
            </a:xfrm>
            <a:prstGeom prst="flowChartMagneticDisk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" name="Flowchart: Magnetic Disk 69"/>
            <p:cNvSpPr/>
            <p:nvPr/>
          </p:nvSpPr>
          <p:spPr>
            <a:xfrm>
              <a:off x="1714480" y="4857760"/>
              <a:ext cx="500066" cy="714380"/>
            </a:xfrm>
            <a:prstGeom prst="flowChartMagneticDisk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1" name="Group 9"/>
          <p:cNvGrpSpPr/>
          <p:nvPr/>
        </p:nvGrpSpPr>
        <p:grpSpPr>
          <a:xfrm>
            <a:off x="5085455" y="4241180"/>
            <a:ext cx="642942" cy="928694"/>
            <a:chOff x="1571604" y="4643446"/>
            <a:chExt cx="642942" cy="928694"/>
          </a:xfrm>
        </p:grpSpPr>
        <p:sp>
          <p:nvSpPr>
            <p:cNvPr id="72" name="Flowchart: Magnetic Disk 71"/>
            <p:cNvSpPr/>
            <p:nvPr/>
          </p:nvSpPr>
          <p:spPr>
            <a:xfrm>
              <a:off x="1571604" y="4643446"/>
              <a:ext cx="500066" cy="714380"/>
            </a:xfrm>
            <a:prstGeom prst="flowChartMagneticDisk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3" name="Flowchart: Magnetic Disk 72"/>
            <p:cNvSpPr/>
            <p:nvPr/>
          </p:nvSpPr>
          <p:spPr>
            <a:xfrm>
              <a:off x="1643042" y="4750603"/>
              <a:ext cx="500066" cy="714380"/>
            </a:xfrm>
            <a:prstGeom prst="flowChartMagneticDisk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4" name="Flowchart: Magnetic Disk 73"/>
            <p:cNvSpPr/>
            <p:nvPr/>
          </p:nvSpPr>
          <p:spPr>
            <a:xfrm>
              <a:off x="1714480" y="4857760"/>
              <a:ext cx="500066" cy="714380"/>
            </a:xfrm>
            <a:prstGeom prst="flowChartMagneticDisk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5" name="Group 9"/>
          <p:cNvGrpSpPr/>
          <p:nvPr/>
        </p:nvGrpSpPr>
        <p:grpSpPr>
          <a:xfrm>
            <a:off x="4512524" y="4241180"/>
            <a:ext cx="642942" cy="928694"/>
            <a:chOff x="1571604" y="4643446"/>
            <a:chExt cx="642942" cy="928694"/>
          </a:xfrm>
        </p:grpSpPr>
        <p:sp>
          <p:nvSpPr>
            <p:cNvPr id="76" name="Flowchart: Magnetic Disk 75"/>
            <p:cNvSpPr/>
            <p:nvPr/>
          </p:nvSpPr>
          <p:spPr>
            <a:xfrm>
              <a:off x="1571604" y="4643446"/>
              <a:ext cx="500066" cy="714380"/>
            </a:xfrm>
            <a:prstGeom prst="flowChartMagneticDisk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7" name="Flowchart: Magnetic Disk 76"/>
            <p:cNvSpPr/>
            <p:nvPr/>
          </p:nvSpPr>
          <p:spPr>
            <a:xfrm>
              <a:off x="1643042" y="4750603"/>
              <a:ext cx="500066" cy="714380"/>
            </a:xfrm>
            <a:prstGeom prst="flowChartMagneticDisk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8" name="Flowchart: Magnetic Disk 77"/>
            <p:cNvSpPr/>
            <p:nvPr/>
          </p:nvSpPr>
          <p:spPr>
            <a:xfrm>
              <a:off x="1714480" y="4857760"/>
              <a:ext cx="500066" cy="714380"/>
            </a:xfrm>
            <a:prstGeom prst="flowChartMagneticDisk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79" name="Group 9"/>
          <p:cNvGrpSpPr/>
          <p:nvPr/>
        </p:nvGrpSpPr>
        <p:grpSpPr>
          <a:xfrm>
            <a:off x="3939593" y="4241180"/>
            <a:ext cx="642942" cy="928694"/>
            <a:chOff x="1571604" y="4643446"/>
            <a:chExt cx="642942" cy="928694"/>
          </a:xfrm>
        </p:grpSpPr>
        <p:sp>
          <p:nvSpPr>
            <p:cNvPr id="80" name="Flowchart: Magnetic Disk 79"/>
            <p:cNvSpPr/>
            <p:nvPr/>
          </p:nvSpPr>
          <p:spPr>
            <a:xfrm>
              <a:off x="1571604" y="4643446"/>
              <a:ext cx="500066" cy="714380"/>
            </a:xfrm>
            <a:prstGeom prst="flowChartMagneticDisk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1" name="Flowchart: Magnetic Disk 80"/>
            <p:cNvSpPr/>
            <p:nvPr/>
          </p:nvSpPr>
          <p:spPr>
            <a:xfrm>
              <a:off x="1643042" y="4750603"/>
              <a:ext cx="500066" cy="714380"/>
            </a:xfrm>
            <a:prstGeom prst="flowChartMagneticDisk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2" name="Flowchart: Magnetic Disk 81"/>
            <p:cNvSpPr/>
            <p:nvPr/>
          </p:nvSpPr>
          <p:spPr>
            <a:xfrm>
              <a:off x="1714480" y="4857760"/>
              <a:ext cx="500066" cy="714380"/>
            </a:xfrm>
            <a:prstGeom prst="flowChartMagneticDisk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3" name="Group 9"/>
          <p:cNvGrpSpPr/>
          <p:nvPr/>
        </p:nvGrpSpPr>
        <p:grpSpPr>
          <a:xfrm>
            <a:off x="3366662" y="4241180"/>
            <a:ext cx="642942" cy="928694"/>
            <a:chOff x="1571604" y="4643446"/>
            <a:chExt cx="642942" cy="928694"/>
          </a:xfrm>
        </p:grpSpPr>
        <p:sp>
          <p:nvSpPr>
            <p:cNvPr id="84" name="Flowchart: Magnetic Disk 83"/>
            <p:cNvSpPr/>
            <p:nvPr/>
          </p:nvSpPr>
          <p:spPr>
            <a:xfrm>
              <a:off x="1571604" y="4643446"/>
              <a:ext cx="500066" cy="714380"/>
            </a:xfrm>
            <a:prstGeom prst="flowChartMagneticDisk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5" name="Flowchart: Magnetic Disk 84"/>
            <p:cNvSpPr/>
            <p:nvPr/>
          </p:nvSpPr>
          <p:spPr>
            <a:xfrm>
              <a:off x="1643042" y="4750603"/>
              <a:ext cx="500066" cy="714380"/>
            </a:xfrm>
            <a:prstGeom prst="flowChartMagneticDisk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" name="Flowchart: Magnetic Disk 85"/>
            <p:cNvSpPr/>
            <p:nvPr/>
          </p:nvSpPr>
          <p:spPr>
            <a:xfrm>
              <a:off x="1714480" y="4857760"/>
              <a:ext cx="500066" cy="714380"/>
            </a:xfrm>
            <a:prstGeom prst="flowChartMagneticDisk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87" name="Group 9"/>
          <p:cNvGrpSpPr/>
          <p:nvPr/>
        </p:nvGrpSpPr>
        <p:grpSpPr>
          <a:xfrm>
            <a:off x="6804248" y="4812684"/>
            <a:ext cx="642942" cy="928694"/>
            <a:chOff x="1571604" y="4643446"/>
            <a:chExt cx="642942" cy="928694"/>
          </a:xfrm>
        </p:grpSpPr>
        <p:sp>
          <p:nvSpPr>
            <p:cNvPr id="88" name="Flowchart: Magnetic Disk 87"/>
            <p:cNvSpPr/>
            <p:nvPr/>
          </p:nvSpPr>
          <p:spPr>
            <a:xfrm>
              <a:off x="1571604" y="4643446"/>
              <a:ext cx="500066" cy="714380"/>
            </a:xfrm>
            <a:prstGeom prst="flowChartMagneticDisk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9" name="Flowchart: Magnetic Disk 88"/>
            <p:cNvSpPr/>
            <p:nvPr/>
          </p:nvSpPr>
          <p:spPr>
            <a:xfrm>
              <a:off x="1643042" y="4750603"/>
              <a:ext cx="500066" cy="714380"/>
            </a:xfrm>
            <a:prstGeom prst="flowChartMagneticDisk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0" name="Flowchart: Magnetic Disk 89"/>
            <p:cNvSpPr/>
            <p:nvPr/>
          </p:nvSpPr>
          <p:spPr>
            <a:xfrm>
              <a:off x="1714480" y="4857760"/>
              <a:ext cx="500066" cy="714380"/>
            </a:xfrm>
            <a:prstGeom prst="flowChartMagneticDisk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91" name="Group 9"/>
          <p:cNvGrpSpPr/>
          <p:nvPr/>
        </p:nvGrpSpPr>
        <p:grpSpPr>
          <a:xfrm>
            <a:off x="6231317" y="4812684"/>
            <a:ext cx="642942" cy="928694"/>
            <a:chOff x="1571604" y="4643446"/>
            <a:chExt cx="642942" cy="928694"/>
          </a:xfrm>
        </p:grpSpPr>
        <p:sp>
          <p:nvSpPr>
            <p:cNvPr id="92" name="Flowchart: Magnetic Disk 91"/>
            <p:cNvSpPr/>
            <p:nvPr/>
          </p:nvSpPr>
          <p:spPr>
            <a:xfrm>
              <a:off x="1571604" y="4643446"/>
              <a:ext cx="500066" cy="714380"/>
            </a:xfrm>
            <a:prstGeom prst="flowChartMagneticDisk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3" name="Flowchart: Magnetic Disk 92"/>
            <p:cNvSpPr/>
            <p:nvPr/>
          </p:nvSpPr>
          <p:spPr>
            <a:xfrm>
              <a:off x="1643042" y="4750603"/>
              <a:ext cx="500066" cy="714380"/>
            </a:xfrm>
            <a:prstGeom prst="flowChartMagneticDisk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4" name="Flowchart: Magnetic Disk 93"/>
            <p:cNvSpPr/>
            <p:nvPr/>
          </p:nvSpPr>
          <p:spPr>
            <a:xfrm>
              <a:off x="1714480" y="4857760"/>
              <a:ext cx="500066" cy="714380"/>
            </a:xfrm>
            <a:prstGeom prst="flowChartMagneticDisk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95" name="Group 9"/>
          <p:cNvGrpSpPr/>
          <p:nvPr/>
        </p:nvGrpSpPr>
        <p:grpSpPr>
          <a:xfrm>
            <a:off x="5658386" y="4812684"/>
            <a:ext cx="642942" cy="928694"/>
            <a:chOff x="1571604" y="4643446"/>
            <a:chExt cx="642942" cy="928694"/>
          </a:xfrm>
        </p:grpSpPr>
        <p:sp>
          <p:nvSpPr>
            <p:cNvPr id="96" name="Flowchart: Magnetic Disk 95"/>
            <p:cNvSpPr/>
            <p:nvPr/>
          </p:nvSpPr>
          <p:spPr>
            <a:xfrm>
              <a:off x="1571604" y="4643446"/>
              <a:ext cx="500066" cy="714380"/>
            </a:xfrm>
            <a:prstGeom prst="flowChartMagneticDisk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7" name="Flowchart: Magnetic Disk 96"/>
            <p:cNvSpPr/>
            <p:nvPr/>
          </p:nvSpPr>
          <p:spPr>
            <a:xfrm>
              <a:off x="1643042" y="4750603"/>
              <a:ext cx="500066" cy="714380"/>
            </a:xfrm>
            <a:prstGeom prst="flowChartMagneticDisk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8" name="Flowchart: Magnetic Disk 97"/>
            <p:cNvSpPr/>
            <p:nvPr/>
          </p:nvSpPr>
          <p:spPr>
            <a:xfrm>
              <a:off x="1714480" y="4857760"/>
              <a:ext cx="500066" cy="714380"/>
            </a:xfrm>
            <a:prstGeom prst="flowChartMagneticDisk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99" name="Group 9"/>
          <p:cNvGrpSpPr/>
          <p:nvPr/>
        </p:nvGrpSpPr>
        <p:grpSpPr>
          <a:xfrm>
            <a:off x="5085455" y="4812684"/>
            <a:ext cx="642942" cy="928694"/>
            <a:chOff x="1571604" y="4643446"/>
            <a:chExt cx="642942" cy="928694"/>
          </a:xfrm>
        </p:grpSpPr>
        <p:sp>
          <p:nvSpPr>
            <p:cNvPr id="100" name="Flowchart: Magnetic Disk 99"/>
            <p:cNvSpPr/>
            <p:nvPr/>
          </p:nvSpPr>
          <p:spPr>
            <a:xfrm>
              <a:off x="1571604" y="4643446"/>
              <a:ext cx="500066" cy="714380"/>
            </a:xfrm>
            <a:prstGeom prst="flowChartMagneticDisk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1" name="Flowchart: Magnetic Disk 100"/>
            <p:cNvSpPr/>
            <p:nvPr/>
          </p:nvSpPr>
          <p:spPr>
            <a:xfrm>
              <a:off x="1643042" y="4750603"/>
              <a:ext cx="500066" cy="714380"/>
            </a:xfrm>
            <a:prstGeom prst="flowChartMagneticDisk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2" name="Flowchart: Magnetic Disk 101"/>
            <p:cNvSpPr/>
            <p:nvPr/>
          </p:nvSpPr>
          <p:spPr>
            <a:xfrm>
              <a:off x="1714480" y="4857760"/>
              <a:ext cx="500066" cy="714380"/>
            </a:xfrm>
            <a:prstGeom prst="flowChartMagneticDisk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3" name="Group 9"/>
          <p:cNvGrpSpPr/>
          <p:nvPr/>
        </p:nvGrpSpPr>
        <p:grpSpPr>
          <a:xfrm>
            <a:off x="4512524" y="4812684"/>
            <a:ext cx="642942" cy="928694"/>
            <a:chOff x="1571604" y="4643446"/>
            <a:chExt cx="642942" cy="928694"/>
          </a:xfrm>
        </p:grpSpPr>
        <p:sp>
          <p:nvSpPr>
            <p:cNvPr id="104" name="Flowchart: Magnetic Disk 103"/>
            <p:cNvSpPr/>
            <p:nvPr/>
          </p:nvSpPr>
          <p:spPr>
            <a:xfrm>
              <a:off x="1571604" y="4643446"/>
              <a:ext cx="500066" cy="714380"/>
            </a:xfrm>
            <a:prstGeom prst="flowChartMagneticDisk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5" name="Flowchart: Magnetic Disk 104"/>
            <p:cNvSpPr/>
            <p:nvPr/>
          </p:nvSpPr>
          <p:spPr>
            <a:xfrm>
              <a:off x="1643042" y="4750603"/>
              <a:ext cx="500066" cy="714380"/>
            </a:xfrm>
            <a:prstGeom prst="flowChartMagneticDisk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6" name="Flowchart: Magnetic Disk 105"/>
            <p:cNvSpPr/>
            <p:nvPr/>
          </p:nvSpPr>
          <p:spPr>
            <a:xfrm>
              <a:off x="1714480" y="4857760"/>
              <a:ext cx="500066" cy="714380"/>
            </a:xfrm>
            <a:prstGeom prst="flowChartMagneticDisk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07" name="Group 9"/>
          <p:cNvGrpSpPr/>
          <p:nvPr/>
        </p:nvGrpSpPr>
        <p:grpSpPr>
          <a:xfrm>
            <a:off x="3939593" y="4812684"/>
            <a:ext cx="642942" cy="928694"/>
            <a:chOff x="1571604" y="4643446"/>
            <a:chExt cx="642942" cy="928694"/>
          </a:xfrm>
        </p:grpSpPr>
        <p:sp>
          <p:nvSpPr>
            <p:cNvPr id="108" name="Flowchart: Magnetic Disk 107"/>
            <p:cNvSpPr/>
            <p:nvPr/>
          </p:nvSpPr>
          <p:spPr>
            <a:xfrm>
              <a:off x="1571604" y="4643446"/>
              <a:ext cx="500066" cy="714380"/>
            </a:xfrm>
            <a:prstGeom prst="flowChartMagneticDisk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9" name="Flowchart: Magnetic Disk 108"/>
            <p:cNvSpPr/>
            <p:nvPr/>
          </p:nvSpPr>
          <p:spPr>
            <a:xfrm>
              <a:off x="1643042" y="4750603"/>
              <a:ext cx="500066" cy="714380"/>
            </a:xfrm>
            <a:prstGeom prst="flowChartMagneticDisk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0" name="Flowchart: Magnetic Disk 109"/>
            <p:cNvSpPr/>
            <p:nvPr/>
          </p:nvSpPr>
          <p:spPr>
            <a:xfrm>
              <a:off x="1714480" y="4857760"/>
              <a:ext cx="500066" cy="714380"/>
            </a:xfrm>
            <a:prstGeom prst="flowChartMagneticDisk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1" name="Group 9"/>
          <p:cNvGrpSpPr/>
          <p:nvPr/>
        </p:nvGrpSpPr>
        <p:grpSpPr>
          <a:xfrm>
            <a:off x="3366662" y="4812684"/>
            <a:ext cx="642942" cy="928694"/>
            <a:chOff x="1571604" y="4643446"/>
            <a:chExt cx="642942" cy="928694"/>
          </a:xfrm>
        </p:grpSpPr>
        <p:sp>
          <p:nvSpPr>
            <p:cNvPr id="112" name="Flowchart: Magnetic Disk 111"/>
            <p:cNvSpPr/>
            <p:nvPr/>
          </p:nvSpPr>
          <p:spPr>
            <a:xfrm>
              <a:off x="1571604" y="4643446"/>
              <a:ext cx="500066" cy="714380"/>
            </a:xfrm>
            <a:prstGeom prst="flowChartMagneticDisk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3" name="Flowchart: Magnetic Disk 112"/>
            <p:cNvSpPr/>
            <p:nvPr/>
          </p:nvSpPr>
          <p:spPr>
            <a:xfrm>
              <a:off x="1643042" y="4750603"/>
              <a:ext cx="500066" cy="714380"/>
            </a:xfrm>
            <a:prstGeom prst="flowChartMagneticDisk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4" name="Flowchart: Magnetic Disk 113"/>
            <p:cNvSpPr/>
            <p:nvPr/>
          </p:nvSpPr>
          <p:spPr>
            <a:xfrm>
              <a:off x="1714480" y="4857760"/>
              <a:ext cx="500066" cy="714380"/>
            </a:xfrm>
            <a:prstGeom prst="flowChartMagneticDisk">
              <a:avLst/>
            </a:prstGeom>
            <a:solidFill>
              <a:srgbClr val="BBE0E3"/>
            </a:solidFill>
            <a:ln w="25400" cap="flat" cmpd="sng" algn="ctr">
              <a:solidFill>
                <a:srgbClr val="BBE0E3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4850577" y="3236236"/>
            <a:ext cx="2719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TIER-2 (or 3) STORAGE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9160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Limitations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Different storage solutions can offer different quality of services</a:t>
            </a:r>
          </a:p>
          <a:p>
            <a:pPr lvl="1"/>
            <a:r>
              <a:rPr lang="en-GB" sz="1800" dirty="0" smtClean="0"/>
              <a:t>Three parameters: Performance, Reliability, Cost</a:t>
            </a:r>
          </a:p>
          <a:p>
            <a:pPr lvl="1"/>
            <a:r>
              <a:rPr lang="en-GB" sz="1800" dirty="0" smtClean="0"/>
              <a:t>You can have two but not three</a:t>
            </a:r>
          </a:p>
          <a:p>
            <a:r>
              <a:rPr lang="en-US" sz="2000" dirty="0" smtClean="0"/>
              <a:t>To deliver both performance and reliability you must deploy expensive solutions</a:t>
            </a:r>
          </a:p>
          <a:p>
            <a:pPr lvl="1"/>
            <a:r>
              <a:rPr lang="en-US" sz="1800" dirty="0" smtClean="0"/>
              <a:t>Ok for small sites (you save because you have a simple infrastructure)</a:t>
            </a:r>
          </a:p>
          <a:p>
            <a:pPr lvl="1"/>
            <a:r>
              <a:rPr lang="en-US" sz="1800" dirty="0" smtClean="0"/>
              <a:t>Difficult to justify for large sites</a:t>
            </a:r>
            <a:endParaRPr lang="en-GB" sz="1800" dirty="0"/>
          </a:p>
        </p:txBody>
      </p:sp>
      <p:grpSp>
        <p:nvGrpSpPr>
          <p:cNvPr id="4" name="Group 3"/>
          <p:cNvGrpSpPr/>
          <p:nvPr/>
        </p:nvGrpSpPr>
        <p:grpSpPr>
          <a:xfrm>
            <a:off x="2267744" y="4488404"/>
            <a:ext cx="5574025" cy="2369596"/>
            <a:chOff x="3786182" y="1428736"/>
            <a:chExt cx="5574025" cy="2369596"/>
          </a:xfrm>
        </p:grpSpPr>
        <p:sp>
          <p:nvSpPr>
            <p:cNvPr id="5" name="Isosceles Triangle 4"/>
            <p:cNvSpPr/>
            <p:nvPr/>
          </p:nvSpPr>
          <p:spPr>
            <a:xfrm>
              <a:off x="5072066" y="1785926"/>
              <a:ext cx="2357454" cy="1643074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286248" y="3357562"/>
              <a:ext cx="7232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chemeClr val="accent1">
                      <a:lumMod val="25000"/>
                    </a:schemeClr>
                  </a:solidFill>
                </a:rPr>
                <a:t>Slow</a:t>
              </a:r>
              <a:endParaRPr lang="en-GB" b="1" dirty="0">
                <a:solidFill>
                  <a:schemeClr val="accent1">
                    <a:lumMod val="25000"/>
                  </a:schemeClr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29322" y="1428736"/>
              <a:ext cx="13260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chemeClr val="accent1">
                      <a:lumMod val="25000"/>
                    </a:schemeClr>
                  </a:solidFill>
                </a:rPr>
                <a:t>Expensive</a:t>
              </a:r>
              <a:endParaRPr lang="en-GB" b="1" dirty="0">
                <a:solidFill>
                  <a:schemeClr val="accent1">
                    <a:lumMod val="25000"/>
                  </a:schemeClr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86644" y="3429000"/>
              <a:ext cx="13003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chemeClr val="accent1">
                      <a:lumMod val="25000"/>
                    </a:schemeClr>
                  </a:solidFill>
                </a:rPr>
                <a:t>Unreliable</a:t>
              </a:r>
              <a:endParaRPr lang="en-GB" b="1" dirty="0">
                <a:solidFill>
                  <a:schemeClr val="accent1">
                    <a:lumMod val="25000"/>
                  </a:schemeClr>
                </a:solidFill>
              </a:endParaRPr>
            </a:p>
          </p:txBody>
        </p:sp>
        <p:grpSp>
          <p:nvGrpSpPr>
            <p:cNvPr id="9" name="Group 31"/>
            <p:cNvGrpSpPr/>
            <p:nvPr/>
          </p:nvGrpSpPr>
          <p:grpSpPr>
            <a:xfrm>
              <a:off x="3786182" y="1714488"/>
              <a:ext cx="5574025" cy="1643074"/>
              <a:chOff x="3786182" y="1714488"/>
              <a:chExt cx="5574025" cy="1643074"/>
            </a:xfrm>
          </p:grpSpPr>
          <p:grpSp>
            <p:nvGrpSpPr>
              <p:cNvPr id="10" name="Group 17"/>
              <p:cNvGrpSpPr/>
              <p:nvPr/>
            </p:nvGrpSpPr>
            <p:grpSpPr>
              <a:xfrm>
                <a:off x="3786182" y="1714488"/>
                <a:ext cx="5574025" cy="1643074"/>
                <a:chOff x="3786182" y="1714488"/>
                <a:chExt cx="5574025" cy="1643074"/>
              </a:xfrm>
            </p:grpSpPr>
            <p:sp>
              <p:nvSpPr>
                <p:cNvPr id="15" name="TextBox 7"/>
                <p:cNvSpPr txBox="1"/>
                <p:nvPr/>
              </p:nvSpPr>
              <p:spPr>
                <a:xfrm>
                  <a:off x="3786182" y="2928934"/>
                  <a:ext cx="83439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b="1" dirty="0" smtClean="0">
                      <a:solidFill>
                        <a:srgbClr val="ED2F2F"/>
                      </a:solidFill>
                    </a:rPr>
                    <a:t>Tapes</a:t>
                  </a:r>
                  <a:endParaRPr lang="en-GB" b="1" dirty="0">
                    <a:solidFill>
                      <a:srgbClr val="ED2F2F"/>
                    </a:solidFill>
                  </a:endParaRPr>
                </a:p>
              </p:txBody>
            </p:sp>
            <p:sp>
              <p:nvSpPr>
                <p:cNvPr id="16" name="TextBox 8"/>
                <p:cNvSpPr txBox="1"/>
                <p:nvPr/>
              </p:nvSpPr>
              <p:spPr>
                <a:xfrm>
                  <a:off x="7500958" y="2928934"/>
                  <a:ext cx="80021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b="1" dirty="0" smtClean="0">
                      <a:solidFill>
                        <a:srgbClr val="ED2F2F"/>
                      </a:solidFill>
                    </a:rPr>
                    <a:t>Disks</a:t>
                  </a:r>
                  <a:endParaRPr lang="en-GB" b="1" dirty="0">
                    <a:solidFill>
                      <a:srgbClr val="ED2F2F"/>
                    </a:solidFill>
                  </a:endParaRPr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6572264" y="1714488"/>
                  <a:ext cx="27879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b="1" dirty="0" smtClean="0">
                      <a:solidFill>
                        <a:srgbClr val="ED2F2F"/>
                      </a:solidFill>
                    </a:rPr>
                    <a:t>Flash, Solid State Disks</a:t>
                  </a:r>
                  <a:endParaRPr lang="en-GB" b="1" dirty="0">
                    <a:solidFill>
                      <a:srgbClr val="ED2F2F"/>
                    </a:solidFill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858016" y="2071678"/>
                  <a:ext cx="1774845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GB" b="1" dirty="0" smtClean="0">
                      <a:solidFill>
                        <a:srgbClr val="ED2F2F"/>
                      </a:solidFill>
                    </a:rPr>
                    <a:t>Mirrored disks</a:t>
                  </a:r>
                  <a:endParaRPr lang="en-GB" b="1" dirty="0">
                    <a:solidFill>
                      <a:srgbClr val="ED2F2F"/>
                    </a:solidFill>
                  </a:endParaRPr>
                </a:p>
              </p:txBody>
            </p:sp>
            <p:sp>
              <p:nvSpPr>
                <p:cNvPr id="19" name="Oval 18"/>
                <p:cNvSpPr/>
                <p:nvPr/>
              </p:nvSpPr>
              <p:spPr>
                <a:xfrm>
                  <a:off x="6072198" y="2143116"/>
                  <a:ext cx="142876" cy="142876"/>
                </a:xfrm>
                <a:prstGeom prst="ellipse">
                  <a:avLst/>
                </a:prstGeom>
                <a:solidFill>
                  <a:srgbClr val="ED2F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0" name="Oval 19"/>
                <p:cNvSpPr/>
                <p:nvPr/>
              </p:nvSpPr>
              <p:spPr>
                <a:xfrm>
                  <a:off x="5286380" y="3214686"/>
                  <a:ext cx="142876" cy="142876"/>
                </a:xfrm>
                <a:prstGeom prst="ellipse">
                  <a:avLst/>
                </a:prstGeom>
                <a:solidFill>
                  <a:srgbClr val="ED2F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1" name="Oval 20"/>
                <p:cNvSpPr/>
                <p:nvPr/>
              </p:nvSpPr>
              <p:spPr>
                <a:xfrm>
                  <a:off x="6215074" y="2000240"/>
                  <a:ext cx="142876" cy="142876"/>
                </a:xfrm>
                <a:prstGeom prst="ellipse">
                  <a:avLst/>
                </a:prstGeom>
                <a:solidFill>
                  <a:srgbClr val="ED2F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22" name="Oval 21"/>
                <p:cNvSpPr/>
                <p:nvPr/>
              </p:nvSpPr>
              <p:spPr>
                <a:xfrm>
                  <a:off x="7000892" y="3214686"/>
                  <a:ext cx="142876" cy="142876"/>
                </a:xfrm>
                <a:prstGeom prst="ellipse">
                  <a:avLst/>
                </a:prstGeom>
                <a:solidFill>
                  <a:srgbClr val="ED2F2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cxnSp>
            <p:nvCxnSpPr>
              <p:cNvPr id="11" name="Straight Connector 10"/>
              <p:cNvCxnSpPr/>
              <p:nvPr/>
            </p:nvCxnSpPr>
            <p:spPr>
              <a:xfrm>
                <a:off x="4620578" y="3199188"/>
                <a:ext cx="594364" cy="71438"/>
              </a:xfrm>
              <a:prstGeom prst="line">
                <a:avLst/>
              </a:prstGeom>
              <a:ln w="19050">
                <a:solidFill>
                  <a:srgbClr val="ED2F2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Connector 11"/>
              <p:cNvCxnSpPr/>
              <p:nvPr/>
            </p:nvCxnSpPr>
            <p:spPr>
              <a:xfrm flipV="1">
                <a:off x="6377553" y="1928802"/>
                <a:ext cx="217571" cy="85978"/>
              </a:xfrm>
              <a:prstGeom prst="line">
                <a:avLst/>
              </a:prstGeom>
              <a:ln w="19050">
                <a:solidFill>
                  <a:srgbClr val="ED2F2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12"/>
              <p:cNvCxnSpPr/>
              <p:nvPr/>
            </p:nvCxnSpPr>
            <p:spPr>
              <a:xfrm>
                <a:off x="6269064" y="2224007"/>
                <a:ext cx="631012" cy="44799"/>
              </a:xfrm>
              <a:prstGeom prst="line">
                <a:avLst/>
              </a:prstGeom>
              <a:ln w="19050">
                <a:solidFill>
                  <a:srgbClr val="ED2F2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 flipV="1">
                <a:off x="7191214" y="3122908"/>
                <a:ext cx="348711" cy="116238"/>
              </a:xfrm>
              <a:prstGeom prst="line">
                <a:avLst/>
              </a:prstGeom>
              <a:ln w="19050">
                <a:solidFill>
                  <a:srgbClr val="ED2F2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128144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09-12-15-DSS-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2009-12-15-DSS-template</Template>
  <TotalTime>1515</TotalTime>
  <Words>1498</Words>
  <Application>Microsoft Office PowerPoint</Application>
  <PresentationFormat>On-screen Show (4:3)</PresentationFormat>
  <Paragraphs>271</Paragraphs>
  <Slides>31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Tahoma</vt:lpstr>
      <vt:lpstr>2009-12-15-DSS-template</vt:lpstr>
      <vt:lpstr>Custom Design</vt:lpstr>
      <vt:lpstr>Image</vt:lpstr>
      <vt:lpstr>Managing Storage in a (large) Grid data center</vt:lpstr>
      <vt:lpstr>Scientific Computing</vt:lpstr>
      <vt:lpstr>Storage Services for Science</vt:lpstr>
      <vt:lpstr>Storage Services for Science</vt:lpstr>
      <vt:lpstr>Why storage is complex ?</vt:lpstr>
      <vt:lpstr>Why storage is complex ?</vt:lpstr>
      <vt:lpstr>Why storage is complex ?</vt:lpstr>
      <vt:lpstr>Within a Storage site</vt:lpstr>
      <vt:lpstr>Limitations</vt:lpstr>
      <vt:lpstr>What is data management ?</vt:lpstr>
      <vt:lpstr>Storage services</vt:lpstr>
      <vt:lpstr>Examples</vt:lpstr>
      <vt:lpstr>But the balance is not simple</vt:lpstr>
      <vt:lpstr>And reality is complicated</vt:lpstr>
      <vt:lpstr>Tools needed</vt:lpstr>
      <vt:lpstr>Roles Storage Services</vt:lpstr>
      <vt:lpstr>Reliability …</vt:lpstr>
      <vt:lpstr>Do we need tapes ?</vt:lpstr>
      <vt:lpstr>Do we need tapes ?</vt:lpstr>
      <vt:lpstr>Verifying more than 1PB in 24h</vt:lpstr>
      <vt:lpstr>Practically …  which solution ?</vt:lpstr>
      <vt:lpstr>… not a single answer</vt:lpstr>
      <vt:lpstr>AT CERN</vt:lpstr>
      <vt:lpstr>Why this diversity</vt:lpstr>
      <vt:lpstr>Summary</vt:lpstr>
      <vt:lpstr>Areas of developments in storage at CERN</vt:lpstr>
      <vt:lpstr>EOD design</vt:lpstr>
      <vt:lpstr>EOS</vt:lpstr>
      <vt:lpstr>EOS in production at CERN</vt:lpstr>
      <vt:lpstr>EOS in production</vt:lpstr>
      <vt:lpstr>PowerPoint Presentation</vt:lpstr>
    </vt:vector>
  </TitlesOfParts>
  <Company>CERN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Data and Storage Services</dc:title>
  <dc:creator>Alberto Pace</dc:creator>
  <cp:lastModifiedBy>pace</cp:lastModifiedBy>
  <cp:revision>300</cp:revision>
  <dcterms:created xsi:type="dcterms:W3CDTF">2009-12-11T09:11:44Z</dcterms:created>
  <dcterms:modified xsi:type="dcterms:W3CDTF">2014-11-03T17:51:14Z</dcterms:modified>
</cp:coreProperties>
</file>