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317" r:id="rId3"/>
    <p:sldId id="344" r:id="rId4"/>
    <p:sldId id="348" r:id="rId5"/>
    <p:sldId id="343" r:id="rId6"/>
    <p:sldId id="316" r:id="rId7"/>
    <p:sldId id="345" r:id="rId8"/>
    <p:sldId id="320" r:id="rId9"/>
    <p:sldId id="346" r:id="rId10"/>
    <p:sldId id="324" r:id="rId11"/>
    <p:sldId id="322" r:id="rId12"/>
    <p:sldId id="323" r:id="rId13"/>
    <p:sldId id="318" r:id="rId14"/>
    <p:sldId id="326" r:id="rId15"/>
    <p:sldId id="301" r:id="rId16"/>
    <p:sldId id="327" r:id="rId17"/>
    <p:sldId id="347" r:id="rId18"/>
    <p:sldId id="352" r:id="rId19"/>
    <p:sldId id="328" r:id="rId20"/>
    <p:sldId id="331" r:id="rId21"/>
    <p:sldId id="329" r:id="rId22"/>
    <p:sldId id="330" r:id="rId23"/>
    <p:sldId id="332" r:id="rId24"/>
    <p:sldId id="333" r:id="rId25"/>
    <p:sldId id="335" r:id="rId26"/>
    <p:sldId id="336" r:id="rId27"/>
    <p:sldId id="338" r:id="rId28"/>
    <p:sldId id="267" r:id="rId29"/>
    <p:sldId id="339" r:id="rId30"/>
    <p:sldId id="340" r:id="rId31"/>
    <p:sldId id="285" r:id="rId32"/>
    <p:sldId id="286" r:id="rId33"/>
    <p:sldId id="341" r:id="rId34"/>
    <p:sldId id="287" r:id="rId35"/>
    <p:sldId id="293" r:id="rId36"/>
    <p:sldId id="354" r:id="rId37"/>
    <p:sldId id="355" r:id="rId38"/>
    <p:sldId id="294" r:id="rId39"/>
    <p:sldId id="295" r:id="rId40"/>
    <p:sldId id="351" r:id="rId41"/>
    <p:sldId id="266" r:id="rId42"/>
    <p:sldId id="342" r:id="rId43"/>
    <p:sldId id="353" r:id="rId44"/>
    <p:sldId id="356" r:id="rId45"/>
    <p:sldId id="307"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93" autoAdjust="0"/>
    <p:restoredTop sz="94660"/>
  </p:normalViewPr>
  <p:slideViewPr>
    <p:cSldViewPr>
      <p:cViewPr>
        <p:scale>
          <a:sx n="80" d="100"/>
          <a:sy n="80" d="100"/>
        </p:scale>
        <p:origin x="-422"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71D6FB-2393-4E3D-8D9F-D48956DE8361}" type="datetimeFigureOut">
              <a:rPr lang="en-US" smtClean="0"/>
              <a:t>11/2/2014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73D8A7-21C3-492D-84A4-8D98C210C077}" type="slidenum">
              <a:rPr lang="en-US" smtClean="0"/>
              <a:t>‹#›</a:t>
            </a:fld>
            <a:endParaRPr lang="en-US"/>
          </a:p>
        </p:txBody>
      </p:sp>
    </p:spTree>
    <p:extLst>
      <p:ext uri="{BB962C8B-B14F-4D97-AF65-F5344CB8AC3E}">
        <p14:creationId xmlns:p14="http://schemas.microsoft.com/office/powerpoint/2010/main" val="1897525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11FC93C-9DB3-8F4E-AA34-AF3CE5B6042D}" type="slidenum">
              <a:rPr lang="en-GB">
                <a:solidFill>
                  <a:prstClr val="black"/>
                </a:solidFill>
                <a:latin typeface="Calibri"/>
              </a:rPr>
              <a:pPr/>
              <a:t>3</a:t>
            </a:fld>
            <a:endParaRPr lang="en-GB" dirty="0">
              <a:solidFill>
                <a:prstClr val="black"/>
              </a:solidFill>
              <a:latin typeface="Calibri"/>
            </a:endParaRPr>
          </a:p>
        </p:txBody>
      </p:sp>
      <p:sp>
        <p:nvSpPr>
          <p:cNvPr id="28675" name="Rectangle 7"/>
          <p:cNvSpPr txBox="1">
            <a:spLocks noGrp="1" noChangeArrowheads="1"/>
          </p:cNvSpPr>
          <p:nvPr/>
        </p:nvSpPr>
        <p:spPr bwMode="auto">
          <a:xfrm>
            <a:off x="3886201" y="8686801"/>
            <a:ext cx="2971800" cy="457200"/>
          </a:xfrm>
          <a:prstGeom prst="rect">
            <a:avLst/>
          </a:prstGeom>
          <a:noFill/>
          <a:ln w="9525">
            <a:noFill/>
            <a:miter lim="800000"/>
            <a:headEnd/>
            <a:tailEnd/>
          </a:ln>
        </p:spPr>
        <p:txBody>
          <a:bodyPr anchor="b">
            <a:prstTxWarp prst="textNoShape">
              <a:avLst/>
            </a:prstTxWarp>
          </a:bodyPr>
          <a:lstStyle/>
          <a:p>
            <a:pPr algn="r" eaLnBrk="0" fontAlgn="base" hangingPunct="0">
              <a:spcBef>
                <a:spcPct val="0"/>
              </a:spcBef>
              <a:spcAft>
                <a:spcPct val="0"/>
              </a:spcAft>
            </a:pPr>
            <a:fld id="{B68E2002-60AE-2145-B876-134F9FFAC958}" type="slidenum">
              <a:rPr lang="en-GB" sz="1200">
                <a:solidFill>
                  <a:prstClr val="black"/>
                </a:solidFill>
                <a:latin typeface="Arial" charset="0"/>
                <a:ea typeface="ＭＳ Ｐゴシック" charset="-128"/>
              </a:rPr>
              <a:pPr algn="r" eaLnBrk="0" fontAlgn="base" hangingPunct="0">
                <a:spcBef>
                  <a:spcPct val="0"/>
                </a:spcBef>
                <a:spcAft>
                  <a:spcPct val="0"/>
                </a:spcAft>
              </a:pPr>
              <a:t>3</a:t>
            </a:fld>
            <a:endParaRPr lang="en-GB" sz="1200" dirty="0">
              <a:solidFill>
                <a:prstClr val="black"/>
              </a:solidFill>
              <a:latin typeface="Arial" charset="0"/>
              <a:ea typeface="ＭＳ Ｐゴシック" charset="-128"/>
            </a:endParaRPr>
          </a:p>
        </p:txBody>
      </p:sp>
      <p:sp>
        <p:nvSpPr>
          <p:cNvPr id="28676" name="Rectangle 2"/>
          <p:cNvSpPr>
            <a:spLocks noGrp="1" noRot="1" noChangeAspect="1" noChangeArrowheads="1" noTextEdit="1"/>
          </p:cNvSpPr>
          <p:nvPr>
            <p:ph type="sldImg"/>
          </p:nvPr>
        </p:nvSpPr>
        <p:spPr>
          <a:solidFill>
            <a:srgbClr val="FFFFFF"/>
          </a:solidFill>
          <a:ln/>
        </p:spPr>
      </p:sp>
      <p:sp>
        <p:nvSpPr>
          <p:cNvPr id="28677" name="Rectangle 3"/>
          <p:cNvSpPr>
            <a:spLocks noGrp="1" noChangeArrowheads="1"/>
          </p:cNvSpPr>
          <p:nvPr>
            <p:ph type="body" idx="1"/>
          </p:nvPr>
        </p:nvSpPr>
        <p:spPr>
          <a:noFill/>
          <a:ln>
            <a:solidFill>
              <a:srgbClr val="000000"/>
            </a:solidFill>
          </a:ln>
        </p:spPr>
        <p:txBody>
          <a:bodyPr/>
          <a:lstStyle/>
          <a:p>
            <a:pPr eaLnBrk="1" hangingPunct="1"/>
            <a:endParaRPr lang="en-US" dirty="0">
              <a:latin typeface="Arial"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D8C632-8A68-409A-9B3C-F6F796B011CB}" type="slidenum">
              <a:rPr lang="fr-FR" altLang="en-US"/>
              <a:pPr/>
              <a:t>6</a:t>
            </a:fld>
            <a:endParaRPr lang="fr-FR" altLang="en-US"/>
          </a:p>
        </p:txBody>
      </p:sp>
      <p:sp>
        <p:nvSpPr>
          <p:cNvPr id="13178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178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GB" altLang="en-US"/>
              <a:t>Get the right numbers for ALICE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2800">
                <a:solidFill>
                  <a:srgbClr val="17573F"/>
                </a:solidFill>
                <a:latin typeface="Arial" pitchFamily="34" charset="0"/>
              </a:defRPr>
            </a:lvl1pPr>
            <a:lvl2pPr marL="730543" indent="-280978">
              <a:defRPr sz="2800">
                <a:solidFill>
                  <a:srgbClr val="17573F"/>
                </a:solidFill>
                <a:latin typeface="Arial" pitchFamily="34" charset="0"/>
              </a:defRPr>
            </a:lvl2pPr>
            <a:lvl3pPr marL="1123912" indent="-224782">
              <a:defRPr sz="2800">
                <a:solidFill>
                  <a:srgbClr val="17573F"/>
                </a:solidFill>
                <a:latin typeface="Arial" pitchFamily="34" charset="0"/>
              </a:defRPr>
            </a:lvl3pPr>
            <a:lvl4pPr marL="1573477" indent="-224782">
              <a:defRPr sz="2800">
                <a:solidFill>
                  <a:srgbClr val="17573F"/>
                </a:solidFill>
                <a:latin typeface="Arial" pitchFamily="34" charset="0"/>
              </a:defRPr>
            </a:lvl4pPr>
            <a:lvl5pPr marL="2023041" indent="-224782">
              <a:defRPr sz="2800">
                <a:solidFill>
                  <a:srgbClr val="17573F"/>
                </a:solidFill>
                <a:latin typeface="Arial" pitchFamily="34" charset="0"/>
              </a:defRPr>
            </a:lvl5pPr>
            <a:lvl6pPr marL="2472606" indent="-224782" algn="ctr" eaLnBrk="0" fontAlgn="base" hangingPunct="0">
              <a:spcBef>
                <a:spcPct val="0"/>
              </a:spcBef>
              <a:spcAft>
                <a:spcPct val="0"/>
              </a:spcAft>
              <a:defRPr sz="2800">
                <a:solidFill>
                  <a:srgbClr val="17573F"/>
                </a:solidFill>
                <a:latin typeface="Arial" pitchFamily="34" charset="0"/>
              </a:defRPr>
            </a:lvl6pPr>
            <a:lvl7pPr marL="2922171" indent="-224782" algn="ctr" eaLnBrk="0" fontAlgn="base" hangingPunct="0">
              <a:spcBef>
                <a:spcPct val="0"/>
              </a:spcBef>
              <a:spcAft>
                <a:spcPct val="0"/>
              </a:spcAft>
              <a:defRPr sz="2800">
                <a:solidFill>
                  <a:srgbClr val="17573F"/>
                </a:solidFill>
                <a:latin typeface="Arial" pitchFamily="34" charset="0"/>
              </a:defRPr>
            </a:lvl7pPr>
            <a:lvl8pPr marL="3371736" indent="-224782" algn="ctr" eaLnBrk="0" fontAlgn="base" hangingPunct="0">
              <a:spcBef>
                <a:spcPct val="0"/>
              </a:spcBef>
              <a:spcAft>
                <a:spcPct val="0"/>
              </a:spcAft>
              <a:defRPr sz="2800">
                <a:solidFill>
                  <a:srgbClr val="17573F"/>
                </a:solidFill>
                <a:latin typeface="Arial" pitchFamily="34" charset="0"/>
              </a:defRPr>
            </a:lvl8pPr>
            <a:lvl9pPr marL="3821300" indent="-224782" algn="ctr" eaLnBrk="0" fontAlgn="base" hangingPunct="0">
              <a:spcBef>
                <a:spcPct val="0"/>
              </a:spcBef>
              <a:spcAft>
                <a:spcPct val="0"/>
              </a:spcAft>
              <a:defRPr sz="2800">
                <a:solidFill>
                  <a:srgbClr val="17573F"/>
                </a:solidFill>
                <a:latin typeface="Arial" pitchFamily="34" charset="0"/>
              </a:defRPr>
            </a:lvl9pPr>
          </a:lstStyle>
          <a:p>
            <a:fld id="{9493836F-AFDE-42D1-A9E5-795940B64392}" type="slidenum">
              <a:rPr lang="en-US" altLang="en-US" sz="1200">
                <a:solidFill>
                  <a:schemeClr val="tx1"/>
                </a:solidFill>
                <a:latin typeface="Helvetica" pitchFamily="34" charset="0"/>
              </a:rPr>
              <a:pPr/>
              <a:t>13</a:t>
            </a:fld>
            <a:endParaRPr lang="en-US" altLang="en-US" sz="1200">
              <a:solidFill>
                <a:schemeClr val="tx1"/>
              </a:solidFill>
              <a:latin typeface="Helvetica" pitchFamily="34" charset="0"/>
            </a:endParaRPr>
          </a:p>
        </p:txBody>
      </p:sp>
      <p:sp>
        <p:nvSpPr>
          <p:cNvPr id="71683" name="Rectangle 2"/>
          <p:cNvSpPr>
            <a:spLocks noGrp="1" noRot="1" noChangeAspect="1" noChangeArrowheads="1" noTextEdit="1"/>
          </p:cNvSpPr>
          <p:nvPr>
            <p:ph type="sldImg"/>
          </p:nvPr>
        </p:nvSpPr>
        <p:spPr>
          <a:xfrm>
            <a:off x="1182688" y="674688"/>
            <a:ext cx="4494212" cy="3371850"/>
          </a:xfrm>
          <a:ln/>
        </p:spPr>
      </p:sp>
      <p:sp>
        <p:nvSpPr>
          <p:cNvPr id="71684" name="Rectangle 3"/>
          <p:cNvSpPr>
            <a:spLocks noGrp="1" noChangeArrowheads="1"/>
          </p:cNvSpPr>
          <p:nvPr>
            <p:ph type="body" idx="1"/>
          </p:nvPr>
        </p:nvSpPr>
        <p:spPr>
          <a:xfrm>
            <a:off x="914089" y="4270954"/>
            <a:ext cx="5029823" cy="4048882"/>
          </a:xfrm>
          <a:noFill/>
        </p:spPr>
        <p:txBody>
          <a:bodyPr lIns="90419" tIns="45210" rIns="90419" bIns="45210" anchor="t"/>
          <a:lstStyle/>
          <a:p>
            <a:pPr eaLnBrk="1" hangingPunct="1"/>
            <a:r>
              <a:rPr lang="en-US" altLang="en-US" smtClean="0"/>
              <a:t>We define Grid architecture in terms of a layered collection of protocols. </a:t>
            </a:r>
          </a:p>
          <a:p>
            <a:pPr eaLnBrk="1" hangingPunct="1">
              <a:buFontTx/>
              <a:buChar char="•"/>
            </a:pPr>
            <a:r>
              <a:rPr lang="en-US" altLang="en-US" smtClean="0"/>
              <a:t>Fabric layer includes the protocols and interfaces that provide access to the resources that are being shared, including computers, storage systems, datasets, programs, and networks.  This layer is a logical view rather then a physical view.  For example, the view of a cluster with a local resource manager is defined by the local resource manger, and not the cluster hardware.  Likewise, the fabric provided by a storage system is defined by the file system that is available on that system, not the raw disk or tapes.</a:t>
            </a:r>
          </a:p>
          <a:p>
            <a:pPr eaLnBrk="1" hangingPunct="1">
              <a:buFontTx/>
              <a:buChar char="•"/>
            </a:pPr>
            <a:r>
              <a:rPr lang="en-US" altLang="en-US" smtClean="0"/>
              <a:t>The connectivity layer defines core protocols required for Grid-specific network transactions.  This layer includes the IP protocol stack (system level application protocols [e.g. DNS, RSVP, Routing], transport and internet layers), as well as core Grid security protocols for authentication and authorization.</a:t>
            </a:r>
          </a:p>
          <a:p>
            <a:pPr eaLnBrk="1" hangingPunct="1">
              <a:buFontTx/>
              <a:buChar char="•"/>
            </a:pPr>
            <a:r>
              <a:rPr lang="en-US" altLang="en-US" smtClean="0"/>
              <a:t>Resource layer defines protocols to initiate and control sharing of (local) resources.  Services defined at this level are gatekeeper, GRIS, along with some user oriented application protocols from the Internet protocol suite, such as file-transfer.</a:t>
            </a:r>
          </a:p>
          <a:p>
            <a:pPr eaLnBrk="1" hangingPunct="1">
              <a:buFontTx/>
              <a:buChar char="•"/>
            </a:pPr>
            <a:r>
              <a:rPr lang="en-US" altLang="en-US" smtClean="0"/>
              <a:t>Collective layer defines protocols  that provide system oriented capabilities that are expected to be wide scale in deployment and generic in function.  This includes GIIS,  bandwidth brokers, resource brokers,….</a:t>
            </a:r>
          </a:p>
          <a:p>
            <a:pPr eaLnBrk="1" hangingPunct="1">
              <a:buFontTx/>
              <a:buChar char="•"/>
            </a:pPr>
            <a:r>
              <a:rPr lang="en-US" altLang="en-US" smtClean="0"/>
              <a:t>Application layer defines protocols and services that are parochial  in nature, targeted towards a specific application domain or class of applications.  These are   are  are  … arrgh</a:t>
            </a:r>
          </a:p>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638961-7628-44CB-B3F0-D29154FF1D85}" type="datetime1">
              <a:rPr lang="en-US" smtClean="0"/>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C6C611-0E58-45F4-8203-4E56D426E47B}" type="slidenum">
              <a:rPr lang="en-US" smtClean="0"/>
              <a:t>‹#›</a:t>
            </a:fld>
            <a:endParaRPr lang="en-US"/>
          </a:p>
        </p:txBody>
      </p:sp>
    </p:spTree>
    <p:extLst>
      <p:ext uri="{BB962C8B-B14F-4D97-AF65-F5344CB8AC3E}">
        <p14:creationId xmlns:p14="http://schemas.microsoft.com/office/powerpoint/2010/main" val="137426532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1F6CE8-11FC-4352-B5DB-DC301BE272E8}" type="datetime1">
              <a:rPr lang="en-US" smtClean="0"/>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C6C611-0E58-45F4-8203-4E56D426E47B}" type="slidenum">
              <a:rPr lang="en-US" smtClean="0"/>
              <a:t>‹#›</a:t>
            </a:fld>
            <a:endParaRPr lang="en-US"/>
          </a:p>
        </p:txBody>
      </p:sp>
    </p:spTree>
    <p:extLst>
      <p:ext uri="{BB962C8B-B14F-4D97-AF65-F5344CB8AC3E}">
        <p14:creationId xmlns:p14="http://schemas.microsoft.com/office/powerpoint/2010/main" val="3818960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7A0781-CFBE-4F95-8EE7-7391F8453E62}" type="datetime1">
              <a:rPr lang="en-US" smtClean="0"/>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C6C611-0E58-45F4-8203-4E56D426E47B}" type="slidenum">
              <a:rPr lang="en-US" smtClean="0"/>
              <a:t>‹#›</a:t>
            </a:fld>
            <a:endParaRPr lang="en-US"/>
          </a:p>
        </p:txBody>
      </p:sp>
    </p:spTree>
    <p:extLst>
      <p:ext uri="{BB962C8B-B14F-4D97-AF65-F5344CB8AC3E}">
        <p14:creationId xmlns:p14="http://schemas.microsoft.com/office/powerpoint/2010/main" val="3637776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25 July 2014</a:t>
            </a:r>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Ian Bird; Varenna</a:t>
            </a:r>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134295475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
        <p:nvSpPr>
          <p:cNvPr id="3"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25 July 2014</a:t>
            </a:r>
            <a:endParaRPr lang="en-US" dirty="0"/>
          </a:p>
        </p:txBody>
      </p:sp>
      <p:sp>
        <p:nvSpPr>
          <p:cNvPr id="4"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Ian Bird; Varenna</a:t>
            </a:r>
            <a:endParaRPr lang="en-US" dirty="0"/>
          </a:p>
        </p:txBody>
      </p:sp>
      <p:sp>
        <p:nvSpPr>
          <p:cNvPr id="5"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7265722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4"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25 July 2014</a:t>
            </a:r>
            <a:endParaRPr lang="en-US" dirty="0"/>
          </a:p>
        </p:txBody>
      </p:sp>
      <p:sp>
        <p:nvSpPr>
          <p:cNvPr id="5"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Ian Bird; Varenna</a:t>
            </a:r>
            <a:endParaRPr lang="en-US" dirty="0"/>
          </a:p>
        </p:txBody>
      </p:sp>
      <p:sp>
        <p:nvSpPr>
          <p:cNvPr id="6"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31774503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903A1D-21D3-4940-A1A4-42AF56EBC651}" type="datetime1">
              <a:rPr lang="en-US" smtClean="0"/>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C6C611-0E58-45F4-8203-4E56D426E47B}" type="slidenum">
              <a:rPr lang="en-US" smtClean="0"/>
              <a:t>‹#›</a:t>
            </a:fld>
            <a:endParaRPr lang="en-US"/>
          </a:p>
        </p:txBody>
      </p:sp>
    </p:spTree>
    <p:extLst>
      <p:ext uri="{BB962C8B-B14F-4D97-AF65-F5344CB8AC3E}">
        <p14:creationId xmlns:p14="http://schemas.microsoft.com/office/powerpoint/2010/main" val="856564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DB1675-2D34-41FB-A851-71178BF55082}" type="datetime1">
              <a:rPr lang="en-US" smtClean="0"/>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C6C611-0E58-45F4-8203-4E56D426E47B}" type="slidenum">
              <a:rPr lang="en-US" smtClean="0"/>
              <a:t>‹#›</a:t>
            </a:fld>
            <a:endParaRPr lang="en-US"/>
          </a:p>
        </p:txBody>
      </p:sp>
    </p:spTree>
    <p:extLst>
      <p:ext uri="{BB962C8B-B14F-4D97-AF65-F5344CB8AC3E}">
        <p14:creationId xmlns:p14="http://schemas.microsoft.com/office/powerpoint/2010/main" val="4087442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10A448-58F3-4487-A7ED-EA0339D485B0}" type="datetime1">
              <a:rPr lang="en-US" smtClean="0"/>
              <a:t>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C6C611-0E58-45F4-8203-4E56D426E47B}" type="slidenum">
              <a:rPr lang="en-US" smtClean="0"/>
              <a:t>‹#›</a:t>
            </a:fld>
            <a:endParaRPr lang="en-US"/>
          </a:p>
        </p:txBody>
      </p:sp>
    </p:spTree>
    <p:extLst>
      <p:ext uri="{BB962C8B-B14F-4D97-AF65-F5344CB8AC3E}">
        <p14:creationId xmlns:p14="http://schemas.microsoft.com/office/powerpoint/2010/main" val="253558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6906E3-EBE1-4E1F-A7AD-FA2575640085}" type="datetime1">
              <a:rPr lang="en-US" smtClean="0"/>
              <a:t>11/2/2014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C6C611-0E58-45F4-8203-4E56D426E47B}" type="slidenum">
              <a:rPr lang="en-US" smtClean="0"/>
              <a:t>‹#›</a:t>
            </a:fld>
            <a:endParaRPr lang="en-US"/>
          </a:p>
        </p:txBody>
      </p:sp>
    </p:spTree>
    <p:extLst>
      <p:ext uri="{BB962C8B-B14F-4D97-AF65-F5344CB8AC3E}">
        <p14:creationId xmlns:p14="http://schemas.microsoft.com/office/powerpoint/2010/main" val="3749063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FD582F-CA74-4917-962E-9D08DA9B4317}" type="datetime1">
              <a:rPr lang="en-US" smtClean="0"/>
              <a:t>11/2/2014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C6C611-0E58-45F4-8203-4E56D426E47B}" type="slidenum">
              <a:rPr lang="en-US" smtClean="0"/>
              <a:t>‹#›</a:t>
            </a:fld>
            <a:endParaRPr lang="en-US"/>
          </a:p>
        </p:txBody>
      </p:sp>
    </p:spTree>
    <p:extLst>
      <p:ext uri="{BB962C8B-B14F-4D97-AF65-F5344CB8AC3E}">
        <p14:creationId xmlns:p14="http://schemas.microsoft.com/office/powerpoint/2010/main" val="3537485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B30DCD-FF9A-45D5-B00F-5C145F5F2F5D}" type="datetime1">
              <a:rPr lang="en-US" smtClean="0"/>
              <a:t>11/2/2014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C6C611-0E58-45F4-8203-4E56D426E47B}" type="slidenum">
              <a:rPr lang="en-US" smtClean="0"/>
              <a:t>‹#›</a:t>
            </a:fld>
            <a:endParaRPr lang="en-US"/>
          </a:p>
        </p:txBody>
      </p:sp>
    </p:spTree>
    <p:extLst>
      <p:ext uri="{BB962C8B-B14F-4D97-AF65-F5344CB8AC3E}">
        <p14:creationId xmlns:p14="http://schemas.microsoft.com/office/powerpoint/2010/main" val="1010200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5D26DA-A343-440D-A34D-EF6641F67421}" type="datetime1">
              <a:rPr lang="en-US" smtClean="0"/>
              <a:t>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C6C611-0E58-45F4-8203-4E56D426E47B}" type="slidenum">
              <a:rPr lang="en-US" smtClean="0"/>
              <a:t>‹#›</a:t>
            </a:fld>
            <a:endParaRPr lang="en-US"/>
          </a:p>
        </p:txBody>
      </p:sp>
    </p:spTree>
    <p:extLst>
      <p:ext uri="{BB962C8B-B14F-4D97-AF65-F5344CB8AC3E}">
        <p14:creationId xmlns:p14="http://schemas.microsoft.com/office/powerpoint/2010/main" val="2111825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94F68E-8421-47CD-916B-B1DAD53F540A}" type="datetime1">
              <a:rPr lang="en-US" smtClean="0"/>
              <a:t>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C6C611-0E58-45F4-8203-4E56D426E47B}" type="slidenum">
              <a:rPr lang="en-US" smtClean="0"/>
              <a:t>‹#›</a:t>
            </a:fld>
            <a:endParaRPr lang="en-US"/>
          </a:p>
        </p:txBody>
      </p:sp>
    </p:spTree>
    <p:extLst>
      <p:ext uri="{BB962C8B-B14F-4D97-AF65-F5344CB8AC3E}">
        <p14:creationId xmlns:p14="http://schemas.microsoft.com/office/powerpoint/2010/main" val="781202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D7EE37-2329-4B8C-852A-7DFA9D2EDF7E}" type="datetime1">
              <a:rPr lang="en-US" smtClean="0"/>
              <a:t>11/2/2014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81800" y="63246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6C611-0E58-45F4-8203-4E56D426E47B}" type="slidenum">
              <a:rPr lang="en-US" smtClean="0"/>
              <a:t>‹#›</a:t>
            </a:fld>
            <a:endParaRPr lang="en-US"/>
          </a:p>
        </p:txBody>
      </p:sp>
    </p:spTree>
    <p:extLst>
      <p:ext uri="{BB962C8B-B14F-4D97-AF65-F5344CB8AC3E}">
        <p14:creationId xmlns:p14="http://schemas.microsoft.com/office/powerpoint/2010/main" val="4084210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file://localhost/http://www.ppdg.net/images/trillium-1in.jpg" TargetMode="External"/><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2475" y="3962400"/>
            <a:ext cx="7772400" cy="1470025"/>
          </a:xfrm>
        </p:spPr>
        <p:txBody>
          <a:bodyPr>
            <a:normAutofit/>
          </a:bodyPr>
          <a:lstStyle/>
          <a:p>
            <a:r>
              <a:rPr lang="en-US" dirty="0" smtClean="0"/>
              <a:t>ALICE distributed data processing – past and future</a:t>
            </a:r>
            <a:endParaRPr lang="en-US" dirty="0"/>
          </a:p>
        </p:txBody>
      </p:sp>
      <p:sp>
        <p:nvSpPr>
          <p:cNvPr id="3" name="Subtitle 2"/>
          <p:cNvSpPr>
            <a:spLocks noGrp="1"/>
          </p:cNvSpPr>
          <p:nvPr>
            <p:ph type="subTitle" idx="1"/>
          </p:nvPr>
        </p:nvSpPr>
        <p:spPr>
          <a:xfrm>
            <a:off x="2072141" y="5867400"/>
            <a:ext cx="4953000" cy="762000"/>
          </a:xfrm>
        </p:spPr>
        <p:txBody>
          <a:bodyPr>
            <a:normAutofit fontScale="92500" lnSpcReduction="10000"/>
          </a:bodyPr>
          <a:lstStyle/>
          <a:p>
            <a:r>
              <a:rPr lang="en-US" sz="2400" dirty="0" smtClean="0"/>
              <a:t>3 November 2014</a:t>
            </a:r>
          </a:p>
          <a:p>
            <a:r>
              <a:rPr lang="en-US" sz="2400" dirty="0" smtClean="0"/>
              <a:t>Latchezar Betev - ALICE</a:t>
            </a:r>
          </a:p>
        </p:txBody>
      </p:sp>
      <p:pic>
        <p:nvPicPr>
          <p:cNvPr id="12290" name="Picture 2" descr="https://encrypted-tbn2.gstatic.com/images?q=tbn:ANd9GcRtqi1WYRt0ufLK0q4jM4KlbESmZotaxnEN70DWLkr2L5UO5VK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228600"/>
            <a:ext cx="1514475" cy="170597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 descr="data:image/jpeg;base64,/9j/4AAQSkZJRgABAQAAAQABAAD/2wCEAAkGBwgHBgkIBwgKCgkLDRYPDQwMDRsUFRAWIB0iIiAdHx8kKDQsJCYxJx8fLT0tMTU3Ojo6Iys/RD84QzQ5OjcBCgoKDQwNGg8PGjclHyU3Nzc3Nzc3Nzc3Nzc3Nzc3Nzc3Nzc3Nzc3Nzc3Nzc3Nzc3Nzc3Nzc3Nzc3Nzc3Nzc3N//AABEIAG4AoAMBEQACEQEDEQH/xAAbAAEAAQUBAAAAAAAAAAAAAAAABQECBAYHA//EAEAQAAEDAwEFAwkECAcBAAAAAAEAAgMEBREGEiExQVETYXEHFCIyQoGRodEWI7HBM0NScsLS4fAXJDQ1dJLxFf/EABkBAQADAQEAAAAAAAAAAAAAAAACAwQFAf/EADARAAICAQMCBAUDBAMAAAAAAAABAgMRBCExEkETIjJRFFJhkaEFgdFCccHwFbHh/9oADAMBAAIRAxEAPwDuCAIAgCAIAgCAIAgCAw6y6UFF/q6uCE/sveAfhxU41zl6VkrnbXD1NIjJNZWJhwKtz/3IXn8lctJa+xQ9dQu/4ZazWdkcf08o8YXfRPhLfY8+Po9/wzPpb/aqogQ10JJ4Bx2T8DhVypsjyi2GppnxJEiHAgEcCqi8qgCAIAgCAIAgCAIAgCAICmQgIi/ahobJAH1Ly+R4zHDHvc/6DvVtVMrXhFN18KllnOrvrG63Mua2bzSnP6uF2D73cT8l06tLXD6s5N2rsn3wjCorRcq4h9PRzSB3tkYB954qcrq4bNlcaLbPSiXh0beXjJjgZ+9IfyBVL1lX1LVoL37ff/w9/sXdwNxpj4SO/lXnxlXsz3/j7vp93/B4T6au0AJdSF4HNjg7+qlHU1PuVT0V8e2S2gudwtUuzFLLERxieMt/6lSlXXYstEIXW0vZ4N3sWpIbkRDM0Q1P7OfRf4fRc+7Tuvdbo62n1kbfK9mTyzmwIAgCAIAgCAIAgCA1rVGtLZp4GKR/nFZjIpojvH7x9kfPuWinTTt3WyKLdRGvblmkU+qLhefOrtd3BttpCGxUEJwyeY+q154uAHpHlw3LY6IQahDl9/ZGPx5STnLhdvdmLbLVdNVXCSqkfkPd95UPHo+DRz8OStstroj0/j+SiumzUS6s/v8AwdEsmkrbbA1/ZCWccZZd7s93T3Lm26iyzlnSq0tdXC3NgaxreAVBoLsIAgKEA8UBjVlvpa2Ps6qBkjeW0OClGcovMWQnXGxYksmoXjS8tF/mLc57427zH7be8Hn+K3ValS8szlajQuHnqNh0zdDcaDMuO2jOy/v6FZb6/DntwbtJf41eXyiYVJqCAIAgCAIAgKE4CA5lrjyhljpLfp6QbQ9GWsG/HUM/m+HVdHTaPPms+xgv1ePLD7kDpbQ1dfnisuL5Keledsudvllzz39ep3lXXauFflhu/wAFVOllPzT2RtF20tC+6WuwW6LsaGKN9TUuByTkhucn2jjGe/uWevUNQlbLeT2RbbQpTjVH08s3u30UFDTRwU8bWRsaA1oHALDKTk8s3RiorC4MleHoQBAEAQBACgIqmtzaK6zVEIDYZ2ek3o8Efjkq6VjnBJ9jPClV2uUeH/2SqpNAQBAEAQBAEBynyka0M75bLaJvuQSyqnYfXPNjT06nnwXT0mlx55/sc7U6jPkga/pT7O29zK++1IllG+KljjL9nvdjdnuPD8Lr/Gn5K1t7lVHhQ803+xvI8qFhjGyymriBz7No/iWP4G33Rr+MrMik8o2mZp9uR89PIWhpdLATu5DLc9SovRXJe56tXU2bVb7pQXOLtbfWQVLOZieHY8eizThKDxJYNEZxmsxeTLUSQQBAEAQBAEBE3evbDWW+jYfTmma5w6NH9cfBXVwzGUvYy329M4QXdksOCpNQQBAEAQBAaT5TNTus1ubQ0UmzXVYPpDjFHzd4ngPeeS2aSjxJdUuEZNVd0R6Y8s5TZrFcry/Yt1K6RoODIfRYPfw+GV1LboV+tnPrqnZ6UbrbvJVUPa11xuAYTxbTszj3u+iwz/UPlX3NcNC/6n9iXj8ldpDcPqq1x67bR/Cqnr7fZFi0VfuzSta6V+zt1p46d0klDPHtCR5BcHA4cOQ4bJ9616fUStT90ZdRTGpr2EWmL1SQx3fT9T53EN7ZqN5bKzuczj7t6k762+ixY/ueKma88Hn+xu+gtdOu8gtl32WV+8RyY2RNjiCOTli1Ok8Pzw4Nen1PX5Z8m/LEbAgCAIAgIy93qmtEG1M4OlcPu4hxcfp3q2qqVj2M9+ohSsvn2NV06ai7351dUEns8knkN2AAtl/TXV0I5+kUrtR4su3+pG+jgucdgIAgCAIAgOVW6wya01NX3m4bYtrJzFA3P6UM3ADo3dk9SSOq6U7vh6o1w5/kwQq8axzlwdNo6KCjhZDTxMjjYMNa1oAAXObbeWbkklhGQvD0ICH1RYob/a30spDJGnahkx6j/oeB8VbRc6p9SKbqlbDpZySGe8aVukkbXOpqhpw9h3skHI49odCuu1XfBZ3OTmymfszIvl3pLu1tyZSGhvdO4SNmg3xzlpyNocQd247/ABxwhXVKvyZzFk53xn5msSR1eivlvniia+tpmVDomPdC6Voc3aaHDcd/AhcqVU122OqrYPbO5INmjcMtew+DgoYZPJbJVQRDMk0TB1c8BMN9g5Jcsi6vVVlpWkmujlI9mE7efhuV0dNbLsZ56umP9Rrd01zPMDHbIBC0/rZd7vcOA+a1Q0SW82Yrf1CT2rWCBo6atu9adkvllecvldvx4n8lonOFUTHCuy+e2/1OlWO1xWukbEze7i53U9VybLHZLqZ3aaY1Q6YkkoFoQBAEAQFsjxGxzznDQScItwYlngpae208dBjzbswYyOYO/PvzlSm5OT6uSMElFY4M1RJBAEAQEberJQ3qDsa+APx6jxuczwKsrtlW8xZXZVGxYkjn908ndXTSbVHVRS02fSMp2HMbzJ5HA8F0Ia6L9S3OdZoZJ+V7Gv3IT11TJXx0s3mkrsQSdmdkxt9Bpz4NC0VYhHpb37ma6LlNzxt/qMNrsbskKwoex6sG2cAFx7hlM4POSUo7NcqsjsaKYg83N2R81TK+uPLLYae2fEWbNatETPLX3CUNbx7OP8yslmt+RG2r9O72P7G52+3U1viEdNE1jRyCxSlKTzJnRhCMFiKwZiiTCAIAgCAIChAIIIyDxQHNbHqR2j7vPpu+bQoY5CaSpI9SNxy3PVu/jyII4cOhZT48FbDnujBC7wZOufHY6PTzxVELJoJWSxvGWvY4Frh1BCwNNPDNyaayj0Xh6EAQHlVVMFHA+eqmjhiYMukkcGtHvK9UXJ4R42kss5bq3V8+qKlun9OMcYJ3bEk+CDKOeByYOJPPw49OjTqleLZ2Odde7n4dZ0izW+O22uloY97IIgwHHHA4rmzl1ycn3OhCPRFRXYyH0lO/e6GM+LV5lnuEVZSws9SNrfALx78nq2PQMaOACAuQBAEAQBAEAQBAEBAas0tRakoxHUEx1EeexqGjezuPUdyuovlTLK4KbqY2rD5OWT0GrNFTONPJPHT5z20H3kLu8tIOPeAump6fULfn8nPcLqHsSNF5VLvG0Cqo6OpxzaXRk/iPkoS/T4dm0TjrZ90mZ3+Lc2z/ALLHn/kn+VQ/49fMS+OfykdXeVK9TBwpaejpAeBwZHD3k4+SnHQVrltkJa2b4WCNgtmqdYzskqXVEseciapdsRt7wOHwCsdlGnWF+CCruueX+Tp2kNH0enoi8Htqt4+8ncN/gByC5t+ola/odCmiNS25NoWcvCAIAgCAIAgCAIAgCAIAgCAoQCMEICIrtMWSvcX1VrpHvPF/ZAO+IGVZG6yPpkyuVUJcpGD9gtN5z/8ANi8Mux+Kn8Vd8xH4er5TOodMWWhcH0tspY3j2xENr48VCV1k/VJko1QjwiWaxrfVCrLC5AEAQBAEAQBAEAQBAEAQAoC1sjXFwB3tO9AeYqGu9Vr3bgdzeX9hAXSTNjjMj8tA6jegD5AwNzk7RwMDOUBb5wz0s7QLcZBac7+HigLo5NskFrmkcQ4IAJNp72t9nGT3oCjJmPY57TlrSQd3RAV7Zhi7UOyzGcoC0zjaIAeQDguDcjKA87hX01tpX1VdM2GFg9JzvkAOJJ6BSjFyeERlJRWWRseqrS+nqp3TTxNpYxJM2alljc1h3B2y5oJHgpuiaaXuQ8WGG/Yuh1NbZWTPzWRshhdNI6ahmjaGDicuYAfAb0dM1jjf6o98SJdb9S2u4VTKanmmbNI0ujbPTSw9oBx2S9oB9yTpnBZYjbFvBfBqG2VFolu0NUH0UWe0eGOy3Bwctxn5Lx0zU+jG4VsXHq7Eo05AI5hVlhVAEAQBAY9TEHvjxnedl+ObcE4KAsd6NS87crAWNxsMyOJ7igKu7R8jNkbTWDOX5G0fh4/FAWNZKOzjI2ezecOaMjZwcfRAV2d8nbh7zuwWjlndjHMfkgLmyuZtHLnsA3bTcHOdw70BVzHspxGw5kecF3Ded5Pd/wCIC0skjccMaGvZs4ZncQDg/Dd8EBSZj2QnYaXB4Ac0Dgev1QFXnYLzD2ofkkMLSWuP99CgIvVlLUTRW6qpad1V5jWtqH07MbUrQ1zTs53EjayB3K+iSTkm8ZWCq1PCaWcGBqCvlvenLvT0dquLT5t6DpqYsMjifVa0+kSPDClVBV2RbaK7ZOyuSSfBjF81TaLtTMdf6mSSikDGV1GWNzjg0hgyTngpbKUXst+zPMtxkt3t3R60dvucd6s5u801ZSxQl9OYqcMEE2zjEmMnGyTg5xnOeS8lOHRLo2f+PoeqMuqPVuiDfYbnSaObPb6WXt6mB0NfRFpDnjbOzIG/tjd4t8ArvGhK3Enxw/8ABV4clXmK55OmR/o256Bc9m5FyAIAgCAIAgCAIAgKEZ4oCqAIAgCAIAgCAIAgCAIAgP/Z"/>
          <p:cNvSpPr>
            <a:spLocks noChangeAspect="1" noChangeArrowheads="1"/>
          </p:cNvSpPr>
          <p:nvPr/>
        </p:nvSpPr>
        <p:spPr bwMode="auto">
          <a:xfrm>
            <a:off x="155575" y="-503238"/>
            <a:ext cx="1524000" cy="1047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jpeg;base64,/9j/4AAQSkZJRgABAQAAAQABAAD/2wCEAAkGBwgHBgkIBwgKCgkLDRYPDQwMDRsUFRAWIB0iIiAdHx8kKDQsJCYxJx8fLT0tMTU3Ojo6Iys/RD84QzQ5OjcBCgoKDQwNGg8PGjclHyU3Nzc3Nzc3Nzc3Nzc3Nzc3Nzc3Nzc3Nzc3Nzc3Nzc3Nzc3Nzc3Nzc3Nzc3Nzc3Nzc3N//AABEIAG4AoAMBEQACEQEDEQH/xAAbAAEAAQUBAAAAAAAAAAAAAAAABQECBAYHA//EAEAQAAEDAwEFAwkECAcBAAAAAAEAAgMEBREGEiExQVETYXEHFCIyQoGRodEWI7HBM0NScsLS4fAXJDQ1dJLxFf/EABkBAQADAQEAAAAAAAAAAAAAAAACAwQFAf/EADARAAICAQMCBAUDBAMAAAAAAAABAgMRBCExEkETIjJRFFJhkaEFgdFCccHwFbHh/9oADAMBAAIRAxEAPwDuCAIAgCAIAgCAIAgCAw6y6UFF/q6uCE/sveAfhxU41zl6VkrnbXD1NIjJNZWJhwKtz/3IXn8lctJa+xQ9dQu/4ZazWdkcf08o8YXfRPhLfY8+Po9/wzPpb/aqogQ10JJ4Bx2T8DhVypsjyi2GppnxJEiHAgEcCqi8qgCAIAgCAIAgCAIAgCAICmQgIi/ahobJAH1Ly+R4zHDHvc/6DvVtVMrXhFN18KllnOrvrG63Mua2bzSnP6uF2D73cT8l06tLXD6s5N2rsn3wjCorRcq4h9PRzSB3tkYB954qcrq4bNlcaLbPSiXh0beXjJjgZ+9IfyBVL1lX1LVoL37ff/w9/sXdwNxpj4SO/lXnxlXsz3/j7vp93/B4T6au0AJdSF4HNjg7+qlHU1PuVT0V8e2S2gudwtUuzFLLERxieMt/6lSlXXYstEIXW0vZ4N3sWpIbkRDM0Q1P7OfRf4fRc+7Tuvdbo62n1kbfK9mTyzmwIAgCAIAgCAIAgCA1rVGtLZp4GKR/nFZjIpojvH7x9kfPuWinTTt3WyKLdRGvblmkU+qLhefOrtd3BttpCGxUEJwyeY+q154uAHpHlw3LY6IQahDl9/ZGPx5STnLhdvdmLbLVdNVXCSqkfkPd95UPHo+DRz8OStstroj0/j+SiumzUS6s/v8AwdEsmkrbbA1/ZCWccZZd7s93T3Lm26iyzlnSq0tdXC3NgaxreAVBoLsIAgKEA8UBjVlvpa2Ps6qBkjeW0OClGcovMWQnXGxYksmoXjS8tF/mLc57427zH7be8Hn+K3ValS8szlajQuHnqNh0zdDcaDMuO2jOy/v6FZb6/DntwbtJf41eXyiYVJqCAIAgCAIAgKE4CA5lrjyhljpLfp6QbQ9GWsG/HUM/m+HVdHTaPPms+xgv1ePLD7kDpbQ1dfnisuL5Keledsudvllzz39ep3lXXauFflhu/wAFVOllPzT2RtF20tC+6WuwW6LsaGKN9TUuByTkhucn2jjGe/uWevUNQlbLeT2RbbQpTjVH08s3u30UFDTRwU8bWRsaA1oHALDKTk8s3RiorC4MleHoQBAEAQBACgIqmtzaK6zVEIDYZ2ek3o8Efjkq6VjnBJ9jPClV2uUeH/2SqpNAQBAEAQBAEBynyka0M75bLaJvuQSyqnYfXPNjT06nnwXT0mlx55/sc7U6jPkga/pT7O29zK++1IllG+KljjL9nvdjdnuPD8Lr/Gn5K1t7lVHhQ803+xvI8qFhjGyymriBz7No/iWP4G33Rr+MrMik8o2mZp9uR89PIWhpdLATu5DLc9SovRXJe56tXU2bVb7pQXOLtbfWQVLOZieHY8eizThKDxJYNEZxmsxeTLUSQQBAEAQBAEBE3evbDWW+jYfTmma5w6NH9cfBXVwzGUvYy329M4QXdksOCpNQQBAEAQBAaT5TNTus1ubQ0UmzXVYPpDjFHzd4ngPeeS2aSjxJdUuEZNVd0R6Y8s5TZrFcry/Yt1K6RoODIfRYPfw+GV1LboV+tnPrqnZ6UbrbvJVUPa11xuAYTxbTszj3u+iwz/UPlX3NcNC/6n9iXj8ldpDcPqq1x67bR/Cqnr7fZFi0VfuzSta6V+zt1p46d0klDPHtCR5BcHA4cOQ4bJ9616fUStT90ZdRTGpr2EWmL1SQx3fT9T53EN7ZqN5bKzuczj7t6k762+ixY/ueKma88Hn+xu+gtdOu8gtl32WV+8RyY2RNjiCOTli1Ok8Pzw4Nen1PX5Z8m/LEbAgCAIAgIy93qmtEG1M4OlcPu4hxcfp3q2qqVj2M9+ohSsvn2NV06ai7351dUEns8knkN2AAtl/TXV0I5+kUrtR4su3+pG+jgucdgIAgCAIAgOVW6wya01NX3m4bYtrJzFA3P6UM3ADo3dk9SSOq6U7vh6o1w5/kwQq8axzlwdNo6KCjhZDTxMjjYMNa1oAAXObbeWbkklhGQvD0ICH1RYob/a30spDJGnahkx6j/oeB8VbRc6p9SKbqlbDpZySGe8aVukkbXOpqhpw9h3skHI49odCuu1XfBZ3OTmymfszIvl3pLu1tyZSGhvdO4SNmg3xzlpyNocQd247/ABxwhXVKvyZzFk53xn5msSR1eivlvniia+tpmVDomPdC6Voc3aaHDcd/AhcqVU122OqrYPbO5INmjcMtew+DgoYZPJbJVQRDMk0TB1c8BMN9g5Jcsi6vVVlpWkmujlI9mE7efhuV0dNbLsZ56umP9Rrd01zPMDHbIBC0/rZd7vcOA+a1Q0SW82Yrf1CT2rWCBo6atu9adkvllecvldvx4n8lonOFUTHCuy+e2/1OlWO1xWukbEze7i53U9VybLHZLqZ3aaY1Q6YkkoFoQBAEAQFsjxGxzznDQScItwYlngpae208dBjzbswYyOYO/PvzlSm5OT6uSMElFY4M1RJBAEAQEberJQ3qDsa+APx6jxuczwKsrtlW8xZXZVGxYkjn908ndXTSbVHVRS02fSMp2HMbzJ5HA8F0Ia6L9S3OdZoZJ+V7Gv3IT11TJXx0s3mkrsQSdmdkxt9Bpz4NC0VYhHpb37ma6LlNzxt/qMNrsbskKwoex6sG2cAFx7hlM4POSUo7NcqsjsaKYg83N2R81TK+uPLLYae2fEWbNatETPLX3CUNbx7OP8yslmt+RG2r9O72P7G52+3U1viEdNE1jRyCxSlKTzJnRhCMFiKwZiiTCAIAgCAIChAIIIyDxQHNbHqR2j7vPpu+bQoY5CaSpI9SNxy3PVu/jyII4cOhZT48FbDnujBC7wZOufHY6PTzxVELJoJWSxvGWvY4Frh1BCwNNPDNyaayj0Xh6EAQHlVVMFHA+eqmjhiYMukkcGtHvK9UXJ4R42kss5bq3V8+qKlun9OMcYJ3bEk+CDKOeByYOJPPw49OjTqleLZ2Odde7n4dZ0izW+O22uloY97IIgwHHHA4rmzl1ycn3OhCPRFRXYyH0lO/e6GM+LV5lnuEVZSws9SNrfALx78nq2PQMaOACAuQBAEAQBAEAQBAEBAas0tRakoxHUEx1EeexqGjezuPUdyuovlTLK4KbqY2rD5OWT0GrNFTONPJPHT5z20H3kLu8tIOPeAump6fULfn8nPcLqHsSNF5VLvG0Cqo6OpxzaXRk/iPkoS/T4dm0TjrZ90mZ3+Lc2z/ALLHn/kn+VQ/49fMS+OfykdXeVK9TBwpaejpAeBwZHD3k4+SnHQVrltkJa2b4WCNgtmqdYzskqXVEseciapdsRt7wOHwCsdlGnWF+CCruueX+Tp2kNH0enoi8Htqt4+8ncN/gByC5t+ola/odCmiNS25NoWcvCAIAgCAIAgCAIAgCAIAgCAoQCMEICIrtMWSvcX1VrpHvPF/ZAO+IGVZG6yPpkyuVUJcpGD9gtN5z/8ANi8Mux+Kn8Vd8xH4er5TOodMWWhcH0tspY3j2xENr48VCV1k/VJko1QjwiWaxrfVCrLC5AEAQBAEAQBAEAQBAEAQAoC1sjXFwB3tO9AeYqGu9Vr3bgdzeX9hAXSTNjjMj8tA6jegD5AwNzk7RwMDOUBb5wz0s7QLcZBac7+HigLo5NskFrmkcQ4IAJNp72t9nGT3oCjJmPY57TlrSQd3RAV7Zhi7UOyzGcoC0zjaIAeQDguDcjKA87hX01tpX1VdM2GFg9JzvkAOJJ6BSjFyeERlJRWWRseqrS+nqp3TTxNpYxJM2alljc1h3B2y5oJHgpuiaaXuQ8WGG/Yuh1NbZWTPzWRshhdNI6ahmjaGDicuYAfAb0dM1jjf6o98SJdb9S2u4VTKanmmbNI0ujbPTSw9oBx2S9oB9yTpnBZYjbFvBfBqG2VFolu0NUH0UWe0eGOy3Bwctxn5Lx0zU+jG4VsXHq7Eo05AI5hVlhVAEAQBAY9TEHvjxnedl+ObcE4KAsd6NS87crAWNxsMyOJ7igKu7R8jNkbTWDOX5G0fh4/FAWNZKOzjI2ezecOaMjZwcfRAV2d8nbh7zuwWjlndjHMfkgLmyuZtHLnsA3bTcHOdw70BVzHspxGw5kecF3Ded5Pd/wCIC0skjccMaGvZs4ZncQDg/Dd8EBSZj2QnYaXB4Ac0Dgev1QFXnYLzD2ofkkMLSWuP99CgIvVlLUTRW6qpad1V5jWtqH07MbUrQ1zTs53EjayB3K+iSTkm8ZWCq1PCaWcGBqCvlvenLvT0dquLT5t6DpqYsMjifVa0+kSPDClVBV2RbaK7ZOyuSSfBjF81TaLtTMdf6mSSikDGV1GWNzjg0hgyTngpbKUXst+zPMtxkt3t3R60dvucd6s5u801ZSxQl9OYqcMEE2zjEmMnGyTg5xnOeS8lOHRLo2f+PoeqMuqPVuiDfYbnSaObPb6WXt6mB0NfRFpDnjbOzIG/tjd4t8ArvGhK3Enxw/8ABV4clXmK55OmR/o256Bc9m5FyAIAgCAIAgCAIAgKEZ4oCqAIAgCAIAgCAIAgCAIAgP/Z"/>
          <p:cNvSpPr>
            <a:spLocks noChangeAspect="1" noChangeArrowheads="1"/>
          </p:cNvSpPr>
          <p:nvPr/>
        </p:nvSpPr>
        <p:spPr bwMode="auto">
          <a:xfrm>
            <a:off x="307975" y="-350838"/>
            <a:ext cx="1524000" cy="1047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429" y="173037"/>
            <a:ext cx="2511425" cy="1729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grid_americasBann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2209800"/>
            <a:ext cx="7620000" cy="1591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8631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normAutofit/>
          </a:bodyPr>
          <a:lstStyle/>
          <a:p>
            <a:r>
              <a:rPr lang="en-US" dirty="0" smtClean="0"/>
              <a:t> </a:t>
            </a:r>
            <a:r>
              <a:rPr lang="en-US" sz="4000" dirty="0"/>
              <a:t>Data Intensive </a:t>
            </a:r>
            <a:r>
              <a:rPr lang="en-US" sz="4000" dirty="0" smtClean="0"/>
              <a:t>Grid projects</a:t>
            </a:r>
            <a:endParaRPr lang="en-US" dirty="0"/>
          </a:p>
        </p:txBody>
      </p:sp>
      <p:sp>
        <p:nvSpPr>
          <p:cNvPr id="3" name="Content Placeholder 2"/>
          <p:cNvSpPr>
            <a:spLocks noGrp="1"/>
          </p:cNvSpPr>
          <p:nvPr>
            <p:ph idx="1"/>
          </p:nvPr>
        </p:nvSpPr>
        <p:spPr>
          <a:xfrm>
            <a:off x="457200" y="1219200"/>
            <a:ext cx="8229600" cy="4906963"/>
          </a:xfrm>
        </p:spPr>
        <p:txBody>
          <a:bodyPr>
            <a:normAutofit fontScale="85000" lnSpcReduction="20000"/>
          </a:bodyPr>
          <a:lstStyle/>
          <a:p>
            <a:r>
              <a:rPr lang="en-US" dirty="0" smtClean="0"/>
              <a:t>GIOD - </a:t>
            </a:r>
            <a:r>
              <a:rPr lang="en-US" dirty="0"/>
              <a:t>Globally Interconnected Object </a:t>
            </a:r>
            <a:r>
              <a:rPr lang="en-US" dirty="0" smtClean="0"/>
              <a:t>Databases</a:t>
            </a:r>
          </a:p>
          <a:p>
            <a:r>
              <a:rPr lang="en-US" dirty="0" smtClean="0"/>
              <a:t>MONARC - </a:t>
            </a:r>
            <a:r>
              <a:rPr lang="en-US" dirty="0"/>
              <a:t>Models of Networked Analysis at Regional </a:t>
            </a:r>
            <a:r>
              <a:rPr lang="en-US" dirty="0" err="1"/>
              <a:t>Centres</a:t>
            </a:r>
            <a:r>
              <a:rPr lang="en-US" dirty="0"/>
              <a:t> for LHC Experiments </a:t>
            </a:r>
          </a:p>
          <a:p>
            <a:r>
              <a:rPr lang="en-US" dirty="0" smtClean="0"/>
              <a:t>PPDG – Particle Physics Data Grid</a:t>
            </a:r>
          </a:p>
          <a:p>
            <a:r>
              <a:rPr lang="en-US" dirty="0" err="1" smtClean="0"/>
              <a:t>GriPhyN</a:t>
            </a:r>
            <a:r>
              <a:rPr lang="en-US" dirty="0" smtClean="0"/>
              <a:t> – Grid Physics Network</a:t>
            </a:r>
          </a:p>
          <a:p>
            <a:r>
              <a:rPr lang="en-US" dirty="0" err="1" smtClean="0"/>
              <a:t>iVDGL</a:t>
            </a:r>
            <a:r>
              <a:rPr lang="en-US" dirty="0" smtClean="0"/>
              <a:t> – international Virtual Data Grid Laboratory</a:t>
            </a:r>
          </a:p>
          <a:p>
            <a:r>
              <a:rPr lang="en-US" dirty="0" smtClean="0"/>
              <a:t>EDG – European Data Grid</a:t>
            </a:r>
          </a:p>
          <a:p>
            <a:r>
              <a:rPr lang="en-US" dirty="0" smtClean="0"/>
              <a:t>OSG – Open Science Grid</a:t>
            </a:r>
          </a:p>
          <a:p>
            <a:r>
              <a:rPr lang="en-US" dirty="0" err="1" smtClean="0"/>
              <a:t>NorduGrid</a:t>
            </a:r>
            <a:r>
              <a:rPr lang="en-US" dirty="0" smtClean="0"/>
              <a:t> – Nordic countries </a:t>
            </a:r>
            <a:r>
              <a:rPr lang="en-US" dirty="0" err="1" smtClean="0"/>
              <a:t>colaboration</a:t>
            </a:r>
            <a:endParaRPr lang="en-US" dirty="0" smtClean="0"/>
          </a:p>
          <a:p>
            <a:r>
              <a:rPr lang="en-US" dirty="0" smtClean="0"/>
              <a:t>… and other projects, all contributing to the development and operation of the</a:t>
            </a:r>
          </a:p>
          <a:p>
            <a:r>
              <a:rPr lang="en-US" dirty="0" smtClean="0"/>
              <a:t>WLCG – Worldwide LHC Computing Grid (today)</a:t>
            </a:r>
            <a:endParaRPr lang="en-US" dirty="0"/>
          </a:p>
        </p:txBody>
      </p:sp>
      <p:sp>
        <p:nvSpPr>
          <p:cNvPr id="4" name="Slide Number Placeholder 3"/>
          <p:cNvSpPr>
            <a:spLocks noGrp="1"/>
          </p:cNvSpPr>
          <p:nvPr>
            <p:ph type="sldNum" sz="quarter" idx="12"/>
          </p:nvPr>
        </p:nvSpPr>
        <p:spPr/>
        <p:txBody>
          <a:bodyPr/>
          <a:lstStyle/>
          <a:p>
            <a:fld id="{55C6C611-0E58-45F4-8203-4E56D426E47B}" type="slidenum">
              <a:rPr lang="en-US" smtClean="0"/>
              <a:t>10</a:t>
            </a:fld>
            <a:endParaRPr lang="en-US"/>
          </a:p>
        </p:txBody>
      </p:sp>
    </p:spTree>
    <p:extLst>
      <p:ext uri="{BB962C8B-B14F-4D97-AF65-F5344CB8AC3E}">
        <p14:creationId xmlns:p14="http://schemas.microsoft.com/office/powerpoint/2010/main" val="32377405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52600"/>
            <a:ext cx="57150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smtClean="0"/>
              <a:t> MONARC model (1999)</a:t>
            </a:r>
            <a:endParaRPr lang="en-US" dirty="0"/>
          </a:p>
        </p:txBody>
      </p:sp>
      <p:sp>
        <p:nvSpPr>
          <p:cNvPr id="3" name="Content Placeholder 2"/>
          <p:cNvSpPr>
            <a:spLocks noGrp="1"/>
          </p:cNvSpPr>
          <p:nvPr>
            <p:ph idx="1"/>
          </p:nvPr>
        </p:nvSpPr>
        <p:spPr>
          <a:xfrm>
            <a:off x="457200" y="1262588"/>
            <a:ext cx="8229600" cy="490012"/>
          </a:xfrm>
        </p:spPr>
        <p:txBody>
          <a:bodyPr>
            <a:normAutofit fontScale="70000" lnSpcReduction="20000"/>
          </a:bodyPr>
          <a:lstStyle/>
          <a:p>
            <a:pPr marL="0" indent="0">
              <a:buNone/>
            </a:pPr>
            <a:r>
              <a:rPr lang="en-US" sz="2900" dirty="0" smtClean="0"/>
              <a:t>Models </a:t>
            </a:r>
            <a:r>
              <a:rPr lang="en-US" sz="2900" dirty="0"/>
              <a:t>of Networked Analysis at Regional </a:t>
            </a:r>
            <a:r>
              <a:rPr lang="en-US" sz="2900" dirty="0" err="1"/>
              <a:t>Centres</a:t>
            </a:r>
            <a:r>
              <a:rPr lang="en-US" sz="2900" dirty="0"/>
              <a:t> for LHC Experiments </a:t>
            </a:r>
          </a:p>
          <a:p>
            <a:pPr marL="0" indent="0">
              <a:buNone/>
            </a:pPr>
            <a:endParaRPr lang="en-US" dirty="0" smtClean="0"/>
          </a:p>
          <a:p>
            <a:endParaRPr lang="en-US" dirty="0"/>
          </a:p>
          <a:p>
            <a:endParaRPr lang="en-US" dirty="0" smtClean="0"/>
          </a:p>
          <a:p>
            <a:endParaRPr lang="en-US" dirty="0"/>
          </a:p>
          <a:p>
            <a:endParaRPr lang="en-US" dirty="0" smtClean="0"/>
          </a:p>
          <a:p>
            <a:endParaRPr lang="en-US" dirty="0"/>
          </a:p>
          <a:p>
            <a:endParaRPr lang="en-US" dirty="0" smtClean="0"/>
          </a:p>
        </p:txBody>
      </p:sp>
      <p:sp>
        <p:nvSpPr>
          <p:cNvPr id="4" name="Slide Number Placeholder 3"/>
          <p:cNvSpPr>
            <a:spLocks noGrp="1"/>
          </p:cNvSpPr>
          <p:nvPr>
            <p:ph type="sldNum" sz="quarter" idx="12"/>
          </p:nvPr>
        </p:nvSpPr>
        <p:spPr/>
        <p:txBody>
          <a:bodyPr/>
          <a:lstStyle/>
          <a:p>
            <a:fld id="{55C6C611-0E58-45F4-8203-4E56D426E47B}" type="slidenum">
              <a:rPr lang="en-US" smtClean="0"/>
              <a:t>11</a:t>
            </a:fld>
            <a:endParaRPr lang="en-US"/>
          </a:p>
        </p:txBody>
      </p:sp>
      <p:sp>
        <p:nvSpPr>
          <p:cNvPr id="5" name="TextBox 4"/>
          <p:cNvSpPr txBox="1"/>
          <p:nvPr/>
        </p:nvSpPr>
        <p:spPr>
          <a:xfrm>
            <a:off x="5257800" y="4800600"/>
            <a:ext cx="381000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CERN - </a:t>
            </a:r>
            <a:r>
              <a:rPr lang="en-US" b="1" dirty="0" smtClean="0"/>
              <a:t>Tier0</a:t>
            </a:r>
          </a:p>
          <a:p>
            <a:pPr marL="285750" indent="-285750">
              <a:buFont typeface="Arial" panose="020B0604020202020204" pitchFamily="34" charset="0"/>
              <a:buChar char="•"/>
            </a:pPr>
            <a:r>
              <a:rPr lang="en-US" dirty="0" smtClean="0"/>
              <a:t>Large regional </a:t>
            </a:r>
            <a:r>
              <a:rPr lang="en-US" dirty="0" err="1" smtClean="0"/>
              <a:t>centres</a:t>
            </a:r>
            <a:r>
              <a:rPr lang="en-US" dirty="0" smtClean="0"/>
              <a:t> - </a:t>
            </a:r>
            <a:r>
              <a:rPr lang="en-US" b="1" dirty="0" smtClean="0"/>
              <a:t>Tier1s</a:t>
            </a:r>
          </a:p>
          <a:p>
            <a:pPr marL="285750" indent="-285750">
              <a:buFont typeface="Arial" panose="020B0604020202020204" pitchFamily="34" charset="0"/>
              <a:buChar char="•"/>
            </a:pPr>
            <a:r>
              <a:rPr lang="en-US" dirty="0" smtClean="0"/>
              <a:t>Institute/university </a:t>
            </a:r>
            <a:r>
              <a:rPr lang="en-US" dirty="0" err="1" smtClean="0"/>
              <a:t>centres</a:t>
            </a:r>
            <a:r>
              <a:rPr lang="en-US" dirty="0" smtClean="0"/>
              <a:t> - </a:t>
            </a:r>
            <a:r>
              <a:rPr lang="en-US" b="1" dirty="0" smtClean="0"/>
              <a:t>Tier2</a:t>
            </a:r>
          </a:p>
          <a:p>
            <a:pPr marL="285750" indent="-285750">
              <a:buFont typeface="Arial" panose="020B0604020202020204" pitchFamily="34" charset="0"/>
              <a:buChar char="•"/>
            </a:pPr>
            <a:r>
              <a:rPr lang="en-US" dirty="0" smtClean="0"/>
              <a:t>Smaller </a:t>
            </a:r>
            <a:r>
              <a:rPr lang="en-US" dirty="0" err="1" smtClean="0"/>
              <a:t>centres</a:t>
            </a:r>
            <a:r>
              <a:rPr lang="en-US" dirty="0" smtClean="0"/>
              <a:t> - </a:t>
            </a:r>
            <a:r>
              <a:rPr lang="en-US" b="1" dirty="0" smtClean="0"/>
              <a:t>Tier3</a:t>
            </a:r>
            <a:endParaRPr lang="en-US" dirty="0" smtClean="0"/>
          </a:p>
          <a:p>
            <a:r>
              <a:rPr lang="en-US" dirty="0" smtClean="0">
                <a:solidFill>
                  <a:srgbClr val="FF0000"/>
                </a:solidFill>
              </a:rPr>
              <a:t>Red lines </a:t>
            </a:r>
            <a:r>
              <a:rPr lang="en-US" dirty="0" smtClean="0"/>
              <a:t>– data paths</a:t>
            </a:r>
            <a:endParaRPr lang="en-US" dirty="0"/>
          </a:p>
        </p:txBody>
      </p:sp>
      <p:sp>
        <p:nvSpPr>
          <p:cNvPr id="6" name="TextBox 5"/>
          <p:cNvSpPr txBox="1"/>
          <p:nvPr/>
        </p:nvSpPr>
        <p:spPr>
          <a:xfrm>
            <a:off x="5916642" y="1981200"/>
            <a:ext cx="3085268" cy="2308324"/>
          </a:xfrm>
          <a:prstGeom prst="rect">
            <a:avLst/>
          </a:prstGeom>
          <a:noFill/>
        </p:spPr>
        <p:txBody>
          <a:bodyPr wrap="none" rtlCol="0">
            <a:spAutoFit/>
          </a:bodyPr>
          <a:lstStyle/>
          <a:p>
            <a:r>
              <a:rPr lang="en-US" dirty="0" smtClean="0"/>
              <a:t>Very specific data paths</a:t>
            </a:r>
          </a:p>
          <a:p>
            <a:r>
              <a:rPr lang="en-US" dirty="0" smtClean="0"/>
              <a:t>Network grows </a:t>
            </a:r>
            <a:r>
              <a:rPr lang="en-US" b="1" i="1" dirty="0" smtClean="0"/>
              <a:t>faster</a:t>
            </a:r>
            <a:r>
              <a:rPr lang="en-US" dirty="0" smtClean="0"/>
              <a:t> than</a:t>
            </a:r>
          </a:p>
          <a:p>
            <a:r>
              <a:rPr lang="en-US" dirty="0"/>
              <a:t>e</a:t>
            </a:r>
            <a:r>
              <a:rPr lang="en-US" dirty="0" smtClean="0"/>
              <a:t>xpected</a:t>
            </a:r>
          </a:p>
          <a:p>
            <a:r>
              <a:rPr lang="en-US" dirty="0" smtClean="0"/>
              <a:t>Tier names remain for</a:t>
            </a:r>
          </a:p>
          <a:p>
            <a:r>
              <a:rPr lang="en-US" dirty="0"/>
              <a:t>h</a:t>
            </a:r>
            <a:r>
              <a:rPr lang="en-US" dirty="0" smtClean="0"/>
              <a:t>istorical reasons</a:t>
            </a:r>
          </a:p>
          <a:p>
            <a:endParaRPr lang="en-US" dirty="0"/>
          </a:p>
          <a:p>
            <a:r>
              <a:rPr lang="en-US" dirty="0" smtClean="0"/>
              <a:t>Now the Grid looks like a cloud</a:t>
            </a:r>
          </a:p>
          <a:p>
            <a:endParaRPr lang="en-US" dirty="0"/>
          </a:p>
        </p:txBody>
      </p:sp>
    </p:spTree>
    <p:extLst>
      <p:ext uri="{BB962C8B-B14F-4D97-AF65-F5344CB8AC3E}">
        <p14:creationId xmlns:p14="http://schemas.microsoft.com/office/powerpoint/2010/main" val="22013612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Grid </a:t>
            </a:r>
            <a:r>
              <a:rPr lang="en-US" dirty="0"/>
              <a:t>b</a:t>
            </a:r>
            <a:r>
              <a:rPr lang="en-US" smtClean="0"/>
              <a:t>uilding </a:t>
            </a:r>
            <a:r>
              <a:rPr lang="en-US" dirty="0" smtClean="0"/>
              <a:t>blocks (layers)</a:t>
            </a:r>
            <a:endParaRPr lang="en-US" dirty="0"/>
          </a:p>
        </p:txBody>
      </p:sp>
      <p:sp>
        <p:nvSpPr>
          <p:cNvPr id="3" name="Content Placeholder 2"/>
          <p:cNvSpPr>
            <a:spLocks noGrp="1"/>
          </p:cNvSpPr>
          <p:nvPr>
            <p:ph idx="1"/>
          </p:nvPr>
        </p:nvSpPr>
        <p:spPr>
          <a:xfrm>
            <a:off x="457200" y="1371600"/>
            <a:ext cx="8229600" cy="4754563"/>
          </a:xfrm>
        </p:spPr>
        <p:txBody>
          <a:bodyPr>
            <a:normAutofit fontScale="92500"/>
          </a:bodyPr>
          <a:lstStyle/>
          <a:p>
            <a:r>
              <a:rPr lang="en-US" b="1" dirty="0" smtClean="0"/>
              <a:t>Network</a:t>
            </a:r>
            <a:r>
              <a:rPr lang="en-US" dirty="0"/>
              <a:t> </a:t>
            </a:r>
            <a:r>
              <a:rPr lang="en-US" dirty="0" smtClean="0"/>
              <a:t>connects </a:t>
            </a:r>
            <a:r>
              <a:rPr lang="en-US" dirty="0"/>
              <a:t>G</a:t>
            </a:r>
            <a:r>
              <a:rPr lang="en-US" dirty="0" smtClean="0"/>
              <a:t>rid resources</a:t>
            </a:r>
            <a:endParaRPr lang="en-US" dirty="0"/>
          </a:p>
          <a:p>
            <a:r>
              <a:rPr lang="en-US" b="1" dirty="0" smtClean="0"/>
              <a:t>Resource layer </a:t>
            </a:r>
            <a:r>
              <a:rPr lang="en-US" dirty="0" smtClean="0"/>
              <a:t>is the actual </a:t>
            </a:r>
            <a:r>
              <a:rPr lang="en-US" dirty="0"/>
              <a:t>grid </a:t>
            </a:r>
            <a:r>
              <a:rPr lang="en-US" dirty="0" smtClean="0"/>
              <a:t>resources: computers and storage </a:t>
            </a:r>
            <a:endParaRPr lang="en-US" dirty="0"/>
          </a:p>
          <a:p>
            <a:r>
              <a:rPr lang="en-US" b="1" dirty="0" smtClean="0"/>
              <a:t>Middleware </a:t>
            </a:r>
            <a:r>
              <a:rPr lang="en-US" dirty="0" smtClean="0"/>
              <a:t>provides </a:t>
            </a:r>
            <a:r>
              <a:rPr lang="en-US" dirty="0"/>
              <a:t>the tools that enable the </a:t>
            </a:r>
            <a:r>
              <a:rPr lang="en-US" dirty="0" smtClean="0"/>
              <a:t>network and resources layers to </a:t>
            </a:r>
            <a:r>
              <a:rPr lang="en-US" dirty="0"/>
              <a:t>participate in a </a:t>
            </a:r>
            <a:r>
              <a:rPr lang="en-US" dirty="0" smtClean="0"/>
              <a:t>Grid</a:t>
            </a:r>
            <a:endParaRPr lang="en-US" dirty="0"/>
          </a:p>
          <a:p>
            <a:r>
              <a:rPr lang="en-US" b="1" dirty="0" smtClean="0"/>
              <a:t>Application software </a:t>
            </a:r>
            <a:r>
              <a:rPr lang="en-US" dirty="0" smtClean="0"/>
              <a:t>scientific/engineering programs running on the Grid + portals </a:t>
            </a:r>
            <a:r>
              <a:rPr lang="en-US" dirty="0"/>
              <a:t>and development toolkits to support the </a:t>
            </a:r>
            <a:r>
              <a:rPr lang="en-US" dirty="0" smtClean="0"/>
              <a:t>applications</a:t>
            </a:r>
            <a:endParaRPr lang="en-US" dirty="0"/>
          </a:p>
        </p:txBody>
      </p:sp>
      <p:sp>
        <p:nvSpPr>
          <p:cNvPr id="4" name="Slide Number Placeholder 3"/>
          <p:cNvSpPr>
            <a:spLocks noGrp="1"/>
          </p:cNvSpPr>
          <p:nvPr>
            <p:ph type="sldNum" sz="quarter" idx="12"/>
          </p:nvPr>
        </p:nvSpPr>
        <p:spPr/>
        <p:txBody>
          <a:bodyPr/>
          <a:lstStyle/>
          <a:p>
            <a:fld id="{55C6C611-0E58-45F4-8203-4E56D426E47B}" type="slidenum">
              <a:rPr lang="en-US" smtClean="0"/>
              <a:t>12</a:t>
            </a:fld>
            <a:endParaRPr lang="en-US"/>
          </a:p>
        </p:txBody>
      </p:sp>
    </p:spTree>
    <p:extLst>
      <p:ext uri="{BB962C8B-B14F-4D97-AF65-F5344CB8AC3E}">
        <p14:creationId xmlns:p14="http://schemas.microsoft.com/office/powerpoint/2010/main" val="34625195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368300"/>
            <a:ext cx="8328025" cy="762000"/>
          </a:xfrm>
        </p:spPr>
        <p:txBody>
          <a:bodyPr/>
          <a:lstStyle/>
          <a:p>
            <a:pPr eaLnBrk="1" hangingPunct="1"/>
            <a:r>
              <a:rPr lang="en-US" altLang="en-US" dirty="0" smtClean="0"/>
              <a:t>Grid Architecture</a:t>
            </a:r>
          </a:p>
        </p:txBody>
      </p:sp>
      <p:grpSp>
        <p:nvGrpSpPr>
          <p:cNvPr id="37891" name="Group 3"/>
          <p:cNvGrpSpPr>
            <a:grpSpLocks/>
          </p:cNvGrpSpPr>
          <p:nvPr/>
        </p:nvGrpSpPr>
        <p:grpSpPr bwMode="auto">
          <a:xfrm>
            <a:off x="263525" y="1274763"/>
            <a:ext cx="3992563" cy="5011203"/>
            <a:chOff x="25" y="1523"/>
            <a:chExt cx="2515" cy="2441"/>
          </a:xfrm>
        </p:grpSpPr>
        <p:sp>
          <p:nvSpPr>
            <p:cNvPr id="37906" name="Text Box 4"/>
            <p:cNvSpPr txBox="1">
              <a:spLocks noChangeArrowheads="1"/>
            </p:cNvSpPr>
            <p:nvPr/>
          </p:nvSpPr>
          <p:spPr bwMode="auto">
            <a:xfrm>
              <a:off x="33" y="2812"/>
              <a:ext cx="2416" cy="57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rgbClr val="17573F"/>
                  </a:solidFill>
                  <a:latin typeface="Arial" pitchFamily="34" charset="0"/>
                </a:defRPr>
              </a:lvl1pPr>
              <a:lvl2pPr marL="742950" indent="-285750">
                <a:defRPr sz="2800">
                  <a:solidFill>
                    <a:srgbClr val="17573F"/>
                  </a:solidFill>
                  <a:latin typeface="Arial" pitchFamily="34" charset="0"/>
                </a:defRPr>
              </a:lvl2pPr>
              <a:lvl3pPr marL="1143000" indent="-228600">
                <a:defRPr sz="2800">
                  <a:solidFill>
                    <a:srgbClr val="17573F"/>
                  </a:solidFill>
                  <a:latin typeface="Arial" pitchFamily="34" charset="0"/>
                </a:defRPr>
              </a:lvl3pPr>
              <a:lvl4pPr marL="1600200" indent="-228600">
                <a:defRPr sz="2800">
                  <a:solidFill>
                    <a:srgbClr val="17573F"/>
                  </a:solidFill>
                  <a:latin typeface="Arial" pitchFamily="34" charset="0"/>
                </a:defRPr>
              </a:lvl4pPr>
              <a:lvl5pPr marL="2057400" indent="-228600">
                <a:defRPr sz="2800">
                  <a:solidFill>
                    <a:srgbClr val="17573F"/>
                  </a:solidFill>
                  <a:latin typeface="Arial" pitchFamily="34" charset="0"/>
                </a:defRPr>
              </a:lvl5pPr>
              <a:lvl6pPr marL="2514600" indent="-228600" algn="ctr" eaLnBrk="0" fontAlgn="base" hangingPunct="0">
                <a:spcBef>
                  <a:spcPct val="0"/>
                </a:spcBef>
                <a:spcAft>
                  <a:spcPct val="0"/>
                </a:spcAft>
                <a:defRPr sz="2800">
                  <a:solidFill>
                    <a:srgbClr val="17573F"/>
                  </a:solidFill>
                  <a:latin typeface="Arial" pitchFamily="34" charset="0"/>
                </a:defRPr>
              </a:lvl6pPr>
              <a:lvl7pPr marL="2971800" indent="-228600" algn="ctr" eaLnBrk="0" fontAlgn="base" hangingPunct="0">
                <a:spcBef>
                  <a:spcPct val="0"/>
                </a:spcBef>
                <a:spcAft>
                  <a:spcPct val="0"/>
                </a:spcAft>
                <a:defRPr sz="2800">
                  <a:solidFill>
                    <a:srgbClr val="17573F"/>
                  </a:solidFill>
                  <a:latin typeface="Arial" pitchFamily="34" charset="0"/>
                </a:defRPr>
              </a:lvl7pPr>
              <a:lvl8pPr marL="3429000" indent="-228600" algn="ctr" eaLnBrk="0" fontAlgn="base" hangingPunct="0">
                <a:spcBef>
                  <a:spcPct val="0"/>
                </a:spcBef>
                <a:spcAft>
                  <a:spcPct val="0"/>
                </a:spcAft>
                <a:defRPr sz="2800">
                  <a:solidFill>
                    <a:srgbClr val="17573F"/>
                  </a:solidFill>
                  <a:latin typeface="Arial" pitchFamily="34" charset="0"/>
                </a:defRPr>
              </a:lvl8pPr>
              <a:lvl9pPr marL="3886200" indent="-228600" algn="ctr" eaLnBrk="0" fontAlgn="base" hangingPunct="0">
                <a:spcBef>
                  <a:spcPct val="0"/>
                </a:spcBef>
                <a:spcAft>
                  <a:spcPct val="0"/>
                </a:spcAft>
                <a:defRPr sz="2800">
                  <a:solidFill>
                    <a:srgbClr val="17573F"/>
                  </a:solidFill>
                  <a:latin typeface="Arial" pitchFamily="34" charset="0"/>
                </a:defRPr>
              </a:lvl9pPr>
            </a:lstStyle>
            <a:p>
              <a:pPr algn="l"/>
              <a:r>
                <a:rPr lang="en-US" altLang="en-US" sz="2000" dirty="0">
                  <a:solidFill>
                    <a:schemeClr val="tx1"/>
                  </a:solidFill>
                  <a:latin typeface="Helvetica" panose="020B0604020202020204" pitchFamily="34" charset="0"/>
                  <a:cs typeface="Helvetica" panose="020B0604020202020204" pitchFamily="34" charset="0"/>
                </a:rPr>
                <a:t>“Talking to things”: Communication (Internet protocols) &amp; security</a:t>
              </a:r>
            </a:p>
          </p:txBody>
        </p:sp>
        <p:sp>
          <p:nvSpPr>
            <p:cNvPr id="37907" name="Text Box 5"/>
            <p:cNvSpPr txBox="1">
              <a:spLocks noChangeArrowheads="1"/>
            </p:cNvSpPr>
            <p:nvPr/>
          </p:nvSpPr>
          <p:spPr bwMode="auto">
            <a:xfrm>
              <a:off x="25" y="2228"/>
              <a:ext cx="2424" cy="57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7150" algn="l">
                <a:lnSpc>
                  <a:spcPct val="110000"/>
                </a:lnSpc>
                <a:spcBef>
                  <a:spcPct val="20000"/>
                </a:spcBef>
                <a:buSzPct val="60000"/>
                <a:buFont typeface="Monotype Sorts" pitchFamily="2" charset="2"/>
                <a:buChar char="l"/>
                <a:defRPr sz="2600">
                  <a:solidFill>
                    <a:srgbClr val="003399"/>
                  </a:solidFill>
                  <a:latin typeface="Verdana" pitchFamily="34" charset="0"/>
                </a:defRPr>
              </a:lvl1pPr>
              <a:lvl2pPr marL="742950" indent="-285750" algn="l">
                <a:lnSpc>
                  <a:spcPct val="110000"/>
                </a:lnSpc>
                <a:spcBef>
                  <a:spcPct val="20000"/>
                </a:spcBef>
                <a:buClr>
                  <a:srgbClr val="003399"/>
                </a:buClr>
                <a:buChar char="–"/>
                <a:defRPr sz="2400">
                  <a:solidFill>
                    <a:schemeClr val="tx1"/>
                  </a:solidFill>
                  <a:latin typeface="Verdana" pitchFamily="34" charset="0"/>
                </a:defRPr>
              </a:lvl2pPr>
              <a:lvl3pPr marL="1143000" indent="-228600" algn="l">
                <a:lnSpc>
                  <a:spcPct val="110000"/>
                </a:lnSpc>
                <a:spcBef>
                  <a:spcPct val="20000"/>
                </a:spcBef>
                <a:buClr>
                  <a:srgbClr val="003399"/>
                </a:buClr>
                <a:buChar char="&gt;"/>
                <a:defRPr>
                  <a:solidFill>
                    <a:schemeClr val="tx1"/>
                  </a:solidFill>
                  <a:latin typeface="Verdana" pitchFamily="34" charset="0"/>
                </a:defRPr>
              </a:lvl3pPr>
              <a:lvl4pPr marL="1600200" indent="-228600" algn="l">
                <a:lnSpc>
                  <a:spcPct val="110000"/>
                </a:lnSpc>
                <a:spcBef>
                  <a:spcPct val="20000"/>
                </a:spcBef>
                <a:buClr>
                  <a:schemeClr val="tx2"/>
                </a:buClr>
                <a:buSzPct val="75000"/>
                <a:buFont typeface="Monotype Sorts" pitchFamily="2" charset="2"/>
                <a:buChar char="l"/>
                <a:defRPr>
                  <a:solidFill>
                    <a:schemeClr val="tx1"/>
                  </a:solidFill>
                  <a:latin typeface="Verdana" pitchFamily="34" charset="0"/>
                </a:defRPr>
              </a:lvl4pPr>
              <a:lvl5pPr marL="2057400" indent="-228600" algn="l">
                <a:lnSpc>
                  <a:spcPct val="110000"/>
                </a:lnSpc>
                <a:spcBef>
                  <a:spcPct val="20000"/>
                </a:spcBef>
                <a:buChar char="»"/>
                <a:defRPr>
                  <a:solidFill>
                    <a:schemeClr val="tx1"/>
                  </a:solidFill>
                  <a:latin typeface="Verdana" pitchFamily="34" charset="0"/>
                </a:defRPr>
              </a:lvl5pPr>
              <a:lvl6pPr marL="2514600" indent="-228600" eaLnBrk="0" fontAlgn="base" hangingPunct="0">
                <a:lnSpc>
                  <a:spcPct val="110000"/>
                </a:lnSpc>
                <a:spcBef>
                  <a:spcPct val="20000"/>
                </a:spcBef>
                <a:spcAft>
                  <a:spcPct val="0"/>
                </a:spcAft>
                <a:buChar char="»"/>
                <a:defRPr>
                  <a:solidFill>
                    <a:schemeClr val="tx1"/>
                  </a:solidFill>
                  <a:latin typeface="Verdana" pitchFamily="34" charset="0"/>
                </a:defRPr>
              </a:lvl6pPr>
              <a:lvl7pPr marL="2971800" indent="-228600" eaLnBrk="0" fontAlgn="base" hangingPunct="0">
                <a:lnSpc>
                  <a:spcPct val="110000"/>
                </a:lnSpc>
                <a:spcBef>
                  <a:spcPct val="20000"/>
                </a:spcBef>
                <a:spcAft>
                  <a:spcPct val="0"/>
                </a:spcAft>
                <a:buChar char="»"/>
                <a:defRPr>
                  <a:solidFill>
                    <a:schemeClr val="tx1"/>
                  </a:solidFill>
                  <a:latin typeface="Verdana" pitchFamily="34" charset="0"/>
                </a:defRPr>
              </a:lvl7pPr>
              <a:lvl8pPr marL="3429000" indent="-228600" eaLnBrk="0" fontAlgn="base" hangingPunct="0">
                <a:lnSpc>
                  <a:spcPct val="110000"/>
                </a:lnSpc>
                <a:spcBef>
                  <a:spcPct val="20000"/>
                </a:spcBef>
                <a:spcAft>
                  <a:spcPct val="0"/>
                </a:spcAft>
                <a:buChar char="»"/>
                <a:defRPr>
                  <a:solidFill>
                    <a:schemeClr val="tx1"/>
                  </a:solidFill>
                  <a:latin typeface="Verdana" pitchFamily="34" charset="0"/>
                </a:defRPr>
              </a:lvl8pPr>
              <a:lvl9pPr marL="3886200" indent="-228600" eaLnBrk="0" fontAlgn="base" hangingPunct="0">
                <a:lnSpc>
                  <a:spcPct val="110000"/>
                </a:lnSpc>
                <a:spcBef>
                  <a:spcPct val="20000"/>
                </a:spcBef>
                <a:spcAft>
                  <a:spcPct val="0"/>
                </a:spcAft>
                <a:buChar char="»"/>
                <a:defRPr>
                  <a:solidFill>
                    <a:schemeClr val="tx1"/>
                  </a:solidFill>
                  <a:latin typeface="Verdana" pitchFamily="34" charset="0"/>
                </a:defRPr>
              </a:lvl9pPr>
            </a:lstStyle>
            <a:p>
              <a:pPr>
                <a:lnSpc>
                  <a:spcPct val="100000"/>
                </a:lnSpc>
                <a:spcBef>
                  <a:spcPct val="0"/>
                </a:spcBef>
                <a:buSzTx/>
                <a:buFontTx/>
                <a:buNone/>
              </a:pPr>
              <a:r>
                <a:rPr lang="en-US" altLang="en-US" sz="2000" dirty="0">
                  <a:solidFill>
                    <a:schemeClr val="tx1"/>
                  </a:solidFill>
                  <a:latin typeface="Helvetica" panose="020B0604020202020204" pitchFamily="34" charset="0"/>
                  <a:cs typeface="Helvetica" panose="020B0604020202020204" pitchFamily="34" charset="0"/>
                </a:rPr>
                <a:t>“Sharing single resources”:    Negotiating access, </a:t>
              </a:r>
              <a:br>
                <a:rPr lang="en-US" altLang="en-US" sz="2000" dirty="0">
                  <a:solidFill>
                    <a:schemeClr val="tx1"/>
                  </a:solidFill>
                  <a:latin typeface="Helvetica" panose="020B0604020202020204" pitchFamily="34" charset="0"/>
                  <a:cs typeface="Helvetica" panose="020B0604020202020204" pitchFamily="34" charset="0"/>
                </a:rPr>
              </a:br>
              <a:r>
                <a:rPr lang="en-US" altLang="en-US" sz="2000" dirty="0">
                  <a:solidFill>
                    <a:schemeClr val="tx1"/>
                  </a:solidFill>
                  <a:latin typeface="Helvetica" panose="020B0604020202020204" pitchFamily="34" charset="0"/>
                  <a:cs typeface="Helvetica" panose="020B0604020202020204" pitchFamily="34" charset="0"/>
                </a:rPr>
                <a:t>controlling use</a:t>
              </a:r>
            </a:p>
          </p:txBody>
        </p:sp>
        <p:sp>
          <p:nvSpPr>
            <p:cNvPr id="37908" name="Text Box 6"/>
            <p:cNvSpPr txBox="1">
              <a:spLocks noChangeArrowheads="1"/>
            </p:cNvSpPr>
            <p:nvPr/>
          </p:nvSpPr>
          <p:spPr bwMode="auto">
            <a:xfrm>
              <a:off x="45" y="1523"/>
              <a:ext cx="2495" cy="68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rgbClr val="17573F"/>
                  </a:solidFill>
                  <a:latin typeface="Arial" pitchFamily="34" charset="0"/>
                </a:defRPr>
              </a:lvl1pPr>
              <a:lvl2pPr marL="742950" indent="-285750">
                <a:defRPr sz="2800">
                  <a:solidFill>
                    <a:srgbClr val="17573F"/>
                  </a:solidFill>
                  <a:latin typeface="Arial" pitchFamily="34" charset="0"/>
                </a:defRPr>
              </a:lvl2pPr>
              <a:lvl3pPr marL="1143000" indent="-228600">
                <a:defRPr sz="2800">
                  <a:solidFill>
                    <a:srgbClr val="17573F"/>
                  </a:solidFill>
                  <a:latin typeface="Arial" pitchFamily="34" charset="0"/>
                </a:defRPr>
              </a:lvl3pPr>
              <a:lvl4pPr marL="1600200" indent="-228600">
                <a:defRPr sz="2800">
                  <a:solidFill>
                    <a:srgbClr val="17573F"/>
                  </a:solidFill>
                  <a:latin typeface="Arial" pitchFamily="34" charset="0"/>
                </a:defRPr>
              </a:lvl4pPr>
              <a:lvl5pPr marL="2057400" indent="-228600">
                <a:defRPr sz="2800">
                  <a:solidFill>
                    <a:srgbClr val="17573F"/>
                  </a:solidFill>
                  <a:latin typeface="Arial" pitchFamily="34" charset="0"/>
                </a:defRPr>
              </a:lvl5pPr>
              <a:lvl6pPr marL="2514600" indent="-228600" algn="ctr" eaLnBrk="0" fontAlgn="base" hangingPunct="0">
                <a:spcBef>
                  <a:spcPct val="0"/>
                </a:spcBef>
                <a:spcAft>
                  <a:spcPct val="0"/>
                </a:spcAft>
                <a:defRPr sz="2800">
                  <a:solidFill>
                    <a:srgbClr val="17573F"/>
                  </a:solidFill>
                  <a:latin typeface="Arial" pitchFamily="34" charset="0"/>
                </a:defRPr>
              </a:lvl6pPr>
              <a:lvl7pPr marL="2971800" indent="-228600" algn="ctr" eaLnBrk="0" fontAlgn="base" hangingPunct="0">
                <a:spcBef>
                  <a:spcPct val="0"/>
                </a:spcBef>
                <a:spcAft>
                  <a:spcPct val="0"/>
                </a:spcAft>
                <a:defRPr sz="2800">
                  <a:solidFill>
                    <a:srgbClr val="17573F"/>
                  </a:solidFill>
                  <a:latin typeface="Arial" pitchFamily="34" charset="0"/>
                </a:defRPr>
              </a:lvl7pPr>
              <a:lvl8pPr marL="3429000" indent="-228600" algn="ctr" eaLnBrk="0" fontAlgn="base" hangingPunct="0">
                <a:spcBef>
                  <a:spcPct val="0"/>
                </a:spcBef>
                <a:spcAft>
                  <a:spcPct val="0"/>
                </a:spcAft>
                <a:defRPr sz="2800">
                  <a:solidFill>
                    <a:srgbClr val="17573F"/>
                  </a:solidFill>
                  <a:latin typeface="Arial" pitchFamily="34" charset="0"/>
                </a:defRPr>
              </a:lvl8pPr>
              <a:lvl9pPr marL="3886200" indent="-228600" algn="ctr" eaLnBrk="0" fontAlgn="base" hangingPunct="0">
                <a:spcBef>
                  <a:spcPct val="0"/>
                </a:spcBef>
                <a:spcAft>
                  <a:spcPct val="0"/>
                </a:spcAft>
                <a:defRPr sz="2800">
                  <a:solidFill>
                    <a:srgbClr val="17573F"/>
                  </a:solidFill>
                  <a:latin typeface="Arial" pitchFamily="34" charset="0"/>
                </a:defRPr>
              </a:lvl9pPr>
            </a:lstStyle>
            <a:p>
              <a:pPr algn="l">
                <a:lnSpc>
                  <a:spcPct val="90000"/>
                </a:lnSpc>
              </a:pPr>
              <a:r>
                <a:rPr lang="en-US" altLang="en-US" sz="2000" dirty="0">
                  <a:solidFill>
                    <a:schemeClr val="tx1"/>
                  </a:solidFill>
                  <a:latin typeface="Helvetica" panose="020B0604020202020204" pitchFamily="34" charset="0"/>
                  <a:cs typeface="Helvetica" panose="020B0604020202020204" pitchFamily="34" charset="0"/>
                </a:rPr>
                <a:t>“Coordinating multiple resources”: ubiquitous infrastructure services, app-specific distributed services</a:t>
              </a:r>
            </a:p>
          </p:txBody>
        </p:sp>
        <p:sp>
          <p:nvSpPr>
            <p:cNvPr id="37909" name="Text Box 7"/>
            <p:cNvSpPr txBox="1">
              <a:spLocks noChangeArrowheads="1"/>
            </p:cNvSpPr>
            <p:nvPr/>
          </p:nvSpPr>
          <p:spPr bwMode="auto">
            <a:xfrm>
              <a:off x="68" y="3388"/>
              <a:ext cx="2381" cy="57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rgbClr val="17573F"/>
                  </a:solidFill>
                  <a:latin typeface="Arial" pitchFamily="34" charset="0"/>
                </a:defRPr>
              </a:lvl1pPr>
              <a:lvl2pPr marL="742950" indent="-285750">
                <a:defRPr sz="2800">
                  <a:solidFill>
                    <a:srgbClr val="17573F"/>
                  </a:solidFill>
                  <a:latin typeface="Arial" pitchFamily="34" charset="0"/>
                </a:defRPr>
              </a:lvl2pPr>
              <a:lvl3pPr marL="1143000" indent="-228600">
                <a:defRPr sz="2800">
                  <a:solidFill>
                    <a:srgbClr val="17573F"/>
                  </a:solidFill>
                  <a:latin typeface="Arial" pitchFamily="34" charset="0"/>
                </a:defRPr>
              </a:lvl3pPr>
              <a:lvl4pPr marL="1600200" indent="-228600">
                <a:defRPr sz="2800">
                  <a:solidFill>
                    <a:srgbClr val="17573F"/>
                  </a:solidFill>
                  <a:latin typeface="Arial" pitchFamily="34" charset="0"/>
                </a:defRPr>
              </a:lvl4pPr>
              <a:lvl5pPr marL="2057400" indent="-228600">
                <a:defRPr sz="2800">
                  <a:solidFill>
                    <a:srgbClr val="17573F"/>
                  </a:solidFill>
                  <a:latin typeface="Arial" pitchFamily="34" charset="0"/>
                </a:defRPr>
              </a:lvl5pPr>
              <a:lvl6pPr marL="2514600" indent="-228600" algn="ctr" eaLnBrk="0" fontAlgn="base" hangingPunct="0">
                <a:spcBef>
                  <a:spcPct val="0"/>
                </a:spcBef>
                <a:spcAft>
                  <a:spcPct val="0"/>
                </a:spcAft>
                <a:defRPr sz="2800">
                  <a:solidFill>
                    <a:srgbClr val="17573F"/>
                  </a:solidFill>
                  <a:latin typeface="Arial" pitchFamily="34" charset="0"/>
                </a:defRPr>
              </a:lvl6pPr>
              <a:lvl7pPr marL="2971800" indent="-228600" algn="ctr" eaLnBrk="0" fontAlgn="base" hangingPunct="0">
                <a:spcBef>
                  <a:spcPct val="0"/>
                </a:spcBef>
                <a:spcAft>
                  <a:spcPct val="0"/>
                </a:spcAft>
                <a:defRPr sz="2800">
                  <a:solidFill>
                    <a:srgbClr val="17573F"/>
                  </a:solidFill>
                  <a:latin typeface="Arial" pitchFamily="34" charset="0"/>
                </a:defRPr>
              </a:lvl7pPr>
              <a:lvl8pPr marL="3429000" indent="-228600" algn="ctr" eaLnBrk="0" fontAlgn="base" hangingPunct="0">
                <a:spcBef>
                  <a:spcPct val="0"/>
                </a:spcBef>
                <a:spcAft>
                  <a:spcPct val="0"/>
                </a:spcAft>
                <a:defRPr sz="2800">
                  <a:solidFill>
                    <a:srgbClr val="17573F"/>
                  </a:solidFill>
                  <a:latin typeface="Arial" pitchFamily="34" charset="0"/>
                </a:defRPr>
              </a:lvl8pPr>
              <a:lvl9pPr marL="3886200" indent="-228600" algn="ctr" eaLnBrk="0" fontAlgn="base" hangingPunct="0">
                <a:spcBef>
                  <a:spcPct val="0"/>
                </a:spcBef>
                <a:spcAft>
                  <a:spcPct val="0"/>
                </a:spcAft>
                <a:defRPr sz="2800">
                  <a:solidFill>
                    <a:srgbClr val="17573F"/>
                  </a:solidFill>
                  <a:latin typeface="Arial" pitchFamily="34" charset="0"/>
                </a:defRPr>
              </a:lvl9pPr>
            </a:lstStyle>
            <a:p>
              <a:pPr algn="l"/>
              <a:r>
                <a:rPr lang="en-US" altLang="en-US" sz="2000" dirty="0">
                  <a:solidFill>
                    <a:schemeClr val="tx1"/>
                  </a:solidFill>
                  <a:latin typeface="Helvetica" panose="020B0604020202020204" pitchFamily="34" charset="0"/>
                  <a:cs typeface="Helvetica" panose="020B0604020202020204" pitchFamily="34" charset="0"/>
                </a:rPr>
                <a:t>“Controlling things locally”: Access to, &amp; control of </a:t>
              </a:r>
              <a:br>
                <a:rPr lang="en-US" altLang="en-US" sz="2000" dirty="0">
                  <a:solidFill>
                    <a:schemeClr val="tx1"/>
                  </a:solidFill>
                  <a:latin typeface="Helvetica" panose="020B0604020202020204" pitchFamily="34" charset="0"/>
                  <a:cs typeface="Helvetica" panose="020B0604020202020204" pitchFamily="34" charset="0"/>
                </a:rPr>
              </a:br>
              <a:r>
                <a:rPr lang="en-US" altLang="en-US" sz="2000" dirty="0">
                  <a:solidFill>
                    <a:schemeClr val="tx1"/>
                  </a:solidFill>
                  <a:latin typeface="Helvetica" panose="020B0604020202020204" pitchFamily="34" charset="0"/>
                  <a:cs typeface="Helvetica" panose="020B0604020202020204" pitchFamily="34" charset="0"/>
                </a:rPr>
                <a:t>resources</a:t>
              </a:r>
            </a:p>
          </p:txBody>
        </p:sp>
      </p:grpSp>
      <p:sp>
        <p:nvSpPr>
          <p:cNvPr id="37892" name="Rectangle 9"/>
          <p:cNvSpPr>
            <a:spLocks noChangeArrowheads="1"/>
          </p:cNvSpPr>
          <p:nvPr/>
        </p:nvSpPr>
        <p:spPr bwMode="auto">
          <a:xfrm>
            <a:off x="4103688" y="4286250"/>
            <a:ext cx="3165475" cy="511175"/>
          </a:xfrm>
          <a:prstGeom prst="rect">
            <a:avLst/>
          </a:prstGeom>
          <a:solidFill>
            <a:srgbClr val="E9E9E9"/>
          </a:solidFill>
          <a:ln w="22225">
            <a:solidFill>
              <a:srgbClr val="99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rgbClr val="17573F"/>
                </a:solidFill>
                <a:latin typeface="Arial" pitchFamily="34" charset="0"/>
              </a:defRPr>
            </a:lvl1pPr>
            <a:lvl2pPr marL="742950" indent="-285750">
              <a:defRPr sz="2800">
                <a:solidFill>
                  <a:srgbClr val="17573F"/>
                </a:solidFill>
                <a:latin typeface="Arial" pitchFamily="34" charset="0"/>
              </a:defRPr>
            </a:lvl2pPr>
            <a:lvl3pPr marL="1143000" indent="-228600">
              <a:defRPr sz="2800">
                <a:solidFill>
                  <a:srgbClr val="17573F"/>
                </a:solidFill>
                <a:latin typeface="Arial" pitchFamily="34" charset="0"/>
              </a:defRPr>
            </a:lvl3pPr>
            <a:lvl4pPr marL="1600200" indent="-228600">
              <a:defRPr sz="2800">
                <a:solidFill>
                  <a:srgbClr val="17573F"/>
                </a:solidFill>
                <a:latin typeface="Arial" pitchFamily="34" charset="0"/>
              </a:defRPr>
            </a:lvl4pPr>
            <a:lvl5pPr marL="2057400" indent="-228600">
              <a:defRPr sz="2800">
                <a:solidFill>
                  <a:srgbClr val="17573F"/>
                </a:solidFill>
                <a:latin typeface="Arial" pitchFamily="34" charset="0"/>
              </a:defRPr>
            </a:lvl5pPr>
            <a:lvl6pPr marL="2514600" indent="-228600" algn="ctr" eaLnBrk="0" fontAlgn="base" hangingPunct="0">
              <a:spcBef>
                <a:spcPct val="0"/>
              </a:spcBef>
              <a:spcAft>
                <a:spcPct val="0"/>
              </a:spcAft>
              <a:defRPr sz="2800">
                <a:solidFill>
                  <a:srgbClr val="17573F"/>
                </a:solidFill>
                <a:latin typeface="Arial" pitchFamily="34" charset="0"/>
              </a:defRPr>
            </a:lvl6pPr>
            <a:lvl7pPr marL="2971800" indent="-228600" algn="ctr" eaLnBrk="0" fontAlgn="base" hangingPunct="0">
              <a:spcBef>
                <a:spcPct val="0"/>
              </a:spcBef>
              <a:spcAft>
                <a:spcPct val="0"/>
              </a:spcAft>
              <a:defRPr sz="2800">
                <a:solidFill>
                  <a:srgbClr val="17573F"/>
                </a:solidFill>
                <a:latin typeface="Arial" pitchFamily="34" charset="0"/>
              </a:defRPr>
            </a:lvl7pPr>
            <a:lvl8pPr marL="3429000" indent="-228600" algn="ctr" eaLnBrk="0" fontAlgn="base" hangingPunct="0">
              <a:spcBef>
                <a:spcPct val="0"/>
              </a:spcBef>
              <a:spcAft>
                <a:spcPct val="0"/>
              </a:spcAft>
              <a:defRPr sz="2800">
                <a:solidFill>
                  <a:srgbClr val="17573F"/>
                </a:solidFill>
                <a:latin typeface="Arial" pitchFamily="34" charset="0"/>
              </a:defRPr>
            </a:lvl8pPr>
            <a:lvl9pPr marL="3886200" indent="-228600" algn="ctr" eaLnBrk="0" fontAlgn="base" hangingPunct="0">
              <a:spcBef>
                <a:spcPct val="0"/>
              </a:spcBef>
              <a:spcAft>
                <a:spcPct val="0"/>
              </a:spcAft>
              <a:defRPr sz="2800">
                <a:solidFill>
                  <a:srgbClr val="17573F"/>
                </a:solidFill>
                <a:latin typeface="Arial" pitchFamily="34" charset="0"/>
              </a:defRPr>
            </a:lvl9pPr>
          </a:lstStyle>
          <a:p>
            <a:r>
              <a:rPr lang="en-US" altLang="en-US" sz="2400" b="1">
                <a:solidFill>
                  <a:schemeClr val="tx1"/>
                </a:solidFill>
                <a:latin typeface="Verdana" pitchFamily="34" charset="0"/>
              </a:rPr>
              <a:t>Connectivity</a:t>
            </a:r>
          </a:p>
        </p:txBody>
      </p:sp>
      <p:sp>
        <p:nvSpPr>
          <p:cNvPr id="37893" name="Rectangle 10"/>
          <p:cNvSpPr>
            <a:spLocks noChangeArrowheads="1"/>
          </p:cNvSpPr>
          <p:nvPr/>
        </p:nvSpPr>
        <p:spPr bwMode="auto">
          <a:xfrm>
            <a:off x="4614863" y="3311525"/>
            <a:ext cx="2654300" cy="511175"/>
          </a:xfrm>
          <a:prstGeom prst="rect">
            <a:avLst/>
          </a:prstGeom>
          <a:solidFill>
            <a:srgbClr val="FFFF99"/>
          </a:solidFill>
          <a:ln w="22225">
            <a:solidFill>
              <a:srgbClr val="99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rgbClr val="17573F"/>
                </a:solidFill>
                <a:latin typeface="Arial" pitchFamily="34" charset="0"/>
              </a:defRPr>
            </a:lvl1pPr>
            <a:lvl2pPr marL="742950" indent="-285750">
              <a:defRPr sz="2800">
                <a:solidFill>
                  <a:srgbClr val="17573F"/>
                </a:solidFill>
                <a:latin typeface="Arial" pitchFamily="34" charset="0"/>
              </a:defRPr>
            </a:lvl2pPr>
            <a:lvl3pPr marL="1143000" indent="-228600">
              <a:defRPr sz="2800">
                <a:solidFill>
                  <a:srgbClr val="17573F"/>
                </a:solidFill>
                <a:latin typeface="Arial" pitchFamily="34" charset="0"/>
              </a:defRPr>
            </a:lvl3pPr>
            <a:lvl4pPr marL="1600200" indent="-228600">
              <a:defRPr sz="2800">
                <a:solidFill>
                  <a:srgbClr val="17573F"/>
                </a:solidFill>
                <a:latin typeface="Arial" pitchFamily="34" charset="0"/>
              </a:defRPr>
            </a:lvl4pPr>
            <a:lvl5pPr marL="2057400" indent="-228600">
              <a:defRPr sz="2800">
                <a:solidFill>
                  <a:srgbClr val="17573F"/>
                </a:solidFill>
                <a:latin typeface="Arial" pitchFamily="34" charset="0"/>
              </a:defRPr>
            </a:lvl5pPr>
            <a:lvl6pPr marL="2514600" indent="-228600" algn="ctr" eaLnBrk="0" fontAlgn="base" hangingPunct="0">
              <a:spcBef>
                <a:spcPct val="0"/>
              </a:spcBef>
              <a:spcAft>
                <a:spcPct val="0"/>
              </a:spcAft>
              <a:defRPr sz="2800">
                <a:solidFill>
                  <a:srgbClr val="17573F"/>
                </a:solidFill>
                <a:latin typeface="Arial" pitchFamily="34" charset="0"/>
              </a:defRPr>
            </a:lvl6pPr>
            <a:lvl7pPr marL="2971800" indent="-228600" algn="ctr" eaLnBrk="0" fontAlgn="base" hangingPunct="0">
              <a:spcBef>
                <a:spcPct val="0"/>
              </a:spcBef>
              <a:spcAft>
                <a:spcPct val="0"/>
              </a:spcAft>
              <a:defRPr sz="2800">
                <a:solidFill>
                  <a:srgbClr val="17573F"/>
                </a:solidFill>
                <a:latin typeface="Arial" pitchFamily="34" charset="0"/>
              </a:defRPr>
            </a:lvl7pPr>
            <a:lvl8pPr marL="3429000" indent="-228600" algn="ctr" eaLnBrk="0" fontAlgn="base" hangingPunct="0">
              <a:spcBef>
                <a:spcPct val="0"/>
              </a:spcBef>
              <a:spcAft>
                <a:spcPct val="0"/>
              </a:spcAft>
              <a:defRPr sz="2800">
                <a:solidFill>
                  <a:srgbClr val="17573F"/>
                </a:solidFill>
                <a:latin typeface="Arial" pitchFamily="34" charset="0"/>
              </a:defRPr>
            </a:lvl8pPr>
            <a:lvl9pPr marL="3886200" indent="-228600" algn="ctr" eaLnBrk="0" fontAlgn="base" hangingPunct="0">
              <a:spcBef>
                <a:spcPct val="0"/>
              </a:spcBef>
              <a:spcAft>
                <a:spcPct val="0"/>
              </a:spcAft>
              <a:defRPr sz="2800">
                <a:solidFill>
                  <a:srgbClr val="17573F"/>
                </a:solidFill>
                <a:latin typeface="Arial" pitchFamily="34" charset="0"/>
              </a:defRPr>
            </a:lvl9pPr>
          </a:lstStyle>
          <a:p>
            <a:r>
              <a:rPr lang="en-US" altLang="en-US" sz="2400" b="1">
                <a:solidFill>
                  <a:schemeClr val="tx1"/>
                </a:solidFill>
                <a:latin typeface="Verdana" pitchFamily="34" charset="0"/>
              </a:rPr>
              <a:t>Resource</a:t>
            </a:r>
          </a:p>
        </p:txBody>
      </p:sp>
      <p:sp>
        <p:nvSpPr>
          <p:cNvPr id="37894" name="Rectangle 11"/>
          <p:cNvSpPr>
            <a:spLocks noChangeArrowheads="1"/>
          </p:cNvSpPr>
          <p:nvPr/>
        </p:nvSpPr>
        <p:spPr bwMode="auto">
          <a:xfrm>
            <a:off x="5119688" y="2273300"/>
            <a:ext cx="2149475" cy="511175"/>
          </a:xfrm>
          <a:prstGeom prst="rect">
            <a:avLst/>
          </a:prstGeom>
          <a:solidFill>
            <a:srgbClr val="07FFBE"/>
          </a:solidFill>
          <a:ln w="22225">
            <a:solidFill>
              <a:srgbClr val="99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rgbClr val="17573F"/>
                </a:solidFill>
                <a:latin typeface="Arial" pitchFamily="34" charset="0"/>
              </a:defRPr>
            </a:lvl1pPr>
            <a:lvl2pPr marL="742950" indent="-285750">
              <a:defRPr sz="2800">
                <a:solidFill>
                  <a:srgbClr val="17573F"/>
                </a:solidFill>
                <a:latin typeface="Arial" pitchFamily="34" charset="0"/>
              </a:defRPr>
            </a:lvl2pPr>
            <a:lvl3pPr marL="1143000" indent="-228600">
              <a:defRPr sz="2800">
                <a:solidFill>
                  <a:srgbClr val="17573F"/>
                </a:solidFill>
                <a:latin typeface="Arial" pitchFamily="34" charset="0"/>
              </a:defRPr>
            </a:lvl3pPr>
            <a:lvl4pPr marL="1600200" indent="-228600">
              <a:defRPr sz="2800">
                <a:solidFill>
                  <a:srgbClr val="17573F"/>
                </a:solidFill>
                <a:latin typeface="Arial" pitchFamily="34" charset="0"/>
              </a:defRPr>
            </a:lvl4pPr>
            <a:lvl5pPr marL="2057400" indent="-228600">
              <a:defRPr sz="2800">
                <a:solidFill>
                  <a:srgbClr val="17573F"/>
                </a:solidFill>
                <a:latin typeface="Arial" pitchFamily="34" charset="0"/>
              </a:defRPr>
            </a:lvl5pPr>
            <a:lvl6pPr marL="2514600" indent="-228600" algn="ctr" eaLnBrk="0" fontAlgn="base" hangingPunct="0">
              <a:spcBef>
                <a:spcPct val="0"/>
              </a:spcBef>
              <a:spcAft>
                <a:spcPct val="0"/>
              </a:spcAft>
              <a:defRPr sz="2800">
                <a:solidFill>
                  <a:srgbClr val="17573F"/>
                </a:solidFill>
                <a:latin typeface="Arial" pitchFamily="34" charset="0"/>
              </a:defRPr>
            </a:lvl6pPr>
            <a:lvl7pPr marL="2971800" indent="-228600" algn="ctr" eaLnBrk="0" fontAlgn="base" hangingPunct="0">
              <a:spcBef>
                <a:spcPct val="0"/>
              </a:spcBef>
              <a:spcAft>
                <a:spcPct val="0"/>
              </a:spcAft>
              <a:defRPr sz="2800">
                <a:solidFill>
                  <a:srgbClr val="17573F"/>
                </a:solidFill>
                <a:latin typeface="Arial" pitchFamily="34" charset="0"/>
              </a:defRPr>
            </a:lvl7pPr>
            <a:lvl8pPr marL="3429000" indent="-228600" algn="ctr" eaLnBrk="0" fontAlgn="base" hangingPunct="0">
              <a:spcBef>
                <a:spcPct val="0"/>
              </a:spcBef>
              <a:spcAft>
                <a:spcPct val="0"/>
              </a:spcAft>
              <a:defRPr sz="2800">
                <a:solidFill>
                  <a:srgbClr val="17573F"/>
                </a:solidFill>
                <a:latin typeface="Arial" pitchFamily="34" charset="0"/>
              </a:defRPr>
            </a:lvl8pPr>
            <a:lvl9pPr marL="3886200" indent="-228600" algn="ctr" eaLnBrk="0" fontAlgn="base" hangingPunct="0">
              <a:spcBef>
                <a:spcPct val="0"/>
              </a:spcBef>
              <a:spcAft>
                <a:spcPct val="0"/>
              </a:spcAft>
              <a:defRPr sz="2800">
                <a:solidFill>
                  <a:srgbClr val="17573F"/>
                </a:solidFill>
                <a:latin typeface="Arial" pitchFamily="34" charset="0"/>
              </a:defRPr>
            </a:lvl9pPr>
          </a:lstStyle>
          <a:p>
            <a:r>
              <a:rPr lang="en-US" altLang="en-US" sz="2400" b="1">
                <a:solidFill>
                  <a:schemeClr val="tx1"/>
                </a:solidFill>
                <a:latin typeface="Verdana" pitchFamily="34" charset="0"/>
              </a:rPr>
              <a:t>Collective</a:t>
            </a:r>
          </a:p>
        </p:txBody>
      </p:sp>
      <p:sp>
        <p:nvSpPr>
          <p:cNvPr id="37895" name="Rectangle 12"/>
          <p:cNvSpPr>
            <a:spLocks noChangeArrowheads="1"/>
          </p:cNvSpPr>
          <p:nvPr/>
        </p:nvSpPr>
        <p:spPr bwMode="auto">
          <a:xfrm>
            <a:off x="4103688" y="1274763"/>
            <a:ext cx="3165475" cy="542925"/>
          </a:xfrm>
          <a:prstGeom prst="rect">
            <a:avLst/>
          </a:prstGeom>
          <a:noFill/>
          <a:ln w="22225">
            <a:solidFill>
              <a:srgbClr val="99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rgbClr val="17573F"/>
                </a:solidFill>
                <a:latin typeface="Arial" pitchFamily="34" charset="0"/>
              </a:defRPr>
            </a:lvl1pPr>
            <a:lvl2pPr marL="742950" indent="-285750">
              <a:defRPr sz="2800">
                <a:solidFill>
                  <a:srgbClr val="17573F"/>
                </a:solidFill>
                <a:latin typeface="Arial" pitchFamily="34" charset="0"/>
              </a:defRPr>
            </a:lvl2pPr>
            <a:lvl3pPr marL="1143000" indent="-228600">
              <a:defRPr sz="2800">
                <a:solidFill>
                  <a:srgbClr val="17573F"/>
                </a:solidFill>
                <a:latin typeface="Arial" pitchFamily="34" charset="0"/>
              </a:defRPr>
            </a:lvl3pPr>
            <a:lvl4pPr marL="1600200" indent="-228600">
              <a:defRPr sz="2800">
                <a:solidFill>
                  <a:srgbClr val="17573F"/>
                </a:solidFill>
                <a:latin typeface="Arial" pitchFamily="34" charset="0"/>
              </a:defRPr>
            </a:lvl4pPr>
            <a:lvl5pPr marL="2057400" indent="-228600">
              <a:defRPr sz="2800">
                <a:solidFill>
                  <a:srgbClr val="17573F"/>
                </a:solidFill>
                <a:latin typeface="Arial" pitchFamily="34" charset="0"/>
              </a:defRPr>
            </a:lvl5pPr>
            <a:lvl6pPr marL="2514600" indent="-228600" algn="ctr" eaLnBrk="0" fontAlgn="base" hangingPunct="0">
              <a:spcBef>
                <a:spcPct val="0"/>
              </a:spcBef>
              <a:spcAft>
                <a:spcPct val="0"/>
              </a:spcAft>
              <a:defRPr sz="2800">
                <a:solidFill>
                  <a:srgbClr val="17573F"/>
                </a:solidFill>
                <a:latin typeface="Arial" pitchFamily="34" charset="0"/>
              </a:defRPr>
            </a:lvl6pPr>
            <a:lvl7pPr marL="2971800" indent="-228600" algn="ctr" eaLnBrk="0" fontAlgn="base" hangingPunct="0">
              <a:spcBef>
                <a:spcPct val="0"/>
              </a:spcBef>
              <a:spcAft>
                <a:spcPct val="0"/>
              </a:spcAft>
              <a:defRPr sz="2800">
                <a:solidFill>
                  <a:srgbClr val="17573F"/>
                </a:solidFill>
                <a:latin typeface="Arial" pitchFamily="34" charset="0"/>
              </a:defRPr>
            </a:lvl7pPr>
            <a:lvl8pPr marL="3429000" indent="-228600" algn="ctr" eaLnBrk="0" fontAlgn="base" hangingPunct="0">
              <a:spcBef>
                <a:spcPct val="0"/>
              </a:spcBef>
              <a:spcAft>
                <a:spcPct val="0"/>
              </a:spcAft>
              <a:defRPr sz="2800">
                <a:solidFill>
                  <a:srgbClr val="17573F"/>
                </a:solidFill>
                <a:latin typeface="Arial" pitchFamily="34" charset="0"/>
              </a:defRPr>
            </a:lvl8pPr>
            <a:lvl9pPr marL="3886200" indent="-228600" algn="ctr" eaLnBrk="0" fontAlgn="base" hangingPunct="0">
              <a:spcBef>
                <a:spcPct val="0"/>
              </a:spcBef>
              <a:spcAft>
                <a:spcPct val="0"/>
              </a:spcAft>
              <a:defRPr sz="2800">
                <a:solidFill>
                  <a:srgbClr val="17573F"/>
                </a:solidFill>
                <a:latin typeface="Arial" pitchFamily="34" charset="0"/>
              </a:defRPr>
            </a:lvl9pPr>
          </a:lstStyle>
          <a:p>
            <a:r>
              <a:rPr lang="en-US" altLang="en-US" sz="2400" b="1">
                <a:solidFill>
                  <a:schemeClr val="tx1"/>
                </a:solidFill>
                <a:latin typeface="Verdana" pitchFamily="34" charset="0"/>
              </a:rPr>
              <a:t>Application</a:t>
            </a:r>
          </a:p>
        </p:txBody>
      </p:sp>
      <p:sp>
        <p:nvSpPr>
          <p:cNvPr id="37896" name="Line 13"/>
          <p:cNvSpPr>
            <a:spLocks noChangeShapeType="1"/>
          </p:cNvSpPr>
          <p:nvPr/>
        </p:nvSpPr>
        <p:spPr bwMode="auto">
          <a:xfrm>
            <a:off x="4256088" y="1808163"/>
            <a:ext cx="0" cy="2611437"/>
          </a:xfrm>
          <a:prstGeom prst="line">
            <a:avLst/>
          </a:prstGeom>
          <a:noFill/>
          <a:ln w="38100">
            <a:solidFill>
              <a:schemeClr val="tx1"/>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7" name="Line 14"/>
          <p:cNvSpPr>
            <a:spLocks noChangeShapeType="1"/>
          </p:cNvSpPr>
          <p:nvPr/>
        </p:nvSpPr>
        <p:spPr bwMode="auto">
          <a:xfrm>
            <a:off x="5246688" y="1808163"/>
            <a:ext cx="0" cy="473075"/>
          </a:xfrm>
          <a:prstGeom prst="line">
            <a:avLst/>
          </a:prstGeom>
          <a:noFill/>
          <a:ln w="38100">
            <a:solidFill>
              <a:schemeClr val="tx1"/>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8" name="Line 15"/>
          <p:cNvSpPr>
            <a:spLocks noChangeShapeType="1"/>
          </p:cNvSpPr>
          <p:nvPr/>
        </p:nvSpPr>
        <p:spPr bwMode="auto">
          <a:xfrm>
            <a:off x="4789488" y="1808163"/>
            <a:ext cx="0" cy="1557337"/>
          </a:xfrm>
          <a:prstGeom prst="line">
            <a:avLst/>
          </a:prstGeom>
          <a:noFill/>
          <a:ln w="38100">
            <a:solidFill>
              <a:schemeClr val="tx1"/>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9" name="Rectangle 16"/>
          <p:cNvSpPr>
            <a:spLocks noChangeArrowheads="1"/>
          </p:cNvSpPr>
          <p:nvPr/>
        </p:nvSpPr>
        <p:spPr bwMode="auto">
          <a:xfrm>
            <a:off x="4103688" y="5514975"/>
            <a:ext cx="3165475" cy="542925"/>
          </a:xfrm>
          <a:prstGeom prst="rect">
            <a:avLst/>
          </a:prstGeom>
          <a:solidFill>
            <a:srgbClr val="D9D9FF"/>
          </a:solidFill>
          <a:ln w="22225">
            <a:solidFill>
              <a:srgbClr val="99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rgbClr val="17573F"/>
                </a:solidFill>
                <a:latin typeface="Arial" pitchFamily="34" charset="0"/>
              </a:defRPr>
            </a:lvl1pPr>
            <a:lvl2pPr marL="742950" indent="-285750">
              <a:defRPr sz="2800">
                <a:solidFill>
                  <a:srgbClr val="17573F"/>
                </a:solidFill>
                <a:latin typeface="Arial" pitchFamily="34" charset="0"/>
              </a:defRPr>
            </a:lvl2pPr>
            <a:lvl3pPr marL="1143000" indent="-228600">
              <a:defRPr sz="2800">
                <a:solidFill>
                  <a:srgbClr val="17573F"/>
                </a:solidFill>
                <a:latin typeface="Arial" pitchFamily="34" charset="0"/>
              </a:defRPr>
            </a:lvl3pPr>
            <a:lvl4pPr marL="1600200" indent="-228600">
              <a:defRPr sz="2800">
                <a:solidFill>
                  <a:srgbClr val="17573F"/>
                </a:solidFill>
                <a:latin typeface="Arial" pitchFamily="34" charset="0"/>
              </a:defRPr>
            </a:lvl4pPr>
            <a:lvl5pPr marL="2057400" indent="-228600">
              <a:defRPr sz="2800">
                <a:solidFill>
                  <a:srgbClr val="17573F"/>
                </a:solidFill>
                <a:latin typeface="Arial" pitchFamily="34" charset="0"/>
              </a:defRPr>
            </a:lvl5pPr>
            <a:lvl6pPr marL="2514600" indent="-228600" algn="ctr" eaLnBrk="0" fontAlgn="base" hangingPunct="0">
              <a:spcBef>
                <a:spcPct val="0"/>
              </a:spcBef>
              <a:spcAft>
                <a:spcPct val="0"/>
              </a:spcAft>
              <a:defRPr sz="2800">
                <a:solidFill>
                  <a:srgbClr val="17573F"/>
                </a:solidFill>
                <a:latin typeface="Arial" pitchFamily="34" charset="0"/>
              </a:defRPr>
            </a:lvl6pPr>
            <a:lvl7pPr marL="2971800" indent="-228600" algn="ctr" eaLnBrk="0" fontAlgn="base" hangingPunct="0">
              <a:spcBef>
                <a:spcPct val="0"/>
              </a:spcBef>
              <a:spcAft>
                <a:spcPct val="0"/>
              </a:spcAft>
              <a:defRPr sz="2800">
                <a:solidFill>
                  <a:srgbClr val="17573F"/>
                </a:solidFill>
                <a:latin typeface="Arial" pitchFamily="34" charset="0"/>
              </a:defRPr>
            </a:lvl7pPr>
            <a:lvl8pPr marL="3429000" indent="-228600" algn="ctr" eaLnBrk="0" fontAlgn="base" hangingPunct="0">
              <a:spcBef>
                <a:spcPct val="0"/>
              </a:spcBef>
              <a:spcAft>
                <a:spcPct val="0"/>
              </a:spcAft>
              <a:defRPr sz="2800">
                <a:solidFill>
                  <a:srgbClr val="17573F"/>
                </a:solidFill>
                <a:latin typeface="Arial" pitchFamily="34" charset="0"/>
              </a:defRPr>
            </a:lvl8pPr>
            <a:lvl9pPr marL="3886200" indent="-228600" algn="ctr" eaLnBrk="0" fontAlgn="base" hangingPunct="0">
              <a:spcBef>
                <a:spcPct val="0"/>
              </a:spcBef>
              <a:spcAft>
                <a:spcPct val="0"/>
              </a:spcAft>
              <a:defRPr sz="2800">
                <a:solidFill>
                  <a:srgbClr val="17573F"/>
                </a:solidFill>
                <a:latin typeface="Arial" pitchFamily="34" charset="0"/>
              </a:defRPr>
            </a:lvl9pPr>
          </a:lstStyle>
          <a:p>
            <a:r>
              <a:rPr lang="en-US" altLang="en-US" sz="2400" b="1">
                <a:solidFill>
                  <a:schemeClr val="tx1"/>
                </a:solidFill>
                <a:latin typeface="Verdana" pitchFamily="34" charset="0"/>
              </a:rPr>
              <a:t>Fabric</a:t>
            </a:r>
          </a:p>
        </p:txBody>
      </p:sp>
      <p:sp>
        <p:nvSpPr>
          <p:cNvPr id="37900" name="Rectangle 17"/>
          <p:cNvSpPr>
            <a:spLocks noChangeArrowheads="1"/>
          </p:cNvSpPr>
          <p:nvPr/>
        </p:nvSpPr>
        <p:spPr bwMode="auto">
          <a:xfrm>
            <a:off x="7380288" y="4986338"/>
            <a:ext cx="1219200" cy="377825"/>
          </a:xfrm>
          <a:prstGeom prst="rect">
            <a:avLst/>
          </a:prstGeom>
          <a:solidFill>
            <a:srgbClr val="CCFFFF"/>
          </a:solidFill>
          <a:ln w="2222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rgbClr val="17573F"/>
                </a:solidFill>
                <a:latin typeface="Arial" pitchFamily="34" charset="0"/>
              </a:defRPr>
            </a:lvl1pPr>
            <a:lvl2pPr marL="742950" indent="-285750">
              <a:defRPr sz="2800">
                <a:solidFill>
                  <a:srgbClr val="17573F"/>
                </a:solidFill>
                <a:latin typeface="Arial" pitchFamily="34" charset="0"/>
              </a:defRPr>
            </a:lvl2pPr>
            <a:lvl3pPr marL="1143000" indent="-228600">
              <a:defRPr sz="2800">
                <a:solidFill>
                  <a:srgbClr val="17573F"/>
                </a:solidFill>
                <a:latin typeface="Arial" pitchFamily="34" charset="0"/>
              </a:defRPr>
            </a:lvl3pPr>
            <a:lvl4pPr marL="1600200" indent="-228600">
              <a:defRPr sz="2800">
                <a:solidFill>
                  <a:srgbClr val="17573F"/>
                </a:solidFill>
                <a:latin typeface="Arial" pitchFamily="34" charset="0"/>
              </a:defRPr>
            </a:lvl4pPr>
            <a:lvl5pPr marL="2057400" indent="-228600">
              <a:defRPr sz="2800">
                <a:solidFill>
                  <a:srgbClr val="17573F"/>
                </a:solidFill>
                <a:latin typeface="Arial" pitchFamily="34" charset="0"/>
              </a:defRPr>
            </a:lvl5pPr>
            <a:lvl6pPr marL="2514600" indent="-228600" algn="ctr" eaLnBrk="0" fontAlgn="base" hangingPunct="0">
              <a:spcBef>
                <a:spcPct val="0"/>
              </a:spcBef>
              <a:spcAft>
                <a:spcPct val="0"/>
              </a:spcAft>
              <a:defRPr sz="2800">
                <a:solidFill>
                  <a:srgbClr val="17573F"/>
                </a:solidFill>
                <a:latin typeface="Arial" pitchFamily="34" charset="0"/>
              </a:defRPr>
            </a:lvl6pPr>
            <a:lvl7pPr marL="2971800" indent="-228600" algn="ctr" eaLnBrk="0" fontAlgn="base" hangingPunct="0">
              <a:spcBef>
                <a:spcPct val="0"/>
              </a:spcBef>
              <a:spcAft>
                <a:spcPct val="0"/>
              </a:spcAft>
              <a:defRPr sz="2800">
                <a:solidFill>
                  <a:srgbClr val="17573F"/>
                </a:solidFill>
                <a:latin typeface="Arial" pitchFamily="34" charset="0"/>
              </a:defRPr>
            </a:lvl7pPr>
            <a:lvl8pPr marL="3429000" indent="-228600" algn="ctr" eaLnBrk="0" fontAlgn="base" hangingPunct="0">
              <a:spcBef>
                <a:spcPct val="0"/>
              </a:spcBef>
              <a:spcAft>
                <a:spcPct val="0"/>
              </a:spcAft>
              <a:defRPr sz="2800">
                <a:solidFill>
                  <a:srgbClr val="17573F"/>
                </a:solidFill>
                <a:latin typeface="Arial" pitchFamily="34" charset="0"/>
              </a:defRPr>
            </a:lvl8pPr>
            <a:lvl9pPr marL="3886200" indent="-228600" algn="ctr" eaLnBrk="0" fontAlgn="base" hangingPunct="0">
              <a:spcBef>
                <a:spcPct val="0"/>
              </a:spcBef>
              <a:spcAft>
                <a:spcPct val="0"/>
              </a:spcAft>
              <a:defRPr sz="2800">
                <a:solidFill>
                  <a:srgbClr val="17573F"/>
                </a:solidFill>
                <a:latin typeface="Arial" pitchFamily="34" charset="0"/>
              </a:defRPr>
            </a:lvl9pPr>
          </a:lstStyle>
          <a:p>
            <a:r>
              <a:rPr lang="en-US" altLang="en-US" sz="1800" b="1">
                <a:solidFill>
                  <a:schemeClr val="tx1"/>
                </a:solidFill>
                <a:latin typeface="Verdana" pitchFamily="34" charset="0"/>
              </a:rPr>
              <a:t>Internet</a:t>
            </a:r>
          </a:p>
        </p:txBody>
      </p:sp>
      <p:sp>
        <p:nvSpPr>
          <p:cNvPr id="37901" name="Rectangle 18"/>
          <p:cNvSpPr>
            <a:spLocks noChangeArrowheads="1"/>
          </p:cNvSpPr>
          <p:nvPr/>
        </p:nvSpPr>
        <p:spPr bwMode="auto">
          <a:xfrm>
            <a:off x="7380288" y="4608513"/>
            <a:ext cx="1219200" cy="377825"/>
          </a:xfrm>
          <a:prstGeom prst="rect">
            <a:avLst/>
          </a:prstGeom>
          <a:solidFill>
            <a:srgbClr val="CCFFFF"/>
          </a:solidFill>
          <a:ln w="2222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rgbClr val="17573F"/>
                </a:solidFill>
                <a:latin typeface="Arial" pitchFamily="34" charset="0"/>
              </a:defRPr>
            </a:lvl1pPr>
            <a:lvl2pPr marL="742950" indent="-285750">
              <a:defRPr sz="2800">
                <a:solidFill>
                  <a:srgbClr val="17573F"/>
                </a:solidFill>
                <a:latin typeface="Arial" pitchFamily="34" charset="0"/>
              </a:defRPr>
            </a:lvl2pPr>
            <a:lvl3pPr marL="1143000" indent="-228600">
              <a:defRPr sz="2800">
                <a:solidFill>
                  <a:srgbClr val="17573F"/>
                </a:solidFill>
                <a:latin typeface="Arial" pitchFamily="34" charset="0"/>
              </a:defRPr>
            </a:lvl3pPr>
            <a:lvl4pPr marL="1600200" indent="-228600">
              <a:defRPr sz="2800">
                <a:solidFill>
                  <a:srgbClr val="17573F"/>
                </a:solidFill>
                <a:latin typeface="Arial" pitchFamily="34" charset="0"/>
              </a:defRPr>
            </a:lvl4pPr>
            <a:lvl5pPr marL="2057400" indent="-228600">
              <a:defRPr sz="2800">
                <a:solidFill>
                  <a:srgbClr val="17573F"/>
                </a:solidFill>
                <a:latin typeface="Arial" pitchFamily="34" charset="0"/>
              </a:defRPr>
            </a:lvl5pPr>
            <a:lvl6pPr marL="2514600" indent="-228600" algn="ctr" eaLnBrk="0" fontAlgn="base" hangingPunct="0">
              <a:spcBef>
                <a:spcPct val="0"/>
              </a:spcBef>
              <a:spcAft>
                <a:spcPct val="0"/>
              </a:spcAft>
              <a:defRPr sz="2800">
                <a:solidFill>
                  <a:srgbClr val="17573F"/>
                </a:solidFill>
                <a:latin typeface="Arial" pitchFamily="34" charset="0"/>
              </a:defRPr>
            </a:lvl6pPr>
            <a:lvl7pPr marL="2971800" indent="-228600" algn="ctr" eaLnBrk="0" fontAlgn="base" hangingPunct="0">
              <a:spcBef>
                <a:spcPct val="0"/>
              </a:spcBef>
              <a:spcAft>
                <a:spcPct val="0"/>
              </a:spcAft>
              <a:defRPr sz="2800">
                <a:solidFill>
                  <a:srgbClr val="17573F"/>
                </a:solidFill>
                <a:latin typeface="Arial" pitchFamily="34" charset="0"/>
              </a:defRPr>
            </a:lvl7pPr>
            <a:lvl8pPr marL="3429000" indent="-228600" algn="ctr" eaLnBrk="0" fontAlgn="base" hangingPunct="0">
              <a:spcBef>
                <a:spcPct val="0"/>
              </a:spcBef>
              <a:spcAft>
                <a:spcPct val="0"/>
              </a:spcAft>
              <a:defRPr sz="2800">
                <a:solidFill>
                  <a:srgbClr val="17573F"/>
                </a:solidFill>
                <a:latin typeface="Arial" pitchFamily="34" charset="0"/>
              </a:defRPr>
            </a:lvl8pPr>
            <a:lvl9pPr marL="3886200" indent="-228600" algn="ctr" eaLnBrk="0" fontAlgn="base" hangingPunct="0">
              <a:spcBef>
                <a:spcPct val="0"/>
              </a:spcBef>
              <a:spcAft>
                <a:spcPct val="0"/>
              </a:spcAft>
              <a:defRPr sz="2800">
                <a:solidFill>
                  <a:srgbClr val="17573F"/>
                </a:solidFill>
                <a:latin typeface="Arial" pitchFamily="34" charset="0"/>
              </a:defRPr>
            </a:lvl9pPr>
          </a:lstStyle>
          <a:p>
            <a:r>
              <a:rPr lang="en-US" altLang="en-US" sz="1400" b="1" dirty="0">
                <a:solidFill>
                  <a:schemeClr val="tx1"/>
                </a:solidFill>
                <a:latin typeface="Verdana" pitchFamily="34" charset="0"/>
              </a:rPr>
              <a:t>Transport</a:t>
            </a:r>
          </a:p>
        </p:txBody>
      </p:sp>
      <p:sp>
        <p:nvSpPr>
          <p:cNvPr id="37902" name="Rectangle 19"/>
          <p:cNvSpPr>
            <a:spLocks noChangeArrowheads="1"/>
          </p:cNvSpPr>
          <p:nvPr/>
        </p:nvSpPr>
        <p:spPr bwMode="auto">
          <a:xfrm>
            <a:off x="7380288" y="1298575"/>
            <a:ext cx="1219200" cy="3309938"/>
          </a:xfrm>
          <a:prstGeom prst="rect">
            <a:avLst/>
          </a:prstGeom>
          <a:solidFill>
            <a:srgbClr val="CCFFFF"/>
          </a:solidFill>
          <a:ln w="2222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rgbClr val="17573F"/>
                </a:solidFill>
                <a:latin typeface="Arial" pitchFamily="34" charset="0"/>
              </a:defRPr>
            </a:lvl1pPr>
            <a:lvl2pPr marL="742950" indent="-285750">
              <a:defRPr sz="2800">
                <a:solidFill>
                  <a:srgbClr val="17573F"/>
                </a:solidFill>
                <a:latin typeface="Arial" pitchFamily="34" charset="0"/>
              </a:defRPr>
            </a:lvl2pPr>
            <a:lvl3pPr marL="1143000" indent="-228600">
              <a:defRPr sz="2800">
                <a:solidFill>
                  <a:srgbClr val="17573F"/>
                </a:solidFill>
                <a:latin typeface="Arial" pitchFamily="34" charset="0"/>
              </a:defRPr>
            </a:lvl3pPr>
            <a:lvl4pPr marL="1600200" indent="-228600">
              <a:defRPr sz="2800">
                <a:solidFill>
                  <a:srgbClr val="17573F"/>
                </a:solidFill>
                <a:latin typeface="Arial" pitchFamily="34" charset="0"/>
              </a:defRPr>
            </a:lvl4pPr>
            <a:lvl5pPr marL="2057400" indent="-228600">
              <a:defRPr sz="2800">
                <a:solidFill>
                  <a:srgbClr val="17573F"/>
                </a:solidFill>
                <a:latin typeface="Arial" pitchFamily="34" charset="0"/>
              </a:defRPr>
            </a:lvl5pPr>
            <a:lvl6pPr marL="2514600" indent="-228600" algn="ctr" eaLnBrk="0" fontAlgn="base" hangingPunct="0">
              <a:spcBef>
                <a:spcPct val="0"/>
              </a:spcBef>
              <a:spcAft>
                <a:spcPct val="0"/>
              </a:spcAft>
              <a:defRPr sz="2800">
                <a:solidFill>
                  <a:srgbClr val="17573F"/>
                </a:solidFill>
                <a:latin typeface="Arial" pitchFamily="34" charset="0"/>
              </a:defRPr>
            </a:lvl6pPr>
            <a:lvl7pPr marL="2971800" indent="-228600" algn="ctr" eaLnBrk="0" fontAlgn="base" hangingPunct="0">
              <a:spcBef>
                <a:spcPct val="0"/>
              </a:spcBef>
              <a:spcAft>
                <a:spcPct val="0"/>
              </a:spcAft>
              <a:defRPr sz="2800">
                <a:solidFill>
                  <a:srgbClr val="17573F"/>
                </a:solidFill>
                <a:latin typeface="Arial" pitchFamily="34" charset="0"/>
              </a:defRPr>
            </a:lvl7pPr>
            <a:lvl8pPr marL="3429000" indent="-228600" algn="ctr" eaLnBrk="0" fontAlgn="base" hangingPunct="0">
              <a:spcBef>
                <a:spcPct val="0"/>
              </a:spcBef>
              <a:spcAft>
                <a:spcPct val="0"/>
              </a:spcAft>
              <a:defRPr sz="2800">
                <a:solidFill>
                  <a:srgbClr val="17573F"/>
                </a:solidFill>
                <a:latin typeface="Arial" pitchFamily="34" charset="0"/>
              </a:defRPr>
            </a:lvl8pPr>
            <a:lvl9pPr marL="3886200" indent="-228600" algn="ctr" eaLnBrk="0" fontAlgn="base" hangingPunct="0">
              <a:spcBef>
                <a:spcPct val="0"/>
              </a:spcBef>
              <a:spcAft>
                <a:spcPct val="0"/>
              </a:spcAft>
              <a:defRPr sz="2800">
                <a:solidFill>
                  <a:srgbClr val="17573F"/>
                </a:solidFill>
                <a:latin typeface="Arial" pitchFamily="34" charset="0"/>
              </a:defRPr>
            </a:lvl9pPr>
          </a:lstStyle>
          <a:p>
            <a:r>
              <a:rPr lang="en-US" altLang="en-US" sz="1800" b="1">
                <a:solidFill>
                  <a:schemeClr val="tx1"/>
                </a:solidFill>
                <a:latin typeface="Verdana" pitchFamily="34" charset="0"/>
              </a:rPr>
              <a:t>Appli-</a:t>
            </a:r>
            <a:br>
              <a:rPr lang="en-US" altLang="en-US" sz="1800" b="1">
                <a:solidFill>
                  <a:schemeClr val="tx1"/>
                </a:solidFill>
                <a:latin typeface="Verdana" pitchFamily="34" charset="0"/>
              </a:rPr>
            </a:br>
            <a:r>
              <a:rPr lang="en-US" altLang="en-US" sz="1800" b="1">
                <a:solidFill>
                  <a:schemeClr val="tx1"/>
                </a:solidFill>
                <a:latin typeface="Verdana" pitchFamily="34" charset="0"/>
              </a:rPr>
              <a:t>cation</a:t>
            </a:r>
          </a:p>
        </p:txBody>
      </p:sp>
      <p:sp>
        <p:nvSpPr>
          <p:cNvPr id="37903" name="Rectangle 20"/>
          <p:cNvSpPr>
            <a:spLocks noChangeArrowheads="1"/>
          </p:cNvSpPr>
          <p:nvPr/>
        </p:nvSpPr>
        <p:spPr bwMode="auto">
          <a:xfrm>
            <a:off x="7380288" y="5553075"/>
            <a:ext cx="1219200" cy="473075"/>
          </a:xfrm>
          <a:prstGeom prst="rect">
            <a:avLst/>
          </a:prstGeom>
          <a:solidFill>
            <a:srgbClr val="CCFFFF"/>
          </a:solidFill>
          <a:ln w="2222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rgbClr val="17573F"/>
                </a:solidFill>
                <a:latin typeface="Arial" pitchFamily="34" charset="0"/>
              </a:defRPr>
            </a:lvl1pPr>
            <a:lvl2pPr marL="742950" indent="-285750">
              <a:defRPr sz="2800">
                <a:solidFill>
                  <a:srgbClr val="17573F"/>
                </a:solidFill>
                <a:latin typeface="Arial" pitchFamily="34" charset="0"/>
              </a:defRPr>
            </a:lvl2pPr>
            <a:lvl3pPr marL="1143000" indent="-228600">
              <a:defRPr sz="2800">
                <a:solidFill>
                  <a:srgbClr val="17573F"/>
                </a:solidFill>
                <a:latin typeface="Arial" pitchFamily="34" charset="0"/>
              </a:defRPr>
            </a:lvl3pPr>
            <a:lvl4pPr marL="1600200" indent="-228600">
              <a:defRPr sz="2800">
                <a:solidFill>
                  <a:srgbClr val="17573F"/>
                </a:solidFill>
                <a:latin typeface="Arial" pitchFamily="34" charset="0"/>
              </a:defRPr>
            </a:lvl4pPr>
            <a:lvl5pPr marL="2057400" indent="-228600">
              <a:defRPr sz="2800">
                <a:solidFill>
                  <a:srgbClr val="17573F"/>
                </a:solidFill>
                <a:latin typeface="Arial" pitchFamily="34" charset="0"/>
              </a:defRPr>
            </a:lvl5pPr>
            <a:lvl6pPr marL="2514600" indent="-228600" algn="ctr" eaLnBrk="0" fontAlgn="base" hangingPunct="0">
              <a:spcBef>
                <a:spcPct val="0"/>
              </a:spcBef>
              <a:spcAft>
                <a:spcPct val="0"/>
              </a:spcAft>
              <a:defRPr sz="2800">
                <a:solidFill>
                  <a:srgbClr val="17573F"/>
                </a:solidFill>
                <a:latin typeface="Arial" pitchFamily="34" charset="0"/>
              </a:defRPr>
            </a:lvl6pPr>
            <a:lvl7pPr marL="2971800" indent="-228600" algn="ctr" eaLnBrk="0" fontAlgn="base" hangingPunct="0">
              <a:spcBef>
                <a:spcPct val="0"/>
              </a:spcBef>
              <a:spcAft>
                <a:spcPct val="0"/>
              </a:spcAft>
              <a:defRPr sz="2800">
                <a:solidFill>
                  <a:srgbClr val="17573F"/>
                </a:solidFill>
                <a:latin typeface="Arial" pitchFamily="34" charset="0"/>
              </a:defRPr>
            </a:lvl7pPr>
            <a:lvl8pPr marL="3429000" indent="-228600" algn="ctr" eaLnBrk="0" fontAlgn="base" hangingPunct="0">
              <a:spcBef>
                <a:spcPct val="0"/>
              </a:spcBef>
              <a:spcAft>
                <a:spcPct val="0"/>
              </a:spcAft>
              <a:defRPr sz="2800">
                <a:solidFill>
                  <a:srgbClr val="17573F"/>
                </a:solidFill>
                <a:latin typeface="Arial" pitchFamily="34" charset="0"/>
              </a:defRPr>
            </a:lvl8pPr>
            <a:lvl9pPr marL="3886200" indent="-228600" algn="ctr" eaLnBrk="0" fontAlgn="base" hangingPunct="0">
              <a:spcBef>
                <a:spcPct val="0"/>
              </a:spcBef>
              <a:spcAft>
                <a:spcPct val="0"/>
              </a:spcAft>
              <a:defRPr sz="2800">
                <a:solidFill>
                  <a:srgbClr val="17573F"/>
                </a:solidFill>
                <a:latin typeface="Arial" pitchFamily="34" charset="0"/>
              </a:defRPr>
            </a:lvl9pPr>
          </a:lstStyle>
          <a:p>
            <a:r>
              <a:rPr lang="en-US" altLang="en-US" sz="1800" b="1">
                <a:solidFill>
                  <a:schemeClr val="tx1"/>
                </a:solidFill>
                <a:latin typeface="Verdana" pitchFamily="34" charset="0"/>
              </a:rPr>
              <a:t>Link</a:t>
            </a:r>
          </a:p>
        </p:txBody>
      </p:sp>
      <p:sp>
        <p:nvSpPr>
          <p:cNvPr id="37904" name="Text Box 21"/>
          <p:cNvSpPr txBox="1">
            <a:spLocks noChangeArrowheads="1"/>
          </p:cNvSpPr>
          <p:nvPr/>
        </p:nvSpPr>
        <p:spPr bwMode="auto">
          <a:xfrm>
            <a:off x="8597900" y="1581150"/>
            <a:ext cx="458788" cy="39941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defRPr sz="2800">
                <a:solidFill>
                  <a:srgbClr val="17573F"/>
                </a:solidFill>
                <a:latin typeface="Arial" pitchFamily="34" charset="0"/>
              </a:defRPr>
            </a:lvl1pPr>
            <a:lvl2pPr marL="742950" indent="-285750">
              <a:defRPr sz="2800">
                <a:solidFill>
                  <a:srgbClr val="17573F"/>
                </a:solidFill>
                <a:latin typeface="Arial" pitchFamily="34" charset="0"/>
              </a:defRPr>
            </a:lvl2pPr>
            <a:lvl3pPr marL="1143000" indent="-228600">
              <a:defRPr sz="2800">
                <a:solidFill>
                  <a:srgbClr val="17573F"/>
                </a:solidFill>
                <a:latin typeface="Arial" pitchFamily="34" charset="0"/>
              </a:defRPr>
            </a:lvl3pPr>
            <a:lvl4pPr marL="1600200" indent="-228600">
              <a:defRPr sz="2800">
                <a:solidFill>
                  <a:srgbClr val="17573F"/>
                </a:solidFill>
                <a:latin typeface="Arial" pitchFamily="34" charset="0"/>
              </a:defRPr>
            </a:lvl4pPr>
            <a:lvl5pPr marL="2057400" indent="-228600">
              <a:defRPr sz="2800">
                <a:solidFill>
                  <a:srgbClr val="17573F"/>
                </a:solidFill>
                <a:latin typeface="Arial" pitchFamily="34" charset="0"/>
              </a:defRPr>
            </a:lvl5pPr>
            <a:lvl6pPr marL="2514600" indent="-228600" algn="ctr" eaLnBrk="0" fontAlgn="base" hangingPunct="0">
              <a:spcBef>
                <a:spcPct val="0"/>
              </a:spcBef>
              <a:spcAft>
                <a:spcPct val="0"/>
              </a:spcAft>
              <a:defRPr sz="2800">
                <a:solidFill>
                  <a:srgbClr val="17573F"/>
                </a:solidFill>
                <a:latin typeface="Arial" pitchFamily="34" charset="0"/>
              </a:defRPr>
            </a:lvl6pPr>
            <a:lvl7pPr marL="2971800" indent="-228600" algn="ctr" eaLnBrk="0" fontAlgn="base" hangingPunct="0">
              <a:spcBef>
                <a:spcPct val="0"/>
              </a:spcBef>
              <a:spcAft>
                <a:spcPct val="0"/>
              </a:spcAft>
              <a:defRPr sz="2800">
                <a:solidFill>
                  <a:srgbClr val="17573F"/>
                </a:solidFill>
                <a:latin typeface="Arial" pitchFamily="34" charset="0"/>
              </a:defRPr>
            </a:lvl7pPr>
            <a:lvl8pPr marL="3429000" indent="-228600" algn="ctr" eaLnBrk="0" fontAlgn="base" hangingPunct="0">
              <a:spcBef>
                <a:spcPct val="0"/>
              </a:spcBef>
              <a:spcAft>
                <a:spcPct val="0"/>
              </a:spcAft>
              <a:defRPr sz="2800">
                <a:solidFill>
                  <a:srgbClr val="17573F"/>
                </a:solidFill>
                <a:latin typeface="Arial" pitchFamily="34" charset="0"/>
              </a:defRPr>
            </a:lvl8pPr>
            <a:lvl9pPr marL="3886200" indent="-228600" algn="ctr" eaLnBrk="0" fontAlgn="base" hangingPunct="0">
              <a:spcBef>
                <a:spcPct val="0"/>
              </a:spcBef>
              <a:spcAft>
                <a:spcPct val="0"/>
              </a:spcAft>
              <a:defRPr sz="2800">
                <a:solidFill>
                  <a:srgbClr val="17573F"/>
                </a:solidFill>
                <a:latin typeface="Arial" pitchFamily="34" charset="0"/>
              </a:defRPr>
            </a:lvl9pPr>
          </a:lstStyle>
          <a:p>
            <a:pPr algn="l"/>
            <a:r>
              <a:rPr lang="en-US" altLang="en-US" sz="1800" b="1">
                <a:solidFill>
                  <a:srgbClr val="6984F5"/>
                </a:solidFill>
                <a:latin typeface="Verdana" pitchFamily="34" charset="0"/>
              </a:rPr>
              <a:t>Internet Protocol Architecture</a:t>
            </a:r>
          </a:p>
        </p:txBody>
      </p:sp>
    </p:spTree>
    <p:extLst>
      <p:ext uri="{BB962C8B-B14F-4D97-AF65-F5344CB8AC3E}">
        <p14:creationId xmlns:p14="http://schemas.microsoft.com/office/powerpoint/2010/main" val="1479627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t>
            </a:r>
            <a:r>
              <a:rPr lang="en-US" dirty="0"/>
              <a:t>A</a:t>
            </a:r>
            <a:r>
              <a:rPr lang="en-US" dirty="0" smtClean="0"/>
              <a:t> world map</a:t>
            </a:r>
            <a:endParaRPr lang="en-US" dirty="0"/>
          </a:p>
        </p:txBody>
      </p:sp>
      <p:sp>
        <p:nvSpPr>
          <p:cNvPr id="4" name="Slide Number Placeholder 3"/>
          <p:cNvSpPr>
            <a:spLocks noGrp="1"/>
          </p:cNvSpPr>
          <p:nvPr>
            <p:ph type="sldNum" sz="quarter" idx="12"/>
          </p:nvPr>
        </p:nvSpPr>
        <p:spPr/>
        <p:txBody>
          <a:bodyPr/>
          <a:lstStyle/>
          <a:p>
            <a:fld id="{55C6C611-0E58-45F4-8203-4E56D426E47B}" type="slidenum">
              <a:rPr lang="en-US" smtClean="0"/>
              <a:t>14</a:t>
            </a:fld>
            <a:endParaRPr lang="en-US"/>
          </a:p>
        </p:txBody>
      </p:sp>
      <p:pic>
        <p:nvPicPr>
          <p:cNvPr id="10242" name="Picture 2" descr="https://espace.cern.ch/WLCG-document-repository/images1/world/GLIF_5-08_World_Map_8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102" y="1219200"/>
            <a:ext cx="8693783" cy="5105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76800" y="5061856"/>
            <a:ext cx="3777343" cy="523220"/>
          </a:xfrm>
          <a:prstGeom prst="rect">
            <a:avLst/>
          </a:prstGeom>
          <a:noFill/>
        </p:spPr>
        <p:txBody>
          <a:bodyPr wrap="square" rtlCol="0">
            <a:spAutoFit/>
          </a:bodyPr>
          <a:lstStyle/>
          <a:p>
            <a:r>
              <a:rPr lang="en-US" sz="2800" dirty="0" smtClean="0">
                <a:solidFill>
                  <a:schemeClr val="bg1"/>
                </a:solidFill>
              </a:rPr>
              <a:t>This is just the network</a:t>
            </a:r>
            <a:endParaRPr lang="en-US" sz="2800" dirty="0">
              <a:solidFill>
                <a:schemeClr val="bg1"/>
              </a:solidFill>
            </a:endParaRPr>
          </a:p>
        </p:txBody>
      </p:sp>
    </p:spTree>
    <p:extLst>
      <p:ext uri="{BB962C8B-B14F-4D97-AF65-F5344CB8AC3E}">
        <p14:creationId xmlns:p14="http://schemas.microsoft.com/office/powerpoint/2010/main" val="280673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ALICE Grid sites</a:t>
            </a:r>
            <a:endParaRPr lang="en-US" dirty="0"/>
          </a:p>
        </p:txBody>
      </p:sp>
      <p:pic>
        <p:nvPicPr>
          <p:cNvPr id="11266" name="Picture 2" descr="C:\Users\lbetev\Desktop\all sit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02496"/>
            <a:ext cx="8839200" cy="49221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00400" y="1550699"/>
            <a:ext cx="1780680" cy="461665"/>
          </a:xfrm>
          <a:prstGeom prst="rect">
            <a:avLst/>
          </a:prstGeom>
          <a:noFill/>
        </p:spPr>
        <p:txBody>
          <a:bodyPr wrap="none" rtlCol="0">
            <a:spAutoFit/>
          </a:bodyPr>
          <a:lstStyle/>
          <a:p>
            <a:r>
              <a:rPr lang="en-US" sz="2400" b="1" dirty="0" smtClean="0">
                <a:solidFill>
                  <a:schemeClr val="bg1"/>
                </a:solidFill>
              </a:rPr>
              <a:t>53 in Europe</a:t>
            </a:r>
            <a:endParaRPr lang="en-US" sz="2400" b="1" dirty="0">
              <a:solidFill>
                <a:schemeClr val="bg1"/>
              </a:solidFill>
            </a:endParaRPr>
          </a:p>
        </p:txBody>
      </p:sp>
      <p:sp>
        <p:nvSpPr>
          <p:cNvPr id="8" name="TextBox 7"/>
          <p:cNvSpPr txBox="1"/>
          <p:nvPr/>
        </p:nvSpPr>
        <p:spPr>
          <a:xfrm>
            <a:off x="6848475" y="1905000"/>
            <a:ext cx="1410964" cy="461665"/>
          </a:xfrm>
          <a:prstGeom prst="rect">
            <a:avLst/>
          </a:prstGeom>
          <a:noFill/>
        </p:spPr>
        <p:txBody>
          <a:bodyPr wrap="none" rtlCol="0">
            <a:spAutoFit/>
          </a:bodyPr>
          <a:lstStyle/>
          <a:p>
            <a:r>
              <a:rPr lang="en-US" sz="2400" b="1" dirty="0" smtClean="0">
                <a:solidFill>
                  <a:schemeClr val="bg1"/>
                </a:solidFill>
              </a:rPr>
              <a:t>10 in </a:t>
            </a:r>
            <a:r>
              <a:rPr lang="en-US" sz="2400" b="1" dirty="0" err="1" smtClean="0">
                <a:solidFill>
                  <a:schemeClr val="bg1"/>
                </a:solidFill>
              </a:rPr>
              <a:t>Aisa</a:t>
            </a:r>
            <a:endParaRPr lang="en-US" sz="2400" b="1" dirty="0" smtClean="0">
              <a:solidFill>
                <a:schemeClr val="bg1"/>
              </a:solidFill>
            </a:endParaRPr>
          </a:p>
        </p:txBody>
      </p:sp>
      <p:sp>
        <p:nvSpPr>
          <p:cNvPr id="9" name="TextBox 8"/>
          <p:cNvSpPr txBox="1"/>
          <p:nvPr/>
        </p:nvSpPr>
        <p:spPr>
          <a:xfrm>
            <a:off x="4419600" y="4114800"/>
            <a:ext cx="1465273" cy="461665"/>
          </a:xfrm>
          <a:prstGeom prst="rect">
            <a:avLst/>
          </a:prstGeom>
          <a:noFill/>
        </p:spPr>
        <p:txBody>
          <a:bodyPr wrap="none" rtlCol="0">
            <a:spAutoFit/>
          </a:bodyPr>
          <a:lstStyle/>
          <a:p>
            <a:r>
              <a:rPr lang="en-US" sz="2400" b="1" dirty="0">
                <a:solidFill>
                  <a:schemeClr val="bg1"/>
                </a:solidFill>
              </a:rPr>
              <a:t>2</a:t>
            </a:r>
            <a:r>
              <a:rPr lang="en-US" sz="2400" b="1" dirty="0" smtClean="0">
                <a:solidFill>
                  <a:schemeClr val="bg1"/>
                </a:solidFill>
              </a:rPr>
              <a:t> in Africa</a:t>
            </a:r>
          </a:p>
        </p:txBody>
      </p:sp>
      <p:sp>
        <p:nvSpPr>
          <p:cNvPr id="10" name="TextBox 9"/>
          <p:cNvSpPr txBox="1"/>
          <p:nvPr/>
        </p:nvSpPr>
        <p:spPr>
          <a:xfrm>
            <a:off x="685800" y="4648200"/>
            <a:ext cx="2590581" cy="461665"/>
          </a:xfrm>
          <a:prstGeom prst="rect">
            <a:avLst/>
          </a:prstGeom>
          <a:noFill/>
        </p:spPr>
        <p:txBody>
          <a:bodyPr wrap="none" rtlCol="0">
            <a:spAutoFit/>
          </a:bodyPr>
          <a:lstStyle/>
          <a:p>
            <a:r>
              <a:rPr lang="en-US" sz="2400" b="1" dirty="0" smtClean="0">
                <a:solidFill>
                  <a:schemeClr val="bg1"/>
                </a:solidFill>
              </a:rPr>
              <a:t>2 in South America</a:t>
            </a:r>
          </a:p>
        </p:txBody>
      </p:sp>
      <p:sp>
        <p:nvSpPr>
          <p:cNvPr id="11" name="TextBox 10"/>
          <p:cNvSpPr txBox="1"/>
          <p:nvPr/>
        </p:nvSpPr>
        <p:spPr>
          <a:xfrm>
            <a:off x="457200" y="1412200"/>
            <a:ext cx="2590581" cy="461665"/>
          </a:xfrm>
          <a:prstGeom prst="rect">
            <a:avLst/>
          </a:prstGeom>
          <a:noFill/>
        </p:spPr>
        <p:txBody>
          <a:bodyPr wrap="none" rtlCol="0">
            <a:spAutoFit/>
          </a:bodyPr>
          <a:lstStyle/>
          <a:p>
            <a:r>
              <a:rPr lang="en-US" sz="2400" b="1" dirty="0">
                <a:solidFill>
                  <a:schemeClr val="bg1"/>
                </a:solidFill>
              </a:rPr>
              <a:t>8</a:t>
            </a:r>
            <a:r>
              <a:rPr lang="en-US" sz="2400" b="1" dirty="0" smtClean="0">
                <a:solidFill>
                  <a:schemeClr val="bg1"/>
                </a:solidFill>
              </a:rPr>
              <a:t> in North America</a:t>
            </a:r>
          </a:p>
        </p:txBody>
      </p:sp>
      <p:sp>
        <p:nvSpPr>
          <p:cNvPr id="6" name="Slide Number Placeholder 5"/>
          <p:cNvSpPr>
            <a:spLocks noGrp="1"/>
          </p:cNvSpPr>
          <p:nvPr>
            <p:ph type="sldNum" sz="quarter" idx="12"/>
          </p:nvPr>
        </p:nvSpPr>
        <p:spPr/>
        <p:txBody>
          <a:bodyPr/>
          <a:lstStyle/>
          <a:p>
            <a:fld id="{55C6C611-0E58-45F4-8203-4E56D426E47B}" type="slidenum">
              <a:rPr lang="en-US" smtClean="0"/>
              <a:t>15</a:t>
            </a:fld>
            <a:endParaRPr lang="en-US"/>
          </a:p>
        </p:txBody>
      </p:sp>
      <p:sp>
        <p:nvSpPr>
          <p:cNvPr id="3" name="Oval 2"/>
          <p:cNvSpPr/>
          <p:nvPr/>
        </p:nvSpPr>
        <p:spPr>
          <a:xfrm>
            <a:off x="1066800" y="3505200"/>
            <a:ext cx="381000" cy="457200"/>
          </a:xfrm>
          <a:prstGeom prst="ellipse">
            <a:avLst/>
          </a:prstGeom>
          <a:solidFill>
            <a:srgbClr val="FF00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47800" y="3533745"/>
            <a:ext cx="1053494" cy="400110"/>
          </a:xfrm>
          <a:prstGeom prst="rect">
            <a:avLst/>
          </a:prstGeom>
          <a:noFill/>
        </p:spPr>
        <p:txBody>
          <a:bodyPr wrap="none" rtlCol="0">
            <a:spAutoFit/>
          </a:bodyPr>
          <a:lstStyle/>
          <a:p>
            <a:r>
              <a:rPr lang="en-US" sz="2000" b="1" dirty="0" smtClean="0">
                <a:solidFill>
                  <a:schemeClr val="bg1"/>
                </a:solidFill>
                <a:latin typeface="Helvetica" panose="020B0604020202020204" pitchFamily="34" charset="0"/>
                <a:cs typeface="Helvetica" panose="020B0604020202020204" pitchFamily="34" charset="0"/>
              </a:rPr>
              <a:t>Mexico</a:t>
            </a:r>
            <a:endParaRPr lang="en-US" sz="20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6898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betev\Desktop\eu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74" y="1295400"/>
            <a:ext cx="8358026" cy="49591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1143000"/>
          </a:xfrm>
        </p:spPr>
        <p:txBody>
          <a:bodyPr/>
          <a:lstStyle/>
          <a:p>
            <a:r>
              <a:rPr lang="en-US" dirty="0" smtClean="0"/>
              <a:t>Zoom on Europe</a:t>
            </a:r>
            <a:endParaRPr lang="en-US" dirty="0"/>
          </a:p>
        </p:txBody>
      </p:sp>
      <p:sp>
        <p:nvSpPr>
          <p:cNvPr id="6" name="Slide Number Placeholder 5"/>
          <p:cNvSpPr>
            <a:spLocks noGrp="1"/>
          </p:cNvSpPr>
          <p:nvPr>
            <p:ph type="sldNum" sz="quarter" idx="12"/>
          </p:nvPr>
        </p:nvSpPr>
        <p:spPr/>
        <p:txBody>
          <a:bodyPr/>
          <a:lstStyle/>
          <a:p>
            <a:fld id="{55C6C611-0E58-45F4-8203-4E56D426E47B}" type="slidenum">
              <a:rPr lang="en-US" smtClean="0"/>
              <a:t>16</a:t>
            </a:fld>
            <a:endParaRPr lang="en-US"/>
          </a:p>
        </p:txBody>
      </p:sp>
    </p:spTree>
    <p:extLst>
      <p:ext uri="{BB962C8B-B14F-4D97-AF65-F5344CB8AC3E}">
        <p14:creationId xmlns:p14="http://schemas.microsoft.com/office/powerpoint/2010/main" val="42898270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betev\Desktop\N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74" y="1337319"/>
            <a:ext cx="8251825" cy="50299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1143000"/>
          </a:xfrm>
        </p:spPr>
        <p:txBody>
          <a:bodyPr/>
          <a:lstStyle/>
          <a:p>
            <a:r>
              <a:rPr lang="en-US" dirty="0" smtClean="0"/>
              <a:t>Zoom on North America</a:t>
            </a:r>
            <a:endParaRPr lang="en-US" dirty="0"/>
          </a:p>
        </p:txBody>
      </p:sp>
      <p:sp>
        <p:nvSpPr>
          <p:cNvPr id="6" name="Slide Number Placeholder 5"/>
          <p:cNvSpPr>
            <a:spLocks noGrp="1"/>
          </p:cNvSpPr>
          <p:nvPr>
            <p:ph type="sldNum" sz="quarter" idx="12"/>
          </p:nvPr>
        </p:nvSpPr>
        <p:spPr/>
        <p:txBody>
          <a:bodyPr/>
          <a:lstStyle/>
          <a:p>
            <a:fld id="{55C6C611-0E58-45F4-8203-4E56D426E47B}" type="slidenum">
              <a:rPr lang="en-US" smtClean="0"/>
              <a:t>17</a:t>
            </a:fld>
            <a:endParaRPr lang="en-US"/>
          </a:p>
        </p:txBody>
      </p:sp>
      <p:sp>
        <p:nvSpPr>
          <p:cNvPr id="4" name="Oval 3"/>
          <p:cNvSpPr/>
          <p:nvPr/>
        </p:nvSpPr>
        <p:spPr>
          <a:xfrm>
            <a:off x="4246561" y="5105400"/>
            <a:ext cx="933450" cy="533400"/>
          </a:xfrm>
          <a:prstGeom prst="ellipse">
            <a:avLst/>
          </a:prstGeom>
          <a:solidFill>
            <a:srgbClr val="FF00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029200" y="5638800"/>
            <a:ext cx="1995226" cy="461665"/>
          </a:xfrm>
          <a:prstGeom prst="rect">
            <a:avLst/>
          </a:prstGeom>
          <a:noFill/>
        </p:spPr>
        <p:txBody>
          <a:bodyPr wrap="none" rtlCol="0">
            <a:spAutoFit/>
          </a:bodyPr>
          <a:lstStyle/>
          <a:p>
            <a:r>
              <a:rPr lang="en-US" sz="2400" dirty="0" smtClean="0">
                <a:solidFill>
                  <a:schemeClr val="bg1"/>
                </a:solidFill>
              </a:rPr>
              <a:t>Mexico UNAM</a:t>
            </a:r>
            <a:endParaRPr lang="en-US" sz="2400" dirty="0">
              <a:solidFill>
                <a:schemeClr val="bg1"/>
              </a:solidFill>
            </a:endParaRPr>
          </a:p>
        </p:txBody>
      </p:sp>
      <p:pic>
        <p:nvPicPr>
          <p:cNvPr id="2051" name="Picture 3" descr="C:\Users\lbetev\Desktop\un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81401"/>
            <a:ext cx="3945957" cy="24329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lbetev\Desktop\t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0730" y="3429000"/>
            <a:ext cx="2979738" cy="2125662"/>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a:off x="1447800" y="4586571"/>
            <a:ext cx="2798761" cy="785529"/>
          </a:xfrm>
          <a:prstGeom prst="straightConnector1">
            <a:avLst/>
          </a:prstGeom>
          <a:ln w="381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217316" y="4491831"/>
            <a:ext cx="1640684" cy="899319"/>
          </a:xfrm>
          <a:prstGeom prst="straightConnector1">
            <a:avLst/>
          </a:prstGeom>
          <a:ln w="381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802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The UNAM T2 (future T1) </a:t>
            </a:r>
            <a:r>
              <a:rPr lang="en-US" dirty="0" err="1" smtClean="0"/>
              <a:t>centre</a:t>
            </a:r>
            <a:endParaRPr lang="en-US" dirty="0"/>
          </a:p>
        </p:txBody>
      </p:sp>
      <p:sp>
        <p:nvSpPr>
          <p:cNvPr id="3" name="Content Placeholder 2"/>
          <p:cNvSpPr>
            <a:spLocks noGrp="1"/>
          </p:cNvSpPr>
          <p:nvPr>
            <p:ph idx="1"/>
          </p:nvPr>
        </p:nvSpPr>
        <p:spPr>
          <a:xfrm>
            <a:off x="457200" y="1371600"/>
            <a:ext cx="8229600" cy="4754563"/>
          </a:xfrm>
        </p:spPr>
        <p:txBody>
          <a:bodyPr>
            <a:normAutofit/>
          </a:bodyPr>
          <a:lstStyle/>
          <a:p>
            <a:r>
              <a:rPr lang="en-US" sz="2800" dirty="0" smtClean="0"/>
              <a:t>The new Grid expansion wave </a:t>
            </a:r>
          </a:p>
          <a:p>
            <a:r>
              <a:rPr lang="en-US" sz="2800" dirty="0" smtClean="0"/>
              <a:t>Brand new hardware, fast commissioning, already in use</a:t>
            </a:r>
          </a:p>
          <a:p>
            <a:r>
              <a:rPr lang="en-US" sz="2800" dirty="0" smtClean="0"/>
              <a:t>Typical for new Grid</a:t>
            </a:r>
          </a:p>
          <a:p>
            <a:pPr marL="0" indent="0">
              <a:buNone/>
            </a:pPr>
            <a:r>
              <a:rPr lang="en-US" sz="2800" dirty="0" err="1"/>
              <a:t>c</a:t>
            </a:r>
            <a:r>
              <a:rPr lang="en-US" sz="2800" dirty="0" err="1" smtClean="0"/>
              <a:t>entres</a:t>
            </a:r>
            <a:r>
              <a:rPr lang="en-US" sz="2800" dirty="0" smtClean="0"/>
              <a:t> – technology</a:t>
            </a:r>
          </a:p>
          <a:p>
            <a:pPr marL="0" indent="0">
              <a:buNone/>
            </a:pPr>
            <a:r>
              <a:rPr lang="en-US" sz="2800" dirty="0"/>
              <a:t>i</a:t>
            </a:r>
            <a:r>
              <a:rPr lang="en-US" sz="2800" dirty="0" smtClean="0"/>
              <a:t>s mature</a:t>
            </a:r>
          </a:p>
        </p:txBody>
      </p:sp>
      <p:sp>
        <p:nvSpPr>
          <p:cNvPr id="4" name="Slide Number Placeholder 3"/>
          <p:cNvSpPr>
            <a:spLocks noGrp="1"/>
          </p:cNvSpPr>
          <p:nvPr>
            <p:ph type="sldNum" sz="quarter" idx="12"/>
          </p:nvPr>
        </p:nvSpPr>
        <p:spPr/>
        <p:txBody>
          <a:bodyPr/>
          <a:lstStyle/>
          <a:p>
            <a:fld id="{55C6C611-0E58-45F4-8203-4E56D426E47B}" type="slidenum">
              <a:rPr lang="en-US" smtClean="0"/>
              <a:t>18</a:t>
            </a:fld>
            <a:endParaRPr lang="en-US"/>
          </a:p>
        </p:txBody>
      </p:sp>
      <p:pic>
        <p:nvPicPr>
          <p:cNvPr id="3074" name="Picture 2" descr="C:\Users\lbetev\Desktop\histo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438400"/>
            <a:ext cx="4953000" cy="3804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8547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betev\Desktop\grid_sha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840831"/>
            <a:ext cx="5486400" cy="35671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t> Grid sites (resources layer)</a:t>
            </a:r>
            <a:endParaRPr lang="en-US" dirty="0"/>
          </a:p>
        </p:txBody>
      </p:sp>
      <p:sp>
        <p:nvSpPr>
          <p:cNvPr id="3" name="Content Placeholder 2"/>
          <p:cNvSpPr>
            <a:spLocks noGrp="1"/>
          </p:cNvSpPr>
          <p:nvPr>
            <p:ph idx="1"/>
          </p:nvPr>
        </p:nvSpPr>
        <p:spPr>
          <a:xfrm>
            <a:off x="457200" y="1219200"/>
            <a:ext cx="8229600" cy="4724400"/>
          </a:xfrm>
        </p:spPr>
        <p:txBody>
          <a:bodyPr>
            <a:normAutofit fontScale="77500" lnSpcReduction="20000"/>
          </a:bodyPr>
          <a:lstStyle/>
          <a:p>
            <a:r>
              <a:rPr lang="en-US" dirty="0" smtClean="0"/>
              <a:t>The Grid sites usually provide resources to all experiments, but there are exceptions</a:t>
            </a:r>
          </a:p>
          <a:p>
            <a:r>
              <a:rPr lang="en-US" dirty="0" smtClean="0"/>
              <a:t>ATLAS and CMS have more sites and resources than ALICE and </a:t>
            </a:r>
            <a:r>
              <a:rPr lang="en-US" dirty="0" err="1" smtClean="0"/>
              <a:t>LHCb</a:t>
            </a:r>
            <a:r>
              <a:rPr lang="en-US" dirty="0" smtClean="0"/>
              <a:t> – larger collaborations</a:t>
            </a:r>
          </a:p>
          <a:p>
            <a:r>
              <a:rPr lang="en-US" dirty="0" smtClean="0"/>
              <a:t>The sites use </a:t>
            </a:r>
          </a:p>
          <a:p>
            <a:pPr marL="0" indent="0">
              <a:buNone/>
            </a:pPr>
            <a:r>
              <a:rPr lang="en-US" dirty="0" smtClean="0"/>
              <a:t>fair-share (usually </a:t>
            </a:r>
          </a:p>
          <a:p>
            <a:pPr marL="0" indent="0">
              <a:buNone/>
            </a:pPr>
            <a:r>
              <a:rPr lang="en-US" dirty="0" smtClean="0"/>
              <a:t>through batch systems) </a:t>
            </a:r>
          </a:p>
          <a:p>
            <a:pPr marL="0" indent="0">
              <a:buNone/>
            </a:pPr>
            <a:r>
              <a:rPr lang="en-US" dirty="0" smtClean="0"/>
              <a:t>to allocate resources to </a:t>
            </a:r>
          </a:p>
          <a:p>
            <a:pPr marL="0" indent="0">
              <a:buNone/>
            </a:pPr>
            <a:r>
              <a:rPr lang="en-US" dirty="0" smtClean="0"/>
              <a:t>the experiments</a:t>
            </a:r>
          </a:p>
          <a:p>
            <a:r>
              <a:rPr lang="en-US" dirty="0"/>
              <a:t>I</a:t>
            </a:r>
            <a:r>
              <a:rPr lang="en-US" dirty="0" smtClean="0"/>
              <a:t>n general – </a:t>
            </a:r>
          </a:p>
          <a:p>
            <a:pPr marL="0" indent="0">
              <a:buNone/>
            </a:pPr>
            <a:r>
              <a:rPr lang="en-US" dirty="0" smtClean="0"/>
              <a:t>the Grid resources </a:t>
            </a:r>
          </a:p>
          <a:p>
            <a:pPr marL="0" indent="0">
              <a:buNone/>
            </a:pPr>
            <a:r>
              <a:rPr lang="en-US" dirty="0" smtClean="0"/>
              <a:t>are shared </a:t>
            </a:r>
            <a:endParaRPr lang="en-US" dirty="0"/>
          </a:p>
        </p:txBody>
      </p:sp>
      <p:sp>
        <p:nvSpPr>
          <p:cNvPr id="4" name="Slide Number Placeholder 3"/>
          <p:cNvSpPr>
            <a:spLocks noGrp="1"/>
          </p:cNvSpPr>
          <p:nvPr>
            <p:ph type="sldNum" sz="quarter" idx="12"/>
          </p:nvPr>
        </p:nvSpPr>
        <p:spPr/>
        <p:txBody>
          <a:bodyPr/>
          <a:lstStyle/>
          <a:p>
            <a:fld id="{55C6C611-0E58-45F4-8203-4E56D426E47B}" type="slidenum">
              <a:rPr lang="en-US" smtClean="0"/>
              <a:t>19</a:t>
            </a:fld>
            <a:endParaRPr lang="en-US"/>
          </a:p>
        </p:txBody>
      </p:sp>
      <p:sp>
        <p:nvSpPr>
          <p:cNvPr id="5" name="TextBox 4"/>
          <p:cNvSpPr txBox="1"/>
          <p:nvPr/>
        </p:nvSpPr>
        <p:spPr>
          <a:xfrm>
            <a:off x="7620000" y="3962400"/>
            <a:ext cx="671979" cy="369332"/>
          </a:xfrm>
          <a:prstGeom prst="rect">
            <a:avLst/>
          </a:prstGeom>
          <a:noFill/>
        </p:spPr>
        <p:txBody>
          <a:bodyPr wrap="none" rtlCol="0">
            <a:spAutoFit/>
          </a:bodyPr>
          <a:lstStyle/>
          <a:p>
            <a:r>
              <a:rPr lang="en-US" b="1" dirty="0" err="1" smtClean="0">
                <a:solidFill>
                  <a:srgbClr val="FF0000"/>
                </a:solidFill>
              </a:rPr>
              <a:t>LHCb</a:t>
            </a:r>
            <a:endParaRPr lang="en-US" b="1" dirty="0">
              <a:solidFill>
                <a:srgbClr val="FF0000"/>
              </a:solidFill>
            </a:endParaRPr>
          </a:p>
        </p:txBody>
      </p:sp>
      <p:sp>
        <p:nvSpPr>
          <p:cNvPr id="7" name="TextBox 6"/>
          <p:cNvSpPr txBox="1"/>
          <p:nvPr/>
        </p:nvSpPr>
        <p:spPr>
          <a:xfrm>
            <a:off x="7653804" y="4331732"/>
            <a:ext cx="617477" cy="369332"/>
          </a:xfrm>
          <a:prstGeom prst="rect">
            <a:avLst/>
          </a:prstGeom>
          <a:noFill/>
        </p:spPr>
        <p:txBody>
          <a:bodyPr wrap="none" rtlCol="0">
            <a:spAutoFit/>
          </a:bodyPr>
          <a:lstStyle/>
          <a:p>
            <a:r>
              <a:rPr lang="en-US" b="1" dirty="0" smtClean="0">
                <a:solidFill>
                  <a:srgbClr val="00B050"/>
                </a:solidFill>
              </a:rPr>
              <a:t>CMS</a:t>
            </a:r>
            <a:endParaRPr lang="en-US" b="1" dirty="0">
              <a:solidFill>
                <a:srgbClr val="00B050"/>
              </a:solidFill>
            </a:endParaRPr>
          </a:p>
        </p:txBody>
      </p:sp>
      <p:sp>
        <p:nvSpPr>
          <p:cNvPr id="8" name="TextBox 7"/>
          <p:cNvSpPr txBox="1"/>
          <p:nvPr/>
        </p:nvSpPr>
        <p:spPr>
          <a:xfrm>
            <a:off x="7651189" y="4888231"/>
            <a:ext cx="766172" cy="369332"/>
          </a:xfrm>
          <a:prstGeom prst="rect">
            <a:avLst/>
          </a:prstGeom>
          <a:noFill/>
        </p:spPr>
        <p:txBody>
          <a:bodyPr wrap="none" rtlCol="0">
            <a:spAutoFit/>
          </a:bodyPr>
          <a:lstStyle/>
          <a:p>
            <a:r>
              <a:rPr lang="en-US" b="1" dirty="0" smtClean="0">
                <a:solidFill>
                  <a:srgbClr val="00B0F0"/>
                </a:solidFill>
              </a:rPr>
              <a:t>ATLAS</a:t>
            </a:r>
            <a:endParaRPr lang="en-US" b="1" dirty="0">
              <a:solidFill>
                <a:srgbClr val="00B0F0"/>
              </a:solidFill>
            </a:endParaRPr>
          </a:p>
        </p:txBody>
      </p:sp>
      <p:sp>
        <p:nvSpPr>
          <p:cNvPr id="9" name="TextBox 8"/>
          <p:cNvSpPr txBox="1"/>
          <p:nvPr/>
        </p:nvSpPr>
        <p:spPr>
          <a:xfrm>
            <a:off x="7653804" y="5486400"/>
            <a:ext cx="716863" cy="369332"/>
          </a:xfrm>
          <a:prstGeom prst="rect">
            <a:avLst/>
          </a:prstGeom>
          <a:noFill/>
        </p:spPr>
        <p:txBody>
          <a:bodyPr wrap="none" rtlCol="0">
            <a:spAutoFit/>
          </a:bodyPr>
          <a:lstStyle/>
          <a:p>
            <a:r>
              <a:rPr lang="en-US" b="1" dirty="0" smtClean="0">
                <a:solidFill>
                  <a:srgbClr val="F8F200"/>
                </a:solidFill>
              </a:rPr>
              <a:t>ALICE</a:t>
            </a:r>
            <a:endParaRPr lang="en-US" b="1" dirty="0">
              <a:solidFill>
                <a:srgbClr val="F8F200"/>
              </a:solidFill>
            </a:endParaRPr>
          </a:p>
        </p:txBody>
      </p:sp>
    </p:spTree>
    <p:extLst>
      <p:ext uri="{BB962C8B-B14F-4D97-AF65-F5344CB8AC3E}">
        <p14:creationId xmlns:p14="http://schemas.microsoft.com/office/powerpoint/2010/main" val="3731490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Who am I</a:t>
            </a:r>
            <a:endParaRPr lang="en-US" dirty="0"/>
          </a:p>
        </p:txBody>
      </p:sp>
      <p:sp>
        <p:nvSpPr>
          <p:cNvPr id="3" name="Content Placeholder 2"/>
          <p:cNvSpPr>
            <a:spLocks noGrp="1"/>
          </p:cNvSpPr>
          <p:nvPr>
            <p:ph idx="1"/>
          </p:nvPr>
        </p:nvSpPr>
        <p:spPr>
          <a:xfrm>
            <a:off x="457200" y="1371600"/>
            <a:ext cx="8229600" cy="4876800"/>
          </a:xfrm>
        </p:spPr>
        <p:txBody>
          <a:bodyPr>
            <a:normAutofit/>
          </a:bodyPr>
          <a:lstStyle/>
          <a:p>
            <a:r>
              <a:rPr lang="en-US" sz="4000" dirty="0" smtClean="0"/>
              <a:t>Member of the core Offline team of the ALICE experiment @LHC </a:t>
            </a:r>
          </a:p>
          <a:p>
            <a:r>
              <a:rPr lang="en-US" sz="4000" dirty="0" smtClean="0"/>
              <a:t>Data processing coordinator</a:t>
            </a:r>
          </a:p>
          <a:p>
            <a:r>
              <a:rPr lang="en-US" sz="4000" dirty="0" smtClean="0"/>
              <a:t>Grid operations coordinator</a:t>
            </a:r>
          </a:p>
        </p:txBody>
      </p:sp>
      <p:sp>
        <p:nvSpPr>
          <p:cNvPr id="4" name="Slide Number Placeholder 3"/>
          <p:cNvSpPr>
            <a:spLocks noGrp="1"/>
          </p:cNvSpPr>
          <p:nvPr>
            <p:ph type="sldNum" sz="quarter" idx="12"/>
          </p:nvPr>
        </p:nvSpPr>
        <p:spPr/>
        <p:txBody>
          <a:bodyPr/>
          <a:lstStyle/>
          <a:p>
            <a:fld id="{55C6C611-0E58-45F4-8203-4E56D426E47B}" type="slidenum">
              <a:rPr lang="en-US" smtClean="0"/>
              <a:t>2</a:t>
            </a:fld>
            <a:endParaRPr lang="en-US"/>
          </a:p>
        </p:txBody>
      </p:sp>
    </p:spTree>
    <p:extLst>
      <p:ext uri="{BB962C8B-B14F-4D97-AF65-F5344CB8AC3E}">
        <p14:creationId xmlns:p14="http://schemas.microsoft.com/office/powerpoint/2010/main" val="42343814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Use cases - Offline data processing </a:t>
            </a:r>
            <a:endParaRPr lang="en-US" dirty="0"/>
          </a:p>
        </p:txBody>
      </p:sp>
      <p:sp>
        <p:nvSpPr>
          <p:cNvPr id="3" name="Content Placeholder 2"/>
          <p:cNvSpPr>
            <a:spLocks noGrp="1"/>
          </p:cNvSpPr>
          <p:nvPr>
            <p:ph idx="1"/>
          </p:nvPr>
        </p:nvSpPr>
        <p:spPr>
          <a:xfrm>
            <a:off x="457200" y="1371600"/>
            <a:ext cx="8229600" cy="4754563"/>
          </a:xfrm>
        </p:spPr>
        <p:txBody>
          <a:bodyPr>
            <a:normAutofit lnSpcReduction="10000"/>
          </a:bodyPr>
          <a:lstStyle/>
          <a:p>
            <a:r>
              <a:rPr lang="en-US" dirty="0" smtClean="0"/>
              <a:t>RAW data collection and distribution</a:t>
            </a:r>
          </a:p>
          <a:p>
            <a:pPr lvl="1"/>
            <a:r>
              <a:rPr lang="en-US" dirty="0" smtClean="0"/>
              <a:t>Unprocessed events from the detectors</a:t>
            </a:r>
          </a:p>
          <a:p>
            <a:r>
              <a:rPr lang="en-US" dirty="0" smtClean="0"/>
              <a:t>Data processing</a:t>
            </a:r>
          </a:p>
          <a:p>
            <a:pPr lvl="1"/>
            <a:r>
              <a:rPr lang="en-US" dirty="0" smtClean="0"/>
              <a:t>Calibration, tracking, simulation (physics and detector)</a:t>
            </a:r>
          </a:p>
          <a:p>
            <a:r>
              <a:rPr lang="en-US" dirty="0" smtClean="0"/>
              <a:t>Analysis objects</a:t>
            </a:r>
          </a:p>
          <a:p>
            <a:pPr lvl="1"/>
            <a:r>
              <a:rPr lang="en-US" dirty="0" smtClean="0"/>
              <a:t>The data containers for physics analysis</a:t>
            </a:r>
          </a:p>
          <a:p>
            <a:r>
              <a:rPr lang="en-US" dirty="0" smtClean="0"/>
              <a:t>Analysis</a:t>
            </a:r>
          </a:p>
          <a:p>
            <a:pPr lvl="1"/>
            <a:r>
              <a:rPr lang="en-US" dirty="0" smtClean="0"/>
              <a:t>The analysis process, resulting in publications</a:t>
            </a:r>
          </a:p>
        </p:txBody>
      </p:sp>
      <p:sp>
        <p:nvSpPr>
          <p:cNvPr id="4" name="Slide Number Placeholder 3"/>
          <p:cNvSpPr>
            <a:spLocks noGrp="1"/>
          </p:cNvSpPr>
          <p:nvPr>
            <p:ph type="sldNum" sz="quarter" idx="12"/>
          </p:nvPr>
        </p:nvSpPr>
        <p:spPr/>
        <p:txBody>
          <a:bodyPr/>
          <a:lstStyle/>
          <a:p>
            <a:fld id="{55C6C611-0E58-45F4-8203-4E56D426E47B}" type="slidenum">
              <a:rPr lang="en-US" smtClean="0"/>
              <a:t>20</a:t>
            </a:fld>
            <a:endParaRPr lang="en-US"/>
          </a:p>
        </p:txBody>
      </p:sp>
    </p:spTree>
    <p:extLst>
      <p:ext uri="{BB962C8B-B14F-4D97-AF65-F5344CB8AC3E}">
        <p14:creationId xmlns:p14="http://schemas.microsoft.com/office/powerpoint/2010/main" val="38757876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RAW </a:t>
            </a:r>
            <a:r>
              <a:rPr lang="en-US" dirty="0"/>
              <a:t>d</a:t>
            </a:r>
            <a:r>
              <a:rPr lang="en-US" dirty="0" smtClean="0"/>
              <a:t>ata collection</a:t>
            </a:r>
            <a:endParaRPr lang="en-US" dirty="0"/>
          </a:p>
        </p:txBody>
      </p:sp>
      <p:sp>
        <p:nvSpPr>
          <p:cNvPr id="4" name="Slide Number Placeholder 3"/>
          <p:cNvSpPr>
            <a:spLocks noGrp="1"/>
          </p:cNvSpPr>
          <p:nvPr>
            <p:ph type="sldNum" sz="quarter" idx="12"/>
          </p:nvPr>
        </p:nvSpPr>
        <p:spPr/>
        <p:txBody>
          <a:bodyPr/>
          <a:lstStyle/>
          <a:p>
            <a:fld id="{55C6C611-0E58-45F4-8203-4E56D426E47B}" type="slidenum">
              <a:rPr lang="en-US" smtClean="0"/>
              <a:t>21</a:t>
            </a:fld>
            <a:endParaRPr lang="en-US"/>
          </a:p>
        </p:txBody>
      </p:sp>
      <p:pic>
        <p:nvPicPr>
          <p:cNvPr id="2051" name="Picture 3" descr="C:\Users\lbetev\Desktop\dat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1"/>
            <a:ext cx="7848600" cy="4267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5716" y="5714999"/>
            <a:ext cx="7714548" cy="954107"/>
          </a:xfrm>
          <a:prstGeom prst="rect">
            <a:avLst/>
          </a:prstGeom>
          <a:noFill/>
        </p:spPr>
        <p:txBody>
          <a:bodyPr wrap="none" rtlCol="0">
            <a:spAutoFit/>
          </a:bodyPr>
          <a:lstStyle/>
          <a:p>
            <a:r>
              <a:rPr lang="en-US" sz="2800" dirty="0" smtClean="0"/>
              <a:t>RAW data from </a:t>
            </a:r>
            <a:r>
              <a:rPr lang="en-US" sz="2800" dirty="0" err="1" smtClean="0"/>
              <a:t>epxeriment’s</a:t>
            </a:r>
            <a:r>
              <a:rPr lang="en-US" sz="2800" dirty="0" smtClean="0"/>
              <a:t> DAQ/HLT, similar data </a:t>
            </a:r>
          </a:p>
          <a:p>
            <a:r>
              <a:rPr lang="en-US" sz="2800" dirty="0" smtClean="0"/>
              <a:t>accumulation profile for other LHC experiments</a:t>
            </a:r>
            <a:endParaRPr lang="en-US" sz="2800" dirty="0"/>
          </a:p>
        </p:txBody>
      </p:sp>
    </p:spTree>
    <p:extLst>
      <p:ext uri="{BB962C8B-B14F-4D97-AF65-F5344CB8AC3E}">
        <p14:creationId xmlns:p14="http://schemas.microsoft.com/office/powerpoint/2010/main" val="21997976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RAW Data distribution</a:t>
            </a:r>
            <a:endParaRPr lang="en-US" dirty="0"/>
          </a:p>
        </p:txBody>
      </p:sp>
      <p:sp>
        <p:nvSpPr>
          <p:cNvPr id="4" name="Slide Number Placeholder 3"/>
          <p:cNvSpPr>
            <a:spLocks noGrp="1"/>
          </p:cNvSpPr>
          <p:nvPr>
            <p:ph type="sldNum" sz="quarter" idx="12"/>
          </p:nvPr>
        </p:nvSpPr>
        <p:spPr/>
        <p:txBody>
          <a:bodyPr/>
          <a:lstStyle/>
          <a:p>
            <a:fld id="{55C6C611-0E58-45F4-8203-4E56D426E47B}" type="slidenum">
              <a:rPr lang="en-US" smtClean="0"/>
              <a:t>22</a:t>
            </a:fld>
            <a:endParaRPr lang="en-US"/>
          </a:p>
        </p:txBody>
      </p:sp>
      <p:sp>
        <p:nvSpPr>
          <p:cNvPr id="9" name="AutoShape 3"/>
          <p:cNvSpPr>
            <a:spLocks noChangeArrowheads="1"/>
          </p:cNvSpPr>
          <p:nvPr/>
        </p:nvSpPr>
        <p:spPr bwMode="auto">
          <a:xfrm>
            <a:off x="3811474" y="1340518"/>
            <a:ext cx="1604962" cy="1402682"/>
          </a:xfrm>
          <a:prstGeom prst="roundRect">
            <a:avLst>
              <a:gd name="adj" fmla="val 16667"/>
            </a:avLst>
          </a:prstGeom>
          <a:solidFill>
            <a:srgbClr val="B3C44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r>
              <a:rPr kumimoji="1" lang="en-GB" altLang="en-US" sz="2000" b="0" dirty="0" smtClean="0">
                <a:solidFill>
                  <a:schemeClr val="tx1"/>
                </a:solidFill>
                <a:latin typeface="Arial" charset="0"/>
              </a:rPr>
              <a:t>DAQ/HLT</a:t>
            </a:r>
          </a:p>
          <a:p>
            <a:pPr eaLnBrk="1" hangingPunct="1">
              <a:spcBef>
                <a:spcPct val="0"/>
              </a:spcBef>
              <a:buClrTx/>
            </a:pPr>
            <a:r>
              <a:rPr kumimoji="1" lang="en-GB" altLang="en-US" sz="2000" b="0" dirty="0">
                <a:solidFill>
                  <a:schemeClr val="tx1"/>
                </a:solidFill>
                <a:latin typeface="Arial" charset="0"/>
              </a:rPr>
              <a:t>o</a:t>
            </a:r>
            <a:r>
              <a:rPr kumimoji="1" lang="en-GB" altLang="en-US" sz="2000" b="0" dirty="0" smtClean="0">
                <a:solidFill>
                  <a:schemeClr val="tx1"/>
                </a:solidFill>
                <a:latin typeface="Arial" charset="0"/>
              </a:rPr>
              <a:t>f the</a:t>
            </a:r>
          </a:p>
          <a:p>
            <a:pPr eaLnBrk="1" hangingPunct="1">
              <a:spcBef>
                <a:spcPct val="0"/>
              </a:spcBef>
              <a:buClrTx/>
            </a:pPr>
            <a:r>
              <a:rPr kumimoji="1" lang="en-GB" altLang="en-US" sz="2000" b="0" dirty="0" smtClean="0">
                <a:solidFill>
                  <a:schemeClr val="tx1"/>
                </a:solidFill>
                <a:latin typeface="Arial" charset="0"/>
              </a:rPr>
              <a:t>experiment</a:t>
            </a:r>
            <a:endParaRPr kumimoji="1" lang="en-GB" altLang="en-US" sz="2000" b="0" dirty="0">
              <a:solidFill>
                <a:schemeClr val="tx1"/>
              </a:solidFill>
              <a:latin typeface="Arial" charset="0"/>
            </a:endParaRPr>
          </a:p>
        </p:txBody>
      </p:sp>
      <p:sp>
        <p:nvSpPr>
          <p:cNvPr id="14" name="AutoShape 8"/>
          <p:cNvSpPr>
            <a:spLocks noChangeArrowheads="1"/>
          </p:cNvSpPr>
          <p:nvPr/>
        </p:nvSpPr>
        <p:spPr bwMode="auto">
          <a:xfrm>
            <a:off x="5822950" y="3906838"/>
            <a:ext cx="654050" cy="609600"/>
          </a:xfrm>
          <a:prstGeom prst="flowChartMagneticTape">
            <a:avLst/>
          </a:prstGeom>
          <a:solidFill>
            <a:srgbClr val="F876A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 tIns="3600" rIns="3600" bIns="3600"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r>
              <a:rPr kumimoji="1" lang="en-GB" altLang="en-US" sz="1600" b="0">
                <a:solidFill>
                  <a:schemeClr val="tx1"/>
                </a:solidFill>
                <a:latin typeface="Arial" charset="0"/>
              </a:rPr>
              <a:t>MSS</a:t>
            </a:r>
          </a:p>
        </p:txBody>
      </p:sp>
      <p:cxnSp>
        <p:nvCxnSpPr>
          <p:cNvPr id="38" name="AutoShape 32"/>
          <p:cNvCxnSpPr>
            <a:cxnSpLocks noChangeShapeType="1"/>
            <a:endCxn id="62" idx="3"/>
          </p:cNvCxnSpPr>
          <p:nvPr/>
        </p:nvCxnSpPr>
        <p:spPr bwMode="auto">
          <a:xfrm rot="5400000" flipH="1" flipV="1">
            <a:off x="6226084" y="2012667"/>
            <a:ext cx="1153240" cy="302158"/>
          </a:xfrm>
          <a:prstGeom prst="curvedConnector3">
            <a:avLst>
              <a:gd name="adj1" fmla="val 50000"/>
            </a:avLst>
          </a:prstGeom>
          <a:noFill/>
          <a:ln w="25400">
            <a:solidFill>
              <a:schemeClr val="tx1"/>
            </a:solidFill>
            <a:round/>
            <a:headEnd type="none" w="med" len="me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oup 37"/>
          <p:cNvGrpSpPr>
            <a:grpSpLocks/>
          </p:cNvGrpSpPr>
          <p:nvPr/>
        </p:nvGrpSpPr>
        <p:grpSpPr bwMode="auto">
          <a:xfrm>
            <a:off x="7086600" y="1966913"/>
            <a:ext cx="1214438" cy="914400"/>
            <a:chOff x="1031" y="2448"/>
            <a:chExt cx="765" cy="576"/>
          </a:xfrm>
        </p:grpSpPr>
        <p:sp>
          <p:nvSpPr>
            <p:cNvPr id="43" name="AutoShape 38"/>
            <p:cNvSpPr>
              <a:spLocks noChangeAspect="1" noChangeArrowheads="1"/>
            </p:cNvSpPr>
            <p:nvPr/>
          </p:nvSpPr>
          <p:spPr bwMode="auto">
            <a:xfrm>
              <a:off x="1248" y="2451"/>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44" name="AutoShape 39"/>
            <p:cNvSpPr>
              <a:spLocks noChangeAspect="1" noChangeArrowheads="1"/>
            </p:cNvSpPr>
            <p:nvPr/>
          </p:nvSpPr>
          <p:spPr bwMode="auto">
            <a:xfrm>
              <a:off x="1306" y="2509"/>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45" name="AutoShape 40"/>
            <p:cNvSpPr>
              <a:spLocks noChangeAspect="1" noChangeArrowheads="1"/>
            </p:cNvSpPr>
            <p:nvPr/>
          </p:nvSpPr>
          <p:spPr bwMode="auto">
            <a:xfrm>
              <a:off x="1365" y="2568"/>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46" name="AutoShape 41"/>
            <p:cNvSpPr>
              <a:spLocks noChangeAspect="1" noChangeArrowheads="1"/>
            </p:cNvSpPr>
            <p:nvPr/>
          </p:nvSpPr>
          <p:spPr bwMode="auto">
            <a:xfrm>
              <a:off x="1423" y="2626"/>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47" name="AutoShape 42"/>
            <p:cNvSpPr>
              <a:spLocks noChangeAspect="1" noChangeArrowheads="1"/>
            </p:cNvSpPr>
            <p:nvPr/>
          </p:nvSpPr>
          <p:spPr bwMode="auto">
            <a:xfrm>
              <a:off x="1482" y="2685"/>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48" name="AutoShape 43"/>
            <p:cNvSpPr>
              <a:spLocks noChangeAspect="1" noChangeArrowheads="1"/>
            </p:cNvSpPr>
            <p:nvPr/>
          </p:nvSpPr>
          <p:spPr bwMode="auto">
            <a:xfrm>
              <a:off x="1540" y="2743"/>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49" name="AutoShape 44"/>
            <p:cNvSpPr>
              <a:spLocks noChangeAspect="1" noChangeArrowheads="1"/>
            </p:cNvSpPr>
            <p:nvPr/>
          </p:nvSpPr>
          <p:spPr bwMode="auto">
            <a:xfrm>
              <a:off x="1161" y="2480"/>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0" name="AutoShape 45"/>
            <p:cNvSpPr>
              <a:spLocks noChangeAspect="1" noChangeArrowheads="1"/>
            </p:cNvSpPr>
            <p:nvPr/>
          </p:nvSpPr>
          <p:spPr bwMode="auto">
            <a:xfrm>
              <a:off x="1219" y="2538"/>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1" name="AutoShape 46"/>
            <p:cNvSpPr>
              <a:spLocks noChangeAspect="1" noChangeArrowheads="1"/>
            </p:cNvSpPr>
            <p:nvPr/>
          </p:nvSpPr>
          <p:spPr bwMode="auto">
            <a:xfrm>
              <a:off x="1278" y="2597"/>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2" name="AutoShape 47"/>
            <p:cNvSpPr>
              <a:spLocks noChangeAspect="1" noChangeArrowheads="1"/>
            </p:cNvSpPr>
            <p:nvPr/>
          </p:nvSpPr>
          <p:spPr bwMode="auto">
            <a:xfrm>
              <a:off x="1336" y="2655"/>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3" name="AutoShape 48"/>
            <p:cNvSpPr>
              <a:spLocks noChangeAspect="1" noChangeArrowheads="1"/>
            </p:cNvSpPr>
            <p:nvPr/>
          </p:nvSpPr>
          <p:spPr bwMode="auto">
            <a:xfrm>
              <a:off x="1394" y="2714"/>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4" name="AutoShape 49"/>
            <p:cNvSpPr>
              <a:spLocks noChangeAspect="1" noChangeArrowheads="1"/>
            </p:cNvSpPr>
            <p:nvPr/>
          </p:nvSpPr>
          <p:spPr bwMode="auto">
            <a:xfrm>
              <a:off x="1453" y="2772"/>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5" name="AutoShape 50"/>
            <p:cNvSpPr>
              <a:spLocks noChangeAspect="1" noChangeArrowheads="1"/>
            </p:cNvSpPr>
            <p:nvPr/>
          </p:nvSpPr>
          <p:spPr bwMode="auto">
            <a:xfrm>
              <a:off x="1073" y="2509"/>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6" name="AutoShape 51"/>
            <p:cNvSpPr>
              <a:spLocks noChangeAspect="1" noChangeArrowheads="1"/>
            </p:cNvSpPr>
            <p:nvPr/>
          </p:nvSpPr>
          <p:spPr bwMode="auto">
            <a:xfrm>
              <a:off x="1131" y="2567"/>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7" name="AutoShape 52"/>
            <p:cNvSpPr>
              <a:spLocks noChangeAspect="1" noChangeArrowheads="1"/>
            </p:cNvSpPr>
            <p:nvPr/>
          </p:nvSpPr>
          <p:spPr bwMode="auto">
            <a:xfrm>
              <a:off x="1190" y="2626"/>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8" name="AutoShape 53"/>
            <p:cNvSpPr>
              <a:spLocks noChangeAspect="1" noChangeArrowheads="1"/>
            </p:cNvSpPr>
            <p:nvPr/>
          </p:nvSpPr>
          <p:spPr bwMode="auto">
            <a:xfrm>
              <a:off x="1248" y="2684"/>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9" name="AutoShape 54"/>
            <p:cNvSpPr>
              <a:spLocks noChangeAspect="1" noChangeArrowheads="1"/>
            </p:cNvSpPr>
            <p:nvPr/>
          </p:nvSpPr>
          <p:spPr bwMode="auto">
            <a:xfrm>
              <a:off x="1307" y="2743"/>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60" name="AutoShape 55"/>
            <p:cNvSpPr>
              <a:spLocks noChangeAspect="1" noChangeArrowheads="1"/>
            </p:cNvSpPr>
            <p:nvPr/>
          </p:nvSpPr>
          <p:spPr bwMode="auto">
            <a:xfrm>
              <a:off x="1365" y="2801"/>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61" name="AutoShape 56"/>
            <p:cNvSpPr>
              <a:spLocks noChangeArrowheads="1"/>
            </p:cNvSpPr>
            <p:nvPr/>
          </p:nvSpPr>
          <p:spPr bwMode="auto">
            <a:xfrm rot="20697259" flipH="1">
              <a:off x="1031" y="2448"/>
              <a:ext cx="765" cy="576"/>
            </a:xfrm>
            <a:prstGeom prst="parallelogram">
              <a:avLst>
                <a:gd name="adj" fmla="val 45783"/>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2000" b="0">
                <a:solidFill>
                  <a:schemeClr val="tx1"/>
                </a:solidFill>
                <a:latin typeface="Arial" charset="0"/>
              </a:endParaRPr>
            </a:p>
          </p:txBody>
        </p:sp>
      </p:grpSp>
      <p:sp>
        <p:nvSpPr>
          <p:cNvPr id="62" name="Oval 57"/>
          <p:cNvSpPr>
            <a:spLocks noChangeArrowheads="1"/>
          </p:cNvSpPr>
          <p:nvPr/>
        </p:nvSpPr>
        <p:spPr bwMode="auto">
          <a:xfrm>
            <a:off x="6858000" y="1066800"/>
            <a:ext cx="654050" cy="609600"/>
          </a:xfrm>
          <a:prstGeom prst="ellipse">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 tIns="3600" rIns="3600" bIns="3600"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r>
              <a:rPr kumimoji="1" lang="en-GB" altLang="en-US" sz="2000" b="0" dirty="0" smtClean="0">
                <a:solidFill>
                  <a:schemeClr val="tx1"/>
                </a:solidFill>
                <a:latin typeface="Arial" charset="0"/>
              </a:rPr>
              <a:t> T1</a:t>
            </a:r>
            <a:endParaRPr kumimoji="1" lang="en-GB" altLang="en-US" sz="2000" b="0" dirty="0">
              <a:solidFill>
                <a:schemeClr val="tx1"/>
              </a:solidFill>
              <a:latin typeface="Arial" charset="0"/>
            </a:endParaRPr>
          </a:p>
        </p:txBody>
      </p:sp>
      <p:cxnSp>
        <p:nvCxnSpPr>
          <p:cNvPr id="63" name="AutoShape 58"/>
          <p:cNvCxnSpPr>
            <a:cxnSpLocks noChangeShapeType="1"/>
            <a:stCxn id="62" idx="4"/>
            <a:endCxn id="61" idx="0"/>
          </p:cNvCxnSpPr>
          <p:nvPr/>
        </p:nvCxnSpPr>
        <p:spPr bwMode="auto">
          <a:xfrm rot="16200000" flipH="1">
            <a:off x="7100094" y="1761331"/>
            <a:ext cx="358775" cy="188913"/>
          </a:xfrm>
          <a:prstGeom prst="curvedConnector3">
            <a:avLst>
              <a:gd name="adj1" fmla="val 20352"/>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AutoShape 61"/>
          <p:cNvCxnSpPr>
            <a:cxnSpLocks noChangeShapeType="1"/>
            <a:stCxn id="116" idx="0"/>
            <a:endCxn id="87" idx="3"/>
          </p:cNvCxnSpPr>
          <p:nvPr/>
        </p:nvCxnSpPr>
        <p:spPr bwMode="auto">
          <a:xfrm rot="5400000" flipH="1" flipV="1">
            <a:off x="4928246" y="3001624"/>
            <a:ext cx="1230234" cy="1754039"/>
          </a:xfrm>
          <a:prstGeom prst="curvedConnector3">
            <a:avLst>
              <a:gd name="adj1" fmla="val 50000"/>
            </a:avLst>
          </a:prstGeom>
          <a:noFill/>
          <a:ln w="25400">
            <a:solidFill>
              <a:schemeClr val="tx1"/>
            </a:solidFill>
            <a:round/>
            <a:headEnd type="stealth"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7" name="Group 62"/>
          <p:cNvGrpSpPr>
            <a:grpSpLocks/>
          </p:cNvGrpSpPr>
          <p:nvPr/>
        </p:nvGrpSpPr>
        <p:grpSpPr bwMode="auto">
          <a:xfrm>
            <a:off x="6938963" y="3886200"/>
            <a:ext cx="1214437" cy="914400"/>
            <a:chOff x="1031" y="2448"/>
            <a:chExt cx="765" cy="576"/>
          </a:xfrm>
        </p:grpSpPr>
        <p:sp>
          <p:nvSpPr>
            <p:cNvPr id="68" name="AutoShape 63"/>
            <p:cNvSpPr>
              <a:spLocks noChangeAspect="1" noChangeArrowheads="1"/>
            </p:cNvSpPr>
            <p:nvPr/>
          </p:nvSpPr>
          <p:spPr bwMode="auto">
            <a:xfrm>
              <a:off x="1248" y="2451"/>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69" name="AutoShape 64"/>
            <p:cNvSpPr>
              <a:spLocks noChangeAspect="1" noChangeArrowheads="1"/>
            </p:cNvSpPr>
            <p:nvPr/>
          </p:nvSpPr>
          <p:spPr bwMode="auto">
            <a:xfrm>
              <a:off x="1306" y="2509"/>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0" name="AutoShape 65"/>
            <p:cNvSpPr>
              <a:spLocks noChangeAspect="1" noChangeArrowheads="1"/>
            </p:cNvSpPr>
            <p:nvPr/>
          </p:nvSpPr>
          <p:spPr bwMode="auto">
            <a:xfrm>
              <a:off x="1365" y="2568"/>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1" name="AutoShape 66"/>
            <p:cNvSpPr>
              <a:spLocks noChangeAspect="1" noChangeArrowheads="1"/>
            </p:cNvSpPr>
            <p:nvPr/>
          </p:nvSpPr>
          <p:spPr bwMode="auto">
            <a:xfrm>
              <a:off x="1423" y="2626"/>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2" name="AutoShape 67"/>
            <p:cNvSpPr>
              <a:spLocks noChangeAspect="1" noChangeArrowheads="1"/>
            </p:cNvSpPr>
            <p:nvPr/>
          </p:nvSpPr>
          <p:spPr bwMode="auto">
            <a:xfrm>
              <a:off x="1482" y="2685"/>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3" name="AutoShape 68"/>
            <p:cNvSpPr>
              <a:spLocks noChangeAspect="1" noChangeArrowheads="1"/>
            </p:cNvSpPr>
            <p:nvPr/>
          </p:nvSpPr>
          <p:spPr bwMode="auto">
            <a:xfrm>
              <a:off x="1540" y="2743"/>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4" name="AutoShape 69"/>
            <p:cNvSpPr>
              <a:spLocks noChangeAspect="1" noChangeArrowheads="1"/>
            </p:cNvSpPr>
            <p:nvPr/>
          </p:nvSpPr>
          <p:spPr bwMode="auto">
            <a:xfrm>
              <a:off x="1161" y="2480"/>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5" name="AutoShape 70"/>
            <p:cNvSpPr>
              <a:spLocks noChangeAspect="1" noChangeArrowheads="1"/>
            </p:cNvSpPr>
            <p:nvPr/>
          </p:nvSpPr>
          <p:spPr bwMode="auto">
            <a:xfrm>
              <a:off x="1219" y="2538"/>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6" name="AutoShape 71"/>
            <p:cNvSpPr>
              <a:spLocks noChangeAspect="1" noChangeArrowheads="1"/>
            </p:cNvSpPr>
            <p:nvPr/>
          </p:nvSpPr>
          <p:spPr bwMode="auto">
            <a:xfrm>
              <a:off x="1278" y="2597"/>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7" name="AutoShape 72"/>
            <p:cNvSpPr>
              <a:spLocks noChangeAspect="1" noChangeArrowheads="1"/>
            </p:cNvSpPr>
            <p:nvPr/>
          </p:nvSpPr>
          <p:spPr bwMode="auto">
            <a:xfrm>
              <a:off x="1336" y="2655"/>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8" name="AutoShape 73"/>
            <p:cNvSpPr>
              <a:spLocks noChangeAspect="1" noChangeArrowheads="1"/>
            </p:cNvSpPr>
            <p:nvPr/>
          </p:nvSpPr>
          <p:spPr bwMode="auto">
            <a:xfrm>
              <a:off x="1394" y="2714"/>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9" name="AutoShape 74"/>
            <p:cNvSpPr>
              <a:spLocks noChangeAspect="1" noChangeArrowheads="1"/>
            </p:cNvSpPr>
            <p:nvPr/>
          </p:nvSpPr>
          <p:spPr bwMode="auto">
            <a:xfrm>
              <a:off x="1453" y="2772"/>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80" name="AutoShape 75"/>
            <p:cNvSpPr>
              <a:spLocks noChangeAspect="1" noChangeArrowheads="1"/>
            </p:cNvSpPr>
            <p:nvPr/>
          </p:nvSpPr>
          <p:spPr bwMode="auto">
            <a:xfrm>
              <a:off x="1073" y="2509"/>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81" name="AutoShape 76"/>
            <p:cNvSpPr>
              <a:spLocks noChangeAspect="1" noChangeArrowheads="1"/>
            </p:cNvSpPr>
            <p:nvPr/>
          </p:nvSpPr>
          <p:spPr bwMode="auto">
            <a:xfrm>
              <a:off x="1131" y="2567"/>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82" name="AutoShape 77"/>
            <p:cNvSpPr>
              <a:spLocks noChangeAspect="1" noChangeArrowheads="1"/>
            </p:cNvSpPr>
            <p:nvPr/>
          </p:nvSpPr>
          <p:spPr bwMode="auto">
            <a:xfrm>
              <a:off x="1190" y="2626"/>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83" name="AutoShape 78"/>
            <p:cNvSpPr>
              <a:spLocks noChangeAspect="1" noChangeArrowheads="1"/>
            </p:cNvSpPr>
            <p:nvPr/>
          </p:nvSpPr>
          <p:spPr bwMode="auto">
            <a:xfrm>
              <a:off x="1248" y="2684"/>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84" name="AutoShape 79"/>
            <p:cNvSpPr>
              <a:spLocks noChangeAspect="1" noChangeArrowheads="1"/>
            </p:cNvSpPr>
            <p:nvPr/>
          </p:nvSpPr>
          <p:spPr bwMode="auto">
            <a:xfrm>
              <a:off x="1307" y="2743"/>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85" name="AutoShape 80"/>
            <p:cNvSpPr>
              <a:spLocks noChangeAspect="1" noChangeArrowheads="1"/>
            </p:cNvSpPr>
            <p:nvPr/>
          </p:nvSpPr>
          <p:spPr bwMode="auto">
            <a:xfrm>
              <a:off x="1365" y="2801"/>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86" name="AutoShape 81"/>
            <p:cNvSpPr>
              <a:spLocks noChangeArrowheads="1"/>
            </p:cNvSpPr>
            <p:nvPr/>
          </p:nvSpPr>
          <p:spPr bwMode="auto">
            <a:xfrm rot="20697259" flipH="1">
              <a:off x="1031" y="2448"/>
              <a:ext cx="765" cy="576"/>
            </a:xfrm>
            <a:prstGeom prst="parallelogram">
              <a:avLst>
                <a:gd name="adj" fmla="val 45783"/>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2000" b="0">
                <a:solidFill>
                  <a:schemeClr val="tx1"/>
                </a:solidFill>
                <a:latin typeface="Arial" charset="0"/>
              </a:endParaRPr>
            </a:p>
          </p:txBody>
        </p:sp>
      </p:grpSp>
      <p:sp>
        <p:nvSpPr>
          <p:cNvPr id="87" name="Oval 82"/>
          <p:cNvSpPr>
            <a:spLocks noChangeArrowheads="1"/>
          </p:cNvSpPr>
          <p:nvPr/>
        </p:nvSpPr>
        <p:spPr bwMode="auto">
          <a:xfrm>
            <a:off x="6324600" y="2743200"/>
            <a:ext cx="654050" cy="609600"/>
          </a:xfrm>
          <a:prstGeom prst="ellipse">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 tIns="3600" rIns="3600" bIns="3600"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r>
              <a:rPr kumimoji="1" lang="en-GB" altLang="en-US" sz="2400" b="0" dirty="0" smtClean="0">
                <a:solidFill>
                  <a:schemeClr val="tx1"/>
                </a:solidFill>
                <a:latin typeface="Arial" charset="0"/>
              </a:rPr>
              <a:t> T0</a:t>
            </a:r>
            <a:endParaRPr kumimoji="1" lang="en-GB" altLang="en-US" sz="2400" b="0" dirty="0">
              <a:solidFill>
                <a:schemeClr val="tx1"/>
              </a:solidFill>
              <a:latin typeface="Arial" charset="0"/>
            </a:endParaRPr>
          </a:p>
        </p:txBody>
      </p:sp>
      <p:cxnSp>
        <p:nvCxnSpPr>
          <p:cNvPr id="88" name="AutoShape 83"/>
          <p:cNvCxnSpPr>
            <a:cxnSpLocks noChangeShapeType="1"/>
          </p:cNvCxnSpPr>
          <p:nvPr/>
        </p:nvCxnSpPr>
        <p:spPr bwMode="auto">
          <a:xfrm rot="16200000" flipH="1">
            <a:off x="6684396" y="3475831"/>
            <a:ext cx="690563" cy="342900"/>
          </a:xfrm>
          <a:prstGeom prst="curvedConnector3">
            <a:avLst>
              <a:gd name="adj1" fmla="val 41148"/>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AutoShape 84"/>
          <p:cNvCxnSpPr>
            <a:cxnSpLocks noChangeShapeType="1"/>
            <a:stCxn id="86" idx="2"/>
          </p:cNvCxnSpPr>
          <p:nvPr/>
        </p:nvCxnSpPr>
        <p:spPr bwMode="auto">
          <a:xfrm rot="10800000">
            <a:off x="6444241" y="4182384"/>
            <a:ext cx="717683" cy="264307"/>
          </a:xfrm>
          <a:prstGeom prst="curvedConnector3">
            <a:avLst>
              <a:gd name="adj1" fmla="val 50000"/>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AutoShape 87"/>
          <p:cNvSpPr>
            <a:spLocks noChangeArrowheads="1"/>
          </p:cNvSpPr>
          <p:nvPr/>
        </p:nvSpPr>
        <p:spPr bwMode="auto">
          <a:xfrm>
            <a:off x="3917950" y="5410200"/>
            <a:ext cx="654050" cy="609600"/>
          </a:xfrm>
          <a:prstGeom prst="flowChartMagneticTape">
            <a:avLst/>
          </a:prstGeom>
          <a:solidFill>
            <a:srgbClr val="F876A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 tIns="3600" rIns="3600" bIns="3600"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r>
              <a:rPr kumimoji="1" lang="en-GB" altLang="en-US" sz="1600" b="0">
                <a:solidFill>
                  <a:schemeClr val="tx1"/>
                </a:solidFill>
                <a:latin typeface="Arial" charset="0"/>
              </a:rPr>
              <a:t>MSS</a:t>
            </a:r>
          </a:p>
        </p:txBody>
      </p:sp>
      <p:cxnSp>
        <p:nvCxnSpPr>
          <p:cNvPr id="93" name="AutoShape 88"/>
          <p:cNvCxnSpPr>
            <a:cxnSpLocks noChangeShapeType="1"/>
            <a:stCxn id="9" idx="3"/>
            <a:endCxn id="87" idx="2"/>
          </p:cNvCxnSpPr>
          <p:nvPr/>
        </p:nvCxnSpPr>
        <p:spPr bwMode="auto">
          <a:xfrm>
            <a:off x="5416436" y="2041859"/>
            <a:ext cx="908164" cy="1006141"/>
          </a:xfrm>
          <a:prstGeom prst="curvedConnector3">
            <a:avLst>
              <a:gd name="adj1" fmla="val 50000"/>
            </a:avLst>
          </a:prstGeom>
          <a:noFill/>
          <a:ln w="28575">
            <a:solidFill>
              <a:schemeClr val="tx1"/>
            </a:solidFill>
            <a:round/>
            <a:headEnd type="none" w="med" len="me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6" name="Group 91"/>
          <p:cNvGrpSpPr>
            <a:grpSpLocks/>
          </p:cNvGrpSpPr>
          <p:nvPr/>
        </p:nvGrpSpPr>
        <p:grpSpPr bwMode="auto">
          <a:xfrm>
            <a:off x="5033963" y="5562600"/>
            <a:ext cx="1214437" cy="914400"/>
            <a:chOff x="1031" y="2448"/>
            <a:chExt cx="765" cy="576"/>
          </a:xfrm>
        </p:grpSpPr>
        <p:sp>
          <p:nvSpPr>
            <p:cNvPr id="97" name="AutoShape 92"/>
            <p:cNvSpPr>
              <a:spLocks noChangeAspect="1" noChangeArrowheads="1"/>
            </p:cNvSpPr>
            <p:nvPr/>
          </p:nvSpPr>
          <p:spPr bwMode="auto">
            <a:xfrm>
              <a:off x="1248" y="2451"/>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98" name="AutoShape 93"/>
            <p:cNvSpPr>
              <a:spLocks noChangeAspect="1" noChangeArrowheads="1"/>
            </p:cNvSpPr>
            <p:nvPr/>
          </p:nvSpPr>
          <p:spPr bwMode="auto">
            <a:xfrm>
              <a:off x="1306" y="2509"/>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99" name="AutoShape 94"/>
            <p:cNvSpPr>
              <a:spLocks noChangeAspect="1" noChangeArrowheads="1"/>
            </p:cNvSpPr>
            <p:nvPr/>
          </p:nvSpPr>
          <p:spPr bwMode="auto">
            <a:xfrm>
              <a:off x="1365" y="2568"/>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0" name="AutoShape 95"/>
            <p:cNvSpPr>
              <a:spLocks noChangeAspect="1" noChangeArrowheads="1"/>
            </p:cNvSpPr>
            <p:nvPr/>
          </p:nvSpPr>
          <p:spPr bwMode="auto">
            <a:xfrm>
              <a:off x="1423" y="2626"/>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1" name="AutoShape 96"/>
            <p:cNvSpPr>
              <a:spLocks noChangeAspect="1" noChangeArrowheads="1"/>
            </p:cNvSpPr>
            <p:nvPr/>
          </p:nvSpPr>
          <p:spPr bwMode="auto">
            <a:xfrm>
              <a:off x="1482" y="2685"/>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2" name="AutoShape 97"/>
            <p:cNvSpPr>
              <a:spLocks noChangeAspect="1" noChangeArrowheads="1"/>
            </p:cNvSpPr>
            <p:nvPr/>
          </p:nvSpPr>
          <p:spPr bwMode="auto">
            <a:xfrm>
              <a:off x="1540" y="2743"/>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3" name="AutoShape 98"/>
            <p:cNvSpPr>
              <a:spLocks noChangeAspect="1" noChangeArrowheads="1"/>
            </p:cNvSpPr>
            <p:nvPr/>
          </p:nvSpPr>
          <p:spPr bwMode="auto">
            <a:xfrm>
              <a:off x="1161" y="2480"/>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4" name="AutoShape 99"/>
            <p:cNvSpPr>
              <a:spLocks noChangeAspect="1" noChangeArrowheads="1"/>
            </p:cNvSpPr>
            <p:nvPr/>
          </p:nvSpPr>
          <p:spPr bwMode="auto">
            <a:xfrm>
              <a:off x="1219" y="2538"/>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5" name="AutoShape 100"/>
            <p:cNvSpPr>
              <a:spLocks noChangeAspect="1" noChangeArrowheads="1"/>
            </p:cNvSpPr>
            <p:nvPr/>
          </p:nvSpPr>
          <p:spPr bwMode="auto">
            <a:xfrm>
              <a:off x="1278" y="2597"/>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6" name="AutoShape 101"/>
            <p:cNvSpPr>
              <a:spLocks noChangeAspect="1" noChangeArrowheads="1"/>
            </p:cNvSpPr>
            <p:nvPr/>
          </p:nvSpPr>
          <p:spPr bwMode="auto">
            <a:xfrm>
              <a:off x="1336" y="2655"/>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7" name="AutoShape 102"/>
            <p:cNvSpPr>
              <a:spLocks noChangeAspect="1" noChangeArrowheads="1"/>
            </p:cNvSpPr>
            <p:nvPr/>
          </p:nvSpPr>
          <p:spPr bwMode="auto">
            <a:xfrm>
              <a:off x="1394" y="2714"/>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8" name="AutoShape 103"/>
            <p:cNvSpPr>
              <a:spLocks noChangeAspect="1" noChangeArrowheads="1"/>
            </p:cNvSpPr>
            <p:nvPr/>
          </p:nvSpPr>
          <p:spPr bwMode="auto">
            <a:xfrm>
              <a:off x="1453" y="2772"/>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9" name="AutoShape 104"/>
            <p:cNvSpPr>
              <a:spLocks noChangeAspect="1" noChangeArrowheads="1"/>
            </p:cNvSpPr>
            <p:nvPr/>
          </p:nvSpPr>
          <p:spPr bwMode="auto">
            <a:xfrm>
              <a:off x="1073" y="2509"/>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10" name="AutoShape 105"/>
            <p:cNvSpPr>
              <a:spLocks noChangeAspect="1" noChangeArrowheads="1"/>
            </p:cNvSpPr>
            <p:nvPr/>
          </p:nvSpPr>
          <p:spPr bwMode="auto">
            <a:xfrm>
              <a:off x="1131" y="2567"/>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11" name="AutoShape 106"/>
            <p:cNvSpPr>
              <a:spLocks noChangeAspect="1" noChangeArrowheads="1"/>
            </p:cNvSpPr>
            <p:nvPr/>
          </p:nvSpPr>
          <p:spPr bwMode="auto">
            <a:xfrm>
              <a:off x="1190" y="2626"/>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12" name="AutoShape 107"/>
            <p:cNvSpPr>
              <a:spLocks noChangeAspect="1" noChangeArrowheads="1"/>
            </p:cNvSpPr>
            <p:nvPr/>
          </p:nvSpPr>
          <p:spPr bwMode="auto">
            <a:xfrm>
              <a:off x="1248" y="2684"/>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13" name="AutoShape 108"/>
            <p:cNvSpPr>
              <a:spLocks noChangeAspect="1" noChangeArrowheads="1"/>
            </p:cNvSpPr>
            <p:nvPr/>
          </p:nvSpPr>
          <p:spPr bwMode="auto">
            <a:xfrm>
              <a:off x="1307" y="2743"/>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14" name="AutoShape 109"/>
            <p:cNvSpPr>
              <a:spLocks noChangeAspect="1" noChangeArrowheads="1"/>
            </p:cNvSpPr>
            <p:nvPr/>
          </p:nvSpPr>
          <p:spPr bwMode="auto">
            <a:xfrm>
              <a:off x="1365" y="2801"/>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15" name="AutoShape 110"/>
            <p:cNvSpPr>
              <a:spLocks noChangeArrowheads="1"/>
            </p:cNvSpPr>
            <p:nvPr/>
          </p:nvSpPr>
          <p:spPr bwMode="auto">
            <a:xfrm rot="20697259" flipH="1">
              <a:off x="1031" y="2448"/>
              <a:ext cx="765" cy="576"/>
            </a:xfrm>
            <a:prstGeom prst="parallelogram">
              <a:avLst>
                <a:gd name="adj" fmla="val 45783"/>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2000" b="0">
                <a:solidFill>
                  <a:schemeClr val="tx1"/>
                </a:solidFill>
                <a:latin typeface="Arial" charset="0"/>
              </a:endParaRPr>
            </a:p>
          </p:txBody>
        </p:sp>
      </p:grpSp>
      <p:sp>
        <p:nvSpPr>
          <p:cNvPr id="116" name="Oval 111"/>
          <p:cNvSpPr>
            <a:spLocks noChangeArrowheads="1"/>
          </p:cNvSpPr>
          <p:nvPr/>
        </p:nvSpPr>
        <p:spPr bwMode="auto">
          <a:xfrm>
            <a:off x="4339319" y="4493760"/>
            <a:ext cx="654050" cy="609600"/>
          </a:xfrm>
          <a:prstGeom prst="ellipse">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 tIns="3600" rIns="3600" bIns="3600"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r>
              <a:rPr kumimoji="1" lang="en-GB" altLang="en-US" sz="2400" b="0" dirty="0">
                <a:solidFill>
                  <a:schemeClr val="tx1"/>
                </a:solidFill>
                <a:latin typeface="Arial" charset="0"/>
              </a:rPr>
              <a:t> </a:t>
            </a:r>
            <a:r>
              <a:rPr kumimoji="1" lang="en-GB" altLang="en-US" sz="2400" b="0" dirty="0" smtClean="0">
                <a:solidFill>
                  <a:schemeClr val="tx1"/>
                </a:solidFill>
                <a:latin typeface="Arial" charset="0"/>
              </a:rPr>
              <a:t>T1</a:t>
            </a:r>
            <a:endParaRPr kumimoji="1" lang="en-GB" altLang="en-US" sz="1200" b="0" dirty="0">
              <a:solidFill>
                <a:schemeClr val="tx1"/>
              </a:solidFill>
              <a:latin typeface="Arial" charset="0"/>
            </a:endParaRPr>
          </a:p>
        </p:txBody>
      </p:sp>
      <p:cxnSp>
        <p:nvCxnSpPr>
          <p:cNvPr id="117" name="AutoShape 112"/>
          <p:cNvCxnSpPr>
            <a:cxnSpLocks noChangeShapeType="1"/>
            <a:stCxn id="116" idx="5"/>
            <a:endCxn id="115" idx="0"/>
          </p:cNvCxnSpPr>
          <p:nvPr/>
        </p:nvCxnSpPr>
        <p:spPr bwMode="auto">
          <a:xfrm rot="16200000" flipH="1">
            <a:off x="4927948" y="4983723"/>
            <a:ext cx="564187" cy="624911"/>
          </a:xfrm>
          <a:prstGeom prst="curvedConnector3">
            <a:avLst>
              <a:gd name="adj1" fmla="val 50000"/>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AutoShape 113"/>
          <p:cNvCxnSpPr>
            <a:cxnSpLocks noChangeShapeType="1"/>
            <a:stCxn id="115" idx="2"/>
          </p:cNvCxnSpPr>
          <p:nvPr/>
        </p:nvCxnSpPr>
        <p:spPr bwMode="auto">
          <a:xfrm rot="10800000">
            <a:off x="4557859" y="5692294"/>
            <a:ext cx="699064" cy="430797"/>
          </a:xfrm>
          <a:prstGeom prst="curvedConnector3">
            <a:avLst>
              <a:gd name="adj1" fmla="val 50000"/>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0" name="AutoShape 8"/>
          <p:cNvSpPr>
            <a:spLocks noChangeArrowheads="1"/>
          </p:cNvSpPr>
          <p:nvPr/>
        </p:nvSpPr>
        <p:spPr bwMode="auto">
          <a:xfrm>
            <a:off x="7988301" y="3048000"/>
            <a:ext cx="654050" cy="609600"/>
          </a:xfrm>
          <a:prstGeom prst="flowChartMagneticTape">
            <a:avLst/>
          </a:prstGeom>
          <a:solidFill>
            <a:srgbClr val="F876A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 tIns="3600" rIns="3600" bIns="3600"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r>
              <a:rPr kumimoji="1" lang="en-GB" altLang="en-US" sz="1600" b="0">
                <a:solidFill>
                  <a:schemeClr val="tx1"/>
                </a:solidFill>
                <a:latin typeface="Arial" charset="0"/>
              </a:rPr>
              <a:t>MSS</a:t>
            </a:r>
          </a:p>
        </p:txBody>
      </p:sp>
      <p:cxnSp>
        <p:nvCxnSpPr>
          <p:cNvPr id="141" name="AutoShape 84"/>
          <p:cNvCxnSpPr>
            <a:cxnSpLocks noChangeShapeType="1"/>
            <a:stCxn id="140" idx="0"/>
            <a:endCxn id="61" idx="4"/>
          </p:cNvCxnSpPr>
          <p:nvPr/>
        </p:nvCxnSpPr>
        <p:spPr bwMode="auto">
          <a:xfrm rot="16200000" flipV="1">
            <a:off x="7972735" y="2705408"/>
            <a:ext cx="182360" cy="502823"/>
          </a:xfrm>
          <a:prstGeom prst="curvedConnector3">
            <a:avLst>
              <a:gd name="adj1" fmla="val 50000"/>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7" name="TextBox 146"/>
          <p:cNvSpPr txBox="1"/>
          <p:nvPr/>
        </p:nvSpPr>
        <p:spPr>
          <a:xfrm>
            <a:off x="304800" y="2343151"/>
            <a:ext cx="3706784" cy="3170099"/>
          </a:xfrm>
          <a:prstGeom prst="rect">
            <a:avLst/>
          </a:prstGeom>
          <a:noFill/>
        </p:spPr>
        <p:txBody>
          <a:bodyPr wrap="none" rtlCol="0">
            <a:spAutoFit/>
          </a:bodyPr>
          <a:lstStyle/>
          <a:p>
            <a:pPr marL="285750" indent="-285750">
              <a:buFont typeface="Arial" panose="020B0604020202020204" pitchFamily="34" charset="0"/>
              <a:buChar char="•"/>
            </a:pPr>
            <a:r>
              <a:rPr lang="en-US" sz="2000" dirty="0" smtClean="0"/>
              <a:t>RAW data is first collected</a:t>
            </a:r>
          </a:p>
          <a:p>
            <a:r>
              <a:rPr lang="en-US" sz="2000" dirty="0" smtClean="0"/>
              <a:t>at the T0 </a:t>
            </a:r>
            <a:r>
              <a:rPr lang="en-US" sz="2000" dirty="0" err="1" smtClean="0"/>
              <a:t>centre</a:t>
            </a:r>
            <a:r>
              <a:rPr lang="en-US" sz="2000" dirty="0" smtClean="0"/>
              <a:t> (CERN)</a:t>
            </a:r>
          </a:p>
          <a:p>
            <a:pPr marL="285750" indent="-285750">
              <a:buFont typeface="Arial" panose="020B0604020202020204" pitchFamily="34" charset="0"/>
              <a:buChar char="•"/>
            </a:pPr>
            <a:r>
              <a:rPr lang="en-US" sz="2000" dirty="0" smtClean="0"/>
              <a:t>One or two copies are made to</a:t>
            </a:r>
          </a:p>
          <a:p>
            <a:r>
              <a:rPr lang="en-US" sz="2000" dirty="0" smtClean="0"/>
              <a:t>the remote T1s with custodial</a:t>
            </a:r>
          </a:p>
          <a:p>
            <a:r>
              <a:rPr lang="en-US" sz="2000" dirty="0" smtClean="0"/>
              <a:t>storage capabilities</a:t>
            </a:r>
          </a:p>
          <a:p>
            <a:pPr marL="285750" indent="-285750">
              <a:buFont typeface="Arial" panose="020B0604020202020204" pitchFamily="34" charset="0"/>
              <a:buChar char="•"/>
            </a:pPr>
            <a:r>
              <a:rPr lang="en-US" sz="2000" dirty="0" smtClean="0"/>
              <a:t>Custodial (MSS) usually means</a:t>
            </a:r>
          </a:p>
          <a:p>
            <a:r>
              <a:rPr lang="en-US" sz="2000" dirty="0"/>
              <a:t>t</a:t>
            </a:r>
            <a:r>
              <a:rPr lang="en-US" sz="2000" dirty="0" smtClean="0"/>
              <a:t>ape system (reliable, cheaper </a:t>
            </a:r>
          </a:p>
          <a:p>
            <a:r>
              <a:rPr lang="en-US" sz="2000" dirty="0"/>
              <a:t>t</a:t>
            </a:r>
            <a:r>
              <a:rPr lang="en-US" sz="2000" dirty="0" smtClean="0"/>
              <a:t>han disk media)</a:t>
            </a:r>
          </a:p>
          <a:p>
            <a:pPr marL="285750" indent="-285750">
              <a:buFont typeface="Arial" panose="020B0604020202020204" pitchFamily="34" charset="0"/>
              <a:buChar char="•"/>
            </a:pPr>
            <a:r>
              <a:rPr lang="en-US" sz="2000" dirty="0" smtClean="0"/>
              <a:t>The RAW data is irreplaceable, </a:t>
            </a:r>
          </a:p>
          <a:p>
            <a:r>
              <a:rPr lang="en-US" sz="2000" dirty="0"/>
              <a:t>h</a:t>
            </a:r>
            <a:r>
              <a:rPr lang="en-US" sz="2000" dirty="0" smtClean="0"/>
              <a:t>ence multiple copies  </a:t>
            </a:r>
          </a:p>
        </p:txBody>
      </p:sp>
    </p:spTree>
    <p:extLst>
      <p:ext uri="{BB962C8B-B14F-4D97-AF65-F5344CB8AC3E}">
        <p14:creationId xmlns:p14="http://schemas.microsoft.com/office/powerpoint/2010/main" val="23400552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058" y="228600"/>
            <a:ext cx="8229600" cy="1143000"/>
          </a:xfrm>
        </p:spPr>
        <p:txBody>
          <a:bodyPr>
            <a:normAutofit/>
          </a:bodyPr>
          <a:lstStyle/>
          <a:p>
            <a:r>
              <a:rPr lang="en-US" dirty="0" smtClean="0"/>
              <a:t>RAW data processing</a:t>
            </a:r>
            <a:endParaRPr lang="en-US" dirty="0"/>
          </a:p>
        </p:txBody>
      </p:sp>
      <p:sp>
        <p:nvSpPr>
          <p:cNvPr id="4" name="Slide Number Placeholder 3"/>
          <p:cNvSpPr>
            <a:spLocks noGrp="1"/>
          </p:cNvSpPr>
          <p:nvPr>
            <p:ph type="sldNum" sz="quarter" idx="12"/>
          </p:nvPr>
        </p:nvSpPr>
        <p:spPr/>
        <p:txBody>
          <a:bodyPr/>
          <a:lstStyle/>
          <a:p>
            <a:fld id="{55C6C611-0E58-45F4-8203-4E56D426E47B}" type="slidenum">
              <a:rPr lang="en-US" smtClean="0"/>
              <a:t>23</a:t>
            </a:fld>
            <a:endParaRPr lang="en-US"/>
          </a:p>
        </p:txBody>
      </p:sp>
      <p:sp>
        <p:nvSpPr>
          <p:cNvPr id="14" name="AutoShape 8"/>
          <p:cNvSpPr>
            <a:spLocks noChangeArrowheads="1"/>
          </p:cNvSpPr>
          <p:nvPr/>
        </p:nvSpPr>
        <p:spPr bwMode="auto">
          <a:xfrm>
            <a:off x="5953681" y="4711702"/>
            <a:ext cx="654050" cy="609600"/>
          </a:xfrm>
          <a:prstGeom prst="flowChartMagneticTape">
            <a:avLst/>
          </a:prstGeom>
          <a:solidFill>
            <a:srgbClr val="F876A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 tIns="3600" rIns="3600" bIns="3600"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r>
              <a:rPr kumimoji="1" lang="en-GB" altLang="en-US" sz="1600" b="0">
                <a:solidFill>
                  <a:schemeClr val="tx1"/>
                </a:solidFill>
                <a:latin typeface="Arial" charset="0"/>
              </a:rPr>
              <a:t>MSS</a:t>
            </a:r>
          </a:p>
        </p:txBody>
      </p:sp>
      <p:grpSp>
        <p:nvGrpSpPr>
          <p:cNvPr id="42" name="Group 37"/>
          <p:cNvGrpSpPr>
            <a:grpSpLocks/>
          </p:cNvGrpSpPr>
          <p:nvPr/>
        </p:nvGrpSpPr>
        <p:grpSpPr bwMode="auto">
          <a:xfrm>
            <a:off x="7217331" y="2771777"/>
            <a:ext cx="1214438" cy="914400"/>
            <a:chOff x="1031" y="2448"/>
            <a:chExt cx="765" cy="576"/>
          </a:xfrm>
        </p:grpSpPr>
        <p:sp>
          <p:nvSpPr>
            <p:cNvPr id="43" name="AutoShape 38"/>
            <p:cNvSpPr>
              <a:spLocks noChangeAspect="1" noChangeArrowheads="1"/>
            </p:cNvSpPr>
            <p:nvPr/>
          </p:nvSpPr>
          <p:spPr bwMode="auto">
            <a:xfrm>
              <a:off x="1248" y="2451"/>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44" name="AutoShape 39"/>
            <p:cNvSpPr>
              <a:spLocks noChangeAspect="1" noChangeArrowheads="1"/>
            </p:cNvSpPr>
            <p:nvPr/>
          </p:nvSpPr>
          <p:spPr bwMode="auto">
            <a:xfrm>
              <a:off x="1306" y="2509"/>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45" name="AutoShape 40"/>
            <p:cNvSpPr>
              <a:spLocks noChangeAspect="1" noChangeArrowheads="1"/>
            </p:cNvSpPr>
            <p:nvPr/>
          </p:nvSpPr>
          <p:spPr bwMode="auto">
            <a:xfrm>
              <a:off x="1365" y="2568"/>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46" name="AutoShape 41"/>
            <p:cNvSpPr>
              <a:spLocks noChangeAspect="1" noChangeArrowheads="1"/>
            </p:cNvSpPr>
            <p:nvPr/>
          </p:nvSpPr>
          <p:spPr bwMode="auto">
            <a:xfrm>
              <a:off x="1423" y="2626"/>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47" name="AutoShape 42"/>
            <p:cNvSpPr>
              <a:spLocks noChangeAspect="1" noChangeArrowheads="1"/>
            </p:cNvSpPr>
            <p:nvPr/>
          </p:nvSpPr>
          <p:spPr bwMode="auto">
            <a:xfrm>
              <a:off x="1482" y="2685"/>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48" name="AutoShape 43"/>
            <p:cNvSpPr>
              <a:spLocks noChangeAspect="1" noChangeArrowheads="1"/>
            </p:cNvSpPr>
            <p:nvPr/>
          </p:nvSpPr>
          <p:spPr bwMode="auto">
            <a:xfrm>
              <a:off x="1540" y="2743"/>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49" name="AutoShape 44"/>
            <p:cNvSpPr>
              <a:spLocks noChangeAspect="1" noChangeArrowheads="1"/>
            </p:cNvSpPr>
            <p:nvPr/>
          </p:nvSpPr>
          <p:spPr bwMode="auto">
            <a:xfrm>
              <a:off x="1161" y="2480"/>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0" name="AutoShape 45"/>
            <p:cNvSpPr>
              <a:spLocks noChangeAspect="1" noChangeArrowheads="1"/>
            </p:cNvSpPr>
            <p:nvPr/>
          </p:nvSpPr>
          <p:spPr bwMode="auto">
            <a:xfrm>
              <a:off x="1219" y="2538"/>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1" name="AutoShape 46"/>
            <p:cNvSpPr>
              <a:spLocks noChangeAspect="1" noChangeArrowheads="1"/>
            </p:cNvSpPr>
            <p:nvPr/>
          </p:nvSpPr>
          <p:spPr bwMode="auto">
            <a:xfrm>
              <a:off x="1278" y="2597"/>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2" name="AutoShape 47"/>
            <p:cNvSpPr>
              <a:spLocks noChangeAspect="1" noChangeArrowheads="1"/>
            </p:cNvSpPr>
            <p:nvPr/>
          </p:nvSpPr>
          <p:spPr bwMode="auto">
            <a:xfrm>
              <a:off x="1336" y="2655"/>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3" name="AutoShape 48"/>
            <p:cNvSpPr>
              <a:spLocks noChangeAspect="1" noChangeArrowheads="1"/>
            </p:cNvSpPr>
            <p:nvPr/>
          </p:nvSpPr>
          <p:spPr bwMode="auto">
            <a:xfrm>
              <a:off x="1394" y="2714"/>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4" name="AutoShape 49"/>
            <p:cNvSpPr>
              <a:spLocks noChangeAspect="1" noChangeArrowheads="1"/>
            </p:cNvSpPr>
            <p:nvPr/>
          </p:nvSpPr>
          <p:spPr bwMode="auto">
            <a:xfrm>
              <a:off x="1453" y="2772"/>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5" name="AutoShape 50"/>
            <p:cNvSpPr>
              <a:spLocks noChangeAspect="1" noChangeArrowheads="1"/>
            </p:cNvSpPr>
            <p:nvPr/>
          </p:nvSpPr>
          <p:spPr bwMode="auto">
            <a:xfrm>
              <a:off x="1073" y="2509"/>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6" name="AutoShape 51"/>
            <p:cNvSpPr>
              <a:spLocks noChangeAspect="1" noChangeArrowheads="1"/>
            </p:cNvSpPr>
            <p:nvPr/>
          </p:nvSpPr>
          <p:spPr bwMode="auto">
            <a:xfrm>
              <a:off x="1131" y="2567"/>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7" name="AutoShape 52"/>
            <p:cNvSpPr>
              <a:spLocks noChangeAspect="1" noChangeArrowheads="1"/>
            </p:cNvSpPr>
            <p:nvPr/>
          </p:nvSpPr>
          <p:spPr bwMode="auto">
            <a:xfrm>
              <a:off x="1190" y="2626"/>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8" name="AutoShape 53"/>
            <p:cNvSpPr>
              <a:spLocks noChangeAspect="1" noChangeArrowheads="1"/>
            </p:cNvSpPr>
            <p:nvPr/>
          </p:nvSpPr>
          <p:spPr bwMode="auto">
            <a:xfrm>
              <a:off x="1248" y="2684"/>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9" name="AutoShape 54"/>
            <p:cNvSpPr>
              <a:spLocks noChangeAspect="1" noChangeArrowheads="1"/>
            </p:cNvSpPr>
            <p:nvPr/>
          </p:nvSpPr>
          <p:spPr bwMode="auto">
            <a:xfrm>
              <a:off x="1307" y="2743"/>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60" name="AutoShape 55"/>
            <p:cNvSpPr>
              <a:spLocks noChangeAspect="1" noChangeArrowheads="1"/>
            </p:cNvSpPr>
            <p:nvPr/>
          </p:nvSpPr>
          <p:spPr bwMode="auto">
            <a:xfrm>
              <a:off x="1365" y="2801"/>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61" name="AutoShape 56"/>
            <p:cNvSpPr>
              <a:spLocks noChangeArrowheads="1"/>
            </p:cNvSpPr>
            <p:nvPr/>
          </p:nvSpPr>
          <p:spPr bwMode="auto">
            <a:xfrm rot="20697259" flipH="1">
              <a:off x="1031" y="2448"/>
              <a:ext cx="765" cy="576"/>
            </a:xfrm>
            <a:prstGeom prst="parallelogram">
              <a:avLst>
                <a:gd name="adj" fmla="val 45783"/>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2000" b="0">
                <a:solidFill>
                  <a:schemeClr val="tx1"/>
                </a:solidFill>
                <a:latin typeface="Arial" charset="0"/>
              </a:endParaRPr>
            </a:p>
          </p:txBody>
        </p:sp>
      </p:grpSp>
      <p:sp>
        <p:nvSpPr>
          <p:cNvPr id="62" name="Oval 57"/>
          <p:cNvSpPr>
            <a:spLocks noChangeArrowheads="1"/>
          </p:cNvSpPr>
          <p:nvPr/>
        </p:nvSpPr>
        <p:spPr bwMode="auto">
          <a:xfrm>
            <a:off x="6988731" y="1871664"/>
            <a:ext cx="654050" cy="609600"/>
          </a:xfrm>
          <a:prstGeom prst="ellipse">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 tIns="3600" rIns="3600" bIns="3600"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r>
              <a:rPr kumimoji="1" lang="en-GB" altLang="en-US" sz="2000" b="0" dirty="0" smtClean="0">
                <a:solidFill>
                  <a:schemeClr val="tx1"/>
                </a:solidFill>
                <a:latin typeface="Arial" charset="0"/>
              </a:rPr>
              <a:t> T1</a:t>
            </a:r>
            <a:endParaRPr kumimoji="1" lang="en-GB" altLang="en-US" sz="2000" b="0" dirty="0">
              <a:solidFill>
                <a:schemeClr val="tx1"/>
              </a:solidFill>
              <a:latin typeface="Arial" charset="0"/>
            </a:endParaRPr>
          </a:p>
        </p:txBody>
      </p:sp>
      <p:cxnSp>
        <p:nvCxnSpPr>
          <p:cNvPr id="63" name="AutoShape 58"/>
          <p:cNvCxnSpPr>
            <a:cxnSpLocks noChangeShapeType="1"/>
            <a:stCxn id="62" idx="4"/>
            <a:endCxn id="61" idx="0"/>
          </p:cNvCxnSpPr>
          <p:nvPr/>
        </p:nvCxnSpPr>
        <p:spPr bwMode="auto">
          <a:xfrm rot="16200000" flipH="1">
            <a:off x="7230825" y="2566195"/>
            <a:ext cx="358775" cy="188913"/>
          </a:xfrm>
          <a:prstGeom prst="curvedConnector3">
            <a:avLst>
              <a:gd name="adj1" fmla="val 20352"/>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7" name="Group 62"/>
          <p:cNvGrpSpPr>
            <a:grpSpLocks/>
          </p:cNvGrpSpPr>
          <p:nvPr/>
        </p:nvGrpSpPr>
        <p:grpSpPr bwMode="auto">
          <a:xfrm>
            <a:off x="7069694" y="4691064"/>
            <a:ext cx="1214437" cy="914400"/>
            <a:chOff x="1031" y="2448"/>
            <a:chExt cx="765" cy="576"/>
          </a:xfrm>
        </p:grpSpPr>
        <p:sp>
          <p:nvSpPr>
            <p:cNvPr id="68" name="AutoShape 63"/>
            <p:cNvSpPr>
              <a:spLocks noChangeAspect="1" noChangeArrowheads="1"/>
            </p:cNvSpPr>
            <p:nvPr/>
          </p:nvSpPr>
          <p:spPr bwMode="auto">
            <a:xfrm>
              <a:off x="1248" y="2451"/>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69" name="AutoShape 64"/>
            <p:cNvSpPr>
              <a:spLocks noChangeAspect="1" noChangeArrowheads="1"/>
            </p:cNvSpPr>
            <p:nvPr/>
          </p:nvSpPr>
          <p:spPr bwMode="auto">
            <a:xfrm>
              <a:off x="1306" y="2509"/>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0" name="AutoShape 65"/>
            <p:cNvSpPr>
              <a:spLocks noChangeAspect="1" noChangeArrowheads="1"/>
            </p:cNvSpPr>
            <p:nvPr/>
          </p:nvSpPr>
          <p:spPr bwMode="auto">
            <a:xfrm>
              <a:off x="1365" y="2568"/>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1" name="AutoShape 66"/>
            <p:cNvSpPr>
              <a:spLocks noChangeAspect="1" noChangeArrowheads="1"/>
            </p:cNvSpPr>
            <p:nvPr/>
          </p:nvSpPr>
          <p:spPr bwMode="auto">
            <a:xfrm>
              <a:off x="1423" y="2626"/>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2" name="AutoShape 67"/>
            <p:cNvSpPr>
              <a:spLocks noChangeAspect="1" noChangeArrowheads="1"/>
            </p:cNvSpPr>
            <p:nvPr/>
          </p:nvSpPr>
          <p:spPr bwMode="auto">
            <a:xfrm>
              <a:off x="1482" y="2685"/>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3" name="AutoShape 68"/>
            <p:cNvSpPr>
              <a:spLocks noChangeAspect="1" noChangeArrowheads="1"/>
            </p:cNvSpPr>
            <p:nvPr/>
          </p:nvSpPr>
          <p:spPr bwMode="auto">
            <a:xfrm>
              <a:off x="1540" y="2743"/>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4" name="AutoShape 69"/>
            <p:cNvSpPr>
              <a:spLocks noChangeAspect="1" noChangeArrowheads="1"/>
            </p:cNvSpPr>
            <p:nvPr/>
          </p:nvSpPr>
          <p:spPr bwMode="auto">
            <a:xfrm>
              <a:off x="1161" y="2480"/>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5" name="AutoShape 70"/>
            <p:cNvSpPr>
              <a:spLocks noChangeAspect="1" noChangeArrowheads="1"/>
            </p:cNvSpPr>
            <p:nvPr/>
          </p:nvSpPr>
          <p:spPr bwMode="auto">
            <a:xfrm>
              <a:off x="1219" y="2538"/>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6" name="AutoShape 71"/>
            <p:cNvSpPr>
              <a:spLocks noChangeAspect="1" noChangeArrowheads="1"/>
            </p:cNvSpPr>
            <p:nvPr/>
          </p:nvSpPr>
          <p:spPr bwMode="auto">
            <a:xfrm>
              <a:off x="1278" y="2597"/>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7" name="AutoShape 72"/>
            <p:cNvSpPr>
              <a:spLocks noChangeAspect="1" noChangeArrowheads="1"/>
            </p:cNvSpPr>
            <p:nvPr/>
          </p:nvSpPr>
          <p:spPr bwMode="auto">
            <a:xfrm>
              <a:off x="1336" y="2655"/>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8" name="AutoShape 73"/>
            <p:cNvSpPr>
              <a:spLocks noChangeAspect="1" noChangeArrowheads="1"/>
            </p:cNvSpPr>
            <p:nvPr/>
          </p:nvSpPr>
          <p:spPr bwMode="auto">
            <a:xfrm>
              <a:off x="1394" y="2714"/>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9" name="AutoShape 74"/>
            <p:cNvSpPr>
              <a:spLocks noChangeAspect="1" noChangeArrowheads="1"/>
            </p:cNvSpPr>
            <p:nvPr/>
          </p:nvSpPr>
          <p:spPr bwMode="auto">
            <a:xfrm>
              <a:off x="1453" y="2772"/>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80" name="AutoShape 75"/>
            <p:cNvSpPr>
              <a:spLocks noChangeAspect="1" noChangeArrowheads="1"/>
            </p:cNvSpPr>
            <p:nvPr/>
          </p:nvSpPr>
          <p:spPr bwMode="auto">
            <a:xfrm>
              <a:off x="1073" y="2509"/>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81" name="AutoShape 76"/>
            <p:cNvSpPr>
              <a:spLocks noChangeAspect="1" noChangeArrowheads="1"/>
            </p:cNvSpPr>
            <p:nvPr/>
          </p:nvSpPr>
          <p:spPr bwMode="auto">
            <a:xfrm>
              <a:off x="1131" y="2567"/>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82" name="AutoShape 77"/>
            <p:cNvSpPr>
              <a:spLocks noChangeAspect="1" noChangeArrowheads="1"/>
            </p:cNvSpPr>
            <p:nvPr/>
          </p:nvSpPr>
          <p:spPr bwMode="auto">
            <a:xfrm>
              <a:off x="1190" y="2626"/>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83" name="AutoShape 78"/>
            <p:cNvSpPr>
              <a:spLocks noChangeAspect="1" noChangeArrowheads="1"/>
            </p:cNvSpPr>
            <p:nvPr/>
          </p:nvSpPr>
          <p:spPr bwMode="auto">
            <a:xfrm>
              <a:off x="1248" y="2684"/>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84" name="AutoShape 79"/>
            <p:cNvSpPr>
              <a:spLocks noChangeAspect="1" noChangeArrowheads="1"/>
            </p:cNvSpPr>
            <p:nvPr/>
          </p:nvSpPr>
          <p:spPr bwMode="auto">
            <a:xfrm>
              <a:off x="1307" y="2743"/>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85" name="AutoShape 80"/>
            <p:cNvSpPr>
              <a:spLocks noChangeAspect="1" noChangeArrowheads="1"/>
            </p:cNvSpPr>
            <p:nvPr/>
          </p:nvSpPr>
          <p:spPr bwMode="auto">
            <a:xfrm>
              <a:off x="1365" y="2801"/>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86" name="AutoShape 81"/>
            <p:cNvSpPr>
              <a:spLocks noChangeArrowheads="1"/>
            </p:cNvSpPr>
            <p:nvPr/>
          </p:nvSpPr>
          <p:spPr bwMode="auto">
            <a:xfrm rot="20697259" flipH="1">
              <a:off x="1031" y="2448"/>
              <a:ext cx="765" cy="576"/>
            </a:xfrm>
            <a:prstGeom prst="parallelogram">
              <a:avLst>
                <a:gd name="adj" fmla="val 45783"/>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2000" b="0">
                <a:solidFill>
                  <a:schemeClr val="tx1"/>
                </a:solidFill>
                <a:latin typeface="Arial" charset="0"/>
              </a:endParaRPr>
            </a:p>
          </p:txBody>
        </p:sp>
      </p:grpSp>
      <p:sp>
        <p:nvSpPr>
          <p:cNvPr id="87" name="Oval 82"/>
          <p:cNvSpPr>
            <a:spLocks noChangeArrowheads="1"/>
          </p:cNvSpPr>
          <p:nvPr/>
        </p:nvSpPr>
        <p:spPr bwMode="auto">
          <a:xfrm>
            <a:off x="6455331" y="3548064"/>
            <a:ext cx="654050" cy="609600"/>
          </a:xfrm>
          <a:prstGeom prst="ellipse">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 tIns="3600" rIns="3600" bIns="3600"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r>
              <a:rPr kumimoji="1" lang="en-GB" altLang="en-US" sz="2400" b="0" dirty="0" smtClean="0">
                <a:solidFill>
                  <a:schemeClr val="tx1"/>
                </a:solidFill>
                <a:latin typeface="Arial" charset="0"/>
              </a:rPr>
              <a:t> T0</a:t>
            </a:r>
            <a:endParaRPr kumimoji="1" lang="en-GB" altLang="en-US" sz="2400" b="0" dirty="0">
              <a:solidFill>
                <a:schemeClr val="tx1"/>
              </a:solidFill>
              <a:latin typeface="Arial" charset="0"/>
            </a:endParaRPr>
          </a:p>
        </p:txBody>
      </p:sp>
      <p:cxnSp>
        <p:nvCxnSpPr>
          <p:cNvPr id="88" name="AutoShape 83"/>
          <p:cNvCxnSpPr>
            <a:cxnSpLocks noChangeShapeType="1"/>
          </p:cNvCxnSpPr>
          <p:nvPr/>
        </p:nvCxnSpPr>
        <p:spPr bwMode="auto">
          <a:xfrm rot="16200000" flipH="1">
            <a:off x="6815127" y="4280695"/>
            <a:ext cx="690563" cy="342900"/>
          </a:xfrm>
          <a:prstGeom prst="curvedConnector3">
            <a:avLst>
              <a:gd name="adj1" fmla="val 41148"/>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AutoShape 84"/>
          <p:cNvCxnSpPr>
            <a:cxnSpLocks noChangeShapeType="1"/>
            <a:stCxn id="86" idx="2"/>
          </p:cNvCxnSpPr>
          <p:nvPr/>
        </p:nvCxnSpPr>
        <p:spPr bwMode="auto">
          <a:xfrm rot="10800000">
            <a:off x="6574972" y="4987248"/>
            <a:ext cx="717683" cy="264307"/>
          </a:xfrm>
          <a:prstGeom prst="curvedConnector3">
            <a:avLst>
              <a:gd name="adj1" fmla="val 50000"/>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AutoShape 87"/>
          <p:cNvSpPr>
            <a:spLocks noChangeArrowheads="1"/>
          </p:cNvSpPr>
          <p:nvPr/>
        </p:nvSpPr>
        <p:spPr bwMode="auto">
          <a:xfrm>
            <a:off x="3917950" y="5410200"/>
            <a:ext cx="654050" cy="609600"/>
          </a:xfrm>
          <a:prstGeom prst="flowChartMagneticTape">
            <a:avLst/>
          </a:prstGeom>
          <a:solidFill>
            <a:srgbClr val="F876A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 tIns="3600" rIns="3600" bIns="3600"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r>
              <a:rPr kumimoji="1" lang="en-GB" altLang="en-US" sz="1600" b="0" dirty="0">
                <a:solidFill>
                  <a:schemeClr val="tx1"/>
                </a:solidFill>
                <a:latin typeface="Arial" charset="0"/>
              </a:rPr>
              <a:t>MSS</a:t>
            </a:r>
          </a:p>
        </p:txBody>
      </p:sp>
      <p:cxnSp>
        <p:nvCxnSpPr>
          <p:cNvPr id="93" name="AutoShape 88"/>
          <p:cNvCxnSpPr>
            <a:cxnSpLocks noChangeShapeType="1"/>
          </p:cNvCxnSpPr>
          <p:nvPr/>
        </p:nvCxnSpPr>
        <p:spPr bwMode="auto">
          <a:xfrm>
            <a:off x="5598886" y="2029340"/>
            <a:ext cx="1412745" cy="147124"/>
          </a:xfrm>
          <a:prstGeom prst="curvedConnector3">
            <a:avLst>
              <a:gd name="adj1" fmla="val 50000"/>
            </a:avLst>
          </a:prstGeom>
          <a:noFill/>
          <a:ln w="28575">
            <a:solidFill>
              <a:schemeClr val="tx1"/>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6" name="Group 91"/>
          <p:cNvGrpSpPr>
            <a:grpSpLocks/>
          </p:cNvGrpSpPr>
          <p:nvPr/>
        </p:nvGrpSpPr>
        <p:grpSpPr bwMode="auto">
          <a:xfrm>
            <a:off x="5033963" y="5562600"/>
            <a:ext cx="1214437" cy="914400"/>
            <a:chOff x="1031" y="2448"/>
            <a:chExt cx="765" cy="576"/>
          </a:xfrm>
        </p:grpSpPr>
        <p:sp>
          <p:nvSpPr>
            <p:cNvPr id="97" name="AutoShape 92"/>
            <p:cNvSpPr>
              <a:spLocks noChangeAspect="1" noChangeArrowheads="1"/>
            </p:cNvSpPr>
            <p:nvPr/>
          </p:nvSpPr>
          <p:spPr bwMode="auto">
            <a:xfrm>
              <a:off x="1248" y="2451"/>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98" name="AutoShape 93"/>
            <p:cNvSpPr>
              <a:spLocks noChangeAspect="1" noChangeArrowheads="1"/>
            </p:cNvSpPr>
            <p:nvPr/>
          </p:nvSpPr>
          <p:spPr bwMode="auto">
            <a:xfrm>
              <a:off x="1306" y="2509"/>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99" name="AutoShape 94"/>
            <p:cNvSpPr>
              <a:spLocks noChangeAspect="1" noChangeArrowheads="1"/>
            </p:cNvSpPr>
            <p:nvPr/>
          </p:nvSpPr>
          <p:spPr bwMode="auto">
            <a:xfrm>
              <a:off x="1365" y="2568"/>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0" name="AutoShape 95"/>
            <p:cNvSpPr>
              <a:spLocks noChangeAspect="1" noChangeArrowheads="1"/>
            </p:cNvSpPr>
            <p:nvPr/>
          </p:nvSpPr>
          <p:spPr bwMode="auto">
            <a:xfrm>
              <a:off x="1423" y="2626"/>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1" name="AutoShape 96"/>
            <p:cNvSpPr>
              <a:spLocks noChangeAspect="1" noChangeArrowheads="1"/>
            </p:cNvSpPr>
            <p:nvPr/>
          </p:nvSpPr>
          <p:spPr bwMode="auto">
            <a:xfrm>
              <a:off x="1482" y="2685"/>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2" name="AutoShape 97"/>
            <p:cNvSpPr>
              <a:spLocks noChangeAspect="1" noChangeArrowheads="1"/>
            </p:cNvSpPr>
            <p:nvPr/>
          </p:nvSpPr>
          <p:spPr bwMode="auto">
            <a:xfrm>
              <a:off x="1540" y="2743"/>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3" name="AutoShape 98"/>
            <p:cNvSpPr>
              <a:spLocks noChangeAspect="1" noChangeArrowheads="1"/>
            </p:cNvSpPr>
            <p:nvPr/>
          </p:nvSpPr>
          <p:spPr bwMode="auto">
            <a:xfrm>
              <a:off x="1161" y="2480"/>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4" name="AutoShape 99"/>
            <p:cNvSpPr>
              <a:spLocks noChangeAspect="1" noChangeArrowheads="1"/>
            </p:cNvSpPr>
            <p:nvPr/>
          </p:nvSpPr>
          <p:spPr bwMode="auto">
            <a:xfrm>
              <a:off x="1219" y="2538"/>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5" name="AutoShape 100"/>
            <p:cNvSpPr>
              <a:spLocks noChangeAspect="1" noChangeArrowheads="1"/>
            </p:cNvSpPr>
            <p:nvPr/>
          </p:nvSpPr>
          <p:spPr bwMode="auto">
            <a:xfrm>
              <a:off x="1278" y="2597"/>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6" name="AutoShape 101"/>
            <p:cNvSpPr>
              <a:spLocks noChangeAspect="1" noChangeArrowheads="1"/>
            </p:cNvSpPr>
            <p:nvPr/>
          </p:nvSpPr>
          <p:spPr bwMode="auto">
            <a:xfrm>
              <a:off x="1336" y="2655"/>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7" name="AutoShape 102"/>
            <p:cNvSpPr>
              <a:spLocks noChangeAspect="1" noChangeArrowheads="1"/>
            </p:cNvSpPr>
            <p:nvPr/>
          </p:nvSpPr>
          <p:spPr bwMode="auto">
            <a:xfrm>
              <a:off x="1394" y="2714"/>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8" name="AutoShape 103"/>
            <p:cNvSpPr>
              <a:spLocks noChangeAspect="1" noChangeArrowheads="1"/>
            </p:cNvSpPr>
            <p:nvPr/>
          </p:nvSpPr>
          <p:spPr bwMode="auto">
            <a:xfrm>
              <a:off x="1453" y="2772"/>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9" name="AutoShape 104"/>
            <p:cNvSpPr>
              <a:spLocks noChangeAspect="1" noChangeArrowheads="1"/>
            </p:cNvSpPr>
            <p:nvPr/>
          </p:nvSpPr>
          <p:spPr bwMode="auto">
            <a:xfrm>
              <a:off x="1073" y="2509"/>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10" name="AutoShape 105"/>
            <p:cNvSpPr>
              <a:spLocks noChangeAspect="1" noChangeArrowheads="1"/>
            </p:cNvSpPr>
            <p:nvPr/>
          </p:nvSpPr>
          <p:spPr bwMode="auto">
            <a:xfrm>
              <a:off x="1131" y="2567"/>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11" name="AutoShape 106"/>
            <p:cNvSpPr>
              <a:spLocks noChangeAspect="1" noChangeArrowheads="1"/>
            </p:cNvSpPr>
            <p:nvPr/>
          </p:nvSpPr>
          <p:spPr bwMode="auto">
            <a:xfrm>
              <a:off x="1190" y="2626"/>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12" name="AutoShape 107"/>
            <p:cNvSpPr>
              <a:spLocks noChangeAspect="1" noChangeArrowheads="1"/>
            </p:cNvSpPr>
            <p:nvPr/>
          </p:nvSpPr>
          <p:spPr bwMode="auto">
            <a:xfrm>
              <a:off x="1248" y="2684"/>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13" name="AutoShape 108"/>
            <p:cNvSpPr>
              <a:spLocks noChangeAspect="1" noChangeArrowheads="1"/>
            </p:cNvSpPr>
            <p:nvPr/>
          </p:nvSpPr>
          <p:spPr bwMode="auto">
            <a:xfrm>
              <a:off x="1307" y="2743"/>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14" name="AutoShape 109"/>
            <p:cNvSpPr>
              <a:spLocks noChangeAspect="1" noChangeArrowheads="1"/>
            </p:cNvSpPr>
            <p:nvPr/>
          </p:nvSpPr>
          <p:spPr bwMode="auto">
            <a:xfrm>
              <a:off x="1365" y="2801"/>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15" name="AutoShape 110"/>
            <p:cNvSpPr>
              <a:spLocks noChangeArrowheads="1"/>
            </p:cNvSpPr>
            <p:nvPr/>
          </p:nvSpPr>
          <p:spPr bwMode="auto">
            <a:xfrm rot="20697259" flipH="1">
              <a:off x="1031" y="2448"/>
              <a:ext cx="765" cy="576"/>
            </a:xfrm>
            <a:prstGeom prst="parallelogram">
              <a:avLst>
                <a:gd name="adj" fmla="val 45783"/>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2000" b="0">
                <a:solidFill>
                  <a:schemeClr val="tx1"/>
                </a:solidFill>
                <a:latin typeface="Arial" charset="0"/>
              </a:endParaRPr>
            </a:p>
          </p:txBody>
        </p:sp>
      </p:grpSp>
      <p:sp>
        <p:nvSpPr>
          <p:cNvPr id="116" name="Oval 111"/>
          <p:cNvSpPr>
            <a:spLocks noChangeArrowheads="1"/>
          </p:cNvSpPr>
          <p:nvPr/>
        </p:nvSpPr>
        <p:spPr bwMode="auto">
          <a:xfrm>
            <a:off x="4339319" y="4493760"/>
            <a:ext cx="654050" cy="609600"/>
          </a:xfrm>
          <a:prstGeom prst="ellipse">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 tIns="3600" rIns="3600" bIns="3600"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r>
              <a:rPr kumimoji="1" lang="en-GB" altLang="en-US" sz="2400" b="0" dirty="0">
                <a:solidFill>
                  <a:schemeClr val="tx1"/>
                </a:solidFill>
                <a:latin typeface="Arial" charset="0"/>
              </a:rPr>
              <a:t> </a:t>
            </a:r>
            <a:r>
              <a:rPr kumimoji="1" lang="en-GB" altLang="en-US" sz="2400" b="0" dirty="0" smtClean="0">
                <a:solidFill>
                  <a:schemeClr val="tx1"/>
                </a:solidFill>
                <a:latin typeface="Arial" charset="0"/>
              </a:rPr>
              <a:t>T1</a:t>
            </a:r>
            <a:endParaRPr kumimoji="1" lang="en-GB" altLang="en-US" sz="1200" b="0" dirty="0">
              <a:solidFill>
                <a:schemeClr val="tx1"/>
              </a:solidFill>
              <a:latin typeface="Arial" charset="0"/>
            </a:endParaRPr>
          </a:p>
        </p:txBody>
      </p:sp>
      <p:cxnSp>
        <p:nvCxnSpPr>
          <p:cNvPr id="117" name="AutoShape 112"/>
          <p:cNvCxnSpPr>
            <a:cxnSpLocks noChangeShapeType="1"/>
            <a:stCxn id="116" idx="5"/>
            <a:endCxn id="115" idx="0"/>
          </p:cNvCxnSpPr>
          <p:nvPr/>
        </p:nvCxnSpPr>
        <p:spPr bwMode="auto">
          <a:xfrm rot="16200000" flipH="1">
            <a:off x="4927948" y="4983723"/>
            <a:ext cx="564187" cy="624911"/>
          </a:xfrm>
          <a:prstGeom prst="curvedConnector3">
            <a:avLst>
              <a:gd name="adj1" fmla="val 50000"/>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AutoShape 113"/>
          <p:cNvCxnSpPr>
            <a:cxnSpLocks noChangeShapeType="1"/>
            <a:stCxn id="115" idx="2"/>
          </p:cNvCxnSpPr>
          <p:nvPr/>
        </p:nvCxnSpPr>
        <p:spPr bwMode="auto">
          <a:xfrm rot="10800000">
            <a:off x="4557859" y="5692294"/>
            <a:ext cx="699064" cy="430797"/>
          </a:xfrm>
          <a:prstGeom prst="curvedConnector3">
            <a:avLst>
              <a:gd name="adj1" fmla="val 50000"/>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0" name="AutoShape 8"/>
          <p:cNvSpPr>
            <a:spLocks noChangeArrowheads="1"/>
          </p:cNvSpPr>
          <p:nvPr/>
        </p:nvSpPr>
        <p:spPr bwMode="auto">
          <a:xfrm>
            <a:off x="8119032" y="3852864"/>
            <a:ext cx="654050" cy="609600"/>
          </a:xfrm>
          <a:prstGeom prst="flowChartMagneticTape">
            <a:avLst/>
          </a:prstGeom>
          <a:solidFill>
            <a:srgbClr val="F876A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 tIns="3600" rIns="3600" bIns="3600"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r>
              <a:rPr kumimoji="1" lang="en-GB" altLang="en-US" sz="1600" b="0">
                <a:solidFill>
                  <a:schemeClr val="tx1"/>
                </a:solidFill>
                <a:latin typeface="Arial" charset="0"/>
              </a:rPr>
              <a:t>MSS</a:t>
            </a:r>
          </a:p>
        </p:txBody>
      </p:sp>
      <p:cxnSp>
        <p:nvCxnSpPr>
          <p:cNvPr id="141" name="AutoShape 84"/>
          <p:cNvCxnSpPr>
            <a:cxnSpLocks noChangeShapeType="1"/>
            <a:stCxn id="140" idx="0"/>
            <a:endCxn id="61" idx="4"/>
          </p:cNvCxnSpPr>
          <p:nvPr/>
        </p:nvCxnSpPr>
        <p:spPr bwMode="auto">
          <a:xfrm rot="16200000" flipV="1">
            <a:off x="8103466" y="3510272"/>
            <a:ext cx="182360" cy="502823"/>
          </a:xfrm>
          <a:prstGeom prst="curvedConnector3">
            <a:avLst>
              <a:gd name="adj1" fmla="val 50000"/>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7" name="TextBox 146"/>
          <p:cNvSpPr txBox="1"/>
          <p:nvPr/>
        </p:nvSpPr>
        <p:spPr>
          <a:xfrm>
            <a:off x="170131" y="1142928"/>
            <a:ext cx="4021357" cy="3477875"/>
          </a:xfrm>
          <a:prstGeom prst="rect">
            <a:avLst/>
          </a:prstGeom>
          <a:noFill/>
        </p:spPr>
        <p:txBody>
          <a:bodyPr wrap="none" rtlCol="0">
            <a:spAutoFit/>
          </a:bodyPr>
          <a:lstStyle/>
          <a:p>
            <a:pPr marL="285750" indent="-285750">
              <a:buFont typeface="Arial" panose="020B0604020202020204" pitchFamily="34" charset="0"/>
              <a:buChar char="•"/>
            </a:pPr>
            <a:r>
              <a:rPr lang="en-US" sz="2000" dirty="0" smtClean="0"/>
              <a:t>RAW data is read from the </a:t>
            </a:r>
          </a:p>
          <a:p>
            <a:r>
              <a:rPr lang="en-US" sz="2000" dirty="0" smtClean="0"/>
              <a:t>T0/T1s storage locally and</a:t>
            </a:r>
          </a:p>
          <a:p>
            <a:r>
              <a:rPr lang="en-US" sz="2000" dirty="0"/>
              <a:t>p</a:t>
            </a:r>
            <a:r>
              <a:rPr lang="en-US" sz="2000" dirty="0" smtClean="0"/>
              <a:t>rocessed through the</a:t>
            </a:r>
          </a:p>
          <a:p>
            <a:r>
              <a:rPr lang="en-US" sz="2000" dirty="0" smtClean="0"/>
              <a:t>experiment’s applications</a:t>
            </a:r>
          </a:p>
          <a:p>
            <a:pPr marL="285750" indent="-285750">
              <a:buFont typeface="Arial" panose="020B0604020202020204" pitchFamily="34" charset="0"/>
              <a:buChar char="•"/>
            </a:pPr>
            <a:r>
              <a:rPr lang="en-US" sz="2000" dirty="0" smtClean="0"/>
              <a:t>These are complex algorithms</a:t>
            </a:r>
          </a:p>
          <a:p>
            <a:r>
              <a:rPr lang="en-US" sz="2000" dirty="0"/>
              <a:t>f</a:t>
            </a:r>
            <a:r>
              <a:rPr lang="en-US" sz="2000" dirty="0" smtClean="0"/>
              <a:t>or tracking, momentum fitting,</a:t>
            </a:r>
          </a:p>
          <a:p>
            <a:r>
              <a:rPr lang="en-US" sz="2000" dirty="0"/>
              <a:t>p</a:t>
            </a:r>
            <a:r>
              <a:rPr lang="en-US" sz="2000" dirty="0" smtClean="0"/>
              <a:t>article identification, etc..</a:t>
            </a:r>
          </a:p>
          <a:p>
            <a:pPr marL="285750" indent="-285750">
              <a:buFont typeface="Arial" panose="020B0604020202020204" pitchFamily="34" charset="0"/>
              <a:buChar char="•"/>
            </a:pPr>
            <a:r>
              <a:rPr lang="en-US" sz="2000" dirty="0" smtClean="0"/>
              <a:t>Each event takes from few </a:t>
            </a:r>
            <a:r>
              <a:rPr lang="en-US" sz="2000" dirty="0" err="1" smtClean="0"/>
              <a:t>secs</a:t>
            </a:r>
            <a:endParaRPr lang="en-US" sz="2000" dirty="0" smtClean="0"/>
          </a:p>
          <a:p>
            <a:r>
              <a:rPr lang="en-US" sz="2000" dirty="0"/>
              <a:t>t</a:t>
            </a:r>
            <a:r>
              <a:rPr lang="en-US" sz="2000" dirty="0" smtClean="0"/>
              <a:t>o minutes to process (depending </a:t>
            </a:r>
          </a:p>
          <a:p>
            <a:r>
              <a:rPr lang="en-US" sz="2000" dirty="0"/>
              <a:t>o</a:t>
            </a:r>
            <a:r>
              <a:rPr lang="en-US" sz="2000" dirty="0" smtClean="0"/>
              <a:t>n complexity, collision type)</a:t>
            </a:r>
          </a:p>
          <a:p>
            <a:pPr marL="285750" indent="-285750">
              <a:buFont typeface="Arial" panose="020B0604020202020204" pitchFamily="34" charset="0"/>
              <a:buChar char="•"/>
            </a:pPr>
            <a:r>
              <a:rPr lang="en-US" sz="2000" dirty="0" smtClean="0"/>
              <a:t>The results are stored for analysis </a:t>
            </a:r>
          </a:p>
        </p:txBody>
      </p:sp>
      <p:cxnSp>
        <p:nvCxnSpPr>
          <p:cNvPr id="95" name="AutoShape 88"/>
          <p:cNvCxnSpPr>
            <a:cxnSpLocks noChangeShapeType="1"/>
            <a:stCxn id="123" idx="3"/>
            <a:endCxn id="116" idx="2"/>
          </p:cNvCxnSpPr>
          <p:nvPr/>
        </p:nvCxnSpPr>
        <p:spPr bwMode="auto">
          <a:xfrm flipV="1">
            <a:off x="3479913" y="4798560"/>
            <a:ext cx="859406" cy="658832"/>
          </a:xfrm>
          <a:prstGeom prst="curvedConnector3">
            <a:avLst>
              <a:gd name="adj1" fmla="val 50000"/>
            </a:avLst>
          </a:prstGeom>
          <a:noFill/>
          <a:ln w="28575">
            <a:solidFill>
              <a:schemeClr val="tx1"/>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9" name="AutoShape 3"/>
          <p:cNvSpPr>
            <a:spLocks noChangeArrowheads="1"/>
          </p:cNvSpPr>
          <p:nvPr/>
        </p:nvSpPr>
        <p:spPr bwMode="auto">
          <a:xfrm>
            <a:off x="3964490" y="2966682"/>
            <a:ext cx="1601739" cy="872253"/>
          </a:xfrm>
          <a:prstGeom prst="roundRect">
            <a:avLst>
              <a:gd name="adj" fmla="val 16667"/>
            </a:avLst>
          </a:prstGeom>
          <a:solidFill>
            <a:srgbClr val="00B0F0"/>
          </a:solidFill>
          <a:ln w="9525">
            <a:solidFill>
              <a:schemeClr val="tx1"/>
            </a:solidFill>
            <a:round/>
            <a:headEnd/>
            <a:tailEnd/>
          </a:ln>
          <a:effec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r>
              <a:rPr kumimoji="1" lang="en-GB" altLang="en-US" sz="1600" b="0" dirty="0" smtClean="0">
                <a:solidFill>
                  <a:schemeClr val="tx1"/>
                </a:solidFill>
                <a:latin typeface="Arial" charset="0"/>
              </a:rPr>
              <a:t>Processing</a:t>
            </a:r>
          </a:p>
          <a:p>
            <a:pPr eaLnBrk="1" hangingPunct="1">
              <a:spcBef>
                <a:spcPct val="0"/>
              </a:spcBef>
              <a:buClrTx/>
            </a:pPr>
            <a:r>
              <a:rPr kumimoji="1" lang="en-GB" altLang="en-US" sz="1600" b="0" dirty="0" smtClean="0">
                <a:solidFill>
                  <a:schemeClr val="tx1"/>
                </a:solidFill>
                <a:latin typeface="Arial" charset="0"/>
              </a:rPr>
              <a:t>(</a:t>
            </a:r>
            <a:r>
              <a:rPr kumimoji="1" lang="en-GB" altLang="en-US" sz="1600" b="0" dirty="0" err="1" smtClean="0">
                <a:solidFill>
                  <a:schemeClr val="tx1"/>
                </a:solidFill>
                <a:latin typeface="Arial" charset="0"/>
              </a:rPr>
              <a:t>reconstructon</a:t>
            </a:r>
            <a:r>
              <a:rPr kumimoji="1" lang="en-GB" altLang="en-US" sz="1600" b="0" dirty="0" smtClean="0">
                <a:solidFill>
                  <a:schemeClr val="tx1"/>
                </a:solidFill>
                <a:latin typeface="Arial" charset="0"/>
              </a:rPr>
              <a:t>)</a:t>
            </a:r>
          </a:p>
          <a:p>
            <a:pPr eaLnBrk="1" hangingPunct="1">
              <a:spcBef>
                <a:spcPct val="0"/>
              </a:spcBef>
              <a:buClrTx/>
            </a:pPr>
            <a:r>
              <a:rPr kumimoji="1" lang="en-GB" altLang="en-US" sz="1600" b="0" dirty="0" smtClean="0">
                <a:solidFill>
                  <a:schemeClr val="tx1"/>
                </a:solidFill>
                <a:latin typeface="Arial" charset="0"/>
              </a:rPr>
              <a:t>application</a:t>
            </a:r>
          </a:p>
        </p:txBody>
      </p:sp>
      <p:cxnSp>
        <p:nvCxnSpPr>
          <p:cNvPr id="120" name="AutoShape 88"/>
          <p:cNvCxnSpPr>
            <a:cxnSpLocks noChangeShapeType="1"/>
            <a:stCxn id="119" idx="3"/>
            <a:endCxn id="87" idx="2"/>
          </p:cNvCxnSpPr>
          <p:nvPr/>
        </p:nvCxnSpPr>
        <p:spPr bwMode="auto">
          <a:xfrm>
            <a:off x="5566229" y="3402809"/>
            <a:ext cx="889102" cy="450055"/>
          </a:xfrm>
          <a:prstGeom prst="curvedConnector3">
            <a:avLst>
              <a:gd name="adj1" fmla="val 50000"/>
            </a:avLst>
          </a:prstGeom>
          <a:noFill/>
          <a:ln w="28575">
            <a:solidFill>
              <a:schemeClr val="tx1"/>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1" name="AutoShape 3"/>
          <p:cNvSpPr>
            <a:spLocks noChangeArrowheads="1"/>
          </p:cNvSpPr>
          <p:nvPr/>
        </p:nvSpPr>
        <p:spPr bwMode="auto">
          <a:xfrm>
            <a:off x="3986261" y="1593213"/>
            <a:ext cx="1601739" cy="872253"/>
          </a:xfrm>
          <a:prstGeom prst="roundRect">
            <a:avLst>
              <a:gd name="adj" fmla="val 16667"/>
            </a:avLst>
          </a:prstGeom>
          <a:solidFill>
            <a:srgbClr val="00B0F0"/>
          </a:solidFill>
          <a:ln w="9525">
            <a:solidFill>
              <a:schemeClr val="tx1"/>
            </a:solidFill>
            <a:round/>
            <a:headEnd/>
            <a:tailEnd/>
          </a:ln>
          <a:effec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r>
              <a:rPr kumimoji="1" lang="en-GB" altLang="en-US" sz="1600" b="0" dirty="0" smtClean="0">
                <a:solidFill>
                  <a:schemeClr val="tx1"/>
                </a:solidFill>
                <a:latin typeface="Arial" charset="0"/>
              </a:rPr>
              <a:t>Processing</a:t>
            </a:r>
          </a:p>
          <a:p>
            <a:pPr eaLnBrk="1" hangingPunct="1">
              <a:spcBef>
                <a:spcPct val="0"/>
              </a:spcBef>
              <a:buClrTx/>
            </a:pPr>
            <a:r>
              <a:rPr kumimoji="1" lang="en-GB" altLang="en-US" sz="1600" b="0" dirty="0" smtClean="0">
                <a:solidFill>
                  <a:schemeClr val="tx1"/>
                </a:solidFill>
                <a:latin typeface="Arial" charset="0"/>
              </a:rPr>
              <a:t>(</a:t>
            </a:r>
            <a:r>
              <a:rPr kumimoji="1" lang="en-GB" altLang="en-US" sz="1600" b="0" dirty="0" err="1" smtClean="0">
                <a:solidFill>
                  <a:schemeClr val="tx1"/>
                </a:solidFill>
                <a:latin typeface="Arial" charset="0"/>
              </a:rPr>
              <a:t>reconstructon</a:t>
            </a:r>
            <a:r>
              <a:rPr kumimoji="1" lang="en-GB" altLang="en-US" sz="1600" b="0" dirty="0" smtClean="0">
                <a:solidFill>
                  <a:schemeClr val="tx1"/>
                </a:solidFill>
                <a:latin typeface="Arial" charset="0"/>
              </a:rPr>
              <a:t>)</a:t>
            </a:r>
          </a:p>
          <a:p>
            <a:pPr eaLnBrk="1" hangingPunct="1">
              <a:spcBef>
                <a:spcPct val="0"/>
              </a:spcBef>
              <a:buClrTx/>
            </a:pPr>
            <a:r>
              <a:rPr kumimoji="1" lang="en-GB" altLang="en-US" sz="1600" b="0" dirty="0" smtClean="0">
                <a:solidFill>
                  <a:schemeClr val="tx1"/>
                </a:solidFill>
                <a:latin typeface="Arial" charset="0"/>
              </a:rPr>
              <a:t>application</a:t>
            </a:r>
          </a:p>
        </p:txBody>
      </p:sp>
      <p:sp>
        <p:nvSpPr>
          <p:cNvPr id="123" name="AutoShape 3"/>
          <p:cNvSpPr>
            <a:spLocks noChangeArrowheads="1"/>
          </p:cNvSpPr>
          <p:nvPr/>
        </p:nvSpPr>
        <p:spPr bwMode="auto">
          <a:xfrm>
            <a:off x="1878174" y="5021265"/>
            <a:ext cx="1601739" cy="872253"/>
          </a:xfrm>
          <a:prstGeom prst="roundRect">
            <a:avLst>
              <a:gd name="adj" fmla="val 16667"/>
            </a:avLst>
          </a:prstGeom>
          <a:solidFill>
            <a:srgbClr val="00B0F0"/>
          </a:solidFill>
          <a:ln w="9525">
            <a:solidFill>
              <a:schemeClr val="tx1"/>
            </a:solidFill>
            <a:round/>
            <a:headEnd/>
            <a:tailEnd/>
          </a:ln>
          <a:effec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r>
              <a:rPr kumimoji="1" lang="en-GB" altLang="en-US" sz="1600" b="0" dirty="0" smtClean="0">
                <a:solidFill>
                  <a:schemeClr val="tx1"/>
                </a:solidFill>
                <a:latin typeface="Arial" charset="0"/>
              </a:rPr>
              <a:t>Processing</a:t>
            </a:r>
          </a:p>
          <a:p>
            <a:pPr eaLnBrk="1" hangingPunct="1">
              <a:spcBef>
                <a:spcPct val="0"/>
              </a:spcBef>
              <a:buClrTx/>
            </a:pPr>
            <a:r>
              <a:rPr kumimoji="1" lang="en-GB" altLang="en-US" sz="1600" b="0" dirty="0" smtClean="0">
                <a:solidFill>
                  <a:schemeClr val="tx1"/>
                </a:solidFill>
                <a:latin typeface="Arial" charset="0"/>
              </a:rPr>
              <a:t>(</a:t>
            </a:r>
            <a:r>
              <a:rPr kumimoji="1" lang="en-GB" altLang="en-US" sz="1600" b="0" dirty="0" err="1" smtClean="0">
                <a:solidFill>
                  <a:schemeClr val="tx1"/>
                </a:solidFill>
                <a:latin typeface="Arial" charset="0"/>
              </a:rPr>
              <a:t>reconstructon</a:t>
            </a:r>
            <a:r>
              <a:rPr kumimoji="1" lang="en-GB" altLang="en-US" sz="1600" b="0" dirty="0" smtClean="0">
                <a:solidFill>
                  <a:schemeClr val="tx1"/>
                </a:solidFill>
                <a:latin typeface="Arial" charset="0"/>
              </a:rPr>
              <a:t>)</a:t>
            </a:r>
          </a:p>
          <a:p>
            <a:pPr eaLnBrk="1" hangingPunct="1">
              <a:spcBef>
                <a:spcPct val="0"/>
              </a:spcBef>
              <a:buClrTx/>
            </a:pPr>
            <a:r>
              <a:rPr kumimoji="1" lang="en-GB" altLang="en-US" sz="1600" b="0" dirty="0" smtClean="0">
                <a:solidFill>
                  <a:schemeClr val="tx1"/>
                </a:solidFill>
                <a:latin typeface="Arial" charset="0"/>
              </a:rPr>
              <a:t>application</a:t>
            </a:r>
          </a:p>
        </p:txBody>
      </p:sp>
    </p:spTree>
    <p:extLst>
      <p:ext uri="{BB962C8B-B14F-4D97-AF65-F5344CB8AC3E}">
        <p14:creationId xmlns:p14="http://schemas.microsoft.com/office/powerpoint/2010/main" val="41428445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Processing results </a:t>
            </a:r>
            <a:endParaRPr lang="en-US" dirty="0"/>
          </a:p>
        </p:txBody>
      </p:sp>
      <p:sp>
        <p:nvSpPr>
          <p:cNvPr id="3" name="Content Placeholder 2"/>
          <p:cNvSpPr>
            <a:spLocks noGrp="1"/>
          </p:cNvSpPr>
          <p:nvPr>
            <p:ph idx="1"/>
          </p:nvPr>
        </p:nvSpPr>
        <p:spPr>
          <a:xfrm>
            <a:off x="457200" y="1371600"/>
            <a:ext cx="8229600" cy="4754563"/>
          </a:xfrm>
        </p:spPr>
        <p:txBody>
          <a:bodyPr>
            <a:normAutofit/>
          </a:bodyPr>
          <a:lstStyle/>
          <a:p>
            <a:r>
              <a:rPr lang="en-US" dirty="0" smtClean="0"/>
              <a:t>The RAW data processing results in analysis-ready objects </a:t>
            </a:r>
          </a:p>
          <a:p>
            <a:r>
              <a:rPr lang="en-US" dirty="0"/>
              <a:t>M</a:t>
            </a:r>
            <a:r>
              <a:rPr lang="en-US" dirty="0" smtClean="0"/>
              <a:t>uch smaller than the original RAW, up to a factor of 100</a:t>
            </a:r>
          </a:p>
          <a:p>
            <a:r>
              <a:rPr lang="en-US" dirty="0" smtClean="0"/>
              <a:t>The processing is akin to data compression</a:t>
            </a:r>
          </a:p>
        </p:txBody>
      </p:sp>
      <p:sp>
        <p:nvSpPr>
          <p:cNvPr id="4" name="Slide Number Placeholder 3"/>
          <p:cNvSpPr>
            <a:spLocks noGrp="1"/>
          </p:cNvSpPr>
          <p:nvPr>
            <p:ph type="sldNum" sz="quarter" idx="12"/>
          </p:nvPr>
        </p:nvSpPr>
        <p:spPr/>
        <p:txBody>
          <a:bodyPr/>
          <a:lstStyle/>
          <a:p>
            <a:fld id="{55C6C611-0E58-45F4-8203-4E56D426E47B}" type="slidenum">
              <a:rPr lang="en-US" smtClean="0"/>
              <a:t>24</a:t>
            </a:fld>
            <a:endParaRPr lang="en-US"/>
          </a:p>
        </p:txBody>
      </p:sp>
    </p:spTree>
    <p:extLst>
      <p:ext uri="{BB962C8B-B14F-4D97-AF65-F5344CB8AC3E}">
        <p14:creationId xmlns:p14="http://schemas.microsoft.com/office/powerpoint/2010/main" val="6809328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058" y="228600"/>
            <a:ext cx="8229600" cy="1143000"/>
          </a:xfrm>
        </p:spPr>
        <p:txBody>
          <a:bodyPr>
            <a:normAutofit/>
          </a:bodyPr>
          <a:lstStyle/>
          <a:p>
            <a:r>
              <a:rPr lang="en-US" dirty="0" smtClean="0"/>
              <a:t>Monte-Carlo production</a:t>
            </a:r>
            <a:endParaRPr lang="en-US" dirty="0"/>
          </a:p>
        </p:txBody>
      </p:sp>
      <p:sp>
        <p:nvSpPr>
          <p:cNvPr id="4" name="Slide Number Placeholder 3"/>
          <p:cNvSpPr>
            <a:spLocks noGrp="1"/>
          </p:cNvSpPr>
          <p:nvPr>
            <p:ph type="sldNum" sz="quarter" idx="12"/>
          </p:nvPr>
        </p:nvSpPr>
        <p:spPr/>
        <p:txBody>
          <a:bodyPr/>
          <a:lstStyle/>
          <a:p>
            <a:fld id="{55C6C611-0E58-45F4-8203-4E56D426E47B}" type="slidenum">
              <a:rPr lang="en-US" smtClean="0"/>
              <a:t>25</a:t>
            </a:fld>
            <a:endParaRPr lang="en-US"/>
          </a:p>
        </p:txBody>
      </p:sp>
      <p:grpSp>
        <p:nvGrpSpPr>
          <p:cNvPr id="42" name="Group 37"/>
          <p:cNvGrpSpPr>
            <a:grpSpLocks/>
          </p:cNvGrpSpPr>
          <p:nvPr/>
        </p:nvGrpSpPr>
        <p:grpSpPr bwMode="auto">
          <a:xfrm>
            <a:off x="7217331" y="2771777"/>
            <a:ext cx="1214438" cy="914400"/>
            <a:chOff x="1031" y="2448"/>
            <a:chExt cx="765" cy="576"/>
          </a:xfrm>
        </p:grpSpPr>
        <p:sp>
          <p:nvSpPr>
            <p:cNvPr id="43" name="AutoShape 38"/>
            <p:cNvSpPr>
              <a:spLocks noChangeAspect="1" noChangeArrowheads="1"/>
            </p:cNvSpPr>
            <p:nvPr/>
          </p:nvSpPr>
          <p:spPr bwMode="auto">
            <a:xfrm>
              <a:off x="1248" y="2451"/>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44" name="AutoShape 39"/>
            <p:cNvSpPr>
              <a:spLocks noChangeAspect="1" noChangeArrowheads="1"/>
            </p:cNvSpPr>
            <p:nvPr/>
          </p:nvSpPr>
          <p:spPr bwMode="auto">
            <a:xfrm>
              <a:off x="1306" y="2509"/>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45" name="AutoShape 40"/>
            <p:cNvSpPr>
              <a:spLocks noChangeAspect="1" noChangeArrowheads="1"/>
            </p:cNvSpPr>
            <p:nvPr/>
          </p:nvSpPr>
          <p:spPr bwMode="auto">
            <a:xfrm>
              <a:off x="1365" y="2568"/>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46" name="AutoShape 41"/>
            <p:cNvSpPr>
              <a:spLocks noChangeAspect="1" noChangeArrowheads="1"/>
            </p:cNvSpPr>
            <p:nvPr/>
          </p:nvSpPr>
          <p:spPr bwMode="auto">
            <a:xfrm>
              <a:off x="1423" y="2626"/>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47" name="AutoShape 42"/>
            <p:cNvSpPr>
              <a:spLocks noChangeAspect="1" noChangeArrowheads="1"/>
            </p:cNvSpPr>
            <p:nvPr/>
          </p:nvSpPr>
          <p:spPr bwMode="auto">
            <a:xfrm>
              <a:off x="1482" y="2685"/>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48" name="AutoShape 43"/>
            <p:cNvSpPr>
              <a:spLocks noChangeAspect="1" noChangeArrowheads="1"/>
            </p:cNvSpPr>
            <p:nvPr/>
          </p:nvSpPr>
          <p:spPr bwMode="auto">
            <a:xfrm>
              <a:off x="1540" y="2743"/>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49" name="AutoShape 44"/>
            <p:cNvSpPr>
              <a:spLocks noChangeAspect="1" noChangeArrowheads="1"/>
            </p:cNvSpPr>
            <p:nvPr/>
          </p:nvSpPr>
          <p:spPr bwMode="auto">
            <a:xfrm>
              <a:off x="1161" y="2480"/>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0" name="AutoShape 45"/>
            <p:cNvSpPr>
              <a:spLocks noChangeAspect="1" noChangeArrowheads="1"/>
            </p:cNvSpPr>
            <p:nvPr/>
          </p:nvSpPr>
          <p:spPr bwMode="auto">
            <a:xfrm>
              <a:off x="1219" y="2538"/>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1" name="AutoShape 46"/>
            <p:cNvSpPr>
              <a:spLocks noChangeAspect="1" noChangeArrowheads="1"/>
            </p:cNvSpPr>
            <p:nvPr/>
          </p:nvSpPr>
          <p:spPr bwMode="auto">
            <a:xfrm>
              <a:off x="1278" y="2597"/>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2" name="AutoShape 47"/>
            <p:cNvSpPr>
              <a:spLocks noChangeAspect="1" noChangeArrowheads="1"/>
            </p:cNvSpPr>
            <p:nvPr/>
          </p:nvSpPr>
          <p:spPr bwMode="auto">
            <a:xfrm>
              <a:off x="1336" y="2655"/>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3" name="AutoShape 48"/>
            <p:cNvSpPr>
              <a:spLocks noChangeAspect="1" noChangeArrowheads="1"/>
            </p:cNvSpPr>
            <p:nvPr/>
          </p:nvSpPr>
          <p:spPr bwMode="auto">
            <a:xfrm>
              <a:off x="1394" y="2714"/>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4" name="AutoShape 49"/>
            <p:cNvSpPr>
              <a:spLocks noChangeAspect="1" noChangeArrowheads="1"/>
            </p:cNvSpPr>
            <p:nvPr/>
          </p:nvSpPr>
          <p:spPr bwMode="auto">
            <a:xfrm>
              <a:off x="1453" y="2772"/>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5" name="AutoShape 50"/>
            <p:cNvSpPr>
              <a:spLocks noChangeAspect="1" noChangeArrowheads="1"/>
            </p:cNvSpPr>
            <p:nvPr/>
          </p:nvSpPr>
          <p:spPr bwMode="auto">
            <a:xfrm>
              <a:off x="1073" y="2509"/>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6" name="AutoShape 51"/>
            <p:cNvSpPr>
              <a:spLocks noChangeAspect="1" noChangeArrowheads="1"/>
            </p:cNvSpPr>
            <p:nvPr/>
          </p:nvSpPr>
          <p:spPr bwMode="auto">
            <a:xfrm>
              <a:off x="1131" y="2567"/>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7" name="AutoShape 52"/>
            <p:cNvSpPr>
              <a:spLocks noChangeAspect="1" noChangeArrowheads="1"/>
            </p:cNvSpPr>
            <p:nvPr/>
          </p:nvSpPr>
          <p:spPr bwMode="auto">
            <a:xfrm>
              <a:off x="1190" y="2626"/>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8" name="AutoShape 53"/>
            <p:cNvSpPr>
              <a:spLocks noChangeAspect="1" noChangeArrowheads="1"/>
            </p:cNvSpPr>
            <p:nvPr/>
          </p:nvSpPr>
          <p:spPr bwMode="auto">
            <a:xfrm>
              <a:off x="1248" y="2684"/>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59" name="AutoShape 54"/>
            <p:cNvSpPr>
              <a:spLocks noChangeAspect="1" noChangeArrowheads="1"/>
            </p:cNvSpPr>
            <p:nvPr/>
          </p:nvSpPr>
          <p:spPr bwMode="auto">
            <a:xfrm>
              <a:off x="1307" y="2743"/>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60" name="AutoShape 55"/>
            <p:cNvSpPr>
              <a:spLocks noChangeAspect="1" noChangeArrowheads="1"/>
            </p:cNvSpPr>
            <p:nvPr/>
          </p:nvSpPr>
          <p:spPr bwMode="auto">
            <a:xfrm>
              <a:off x="1365" y="2801"/>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61" name="AutoShape 56"/>
            <p:cNvSpPr>
              <a:spLocks noChangeArrowheads="1"/>
            </p:cNvSpPr>
            <p:nvPr/>
          </p:nvSpPr>
          <p:spPr bwMode="auto">
            <a:xfrm rot="20697259" flipH="1">
              <a:off x="1031" y="2448"/>
              <a:ext cx="765" cy="576"/>
            </a:xfrm>
            <a:prstGeom prst="parallelogram">
              <a:avLst>
                <a:gd name="adj" fmla="val 45783"/>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2000" b="0">
                <a:solidFill>
                  <a:schemeClr val="tx1"/>
                </a:solidFill>
                <a:latin typeface="Arial" charset="0"/>
              </a:endParaRPr>
            </a:p>
          </p:txBody>
        </p:sp>
      </p:grpSp>
      <p:sp>
        <p:nvSpPr>
          <p:cNvPr id="62" name="Oval 57"/>
          <p:cNvSpPr>
            <a:spLocks noChangeArrowheads="1"/>
          </p:cNvSpPr>
          <p:nvPr/>
        </p:nvSpPr>
        <p:spPr bwMode="auto">
          <a:xfrm>
            <a:off x="6988731" y="1871664"/>
            <a:ext cx="654050" cy="609600"/>
          </a:xfrm>
          <a:prstGeom prst="ellipse">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 tIns="3600" rIns="3600" bIns="3600"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r>
              <a:rPr kumimoji="1" lang="en-GB" altLang="en-US" sz="2000" b="0" dirty="0" smtClean="0">
                <a:solidFill>
                  <a:schemeClr val="tx1"/>
                </a:solidFill>
                <a:latin typeface="Arial" charset="0"/>
              </a:rPr>
              <a:t> T2</a:t>
            </a:r>
            <a:endParaRPr kumimoji="1" lang="en-GB" altLang="en-US" sz="2000" b="0" dirty="0">
              <a:solidFill>
                <a:schemeClr val="tx1"/>
              </a:solidFill>
              <a:latin typeface="Arial" charset="0"/>
            </a:endParaRPr>
          </a:p>
        </p:txBody>
      </p:sp>
      <p:cxnSp>
        <p:nvCxnSpPr>
          <p:cNvPr id="63" name="AutoShape 58"/>
          <p:cNvCxnSpPr>
            <a:cxnSpLocks noChangeShapeType="1"/>
            <a:stCxn id="62" idx="4"/>
            <a:endCxn id="61" idx="0"/>
          </p:cNvCxnSpPr>
          <p:nvPr/>
        </p:nvCxnSpPr>
        <p:spPr bwMode="auto">
          <a:xfrm rot="16200000" flipH="1">
            <a:off x="7230825" y="2566195"/>
            <a:ext cx="358775" cy="188913"/>
          </a:xfrm>
          <a:prstGeom prst="curvedConnector3">
            <a:avLst>
              <a:gd name="adj1" fmla="val 20352"/>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7" name="Group 62"/>
          <p:cNvGrpSpPr>
            <a:grpSpLocks/>
          </p:cNvGrpSpPr>
          <p:nvPr/>
        </p:nvGrpSpPr>
        <p:grpSpPr bwMode="auto">
          <a:xfrm>
            <a:off x="7069694" y="4691064"/>
            <a:ext cx="1214437" cy="914400"/>
            <a:chOff x="1031" y="2448"/>
            <a:chExt cx="765" cy="576"/>
          </a:xfrm>
        </p:grpSpPr>
        <p:sp>
          <p:nvSpPr>
            <p:cNvPr id="68" name="AutoShape 63"/>
            <p:cNvSpPr>
              <a:spLocks noChangeAspect="1" noChangeArrowheads="1"/>
            </p:cNvSpPr>
            <p:nvPr/>
          </p:nvSpPr>
          <p:spPr bwMode="auto">
            <a:xfrm>
              <a:off x="1248" y="2451"/>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69" name="AutoShape 64"/>
            <p:cNvSpPr>
              <a:spLocks noChangeAspect="1" noChangeArrowheads="1"/>
            </p:cNvSpPr>
            <p:nvPr/>
          </p:nvSpPr>
          <p:spPr bwMode="auto">
            <a:xfrm>
              <a:off x="1306" y="2509"/>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0" name="AutoShape 65"/>
            <p:cNvSpPr>
              <a:spLocks noChangeAspect="1" noChangeArrowheads="1"/>
            </p:cNvSpPr>
            <p:nvPr/>
          </p:nvSpPr>
          <p:spPr bwMode="auto">
            <a:xfrm>
              <a:off x="1365" y="2568"/>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1" name="AutoShape 66"/>
            <p:cNvSpPr>
              <a:spLocks noChangeAspect="1" noChangeArrowheads="1"/>
            </p:cNvSpPr>
            <p:nvPr/>
          </p:nvSpPr>
          <p:spPr bwMode="auto">
            <a:xfrm>
              <a:off x="1423" y="2626"/>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2" name="AutoShape 67"/>
            <p:cNvSpPr>
              <a:spLocks noChangeAspect="1" noChangeArrowheads="1"/>
            </p:cNvSpPr>
            <p:nvPr/>
          </p:nvSpPr>
          <p:spPr bwMode="auto">
            <a:xfrm>
              <a:off x="1482" y="2685"/>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3" name="AutoShape 68"/>
            <p:cNvSpPr>
              <a:spLocks noChangeAspect="1" noChangeArrowheads="1"/>
            </p:cNvSpPr>
            <p:nvPr/>
          </p:nvSpPr>
          <p:spPr bwMode="auto">
            <a:xfrm>
              <a:off x="1540" y="2743"/>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4" name="AutoShape 69"/>
            <p:cNvSpPr>
              <a:spLocks noChangeAspect="1" noChangeArrowheads="1"/>
            </p:cNvSpPr>
            <p:nvPr/>
          </p:nvSpPr>
          <p:spPr bwMode="auto">
            <a:xfrm>
              <a:off x="1161" y="2480"/>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5" name="AutoShape 70"/>
            <p:cNvSpPr>
              <a:spLocks noChangeAspect="1" noChangeArrowheads="1"/>
            </p:cNvSpPr>
            <p:nvPr/>
          </p:nvSpPr>
          <p:spPr bwMode="auto">
            <a:xfrm>
              <a:off x="1219" y="2538"/>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6" name="AutoShape 71"/>
            <p:cNvSpPr>
              <a:spLocks noChangeAspect="1" noChangeArrowheads="1"/>
            </p:cNvSpPr>
            <p:nvPr/>
          </p:nvSpPr>
          <p:spPr bwMode="auto">
            <a:xfrm>
              <a:off x="1278" y="2597"/>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7" name="AutoShape 72"/>
            <p:cNvSpPr>
              <a:spLocks noChangeAspect="1" noChangeArrowheads="1"/>
            </p:cNvSpPr>
            <p:nvPr/>
          </p:nvSpPr>
          <p:spPr bwMode="auto">
            <a:xfrm>
              <a:off x="1336" y="2655"/>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8" name="AutoShape 73"/>
            <p:cNvSpPr>
              <a:spLocks noChangeAspect="1" noChangeArrowheads="1"/>
            </p:cNvSpPr>
            <p:nvPr/>
          </p:nvSpPr>
          <p:spPr bwMode="auto">
            <a:xfrm>
              <a:off x="1394" y="2714"/>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79" name="AutoShape 74"/>
            <p:cNvSpPr>
              <a:spLocks noChangeAspect="1" noChangeArrowheads="1"/>
            </p:cNvSpPr>
            <p:nvPr/>
          </p:nvSpPr>
          <p:spPr bwMode="auto">
            <a:xfrm>
              <a:off x="1453" y="2772"/>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80" name="AutoShape 75"/>
            <p:cNvSpPr>
              <a:spLocks noChangeAspect="1" noChangeArrowheads="1"/>
            </p:cNvSpPr>
            <p:nvPr/>
          </p:nvSpPr>
          <p:spPr bwMode="auto">
            <a:xfrm>
              <a:off x="1073" y="2509"/>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81" name="AutoShape 76"/>
            <p:cNvSpPr>
              <a:spLocks noChangeAspect="1" noChangeArrowheads="1"/>
            </p:cNvSpPr>
            <p:nvPr/>
          </p:nvSpPr>
          <p:spPr bwMode="auto">
            <a:xfrm>
              <a:off x="1131" y="2567"/>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82" name="AutoShape 77"/>
            <p:cNvSpPr>
              <a:spLocks noChangeAspect="1" noChangeArrowheads="1"/>
            </p:cNvSpPr>
            <p:nvPr/>
          </p:nvSpPr>
          <p:spPr bwMode="auto">
            <a:xfrm>
              <a:off x="1190" y="2626"/>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83" name="AutoShape 78"/>
            <p:cNvSpPr>
              <a:spLocks noChangeAspect="1" noChangeArrowheads="1"/>
            </p:cNvSpPr>
            <p:nvPr/>
          </p:nvSpPr>
          <p:spPr bwMode="auto">
            <a:xfrm>
              <a:off x="1248" y="2684"/>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84" name="AutoShape 79"/>
            <p:cNvSpPr>
              <a:spLocks noChangeAspect="1" noChangeArrowheads="1"/>
            </p:cNvSpPr>
            <p:nvPr/>
          </p:nvSpPr>
          <p:spPr bwMode="auto">
            <a:xfrm>
              <a:off x="1307" y="2743"/>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85" name="AutoShape 80"/>
            <p:cNvSpPr>
              <a:spLocks noChangeAspect="1" noChangeArrowheads="1"/>
            </p:cNvSpPr>
            <p:nvPr/>
          </p:nvSpPr>
          <p:spPr bwMode="auto">
            <a:xfrm>
              <a:off x="1365" y="2801"/>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86" name="AutoShape 81"/>
            <p:cNvSpPr>
              <a:spLocks noChangeArrowheads="1"/>
            </p:cNvSpPr>
            <p:nvPr/>
          </p:nvSpPr>
          <p:spPr bwMode="auto">
            <a:xfrm rot="20697259" flipH="1">
              <a:off x="1031" y="2448"/>
              <a:ext cx="765" cy="576"/>
            </a:xfrm>
            <a:prstGeom prst="parallelogram">
              <a:avLst>
                <a:gd name="adj" fmla="val 45783"/>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2000" b="0">
                <a:solidFill>
                  <a:schemeClr val="tx1"/>
                </a:solidFill>
                <a:latin typeface="Arial" charset="0"/>
              </a:endParaRPr>
            </a:p>
          </p:txBody>
        </p:sp>
      </p:grpSp>
      <p:sp>
        <p:nvSpPr>
          <p:cNvPr id="87" name="Oval 82"/>
          <p:cNvSpPr>
            <a:spLocks noChangeArrowheads="1"/>
          </p:cNvSpPr>
          <p:nvPr/>
        </p:nvSpPr>
        <p:spPr bwMode="auto">
          <a:xfrm>
            <a:off x="6455331" y="3548064"/>
            <a:ext cx="654050" cy="609600"/>
          </a:xfrm>
          <a:prstGeom prst="ellipse">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 tIns="3600" rIns="3600" bIns="3600"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r>
              <a:rPr kumimoji="1" lang="en-GB" altLang="en-US" sz="2400" b="0" dirty="0" smtClean="0">
                <a:solidFill>
                  <a:schemeClr val="tx1"/>
                </a:solidFill>
                <a:latin typeface="Arial" charset="0"/>
              </a:rPr>
              <a:t> T0</a:t>
            </a:r>
            <a:endParaRPr kumimoji="1" lang="en-GB" altLang="en-US" sz="2400" b="0" dirty="0">
              <a:solidFill>
                <a:schemeClr val="tx1"/>
              </a:solidFill>
              <a:latin typeface="Arial" charset="0"/>
            </a:endParaRPr>
          </a:p>
        </p:txBody>
      </p:sp>
      <p:cxnSp>
        <p:nvCxnSpPr>
          <p:cNvPr id="88" name="AutoShape 83"/>
          <p:cNvCxnSpPr>
            <a:cxnSpLocks noChangeShapeType="1"/>
          </p:cNvCxnSpPr>
          <p:nvPr/>
        </p:nvCxnSpPr>
        <p:spPr bwMode="auto">
          <a:xfrm rot="16200000" flipH="1">
            <a:off x="6815127" y="4280695"/>
            <a:ext cx="690563" cy="342900"/>
          </a:xfrm>
          <a:prstGeom prst="curvedConnector3">
            <a:avLst>
              <a:gd name="adj1" fmla="val 41148"/>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AutoShape 88"/>
          <p:cNvCxnSpPr>
            <a:cxnSpLocks noChangeShapeType="1"/>
          </p:cNvCxnSpPr>
          <p:nvPr/>
        </p:nvCxnSpPr>
        <p:spPr bwMode="auto">
          <a:xfrm>
            <a:off x="5598886" y="2029340"/>
            <a:ext cx="1412745" cy="147124"/>
          </a:xfrm>
          <a:prstGeom prst="curvedConnector3">
            <a:avLst>
              <a:gd name="adj1" fmla="val 50000"/>
            </a:avLst>
          </a:prstGeom>
          <a:noFill/>
          <a:ln w="28575">
            <a:solidFill>
              <a:schemeClr val="tx1"/>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6" name="Group 91"/>
          <p:cNvGrpSpPr>
            <a:grpSpLocks/>
          </p:cNvGrpSpPr>
          <p:nvPr/>
        </p:nvGrpSpPr>
        <p:grpSpPr bwMode="auto">
          <a:xfrm>
            <a:off x="5033963" y="5562600"/>
            <a:ext cx="1214437" cy="914400"/>
            <a:chOff x="1031" y="2448"/>
            <a:chExt cx="765" cy="576"/>
          </a:xfrm>
        </p:grpSpPr>
        <p:sp>
          <p:nvSpPr>
            <p:cNvPr id="97" name="AutoShape 92"/>
            <p:cNvSpPr>
              <a:spLocks noChangeAspect="1" noChangeArrowheads="1"/>
            </p:cNvSpPr>
            <p:nvPr/>
          </p:nvSpPr>
          <p:spPr bwMode="auto">
            <a:xfrm>
              <a:off x="1248" y="2451"/>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98" name="AutoShape 93"/>
            <p:cNvSpPr>
              <a:spLocks noChangeAspect="1" noChangeArrowheads="1"/>
            </p:cNvSpPr>
            <p:nvPr/>
          </p:nvSpPr>
          <p:spPr bwMode="auto">
            <a:xfrm>
              <a:off x="1306" y="2509"/>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99" name="AutoShape 94"/>
            <p:cNvSpPr>
              <a:spLocks noChangeAspect="1" noChangeArrowheads="1"/>
            </p:cNvSpPr>
            <p:nvPr/>
          </p:nvSpPr>
          <p:spPr bwMode="auto">
            <a:xfrm>
              <a:off x="1365" y="2568"/>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0" name="AutoShape 95"/>
            <p:cNvSpPr>
              <a:spLocks noChangeAspect="1" noChangeArrowheads="1"/>
            </p:cNvSpPr>
            <p:nvPr/>
          </p:nvSpPr>
          <p:spPr bwMode="auto">
            <a:xfrm>
              <a:off x="1423" y="2626"/>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1" name="AutoShape 96"/>
            <p:cNvSpPr>
              <a:spLocks noChangeAspect="1" noChangeArrowheads="1"/>
            </p:cNvSpPr>
            <p:nvPr/>
          </p:nvSpPr>
          <p:spPr bwMode="auto">
            <a:xfrm>
              <a:off x="1482" y="2685"/>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2" name="AutoShape 97"/>
            <p:cNvSpPr>
              <a:spLocks noChangeAspect="1" noChangeArrowheads="1"/>
            </p:cNvSpPr>
            <p:nvPr/>
          </p:nvSpPr>
          <p:spPr bwMode="auto">
            <a:xfrm>
              <a:off x="1540" y="2743"/>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3" name="AutoShape 98"/>
            <p:cNvSpPr>
              <a:spLocks noChangeAspect="1" noChangeArrowheads="1"/>
            </p:cNvSpPr>
            <p:nvPr/>
          </p:nvSpPr>
          <p:spPr bwMode="auto">
            <a:xfrm>
              <a:off x="1161" y="2480"/>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4" name="AutoShape 99"/>
            <p:cNvSpPr>
              <a:spLocks noChangeAspect="1" noChangeArrowheads="1"/>
            </p:cNvSpPr>
            <p:nvPr/>
          </p:nvSpPr>
          <p:spPr bwMode="auto">
            <a:xfrm>
              <a:off x="1219" y="2538"/>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5" name="AutoShape 100"/>
            <p:cNvSpPr>
              <a:spLocks noChangeAspect="1" noChangeArrowheads="1"/>
            </p:cNvSpPr>
            <p:nvPr/>
          </p:nvSpPr>
          <p:spPr bwMode="auto">
            <a:xfrm>
              <a:off x="1278" y="2597"/>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6" name="AutoShape 101"/>
            <p:cNvSpPr>
              <a:spLocks noChangeAspect="1" noChangeArrowheads="1"/>
            </p:cNvSpPr>
            <p:nvPr/>
          </p:nvSpPr>
          <p:spPr bwMode="auto">
            <a:xfrm>
              <a:off x="1336" y="2655"/>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7" name="AutoShape 102"/>
            <p:cNvSpPr>
              <a:spLocks noChangeAspect="1" noChangeArrowheads="1"/>
            </p:cNvSpPr>
            <p:nvPr/>
          </p:nvSpPr>
          <p:spPr bwMode="auto">
            <a:xfrm>
              <a:off x="1394" y="2714"/>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8" name="AutoShape 103"/>
            <p:cNvSpPr>
              <a:spLocks noChangeAspect="1" noChangeArrowheads="1"/>
            </p:cNvSpPr>
            <p:nvPr/>
          </p:nvSpPr>
          <p:spPr bwMode="auto">
            <a:xfrm>
              <a:off x="1453" y="2772"/>
              <a:ext cx="204" cy="205"/>
            </a:xfrm>
            <a:prstGeom prst="can">
              <a:avLst>
                <a:gd name="adj" fmla="val 25123"/>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09" name="AutoShape 104"/>
            <p:cNvSpPr>
              <a:spLocks noChangeAspect="1" noChangeArrowheads="1"/>
            </p:cNvSpPr>
            <p:nvPr/>
          </p:nvSpPr>
          <p:spPr bwMode="auto">
            <a:xfrm>
              <a:off x="1073" y="2509"/>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10" name="AutoShape 105"/>
            <p:cNvSpPr>
              <a:spLocks noChangeAspect="1" noChangeArrowheads="1"/>
            </p:cNvSpPr>
            <p:nvPr/>
          </p:nvSpPr>
          <p:spPr bwMode="auto">
            <a:xfrm>
              <a:off x="1131" y="2567"/>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11" name="AutoShape 106"/>
            <p:cNvSpPr>
              <a:spLocks noChangeAspect="1" noChangeArrowheads="1"/>
            </p:cNvSpPr>
            <p:nvPr/>
          </p:nvSpPr>
          <p:spPr bwMode="auto">
            <a:xfrm>
              <a:off x="1190" y="2626"/>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12" name="AutoShape 107"/>
            <p:cNvSpPr>
              <a:spLocks noChangeAspect="1" noChangeArrowheads="1"/>
            </p:cNvSpPr>
            <p:nvPr/>
          </p:nvSpPr>
          <p:spPr bwMode="auto">
            <a:xfrm>
              <a:off x="1248" y="2684"/>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13" name="AutoShape 108"/>
            <p:cNvSpPr>
              <a:spLocks noChangeAspect="1" noChangeArrowheads="1"/>
            </p:cNvSpPr>
            <p:nvPr/>
          </p:nvSpPr>
          <p:spPr bwMode="auto">
            <a:xfrm>
              <a:off x="1307" y="2743"/>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14" name="AutoShape 109"/>
            <p:cNvSpPr>
              <a:spLocks noChangeAspect="1" noChangeArrowheads="1"/>
            </p:cNvSpPr>
            <p:nvPr/>
          </p:nvSpPr>
          <p:spPr bwMode="auto">
            <a:xfrm>
              <a:off x="1365" y="2801"/>
              <a:ext cx="205" cy="205"/>
            </a:xfrm>
            <a:prstGeom prst="can">
              <a:avLst>
                <a:gd name="adj" fmla="val 25000"/>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1000" b="0">
                <a:solidFill>
                  <a:schemeClr val="tx1"/>
                </a:solidFill>
                <a:latin typeface="Arial" charset="0"/>
              </a:endParaRPr>
            </a:p>
          </p:txBody>
        </p:sp>
        <p:sp>
          <p:nvSpPr>
            <p:cNvPr id="115" name="AutoShape 110"/>
            <p:cNvSpPr>
              <a:spLocks noChangeArrowheads="1"/>
            </p:cNvSpPr>
            <p:nvPr/>
          </p:nvSpPr>
          <p:spPr bwMode="auto">
            <a:xfrm rot="20697259" flipH="1">
              <a:off x="1031" y="2448"/>
              <a:ext cx="765" cy="576"/>
            </a:xfrm>
            <a:prstGeom prst="parallelogram">
              <a:avLst>
                <a:gd name="adj" fmla="val 45783"/>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endParaRPr kumimoji="1" lang="en-GB" altLang="en-US" sz="2000" b="0">
                <a:solidFill>
                  <a:schemeClr val="tx1"/>
                </a:solidFill>
                <a:latin typeface="Arial" charset="0"/>
              </a:endParaRPr>
            </a:p>
          </p:txBody>
        </p:sp>
      </p:grpSp>
      <p:sp>
        <p:nvSpPr>
          <p:cNvPr id="116" name="Oval 111"/>
          <p:cNvSpPr>
            <a:spLocks noChangeArrowheads="1"/>
          </p:cNvSpPr>
          <p:nvPr/>
        </p:nvSpPr>
        <p:spPr bwMode="auto">
          <a:xfrm>
            <a:off x="4339319" y="4493760"/>
            <a:ext cx="654050" cy="609600"/>
          </a:xfrm>
          <a:prstGeom prst="ellipse">
            <a:avLst/>
          </a:prstGeom>
          <a:solidFill>
            <a:srgbClr val="F876A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 tIns="3600" rIns="3600" bIns="3600"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r>
              <a:rPr kumimoji="1" lang="en-GB" altLang="en-US" sz="2400" b="0" dirty="0">
                <a:solidFill>
                  <a:schemeClr val="tx1"/>
                </a:solidFill>
                <a:latin typeface="Arial" charset="0"/>
              </a:rPr>
              <a:t> </a:t>
            </a:r>
            <a:r>
              <a:rPr kumimoji="1" lang="en-GB" altLang="en-US" sz="2400" b="0" dirty="0" smtClean="0">
                <a:solidFill>
                  <a:schemeClr val="tx1"/>
                </a:solidFill>
                <a:latin typeface="Arial" charset="0"/>
              </a:rPr>
              <a:t>T1</a:t>
            </a:r>
            <a:endParaRPr kumimoji="1" lang="en-GB" altLang="en-US" sz="1200" b="0" dirty="0">
              <a:solidFill>
                <a:schemeClr val="tx1"/>
              </a:solidFill>
              <a:latin typeface="Arial" charset="0"/>
            </a:endParaRPr>
          </a:p>
        </p:txBody>
      </p:sp>
      <p:cxnSp>
        <p:nvCxnSpPr>
          <p:cNvPr id="117" name="AutoShape 112"/>
          <p:cNvCxnSpPr>
            <a:cxnSpLocks noChangeShapeType="1"/>
            <a:stCxn id="116" idx="5"/>
            <a:endCxn id="115" idx="0"/>
          </p:cNvCxnSpPr>
          <p:nvPr/>
        </p:nvCxnSpPr>
        <p:spPr bwMode="auto">
          <a:xfrm rot="16200000" flipH="1">
            <a:off x="4927948" y="4983723"/>
            <a:ext cx="564187" cy="624911"/>
          </a:xfrm>
          <a:prstGeom prst="curvedConnector3">
            <a:avLst>
              <a:gd name="adj1" fmla="val 50000"/>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AutoShape 113"/>
          <p:cNvCxnSpPr>
            <a:cxnSpLocks noChangeShapeType="1"/>
            <a:stCxn id="86" idx="2"/>
            <a:endCxn id="115" idx="5"/>
          </p:cNvCxnSpPr>
          <p:nvPr/>
        </p:nvCxnSpPr>
        <p:spPr bwMode="auto">
          <a:xfrm rot="10800000" flipV="1">
            <a:off x="6025440" y="5251554"/>
            <a:ext cx="1267214" cy="664956"/>
          </a:xfrm>
          <a:prstGeom prst="curvedConnector3">
            <a:avLst>
              <a:gd name="adj1" fmla="val 50000"/>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7" name="TextBox 146"/>
          <p:cNvSpPr txBox="1"/>
          <p:nvPr/>
        </p:nvSpPr>
        <p:spPr>
          <a:xfrm>
            <a:off x="170131" y="1142928"/>
            <a:ext cx="3876831" cy="3170099"/>
          </a:xfrm>
          <a:prstGeom prst="rect">
            <a:avLst/>
          </a:prstGeom>
          <a:noFill/>
        </p:spPr>
        <p:txBody>
          <a:bodyPr wrap="none" rtlCol="0">
            <a:spAutoFit/>
          </a:bodyPr>
          <a:lstStyle/>
          <a:p>
            <a:pPr marL="285750" indent="-285750">
              <a:buFont typeface="Arial" panose="020B0604020202020204" pitchFamily="34" charset="0"/>
              <a:buChar char="•"/>
            </a:pPr>
            <a:r>
              <a:rPr lang="en-US" sz="2000" dirty="0" smtClean="0"/>
              <a:t>Simulation of detector response,</a:t>
            </a:r>
          </a:p>
          <a:p>
            <a:r>
              <a:rPr lang="en-US" sz="2000" dirty="0"/>
              <a:t>v</a:t>
            </a:r>
            <a:r>
              <a:rPr lang="en-US" sz="2000" dirty="0" smtClean="0"/>
              <a:t>arious physics models</a:t>
            </a:r>
          </a:p>
          <a:p>
            <a:pPr marL="285750" indent="-285750">
              <a:buFont typeface="Arial" panose="020B0604020202020204" pitchFamily="34" charset="0"/>
              <a:buChar char="•"/>
            </a:pPr>
            <a:r>
              <a:rPr lang="en-US" sz="2000" dirty="0" smtClean="0"/>
              <a:t>Corrections of experimental</a:t>
            </a:r>
          </a:p>
          <a:p>
            <a:r>
              <a:rPr lang="en-US" sz="2000" dirty="0"/>
              <a:t>r</a:t>
            </a:r>
            <a:r>
              <a:rPr lang="en-US" sz="2000" dirty="0" smtClean="0"/>
              <a:t>esults, comparison to theoretical</a:t>
            </a:r>
          </a:p>
          <a:p>
            <a:r>
              <a:rPr lang="en-US" sz="2000" dirty="0" smtClean="0"/>
              <a:t>predictions</a:t>
            </a:r>
          </a:p>
          <a:p>
            <a:pPr marL="285750" indent="-285750">
              <a:buFont typeface="Arial" panose="020B0604020202020204" pitchFamily="34" charset="0"/>
              <a:buChar char="•"/>
            </a:pPr>
            <a:r>
              <a:rPr lang="en-US" sz="2000" dirty="0" smtClean="0"/>
              <a:t>MC has little input, output is the</a:t>
            </a:r>
          </a:p>
          <a:p>
            <a:r>
              <a:rPr lang="en-US" sz="2000" dirty="0" smtClean="0"/>
              <a:t>Same type of objects (ESDs/AODs)</a:t>
            </a:r>
          </a:p>
          <a:p>
            <a:pPr marL="285750" indent="-285750">
              <a:buFont typeface="Arial" panose="020B0604020202020204" pitchFamily="34" charset="0"/>
              <a:buChar char="•"/>
            </a:pPr>
            <a:r>
              <a:rPr lang="en-US" sz="2000" dirty="0" smtClean="0"/>
              <a:t>Processing time is far greater </a:t>
            </a:r>
          </a:p>
          <a:p>
            <a:r>
              <a:rPr lang="en-US" sz="2000" dirty="0" smtClean="0"/>
              <a:t>Than RAW data processing</a:t>
            </a:r>
          </a:p>
          <a:p>
            <a:pPr marL="342900" indent="-342900">
              <a:buFont typeface="Arial" panose="020B0604020202020204" pitchFamily="34" charset="0"/>
              <a:buChar char="•"/>
            </a:pPr>
            <a:r>
              <a:rPr lang="en-US" sz="2000" dirty="0" smtClean="0"/>
              <a:t>MC runs everywhere </a:t>
            </a:r>
          </a:p>
        </p:txBody>
      </p:sp>
      <p:cxnSp>
        <p:nvCxnSpPr>
          <p:cNvPr id="95" name="AutoShape 88"/>
          <p:cNvCxnSpPr>
            <a:cxnSpLocks noChangeShapeType="1"/>
            <a:endCxn id="116" idx="2"/>
          </p:cNvCxnSpPr>
          <p:nvPr/>
        </p:nvCxnSpPr>
        <p:spPr bwMode="auto">
          <a:xfrm flipV="1">
            <a:off x="3479913" y="4798560"/>
            <a:ext cx="859406" cy="658832"/>
          </a:xfrm>
          <a:prstGeom prst="curvedConnector3">
            <a:avLst>
              <a:gd name="adj1" fmla="val 50000"/>
            </a:avLst>
          </a:prstGeom>
          <a:noFill/>
          <a:ln w="28575">
            <a:solidFill>
              <a:schemeClr val="tx1"/>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AutoShape 88"/>
          <p:cNvCxnSpPr>
            <a:cxnSpLocks noChangeShapeType="1"/>
            <a:endCxn id="87" idx="2"/>
          </p:cNvCxnSpPr>
          <p:nvPr/>
        </p:nvCxnSpPr>
        <p:spPr bwMode="auto">
          <a:xfrm>
            <a:off x="5566229" y="3402809"/>
            <a:ext cx="889102" cy="450055"/>
          </a:xfrm>
          <a:prstGeom prst="curvedConnector3">
            <a:avLst>
              <a:gd name="adj1" fmla="val 50000"/>
            </a:avLst>
          </a:prstGeom>
          <a:noFill/>
          <a:ln w="28575">
            <a:solidFill>
              <a:schemeClr val="tx1"/>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1" name="AutoShape 3"/>
          <p:cNvSpPr>
            <a:spLocks noChangeArrowheads="1"/>
          </p:cNvSpPr>
          <p:nvPr/>
        </p:nvSpPr>
        <p:spPr bwMode="auto">
          <a:xfrm>
            <a:off x="3964490" y="1437996"/>
            <a:ext cx="1601739" cy="1182688"/>
          </a:xfrm>
          <a:prstGeom prst="roundRect">
            <a:avLst>
              <a:gd name="adj" fmla="val 16667"/>
            </a:avLst>
          </a:prstGeom>
          <a:solidFill>
            <a:srgbClr val="00B0F0"/>
          </a:solidFill>
          <a:ln w="9525">
            <a:solidFill>
              <a:schemeClr val="tx1"/>
            </a:solidFill>
            <a:round/>
            <a:headEnd/>
            <a:tailEnd/>
          </a:ln>
          <a:effec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r>
              <a:rPr kumimoji="1" lang="en-GB" altLang="en-US" sz="1600" b="0" dirty="0" smtClean="0">
                <a:solidFill>
                  <a:schemeClr val="tx1"/>
                </a:solidFill>
                <a:latin typeface="Arial" charset="0"/>
              </a:rPr>
              <a:t>Physics </a:t>
            </a:r>
            <a:r>
              <a:rPr kumimoji="1" lang="en-GB" altLang="en-US" sz="1600" b="0" dirty="0" err="1" smtClean="0">
                <a:solidFill>
                  <a:schemeClr val="tx1"/>
                </a:solidFill>
                <a:latin typeface="Arial" charset="0"/>
              </a:rPr>
              <a:t>gener</a:t>
            </a:r>
            <a:r>
              <a:rPr kumimoji="1" lang="en-GB" altLang="en-US" sz="1600" b="0" dirty="0" smtClean="0">
                <a:solidFill>
                  <a:schemeClr val="tx1"/>
                </a:solidFill>
                <a:latin typeface="Arial" charset="0"/>
              </a:rPr>
              <a:t>.+</a:t>
            </a:r>
          </a:p>
          <a:p>
            <a:pPr eaLnBrk="1" hangingPunct="1">
              <a:spcBef>
                <a:spcPct val="0"/>
              </a:spcBef>
              <a:buClrTx/>
            </a:pPr>
            <a:r>
              <a:rPr kumimoji="1" lang="en-GB" altLang="en-US" sz="1600" b="0" dirty="0" smtClean="0">
                <a:solidFill>
                  <a:schemeClr val="tx1"/>
                </a:solidFill>
                <a:latin typeface="Arial" charset="0"/>
              </a:rPr>
              <a:t>Transport MC+</a:t>
            </a:r>
          </a:p>
          <a:p>
            <a:pPr eaLnBrk="1" hangingPunct="1">
              <a:spcBef>
                <a:spcPct val="0"/>
              </a:spcBef>
              <a:buClrTx/>
            </a:pPr>
            <a:r>
              <a:rPr kumimoji="1" lang="en-GB" altLang="en-US" sz="1600" b="0" dirty="0" smtClean="0">
                <a:solidFill>
                  <a:schemeClr val="tx1"/>
                </a:solidFill>
                <a:latin typeface="Arial" charset="0"/>
              </a:rPr>
              <a:t>Processing</a:t>
            </a:r>
          </a:p>
          <a:p>
            <a:pPr eaLnBrk="1" hangingPunct="1">
              <a:spcBef>
                <a:spcPct val="0"/>
              </a:spcBef>
              <a:buClrTx/>
            </a:pPr>
            <a:r>
              <a:rPr kumimoji="1" lang="en-GB" altLang="en-US" sz="1600" b="0" dirty="0" smtClean="0">
                <a:solidFill>
                  <a:schemeClr val="tx1"/>
                </a:solidFill>
                <a:latin typeface="Arial" charset="0"/>
              </a:rPr>
              <a:t>application</a:t>
            </a:r>
          </a:p>
        </p:txBody>
      </p:sp>
      <p:cxnSp>
        <p:nvCxnSpPr>
          <p:cNvPr id="90" name="AutoShape 113"/>
          <p:cNvCxnSpPr>
            <a:cxnSpLocks noChangeShapeType="1"/>
            <a:endCxn id="59" idx="2"/>
          </p:cNvCxnSpPr>
          <p:nvPr/>
        </p:nvCxnSpPr>
        <p:spPr bwMode="auto">
          <a:xfrm rot="16200000" flipV="1">
            <a:off x="7073220" y="3985070"/>
            <a:ext cx="1455738" cy="291215"/>
          </a:xfrm>
          <a:prstGeom prst="curvedConnector4">
            <a:avLst>
              <a:gd name="adj1" fmla="val 44411"/>
              <a:gd name="adj2" fmla="val 178499"/>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1" name="AutoShape 3"/>
          <p:cNvSpPr>
            <a:spLocks noChangeArrowheads="1"/>
          </p:cNvSpPr>
          <p:nvPr/>
        </p:nvSpPr>
        <p:spPr bwMode="auto">
          <a:xfrm>
            <a:off x="3997147" y="2818043"/>
            <a:ext cx="1601739" cy="1182688"/>
          </a:xfrm>
          <a:prstGeom prst="roundRect">
            <a:avLst>
              <a:gd name="adj" fmla="val 16667"/>
            </a:avLst>
          </a:prstGeom>
          <a:solidFill>
            <a:srgbClr val="00B0F0"/>
          </a:solidFill>
          <a:ln w="9525">
            <a:solidFill>
              <a:schemeClr val="tx1"/>
            </a:solidFill>
            <a:round/>
            <a:headEnd/>
            <a:tailEnd/>
          </a:ln>
          <a:effec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r>
              <a:rPr kumimoji="1" lang="en-GB" altLang="en-US" sz="1600" b="0" dirty="0" smtClean="0">
                <a:solidFill>
                  <a:schemeClr val="tx1"/>
                </a:solidFill>
                <a:latin typeface="Arial" charset="0"/>
              </a:rPr>
              <a:t>Physics </a:t>
            </a:r>
            <a:r>
              <a:rPr kumimoji="1" lang="en-GB" altLang="en-US" sz="1600" b="0" dirty="0" err="1" smtClean="0">
                <a:solidFill>
                  <a:schemeClr val="tx1"/>
                </a:solidFill>
                <a:latin typeface="Arial" charset="0"/>
              </a:rPr>
              <a:t>gener</a:t>
            </a:r>
            <a:r>
              <a:rPr kumimoji="1" lang="en-GB" altLang="en-US" sz="1600" b="0" dirty="0" smtClean="0">
                <a:solidFill>
                  <a:schemeClr val="tx1"/>
                </a:solidFill>
                <a:latin typeface="Arial" charset="0"/>
              </a:rPr>
              <a:t>.+</a:t>
            </a:r>
          </a:p>
          <a:p>
            <a:pPr eaLnBrk="1" hangingPunct="1">
              <a:spcBef>
                <a:spcPct val="0"/>
              </a:spcBef>
              <a:buClrTx/>
            </a:pPr>
            <a:r>
              <a:rPr kumimoji="1" lang="en-GB" altLang="en-US" sz="1600" b="0" dirty="0" smtClean="0">
                <a:solidFill>
                  <a:schemeClr val="tx1"/>
                </a:solidFill>
                <a:latin typeface="Arial" charset="0"/>
              </a:rPr>
              <a:t>Transport MC+</a:t>
            </a:r>
          </a:p>
          <a:p>
            <a:pPr eaLnBrk="1" hangingPunct="1">
              <a:spcBef>
                <a:spcPct val="0"/>
              </a:spcBef>
              <a:buClrTx/>
            </a:pPr>
            <a:r>
              <a:rPr kumimoji="1" lang="en-GB" altLang="en-US" sz="1600" b="0" dirty="0" smtClean="0">
                <a:solidFill>
                  <a:schemeClr val="tx1"/>
                </a:solidFill>
                <a:latin typeface="Arial" charset="0"/>
              </a:rPr>
              <a:t>Processing</a:t>
            </a:r>
          </a:p>
          <a:p>
            <a:pPr eaLnBrk="1" hangingPunct="1">
              <a:spcBef>
                <a:spcPct val="0"/>
              </a:spcBef>
              <a:buClrTx/>
            </a:pPr>
            <a:r>
              <a:rPr kumimoji="1" lang="en-GB" altLang="en-US" sz="1600" b="0" dirty="0" smtClean="0">
                <a:solidFill>
                  <a:schemeClr val="tx1"/>
                </a:solidFill>
                <a:latin typeface="Arial" charset="0"/>
              </a:rPr>
              <a:t>application</a:t>
            </a:r>
          </a:p>
        </p:txBody>
      </p:sp>
      <p:sp>
        <p:nvSpPr>
          <p:cNvPr id="94" name="AutoShape 3"/>
          <p:cNvSpPr>
            <a:spLocks noChangeArrowheads="1"/>
          </p:cNvSpPr>
          <p:nvPr/>
        </p:nvSpPr>
        <p:spPr bwMode="auto">
          <a:xfrm>
            <a:off x="1878174" y="4895850"/>
            <a:ext cx="1601739" cy="1182688"/>
          </a:xfrm>
          <a:prstGeom prst="roundRect">
            <a:avLst>
              <a:gd name="adj" fmla="val 16667"/>
            </a:avLst>
          </a:prstGeom>
          <a:solidFill>
            <a:srgbClr val="00B0F0"/>
          </a:solidFill>
          <a:ln w="9525">
            <a:solidFill>
              <a:schemeClr val="tx1"/>
            </a:solidFill>
            <a:round/>
            <a:headEnd/>
            <a:tailEnd/>
          </a:ln>
          <a:effectLst/>
        </p:spPr>
        <p:txBody>
          <a:bodyPr wrap="none" anchor="ct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0"/>
              </a:spcBef>
              <a:buClrTx/>
            </a:pPr>
            <a:r>
              <a:rPr kumimoji="1" lang="en-GB" altLang="en-US" sz="1600" b="0" dirty="0" smtClean="0">
                <a:solidFill>
                  <a:schemeClr val="tx1"/>
                </a:solidFill>
                <a:latin typeface="Arial" charset="0"/>
              </a:rPr>
              <a:t>Physics </a:t>
            </a:r>
            <a:r>
              <a:rPr kumimoji="1" lang="en-GB" altLang="en-US" sz="1600" b="0" dirty="0" err="1" smtClean="0">
                <a:solidFill>
                  <a:schemeClr val="tx1"/>
                </a:solidFill>
                <a:latin typeface="Arial" charset="0"/>
              </a:rPr>
              <a:t>gener</a:t>
            </a:r>
            <a:r>
              <a:rPr kumimoji="1" lang="en-GB" altLang="en-US" sz="1600" b="0" dirty="0" smtClean="0">
                <a:solidFill>
                  <a:schemeClr val="tx1"/>
                </a:solidFill>
                <a:latin typeface="Arial" charset="0"/>
              </a:rPr>
              <a:t>.+</a:t>
            </a:r>
          </a:p>
          <a:p>
            <a:pPr eaLnBrk="1" hangingPunct="1">
              <a:spcBef>
                <a:spcPct val="0"/>
              </a:spcBef>
              <a:buClrTx/>
            </a:pPr>
            <a:r>
              <a:rPr kumimoji="1" lang="en-GB" altLang="en-US" sz="1600" b="0" dirty="0" smtClean="0">
                <a:solidFill>
                  <a:schemeClr val="tx1"/>
                </a:solidFill>
                <a:latin typeface="Arial" charset="0"/>
              </a:rPr>
              <a:t>Transport MC+</a:t>
            </a:r>
          </a:p>
          <a:p>
            <a:pPr eaLnBrk="1" hangingPunct="1">
              <a:spcBef>
                <a:spcPct val="0"/>
              </a:spcBef>
              <a:buClrTx/>
            </a:pPr>
            <a:r>
              <a:rPr kumimoji="1" lang="en-GB" altLang="en-US" sz="1600" b="0" dirty="0" smtClean="0">
                <a:solidFill>
                  <a:schemeClr val="tx1"/>
                </a:solidFill>
                <a:latin typeface="Arial" charset="0"/>
              </a:rPr>
              <a:t>Processing</a:t>
            </a:r>
          </a:p>
          <a:p>
            <a:pPr eaLnBrk="1" hangingPunct="1">
              <a:spcBef>
                <a:spcPct val="0"/>
              </a:spcBef>
              <a:buClrTx/>
            </a:pPr>
            <a:r>
              <a:rPr kumimoji="1" lang="en-GB" altLang="en-US" sz="1600" b="0" dirty="0" smtClean="0">
                <a:solidFill>
                  <a:schemeClr val="tx1"/>
                </a:solidFill>
                <a:latin typeface="Arial" charset="0"/>
              </a:rPr>
              <a:t>application</a:t>
            </a:r>
          </a:p>
        </p:txBody>
      </p:sp>
    </p:spTree>
    <p:extLst>
      <p:ext uri="{BB962C8B-B14F-4D97-AF65-F5344CB8AC3E}">
        <p14:creationId xmlns:p14="http://schemas.microsoft.com/office/powerpoint/2010/main" val="32918148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rmAutofit fontScale="90000"/>
          </a:bodyPr>
          <a:lstStyle/>
          <a:p>
            <a:r>
              <a:rPr lang="en-US" dirty="0" smtClean="0"/>
              <a:t> Distributed analysis – data aggregation </a:t>
            </a:r>
            <a:endParaRPr lang="en-US" dirty="0"/>
          </a:p>
        </p:txBody>
      </p:sp>
      <p:sp>
        <p:nvSpPr>
          <p:cNvPr id="4" name="Slide Number Placeholder 3"/>
          <p:cNvSpPr>
            <a:spLocks noGrp="1"/>
          </p:cNvSpPr>
          <p:nvPr>
            <p:ph type="sldNum" sz="quarter" idx="12"/>
          </p:nvPr>
        </p:nvSpPr>
        <p:spPr/>
        <p:txBody>
          <a:bodyPr/>
          <a:lstStyle/>
          <a:p>
            <a:fld id="{55C6C611-0E58-45F4-8203-4E56D426E47B}" type="slidenum">
              <a:rPr lang="en-US" smtClean="0"/>
              <a:t>26</a:t>
            </a:fld>
            <a:endParaRPr lang="en-US"/>
          </a:p>
        </p:txBody>
      </p:sp>
      <p:sp>
        <p:nvSpPr>
          <p:cNvPr id="9" name="Rectangle 2"/>
          <p:cNvSpPr>
            <a:spLocks noChangeArrowheads="1"/>
          </p:cNvSpPr>
          <p:nvPr/>
        </p:nvSpPr>
        <p:spPr bwMode="auto">
          <a:xfrm>
            <a:off x="790575" y="2349500"/>
            <a:ext cx="792163"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endParaRPr lang="en-US" altLang="en-US"/>
          </a:p>
        </p:txBody>
      </p:sp>
      <p:sp>
        <p:nvSpPr>
          <p:cNvPr id="10" name="Rectangle 3"/>
          <p:cNvSpPr>
            <a:spLocks noChangeArrowheads="1"/>
          </p:cNvSpPr>
          <p:nvPr/>
        </p:nvSpPr>
        <p:spPr bwMode="auto">
          <a:xfrm>
            <a:off x="1295400" y="2924175"/>
            <a:ext cx="2873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endParaRPr lang="en-US" altLang="en-US"/>
          </a:p>
        </p:txBody>
      </p:sp>
      <p:sp>
        <p:nvSpPr>
          <p:cNvPr id="11" name="Rectangle 4"/>
          <p:cNvSpPr>
            <a:spLocks noChangeArrowheads="1"/>
          </p:cNvSpPr>
          <p:nvPr/>
        </p:nvSpPr>
        <p:spPr bwMode="auto">
          <a:xfrm>
            <a:off x="1582738" y="2924175"/>
            <a:ext cx="73025"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endParaRPr lang="en-US" altLang="en-US"/>
          </a:p>
        </p:txBody>
      </p:sp>
      <p:sp>
        <p:nvSpPr>
          <p:cNvPr id="12" name="Rectangle 5"/>
          <p:cNvSpPr>
            <a:spLocks noChangeArrowheads="1"/>
          </p:cNvSpPr>
          <p:nvPr/>
        </p:nvSpPr>
        <p:spPr bwMode="auto">
          <a:xfrm>
            <a:off x="1943100" y="4581525"/>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endParaRPr lang="en-US" altLang="en-US"/>
          </a:p>
        </p:txBody>
      </p:sp>
      <p:sp>
        <p:nvSpPr>
          <p:cNvPr id="14" name="Rectangle 7"/>
          <p:cNvSpPr>
            <a:spLocks noChangeArrowheads="1"/>
          </p:cNvSpPr>
          <p:nvPr/>
        </p:nvSpPr>
        <p:spPr bwMode="auto">
          <a:xfrm>
            <a:off x="2087563" y="3932238"/>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endParaRPr lang="en-US" altLang="en-US"/>
          </a:p>
        </p:txBody>
      </p:sp>
      <p:sp>
        <p:nvSpPr>
          <p:cNvPr id="16" name="Text Box 9"/>
          <p:cNvSpPr txBox="1">
            <a:spLocks noChangeArrowheads="1"/>
          </p:cNvSpPr>
          <p:nvPr/>
        </p:nvSpPr>
        <p:spPr bwMode="auto">
          <a:xfrm>
            <a:off x="1571625" y="1125538"/>
            <a:ext cx="1101725" cy="36933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eaLnBrk="1" hangingPunct="1">
              <a:spcBef>
                <a:spcPct val="50000"/>
              </a:spcBef>
              <a:buClr>
                <a:schemeClr val="bg1"/>
              </a:buClr>
              <a:buFont typeface="Wingdings" pitchFamily="2" charset="2"/>
              <a:buNone/>
            </a:pPr>
            <a:r>
              <a:rPr lang="en-GB" altLang="en-US" sz="1800" b="0" dirty="0" err="1" smtClean="0">
                <a:solidFill>
                  <a:schemeClr val="tx1"/>
                </a:solidFill>
              </a:rPr>
              <a:t>Physicits</a:t>
            </a:r>
            <a:endParaRPr lang="en-GB" altLang="en-US" sz="1800" b="0" dirty="0">
              <a:solidFill>
                <a:schemeClr val="tx1"/>
              </a:solidFill>
            </a:endParaRPr>
          </a:p>
        </p:txBody>
      </p:sp>
      <p:sp>
        <p:nvSpPr>
          <p:cNvPr id="25" name="Line 18"/>
          <p:cNvSpPr>
            <a:spLocks noChangeShapeType="1"/>
          </p:cNvSpPr>
          <p:nvPr/>
        </p:nvSpPr>
        <p:spPr bwMode="auto">
          <a:xfrm flipH="1">
            <a:off x="2128837" y="1494870"/>
            <a:ext cx="9525" cy="34980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28" name="Line 21"/>
          <p:cNvSpPr>
            <a:spLocks noChangeShapeType="1"/>
          </p:cNvSpPr>
          <p:nvPr/>
        </p:nvSpPr>
        <p:spPr bwMode="auto">
          <a:xfrm>
            <a:off x="2159794" y="2276475"/>
            <a:ext cx="0" cy="2159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2" name="Line 35"/>
          <p:cNvSpPr>
            <a:spLocks noChangeShapeType="1"/>
          </p:cNvSpPr>
          <p:nvPr/>
        </p:nvSpPr>
        <p:spPr bwMode="auto">
          <a:xfrm>
            <a:off x="900113" y="3716338"/>
            <a:ext cx="1223962" cy="2889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0" name="Text Box 43"/>
          <p:cNvSpPr txBox="1">
            <a:spLocks noChangeArrowheads="1"/>
          </p:cNvSpPr>
          <p:nvPr/>
        </p:nvSpPr>
        <p:spPr bwMode="auto">
          <a:xfrm>
            <a:off x="5251448" y="3244396"/>
            <a:ext cx="2077245" cy="40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Tahoma" pitchFamily="34" charset="0"/>
              </a:defRPr>
            </a:lvl1pPr>
            <a:lvl2pPr marL="742950" indent="-285750" algn="l" eaLnBrk="0" hangingPunct="0">
              <a:spcBef>
                <a:spcPct val="20000"/>
              </a:spcBef>
              <a:buClr>
                <a:schemeClr val="hlink"/>
              </a:buClr>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Tahoma" pitchFamily="34" charset="0"/>
              </a:defRPr>
            </a:lvl2pPr>
            <a:lvl3pPr marL="1143000" indent="-228600" algn="l"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ahoma" pitchFamily="34" charset="0"/>
              </a:defRPr>
            </a:lvl3pPr>
            <a:lvl4pPr marL="1600200" indent="-228600" algn="l" eaLnBrk="0" hangingPunct="0">
              <a:spcBef>
                <a:spcPct val="20000"/>
              </a:spcBef>
              <a:buClr>
                <a:schemeClr val="folHlink"/>
              </a:buClr>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Tahoma" pitchFamily="34" charset="0"/>
              </a:defRPr>
            </a:lvl4pPr>
            <a:lvl5pPr marL="2057400" indent="-228600" algn="l"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Tahoma" pitchFamily="34" charset="0"/>
              </a:defRPr>
            </a:lvl9pPr>
          </a:lstStyle>
          <a:p>
            <a:pPr eaLnBrk="1">
              <a:lnSpc>
                <a:spcPct val="93000"/>
              </a:lnSpc>
              <a:spcBef>
                <a:spcPct val="0"/>
              </a:spcBef>
              <a:buClr>
                <a:srgbClr val="000000"/>
              </a:buClr>
              <a:buFont typeface="Comic Sans MS" pitchFamily="66" charset="0"/>
              <a:buNone/>
            </a:pPr>
            <a:r>
              <a:rPr lang="en-GB" altLang="en-US" sz="1400" b="0" dirty="0">
                <a:solidFill>
                  <a:srgbClr val="01DA04"/>
                </a:solidFill>
              </a:rPr>
              <a:t>Grouped by </a:t>
            </a:r>
            <a:r>
              <a:rPr lang="en-GB" altLang="en-US" sz="1400" dirty="0" smtClean="0">
                <a:solidFill>
                  <a:srgbClr val="01DA04"/>
                </a:solidFill>
              </a:rPr>
              <a:t>data locality</a:t>
            </a:r>
            <a:endParaRPr lang="en-GB" altLang="en-US" sz="1400" b="0" dirty="0">
              <a:solidFill>
                <a:srgbClr val="01DA04"/>
              </a:solidFill>
            </a:endParaRPr>
          </a:p>
          <a:p>
            <a:pPr eaLnBrk="1">
              <a:lnSpc>
                <a:spcPct val="93000"/>
              </a:lnSpc>
              <a:spcBef>
                <a:spcPct val="0"/>
              </a:spcBef>
              <a:buClr>
                <a:srgbClr val="000000"/>
              </a:buClr>
              <a:buFont typeface="Comic Sans MS" pitchFamily="66" charset="0"/>
              <a:buNone/>
            </a:pPr>
            <a:endParaRPr lang="en-GB" altLang="en-US" sz="1400" b="0" dirty="0">
              <a:solidFill>
                <a:srgbClr val="01DA04"/>
              </a:solidFill>
            </a:endParaRPr>
          </a:p>
        </p:txBody>
      </p:sp>
      <p:sp>
        <p:nvSpPr>
          <p:cNvPr id="58" name="Text Box 51"/>
          <p:cNvSpPr txBox="1">
            <a:spLocks noChangeArrowheads="1"/>
          </p:cNvSpPr>
          <p:nvPr/>
        </p:nvSpPr>
        <p:spPr bwMode="auto">
          <a:xfrm>
            <a:off x="6884081" y="5292725"/>
            <a:ext cx="2160587" cy="406400"/>
          </a:xfrm>
          <a:prstGeom prst="rect">
            <a:avLst/>
          </a:prstGeom>
          <a:noFill/>
          <a:ln w="9525" algn="ctr">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algn="ctr" eaLnBrk="1" hangingPunct="1">
              <a:spcBef>
                <a:spcPct val="50000"/>
              </a:spcBef>
              <a:buClr>
                <a:schemeClr val="bg1"/>
              </a:buClr>
              <a:buFont typeface="Wingdings" pitchFamily="2" charset="2"/>
              <a:buNone/>
            </a:pPr>
            <a:r>
              <a:rPr lang="en-GB" altLang="en-US" sz="2000" b="0" dirty="0">
                <a:solidFill>
                  <a:schemeClr val="accent1"/>
                </a:solidFill>
              </a:rPr>
              <a:t>File </a:t>
            </a:r>
            <a:r>
              <a:rPr lang="en-GB" altLang="en-US" sz="2000" b="0" dirty="0" smtClean="0">
                <a:solidFill>
                  <a:schemeClr val="accent1"/>
                </a:solidFill>
              </a:rPr>
              <a:t>merging</a:t>
            </a:r>
            <a:endParaRPr lang="en-GB" altLang="en-US" sz="2000" b="0" dirty="0">
              <a:solidFill>
                <a:schemeClr val="accent1"/>
              </a:solidFill>
            </a:endParaRPr>
          </a:p>
        </p:txBody>
      </p:sp>
      <p:sp>
        <p:nvSpPr>
          <p:cNvPr id="63" name="Text Box 56"/>
          <p:cNvSpPr txBox="1">
            <a:spLocks noChangeArrowheads="1"/>
          </p:cNvSpPr>
          <p:nvPr/>
        </p:nvSpPr>
        <p:spPr bwMode="auto">
          <a:xfrm>
            <a:off x="7028202" y="3729038"/>
            <a:ext cx="1872343" cy="4064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900" b="1">
                <a:solidFill>
                  <a:schemeClr val="bg1"/>
                </a:solidFill>
                <a:latin typeface="Tahoma" pitchFamily="34" charset="0"/>
              </a:defRPr>
            </a:lvl1pPr>
            <a:lvl2pPr marL="742950" indent="-285750" eaLnBrk="0" hangingPunct="0">
              <a:defRPr sz="900" b="1">
                <a:solidFill>
                  <a:schemeClr val="bg1"/>
                </a:solidFill>
                <a:latin typeface="Tahoma" pitchFamily="34" charset="0"/>
              </a:defRPr>
            </a:lvl2pPr>
            <a:lvl3pPr marL="1143000" indent="-228600" eaLnBrk="0" hangingPunct="0">
              <a:defRPr sz="900" b="1">
                <a:solidFill>
                  <a:schemeClr val="bg1"/>
                </a:solidFill>
                <a:latin typeface="Tahoma" pitchFamily="34" charset="0"/>
              </a:defRPr>
            </a:lvl3pPr>
            <a:lvl4pPr marL="1600200" indent="-228600" eaLnBrk="0" hangingPunct="0">
              <a:defRPr sz="900" b="1">
                <a:solidFill>
                  <a:schemeClr val="bg1"/>
                </a:solidFill>
                <a:latin typeface="Tahoma" pitchFamily="34" charset="0"/>
              </a:defRPr>
            </a:lvl4pPr>
            <a:lvl5pPr marL="2057400" indent="-228600" eaLnBrk="0" hangingPunct="0">
              <a:defRPr sz="900" b="1">
                <a:solidFill>
                  <a:schemeClr val="bg1"/>
                </a:solidFill>
                <a:latin typeface="Tahoma" pitchFamily="34" charset="0"/>
              </a:defRPr>
            </a:lvl5pPr>
            <a:lvl6pPr marL="2514600" indent="-228600" algn="ctr" eaLnBrk="0" fontAlgn="base" hangingPunct="0">
              <a:spcBef>
                <a:spcPct val="10000"/>
              </a:spcBef>
              <a:spcAft>
                <a:spcPct val="0"/>
              </a:spcAft>
              <a:buClr>
                <a:schemeClr val="accent1"/>
              </a:buClr>
              <a:defRPr sz="900" b="1">
                <a:solidFill>
                  <a:schemeClr val="bg1"/>
                </a:solidFill>
                <a:latin typeface="Tahoma" pitchFamily="34" charset="0"/>
              </a:defRPr>
            </a:lvl6pPr>
            <a:lvl7pPr marL="2971800" indent="-228600" algn="ctr" eaLnBrk="0" fontAlgn="base" hangingPunct="0">
              <a:spcBef>
                <a:spcPct val="10000"/>
              </a:spcBef>
              <a:spcAft>
                <a:spcPct val="0"/>
              </a:spcAft>
              <a:buClr>
                <a:schemeClr val="accent1"/>
              </a:buClr>
              <a:defRPr sz="900" b="1">
                <a:solidFill>
                  <a:schemeClr val="bg1"/>
                </a:solidFill>
                <a:latin typeface="Tahoma" pitchFamily="34" charset="0"/>
              </a:defRPr>
            </a:lvl7pPr>
            <a:lvl8pPr marL="3429000" indent="-228600" algn="ctr" eaLnBrk="0" fontAlgn="base" hangingPunct="0">
              <a:spcBef>
                <a:spcPct val="10000"/>
              </a:spcBef>
              <a:spcAft>
                <a:spcPct val="0"/>
              </a:spcAft>
              <a:buClr>
                <a:schemeClr val="accent1"/>
              </a:buClr>
              <a:defRPr sz="900" b="1">
                <a:solidFill>
                  <a:schemeClr val="bg1"/>
                </a:solidFill>
                <a:latin typeface="Tahoma" pitchFamily="34" charset="0"/>
              </a:defRPr>
            </a:lvl8pPr>
            <a:lvl9pPr marL="3886200" indent="-228600" algn="ctr" eaLnBrk="0" fontAlgn="base" hangingPunct="0">
              <a:spcBef>
                <a:spcPct val="10000"/>
              </a:spcBef>
              <a:spcAft>
                <a:spcPct val="0"/>
              </a:spcAft>
              <a:buClr>
                <a:schemeClr val="accent1"/>
              </a:buClr>
              <a:defRPr sz="900" b="1">
                <a:solidFill>
                  <a:schemeClr val="bg1"/>
                </a:solidFill>
                <a:latin typeface="Tahoma" pitchFamily="34" charset="0"/>
              </a:defRPr>
            </a:lvl9pPr>
          </a:lstStyle>
          <a:p>
            <a:pPr algn="ctr" eaLnBrk="1" hangingPunct="1">
              <a:spcBef>
                <a:spcPct val="50000"/>
              </a:spcBef>
              <a:buClr>
                <a:schemeClr val="bg1"/>
              </a:buClr>
              <a:buFont typeface="Wingdings" pitchFamily="2" charset="2"/>
              <a:buNone/>
            </a:pPr>
            <a:r>
              <a:rPr lang="en-GB" altLang="en-US" sz="2000" b="0" dirty="0">
                <a:solidFill>
                  <a:schemeClr val="tx1"/>
                </a:solidFill>
              </a:rPr>
              <a:t>Job output</a:t>
            </a:r>
          </a:p>
        </p:txBody>
      </p:sp>
      <p:sp>
        <p:nvSpPr>
          <p:cNvPr id="65" name="Text Box 58"/>
          <p:cNvSpPr txBox="1">
            <a:spLocks noChangeArrowheads="1"/>
          </p:cNvSpPr>
          <p:nvPr/>
        </p:nvSpPr>
        <p:spPr bwMode="auto">
          <a:xfrm>
            <a:off x="1343025" y="1054100"/>
            <a:ext cx="2492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eaLnBrk="0" hangingPunct="0">
              <a:spcBef>
                <a:spcPct val="20000"/>
              </a:spcBef>
              <a:buChar char="•"/>
              <a:defRPr sz="3200">
                <a:solidFill>
                  <a:schemeClr val="tx1"/>
                </a:solidFill>
                <a:latin typeface="Tahoma" pitchFamily="34" charset="0"/>
              </a:defRPr>
            </a:lvl1pPr>
            <a:lvl2pPr marL="742950" indent="-285750" algn="l" eaLnBrk="0" hangingPunct="0">
              <a:spcBef>
                <a:spcPct val="20000"/>
              </a:spcBef>
              <a:buClr>
                <a:schemeClr val="hlink"/>
              </a:buClr>
              <a:buChar char="–"/>
              <a:defRPr sz="2800">
                <a:solidFill>
                  <a:schemeClr val="tx1"/>
                </a:solidFill>
                <a:latin typeface="Tahoma" pitchFamily="34" charset="0"/>
              </a:defRPr>
            </a:lvl2pPr>
            <a:lvl3pPr marL="1143000" indent="-228600" algn="l" eaLnBrk="0" hangingPunct="0">
              <a:spcBef>
                <a:spcPct val="20000"/>
              </a:spcBef>
              <a:buChar char="•"/>
              <a:defRPr sz="2400">
                <a:solidFill>
                  <a:schemeClr val="tx1"/>
                </a:solidFill>
                <a:latin typeface="Tahoma" pitchFamily="34" charset="0"/>
              </a:defRPr>
            </a:lvl3pPr>
            <a:lvl4pPr marL="1600200" indent="-228600" algn="l" eaLnBrk="0" hangingPunct="0">
              <a:spcBef>
                <a:spcPct val="20000"/>
              </a:spcBef>
              <a:buClr>
                <a:schemeClr val="folHlink"/>
              </a:buClr>
              <a:buChar char="–"/>
              <a:defRPr sz="2000">
                <a:solidFill>
                  <a:schemeClr val="tx1"/>
                </a:solidFill>
                <a:latin typeface="Tahoma" pitchFamily="34" charset="0"/>
              </a:defRPr>
            </a:lvl4pPr>
            <a:lvl5pPr marL="2057400" indent="-228600" algn="l" eaLnBrk="0" hangingPunct="0">
              <a:spcBef>
                <a:spcPct val="20000"/>
              </a:spcBef>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Char char="»"/>
              <a:defRPr sz="2000">
                <a:solidFill>
                  <a:schemeClr val="tx1"/>
                </a:solidFill>
                <a:latin typeface="Tahoma" pitchFamily="34" charset="0"/>
              </a:defRPr>
            </a:lvl9pPr>
          </a:lstStyle>
          <a:p>
            <a:pPr eaLnBrk="1" hangingPunct="1">
              <a:spcBef>
                <a:spcPct val="50000"/>
              </a:spcBef>
              <a:buClr>
                <a:srgbClr val="ECAE14"/>
              </a:buClr>
              <a:buSzPct val="110000"/>
              <a:buFontTx/>
              <a:buNone/>
            </a:pPr>
            <a:endParaRPr lang="en-GB" altLang="en-US" sz="1400" b="0">
              <a:solidFill>
                <a:srgbClr val="000066"/>
              </a:solidFill>
              <a:latin typeface="Arial" charset="0"/>
              <a:ea typeface="StarSymbol" charset="0"/>
              <a:cs typeface="StarSymbol" charset="0"/>
            </a:endParaRPr>
          </a:p>
        </p:txBody>
      </p:sp>
      <p:pic>
        <p:nvPicPr>
          <p:cNvPr id="66" name="Picture 5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1052513"/>
            <a:ext cx="79216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3" name="AutoShape 113"/>
          <p:cNvCxnSpPr>
            <a:cxnSpLocks noChangeShapeType="1"/>
            <a:stCxn id="63" idx="2"/>
            <a:endCxn id="58" idx="0"/>
          </p:cNvCxnSpPr>
          <p:nvPr/>
        </p:nvCxnSpPr>
        <p:spPr bwMode="auto">
          <a:xfrm rot="16200000" flipH="1">
            <a:off x="7385731" y="4714080"/>
            <a:ext cx="1157287" cy="1"/>
          </a:xfrm>
          <a:prstGeom prst="curvedConnector3">
            <a:avLst>
              <a:gd name="adj1" fmla="val 50000"/>
            </a:avLst>
          </a:prstGeom>
          <a:noFill/>
          <a:ln w="25400">
            <a:solidFill>
              <a:schemeClr val="tx1"/>
            </a:solidFill>
            <a:round/>
            <a:headEnd type="stealth"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AutoShape 113"/>
          <p:cNvCxnSpPr>
            <a:cxnSpLocks noChangeShapeType="1"/>
            <a:stCxn id="16" idx="3"/>
            <a:endCxn id="63" idx="0"/>
          </p:cNvCxnSpPr>
          <p:nvPr/>
        </p:nvCxnSpPr>
        <p:spPr bwMode="auto">
          <a:xfrm>
            <a:off x="2673350" y="1310204"/>
            <a:ext cx="5291024" cy="2418834"/>
          </a:xfrm>
          <a:prstGeom prst="curvedConnector2">
            <a:avLst/>
          </a:prstGeom>
          <a:noFill/>
          <a:ln w="25400">
            <a:solidFill>
              <a:schemeClr val="tx1"/>
            </a:solidFill>
            <a:round/>
            <a:headEnd type="stealth"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TextBox 79"/>
          <p:cNvSpPr txBox="1"/>
          <p:nvPr/>
        </p:nvSpPr>
        <p:spPr>
          <a:xfrm>
            <a:off x="1089818" y="1855662"/>
            <a:ext cx="2087562" cy="369332"/>
          </a:xfrm>
          <a:prstGeom prst="rect">
            <a:avLst/>
          </a:prstGeom>
          <a:noFill/>
          <a:ln w="22225">
            <a:solidFill>
              <a:srgbClr val="FF0000"/>
            </a:solidFill>
          </a:ln>
        </p:spPr>
        <p:txBody>
          <a:bodyPr wrap="square" rtlCol="0">
            <a:spAutoFit/>
          </a:bodyPr>
          <a:lstStyle/>
          <a:p>
            <a:r>
              <a:rPr lang="en-US" dirty="0" smtClean="0"/>
              <a:t>Input data selection</a:t>
            </a:r>
            <a:endParaRPr lang="en-US" dirty="0"/>
          </a:p>
        </p:txBody>
      </p:sp>
      <p:sp>
        <p:nvSpPr>
          <p:cNvPr id="81" name="TextBox 80"/>
          <p:cNvSpPr txBox="1"/>
          <p:nvPr/>
        </p:nvSpPr>
        <p:spPr>
          <a:xfrm>
            <a:off x="1105126" y="2492375"/>
            <a:ext cx="2087562" cy="369332"/>
          </a:xfrm>
          <a:prstGeom prst="rect">
            <a:avLst/>
          </a:prstGeom>
          <a:noFill/>
          <a:ln w="22225">
            <a:solidFill>
              <a:srgbClr val="00B050"/>
            </a:solidFill>
          </a:ln>
        </p:spPr>
        <p:txBody>
          <a:bodyPr wrap="square" rtlCol="0">
            <a:spAutoFit/>
          </a:bodyPr>
          <a:lstStyle/>
          <a:p>
            <a:pPr algn="ctr"/>
            <a:r>
              <a:rPr lang="en-US" dirty="0" smtClean="0"/>
              <a:t>Optimization</a:t>
            </a:r>
            <a:endParaRPr lang="en-US" dirty="0"/>
          </a:p>
        </p:txBody>
      </p:sp>
      <p:sp>
        <p:nvSpPr>
          <p:cNvPr id="82" name="TextBox 81"/>
          <p:cNvSpPr txBox="1"/>
          <p:nvPr/>
        </p:nvSpPr>
        <p:spPr>
          <a:xfrm>
            <a:off x="144359" y="3213100"/>
            <a:ext cx="1619354" cy="369332"/>
          </a:xfrm>
          <a:prstGeom prst="rect">
            <a:avLst/>
          </a:prstGeom>
          <a:noFill/>
          <a:ln w="22225">
            <a:solidFill>
              <a:srgbClr val="FFC000"/>
            </a:solidFill>
          </a:ln>
        </p:spPr>
        <p:txBody>
          <a:bodyPr wrap="none" rtlCol="0">
            <a:spAutoFit/>
          </a:bodyPr>
          <a:lstStyle/>
          <a:p>
            <a:r>
              <a:rPr lang="en-US" dirty="0" smtClean="0"/>
              <a:t>Sub-selection 1</a:t>
            </a:r>
            <a:endParaRPr lang="en-US" dirty="0"/>
          </a:p>
        </p:txBody>
      </p:sp>
      <p:sp>
        <p:nvSpPr>
          <p:cNvPr id="83" name="TextBox 82"/>
          <p:cNvSpPr txBox="1"/>
          <p:nvPr/>
        </p:nvSpPr>
        <p:spPr>
          <a:xfrm>
            <a:off x="1826428" y="3213100"/>
            <a:ext cx="1619354" cy="369332"/>
          </a:xfrm>
          <a:prstGeom prst="rect">
            <a:avLst/>
          </a:prstGeom>
          <a:noFill/>
          <a:ln w="22225">
            <a:solidFill>
              <a:srgbClr val="FFC000"/>
            </a:solidFill>
          </a:ln>
        </p:spPr>
        <p:txBody>
          <a:bodyPr wrap="none" rtlCol="0">
            <a:spAutoFit/>
          </a:bodyPr>
          <a:lstStyle/>
          <a:p>
            <a:r>
              <a:rPr lang="en-US" dirty="0" smtClean="0"/>
              <a:t>Sub-selection 2</a:t>
            </a:r>
            <a:endParaRPr lang="en-US" dirty="0"/>
          </a:p>
        </p:txBody>
      </p:sp>
      <p:sp>
        <p:nvSpPr>
          <p:cNvPr id="85" name="TextBox 84"/>
          <p:cNvSpPr txBox="1"/>
          <p:nvPr/>
        </p:nvSpPr>
        <p:spPr>
          <a:xfrm>
            <a:off x="3513364" y="3214914"/>
            <a:ext cx="1624163" cy="369332"/>
          </a:xfrm>
          <a:prstGeom prst="rect">
            <a:avLst/>
          </a:prstGeom>
          <a:noFill/>
          <a:ln w="22225">
            <a:solidFill>
              <a:srgbClr val="FFC000"/>
            </a:solidFill>
          </a:ln>
        </p:spPr>
        <p:txBody>
          <a:bodyPr wrap="none" rtlCol="0">
            <a:spAutoFit/>
          </a:bodyPr>
          <a:lstStyle/>
          <a:p>
            <a:r>
              <a:rPr lang="en-US" dirty="0" smtClean="0"/>
              <a:t>Sub-selection n</a:t>
            </a:r>
            <a:endParaRPr lang="en-US" dirty="0"/>
          </a:p>
        </p:txBody>
      </p:sp>
      <p:cxnSp>
        <p:nvCxnSpPr>
          <p:cNvPr id="88" name="AutoShape 113"/>
          <p:cNvCxnSpPr>
            <a:cxnSpLocks noChangeShapeType="1"/>
            <a:stCxn id="82" idx="0"/>
          </p:cNvCxnSpPr>
          <p:nvPr/>
        </p:nvCxnSpPr>
        <p:spPr bwMode="auto">
          <a:xfrm rot="5400000" flipH="1" flipV="1">
            <a:off x="1110948" y="2704796"/>
            <a:ext cx="351393" cy="665216"/>
          </a:xfrm>
          <a:prstGeom prst="curvedConnector2">
            <a:avLst/>
          </a:prstGeom>
          <a:noFill/>
          <a:ln w="25400">
            <a:solidFill>
              <a:schemeClr val="tx1"/>
            </a:solidFill>
            <a:round/>
            <a:headEnd type="stealth"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AutoShape 113"/>
          <p:cNvCxnSpPr>
            <a:cxnSpLocks noChangeShapeType="1"/>
            <a:stCxn id="101" idx="0"/>
          </p:cNvCxnSpPr>
          <p:nvPr/>
        </p:nvCxnSpPr>
        <p:spPr bwMode="auto">
          <a:xfrm rot="5400000" flipH="1" flipV="1">
            <a:off x="2162284" y="3577675"/>
            <a:ext cx="453549" cy="480302"/>
          </a:xfrm>
          <a:prstGeom prst="curvedConnector2">
            <a:avLst/>
          </a:prstGeom>
          <a:noFill/>
          <a:ln w="25400">
            <a:solidFill>
              <a:schemeClr val="tx1"/>
            </a:solidFill>
            <a:round/>
            <a:headEnd type="stealth"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AutoShape 113"/>
          <p:cNvCxnSpPr>
            <a:cxnSpLocks noChangeShapeType="1"/>
            <a:stCxn id="85" idx="0"/>
          </p:cNvCxnSpPr>
          <p:nvPr/>
        </p:nvCxnSpPr>
        <p:spPr bwMode="auto">
          <a:xfrm rot="16200000" flipV="1">
            <a:off x="3413593" y="2303060"/>
            <a:ext cx="355763" cy="1467945"/>
          </a:xfrm>
          <a:prstGeom prst="curvedConnector2">
            <a:avLst/>
          </a:prstGeom>
          <a:noFill/>
          <a:ln w="25400">
            <a:solidFill>
              <a:schemeClr val="tx1"/>
            </a:solidFill>
            <a:round/>
            <a:headEnd type="stealth"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TextBox 100"/>
          <p:cNvSpPr txBox="1"/>
          <p:nvPr/>
        </p:nvSpPr>
        <p:spPr>
          <a:xfrm>
            <a:off x="454760" y="4044600"/>
            <a:ext cx="3388293" cy="369332"/>
          </a:xfrm>
          <a:prstGeom prst="rect">
            <a:avLst/>
          </a:prstGeom>
          <a:noFill/>
          <a:ln w="22225">
            <a:solidFill>
              <a:srgbClr val="00B050"/>
            </a:solidFill>
          </a:ln>
        </p:spPr>
        <p:txBody>
          <a:bodyPr wrap="square" rtlCol="0">
            <a:spAutoFit/>
          </a:bodyPr>
          <a:lstStyle/>
          <a:p>
            <a:pPr algn="ctr"/>
            <a:r>
              <a:rPr lang="en-US" dirty="0" smtClean="0"/>
              <a:t>Brokering to proper location</a:t>
            </a:r>
            <a:endParaRPr lang="en-US" dirty="0"/>
          </a:p>
        </p:txBody>
      </p:sp>
      <p:cxnSp>
        <p:nvCxnSpPr>
          <p:cNvPr id="102" name="AutoShape 113"/>
          <p:cNvCxnSpPr>
            <a:cxnSpLocks noChangeShapeType="1"/>
            <a:stCxn id="42" idx="1"/>
          </p:cNvCxnSpPr>
          <p:nvPr/>
        </p:nvCxnSpPr>
        <p:spPr bwMode="auto">
          <a:xfrm rot="16200000" flipV="1">
            <a:off x="1340052" y="3221239"/>
            <a:ext cx="424418" cy="1143629"/>
          </a:xfrm>
          <a:prstGeom prst="curvedConnector2">
            <a:avLst/>
          </a:prstGeom>
          <a:noFill/>
          <a:ln w="25400">
            <a:solidFill>
              <a:schemeClr val="tx1"/>
            </a:solidFill>
            <a:round/>
            <a:headEnd type="stealth"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AutoShape 113"/>
          <p:cNvCxnSpPr>
            <a:cxnSpLocks noChangeShapeType="1"/>
            <a:stCxn id="101" idx="0"/>
            <a:endCxn id="85" idx="2"/>
          </p:cNvCxnSpPr>
          <p:nvPr/>
        </p:nvCxnSpPr>
        <p:spPr bwMode="auto">
          <a:xfrm rot="5400000" flipH="1" flipV="1">
            <a:off x="3006999" y="2726154"/>
            <a:ext cx="460354" cy="2176539"/>
          </a:xfrm>
          <a:prstGeom prst="curvedConnector3">
            <a:avLst>
              <a:gd name="adj1" fmla="val 50000"/>
            </a:avLst>
          </a:prstGeom>
          <a:noFill/>
          <a:ln w="25400">
            <a:solidFill>
              <a:schemeClr val="tx1"/>
            </a:solidFill>
            <a:round/>
            <a:headEnd type="stealth"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AutoShape 113"/>
          <p:cNvCxnSpPr>
            <a:cxnSpLocks noChangeShapeType="1"/>
            <a:stCxn id="83" idx="0"/>
          </p:cNvCxnSpPr>
          <p:nvPr/>
        </p:nvCxnSpPr>
        <p:spPr bwMode="auto">
          <a:xfrm rot="16200000" flipV="1">
            <a:off x="2278942" y="2855937"/>
            <a:ext cx="349579" cy="364748"/>
          </a:xfrm>
          <a:prstGeom prst="curvedConnector2">
            <a:avLst/>
          </a:prstGeom>
          <a:noFill/>
          <a:ln w="25400">
            <a:solidFill>
              <a:schemeClr val="tx1"/>
            </a:solidFill>
            <a:round/>
            <a:headEnd type="stealth"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9" name="TextBox 108"/>
          <p:cNvSpPr txBox="1"/>
          <p:nvPr/>
        </p:nvSpPr>
        <p:spPr>
          <a:xfrm>
            <a:off x="74747" y="5038725"/>
            <a:ext cx="2054090" cy="923330"/>
          </a:xfrm>
          <a:prstGeom prst="rect">
            <a:avLst/>
          </a:prstGeom>
          <a:noFill/>
          <a:ln w="22225">
            <a:solidFill>
              <a:srgbClr val="FFC000"/>
            </a:solidFill>
          </a:ln>
        </p:spPr>
        <p:txBody>
          <a:bodyPr wrap="square" rtlCol="0">
            <a:spAutoFit/>
          </a:bodyPr>
          <a:lstStyle/>
          <a:p>
            <a:r>
              <a:rPr lang="en-US" dirty="0" smtClean="0"/>
              <a:t>Computing </a:t>
            </a:r>
            <a:r>
              <a:rPr lang="en-US" dirty="0" err="1" smtClean="0"/>
              <a:t>centre</a:t>
            </a:r>
            <a:r>
              <a:rPr lang="en-US" dirty="0" smtClean="0"/>
              <a:t> 1</a:t>
            </a:r>
          </a:p>
          <a:p>
            <a:r>
              <a:rPr lang="en-US" dirty="0" smtClean="0"/>
              <a:t>partial analysis</a:t>
            </a:r>
          </a:p>
          <a:p>
            <a:r>
              <a:rPr lang="en-US" dirty="0" smtClean="0"/>
              <a:t>Executes user code</a:t>
            </a:r>
            <a:endParaRPr lang="en-US" dirty="0"/>
          </a:p>
        </p:txBody>
      </p:sp>
      <p:sp>
        <p:nvSpPr>
          <p:cNvPr id="110" name="TextBox 109"/>
          <p:cNvSpPr txBox="1"/>
          <p:nvPr/>
        </p:nvSpPr>
        <p:spPr>
          <a:xfrm>
            <a:off x="2271357" y="5038725"/>
            <a:ext cx="2054090" cy="923330"/>
          </a:xfrm>
          <a:prstGeom prst="rect">
            <a:avLst/>
          </a:prstGeom>
          <a:noFill/>
          <a:ln w="22225">
            <a:solidFill>
              <a:srgbClr val="FFC000"/>
            </a:solidFill>
          </a:ln>
        </p:spPr>
        <p:txBody>
          <a:bodyPr wrap="square" rtlCol="0">
            <a:spAutoFit/>
          </a:bodyPr>
          <a:lstStyle/>
          <a:p>
            <a:r>
              <a:rPr lang="en-US" dirty="0" smtClean="0"/>
              <a:t>Computing </a:t>
            </a:r>
            <a:r>
              <a:rPr lang="en-US" dirty="0" err="1" smtClean="0"/>
              <a:t>centre</a:t>
            </a:r>
            <a:r>
              <a:rPr lang="en-US" dirty="0" smtClean="0"/>
              <a:t> 1</a:t>
            </a:r>
          </a:p>
          <a:p>
            <a:r>
              <a:rPr lang="en-US" dirty="0" smtClean="0"/>
              <a:t>partial analysis</a:t>
            </a:r>
          </a:p>
          <a:p>
            <a:r>
              <a:rPr lang="en-US" dirty="0" smtClean="0"/>
              <a:t>Executes user code</a:t>
            </a:r>
            <a:endParaRPr lang="en-US" dirty="0"/>
          </a:p>
        </p:txBody>
      </p:sp>
      <p:sp>
        <p:nvSpPr>
          <p:cNvPr id="111" name="TextBox 110"/>
          <p:cNvSpPr txBox="1"/>
          <p:nvPr/>
        </p:nvSpPr>
        <p:spPr>
          <a:xfrm>
            <a:off x="4419600" y="5034260"/>
            <a:ext cx="2054090" cy="923330"/>
          </a:xfrm>
          <a:prstGeom prst="rect">
            <a:avLst/>
          </a:prstGeom>
          <a:noFill/>
          <a:ln w="22225">
            <a:solidFill>
              <a:srgbClr val="FFC000"/>
            </a:solidFill>
          </a:ln>
        </p:spPr>
        <p:txBody>
          <a:bodyPr wrap="square" rtlCol="0">
            <a:spAutoFit/>
          </a:bodyPr>
          <a:lstStyle/>
          <a:p>
            <a:r>
              <a:rPr lang="en-US" dirty="0" smtClean="0"/>
              <a:t>Computing </a:t>
            </a:r>
            <a:r>
              <a:rPr lang="en-US" dirty="0" err="1" smtClean="0"/>
              <a:t>centre</a:t>
            </a:r>
            <a:r>
              <a:rPr lang="en-US" dirty="0" smtClean="0"/>
              <a:t> n</a:t>
            </a:r>
          </a:p>
          <a:p>
            <a:r>
              <a:rPr lang="en-US" dirty="0" smtClean="0"/>
              <a:t>partial analysis</a:t>
            </a:r>
          </a:p>
          <a:p>
            <a:r>
              <a:rPr lang="en-US" dirty="0" smtClean="0"/>
              <a:t>Executes user code</a:t>
            </a:r>
            <a:endParaRPr lang="en-US" dirty="0"/>
          </a:p>
        </p:txBody>
      </p:sp>
      <p:cxnSp>
        <p:nvCxnSpPr>
          <p:cNvPr id="115" name="AutoShape 113"/>
          <p:cNvCxnSpPr>
            <a:cxnSpLocks noChangeShapeType="1"/>
            <a:stCxn id="109" idx="0"/>
          </p:cNvCxnSpPr>
          <p:nvPr/>
        </p:nvCxnSpPr>
        <p:spPr bwMode="auto">
          <a:xfrm rot="5400000" flipH="1" flipV="1">
            <a:off x="1275023" y="4226186"/>
            <a:ext cx="639308" cy="985770"/>
          </a:xfrm>
          <a:prstGeom prst="curvedConnector2">
            <a:avLst/>
          </a:prstGeom>
          <a:noFill/>
          <a:ln w="25400">
            <a:solidFill>
              <a:schemeClr val="tx1"/>
            </a:solidFill>
            <a:round/>
            <a:headEnd type="stealth"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 name="AutoShape 113"/>
          <p:cNvCxnSpPr>
            <a:cxnSpLocks noChangeShapeType="1"/>
          </p:cNvCxnSpPr>
          <p:nvPr/>
        </p:nvCxnSpPr>
        <p:spPr bwMode="auto">
          <a:xfrm rot="10800000">
            <a:off x="2159796" y="4413933"/>
            <a:ext cx="1171534" cy="630441"/>
          </a:xfrm>
          <a:prstGeom prst="curvedConnector3">
            <a:avLst>
              <a:gd name="adj1" fmla="val 54646"/>
            </a:avLst>
          </a:prstGeom>
          <a:noFill/>
          <a:ln w="25400">
            <a:solidFill>
              <a:schemeClr val="tx1"/>
            </a:solidFill>
            <a:round/>
            <a:headEnd type="stealth"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AutoShape 113"/>
          <p:cNvCxnSpPr>
            <a:cxnSpLocks noChangeShapeType="1"/>
          </p:cNvCxnSpPr>
          <p:nvPr/>
        </p:nvCxnSpPr>
        <p:spPr bwMode="auto">
          <a:xfrm rot="10800000">
            <a:off x="2389058" y="4413932"/>
            <a:ext cx="2996362" cy="614266"/>
          </a:xfrm>
          <a:prstGeom prst="curvedConnector3">
            <a:avLst>
              <a:gd name="adj1" fmla="val 50000"/>
            </a:avLst>
          </a:prstGeom>
          <a:noFill/>
          <a:ln w="25400">
            <a:solidFill>
              <a:schemeClr val="tx1"/>
            </a:solidFill>
            <a:round/>
            <a:headEnd type="stealth"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 name="AutoShape 113"/>
          <p:cNvCxnSpPr>
            <a:cxnSpLocks noChangeShapeType="1"/>
            <a:stCxn id="58" idx="2"/>
            <a:endCxn id="111" idx="2"/>
          </p:cNvCxnSpPr>
          <p:nvPr/>
        </p:nvCxnSpPr>
        <p:spPr bwMode="auto">
          <a:xfrm rot="5400000">
            <a:off x="6576278" y="4569492"/>
            <a:ext cx="258465" cy="2517730"/>
          </a:xfrm>
          <a:prstGeom prst="curvedConnector3">
            <a:avLst>
              <a:gd name="adj1" fmla="val 188445"/>
            </a:avLst>
          </a:prstGeom>
          <a:noFill/>
          <a:ln w="25400">
            <a:solidFill>
              <a:schemeClr val="tx1"/>
            </a:solidFill>
            <a:round/>
            <a:headEnd type="stealth"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AutoShape 113"/>
          <p:cNvCxnSpPr>
            <a:cxnSpLocks noChangeShapeType="1"/>
            <a:stCxn id="58" idx="2"/>
            <a:endCxn id="110" idx="2"/>
          </p:cNvCxnSpPr>
          <p:nvPr/>
        </p:nvCxnSpPr>
        <p:spPr bwMode="auto">
          <a:xfrm rot="5400000">
            <a:off x="5499924" y="3497604"/>
            <a:ext cx="262930" cy="4665973"/>
          </a:xfrm>
          <a:prstGeom prst="curvedConnector3">
            <a:avLst>
              <a:gd name="adj1" fmla="val 186943"/>
            </a:avLst>
          </a:prstGeom>
          <a:noFill/>
          <a:ln w="25400">
            <a:solidFill>
              <a:schemeClr val="tx1"/>
            </a:solidFill>
            <a:round/>
            <a:headEnd type="stealth"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AutoShape 113"/>
          <p:cNvCxnSpPr>
            <a:cxnSpLocks noChangeShapeType="1"/>
            <a:stCxn id="58" idx="2"/>
            <a:endCxn id="109" idx="2"/>
          </p:cNvCxnSpPr>
          <p:nvPr/>
        </p:nvCxnSpPr>
        <p:spPr bwMode="auto">
          <a:xfrm rot="5400000">
            <a:off x="4401619" y="2399299"/>
            <a:ext cx="262930" cy="6862583"/>
          </a:xfrm>
          <a:prstGeom prst="curvedConnector3">
            <a:avLst>
              <a:gd name="adj1" fmla="val 186943"/>
            </a:avLst>
          </a:prstGeom>
          <a:noFill/>
          <a:ln w="25400">
            <a:solidFill>
              <a:schemeClr val="tx1"/>
            </a:solidFill>
            <a:round/>
            <a:headEnd type="stealth"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410818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Sites interaction</a:t>
            </a:r>
            <a:endParaRPr lang="en-US" dirty="0"/>
          </a:p>
        </p:txBody>
      </p:sp>
      <p:sp>
        <p:nvSpPr>
          <p:cNvPr id="3" name="Slide Number Placeholder 2"/>
          <p:cNvSpPr>
            <a:spLocks noGrp="1"/>
          </p:cNvSpPr>
          <p:nvPr>
            <p:ph type="sldNum" sz="quarter" idx="12"/>
          </p:nvPr>
        </p:nvSpPr>
        <p:spPr/>
        <p:txBody>
          <a:bodyPr/>
          <a:lstStyle/>
          <a:p>
            <a:fld id="{55C6C611-0E58-45F4-8203-4E56D426E47B}" type="slidenum">
              <a:rPr lang="en-US" smtClean="0"/>
              <a:t>27</a:t>
            </a:fld>
            <a:endParaRPr lang="en-US"/>
          </a:p>
        </p:txBody>
      </p:sp>
      <p:pic>
        <p:nvPicPr>
          <p:cNvPr id="4098" name="Picture 2" descr="C:\Users\lbetev\Desktop\networ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35" y="1371600"/>
            <a:ext cx="8371184"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29000" y="4566791"/>
            <a:ext cx="4996945" cy="1077218"/>
          </a:xfrm>
          <a:prstGeom prst="rect">
            <a:avLst/>
          </a:prstGeom>
          <a:noFill/>
        </p:spPr>
        <p:txBody>
          <a:bodyPr wrap="none" rtlCol="0">
            <a:spAutoFit/>
          </a:bodyPr>
          <a:lstStyle/>
          <a:p>
            <a:r>
              <a:rPr lang="en-US" sz="3200" dirty="0" smtClean="0">
                <a:solidFill>
                  <a:schemeClr val="bg1"/>
                </a:solidFill>
              </a:rPr>
              <a:t>Snapshot of job and network</a:t>
            </a:r>
          </a:p>
          <a:p>
            <a:r>
              <a:rPr lang="en-US" sz="3200" dirty="0" smtClean="0">
                <a:solidFill>
                  <a:schemeClr val="bg1"/>
                </a:solidFill>
              </a:rPr>
              <a:t> activities</a:t>
            </a:r>
            <a:endParaRPr lang="en-US" sz="3200" dirty="0">
              <a:solidFill>
                <a:schemeClr val="bg1"/>
              </a:solidFill>
            </a:endParaRPr>
          </a:p>
        </p:txBody>
      </p:sp>
    </p:spTree>
    <p:extLst>
      <p:ext uri="{BB962C8B-B14F-4D97-AF65-F5344CB8AC3E}">
        <p14:creationId xmlns:p14="http://schemas.microsoft.com/office/powerpoint/2010/main" val="35104891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betev\Desktop\displa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8385175" cy="49131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Grid resources since 2010 - ALICE</a:t>
            </a:r>
            <a:endParaRPr lang="en-US" dirty="0"/>
          </a:p>
        </p:txBody>
      </p:sp>
      <p:sp>
        <p:nvSpPr>
          <p:cNvPr id="3" name="Slide Number Placeholder 2"/>
          <p:cNvSpPr>
            <a:spLocks noGrp="1"/>
          </p:cNvSpPr>
          <p:nvPr>
            <p:ph type="sldNum" sz="quarter" idx="12"/>
          </p:nvPr>
        </p:nvSpPr>
        <p:spPr/>
        <p:txBody>
          <a:bodyPr/>
          <a:lstStyle/>
          <a:p>
            <a:fld id="{55C6C611-0E58-45F4-8203-4E56D426E47B}" type="slidenum">
              <a:rPr lang="en-US" smtClean="0"/>
              <a:t>28</a:t>
            </a:fld>
            <a:endParaRPr lang="en-US"/>
          </a:p>
        </p:txBody>
      </p:sp>
      <p:sp>
        <p:nvSpPr>
          <p:cNvPr id="5" name="TextBox 4"/>
          <p:cNvSpPr txBox="1"/>
          <p:nvPr/>
        </p:nvSpPr>
        <p:spPr>
          <a:xfrm>
            <a:off x="3348796" y="3200400"/>
            <a:ext cx="4873065" cy="400110"/>
          </a:xfrm>
          <a:prstGeom prst="rect">
            <a:avLst/>
          </a:prstGeom>
          <a:noFill/>
        </p:spPr>
        <p:txBody>
          <a:bodyPr wrap="none" rtlCol="0">
            <a:spAutoFit/>
          </a:bodyPr>
          <a:lstStyle/>
          <a:p>
            <a:r>
              <a:rPr lang="en-US" sz="2000" b="1" dirty="0" smtClean="0"/>
              <a:t>Every 4 years the power of the Grid doubles</a:t>
            </a:r>
            <a:endParaRPr lang="en-US" sz="2000" b="1" dirty="0"/>
          </a:p>
        </p:txBody>
      </p:sp>
    </p:spTree>
    <p:extLst>
      <p:ext uri="{BB962C8B-B14F-4D97-AF65-F5344CB8AC3E}">
        <p14:creationId xmlns:p14="http://schemas.microsoft.com/office/powerpoint/2010/main" val="281578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 of individual sites</a:t>
            </a:r>
            <a:endParaRPr lang="en-US" dirty="0"/>
          </a:p>
        </p:txBody>
      </p:sp>
      <p:sp>
        <p:nvSpPr>
          <p:cNvPr id="5" name="Slide Number Placeholder 4"/>
          <p:cNvSpPr>
            <a:spLocks noGrp="1"/>
          </p:cNvSpPr>
          <p:nvPr>
            <p:ph type="sldNum" sz="quarter" idx="12"/>
          </p:nvPr>
        </p:nvSpPr>
        <p:spPr/>
        <p:txBody>
          <a:bodyPr/>
          <a:lstStyle/>
          <a:p>
            <a:fld id="{55C6C611-0E58-45F4-8203-4E56D426E47B}" type="slidenum">
              <a:rPr lang="en-US" smtClean="0"/>
              <a:t>29</a:t>
            </a:fld>
            <a:endParaRPr lang="en-US"/>
          </a:p>
        </p:txBody>
      </p:sp>
      <p:pic>
        <p:nvPicPr>
          <p:cNvPr id="6146" name="Picture 2" descr="C:\Users\lbetev\Desktop\displa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686800" cy="5089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4301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0807031_01-A4-at-144-dpi.jpg"/>
          <p:cNvPicPr>
            <a:picLocks noChangeAspect="1"/>
          </p:cNvPicPr>
          <p:nvPr/>
        </p:nvPicPr>
        <p:blipFill>
          <a:blip r:embed="rId3">
            <a:lum bright="-2000" contrast="2000"/>
            <a:extLst>
              <a:ext uri="{28A0092B-C50C-407E-A947-70E740481C1C}">
                <a14:useLocalDpi xmlns:a14="http://schemas.microsoft.com/office/drawing/2010/main"/>
              </a:ext>
            </a:extLst>
          </a:blip>
          <a:stretch>
            <a:fillRect/>
          </a:stretch>
        </p:blipFill>
        <p:spPr>
          <a:xfrm>
            <a:off x="0" y="-12958"/>
            <a:ext cx="9161277" cy="6870958"/>
          </a:xfrm>
          <a:prstGeom prst="rect">
            <a:avLst/>
          </a:prstGeom>
        </p:spPr>
      </p:pic>
      <p:sp>
        <p:nvSpPr>
          <p:cNvPr id="6" name="Rectangle 4"/>
          <p:cNvSpPr txBox="1">
            <a:spLocks noChangeArrowheads="1"/>
          </p:cNvSpPr>
          <p:nvPr/>
        </p:nvSpPr>
        <p:spPr bwMode="auto">
          <a:xfrm>
            <a:off x="0" y="76200"/>
            <a:ext cx="91440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GB" sz="3600" kern="0" dirty="0" smtClean="0">
                <a:solidFill>
                  <a:srgbClr val="FFFFFF"/>
                </a:solidFill>
                <a:effectLst>
                  <a:outerShdw blurRad="38100" dist="38100" dir="2700000" algn="tl" rotWithShape="0">
                    <a:prstClr val="black"/>
                  </a:outerShdw>
                </a:effectLst>
                <a:latin typeface="Helvetica"/>
                <a:ea typeface="ＭＳ Ｐゴシック" pitchFamily="-111" charset="-128"/>
                <a:cs typeface="ＭＳ Ｐゴシック" pitchFamily="-111" charset="-128"/>
              </a:rPr>
              <a:t>LHC and Experiments</a:t>
            </a:r>
            <a:endParaRPr lang="en-GB" sz="4000" kern="0" dirty="0">
              <a:solidFill>
                <a:srgbClr val="FFFFFF"/>
              </a:solidFill>
              <a:effectLst>
                <a:outerShdw blurRad="38100" dist="38100" dir="2700000" algn="tl" rotWithShape="0">
                  <a:prstClr val="black"/>
                </a:outerShdw>
              </a:effectLst>
              <a:latin typeface="Helvetica"/>
              <a:ea typeface="ＭＳ Ｐゴシック" pitchFamily="-111" charset="-128"/>
              <a:cs typeface="ＭＳ Ｐゴシック" pitchFamily="-111" charset="-128"/>
            </a:endParaRPr>
          </a:p>
        </p:txBody>
      </p:sp>
      <p:sp>
        <p:nvSpPr>
          <p:cNvPr id="8" name="Rectangle 31"/>
          <p:cNvSpPr>
            <a:spLocks noChangeArrowheads="1"/>
          </p:cNvSpPr>
          <p:nvPr/>
        </p:nvSpPr>
        <p:spPr bwMode="auto">
          <a:xfrm>
            <a:off x="0" y="3581400"/>
            <a:ext cx="9144000" cy="903068"/>
          </a:xfrm>
          <a:prstGeom prst="rect">
            <a:avLst/>
          </a:prstGeom>
          <a:noFill/>
          <a:ln w="9525">
            <a:noFill/>
            <a:miter lim="800000"/>
            <a:headEnd/>
            <a:tailEnd/>
          </a:ln>
          <a:effectLst/>
        </p:spPr>
        <p:txBody>
          <a:bodyPr>
            <a:prstTxWarp prst="textNoShape">
              <a:avLst/>
            </a:prstTxWarp>
            <a:spAutoFit/>
          </a:bodyPr>
          <a:lstStyle/>
          <a:p>
            <a:pPr algn="ctr" eaLnBrk="0" fontAlgn="base" hangingPunct="0">
              <a:lnSpc>
                <a:spcPct val="90000"/>
              </a:lnSpc>
              <a:spcBef>
                <a:spcPct val="0"/>
              </a:spcBef>
              <a:spcAft>
                <a:spcPct val="0"/>
              </a:spcAft>
              <a:defRPr/>
            </a:pPr>
            <a:r>
              <a:rPr lang="en-GB" sz="2900" dirty="0">
                <a:solidFill>
                  <a:srgbClr val="FCF933"/>
                </a:solidFill>
                <a:effectLst>
                  <a:outerShdw blurRad="38100" dist="38100" dir="2700000" algn="tl" rotWithShape="0">
                    <a:prstClr val="black"/>
                  </a:outerShdw>
                </a:effectLst>
                <a:latin typeface="Arial" pitchFamily="-111" charset="0"/>
                <a:ea typeface="ＭＳ Ｐゴシック" pitchFamily="-111" charset="-128"/>
                <a:cs typeface="ＭＳ Ｐゴシック" pitchFamily="-111" charset="-128"/>
              </a:rPr>
              <a:t>Exploration of a new energy frontier</a:t>
            </a:r>
          </a:p>
          <a:p>
            <a:pPr algn="ctr" eaLnBrk="0" fontAlgn="base" hangingPunct="0">
              <a:lnSpc>
                <a:spcPct val="90000"/>
              </a:lnSpc>
              <a:spcBef>
                <a:spcPct val="0"/>
              </a:spcBef>
              <a:spcAft>
                <a:spcPct val="0"/>
              </a:spcAft>
              <a:defRPr/>
            </a:pPr>
            <a:r>
              <a:rPr lang="en-GB" sz="2900" dirty="0">
                <a:solidFill>
                  <a:srgbClr val="FCF933"/>
                </a:solidFill>
                <a:effectLst>
                  <a:outerShdw blurRad="38100" dist="38100" dir="2700000" algn="tl" rotWithShape="0">
                    <a:prstClr val="black"/>
                  </a:outerShdw>
                </a:effectLst>
                <a:latin typeface="Arial" pitchFamily="-111" charset="0"/>
                <a:ea typeface="ＭＳ Ｐゴシック" pitchFamily="-111" charset="-128"/>
                <a:cs typeface="ＭＳ Ｐゴシック" pitchFamily="-111" charset="-128"/>
              </a:rPr>
              <a:t>in p-p and Pb-Pb collisions </a:t>
            </a:r>
          </a:p>
        </p:txBody>
      </p:sp>
      <p:pic>
        <p:nvPicPr>
          <p:cNvPr id="9" name="Picture 42" descr="0510028_03-A4-at-144-dpi.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43213" y="4648200"/>
            <a:ext cx="2947987" cy="1935163"/>
          </a:xfrm>
          <a:prstGeom prst="rect">
            <a:avLst/>
          </a:prstGeom>
          <a:noFill/>
          <a:ln w="9525">
            <a:noFill/>
            <a:miter lim="800000"/>
            <a:headEnd/>
            <a:tailEnd/>
          </a:ln>
          <a:effectLst>
            <a:outerShdw blurRad="38100" dist="38100" dir="2700000" algn="tl" rotWithShape="0">
              <a:prstClr val="black"/>
            </a:outerShdw>
          </a:effectLst>
        </p:spPr>
      </p:pic>
      <p:sp>
        <p:nvSpPr>
          <p:cNvPr id="12" name="Rectangle 8"/>
          <p:cNvSpPr>
            <a:spLocks noChangeArrowheads="1"/>
          </p:cNvSpPr>
          <p:nvPr/>
        </p:nvSpPr>
        <p:spPr bwMode="auto">
          <a:xfrm>
            <a:off x="2891051" y="4648200"/>
            <a:ext cx="2907142" cy="1837426"/>
          </a:xfrm>
          <a:prstGeom prst="rect">
            <a:avLst/>
          </a:prstGeom>
          <a:noFill/>
          <a:ln w="9525">
            <a:noFill/>
            <a:miter lim="800000"/>
            <a:headEnd/>
            <a:tailEnd/>
          </a:ln>
        </p:spPr>
        <p:txBody>
          <a:bodyPr wrap="none">
            <a:prstTxWarp prst="textNoShape">
              <a:avLst/>
            </a:prstTxWarp>
            <a:spAutoFit/>
          </a:bodyPr>
          <a:lstStyle/>
          <a:p>
            <a:pPr algn="ctr" eaLnBrk="0" fontAlgn="base" hangingPunct="0">
              <a:lnSpc>
                <a:spcPct val="90000"/>
              </a:lnSpc>
              <a:spcBef>
                <a:spcPct val="0"/>
              </a:spcBef>
              <a:spcAft>
                <a:spcPct val="0"/>
              </a:spcAft>
            </a:pPr>
            <a:r>
              <a:rPr lang="en-GB" dirty="0" smtClean="0">
                <a:solidFill>
                  <a:srgbClr val="FFFFFF"/>
                </a:solidFill>
                <a:effectLst>
                  <a:outerShdw blurRad="38100" dist="38100" dir="2700000" algn="tl" rotWithShape="0">
                    <a:prstClr val="black"/>
                  </a:outerShdw>
                </a:effectLst>
                <a:latin typeface="Arial" charset="0"/>
                <a:ea typeface="ＭＳ Ｐゴシック" charset="-128"/>
              </a:rPr>
              <a:t>LHC:</a:t>
            </a:r>
            <a:endParaRPr lang="en-GB" dirty="0">
              <a:solidFill>
                <a:srgbClr val="FFFFFF"/>
              </a:solidFill>
              <a:effectLst>
                <a:outerShdw blurRad="38100" dist="38100" dir="2700000" algn="tl" rotWithShape="0">
                  <a:prstClr val="black"/>
                </a:outerShdw>
              </a:effectLst>
              <a:latin typeface="Arial" charset="0"/>
              <a:ea typeface="ＭＳ Ｐゴシック" charset="-128"/>
            </a:endParaRPr>
          </a:p>
          <a:p>
            <a:pPr algn="ctr" eaLnBrk="0" fontAlgn="base" hangingPunct="0">
              <a:lnSpc>
                <a:spcPct val="90000"/>
              </a:lnSpc>
              <a:spcBef>
                <a:spcPct val="0"/>
              </a:spcBef>
              <a:spcAft>
                <a:spcPct val="0"/>
              </a:spcAft>
            </a:pPr>
            <a:r>
              <a:rPr lang="en-GB" dirty="0">
                <a:solidFill>
                  <a:srgbClr val="FFFFFF"/>
                </a:solidFill>
                <a:effectLst>
                  <a:outerShdw blurRad="38100" dist="38100" dir="2700000" algn="tl" rotWithShape="0">
                    <a:prstClr val="black"/>
                  </a:outerShdw>
                </a:effectLst>
                <a:latin typeface="Arial" charset="0"/>
                <a:ea typeface="ＭＳ Ｐゴシック" charset="-128"/>
              </a:rPr>
              <a:t>27 km </a:t>
            </a:r>
            <a:r>
              <a:rPr lang="en-GB" dirty="0" smtClean="0">
                <a:solidFill>
                  <a:srgbClr val="FFFFFF"/>
                </a:solidFill>
                <a:effectLst>
                  <a:outerShdw blurRad="38100" dist="38100" dir="2700000" algn="tl" rotWithShape="0">
                    <a:prstClr val="black"/>
                  </a:outerShdw>
                </a:effectLst>
                <a:latin typeface="Arial" charset="0"/>
                <a:ea typeface="ＭＳ Ｐゴシック" charset="-128"/>
              </a:rPr>
              <a:t>circumference</a:t>
            </a:r>
          </a:p>
          <a:p>
            <a:pPr algn="ctr" eaLnBrk="0" fontAlgn="base" hangingPunct="0">
              <a:lnSpc>
                <a:spcPct val="90000"/>
              </a:lnSpc>
              <a:spcBef>
                <a:spcPct val="0"/>
              </a:spcBef>
              <a:spcAft>
                <a:spcPct val="0"/>
              </a:spcAft>
            </a:pPr>
            <a:r>
              <a:rPr lang="en-GB" dirty="0" smtClean="0">
                <a:solidFill>
                  <a:srgbClr val="FFFFFF"/>
                </a:solidFill>
                <a:effectLst>
                  <a:outerShdw blurRad="38100" dist="38100" dir="2700000" algn="tl" rotWithShape="0">
                    <a:prstClr val="black"/>
                  </a:outerShdw>
                </a:effectLst>
                <a:latin typeface="Arial" charset="0"/>
                <a:ea typeface="ＭＳ Ｐゴシック" charset="-128"/>
              </a:rPr>
              <a:t>p-p, heavy ions, p-A</a:t>
            </a:r>
          </a:p>
          <a:p>
            <a:pPr algn="ctr" eaLnBrk="0" fontAlgn="base" hangingPunct="0">
              <a:lnSpc>
                <a:spcPct val="90000"/>
              </a:lnSpc>
              <a:spcBef>
                <a:spcPct val="0"/>
              </a:spcBef>
              <a:spcAft>
                <a:spcPct val="0"/>
              </a:spcAft>
            </a:pPr>
            <a:r>
              <a:rPr lang="en-US" dirty="0" smtClean="0">
                <a:solidFill>
                  <a:schemeClr val="bg1"/>
                </a:solidFill>
              </a:rPr>
              <a:t>14TeV </a:t>
            </a:r>
            <a:r>
              <a:rPr lang="en-US" dirty="0">
                <a:solidFill>
                  <a:schemeClr val="bg1"/>
                </a:solidFill>
              </a:rPr>
              <a:t>Center </a:t>
            </a:r>
            <a:r>
              <a:rPr lang="en-US" dirty="0" smtClean="0">
                <a:solidFill>
                  <a:schemeClr val="bg1"/>
                </a:solidFill>
              </a:rPr>
              <a:t>of mass e</a:t>
            </a:r>
            <a:r>
              <a:rPr lang="en-US" dirty="0" smtClean="0">
                <a:solidFill>
                  <a:schemeClr val="bg1"/>
                </a:solidFill>
                <a:effectLst>
                  <a:outerShdw blurRad="38100" dist="38100" dir="2700000" algn="tl" rotWithShape="0">
                    <a:prstClr val="black"/>
                  </a:outerShdw>
                </a:effectLst>
                <a:ea typeface="ＭＳ Ｐゴシック" charset="-128"/>
              </a:rPr>
              <a:t>nergy</a:t>
            </a:r>
          </a:p>
          <a:p>
            <a:pPr algn="ctr" eaLnBrk="0" fontAlgn="base" hangingPunct="0">
              <a:lnSpc>
                <a:spcPct val="90000"/>
              </a:lnSpc>
              <a:spcBef>
                <a:spcPct val="0"/>
              </a:spcBef>
              <a:spcAft>
                <a:spcPct val="0"/>
              </a:spcAft>
            </a:pPr>
            <a:r>
              <a:rPr lang="en-US" dirty="0" smtClean="0">
                <a:solidFill>
                  <a:schemeClr val="bg1"/>
                </a:solidFill>
                <a:effectLst>
                  <a:outerShdw blurRad="38100" dist="38100" dir="2700000" algn="tl" rotWithShape="0">
                    <a:prstClr val="black"/>
                  </a:outerShdw>
                </a:effectLst>
                <a:ea typeface="ＭＳ Ｐゴシック" charset="-128"/>
              </a:rPr>
              <a:t>Bunch collision rate 40MHz</a:t>
            </a:r>
          </a:p>
          <a:p>
            <a:pPr algn="ctr" eaLnBrk="0" fontAlgn="base" hangingPunct="0">
              <a:lnSpc>
                <a:spcPct val="90000"/>
              </a:lnSpc>
              <a:spcBef>
                <a:spcPct val="0"/>
              </a:spcBef>
              <a:spcAft>
                <a:spcPct val="0"/>
              </a:spcAft>
            </a:pPr>
            <a:r>
              <a:rPr lang="en-US" dirty="0" smtClean="0">
                <a:solidFill>
                  <a:schemeClr val="bg1"/>
                </a:solidFill>
                <a:effectLst>
                  <a:outerShdw blurRad="38100" dist="38100" dir="2700000" algn="tl" rotWithShape="0">
                    <a:prstClr val="black"/>
                  </a:outerShdw>
                </a:effectLst>
                <a:ea typeface="ＭＳ Ｐゴシック" charset="-128"/>
              </a:rPr>
              <a:t>CERN: ~10000 scientists</a:t>
            </a:r>
            <a:endParaRPr lang="en-US" dirty="0">
              <a:solidFill>
                <a:schemeClr val="bg1"/>
              </a:solidFill>
              <a:effectLst>
                <a:outerShdw blurRad="38100" dist="38100" dir="2700000" algn="tl" rotWithShape="0">
                  <a:prstClr val="black"/>
                </a:outerShdw>
              </a:effectLst>
              <a:ea typeface="ＭＳ Ｐゴシック" charset="-128"/>
            </a:endParaRPr>
          </a:p>
          <a:p>
            <a:pPr algn="ctr" eaLnBrk="0" fontAlgn="base" hangingPunct="0">
              <a:lnSpc>
                <a:spcPct val="90000"/>
              </a:lnSpc>
              <a:spcBef>
                <a:spcPct val="0"/>
              </a:spcBef>
              <a:spcAft>
                <a:spcPct val="0"/>
              </a:spcAft>
            </a:pPr>
            <a:endParaRPr lang="en-GB" dirty="0">
              <a:solidFill>
                <a:srgbClr val="000000"/>
              </a:solidFill>
              <a:effectLst>
                <a:outerShdw blurRad="38100" dist="38100" dir="2700000" algn="tl" rotWithShape="0">
                  <a:prstClr val="black"/>
                </a:outerShdw>
              </a:effectLst>
              <a:latin typeface="Arial" charset="0"/>
              <a:ea typeface="ＭＳ Ｐゴシック" charset="-128"/>
            </a:endParaRPr>
          </a:p>
        </p:txBody>
      </p:sp>
      <p:grpSp>
        <p:nvGrpSpPr>
          <p:cNvPr id="2" name="Group 69"/>
          <p:cNvGrpSpPr>
            <a:grpSpLocks/>
          </p:cNvGrpSpPr>
          <p:nvPr/>
        </p:nvGrpSpPr>
        <p:grpSpPr bwMode="auto">
          <a:xfrm>
            <a:off x="76200" y="1719261"/>
            <a:ext cx="2590800" cy="2438400"/>
            <a:chOff x="336" y="1072"/>
            <a:chExt cx="1632" cy="1536"/>
          </a:xfrm>
        </p:grpSpPr>
        <p:sp>
          <p:nvSpPr>
            <p:cNvPr id="17" name="Oval 72"/>
            <p:cNvSpPr>
              <a:spLocks noChangeArrowheads="1"/>
            </p:cNvSpPr>
            <p:nvPr/>
          </p:nvSpPr>
          <p:spPr bwMode="auto">
            <a:xfrm>
              <a:off x="768" y="2537"/>
              <a:ext cx="93" cy="71"/>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pPr fontAlgn="base">
                <a:spcBef>
                  <a:spcPct val="0"/>
                </a:spcBef>
                <a:spcAft>
                  <a:spcPct val="0"/>
                </a:spcAft>
              </a:pPr>
              <a:endParaRPr lang="en-US" sz="2400" dirty="0">
                <a:solidFill>
                  <a:srgbClr val="000000"/>
                </a:solidFill>
                <a:latin typeface="Arial" charset="0"/>
                <a:ea typeface="ＭＳ Ｐゴシック" charset="-128"/>
              </a:endParaRPr>
            </a:p>
          </p:txBody>
        </p:sp>
        <p:pic>
          <p:nvPicPr>
            <p:cNvPr id="18" name="Picture 73" descr="bul-pho-2007-07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6" y="1072"/>
              <a:ext cx="1632" cy="1088"/>
            </a:xfrm>
            <a:prstGeom prst="rect">
              <a:avLst/>
            </a:prstGeom>
            <a:noFill/>
            <a:ln w="9525">
              <a:noFill/>
              <a:miter lim="800000"/>
              <a:headEnd/>
              <a:tailEnd/>
            </a:ln>
            <a:effectLst>
              <a:outerShdw blurRad="38100" dist="38100" dir="2700000" algn="tl" rotWithShape="0">
                <a:prstClr val="black"/>
              </a:outerShdw>
            </a:effectLst>
          </p:spPr>
        </p:pic>
        <p:sp>
          <p:nvSpPr>
            <p:cNvPr id="19" name="Text Box 74"/>
            <p:cNvSpPr txBox="1">
              <a:spLocks noChangeArrowheads="1"/>
            </p:cNvSpPr>
            <p:nvPr/>
          </p:nvSpPr>
          <p:spPr bwMode="auto">
            <a:xfrm>
              <a:off x="1488" y="1168"/>
              <a:ext cx="401" cy="212"/>
            </a:xfrm>
            <a:prstGeom prst="rect">
              <a:avLst/>
            </a:prstGeom>
            <a:noFill/>
            <a:ln w="9525">
              <a:noFill/>
              <a:miter lim="800000"/>
              <a:headEnd/>
              <a:tailEnd/>
            </a:ln>
            <a:effectLst/>
          </p:spPr>
          <p:txBody>
            <a:bodyPr wrap="none">
              <a:prstTxWarp prst="textNoShape">
                <a:avLst/>
              </a:prstTxWarp>
              <a:spAutoFit/>
            </a:bodyPr>
            <a:lstStyle/>
            <a:p>
              <a:pPr eaLnBrk="0" fontAlgn="base" hangingPunct="0">
                <a:spcBef>
                  <a:spcPct val="0"/>
                </a:spcBef>
                <a:spcAft>
                  <a:spcPct val="0"/>
                </a:spcAft>
                <a:defRPr/>
              </a:pPr>
              <a:r>
                <a:rPr lang="de-CH" sz="1600" dirty="0">
                  <a:solidFill>
                    <a:srgbClr val="EAEAEA"/>
                  </a:solidFill>
                  <a:effectLst>
                    <a:outerShdw blurRad="38100" dist="38100" dir="2700000" algn="tl" rotWithShape="0">
                      <a:prstClr val="black"/>
                    </a:outerShdw>
                  </a:effectLst>
                  <a:latin typeface="Helvetica"/>
                  <a:ea typeface="ＭＳ Ｐゴシック" pitchFamily="-111" charset="-128"/>
                  <a:cs typeface="ＭＳ Ｐゴシック" pitchFamily="-111" charset="-128"/>
                </a:rPr>
                <a:t>CMS</a:t>
              </a:r>
              <a:endParaRPr lang="de-CH" sz="2000" dirty="0">
                <a:solidFill>
                  <a:srgbClr val="EAEAEA"/>
                </a:solidFill>
                <a:effectLst>
                  <a:outerShdw blurRad="38100" dist="38100" dir="2700000" algn="tl" rotWithShape="0">
                    <a:prstClr val="black"/>
                  </a:outerShdw>
                </a:effectLst>
                <a:latin typeface="Helvetica"/>
                <a:ea typeface="ＭＳ Ｐゴシック" pitchFamily="-111" charset="-128"/>
                <a:cs typeface="ＭＳ Ｐゴシック" pitchFamily="-111" charset="-128"/>
              </a:endParaRPr>
            </a:p>
          </p:txBody>
        </p:sp>
      </p:grpSp>
      <p:grpSp>
        <p:nvGrpSpPr>
          <p:cNvPr id="3" name="Group 75"/>
          <p:cNvGrpSpPr>
            <a:grpSpLocks/>
          </p:cNvGrpSpPr>
          <p:nvPr/>
        </p:nvGrpSpPr>
        <p:grpSpPr bwMode="auto">
          <a:xfrm>
            <a:off x="7035800" y="3733799"/>
            <a:ext cx="1955800" cy="1830388"/>
            <a:chOff x="304" y="2344"/>
            <a:chExt cx="1232" cy="1153"/>
          </a:xfrm>
        </p:grpSpPr>
        <p:sp>
          <p:nvSpPr>
            <p:cNvPr id="21" name="Oval 76"/>
            <p:cNvSpPr>
              <a:spLocks noChangeArrowheads="1"/>
            </p:cNvSpPr>
            <p:nvPr/>
          </p:nvSpPr>
          <p:spPr bwMode="auto">
            <a:xfrm>
              <a:off x="1089" y="2344"/>
              <a:ext cx="84" cy="65"/>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pPr fontAlgn="base">
                <a:spcBef>
                  <a:spcPct val="0"/>
                </a:spcBef>
                <a:spcAft>
                  <a:spcPct val="0"/>
                </a:spcAft>
              </a:pPr>
              <a:endParaRPr lang="en-US" sz="2400" dirty="0">
                <a:solidFill>
                  <a:srgbClr val="000000"/>
                </a:solidFill>
                <a:latin typeface="Arial" charset="0"/>
                <a:ea typeface="ＭＳ Ｐゴシック" charset="-128"/>
              </a:endParaRPr>
            </a:p>
          </p:txBody>
        </p:sp>
        <p:sp>
          <p:nvSpPr>
            <p:cNvPr id="23" name="Line 78"/>
            <p:cNvSpPr>
              <a:spLocks noChangeShapeType="1"/>
            </p:cNvSpPr>
            <p:nvPr/>
          </p:nvSpPr>
          <p:spPr bwMode="auto">
            <a:xfrm flipV="1">
              <a:off x="1008" y="2392"/>
              <a:ext cx="144" cy="219"/>
            </a:xfrm>
            <a:prstGeom prst="line">
              <a:avLst/>
            </a:prstGeom>
            <a:noFill/>
            <a:ln w="38100">
              <a:solidFill>
                <a:schemeClr val="bg1"/>
              </a:solidFill>
              <a:prstDash val="sysDot"/>
              <a:round/>
              <a:headEnd/>
              <a:tailEnd/>
            </a:ln>
          </p:spPr>
          <p:txBody>
            <a:bodyPr wrap="none" anchor="ctr">
              <a:prstTxWarp prst="textNoShape">
                <a:avLst/>
              </a:prstTxWarp>
            </a:bodyPr>
            <a:lstStyle/>
            <a:p>
              <a:pPr fontAlgn="base">
                <a:spcBef>
                  <a:spcPct val="0"/>
                </a:spcBef>
                <a:spcAft>
                  <a:spcPct val="0"/>
                </a:spcAft>
              </a:pPr>
              <a:endParaRPr lang="en-US" sz="2400" dirty="0">
                <a:solidFill>
                  <a:srgbClr val="000000"/>
                </a:solidFill>
                <a:latin typeface="Arial" charset="0"/>
                <a:ea typeface="ＭＳ Ｐゴシック" charset="-128"/>
              </a:endParaRPr>
            </a:p>
          </p:txBody>
        </p:sp>
        <p:pic>
          <p:nvPicPr>
            <p:cNvPr id="24" name="Picture 79" descr="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4" y="2584"/>
              <a:ext cx="1232" cy="913"/>
            </a:xfrm>
            <a:prstGeom prst="rect">
              <a:avLst/>
            </a:prstGeom>
            <a:noFill/>
            <a:ln w="9525">
              <a:noFill/>
              <a:miter lim="800000"/>
              <a:headEnd/>
              <a:tailEnd/>
            </a:ln>
            <a:effectLst>
              <a:outerShdw blurRad="38100" dist="38100" dir="2700000" algn="tl" rotWithShape="0">
                <a:prstClr val="black"/>
              </a:outerShdw>
            </a:effectLst>
          </p:spPr>
        </p:pic>
        <p:sp>
          <p:nvSpPr>
            <p:cNvPr id="25" name="Text Box 80"/>
            <p:cNvSpPr txBox="1">
              <a:spLocks noChangeArrowheads="1"/>
            </p:cNvSpPr>
            <p:nvPr/>
          </p:nvSpPr>
          <p:spPr bwMode="auto">
            <a:xfrm>
              <a:off x="960" y="2611"/>
              <a:ext cx="490" cy="213"/>
            </a:xfrm>
            <a:prstGeom prst="rect">
              <a:avLst/>
            </a:prstGeom>
            <a:noFill/>
            <a:ln w="9525">
              <a:noFill/>
              <a:miter lim="800000"/>
              <a:headEnd/>
              <a:tailEnd/>
            </a:ln>
          </p:spPr>
          <p:txBody>
            <a:bodyPr wrap="none">
              <a:prstTxWarp prst="textNoShape">
                <a:avLst/>
              </a:prstTxWarp>
              <a:spAutoFit/>
            </a:bodyPr>
            <a:lstStyle/>
            <a:p>
              <a:pPr eaLnBrk="0" fontAlgn="base" hangingPunct="0">
                <a:spcBef>
                  <a:spcPct val="0"/>
                </a:spcBef>
                <a:spcAft>
                  <a:spcPct val="0"/>
                </a:spcAft>
              </a:pPr>
              <a:r>
                <a:rPr lang="de-CH" sz="1600" dirty="0">
                  <a:solidFill>
                    <a:srgbClr val="EAEAEA"/>
                  </a:solidFill>
                  <a:effectLst>
                    <a:outerShdw blurRad="38100" dist="38100" dir="2700000" algn="tl" rotWithShape="0">
                      <a:prstClr val="black"/>
                    </a:outerShdw>
                  </a:effectLst>
                  <a:latin typeface="Helvetica"/>
                  <a:ea typeface="ＭＳ Ｐゴシック" charset="-128"/>
                </a:rPr>
                <a:t>ALICE</a:t>
              </a:r>
              <a:endParaRPr lang="de-CH" sz="2000" dirty="0">
                <a:solidFill>
                  <a:srgbClr val="EAEAEA"/>
                </a:solidFill>
                <a:effectLst>
                  <a:outerShdw blurRad="38100" dist="38100" dir="2700000" algn="tl" rotWithShape="0">
                    <a:prstClr val="black"/>
                  </a:outerShdw>
                </a:effectLst>
                <a:latin typeface="Helvetica"/>
                <a:ea typeface="ＭＳ Ｐゴシック" charset="-128"/>
              </a:endParaRPr>
            </a:p>
          </p:txBody>
        </p:sp>
      </p:grpSp>
      <p:grpSp>
        <p:nvGrpSpPr>
          <p:cNvPr id="4" name="Group 81"/>
          <p:cNvGrpSpPr>
            <a:grpSpLocks/>
          </p:cNvGrpSpPr>
          <p:nvPr/>
        </p:nvGrpSpPr>
        <p:grpSpPr bwMode="auto">
          <a:xfrm>
            <a:off x="3886200" y="762000"/>
            <a:ext cx="2244725" cy="1978025"/>
            <a:chOff x="4224" y="1084"/>
            <a:chExt cx="1414" cy="1246"/>
          </a:xfrm>
        </p:grpSpPr>
        <p:grpSp>
          <p:nvGrpSpPr>
            <p:cNvPr id="5" name="Group 82"/>
            <p:cNvGrpSpPr>
              <a:grpSpLocks/>
            </p:cNvGrpSpPr>
            <p:nvPr/>
          </p:nvGrpSpPr>
          <p:grpSpPr bwMode="auto">
            <a:xfrm>
              <a:off x="4224" y="1104"/>
              <a:ext cx="1364" cy="1226"/>
              <a:chOff x="4224" y="1104"/>
              <a:chExt cx="1364" cy="1226"/>
            </a:xfrm>
          </p:grpSpPr>
          <p:sp>
            <p:nvSpPr>
              <p:cNvPr id="30" name="Oval 83"/>
              <p:cNvSpPr>
                <a:spLocks noChangeArrowheads="1"/>
              </p:cNvSpPr>
              <p:nvPr/>
            </p:nvSpPr>
            <p:spPr bwMode="auto">
              <a:xfrm>
                <a:off x="4977" y="2274"/>
                <a:ext cx="76" cy="56"/>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pPr fontAlgn="base">
                  <a:spcBef>
                    <a:spcPct val="0"/>
                  </a:spcBef>
                  <a:spcAft>
                    <a:spcPct val="0"/>
                  </a:spcAft>
                </a:pPr>
                <a:endParaRPr lang="en-US" sz="2400" dirty="0">
                  <a:solidFill>
                    <a:srgbClr val="000000"/>
                  </a:solidFill>
                  <a:latin typeface="Arial" charset="0"/>
                  <a:ea typeface="ＭＳ Ｐゴシック" charset="-128"/>
                </a:endParaRPr>
              </a:p>
            </p:txBody>
          </p:sp>
          <p:pic>
            <p:nvPicPr>
              <p:cNvPr id="33" name="Picture 86" descr="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24" y="1104"/>
                <a:ext cx="1364" cy="867"/>
              </a:xfrm>
              <a:prstGeom prst="rect">
                <a:avLst/>
              </a:prstGeom>
              <a:noFill/>
              <a:ln w="9525">
                <a:noFill/>
                <a:miter lim="800000"/>
                <a:headEnd/>
                <a:tailEnd/>
              </a:ln>
              <a:effectLst>
                <a:outerShdw blurRad="50800" dist="38100" dir="2700000">
                  <a:srgbClr val="000000"/>
                </a:outerShdw>
              </a:effectLst>
            </p:spPr>
          </p:pic>
        </p:grpSp>
        <p:sp>
          <p:nvSpPr>
            <p:cNvPr id="28" name="Rectangle 87"/>
            <p:cNvSpPr>
              <a:spLocks noChangeArrowheads="1"/>
            </p:cNvSpPr>
            <p:nvPr/>
          </p:nvSpPr>
          <p:spPr bwMode="auto">
            <a:xfrm>
              <a:off x="5208" y="1104"/>
              <a:ext cx="384" cy="192"/>
            </a:xfrm>
            <a:prstGeom prst="rect">
              <a:avLst/>
            </a:prstGeom>
            <a:gradFill rotWithShape="0">
              <a:gsLst>
                <a:gs pos="0">
                  <a:srgbClr val="C89A09"/>
                </a:gs>
                <a:gs pos="100000">
                  <a:srgbClr val="D3D90D"/>
                </a:gs>
              </a:gsLst>
              <a:lin ang="5400000" scaled="1"/>
            </a:gradFill>
            <a:ln w="9525">
              <a:noFill/>
              <a:miter lim="800000"/>
              <a:headEnd/>
              <a:tailEnd/>
            </a:ln>
          </p:spPr>
          <p:txBody>
            <a:bodyPr wrap="none" anchor="ctr">
              <a:prstTxWarp prst="textNoShape">
                <a:avLst/>
              </a:prstTxWarp>
            </a:bodyPr>
            <a:lstStyle/>
            <a:p>
              <a:pPr fontAlgn="base">
                <a:spcBef>
                  <a:spcPct val="0"/>
                </a:spcBef>
                <a:spcAft>
                  <a:spcPct val="0"/>
                </a:spcAft>
              </a:pPr>
              <a:endParaRPr lang="en-US" sz="2400" dirty="0">
                <a:solidFill>
                  <a:srgbClr val="000000"/>
                </a:solidFill>
                <a:latin typeface="Arial" charset="0"/>
                <a:ea typeface="ＭＳ Ｐゴシック" charset="-128"/>
              </a:endParaRPr>
            </a:p>
          </p:txBody>
        </p:sp>
        <p:sp>
          <p:nvSpPr>
            <p:cNvPr id="29" name="Text Box 88"/>
            <p:cNvSpPr txBox="1">
              <a:spLocks noChangeArrowheads="1"/>
            </p:cNvSpPr>
            <p:nvPr/>
          </p:nvSpPr>
          <p:spPr bwMode="auto">
            <a:xfrm>
              <a:off x="5184" y="1084"/>
              <a:ext cx="454" cy="212"/>
            </a:xfrm>
            <a:prstGeom prst="rect">
              <a:avLst/>
            </a:prstGeom>
            <a:noFill/>
            <a:ln w="9525">
              <a:noFill/>
              <a:miter lim="800000"/>
              <a:headEnd/>
              <a:tailEnd/>
            </a:ln>
            <a:effectLst>
              <a:outerShdw blurRad="38100" dist="38100" dir="2700000" algn="tl" rotWithShape="0">
                <a:prstClr val="black"/>
              </a:outerShdw>
            </a:effectLst>
          </p:spPr>
          <p:txBody>
            <a:bodyPr wrap="none">
              <a:prstTxWarp prst="textNoShape">
                <a:avLst/>
              </a:prstTxWarp>
              <a:spAutoFit/>
            </a:bodyPr>
            <a:lstStyle/>
            <a:p>
              <a:pPr eaLnBrk="0" fontAlgn="base" hangingPunct="0">
                <a:spcBef>
                  <a:spcPct val="0"/>
                </a:spcBef>
                <a:spcAft>
                  <a:spcPct val="0"/>
                </a:spcAft>
                <a:defRPr/>
              </a:pPr>
              <a:r>
                <a:rPr lang="de-CH" sz="1600" dirty="0" err="1">
                  <a:solidFill>
                    <a:srgbClr val="EAEAEA"/>
                  </a:solidFill>
                  <a:effectLst>
                    <a:outerShdw blurRad="38100" dist="38100" dir="2700000" algn="tl">
                      <a:srgbClr val="000000">
                        <a:alpha val="43137"/>
                      </a:srgbClr>
                    </a:outerShdw>
                  </a:effectLst>
                  <a:latin typeface="Helvetica"/>
                  <a:ea typeface="ＭＳ Ｐゴシック" pitchFamily="-111" charset="-128"/>
                  <a:cs typeface="ＭＳ Ｐゴシック" pitchFamily="-111" charset="-128"/>
                </a:rPr>
                <a:t>LHCb</a:t>
              </a:r>
              <a:endParaRPr lang="de-CH" sz="2000" dirty="0">
                <a:solidFill>
                  <a:srgbClr val="EAEAEA"/>
                </a:solidFill>
                <a:effectLst>
                  <a:outerShdw blurRad="38100" dist="38100" dir="2700000" algn="tl">
                    <a:srgbClr val="000000">
                      <a:alpha val="43137"/>
                    </a:srgbClr>
                  </a:outerShdw>
                </a:effectLst>
                <a:latin typeface="Helvetica"/>
                <a:ea typeface="ＭＳ Ｐゴシック" pitchFamily="-111" charset="-128"/>
                <a:cs typeface="ＭＳ Ｐゴシック" pitchFamily="-111" charset="-128"/>
              </a:endParaRPr>
            </a:p>
          </p:txBody>
        </p:sp>
      </p:grpSp>
      <p:grpSp>
        <p:nvGrpSpPr>
          <p:cNvPr id="7" name="Group 89"/>
          <p:cNvGrpSpPr>
            <a:grpSpLocks/>
          </p:cNvGrpSpPr>
          <p:nvPr/>
        </p:nvGrpSpPr>
        <p:grpSpPr bwMode="auto">
          <a:xfrm>
            <a:off x="2652710" y="762000"/>
            <a:ext cx="6415092" cy="2684463"/>
            <a:chOff x="999" y="2112"/>
            <a:chExt cx="4041" cy="1691"/>
          </a:xfrm>
        </p:grpSpPr>
        <p:grpSp>
          <p:nvGrpSpPr>
            <p:cNvPr id="11" name="Group 90"/>
            <p:cNvGrpSpPr>
              <a:grpSpLocks/>
            </p:cNvGrpSpPr>
            <p:nvPr/>
          </p:nvGrpSpPr>
          <p:grpSpPr bwMode="auto">
            <a:xfrm>
              <a:off x="999" y="2112"/>
              <a:ext cx="4041" cy="1691"/>
              <a:chOff x="999" y="2112"/>
              <a:chExt cx="4041" cy="1691"/>
            </a:xfrm>
          </p:grpSpPr>
          <p:sp>
            <p:nvSpPr>
              <p:cNvPr id="38" name="Oval 91"/>
              <p:cNvSpPr>
                <a:spLocks noChangeArrowheads="1"/>
              </p:cNvSpPr>
              <p:nvPr/>
            </p:nvSpPr>
            <p:spPr bwMode="auto">
              <a:xfrm>
                <a:off x="3669" y="3492"/>
                <a:ext cx="75" cy="60"/>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pPr fontAlgn="base">
                  <a:spcBef>
                    <a:spcPct val="0"/>
                  </a:spcBef>
                  <a:spcAft>
                    <a:spcPct val="0"/>
                  </a:spcAft>
                </a:pPr>
                <a:endParaRPr lang="en-US" sz="2400" dirty="0">
                  <a:solidFill>
                    <a:srgbClr val="000000"/>
                  </a:solidFill>
                  <a:latin typeface="Arial" charset="0"/>
                  <a:ea typeface="ＭＳ Ｐゴシック" charset="-128"/>
                </a:endParaRPr>
              </a:p>
            </p:txBody>
          </p:sp>
          <p:sp>
            <p:nvSpPr>
              <p:cNvPr id="39" name="Line 92"/>
              <p:cNvSpPr>
                <a:spLocks noChangeShapeType="1"/>
              </p:cNvSpPr>
              <p:nvPr/>
            </p:nvSpPr>
            <p:spPr bwMode="auto">
              <a:xfrm flipH="1" flipV="1">
                <a:off x="999" y="3175"/>
                <a:ext cx="250" cy="569"/>
              </a:xfrm>
              <a:prstGeom prst="line">
                <a:avLst/>
              </a:prstGeom>
              <a:noFill/>
              <a:ln w="38100">
                <a:solidFill>
                  <a:schemeClr val="bg1"/>
                </a:solidFill>
                <a:prstDash val="sysDot"/>
                <a:round/>
                <a:headEnd/>
                <a:tailEnd/>
              </a:ln>
            </p:spPr>
            <p:txBody>
              <a:bodyPr wrap="none" anchor="ctr">
                <a:prstTxWarp prst="textNoShape">
                  <a:avLst/>
                </a:prstTxWarp>
              </a:bodyPr>
              <a:lstStyle/>
              <a:p>
                <a:pPr fontAlgn="base">
                  <a:spcBef>
                    <a:spcPct val="0"/>
                  </a:spcBef>
                  <a:spcAft>
                    <a:spcPct val="0"/>
                  </a:spcAft>
                </a:pPr>
                <a:endParaRPr lang="en-US" sz="2400" dirty="0">
                  <a:solidFill>
                    <a:srgbClr val="000000"/>
                  </a:solidFill>
                  <a:latin typeface="Arial" charset="0"/>
                  <a:ea typeface="ＭＳ Ｐゴシック" charset="-128"/>
                </a:endParaRPr>
              </a:p>
            </p:txBody>
          </p:sp>
          <p:sp>
            <p:nvSpPr>
              <p:cNvPr id="40" name="Line 93"/>
              <p:cNvSpPr>
                <a:spLocks noChangeShapeType="1"/>
              </p:cNvSpPr>
              <p:nvPr/>
            </p:nvSpPr>
            <p:spPr bwMode="auto">
              <a:xfrm flipV="1">
                <a:off x="3730" y="3175"/>
                <a:ext cx="494" cy="628"/>
              </a:xfrm>
              <a:prstGeom prst="line">
                <a:avLst/>
              </a:prstGeom>
              <a:noFill/>
              <a:ln w="38100">
                <a:solidFill>
                  <a:schemeClr val="bg1"/>
                </a:solidFill>
                <a:prstDash val="sysDot"/>
                <a:round/>
                <a:headEnd/>
                <a:tailEnd/>
              </a:ln>
            </p:spPr>
            <p:txBody>
              <a:bodyPr wrap="none" anchor="ctr">
                <a:prstTxWarp prst="textNoShape">
                  <a:avLst/>
                </a:prstTxWarp>
              </a:bodyPr>
              <a:lstStyle/>
              <a:p>
                <a:pPr fontAlgn="base">
                  <a:spcBef>
                    <a:spcPct val="0"/>
                  </a:spcBef>
                  <a:spcAft>
                    <a:spcPct val="0"/>
                  </a:spcAft>
                </a:pPr>
                <a:endParaRPr lang="en-US" sz="2400" dirty="0">
                  <a:solidFill>
                    <a:srgbClr val="000000"/>
                  </a:solidFill>
                  <a:latin typeface="Arial" charset="0"/>
                  <a:ea typeface="ＭＳ Ｐゴシック" charset="-128"/>
                </a:endParaRPr>
              </a:p>
            </p:txBody>
          </p:sp>
          <p:pic>
            <p:nvPicPr>
              <p:cNvPr id="41" name="Picture 94" descr="0511013_0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408" y="2112"/>
                <a:ext cx="1632" cy="1063"/>
              </a:xfrm>
              <a:prstGeom prst="rect">
                <a:avLst/>
              </a:prstGeom>
              <a:noFill/>
              <a:ln w="9525">
                <a:noFill/>
                <a:miter lim="800000"/>
                <a:headEnd/>
                <a:tailEnd/>
              </a:ln>
              <a:effectLst>
                <a:outerShdw blurRad="38100" dist="38100" dir="2700000" algn="tl" rotWithShape="0">
                  <a:prstClr val="black"/>
                </a:outerShdw>
              </a:effectLst>
            </p:spPr>
          </p:pic>
        </p:grpSp>
        <p:sp>
          <p:nvSpPr>
            <p:cNvPr id="37" name="Text Box 96"/>
            <p:cNvSpPr txBox="1">
              <a:spLocks noChangeArrowheads="1"/>
            </p:cNvSpPr>
            <p:nvPr/>
          </p:nvSpPr>
          <p:spPr bwMode="auto">
            <a:xfrm>
              <a:off x="4464" y="2928"/>
              <a:ext cx="516" cy="213"/>
            </a:xfrm>
            <a:prstGeom prst="rect">
              <a:avLst/>
            </a:prstGeom>
            <a:solidFill>
              <a:srgbClr val="7AA5BF"/>
            </a:solidFill>
            <a:ln w="9525">
              <a:noFill/>
              <a:miter lim="800000"/>
              <a:headEnd/>
              <a:tailEnd/>
            </a:ln>
            <a:effectLst>
              <a:outerShdw blurRad="38100" dist="38100" dir="2700000" algn="tl" rotWithShape="0">
                <a:prstClr val="black"/>
              </a:outerShdw>
            </a:effectLst>
          </p:spPr>
          <p:txBody>
            <a:bodyPr wrap="none">
              <a:prstTxWarp prst="textNoShape">
                <a:avLst/>
              </a:prstTxWarp>
              <a:spAutoFit/>
            </a:bodyPr>
            <a:lstStyle/>
            <a:p>
              <a:pPr eaLnBrk="0" fontAlgn="base" hangingPunct="0">
                <a:spcBef>
                  <a:spcPct val="0"/>
                </a:spcBef>
                <a:spcAft>
                  <a:spcPct val="0"/>
                </a:spcAft>
              </a:pPr>
              <a:r>
                <a:rPr lang="de-CH" sz="1600" dirty="0">
                  <a:solidFill>
                    <a:srgbClr val="FFFFFF"/>
                  </a:solidFill>
                  <a:effectLst>
                    <a:outerShdw blurRad="38100" dist="38100" dir="2700000" algn="tl" rotWithShape="0">
                      <a:prstClr val="black"/>
                    </a:outerShdw>
                  </a:effectLst>
                  <a:latin typeface="Helvetica"/>
                  <a:ea typeface="ＭＳ Ｐゴシック" charset="-128"/>
                </a:rPr>
                <a:t>ATLAS</a:t>
              </a:r>
            </a:p>
          </p:txBody>
        </p:sp>
      </p:grpSp>
      <p:pic>
        <p:nvPicPr>
          <p:cNvPr id="35" name="Picture 34" descr="cern_logo_1.png"/>
          <p:cNvPicPr>
            <a:picLocks noChangeAspect="1"/>
          </p:cNvPicPr>
          <p:nvPr/>
        </p:nvPicPr>
        <p:blipFill>
          <a:blip r:embed="rId9" cstate="screen">
            <a:lum bright="100000" contrast="-100000"/>
            <a:extLst>
              <a:ext uri="{28A0092B-C50C-407E-A947-70E740481C1C}">
                <a14:useLocalDpi xmlns:a14="http://schemas.microsoft.com/office/drawing/2010/main"/>
              </a:ext>
            </a:extLst>
          </a:blip>
          <a:stretch>
            <a:fillRect/>
          </a:stretch>
        </p:blipFill>
        <p:spPr>
          <a:xfrm>
            <a:off x="77630" y="6285594"/>
            <a:ext cx="493870" cy="485638"/>
          </a:xfrm>
          <a:prstGeom prst="rect">
            <a:avLst/>
          </a:prstGeom>
        </p:spPr>
      </p:pic>
      <p:sp>
        <p:nvSpPr>
          <p:cNvPr id="36" name="Rectangle 10"/>
          <p:cNvSpPr>
            <a:spLocks noChangeArrowheads="1"/>
          </p:cNvSpPr>
          <p:nvPr/>
        </p:nvSpPr>
        <p:spPr bwMode="auto">
          <a:xfrm>
            <a:off x="3087748" y="2822356"/>
            <a:ext cx="3900882" cy="1200329"/>
          </a:xfrm>
          <a:prstGeom prst="rect">
            <a:avLst/>
          </a:prstGeom>
          <a:solidFill>
            <a:schemeClr val="bg1">
              <a:alpha val="78999"/>
            </a:schemeClr>
          </a:solid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ctr" eaLnBrk="0" fontAlgn="base" hangingPunct="0">
              <a:spcBef>
                <a:spcPct val="0"/>
              </a:spcBef>
              <a:spcAft>
                <a:spcPct val="0"/>
              </a:spcAft>
            </a:pPr>
            <a:r>
              <a:rPr lang="en-US" dirty="0">
                <a:solidFill>
                  <a:srgbClr val="1F497D"/>
                </a:solidFill>
                <a:latin typeface="Arial" pitchFamily="34" charset="0"/>
              </a:rPr>
              <a:t>General </a:t>
            </a:r>
            <a:r>
              <a:rPr lang="en-US" dirty="0" smtClean="0">
                <a:solidFill>
                  <a:srgbClr val="1F497D"/>
                </a:solidFill>
                <a:latin typeface="Arial" pitchFamily="34" charset="0"/>
              </a:rPr>
              <a:t>purpose</a:t>
            </a:r>
            <a:r>
              <a:rPr lang="en-US" dirty="0">
                <a:solidFill>
                  <a:srgbClr val="1F497D"/>
                </a:solidFill>
                <a:latin typeface="Arial" pitchFamily="34" charset="0"/>
              </a:rPr>
              <a:t>,</a:t>
            </a:r>
            <a:br>
              <a:rPr lang="en-US" dirty="0">
                <a:solidFill>
                  <a:srgbClr val="1F497D"/>
                </a:solidFill>
                <a:latin typeface="Arial" pitchFamily="34" charset="0"/>
              </a:rPr>
            </a:br>
            <a:r>
              <a:rPr lang="en-US" dirty="0" smtClean="0">
                <a:solidFill>
                  <a:srgbClr val="1F497D"/>
                </a:solidFill>
                <a:latin typeface="Arial" pitchFamily="34" charset="0"/>
              </a:rPr>
              <a:t>p-p,  </a:t>
            </a:r>
            <a:r>
              <a:rPr lang="en-US" dirty="0">
                <a:solidFill>
                  <a:srgbClr val="1F497D"/>
                </a:solidFill>
                <a:latin typeface="Arial" pitchFamily="34" charset="0"/>
              </a:rPr>
              <a:t>heavy </a:t>
            </a:r>
            <a:r>
              <a:rPr lang="en-US" dirty="0" smtClean="0">
                <a:solidFill>
                  <a:srgbClr val="1F497D"/>
                </a:solidFill>
                <a:latin typeface="Arial" pitchFamily="34" charset="0"/>
              </a:rPr>
              <a:t>ions</a:t>
            </a:r>
          </a:p>
          <a:p>
            <a:pPr algn="ctr" eaLnBrk="0" fontAlgn="base" hangingPunct="0">
              <a:spcBef>
                <a:spcPct val="0"/>
              </a:spcBef>
              <a:spcAft>
                <a:spcPct val="0"/>
              </a:spcAft>
            </a:pPr>
            <a:r>
              <a:rPr lang="en-US" dirty="0" smtClean="0">
                <a:solidFill>
                  <a:srgbClr val="1F497D"/>
                </a:solidFill>
                <a:latin typeface="Arial" pitchFamily="34" charset="0"/>
              </a:rPr>
              <a:t>New </a:t>
            </a:r>
            <a:r>
              <a:rPr lang="en-US" dirty="0">
                <a:solidFill>
                  <a:srgbClr val="1F497D"/>
                </a:solidFill>
                <a:latin typeface="Arial" pitchFamily="34" charset="0"/>
              </a:rPr>
              <a:t>physics: </a:t>
            </a:r>
            <a:r>
              <a:rPr lang="en-US" dirty="0" smtClean="0">
                <a:solidFill>
                  <a:srgbClr val="1F497D"/>
                </a:solidFill>
                <a:latin typeface="Arial" pitchFamily="34" charset="0"/>
              </a:rPr>
              <a:t> Higgs boson, </a:t>
            </a:r>
            <a:r>
              <a:rPr lang="en-US" dirty="0" err="1" smtClean="0">
                <a:solidFill>
                  <a:srgbClr val="1F497D"/>
                </a:solidFill>
                <a:latin typeface="Arial" pitchFamily="34" charset="0"/>
              </a:rPr>
              <a:t>SuperSymmetry</a:t>
            </a:r>
            <a:endParaRPr lang="en-US" dirty="0">
              <a:solidFill>
                <a:srgbClr val="1F497D"/>
              </a:solidFill>
              <a:latin typeface="Arial" pitchFamily="34" charset="0"/>
            </a:endParaRPr>
          </a:p>
        </p:txBody>
      </p:sp>
      <p:sp>
        <p:nvSpPr>
          <p:cNvPr id="42" name="Rectangle 30"/>
          <p:cNvSpPr>
            <a:spLocks noChangeArrowheads="1"/>
          </p:cNvSpPr>
          <p:nvPr/>
        </p:nvSpPr>
        <p:spPr bwMode="auto">
          <a:xfrm>
            <a:off x="419101" y="741108"/>
            <a:ext cx="3467100" cy="830997"/>
          </a:xfrm>
          <a:prstGeom prst="rect">
            <a:avLst/>
          </a:prstGeom>
          <a:solidFill>
            <a:schemeClr val="bg1">
              <a:alpha val="52156"/>
            </a:schemeClr>
          </a:solidFill>
          <a:ln w="9525">
            <a:noFill/>
            <a:miter lim="800000"/>
            <a:headEnd/>
            <a:tailEnd/>
          </a:ln>
        </p:spPr>
        <p:txBody>
          <a:bodyPr wrap="square">
            <a:spAutoFit/>
          </a:bodyPr>
          <a:lstStyle/>
          <a:p>
            <a:pPr algn="ctr" eaLnBrk="0" fontAlgn="base" hangingPunct="0">
              <a:spcBef>
                <a:spcPct val="0"/>
              </a:spcBef>
              <a:spcAft>
                <a:spcPct val="0"/>
              </a:spcAft>
            </a:pPr>
            <a:r>
              <a:rPr lang="en-US" sz="1600" dirty="0" smtClean="0">
                <a:solidFill>
                  <a:srgbClr val="1F497D"/>
                </a:solidFill>
                <a:latin typeface="Arial" pitchFamily="34" charset="0"/>
              </a:rPr>
              <a:t>p-p</a:t>
            </a:r>
          </a:p>
          <a:p>
            <a:pPr algn="ctr" eaLnBrk="0" fontAlgn="base" hangingPunct="0">
              <a:spcBef>
                <a:spcPct val="0"/>
              </a:spcBef>
              <a:spcAft>
                <a:spcPct val="0"/>
              </a:spcAft>
            </a:pPr>
            <a:r>
              <a:rPr lang="en-US" sz="1600" dirty="0" smtClean="0">
                <a:solidFill>
                  <a:srgbClr val="1F497D"/>
                </a:solidFill>
                <a:latin typeface="Arial" pitchFamily="34" charset="0"/>
              </a:rPr>
              <a:t>B-Physics</a:t>
            </a:r>
            <a:r>
              <a:rPr lang="en-US" sz="1600" dirty="0">
                <a:solidFill>
                  <a:srgbClr val="1F497D"/>
                </a:solidFill>
                <a:latin typeface="Arial" pitchFamily="34" charset="0"/>
              </a:rPr>
              <a:t>, CP Violation</a:t>
            </a:r>
          </a:p>
          <a:p>
            <a:pPr algn="ctr" eaLnBrk="0" fontAlgn="base" hangingPunct="0">
              <a:spcBef>
                <a:spcPct val="0"/>
              </a:spcBef>
              <a:spcAft>
                <a:spcPct val="0"/>
              </a:spcAft>
            </a:pPr>
            <a:r>
              <a:rPr lang="en-US" sz="1600" dirty="0">
                <a:solidFill>
                  <a:srgbClr val="1F497D"/>
                </a:solidFill>
                <a:latin typeface="Arial" pitchFamily="34" charset="0"/>
              </a:rPr>
              <a:t>(matter-antimatter symmetry)</a:t>
            </a:r>
            <a:endParaRPr lang="en-US" sz="2400" dirty="0">
              <a:solidFill>
                <a:prstClr val="black"/>
              </a:solidFill>
              <a:latin typeface="Arial" pitchFamily="34" charset="0"/>
            </a:endParaRPr>
          </a:p>
        </p:txBody>
      </p:sp>
      <p:sp>
        <p:nvSpPr>
          <p:cNvPr id="43" name="Rectangle 21"/>
          <p:cNvSpPr>
            <a:spLocks noChangeArrowheads="1"/>
          </p:cNvSpPr>
          <p:nvPr/>
        </p:nvSpPr>
        <p:spPr bwMode="auto">
          <a:xfrm>
            <a:off x="5909826" y="5685698"/>
            <a:ext cx="3201517" cy="830997"/>
          </a:xfrm>
          <a:prstGeom prst="rect">
            <a:avLst/>
          </a:prstGeom>
          <a:solidFill>
            <a:schemeClr val="bg1">
              <a:alpha val="72156"/>
            </a:schemeClr>
          </a:solidFill>
          <a:ln w="9525">
            <a:noFill/>
            <a:miter lim="800000"/>
            <a:headEnd/>
            <a:tailEnd/>
          </a:ln>
        </p:spPr>
        <p:txBody>
          <a:bodyPr wrap="none">
            <a:spAutoFit/>
          </a:bodyPr>
          <a:lstStyle/>
          <a:p>
            <a:pPr algn="ctr" eaLnBrk="0" fontAlgn="base" hangingPunct="0">
              <a:spcBef>
                <a:spcPct val="0"/>
              </a:spcBef>
              <a:spcAft>
                <a:spcPct val="0"/>
              </a:spcAft>
            </a:pPr>
            <a:r>
              <a:rPr lang="en-US" sz="1600" dirty="0">
                <a:solidFill>
                  <a:srgbClr val="1F497D"/>
                </a:solidFill>
                <a:latin typeface="Arial" pitchFamily="34" charset="0"/>
              </a:rPr>
              <a:t>Heavy i</a:t>
            </a:r>
            <a:r>
              <a:rPr lang="en-US" sz="1600" dirty="0" smtClean="0">
                <a:solidFill>
                  <a:srgbClr val="1F497D"/>
                </a:solidFill>
                <a:latin typeface="Arial" pitchFamily="34" charset="0"/>
              </a:rPr>
              <a:t>ons</a:t>
            </a:r>
            <a:r>
              <a:rPr lang="en-US" sz="1600" dirty="0">
                <a:solidFill>
                  <a:srgbClr val="1F497D"/>
                </a:solidFill>
                <a:latin typeface="Arial" pitchFamily="34" charset="0"/>
              </a:rPr>
              <a:t>, </a:t>
            </a:r>
            <a:r>
              <a:rPr lang="en-US" sz="1600" dirty="0" smtClean="0">
                <a:solidFill>
                  <a:srgbClr val="1F497D"/>
                </a:solidFill>
                <a:latin typeface="Arial" pitchFamily="34" charset="0"/>
              </a:rPr>
              <a:t>pp</a:t>
            </a:r>
          </a:p>
          <a:p>
            <a:pPr algn="ctr" eaLnBrk="0" fontAlgn="base" hangingPunct="0">
              <a:spcBef>
                <a:spcPct val="0"/>
              </a:spcBef>
              <a:spcAft>
                <a:spcPct val="0"/>
              </a:spcAft>
            </a:pPr>
            <a:r>
              <a:rPr lang="en-US" sz="1600" dirty="0" smtClean="0">
                <a:solidFill>
                  <a:srgbClr val="1F497D"/>
                </a:solidFill>
                <a:latin typeface="Arial" pitchFamily="34" charset="0"/>
              </a:rPr>
              <a:t>Quark-Gluon Plasma</a:t>
            </a:r>
            <a:endParaRPr lang="en-US" sz="1600" dirty="0">
              <a:solidFill>
                <a:srgbClr val="1F497D"/>
              </a:solidFill>
              <a:latin typeface="Arial" pitchFamily="34" charset="0"/>
            </a:endParaRPr>
          </a:p>
          <a:p>
            <a:pPr algn="ctr" eaLnBrk="0" fontAlgn="base" hangingPunct="0">
              <a:spcBef>
                <a:spcPct val="0"/>
              </a:spcBef>
              <a:spcAft>
                <a:spcPct val="0"/>
              </a:spcAft>
            </a:pPr>
            <a:r>
              <a:rPr lang="en-US" sz="1600" dirty="0" smtClean="0">
                <a:solidFill>
                  <a:srgbClr val="1F497D"/>
                </a:solidFill>
                <a:latin typeface="Arial" pitchFamily="34" charset="0"/>
              </a:rPr>
              <a:t>(state of matter of early universe)</a:t>
            </a:r>
            <a:endParaRPr lang="en-US" sz="2400" dirty="0">
              <a:solidFill>
                <a:prstClr val="black"/>
              </a:solidFill>
              <a:latin typeface="Arial" pitchFamily="34" charset="0"/>
            </a:endParaRPr>
          </a:p>
        </p:txBody>
      </p:sp>
      <p:sp>
        <p:nvSpPr>
          <p:cNvPr id="13" name="Date Placeholder 12"/>
          <p:cNvSpPr>
            <a:spLocks noGrp="1"/>
          </p:cNvSpPr>
          <p:nvPr>
            <p:ph type="dt" sz="half" idx="2"/>
          </p:nvPr>
        </p:nvSpPr>
        <p:spPr/>
        <p:txBody>
          <a:bodyPr/>
          <a:lstStyle/>
          <a:p>
            <a:r>
              <a:rPr lang="en-US" smtClean="0">
                <a:solidFill>
                  <a:srgbClr val="0055A0">
                    <a:tint val="75000"/>
                  </a:srgbClr>
                </a:solidFill>
                <a:latin typeface="Arial"/>
              </a:rPr>
              <a:t>25 July 2014</a:t>
            </a:r>
            <a:endParaRPr lang="en-US" dirty="0">
              <a:solidFill>
                <a:srgbClr val="0055A0">
                  <a:tint val="75000"/>
                </a:srgbClr>
              </a:solidFill>
              <a:latin typeface="Arial"/>
            </a:endParaRPr>
          </a:p>
        </p:txBody>
      </p:sp>
      <p:sp>
        <p:nvSpPr>
          <p:cNvPr id="26" name="Slide Number Placeholder 25"/>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3</a:t>
            </a:fld>
            <a:endParaRPr lang="en-US" dirty="0">
              <a:solidFill>
                <a:srgbClr val="0055A0">
                  <a:tint val="75000"/>
                </a:srgbClr>
              </a:solidFill>
              <a:latin typeface="Arial"/>
            </a:endParaRPr>
          </a:p>
        </p:txBody>
      </p:sp>
      <p:sp>
        <p:nvSpPr>
          <p:cNvPr id="44" name="Line 92"/>
          <p:cNvSpPr>
            <a:spLocks noChangeShapeType="1"/>
          </p:cNvSpPr>
          <p:nvPr/>
        </p:nvSpPr>
        <p:spPr bwMode="auto">
          <a:xfrm flipV="1">
            <a:off x="815975" y="3446460"/>
            <a:ext cx="555624" cy="586583"/>
          </a:xfrm>
          <a:prstGeom prst="line">
            <a:avLst/>
          </a:prstGeom>
          <a:noFill/>
          <a:ln w="38100">
            <a:solidFill>
              <a:schemeClr val="bg1"/>
            </a:solidFill>
            <a:prstDash val="sysDot"/>
            <a:round/>
            <a:headEnd/>
            <a:tailEnd/>
          </a:ln>
        </p:spPr>
        <p:txBody>
          <a:bodyPr wrap="none" anchor="ctr">
            <a:prstTxWarp prst="textNoShape">
              <a:avLst/>
            </a:prstTxWarp>
          </a:bodyPr>
          <a:lstStyle/>
          <a:p>
            <a:pPr fontAlgn="base">
              <a:spcBef>
                <a:spcPct val="0"/>
              </a:spcBef>
              <a:spcAft>
                <a:spcPct val="0"/>
              </a:spcAft>
            </a:pPr>
            <a:endParaRPr lang="en-US" sz="2400" dirty="0">
              <a:solidFill>
                <a:srgbClr val="000000"/>
              </a:solidFill>
              <a:latin typeface="Arial" charset="0"/>
              <a:ea typeface="ＭＳ Ｐゴシック" charset="-128"/>
            </a:endParaRPr>
          </a:p>
        </p:txBody>
      </p:sp>
      <p:sp>
        <p:nvSpPr>
          <p:cNvPr id="45" name="Line 93"/>
          <p:cNvSpPr>
            <a:spLocks noChangeShapeType="1"/>
          </p:cNvSpPr>
          <p:nvPr/>
        </p:nvSpPr>
        <p:spPr bwMode="auto">
          <a:xfrm flipV="1">
            <a:off x="7046460" y="2449513"/>
            <a:ext cx="725941" cy="462530"/>
          </a:xfrm>
          <a:prstGeom prst="line">
            <a:avLst/>
          </a:prstGeom>
          <a:noFill/>
          <a:ln w="38100">
            <a:solidFill>
              <a:schemeClr val="bg1"/>
            </a:solidFill>
            <a:prstDash val="sysDot"/>
            <a:round/>
            <a:headEnd/>
            <a:tailEnd/>
          </a:ln>
        </p:spPr>
        <p:txBody>
          <a:bodyPr wrap="none" anchor="ctr">
            <a:prstTxWarp prst="textNoShape">
              <a:avLst/>
            </a:prstTxWarp>
          </a:bodyPr>
          <a:lstStyle/>
          <a:p>
            <a:pPr fontAlgn="base">
              <a:spcBef>
                <a:spcPct val="0"/>
              </a:spcBef>
              <a:spcAft>
                <a:spcPct val="0"/>
              </a:spcAft>
            </a:pPr>
            <a:endParaRPr lang="en-US" sz="2400" dirty="0">
              <a:solidFill>
                <a:srgbClr val="000000"/>
              </a:solidFill>
              <a:latin typeface="Arial" charset="0"/>
              <a:ea typeface="ＭＳ Ｐゴシック" charset="-128"/>
            </a:endParaRPr>
          </a:p>
        </p:txBody>
      </p:sp>
    </p:spTree>
    <p:extLst>
      <p:ext uri="{BB962C8B-B14F-4D97-AF65-F5344CB8AC3E}">
        <p14:creationId xmlns:p14="http://schemas.microsoft.com/office/powerpoint/2010/main" val="77657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6" grpId="0" animBg="1"/>
      <p:bldP spid="42" grpId="0" animBg="1"/>
      <p:bldP spid="4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regmedia.co.uk/2012/05/09/wd_areal_density_though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9575" y="3428998"/>
            <a:ext cx="4762500" cy="32956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944562"/>
          </a:xfrm>
        </p:spPr>
        <p:txBody>
          <a:bodyPr>
            <a:normAutofit/>
          </a:bodyPr>
          <a:lstStyle/>
          <a:p>
            <a:r>
              <a:rPr lang="en-US" dirty="0" smtClean="0"/>
              <a:t> Size and evolution of the Grid </a:t>
            </a:r>
            <a:endParaRPr lang="en-US" dirty="0"/>
          </a:p>
        </p:txBody>
      </p:sp>
      <p:sp>
        <p:nvSpPr>
          <p:cNvPr id="3" name="Content Placeholder 2"/>
          <p:cNvSpPr>
            <a:spLocks noGrp="1"/>
          </p:cNvSpPr>
          <p:nvPr>
            <p:ph idx="1"/>
          </p:nvPr>
        </p:nvSpPr>
        <p:spPr>
          <a:xfrm>
            <a:off x="381000" y="1219200"/>
            <a:ext cx="8382000" cy="1600199"/>
          </a:xfrm>
        </p:spPr>
        <p:txBody>
          <a:bodyPr>
            <a:noAutofit/>
          </a:bodyPr>
          <a:lstStyle/>
          <a:p>
            <a:r>
              <a:rPr lang="en-US" sz="2400" dirty="0"/>
              <a:t>C</a:t>
            </a:r>
            <a:r>
              <a:rPr lang="en-US" sz="2400" dirty="0" smtClean="0"/>
              <a:t>ores per site vary from 50 to tens of thousands</a:t>
            </a:r>
          </a:p>
          <a:p>
            <a:r>
              <a:rPr lang="en-US" sz="2400" dirty="0"/>
              <a:t>~</a:t>
            </a:r>
            <a:r>
              <a:rPr lang="en-US" sz="2400" dirty="0" smtClean="0"/>
              <a:t>200K CPU cores in the WLCG Grid</a:t>
            </a:r>
          </a:p>
          <a:p>
            <a:r>
              <a:rPr lang="en-US" sz="2400" dirty="0" smtClean="0"/>
              <a:t>Storage capacity per site – few tens of TBs to PBs</a:t>
            </a:r>
          </a:p>
          <a:p>
            <a:r>
              <a:rPr lang="en-US" sz="2400" dirty="0" smtClean="0"/>
              <a:t>Grid  growth is assured by  technology advances: Moore’s law (CPU power, 18 months) and </a:t>
            </a:r>
            <a:r>
              <a:rPr lang="en-US" sz="2400" dirty="0" err="1" smtClean="0"/>
              <a:t>Kryder’s</a:t>
            </a:r>
            <a:r>
              <a:rPr lang="en-US" sz="2400" dirty="0" smtClean="0"/>
              <a:t> law (disk storage density, 13 months)</a:t>
            </a:r>
          </a:p>
          <a:p>
            <a:r>
              <a:rPr lang="en-US" sz="2400" dirty="0" smtClean="0"/>
              <a:t>Grid growth is 20-25% CPU, </a:t>
            </a:r>
          </a:p>
          <a:p>
            <a:pPr marL="0" indent="0">
              <a:buNone/>
            </a:pPr>
            <a:r>
              <a:rPr lang="en-US" sz="2400" dirty="0" smtClean="0"/>
              <a:t>20% disk per year</a:t>
            </a:r>
          </a:p>
        </p:txBody>
      </p:sp>
      <p:sp>
        <p:nvSpPr>
          <p:cNvPr id="4" name="Slide Number Placeholder 3"/>
          <p:cNvSpPr>
            <a:spLocks noGrp="1"/>
          </p:cNvSpPr>
          <p:nvPr>
            <p:ph type="sldNum" sz="quarter" idx="12"/>
          </p:nvPr>
        </p:nvSpPr>
        <p:spPr/>
        <p:txBody>
          <a:bodyPr/>
          <a:lstStyle/>
          <a:p>
            <a:fld id="{55C6C611-0E58-45F4-8203-4E56D426E47B}" type="slidenum">
              <a:rPr lang="en-US" smtClean="0"/>
              <a:t>30</a:t>
            </a:fld>
            <a:endParaRPr lang="en-US"/>
          </a:p>
        </p:txBody>
      </p:sp>
    </p:spTree>
    <p:extLst>
      <p:ext uri="{BB962C8B-B14F-4D97-AF65-F5344CB8AC3E}">
        <p14:creationId xmlns:p14="http://schemas.microsoft.com/office/powerpoint/2010/main" val="21157535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52400"/>
            <a:ext cx="8229600" cy="1143000"/>
          </a:xfrm>
        </p:spPr>
        <p:txBody>
          <a:bodyPr/>
          <a:lstStyle/>
          <a:p>
            <a:r>
              <a:rPr lang="en-US" dirty="0" smtClean="0"/>
              <a:t>Resources distribution</a:t>
            </a:r>
            <a:endParaRPr lang="en-US" dirty="0"/>
          </a:p>
        </p:txBody>
      </p:sp>
      <p:sp>
        <p:nvSpPr>
          <p:cNvPr id="4" name="TextBox 3"/>
          <p:cNvSpPr txBox="1"/>
          <p:nvPr/>
        </p:nvSpPr>
        <p:spPr>
          <a:xfrm>
            <a:off x="609600" y="1143000"/>
            <a:ext cx="8305800" cy="954107"/>
          </a:xfrm>
          <a:prstGeom prst="rect">
            <a:avLst/>
          </a:prstGeom>
          <a:noFill/>
        </p:spPr>
        <p:txBody>
          <a:bodyPr wrap="square" rtlCol="0">
            <a:spAutoFit/>
          </a:bodyPr>
          <a:lstStyle/>
          <a:p>
            <a:r>
              <a:rPr lang="en-US" sz="2800" dirty="0"/>
              <a:t>R</a:t>
            </a:r>
            <a:r>
              <a:rPr lang="en-US" sz="2800" dirty="0" smtClean="0"/>
              <a:t>emarkable 50/50 share between large (T0/T1) and smaller computing </a:t>
            </a:r>
            <a:r>
              <a:rPr lang="en-US" sz="2800" dirty="0" err="1" smtClean="0"/>
              <a:t>centres</a:t>
            </a:r>
            <a:endParaRPr lang="en-US" sz="2800" dirty="0" smtClean="0"/>
          </a:p>
        </p:txBody>
      </p:sp>
      <p:pic>
        <p:nvPicPr>
          <p:cNvPr id="2050" name="Picture 2" descr="http://alimonitor.cern.ch/display?image=jfreechart-onetime-93399867443897875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2097107"/>
            <a:ext cx="6667500" cy="466725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55C6C611-0E58-45F4-8203-4E56D426E47B}" type="slidenum">
              <a:rPr lang="en-US" smtClean="0"/>
              <a:t>31</a:t>
            </a:fld>
            <a:endParaRPr lang="en-US"/>
          </a:p>
        </p:txBody>
      </p:sp>
    </p:spTree>
    <p:extLst>
      <p:ext uri="{BB962C8B-B14F-4D97-AF65-F5344CB8AC3E}">
        <p14:creationId xmlns:p14="http://schemas.microsoft.com/office/powerpoint/2010/main" val="31504435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alimonitor.cern.ch/display?image=jfreechart-onetime-522929174781562579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8151223" cy="5219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Computational tasks in numbers</a:t>
            </a:r>
            <a:endParaRPr lang="en-US" dirty="0"/>
          </a:p>
        </p:txBody>
      </p:sp>
      <p:sp>
        <p:nvSpPr>
          <p:cNvPr id="4" name="TextBox 3"/>
          <p:cNvSpPr txBox="1"/>
          <p:nvPr/>
        </p:nvSpPr>
        <p:spPr>
          <a:xfrm>
            <a:off x="1250398" y="1752600"/>
            <a:ext cx="6979202" cy="1569660"/>
          </a:xfrm>
          <a:prstGeom prst="rect">
            <a:avLst/>
          </a:prstGeom>
          <a:noFill/>
        </p:spPr>
        <p:txBody>
          <a:bodyPr wrap="square" rtlCol="0">
            <a:spAutoFit/>
          </a:bodyPr>
          <a:lstStyle/>
          <a:p>
            <a:r>
              <a:rPr lang="en-US" sz="3200" dirty="0" smtClean="0"/>
              <a:t>~250K job per day</a:t>
            </a:r>
            <a:r>
              <a:rPr lang="en-US" sz="3200" dirty="0"/>
              <a:t> </a:t>
            </a:r>
            <a:r>
              <a:rPr lang="en-US" sz="3200" dirty="0" smtClean="0"/>
              <a:t>(ALICE)</a:t>
            </a:r>
          </a:p>
          <a:p>
            <a:r>
              <a:rPr lang="en-US" sz="3200" dirty="0" smtClean="0"/>
              <a:t>~850K completed jobs/day (ATLAS)</a:t>
            </a:r>
          </a:p>
          <a:p>
            <a:r>
              <a:rPr lang="en-US" sz="3200" dirty="0" smtClean="0"/>
              <a:t>Jobs runs from minutes to tens of hours</a:t>
            </a:r>
          </a:p>
        </p:txBody>
      </p:sp>
      <p:sp>
        <p:nvSpPr>
          <p:cNvPr id="3" name="Slide Number Placeholder 2"/>
          <p:cNvSpPr>
            <a:spLocks noGrp="1"/>
          </p:cNvSpPr>
          <p:nvPr>
            <p:ph type="sldNum" sz="quarter" idx="12"/>
          </p:nvPr>
        </p:nvSpPr>
        <p:spPr/>
        <p:txBody>
          <a:bodyPr/>
          <a:lstStyle/>
          <a:p>
            <a:fld id="{55C6C611-0E58-45F4-8203-4E56D426E47B}" type="slidenum">
              <a:rPr lang="en-US" smtClean="0"/>
              <a:t>32</a:t>
            </a:fld>
            <a:endParaRPr lang="en-US"/>
          </a:p>
        </p:txBody>
      </p:sp>
    </p:spTree>
    <p:extLst>
      <p:ext uri="{BB962C8B-B14F-4D97-AF65-F5344CB8AC3E}">
        <p14:creationId xmlns:p14="http://schemas.microsoft.com/office/powerpoint/2010/main" val="6832060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alimonitor.cern.ch/display?image=jfreechart-onetime-31194028398316238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8686800" cy="51423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CPU time</a:t>
            </a:r>
            <a:endParaRPr lang="en-US" dirty="0"/>
          </a:p>
        </p:txBody>
      </p:sp>
      <p:sp>
        <p:nvSpPr>
          <p:cNvPr id="4" name="TextBox 3"/>
          <p:cNvSpPr txBox="1"/>
          <p:nvPr/>
        </p:nvSpPr>
        <p:spPr>
          <a:xfrm>
            <a:off x="838200" y="1636693"/>
            <a:ext cx="7924800" cy="1384995"/>
          </a:xfrm>
          <a:prstGeom prst="rect">
            <a:avLst/>
          </a:prstGeom>
          <a:noFill/>
        </p:spPr>
        <p:txBody>
          <a:bodyPr wrap="square" rtlCol="0">
            <a:spAutoFit/>
          </a:bodyPr>
          <a:lstStyle/>
          <a:p>
            <a:r>
              <a:rPr lang="en-US" sz="2800" dirty="0" smtClean="0"/>
              <a:t>~270M hours per year</a:t>
            </a:r>
          </a:p>
          <a:p>
            <a:r>
              <a:rPr lang="en-US" sz="2800" dirty="0" smtClean="0"/>
              <a:t>…or 1 CPU working for 30K years</a:t>
            </a:r>
          </a:p>
          <a:p>
            <a:endParaRPr lang="en-US" sz="2800" dirty="0" smtClean="0"/>
          </a:p>
        </p:txBody>
      </p:sp>
      <p:sp>
        <p:nvSpPr>
          <p:cNvPr id="3" name="Slide Number Placeholder 2"/>
          <p:cNvSpPr>
            <a:spLocks noGrp="1"/>
          </p:cNvSpPr>
          <p:nvPr>
            <p:ph type="sldNum" sz="quarter" idx="12"/>
          </p:nvPr>
        </p:nvSpPr>
        <p:spPr/>
        <p:txBody>
          <a:bodyPr/>
          <a:lstStyle/>
          <a:p>
            <a:fld id="{55C6C611-0E58-45F4-8203-4E56D426E47B}" type="slidenum">
              <a:rPr lang="en-US" smtClean="0"/>
              <a:t>33</a:t>
            </a:fld>
            <a:endParaRPr lang="en-US"/>
          </a:p>
        </p:txBody>
      </p:sp>
    </p:spTree>
    <p:extLst>
      <p:ext uri="{BB962C8B-B14F-4D97-AF65-F5344CB8AC3E}">
        <p14:creationId xmlns:p14="http://schemas.microsoft.com/office/powerpoint/2010/main" val="18871310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on the Grid</a:t>
            </a:r>
            <a:endParaRPr lang="en-US" dirty="0"/>
          </a:p>
        </p:txBody>
      </p:sp>
      <p:sp>
        <p:nvSpPr>
          <p:cNvPr id="4" name="TextBox 3"/>
          <p:cNvSpPr txBox="1"/>
          <p:nvPr/>
        </p:nvSpPr>
        <p:spPr>
          <a:xfrm>
            <a:off x="533400" y="1221879"/>
            <a:ext cx="7924800"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 ~500 individual users (in ALICE)</a:t>
            </a:r>
          </a:p>
          <a:p>
            <a:pPr marL="457200" indent="-457200">
              <a:buFont typeface="Arial" panose="020B0604020202020204" pitchFamily="34" charset="0"/>
              <a:buChar char="•"/>
            </a:pPr>
            <a:r>
              <a:rPr lang="en-US" sz="2800" dirty="0" smtClean="0"/>
              <a:t>Centralized activities (RAW processing, MC)</a:t>
            </a:r>
          </a:p>
        </p:txBody>
      </p:sp>
      <p:pic>
        <p:nvPicPr>
          <p:cNvPr id="4098" name="Picture 2" descr="http://alimonitor.cern.ch/display?image=jfreechart-onetime-702547923571884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2175987"/>
            <a:ext cx="8073717" cy="441531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55C6C611-0E58-45F4-8203-4E56D426E47B}" type="slidenum">
              <a:rPr lang="en-US" smtClean="0"/>
              <a:t>34</a:t>
            </a:fld>
            <a:endParaRPr lang="en-US"/>
          </a:p>
        </p:txBody>
      </p:sp>
    </p:spTree>
    <p:extLst>
      <p:ext uri="{BB962C8B-B14F-4D97-AF65-F5344CB8AC3E}">
        <p14:creationId xmlns:p14="http://schemas.microsoft.com/office/powerpoint/2010/main" val="1203351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access (ALICE)</a:t>
            </a:r>
            <a:endParaRPr lang="en-US" dirty="0"/>
          </a:p>
        </p:txBody>
      </p:sp>
      <p:pic>
        <p:nvPicPr>
          <p:cNvPr id="7170" name="Picture 2" descr="http://alimonitor.cern.ch/display?image=jfreechart-onetime-706800038904548727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8763000" cy="5257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35974" y="2095500"/>
            <a:ext cx="6850978" cy="523220"/>
          </a:xfrm>
          <a:prstGeom prst="rect">
            <a:avLst/>
          </a:prstGeom>
          <a:noFill/>
        </p:spPr>
        <p:txBody>
          <a:bodyPr wrap="none" rtlCol="0">
            <a:spAutoFit/>
          </a:bodyPr>
          <a:lstStyle/>
          <a:p>
            <a:r>
              <a:rPr lang="en-US" sz="2800" dirty="0" smtClean="0"/>
              <a:t>69 SEs, 29PB in,  240PB out, ~10/1 read/write </a:t>
            </a:r>
            <a:endParaRPr lang="en-US" sz="2800" dirty="0"/>
          </a:p>
        </p:txBody>
      </p:sp>
      <p:sp>
        <p:nvSpPr>
          <p:cNvPr id="5" name="Slide Number Placeholder 4"/>
          <p:cNvSpPr>
            <a:spLocks noGrp="1"/>
          </p:cNvSpPr>
          <p:nvPr>
            <p:ph type="sldNum" sz="quarter" idx="12"/>
          </p:nvPr>
        </p:nvSpPr>
        <p:spPr/>
        <p:txBody>
          <a:bodyPr/>
          <a:lstStyle/>
          <a:p>
            <a:fld id="{55C6C611-0E58-45F4-8203-4E56D426E47B}" type="slidenum">
              <a:rPr lang="en-US" smtClean="0"/>
              <a:t>35</a:t>
            </a:fld>
            <a:endParaRPr lang="en-US"/>
          </a:p>
        </p:txBody>
      </p:sp>
    </p:spTree>
    <p:extLst>
      <p:ext uri="{BB962C8B-B14F-4D97-AF65-F5344CB8AC3E}">
        <p14:creationId xmlns:p14="http://schemas.microsoft.com/office/powerpoint/2010/main" val="8297697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Zoom on one </a:t>
            </a:r>
            <a:r>
              <a:rPr lang="en-US" dirty="0" err="1" smtClean="0"/>
              <a:t>wek</a:t>
            </a:r>
            <a:endParaRPr lang="en-US" dirty="0"/>
          </a:p>
        </p:txBody>
      </p:sp>
      <p:sp>
        <p:nvSpPr>
          <p:cNvPr id="5" name="Slide Number Placeholder 4"/>
          <p:cNvSpPr>
            <a:spLocks noGrp="1"/>
          </p:cNvSpPr>
          <p:nvPr>
            <p:ph type="sldNum" sz="quarter" idx="12"/>
          </p:nvPr>
        </p:nvSpPr>
        <p:spPr/>
        <p:txBody>
          <a:bodyPr/>
          <a:lstStyle/>
          <a:p>
            <a:fld id="{55C6C611-0E58-45F4-8203-4E56D426E47B}" type="slidenum">
              <a:rPr lang="en-US" smtClean="0"/>
              <a:t>36</a:t>
            </a:fld>
            <a:endParaRPr lang="en-US"/>
          </a:p>
        </p:txBody>
      </p:sp>
      <p:pic>
        <p:nvPicPr>
          <p:cNvPr id="2050" name="Picture 2" descr="C:\Users\lbetev\Desktop\wee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667000"/>
            <a:ext cx="7924800" cy="36877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16200000">
            <a:off x="2369766" y="4703787"/>
            <a:ext cx="1243995" cy="523220"/>
          </a:xfrm>
          <a:prstGeom prst="rect">
            <a:avLst/>
          </a:prstGeom>
          <a:noFill/>
        </p:spPr>
        <p:txBody>
          <a:bodyPr wrap="none" rtlCol="0">
            <a:spAutoFit/>
          </a:bodyPr>
          <a:lstStyle/>
          <a:p>
            <a:r>
              <a:rPr lang="en-US" sz="2800" dirty="0" smtClean="0"/>
              <a:t>Sunday</a:t>
            </a:r>
            <a:endParaRPr lang="en-US" sz="2800" dirty="0"/>
          </a:p>
        </p:txBody>
      </p:sp>
      <p:sp>
        <p:nvSpPr>
          <p:cNvPr id="4" name="TextBox 3"/>
          <p:cNvSpPr txBox="1"/>
          <p:nvPr/>
        </p:nvSpPr>
        <p:spPr>
          <a:xfrm>
            <a:off x="685800" y="1219200"/>
            <a:ext cx="7772400" cy="203132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Daily individual and </a:t>
            </a:r>
            <a:r>
              <a:rPr lang="en-US" sz="2800" dirty="0" err="1" smtClean="0"/>
              <a:t>orgniszed</a:t>
            </a:r>
            <a:r>
              <a:rPr lang="en-US" sz="2800" dirty="0" smtClean="0"/>
              <a:t> analysis activities</a:t>
            </a:r>
          </a:p>
          <a:p>
            <a:pPr marL="742950" lvl="1" indent="-285750">
              <a:buFont typeface="Arial" panose="020B0604020202020204" pitchFamily="34" charset="0"/>
              <a:buChar char="•"/>
            </a:pPr>
            <a:r>
              <a:rPr lang="en-US" sz="2400" dirty="0" smtClean="0"/>
              <a:t>Driving the bulk of data access</a:t>
            </a:r>
          </a:p>
          <a:p>
            <a:pPr marL="285750" indent="-285750">
              <a:buFont typeface="Arial" panose="020B0604020202020204" pitchFamily="34" charset="0"/>
              <a:buChar char="•"/>
            </a:pPr>
            <a:r>
              <a:rPr lang="en-US" sz="2800" dirty="0" smtClean="0"/>
              <a:t>Data is accessed locally at the site (95% of the volume) </a:t>
            </a:r>
          </a:p>
          <a:p>
            <a:endParaRPr lang="en-US" dirty="0"/>
          </a:p>
        </p:txBody>
      </p:sp>
    </p:spTree>
    <p:extLst>
      <p:ext uri="{BB962C8B-B14F-4D97-AF65-F5344CB8AC3E}">
        <p14:creationId xmlns:p14="http://schemas.microsoft.com/office/powerpoint/2010/main" val="11698357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Organized analysis</a:t>
            </a:r>
            <a:endParaRPr lang="en-US" dirty="0"/>
          </a:p>
        </p:txBody>
      </p:sp>
      <p:sp>
        <p:nvSpPr>
          <p:cNvPr id="4" name="Slide Number Placeholder 3"/>
          <p:cNvSpPr>
            <a:spLocks noGrp="1"/>
          </p:cNvSpPr>
          <p:nvPr>
            <p:ph type="sldNum" sz="quarter" idx="12"/>
          </p:nvPr>
        </p:nvSpPr>
        <p:spPr/>
        <p:txBody>
          <a:bodyPr/>
          <a:lstStyle/>
          <a:p>
            <a:fld id="{55C6C611-0E58-45F4-8203-4E56D426E47B}" type="slidenum">
              <a:rPr lang="en-US" smtClean="0"/>
              <a:t>37</a:t>
            </a:fld>
            <a:endParaRPr lang="en-US"/>
          </a:p>
        </p:txBody>
      </p:sp>
      <p:pic>
        <p:nvPicPr>
          <p:cNvPr id="1026" name="Picture 2" descr="C:\Users\lbetev\Desktop\tr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263650"/>
            <a:ext cx="8915400" cy="30162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betev\Desktop\tr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4260850"/>
            <a:ext cx="7664450" cy="673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91000" y="5257800"/>
            <a:ext cx="4102598" cy="830997"/>
          </a:xfrm>
          <a:prstGeom prst="rect">
            <a:avLst/>
          </a:prstGeom>
          <a:noFill/>
        </p:spPr>
        <p:txBody>
          <a:bodyPr wrap="none" rtlCol="0">
            <a:spAutoFit/>
          </a:bodyPr>
          <a:lstStyle/>
          <a:p>
            <a:r>
              <a:rPr lang="en-US" sz="2400" dirty="0" smtClean="0"/>
              <a:t>Typical analysis train matrix for </a:t>
            </a:r>
          </a:p>
          <a:p>
            <a:r>
              <a:rPr lang="en-US" sz="2400" dirty="0" smtClean="0"/>
              <a:t>data access</a:t>
            </a:r>
            <a:endParaRPr lang="en-US" sz="2400" dirty="0"/>
          </a:p>
        </p:txBody>
      </p:sp>
      <p:sp>
        <p:nvSpPr>
          <p:cNvPr id="6" name="TextBox 5"/>
          <p:cNvSpPr txBox="1"/>
          <p:nvPr/>
        </p:nvSpPr>
        <p:spPr>
          <a:xfrm>
            <a:off x="1752600" y="5377934"/>
            <a:ext cx="663643" cy="369332"/>
          </a:xfrm>
          <a:prstGeom prst="rect">
            <a:avLst/>
          </a:prstGeom>
          <a:noFill/>
        </p:spPr>
        <p:txBody>
          <a:bodyPr wrap="none" rtlCol="0">
            <a:spAutoFit/>
          </a:bodyPr>
          <a:lstStyle/>
          <a:p>
            <a:r>
              <a:rPr lang="en-US" dirty="0" smtClean="0"/>
              <a:t>Local</a:t>
            </a:r>
            <a:endParaRPr lang="en-US" dirty="0"/>
          </a:p>
        </p:txBody>
      </p:sp>
      <p:sp>
        <p:nvSpPr>
          <p:cNvPr id="7" name="TextBox 6"/>
          <p:cNvSpPr txBox="1"/>
          <p:nvPr/>
        </p:nvSpPr>
        <p:spPr>
          <a:xfrm>
            <a:off x="2892889" y="5377934"/>
            <a:ext cx="917111" cy="369332"/>
          </a:xfrm>
          <a:prstGeom prst="rect">
            <a:avLst/>
          </a:prstGeom>
          <a:noFill/>
        </p:spPr>
        <p:txBody>
          <a:bodyPr wrap="none" rtlCol="0">
            <a:spAutoFit/>
          </a:bodyPr>
          <a:lstStyle/>
          <a:p>
            <a:r>
              <a:rPr lang="en-US" dirty="0" smtClean="0"/>
              <a:t>Remote</a:t>
            </a:r>
            <a:endParaRPr lang="en-US" dirty="0"/>
          </a:p>
        </p:txBody>
      </p:sp>
      <p:sp>
        <p:nvSpPr>
          <p:cNvPr id="8" name="Oval 7"/>
          <p:cNvSpPr/>
          <p:nvPr/>
        </p:nvSpPr>
        <p:spPr>
          <a:xfrm>
            <a:off x="1512921" y="5257800"/>
            <a:ext cx="1143000" cy="609600"/>
          </a:xfrm>
          <a:prstGeom prst="ellipse">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819400" y="5257800"/>
            <a:ext cx="1143000" cy="609600"/>
          </a:xfrm>
          <a:prstGeom prst="ellipse">
            <a:avLst/>
          </a:prstGeom>
          <a:solidFill>
            <a:srgbClr val="FFC000">
              <a:alpha val="31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8" idx="0"/>
          </p:cNvCxnSpPr>
          <p:nvPr/>
        </p:nvCxnSpPr>
        <p:spPr>
          <a:xfrm flipV="1">
            <a:off x="2084421" y="4648200"/>
            <a:ext cx="277779" cy="609600"/>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1" idx="0"/>
          </p:cNvCxnSpPr>
          <p:nvPr/>
        </p:nvCxnSpPr>
        <p:spPr>
          <a:xfrm flipH="1" flipV="1">
            <a:off x="3124200" y="4953000"/>
            <a:ext cx="266700" cy="304800"/>
          </a:xfrm>
          <a:prstGeom prst="straightConnector1">
            <a:avLst/>
          </a:prstGeom>
          <a:ln w="254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89388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lstStyle/>
          <a:p>
            <a:r>
              <a:rPr lang="en-US" dirty="0" smtClean="0"/>
              <a:t>Data access trivia</a:t>
            </a:r>
            <a:endParaRPr lang="en-US" dirty="0"/>
          </a:p>
        </p:txBody>
      </p:sp>
      <p:sp>
        <p:nvSpPr>
          <p:cNvPr id="3" name="Content Placeholder 2"/>
          <p:cNvSpPr>
            <a:spLocks noGrp="1"/>
          </p:cNvSpPr>
          <p:nvPr>
            <p:ph idx="1"/>
          </p:nvPr>
        </p:nvSpPr>
        <p:spPr>
          <a:xfrm>
            <a:off x="457200" y="990600"/>
            <a:ext cx="8229600" cy="5410200"/>
          </a:xfrm>
        </p:spPr>
        <p:txBody>
          <a:bodyPr>
            <a:normAutofit/>
          </a:bodyPr>
          <a:lstStyle/>
          <a:p>
            <a:r>
              <a:rPr lang="en-US" dirty="0" smtClean="0"/>
              <a:t>240 PB: ~4.8 Million </a:t>
            </a:r>
            <a:r>
              <a:rPr lang="en-US" dirty="0" err="1" smtClean="0"/>
              <a:t>BluRay</a:t>
            </a:r>
            <a:r>
              <a:rPr lang="en-US" dirty="0" smtClean="0"/>
              <a:t> movies</a:t>
            </a:r>
          </a:p>
          <a:p>
            <a:r>
              <a:rPr lang="en-US" dirty="0" smtClean="0"/>
              <a:t>Netflix: 1GB/hour for streaming video =&gt; LHC analysis is ~240 Million hours or ~27 thousand years of video</a:t>
            </a:r>
          </a:p>
          <a:p>
            <a:r>
              <a:rPr lang="en-US" dirty="0" smtClean="0"/>
              <a:t>2 Billion hours spent </a:t>
            </a:r>
            <a:r>
              <a:rPr lang="en-US" dirty="0"/>
              <a:t>by Netflix members watching streamed video </a:t>
            </a:r>
            <a:r>
              <a:rPr lang="en-US" dirty="0" smtClean="0"/>
              <a:t>(29.2 Million subscribers) </a:t>
            </a:r>
          </a:p>
          <a:p>
            <a:r>
              <a:rPr lang="en-US" dirty="0" smtClean="0"/>
              <a:t>Multiply the ALICE number by ~4… ATLAS is in Exabyte data access territory</a:t>
            </a:r>
          </a:p>
          <a:p>
            <a:endParaRPr lang="en-US" dirty="0" smtClean="0"/>
          </a:p>
        </p:txBody>
      </p:sp>
      <p:sp>
        <p:nvSpPr>
          <p:cNvPr id="4" name="Slide Number Placeholder 3"/>
          <p:cNvSpPr>
            <a:spLocks noGrp="1"/>
          </p:cNvSpPr>
          <p:nvPr>
            <p:ph type="sldNum" sz="quarter" idx="12"/>
          </p:nvPr>
        </p:nvSpPr>
        <p:spPr/>
        <p:txBody>
          <a:bodyPr/>
          <a:lstStyle/>
          <a:p>
            <a:fld id="{55C6C611-0E58-45F4-8203-4E56D426E47B}" type="slidenum">
              <a:rPr lang="en-US" smtClean="0"/>
              <a:t>38</a:t>
            </a:fld>
            <a:endParaRPr lang="en-US"/>
          </a:p>
        </p:txBody>
      </p:sp>
    </p:spTree>
    <p:extLst>
      <p:ext uri="{BB962C8B-B14F-4D97-AF65-F5344CB8AC3E}">
        <p14:creationId xmlns:p14="http://schemas.microsoft.com/office/powerpoint/2010/main" val="497853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Clouds</a:t>
            </a:r>
            <a:endParaRPr lang="en-US" dirty="0"/>
          </a:p>
        </p:txBody>
      </p:sp>
      <p:sp>
        <p:nvSpPr>
          <p:cNvPr id="3" name="Content Placeholder 2"/>
          <p:cNvSpPr>
            <a:spLocks noGrp="1"/>
          </p:cNvSpPr>
          <p:nvPr>
            <p:ph idx="1"/>
          </p:nvPr>
        </p:nvSpPr>
        <p:spPr>
          <a:xfrm>
            <a:off x="457200" y="1219200"/>
            <a:ext cx="8229600" cy="5257800"/>
          </a:xfrm>
        </p:spPr>
        <p:txBody>
          <a:bodyPr>
            <a:normAutofit fontScale="92500"/>
          </a:bodyPr>
          <a:lstStyle/>
          <a:p>
            <a:r>
              <a:rPr lang="en-US" dirty="0" smtClean="0"/>
              <a:t>The Grid paradigm predates the Cloud </a:t>
            </a:r>
          </a:p>
          <a:p>
            <a:pPr lvl="1"/>
            <a:r>
              <a:rPr lang="en-US" dirty="0" smtClean="0"/>
              <a:t>However LHC computing is flexible, the methods and tools are constantly evolving</a:t>
            </a:r>
          </a:p>
          <a:p>
            <a:r>
              <a:rPr lang="en-US" dirty="0" smtClean="0"/>
              <a:t>The Clouds </a:t>
            </a:r>
            <a:r>
              <a:rPr lang="en-US" dirty="0"/>
              <a:t>(</a:t>
            </a:r>
            <a:r>
              <a:rPr lang="en-US" b="1" dirty="0" smtClean="0"/>
              <a:t>resource layer</a:t>
            </a:r>
            <a:r>
              <a:rPr lang="en-US" dirty="0" smtClean="0"/>
              <a:t> - CPU, storage) and the principles of cloud computing are actively adopted</a:t>
            </a:r>
          </a:p>
          <a:p>
            <a:r>
              <a:rPr lang="en-US" dirty="0" smtClean="0"/>
              <a:t>A major difference between the early Grid days and today is the phenomenal network evolution</a:t>
            </a:r>
          </a:p>
          <a:p>
            <a:pPr lvl="1"/>
            <a:r>
              <a:rPr lang="en-US" dirty="0" smtClean="0"/>
              <a:t>With good network connectivity </a:t>
            </a:r>
            <a:r>
              <a:rPr lang="en-US" dirty="0"/>
              <a:t>t</a:t>
            </a:r>
            <a:r>
              <a:rPr lang="en-US" dirty="0" smtClean="0"/>
              <a:t>he Grid look like a large cloud – individual site boundaries and specific functions dissolve </a:t>
            </a:r>
          </a:p>
        </p:txBody>
      </p:sp>
      <p:sp>
        <p:nvSpPr>
          <p:cNvPr id="4" name="Slide Number Placeholder 3"/>
          <p:cNvSpPr>
            <a:spLocks noGrp="1"/>
          </p:cNvSpPr>
          <p:nvPr>
            <p:ph type="sldNum" sz="quarter" idx="12"/>
          </p:nvPr>
        </p:nvSpPr>
        <p:spPr/>
        <p:txBody>
          <a:bodyPr/>
          <a:lstStyle/>
          <a:p>
            <a:fld id="{55C6C611-0E58-45F4-8203-4E56D426E47B}" type="slidenum">
              <a:rPr lang="en-US" smtClean="0"/>
              <a:t>39</a:t>
            </a:fld>
            <a:endParaRPr lang="en-US"/>
          </a:p>
        </p:txBody>
      </p:sp>
    </p:spTree>
    <p:extLst>
      <p:ext uri="{BB962C8B-B14F-4D97-AF65-F5344CB8AC3E}">
        <p14:creationId xmlns:p14="http://schemas.microsoft.com/office/powerpoint/2010/main" val="2719016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7918391-D411-FE40-AAD7-861AE5233E0E}" type="slidenum">
              <a:rPr lang="en-US" smtClean="0"/>
              <a:pPr/>
              <a:t>4</a:t>
            </a:fld>
            <a:endParaRPr lang="en-US" dirty="0"/>
          </a:p>
        </p:txBody>
      </p:sp>
      <p:sp>
        <p:nvSpPr>
          <p:cNvPr id="3" name="Title 6"/>
          <p:cNvSpPr txBox="1">
            <a:spLocks/>
          </p:cNvSpPr>
          <p:nvPr/>
        </p:nvSpPr>
        <p:spPr>
          <a:xfrm>
            <a:off x="457200" y="274638"/>
            <a:ext cx="8229600" cy="9445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dirty="0" smtClean="0"/>
              <a:t>CERN celebrates 60 years</a:t>
            </a:r>
            <a:endParaRPr lang="en-GB" sz="4000" dirty="0"/>
          </a:p>
        </p:txBody>
      </p:sp>
      <p:pic>
        <p:nvPicPr>
          <p:cNvPr id="1026" name="Picture 2" descr="C:\Users\lbetev\Desktop\sta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3048000" cy="527623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betev\Desktop\lhc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482" y="828674"/>
            <a:ext cx="2956718" cy="53358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betev\Desktop\lhc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923925"/>
            <a:ext cx="2925762" cy="524591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lbetev\Desktop\birt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942975"/>
            <a:ext cx="2971800" cy="517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88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28600" y="3218259"/>
            <a:ext cx="8534400" cy="3106341"/>
          </a:xfrm>
        </p:spPr>
        <p:txBody>
          <a:bodyPr>
            <a:normAutofit fontScale="85000" lnSpcReduction="10000"/>
          </a:bodyPr>
          <a:lstStyle/>
          <a:p>
            <a:pPr lvl="0"/>
            <a:r>
              <a:rPr lang="en-US" dirty="0" smtClean="0"/>
              <a:t>Local users running massively parallel tasks </a:t>
            </a:r>
          </a:p>
          <a:p>
            <a:pPr lvl="0"/>
            <a:r>
              <a:rPr lang="en-US" dirty="0" smtClean="0"/>
              <a:t>Few percent of spare capacity – use for Grid tasks</a:t>
            </a:r>
          </a:p>
          <a:p>
            <a:pPr lvl="0"/>
            <a:r>
              <a:rPr lang="en-US" dirty="0" smtClean="0"/>
              <a:t>Collaborative work of LHC experiments to modify the Grid middleware  for a ‘closed’ supercomputer system</a:t>
            </a:r>
          </a:p>
          <a:p>
            <a:pPr lvl="1"/>
            <a:r>
              <a:rPr lang="en-US" dirty="0" smtClean="0"/>
              <a:t>Potentially hundreds of thousand CPU hours for simulation</a:t>
            </a:r>
          </a:p>
          <a:p>
            <a:pPr lvl="0"/>
            <a:r>
              <a:rPr lang="en-US" dirty="0" smtClean="0"/>
              <a:t>Other spare supercomputer capacity around the world to be harnessed by the same system</a:t>
            </a:r>
          </a:p>
        </p:txBody>
      </p:sp>
      <p:sp>
        <p:nvSpPr>
          <p:cNvPr id="9" name="object 9"/>
          <p:cNvSpPr/>
          <p:nvPr/>
        </p:nvSpPr>
        <p:spPr>
          <a:xfrm>
            <a:off x="457200" y="1371600"/>
            <a:ext cx="5181600" cy="1752600"/>
          </a:xfrm>
          <a:prstGeom prst="rect">
            <a:avLst/>
          </a:prstGeom>
          <a:blipFill>
            <a:blip r:embed="rId2" cstate="print"/>
            <a:stretch>
              <a:fillRect/>
            </a:stretch>
          </a:blipFill>
        </p:spPr>
        <p:txBody>
          <a:bodyPr wrap="square" lIns="0" tIns="0" rIns="0" bIns="0" rtlCol="0"/>
          <a:lstStyle/>
          <a:p>
            <a:endParaRPr/>
          </a:p>
        </p:txBody>
      </p:sp>
      <p:sp>
        <p:nvSpPr>
          <p:cNvPr id="6" name="Slide Number Placeholder 5"/>
          <p:cNvSpPr>
            <a:spLocks noGrp="1"/>
          </p:cNvSpPr>
          <p:nvPr>
            <p:ph type="sldNum" sz="quarter" idx="12"/>
          </p:nvPr>
        </p:nvSpPr>
        <p:spPr>
          <a:xfrm>
            <a:off x="6553200" y="6248400"/>
            <a:ext cx="2133600" cy="457200"/>
          </a:xfrm>
        </p:spPr>
        <p:txBody>
          <a:bodyPr/>
          <a:lstStyle/>
          <a:p>
            <a:pPr>
              <a:defRPr/>
            </a:pPr>
            <a:fld id="{EDB0F8BE-8326-4DDA-9EA2-FF90A21B9688}" type="slidenum">
              <a:rPr lang="en-GB"/>
              <a:pPr>
                <a:defRPr/>
              </a:pPr>
              <a:t>40</a:t>
            </a:fld>
            <a:endParaRPr lang="en-GB" dirty="0"/>
          </a:p>
        </p:txBody>
      </p:sp>
      <p:sp>
        <p:nvSpPr>
          <p:cNvPr id="3" name="Title 2"/>
          <p:cNvSpPr>
            <a:spLocks noGrp="1"/>
          </p:cNvSpPr>
          <p:nvPr>
            <p:ph type="title"/>
          </p:nvPr>
        </p:nvSpPr>
        <p:spPr/>
        <p:txBody>
          <a:bodyPr/>
          <a:lstStyle/>
          <a:p>
            <a:r>
              <a:rPr lang="en-US" dirty="0" smtClean="0"/>
              <a:t>…and Supercomputers</a:t>
            </a:r>
            <a:endParaRPr lang="en-US" dirty="0"/>
          </a:p>
        </p:txBody>
      </p:sp>
      <p:sp>
        <p:nvSpPr>
          <p:cNvPr id="4" name="TextBox 3"/>
          <p:cNvSpPr txBox="1"/>
          <p:nvPr/>
        </p:nvSpPr>
        <p:spPr>
          <a:xfrm>
            <a:off x="5791200" y="1371600"/>
            <a:ext cx="2872068" cy="1846659"/>
          </a:xfrm>
          <a:prstGeom prst="rect">
            <a:avLst/>
          </a:prstGeom>
          <a:noFill/>
        </p:spPr>
        <p:txBody>
          <a:bodyPr wrap="none" rtlCol="0">
            <a:spAutoFit/>
          </a:bodyPr>
          <a:lstStyle/>
          <a:p>
            <a:r>
              <a:rPr lang="en-US" sz="2400" b="1" dirty="0" smtClean="0"/>
              <a:t>TITAN @ORNL, USA</a:t>
            </a:r>
          </a:p>
          <a:p>
            <a:r>
              <a:rPr lang="en-US" sz="2400" dirty="0" smtClean="0"/>
              <a:t>CRAY XK7</a:t>
            </a:r>
          </a:p>
          <a:p>
            <a:r>
              <a:rPr lang="en-US" sz="2400" dirty="0" smtClean="0"/>
              <a:t>300K CPUs+ 18KGPUs</a:t>
            </a:r>
          </a:p>
          <a:p>
            <a:r>
              <a:rPr lang="en-US" sz="2400" dirty="0" smtClean="0"/>
              <a:t>20PFlops</a:t>
            </a:r>
          </a:p>
          <a:p>
            <a:endParaRPr lang="en-US" dirty="0"/>
          </a:p>
        </p:txBody>
      </p:sp>
    </p:spTree>
    <p:extLst>
      <p:ext uri="{BB962C8B-B14F-4D97-AF65-F5344CB8AC3E}">
        <p14:creationId xmlns:p14="http://schemas.microsoft.com/office/powerpoint/2010/main" val="41876228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219200"/>
            <a:ext cx="8229600" cy="5105400"/>
          </a:xfrm>
        </p:spPr>
        <p:txBody>
          <a:bodyPr>
            <a:normAutofit fontScale="85000" lnSpcReduction="20000"/>
          </a:bodyPr>
          <a:lstStyle/>
          <a:p>
            <a:r>
              <a:rPr lang="en-US" dirty="0" smtClean="0"/>
              <a:t>The WLCG computing </a:t>
            </a:r>
            <a:r>
              <a:rPr lang="en-US" dirty="0"/>
              <a:t>G</a:t>
            </a:r>
            <a:r>
              <a:rPr lang="en-US" dirty="0" smtClean="0"/>
              <a:t>rid is the primary computational tool used by the large LHC experiments for all aspects of data processing</a:t>
            </a:r>
          </a:p>
          <a:p>
            <a:r>
              <a:rPr lang="en-US" dirty="0"/>
              <a:t>M</a:t>
            </a:r>
            <a:r>
              <a:rPr lang="en-US" dirty="0" smtClean="0"/>
              <a:t>ain features:</a:t>
            </a:r>
          </a:p>
          <a:p>
            <a:pPr lvl="1"/>
            <a:r>
              <a:rPr lang="en-US" b="1" dirty="0" smtClean="0"/>
              <a:t>Distributed</a:t>
            </a:r>
            <a:r>
              <a:rPr lang="en-US" dirty="0" smtClean="0"/>
              <a:t> </a:t>
            </a:r>
            <a:r>
              <a:rPr lang="en-US" dirty="0" smtClean="0"/>
              <a:t>– over 140 separate sites</a:t>
            </a:r>
          </a:p>
          <a:p>
            <a:pPr lvl="1"/>
            <a:r>
              <a:rPr lang="en-US" b="1" dirty="0" smtClean="0"/>
              <a:t>Well-connected</a:t>
            </a:r>
            <a:r>
              <a:rPr lang="en-US" dirty="0" smtClean="0"/>
              <a:t> – using national and international networks </a:t>
            </a:r>
          </a:p>
          <a:p>
            <a:pPr lvl="1"/>
            <a:r>
              <a:rPr lang="en-US" b="1" dirty="0" smtClean="0"/>
              <a:t>Data intensive </a:t>
            </a:r>
            <a:r>
              <a:rPr lang="en-US" dirty="0" smtClean="0"/>
              <a:t>– access to </a:t>
            </a:r>
            <a:r>
              <a:rPr lang="en-US" dirty="0" err="1" smtClean="0"/>
              <a:t>Exabytes</a:t>
            </a:r>
            <a:r>
              <a:rPr lang="en-US" dirty="0" smtClean="0"/>
              <a:t> of data for processing and analysis</a:t>
            </a:r>
          </a:p>
          <a:p>
            <a:pPr lvl="1"/>
            <a:r>
              <a:rPr lang="en-US" b="1" dirty="0" smtClean="0"/>
              <a:t>Flexible and open </a:t>
            </a:r>
            <a:r>
              <a:rPr lang="en-US" dirty="0" smtClean="0"/>
              <a:t>– addition of new resources (new ‘traditional’  and HPC </a:t>
            </a:r>
            <a:r>
              <a:rPr lang="en-US" dirty="0" err="1" smtClean="0"/>
              <a:t>centres</a:t>
            </a:r>
            <a:r>
              <a:rPr lang="en-US" dirty="0" smtClean="0"/>
              <a:t>, expansion of existing ones) is simple and ongoing</a:t>
            </a:r>
          </a:p>
          <a:p>
            <a:pPr lvl="1"/>
            <a:r>
              <a:rPr lang="en-US" b="1" dirty="0" smtClean="0"/>
              <a:t>In production </a:t>
            </a:r>
            <a:r>
              <a:rPr lang="en-US" dirty="0" smtClean="0"/>
              <a:t>since ~8 years (</a:t>
            </a:r>
            <a:r>
              <a:rPr lang="en-US" dirty="0"/>
              <a:t>6</a:t>
            </a:r>
            <a:r>
              <a:rPr lang="en-US" dirty="0" smtClean="0"/>
              <a:t> years of intensive use) </a:t>
            </a:r>
          </a:p>
          <a:p>
            <a:pPr lvl="1"/>
            <a:r>
              <a:rPr lang="en-US" dirty="0" smtClean="0"/>
              <a:t>Easy to integrate new features and platforms </a:t>
            </a:r>
            <a:endParaRPr lang="en-US" dirty="0"/>
          </a:p>
        </p:txBody>
      </p:sp>
      <p:sp>
        <p:nvSpPr>
          <p:cNvPr id="4" name="Slide Number Placeholder 3"/>
          <p:cNvSpPr>
            <a:spLocks noGrp="1"/>
          </p:cNvSpPr>
          <p:nvPr>
            <p:ph type="sldNum" sz="quarter" idx="12"/>
          </p:nvPr>
        </p:nvSpPr>
        <p:spPr/>
        <p:txBody>
          <a:bodyPr/>
          <a:lstStyle/>
          <a:p>
            <a:fld id="{55C6C611-0E58-45F4-8203-4E56D426E47B}" type="slidenum">
              <a:rPr lang="en-US" smtClean="0"/>
              <a:t>41</a:t>
            </a:fld>
            <a:endParaRPr lang="en-US"/>
          </a:p>
        </p:txBody>
      </p:sp>
    </p:spTree>
    <p:extLst>
      <p:ext uri="{BB962C8B-B14F-4D97-AF65-F5344CB8AC3E}">
        <p14:creationId xmlns:p14="http://schemas.microsoft.com/office/powerpoint/2010/main" val="5178191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 </a:t>
            </a:r>
            <a:r>
              <a:rPr lang="en-US" dirty="0" err="1" smtClean="0"/>
              <a:t>contd</a:t>
            </a:r>
            <a:endParaRPr lang="en-US" dirty="0"/>
          </a:p>
        </p:txBody>
      </p:sp>
      <p:sp>
        <p:nvSpPr>
          <p:cNvPr id="3" name="Content Placeholder 2"/>
          <p:cNvSpPr>
            <a:spLocks noGrp="1"/>
          </p:cNvSpPr>
          <p:nvPr>
            <p:ph idx="1"/>
          </p:nvPr>
        </p:nvSpPr>
        <p:spPr>
          <a:xfrm>
            <a:off x="457200" y="1219200"/>
            <a:ext cx="8229600" cy="5105400"/>
          </a:xfrm>
        </p:spPr>
        <p:txBody>
          <a:bodyPr>
            <a:normAutofit fontScale="77500" lnSpcReduction="20000"/>
          </a:bodyPr>
          <a:lstStyle/>
          <a:p>
            <a:r>
              <a:rPr lang="en-US" dirty="0" smtClean="0"/>
              <a:t>In 2015 LHC will restart with higher energy and luminosity</a:t>
            </a:r>
          </a:p>
          <a:p>
            <a:pPr lvl="1"/>
            <a:r>
              <a:rPr lang="en-US" dirty="0" smtClean="0"/>
              <a:t>The collected data volume in the next 3 years will triple, compared to the 2010-2013 run</a:t>
            </a:r>
          </a:p>
          <a:p>
            <a:r>
              <a:rPr lang="en-US" dirty="0" smtClean="0"/>
              <a:t>The computing resources increase gradually to meet the </a:t>
            </a:r>
            <a:r>
              <a:rPr lang="en-US" dirty="0" smtClean="0"/>
              <a:t>demand</a:t>
            </a:r>
          </a:p>
          <a:p>
            <a:pPr lvl="1"/>
            <a:r>
              <a:rPr lang="en-US" dirty="0" smtClean="0"/>
              <a:t>New computing </a:t>
            </a:r>
            <a:r>
              <a:rPr lang="en-US" dirty="0" err="1" smtClean="0"/>
              <a:t>centres</a:t>
            </a:r>
            <a:r>
              <a:rPr lang="en-US" dirty="0" smtClean="0"/>
              <a:t> are essential for the growth and evolution of the Grid </a:t>
            </a:r>
            <a:endParaRPr lang="en-US" dirty="0" smtClean="0"/>
          </a:p>
          <a:p>
            <a:r>
              <a:rPr lang="en-US" dirty="0" smtClean="0"/>
              <a:t>Grid middleware (job schedulers, storage, monitoring) is undergoing constant upgrades</a:t>
            </a:r>
          </a:p>
          <a:p>
            <a:r>
              <a:rPr lang="en-US" dirty="0" smtClean="0"/>
              <a:t>The Grid is a tool enabling scientists from all countries around the world to do physics data analysis</a:t>
            </a:r>
          </a:p>
          <a:p>
            <a:r>
              <a:rPr lang="en-US" dirty="0" smtClean="0"/>
              <a:t>At the same time, it enables computing experts to work together and build a really unique distributed system for handling massive data and CPU-intensive tasks</a:t>
            </a:r>
          </a:p>
          <a:p>
            <a:endParaRPr lang="en-US" dirty="0"/>
          </a:p>
        </p:txBody>
      </p:sp>
      <p:sp>
        <p:nvSpPr>
          <p:cNvPr id="4" name="Slide Number Placeholder 3"/>
          <p:cNvSpPr>
            <a:spLocks noGrp="1"/>
          </p:cNvSpPr>
          <p:nvPr>
            <p:ph type="sldNum" sz="quarter" idx="12"/>
          </p:nvPr>
        </p:nvSpPr>
        <p:spPr/>
        <p:txBody>
          <a:bodyPr/>
          <a:lstStyle/>
          <a:p>
            <a:fld id="{55C6C611-0E58-45F4-8203-4E56D426E47B}" type="slidenum">
              <a:rPr lang="en-US" smtClean="0"/>
              <a:t>42</a:t>
            </a:fld>
            <a:endParaRPr lang="en-US"/>
          </a:p>
        </p:txBody>
      </p:sp>
    </p:spTree>
    <p:extLst>
      <p:ext uri="{BB962C8B-B14F-4D97-AF65-F5344CB8AC3E}">
        <p14:creationId xmlns:p14="http://schemas.microsoft.com/office/powerpoint/2010/main" val="2400572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ALICE upgrade</a:t>
            </a:r>
            <a:endParaRPr lang="en-US" dirty="0"/>
          </a:p>
        </p:txBody>
      </p:sp>
      <p:sp>
        <p:nvSpPr>
          <p:cNvPr id="3" name="Content Placeholder 2"/>
          <p:cNvSpPr>
            <a:spLocks noGrp="1"/>
          </p:cNvSpPr>
          <p:nvPr>
            <p:ph idx="1"/>
          </p:nvPr>
        </p:nvSpPr>
        <p:spPr>
          <a:xfrm>
            <a:off x="457200" y="1219200"/>
            <a:ext cx="8229600" cy="5105400"/>
          </a:xfrm>
        </p:spPr>
        <p:txBody>
          <a:bodyPr>
            <a:normAutofit fontScale="92500"/>
          </a:bodyPr>
          <a:lstStyle/>
          <a:p>
            <a:r>
              <a:rPr lang="en-US" dirty="0" smtClean="0"/>
              <a:t>Upgrade timeline – LHC Run 3 – from 2019</a:t>
            </a:r>
          </a:p>
          <a:p>
            <a:pPr lvl="1"/>
            <a:r>
              <a:rPr lang="en-US" dirty="0" smtClean="0"/>
              <a:t>LHC@14TeV, 25ns bunch spacing, nominal intensity</a:t>
            </a:r>
          </a:p>
          <a:p>
            <a:r>
              <a:rPr lang="en-US" dirty="0" smtClean="0"/>
              <a:t>ALICE physics </a:t>
            </a:r>
            <a:r>
              <a:rPr lang="en-US" dirty="0" err="1" smtClean="0"/>
              <a:t>progrmme</a:t>
            </a:r>
            <a:r>
              <a:rPr lang="en-US" dirty="0" smtClean="0"/>
              <a:t> with upgraded detector </a:t>
            </a:r>
          </a:p>
          <a:p>
            <a:pPr lvl="1"/>
            <a:r>
              <a:rPr lang="en-US" dirty="0" smtClean="0"/>
              <a:t>High-precision measurement of rare probes in p-p, p-A and </a:t>
            </a:r>
            <a:r>
              <a:rPr lang="en-US" dirty="0" err="1" smtClean="0"/>
              <a:t>Pb-Pb</a:t>
            </a:r>
            <a:endParaRPr lang="en-US" dirty="0" smtClean="0"/>
          </a:p>
          <a:p>
            <a:pPr lvl="1"/>
            <a:r>
              <a:rPr lang="en-US" dirty="0"/>
              <a:t>x</a:t>
            </a:r>
            <a:r>
              <a:rPr lang="en-US" dirty="0" smtClean="0"/>
              <a:t>100 gain in statistics over approved </a:t>
            </a:r>
            <a:r>
              <a:rPr lang="en-US" dirty="0" err="1" smtClean="0"/>
              <a:t>programme</a:t>
            </a:r>
            <a:endParaRPr lang="en-US" dirty="0" smtClean="0"/>
          </a:p>
          <a:p>
            <a:r>
              <a:rPr lang="en-US" dirty="0" smtClean="0"/>
              <a:t>Entirely new Online-Offline processing (the O2 project)</a:t>
            </a:r>
          </a:p>
          <a:p>
            <a:pPr lvl="1"/>
            <a:r>
              <a:rPr lang="en-US" dirty="0" smtClean="0"/>
              <a:t>x100 larger data volume</a:t>
            </a:r>
            <a:endParaRPr lang="en-US" dirty="0"/>
          </a:p>
        </p:txBody>
      </p:sp>
      <p:sp>
        <p:nvSpPr>
          <p:cNvPr id="4" name="Slide Number Placeholder 3"/>
          <p:cNvSpPr>
            <a:spLocks noGrp="1"/>
          </p:cNvSpPr>
          <p:nvPr>
            <p:ph type="sldNum" sz="quarter" idx="12"/>
          </p:nvPr>
        </p:nvSpPr>
        <p:spPr/>
        <p:txBody>
          <a:bodyPr/>
          <a:lstStyle/>
          <a:p>
            <a:fld id="{55C6C611-0E58-45F4-8203-4E56D426E47B}" type="slidenum">
              <a:rPr lang="en-US" smtClean="0"/>
              <a:t>43</a:t>
            </a:fld>
            <a:endParaRPr lang="en-US"/>
          </a:p>
        </p:txBody>
      </p:sp>
    </p:spTree>
    <p:extLst>
      <p:ext uri="{BB962C8B-B14F-4D97-AF65-F5344CB8AC3E}">
        <p14:creationId xmlns:p14="http://schemas.microsoft.com/office/powerpoint/2010/main" val="1417124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lbetev\Desktop\part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219200"/>
            <a:ext cx="4495800" cy="4648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O2 facility</a:t>
            </a:r>
            <a:endParaRPr lang="en-US" dirty="0"/>
          </a:p>
        </p:txBody>
      </p:sp>
      <p:sp>
        <p:nvSpPr>
          <p:cNvPr id="4" name="Slide Number Placeholder 3"/>
          <p:cNvSpPr>
            <a:spLocks noGrp="1"/>
          </p:cNvSpPr>
          <p:nvPr>
            <p:ph type="sldNum" sz="quarter" idx="12"/>
          </p:nvPr>
        </p:nvSpPr>
        <p:spPr/>
        <p:txBody>
          <a:bodyPr/>
          <a:lstStyle/>
          <a:p>
            <a:fld id="{55C6C611-0E58-45F4-8203-4E56D426E47B}" type="slidenum">
              <a:rPr lang="en-US" smtClean="0"/>
              <a:t>44</a:t>
            </a:fld>
            <a:endParaRPr lang="en-US"/>
          </a:p>
        </p:txBody>
      </p:sp>
      <p:pic>
        <p:nvPicPr>
          <p:cNvPr id="2050" name="Picture 2" descr="C:\Users\lbetev\Desktop\par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4686703"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1991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43200"/>
            <a:ext cx="8229600" cy="1600200"/>
          </a:xfrm>
        </p:spPr>
        <p:txBody>
          <a:bodyPr>
            <a:noAutofit/>
          </a:bodyPr>
          <a:lstStyle/>
          <a:p>
            <a:pPr marL="0" indent="0" algn="ctr">
              <a:buNone/>
            </a:pPr>
            <a:r>
              <a:rPr lang="en-US" sz="4800" dirty="0" err="1" smtClean="0"/>
              <a:t>Muchas</a:t>
            </a:r>
            <a:r>
              <a:rPr lang="en-US" sz="4800" dirty="0" smtClean="0"/>
              <a:t> gracias!</a:t>
            </a:r>
          </a:p>
          <a:p>
            <a:pPr marL="0" indent="0" algn="ctr">
              <a:buNone/>
            </a:pPr>
            <a:r>
              <a:rPr lang="en-US" sz="4800" dirty="0" smtClean="0"/>
              <a:t>Questions?</a:t>
            </a:r>
          </a:p>
        </p:txBody>
      </p:sp>
      <p:sp>
        <p:nvSpPr>
          <p:cNvPr id="5" name="Slide Number Placeholder 4"/>
          <p:cNvSpPr>
            <a:spLocks noGrp="1"/>
          </p:cNvSpPr>
          <p:nvPr>
            <p:ph type="sldNum" sz="quarter" idx="12"/>
          </p:nvPr>
        </p:nvSpPr>
        <p:spPr/>
        <p:txBody>
          <a:bodyPr/>
          <a:lstStyle/>
          <a:p>
            <a:fld id="{55C6C611-0E58-45F4-8203-4E56D426E47B}" type="slidenum">
              <a:rPr lang="en-US" smtClean="0"/>
              <a:t>45</a:t>
            </a:fld>
            <a:endParaRPr lang="en-US"/>
          </a:p>
        </p:txBody>
      </p:sp>
    </p:spTree>
    <p:extLst>
      <p:ext uri="{BB962C8B-B14F-4D97-AF65-F5344CB8AC3E}">
        <p14:creationId xmlns:p14="http://schemas.microsoft.com/office/powerpoint/2010/main" val="20370530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pPr algn="ctr"/>
            <a:r>
              <a:rPr lang="en-GB" sz="4000" dirty="0" smtClean="0"/>
              <a:t>The challenge of the LHC computing</a:t>
            </a:r>
            <a:endParaRPr lang="en-GB" sz="4000" dirty="0"/>
          </a:p>
        </p:txBody>
      </p:sp>
      <p:sp>
        <p:nvSpPr>
          <p:cNvPr id="8" name="Content Placeholder 7"/>
          <p:cNvSpPr>
            <a:spLocks noGrp="1"/>
          </p:cNvSpPr>
          <p:nvPr>
            <p:ph idx="1"/>
          </p:nvPr>
        </p:nvSpPr>
        <p:spPr>
          <a:xfrm>
            <a:off x="457199" y="1325606"/>
            <a:ext cx="8444345" cy="5075194"/>
          </a:xfrm>
        </p:spPr>
        <p:txBody>
          <a:bodyPr>
            <a:normAutofit fontScale="92500"/>
          </a:bodyPr>
          <a:lstStyle/>
          <a:p>
            <a:r>
              <a:rPr lang="en-GB" sz="3900" dirty="0" smtClean="0"/>
              <a:t>The physics goals -  searching for </a:t>
            </a:r>
            <a:r>
              <a:rPr lang="en-GB" sz="3900" dirty="0" smtClean="0"/>
              <a:t>rare and new </a:t>
            </a:r>
            <a:r>
              <a:rPr lang="en-GB" sz="3900" dirty="0" smtClean="0"/>
              <a:t>processes</a:t>
            </a:r>
          </a:p>
          <a:p>
            <a:r>
              <a:rPr lang="en-GB" sz="3900" dirty="0"/>
              <a:t>H</a:t>
            </a:r>
            <a:r>
              <a:rPr lang="en-GB" sz="3900" dirty="0" smtClean="0"/>
              <a:t>igh luminosity</a:t>
            </a:r>
            <a:r>
              <a:rPr lang="en-GB" sz="3900" dirty="0"/>
              <a:t> </a:t>
            </a:r>
            <a:r>
              <a:rPr lang="en-GB" sz="3900" dirty="0" smtClean="0"/>
              <a:t>and energy of the accelerator</a:t>
            </a:r>
            <a:endParaRPr lang="en-GB" sz="3900" dirty="0"/>
          </a:p>
          <a:p>
            <a:r>
              <a:rPr lang="en-GB" sz="3900" dirty="0"/>
              <a:t>S</a:t>
            </a:r>
            <a:r>
              <a:rPr lang="en-GB" sz="3900" dirty="0" smtClean="0"/>
              <a:t>cale and complexity of the detectors</a:t>
            </a:r>
            <a:endParaRPr lang="en-GB" sz="3900" dirty="0"/>
          </a:p>
          <a:p>
            <a:r>
              <a:rPr lang="en-GB" sz="3900" dirty="0" smtClean="0"/>
              <a:t>Unprecedented (in HEP) volumes of data</a:t>
            </a:r>
            <a:r>
              <a:rPr lang="en-GB" sz="3900" b="1" dirty="0" smtClean="0"/>
              <a:t> </a:t>
            </a:r>
            <a:endParaRPr lang="en-GB" sz="3900" dirty="0"/>
          </a:p>
          <a:p>
            <a:r>
              <a:rPr lang="en-GB" sz="3900" dirty="0" smtClean="0"/>
              <a:t>Large and worldwide community, spanning the entire globe</a:t>
            </a:r>
          </a:p>
          <a:p>
            <a:endParaRPr lang="en-GB"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5</a:t>
            </a:fld>
            <a:endParaRPr lang="en-US" dirty="0"/>
          </a:p>
        </p:txBody>
      </p:sp>
    </p:spTree>
    <p:extLst>
      <p:ext uri="{BB962C8B-B14F-4D97-AF65-F5344CB8AC3E}">
        <p14:creationId xmlns:p14="http://schemas.microsoft.com/office/powerpoint/2010/main" val="26612127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6866" name="Freeform 2"/>
          <p:cNvSpPr>
            <a:spLocks/>
          </p:cNvSpPr>
          <p:nvPr/>
        </p:nvSpPr>
        <p:spPr bwMode="auto">
          <a:xfrm flipH="1">
            <a:off x="4916488" y="5141913"/>
            <a:ext cx="827087" cy="771525"/>
          </a:xfrm>
          <a:custGeom>
            <a:avLst/>
            <a:gdLst>
              <a:gd name="T0" fmla="*/ 54 w 564"/>
              <a:gd name="T1" fmla="*/ 150 h 486"/>
              <a:gd name="T2" fmla="*/ 0 w 564"/>
              <a:gd name="T3" fmla="*/ 0 h 486"/>
              <a:gd name="T4" fmla="*/ 48 w 564"/>
              <a:gd name="T5" fmla="*/ 486 h 486"/>
              <a:gd name="T6" fmla="*/ 564 w 564"/>
              <a:gd name="T7" fmla="*/ 306 h 486"/>
              <a:gd name="T8" fmla="*/ 420 w 564"/>
              <a:gd name="T9" fmla="*/ 288 h 486"/>
              <a:gd name="T10" fmla="*/ 54 w 564"/>
              <a:gd name="T11" fmla="*/ 150 h 486"/>
            </a:gdLst>
            <a:ahLst/>
            <a:cxnLst>
              <a:cxn ang="0">
                <a:pos x="T0" y="T1"/>
              </a:cxn>
              <a:cxn ang="0">
                <a:pos x="T2" y="T3"/>
              </a:cxn>
              <a:cxn ang="0">
                <a:pos x="T4" y="T5"/>
              </a:cxn>
              <a:cxn ang="0">
                <a:pos x="T6" y="T7"/>
              </a:cxn>
              <a:cxn ang="0">
                <a:pos x="T8" y="T9"/>
              </a:cxn>
              <a:cxn ang="0">
                <a:pos x="T10" y="T11"/>
              </a:cxn>
            </a:cxnLst>
            <a:rect l="0" t="0" r="r" b="b"/>
            <a:pathLst>
              <a:path w="564" h="486">
                <a:moveTo>
                  <a:pt x="54" y="150"/>
                </a:moveTo>
                <a:lnTo>
                  <a:pt x="0" y="0"/>
                </a:lnTo>
                <a:lnTo>
                  <a:pt x="48" y="486"/>
                </a:lnTo>
                <a:lnTo>
                  <a:pt x="564" y="306"/>
                </a:lnTo>
                <a:lnTo>
                  <a:pt x="420" y="288"/>
                </a:lnTo>
                <a:lnTo>
                  <a:pt x="54" y="150"/>
                </a:lnTo>
                <a:close/>
              </a:path>
            </a:pathLst>
          </a:custGeom>
          <a:solidFill>
            <a:srgbClr val="727272"/>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endParaRPr lang="en-US"/>
          </a:p>
        </p:txBody>
      </p:sp>
      <p:sp>
        <p:nvSpPr>
          <p:cNvPr id="1316867" name="Freeform 3"/>
          <p:cNvSpPr>
            <a:spLocks/>
          </p:cNvSpPr>
          <p:nvPr/>
        </p:nvSpPr>
        <p:spPr bwMode="auto">
          <a:xfrm>
            <a:off x="152400" y="2057400"/>
            <a:ext cx="5511800" cy="3573463"/>
          </a:xfrm>
          <a:custGeom>
            <a:avLst/>
            <a:gdLst>
              <a:gd name="T0" fmla="*/ 3138 w 3472"/>
              <a:gd name="T1" fmla="*/ 2251 h 2251"/>
              <a:gd name="T2" fmla="*/ 2519 w 3472"/>
              <a:gd name="T3" fmla="*/ 1601 h 2251"/>
              <a:gd name="T4" fmla="*/ 2263 w 3472"/>
              <a:gd name="T5" fmla="*/ 1421 h 2251"/>
              <a:gd name="T6" fmla="*/ 1860 w 3472"/>
              <a:gd name="T7" fmla="*/ 1223 h 2251"/>
              <a:gd name="T8" fmla="*/ 1358 w 3472"/>
              <a:gd name="T9" fmla="*/ 1018 h 2251"/>
              <a:gd name="T10" fmla="*/ 0 w 3472"/>
              <a:gd name="T11" fmla="*/ 532 h 2251"/>
              <a:gd name="T12" fmla="*/ 3166 w 3472"/>
              <a:gd name="T13" fmla="*/ 0 h 2251"/>
              <a:gd name="T14" fmla="*/ 3051 w 3472"/>
              <a:gd name="T15" fmla="*/ 551 h 2251"/>
              <a:gd name="T16" fmla="*/ 3057 w 3472"/>
              <a:gd name="T17" fmla="*/ 953 h 2251"/>
              <a:gd name="T18" fmla="*/ 3096 w 3472"/>
              <a:gd name="T19" fmla="*/ 1313 h 2251"/>
              <a:gd name="T20" fmla="*/ 3168 w 3472"/>
              <a:gd name="T21" fmla="*/ 1577 h 2251"/>
              <a:gd name="T22" fmla="*/ 3467 w 3472"/>
              <a:gd name="T23" fmla="*/ 2102 h 2251"/>
              <a:gd name="T24" fmla="*/ 3138 w 3472"/>
              <a:gd name="T25" fmla="*/ 2251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72" h="2251">
                <a:moveTo>
                  <a:pt x="3138" y="2251"/>
                </a:moveTo>
                <a:cubicBezTo>
                  <a:pt x="3005" y="2203"/>
                  <a:pt x="2665" y="1739"/>
                  <a:pt x="2519" y="1601"/>
                </a:cubicBezTo>
                <a:cubicBezTo>
                  <a:pt x="2373" y="1463"/>
                  <a:pt x="2373" y="1484"/>
                  <a:pt x="2263" y="1421"/>
                </a:cubicBezTo>
                <a:cubicBezTo>
                  <a:pt x="2153" y="1358"/>
                  <a:pt x="2011" y="1290"/>
                  <a:pt x="1860" y="1223"/>
                </a:cubicBezTo>
                <a:cubicBezTo>
                  <a:pt x="1709" y="1156"/>
                  <a:pt x="1668" y="1133"/>
                  <a:pt x="1358" y="1018"/>
                </a:cubicBezTo>
                <a:cubicBezTo>
                  <a:pt x="1048" y="903"/>
                  <a:pt x="741" y="746"/>
                  <a:pt x="0" y="532"/>
                </a:cubicBezTo>
                <a:cubicBezTo>
                  <a:pt x="494" y="466"/>
                  <a:pt x="2691" y="121"/>
                  <a:pt x="3166" y="0"/>
                </a:cubicBezTo>
                <a:cubicBezTo>
                  <a:pt x="3048" y="411"/>
                  <a:pt x="3070" y="392"/>
                  <a:pt x="3051" y="551"/>
                </a:cubicBezTo>
                <a:cubicBezTo>
                  <a:pt x="3033" y="710"/>
                  <a:pt x="3049" y="826"/>
                  <a:pt x="3057" y="953"/>
                </a:cubicBezTo>
                <a:cubicBezTo>
                  <a:pt x="3064" y="1080"/>
                  <a:pt x="3077" y="1209"/>
                  <a:pt x="3096" y="1313"/>
                </a:cubicBezTo>
                <a:cubicBezTo>
                  <a:pt x="3114" y="1417"/>
                  <a:pt x="3106" y="1446"/>
                  <a:pt x="3168" y="1577"/>
                </a:cubicBezTo>
                <a:cubicBezTo>
                  <a:pt x="3230" y="1708"/>
                  <a:pt x="3472" y="1990"/>
                  <a:pt x="3467" y="2102"/>
                </a:cubicBezTo>
                <a:lnTo>
                  <a:pt x="3138" y="2251"/>
                </a:lnTo>
                <a:close/>
              </a:path>
            </a:pathLst>
          </a:custGeom>
          <a:gradFill rotWithShape="0">
            <a:gsLst>
              <a:gs pos="0">
                <a:srgbClr val="DADADA"/>
              </a:gs>
              <a:gs pos="100000">
                <a:srgbClr val="72727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endParaRPr lang="en-US"/>
          </a:p>
        </p:txBody>
      </p:sp>
      <p:sp>
        <p:nvSpPr>
          <p:cNvPr id="1316868" name="Rectangle 4"/>
          <p:cNvSpPr>
            <a:spLocks noChangeArrowheads="1"/>
          </p:cNvSpPr>
          <p:nvPr/>
        </p:nvSpPr>
        <p:spPr bwMode="auto">
          <a:xfrm rot="20827939" flipH="1">
            <a:off x="2507150" y="3507620"/>
            <a:ext cx="2643801" cy="425374"/>
          </a:xfrm>
          <a:prstGeom prst="rect">
            <a:avLst/>
          </a:prstGeom>
          <a:solidFill>
            <a:srgbClr val="72727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eaLnBrk="0" hangingPunct="0">
              <a:lnSpc>
                <a:spcPct val="90000"/>
              </a:lnSpc>
              <a:spcBef>
                <a:spcPct val="0"/>
              </a:spcBef>
              <a:buClrTx/>
            </a:pPr>
            <a:r>
              <a:rPr lang="en-GB" altLang="en-US" sz="1800" i="1" dirty="0">
                <a:solidFill>
                  <a:schemeClr val="tx1"/>
                </a:solidFill>
                <a:latin typeface="Times New Roman" pitchFamily="18" charset="0"/>
              </a:rPr>
              <a:t>level </a:t>
            </a:r>
            <a:r>
              <a:rPr lang="en-GB" altLang="en-US" sz="1800" i="1" dirty="0" smtClean="0">
                <a:solidFill>
                  <a:schemeClr val="tx1"/>
                </a:solidFill>
                <a:latin typeface="Times New Roman" pitchFamily="18" charset="0"/>
              </a:rPr>
              <a:t>1</a:t>
            </a:r>
            <a:r>
              <a:rPr lang="en-GB" altLang="en-US" sz="2400" b="0" i="1" dirty="0" smtClean="0">
                <a:solidFill>
                  <a:schemeClr val="tx1"/>
                </a:solidFill>
                <a:latin typeface="Times New Roman" pitchFamily="18" charset="0"/>
              </a:rPr>
              <a:t> </a:t>
            </a:r>
            <a:r>
              <a:rPr lang="en-GB" altLang="en-US" sz="2400" b="0" i="1" dirty="0">
                <a:solidFill>
                  <a:schemeClr val="tx1"/>
                </a:solidFill>
                <a:latin typeface="Times New Roman" pitchFamily="18" charset="0"/>
              </a:rPr>
              <a:t>- </a:t>
            </a:r>
            <a:r>
              <a:rPr lang="en-GB" altLang="en-US" sz="1800" b="0" i="1" dirty="0">
                <a:solidFill>
                  <a:schemeClr val="tx1"/>
                </a:solidFill>
                <a:latin typeface="Times New Roman" pitchFamily="18" charset="0"/>
              </a:rPr>
              <a:t>special hardware</a:t>
            </a:r>
            <a:endParaRPr lang="en-GB" altLang="en-US" sz="2400" b="0" i="1" dirty="0">
              <a:solidFill>
                <a:schemeClr val="tx1"/>
              </a:solidFill>
              <a:latin typeface="Times New Roman" pitchFamily="18" charset="0"/>
            </a:endParaRPr>
          </a:p>
        </p:txBody>
      </p:sp>
      <p:sp>
        <p:nvSpPr>
          <p:cNvPr id="1316869" name="Text Box 5"/>
          <p:cNvSpPr txBox="1">
            <a:spLocks noChangeArrowheads="1"/>
          </p:cNvSpPr>
          <p:nvPr/>
        </p:nvSpPr>
        <p:spPr bwMode="auto">
          <a:xfrm rot="20860721" flipH="1">
            <a:off x="2471738" y="3124200"/>
            <a:ext cx="2263775" cy="42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eaLnBrk="0" hangingPunct="0">
              <a:lnSpc>
                <a:spcPct val="90000"/>
              </a:lnSpc>
              <a:spcBef>
                <a:spcPct val="0"/>
              </a:spcBef>
              <a:buClrTx/>
            </a:pPr>
            <a:r>
              <a:rPr lang="en-GB" altLang="en-US" sz="2400" b="0" i="1">
                <a:solidFill>
                  <a:schemeClr val="tx1"/>
                </a:solidFill>
                <a:latin typeface="Times New Roman" pitchFamily="18" charset="0"/>
              </a:rPr>
              <a:t>8 kHz  </a:t>
            </a:r>
            <a:r>
              <a:rPr lang="en-GB" altLang="en-US" sz="1800" i="1">
                <a:solidFill>
                  <a:schemeClr val="tx1"/>
                </a:solidFill>
                <a:latin typeface="Times New Roman" pitchFamily="18" charset="0"/>
              </a:rPr>
              <a:t>(160 GB/sec)</a:t>
            </a:r>
            <a:endParaRPr lang="en-GB" altLang="en-US" sz="2400" b="0" i="1">
              <a:solidFill>
                <a:schemeClr val="tx1"/>
              </a:solidFill>
              <a:latin typeface="Times New Roman" pitchFamily="18" charset="0"/>
            </a:endParaRPr>
          </a:p>
        </p:txBody>
      </p:sp>
      <p:sp>
        <p:nvSpPr>
          <p:cNvPr id="1316870" name="Rectangle 6"/>
          <p:cNvSpPr>
            <a:spLocks noChangeArrowheads="1"/>
          </p:cNvSpPr>
          <p:nvPr/>
        </p:nvSpPr>
        <p:spPr bwMode="auto">
          <a:xfrm rot="20827650" flipH="1">
            <a:off x="2935175" y="4118807"/>
            <a:ext cx="3037113" cy="425374"/>
          </a:xfrm>
          <a:prstGeom prst="rect">
            <a:avLst/>
          </a:prstGeom>
          <a:solidFill>
            <a:srgbClr val="72727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eaLnBrk="0" hangingPunct="0">
              <a:lnSpc>
                <a:spcPct val="90000"/>
              </a:lnSpc>
              <a:spcBef>
                <a:spcPct val="0"/>
              </a:spcBef>
              <a:buClrTx/>
            </a:pPr>
            <a:r>
              <a:rPr lang="en-GB" altLang="en-US" sz="1800" i="1" dirty="0">
                <a:solidFill>
                  <a:schemeClr val="tx1"/>
                </a:solidFill>
                <a:latin typeface="Times New Roman" pitchFamily="18" charset="0"/>
              </a:rPr>
              <a:t>level </a:t>
            </a:r>
            <a:r>
              <a:rPr lang="en-GB" altLang="en-US" sz="1800" i="1" dirty="0" smtClean="0">
                <a:solidFill>
                  <a:schemeClr val="tx1"/>
                </a:solidFill>
                <a:latin typeface="Times New Roman" pitchFamily="18" charset="0"/>
              </a:rPr>
              <a:t>2</a:t>
            </a:r>
            <a:r>
              <a:rPr lang="en-GB" altLang="en-US" sz="2400" b="0" i="1" dirty="0" smtClean="0">
                <a:solidFill>
                  <a:schemeClr val="tx1"/>
                </a:solidFill>
                <a:latin typeface="Times New Roman" pitchFamily="18" charset="0"/>
              </a:rPr>
              <a:t> </a:t>
            </a:r>
            <a:r>
              <a:rPr lang="en-GB" altLang="en-US" sz="2400" b="0" i="1" dirty="0">
                <a:solidFill>
                  <a:schemeClr val="tx1"/>
                </a:solidFill>
                <a:latin typeface="Times New Roman" pitchFamily="18" charset="0"/>
              </a:rPr>
              <a:t>- </a:t>
            </a:r>
            <a:r>
              <a:rPr lang="en-GB" altLang="en-US" sz="1800" b="0" i="1" dirty="0">
                <a:solidFill>
                  <a:schemeClr val="tx1"/>
                </a:solidFill>
                <a:latin typeface="Times New Roman" pitchFamily="18" charset="0"/>
              </a:rPr>
              <a:t>embedded processors</a:t>
            </a:r>
            <a:endParaRPr lang="en-GB" altLang="en-US" sz="2400" b="0" i="1" dirty="0">
              <a:solidFill>
                <a:schemeClr val="tx1"/>
              </a:solidFill>
              <a:latin typeface="Times New Roman" pitchFamily="18" charset="0"/>
            </a:endParaRPr>
          </a:p>
        </p:txBody>
      </p:sp>
      <p:sp>
        <p:nvSpPr>
          <p:cNvPr id="1316871" name="Rectangle 7"/>
          <p:cNvSpPr>
            <a:spLocks noChangeArrowheads="1"/>
          </p:cNvSpPr>
          <p:nvPr/>
        </p:nvSpPr>
        <p:spPr bwMode="auto">
          <a:xfrm rot="20825177" flipH="1">
            <a:off x="4142601" y="4739520"/>
            <a:ext cx="1611275" cy="425374"/>
          </a:xfrm>
          <a:prstGeom prst="rect">
            <a:avLst/>
          </a:prstGeom>
          <a:solidFill>
            <a:srgbClr val="72727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eaLnBrk="0" hangingPunct="0">
              <a:lnSpc>
                <a:spcPct val="90000"/>
              </a:lnSpc>
              <a:spcBef>
                <a:spcPct val="0"/>
              </a:spcBef>
              <a:buClrTx/>
            </a:pPr>
            <a:r>
              <a:rPr lang="en-GB" altLang="en-US" sz="1800" i="1" dirty="0">
                <a:solidFill>
                  <a:schemeClr val="tx1"/>
                </a:solidFill>
                <a:latin typeface="Times New Roman" pitchFamily="18" charset="0"/>
              </a:rPr>
              <a:t>level </a:t>
            </a:r>
            <a:r>
              <a:rPr lang="en-GB" altLang="en-US" sz="1800" i="1" dirty="0" smtClean="0">
                <a:solidFill>
                  <a:schemeClr val="tx1"/>
                </a:solidFill>
                <a:latin typeface="Times New Roman" pitchFamily="18" charset="0"/>
              </a:rPr>
              <a:t>3</a:t>
            </a:r>
            <a:r>
              <a:rPr lang="en-GB" altLang="en-US" sz="2400" b="0" i="1" dirty="0" smtClean="0">
                <a:solidFill>
                  <a:schemeClr val="tx1"/>
                </a:solidFill>
                <a:latin typeface="Times New Roman" pitchFamily="18" charset="0"/>
              </a:rPr>
              <a:t> - HLT</a:t>
            </a:r>
            <a:endParaRPr lang="en-GB" altLang="en-US" sz="1800" b="0" i="1" dirty="0">
              <a:solidFill>
                <a:schemeClr val="tx1"/>
              </a:solidFill>
              <a:latin typeface="Times New Roman" pitchFamily="18" charset="0"/>
            </a:endParaRPr>
          </a:p>
        </p:txBody>
      </p:sp>
      <p:sp>
        <p:nvSpPr>
          <p:cNvPr id="1316872" name="Text Box 8"/>
          <p:cNvSpPr txBox="1">
            <a:spLocks noChangeArrowheads="1"/>
          </p:cNvSpPr>
          <p:nvPr/>
        </p:nvSpPr>
        <p:spPr bwMode="auto">
          <a:xfrm rot="20859227" flipH="1">
            <a:off x="3213100" y="3846513"/>
            <a:ext cx="2128838" cy="420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eaLnBrk="0" hangingPunct="0">
              <a:lnSpc>
                <a:spcPct val="90000"/>
              </a:lnSpc>
              <a:spcBef>
                <a:spcPct val="0"/>
              </a:spcBef>
              <a:buClrTx/>
            </a:pPr>
            <a:r>
              <a:rPr lang="en-GB" altLang="en-US" sz="2400" b="0" i="1">
                <a:solidFill>
                  <a:schemeClr val="tx1"/>
                </a:solidFill>
                <a:latin typeface="Times New Roman" pitchFamily="18" charset="0"/>
              </a:rPr>
              <a:t>200 Hz </a:t>
            </a:r>
            <a:r>
              <a:rPr lang="en-GB" altLang="en-US" sz="1800" i="1">
                <a:solidFill>
                  <a:schemeClr val="tx1"/>
                </a:solidFill>
                <a:latin typeface="Times New Roman" pitchFamily="18" charset="0"/>
              </a:rPr>
              <a:t>(4 GB/sec)</a:t>
            </a:r>
            <a:endParaRPr lang="en-GB" altLang="en-US" sz="1800" b="0" i="1">
              <a:solidFill>
                <a:schemeClr val="tx1"/>
              </a:solidFill>
              <a:latin typeface="Times New Roman" pitchFamily="18" charset="0"/>
            </a:endParaRPr>
          </a:p>
        </p:txBody>
      </p:sp>
      <p:sp>
        <p:nvSpPr>
          <p:cNvPr id="1316873" name="Text Box 9"/>
          <p:cNvSpPr txBox="1">
            <a:spLocks noChangeArrowheads="1"/>
          </p:cNvSpPr>
          <p:nvPr/>
        </p:nvSpPr>
        <p:spPr bwMode="auto">
          <a:xfrm rot="20855589" flipH="1">
            <a:off x="3560648" y="4453770"/>
            <a:ext cx="2157642" cy="425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eaLnBrk="0" hangingPunct="0">
              <a:lnSpc>
                <a:spcPct val="90000"/>
              </a:lnSpc>
              <a:spcBef>
                <a:spcPct val="0"/>
              </a:spcBef>
              <a:buClrTx/>
            </a:pPr>
            <a:r>
              <a:rPr lang="en-GB" altLang="en-US" sz="2400" i="1" dirty="0">
                <a:latin typeface="Times New Roman" pitchFamily="18" charset="0"/>
              </a:rPr>
              <a:t>5</a:t>
            </a:r>
            <a:r>
              <a:rPr lang="en-GB" altLang="en-US" sz="2400" b="0" i="1" dirty="0" smtClean="0">
                <a:solidFill>
                  <a:schemeClr val="tx1"/>
                </a:solidFill>
                <a:latin typeface="Times New Roman" pitchFamily="18" charset="0"/>
              </a:rPr>
              <a:t>0 </a:t>
            </a:r>
            <a:r>
              <a:rPr lang="en-GB" altLang="en-US" sz="2400" b="0" i="1" dirty="0">
                <a:solidFill>
                  <a:schemeClr val="tx1"/>
                </a:solidFill>
                <a:latin typeface="Times New Roman" pitchFamily="18" charset="0"/>
              </a:rPr>
              <a:t>Hz </a:t>
            </a:r>
            <a:r>
              <a:rPr lang="en-GB" altLang="en-US" sz="1800" i="1" dirty="0">
                <a:solidFill>
                  <a:schemeClr val="tx1"/>
                </a:solidFill>
                <a:latin typeface="Times New Roman" pitchFamily="18" charset="0"/>
              </a:rPr>
              <a:t>(2.5 GB/sec)</a:t>
            </a:r>
            <a:endParaRPr lang="en-GB" altLang="en-US" sz="1800" b="0" i="1" dirty="0">
              <a:solidFill>
                <a:schemeClr val="tx1"/>
              </a:solidFill>
              <a:latin typeface="Times New Roman" pitchFamily="18" charset="0"/>
            </a:endParaRPr>
          </a:p>
        </p:txBody>
      </p:sp>
      <p:sp>
        <p:nvSpPr>
          <p:cNvPr id="1316874" name="Text Box 10"/>
          <p:cNvSpPr txBox="1">
            <a:spLocks noChangeArrowheads="1"/>
          </p:cNvSpPr>
          <p:nvPr/>
        </p:nvSpPr>
        <p:spPr bwMode="auto">
          <a:xfrm rot="20852314" flipH="1">
            <a:off x="4562475" y="5105400"/>
            <a:ext cx="1466850" cy="66833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eaLnBrk="0" hangingPunct="0">
              <a:lnSpc>
                <a:spcPct val="90000"/>
              </a:lnSpc>
              <a:spcBef>
                <a:spcPct val="0"/>
              </a:spcBef>
              <a:buClrTx/>
            </a:pPr>
            <a:r>
              <a:rPr lang="en-GB" altLang="en-US" sz="2400" i="1" dirty="0">
                <a:solidFill>
                  <a:srgbClr val="FF0000"/>
                </a:solidFill>
                <a:latin typeface="Times New Roman" pitchFamily="18" charset="0"/>
              </a:rPr>
              <a:t>5</a:t>
            </a:r>
            <a:r>
              <a:rPr lang="en-GB" altLang="en-US" sz="2400" b="0" i="1" dirty="0" smtClean="0">
                <a:solidFill>
                  <a:srgbClr val="FF0000"/>
                </a:solidFill>
                <a:latin typeface="Times New Roman" pitchFamily="18" charset="0"/>
              </a:rPr>
              <a:t>0 </a:t>
            </a:r>
            <a:r>
              <a:rPr lang="en-GB" altLang="en-US" sz="2400" b="0" i="1" dirty="0">
                <a:solidFill>
                  <a:srgbClr val="FF0000"/>
                </a:solidFill>
                <a:latin typeface="Times New Roman" pitchFamily="18" charset="0"/>
              </a:rPr>
              <a:t>Hz</a:t>
            </a:r>
          </a:p>
          <a:p>
            <a:pPr eaLnBrk="0" hangingPunct="0">
              <a:lnSpc>
                <a:spcPct val="90000"/>
              </a:lnSpc>
              <a:spcBef>
                <a:spcPct val="0"/>
              </a:spcBef>
              <a:buClrTx/>
            </a:pPr>
            <a:r>
              <a:rPr lang="en-GB" altLang="en-US" sz="1800" i="1" dirty="0">
                <a:solidFill>
                  <a:srgbClr val="FF0000"/>
                </a:solidFill>
                <a:latin typeface="Times New Roman" pitchFamily="18" charset="0"/>
              </a:rPr>
              <a:t>(1.25 GB/sec)</a:t>
            </a:r>
            <a:endParaRPr lang="en-GB" altLang="en-US" sz="2400" b="0" i="1" dirty="0">
              <a:solidFill>
                <a:srgbClr val="FF0000"/>
              </a:solidFill>
              <a:latin typeface="Times New Roman" pitchFamily="18" charset="0"/>
            </a:endParaRPr>
          </a:p>
        </p:txBody>
      </p:sp>
      <p:sp>
        <p:nvSpPr>
          <p:cNvPr id="1316875" name="Text Box 11"/>
          <p:cNvSpPr txBox="1">
            <a:spLocks noChangeArrowheads="1"/>
          </p:cNvSpPr>
          <p:nvPr/>
        </p:nvSpPr>
        <p:spPr bwMode="auto">
          <a:xfrm rot="20833736" flipH="1">
            <a:off x="4800600" y="5715000"/>
            <a:ext cx="1784350"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eaLnBrk="0" hangingPunct="0">
              <a:lnSpc>
                <a:spcPct val="90000"/>
              </a:lnSpc>
              <a:spcBef>
                <a:spcPct val="0"/>
              </a:spcBef>
              <a:buClrTx/>
            </a:pPr>
            <a:r>
              <a:rPr lang="en-GB" altLang="en-US" sz="1800" b="0" i="1">
                <a:solidFill>
                  <a:schemeClr val="tx1"/>
                </a:solidFill>
                <a:latin typeface="Times New Roman" pitchFamily="18" charset="0"/>
              </a:rPr>
              <a:t>data recording &amp;</a:t>
            </a:r>
          </a:p>
          <a:p>
            <a:pPr eaLnBrk="0" hangingPunct="0">
              <a:lnSpc>
                <a:spcPct val="90000"/>
              </a:lnSpc>
              <a:spcBef>
                <a:spcPct val="0"/>
              </a:spcBef>
              <a:buClrTx/>
            </a:pPr>
            <a:r>
              <a:rPr lang="en-GB" altLang="en-US" sz="1800" b="0" i="1">
                <a:solidFill>
                  <a:schemeClr val="tx1"/>
                </a:solidFill>
                <a:latin typeface="Times New Roman" pitchFamily="18" charset="0"/>
              </a:rPr>
              <a:t>offline analysis</a:t>
            </a:r>
          </a:p>
        </p:txBody>
      </p:sp>
      <p:sp>
        <p:nvSpPr>
          <p:cNvPr id="1316877" name="Text Box 13"/>
          <p:cNvSpPr txBox="1">
            <a:spLocks noChangeArrowheads="1"/>
          </p:cNvSpPr>
          <p:nvPr/>
        </p:nvSpPr>
        <p:spPr bwMode="auto">
          <a:xfrm>
            <a:off x="5703661" y="2491717"/>
            <a:ext cx="2944812"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0"/>
              </a:spcBef>
              <a:tabLst>
                <a:tab pos="1905000" algn="l"/>
              </a:tabLst>
              <a:defRPr>
                <a:solidFill>
                  <a:schemeClr val="tx1"/>
                </a:solidFill>
                <a:latin typeface="Arial" pitchFamily="34" charset="0"/>
              </a:defRPr>
            </a:lvl1pPr>
            <a:lvl2pPr algn="l">
              <a:spcBef>
                <a:spcPct val="0"/>
              </a:spcBef>
              <a:tabLst>
                <a:tab pos="1905000" algn="l"/>
              </a:tabLst>
              <a:defRPr>
                <a:solidFill>
                  <a:schemeClr val="tx1"/>
                </a:solidFill>
                <a:latin typeface="Arial" pitchFamily="34" charset="0"/>
              </a:defRPr>
            </a:lvl2pPr>
            <a:lvl3pPr algn="l">
              <a:spcBef>
                <a:spcPct val="0"/>
              </a:spcBef>
              <a:tabLst>
                <a:tab pos="1905000" algn="l"/>
              </a:tabLst>
              <a:defRPr>
                <a:solidFill>
                  <a:schemeClr val="tx1"/>
                </a:solidFill>
                <a:latin typeface="Arial" pitchFamily="34" charset="0"/>
              </a:defRPr>
            </a:lvl3pPr>
            <a:lvl4pPr algn="l">
              <a:spcBef>
                <a:spcPct val="0"/>
              </a:spcBef>
              <a:tabLst>
                <a:tab pos="1905000" algn="l"/>
              </a:tabLst>
              <a:defRPr>
                <a:solidFill>
                  <a:schemeClr val="tx1"/>
                </a:solidFill>
                <a:latin typeface="Arial" pitchFamily="34" charset="0"/>
              </a:defRPr>
            </a:lvl4pPr>
            <a:lvl5pPr algn="l">
              <a:spcBef>
                <a:spcPct val="0"/>
              </a:spcBef>
              <a:tabLst>
                <a:tab pos="1905000" algn="l"/>
              </a:tabLst>
              <a:defRPr>
                <a:solidFill>
                  <a:schemeClr val="tx1"/>
                </a:solidFill>
                <a:latin typeface="Arial" pitchFamily="34" charset="0"/>
              </a:defRPr>
            </a:lvl5pPr>
            <a:lvl6pPr fontAlgn="base">
              <a:spcBef>
                <a:spcPct val="0"/>
              </a:spcBef>
              <a:spcAft>
                <a:spcPct val="0"/>
              </a:spcAft>
              <a:tabLst>
                <a:tab pos="1905000" algn="l"/>
              </a:tabLst>
              <a:defRPr>
                <a:solidFill>
                  <a:schemeClr val="tx1"/>
                </a:solidFill>
                <a:latin typeface="Arial" pitchFamily="34" charset="0"/>
              </a:defRPr>
            </a:lvl6pPr>
            <a:lvl7pPr fontAlgn="base">
              <a:spcBef>
                <a:spcPct val="0"/>
              </a:spcBef>
              <a:spcAft>
                <a:spcPct val="0"/>
              </a:spcAft>
              <a:tabLst>
                <a:tab pos="1905000" algn="l"/>
              </a:tabLst>
              <a:defRPr>
                <a:solidFill>
                  <a:schemeClr val="tx1"/>
                </a:solidFill>
                <a:latin typeface="Arial" pitchFamily="34" charset="0"/>
              </a:defRPr>
            </a:lvl7pPr>
            <a:lvl8pPr fontAlgn="base">
              <a:spcBef>
                <a:spcPct val="0"/>
              </a:spcBef>
              <a:spcAft>
                <a:spcPct val="0"/>
              </a:spcAft>
              <a:tabLst>
                <a:tab pos="1905000" algn="l"/>
              </a:tabLst>
              <a:defRPr>
                <a:solidFill>
                  <a:schemeClr val="tx1"/>
                </a:solidFill>
                <a:latin typeface="Arial" pitchFamily="34" charset="0"/>
              </a:defRPr>
            </a:lvl8pPr>
            <a:lvl9pPr fontAlgn="base">
              <a:spcBef>
                <a:spcPct val="0"/>
              </a:spcBef>
              <a:spcAft>
                <a:spcPct val="0"/>
              </a:spcAft>
              <a:tabLst>
                <a:tab pos="1905000" algn="l"/>
              </a:tabLst>
              <a:defRPr>
                <a:solidFill>
                  <a:schemeClr val="tx1"/>
                </a:solidFill>
                <a:latin typeface="Arial" pitchFamily="34" charset="0"/>
              </a:defRPr>
            </a:lvl9pPr>
          </a:lstStyle>
          <a:p>
            <a:pPr>
              <a:buClr>
                <a:schemeClr val="bg1"/>
              </a:buClr>
              <a:buFont typeface="Wingdings" pitchFamily="2" charset="2"/>
              <a:buNone/>
            </a:pPr>
            <a:r>
              <a:rPr lang="en-GB" altLang="en-US" sz="1600" dirty="0">
                <a:latin typeface="Tahoma" pitchFamily="34" charset="0"/>
              </a:rPr>
              <a:t>Total weight	10,000t</a:t>
            </a:r>
          </a:p>
          <a:p>
            <a:pPr>
              <a:buClr>
                <a:schemeClr val="bg1"/>
              </a:buClr>
              <a:buFont typeface="Wingdings" pitchFamily="2" charset="2"/>
              <a:buNone/>
            </a:pPr>
            <a:r>
              <a:rPr lang="en-GB" altLang="en-US" sz="1600" dirty="0">
                <a:latin typeface="Tahoma" pitchFamily="34" charset="0"/>
              </a:rPr>
              <a:t>Overall diameter 	16.00m</a:t>
            </a:r>
          </a:p>
          <a:p>
            <a:pPr>
              <a:buClr>
                <a:schemeClr val="bg1"/>
              </a:buClr>
              <a:buFont typeface="Wingdings" pitchFamily="2" charset="2"/>
              <a:buNone/>
            </a:pPr>
            <a:r>
              <a:rPr lang="en-GB" altLang="en-US" sz="1600" dirty="0">
                <a:latin typeface="Tahoma" pitchFamily="34" charset="0"/>
              </a:rPr>
              <a:t>Overall length	25m</a:t>
            </a:r>
          </a:p>
          <a:p>
            <a:pPr>
              <a:buClr>
                <a:schemeClr val="bg1"/>
              </a:buClr>
              <a:buFont typeface="Wingdings" pitchFamily="2" charset="2"/>
              <a:buNone/>
            </a:pPr>
            <a:r>
              <a:rPr lang="en-GB" altLang="en-US" sz="1600" dirty="0">
                <a:latin typeface="Tahoma" pitchFamily="34" charset="0"/>
              </a:rPr>
              <a:t>Magnetic Field	0.4Tesla</a:t>
            </a:r>
          </a:p>
        </p:txBody>
      </p:sp>
      <p:sp>
        <p:nvSpPr>
          <p:cNvPr id="1316878" name="Rectangle 14"/>
          <p:cNvSpPr>
            <a:spLocks noChangeArrowheads="1"/>
          </p:cNvSpPr>
          <p:nvPr/>
        </p:nvSpPr>
        <p:spPr bwMode="auto">
          <a:xfrm>
            <a:off x="5067300" y="1024731"/>
            <a:ext cx="3657600" cy="131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3675" indent="-193675" algn="l">
              <a:spcBef>
                <a:spcPct val="0"/>
              </a:spcBef>
              <a:defRPr>
                <a:solidFill>
                  <a:schemeClr val="tx1"/>
                </a:solidFill>
                <a:latin typeface="Arial" pitchFamily="34" charset="0"/>
              </a:defRPr>
            </a:lvl1pPr>
            <a:lvl2pPr marL="569913" indent="-185738" algn="l">
              <a:spcBef>
                <a:spcPct val="0"/>
              </a:spcBef>
              <a:defRPr>
                <a:solidFill>
                  <a:schemeClr val="tx1"/>
                </a:solidFill>
                <a:latin typeface="Arial" pitchFamily="34" charset="0"/>
              </a:defRPr>
            </a:lvl2pPr>
            <a:lvl3pPr algn="l">
              <a:spcBef>
                <a:spcPct val="0"/>
              </a:spcBef>
              <a:defRPr>
                <a:solidFill>
                  <a:schemeClr val="tx1"/>
                </a:solidFill>
                <a:latin typeface="Arial" pitchFamily="34" charset="0"/>
              </a:defRPr>
            </a:lvl3pPr>
            <a:lvl4pPr algn="l">
              <a:spcBef>
                <a:spcPct val="0"/>
              </a:spcBef>
              <a:defRPr>
                <a:solidFill>
                  <a:schemeClr val="tx1"/>
                </a:solidFill>
                <a:latin typeface="Arial" pitchFamily="34" charset="0"/>
              </a:defRPr>
            </a:lvl4pPr>
            <a:lvl5pPr algn="l">
              <a:spcBef>
                <a:spcPct val="0"/>
              </a:spcBef>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nSpc>
                <a:spcPct val="90000"/>
              </a:lnSpc>
              <a:spcBef>
                <a:spcPct val="20000"/>
              </a:spcBef>
              <a:buClrTx/>
              <a:buSzPct val="80000"/>
            </a:pPr>
            <a:endParaRPr lang="en-GB" altLang="en-US" sz="2000" b="0" dirty="0"/>
          </a:p>
          <a:p>
            <a:pPr>
              <a:lnSpc>
                <a:spcPct val="90000"/>
              </a:lnSpc>
              <a:spcBef>
                <a:spcPct val="20000"/>
              </a:spcBef>
              <a:buClr>
                <a:schemeClr val="hlink"/>
              </a:buClr>
              <a:buSzPct val="70000"/>
              <a:buFont typeface="Wingdings" pitchFamily="2" charset="2"/>
              <a:buChar char="l"/>
            </a:pPr>
            <a:r>
              <a:rPr lang="en-GB" altLang="en-US" sz="1800" b="0" dirty="0"/>
              <a:t>~ 1/2 ATLAS, CMS, ~ 2x </a:t>
            </a:r>
            <a:r>
              <a:rPr lang="en-GB" altLang="en-US" sz="1800" b="0" dirty="0" err="1"/>
              <a:t>LHCb</a:t>
            </a:r>
            <a:endParaRPr lang="en-GB" altLang="en-US" sz="1800" b="0" dirty="0"/>
          </a:p>
          <a:p>
            <a:pPr>
              <a:lnSpc>
                <a:spcPct val="90000"/>
              </a:lnSpc>
              <a:spcBef>
                <a:spcPct val="20000"/>
              </a:spcBef>
              <a:buClr>
                <a:schemeClr val="hlink"/>
              </a:buClr>
              <a:buSzPct val="70000"/>
              <a:buFont typeface="Wingdings" pitchFamily="2" charset="2"/>
              <a:buChar char="l"/>
            </a:pPr>
            <a:r>
              <a:rPr lang="en-GB" altLang="en-US" sz="1800" b="0" dirty="0" smtClean="0"/>
              <a:t>1200 </a:t>
            </a:r>
            <a:r>
              <a:rPr lang="en-GB" altLang="en-US" sz="1800" b="0" dirty="0"/>
              <a:t>people, </a:t>
            </a:r>
            <a:r>
              <a:rPr lang="en-GB" altLang="en-US" sz="1800" b="0" dirty="0" smtClean="0"/>
              <a:t>36 </a:t>
            </a:r>
            <a:r>
              <a:rPr lang="en-GB" altLang="en-US" sz="1800" b="0" dirty="0"/>
              <a:t>countries, </a:t>
            </a:r>
            <a:r>
              <a:rPr lang="en-GB" altLang="en-US" dirty="0" smtClean="0"/>
              <a:t>131</a:t>
            </a:r>
            <a:r>
              <a:rPr lang="en-GB" altLang="en-US" sz="1800" b="0" dirty="0" smtClean="0"/>
              <a:t> </a:t>
            </a:r>
            <a:r>
              <a:rPr lang="en-GB" altLang="en-US" sz="1800" b="0" dirty="0"/>
              <a:t>Institutes</a:t>
            </a:r>
            <a:r>
              <a:rPr lang="en-GB" altLang="en-US" sz="2400" b="0" dirty="0"/>
              <a:t> </a:t>
            </a:r>
          </a:p>
        </p:txBody>
      </p:sp>
      <p:sp>
        <p:nvSpPr>
          <p:cNvPr id="1316879" name="Rectangle 15"/>
          <p:cNvSpPr>
            <a:spLocks noChangeArrowheads="1"/>
          </p:cNvSpPr>
          <p:nvPr/>
        </p:nvSpPr>
        <p:spPr bwMode="auto">
          <a:xfrm>
            <a:off x="4953000" y="1981200"/>
            <a:ext cx="228600" cy="990600"/>
          </a:xfrm>
          <a:prstGeom prst="rect">
            <a:avLst/>
          </a:prstGeom>
          <a:solidFill>
            <a:schemeClr val="bg1"/>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16880"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50" y="304800"/>
            <a:ext cx="4575175" cy="266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067299" y="296979"/>
            <a:ext cx="3704027" cy="954107"/>
          </a:xfrm>
          <a:prstGeom prst="rect">
            <a:avLst/>
          </a:prstGeom>
          <a:noFill/>
        </p:spPr>
        <p:txBody>
          <a:bodyPr wrap="none" rtlCol="0">
            <a:spAutoFit/>
          </a:bodyPr>
          <a:lstStyle/>
          <a:p>
            <a:r>
              <a:rPr lang="en-US" sz="2800" dirty="0" smtClean="0"/>
              <a:t>The ALICE collaboration </a:t>
            </a:r>
          </a:p>
          <a:p>
            <a:r>
              <a:rPr lang="en-US" sz="2800" dirty="0" smtClean="0"/>
              <a:t>and data flow</a:t>
            </a:r>
            <a:endParaRPr lang="en-US" sz="2800" dirty="0"/>
          </a:p>
        </p:txBody>
      </p:sp>
      <p:sp>
        <p:nvSpPr>
          <p:cNvPr id="19" name="Slide Number Placeholder 1"/>
          <p:cNvSpPr>
            <a:spLocks noGrp="1"/>
          </p:cNvSpPr>
          <p:nvPr>
            <p:ph type="sldNum" sz="quarter" idx="10"/>
          </p:nvPr>
        </p:nvSpPr>
        <p:spPr>
          <a:xfrm>
            <a:off x="8496300" y="6309768"/>
            <a:ext cx="457200" cy="365125"/>
          </a:xfrm>
        </p:spPr>
        <p:txBody>
          <a:bodyPr/>
          <a:lstStyle/>
          <a:p>
            <a:fld id="{AEDE400C-7D8E-468C-AAB5-4786ABE91EC4}" type="slidenum">
              <a:rPr lang="fr-FR" altLang="en-US"/>
              <a:pPr/>
              <a:t>6</a:t>
            </a:fld>
            <a:endParaRPr lang="fr-FR" altLang="en-US" dirty="0"/>
          </a:p>
        </p:txBody>
      </p:sp>
    </p:spTree>
    <p:extLst>
      <p:ext uri="{BB962C8B-B14F-4D97-AF65-F5344CB8AC3E}">
        <p14:creationId xmlns:p14="http://schemas.microsoft.com/office/powerpoint/2010/main" val="297815382"/>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440"/>
            <a:ext cx="8226854" cy="804443"/>
          </a:xfrm>
        </p:spPr>
        <p:txBody>
          <a:bodyPr/>
          <a:lstStyle/>
          <a:p>
            <a:r>
              <a:rPr lang="en-GB" dirty="0" smtClean="0"/>
              <a:t>The data challenge in HEP</a:t>
            </a:r>
            <a:endParaRPr lang="en-GB" dirty="0"/>
          </a:p>
        </p:txBody>
      </p:sp>
      <p:pic>
        <p:nvPicPr>
          <p:cNvPr id="4" name="Picture 3"/>
          <p:cNvPicPr>
            <a:picLocks noChangeAspect="1"/>
          </p:cNvPicPr>
          <p:nvPr/>
        </p:nvPicPr>
        <p:blipFill>
          <a:blip r:embed="rId2"/>
          <a:stretch>
            <a:fillRect/>
          </a:stretch>
        </p:blipFill>
        <p:spPr>
          <a:xfrm>
            <a:off x="228600" y="914400"/>
            <a:ext cx="8036417" cy="5882326"/>
          </a:xfrm>
          <a:prstGeom prst="rect">
            <a:avLst/>
          </a:prstGeom>
        </p:spPr>
      </p:pic>
      <p:sp>
        <p:nvSpPr>
          <p:cNvPr id="5" name="Slide Number Placeholder 1"/>
          <p:cNvSpPr>
            <a:spLocks noGrp="1"/>
          </p:cNvSpPr>
          <p:nvPr>
            <p:ph type="sldNum" sz="quarter" idx="10"/>
          </p:nvPr>
        </p:nvSpPr>
        <p:spPr>
          <a:xfrm>
            <a:off x="8534400" y="6324600"/>
            <a:ext cx="381000" cy="365125"/>
          </a:xfrm>
        </p:spPr>
        <p:txBody>
          <a:bodyPr/>
          <a:lstStyle/>
          <a:p>
            <a:fld id="{AEDE400C-7D8E-468C-AAB5-4786ABE91EC4}" type="slidenum">
              <a:rPr lang="fr-FR" altLang="en-US"/>
              <a:pPr/>
              <a:t>7</a:t>
            </a:fld>
            <a:endParaRPr lang="fr-FR" altLang="en-US" dirty="0"/>
          </a:p>
        </p:txBody>
      </p:sp>
      <p:sp>
        <p:nvSpPr>
          <p:cNvPr id="3" name="Rectangle 2"/>
          <p:cNvSpPr/>
          <p:nvPr/>
        </p:nvSpPr>
        <p:spPr>
          <a:xfrm>
            <a:off x="5105400" y="3010746"/>
            <a:ext cx="3398816" cy="830997"/>
          </a:xfrm>
          <a:prstGeom prst="rect">
            <a:avLst/>
          </a:prstGeom>
        </p:spPr>
        <p:txBody>
          <a:bodyPr wrap="none">
            <a:spAutoFit/>
          </a:bodyPr>
          <a:lstStyle/>
          <a:p>
            <a:r>
              <a:rPr lang="en-GB" sz="2400" b="1" dirty="0"/>
              <a:t>Today: 1 year of LHC </a:t>
            </a:r>
            <a:r>
              <a:rPr lang="en-GB" sz="2400" b="1" dirty="0" smtClean="0"/>
              <a:t>data</a:t>
            </a:r>
          </a:p>
          <a:p>
            <a:r>
              <a:rPr lang="en-GB" sz="2400" b="1" dirty="0" smtClean="0"/>
              <a:t>Is  </a:t>
            </a:r>
            <a:r>
              <a:rPr lang="en-GB" sz="2400" b="1" dirty="0"/>
              <a:t>~25 PB</a:t>
            </a:r>
          </a:p>
        </p:txBody>
      </p:sp>
    </p:spTree>
    <p:extLst>
      <p:ext uri="{BB962C8B-B14F-4D97-AF65-F5344CB8AC3E}">
        <p14:creationId xmlns:p14="http://schemas.microsoft.com/office/powerpoint/2010/main" val="1195499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Why distributed computing resources</a:t>
            </a:r>
            <a:endParaRPr lang="en-US" dirty="0"/>
          </a:p>
        </p:txBody>
      </p:sp>
      <p:sp>
        <p:nvSpPr>
          <p:cNvPr id="3" name="Content Placeholder 2"/>
          <p:cNvSpPr>
            <a:spLocks noGrp="1"/>
          </p:cNvSpPr>
          <p:nvPr>
            <p:ph idx="1"/>
          </p:nvPr>
        </p:nvSpPr>
        <p:spPr>
          <a:xfrm>
            <a:off x="457200" y="1371600"/>
            <a:ext cx="8229600" cy="4754563"/>
          </a:xfrm>
        </p:spPr>
        <p:txBody>
          <a:bodyPr>
            <a:normAutofit/>
          </a:bodyPr>
          <a:lstStyle/>
          <a:p>
            <a:r>
              <a:rPr lang="en-US" dirty="0" smtClean="0"/>
              <a:t>Early in the design concept for computing at LHC </a:t>
            </a:r>
          </a:p>
          <a:p>
            <a:pPr lvl="1"/>
            <a:r>
              <a:rPr lang="en-US" dirty="0" smtClean="0"/>
              <a:t>Realization that all storage and computation cannot be done locally (at CERN), as with the previous large experiments generation (i.e. LEP)</a:t>
            </a:r>
          </a:p>
          <a:p>
            <a:pPr lvl="1"/>
            <a:r>
              <a:rPr lang="en-US" dirty="0" smtClean="0"/>
              <a:t>Enter the concept of the distributed computing (the Grid) as a way to share the resources among many collaborating computing </a:t>
            </a:r>
            <a:r>
              <a:rPr lang="en-US" dirty="0" err="1" smtClean="0"/>
              <a:t>centres</a:t>
            </a:r>
            <a:endParaRPr lang="en-US" dirty="0" smtClean="0"/>
          </a:p>
          <a:p>
            <a:pPr lvl="1"/>
            <a:r>
              <a:rPr lang="en-US" dirty="0" smtClean="0"/>
              <a:t>Conceptual design and start of work: 1999-2001</a:t>
            </a:r>
            <a:endParaRPr lang="en-US" dirty="0"/>
          </a:p>
        </p:txBody>
      </p:sp>
      <p:sp>
        <p:nvSpPr>
          <p:cNvPr id="4" name="Slide Number Placeholder 3"/>
          <p:cNvSpPr>
            <a:spLocks noGrp="1"/>
          </p:cNvSpPr>
          <p:nvPr>
            <p:ph type="sldNum" sz="quarter" idx="12"/>
          </p:nvPr>
        </p:nvSpPr>
        <p:spPr>
          <a:xfrm>
            <a:off x="6705600" y="6324600"/>
            <a:ext cx="2133600" cy="365125"/>
          </a:xfrm>
        </p:spPr>
        <p:txBody>
          <a:bodyPr/>
          <a:lstStyle/>
          <a:p>
            <a:fld id="{55C6C611-0E58-45F4-8203-4E56D426E47B}" type="slidenum">
              <a:rPr lang="en-US" smtClean="0"/>
              <a:t>8</a:t>
            </a:fld>
            <a:endParaRPr lang="en-US"/>
          </a:p>
        </p:txBody>
      </p:sp>
    </p:spTree>
    <p:extLst>
      <p:ext uri="{BB962C8B-B14F-4D97-AF65-F5344CB8AC3E}">
        <p14:creationId xmlns:p14="http://schemas.microsoft.com/office/powerpoint/2010/main" val="10632405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124" y="152400"/>
            <a:ext cx="7470648" cy="928723"/>
          </a:xfrm>
        </p:spPr>
        <p:txBody>
          <a:bodyPr/>
          <a:lstStyle/>
          <a:p>
            <a:pPr algn="ctr"/>
            <a:r>
              <a:rPr lang="en-GB" dirty="0" smtClean="0"/>
              <a:t>Grid projects timeline</a:t>
            </a:r>
            <a:endParaRPr lang="en-GB"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9</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519126279"/>
              </p:ext>
            </p:extLst>
          </p:nvPr>
        </p:nvGraphicFramePr>
        <p:xfrm>
          <a:off x="228598" y="3464560"/>
          <a:ext cx="8458205" cy="330200"/>
        </p:xfrm>
        <a:graphic>
          <a:graphicData uri="http://schemas.openxmlformats.org/drawingml/2006/table">
            <a:tbl>
              <a:tblPr/>
              <a:tblGrid>
                <a:gridCol w="384315"/>
                <a:gridCol w="384315"/>
                <a:gridCol w="385407"/>
                <a:gridCol w="384315"/>
                <a:gridCol w="384315"/>
                <a:gridCol w="384315"/>
                <a:gridCol w="385406"/>
                <a:gridCol w="384315"/>
                <a:gridCol w="384315"/>
                <a:gridCol w="384315"/>
                <a:gridCol w="384315"/>
                <a:gridCol w="385407"/>
                <a:gridCol w="384315"/>
                <a:gridCol w="384315"/>
                <a:gridCol w="384315"/>
                <a:gridCol w="384315"/>
                <a:gridCol w="384315"/>
                <a:gridCol w="384315"/>
                <a:gridCol w="384315"/>
                <a:gridCol w="384315"/>
                <a:gridCol w="384315"/>
                <a:gridCol w="384315"/>
              </a:tblGrid>
              <a:tr h="330200">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2"/>
                          </a:solidFill>
                          <a:effectLst/>
                          <a:latin typeface="Arial" charset="0"/>
                        </a:rPr>
                        <a:t>1994</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2"/>
                          </a:solidFill>
                          <a:effectLst/>
                          <a:latin typeface="Arial" charset="0"/>
                        </a:rPr>
                        <a:t>1995</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2"/>
                          </a:solidFill>
                          <a:effectLst/>
                          <a:latin typeface="Arial" charset="0"/>
                        </a:rPr>
                        <a:t>1996</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2"/>
                          </a:solidFill>
                          <a:effectLst/>
                          <a:latin typeface="Arial" charset="0"/>
                        </a:rPr>
                        <a:t>1997</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2"/>
                          </a:solidFill>
                          <a:effectLst/>
                          <a:latin typeface="Arial" charset="0"/>
                        </a:rPr>
                        <a:t>1998</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2"/>
                          </a:solidFill>
                          <a:effectLst/>
                          <a:latin typeface="Arial" charset="0"/>
                        </a:rPr>
                        <a:t>1999</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2"/>
                          </a:solidFill>
                          <a:effectLst/>
                          <a:latin typeface="Arial" charset="0"/>
                        </a:rPr>
                        <a:t>2000</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2"/>
                          </a:solidFill>
                          <a:effectLst/>
                          <a:latin typeface="Arial" charset="0"/>
                        </a:rPr>
                        <a:t>2001</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2"/>
                          </a:solidFill>
                          <a:effectLst/>
                          <a:latin typeface="Arial" charset="0"/>
                        </a:rPr>
                        <a:t>2002</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2"/>
                          </a:solidFill>
                          <a:effectLst/>
                          <a:latin typeface="Arial" charset="0"/>
                        </a:rPr>
                        <a:t>2003</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2"/>
                          </a:solidFill>
                          <a:effectLst/>
                          <a:latin typeface="Arial" charset="0"/>
                        </a:rPr>
                        <a:t>2004</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2"/>
                          </a:solidFill>
                          <a:effectLst/>
                          <a:latin typeface="Arial" charset="0"/>
                        </a:rPr>
                        <a:t>2005</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2"/>
                          </a:solidFill>
                          <a:effectLst/>
                          <a:latin typeface="Arial" charset="0"/>
                        </a:rPr>
                        <a:t>2006</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2"/>
                          </a:solidFill>
                          <a:effectLst/>
                          <a:latin typeface="Arial" charset="0"/>
                        </a:rPr>
                        <a:t>2007</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2"/>
                          </a:solidFill>
                          <a:effectLst/>
                          <a:latin typeface="Arial" charset="0"/>
                        </a:rPr>
                        <a:t>2008</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2"/>
                          </a:solidFill>
                          <a:effectLst/>
                          <a:latin typeface="Arial" charset="0"/>
                        </a:rPr>
                        <a:t>2009</a:t>
                      </a:r>
                      <a:endParaRPr kumimoji="0" lang="en-US" sz="1000" b="1" i="0" u="none" strike="noStrike" cap="none" normalizeH="0" baseline="0" dirty="0">
                        <a:ln>
                          <a:noFill/>
                        </a:ln>
                        <a:solidFill>
                          <a:schemeClr val="tx2"/>
                        </a:solidFill>
                        <a:effectLst/>
                        <a:latin typeface="Arial" charset="0"/>
                      </a:endParaRP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2"/>
                          </a:solidFill>
                          <a:effectLst/>
                          <a:latin typeface="Arial" charset="0"/>
                        </a:rPr>
                        <a:t>2010</a:t>
                      </a:r>
                      <a:endParaRPr kumimoji="0" lang="en-US" sz="1000" b="1" i="0" u="none" strike="noStrike" cap="none" normalizeH="0" baseline="0" dirty="0">
                        <a:ln>
                          <a:noFill/>
                        </a:ln>
                        <a:solidFill>
                          <a:schemeClr val="tx2"/>
                        </a:solidFill>
                        <a:effectLst/>
                        <a:latin typeface="Arial" charset="0"/>
                      </a:endParaRP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2"/>
                          </a:solidFill>
                          <a:effectLst/>
                          <a:latin typeface="Arial" charset="0"/>
                        </a:rPr>
                        <a:t>2011</a:t>
                      </a:r>
                      <a:endParaRPr kumimoji="0" lang="en-US" sz="1000" b="1" i="0" u="none" strike="noStrike" cap="none" normalizeH="0" baseline="0" dirty="0">
                        <a:ln>
                          <a:noFill/>
                        </a:ln>
                        <a:solidFill>
                          <a:schemeClr val="tx2"/>
                        </a:solidFill>
                        <a:effectLst/>
                        <a:latin typeface="Arial" charset="0"/>
                      </a:endParaRP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2"/>
                          </a:solidFill>
                          <a:effectLst/>
                          <a:latin typeface="Arial" charset="0"/>
                        </a:rPr>
                        <a:t>2012</a:t>
                      </a:r>
                      <a:endParaRPr kumimoji="0" lang="en-US" sz="1000" b="1" i="0" u="none" strike="noStrike" cap="none" normalizeH="0" baseline="0" dirty="0">
                        <a:ln>
                          <a:noFill/>
                        </a:ln>
                        <a:solidFill>
                          <a:schemeClr val="tx2"/>
                        </a:solidFill>
                        <a:effectLst/>
                        <a:latin typeface="Arial" charset="0"/>
                      </a:endParaRP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2"/>
                          </a:solidFill>
                          <a:effectLst/>
                          <a:latin typeface="Arial" charset="0"/>
                        </a:rPr>
                        <a:t>2013</a:t>
                      </a:r>
                      <a:endParaRPr kumimoji="0" lang="en-US" sz="1000" b="1" i="0" u="none" strike="noStrike" cap="none" normalizeH="0" baseline="0" dirty="0">
                        <a:ln>
                          <a:noFill/>
                        </a:ln>
                        <a:solidFill>
                          <a:schemeClr val="tx2"/>
                        </a:solidFill>
                        <a:effectLst/>
                        <a:latin typeface="Arial" charset="0"/>
                      </a:endParaRP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2"/>
                          </a:solidFill>
                          <a:effectLst/>
                          <a:latin typeface="Arial" charset="0"/>
                        </a:rPr>
                        <a:t>2014</a:t>
                      </a:r>
                      <a:endParaRPr kumimoji="0" lang="en-US" sz="1000" b="1" i="0" u="none" strike="noStrike" cap="none" normalizeH="0" baseline="0" dirty="0">
                        <a:ln>
                          <a:noFill/>
                        </a:ln>
                        <a:solidFill>
                          <a:schemeClr val="tx2"/>
                        </a:solidFill>
                        <a:effectLst/>
                        <a:latin typeface="Arial" charset="0"/>
                      </a:endParaRP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2"/>
                          </a:solidFill>
                          <a:effectLst/>
                          <a:latin typeface="Arial" charset="0"/>
                        </a:rPr>
                        <a:t>2015</a:t>
                      </a:r>
                      <a:endParaRPr kumimoji="0" lang="en-US" sz="1000" b="1" i="0" u="none" strike="noStrike" cap="none" normalizeH="0" baseline="0" dirty="0">
                        <a:ln>
                          <a:noFill/>
                        </a:ln>
                        <a:solidFill>
                          <a:schemeClr val="tx2"/>
                        </a:solidFill>
                        <a:effectLst/>
                        <a:latin typeface="Arial" charset="0"/>
                      </a:endParaRP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bl>
          </a:graphicData>
        </a:graphic>
      </p:graphicFrame>
      <p:grpSp>
        <p:nvGrpSpPr>
          <p:cNvPr id="7" name="Group 42"/>
          <p:cNvGrpSpPr>
            <a:grpSpLocks/>
          </p:cNvGrpSpPr>
          <p:nvPr/>
        </p:nvGrpSpPr>
        <p:grpSpPr bwMode="auto">
          <a:xfrm>
            <a:off x="792518" y="1460500"/>
            <a:ext cx="1504950" cy="1098550"/>
            <a:chOff x="4996" y="725"/>
            <a:chExt cx="1027" cy="692"/>
          </a:xfrm>
        </p:grpSpPr>
        <p:sp>
          <p:nvSpPr>
            <p:cNvPr id="8" name="Line 6"/>
            <p:cNvSpPr>
              <a:spLocks noChangeShapeType="1"/>
            </p:cNvSpPr>
            <p:nvPr/>
          </p:nvSpPr>
          <p:spPr bwMode="auto">
            <a:xfrm flipH="1">
              <a:off x="5213" y="887"/>
              <a:ext cx="205" cy="194"/>
            </a:xfrm>
            <a:prstGeom prst="line">
              <a:avLst/>
            </a:prstGeom>
            <a:noFill/>
            <a:ln w="9525">
              <a:solidFill>
                <a:schemeClr val="tx1"/>
              </a:solidFill>
              <a:round/>
              <a:headEnd/>
              <a:tailEnd/>
            </a:ln>
          </p:spPr>
          <p:txBody>
            <a:bodyPr>
              <a:prstTxWarp prst="textNoShape">
                <a:avLst/>
              </a:prstTxWarp>
            </a:bodyPr>
            <a:lstStyle/>
            <a:p>
              <a:endParaRPr lang="en-US"/>
            </a:p>
          </p:txBody>
        </p:sp>
        <p:sp>
          <p:nvSpPr>
            <p:cNvPr id="9" name="Line 7"/>
            <p:cNvSpPr>
              <a:spLocks noChangeShapeType="1"/>
            </p:cNvSpPr>
            <p:nvPr/>
          </p:nvSpPr>
          <p:spPr bwMode="auto">
            <a:xfrm flipH="1">
              <a:off x="5401" y="911"/>
              <a:ext cx="75" cy="213"/>
            </a:xfrm>
            <a:prstGeom prst="line">
              <a:avLst/>
            </a:prstGeom>
            <a:noFill/>
            <a:ln w="9525">
              <a:solidFill>
                <a:schemeClr val="tx1"/>
              </a:solidFill>
              <a:round/>
              <a:headEnd/>
              <a:tailEnd/>
            </a:ln>
          </p:spPr>
          <p:txBody>
            <a:bodyPr>
              <a:prstTxWarp prst="textNoShape">
                <a:avLst/>
              </a:prstTxWarp>
            </a:bodyPr>
            <a:lstStyle/>
            <a:p>
              <a:endParaRPr lang="en-US"/>
            </a:p>
          </p:txBody>
        </p:sp>
        <p:sp>
          <p:nvSpPr>
            <p:cNvPr id="10" name="Line 8"/>
            <p:cNvSpPr>
              <a:spLocks noChangeShapeType="1"/>
            </p:cNvSpPr>
            <p:nvPr/>
          </p:nvSpPr>
          <p:spPr bwMode="auto">
            <a:xfrm>
              <a:off x="5561" y="920"/>
              <a:ext cx="34" cy="180"/>
            </a:xfrm>
            <a:prstGeom prst="line">
              <a:avLst/>
            </a:prstGeom>
            <a:noFill/>
            <a:ln w="9525">
              <a:solidFill>
                <a:schemeClr val="tx1"/>
              </a:solidFill>
              <a:round/>
              <a:headEnd/>
              <a:tailEnd/>
            </a:ln>
          </p:spPr>
          <p:txBody>
            <a:bodyPr>
              <a:prstTxWarp prst="textNoShape">
                <a:avLst/>
              </a:prstTxWarp>
            </a:bodyPr>
            <a:lstStyle/>
            <a:p>
              <a:endParaRPr lang="en-US"/>
            </a:p>
          </p:txBody>
        </p:sp>
        <p:sp>
          <p:nvSpPr>
            <p:cNvPr id="11" name="Line 9"/>
            <p:cNvSpPr>
              <a:spLocks noChangeShapeType="1"/>
            </p:cNvSpPr>
            <p:nvPr/>
          </p:nvSpPr>
          <p:spPr bwMode="auto">
            <a:xfrm>
              <a:off x="5646" y="884"/>
              <a:ext cx="137" cy="173"/>
            </a:xfrm>
            <a:prstGeom prst="line">
              <a:avLst/>
            </a:prstGeom>
            <a:noFill/>
            <a:ln w="9525">
              <a:solidFill>
                <a:schemeClr val="tx1"/>
              </a:solidFill>
              <a:round/>
              <a:headEnd/>
              <a:tailEnd/>
            </a:ln>
          </p:spPr>
          <p:txBody>
            <a:bodyPr>
              <a:prstTxWarp prst="textNoShape">
                <a:avLst/>
              </a:prstTxWarp>
            </a:bodyPr>
            <a:lstStyle/>
            <a:p>
              <a:endParaRPr lang="en-US"/>
            </a:p>
          </p:txBody>
        </p:sp>
        <p:sp>
          <p:nvSpPr>
            <p:cNvPr id="12" name="Oval 10"/>
            <p:cNvSpPr>
              <a:spLocks noChangeArrowheads="1"/>
            </p:cNvSpPr>
            <p:nvPr/>
          </p:nvSpPr>
          <p:spPr bwMode="auto">
            <a:xfrm>
              <a:off x="5112" y="1064"/>
              <a:ext cx="150" cy="80"/>
            </a:xfrm>
            <a:prstGeom prst="ellipse">
              <a:avLst/>
            </a:prstGeom>
            <a:solidFill>
              <a:schemeClr val="accent1"/>
            </a:solidFill>
            <a:ln w="9525">
              <a:noFill/>
              <a:round/>
              <a:headEnd/>
              <a:tailEnd/>
            </a:ln>
          </p:spPr>
          <p:txBody>
            <a:bodyPr wrap="none" anchor="ctr">
              <a:prstTxWarp prst="textNoShape">
                <a:avLst/>
              </a:prstTxWarp>
            </a:bodyPr>
            <a:lstStyle/>
            <a:p>
              <a:endParaRPr lang="en-US"/>
            </a:p>
          </p:txBody>
        </p:sp>
        <p:sp>
          <p:nvSpPr>
            <p:cNvPr id="13" name="Oval 11"/>
            <p:cNvSpPr>
              <a:spLocks noChangeArrowheads="1"/>
            </p:cNvSpPr>
            <p:nvPr/>
          </p:nvSpPr>
          <p:spPr bwMode="auto">
            <a:xfrm>
              <a:off x="5306" y="1127"/>
              <a:ext cx="150" cy="80"/>
            </a:xfrm>
            <a:prstGeom prst="ellipse">
              <a:avLst/>
            </a:prstGeom>
            <a:solidFill>
              <a:schemeClr val="accent1"/>
            </a:solidFill>
            <a:ln w="9525">
              <a:noFill/>
              <a:round/>
              <a:headEnd/>
              <a:tailEnd/>
            </a:ln>
          </p:spPr>
          <p:txBody>
            <a:bodyPr wrap="none" anchor="ctr">
              <a:prstTxWarp prst="textNoShape">
                <a:avLst/>
              </a:prstTxWarp>
            </a:bodyPr>
            <a:lstStyle/>
            <a:p>
              <a:endParaRPr lang="en-US"/>
            </a:p>
          </p:txBody>
        </p:sp>
        <p:sp>
          <p:nvSpPr>
            <p:cNvPr id="14" name="Oval 12"/>
            <p:cNvSpPr>
              <a:spLocks noChangeArrowheads="1"/>
            </p:cNvSpPr>
            <p:nvPr/>
          </p:nvSpPr>
          <p:spPr bwMode="auto">
            <a:xfrm>
              <a:off x="5561" y="1097"/>
              <a:ext cx="150" cy="80"/>
            </a:xfrm>
            <a:prstGeom prst="ellipse">
              <a:avLst/>
            </a:prstGeom>
            <a:solidFill>
              <a:schemeClr val="accent1"/>
            </a:solidFill>
            <a:ln w="9525">
              <a:noFill/>
              <a:round/>
              <a:headEnd/>
              <a:tailEnd/>
            </a:ln>
          </p:spPr>
          <p:txBody>
            <a:bodyPr wrap="none" anchor="ctr">
              <a:prstTxWarp prst="textNoShape">
                <a:avLst/>
              </a:prstTxWarp>
            </a:bodyPr>
            <a:lstStyle/>
            <a:p>
              <a:endParaRPr lang="en-US"/>
            </a:p>
          </p:txBody>
        </p:sp>
        <p:sp>
          <p:nvSpPr>
            <p:cNvPr id="15" name="Oval 13"/>
            <p:cNvSpPr>
              <a:spLocks noChangeArrowheads="1"/>
            </p:cNvSpPr>
            <p:nvPr/>
          </p:nvSpPr>
          <p:spPr bwMode="auto">
            <a:xfrm>
              <a:off x="5749" y="1040"/>
              <a:ext cx="150" cy="80"/>
            </a:xfrm>
            <a:prstGeom prst="ellipse">
              <a:avLst/>
            </a:prstGeom>
            <a:solidFill>
              <a:schemeClr val="accent1"/>
            </a:solidFill>
            <a:ln w="9525">
              <a:noFill/>
              <a:round/>
              <a:headEnd/>
              <a:tailEnd/>
            </a:ln>
          </p:spPr>
          <p:txBody>
            <a:bodyPr wrap="none" anchor="ctr">
              <a:prstTxWarp prst="textNoShape">
                <a:avLst/>
              </a:prstTxWarp>
            </a:bodyPr>
            <a:lstStyle/>
            <a:p>
              <a:endParaRPr lang="en-US"/>
            </a:p>
          </p:txBody>
        </p:sp>
        <p:sp>
          <p:nvSpPr>
            <p:cNvPr id="16" name="Line 14"/>
            <p:cNvSpPr>
              <a:spLocks noChangeShapeType="1"/>
            </p:cNvSpPr>
            <p:nvPr/>
          </p:nvSpPr>
          <p:spPr bwMode="auto">
            <a:xfrm flipH="1">
              <a:off x="5051" y="1135"/>
              <a:ext cx="88" cy="153"/>
            </a:xfrm>
            <a:prstGeom prst="line">
              <a:avLst/>
            </a:prstGeom>
            <a:noFill/>
            <a:ln w="9525">
              <a:solidFill>
                <a:schemeClr val="tx1"/>
              </a:solidFill>
              <a:round/>
              <a:headEnd/>
              <a:tailEnd/>
            </a:ln>
          </p:spPr>
          <p:txBody>
            <a:bodyPr>
              <a:prstTxWarp prst="textNoShape">
                <a:avLst/>
              </a:prstTxWarp>
            </a:bodyPr>
            <a:lstStyle/>
            <a:p>
              <a:endParaRPr lang="en-US"/>
            </a:p>
          </p:txBody>
        </p:sp>
        <p:sp>
          <p:nvSpPr>
            <p:cNvPr id="17" name="Line 15"/>
            <p:cNvSpPr>
              <a:spLocks noChangeShapeType="1"/>
            </p:cNvSpPr>
            <p:nvPr/>
          </p:nvSpPr>
          <p:spPr bwMode="auto">
            <a:xfrm flipH="1">
              <a:off x="5176" y="1138"/>
              <a:ext cx="14" cy="186"/>
            </a:xfrm>
            <a:prstGeom prst="line">
              <a:avLst/>
            </a:prstGeom>
            <a:noFill/>
            <a:ln w="9525">
              <a:solidFill>
                <a:schemeClr val="tx1"/>
              </a:solidFill>
              <a:round/>
              <a:headEnd/>
              <a:tailEnd/>
            </a:ln>
          </p:spPr>
          <p:txBody>
            <a:bodyPr>
              <a:prstTxWarp prst="textNoShape">
                <a:avLst/>
              </a:prstTxWarp>
            </a:bodyPr>
            <a:lstStyle/>
            <a:p>
              <a:endParaRPr lang="en-US"/>
            </a:p>
          </p:txBody>
        </p:sp>
        <p:sp>
          <p:nvSpPr>
            <p:cNvPr id="18" name="Line 16"/>
            <p:cNvSpPr>
              <a:spLocks noChangeShapeType="1"/>
            </p:cNvSpPr>
            <p:nvPr/>
          </p:nvSpPr>
          <p:spPr bwMode="auto">
            <a:xfrm flipH="1">
              <a:off x="5261" y="1207"/>
              <a:ext cx="89" cy="154"/>
            </a:xfrm>
            <a:prstGeom prst="line">
              <a:avLst/>
            </a:prstGeom>
            <a:noFill/>
            <a:ln w="9525">
              <a:solidFill>
                <a:schemeClr val="tx1"/>
              </a:solidFill>
              <a:round/>
              <a:headEnd/>
              <a:tailEnd/>
            </a:ln>
          </p:spPr>
          <p:txBody>
            <a:bodyPr>
              <a:prstTxWarp prst="textNoShape">
                <a:avLst/>
              </a:prstTxWarp>
            </a:bodyPr>
            <a:lstStyle/>
            <a:p>
              <a:endParaRPr lang="en-US"/>
            </a:p>
          </p:txBody>
        </p:sp>
        <p:sp>
          <p:nvSpPr>
            <p:cNvPr id="19" name="Line 17"/>
            <p:cNvSpPr>
              <a:spLocks noChangeShapeType="1"/>
            </p:cNvSpPr>
            <p:nvPr/>
          </p:nvSpPr>
          <p:spPr bwMode="auto">
            <a:xfrm>
              <a:off x="5408" y="1198"/>
              <a:ext cx="13" cy="166"/>
            </a:xfrm>
            <a:prstGeom prst="line">
              <a:avLst/>
            </a:prstGeom>
            <a:noFill/>
            <a:ln w="9525">
              <a:solidFill>
                <a:schemeClr val="tx1"/>
              </a:solidFill>
              <a:round/>
              <a:headEnd/>
              <a:tailEnd/>
            </a:ln>
          </p:spPr>
          <p:txBody>
            <a:bodyPr>
              <a:prstTxWarp prst="textNoShape">
                <a:avLst/>
              </a:prstTxWarp>
            </a:bodyPr>
            <a:lstStyle/>
            <a:p>
              <a:endParaRPr lang="en-US"/>
            </a:p>
          </p:txBody>
        </p:sp>
        <p:sp>
          <p:nvSpPr>
            <p:cNvPr id="20" name="Line 18"/>
            <p:cNvSpPr>
              <a:spLocks noChangeShapeType="1"/>
            </p:cNvSpPr>
            <p:nvPr/>
          </p:nvSpPr>
          <p:spPr bwMode="auto">
            <a:xfrm flipH="1">
              <a:off x="5506" y="1160"/>
              <a:ext cx="89" cy="153"/>
            </a:xfrm>
            <a:prstGeom prst="line">
              <a:avLst/>
            </a:prstGeom>
            <a:noFill/>
            <a:ln w="9525">
              <a:solidFill>
                <a:schemeClr val="tx1"/>
              </a:solidFill>
              <a:round/>
              <a:headEnd/>
              <a:tailEnd/>
            </a:ln>
          </p:spPr>
          <p:txBody>
            <a:bodyPr>
              <a:prstTxWarp prst="textNoShape">
                <a:avLst/>
              </a:prstTxWarp>
            </a:bodyPr>
            <a:lstStyle/>
            <a:p>
              <a:endParaRPr lang="en-US"/>
            </a:p>
          </p:txBody>
        </p:sp>
        <p:sp>
          <p:nvSpPr>
            <p:cNvPr id="21" name="Line 19"/>
            <p:cNvSpPr>
              <a:spLocks noChangeShapeType="1"/>
            </p:cNvSpPr>
            <p:nvPr/>
          </p:nvSpPr>
          <p:spPr bwMode="auto">
            <a:xfrm flipH="1">
              <a:off x="5659" y="1177"/>
              <a:ext cx="7" cy="173"/>
            </a:xfrm>
            <a:prstGeom prst="line">
              <a:avLst/>
            </a:prstGeom>
            <a:noFill/>
            <a:ln w="9525">
              <a:solidFill>
                <a:schemeClr val="tx1"/>
              </a:solidFill>
              <a:round/>
              <a:headEnd/>
              <a:tailEnd/>
            </a:ln>
          </p:spPr>
          <p:txBody>
            <a:bodyPr>
              <a:prstTxWarp prst="textNoShape">
                <a:avLst/>
              </a:prstTxWarp>
            </a:bodyPr>
            <a:lstStyle/>
            <a:p>
              <a:endParaRPr lang="en-US"/>
            </a:p>
          </p:txBody>
        </p:sp>
        <p:sp>
          <p:nvSpPr>
            <p:cNvPr id="22" name="Line 20"/>
            <p:cNvSpPr>
              <a:spLocks noChangeShapeType="1"/>
            </p:cNvSpPr>
            <p:nvPr/>
          </p:nvSpPr>
          <p:spPr bwMode="auto">
            <a:xfrm>
              <a:off x="5798" y="1120"/>
              <a:ext cx="14" cy="206"/>
            </a:xfrm>
            <a:prstGeom prst="line">
              <a:avLst/>
            </a:prstGeom>
            <a:noFill/>
            <a:ln w="9525">
              <a:solidFill>
                <a:schemeClr val="tx1"/>
              </a:solidFill>
              <a:round/>
              <a:headEnd/>
              <a:tailEnd/>
            </a:ln>
          </p:spPr>
          <p:txBody>
            <a:bodyPr>
              <a:prstTxWarp prst="textNoShape">
                <a:avLst/>
              </a:prstTxWarp>
            </a:bodyPr>
            <a:lstStyle/>
            <a:p>
              <a:endParaRPr lang="en-US"/>
            </a:p>
          </p:txBody>
        </p:sp>
        <p:sp>
          <p:nvSpPr>
            <p:cNvPr id="23" name="Line 21"/>
            <p:cNvSpPr>
              <a:spLocks noChangeShapeType="1"/>
            </p:cNvSpPr>
            <p:nvPr/>
          </p:nvSpPr>
          <p:spPr bwMode="auto">
            <a:xfrm>
              <a:off x="5877" y="1096"/>
              <a:ext cx="95" cy="194"/>
            </a:xfrm>
            <a:prstGeom prst="line">
              <a:avLst/>
            </a:prstGeom>
            <a:noFill/>
            <a:ln w="9525">
              <a:solidFill>
                <a:schemeClr val="tx1"/>
              </a:solidFill>
              <a:round/>
              <a:headEnd/>
              <a:tailEnd/>
            </a:ln>
          </p:spPr>
          <p:txBody>
            <a:bodyPr>
              <a:prstTxWarp prst="textNoShape">
                <a:avLst/>
              </a:prstTxWarp>
            </a:bodyPr>
            <a:lstStyle/>
            <a:p>
              <a:endParaRPr lang="en-US"/>
            </a:p>
          </p:txBody>
        </p:sp>
        <p:sp>
          <p:nvSpPr>
            <p:cNvPr id="24" name="Line 22"/>
            <p:cNvSpPr>
              <a:spLocks noChangeShapeType="1"/>
            </p:cNvSpPr>
            <p:nvPr/>
          </p:nvSpPr>
          <p:spPr bwMode="auto">
            <a:xfrm flipH="1">
              <a:off x="5333" y="1211"/>
              <a:ext cx="48" cy="16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 name="Oval 23"/>
            <p:cNvSpPr>
              <a:spLocks noChangeArrowheads="1"/>
            </p:cNvSpPr>
            <p:nvPr/>
          </p:nvSpPr>
          <p:spPr bwMode="auto">
            <a:xfrm>
              <a:off x="4996" y="1275"/>
              <a:ext cx="95" cy="40"/>
            </a:xfrm>
            <a:prstGeom prst="ellipse">
              <a:avLst/>
            </a:prstGeom>
            <a:solidFill>
              <a:srgbClr val="008000"/>
            </a:solidFill>
            <a:ln w="9525">
              <a:noFill/>
              <a:round/>
              <a:headEnd/>
              <a:tailEnd/>
            </a:ln>
          </p:spPr>
          <p:txBody>
            <a:bodyPr wrap="none" anchor="ctr">
              <a:prstTxWarp prst="textNoShape">
                <a:avLst/>
              </a:prstTxWarp>
            </a:bodyPr>
            <a:lstStyle/>
            <a:p>
              <a:endParaRPr lang="en-US"/>
            </a:p>
          </p:txBody>
        </p:sp>
        <p:sp>
          <p:nvSpPr>
            <p:cNvPr id="26" name="Oval 24"/>
            <p:cNvSpPr>
              <a:spLocks noChangeArrowheads="1"/>
            </p:cNvSpPr>
            <p:nvPr/>
          </p:nvSpPr>
          <p:spPr bwMode="auto">
            <a:xfrm>
              <a:off x="5102" y="1318"/>
              <a:ext cx="95" cy="40"/>
            </a:xfrm>
            <a:prstGeom prst="ellipse">
              <a:avLst/>
            </a:prstGeom>
            <a:solidFill>
              <a:srgbClr val="008000"/>
            </a:solidFill>
            <a:ln w="9525">
              <a:noFill/>
              <a:round/>
              <a:headEnd/>
              <a:tailEnd/>
            </a:ln>
          </p:spPr>
          <p:txBody>
            <a:bodyPr wrap="none" anchor="ctr">
              <a:prstTxWarp prst="textNoShape">
                <a:avLst/>
              </a:prstTxWarp>
            </a:bodyPr>
            <a:lstStyle/>
            <a:p>
              <a:endParaRPr lang="en-US"/>
            </a:p>
          </p:txBody>
        </p:sp>
        <p:sp>
          <p:nvSpPr>
            <p:cNvPr id="27" name="Oval 25"/>
            <p:cNvSpPr>
              <a:spLocks noChangeArrowheads="1"/>
            </p:cNvSpPr>
            <p:nvPr/>
          </p:nvSpPr>
          <p:spPr bwMode="auto">
            <a:xfrm>
              <a:off x="5227" y="1320"/>
              <a:ext cx="95" cy="40"/>
            </a:xfrm>
            <a:prstGeom prst="ellipse">
              <a:avLst/>
            </a:prstGeom>
            <a:solidFill>
              <a:srgbClr val="008000"/>
            </a:solidFill>
            <a:ln w="9525">
              <a:noFill/>
              <a:round/>
              <a:headEnd/>
              <a:tailEnd/>
            </a:ln>
          </p:spPr>
          <p:txBody>
            <a:bodyPr wrap="none" anchor="ctr">
              <a:prstTxWarp prst="textNoShape">
                <a:avLst/>
              </a:prstTxWarp>
            </a:bodyPr>
            <a:lstStyle/>
            <a:p>
              <a:endParaRPr lang="en-US"/>
            </a:p>
          </p:txBody>
        </p:sp>
        <p:sp>
          <p:nvSpPr>
            <p:cNvPr id="28" name="Oval 26"/>
            <p:cNvSpPr>
              <a:spLocks noChangeArrowheads="1"/>
            </p:cNvSpPr>
            <p:nvPr/>
          </p:nvSpPr>
          <p:spPr bwMode="auto">
            <a:xfrm>
              <a:off x="5298" y="1377"/>
              <a:ext cx="95" cy="40"/>
            </a:xfrm>
            <a:prstGeom prst="ellipse">
              <a:avLst/>
            </a:prstGeom>
            <a:solidFill>
              <a:srgbClr val="008000"/>
            </a:solidFill>
            <a:ln w="9525">
              <a:noFill/>
              <a:round/>
              <a:headEnd/>
              <a:tailEnd/>
            </a:ln>
          </p:spPr>
          <p:txBody>
            <a:bodyPr wrap="none" anchor="ctr">
              <a:prstTxWarp prst="textNoShape">
                <a:avLst/>
              </a:prstTxWarp>
            </a:bodyPr>
            <a:lstStyle/>
            <a:p>
              <a:endParaRPr lang="en-US"/>
            </a:p>
          </p:txBody>
        </p:sp>
        <p:sp>
          <p:nvSpPr>
            <p:cNvPr id="29" name="Oval 27"/>
            <p:cNvSpPr>
              <a:spLocks noChangeArrowheads="1"/>
            </p:cNvSpPr>
            <p:nvPr/>
          </p:nvSpPr>
          <p:spPr bwMode="auto">
            <a:xfrm>
              <a:off x="5370" y="1348"/>
              <a:ext cx="96" cy="39"/>
            </a:xfrm>
            <a:prstGeom prst="ellipse">
              <a:avLst/>
            </a:prstGeom>
            <a:solidFill>
              <a:srgbClr val="008000"/>
            </a:solidFill>
            <a:ln w="9525">
              <a:noFill/>
              <a:round/>
              <a:headEnd/>
              <a:tailEnd/>
            </a:ln>
          </p:spPr>
          <p:txBody>
            <a:bodyPr wrap="none" anchor="ctr">
              <a:prstTxWarp prst="textNoShape">
                <a:avLst/>
              </a:prstTxWarp>
            </a:bodyPr>
            <a:lstStyle/>
            <a:p>
              <a:endParaRPr lang="en-US"/>
            </a:p>
          </p:txBody>
        </p:sp>
        <p:sp>
          <p:nvSpPr>
            <p:cNvPr id="30" name="Oval 28"/>
            <p:cNvSpPr>
              <a:spLocks noChangeArrowheads="1"/>
            </p:cNvSpPr>
            <p:nvPr/>
          </p:nvSpPr>
          <p:spPr bwMode="auto">
            <a:xfrm>
              <a:off x="5489" y="1297"/>
              <a:ext cx="95" cy="39"/>
            </a:xfrm>
            <a:prstGeom prst="ellipse">
              <a:avLst/>
            </a:prstGeom>
            <a:solidFill>
              <a:srgbClr val="008000"/>
            </a:solidFill>
            <a:ln w="9525">
              <a:noFill/>
              <a:round/>
              <a:headEnd/>
              <a:tailEnd/>
            </a:ln>
          </p:spPr>
          <p:txBody>
            <a:bodyPr wrap="none" anchor="ctr">
              <a:prstTxWarp prst="textNoShape">
                <a:avLst/>
              </a:prstTxWarp>
            </a:bodyPr>
            <a:lstStyle/>
            <a:p>
              <a:endParaRPr lang="en-US"/>
            </a:p>
          </p:txBody>
        </p:sp>
        <p:sp>
          <p:nvSpPr>
            <p:cNvPr id="31" name="Oval 29"/>
            <p:cNvSpPr>
              <a:spLocks noChangeArrowheads="1"/>
            </p:cNvSpPr>
            <p:nvPr/>
          </p:nvSpPr>
          <p:spPr bwMode="auto">
            <a:xfrm>
              <a:off x="5601" y="1354"/>
              <a:ext cx="95" cy="39"/>
            </a:xfrm>
            <a:prstGeom prst="ellipse">
              <a:avLst/>
            </a:prstGeom>
            <a:solidFill>
              <a:srgbClr val="008000"/>
            </a:solidFill>
            <a:ln w="9525">
              <a:noFill/>
              <a:round/>
              <a:headEnd/>
              <a:tailEnd/>
            </a:ln>
          </p:spPr>
          <p:txBody>
            <a:bodyPr wrap="none" anchor="ctr">
              <a:prstTxWarp prst="textNoShape">
                <a:avLst/>
              </a:prstTxWarp>
            </a:bodyPr>
            <a:lstStyle/>
            <a:p>
              <a:endParaRPr lang="en-US"/>
            </a:p>
          </p:txBody>
        </p:sp>
        <p:sp>
          <p:nvSpPr>
            <p:cNvPr id="32" name="Oval 30"/>
            <p:cNvSpPr>
              <a:spLocks noChangeArrowheads="1"/>
            </p:cNvSpPr>
            <p:nvPr/>
          </p:nvSpPr>
          <p:spPr bwMode="auto">
            <a:xfrm>
              <a:off x="5782" y="1323"/>
              <a:ext cx="95" cy="40"/>
            </a:xfrm>
            <a:prstGeom prst="ellipse">
              <a:avLst/>
            </a:prstGeom>
            <a:solidFill>
              <a:srgbClr val="008000"/>
            </a:solidFill>
            <a:ln w="9525">
              <a:noFill/>
              <a:round/>
              <a:headEnd/>
              <a:tailEnd/>
            </a:ln>
          </p:spPr>
          <p:txBody>
            <a:bodyPr wrap="none" anchor="ctr">
              <a:prstTxWarp prst="textNoShape">
                <a:avLst/>
              </a:prstTxWarp>
            </a:bodyPr>
            <a:lstStyle/>
            <a:p>
              <a:endParaRPr lang="en-US"/>
            </a:p>
          </p:txBody>
        </p:sp>
        <p:sp>
          <p:nvSpPr>
            <p:cNvPr id="33" name="Oval 31"/>
            <p:cNvSpPr>
              <a:spLocks noChangeArrowheads="1"/>
            </p:cNvSpPr>
            <p:nvPr/>
          </p:nvSpPr>
          <p:spPr bwMode="auto">
            <a:xfrm>
              <a:off x="5928" y="1293"/>
              <a:ext cx="95" cy="39"/>
            </a:xfrm>
            <a:prstGeom prst="ellipse">
              <a:avLst/>
            </a:prstGeom>
            <a:solidFill>
              <a:srgbClr val="008000"/>
            </a:solidFill>
            <a:ln w="9525">
              <a:noFill/>
              <a:round/>
              <a:headEnd/>
              <a:tailEnd/>
            </a:ln>
          </p:spPr>
          <p:txBody>
            <a:bodyPr wrap="none" anchor="ctr">
              <a:prstTxWarp prst="textNoShape">
                <a:avLst/>
              </a:prstTxWarp>
            </a:bodyPr>
            <a:lstStyle/>
            <a:p>
              <a:endParaRPr lang="en-US"/>
            </a:p>
          </p:txBody>
        </p:sp>
        <p:sp>
          <p:nvSpPr>
            <p:cNvPr id="34" name="Oval 5"/>
            <p:cNvSpPr>
              <a:spLocks noChangeArrowheads="1"/>
            </p:cNvSpPr>
            <p:nvPr/>
          </p:nvSpPr>
          <p:spPr bwMode="auto">
            <a:xfrm>
              <a:off x="5277" y="725"/>
              <a:ext cx="445" cy="226"/>
            </a:xfrm>
            <a:prstGeom prst="ellipse">
              <a:avLst/>
            </a:prstGeom>
            <a:solidFill>
              <a:srgbClr val="FFFF99"/>
            </a:solidFill>
            <a:ln w="9525">
              <a:noFill/>
              <a:round/>
              <a:headEnd/>
              <a:tailEnd/>
            </a:ln>
          </p:spPr>
          <p:txBody>
            <a:bodyPr wrap="none" anchor="ctr">
              <a:prstTxWarp prst="textNoShape">
                <a:avLst/>
              </a:prstTxWarp>
            </a:bodyPr>
            <a:lstStyle/>
            <a:p>
              <a:pPr algn="ctr"/>
              <a:r>
                <a:rPr lang="en-GB" sz="1400"/>
                <a:t>CERN</a:t>
              </a:r>
              <a:endParaRPr lang="en-US" sz="1400"/>
            </a:p>
          </p:txBody>
        </p:sp>
      </p:grpSp>
      <p:cxnSp>
        <p:nvCxnSpPr>
          <p:cNvPr id="36" name="Straight Arrow Connector 35"/>
          <p:cNvCxnSpPr/>
          <p:nvPr/>
        </p:nvCxnSpPr>
        <p:spPr>
          <a:xfrm>
            <a:off x="1539864" y="2511426"/>
            <a:ext cx="835770" cy="95313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892750" y="1322641"/>
            <a:ext cx="1373243" cy="276999"/>
          </a:xfrm>
          <a:prstGeom prst="rect">
            <a:avLst/>
          </a:prstGeom>
          <a:noFill/>
        </p:spPr>
        <p:txBody>
          <a:bodyPr wrap="none" rtlCol="0">
            <a:spAutoFit/>
          </a:bodyPr>
          <a:lstStyle/>
          <a:p>
            <a:r>
              <a:rPr lang="en-GB" sz="1200" dirty="0" smtClean="0"/>
              <a:t>MONARC project</a:t>
            </a:r>
            <a:endParaRPr lang="en-GB" sz="1200" dirty="0"/>
          </a:p>
        </p:txBody>
      </p:sp>
      <p:pic>
        <p:nvPicPr>
          <p:cNvPr id="38" name="Picture 2"/>
          <p:cNvPicPr>
            <a:picLocks noChangeAspect="1" noChangeArrowheads="1"/>
          </p:cNvPicPr>
          <p:nvPr/>
        </p:nvPicPr>
        <p:blipFill>
          <a:blip r:embed="rId2" cstate="screen"/>
          <a:srcRect/>
          <a:stretch>
            <a:fillRect/>
          </a:stretch>
        </p:blipFill>
        <p:spPr bwMode="auto">
          <a:xfrm>
            <a:off x="1110506" y="4764870"/>
            <a:ext cx="1118585" cy="1398787"/>
          </a:xfrm>
          <a:prstGeom prst="rect">
            <a:avLst/>
          </a:prstGeom>
          <a:noFill/>
          <a:ln w="9525">
            <a:noFill/>
            <a:miter lim="800000"/>
            <a:headEnd/>
            <a:tailEnd/>
          </a:ln>
        </p:spPr>
      </p:pic>
      <p:cxnSp>
        <p:nvCxnSpPr>
          <p:cNvPr id="40" name="Straight Arrow Connector 39"/>
          <p:cNvCxnSpPr>
            <a:stCxn id="38" idx="0"/>
          </p:cNvCxnSpPr>
          <p:nvPr/>
        </p:nvCxnSpPr>
        <p:spPr>
          <a:xfrm flipV="1">
            <a:off x="1669799" y="3740947"/>
            <a:ext cx="962408" cy="102392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2" name="Line Callout 1 41"/>
          <p:cNvSpPr/>
          <p:nvPr/>
        </p:nvSpPr>
        <p:spPr>
          <a:xfrm>
            <a:off x="87668" y="2720768"/>
            <a:ext cx="914400" cy="612648"/>
          </a:xfrm>
          <a:prstGeom prst="borderCallout1">
            <a:avLst>
              <a:gd name="adj1" fmla="val 100957"/>
              <a:gd name="adj2" fmla="val 50332"/>
              <a:gd name="adj3" fmla="val 150031"/>
              <a:gd name="adj4" fmla="val 35897"/>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1200" dirty="0" smtClean="0"/>
              <a:t>LHC Approval</a:t>
            </a:r>
            <a:endParaRPr lang="en-GB" sz="1200" dirty="0"/>
          </a:p>
        </p:txBody>
      </p:sp>
      <p:sp>
        <p:nvSpPr>
          <p:cNvPr id="43" name="Line Callout 1 42"/>
          <p:cNvSpPr/>
          <p:nvPr/>
        </p:nvSpPr>
        <p:spPr>
          <a:xfrm>
            <a:off x="2867663" y="2689785"/>
            <a:ext cx="914400" cy="612648"/>
          </a:xfrm>
          <a:prstGeom prst="borderCallout1">
            <a:avLst>
              <a:gd name="adj1" fmla="val 102744"/>
              <a:gd name="adj2" fmla="val 50332"/>
              <a:gd name="adj3" fmla="val 146456"/>
              <a:gd name="adj4" fmla="val 26319"/>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1200" dirty="0" smtClean="0"/>
              <a:t>Hoffmann Review</a:t>
            </a:r>
            <a:endParaRPr lang="en-GB" sz="1200" dirty="0"/>
          </a:p>
        </p:txBody>
      </p:sp>
      <p:sp>
        <p:nvSpPr>
          <p:cNvPr id="44" name="Line Callout 1 43"/>
          <p:cNvSpPr/>
          <p:nvPr/>
        </p:nvSpPr>
        <p:spPr>
          <a:xfrm>
            <a:off x="4378963" y="2689785"/>
            <a:ext cx="1031008" cy="612648"/>
          </a:xfrm>
          <a:prstGeom prst="borderCallout1">
            <a:avLst>
              <a:gd name="adj1" fmla="val 104531"/>
              <a:gd name="adj2" fmla="val 51259"/>
              <a:gd name="adj3" fmla="val 144669"/>
              <a:gd name="adj4" fmla="val 75455"/>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1200" dirty="0" smtClean="0"/>
              <a:t>Computing TDRs</a:t>
            </a:r>
            <a:endParaRPr lang="en-GB" sz="1200" dirty="0"/>
          </a:p>
        </p:txBody>
      </p:sp>
      <p:sp>
        <p:nvSpPr>
          <p:cNvPr id="47" name="Right Arrow 46"/>
          <p:cNvSpPr/>
          <p:nvPr/>
        </p:nvSpPr>
        <p:spPr>
          <a:xfrm>
            <a:off x="6294882" y="3311278"/>
            <a:ext cx="1368452" cy="15328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8" name="TextBox 47"/>
          <p:cNvSpPr txBox="1"/>
          <p:nvPr/>
        </p:nvSpPr>
        <p:spPr>
          <a:xfrm>
            <a:off x="6502886" y="3045228"/>
            <a:ext cx="945917" cy="276999"/>
          </a:xfrm>
          <a:prstGeom prst="rect">
            <a:avLst/>
          </a:prstGeom>
          <a:noFill/>
        </p:spPr>
        <p:txBody>
          <a:bodyPr wrap="none" rtlCol="0">
            <a:spAutoFit/>
          </a:bodyPr>
          <a:lstStyle/>
          <a:p>
            <a:r>
              <a:rPr lang="en-GB" sz="1200" dirty="0" smtClean="0"/>
              <a:t>LHC Run 1</a:t>
            </a:r>
            <a:endParaRPr lang="en-GB" sz="1200" dirty="0"/>
          </a:p>
        </p:txBody>
      </p:sp>
      <p:sp>
        <p:nvSpPr>
          <p:cNvPr id="49" name="Right Arrow 48"/>
          <p:cNvSpPr/>
          <p:nvPr/>
        </p:nvSpPr>
        <p:spPr>
          <a:xfrm>
            <a:off x="8346560" y="3305382"/>
            <a:ext cx="616229" cy="15328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0" name="TextBox 49"/>
          <p:cNvSpPr txBox="1"/>
          <p:nvPr/>
        </p:nvSpPr>
        <p:spPr>
          <a:xfrm>
            <a:off x="8367479" y="3078075"/>
            <a:ext cx="595310" cy="276999"/>
          </a:xfrm>
          <a:prstGeom prst="rect">
            <a:avLst/>
          </a:prstGeom>
          <a:noFill/>
        </p:spPr>
        <p:txBody>
          <a:bodyPr wrap="none" rtlCol="0">
            <a:spAutoFit/>
          </a:bodyPr>
          <a:lstStyle/>
          <a:p>
            <a:r>
              <a:rPr lang="en-GB" sz="1200" dirty="0" smtClean="0"/>
              <a:t>Run </a:t>
            </a:r>
            <a:r>
              <a:rPr lang="en-GB" sz="1200" dirty="0"/>
              <a:t>2</a:t>
            </a:r>
          </a:p>
        </p:txBody>
      </p:sp>
      <p:pic>
        <p:nvPicPr>
          <p:cNvPr id="51" name="Picture 32" descr="DataGridLogo"/>
          <p:cNvPicPr>
            <a:picLocks noChangeAspect="1" noChangeArrowheads="1"/>
          </p:cNvPicPr>
          <p:nvPr/>
        </p:nvPicPr>
        <p:blipFill>
          <a:blip r:embed="rId3"/>
          <a:srcRect/>
          <a:stretch>
            <a:fillRect/>
          </a:stretch>
        </p:blipFill>
        <p:spPr bwMode="auto">
          <a:xfrm>
            <a:off x="3115239" y="3908691"/>
            <a:ext cx="968223" cy="741618"/>
          </a:xfrm>
          <a:prstGeom prst="rect">
            <a:avLst/>
          </a:prstGeom>
          <a:noFill/>
          <a:ln w="9525">
            <a:noFill/>
            <a:miter lim="800000"/>
            <a:headEnd/>
            <a:tailEnd/>
          </a:ln>
        </p:spPr>
      </p:pic>
      <p:cxnSp>
        <p:nvCxnSpPr>
          <p:cNvPr id="53" name="Straight Arrow Connector 52"/>
          <p:cNvCxnSpPr/>
          <p:nvPr/>
        </p:nvCxnSpPr>
        <p:spPr>
          <a:xfrm>
            <a:off x="3115239" y="3897742"/>
            <a:ext cx="1088647" cy="10949"/>
          </a:xfrm>
          <a:prstGeom prst="straightConnector1">
            <a:avLst/>
          </a:prstGeom>
          <a:ln w="44450">
            <a:solidFill>
              <a:schemeClr val="tx2">
                <a:lumMod val="60000"/>
                <a:lumOff val="40000"/>
              </a:schemeClr>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55" name="Picture 33" descr="EGEElogoNEW"/>
          <p:cNvPicPr>
            <a:picLocks noChangeAspect="1" noChangeArrowheads="1"/>
          </p:cNvPicPr>
          <p:nvPr/>
        </p:nvPicPr>
        <p:blipFill>
          <a:blip r:embed="rId4"/>
          <a:srcRect/>
          <a:stretch>
            <a:fillRect/>
          </a:stretch>
        </p:blipFill>
        <p:spPr bwMode="auto">
          <a:xfrm>
            <a:off x="4909114" y="3908223"/>
            <a:ext cx="1001713" cy="630238"/>
          </a:xfrm>
          <a:prstGeom prst="rect">
            <a:avLst/>
          </a:prstGeom>
          <a:noFill/>
          <a:ln w="9525">
            <a:noFill/>
            <a:miter lim="800000"/>
            <a:headEnd/>
            <a:tailEnd/>
          </a:ln>
        </p:spPr>
      </p:pic>
      <p:cxnSp>
        <p:nvCxnSpPr>
          <p:cNvPr id="58" name="Straight Arrow Connector 57"/>
          <p:cNvCxnSpPr/>
          <p:nvPr/>
        </p:nvCxnSpPr>
        <p:spPr>
          <a:xfrm>
            <a:off x="4203886" y="3897742"/>
            <a:ext cx="2299000" cy="0"/>
          </a:xfrm>
          <a:prstGeom prst="straightConnector1">
            <a:avLst/>
          </a:prstGeom>
          <a:ln w="44450">
            <a:solidFill>
              <a:srgbClr val="327AEB"/>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6502886" y="3897742"/>
            <a:ext cx="1575470" cy="10481"/>
          </a:xfrm>
          <a:prstGeom prst="straightConnector1">
            <a:avLst/>
          </a:prstGeom>
          <a:ln w="44450">
            <a:solidFill>
              <a:srgbClr val="327AEB"/>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63" name="Picture 62" descr="Screen shot 2011-07-19 at 8.42.4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7632" y="3942210"/>
            <a:ext cx="894377" cy="596251"/>
          </a:xfrm>
          <a:prstGeom prst="rect">
            <a:avLst/>
          </a:prstGeom>
        </p:spPr>
      </p:pic>
      <p:pic>
        <p:nvPicPr>
          <p:cNvPr id="64" name="Picture 5" descr="C:\Dokumente und Einstellungen\nl\Eigene Dateien\Aufträge 2009-JSC\EMI-PPT-Template\EMI_Logo_newes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0158" y="4433525"/>
            <a:ext cx="1010740" cy="42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37" descr="logo"/>
          <p:cNvPicPr>
            <a:picLocks noChangeAspect="1" noChangeArrowheads="1"/>
          </p:cNvPicPr>
          <p:nvPr/>
        </p:nvPicPr>
        <p:blipFill>
          <a:blip r:embed="rId7"/>
          <a:srcRect/>
          <a:stretch>
            <a:fillRect/>
          </a:stretch>
        </p:blipFill>
        <p:spPr bwMode="auto">
          <a:xfrm>
            <a:off x="3968172" y="1460500"/>
            <a:ext cx="665163" cy="665163"/>
          </a:xfrm>
          <a:prstGeom prst="rect">
            <a:avLst/>
          </a:prstGeom>
          <a:noFill/>
          <a:ln w="9525">
            <a:noFill/>
            <a:miter lim="800000"/>
            <a:headEnd/>
            <a:tailEnd/>
          </a:ln>
        </p:spPr>
      </p:pic>
      <p:cxnSp>
        <p:nvCxnSpPr>
          <p:cNvPr id="67" name="Straight Arrow Connector 66"/>
          <p:cNvCxnSpPr/>
          <p:nvPr/>
        </p:nvCxnSpPr>
        <p:spPr>
          <a:xfrm>
            <a:off x="3185163" y="2257425"/>
            <a:ext cx="1839795" cy="0"/>
          </a:xfrm>
          <a:prstGeom prst="straightConnector1">
            <a:avLst/>
          </a:prstGeom>
          <a:ln w="53975">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70" name="Picture 6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26327" y="1210115"/>
            <a:ext cx="1367738" cy="1015119"/>
          </a:xfrm>
          <a:prstGeom prst="rect">
            <a:avLst/>
          </a:prstGeom>
        </p:spPr>
      </p:pic>
      <p:cxnSp>
        <p:nvCxnSpPr>
          <p:cNvPr id="71" name="Straight Arrow Connector 70"/>
          <p:cNvCxnSpPr/>
          <p:nvPr/>
        </p:nvCxnSpPr>
        <p:spPr>
          <a:xfrm flipV="1">
            <a:off x="5045392" y="2232025"/>
            <a:ext cx="4098608" cy="25400"/>
          </a:xfrm>
          <a:prstGeom prst="straightConnector1">
            <a:avLst/>
          </a:prstGeom>
          <a:ln w="53975">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73" name="Picture 72"/>
          <p:cNvPicPr>
            <a:picLocks noChangeAspect="1"/>
          </p:cNvPicPr>
          <p:nvPr/>
        </p:nvPicPr>
        <p:blipFill>
          <a:blip r:embed="rId9"/>
          <a:stretch>
            <a:fillRect/>
          </a:stretch>
        </p:blipFill>
        <p:spPr>
          <a:xfrm>
            <a:off x="5355148" y="5314556"/>
            <a:ext cx="990600" cy="508000"/>
          </a:xfrm>
          <a:prstGeom prst="rect">
            <a:avLst/>
          </a:prstGeom>
        </p:spPr>
      </p:pic>
      <p:pic>
        <p:nvPicPr>
          <p:cNvPr id="74" name="Picture 73"/>
          <p:cNvPicPr>
            <a:picLocks noChangeAspect="1"/>
          </p:cNvPicPr>
          <p:nvPr/>
        </p:nvPicPr>
        <p:blipFill>
          <a:blip r:embed="rId10"/>
          <a:stretch>
            <a:fillRect/>
          </a:stretch>
        </p:blipFill>
        <p:spPr>
          <a:xfrm>
            <a:off x="4858956" y="5823096"/>
            <a:ext cx="1948676" cy="278382"/>
          </a:xfrm>
          <a:prstGeom prst="rect">
            <a:avLst/>
          </a:prstGeom>
        </p:spPr>
      </p:pic>
      <p:cxnSp>
        <p:nvCxnSpPr>
          <p:cNvPr id="75" name="Straight Arrow Connector 74"/>
          <p:cNvCxnSpPr/>
          <p:nvPr/>
        </p:nvCxnSpPr>
        <p:spPr>
          <a:xfrm>
            <a:off x="4858956" y="5822556"/>
            <a:ext cx="3827844" cy="1"/>
          </a:xfrm>
          <a:prstGeom prst="straightConnector1">
            <a:avLst/>
          </a:prstGeom>
          <a:ln w="44450">
            <a:solidFill>
              <a:srgbClr val="327AEB"/>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8078356" y="3897742"/>
            <a:ext cx="986274" cy="0"/>
          </a:xfrm>
          <a:prstGeom prst="straightConnector1">
            <a:avLst/>
          </a:prstGeom>
          <a:ln w="44450">
            <a:solidFill>
              <a:schemeClr val="tx2">
                <a:lumMod val="60000"/>
                <a:lumOff val="40000"/>
              </a:schemeClr>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61" name="Picture 4" descr="US Physics Grid Projects"/>
          <p:cNvPicPr>
            <a:picLocks noChangeAspect="1" noChangeArrowheads="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3185163" y="5070733"/>
            <a:ext cx="702670" cy="752363"/>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Straight Arrow Connector 65"/>
          <p:cNvCxnSpPr/>
          <p:nvPr/>
        </p:nvCxnSpPr>
        <p:spPr>
          <a:xfrm>
            <a:off x="2377580" y="5805421"/>
            <a:ext cx="2531534" cy="17675"/>
          </a:xfrm>
          <a:prstGeom prst="straightConnector1">
            <a:avLst/>
          </a:prstGeom>
          <a:ln w="44450">
            <a:solidFill>
              <a:srgbClr val="327AEB"/>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2647055" y="5839868"/>
            <a:ext cx="1901854" cy="307777"/>
          </a:xfrm>
          <a:prstGeom prst="rect">
            <a:avLst/>
          </a:prstGeom>
          <a:noFill/>
        </p:spPr>
        <p:txBody>
          <a:bodyPr wrap="square" rtlCol="0">
            <a:spAutoFit/>
          </a:bodyPr>
          <a:lstStyle/>
          <a:p>
            <a:r>
              <a:rPr lang="en-GB" sz="1400" dirty="0" err="1" smtClean="0"/>
              <a:t>PPDG+GriPhyN+iVDGL</a:t>
            </a:r>
            <a:endParaRPr lang="en-GB" sz="1400" dirty="0"/>
          </a:p>
        </p:txBody>
      </p:sp>
      <p:cxnSp>
        <p:nvCxnSpPr>
          <p:cNvPr id="52" name="Straight Arrow Connector 51"/>
          <p:cNvCxnSpPr/>
          <p:nvPr/>
        </p:nvCxnSpPr>
        <p:spPr>
          <a:xfrm>
            <a:off x="3687287" y="4702691"/>
            <a:ext cx="861622" cy="0"/>
          </a:xfrm>
          <a:prstGeom prst="straightConnector1">
            <a:avLst/>
          </a:prstGeom>
          <a:ln w="38100" cmpd="sng">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56" name="Picture 55"/>
          <p:cNvPicPr>
            <a:picLocks noChangeAspect="1"/>
          </p:cNvPicPr>
          <p:nvPr/>
        </p:nvPicPr>
        <p:blipFill rotWithShape="1">
          <a:blip r:embed="rId13"/>
          <a:srcRect t="37315"/>
          <a:stretch/>
        </p:blipFill>
        <p:spPr>
          <a:xfrm>
            <a:off x="3782063" y="4764870"/>
            <a:ext cx="650429" cy="576928"/>
          </a:xfrm>
          <a:prstGeom prst="rect">
            <a:avLst/>
          </a:prstGeom>
        </p:spPr>
      </p:pic>
      <p:sp>
        <p:nvSpPr>
          <p:cNvPr id="39" name="Down Arrow 38"/>
          <p:cNvSpPr/>
          <p:nvPr/>
        </p:nvSpPr>
        <p:spPr>
          <a:xfrm>
            <a:off x="8097406" y="2758443"/>
            <a:ext cx="152400" cy="6392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7800898" y="2433638"/>
            <a:ext cx="730521" cy="369332"/>
          </a:xfrm>
          <a:prstGeom prst="rect">
            <a:avLst/>
          </a:prstGeom>
          <a:noFill/>
        </p:spPr>
        <p:txBody>
          <a:bodyPr wrap="none" rtlCol="0">
            <a:spAutoFit/>
          </a:bodyPr>
          <a:lstStyle/>
          <a:p>
            <a:r>
              <a:rPr lang="en-US" dirty="0" smtClean="0"/>
              <a:t>Today</a:t>
            </a:r>
            <a:endParaRPr lang="en-US" dirty="0"/>
          </a:p>
        </p:txBody>
      </p:sp>
    </p:spTree>
    <p:extLst>
      <p:ext uri="{BB962C8B-B14F-4D97-AF65-F5344CB8AC3E}">
        <p14:creationId xmlns:p14="http://schemas.microsoft.com/office/powerpoint/2010/main" val="174025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26229</TotalTime>
  <Words>2146</Words>
  <Application>Microsoft Office PowerPoint</Application>
  <PresentationFormat>On-screen Show (4:3)</PresentationFormat>
  <Paragraphs>427</Paragraphs>
  <Slides>45</Slides>
  <Notes>3</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ALICE distributed data processing – past and future</vt:lpstr>
      <vt:lpstr> Who am I</vt:lpstr>
      <vt:lpstr>PowerPoint Presentation</vt:lpstr>
      <vt:lpstr>PowerPoint Presentation</vt:lpstr>
      <vt:lpstr>The challenge of the LHC computing</vt:lpstr>
      <vt:lpstr>PowerPoint Presentation</vt:lpstr>
      <vt:lpstr>The data challenge in HEP</vt:lpstr>
      <vt:lpstr> Why distributed computing resources</vt:lpstr>
      <vt:lpstr>Grid projects timeline</vt:lpstr>
      <vt:lpstr> Data Intensive Grid projects</vt:lpstr>
      <vt:lpstr> MONARC model (1999)</vt:lpstr>
      <vt:lpstr>Grid building blocks (layers)</vt:lpstr>
      <vt:lpstr>Grid Architecture</vt:lpstr>
      <vt:lpstr> A world map</vt:lpstr>
      <vt:lpstr>The ALICE Grid sites</vt:lpstr>
      <vt:lpstr>Zoom on Europe</vt:lpstr>
      <vt:lpstr>Zoom on North America</vt:lpstr>
      <vt:lpstr> The UNAM T2 (future T1) centre</vt:lpstr>
      <vt:lpstr> Grid sites (resources layer)</vt:lpstr>
      <vt:lpstr> Use cases - Offline data processing </vt:lpstr>
      <vt:lpstr> RAW data collection</vt:lpstr>
      <vt:lpstr>RAW Data distribution</vt:lpstr>
      <vt:lpstr>RAW data processing</vt:lpstr>
      <vt:lpstr> Processing results </vt:lpstr>
      <vt:lpstr>Monte-Carlo production</vt:lpstr>
      <vt:lpstr> Distributed analysis – data aggregation </vt:lpstr>
      <vt:lpstr>Sites interaction</vt:lpstr>
      <vt:lpstr>Grid resources since 2010 - ALICE</vt:lpstr>
      <vt:lpstr>Contribution of individual sites</vt:lpstr>
      <vt:lpstr> Size and evolution of the Grid </vt:lpstr>
      <vt:lpstr>Resources distribution</vt:lpstr>
      <vt:lpstr>Computational tasks in numbers</vt:lpstr>
      <vt:lpstr>CPU time</vt:lpstr>
      <vt:lpstr>Who is on the Grid</vt:lpstr>
      <vt:lpstr>Data access (ALICE)</vt:lpstr>
      <vt:lpstr>Zoom on one wek</vt:lpstr>
      <vt:lpstr>Organized analysis</vt:lpstr>
      <vt:lpstr>Data access trivia</vt:lpstr>
      <vt:lpstr>Clouds</vt:lpstr>
      <vt:lpstr>…and Supercomputers</vt:lpstr>
      <vt:lpstr>Summary</vt:lpstr>
      <vt:lpstr>Summary - contd</vt:lpstr>
      <vt:lpstr>ALICE upgrade</vt:lpstr>
      <vt:lpstr>O2 facility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Production status</dc:title>
  <dc:creator>lbetev</dc:creator>
  <cp:lastModifiedBy>lbetev</cp:lastModifiedBy>
  <cp:revision>176</cp:revision>
  <dcterms:created xsi:type="dcterms:W3CDTF">2013-11-06T12:13:18Z</dcterms:created>
  <dcterms:modified xsi:type="dcterms:W3CDTF">2014-11-03T06:05:52Z</dcterms:modified>
</cp:coreProperties>
</file>