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media/image3.jpeg" ContentType="image/jpeg"/>
  <Override PartName="/ppt/media/image5.png" ContentType="image/png"/>
  <Override PartName="/ppt/media/image10.jpeg" ContentType="image/jpeg"/>
  <Override PartName="/ppt/media/image15.png" ContentType="image/png"/>
  <Override PartName="/ppt/media/image12.jpeg" ContentType="image/jpeg"/>
  <Override PartName="/ppt/media/image4.png" ContentType="image/png"/>
  <Override PartName="/ppt/media/image11.png" ContentType="image/png"/>
  <Override PartName="/ppt/media/image7.png" ContentType="image/png"/>
  <Override PartName="/ppt/media/image13.jpeg" ContentType="image/jpeg"/>
  <Override PartName="/ppt/media/image8.jpeg" ContentType="image/jpeg"/>
  <Override PartName="/ppt/media/image14.jpeg" ContentType="image/jpeg"/>
  <Override PartName="/ppt/media/image18.wmf" ContentType="image/x-wmf"/>
  <Override PartName="/ppt/media/image1.jpeg" ContentType="image/jpeg"/>
  <Override PartName="/ppt/media/image6.png" ContentType="image/png"/>
  <Override PartName="/ppt/media/image16.jpeg" ContentType="image/jpeg"/>
  <Override PartName="/ppt/media/image9.png" ContentType="image/png"/>
  <Override PartName="/ppt/media/image2.jpeg" ContentType="image/jpeg"/>
  <Override PartName="/ppt/media/image19.png" ContentType="image/png"/>
  <Override PartName="/ppt/media/image17.jpeg" ContentType="image/jpeg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slideMasters/slideMaster3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_rels/slide24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8.xml.rels" ContentType="application/vnd.openxmlformats-package.relationships+xml"/>
  <Override PartName="/ppt/slides/_rels/slide20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1.xml.rels" ContentType="application/vnd.openxmlformats-package.relationships+xml"/>
  <Override PartName="/ppt/slides/_rels/slide1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8.xml.rels" ContentType="application/vnd.openxmlformats-package.relationships+xml"/>
  <Override PartName="/ppt/slides/_rels/slide2.xml.rels" ContentType="application/vnd.openxmlformats-package.relationships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_rels/notesSlide2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50" r:id="rId3"/>
    <p:sldMasterId id="2147483652" r:id="rId4"/>
    <p:sldMasterId id="2147483654" r:id="rId5"/>
    <p:sldMasterId id="214748365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&lt;header&gt;</a:t>
            </a:r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en-US"/>
              <a:t>&lt;footer&gt;</a:t>
            </a:r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E14161B1-F131-4181-8161-01A131C1D151}" type="slidenum">
              <a:rPr lang="en-US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D191A1D1-9121-4121-91F1-21E101B111C1}" type="slidenum">
              <a:rPr lang="en-US">
                <a:solidFill>
                  <a:srgbClr val="ffffff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9181F101-E161-41C1-A1C1-B1F1C1C1B151}" type="slidenum">
              <a:rPr lang="en-US">
                <a:solidFill>
                  <a:srgbClr val="ffffff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2141D1B1-D1E1-41B1-A1E1-61717101D1E1}" type="slidenum">
              <a:rPr lang="en-US">
                <a:solidFill>
                  <a:srgbClr val="ffffff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A1F191B1-1141-4161-9191-11D111E161D1}" type="slidenum">
              <a:rPr lang="en-US">
                <a:solidFill>
                  <a:srgbClr val="ffffff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0061A191-C141-4191-8161-01D1A181C1C1}" type="slidenum">
              <a:rPr lang="en-US">
                <a:solidFill>
                  <a:srgbClr val="ffffff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81314181-9151-4181-8141-A111614101F1}" type="slidenum">
              <a:rPr lang="en-US">
                <a:solidFill>
                  <a:srgbClr val="ffffff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8171B141-6191-4191-A141-0141A1419141}" type="slidenum">
              <a:rPr lang="en-US">
                <a:solidFill>
                  <a:srgbClr val="ffffff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810141D1-D101-41B1-91C1-814131B17181}" type="slidenum">
              <a:rPr lang="en-US">
                <a:solidFill>
                  <a:srgbClr val="ffffff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  <p:sp>
        <p:nvSpPr>
          <p:cNvPr id="225" name="CustomShape 2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 bIns="46800" lIns="90000" rIns="90000" tIns="46800"/>
          <a:p>
            <a:pPr algn="r"/>
            <a:fld id="{81212121-C1E1-41A1-8101-018101E101D1}" type="slidenum">
              <a:rPr lang="en-US" sz="1200">
                <a:solidFill>
                  <a:srgbClr val="ffffff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  <p:sp>
        <p:nvSpPr>
          <p:cNvPr id="226" name="CustomShape 3"/>
          <p:cNvSpPr/>
          <p:nvPr/>
        </p:nvSpPr>
        <p:spPr>
          <a:xfrm>
            <a:off x="0" y="8685360"/>
            <a:ext cx="2971440" cy="456840"/>
          </a:xfrm>
          <a:prstGeom prst="rect">
            <a:avLst/>
          </a:prstGeom>
        </p:spPr>
      </p:sp>
      <p:sp>
        <p:nvSpPr>
          <p:cNvPr id="227" name="CustomShape 4"/>
          <p:cNvSpPr/>
          <p:nvPr/>
        </p:nvSpPr>
        <p:spPr>
          <a:xfrm>
            <a:off x="0" y="0"/>
            <a:ext cx="2971440" cy="456840"/>
          </a:xfrm>
          <a:prstGeom prst="rect">
            <a:avLst/>
          </a:prstGeom>
        </p:spPr>
      </p:sp>
      <p:sp>
        <p:nvSpPr>
          <p:cNvPr id="228" name="CustomShape 5"/>
          <p:cNvSpPr/>
          <p:nvPr/>
        </p:nvSpPr>
        <p:spPr>
          <a:xfrm>
            <a:off x="3884760" y="0"/>
            <a:ext cx="2971440" cy="456840"/>
          </a:xfrm>
          <a:prstGeom prst="rect">
            <a:avLst/>
          </a:prstGeom>
        </p:spPr>
      </p:sp>
      <p:sp>
        <p:nvSpPr>
          <p:cNvPr id="229" name="CustomShape 6"/>
          <p:cNvSpPr/>
          <p:nvPr/>
        </p:nvSpPr>
        <p:spPr>
          <a:xfrm>
            <a:off x="1143000" y="685800"/>
            <a:ext cx="457164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230" name="PlaceHolder 7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E1B10101-6131-4191-B1D1-81219111A1C1}" type="slidenum">
              <a:rPr lang="en-US">
                <a:solidFill>
                  <a:srgbClr val="ffffff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C15111A1-4151-4121-A1B1-614191616171}" type="slidenum">
              <a:rPr lang="en-US">
                <a:solidFill>
                  <a:srgbClr val="ffffff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9141B131-1161-41B1-91B1-E13161E18171}" type="slidenum">
              <a:rPr lang="en-US">
                <a:solidFill>
                  <a:srgbClr val="ffffff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C1711181-E131-41E1-A1C1-21118181D1D1}" type="slidenum">
              <a:rPr lang="en-US">
                <a:solidFill>
                  <a:srgbClr val="ffffff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1440" y="4362840"/>
            <a:ext cx="9139320" cy="144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1" name="Line 2"/>
          <p:cNvSpPr/>
          <p:nvPr/>
        </p:nvSpPr>
        <p:spPr>
          <a:xfrm>
            <a:off x="1440" y="3738960"/>
            <a:ext cx="9139320" cy="180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2" name="Line 3"/>
          <p:cNvSpPr/>
          <p:nvPr/>
        </p:nvSpPr>
        <p:spPr>
          <a:xfrm>
            <a:off x="1440" y="4986720"/>
            <a:ext cx="9139320" cy="1440"/>
          </a:xfrm>
          <a:prstGeom prst="line">
            <a:avLst/>
          </a:prstGeom>
          <a:ln w="15840">
            <a:solidFill>
              <a:srgbClr val="003b76"/>
            </a:solidFill>
            <a:miter/>
          </a:ln>
        </p:spPr>
      </p:sp>
      <p:sp>
        <p:nvSpPr>
          <p:cNvPr id="3" name="Line 4"/>
          <p:cNvSpPr/>
          <p:nvPr/>
        </p:nvSpPr>
        <p:spPr>
          <a:xfrm>
            <a:off x="1440" y="1243440"/>
            <a:ext cx="9137520" cy="144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4" name="Line 5"/>
          <p:cNvSpPr/>
          <p:nvPr/>
        </p:nvSpPr>
        <p:spPr>
          <a:xfrm>
            <a:off x="1440" y="3112200"/>
            <a:ext cx="9137520" cy="144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5" name="Line 6"/>
          <p:cNvSpPr/>
          <p:nvPr/>
        </p:nvSpPr>
        <p:spPr>
          <a:xfrm>
            <a:off x="1440" y="2489400"/>
            <a:ext cx="9137520" cy="144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6" name="Line 7"/>
          <p:cNvSpPr/>
          <p:nvPr/>
        </p:nvSpPr>
        <p:spPr>
          <a:xfrm>
            <a:off x="1440" y="1866240"/>
            <a:ext cx="9137520" cy="180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7" name="Line 8"/>
          <p:cNvSpPr/>
          <p:nvPr/>
        </p:nvSpPr>
        <p:spPr>
          <a:xfrm>
            <a:off x="1440" y="622080"/>
            <a:ext cx="9137520" cy="144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8" name="Line 9"/>
          <p:cNvSpPr/>
          <p:nvPr/>
        </p:nvSpPr>
        <p:spPr>
          <a:xfrm>
            <a:off x="1440" y="6234120"/>
            <a:ext cx="9139320" cy="1440"/>
          </a:xfrm>
          <a:prstGeom prst="line">
            <a:avLst/>
          </a:prstGeom>
          <a:ln w="15840">
            <a:solidFill>
              <a:srgbClr val="003b76"/>
            </a:solidFill>
            <a:miter/>
          </a:ln>
        </p:spPr>
      </p:sp>
      <p:sp>
        <p:nvSpPr>
          <p:cNvPr id="9" name="Line 10"/>
          <p:cNvSpPr/>
          <p:nvPr/>
        </p:nvSpPr>
        <p:spPr>
          <a:xfrm>
            <a:off x="1440" y="5610240"/>
            <a:ext cx="9139320" cy="1800"/>
          </a:xfrm>
          <a:prstGeom prst="line">
            <a:avLst/>
          </a:prstGeom>
          <a:ln w="15840">
            <a:solidFill>
              <a:srgbClr val="003b76"/>
            </a:solidFill>
            <a:miter/>
          </a:ln>
        </p:spPr>
      </p:sp>
      <p:sp>
        <p:nvSpPr>
          <p:cNvPr id="10" name="TextShape 11"/>
          <p:cNvSpPr txBox="1"/>
          <p:nvPr/>
        </p:nvSpPr>
        <p:spPr>
          <a:xfrm>
            <a:off x="457200" y="6243480"/>
            <a:ext cx="2131560" cy="455400"/>
          </a:xfrm>
          <a:prstGeom prst="rect">
            <a:avLst/>
          </a:prstGeom>
        </p:spPr>
      </p:sp>
      <p:sp>
        <p:nvSpPr>
          <p:cNvPr id="11" name="TextShape 12"/>
          <p:cNvSpPr txBox="1"/>
          <p:nvPr/>
        </p:nvSpPr>
        <p:spPr>
          <a:xfrm>
            <a:off x="3124080" y="6248520"/>
            <a:ext cx="2893680" cy="455400"/>
          </a:xfrm>
          <a:prstGeom prst="rect">
            <a:avLst/>
          </a:prstGeom>
        </p:spPr>
      </p:sp>
      <p:sp>
        <p:nvSpPr>
          <p:cNvPr id="12" name="PlaceHolder 13"/>
          <p:cNvSpPr>
            <a:spLocks noGrp="1"/>
          </p:cNvSpPr>
          <p:nvPr>
            <p:ph type="sldNum"/>
          </p:nvPr>
        </p:nvSpPr>
        <p:spPr>
          <a:xfrm>
            <a:off x="6553080" y="6243480"/>
            <a:ext cx="2131560" cy="455400"/>
          </a:xfrm>
          <a:prstGeom prst="rect">
            <a:avLst/>
          </a:prstGeom>
        </p:spPr>
        <p:txBody>
          <a:bodyPr bIns="45000" lIns="90000" rIns="90000" tIns="45000"/>
          <a:p>
            <a:fld id="{F1F11171-B101-4101-9181-C16161A14101}" type="slidenum">
              <a:rPr lang="en-US">
                <a:solidFill>
                  <a:srgbClr val="ffffff"/>
                </a:solidFill>
                <a:latin typeface="Verdana"/>
              </a:rPr>
              <a:t>&lt;number&gt;</a:t>
            </a:fld>
            <a:endParaRPr/>
          </a:p>
        </p:txBody>
      </p:sp>
      <p:sp>
        <p:nvSpPr>
          <p:cNvPr id="13" name="PlaceHolder 1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14" name="PlaceHolder 1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Ninth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1"/>
          <p:cNvSpPr/>
          <p:nvPr/>
        </p:nvSpPr>
        <p:spPr>
          <a:xfrm>
            <a:off x="1440" y="4362840"/>
            <a:ext cx="9139320" cy="144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16" name="Line 2"/>
          <p:cNvSpPr/>
          <p:nvPr/>
        </p:nvSpPr>
        <p:spPr>
          <a:xfrm>
            <a:off x="1440" y="3738960"/>
            <a:ext cx="9139320" cy="180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17" name="Line 3"/>
          <p:cNvSpPr/>
          <p:nvPr/>
        </p:nvSpPr>
        <p:spPr>
          <a:xfrm>
            <a:off x="1440" y="4986720"/>
            <a:ext cx="9139320" cy="1440"/>
          </a:xfrm>
          <a:prstGeom prst="line">
            <a:avLst/>
          </a:prstGeom>
          <a:ln w="15840">
            <a:solidFill>
              <a:srgbClr val="003b76"/>
            </a:solidFill>
            <a:miter/>
          </a:ln>
        </p:spPr>
      </p:sp>
      <p:sp>
        <p:nvSpPr>
          <p:cNvPr id="18" name="Line 4"/>
          <p:cNvSpPr/>
          <p:nvPr/>
        </p:nvSpPr>
        <p:spPr>
          <a:xfrm>
            <a:off x="1440" y="1243440"/>
            <a:ext cx="9137520" cy="144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19" name="Line 5"/>
          <p:cNvSpPr/>
          <p:nvPr/>
        </p:nvSpPr>
        <p:spPr>
          <a:xfrm>
            <a:off x="1440" y="3112200"/>
            <a:ext cx="9137520" cy="144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20" name="Line 6"/>
          <p:cNvSpPr/>
          <p:nvPr/>
        </p:nvSpPr>
        <p:spPr>
          <a:xfrm>
            <a:off x="1440" y="2489400"/>
            <a:ext cx="9137520" cy="144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21" name="Line 7"/>
          <p:cNvSpPr/>
          <p:nvPr/>
        </p:nvSpPr>
        <p:spPr>
          <a:xfrm>
            <a:off x="1440" y="1866240"/>
            <a:ext cx="9137520" cy="180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22" name="Line 8"/>
          <p:cNvSpPr/>
          <p:nvPr/>
        </p:nvSpPr>
        <p:spPr>
          <a:xfrm>
            <a:off x="1440" y="622080"/>
            <a:ext cx="9137520" cy="144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23" name="Line 9"/>
          <p:cNvSpPr/>
          <p:nvPr/>
        </p:nvSpPr>
        <p:spPr>
          <a:xfrm>
            <a:off x="1440" y="6234120"/>
            <a:ext cx="9139320" cy="1440"/>
          </a:xfrm>
          <a:prstGeom prst="line">
            <a:avLst/>
          </a:prstGeom>
          <a:ln w="15840">
            <a:solidFill>
              <a:srgbClr val="003b76"/>
            </a:solidFill>
            <a:miter/>
          </a:ln>
        </p:spPr>
      </p:sp>
      <p:sp>
        <p:nvSpPr>
          <p:cNvPr id="24" name="Line 10"/>
          <p:cNvSpPr/>
          <p:nvPr/>
        </p:nvSpPr>
        <p:spPr>
          <a:xfrm>
            <a:off x="1440" y="5610240"/>
            <a:ext cx="9139320" cy="1800"/>
          </a:xfrm>
          <a:prstGeom prst="line">
            <a:avLst/>
          </a:prstGeom>
          <a:ln w="15840">
            <a:solidFill>
              <a:srgbClr val="003b76"/>
            </a:solidFill>
            <a:miter/>
          </a:ln>
        </p:spPr>
      </p:sp>
      <p:sp>
        <p:nvSpPr>
          <p:cNvPr id="25" name="PlaceHolder 11"/>
          <p:cNvSpPr>
            <a:spLocks noGrp="1"/>
          </p:cNvSpPr>
          <p:nvPr>
            <p:ph type="title"/>
          </p:nvPr>
        </p:nvSpPr>
        <p:spPr>
          <a:xfrm>
            <a:off x="457200" y="130320"/>
            <a:ext cx="8227800" cy="7678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3600">
                <a:solidFill>
                  <a:srgbClr val="ffffff"/>
                </a:solidFill>
                <a:latin typeface="Arial"/>
              </a:rPr>
              <a:t>Click to edit the title text formatHaga clic para modificar el estilo de título del patrón</a:t>
            </a:r>
            <a:endParaRPr/>
          </a:p>
        </p:txBody>
      </p:sp>
      <p:sp>
        <p:nvSpPr>
          <p:cNvPr id="26" name="TextShape 12"/>
          <p:cNvSpPr txBox="1"/>
          <p:nvPr/>
        </p:nvSpPr>
        <p:spPr>
          <a:xfrm>
            <a:off x="457200" y="6243480"/>
            <a:ext cx="2131560" cy="455400"/>
          </a:xfrm>
          <a:prstGeom prst="rect">
            <a:avLst/>
          </a:prstGeom>
        </p:spPr>
      </p:sp>
      <p:sp>
        <p:nvSpPr>
          <p:cNvPr id="27" name="TextShape 13"/>
          <p:cNvSpPr txBox="1"/>
          <p:nvPr/>
        </p:nvSpPr>
        <p:spPr>
          <a:xfrm>
            <a:off x="3124080" y="6248520"/>
            <a:ext cx="2893680" cy="455400"/>
          </a:xfrm>
          <a:prstGeom prst="rect">
            <a:avLst/>
          </a:prstGeom>
        </p:spPr>
      </p:sp>
      <p:sp>
        <p:nvSpPr>
          <p:cNvPr id="28" name="PlaceHolder 14"/>
          <p:cNvSpPr>
            <a:spLocks noGrp="1"/>
          </p:cNvSpPr>
          <p:nvPr>
            <p:ph type="sldNum"/>
          </p:nvPr>
        </p:nvSpPr>
        <p:spPr>
          <a:xfrm>
            <a:off x="6553080" y="6243480"/>
            <a:ext cx="2131560" cy="455400"/>
          </a:xfrm>
          <a:prstGeom prst="rect">
            <a:avLst/>
          </a:prstGeom>
        </p:spPr>
        <p:txBody>
          <a:bodyPr bIns="45000" lIns="90000" rIns="90000" tIns="45000"/>
          <a:p>
            <a:fld id="{01617181-9171-4191-B121-E1F16141F111}" type="slidenum">
              <a:rPr lang="en-US">
                <a:solidFill>
                  <a:srgbClr val="ffffff"/>
                </a:solidFill>
                <a:latin typeface="Verdana"/>
              </a:rPr>
              <a:t>&lt;number&gt;</a:t>
            </a:fld>
            <a:endParaRPr/>
          </a:p>
        </p:txBody>
      </p:sp>
      <p:sp>
        <p:nvSpPr>
          <p:cNvPr id="29" name="PlaceHolder 1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Ninth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Line 1"/>
          <p:cNvSpPr/>
          <p:nvPr/>
        </p:nvSpPr>
        <p:spPr>
          <a:xfrm>
            <a:off x="1440" y="4362840"/>
            <a:ext cx="9139320" cy="144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31" name="Line 2"/>
          <p:cNvSpPr/>
          <p:nvPr/>
        </p:nvSpPr>
        <p:spPr>
          <a:xfrm>
            <a:off x="1440" y="3738960"/>
            <a:ext cx="9139320" cy="180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32" name="Line 3"/>
          <p:cNvSpPr/>
          <p:nvPr/>
        </p:nvSpPr>
        <p:spPr>
          <a:xfrm>
            <a:off x="1440" y="4986720"/>
            <a:ext cx="9139320" cy="1440"/>
          </a:xfrm>
          <a:prstGeom prst="line">
            <a:avLst/>
          </a:prstGeom>
          <a:ln w="15840">
            <a:solidFill>
              <a:srgbClr val="003b76"/>
            </a:solidFill>
            <a:miter/>
          </a:ln>
        </p:spPr>
      </p:sp>
      <p:sp>
        <p:nvSpPr>
          <p:cNvPr id="33" name="Line 4"/>
          <p:cNvSpPr/>
          <p:nvPr/>
        </p:nvSpPr>
        <p:spPr>
          <a:xfrm>
            <a:off x="1440" y="1243440"/>
            <a:ext cx="9137520" cy="144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34" name="Line 5"/>
          <p:cNvSpPr/>
          <p:nvPr/>
        </p:nvSpPr>
        <p:spPr>
          <a:xfrm>
            <a:off x="1440" y="3112200"/>
            <a:ext cx="9137520" cy="144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35" name="Line 6"/>
          <p:cNvSpPr/>
          <p:nvPr/>
        </p:nvSpPr>
        <p:spPr>
          <a:xfrm>
            <a:off x="1440" y="2489400"/>
            <a:ext cx="9137520" cy="144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36" name="Line 7"/>
          <p:cNvSpPr/>
          <p:nvPr/>
        </p:nvSpPr>
        <p:spPr>
          <a:xfrm>
            <a:off x="1440" y="1866240"/>
            <a:ext cx="9137520" cy="180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37" name="Line 8"/>
          <p:cNvSpPr/>
          <p:nvPr/>
        </p:nvSpPr>
        <p:spPr>
          <a:xfrm>
            <a:off x="1440" y="622080"/>
            <a:ext cx="9137520" cy="144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38" name="Line 9"/>
          <p:cNvSpPr/>
          <p:nvPr/>
        </p:nvSpPr>
        <p:spPr>
          <a:xfrm>
            <a:off x="1440" y="6234120"/>
            <a:ext cx="9139320" cy="1440"/>
          </a:xfrm>
          <a:prstGeom prst="line">
            <a:avLst/>
          </a:prstGeom>
          <a:ln w="15840">
            <a:solidFill>
              <a:srgbClr val="003b76"/>
            </a:solidFill>
            <a:miter/>
          </a:ln>
        </p:spPr>
      </p:sp>
      <p:sp>
        <p:nvSpPr>
          <p:cNvPr id="39" name="Line 10"/>
          <p:cNvSpPr/>
          <p:nvPr/>
        </p:nvSpPr>
        <p:spPr>
          <a:xfrm>
            <a:off x="1440" y="5610240"/>
            <a:ext cx="9139320" cy="1800"/>
          </a:xfrm>
          <a:prstGeom prst="line">
            <a:avLst/>
          </a:prstGeom>
          <a:ln w="15840">
            <a:solidFill>
              <a:srgbClr val="003b76"/>
            </a:solidFill>
            <a:miter/>
          </a:ln>
        </p:spPr>
      </p:sp>
      <p:sp>
        <p:nvSpPr>
          <p:cNvPr id="40" name="PlaceHolder 1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3600">
                <a:solidFill>
                  <a:srgbClr val="ffffff"/>
                </a:solidFill>
                <a:latin typeface="Arial"/>
              </a:rPr>
              <a:t>Click to edit the title text formatHaga clic para modificar el estilo de título del patrón</a:t>
            </a:r>
            <a:endParaRPr/>
          </a:p>
        </p:txBody>
      </p:sp>
      <p:sp>
        <p:nvSpPr>
          <p:cNvPr id="41" name="PlaceHolder 1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Eighth Outline Level</a:t>
            </a:r>
            <a:endParaRPr/>
          </a:p>
          <a:p>
            <a:r>
              <a:rPr lang="en-US" sz="3200">
                <a:solidFill>
                  <a:srgbClr val="ffffff"/>
                </a:solidFill>
                <a:latin typeface="Verdana"/>
              </a:rPr>
              <a:t>Ninth Outline LevelHaga clic para modificar el estilo de subtítulo del patrón</a:t>
            </a:r>
            <a:endParaRPr/>
          </a:p>
        </p:txBody>
      </p:sp>
      <p:sp>
        <p:nvSpPr>
          <p:cNvPr id="42" name="TextShape 13"/>
          <p:cNvSpPr txBox="1"/>
          <p:nvPr/>
        </p:nvSpPr>
        <p:spPr>
          <a:xfrm>
            <a:off x="457200" y="6243480"/>
            <a:ext cx="2131560" cy="455400"/>
          </a:xfrm>
          <a:prstGeom prst="rect">
            <a:avLst/>
          </a:prstGeom>
        </p:spPr>
      </p:sp>
      <p:sp>
        <p:nvSpPr>
          <p:cNvPr id="43" name="TextShape 14"/>
          <p:cNvSpPr txBox="1"/>
          <p:nvPr/>
        </p:nvSpPr>
        <p:spPr>
          <a:xfrm>
            <a:off x="3124080" y="6248520"/>
            <a:ext cx="2893680" cy="455400"/>
          </a:xfrm>
          <a:prstGeom prst="rect">
            <a:avLst/>
          </a:prstGeom>
        </p:spPr>
      </p:sp>
      <p:sp>
        <p:nvSpPr>
          <p:cNvPr id="44" name="PlaceHolder 15"/>
          <p:cNvSpPr>
            <a:spLocks noGrp="1"/>
          </p:cNvSpPr>
          <p:nvPr>
            <p:ph type="sldNum"/>
          </p:nvPr>
        </p:nvSpPr>
        <p:spPr>
          <a:xfrm>
            <a:off x="6553080" y="6243480"/>
            <a:ext cx="2131560" cy="455400"/>
          </a:xfrm>
          <a:prstGeom prst="rect">
            <a:avLst/>
          </a:prstGeom>
        </p:spPr>
        <p:txBody>
          <a:bodyPr bIns="45000" lIns="90000" rIns="90000" tIns="45000"/>
          <a:p>
            <a:fld id="{41D101B1-A141-4111-9111-911141B111B1}" type="slidenum">
              <a:rPr lang="en-US">
                <a:solidFill>
                  <a:srgbClr val="ffffff"/>
                </a:solidFill>
                <a:latin typeface="Verdana"/>
              </a:rPr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"/>
          <p:cNvSpPr/>
          <p:nvPr/>
        </p:nvSpPr>
        <p:spPr>
          <a:xfrm>
            <a:off x="1440" y="4362840"/>
            <a:ext cx="9139320" cy="144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46" name="Line 2"/>
          <p:cNvSpPr/>
          <p:nvPr/>
        </p:nvSpPr>
        <p:spPr>
          <a:xfrm>
            <a:off x="1440" y="3738960"/>
            <a:ext cx="9139320" cy="180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47" name="Line 3"/>
          <p:cNvSpPr/>
          <p:nvPr/>
        </p:nvSpPr>
        <p:spPr>
          <a:xfrm>
            <a:off x="1440" y="4986720"/>
            <a:ext cx="9139320" cy="1440"/>
          </a:xfrm>
          <a:prstGeom prst="line">
            <a:avLst/>
          </a:prstGeom>
          <a:ln w="15840">
            <a:solidFill>
              <a:srgbClr val="003b76"/>
            </a:solidFill>
            <a:miter/>
          </a:ln>
        </p:spPr>
      </p:sp>
      <p:sp>
        <p:nvSpPr>
          <p:cNvPr id="48" name="Line 4"/>
          <p:cNvSpPr/>
          <p:nvPr/>
        </p:nvSpPr>
        <p:spPr>
          <a:xfrm>
            <a:off x="1440" y="1243440"/>
            <a:ext cx="9137520" cy="144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49" name="Line 5"/>
          <p:cNvSpPr/>
          <p:nvPr/>
        </p:nvSpPr>
        <p:spPr>
          <a:xfrm>
            <a:off x="1440" y="3112200"/>
            <a:ext cx="9137520" cy="144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50" name="Line 6"/>
          <p:cNvSpPr/>
          <p:nvPr/>
        </p:nvSpPr>
        <p:spPr>
          <a:xfrm>
            <a:off x="1440" y="2489400"/>
            <a:ext cx="9137520" cy="144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51" name="Line 7"/>
          <p:cNvSpPr/>
          <p:nvPr/>
        </p:nvSpPr>
        <p:spPr>
          <a:xfrm>
            <a:off x="1440" y="1866240"/>
            <a:ext cx="9137520" cy="180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52" name="Line 8"/>
          <p:cNvSpPr/>
          <p:nvPr/>
        </p:nvSpPr>
        <p:spPr>
          <a:xfrm>
            <a:off x="1440" y="622080"/>
            <a:ext cx="9137520" cy="144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53" name="Line 9"/>
          <p:cNvSpPr/>
          <p:nvPr/>
        </p:nvSpPr>
        <p:spPr>
          <a:xfrm>
            <a:off x="1440" y="6234120"/>
            <a:ext cx="9139320" cy="1440"/>
          </a:xfrm>
          <a:prstGeom prst="line">
            <a:avLst/>
          </a:prstGeom>
          <a:ln w="15840">
            <a:solidFill>
              <a:srgbClr val="003b76"/>
            </a:solidFill>
            <a:miter/>
          </a:ln>
        </p:spPr>
      </p:sp>
      <p:sp>
        <p:nvSpPr>
          <p:cNvPr id="54" name="Line 10"/>
          <p:cNvSpPr/>
          <p:nvPr/>
        </p:nvSpPr>
        <p:spPr>
          <a:xfrm>
            <a:off x="1440" y="5610240"/>
            <a:ext cx="9139320" cy="1800"/>
          </a:xfrm>
          <a:prstGeom prst="line">
            <a:avLst/>
          </a:prstGeom>
          <a:ln w="15840">
            <a:solidFill>
              <a:srgbClr val="003b76"/>
            </a:solidFill>
            <a:miter/>
          </a:ln>
        </p:spPr>
      </p:sp>
      <p:sp>
        <p:nvSpPr>
          <p:cNvPr id="55" name="PlaceHolder 11"/>
          <p:cNvSpPr>
            <a:spLocks noGrp="1"/>
          </p:cNvSpPr>
          <p:nvPr>
            <p:ph type="title"/>
          </p:nvPr>
        </p:nvSpPr>
        <p:spPr>
          <a:xfrm>
            <a:off x="457200" y="130320"/>
            <a:ext cx="8227800" cy="7678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3600">
                <a:solidFill>
                  <a:srgbClr val="ffffff"/>
                </a:solidFill>
                <a:latin typeface="Arial"/>
              </a:rPr>
              <a:t>Click to edit the title text formatHaga clic para modificar el estilo de título del patrón</a:t>
            </a:r>
            <a:endParaRPr/>
          </a:p>
        </p:txBody>
      </p:sp>
      <p:sp>
        <p:nvSpPr>
          <p:cNvPr id="56" name="PlaceHolder 12"/>
          <p:cNvSpPr>
            <a:spLocks noGrp="1"/>
          </p:cNvSpPr>
          <p:nvPr>
            <p:ph type="body"/>
          </p:nvPr>
        </p:nvSpPr>
        <p:spPr>
          <a:xfrm>
            <a:off x="457200" y="1260360"/>
            <a:ext cx="8227800" cy="45241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Eighth Outline Level</a:t>
            </a:r>
            <a:endParaRPr/>
          </a:p>
          <a:p>
            <a:r>
              <a:rPr lang="en-US" sz="3200">
                <a:solidFill>
                  <a:srgbClr val="ffffff"/>
                </a:solidFill>
                <a:latin typeface="Verdana"/>
              </a:rPr>
              <a:t>Ninth Outline LevelHaga clic para modificar el estilo de texto del patrón</a:t>
            </a:r>
            <a:endParaRPr/>
          </a:p>
          <a:p>
            <a:r>
              <a:rPr lang="en-US" sz="2800">
                <a:solidFill>
                  <a:srgbClr val="ffffff"/>
                </a:solidFill>
                <a:latin typeface="Verdana"/>
              </a:rPr>
              <a:t>Segundo nivel</a:t>
            </a:r>
            <a:endParaRPr/>
          </a:p>
          <a:p>
            <a:pPr lvl="1">
              <a:buFont typeface="Times New Roman"/>
              <a:buChar char="●"/>
            </a:pPr>
            <a:r>
              <a:rPr lang="en-US" sz="2400">
                <a:solidFill>
                  <a:srgbClr val="ffffff"/>
                </a:solidFill>
                <a:latin typeface="Verdana"/>
              </a:rPr>
              <a:t>Tercer nivel</a:t>
            </a:r>
            <a:endParaRPr/>
          </a:p>
          <a:p>
            <a:pPr lvl="2">
              <a:buFont typeface="Times New Roman"/>
              <a:buChar char="–"/>
            </a:pPr>
            <a:r>
              <a:rPr lang="en-US" sz="2000">
                <a:solidFill>
                  <a:srgbClr val="ffffff"/>
                </a:solidFill>
                <a:latin typeface="Verdana"/>
              </a:rPr>
              <a:t>Cuarto nivel</a:t>
            </a:r>
            <a:endParaRPr/>
          </a:p>
          <a:p>
            <a:pPr lvl="3">
              <a:buFont typeface="Times New Roman"/>
              <a:buChar char="●"/>
            </a:pPr>
            <a:r>
              <a:rPr lang="en-US" sz="2000">
                <a:solidFill>
                  <a:srgbClr val="ffffff"/>
                </a:solidFill>
                <a:latin typeface="Verdana"/>
              </a:rPr>
              <a:t>Quinto nivel</a:t>
            </a:r>
            <a:endParaRPr/>
          </a:p>
        </p:txBody>
      </p:sp>
      <p:sp>
        <p:nvSpPr>
          <p:cNvPr id="57" name="TextShape 13"/>
          <p:cNvSpPr txBox="1"/>
          <p:nvPr/>
        </p:nvSpPr>
        <p:spPr>
          <a:xfrm>
            <a:off x="457200" y="6243480"/>
            <a:ext cx="2131560" cy="455400"/>
          </a:xfrm>
          <a:prstGeom prst="rect">
            <a:avLst/>
          </a:prstGeom>
        </p:spPr>
      </p:sp>
      <p:sp>
        <p:nvSpPr>
          <p:cNvPr id="58" name="TextShape 14"/>
          <p:cNvSpPr txBox="1"/>
          <p:nvPr/>
        </p:nvSpPr>
        <p:spPr>
          <a:xfrm>
            <a:off x="3124080" y="6248520"/>
            <a:ext cx="2893680" cy="455400"/>
          </a:xfrm>
          <a:prstGeom prst="rect">
            <a:avLst/>
          </a:prstGeom>
        </p:spPr>
      </p:sp>
      <p:sp>
        <p:nvSpPr>
          <p:cNvPr id="59" name="PlaceHolder 15"/>
          <p:cNvSpPr>
            <a:spLocks noGrp="1"/>
          </p:cNvSpPr>
          <p:nvPr>
            <p:ph type="sldNum"/>
          </p:nvPr>
        </p:nvSpPr>
        <p:spPr>
          <a:xfrm>
            <a:off x="6553080" y="6243480"/>
            <a:ext cx="2131560" cy="455400"/>
          </a:xfrm>
          <a:prstGeom prst="rect">
            <a:avLst/>
          </a:prstGeom>
        </p:spPr>
        <p:txBody>
          <a:bodyPr bIns="45000" lIns="90000" rIns="90000" tIns="45000"/>
          <a:p>
            <a:fld id="{7131B1D1-B1C1-4121-A121-817101A151E1}" type="slidenum">
              <a:rPr lang="en-US">
                <a:solidFill>
                  <a:srgbClr val="ffffff"/>
                </a:solidFill>
                <a:latin typeface="Verdana"/>
              </a:rPr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Line 1"/>
          <p:cNvSpPr/>
          <p:nvPr/>
        </p:nvSpPr>
        <p:spPr>
          <a:xfrm>
            <a:off x="1440" y="4362840"/>
            <a:ext cx="9139320" cy="144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61" name="Line 2"/>
          <p:cNvSpPr/>
          <p:nvPr/>
        </p:nvSpPr>
        <p:spPr>
          <a:xfrm>
            <a:off x="1440" y="3738960"/>
            <a:ext cx="9139320" cy="180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62" name="Line 3"/>
          <p:cNvSpPr/>
          <p:nvPr/>
        </p:nvSpPr>
        <p:spPr>
          <a:xfrm>
            <a:off x="1440" y="4986720"/>
            <a:ext cx="9139320" cy="1440"/>
          </a:xfrm>
          <a:prstGeom prst="line">
            <a:avLst/>
          </a:prstGeom>
          <a:ln w="15840">
            <a:solidFill>
              <a:srgbClr val="003b76"/>
            </a:solidFill>
            <a:miter/>
          </a:ln>
        </p:spPr>
      </p:sp>
      <p:sp>
        <p:nvSpPr>
          <p:cNvPr id="63" name="Line 4"/>
          <p:cNvSpPr/>
          <p:nvPr/>
        </p:nvSpPr>
        <p:spPr>
          <a:xfrm>
            <a:off x="1440" y="1243440"/>
            <a:ext cx="9137520" cy="144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64" name="Line 5"/>
          <p:cNvSpPr/>
          <p:nvPr/>
        </p:nvSpPr>
        <p:spPr>
          <a:xfrm>
            <a:off x="1440" y="3112200"/>
            <a:ext cx="9137520" cy="144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65" name="Line 6"/>
          <p:cNvSpPr/>
          <p:nvPr/>
        </p:nvSpPr>
        <p:spPr>
          <a:xfrm>
            <a:off x="1440" y="2489400"/>
            <a:ext cx="9137520" cy="144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66" name="Line 7"/>
          <p:cNvSpPr/>
          <p:nvPr/>
        </p:nvSpPr>
        <p:spPr>
          <a:xfrm>
            <a:off x="1440" y="1866240"/>
            <a:ext cx="9137520" cy="180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67" name="Line 8"/>
          <p:cNvSpPr/>
          <p:nvPr/>
        </p:nvSpPr>
        <p:spPr>
          <a:xfrm>
            <a:off x="1440" y="622080"/>
            <a:ext cx="9137520" cy="1440"/>
          </a:xfrm>
          <a:prstGeom prst="line">
            <a:avLst/>
          </a:prstGeom>
          <a:ln w="15840">
            <a:solidFill>
              <a:srgbClr val="0066cc"/>
            </a:solidFill>
            <a:miter/>
          </a:ln>
        </p:spPr>
      </p:sp>
      <p:sp>
        <p:nvSpPr>
          <p:cNvPr id="68" name="Line 9"/>
          <p:cNvSpPr/>
          <p:nvPr/>
        </p:nvSpPr>
        <p:spPr>
          <a:xfrm>
            <a:off x="1440" y="6234120"/>
            <a:ext cx="9139320" cy="1440"/>
          </a:xfrm>
          <a:prstGeom prst="line">
            <a:avLst/>
          </a:prstGeom>
          <a:ln w="15840">
            <a:solidFill>
              <a:srgbClr val="003b76"/>
            </a:solidFill>
            <a:miter/>
          </a:ln>
        </p:spPr>
      </p:sp>
      <p:sp>
        <p:nvSpPr>
          <p:cNvPr id="69" name="Line 10"/>
          <p:cNvSpPr/>
          <p:nvPr/>
        </p:nvSpPr>
        <p:spPr>
          <a:xfrm>
            <a:off x="1440" y="5610240"/>
            <a:ext cx="9139320" cy="1800"/>
          </a:xfrm>
          <a:prstGeom prst="line">
            <a:avLst/>
          </a:prstGeom>
          <a:ln w="15840">
            <a:solidFill>
              <a:srgbClr val="003b76"/>
            </a:solidFill>
            <a:miter/>
          </a:ln>
        </p:spPr>
      </p:sp>
      <p:sp>
        <p:nvSpPr>
          <p:cNvPr id="70" name="PlaceHolder 1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4000">
                <a:solidFill>
                  <a:srgbClr val="ffffff"/>
                </a:solidFill>
                <a:latin typeface="Arial"/>
              </a:rPr>
              <a:t>Click to edit the title text formatHaga clic para modificar el estilo de título del patrón</a:t>
            </a:r>
            <a:endParaRPr/>
          </a:p>
        </p:txBody>
      </p:sp>
      <p:sp>
        <p:nvSpPr>
          <p:cNvPr id="71" name="PlaceHolder 1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n-US" sz="2000">
                <a:solidFill>
                  <a:srgbClr val="ffffff"/>
                </a:solidFill>
                <a:latin typeface="Verdana"/>
              </a:rPr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2000">
                <a:solidFill>
                  <a:srgbClr val="ffffff"/>
                </a:solidFill>
                <a:latin typeface="Verdana"/>
              </a:rPr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 sz="2000">
                <a:solidFill>
                  <a:srgbClr val="ffffff"/>
                </a:solidFill>
                <a:latin typeface="Verdana"/>
              </a:rPr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 sz="2000">
                <a:solidFill>
                  <a:srgbClr val="ffffff"/>
                </a:solidFill>
                <a:latin typeface="Verdana"/>
              </a:rPr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 sz="2000">
                <a:solidFill>
                  <a:srgbClr val="ffffff"/>
                </a:solidFill>
                <a:latin typeface="Verdan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solidFill>
                  <a:srgbClr val="ffffff"/>
                </a:solidFill>
                <a:latin typeface="Verdana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solidFill>
                  <a:srgbClr val="ffffff"/>
                </a:solidFill>
                <a:latin typeface="Verdana"/>
              </a:rPr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 sz="2000">
                <a:solidFill>
                  <a:srgbClr val="ffffff"/>
                </a:solidFill>
                <a:latin typeface="Verdana"/>
              </a:rPr>
              <a:t>Eighth Outline Level</a:t>
            </a:r>
            <a:endParaRPr/>
          </a:p>
          <a:p>
            <a:r>
              <a:rPr lang="en-US" sz="2000">
                <a:solidFill>
                  <a:srgbClr val="ffffff"/>
                </a:solidFill>
                <a:latin typeface="Verdana"/>
              </a:rPr>
              <a:t>Ninth Outline LevelHaga clic para modificar el estilo de texto del patrón</a:t>
            </a:r>
            <a:endParaRPr/>
          </a:p>
        </p:txBody>
      </p:sp>
      <p:sp>
        <p:nvSpPr>
          <p:cNvPr id="72" name="TextShape 13"/>
          <p:cNvSpPr txBox="1"/>
          <p:nvPr/>
        </p:nvSpPr>
        <p:spPr>
          <a:xfrm>
            <a:off x="457200" y="6243480"/>
            <a:ext cx="2131560" cy="455400"/>
          </a:xfrm>
          <a:prstGeom prst="rect">
            <a:avLst/>
          </a:prstGeom>
        </p:spPr>
      </p:sp>
      <p:sp>
        <p:nvSpPr>
          <p:cNvPr id="73" name="TextShape 14"/>
          <p:cNvSpPr txBox="1"/>
          <p:nvPr/>
        </p:nvSpPr>
        <p:spPr>
          <a:xfrm>
            <a:off x="3124080" y="6248520"/>
            <a:ext cx="2893680" cy="455400"/>
          </a:xfrm>
          <a:prstGeom prst="rect">
            <a:avLst/>
          </a:prstGeom>
        </p:spPr>
      </p:sp>
      <p:sp>
        <p:nvSpPr>
          <p:cNvPr id="74" name="PlaceHolder 15"/>
          <p:cNvSpPr>
            <a:spLocks noGrp="1"/>
          </p:cNvSpPr>
          <p:nvPr>
            <p:ph type="sldNum"/>
          </p:nvPr>
        </p:nvSpPr>
        <p:spPr>
          <a:xfrm>
            <a:off x="6553080" y="6243480"/>
            <a:ext cx="2131560" cy="455400"/>
          </a:xfrm>
          <a:prstGeom prst="rect">
            <a:avLst/>
          </a:prstGeom>
        </p:spPr>
        <p:txBody>
          <a:bodyPr bIns="45000" lIns="90000" rIns="90000" tIns="45000"/>
          <a:p>
            <a:fld id="{D17191B1-1161-41E1-8141-41B15161E121}" type="slidenum">
              <a:rPr lang="en-US">
                <a:solidFill>
                  <a:srgbClr val="ffffff"/>
                </a:solidFill>
                <a:latin typeface="Verdana"/>
              </a:rPr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7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411120" y="423720"/>
            <a:ext cx="8229240" cy="1555560"/>
          </a:xfrm>
          <a:prstGeom prst="rect">
            <a:avLst/>
          </a:prstGeom>
        </p:spPr>
        <p:txBody>
          <a:bodyPr anchor="b" anchorCtr="1" bIns="46800" lIns="90000" rIns="90000" tIns="46800"/>
          <a:p>
            <a:pPr algn="ctr"/>
            <a:r>
              <a:rPr b="1" lang="en-US" sz="4800">
                <a:solidFill>
                  <a:srgbClr val="ffffff"/>
                </a:solidFill>
                <a:latin typeface="Arial"/>
              </a:rPr>
              <a:t>Nuclei/antinuclei production at LHC energies</a:t>
            </a:r>
            <a:endParaRPr/>
          </a:p>
        </p:txBody>
      </p:sp>
      <p:sp>
        <p:nvSpPr>
          <p:cNvPr id="81" name="CustomShape 2"/>
          <p:cNvSpPr/>
          <p:nvPr/>
        </p:nvSpPr>
        <p:spPr>
          <a:xfrm>
            <a:off x="1776240" y="2610000"/>
            <a:ext cx="9143640" cy="1080"/>
          </a:xfrm>
          <a:prstGeom prst="rect">
            <a:avLst/>
          </a:prstGeom>
        </p:spPr>
      </p:sp>
      <p:sp>
        <p:nvSpPr>
          <p:cNvPr id="82" name="CustomShape 3"/>
          <p:cNvSpPr/>
          <p:nvPr/>
        </p:nvSpPr>
        <p:spPr>
          <a:xfrm>
            <a:off x="108000" y="2638440"/>
            <a:ext cx="8623080" cy="1191240"/>
          </a:xfrm>
          <a:prstGeom prst="rect">
            <a:avLst/>
          </a:prstGeom>
        </p:spPr>
        <p:txBody>
          <a:bodyPr bIns="46800" lIns="90000" rIns="90000" tIns="46800"/>
          <a:p>
            <a:pPr algn="ctr"/>
            <a:r>
              <a:rPr lang="en-US" sz="2400">
                <a:solidFill>
                  <a:srgbClr val="ffffff"/>
                </a:solidFill>
                <a:latin typeface="Verdana"/>
              </a:rPr>
              <a:t>A. Menchaca-Rocha</a:t>
            </a:r>
            <a:endParaRPr/>
          </a:p>
          <a:p>
            <a:pPr algn="ctr"/>
            <a:r>
              <a:rPr lang="en-US" sz="2400">
                <a:solidFill>
                  <a:srgbClr val="ffffff"/>
                </a:solidFill>
                <a:latin typeface="Verdana"/>
              </a:rPr>
              <a:t>IFUNAM, Mexico</a:t>
            </a:r>
            <a:endParaRPr/>
          </a:p>
          <a:p>
            <a:endParaRPr/>
          </a:p>
        </p:txBody>
      </p:sp>
      <p:sp>
        <p:nvSpPr>
          <p:cNvPr id="83" name="CustomShape 4"/>
          <p:cNvSpPr/>
          <p:nvPr/>
        </p:nvSpPr>
        <p:spPr>
          <a:xfrm>
            <a:off x="6659280" y="6031440"/>
            <a:ext cx="2520720" cy="703800"/>
          </a:xfrm>
          <a:prstGeom prst="rect">
            <a:avLst/>
          </a:prstGeom>
        </p:spPr>
        <p:txBody>
          <a:bodyPr bIns="46800" lIns="90000" rIns="90000" tIns="46800"/>
          <a:p>
            <a:r>
              <a:rPr lang="en-US" sz="2000">
                <a:solidFill>
                  <a:srgbClr val="ffffff"/>
                </a:solidFill>
                <a:latin typeface="Verdana"/>
              </a:rPr>
              <a:t>Guy-Fest, Puebla, 2/12/2011</a:t>
            </a:r>
            <a:endParaRPr/>
          </a:p>
        </p:txBody>
      </p:sp>
      <p:pic>
        <p:nvPicPr>
          <p:cNvPr descr="" id="84" name="5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3246120" y="3645000"/>
            <a:ext cx="2909520" cy="302400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6553080" y="6243480"/>
            <a:ext cx="2131560" cy="45540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C1E141F1-F161-4191-B111-B1A100713161}" type="slidenum">
              <a:rPr lang="en-US"/>
              <a:t>&lt;number&gt;</a:t>
            </a:fld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457200" y="84240"/>
            <a:ext cx="8229240" cy="8632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2800">
                <a:solidFill>
                  <a:srgbClr val="ffffff"/>
                </a:solidFill>
                <a:latin typeface="Arial"/>
              </a:rPr>
              <a:t>Coalescence parameter for deuterons</a:t>
            </a:r>
            <a:endParaRPr/>
          </a:p>
        </p:txBody>
      </p:sp>
      <p:pic>
        <p:nvPicPr>
          <p:cNvPr descr="" id="135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1725120" y="1412640"/>
            <a:ext cx="5798520" cy="4083480"/>
          </a:xfrm>
          <a:prstGeom prst="rect">
            <a:avLst/>
          </a:prstGeom>
        </p:spPr>
      </p:pic>
      <p:sp>
        <p:nvSpPr>
          <p:cNvPr id="136" name="CustomShape 3"/>
          <p:cNvSpPr/>
          <p:nvPr/>
        </p:nvSpPr>
        <p:spPr>
          <a:xfrm>
            <a:off x="4428000" y="1772640"/>
            <a:ext cx="647640" cy="3312000"/>
          </a:xfrm>
          <a:prstGeom prst="rect">
            <a:avLst/>
          </a:prstGeom>
          <a:solidFill>
            <a:srgbClr val="a35d9b"/>
          </a:solidFill>
          <a:ln w="9360">
            <a:solidFill>
              <a:srgbClr val="000000"/>
            </a:solidFill>
            <a:round/>
          </a:ln>
        </p:spPr>
      </p:sp>
      <p:sp>
        <p:nvSpPr>
          <p:cNvPr id="137" name="CustomShape 4"/>
          <p:cNvSpPr/>
          <p:nvPr/>
        </p:nvSpPr>
        <p:spPr>
          <a:xfrm>
            <a:off x="4562640" y="3783960"/>
            <a:ext cx="84060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ffffff"/>
                </a:solidFill>
                <a:latin typeface="Arial"/>
              </a:rPr>
              <a:t>ALICE</a:t>
            </a:r>
            <a:endParaRPr/>
          </a:p>
        </p:txBody>
      </p:sp>
      <p:sp>
        <p:nvSpPr>
          <p:cNvPr id="138" name="CustomShape 5"/>
          <p:cNvSpPr/>
          <p:nvPr/>
        </p:nvSpPr>
        <p:spPr>
          <a:xfrm>
            <a:off x="5636880" y="5661360"/>
            <a:ext cx="201852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ffffff"/>
                </a:solidFill>
                <a:latin typeface="Arial"/>
              </a:rPr>
              <a:t>ALEPH Coll. 2006</a:t>
            </a:r>
            <a:endParaRPr/>
          </a:p>
        </p:txBody>
      </p:sp>
      <p:sp>
        <p:nvSpPr>
          <p:cNvPr id="139" name="CustomShape 6"/>
          <p:cNvSpPr/>
          <p:nvPr/>
        </p:nvSpPr>
        <p:spPr>
          <a:xfrm>
            <a:off x="-25920" y="2277000"/>
            <a:ext cx="177804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ffffff"/>
                </a:solidFill>
                <a:latin typeface="Arial"/>
              </a:rPr>
              <a:t>Particle-Particle</a:t>
            </a:r>
            <a:endParaRPr/>
          </a:p>
        </p:txBody>
      </p:sp>
      <p:cxnSp>
        <p:nvCxnSpPr>
          <p:cNvPr id="140" name="Line 7"/>
          <p:cNvCxnSpPr/>
          <p:nvPr/>
        </p:nvCxnSpPr>
        <p:spPr>
          <a:xfrm>
            <a:off x="1979640" y="2492640"/>
            <a:ext cx="2016360" cy="360"/>
          </a:xfrm>
          <a:prstGeom prst="straightConnector1">
            <a:avLst/>
          </a:prstGeom>
          <a:ln w="25560">
            <a:solidFill>
              <a:srgbClr val="c00000"/>
            </a:solidFill>
            <a:round/>
            <a:tailEnd len="med" type="triangle" w="med"/>
          </a:ln>
        </p:spPr>
      </p:cxnSp>
      <p:sp>
        <p:nvSpPr>
          <p:cNvPr id="141" name="CustomShape 8"/>
          <p:cNvSpPr/>
          <p:nvPr/>
        </p:nvSpPr>
        <p:spPr>
          <a:xfrm>
            <a:off x="615240" y="3429000"/>
            <a:ext cx="56160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ffffff"/>
                </a:solidFill>
                <a:latin typeface="Arial"/>
              </a:rPr>
              <a:t>A-A</a:t>
            </a:r>
            <a:endParaRPr/>
          </a:p>
        </p:txBody>
      </p:sp>
      <p:cxnSp>
        <p:nvCxnSpPr>
          <p:cNvPr id="142" name="Line 9"/>
          <p:cNvCxnSpPr/>
          <p:nvPr/>
        </p:nvCxnSpPr>
        <p:spPr>
          <a:xfrm>
            <a:off x="1979640" y="3645000"/>
            <a:ext cx="2016360" cy="360"/>
          </a:xfrm>
          <a:prstGeom prst="straightConnector1">
            <a:avLst/>
          </a:prstGeom>
          <a:ln w="25560">
            <a:solidFill>
              <a:srgbClr val="c00000"/>
            </a:solidFill>
            <a:round/>
            <a:tailEnd len="med" type="triangle" w="med"/>
          </a:ln>
        </p:spPr>
      </p:cxnSp>
    </p:spTree>
  </p:cSld>
  <p:timing>
    <p:tnLst>
      <p:par>
        <p:cTn dur="indefinite" id="29" nodeType="tmRoot" restart="never">
          <p:childTnLst>
            <p:seq>
              <p:cTn id="3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6553080" y="6243480"/>
            <a:ext cx="2131560" cy="45540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71811191-E191-4121-9161-21B141B10141}" type="slidenum">
              <a:rPr lang="en-US"/>
              <a:t>&lt;number&gt;</a:t>
            </a:fld>
            <a:endParaRPr/>
          </a:p>
        </p:txBody>
      </p:sp>
      <p:sp>
        <p:nvSpPr>
          <p:cNvPr id="144" name="TextShape 2"/>
          <p:cNvSpPr txBox="1"/>
          <p:nvPr/>
        </p:nvSpPr>
        <p:spPr>
          <a:xfrm>
            <a:off x="457200" y="84240"/>
            <a:ext cx="8229240" cy="8632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3600">
                <a:solidFill>
                  <a:srgbClr val="ffffff"/>
                </a:solidFill>
                <a:latin typeface="Arial"/>
              </a:rPr>
              <a:t>B3</a:t>
            </a:r>
            <a:endParaRPr/>
          </a:p>
        </p:txBody>
      </p:sp>
      <p:pic>
        <p:nvPicPr>
          <p:cNvPr descr="" id="14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158920" y="1509840"/>
            <a:ext cx="4860720" cy="4247640"/>
          </a:xfrm>
          <a:prstGeom prst="rect">
            <a:avLst/>
          </a:prstGeom>
        </p:spPr>
      </p:pic>
      <p:sp>
        <p:nvSpPr>
          <p:cNvPr id="146" name="CustomShape 3"/>
          <p:cNvSpPr/>
          <p:nvPr/>
        </p:nvSpPr>
        <p:spPr>
          <a:xfrm>
            <a:off x="3314160" y="5805360"/>
            <a:ext cx="2715120" cy="398880"/>
          </a:xfrm>
          <a:prstGeom prst="rect">
            <a:avLst/>
          </a:prstGeom>
        </p:spPr>
        <p:txBody>
          <a:bodyPr bIns="46800" lIns="90000" rIns="90000" tIns="46800" wrap="none"/>
          <a:p>
            <a:r>
              <a:rPr lang="en-US" sz="2000">
                <a:solidFill>
                  <a:srgbClr val="ffffff"/>
                </a:solidFill>
                <a:latin typeface="Verdana"/>
              </a:rPr>
              <a:t>Nbar/N </a:t>
            </a:r>
            <a:r>
              <a:rPr lang="en-US" sz="2000">
                <a:solidFill>
                  <a:srgbClr val="ffffff"/>
                </a:solidFill>
                <a:latin typeface="Symbol"/>
              </a:rPr>
              <a:t></a:t>
            </a:r>
            <a:r>
              <a:rPr lang="en-US" sz="2000">
                <a:solidFill>
                  <a:srgbClr val="ffffff"/>
                </a:solidFill>
                <a:latin typeface="Verdana"/>
              </a:rPr>
              <a:t> (pbar/p)A</a:t>
            </a:r>
            <a:endParaRPr/>
          </a:p>
        </p:txBody>
      </p:sp>
      <p:sp>
        <p:nvSpPr>
          <p:cNvPr id="147" name="CustomShape 4"/>
          <p:cNvSpPr/>
          <p:nvPr/>
        </p:nvSpPr>
        <p:spPr>
          <a:xfrm>
            <a:off x="2492280" y="6300000"/>
            <a:ext cx="450288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ffffff"/>
                </a:solidFill>
                <a:latin typeface="Arial"/>
              </a:rPr>
              <a:t>J.L. Nagle et al., Phys. Rev. C53(1996)367</a:t>
            </a:r>
            <a:endParaRPr/>
          </a:p>
        </p:txBody>
      </p:sp>
    </p:spTree>
  </p:cSld>
  <p:timing>
    <p:tnLst>
      <p:par>
        <p:cTn dur="indefinite" id="31" nodeType="tmRoot" restart="never">
          <p:childTnLst>
            <p:seq>
              <p:cTn id="3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6553080" y="6243480"/>
            <a:ext cx="2131560" cy="45540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81710151-6141-4161-8171-112181A13151}" type="slidenum">
              <a:rPr lang="en-US"/>
              <a:t>&lt;number&gt;</a:t>
            </a:fld>
            <a:endParaRPr/>
          </a:p>
        </p:txBody>
      </p:sp>
      <p:sp>
        <p:nvSpPr>
          <p:cNvPr id="149" name="CustomShape 2"/>
          <p:cNvSpPr/>
          <p:nvPr/>
        </p:nvSpPr>
        <p:spPr>
          <a:xfrm>
            <a:off x="457200" y="1260360"/>
            <a:ext cx="8229240" cy="4865400"/>
          </a:xfrm>
          <a:prstGeom prst="rect">
            <a:avLst/>
          </a:prstGeom>
        </p:spPr>
        <p:txBody>
          <a:bodyPr bIns="46800" lIns="90000" rIns="90000" tIns="46800"/>
          <a:p>
            <a:pPr>
              <a:buSzPct val="60000"/>
              <a:buFont typeface="Wingdings"/>
              <a:buChar char="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Spectrometer (0.5 T, -0.9 &lt;</a:t>
            </a:r>
            <a:r>
              <a:rPr lang="en-US" sz="3200">
                <a:solidFill>
                  <a:srgbClr val="ffffff"/>
                </a:solidFill>
                <a:latin typeface="Arial"/>
              </a:rPr>
              <a:t>η </a:t>
            </a:r>
            <a:r>
              <a:rPr lang="en-US" sz="3200">
                <a:solidFill>
                  <a:srgbClr val="ffffff"/>
                </a:solidFill>
                <a:latin typeface="Verdana"/>
              </a:rPr>
              <a:t>&lt; 0.9)</a:t>
            </a:r>
            <a:endParaRPr/>
          </a:p>
          <a:p>
            <a:pPr>
              <a:buSzPct val="60000"/>
              <a:buFont typeface="Wingdings"/>
              <a:buChar char="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Tracking (ITS, TPC, TRD)</a:t>
            </a:r>
            <a:endParaRPr/>
          </a:p>
          <a:p>
            <a:pPr>
              <a:buSzPct val="60000"/>
              <a:buFont typeface="Wingdings"/>
              <a:buChar char="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Timing (TOF)</a:t>
            </a:r>
            <a:endParaRPr/>
          </a:p>
          <a:p>
            <a:pPr>
              <a:buSzPct val="60000"/>
              <a:buFont typeface="Wingdings"/>
              <a:buChar char="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dE/dx PID</a:t>
            </a:r>
            <a:endParaRPr/>
          </a:p>
          <a:p>
            <a:pPr>
              <a:buSzPct val="60000"/>
              <a:buFont typeface="Wingdings"/>
              <a:buChar char="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Centrality (ZDC)</a:t>
            </a:r>
            <a:endParaRPr/>
          </a:p>
          <a:p>
            <a:pPr>
              <a:buSzPct val="60000"/>
              <a:buFont typeface="Wingdings"/>
              <a:buChar char="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CP Multiplicity (ITS, TPC and V0 within 2.8 &lt;</a:t>
            </a:r>
            <a:r>
              <a:rPr lang="en-US" sz="3200">
                <a:solidFill>
                  <a:srgbClr val="ffffff"/>
                </a:solidFill>
                <a:latin typeface="Arial"/>
              </a:rPr>
              <a:t>η </a:t>
            </a:r>
            <a:r>
              <a:rPr lang="en-US" sz="3200">
                <a:solidFill>
                  <a:srgbClr val="ffffff"/>
                </a:solidFill>
                <a:latin typeface="Verdana"/>
              </a:rPr>
              <a:t>&lt; 5.1)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150" name="TextShape 3"/>
          <p:cNvSpPr txBox="1"/>
          <p:nvPr/>
        </p:nvSpPr>
        <p:spPr>
          <a:xfrm>
            <a:off x="457200" y="84240"/>
            <a:ext cx="8229240" cy="8632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4000">
                <a:solidFill>
                  <a:srgbClr val="ffffff"/>
                </a:solidFill>
                <a:latin typeface="Arial"/>
              </a:rPr>
              <a:t>Why in LHC-ALICE?</a:t>
            </a:r>
            <a:endParaRPr/>
          </a:p>
        </p:txBody>
      </p:sp>
    </p:spTree>
  </p:cSld>
  <p:timing>
    <p:tnLst>
      <p:par>
        <p:cTn dur="indefinite" id="33" nodeType="tmRoot" restart="never">
          <p:childTnLst>
            <p:seq>
              <p:cTn id="3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3600">
                <a:solidFill>
                  <a:srgbClr val="ffffff"/>
                </a:solidFill>
                <a:latin typeface="Arial"/>
              </a:rPr>
              <a:t>Open issues?</a:t>
            </a:r>
            <a:endParaRPr/>
          </a:p>
        </p:txBody>
      </p:sp>
      <p:sp>
        <p:nvSpPr>
          <p:cNvPr id="152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57200" y="130320"/>
            <a:ext cx="8227800" cy="7678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3600">
                <a:solidFill>
                  <a:srgbClr val="ffffff"/>
                </a:solidFill>
                <a:latin typeface="Arial"/>
              </a:rPr>
              <a:t>Relevant to cosmic-ray physics?</a:t>
            </a:r>
            <a:endParaRPr/>
          </a:p>
        </p:txBody>
      </p:sp>
      <p:pic>
        <p:nvPicPr>
          <p:cNvPr descr="" id="15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411640" y="1052640"/>
            <a:ext cx="4896360" cy="5616360"/>
          </a:xfrm>
          <a:prstGeom prst="rect">
            <a:avLst/>
          </a:prstGeom>
        </p:spPr>
      </p:pic>
      <p:sp>
        <p:nvSpPr>
          <p:cNvPr id="155" name="CustomShape 2"/>
          <p:cNvSpPr/>
          <p:nvPr/>
        </p:nvSpPr>
        <p:spPr>
          <a:xfrm>
            <a:off x="7604640" y="6237360"/>
            <a:ext cx="123228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ffffff"/>
                </a:solidFill>
                <a:latin typeface="Arial"/>
              </a:rPr>
              <a:t>RPP-2012</a:t>
            </a:r>
            <a:endParaRPr/>
          </a:p>
        </p:txBody>
      </p:sp>
      <p:sp>
        <p:nvSpPr>
          <p:cNvPr id="156" name="CustomShape 3"/>
          <p:cNvSpPr/>
          <p:nvPr/>
        </p:nvSpPr>
        <p:spPr>
          <a:xfrm>
            <a:off x="7533720" y="2421000"/>
            <a:ext cx="149904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ffffff"/>
                </a:solidFill>
                <a:latin typeface="Arial"/>
              </a:rPr>
              <a:t>3He excess?</a:t>
            </a:r>
            <a:endParaRPr/>
          </a:p>
        </p:txBody>
      </p:sp>
      <p:cxnSp>
        <p:nvCxnSpPr>
          <p:cNvPr id="157" name="Line 4"/>
          <p:cNvCxnSpPr/>
          <p:nvPr/>
        </p:nvCxnSpPr>
        <p:spPr>
          <a:xfrm flipH="1">
            <a:off x="5868000" y="2708640"/>
            <a:ext cx="1512360" cy="360"/>
          </a:xfrm>
          <a:prstGeom prst="straightConnector1">
            <a:avLst/>
          </a:prstGeom>
          <a:ln w="25560">
            <a:solidFill>
              <a:srgbClr val="c00000"/>
            </a:solidFill>
            <a:round/>
            <a:tailEnd len="med" type="triangle" w="med"/>
          </a:ln>
        </p:spPr>
      </p:cxn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457200" y="130320"/>
            <a:ext cx="8227800" cy="7678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3600">
                <a:solidFill>
                  <a:srgbClr val="ffffff"/>
                </a:solidFill>
                <a:latin typeface="Arial"/>
              </a:rPr>
              <a:t>AMS-01</a:t>
            </a:r>
            <a:endParaRPr/>
          </a:p>
        </p:txBody>
      </p:sp>
      <p:pic>
        <p:nvPicPr>
          <p:cNvPr descr="" id="15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04440" y="1628640"/>
            <a:ext cx="3895200" cy="4868640"/>
          </a:xfrm>
          <a:prstGeom prst="rect">
            <a:avLst/>
          </a:prstGeom>
        </p:spPr>
      </p:pic>
      <p:pic>
        <p:nvPicPr>
          <p:cNvPr descr="" id="16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900320" y="1844640"/>
            <a:ext cx="3631680" cy="4652640"/>
          </a:xfrm>
          <a:prstGeom prst="rect">
            <a:avLst/>
          </a:prstGeom>
        </p:spPr>
      </p:pic>
    </p:spTree>
  </p:cSld>
  <p:timing>
    <p:tnLst>
      <p:par>
        <p:cTn dur="indefinite" id="35" nodeType="tmRoot" restart="never">
          <p:childTnLst>
            <p:seq>
              <p:cTn dur="indefinite" id="36" nodeType="mainSeq">
                <p:childTnLst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afterEffect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1" fill="hold" id="41"/>
                                        <p:tgtEl>
                                          <p:spTgt spid="15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>
                            <p:stCondLst>
                              <p:cond delay="500"/>
                            </p:stCondLst>
                            <p:childTnLst>
                              <p:par>
                                <p:cTn fill="hold" id="43" nodeType="afterEffect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1" fill="hold" id="45"/>
                                        <p:tgtEl>
                                          <p:spTgt spid="16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457200" y="130320"/>
            <a:ext cx="8227800" cy="7678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3600">
                <a:solidFill>
                  <a:srgbClr val="ffffff"/>
                </a:solidFill>
                <a:latin typeface="Arial"/>
              </a:rPr>
              <a:t>Coalescence interpretation</a:t>
            </a:r>
            <a:endParaRPr/>
          </a:p>
        </p:txBody>
      </p:sp>
      <p:pic>
        <p:nvPicPr>
          <p:cNvPr descr="" id="16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010600" y="1340640"/>
            <a:ext cx="4793400" cy="4685760"/>
          </a:xfrm>
          <a:prstGeom prst="rect">
            <a:avLst/>
          </a:prstGeom>
        </p:spPr>
      </p:pic>
      <p:sp>
        <p:nvSpPr>
          <p:cNvPr id="163" name="CustomShape 2"/>
          <p:cNvSpPr/>
          <p:nvPr/>
        </p:nvSpPr>
        <p:spPr>
          <a:xfrm>
            <a:off x="3289320" y="6237360"/>
            <a:ext cx="238896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ffffff"/>
                </a:solidFill>
                <a:latin typeface="Arial"/>
              </a:rPr>
              <a:t>Phys. Lett. B489(00)1</a:t>
            </a:r>
            <a:endParaRPr/>
          </a:p>
        </p:txBody>
      </p:sp>
    </p:spTree>
  </p:cSld>
  <p:timing>
    <p:tnLst>
      <p:par>
        <p:cTn dur="indefinite" id="46" nodeType="tmRoot" restart="never">
          <p:childTnLst>
            <p:seq>
              <p:cTn dur="indefinite" id="47" nodeType="mainSeq">
                <p:childTnLst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afterEffect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1" fill="hold" id="52"/>
                                        <p:tgtEl>
                                          <p:spTgt spid="16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457200" y="130320"/>
            <a:ext cx="8227800" cy="7678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3600">
                <a:solidFill>
                  <a:srgbClr val="ffffff"/>
                </a:solidFill>
                <a:latin typeface="Arial"/>
              </a:rPr>
              <a:t>Cosmic-ray measurements</a:t>
            </a:r>
            <a:endParaRPr/>
          </a:p>
        </p:txBody>
      </p:sp>
      <p:sp>
        <p:nvSpPr>
          <p:cNvPr id="165" name="TextShape 2"/>
          <p:cNvSpPr txBox="1"/>
          <p:nvPr/>
        </p:nvSpPr>
        <p:spPr>
          <a:xfrm>
            <a:off x="457200" y="1260360"/>
            <a:ext cx="8227800" cy="45241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p-bar/p (20 GeV) = 2*10-4</a:t>
            </a:r>
            <a:endParaRPr/>
          </a:p>
          <a:p>
            <a:endParaRPr/>
          </a:p>
          <a:p>
            <a:r>
              <a:rPr lang="en-US"/>
              <a:t>D-bar/d (1 GeV) &lt; 2*10-4 </a:t>
            </a:r>
            <a:endParaRPr/>
          </a:p>
          <a:p>
            <a:endParaRPr/>
          </a:p>
          <a:p>
            <a:r>
              <a:rPr lang="en-US"/>
              <a:t>He-bar/He &lt; 10-7</a:t>
            </a:r>
            <a:endParaRPr/>
          </a:p>
        </p:txBody>
      </p:sp>
      <p:sp>
        <p:nvSpPr>
          <p:cNvPr id="166" name="CustomShape 3"/>
          <p:cNvSpPr/>
          <p:nvPr/>
        </p:nvSpPr>
        <p:spPr>
          <a:xfrm>
            <a:off x="6811560" y="5661360"/>
            <a:ext cx="125532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ffffff"/>
                </a:solidFill>
                <a:latin typeface="Arial"/>
              </a:rPr>
              <a:t>RPP, 2012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457200" y="130320"/>
            <a:ext cx="8227800" cy="7678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3600">
                <a:solidFill>
                  <a:srgbClr val="ffffff"/>
                </a:solidFill>
                <a:latin typeface="Arial"/>
              </a:rPr>
              <a:t>Nuclei/anti-nuclei ratios</a:t>
            </a:r>
            <a:endParaRPr/>
          </a:p>
        </p:txBody>
      </p:sp>
      <p:pic>
        <p:nvPicPr>
          <p:cNvPr descr="" id="16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097720" y="1340640"/>
            <a:ext cx="5138280" cy="4595400"/>
          </a:xfrm>
          <a:prstGeom prst="rect">
            <a:avLst/>
          </a:prstGeom>
        </p:spPr>
      </p:pic>
      <p:sp>
        <p:nvSpPr>
          <p:cNvPr id="169" name="CustomShape 2"/>
          <p:cNvSpPr/>
          <p:nvPr/>
        </p:nvSpPr>
        <p:spPr>
          <a:xfrm>
            <a:off x="2270160" y="6021360"/>
            <a:ext cx="479700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ffffff"/>
                </a:solidFill>
                <a:latin typeface="Arial"/>
              </a:rPr>
              <a:t>A. Andronic et al., Phys. Lett. B 697(2011)203</a:t>
            </a:r>
            <a:endParaRPr/>
          </a:p>
        </p:txBody>
      </p:sp>
      <p:sp>
        <p:nvSpPr>
          <p:cNvPr id="170" name="CustomShape 3"/>
          <p:cNvSpPr/>
          <p:nvPr/>
        </p:nvSpPr>
        <p:spPr>
          <a:xfrm>
            <a:off x="5940000" y="1628640"/>
            <a:ext cx="791640" cy="2016000"/>
          </a:xfrm>
          <a:prstGeom prst="rect">
            <a:avLst/>
          </a:prstGeom>
          <a:solidFill>
            <a:srgbClr val="a35d9b"/>
          </a:solidFill>
          <a:ln w="9360">
            <a:solidFill>
              <a:srgbClr val="000000"/>
            </a:solidFill>
            <a:round/>
          </a:ln>
        </p:spPr>
      </p:sp>
      <p:sp>
        <p:nvSpPr>
          <p:cNvPr id="171" name="CustomShape 4"/>
          <p:cNvSpPr/>
          <p:nvPr/>
        </p:nvSpPr>
        <p:spPr>
          <a:xfrm>
            <a:off x="6147000" y="2979360"/>
            <a:ext cx="84060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ffffff"/>
                </a:solidFill>
                <a:latin typeface="Arial"/>
              </a:rPr>
              <a:t>ALICE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457200" y="130320"/>
            <a:ext cx="8227800" cy="7678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3600">
                <a:solidFill>
                  <a:srgbClr val="ffffff"/>
                </a:solidFill>
                <a:latin typeface="Arial"/>
              </a:rPr>
              <a:t>PID (AA)</a:t>
            </a:r>
            <a:endParaRPr/>
          </a:p>
        </p:txBody>
      </p:sp>
      <p:pic>
        <p:nvPicPr>
          <p:cNvPr descr="" id="17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23680" y="1433160"/>
            <a:ext cx="6304680" cy="4992840"/>
          </a:xfrm>
          <a:prstGeom prst="rect">
            <a:avLst/>
          </a:prstGeom>
        </p:spPr>
      </p:pic>
      <p:sp>
        <p:nvSpPr>
          <p:cNvPr id="174" name="CustomShape 2"/>
          <p:cNvSpPr/>
          <p:nvPr/>
        </p:nvSpPr>
        <p:spPr>
          <a:xfrm>
            <a:off x="189360" y="2421000"/>
            <a:ext cx="1383120" cy="639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ffffff"/>
                </a:solidFill>
                <a:latin typeface="Arial"/>
              </a:rPr>
              <a:t>Hypernuclei</a:t>
            </a:r>
            <a:endParaRPr/>
          </a:p>
          <a:p>
            <a:r>
              <a:rPr lang="en-US">
                <a:solidFill>
                  <a:srgbClr val="ffffff"/>
                </a:solidFill>
                <a:latin typeface="Arial"/>
              </a:rPr>
              <a:t>feeddown?</a:t>
            </a:r>
            <a:endParaRPr/>
          </a:p>
        </p:txBody>
      </p:sp>
      <p:cxnSp>
        <p:nvCxnSpPr>
          <p:cNvPr id="175" name="Line 3"/>
          <p:cNvCxnSpPr/>
          <p:nvPr/>
        </p:nvCxnSpPr>
        <p:spPr>
          <a:xfrm>
            <a:off x="1691640" y="2780640"/>
            <a:ext cx="2376360" cy="1728720"/>
          </a:xfrm>
          <a:prstGeom prst="straightConnector1">
            <a:avLst/>
          </a:prstGeom>
          <a:ln w="25560">
            <a:solidFill>
              <a:srgbClr val="c00000"/>
            </a:solidFill>
            <a:round/>
            <a:tailEnd len="med" type="triangle" w="med"/>
          </a:ln>
        </p:spPr>
      </p:cxnSp>
      <p:sp>
        <p:nvSpPr>
          <p:cNvPr id="176" name="CustomShape 4"/>
          <p:cNvSpPr/>
          <p:nvPr/>
        </p:nvSpPr>
        <p:spPr>
          <a:xfrm>
            <a:off x="6460560" y="6453360"/>
            <a:ext cx="148536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ffffff"/>
                </a:solidFill>
                <a:latin typeface="Arial"/>
              </a:rPr>
              <a:t>Romana Lea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6553080" y="6243480"/>
            <a:ext cx="2131560" cy="45540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3171E171-11A1-41A1-8131-21D1E1A17121}" type="slidenum">
              <a:rPr lang="en-US"/>
              <a:t>&lt;number&gt;</a:t>
            </a:fld>
            <a:endParaRPr/>
          </a:p>
        </p:txBody>
      </p:sp>
      <p:sp>
        <p:nvSpPr>
          <p:cNvPr id="86" name="TextShape 2"/>
          <p:cNvSpPr txBox="1"/>
          <p:nvPr/>
        </p:nvSpPr>
        <p:spPr>
          <a:xfrm>
            <a:off x="457200" y="-81000"/>
            <a:ext cx="8229240" cy="11901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3600">
                <a:solidFill>
                  <a:srgbClr val="ffffff"/>
                </a:solidFill>
                <a:latin typeface="Arial"/>
              </a:rPr>
              <a:t>Outline</a:t>
            </a:r>
            <a:endParaRPr/>
          </a:p>
        </p:txBody>
      </p:sp>
      <p:sp>
        <p:nvSpPr>
          <p:cNvPr id="87" name="CustomShape 3"/>
          <p:cNvSpPr/>
          <p:nvPr/>
        </p:nvSpPr>
        <p:spPr>
          <a:xfrm>
            <a:off x="457200" y="1260360"/>
            <a:ext cx="8229240" cy="4865400"/>
          </a:xfrm>
          <a:prstGeom prst="rect">
            <a:avLst/>
          </a:prstGeom>
        </p:spPr>
        <p:txBody>
          <a:bodyPr bIns="46800" lIns="90000" rIns="90000" tIns="46800"/>
          <a:p>
            <a:pPr>
              <a:buSzPct val="60000"/>
              <a:buFont typeface="Wingdings"/>
              <a:buChar char="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Introduction</a:t>
            </a:r>
            <a:endParaRPr/>
          </a:p>
          <a:p>
            <a:pPr>
              <a:buSzPct val="60000"/>
              <a:buFont typeface="Wingdings"/>
              <a:buChar char="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Motivation</a:t>
            </a:r>
            <a:endParaRPr/>
          </a:p>
          <a:p>
            <a:pPr>
              <a:buSzPct val="60000"/>
              <a:buFont typeface="Wingdings"/>
              <a:buChar char="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Why in ALICE?</a:t>
            </a:r>
            <a:endParaRPr/>
          </a:p>
          <a:p>
            <a:pPr>
              <a:buSzPct val="60000"/>
              <a:buFont typeface="Wingdings"/>
              <a:buChar char="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Preliminary results</a:t>
            </a:r>
            <a:endParaRPr/>
          </a:p>
          <a:p>
            <a:pPr>
              <a:buSzPct val="60000"/>
              <a:buFont typeface="Wingdings"/>
              <a:buChar char="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Open issues</a:t>
            </a:r>
            <a:endParaRPr/>
          </a:p>
          <a:p>
            <a:pPr lvl="1">
              <a:buSzPct val="60000"/>
              <a:buFont typeface="Wingdings"/>
              <a:buChar char="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Cosmic-ray application?</a:t>
            </a:r>
            <a:endParaRPr/>
          </a:p>
          <a:p>
            <a:pPr lvl="1">
              <a:buSzPct val="60000"/>
              <a:buFont typeface="Wingdings"/>
              <a:buChar char="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Cosmological connection?</a:t>
            </a:r>
            <a:endParaRPr/>
          </a:p>
          <a:p>
            <a:pPr>
              <a:buSzPct val="60000"/>
              <a:buFont typeface="Wingdings"/>
              <a:buChar char="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Conclusion</a:t>
            </a:r>
            <a:endParaRPr/>
          </a:p>
          <a:p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6553080" y="6243480"/>
            <a:ext cx="2131560" cy="45540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215141E1-0131-4171-9171-21D101B1C131}" type="slidenum">
              <a:rPr lang="en-US"/>
              <a:t>&lt;number&gt;</a:t>
            </a:fld>
            <a:endParaRPr/>
          </a:p>
        </p:txBody>
      </p:sp>
      <p:sp>
        <p:nvSpPr>
          <p:cNvPr id="178" name="TextShape 2"/>
          <p:cNvSpPr txBox="1"/>
          <p:nvPr/>
        </p:nvSpPr>
        <p:spPr>
          <a:xfrm>
            <a:off x="457200" y="84240"/>
            <a:ext cx="8229240" cy="8632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4000">
                <a:solidFill>
                  <a:srgbClr val="ffffff"/>
                </a:solidFill>
                <a:latin typeface="Arial"/>
              </a:rPr>
              <a:t>Cosmological connection?</a:t>
            </a:r>
            <a:endParaRPr/>
          </a:p>
        </p:txBody>
      </p:sp>
      <p:pic>
        <p:nvPicPr>
          <p:cNvPr descr="" id="17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332000" y="1628640"/>
            <a:ext cx="6408360" cy="4319280"/>
          </a:xfrm>
          <a:prstGeom prst="rect">
            <a:avLst/>
          </a:prstGeom>
        </p:spPr>
      </p:pic>
      <p:sp>
        <p:nvSpPr>
          <p:cNvPr id="180" name="CustomShape 3"/>
          <p:cNvSpPr/>
          <p:nvPr/>
        </p:nvSpPr>
        <p:spPr>
          <a:xfrm>
            <a:off x="-105840" y="2619360"/>
            <a:ext cx="1280880" cy="520200"/>
          </a:xfrm>
          <a:prstGeom prst="rect">
            <a:avLst/>
          </a:prstGeom>
        </p:spPr>
        <p:txBody>
          <a:bodyPr bIns="46800" lIns="90000" rIns="90000" tIns="46800" wrap="none"/>
          <a:p>
            <a:r>
              <a:rPr lang="en-US" sz="1400">
                <a:solidFill>
                  <a:srgbClr val="ffffff"/>
                </a:solidFill>
                <a:latin typeface="Verdana"/>
              </a:rPr>
              <a:t>Baryon-</a:t>
            </a:r>
            <a:endParaRPr/>
          </a:p>
          <a:p>
            <a:r>
              <a:rPr lang="en-US" sz="1400">
                <a:solidFill>
                  <a:srgbClr val="ffffff"/>
                </a:solidFill>
                <a:latin typeface="Verdana"/>
              </a:rPr>
              <a:t>Coalescence</a:t>
            </a:r>
            <a:endParaRPr/>
          </a:p>
        </p:txBody>
      </p:sp>
      <p:sp>
        <p:nvSpPr>
          <p:cNvPr id="181" name="CustomShape 4"/>
          <p:cNvSpPr/>
          <p:nvPr/>
        </p:nvSpPr>
        <p:spPr>
          <a:xfrm>
            <a:off x="67320" y="5084640"/>
            <a:ext cx="758160" cy="307080"/>
          </a:xfrm>
          <a:prstGeom prst="rect">
            <a:avLst/>
          </a:prstGeom>
        </p:spPr>
        <p:txBody>
          <a:bodyPr bIns="46800" lIns="90000" rIns="90000" tIns="46800" wrap="none"/>
          <a:p>
            <a:r>
              <a:rPr lang="en-US" sz="1400">
                <a:solidFill>
                  <a:srgbClr val="ffffff"/>
                </a:solidFill>
                <a:latin typeface="Verdana"/>
              </a:rPr>
              <a:t>Fusion</a:t>
            </a:r>
            <a:endParaRPr/>
          </a:p>
        </p:txBody>
      </p:sp>
      <p:sp>
        <p:nvSpPr>
          <p:cNvPr id="182" name="Line 5"/>
          <p:cNvSpPr/>
          <p:nvPr/>
        </p:nvSpPr>
        <p:spPr>
          <a:xfrm>
            <a:off x="826920" y="5229000"/>
            <a:ext cx="1297080" cy="1800"/>
          </a:xfrm>
          <a:prstGeom prst="line">
            <a:avLst/>
          </a:prstGeom>
          <a:ln w="9360">
            <a:solidFill>
              <a:srgbClr val="ff0000"/>
            </a:solidFill>
            <a:miter/>
            <a:tailEnd len="med" type="triangle" w="med"/>
          </a:ln>
        </p:spPr>
      </p:sp>
      <p:sp>
        <p:nvSpPr>
          <p:cNvPr id="183" name="Line 6"/>
          <p:cNvSpPr/>
          <p:nvPr/>
        </p:nvSpPr>
        <p:spPr>
          <a:xfrm>
            <a:off x="1187280" y="2781000"/>
            <a:ext cx="936720" cy="1800"/>
          </a:xfrm>
          <a:prstGeom prst="line">
            <a:avLst/>
          </a:prstGeom>
          <a:ln w="9360">
            <a:solidFill>
              <a:srgbClr val="ff0000"/>
            </a:solidFill>
            <a:miter/>
            <a:tailEnd len="med" type="triangle" w="med"/>
          </a:ln>
        </p:spPr>
      </p:sp>
      <p:cxnSp>
        <p:nvCxnSpPr>
          <p:cNvPr id="184" name="Line 7"/>
          <p:cNvCxnSpPr/>
          <p:nvPr/>
        </p:nvCxnSpPr>
        <p:spPr>
          <a:xfrm>
            <a:off x="2627640" y="3047760"/>
            <a:ext cx="8640" cy="669600"/>
          </a:xfrm>
          <a:prstGeom prst="straightConnector1">
            <a:avLst/>
          </a:prstGeom>
          <a:ln w="22320">
            <a:solidFill>
              <a:srgbClr val="c00000"/>
            </a:solidFill>
            <a:round/>
            <a:tailEnd len="med" type="triangle" w="med"/>
          </a:ln>
        </p:spPr>
      </p:cxnSp>
    </p:spTree>
  </p:cSld>
  <p:timing>
    <p:tnLst>
      <p:par>
        <p:cTn dur="indefinite" id="53" nodeType="tmRoot" restart="never">
          <p:childTnLst>
            <p:seq>
              <p:cTn id="5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457200" y="130320"/>
            <a:ext cx="8227800" cy="7678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3600">
                <a:solidFill>
                  <a:srgbClr val="ffffff"/>
                </a:solidFill>
                <a:latin typeface="Arial"/>
              </a:rPr>
              <a:t>RPP</a:t>
            </a:r>
            <a:endParaRPr/>
          </a:p>
        </p:txBody>
      </p:sp>
      <p:sp>
        <p:nvSpPr>
          <p:cNvPr id="186" name="TextShape 2"/>
          <p:cNvSpPr txBox="1"/>
          <p:nvPr/>
        </p:nvSpPr>
        <p:spPr>
          <a:xfrm>
            <a:off x="457200" y="1260360"/>
            <a:ext cx="8291160" cy="45241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2800"/>
              <a:t>B.D. Fields (Illinois) and S. Sarkar (Oxford):</a:t>
            </a:r>
            <a:endParaRPr/>
          </a:p>
          <a:p>
            <a:endParaRPr/>
          </a:p>
          <a:p>
            <a:r>
              <a:rPr lang="en-US" sz="2800"/>
              <a:t>“</a:t>
            </a:r>
            <a:r>
              <a:rPr lang="en-US" sz="2800"/>
              <a:t>BBN still marks the boundary between the established and the speculative in Big Bang cosmology”</a:t>
            </a:r>
            <a:endParaRPr/>
          </a:p>
          <a:p>
            <a:endParaRPr/>
          </a:p>
          <a:p>
            <a:r>
              <a:rPr lang="en-US" sz="2800"/>
              <a:t>Translation: NO</a:t>
            </a:r>
            <a:endParaRPr/>
          </a:p>
        </p:txBody>
      </p:sp>
      <p:sp>
        <p:nvSpPr>
          <p:cNvPr id="187" name="CustomShape 3"/>
          <p:cNvSpPr/>
          <p:nvPr/>
        </p:nvSpPr>
        <p:spPr>
          <a:xfrm>
            <a:off x="3635280" y="2565360"/>
            <a:ext cx="185400" cy="367920"/>
          </a:xfrm>
          <a:prstGeom prst="rect">
            <a:avLst/>
          </a:prstGeom>
        </p:spPr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6553080" y="6243480"/>
            <a:ext cx="2131560" cy="45540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412121E1-8161-4191-91E1-21E16191F171}" type="slidenum">
              <a:rPr lang="en-US"/>
              <a:t>&lt;number&gt;</a:t>
            </a:fld>
            <a:endParaRPr/>
          </a:p>
        </p:txBody>
      </p:sp>
      <p:sp>
        <p:nvSpPr>
          <p:cNvPr id="189" name="TextShape 2"/>
          <p:cNvSpPr txBox="1"/>
          <p:nvPr/>
        </p:nvSpPr>
        <p:spPr>
          <a:xfrm>
            <a:off x="457200" y="84240"/>
            <a:ext cx="8229240" cy="8632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3600">
                <a:solidFill>
                  <a:srgbClr val="ffffff"/>
                </a:solidFill>
                <a:latin typeface="Arial"/>
              </a:rPr>
              <a:t>BBNS abundance evolution</a:t>
            </a:r>
            <a:endParaRPr/>
          </a:p>
        </p:txBody>
      </p:sp>
      <p:pic>
        <p:nvPicPr>
          <p:cNvPr descr="" id="19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260360" y="1224000"/>
            <a:ext cx="6479640" cy="4539960"/>
          </a:xfrm>
          <a:prstGeom prst="rect">
            <a:avLst/>
          </a:prstGeom>
        </p:spPr>
      </p:pic>
      <p:sp>
        <p:nvSpPr>
          <p:cNvPr id="191" name="CustomShape 3"/>
          <p:cNvSpPr/>
          <p:nvPr/>
        </p:nvSpPr>
        <p:spPr>
          <a:xfrm>
            <a:off x="5551920" y="6191280"/>
            <a:ext cx="226008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ffffff"/>
                </a:solidFill>
                <a:latin typeface="Arial"/>
              </a:rPr>
              <a:t>From Wagoner code</a:t>
            </a:r>
            <a:endParaRPr/>
          </a:p>
        </p:txBody>
      </p:sp>
      <p:sp>
        <p:nvSpPr>
          <p:cNvPr id="192" name="CustomShape 4"/>
          <p:cNvSpPr/>
          <p:nvPr/>
        </p:nvSpPr>
        <p:spPr>
          <a:xfrm>
            <a:off x="2268360" y="1989000"/>
            <a:ext cx="215640" cy="215640"/>
          </a:xfrm>
          <a:prstGeom prst="octagon">
            <a:avLst>
              <a:gd fmla="val 5000" name="adj"/>
            </a:avLst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</p:sp>
      <p:sp>
        <p:nvSpPr>
          <p:cNvPr id="193" name="Line 5"/>
          <p:cNvSpPr/>
          <p:nvPr/>
        </p:nvSpPr>
        <p:spPr>
          <a:xfrm>
            <a:off x="900000" y="836280"/>
            <a:ext cx="1224000" cy="1152720"/>
          </a:xfrm>
          <a:prstGeom prst="line">
            <a:avLst/>
          </a:prstGeom>
          <a:ln w="9360">
            <a:solidFill>
              <a:srgbClr val="ff0066"/>
            </a:solidFill>
            <a:round/>
            <a:tailEnd len="med" type="triangle" w="med"/>
          </a:ln>
        </p:spPr>
      </p:sp>
      <p:sp>
        <p:nvSpPr>
          <p:cNvPr id="194" name="CustomShape 6"/>
          <p:cNvSpPr/>
          <p:nvPr/>
        </p:nvSpPr>
        <p:spPr>
          <a:xfrm>
            <a:off x="68760" y="676440"/>
            <a:ext cx="118944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solidFill>
                  <a:srgbClr val="ffffff"/>
                </a:solidFill>
                <a:latin typeface="Arial"/>
              </a:rPr>
              <a:t>B2 = 10-2</a:t>
            </a:r>
            <a:endParaRPr/>
          </a:p>
        </p:txBody>
      </p:sp>
      <p:sp>
        <p:nvSpPr>
          <p:cNvPr id="195" name="CustomShape 7"/>
          <p:cNvSpPr/>
          <p:nvPr/>
        </p:nvSpPr>
        <p:spPr>
          <a:xfrm>
            <a:off x="126720" y="5724000"/>
            <a:ext cx="332028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ffffff"/>
                </a:solidFill>
                <a:latin typeface="Arial"/>
              </a:rPr>
              <a:t>No coalescence, 3H/3He=1,… </a:t>
            </a:r>
            <a:endParaRPr/>
          </a:p>
        </p:txBody>
      </p:sp>
    </p:spTree>
  </p:cSld>
  <p:timing>
    <p:tnLst>
      <p:par>
        <p:cTn dur="indefinite" id="55" nodeType="tmRoot" restart="never">
          <p:childTnLst>
            <p:seq>
              <p:cTn id="5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6553080" y="6243480"/>
            <a:ext cx="2131560" cy="45540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C1F1F101-81D1-41C1-81A1-A191110101A1}" type="slidenum">
              <a:rPr lang="en-US"/>
              <a:t>&lt;number&gt;</a:t>
            </a:fld>
            <a:endParaRPr/>
          </a:p>
        </p:txBody>
      </p:sp>
      <p:sp>
        <p:nvSpPr>
          <p:cNvPr id="197" name="TextShape 2"/>
          <p:cNvSpPr txBox="1"/>
          <p:nvPr/>
        </p:nvSpPr>
        <p:spPr>
          <a:xfrm>
            <a:off x="457200" y="130320"/>
            <a:ext cx="8229240" cy="769680"/>
          </a:xfrm>
          <a:prstGeom prst="rect">
            <a:avLst/>
          </a:prstGeom>
        </p:spPr>
        <p:txBody>
          <a:bodyPr bIns="0" lIns="0" rIns="0" tIns="0"/>
          <a:p>
            <a:pPr algn="ctr"/>
            <a:r>
              <a:rPr b="1" lang="en-US" sz="3600">
                <a:solidFill>
                  <a:srgbClr val="ffffff"/>
                </a:solidFill>
                <a:latin typeface="Arial"/>
              </a:rPr>
              <a:t>Conclusions</a:t>
            </a:r>
            <a:endParaRPr/>
          </a:p>
        </p:txBody>
      </p:sp>
      <p:sp>
        <p:nvSpPr>
          <p:cNvPr id="198" name="TextShape 3"/>
          <p:cNvSpPr txBox="1"/>
          <p:nvPr/>
        </p:nvSpPr>
        <p:spPr>
          <a:xfrm>
            <a:off x="457200" y="1260360"/>
            <a:ext cx="8229240" cy="4865400"/>
          </a:xfrm>
          <a:prstGeom prst="rect">
            <a:avLst/>
          </a:prstGeom>
        </p:spPr>
        <p:txBody>
          <a:bodyPr bIns="0" lIns="0" rIns="0" tIns="0"/>
          <a:p>
            <a:pPr>
              <a:buSzPct val="60000"/>
              <a:buFont typeface="Wingdings"/>
              <a:buChar char=""/>
            </a:pPr>
            <a:r>
              <a:rPr lang="en-US" sz="2400"/>
              <a:t>N and N-bar measurements at ALICE, in progress</a:t>
            </a:r>
            <a:endParaRPr/>
          </a:p>
          <a:p>
            <a:pPr>
              <a:buSzPct val="60000"/>
              <a:buFont typeface="Wingdings"/>
              <a:buChar char=""/>
            </a:pPr>
            <a:r>
              <a:rPr lang="en-US" sz="2400"/>
              <a:t>D and D-bar in pp @ 0.9, 2.7 and 7 TeV</a:t>
            </a:r>
            <a:endParaRPr/>
          </a:p>
          <a:p>
            <a:pPr lvl="1">
              <a:buSzPct val="60000"/>
              <a:buFont typeface="Wingdings"/>
              <a:buChar char=""/>
            </a:pPr>
            <a:r>
              <a:rPr lang="en-US" sz="2000"/>
              <a:t>B2 ~ 10-2 trend remains</a:t>
            </a:r>
            <a:endParaRPr/>
          </a:p>
          <a:p>
            <a:pPr lvl="1">
              <a:buSzPct val="60000"/>
              <a:buFont typeface="Wingdings"/>
              <a:buChar char=""/>
            </a:pPr>
            <a:r>
              <a:rPr lang="en-US" sz="2000"/>
              <a:t>D-bar/D ~ 1 </a:t>
            </a:r>
            <a:endParaRPr/>
          </a:p>
          <a:p>
            <a:pPr lvl="1">
              <a:buSzPct val="60000"/>
              <a:buFont typeface="Wingdings"/>
              <a:buChar char=""/>
            </a:pPr>
            <a:r>
              <a:rPr lang="en-US" sz="2000"/>
              <a:t>A&gt;2 data: more statistics required</a:t>
            </a:r>
            <a:endParaRPr/>
          </a:p>
          <a:p>
            <a:pPr>
              <a:buSzPct val="60000"/>
              <a:buFont typeface="Wingdings"/>
              <a:buChar char=""/>
            </a:pPr>
            <a:r>
              <a:rPr lang="en-US" sz="2400"/>
              <a:t>Relevance to cosmic rays (more data required)</a:t>
            </a:r>
            <a:endParaRPr/>
          </a:p>
          <a:p>
            <a:pPr>
              <a:buSzPct val="60000"/>
              <a:buFont typeface="Wingdings"/>
              <a:buChar char=""/>
            </a:pPr>
            <a:r>
              <a:rPr lang="en-US" sz="2400"/>
              <a:t>Relevance to cosmology (work in progress)</a:t>
            </a:r>
            <a:endParaRPr/>
          </a:p>
          <a:p>
            <a:endParaRPr/>
          </a:p>
          <a:p>
            <a:endParaRPr/>
          </a:p>
        </p:txBody>
      </p:sp>
    </p:spTree>
  </p:cSld>
  <p:timing>
    <p:tnLst>
      <p:par>
        <p:cTn dur="indefinite" id="57" nodeType="tmRoot" restart="never">
          <p:childTnLst>
            <p:seq>
              <p:cTn id="5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755640" y="4941000"/>
            <a:ext cx="7772040" cy="13618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4000">
                <a:solidFill>
                  <a:srgbClr val="ffffff"/>
                </a:solidFill>
                <a:latin typeface="Arial"/>
              </a:rPr>
              <a:t>GUY</a:t>
            </a:r>
            <a:endParaRPr/>
          </a:p>
        </p:txBody>
      </p:sp>
      <p:sp>
        <p:nvSpPr>
          <p:cNvPr id="200" name="TextShape 2"/>
          <p:cNvSpPr txBox="1"/>
          <p:nvPr/>
        </p:nvSpPr>
        <p:spPr>
          <a:xfrm>
            <a:off x="722160" y="3296880"/>
            <a:ext cx="7772040" cy="14997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000"/>
              <a:t>¡Felicidades!</a:t>
            </a:r>
            <a:endParaRPr/>
          </a:p>
        </p:txBody>
      </p:sp>
      <p:pic>
        <p:nvPicPr>
          <p:cNvPr descr="" id="20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267640" y="260640"/>
            <a:ext cx="5256360" cy="343476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553080" y="6243480"/>
            <a:ext cx="2131560" cy="45540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E1B1E1B1-F151-4191-91E1-5141D171B1B1}" type="slidenum">
              <a:rPr lang="en-US"/>
              <a:t>&lt;number&gt;</a:t>
            </a:fld>
            <a:endParaRPr/>
          </a:p>
        </p:txBody>
      </p:sp>
      <p:sp>
        <p:nvSpPr>
          <p:cNvPr id="89" name="TextShape 2"/>
          <p:cNvSpPr txBox="1"/>
          <p:nvPr/>
        </p:nvSpPr>
        <p:spPr>
          <a:xfrm>
            <a:off x="457200" y="-81000"/>
            <a:ext cx="8229240" cy="11901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3600">
                <a:solidFill>
                  <a:srgbClr val="ffffff"/>
                </a:solidFill>
                <a:latin typeface="Arial"/>
              </a:rPr>
              <a:t>Light nuclei production in particle and HI collisions: a long story</a:t>
            </a:r>
            <a:endParaRPr/>
          </a:p>
        </p:txBody>
      </p:sp>
      <p:sp>
        <p:nvSpPr>
          <p:cNvPr id="90" name="CustomShape 3"/>
          <p:cNvSpPr/>
          <p:nvPr/>
        </p:nvSpPr>
        <p:spPr>
          <a:xfrm>
            <a:off x="457200" y="1844640"/>
            <a:ext cx="8229240" cy="4865400"/>
          </a:xfrm>
          <a:prstGeom prst="rect">
            <a:avLst/>
          </a:prstGeom>
        </p:spPr>
        <p:txBody>
          <a:bodyPr bIns="46800" lIns="90000" rIns="90000" tIns="46800"/>
          <a:p>
            <a:pPr>
              <a:buSzPct val="60000"/>
              <a:buFont typeface="Wingdings"/>
              <a:buChar char="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Evaporation</a:t>
            </a:r>
            <a:endParaRPr/>
          </a:p>
          <a:p>
            <a:pPr>
              <a:buSzPct val="60000"/>
              <a:buFont typeface="Wingdings"/>
              <a:buChar char="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Direct reactions</a:t>
            </a:r>
            <a:endParaRPr/>
          </a:p>
          <a:p>
            <a:pPr>
              <a:buSzPct val="60000"/>
              <a:buFont typeface="Wingdings"/>
              <a:buChar char="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Nuclear fragmentation</a:t>
            </a:r>
            <a:endParaRPr/>
          </a:p>
          <a:p>
            <a:pPr>
              <a:buSzPct val="60000"/>
              <a:buFont typeface="Wingdings"/>
              <a:buChar char="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Fireball (pair production)</a:t>
            </a:r>
            <a:endParaRPr/>
          </a:p>
          <a:p>
            <a:pPr>
              <a:buSzPct val="60000"/>
              <a:buFont typeface="Wingdings"/>
              <a:buChar char="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QGP-hadronization</a:t>
            </a:r>
            <a:endParaRPr/>
          </a:p>
          <a:p>
            <a:endParaRPr/>
          </a:p>
        </p:txBody>
      </p:sp>
      <p:sp>
        <p:nvSpPr>
          <p:cNvPr id="91" name="Line 4"/>
          <p:cNvSpPr/>
          <p:nvPr/>
        </p:nvSpPr>
        <p:spPr>
          <a:xfrm>
            <a:off x="7019640" y="1844640"/>
            <a:ext cx="1800" cy="3024000"/>
          </a:xfrm>
          <a:prstGeom prst="line">
            <a:avLst/>
          </a:prstGeom>
          <a:ln w="25560">
            <a:solidFill>
              <a:srgbClr val="ffffff"/>
            </a:solidFill>
            <a:miter/>
            <a:tailEnd len="med" type="triangle" w="med"/>
          </a:ln>
        </p:spPr>
      </p:sp>
      <p:sp>
        <p:nvSpPr>
          <p:cNvPr id="92" name="CustomShape 5"/>
          <p:cNvSpPr/>
          <p:nvPr/>
        </p:nvSpPr>
        <p:spPr>
          <a:xfrm>
            <a:off x="6523200" y="1447920"/>
            <a:ext cx="1072440" cy="398880"/>
          </a:xfrm>
          <a:prstGeom prst="rect">
            <a:avLst/>
          </a:prstGeom>
        </p:spPr>
        <p:txBody>
          <a:bodyPr bIns="46800" lIns="90000" rIns="90000" tIns="46800" wrap="none"/>
          <a:p>
            <a:r>
              <a:rPr lang="en-US" sz="2000">
                <a:solidFill>
                  <a:srgbClr val="ffffff"/>
                </a:solidFill>
                <a:latin typeface="Verdana"/>
              </a:rPr>
              <a:t>Energy</a:t>
            </a:r>
            <a:endParaRPr/>
          </a:p>
        </p:txBody>
      </p:sp>
      <p:sp>
        <p:nvSpPr>
          <p:cNvPr id="93" name="CustomShape 6"/>
          <p:cNvSpPr/>
          <p:nvPr/>
        </p:nvSpPr>
        <p:spPr>
          <a:xfrm>
            <a:off x="7577280" y="1838160"/>
            <a:ext cx="762840" cy="307080"/>
          </a:xfrm>
          <a:prstGeom prst="rect">
            <a:avLst/>
          </a:prstGeom>
        </p:spPr>
        <p:txBody>
          <a:bodyPr bIns="46800" lIns="90000" rIns="90000" tIns="46800" wrap="none"/>
          <a:p>
            <a:r>
              <a:rPr lang="en-US" sz="1400">
                <a:solidFill>
                  <a:srgbClr val="ffffff"/>
                </a:solidFill>
                <a:latin typeface="Verdana"/>
              </a:rPr>
              <a:t>MeV/A</a:t>
            </a:r>
            <a:endParaRPr/>
          </a:p>
        </p:txBody>
      </p:sp>
      <p:sp>
        <p:nvSpPr>
          <p:cNvPr id="94" name="CustomShape 7"/>
          <p:cNvSpPr/>
          <p:nvPr/>
        </p:nvSpPr>
        <p:spPr>
          <a:xfrm>
            <a:off x="7597800" y="3482640"/>
            <a:ext cx="750600" cy="307080"/>
          </a:xfrm>
          <a:prstGeom prst="rect">
            <a:avLst/>
          </a:prstGeom>
        </p:spPr>
        <p:txBody>
          <a:bodyPr bIns="46800" lIns="90000" rIns="90000" tIns="46800" wrap="none"/>
          <a:p>
            <a:r>
              <a:rPr lang="en-US" sz="1400">
                <a:solidFill>
                  <a:srgbClr val="ffffff"/>
                </a:solidFill>
                <a:latin typeface="Verdana"/>
              </a:rPr>
              <a:t>GeV/A</a:t>
            </a:r>
            <a:endParaRPr/>
          </a:p>
        </p:txBody>
      </p:sp>
      <p:sp>
        <p:nvSpPr>
          <p:cNvPr id="95" name="CustomShape 8"/>
          <p:cNvSpPr/>
          <p:nvPr/>
        </p:nvSpPr>
        <p:spPr>
          <a:xfrm>
            <a:off x="7607520" y="4637160"/>
            <a:ext cx="702000" cy="307080"/>
          </a:xfrm>
          <a:prstGeom prst="rect">
            <a:avLst/>
          </a:prstGeom>
        </p:spPr>
        <p:txBody>
          <a:bodyPr bIns="46800" lIns="90000" rIns="90000" tIns="46800" wrap="none"/>
          <a:p>
            <a:r>
              <a:rPr lang="en-US" sz="1400">
                <a:solidFill>
                  <a:srgbClr val="ffffff"/>
                </a:solidFill>
                <a:latin typeface="Verdana"/>
              </a:rPr>
              <a:t>TeV/A</a:t>
            </a:r>
            <a:endParaRPr/>
          </a:p>
        </p:txBody>
      </p:sp>
      <p:sp>
        <p:nvSpPr>
          <p:cNvPr id="96" name="CustomShape 9"/>
          <p:cNvSpPr/>
          <p:nvPr/>
        </p:nvSpPr>
        <p:spPr>
          <a:xfrm>
            <a:off x="6166440" y="1628640"/>
            <a:ext cx="396720" cy="1585800"/>
          </a:xfrm>
          <a:prstGeom prst="rect">
            <a:avLst/>
          </a:prstGeom>
        </p:spPr>
        <p:txBody>
          <a:bodyPr bIns="46800" lIns="90000" rIns="90000" tIns="46800"/>
          <a:p>
            <a:pPr algn="ctr"/>
            <a:r>
              <a:rPr lang="en-US" sz="1400">
                <a:solidFill>
                  <a:srgbClr val="ffffff"/>
                </a:solidFill>
                <a:latin typeface="Verdana"/>
              </a:rPr>
              <a:t>-- HI’s only --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57200" y="130320"/>
            <a:ext cx="8227800" cy="7678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3600">
                <a:solidFill>
                  <a:srgbClr val="ffffff"/>
                </a:solidFill>
                <a:latin typeface="Arial"/>
              </a:rPr>
              <a:t>Equilibrium?</a:t>
            </a:r>
            <a:endParaRPr/>
          </a:p>
        </p:txBody>
      </p:sp>
      <p:pic>
        <p:nvPicPr>
          <p:cNvPr descr="" id="98" name="3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1412640"/>
            <a:ext cx="7355880" cy="2088000"/>
          </a:xfrm>
          <a:prstGeom prst="rect">
            <a:avLst/>
          </a:prstGeom>
        </p:spPr>
      </p:pic>
      <p:sp>
        <p:nvSpPr>
          <p:cNvPr id="99" name="CustomShape 2"/>
          <p:cNvSpPr/>
          <p:nvPr/>
        </p:nvSpPr>
        <p:spPr>
          <a:xfrm>
            <a:off x="467640" y="3573000"/>
            <a:ext cx="65523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>
                <a:solidFill>
                  <a:srgbClr val="ffffff"/>
                </a:solidFill>
                <a:latin typeface="Arial"/>
              </a:rPr>
              <a:t>S. Nagamiya &amp; M. Gyulassy,  Adv. In Nucl. Phys, 13(1984)201 </a:t>
            </a:r>
            <a:endParaRPr/>
          </a:p>
        </p:txBody>
      </p:sp>
      <p:pic>
        <p:nvPicPr>
          <p:cNvPr descr="" id="100" name="5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51640" y="4653000"/>
            <a:ext cx="8784720" cy="1511640"/>
          </a:xfrm>
          <a:prstGeom prst="rect">
            <a:avLst/>
          </a:prstGeom>
        </p:spPr>
      </p:pic>
      <p:sp>
        <p:nvSpPr>
          <p:cNvPr id="101" name="CustomShape 3"/>
          <p:cNvSpPr/>
          <p:nvPr/>
        </p:nvSpPr>
        <p:spPr>
          <a:xfrm>
            <a:off x="427680" y="6228000"/>
            <a:ext cx="591696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ffffff"/>
                </a:solidFill>
                <a:latin typeface="Arial"/>
              </a:rPr>
              <a:t>S. Das Gupta and A.Z. Mekjian, Phys. Rep. 72(1981)131</a:t>
            </a:r>
            <a:endParaRPr/>
          </a:p>
        </p:txBody>
      </p:sp>
      <p:sp>
        <p:nvSpPr>
          <p:cNvPr id="102" name="CustomShape 4"/>
          <p:cNvSpPr/>
          <p:nvPr/>
        </p:nvSpPr>
        <p:spPr>
          <a:xfrm>
            <a:off x="513720" y="971280"/>
            <a:ext cx="369216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ffffff"/>
                </a:solidFill>
                <a:latin typeface="Arial"/>
              </a:rPr>
              <a:t>Inter-nuclear cascade calculations:</a:t>
            </a:r>
            <a:endParaRPr/>
          </a:p>
        </p:txBody>
      </p:sp>
      <p:sp>
        <p:nvSpPr>
          <p:cNvPr id="103" name="CustomShape 5"/>
          <p:cNvSpPr/>
          <p:nvPr/>
        </p:nvSpPr>
        <p:spPr>
          <a:xfrm>
            <a:off x="558720" y="4221000"/>
            <a:ext cx="307008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ffffff"/>
                </a:solidFill>
                <a:latin typeface="Arial"/>
              </a:rPr>
              <a:t>Thermodynamic calculations</a:t>
            </a:r>
            <a:endParaRPr/>
          </a:p>
        </p:txBody>
      </p:sp>
      <p:sp>
        <p:nvSpPr>
          <p:cNvPr id="104" name="CustomShape 6"/>
          <p:cNvSpPr/>
          <p:nvPr/>
        </p:nvSpPr>
        <p:spPr>
          <a:xfrm>
            <a:off x="2991600" y="3203640"/>
            <a:ext cx="4812120" cy="3034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1400">
                <a:solidFill>
                  <a:srgbClr val="000000"/>
                </a:solidFill>
                <a:latin typeface="Arial"/>
              </a:rPr>
              <a:t>Fm,n describes the one-particle distribution of m,n clusters</a:t>
            </a:r>
            <a:endParaRPr/>
          </a:p>
        </p:txBody>
      </p:sp>
      <p:sp>
        <p:nvSpPr>
          <p:cNvPr id="105" name="CustomShape 7"/>
          <p:cNvSpPr/>
          <p:nvPr/>
        </p:nvSpPr>
        <p:spPr>
          <a:xfrm>
            <a:off x="6145560" y="836640"/>
            <a:ext cx="228528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ffffff"/>
                </a:solidFill>
                <a:latin typeface="Arial"/>
              </a:rPr>
              <a:t>λ ~ 1.4 (ρ0/ρ) fm &lt; R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6" name="Picture 7"/>
          <p:cNvPicPr/>
          <p:nvPr/>
        </p:nvPicPr>
        <p:blipFill>
          <a:blip r:embed="rId1"/>
          <a:stretch>
            <a:fillRect/>
          </a:stretch>
        </p:blipFill>
        <p:spPr>
          <a:xfrm>
            <a:off x="2585880" y="2349000"/>
            <a:ext cx="3569760" cy="2677680"/>
          </a:xfrm>
          <a:prstGeom prst="rect">
            <a:avLst/>
          </a:prstGeom>
        </p:spPr>
      </p:pic>
      <p:sp>
        <p:nvSpPr>
          <p:cNvPr id="107" name="TextShape 1"/>
          <p:cNvSpPr txBox="1"/>
          <p:nvPr/>
        </p:nvSpPr>
        <p:spPr>
          <a:xfrm>
            <a:off x="457200" y="130320"/>
            <a:ext cx="8227800" cy="7678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4000">
                <a:solidFill>
                  <a:srgbClr val="ffffff"/>
                </a:solidFill>
                <a:latin typeface="Arial"/>
              </a:rPr>
              <a:t>HI collision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130320"/>
            <a:ext cx="8227800" cy="7678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3600">
                <a:solidFill>
                  <a:srgbClr val="ffffff"/>
                </a:solidFill>
                <a:latin typeface="Arial"/>
              </a:rPr>
              <a:t>Macroscopic, central</a:t>
            </a:r>
            <a:endParaRPr/>
          </a:p>
        </p:txBody>
      </p:sp>
      <p:pic>
        <p:nvPicPr>
          <p:cNvPr descr="" id="109" name="colision01.mpg"/>
          <p:cNvPicPr/>
          <p:nvPr/>
        </p:nvPicPr>
        <p:blipFill>
          <a:blip r:embed="rId1"/>
          <a:stretch>
            <a:fillRect/>
          </a:stretch>
        </p:blipFill>
        <p:spPr>
          <a:xfrm>
            <a:off x="2133720" y="990720"/>
            <a:ext cx="4876560" cy="4876560"/>
          </a:xfrm>
          <a:prstGeom prst="rect">
            <a:avLst/>
          </a:prstGeom>
        </p:spPr>
      </p:pic>
    </p:spTree>
  </p:cSld>
  <p:timing>
    <p:tnLst>
      <p:par>
        <p:cTn dur="indefinite" id="7" nodeType="tmRoot" restart="never">
          <p:childTnLst>
            <p:seq>
              <p:cTn dur="indefinite" id="8" nodeType="mainSeq">
                <p:childTnLst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afterEffect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12" nodeType="interactiveSeq" restart="whenNotActive">
                <p:childTnLst>
                  <p:par>
                    <p:cTn fill="hold" id="13">
                      <p:stCondLst/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130320"/>
            <a:ext cx="8227800" cy="7678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3600">
                <a:solidFill>
                  <a:srgbClr val="ffffff"/>
                </a:solidFill>
                <a:latin typeface="Arial"/>
              </a:rPr>
              <a:t>Macroscopic, peripehral</a:t>
            </a:r>
            <a:endParaRPr/>
          </a:p>
        </p:txBody>
      </p:sp>
      <p:pic>
        <p:nvPicPr>
          <p:cNvPr descr="" id="111" name="colision03.mpg"/>
          <p:cNvPicPr/>
          <p:nvPr/>
        </p:nvPicPr>
        <p:blipFill>
          <a:blip r:embed="rId1"/>
          <a:stretch>
            <a:fillRect/>
          </a:stretch>
        </p:blipFill>
        <p:spPr>
          <a:xfrm>
            <a:off x="2133720" y="990720"/>
            <a:ext cx="4876560" cy="4876560"/>
          </a:xfrm>
          <a:prstGeom prst="rect">
            <a:avLst/>
          </a:prstGeom>
        </p:spPr>
      </p:pic>
    </p:spTree>
  </p:cSld>
  <p:timing>
    <p:tnLst>
      <p:par>
        <p:cTn dur="indefinite" id="16" nodeType="tmRoot" restart="never">
          <p:childTnLst>
            <p:seq>
              <p:cTn dur="indefinite" id="17" nodeType="mainSeq">
                <p:childTnLst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afterEffect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21" nodeType="interactiveSeq" restart="whenNotActive">
                <p:childTnLst>
                  <p:par>
                    <p:cTn fill="hold" id="22">
                      <p:stCondLst/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6553080" y="6243480"/>
            <a:ext cx="2131560" cy="45540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01B1B1A1-51B1-41F1-B121-81E111D11121}" type="slidenum">
              <a:rPr lang="en-US"/>
              <a:t>&lt;number&gt;</a:t>
            </a:fld>
            <a:endParaRPr/>
          </a:p>
        </p:txBody>
      </p:sp>
      <p:sp>
        <p:nvSpPr>
          <p:cNvPr id="113" name="CustomShape 2"/>
          <p:cNvSpPr/>
          <p:nvPr/>
        </p:nvSpPr>
        <p:spPr>
          <a:xfrm>
            <a:off x="2519280" y="1224000"/>
            <a:ext cx="2518920" cy="1439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sp>
        <p:nvSpPr>
          <p:cNvPr id="114" name="TextShape 3"/>
          <p:cNvSpPr txBox="1"/>
          <p:nvPr/>
        </p:nvSpPr>
        <p:spPr>
          <a:xfrm>
            <a:off x="457200" y="84240"/>
            <a:ext cx="8229240" cy="8632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4000">
                <a:solidFill>
                  <a:srgbClr val="ffffff"/>
                </a:solidFill>
                <a:latin typeface="Arial"/>
              </a:rPr>
              <a:t>Coalescence</a:t>
            </a:r>
            <a:endParaRPr/>
          </a:p>
        </p:txBody>
      </p:sp>
      <p:sp>
        <p:nvSpPr>
          <p:cNvPr id="115" name="CustomShape 4"/>
          <p:cNvSpPr/>
          <p:nvPr/>
        </p:nvSpPr>
        <p:spPr>
          <a:xfrm>
            <a:off x="381600" y="2133720"/>
            <a:ext cx="1774800" cy="398880"/>
          </a:xfrm>
          <a:prstGeom prst="rect">
            <a:avLst/>
          </a:prstGeom>
        </p:spPr>
        <p:txBody>
          <a:bodyPr bIns="46800" lIns="90000" rIns="90000" tIns="46800" wrap="none"/>
          <a:p>
            <a:r>
              <a:rPr lang="en-US" sz="2000">
                <a:solidFill>
                  <a:srgbClr val="ffffff"/>
                </a:solidFill>
                <a:latin typeface="Verdana"/>
              </a:rPr>
              <a:t>Phase-space</a:t>
            </a:r>
            <a:endParaRPr/>
          </a:p>
        </p:txBody>
      </p:sp>
      <p:sp>
        <p:nvSpPr>
          <p:cNvPr id="116" name="CustomShape 5"/>
          <p:cNvSpPr/>
          <p:nvPr/>
        </p:nvSpPr>
        <p:spPr>
          <a:xfrm>
            <a:off x="359280" y="3519360"/>
            <a:ext cx="1837440" cy="703800"/>
          </a:xfrm>
          <a:prstGeom prst="rect">
            <a:avLst/>
          </a:prstGeom>
        </p:spPr>
        <p:txBody>
          <a:bodyPr bIns="46800" lIns="90000" rIns="90000" tIns="46800" wrap="none"/>
          <a:p>
            <a:r>
              <a:rPr lang="en-US" sz="2000">
                <a:solidFill>
                  <a:srgbClr val="ffffff"/>
                </a:solidFill>
                <a:latin typeface="Verdana"/>
              </a:rPr>
              <a:t>Coalescence </a:t>
            </a:r>
            <a:endParaRPr/>
          </a:p>
          <a:p>
            <a:r>
              <a:rPr lang="en-US" sz="2000">
                <a:solidFill>
                  <a:srgbClr val="ffffff"/>
                </a:solidFill>
                <a:latin typeface="Verdana"/>
              </a:rPr>
              <a:t>parameter</a:t>
            </a:r>
            <a:endParaRPr/>
          </a:p>
        </p:txBody>
      </p:sp>
      <p:sp>
        <p:nvSpPr>
          <p:cNvPr id="117" name="CustomShape 6"/>
          <p:cNvSpPr/>
          <p:nvPr/>
        </p:nvSpPr>
        <p:spPr>
          <a:xfrm>
            <a:off x="2714760" y="2217600"/>
            <a:ext cx="226800" cy="232920"/>
          </a:xfrm>
          <a:prstGeom prst="ellipse">
            <a:avLst/>
          </a:prstGeom>
          <a:gradFill>
            <a:gsLst>
              <a:gs pos="0">
                <a:srgbClr val="ff6633"/>
              </a:gs>
              <a:gs pos="100000">
                <a:srgbClr val="dc2300"/>
              </a:gs>
            </a:gsLst>
            <a:path path="rect"/>
          </a:gradFill>
          <a:ln w="9360">
            <a:solidFill>
              <a:srgbClr val="000000"/>
            </a:solidFill>
            <a:round/>
          </a:ln>
        </p:spPr>
        <p:txBody>
          <a:bodyPr anchor="ctr" bIns="45000" lIns="90000" rIns="90000" tIns="45000" wrap="none"/>
          <a:p>
            <a:pPr algn="ctr"/>
            <a:r>
              <a:rPr lang="en-US" sz="1400">
                <a:solidFill>
                  <a:srgbClr val="ffffff"/>
                </a:solidFill>
                <a:latin typeface="Arial"/>
              </a:rPr>
              <a:t>p</a:t>
            </a:r>
            <a:endParaRPr/>
          </a:p>
        </p:txBody>
      </p:sp>
      <p:sp>
        <p:nvSpPr>
          <p:cNvPr id="118" name="CustomShape 7"/>
          <p:cNvSpPr/>
          <p:nvPr/>
        </p:nvSpPr>
        <p:spPr>
          <a:xfrm>
            <a:off x="2714760" y="1498680"/>
            <a:ext cx="245880" cy="245880"/>
          </a:xfrm>
          <a:prstGeom prst="ellipse">
            <a:avLst/>
          </a:prstGeom>
          <a:gradFill>
            <a:gsLst>
              <a:gs pos="0">
                <a:srgbClr val="c0c0c0"/>
              </a:gs>
              <a:gs pos="100000">
                <a:srgbClr val="808080"/>
              </a:gs>
            </a:gsLst>
            <a:path path="rect"/>
          </a:gradFill>
          <a:ln w="9360">
            <a:solidFill>
              <a:srgbClr val="000000"/>
            </a:solidFill>
            <a:round/>
          </a:ln>
        </p:spPr>
        <p:txBody>
          <a:bodyPr anchor="ctr" bIns="45000" lIns="90000" rIns="90000" tIns="45000" wrap="none"/>
          <a:p>
            <a:pPr algn="ctr"/>
            <a:r>
              <a:rPr lang="en-US" sz="1400">
                <a:solidFill>
                  <a:srgbClr val="ffffff"/>
                </a:solidFill>
                <a:latin typeface="Arial"/>
              </a:rPr>
              <a:t>n</a:t>
            </a:r>
            <a:endParaRPr/>
          </a:p>
        </p:txBody>
      </p:sp>
      <p:sp>
        <p:nvSpPr>
          <p:cNvPr id="119" name="Line 8"/>
          <p:cNvSpPr/>
          <p:nvPr/>
        </p:nvSpPr>
        <p:spPr>
          <a:xfrm>
            <a:off x="3074760" y="1677960"/>
            <a:ext cx="360360" cy="1792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20" name="Line 9"/>
          <p:cNvSpPr/>
          <p:nvPr/>
        </p:nvSpPr>
        <p:spPr>
          <a:xfrm flipV="1">
            <a:off x="3074760" y="2036520"/>
            <a:ext cx="360360" cy="18252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21" name="CustomShape 10"/>
          <p:cNvSpPr/>
          <p:nvPr/>
        </p:nvSpPr>
        <p:spPr>
          <a:xfrm>
            <a:off x="3433680" y="1677960"/>
            <a:ext cx="360000" cy="539280"/>
          </a:xfrm>
          <a:prstGeom prst="irregularSeal2">
            <a:avLst/>
          </a:prstGeom>
          <a:gradFill>
            <a:gsLst>
              <a:gs pos="0">
                <a:srgbClr val="e6ff00"/>
              </a:gs>
              <a:gs pos="100000">
                <a:srgbClr val="ff3333"/>
              </a:gs>
            </a:gsLst>
            <a:path path="rect"/>
          </a:gradFill>
          <a:ln w="9360">
            <a:solidFill>
              <a:srgbClr val="000000"/>
            </a:solidFill>
            <a:round/>
          </a:ln>
        </p:spPr>
      </p:sp>
      <p:sp>
        <p:nvSpPr>
          <p:cNvPr id="122" name="Line 11"/>
          <p:cNvSpPr/>
          <p:nvPr/>
        </p:nvSpPr>
        <p:spPr>
          <a:xfrm>
            <a:off x="3974760" y="2038320"/>
            <a:ext cx="360360" cy="144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23" name="CustomShape 12"/>
          <p:cNvSpPr/>
          <p:nvPr/>
        </p:nvSpPr>
        <p:spPr>
          <a:xfrm>
            <a:off x="4157640" y="1371600"/>
            <a:ext cx="880560" cy="401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1600">
                <a:solidFill>
                  <a:srgbClr val="000000"/>
                </a:solidFill>
                <a:latin typeface="Arial"/>
              </a:rPr>
              <a:t>pd ~ 2pp</a:t>
            </a:r>
            <a:endParaRPr/>
          </a:p>
        </p:txBody>
      </p:sp>
      <p:sp>
        <p:nvSpPr>
          <p:cNvPr id="124" name="CustomShape 13"/>
          <p:cNvSpPr/>
          <p:nvPr/>
        </p:nvSpPr>
        <p:spPr>
          <a:xfrm>
            <a:off x="4502160" y="1892160"/>
            <a:ext cx="294840" cy="304560"/>
          </a:xfrm>
          <a:prstGeom prst="ellipse">
            <a:avLst/>
          </a:prstGeom>
          <a:gradFill>
            <a:gsLst>
              <a:gs pos="0">
                <a:srgbClr val="ff6633"/>
              </a:gs>
              <a:gs pos="100000">
                <a:srgbClr val="dc2300"/>
              </a:gs>
            </a:gsLst>
            <a:path path="rect"/>
          </a:gradFill>
          <a:ln w="9360">
            <a:solidFill>
              <a:srgbClr val="000000"/>
            </a:solidFill>
            <a:round/>
          </a:ln>
        </p:spPr>
        <p:txBody>
          <a:bodyPr anchor="ctr" bIns="45000" lIns="90000" rIns="90000" tIns="45000" wrap="none"/>
          <a:p>
            <a:pPr algn="ctr"/>
            <a:r>
              <a:rPr lang="en-US" sz="1400">
                <a:solidFill>
                  <a:srgbClr val="ffffff"/>
                </a:solidFill>
                <a:latin typeface="Arial"/>
              </a:rPr>
              <a:t>d</a:t>
            </a:r>
            <a:endParaRPr/>
          </a:p>
        </p:txBody>
      </p:sp>
      <p:sp>
        <p:nvSpPr>
          <p:cNvPr id="125" name="CustomShape 14"/>
          <p:cNvSpPr/>
          <p:nvPr/>
        </p:nvSpPr>
        <p:spPr>
          <a:xfrm>
            <a:off x="3059280" y="1224000"/>
            <a:ext cx="767880" cy="401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1600">
                <a:solidFill>
                  <a:srgbClr val="000000"/>
                </a:solidFill>
                <a:latin typeface="Arial"/>
              </a:rPr>
              <a:t>pn ~ pp</a:t>
            </a:r>
            <a:endParaRPr/>
          </a:p>
        </p:txBody>
      </p:sp>
      <p:sp>
        <p:nvSpPr>
          <p:cNvPr id="126" name="CustomShape 15"/>
          <p:cNvSpPr/>
          <p:nvPr/>
        </p:nvSpPr>
        <p:spPr>
          <a:xfrm>
            <a:off x="3009960" y="2284560"/>
            <a:ext cx="358560" cy="401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1600">
                <a:solidFill>
                  <a:srgbClr val="000000"/>
                </a:solidFill>
                <a:latin typeface="Arial"/>
              </a:rPr>
              <a:t>pp</a:t>
            </a:r>
            <a:endParaRPr/>
          </a:p>
        </p:txBody>
      </p:sp>
      <p:pic>
        <p:nvPicPr>
          <p:cNvPr descr="" id="127" name="Picture 15"/>
          <p:cNvPicPr/>
          <p:nvPr/>
        </p:nvPicPr>
        <p:blipFill>
          <a:blip r:embed="rId1"/>
          <a:stretch>
            <a:fillRect/>
          </a:stretch>
        </p:blipFill>
        <p:spPr>
          <a:xfrm>
            <a:off x="2519280" y="3151080"/>
            <a:ext cx="6262200" cy="1168200"/>
          </a:xfrm>
          <a:prstGeom prst="rect">
            <a:avLst/>
          </a:prstGeom>
        </p:spPr>
      </p:pic>
      <p:sp>
        <p:nvSpPr>
          <p:cNvPr id="128" name="CustomShape 16"/>
          <p:cNvSpPr/>
          <p:nvPr/>
        </p:nvSpPr>
        <p:spPr>
          <a:xfrm>
            <a:off x="1800360" y="5040360"/>
            <a:ext cx="6300360" cy="715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>
                <a:solidFill>
                  <a:srgbClr val="ffffff"/>
                </a:solidFill>
                <a:latin typeface="Arial"/>
              </a:rPr>
              <a:t>Coalescence parameter, BA, depends on impact parameter &amp; pt and is affected by flow</a:t>
            </a:r>
            <a:endParaRPr/>
          </a:p>
        </p:txBody>
      </p:sp>
      <p:pic>
        <p:nvPicPr>
          <p:cNvPr descr="" id="129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5942160" y="765000"/>
            <a:ext cx="2877840" cy="2233080"/>
          </a:xfrm>
          <a:prstGeom prst="rect">
            <a:avLst/>
          </a:prstGeom>
        </p:spPr>
      </p:pic>
    </p:spTree>
  </p:cSld>
  <p:timing>
    <p:tnLst>
      <p:par>
        <p:cTn dur="indefinite" id="25" nodeType="tmRoot" restart="never">
          <p:childTnLst>
            <p:seq>
              <p:cTn id="2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6553080" y="6243480"/>
            <a:ext cx="2131560" cy="45540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2171E1A1-11D1-4171-A1D1-81F131118161}" type="slidenum">
              <a:rPr lang="en-US"/>
              <a:t>&lt;number&gt;</a:t>
            </a:fld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457200" y="84240"/>
            <a:ext cx="8229240" cy="8632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4000">
                <a:solidFill>
                  <a:srgbClr val="ffffff"/>
                </a:solidFill>
                <a:latin typeface="Arial"/>
              </a:rPr>
              <a:t>Why LHC?</a:t>
            </a:r>
            <a:endParaRPr/>
          </a:p>
        </p:txBody>
      </p:sp>
      <p:sp>
        <p:nvSpPr>
          <p:cNvPr id="132" name="CustomShape 3"/>
          <p:cNvSpPr/>
          <p:nvPr/>
        </p:nvSpPr>
        <p:spPr>
          <a:xfrm>
            <a:off x="457200" y="1260360"/>
            <a:ext cx="8229240" cy="4865400"/>
          </a:xfrm>
          <a:prstGeom prst="rect">
            <a:avLst/>
          </a:prstGeom>
        </p:spPr>
        <p:txBody>
          <a:bodyPr bIns="46800" lIns="90000" rIns="90000" tIns="46800"/>
          <a:p>
            <a:pPr>
              <a:lnSpc>
                <a:spcPct val="90000"/>
              </a:lnSpc>
              <a:buSzPct val="60000"/>
              <a:buFont typeface="Wingdings"/>
              <a:buChar char="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p-p, p-A &amp; A-A at higher energies</a:t>
            </a:r>
            <a:endParaRPr/>
          </a:p>
          <a:p>
            <a:pPr>
              <a:lnSpc>
                <a:spcPct val="90000"/>
              </a:lnSpc>
              <a:buSzPct val="60000"/>
              <a:buFont typeface="Wingdings"/>
              <a:buChar char="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Final state of the interactions: baseline to be understood</a:t>
            </a:r>
            <a:endParaRPr/>
          </a:p>
          <a:p>
            <a:pPr>
              <a:lnSpc>
                <a:spcPct val="90000"/>
              </a:lnSpc>
              <a:buSzPct val="60000"/>
              <a:buFont typeface="Wingdings"/>
              <a:buChar char="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Sensitive to collective motion</a:t>
            </a:r>
            <a:endParaRPr/>
          </a:p>
          <a:p>
            <a:pPr>
              <a:lnSpc>
                <a:spcPct val="90000"/>
              </a:lnSpc>
              <a:buSzPct val="60000"/>
              <a:buFont typeface="Wingdings"/>
              <a:buChar char="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Measure BA for A ≤ 3 (pp)</a:t>
            </a:r>
            <a:endParaRPr/>
          </a:p>
          <a:p>
            <a:pPr>
              <a:lnSpc>
                <a:spcPct val="90000"/>
              </a:lnSpc>
              <a:buSzPct val="60000"/>
              <a:buFont typeface="Wingdings"/>
              <a:buChar char="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Effect of N-Nbar annihilation?</a:t>
            </a:r>
            <a:endParaRPr/>
          </a:p>
          <a:p>
            <a:pPr>
              <a:lnSpc>
                <a:spcPct val="90000"/>
              </a:lnSpc>
              <a:buSzPct val="60000"/>
              <a:buFont typeface="Wingdings"/>
              <a:buChar char="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Hyper/anti-hyper nuclei?</a:t>
            </a:r>
            <a:endParaRPr/>
          </a:p>
          <a:p>
            <a:pPr>
              <a:lnSpc>
                <a:spcPct val="90000"/>
              </a:lnSpc>
              <a:buSzPct val="60000"/>
              <a:buFont typeface="Wingdings"/>
              <a:buChar char=""/>
            </a:pPr>
            <a:r>
              <a:rPr lang="en-US" sz="3200">
                <a:solidFill>
                  <a:srgbClr val="ffffff"/>
                </a:solidFill>
                <a:latin typeface="Verdana"/>
              </a:rPr>
              <a:t>...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timing>
    <p:tnLst>
      <p:par>
        <p:cTn dur="indefinite" id="27" nodeType="tmRoot" restart="never">
          <p:childTnLst>
            <p:seq>
              <p:cTn id="2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