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74" r:id="rId3"/>
    <p:sldId id="275" r:id="rId4"/>
    <p:sldId id="276" r:id="rId5"/>
    <p:sldId id="277" r:id="rId6"/>
    <p:sldId id="257" r:id="rId7"/>
    <p:sldId id="258" r:id="rId8"/>
    <p:sldId id="268" r:id="rId9"/>
    <p:sldId id="261" r:id="rId10"/>
    <p:sldId id="264" r:id="rId11"/>
    <p:sldId id="263" r:id="rId12"/>
    <p:sldId id="262" r:id="rId13"/>
    <p:sldId id="265" r:id="rId14"/>
    <p:sldId id="266" r:id="rId15"/>
    <p:sldId id="280" r:id="rId16"/>
    <p:sldId id="259" r:id="rId17"/>
    <p:sldId id="272" r:id="rId18"/>
    <p:sldId id="273" r:id="rId19"/>
    <p:sldId id="271" r:id="rId20"/>
    <p:sldId id="269" r:id="rId21"/>
    <p:sldId id="260" r:id="rId22"/>
    <p:sldId id="267" r:id="rId23"/>
    <p:sldId id="270" r:id="rId24"/>
    <p:sldId id="279" r:id="rId25"/>
    <p:sldId id="278" r:id="rId26"/>
    <p:sldId id="281" r:id="rId27"/>
    <p:sldId id="282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1344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handoutMaster" Target="handoutMasters/handout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1007F6-28C5-6A48-8757-AAC6CAFF566C}" type="datetimeFigureOut">
              <a:rPr lang="en-US" smtClean="0"/>
              <a:t>6/22/12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2A72D1-8F07-5F47-9B3B-0F3FA5A173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20022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617B3B-3946-44DF-9D7F-C6EBBC01AD25}" type="datetimeFigureOut">
              <a:rPr lang="en-GB" smtClean="0"/>
              <a:t>6/22/12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F31B5-C8BD-4657-86E5-078F10732D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418662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7F5BE-A36F-3943-AF28-71D8374FF9EC}" type="datetime1">
              <a:rPr lang="en-US" smtClean="0"/>
              <a:t>6/22/12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AE798-51EE-7242-A7F9-777CF167B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318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AEACE-4643-674E-BF01-3C5E3B67FF5D}" type="datetime1">
              <a:rPr lang="en-US" smtClean="0"/>
              <a:t>6/22/12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AE798-51EE-7242-A7F9-777CF167B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21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F8AC6-1BEB-D74F-BEB7-B3531FDDC8B5}" type="datetime1">
              <a:rPr lang="en-US" smtClean="0"/>
              <a:t>6/22/12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AE798-51EE-7242-A7F9-777CF167B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846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A447C-8235-A943-B1D1-F216C4B7EB18}" type="datetime1">
              <a:rPr lang="en-US" smtClean="0"/>
              <a:t>6/22/12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AE798-51EE-7242-A7F9-777CF167B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086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98D8-57BE-B44F-AC65-B84414DEE805}" type="datetime1">
              <a:rPr lang="en-US" smtClean="0"/>
              <a:t>6/22/12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AE798-51EE-7242-A7F9-777CF167B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280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5379B-8395-A54B-B7AD-A7766DE4C3A8}" type="datetime1">
              <a:rPr lang="en-US" smtClean="0"/>
              <a:t>6/22/12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AE798-51EE-7242-A7F9-777CF167B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924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F5ADE-7556-EB4E-9B8D-04EFD3D02479}" type="datetime1">
              <a:rPr lang="en-US" smtClean="0"/>
              <a:t>6/22/12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AE798-51EE-7242-A7F9-777CF167B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350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A239A-127D-CD49-B0B4-25A00CBF60C2}" type="datetime1">
              <a:rPr lang="en-US" smtClean="0"/>
              <a:t>6/22/12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AE798-51EE-7242-A7F9-777CF167B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226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26FE-5ED4-4F4B-9B0D-C6615939ECC5}" type="datetime1">
              <a:rPr lang="en-US" smtClean="0"/>
              <a:t>6/22/12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AE798-51EE-7242-A7F9-777CF167B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096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CDB96-AA89-9740-A25D-49AD9AD4B568}" type="datetime1">
              <a:rPr lang="en-US" smtClean="0"/>
              <a:t>6/22/12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AE798-51EE-7242-A7F9-777CF167B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174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5D0EF-A143-5C4A-91CB-56352870F05A}" type="datetime1">
              <a:rPr lang="en-US" smtClean="0"/>
              <a:t>6/22/12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AE798-51EE-7242-A7F9-777CF167B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579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1B79D1-E448-6D49-B901-62FE73A57DD9}" type="datetime1">
              <a:rPr lang="en-US" smtClean="0"/>
              <a:t>6/22/12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FAE798-51EE-7242-A7F9-777CF167B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780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8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Relationship Id="rId3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FITPix</a:t>
            </a:r>
            <a:r>
              <a:rPr lang="en-US" dirty="0" smtClean="0"/>
              <a:t> – </a:t>
            </a:r>
            <a:r>
              <a:rPr lang="en-US" dirty="0" err="1" smtClean="0"/>
              <a:t>Timepix</a:t>
            </a:r>
            <a:r>
              <a:rPr lang="en-US" dirty="0" smtClean="0"/>
              <a:t> Test</a:t>
            </a:r>
            <a:br>
              <a:rPr lang="en-US" dirty="0" smtClean="0"/>
            </a:br>
            <a:r>
              <a:rPr lang="en-US" dirty="0" smtClean="0"/>
              <a:t>D07-0108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Mario </a:t>
            </a:r>
            <a:r>
              <a:rPr lang="en-US" dirty="0" err="1" smtClean="0"/>
              <a:t>Iv</a:t>
            </a:r>
            <a:r>
              <a:rPr lang="en-US" dirty="0" err="1" smtClean="0">
                <a:latin typeface="Calibri"/>
                <a:cs typeface="Calibri"/>
              </a:rPr>
              <a:t>á</a:t>
            </a:r>
            <a:r>
              <a:rPr lang="en-US" dirty="0" err="1" smtClean="0"/>
              <a:t>n</a:t>
            </a:r>
            <a:r>
              <a:rPr lang="en-US" dirty="0" smtClean="0"/>
              <a:t> MART</a:t>
            </a:r>
            <a:r>
              <a:rPr lang="en-US" dirty="0" smtClean="0">
                <a:latin typeface="Calibri"/>
                <a:cs typeface="Calibri"/>
              </a:rPr>
              <a:t>ÍNEZ</a:t>
            </a:r>
            <a:endParaRPr lang="en-US" dirty="0" smtClean="0"/>
          </a:p>
          <a:p>
            <a:r>
              <a:rPr lang="en-US" dirty="0" smtClean="0"/>
              <a:t>Eduardo MORENO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AE798-51EE-7242-A7F9-777CF167B92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652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observe pixels’ noise (individuate noisy ones)</a:t>
            </a:r>
          </a:p>
          <a:p>
            <a:r>
              <a:rPr lang="en-US" dirty="0" smtClean="0"/>
              <a:t>100,000 frames</a:t>
            </a:r>
          </a:p>
          <a:p>
            <a:r>
              <a:rPr lang="en-US" dirty="0" smtClean="0"/>
              <a:t>Acquisition mode Time Over Threshold</a:t>
            </a:r>
          </a:p>
          <a:p>
            <a:r>
              <a:rPr lang="en-US" dirty="0" smtClean="0"/>
              <a:t>Time per frame 10 milliseconds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AE798-51EE-7242-A7F9-777CF167B92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066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nvas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6100"/>
            <a:ext cx="9144000" cy="5765406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 rot="20081163">
            <a:off x="834958" y="4965562"/>
            <a:ext cx="1274591" cy="82896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2225578" y="4841507"/>
            <a:ext cx="264687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High noise (bad bonding?)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AE798-51EE-7242-A7F9-777CF167B92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544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Contrast</a:t>
            </a:r>
            <a:endParaRPr lang="en-US" dirty="0"/>
          </a:p>
        </p:txBody>
      </p:sp>
      <p:pic>
        <p:nvPicPr>
          <p:cNvPr id="3" name="Picture 2" descr="Canvas_1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6100"/>
            <a:ext cx="9144000" cy="576540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AE798-51EE-7242-A7F9-777CF167B92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332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nvas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46846"/>
            <a:ext cx="4320000" cy="2723814"/>
          </a:xfrm>
          <a:prstGeom prst="rect">
            <a:avLst/>
          </a:prstGeom>
        </p:spPr>
      </p:pic>
      <p:pic>
        <p:nvPicPr>
          <p:cNvPr id="4" name="Picture 3" descr="Canvas_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3032"/>
            <a:ext cx="4320000" cy="2723814"/>
          </a:xfrm>
          <a:prstGeom prst="rect">
            <a:avLst/>
          </a:prstGeom>
        </p:spPr>
      </p:pic>
      <p:pic>
        <p:nvPicPr>
          <p:cNvPr id="5" name="Picture 4" descr="Canvas_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178" y="1323032"/>
            <a:ext cx="4320000" cy="2723814"/>
          </a:xfrm>
          <a:prstGeom prst="rect">
            <a:avLst/>
          </a:prstGeom>
        </p:spPr>
      </p:pic>
      <p:pic>
        <p:nvPicPr>
          <p:cNvPr id="7" name="Picture 6" descr="Canvas_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766" y="4046846"/>
            <a:ext cx="4320000" cy="2723814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3056465" y="508003"/>
            <a:ext cx="5291667" cy="702732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zoom for each “quadrant”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AE798-51EE-7242-A7F9-777CF167B92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96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nvas_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67" y="1404974"/>
            <a:ext cx="8297333" cy="523157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60133" y="621278"/>
            <a:ext cx="6214533" cy="690562"/>
          </a:xfrm>
        </p:spPr>
        <p:txBody>
          <a:bodyPr>
            <a:normAutofit/>
          </a:bodyPr>
          <a:lstStyle/>
          <a:p>
            <a:r>
              <a:rPr lang="en-GB" sz="3200" dirty="0" smtClean="0"/>
              <a:t>zoom to inner “good” area</a:t>
            </a:r>
            <a:endParaRPr lang="en-GB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AE798-51EE-7242-A7F9-777CF167B92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1467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Clusters</a:t>
            </a:r>
            <a:br>
              <a:rPr lang="en-US" dirty="0" smtClean="0"/>
            </a:br>
            <a:r>
              <a:rPr lang="en-US" dirty="0" smtClean="0"/>
              <a:t>Single Double Triple Quad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AE798-51EE-7242-A7F9-777CF167B92A}" type="slidenum">
              <a:rPr lang="en-US" smtClean="0"/>
              <a:t>15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6272888"/>
              </p:ext>
            </p:extLst>
          </p:nvPr>
        </p:nvGraphicFramePr>
        <p:xfrm>
          <a:off x="2743200" y="2387600"/>
          <a:ext cx="3721100" cy="3657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2110"/>
                <a:gridCol w="372110"/>
                <a:gridCol w="372110"/>
                <a:gridCol w="372110"/>
                <a:gridCol w="372110"/>
                <a:gridCol w="372110"/>
                <a:gridCol w="372110"/>
                <a:gridCol w="372110"/>
                <a:gridCol w="372110"/>
                <a:gridCol w="372110"/>
              </a:tblGrid>
              <a:tr h="2921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1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1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1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1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1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1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1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1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1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65051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000" baseline="30000" dirty="0" smtClean="0"/>
              <a:t>90</a:t>
            </a:r>
            <a:r>
              <a:rPr lang="en-US" sz="8000" dirty="0" smtClean="0"/>
              <a:t>Fe</a:t>
            </a:r>
            <a:endParaRPr lang="en-US" sz="8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AE798-51EE-7242-A7F9-777CF167B92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224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ToT</a:t>
            </a:r>
            <a:r>
              <a:rPr lang="en-US" dirty="0"/>
              <a:t> distribution of </a:t>
            </a:r>
            <a:r>
              <a:rPr lang="en-US" dirty="0" smtClean="0"/>
              <a:t>single-pixel </a:t>
            </a:r>
            <a:r>
              <a:rPr lang="en-US" dirty="0"/>
              <a:t>clusters</a:t>
            </a:r>
          </a:p>
        </p:txBody>
      </p:sp>
      <p:pic>
        <p:nvPicPr>
          <p:cNvPr id="4" name="Content Placeholder 3" descr="Canvas_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55" r="-11655"/>
          <a:stretch>
            <a:fillRect/>
          </a:stretch>
        </p:blipFill>
        <p:spPr/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AE798-51EE-7242-A7F9-777CF167B92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3909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ToT</a:t>
            </a:r>
            <a:r>
              <a:rPr lang="en-US" dirty="0"/>
              <a:t> distribution of </a:t>
            </a:r>
            <a:r>
              <a:rPr lang="en-US" dirty="0" smtClean="0"/>
              <a:t>single- and double-pixel </a:t>
            </a:r>
            <a:r>
              <a:rPr lang="en-US" dirty="0"/>
              <a:t>clusters</a:t>
            </a:r>
          </a:p>
        </p:txBody>
      </p:sp>
      <p:pic>
        <p:nvPicPr>
          <p:cNvPr id="4" name="Content Placeholder 3" descr="Canvas_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55" r="-11655"/>
          <a:stretch>
            <a:fillRect/>
          </a:stretch>
        </p:blipFill>
        <p:spPr>
          <a:xfrm>
            <a:off x="259660" y="1367629"/>
            <a:ext cx="8884340" cy="4886045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AE798-51EE-7242-A7F9-777CF167B92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550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anvas_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11" r="-4311"/>
          <a:stretch>
            <a:fillRect/>
          </a:stretch>
        </p:blipFill>
        <p:spPr>
          <a:xfrm>
            <a:off x="205323" y="1303338"/>
            <a:ext cx="8938677" cy="4915928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416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Number of clusters vs. total </a:t>
            </a:r>
            <a:r>
              <a:rPr lang="en-US" dirty="0" err="1" smtClean="0"/>
              <a:t>ToT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per frame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AE798-51EE-7242-A7F9-777CF167B92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717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First chip settings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229600" cy="4525963"/>
          </a:xfrm>
        </p:spPr>
        <p:txBody>
          <a:bodyPr/>
          <a:lstStyle/>
          <a:p>
            <a:r>
              <a:rPr lang="en-GB" dirty="0" smtClean="0"/>
              <a:t>Bias Voltage (we used 100 V)</a:t>
            </a:r>
          </a:p>
          <a:p>
            <a:r>
              <a:rPr lang="en-GB" dirty="0" smtClean="0"/>
              <a:t>Digital test of pixels</a:t>
            </a:r>
          </a:p>
          <a:p>
            <a:r>
              <a:rPr lang="en-GB" dirty="0" smtClean="0"/>
              <a:t>DAC’s scan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42" t="32554" r="23333" b="31667"/>
          <a:stretch/>
        </p:blipFill>
        <p:spPr>
          <a:xfrm>
            <a:off x="457200" y="4005506"/>
            <a:ext cx="3257550" cy="2044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51" t="7890" r="34791" b="46999"/>
          <a:stretch/>
        </p:blipFill>
        <p:spPr>
          <a:xfrm>
            <a:off x="4267200" y="2734385"/>
            <a:ext cx="2190750" cy="2578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83" t="8067" r="34791" b="46998"/>
          <a:stretch/>
        </p:blipFill>
        <p:spPr>
          <a:xfrm>
            <a:off x="6705600" y="1600200"/>
            <a:ext cx="2205991" cy="256794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AE798-51EE-7242-A7F9-777CF167B92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343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000" baseline="30000" dirty="0" smtClean="0"/>
              <a:t>241</a:t>
            </a:r>
            <a:r>
              <a:rPr lang="en-US" sz="8000" dirty="0" smtClean="0"/>
              <a:t> Am</a:t>
            </a:r>
            <a:endParaRPr lang="en-US" sz="8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AE798-51EE-7242-A7F9-777CF167B92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486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Single-pixel clusters</a:t>
            </a:r>
            <a:endParaRPr lang="en-US" dirty="0"/>
          </a:p>
        </p:txBody>
      </p:sp>
      <p:pic>
        <p:nvPicPr>
          <p:cNvPr id="4" name="Content Placeholder 3" descr="c1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1" t="-4033" r="-148" b="-1315"/>
          <a:stretch/>
        </p:blipFill>
        <p:spPr>
          <a:xfrm>
            <a:off x="495300" y="1055687"/>
            <a:ext cx="8163857" cy="5802314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AE798-51EE-7242-A7F9-777CF167B92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085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ToT</a:t>
            </a:r>
            <a:r>
              <a:rPr lang="en-US" dirty="0"/>
              <a:t> </a:t>
            </a:r>
            <a:r>
              <a:rPr lang="en-US" dirty="0" smtClean="0"/>
              <a:t>distributions for different cluster sizes</a:t>
            </a:r>
            <a:endParaRPr lang="en-US" dirty="0"/>
          </a:p>
        </p:txBody>
      </p:sp>
      <p:pic>
        <p:nvPicPr>
          <p:cNvPr id="4" name="Content Placeholder 3" descr="c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16" r="-6316"/>
          <a:stretch>
            <a:fillRect/>
          </a:stretch>
        </p:blipFill>
        <p:spPr>
          <a:xfrm>
            <a:off x="74707" y="1537166"/>
            <a:ext cx="9024470" cy="5111656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AE798-51EE-7242-A7F9-777CF167B92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39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Number of clusters vs. total </a:t>
            </a:r>
            <a:r>
              <a:rPr lang="en-US" dirty="0" err="1"/>
              <a:t>ToT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per frame</a:t>
            </a:r>
          </a:p>
        </p:txBody>
      </p:sp>
      <p:pic>
        <p:nvPicPr>
          <p:cNvPr id="10" name="Content Placeholder 9" descr="c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16" r="-6316"/>
          <a:stretch>
            <a:fillRect/>
          </a:stretch>
        </p:blipFill>
        <p:spPr>
          <a:xfrm>
            <a:off x="281829" y="1682018"/>
            <a:ext cx="8900271" cy="489480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AE798-51EE-7242-A7F9-777CF167B92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6290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Conversion Energy to </a:t>
            </a:r>
            <a:r>
              <a:rPr lang="en-US" dirty="0" err="1" smtClean="0"/>
              <a:t>ToT</a:t>
            </a:r>
            <a:endParaRPr lang="en-US" dirty="0"/>
          </a:p>
        </p:txBody>
      </p:sp>
      <p:pic>
        <p:nvPicPr>
          <p:cNvPr id="5" name="Content Placeholder 4" descr="medipix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475" r="-5475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AE798-51EE-7242-A7F9-777CF167B92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649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Aplicaciones</a:t>
            </a:r>
            <a:r>
              <a:rPr lang="en-US" dirty="0" smtClean="0"/>
              <a:t> a </a:t>
            </a:r>
            <a:r>
              <a:rPr lang="en-US" dirty="0" err="1" smtClean="0"/>
              <a:t>física</a:t>
            </a:r>
            <a:r>
              <a:rPr lang="en-US" dirty="0" smtClean="0"/>
              <a:t> </a:t>
            </a:r>
            <a:r>
              <a:rPr lang="en-US" dirty="0" err="1" smtClean="0"/>
              <a:t>médica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_tradnl" sz="3600" dirty="0" smtClean="0"/>
              <a:t>Imágenes bidimensionales con rayos X</a:t>
            </a:r>
          </a:p>
          <a:p>
            <a:r>
              <a:rPr lang="es-ES_tradnl" sz="3600" dirty="0" smtClean="0"/>
              <a:t>Imágenes </a:t>
            </a:r>
            <a:r>
              <a:rPr lang="es-ES_tradnl" sz="3600" dirty="0" err="1" smtClean="0"/>
              <a:t>tomográficas</a:t>
            </a:r>
            <a:r>
              <a:rPr lang="es-ES_tradnl" sz="3600" dirty="0" smtClean="0"/>
              <a:t> con rayos X</a:t>
            </a:r>
          </a:p>
          <a:p>
            <a:r>
              <a:rPr lang="es-ES_tradnl" sz="3600" dirty="0" smtClean="0"/>
              <a:t>Dosimetría con radiación dispersa</a:t>
            </a:r>
          </a:p>
          <a:p>
            <a:r>
              <a:rPr lang="en-US" sz="3600" dirty="0" smtClean="0"/>
              <a:t>E</a:t>
            </a:r>
            <a:r>
              <a:rPr lang="es-ES_tradnl" sz="3600" dirty="0" err="1" smtClean="0"/>
              <a:t>studio</a:t>
            </a:r>
            <a:r>
              <a:rPr lang="es-ES_tradnl" sz="3600" dirty="0" smtClean="0"/>
              <a:t> de fragmentación de </a:t>
            </a:r>
            <a:r>
              <a:rPr lang="es-ES_tradnl" sz="3600" dirty="0" smtClean="0"/>
              <a:t>núcleos </a:t>
            </a:r>
            <a:r>
              <a:rPr lang="es-ES_tradnl" sz="3600" dirty="0" smtClean="0"/>
              <a:t>en </a:t>
            </a:r>
            <a:r>
              <a:rPr lang="es-ES_tradnl" sz="3600" dirty="0" err="1" smtClean="0"/>
              <a:t>hadroterapia</a:t>
            </a:r>
            <a:endParaRPr lang="es-ES_tradnl" sz="36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AE798-51EE-7242-A7F9-777CF167B92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8465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26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>
            <a:normAutofit/>
          </a:bodyPr>
          <a:lstStyle/>
          <a:p>
            <a:r>
              <a:rPr lang="en-GB" dirty="0" err="1" smtClean="0"/>
              <a:t>Medipix</a:t>
            </a:r>
            <a:r>
              <a:rPr lang="en-GB" dirty="0" smtClean="0"/>
              <a:t> 3 TSV layout</a:t>
            </a:r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dirty="0" smtClean="0"/>
              <a:t>19.09.2011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219200" y="6356350"/>
            <a:ext cx="5184648" cy="365760"/>
          </a:xfrm>
        </p:spPr>
        <p:txBody>
          <a:bodyPr/>
          <a:lstStyle/>
          <a:p>
            <a:r>
              <a:rPr lang="en-GB" dirty="0" err="1" smtClean="0"/>
              <a:t>Timo</a:t>
            </a:r>
            <a:r>
              <a:rPr lang="en-GB" dirty="0" smtClean="0"/>
              <a:t> Tick - Status and outlook of the </a:t>
            </a:r>
            <a:r>
              <a:rPr lang="en-GB" dirty="0" err="1" smtClean="0"/>
              <a:t>Medipix</a:t>
            </a:r>
            <a:r>
              <a:rPr lang="en-GB" dirty="0" smtClean="0"/>
              <a:t> 3 TSV project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1141413" y="4221163"/>
            <a:ext cx="1657350" cy="293687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spcBef>
                <a:spcPct val="10000"/>
              </a:spcBef>
              <a:buClr>
                <a:srgbClr val="FF6600"/>
              </a:buClr>
              <a:buFont typeface="Wingdings" pitchFamily="2" charset="2"/>
              <a:buNone/>
            </a:pPr>
            <a:r>
              <a:rPr lang="en-US" sz="1000">
                <a:solidFill>
                  <a:srgbClr val="000066"/>
                </a:solidFill>
                <a:latin typeface="Calibri" pitchFamily="34" charset="0"/>
              </a:rPr>
              <a:t>Complete map</a:t>
            </a:r>
          </a:p>
        </p:txBody>
      </p:sp>
      <p:sp>
        <p:nvSpPr>
          <p:cNvPr id="6" name="AutoShape 13"/>
          <p:cNvSpPr>
            <a:spLocks noChangeArrowheads="1"/>
          </p:cNvSpPr>
          <p:nvPr/>
        </p:nvSpPr>
        <p:spPr bwMode="auto">
          <a:xfrm>
            <a:off x="7045325" y="4292600"/>
            <a:ext cx="1154113" cy="293688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spcBef>
                <a:spcPct val="10000"/>
              </a:spcBef>
              <a:buClr>
                <a:srgbClr val="FF6600"/>
              </a:buClr>
              <a:buFont typeface="Wingdings" pitchFamily="2" charset="2"/>
              <a:buNone/>
            </a:pPr>
            <a:r>
              <a:rPr lang="en-US" sz="1000">
                <a:solidFill>
                  <a:srgbClr val="000066"/>
                </a:solidFill>
                <a:latin typeface="Calibri" pitchFamily="34" charset="0"/>
              </a:rPr>
              <a:t>Metrology boxes</a:t>
            </a:r>
          </a:p>
        </p:txBody>
      </p:sp>
      <p:sp>
        <p:nvSpPr>
          <p:cNvPr id="7" name="AutoShape 17"/>
          <p:cNvSpPr>
            <a:spLocks noChangeArrowheads="1"/>
          </p:cNvSpPr>
          <p:nvPr/>
        </p:nvSpPr>
        <p:spPr bwMode="auto">
          <a:xfrm>
            <a:off x="4597400" y="1700213"/>
            <a:ext cx="2295525" cy="293687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spcBef>
                <a:spcPct val="10000"/>
              </a:spcBef>
              <a:buClr>
                <a:srgbClr val="FF6600"/>
              </a:buClr>
              <a:buFont typeface="Wingdings" pitchFamily="2" charset="2"/>
              <a:buNone/>
            </a:pPr>
            <a:r>
              <a:rPr lang="en-US" sz="1000">
                <a:solidFill>
                  <a:srgbClr val="000066"/>
                </a:solidFill>
                <a:latin typeface="Calibri" pitchFamily="34" charset="0"/>
              </a:rPr>
              <a:t>Front side Electrical tests area</a:t>
            </a:r>
          </a:p>
        </p:txBody>
      </p:sp>
      <p:pic>
        <p:nvPicPr>
          <p:cNvPr id="8" name="Picture 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19200"/>
            <a:ext cx="3024187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10000"/>
              </a:clrFrom>
              <a:clrTo>
                <a:srgbClr val="010000">
                  <a:alpha val="0"/>
                </a:srgbClr>
              </a:clrTo>
            </a:clrChange>
          </a:blip>
          <a:srcRect l="20178" t="10089" r="31364" b="14206"/>
          <a:stretch>
            <a:fillRect/>
          </a:stretch>
        </p:blipFill>
        <p:spPr bwMode="auto">
          <a:xfrm>
            <a:off x="3733800" y="3429000"/>
            <a:ext cx="2305050" cy="287972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</p:spPr>
      </p:pic>
      <p:pic>
        <p:nvPicPr>
          <p:cNvPr id="10" name="Picture 2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10000"/>
              </a:clrFrom>
              <a:clrTo>
                <a:srgbClr val="010000">
                  <a:alpha val="0"/>
                </a:srgbClr>
              </a:clrTo>
            </a:clrChange>
          </a:blip>
          <a:srcRect l="7436" t="41155" r="16803" b="46150"/>
          <a:stretch>
            <a:fillRect/>
          </a:stretch>
        </p:blipFill>
        <p:spPr bwMode="auto">
          <a:xfrm>
            <a:off x="3886200" y="1219200"/>
            <a:ext cx="3670300" cy="49212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</p:spPr>
      </p:pic>
      <p:pic>
        <p:nvPicPr>
          <p:cNvPr id="11" name="Picture 2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10000"/>
              </a:clrFrom>
              <a:clrTo>
                <a:srgbClr val="010000">
                  <a:alpha val="0"/>
                </a:srgbClr>
              </a:clrTo>
            </a:clrChange>
          </a:blip>
          <a:srcRect l="7681" t="32614" r="17090" b="46277"/>
          <a:stretch>
            <a:fillRect/>
          </a:stretch>
        </p:blipFill>
        <p:spPr bwMode="auto">
          <a:xfrm>
            <a:off x="5029200" y="2060575"/>
            <a:ext cx="3529013" cy="792163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</p:spPr>
      </p:pic>
      <p:sp>
        <p:nvSpPr>
          <p:cNvPr id="12" name="AutoShape 26"/>
          <p:cNvSpPr>
            <a:spLocks noChangeArrowheads="1"/>
          </p:cNvSpPr>
          <p:nvPr/>
        </p:nvSpPr>
        <p:spPr bwMode="auto">
          <a:xfrm>
            <a:off x="5676900" y="2852738"/>
            <a:ext cx="2295525" cy="293687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spcBef>
                <a:spcPct val="10000"/>
              </a:spcBef>
              <a:buClr>
                <a:srgbClr val="FF6600"/>
              </a:buClr>
              <a:buFont typeface="Wingdings" pitchFamily="2" charset="2"/>
              <a:buNone/>
            </a:pPr>
            <a:r>
              <a:rPr lang="en-US" sz="1000">
                <a:solidFill>
                  <a:srgbClr val="000066"/>
                </a:solidFill>
                <a:latin typeface="Calibri" pitchFamily="34" charset="0"/>
              </a:rPr>
              <a:t>Back side Electrical tests area</a:t>
            </a:r>
          </a:p>
        </p:txBody>
      </p:sp>
      <p:pic>
        <p:nvPicPr>
          <p:cNvPr id="13" name="Picture 27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010000"/>
              </a:clrFrom>
              <a:clrTo>
                <a:srgbClr val="010000">
                  <a:alpha val="0"/>
                </a:srgbClr>
              </a:clrTo>
            </a:clrChange>
          </a:blip>
          <a:srcRect l="4811" t="10483" r="14963" b="25299"/>
          <a:stretch>
            <a:fillRect/>
          </a:stretch>
        </p:blipFill>
        <p:spPr bwMode="auto">
          <a:xfrm>
            <a:off x="6181725" y="4581525"/>
            <a:ext cx="2663825" cy="170497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</p:spPr>
      </p:pic>
      <p:pic>
        <p:nvPicPr>
          <p:cNvPr id="14" name="Picture 29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010000"/>
              </a:clrFrom>
              <a:clrTo>
                <a:srgbClr val="010000">
                  <a:alpha val="0"/>
                </a:srgbClr>
              </a:clrTo>
            </a:clrChange>
          </a:blip>
          <a:srcRect l="5418" t="13545" r="15060" b="16434"/>
          <a:stretch>
            <a:fillRect/>
          </a:stretch>
        </p:blipFill>
        <p:spPr bwMode="auto">
          <a:xfrm>
            <a:off x="6829425" y="3284538"/>
            <a:ext cx="1439863" cy="1014412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</p:spPr>
      </p:pic>
      <p:pic>
        <p:nvPicPr>
          <p:cNvPr id="15" name="Picture 30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010000"/>
              </a:clrFrom>
              <a:clrTo>
                <a:srgbClr val="010000">
                  <a:alpha val="0"/>
                </a:srgbClr>
              </a:clrTo>
            </a:clrChange>
          </a:blip>
          <a:srcRect l="7455" t="10756" r="19572" b="29063"/>
          <a:stretch>
            <a:fillRect/>
          </a:stretch>
        </p:blipFill>
        <p:spPr bwMode="auto">
          <a:xfrm>
            <a:off x="709613" y="4581525"/>
            <a:ext cx="2519362" cy="1662113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</p:spPr>
      </p:pic>
      <p:sp>
        <p:nvSpPr>
          <p:cNvPr id="16" name="Rectangle 31"/>
          <p:cNvSpPr>
            <a:spLocks noChangeArrowheads="1"/>
          </p:cNvSpPr>
          <p:nvPr/>
        </p:nvSpPr>
        <p:spPr bwMode="auto">
          <a:xfrm>
            <a:off x="673100" y="2516188"/>
            <a:ext cx="431800" cy="360362"/>
          </a:xfrm>
          <a:prstGeom prst="rect">
            <a:avLst/>
          </a:prstGeom>
          <a:noFill/>
          <a:ln w="9525">
            <a:solidFill>
              <a:srgbClr val="99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Line 32"/>
          <p:cNvSpPr>
            <a:spLocks noChangeShapeType="1"/>
          </p:cNvSpPr>
          <p:nvPr/>
        </p:nvSpPr>
        <p:spPr bwMode="auto">
          <a:xfrm>
            <a:off x="838200" y="2895600"/>
            <a:ext cx="590550" cy="1685925"/>
          </a:xfrm>
          <a:prstGeom prst="line">
            <a:avLst/>
          </a:prstGeom>
          <a:noFill/>
          <a:ln w="9525">
            <a:solidFill>
              <a:srgbClr val="99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" name="Rectangle 33"/>
          <p:cNvSpPr>
            <a:spLocks noChangeArrowheads="1"/>
          </p:cNvSpPr>
          <p:nvPr/>
        </p:nvSpPr>
        <p:spPr bwMode="auto">
          <a:xfrm>
            <a:off x="2833687" y="2947988"/>
            <a:ext cx="215900" cy="287337"/>
          </a:xfrm>
          <a:prstGeom prst="rect">
            <a:avLst/>
          </a:prstGeom>
          <a:noFill/>
          <a:ln w="9525">
            <a:solidFill>
              <a:srgbClr val="99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Line 34"/>
          <p:cNvSpPr>
            <a:spLocks noChangeShapeType="1"/>
          </p:cNvSpPr>
          <p:nvPr/>
        </p:nvSpPr>
        <p:spPr bwMode="auto">
          <a:xfrm>
            <a:off x="3048000" y="3276600"/>
            <a:ext cx="685800" cy="439738"/>
          </a:xfrm>
          <a:prstGeom prst="line">
            <a:avLst/>
          </a:prstGeom>
          <a:noFill/>
          <a:ln w="9525">
            <a:solidFill>
              <a:srgbClr val="99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" name="Rectangle 35"/>
          <p:cNvSpPr>
            <a:spLocks noChangeArrowheads="1"/>
          </p:cNvSpPr>
          <p:nvPr/>
        </p:nvSpPr>
        <p:spPr bwMode="auto">
          <a:xfrm>
            <a:off x="4741863" y="3573463"/>
            <a:ext cx="215900" cy="889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Line 36"/>
          <p:cNvSpPr>
            <a:spLocks noChangeShapeType="1"/>
          </p:cNvSpPr>
          <p:nvPr/>
        </p:nvSpPr>
        <p:spPr bwMode="auto">
          <a:xfrm>
            <a:off x="4957763" y="3644900"/>
            <a:ext cx="1871662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2" name="Rectangle 37"/>
          <p:cNvSpPr>
            <a:spLocks noChangeArrowheads="1"/>
          </p:cNvSpPr>
          <p:nvPr/>
        </p:nvSpPr>
        <p:spPr bwMode="auto">
          <a:xfrm>
            <a:off x="3733800" y="5445125"/>
            <a:ext cx="1368425" cy="8636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Line 38"/>
          <p:cNvSpPr>
            <a:spLocks noChangeShapeType="1"/>
          </p:cNvSpPr>
          <p:nvPr/>
        </p:nvSpPr>
        <p:spPr bwMode="auto">
          <a:xfrm>
            <a:off x="5102225" y="5732463"/>
            <a:ext cx="10795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4" name="Rectangle 39"/>
          <p:cNvSpPr>
            <a:spLocks noChangeArrowheads="1"/>
          </p:cNvSpPr>
          <p:nvPr/>
        </p:nvSpPr>
        <p:spPr bwMode="auto">
          <a:xfrm>
            <a:off x="3733800" y="3681413"/>
            <a:ext cx="2303463" cy="25082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Line 40"/>
          <p:cNvSpPr>
            <a:spLocks noChangeShapeType="1"/>
          </p:cNvSpPr>
          <p:nvPr/>
        </p:nvSpPr>
        <p:spPr bwMode="auto">
          <a:xfrm flipV="1">
            <a:off x="4310063" y="2492375"/>
            <a:ext cx="719137" cy="1152525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6" name="Line 41"/>
          <p:cNvSpPr>
            <a:spLocks noChangeShapeType="1"/>
          </p:cNvSpPr>
          <p:nvPr/>
        </p:nvSpPr>
        <p:spPr bwMode="auto">
          <a:xfrm flipV="1">
            <a:off x="4310063" y="1628775"/>
            <a:ext cx="503237" cy="2016125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34760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dirty="0" smtClean="0"/>
              <a:t>19.09.2011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219200" y="6356350"/>
            <a:ext cx="5184648" cy="365760"/>
          </a:xfrm>
        </p:spPr>
        <p:txBody>
          <a:bodyPr/>
          <a:lstStyle/>
          <a:p>
            <a:r>
              <a:rPr lang="en-GB" dirty="0" err="1" smtClean="0"/>
              <a:t>Timo</a:t>
            </a:r>
            <a:r>
              <a:rPr lang="en-GB" dirty="0" smtClean="0"/>
              <a:t> Tick - Status and outlook of the </a:t>
            </a:r>
            <a:r>
              <a:rPr lang="en-GB" dirty="0" err="1" smtClean="0"/>
              <a:t>Medipix</a:t>
            </a:r>
            <a:r>
              <a:rPr lang="en-GB" dirty="0" smtClean="0"/>
              <a:t> 3 TSV project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7" name="Content Placeholder 6" descr="HPD_module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 t="7801" b="5426"/>
          <a:stretch>
            <a:fillRect/>
          </a:stretch>
        </p:blipFill>
        <p:spPr>
          <a:xfrm>
            <a:off x="2286000" y="1003300"/>
            <a:ext cx="4572000" cy="2514600"/>
          </a:xfrm>
          <a:prstGeom prst="rect">
            <a:avLst/>
          </a:prstGeom>
        </p:spPr>
      </p:pic>
      <p:pic>
        <p:nvPicPr>
          <p:cNvPr id="8" name="Picture 7" descr="Imaging_module.jpg"/>
          <p:cNvPicPr/>
          <p:nvPr/>
        </p:nvPicPr>
        <p:blipFill>
          <a:blip r:embed="rId3" cstate="print"/>
          <a:srcRect t="15147" b="16691"/>
          <a:stretch>
            <a:fillRect/>
          </a:stretch>
        </p:blipFill>
        <p:spPr>
          <a:xfrm>
            <a:off x="304800" y="3962400"/>
            <a:ext cx="5269173" cy="239406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562600" y="3962400"/>
            <a:ext cx="3581401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Modular unit for imaging applications:</a:t>
            </a:r>
          </a:p>
          <a:p>
            <a:pPr>
              <a:buFont typeface="Arial" pitchFamily="34" charset="0"/>
              <a:buChar char="•"/>
            </a:pPr>
            <a:r>
              <a:rPr lang="en-GB" sz="1400" dirty="0" smtClean="0"/>
              <a:t> </a:t>
            </a:r>
            <a:r>
              <a:rPr lang="en-GB" sz="1400" dirty="0" err="1" smtClean="0"/>
              <a:t>NxM</a:t>
            </a:r>
            <a:r>
              <a:rPr lang="en-GB" sz="1400" dirty="0" smtClean="0"/>
              <a:t> matrix of detector tiles in a</a:t>
            </a:r>
          </a:p>
          <a:p>
            <a:r>
              <a:rPr lang="en-GB" sz="1400" dirty="0" smtClean="0"/>
              <a:t>  module</a:t>
            </a:r>
          </a:p>
          <a:p>
            <a:pPr>
              <a:buFont typeface="Arial" pitchFamily="34" charset="0"/>
              <a:buChar char="•"/>
            </a:pPr>
            <a:r>
              <a:rPr lang="en-GB" sz="1400" dirty="0" smtClean="0"/>
              <a:t> </a:t>
            </a:r>
            <a:r>
              <a:rPr lang="en-GB" sz="1400" dirty="0" err="1" smtClean="0"/>
              <a:t>NxM</a:t>
            </a:r>
            <a:r>
              <a:rPr lang="en-GB" sz="1400" dirty="0" smtClean="0"/>
              <a:t> matrix of modules</a:t>
            </a:r>
          </a:p>
          <a:p>
            <a:pPr>
              <a:buFont typeface="Arial" pitchFamily="34" charset="0"/>
              <a:buChar char="•"/>
            </a:pPr>
            <a:r>
              <a:rPr lang="en-GB" sz="1400" dirty="0" smtClean="0"/>
              <a:t> BGA bonded to a ceramic</a:t>
            </a:r>
          </a:p>
          <a:p>
            <a:r>
              <a:rPr lang="en-GB" sz="1400" dirty="0" smtClean="0"/>
              <a:t>  </a:t>
            </a:r>
            <a:r>
              <a:rPr lang="en-GB" sz="1400" dirty="0" err="1" smtClean="0"/>
              <a:t>multilayre</a:t>
            </a:r>
            <a:r>
              <a:rPr lang="en-GB" sz="1400" dirty="0" smtClean="0"/>
              <a:t> board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7750537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Threshold (THL) equalization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err="1" smtClean="0"/>
              <a:t>Timepix</a:t>
            </a:r>
            <a:r>
              <a:rPr lang="en-GB" dirty="0" smtClean="0"/>
              <a:t> amp. discrimination level can be chosen to filter out noise.</a:t>
            </a:r>
          </a:p>
          <a:p>
            <a:r>
              <a:rPr lang="en-GB" dirty="0" smtClean="0"/>
              <a:t>A single THL level can be set common to all 65,536 pixels</a:t>
            </a:r>
          </a:p>
          <a:p>
            <a:pPr lvl="1"/>
            <a:r>
              <a:rPr lang="en-GB" dirty="0" smtClean="0"/>
              <a:t>One wants to put this above the noise level. Typically 40 THL counts </a:t>
            </a:r>
            <a:r>
              <a:rPr lang="en-GB" dirty="0" smtClean="0">
                <a:latin typeface="Calibri"/>
                <a:cs typeface="Calibri"/>
              </a:rPr>
              <a:t>≈ 100 </a:t>
            </a:r>
            <a:r>
              <a:rPr lang="en-GB" i="1" dirty="0" smtClean="0">
                <a:latin typeface="Calibri"/>
                <a:cs typeface="Calibri"/>
              </a:rPr>
              <a:t>e-</a:t>
            </a:r>
          </a:p>
          <a:p>
            <a:r>
              <a:rPr lang="en-GB" dirty="0" smtClean="0">
                <a:solidFill>
                  <a:srgbClr val="FF0000"/>
                </a:solidFill>
                <a:latin typeface="Calibri"/>
                <a:cs typeface="Calibri"/>
              </a:rPr>
              <a:t>Every pixel has a different noise level</a:t>
            </a:r>
            <a:endParaRPr lang="en-GB" dirty="0" smtClean="0">
              <a:solidFill>
                <a:srgbClr val="FF0000"/>
              </a:solidFill>
            </a:endParaRPr>
          </a:p>
          <a:p>
            <a:pPr lvl="1"/>
            <a:r>
              <a:rPr lang="en-GB" dirty="0" smtClean="0"/>
              <a:t>Gaussian distributed</a:t>
            </a:r>
          </a:p>
          <a:p>
            <a:pPr lvl="1"/>
            <a:r>
              <a:rPr lang="en-GB" dirty="0" smtClean="0"/>
              <a:t>4-bit DAC to adjust the “noise” (actually, the amp’s output DC level) level individually</a:t>
            </a:r>
          </a:p>
          <a:p>
            <a:r>
              <a:rPr lang="en-GB" dirty="0" err="1" smtClean="0"/>
              <a:t>Pixelman</a:t>
            </a:r>
            <a:r>
              <a:rPr lang="en-GB" dirty="0" smtClean="0"/>
              <a:t> feature exists to automatically find the noise level and adjust this DAC for each pixel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AE798-51EE-7242-A7F9-777CF167B92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2042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Noise distribution before and after</a:t>
            </a:r>
            <a:br>
              <a:rPr lang="en-GB" dirty="0" smtClean="0"/>
            </a:br>
            <a:r>
              <a:rPr lang="en-GB" dirty="0" smtClean="0"/>
              <a:t>THL equalization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4343400" cy="4525963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Highest DAC adjust.</a:t>
            </a:r>
            <a:br>
              <a:rPr lang="en-GB" dirty="0" smtClean="0">
                <a:solidFill>
                  <a:srgbClr val="FF0000"/>
                </a:solidFill>
              </a:rPr>
            </a:br>
            <a:r>
              <a:rPr lang="en-GB" dirty="0" smtClean="0">
                <a:solidFill>
                  <a:srgbClr val="FF0000"/>
                </a:solidFill>
                <a:sym typeface="Symbol"/>
              </a:rPr>
              <a:t>mean</a:t>
            </a:r>
            <a:r>
              <a:rPr lang="en-GB" dirty="0" smtClean="0">
                <a:solidFill>
                  <a:srgbClr val="FF0000"/>
                </a:solidFill>
              </a:rPr>
              <a:t> = 444.46 </a:t>
            </a:r>
            <a:r>
              <a:rPr lang="en-GB" dirty="0" err="1" smtClean="0">
                <a:solidFill>
                  <a:srgbClr val="FF0000"/>
                </a:solidFill>
              </a:rPr>
              <a:t>THLcounts</a:t>
            </a:r>
            <a:r>
              <a:rPr lang="en-GB" dirty="0">
                <a:solidFill>
                  <a:srgbClr val="FF0000"/>
                </a:solidFill>
              </a:rPr>
              <a:t/>
            </a:r>
            <a:br>
              <a:rPr lang="en-GB" dirty="0">
                <a:solidFill>
                  <a:srgbClr val="FF0000"/>
                </a:solidFill>
              </a:rPr>
            </a:br>
            <a:r>
              <a:rPr lang="en-GB" dirty="0" smtClean="0">
                <a:solidFill>
                  <a:srgbClr val="FF0000"/>
                </a:solidFill>
                <a:sym typeface="Symbol"/>
              </a:rPr>
              <a:t>std. dev.</a:t>
            </a:r>
            <a:r>
              <a:rPr lang="en-GB" dirty="0" smtClean="0">
                <a:solidFill>
                  <a:srgbClr val="FF0000"/>
                </a:solidFill>
              </a:rPr>
              <a:t> = 9.67</a:t>
            </a:r>
          </a:p>
          <a:p>
            <a:r>
              <a:rPr lang="en-GB" dirty="0" smtClean="0">
                <a:solidFill>
                  <a:srgbClr val="0070C0"/>
                </a:solidFill>
              </a:rPr>
              <a:t>Lowest </a:t>
            </a:r>
            <a:r>
              <a:rPr lang="en-GB" dirty="0">
                <a:solidFill>
                  <a:srgbClr val="0070C0"/>
                </a:solidFill>
              </a:rPr>
              <a:t>DAC </a:t>
            </a:r>
            <a:r>
              <a:rPr lang="en-GB" dirty="0" smtClean="0">
                <a:solidFill>
                  <a:srgbClr val="0070C0"/>
                </a:solidFill>
              </a:rPr>
              <a:t>adjust.</a:t>
            </a:r>
            <a:r>
              <a:rPr lang="en-GB" dirty="0">
                <a:solidFill>
                  <a:srgbClr val="0070C0"/>
                </a:solidFill>
              </a:rPr>
              <a:t/>
            </a:r>
            <a:br>
              <a:rPr lang="en-GB" dirty="0">
                <a:solidFill>
                  <a:srgbClr val="0070C0"/>
                </a:solidFill>
              </a:rPr>
            </a:br>
            <a:r>
              <a:rPr lang="en-GB" dirty="0" smtClean="0">
                <a:solidFill>
                  <a:srgbClr val="0070C0"/>
                </a:solidFill>
              </a:rPr>
              <a:t>mean = 368.58 </a:t>
            </a:r>
            <a:r>
              <a:rPr lang="en-GB" dirty="0" err="1" smtClean="0">
                <a:solidFill>
                  <a:srgbClr val="0070C0"/>
                </a:solidFill>
              </a:rPr>
              <a:t>THLcounts</a:t>
            </a:r>
            <a:r>
              <a:rPr lang="en-GB" dirty="0" smtClean="0">
                <a:solidFill>
                  <a:srgbClr val="0070C0"/>
                </a:solidFill>
              </a:rPr>
              <a:t/>
            </a:r>
            <a:br>
              <a:rPr lang="en-GB" dirty="0" smtClean="0">
                <a:solidFill>
                  <a:srgbClr val="0070C0"/>
                </a:solidFill>
              </a:rPr>
            </a:br>
            <a:r>
              <a:rPr lang="en-GB" dirty="0" smtClean="0">
                <a:solidFill>
                  <a:srgbClr val="0070C0"/>
                </a:solidFill>
              </a:rPr>
              <a:t>std. dev. = 9.58</a:t>
            </a:r>
            <a:endParaRPr lang="en-GB" dirty="0">
              <a:solidFill>
                <a:srgbClr val="0070C0"/>
              </a:solidFill>
            </a:endParaRPr>
          </a:p>
          <a:p>
            <a:r>
              <a:rPr lang="en-GB" dirty="0" smtClean="0"/>
              <a:t>Equalized adjust.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mean = 405.53 </a:t>
            </a:r>
            <a:r>
              <a:rPr lang="en-GB" dirty="0" err="1" smtClean="0"/>
              <a:t>THLcounts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std. dev. = 1.25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95" t="1608" b="3429"/>
          <a:stretch/>
        </p:blipFill>
        <p:spPr>
          <a:xfrm>
            <a:off x="4495800" y="1905000"/>
            <a:ext cx="4648200" cy="38100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AE798-51EE-7242-A7F9-777CF167B92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737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DAC’s adjustment distribution after equalization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020" b="46627"/>
          <a:stretch/>
        </p:blipFill>
        <p:spPr>
          <a:xfrm>
            <a:off x="1828800" y="1752600"/>
            <a:ext cx="5943600" cy="450404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AE798-51EE-7242-A7F9-777CF167B92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8760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Materials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err="1" smtClean="0"/>
              <a:t>Timepix</a:t>
            </a:r>
            <a:r>
              <a:rPr lang="en-US" sz="2800" dirty="0" smtClean="0"/>
              <a:t> chip </a:t>
            </a:r>
            <a:r>
              <a:rPr lang="en-GB" sz="2800" dirty="0" smtClean="0"/>
              <a:t>D0-W0108</a:t>
            </a:r>
            <a:endParaRPr lang="en-US" sz="2800" dirty="0" smtClean="0"/>
          </a:p>
          <a:p>
            <a:r>
              <a:rPr lang="en-US" sz="2800" dirty="0" smtClean="0"/>
              <a:t>Radioactive sources</a:t>
            </a:r>
          </a:p>
          <a:p>
            <a:pPr lvl="1"/>
            <a:r>
              <a:rPr lang="en-US" sz="2000" dirty="0" smtClean="0"/>
              <a:t>Iron: </a:t>
            </a:r>
            <a:r>
              <a:rPr lang="en-US" sz="2000" baseline="30000" dirty="0" smtClean="0"/>
              <a:t>55</a:t>
            </a:r>
            <a:r>
              <a:rPr lang="en-US" sz="2000" dirty="0" smtClean="0"/>
              <a:t>Fe</a:t>
            </a:r>
          </a:p>
          <a:p>
            <a:pPr lvl="1"/>
            <a:r>
              <a:rPr lang="en-US" sz="2000" dirty="0" smtClean="0"/>
              <a:t>Americium: </a:t>
            </a:r>
            <a:r>
              <a:rPr lang="en-US" sz="2000" baseline="30000" dirty="0" smtClean="0"/>
              <a:t>241</a:t>
            </a:r>
            <a:r>
              <a:rPr lang="en-US" sz="2000" dirty="0" smtClean="0"/>
              <a:t>Am</a:t>
            </a:r>
          </a:p>
          <a:p>
            <a:pPr lvl="1"/>
            <a:r>
              <a:rPr lang="en-US" sz="2000" dirty="0" smtClean="0"/>
              <a:t>Strontium: </a:t>
            </a:r>
            <a:r>
              <a:rPr lang="en-US" sz="2000" baseline="30000" dirty="0" smtClean="0"/>
              <a:t>90</a:t>
            </a:r>
            <a:r>
              <a:rPr lang="en-US" sz="2000" dirty="0" smtClean="0"/>
              <a:t>Sr</a:t>
            </a:r>
          </a:p>
          <a:p>
            <a:r>
              <a:rPr lang="en-US" sz="2400" dirty="0" smtClean="0"/>
              <a:t>Software</a:t>
            </a:r>
            <a:endParaRPr lang="en-US" sz="2400" dirty="0" smtClean="0"/>
          </a:p>
          <a:p>
            <a:pPr lvl="1"/>
            <a:r>
              <a:rPr lang="en-US" sz="2000" dirty="0" err="1" smtClean="0"/>
              <a:t>MAFalda</a:t>
            </a:r>
            <a:r>
              <a:rPr lang="en-US" sz="2000" dirty="0" smtClean="0"/>
              <a:t> v 2.1</a:t>
            </a:r>
          </a:p>
          <a:p>
            <a:pPr lvl="1"/>
            <a:r>
              <a:rPr lang="en-US" sz="2000" dirty="0" err="1" smtClean="0"/>
              <a:t>Pixelman</a:t>
            </a:r>
            <a:r>
              <a:rPr lang="en-US" sz="2000" dirty="0" smtClean="0"/>
              <a:t> 2.1.1 (7.12.2011)</a:t>
            </a:r>
          </a:p>
          <a:p>
            <a:r>
              <a:rPr lang="en-US" sz="2400" dirty="0" smtClean="0"/>
              <a:t>Hardware</a:t>
            </a:r>
          </a:p>
          <a:p>
            <a:pPr lvl="1"/>
            <a:r>
              <a:rPr lang="en-US" sz="2000" dirty="0" err="1" smtClean="0"/>
              <a:t>FITPix</a:t>
            </a:r>
            <a:r>
              <a:rPr lang="en-US" sz="2000" dirty="0"/>
              <a:t> </a:t>
            </a:r>
            <a:r>
              <a:rPr lang="en-US" sz="2000" dirty="0" smtClean="0"/>
              <a:t>(</a:t>
            </a:r>
            <a:r>
              <a:rPr lang="en-US" sz="2000" dirty="0" err="1" smtClean="0"/>
              <a:t>Medipix</a:t>
            </a:r>
            <a:r>
              <a:rPr lang="en-US" sz="2000" dirty="0" smtClean="0"/>
              <a:t>/</a:t>
            </a:r>
            <a:r>
              <a:rPr lang="en-US" sz="2000" dirty="0" err="1" smtClean="0"/>
              <a:t>TimePix</a:t>
            </a:r>
            <a:r>
              <a:rPr lang="en-US" sz="2000" dirty="0" smtClean="0"/>
              <a:t> USB 2.0 v.2.3, Firmware 3)</a:t>
            </a:r>
          </a:p>
          <a:p>
            <a:pPr lvl="1"/>
            <a:r>
              <a:rPr lang="en-US" sz="2000" dirty="0" err="1" smtClean="0"/>
              <a:t>Timepix</a:t>
            </a:r>
            <a:r>
              <a:rPr lang="en-US" sz="2000" dirty="0" smtClean="0"/>
              <a:t> (D07-W0108)</a:t>
            </a:r>
          </a:p>
          <a:p>
            <a:pPr lvl="2"/>
            <a:r>
              <a:rPr lang="en-US" sz="1600" dirty="0" smtClean="0"/>
              <a:t>300 </a:t>
            </a:r>
            <a:r>
              <a:rPr lang="en-US" sz="1600" dirty="0" smtClean="0">
                <a:latin typeface="Sylfaen"/>
                <a:sym typeface="Symbol"/>
              </a:rPr>
              <a:t></a:t>
            </a:r>
            <a:r>
              <a:rPr lang="en-US" sz="1600" dirty="0" smtClean="0"/>
              <a:t>m thick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AE798-51EE-7242-A7F9-777CF167B92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600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Acquisition parameters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20</a:t>
            </a:r>
            <a:r>
              <a:rPr lang="en-US" sz="3600" baseline="30000" dirty="0" smtClean="0"/>
              <a:t>o</a:t>
            </a:r>
            <a:r>
              <a:rPr lang="en-US" sz="3600" dirty="0" smtClean="0"/>
              <a:t> </a:t>
            </a:r>
            <a:r>
              <a:rPr lang="en-US" sz="3600" dirty="0"/>
              <a:t>C</a:t>
            </a:r>
            <a:endParaRPr lang="en-US" sz="3600" dirty="0" smtClean="0"/>
          </a:p>
          <a:p>
            <a:r>
              <a:rPr lang="en-US" sz="3600" dirty="0" smtClean="0"/>
              <a:t>10 milliseconds per frame</a:t>
            </a:r>
          </a:p>
          <a:p>
            <a:r>
              <a:rPr lang="en-US" sz="3600" dirty="0" smtClean="0"/>
              <a:t>100,000 frames</a:t>
            </a:r>
          </a:p>
          <a:p>
            <a:r>
              <a:rPr lang="en-US" sz="3600" dirty="0" smtClean="0"/>
              <a:t>Operation mode Time Over Threshold</a:t>
            </a:r>
          </a:p>
          <a:p>
            <a:r>
              <a:rPr lang="en-US" sz="3600" dirty="0"/>
              <a:t>B</a:t>
            </a:r>
            <a:r>
              <a:rPr lang="en-US" sz="3600" dirty="0" smtClean="0"/>
              <a:t>ias voltage 100V</a:t>
            </a:r>
          </a:p>
          <a:p>
            <a:r>
              <a:rPr lang="en-US" sz="3600" dirty="0" smtClean="0"/>
              <a:t>Distance source-sensor 2 centimeters 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AE798-51EE-7242-A7F9-777CF167B92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368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Tested on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Desktop, Windows 7</a:t>
            </a:r>
          </a:p>
          <a:p>
            <a:r>
              <a:rPr lang="en-US" sz="4000" dirty="0" smtClean="0"/>
              <a:t>Laptop, Windows 7</a:t>
            </a:r>
          </a:p>
          <a:p>
            <a:r>
              <a:rPr lang="en-US" sz="4000" dirty="0" smtClean="0"/>
              <a:t>Laptop, Mac</a:t>
            </a:r>
          </a:p>
          <a:p>
            <a:r>
              <a:rPr lang="en-US" sz="4000" dirty="0" smtClean="0"/>
              <a:t>Virtual Machine, Linux</a:t>
            </a:r>
          </a:p>
          <a:p>
            <a:pPr marL="0" indent="0" algn="just">
              <a:buNone/>
            </a:pPr>
            <a:endParaRPr lang="en-US" sz="2400" dirty="0" smtClean="0"/>
          </a:p>
          <a:p>
            <a:pPr marL="0" indent="0" algn="just">
              <a:buNone/>
            </a:pPr>
            <a:endParaRPr lang="en-US" sz="2400" dirty="0"/>
          </a:p>
          <a:p>
            <a:pPr marL="0" indent="0" algn="r">
              <a:buNone/>
            </a:pPr>
            <a:r>
              <a:rPr lang="en-US" sz="2400" dirty="0" smtClean="0"/>
              <a:t>Problems with </a:t>
            </a:r>
            <a:r>
              <a:rPr lang="en-US" sz="2400" dirty="0" err="1" smtClean="0"/>
              <a:t>usb</a:t>
            </a:r>
            <a:r>
              <a:rPr lang="en-US" sz="2400" dirty="0" smtClean="0"/>
              <a:t> connection in Mac and Virtual machine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AE798-51EE-7242-A7F9-777CF167B92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819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605462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Measurements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AE798-51EE-7242-A7F9-777CF167B92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15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3050</TotalTime>
  <Words>455</Words>
  <Application>Microsoft Macintosh PowerPoint</Application>
  <PresentationFormat>On-screen Show (4:3)</PresentationFormat>
  <Paragraphs>115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FITPix – Timepix Test D07-0108</vt:lpstr>
      <vt:lpstr>First chip settings</vt:lpstr>
      <vt:lpstr>Threshold (THL) equalization</vt:lpstr>
      <vt:lpstr>Noise distribution before and after THL equalization</vt:lpstr>
      <vt:lpstr>DAC’s adjustment distribution after equalization</vt:lpstr>
      <vt:lpstr>Materials</vt:lpstr>
      <vt:lpstr>Acquisition parameters</vt:lpstr>
      <vt:lpstr>Tested on</vt:lpstr>
      <vt:lpstr>Measurements</vt:lpstr>
      <vt:lpstr>Contrast</vt:lpstr>
      <vt:lpstr>PowerPoint Presentation</vt:lpstr>
      <vt:lpstr>Contrast</vt:lpstr>
      <vt:lpstr>PowerPoint Presentation</vt:lpstr>
      <vt:lpstr>zoom to inner “good” area</vt:lpstr>
      <vt:lpstr>Clusters Single Double Triple Quad  </vt:lpstr>
      <vt:lpstr>90Fe</vt:lpstr>
      <vt:lpstr>ToT distribution of single-pixel clusters</vt:lpstr>
      <vt:lpstr>ToT distribution of single- and double-pixel clusters</vt:lpstr>
      <vt:lpstr>Number of clusters vs. total ToT per frame</vt:lpstr>
      <vt:lpstr>241 Am</vt:lpstr>
      <vt:lpstr>Single-pixel clusters</vt:lpstr>
      <vt:lpstr>ToT distributions for different cluster sizes</vt:lpstr>
      <vt:lpstr>Number of clusters vs. total ToT per frame</vt:lpstr>
      <vt:lpstr>Conversion Energy to ToT</vt:lpstr>
      <vt:lpstr>Aplicaciones a física médica</vt:lpstr>
      <vt:lpstr>Medipix 3 TSV layout</vt:lpstr>
      <vt:lpstr>PowerPoint Presentation</vt:lpstr>
    </vt:vector>
  </TitlesOfParts>
  <Company>casa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 FiTPix &amp; Medipix</dc:title>
  <dc:creator>Eduardo Moreno</dc:creator>
  <cp:lastModifiedBy>Eduardo Moreno</cp:lastModifiedBy>
  <cp:revision>49</cp:revision>
  <dcterms:created xsi:type="dcterms:W3CDTF">2012-06-14T16:56:10Z</dcterms:created>
  <dcterms:modified xsi:type="dcterms:W3CDTF">2012-06-23T16:12:50Z</dcterms:modified>
</cp:coreProperties>
</file>