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5" r:id="rId4"/>
    <p:sldId id="276" r:id="rId5"/>
    <p:sldId id="277" r:id="rId6"/>
    <p:sldId id="257" r:id="rId7"/>
    <p:sldId id="258" r:id="rId8"/>
    <p:sldId id="268" r:id="rId9"/>
    <p:sldId id="261" r:id="rId10"/>
    <p:sldId id="264" r:id="rId11"/>
    <p:sldId id="263" r:id="rId12"/>
    <p:sldId id="262" r:id="rId13"/>
    <p:sldId id="265" r:id="rId14"/>
    <p:sldId id="266" r:id="rId15"/>
    <p:sldId id="259" r:id="rId16"/>
    <p:sldId id="272" r:id="rId17"/>
    <p:sldId id="273" r:id="rId18"/>
    <p:sldId id="271" r:id="rId19"/>
    <p:sldId id="269" r:id="rId20"/>
    <p:sldId id="260" r:id="rId21"/>
    <p:sldId id="267" r:id="rId22"/>
    <p:sldId id="270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07F6-28C5-6A48-8757-AAC6CAFF566C}" type="datetimeFigureOut">
              <a:rPr lang="en-US" smtClean="0"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72D1-8F07-5F47-9B3B-0F3FA5A17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0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17B3B-3946-44DF-9D7F-C6EBBC01AD25}" type="datetimeFigureOut">
              <a:rPr lang="en-GB" smtClean="0"/>
              <a:t>6/19/12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31B5-C8BD-4657-86E5-078F1073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86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F5BE-A36F-3943-AF28-71D8374FF9EC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EACE-4643-674E-BF01-3C5E3B67FF5D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8AC6-1BEB-D74F-BEB7-B3531FDDC8B5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447C-8235-A943-B1D1-F216C4B7EB18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98D8-57BE-B44F-AC65-B84414DEE805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379B-8395-A54B-B7AD-A7766DE4C3A8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5ADE-7556-EB4E-9B8D-04EFD3D02479}" type="datetime1">
              <a:rPr lang="en-US" smtClean="0"/>
              <a:t>6/19/12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239A-127D-CD49-B0B4-25A00CBF60C2}" type="datetime1">
              <a:rPr lang="en-US" smtClean="0"/>
              <a:t>6/19/12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26FE-5ED4-4F4B-9B0D-C6615939ECC5}" type="datetime1">
              <a:rPr lang="en-US" smtClean="0"/>
              <a:t>6/19/12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B96-AA89-9740-A25D-49AD9AD4B568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0EF-A143-5C4A-91CB-56352870F05A}" type="datetime1">
              <a:rPr lang="en-US" smtClean="0"/>
              <a:t>6/19/12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79D1-E448-6D49-B901-62FE73A57DD9}" type="datetime1">
              <a:rPr lang="en-US" smtClean="0"/>
              <a:t>6/19/12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E798-51EE-7242-A7F9-777CF167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FITPix</a:t>
            </a:r>
            <a:r>
              <a:rPr lang="en-US" dirty="0" smtClean="0"/>
              <a:t> – </a:t>
            </a:r>
            <a:r>
              <a:rPr lang="en-US" dirty="0" err="1" smtClean="0"/>
              <a:t>Timepix</a:t>
            </a:r>
            <a:r>
              <a:rPr lang="en-US" dirty="0" smtClean="0"/>
              <a:t> Test</a:t>
            </a:r>
            <a:br>
              <a:rPr lang="en-US" dirty="0" smtClean="0"/>
            </a:br>
            <a:r>
              <a:rPr lang="en-US" dirty="0" smtClean="0"/>
              <a:t>D07-0108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Mario </a:t>
            </a:r>
            <a:r>
              <a:rPr lang="en-US" dirty="0" err="1" smtClean="0"/>
              <a:t>Iv</a:t>
            </a:r>
            <a:r>
              <a:rPr lang="en-US" dirty="0" err="1" smtClean="0">
                <a:latin typeface="Calibri"/>
                <a:cs typeface="Calibri"/>
              </a:rPr>
              <a:t>á</a:t>
            </a:r>
            <a:r>
              <a:rPr lang="en-US" dirty="0" err="1" smtClean="0"/>
              <a:t>n</a:t>
            </a:r>
            <a:r>
              <a:rPr lang="en-US" dirty="0" smtClean="0"/>
              <a:t> MART</a:t>
            </a:r>
            <a:r>
              <a:rPr lang="en-US" dirty="0" smtClean="0">
                <a:latin typeface="Calibri"/>
                <a:cs typeface="Calibri"/>
              </a:rPr>
              <a:t>ÍNEZ</a:t>
            </a:r>
            <a:endParaRPr lang="en-US" dirty="0" smtClean="0"/>
          </a:p>
          <a:p>
            <a:r>
              <a:rPr lang="en-US" dirty="0" smtClean="0"/>
              <a:t>Eduardo MORENO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observe pixels’ noise (individuate noisy ones)</a:t>
            </a:r>
          </a:p>
          <a:p>
            <a:r>
              <a:rPr lang="en-US" dirty="0" smtClean="0"/>
              <a:t>100,000 frames</a:t>
            </a:r>
          </a:p>
          <a:p>
            <a:r>
              <a:rPr lang="en-US" dirty="0" smtClean="0"/>
              <a:t>Acquisition mode Time Over Threshold</a:t>
            </a:r>
          </a:p>
          <a:p>
            <a:r>
              <a:rPr lang="en-US" dirty="0" smtClean="0"/>
              <a:t>Time per frame 10 milliseconds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va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540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0081163">
            <a:off x="834958" y="4965562"/>
            <a:ext cx="1274591" cy="8289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25578" y="4841507"/>
            <a:ext cx="26468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High noise (bad bonding?)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pic>
        <p:nvPicPr>
          <p:cNvPr id="3" name="Picture 2" descr="Canvas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54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3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va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846"/>
            <a:ext cx="4320000" cy="2723814"/>
          </a:xfrm>
          <a:prstGeom prst="rect">
            <a:avLst/>
          </a:prstGeom>
        </p:spPr>
      </p:pic>
      <p:pic>
        <p:nvPicPr>
          <p:cNvPr id="4" name="Picture 3" descr="Canvas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032"/>
            <a:ext cx="4320000" cy="2723814"/>
          </a:xfrm>
          <a:prstGeom prst="rect">
            <a:avLst/>
          </a:prstGeom>
        </p:spPr>
      </p:pic>
      <p:pic>
        <p:nvPicPr>
          <p:cNvPr id="5" name="Picture 4" descr="Canvas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8" y="1323032"/>
            <a:ext cx="4320000" cy="2723814"/>
          </a:xfrm>
          <a:prstGeom prst="rect">
            <a:avLst/>
          </a:prstGeom>
        </p:spPr>
      </p:pic>
      <p:pic>
        <p:nvPicPr>
          <p:cNvPr id="7" name="Picture 6" descr="Canvas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66" y="4046846"/>
            <a:ext cx="4320000" cy="272381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56465" y="508003"/>
            <a:ext cx="5291667" cy="7027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zoom for each “quadrant”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va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1404974"/>
            <a:ext cx="8297333" cy="52315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0133" y="621278"/>
            <a:ext cx="6214533" cy="6905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zoom to inner “good” area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aseline="30000" dirty="0" smtClean="0"/>
              <a:t>90</a:t>
            </a:r>
            <a:r>
              <a:rPr lang="en-US" sz="8000" dirty="0" smtClean="0"/>
              <a:t>Fe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ToT</a:t>
            </a:r>
            <a:r>
              <a:rPr lang="en-US" dirty="0"/>
              <a:t> distribution of </a:t>
            </a:r>
            <a:r>
              <a:rPr lang="en-US" dirty="0" smtClean="0"/>
              <a:t>single-pixel </a:t>
            </a:r>
            <a:r>
              <a:rPr lang="en-US" dirty="0"/>
              <a:t>clusters</a:t>
            </a:r>
          </a:p>
        </p:txBody>
      </p:sp>
      <p:pic>
        <p:nvPicPr>
          <p:cNvPr id="4" name="Content Placeholder 3" descr="Canva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ToT</a:t>
            </a:r>
            <a:r>
              <a:rPr lang="en-US" dirty="0"/>
              <a:t> distribution of </a:t>
            </a:r>
            <a:r>
              <a:rPr lang="en-US" dirty="0" smtClean="0"/>
              <a:t>single- and double-pixel </a:t>
            </a:r>
            <a:r>
              <a:rPr lang="en-US" dirty="0"/>
              <a:t>clusters</a:t>
            </a:r>
          </a:p>
        </p:txBody>
      </p:sp>
      <p:pic>
        <p:nvPicPr>
          <p:cNvPr id="4" name="Content Placeholder 3" descr="Canva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5" r="-11655"/>
          <a:stretch>
            <a:fillRect/>
          </a:stretch>
        </p:blipFill>
        <p:spPr>
          <a:xfrm>
            <a:off x="259660" y="1367629"/>
            <a:ext cx="8884340" cy="48860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vas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1" r="-4311"/>
          <a:stretch>
            <a:fillRect/>
          </a:stretch>
        </p:blipFill>
        <p:spPr>
          <a:xfrm>
            <a:off x="205323" y="1303338"/>
            <a:ext cx="8938677" cy="49159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clusters vs. total </a:t>
            </a:r>
            <a:r>
              <a:rPr lang="en-US" dirty="0" err="1" smtClean="0"/>
              <a:t>ToT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 frame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aseline="30000" dirty="0" smtClean="0"/>
              <a:t>241</a:t>
            </a:r>
            <a:r>
              <a:rPr lang="en-US" sz="8000" dirty="0" smtClean="0"/>
              <a:t> Am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chip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Bias Voltage (we used 100 V)</a:t>
            </a:r>
          </a:p>
          <a:p>
            <a:r>
              <a:rPr lang="en-GB" dirty="0" smtClean="0"/>
              <a:t>Digital test of pixels</a:t>
            </a:r>
          </a:p>
          <a:p>
            <a:r>
              <a:rPr lang="en-GB" dirty="0" smtClean="0"/>
              <a:t>DAC’s scan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2" t="32554" r="23333" b="31667"/>
          <a:stretch/>
        </p:blipFill>
        <p:spPr>
          <a:xfrm>
            <a:off x="457200" y="4005506"/>
            <a:ext cx="3257550" cy="204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7890" r="34791" b="46999"/>
          <a:stretch/>
        </p:blipFill>
        <p:spPr>
          <a:xfrm>
            <a:off x="4267200" y="2734385"/>
            <a:ext cx="2190750" cy="257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3" t="8067" r="34791" b="46998"/>
          <a:stretch/>
        </p:blipFill>
        <p:spPr>
          <a:xfrm>
            <a:off x="6705600" y="1600200"/>
            <a:ext cx="2205991" cy="25679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Single-pixel clusters</a:t>
            </a:r>
            <a:endParaRPr lang="en-US" dirty="0"/>
          </a:p>
        </p:txBody>
      </p:sp>
      <p:pic>
        <p:nvPicPr>
          <p:cNvPr id="4" name="Content Placeholder 3" descr="c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-4033" r="-148" b="-1315"/>
          <a:stretch/>
        </p:blipFill>
        <p:spPr>
          <a:xfrm>
            <a:off x="495300" y="1055687"/>
            <a:ext cx="8163857" cy="580231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8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ToT</a:t>
            </a:r>
            <a:r>
              <a:rPr lang="en-US" dirty="0"/>
              <a:t> </a:t>
            </a:r>
            <a:r>
              <a:rPr lang="en-US" dirty="0" smtClean="0"/>
              <a:t>distributions for different cluster sizes</a:t>
            </a:r>
            <a:endParaRPr lang="en-US" dirty="0"/>
          </a:p>
        </p:txBody>
      </p:sp>
      <p:pic>
        <p:nvPicPr>
          <p:cNvPr id="4" name="Content Placeholder 3" descr="c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6" r="-6316"/>
          <a:stretch>
            <a:fillRect/>
          </a:stretch>
        </p:blipFill>
        <p:spPr>
          <a:xfrm>
            <a:off x="74707" y="1537166"/>
            <a:ext cx="9024470" cy="51116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clusters vs. total </a:t>
            </a:r>
            <a:r>
              <a:rPr lang="en-US" dirty="0" err="1"/>
              <a:t>ToT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 frame</a:t>
            </a:r>
          </a:p>
        </p:txBody>
      </p:sp>
      <p:pic>
        <p:nvPicPr>
          <p:cNvPr id="10" name="Content Placeholder 9" descr="c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6" r="-6316"/>
          <a:stretch>
            <a:fillRect/>
          </a:stretch>
        </p:blipFill>
        <p:spPr>
          <a:xfrm>
            <a:off x="281829" y="1682018"/>
            <a:ext cx="8900271" cy="48948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Energy to </a:t>
            </a:r>
            <a:r>
              <a:rPr lang="en-US" dirty="0" err="1" smtClean="0"/>
              <a:t>ToT</a:t>
            </a:r>
            <a:endParaRPr lang="en-US" dirty="0"/>
          </a:p>
        </p:txBody>
      </p:sp>
      <p:pic>
        <p:nvPicPr>
          <p:cNvPr id="5" name="Content Placeholder 4" descr="medipi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5" r="-547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Aplicaciones</a:t>
            </a:r>
            <a:r>
              <a:rPr lang="en-US" dirty="0" smtClean="0"/>
              <a:t> a </a:t>
            </a:r>
            <a:r>
              <a:rPr lang="en-US" dirty="0" err="1" smtClean="0"/>
              <a:t>física</a:t>
            </a:r>
            <a:r>
              <a:rPr lang="en-US" dirty="0" smtClean="0"/>
              <a:t> </a:t>
            </a:r>
            <a:r>
              <a:rPr lang="en-US" dirty="0" err="1" smtClean="0"/>
              <a:t>médica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Imágenes bidimensionales con rayos X</a:t>
            </a:r>
          </a:p>
          <a:p>
            <a:r>
              <a:rPr lang="es-ES_tradnl" sz="3600" dirty="0" smtClean="0"/>
              <a:t>Imágenes </a:t>
            </a:r>
            <a:r>
              <a:rPr lang="es-ES_tradnl" sz="3600" dirty="0" err="1" smtClean="0"/>
              <a:t>tomográficas</a:t>
            </a:r>
            <a:r>
              <a:rPr lang="es-ES_tradnl" sz="3600" dirty="0" smtClean="0"/>
              <a:t> con rayos X</a:t>
            </a:r>
          </a:p>
          <a:p>
            <a:r>
              <a:rPr lang="es-ES_tradnl" sz="3600" dirty="0" smtClean="0"/>
              <a:t>Dosimetría con radiación dispersa</a:t>
            </a:r>
          </a:p>
          <a:p>
            <a:r>
              <a:rPr lang="en-US" sz="3600" dirty="0" smtClean="0"/>
              <a:t>E</a:t>
            </a:r>
            <a:r>
              <a:rPr lang="es-ES_tradnl" sz="3600" dirty="0" err="1" smtClean="0"/>
              <a:t>studio</a:t>
            </a:r>
            <a:r>
              <a:rPr lang="es-ES_tradnl" sz="3600" dirty="0" smtClean="0"/>
              <a:t> de fragmentación de núcleos pesados en </a:t>
            </a:r>
            <a:r>
              <a:rPr lang="es-ES_tradnl" sz="3600" dirty="0" err="1" smtClean="0"/>
              <a:t>hadroterapia</a:t>
            </a:r>
            <a:endParaRPr lang="es-ES_tradnl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Threshold (THL) equalization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Timepix</a:t>
            </a:r>
            <a:r>
              <a:rPr lang="en-GB" dirty="0" smtClean="0"/>
              <a:t> amp. discrimination level can be chosen to filter out noise.</a:t>
            </a:r>
          </a:p>
          <a:p>
            <a:r>
              <a:rPr lang="en-GB" dirty="0" smtClean="0"/>
              <a:t>A single THL level can be set common to all 65,536 pixels</a:t>
            </a:r>
          </a:p>
          <a:p>
            <a:pPr lvl="1"/>
            <a:r>
              <a:rPr lang="en-GB" dirty="0" smtClean="0"/>
              <a:t>One wants to put this above the noise level. Typically 40 THL counts </a:t>
            </a:r>
            <a:r>
              <a:rPr lang="en-GB" dirty="0" smtClean="0">
                <a:latin typeface="Calibri"/>
                <a:cs typeface="Calibri"/>
              </a:rPr>
              <a:t>≈ 100 </a:t>
            </a:r>
            <a:r>
              <a:rPr lang="en-GB" i="1" dirty="0" smtClean="0">
                <a:latin typeface="Calibri"/>
                <a:cs typeface="Calibri"/>
              </a:rPr>
              <a:t>e-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Every pixel has a different noise level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Gaussian distributed</a:t>
            </a:r>
          </a:p>
          <a:p>
            <a:pPr lvl="1"/>
            <a:r>
              <a:rPr lang="en-GB" dirty="0" smtClean="0"/>
              <a:t>4-bit DAC to adjust the “noise” (actually, the amp’s output DC level) level individually</a:t>
            </a:r>
          </a:p>
          <a:p>
            <a:r>
              <a:rPr lang="en-GB" dirty="0" err="1" smtClean="0"/>
              <a:t>Pixelman</a:t>
            </a:r>
            <a:r>
              <a:rPr lang="en-GB" dirty="0" smtClean="0"/>
              <a:t> feature exists to automatically find the noise level and adjust this DAC for each pixel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Noise distribution before and after</a:t>
            </a:r>
            <a:br>
              <a:rPr lang="en-GB" dirty="0" smtClean="0"/>
            </a:br>
            <a:r>
              <a:rPr lang="en-GB" dirty="0" smtClean="0"/>
              <a:t>THL equalization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Highest DAC adjust.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  <a:sym typeface="Symbol"/>
              </a:rPr>
              <a:t>mean</a:t>
            </a:r>
            <a:r>
              <a:rPr lang="en-GB" dirty="0" smtClean="0">
                <a:solidFill>
                  <a:srgbClr val="FF0000"/>
                </a:solidFill>
              </a:rPr>
              <a:t> = 444.46 </a:t>
            </a:r>
            <a:r>
              <a:rPr lang="en-GB" dirty="0" err="1" smtClean="0">
                <a:solidFill>
                  <a:srgbClr val="FF0000"/>
                </a:solidFill>
              </a:rPr>
              <a:t>THLcounts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  <a:sym typeface="Symbol"/>
              </a:rPr>
              <a:t>std. dev.</a:t>
            </a:r>
            <a:r>
              <a:rPr lang="en-GB" dirty="0" smtClean="0">
                <a:solidFill>
                  <a:srgbClr val="FF0000"/>
                </a:solidFill>
              </a:rPr>
              <a:t> = 9.67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Lowest </a:t>
            </a:r>
            <a:r>
              <a:rPr lang="en-GB" dirty="0">
                <a:solidFill>
                  <a:srgbClr val="0070C0"/>
                </a:solidFill>
              </a:rPr>
              <a:t>DAC </a:t>
            </a:r>
            <a:r>
              <a:rPr lang="en-GB" dirty="0" smtClean="0">
                <a:solidFill>
                  <a:srgbClr val="0070C0"/>
                </a:solidFill>
              </a:rPr>
              <a:t>adjust.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mean = 368.58 </a:t>
            </a:r>
            <a:r>
              <a:rPr lang="en-GB" dirty="0" err="1" smtClean="0">
                <a:solidFill>
                  <a:srgbClr val="0070C0"/>
                </a:solidFill>
              </a:rPr>
              <a:t>THLcounts</a:t>
            </a:r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std. dev. = 9.58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/>
              <a:t>Equalized adjust.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mean = 405.53 </a:t>
            </a:r>
            <a:r>
              <a:rPr lang="en-GB" dirty="0" err="1" smtClean="0"/>
              <a:t>THLcounts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std. dev. = 1.25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1608" b="3429"/>
          <a:stretch/>
        </p:blipFill>
        <p:spPr>
          <a:xfrm>
            <a:off x="4495800" y="1905000"/>
            <a:ext cx="4648200" cy="381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3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DAC’s adjustment distribution after equalization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0" b="46627"/>
          <a:stretch/>
        </p:blipFill>
        <p:spPr>
          <a:xfrm>
            <a:off x="1828800" y="1752600"/>
            <a:ext cx="5943600" cy="45040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Materials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Timepix</a:t>
            </a:r>
            <a:r>
              <a:rPr lang="en-US" sz="2800" dirty="0" smtClean="0"/>
              <a:t> chip </a:t>
            </a:r>
            <a:r>
              <a:rPr lang="en-GB" sz="2800" dirty="0" smtClean="0"/>
              <a:t>D0-W0108</a:t>
            </a:r>
            <a:endParaRPr lang="en-US" sz="2800" dirty="0" smtClean="0"/>
          </a:p>
          <a:p>
            <a:r>
              <a:rPr lang="en-US" sz="2800" dirty="0" smtClean="0"/>
              <a:t>Radioactive sources</a:t>
            </a:r>
          </a:p>
          <a:p>
            <a:pPr lvl="1"/>
            <a:r>
              <a:rPr lang="en-US" sz="2000" dirty="0" smtClean="0"/>
              <a:t>Iron: </a:t>
            </a:r>
            <a:r>
              <a:rPr lang="en-US" sz="2000" baseline="30000" dirty="0" smtClean="0"/>
              <a:t>55</a:t>
            </a:r>
            <a:r>
              <a:rPr lang="en-US" sz="2000" dirty="0" smtClean="0"/>
              <a:t>Fe</a:t>
            </a:r>
          </a:p>
          <a:p>
            <a:pPr lvl="1"/>
            <a:r>
              <a:rPr lang="en-US" sz="2000" dirty="0" smtClean="0"/>
              <a:t>Americium: </a:t>
            </a:r>
            <a:r>
              <a:rPr lang="en-US" sz="2000" baseline="30000" dirty="0" smtClean="0"/>
              <a:t>241</a:t>
            </a:r>
            <a:r>
              <a:rPr lang="en-US" sz="2000" dirty="0" smtClean="0"/>
              <a:t>Am</a:t>
            </a:r>
          </a:p>
          <a:p>
            <a:pPr lvl="1"/>
            <a:r>
              <a:rPr lang="en-US" sz="2000" dirty="0" smtClean="0"/>
              <a:t>Strontium: </a:t>
            </a:r>
            <a:r>
              <a:rPr lang="en-US" sz="2000" baseline="30000" dirty="0" smtClean="0"/>
              <a:t>90</a:t>
            </a:r>
            <a:r>
              <a:rPr lang="en-US" sz="2000" dirty="0" smtClean="0"/>
              <a:t>Sr</a:t>
            </a:r>
          </a:p>
          <a:p>
            <a:r>
              <a:rPr lang="en-US" sz="2400" dirty="0" err="1" smtClean="0"/>
              <a:t>Sofware</a:t>
            </a:r>
            <a:endParaRPr lang="en-US" sz="2400" dirty="0" smtClean="0"/>
          </a:p>
          <a:p>
            <a:pPr lvl="1"/>
            <a:r>
              <a:rPr lang="en-US" sz="2000" dirty="0" err="1" smtClean="0"/>
              <a:t>MAFalda</a:t>
            </a:r>
            <a:r>
              <a:rPr lang="en-US" sz="2000" dirty="0" smtClean="0"/>
              <a:t> v 2.1</a:t>
            </a:r>
          </a:p>
          <a:p>
            <a:pPr lvl="1"/>
            <a:r>
              <a:rPr lang="en-US" sz="2000" dirty="0" err="1" smtClean="0"/>
              <a:t>Pixelman</a:t>
            </a:r>
            <a:r>
              <a:rPr lang="en-US" sz="2000" dirty="0" smtClean="0"/>
              <a:t> 2.1.1 (7.12.2011)</a:t>
            </a:r>
          </a:p>
          <a:p>
            <a:r>
              <a:rPr lang="en-US" sz="2400" dirty="0" smtClean="0"/>
              <a:t>Hardware</a:t>
            </a:r>
          </a:p>
          <a:p>
            <a:pPr lvl="1"/>
            <a:r>
              <a:rPr lang="en-US" sz="2000" dirty="0" err="1" smtClean="0"/>
              <a:t>FITPix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Medipix</a:t>
            </a:r>
            <a:r>
              <a:rPr lang="en-US" sz="2000" dirty="0" smtClean="0"/>
              <a:t>/</a:t>
            </a:r>
            <a:r>
              <a:rPr lang="en-US" sz="2000" dirty="0" err="1" smtClean="0"/>
              <a:t>TimePix</a:t>
            </a:r>
            <a:r>
              <a:rPr lang="en-US" sz="2000" dirty="0" smtClean="0"/>
              <a:t> USB 2.0 v.2.3, Firmware 3)</a:t>
            </a:r>
          </a:p>
          <a:p>
            <a:pPr lvl="1"/>
            <a:r>
              <a:rPr lang="en-US" sz="2000" dirty="0" err="1" smtClean="0"/>
              <a:t>Timepix</a:t>
            </a:r>
            <a:r>
              <a:rPr lang="en-US" sz="2000" dirty="0" smtClean="0"/>
              <a:t> (D07-W0108)</a:t>
            </a:r>
          </a:p>
          <a:p>
            <a:pPr lvl="2"/>
            <a:r>
              <a:rPr lang="en-US" sz="1600" dirty="0" smtClean="0"/>
              <a:t>300 </a:t>
            </a:r>
            <a:r>
              <a:rPr lang="en-US" sz="1600" dirty="0" smtClean="0">
                <a:latin typeface="Sylfaen"/>
                <a:sym typeface="Symbol"/>
              </a:rPr>
              <a:t></a:t>
            </a:r>
            <a:r>
              <a:rPr lang="en-US" sz="1600" dirty="0" smtClean="0"/>
              <a:t>m thick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Acquisition parameters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</a:t>
            </a:r>
            <a:r>
              <a:rPr lang="en-US" sz="3600" dirty="0"/>
              <a:t>C</a:t>
            </a:r>
            <a:endParaRPr lang="en-US" sz="3600" dirty="0" smtClean="0"/>
          </a:p>
          <a:p>
            <a:r>
              <a:rPr lang="en-US" sz="3600" dirty="0" smtClean="0"/>
              <a:t>10 milliseconds per frame</a:t>
            </a:r>
          </a:p>
          <a:p>
            <a:r>
              <a:rPr lang="en-US" sz="3600" dirty="0" smtClean="0"/>
              <a:t>100,000 frames</a:t>
            </a:r>
          </a:p>
          <a:p>
            <a:r>
              <a:rPr lang="en-US" sz="3600" dirty="0" smtClean="0"/>
              <a:t>Operation mode Time Over Threshold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ias voltage 100V</a:t>
            </a:r>
          </a:p>
          <a:p>
            <a:r>
              <a:rPr lang="en-US" sz="3600" dirty="0" smtClean="0"/>
              <a:t>Distance source-sensor 2 centimeters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Tested 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Desktop, Windows 7</a:t>
            </a:r>
          </a:p>
          <a:p>
            <a:r>
              <a:rPr lang="en-US" sz="4000" dirty="0" smtClean="0"/>
              <a:t>Laptop, Windows 7</a:t>
            </a:r>
          </a:p>
          <a:p>
            <a:r>
              <a:rPr lang="en-US" sz="4000" dirty="0" smtClean="0"/>
              <a:t>Laptop, Mac</a:t>
            </a:r>
          </a:p>
          <a:p>
            <a:r>
              <a:rPr lang="en-US" sz="4000" dirty="0" smtClean="0"/>
              <a:t>Virtual Machine, Linux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Problems with </a:t>
            </a:r>
            <a:r>
              <a:rPr lang="en-US" sz="2400" dirty="0" err="1" smtClean="0"/>
              <a:t>usb</a:t>
            </a:r>
            <a:r>
              <a:rPr lang="en-US" sz="2400" dirty="0" smtClean="0"/>
              <a:t> connection in Mac and Virtual machine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054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AE798-51EE-7242-A7F9-777CF167B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378</Words>
  <Application>Microsoft Macintosh PowerPoint</Application>
  <PresentationFormat>On-screen Show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FITPix – Timepix Test D07-0108</vt:lpstr>
      <vt:lpstr>First chip settings</vt:lpstr>
      <vt:lpstr>Threshold (THL) equalization</vt:lpstr>
      <vt:lpstr>Noise distribution before and after THL equalization</vt:lpstr>
      <vt:lpstr>DAC’s adjustment distribution after equalization</vt:lpstr>
      <vt:lpstr>Materials</vt:lpstr>
      <vt:lpstr>Acquisition parameters</vt:lpstr>
      <vt:lpstr>Tested on</vt:lpstr>
      <vt:lpstr>Measurements</vt:lpstr>
      <vt:lpstr>Contrast</vt:lpstr>
      <vt:lpstr>PowerPoint Presentation</vt:lpstr>
      <vt:lpstr>Contrast</vt:lpstr>
      <vt:lpstr>PowerPoint Presentation</vt:lpstr>
      <vt:lpstr>zoom to inner “good” area</vt:lpstr>
      <vt:lpstr>90Fe</vt:lpstr>
      <vt:lpstr>ToT distribution of single-pixel clusters</vt:lpstr>
      <vt:lpstr>ToT distribution of single- and double-pixel clusters</vt:lpstr>
      <vt:lpstr>Number of clusters vs. total ToT per frame</vt:lpstr>
      <vt:lpstr>241 Am</vt:lpstr>
      <vt:lpstr>Single-pixel clusters</vt:lpstr>
      <vt:lpstr>ToT distributions for different cluster sizes</vt:lpstr>
      <vt:lpstr>Number of clusters vs. total ToT per frame</vt:lpstr>
      <vt:lpstr>Conversion Energy to ToT</vt:lpstr>
      <vt:lpstr>Aplicaciones a física médica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FiTPix &amp; Medipix</dc:title>
  <dc:creator>Eduardo Moreno</dc:creator>
  <cp:lastModifiedBy>Eduardo Moreno</cp:lastModifiedBy>
  <cp:revision>43</cp:revision>
  <dcterms:created xsi:type="dcterms:W3CDTF">2012-06-14T16:56:10Z</dcterms:created>
  <dcterms:modified xsi:type="dcterms:W3CDTF">2012-06-19T19:37:25Z</dcterms:modified>
</cp:coreProperties>
</file>