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816" r:id="rId15"/>
  </p:sldMasterIdLst>
  <p:sldIdLst>
    <p:sldId id="256" r:id="rId16"/>
    <p:sldId id="257" r:id="rId17"/>
    <p:sldId id="288" r:id="rId18"/>
    <p:sldId id="289" r:id="rId19"/>
    <p:sldId id="260" r:id="rId20"/>
    <p:sldId id="290" r:id="rId21"/>
    <p:sldId id="262" r:id="rId22"/>
    <p:sldId id="264" r:id="rId23"/>
    <p:sldId id="265" r:id="rId24"/>
    <p:sldId id="266" r:id="rId25"/>
    <p:sldId id="267" r:id="rId26"/>
    <p:sldId id="268" r:id="rId27"/>
    <p:sldId id="292" r:id="rId28"/>
    <p:sldId id="293"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5" r:id="rId44"/>
    <p:sldId id="283" r:id="rId45"/>
    <p:sldId id="284" r:id="rId46"/>
  </p:sldIdLst>
  <p:sldSz cx="13004800" cy="9753600"/>
  <p:notesSz cx="6858000" cy="9144000"/>
  <p:defaultTextStyle>
    <a:defPPr>
      <a:defRPr lang="en-US"/>
    </a:defPPr>
    <a:lvl1pPr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1pPr>
    <a:lvl2pPr marL="4572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1044" y="-90"/>
      </p:cViewPr>
      <p:guideLst>
        <p:guide orient="horz" pos="3072"/>
        <p:guide pos="409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650875" y="2276475"/>
            <a:ext cx="11703050" cy="64357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Gill Sans" charset="0"/>
            </a:endParaRPr>
          </a:p>
        </p:txBody>
      </p:sp>
      <p:sp>
        <p:nvSpPr>
          <p:cNvPr id="4" name="3 Marcador de texto"/>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2276475"/>
            <a:ext cx="11703050" cy="64357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18600" y="0"/>
            <a:ext cx="2616200" cy="97536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1270000" y="0"/>
            <a:ext cx="7696200" cy="9753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428163" y="2276475"/>
            <a:ext cx="2925762" cy="64357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2276475"/>
            <a:ext cx="8624888" cy="64357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27000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386715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Gill Sans" charset="0"/>
            </a:endParaRPr>
          </a:p>
        </p:txBody>
      </p:sp>
      <p:sp>
        <p:nvSpPr>
          <p:cNvPr id="4" name="3 Marcador de texto"/>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18600" y="239713"/>
            <a:ext cx="2616200" cy="83058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1270000" y="239713"/>
            <a:ext cx="7696200" cy="8305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650875" y="2276475"/>
            <a:ext cx="11703050" cy="64357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650875" y="2276475"/>
            <a:ext cx="11703050" cy="64357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Gill Sans" charset="0"/>
            </a:endParaRPr>
          </a:p>
        </p:txBody>
      </p:sp>
      <p:sp>
        <p:nvSpPr>
          <p:cNvPr id="4" name="3 Marcador de texto"/>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2276475"/>
            <a:ext cx="11703050" cy="64357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428163" y="2276475"/>
            <a:ext cx="2925762" cy="67913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2276475"/>
            <a:ext cx="8624888" cy="67913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7772400" y="2705100"/>
            <a:ext cx="19050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9829800" y="2705100"/>
            <a:ext cx="19050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Gill Sans" charset="0"/>
            </a:endParaRPr>
          </a:p>
        </p:txBody>
      </p:sp>
      <p:sp>
        <p:nvSpPr>
          <p:cNvPr id="4" name="3 Marcador de texto"/>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18600" y="239713"/>
            <a:ext cx="2616200" cy="83058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1270000" y="239713"/>
            <a:ext cx="7696200" cy="8305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27000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386715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Gill Sans" charset="0"/>
            </a:endParaRPr>
          </a:p>
        </p:txBody>
      </p:sp>
      <p:sp>
        <p:nvSpPr>
          <p:cNvPr id="4" name="3 Marcador de texto"/>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18600" y="239713"/>
            <a:ext cx="2616200" cy="83058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1270000" y="239713"/>
            <a:ext cx="7696200" cy="8305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75642" y="988368"/>
            <a:ext cx="11055350" cy="648072"/>
          </a:xfrm>
          <a:prstGeom prst="rect">
            <a:avLst/>
          </a:prstGeom>
        </p:spPr>
        <p:txBody>
          <a:bodyPr/>
          <a:lstStyle>
            <a:lvl1pPr>
              <a:defRPr sz="3600">
                <a:solidFill>
                  <a:schemeClr val="bg1"/>
                </a:solidFill>
              </a:defRPr>
            </a:lvl1pPr>
          </a:lstStyle>
          <a:p>
            <a:r>
              <a:rPr lang="es-ES" dirty="0" smtClean="0"/>
              <a:t>Haga clic para modificar el estilo de título del patrón</a:t>
            </a:r>
            <a:endParaRPr lang="en-US" dirty="0"/>
          </a:p>
        </p:txBody>
      </p:sp>
      <p:sp>
        <p:nvSpPr>
          <p:cNvPr id="3" name="2 Subtítulo"/>
          <p:cNvSpPr>
            <a:spLocks noGrp="1"/>
          </p:cNvSpPr>
          <p:nvPr>
            <p:ph type="subTitle" idx="1"/>
          </p:nvPr>
        </p:nvSpPr>
        <p:spPr>
          <a:xfrm>
            <a:off x="1965896" y="2068488"/>
            <a:ext cx="9102725" cy="2492375"/>
          </a:xfrm>
          <a:prstGeom prst="rect">
            <a:avLst/>
          </a:prstGeom>
        </p:spPr>
        <p:txBody>
          <a:bodyPr/>
          <a:lstStyle>
            <a:lvl1pPr marL="0" indent="0" algn="ctr">
              <a:buNone/>
              <a:defRPr sz="36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dirty="0" smtClean="0"/>
              <a:t>Haga clic para modificar el estilo de subtítulo del patrón</a:t>
            </a:r>
            <a:endParaRPr lang="en-US" dirty="0"/>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50875" y="2276475"/>
            <a:ext cx="11703050" cy="64357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3 Marcador de texto"/>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a:xfrm>
            <a:off x="650875" y="2276475"/>
            <a:ext cx="11703050" cy="64357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a:xfrm>
            <a:off x="650875" y="390525"/>
            <a:ext cx="8624888" cy="832167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MX"/>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Gill Sans" charset="0"/>
            </a:endParaRPr>
          </a:p>
        </p:txBody>
      </p:sp>
      <p:sp>
        <p:nvSpPr>
          <p:cNvPr id="4" name="3 Marcador de texto"/>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2276475"/>
            <a:ext cx="11703050" cy="64357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428163" y="390525"/>
            <a:ext cx="2925762" cy="832167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390525"/>
            <a:ext cx="8624888" cy="832167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270000" y="3238500"/>
            <a:ext cx="5156200" cy="651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78600" y="3238500"/>
            <a:ext cx="5156200" cy="651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ArialMT" charset="0"/>
            </a:endParaRPr>
          </a:p>
        </p:txBody>
      </p:sp>
      <p:sp>
        <p:nvSpPr>
          <p:cNvPr id="4" name="3 Marcador de texto"/>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18600" y="812800"/>
            <a:ext cx="2616200" cy="89408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1270000" y="812800"/>
            <a:ext cx="7696200" cy="8940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270000" y="2768600"/>
            <a:ext cx="5156200" cy="698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78600" y="2768600"/>
            <a:ext cx="5156200" cy="698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270000" y="6019800"/>
            <a:ext cx="51562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78600" y="6019800"/>
            <a:ext cx="51562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Gill Sans" charset="0"/>
            </a:endParaRPr>
          </a:p>
        </p:txBody>
      </p:sp>
      <p:sp>
        <p:nvSpPr>
          <p:cNvPr id="4" name="3 Marcador de texto"/>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18600" y="177800"/>
            <a:ext cx="2616200" cy="95758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1270000" y="177800"/>
            <a:ext cx="7696200" cy="9575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650875" y="2276475"/>
            <a:ext cx="11703050" cy="64357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MX"/>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Gill Sans" charset="0"/>
            </a:endParaRPr>
          </a:p>
        </p:txBody>
      </p:sp>
      <p:sp>
        <p:nvSpPr>
          <p:cNvPr id="4" name="3 Marcador de texto"/>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2276475"/>
            <a:ext cx="11703050" cy="64357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428163" y="390525"/>
            <a:ext cx="2925762" cy="832167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390525"/>
            <a:ext cx="8624888" cy="832167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650875" y="2276475"/>
            <a:ext cx="11703050" cy="64357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Gill Sans" charset="0"/>
            </a:endParaRPr>
          </a:p>
        </p:txBody>
      </p:sp>
      <p:sp>
        <p:nvSpPr>
          <p:cNvPr id="4" name="3 Marcador de texto"/>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2276475"/>
            <a:ext cx="11703050" cy="64357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428163" y="2276475"/>
            <a:ext cx="2925762" cy="67913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2276475"/>
            <a:ext cx="8624888" cy="67913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350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36449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Gill Sans" charset="0"/>
            </a:endParaRPr>
          </a:p>
        </p:txBody>
      </p:sp>
      <p:sp>
        <p:nvSpPr>
          <p:cNvPr id="4" name="3 Marcador de texto"/>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035550" y="0"/>
            <a:ext cx="1466850" cy="97536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35000" y="0"/>
            <a:ext cx="4248150" cy="9753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350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36449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Gill Sans" charset="0"/>
            </a:endParaRPr>
          </a:p>
        </p:txBody>
      </p:sp>
      <p:sp>
        <p:nvSpPr>
          <p:cNvPr id="4" name="3 Marcador de texto"/>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035550" y="0"/>
            <a:ext cx="1466850" cy="97536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35000" y="0"/>
            <a:ext cx="4248150" cy="9753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ArialMT" charset="0"/>
            </a:endParaRPr>
          </a:p>
        </p:txBody>
      </p:sp>
      <p:sp>
        <p:nvSpPr>
          <p:cNvPr id="4" name="3 Marcador de texto"/>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650875" y="2276475"/>
            <a:ext cx="11703050" cy="64357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Gill Sans" charset="0"/>
            </a:endParaRPr>
          </a:p>
        </p:txBody>
      </p:sp>
      <p:sp>
        <p:nvSpPr>
          <p:cNvPr id="4" name="3 Marcador de texto"/>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2276475"/>
            <a:ext cx="11703050" cy="64357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428163" y="254000"/>
            <a:ext cx="2925762" cy="84582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254000"/>
            <a:ext cx="8624888" cy="8458200"/>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1270000" y="6019800"/>
            <a:ext cx="10464800" cy="37338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ArialMT" charset="0"/>
              </a:rPr>
              <a:t>Click to edit Master text styles</a:t>
            </a:r>
          </a:p>
          <a:p>
            <a:pPr lvl="1"/>
            <a:r>
              <a:rPr lang="en-US" smtClean="0">
                <a:sym typeface="ArialMT" charset="0"/>
              </a:rPr>
              <a:t>Second level</a:t>
            </a:r>
          </a:p>
          <a:p>
            <a:pPr lvl="2"/>
            <a:r>
              <a:rPr lang="en-US" smtClean="0">
                <a:sym typeface="ArialMT" charset="0"/>
              </a:rPr>
              <a:t>Third level</a:t>
            </a:r>
          </a:p>
          <a:p>
            <a:pPr lvl="3"/>
            <a:r>
              <a:rPr lang="en-US" smtClean="0">
                <a:sym typeface="ArialMT" charset="0"/>
              </a:rPr>
              <a:t>Fourth level</a:t>
            </a:r>
          </a:p>
          <a:p>
            <a:pPr lvl="4"/>
            <a:r>
              <a:rPr lang="en-US" smtClean="0">
                <a:sym typeface="ArialMT" charset="0"/>
              </a:rPr>
              <a:t>Fifth level</a:t>
            </a:r>
          </a:p>
        </p:txBody>
      </p:sp>
      <p:sp>
        <p:nvSpPr>
          <p:cNvPr id="1027" name="Rectangle 2"/>
          <p:cNvSpPr>
            <a:spLocks noGrp="1" noChangeArrowheads="1"/>
          </p:cNvSpPr>
          <p:nvPr>
            <p:ph type="title"/>
          </p:nvPr>
        </p:nvSpPr>
        <p:spPr bwMode="auto">
          <a:xfrm>
            <a:off x="1270000" y="0"/>
            <a:ext cx="10464800" cy="49403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ArialMT" charset="0"/>
              </a:rPr>
              <a:t>Click to edit Master title style</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txStyles>
    <p:titleStyle>
      <a:lvl1pPr algn="ctr" rtl="0" eaLnBrk="0" fontAlgn="base" hangingPunct="0">
        <a:spcBef>
          <a:spcPct val="0"/>
        </a:spcBef>
        <a:spcAft>
          <a:spcPct val="0"/>
        </a:spcAft>
        <a:defRPr sz="8400">
          <a:solidFill>
            <a:srgbClr val="FFFFFF"/>
          </a:solidFill>
          <a:latin typeface="+mj-lt"/>
          <a:ea typeface="+mj-ea"/>
          <a:cs typeface="+mj-cs"/>
          <a:sym typeface="ArialMT" charset="0"/>
        </a:defRPr>
      </a:lvl1pPr>
      <a:lvl2pPr algn="ctr" rtl="0" eaLnBrk="0" fontAlgn="base" hangingPunct="0">
        <a:spcBef>
          <a:spcPct val="0"/>
        </a:spcBef>
        <a:spcAft>
          <a:spcPct val="0"/>
        </a:spcAft>
        <a:defRPr sz="8400">
          <a:solidFill>
            <a:srgbClr val="FFFFFF"/>
          </a:solidFill>
          <a:latin typeface="ArialMT" charset="0"/>
          <a:ea typeface="ヒラギノ角ゴ ProN W3" charset="0"/>
          <a:cs typeface="ヒラギノ角ゴ ProN W3" charset="0"/>
          <a:sym typeface="ArialMT" charset="0"/>
        </a:defRPr>
      </a:lvl2pPr>
      <a:lvl3pPr algn="ctr" rtl="0" eaLnBrk="0" fontAlgn="base" hangingPunct="0">
        <a:spcBef>
          <a:spcPct val="0"/>
        </a:spcBef>
        <a:spcAft>
          <a:spcPct val="0"/>
        </a:spcAft>
        <a:defRPr sz="8400">
          <a:solidFill>
            <a:srgbClr val="FFFFFF"/>
          </a:solidFill>
          <a:latin typeface="ArialMT" charset="0"/>
          <a:ea typeface="ヒラギノ角ゴ ProN W3" charset="0"/>
          <a:cs typeface="ヒラギノ角ゴ ProN W3" charset="0"/>
          <a:sym typeface="ArialMT" charset="0"/>
        </a:defRPr>
      </a:lvl3pPr>
      <a:lvl4pPr algn="ctr" rtl="0" eaLnBrk="0" fontAlgn="base" hangingPunct="0">
        <a:spcBef>
          <a:spcPct val="0"/>
        </a:spcBef>
        <a:spcAft>
          <a:spcPct val="0"/>
        </a:spcAft>
        <a:defRPr sz="8400">
          <a:solidFill>
            <a:srgbClr val="FFFFFF"/>
          </a:solidFill>
          <a:latin typeface="ArialMT" charset="0"/>
          <a:ea typeface="ヒラギノ角ゴ ProN W3" charset="0"/>
          <a:cs typeface="ヒラギノ角ゴ ProN W3" charset="0"/>
          <a:sym typeface="ArialMT" charset="0"/>
        </a:defRPr>
      </a:lvl4pPr>
      <a:lvl5pPr algn="ctr" rtl="0" eaLnBrk="0" fontAlgn="base" hangingPunct="0">
        <a:spcBef>
          <a:spcPct val="0"/>
        </a:spcBef>
        <a:spcAft>
          <a:spcPct val="0"/>
        </a:spcAft>
        <a:defRPr sz="8400">
          <a:solidFill>
            <a:srgbClr val="FFFFFF"/>
          </a:solidFill>
          <a:latin typeface="ArialMT" charset="0"/>
          <a:ea typeface="ヒラギノ角ゴ ProN W3" charset="0"/>
          <a:cs typeface="ヒラギノ角ゴ ProN W3" charset="0"/>
          <a:sym typeface="ArialMT" charset="0"/>
        </a:defRPr>
      </a:lvl5pPr>
      <a:lvl6pPr marL="457200" algn="ctr" rtl="0" fontAlgn="base">
        <a:spcBef>
          <a:spcPct val="0"/>
        </a:spcBef>
        <a:spcAft>
          <a:spcPct val="0"/>
        </a:spcAft>
        <a:defRPr sz="8400">
          <a:solidFill>
            <a:srgbClr val="FFFFFF"/>
          </a:solidFill>
          <a:latin typeface="ArialMT" charset="0"/>
          <a:ea typeface="ヒラギノ角ゴ ProN W3" charset="0"/>
          <a:cs typeface="ヒラギノ角ゴ ProN W3" charset="0"/>
          <a:sym typeface="ArialMT" charset="0"/>
        </a:defRPr>
      </a:lvl6pPr>
      <a:lvl7pPr marL="914400" algn="ctr" rtl="0" fontAlgn="base">
        <a:spcBef>
          <a:spcPct val="0"/>
        </a:spcBef>
        <a:spcAft>
          <a:spcPct val="0"/>
        </a:spcAft>
        <a:defRPr sz="8400">
          <a:solidFill>
            <a:srgbClr val="FFFFFF"/>
          </a:solidFill>
          <a:latin typeface="ArialMT" charset="0"/>
          <a:ea typeface="ヒラギノ角ゴ ProN W3" charset="0"/>
          <a:cs typeface="ヒラギノ角ゴ ProN W3" charset="0"/>
          <a:sym typeface="ArialMT" charset="0"/>
        </a:defRPr>
      </a:lvl7pPr>
      <a:lvl8pPr marL="1371600" algn="ctr" rtl="0" fontAlgn="base">
        <a:spcBef>
          <a:spcPct val="0"/>
        </a:spcBef>
        <a:spcAft>
          <a:spcPct val="0"/>
        </a:spcAft>
        <a:defRPr sz="8400">
          <a:solidFill>
            <a:srgbClr val="FFFFFF"/>
          </a:solidFill>
          <a:latin typeface="ArialMT" charset="0"/>
          <a:ea typeface="ヒラギノ角ゴ ProN W3" charset="0"/>
          <a:cs typeface="ヒラギノ角ゴ ProN W3" charset="0"/>
          <a:sym typeface="ArialMT" charset="0"/>
        </a:defRPr>
      </a:lvl8pPr>
      <a:lvl9pPr marL="1828800" algn="ctr" rtl="0" fontAlgn="base">
        <a:spcBef>
          <a:spcPct val="0"/>
        </a:spcBef>
        <a:spcAft>
          <a:spcPct val="0"/>
        </a:spcAft>
        <a:defRPr sz="8400">
          <a:solidFill>
            <a:srgbClr val="FFFFFF"/>
          </a:solidFill>
          <a:latin typeface="ArialMT" charset="0"/>
          <a:ea typeface="ヒラギノ角ゴ ProN W3" charset="0"/>
          <a:cs typeface="ヒラギノ角ゴ ProN W3" charset="0"/>
          <a:sym typeface="ArialMT" charset="0"/>
        </a:defRPr>
      </a:lvl9pPr>
    </p:titleStyle>
    <p:bodyStyle>
      <a:lvl1pPr marL="342900" indent="-342900" algn="ctr" rtl="0" eaLnBrk="0" fontAlgn="base" hangingPunct="0">
        <a:spcBef>
          <a:spcPct val="0"/>
        </a:spcBef>
        <a:spcAft>
          <a:spcPct val="0"/>
        </a:spcAft>
        <a:buClr>
          <a:srgbClr val="FFFFFF"/>
        </a:buClr>
        <a:buSzPct val="100000"/>
        <a:buFont typeface="ArialMT" charset="0"/>
        <a:buChar char="•"/>
        <a:defRPr sz="3600">
          <a:solidFill>
            <a:srgbClr val="FFFFFF"/>
          </a:solidFill>
          <a:latin typeface="+mn-lt"/>
          <a:ea typeface="+mn-ea"/>
          <a:cs typeface="+mn-cs"/>
          <a:sym typeface="ArialMT" charset="0"/>
        </a:defRPr>
      </a:lvl1pPr>
      <a:lvl2pPr marL="590550" indent="-285750" algn="ctr" rtl="0" eaLnBrk="0" fontAlgn="base" hangingPunct="0">
        <a:spcBef>
          <a:spcPct val="0"/>
        </a:spcBef>
        <a:spcAft>
          <a:spcPct val="0"/>
        </a:spcAft>
        <a:buClr>
          <a:srgbClr val="FFFFFF"/>
        </a:buClr>
        <a:buSzPct val="100000"/>
        <a:buFont typeface="ArialMT" charset="0"/>
        <a:buChar char="–"/>
        <a:defRPr sz="3600">
          <a:solidFill>
            <a:srgbClr val="FFFFFF"/>
          </a:solidFill>
          <a:latin typeface="+mn-lt"/>
          <a:ea typeface="+mn-ea"/>
          <a:cs typeface="+mn-cs"/>
          <a:sym typeface="ArialMT" charset="0"/>
        </a:defRPr>
      </a:lvl2pPr>
      <a:lvl3pPr marL="990600" indent="-228600" algn="ctr" rtl="0" eaLnBrk="0" fontAlgn="base" hangingPunct="0">
        <a:spcBef>
          <a:spcPct val="0"/>
        </a:spcBef>
        <a:spcAft>
          <a:spcPct val="0"/>
        </a:spcAft>
        <a:buClr>
          <a:srgbClr val="FFFFFF"/>
        </a:buClr>
        <a:buSzPct val="100000"/>
        <a:buFont typeface="ArialMT" charset="0"/>
        <a:buChar char="•"/>
        <a:defRPr sz="3600">
          <a:solidFill>
            <a:srgbClr val="FFFFFF"/>
          </a:solidFill>
          <a:latin typeface="+mn-lt"/>
          <a:ea typeface="+mn-ea"/>
          <a:cs typeface="+mn-cs"/>
          <a:sym typeface="ArialMT" charset="0"/>
        </a:defRPr>
      </a:lvl3pPr>
      <a:lvl4pPr marL="1447800" indent="-228600" algn="ctr" rtl="0" eaLnBrk="0" fontAlgn="base" hangingPunct="0">
        <a:spcBef>
          <a:spcPct val="0"/>
        </a:spcBef>
        <a:spcAft>
          <a:spcPct val="0"/>
        </a:spcAft>
        <a:buClr>
          <a:srgbClr val="FFFFFF"/>
        </a:buClr>
        <a:buSzPct val="100000"/>
        <a:buFont typeface="ArialMT" charset="0"/>
        <a:buChar char="–"/>
        <a:defRPr sz="3600">
          <a:solidFill>
            <a:srgbClr val="FFFFFF"/>
          </a:solidFill>
          <a:latin typeface="+mn-lt"/>
          <a:ea typeface="+mn-ea"/>
          <a:cs typeface="+mn-cs"/>
          <a:sym typeface="ArialMT" charset="0"/>
        </a:defRPr>
      </a:lvl4pPr>
      <a:lvl5pPr marL="1905000" indent="-228600" algn="ctr" rtl="0" eaLnBrk="0" fontAlgn="base" hangingPunct="0">
        <a:spcBef>
          <a:spcPct val="0"/>
        </a:spcBef>
        <a:spcAft>
          <a:spcPct val="0"/>
        </a:spcAft>
        <a:buClr>
          <a:srgbClr val="FFFFFF"/>
        </a:buClr>
        <a:buSzPct val="100000"/>
        <a:buFont typeface="ArialMT" charset="0"/>
        <a:buChar char="»"/>
        <a:defRPr sz="3600">
          <a:solidFill>
            <a:srgbClr val="FFFFFF"/>
          </a:solidFill>
          <a:latin typeface="+mn-lt"/>
          <a:ea typeface="+mn-ea"/>
          <a:cs typeface="+mn-cs"/>
          <a:sym typeface="ArialMT" charset="0"/>
        </a:defRPr>
      </a:lvl5pPr>
      <a:lvl6pPr marL="2362200" indent="-228600" algn="ctr" rtl="0" fontAlgn="base">
        <a:spcBef>
          <a:spcPct val="0"/>
        </a:spcBef>
        <a:spcAft>
          <a:spcPct val="0"/>
        </a:spcAft>
        <a:buClr>
          <a:srgbClr val="FFFFFF"/>
        </a:buClr>
        <a:buSzPct val="100000"/>
        <a:buFont typeface="ArialMT" charset="0"/>
        <a:buChar char="»"/>
        <a:defRPr sz="3600">
          <a:solidFill>
            <a:srgbClr val="FFFFFF"/>
          </a:solidFill>
          <a:latin typeface="+mn-lt"/>
          <a:ea typeface="+mn-ea"/>
          <a:cs typeface="+mn-cs"/>
          <a:sym typeface="ArialMT" charset="0"/>
        </a:defRPr>
      </a:lvl6pPr>
      <a:lvl7pPr marL="2819400" indent="-228600" algn="ctr" rtl="0" fontAlgn="base">
        <a:spcBef>
          <a:spcPct val="0"/>
        </a:spcBef>
        <a:spcAft>
          <a:spcPct val="0"/>
        </a:spcAft>
        <a:buClr>
          <a:srgbClr val="FFFFFF"/>
        </a:buClr>
        <a:buSzPct val="100000"/>
        <a:buFont typeface="ArialMT" charset="0"/>
        <a:buChar char="»"/>
        <a:defRPr sz="3600">
          <a:solidFill>
            <a:srgbClr val="FFFFFF"/>
          </a:solidFill>
          <a:latin typeface="+mn-lt"/>
          <a:ea typeface="+mn-ea"/>
          <a:cs typeface="+mn-cs"/>
          <a:sym typeface="ArialMT" charset="0"/>
        </a:defRPr>
      </a:lvl7pPr>
      <a:lvl8pPr marL="3276600" indent="-228600" algn="ctr" rtl="0" fontAlgn="base">
        <a:spcBef>
          <a:spcPct val="0"/>
        </a:spcBef>
        <a:spcAft>
          <a:spcPct val="0"/>
        </a:spcAft>
        <a:buClr>
          <a:srgbClr val="FFFFFF"/>
        </a:buClr>
        <a:buSzPct val="100000"/>
        <a:buFont typeface="ArialMT" charset="0"/>
        <a:buChar char="»"/>
        <a:defRPr sz="3600">
          <a:solidFill>
            <a:srgbClr val="FFFFFF"/>
          </a:solidFill>
          <a:latin typeface="+mn-lt"/>
          <a:ea typeface="+mn-ea"/>
          <a:cs typeface="+mn-cs"/>
          <a:sym typeface="ArialMT" charset="0"/>
        </a:defRPr>
      </a:lvl8pPr>
      <a:lvl9pPr marL="3733800" indent="-228600" algn="ctr" rtl="0" fontAlgn="base">
        <a:spcBef>
          <a:spcPct val="0"/>
        </a:spcBef>
        <a:spcAft>
          <a:spcPct val="0"/>
        </a:spcAft>
        <a:buClr>
          <a:srgbClr val="FFFFFF"/>
        </a:buClr>
        <a:buSzPct val="100000"/>
        <a:buFont typeface="ArialMT" charset="0"/>
        <a:buChar char="»"/>
        <a:defRPr sz="3600">
          <a:solidFill>
            <a:srgbClr val="FFFFFF"/>
          </a:solidFill>
          <a:latin typeface="+mn-lt"/>
          <a:ea typeface="+mn-ea"/>
          <a:cs typeface="+mn-cs"/>
          <a:sym typeface="ArialM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1270000" y="2971800"/>
            <a:ext cx="10464800" cy="381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461963" indent="-342900" algn="ctr" rtl="0" eaLnBrk="0" fontAlgn="base" hangingPunct="0">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1pPr>
      <a:lvl2pPr marL="862013" indent="-285750" algn="ctr" rtl="0" eaLnBrk="0" fontAlgn="base" hangingPunct="0">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2pPr>
      <a:lvl3pPr marL="1262063" indent="-228600" algn="ctr" rtl="0" eaLnBrk="0" fontAlgn="base" hangingPunct="0">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3pPr>
      <a:lvl4pPr marL="1719263" indent="-228600" algn="ctr" rtl="0" eaLnBrk="0" fontAlgn="base" hangingPunct="0">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4pPr>
      <a:lvl5pPr marL="2176463" indent="-228600" algn="ctr" rtl="0" eaLnBrk="0" fontAlgn="base" hangingPunct="0">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5pPr>
      <a:lvl6pPr marL="2633663" indent="-228600" algn="ctr" rtl="0" fontAlgn="base">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6pPr>
      <a:lvl7pPr marL="3090863" indent="-228600" algn="ctr" rtl="0" fontAlgn="base">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7pPr>
      <a:lvl8pPr marL="3548063" indent="-228600" algn="ctr" rtl="0" fontAlgn="base">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8pPr>
      <a:lvl9pPr marL="4005263" indent="-228600" algn="ctr" rtl="0" fontAlgn="base">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1270000" y="239713"/>
            <a:ext cx="10464800" cy="2465387"/>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9219" name="Rectangle 2"/>
          <p:cNvSpPr>
            <a:spLocks noGrp="1" noChangeArrowheads="1"/>
          </p:cNvSpPr>
          <p:nvPr>
            <p:ph type="body" idx="1"/>
          </p:nvPr>
        </p:nvSpPr>
        <p:spPr bwMode="auto">
          <a:xfrm>
            <a:off x="1270000" y="2705100"/>
            <a:ext cx="5041900" cy="584041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6080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10525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4970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19415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3860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843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300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7576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214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1270000" y="7366000"/>
            <a:ext cx="10464800" cy="17018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461963" indent="-342900" algn="ctr" rtl="0" eaLnBrk="0" fontAlgn="base" hangingPunct="0">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1pPr>
      <a:lvl2pPr marL="862013" indent="-285750" algn="ctr" rtl="0" eaLnBrk="0" fontAlgn="base" hangingPunct="0">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2pPr>
      <a:lvl3pPr marL="1262063" indent="-228600" algn="ctr" rtl="0" eaLnBrk="0" fontAlgn="base" hangingPunct="0">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3pPr>
      <a:lvl4pPr marL="1719263" indent="-228600" algn="ctr" rtl="0" eaLnBrk="0" fontAlgn="base" hangingPunct="0">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4pPr>
      <a:lvl5pPr marL="2176463" indent="-228600" algn="ctr" rtl="0" eaLnBrk="0" fontAlgn="base" hangingPunct="0">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5pPr>
      <a:lvl6pPr marL="2633663" indent="-228600" algn="ctr" rtl="0" fontAlgn="base">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6pPr>
      <a:lvl7pPr marL="3090863" indent="-228600" algn="ctr" rtl="0" fontAlgn="base">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7pPr>
      <a:lvl8pPr marL="3548063" indent="-228600" algn="ctr" rtl="0" fontAlgn="base">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8pPr>
      <a:lvl9pPr marL="4005263" indent="-228600" algn="ctr" rtl="0" fontAlgn="base">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1270000" y="239713"/>
            <a:ext cx="10464800" cy="2465387"/>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11267" name="Rectangle 2"/>
          <p:cNvSpPr>
            <a:spLocks noGrp="1" noChangeArrowheads="1"/>
          </p:cNvSpPr>
          <p:nvPr>
            <p:ph type="body" idx="1"/>
          </p:nvPr>
        </p:nvSpPr>
        <p:spPr bwMode="auto">
          <a:xfrm>
            <a:off x="7772400" y="2705100"/>
            <a:ext cx="3962400" cy="584041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6080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10525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4970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19415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3860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843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300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7576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214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1270000" y="239713"/>
            <a:ext cx="10464800" cy="2465387"/>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12291" name="Rectangle 2"/>
          <p:cNvSpPr>
            <a:spLocks noGrp="1" noChangeArrowheads="1"/>
          </p:cNvSpPr>
          <p:nvPr>
            <p:ph type="body" idx="1"/>
          </p:nvPr>
        </p:nvSpPr>
        <p:spPr bwMode="auto">
          <a:xfrm>
            <a:off x="1270000" y="2705100"/>
            <a:ext cx="5041900" cy="584041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6080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10525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4970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19415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3860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843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300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7576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214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13"/>
          <a:srcRect/>
          <a:stretch>
            <a:fillRect/>
          </a:stretch>
        </p:blipFill>
        <p:spPr bwMode="auto">
          <a:xfrm>
            <a:off x="0" y="-25400"/>
            <a:ext cx="13004800" cy="98044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p:txStyles>
    <p:titleStyle>
      <a:lvl1pPr marL="119063" indent="-119063" algn="ctr" rtl="0" eaLnBrk="0" fontAlgn="base" hangingPunct="0">
        <a:spcBef>
          <a:spcPct val="0"/>
        </a:spcBef>
        <a:spcAft>
          <a:spcPct val="0"/>
        </a:spcAft>
        <a:defRPr sz="8400">
          <a:solidFill>
            <a:schemeClr val="tx1"/>
          </a:solidFill>
          <a:latin typeface="+mj-lt"/>
          <a:ea typeface="+mj-ea"/>
          <a:cs typeface="+mj-cs"/>
          <a:sym typeface="Gill Sans" charset="0"/>
        </a:defRPr>
      </a:lvl1pPr>
      <a:lvl2pPr marL="119063" indent="-119063"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marL="119063" indent="-119063"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marL="119063" indent="-119063"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marL="119063" indent="-119063"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57626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103346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49066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94786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1008063"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452563"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897063"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341563"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786063"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324326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70046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415766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61486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270000" y="812800"/>
            <a:ext cx="104648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ArialMT" charset="0"/>
              </a:rPr>
              <a:t>Click to edit Master title style</a:t>
            </a:r>
          </a:p>
        </p:txBody>
      </p:sp>
      <p:sp>
        <p:nvSpPr>
          <p:cNvPr id="2051" name="Rectangle 2"/>
          <p:cNvSpPr>
            <a:spLocks noGrp="1" noChangeArrowheads="1"/>
          </p:cNvSpPr>
          <p:nvPr>
            <p:ph type="body" idx="1"/>
          </p:nvPr>
        </p:nvSpPr>
        <p:spPr bwMode="auto">
          <a:xfrm>
            <a:off x="1270000" y="3238500"/>
            <a:ext cx="10464800" cy="65151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ArialMT" charset="0"/>
              </a:rPr>
              <a:t>Click to edit Master text styles</a:t>
            </a:r>
          </a:p>
          <a:p>
            <a:pPr lvl="1"/>
            <a:r>
              <a:rPr lang="en-US" smtClean="0">
                <a:sym typeface="ArialMT" charset="0"/>
              </a:rPr>
              <a:t>Second level</a:t>
            </a:r>
          </a:p>
          <a:p>
            <a:pPr lvl="2"/>
            <a:r>
              <a:rPr lang="en-US" smtClean="0">
                <a:sym typeface="ArialMT" charset="0"/>
              </a:rPr>
              <a:t>Third level</a:t>
            </a:r>
          </a:p>
          <a:p>
            <a:pPr lvl="3"/>
            <a:r>
              <a:rPr lang="en-US" smtClean="0">
                <a:sym typeface="ArialMT" charset="0"/>
              </a:rPr>
              <a:t>Fourth level</a:t>
            </a:r>
          </a:p>
          <a:p>
            <a:pPr lvl="4"/>
            <a:r>
              <a:rPr lang="en-US" smtClean="0">
                <a:sym typeface="ArialMT" charset="0"/>
              </a:rPr>
              <a:t>Fifth level</a:t>
            </a:r>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ransition/>
  <p:txStyles>
    <p:titleStyle>
      <a:lvl1pPr algn="ctr" rtl="0" eaLnBrk="0" fontAlgn="base" hangingPunct="0">
        <a:spcBef>
          <a:spcPct val="0"/>
        </a:spcBef>
        <a:spcAft>
          <a:spcPct val="0"/>
        </a:spcAft>
        <a:defRPr sz="6000">
          <a:solidFill>
            <a:srgbClr val="FFFFFF"/>
          </a:solidFill>
          <a:latin typeface="+mj-lt"/>
          <a:ea typeface="+mj-ea"/>
          <a:cs typeface="+mj-cs"/>
          <a:sym typeface="ArialMT" charset="0"/>
        </a:defRPr>
      </a:lvl1pPr>
      <a:lvl2pPr algn="ctr" rtl="0" eaLnBrk="0" fontAlgn="base" hangingPunct="0">
        <a:spcBef>
          <a:spcPct val="0"/>
        </a:spcBef>
        <a:spcAft>
          <a:spcPct val="0"/>
        </a:spcAft>
        <a:defRPr sz="6000">
          <a:solidFill>
            <a:srgbClr val="FFFFFF"/>
          </a:solidFill>
          <a:latin typeface="ArialMT" charset="0"/>
          <a:ea typeface="ヒラギノ角ゴ ProN W3" charset="0"/>
          <a:cs typeface="ヒラギノ角ゴ ProN W3" charset="0"/>
          <a:sym typeface="ArialMT" charset="0"/>
        </a:defRPr>
      </a:lvl2pPr>
      <a:lvl3pPr algn="ctr" rtl="0" eaLnBrk="0" fontAlgn="base" hangingPunct="0">
        <a:spcBef>
          <a:spcPct val="0"/>
        </a:spcBef>
        <a:spcAft>
          <a:spcPct val="0"/>
        </a:spcAft>
        <a:defRPr sz="6000">
          <a:solidFill>
            <a:srgbClr val="FFFFFF"/>
          </a:solidFill>
          <a:latin typeface="ArialMT" charset="0"/>
          <a:ea typeface="ヒラギノ角ゴ ProN W3" charset="0"/>
          <a:cs typeface="ヒラギノ角ゴ ProN W3" charset="0"/>
          <a:sym typeface="ArialMT" charset="0"/>
        </a:defRPr>
      </a:lvl3pPr>
      <a:lvl4pPr algn="ctr" rtl="0" eaLnBrk="0" fontAlgn="base" hangingPunct="0">
        <a:spcBef>
          <a:spcPct val="0"/>
        </a:spcBef>
        <a:spcAft>
          <a:spcPct val="0"/>
        </a:spcAft>
        <a:defRPr sz="6000">
          <a:solidFill>
            <a:srgbClr val="FFFFFF"/>
          </a:solidFill>
          <a:latin typeface="ArialMT" charset="0"/>
          <a:ea typeface="ヒラギノ角ゴ ProN W3" charset="0"/>
          <a:cs typeface="ヒラギノ角ゴ ProN W3" charset="0"/>
          <a:sym typeface="ArialMT" charset="0"/>
        </a:defRPr>
      </a:lvl4pPr>
      <a:lvl5pPr algn="ctr" rtl="0" eaLnBrk="0" fontAlgn="base" hangingPunct="0">
        <a:spcBef>
          <a:spcPct val="0"/>
        </a:spcBef>
        <a:spcAft>
          <a:spcPct val="0"/>
        </a:spcAft>
        <a:defRPr sz="6000">
          <a:solidFill>
            <a:srgbClr val="FFFFFF"/>
          </a:solidFill>
          <a:latin typeface="ArialMT" charset="0"/>
          <a:ea typeface="ヒラギノ角ゴ ProN W3" charset="0"/>
          <a:cs typeface="ヒラギノ角ゴ ProN W3" charset="0"/>
          <a:sym typeface="ArialMT" charset="0"/>
        </a:defRPr>
      </a:lvl5pPr>
      <a:lvl6pPr marL="457200" algn="ctr" rtl="0" fontAlgn="base">
        <a:spcBef>
          <a:spcPct val="0"/>
        </a:spcBef>
        <a:spcAft>
          <a:spcPct val="0"/>
        </a:spcAft>
        <a:defRPr sz="6000">
          <a:solidFill>
            <a:srgbClr val="FFFFFF"/>
          </a:solidFill>
          <a:latin typeface="ArialMT" charset="0"/>
          <a:ea typeface="ヒラギノ角ゴ ProN W3" charset="0"/>
          <a:cs typeface="ヒラギノ角ゴ ProN W3" charset="0"/>
          <a:sym typeface="ArialMT" charset="0"/>
        </a:defRPr>
      </a:lvl6pPr>
      <a:lvl7pPr marL="914400" algn="ctr" rtl="0" fontAlgn="base">
        <a:spcBef>
          <a:spcPct val="0"/>
        </a:spcBef>
        <a:spcAft>
          <a:spcPct val="0"/>
        </a:spcAft>
        <a:defRPr sz="6000">
          <a:solidFill>
            <a:srgbClr val="FFFFFF"/>
          </a:solidFill>
          <a:latin typeface="ArialMT" charset="0"/>
          <a:ea typeface="ヒラギノ角ゴ ProN W3" charset="0"/>
          <a:cs typeface="ヒラギノ角ゴ ProN W3" charset="0"/>
          <a:sym typeface="ArialMT" charset="0"/>
        </a:defRPr>
      </a:lvl7pPr>
      <a:lvl8pPr marL="1371600" algn="ctr" rtl="0" fontAlgn="base">
        <a:spcBef>
          <a:spcPct val="0"/>
        </a:spcBef>
        <a:spcAft>
          <a:spcPct val="0"/>
        </a:spcAft>
        <a:defRPr sz="6000">
          <a:solidFill>
            <a:srgbClr val="FFFFFF"/>
          </a:solidFill>
          <a:latin typeface="ArialMT" charset="0"/>
          <a:ea typeface="ヒラギノ角ゴ ProN W3" charset="0"/>
          <a:cs typeface="ヒラギノ角ゴ ProN W3" charset="0"/>
          <a:sym typeface="ArialMT" charset="0"/>
        </a:defRPr>
      </a:lvl8pPr>
      <a:lvl9pPr marL="1828800" algn="ctr" rtl="0" fontAlgn="base">
        <a:spcBef>
          <a:spcPct val="0"/>
        </a:spcBef>
        <a:spcAft>
          <a:spcPct val="0"/>
        </a:spcAft>
        <a:defRPr sz="6000">
          <a:solidFill>
            <a:srgbClr val="FFFFFF"/>
          </a:solidFill>
          <a:latin typeface="ArialMT" charset="0"/>
          <a:ea typeface="ヒラギノ角ゴ ProN W3" charset="0"/>
          <a:cs typeface="ヒラギノ角ゴ ProN W3" charset="0"/>
          <a:sym typeface="ArialMT" charset="0"/>
        </a:defRPr>
      </a:lvl9pPr>
    </p:titleStyle>
    <p:bodyStyle>
      <a:lvl1pPr marL="685800" indent="-571500" algn="l" rtl="0" eaLnBrk="0" fontAlgn="base" hangingPunct="0">
        <a:lnSpc>
          <a:spcPct val="90000"/>
        </a:lnSpc>
        <a:spcBef>
          <a:spcPts val="2400"/>
        </a:spcBef>
        <a:spcAft>
          <a:spcPct val="0"/>
        </a:spcAft>
        <a:buClr>
          <a:srgbClr val="000000"/>
        </a:buClr>
        <a:buSzPct val="171000"/>
        <a:buFont typeface="ArialMT" charset="0"/>
        <a:buChar char="•"/>
        <a:defRPr sz="3000">
          <a:solidFill>
            <a:schemeClr val="tx1"/>
          </a:solidFill>
          <a:latin typeface="+mn-lt"/>
          <a:ea typeface="+mn-ea"/>
          <a:cs typeface="+mn-cs"/>
          <a:sym typeface="ArialMT" charset="0"/>
        </a:defRPr>
      </a:lvl1pPr>
      <a:lvl2pPr marL="1130300" indent="-571500" algn="l" rtl="0" eaLnBrk="0" fontAlgn="base" hangingPunct="0">
        <a:lnSpc>
          <a:spcPct val="90000"/>
        </a:lnSpc>
        <a:spcBef>
          <a:spcPts val="2400"/>
        </a:spcBef>
        <a:spcAft>
          <a:spcPct val="0"/>
        </a:spcAft>
        <a:buClr>
          <a:srgbClr val="000000"/>
        </a:buClr>
        <a:buSzPct val="171000"/>
        <a:buFont typeface="ArialMT" charset="0"/>
        <a:buChar char="•"/>
        <a:defRPr sz="3000">
          <a:solidFill>
            <a:schemeClr val="tx1"/>
          </a:solidFill>
          <a:latin typeface="+mn-lt"/>
          <a:ea typeface="+mn-ea"/>
          <a:cs typeface="+mn-cs"/>
          <a:sym typeface="ArialMT" charset="0"/>
        </a:defRPr>
      </a:lvl2pPr>
      <a:lvl3pPr marL="1574800" indent="-571500" algn="l" rtl="0" eaLnBrk="0" fontAlgn="base" hangingPunct="0">
        <a:lnSpc>
          <a:spcPct val="90000"/>
        </a:lnSpc>
        <a:spcBef>
          <a:spcPts val="2400"/>
        </a:spcBef>
        <a:spcAft>
          <a:spcPct val="0"/>
        </a:spcAft>
        <a:buClr>
          <a:srgbClr val="000000"/>
        </a:buClr>
        <a:buSzPct val="171000"/>
        <a:buFont typeface="ArialMT" charset="0"/>
        <a:buChar char="•"/>
        <a:defRPr sz="3000">
          <a:solidFill>
            <a:schemeClr val="tx1"/>
          </a:solidFill>
          <a:latin typeface="+mn-lt"/>
          <a:ea typeface="+mn-ea"/>
          <a:cs typeface="+mn-cs"/>
          <a:sym typeface="ArialMT" charset="0"/>
        </a:defRPr>
      </a:lvl3pPr>
      <a:lvl4pPr marL="2019300" indent="-571500" algn="l" rtl="0" eaLnBrk="0" fontAlgn="base" hangingPunct="0">
        <a:lnSpc>
          <a:spcPct val="90000"/>
        </a:lnSpc>
        <a:spcBef>
          <a:spcPts val="2400"/>
        </a:spcBef>
        <a:spcAft>
          <a:spcPct val="0"/>
        </a:spcAft>
        <a:buClr>
          <a:srgbClr val="000000"/>
        </a:buClr>
        <a:buSzPct val="171000"/>
        <a:buFont typeface="ArialMT" charset="0"/>
        <a:buChar char="•"/>
        <a:defRPr sz="3000">
          <a:solidFill>
            <a:schemeClr val="tx1"/>
          </a:solidFill>
          <a:latin typeface="+mn-lt"/>
          <a:ea typeface="+mn-ea"/>
          <a:cs typeface="+mn-cs"/>
          <a:sym typeface="ArialMT" charset="0"/>
        </a:defRPr>
      </a:lvl4pPr>
      <a:lvl5pPr marL="2463800" indent="-571500" algn="l" rtl="0" eaLnBrk="0" fontAlgn="base" hangingPunct="0">
        <a:lnSpc>
          <a:spcPct val="90000"/>
        </a:lnSpc>
        <a:spcBef>
          <a:spcPts val="2400"/>
        </a:spcBef>
        <a:spcAft>
          <a:spcPct val="0"/>
        </a:spcAft>
        <a:buClr>
          <a:srgbClr val="000000"/>
        </a:buClr>
        <a:buSzPct val="171000"/>
        <a:buFont typeface="ArialMT" charset="0"/>
        <a:buChar char="•"/>
        <a:defRPr sz="3000">
          <a:solidFill>
            <a:schemeClr val="tx1"/>
          </a:solidFill>
          <a:latin typeface="+mn-lt"/>
          <a:ea typeface="+mn-ea"/>
          <a:cs typeface="+mn-cs"/>
          <a:sym typeface="ArialMT" charset="0"/>
        </a:defRPr>
      </a:lvl5pPr>
      <a:lvl6pPr marL="2921000" indent="-571500" algn="l" rtl="0" fontAlgn="base">
        <a:lnSpc>
          <a:spcPct val="90000"/>
        </a:lnSpc>
        <a:spcBef>
          <a:spcPts val="2400"/>
        </a:spcBef>
        <a:spcAft>
          <a:spcPct val="0"/>
        </a:spcAft>
        <a:buClr>
          <a:srgbClr val="000000"/>
        </a:buClr>
        <a:buSzPct val="171000"/>
        <a:buFont typeface="ArialMT" charset="0"/>
        <a:buChar char="•"/>
        <a:defRPr sz="3000">
          <a:solidFill>
            <a:schemeClr val="tx1"/>
          </a:solidFill>
          <a:latin typeface="+mn-lt"/>
          <a:ea typeface="+mn-ea"/>
          <a:cs typeface="+mn-cs"/>
          <a:sym typeface="ArialMT" charset="0"/>
        </a:defRPr>
      </a:lvl6pPr>
      <a:lvl7pPr marL="3378200" indent="-571500" algn="l" rtl="0" fontAlgn="base">
        <a:lnSpc>
          <a:spcPct val="90000"/>
        </a:lnSpc>
        <a:spcBef>
          <a:spcPts val="2400"/>
        </a:spcBef>
        <a:spcAft>
          <a:spcPct val="0"/>
        </a:spcAft>
        <a:buClr>
          <a:srgbClr val="000000"/>
        </a:buClr>
        <a:buSzPct val="171000"/>
        <a:buFont typeface="ArialMT" charset="0"/>
        <a:buChar char="•"/>
        <a:defRPr sz="3000">
          <a:solidFill>
            <a:schemeClr val="tx1"/>
          </a:solidFill>
          <a:latin typeface="+mn-lt"/>
          <a:ea typeface="+mn-ea"/>
          <a:cs typeface="+mn-cs"/>
          <a:sym typeface="ArialMT" charset="0"/>
        </a:defRPr>
      </a:lvl7pPr>
      <a:lvl8pPr marL="3835400" indent="-571500" algn="l" rtl="0" fontAlgn="base">
        <a:lnSpc>
          <a:spcPct val="90000"/>
        </a:lnSpc>
        <a:spcBef>
          <a:spcPts val="2400"/>
        </a:spcBef>
        <a:spcAft>
          <a:spcPct val="0"/>
        </a:spcAft>
        <a:buClr>
          <a:srgbClr val="000000"/>
        </a:buClr>
        <a:buSzPct val="171000"/>
        <a:buFont typeface="ArialMT" charset="0"/>
        <a:buChar char="•"/>
        <a:defRPr sz="3000">
          <a:solidFill>
            <a:schemeClr val="tx1"/>
          </a:solidFill>
          <a:latin typeface="+mn-lt"/>
          <a:ea typeface="+mn-ea"/>
          <a:cs typeface="+mn-cs"/>
          <a:sym typeface="ArialMT" charset="0"/>
        </a:defRPr>
      </a:lvl8pPr>
      <a:lvl9pPr marL="4292600" indent="-571500" algn="l" rtl="0" fontAlgn="base">
        <a:lnSpc>
          <a:spcPct val="90000"/>
        </a:lnSpc>
        <a:spcBef>
          <a:spcPts val="2400"/>
        </a:spcBef>
        <a:spcAft>
          <a:spcPct val="0"/>
        </a:spcAft>
        <a:buClr>
          <a:srgbClr val="000000"/>
        </a:buClr>
        <a:buSzPct val="171000"/>
        <a:buFont typeface="ArialMT" charset="0"/>
        <a:buChar char="•"/>
        <a:defRPr sz="3000">
          <a:solidFill>
            <a:schemeClr val="tx1"/>
          </a:solidFill>
          <a:latin typeface="+mn-lt"/>
          <a:ea typeface="+mn-ea"/>
          <a:cs typeface="+mn-cs"/>
          <a:sym typeface="ArialM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1270000" y="177800"/>
            <a:ext cx="10464800" cy="25908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3075" name="Rectangle 2"/>
          <p:cNvSpPr>
            <a:spLocks noGrp="1" noChangeArrowheads="1"/>
          </p:cNvSpPr>
          <p:nvPr>
            <p:ph type="body" idx="1"/>
          </p:nvPr>
        </p:nvSpPr>
        <p:spPr bwMode="auto">
          <a:xfrm>
            <a:off x="1270000" y="2768600"/>
            <a:ext cx="10464800" cy="6985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6080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10525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4970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19415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3860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843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300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7576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214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p:txStyles>
    <p:titleStyle>
      <a:lvl1pPr marL="119063" indent="-119063" algn="ctr" rtl="0" eaLnBrk="0" fontAlgn="base" hangingPunct="0">
        <a:spcBef>
          <a:spcPct val="0"/>
        </a:spcBef>
        <a:spcAft>
          <a:spcPct val="0"/>
        </a:spcAft>
        <a:defRPr sz="8400">
          <a:solidFill>
            <a:schemeClr val="tx1"/>
          </a:solidFill>
          <a:latin typeface="+mj-lt"/>
          <a:ea typeface="+mj-ea"/>
          <a:cs typeface="+mj-cs"/>
          <a:sym typeface="Gill Sans" charset="0"/>
        </a:defRPr>
      </a:lvl1pPr>
      <a:lvl2pPr marL="119063" indent="-119063"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marL="119063" indent="-119063"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marL="119063" indent="-119063"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marL="119063" indent="-119063"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57626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103346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49066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94786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1008063"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452563"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897063"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341563"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786063"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3243263"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700463"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4157663"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614863"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1270000" y="7366000"/>
            <a:ext cx="10464800" cy="17018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461963" indent="-342900" algn="ctr" rtl="0" eaLnBrk="0" fontAlgn="base" hangingPunct="0">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1pPr>
      <a:lvl2pPr marL="862013" indent="-285750" algn="ctr" rtl="0" eaLnBrk="0" fontAlgn="base" hangingPunct="0">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2pPr>
      <a:lvl3pPr marL="1262063" indent="-228600" algn="ctr" rtl="0" eaLnBrk="0" fontAlgn="base" hangingPunct="0">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3pPr>
      <a:lvl4pPr marL="1719263" indent="-228600" algn="ctr" rtl="0" eaLnBrk="0" fontAlgn="base" hangingPunct="0">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4pPr>
      <a:lvl5pPr marL="2176463" indent="-228600" algn="ctr" rtl="0" eaLnBrk="0" fontAlgn="base" hangingPunct="0">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5pPr>
      <a:lvl6pPr marL="2633663" indent="-228600" algn="ctr" rtl="0" fontAlgn="base">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6pPr>
      <a:lvl7pPr marL="3090863" indent="-228600" algn="ctr" rtl="0" fontAlgn="base">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7pPr>
      <a:lvl8pPr marL="3548063" indent="-228600" algn="ctr" rtl="0" fontAlgn="base">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8pPr>
      <a:lvl9pPr marL="4005263" indent="-228600" algn="ctr" rtl="0" fontAlgn="base">
        <a:spcBef>
          <a:spcPct val="0"/>
        </a:spcBef>
        <a:spcAft>
          <a:spcPct val="0"/>
        </a:spcAft>
        <a:buClr>
          <a:srgbClr val="000000"/>
        </a:buClr>
        <a:buSzPct val="100000"/>
        <a:buFont typeface="Gill Sans" charset="0"/>
        <a:buChar char="»"/>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635000" y="4787900"/>
            <a:ext cx="5867400" cy="49657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5123" name="Rectangle 2"/>
          <p:cNvSpPr>
            <a:spLocks noGrp="1" noChangeArrowheads="1"/>
          </p:cNvSpPr>
          <p:nvPr>
            <p:ph type="title"/>
          </p:nvPr>
        </p:nvSpPr>
        <p:spPr bwMode="auto">
          <a:xfrm>
            <a:off x="635000" y="0"/>
            <a:ext cx="5867400" cy="47117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1pPr>
      <a:lvl2pPr marL="590550" indent="-285750" algn="ctr" rtl="0" eaLnBrk="0" fontAlgn="base" hangingPunct="0">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2pPr>
      <a:lvl3pPr marL="990600" indent="-228600" algn="ctr" rtl="0" eaLnBrk="0" fontAlgn="base" hangingPunct="0">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3pPr>
      <a:lvl4pPr marL="1447800" indent="-228600" algn="ctr" rtl="0" eaLnBrk="0" fontAlgn="base" hangingPunct="0">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4pPr>
      <a:lvl5pPr marL="1905000" indent="-228600" algn="ctr" rtl="0" eaLnBrk="0" fontAlgn="base" hangingPunct="0">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5pPr>
      <a:lvl6pPr marL="2362200" indent="-228600" algn="ctr" rtl="0" fontAlgn="base">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6pPr>
      <a:lvl7pPr marL="2819400" indent="-228600" algn="ctr" rtl="0" fontAlgn="base">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7pPr>
      <a:lvl8pPr marL="3276600" indent="-228600" algn="ctr" rtl="0" fontAlgn="base">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8pPr>
      <a:lvl9pPr marL="3733800" indent="-228600" algn="ctr" rtl="0" fontAlgn="base">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635000" y="4787900"/>
            <a:ext cx="5867400" cy="49657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6147" name="Rectangle 2"/>
          <p:cNvSpPr>
            <a:spLocks noGrp="1" noChangeArrowheads="1"/>
          </p:cNvSpPr>
          <p:nvPr>
            <p:ph type="title"/>
          </p:nvPr>
        </p:nvSpPr>
        <p:spPr bwMode="auto">
          <a:xfrm>
            <a:off x="635000" y="0"/>
            <a:ext cx="5867400" cy="47117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1pPr>
      <a:lvl2pPr marL="590550" indent="-285750" algn="ctr" rtl="0" eaLnBrk="0" fontAlgn="base" hangingPunct="0">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2pPr>
      <a:lvl3pPr marL="990600" indent="-228600" algn="ctr" rtl="0" eaLnBrk="0" fontAlgn="base" hangingPunct="0">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3pPr>
      <a:lvl4pPr marL="1447800" indent="-228600" algn="ctr" rtl="0" eaLnBrk="0" fontAlgn="base" hangingPunct="0">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4pPr>
      <a:lvl5pPr marL="1905000" indent="-228600" algn="ctr" rtl="0" eaLnBrk="0" fontAlgn="base" hangingPunct="0">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5pPr>
      <a:lvl6pPr marL="2362200" indent="-228600" algn="ctr" rtl="0" fontAlgn="base">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6pPr>
      <a:lvl7pPr marL="2819400" indent="-228600" algn="ctr" rtl="0" fontAlgn="base">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7pPr>
      <a:lvl8pPr marL="3276600" indent="-228600" algn="ctr" rtl="0" fontAlgn="base">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8pPr>
      <a:lvl9pPr marL="3733800" indent="-228600" algn="ctr" rtl="0" fontAlgn="base">
        <a:spcBef>
          <a:spcPct val="0"/>
        </a:spcBef>
        <a:spcAft>
          <a:spcPct val="0"/>
        </a:spcAft>
        <a:buClr>
          <a:srgbClr val="000000"/>
        </a:buClr>
        <a:buSzPct val="100000"/>
        <a:buFont typeface="Gill Sans" charset="0"/>
        <a:buChar char="»"/>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1008063"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452563"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897063"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341563"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786063"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324326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70046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415766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61486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hyperlink" Target="mailto:zepeda@fis.cinvestav.mx"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14339" name="Rectangle 2"/>
          <p:cNvSpPr>
            <a:spLocks noGrp="1" noChangeArrowheads="1"/>
          </p:cNvSpPr>
          <p:nvPr>
            <p:ph type="body" idx="1"/>
          </p:nvPr>
        </p:nvSpPr>
        <p:spPr>
          <a:xfrm>
            <a:off x="1270000" y="5029200"/>
            <a:ext cx="10464800" cy="4724400"/>
          </a:xfrm>
        </p:spPr>
        <p:txBody>
          <a:bodyPr/>
          <a:lstStyle/>
          <a:p>
            <a:pPr marL="0" indent="0" eaLnBrk="1" hangingPunct="1">
              <a:buFont typeface="ArialMT" charset="0"/>
              <a:buNone/>
            </a:pPr>
            <a:r>
              <a:rPr lang="en-US" sz="2600" dirty="0" err="1" smtClean="0">
                <a:latin typeface="Arial Bold" charset="0"/>
                <a:ea typeface="Arial Bold" charset="0"/>
                <a:cs typeface="Arial Bold" charset="0"/>
                <a:sym typeface="Arial Bold" charset="0"/>
              </a:rPr>
              <a:t>Arnulfo</a:t>
            </a:r>
            <a:r>
              <a:rPr lang="en-US" sz="2600" dirty="0" smtClean="0">
                <a:latin typeface="Arial Bold" charset="0"/>
                <a:ea typeface="Arial Bold" charset="0"/>
                <a:cs typeface="Arial Bold" charset="0"/>
                <a:sym typeface="Arial Bold" charset="0"/>
              </a:rPr>
              <a:t> Zepeda</a:t>
            </a:r>
            <a:endParaRPr lang="en-US" sz="2600" dirty="0" smtClean="0">
              <a:latin typeface="Arial Bold" charset="0"/>
              <a:ea typeface="ヒラギノ角ゴ ProN W6" charset="0"/>
              <a:cs typeface="ヒラギノ角ゴ ProN W6" charset="0"/>
              <a:sym typeface="Arial Bold" charset="0"/>
            </a:endParaRPr>
          </a:p>
          <a:p>
            <a:pPr marL="0" indent="0" eaLnBrk="1" hangingPunct="1">
              <a:buFont typeface="ArialMT" charset="0"/>
              <a:buNone/>
            </a:pPr>
            <a:r>
              <a:rPr lang="en-US" sz="2600" dirty="0" smtClean="0"/>
              <a:t>Provisional Director</a:t>
            </a:r>
          </a:p>
          <a:p>
            <a:pPr marL="0" indent="0" eaLnBrk="1" hangingPunct="1">
              <a:buFont typeface="ArialMT" charset="0"/>
              <a:buNone/>
            </a:pPr>
            <a:endParaRPr lang="en-US" sz="2600" dirty="0" smtClean="0"/>
          </a:p>
          <a:p>
            <a:pPr marL="0" indent="0" eaLnBrk="1" hangingPunct="1">
              <a:buFont typeface="ArialMT" charset="0"/>
              <a:buNone/>
            </a:pPr>
            <a:r>
              <a:rPr lang="en-US" sz="2600" dirty="0" err="1" smtClean="0">
                <a:latin typeface="Arial Bold" charset="0"/>
                <a:ea typeface="Arial Bold" charset="0"/>
                <a:cs typeface="Arial Bold" charset="0"/>
                <a:sym typeface="Arial Bold" charset="0"/>
              </a:rPr>
              <a:t>Elí</a:t>
            </a:r>
            <a:r>
              <a:rPr lang="en-US" sz="2600" dirty="0" smtClean="0">
                <a:latin typeface="Arial Bold" charset="0"/>
                <a:ea typeface="Arial Bold" charset="0"/>
                <a:cs typeface="Arial Bold" charset="0"/>
                <a:sym typeface="Arial Bold" charset="0"/>
              </a:rPr>
              <a:t> Santos</a:t>
            </a:r>
            <a:endParaRPr lang="en-US" sz="2600" dirty="0" smtClean="0">
              <a:latin typeface="Arial Bold" charset="0"/>
              <a:ea typeface="ヒラギノ角ゴ ProN W6" charset="0"/>
              <a:cs typeface="ヒラギノ角ゴ ProN W6" charset="0"/>
              <a:sym typeface="Arial Bold" charset="0"/>
            </a:endParaRPr>
          </a:p>
          <a:p>
            <a:pPr marL="0" indent="0" eaLnBrk="1" hangingPunct="1">
              <a:buFont typeface="ArialMT" charset="0"/>
              <a:buNone/>
            </a:pPr>
            <a:r>
              <a:rPr lang="en-US" sz="2600" dirty="0" smtClean="0"/>
              <a:t>Provisional Vice-Director</a:t>
            </a:r>
          </a:p>
          <a:p>
            <a:pPr marL="0" indent="0" eaLnBrk="1" hangingPunct="1">
              <a:buFont typeface="ArialMT" charset="0"/>
              <a:buNone/>
            </a:pPr>
            <a:endParaRPr lang="en-US" sz="2600" dirty="0" smtClean="0"/>
          </a:p>
          <a:p>
            <a:pPr marL="0" indent="0" eaLnBrk="1" hangingPunct="1">
              <a:buFont typeface="ArialMT" charset="0"/>
              <a:buNone/>
            </a:pPr>
            <a:r>
              <a:rPr lang="en-US" sz="2600" dirty="0" smtClean="0">
                <a:latin typeface="Arial Bold" charset="0"/>
                <a:ea typeface="Arial Bold" charset="0"/>
                <a:cs typeface="Arial Bold" charset="0"/>
                <a:sym typeface="Arial Bold" charset="0"/>
              </a:rPr>
              <a:t>Abdel </a:t>
            </a:r>
            <a:r>
              <a:rPr lang="en-US" sz="2600" dirty="0" err="1" smtClean="0">
                <a:latin typeface="Arial Bold" charset="0"/>
                <a:ea typeface="Arial Bold" charset="0"/>
                <a:cs typeface="Arial Bold" charset="0"/>
                <a:sym typeface="Arial Bold" charset="0"/>
              </a:rPr>
              <a:t>Pérez</a:t>
            </a:r>
            <a:r>
              <a:rPr lang="en-US" sz="2600" dirty="0" smtClean="0">
                <a:latin typeface="Arial Bold" charset="0"/>
                <a:ea typeface="Arial Bold" charset="0"/>
                <a:cs typeface="Arial Bold" charset="0"/>
                <a:sym typeface="Arial Bold" charset="0"/>
              </a:rPr>
              <a:t> </a:t>
            </a:r>
            <a:r>
              <a:rPr lang="en-US" sz="2600" dirty="0" err="1" smtClean="0">
                <a:latin typeface="Arial Bold" charset="0"/>
                <a:ea typeface="Arial Bold" charset="0"/>
                <a:cs typeface="Arial Bold" charset="0"/>
                <a:sym typeface="Arial Bold" charset="0"/>
              </a:rPr>
              <a:t>Lorenzana</a:t>
            </a:r>
            <a:endParaRPr lang="en-US" sz="2600" dirty="0" smtClean="0">
              <a:latin typeface="Arial Bold" charset="0"/>
              <a:ea typeface="ヒラギノ角ゴ ProN W6" charset="0"/>
              <a:cs typeface="ヒラギノ角ゴ ProN W6" charset="0"/>
              <a:sym typeface="Arial Bold" charset="0"/>
            </a:endParaRPr>
          </a:p>
          <a:p>
            <a:pPr marL="0" indent="0" eaLnBrk="1" hangingPunct="1">
              <a:buFont typeface="ArialMT" charset="0"/>
              <a:buNone/>
            </a:pPr>
            <a:r>
              <a:rPr lang="en-US" sz="2600" dirty="0" err="1" smtClean="0"/>
              <a:t>Profesor</a:t>
            </a:r>
            <a:r>
              <a:rPr lang="en-US" sz="2600" dirty="0" smtClean="0"/>
              <a:t>, </a:t>
            </a:r>
            <a:r>
              <a:rPr lang="en-US" sz="2600" dirty="0" err="1" smtClean="0"/>
              <a:t>Cinvestav</a:t>
            </a:r>
            <a:endParaRPr lang="en-US" sz="2600" dirty="0" smtClean="0"/>
          </a:p>
        </p:txBody>
      </p:sp>
      <p:sp>
        <p:nvSpPr>
          <p:cNvPr id="14340" name="Rectangle 3"/>
          <p:cNvSpPr>
            <a:spLocks noGrp="1" noChangeArrowheads="1"/>
          </p:cNvSpPr>
          <p:nvPr>
            <p:ph type="title"/>
          </p:nvPr>
        </p:nvSpPr>
        <p:spPr>
          <a:xfrm>
            <a:off x="127000" y="3035300"/>
            <a:ext cx="12750800" cy="1993900"/>
          </a:xfrm>
        </p:spPr>
        <p:txBody>
          <a:bodyPr anchor="t"/>
          <a:lstStyle/>
          <a:p>
            <a:pPr eaLnBrk="1" hangingPunct="1"/>
            <a:r>
              <a:rPr lang="en-US" sz="4000" smtClean="0">
                <a:latin typeface="Arial Bold" charset="0"/>
                <a:ea typeface="Arial Bold" charset="0"/>
                <a:cs typeface="Arial Bold" charset="0"/>
                <a:sym typeface="Arial Bold" charset="0"/>
              </a:rPr>
              <a:t>Mesoamerican Centre for Theoretical Physics</a:t>
            </a:r>
            <a:r>
              <a:rPr lang="en-US" sz="4000" smtClean="0">
                <a:latin typeface="Arial Bold" charset="0"/>
                <a:ea typeface="ヒラギノ角ゴ ProN W6" charset="0"/>
                <a:cs typeface="ヒラギノ角ゴ ProN W6" charset="0"/>
                <a:sym typeface="Arial Bold" charset="0"/>
              </a:rPr>
              <a:t/>
            </a:r>
            <a:br>
              <a:rPr lang="en-US" sz="4000" smtClean="0">
                <a:latin typeface="Arial Bold" charset="0"/>
                <a:ea typeface="ヒラギノ角ゴ ProN W6" charset="0"/>
                <a:cs typeface="ヒラギノ角ゴ ProN W6" charset="0"/>
                <a:sym typeface="Arial Bold" charset="0"/>
              </a:rPr>
            </a:br>
            <a:r>
              <a:rPr lang="en-US" sz="4000" smtClean="0">
                <a:latin typeface="Arial Bold" charset="0"/>
                <a:ea typeface="Arial Bold" charset="0"/>
                <a:cs typeface="Arial Bold" charset="0"/>
                <a:sym typeface="Arial Bold" charset="0"/>
              </a:rPr>
              <a:t>Status &amp; Prospects</a:t>
            </a:r>
            <a:r>
              <a:rPr lang="en-US" sz="4000" smtClean="0">
                <a:latin typeface="Arial Bold" charset="0"/>
                <a:ea typeface="ヒラギノ角ゴ ProN W6" charset="0"/>
                <a:cs typeface="ヒラギノ角ゴ ProN W6" charset="0"/>
                <a:sym typeface="Arial Bold" charset="0"/>
              </a:rPr>
              <a:t/>
            </a:r>
            <a:br>
              <a:rPr lang="en-US" sz="4000" smtClean="0">
                <a:latin typeface="Arial Bold" charset="0"/>
                <a:ea typeface="ヒラギノ角ゴ ProN W6" charset="0"/>
                <a:cs typeface="ヒラギノ角ゴ ProN W6" charset="0"/>
                <a:sym typeface="Arial Bold" charset="0"/>
              </a:rPr>
            </a:br>
            <a:endParaRPr lang="en-US" sz="4000" smtClean="0">
              <a:latin typeface="Arial Bold" charset="0"/>
              <a:ea typeface="ヒラギノ角ゴ ProN W6" charset="0"/>
              <a:cs typeface="ヒラギノ角ゴ ProN W6" charset="0"/>
              <a:sym typeface="Arial Bold" charset="0"/>
            </a:endParaRPr>
          </a:p>
        </p:txBody>
      </p:sp>
      <p:sp>
        <p:nvSpPr>
          <p:cNvPr id="14341" name="Rectangle 4"/>
          <p:cNvSpPr>
            <a:spLocks/>
          </p:cNvSpPr>
          <p:nvPr/>
        </p:nvSpPr>
        <p:spPr bwMode="auto">
          <a:xfrm>
            <a:off x="4391025" y="8820150"/>
            <a:ext cx="4259263" cy="711200"/>
          </a:xfrm>
          <a:prstGeom prst="rect">
            <a:avLst/>
          </a:prstGeom>
          <a:noFill/>
          <a:ln w="12700">
            <a:noFill/>
            <a:miter lim="800000"/>
            <a:headEnd/>
            <a:tailEnd/>
          </a:ln>
        </p:spPr>
        <p:txBody>
          <a:bodyPr wrap="none" lIns="0" tIns="0" rIns="0" bIns="0" anchor="ctr">
            <a:spAutoFit/>
          </a:bodyPr>
          <a:lstStyle/>
          <a:p>
            <a:pPr algn="ctr"/>
            <a:r>
              <a:rPr lang="en-US" sz="2400">
                <a:solidFill>
                  <a:srgbClr val="FFFFFF"/>
                </a:solidFill>
                <a:ea typeface="Gill Sans" charset="0"/>
                <a:cs typeface="Gill Sans" charset="0"/>
              </a:rPr>
              <a:t>Tuxtla Gutiérrez, Chiapas, México. </a:t>
            </a:r>
          </a:p>
          <a:p>
            <a:pPr algn="ctr"/>
            <a:r>
              <a:rPr lang="en-US" sz="2400">
                <a:solidFill>
                  <a:srgbClr val="FFFFFF"/>
                </a:solidFill>
                <a:ea typeface="Gill Sans" charset="0"/>
                <a:cs typeface="Gill Sans" charset="0"/>
              </a:rPr>
              <a:t>27 de agosto de 2012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24579" name="Rectangle 2"/>
          <p:cNvSpPr>
            <a:spLocks noGrp="1" noChangeArrowheads="1"/>
          </p:cNvSpPr>
          <p:nvPr>
            <p:ph type="title"/>
          </p:nvPr>
        </p:nvSpPr>
        <p:spPr>
          <a:xfrm>
            <a:off x="584200" y="863600"/>
            <a:ext cx="11811000" cy="2438400"/>
          </a:xfrm>
        </p:spPr>
        <p:txBody>
          <a:bodyPr/>
          <a:lstStyle/>
          <a:p>
            <a:pPr eaLnBrk="1" hangingPunct="1"/>
            <a:r>
              <a:rPr lang="en-US" dirty="0" smtClean="0"/>
              <a:t>Strategic ICTP 2010-2014 plan</a:t>
            </a:r>
          </a:p>
        </p:txBody>
      </p:sp>
      <p:sp>
        <p:nvSpPr>
          <p:cNvPr id="24580" name="Rectangle 3"/>
          <p:cNvSpPr>
            <a:spLocks noGrp="1" noChangeArrowheads="1"/>
          </p:cNvSpPr>
          <p:nvPr>
            <p:ph type="body" idx="1"/>
          </p:nvPr>
        </p:nvSpPr>
        <p:spPr>
          <a:xfrm>
            <a:off x="1193800" y="3203575"/>
            <a:ext cx="10591800" cy="6286500"/>
          </a:xfrm>
        </p:spPr>
        <p:txBody>
          <a:bodyPr lIns="0" tIns="0" rIns="2539" bIns="0"/>
          <a:lstStyle/>
          <a:p>
            <a:pPr marL="395288" indent="-342900" eaLnBrk="1" hangingPunct="1">
              <a:lnSpc>
                <a:spcPct val="70000"/>
              </a:lnSpc>
              <a:buClr>
                <a:srgbClr val="C0504D"/>
              </a:buClr>
              <a:buSzPct val="125000"/>
              <a:buFont typeface="Lucida Grande" charset="0"/>
              <a:buChar char="‣"/>
            </a:pPr>
            <a:r>
              <a:rPr lang="en-US" dirty="0" smtClean="0"/>
              <a:t>Expansion of the lines of research.</a:t>
            </a:r>
          </a:p>
          <a:p>
            <a:pPr marL="395288" indent="-342900" eaLnBrk="1" hangingPunct="1">
              <a:lnSpc>
                <a:spcPct val="70000"/>
              </a:lnSpc>
              <a:spcBef>
                <a:spcPts val="1000"/>
              </a:spcBef>
              <a:buClr>
                <a:srgbClr val="C0504D"/>
              </a:buClr>
              <a:buSzPct val="125000"/>
              <a:buFont typeface="Lucida Grande" charset="0"/>
              <a:buChar char="‣"/>
            </a:pPr>
            <a:endParaRPr lang="en-US" dirty="0" smtClean="0"/>
          </a:p>
          <a:p>
            <a:pPr marL="395288" indent="-342900" eaLnBrk="1" hangingPunct="1">
              <a:lnSpc>
                <a:spcPct val="70000"/>
              </a:lnSpc>
              <a:spcBef>
                <a:spcPts val="1000"/>
              </a:spcBef>
              <a:buClr>
                <a:srgbClr val="C0504D"/>
              </a:buClr>
              <a:buSzPct val="125000"/>
              <a:buFont typeface="Lucida Grande" charset="0"/>
              <a:buChar char="‣"/>
            </a:pPr>
            <a:r>
              <a:rPr lang="en-US" dirty="0" smtClean="0"/>
              <a:t>Incorporation of bilateral postgraduate program.</a:t>
            </a:r>
          </a:p>
          <a:p>
            <a:pPr marL="395288" indent="-342900" eaLnBrk="1" hangingPunct="1">
              <a:lnSpc>
                <a:spcPct val="70000"/>
              </a:lnSpc>
              <a:spcBef>
                <a:spcPts val="1000"/>
              </a:spcBef>
              <a:buClr>
                <a:srgbClr val="C0504D"/>
              </a:buClr>
              <a:buSzPct val="125000"/>
              <a:buNone/>
            </a:pPr>
            <a:endParaRPr lang="en-US" dirty="0" smtClean="0"/>
          </a:p>
          <a:p>
            <a:pPr marL="395288" indent="-342900" eaLnBrk="1" hangingPunct="1">
              <a:lnSpc>
                <a:spcPct val="70000"/>
              </a:lnSpc>
              <a:spcBef>
                <a:spcPts val="1000"/>
              </a:spcBef>
              <a:buClr>
                <a:srgbClr val="C0504D"/>
              </a:buClr>
              <a:buSzPct val="125000"/>
              <a:buFont typeface="Lucida Grande" charset="0"/>
              <a:buChar char="‣"/>
            </a:pPr>
            <a:r>
              <a:rPr lang="en-US" dirty="0" smtClean="0"/>
              <a:t>Creation of new venues, especially Mexico and Brazil, to be centers of development for the countries of Latin America and the Caribbean</a:t>
            </a:r>
          </a:p>
          <a:p>
            <a:pPr marL="395288" indent="-342900" eaLnBrk="1" hangingPunct="1">
              <a:lnSpc>
                <a:spcPct val="70000"/>
              </a:lnSpc>
              <a:spcBef>
                <a:spcPts val="1000"/>
              </a:spcBef>
              <a:buClr>
                <a:srgbClr val="C0504D"/>
              </a:buClr>
              <a:buSzPct val="125000"/>
              <a:buNone/>
            </a:pPr>
            <a:endParaRPr lang="en-US" dirty="0" smtClean="0"/>
          </a:p>
          <a:p>
            <a:pPr marL="395288" indent="-342900" eaLnBrk="1" hangingPunct="1">
              <a:lnSpc>
                <a:spcPct val="70000"/>
              </a:lnSpc>
              <a:spcBef>
                <a:spcPts val="1000"/>
              </a:spcBef>
              <a:buClr>
                <a:srgbClr val="C0504D"/>
              </a:buClr>
              <a:buSzPct val="125000"/>
              <a:buFont typeface="Lucida Grande" charset="0"/>
              <a:buChar char="‣"/>
            </a:pPr>
            <a:r>
              <a:rPr lang="en-US" dirty="0" smtClean="0"/>
              <a:t>Brazil opened an ICTP institute in Sao Paulo on February 2012.</a:t>
            </a:r>
          </a:p>
          <a:p>
            <a:pPr marL="395288" indent="-342900" eaLnBrk="1" hangingPunct="1">
              <a:lnSpc>
                <a:spcPct val="70000"/>
              </a:lnSpc>
              <a:spcBef>
                <a:spcPts val="1000"/>
              </a:spcBef>
              <a:buClr>
                <a:srgbClr val="C0504D"/>
              </a:buClr>
              <a:buSzPct val="125000"/>
              <a:buFont typeface="Lucida Grande" charset="0"/>
              <a:buChar char="‣"/>
            </a:pPr>
            <a:endParaRPr lang="en-US" dirty="0" smtClean="0"/>
          </a:p>
          <a:p>
            <a:pPr marL="395288" indent="-342900" eaLnBrk="1" hangingPunct="1">
              <a:lnSpc>
                <a:spcPct val="70000"/>
              </a:lnSpc>
              <a:spcBef>
                <a:spcPts val="1000"/>
              </a:spcBef>
              <a:buClr>
                <a:srgbClr val="C0504D"/>
              </a:buClr>
              <a:buSzPct val="125000"/>
              <a:buFont typeface="Lucida Grande" charset="0"/>
              <a:buChar char="‣"/>
            </a:pPr>
            <a:r>
              <a:rPr lang="en-US" dirty="0" smtClean="0"/>
              <a:t>In December 2011 the Memorandum of Understanding between the UNACH and ICTP for founding a similar institution in Chiapas, Mexico was signed.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25603" name="Rectangle 2"/>
          <p:cNvSpPr>
            <a:spLocks noGrp="1" noChangeArrowheads="1"/>
          </p:cNvSpPr>
          <p:nvPr>
            <p:ph type="title"/>
          </p:nvPr>
        </p:nvSpPr>
        <p:spPr>
          <a:xfrm>
            <a:off x="1270000" y="533400"/>
            <a:ext cx="10464800" cy="2997200"/>
          </a:xfrm>
        </p:spPr>
        <p:txBody>
          <a:bodyPr/>
          <a:lstStyle/>
          <a:p>
            <a:pPr eaLnBrk="1" hangingPunct="1"/>
            <a:r>
              <a:rPr lang="en-US" dirty="0" smtClean="0"/>
              <a:t>Contributions of UNACH</a:t>
            </a:r>
          </a:p>
        </p:txBody>
      </p:sp>
      <p:sp>
        <p:nvSpPr>
          <p:cNvPr id="25604" name="Rectangle 3"/>
          <p:cNvSpPr>
            <a:spLocks noGrp="1" noChangeArrowheads="1"/>
          </p:cNvSpPr>
          <p:nvPr>
            <p:ph type="body" idx="1"/>
          </p:nvPr>
        </p:nvSpPr>
        <p:spPr>
          <a:xfrm>
            <a:off x="1841500" y="3530600"/>
            <a:ext cx="9321800" cy="6223000"/>
          </a:xfrm>
        </p:spPr>
        <p:txBody>
          <a:bodyPr lIns="0" tIns="0" rIns="2539" bIns="0"/>
          <a:lstStyle/>
          <a:p>
            <a:pPr marL="395288" indent="-342900" eaLnBrk="1" hangingPunct="1">
              <a:lnSpc>
                <a:spcPct val="80000"/>
              </a:lnSpc>
            </a:pPr>
            <a:r>
              <a:rPr lang="en-US" dirty="0" smtClean="0"/>
              <a:t>First part:  For the  first  5 years:</a:t>
            </a:r>
          </a:p>
          <a:p>
            <a:pPr marL="395288" indent="-342900" eaLnBrk="1" hangingPunct="1">
              <a:lnSpc>
                <a:spcPct val="80000"/>
              </a:lnSpc>
              <a:buNone/>
            </a:pPr>
            <a:endParaRPr lang="en-US" dirty="0" smtClean="0"/>
          </a:p>
          <a:p>
            <a:pPr marL="395288" indent="-342900" eaLnBrk="1" hangingPunct="1">
              <a:lnSpc>
                <a:spcPct val="80000"/>
              </a:lnSpc>
              <a:spcBef>
                <a:spcPts val="800"/>
              </a:spcBef>
              <a:buSzPct val="99000"/>
              <a:buFont typeface="ArialMT" charset="0"/>
              <a:buAutoNum type="arabicParenR"/>
            </a:pPr>
            <a:r>
              <a:rPr lang="en-US" dirty="0" smtClean="0"/>
              <a:t> Funds for operating expenses  of MCTP.</a:t>
            </a:r>
          </a:p>
          <a:p>
            <a:pPr marL="395288" indent="-342900" eaLnBrk="1" hangingPunct="1">
              <a:lnSpc>
                <a:spcPct val="80000"/>
              </a:lnSpc>
              <a:spcBef>
                <a:spcPts val="800"/>
              </a:spcBef>
              <a:buSzPct val="99000"/>
              <a:buFont typeface="ArialMT" charset="0"/>
              <a:buAutoNum type="arabicParenR"/>
            </a:pPr>
            <a:r>
              <a:rPr lang="en-US" dirty="0" smtClean="0"/>
              <a:t> Salary of the Director and Deputy Director of MCTP</a:t>
            </a:r>
          </a:p>
          <a:p>
            <a:pPr marL="395288" indent="-342900" eaLnBrk="1" hangingPunct="1">
              <a:lnSpc>
                <a:spcPct val="80000"/>
              </a:lnSpc>
              <a:spcBef>
                <a:spcPts val="800"/>
              </a:spcBef>
              <a:buSzPct val="99000"/>
              <a:buFont typeface="ArialMT" charset="0"/>
              <a:buAutoNum type="arabicParenR"/>
            </a:pPr>
            <a:r>
              <a:rPr lang="en-US" dirty="0" smtClean="0"/>
              <a:t> 5 positions of Full Professor .</a:t>
            </a:r>
          </a:p>
          <a:p>
            <a:pPr marL="395288" indent="-342900" eaLnBrk="1" hangingPunct="1">
              <a:lnSpc>
                <a:spcPct val="80000"/>
              </a:lnSpc>
              <a:spcBef>
                <a:spcPts val="800"/>
              </a:spcBef>
              <a:buSzPct val="99000"/>
              <a:buFont typeface="ArialMT" charset="0"/>
              <a:buAutoNum type="arabicParenR"/>
            </a:pPr>
            <a:r>
              <a:rPr lang="en-US" dirty="0" smtClean="0"/>
              <a:t> Salaries  for the administrations personnel: Administration Secretary, legal counselor, two bilingual assistant secretaries, computing   expert and  a driver.</a:t>
            </a:r>
          </a:p>
          <a:p>
            <a:pPr marL="395288" indent="-342900" eaLnBrk="1" hangingPunct="1">
              <a:lnSpc>
                <a:spcPct val="80000"/>
              </a:lnSpc>
              <a:spcBef>
                <a:spcPts val="800"/>
              </a:spcBef>
              <a:buSzPct val="99000"/>
              <a:buFont typeface="ArialMT" charset="0"/>
              <a:buAutoNum type="arabicParenR"/>
            </a:pPr>
            <a:r>
              <a:rPr lang="en-US" dirty="0" smtClean="0"/>
              <a:t> Installations.</a:t>
            </a:r>
          </a:p>
          <a:p>
            <a:pPr marL="395288" indent="-342900" eaLnBrk="1" hangingPunct="1">
              <a:lnSpc>
                <a:spcPct val="80000"/>
              </a:lnSpc>
              <a:spcBef>
                <a:spcPts val="800"/>
              </a:spcBef>
              <a:buSzPct val="99000"/>
              <a:buFont typeface="ArialMT" charset="0"/>
              <a:buAutoNum type="arabicParenR"/>
            </a:pPr>
            <a:r>
              <a:rPr lang="en-US" dirty="0" smtClean="0"/>
              <a:t> Furniture, computer equipment and a vehicle.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26627" name="Rectangle 2"/>
          <p:cNvSpPr>
            <a:spLocks noGrp="1" noChangeArrowheads="1"/>
          </p:cNvSpPr>
          <p:nvPr>
            <p:ph type="title"/>
          </p:nvPr>
        </p:nvSpPr>
        <p:spPr/>
        <p:txBody>
          <a:bodyPr/>
          <a:lstStyle/>
          <a:p>
            <a:pPr eaLnBrk="1" hangingPunct="1"/>
            <a:r>
              <a:rPr lang="en-US" smtClean="0"/>
              <a:t>Building to start activities</a:t>
            </a:r>
            <a:br>
              <a:rPr lang="en-US" smtClean="0"/>
            </a:br>
            <a:endParaRPr lang="en-US" smtClean="0"/>
          </a:p>
        </p:txBody>
      </p:sp>
      <p:pic>
        <p:nvPicPr>
          <p:cNvPr id="26628" name="Picture 3"/>
          <p:cNvPicPr>
            <a:picLocks noChangeArrowheads="1"/>
          </p:cNvPicPr>
          <p:nvPr/>
        </p:nvPicPr>
        <p:blipFill>
          <a:blip r:embed="rId3"/>
          <a:srcRect t="11224" b="11227"/>
          <a:stretch>
            <a:fillRect/>
          </a:stretch>
        </p:blipFill>
        <p:spPr bwMode="auto">
          <a:xfrm>
            <a:off x="1404938" y="3387725"/>
            <a:ext cx="10171112" cy="5905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rrowheads="1"/>
          </p:cNvPicPr>
          <p:nvPr/>
        </p:nvPicPr>
        <p:blipFill>
          <a:blip r:embed="rId2"/>
          <a:srcRect/>
          <a:stretch>
            <a:fillRect/>
          </a:stretch>
        </p:blipFill>
        <p:spPr bwMode="auto">
          <a:xfrm>
            <a:off x="0" y="19016"/>
            <a:ext cx="13004800" cy="9753600"/>
          </a:xfrm>
          <a:prstGeom prst="rect">
            <a:avLst/>
          </a:prstGeom>
          <a:noFill/>
          <a:ln w="12700">
            <a:noFill/>
            <a:miter lim="800000"/>
            <a:headEnd/>
            <a:tailEnd/>
          </a:ln>
        </p:spPr>
      </p:pic>
      <p:sp>
        <p:nvSpPr>
          <p:cNvPr id="43011" name="Rectangle 2"/>
          <p:cNvSpPr>
            <a:spLocks noGrp="1" noChangeArrowheads="1"/>
          </p:cNvSpPr>
          <p:nvPr>
            <p:ph type="title"/>
          </p:nvPr>
        </p:nvSpPr>
        <p:spPr>
          <a:xfrm>
            <a:off x="1270000" y="4597400"/>
            <a:ext cx="10464800" cy="3302000"/>
          </a:xfrm>
        </p:spPr>
        <p:txBody>
          <a:bodyPr anchor="t"/>
          <a:lstStyle/>
          <a:p>
            <a:pPr eaLnBrk="1" hangingPunct="1"/>
            <a:r>
              <a:rPr lang="es-MX" dirty="0" err="1" smtClean="0"/>
              <a:t>Tanks</a:t>
            </a:r>
            <a:endParaRPr lang="en-US" dirty="0" smtClean="0"/>
          </a:p>
        </p:txBody>
      </p:sp>
      <p:pic>
        <p:nvPicPr>
          <p:cNvPr id="1026" name="Picture 2" descr="F:\firma_ictp_4_jpg_scaled_1000.jpg"/>
          <p:cNvPicPr>
            <a:picLocks noChangeAspect="1" noChangeArrowheads="1"/>
          </p:cNvPicPr>
          <p:nvPr/>
        </p:nvPicPr>
        <p:blipFill>
          <a:blip r:embed="rId3"/>
          <a:srcRect/>
          <a:stretch>
            <a:fillRect/>
          </a:stretch>
        </p:blipFill>
        <p:spPr bwMode="auto">
          <a:xfrm>
            <a:off x="1858930" y="3786214"/>
            <a:ext cx="8864150" cy="5876932"/>
          </a:xfrm>
          <a:prstGeom prst="rect">
            <a:avLst/>
          </a:prstGeom>
          <a:noFill/>
        </p:spPr>
      </p:pic>
      <p:sp>
        <p:nvSpPr>
          <p:cNvPr id="5" name="4 CuadroTexto"/>
          <p:cNvSpPr txBox="1"/>
          <p:nvPr/>
        </p:nvSpPr>
        <p:spPr>
          <a:xfrm>
            <a:off x="787360" y="2662222"/>
            <a:ext cx="11431622" cy="1200329"/>
          </a:xfrm>
          <a:prstGeom prst="rect">
            <a:avLst/>
          </a:prstGeom>
          <a:noFill/>
        </p:spPr>
        <p:txBody>
          <a:bodyPr wrap="square" rtlCol="0">
            <a:spAutoFit/>
          </a:bodyPr>
          <a:lstStyle/>
          <a:p>
            <a:pPr algn="ctr"/>
            <a:r>
              <a:rPr lang="en-US" sz="3600" dirty="0" smtClean="0">
                <a:solidFill>
                  <a:schemeClr val="bg1"/>
                </a:solidFill>
              </a:rPr>
              <a:t>On the 27 of August 2012 the Decree of Creation of </a:t>
            </a:r>
            <a:r>
              <a:rPr lang="en-US" sz="3600" dirty="0" err="1" smtClean="0">
                <a:solidFill>
                  <a:schemeClr val="bg1"/>
                </a:solidFill>
              </a:rPr>
              <a:t>Cemafit</a:t>
            </a:r>
            <a:r>
              <a:rPr lang="en-US" sz="3600" dirty="0" smtClean="0">
                <a:solidFill>
                  <a:schemeClr val="bg1"/>
                </a:solidFill>
              </a:rPr>
              <a:t> , MCTP, was signed by the Rector of UNACH</a:t>
            </a:r>
            <a:endParaRPr lang="en-US" sz="3600" dirty="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21507" name="Rectangle 2"/>
          <p:cNvSpPr>
            <a:spLocks noGrp="1" noChangeArrowheads="1"/>
          </p:cNvSpPr>
          <p:nvPr>
            <p:ph type="title"/>
          </p:nvPr>
        </p:nvSpPr>
        <p:spPr/>
        <p:txBody>
          <a:bodyPr/>
          <a:lstStyle/>
          <a:p>
            <a:pPr eaLnBrk="1" hangingPunct="1"/>
            <a:r>
              <a:rPr lang="en-US" smtClean="0"/>
              <a:t>ICTP-UNACH-MAIS</a:t>
            </a:r>
          </a:p>
        </p:txBody>
      </p:sp>
      <p:sp>
        <p:nvSpPr>
          <p:cNvPr id="21508" name="Rectangle 3"/>
          <p:cNvSpPr>
            <a:spLocks noGrp="1" noChangeArrowheads="1"/>
          </p:cNvSpPr>
          <p:nvPr>
            <p:ph type="body" idx="1"/>
          </p:nvPr>
        </p:nvSpPr>
        <p:spPr>
          <a:xfrm>
            <a:off x="1073150" y="2876550"/>
            <a:ext cx="10929938" cy="5857875"/>
          </a:xfrm>
        </p:spPr>
        <p:txBody>
          <a:bodyPr/>
          <a:lstStyle/>
          <a:p>
            <a:pPr marL="838200" eaLnBrk="1" hangingPunct="1">
              <a:buFont typeface="ArialMT" charset="0"/>
              <a:buNone/>
            </a:pPr>
            <a:r>
              <a:rPr lang="en-US" sz="4000" dirty="0" smtClean="0"/>
              <a:t>    </a:t>
            </a:r>
          </a:p>
          <a:p>
            <a:pPr marL="838200" eaLnBrk="1" hangingPunct="1">
              <a:buNone/>
            </a:pPr>
            <a:r>
              <a:rPr lang="en-US" sz="4000" dirty="0" smtClean="0"/>
              <a:t>    Upon approval by the UNACH and UNESCO, MCTP may transmute to     ICTP-UNACH-MAIS  in accordance with the memorandum of understanding signed on December 20, 2011 by UNACH and ICTP (International Centre for Theoretical Physics), keeping its objectives, goals and programs.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27651" name="Rectangle 2"/>
          <p:cNvSpPr>
            <a:spLocks noGrp="1" noChangeArrowheads="1"/>
          </p:cNvSpPr>
          <p:nvPr>
            <p:ph type="title"/>
          </p:nvPr>
        </p:nvSpPr>
        <p:spPr>
          <a:xfrm>
            <a:off x="1270000" y="533400"/>
            <a:ext cx="10464800" cy="2997200"/>
          </a:xfrm>
        </p:spPr>
        <p:txBody>
          <a:bodyPr/>
          <a:lstStyle/>
          <a:p>
            <a:pPr eaLnBrk="1" hangingPunct="1"/>
            <a:r>
              <a:rPr lang="en-US" dirty="0" smtClean="0"/>
              <a:t>Structure</a:t>
            </a:r>
          </a:p>
        </p:txBody>
      </p:sp>
      <p:sp>
        <p:nvSpPr>
          <p:cNvPr id="27652" name="Rectangle 3"/>
          <p:cNvSpPr>
            <a:spLocks noGrp="1" noChangeArrowheads="1"/>
          </p:cNvSpPr>
          <p:nvPr>
            <p:ph type="body" idx="1"/>
          </p:nvPr>
        </p:nvSpPr>
        <p:spPr>
          <a:xfrm>
            <a:off x="1841500" y="3530600"/>
            <a:ext cx="9321800" cy="6223000"/>
          </a:xfrm>
        </p:spPr>
        <p:txBody>
          <a:bodyPr lIns="0" tIns="0" rIns="2539" bIns="0"/>
          <a:lstStyle/>
          <a:p>
            <a:pPr marL="395288" indent="-342900" eaLnBrk="1" hangingPunct="1">
              <a:lnSpc>
                <a:spcPct val="80000"/>
              </a:lnSpc>
            </a:pPr>
            <a:r>
              <a:rPr lang="en-US" dirty="0" smtClean="0"/>
              <a:t>Advisory Council</a:t>
            </a:r>
          </a:p>
          <a:p>
            <a:pPr marL="395288" indent="-342900" eaLnBrk="1" hangingPunct="1">
              <a:lnSpc>
                <a:spcPct val="80000"/>
              </a:lnSpc>
            </a:pPr>
            <a:r>
              <a:rPr lang="en-US" dirty="0" smtClean="0"/>
              <a:t>Scientific Council</a:t>
            </a:r>
          </a:p>
          <a:p>
            <a:pPr marL="395288" indent="-342900" eaLnBrk="1" hangingPunct="1">
              <a:lnSpc>
                <a:spcPct val="80000"/>
              </a:lnSpc>
            </a:pPr>
            <a:r>
              <a:rPr lang="en-US" dirty="0" smtClean="0"/>
              <a:t>General Coordinator</a:t>
            </a:r>
          </a:p>
          <a:p>
            <a:pPr marL="395288" indent="-342900" eaLnBrk="1" hangingPunct="1">
              <a:lnSpc>
                <a:spcPct val="80000"/>
              </a:lnSpc>
            </a:pPr>
            <a:r>
              <a:rPr lang="en-US" dirty="0" smtClean="0"/>
              <a:t>Adjunct Coordinator </a:t>
            </a:r>
          </a:p>
          <a:p>
            <a:pPr marL="395288" indent="-342900" eaLnBrk="1" hangingPunct="1">
              <a:lnSpc>
                <a:spcPct val="80000"/>
              </a:lnSpc>
            </a:pPr>
            <a:r>
              <a:rPr lang="en-US" dirty="0" smtClean="0"/>
              <a:t>Academic Staff</a:t>
            </a:r>
          </a:p>
          <a:p>
            <a:pPr marL="395288" indent="-342900" eaLnBrk="1" hangingPunct="1">
              <a:lnSpc>
                <a:spcPct val="80000"/>
              </a:lnSpc>
            </a:pPr>
            <a:r>
              <a:rPr lang="en-US" dirty="0" smtClean="0"/>
              <a:t>Administrative Staff</a:t>
            </a:r>
          </a:p>
          <a:p>
            <a:pPr marL="395288" indent="-342900" eaLnBrk="1" hangingPunct="1">
              <a:lnSpc>
                <a:spcPct val="80000"/>
              </a:lnSpc>
            </a:pPr>
            <a:r>
              <a:rPr lang="en-US" dirty="0" smtClean="0"/>
              <a:t>Guests researchers</a:t>
            </a:r>
          </a:p>
          <a:p>
            <a:pPr marL="395288" indent="-342900" eaLnBrk="1" hangingPunct="1">
              <a:lnSpc>
                <a:spcPct val="80000"/>
              </a:lnSpc>
            </a:pPr>
            <a:r>
              <a:rPr lang="en-US" dirty="0" smtClean="0"/>
              <a:t>Students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28675" name="Rectangle 2"/>
          <p:cNvSpPr>
            <a:spLocks noGrp="1" noChangeArrowheads="1"/>
          </p:cNvSpPr>
          <p:nvPr>
            <p:ph type="title"/>
          </p:nvPr>
        </p:nvSpPr>
        <p:spPr/>
        <p:txBody>
          <a:bodyPr/>
          <a:lstStyle/>
          <a:p>
            <a:pPr eaLnBrk="1" hangingPunct="1"/>
            <a:r>
              <a:rPr lang="en-US" smtClean="0"/>
              <a:t>Advisory Council</a:t>
            </a:r>
          </a:p>
        </p:txBody>
      </p:sp>
      <p:sp>
        <p:nvSpPr>
          <p:cNvPr id="28676" name="Rectangle 3"/>
          <p:cNvSpPr>
            <a:spLocks noGrp="1" noChangeArrowheads="1"/>
          </p:cNvSpPr>
          <p:nvPr>
            <p:ph type="body" idx="1"/>
          </p:nvPr>
        </p:nvSpPr>
        <p:spPr>
          <a:xfrm>
            <a:off x="930275" y="3090863"/>
            <a:ext cx="11287125" cy="6500812"/>
          </a:xfrm>
        </p:spPr>
        <p:txBody>
          <a:bodyPr lIns="0" tIns="0" rIns="2539" bIns="0"/>
          <a:lstStyle/>
          <a:p>
            <a:pPr marL="395288" indent="-342900" eaLnBrk="1" hangingPunct="1">
              <a:lnSpc>
                <a:spcPct val="150000"/>
              </a:lnSpc>
            </a:pPr>
            <a:r>
              <a:rPr lang="en-US" sz="2400" dirty="0" smtClean="0"/>
              <a:t>It is the highest consultative organ of CEMAFIT.</a:t>
            </a:r>
          </a:p>
          <a:p>
            <a:pPr marL="395288" indent="-342900" eaLnBrk="1" hangingPunct="1">
              <a:lnSpc>
                <a:spcPct val="150000"/>
              </a:lnSpc>
              <a:spcBef>
                <a:spcPts val="1200"/>
              </a:spcBef>
            </a:pPr>
            <a:r>
              <a:rPr lang="en-US" sz="2400" dirty="0" smtClean="0"/>
              <a:t> Initially it is composed of one representative from the UNACH and a member nominated by the Director of the ICTP.</a:t>
            </a:r>
          </a:p>
          <a:p>
            <a:pPr marL="395288" indent="-342900" eaLnBrk="1" hangingPunct="1">
              <a:lnSpc>
                <a:spcPct val="150000"/>
              </a:lnSpc>
              <a:spcBef>
                <a:spcPts val="1200"/>
              </a:spcBef>
            </a:pPr>
            <a:r>
              <a:rPr lang="en-US" sz="2400" dirty="0" smtClean="0"/>
              <a:t>Both institutions, acting in concert, may invite  other institutions or government agencies to be part of this body.</a:t>
            </a:r>
          </a:p>
          <a:p>
            <a:pPr marL="395288" indent="-342900" eaLnBrk="1" hangingPunct="1">
              <a:lnSpc>
                <a:spcPct val="150000"/>
              </a:lnSpc>
              <a:spcBef>
                <a:spcPts val="1200"/>
              </a:spcBef>
            </a:pPr>
            <a:r>
              <a:rPr lang="en-US" sz="2400" dirty="0" smtClean="0"/>
              <a:t>Advises on major CEMAFIT policies, regulations, plans, programs and projects, as well as on admission, retention and promotion of both staff and students.</a:t>
            </a:r>
          </a:p>
          <a:p>
            <a:pPr marL="395288" indent="-342900" eaLnBrk="1" hangingPunct="1">
              <a:lnSpc>
                <a:spcPct val="150000"/>
              </a:lnSpc>
              <a:spcBef>
                <a:spcPts val="1200"/>
              </a:spcBef>
            </a:pPr>
            <a:r>
              <a:rPr lang="en-US" sz="2400" dirty="0" smtClean="0"/>
              <a:t>The Advisory Board will become the Stirring   Committee  once  CEMAFIT transmutes  to the ICTP-UNACH-MAIS and its advisory faculties will become decision rights.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29699" name="Rectangle 2"/>
          <p:cNvSpPr>
            <a:spLocks noGrp="1" noChangeArrowheads="1"/>
          </p:cNvSpPr>
          <p:nvPr>
            <p:ph type="title"/>
          </p:nvPr>
        </p:nvSpPr>
        <p:spPr>
          <a:xfrm>
            <a:off x="1270000" y="615950"/>
            <a:ext cx="10464800" cy="2832100"/>
          </a:xfrm>
        </p:spPr>
        <p:txBody>
          <a:bodyPr/>
          <a:lstStyle/>
          <a:p>
            <a:pPr eaLnBrk="1" hangingPunct="1"/>
            <a:r>
              <a:rPr lang="en-US" smtClean="0"/>
              <a:t>Scientific Council</a:t>
            </a:r>
          </a:p>
        </p:txBody>
      </p:sp>
      <p:sp>
        <p:nvSpPr>
          <p:cNvPr id="29700" name="Rectangle 3"/>
          <p:cNvSpPr>
            <a:spLocks noGrp="1" noChangeArrowheads="1"/>
          </p:cNvSpPr>
          <p:nvPr>
            <p:ph type="body" idx="1"/>
          </p:nvPr>
        </p:nvSpPr>
        <p:spPr>
          <a:xfrm>
            <a:off x="1895475" y="3448050"/>
            <a:ext cx="9321800" cy="6305550"/>
          </a:xfrm>
        </p:spPr>
        <p:txBody>
          <a:bodyPr lIns="0" tIns="0" rIns="2539" bIns="0"/>
          <a:lstStyle/>
          <a:p>
            <a:pPr marL="395288" indent="-342900" eaLnBrk="1" hangingPunct="1">
              <a:lnSpc>
                <a:spcPct val="80000"/>
              </a:lnSpc>
            </a:pPr>
            <a:r>
              <a:rPr lang="en-US" dirty="0" smtClean="0"/>
              <a:t>It is a body of opinion and evaluation in scientific-academic matters .</a:t>
            </a:r>
          </a:p>
          <a:p>
            <a:pPr marL="395288" indent="-342900" eaLnBrk="1" hangingPunct="1">
              <a:lnSpc>
                <a:spcPct val="80000"/>
              </a:lnSpc>
            </a:pPr>
            <a:r>
              <a:rPr lang="en-US" dirty="0" smtClean="0"/>
              <a:t>It shall consist of a maximum of 10 internationally recognized scientists.</a:t>
            </a:r>
            <a:br>
              <a:rPr lang="en-US" dirty="0" smtClean="0"/>
            </a:br>
            <a:endParaRPr lang="en-US" dirty="0" smtClean="0"/>
          </a:p>
          <a:p>
            <a:pPr marL="395288" indent="-342900" eaLnBrk="1" hangingPunct="1">
              <a:lnSpc>
                <a:spcPct val="80000"/>
              </a:lnSpc>
            </a:pPr>
            <a:r>
              <a:rPr lang="en-US" dirty="0" smtClean="0"/>
              <a:t>This council will include scientists from the region of Central America, the Caribbean and Mexico.</a:t>
            </a:r>
          </a:p>
          <a:p>
            <a:pPr marL="395288" indent="-342900" eaLnBrk="1" hangingPunct="1">
              <a:lnSpc>
                <a:spcPct val="80000"/>
              </a:lnSpc>
            </a:pPr>
            <a:r>
              <a:rPr lang="en-US" dirty="0" smtClean="0"/>
              <a:t>Sheldon Glashow, who shared with the </a:t>
            </a:r>
            <a:r>
              <a:rPr lang="en-US" dirty="0" err="1" smtClean="0"/>
              <a:t>Abdus</a:t>
            </a:r>
            <a:r>
              <a:rPr lang="en-US" dirty="0" smtClean="0"/>
              <a:t> Salam  the 1979 Nobel Prize in Physics, accepted to serve as head of this council</a:t>
            </a:r>
          </a:p>
          <a:p>
            <a:pPr marL="395288" indent="-342900" eaLnBrk="1" hangingPunct="1">
              <a:lnSpc>
                <a:spcPct val="80000"/>
              </a:lnSpc>
            </a:pPr>
            <a:r>
              <a:rPr lang="en-US" dirty="0" smtClean="0"/>
              <a:t>Ana </a:t>
            </a:r>
            <a:r>
              <a:rPr lang="en-US" dirty="0" err="1" smtClean="0"/>
              <a:t>María</a:t>
            </a:r>
            <a:r>
              <a:rPr lang="en-US" dirty="0" smtClean="0"/>
              <a:t> </a:t>
            </a:r>
            <a:r>
              <a:rPr lang="en-US" dirty="0" err="1" smtClean="0"/>
              <a:t>Cetto</a:t>
            </a:r>
            <a:r>
              <a:rPr lang="en-US" dirty="0" smtClean="0"/>
              <a:t>, from Mexico, is part of this council.</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30723" name="Rectangle 2"/>
          <p:cNvSpPr>
            <a:spLocks noGrp="1" noChangeArrowheads="1"/>
          </p:cNvSpPr>
          <p:nvPr>
            <p:ph type="title"/>
          </p:nvPr>
        </p:nvSpPr>
        <p:spPr>
          <a:xfrm>
            <a:off x="1270000" y="3657600"/>
            <a:ext cx="10464800" cy="2438400"/>
          </a:xfrm>
        </p:spPr>
        <p:txBody>
          <a:bodyPr/>
          <a:lstStyle/>
          <a:p>
            <a:pPr eaLnBrk="1" hangingPunct="1"/>
            <a:r>
              <a:rPr lang="es-MX" sz="6600" dirty="0" err="1" smtClean="0">
                <a:solidFill>
                  <a:schemeClr val="bg1"/>
                </a:solidFill>
              </a:rPr>
              <a:t>Programs</a:t>
            </a:r>
            <a:r>
              <a:rPr lang="es-MX" sz="6600" dirty="0" smtClean="0">
                <a:solidFill>
                  <a:schemeClr val="bg1"/>
                </a:solidFill>
              </a:rPr>
              <a:t> </a:t>
            </a:r>
            <a:r>
              <a:rPr lang="en-US" sz="6400" dirty="0" smtClean="0">
                <a:solidFill>
                  <a:schemeClr val="bg1"/>
                </a:solidFill>
              </a:rPr>
              <a:t>MCTP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31747" name="Rectangle 2"/>
          <p:cNvSpPr>
            <a:spLocks noGrp="1" noChangeArrowheads="1"/>
          </p:cNvSpPr>
          <p:nvPr>
            <p:ph type="title"/>
          </p:nvPr>
        </p:nvSpPr>
        <p:spPr>
          <a:xfrm>
            <a:off x="1270000" y="79375"/>
            <a:ext cx="10464800" cy="3905250"/>
          </a:xfrm>
        </p:spPr>
        <p:txBody>
          <a:bodyPr/>
          <a:lstStyle/>
          <a:p>
            <a:pPr eaLnBrk="1" hangingPunct="1"/>
            <a:r>
              <a:rPr lang="en-US" smtClean="0"/>
              <a:t>MCTP  Programs</a:t>
            </a:r>
          </a:p>
        </p:txBody>
      </p:sp>
      <p:sp>
        <p:nvSpPr>
          <p:cNvPr id="31748" name="Rectangle 3"/>
          <p:cNvSpPr>
            <a:spLocks noGrp="1" noChangeArrowheads="1"/>
          </p:cNvSpPr>
          <p:nvPr>
            <p:ph type="body" idx="1"/>
          </p:nvPr>
        </p:nvSpPr>
        <p:spPr>
          <a:xfrm>
            <a:off x="1270000" y="3984625"/>
            <a:ext cx="9947275" cy="5768975"/>
          </a:xfrm>
        </p:spPr>
        <p:txBody>
          <a:bodyPr/>
          <a:lstStyle/>
          <a:p>
            <a:pPr marL="838200" eaLnBrk="1" hangingPunct="1">
              <a:lnSpc>
                <a:spcPct val="150000"/>
              </a:lnSpc>
              <a:buNone/>
            </a:pPr>
            <a:r>
              <a:rPr lang="en-US" dirty="0" smtClean="0"/>
              <a:t>     MCTP programs seek to replicate as closely as possible, in organization, design, and operation, those  of  the ICTP in Trieste.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rrowheads="1"/>
          </p:cNvPicPr>
          <p:nvPr/>
        </p:nvPicPr>
        <p:blipFill>
          <a:blip r:embed="rId2"/>
          <a:srcRect/>
          <a:stretch>
            <a:fillRect/>
          </a:stretch>
        </p:blipFill>
        <p:spPr bwMode="auto">
          <a:xfrm>
            <a:off x="0" y="-25400"/>
            <a:ext cx="13004800" cy="9804400"/>
          </a:xfrm>
          <a:prstGeom prst="rect">
            <a:avLst/>
          </a:prstGeom>
          <a:noFill/>
          <a:ln w="12700">
            <a:noFill/>
            <a:miter lim="800000"/>
            <a:headEnd/>
            <a:tailEnd/>
          </a:ln>
        </p:spPr>
      </p:pic>
      <p:sp>
        <p:nvSpPr>
          <p:cNvPr id="15363" name="Rectangle 2"/>
          <p:cNvSpPr>
            <a:spLocks noGrp="1" noChangeArrowheads="1"/>
          </p:cNvSpPr>
          <p:nvPr>
            <p:ph type="title"/>
          </p:nvPr>
        </p:nvSpPr>
        <p:spPr bwMode="auto">
          <a:xfrm>
            <a:off x="1216025" y="974725"/>
            <a:ext cx="10464800" cy="1300163"/>
          </a:xfrm>
          <a:noFill/>
          <a:ln w="12700">
            <a:miter lim="800000"/>
            <a:headEnd/>
            <a:tailEnd/>
          </a:ln>
        </p:spPr>
        <p:txBody>
          <a:bodyPr vert="horz" wrap="square" lIns="0" tIns="0" rIns="0" bIns="0" numCol="1" anchor="t" anchorCtr="0" compatLnSpc="1">
            <a:prstTxWarp prst="textNoShape">
              <a:avLst/>
            </a:prstTxWarp>
          </a:bodyPr>
          <a:lstStyle/>
          <a:p>
            <a:pPr marL="90488" indent="0" eaLnBrk="1" hangingPunct="1"/>
            <a:r>
              <a:rPr lang="en-US" sz="4000" dirty="0" smtClean="0"/>
              <a:t>Content</a:t>
            </a:r>
          </a:p>
        </p:txBody>
      </p:sp>
      <p:sp>
        <p:nvSpPr>
          <p:cNvPr id="15364" name="Rectangle 3"/>
          <p:cNvSpPr>
            <a:spLocks/>
          </p:cNvSpPr>
          <p:nvPr/>
        </p:nvSpPr>
        <p:spPr bwMode="auto">
          <a:xfrm>
            <a:off x="930236" y="1924050"/>
            <a:ext cx="11644394" cy="6985000"/>
          </a:xfrm>
          <a:prstGeom prst="rect">
            <a:avLst/>
          </a:prstGeom>
          <a:noFill/>
          <a:ln w="12700">
            <a:noFill/>
            <a:miter lim="800000"/>
            <a:headEnd/>
            <a:tailEnd/>
          </a:ln>
        </p:spPr>
        <p:txBody>
          <a:bodyPr lIns="0" tIns="0" rIns="0" bIns="0" anchor="ctr"/>
          <a:lstStyle/>
          <a:p>
            <a:pPr>
              <a:spcBef>
                <a:spcPts val="1200"/>
              </a:spcBef>
            </a:pPr>
            <a:endParaRPr lang="en-US" sz="3000" b="1" smtClean="0">
              <a:solidFill>
                <a:schemeClr val="tx1"/>
              </a:solidFill>
              <a:latin typeface="Arial Bold" charset="0"/>
              <a:ea typeface="Arial Bold" charset="0"/>
              <a:cs typeface="Arial Bold" charset="0"/>
              <a:sym typeface="Arial Bold" charset="0"/>
            </a:endParaRPr>
          </a:p>
          <a:p>
            <a:pPr>
              <a:spcBef>
                <a:spcPts val="1200"/>
              </a:spcBef>
            </a:pPr>
            <a:r>
              <a:rPr lang="en-US" sz="3000" b="1" smtClean="0">
                <a:solidFill>
                  <a:schemeClr val="tx1"/>
                </a:solidFill>
                <a:latin typeface="Arial Bold" charset="0"/>
                <a:ea typeface="Arial Bold" charset="0"/>
                <a:cs typeface="Arial Bold" charset="0"/>
                <a:sym typeface="Arial Bold" charset="0"/>
              </a:rPr>
              <a:t>IDENTITY of the  Mesoamerican Centre for Theoretical  Phsycis</a:t>
            </a:r>
            <a:endParaRPr lang="en-US" sz="3000" b="1">
              <a:solidFill>
                <a:schemeClr val="tx1"/>
              </a:solidFill>
              <a:latin typeface="Arial Bold" charset="0"/>
              <a:ea typeface="Arial Bold" charset="0"/>
              <a:cs typeface="Arial Bold" charset="0"/>
              <a:sym typeface="Arial Bold" charset="0"/>
            </a:endParaRPr>
          </a:p>
          <a:p>
            <a:pPr>
              <a:spcBef>
                <a:spcPts val="1200"/>
              </a:spcBef>
              <a:buClr>
                <a:srgbClr val="C0504D"/>
              </a:buClr>
              <a:buSzPct val="125000"/>
              <a:buFont typeface="Lucida Grande" charset="0"/>
              <a:buChar char="‣"/>
            </a:pPr>
            <a:r>
              <a:rPr lang="en-US" sz="3000" b="1" smtClean="0">
                <a:solidFill>
                  <a:schemeClr val="tx1"/>
                </a:solidFill>
                <a:latin typeface="ArialMT" charset="0"/>
                <a:ea typeface="ArialMT" charset="0"/>
                <a:cs typeface="ArialMT" charset="0"/>
                <a:sym typeface="ArialMT" charset="0"/>
              </a:rPr>
              <a:t>Nature</a:t>
            </a:r>
            <a:endParaRPr lang="en-US" sz="3000" b="1">
              <a:solidFill>
                <a:schemeClr val="tx1"/>
              </a:solidFill>
              <a:latin typeface="ArialMT" charset="0"/>
              <a:ea typeface="ArialMT" charset="0"/>
              <a:cs typeface="ArialMT" charset="0"/>
              <a:sym typeface="ArialMT" charset="0"/>
            </a:endParaRPr>
          </a:p>
          <a:p>
            <a:pPr>
              <a:spcBef>
                <a:spcPts val="1200"/>
              </a:spcBef>
              <a:buClr>
                <a:srgbClr val="C0504D"/>
              </a:buClr>
              <a:buSzPct val="125000"/>
              <a:buFont typeface="Lucida Grande" charset="0"/>
              <a:buChar char="‣"/>
            </a:pPr>
            <a:r>
              <a:rPr lang="en-US" sz="3000" b="1" smtClean="0">
                <a:solidFill>
                  <a:schemeClr val="tx1"/>
                </a:solidFill>
                <a:latin typeface="ArialMT" charset="0"/>
                <a:ea typeface="ArialMT" charset="0"/>
                <a:cs typeface="ArialMT" charset="0"/>
                <a:sym typeface="ArialMT" charset="0"/>
              </a:rPr>
              <a:t>Purpose</a:t>
            </a:r>
            <a:endParaRPr lang="en-US" sz="3000" b="1">
              <a:solidFill>
                <a:schemeClr val="tx1"/>
              </a:solidFill>
              <a:latin typeface="ArialMT" charset="0"/>
              <a:ea typeface="ArialMT" charset="0"/>
              <a:cs typeface="ArialMT" charset="0"/>
              <a:sym typeface="ArialMT" charset="0"/>
            </a:endParaRPr>
          </a:p>
          <a:p>
            <a:pPr>
              <a:spcBef>
                <a:spcPts val="1200"/>
              </a:spcBef>
              <a:buClr>
                <a:srgbClr val="C0504D"/>
              </a:buClr>
              <a:buSzPct val="125000"/>
              <a:buFont typeface="Lucida Grande" charset="0"/>
              <a:buChar char="‣"/>
            </a:pPr>
            <a:r>
              <a:rPr lang="en-US" sz="3000" b="1" smtClean="0">
                <a:solidFill>
                  <a:schemeClr val="tx1"/>
                </a:solidFill>
                <a:latin typeface="ArialMT" charset="0"/>
                <a:ea typeface="ArialMT" charset="0"/>
                <a:cs typeface="ArialMT" charset="0"/>
                <a:sym typeface="ArialMT" charset="0"/>
              </a:rPr>
              <a:t>Mission and Vision</a:t>
            </a:r>
            <a:endParaRPr lang="en-US" sz="3000" b="1">
              <a:solidFill>
                <a:schemeClr val="tx1"/>
              </a:solidFill>
              <a:latin typeface="ArialMT" charset="0"/>
              <a:ea typeface="ArialMT" charset="0"/>
              <a:cs typeface="ArialMT" charset="0"/>
              <a:sym typeface="ArialMT" charset="0"/>
            </a:endParaRPr>
          </a:p>
          <a:p>
            <a:pPr>
              <a:lnSpc>
                <a:spcPct val="80000"/>
              </a:lnSpc>
              <a:spcBef>
                <a:spcPts val="1200"/>
              </a:spcBef>
            </a:pPr>
            <a:r>
              <a:rPr lang="en-US" sz="3000" b="1" smtClean="0">
                <a:solidFill>
                  <a:schemeClr val="tx1"/>
                </a:solidFill>
                <a:latin typeface="Arial Bold" charset="0"/>
                <a:ea typeface="Arial Bold" charset="0"/>
                <a:cs typeface="Arial Bold" charset="0"/>
                <a:sym typeface="Arial Bold" charset="0"/>
              </a:rPr>
              <a:t>ANTECEDENTS</a:t>
            </a:r>
            <a:endParaRPr lang="en-US" sz="3000" b="1">
              <a:solidFill>
                <a:schemeClr val="tx1"/>
              </a:solidFill>
              <a:latin typeface="Arial Bold" charset="0"/>
              <a:ea typeface="Arial Bold" charset="0"/>
              <a:cs typeface="Arial Bold" charset="0"/>
              <a:sym typeface="Arial Bold" charset="0"/>
            </a:endParaRPr>
          </a:p>
          <a:p>
            <a:pPr>
              <a:lnSpc>
                <a:spcPct val="80000"/>
              </a:lnSpc>
              <a:spcBef>
                <a:spcPts val="1200"/>
              </a:spcBef>
              <a:buClr>
                <a:srgbClr val="C0504D"/>
              </a:buClr>
              <a:buSzPct val="125000"/>
              <a:buFont typeface="Lucida Grande" charset="0"/>
              <a:buChar char="‣"/>
            </a:pPr>
            <a:r>
              <a:rPr lang="en-US" sz="3000" b="1" smtClean="0">
                <a:solidFill>
                  <a:schemeClr val="tx1"/>
                </a:solidFill>
                <a:latin typeface="ArialMT" charset="0"/>
                <a:ea typeface="ArialMT" charset="0"/>
                <a:cs typeface="ArialMT" charset="0"/>
                <a:sym typeface="ArialMT" charset="0"/>
              </a:rPr>
              <a:t>The region</a:t>
            </a:r>
            <a:endParaRPr lang="en-US" sz="3000" b="1">
              <a:solidFill>
                <a:schemeClr val="tx1"/>
              </a:solidFill>
              <a:latin typeface="ArialMT" charset="0"/>
              <a:ea typeface="ArialMT" charset="0"/>
              <a:cs typeface="ArialMT" charset="0"/>
              <a:sym typeface="ArialMT" charset="0"/>
            </a:endParaRPr>
          </a:p>
          <a:p>
            <a:pPr>
              <a:lnSpc>
                <a:spcPct val="80000"/>
              </a:lnSpc>
              <a:spcBef>
                <a:spcPts val="1200"/>
              </a:spcBef>
              <a:buClr>
                <a:srgbClr val="C0504D"/>
              </a:buClr>
              <a:buSzPct val="125000"/>
              <a:buFont typeface="Lucida Grande" charset="0"/>
              <a:buChar char="‣"/>
            </a:pPr>
            <a:r>
              <a:rPr lang="en-US" sz="3000" b="1" smtClean="0">
                <a:solidFill>
                  <a:schemeClr val="tx1"/>
                </a:solidFill>
                <a:latin typeface="ArialMT" charset="0"/>
                <a:ea typeface="ArialMT" charset="0"/>
                <a:cs typeface="ArialMT" charset="0"/>
                <a:sym typeface="ArialMT" charset="0"/>
              </a:rPr>
              <a:t>ICTP</a:t>
            </a:r>
            <a:endParaRPr lang="en-US" sz="3000" b="1">
              <a:solidFill>
                <a:schemeClr val="tx1"/>
              </a:solidFill>
              <a:latin typeface="ArialMT" charset="0"/>
              <a:ea typeface="ArialMT" charset="0"/>
              <a:cs typeface="ArialMT" charset="0"/>
              <a:sym typeface="ArialMT" charset="0"/>
            </a:endParaRPr>
          </a:p>
          <a:p>
            <a:pPr>
              <a:lnSpc>
                <a:spcPct val="80000"/>
              </a:lnSpc>
              <a:spcBef>
                <a:spcPts val="1200"/>
              </a:spcBef>
              <a:buClr>
                <a:srgbClr val="C0504D"/>
              </a:buClr>
              <a:buSzPct val="125000"/>
              <a:buFont typeface="Lucida Grande" charset="0"/>
              <a:buChar char="‣"/>
            </a:pPr>
            <a:r>
              <a:rPr lang="en-US" sz="2400" b="1" smtClean="0">
                <a:solidFill>
                  <a:schemeClr val="tx1"/>
                </a:solidFill>
                <a:latin typeface="ArialMT" charset="0"/>
                <a:ea typeface="ArialMT" charset="0"/>
                <a:cs typeface="ArialMT" charset="0"/>
                <a:sym typeface="ArialMT" charset="0"/>
              </a:rPr>
              <a:t>Functions</a:t>
            </a:r>
          </a:p>
          <a:p>
            <a:pPr>
              <a:lnSpc>
                <a:spcPct val="80000"/>
              </a:lnSpc>
              <a:spcBef>
                <a:spcPts val="1200"/>
              </a:spcBef>
              <a:buClr>
                <a:srgbClr val="C0504D"/>
              </a:buClr>
              <a:buSzPct val="125000"/>
              <a:buFont typeface="Lucida Grande" charset="0"/>
              <a:buChar char="‣"/>
            </a:pPr>
            <a:r>
              <a:rPr lang="en-US" sz="2400" b="1" smtClean="0">
                <a:solidFill>
                  <a:schemeClr val="tx1"/>
                </a:solidFill>
                <a:latin typeface="ArialMT" charset="0"/>
                <a:ea typeface="ArialMT" charset="0"/>
                <a:cs typeface="ArialMT" charset="0"/>
                <a:sym typeface="ArialMT" charset="0"/>
              </a:rPr>
              <a:t>Strategic 2010-2014 plan</a:t>
            </a:r>
          </a:p>
          <a:p>
            <a:pPr>
              <a:lnSpc>
                <a:spcPct val="80000"/>
              </a:lnSpc>
              <a:spcBef>
                <a:spcPts val="1200"/>
              </a:spcBef>
              <a:buClr>
                <a:srgbClr val="C0504D"/>
              </a:buClr>
              <a:buSzPct val="125000"/>
            </a:pPr>
            <a:r>
              <a:rPr lang="en-US" sz="2400" b="1" smtClean="0">
                <a:solidFill>
                  <a:schemeClr val="tx1"/>
                </a:solidFill>
                <a:latin typeface="ArialMT" charset="0"/>
                <a:ea typeface="ArialMT" charset="0"/>
                <a:cs typeface="ArialMT" charset="0"/>
                <a:sym typeface="ArialMT" charset="0"/>
              </a:rPr>
              <a:t>THE PROJECT IN MEXICO</a:t>
            </a:r>
          </a:p>
          <a:p>
            <a:pPr>
              <a:lnSpc>
                <a:spcPct val="80000"/>
              </a:lnSpc>
              <a:spcBef>
                <a:spcPts val="1200"/>
              </a:spcBef>
              <a:buClr>
                <a:srgbClr val="C0504D"/>
              </a:buClr>
              <a:buSzPct val="125000"/>
              <a:buFont typeface="Lucida Grande" charset="0"/>
              <a:buChar char="‣"/>
            </a:pPr>
            <a:r>
              <a:rPr lang="en-US" sz="2400" b="1" smtClean="0">
                <a:solidFill>
                  <a:schemeClr val="tx1"/>
                </a:solidFill>
                <a:latin typeface="ArialMT" charset="0"/>
                <a:ea typeface="ArialMT" charset="0"/>
                <a:cs typeface="ArialMT" charset="0"/>
                <a:sym typeface="ArialMT" charset="0"/>
              </a:rPr>
              <a:t>Contributions of UNACH</a:t>
            </a:r>
          </a:p>
          <a:p>
            <a:pPr>
              <a:lnSpc>
                <a:spcPct val="80000"/>
              </a:lnSpc>
              <a:spcBef>
                <a:spcPts val="1200"/>
              </a:spcBef>
              <a:buClr>
                <a:srgbClr val="C0504D"/>
              </a:buClr>
              <a:buSzPct val="125000"/>
              <a:buFont typeface="Lucida Grande" charset="0"/>
              <a:buChar char="‣"/>
            </a:pPr>
            <a:r>
              <a:rPr lang="en-US" sz="2400" b="1" smtClean="0">
                <a:solidFill>
                  <a:schemeClr val="tx1"/>
                </a:solidFill>
                <a:latin typeface="ArialMT" charset="0"/>
                <a:ea typeface="ArialMT" charset="0"/>
                <a:cs typeface="ArialMT" charset="0"/>
                <a:sym typeface="ArialMT" charset="0"/>
              </a:rPr>
              <a:t>Starting building</a:t>
            </a:r>
            <a:endParaRPr lang="en-US" sz="2400" b="1">
              <a:solidFill>
                <a:schemeClr val="tx1"/>
              </a:solidFill>
              <a:latin typeface="ArialMT" charset="0"/>
              <a:ea typeface="ArialMT" charset="0"/>
              <a:cs typeface="ArialMT" charset="0"/>
              <a:sym typeface="ArialMT" charset="0"/>
            </a:endParaRPr>
          </a:p>
          <a:p>
            <a:pPr>
              <a:lnSpc>
                <a:spcPct val="64000"/>
              </a:lnSpc>
              <a:spcBef>
                <a:spcPts val="1200"/>
              </a:spcBef>
            </a:pPr>
            <a:r>
              <a:rPr lang="en-US" sz="3000" b="1">
                <a:solidFill>
                  <a:schemeClr val="tx1"/>
                </a:solidFill>
                <a:latin typeface="Arial Bold" charset="0"/>
                <a:ea typeface="Arial Bold" charset="0"/>
                <a:cs typeface="Arial Bold" charset="0"/>
                <a:sym typeface="Arial Bold" charset="0"/>
              </a:rPr>
              <a:t>MCTP</a:t>
            </a:r>
          </a:p>
          <a:p>
            <a:pPr>
              <a:lnSpc>
                <a:spcPct val="80000"/>
              </a:lnSpc>
              <a:spcBef>
                <a:spcPts val="1200"/>
              </a:spcBef>
              <a:buClr>
                <a:srgbClr val="C0504D"/>
              </a:buClr>
              <a:buSzPct val="125000"/>
              <a:buFont typeface="Lucida Grande" charset="0"/>
              <a:buChar char="‣"/>
            </a:pPr>
            <a:r>
              <a:rPr lang="en-US" sz="3000" b="1" smtClean="0">
                <a:solidFill>
                  <a:schemeClr val="tx1"/>
                </a:solidFill>
                <a:latin typeface="ArialMT" charset="0"/>
                <a:ea typeface="ArialMT" charset="0"/>
                <a:cs typeface="ArialMT" charset="0"/>
                <a:sym typeface="ArialMT" charset="0"/>
              </a:rPr>
              <a:t>Structure</a:t>
            </a:r>
            <a:endParaRPr lang="en-US" sz="3000" b="1">
              <a:solidFill>
                <a:schemeClr val="tx1"/>
              </a:solidFill>
              <a:latin typeface="ArialMT" charset="0"/>
              <a:ea typeface="ArialMT" charset="0"/>
              <a:cs typeface="ArialMT" charset="0"/>
              <a:sym typeface="ArialMT" charset="0"/>
            </a:endParaRPr>
          </a:p>
          <a:p>
            <a:pPr>
              <a:lnSpc>
                <a:spcPct val="80000"/>
              </a:lnSpc>
              <a:spcBef>
                <a:spcPts val="1200"/>
              </a:spcBef>
              <a:buClr>
                <a:srgbClr val="C0504D"/>
              </a:buClr>
              <a:buSzPct val="125000"/>
              <a:buFont typeface="Lucida Grande" charset="0"/>
              <a:buChar char="‣"/>
            </a:pPr>
            <a:r>
              <a:rPr lang="en-US" sz="3000" b="1" smtClean="0">
                <a:solidFill>
                  <a:schemeClr val="tx1"/>
                </a:solidFill>
                <a:latin typeface="ArialMT" charset="0"/>
                <a:ea typeface="ArialMT" charset="0"/>
                <a:cs typeface="ArialMT" charset="0"/>
                <a:sym typeface="ArialMT" charset="0"/>
              </a:rPr>
              <a:t>Programs</a:t>
            </a:r>
            <a:endParaRPr lang="en-US" sz="3000" b="1">
              <a:solidFill>
                <a:schemeClr val="tx1"/>
              </a:solidFill>
              <a:latin typeface="ArialMT" charset="0"/>
              <a:ea typeface="ArialMT" charset="0"/>
              <a:cs typeface="ArialMT" charset="0"/>
              <a:sym typeface="ArialMT"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32771" name="Rectangle 2"/>
          <p:cNvSpPr>
            <a:spLocks noGrp="1" noChangeArrowheads="1"/>
          </p:cNvSpPr>
          <p:nvPr>
            <p:ph type="body" idx="1"/>
          </p:nvPr>
        </p:nvSpPr>
        <p:spPr>
          <a:xfrm>
            <a:off x="1270000" y="3929063"/>
            <a:ext cx="10464800" cy="5824537"/>
          </a:xfrm>
        </p:spPr>
        <p:txBody>
          <a:bodyPr/>
          <a:lstStyle/>
          <a:p>
            <a:pPr marL="838200" eaLnBrk="1" hangingPunct="1">
              <a:lnSpc>
                <a:spcPct val="150000"/>
              </a:lnSpc>
              <a:buNone/>
            </a:pPr>
            <a:r>
              <a:rPr lang="en-US" dirty="0" smtClean="0"/>
              <a:t>     MCTP shall become an international center for scientific and academic exchange, encouraging regional mobility, and involving  in its programs high level scientists.</a:t>
            </a:r>
          </a:p>
        </p:txBody>
      </p:sp>
      <p:sp>
        <p:nvSpPr>
          <p:cNvPr id="32772" name="Rectangle 3"/>
          <p:cNvSpPr>
            <a:spLocks noGrp="1" noChangeArrowheads="1"/>
          </p:cNvSpPr>
          <p:nvPr>
            <p:ph type="title"/>
          </p:nvPr>
        </p:nvSpPr>
        <p:spPr>
          <a:xfrm>
            <a:off x="1270000" y="0"/>
            <a:ext cx="10464800" cy="3860800"/>
          </a:xfrm>
        </p:spPr>
        <p:txBody>
          <a:bodyPr/>
          <a:lstStyle/>
          <a:p>
            <a:pPr eaLnBrk="1" hangingPunct="1"/>
            <a:r>
              <a:rPr lang="en-US" dirty="0" smtClean="0"/>
              <a:t>Central goal of the MCTP Programs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33795" name="Rectangle 2"/>
          <p:cNvSpPr>
            <a:spLocks noGrp="1" noChangeArrowheads="1"/>
          </p:cNvSpPr>
          <p:nvPr>
            <p:ph type="title"/>
          </p:nvPr>
        </p:nvSpPr>
        <p:spPr/>
        <p:txBody>
          <a:bodyPr/>
          <a:lstStyle/>
          <a:p>
            <a:pPr eaLnBrk="1" hangingPunct="1"/>
            <a:r>
              <a:rPr lang="en-US" dirty="0" smtClean="0"/>
              <a:t>Programs</a:t>
            </a:r>
          </a:p>
        </p:txBody>
      </p:sp>
      <p:sp>
        <p:nvSpPr>
          <p:cNvPr id="33796" name="Rectangle 3"/>
          <p:cNvSpPr>
            <a:spLocks noGrp="1" noChangeArrowheads="1"/>
          </p:cNvSpPr>
          <p:nvPr>
            <p:ph type="body" idx="1"/>
          </p:nvPr>
        </p:nvSpPr>
        <p:spPr>
          <a:xfrm>
            <a:off x="1117600" y="3162300"/>
            <a:ext cx="11315700" cy="6718300"/>
          </a:xfrm>
        </p:spPr>
        <p:txBody>
          <a:bodyPr/>
          <a:lstStyle/>
          <a:p>
            <a:pPr marL="571500" indent="-304800" eaLnBrk="1" hangingPunct="1">
              <a:lnSpc>
                <a:spcPct val="70000"/>
              </a:lnSpc>
              <a:buClr>
                <a:srgbClr val="C0504D"/>
              </a:buClr>
              <a:buFont typeface="Lucida Grande" charset="0"/>
              <a:buChar char="‣"/>
            </a:pPr>
            <a:r>
              <a:rPr lang="en-US" dirty="0" smtClean="0"/>
              <a:t>Agreements on Academic Mobility  and Exchange.</a:t>
            </a:r>
          </a:p>
          <a:p>
            <a:pPr marL="571500" indent="-304800" eaLnBrk="1" hangingPunct="1">
              <a:lnSpc>
                <a:spcPct val="70000"/>
              </a:lnSpc>
              <a:buClr>
                <a:srgbClr val="C0504D"/>
              </a:buClr>
              <a:buFont typeface="Lucida Grande" charset="0"/>
              <a:buChar char="‣"/>
            </a:pPr>
            <a:r>
              <a:rPr lang="en-US" dirty="0" smtClean="0"/>
              <a:t>Permanent program  of schools and scientific meetings.</a:t>
            </a:r>
          </a:p>
          <a:p>
            <a:pPr marL="571500" indent="-304800" eaLnBrk="1" hangingPunct="1">
              <a:lnSpc>
                <a:spcPct val="70000"/>
              </a:lnSpc>
              <a:buClr>
                <a:srgbClr val="C0504D"/>
              </a:buClr>
              <a:buFont typeface="Lucida Grande" charset="0"/>
              <a:buChar char="‣"/>
            </a:pPr>
            <a:r>
              <a:rPr lang="en-US" dirty="0" smtClean="0"/>
              <a:t>Invited Scientific Meeting Program.</a:t>
            </a:r>
          </a:p>
          <a:p>
            <a:pPr marL="571500" indent="-304800" eaLnBrk="1" hangingPunct="1">
              <a:lnSpc>
                <a:spcPct val="70000"/>
              </a:lnSpc>
              <a:buClr>
                <a:srgbClr val="C0504D"/>
              </a:buClr>
              <a:buFont typeface="Lucida Grande" charset="0"/>
              <a:buChar char="‣"/>
            </a:pPr>
            <a:r>
              <a:rPr lang="en-US" dirty="0" smtClean="0"/>
              <a:t>Research Associate Program.</a:t>
            </a:r>
          </a:p>
          <a:p>
            <a:pPr marL="571500" indent="-304800" eaLnBrk="1" hangingPunct="1">
              <a:lnSpc>
                <a:spcPct val="70000"/>
              </a:lnSpc>
              <a:buClr>
                <a:srgbClr val="C0504D"/>
              </a:buClr>
              <a:buFont typeface="Lucida Grande" charset="0"/>
              <a:buChar char="‣"/>
            </a:pPr>
            <a:r>
              <a:rPr lang="en-US" dirty="0" smtClean="0"/>
              <a:t>Associated Groups Program .</a:t>
            </a:r>
          </a:p>
          <a:p>
            <a:pPr marL="571500" indent="-304800" eaLnBrk="1" hangingPunct="1">
              <a:lnSpc>
                <a:spcPct val="70000"/>
              </a:lnSpc>
              <a:buClr>
                <a:srgbClr val="C0504D"/>
              </a:buClr>
              <a:buFont typeface="Lucida Grande" charset="0"/>
              <a:buChar char="‣"/>
            </a:pPr>
            <a:r>
              <a:rPr lang="en-US" dirty="0" smtClean="0"/>
              <a:t>Permanent  program of visiting scientists</a:t>
            </a:r>
          </a:p>
          <a:p>
            <a:pPr marL="571500" indent="-304800" eaLnBrk="1" hangingPunct="1">
              <a:lnSpc>
                <a:spcPct val="70000"/>
              </a:lnSpc>
              <a:buClr>
                <a:srgbClr val="C0504D"/>
              </a:buClr>
              <a:buFont typeface="Lucida Grande" charset="0"/>
              <a:buChar char="‣"/>
            </a:pPr>
            <a:r>
              <a:rPr lang="en-US" dirty="0" smtClean="0"/>
              <a:t>Diploma in Science</a:t>
            </a:r>
          </a:p>
          <a:p>
            <a:pPr marL="571500" indent="-304800" eaLnBrk="1" hangingPunct="1">
              <a:lnSpc>
                <a:spcPct val="70000"/>
              </a:lnSpc>
              <a:buClr>
                <a:srgbClr val="C0504D"/>
              </a:buClr>
              <a:buFont typeface="Lucida Grande" charset="0"/>
              <a:buChar char="‣"/>
            </a:pPr>
            <a:r>
              <a:rPr lang="en-US" dirty="0" smtClean="0"/>
              <a:t>Postdoctoral positions program</a:t>
            </a:r>
          </a:p>
          <a:p>
            <a:pPr marL="571500" indent="-304800" eaLnBrk="1" hangingPunct="1">
              <a:lnSpc>
                <a:spcPct val="70000"/>
              </a:lnSpc>
              <a:buClr>
                <a:srgbClr val="C0504D"/>
              </a:buClr>
              <a:buFont typeface="Lucida Grande" charset="0"/>
              <a:buChar char="‣"/>
            </a:pPr>
            <a:r>
              <a:rPr lang="en-US" dirty="0" smtClean="0"/>
              <a:t>Training and Research in Mexican Laboratories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34819" name="Rectangle 2"/>
          <p:cNvSpPr>
            <a:spLocks noGrp="1" noChangeArrowheads="1"/>
          </p:cNvSpPr>
          <p:nvPr>
            <p:ph type="title"/>
          </p:nvPr>
        </p:nvSpPr>
        <p:spPr>
          <a:xfrm>
            <a:off x="1270000" y="647700"/>
            <a:ext cx="10464800" cy="2590800"/>
          </a:xfrm>
        </p:spPr>
        <p:txBody>
          <a:bodyPr/>
          <a:lstStyle/>
          <a:p>
            <a:pPr eaLnBrk="1" hangingPunct="1"/>
            <a:r>
              <a:rPr lang="en-US" smtClean="0"/>
              <a:t>Research Associate Program</a:t>
            </a:r>
          </a:p>
        </p:txBody>
      </p:sp>
      <p:sp>
        <p:nvSpPr>
          <p:cNvPr id="34820" name="Rectangle 3"/>
          <p:cNvSpPr>
            <a:spLocks/>
          </p:cNvSpPr>
          <p:nvPr/>
        </p:nvSpPr>
        <p:spPr bwMode="auto">
          <a:xfrm>
            <a:off x="923925" y="3810000"/>
            <a:ext cx="11188700" cy="4305300"/>
          </a:xfrm>
          <a:prstGeom prst="rect">
            <a:avLst/>
          </a:prstGeom>
          <a:noFill/>
          <a:ln w="12700">
            <a:noFill/>
            <a:miter lim="800000"/>
            <a:headEnd/>
            <a:tailEnd/>
          </a:ln>
        </p:spPr>
        <p:txBody>
          <a:bodyPr lIns="0" tIns="0" rIns="0" bIns="0" anchor="ctr"/>
          <a:lstStyle/>
          <a:p>
            <a:r>
              <a:rPr lang="en-US" sz="3200" dirty="0" smtClean="0"/>
              <a:t>The aim is to identify and support those members of the scientific community of the countries located in the region noted for its activities and scientific contributions, providing a physical space and facilities for stays</a:t>
            </a:r>
            <a:r>
              <a:rPr lang="en-US" sz="3000" dirty="0" smtClean="0">
                <a:solidFill>
                  <a:schemeClr val="tx1"/>
                </a:solidFill>
                <a:latin typeface="ArialMT" charset="0"/>
                <a:ea typeface="ArialMT" charset="0"/>
                <a:cs typeface="ArialMT" charset="0"/>
                <a:sym typeface="ArialMT" charset="0"/>
              </a:rPr>
              <a:t>.</a:t>
            </a:r>
            <a:endParaRPr lang="en-US" sz="3000" dirty="0">
              <a:solidFill>
                <a:schemeClr val="tx1"/>
              </a:solidFill>
              <a:latin typeface="ArialMT" charset="0"/>
              <a:ea typeface="ArialMT" charset="0"/>
              <a:cs typeface="ArialMT" charset="0"/>
              <a:sym typeface="ArialMT" charset="0"/>
            </a:endParaRPr>
          </a:p>
          <a:p>
            <a:endParaRPr lang="en-US" sz="3000" dirty="0">
              <a:solidFill>
                <a:schemeClr val="tx1"/>
              </a:solidFill>
              <a:latin typeface="ArialMT" charset="0"/>
              <a:ea typeface="ArialMT" charset="0"/>
              <a:cs typeface="ArialMT" charset="0"/>
              <a:sym typeface="ArialMT" charset="0"/>
            </a:endParaRPr>
          </a:p>
          <a:p>
            <a:r>
              <a:rPr lang="en-US" sz="3200" dirty="0" smtClean="0"/>
              <a:t>Appointed associates will follow the same academic criteria used in ICTP in Trieste, and as far as possible, will be  recognized as ICTP Associates.</a:t>
            </a:r>
            <a:endParaRPr lang="en-US" sz="3000" dirty="0">
              <a:solidFill>
                <a:schemeClr val="tx1"/>
              </a:solidFill>
              <a:latin typeface="ArialMT" charset="0"/>
              <a:ea typeface="ArialMT" charset="0"/>
              <a:cs typeface="ArialMT" charset="0"/>
              <a:sym typeface="ArialMT"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35843" name="Rectangle 2"/>
          <p:cNvSpPr>
            <a:spLocks noGrp="1" noChangeArrowheads="1"/>
          </p:cNvSpPr>
          <p:nvPr>
            <p:ph type="title"/>
          </p:nvPr>
        </p:nvSpPr>
        <p:spPr>
          <a:xfrm>
            <a:off x="1270000" y="673100"/>
            <a:ext cx="10464800" cy="2565400"/>
          </a:xfrm>
        </p:spPr>
        <p:txBody>
          <a:bodyPr/>
          <a:lstStyle/>
          <a:p>
            <a:pPr eaLnBrk="1" hangingPunct="1"/>
            <a:r>
              <a:rPr lang="en-US" dirty="0" smtClean="0"/>
              <a:t>Types of Research Associate</a:t>
            </a:r>
          </a:p>
        </p:txBody>
      </p:sp>
      <p:sp>
        <p:nvSpPr>
          <p:cNvPr id="35844" name="Rectangle 3"/>
          <p:cNvSpPr>
            <a:spLocks/>
          </p:cNvSpPr>
          <p:nvPr/>
        </p:nvSpPr>
        <p:spPr bwMode="auto">
          <a:xfrm>
            <a:off x="1079500" y="3905250"/>
            <a:ext cx="10845800" cy="3632200"/>
          </a:xfrm>
          <a:prstGeom prst="rect">
            <a:avLst/>
          </a:prstGeom>
          <a:noFill/>
          <a:ln w="12700">
            <a:noFill/>
            <a:miter lim="800000"/>
            <a:headEnd/>
            <a:tailEnd/>
          </a:ln>
        </p:spPr>
        <p:txBody>
          <a:bodyPr lIns="0" tIns="0" rIns="0" bIns="0" anchor="ctr"/>
          <a:lstStyle/>
          <a:p>
            <a:pPr marL="571500" indent="-571500">
              <a:buAutoNum type="romanLcParenR"/>
            </a:pPr>
            <a:r>
              <a:rPr lang="en-US" sz="3200" dirty="0" smtClean="0"/>
              <a:t>Young Research Associate.</a:t>
            </a:r>
            <a:br>
              <a:rPr lang="en-US" sz="3200" dirty="0" smtClean="0"/>
            </a:br>
            <a:r>
              <a:rPr lang="en-US" sz="3200" dirty="0" smtClean="0"/>
              <a:t>Up to 35 years of age, showing ability to perform high-level research, and well-defined lines of research</a:t>
            </a:r>
          </a:p>
          <a:p>
            <a:pPr marL="857250" indent="-857250"/>
            <a:endParaRPr lang="en-US" sz="4200" dirty="0">
              <a:solidFill>
                <a:schemeClr val="tx1"/>
              </a:solidFill>
              <a:ea typeface="Gill Sans" charset="0"/>
              <a:cs typeface="Gill Sans" charset="0"/>
            </a:endParaRPr>
          </a:p>
          <a:p>
            <a:r>
              <a:rPr lang="en-US" sz="3000" dirty="0">
                <a:solidFill>
                  <a:schemeClr val="tx1"/>
                </a:solidFill>
                <a:latin typeface="ArialMT" charset="0"/>
                <a:ea typeface="ArialMT" charset="0"/>
                <a:cs typeface="ArialMT" charset="0"/>
                <a:sym typeface="ArialMT" charset="0"/>
              </a:rPr>
              <a:t>ii) </a:t>
            </a:r>
            <a:r>
              <a:rPr lang="en-US" sz="3200" dirty="0" smtClean="0"/>
              <a:t>Research Associate level I. </a:t>
            </a:r>
          </a:p>
          <a:p>
            <a:r>
              <a:rPr lang="en-US" sz="3200" dirty="0" smtClean="0"/>
              <a:t>    Between 36 and 45 years of age, who have demonstrated            </a:t>
            </a:r>
          </a:p>
          <a:p>
            <a:r>
              <a:rPr lang="en-US" sz="3200" dirty="0" smtClean="0"/>
              <a:t>    ability to perform high-level research.</a:t>
            </a:r>
            <a:endParaRPr lang="en-US" sz="3000" dirty="0">
              <a:solidFill>
                <a:schemeClr val="tx1"/>
              </a:solidFill>
              <a:latin typeface="Arial Italic" charset="0"/>
              <a:ea typeface="Arial Italic" charset="0"/>
              <a:cs typeface="Arial Italic" charset="0"/>
              <a:sym typeface="Arial Italic"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36867" name="Rectangle 2"/>
          <p:cNvSpPr>
            <a:spLocks/>
          </p:cNvSpPr>
          <p:nvPr/>
        </p:nvSpPr>
        <p:spPr bwMode="auto">
          <a:xfrm>
            <a:off x="1141413" y="3935430"/>
            <a:ext cx="10720387" cy="3441700"/>
          </a:xfrm>
          <a:prstGeom prst="rect">
            <a:avLst/>
          </a:prstGeom>
          <a:noFill/>
          <a:ln w="12700">
            <a:noFill/>
            <a:miter lim="800000"/>
            <a:headEnd/>
            <a:tailEnd/>
          </a:ln>
        </p:spPr>
        <p:txBody>
          <a:bodyPr lIns="0" tIns="0" rIns="0" bIns="0" anchor="ctr"/>
          <a:lstStyle/>
          <a:p>
            <a:r>
              <a:rPr lang="en-US" sz="3000" dirty="0" smtClean="0">
                <a:solidFill>
                  <a:schemeClr val="tx1"/>
                </a:solidFill>
                <a:latin typeface="ArialMT" charset="0"/>
                <a:ea typeface="ArialMT" charset="0"/>
                <a:cs typeface="ArialMT" charset="0"/>
                <a:sym typeface="ArialMT" charset="0"/>
              </a:rPr>
              <a:t>iii</a:t>
            </a:r>
            <a:r>
              <a:rPr lang="en-US" sz="3200" dirty="0" smtClean="0"/>
              <a:t>) Research Associate level II. </a:t>
            </a:r>
          </a:p>
          <a:p>
            <a:r>
              <a:rPr lang="en-US" sz="3200" dirty="0" smtClean="0"/>
              <a:t>    Conducting scientific research in a systematic high-level,      </a:t>
            </a:r>
          </a:p>
          <a:p>
            <a:r>
              <a:rPr lang="en-US" sz="3200" dirty="0" smtClean="0"/>
              <a:t>    with capacity to form human resources and for the   </a:t>
            </a:r>
          </a:p>
          <a:p>
            <a:r>
              <a:rPr lang="en-US" sz="3200" dirty="0" smtClean="0"/>
              <a:t>    development and management of research projects.</a:t>
            </a:r>
          </a:p>
          <a:p>
            <a:endParaRPr lang="en-US" sz="3000" dirty="0">
              <a:solidFill>
                <a:schemeClr val="tx1"/>
              </a:solidFill>
              <a:latin typeface="Arial Bold Italic" charset="0"/>
              <a:ea typeface="Arial Bold Italic" charset="0"/>
              <a:cs typeface="Arial Bold Italic" charset="0"/>
              <a:sym typeface="Arial Bold Italic" charset="0"/>
            </a:endParaRPr>
          </a:p>
          <a:p>
            <a:r>
              <a:rPr lang="en-US" sz="3000" dirty="0">
                <a:solidFill>
                  <a:schemeClr val="tx1"/>
                </a:solidFill>
                <a:latin typeface="ArialMT" charset="0"/>
                <a:ea typeface="ArialMT" charset="0"/>
                <a:cs typeface="ArialMT" charset="0"/>
                <a:sym typeface="ArialMT" charset="0"/>
              </a:rPr>
              <a:t>iv) </a:t>
            </a:r>
            <a:r>
              <a:rPr lang="en-US" sz="3200" dirty="0" smtClean="0"/>
              <a:t>Permanent Research Fellow. </a:t>
            </a:r>
          </a:p>
          <a:p>
            <a:r>
              <a:rPr lang="en-US" sz="3200" dirty="0" smtClean="0"/>
              <a:t>    Who are involved in the organizational, academic and </a:t>
            </a:r>
          </a:p>
          <a:p>
            <a:r>
              <a:rPr lang="en-US" sz="3200" dirty="0" smtClean="0"/>
              <a:t>    research programs of MCTP.</a:t>
            </a:r>
            <a:endParaRPr lang="en-US" sz="3000" dirty="0">
              <a:solidFill>
                <a:schemeClr val="tx1"/>
              </a:solidFill>
              <a:latin typeface="Arial Italic" charset="0"/>
              <a:ea typeface="Arial Italic" charset="0"/>
              <a:cs typeface="Arial Italic" charset="0"/>
              <a:sym typeface="Arial Italic" charset="0"/>
            </a:endParaRPr>
          </a:p>
        </p:txBody>
      </p:sp>
      <p:sp>
        <p:nvSpPr>
          <p:cNvPr id="36868" name="Rectangle 3"/>
          <p:cNvSpPr>
            <a:spLocks noGrp="1" noChangeArrowheads="1"/>
          </p:cNvSpPr>
          <p:nvPr>
            <p:ph type="title"/>
          </p:nvPr>
        </p:nvSpPr>
        <p:spPr>
          <a:xfrm>
            <a:off x="1270000" y="673100"/>
            <a:ext cx="10464800" cy="2565400"/>
          </a:xfrm>
        </p:spPr>
        <p:txBody>
          <a:bodyPr/>
          <a:lstStyle/>
          <a:p>
            <a:pPr eaLnBrk="1" hangingPunct="1"/>
            <a:r>
              <a:rPr lang="en-US" dirty="0" smtClean="0"/>
              <a:t>Types of Research Associate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37891" name="Rectangle 2"/>
          <p:cNvSpPr>
            <a:spLocks noGrp="1" noChangeArrowheads="1"/>
          </p:cNvSpPr>
          <p:nvPr>
            <p:ph type="title"/>
          </p:nvPr>
        </p:nvSpPr>
        <p:spPr/>
        <p:txBody>
          <a:bodyPr/>
          <a:lstStyle/>
          <a:p>
            <a:pPr eaLnBrk="1" hangingPunct="1"/>
            <a:r>
              <a:rPr lang="en-US" smtClean="0"/>
              <a:t>Permanent Visiting Scientist Program</a:t>
            </a:r>
          </a:p>
        </p:txBody>
      </p:sp>
      <p:sp>
        <p:nvSpPr>
          <p:cNvPr id="37892" name="Rectangle 3"/>
          <p:cNvSpPr>
            <a:spLocks/>
          </p:cNvSpPr>
          <p:nvPr/>
        </p:nvSpPr>
        <p:spPr bwMode="auto">
          <a:xfrm>
            <a:off x="857250" y="4202113"/>
            <a:ext cx="11406188" cy="2349500"/>
          </a:xfrm>
          <a:prstGeom prst="rect">
            <a:avLst/>
          </a:prstGeom>
          <a:noFill/>
          <a:ln w="12700">
            <a:noFill/>
            <a:miter lim="800000"/>
            <a:headEnd/>
            <a:tailEnd/>
          </a:ln>
        </p:spPr>
        <p:txBody>
          <a:bodyPr lIns="0" tIns="0" rIns="0" bIns="0" anchor="ctr"/>
          <a:lstStyle/>
          <a:p>
            <a:pPr>
              <a:lnSpc>
                <a:spcPct val="150000"/>
              </a:lnSpc>
            </a:pPr>
            <a:r>
              <a:rPr lang="en-US" sz="3200" dirty="0" smtClean="0"/>
              <a:t>In order to maintain an atmosphere of continuous high academic level, MCTP will promote at all times the presence of international researchers and the interrelationship between all researchers and students</a:t>
            </a:r>
            <a:r>
              <a:rPr lang="en-US" sz="3000" dirty="0" smtClean="0">
                <a:solidFill>
                  <a:schemeClr val="tx1"/>
                </a:solidFill>
                <a:latin typeface="ArialMT" charset="0"/>
                <a:ea typeface="ArialMT" charset="0"/>
                <a:cs typeface="ArialMT" charset="0"/>
                <a:sym typeface="ArialMT" charset="0"/>
              </a:rPr>
              <a:t>.</a:t>
            </a:r>
            <a:endParaRPr lang="en-US" sz="3000" dirty="0">
              <a:solidFill>
                <a:schemeClr val="tx1"/>
              </a:solidFill>
              <a:latin typeface="ArialMT" charset="0"/>
              <a:ea typeface="ArialMT" charset="0"/>
              <a:cs typeface="ArialMT" charset="0"/>
              <a:sym typeface="ArialMT"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38915" name="Rectangle 2"/>
          <p:cNvSpPr>
            <a:spLocks noGrp="1" noChangeArrowheads="1"/>
          </p:cNvSpPr>
          <p:nvPr>
            <p:ph type="title"/>
          </p:nvPr>
        </p:nvSpPr>
        <p:spPr/>
        <p:txBody>
          <a:bodyPr/>
          <a:lstStyle/>
          <a:p>
            <a:pPr eaLnBrk="1" hangingPunct="1"/>
            <a:r>
              <a:rPr lang="en-US" smtClean="0"/>
              <a:t>Diploma in Science</a:t>
            </a:r>
          </a:p>
        </p:txBody>
      </p:sp>
      <p:sp>
        <p:nvSpPr>
          <p:cNvPr id="38916" name="Rectangle 3"/>
          <p:cNvSpPr>
            <a:spLocks/>
          </p:cNvSpPr>
          <p:nvPr/>
        </p:nvSpPr>
        <p:spPr bwMode="auto">
          <a:xfrm>
            <a:off x="1003300" y="3163888"/>
            <a:ext cx="11023600" cy="5346700"/>
          </a:xfrm>
          <a:prstGeom prst="rect">
            <a:avLst/>
          </a:prstGeom>
          <a:noFill/>
          <a:ln w="12700">
            <a:noFill/>
            <a:miter lim="800000"/>
            <a:headEnd/>
            <a:tailEnd/>
          </a:ln>
        </p:spPr>
        <p:txBody>
          <a:bodyPr lIns="0" tIns="0" rIns="0" bIns="0" anchor="ctr"/>
          <a:lstStyle/>
          <a:p>
            <a:pPr>
              <a:spcBef>
                <a:spcPts val="1200"/>
              </a:spcBef>
              <a:buClr>
                <a:srgbClr val="000000"/>
              </a:buClr>
              <a:buSzPct val="100000"/>
              <a:buFont typeface="ArialMT" charset="0"/>
              <a:buChar char="•"/>
            </a:pPr>
            <a:endParaRPr lang="en-US" sz="3000" dirty="0">
              <a:solidFill>
                <a:schemeClr val="tx1"/>
              </a:solidFill>
              <a:latin typeface="ArialMT" charset="0"/>
              <a:ea typeface="ArialMT" charset="0"/>
              <a:cs typeface="ArialMT" charset="0"/>
              <a:sym typeface="ArialMT" charset="0"/>
            </a:endParaRPr>
          </a:p>
          <a:p>
            <a:pPr>
              <a:spcBef>
                <a:spcPts val="1200"/>
              </a:spcBef>
              <a:buClr>
                <a:srgbClr val="000000"/>
              </a:buClr>
              <a:buSzPct val="100000"/>
              <a:buFont typeface="ArialMT" charset="0"/>
              <a:buChar char="•"/>
            </a:pPr>
            <a:r>
              <a:rPr lang="en-US" sz="3200" dirty="0" smtClean="0"/>
              <a:t> Initially there will be two diploma programs in the areas of Physics and Mathematics</a:t>
            </a:r>
            <a:r>
              <a:rPr lang="en-US" sz="3000" dirty="0" smtClean="0">
                <a:solidFill>
                  <a:schemeClr val="tx1"/>
                </a:solidFill>
                <a:latin typeface="ArialMT" charset="0"/>
                <a:ea typeface="ArialMT" charset="0"/>
                <a:cs typeface="ArialMT" charset="0"/>
                <a:sym typeface="ArialMT" charset="0"/>
              </a:rPr>
              <a:t>.</a:t>
            </a:r>
            <a:endParaRPr lang="en-US" sz="3000" dirty="0">
              <a:solidFill>
                <a:schemeClr val="tx1"/>
              </a:solidFill>
              <a:latin typeface="ArialMT" charset="0"/>
              <a:ea typeface="ArialMT" charset="0"/>
              <a:cs typeface="ArialMT" charset="0"/>
              <a:sym typeface="ArialMT" charset="0"/>
            </a:endParaRPr>
          </a:p>
          <a:p>
            <a:pPr>
              <a:spcBef>
                <a:spcPts val="1200"/>
              </a:spcBef>
              <a:buClr>
                <a:srgbClr val="000000"/>
              </a:buClr>
              <a:buSzPct val="100000"/>
              <a:buFont typeface="ArialMT" charset="0"/>
              <a:buChar char="•"/>
            </a:pPr>
            <a:r>
              <a:rPr lang="en-US" sz="3200" dirty="0" smtClean="0"/>
              <a:t> These programs are designed for outstanding students with Bachelor degree in physics or mathematics from institutions in the region.</a:t>
            </a:r>
          </a:p>
          <a:p>
            <a:pPr>
              <a:spcBef>
                <a:spcPts val="1200"/>
              </a:spcBef>
              <a:buClr>
                <a:srgbClr val="000000"/>
              </a:buClr>
              <a:buSzPct val="100000"/>
              <a:buFont typeface="ArialMT" charset="0"/>
              <a:buChar char="•"/>
            </a:pPr>
            <a:r>
              <a:rPr lang="en-US" sz="3200" dirty="0" smtClean="0"/>
              <a:t> Will aim to complement the academic training of students by providing them with adequate training for efficient development in high level graduate programs at any institution in the word.</a:t>
            </a:r>
          </a:p>
          <a:p>
            <a:pPr>
              <a:spcBef>
                <a:spcPts val="1200"/>
              </a:spcBef>
              <a:buClr>
                <a:srgbClr val="000000"/>
              </a:buClr>
              <a:buSzPct val="100000"/>
              <a:buFont typeface="ArialMT" charset="0"/>
              <a:buChar char="•"/>
            </a:pPr>
            <a:r>
              <a:rPr lang="en-US" sz="3200" dirty="0" smtClean="0"/>
              <a:t> They will last one year.</a:t>
            </a:r>
            <a:endParaRPr lang="en-US" sz="3000" dirty="0">
              <a:solidFill>
                <a:schemeClr val="tx1"/>
              </a:solidFill>
              <a:latin typeface="ArialMT" charset="0"/>
              <a:ea typeface="ArialMT" charset="0"/>
              <a:cs typeface="ArialMT" charset="0"/>
              <a:sym typeface="ArialMT"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39939" name="Rectangle 2"/>
          <p:cNvSpPr>
            <a:spLocks noGrp="1" noChangeArrowheads="1"/>
          </p:cNvSpPr>
          <p:nvPr>
            <p:ph type="title"/>
          </p:nvPr>
        </p:nvSpPr>
        <p:spPr>
          <a:xfrm>
            <a:off x="1287426" y="947710"/>
            <a:ext cx="10464800" cy="2438400"/>
          </a:xfrm>
        </p:spPr>
        <p:txBody>
          <a:bodyPr/>
          <a:lstStyle/>
          <a:p>
            <a:pPr eaLnBrk="1" hangingPunct="1"/>
            <a:r>
              <a:rPr lang="en-US" smtClean="0"/>
              <a:t>Postdoctoral program</a:t>
            </a:r>
          </a:p>
        </p:txBody>
      </p:sp>
      <p:sp>
        <p:nvSpPr>
          <p:cNvPr id="39940" name="Rectangle 3"/>
          <p:cNvSpPr>
            <a:spLocks/>
          </p:cNvSpPr>
          <p:nvPr/>
        </p:nvSpPr>
        <p:spPr bwMode="auto">
          <a:xfrm>
            <a:off x="889000" y="3733800"/>
            <a:ext cx="11823700" cy="850900"/>
          </a:xfrm>
          <a:prstGeom prst="rect">
            <a:avLst/>
          </a:prstGeom>
          <a:noFill/>
          <a:ln w="12700">
            <a:noFill/>
            <a:miter lim="800000"/>
            <a:headEnd/>
            <a:tailEnd/>
          </a:ln>
        </p:spPr>
        <p:txBody>
          <a:bodyPr lIns="0" tIns="0" rIns="0" bIns="0" anchor="ctr"/>
          <a:lstStyle/>
          <a:p>
            <a:r>
              <a:rPr lang="en-US" sz="3200" dirty="0" smtClean="0"/>
              <a:t>Aimed mainly at young researchers graduated in programs of international  level</a:t>
            </a:r>
            <a:r>
              <a:rPr lang="en-US" sz="3000" dirty="0" smtClean="0">
                <a:solidFill>
                  <a:schemeClr val="tx1"/>
                </a:solidFill>
                <a:latin typeface="ArialMT" charset="0"/>
                <a:ea typeface="ArialMT" charset="0"/>
                <a:cs typeface="ArialMT" charset="0"/>
                <a:sym typeface="ArialMT" charset="0"/>
              </a:rPr>
              <a:t>.</a:t>
            </a:r>
            <a:endParaRPr lang="en-US" sz="3000" dirty="0">
              <a:solidFill>
                <a:schemeClr val="tx1"/>
              </a:solidFill>
              <a:latin typeface="ArialMT" charset="0"/>
              <a:ea typeface="ArialMT" charset="0"/>
              <a:cs typeface="ArialMT" charset="0"/>
              <a:sym typeface="ArialMT"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40963" name="Rectangle 2"/>
          <p:cNvSpPr>
            <a:spLocks noGrp="1" noChangeArrowheads="1"/>
          </p:cNvSpPr>
          <p:nvPr>
            <p:ph type="title"/>
          </p:nvPr>
        </p:nvSpPr>
        <p:spPr/>
        <p:txBody>
          <a:bodyPr/>
          <a:lstStyle/>
          <a:p>
            <a:pPr eaLnBrk="1" hangingPunct="1"/>
            <a:r>
              <a:rPr lang="en-US" sz="5400" dirty="0" smtClean="0"/>
              <a:t>Training and Research in  Mexican Laboratories </a:t>
            </a:r>
            <a:endParaRPr lang="en-US" sz="5000" dirty="0" smtClean="0"/>
          </a:p>
        </p:txBody>
      </p:sp>
      <p:sp>
        <p:nvSpPr>
          <p:cNvPr id="40964" name="Rectangle 3"/>
          <p:cNvSpPr>
            <a:spLocks/>
          </p:cNvSpPr>
          <p:nvPr/>
        </p:nvSpPr>
        <p:spPr bwMode="auto">
          <a:xfrm>
            <a:off x="930236" y="4519610"/>
            <a:ext cx="10745787" cy="2984500"/>
          </a:xfrm>
          <a:prstGeom prst="rect">
            <a:avLst/>
          </a:prstGeom>
          <a:noFill/>
          <a:ln w="12700">
            <a:noFill/>
            <a:miter lim="800000"/>
            <a:headEnd/>
            <a:tailEnd/>
          </a:ln>
        </p:spPr>
        <p:txBody>
          <a:bodyPr lIns="0" tIns="0" rIns="0" bIns="0" anchor="ctr"/>
          <a:lstStyle/>
          <a:p>
            <a:pPr>
              <a:lnSpc>
                <a:spcPct val="150000"/>
              </a:lnSpc>
            </a:pPr>
            <a:r>
              <a:rPr lang="en-US" sz="3200" dirty="0" smtClean="0"/>
              <a:t>MCTP will establish agreements for mobility and academic exchange with high level academic institutions and scientific laboratories of the region to promote that  outstanding young researchers conduct experimental  short term research projects.</a:t>
            </a:r>
            <a:endParaRPr lang="en-US" sz="3000" dirty="0">
              <a:solidFill>
                <a:schemeClr val="tx1"/>
              </a:solidFill>
              <a:latin typeface="ArialMT" charset="0"/>
              <a:ea typeface="ArialMT" charset="0"/>
              <a:cs typeface="ArialMT" charset="0"/>
              <a:sym typeface="ArialMT"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76288" y="989013"/>
            <a:ext cx="11055350" cy="647700"/>
          </a:xfrm>
          <a:prstGeom prst="rect">
            <a:avLst/>
          </a:prstGeom>
        </p:spPr>
        <p:txBody>
          <a:bodyPr/>
          <a:lstStyle>
            <a:lvl1pPr>
              <a:defRPr sz="3600">
                <a:solidFill>
                  <a:schemeClr val="bg1"/>
                </a:solidFill>
              </a:defRPr>
            </a:lvl1pPr>
          </a:lstStyle>
          <a:p>
            <a:pPr algn="ctr" eaLnBrk="0" hangingPunct="0">
              <a:defRPr/>
            </a:pPr>
            <a:r>
              <a:rPr lang="es-ES" kern="0" dirty="0" smtClean="0">
                <a:solidFill>
                  <a:srgbClr val="FFFFFF"/>
                </a:solidFill>
                <a:latin typeface="Gill Sans"/>
                <a:ea typeface="+mj-ea"/>
                <a:cs typeface="+mj-cs"/>
              </a:rPr>
              <a:t>DIPLOMADO:   FASE  DE ARRANQUE</a:t>
            </a:r>
            <a:endParaRPr lang="en-US" kern="0" dirty="0">
              <a:solidFill>
                <a:srgbClr val="FFFFFF"/>
              </a:solidFill>
              <a:latin typeface="Gill Sans"/>
              <a:ea typeface="+mj-ea"/>
              <a:cs typeface="+mj-cs"/>
            </a:endParaRPr>
          </a:p>
        </p:txBody>
      </p:sp>
      <p:sp>
        <p:nvSpPr>
          <p:cNvPr id="5" name="4 CuadroTexto"/>
          <p:cNvSpPr txBox="1"/>
          <p:nvPr/>
        </p:nvSpPr>
        <p:spPr>
          <a:xfrm>
            <a:off x="553595" y="4012704"/>
            <a:ext cx="12187952" cy="369332"/>
          </a:xfrm>
          <a:prstGeom prst="rect">
            <a:avLst/>
          </a:prstGeom>
          <a:solidFill>
            <a:srgbClr val="0070C0"/>
          </a:solidFill>
          <a:effectLst>
            <a:innerShdw blurRad="63500" dist="50800" dir="5400000">
              <a:prstClr val="black">
                <a:alpha val="50000"/>
              </a:prstClr>
            </a:innerShdw>
          </a:effectLst>
        </p:spPr>
        <p:txBody>
          <a:bodyPr wrap="none">
            <a:spAutoFit/>
          </a:bodyPr>
          <a:lstStyle/>
          <a:p>
            <a:pPr>
              <a:defRPr/>
            </a:pPr>
            <a:r>
              <a:rPr lang="en-US" sz="1800" b="1" dirty="0">
                <a:solidFill>
                  <a:srgbClr val="FFFFFF"/>
                </a:solidFill>
                <a:latin typeface="Arial Bold" pitchFamily="34" charset="0"/>
                <a:cs typeface="Arial Bold" pitchFamily="34" charset="0"/>
              </a:rPr>
              <a:t>0			 										</a:t>
            </a:r>
          </a:p>
        </p:txBody>
      </p:sp>
      <p:sp>
        <p:nvSpPr>
          <p:cNvPr id="6" name="5 Flecha arriba"/>
          <p:cNvSpPr/>
          <p:nvPr/>
        </p:nvSpPr>
        <p:spPr bwMode="auto">
          <a:xfrm>
            <a:off x="598488" y="3005138"/>
            <a:ext cx="215900" cy="977900"/>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11271" name="7 CuadroTexto"/>
          <p:cNvSpPr txBox="1">
            <a:spLocks noChangeArrowheads="1"/>
          </p:cNvSpPr>
          <p:nvPr/>
        </p:nvSpPr>
        <p:spPr bwMode="auto">
          <a:xfrm>
            <a:off x="50800" y="2173288"/>
            <a:ext cx="1728788" cy="831850"/>
          </a:xfrm>
          <a:prstGeom prst="rect">
            <a:avLst/>
          </a:prstGeom>
          <a:ln>
            <a:solidFill>
              <a:srgbClr val="00B050"/>
            </a:solidFill>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es-MX" sz="2400">
                <a:solidFill>
                  <a:srgbClr val="000000"/>
                </a:solidFill>
                <a:latin typeface="Times New Roman" pitchFamily="18" charset="0"/>
                <a:cs typeface="Times New Roman" pitchFamily="18" charset="0"/>
              </a:rPr>
              <a:t>Integración </a:t>
            </a:r>
            <a:br>
              <a:rPr lang="es-MX" sz="2400">
                <a:solidFill>
                  <a:srgbClr val="000000"/>
                </a:solidFill>
                <a:latin typeface="Times New Roman" pitchFamily="18" charset="0"/>
                <a:cs typeface="Times New Roman" pitchFamily="18" charset="0"/>
              </a:rPr>
            </a:br>
            <a:r>
              <a:rPr lang="es-MX" sz="2400">
                <a:solidFill>
                  <a:srgbClr val="000000"/>
                </a:solidFill>
                <a:latin typeface="Times New Roman" pitchFamily="18" charset="0"/>
                <a:cs typeface="Times New Roman" pitchFamily="18" charset="0"/>
              </a:rPr>
              <a:t>1</a:t>
            </a:r>
            <a:r>
              <a:rPr lang="es-MX" sz="2400" baseline="30000">
                <a:solidFill>
                  <a:srgbClr val="000000"/>
                </a:solidFill>
                <a:latin typeface="Times New Roman" pitchFamily="18" charset="0"/>
                <a:cs typeface="Times New Roman" pitchFamily="18" charset="0"/>
              </a:rPr>
              <a:t>a</a:t>
            </a:r>
            <a:r>
              <a:rPr lang="es-MX" sz="2400">
                <a:solidFill>
                  <a:srgbClr val="000000"/>
                </a:solidFill>
                <a:latin typeface="Times New Roman" pitchFamily="18" charset="0"/>
                <a:cs typeface="Times New Roman" pitchFamily="18" charset="0"/>
              </a:rPr>
              <a:t> propuesta</a:t>
            </a:r>
          </a:p>
        </p:txBody>
      </p:sp>
      <p:sp>
        <p:nvSpPr>
          <p:cNvPr id="9" name="8 Flecha arriba"/>
          <p:cNvSpPr/>
          <p:nvPr/>
        </p:nvSpPr>
        <p:spPr bwMode="auto">
          <a:xfrm flipV="1">
            <a:off x="1893888" y="4359275"/>
            <a:ext cx="144462" cy="1800225"/>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1993" name="9 CuadroTexto"/>
          <p:cNvSpPr txBox="1">
            <a:spLocks noChangeArrowheads="1"/>
          </p:cNvSpPr>
          <p:nvPr/>
        </p:nvSpPr>
        <p:spPr bwMode="auto">
          <a:xfrm>
            <a:off x="741363" y="6245225"/>
            <a:ext cx="1800225" cy="1938338"/>
          </a:xfrm>
          <a:prstGeom prst="rect">
            <a:avLst/>
          </a:prstGeom>
          <a:noFill/>
          <a:ln w="9525">
            <a:solidFill>
              <a:srgbClr val="000099"/>
            </a:solidFill>
            <a:miter lim="800000"/>
            <a:headEnd/>
            <a:tailEnd/>
          </a:ln>
        </p:spPr>
        <p:txBody>
          <a:bodyPr>
            <a:spAutoFit/>
          </a:bodyPr>
          <a:lstStyle/>
          <a:p>
            <a:pPr algn="ctr"/>
            <a:r>
              <a:rPr lang="es-MX" sz="2400">
                <a:latin typeface="Times New Roman" pitchFamily="18" charset="0"/>
                <a:cs typeface="Times New Roman" pitchFamily="18" charset="0"/>
              </a:rPr>
              <a:t>Acuerdo del Consejo Científico: Planes y programas</a:t>
            </a:r>
          </a:p>
        </p:txBody>
      </p:sp>
      <p:sp>
        <p:nvSpPr>
          <p:cNvPr id="11" name="10 Flecha arriba"/>
          <p:cNvSpPr/>
          <p:nvPr/>
        </p:nvSpPr>
        <p:spPr bwMode="auto">
          <a:xfrm flipV="1">
            <a:off x="2614613" y="4371975"/>
            <a:ext cx="142875" cy="3817938"/>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1995" name="11 CuadroTexto"/>
          <p:cNvSpPr txBox="1">
            <a:spLocks noChangeArrowheads="1"/>
          </p:cNvSpPr>
          <p:nvPr/>
        </p:nvSpPr>
        <p:spPr bwMode="auto">
          <a:xfrm>
            <a:off x="1246188" y="8213725"/>
            <a:ext cx="2879725" cy="1200150"/>
          </a:xfrm>
          <a:prstGeom prst="rect">
            <a:avLst/>
          </a:prstGeom>
          <a:noFill/>
          <a:ln w="9525">
            <a:solidFill>
              <a:srgbClr val="000099"/>
            </a:solidFill>
            <a:miter lim="800000"/>
            <a:headEnd/>
            <a:tailEnd/>
          </a:ln>
        </p:spPr>
        <p:txBody>
          <a:bodyPr>
            <a:spAutoFit/>
          </a:bodyPr>
          <a:lstStyle/>
          <a:p>
            <a:pPr algn="ctr"/>
            <a:r>
              <a:rPr lang="es-MX" sz="2400">
                <a:latin typeface="Times New Roman" pitchFamily="18" charset="0"/>
                <a:cs typeface="Times New Roman" pitchFamily="18" charset="0"/>
              </a:rPr>
              <a:t>Inicio negociaciones p/financiamiento de Programas</a:t>
            </a:r>
          </a:p>
        </p:txBody>
      </p:sp>
      <p:sp>
        <p:nvSpPr>
          <p:cNvPr id="13" name="12 Flecha arriba"/>
          <p:cNvSpPr/>
          <p:nvPr/>
        </p:nvSpPr>
        <p:spPr bwMode="auto">
          <a:xfrm>
            <a:off x="2398713" y="2746375"/>
            <a:ext cx="142875" cy="1266825"/>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1997" name="13 CuadroTexto"/>
          <p:cNvSpPr txBox="1">
            <a:spLocks noChangeArrowheads="1"/>
          </p:cNvSpPr>
          <p:nvPr/>
        </p:nvSpPr>
        <p:spPr bwMode="auto">
          <a:xfrm>
            <a:off x="1822450" y="1885950"/>
            <a:ext cx="1511300" cy="830263"/>
          </a:xfrm>
          <a:prstGeom prst="rect">
            <a:avLst/>
          </a:prstGeom>
          <a:noFill/>
          <a:ln w="9525">
            <a:solidFill>
              <a:srgbClr val="000099"/>
            </a:solidFill>
            <a:miter lim="800000"/>
            <a:headEnd/>
            <a:tailEnd/>
          </a:ln>
        </p:spPr>
        <p:txBody>
          <a:bodyPr>
            <a:spAutoFit/>
          </a:bodyPr>
          <a:lstStyle/>
          <a:p>
            <a:pPr algn="ctr"/>
            <a:r>
              <a:rPr lang="es-MX" sz="2400">
                <a:latin typeface="Times New Roman" pitchFamily="18" charset="0"/>
                <a:cs typeface="Times New Roman" pitchFamily="18" charset="0"/>
              </a:rPr>
              <a:t>Registro UNACH</a:t>
            </a:r>
          </a:p>
        </p:txBody>
      </p:sp>
      <p:sp>
        <p:nvSpPr>
          <p:cNvPr id="15" name="14 Flecha arriba"/>
          <p:cNvSpPr/>
          <p:nvPr/>
        </p:nvSpPr>
        <p:spPr bwMode="auto">
          <a:xfrm flipV="1">
            <a:off x="3478213" y="4371975"/>
            <a:ext cx="144462" cy="936625"/>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1999" name="15 CuadroTexto"/>
          <p:cNvSpPr txBox="1">
            <a:spLocks noChangeArrowheads="1"/>
          </p:cNvSpPr>
          <p:nvPr/>
        </p:nvSpPr>
        <p:spPr bwMode="auto">
          <a:xfrm>
            <a:off x="2686050" y="5330825"/>
            <a:ext cx="1728788" cy="1630363"/>
          </a:xfrm>
          <a:prstGeom prst="rect">
            <a:avLst/>
          </a:prstGeom>
          <a:noFill/>
          <a:ln w="9525">
            <a:solidFill>
              <a:srgbClr val="000099"/>
            </a:solidFill>
            <a:miter lim="800000"/>
            <a:headEnd/>
            <a:tailEnd/>
          </a:ln>
        </p:spPr>
        <p:txBody>
          <a:bodyPr>
            <a:spAutoFit/>
          </a:bodyPr>
          <a:lstStyle/>
          <a:p>
            <a:pPr algn="ctr"/>
            <a:r>
              <a:rPr lang="es-MX" sz="2000">
                <a:latin typeface="Times New Roman" pitchFamily="18" charset="0"/>
                <a:cs typeface="Times New Roman" pitchFamily="18" charset="0"/>
              </a:rPr>
              <a:t>Adquisiciones: Bibliográficas.</a:t>
            </a:r>
          </a:p>
          <a:p>
            <a:pPr algn="ctr"/>
            <a:r>
              <a:rPr lang="es-MX" sz="2000">
                <a:latin typeface="Times New Roman" pitchFamily="18" charset="0"/>
                <a:cs typeface="Times New Roman" pitchFamily="18" charset="0"/>
              </a:rPr>
              <a:t>Audiovisuales, Equipamiento instalaciones</a:t>
            </a:r>
          </a:p>
        </p:txBody>
      </p:sp>
      <p:sp>
        <p:nvSpPr>
          <p:cNvPr id="17" name="16 Flecha arriba"/>
          <p:cNvSpPr/>
          <p:nvPr/>
        </p:nvSpPr>
        <p:spPr bwMode="auto">
          <a:xfrm>
            <a:off x="3549650" y="3560763"/>
            <a:ext cx="144463" cy="460375"/>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2001" name="17 CuadroTexto"/>
          <p:cNvSpPr txBox="1">
            <a:spLocks noChangeArrowheads="1"/>
          </p:cNvSpPr>
          <p:nvPr/>
        </p:nvSpPr>
        <p:spPr bwMode="auto">
          <a:xfrm>
            <a:off x="2686050" y="2716213"/>
            <a:ext cx="2160588" cy="831850"/>
          </a:xfrm>
          <a:prstGeom prst="rect">
            <a:avLst/>
          </a:prstGeom>
          <a:noFill/>
          <a:ln w="9525">
            <a:solidFill>
              <a:srgbClr val="000099"/>
            </a:solidFill>
            <a:miter lim="800000"/>
            <a:headEnd/>
            <a:tailEnd/>
          </a:ln>
        </p:spPr>
        <p:txBody>
          <a:bodyPr>
            <a:spAutoFit/>
          </a:bodyPr>
          <a:lstStyle/>
          <a:p>
            <a:pPr algn="ctr"/>
            <a:r>
              <a:rPr lang="es-MX" sz="2400">
                <a:latin typeface="Times New Roman" pitchFamily="18" charset="0"/>
                <a:cs typeface="Times New Roman" pitchFamily="18" charset="0"/>
              </a:rPr>
              <a:t>Presentación a Inst. asociables</a:t>
            </a:r>
          </a:p>
        </p:txBody>
      </p:sp>
      <p:sp>
        <p:nvSpPr>
          <p:cNvPr id="19" name="18 Flecha arriba"/>
          <p:cNvSpPr/>
          <p:nvPr/>
        </p:nvSpPr>
        <p:spPr bwMode="auto">
          <a:xfrm flipV="1">
            <a:off x="5349875" y="4371975"/>
            <a:ext cx="144463" cy="2089150"/>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2003" name="19 CuadroTexto"/>
          <p:cNvSpPr txBox="1">
            <a:spLocks noChangeArrowheads="1"/>
          </p:cNvSpPr>
          <p:nvPr/>
        </p:nvSpPr>
        <p:spPr bwMode="auto">
          <a:xfrm>
            <a:off x="4557713" y="6503988"/>
            <a:ext cx="1873250" cy="460375"/>
          </a:xfrm>
          <a:prstGeom prst="rect">
            <a:avLst/>
          </a:prstGeom>
          <a:noFill/>
          <a:ln w="9525">
            <a:solidFill>
              <a:srgbClr val="000099"/>
            </a:solidFill>
            <a:miter lim="800000"/>
            <a:headEnd/>
            <a:tailEnd/>
          </a:ln>
        </p:spPr>
        <p:txBody>
          <a:bodyPr>
            <a:spAutoFit/>
          </a:bodyPr>
          <a:lstStyle/>
          <a:p>
            <a:pPr algn="ctr"/>
            <a:r>
              <a:rPr lang="es-MX" sz="2400">
                <a:latin typeface="Times New Roman" pitchFamily="18" charset="0"/>
                <a:cs typeface="Times New Roman" pitchFamily="18" charset="0"/>
              </a:rPr>
              <a:t>Registro SEP</a:t>
            </a:r>
          </a:p>
        </p:txBody>
      </p:sp>
      <p:sp>
        <p:nvSpPr>
          <p:cNvPr id="21" name="20 Flecha arriba"/>
          <p:cNvSpPr/>
          <p:nvPr/>
        </p:nvSpPr>
        <p:spPr bwMode="auto">
          <a:xfrm flipH="1" flipV="1">
            <a:off x="4414838" y="4371975"/>
            <a:ext cx="142875" cy="2808288"/>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2005" name="21 CuadroTexto"/>
          <p:cNvSpPr txBox="1">
            <a:spLocks noChangeArrowheads="1"/>
          </p:cNvSpPr>
          <p:nvPr/>
        </p:nvSpPr>
        <p:spPr bwMode="auto">
          <a:xfrm>
            <a:off x="3046413" y="7213600"/>
            <a:ext cx="2879725" cy="831850"/>
          </a:xfrm>
          <a:prstGeom prst="rect">
            <a:avLst/>
          </a:prstGeom>
          <a:noFill/>
          <a:ln w="9525">
            <a:solidFill>
              <a:srgbClr val="000099"/>
            </a:solidFill>
            <a:miter lim="800000"/>
            <a:headEnd/>
            <a:tailEnd/>
          </a:ln>
        </p:spPr>
        <p:txBody>
          <a:bodyPr>
            <a:spAutoFit/>
          </a:bodyPr>
          <a:lstStyle/>
          <a:p>
            <a:pPr algn="ctr"/>
            <a:r>
              <a:rPr lang="es-MX" sz="2400">
                <a:latin typeface="Times New Roman" pitchFamily="18" charset="0"/>
                <a:cs typeface="Times New Roman" pitchFamily="18" charset="0"/>
              </a:rPr>
              <a:t>Listado candidatos a Profs/Colabs externos</a:t>
            </a:r>
          </a:p>
        </p:txBody>
      </p:sp>
      <p:sp>
        <p:nvSpPr>
          <p:cNvPr id="23" name="22 Flecha arriba"/>
          <p:cNvSpPr/>
          <p:nvPr/>
        </p:nvSpPr>
        <p:spPr bwMode="auto">
          <a:xfrm>
            <a:off x="4989513" y="2716213"/>
            <a:ext cx="144462" cy="1296987"/>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24" name="23 Flecha arriba"/>
          <p:cNvSpPr/>
          <p:nvPr/>
        </p:nvSpPr>
        <p:spPr bwMode="auto">
          <a:xfrm>
            <a:off x="6934200" y="3508375"/>
            <a:ext cx="144463" cy="474663"/>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2008" name="24 CuadroTexto"/>
          <p:cNvSpPr txBox="1">
            <a:spLocks noChangeArrowheads="1"/>
          </p:cNvSpPr>
          <p:nvPr/>
        </p:nvSpPr>
        <p:spPr bwMode="auto">
          <a:xfrm>
            <a:off x="3333750" y="1852613"/>
            <a:ext cx="3455988" cy="830262"/>
          </a:xfrm>
          <a:prstGeom prst="rect">
            <a:avLst/>
          </a:prstGeom>
          <a:noFill/>
          <a:ln w="9525">
            <a:solidFill>
              <a:srgbClr val="000099"/>
            </a:solidFill>
            <a:miter lim="800000"/>
            <a:headEnd/>
            <a:tailEnd/>
          </a:ln>
        </p:spPr>
        <p:txBody>
          <a:bodyPr>
            <a:spAutoFit/>
          </a:bodyPr>
          <a:lstStyle/>
          <a:p>
            <a:pPr algn="ctr"/>
            <a:r>
              <a:rPr lang="es-MX" sz="2400">
                <a:latin typeface="Times New Roman" pitchFamily="18" charset="0"/>
                <a:cs typeface="Times New Roman" pitchFamily="18" charset="0"/>
              </a:rPr>
              <a:t>Negociación: Convenios Generales y Específicos</a:t>
            </a:r>
          </a:p>
        </p:txBody>
      </p:sp>
      <p:sp>
        <p:nvSpPr>
          <p:cNvPr id="26" name="25 Flecha arriba"/>
          <p:cNvSpPr/>
          <p:nvPr/>
        </p:nvSpPr>
        <p:spPr bwMode="auto">
          <a:xfrm flipV="1">
            <a:off x="6502400" y="4371975"/>
            <a:ext cx="144463" cy="1296988"/>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2010" name="26 CuadroTexto"/>
          <p:cNvSpPr txBox="1">
            <a:spLocks noChangeArrowheads="1"/>
          </p:cNvSpPr>
          <p:nvPr/>
        </p:nvSpPr>
        <p:spPr bwMode="auto">
          <a:xfrm>
            <a:off x="5422900" y="5668963"/>
            <a:ext cx="3024188" cy="830262"/>
          </a:xfrm>
          <a:prstGeom prst="rect">
            <a:avLst/>
          </a:prstGeom>
          <a:noFill/>
          <a:ln w="9525">
            <a:solidFill>
              <a:srgbClr val="000099"/>
            </a:solidFill>
            <a:miter lim="800000"/>
            <a:headEnd/>
            <a:tailEnd/>
          </a:ln>
        </p:spPr>
        <p:txBody>
          <a:bodyPr>
            <a:spAutoFit/>
          </a:bodyPr>
          <a:lstStyle/>
          <a:p>
            <a:pPr algn="ctr"/>
            <a:r>
              <a:rPr lang="es-MX" sz="2400">
                <a:latin typeface="Times New Roman" pitchFamily="18" charset="0"/>
                <a:cs typeface="Times New Roman" pitchFamily="18" charset="0"/>
              </a:rPr>
              <a:t>Integración paquete de Convenios Generales</a:t>
            </a:r>
          </a:p>
        </p:txBody>
      </p:sp>
      <p:sp>
        <p:nvSpPr>
          <p:cNvPr id="28" name="27 Flecha arriba"/>
          <p:cNvSpPr/>
          <p:nvPr/>
        </p:nvSpPr>
        <p:spPr bwMode="auto">
          <a:xfrm flipV="1">
            <a:off x="7439025" y="4371975"/>
            <a:ext cx="142875" cy="504825"/>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2012" name="28 CuadroTexto"/>
          <p:cNvSpPr txBox="1">
            <a:spLocks noChangeArrowheads="1"/>
          </p:cNvSpPr>
          <p:nvPr/>
        </p:nvSpPr>
        <p:spPr bwMode="auto">
          <a:xfrm>
            <a:off x="6573838" y="4876800"/>
            <a:ext cx="1873250" cy="830263"/>
          </a:xfrm>
          <a:prstGeom prst="rect">
            <a:avLst/>
          </a:prstGeom>
          <a:noFill/>
          <a:ln w="9525">
            <a:solidFill>
              <a:srgbClr val="000099"/>
            </a:solidFill>
            <a:miter lim="800000"/>
            <a:headEnd/>
            <a:tailEnd/>
          </a:ln>
        </p:spPr>
        <p:txBody>
          <a:bodyPr>
            <a:spAutoFit/>
          </a:bodyPr>
          <a:lstStyle/>
          <a:p>
            <a:pPr algn="ctr"/>
            <a:r>
              <a:rPr lang="es-MX" sz="2400">
                <a:latin typeface="Times New Roman" pitchFamily="18" charset="0"/>
                <a:cs typeface="Times New Roman" pitchFamily="18" charset="0"/>
              </a:rPr>
              <a:t>Listado de Profesores</a:t>
            </a:r>
          </a:p>
        </p:txBody>
      </p:sp>
      <p:sp>
        <p:nvSpPr>
          <p:cNvPr id="42013" name="29 CuadroTexto"/>
          <p:cNvSpPr txBox="1">
            <a:spLocks noChangeArrowheads="1"/>
          </p:cNvSpPr>
          <p:nvPr/>
        </p:nvSpPr>
        <p:spPr bwMode="auto">
          <a:xfrm>
            <a:off x="5997575" y="2678113"/>
            <a:ext cx="2089150" cy="830262"/>
          </a:xfrm>
          <a:prstGeom prst="rect">
            <a:avLst/>
          </a:prstGeom>
          <a:noFill/>
          <a:ln w="9525">
            <a:solidFill>
              <a:srgbClr val="000099"/>
            </a:solidFill>
            <a:miter lim="800000"/>
            <a:headEnd/>
            <a:tailEnd/>
          </a:ln>
        </p:spPr>
        <p:txBody>
          <a:bodyPr>
            <a:spAutoFit/>
          </a:bodyPr>
          <a:lstStyle/>
          <a:p>
            <a:pPr algn="ctr"/>
            <a:r>
              <a:rPr lang="es-MX" sz="2400">
                <a:latin typeface="Times New Roman" pitchFamily="18" charset="0"/>
                <a:cs typeface="Times New Roman" pitchFamily="18" charset="0"/>
              </a:rPr>
              <a:t>Integración Consorcio IES</a:t>
            </a:r>
          </a:p>
        </p:txBody>
      </p:sp>
      <p:sp>
        <p:nvSpPr>
          <p:cNvPr id="31" name="30 Flecha arriba"/>
          <p:cNvSpPr/>
          <p:nvPr/>
        </p:nvSpPr>
        <p:spPr bwMode="auto">
          <a:xfrm>
            <a:off x="8086725" y="2573338"/>
            <a:ext cx="144463" cy="1439862"/>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2015" name="31 CuadroTexto"/>
          <p:cNvSpPr txBox="1">
            <a:spLocks noChangeArrowheads="1"/>
          </p:cNvSpPr>
          <p:nvPr/>
        </p:nvSpPr>
        <p:spPr bwMode="auto">
          <a:xfrm>
            <a:off x="7223125" y="1741488"/>
            <a:ext cx="1871663" cy="831850"/>
          </a:xfrm>
          <a:prstGeom prst="rect">
            <a:avLst/>
          </a:prstGeom>
          <a:noFill/>
          <a:ln w="9525">
            <a:solidFill>
              <a:srgbClr val="000099"/>
            </a:solidFill>
            <a:miter lim="800000"/>
            <a:headEnd/>
            <a:tailEnd/>
          </a:ln>
        </p:spPr>
        <p:txBody>
          <a:bodyPr>
            <a:spAutoFit/>
          </a:bodyPr>
          <a:lstStyle/>
          <a:p>
            <a:pPr algn="ctr"/>
            <a:r>
              <a:rPr lang="es-MX" sz="2400">
                <a:latin typeface="Times New Roman" pitchFamily="18" charset="0"/>
                <a:cs typeface="Times New Roman" pitchFamily="18" charset="0"/>
              </a:rPr>
              <a:t>Apertura Convocatoria</a:t>
            </a:r>
          </a:p>
        </p:txBody>
      </p:sp>
      <p:sp>
        <p:nvSpPr>
          <p:cNvPr id="33" name="32 Flecha arriba"/>
          <p:cNvSpPr/>
          <p:nvPr/>
        </p:nvSpPr>
        <p:spPr bwMode="auto">
          <a:xfrm flipH="1" flipV="1">
            <a:off x="8447088" y="4371975"/>
            <a:ext cx="142875" cy="2376488"/>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2017" name="33 CuadroTexto"/>
          <p:cNvSpPr txBox="1">
            <a:spLocks noChangeArrowheads="1"/>
          </p:cNvSpPr>
          <p:nvPr/>
        </p:nvSpPr>
        <p:spPr bwMode="auto">
          <a:xfrm>
            <a:off x="7654925" y="6721475"/>
            <a:ext cx="1727200" cy="1631950"/>
          </a:xfrm>
          <a:prstGeom prst="rect">
            <a:avLst/>
          </a:prstGeom>
          <a:noFill/>
          <a:ln w="9525">
            <a:solidFill>
              <a:srgbClr val="000099"/>
            </a:solidFill>
            <a:miter lim="800000"/>
            <a:headEnd/>
            <a:tailEnd/>
          </a:ln>
        </p:spPr>
        <p:txBody>
          <a:bodyPr>
            <a:spAutoFit/>
          </a:bodyPr>
          <a:lstStyle/>
          <a:p>
            <a:pPr algn="ctr"/>
            <a:r>
              <a:rPr lang="es-MX" sz="2000">
                <a:latin typeface="Times New Roman" pitchFamily="18" charset="0"/>
                <a:cs typeface="Times New Roman" pitchFamily="18" charset="0"/>
              </a:rPr>
              <a:t>Fin instalación Biblioteca, Computo</a:t>
            </a:r>
          </a:p>
          <a:p>
            <a:pPr algn="ctr"/>
            <a:r>
              <a:rPr lang="es-MX" sz="2000">
                <a:latin typeface="Times New Roman" pitchFamily="18" charset="0"/>
                <a:cs typeface="Times New Roman" pitchFamily="18" charset="0"/>
              </a:rPr>
              <a:t>Audiovisuales</a:t>
            </a:r>
            <a:br>
              <a:rPr lang="es-MX" sz="2000">
                <a:latin typeface="Times New Roman" pitchFamily="18" charset="0"/>
                <a:cs typeface="Times New Roman" pitchFamily="18" charset="0"/>
              </a:rPr>
            </a:br>
            <a:r>
              <a:rPr lang="es-MX" sz="2000">
                <a:latin typeface="Times New Roman" pitchFamily="18" charset="0"/>
                <a:cs typeface="Times New Roman" pitchFamily="18" charset="0"/>
              </a:rPr>
              <a:t>Aulas, etc.</a:t>
            </a:r>
          </a:p>
        </p:txBody>
      </p:sp>
      <p:sp>
        <p:nvSpPr>
          <p:cNvPr id="35" name="34 Flecha arriba"/>
          <p:cNvSpPr/>
          <p:nvPr/>
        </p:nvSpPr>
        <p:spPr bwMode="auto">
          <a:xfrm flipH="1" flipV="1">
            <a:off x="9382125" y="4371975"/>
            <a:ext cx="144463" cy="720725"/>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2019" name="35 CuadroTexto"/>
          <p:cNvSpPr txBox="1">
            <a:spLocks noChangeArrowheads="1"/>
          </p:cNvSpPr>
          <p:nvPr/>
        </p:nvSpPr>
        <p:spPr bwMode="auto">
          <a:xfrm>
            <a:off x="8589963" y="5106988"/>
            <a:ext cx="1800225" cy="1570037"/>
          </a:xfrm>
          <a:prstGeom prst="rect">
            <a:avLst/>
          </a:prstGeom>
          <a:noFill/>
          <a:ln w="9525">
            <a:solidFill>
              <a:srgbClr val="000099"/>
            </a:solidFill>
            <a:miter lim="800000"/>
            <a:headEnd/>
            <a:tailEnd/>
          </a:ln>
        </p:spPr>
        <p:txBody>
          <a:bodyPr>
            <a:spAutoFit/>
          </a:bodyPr>
          <a:lstStyle/>
          <a:p>
            <a:pPr algn="ctr"/>
            <a:r>
              <a:rPr lang="es-MX" sz="2400">
                <a:latin typeface="Times New Roman" pitchFamily="18" charset="0"/>
                <a:cs typeface="Times New Roman" pitchFamily="18" charset="0"/>
              </a:rPr>
              <a:t>Integración paquete de Convenios Especificos</a:t>
            </a:r>
          </a:p>
        </p:txBody>
      </p:sp>
      <p:sp>
        <p:nvSpPr>
          <p:cNvPr id="37" name="36 Flecha arriba"/>
          <p:cNvSpPr/>
          <p:nvPr/>
        </p:nvSpPr>
        <p:spPr bwMode="auto">
          <a:xfrm flipH="1" flipV="1">
            <a:off x="10895013" y="4371975"/>
            <a:ext cx="144462" cy="2808288"/>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38" name="37 Flecha arriba"/>
          <p:cNvSpPr/>
          <p:nvPr/>
        </p:nvSpPr>
        <p:spPr bwMode="auto">
          <a:xfrm>
            <a:off x="9598025" y="3508375"/>
            <a:ext cx="144463" cy="474663"/>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2022" name="38 CuadroTexto"/>
          <p:cNvSpPr txBox="1">
            <a:spLocks noChangeArrowheads="1"/>
          </p:cNvSpPr>
          <p:nvPr/>
        </p:nvSpPr>
        <p:spPr bwMode="auto">
          <a:xfrm>
            <a:off x="8734425" y="2678113"/>
            <a:ext cx="1871663" cy="830262"/>
          </a:xfrm>
          <a:prstGeom prst="rect">
            <a:avLst/>
          </a:prstGeom>
          <a:noFill/>
          <a:ln w="9525">
            <a:solidFill>
              <a:srgbClr val="000099"/>
            </a:solidFill>
            <a:miter lim="800000"/>
            <a:headEnd/>
            <a:tailEnd/>
          </a:ln>
        </p:spPr>
        <p:txBody>
          <a:bodyPr>
            <a:spAutoFit/>
          </a:bodyPr>
          <a:lstStyle/>
          <a:p>
            <a:pPr algn="ctr"/>
            <a:r>
              <a:rPr lang="es-MX" sz="2400">
                <a:latin typeface="Times New Roman" pitchFamily="18" charset="0"/>
                <a:cs typeface="Times New Roman" pitchFamily="18" charset="0"/>
              </a:rPr>
              <a:t>Distribución cursos/prof</a:t>
            </a:r>
          </a:p>
        </p:txBody>
      </p:sp>
      <p:sp>
        <p:nvSpPr>
          <p:cNvPr id="40" name="39 Flecha arriba"/>
          <p:cNvSpPr/>
          <p:nvPr/>
        </p:nvSpPr>
        <p:spPr bwMode="auto">
          <a:xfrm>
            <a:off x="10679113" y="2573338"/>
            <a:ext cx="144462" cy="1439862"/>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2024" name="40 CuadroTexto"/>
          <p:cNvSpPr txBox="1">
            <a:spLocks noChangeArrowheads="1"/>
          </p:cNvSpPr>
          <p:nvPr/>
        </p:nvSpPr>
        <p:spPr bwMode="auto">
          <a:xfrm>
            <a:off x="9815513" y="1708150"/>
            <a:ext cx="1871662" cy="831850"/>
          </a:xfrm>
          <a:prstGeom prst="rect">
            <a:avLst/>
          </a:prstGeom>
          <a:noFill/>
          <a:ln w="9525">
            <a:solidFill>
              <a:srgbClr val="000099"/>
            </a:solidFill>
            <a:miter lim="800000"/>
            <a:headEnd/>
            <a:tailEnd/>
          </a:ln>
        </p:spPr>
        <p:txBody>
          <a:bodyPr>
            <a:spAutoFit/>
          </a:bodyPr>
          <a:lstStyle/>
          <a:p>
            <a:pPr algn="ctr"/>
            <a:r>
              <a:rPr lang="es-MX" sz="2400">
                <a:latin typeface="Times New Roman" pitchFamily="18" charset="0"/>
                <a:cs typeface="Times New Roman" pitchFamily="18" charset="0"/>
              </a:rPr>
              <a:t>Cierre Convocatoria</a:t>
            </a:r>
          </a:p>
        </p:txBody>
      </p:sp>
      <p:sp>
        <p:nvSpPr>
          <p:cNvPr id="42025" name="41 CuadroTexto"/>
          <p:cNvSpPr txBox="1">
            <a:spLocks noChangeArrowheads="1"/>
          </p:cNvSpPr>
          <p:nvPr/>
        </p:nvSpPr>
        <p:spPr bwMode="auto">
          <a:xfrm>
            <a:off x="10031413" y="7180263"/>
            <a:ext cx="1871662" cy="831850"/>
          </a:xfrm>
          <a:prstGeom prst="rect">
            <a:avLst/>
          </a:prstGeom>
          <a:noFill/>
          <a:ln w="9525">
            <a:solidFill>
              <a:srgbClr val="000099"/>
            </a:solidFill>
            <a:miter lim="800000"/>
            <a:headEnd/>
            <a:tailEnd/>
          </a:ln>
        </p:spPr>
        <p:txBody>
          <a:bodyPr>
            <a:spAutoFit/>
          </a:bodyPr>
          <a:lstStyle/>
          <a:p>
            <a:pPr algn="ctr"/>
            <a:r>
              <a:rPr lang="es-MX" sz="2400">
                <a:latin typeface="Times New Roman" pitchFamily="18" charset="0"/>
                <a:cs typeface="Times New Roman" pitchFamily="18" charset="0"/>
              </a:rPr>
              <a:t>Selección Estudiantes</a:t>
            </a:r>
          </a:p>
        </p:txBody>
      </p:sp>
      <p:sp>
        <p:nvSpPr>
          <p:cNvPr id="42026" name="42 CuadroTexto"/>
          <p:cNvSpPr txBox="1">
            <a:spLocks noChangeArrowheads="1"/>
          </p:cNvSpPr>
          <p:nvPr/>
        </p:nvSpPr>
        <p:spPr bwMode="auto">
          <a:xfrm>
            <a:off x="11039475" y="5524500"/>
            <a:ext cx="1871663" cy="1200150"/>
          </a:xfrm>
          <a:prstGeom prst="rect">
            <a:avLst/>
          </a:prstGeom>
          <a:noFill/>
          <a:ln w="9525">
            <a:solidFill>
              <a:srgbClr val="000099"/>
            </a:solidFill>
            <a:miter lim="800000"/>
            <a:headEnd/>
            <a:tailEnd/>
          </a:ln>
        </p:spPr>
        <p:txBody>
          <a:bodyPr>
            <a:spAutoFit/>
          </a:bodyPr>
          <a:lstStyle/>
          <a:p>
            <a:pPr algn="ctr"/>
            <a:r>
              <a:rPr lang="es-MX" sz="2400">
                <a:latin typeface="Times New Roman" pitchFamily="18" charset="0"/>
                <a:cs typeface="Times New Roman" pitchFamily="18" charset="0"/>
              </a:rPr>
              <a:t>Tramites de internación y Becas</a:t>
            </a:r>
          </a:p>
        </p:txBody>
      </p:sp>
      <p:sp>
        <p:nvSpPr>
          <p:cNvPr id="45" name="44 Flecha arriba"/>
          <p:cNvSpPr/>
          <p:nvPr/>
        </p:nvSpPr>
        <p:spPr bwMode="auto">
          <a:xfrm flipH="1" flipV="1">
            <a:off x="11903075" y="4371975"/>
            <a:ext cx="144463" cy="1152525"/>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6" name="45 Flecha arriba"/>
          <p:cNvSpPr/>
          <p:nvPr/>
        </p:nvSpPr>
        <p:spPr bwMode="auto">
          <a:xfrm>
            <a:off x="12334875" y="3436938"/>
            <a:ext cx="215900" cy="546100"/>
          </a:xfrm>
          <a:prstGeom prst="upArrow">
            <a:avLst/>
          </a:prstGeom>
          <a:solidFill>
            <a:srgbClr val="FF0000"/>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7" name="46 CuadroTexto"/>
          <p:cNvSpPr txBox="1"/>
          <p:nvPr/>
        </p:nvSpPr>
        <p:spPr>
          <a:xfrm>
            <a:off x="11420475" y="2644775"/>
            <a:ext cx="1490663" cy="830263"/>
          </a:xfrm>
          <a:prstGeom prst="rect">
            <a:avLst/>
          </a:prstGeom>
          <a:noFill/>
          <a:ln>
            <a:solidFill>
              <a:srgbClr val="C00000"/>
            </a:solidFill>
          </a:ln>
          <a:effectLst>
            <a:outerShdw blurRad="50800" dist="38100" dir="2700000" algn="tl" rotWithShape="0">
              <a:prstClr val="black">
                <a:alpha val="40000"/>
              </a:prstClr>
            </a:outerShdw>
          </a:effectLst>
        </p:spPr>
        <p:txBody>
          <a:bodyPr>
            <a:spAutoFit/>
          </a:bodyPr>
          <a:lstStyle/>
          <a:p>
            <a:pPr algn="ctr">
              <a:defRPr/>
            </a:pPr>
            <a:r>
              <a:rPr lang="es-MX" sz="2400" dirty="0">
                <a:latin typeface="Times New Roman" pitchFamily="18" charset="0"/>
                <a:cs typeface="Times New Roman" pitchFamily="18" charset="0"/>
              </a:rPr>
              <a:t>Inicio Programa</a:t>
            </a:r>
          </a:p>
        </p:txBody>
      </p:sp>
      <p:sp>
        <p:nvSpPr>
          <p:cNvPr id="44" name="43 Flecha arriba"/>
          <p:cNvSpPr/>
          <p:nvPr/>
        </p:nvSpPr>
        <p:spPr bwMode="auto">
          <a:xfrm flipV="1">
            <a:off x="1101725" y="4371975"/>
            <a:ext cx="144463" cy="504825"/>
          </a:xfrm>
          <a:prstGeom prst="upArrow">
            <a:avLst/>
          </a:prstGeom>
          <a:solidFill>
            <a:srgbClr val="000099"/>
          </a:solidFill>
          <a:ln w="25400" cap="flat" cmpd="sng" algn="ctr">
            <a:solidFill>
              <a:srgbClr val="000000"/>
            </a:solidFill>
            <a:prstDash val="solid"/>
            <a:round/>
            <a:headEnd type="none" w="med" len="med"/>
            <a:tailEnd type="none" w="med" len="med"/>
          </a:ln>
          <a:effectLst/>
        </p:spPr>
        <p:txBody>
          <a:bodyPr/>
          <a:lstStyle/>
          <a:p>
            <a:pPr algn="ctr">
              <a:defRPr/>
            </a:pPr>
            <a:endParaRPr lang="en-US" sz="4200" b="1" dirty="0">
              <a:ln w="18000">
                <a:solidFill>
                  <a:srgbClr val="333399">
                    <a:satMod val="140000"/>
                  </a:srgbClr>
                </a:solidFill>
                <a:prstDash val="solid"/>
                <a:miter lim="800000"/>
              </a:ln>
              <a:solidFill>
                <a:srgbClr val="000099"/>
              </a:solidFill>
              <a:effectLst>
                <a:outerShdw blurRad="25500" dist="23000" dir="7020000" algn="tl">
                  <a:srgbClr val="000000">
                    <a:alpha val="50000"/>
                  </a:srgbClr>
                </a:outerShdw>
              </a:effectLst>
            </a:endParaRPr>
          </a:p>
        </p:txBody>
      </p:sp>
      <p:sp>
        <p:nvSpPr>
          <p:cNvPr id="42031" name="19 CuadroTexto"/>
          <p:cNvSpPr txBox="1">
            <a:spLocks noChangeArrowheads="1"/>
          </p:cNvSpPr>
          <p:nvPr/>
        </p:nvSpPr>
        <p:spPr bwMode="auto">
          <a:xfrm>
            <a:off x="309563" y="4900613"/>
            <a:ext cx="1512887" cy="1200150"/>
          </a:xfrm>
          <a:prstGeom prst="rect">
            <a:avLst/>
          </a:prstGeom>
          <a:noFill/>
          <a:ln w="9525">
            <a:solidFill>
              <a:srgbClr val="000099"/>
            </a:solidFill>
            <a:miter lim="800000"/>
            <a:headEnd/>
            <a:tailEnd/>
          </a:ln>
        </p:spPr>
        <p:txBody>
          <a:bodyPr>
            <a:spAutoFit/>
          </a:bodyPr>
          <a:lstStyle/>
          <a:p>
            <a:pPr algn="ctr"/>
            <a:r>
              <a:rPr lang="es-MX" sz="2400">
                <a:latin typeface="Times New Roman" pitchFamily="18" charset="0"/>
                <a:cs typeface="Times New Roman" pitchFamily="18" charset="0"/>
              </a:rPr>
              <a:t>Propuesta p/Consejo Científico</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16387" name="Rectangle 2"/>
          <p:cNvSpPr>
            <a:spLocks noGrp="1" noChangeArrowheads="1"/>
          </p:cNvSpPr>
          <p:nvPr>
            <p:ph type="title"/>
          </p:nvPr>
        </p:nvSpPr>
        <p:spPr/>
        <p:txBody>
          <a:bodyPr/>
          <a:lstStyle/>
          <a:p>
            <a:pPr eaLnBrk="1" hangingPunct="1"/>
            <a:r>
              <a:rPr lang="en-US" dirty="0" smtClean="0"/>
              <a:t>N</a:t>
            </a:r>
            <a:r>
              <a:rPr lang="es-MX" dirty="0" smtClean="0"/>
              <a:t>ature</a:t>
            </a:r>
            <a:endParaRPr lang="en-US" dirty="0" smtClean="0"/>
          </a:p>
        </p:txBody>
      </p:sp>
      <p:sp>
        <p:nvSpPr>
          <p:cNvPr id="16388" name="Rectangle 3"/>
          <p:cNvSpPr>
            <a:spLocks/>
          </p:cNvSpPr>
          <p:nvPr/>
        </p:nvSpPr>
        <p:spPr bwMode="auto">
          <a:xfrm>
            <a:off x="2362200" y="3989388"/>
            <a:ext cx="8877300" cy="4038600"/>
          </a:xfrm>
          <a:prstGeom prst="rect">
            <a:avLst/>
          </a:prstGeom>
          <a:noFill/>
          <a:ln w="12700">
            <a:noFill/>
            <a:miter lim="800000"/>
            <a:headEnd/>
            <a:tailEnd/>
          </a:ln>
        </p:spPr>
        <p:txBody>
          <a:bodyPr lIns="0" tIns="0" rIns="0" bIns="0" anchor="ctr"/>
          <a:lstStyle/>
          <a:p>
            <a:pPr>
              <a:lnSpc>
                <a:spcPct val="115000"/>
              </a:lnSpc>
              <a:spcBef>
                <a:spcPts val="1200"/>
              </a:spcBef>
            </a:pPr>
            <a:r>
              <a:rPr lang="en-US" sz="3000" dirty="0" smtClean="0">
                <a:solidFill>
                  <a:schemeClr val="tx1"/>
                </a:solidFill>
                <a:latin typeface="ArialMT" charset="0"/>
                <a:ea typeface="ArialMT" charset="0"/>
                <a:cs typeface="ArialMT" charset="0"/>
                <a:sym typeface="ArialMT" charset="0"/>
              </a:rPr>
              <a:t>The </a:t>
            </a:r>
            <a:r>
              <a:rPr lang="en-US" sz="3000" dirty="0">
                <a:solidFill>
                  <a:schemeClr val="tx1"/>
                </a:solidFill>
                <a:latin typeface="ArialMT" charset="0"/>
                <a:ea typeface="ArialMT" charset="0"/>
                <a:cs typeface="ArialMT" charset="0"/>
                <a:sym typeface="ArialMT" charset="0"/>
              </a:rPr>
              <a:t>Centro </a:t>
            </a:r>
            <a:r>
              <a:rPr lang="en-US" sz="3000" dirty="0" err="1">
                <a:solidFill>
                  <a:schemeClr val="tx1"/>
                </a:solidFill>
                <a:latin typeface="ArialMT" charset="0"/>
                <a:ea typeface="ArialMT" charset="0"/>
                <a:cs typeface="ArialMT" charset="0"/>
                <a:sym typeface="ArialMT" charset="0"/>
              </a:rPr>
              <a:t>Mesoamericano</a:t>
            </a:r>
            <a:r>
              <a:rPr lang="en-US" sz="3000" dirty="0">
                <a:solidFill>
                  <a:schemeClr val="tx1"/>
                </a:solidFill>
                <a:latin typeface="ArialMT" charset="0"/>
                <a:ea typeface="ArialMT" charset="0"/>
                <a:cs typeface="ArialMT" charset="0"/>
                <a:sym typeface="ArialMT" charset="0"/>
              </a:rPr>
              <a:t> de </a:t>
            </a:r>
            <a:r>
              <a:rPr lang="en-US" sz="3000" dirty="0" err="1">
                <a:solidFill>
                  <a:schemeClr val="tx1"/>
                </a:solidFill>
                <a:latin typeface="ArialMT" charset="0"/>
                <a:ea typeface="ArialMT" charset="0"/>
                <a:cs typeface="ArialMT" charset="0"/>
                <a:sym typeface="ArialMT" charset="0"/>
              </a:rPr>
              <a:t>Física</a:t>
            </a:r>
            <a:r>
              <a:rPr lang="en-US" sz="3000" dirty="0">
                <a:solidFill>
                  <a:schemeClr val="tx1"/>
                </a:solidFill>
                <a:latin typeface="ArialMT" charset="0"/>
                <a:ea typeface="ArialMT" charset="0"/>
                <a:cs typeface="ArialMT" charset="0"/>
                <a:sym typeface="ArialMT" charset="0"/>
              </a:rPr>
              <a:t> </a:t>
            </a:r>
            <a:r>
              <a:rPr lang="en-US" sz="3000" dirty="0" err="1">
                <a:solidFill>
                  <a:schemeClr val="tx1"/>
                </a:solidFill>
                <a:latin typeface="ArialMT" charset="0"/>
                <a:ea typeface="ArialMT" charset="0"/>
                <a:cs typeface="ArialMT" charset="0"/>
                <a:sym typeface="ArialMT" charset="0"/>
              </a:rPr>
              <a:t>Teórica</a:t>
            </a:r>
            <a:r>
              <a:rPr lang="en-US" sz="3000" dirty="0">
                <a:solidFill>
                  <a:schemeClr val="tx1"/>
                </a:solidFill>
                <a:latin typeface="ArialMT" charset="0"/>
                <a:ea typeface="ArialMT" charset="0"/>
                <a:cs typeface="ArialMT" charset="0"/>
                <a:sym typeface="ArialMT" charset="0"/>
              </a:rPr>
              <a:t> de la Universidad </a:t>
            </a:r>
            <a:r>
              <a:rPr lang="en-US" sz="3000" dirty="0" err="1">
                <a:solidFill>
                  <a:schemeClr val="tx1"/>
                </a:solidFill>
                <a:latin typeface="ArialMT" charset="0"/>
                <a:ea typeface="ArialMT" charset="0"/>
                <a:cs typeface="ArialMT" charset="0"/>
                <a:sym typeface="ArialMT" charset="0"/>
              </a:rPr>
              <a:t>Autónoma</a:t>
            </a:r>
            <a:r>
              <a:rPr lang="en-US" sz="3000" dirty="0">
                <a:solidFill>
                  <a:schemeClr val="tx1"/>
                </a:solidFill>
                <a:latin typeface="ArialMT" charset="0"/>
                <a:ea typeface="ArialMT" charset="0"/>
                <a:cs typeface="ArialMT" charset="0"/>
                <a:sym typeface="ArialMT" charset="0"/>
              </a:rPr>
              <a:t> de Chiapas </a:t>
            </a:r>
            <a:r>
              <a:rPr lang="en-US" sz="3200" dirty="0" smtClean="0"/>
              <a:t> (</a:t>
            </a:r>
            <a:r>
              <a:rPr lang="en-US" sz="3200" dirty="0"/>
              <a:t>C</a:t>
            </a:r>
            <a:r>
              <a:rPr lang="en-US" sz="3200" dirty="0" smtClean="0"/>
              <a:t>EMAFIT) is created as an academic unit to integrate and consolidate UNACH functions in the areas of physics, mathematics, energy and environment.</a:t>
            </a:r>
            <a:br>
              <a:rPr lang="en-US" sz="3200" dirty="0" smtClean="0"/>
            </a:br>
            <a:r>
              <a:rPr lang="en-US" sz="3200" dirty="0" smtClean="0"/>
              <a:t>We will refer to CEMAFIT also as MCTP, for Mesoamerican Centre for Theoretical Physics.</a:t>
            </a:r>
            <a:endParaRPr lang="en-US" sz="3000" dirty="0" smtClean="0">
              <a:solidFill>
                <a:schemeClr val="tx1"/>
              </a:solidFill>
              <a:latin typeface="ArialMT" charset="0"/>
              <a:sym typeface="ArialMT" charset="0"/>
            </a:endParaRPr>
          </a:p>
          <a:p>
            <a:pPr>
              <a:lnSpc>
                <a:spcPct val="115000"/>
              </a:lnSpc>
              <a:spcBef>
                <a:spcPts val="1200"/>
              </a:spcBef>
            </a:pPr>
            <a:endParaRPr lang="en-US" sz="3000" dirty="0">
              <a:solidFill>
                <a:schemeClr val="tx1"/>
              </a:solidFill>
              <a:latin typeface="ArialMT" charset="0"/>
              <a:ea typeface="ArialMT" charset="0"/>
              <a:cs typeface="ArialMT" charset="0"/>
              <a:sym typeface="ArialMT"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rrowheads="1"/>
          </p:cNvPicPr>
          <p:nvPr/>
        </p:nvPicPr>
        <p:blipFill>
          <a:blip r:embed="rId2"/>
          <a:srcRect/>
          <a:stretch>
            <a:fillRect/>
          </a:stretch>
        </p:blipFill>
        <p:spPr bwMode="auto">
          <a:xfrm>
            <a:off x="0" y="-266736"/>
            <a:ext cx="13004800" cy="9753600"/>
          </a:xfrm>
          <a:prstGeom prst="rect">
            <a:avLst/>
          </a:prstGeom>
          <a:noFill/>
          <a:ln w="12700">
            <a:noFill/>
            <a:miter lim="800000"/>
            <a:headEnd/>
            <a:tailEnd/>
          </a:ln>
        </p:spPr>
      </p:pic>
      <p:sp>
        <p:nvSpPr>
          <p:cNvPr id="43011" name="Rectangle 2"/>
          <p:cNvSpPr>
            <a:spLocks noGrp="1" noChangeArrowheads="1"/>
          </p:cNvSpPr>
          <p:nvPr>
            <p:ph type="title"/>
          </p:nvPr>
        </p:nvSpPr>
        <p:spPr>
          <a:xfrm>
            <a:off x="1270000" y="4597400"/>
            <a:ext cx="10464800" cy="3302000"/>
          </a:xfrm>
        </p:spPr>
        <p:txBody>
          <a:bodyPr anchor="t"/>
          <a:lstStyle/>
          <a:p>
            <a:pPr eaLnBrk="1" hangingPunct="1"/>
            <a:r>
              <a:rPr lang="en-US" dirty="0" smtClean="0"/>
              <a:t>Thank you all.</a:t>
            </a:r>
            <a:br>
              <a:rPr lang="en-US" dirty="0" smtClean="0"/>
            </a:br>
            <a:r>
              <a:rPr lang="en-US" sz="3600" dirty="0" smtClean="0"/>
              <a:t>All members of the academic and scientific communities are invited to comment and make suggestions on the structure and pertinence of the programs of MCT¨P</a:t>
            </a:r>
            <a:br>
              <a:rPr lang="en-US" sz="3600" dirty="0" smtClean="0"/>
            </a:br>
            <a:r>
              <a:rPr lang="en-US" sz="3600" dirty="0" smtClean="0"/>
              <a:t/>
            </a:r>
            <a:br>
              <a:rPr lang="en-US" sz="3600" dirty="0" smtClean="0"/>
            </a:br>
            <a:r>
              <a:rPr lang="en-US" dirty="0" smtClean="0"/>
              <a:t/>
            </a:r>
            <a:br>
              <a:rPr lang="en-US" dirty="0" smtClean="0"/>
            </a:br>
            <a:r>
              <a:rPr lang="en-US" dirty="0" smtClean="0"/>
              <a:t> </a:t>
            </a:r>
            <a:br>
              <a:rPr lang="en-US" dirty="0" smtClean="0"/>
            </a:br>
            <a:endParaRPr lang="en-US" dirty="0" smtClean="0"/>
          </a:p>
        </p:txBody>
      </p:sp>
      <p:sp>
        <p:nvSpPr>
          <p:cNvPr id="4" name="3 CuadroTexto"/>
          <p:cNvSpPr txBox="1"/>
          <p:nvPr/>
        </p:nvSpPr>
        <p:spPr>
          <a:xfrm>
            <a:off x="3001938" y="8830270"/>
            <a:ext cx="6286544" cy="707886"/>
          </a:xfrm>
          <a:prstGeom prst="rect">
            <a:avLst/>
          </a:prstGeom>
          <a:solidFill>
            <a:schemeClr val="bg1"/>
          </a:solidFill>
        </p:spPr>
        <p:txBody>
          <a:bodyPr wrap="square" rtlCol="0">
            <a:spAutoFit/>
          </a:bodyPr>
          <a:lstStyle/>
          <a:p>
            <a:pPr algn="ctr"/>
            <a:r>
              <a:rPr lang="en-US" sz="4000" dirty="0" smtClean="0">
                <a:solidFill>
                  <a:schemeClr val="bg1"/>
                </a:solidFill>
                <a:hlinkClick r:id="rId3"/>
              </a:rPr>
              <a:t>zepeda@fis.cinvestav.mx</a:t>
            </a:r>
            <a:r>
              <a:rPr lang="en-US" sz="4000" dirty="0" smtClean="0">
                <a:solidFill>
                  <a:schemeClr val="bg1"/>
                </a:solidFill>
              </a:rPr>
              <a:t> </a:t>
            </a:r>
            <a:endParaRPr lang="es-MX" sz="40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rrowheads="1"/>
          </p:cNvPicPr>
          <p:nvPr/>
        </p:nvPicPr>
        <p:blipFill>
          <a:blip r:embed="rId2"/>
          <a:srcRect/>
          <a:stretch>
            <a:fillRect/>
          </a:stretch>
        </p:blipFill>
        <p:spPr bwMode="auto">
          <a:xfrm>
            <a:off x="2540000" y="3784600"/>
            <a:ext cx="7924800" cy="21844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rrowheads="1"/>
          </p:cNvPicPr>
          <p:nvPr/>
        </p:nvPicPr>
        <p:blipFill>
          <a:blip r:embed="rId2"/>
          <a:srcRect/>
          <a:stretch>
            <a:fillRect/>
          </a:stretch>
        </p:blipFill>
        <p:spPr bwMode="auto">
          <a:xfrm>
            <a:off x="0" y="-25400"/>
            <a:ext cx="13004800" cy="9804400"/>
          </a:xfrm>
          <a:prstGeom prst="rect">
            <a:avLst/>
          </a:prstGeom>
          <a:noFill/>
          <a:ln w="12700">
            <a:noFill/>
            <a:miter lim="800000"/>
            <a:headEnd/>
            <a:tailEnd/>
          </a:ln>
        </p:spPr>
      </p:pic>
      <p:sp>
        <p:nvSpPr>
          <p:cNvPr id="17411" name="Rectangle 2"/>
          <p:cNvSpPr>
            <a:spLocks/>
          </p:cNvSpPr>
          <p:nvPr/>
        </p:nvSpPr>
        <p:spPr bwMode="auto">
          <a:xfrm>
            <a:off x="985838" y="2774950"/>
            <a:ext cx="11049000" cy="5816626"/>
          </a:xfrm>
          <a:prstGeom prst="rect">
            <a:avLst/>
          </a:prstGeom>
          <a:noFill/>
          <a:ln w="12700">
            <a:noFill/>
            <a:miter lim="800000"/>
            <a:headEnd/>
            <a:tailEnd/>
          </a:ln>
        </p:spPr>
        <p:txBody>
          <a:bodyPr lIns="0" tIns="0" rIns="0" bIns="0" anchor="ctr"/>
          <a:lstStyle/>
          <a:p>
            <a:pPr>
              <a:lnSpc>
                <a:spcPct val="115000"/>
              </a:lnSpc>
              <a:spcBef>
                <a:spcPts val="1000"/>
              </a:spcBef>
            </a:pPr>
            <a:r>
              <a:rPr lang="en-US" sz="3200" dirty="0" smtClean="0"/>
              <a:t>The main purpose of MCTP is to develop:</a:t>
            </a:r>
          </a:p>
          <a:p>
            <a:pPr>
              <a:lnSpc>
                <a:spcPct val="115000"/>
              </a:lnSpc>
              <a:spcBef>
                <a:spcPts val="1000"/>
              </a:spcBef>
              <a:buClr>
                <a:srgbClr val="C00000"/>
              </a:buClr>
              <a:buFont typeface="Courier New" pitchFamily="49" charset="0"/>
              <a:buChar char="o"/>
            </a:pPr>
            <a:r>
              <a:rPr lang="en-US" sz="3200" dirty="0" smtClean="0"/>
              <a:t> teaching</a:t>
            </a:r>
            <a:endParaRPr lang="en-US" sz="3000" dirty="0" smtClean="0">
              <a:solidFill>
                <a:schemeClr val="tx1"/>
              </a:solidFill>
              <a:latin typeface="ArialMT" charset="0"/>
              <a:ea typeface="ArialMT" charset="0"/>
              <a:cs typeface="ArialMT" charset="0"/>
              <a:sym typeface="ArialMT" charset="0"/>
            </a:endParaRPr>
          </a:p>
          <a:p>
            <a:pPr>
              <a:lnSpc>
                <a:spcPct val="115000"/>
              </a:lnSpc>
              <a:spcBef>
                <a:spcPts val="1000"/>
              </a:spcBef>
              <a:buClr>
                <a:srgbClr val="C00000"/>
              </a:buClr>
              <a:buFont typeface="Courier New" pitchFamily="49" charset="0"/>
              <a:buChar char="o"/>
            </a:pPr>
            <a:r>
              <a:rPr lang="es-MX" sz="3200" dirty="0" smtClean="0"/>
              <a:t> </a:t>
            </a:r>
            <a:r>
              <a:rPr lang="es-MX" sz="3200" dirty="0" err="1"/>
              <a:t>r</a:t>
            </a:r>
            <a:r>
              <a:rPr lang="es-MX" sz="3200" dirty="0" err="1" smtClean="0"/>
              <a:t>esearch</a:t>
            </a:r>
            <a:endParaRPr lang="es-MX" sz="3200" dirty="0" smtClean="0"/>
          </a:p>
          <a:p>
            <a:pPr>
              <a:lnSpc>
                <a:spcPct val="115000"/>
              </a:lnSpc>
              <a:spcBef>
                <a:spcPts val="1000"/>
              </a:spcBef>
              <a:buClr>
                <a:srgbClr val="C00000"/>
              </a:buClr>
              <a:buFont typeface="Courier New" pitchFamily="49" charset="0"/>
              <a:buChar char="o"/>
            </a:pPr>
            <a:r>
              <a:rPr lang="es-MX" sz="3200" dirty="0" smtClean="0"/>
              <a:t> and </a:t>
            </a:r>
            <a:r>
              <a:rPr lang="es-MX" sz="3200" dirty="0" err="1" smtClean="0"/>
              <a:t>extention</a:t>
            </a:r>
            <a:r>
              <a:rPr lang="es-MX" sz="3200" dirty="0" smtClean="0"/>
              <a:t> of </a:t>
            </a:r>
            <a:r>
              <a:rPr lang="es-MX" sz="3200" dirty="0" err="1" smtClean="0"/>
              <a:t>basic</a:t>
            </a:r>
            <a:r>
              <a:rPr lang="es-MX" sz="3200" dirty="0" smtClean="0"/>
              <a:t> and </a:t>
            </a:r>
            <a:r>
              <a:rPr lang="es-MX" sz="3200" dirty="0" err="1" smtClean="0"/>
              <a:t>applied</a:t>
            </a:r>
            <a:r>
              <a:rPr lang="es-MX" sz="3200" dirty="0" smtClean="0"/>
              <a:t> </a:t>
            </a:r>
            <a:r>
              <a:rPr lang="es-MX" sz="3200" dirty="0" err="1" smtClean="0"/>
              <a:t>science</a:t>
            </a:r>
            <a:r>
              <a:rPr lang="es-MX" sz="3200" dirty="0" smtClean="0"/>
              <a:t> </a:t>
            </a:r>
            <a:r>
              <a:rPr lang="es-MX" sz="3200" dirty="0" err="1" smtClean="0"/>
              <a:t>knowledge</a:t>
            </a:r>
            <a:r>
              <a:rPr lang="es-MX" sz="3200" dirty="0" smtClean="0"/>
              <a:t> in:  </a:t>
            </a:r>
            <a:br>
              <a:rPr lang="es-MX" sz="3200" dirty="0" smtClean="0"/>
            </a:br>
            <a:endParaRPr lang="en-US" sz="3000" dirty="0">
              <a:solidFill>
                <a:schemeClr val="tx1"/>
              </a:solidFill>
              <a:latin typeface="ArialMT" charset="0"/>
              <a:ea typeface="ArialMT" charset="0"/>
              <a:cs typeface="ArialMT" charset="0"/>
              <a:sym typeface="ArialMT" charset="0"/>
            </a:endParaRPr>
          </a:p>
          <a:p>
            <a:pPr>
              <a:lnSpc>
                <a:spcPct val="92000"/>
              </a:lnSpc>
              <a:spcBef>
                <a:spcPts val="1200"/>
              </a:spcBef>
              <a:buClr>
                <a:srgbClr val="C0504D"/>
              </a:buClr>
              <a:buSzPct val="125000"/>
              <a:buFont typeface="Wingdings" charset="2"/>
              <a:buChar char="Ø"/>
            </a:pPr>
            <a:r>
              <a:rPr lang="es-MX" sz="3200" dirty="0" smtClean="0"/>
              <a:t>PHYSICS</a:t>
            </a:r>
            <a:endParaRPr lang="en-US" sz="3000" dirty="0">
              <a:solidFill>
                <a:schemeClr val="tx1"/>
              </a:solidFill>
              <a:latin typeface="ArialMT" charset="0"/>
              <a:ea typeface="ArialMT" charset="0"/>
              <a:cs typeface="ArialMT" charset="0"/>
              <a:sym typeface="ArialMT" charset="0"/>
            </a:endParaRPr>
          </a:p>
          <a:p>
            <a:pPr>
              <a:lnSpc>
                <a:spcPct val="92000"/>
              </a:lnSpc>
              <a:spcBef>
                <a:spcPts val="1200"/>
              </a:spcBef>
              <a:buClr>
                <a:srgbClr val="C0504D"/>
              </a:buClr>
              <a:buSzPct val="125000"/>
              <a:buFont typeface="Wingdings" charset="2"/>
              <a:buChar char="Ø"/>
            </a:pPr>
            <a:r>
              <a:rPr lang="es-MX" sz="3200" dirty="0" smtClean="0"/>
              <a:t>MATHEMATICS </a:t>
            </a:r>
          </a:p>
          <a:p>
            <a:pPr>
              <a:lnSpc>
                <a:spcPct val="92000"/>
              </a:lnSpc>
              <a:spcBef>
                <a:spcPts val="1200"/>
              </a:spcBef>
              <a:buClr>
                <a:srgbClr val="C0504D"/>
              </a:buClr>
              <a:buSzPct val="125000"/>
              <a:buFont typeface="Wingdings" charset="2"/>
              <a:buChar char="Ø"/>
            </a:pPr>
            <a:r>
              <a:rPr lang="es-MX" sz="3200" dirty="0" smtClean="0"/>
              <a:t>ENERGY</a:t>
            </a:r>
          </a:p>
          <a:p>
            <a:pPr>
              <a:lnSpc>
                <a:spcPct val="92000"/>
              </a:lnSpc>
              <a:spcBef>
                <a:spcPts val="1200"/>
              </a:spcBef>
              <a:buClr>
                <a:srgbClr val="C0504D"/>
              </a:buClr>
              <a:buSzPct val="125000"/>
              <a:buFont typeface="Wingdings" charset="2"/>
              <a:buChar char="Ø"/>
            </a:pPr>
            <a:r>
              <a:rPr lang="es-MX" sz="3200" dirty="0" smtClean="0"/>
              <a:t>AND ENVIRONMENT</a:t>
            </a:r>
            <a:br>
              <a:rPr lang="es-MX" sz="3200" dirty="0" smtClean="0"/>
            </a:br>
            <a:r>
              <a:rPr lang="es-MX" sz="3200" dirty="0" smtClean="0"/>
              <a:t> in </a:t>
            </a:r>
            <a:r>
              <a:rPr lang="es-MX" sz="3200" dirty="0" err="1" smtClean="0"/>
              <a:t>the</a:t>
            </a:r>
            <a:r>
              <a:rPr lang="es-MX" sz="3200" dirty="0" smtClean="0"/>
              <a:t> </a:t>
            </a:r>
            <a:r>
              <a:rPr lang="es-MX" sz="3200" dirty="0" err="1" smtClean="0"/>
              <a:t>region</a:t>
            </a:r>
            <a:r>
              <a:rPr lang="es-MX" sz="3200" dirty="0" smtClean="0"/>
              <a:t> of Central </a:t>
            </a:r>
            <a:r>
              <a:rPr lang="es-MX" sz="3200" dirty="0" err="1" smtClean="0"/>
              <a:t>America</a:t>
            </a:r>
            <a:r>
              <a:rPr lang="es-MX" sz="3200" dirty="0" smtClean="0"/>
              <a:t>, </a:t>
            </a:r>
            <a:r>
              <a:rPr lang="es-MX" sz="3200" dirty="0" err="1" smtClean="0"/>
              <a:t>the</a:t>
            </a:r>
            <a:r>
              <a:rPr lang="es-MX" sz="3200" dirty="0" smtClean="0"/>
              <a:t> </a:t>
            </a:r>
            <a:r>
              <a:rPr lang="es-MX" sz="3200" dirty="0" err="1" smtClean="0"/>
              <a:t>Caribbean</a:t>
            </a:r>
            <a:r>
              <a:rPr lang="es-MX" sz="3200" dirty="0" smtClean="0"/>
              <a:t> and </a:t>
            </a:r>
            <a:r>
              <a:rPr lang="es-MX" sz="3200" dirty="0" err="1" smtClean="0"/>
              <a:t>Mexico</a:t>
            </a:r>
            <a:r>
              <a:rPr lang="es-MX" sz="3200" dirty="0" smtClean="0"/>
              <a:t> </a:t>
            </a:r>
            <a:endParaRPr lang="en-US" sz="3000" dirty="0">
              <a:solidFill>
                <a:schemeClr val="tx1"/>
              </a:solidFill>
              <a:latin typeface="ArialMT" charset="0"/>
              <a:ea typeface="ArialMT" charset="0"/>
              <a:cs typeface="ArialMT" charset="0"/>
              <a:sym typeface="ArialMT" charset="0"/>
            </a:endParaRPr>
          </a:p>
        </p:txBody>
      </p:sp>
      <p:sp>
        <p:nvSpPr>
          <p:cNvPr id="17412" name="Rectangle 3"/>
          <p:cNvSpPr>
            <a:spLocks/>
          </p:cNvSpPr>
          <p:nvPr/>
        </p:nvSpPr>
        <p:spPr bwMode="auto">
          <a:xfrm>
            <a:off x="5454650" y="952500"/>
            <a:ext cx="2006960" cy="646331"/>
          </a:xfrm>
          <a:prstGeom prst="rect">
            <a:avLst/>
          </a:prstGeom>
          <a:noFill/>
          <a:ln w="12700">
            <a:noFill/>
            <a:miter lim="800000"/>
            <a:headEnd/>
            <a:tailEnd/>
          </a:ln>
        </p:spPr>
        <p:txBody>
          <a:bodyPr wrap="none" lIns="0" tIns="0" rIns="0" bIns="0" anchor="ctr">
            <a:spAutoFit/>
          </a:bodyPr>
          <a:lstStyle/>
          <a:p>
            <a:pPr algn="ctr"/>
            <a:r>
              <a:rPr lang="en-US" sz="4200" dirty="0" smtClean="0">
                <a:solidFill>
                  <a:srgbClr val="FFFFFF"/>
                </a:solidFill>
                <a:ea typeface="Gill Sans" charset="0"/>
                <a:cs typeface="Gill Sans" charset="0"/>
              </a:rPr>
              <a:t>P</a:t>
            </a:r>
            <a:r>
              <a:rPr lang="es-MX" sz="4200" dirty="0" err="1" smtClean="0">
                <a:solidFill>
                  <a:srgbClr val="FFFFFF"/>
                </a:solidFill>
                <a:ea typeface="Gill Sans" charset="0"/>
                <a:cs typeface="Gill Sans" charset="0"/>
              </a:rPr>
              <a:t>urpose</a:t>
            </a:r>
            <a:endParaRPr lang="en-US" sz="4200" dirty="0">
              <a:solidFill>
                <a:srgbClr val="FFFFFF"/>
              </a:solidFill>
              <a:ea typeface="Gill Sans" charset="0"/>
              <a:cs typeface="Gill Sans"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rrowheads="1"/>
          </p:cNvPicPr>
          <p:nvPr/>
        </p:nvPicPr>
        <p:blipFill>
          <a:blip r:embed="rId2"/>
          <a:srcRect/>
          <a:stretch>
            <a:fillRect/>
          </a:stretch>
        </p:blipFill>
        <p:spPr bwMode="auto">
          <a:xfrm>
            <a:off x="0" y="0"/>
            <a:ext cx="13004800" cy="9163080"/>
          </a:xfrm>
          <a:prstGeom prst="rect">
            <a:avLst/>
          </a:prstGeom>
          <a:noFill/>
          <a:ln w="12700">
            <a:noFill/>
            <a:miter lim="800000"/>
            <a:headEnd/>
            <a:tailEnd/>
          </a:ln>
        </p:spPr>
      </p:pic>
      <p:sp>
        <p:nvSpPr>
          <p:cNvPr id="18435" name="Rectangle 2"/>
          <p:cNvSpPr>
            <a:spLocks noGrp="1" noChangeArrowheads="1"/>
          </p:cNvSpPr>
          <p:nvPr>
            <p:ph type="title"/>
          </p:nvPr>
        </p:nvSpPr>
        <p:spPr>
          <a:xfrm>
            <a:off x="1270000" y="758825"/>
            <a:ext cx="10464800" cy="2546350"/>
          </a:xfrm>
        </p:spPr>
        <p:txBody>
          <a:bodyPr/>
          <a:lstStyle/>
          <a:p>
            <a:pPr eaLnBrk="1" hangingPunct="1"/>
            <a:r>
              <a:rPr lang="en-US" dirty="0" smtClean="0"/>
              <a:t>Mission</a:t>
            </a:r>
          </a:p>
        </p:txBody>
      </p:sp>
      <p:sp>
        <p:nvSpPr>
          <p:cNvPr id="18436" name="Rectangle 3"/>
          <p:cNvSpPr>
            <a:spLocks noGrp="1" noChangeArrowheads="1"/>
          </p:cNvSpPr>
          <p:nvPr>
            <p:ph type="body" idx="1"/>
          </p:nvPr>
        </p:nvSpPr>
        <p:spPr>
          <a:xfrm>
            <a:off x="1270000" y="3305175"/>
            <a:ext cx="10161588" cy="6448425"/>
          </a:xfrm>
        </p:spPr>
        <p:txBody>
          <a:bodyPr/>
          <a:lstStyle/>
          <a:p>
            <a:pPr marL="838200" eaLnBrk="1" hangingPunct="1"/>
            <a:endParaRPr lang="en-US" sz="4000" dirty="0" smtClean="0"/>
          </a:p>
          <a:p>
            <a:pPr marL="838200" eaLnBrk="1" hangingPunct="1">
              <a:buNone/>
            </a:pPr>
            <a:r>
              <a:rPr lang="en-US" sz="4000" dirty="0" smtClean="0"/>
              <a:t>    To contribute to the growth of education, science and technology and the extension of knowledge in the region of Mexico, Central America and the Caribbean.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19459" name="Rectangle 2"/>
          <p:cNvSpPr>
            <a:spLocks noGrp="1" noChangeArrowheads="1"/>
          </p:cNvSpPr>
          <p:nvPr>
            <p:ph type="title"/>
          </p:nvPr>
        </p:nvSpPr>
        <p:spPr>
          <a:xfrm>
            <a:off x="1270000" y="355600"/>
            <a:ext cx="10464800" cy="3352800"/>
          </a:xfrm>
        </p:spPr>
        <p:txBody>
          <a:bodyPr/>
          <a:lstStyle/>
          <a:p>
            <a:pPr eaLnBrk="1" hangingPunct="1"/>
            <a:r>
              <a:rPr lang="en-US" dirty="0" smtClean="0"/>
              <a:t>Vision</a:t>
            </a:r>
          </a:p>
        </p:txBody>
      </p:sp>
      <p:sp>
        <p:nvSpPr>
          <p:cNvPr id="19460" name="Rectangle 3"/>
          <p:cNvSpPr>
            <a:spLocks noGrp="1" noChangeArrowheads="1"/>
          </p:cNvSpPr>
          <p:nvPr>
            <p:ph type="body" idx="1"/>
          </p:nvPr>
        </p:nvSpPr>
        <p:spPr>
          <a:xfrm>
            <a:off x="1627188" y="3708400"/>
            <a:ext cx="10018712" cy="6045200"/>
          </a:xfrm>
        </p:spPr>
        <p:txBody>
          <a:bodyPr/>
          <a:lstStyle/>
          <a:p>
            <a:pPr marL="838200" eaLnBrk="1" hangingPunct="1">
              <a:buFont typeface="ArialMT" charset="0"/>
              <a:buNone/>
            </a:pPr>
            <a:r>
              <a:rPr lang="en-US" sz="4000" dirty="0" smtClean="0"/>
              <a:t>    </a:t>
            </a:r>
          </a:p>
          <a:p>
            <a:pPr marL="838200" eaLnBrk="1" hangingPunct="1">
              <a:buNone/>
            </a:pPr>
            <a:r>
              <a:rPr lang="en-US" sz="4000" dirty="0" smtClean="0"/>
              <a:t>    Develop and maintain a high quality environment to promote the scientific development of  young students  and researches of the region.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20483" name="Rectangle 2"/>
          <p:cNvSpPr>
            <a:spLocks noGrp="1" noChangeArrowheads="1"/>
          </p:cNvSpPr>
          <p:nvPr>
            <p:ph type="title"/>
          </p:nvPr>
        </p:nvSpPr>
        <p:spPr/>
        <p:txBody>
          <a:bodyPr/>
          <a:lstStyle/>
          <a:p>
            <a:pPr eaLnBrk="1" hangingPunct="1"/>
            <a:r>
              <a:rPr lang="en-US" smtClean="0"/>
              <a:t>The region</a:t>
            </a:r>
          </a:p>
        </p:txBody>
      </p:sp>
      <p:sp>
        <p:nvSpPr>
          <p:cNvPr id="20484" name="Rectangle 3"/>
          <p:cNvSpPr>
            <a:spLocks/>
          </p:cNvSpPr>
          <p:nvPr/>
        </p:nvSpPr>
        <p:spPr bwMode="auto">
          <a:xfrm>
            <a:off x="7931150" y="3492500"/>
            <a:ext cx="5105400" cy="4762500"/>
          </a:xfrm>
          <a:prstGeom prst="rect">
            <a:avLst/>
          </a:prstGeom>
          <a:noFill/>
          <a:ln w="12700">
            <a:noFill/>
            <a:miter lim="800000"/>
            <a:headEnd/>
            <a:tailEnd/>
          </a:ln>
        </p:spPr>
        <p:txBody>
          <a:bodyPr lIns="0" tIns="0" rIns="40639" bIns="0"/>
          <a:lstStyle/>
          <a:p>
            <a:pPr marL="39688">
              <a:spcBef>
                <a:spcPts val="1200"/>
              </a:spcBef>
              <a:buClr>
                <a:srgbClr val="000000"/>
              </a:buClr>
              <a:buSzPct val="100000"/>
              <a:buFont typeface="ArialMT" charset="0"/>
              <a:buChar char="•"/>
            </a:pPr>
            <a:r>
              <a:rPr lang="en-US" sz="2800" smtClean="0"/>
              <a:t>Central America, the Caribbean and Mexico (CACM) are linked by an  splendid Mesoamerican past and mostly also by a language</a:t>
            </a:r>
            <a:r>
              <a:rPr lang="en-US" sz="2800" smtClean="0">
                <a:solidFill>
                  <a:schemeClr val="tx1"/>
                </a:solidFill>
                <a:latin typeface="ArialMT" charset="0"/>
                <a:ea typeface="ArialMT" charset="0"/>
                <a:cs typeface="ArialMT" charset="0"/>
                <a:sym typeface="ArialMT" charset="0"/>
              </a:rPr>
              <a:t>.</a:t>
            </a:r>
            <a:endParaRPr lang="en-US" sz="2800">
              <a:solidFill>
                <a:schemeClr val="tx1"/>
              </a:solidFill>
              <a:latin typeface="ArialMT" charset="0"/>
              <a:ea typeface="ArialMT" charset="0"/>
              <a:cs typeface="ArialMT" charset="0"/>
              <a:sym typeface="ArialMT" charset="0"/>
            </a:endParaRPr>
          </a:p>
          <a:p>
            <a:pPr marL="39688">
              <a:spcBef>
                <a:spcPts val="1200"/>
              </a:spcBef>
              <a:buClr>
                <a:srgbClr val="000000"/>
              </a:buClr>
              <a:buSzPct val="100000"/>
              <a:buFont typeface="ArialMT" charset="0"/>
              <a:buChar char="•"/>
            </a:pPr>
            <a:r>
              <a:rPr lang="en-US" sz="2800" smtClean="0"/>
              <a:t>Common problems.</a:t>
            </a:r>
          </a:p>
          <a:p>
            <a:pPr marL="39688">
              <a:spcBef>
                <a:spcPts val="1200"/>
              </a:spcBef>
              <a:buClr>
                <a:srgbClr val="000000"/>
              </a:buClr>
              <a:buSzPct val="100000"/>
              <a:buFont typeface="ArialMT" charset="0"/>
              <a:buChar char="•"/>
            </a:pPr>
            <a:r>
              <a:rPr lang="en-US" sz="2800" smtClean="0"/>
              <a:t>Need to integrate local research efforts in science and technology development</a:t>
            </a:r>
            <a:r>
              <a:rPr lang="en-US" sz="2800" smtClean="0">
                <a:solidFill>
                  <a:schemeClr val="tx1"/>
                </a:solidFill>
                <a:latin typeface="ArialMT" charset="0"/>
                <a:ea typeface="ArialMT" charset="0"/>
                <a:cs typeface="ArialMT" charset="0"/>
                <a:sym typeface="ArialMT" charset="0"/>
              </a:rPr>
              <a:t>.</a:t>
            </a:r>
            <a:endParaRPr lang="en-US" sz="2800">
              <a:solidFill>
                <a:schemeClr val="tx1"/>
              </a:solidFill>
              <a:latin typeface="ArialMT" charset="0"/>
              <a:ea typeface="ArialMT" charset="0"/>
              <a:cs typeface="ArialMT" charset="0"/>
              <a:sym typeface="ArialMT" charset="0"/>
            </a:endParaRPr>
          </a:p>
        </p:txBody>
      </p:sp>
      <p:pic>
        <p:nvPicPr>
          <p:cNvPr id="21508" name="Picture 4"/>
          <p:cNvPicPr>
            <a:picLocks noChangeArrowheads="1"/>
          </p:cNvPicPr>
          <p:nvPr/>
        </p:nvPicPr>
        <p:blipFill>
          <a:blip r:embed="rId3"/>
          <a:srcRect/>
          <a:stretch>
            <a:fillRect/>
          </a:stretch>
        </p:blipFill>
        <p:spPr bwMode="auto">
          <a:xfrm>
            <a:off x="330200" y="3225800"/>
            <a:ext cx="7124700" cy="5549900"/>
          </a:xfrm>
          <a:prstGeom prst="rect">
            <a:avLst/>
          </a:prstGeom>
          <a:noFill/>
          <a:ln>
            <a:noFill/>
          </a:ln>
          <a:effectLst>
            <a:outerShdw blurRad="63500" dist="139699" dir="2700000" algn="ctr" rotWithShape="0">
              <a:schemeClr val="bg2">
                <a:alpha val="64995"/>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22531" name="Rectangle 2"/>
          <p:cNvSpPr>
            <a:spLocks noGrp="1" noChangeArrowheads="1"/>
          </p:cNvSpPr>
          <p:nvPr>
            <p:ph type="title"/>
          </p:nvPr>
        </p:nvSpPr>
        <p:spPr>
          <a:xfrm>
            <a:off x="1270000" y="0"/>
            <a:ext cx="10464800" cy="4064000"/>
          </a:xfrm>
        </p:spPr>
        <p:txBody>
          <a:bodyPr/>
          <a:lstStyle/>
          <a:p>
            <a:pPr eaLnBrk="1" hangingPunct="1"/>
            <a:r>
              <a:rPr lang="en-US" dirty="0" smtClean="0"/>
              <a:t>ICTP</a:t>
            </a:r>
          </a:p>
        </p:txBody>
      </p:sp>
      <p:sp>
        <p:nvSpPr>
          <p:cNvPr id="22532" name="Rectangle 3"/>
          <p:cNvSpPr>
            <a:spLocks noGrp="1" noChangeArrowheads="1"/>
          </p:cNvSpPr>
          <p:nvPr>
            <p:ph type="body" idx="1"/>
          </p:nvPr>
        </p:nvSpPr>
        <p:spPr>
          <a:xfrm>
            <a:off x="1511300" y="5118100"/>
            <a:ext cx="9982200" cy="4635500"/>
          </a:xfrm>
        </p:spPr>
        <p:txBody>
          <a:bodyPr lIns="0" tIns="0" rIns="2539" bIns="0"/>
          <a:lstStyle/>
          <a:p>
            <a:pPr marL="355600" indent="-7938" eaLnBrk="1" hangingPunct="1"/>
            <a:r>
              <a:rPr lang="en-US" dirty="0" smtClean="0"/>
              <a:t>Founded 45 years ago by </a:t>
            </a:r>
            <a:r>
              <a:rPr lang="en-US" dirty="0" err="1" smtClean="0"/>
              <a:t>Abdus</a:t>
            </a:r>
            <a:r>
              <a:rPr lang="en-US" dirty="0" smtClean="0"/>
              <a:t> Salam (Nobel Prize 1979 for the proposal, together with Sheldon Glashow and Steven Weinberg, of the Standard Model of physics at the fundamental level). </a:t>
            </a:r>
          </a:p>
          <a:p>
            <a:pPr marL="355600" indent="-7938" eaLnBrk="1" hangingPunct="1"/>
            <a:r>
              <a:rPr lang="en-US" dirty="0" smtClean="0"/>
              <a:t>Provides resources and prestigious academic opportunities for scientists, including many from developing countries</a:t>
            </a:r>
          </a:p>
        </p:txBody>
      </p:sp>
      <p:pic>
        <p:nvPicPr>
          <p:cNvPr id="22533" name="Picture 4"/>
          <p:cNvPicPr>
            <a:picLocks noChangeArrowheads="1"/>
          </p:cNvPicPr>
          <p:nvPr/>
        </p:nvPicPr>
        <p:blipFill>
          <a:blip r:embed="rId3"/>
          <a:srcRect/>
          <a:stretch>
            <a:fillRect/>
          </a:stretch>
        </p:blipFill>
        <p:spPr bwMode="auto">
          <a:xfrm>
            <a:off x="3249613" y="3098800"/>
            <a:ext cx="6465887" cy="19431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rrowheads="1"/>
          </p:cNvPicPr>
          <p:nvPr/>
        </p:nvPicPr>
        <p:blipFill>
          <a:blip r:embed="rId2"/>
          <a:srcRect/>
          <a:stretch>
            <a:fillRect/>
          </a:stretch>
        </p:blipFill>
        <p:spPr bwMode="auto">
          <a:xfrm>
            <a:off x="0" y="0"/>
            <a:ext cx="13004800" cy="9753600"/>
          </a:xfrm>
          <a:prstGeom prst="rect">
            <a:avLst/>
          </a:prstGeom>
          <a:noFill/>
          <a:ln w="12700">
            <a:noFill/>
            <a:miter lim="800000"/>
            <a:headEnd/>
            <a:tailEnd/>
          </a:ln>
        </p:spPr>
      </p:pic>
      <p:sp>
        <p:nvSpPr>
          <p:cNvPr id="23555" name="Rectangle 2"/>
          <p:cNvSpPr>
            <a:spLocks noGrp="1" noChangeArrowheads="1"/>
          </p:cNvSpPr>
          <p:nvPr>
            <p:ph type="title"/>
          </p:nvPr>
        </p:nvSpPr>
        <p:spPr>
          <a:xfrm>
            <a:off x="1270000" y="771525"/>
            <a:ext cx="10464800" cy="2520950"/>
          </a:xfrm>
        </p:spPr>
        <p:txBody>
          <a:bodyPr/>
          <a:lstStyle/>
          <a:p>
            <a:pPr eaLnBrk="1" hangingPunct="1"/>
            <a:r>
              <a:rPr lang="en-US" dirty="0" smtClean="0"/>
              <a:t>Functions</a:t>
            </a:r>
          </a:p>
        </p:txBody>
      </p:sp>
      <p:sp>
        <p:nvSpPr>
          <p:cNvPr id="23556" name="Rectangle 3"/>
          <p:cNvSpPr>
            <a:spLocks noGrp="1" noChangeArrowheads="1"/>
          </p:cNvSpPr>
          <p:nvPr>
            <p:ph type="body" idx="1"/>
          </p:nvPr>
        </p:nvSpPr>
        <p:spPr>
          <a:xfrm>
            <a:off x="2358996" y="3292475"/>
            <a:ext cx="8229600" cy="6461125"/>
          </a:xfrm>
        </p:spPr>
        <p:txBody>
          <a:bodyPr lIns="0" tIns="0" rIns="2539" bIns="0"/>
          <a:lstStyle/>
          <a:p>
            <a:pPr marL="850900" eaLnBrk="1" hangingPunct="1">
              <a:lnSpc>
                <a:spcPct val="80000"/>
              </a:lnSpc>
              <a:buNone/>
            </a:pPr>
            <a:r>
              <a:rPr lang="en-US" sz="4000" dirty="0" smtClean="0"/>
              <a:t>ICTP functions focus on:</a:t>
            </a:r>
          </a:p>
          <a:p>
            <a:pPr marL="850900" eaLnBrk="1" hangingPunct="1">
              <a:lnSpc>
                <a:spcPct val="80000"/>
              </a:lnSpc>
              <a:buNone/>
            </a:pPr>
            <a:endParaRPr lang="en-US" sz="4000" dirty="0" smtClean="0"/>
          </a:p>
          <a:p>
            <a:pPr marL="850900" eaLnBrk="1" hangingPunct="1">
              <a:lnSpc>
                <a:spcPct val="80000"/>
              </a:lnSpc>
              <a:spcBef>
                <a:spcPts val="800"/>
              </a:spcBef>
              <a:buClr>
                <a:srgbClr val="C0504D"/>
              </a:buClr>
              <a:buFont typeface="Webdings" charset="2"/>
              <a:buChar char="4"/>
            </a:pPr>
            <a:r>
              <a:rPr lang="en-US" dirty="0" smtClean="0"/>
              <a:t>Research, education, exchange, and mobility.</a:t>
            </a:r>
          </a:p>
          <a:p>
            <a:pPr marL="850900" eaLnBrk="1" hangingPunct="1">
              <a:lnSpc>
                <a:spcPct val="80000"/>
              </a:lnSpc>
              <a:spcBef>
                <a:spcPts val="800"/>
              </a:spcBef>
              <a:buClr>
                <a:srgbClr val="C0504D"/>
              </a:buClr>
              <a:buFont typeface="Webdings" charset="2"/>
              <a:buChar char="4"/>
            </a:pPr>
            <a:r>
              <a:rPr lang="en-US" dirty="0" smtClean="0"/>
              <a:t>Develops research  in the following lines:</a:t>
            </a:r>
          </a:p>
          <a:p>
            <a:pPr marL="1295400" lvl="1" eaLnBrk="1" hangingPunct="1">
              <a:lnSpc>
                <a:spcPct val="80000"/>
              </a:lnSpc>
              <a:spcBef>
                <a:spcPts val="800"/>
              </a:spcBef>
              <a:buClrTx/>
              <a:buSzPct val="100000"/>
              <a:buFont typeface="+mj-lt"/>
              <a:buAutoNum type="arabicPeriod"/>
            </a:pPr>
            <a:r>
              <a:rPr lang="en-US" dirty="0" smtClean="0"/>
              <a:t>High energy, cosmology and </a:t>
            </a:r>
            <a:r>
              <a:rPr lang="en-US" dirty="0" err="1" smtClean="0"/>
              <a:t>astroparticle</a:t>
            </a:r>
            <a:r>
              <a:rPr lang="en-US" dirty="0" smtClean="0"/>
              <a:t> physics</a:t>
            </a:r>
          </a:p>
          <a:p>
            <a:pPr marL="1295400" lvl="1" eaLnBrk="1" hangingPunct="1">
              <a:lnSpc>
                <a:spcPct val="80000"/>
              </a:lnSpc>
              <a:spcBef>
                <a:spcPts val="800"/>
              </a:spcBef>
              <a:buClrTx/>
              <a:buSzPct val="100000"/>
              <a:buFont typeface="+mj-lt"/>
              <a:buAutoNum type="arabicPeriod"/>
            </a:pPr>
            <a:r>
              <a:rPr lang="en-US" dirty="0" smtClean="0"/>
              <a:t>Condensed matter and statistical physics</a:t>
            </a:r>
          </a:p>
          <a:p>
            <a:pPr marL="1295400" lvl="1" eaLnBrk="1" hangingPunct="1">
              <a:lnSpc>
                <a:spcPct val="80000"/>
              </a:lnSpc>
              <a:spcBef>
                <a:spcPts val="800"/>
              </a:spcBef>
              <a:buClrTx/>
              <a:buSzPct val="100000"/>
              <a:buFont typeface="+mj-lt"/>
              <a:buAutoNum type="arabicPeriod"/>
            </a:pPr>
            <a:r>
              <a:rPr lang="en-US" dirty="0" smtClean="0">
                <a:latin typeface="Arial Italic" charset="0"/>
                <a:ea typeface="Arial Italic" charset="0"/>
                <a:cs typeface="Arial Italic" charset="0"/>
                <a:sym typeface="Arial Italic" charset="0"/>
              </a:rPr>
              <a:t>Mathematics</a:t>
            </a:r>
          </a:p>
          <a:p>
            <a:pPr marL="1295400" lvl="1" eaLnBrk="1" hangingPunct="1">
              <a:lnSpc>
                <a:spcPct val="80000"/>
              </a:lnSpc>
              <a:spcBef>
                <a:spcPts val="800"/>
              </a:spcBef>
              <a:buClrTx/>
              <a:buSzPct val="100000"/>
              <a:buFont typeface="+mj-lt"/>
              <a:buAutoNum type="arabicPeriod"/>
            </a:pPr>
            <a:r>
              <a:rPr lang="en-US" dirty="0" smtClean="0"/>
              <a:t>Applied physics</a:t>
            </a:r>
          </a:p>
          <a:p>
            <a:pPr marL="1295400" lvl="1" eaLnBrk="1" hangingPunct="1">
              <a:lnSpc>
                <a:spcPct val="80000"/>
              </a:lnSpc>
              <a:spcBef>
                <a:spcPts val="800"/>
              </a:spcBef>
              <a:buClrTx/>
              <a:buSzPct val="100000"/>
              <a:buFont typeface="+mj-lt"/>
              <a:buAutoNum type="arabicPeriod"/>
            </a:pPr>
            <a:r>
              <a:rPr lang="en-US" dirty="0" smtClean="0"/>
              <a:t>Physics of the Earth and environment</a:t>
            </a:r>
            <a:endParaRPr lang="en-US" dirty="0" smtClean="0">
              <a:latin typeface="Arial Italic" charset="0"/>
              <a:sym typeface="Arial Italic" charset="0"/>
            </a:endParaRPr>
          </a:p>
        </p:txBody>
      </p:sp>
    </p:spTree>
  </p:cSld>
  <p:clrMapOvr>
    <a:masterClrMapping/>
  </p:clrMapOvr>
  <p:transition/>
  <p:timing>
    <p:tnLst>
      <p:par>
        <p:cTn id="1" dur="indefinite" restart="never" nodeType="tmRoot"/>
      </p:par>
    </p:tnLst>
  </p:timing>
</p:sld>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ítulo y subtítulo">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ítulo y subtítulo">
      <a:majorFont>
        <a:latin typeface="ArialMT"/>
        <a:ea typeface="ヒラギノ角ゴ ProN W3"/>
        <a:cs typeface="ヒラギノ角ゴ ProN W3"/>
      </a:majorFont>
      <a:minorFont>
        <a:latin typeface="ArialM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y subtítu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ítulo (centro)">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ítulo (centr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ce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ítulo y viñetas (izquierda)">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ítulo y viñetas (izquierda)">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y viñetas (izquierd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Foto (horizontal)">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Foto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Foto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ítulo y viñetas (derecha)">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ítulo y viñetas (derecha)">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y viñetas (derech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ítulo, viñetas y foto">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ítulo, viñetas y f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viñetas y f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n blanco">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En blanc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ítulo y viñetas">
  <a:themeElements>
    <a:clrScheme name="">
      <a:dk1>
        <a:srgbClr val="000000"/>
      </a:dk1>
      <a:lt1>
        <a:srgbClr val="FFFFFF"/>
      </a:lt1>
      <a:dk2>
        <a:srgbClr val="000000"/>
      </a:dk2>
      <a:lt2>
        <a:srgbClr val="333333"/>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ítulo y viñetas">
      <a:majorFont>
        <a:latin typeface="ArialMT"/>
        <a:ea typeface="ヒラギノ角ゴ ProN W3"/>
        <a:cs typeface="ヒラギノ角ゴ ProN W3"/>
      </a:majorFont>
      <a:minorFont>
        <a:latin typeface="ArialM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y viñet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ítulo y viñetas (2 columnas)">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ítulo y viñetas (2 columna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y viñetas (2 column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iñetas">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Viñeta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Viñet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oto (reflejo horizontal)">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Foto (reflejo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Foto (reflejo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oto (vertical)">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Foto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Foto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Foto (reflejo vertical)">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Foto (reflejo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Foto (reflejo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ítulo (arriba)">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ítulo (arriba)">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arrib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296</TotalTime>
  <Pages>0</Pages>
  <Words>1195</Words>
  <Characters>0</Characters>
  <PresentationFormat>Personalizado</PresentationFormat>
  <Lines>0</Lines>
  <Paragraphs>181</Paragraphs>
  <Slides>31</Slides>
  <Notes>0</Notes>
  <HiddenSlides>0</HiddenSlides>
  <MMClips>0</MMClips>
  <ScaleCrop>false</ScaleCrop>
  <HeadingPairs>
    <vt:vector size="4" baseType="variant">
      <vt:variant>
        <vt:lpstr>Tema</vt:lpstr>
      </vt:variant>
      <vt:variant>
        <vt:i4>15</vt:i4>
      </vt:variant>
      <vt:variant>
        <vt:lpstr>Títulos de diapositiva</vt:lpstr>
      </vt:variant>
      <vt:variant>
        <vt:i4>31</vt:i4>
      </vt:variant>
    </vt:vector>
  </HeadingPairs>
  <TitlesOfParts>
    <vt:vector size="46" baseType="lpstr">
      <vt:lpstr>Título y subtítulo</vt:lpstr>
      <vt:lpstr>En blanco</vt:lpstr>
      <vt:lpstr>Título y viñetas</vt:lpstr>
      <vt:lpstr>Título y viñetas (2 columnas)</vt:lpstr>
      <vt:lpstr>Viñetas</vt:lpstr>
      <vt:lpstr>Foto (reflejo horizontal)</vt:lpstr>
      <vt:lpstr>Foto (vertical)</vt:lpstr>
      <vt:lpstr>Foto (reflejo vertical)</vt:lpstr>
      <vt:lpstr>Título (arriba)</vt:lpstr>
      <vt:lpstr>Título (centro)</vt:lpstr>
      <vt:lpstr>Título y viñetas (izquierda)</vt:lpstr>
      <vt:lpstr>Foto (horizontal)</vt:lpstr>
      <vt:lpstr>Título y viñetas (derecha)</vt:lpstr>
      <vt:lpstr>Título, viñetas y foto</vt:lpstr>
      <vt:lpstr>1_En blanco</vt:lpstr>
      <vt:lpstr>Mesoamerican Centre for Theoretical Physics Status &amp; Prospects </vt:lpstr>
      <vt:lpstr>Content</vt:lpstr>
      <vt:lpstr>Nature</vt:lpstr>
      <vt:lpstr>Diapositiva 4</vt:lpstr>
      <vt:lpstr>Mission</vt:lpstr>
      <vt:lpstr>Vision</vt:lpstr>
      <vt:lpstr>The region</vt:lpstr>
      <vt:lpstr>ICTP</vt:lpstr>
      <vt:lpstr>Functions</vt:lpstr>
      <vt:lpstr>Strategic ICTP 2010-2014 plan</vt:lpstr>
      <vt:lpstr>Contributions of UNACH</vt:lpstr>
      <vt:lpstr>Building to start activities </vt:lpstr>
      <vt:lpstr>Tanks</vt:lpstr>
      <vt:lpstr>ICTP-UNACH-MAIS</vt:lpstr>
      <vt:lpstr>Structure</vt:lpstr>
      <vt:lpstr>Advisory Council</vt:lpstr>
      <vt:lpstr>Scientific Council</vt:lpstr>
      <vt:lpstr>Programs MCTP </vt:lpstr>
      <vt:lpstr>MCTP  Programs</vt:lpstr>
      <vt:lpstr>Central goal of the MCTP Programs </vt:lpstr>
      <vt:lpstr>Programs</vt:lpstr>
      <vt:lpstr>Research Associate Program</vt:lpstr>
      <vt:lpstr>Types of Research Associate</vt:lpstr>
      <vt:lpstr>Types of Research Associate</vt:lpstr>
      <vt:lpstr>Permanent Visiting Scientist Program</vt:lpstr>
      <vt:lpstr>Diploma in Science</vt:lpstr>
      <vt:lpstr>Postdoctoral program</vt:lpstr>
      <vt:lpstr>Training and Research in  Mexican Laboratories </vt:lpstr>
      <vt:lpstr>Diapositiva 29</vt:lpstr>
      <vt:lpstr>Thank you all. All members of the academic and scientific communities are invited to comment and make suggestions on the structure and pertinence of the programs of MCT¨P     </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Mesoamerican Centre for Theoretical Physics Status &amp; Prospects</dc:title>
  <dc:creator>arnulfo</dc:creator>
  <cp:lastModifiedBy>rebeca</cp:lastModifiedBy>
  <cp:revision>62</cp:revision>
  <dcterms:modified xsi:type="dcterms:W3CDTF">2012-09-12T22:03:46Z</dcterms:modified>
</cp:coreProperties>
</file>