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Microsoft_Equation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Microsoft_Equation4.bin" ContentType="application/vnd.openxmlformats-officedocument.oleObject"/>
  <Override PartName="/ppt/embeddings/oleObject6.bin" ContentType="application/vnd.openxmlformats-officedocument.oleObject"/>
  <Override PartName="/ppt/embeddings/Microsoft_Equation5.bin" ContentType="application/vnd.openxmlformats-officedocument.oleObject"/>
  <Override PartName="/ppt/embeddings/Microsoft_Equation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110"/>
  </p:notesMasterIdLst>
  <p:handoutMasterIdLst>
    <p:handoutMasterId r:id="rId111"/>
  </p:handoutMasterIdLst>
  <p:sldIdLst>
    <p:sldId id="256" r:id="rId2"/>
    <p:sldId id="360" r:id="rId3"/>
    <p:sldId id="362" r:id="rId4"/>
    <p:sldId id="363" r:id="rId5"/>
    <p:sldId id="364" r:id="rId6"/>
    <p:sldId id="365" r:id="rId7"/>
    <p:sldId id="366" r:id="rId8"/>
    <p:sldId id="367" r:id="rId9"/>
    <p:sldId id="481" r:id="rId10"/>
    <p:sldId id="368" r:id="rId11"/>
    <p:sldId id="385" r:id="rId12"/>
    <p:sldId id="369" r:id="rId13"/>
    <p:sldId id="386" r:id="rId14"/>
    <p:sldId id="387" r:id="rId15"/>
    <p:sldId id="388" r:id="rId16"/>
    <p:sldId id="389" r:id="rId17"/>
    <p:sldId id="390" r:id="rId18"/>
    <p:sldId id="391" r:id="rId19"/>
    <p:sldId id="392" r:id="rId20"/>
    <p:sldId id="393" r:id="rId21"/>
    <p:sldId id="394" r:id="rId22"/>
    <p:sldId id="370" r:id="rId23"/>
    <p:sldId id="371" r:id="rId24"/>
    <p:sldId id="395" r:id="rId25"/>
    <p:sldId id="396" r:id="rId26"/>
    <p:sldId id="397" r:id="rId27"/>
    <p:sldId id="372" r:id="rId28"/>
    <p:sldId id="373" r:id="rId29"/>
    <p:sldId id="374" r:id="rId30"/>
    <p:sldId id="375" r:id="rId31"/>
    <p:sldId id="398" r:id="rId32"/>
    <p:sldId id="399" r:id="rId33"/>
    <p:sldId id="400" r:id="rId34"/>
    <p:sldId id="401" r:id="rId35"/>
    <p:sldId id="402" r:id="rId36"/>
    <p:sldId id="376" r:id="rId37"/>
    <p:sldId id="403" r:id="rId38"/>
    <p:sldId id="405" r:id="rId39"/>
    <p:sldId id="404" r:id="rId40"/>
    <p:sldId id="406" r:id="rId41"/>
    <p:sldId id="407" r:id="rId42"/>
    <p:sldId id="408" r:id="rId43"/>
    <p:sldId id="409" r:id="rId44"/>
    <p:sldId id="410" r:id="rId45"/>
    <p:sldId id="377" r:id="rId46"/>
    <p:sldId id="378" r:id="rId47"/>
    <p:sldId id="379" r:id="rId48"/>
    <p:sldId id="380" r:id="rId49"/>
    <p:sldId id="381" r:id="rId50"/>
    <p:sldId id="382" r:id="rId51"/>
    <p:sldId id="383" r:id="rId52"/>
    <p:sldId id="384" r:id="rId53"/>
    <p:sldId id="411" r:id="rId54"/>
    <p:sldId id="412" r:id="rId55"/>
    <p:sldId id="416" r:id="rId56"/>
    <p:sldId id="418" r:id="rId57"/>
    <p:sldId id="417" r:id="rId58"/>
    <p:sldId id="419" r:id="rId59"/>
    <p:sldId id="420" r:id="rId60"/>
    <p:sldId id="421" r:id="rId61"/>
    <p:sldId id="422" r:id="rId62"/>
    <p:sldId id="423" r:id="rId63"/>
    <p:sldId id="424" r:id="rId64"/>
    <p:sldId id="425" r:id="rId65"/>
    <p:sldId id="428" r:id="rId66"/>
    <p:sldId id="426" r:id="rId67"/>
    <p:sldId id="413" r:id="rId68"/>
    <p:sldId id="414" r:id="rId69"/>
    <p:sldId id="415" r:id="rId70"/>
    <p:sldId id="429" r:id="rId71"/>
    <p:sldId id="430" r:id="rId72"/>
    <p:sldId id="431" r:id="rId73"/>
    <p:sldId id="432" r:id="rId74"/>
    <p:sldId id="433" r:id="rId75"/>
    <p:sldId id="435" r:id="rId76"/>
    <p:sldId id="436" r:id="rId77"/>
    <p:sldId id="437" r:id="rId78"/>
    <p:sldId id="438" r:id="rId79"/>
    <p:sldId id="439" r:id="rId80"/>
    <p:sldId id="479" r:id="rId81"/>
    <p:sldId id="480" r:id="rId82"/>
    <p:sldId id="440" r:id="rId83"/>
    <p:sldId id="441" r:id="rId84"/>
    <p:sldId id="455" r:id="rId85"/>
    <p:sldId id="456" r:id="rId86"/>
    <p:sldId id="457" r:id="rId87"/>
    <p:sldId id="458" r:id="rId88"/>
    <p:sldId id="459" r:id="rId89"/>
    <p:sldId id="460" r:id="rId90"/>
    <p:sldId id="461" r:id="rId91"/>
    <p:sldId id="462" r:id="rId92"/>
    <p:sldId id="463" r:id="rId93"/>
    <p:sldId id="464" r:id="rId94"/>
    <p:sldId id="465" r:id="rId95"/>
    <p:sldId id="466" r:id="rId96"/>
    <p:sldId id="467" r:id="rId97"/>
    <p:sldId id="469" r:id="rId98"/>
    <p:sldId id="468" r:id="rId99"/>
    <p:sldId id="443" r:id="rId100"/>
    <p:sldId id="470" r:id="rId101"/>
    <p:sldId id="471" r:id="rId102"/>
    <p:sldId id="476" r:id="rId103"/>
    <p:sldId id="472" r:id="rId104"/>
    <p:sldId id="473" r:id="rId105"/>
    <p:sldId id="474" r:id="rId106"/>
    <p:sldId id="478" r:id="rId107"/>
    <p:sldId id="477" r:id="rId108"/>
    <p:sldId id="361" r:id="rId109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75" autoAdjust="0"/>
    <p:restoredTop sz="94704" autoAdjust="0"/>
  </p:normalViewPr>
  <p:slideViewPr>
    <p:cSldViewPr>
      <p:cViewPr>
        <p:scale>
          <a:sx n="100" d="100"/>
          <a:sy n="100" d="100"/>
        </p:scale>
        <p:origin x="-984" y="-4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286"/>
    </p:cViewPr>
  </p:outlin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10" Type="http://schemas.openxmlformats.org/officeDocument/2006/relationships/notesMaster" Target="notesMasters/notesMaster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11" Type="http://schemas.openxmlformats.org/officeDocument/2006/relationships/handoutMaster" Target="handoutMasters/handoutMaster1.xml"/><Relationship Id="rId112" Type="http://schemas.openxmlformats.org/officeDocument/2006/relationships/printerSettings" Target="printerSettings/printerSettings1.bin"/><Relationship Id="rId113" Type="http://schemas.openxmlformats.org/officeDocument/2006/relationships/presProps" Target="presProps.xml"/><Relationship Id="rId114" Type="http://schemas.openxmlformats.org/officeDocument/2006/relationships/viewProps" Target="viewProps.xml"/><Relationship Id="rId115" Type="http://schemas.openxmlformats.org/officeDocument/2006/relationships/theme" Target="theme/theme1.xml"/><Relationship Id="rId11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Relationship Id="rId2" Type="http://schemas.openxmlformats.org/officeDocument/2006/relationships/image" Target="../media/image4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Relationship Id="rId2" Type="http://schemas.openxmlformats.org/officeDocument/2006/relationships/image" Target="../media/image4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wmf"/><Relationship Id="rId5" Type="http://schemas.openxmlformats.org/officeDocument/2006/relationships/image" Target="../media/image13.wmf"/><Relationship Id="rId6" Type="http://schemas.openxmlformats.org/officeDocument/2006/relationships/image" Target="../media/image14.emf"/><Relationship Id="rId7" Type="http://schemas.openxmlformats.org/officeDocument/2006/relationships/image" Target="../media/image15.wmf"/><Relationship Id="rId1" Type="http://schemas.openxmlformats.org/officeDocument/2006/relationships/image" Target="../media/image9.wmf"/><Relationship Id="rId2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Relationship Id="rId2" Type="http://schemas.openxmlformats.org/officeDocument/2006/relationships/image" Target="../media/image7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7.emf"/><Relationship Id="rId3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4" Type="http://schemas.openxmlformats.org/officeDocument/2006/relationships/image" Target="../media/image27.wmf"/><Relationship Id="rId1" Type="http://schemas.openxmlformats.org/officeDocument/2006/relationships/image" Target="../media/image24.wmf"/><Relationship Id="rId2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4" Type="http://schemas.openxmlformats.org/officeDocument/2006/relationships/image" Target="../media/image32.wmf"/><Relationship Id="rId5" Type="http://schemas.openxmlformats.org/officeDocument/2006/relationships/image" Target="../media/image33.wmf"/><Relationship Id="rId6" Type="http://schemas.openxmlformats.org/officeDocument/2006/relationships/image" Target="../media/image34.wmf"/><Relationship Id="rId1" Type="http://schemas.openxmlformats.org/officeDocument/2006/relationships/image" Target="../media/image29.wmf"/><Relationship Id="rId2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Relationship Id="rId2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Relationship Id="rId2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7DE-700A-4D4A-BC98-160C656788CB}" type="datetimeFigureOut">
              <a:rPr lang="en-US" smtClean="0"/>
              <a:t>/6/9/12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F607A-E2DD-8B4F-8DF8-4A39E696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383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0774C4D2-29C1-4738-BEBA-594052AF6A4A}" type="datetimeFigureOut">
              <a:rPr lang="en-US" smtClean="0"/>
              <a:pPr/>
              <a:t>/6/9/12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915B59D-6042-4858-A405-CD5333E2FE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3048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XV Mexican School on Particle and Fields Puebla, Mexico, 7 September 2012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Rende Steerenberg, CERN Switzerland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315206-2E36-4FFE-82C9-2E8A6DA886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XV Mexican School on Particle and Fields Puebla, Mexico, 7 September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Rende Steerenberg, CERN Switzerland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315206-2E36-4FFE-82C9-2E8A6DA88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XV Mexican School on Particle and Fields Puebla, Mexico, 7 September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Rende Steerenberg, CERN Switzerland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315206-2E36-4FFE-82C9-2E8A6DA88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47864" y="6421461"/>
            <a:ext cx="3010086" cy="365125"/>
          </a:xfrm>
        </p:spPr>
        <p:txBody>
          <a:bodyPr/>
          <a:lstStyle>
            <a:extLst/>
          </a:lstStyle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336" y="6416675"/>
            <a:ext cx="2793504" cy="365125"/>
          </a:xfrm>
        </p:spPr>
        <p:txBody>
          <a:bodyPr/>
          <a:lstStyle>
            <a:extLst/>
          </a:lstStyle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6776" y="6416675"/>
            <a:ext cx="781024" cy="365125"/>
          </a:xfrm>
        </p:spPr>
        <p:txBody>
          <a:bodyPr/>
          <a:lstStyle>
            <a:extLst/>
          </a:lstStyle>
          <a:p>
            <a:fld id="{4E315206-2E36-4FFE-82C9-2E8A6DA886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XV Mexican School on Particle and Fields Puebla, Mexico, 7 September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Rende Steerenberg, CERN Switzerland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315206-2E36-4FFE-82C9-2E8A6DA886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XV Mexican School on Particle and Fields Puebla, Mexico, 7 September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Rende Steerenberg, CERN Switzerland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315206-2E36-4FFE-82C9-2E8A6DA88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XV Mexican School on Particle and Fields Puebla, Mexico, 7 September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Rende Steerenberg, CERN Switzerland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315206-2E36-4FFE-82C9-2E8A6DA886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XV Mexican School on Particle and Fields Puebla, Mexico, 7 September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Rende Steerenberg, CERN Switzerland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315206-2E36-4FFE-82C9-2E8A6DA88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XV Mexican School on Particle and Fields Puebla, Mexico, 7 September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Rende Steerenberg, CERN Switzerland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315206-2E36-4FFE-82C9-2E8A6DA88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XV Mexican School on Particle and Fields Puebla, Mexico, 7 September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GB" smtClean="0"/>
              <a:t>Rende Steerenberg, CERN Switzerland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315206-2E36-4FFE-82C9-2E8A6DA88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r>
              <a:rPr lang="en-US" smtClean="0"/>
              <a:t>XV Mexican School on Particle and Fields Puebla, Mexico, 7 September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r>
              <a:rPr lang="en-GB" smtClean="0"/>
              <a:t>Rende Steerenberg, CERN Switzerland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4E315206-2E36-4FFE-82C9-2E8A6DA88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XV Mexican School on Particle and Fields Puebla, Mexico, 7 September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en-GB" smtClean="0"/>
              <a:t>Rende Steerenberg, CERN Switzerland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4E315206-2E36-4FFE-82C9-2E8A6DA88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gif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gif"/><Relationship Id="rId5" Type="http://schemas.openxmlformats.org/officeDocument/2006/relationships/oleObject" Target="../embeddings/oleObject33.bin"/><Relationship Id="rId6" Type="http://schemas.openxmlformats.org/officeDocument/2006/relationships/image" Target="../media/image67.w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gif"/><Relationship Id="rId5" Type="http://schemas.openxmlformats.org/officeDocument/2006/relationships/oleObject" Target="../embeddings/oleObject34.bin"/><Relationship Id="rId6" Type="http://schemas.openxmlformats.org/officeDocument/2006/relationships/image" Target="../media/image68.w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gif"/><Relationship Id="rId5" Type="http://schemas.openxmlformats.org/officeDocument/2006/relationships/oleObject" Target="../embeddings/oleObject35.bin"/><Relationship Id="rId6" Type="http://schemas.openxmlformats.org/officeDocument/2006/relationships/image" Target="../media/image69.w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gif"/><Relationship Id="rId5" Type="http://schemas.openxmlformats.org/officeDocument/2006/relationships/oleObject" Target="../embeddings/oleObject36.bin"/><Relationship Id="rId6" Type="http://schemas.openxmlformats.org/officeDocument/2006/relationships/image" Target="../media/image45.wmf"/><Relationship Id="rId7" Type="http://schemas.openxmlformats.org/officeDocument/2006/relationships/oleObject" Target="../embeddings/oleObject37.bin"/><Relationship Id="rId8" Type="http://schemas.openxmlformats.org/officeDocument/2006/relationships/image" Target="../media/image70.w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71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2.gif"/><Relationship Id="rId6" Type="http://schemas.openxmlformats.org/officeDocument/2006/relationships/oleObject" Target="../embeddings/oleObject1.bin"/><Relationship Id="rId7" Type="http://schemas.openxmlformats.org/officeDocument/2006/relationships/image" Target="../media/image5.wmf"/><Relationship Id="rId8" Type="http://schemas.openxmlformats.org/officeDocument/2006/relationships/oleObject" Target="../embeddings/Microsoft_Equation1.bin"/><Relationship Id="rId9" Type="http://schemas.openxmlformats.org/officeDocument/2006/relationships/image" Target="../media/image6.emf"/><Relationship Id="rId10" Type="http://schemas.openxmlformats.org/officeDocument/2006/relationships/oleObject" Target="../embeddings/Microsoft_Equation2.bin"/><Relationship Id="rId11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.bin"/><Relationship Id="rId12" Type="http://schemas.openxmlformats.org/officeDocument/2006/relationships/image" Target="../media/image12.wmf"/><Relationship Id="rId13" Type="http://schemas.openxmlformats.org/officeDocument/2006/relationships/oleObject" Target="../embeddings/oleObject5.bin"/><Relationship Id="rId14" Type="http://schemas.openxmlformats.org/officeDocument/2006/relationships/image" Target="../media/image13.wmf"/><Relationship Id="rId15" Type="http://schemas.openxmlformats.org/officeDocument/2006/relationships/oleObject" Target="../embeddings/Microsoft_Equation4.bin"/><Relationship Id="rId16" Type="http://schemas.openxmlformats.org/officeDocument/2006/relationships/image" Target="../media/image14.emf"/><Relationship Id="rId17" Type="http://schemas.openxmlformats.org/officeDocument/2006/relationships/oleObject" Target="../embeddings/oleObject6.bin"/><Relationship Id="rId18" Type="http://schemas.openxmlformats.org/officeDocument/2006/relationships/image" Target="../media/image15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4" Type="http://schemas.openxmlformats.org/officeDocument/2006/relationships/image" Target="../media/image2.gif"/><Relationship Id="rId5" Type="http://schemas.openxmlformats.org/officeDocument/2006/relationships/oleObject" Target="../embeddings/oleObject2.bin"/><Relationship Id="rId6" Type="http://schemas.openxmlformats.org/officeDocument/2006/relationships/image" Target="../media/image9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0.wmf"/><Relationship Id="rId9" Type="http://schemas.openxmlformats.org/officeDocument/2006/relationships/oleObject" Target="../embeddings/Microsoft_Equation3.bin"/><Relationship Id="rId10" Type="http://schemas.openxmlformats.org/officeDocument/2006/relationships/image" Target="../media/image11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22.wmf"/><Relationship Id="rId5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2.bin"/><Relationship Id="rId12" Type="http://schemas.openxmlformats.org/officeDocument/2006/relationships/image" Target="../media/image27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4" Type="http://schemas.openxmlformats.org/officeDocument/2006/relationships/image" Target="../media/image2.gif"/><Relationship Id="rId5" Type="http://schemas.openxmlformats.org/officeDocument/2006/relationships/oleObject" Target="../embeddings/oleObject9.bin"/><Relationship Id="rId6" Type="http://schemas.openxmlformats.org/officeDocument/2006/relationships/image" Target="../media/image24.wm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25.wmf"/><Relationship Id="rId9" Type="http://schemas.openxmlformats.org/officeDocument/2006/relationships/oleObject" Target="../embeddings/oleObject11.bin"/><Relationship Id="rId10" Type="http://schemas.openxmlformats.org/officeDocument/2006/relationships/image" Target="../media/image26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gi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28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gif"/><Relationship Id="rId5" Type="http://schemas.openxmlformats.org/officeDocument/2006/relationships/oleObject" Target="../embeddings/Microsoft_Equation5.bin"/><Relationship Id="rId6" Type="http://schemas.openxmlformats.org/officeDocument/2006/relationships/image" Target="../media/image16.emf"/><Relationship Id="rId7" Type="http://schemas.openxmlformats.org/officeDocument/2006/relationships/oleObject" Target="../embeddings/Microsoft_Equation6.bin"/><Relationship Id="rId8" Type="http://schemas.openxmlformats.org/officeDocument/2006/relationships/image" Target="../media/image17.emf"/><Relationship Id="rId9" Type="http://schemas.openxmlformats.org/officeDocument/2006/relationships/oleObject" Target="../embeddings/oleObject7.bin"/><Relationship Id="rId10" Type="http://schemas.openxmlformats.org/officeDocument/2006/relationships/image" Target="../media/image18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7.bin"/><Relationship Id="rId12" Type="http://schemas.openxmlformats.org/officeDocument/2006/relationships/image" Target="../media/image32.wmf"/><Relationship Id="rId13" Type="http://schemas.openxmlformats.org/officeDocument/2006/relationships/oleObject" Target="../embeddings/oleObject18.bin"/><Relationship Id="rId14" Type="http://schemas.openxmlformats.org/officeDocument/2006/relationships/image" Target="../media/image33.wmf"/><Relationship Id="rId15" Type="http://schemas.openxmlformats.org/officeDocument/2006/relationships/oleObject" Target="../embeddings/oleObject19.bin"/><Relationship Id="rId16" Type="http://schemas.openxmlformats.org/officeDocument/2006/relationships/image" Target="../media/image34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4" Type="http://schemas.openxmlformats.org/officeDocument/2006/relationships/image" Target="../media/image2.gi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29.w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30.wmf"/><Relationship Id="rId9" Type="http://schemas.openxmlformats.org/officeDocument/2006/relationships/oleObject" Target="../embeddings/oleObject16.bin"/><Relationship Id="rId10" Type="http://schemas.openxmlformats.org/officeDocument/2006/relationships/image" Target="../media/image31.w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gif"/><Relationship Id="rId5" Type="http://schemas.openxmlformats.org/officeDocument/2006/relationships/oleObject" Target="../embeddings/oleObject20.bin"/><Relationship Id="rId6" Type="http://schemas.openxmlformats.org/officeDocument/2006/relationships/image" Target="../media/image35.wmf"/><Relationship Id="rId7" Type="http://schemas.openxmlformats.org/officeDocument/2006/relationships/oleObject" Target="../embeddings/oleObject21.bin"/><Relationship Id="rId8" Type="http://schemas.openxmlformats.org/officeDocument/2006/relationships/image" Target="../media/image36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gif"/><Relationship Id="rId5" Type="http://schemas.openxmlformats.org/officeDocument/2006/relationships/oleObject" Target="../embeddings/oleObject8.bin"/><Relationship Id="rId6" Type="http://schemas.openxmlformats.org/officeDocument/2006/relationships/image" Target="../media/image19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gif"/><Relationship Id="rId5" Type="http://schemas.openxmlformats.org/officeDocument/2006/relationships/oleObject" Target="../embeddings/oleObject22.bin"/><Relationship Id="rId6" Type="http://schemas.openxmlformats.org/officeDocument/2006/relationships/image" Target="../media/image37.wmf"/><Relationship Id="rId7" Type="http://schemas.openxmlformats.org/officeDocument/2006/relationships/oleObject" Target="../embeddings/oleObject23.bin"/><Relationship Id="rId8" Type="http://schemas.openxmlformats.org/officeDocument/2006/relationships/image" Target="../media/image38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gif"/><Relationship Id="rId5" Type="http://schemas.openxmlformats.org/officeDocument/2006/relationships/oleObject" Target="../embeddings/oleObject24.bin"/><Relationship Id="rId6" Type="http://schemas.openxmlformats.org/officeDocument/2006/relationships/image" Target="../media/image39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gif"/><Relationship Id="rId5" Type="http://schemas.openxmlformats.org/officeDocument/2006/relationships/oleObject" Target="../embeddings/oleObject25.bin"/><Relationship Id="rId6" Type="http://schemas.openxmlformats.org/officeDocument/2006/relationships/image" Target="../media/image40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41.wmf"/><Relationship Id="rId5" Type="http://schemas.openxmlformats.org/officeDocument/2006/relationships/image" Target="../media/image4.png"/><Relationship Id="rId6" Type="http://schemas.openxmlformats.org/officeDocument/2006/relationships/image" Target="../media/image2.gi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42.png"/><Relationship Id="rId5" Type="http://schemas.openxmlformats.org/officeDocument/2006/relationships/hyperlink" Target="http://mediaarchive.cern.ch/MediaArchive/Photo/Public/2000/0004019/0004019_02/0004019_02-A4-at-144-dpi.jpg" TargetMode="External"/><Relationship Id="rId6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gif"/><Relationship Id="rId5" Type="http://schemas.openxmlformats.org/officeDocument/2006/relationships/oleObject" Target="../embeddings/oleObject27.bin"/><Relationship Id="rId6" Type="http://schemas.openxmlformats.org/officeDocument/2006/relationships/image" Target="../media/image44.wmf"/><Relationship Id="rId7" Type="http://schemas.openxmlformats.org/officeDocument/2006/relationships/oleObject" Target="../embeddings/oleObject28.bin"/><Relationship Id="rId8" Type="http://schemas.openxmlformats.org/officeDocument/2006/relationships/image" Target="../media/image45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gif"/><Relationship Id="rId5" Type="http://schemas.openxmlformats.org/officeDocument/2006/relationships/oleObject" Target="../embeddings/oleObject29.bin"/><Relationship Id="rId6" Type="http://schemas.openxmlformats.org/officeDocument/2006/relationships/image" Target="../media/image46.wmf"/><Relationship Id="rId7" Type="http://schemas.openxmlformats.org/officeDocument/2006/relationships/oleObject" Target="../embeddings/oleObject30.bin"/><Relationship Id="rId8" Type="http://schemas.openxmlformats.org/officeDocument/2006/relationships/image" Target="../media/image47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gif"/><Relationship Id="rId5" Type="http://schemas.openxmlformats.org/officeDocument/2006/relationships/image" Target="../media/image49.png"/><Relationship Id="rId6" Type="http://schemas.openxmlformats.org/officeDocument/2006/relationships/oleObject" Target="../embeddings/oleObject31.bin"/><Relationship Id="rId7" Type="http://schemas.openxmlformats.org/officeDocument/2006/relationships/image" Target="../media/image48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gif"/><Relationship Id="rId5" Type="http://schemas.openxmlformats.org/officeDocument/2006/relationships/oleObject" Target="../embeddings/oleObject32.bin"/><Relationship Id="rId6" Type="http://schemas.openxmlformats.org/officeDocument/2006/relationships/image" Target="../media/image51.w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52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53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54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55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56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57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58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59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60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61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62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63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64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65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66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535" y="1628800"/>
            <a:ext cx="8501122" cy="1785950"/>
          </a:xfrm>
        </p:spPr>
        <p:txBody>
          <a:bodyPr>
            <a:noAutofit/>
          </a:bodyPr>
          <a:lstStyle/>
          <a:p>
            <a:r>
              <a:rPr lang="en-US" dirty="0" smtClean="0"/>
              <a:t>An Introduction to Accelerator physics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2400" dirty="0"/>
              <a:t> </a:t>
            </a:r>
            <a:r>
              <a:rPr lang="en-US" sz="2400" dirty="0" smtClean="0"/>
              <a:t>       Lecture 3</a:t>
            </a:r>
            <a:r>
              <a:rPr lang="en-US" sz="2400" dirty="0"/>
              <a:t>: Longitudinal </a:t>
            </a:r>
            <a:r>
              <a:rPr lang="en-US" sz="2400" dirty="0" smtClean="0"/>
              <a:t>Motion &amp; Beam Transfer</a:t>
            </a:r>
            <a:endParaRPr lang="en-US" sz="2400" dirty="0"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6555" y="3522711"/>
            <a:ext cx="7772400" cy="941404"/>
          </a:xfrm>
        </p:spPr>
        <p:txBody>
          <a:bodyPr>
            <a:normAutofit/>
          </a:bodyPr>
          <a:lstStyle/>
          <a:p>
            <a:r>
              <a:rPr lang="en-GB" dirty="0" smtClean="0">
                <a:effectLst>
                  <a:reflection blurRad="6350" stA="55000" endA="300" endPos="45500" dir="5400000" sy="-100000" algn="bl" rotWithShape="0"/>
                </a:effectLst>
              </a:rPr>
              <a:t>Rende Steerenberg, CERN, Switzerland   </a:t>
            </a:r>
            <a:endParaRPr lang="en-U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6016" y="278650"/>
            <a:ext cx="1356444" cy="13564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8792" y="4959170"/>
            <a:ext cx="5108533" cy="16762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6695" y="53625"/>
            <a:ext cx="6930770" cy="914400"/>
          </a:xfrm>
        </p:spPr>
        <p:txBody>
          <a:bodyPr/>
          <a:lstStyle/>
          <a:p>
            <a:r>
              <a:rPr lang="en-US" dirty="0" smtClean="0"/>
              <a:t>A single particle and RF voltage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59" y="1223756"/>
            <a:ext cx="8235915" cy="81009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Lets see what a low energy particle does with this oscillating voltage in the cavity.</a:t>
            </a:r>
            <a:r>
              <a:rPr lang="en-US" sz="2800" dirty="0" smtClean="0"/>
              <a:t>..</a:t>
            </a:r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11560" y="5544235"/>
            <a:ext cx="8235915" cy="81009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7200" indent="-457200">
              <a:spcBef>
                <a:spcPct val="20000"/>
              </a:spcBef>
              <a:buFont typeface="Wingdings" charset="2"/>
              <a:buChar char="§"/>
            </a:pPr>
            <a:r>
              <a:rPr lang="en-US" sz="2800" dirty="0"/>
              <a:t>Set the oscillation frequency so that the period is exactly equal to one revolution period of the particle.</a:t>
            </a:r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</p:txBody>
      </p:sp>
      <p:grpSp>
        <p:nvGrpSpPr>
          <p:cNvPr id="13" name="Group 22"/>
          <p:cNvGrpSpPr>
            <a:grpSpLocks/>
          </p:cNvGrpSpPr>
          <p:nvPr/>
        </p:nvGrpSpPr>
        <p:grpSpPr bwMode="auto">
          <a:xfrm>
            <a:off x="1124287" y="2279870"/>
            <a:ext cx="7723188" cy="2454275"/>
            <a:chOff x="636" y="1406"/>
            <a:chExt cx="4865" cy="1546"/>
          </a:xfrm>
        </p:grpSpPr>
        <p:sp>
          <p:nvSpPr>
            <p:cNvPr id="14" name="Line 5"/>
            <p:cNvSpPr>
              <a:spLocks noChangeShapeType="1"/>
            </p:cNvSpPr>
            <p:nvPr/>
          </p:nvSpPr>
          <p:spPr bwMode="auto">
            <a:xfrm>
              <a:off x="2844" y="2700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1020" y="2702"/>
              <a:ext cx="160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b="0"/>
                <a:t>1</a:t>
              </a:r>
              <a:r>
                <a:rPr lang="en-US" sz="2000" b="0" baseline="30000"/>
                <a:t>st</a:t>
              </a:r>
              <a:r>
                <a:rPr lang="en-US" sz="2000" b="0"/>
                <a:t> revolution period</a:t>
              </a:r>
            </a:p>
          </p:txBody>
        </p:sp>
        <p:sp>
          <p:nvSpPr>
            <p:cNvPr id="16" name="Line 7"/>
            <p:cNvSpPr>
              <a:spLocks noChangeShapeType="1"/>
            </p:cNvSpPr>
            <p:nvPr/>
          </p:nvSpPr>
          <p:spPr bwMode="auto">
            <a:xfrm>
              <a:off x="636" y="2028"/>
              <a:ext cx="45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8"/>
            <p:cNvSpPr>
              <a:spLocks noChangeShapeType="1"/>
            </p:cNvSpPr>
            <p:nvPr/>
          </p:nvSpPr>
          <p:spPr bwMode="auto">
            <a:xfrm flipV="1">
              <a:off x="1788" y="1452"/>
              <a:ext cx="0" cy="11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Text Box 9"/>
            <p:cNvSpPr txBox="1">
              <a:spLocks noChangeArrowheads="1"/>
            </p:cNvSpPr>
            <p:nvPr/>
          </p:nvSpPr>
          <p:spPr bwMode="auto">
            <a:xfrm>
              <a:off x="1500" y="1406"/>
              <a:ext cx="22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/>
                <a:t>V</a:t>
              </a:r>
              <a:endParaRPr lang="en-US" b="0"/>
            </a:p>
          </p:txBody>
        </p:sp>
        <p:sp>
          <p:nvSpPr>
            <p:cNvPr id="19" name="Text Box 10"/>
            <p:cNvSpPr txBox="1">
              <a:spLocks noChangeArrowheads="1"/>
            </p:cNvSpPr>
            <p:nvPr/>
          </p:nvSpPr>
          <p:spPr bwMode="auto">
            <a:xfrm>
              <a:off x="5052" y="2078"/>
              <a:ext cx="44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/>
                <a:t>time</a:t>
              </a:r>
              <a:endParaRPr lang="en-US" b="0"/>
            </a:p>
          </p:txBody>
        </p:sp>
        <p:sp>
          <p:nvSpPr>
            <p:cNvPr id="20" name="Line 11"/>
            <p:cNvSpPr>
              <a:spLocks noChangeShapeType="1"/>
            </p:cNvSpPr>
            <p:nvPr/>
          </p:nvSpPr>
          <p:spPr bwMode="auto">
            <a:xfrm>
              <a:off x="732" y="1788"/>
              <a:ext cx="0" cy="96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2"/>
            <p:cNvSpPr>
              <a:spLocks noChangeShapeType="1"/>
            </p:cNvSpPr>
            <p:nvPr/>
          </p:nvSpPr>
          <p:spPr bwMode="auto">
            <a:xfrm>
              <a:off x="2844" y="1836"/>
              <a:ext cx="0" cy="96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13"/>
            <p:cNvSpPr>
              <a:spLocks noChangeShapeType="1"/>
            </p:cNvSpPr>
            <p:nvPr/>
          </p:nvSpPr>
          <p:spPr bwMode="auto">
            <a:xfrm>
              <a:off x="732" y="2700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2844" y="1548"/>
              <a:ext cx="2112" cy="960"/>
            </a:xfrm>
            <a:custGeom>
              <a:avLst/>
              <a:gdLst>
                <a:gd name="T0" fmla="*/ 0 w 2112"/>
                <a:gd name="T1" fmla="*/ 480 h 960"/>
                <a:gd name="T2" fmla="*/ 528 w 2112"/>
                <a:gd name="T3" fmla="*/ 960 h 960"/>
                <a:gd name="T4" fmla="*/ 1056 w 2112"/>
                <a:gd name="T5" fmla="*/ 480 h 960"/>
                <a:gd name="T6" fmla="*/ 1584 w 2112"/>
                <a:gd name="T7" fmla="*/ 0 h 960"/>
                <a:gd name="T8" fmla="*/ 2112 w 2112"/>
                <a:gd name="T9" fmla="*/ 480 h 9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12"/>
                <a:gd name="T16" fmla="*/ 0 h 960"/>
                <a:gd name="T17" fmla="*/ 2112 w 2112"/>
                <a:gd name="T18" fmla="*/ 960 h 9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12" h="960">
                  <a:moveTo>
                    <a:pt x="0" y="480"/>
                  </a:moveTo>
                  <a:cubicBezTo>
                    <a:pt x="176" y="720"/>
                    <a:pt x="352" y="960"/>
                    <a:pt x="528" y="960"/>
                  </a:cubicBezTo>
                  <a:cubicBezTo>
                    <a:pt x="704" y="960"/>
                    <a:pt x="880" y="640"/>
                    <a:pt x="1056" y="480"/>
                  </a:cubicBezTo>
                  <a:cubicBezTo>
                    <a:pt x="1232" y="320"/>
                    <a:pt x="1408" y="0"/>
                    <a:pt x="1584" y="0"/>
                  </a:cubicBezTo>
                  <a:cubicBezTo>
                    <a:pt x="1760" y="0"/>
                    <a:pt x="2024" y="400"/>
                    <a:pt x="2112" y="480"/>
                  </a:cubicBezTo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15"/>
            <p:cNvSpPr>
              <a:spLocks noChangeShapeType="1"/>
            </p:cNvSpPr>
            <p:nvPr/>
          </p:nvSpPr>
          <p:spPr bwMode="auto">
            <a:xfrm>
              <a:off x="4956" y="1788"/>
              <a:ext cx="0" cy="96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16"/>
            <p:cNvSpPr txBox="1">
              <a:spLocks noChangeArrowheads="1"/>
            </p:cNvSpPr>
            <p:nvPr/>
          </p:nvSpPr>
          <p:spPr bwMode="auto">
            <a:xfrm>
              <a:off x="3132" y="2702"/>
              <a:ext cx="164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b="0"/>
                <a:t>2</a:t>
              </a:r>
              <a:r>
                <a:rPr lang="en-US" sz="2000" b="0" baseline="30000"/>
                <a:t>nd</a:t>
              </a:r>
              <a:r>
                <a:rPr lang="en-US" sz="2000" b="0"/>
                <a:t> revolution period</a:t>
              </a:r>
            </a:p>
          </p:txBody>
        </p:sp>
        <p:sp>
          <p:nvSpPr>
            <p:cNvPr id="26" name="Line 17"/>
            <p:cNvSpPr>
              <a:spLocks noChangeShapeType="1"/>
            </p:cNvSpPr>
            <p:nvPr/>
          </p:nvSpPr>
          <p:spPr bwMode="auto">
            <a:xfrm flipV="1">
              <a:off x="3900" y="1500"/>
              <a:ext cx="0" cy="11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18"/>
            <p:cNvSpPr txBox="1">
              <a:spLocks noChangeArrowheads="1"/>
            </p:cNvSpPr>
            <p:nvPr/>
          </p:nvSpPr>
          <p:spPr bwMode="auto">
            <a:xfrm>
              <a:off x="3612" y="1454"/>
              <a:ext cx="22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/>
                <a:t>V</a:t>
              </a:r>
              <a:endParaRPr lang="en-US" b="0"/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32" y="1548"/>
              <a:ext cx="2112" cy="960"/>
            </a:xfrm>
            <a:custGeom>
              <a:avLst/>
              <a:gdLst>
                <a:gd name="T0" fmla="*/ 0 w 2112"/>
                <a:gd name="T1" fmla="*/ 480 h 960"/>
                <a:gd name="T2" fmla="*/ 528 w 2112"/>
                <a:gd name="T3" fmla="*/ 960 h 960"/>
                <a:gd name="T4" fmla="*/ 1056 w 2112"/>
                <a:gd name="T5" fmla="*/ 480 h 960"/>
                <a:gd name="T6" fmla="*/ 1584 w 2112"/>
                <a:gd name="T7" fmla="*/ 0 h 960"/>
                <a:gd name="T8" fmla="*/ 2112 w 2112"/>
                <a:gd name="T9" fmla="*/ 480 h 9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12"/>
                <a:gd name="T16" fmla="*/ 0 h 960"/>
                <a:gd name="T17" fmla="*/ 2112 w 2112"/>
                <a:gd name="T18" fmla="*/ 960 h 9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12" h="960">
                  <a:moveTo>
                    <a:pt x="0" y="480"/>
                  </a:moveTo>
                  <a:cubicBezTo>
                    <a:pt x="176" y="720"/>
                    <a:pt x="352" y="960"/>
                    <a:pt x="528" y="960"/>
                  </a:cubicBezTo>
                  <a:cubicBezTo>
                    <a:pt x="704" y="960"/>
                    <a:pt x="880" y="640"/>
                    <a:pt x="1056" y="480"/>
                  </a:cubicBezTo>
                  <a:cubicBezTo>
                    <a:pt x="1232" y="320"/>
                    <a:pt x="1408" y="0"/>
                    <a:pt x="1584" y="0"/>
                  </a:cubicBezTo>
                  <a:cubicBezTo>
                    <a:pt x="1760" y="0"/>
                    <a:pt x="2024" y="400"/>
                    <a:pt x="2112" y="480"/>
                  </a:cubicBezTo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20"/>
            <p:cNvSpPr>
              <a:spLocks noChangeArrowheads="1"/>
            </p:cNvSpPr>
            <p:nvPr/>
          </p:nvSpPr>
          <p:spPr bwMode="auto">
            <a:xfrm>
              <a:off x="1740" y="1980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" name="Oval 21"/>
            <p:cNvSpPr>
              <a:spLocks noChangeArrowheads="1"/>
            </p:cNvSpPr>
            <p:nvPr/>
          </p:nvSpPr>
          <p:spPr bwMode="auto">
            <a:xfrm>
              <a:off x="3852" y="1980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72585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6705" y="53625"/>
            <a:ext cx="6525726" cy="914400"/>
          </a:xfrm>
        </p:spPr>
        <p:txBody>
          <a:bodyPr/>
          <a:lstStyle/>
          <a:p>
            <a:r>
              <a:rPr lang="en-US" sz="3200" dirty="0" smtClean="0"/>
              <a:t>Charge Exchange Injection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100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12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2532590"/>
              </p:ext>
            </p:extLst>
          </p:nvPr>
        </p:nvGraphicFramePr>
        <p:xfrm>
          <a:off x="1106615" y="1649760"/>
          <a:ext cx="5895655" cy="2295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1" name="Designer 4.0 Drawing" r:id="rId5" imgW="7277100" imgH="2943225" progId="MgxDesigner">
                  <p:embed/>
                </p:oleObj>
              </mc:Choice>
              <mc:Fallback>
                <p:oleObj name="Designer 4.0 Drawing" r:id="rId5" imgW="7277100" imgH="2943225" progId="MgxDesigner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6615" y="1649760"/>
                        <a:ext cx="5895655" cy="2295255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429587" y="4243853"/>
            <a:ext cx="17176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800">
                <a:solidFill>
                  <a:srgbClr val="7FD13B"/>
                </a:solidFill>
              </a:rPr>
              <a:t>beam bumpers</a:t>
            </a: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 flipV="1">
            <a:off x="1421650" y="3931205"/>
            <a:ext cx="720080" cy="32884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V="1">
            <a:off x="2411760" y="3855005"/>
            <a:ext cx="1219690" cy="40504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AutoShape 15"/>
          <p:cNvSpPr>
            <a:spLocks/>
          </p:cNvSpPr>
          <p:nvPr/>
        </p:nvSpPr>
        <p:spPr bwMode="auto">
          <a:xfrm>
            <a:off x="2854170" y="1223755"/>
            <a:ext cx="1447800" cy="381000"/>
          </a:xfrm>
          <a:prstGeom prst="borderCallout2">
            <a:avLst>
              <a:gd name="adj1" fmla="val 30000"/>
              <a:gd name="adj2" fmla="val -5264"/>
              <a:gd name="adj3" fmla="val 30000"/>
              <a:gd name="adj4" fmla="val -12611"/>
              <a:gd name="adj5" fmla="val 157917"/>
              <a:gd name="adj6" fmla="val -58662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en-US" sz="1800">
                <a:solidFill>
                  <a:srgbClr val="7FD13B"/>
                </a:solidFill>
              </a:rPr>
              <a:t>H- ions</a:t>
            </a:r>
          </a:p>
        </p:txBody>
      </p:sp>
      <p:sp>
        <p:nvSpPr>
          <p:cNvPr id="17" name="AutoShape 16"/>
          <p:cNvSpPr>
            <a:spLocks/>
          </p:cNvSpPr>
          <p:nvPr/>
        </p:nvSpPr>
        <p:spPr bwMode="auto">
          <a:xfrm>
            <a:off x="5202070" y="1223755"/>
            <a:ext cx="1752600" cy="381000"/>
          </a:xfrm>
          <a:prstGeom prst="borderCallout2">
            <a:avLst>
              <a:gd name="adj1" fmla="val 30000"/>
              <a:gd name="adj2" fmla="val -4347"/>
              <a:gd name="adj3" fmla="val 30000"/>
              <a:gd name="adj4" fmla="val -10690"/>
              <a:gd name="adj5" fmla="val 289583"/>
              <a:gd name="adj6" fmla="val -50361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en-US" sz="1800" dirty="0">
                <a:solidFill>
                  <a:srgbClr val="7FD13B"/>
                </a:solidFill>
              </a:rPr>
              <a:t>Stripping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7FD13B"/>
                </a:solidFill>
              </a:rPr>
              <a:t>foil</a:t>
            </a:r>
          </a:p>
        </p:txBody>
      </p:sp>
      <p:sp>
        <p:nvSpPr>
          <p:cNvPr id="18" name="AutoShape 17"/>
          <p:cNvSpPr>
            <a:spLocks/>
          </p:cNvSpPr>
          <p:nvPr/>
        </p:nvSpPr>
        <p:spPr bwMode="auto">
          <a:xfrm>
            <a:off x="6835080" y="1784775"/>
            <a:ext cx="2057400" cy="381000"/>
          </a:xfrm>
          <a:prstGeom prst="borderCallout2">
            <a:avLst>
              <a:gd name="adj1" fmla="val 30000"/>
              <a:gd name="adj2" fmla="val -3704"/>
              <a:gd name="adj3" fmla="val 30000"/>
              <a:gd name="adj4" fmla="val -7639"/>
              <a:gd name="adj5" fmla="val 235833"/>
              <a:gd name="adj6" fmla="val -32486"/>
            </a:avLst>
          </a:prstGeom>
          <a:noFill/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en-US" sz="1800" dirty="0">
                <a:solidFill>
                  <a:schemeClr val="accent1"/>
                </a:solidFill>
              </a:rPr>
              <a:t>Injected protons</a:t>
            </a:r>
          </a:p>
        </p:txBody>
      </p:sp>
      <p:sp>
        <p:nvSpPr>
          <p:cNvPr id="19" name="AutoShape 18"/>
          <p:cNvSpPr>
            <a:spLocks/>
          </p:cNvSpPr>
          <p:nvPr/>
        </p:nvSpPr>
        <p:spPr bwMode="auto">
          <a:xfrm>
            <a:off x="5472100" y="4080030"/>
            <a:ext cx="2362200" cy="381000"/>
          </a:xfrm>
          <a:prstGeom prst="borderCallout2">
            <a:avLst>
              <a:gd name="adj1" fmla="val 30000"/>
              <a:gd name="adj2" fmla="val -3227"/>
              <a:gd name="adj3" fmla="val 30000"/>
              <a:gd name="adj4" fmla="val -5912"/>
              <a:gd name="adj5" fmla="val -387917"/>
              <a:gd name="adj6" fmla="val -32057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en-US" sz="1800" dirty="0">
                <a:solidFill>
                  <a:srgbClr val="7FD13B"/>
                </a:solidFill>
              </a:rPr>
              <a:t>Circulating protons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611559" y="4644135"/>
            <a:ext cx="8235915" cy="189021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5000"/>
              </a:lnSpc>
            </a:pPr>
            <a:r>
              <a:rPr lang="en-US" sz="2800" dirty="0"/>
              <a:t>We paint a </a:t>
            </a:r>
            <a:r>
              <a:rPr lang="en-US" sz="2800" dirty="0" smtClean="0"/>
              <a:t>more uniform </a:t>
            </a:r>
            <a:r>
              <a:rPr lang="en-US" sz="2800" dirty="0"/>
              <a:t>transverse phase space density by modifying the beam bump and by and changing the steering of the injected beam</a:t>
            </a:r>
          </a:p>
          <a:p>
            <a:pPr>
              <a:lnSpc>
                <a:spcPct val="125000"/>
              </a:lnSpc>
            </a:pPr>
            <a:r>
              <a:rPr lang="en-US" sz="2800" dirty="0"/>
              <a:t>To avoid excessive foil heating and unnecessary beam blow up the injection bump is reduced to zero as soon as the injection is </a:t>
            </a:r>
            <a:r>
              <a:rPr lang="en-US" sz="2800" dirty="0" smtClean="0"/>
              <a:t>finished.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6676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31540" y="1853825"/>
            <a:ext cx="5130569" cy="3015335"/>
          </a:xfrm>
          <a:prstGeom prst="rect">
            <a:avLst/>
          </a:prstGeom>
          <a:solidFill>
            <a:srgbClr val="D6ECFF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99" y="53625"/>
            <a:ext cx="6570731" cy="914400"/>
          </a:xfrm>
        </p:spPr>
        <p:txBody>
          <a:bodyPr/>
          <a:lstStyle/>
          <a:p>
            <a:r>
              <a:rPr lang="en-US" sz="3200" dirty="0" smtClean="0"/>
              <a:t>Lepton </a:t>
            </a:r>
            <a:r>
              <a:rPr lang="en-US" sz="3200" dirty="0" err="1" smtClean="0"/>
              <a:t>Betatron</a:t>
            </a:r>
            <a:r>
              <a:rPr lang="en-US" sz="3200" dirty="0" smtClean="0"/>
              <a:t> accumulation Injection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540" y="1088740"/>
            <a:ext cx="8235915" cy="76508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5000"/>
              </a:lnSpc>
            </a:pPr>
            <a:r>
              <a:rPr lang="en-US" sz="2800" dirty="0" smtClean="0"/>
              <a:t>We can apply the same fast injection as for hadrons, but use damping to our benefit.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101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-92075" y="5119688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fr-FR">
              <a:latin typeface="Book Antiqua" charset="0"/>
            </a:endParaRPr>
          </a:p>
        </p:txBody>
      </p:sp>
      <p:graphicFrame>
        <p:nvGraphicFramePr>
          <p:cNvPr id="13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0567105"/>
              </p:ext>
            </p:extLst>
          </p:nvPr>
        </p:nvGraphicFramePr>
        <p:xfrm>
          <a:off x="566555" y="1988840"/>
          <a:ext cx="4950550" cy="2745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5" name="Designer 4.0 Drawing" r:id="rId5" imgW="7210425" imgH="4162425" progId="MgxDesigner">
                  <p:embed/>
                </p:oleObj>
              </mc:Choice>
              <mc:Fallback>
                <p:oleObj name="Designer 4.0 Drawing" r:id="rId5" imgW="7210425" imgH="4162425" progId="MgxDesigner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555" y="1988840"/>
                        <a:ext cx="4950550" cy="27453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Line 5"/>
          <p:cNvSpPr>
            <a:spLocks noChangeShapeType="1"/>
          </p:cNvSpPr>
          <p:nvPr/>
        </p:nvSpPr>
        <p:spPr bwMode="auto">
          <a:xfrm flipH="1">
            <a:off x="2951820" y="2933945"/>
            <a:ext cx="180020" cy="36004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2771800" y="3248980"/>
            <a:ext cx="380730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000" dirty="0" err="1">
                <a:solidFill>
                  <a:schemeClr val="bg1"/>
                </a:solidFill>
                <a:latin typeface="Times New Roman" charset="0"/>
              </a:rPr>
              <a:t>x</a:t>
            </a:r>
            <a:r>
              <a:rPr lang="en-US" sz="2000" baseline="-25000" dirty="0" err="1">
                <a:solidFill>
                  <a:schemeClr val="bg1"/>
                </a:solidFill>
                <a:latin typeface="Times New Roman" charset="0"/>
              </a:rPr>
              <a:t>s</a:t>
            </a:r>
            <a:endParaRPr lang="en-US" sz="3200" baseline="-25000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>
            <a:off x="4800600" y="2935288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5642235" y="1943835"/>
            <a:ext cx="3520275" cy="2971800"/>
            <a:chOff x="1676400" y="1401763"/>
            <a:chExt cx="6690526" cy="4906962"/>
          </a:xfrm>
        </p:grpSpPr>
        <p:sp>
          <p:nvSpPr>
            <p:cNvPr id="19" name="Line 2"/>
            <p:cNvSpPr>
              <a:spLocks noChangeShapeType="1"/>
            </p:cNvSpPr>
            <p:nvPr/>
          </p:nvSpPr>
          <p:spPr bwMode="auto">
            <a:xfrm>
              <a:off x="4495800" y="1508125"/>
              <a:ext cx="0" cy="4800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3"/>
            <p:cNvSpPr>
              <a:spLocks noChangeShapeType="1"/>
            </p:cNvSpPr>
            <p:nvPr/>
          </p:nvSpPr>
          <p:spPr bwMode="auto">
            <a:xfrm>
              <a:off x="1676400" y="3870325"/>
              <a:ext cx="5867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4"/>
            <p:cNvSpPr>
              <a:spLocks noChangeArrowheads="1"/>
            </p:cNvSpPr>
            <p:nvPr/>
          </p:nvSpPr>
          <p:spPr bwMode="auto">
            <a:xfrm>
              <a:off x="1835150" y="1666875"/>
              <a:ext cx="5245100" cy="42545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" name="Oval 5"/>
            <p:cNvSpPr>
              <a:spLocks noChangeArrowheads="1"/>
            </p:cNvSpPr>
            <p:nvPr/>
          </p:nvSpPr>
          <p:spPr bwMode="auto">
            <a:xfrm>
              <a:off x="5562600" y="3413125"/>
              <a:ext cx="1206500" cy="901700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" name="Oval 6"/>
            <p:cNvSpPr>
              <a:spLocks noChangeArrowheads="1"/>
            </p:cNvSpPr>
            <p:nvPr/>
          </p:nvSpPr>
          <p:spPr bwMode="auto">
            <a:xfrm>
              <a:off x="3740150" y="3343275"/>
              <a:ext cx="1511300" cy="10541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>
              <a:off x="1918043" y="5745165"/>
              <a:ext cx="2242822" cy="561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600" dirty="0">
                  <a:solidFill>
                    <a:schemeClr val="tx2"/>
                  </a:solidFill>
                  <a:latin typeface="Times New Roman" charset="0"/>
                </a:rPr>
                <a:t>stored beam</a:t>
              </a:r>
            </a:p>
          </p:txBody>
        </p:sp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4883185" y="5668963"/>
              <a:ext cx="2523364" cy="561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600" dirty="0">
                  <a:solidFill>
                    <a:schemeClr val="tx2"/>
                  </a:solidFill>
                  <a:latin typeface="Times New Roman" charset="0"/>
                </a:rPr>
                <a:t>injected beam</a:t>
              </a:r>
              <a:endParaRPr lang="en-US" sz="3200" dirty="0">
                <a:solidFill>
                  <a:schemeClr val="tx2"/>
                </a:solidFill>
                <a:latin typeface="Times New Roman" charset="0"/>
              </a:endParaRPr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6308726" y="1401763"/>
              <a:ext cx="2058200" cy="561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600" dirty="0">
                  <a:solidFill>
                    <a:schemeClr val="tx2"/>
                  </a:solidFill>
                  <a:latin typeface="Times New Roman" charset="0"/>
                </a:rPr>
                <a:t>acceptance</a:t>
              </a:r>
            </a:p>
          </p:txBody>
        </p:sp>
        <p:sp>
          <p:nvSpPr>
            <p:cNvPr id="27" name="Line 10"/>
            <p:cNvSpPr>
              <a:spLocks noChangeShapeType="1"/>
            </p:cNvSpPr>
            <p:nvPr/>
          </p:nvSpPr>
          <p:spPr bwMode="auto">
            <a:xfrm flipV="1">
              <a:off x="2860691" y="4327523"/>
              <a:ext cx="949309" cy="16183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11"/>
            <p:cNvSpPr>
              <a:spLocks noChangeShapeType="1"/>
            </p:cNvSpPr>
            <p:nvPr/>
          </p:nvSpPr>
          <p:spPr bwMode="auto">
            <a:xfrm>
              <a:off x="6248400" y="4479925"/>
              <a:ext cx="0" cy="1295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12"/>
            <p:cNvSpPr>
              <a:spLocks noChangeShapeType="1"/>
            </p:cNvSpPr>
            <p:nvPr/>
          </p:nvSpPr>
          <p:spPr bwMode="auto">
            <a:xfrm flipH="1">
              <a:off x="5867400" y="1736725"/>
              <a:ext cx="38100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14"/>
            <p:cNvSpPr>
              <a:spLocks noChangeShapeType="1"/>
            </p:cNvSpPr>
            <p:nvPr/>
          </p:nvSpPr>
          <p:spPr bwMode="auto">
            <a:xfrm>
              <a:off x="4572000" y="3108325"/>
              <a:ext cx="1600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15"/>
            <p:cNvSpPr>
              <a:spLocks noChangeArrowheads="1"/>
            </p:cNvSpPr>
            <p:nvPr/>
          </p:nvSpPr>
          <p:spPr bwMode="auto">
            <a:xfrm>
              <a:off x="5013325" y="2468563"/>
              <a:ext cx="647951" cy="561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600" dirty="0" err="1">
                  <a:solidFill>
                    <a:schemeClr val="tx2"/>
                  </a:solidFill>
                  <a:latin typeface="Times New Roman" charset="0"/>
                </a:rPr>
                <a:t>x</a:t>
              </a:r>
              <a:r>
                <a:rPr lang="en-US" sz="1600" baseline="-25000" dirty="0" err="1">
                  <a:solidFill>
                    <a:schemeClr val="tx2"/>
                  </a:solidFill>
                  <a:latin typeface="Times New Roman" charset="0"/>
                </a:rPr>
                <a:t>s</a:t>
              </a:r>
              <a:endParaRPr lang="en-US" sz="3200" baseline="-25000" dirty="0">
                <a:solidFill>
                  <a:schemeClr val="tx2"/>
                </a:solidFill>
                <a:latin typeface="Times New Roman" charset="0"/>
              </a:endParaRPr>
            </a:p>
          </p:txBody>
        </p:sp>
        <p:sp>
          <p:nvSpPr>
            <p:cNvPr id="32" name="Rectangle 16"/>
            <p:cNvSpPr>
              <a:spLocks noChangeArrowheads="1"/>
            </p:cNvSpPr>
            <p:nvPr/>
          </p:nvSpPr>
          <p:spPr bwMode="auto">
            <a:xfrm>
              <a:off x="7375525" y="3763963"/>
              <a:ext cx="547031" cy="561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600" dirty="0">
                  <a:solidFill>
                    <a:schemeClr val="tx2"/>
                  </a:solidFill>
                  <a:latin typeface="Times New Roman" charset="0"/>
                </a:rPr>
                <a:t>x</a:t>
              </a:r>
            </a:p>
          </p:txBody>
        </p:sp>
        <p:sp>
          <p:nvSpPr>
            <p:cNvPr id="33" name="Arc 18"/>
            <p:cNvSpPr>
              <a:spLocks/>
            </p:cNvSpPr>
            <p:nvPr/>
          </p:nvSpPr>
          <p:spPr bwMode="auto">
            <a:xfrm>
              <a:off x="4495800" y="2346325"/>
              <a:ext cx="1677988" cy="1079500"/>
            </a:xfrm>
            <a:custGeom>
              <a:avLst/>
              <a:gdLst>
                <a:gd name="T0" fmla="*/ 0 w 21620"/>
                <a:gd name="T1" fmla="*/ 0 h 21857"/>
                <a:gd name="T2" fmla="*/ 2147483647 w 21620"/>
                <a:gd name="T3" fmla="*/ 2147483647 h 21857"/>
                <a:gd name="T4" fmla="*/ 2147483647 w 21620"/>
                <a:gd name="T5" fmla="*/ 2147483647 h 21857"/>
                <a:gd name="T6" fmla="*/ 0 60000 65536"/>
                <a:gd name="T7" fmla="*/ 0 60000 65536"/>
                <a:gd name="T8" fmla="*/ 0 60000 65536"/>
                <a:gd name="T9" fmla="*/ 0 w 21620"/>
                <a:gd name="T10" fmla="*/ 0 h 21857"/>
                <a:gd name="T11" fmla="*/ 21620 w 21620"/>
                <a:gd name="T12" fmla="*/ 21857 h 218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20" h="21857" fill="none" extrusionOk="0">
                  <a:moveTo>
                    <a:pt x="0" y="0"/>
                  </a:moveTo>
                  <a:cubicBezTo>
                    <a:pt x="6" y="0"/>
                    <a:pt x="13" y="-1"/>
                    <a:pt x="20" y="0"/>
                  </a:cubicBezTo>
                  <a:cubicBezTo>
                    <a:pt x="11949" y="0"/>
                    <a:pt x="21620" y="9670"/>
                    <a:pt x="21620" y="21600"/>
                  </a:cubicBezTo>
                  <a:cubicBezTo>
                    <a:pt x="21620" y="21685"/>
                    <a:pt x="21619" y="21771"/>
                    <a:pt x="21618" y="21857"/>
                  </a:cubicBezTo>
                </a:path>
                <a:path w="21620" h="21857" stroke="0" extrusionOk="0">
                  <a:moveTo>
                    <a:pt x="0" y="0"/>
                  </a:moveTo>
                  <a:cubicBezTo>
                    <a:pt x="6" y="0"/>
                    <a:pt x="13" y="-1"/>
                    <a:pt x="20" y="0"/>
                  </a:cubicBezTo>
                  <a:cubicBezTo>
                    <a:pt x="11949" y="0"/>
                    <a:pt x="21620" y="9670"/>
                    <a:pt x="21620" y="21600"/>
                  </a:cubicBezTo>
                  <a:cubicBezTo>
                    <a:pt x="21620" y="21685"/>
                    <a:pt x="21619" y="21771"/>
                    <a:pt x="21618" y="21857"/>
                  </a:cubicBezTo>
                  <a:lnTo>
                    <a:pt x="2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stealth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20"/>
            <p:cNvSpPr>
              <a:spLocks noChangeShapeType="1"/>
            </p:cNvSpPr>
            <p:nvPr/>
          </p:nvSpPr>
          <p:spPr bwMode="auto">
            <a:xfrm flipV="1">
              <a:off x="6172200" y="2574925"/>
              <a:ext cx="0" cy="83820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" name="Content Placeholder 2"/>
          <p:cNvSpPr txBox="1">
            <a:spLocks/>
          </p:cNvSpPr>
          <p:nvPr/>
        </p:nvSpPr>
        <p:spPr>
          <a:xfrm>
            <a:off x="431540" y="5004175"/>
            <a:ext cx="8235915" cy="765085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125000"/>
              </a:lnSpc>
            </a:pPr>
            <a:r>
              <a:rPr lang="en-US" sz="2800" dirty="0" smtClean="0"/>
              <a:t>The oscillation, due to the position offset, will damp out and make place for another beam to inject.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01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431540" y="1223755"/>
            <a:ext cx="5130569" cy="3015335"/>
          </a:xfrm>
          <a:prstGeom prst="rect">
            <a:avLst/>
          </a:prstGeom>
          <a:solidFill>
            <a:srgbClr val="D6ECFF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99" y="53625"/>
            <a:ext cx="6570731" cy="914400"/>
          </a:xfrm>
        </p:spPr>
        <p:txBody>
          <a:bodyPr/>
          <a:lstStyle/>
          <a:p>
            <a:r>
              <a:rPr lang="en-US" sz="3000" dirty="0" smtClean="0"/>
              <a:t>Lepton Synchrotron accumulation Injection</a:t>
            </a:r>
            <a:endParaRPr lang="en-US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102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-92075" y="5119688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fr-FR">
              <a:latin typeface="Book Antiqua" charset="0"/>
            </a:endParaRPr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>
            <a:off x="4800600" y="2305218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431540" y="4599129"/>
            <a:ext cx="5130569" cy="1755195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125000"/>
              </a:lnSpc>
            </a:pPr>
            <a:r>
              <a:rPr lang="en-US" sz="2800" dirty="0" smtClean="0"/>
              <a:t>The oscillation, due to the energy offset, will damp out and make place for another beam to inject.</a:t>
            </a:r>
          </a:p>
          <a:p>
            <a:pPr marL="68580" indent="0">
              <a:lnSpc>
                <a:spcPct val="125000"/>
              </a:lnSpc>
              <a:buNone/>
            </a:pPr>
            <a:endParaRPr lang="en-US" dirty="0"/>
          </a:p>
        </p:txBody>
      </p:sp>
      <p:graphicFrame>
        <p:nvGraphicFramePr>
          <p:cNvPr id="36" name="Objec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3616473"/>
              </p:ext>
            </p:extLst>
          </p:nvPr>
        </p:nvGraphicFramePr>
        <p:xfrm>
          <a:off x="476545" y="1223755"/>
          <a:ext cx="5030529" cy="3013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7" name="Designer 4.0 Drawing" r:id="rId5" imgW="7200900" imgH="4048125" progId="MgxDesigner">
                  <p:embed/>
                </p:oleObj>
              </mc:Choice>
              <mc:Fallback>
                <p:oleObj name="Designer 4.0 Drawing" r:id="rId5" imgW="7200900" imgH="4048125" progId="MgxDesigner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545" y="1223755"/>
                        <a:ext cx="5030529" cy="30136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3311860" y="2303875"/>
            <a:ext cx="803605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800" dirty="0" err="1">
                <a:solidFill>
                  <a:srgbClr val="000000"/>
                </a:solidFill>
                <a:latin typeface="Symbol" charset="0"/>
              </a:rPr>
              <a:t>D</a:t>
            </a:r>
            <a:r>
              <a:rPr lang="en-US" sz="1800" dirty="0" err="1">
                <a:solidFill>
                  <a:srgbClr val="000000"/>
                </a:solidFill>
                <a:latin typeface="Times New Roman" charset="0"/>
              </a:rPr>
              <a:t>p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 &lt; 0</a:t>
            </a:r>
          </a:p>
        </p:txBody>
      </p: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2276745" y="3779106"/>
            <a:ext cx="1389265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800" dirty="0" err="1">
                <a:solidFill>
                  <a:srgbClr val="000000"/>
                </a:solidFill>
                <a:latin typeface="Times New Roman" charset="0"/>
              </a:rPr>
              <a:t>X</a:t>
            </a:r>
            <a:r>
              <a:rPr lang="en-US" sz="1800" baseline="-25000" dirty="0" err="1">
                <a:solidFill>
                  <a:srgbClr val="000000"/>
                </a:solidFill>
                <a:latin typeface="Times New Roman" charset="0"/>
              </a:rPr>
              <a:t>s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 = D. </a:t>
            </a:r>
            <a:r>
              <a:rPr lang="en-US" sz="1800" dirty="0" err="1">
                <a:solidFill>
                  <a:srgbClr val="000000"/>
                </a:solidFill>
                <a:latin typeface="Symbol" charset="0"/>
              </a:rPr>
              <a:t>D</a:t>
            </a:r>
            <a:r>
              <a:rPr lang="en-US" sz="1800" dirty="0" err="1">
                <a:solidFill>
                  <a:srgbClr val="000000"/>
                </a:solidFill>
                <a:latin typeface="Times New Roman" charset="0"/>
              </a:rPr>
              <a:t>p</a:t>
            </a:r>
            <a:r>
              <a:rPr lang="en-US" sz="1800" dirty="0">
                <a:solidFill>
                  <a:srgbClr val="000000"/>
                </a:solidFill>
                <a:latin typeface="Times New Roman" charset="0"/>
              </a:rPr>
              <a:t>/p</a:t>
            </a:r>
          </a:p>
        </p:txBody>
      </p:sp>
      <p:sp>
        <p:nvSpPr>
          <p:cNvPr id="39" name="Line 3"/>
          <p:cNvSpPr>
            <a:spLocks noChangeShapeType="1"/>
          </p:cNvSpPr>
          <p:nvPr/>
        </p:nvSpPr>
        <p:spPr bwMode="auto">
          <a:xfrm>
            <a:off x="3317322" y="2661672"/>
            <a:ext cx="0" cy="22726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5"/>
          <p:cNvSpPr>
            <a:spLocks noChangeShapeType="1"/>
          </p:cNvSpPr>
          <p:nvPr/>
        </p:nvSpPr>
        <p:spPr bwMode="auto">
          <a:xfrm flipH="1">
            <a:off x="2501770" y="2777549"/>
            <a:ext cx="815552" cy="110150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5636351" y="1133745"/>
            <a:ext cx="3693630" cy="2295255"/>
            <a:chOff x="2286000" y="1127644"/>
            <a:chExt cx="5159094" cy="2949077"/>
          </a:xfrm>
        </p:grpSpPr>
        <p:sp>
          <p:nvSpPr>
            <p:cNvPr id="42" name="Line 2"/>
            <p:cNvSpPr>
              <a:spLocks noChangeShapeType="1"/>
            </p:cNvSpPr>
            <p:nvPr/>
          </p:nvSpPr>
          <p:spPr bwMode="auto">
            <a:xfrm>
              <a:off x="4419600" y="1295400"/>
              <a:ext cx="6350" cy="24447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3"/>
            <p:cNvSpPr>
              <a:spLocks noChangeShapeType="1"/>
            </p:cNvSpPr>
            <p:nvPr/>
          </p:nvSpPr>
          <p:spPr bwMode="auto">
            <a:xfrm>
              <a:off x="2286000" y="2590800"/>
              <a:ext cx="4267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4"/>
            <p:cNvSpPr>
              <a:spLocks noChangeArrowheads="1"/>
            </p:cNvSpPr>
            <p:nvPr/>
          </p:nvSpPr>
          <p:spPr bwMode="auto">
            <a:xfrm>
              <a:off x="2749550" y="1530350"/>
              <a:ext cx="3340100" cy="20447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5" name="Rectangle 6"/>
            <p:cNvSpPr>
              <a:spLocks noChangeArrowheads="1"/>
            </p:cNvSpPr>
            <p:nvPr/>
          </p:nvSpPr>
          <p:spPr bwMode="auto">
            <a:xfrm>
              <a:off x="6384925" y="2027238"/>
              <a:ext cx="1841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endParaRPr lang="fr-FR">
                <a:latin typeface="Book Antiqua" charset="0"/>
              </a:endParaRPr>
            </a:p>
          </p:txBody>
        </p:sp>
        <p:sp>
          <p:nvSpPr>
            <p:cNvPr id="46" name="Rectangle 7"/>
            <p:cNvSpPr>
              <a:spLocks noChangeArrowheads="1"/>
            </p:cNvSpPr>
            <p:nvPr/>
          </p:nvSpPr>
          <p:spPr bwMode="auto">
            <a:xfrm>
              <a:off x="6232525" y="2062512"/>
              <a:ext cx="396670" cy="435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600" dirty="0">
                  <a:latin typeface="Symbol" charset="0"/>
                </a:rPr>
                <a:t>f</a:t>
              </a:r>
            </a:p>
          </p:txBody>
        </p:sp>
        <p:sp>
          <p:nvSpPr>
            <p:cNvPr id="47" name="Oval 8"/>
            <p:cNvSpPr>
              <a:spLocks noChangeArrowheads="1"/>
            </p:cNvSpPr>
            <p:nvPr/>
          </p:nvSpPr>
          <p:spPr bwMode="auto">
            <a:xfrm>
              <a:off x="4044950" y="2368550"/>
              <a:ext cx="749300" cy="444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8" name="Oval 9"/>
            <p:cNvSpPr>
              <a:spLocks noChangeArrowheads="1"/>
            </p:cNvSpPr>
            <p:nvPr/>
          </p:nvSpPr>
          <p:spPr bwMode="auto">
            <a:xfrm>
              <a:off x="4197350" y="3206750"/>
              <a:ext cx="444500" cy="215900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9" name="Arc 10"/>
            <p:cNvSpPr>
              <a:spLocks/>
            </p:cNvSpPr>
            <p:nvPr/>
          </p:nvSpPr>
          <p:spPr bwMode="auto">
            <a:xfrm>
              <a:off x="4724400" y="2590800"/>
              <a:ext cx="1143000" cy="762000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stealth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Rectangle 19"/>
            <p:cNvSpPr>
              <a:spLocks noChangeArrowheads="1"/>
            </p:cNvSpPr>
            <p:nvPr/>
          </p:nvSpPr>
          <p:spPr bwMode="auto">
            <a:xfrm>
              <a:off x="4387850" y="1127644"/>
              <a:ext cx="425438" cy="435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600" dirty="0"/>
                <a:t>E</a:t>
              </a:r>
            </a:p>
          </p:txBody>
        </p:sp>
        <p:sp>
          <p:nvSpPr>
            <p:cNvPr id="51" name="Rectangle 25"/>
            <p:cNvSpPr>
              <a:spLocks noChangeArrowheads="1"/>
            </p:cNvSpPr>
            <p:nvPr/>
          </p:nvSpPr>
          <p:spPr bwMode="auto">
            <a:xfrm>
              <a:off x="3565244" y="3324542"/>
              <a:ext cx="3879850" cy="752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lvl="3" eaLnBrk="0" hangingPunct="0"/>
              <a:r>
                <a:rPr lang="en-US" sz="1600" dirty="0"/>
                <a:t>Injection 1 </a:t>
              </a:r>
            </a:p>
            <a:p>
              <a:pPr lvl="3" eaLnBrk="0" hangingPunct="0"/>
              <a:r>
                <a:rPr lang="en-US" sz="1600" dirty="0"/>
                <a:t>Turn = N</a:t>
              </a:r>
            </a:p>
          </p:txBody>
        </p:sp>
        <p:sp>
          <p:nvSpPr>
            <p:cNvPr id="52" name="AutoShape 30"/>
            <p:cNvSpPr>
              <a:spLocks/>
            </p:cNvSpPr>
            <p:nvPr/>
          </p:nvSpPr>
          <p:spPr bwMode="auto">
            <a:xfrm>
              <a:off x="2286000" y="1519268"/>
              <a:ext cx="1238573" cy="690533"/>
            </a:xfrm>
            <a:prstGeom prst="borderCallout2">
              <a:avLst>
                <a:gd name="adj1" fmla="val 30000"/>
                <a:gd name="adj2" fmla="val 104764"/>
                <a:gd name="adj3" fmla="val 30000"/>
                <a:gd name="adj4" fmla="val 117361"/>
                <a:gd name="adj5" fmla="val 132104"/>
                <a:gd name="adj6" fmla="val 156866"/>
              </a:avLst>
            </a:prstGeom>
            <a:solidFill>
              <a:srgbClr val="CCCCFF">
                <a:alpha val="50195"/>
              </a:srgb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algn="ctr"/>
              <a:r>
                <a:rPr lang="en-US" sz="1400" dirty="0"/>
                <a:t>stored beam</a:t>
              </a:r>
            </a:p>
          </p:txBody>
        </p:sp>
        <p:sp>
          <p:nvSpPr>
            <p:cNvPr id="53" name="AutoShape 31"/>
            <p:cNvSpPr>
              <a:spLocks/>
            </p:cNvSpPr>
            <p:nvPr/>
          </p:nvSpPr>
          <p:spPr bwMode="auto">
            <a:xfrm>
              <a:off x="5486401" y="1519268"/>
              <a:ext cx="1237820" cy="614333"/>
            </a:xfrm>
            <a:prstGeom prst="borderCallout2">
              <a:avLst>
                <a:gd name="adj1" fmla="val 30000"/>
                <a:gd name="adj2" fmla="val -4000"/>
                <a:gd name="adj3" fmla="val 30000"/>
                <a:gd name="adj4" fmla="val -19167"/>
                <a:gd name="adj5" fmla="val 291255"/>
                <a:gd name="adj6" fmla="val -77438"/>
              </a:avLst>
            </a:prstGeom>
            <a:solidFill>
              <a:srgbClr val="CCCCFF">
                <a:alpha val="50195"/>
              </a:srgb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algn="ctr"/>
              <a:r>
                <a:rPr lang="en-US" sz="1400" dirty="0"/>
                <a:t>injected beam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652120" y="3519010"/>
            <a:ext cx="3429000" cy="2414218"/>
            <a:chOff x="2279650" y="3794125"/>
            <a:chExt cx="4806365" cy="3040394"/>
          </a:xfrm>
        </p:grpSpPr>
        <p:sp>
          <p:nvSpPr>
            <p:cNvPr id="55" name="Rectangle 5"/>
            <p:cNvSpPr>
              <a:spLocks noChangeArrowheads="1"/>
            </p:cNvSpPr>
            <p:nvPr/>
          </p:nvSpPr>
          <p:spPr bwMode="auto">
            <a:xfrm>
              <a:off x="4381500" y="3794125"/>
              <a:ext cx="440251" cy="427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600" dirty="0"/>
                <a:t>E</a:t>
              </a:r>
            </a:p>
          </p:txBody>
        </p:sp>
        <p:sp>
          <p:nvSpPr>
            <p:cNvPr id="56" name="Line 11"/>
            <p:cNvSpPr>
              <a:spLocks noChangeShapeType="1"/>
            </p:cNvSpPr>
            <p:nvPr/>
          </p:nvSpPr>
          <p:spPr bwMode="auto">
            <a:xfrm>
              <a:off x="4413250" y="3879850"/>
              <a:ext cx="6350" cy="23685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12"/>
            <p:cNvSpPr>
              <a:spLocks noChangeShapeType="1"/>
            </p:cNvSpPr>
            <p:nvPr/>
          </p:nvSpPr>
          <p:spPr bwMode="auto">
            <a:xfrm>
              <a:off x="2279650" y="5175250"/>
              <a:ext cx="4267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13"/>
            <p:cNvSpPr>
              <a:spLocks noChangeArrowheads="1"/>
            </p:cNvSpPr>
            <p:nvPr/>
          </p:nvSpPr>
          <p:spPr bwMode="auto">
            <a:xfrm>
              <a:off x="2743200" y="4114800"/>
              <a:ext cx="3340100" cy="20447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9" name="Rectangle 14"/>
            <p:cNvSpPr>
              <a:spLocks noChangeArrowheads="1"/>
            </p:cNvSpPr>
            <p:nvPr/>
          </p:nvSpPr>
          <p:spPr bwMode="auto">
            <a:xfrm>
              <a:off x="6378575" y="4680421"/>
              <a:ext cx="184150" cy="457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endParaRPr lang="fr-FR">
                <a:latin typeface="Book Antiqua" charset="0"/>
              </a:endParaRPr>
            </a:p>
          </p:txBody>
        </p:sp>
        <p:sp>
          <p:nvSpPr>
            <p:cNvPr id="60" name="Rectangle 15"/>
            <p:cNvSpPr>
              <a:spLocks noChangeArrowheads="1"/>
            </p:cNvSpPr>
            <p:nvPr/>
          </p:nvSpPr>
          <p:spPr bwMode="auto">
            <a:xfrm>
              <a:off x="6226174" y="4579938"/>
              <a:ext cx="410481" cy="427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600" dirty="0">
                  <a:latin typeface="Symbol" charset="0"/>
                </a:rPr>
                <a:t>f</a:t>
              </a:r>
              <a:endParaRPr lang="en-US" sz="2800" dirty="0">
                <a:latin typeface="Symbol" charset="0"/>
              </a:endParaRPr>
            </a:p>
          </p:txBody>
        </p:sp>
        <p:sp>
          <p:nvSpPr>
            <p:cNvPr id="61" name="Oval 16"/>
            <p:cNvSpPr>
              <a:spLocks noChangeArrowheads="1"/>
            </p:cNvSpPr>
            <p:nvPr/>
          </p:nvSpPr>
          <p:spPr bwMode="auto">
            <a:xfrm>
              <a:off x="4038600" y="4953000"/>
              <a:ext cx="749300" cy="444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2" name="Oval 17"/>
            <p:cNvSpPr>
              <a:spLocks noChangeArrowheads="1"/>
            </p:cNvSpPr>
            <p:nvPr/>
          </p:nvSpPr>
          <p:spPr bwMode="auto">
            <a:xfrm>
              <a:off x="4191000" y="5791200"/>
              <a:ext cx="444500" cy="215900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3" name="Arc 18"/>
            <p:cNvSpPr>
              <a:spLocks/>
            </p:cNvSpPr>
            <p:nvPr/>
          </p:nvSpPr>
          <p:spPr bwMode="auto">
            <a:xfrm>
              <a:off x="4718050" y="5175250"/>
              <a:ext cx="1143000" cy="762000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stealth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Oval 20"/>
            <p:cNvSpPr>
              <a:spLocks noChangeArrowheads="1"/>
            </p:cNvSpPr>
            <p:nvPr/>
          </p:nvSpPr>
          <p:spPr bwMode="auto">
            <a:xfrm>
              <a:off x="4191000" y="4267200"/>
              <a:ext cx="444500" cy="215900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5" name="Arc 21"/>
            <p:cNvSpPr>
              <a:spLocks/>
            </p:cNvSpPr>
            <p:nvPr/>
          </p:nvSpPr>
          <p:spPr bwMode="auto">
            <a:xfrm>
              <a:off x="2967038" y="4338638"/>
              <a:ext cx="1219200" cy="838200"/>
            </a:xfrm>
            <a:custGeom>
              <a:avLst/>
              <a:gdLst>
                <a:gd name="T0" fmla="*/ 0 w 21600"/>
                <a:gd name="T1" fmla="*/ 2147483647 h 21600"/>
                <a:gd name="T2" fmla="*/ 2147483647 w 21600"/>
                <a:gd name="T3" fmla="*/ 0 h 21600"/>
                <a:gd name="T4" fmla="*/ 2147483647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21600"/>
                  </a:moveTo>
                  <a:cubicBezTo>
                    <a:pt x="0" y="9681"/>
                    <a:pt x="9653" y="15"/>
                    <a:pt x="21572" y="0"/>
                  </a:cubicBezTo>
                </a:path>
                <a:path w="21600" h="21600" stroke="0" extrusionOk="0">
                  <a:moveTo>
                    <a:pt x="0" y="21600"/>
                  </a:moveTo>
                  <a:cubicBezTo>
                    <a:pt x="0" y="9681"/>
                    <a:pt x="9653" y="15"/>
                    <a:pt x="21572" y="0"/>
                  </a:cubicBez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stealth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Rectangle 26"/>
            <p:cNvSpPr>
              <a:spLocks noChangeArrowheads="1"/>
            </p:cNvSpPr>
            <p:nvPr/>
          </p:nvSpPr>
          <p:spPr bwMode="auto">
            <a:xfrm>
              <a:off x="4565603" y="6097261"/>
              <a:ext cx="2520412" cy="737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600" dirty="0"/>
                <a:t>Injection 2</a:t>
              </a:r>
            </a:p>
            <a:p>
              <a:pPr eaLnBrk="0" hangingPunct="0"/>
              <a:r>
                <a:rPr lang="en-US" sz="1600" dirty="0"/>
                <a:t>Turn = N + 0.5Q</a:t>
              </a:r>
              <a:r>
                <a:rPr lang="en-US" sz="1600" baseline="-25000" dirty="0"/>
                <a:t>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201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851920" y="2033845"/>
            <a:ext cx="5085565" cy="2700300"/>
          </a:xfrm>
          <a:prstGeom prst="rect">
            <a:avLst/>
          </a:prstGeom>
          <a:solidFill>
            <a:srgbClr val="D6ECFF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1671" y="53625"/>
            <a:ext cx="6840760" cy="914400"/>
          </a:xfrm>
        </p:spPr>
        <p:txBody>
          <a:bodyPr/>
          <a:lstStyle/>
          <a:p>
            <a:r>
              <a:rPr lang="en-US" sz="3600" dirty="0" smtClean="0"/>
              <a:t>Single Turn Extraction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59" y="1088740"/>
            <a:ext cx="8235915" cy="3105345"/>
          </a:xfrm>
        </p:spPr>
        <p:txBody>
          <a:bodyPr>
            <a:normAutofit lnSpcReduction="10000"/>
          </a:bodyPr>
          <a:lstStyle/>
          <a:p>
            <a:pPr>
              <a:lnSpc>
                <a:spcPct val="125000"/>
              </a:lnSpc>
            </a:pPr>
            <a:r>
              <a:rPr lang="en-US" sz="2400" dirty="0"/>
              <a:t>With a single turn ejection we eject one or more bunches out of a synchrotron in a single turn. (revolution period)</a:t>
            </a:r>
          </a:p>
          <a:p>
            <a:pPr>
              <a:lnSpc>
                <a:spcPct val="125000"/>
              </a:lnSpc>
            </a:pPr>
            <a:r>
              <a:rPr lang="en-US" sz="2400" dirty="0"/>
              <a:t>Elements involved</a:t>
            </a:r>
            <a:r>
              <a:rPr lang="en-US" sz="2400" dirty="0" smtClean="0"/>
              <a:t>:</a:t>
            </a:r>
            <a:endParaRPr lang="en-US" sz="2000" dirty="0"/>
          </a:p>
          <a:p>
            <a:pPr lvl="1">
              <a:lnSpc>
                <a:spcPct val="125000"/>
              </a:lnSpc>
            </a:pPr>
            <a:r>
              <a:rPr lang="en-US" sz="2000" dirty="0" smtClean="0"/>
              <a:t>Extraction Bump</a:t>
            </a:r>
            <a:endParaRPr lang="en-US" sz="2000" dirty="0"/>
          </a:p>
          <a:p>
            <a:pPr lvl="1">
              <a:lnSpc>
                <a:spcPct val="125000"/>
              </a:lnSpc>
            </a:pPr>
            <a:r>
              <a:rPr lang="en-US" sz="2000" dirty="0"/>
              <a:t>Septum magnet</a:t>
            </a:r>
          </a:p>
          <a:p>
            <a:pPr lvl="1">
              <a:lnSpc>
                <a:spcPct val="125000"/>
              </a:lnSpc>
            </a:pPr>
            <a:r>
              <a:rPr lang="en-US" sz="2000" dirty="0"/>
              <a:t>Fast kicker magnet</a:t>
            </a:r>
          </a:p>
          <a:p>
            <a:pPr lvl="1">
              <a:lnSpc>
                <a:spcPct val="125000"/>
              </a:lnSpc>
            </a:pPr>
            <a:r>
              <a:rPr lang="en-US" sz="2000" dirty="0"/>
              <a:t>S</a:t>
            </a:r>
            <a:r>
              <a:rPr lang="en-US" sz="2000" dirty="0" smtClean="0"/>
              <a:t>ynchronization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103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0323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12" name="Group 6"/>
          <p:cNvGrpSpPr>
            <a:grpSpLocks/>
          </p:cNvGrpSpPr>
          <p:nvPr/>
        </p:nvGrpSpPr>
        <p:grpSpPr bwMode="auto">
          <a:xfrm>
            <a:off x="4009252" y="2160729"/>
            <a:ext cx="4748213" cy="2438400"/>
            <a:chOff x="624" y="912"/>
            <a:chExt cx="4095" cy="1861"/>
          </a:xfrm>
        </p:grpSpPr>
        <p:graphicFrame>
          <p:nvGraphicFramePr>
            <p:cNvPr id="13" name="Object 2"/>
            <p:cNvGraphicFramePr>
              <a:graphicFrameLocks/>
            </p:cNvGraphicFramePr>
            <p:nvPr/>
          </p:nvGraphicFramePr>
          <p:xfrm>
            <a:off x="624" y="912"/>
            <a:ext cx="4095" cy="18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96" name="Designer 4.0 Drawing" r:id="rId5" imgW="6629400" imgH="4210050" progId="MgxDesigner">
                    <p:embed/>
                  </p:oleObj>
                </mc:Choice>
                <mc:Fallback>
                  <p:oleObj name="Designer 4.0 Drawing" r:id="rId5" imgW="6629400" imgH="4210050" progId="MgxDesigner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" y="912"/>
                          <a:ext cx="4095" cy="18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AutoShape 5"/>
            <p:cNvSpPr>
              <a:spLocks/>
            </p:cNvSpPr>
            <p:nvPr/>
          </p:nvSpPr>
          <p:spPr bwMode="auto">
            <a:xfrm>
              <a:off x="2352" y="1536"/>
              <a:ext cx="1968" cy="275"/>
            </a:xfrm>
            <a:prstGeom prst="borderCallout2">
              <a:avLst>
                <a:gd name="adj1" fmla="val 32727"/>
                <a:gd name="adj2" fmla="val -2440"/>
                <a:gd name="adj3" fmla="val 32727"/>
                <a:gd name="adj4" fmla="val -2440"/>
                <a:gd name="adj5" fmla="val 44093"/>
                <a:gd name="adj6" fmla="val -5282"/>
              </a:avLst>
            </a:prstGeom>
            <a:solidFill>
              <a:schemeClr val="tx2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algn="ctr"/>
              <a:r>
                <a:rPr lang="en-US" sz="1800" dirty="0">
                  <a:solidFill>
                    <a:srgbClr val="000000"/>
                  </a:solidFill>
                </a:rPr>
                <a:t>Ejection trajectory</a:t>
              </a:r>
            </a:p>
          </p:txBody>
        </p:sp>
      </p:grpSp>
      <p:graphicFrame>
        <p:nvGraphicFramePr>
          <p:cNvPr id="16" name="Objec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441242"/>
              </p:ext>
            </p:extLst>
          </p:nvPr>
        </p:nvGraphicFramePr>
        <p:xfrm>
          <a:off x="2411760" y="4959171"/>
          <a:ext cx="5166320" cy="1303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7" name="Equation" r:id="rId7" imgW="3886200" imgH="1117440" progId="Equation.3">
                  <p:embed/>
                </p:oleObj>
              </mc:Choice>
              <mc:Fallback>
                <p:oleObj name="Equation" r:id="rId7" imgW="3886200" imgH="111744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4959171"/>
                        <a:ext cx="5166320" cy="1303040"/>
                      </a:xfrm>
                      <a:prstGeom prst="rect">
                        <a:avLst/>
                      </a:prstGeom>
                      <a:solidFill>
                        <a:srgbClr val="D6EC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401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1671" y="53625"/>
            <a:ext cx="6840760" cy="914400"/>
          </a:xfrm>
        </p:spPr>
        <p:txBody>
          <a:bodyPr/>
          <a:lstStyle/>
          <a:p>
            <a:r>
              <a:rPr lang="en-US" sz="3600" dirty="0" smtClean="0"/>
              <a:t>Non- Resonant Multi-Turn Extraction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104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46575" y="1133745"/>
            <a:ext cx="3132937" cy="2564213"/>
            <a:chOff x="989013" y="1295400"/>
            <a:chExt cx="6630987" cy="4922838"/>
          </a:xfrm>
        </p:grpSpPr>
        <p:sp>
          <p:nvSpPr>
            <p:cNvPr id="12" name="Oval 3"/>
            <p:cNvSpPr>
              <a:spLocks noChangeArrowheads="1"/>
            </p:cNvSpPr>
            <p:nvPr/>
          </p:nvSpPr>
          <p:spPr bwMode="auto">
            <a:xfrm>
              <a:off x="2001838" y="1728788"/>
              <a:ext cx="4406900" cy="41021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" name="Rectangle 4"/>
            <p:cNvSpPr>
              <a:spLocks noChangeArrowheads="1"/>
            </p:cNvSpPr>
            <p:nvPr/>
          </p:nvSpPr>
          <p:spPr bwMode="auto">
            <a:xfrm>
              <a:off x="6345238" y="1652588"/>
              <a:ext cx="139700" cy="44069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" name="Oval 5"/>
            <p:cNvSpPr>
              <a:spLocks noChangeArrowheads="1"/>
            </p:cNvSpPr>
            <p:nvPr/>
          </p:nvSpPr>
          <p:spPr bwMode="auto">
            <a:xfrm>
              <a:off x="3211727" y="2871789"/>
              <a:ext cx="1968501" cy="1739900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4205288" y="1417638"/>
              <a:ext cx="0" cy="4800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7"/>
            <p:cNvSpPr>
              <a:spLocks noChangeShapeType="1"/>
            </p:cNvSpPr>
            <p:nvPr/>
          </p:nvSpPr>
          <p:spPr bwMode="auto">
            <a:xfrm>
              <a:off x="1309688" y="3703638"/>
              <a:ext cx="6248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8"/>
            <p:cNvSpPr>
              <a:spLocks noChangeArrowheads="1"/>
            </p:cNvSpPr>
            <p:nvPr/>
          </p:nvSpPr>
          <p:spPr bwMode="auto">
            <a:xfrm>
              <a:off x="7237413" y="3733800"/>
              <a:ext cx="311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>
                  <a:latin typeface="Times New Roman" charset="0"/>
                </a:rPr>
                <a:t>x</a:t>
              </a: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4265613" y="1295400"/>
              <a:ext cx="395287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tx2"/>
                  </a:solidFill>
                  <a:latin typeface="Times New Roman" charset="0"/>
                </a:rPr>
                <a:t>x</a:t>
              </a:r>
              <a:r>
                <a:rPr lang="ja-JP" altLang="en-US" sz="2000">
                  <a:solidFill>
                    <a:schemeClr val="tx2"/>
                  </a:solidFill>
                  <a:latin typeface="Times New Roman" charset="0"/>
                </a:rPr>
                <a:t>’</a:t>
              </a:r>
              <a:endParaRPr lang="en-US" sz="2000">
                <a:solidFill>
                  <a:schemeClr val="tx2"/>
                </a:solidFill>
                <a:latin typeface="Times New Roman" charset="0"/>
              </a:endParaRPr>
            </a:p>
          </p:txBody>
        </p:sp>
        <p:sp>
          <p:nvSpPr>
            <p:cNvPr id="19" name="Rectangle 10"/>
            <p:cNvSpPr>
              <a:spLocks noChangeArrowheads="1"/>
            </p:cNvSpPr>
            <p:nvPr/>
          </p:nvSpPr>
          <p:spPr bwMode="auto">
            <a:xfrm>
              <a:off x="6704013" y="1447800"/>
              <a:ext cx="915987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>
                  <a:latin typeface="Times New Roman" charset="0"/>
                </a:rPr>
                <a:t>septum</a:t>
              </a:r>
            </a:p>
          </p:txBody>
        </p:sp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293813" y="5105400"/>
              <a:ext cx="7334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>
                  <a:latin typeface="Times New Roman" charset="0"/>
                </a:rPr>
                <a:t>beam</a:t>
              </a: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>
              <a:off x="989013" y="1447799"/>
              <a:ext cx="2537829" cy="1242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dirty="0">
                  <a:latin typeface="Times New Roman" charset="0"/>
                </a:rPr>
                <a:t>machine </a:t>
              </a:r>
            </a:p>
            <a:p>
              <a:pPr eaLnBrk="0" hangingPunct="0"/>
              <a:r>
                <a:rPr lang="en-US" dirty="0">
                  <a:latin typeface="Times New Roman" charset="0"/>
                </a:rPr>
                <a:t>acceptance</a:t>
              </a:r>
            </a:p>
          </p:txBody>
        </p:sp>
        <p:sp>
          <p:nvSpPr>
            <p:cNvPr id="22" name="Line 13"/>
            <p:cNvSpPr>
              <a:spLocks noChangeShapeType="1"/>
            </p:cNvSpPr>
            <p:nvPr/>
          </p:nvSpPr>
          <p:spPr bwMode="auto">
            <a:xfrm flipV="1">
              <a:off x="1827213" y="4160838"/>
              <a:ext cx="1387475" cy="10207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4"/>
            <p:cNvSpPr>
              <a:spLocks noChangeShapeType="1"/>
            </p:cNvSpPr>
            <p:nvPr/>
          </p:nvSpPr>
          <p:spPr bwMode="auto">
            <a:xfrm>
              <a:off x="1674813" y="2209800"/>
              <a:ext cx="473075" cy="8080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15"/>
            <p:cNvSpPr>
              <a:spLocks noChangeShapeType="1"/>
            </p:cNvSpPr>
            <p:nvPr/>
          </p:nvSpPr>
          <p:spPr bwMode="auto">
            <a:xfrm flipH="1">
              <a:off x="6567488" y="1798638"/>
              <a:ext cx="22860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893930" y="3953780"/>
            <a:ext cx="2912985" cy="2445550"/>
            <a:chOff x="1371600" y="1524000"/>
            <a:chExt cx="6248400" cy="4800600"/>
          </a:xfrm>
        </p:grpSpPr>
        <p:sp>
          <p:nvSpPr>
            <p:cNvPr id="41" name="Oval 3"/>
            <p:cNvSpPr>
              <a:spLocks noChangeArrowheads="1"/>
            </p:cNvSpPr>
            <p:nvPr/>
          </p:nvSpPr>
          <p:spPr bwMode="auto">
            <a:xfrm>
              <a:off x="2063750" y="1835150"/>
              <a:ext cx="4406900" cy="41021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2" name="Rectangle 4"/>
            <p:cNvSpPr>
              <a:spLocks noChangeArrowheads="1"/>
            </p:cNvSpPr>
            <p:nvPr/>
          </p:nvSpPr>
          <p:spPr bwMode="auto">
            <a:xfrm>
              <a:off x="7299325" y="3840163"/>
              <a:ext cx="311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>
                  <a:latin typeface="Times New Roman" charset="0"/>
                </a:rPr>
                <a:t>x</a:t>
              </a:r>
            </a:p>
          </p:txBody>
        </p:sp>
        <p:sp>
          <p:nvSpPr>
            <p:cNvPr id="43" name="Oval 5"/>
            <p:cNvSpPr>
              <a:spLocks noChangeArrowheads="1"/>
            </p:cNvSpPr>
            <p:nvPr/>
          </p:nvSpPr>
          <p:spPr bwMode="auto">
            <a:xfrm>
              <a:off x="3282950" y="2978150"/>
              <a:ext cx="1968500" cy="1739900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" name="Rectangle 6"/>
            <p:cNvSpPr>
              <a:spLocks noChangeArrowheads="1"/>
            </p:cNvSpPr>
            <p:nvPr/>
          </p:nvSpPr>
          <p:spPr bwMode="auto">
            <a:xfrm>
              <a:off x="5775325" y="1706563"/>
              <a:ext cx="172561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>
                  <a:latin typeface="Times New Roman" charset="0"/>
                </a:rPr>
                <a:t>extracted beam</a:t>
              </a:r>
            </a:p>
          </p:txBody>
        </p:sp>
        <p:sp>
          <p:nvSpPr>
            <p:cNvPr id="45" name="Line 7"/>
            <p:cNvSpPr>
              <a:spLocks noChangeShapeType="1"/>
            </p:cNvSpPr>
            <p:nvPr/>
          </p:nvSpPr>
          <p:spPr bwMode="auto">
            <a:xfrm flipH="1">
              <a:off x="5029200" y="1981200"/>
              <a:ext cx="762000" cy="1600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Rectangle 8"/>
            <p:cNvSpPr>
              <a:spLocks noChangeArrowheads="1"/>
            </p:cNvSpPr>
            <p:nvPr/>
          </p:nvSpPr>
          <p:spPr bwMode="auto">
            <a:xfrm>
              <a:off x="3206750" y="3816350"/>
              <a:ext cx="2425700" cy="9017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" name="Line 9"/>
            <p:cNvSpPr>
              <a:spLocks noChangeShapeType="1"/>
            </p:cNvSpPr>
            <p:nvPr/>
          </p:nvSpPr>
          <p:spPr bwMode="auto">
            <a:xfrm>
              <a:off x="4267200" y="1524000"/>
              <a:ext cx="0" cy="4800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10"/>
            <p:cNvSpPr>
              <a:spLocks noChangeShapeType="1"/>
            </p:cNvSpPr>
            <p:nvPr/>
          </p:nvSpPr>
          <p:spPr bwMode="auto">
            <a:xfrm>
              <a:off x="1371600" y="3810000"/>
              <a:ext cx="6248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Rectangle 11"/>
            <p:cNvSpPr>
              <a:spLocks noChangeArrowheads="1"/>
            </p:cNvSpPr>
            <p:nvPr/>
          </p:nvSpPr>
          <p:spPr bwMode="auto">
            <a:xfrm>
              <a:off x="4273550" y="1682750"/>
              <a:ext cx="139700" cy="44069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0" name="Line 13"/>
            <p:cNvSpPr>
              <a:spLocks noChangeShapeType="1"/>
            </p:cNvSpPr>
            <p:nvPr/>
          </p:nvSpPr>
          <p:spPr bwMode="auto">
            <a:xfrm>
              <a:off x="3276600" y="3810000"/>
              <a:ext cx="198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112060" y="3833065"/>
            <a:ext cx="3363035" cy="2611270"/>
            <a:chOff x="1371600" y="1447800"/>
            <a:chExt cx="6248400" cy="4876800"/>
          </a:xfrm>
        </p:grpSpPr>
        <p:sp>
          <p:nvSpPr>
            <p:cNvPr id="52" name="Oval 3"/>
            <p:cNvSpPr>
              <a:spLocks noChangeArrowheads="1"/>
            </p:cNvSpPr>
            <p:nvPr/>
          </p:nvSpPr>
          <p:spPr bwMode="auto">
            <a:xfrm>
              <a:off x="2063750" y="1881188"/>
              <a:ext cx="4406900" cy="41021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3" name="Rectangle 4"/>
            <p:cNvSpPr>
              <a:spLocks noChangeArrowheads="1"/>
            </p:cNvSpPr>
            <p:nvPr/>
          </p:nvSpPr>
          <p:spPr bwMode="auto">
            <a:xfrm>
              <a:off x="7299325" y="3886200"/>
              <a:ext cx="311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>
                  <a:latin typeface="Times New Roman" charset="0"/>
                </a:rPr>
                <a:t>x</a:t>
              </a:r>
            </a:p>
          </p:txBody>
        </p:sp>
        <p:sp>
          <p:nvSpPr>
            <p:cNvPr id="54" name="Oval 5"/>
            <p:cNvSpPr>
              <a:spLocks noChangeArrowheads="1"/>
            </p:cNvSpPr>
            <p:nvPr/>
          </p:nvSpPr>
          <p:spPr bwMode="auto">
            <a:xfrm>
              <a:off x="3282950" y="3024188"/>
              <a:ext cx="1968500" cy="1739900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5" name="Rectangle 6"/>
            <p:cNvSpPr>
              <a:spLocks noChangeArrowheads="1"/>
            </p:cNvSpPr>
            <p:nvPr/>
          </p:nvSpPr>
          <p:spPr bwMode="auto">
            <a:xfrm>
              <a:off x="5027851" y="1449630"/>
              <a:ext cx="1725612" cy="396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dirty="0">
                  <a:latin typeface="Times New Roman" charset="0"/>
                </a:rPr>
                <a:t>extracted beam</a:t>
              </a:r>
            </a:p>
          </p:txBody>
        </p:sp>
        <p:sp>
          <p:nvSpPr>
            <p:cNvPr id="56" name="Line 7"/>
            <p:cNvSpPr>
              <a:spLocks noChangeShapeType="1"/>
            </p:cNvSpPr>
            <p:nvPr/>
          </p:nvSpPr>
          <p:spPr bwMode="auto">
            <a:xfrm flipH="1">
              <a:off x="5029200" y="2027238"/>
              <a:ext cx="762000" cy="1600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Rectangle 8"/>
            <p:cNvSpPr>
              <a:spLocks noChangeArrowheads="1"/>
            </p:cNvSpPr>
            <p:nvPr/>
          </p:nvSpPr>
          <p:spPr bwMode="auto">
            <a:xfrm>
              <a:off x="3206750" y="2566988"/>
              <a:ext cx="1054100" cy="22733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8" name="Rectangle 9"/>
            <p:cNvSpPr>
              <a:spLocks noChangeArrowheads="1"/>
            </p:cNvSpPr>
            <p:nvPr/>
          </p:nvSpPr>
          <p:spPr bwMode="auto">
            <a:xfrm>
              <a:off x="4419600" y="1447800"/>
              <a:ext cx="39528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>
                  <a:latin typeface="Times New Roman" charset="0"/>
                </a:rPr>
                <a:t>x</a:t>
              </a:r>
              <a:r>
                <a:rPr lang="ja-JP" altLang="en-US" sz="2000">
                  <a:latin typeface="Times New Roman" charset="0"/>
                </a:rPr>
                <a:t>’</a:t>
              </a:r>
              <a:endParaRPr lang="en-US" sz="2000">
                <a:latin typeface="Times New Roman" charset="0"/>
              </a:endParaRPr>
            </a:p>
          </p:txBody>
        </p:sp>
        <p:sp>
          <p:nvSpPr>
            <p:cNvPr id="59" name="Rectangle 10"/>
            <p:cNvSpPr>
              <a:spLocks noChangeArrowheads="1"/>
            </p:cNvSpPr>
            <p:nvPr/>
          </p:nvSpPr>
          <p:spPr bwMode="auto">
            <a:xfrm>
              <a:off x="3886200" y="3856038"/>
              <a:ext cx="1524000" cy="1143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" name="Rectangle 11"/>
            <p:cNvSpPr>
              <a:spLocks noChangeArrowheads="1"/>
            </p:cNvSpPr>
            <p:nvPr/>
          </p:nvSpPr>
          <p:spPr bwMode="auto">
            <a:xfrm>
              <a:off x="4273550" y="1728788"/>
              <a:ext cx="139700" cy="44069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1" name="Line 12"/>
            <p:cNvSpPr>
              <a:spLocks noChangeShapeType="1"/>
            </p:cNvSpPr>
            <p:nvPr/>
          </p:nvSpPr>
          <p:spPr bwMode="auto">
            <a:xfrm>
              <a:off x="4267200" y="1524000"/>
              <a:ext cx="0" cy="4800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13"/>
            <p:cNvSpPr>
              <a:spLocks noChangeShapeType="1"/>
            </p:cNvSpPr>
            <p:nvPr/>
          </p:nvSpPr>
          <p:spPr bwMode="auto">
            <a:xfrm>
              <a:off x="4191000" y="3856038"/>
              <a:ext cx="1066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14"/>
            <p:cNvSpPr>
              <a:spLocks noChangeShapeType="1"/>
            </p:cNvSpPr>
            <p:nvPr/>
          </p:nvSpPr>
          <p:spPr bwMode="auto">
            <a:xfrm>
              <a:off x="1371600" y="3856038"/>
              <a:ext cx="6248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112060" y="1193645"/>
            <a:ext cx="3363035" cy="2550390"/>
            <a:chOff x="1371600" y="1463675"/>
            <a:chExt cx="6248400" cy="4922838"/>
          </a:xfrm>
        </p:grpSpPr>
        <p:sp>
          <p:nvSpPr>
            <p:cNvPr id="65" name="Oval 3"/>
            <p:cNvSpPr>
              <a:spLocks noChangeArrowheads="1"/>
            </p:cNvSpPr>
            <p:nvPr/>
          </p:nvSpPr>
          <p:spPr bwMode="auto">
            <a:xfrm>
              <a:off x="2063750" y="1897063"/>
              <a:ext cx="4406900" cy="41021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6" name="Rectangle 4"/>
            <p:cNvSpPr>
              <a:spLocks noChangeArrowheads="1"/>
            </p:cNvSpPr>
            <p:nvPr/>
          </p:nvSpPr>
          <p:spPr bwMode="auto">
            <a:xfrm>
              <a:off x="7299325" y="3902075"/>
              <a:ext cx="311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>
                  <a:latin typeface="Times New Roman" charset="0"/>
                </a:rPr>
                <a:t>x</a:t>
              </a:r>
            </a:p>
          </p:txBody>
        </p:sp>
        <p:sp>
          <p:nvSpPr>
            <p:cNvPr id="67" name="Oval 5"/>
            <p:cNvSpPr>
              <a:spLocks noChangeArrowheads="1"/>
            </p:cNvSpPr>
            <p:nvPr/>
          </p:nvSpPr>
          <p:spPr bwMode="auto">
            <a:xfrm>
              <a:off x="3282950" y="3040063"/>
              <a:ext cx="1968500" cy="1739900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" name="Line 6"/>
            <p:cNvSpPr>
              <a:spLocks noChangeShapeType="1"/>
            </p:cNvSpPr>
            <p:nvPr/>
          </p:nvSpPr>
          <p:spPr bwMode="auto">
            <a:xfrm>
              <a:off x="4267200" y="1585913"/>
              <a:ext cx="0" cy="4800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7"/>
            <p:cNvSpPr>
              <a:spLocks noChangeShapeType="1"/>
            </p:cNvSpPr>
            <p:nvPr/>
          </p:nvSpPr>
          <p:spPr bwMode="auto">
            <a:xfrm>
              <a:off x="1371600" y="3871913"/>
              <a:ext cx="6248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273550" y="1744663"/>
              <a:ext cx="139700" cy="44069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1" name="Rectangle 9"/>
            <p:cNvSpPr>
              <a:spLocks noChangeArrowheads="1"/>
            </p:cNvSpPr>
            <p:nvPr/>
          </p:nvSpPr>
          <p:spPr bwMode="auto">
            <a:xfrm>
              <a:off x="5775325" y="1768475"/>
              <a:ext cx="172561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>
                  <a:latin typeface="Times New Roman" charset="0"/>
                </a:rPr>
                <a:t>extracted beam</a:t>
              </a:r>
            </a:p>
          </p:txBody>
        </p:sp>
        <p:sp>
          <p:nvSpPr>
            <p:cNvPr id="72" name="Line 10"/>
            <p:cNvSpPr>
              <a:spLocks noChangeShapeType="1"/>
            </p:cNvSpPr>
            <p:nvPr/>
          </p:nvSpPr>
          <p:spPr bwMode="auto">
            <a:xfrm flipH="1">
              <a:off x="5029200" y="2043113"/>
              <a:ext cx="762000" cy="1600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Rectangle 11"/>
            <p:cNvSpPr>
              <a:spLocks noChangeArrowheads="1"/>
            </p:cNvSpPr>
            <p:nvPr/>
          </p:nvSpPr>
          <p:spPr bwMode="auto">
            <a:xfrm>
              <a:off x="4327525" y="1463675"/>
              <a:ext cx="39528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>
                  <a:latin typeface="Times New Roman" charset="0"/>
                </a:rPr>
                <a:t>x</a:t>
              </a:r>
              <a:r>
                <a:rPr lang="ja-JP" altLang="en-US" sz="2000">
                  <a:latin typeface="Times New Roman" charset="0"/>
                </a:rPr>
                <a:t>’</a:t>
              </a:r>
              <a:endParaRPr lang="en-US" sz="2000">
                <a:latin typeface="Times New Roman" charset="0"/>
              </a:endParaRP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4346975" y="1178750"/>
            <a:ext cx="162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Tune q=0.25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7677345" y="3158970"/>
            <a:ext cx="945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Turn 1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2996825" y="5949280"/>
            <a:ext cx="945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Turn 2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7677345" y="5994285"/>
            <a:ext cx="945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Turn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01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53625"/>
            <a:ext cx="6750750" cy="914400"/>
          </a:xfrm>
        </p:spPr>
        <p:txBody>
          <a:bodyPr/>
          <a:lstStyle/>
          <a:p>
            <a:r>
              <a:rPr lang="en-US" sz="3600" dirty="0"/>
              <a:t>Non- Resonant Multi-Turn Extraction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59" y="1223755"/>
            <a:ext cx="8235915" cy="5310590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en-US" sz="2400" dirty="0"/>
              <a:t>Particularities:</a:t>
            </a:r>
          </a:p>
          <a:p>
            <a:pPr lvl="1">
              <a:lnSpc>
                <a:spcPct val="125000"/>
              </a:lnSpc>
            </a:pPr>
            <a:r>
              <a:rPr lang="en-US" sz="2000" dirty="0"/>
              <a:t>Use a thin septum, to reduce losses</a:t>
            </a:r>
          </a:p>
          <a:p>
            <a:pPr lvl="1">
              <a:lnSpc>
                <a:spcPct val="125000"/>
              </a:lnSpc>
            </a:pPr>
            <a:r>
              <a:rPr lang="en-US" sz="2000" dirty="0"/>
              <a:t>Use two septa (electro-static, magnetic)</a:t>
            </a:r>
          </a:p>
          <a:p>
            <a:pPr lvl="1">
              <a:lnSpc>
                <a:spcPct val="125000"/>
              </a:lnSpc>
            </a:pPr>
            <a:r>
              <a:rPr lang="en-US" sz="2000" dirty="0"/>
              <a:t>First septum is moveable, position and angle</a:t>
            </a:r>
          </a:p>
          <a:p>
            <a:pPr lvl="1">
              <a:lnSpc>
                <a:spcPct val="125000"/>
              </a:lnSpc>
            </a:pPr>
            <a:r>
              <a:rPr lang="en-US" sz="2000" dirty="0"/>
              <a:t>Only gives a few turns… (&gt;&gt;10</a:t>
            </a:r>
            <a:r>
              <a:rPr lang="en-US" sz="2000" baseline="30000" dirty="0"/>
              <a:t>10</a:t>
            </a:r>
            <a:r>
              <a:rPr lang="en-US" sz="2000" dirty="0"/>
              <a:t> particles/turn)</a:t>
            </a:r>
          </a:p>
          <a:p>
            <a:pPr lvl="1">
              <a:lnSpc>
                <a:spcPct val="125000"/>
              </a:lnSpc>
            </a:pPr>
            <a:r>
              <a:rPr lang="en-US" sz="2000" dirty="0"/>
              <a:t>Many users need &lt;10</a:t>
            </a:r>
            <a:r>
              <a:rPr lang="en-US" sz="2000" baseline="30000" dirty="0"/>
              <a:t>6</a:t>
            </a:r>
            <a:r>
              <a:rPr lang="en-US" sz="2000" dirty="0"/>
              <a:t> particles/second </a:t>
            </a:r>
          </a:p>
          <a:p>
            <a:pPr>
              <a:lnSpc>
                <a:spcPct val="125000"/>
              </a:lnSpc>
            </a:pPr>
            <a:r>
              <a:rPr lang="en-US" sz="2400" dirty="0"/>
              <a:t>For very high intensity beams the beam losses may be too important to use this method.</a:t>
            </a:r>
          </a:p>
          <a:p>
            <a:pPr>
              <a:lnSpc>
                <a:spcPct val="125000"/>
              </a:lnSpc>
            </a:pPr>
            <a:r>
              <a:rPr lang="en-US" sz="2400" dirty="0"/>
              <a:t>Hands on maintenance becomes difficult.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105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01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6695" y="53625"/>
            <a:ext cx="6615736" cy="914400"/>
          </a:xfrm>
        </p:spPr>
        <p:txBody>
          <a:bodyPr/>
          <a:lstStyle/>
          <a:p>
            <a:r>
              <a:rPr lang="en-US" dirty="0" smtClean="0"/>
              <a:t>Resonant </a:t>
            </a:r>
            <a:r>
              <a:rPr lang="en-US" dirty="0"/>
              <a:t>Extraction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59" y="1223755"/>
            <a:ext cx="8235915" cy="531059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Experimental physicists would prefer a continuous flux out of our accelerator.</a:t>
            </a:r>
          </a:p>
          <a:p>
            <a:r>
              <a:rPr lang="en-US" sz="2400" dirty="0" smtClean="0"/>
              <a:t>How </a:t>
            </a:r>
            <a:r>
              <a:rPr lang="en-US" sz="2400" dirty="0"/>
              <a:t>to extract beam over thousands of turns ?</a:t>
            </a:r>
          </a:p>
          <a:p>
            <a:r>
              <a:rPr lang="en-US" sz="2400" dirty="0"/>
              <a:t>The idea is that few particles jump to the other side of the septum every revolution period</a:t>
            </a:r>
          </a:p>
          <a:p>
            <a:r>
              <a:rPr lang="en-US" sz="2400" dirty="0"/>
              <a:t>Resonant transverse motion makes the beam size increase</a:t>
            </a:r>
          </a:p>
          <a:p>
            <a:r>
              <a:rPr lang="en-US" sz="2400" dirty="0"/>
              <a:t>Set 3Q</a:t>
            </a:r>
            <a:r>
              <a:rPr lang="en-US" sz="2400" baseline="-25000" dirty="0"/>
              <a:t>h</a:t>
            </a:r>
            <a:r>
              <a:rPr lang="en-US" sz="2400" dirty="0"/>
              <a:t> = integer  (third order resonance)</a:t>
            </a:r>
          </a:p>
          <a:p>
            <a:r>
              <a:rPr lang="en-US" sz="2400" dirty="0"/>
              <a:t>Use </a:t>
            </a:r>
            <a:r>
              <a:rPr lang="en-US" sz="2400" dirty="0" err="1"/>
              <a:t>sextupoles</a:t>
            </a:r>
            <a:r>
              <a:rPr lang="en-US" sz="2400" dirty="0"/>
              <a:t> to excite this resonance with correct </a:t>
            </a:r>
            <a:r>
              <a:rPr lang="en-US" sz="2400" dirty="0" smtClean="0"/>
              <a:t>phase.</a:t>
            </a:r>
            <a:endParaRPr lang="en-US" sz="2400" dirty="0"/>
          </a:p>
          <a:p>
            <a:r>
              <a:rPr lang="en-US" sz="2400" dirty="0"/>
              <a:t>Use a horizontal beam bump at the extraction septum, to ensure that the septum is the aperture limitation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106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66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99" y="53625"/>
            <a:ext cx="6570731" cy="914400"/>
          </a:xfrm>
        </p:spPr>
        <p:txBody>
          <a:bodyPr/>
          <a:lstStyle/>
          <a:p>
            <a:r>
              <a:rPr lang="en-US" dirty="0" smtClean="0"/>
              <a:t>Resonant Extraction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59" y="5139189"/>
            <a:ext cx="8325926" cy="1395155"/>
          </a:xfrm>
        </p:spPr>
        <p:txBody>
          <a:bodyPr>
            <a:normAutofit fontScale="92500"/>
          </a:bodyPr>
          <a:lstStyle/>
          <a:p>
            <a:pPr>
              <a:lnSpc>
                <a:spcPct val="125000"/>
              </a:lnSpc>
            </a:pPr>
            <a:r>
              <a:rPr lang="en-US" sz="2800" dirty="0" smtClean="0"/>
              <a:t>This resonant extraction can generate beam spills ranging from several milliseconds up to several hours.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107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096725" y="1133745"/>
            <a:ext cx="5677185" cy="3870430"/>
            <a:chOff x="1235075" y="1340103"/>
            <a:chExt cx="7111885" cy="4452877"/>
          </a:xfrm>
        </p:grpSpPr>
        <p:pic>
          <p:nvPicPr>
            <p:cNvPr id="12" name="Picture 3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5075" y="1376555"/>
              <a:ext cx="6994525" cy="4330700"/>
            </a:xfrm>
            <a:prstGeom prst="rect">
              <a:avLst/>
            </a:prstGeom>
            <a:solidFill>
              <a:srgbClr val="3503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4"/>
            <p:cNvSpPr>
              <a:spLocks noChangeArrowheads="1"/>
            </p:cNvSpPr>
            <p:nvPr/>
          </p:nvSpPr>
          <p:spPr bwMode="auto">
            <a:xfrm>
              <a:off x="6972177" y="1340103"/>
              <a:ext cx="57273" cy="4452877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6" name="Rectangle 6"/>
            <p:cNvSpPr>
              <a:spLocks noChangeArrowheads="1"/>
            </p:cNvSpPr>
            <p:nvPr/>
          </p:nvSpPr>
          <p:spPr bwMode="auto">
            <a:xfrm>
              <a:off x="7137285" y="2078850"/>
              <a:ext cx="1209675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800" dirty="0">
                  <a:latin typeface="Times New Roman" charset="0"/>
                </a:rPr>
                <a:t>septum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601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6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108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675" y="278650"/>
            <a:ext cx="6309274" cy="207023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816805" y="2978950"/>
            <a:ext cx="40339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60007" dir="5400000" sy="-100000" algn="bl" rotWithShape="0"/>
                </a:effectLst>
              </a:rPr>
              <a:t>Questions ?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62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37"/>
          <p:cNvSpPr>
            <a:spLocks noChangeArrowheads="1"/>
          </p:cNvSpPr>
          <p:nvPr/>
        </p:nvSpPr>
        <p:spPr bwMode="auto">
          <a:xfrm>
            <a:off x="656565" y="5139190"/>
            <a:ext cx="8261350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charset="2"/>
              <a:buChar char="§"/>
            </a:pPr>
            <a:r>
              <a:rPr lang="en-US" sz="2000" b="0" dirty="0"/>
              <a:t>After many turns </a:t>
            </a:r>
            <a:r>
              <a:rPr lang="en-US" sz="2000" b="0" dirty="0">
                <a:solidFill>
                  <a:srgbClr val="007EEA"/>
                </a:solidFill>
              </a:rPr>
              <a:t>B</a:t>
            </a:r>
            <a:r>
              <a:rPr lang="en-US" sz="2000" b="0" dirty="0"/>
              <a:t> approaches A</a:t>
            </a:r>
          </a:p>
          <a:p>
            <a:pPr marL="342900" indent="-342900">
              <a:spcBef>
                <a:spcPct val="20000"/>
              </a:spcBef>
              <a:buFont typeface="Wingdings" charset="2"/>
              <a:buChar char="§"/>
            </a:pPr>
            <a:r>
              <a:rPr lang="en-US" sz="2000" b="0" dirty="0">
                <a:solidFill>
                  <a:srgbClr val="007EEA"/>
                </a:solidFill>
              </a:rPr>
              <a:t>B</a:t>
            </a:r>
            <a:r>
              <a:rPr lang="en-US" sz="2000" b="0" dirty="0"/>
              <a:t> is still late in the cavity </a:t>
            </a:r>
            <a:r>
              <a:rPr lang="en-US" sz="2000" b="0" dirty="0" err="1"/>
              <a:t>w.r.t</a:t>
            </a:r>
            <a:r>
              <a:rPr lang="en-US" sz="2000" b="0" dirty="0"/>
              <a:t>. A</a:t>
            </a:r>
          </a:p>
          <a:p>
            <a:pPr marL="342900" indent="-342900">
              <a:spcBef>
                <a:spcPct val="20000"/>
              </a:spcBef>
              <a:buFont typeface="Wingdings" charset="2"/>
              <a:buChar char="§"/>
            </a:pPr>
            <a:r>
              <a:rPr lang="en-US" sz="2000" b="0" dirty="0">
                <a:solidFill>
                  <a:srgbClr val="007EEA"/>
                </a:solidFill>
              </a:rPr>
              <a:t>B </a:t>
            </a:r>
            <a:r>
              <a:rPr lang="en-US" sz="2000" b="0" dirty="0"/>
              <a:t>still sees a higher voltage and is still being accelerated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6695" y="53625"/>
            <a:ext cx="6930770" cy="914400"/>
          </a:xfrm>
        </p:spPr>
        <p:txBody>
          <a:bodyPr/>
          <a:lstStyle/>
          <a:p>
            <a:r>
              <a:rPr lang="en-US" dirty="0" smtClean="0"/>
              <a:t>Add a second particle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59" y="1133745"/>
            <a:ext cx="8235915" cy="810090"/>
          </a:xfrm>
        </p:spPr>
        <p:txBody>
          <a:bodyPr>
            <a:normAutofit fontScale="77500" lnSpcReduction="20000"/>
          </a:bodyPr>
          <a:lstStyle/>
          <a:p>
            <a:r>
              <a:rPr lang="en-US" sz="3100" dirty="0"/>
              <a:t>Lets see what a second low energy particle, which arrives later in the cavity,  does with respect to our first particle</a:t>
            </a:r>
            <a:r>
              <a:rPr lang="en-US" sz="3100" dirty="0" smtClean="0"/>
              <a:t>.</a:t>
            </a:r>
          </a:p>
          <a:p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11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31" name="Group 35"/>
          <p:cNvGrpSpPr>
            <a:grpSpLocks/>
          </p:cNvGrpSpPr>
          <p:nvPr/>
        </p:nvGrpSpPr>
        <p:grpSpPr bwMode="auto">
          <a:xfrm>
            <a:off x="1009650" y="1808820"/>
            <a:ext cx="7723188" cy="2454275"/>
            <a:chOff x="570" y="1568"/>
            <a:chExt cx="4865" cy="1546"/>
          </a:xfrm>
        </p:grpSpPr>
        <p:sp>
          <p:nvSpPr>
            <p:cNvPr id="32" name="Line 6"/>
            <p:cNvSpPr>
              <a:spLocks noChangeShapeType="1"/>
            </p:cNvSpPr>
            <p:nvPr/>
          </p:nvSpPr>
          <p:spPr bwMode="auto">
            <a:xfrm>
              <a:off x="2778" y="2862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Text Box 7"/>
            <p:cNvSpPr txBox="1">
              <a:spLocks noChangeArrowheads="1"/>
            </p:cNvSpPr>
            <p:nvPr/>
          </p:nvSpPr>
          <p:spPr bwMode="auto">
            <a:xfrm>
              <a:off x="954" y="2852"/>
              <a:ext cx="160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b="0"/>
                <a:t>1</a:t>
              </a:r>
              <a:r>
                <a:rPr lang="en-US" sz="2000" b="0" baseline="30000"/>
                <a:t>st</a:t>
              </a:r>
              <a:r>
                <a:rPr lang="en-US" sz="2000" b="0"/>
                <a:t> revolution period</a:t>
              </a:r>
            </a:p>
          </p:txBody>
        </p:sp>
        <p:sp>
          <p:nvSpPr>
            <p:cNvPr id="34" name="Line 8"/>
            <p:cNvSpPr>
              <a:spLocks noChangeShapeType="1"/>
            </p:cNvSpPr>
            <p:nvPr/>
          </p:nvSpPr>
          <p:spPr bwMode="auto">
            <a:xfrm>
              <a:off x="570" y="2190"/>
              <a:ext cx="45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9"/>
            <p:cNvSpPr>
              <a:spLocks noChangeShapeType="1"/>
            </p:cNvSpPr>
            <p:nvPr/>
          </p:nvSpPr>
          <p:spPr bwMode="auto">
            <a:xfrm flipV="1">
              <a:off x="1722" y="1614"/>
              <a:ext cx="0" cy="11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Text Box 10"/>
            <p:cNvSpPr txBox="1">
              <a:spLocks noChangeArrowheads="1"/>
            </p:cNvSpPr>
            <p:nvPr/>
          </p:nvSpPr>
          <p:spPr bwMode="auto">
            <a:xfrm>
              <a:off x="1434" y="1568"/>
              <a:ext cx="22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/>
                <a:t>V</a:t>
              </a:r>
              <a:endParaRPr lang="en-US" b="0"/>
            </a:p>
          </p:txBody>
        </p:sp>
        <p:sp>
          <p:nvSpPr>
            <p:cNvPr id="37" name="Text Box 11"/>
            <p:cNvSpPr txBox="1">
              <a:spLocks noChangeArrowheads="1"/>
            </p:cNvSpPr>
            <p:nvPr/>
          </p:nvSpPr>
          <p:spPr bwMode="auto">
            <a:xfrm>
              <a:off x="4986" y="2240"/>
              <a:ext cx="44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/>
                <a:t>time</a:t>
              </a:r>
              <a:endParaRPr lang="en-US" b="0"/>
            </a:p>
          </p:txBody>
        </p:sp>
        <p:sp>
          <p:nvSpPr>
            <p:cNvPr id="38" name="Line 12"/>
            <p:cNvSpPr>
              <a:spLocks noChangeShapeType="1"/>
            </p:cNvSpPr>
            <p:nvPr/>
          </p:nvSpPr>
          <p:spPr bwMode="auto">
            <a:xfrm>
              <a:off x="666" y="1950"/>
              <a:ext cx="0" cy="96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13"/>
            <p:cNvSpPr>
              <a:spLocks noChangeShapeType="1"/>
            </p:cNvSpPr>
            <p:nvPr/>
          </p:nvSpPr>
          <p:spPr bwMode="auto">
            <a:xfrm>
              <a:off x="2778" y="1998"/>
              <a:ext cx="0" cy="96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14"/>
            <p:cNvSpPr>
              <a:spLocks noChangeShapeType="1"/>
            </p:cNvSpPr>
            <p:nvPr/>
          </p:nvSpPr>
          <p:spPr bwMode="auto">
            <a:xfrm>
              <a:off x="666" y="2862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Freeform 15"/>
            <p:cNvSpPr>
              <a:spLocks/>
            </p:cNvSpPr>
            <p:nvPr/>
          </p:nvSpPr>
          <p:spPr bwMode="auto">
            <a:xfrm>
              <a:off x="2778" y="1710"/>
              <a:ext cx="2112" cy="960"/>
            </a:xfrm>
            <a:custGeom>
              <a:avLst/>
              <a:gdLst>
                <a:gd name="T0" fmla="*/ 0 w 2112"/>
                <a:gd name="T1" fmla="*/ 480 h 960"/>
                <a:gd name="T2" fmla="*/ 528 w 2112"/>
                <a:gd name="T3" fmla="*/ 960 h 960"/>
                <a:gd name="T4" fmla="*/ 1056 w 2112"/>
                <a:gd name="T5" fmla="*/ 480 h 960"/>
                <a:gd name="T6" fmla="*/ 1584 w 2112"/>
                <a:gd name="T7" fmla="*/ 0 h 960"/>
                <a:gd name="T8" fmla="*/ 2112 w 2112"/>
                <a:gd name="T9" fmla="*/ 480 h 9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12"/>
                <a:gd name="T16" fmla="*/ 0 h 960"/>
                <a:gd name="T17" fmla="*/ 2112 w 2112"/>
                <a:gd name="T18" fmla="*/ 960 h 9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12" h="960">
                  <a:moveTo>
                    <a:pt x="0" y="480"/>
                  </a:moveTo>
                  <a:cubicBezTo>
                    <a:pt x="176" y="720"/>
                    <a:pt x="352" y="960"/>
                    <a:pt x="528" y="960"/>
                  </a:cubicBezTo>
                  <a:cubicBezTo>
                    <a:pt x="704" y="960"/>
                    <a:pt x="880" y="640"/>
                    <a:pt x="1056" y="480"/>
                  </a:cubicBezTo>
                  <a:cubicBezTo>
                    <a:pt x="1232" y="320"/>
                    <a:pt x="1408" y="0"/>
                    <a:pt x="1584" y="0"/>
                  </a:cubicBezTo>
                  <a:cubicBezTo>
                    <a:pt x="1760" y="0"/>
                    <a:pt x="2024" y="400"/>
                    <a:pt x="2112" y="480"/>
                  </a:cubicBezTo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16"/>
            <p:cNvSpPr>
              <a:spLocks noChangeShapeType="1"/>
            </p:cNvSpPr>
            <p:nvPr/>
          </p:nvSpPr>
          <p:spPr bwMode="auto">
            <a:xfrm>
              <a:off x="4890" y="1950"/>
              <a:ext cx="0" cy="96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Text Box 17"/>
            <p:cNvSpPr txBox="1">
              <a:spLocks noChangeArrowheads="1"/>
            </p:cNvSpPr>
            <p:nvPr/>
          </p:nvSpPr>
          <p:spPr bwMode="auto">
            <a:xfrm>
              <a:off x="2916" y="2864"/>
              <a:ext cx="187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b="0"/>
                <a:t>~ 20</a:t>
              </a:r>
              <a:r>
                <a:rPr lang="en-US" sz="2000" b="0" baseline="30000"/>
                <a:t>th</a:t>
              </a:r>
              <a:r>
                <a:rPr lang="en-US" sz="2000" b="0"/>
                <a:t> revolution period</a:t>
              </a:r>
            </a:p>
          </p:txBody>
        </p:sp>
        <p:sp>
          <p:nvSpPr>
            <p:cNvPr id="44" name="Line 18"/>
            <p:cNvSpPr>
              <a:spLocks noChangeShapeType="1"/>
            </p:cNvSpPr>
            <p:nvPr/>
          </p:nvSpPr>
          <p:spPr bwMode="auto">
            <a:xfrm flipV="1">
              <a:off x="3834" y="1662"/>
              <a:ext cx="0" cy="11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Text Box 19"/>
            <p:cNvSpPr txBox="1">
              <a:spLocks noChangeArrowheads="1"/>
            </p:cNvSpPr>
            <p:nvPr/>
          </p:nvSpPr>
          <p:spPr bwMode="auto">
            <a:xfrm>
              <a:off x="3546" y="1616"/>
              <a:ext cx="22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/>
                <a:t>V</a:t>
              </a:r>
              <a:endParaRPr lang="en-US" b="0"/>
            </a:p>
          </p:txBody>
        </p:sp>
        <p:sp>
          <p:nvSpPr>
            <p:cNvPr id="46" name="Freeform 20"/>
            <p:cNvSpPr>
              <a:spLocks/>
            </p:cNvSpPr>
            <p:nvPr/>
          </p:nvSpPr>
          <p:spPr bwMode="auto">
            <a:xfrm>
              <a:off x="666" y="1710"/>
              <a:ext cx="2112" cy="960"/>
            </a:xfrm>
            <a:custGeom>
              <a:avLst/>
              <a:gdLst>
                <a:gd name="T0" fmla="*/ 0 w 2112"/>
                <a:gd name="T1" fmla="*/ 480 h 960"/>
                <a:gd name="T2" fmla="*/ 528 w 2112"/>
                <a:gd name="T3" fmla="*/ 960 h 960"/>
                <a:gd name="T4" fmla="*/ 1056 w 2112"/>
                <a:gd name="T5" fmla="*/ 480 h 960"/>
                <a:gd name="T6" fmla="*/ 1584 w 2112"/>
                <a:gd name="T7" fmla="*/ 0 h 960"/>
                <a:gd name="T8" fmla="*/ 2112 w 2112"/>
                <a:gd name="T9" fmla="*/ 480 h 9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12"/>
                <a:gd name="T16" fmla="*/ 0 h 960"/>
                <a:gd name="T17" fmla="*/ 2112 w 2112"/>
                <a:gd name="T18" fmla="*/ 960 h 9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12" h="960">
                  <a:moveTo>
                    <a:pt x="0" y="480"/>
                  </a:moveTo>
                  <a:cubicBezTo>
                    <a:pt x="176" y="720"/>
                    <a:pt x="352" y="960"/>
                    <a:pt x="528" y="960"/>
                  </a:cubicBezTo>
                  <a:cubicBezTo>
                    <a:pt x="704" y="960"/>
                    <a:pt x="880" y="640"/>
                    <a:pt x="1056" y="480"/>
                  </a:cubicBezTo>
                  <a:cubicBezTo>
                    <a:pt x="1232" y="320"/>
                    <a:pt x="1408" y="0"/>
                    <a:pt x="1584" y="0"/>
                  </a:cubicBezTo>
                  <a:cubicBezTo>
                    <a:pt x="1760" y="0"/>
                    <a:pt x="2024" y="400"/>
                    <a:pt x="2112" y="480"/>
                  </a:cubicBezTo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21"/>
            <p:cNvSpPr>
              <a:spLocks noChangeArrowheads="1"/>
            </p:cNvSpPr>
            <p:nvPr/>
          </p:nvSpPr>
          <p:spPr bwMode="auto">
            <a:xfrm>
              <a:off x="1674" y="2142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8" name="Oval 22"/>
            <p:cNvSpPr>
              <a:spLocks noChangeArrowheads="1"/>
            </p:cNvSpPr>
            <p:nvPr/>
          </p:nvSpPr>
          <p:spPr bwMode="auto">
            <a:xfrm>
              <a:off x="3786" y="2142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9" name="Oval 23"/>
            <p:cNvSpPr>
              <a:spLocks noChangeArrowheads="1"/>
            </p:cNvSpPr>
            <p:nvPr/>
          </p:nvSpPr>
          <p:spPr bwMode="auto">
            <a:xfrm>
              <a:off x="1993" y="1781"/>
              <a:ext cx="96" cy="96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fr-FR" b="0">
                <a:latin typeface="Times New Roman" charset="0"/>
              </a:endParaRPr>
            </a:p>
          </p:txBody>
        </p:sp>
        <p:sp>
          <p:nvSpPr>
            <p:cNvPr id="50" name="Oval 24"/>
            <p:cNvSpPr>
              <a:spLocks noChangeArrowheads="1"/>
            </p:cNvSpPr>
            <p:nvPr/>
          </p:nvSpPr>
          <p:spPr bwMode="auto">
            <a:xfrm>
              <a:off x="3924" y="1992"/>
              <a:ext cx="96" cy="96"/>
            </a:xfrm>
            <a:prstGeom prst="ellipse">
              <a:avLst/>
            </a:prstGeom>
            <a:solidFill>
              <a:srgbClr val="007E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fr-FR" b="0">
                <a:latin typeface="Times New Roman" charset="0"/>
              </a:endParaRPr>
            </a:p>
          </p:txBody>
        </p:sp>
        <p:sp>
          <p:nvSpPr>
            <p:cNvPr id="51" name="Text Box 25"/>
            <p:cNvSpPr txBox="1">
              <a:spLocks noChangeArrowheads="1"/>
            </p:cNvSpPr>
            <p:nvPr/>
          </p:nvSpPr>
          <p:spPr bwMode="auto">
            <a:xfrm>
              <a:off x="906" y="1616"/>
              <a:ext cx="233" cy="2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b="0"/>
                <a:t>A</a:t>
              </a:r>
              <a:endParaRPr lang="en-US" b="0"/>
            </a:p>
          </p:txBody>
        </p:sp>
        <p:sp>
          <p:nvSpPr>
            <p:cNvPr id="52" name="Line 26"/>
            <p:cNvSpPr>
              <a:spLocks noChangeShapeType="1"/>
            </p:cNvSpPr>
            <p:nvPr/>
          </p:nvSpPr>
          <p:spPr bwMode="auto">
            <a:xfrm>
              <a:off x="1098" y="1806"/>
              <a:ext cx="57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Text Box 27"/>
            <p:cNvSpPr txBox="1">
              <a:spLocks noChangeArrowheads="1"/>
            </p:cNvSpPr>
            <p:nvPr/>
          </p:nvSpPr>
          <p:spPr bwMode="auto">
            <a:xfrm>
              <a:off x="2340" y="2414"/>
              <a:ext cx="2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b="0" dirty="0">
                  <a:solidFill>
                    <a:srgbClr val="007EEA"/>
                  </a:solidFill>
                </a:rPr>
                <a:t>B</a:t>
              </a:r>
              <a:endParaRPr lang="en-US" b="0" dirty="0">
                <a:solidFill>
                  <a:srgbClr val="007EEA"/>
                </a:solidFill>
              </a:endParaRPr>
            </a:p>
          </p:txBody>
        </p:sp>
        <p:sp>
          <p:nvSpPr>
            <p:cNvPr id="54" name="Line 28"/>
            <p:cNvSpPr>
              <a:spLocks noChangeShapeType="1"/>
            </p:cNvSpPr>
            <p:nvPr/>
          </p:nvSpPr>
          <p:spPr bwMode="auto">
            <a:xfrm flipH="1" flipV="1">
              <a:off x="2060" y="1916"/>
              <a:ext cx="340" cy="5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Text Box 29"/>
            <p:cNvSpPr txBox="1">
              <a:spLocks noChangeArrowheads="1"/>
            </p:cNvSpPr>
            <p:nvPr/>
          </p:nvSpPr>
          <p:spPr bwMode="auto">
            <a:xfrm>
              <a:off x="3018" y="1616"/>
              <a:ext cx="233" cy="2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b="0" dirty="0"/>
                <a:t>A</a:t>
              </a:r>
              <a:endParaRPr lang="en-US" b="0" dirty="0"/>
            </a:p>
          </p:txBody>
        </p:sp>
        <p:sp>
          <p:nvSpPr>
            <p:cNvPr id="56" name="Line 30"/>
            <p:cNvSpPr>
              <a:spLocks noChangeShapeType="1"/>
            </p:cNvSpPr>
            <p:nvPr/>
          </p:nvSpPr>
          <p:spPr bwMode="auto">
            <a:xfrm>
              <a:off x="3210" y="1806"/>
              <a:ext cx="57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Text Box 31"/>
            <p:cNvSpPr txBox="1">
              <a:spLocks noChangeArrowheads="1"/>
            </p:cNvSpPr>
            <p:nvPr/>
          </p:nvSpPr>
          <p:spPr bwMode="auto">
            <a:xfrm>
              <a:off x="4218" y="2432"/>
              <a:ext cx="2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b="0" dirty="0">
                  <a:solidFill>
                    <a:schemeClr val="tx2">
                      <a:lumMod val="50000"/>
                    </a:schemeClr>
                  </a:solidFill>
                </a:rPr>
                <a:t>B</a:t>
              </a:r>
              <a:endParaRPr lang="en-US" b="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Line 32"/>
            <p:cNvSpPr>
              <a:spLocks noChangeShapeType="1"/>
            </p:cNvSpPr>
            <p:nvPr/>
          </p:nvSpPr>
          <p:spPr bwMode="auto">
            <a:xfrm flipH="1" flipV="1">
              <a:off x="4026" y="2094"/>
              <a:ext cx="24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33"/>
            <p:cNvSpPr>
              <a:spLocks noChangeShapeType="1"/>
            </p:cNvSpPr>
            <p:nvPr/>
          </p:nvSpPr>
          <p:spPr bwMode="auto">
            <a:xfrm flipH="1">
              <a:off x="2684" y="1985"/>
              <a:ext cx="144" cy="3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" name="Line 34"/>
            <p:cNvSpPr>
              <a:spLocks noChangeShapeType="1"/>
            </p:cNvSpPr>
            <p:nvPr/>
          </p:nvSpPr>
          <p:spPr bwMode="auto">
            <a:xfrm flipH="1">
              <a:off x="2726" y="1991"/>
              <a:ext cx="144" cy="3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4" name="Rectangle 36"/>
          <p:cNvSpPr>
            <a:spLocks noChangeArrowheads="1"/>
          </p:cNvSpPr>
          <p:nvPr/>
        </p:nvSpPr>
        <p:spPr bwMode="auto">
          <a:xfrm>
            <a:off x="656565" y="4374105"/>
            <a:ext cx="82613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charset="2"/>
              <a:buChar char="§"/>
            </a:pPr>
            <a:r>
              <a:rPr lang="en-US" sz="2000" b="0" dirty="0">
                <a:solidFill>
                  <a:srgbClr val="007EEA"/>
                </a:solidFill>
              </a:rPr>
              <a:t>B</a:t>
            </a:r>
            <a:r>
              <a:rPr lang="en-US" sz="2000" b="0" dirty="0"/>
              <a:t> arrives late in the cavity </a:t>
            </a:r>
            <a:r>
              <a:rPr lang="en-US" sz="2000" b="0" dirty="0" err="1"/>
              <a:t>w.r.t</a:t>
            </a:r>
            <a:r>
              <a:rPr lang="en-US" sz="2000" b="0" dirty="0"/>
              <a:t>. A</a:t>
            </a:r>
          </a:p>
          <a:p>
            <a:pPr marL="342900" indent="-342900">
              <a:spcBef>
                <a:spcPct val="20000"/>
              </a:spcBef>
              <a:buFont typeface="Wingdings" charset="2"/>
              <a:buChar char="§"/>
            </a:pPr>
            <a:r>
              <a:rPr lang="en-US" sz="2000" b="0" dirty="0">
                <a:solidFill>
                  <a:srgbClr val="007EEA"/>
                </a:solidFill>
              </a:rPr>
              <a:t>B</a:t>
            </a:r>
            <a:r>
              <a:rPr lang="en-US" sz="2000" b="0" dirty="0"/>
              <a:t> sees a higher voltage than A and will therefore be accelerated</a:t>
            </a:r>
          </a:p>
        </p:txBody>
      </p:sp>
    </p:spTree>
    <p:extLst>
      <p:ext uri="{BB962C8B-B14F-4D97-AF65-F5344CB8AC3E}">
        <p14:creationId xmlns:p14="http://schemas.microsoft.com/office/powerpoint/2010/main" val="59356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5644970" cy="914400"/>
          </a:xfrm>
        </p:spPr>
        <p:txBody>
          <a:bodyPr/>
          <a:lstStyle/>
          <a:p>
            <a:r>
              <a:rPr lang="en-US" sz="4400" dirty="0" smtClean="0"/>
              <a:t> During Many </a:t>
            </a:r>
            <a:r>
              <a:rPr lang="en-US" sz="4400" dirty="0"/>
              <a:t>T</a:t>
            </a:r>
            <a:r>
              <a:rPr lang="en-US" sz="4400" dirty="0" smtClean="0"/>
              <a:t>urns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12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655888" y="2125663"/>
            <a:ext cx="4370387" cy="2454275"/>
            <a:chOff x="2655888" y="2125663"/>
            <a:chExt cx="4370387" cy="2454275"/>
          </a:xfrm>
        </p:grpSpPr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3265488" y="4183063"/>
              <a:ext cx="25400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b="0"/>
                <a:t>1</a:t>
              </a:r>
              <a:r>
                <a:rPr lang="en-US" sz="2000" b="0" baseline="30000"/>
                <a:t>st</a:t>
              </a:r>
              <a:r>
                <a:rPr lang="en-US" sz="2000" b="0"/>
                <a:t> revolution period</a:t>
              </a:r>
            </a:p>
          </p:txBody>
        </p:sp>
        <p:sp>
          <p:nvSpPr>
            <p:cNvPr id="14" name="Line 6"/>
            <p:cNvSpPr>
              <a:spLocks noChangeShapeType="1"/>
            </p:cNvSpPr>
            <p:nvPr/>
          </p:nvSpPr>
          <p:spPr bwMode="auto">
            <a:xfrm>
              <a:off x="2655888" y="3113088"/>
              <a:ext cx="4038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 flipV="1">
              <a:off x="4484688" y="2198688"/>
              <a:ext cx="0" cy="1752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>
              <a:off x="4027488" y="2125663"/>
              <a:ext cx="355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/>
                <a:t>V</a:t>
              </a:r>
              <a:endParaRPr lang="en-US" b="0"/>
            </a:p>
          </p:txBody>
        </p:sp>
        <p:sp>
          <p:nvSpPr>
            <p:cNvPr id="17" name="Text Box 9"/>
            <p:cNvSpPr txBox="1">
              <a:spLocks noChangeArrowheads="1"/>
            </p:cNvSpPr>
            <p:nvPr/>
          </p:nvSpPr>
          <p:spPr bwMode="auto">
            <a:xfrm>
              <a:off x="6313488" y="3268663"/>
              <a:ext cx="712787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/>
                <a:t>time</a:t>
              </a:r>
              <a:endParaRPr lang="en-US" b="0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>
              <a:off x="2808288" y="2732088"/>
              <a:ext cx="0" cy="152400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6161088" y="2808288"/>
              <a:ext cx="0" cy="152400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2"/>
            <p:cNvSpPr>
              <a:spLocks noChangeShapeType="1"/>
            </p:cNvSpPr>
            <p:nvPr/>
          </p:nvSpPr>
          <p:spPr bwMode="auto">
            <a:xfrm>
              <a:off x="2808288" y="4179888"/>
              <a:ext cx="3352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>
              <a:off x="2808288" y="2351088"/>
              <a:ext cx="3352800" cy="1524000"/>
            </a:xfrm>
            <a:custGeom>
              <a:avLst/>
              <a:gdLst>
                <a:gd name="T0" fmla="*/ 0 w 2112"/>
                <a:gd name="T1" fmla="*/ 2147483647 h 960"/>
                <a:gd name="T2" fmla="*/ 2147483647 w 2112"/>
                <a:gd name="T3" fmla="*/ 2147483647 h 960"/>
                <a:gd name="T4" fmla="*/ 2147483647 w 2112"/>
                <a:gd name="T5" fmla="*/ 2147483647 h 960"/>
                <a:gd name="T6" fmla="*/ 2147483647 w 2112"/>
                <a:gd name="T7" fmla="*/ 0 h 960"/>
                <a:gd name="T8" fmla="*/ 2147483647 w 2112"/>
                <a:gd name="T9" fmla="*/ 2147483647 h 9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12"/>
                <a:gd name="T16" fmla="*/ 0 h 960"/>
                <a:gd name="T17" fmla="*/ 2112 w 2112"/>
                <a:gd name="T18" fmla="*/ 960 h 9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12" h="960">
                  <a:moveTo>
                    <a:pt x="0" y="480"/>
                  </a:moveTo>
                  <a:cubicBezTo>
                    <a:pt x="176" y="720"/>
                    <a:pt x="352" y="960"/>
                    <a:pt x="528" y="960"/>
                  </a:cubicBezTo>
                  <a:cubicBezTo>
                    <a:pt x="704" y="960"/>
                    <a:pt x="880" y="640"/>
                    <a:pt x="1056" y="480"/>
                  </a:cubicBezTo>
                  <a:cubicBezTo>
                    <a:pt x="1232" y="320"/>
                    <a:pt x="1408" y="0"/>
                    <a:pt x="1584" y="0"/>
                  </a:cubicBezTo>
                  <a:cubicBezTo>
                    <a:pt x="1760" y="0"/>
                    <a:pt x="2024" y="400"/>
                    <a:pt x="2112" y="480"/>
                  </a:cubicBezTo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14"/>
            <p:cNvSpPr>
              <a:spLocks noChangeArrowheads="1"/>
            </p:cNvSpPr>
            <p:nvPr/>
          </p:nvSpPr>
          <p:spPr bwMode="auto">
            <a:xfrm>
              <a:off x="4408488" y="3036888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" name="Oval 15"/>
            <p:cNvSpPr>
              <a:spLocks noChangeArrowheads="1"/>
            </p:cNvSpPr>
            <p:nvPr/>
          </p:nvSpPr>
          <p:spPr bwMode="auto">
            <a:xfrm>
              <a:off x="4895850" y="2509838"/>
              <a:ext cx="152400" cy="152400"/>
            </a:xfrm>
            <a:prstGeom prst="ellipse">
              <a:avLst/>
            </a:prstGeom>
            <a:solidFill>
              <a:srgbClr val="007E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fr-FR" b="0">
                <a:solidFill>
                  <a:srgbClr val="D52946"/>
                </a:solidFill>
                <a:latin typeface="Times New Roman" charset="0"/>
              </a:endParaRPr>
            </a:p>
          </p:txBody>
        </p:sp>
        <p:sp>
          <p:nvSpPr>
            <p:cNvPr id="24" name="Text Box 16"/>
            <p:cNvSpPr txBox="1">
              <a:spLocks noChangeArrowheads="1"/>
            </p:cNvSpPr>
            <p:nvPr/>
          </p:nvSpPr>
          <p:spPr bwMode="auto">
            <a:xfrm>
              <a:off x="3189288" y="2201863"/>
              <a:ext cx="369887" cy="3968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b="0"/>
                <a:t>A</a:t>
              </a:r>
              <a:endParaRPr lang="en-US" b="0"/>
            </a:p>
          </p:txBody>
        </p:sp>
        <p:sp>
          <p:nvSpPr>
            <p:cNvPr id="25" name="Line 17"/>
            <p:cNvSpPr>
              <a:spLocks noChangeShapeType="1"/>
            </p:cNvSpPr>
            <p:nvPr/>
          </p:nvSpPr>
          <p:spPr bwMode="auto">
            <a:xfrm>
              <a:off x="3494088" y="2503488"/>
              <a:ext cx="914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Text Box 18"/>
            <p:cNvSpPr txBox="1">
              <a:spLocks noChangeArrowheads="1"/>
            </p:cNvSpPr>
            <p:nvPr/>
          </p:nvSpPr>
          <p:spPr bwMode="auto">
            <a:xfrm>
              <a:off x="5322888" y="3421063"/>
              <a:ext cx="344487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b="0" dirty="0">
                  <a:solidFill>
                    <a:srgbClr val="007EEA"/>
                  </a:solidFill>
                </a:rPr>
                <a:t>B</a:t>
              </a:r>
              <a:endParaRPr lang="en-US" b="0" dirty="0">
                <a:solidFill>
                  <a:srgbClr val="007EEA"/>
                </a:solidFill>
              </a:endParaRPr>
            </a:p>
          </p:txBody>
        </p:sp>
        <p:sp>
          <p:nvSpPr>
            <p:cNvPr id="27" name="Line 19"/>
            <p:cNvSpPr>
              <a:spLocks noChangeShapeType="1"/>
            </p:cNvSpPr>
            <p:nvPr/>
          </p:nvSpPr>
          <p:spPr bwMode="auto">
            <a:xfrm flipH="1" flipV="1">
              <a:off x="5037138" y="2722563"/>
              <a:ext cx="420687" cy="733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2585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5644970" cy="914400"/>
          </a:xfrm>
        </p:spPr>
        <p:txBody>
          <a:bodyPr/>
          <a:lstStyle/>
          <a:p>
            <a:r>
              <a:rPr lang="en-US" sz="4400" dirty="0" smtClean="0"/>
              <a:t> During Many </a:t>
            </a:r>
            <a:r>
              <a:rPr lang="en-US" sz="4400" dirty="0"/>
              <a:t>T</a:t>
            </a:r>
            <a:r>
              <a:rPr lang="en-US" sz="4400" dirty="0" smtClean="0"/>
              <a:t>urns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13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655888" y="2125663"/>
            <a:ext cx="4370387" cy="2454275"/>
            <a:chOff x="2655888" y="2125663"/>
            <a:chExt cx="4370387" cy="2454275"/>
          </a:xfrm>
        </p:grpSpPr>
        <p:sp>
          <p:nvSpPr>
            <p:cNvPr id="29" name="Text Box 3"/>
            <p:cNvSpPr txBox="1">
              <a:spLocks noChangeArrowheads="1"/>
            </p:cNvSpPr>
            <p:nvPr/>
          </p:nvSpPr>
          <p:spPr bwMode="auto">
            <a:xfrm>
              <a:off x="3265488" y="4183063"/>
              <a:ext cx="2851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b="0"/>
                <a:t>100</a:t>
              </a:r>
              <a:r>
                <a:rPr lang="en-US" sz="2000" b="0" baseline="30000"/>
                <a:t>st</a:t>
              </a:r>
              <a:r>
                <a:rPr lang="en-US" sz="2000" b="0"/>
                <a:t> revolution period</a:t>
              </a:r>
            </a:p>
          </p:txBody>
        </p:sp>
        <p:sp>
          <p:nvSpPr>
            <p:cNvPr id="30" name="Line 4"/>
            <p:cNvSpPr>
              <a:spLocks noChangeShapeType="1"/>
            </p:cNvSpPr>
            <p:nvPr/>
          </p:nvSpPr>
          <p:spPr bwMode="auto">
            <a:xfrm>
              <a:off x="2655888" y="3113088"/>
              <a:ext cx="4038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5"/>
            <p:cNvSpPr>
              <a:spLocks noChangeShapeType="1"/>
            </p:cNvSpPr>
            <p:nvPr/>
          </p:nvSpPr>
          <p:spPr bwMode="auto">
            <a:xfrm flipV="1">
              <a:off x="4484688" y="2198688"/>
              <a:ext cx="0" cy="1752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Text Box 6"/>
            <p:cNvSpPr txBox="1">
              <a:spLocks noChangeArrowheads="1"/>
            </p:cNvSpPr>
            <p:nvPr/>
          </p:nvSpPr>
          <p:spPr bwMode="auto">
            <a:xfrm>
              <a:off x="4027488" y="2125663"/>
              <a:ext cx="355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/>
                <a:t>V</a:t>
              </a:r>
              <a:endParaRPr lang="en-US" b="0"/>
            </a:p>
          </p:txBody>
        </p:sp>
        <p:sp>
          <p:nvSpPr>
            <p:cNvPr id="33" name="Text Box 7"/>
            <p:cNvSpPr txBox="1">
              <a:spLocks noChangeArrowheads="1"/>
            </p:cNvSpPr>
            <p:nvPr/>
          </p:nvSpPr>
          <p:spPr bwMode="auto">
            <a:xfrm>
              <a:off x="6313488" y="3268663"/>
              <a:ext cx="712787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/>
                <a:t>time</a:t>
              </a:r>
              <a:endParaRPr lang="en-US" b="0"/>
            </a:p>
          </p:txBody>
        </p:sp>
        <p:sp>
          <p:nvSpPr>
            <p:cNvPr id="34" name="Line 8"/>
            <p:cNvSpPr>
              <a:spLocks noChangeShapeType="1"/>
            </p:cNvSpPr>
            <p:nvPr/>
          </p:nvSpPr>
          <p:spPr bwMode="auto">
            <a:xfrm>
              <a:off x="2808288" y="2732088"/>
              <a:ext cx="0" cy="152400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9"/>
            <p:cNvSpPr>
              <a:spLocks noChangeShapeType="1"/>
            </p:cNvSpPr>
            <p:nvPr/>
          </p:nvSpPr>
          <p:spPr bwMode="auto">
            <a:xfrm>
              <a:off x="6161088" y="2808288"/>
              <a:ext cx="0" cy="152400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10"/>
            <p:cNvSpPr>
              <a:spLocks noChangeShapeType="1"/>
            </p:cNvSpPr>
            <p:nvPr/>
          </p:nvSpPr>
          <p:spPr bwMode="auto">
            <a:xfrm>
              <a:off x="2808288" y="4179888"/>
              <a:ext cx="3352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Freeform 11"/>
            <p:cNvSpPr>
              <a:spLocks/>
            </p:cNvSpPr>
            <p:nvPr/>
          </p:nvSpPr>
          <p:spPr bwMode="auto">
            <a:xfrm>
              <a:off x="2808288" y="2351088"/>
              <a:ext cx="3352800" cy="1524000"/>
            </a:xfrm>
            <a:custGeom>
              <a:avLst/>
              <a:gdLst>
                <a:gd name="T0" fmla="*/ 0 w 2112"/>
                <a:gd name="T1" fmla="*/ 2147483647 h 960"/>
                <a:gd name="T2" fmla="*/ 2147483647 w 2112"/>
                <a:gd name="T3" fmla="*/ 2147483647 h 960"/>
                <a:gd name="T4" fmla="*/ 2147483647 w 2112"/>
                <a:gd name="T5" fmla="*/ 2147483647 h 960"/>
                <a:gd name="T6" fmla="*/ 2147483647 w 2112"/>
                <a:gd name="T7" fmla="*/ 0 h 960"/>
                <a:gd name="T8" fmla="*/ 2147483647 w 2112"/>
                <a:gd name="T9" fmla="*/ 2147483647 h 9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12"/>
                <a:gd name="T16" fmla="*/ 0 h 960"/>
                <a:gd name="T17" fmla="*/ 2112 w 2112"/>
                <a:gd name="T18" fmla="*/ 960 h 9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12" h="960">
                  <a:moveTo>
                    <a:pt x="0" y="480"/>
                  </a:moveTo>
                  <a:cubicBezTo>
                    <a:pt x="176" y="720"/>
                    <a:pt x="352" y="960"/>
                    <a:pt x="528" y="960"/>
                  </a:cubicBezTo>
                  <a:cubicBezTo>
                    <a:pt x="704" y="960"/>
                    <a:pt x="880" y="640"/>
                    <a:pt x="1056" y="480"/>
                  </a:cubicBezTo>
                  <a:cubicBezTo>
                    <a:pt x="1232" y="320"/>
                    <a:pt x="1408" y="0"/>
                    <a:pt x="1584" y="0"/>
                  </a:cubicBezTo>
                  <a:cubicBezTo>
                    <a:pt x="1760" y="0"/>
                    <a:pt x="2024" y="400"/>
                    <a:pt x="2112" y="480"/>
                  </a:cubicBezTo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12"/>
            <p:cNvSpPr>
              <a:spLocks noChangeArrowheads="1"/>
            </p:cNvSpPr>
            <p:nvPr/>
          </p:nvSpPr>
          <p:spPr bwMode="auto">
            <a:xfrm>
              <a:off x="4408488" y="3036888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" name="Oval 13"/>
            <p:cNvSpPr>
              <a:spLocks noChangeArrowheads="1"/>
            </p:cNvSpPr>
            <p:nvPr/>
          </p:nvSpPr>
          <p:spPr bwMode="auto">
            <a:xfrm>
              <a:off x="4697413" y="2717800"/>
              <a:ext cx="152400" cy="152400"/>
            </a:xfrm>
            <a:prstGeom prst="ellipse">
              <a:avLst/>
            </a:prstGeom>
            <a:solidFill>
              <a:srgbClr val="007E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fr-FR" b="0">
                <a:solidFill>
                  <a:srgbClr val="D52946"/>
                </a:solidFill>
                <a:latin typeface="Times New Roman" charset="0"/>
              </a:endParaRPr>
            </a:p>
          </p:txBody>
        </p:sp>
        <p:sp>
          <p:nvSpPr>
            <p:cNvPr id="40" name="Text Box 14"/>
            <p:cNvSpPr txBox="1">
              <a:spLocks noChangeArrowheads="1"/>
            </p:cNvSpPr>
            <p:nvPr/>
          </p:nvSpPr>
          <p:spPr bwMode="auto">
            <a:xfrm>
              <a:off x="3189288" y="2201863"/>
              <a:ext cx="369887" cy="3968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b="0"/>
                <a:t>A</a:t>
              </a:r>
              <a:endParaRPr lang="en-US" b="0"/>
            </a:p>
          </p:txBody>
        </p:sp>
        <p:sp>
          <p:nvSpPr>
            <p:cNvPr id="41" name="Line 15"/>
            <p:cNvSpPr>
              <a:spLocks noChangeShapeType="1"/>
            </p:cNvSpPr>
            <p:nvPr/>
          </p:nvSpPr>
          <p:spPr bwMode="auto">
            <a:xfrm>
              <a:off x="3494088" y="2503488"/>
              <a:ext cx="914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Text Box 16"/>
            <p:cNvSpPr txBox="1">
              <a:spLocks noChangeArrowheads="1"/>
            </p:cNvSpPr>
            <p:nvPr/>
          </p:nvSpPr>
          <p:spPr bwMode="auto">
            <a:xfrm>
              <a:off x="5322888" y="3421063"/>
              <a:ext cx="344487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b="0" dirty="0">
                  <a:solidFill>
                    <a:srgbClr val="007EEA"/>
                  </a:solidFill>
                </a:rPr>
                <a:t>B</a:t>
              </a:r>
              <a:endParaRPr lang="en-US" b="0" dirty="0">
                <a:solidFill>
                  <a:srgbClr val="007EEA"/>
                </a:solidFill>
              </a:endParaRPr>
            </a:p>
          </p:txBody>
        </p:sp>
        <p:sp>
          <p:nvSpPr>
            <p:cNvPr id="43" name="Line 17"/>
            <p:cNvSpPr>
              <a:spLocks noChangeShapeType="1"/>
            </p:cNvSpPr>
            <p:nvPr/>
          </p:nvSpPr>
          <p:spPr bwMode="auto">
            <a:xfrm flipH="1" flipV="1">
              <a:off x="4878388" y="2921000"/>
              <a:ext cx="579437" cy="5349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4913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5644970" cy="914400"/>
          </a:xfrm>
        </p:spPr>
        <p:txBody>
          <a:bodyPr/>
          <a:lstStyle/>
          <a:p>
            <a:r>
              <a:rPr lang="en-US" sz="4400" dirty="0" smtClean="0"/>
              <a:t> During Many </a:t>
            </a:r>
            <a:r>
              <a:rPr lang="en-US" sz="4400" dirty="0"/>
              <a:t>T</a:t>
            </a:r>
            <a:r>
              <a:rPr lang="en-US" sz="4400" dirty="0" smtClean="0"/>
              <a:t>urns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14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655888" y="2125663"/>
            <a:ext cx="4370387" cy="2454275"/>
            <a:chOff x="2655888" y="2125663"/>
            <a:chExt cx="4370387" cy="2454275"/>
          </a:xfrm>
        </p:grpSpPr>
        <p:sp>
          <p:nvSpPr>
            <p:cNvPr id="27" name="Text Box 3"/>
            <p:cNvSpPr txBox="1">
              <a:spLocks noChangeArrowheads="1"/>
            </p:cNvSpPr>
            <p:nvPr/>
          </p:nvSpPr>
          <p:spPr bwMode="auto">
            <a:xfrm>
              <a:off x="3265488" y="4183063"/>
              <a:ext cx="28924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b="0"/>
                <a:t>200</a:t>
              </a:r>
              <a:r>
                <a:rPr lang="en-US" sz="2000" b="0" baseline="30000"/>
                <a:t>st</a:t>
              </a:r>
              <a:r>
                <a:rPr lang="en-US" sz="2000" b="0"/>
                <a:t> revolution period</a:t>
              </a:r>
            </a:p>
          </p:txBody>
        </p:sp>
        <p:sp>
          <p:nvSpPr>
            <p:cNvPr id="44" name="Line 4"/>
            <p:cNvSpPr>
              <a:spLocks noChangeShapeType="1"/>
            </p:cNvSpPr>
            <p:nvPr/>
          </p:nvSpPr>
          <p:spPr bwMode="auto">
            <a:xfrm>
              <a:off x="2655888" y="3113088"/>
              <a:ext cx="4038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5"/>
            <p:cNvSpPr>
              <a:spLocks noChangeShapeType="1"/>
            </p:cNvSpPr>
            <p:nvPr/>
          </p:nvSpPr>
          <p:spPr bwMode="auto">
            <a:xfrm flipV="1">
              <a:off x="4484688" y="2198688"/>
              <a:ext cx="0" cy="1752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Text Box 6"/>
            <p:cNvSpPr txBox="1">
              <a:spLocks noChangeArrowheads="1"/>
            </p:cNvSpPr>
            <p:nvPr/>
          </p:nvSpPr>
          <p:spPr bwMode="auto">
            <a:xfrm>
              <a:off x="4027488" y="2125663"/>
              <a:ext cx="355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/>
                <a:t>V</a:t>
              </a:r>
              <a:endParaRPr lang="en-US" b="0"/>
            </a:p>
          </p:txBody>
        </p:sp>
        <p:sp>
          <p:nvSpPr>
            <p:cNvPr id="47" name="Text Box 7"/>
            <p:cNvSpPr txBox="1">
              <a:spLocks noChangeArrowheads="1"/>
            </p:cNvSpPr>
            <p:nvPr/>
          </p:nvSpPr>
          <p:spPr bwMode="auto">
            <a:xfrm>
              <a:off x="6313488" y="3268663"/>
              <a:ext cx="712787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/>
                <a:t>time</a:t>
              </a:r>
              <a:endParaRPr lang="en-US" b="0"/>
            </a:p>
          </p:txBody>
        </p:sp>
        <p:sp>
          <p:nvSpPr>
            <p:cNvPr id="48" name="Line 8"/>
            <p:cNvSpPr>
              <a:spLocks noChangeShapeType="1"/>
            </p:cNvSpPr>
            <p:nvPr/>
          </p:nvSpPr>
          <p:spPr bwMode="auto">
            <a:xfrm>
              <a:off x="2808288" y="2732088"/>
              <a:ext cx="0" cy="152400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9"/>
            <p:cNvSpPr>
              <a:spLocks noChangeShapeType="1"/>
            </p:cNvSpPr>
            <p:nvPr/>
          </p:nvSpPr>
          <p:spPr bwMode="auto">
            <a:xfrm>
              <a:off x="6161088" y="2808288"/>
              <a:ext cx="0" cy="152400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10"/>
            <p:cNvSpPr>
              <a:spLocks noChangeShapeType="1"/>
            </p:cNvSpPr>
            <p:nvPr/>
          </p:nvSpPr>
          <p:spPr bwMode="auto">
            <a:xfrm>
              <a:off x="2808288" y="4179888"/>
              <a:ext cx="3352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Freeform 11"/>
            <p:cNvSpPr>
              <a:spLocks/>
            </p:cNvSpPr>
            <p:nvPr/>
          </p:nvSpPr>
          <p:spPr bwMode="auto">
            <a:xfrm>
              <a:off x="2808288" y="2351088"/>
              <a:ext cx="3352800" cy="1524000"/>
            </a:xfrm>
            <a:custGeom>
              <a:avLst/>
              <a:gdLst>
                <a:gd name="T0" fmla="*/ 0 w 2112"/>
                <a:gd name="T1" fmla="*/ 2147483647 h 960"/>
                <a:gd name="T2" fmla="*/ 2147483647 w 2112"/>
                <a:gd name="T3" fmla="*/ 2147483647 h 960"/>
                <a:gd name="T4" fmla="*/ 2147483647 w 2112"/>
                <a:gd name="T5" fmla="*/ 2147483647 h 960"/>
                <a:gd name="T6" fmla="*/ 2147483647 w 2112"/>
                <a:gd name="T7" fmla="*/ 0 h 960"/>
                <a:gd name="T8" fmla="*/ 2147483647 w 2112"/>
                <a:gd name="T9" fmla="*/ 2147483647 h 9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12"/>
                <a:gd name="T16" fmla="*/ 0 h 960"/>
                <a:gd name="T17" fmla="*/ 2112 w 2112"/>
                <a:gd name="T18" fmla="*/ 960 h 9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12" h="960">
                  <a:moveTo>
                    <a:pt x="0" y="480"/>
                  </a:moveTo>
                  <a:cubicBezTo>
                    <a:pt x="176" y="720"/>
                    <a:pt x="352" y="960"/>
                    <a:pt x="528" y="960"/>
                  </a:cubicBezTo>
                  <a:cubicBezTo>
                    <a:pt x="704" y="960"/>
                    <a:pt x="880" y="640"/>
                    <a:pt x="1056" y="480"/>
                  </a:cubicBezTo>
                  <a:cubicBezTo>
                    <a:pt x="1232" y="320"/>
                    <a:pt x="1408" y="0"/>
                    <a:pt x="1584" y="0"/>
                  </a:cubicBezTo>
                  <a:cubicBezTo>
                    <a:pt x="1760" y="0"/>
                    <a:pt x="2024" y="400"/>
                    <a:pt x="2112" y="480"/>
                  </a:cubicBezTo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12"/>
            <p:cNvSpPr>
              <a:spLocks noChangeArrowheads="1"/>
            </p:cNvSpPr>
            <p:nvPr/>
          </p:nvSpPr>
          <p:spPr bwMode="auto">
            <a:xfrm>
              <a:off x="4408488" y="3036888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3" name="Oval 13"/>
            <p:cNvSpPr>
              <a:spLocks noChangeArrowheads="1"/>
            </p:cNvSpPr>
            <p:nvPr/>
          </p:nvSpPr>
          <p:spPr bwMode="auto">
            <a:xfrm>
              <a:off x="4438650" y="3027363"/>
              <a:ext cx="152400" cy="152400"/>
            </a:xfrm>
            <a:prstGeom prst="ellipse">
              <a:avLst/>
            </a:prstGeom>
            <a:solidFill>
              <a:srgbClr val="007E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fr-FR" b="0">
                <a:solidFill>
                  <a:srgbClr val="D52946"/>
                </a:solidFill>
                <a:latin typeface="Times New Roman" charset="0"/>
              </a:endParaRPr>
            </a:p>
          </p:txBody>
        </p:sp>
        <p:sp>
          <p:nvSpPr>
            <p:cNvPr id="54" name="Text Box 14"/>
            <p:cNvSpPr txBox="1">
              <a:spLocks noChangeArrowheads="1"/>
            </p:cNvSpPr>
            <p:nvPr/>
          </p:nvSpPr>
          <p:spPr bwMode="auto">
            <a:xfrm>
              <a:off x="3189288" y="2201863"/>
              <a:ext cx="369887" cy="3968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b="0"/>
                <a:t>A</a:t>
              </a:r>
              <a:endParaRPr lang="en-US" b="0"/>
            </a:p>
          </p:txBody>
        </p:sp>
        <p:sp>
          <p:nvSpPr>
            <p:cNvPr id="55" name="Line 15"/>
            <p:cNvSpPr>
              <a:spLocks noChangeShapeType="1"/>
            </p:cNvSpPr>
            <p:nvPr/>
          </p:nvSpPr>
          <p:spPr bwMode="auto">
            <a:xfrm>
              <a:off x="3494088" y="2503488"/>
              <a:ext cx="914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Text Box 16"/>
            <p:cNvSpPr txBox="1">
              <a:spLocks noChangeArrowheads="1"/>
            </p:cNvSpPr>
            <p:nvPr/>
          </p:nvSpPr>
          <p:spPr bwMode="auto">
            <a:xfrm>
              <a:off x="5322888" y="3421063"/>
              <a:ext cx="344487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b="0" dirty="0">
                  <a:solidFill>
                    <a:srgbClr val="007EEA"/>
                  </a:solidFill>
                </a:rPr>
                <a:t>B</a:t>
              </a:r>
              <a:endParaRPr lang="en-US" b="0" dirty="0">
                <a:solidFill>
                  <a:srgbClr val="007EEA"/>
                </a:solidFill>
              </a:endParaRPr>
            </a:p>
          </p:txBody>
        </p:sp>
        <p:sp>
          <p:nvSpPr>
            <p:cNvPr id="57" name="Line 17"/>
            <p:cNvSpPr>
              <a:spLocks noChangeShapeType="1"/>
            </p:cNvSpPr>
            <p:nvPr/>
          </p:nvSpPr>
          <p:spPr bwMode="auto">
            <a:xfrm flipH="1" flipV="1">
              <a:off x="4640263" y="3159125"/>
              <a:ext cx="727075" cy="4048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8574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5644970" cy="914400"/>
          </a:xfrm>
        </p:spPr>
        <p:txBody>
          <a:bodyPr/>
          <a:lstStyle/>
          <a:p>
            <a:r>
              <a:rPr lang="en-US" sz="4400" dirty="0" smtClean="0"/>
              <a:t> During Many </a:t>
            </a:r>
            <a:r>
              <a:rPr lang="en-US" sz="4400" dirty="0"/>
              <a:t>T</a:t>
            </a:r>
            <a:r>
              <a:rPr lang="en-US" sz="4400" dirty="0" smtClean="0"/>
              <a:t>urns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15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655888" y="2125663"/>
            <a:ext cx="4370387" cy="2454275"/>
            <a:chOff x="2655888" y="2125663"/>
            <a:chExt cx="4370387" cy="2454275"/>
          </a:xfrm>
        </p:grpSpPr>
        <p:sp>
          <p:nvSpPr>
            <p:cNvPr id="29" name="Text Box 3"/>
            <p:cNvSpPr txBox="1">
              <a:spLocks noChangeArrowheads="1"/>
            </p:cNvSpPr>
            <p:nvPr/>
          </p:nvSpPr>
          <p:spPr bwMode="auto">
            <a:xfrm>
              <a:off x="3265488" y="4183063"/>
              <a:ext cx="28924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b="0"/>
                <a:t>400</a:t>
              </a:r>
              <a:r>
                <a:rPr lang="en-US" sz="2000" b="0" baseline="30000"/>
                <a:t>st</a:t>
              </a:r>
              <a:r>
                <a:rPr lang="en-US" sz="2000" b="0"/>
                <a:t> revolution period</a:t>
              </a:r>
            </a:p>
          </p:txBody>
        </p:sp>
        <p:sp>
          <p:nvSpPr>
            <p:cNvPr id="30" name="Line 4"/>
            <p:cNvSpPr>
              <a:spLocks noChangeShapeType="1"/>
            </p:cNvSpPr>
            <p:nvPr/>
          </p:nvSpPr>
          <p:spPr bwMode="auto">
            <a:xfrm>
              <a:off x="2655888" y="3113088"/>
              <a:ext cx="4038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5"/>
            <p:cNvSpPr>
              <a:spLocks noChangeShapeType="1"/>
            </p:cNvSpPr>
            <p:nvPr/>
          </p:nvSpPr>
          <p:spPr bwMode="auto">
            <a:xfrm flipV="1">
              <a:off x="4484688" y="2198688"/>
              <a:ext cx="0" cy="1752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Text Box 6"/>
            <p:cNvSpPr txBox="1">
              <a:spLocks noChangeArrowheads="1"/>
            </p:cNvSpPr>
            <p:nvPr/>
          </p:nvSpPr>
          <p:spPr bwMode="auto">
            <a:xfrm>
              <a:off x="4027488" y="2125663"/>
              <a:ext cx="355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/>
                <a:t>V</a:t>
              </a:r>
              <a:endParaRPr lang="en-US" b="0"/>
            </a:p>
          </p:txBody>
        </p:sp>
        <p:sp>
          <p:nvSpPr>
            <p:cNvPr id="33" name="Text Box 7"/>
            <p:cNvSpPr txBox="1">
              <a:spLocks noChangeArrowheads="1"/>
            </p:cNvSpPr>
            <p:nvPr/>
          </p:nvSpPr>
          <p:spPr bwMode="auto">
            <a:xfrm>
              <a:off x="6313488" y="3268663"/>
              <a:ext cx="712787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/>
                <a:t>time</a:t>
              </a:r>
              <a:endParaRPr lang="en-US" b="0"/>
            </a:p>
          </p:txBody>
        </p:sp>
        <p:sp>
          <p:nvSpPr>
            <p:cNvPr id="34" name="Line 8"/>
            <p:cNvSpPr>
              <a:spLocks noChangeShapeType="1"/>
            </p:cNvSpPr>
            <p:nvPr/>
          </p:nvSpPr>
          <p:spPr bwMode="auto">
            <a:xfrm>
              <a:off x="2808288" y="2732088"/>
              <a:ext cx="0" cy="152400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9"/>
            <p:cNvSpPr>
              <a:spLocks noChangeShapeType="1"/>
            </p:cNvSpPr>
            <p:nvPr/>
          </p:nvSpPr>
          <p:spPr bwMode="auto">
            <a:xfrm>
              <a:off x="6161088" y="2808288"/>
              <a:ext cx="0" cy="152400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10"/>
            <p:cNvSpPr>
              <a:spLocks noChangeShapeType="1"/>
            </p:cNvSpPr>
            <p:nvPr/>
          </p:nvSpPr>
          <p:spPr bwMode="auto">
            <a:xfrm>
              <a:off x="2808288" y="4179888"/>
              <a:ext cx="3352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Freeform 11"/>
            <p:cNvSpPr>
              <a:spLocks/>
            </p:cNvSpPr>
            <p:nvPr/>
          </p:nvSpPr>
          <p:spPr bwMode="auto">
            <a:xfrm>
              <a:off x="2808288" y="2351088"/>
              <a:ext cx="3352800" cy="1524000"/>
            </a:xfrm>
            <a:custGeom>
              <a:avLst/>
              <a:gdLst>
                <a:gd name="T0" fmla="*/ 0 w 2112"/>
                <a:gd name="T1" fmla="*/ 2147483647 h 960"/>
                <a:gd name="T2" fmla="*/ 2147483647 w 2112"/>
                <a:gd name="T3" fmla="*/ 2147483647 h 960"/>
                <a:gd name="T4" fmla="*/ 2147483647 w 2112"/>
                <a:gd name="T5" fmla="*/ 2147483647 h 960"/>
                <a:gd name="T6" fmla="*/ 2147483647 w 2112"/>
                <a:gd name="T7" fmla="*/ 0 h 960"/>
                <a:gd name="T8" fmla="*/ 2147483647 w 2112"/>
                <a:gd name="T9" fmla="*/ 2147483647 h 9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12"/>
                <a:gd name="T16" fmla="*/ 0 h 960"/>
                <a:gd name="T17" fmla="*/ 2112 w 2112"/>
                <a:gd name="T18" fmla="*/ 960 h 9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12" h="960">
                  <a:moveTo>
                    <a:pt x="0" y="480"/>
                  </a:moveTo>
                  <a:cubicBezTo>
                    <a:pt x="176" y="720"/>
                    <a:pt x="352" y="960"/>
                    <a:pt x="528" y="960"/>
                  </a:cubicBezTo>
                  <a:cubicBezTo>
                    <a:pt x="704" y="960"/>
                    <a:pt x="880" y="640"/>
                    <a:pt x="1056" y="480"/>
                  </a:cubicBezTo>
                  <a:cubicBezTo>
                    <a:pt x="1232" y="320"/>
                    <a:pt x="1408" y="0"/>
                    <a:pt x="1584" y="0"/>
                  </a:cubicBezTo>
                  <a:cubicBezTo>
                    <a:pt x="1760" y="0"/>
                    <a:pt x="2024" y="400"/>
                    <a:pt x="2112" y="480"/>
                  </a:cubicBezTo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12"/>
            <p:cNvSpPr>
              <a:spLocks noChangeArrowheads="1"/>
            </p:cNvSpPr>
            <p:nvPr/>
          </p:nvSpPr>
          <p:spPr bwMode="auto">
            <a:xfrm>
              <a:off x="4408488" y="3036888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" name="Oval 13"/>
            <p:cNvSpPr>
              <a:spLocks noChangeArrowheads="1"/>
            </p:cNvSpPr>
            <p:nvPr/>
          </p:nvSpPr>
          <p:spPr bwMode="auto">
            <a:xfrm>
              <a:off x="4160838" y="3333750"/>
              <a:ext cx="152400" cy="152400"/>
            </a:xfrm>
            <a:prstGeom prst="ellipse">
              <a:avLst/>
            </a:prstGeom>
            <a:solidFill>
              <a:srgbClr val="007E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fr-FR" b="0">
                <a:solidFill>
                  <a:srgbClr val="D52946"/>
                </a:solidFill>
                <a:latin typeface="Times New Roman" charset="0"/>
              </a:endParaRPr>
            </a:p>
          </p:txBody>
        </p:sp>
        <p:sp>
          <p:nvSpPr>
            <p:cNvPr id="40" name="Text Box 14"/>
            <p:cNvSpPr txBox="1">
              <a:spLocks noChangeArrowheads="1"/>
            </p:cNvSpPr>
            <p:nvPr/>
          </p:nvSpPr>
          <p:spPr bwMode="auto">
            <a:xfrm>
              <a:off x="3189288" y="2201863"/>
              <a:ext cx="369887" cy="3968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b="0"/>
                <a:t>A</a:t>
              </a:r>
              <a:endParaRPr lang="en-US" b="0"/>
            </a:p>
          </p:txBody>
        </p:sp>
        <p:sp>
          <p:nvSpPr>
            <p:cNvPr id="41" name="Line 15"/>
            <p:cNvSpPr>
              <a:spLocks noChangeShapeType="1"/>
            </p:cNvSpPr>
            <p:nvPr/>
          </p:nvSpPr>
          <p:spPr bwMode="auto">
            <a:xfrm>
              <a:off x="3494088" y="2503488"/>
              <a:ext cx="914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Text Box 16"/>
            <p:cNvSpPr txBox="1">
              <a:spLocks noChangeArrowheads="1"/>
            </p:cNvSpPr>
            <p:nvPr/>
          </p:nvSpPr>
          <p:spPr bwMode="auto">
            <a:xfrm>
              <a:off x="5322888" y="3421063"/>
              <a:ext cx="344487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b="0" dirty="0">
                  <a:solidFill>
                    <a:srgbClr val="007EEA"/>
                  </a:solidFill>
                </a:rPr>
                <a:t>B</a:t>
              </a:r>
              <a:endParaRPr lang="en-US" b="0" dirty="0">
                <a:solidFill>
                  <a:srgbClr val="007EEA"/>
                </a:solidFill>
              </a:endParaRPr>
            </a:p>
          </p:txBody>
        </p:sp>
        <p:sp>
          <p:nvSpPr>
            <p:cNvPr id="43" name="Line 17"/>
            <p:cNvSpPr>
              <a:spLocks noChangeShapeType="1"/>
            </p:cNvSpPr>
            <p:nvPr/>
          </p:nvSpPr>
          <p:spPr bwMode="auto">
            <a:xfrm flipH="1" flipV="1">
              <a:off x="4381500" y="3459163"/>
              <a:ext cx="1046163" cy="1460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8321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5644970" cy="914400"/>
          </a:xfrm>
        </p:spPr>
        <p:txBody>
          <a:bodyPr/>
          <a:lstStyle/>
          <a:p>
            <a:r>
              <a:rPr lang="en-US" sz="4400" dirty="0" smtClean="0"/>
              <a:t> During Many </a:t>
            </a:r>
            <a:r>
              <a:rPr lang="en-US" sz="4400" dirty="0"/>
              <a:t>T</a:t>
            </a:r>
            <a:r>
              <a:rPr lang="en-US" sz="4400" dirty="0" smtClean="0"/>
              <a:t>urns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16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655888" y="2125663"/>
            <a:ext cx="4370387" cy="2454275"/>
            <a:chOff x="2655888" y="2125663"/>
            <a:chExt cx="4370387" cy="2454275"/>
          </a:xfrm>
        </p:grpSpPr>
        <p:sp>
          <p:nvSpPr>
            <p:cNvPr id="27" name="Text Box 3"/>
            <p:cNvSpPr txBox="1">
              <a:spLocks noChangeArrowheads="1"/>
            </p:cNvSpPr>
            <p:nvPr/>
          </p:nvSpPr>
          <p:spPr bwMode="auto">
            <a:xfrm>
              <a:off x="3265488" y="4183063"/>
              <a:ext cx="28924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b="0"/>
                <a:t>500</a:t>
              </a:r>
              <a:r>
                <a:rPr lang="en-US" sz="2000" b="0" baseline="30000"/>
                <a:t>st</a:t>
              </a:r>
              <a:r>
                <a:rPr lang="en-US" sz="2000" b="0"/>
                <a:t> revolution period</a:t>
              </a:r>
            </a:p>
          </p:txBody>
        </p:sp>
        <p:sp>
          <p:nvSpPr>
            <p:cNvPr id="44" name="Line 4"/>
            <p:cNvSpPr>
              <a:spLocks noChangeShapeType="1"/>
            </p:cNvSpPr>
            <p:nvPr/>
          </p:nvSpPr>
          <p:spPr bwMode="auto">
            <a:xfrm>
              <a:off x="2655888" y="3113088"/>
              <a:ext cx="4038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5"/>
            <p:cNvSpPr>
              <a:spLocks noChangeShapeType="1"/>
            </p:cNvSpPr>
            <p:nvPr/>
          </p:nvSpPr>
          <p:spPr bwMode="auto">
            <a:xfrm flipV="1">
              <a:off x="4484688" y="2198688"/>
              <a:ext cx="0" cy="1752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Text Box 6"/>
            <p:cNvSpPr txBox="1">
              <a:spLocks noChangeArrowheads="1"/>
            </p:cNvSpPr>
            <p:nvPr/>
          </p:nvSpPr>
          <p:spPr bwMode="auto">
            <a:xfrm>
              <a:off x="4027488" y="2125663"/>
              <a:ext cx="355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/>
                <a:t>V</a:t>
              </a:r>
              <a:endParaRPr lang="en-US" b="0"/>
            </a:p>
          </p:txBody>
        </p:sp>
        <p:sp>
          <p:nvSpPr>
            <p:cNvPr id="47" name="Text Box 7"/>
            <p:cNvSpPr txBox="1">
              <a:spLocks noChangeArrowheads="1"/>
            </p:cNvSpPr>
            <p:nvPr/>
          </p:nvSpPr>
          <p:spPr bwMode="auto">
            <a:xfrm>
              <a:off x="6313488" y="3268663"/>
              <a:ext cx="712787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/>
                <a:t>time</a:t>
              </a:r>
              <a:endParaRPr lang="en-US" b="0"/>
            </a:p>
          </p:txBody>
        </p:sp>
        <p:sp>
          <p:nvSpPr>
            <p:cNvPr id="48" name="Line 8"/>
            <p:cNvSpPr>
              <a:spLocks noChangeShapeType="1"/>
            </p:cNvSpPr>
            <p:nvPr/>
          </p:nvSpPr>
          <p:spPr bwMode="auto">
            <a:xfrm>
              <a:off x="2808288" y="2732088"/>
              <a:ext cx="0" cy="152400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9"/>
            <p:cNvSpPr>
              <a:spLocks noChangeShapeType="1"/>
            </p:cNvSpPr>
            <p:nvPr/>
          </p:nvSpPr>
          <p:spPr bwMode="auto">
            <a:xfrm>
              <a:off x="6161088" y="2808288"/>
              <a:ext cx="0" cy="152400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10"/>
            <p:cNvSpPr>
              <a:spLocks noChangeShapeType="1"/>
            </p:cNvSpPr>
            <p:nvPr/>
          </p:nvSpPr>
          <p:spPr bwMode="auto">
            <a:xfrm>
              <a:off x="2808288" y="4179888"/>
              <a:ext cx="3352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Freeform 11"/>
            <p:cNvSpPr>
              <a:spLocks/>
            </p:cNvSpPr>
            <p:nvPr/>
          </p:nvSpPr>
          <p:spPr bwMode="auto">
            <a:xfrm>
              <a:off x="2808288" y="2351088"/>
              <a:ext cx="3352800" cy="1524000"/>
            </a:xfrm>
            <a:custGeom>
              <a:avLst/>
              <a:gdLst>
                <a:gd name="T0" fmla="*/ 0 w 2112"/>
                <a:gd name="T1" fmla="*/ 2147483647 h 960"/>
                <a:gd name="T2" fmla="*/ 2147483647 w 2112"/>
                <a:gd name="T3" fmla="*/ 2147483647 h 960"/>
                <a:gd name="T4" fmla="*/ 2147483647 w 2112"/>
                <a:gd name="T5" fmla="*/ 2147483647 h 960"/>
                <a:gd name="T6" fmla="*/ 2147483647 w 2112"/>
                <a:gd name="T7" fmla="*/ 0 h 960"/>
                <a:gd name="T8" fmla="*/ 2147483647 w 2112"/>
                <a:gd name="T9" fmla="*/ 2147483647 h 9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12"/>
                <a:gd name="T16" fmla="*/ 0 h 960"/>
                <a:gd name="T17" fmla="*/ 2112 w 2112"/>
                <a:gd name="T18" fmla="*/ 960 h 9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12" h="960">
                  <a:moveTo>
                    <a:pt x="0" y="480"/>
                  </a:moveTo>
                  <a:cubicBezTo>
                    <a:pt x="176" y="720"/>
                    <a:pt x="352" y="960"/>
                    <a:pt x="528" y="960"/>
                  </a:cubicBezTo>
                  <a:cubicBezTo>
                    <a:pt x="704" y="960"/>
                    <a:pt x="880" y="640"/>
                    <a:pt x="1056" y="480"/>
                  </a:cubicBezTo>
                  <a:cubicBezTo>
                    <a:pt x="1232" y="320"/>
                    <a:pt x="1408" y="0"/>
                    <a:pt x="1584" y="0"/>
                  </a:cubicBezTo>
                  <a:cubicBezTo>
                    <a:pt x="1760" y="0"/>
                    <a:pt x="2024" y="400"/>
                    <a:pt x="2112" y="480"/>
                  </a:cubicBezTo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12"/>
            <p:cNvSpPr>
              <a:spLocks noChangeArrowheads="1"/>
            </p:cNvSpPr>
            <p:nvPr/>
          </p:nvSpPr>
          <p:spPr bwMode="auto">
            <a:xfrm>
              <a:off x="4408488" y="3036888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3" name="Oval 13"/>
            <p:cNvSpPr>
              <a:spLocks noChangeArrowheads="1"/>
            </p:cNvSpPr>
            <p:nvPr/>
          </p:nvSpPr>
          <p:spPr bwMode="auto">
            <a:xfrm>
              <a:off x="3852863" y="3652838"/>
              <a:ext cx="152400" cy="152400"/>
            </a:xfrm>
            <a:prstGeom prst="ellipse">
              <a:avLst/>
            </a:prstGeom>
            <a:solidFill>
              <a:srgbClr val="007E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fr-FR" b="0">
                <a:solidFill>
                  <a:srgbClr val="D52946"/>
                </a:solidFill>
                <a:latin typeface="Times New Roman" charset="0"/>
              </a:endParaRPr>
            </a:p>
          </p:txBody>
        </p:sp>
        <p:sp>
          <p:nvSpPr>
            <p:cNvPr id="54" name="Text Box 14"/>
            <p:cNvSpPr txBox="1">
              <a:spLocks noChangeArrowheads="1"/>
            </p:cNvSpPr>
            <p:nvPr/>
          </p:nvSpPr>
          <p:spPr bwMode="auto">
            <a:xfrm>
              <a:off x="3189288" y="2201863"/>
              <a:ext cx="369887" cy="3968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b="0"/>
                <a:t>A</a:t>
              </a:r>
              <a:endParaRPr lang="en-US" b="0"/>
            </a:p>
          </p:txBody>
        </p:sp>
        <p:sp>
          <p:nvSpPr>
            <p:cNvPr id="55" name="Line 15"/>
            <p:cNvSpPr>
              <a:spLocks noChangeShapeType="1"/>
            </p:cNvSpPr>
            <p:nvPr/>
          </p:nvSpPr>
          <p:spPr bwMode="auto">
            <a:xfrm>
              <a:off x="3494088" y="2503488"/>
              <a:ext cx="914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Text Box 16"/>
            <p:cNvSpPr txBox="1">
              <a:spLocks noChangeArrowheads="1"/>
            </p:cNvSpPr>
            <p:nvPr/>
          </p:nvSpPr>
          <p:spPr bwMode="auto">
            <a:xfrm>
              <a:off x="5322888" y="3421063"/>
              <a:ext cx="344487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b="0" dirty="0">
                  <a:solidFill>
                    <a:srgbClr val="007EEA"/>
                  </a:solidFill>
                </a:rPr>
                <a:t>B</a:t>
              </a:r>
              <a:endParaRPr lang="en-US" b="0" dirty="0">
                <a:solidFill>
                  <a:srgbClr val="007EEA"/>
                </a:solidFill>
              </a:endParaRPr>
            </a:p>
          </p:txBody>
        </p:sp>
        <p:sp>
          <p:nvSpPr>
            <p:cNvPr id="57" name="Line 17"/>
            <p:cNvSpPr>
              <a:spLocks noChangeShapeType="1"/>
            </p:cNvSpPr>
            <p:nvPr/>
          </p:nvSpPr>
          <p:spPr bwMode="auto">
            <a:xfrm flipH="1">
              <a:off x="4102100" y="3633788"/>
              <a:ext cx="1285875" cy="1222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72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5644970" cy="914400"/>
          </a:xfrm>
        </p:spPr>
        <p:txBody>
          <a:bodyPr/>
          <a:lstStyle/>
          <a:p>
            <a:r>
              <a:rPr lang="en-US" sz="4400" dirty="0" smtClean="0"/>
              <a:t> During Many </a:t>
            </a:r>
            <a:r>
              <a:rPr lang="en-US" sz="4400" dirty="0"/>
              <a:t>T</a:t>
            </a:r>
            <a:r>
              <a:rPr lang="en-US" sz="4400" dirty="0" smtClean="0"/>
              <a:t>urns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17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655888" y="2125663"/>
            <a:ext cx="4370387" cy="2454275"/>
            <a:chOff x="2655888" y="2125663"/>
            <a:chExt cx="4370387" cy="2454275"/>
          </a:xfrm>
        </p:grpSpPr>
        <p:sp>
          <p:nvSpPr>
            <p:cNvPr id="29" name="Text Box 3"/>
            <p:cNvSpPr txBox="1">
              <a:spLocks noChangeArrowheads="1"/>
            </p:cNvSpPr>
            <p:nvPr/>
          </p:nvSpPr>
          <p:spPr bwMode="auto">
            <a:xfrm>
              <a:off x="3265488" y="4183063"/>
              <a:ext cx="28924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b="0"/>
                <a:t>600</a:t>
              </a:r>
              <a:r>
                <a:rPr lang="en-US" sz="2000" b="0" baseline="30000"/>
                <a:t>st</a:t>
              </a:r>
              <a:r>
                <a:rPr lang="en-US" sz="2000" b="0"/>
                <a:t> revolution period</a:t>
              </a:r>
            </a:p>
          </p:txBody>
        </p:sp>
        <p:sp>
          <p:nvSpPr>
            <p:cNvPr id="30" name="Line 4"/>
            <p:cNvSpPr>
              <a:spLocks noChangeShapeType="1"/>
            </p:cNvSpPr>
            <p:nvPr/>
          </p:nvSpPr>
          <p:spPr bwMode="auto">
            <a:xfrm>
              <a:off x="2655888" y="3113088"/>
              <a:ext cx="4038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5"/>
            <p:cNvSpPr>
              <a:spLocks noChangeShapeType="1"/>
            </p:cNvSpPr>
            <p:nvPr/>
          </p:nvSpPr>
          <p:spPr bwMode="auto">
            <a:xfrm flipV="1">
              <a:off x="4484688" y="2198688"/>
              <a:ext cx="0" cy="1752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Text Box 6"/>
            <p:cNvSpPr txBox="1">
              <a:spLocks noChangeArrowheads="1"/>
            </p:cNvSpPr>
            <p:nvPr/>
          </p:nvSpPr>
          <p:spPr bwMode="auto">
            <a:xfrm>
              <a:off x="4027488" y="2125663"/>
              <a:ext cx="355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/>
                <a:t>V</a:t>
              </a:r>
              <a:endParaRPr lang="en-US" b="0"/>
            </a:p>
          </p:txBody>
        </p:sp>
        <p:sp>
          <p:nvSpPr>
            <p:cNvPr id="33" name="Text Box 7"/>
            <p:cNvSpPr txBox="1">
              <a:spLocks noChangeArrowheads="1"/>
            </p:cNvSpPr>
            <p:nvPr/>
          </p:nvSpPr>
          <p:spPr bwMode="auto">
            <a:xfrm>
              <a:off x="6313488" y="3268663"/>
              <a:ext cx="712787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/>
                <a:t>time</a:t>
              </a:r>
              <a:endParaRPr lang="en-US" b="0"/>
            </a:p>
          </p:txBody>
        </p:sp>
        <p:sp>
          <p:nvSpPr>
            <p:cNvPr id="34" name="Line 8"/>
            <p:cNvSpPr>
              <a:spLocks noChangeShapeType="1"/>
            </p:cNvSpPr>
            <p:nvPr/>
          </p:nvSpPr>
          <p:spPr bwMode="auto">
            <a:xfrm>
              <a:off x="2808288" y="2732088"/>
              <a:ext cx="0" cy="152400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9"/>
            <p:cNvSpPr>
              <a:spLocks noChangeShapeType="1"/>
            </p:cNvSpPr>
            <p:nvPr/>
          </p:nvSpPr>
          <p:spPr bwMode="auto">
            <a:xfrm>
              <a:off x="6161088" y="2808288"/>
              <a:ext cx="0" cy="152400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10"/>
            <p:cNvSpPr>
              <a:spLocks noChangeShapeType="1"/>
            </p:cNvSpPr>
            <p:nvPr/>
          </p:nvSpPr>
          <p:spPr bwMode="auto">
            <a:xfrm>
              <a:off x="2808288" y="4179888"/>
              <a:ext cx="3352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Freeform 11"/>
            <p:cNvSpPr>
              <a:spLocks/>
            </p:cNvSpPr>
            <p:nvPr/>
          </p:nvSpPr>
          <p:spPr bwMode="auto">
            <a:xfrm>
              <a:off x="2808288" y="2351088"/>
              <a:ext cx="3352800" cy="1524000"/>
            </a:xfrm>
            <a:custGeom>
              <a:avLst/>
              <a:gdLst>
                <a:gd name="T0" fmla="*/ 0 w 2112"/>
                <a:gd name="T1" fmla="*/ 2147483647 h 960"/>
                <a:gd name="T2" fmla="*/ 2147483647 w 2112"/>
                <a:gd name="T3" fmla="*/ 2147483647 h 960"/>
                <a:gd name="T4" fmla="*/ 2147483647 w 2112"/>
                <a:gd name="T5" fmla="*/ 2147483647 h 960"/>
                <a:gd name="T6" fmla="*/ 2147483647 w 2112"/>
                <a:gd name="T7" fmla="*/ 0 h 960"/>
                <a:gd name="T8" fmla="*/ 2147483647 w 2112"/>
                <a:gd name="T9" fmla="*/ 2147483647 h 9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12"/>
                <a:gd name="T16" fmla="*/ 0 h 960"/>
                <a:gd name="T17" fmla="*/ 2112 w 2112"/>
                <a:gd name="T18" fmla="*/ 960 h 9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12" h="960">
                  <a:moveTo>
                    <a:pt x="0" y="480"/>
                  </a:moveTo>
                  <a:cubicBezTo>
                    <a:pt x="176" y="720"/>
                    <a:pt x="352" y="960"/>
                    <a:pt x="528" y="960"/>
                  </a:cubicBezTo>
                  <a:cubicBezTo>
                    <a:pt x="704" y="960"/>
                    <a:pt x="880" y="640"/>
                    <a:pt x="1056" y="480"/>
                  </a:cubicBezTo>
                  <a:cubicBezTo>
                    <a:pt x="1232" y="320"/>
                    <a:pt x="1408" y="0"/>
                    <a:pt x="1584" y="0"/>
                  </a:cubicBezTo>
                  <a:cubicBezTo>
                    <a:pt x="1760" y="0"/>
                    <a:pt x="2024" y="400"/>
                    <a:pt x="2112" y="480"/>
                  </a:cubicBezTo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12"/>
            <p:cNvSpPr>
              <a:spLocks noChangeArrowheads="1"/>
            </p:cNvSpPr>
            <p:nvPr/>
          </p:nvSpPr>
          <p:spPr bwMode="auto">
            <a:xfrm>
              <a:off x="4408488" y="3036888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" name="Oval 13"/>
            <p:cNvSpPr>
              <a:spLocks noChangeArrowheads="1"/>
            </p:cNvSpPr>
            <p:nvPr/>
          </p:nvSpPr>
          <p:spPr bwMode="auto">
            <a:xfrm>
              <a:off x="4160838" y="3333750"/>
              <a:ext cx="152400" cy="152400"/>
            </a:xfrm>
            <a:prstGeom prst="ellipse">
              <a:avLst/>
            </a:prstGeom>
            <a:solidFill>
              <a:srgbClr val="007E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fr-FR" b="0">
                <a:solidFill>
                  <a:srgbClr val="D52946"/>
                </a:solidFill>
                <a:latin typeface="Times New Roman" charset="0"/>
              </a:endParaRPr>
            </a:p>
          </p:txBody>
        </p:sp>
        <p:sp>
          <p:nvSpPr>
            <p:cNvPr id="40" name="Text Box 14"/>
            <p:cNvSpPr txBox="1">
              <a:spLocks noChangeArrowheads="1"/>
            </p:cNvSpPr>
            <p:nvPr/>
          </p:nvSpPr>
          <p:spPr bwMode="auto">
            <a:xfrm>
              <a:off x="3189288" y="2201863"/>
              <a:ext cx="369887" cy="3968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b="0"/>
                <a:t>A</a:t>
              </a:r>
              <a:endParaRPr lang="en-US" b="0"/>
            </a:p>
          </p:txBody>
        </p:sp>
        <p:sp>
          <p:nvSpPr>
            <p:cNvPr id="41" name="Line 15"/>
            <p:cNvSpPr>
              <a:spLocks noChangeShapeType="1"/>
            </p:cNvSpPr>
            <p:nvPr/>
          </p:nvSpPr>
          <p:spPr bwMode="auto">
            <a:xfrm>
              <a:off x="3494088" y="2503488"/>
              <a:ext cx="914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Text Box 16"/>
            <p:cNvSpPr txBox="1">
              <a:spLocks noChangeArrowheads="1"/>
            </p:cNvSpPr>
            <p:nvPr/>
          </p:nvSpPr>
          <p:spPr bwMode="auto">
            <a:xfrm>
              <a:off x="5322888" y="3421063"/>
              <a:ext cx="344487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b="0" dirty="0">
                  <a:solidFill>
                    <a:srgbClr val="007EEA"/>
                  </a:solidFill>
                </a:rPr>
                <a:t>B</a:t>
              </a:r>
              <a:endParaRPr lang="en-US" b="0" dirty="0">
                <a:solidFill>
                  <a:srgbClr val="007EEA"/>
                </a:solidFill>
              </a:endParaRPr>
            </a:p>
          </p:txBody>
        </p:sp>
        <p:sp>
          <p:nvSpPr>
            <p:cNvPr id="43" name="Line 17"/>
            <p:cNvSpPr>
              <a:spLocks noChangeShapeType="1"/>
            </p:cNvSpPr>
            <p:nvPr/>
          </p:nvSpPr>
          <p:spPr bwMode="auto">
            <a:xfrm flipH="1" flipV="1">
              <a:off x="4381500" y="3459163"/>
              <a:ext cx="1046163" cy="1460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2346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5644970" cy="914400"/>
          </a:xfrm>
        </p:spPr>
        <p:txBody>
          <a:bodyPr/>
          <a:lstStyle/>
          <a:p>
            <a:r>
              <a:rPr lang="en-US" sz="4400" dirty="0" smtClean="0"/>
              <a:t> During Many </a:t>
            </a:r>
            <a:r>
              <a:rPr lang="en-US" sz="4400" dirty="0"/>
              <a:t>T</a:t>
            </a:r>
            <a:r>
              <a:rPr lang="en-US" sz="4400" dirty="0" smtClean="0"/>
              <a:t>urns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18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655888" y="2125663"/>
            <a:ext cx="4370387" cy="2454275"/>
            <a:chOff x="2655888" y="2125663"/>
            <a:chExt cx="4370387" cy="2454275"/>
          </a:xfrm>
        </p:grpSpPr>
        <p:sp>
          <p:nvSpPr>
            <p:cNvPr id="27" name="Text Box 3"/>
            <p:cNvSpPr txBox="1">
              <a:spLocks noChangeArrowheads="1"/>
            </p:cNvSpPr>
            <p:nvPr/>
          </p:nvSpPr>
          <p:spPr bwMode="auto">
            <a:xfrm>
              <a:off x="3265488" y="4183063"/>
              <a:ext cx="28924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b="0"/>
                <a:t>700</a:t>
              </a:r>
              <a:r>
                <a:rPr lang="en-US" sz="2000" b="0" baseline="30000"/>
                <a:t>st</a:t>
              </a:r>
              <a:r>
                <a:rPr lang="en-US" sz="2000" b="0"/>
                <a:t> revolution period</a:t>
              </a:r>
            </a:p>
          </p:txBody>
        </p:sp>
        <p:sp>
          <p:nvSpPr>
            <p:cNvPr id="44" name="Line 4"/>
            <p:cNvSpPr>
              <a:spLocks noChangeShapeType="1"/>
            </p:cNvSpPr>
            <p:nvPr/>
          </p:nvSpPr>
          <p:spPr bwMode="auto">
            <a:xfrm>
              <a:off x="2655888" y="3113088"/>
              <a:ext cx="4038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5"/>
            <p:cNvSpPr>
              <a:spLocks noChangeShapeType="1"/>
            </p:cNvSpPr>
            <p:nvPr/>
          </p:nvSpPr>
          <p:spPr bwMode="auto">
            <a:xfrm flipV="1">
              <a:off x="4484688" y="2198688"/>
              <a:ext cx="0" cy="1752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Text Box 6"/>
            <p:cNvSpPr txBox="1">
              <a:spLocks noChangeArrowheads="1"/>
            </p:cNvSpPr>
            <p:nvPr/>
          </p:nvSpPr>
          <p:spPr bwMode="auto">
            <a:xfrm>
              <a:off x="4027488" y="2125663"/>
              <a:ext cx="355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/>
                <a:t>V</a:t>
              </a:r>
              <a:endParaRPr lang="en-US" b="0"/>
            </a:p>
          </p:txBody>
        </p:sp>
        <p:sp>
          <p:nvSpPr>
            <p:cNvPr id="47" name="Text Box 7"/>
            <p:cNvSpPr txBox="1">
              <a:spLocks noChangeArrowheads="1"/>
            </p:cNvSpPr>
            <p:nvPr/>
          </p:nvSpPr>
          <p:spPr bwMode="auto">
            <a:xfrm>
              <a:off x="6313488" y="3268663"/>
              <a:ext cx="712787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/>
                <a:t>time</a:t>
              </a:r>
              <a:endParaRPr lang="en-US" b="0"/>
            </a:p>
          </p:txBody>
        </p:sp>
        <p:sp>
          <p:nvSpPr>
            <p:cNvPr id="48" name="Line 8"/>
            <p:cNvSpPr>
              <a:spLocks noChangeShapeType="1"/>
            </p:cNvSpPr>
            <p:nvPr/>
          </p:nvSpPr>
          <p:spPr bwMode="auto">
            <a:xfrm>
              <a:off x="2808288" y="2732088"/>
              <a:ext cx="0" cy="152400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9"/>
            <p:cNvSpPr>
              <a:spLocks noChangeShapeType="1"/>
            </p:cNvSpPr>
            <p:nvPr/>
          </p:nvSpPr>
          <p:spPr bwMode="auto">
            <a:xfrm>
              <a:off x="6161088" y="2808288"/>
              <a:ext cx="0" cy="152400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10"/>
            <p:cNvSpPr>
              <a:spLocks noChangeShapeType="1"/>
            </p:cNvSpPr>
            <p:nvPr/>
          </p:nvSpPr>
          <p:spPr bwMode="auto">
            <a:xfrm>
              <a:off x="2808288" y="4179888"/>
              <a:ext cx="3352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Freeform 11"/>
            <p:cNvSpPr>
              <a:spLocks/>
            </p:cNvSpPr>
            <p:nvPr/>
          </p:nvSpPr>
          <p:spPr bwMode="auto">
            <a:xfrm>
              <a:off x="2808288" y="2351088"/>
              <a:ext cx="3352800" cy="1524000"/>
            </a:xfrm>
            <a:custGeom>
              <a:avLst/>
              <a:gdLst>
                <a:gd name="T0" fmla="*/ 0 w 2112"/>
                <a:gd name="T1" fmla="*/ 2147483647 h 960"/>
                <a:gd name="T2" fmla="*/ 2147483647 w 2112"/>
                <a:gd name="T3" fmla="*/ 2147483647 h 960"/>
                <a:gd name="T4" fmla="*/ 2147483647 w 2112"/>
                <a:gd name="T5" fmla="*/ 2147483647 h 960"/>
                <a:gd name="T6" fmla="*/ 2147483647 w 2112"/>
                <a:gd name="T7" fmla="*/ 0 h 960"/>
                <a:gd name="T8" fmla="*/ 2147483647 w 2112"/>
                <a:gd name="T9" fmla="*/ 2147483647 h 9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12"/>
                <a:gd name="T16" fmla="*/ 0 h 960"/>
                <a:gd name="T17" fmla="*/ 2112 w 2112"/>
                <a:gd name="T18" fmla="*/ 960 h 9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12" h="960">
                  <a:moveTo>
                    <a:pt x="0" y="480"/>
                  </a:moveTo>
                  <a:cubicBezTo>
                    <a:pt x="176" y="720"/>
                    <a:pt x="352" y="960"/>
                    <a:pt x="528" y="960"/>
                  </a:cubicBezTo>
                  <a:cubicBezTo>
                    <a:pt x="704" y="960"/>
                    <a:pt x="880" y="640"/>
                    <a:pt x="1056" y="480"/>
                  </a:cubicBezTo>
                  <a:cubicBezTo>
                    <a:pt x="1232" y="320"/>
                    <a:pt x="1408" y="0"/>
                    <a:pt x="1584" y="0"/>
                  </a:cubicBezTo>
                  <a:cubicBezTo>
                    <a:pt x="1760" y="0"/>
                    <a:pt x="2024" y="400"/>
                    <a:pt x="2112" y="480"/>
                  </a:cubicBezTo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12"/>
            <p:cNvSpPr>
              <a:spLocks noChangeArrowheads="1"/>
            </p:cNvSpPr>
            <p:nvPr/>
          </p:nvSpPr>
          <p:spPr bwMode="auto">
            <a:xfrm>
              <a:off x="4408488" y="3036888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3" name="Oval 13"/>
            <p:cNvSpPr>
              <a:spLocks noChangeArrowheads="1"/>
            </p:cNvSpPr>
            <p:nvPr/>
          </p:nvSpPr>
          <p:spPr bwMode="auto">
            <a:xfrm>
              <a:off x="4438650" y="3027363"/>
              <a:ext cx="152400" cy="152400"/>
            </a:xfrm>
            <a:prstGeom prst="ellipse">
              <a:avLst/>
            </a:prstGeom>
            <a:solidFill>
              <a:srgbClr val="007E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fr-FR" b="0">
                <a:solidFill>
                  <a:srgbClr val="D52946"/>
                </a:solidFill>
                <a:latin typeface="Times New Roman" charset="0"/>
              </a:endParaRPr>
            </a:p>
          </p:txBody>
        </p:sp>
        <p:sp>
          <p:nvSpPr>
            <p:cNvPr id="54" name="Text Box 14"/>
            <p:cNvSpPr txBox="1">
              <a:spLocks noChangeArrowheads="1"/>
            </p:cNvSpPr>
            <p:nvPr/>
          </p:nvSpPr>
          <p:spPr bwMode="auto">
            <a:xfrm>
              <a:off x="3189288" y="2201863"/>
              <a:ext cx="369887" cy="3968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b="0"/>
                <a:t>A</a:t>
              </a:r>
              <a:endParaRPr lang="en-US" b="0"/>
            </a:p>
          </p:txBody>
        </p:sp>
        <p:sp>
          <p:nvSpPr>
            <p:cNvPr id="55" name="Line 15"/>
            <p:cNvSpPr>
              <a:spLocks noChangeShapeType="1"/>
            </p:cNvSpPr>
            <p:nvPr/>
          </p:nvSpPr>
          <p:spPr bwMode="auto">
            <a:xfrm>
              <a:off x="3494088" y="2503488"/>
              <a:ext cx="914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Text Box 16"/>
            <p:cNvSpPr txBox="1">
              <a:spLocks noChangeArrowheads="1"/>
            </p:cNvSpPr>
            <p:nvPr/>
          </p:nvSpPr>
          <p:spPr bwMode="auto">
            <a:xfrm>
              <a:off x="5322888" y="3421063"/>
              <a:ext cx="344487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b="0" dirty="0">
                  <a:solidFill>
                    <a:srgbClr val="007EEA"/>
                  </a:solidFill>
                </a:rPr>
                <a:t>B</a:t>
              </a:r>
              <a:endParaRPr lang="en-US" b="0" dirty="0">
                <a:solidFill>
                  <a:srgbClr val="007EEA"/>
                </a:solidFill>
              </a:endParaRPr>
            </a:p>
          </p:txBody>
        </p:sp>
        <p:sp>
          <p:nvSpPr>
            <p:cNvPr id="57" name="Line 17"/>
            <p:cNvSpPr>
              <a:spLocks noChangeShapeType="1"/>
            </p:cNvSpPr>
            <p:nvPr/>
          </p:nvSpPr>
          <p:spPr bwMode="auto">
            <a:xfrm flipH="1" flipV="1">
              <a:off x="4640263" y="3159125"/>
              <a:ext cx="727075" cy="4048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2265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5644970" cy="914400"/>
          </a:xfrm>
        </p:spPr>
        <p:txBody>
          <a:bodyPr/>
          <a:lstStyle/>
          <a:p>
            <a:r>
              <a:rPr lang="en-US" sz="4400" dirty="0" smtClean="0"/>
              <a:t> During Many </a:t>
            </a:r>
            <a:r>
              <a:rPr lang="en-US" sz="4400" dirty="0"/>
              <a:t>T</a:t>
            </a:r>
            <a:r>
              <a:rPr lang="en-US" sz="4400" dirty="0" smtClean="0"/>
              <a:t>urns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19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655888" y="2125663"/>
            <a:ext cx="4370387" cy="2454275"/>
            <a:chOff x="2655888" y="2125663"/>
            <a:chExt cx="4370387" cy="2454275"/>
          </a:xfrm>
        </p:grpSpPr>
        <p:sp>
          <p:nvSpPr>
            <p:cNvPr id="29" name="Text Box 3"/>
            <p:cNvSpPr txBox="1">
              <a:spLocks noChangeArrowheads="1"/>
            </p:cNvSpPr>
            <p:nvPr/>
          </p:nvSpPr>
          <p:spPr bwMode="auto">
            <a:xfrm>
              <a:off x="3265488" y="4183063"/>
              <a:ext cx="28924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b="0"/>
                <a:t>800</a:t>
              </a:r>
              <a:r>
                <a:rPr lang="en-US" sz="2000" b="0" baseline="30000"/>
                <a:t>st</a:t>
              </a:r>
              <a:r>
                <a:rPr lang="en-US" sz="2000" b="0"/>
                <a:t> revolution period</a:t>
              </a:r>
            </a:p>
          </p:txBody>
        </p:sp>
        <p:sp>
          <p:nvSpPr>
            <p:cNvPr id="30" name="Line 4"/>
            <p:cNvSpPr>
              <a:spLocks noChangeShapeType="1"/>
            </p:cNvSpPr>
            <p:nvPr/>
          </p:nvSpPr>
          <p:spPr bwMode="auto">
            <a:xfrm>
              <a:off x="2655888" y="3113088"/>
              <a:ext cx="4038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5"/>
            <p:cNvSpPr>
              <a:spLocks noChangeShapeType="1"/>
            </p:cNvSpPr>
            <p:nvPr/>
          </p:nvSpPr>
          <p:spPr bwMode="auto">
            <a:xfrm flipV="1">
              <a:off x="4484688" y="2198688"/>
              <a:ext cx="0" cy="1752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Text Box 6"/>
            <p:cNvSpPr txBox="1">
              <a:spLocks noChangeArrowheads="1"/>
            </p:cNvSpPr>
            <p:nvPr/>
          </p:nvSpPr>
          <p:spPr bwMode="auto">
            <a:xfrm>
              <a:off x="4027488" y="2125663"/>
              <a:ext cx="355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/>
                <a:t>V</a:t>
              </a:r>
              <a:endParaRPr lang="en-US" b="0"/>
            </a:p>
          </p:txBody>
        </p:sp>
        <p:sp>
          <p:nvSpPr>
            <p:cNvPr id="33" name="Text Box 7"/>
            <p:cNvSpPr txBox="1">
              <a:spLocks noChangeArrowheads="1"/>
            </p:cNvSpPr>
            <p:nvPr/>
          </p:nvSpPr>
          <p:spPr bwMode="auto">
            <a:xfrm>
              <a:off x="6313488" y="3268663"/>
              <a:ext cx="712787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/>
                <a:t>time</a:t>
              </a:r>
              <a:endParaRPr lang="en-US" b="0"/>
            </a:p>
          </p:txBody>
        </p:sp>
        <p:sp>
          <p:nvSpPr>
            <p:cNvPr id="34" name="Line 8"/>
            <p:cNvSpPr>
              <a:spLocks noChangeShapeType="1"/>
            </p:cNvSpPr>
            <p:nvPr/>
          </p:nvSpPr>
          <p:spPr bwMode="auto">
            <a:xfrm>
              <a:off x="2808288" y="2732088"/>
              <a:ext cx="0" cy="152400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9"/>
            <p:cNvSpPr>
              <a:spLocks noChangeShapeType="1"/>
            </p:cNvSpPr>
            <p:nvPr/>
          </p:nvSpPr>
          <p:spPr bwMode="auto">
            <a:xfrm>
              <a:off x="6161088" y="2808288"/>
              <a:ext cx="0" cy="152400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10"/>
            <p:cNvSpPr>
              <a:spLocks noChangeShapeType="1"/>
            </p:cNvSpPr>
            <p:nvPr/>
          </p:nvSpPr>
          <p:spPr bwMode="auto">
            <a:xfrm>
              <a:off x="2808288" y="4179888"/>
              <a:ext cx="3352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Freeform 11"/>
            <p:cNvSpPr>
              <a:spLocks/>
            </p:cNvSpPr>
            <p:nvPr/>
          </p:nvSpPr>
          <p:spPr bwMode="auto">
            <a:xfrm>
              <a:off x="2808288" y="2351088"/>
              <a:ext cx="3352800" cy="1524000"/>
            </a:xfrm>
            <a:custGeom>
              <a:avLst/>
              <a:gdLst>
                <a:gd name="T0" fmla="*/ 0 w 2112"/>
                <a:gd name="T1" fmla="*/ 2147483647 h 960"/>
                <a:gd name="T2" fmla="*/ 2147483647 w 2112"/>
                <a:gd name="T3" fmla="*/ 2147483647 h 960"/>
                <a:gd name="T4" fmla="*/ 2147483647 w 2112"/>
                <a:gd name="T5" fmla="*/ 2147483647 h 960"/>
                <a:gd name="T6" fmla="*/ 2147483647 w 2112"/>
                <a:gd name="T7" fmla="*/ 0 h 960"/>
                <a:gd name="T8" fmla="*/ 2147483647 w 2112"/>
                <a:gd name="T9" fmla="*/ 2147483647 h 9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12"/>
                <a:gd name="T16" fmla="*/ 0 h 960"/>
                <a:gd name="T17" fmla="*/ 2112 w 2112"/>
                <a:gd name="T18" fmla="*/ 960 h 9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12" h="960">
                  <a:moveTo>
                    <a:pt x="0" y="480"/>
                  </a:moveTo>
                  <a:cubicBezTo>
                    <a:pt x="176" y="720"/>
                    <a:pt x="352" y="960"/>
                    <a:pt x="528" y="960"/>
                  </a:cubicBezTo>
                  <a:cubicBezTo>
                    <a:pt x="704" y="960"/>
                    <a:pt x="880" y="640"/>
                    <a:pt x="1056" y="480"/>
                  </a:cubicBezTo>
                  <a:cubicBezTo>
                    <a:pt x="1232" y="320"/>
                    <a:pt x="1408" y="0"/>
                    <a:pt x="1584" y="0"/>
                  </a:cubicBezTo>
                  <a:cubicBezTo>
                    <a:pt x="1760" y="0"/>
                    <a:pt x="2024" y="400"/>
                    <a:pt x="2112" y="480"/>
                  </a:cubicBezTo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12"/>
            <p:cNvSpPr>
              <a:spLocks noChangeArrowheads="1"/>
            </p:cNvSpPr>
            <p:nvPr/>
          </p:nvSpPr>
          <p:spPr bwMode="auto">
            <a:xfrm>
              <a:off x="4408488" y="3036888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" name="Oval 13"/>
            <p:cNvSpPr>
              <a:spLocks noChangeArrowheads="1"/>
            </p:cNvSpPr>
            <p:nvPr/>
          </p:nvSpPr>
          <p:spPr bwMode="auto">
            <a:xfrm>
              <a:off x="4697413" y="2717800"/>
              <a:ext cx="152400" cy="152400"/>
            </a:xfrm>
            <a:prstGeom prst="ellipse">
              <a:avLst/>
            </a:prstGeom>
            <a:solidFill>
              <a:srgbClr val="007E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fr-FR" b="0">
                <a:solidFill>
                  <a:srgbClr val="D52946"/>
                </a:solidFill>
                <a:latin typeface="Times New Roman" charset="0"/>
              </a:endParaRPr>
            </a:p>
          </p:txBody>
        </p:sp>
        <p:sp>
          <p:nvSpPr>
            <p:cNvPr id="40" name="Text Box 14"/>
            <p:cNvSpPr txBox="1">
              <a:spLocks noChangeArrowheads="1"/>
            </p:cNvSpPr>
            <p:nvPr/>
          </p:nvSpPr>
          <p:spPr bwMode="auto">
            <a:xfrm>
              <a:off x="3189288" y="2201863"/>
              <a:ext cx="369887" cy="3968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b="0"/>
                <a:t>A</a:t>
              </a:r>
              <a:endParaRPr lang="en-US" b="0"/>
            </a:p>
          </p:txBody>
        </p:sp>
        <p:sp>
          <p:nvSpPr>
            <p:cNvPr id="41" name="Line 15"/>
            <p:cNvSpPr>
              <a:spLocks noChangeShapeType="1"/>
            </p:cNvSpPr>
            <p:nvPr/>
          </p:nvSpPr>
          <p:spPr bwMode="auto">
            <a:xfrm>
              <a:off x="3494088" y="2503488"/>
              <a:ext cx="914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Text Box 16"/>
            <p:cNvSpPr txBox="1">
              <a:spLocks noChangeArrowheads="1"/>
            </p:cNvSpPr>
            <p:nvPr/>
          </p:nvSpPr>
          <p:spPr bwMode="auto">
            <a:xfrm>
              <a:off x="5322888" y="3421063"/>
              <a:ext cx="344487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b="0" dirty="0">
                  <a:solidFill>
                    <a:srgbClr val="007EEA"/>
                  </a:solidFill>
                </a:rPr>
                <a:t>B</a:t>
              </a:r>
              <a:endParaRPr lang="en-US" b="0" dirty="0">
                <a:solidFill>
                  <a:srgbClr val="007EEA"/>
                </a:solidFill>
              </a:endParaRPr>
            </a:p>
          </p:txBody>
        </p:sp>
        <p:sp>
          <p:nvSpPr>
            <p:cNvPr id="43" name="Line 17"/>
            <p:cNvSpPr>
              <a:spLocks noChangeShapeType="1"/>
            </p:cNvSpPr>
            <p:nvPr/>
          </p:nvSpPr>
          <p:spPr bwMode="auto">
            <a:xfrm flipH="1" flipV="1">
              <a:off x="4878388" y="2921000"/>
              <a:ext cx="579437" cy="5349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604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5644970" cy="914400"/>
          </a:xfrm>
        </p:spPr>
        <p:txBody>
          <a:bodyPr/>
          <a:lstStyle/>
          <a:p>
            <a:r>
              <a:rPr lang="en-US" sz="4400" dirty="0" smtClean="0"/>
              <a:t>Contents: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6625" y="1673805"/>
            <a:ext cx="7412360" cy="4095455"/>
          </a:xfrm>
        </p:spPr>
        <p:txBody>
          <a:bodyPr>
            <a:normAutofit fontScale="70000" lnSpcReduction="20000"/>
          </a:bodyPr>
          <a:lstStyle/>
          <a:p>
            <a:r>
              <a:rPr lang="en-US" sz="3200" dirty="0" smtClean="0"/>
              <a:t>Basic Synchrotron Equations</a:t>
            </a:r>
          </a:p>
          <a:p>
            <a:r>
              <a:rPr lang="en-US" sz="3200" dirty="0" smtClean="0"/>
              <a:t>Transition Crossing</a:t>
            </a:r>
          </a:p>
          <a:p>
            <a:r>
              <a:rPr lang="en-US" sz="3200" dirty="0" smtClean="0"/>
              <a:t>Radio Frequency Cavity</a:t>
            </a:r>
            <a:endParaRPr lang="en-US" dirty="0" smtClean="0"/>
          </a:p>
          <a:p>
            <a:r>
              <a:rPr lang="en-US" dirty="0" smtClean="0"/>
              <a:t>Low &amp; High Energy Longitudinal Motion</a:t>
            </a:r>
          </a:p>
          <a:p>
            <a:r>
              <a:rPr lang="en-US" dirty="0" smtClean="0"/>
              <a:t>Acceleration</a:t>
            </a:r>
          </a:p>
          <a:p>
            <a:r>
              <a:rPr lang="en-US" dirty="0" smtClean="0"/>
              <a:t>Adiabatic and Non-Adiabatic Changes</a:t>
            </a:r>
          </a:p>
          <a:p>
            <a:r>
              <a:rPr lang="en-US" dirty="0" smtClean="0"/>
              <a:t>What is special about Leptons ? </a:t>
            </a:r>
          </a:p>
          <a:p>
            <a:r>
              <a:rPr lang="en-US" dirty="0" smtClean="0"/>
              <a:t>Transfer Lines and Transverse Matching</a:t>
            </a:r>
          </a:p>
          <a:p>
            <a:r>
              <a:rPr lang="en-US" dirty="0" smtClean="0"/>
              <a:t>Single and Multi-turn Injection</a:t>
            </a:r>
          </a:p>
          <a:p>
            <a:r>
              <a:rPr lang="en-US" dirty="0" err="1"/>
              <a:t>Betatron</a:t>
            </a:r>
            <a:r>
              <a:rPr lang="en-US" dirty="0"/>
              <a:t> and Synchrotron Injection for </a:t>
            </a:r>
            <a:r>
              <a:rPr lang="en-US" dirty="0" smtClean="0"/>
              <a:t>Leptons</a:t>
            </a:r>
          </a:p>
          <a:p>
            <a:r>
              <a:rPr lang="en-US" dirty="0" smtClean="0"/>
              <a:t>Single and Multi-turn Extraction</a:t>
            </a:r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2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41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5644970" cy="914400"/>
          </a:xfrm>
        </p:spPr>
        <p:txBody>
          <a:bodyPr/>
          <a:lstStyle/>
          <a:p>
            <a:r>
              <a:rPr lang="en-US" sz="4400" dirty="0" smtClean="0"/>
              <a:t> During Many </a:t>
            </a:r>
            <a:r>
              <a:rPr lang="en-US" sz="4400" dirty="0"/>
              <a:t>T</a:t>
            </a:r>
            <a:r>
              <a:rPr lang="en-US" sz="4400" dirty="0" smtClean="0"/>
              <a:t>urns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20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655888" y="2125663"/>
            <a:ext cx="4370387" cy="2454275"/>
            <a:chOff x="2655888" y="2125663"/>
            <a:chExt cx="4370387" cy="2454275"/>
          </a:xfrm>
        </p:grpSpPr>
        <p:sp>
          <p:nvSpPr>
            <p:cNvPr id="27" name="Text Box 3"/>
            <p:cNvSpPr txBox="1">
              <a:spLocks noChangeArrowheads="1"/>
            </p:cNvSpPr>
            <p:nvPr/>
          </p:nvSpPr>
          <p:spPr bwMode="auto">
            <a:xfrm>
              <a:off x="3265488" y="4183063"/>
              <a:ext cx="28924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b="0"/>
                <a:t>900</a:t>
              </a:r>
              <a:r>
                <a:rPr lang="en-US" sz="2000" b="0" baseline="30000"/>
                <a:t>st</a:t>
              </a:r>
              <a:r>
                <a:rPr lang="en-US" sz="2000" b="0"/>
                <a:t> revolution period</a:t>
              </a:r>
            </a:p>
          </p:txBody>
        </p:sp>
        <p:sp>
          <p:nvSpPr>
            <p:cNvPr id="44" name="Line 4"/>
            <p:cNvSpPr>
              <a:spLocks noChangeShapeType="1"/>
            </p:cNvSpPr>
            <p:nvPr/>
          </p:nvSpPr>
          <p:spPr bwMode="auto">
            <a:xfrm>
              <a:off x="2655888" y="3113088"/>
              <a:ext cx="4038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5"/>
            <p:cNvSpPr>
              <a:spLocks noChangeShapeType="1"/>
            </p:cNvSpPr>
            <p:nvPr/>
          </p:nvSpPr>
          <p:spPr bwMode="auto">
            <a:xfrm flipV="1">
              <a:off x="4484688" y="2198688"/>
              <a:ext cx="0" cy="1752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Text Box 6"/>
            <p:cNvSpPr txBox="1">
              <a:spLocks noChangeArrowheads="1"/>
            </p:cNvSpPr>
            <p:nvPr/>
          </p:nvSpPr>
          <p:spPr bwMode="auto">
            <a:xfrm>
              <a:off x="4027488" y="2125663"/>
              <a:ext cx="3556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/>
                <a:t>V</a:t>
              </a:r>
              <a:endParaRPr lang="en-US" b="0"/>
            </a:p>
          </p:txBody>
        </p:sp>
        <p:sp>
          <p:nvSpPr>
            <p:cNvPr id="47" name="Text Box 7"/>
            <p:cNvSpPr txBox="1">
              <a:spLocks noChangeArrowheads="1"/>
            </p:cNvSpPr>
            <p:nvPr/>
          </p:nvSpPr>
          <p:spPr bwMode="auto">
            <a:xfrm>
              <a:off x="6313488" y="3268663"/>
              <a:ext cx="712787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/>
                <a:t>time</a:t>
              </a:r>
              <a:endParaRPr lang="en-US" b="0"/>
            </a:p>
          </p:txBody>
        </p:sp>
        <p:sp>
          <p:nvSpPr>
            <p:cNvPr id="48" name="Line 8"/>
            <p:cNvSpPr>
              <a:spLocks noChangeShapeType="1"/>
            </p:cNvSpPr>
            <p:nvPr/>
          </p:nvSpPr>
          <p:spPr bwMode="auto">
            <a:xfrm>
              <a:off x="2808288" y="2732088"/>
              <a:ext cx="0" cy="152400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9"/>
            <p:cNvSpPr>
              <a:spLocks noChangeShapeType="1"/>
            </p:cNvSpPr>
            <p:nvPr/>
          </p:nvSpPr>
          <p:spPr bwMode="auto">
            <a:xfrm>
              <a:off x="6161088" y="2808288"/>
              <a:ext cx="0" cy="152400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10"/>
            <p:cNvSpPr>
              <a:spLocks noChangeShapeType="1"/>
            </p:cNvSpPr>
            <p:nvPr/>
          </p:nvSpPr>
          <p:spPr bwMode="auto">
            <a:xfrm>
              <a:off x="2808288" y="4179888"/>
              <a:ext cx="3352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Freeform 11"/>
            <p:cNvSpPr>
              <a:spLocks/>
            </p:cNvSpPr>
            <p:nvPr/>
          </p:nvSpPr>
          <p:spPr bwMode="auto">
            <a:xfrm>
              <a:off x="2808288" y="2351088"/>
              <a:ext cx="3352800" cy="1524000"/>
            </a:xfrm>
            <a:custGeom>
              <a:avLst/>
              <a:gdLst>
                <a:gd name="T0" fmla="*/ 0 w 2112"/>
                <a:gd name="T1" fmla="*/ 2147483647 h 960"/>
                <a:gd name="T2" fmla="*/ 2147483647 w 2112"/>
                <a:gd name="T3" fmla="*/ 2147483647 h 960"/>
                <a:gd name="T4" fmla="*/ 2147483647 w 2112"/>
                <a:gd name="T5" fmla="*/ 2147483647 h 960"/>
                <a:gd name="T6" fmla="*/ 2147483647 w 2112"/>
                <a:gd name="T7" fmla="*/ 0 h 960"/>
                <a:gd name="T8" fmla="*/ 2147483647 w 2112"/>
                <a:gd name="T9" fmla="*/ 2147483647 h 9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12"/>
                <a:gd name="T16" fmla="*/ 0 h 960"/>
                <a:gd name="T17" fmla="*/ 2112 w 2112"/>
                <a:gd name="T18" fmla="*/ 960 h 9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12" h="960">
                  <a:moveTo>
                    <a:pt x="0" y="480"/>
                  </a:moveTo>
                  <a:cubicBezTo>
                    <a:pt x="176" y="720"/>
                    <a:pt x="352" y="960"/>
                    <a:pt x="528" y="960"/>
                  </a:cubicBezTo>
                  <a:cubicBezTo>
                    <a:pt x="704" y="960"/>
                    <a:pt x="880" y="640"/>
                    <a:pt x="1056" y="480"/>
                  </a:cubicBezTo>
                  <a:cubicBezTo>
                    <a:pt x="1232" y="320"/>
                    <a:pt x="1408" y="0"/>
                    <a:pt x="1584" y="0"/>
                  </a:cubicBezTo>
                  <a:cubicBezTo>
                    <a:pt x="1760" y="0"/>
                    <a:pt x="2024" y="400"/>
                    <a:pt x="2112" y="480"/>
                  </a:cubicBezTo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12"/>
            <p:cNvSpPr>
              <a:spLocks noChangeArrowheads="1"/>
            </p:cNvSpPr>
            <p:nvPr/>
          </p:nvSpPr>
          <p:spPr bwMode="auto">
            <a:xfrm>
              <a:off x="4408488" y="3036888"/>
              <a:ext cx="152400" cy="1524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3" name="Oval 13"/>
            <p:cNvSpPr>
              <a:spLocks noChangeArrowheads="1"/>
            </p:cNvSpPr>
            <p:nvPr/>
          </p:nvSpPr>
          <p:spPr bwMode="auto">
            <a:xfrm>
              <a:off x="4895850" y="2509838"/>
              <a:ext cx="152400" cy="152400"/>
            </a:xfrm>
            <a:prstGeom prst="ellipse">
              <a:avLst/>
            </a:prstGeom>
            <a:solidFill>
              <a:srgbClr val="007E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fr-FR" b="0">
                <a:solidFill>
                  <a:srgbClr val="D52946"/>
                </a:solidFill>
                <a:latin typeface="Times New Roman" charset="0"/>
              </a:endParaRPr>
            </a:p>
          </p:txBody>
        </p:sp>
        <p:sp>
          <p:nvSpPr>
            <p:cNvPr id="54" name="Text Box 14"/>
            <p:cNvSpPr txBox="1">
              <a:spLocks noChangeArrowheads="1"/>
            </p:cNvSpPr>
            <p:nvPr/>
          </p:nvSpPr>
          <p:spPr bwMode="auto">
            <a:xfrm>
              <a:off x="3189288" y="2201863"/>
              <a:ext cx="369887" cy="3968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b="0"/>
                <a:t>A</a:t>
              </a:r>
              <a:endParaRPr lang="en-US" b="0"/>
            </a:p>
          </p:txBody>
        </p:sp>
        <p:sp>
          <p:nvSpPr>
            <p:cNvPr id="55" name="Line 15"/>
            <p:cNvSpPr>
              <a:spLocks noChangeShapeType="1"/>
            </p:cNvSpPr>
            <p:nvPr/>
          </p:nvSpPr>
          <p:spPr bwMode="auto">
            <a:xfrm>
              <a:off x="3494088" y="2503488"/>
              <a:ext cx="914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Text Box 16"/>
            <p:cNvSpPr txBox="1">
              <a:spLocks noChangeArrowheads="1"/>
            </p:cNvSpPr>
            <p:nvPr/>
          </p:nvSpPr>
          <p:spPr bwMode="auto">
            <a:xfrm>
              <a:off x="5322888" y="3421063"/>
              <a:ext cx="344487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b="0" dirty="0">
                  <a:solidFill>
                    <a:srgbClr val="007EEA"/>
                  </a:solidFill>
                </a:rPr>
                <a:t>B</a:t>
              </a:r>
              <a:endParaRPr lang="en-US" b="0" dirty="0">
                <a:solidFill>
                  <a:srgbClr val="007EEA"/>
                </a:solidFill>
              </a:endParaRPr>
            </a:p>
          </p:txBody>
        </p:sp>
        <p:sp>
          <p:nvSpPr>
            <p:cNvPr id="57" name="Line 17"/>
            <p:cNvSpPr>
              <a:spLocks noChangeShapeType="1"/>
            </p:cNvSpPr>
            <p:nvPr/>
          </p:nvSpPr>
          <p:spPr bwMode="auto">
            <a:xfrm flipH="1" flipV="1">
              <a:off x="5037138" y="2722563"/>
              <a:ext cx="420687" cy="733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8412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5644970" cy="914400"/>
          </a:xfrm>
        </p:spPr>
        <p:txBody>
          <a:bodyPr/>
          <a:lstStyle/>
          <a:p>
            <a:r>
              <a:rPr lang="en-US" sz="4400" dirty="0" smtClean="0"/>
              <a:t> Synchrotron Oscillations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21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896938" y="3855768"/>
            <a:ext cx="7772400" cy="1868487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000" dirty="0" smtClean="0"/>
              <a:t>Particle B has made 1 full oscillation around particle A.</a:t>
            </a:r>
          </a:p>
          <a:p>
            <a:r>
              <a:rPr lang="en-US" sz="2000" dirty="0" smtClean="0"/>
              <a:t>The amplitude depends on the initial phase.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We call this oscillation:</a:t>
            </a:r>
            <a:endParaRPr lang="en-US" sz="2000" dirty="0"/>
          </a:p>
        </p:txBody>
      </p:sp>
      <p:grpSp>
        <p:nvGrpSpPr>
          <p:cNvPr id="29" name="Group 4"/>
          <p:cNvGrpSpPr>
            <a:grpSpLocks/>
          </p:cNvGrpSpPr>
          <p:nvPr/>
        </p:nvGrpSpPr>
        <p:grpSpPr bwMode="auto">
          <a:xfrm>
            <a:off x="2646363" y="1239838"/>
            <a:ext cx="4370387" cy="2454275"/>
            <a:chOff x="1673" y="775"/>
            <a:chExt cx="2753" cy="1546"/>
          </a:xfrm>
        </p:grpSpPr>
        <p:sp>
          <p:nvSpPr>
            <p:cNvPr id="30" name="Text Box 5"/>
            <p:cNvSpPr txBox="1">
              <a:spLocks noChangeArrowheads="1"/>
            </p:cNvSpPr>
            <p:nvPr/>
          </p:nvSpPr>
          <p:spPr bwMode="auto">
            <a:xfrm>
              <a:off x="2057" y="2071"/>
              <a:ext cx="182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b="0"/>
                <a:t>900</a:t>
              </a:r>
              <a:r>
                <a:rPr lang="en-US" sz="2000" b="0" baseline="30000"/>
                <a:t>st</a:t>
              </a:r>
              <a:r>
                <a:rPr lang="en-US" sz="2000" b="0"/>
                <a:t> revolution period</a:t>
              </a:r>
            </a:p>
          </p:txBody>
        </p:sp>
        <p:sp>
          <p:nvSpPr>
            <p:cNvPr id="31" name="Line 6"/>
            <p:cNvSpPr>
              <a:spLocks noChangeShapeType="1"/>
            </p:cNvSpPr>
            <p:nvPr/>
          </p:nvSpPr>
          <p:spPr bwMode="auto">
            <a:xfrm>
              <a:off x="1673" y="1397"/>
              <a:ext cx="25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7"/>
            <p:cNvSpPr>
              <a:spLocks noChangeShapeType="1"/>
            </p:cNvSpPr>
            <p:nvPr/>
          </p:nvSpPr>
          <p:spPr bwMode="auto">
            <a:xfrm flipV="1">
              <a:off x="2825" y="821"/>
              <a:ext cx="0" cy="11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Text Box 8"/>
            <p:cNvSpPr txBox="1">
              <a:spLocks noChangeArrowheads="1"/>
            </p:cNvSpPr>
            <p:nvPr/>
          </p:nvSpPr>
          <p:spPr bwMode="auto">
            <a:xfrm>
              <a:off x="2537" y="775"/>
              <a:ext cx="22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/>
                <a:t>V</a:t>
              </a:r>
              <a:endParaRPr lang="en-US" b="0"/>
            </a:p>
          </p:txBody>
        </p:sp>
        <p:sp>
          <p:nvSpPr>
            <p:cNvPr id="34" name="Text Box 9"/>
            <p:cNvSpPr txBox="1">
              <a:spLocks noChangeArrowheads="1"/>
            </p:cNvSpPr>
            <p:nvPr/>
          </p:nvSpPr>
          <p:spPr bwMode="auto">
            <a:xfrm>
              <a:off x="3977" y="1495"/>
              <a:ext cx="44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/>
                <a:t>time</a:t>
              </a:r>
              <a:endParaRPr lang="en-US" b="0"/>
            </a:p>
          </p:txBody>
        </p:sp>
        <p:sp>
          <p:nvSpPr>
            <p:cNvPr id="35" name="Line 10"/>
            <p:cNvSpPr>
              <a:spLocks noChangeShapeType="1"/>
            </p:cNvSpPr>
            <p:nvPr/>
          </p:nvSpPr>
          <p:spPr bwMode="auto">
            <a:xfrm>
              <a:off x="1769" y="1157"/>
              <a:ext cx="0" cy="96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11"/>
            <p:cNvSpPr>
              <a:spLocks noChangeShapeType="1"/>
            </p:cNvSpPr>
            <p:nvPr/>
          </p:nvSpPr>
          <p:spPr bwMode="auto">
            <a:xfrm>
              <a:off x="3881" y="1205"/>
              <a:ext cx="0" cy="96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12"/>
            <p:cNvSpPr>
              <a:spLocks noChangeShapeType="1"/>
            </p:cNvSpPr>
            <p:nvPr/>
          </p:nvSpPr>
          <p:spPr bwMode="auto">
            <a:xfrm>
              <a:off x="1769" y="2069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1769" y="917"/>
              <a:ext cx="2112" cy="960"/>
            </a:xfrm>
            <a:custGeom>
              <a:avLst/>
              <a:gdLst>
                <a:gd name="T0" fmla="*/ 0 w 2112"/>
                <a:gd name="T1" fmla="*/ 480 h 960"/>
                <a:gd name="T2" fmla="*/ 528 w 2112"/>
                <a:gd name="T3" fmla="*/ 960 h 960"/>
                <a:gd name="T4" fmla="*/ 1056 w 2112"/>
                <a:gd name="T5" fmla="*/ 480 h 960"/>
                <a:gd name="T6" fmla="*/ 1584 w 2112"/>
                <a:gd name="T7" fmla="*/ 0 h 960"/>
                <a:gd name="T8" fmla="*/ 2112 w 2112"/>
                <a:gd name="T9" fmla="*/ 480 h 9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12"/>
                <a:gd name="T16" fmla="*/ 0 h 960"/>
                <a:gd name="T17" fmla="*/ 2112 w 2112"/>
                <a:gd name="T18" fmla="*/ 960 h 9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12" h="960">
                  <a:moveTo>
                    <a:pt x="0" y="480"/>
                  </a:moveTo>
                  <a:cubicBezTo>
                    <a:pt x="176" y="720"/>
                    <a:pt x="352" y="960"/>
                    <a:pt x="528" y="960"/>
                  </a:cubicBezTo>
                  <a:cubicBezTo>
                    <a:pt x="704" y="960"/>
                    <a:pt x="880" y="640"/>
                    <a:pt x="1056" y="480"/>
                  </a:cubicBezTo>
                  <a:cubicBezTo>
                    <a:pt x="1232" y="320"/>
                    <a:pt x="1408" y="0"/>
                    <a:pt x="1584" y="0"/>
                  </a:cubicBezTo>
                  <a:cubicBezTo>
                    <a:pt x="1760" y="0"/>
                    <a:pt x="2024" y="400"/>
                    <a:pt x="2112" y="480"/>
                  </a:cubicBezTo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14"/>
            <p:cNvSpPr>
              <a:spLocks noChangeArrowheads="1"/>
            </p:cNvSpPr>
            <p:nvPr/>
          </p:nvSpPr>
          <p:spPr bwMode="auto">
            <a:xfrm>
              <a:off x="2777" y="1349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" name="Oval 15"/>
            <p:cNvSpPr>
              <a:spLocks noChangeArrowheads="1"/>
            </p:cNvSpPr>
            <p:nvPr/>
          </p:nvSpPr>
          <p:spPr bwMode="auto">
            <a:xfrm>
              <a:off x="3084" y="1017"/>
              <a:ext cx="96" cy="96"/>
            </a:xfrm>
            <a:prstGeom prst="ellipse">
              <a:avLst/>
            </a:prstGeom>
            <a:solidFill>
              <a:srgbClr val="007E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fr-FR" b="0">
                <a:solidFill>
                  <a:srgbClr val="D52946"/>
                </a:solidFill>
                <a:latin typeface="Times New Roman" charset="0"/>
              </a:endParaRPr>
            </a:p>
          </p:txBody>
        </p:sp>
        <p:sp>
          <p:nvSpPr>
            <p:cNvPr id="41" name="Text Box 16"/>
            <p:cNvSpPr txBox="1">
              <a:spLocks noChangeArrowheads="1"/>
            </p:cNvSpPr>
            <p:nvPr/>
          </p:nvSpPr>
          <p:spPr bwMode="auto">
            <a:xfrm>
              <a:off x="2009" y="823"/>
              <a:ext cx="233" cy="2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b="0"/>
                <a:t>A</a:t>
              </a:r>
              <a:endParaRPr lang="en-US" b="0"/>
            </a:p>
          </p:txBody>
        </p:sp>
        <p:sp>
          <p:nvSpPr>
            <p:cNvPr id="42" name="Line 17"/>
            <p:cNvSpPr>
              <a:spLocks noChangeShapeType="1"/>
            </p:cNvSpPr>
            <p:nvPr/>
          </p:nvSpPr>
          <p:spPr bwMode="auto">
            <a:xfrm>
              <a:off x="2201" y="1013"/>
              <a:ext cx="57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Text Box 18"/>
            <p:cNvSpPr txBox="1">
              <a:spLocks noChangeArrowheads="1"/>
            </p:cNvSpPr>
            <p:nvPr/>
          </p:nvSpPr>
          <p:spPr bwMode="auto">
            <a:xfrm>
              <a:off x="3353" y="1591"/>
              <a:ext cx="2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b="0" dirty="0">
                  <a:solidFill>
                    <a:srgbClr val="007EEA"/>
                  </a:solidFill>
                </a:rPr>
                <a:t>B</a:t>
              </a:r>
              <a:endParaRPr lang="en-US" b="0" dirty="0">
                <a:solidFill>
                  <a:srgbClr val="007EEA"/>
                </a:solidFill>
              </a:endParaRPr>
            </a:p>
          </p:txBody>
        </p:sp>
        <p:sp>
          <p:nvSpPr>
            <p:cNvPr id="58" name="Line 19"/>
            <p:cNvSpPr>
              <a:spLocks noChangeShapeType="1"/>
            </p:cNvSpPr>
            <p:nvPr/>
          </p:nvSpPr>
          <p:spPr bwMode="auto">
            <a:xfrm flipH="1" flipV="1">
              <a:off x="3173" y="1151"/>
              <a:ext cx="265" cy="4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9" name="Text Box 21"/>
          <p:cNvSpPr txBox="1">
            <a:spLocks noChangeArrowheads="1"/>
          </p:cNvSpPr>
          <p:nvPr/>
        </p:nvSpPr>
        <p:spPr bwMode="auto">
          <a:xfrm>
            <a:off x="2754313" y="4660900"/>
            <a:ext cx="3705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u="sng" dirty="0">
                <a:latin typeface="+mn-lt"/>
              </a:rPr>
              <a:t>Exactly like the pendulum</a:t>
            </a:r>
          </a:p>
        </p:txBody>
      </p:sp>
      <p:sp>
        <p:nvSpPr>
          <p:cNvPr id="60" name="Text Box 22"/>
          <p:cNvSpPr txBox="1">
            <a:spLocks noChangeArrowheads="1"/>
          </p:cNvSpPr>
          <p:nvPr/>
        </p:nvSpPr>
        <p:spPr bwMode="auto">
          <a:xfrm>
            <a:off x="2733675" y="5688013"/>
            <a:ext cx="3705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u="sng" dirty="0">
                <a:solidFill>
                  <a:srgbClr val="FFFFFF"/>
                </a:solidFill>
                <a:latin typeface="+mn-lt"/>
              </a:rPr>
              <a:t>Synchrotron Oscillation</a:t>
            </a:r>
          </a:p>
        </p:txBody>
      </p:sp>
    </p:spTree>
    <p:extLst>
      <p:ext uri="{BB962C8B-B14F-4D97-AF65-F5344CB8AC3E}">
        <p14:creationId xmlns:p14="http://schemas.microsoft.com/office/powerpoint/2010/main" val="131808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5644970" cy="914400"/>
          </a:xfrm>
        </p:spPr>
        <p:txBody>
          <a:bodyPr/>
          <a:lstStyle/>
          <a:p>
            <a:r>
              <a:rPr lang="en-US" sz="4400" dirty="0" smtClean="0"/>
              <a:t>Longitudinal Phase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59" y="1223755"/>
            <a:ext cx="8235915" cy="1125125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/>
              <a:t>In order to be able to visualize the motion in the longitudinal plane we define the longitudinal phase space (like we did for the transverse phase space</a:t>
            </a:r>
            <a:r>
              <a:rPr lang="en-US" sz="3200" dirty="0" smtClean="0"/>
              <a:t>)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22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12" name="Group 4"/>
          <p:cNvGrpSpPr>
            <a:grpSpLocks/>
          </p:cNvGrpSpPr>
          <p:nvPr/>
        </p:nvGrpSpPr>
        <p:grpSpPr bwMode="auto">
          <a:xfrm>
            <a:off x="2100263" y="2397125"/>
            <a:ext cx="5060950" cy="3733800"/>
            <a:chOff x="1305" y="1408"/>
            <a:chExt cx="3188" cy="2352"/>
          </a:xfrm>
        </p:grpSpPr>
        <p:sp>
          <p:nvSpPr>
            <p:cNvPr id="13" name="Line 5"/>
            <p:cNvSpPr>
              <a:spLocks noChangeShapeType="1"/>
            </p:cNvSpPr>
            <p:nvPr/>
          </p:nvSpPr>
          <p:spPr bwMode="auto">
            <a:xfrm flipV="1">
              <a:off x="2841" y="1504"/>
              <a:ext cx="0" cy="2256"/>
            </a:xfrm>
            <a:prstGeom prst="line">
              <a:avLst/>
            </a:prstGeom>
            <a:noFill/>
            <a:ln w="28575">
              <a:solidFill>
                <a:srgbClr val="007EE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6"/>
            <p:cNvSpPr>
              <a:spLocks noChangeShapeType="1"/>
            </p:cNvSpPr>
            <p:nvPr/>
          </p:nvSpPr>
          <p:spPr bwMode="auto">
            <a:xfrm>
              <a:off x="1305" y="2603"/>
              <a:ext cx="3024" cy="0"/>
            </a:xfrm>
            <a:prstGeom prst="line">
              <a:avLst/>
            </a:prstGeom>
            <a:noFill/>
            <a:ln w="28575">
              <a:solidFill>
                <a:srgbClr val="007EE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2879" y="1408"/>
              <a:ext cx="32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Times New Roman" charset="0"/>
                  <a:sym typeface="Symbol" charset="0"/>
                </a:rPr>
                <a:t>E</a:t>
              </a:r>
              <a:endParaRPr lang="en-US" b="0">
                <a:latin typeface="Times New Roman" charset="0"/>
              </a:endParaRPr>
            </a:p>
          </p:txBody>
        </p:sp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>
              <a:off x="3806" y="2671"/>
              <a:ext cx="68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Times New Roman" charset="0"/>
                  <a:sym typeface="Symbol" charset="0"/>
                </a:rPr>
                <a:t>t (or )</a:t>
              </a:r>
              <a:endParaRPr lang="en-US" b="0">
                <a:latin typeface="Times New Roman" charset="0"/>
              </a:endParaRPr>
            </a:p>
          </p:txBody>
        </p:sp>
        <p:sp>
          <p:nvSpPr>
            <p:cNvPr id="17" name="Oval 9"/>
            <p:cNvSpPr>
              <a:spLocks noChangeArrowheads="1"/>
            </p:cNvSpPr>
            <p:nvPr/>
          </p:nvSpPr>
          <p:spPr bwMode="auto">
            <a:xfrm>
              <a:off x="2073" y="1883"/>
              <a:ext cx="1488" cy="144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72585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5644970" cy="914400"/>
          </a:xfrm>
        </p:spPr>
        <p:txBody>
          <a:bodyPr/>
          <a:lstStyle/>
          <a:p>
            <a:r>
              <a:rPr lang="en-US" sz="4400" dirty="0" smtClean="0"/>
              <a:t>Phase Space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59" y="1088740"/>
            <a:ext cx="8235915" cy="1665185"/>
          </a:xfrm>
        </p:spPr>
        <p:txBody>
          <a:bodyPr>
            <a:normAutofit/>
          </a:bodyPr>
          <a:lstStyle/>
          <a:p>
            <a:r>
              <a:rPr lang="en-US" sz="2400" dirty="0"/>
              <a:t>Particle B oscillates around particle A</a:t>
            </a:r>
          </a:p>
          <a:p>
            <a:pPr lvl="1"/>
            <a:r>
              <a:rPr lang="en-US" sz="2000" dirty="0"/>
              <a:t>This is synchrotron oscillation</a:t>
            </a:r>
          </a:p>
          <a:p>
            <a:r>
              <a:rPr lang="en-US" sz="2400" dirty="0"/>
              <a:t>When we plot this motion in our longitudinal phase space we get</a:t>
            </a:r>
            <a:r>
              <a:rPr lang="en-US" sz="2400" dirty="0" smtClean="0"/>
              <a:t>: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23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12" name="Group 30"/>
          <p:cNvGrpSpPr>
            <a:grpSpLocks/>
          </p:cNvGrpSpPr>
          <p:nvPr/>
        </p:nvGrpSpPr>
        <p:grpSpPr bwMode="auto">
          <a:xfrm>
            <a:off x="2293242" y="2595680"/>
            <a:ext cx="5738813" cy="3733800"/>
            <a:chOff x="1054" y="1562"/>
            <a:chExt cx="3615" cy="2352"/>
          </a:xfrm>
        </p:grpSpPr>
        <p:sp>
          <p:nvSpPr>
            <p:cNvPr id="13" name="Line 5"/>
            <p:cNvSpPr>
              <a:spLocks noChangeShapeType="1"/>
            </p:cNvSpPr>
            <p:nvPr/>
          </p:nvSpPr>
          <p:spPr bwMode="auto">
            <a:xfrm flipV="1">
              <a:off x="2590" y="1658"/>
              <a:ext cx="0" cy="2256"/>
            </a:xfrm>
            <a:prstGeom prst="line">
              <a:avLst/>
            </a:prstGeom>
            <a:noFill/>
            <a:ln w="28575">
              <a:solidFill>
                <a:schemeClr val="tx2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6"/>
            <p:cNvSpPr>
              <a:spLocks noChangeShapeType="1"/>
            </p:cNvSpPr>
            <p:nvPr/>
          </p:nvSpPr>
          <p:spPr bwMode="auto">
            <a:xfrm>
              <a:off x="1054" y="2762"/>
              <a:ext cx="3024" cy="0"/>
            </a:xfrm>
            <a:prstGeom prst="line">
              <a:avLst/>
            </a:prstGeom>
            <a:noFill/>
            <a:ln w="28575">
              <a:solidFill>
                <a:srgbClr val="007EE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3982" y="2810"/>
              <a:ext cx="68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Times New Roman" charset="0"/>
                  <a:sym typeface="Symbol" charset="0"/>
                </a:rPr>
                <a:t>t (or )</a:t>
              </a:r>
              <a:endParaRPr lang="en-US" b="0">
                <a:latin typeface="Times New Roman" charset="0"/>
              </a:endParaRPr>
            </a:p>
          </p:txBody>
        </p:sp>
        <p:sp>
          <p:nvSpPr>
            <p:cNvPr id="16" name="Oval 8"/>
            <p:cNvSpPr>
              <a:spLocks noChangeArrowheads="1"/>
            </p:cNvSpPr>
            <p:nvPr/>
          </p:nvSpPr>
          <p:spPr bwMode="auto">
            <a:xfrm>
              <a:off x="2542" y="2714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" name="Oval 9"/>
            <p:cNvSpPr>
              <a:spLocks noChangeArrowheads="1"/>
            </p:cNvSpPr>
            <p:nvPr/>
          </p:nvSpPr>
          <p:spPr bwMode="auto">
            <a:xfrm>
              <a:off x="1822" y="2042"/>
              <a:ext cx="1488" cy="144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 rot="-10009647">
              <a:off x="3118" y="2234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 rot="10149582" flipH="1">
              <a:off x="3166" y="3194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2"/>
            <p:cNvSpPr>
              <a:spLocks noChangeShapeType="1"/>
            </p:cNvSpPr>
            <p:nvPr/>
          </p:nvSpPr>
          <p:spPr bwMode="auto">
            <a:xfrm rot="-10232260" flipH="1" flipV="1">
              <a:off x="1918" y="329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3"/>
            <p:cNvSpPr>
              <a:spLocks noChangeShapeType="1"/>
            </p:cNvSpPr>
            <p:nvPr/>
          </p:nvSpPr>
          <p:spPr bwMode="auto">
            <a:xfrm rot="11309663" flipV="1">
              <a:off x="1870" y="2234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22"/>
            <p:cNvSpPr>
              <a:spLocks noChangeArrowheads="1"/>
            </p:cNvSpPr>
            <p:nvPr/>
          </p:nvSpPr>
          <p:spPr bwMode="auto">
            <a:xfrm>
              <a:off x="3258" y="2726"/>
              <a:ext cx="96" cy="96"/>
            </a:xfrm>
            <a:prstGeom prst="ellipse">
              <a:avLst/>
            </a:prstGeom>
            <a:solidFill>
              <a:srgbClr val="007E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2638" y="1562"/>
              <a:ext cx="32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Times New Roman" charset="0"/>
                  <a:sym typeface="Symbol" charset="0"/>
                </a:rPr>
                <a:t>E</a:t>
              </a:r>
              <a:endParaRPr lang="en-US" b="0">
                <a:latin typeface="Times New Roman" charset="0"/>
              </a:endParaRPr>
            </a:p>
          </p:txBody>
        </p:sp>
      </p:grpSp>
      <p:sp>
        <p:nvSpPr>
          <p:cNvPr id="24" name="AutoShape 25"/>
          <p:cNvSpPr>
            <a:spLocks/>
          </p:cNvSpPr>
          <p:nvPr/>
        </p:nvSpPr>
        <p:spPr bwMode="auto">
          <a:xfrm>
            <a:off x="7225605" y="2733793"/>
            <a:ext cx="1504950" cy="307975"/>
          </a:xfrm>
          <a:prstGeom prst="borderCallout2">
            <a:avLst>
              <a:gd name="adj1" fmla="val 37111"/>
              <a:gd name="adj2" fmla="val -5065"/>
              <a:gd name="adj3" fmla="val 37111"/>
              <a:gd name="adj4" fmla="val -80694"/>
              <a:gd name="adj5" fmla="val 166495"/>
              <a:gd name="adj6" fmla="val -15875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b="0">
                <a:solidFill>
                  <a:srgbClr val="7FD13B"/>
                </a:solidFill>
              </a:rPr>
              <a:t>higher energy</a:t>
            </a:r>
          </a:p>
        </p:txBody>
      </p:sp>
      <p:sp>
        <p:nvSpPr>
          <p:cNvPr id="25" name="AutoShape 26"/>
          <p:cNvSpPr>
            <a:spLocks/>
          </p:cNvSpPr>
          <p:nvPr/>
        </p:nvSpPr>
        <p:spPr bwMode="auto">
          <a:xfrm>
            <a:off x="7538342" y="3629143"/>
            <a:ext cx="1354138" cy="307975"/>
          </a:xfrm>
          <a:prstGeom prst="borderCallout2">
            <a:avLst>
              <a:gd name="adj1" fmla="val 37111"/>
              <a:gd name="adj2" fmla="val -5625"/>
              <a:gd name="adj3" fmla="val 37111"/>
              <a:gd name="adj4" fmla="val -59435"/>
              <a:gd name="adj5" fmla="val 250000"/>
              <a:gd name="adj6" fmla="val -11512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b="0">
                <a:solidFill>
                  <a:srgbClr val="7FD13B"/>
                </a:solidFill>
              </a:rPr>
              <a:t>late arrival</a:t>
            </a:r>
          </a:p>
        </p:txBody>
      </p:sp>
      <p:sp>
        <p:nvSpPr>
          <p:cNvPr id="26" name="AutoShape 27"/>
          <p:cNvSpPr>
            <a:spLocks/>
          </p:cNvSpPr>
          <p:nvPr/>
        </p:nvSpPr>
        <p:spPr bwMode="auto">
          <a:xfrm>
            <a:off x="6281042" y="6091355"/>
            <a:ext cx="1504950" cy="307975"/>
          </a:xfrm>
          <a:prstGeom prst="borderCallout2">
            <a:avLst>
              <a:gd name="adj1" fmla="val 37111"/>
              <a:gd name="adj2" fmla="val -5065"/>
              <a:gd name="adj3" fmla="val 37111"/>
              <a:gd name="adj4" fmla="val -50528"/>
              <a:gd name="adj5" fmla="val -116495"/>
              <a:gd name="adj6" fmla="val -9736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b="0">
                <a:solidFill>
                  <a:srgbClr val="7FD13B"/>
                </a:solidFill>
              </a:rPr>
              <a:t>lower energy</a:t>
            </a:r>
          </a:p>
        </p:txBody>
      </p:sp>
      <p:sp>
        <p:nvSpPr>
          <p:cNvPr id="27" name="AutoShape 28"/>
          <p:cNvSpPr>
            <a:spLocks/>
          </p:cNvSpPr>
          <p:nvPr/>
        </p:nvSpPr>
        <p:spPr bwMode="auto">
          <a:xfrm>
            <a:off x="1342330" y="3178293"/>
            <a:ext cx="1354137" cy="307975"/>
          </a:xfrm>
          <a:prstGeom prst="borderCallout2">
            <a:avLst>
              <a:gd name="adj1" fmla="val 37111"/>
              <a:gd name="adj2" fmla="val 105625"/>
              <a:gd name="adj3" fmla="val 37111"/>
              <a:gd name="adj4" fmla="val 129190"/>
              <a:gd name="adj5" fmla="val 375773"/>
              <a:gd name="adj6" fmla="val 15345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b="0">
                <a:solidFill>
                  <a:schemeClr val="accent1"/>
                </a:solidFill>
              </a:rPr>
              <a:t>early arrival</a:t>
            </a:r>
          </a:p>
        </p:txBody>
      </p:sp>
    </p:spTree>
    <p:extLst>
      <p:ext uri="{BB962C8B-B14F-4D97-AF65-F5344CB8AC3E}">
        <p14:creationId xmlns:p14="http://schemas.microsoft.com/office/powerpoint/2010/main" val="272585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 autoUpdateAnimBg="0"/>
      <p:bldP spid="25" grpId="0" animBg="1" autoUpdateAnimBg="0"/>
      <p:bldP spid="26" grpId="0" animBg="1" autoUpdateAnimBg="0"/>
      <p:bldP spid="27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5644970" cy="914400"/>
          </a:xfrm>
        </p:spPr>
        <p:txBody>
          <a:bodyPr/>
          <a:lstStyle/>
          <a:p>
            <a:r>
              <a:rPr lang="en-US" sz="4400" dirty="0" smtClean="0"/>
              <a:t>Phase Space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59" y="1088740"/>
            <a:ext cx="8235915" cy="1665185"/>
          </a:xfrm>
        </p:spPr>
        <p:txBody>
          <a:bodyPr>
            <a:normAutofit/>
          </a:bodyPr>
          <a:lstStyle/>
          <a:p>
            <a:r>
              <a:rPr lang="en-US" sz="2400" dirty="0"/>
              <a:t>Particle B oscillates around particle A</a:t>
            </a:r>
          </a:p>
          <a:p>
            <a:pPr lvl="1"/>
            <a:r>
              <a:rPr lang="en-US" sz="2000" dirty="0"/>
              <a:t>This is synchrotron oscillation</a:t>
            </a:r>
          </a:p>
          <a:p>
            <a:r>
              <a:rPr lang="en-US" sz="2400" dirty="0"/>
              <a:t>When we plot this motion in our longitudinal phase space we get</a:t>
            </a:r>
            <a:r>
              <a:rPr lang="en-US" sz="2400" dirty="0" smtClean="0"/>
              <a:t>: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24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12" name="Group 30"/>
          <p:cNvGrpSpPr>
            <a:grpSpLocks/>
          </p:cNvGrpSpPr>
          <p:nvPr/>
        </p:nvGrpSpPr>
        <p:grpSpPr bwMode="auto">
          <a:xfrm>
            <a:off x="2293242" y="2595680"/>
            <a:ext cx="5738813" cy="3733800"/>
            <a:chOff x="1054" y="1562"/>
            <a:chExt cx="3615" cy="2352"/>
          </a:xfrm>
        </p:grpSpPr>
        <p:sp>
          <p:nvSpPr>
            <p:cNvPr id="13" name="Line 5"/>
            <p:cNvSpPr>
              <a:spLocks noChangeShapeType="1"/>
            </p:cNvSpPr>
            <p:nvPr/>
          </p:nvSpPr>
          <p:spPr bwMode="auto">
            <a:xfrm flipV="1">
              <a:off x="2590" y="1658"/>
              <a:ext cx="0" cy="2256"/>
            </a:xfrm>
            <a:prstGeom prst="line">
              <a:avLst/>
            </a:prstGeom>
            <a:noFill/>
            <a:ln w="28575">
              <a:solidFill>
                <a:schemeClr val="tx2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6"/>
            <p:cNvSpPr>
              <a:spLocks noChangeShapeType="1"/>
            </p:cNvSpPr>
            <p:nvPr/>
          </p:nvSpPr>
          <p:spPr bwMode="auto">
            <a:xfrm>
              <a:off x="1054" y="2762"/>
              <a:ext cx="3024" cy="0"/>
            </a:xfrm>
            <a:prstGeom prst="line">
              <a:avLst/>
            </a:prstGeom>
            <a:noFill/>
            <a:ln w="28575">
              <a:solidFill>
                <a:srgbClr val="007EE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3982" y="2810"/>
              <a:ext cx="68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Times New Roman" charset="0"/>
                  <a:sym typeface="Symbol" charset="0"/>
                </a:rPr>
                <a:t>t (or )</a:t>
              </a:r>
              <a:endParaRPr lang="en-US" b="0">
                <a:latin typeface="Times New Roman" charset="0"/>
              </a:endParaRPr>
            </a:p>
          </p:txBody>
        </p:sp>
        <p:sp>
          <p:nvSpPr>
            <p:cNvPr id="16" name="Oval 8"/>
            <p:cNvSpPr>
              <a:spLocks noChangeArrowheads="1"/>
            </p:cNvSpPr>
            <p:nvPr/>
          </p:nvSpPr>
          <p:spPr bwMode="auto">
            <a:xfrm>
              <a:off x="2542" y="2714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" name="Oval 9"/>
            <p:cNvSpPr>
              <a:spLocks noChangeArrowheads="1"/>
            </p:cNvSpPr>
            <p:nvPr/>
          </p:nvSpPr>
          <p:spPr bwMode="auto">
            <a:xfrm>
              <a:off x="1822" y="2042"/>
              <a:ext cx="1488" cy="144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 rot="-10009647">
              <a:off x="3118" y="2234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 rot="10149582" flipH="1">
              <a:off x="3166" y="3194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2"/>
            <p:cNvSpPr>
              <a:spLocks noChangeShapeType="1"/>
            </p:cNvSpPr>
            <p:nvPr/>
          </p:nvSpPr>
          <p:spPr bwMode="auto">
            <a:xfrm rot="-10232260" flipH="1" flipV="1">
              <a:off x="1918" y="329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3"/>
            <p:cNvSpPr>
              <a:spLocks noChangeShapeType="1"/>
            </p:cNvSpPr>
            <p:nvPr/>
          </p:nvSpPr>
          <p:spPr bwMode="auto">
            <a:xfrm rot="11309663" flipV="1">
              <a:off x="1870" y="2234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22"/>
            <p:cNvSpPr>
              <a:spLocks noChangeArrowheads="1"/>
            </p:cNvSpPr>
            <p:nvPr/>
          </p:nvSpPr>
          <p:spPr bwMode="auto">
            <a:xfrm>
              <a:off x="2546" y="1974"/>
              <a:ext cx="96" cy="96"/>
            </a:xfrm>
            <a:prstGeom prst="ellipse">
              <a:avLst/>
            </a:prstGeom>
            <a:solidFill>
              <a:srgbClr val="007E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2638" y="1562"/>
              <a:ext cx="32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Times New Roman" charset="0"/>
                  <a:sym typeface="Symbol" charset="0"/>
                </a:rPr>
                <a:t>E</a:t>
              </a:r>
              <a:endParaRPr lang="en-US" b="0">
                <a:latin typeface="Times New Roman" charset="0"/>
              </a:endParaRPr>
            </a:p>
          </p:txBody>
        </p:sp>
      </p:grpSp>
      <p:sp>
        <p:nvSpPr>
          <p:cNvPr id="24" name="AutoShape 25"/>
          <p:cNvSpPr>
            <a:spLocks/>
          </p:cNvSpPr>
          <p:nvPr/>
        </p:nvSpPr>
        <p:spPr bwMode="auto">
          <a:xfrm>
            <a:off x="7225605" y="2733793"/>
            <a:ext cx="1504950" cy="307975"/>
          </a:xfrm>
          <a:prstGeom prst="borderCallout2">
            <a:avLst>
              <a:gd name="adj1" fmla="val 37111"/>
              <a:gd name="adj2" fmla="val -5065"/>
              <a:gd name="adj3" fmla="val 37111"/>
              <a:gd name="adj4" fmla="val -80694"/>
              <a:gd name="adj5" fmla="val 166495"/>
              <a:gd name="adj6" fmla="val -15875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b="0">
                <a:solidFill>
                  <a:srgbClr val="7FD13B"/>
                </a:solidFill>
              </a:rPr>
              <a:t>higher energy</a:t>
            </a:r>
          </a:p>
        </p:txBody>
      </p:sp>
      <p:sp>
        <p:nvSpPr>
          <p:cNvPr id="25" name="AutoShape 26"/>
          <p:cNvSpPr>
            <a:spLocks/>
          </p:cNvSpPr>
          <p:nvPr/>
        </p:nvSpPr>
        <p:spPr bwMode="auto">
          <a:xfrm>
            <a:off x="7538342" y="3629143"/>
            <a:ext cx="1354138" cy="307975"/>
          </a:xfrm>
          <a:prstGeom prst="borderCallout2">
            <a:avLst>
              <a:gd name="adj1" fmla="val 37111"/>
              <a:gd name="adj2" fmla="val -5625"/>
              <a:gd name="adj3" fmla="val 37111"/>
              <a:gd name="adj4" fmla="val -59435"/>
              <a:gd name="adj5" fmla="val 250000"/>
              <a:gd name="adj6" fmla="val -11512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b="0">
                <a:solidFill>
                  <a:srgbClr val="7FD13B"/>
                </a:solidFill>
              </a:rPr>
              <a:t>late arrival</a:t>
            </a:r>
          </a:p>
        </p:txBody>
      </p:sp>
      <p:sp>
        <p:nvSpPr>
          <p:cNvPr id="26" name="AutoShape 27"/>
          <p:cNvSpPr>
            <a:spLocks/>
          </p:cNvSpPr>
          <p:nvPr/>
        </p:nvSpPr>
        <p:spPr bwMode="auto">
          <a:xfrm>
            <a:off x="6281042" y="6091355"/>
            <a:ext cx="1504950" cy="307975"/>
          </a:xfrm>
          <a:prstGeom prst="borderCallout2">
            <a:avLst>
              <a:gd name="adj1" fmla="val 37111"/>
              <a:gd name="adj2" fmla="val -5065"/>
              <a:gd name="adj3" fmla="val 37111"/>
              <a:gd name="adj4" fmla="val -50528"/>
              <a:gd name="adj5" fmla="val -116495"/>
              <a:gd name="adj6" fmla="val -9736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b="0">
                <a:solidFill>
                  <a:srgbClr val="7FD13B"/>
                </a:solidFill>
              </a:rPr>
              <a:t>lower energy</a:t>
            </a:r>
          </a:p>
        </p:txBody>
      </p:sp>
      <p:sp>
        <p:nvSpPr>
          <p:cNvPr id="27" name="AutoShape 28"/>
          <p:cNvSpPr>
            <a:spLocks/>
          </p:cNvSpPr>
          <p:nvPr/>
        </p:nvSpPr>
        <p:spPr bwMode="auto">
          <a:xfrm>
            <a:off x="1342330" y="3178293"/>
            <a:ext cx="1354137" cy="307975"/>
          </a:xfrm>
          <a:prstGeom prst="borderCallout2">
            <a:avLst>
              <a:gd name="adj1" fmla="val 37111"/>
              <a:gd name="adj2" fmla="val 105625"/>
              <a:gd name="adj3" fmla="val 37111"/>
              <a:gd name="adj4" fmla="val 129190"/>
              <a:gd name="adj5" fmla="val 375773"/>
              <a:gd name="adj6" fmla="val 15345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b="0">
                <a:solidFill>
                  <a:schemeClr val="accent1"/>
                </a:solidFill>
              </a:rPr>
              <a:t>early arrival</a:t>
            </a:r>
          </a:p>
        </p:txBody>
      </p:sp>
    </p:spTree>
    <p:extLst>
      <p:ext uri="{BB962C8B-B14F-4D97-AF65-F5344CB8AC3E}">
        <p14:creationId xmlns:p14="http://schemas.microsoft.com/office/powerpoint/2010/main" val="231319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 autoUpdateAnimBg="0"/>
      <p:bldP spid="25" grpId="0" animBg="1" autoUpdateAnimBg="0"/>
      <p:bldP spid="26" grpId="0" animBg="1" autoUpdateAnimBg="0"/>
      <p:bldP spid="27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5644970" cy="914400"/>
          </a:xfrm>
        </p:spPr>
        <p:txBody>
          <a:bodyPr/>
          <a:lstStyle/>
          <a:p>
            <a:r>
              <a:rPr lang="en-US" sz="4400" dirty="0" smtClean="0"/>
              <a:t>Phase Space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59" y="1088740"/>
            <a:ext cx="8235915" cy="1665185"/>
          </a:xfrm>
        </p:spPr>
        <p:txBody>
          <a:bodyPr>
            <a:normAutofit/>
          </a:bodyPr>
          <a:lstStyle/>
          <a:p>
            <a:r>
              <a:rPr lang="en-US" sz="2400" dirty="0"/>
              <a:t>Particle B oscillates around particle A</a:t>
            </a:r>
          </a:p>
          <a:p>
            <a:pPr lvl="1"/>
            <a:r>
              <a:rPr lang="en-US" sz="2000" dirty="0"/>
              <a:t>This is synchrotron oscillation</a:t>
            </a:r>
          </a:p>
          <a:p>
            <a:r>
              <a:rPr lang="en-US" sz="2400" dirty="0"/>
              <a:t>When we plot this motion in our longitudinal phase space we get</a:t>
            </a:r>
            <a:r>
              <a:rPr lang="en-US" sz="2400" dirty="0" smtClean="0"/>
              <a:t>: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25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12" name="Group 30"/>
          <p:cNvGrpSpPr>
            <a:grpSpLocks/>
          </p:cNvGrpSpPr>
          <p:nvPr/>
        </p:nvGrpSpPr>
        <p:grpSpPr bwMode="auto">
          <a:xfrm>
            <a:off x="2293242" y="2595680"/>
            <a:ext cx="5738813" cy="3733800"/>
            <a:chOff x="1054" y="1562"/>
            <a:chExt cx="3615" cy="2352"/>
          </a:xfrm>
        </p:grpSpPr>
        <p:sp>
          <p:nvSpPr>
            <p:cNvPr id="13" name="Line 5"/>
            <p:cNvSpPr>
              <a:spLocks noChangeShapeType="1"/>
            </p:cNvSpPr>
            <p:nvPr/>
          </p:nvSpPr>
          <p:spPr bwMode="auto">
            <a:xfrm flipV="1">
              <a:off x="2590" y="1658"/>
              <a:ext cx="0" cy="2256"/>
            </a:xfrm>
            <a:prstGeom prst="line">
              <a:avLst/>
            </a:prstGeom>
            <a:noFill/>
            <a:ln w="28575">
              <a:solidFill>
                <a:schemeClr val="tx2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6"/>
            <p:cNvSpPr>
              <a:spLocks noChangeShapeType="1"/>
            </p:cNvSpPr>
            <p:nvPr/>
          </p:nvSpPr>
          <p:spPr bwMode="auto">
            <a:xfrm>
              <a:off x="1054" y="2762"/>
              <a:ext cx="3024" cy="0"/>
            </a:xfrm>
            <a:prstGeom prst="line">
              <a:avLst/>
            </a:prstGeom>
            <a:noFill/>
            <a:ln w="28575">
              <a:solidFill>
                <a:srgbClr val="007EE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3982" y="2810"/>
              <a:ext cx="68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Times New Roman" charset="0"/>
                  <a:sym typeface="Symbol" charset="0"/>
                </a:rPr>
                <a:t>t (or )</a:t>
              </a:r>
              <a:endParaRPr lang="en-US" b="0">
                <a:latin typeface="Times New Roman" charset="0"/>
              </a:endParaRPr>
            </a:p>
          </p:txBody>
        </p:sp>
        <p:sp>
          <p:nvSpPr>
            <p:cNvPr id="16" name="Oval 8"/>
            <p:cNvSpPr>
              <a:spLocks noChangeArrowheads="1"/>
            </p:cNvSpPr>
            <p:nvPr/>
          </p:nvSpPr>
          <p:spPr bwMode="auto">
            <a:xfrm>
              <a:off x="2542" y="2714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" name="Oval 9"/>
            <p:cNvSpPr>
              <a:spLocks noChangeArrowheads="1"/>
            </p:cNvSpPr>
            <p:nvPr/>
          </p:nvSpPr>
          <p:spPr bwMode="auto">
            <a:xfrm>
              <a:off x="1822" y="2042"/>
              <a:ext cx="1488" cy="144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 rot="-10009647">
              <a:off x="3118" y="2234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 rot="10149582" flipH="1">
              <a:off x="3166" y="3194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2"/>
            <p:cNvSpPr>
              <a:spLocks noChangeShapeType="1"/>
            </p:cNvSpPr>
            <p:nvPr/>
          </p:nvSpPr>
          <p:spPr bwMode="auto">
            <a:xfrm rot="-10232260" flipH="1" flipV="1">
              <a:off x="1918" y="329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3"/>
            <p:cNvSpPr>
              <a:spLocks noChangeShapeType="1"/>
            </p:cNvSpPr>
            <p:nvPr/>
          </p:nvSpPr>
          <p:spPr bwMode="auto">
            <a:xfrm rot="11309663" flipV="1">
              <a:off x="1870" y="2234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22"/>
            <p:cNvSpPr>
              <a:spLocks noChangeArrowheads="1"/>
            </p:cNvSpPr>
            <p:nvPr/>
          </p:nvSpPr>
          <p:spPr bwMode="auto">
            <a:xfrm>
              <a:off x="1752" y="2711"/>
              <a:ext cx="96" cy="96"/>
            </a:xfrm>
            <a:prstGeom prst="ellipse">
              <a:avLst/>
            </a:prstGeom>
            <a:solidFill>
              <a:srgbClr val="007E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2638" y="1562"/>
              <a:ext cx="32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Times New Roman" charset="0"/>
                  <a:sym typeface="Symbol" charset="0"/>
                </a:rPr>
                <a:t>E</a:t>
              </a:r>
              <a:endParaRPr lang="en-US" b="0">
                <a:latin typeface="Times New Roman" charset="0"/>
              </a:endParaRPr>
            </a:p>
          </p:txBody>
        </p:sp>
      </p:grpSp>
      <p:sp>
        <p:nvSpPr>
          <p:cNvPr id="24" name="AutoShape 25"/>
          <p:cNvSpPr>
            <a:spLocks/>
          </p:cNvSpPr>
          <p:nvPr/>
        </p:nvSpPr>
        <p:spPr bwMode="auto">
          <a:xfrm>
            <a:off x="7225605" y="2733793"/>
            <a:ext cx="1504950" cy="307975"/>
          </a:xfrm>
          <a:prstGeom prst="borderCallout2">
            <a:avLst>
              <a:gd name="adj1" fmla="val 37111"/>
              <a:gd name="adj2" fmla="val -5065"/>
              <a:gd name="adj3" fmla="val 37111"/>
              <a:gd name="adj4" fmla="val -80694"/>
              <a:gd name="adj5" fmla="val 166495"/>
              <a:gd name="adj6" fmla="val -15875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b="0">
                <a:solidFill>
                  <a:srgbClr val="7FD13B"/>
                </a:solidFill>
              </a:rPr>
              <a:t>higher energy</a:t>
            </a:r>
          </a:p>
        </p:txBody>
      </p:sp>
      <p:sp>
        <p:nvSpPr>
          <p:cNvPr id="25" name="AutoShape 26"/>
          <p:cNvSpPr>
            <a:spLocks/>
          </p:cNvSpPr>
          <p:nvPr/>
        </p:nvSpPr>
        <p:spPr bwMode="auto">
          <a:xfrm>
            <a:off x="7538342" y="3629143"/>
            <a:ext cx="1354138" cy="307975"/>
          </a:xfrm>
          <a:prstGeom prst="borderCallout2">
            <a:avLst>
              <a:gd name="adj1" fmla="val 37111"/>
              <a:gd name="adj2" fmla="val -5625"/>
              <a:gd name="adj3" fmla="val 37111"/>
              <a:gd name="adj4" fmla="val -59435"/>
              <a:gd name="adj5" fmla="val 250000"/>
              <a:gd name="adj6" fmla="val -11512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b="0">
                <a:solidFill>
                  <a:srgbClr val="7FD13B"/>
                </a:solidFill>
              </a:rPr>
              <a:t>late arrival</a:t>
            </a:r>
          </a:p>
        </p:txBody>
      </p:sp>
      <p:sp>
        <p:nvSpPr>
          <p:cNvPr id="26" name="AutoShape 27"/>
          <p:cNvSpPr>
            <a:spLocks/>
          </p:cNvSpPr>
          <p:nvPr/>
        </p:nvSpPr>
        <p:spPr bwMode="auto">
          <a:xfrm>
            <a:off x="6281042" y="6091355"/>
            <a:ext cx="1504950" cy="307975"/>
          </a:xfrm>
          <a:prstGeom prst="borderCallout2">
            <a:avLst>
              <a:gd name="adj1" fmla="val 37111"/>
              <a:gd name="adj2" fmla="val -5065"/>
              <a:gd name="adj3" fmla="val 37111"/>
              <a:gd name="adj4" fmla="val -50528"/>
              <a:gd name="adj5" fmla="val -116495"/>
              <a:gd name="adj6" fmla="val -9736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b="0">
                <a:solidFill>
                  <a:srgbClr val="7FD13B"/>
                </a:solidFill>
              </a:rPr>
              <a:t>lower energy</a:t>
            </a:r>
          </a:p>
        </p:txBody>
      </p:sp>
      <p:sp>
        <p:nvSpPr>
          <p:cNvPr id="27" name="AutoShape 28"/>
          <p:cNvSpPr>
            <a:spLocks/>
          </p:cNvSpPr>
          <p:nvPr/>
        </p:nvSpPr>
        <p:spPr bwMode="auto">
          <a:xfrm>
            <a:off x="1342330" y="3178293"/>
            <a:ext cx="1354137" cy="307975"/>
          </a:xfrm>
          <a:prstGeom prst="borderCallout2">
            <a:avLst>
              <a:gd name="adj1" fmla="val 37111"/>
              <a:gd name="adj2" fmla="val 105625"/>
              <a:gd name="adj3" fmla="val 37111"/>
              <a:gd name="adj4" fmla="val 129190"/>
              <a:gd name="adj5" fmla="val 375773"/>
              <a:gd name="adj6" fmla="val 15345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b="0">
                <a:solidFill>
                  <a:schemeClr val="accent1"/>
                </a:solidFill>
              </a:rPr>
              <a:t>early arrival</a:t>
            </a:r>
          </a:p>
        </p:txBody>
      </p:sp>
    </p:spTree>
    <p:extLst>
      <p:ext uri="{BB962C8B-B14F-4D97-AF65-F5344CB8AC3E}">
        <p14:creationId xmlns:p14="http://schemas.microsoft.com/office/powerpoint/2010/main" val="179032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 autoUpdateAnimBg="0"/>
      <p:bldP spid="25" grpId="0" animBg="1" autoUpdateAnimBg="0"/>
      <p:bldP spid="26" grpId="0" animBg="1" autoUpdateAnimBg="0"/>
      <p:bldP spid="27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5644970" cy="914400"/>
          </a:xfrm>
        </p:spPr>
        <p:txBody>
          <a:bodyPr/>
          <a:lstStyle/>
          <a:p>
            <a:r>
              <a:rPr lang="en-US" sz="4400" dirty="0" smtClean="0"/>
              <a:t>Phase Space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59" y="1088740"/>
            <a:ext cx="8235915" cy="1665185"/>
          </a:xfrm>
        </p:spPr>
        <p:txBody>
          <a:bodyPr>
            <a:normAutofit/>
          </a:bodyPr>
          <a:lstStyle/>
          <a:p>
            <a:r>
              <a:rPr lang="en-US" sz="2400" dirty="0"/>
              <a:t>Particle B oscillates around particle A</a:t>
            </a:r>
          </a:p>
          <a:p>
            <a:pPr lvl="1"/>
            <a:r>
              <a:rPr lang="en-US" sz="2000" dirty="0"/>
              <a:t>This is synchrotron oscillation</a:t>
            </a:r>
          </a:p>
          <a:p>
            <a:r>
              <a:rPr lang="en-US" sz="2400" dirty="0"/>
              <a:t>When we plot this motion in our longitudinal phase space we get</a:t>
            </a:r>
            <a:r>
              <a:rPr lang="en-US" sz="2400" dirty="0" smtClean="0"/>
              <a:t>: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26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12" name="Group 30"/>
          <p:cNvGrpSpPr>
            <a:grpSpLocks/>
          </p:cNvGrpSpPr>
          <p:nvPr/>
        </p:nvGrpSpPr>
        <p:grpSpPr bwMode="auto">
          <a:xfrm>
            <a:off x="2293242" y="2595680"/>
            <a:ext cx="5738813" cy="3733800"/>
            <a:chOff x="1054" y="1562"/>
            <a:chExt cx="3615" cy="2352"/>
          </a:xfrm>
        </p:grpSpPr>
        <p:sp>
          <p:nvSpPr>
            <p:cNvPr id="13" name="Line 5"/>
            <p:cNvSpPr>
              <a:spLocks noChangeShapeType="1"/>
            </p:cNvSpPr>
            <p:nvPr/>
          </p:nvSpPr>
          <p:spPr bwMode="auto">
            <a:xfrm flipV="1">
              <a:off x="2590" y="1658"/>
              <a:ext cx="0" cy="2256"/>
            </a:xfrm>
            <a:prstGeom prst="line">
              <a:avLst/>
            </a:prstGeom>
            <a:noFill/>
            <a:ln w="28575">
              <a:solidFill>
                <a:schemeClr val="tx2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6"/>
            <p:cNvSpPr>
              <a:spLocks noChangeShapeType="1"/>
            </p:cNvSpPr>
            <p:nvPr/>
          </p:nvSpPr>
          <p:spPr bwMode="auto">
            <a:xfrm>
              <a:off x="1054" y="2762"/>
              <a:ext cx="3024" cy="0"/>
            </a:xfrm>
            <a:prstGeom prst="line">
              <a:avLst/>
            </a:prstGeom>
            <a:noFill/>
            <a:ln w="28575">
              <a:solidFill>
                <a:srgbClr val="007EE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3982" y="2810"/>
              <a:ext cx="68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Times New Roman" charset="0"/>
                  <a:sym typeface="Symbol" charset="0"/>
                </a:rPr>
                <a:t>t (or )</a:t>
              </a:r>
              <a:endParaRPr lang="en-US" b="0">
                <a:latin typeface="Times New Roman" charset="0"/>
              </a:endParaRPr>
            </a:p>
          </p:txBody>
        </p:sp>
        <p:sp>
          <p:nvSpPr>
            <p:cNvPr id="16" name="Oval 8"/>
            <p:cNvSpPr>
              <a:spLocks noChangeArrowheads="1"/>
            </p:cNvSpPr>
            <p:nvPr/>
          </p:nvSpPr>
          <p:spPr bwMode="auto">
            <a:xfrm>
              <a:off x="2542" y="2714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" name="Oval 9"/>
            <p:cNvSpPr>
              <a:spLocks noChangeArrowheads="1"/>
            </p:cNvSpPr>
            <p:nvPr/>
          </p:nvSpPr>
          <p:spPr bwMode="auto">
            <a:xfrm>
              <a:off x="1822" y="2042"/>
              <a:ext cx="1488" cy="144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 rot="-10009647">
              <a:off x="3118" y="2234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 rot="10149582" flipH="1">
              <a:off x="3166" y="3194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2"/>
            <p:cNvSpPr>
              <a:spLocks noChangeShapeType="1"/>
            </p:cNvSpPr>
            <p:nvPr/>
          </p:nvSpPr>
          <p:spPr bwMode="auto">
            <a:xfrm rot="-10232260" flipH="1" flipV="1">
              <a:off x="1918" y="329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3"/>
            <p:cNvSpPr>
              <a:spLocks noChangeShapeType="1"/>
            </p:cNvSpPr>
            <p:nvPr/>
          </p:nvSpPr>
          <p:spPr bwMode="auto">
            <a:xfrm rot="11309663" flipV="1">
              <a:off x="1870" y="2234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22"/>
            <p:cNvSpPr>
              <a:spLocks noChangeArrowheads="1"/>
            </p:cNvSpPr>
            <p:nvPr/>
          </p:nvSpPr>
          <p:spPr bwMode="auto">
            <a:xfrm>
              <a:off x="2518" y="3419"/>
              <a:ext cx="96" cy="96"/>
            </a:xfrm>
            <a:prstGeom prst="ellipse">
              <a:avLst/>
            </a:prstGeom>
            <a:solidFill>
              <a:srgbClr val="007E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2638" y="1562"/>
              <a:ext cx="32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Times New Roman" charset="0"/>
                  <a:sym typeface="Symbol" charset="0"/>
                </a:rPr>
                <a:t>E</a:t>
              </a:r>
              <a:endParaRPr lang="en-US" b="0">
                <a:latin typeface="Times New Roman" charset="0"/>
              </a:endParaRPr>
            </a:p>
          </p:txBody>
        </p:sp>
      </p:grpSp>
      <p:sp>
        <p:nvSpPr>
          <p:cNvPr id="24" name="AutoShape 25"/>
          <p:cNvSpPr>
            <a:spLocks/>
          </p:cNvSpPr>
          <p:nvPr/>
        </p:nvSpPr>
        <p:spPr bwMode="auto">
          <a:xfrm>
            <a:off x="7225605" y="2733793"/>
            <a:ext cx="1504950" cy="307975"/>
          </a:xfrm>
          <a:prstGeom prst="borderCallout2">
            <a:avLst>
              <a:gd name="adj1" fmla="val 37111"/>
              <a:gd name="adj2" fmla="val -5065"/>
              <a:gd name="adj3" fmla="val 37111"/>
              <a:gd name="adj4" fmla="val -80694"/>
              <a:gd name="adj5" fmla="val 166495"/>
              <a:gd name="adj6" fmla="val -15875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b="0">
                <a:solidFill>
                  <a:srgbClr val="7FD13B"/>
                </a:solidFill>
              </a:rPr>
              <a:t>higher energy</a:t>
            </a:r>
          </a:p>
        </p:txBody>
      </p:sp>
      <p:sp>
        <p:nvSpPr>
          <p:cNvPr id="25" name="AutoShape 26"/>
          <p:cNvSpPr>
            <a:spLocks/>
          </p:cNvSpPr>
          <p:nvPr/>
        </p:nvSpPr>
        <p:spPr bwMode="auto">
          <a:xfrm>
            <a:off x="7538342" y="3629143"/>
            <a:ext cx="1354138" cy="307975"/>
          </a:xfrm>
          <a:prstGeom prst="borderCallout2">
            <a:avLst>
              <a:gd name="adj1" fmla="val 37111"/>
              <a:gd name="adj2" fmla="val -5625"/>
              <a:gd name="adj3" fmla="val 37111"/>
              <a:gd name="adj4" fmla="val -59435"/>
              <a:gd name="adj5" fmla="val 250000"/>
              <a:gd name="adj6" fmla="val -11512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b="0">
                <a:solidFill>
                  <a:srgbClr val="7FD13B"/>
                </a:solidFill>
              </a:rPr>
              <a:t>late arrival</a:t>
            </a:r>
          </a:p>
        </p:txBody>
      </p:sp>
      <p:sp>
        <p:nvSpPr>
          <p:cNvPr id="26" name="AutoShape 27"/>
          <p:cNvSpPr>
            <a:spLocks/>
          </p:cNvSpPr>
          <p:nvPr/>
        </p:nvSpPr>
        <p:spPr bwMode="auto">
          <a:xfrm>
            <a:off x="6281042" y="6091355"/>
            <a:ext cx="1504950" cy="307975"/>
          </a:xfrm>
          <a:prstGeom prst="borderCallout2">
            <a:avLst>
              <a:gd name="adj1" fmla="val 37111"/>
              <a:gd name="adj2" fmla="val -5065"/>
              <a:gd name="adj3" fmla="val 37111"/>
              <a:gd name="adj4" fmla="val -50528"/>
              <a:gd name="adj5" fmla="val -116495"/>
              <a:gd name="adj6" fmla="val -9736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b="0">
                <a:solidFill>
                  <a:srgbClr val="7FD13B"/>
                </a:solidFill>
              </a:rPr>
              <a:t>lower energy</a:t>
            </a:r>
          </a:p>
        </p:txBody>
      </p:sp>
      <p:sp>
        <p:nvSpPr>
          <p:cNvPr id="27" name="AutoShape 28"/>
          <p:cNvSpPr>
            <a:spLocks/>
          </p:cNvSpPr>
          <p:nvPr/>
        </p:nvSpPr>
        <p:spPr bwMode="auto">
          <a:xfrm>
            <a:off x="1342330" y="3178293"/>
            <a:ext cx="1354137" cy="307975"/>
          </a:xfrm>
          <a:prstGeom prst="borderCallout2">
            <a:avLst>
              <a:gd name="adj1" fmla="val 37111"/>
              <a:gd name="adj2" fmla="val 105625"/>
              <a:gd name="adj3" fmla="val 37111"/>
              <a:gd name="adj4" fmla="val 129190"/>
              <a:gd name="adj5" fmla="val 375773"/>
              <a:gd name="adj6" fmla="val 15345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b="0">
                <a:solidFill>
                  <a:schemeClr val="accent1"/>
                </a:solidFill>
              </a:rPr>
              <a:t>early arrival</a:t>
            </a:r>
          </a:p>
        </p:txBody>
      </p:sp>
    </p:spTree>
    <p:extLst>
      <p:ext uri="{BB962C8B-B14F-4D97-AF65-F5344CB8AC3E}">
        <p14:creationId xmlns:p14="http://schemas.microsoft.com/office/powerpoint/2010/main" val="126322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 autoUpdateAnimBg="0"/>
      <p:bldP spid="25" grpId="0" animBg="1" autoUpdateAnimBg="0"/>
      <p:bldP spid="26" grpId="0" animBg="1" autoUpdateAnimBg="0"/>
      <p:bldP spid="27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99" y="53625"/>
            <a:ext cx="6435715" cy="914400"/>
          </a:xfrm>
        </p:spPr>
        <p:txBody>
          <a:bodyPr/>
          <a:lstStyle/>
          <a:p>
            <a:r>
              <a:rPr lang="en-US" sz="4400" dirty="0" smtClean="0"/>
              <a:t>Stationary Bucket &amp; Bunch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540" y="5319210"/>
            <a:ext cx="8595955" cy="900100"/>
          </a:xfrm>
        </p:spPr>
        <p:txBody>
          <a:bodyPr>
            <a:normAutofit fontScale="70000" lnSpcReduction="20000"/>
          </a:bodyPr>
          <a:lstStyle/>
          <a:p>
            <a:r>
              <a:rPr lang="en-US" sz="3200" dirty="0"/>
              <a:t>Bucket area = </a:t>
            </a:r>
            <a:r>
              <a:rPr lang="en-US" sz="3200" b="1" u="sng" dirty="0"/>
              <a:t>longitudinal Acceptance</a:t>
            </a:r>
            <a:r>
              <a:rPr lang="en-US" sz="3200" dirty="0"/>
              <a:t> [</a:t>
            </a:r>
            <a:r>
              <a:rPr lang="en-US" sz="3200" dirty="0" err="1"/>
              <a:t>eVs</a:t>
            </a:r>
            <a:r>
              <a:rPr lang="en-US" sz="3200" dirty="0"/>
              <a:t>]</a:t>
            </a:r>
          </a:p>
          <a:p>
            <a:r>
              <a:rPr lang="en-US" sz="3200" dirty="0"/>
              <a:t>Bunch area = </a:t>
            </a:r>
            <a:r>
              <a:rPr lang="en-US" sz="3200" b="1" u="sng" dirty="0"/>
              <a:t>longitudinal beam </a:t>
            </a:r>
            <a:r>
              <a:rPr lang="en-US" sz="3200" b="1" u="sng" dirty="0" err="1"/>
              <a:t>emittance</a:t>
            </a:r>
            <a:r>
              <a:rPr lang="en-US" sz="3200" dirty="0"/>
              <a:t> = </a:t>
            </a:r>
            <a:r>
              <a:rPr lang="en-US" sz="3200" b="1" dirty="0">
                <a:sym typeface="Symbol" charset="0"/>
              </a:rPr>
              <a:t>.</a:t>
            </a:r>
            <a:r>
              <a:rPr lang="en-US" sz="3200" b="1" dirty="0" err="1">
                <a:sym typeface="Symbol" charset="0"/>
              </a:rPr>
              <a:t>E.t</a:t>
            </a:r>
            <a:r>
              <a:rPr lang="en-US" sz="3200" b="1" dirty="0">
                <a:sym typeface="Symbol" charset="0"/>
              </a:rPr>
              <a:t>/4  [</a:t>
            </a:r>
            <a:r>
              <a:rPr lang="en-US" sz="3200" b="1" dirty="0" err="1"/>
              <a:t>eVs</a:t>
            </a:r>
            <a:r>
              <a:rPr lang="en-US" sz="3200" b="1" dirty="0"/>
              <a:t>]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27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12" name="Group 23"/>
          <p:cNvGrpSpPr>
            <a:grpSpLocks/>
          </p:cNvGrpSpPr>
          <p:nvPr/>
        </p:nvGrpSpPr>
        <p:grpSpPr bwMode="auto">
          <a:xfrm>
            <a:off x="1452563" y="1194420"/>
            <a:ext cx="5878512" cy="3314700"/>
            <a:chOff x="915" y="737"/>
            <a:chExt cx="3703" cy="2088"/>
          </a:xfrm>
        </p:grpSpPr>
        <p:sp>
          <p:nvSpPr>
            <p:cNvPr id="13" name="Line 5"/>
            <p:cNvSpPr>
              <a:spLocks noChangeShapeType="1"/>
            </p:cNvSpPr>
            <p:nvPr/>
          </p:nvSpPr>
          <p:spPr bwMode="auto">
            <a:xfrm flipV="1">
              <a:off x="915" y="881"/>
              <a:ext cx="0" cy="16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1011" y="737"/>
              <a:ext cx="32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latin typeface="Times New Roman" charset="0"/>
                  <a:sym typeface="Symbol" charset="0"/>
                </a:rPr>
                <a:t>E</a:t>
              </a:r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3931" y="1841"/>
              <a:ext cx="68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Times New Roman" charset="0"/>
                  <a:sym typeface="Symbol" charset="0"/>
                </a:rPr>
                <a:t>t (or )</a:t>
              </a:r>
              <a:endParaRPr lang="en-US" b="0">
                <a:latin typeface="Times New Roman" charset="0"/>
              </a:endParaRPr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 rot="10800000">
              <a:off x="915" y="1745"/>
              <a:ext cx="2880" cy="768"/>
            </a:xfrm>
            <a:custGeom>
              <a:avLst/>
              <a:gdLst>
                <a:gd name="T0" fmla="*/ 0 w 2880"/>
                <a:gd name="T1" fmla="*/ 768 h 768"/>
                <a:gd name="T2" fmla="*/ 1392 w 2880"/>
                <a:gd name="T3" fmla="*/ 0 h 768"/>
                <a:gd name="T4" fmla="*/ 2880 w 2880"/>
                <a:gd name="T5" fmla="*/ 768 h 768"/>
                <a:gd name="T6" fmla="*/ 0 60000 65536"/>
                <a:gd name="T7" fmla="*/ 0 60000 65536"/>
                <a:gd name="T8" fmla="*/ 0 60000 65536"/>
                <a:gd name="T9" fmla="*/ 0 w 2880"/>
                <a:gd name="T10" fmla="*/ 0 h 768"/>
                <a:gd name="T11" fmla="*/ 2880 w 2880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0" h="768">
                  <a:moveTo>
                    <a:pt x="0" y="768"/>
                  </a:moveTo>
                  <a:cubicBezTo>
                    <a:pt x="456" y="384"/>
                    <a:pt x="912" y="0"/>
                    <a:pt x="1392" y="0"/>
                  </a:cubicBezTo>
                  <a:cubicBezTo>
                    <a:pt x="1872" y="0"/>
                    <a:pt x="2632" y="640"/>
                    <a:pt x="2880" y="768"/>
                  </a:cubicBezTo>
                </a:path>
              </a:pathLst>
            </a:custGeom>
            <a:noFill/>
            <a:ln w="28575">
              <a:solidFill>
                <a:schemeClr val="hlink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 rot="19017">
              <a:off x="963" y="977"/>
              <a:ext cx="2880" cy="768"/>
            </a:xfrm>
            <a:custGeom>
              <a:avLst/>
              <a:gdLst>
                <a:gd name="T0" fmla="*/ 0 w 2880"/>
                <a:gd name="T1" fmla="*/ 768 h 768"/>
                <a:gd name="T2" fmla="*/ 1392 w 2880"/>
                <a:gd name="T3" fmla="*/ 0 h 768"/>
                <a:gd name="T4" fmla="*/ 2880 w 2880"/>
                <a:gd name="T5" fmla="*/ 768 h 768"/>
                <a:gd name="T6" fmla="*/ 0 60000 65536"/>
                <a:gd name="T7" fmla="*/ 0 60000 65536"/>
                <a:gd name="T8" fmla="*/ 0 60000 65536"/>
                <a:gd name="T9" fmla="*/ 0 w 2880"/>
                <a:gd name="T10" fmla="*/ 0 h 768"/>
                <a:gd name="T11" fmla="*/ 2880 w 2880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0" h="768">
                  <a:moveTo>
                    <a:pt x="0" y="768"/>
                  </a:moveTo>
                  <a:cubicBezTo>
                    <a:pt x="456" y="384"/>
                    <a:pt x="912" y="0"/>
                    <a:pt x="1392" y="0"/>
                  </a:cubicBezTo>
                  <a:cubicBezTo>
                    <a:pt x="1872" y="0"/>
                    <a:pt x="2632" y="640"/>
                    <a:pt x="2880" y="768"/>
                  </a:cubicBezTo>
                </a:path>
              </a:pathLst>
            </a:custGeom>
            <a:noFill/>
            <a:ln w="28575">
              <a:solidFill>
                <a:schemeClr val="hlink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10"/>
            <p:cNvSpPr>
              <a:spLocks noChangeArrowheads="1"/>
            </p:cNvSpPr>
            <p:nvPr/>
          </p:nvSpPr>
          <p:spPr bwMode="auto">
            <a:xfrm>
              <a:off x="2307" y="1697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" name="Oval 11"/>
            <p:cNvSpPr>
              <a:spLocks noChangeArrowheads="1"/>
            </p:cNvSpPr>
            <p:nvPr/>
          </p:nvSpPr>
          <p:spPr bwMode="auto">
            <a:xfrm>
              <a:off x="1635" y="1361"/>
              <a:ext cx="1536" cy="768"/>
            </a:xfrm>
            <a:prstGeom prst="ellipse">
              <a:avLst/>
            </a:prstGeom>
            <a:gradFill rotWithShape="0">
              <a:gsLst>
                <a:gs pos="0">
                  <a:srgbClr val="5E5E76"/>
                </a:gs>
                <a:gs pos="100000">
                  <a:srgbClr val="CCC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C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" name="Line 12"/>
            <p:cNvSpPr>
              <a:spLocks noChangeShapeType="1"/>
            </p:cNvSpPr>
            <p:nvPr/>
          </p:nvSpPr>
          <p:spPr bwMode="auto">
            <a:xfrm>
              <a:off x="915" y="1745"/>
              <a:ext cx="35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13"/>
            <p:cNvSpPr>
              <a:spLocks noChangeArrowheads="1"/>
            </p:cNvSpPr>
            <p:nvPr/>
          </p:nvSpPr>
          <p:spPr bwMode="auto">
            <a:xfrm>
              <a:off x="2355" y="1697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" name="Line 14"/>
            <p:cNvSpPr>
              <a:spLocks noChangeShapeType="1"/>
            </p:cNvSpPr>
            <p:nvPr/>
          </p:nvSpPr>
          <p:spPr bwMode="auto">
            <a:xfrm flipH="1">
              <a:off x="1059" y="1361"/>
              <a:ext cx="1392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5"/>
            <p:cNvSpPr>
              <a:spLocks noChangeShapeType="1"/>
            </p:cNvSpPr>
            <p:nvPr/>
          </p:nvSpPr>
          <p:spPr bwMode="auto">
            <a:xfrm>
              <a:off x="1534" y="1361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16"/>
            <p:cNvSpPr>
              <a:spLocks noChangeShapeType="1"/>
            </p:cNvSpPr>
            <p:nvPr/>
          </p:nvSpPr>
          <p:spPr bwMode="auto">
            <a:xfrm>
              <a:off x="1635" y="1745"/>
              <a:ext cx="0" cy="96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17"/>
            <p:cNvSpPr>
              <a:spLocks noChangeShapeType="1"/>
            </p:cNvSpPr>
            <p:nvPr/>
          </p:nvSpPr>
          <p:spPr bwMode="auto">
            <a:xfrm>
              <a:off x="3171" y="1745"/>
              <a:ext cx="0" cy="96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18"/>
            <p:cNvSpPr>
              <a:spLocks noChangeShapeType="1"/>
            </p:cNvSpPr>
            <p:nvPr/>
          </p:nvSpPr>
          <p:spPr bwMode="auto">
            <a:xfrm>
              <a:off x="1683" y="2609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19"/>
            <p:cNvSpPr>
              <a:spLocks noChangeArrowheads="1"/>
            </p:cNvSpPr>
            <p:nvPr/>
          </p:nvSpPr>
          <p:spPr bwMode="auto">
            <a:xfrm>
              <a:off x="1227" y="1493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Times New Roman" charset="0"/>
                  <a:sym typeface="Symbol" charset="0"/>
                </a:rPr>
                <a:t>E</a:t>
              </a:r>
            </a:p>
          </p:txBody>
        </p:sp>
        <p:sp>
          <p:nvSpPr>
            <p:cNvPr id="28" name="Line 21"/>
            <p:cNvSpPr>
              <a:spLocks noChangeShapeType="1"/>
            </p:cNvSpPr>
            <p:nvPr/>
          </p:nvSpPr>
          <p:spPr bwMode="auto">
            <a:xfrm flipH="1">
              <a:off x="1011" y="2129"/>
              <a:ext cx="1392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22"/>
            <p:cNvSpPr>
              <a:spLocks noChangeArrowheads="1"/>
            </p:cNvSpPr>
            <p:nvPr/>
          </p:nvSpPr>
          <p:spPr bwMode="auto">
            <a:xfrm>
              <a:off x="2307" y="2594"/>
              <a:ext cx="2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Times New Roman" charset="0"/>
                  <a:sym typeface="Symbol" charset="0"/>
                </a:rPr>
                <a:t>t</a:t>
              </a:r>
            </a:p>
          </p:txBody>
        </p:sp>
      </p:grpSp>
      <p:sp>
        <p:nvSpPr>
          <p:cNvPr id="30" name="AutoShape 24"/>
          <p:cNvSpPr>
            <a:spLocks/>
          </p:cNvSpPr>
          <p:nvPr/>
        </p:nvSpPr>
        <p:spPr bwMode="auto">
          <a:xfrm>
            <a:off x="6380163" y="1310307"/>
            <a:ext cx="1344612" cy="447675"/>
          </a:xfrm>
          <a:prstGeom prst="borderCallout2">
            <a:avLst>
              <a:gd name="adj1" fmla="val 25532"/>
              <a:gd name="adj2" fmla="val -5667"/>
              <a:gd name="adj3" fmla="val 25532"/>
              <a:gd name="adj4" fmla="val -77921"/>
              <a:gd name="adj5" fmla="val 272694"/>
              <a:gd name="adj6" fmla="val -15289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>
                <a:solidFill>
                  <a:schemeClr val="accent1"/>
                </a:solidFill>
              </a:rPr>
              <a:t>Bunch</a:t>
            </a:r>
          </a:p>
        </p:txBody>
      </p:sp>
      <p:sp>
        <p:nvSpPr>
          <p:cNvPr id="31" name="AutoShape 25"/>
          <p:cNvSpPr>
            <a:spLocks/>
          </p:cNvSpPr>
          <p:nvPr/>
        </p:nvSpPr>
        <p:spPr bwMode="auto">
          <a:xfrm>
            <a:off x="7296150" y="1989757"/>
            <a:ext cx="1344613" cy="447675"/>
          </a:xfrm>
          <a:prstGeom prst="borderCallout2">
            <a:avLst>
              <a:gd name="adj1" fmla="val 25532"/>
              <a:gd name="adj2" fmla="val -5667"/>
              <a:gd name="adj3" fmla="val 25532"/>
              <a:gd name="adj4" fmla="val -63398"/>
              <a:gd name="adj5" fmla="val 111704"/>
              <a:gd name="adj6" fmla="val -12337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>
                <a:solidFill>
                  <a:srgbClr val="7FD13B"/>
                </a:solidFill>
              </a:rPr>
              <a:t>Bucket</a:t>
            </a:r>
          </a:p>
        </p:txBody>
      </p:sp>
    </p:spTree>
    <p:extLst>
      <p:ext uri="{BB962C8B-B14F-4D97-AF65-F5344CB8AC3E}">
        <p14:creationId xmlns:p14="http://schemas.microsoft.com/office/powerpoint/2010/main" val="272585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1691" y="53625"/>
            <a:ext cx="6615734" cy="914400"/>
          </a:xfrm>
        </p:spPr>
        <p:txBody>
          <a:bodyPr/>
          <a:lstStyle/>
          <a:p>
            <a:r>
              <a:rPr lang="en-US" sz="4400" dirty="0" smtClean="0"/>
              <a:t>De-bunched – Coasting beam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59" y="1223755"/>
            <a:ext cx="8235915" cy="1215135"/>
          </a:xfrm>
        </p:spPr>
        <p:txBody>
          <a:bodyPr>
            <a:normAutofit/>
          </a:bodyPr>
          <a:lstStyle/>
          <a:p>
            <a:r>
              <a:rPr lang="en-US" sz="2400" dirty="0"/>
              <a:t>The </a:t>
            </a:r>
            <a:r>
              <a:rPr lang="en-US" sz="2400" dirty="0" err="1"/>
              <a:t>emittance</a:t>
            </a:r>
            <a:r>
              <a:rPr lang="en-US" sz="2400" dirty="0"/>
              <a:t> of an </a:t>
            </a:r>
            <a:r>
              <a:rPr lang="en-US" sz="2400" dirty="0" err="1"/>
              <a:t>unbunched</a:t>
            </a:r>
            <a:r>
              <a:rPr lang="en-US" sz="2400" dirty="0"/>
              <a:t> beam is just </a:t>
            </a:r>
            <a:r>
              <a:rPr lang="en-US" sz="2400" b="1" dirty="0">
                <a:sym typeface="Symbol" charset="0"/>
              </a:rPr>
              <a:t>ET </a:t>
            </a:r>
            <a:r>
              <a:rPr lang="en-US" sz="2400" b="1" dirty="0" err="1">
                <a:sym typeface="Symbol" charset="0"/>
              </a:rPr>
              <a:t>eVs</a:t>
            </a:r>
            <a:endParaRPr lang="en-US" sz="2400" b="1" dirty="0">
              <a:sym typeface="Symbol" charset="0"/>
            </a:endParaRPr>
          </a:p>
          <a:p>
            <a:pPr lvl="1"/>
            <a:r>
              <a:rPr lang="en-US" sz="2000" dirty="0">
                <a:sym typeface="Symbol" charset="0"/>
              </a:rPr>
              <a:t>E is the energy spread [</a:t>
            </a:r>
            <a:r>
              <a:rPr lang="en-US" sz="2000" dirty="0" err="1">
                <a:sym typeface="Symbol" charset="0"/>
              </a:rPr>
              <a:t>eV</a:t>
            </a:r>
            <a:r>
              <a:rPr lang="en-US" sz="2000" dirty="0">
                <a:sym typeface="Symbol" charset="0"/>
              </a:rPr>
              <a:t>]</a:t>
            </a:r>
          </a:p>
          <a:p>
            <a:pPr lvl="1"/>
            <a:r>
              <a:rPr lang="en-US" sz="2000" dirty="0">
                <a:sym typeface="Symbol" charset="0"/>
              </a:rPr>
              <a:t>T is the revolution time [s</a:t>
            </a:r>
            <a:r>
              <a:rPr lang="en-US" sz="2000" dirty="0" smtClean="0">
                <a:sym typeface="Symbol" charset="0"/>
              </a:rPr>
              <a:t>]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28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12" name="Group 17"/>
          <p:cNvGrpSpPr>
            <a:grpSpLocks/>
          </p:cNvGrpSpPr>
          <p:nvPr/>
        </p:nvGrpSpPr>
        <p:grpSpPr bwMode="auto">
          <a:xfrm>
            <a:off x="1241630" y="2971800"/>
            <a:ext cx="6069012" cy="2703513"/>
            <a:chOff x="645" y="1872"/>
            <a:chExt cx="3823" cy="1703"/>
          </a:xfrm>
        </p:grpSpPr>
        <p:sp>
          <p:nvSpPr>
            <p:cNvPr id="13" name="Line 4"/>
            <p:cNvSpPr>
              <a:spLocks noChangeShapeType="1"/>
            </p:cNvSpPr>
            <p:nvPr/>
          </p:nvSpPr>
          <p:spPr bwMode="auto">
            <a:xfrm flipV="1">
              <a:off x="645" y="1872"/>
              <a:ext cx="0" cy="168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680" y="1877"/>
              <a:ext cx="32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latin typeface="Times New Roman" charset="0"/>
                  <a:sym typeface="Symbol" charset="0"/>
                </a:rPr>
                <a:t>E</a:t>
              </a:r>
            </a:p>
          </p:txBody>
        </p:sp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3780" y="2776"/>
              <a:ext cx="6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Times New Roman" charset="0"/>
                  <a:sym typeface="Symbol" charset="0"/>
                </a:rPr>
                <a:t>t (or )</a:t>
              </a:r>
              <a:endParaRPr lang="en-US" b="0">
                <a:latin typeface="Times New Roman" charset="0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4149" y="1968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Times New Roman" charset="0"/>
                  <a:sym typeface="Symbol" charset="0"/>
                </a:rPr>
                <a:t>E</a:t>
              </a:r>
            </a:p>
          </p:txBody>
        </p:sp>
        <p:sp>
          <p:nvSpPr>
            <p:cNvPr id="17" name="Rectangle 8"/>
            <p:cNvSpPr>
              <a:spLocks noChangeArrowheads="1"/>
            </p:cNvSpPr>
            <p:nvPr/>
          </p:nvSpPr>
          <p:spPr bwMode="auto">
            <a:xfrm>
              <a:off x="645" y="2400"/>
              <a:ext cx="2688" cy="720"/>
            </a:xfrm>
            <a:prstGeom prst="rect">
              <a:avLst/>
            </a:prstGeom>
            <a:gradFill rotWithShape="0">
              <a:gsLst>
                <a:gs pos="0">
                  <a:srgbClr val="CCCCFF"/>
                </a:gs>
                <a:gs pos="50000">
                  <a:srgbClr val="5E5E76"/>
                </a:gs>
                <a:gs pos="100000">
                  <a:srgbClr val="CC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" name="Line 9"/>
            <p:cNvSpPr>
              <a:spLocks noChangeShapeType="1"/>
            </p:cNvSpPr>
            <p:nvPr/>
          </p:nvSpPr>
          <p:spPr bwMode="auto">
            <a:xfrm>
              <a:off x="645" y="2736"/>
              <a:ext cx="35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0"/>
            <p:cNvSpPr>
              <a:spLocks noChangeShapeType="1"/>
            </p:cNvSpPr>
            <p:nvPr/>
          </p:nvSpPr>
          <p:spPr bwMode="auto">
            <a:xfrm>
              <a:off x="3333" y="2400"/>
              <a:ext cx="480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1"/>
            <p:cNvSpPr>
              <a:spLocks noChangeShapeType="1"/>
            </p:cNvSpPr>
            <p:nvPr/>
          </p:nvSpPr>
          <p:spPr bwMode="auto">
            <a:xfrm>
              <a:off x="3333" y="3120"/>
              <a:ext cx="480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2"/>
            <p:cNvSpPr>
              <a:spLocks noChangeShapeType="1"/>
            </p:cNvSpPr>
            <p:nvPr/>
          </p:nvSpPr>
          <p:spPr bwMode="auto">
            <a:xfrm flipH="1">
              <a:off x="3717" y="2448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13"/>
            <p:cNvSpPr>
              <a:spLocks noChangeShapeType="1"/>
            </p:cNvSpPr>
            <p:nvPr/>
          </p:nvSpPr>
          <p:spPr bwMode="auto">
            <a:xfrm flipH="1">
              <a:off x="3765" y="2160"/>
              <a:ext cx="48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4"/>
            <p:cNvSpPr>
              <a:spLocks noChangeShapeType="1"/>
            </p:cNvSpPr>
            <p:nvPr/>
          </p:nvSpPr>
          <p:spPr bwMode="auto">
            <a:xfrm>
              <a:off x="3333" y="3168"/>
              <a:ext cx="0" cy="288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15"/>
            <p:cNvSpPr>
              <a:spLocks noChangeShapeType="1"/>
            </p:cNvSpPr>
            <p:nvPr/>
          </p:nvSpPr>
          <p:spPr bwMode="auto">
            <a:xfrm>
              <a:off x="741" y="3290"/>
              <a:ext cx="2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16"/>
            <p:cNvSpPr>
              <a:spLocks noChangeArrowheads="1"/>
            </p:cNvSpPr>
            <p:nvPr/>
          </p:nvSpPr>
          <p:spPr bwMode="auto">
            <a:xfrm>
              <a:off x="1317" y="3344"/>
              <a:ext cx="130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latin typeface="Times New Roman" charset="0"/>
                  <a:sym typeface="Symbol" charset="0"/>
                </a:rPr>
                <a:t>T = revolution 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585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675" y="53625"/>
            <a:ext cx="6840759" cy="914400"/>
          </a:xfrm>
        </p:spPr>
        <p:txBody>
          <a:bodyPr/>
          <a:lstStyle/>
          <a:p>
            <a:r>
              <a:rPr lang="en-US" dirty="0" smtClean="0"/>
              <a:t>What Happens Beyond transition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59" y="1088740"/>
            <a:ext cx="8235915" cy="720080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/>
              <a:t>Until now we have seen how things look like below </a:t>
            </a:r>
            <a:r>
              <a:rPr lang="en-US" sz="3200" dirty="0" smtClean="0"/>
              <a:t>transition</a:t>
            </a:r>
            <a:r>
              <a:rPr lang="en-US" dirty="0"/>
              <a:t>.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29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86445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81890" y="1583795"/>
            <a:ext cx="1892300" cy="461665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>
            <a:spAutoFit/>
          </a:bodyPr>
          <a:lstStyle/>
          <a:p>
            <a:pPr algn="ctr" eaLnBrk="0" hangingPunct="0"/>
            <a:r>
              <a:rPr lang="en-US" sz="2400" b="1" i="1" dirty="0">
                <a:solidFill>
                  <a:schemeClr val="bg1"/>
                </a:solidFill>
                <a:sym typeface="Symbol" charset="0"/>
              </a:rPr>
              <a:t></a:t>
            </a:r>
            <a:r>
              <a:rPr lang="en-US" sz="2400" b="1" dirty="0">
                <a:solidFill>
                  <a:schemeClr val="bg1"/>
                </a:solidFill>
                <a:sym typeface="Symbol" charset="0"/>
              </a:rPr>
              <a:t> = positive</a:t>
            </a:r>
          </a:p>
        </p:txBody>
      </p:sp>
      <p:grpSp>
        <p:nvGrpSpPr>
          <p:cNvPr id="13" name="Group 7"/>
          <p:cNvGrpSpPr>
            <a:grpSpLocks/>
          </p:cNvGrpSpPr>
          <p:nvPr/>
        </p:nvGrpSpPr>
        <p:grpSpPr bwMode="auto">
          <a:xfrm>
            <a:off x="701569" y="2123855"/>
            <a:ext cx="7560850" cy="771526"/>
            <a:chOff x="708" y="1457"/>
            <a:chExt cx="4289" cy="486"/>
          </a:xfrm>
        </p:grpSpPr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708" y="1457"/>
              <a:ext cx="428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0" dirty="0">
                  <a:latin typeface="Times New Roman" charset="0"/>
                </a:rPr>
                <a:t>Higher energy </a:t>
              </a:r>
              <a:r>
                <a:rPr lang="en-US" sz="1800" b="0" dirty="0">
                  <a:latin typeface="Times New Roman" charset="0"/>
                  <a:sym typeface="Wingdings 3" charset="0"/>
                </a:rPr>
                <a:t> faster orbit</a:t>
              </a:r>
              <a:r>
                <a:rPr lang="en-US" sz="1800" b="0" dirty="0">
                  <a:latin typeface="Times New Roman" charset="0"/>
                </a:rPr>
                <a:t> </a:t>
              </a:r>
              <a:r>
                <a:rPr lang="en-US" sz="1800" b="0" dirty="0">
                  <a:latin typeface="Times New Roman" charset="0"/>
                  <a:sym typeface="Wingdings 3" charset="0"/>
                </a:rPr>
                <a:t> higher </a:t>
              </a:r>
              <a:r>
                <a:rPr lang="en-US" sz="1800" b="0" dirty="0" err="1">
                  <a:latin typeface="Times New Roman" charset="0"/>
                  <a:sym typeface="Wingdings 3" charset="0"/>
                </a:rPr>
                <a:t>F</a:t>
              </a:r>
              <a:r>
                <a:rPr lang="en-US" sz="1800" b="0" baseline="-25000" dirty="0" err="1">
                  <a:latin typeface="Times New Roman" charset="0"/>
                  <a:sym typeface="Wingdings 3" charset="0"/>
                </a:rPr>
                <a:t>rev</a:t>
              </a:r>
              <a:r>
                <a:rPr lang="en-US" sz="1800" b="0" dirty="0">
                  <a:latin typeface="Times New Roman" charset="0"/>
                  <a:sym typeface="Wingdings 3" charset="0"/>
                </a:rPr>
                <a:t>  next time particle will be </a:t>
              </a:r>
              <a:r>
                <a:rPr lang="en-US" sz="1800" dirty="0">
                  <a:latin typeface="Times New Roman" charset="0"/>
                  <a:sym typeface="Wingdings 3" charset="0"/>
                </a:rPr>
                <a:t>earlier</a:t>
              </a:r>
              <a:r>
                <a:rPr lang="en-US" sz="1800" b="0" dirty="0">
                  <a:latin typeface="Times New Roman" charset="0"/>
                  <a:sym typeface="Wingdings 3" charset="0"/>
                </a:rPr>
                <a:t>.</a:t>
              </a:r>
              <a:endParaRPr lang="en-US" sz="2000" b="0" dirty="0">
                <a:latin typeface="Times New Roman" charset="0"/>
                <a:sym typeface="Wingdings 3" charset="0"/>
              </a:endParaRPr>
            </a:p>
          </p:txBody>
        </p:sp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712" y="1691"/>
              <a:ext cx="418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0" dirty="0">
                  <a:solidFill>
                    <a:srgbClr val="FFFFFF"/>
                  </a:solidFill>
                  <a:latin typeface="Times New Roman" charset="0"/>
                </a:rPr>
                <a:t>Lower energy </a:t>
              </a:r>
              <a:r>
                <a:rPr lang="en-US" sz="1800" b="0" dirty="0">
                  <a:solidFill>
                    <a:srgbClr val="FFFFFF"/>
                  </a:solidFill>
                  <a:latin typeface="Times New Roman" charset="0"/>
                  <a:sym typeface="Wingdings 3" charset="0"/>
                </a:rPr>
                <a:t> slower orbit</a:t>
              </a:r>
              <a:r>
                <a:rPr lang="en-US" sz="1800" b="0" dirty="0">
                  <a:solidFill>
                    <a:srgbClr val="FFFFFF"/>
                  </a:solidFill>
                  <a:latin typeface="Times New Roman" charset="0"/>
                </a:rPr>
                <a:t> </a:t>
              </a:r>
              <a:r>
                <a:rPr lang="en-US" sz="1800" b="0" dirty="0">
                  <a:solidFill>
                    <a:srgbClr val="FFFFFF"/>
                  </a:solidFill>
                  <a:latin typeface="Times New Roman" charset="0"/>
                  <a:sym typeface="Wingdings 3" charset="0"/>
                </a:rPr>
                <a:t> lower </a:t>
              </a:r>
              <a:r>
                <a:rPr lang="en-US" sz="1800" b="0" dirty="0" err="1">
                  <a:solidFill>
                    <a:srgbClr val="FFFFFF"/>
                  </a:solidFill>
                  <a:latin typeface="Times New Roman" charset="0"/>
                  <a:sym typeface="Wingdings 3" charset="0"/>
                </a:rPr>
                <a:t>F</a:t>
              </a:r>
              <a:r>
                <a:rPr lang="en-US" sz="1800" b="0" baseline="-25000" dirty="0" err="1">
                  <a:solidFill>
                    <a:srgbClr val="FFFFFF"/>
                  </a:solidFill>
                  <a:latin typeface="Times New Roman" charset="0"/>
                  <a:sym typeface="Wingdings 3" charset="0"/>
                </a:rPr>
                <a:t>rev</a:t>
              </a:r>
              <a:r>
                <a:rPr lang="en-US" sz="1800" b="0" dirty="0">
                  <a:solidFill>
                    <a:srgbClr val="FFFFFF"/>
                  </a:solidFill>
                  <a:latin typeface="Times New Roman" charset="0"/>
                  <a:sym typeface="Wingdings 3" charset="0"/>
                </a:rPr>
                <a:t>  next time particle will be </a:t>
              </a:r>
              <a:r>
                <a:rPr lang="en-US" sz="1800" dirty="0">
                  <a:solidFill>
                    <a:srgbClr val="FFFFFF"/>
                  </a:solidFill>
                  <a:latin typeface="Times New Roman" charset="0"/>
                  <a:sym typeface="Wingdings 3" charset="0"/>
                </a:rPr>
                <a:t>later</a:t>
              </a:r>
              <a:r>
                <a:rPr lang="en-US" sz="1800" b="0" dirty="0">
                  <a:solidFill>
                    <a:srgbClr val="FFFFFF"/>
                  </a:solidFill>
                  <a:latin typeface="Times New Roman" charset="0"/>
                  <a:sym typeface="Wingdings 3" charset="0"/>
                </a:rPr>
                <a:t>.</a:t>
              </a:r>
              <a:r>
                <a:rPr lang="en-US" sz="2000" b="0" dirty="0">
                  <a:solidFill>
                    <a:srgbClr val="FFFFFF"/>
                  </a:solidFill>
                  <a:latin typeface="Times New Roman" charset="0"/>
                  <a:sym typeface="Wingdings 3" charset="0"/>
                </a:rPr>
                <a:t> </a:t>
              </a:r>
            </a:p>
          </p:txBody>
        </p:sp>
      </p:grp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760040" y="3044902"/>
            <a:ext cx="7772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charset="2"/>
              <a:buChar char="§"/>
            </a:pPr>
            <a:r>
              <a:rPr lang="en-US" sz="2500" b="0" dirty="0"/>
              <a:t>What will happen above transition ?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3581890" y="3564015"/>
            <a:ext cx="2025225" cy="461665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i="1" dirty="0">
                <a:solidFill>
                  <a:schemeClr val="bg1"/>
                </a:solidFill>
                <a:sym typeface="Symbol" charset="0"/>
              </a:rPr>
              <a:t></a:t>
            </a:r>
            <a:r>
              <a:rPr lang="en-US" sz="2400" b="1" dirty="0">
                <a:solidFill>
                  <a:schemeClr val="bg1"/>
                </a:solidFill>
                <a:sym typeface="Symbol" charset="0"/>
              </a:rPr>
              <a:t> = </a:t>
            </a:r>
            <a:r>
              <a:rPr lang="en-US" sz="2400" b="1" dirty="0" smtClean="0">
                <a:solidFill>
                  <a:schemeClr val="bg1"/>
                </a:solidFill>
                <a:sym typeface="Symbol" charset="0"/>
              </a:rPr>
              <a:t>negative</a:t>
            </a:r>
            <a:endParaRPr lang="en-US" sz="2400" b="1" dirty="0">
              <a:solidFill>
                <a:schemeClr val="bg1"/>
              </a:solidFill>
              <a:sym typeface="Symbol" charset="0"/>
            </a:endParaRPr>
          </a:p>
        </p:txBody>
      </p:sp>
      <p:grpSp>
        <p:nvGrpSpPr>
          <p:cNvPr id="18" name="Group 11"/>
          <p:cNvGrpSpPr>
            <a:grpSpLocks/>
          </p:cNvGrpSpPr>
          <p:nvPr/>
        </p:nvGrpSpPr>
        <p:grpSpPr bwMode="auto">
          <a:xfrm>
            <a:off x="746574" y="4329100"/>
            <a:ext cx="7654522" cy="854076"/>
            <a:chOff x="702" y="2946"/>
            <a:chExt cx="4577" cy="538"/>
          </a:xfrm>
        </p:grpSpPr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>
              <a:off x="702" y="2946"/>
              <a:ext cx="441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0" dirty="0">
                  <a:solidFill>
                    <a:srgbClr val="FFFFFF"/>
                  </a:solidFill>
                  <a:latin typeface="Times New Roman" charset="0"/>
                </a:rPr>
                <a:t>Higher energy </a:t>
              </a:r>
              <a:r>
                <a:rPr lang="en-US" sz="1800" b="0" dirty="0">
                  <a:solidFill>
                    <a:srgbClr val="FFFFFF"/>
                  </a:solidFill>
                  <a:latin typeface="Times New Roman" charset="0"/>
                  <a:sym typeface="Wingdings 3" charset="0"/>
                </a:rPr>
                <a:t> longer orbit</a:t>
              </a:r>
              <a:r>
                <a:rPr lang="en-US" sz="1800" b="0" dirty="0">
                  <a:solidFill>
                    <a:srgbClr val="FFFFFF"/>
                  </a:solidFill>
                  <a:latin typeface="Times New Roman" charset="0"/>
                </a:rPr>
                <a:t> </a:t>
              </a:r>
              <a:r>
                <a:rPr lang="en-US" sz="1800" b="0" dirty="0">
                  <a:solidFill>
                    <a:srgbClr val="FFFFFF"/>
                  </a:solidFill>
                  <a:latin typeface="Times New Roman" charset="0"/>
                  <a:sym typeface="Wingdings 3" charset="0"/>
                </a:rPr>
                <a:t> lower </a:t>
              </a:r>
              <a:r>
                <a:rPr lang="en-US" sz="1800" b="0" dirty="0" err="1">
                  <a:solidFill>
                    <a:srgbClr val="FFFFFF"/>
                  </a:solidFill>
                  <a:latin typeface="Times New Roman" charset="0"/>
                  <a:sym typeface="Wingdings 3" charset="0"/>
                </a:rPr>
                <a:t>F</a:t>
              </a:r>
              <a:r>
                <a:rPr lang="en-US" sz="1800" b="0" baseline="-25000" dirty="0" err="1">
                  <a:solidFill>
                    <a:srgbClr val="FFFFFF"/>
                  </a:solidFill>
                  <a:latin typeface="Times New Roman" charset="0"/>
                  <a:sym typeface="Wingdings 3" charset="0"/>
                </a:rPr>
                <a:t>rev</a:t>
              </a:r>
              <a:r>
                <a:rPr lang="en-US" sz="1800" b="0" dirty="0">
                  <a:solidFill>
                    <a:srgbClr val="FFFFFF"/>
                  </a:solidFill>
                  <a:latin typeface="Times New Roman" charset="0"/>
                  <a:sym typeface="Wingdings 3" charset="0"/>
                </a:rPr>
                <a:t>  next time particle will be </a:t>
              </a:r>
              <a:r>
                <a:rPr lang="en-US" sz="1800" dirty="0">
                  <a:solidFill>
                    <a:srgbClr val="FFFFFF"/>
                  </a:solidFill>
                  <a:latin typeface="Times New Roman" charset="0"/>
                  <a:sym typeface="Wingdings 3" charset="0"/>
                </a:rPr>
                <a:t>later</a:t>
              </a:r>
              <a:r>
                <a:rPr lang="en-US" sz="1800" b="0" dirty="0">
                  <a:solidFill>
                    <a:srgbClr val="FFFFFF"/>
                  </a:solidFill>
                  <a:latin typeface="Times New Roman" charset="0"/>
                  <a:sym typeface="Wingdings 3" charset="0"/>
                </a:rPr>
                <a:t>. </a:t>
              </a:r>
            </a:p>
          </p:txBody>
        </p:sp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704" y="3251"/>
              <a:ext cx="457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0" dirty="0">
                  <a:solidFill>
                    <a:srgbClr val="FFFFFF"/>
                  </a:solidFill>
                  <a:latin typeface="Times New Roman" charset="0"/>
                </a:rPr>
                <a:t>Lower energy </a:t>
              </a:r>
              <a:r>
                <a:rPr lang="en-US" sz="1800" b="0" dirty="0">
                  <a:solidFill>
                    <a:srgbClr val="FFFFFF"/>
                  </a:solidFill>
                  <a:latin typeface="Times New Roman" charset="0"/>
                  <a:sym typeface="Wingdings 3" charset="0"/>
                </a:rPr>
                <a:t> shorter orbit</a:t>
              </a:r>
              <a:r>
                <a:rPr lang="en-US" sz="1800" b="0" dirty="0">
                  <a:solidFill>
                    <a:srgbClr val="FFFFFF"/>
                  </a:solidFill>
                  <a:latin typeface="Times New Roman" charset="0"/>
                </a:rPr>
                <a:t> </a:t>
              </a:r>
              <a:r>
                <a:rPr lang="en-US" sz="1800" b="0" dirty="0">
                  <a:solidFill>
                    <a:srgbClr val="FFFFFF"/>
                  </a:solidFill>
                  <a:latin typeface="Times New Roman" charset="0"/>
                  <a:sym typeface="Wingdings 3" charset="0"/>
                </a:rPr>
                <a:t> higher </a:t>
              </a:r>
              <a:r>
                <a:rPr lang="en-US" sz="1800" b="0" dirty="0" err="1">
                  <a:solidFill>
                    <a:srgbClr val="FFFFFF"/>
                  </a:solidFill>
                  <a:latin typeface="Times New Roman" charset="0"/>
                  <a:sym typeface="Wingdings 3" charset="0"/>
                </a:rPr>
                <a:t>F</a:t>
              </a:r>
              <a:r>
                <a:rPr lang="en-US" sz="1800" b="0" baseline="-25000" dirty="0" err="1">
                  <a:solidFill>
                    <a:srgbClr val="FFFFFF"/>
                  </a:solidFill>
                  <a:latin typeface="Times New Roman" charset="0"/>
                  <a:sym typeface="Wingdings 3" charset="0"/>
                </a:rPr>
                <a:t>rev</a:t>
              </a:r>
              <a:r>
                <a:rPr lang="en-US" sz="1800" b="0" dirty="0">
                  <a:solidFill>
                    <a:srgbClr val="FFFFFF"/>
                  </a:solidFill>
                  <a:latin typeface="Times New Roman" charset="0"/>
                  <a:sym typeface="Wingdings 3" charset="0"/>
                </a:rPr>
                <a:t>  next time particle will be </a:t>
              </a:r>
              <a:r>
                <a:rPr lang="en-US" sz="1800" dirty="0">
                  <a:solidFill>
                    <a:srgbClr val="FFFFFF"/>
                  </a:solidFill>
                  <a:latin typeface="Times New Roman" charset="0"/>
                  <a:sym typeface="Wingdings 3" charset="0"/>
                </a:rPr>
                <a:t>earlier</a:t>
              </a:r>
              <a:r>
                <a:rPr lang="en-US" sz="1800" b="0" dirty="0">
                  <a:solidFill>
                    <a:srgbClr val="FFFFFF"/>
                  </a:solidFill>
                  <a:latin typeface="Times New Roman" charset="0"/>
                  <a:sym typeface="Wingdings 3" charset="0"/>
                </a:rPr>
                <a:t>. </a:t>
              </a:r>
            </a:p>
          </p:txBody>
        </p:sp>
      </p:grpSp>
      <p:sp>
        <p:nvSpPr>
          <p:cNvPr id="21" name="Freeform 15"/>
          <p:cNvSpPr>
            <a:spLocks/>
          </p:cNvSpPr>
          <p:nvPr/>
        </p:nvSpPr>
        <p:spPr bwMode="auto">
          <a:xfrm>
            <a:off x="8127395" y="2755511"/>
            <a:ext cx="677863" cy="2203660"/>
          </a:xfrm>
          <a:custGeom>
            <a:avLst/>
            <a:gdLst>
              <a:gd name="T0" fmla="*/ 0 w 427"/>
              <a:gd name="T1" fmla="*/ 0 h 1578"/>
              <a:gd name="T2" fmla="*/ 2147483647 w 427"/>
              <a:gd name="T3" fmla="*/ 2147483647 h 1578"/>
              <a:gd name="T4" fmla="*/ 2147483647 w 427"/>
              <a:gd name="T5" fmla="*/ 2147483647 h 1578"/>
              <a:gd name="T6" fmla="*/ 0 60000 65536"/>
              <a:gd name="T7" fmla="*/ 0 60000 65536"/>
              <a:gd name="T8" fmla="*/ 0 60000 65536"/>
              <a:gd name="T9" fmla="*/ 0 w 427"/>
              <a:gd name="T10" fmla="*/ 0 h 1578"/>
              <a:gd name="T11" fmla="*/ 427 w 427"/>
              <a:gd name="T12" fmla="*/ 1578 h 15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7" h="1578">
                <a:moveTo>
                  <a:pt x="0" y="0"/>
                </a:moveTo>
                <a:cubicBezTo>
                  <a:pt x="188" y="273"/>
                  <a:pt x="377" y="547"/>
                  <a:pt x="402" y="810"/>
                </a:cubicBezTo>
                <a:cubicBezTo>
                  <a:pt x="427" y="1073"/>
                  <a:pt x="192" y="1450"/>
                  <a:pt x="150" y="1578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" name="Freeform 13"/>
          <p:cNvSpPr>
            <a:spLocks/>
          </p:cNvSpPr>
          <p:nvPr/>
        </p:nvSpPr>
        <p:spPr bwMode="auto">
          <a:xfrm>
            <a:off x="8127395" y="2330215"/>
            <a:ext cx="682625" cy="2223910"/>
          </a:xfrm>
          <a:custGeom>
            <a:avLst/>
            <a:gdLst>
              <a:gd name="T0" fmla="*/ 2147483647 w 430"/>
              <a:gd name="T1" fmla="*/ 0 h 1584"/>
              <a:gd name="T2" fmla="*/ 2147483647 w 430"/>
              <a:gd name="T3" fmla="*/ 2147483647 h 1584"/>
              <a:gd name="T4" fmla="*/ 0 w 430"/>
              <a:gd name="T5" fmla="*/ 2147483647 h 1584"/>
              <a:gd name="T6" fmla="*/ 0 60000 65536"/>
              <a:gd name="T7" fmla="*/ 0 60000 65536"/>
              <a:gd name="T8" fmla="*/ 0 60000 65536"/>
              <a:gd name="T9" fmla="*/ 0 w 430"/>
              <a:gd name="T10" fmla="*/ 0 h 1584"/>
              <a:gd name="T11" fmla="*/ 430 w 430"/>
              <a:gd name="T12" fmla="*/ 1584 h 15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0" h="1584">
                <a:moveTo>
                  <a:pt x="96" y="0"/>
                </a:moveTo>
                <a:cubicBezTo>
                  <a:pt x="263" y="237"/>
                  <a:pt x="430" y="474"/>
                  <a:pt x="414" y="738"/>
                </a:cubicBezTo>
                <a:cubicBezTo>
                  <a:pt x="398" y="1002"/>
                  <a:pt x="69" y="1443"/>
                  <a:pt x="0" y="158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611560" y="5589240"/>
            <a:ext cx="8235915" cy="720080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3200" dirty="0" smtClean="0"/>
              <a:t>Below transition we use the rising edge, beyond transition we will use the falling edge of the oscillating voltage.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2585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utoUpdateAnimBg="0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6390710" cy="914400"/>
          </a:xfrm>
        </p:spPr>
        <p:txBody>
          <a:bodyPr/>
          <a:lstStyle/>
          <a:p>
            <a:r>
              <a:rPr lang="en-US" sz="4400" dirty="0" smtClean="0"/>
              <a:t>Motion in Longitudinal Plane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59" y="1223755"/>
            <a:ext cx="8235915" cy="1665185"/>
          </a:xfrm>
        </p:spPr>
        <p:txBody>
          <a:bodyPr>
            <a:normAutofit/>
          </a:bodyPr>
          <a:lstStyle/>
          <a:p>
            <a:r>
              <a:rPr lang="en-US" sz="2000" dirty="0"/>
              <a:t>What happens when particle momentum increases?</a:t>
            </a:r>
          </a:p>
          <a:p>
            <a:pPr lvl="1"/>
            <a:r>
              <a:rPr lang="en-US" sz="2000" dirty="0" smtClean="0"/>
              <a:t>particles </a:t>
            </a:r>
            <a:r>
              <a:rPr lang="en-US" sz="2000" dirty="0"/>
              <a:t>follow longer orbit (fixed B field)</a:t>
            </a:r>
          </a:p>
          <a:p>
            <a:pPr lvl="1"/>
            <a:r>
              <a:rPr lang="en-US" sz="2000" dirty="0" smtClean="0">
                <a:sym typeface="Symbol" charset="0"/>
              </a:rPr>
              <a:t>particles </a:t>
            </a:r>
            <a:r>
              <a:rPr lang="en-US" sz="2000" dirty="0">
                <a:sym typeface="Symbol" charset="0"/>
              </a:rPr>
              <a:t>travel faster (initially)</a:t>
            </a:r>
          </a:p>
          <a:p>
            <a:pPr marL="342900">
              <a:spcBef>
                <a:spcPct val="20000"/>
              </a:spcBef>
              <a:buBlip>
                <a:blip r:embed="rId4"/>
              </a:buBlip>
            </a:pPr>
            <a:r>
              <a:rPr lang="en-US" sz="2000" dirty="0"/>
              <a:t>How does the </a:t>
            </a:r>
            <a:r>
              <a:rPr lang="en-US" sz="2000" u="sng" dirty="0"/>
              <a:t>revolution frequency</a:t>
            </a:r>
            <a:r>
              <a:rPr lang="en-US" sz="2000" dirty="0"/>
              <a:t> change with the </a:t>
            </a:r>
            <a:r>
              <a:rPr lang="en-US" sz="2000" u="sng" dirty="0"/>
              <a:t>momentum</a:t>
            </a:r>
            <a:r>
              <a:rPr lang="en-US" sz="2000" dirty="0"/>
              <a:t> 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3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12" name="Group 7"/>
          <p:cNvGrpSpPr>
            <a:grpSpLocks/>
          </p:cNvGrpSpPr>
          <p:nvPr/>
        </p:nvGrpSpPr>
        <p:grpSpPr bwMode="auto">
          <a:xfrm>
            <a:off x="1190625" y="3184370"/>
            <a:ext cx="3694113" cy="1727200"/>
            <a:chOff x="771" y="2009"/>
            <a:chExt cx="2327" cy="1088"/>
          </a:xfrm>
        </p:grpSpPr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1201" y="2009"/>
              <a:ext cx="1082" cy="583"/>
            </a:xfrm>
            <a:prstGeom prst="rect">
              <a:avLst/>
            </a:prstGeom>
            <a:solidFill>
              <a:srgbClr val="D6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aphicFrame>
          <p:nvGraphicFramePr>
            <p:cNvPr id="14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1050975"/>
                </p:ext>
              </p:extLst>
            </p:nvPr>
          </p:nvGraphicFramePr>
          <p:xfrm>
            <a:off x="1265" y="2064"/>
            <a:ext cx="960" cy="4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9" name="Equation" r:id="rId6" imgW="1346200" imgH="660400" progId="Equation.3">
                    <p:embed/>
                  </p:oleObj>
                </mc:Choice>
                <mc:Fallback>
                  <p:oleObj name="Equation" r:id="rId6" imgW="1346200" imgH="660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65" y="2064"/>
                          <a:ext cx="960" cy="471"/>
                        </a:xfrm>
                        <a:prstGeom prst="rect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AutoShape 10"/>
            <p:cNvSpPr>
              <a:spLocks/>
            </p:cNvSpPr>
            <p:nvPr/>
          </p:nvSpPr>
          <p:spPr bwMode="auto">
            <a:xfrm>
              <a:off x="2255" y="2681"/>
              <a:ext cx="843" cy="384"/>
            </a:xfrm>
            <a:prstGeom prst="borderCallout2">
              <a:avLst>
                <a:gd name="adj1" fmla="val 18750"/>
                <a:gd name="adj2" fmla="val -5694"/>
                <a:gd name="adj3" fmla="val 18750"/>
                <a:gd name="adj4" fmla="val -12694"/>
                <a:gd name="adj5" fmla="val -37759"/>
                <a:gd name="adj6" fmla="val -2004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600" b="0">
                  <a:solidFill>
                    <a:srgbClr val="7FD13B"/>
                  </a:solidFill>
                </a:rPr>
                <a:t>Change in orbit length</a:t>
              </a:r>
            </a:p>
          </p:txBody>
        </p:sp>
        <p:sp>
          <p:nvSpPr>
            <p:cNvPr id="16" name="AutoShape 11"/>
            <p:cNvSpPr>
              <a:spLocks/>
            </p:cNvSpPr>
            <p:nvPr/>
          </p:nvSpPr>
          <p:spPr bwMode="auto">
            <a:xfrm>
              <a:off x="771" y="2713"/>
              <a:ext cx="702" cy="384"/>
            </a:xfrm>
            <a:prstGeom prst="borderCallout2">
              <a:avLst>
                <a:gd name="adj1" fmla="val 18750"/>
                <a:gd name="adj2" fmla="val 106838"/>
                <a:gd name="adj3" fmla="val 18750"/>
                <a:gd name="adj4" fmla="val 120940"/>
                <a:gd name="adj5" fmla="val -53907"/>
                <a:gd name="adj6" fmla="val 13589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600" b="0">
                  <a:solidFill>
                    <a:schemeClr val="accent1"/>
                  </a:solidFill>
                </a:rPr>
                <a:t>Change in velocity</a:t>
              </a:r>
            </a:p>
          </p:txBody>
        </p:sp>
      </p:grpSp>
      <p:grpSp>
        <p:nvGrpSpPr>
          <p:cNvPr id="17" name="Group 27"/>
          <p:cNvGrpSpPr>
            <a:grpSpLocks/>
          </p:cNvGrpSpPr>
          <p:nvPr/>
        </p:nvGrpSpPr>
        <p:grpSpPr bwMode="auto">
          <a:xfrm>
            <a:off x="4694238" y="3158970"/>
            <a:ext cx="3675062" cy="1843087"/>
            <a:chOff x="2957" y="2140"/>
            <a:chExt cx="2315" cy="1161"/>
          </a:xfrm>
        </p:grpSpPr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2957" y="2269"/>
              <a:ext cx="41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0" dirty="0">
                  <a:latin typeface="+mn-lt"/>
                </a:rPr>
                <a:t>But </a:t>
              </a:r>
            </a:p>
          </p:txBody>
        </p:sp>
        <p:grpSp>
          <p:nvGrpSpPr>
            <p:cNvPr id="19" name="Group 19"/>
            <p:cNvGrpSpPr>
              <a:grpSpLocks/>
            </p:cNvGrpSpPr>
            <p:nvPr/>
          </p:nvGrpSpPr>
          <p:grpSpPr bwMode="auto">
            <a:xfrm>
              <a:off x="3530" y="2140"/>
              <a:ext cx="865" cy="583"/>
              <a:chOff x="3313" y="1944"/>
              <a:chExt cx="865" cy="583"/>
            </a:xfrm>
          </p:grpSpPr>
          <p:sp>
            <p:nvSpPr>
              <p:cNvPr id="21" name="Rectangle 20"/>
              <p:cNvSpPr>
                <a:spLocks noChangeArrowheads="1"/>
              </p:cNvSpPr>
              <p:nvPr/>
            </p:nvSpPr>
            <p:spPr bwMode="auto">
              <a:xfrm>
                <a:off x="3313" y="1944"/>
                <a:ext cx="865" cy="583"/>
              </a:xfrm>
              <a:prstGeom prst="rect">
                <a:avLst/>
              </a:prstGeom>
              <a:solidFill>
                <a:srgbClr val="D6E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graphicFrame>
            <p:nvGraphicFramePr>
              <p:cNvPr id="22" name="Object 2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21594883"/>
                  </p:ext>
                </p:extLst>
              </p:nvPr>
            </p:nvGraphicFramePr>
            <p:xfrm>
              <a:off x="3315" y="1972"/>
              <a:ext cx="863" cy="49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80" name="Equation" r:id="rId8" imgW="749300" imgH="431800" progId="Equation.3">
                      <p:embed/>
                    </p:oleObj>
                  </mc:Choice>
                  <mc:Fallback>
                    <p:oleObj name="Equation" r:id="rId8" imgW="749300" imgH="4318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15" y="1972"/>
                            <a:ext cx="863" cy="49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0" name="AutoShape 22"/>
            <p:cNvSpPr>
              <a:spLocks/>
            </p:cNvSpPr>
            <p:nvPr/>
          </p:nvSpPr>
          <p:spPr bwMode="auto">
            <a:xfrm>
              <a:off x="4429" y="2804"/>
              <a:ext cx="843" cy="497"/>
            </a:xfrm>
            <a:prstGeom prst="borderCallout2">
              <a:avLst>
                <a:gd name="adj1" fmla="val 14486"/>
                <a:gd name="adj2" fmla="val -5694"/>
                <a:gd name="adj3" fmla="val 14486"/>
                <a:gd name="adj4" fmla="val -26926"/>
                <a:gd name="adj5" fmla="val -50301"/>
                <a:gd name="adj6" fmla="val -4922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600" b="0">
                  <a:solidFill>
                    <a:srgbClr val="7FD13B"/>
                  </a:solidFill>
                </a:rPr>
                <a:t>Momentum compaction factor</a:t>
              </a:r>
            </a:p>
          </p:txBody>
        </p:sp>
      </p:grpSp>
      <p:grpSp>
        <p:nvGrpSpPr>
          <p:cNvPr id="23" name="Group 28"/>
          <p:cNvGrpSpPr>
            <a:grpSpLocks/>
          </p:cNvGrpSpPr>
          <p:nvPr/>
        </p:nvGrpSpPr>
        <p:grpSpPr bwMode="auto">
          <a:xfrm>
            <a:off x="2347913" y="5027457"/>
            <a:ext cx="3894137" cy="889000"/>
            <a:chOff x="1311" y="3366"/>
            <a:chExt cx="2453" cy="560"/>
          </a:xfrm>
        </p:grpSpPr>
        <p:grpSp>
          <p:nvGrpSpPr>
            <p:cNvPr id="24" name="Group 23"/>
            <p:cNvGrpSpPr>
              <a:grpSpLocks/>
            </p:cNvGrpSpPr>
            <p:nvPr/>
          </p:nvGrpSpPr>
          <p:grpSpPr bwMode="auto">
            <a:xfrm>
              <a:off x="2468" y="3366"/>
              <a:ext cx="1296" cy="560"/>
              <a:chOff x="1941" y="3402"/>
              <a:chExt cx="1296" cy="560"/>
            </a:xfrm>
          </p:grpSpPr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1941" y="3402"/>
                <a:ext cx="1296" cy="560"/>
              </a:xfrm>
              <a:prstGeom prst="rect">
                <a:avLst/>
              </a:prstGeom>
              <a:solidFill>
                <a:srgbClr val="D6E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graphicFrame>
            <p:nvGraphicFramePr>
              <p:cNvPr id="27" name="Object 2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58753950"/>
                  </p:ext>
                </p:extLst>
              </p:nvPr>
            </p:nvGraphicFramePr>
            <p:xfrm>
              <a:off x="1987" y="3416"/>
              <a:ext cx="1185" cy="51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81" name="Equation" r:id="rId10" imgW="1003300" imgH="431800" progId="Equation.3">
                      <p:embed/>
                    </p:oleObj>
                  </mc:Choice>
                  <mc:Fallback>
                    <p:oleObj name="Equation" r:id="rId10" imgW="1003300" imgH="4318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87" y="3416"/>
                            <a:ext cx="1185" cy="510"/>
                          </a:xfrm>
                          <a:prstGeom prst="rect">
                            <a:avLst/>
                          </a:prstGeom>
                          <a:solidFill>
                            <a:srgbClr val="D6ECFF"/>
                          </a:solidFill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5" name="Text Box 26"/>
            <p:cNvSpPr txBox="1">
              <a:spLocks noChangeArrowheads="1"/>
            </p:cNvSpPr>
            <p:nvPr/>
          </p:nvSpPr>
          <p:spPr bwMode="auto">
            <a:xfrm>
              <a:off x="1311" y="3517"/>
              <a:ext cx="98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0" dirty="0">
                  <a:latin typeface="+mn-lt"/>
                </a:rPr>
                <a:t>Therefore: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171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99" y="53625"/>
            <a:ext cx="6435715" cy="914400"/>
          </a:xfrm>
        </p:spPr>
        <p:txBody>
          <a:bodyPr/>
          <a:lstStyle/>
          <a:p>
            <a:r>
              <a:rPr lang="en-US" sz="4400" dirty="0" smtClean="0"/>
              <a:t>Motion Beyond Transition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59" y="4104075"/>
            <a:ext cx="8235915" cy="207023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Imagine two particles A and B, that  arrive at the same time in the accelerating cavity (when </a:t>
            </a:r>
            <a:r>
              <a:rPr lang="en-US" sz="2800" dirty="0" err="1"/>
              <a:t>V</a:t>
            </a:r>
            <a:r>
              <a:rPr lang="en-US" sz="2800" baseline="-25000" dirty="0" err="1"/>
              <a:t>rf</a:t>
            </a:r>
            <a:r>
              <a:rPr lang="en-US" sz="2800" dirty="0"/>
              <a:t> = 0V)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For A the energy is such that </a:t>
            </a:r>
            <a:r>
              <a:rPr lang="en-US" sz="2400" dirty="0" err="1"/>
              <a:t>F</a:t>
            </a:r>
            <a:r>
              <a:rPr lang="en-US" sz="2400" baseline="-25000" dirty="0" err="1"/>
              <a:t>rev</a:t>
            </a:r>
            <a:r>
              <a:rPr lang="en-US" sz="2400" baseline="-25000" dirty="0"/>
              <a:t> A</a:t>
            </a:r>
            <a:r>
              <a:rPr lang="en-US" sz="2400" dirty="0"/>
              <a:t> = </a:t>
            </a:r>
            <a:r>
              <a:rPr lang="en-US" sz="2400" dirty="0" err="1"/>
              <a:t>F</a:t>
            </a:r>
            <a:r>
              <a:rPr lang="en-US" sz="2400" baseline="-25000" dirty="0" err="1"/>
              <a:t>rf</a:t>
            </a:r>
            <a:r>
              <a:rPr lang="en-US" sz="2400" dirty="0"/>
              <a:t>. </a:t>
            </a:r>
          </a:p>
          <a:p>
            <a:pPr lvl="1"/>
            <a:r>
              <a:rPr lang="en-US" sz="2400" dirty="0"/>
              <a:t>The energy of B is higher </a:t>
            </a:r>
            <a:r>
              <a:rPr lang="en-US" sz="2400" dirty="0">
                <a:sym typeface="Wingdings" charset="0"/>
              </a:rPr>
              <a:t> </a:t>
            </a:r>
            <a:r>
              <a:rPr lang="en-US" sz="2400" dirty="0" err="1"/>
              <a:t>F</a:t>
            </a:r>
            <a:r>
              <a:rPr lang="en-US" sz="2400" baseline="-25000" dirty="0" err="1"/>
              <a:t>rev</a:t>
            </a:r>
            <a:r>
              <a:rPr lang="en-US" sz="2400" baseline="-25000" dirty="0"/>
              <a:t> B</a:t>
            </a:r>
            <a:r>
              <a:rPr lang="en-US" sz="2400" dirty="0"/>
              <a:t> &lt; </a:t>
            </a:r>
            <a:r>
              <a:rPr lang="en-US" sz="2400" dirty="0" err="1"/>
              <a:t>F</a:t>
            </a:r>
            <a:r>
              <a:rPr lang="en-US" sz="2400" baseline="-25000" dirty="0" err="1"/>
              <a:t>rev</a:t>
            </a:r>
            <a:r>
              <a:rPr lang="en-US" sz="2400" baseline="-25000" dirty="0"/>
              <a:t> A</a:t>
            </a:r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30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2725738" y="1293813"/>
            <a:ext cx="14874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b="0"/>
              <a:t>accelerating</a:t>
            </a:r>
          </a:p>
        </p:txBody>
      </p:sp>
      <p:grpSp>
        <p:nvGrpSpPr>
          <p:cNvPr id="13" name="Group 34"/>
          <p:cNvGrpSpPr>
            <a:grpSpLocks/>
          </p:cNvGrpSpPr>
          <p:nvPr/>
        </p:nvGrpSpPr>
        <p:grpSpPr bwMode="auto">
          <a:xfrm>
            <a:off x="998538" y="1546225"/>
            <a:ext cx="7924800" cy="2354263"/>
            <a:chOff x="629" y="974"/>
            <a:chExt cx="4992" cy="1483"/>
          </a:xfrm>
        </p:grpSpPr>
        <p:sp>
          <p:nvSpPr>
            <p:cNvPr id="14" name="Line 6"/>
            <p:cNvSpPr>
              <a:spLocks noChangeShapeType="1"/>
            </p:cNvSpPr>
            <p:nvPr/>
          </p:nvSpPr>
          <p:spPr bwMode="auto">
            <a:xfrm>
              <a:off x="629" y="1737"/>
              <a:ext cx="4608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 flipV="1">
              <a:off x="629" y="1065"/>
              <a:ext cx="0" cy="13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629" y="1065"/>
              <a:ext cx="1440" cy="672"/>
            </a:xfrm>
            <a:custGeom>
              <a:avLst/>
              <a:gdLst>
                <a:gd name="T0" fmla="*/ 0 w 1440"/>
                <a:gd name="T1" fmla="*/ 672 h 672"/>
                <a:gd name="T2" fmla="*/ 720 w 1440"/>
                <a:gd name="T3" fmla="*/ 0 h 672"/>
                <a:gd name="T4" fmla="*/ 1440 w 1440"/>
                <a:gd name="T5" fmla="*/ 672 h 672"/>
                <a:gd name="T6" fmla="*/ 0 60000 65536"/>
                <a:gd name="T7" fmla="*/ 0 60000 65536"/>
                <a:gd name="T8" fmla="*/ 0 60000 65536"/>
                <a:gd name="T9" fmla="*/ 0 w 1440"/>
                <a:gd name="T10" fmla="*/ 0 h 672"/>
                <a:gd name="T11" fmla="*/ 1440 w 144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0" h="672">
                  <a:moveTo>
                    <a:pt x="0" y="672"/>
                  </a:moveTo>
                  <a:cubicBezTo>
                    <a:pt x="240" y="336"/>
                    <a:pt x="480" y="0"/>
                    <a:pt x="720" y="0"/>
                  </a:cubicBezTo>
                  <a:cubicBezTo>
                    <a:pt x="960" y="0"/>
                    <a:pt x="1200" y="336"/>
                    <a:pt x="1440" y="672"/>
                  </a:cubicBezTo>
                </a:path>
              </a:pathLst>
            </a:cu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 rot="-10738063">
              <a:off x="2069" y="1737"/>
              <a:ext cx="1440" cy="672"/>
            </a:xfrm>
            <a:custGeom>
              <a:avLst/>
              <a:gdLst>
                <a:gd name="T0" fmla="*/ 0 w 1440"/>
                <a:gd name="T1" fmla="*/ 672 h 672"/>
                <a:gd name="T2" fmla="*/ 720 w 1440"/>
                <a:gd name="T3" fmla="*/ 0 h 672"/>
                <a:gd name="T4" fmla="*/ 1440 w 1440"/>
                <a:gd name="T5" fmla="*/ 672 h 672"/>
                <a:gd name="T6" fmla="*/ 0 60000 65536"/>
                <a:gd name="T7" fmla="*/ 0 60000 65536"/>
                <a:gd name="T8" fmla="*/ 0 60000 65536"/>
                <a:gd name="T9" fmla="*/ 0 w 1440"/>
                <a:gd name="T10" fmla="*/ 0 h 672"/>
                <a:gd name="T11" fmla="*/ 1440 w 144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0" h="672">
                  <a:moveTo>
                    <a:pt x="0" y="672"/>
                  </a:moveTo>
                  <a:cubicBezTo>
                    <a:pt x="240" y="336"/>
                    <a:pt x="480" y="0"/>
                    <a:pt x="720" y="0"/>
                  </a:cubicBezTo>
                  <a:cubicBezTo>
                    <a:pt x="960" y="0"/>
                    <a:pt x="1200" y="336"/>
                    <a:pt x="1440" y="672"/>
                  </a:cubicBezTo>
                </a:path>
              </a:pathLst>
            </a:cu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3509" y="1065"/>
              <a:ext cx="1440" cy="672"/>
            </a:xfrm>
            <a:custGeom>
              <a:avLst/>
              <a:gdLst>
                <a:gd name="T0" fmla="*/ 0 w 1440"/>
                <a:gd name="T1" fmla="*/ 672 h 672"/>
                <a:gd name="T2" fmla="*/ 720 w 1440"/>
                <a:gd name="T3" fmla="*/ 0 h 672"/>
                <a:gd name="T4" fmla="*/ 1440 w 1440"/>
                <a:gd name="T5" fmla="*/ 672 h 672"/>
                <a:gd name="T6" fmla="*/ 0 60000 65536"/>
                <a:gd name="T7" fmla="*/ 0 60000 65536"/>
                <a:gd name="T8" fmla="*/ 0 60000 65536"/>
                <a:gd name="T9" fmla="*/ 0 w 1440"/>
                <a:gd name="T10" fmla="*/ 0 h 672"/>
                <a:gd name="T11" fmla="*/ 1440 w 144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0" h="672">
                  <a:moveTo>
                    <a:pt x="0" y="672"/>
                  </a:moveTo>
                  <a:cubicBezTo>
                    <a:pt x="240" y="336"/>
                    <a:pt x="480" y="0"/>
                    <a:pt x="720" y="0"/>
                  </a:cubicBezTo>
                  <a:cubicBezTo>
                    <a:pt x="960" y="0"/>
                    <a:pt x="1200" y="336"/>
                    <a:pt x="1440" y="672"/>
                  </a:cubicBezTo>
                </a:path>
              </a:pathLst>
            </a:cu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Text Box 11"/>
            <p:cNvSpPr txBox="1">
              <a:spLocks noChangeArrowheads="1"/>
            </p:cNvSpPr>
            <p:nvPr/>
          </p:nvSpPr>
          <p:spPr bwMode="auto">
            <a:xfrm>
              <a:off x="5172" y="1822"/>
              <a:ext cx="44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/>
                <a:t>time</a:t>
              </a:r>
            </a:p>
          </p:txBody>
        </p:sp>
        <p:sp>
          <p:nvSpPr>
            <p:cNvPr id="20" name="Text Box 12"/>
            <p:cNvSpPr txBox="1">
              <a:spLocks noChangeArrowheads="1"/>
            </p:cNvSpPr>
            <p:nvPr/>
          </p:nvSpPr>
          <p:spPr bwMode="auto">
            <a:xfrm>
              <a:off x="656" y="976"/>
              <a:ext cx="2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/>
                <a:t>E</a:t>
              </a:r>
            </a:p>
          </p:txBody>
        </p:sp>
        <p:sp>
          <p:nvSpPr>
            <p:cNvPr id="21" name="Oval 13"/>
            <p:cNvSpPr>
              <a:spLocks noChangeArrowheads="1"/>
            </p:cNvSpPr>
            <p:nvPr/>
          </p:nvSpPr>
          <p:spPr bwMode="auto">
            <a:xfrm>
              <a:off x="2021" y="1689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" name="Oval 14"/>
            <p:cNvSpPr>
              <a:spLocks noChangeArrowheads="1"/>
            </p:cNvSpPr>
            <p:nvPr/>
          </p:nvSpPr>
          <p:spPr bwMode="auto">
            <a:xfrm>
              <a:off x="2007" y="1319"/>
              <a:ext cx="96" cy="96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fr-FR" b="0">
                <a:latin typeface="Times New Roman" charset="0"/>
              </a:endParaRPr>
            </a:p>
          </p:txBody>
        </p:sp>
        <p:sp>
          <p:nvSpPr>
            <p:cNvPr id="23" name="Text Box 17"/>
            <p:cNvSpPr txBox="1">
              <a:spLocks noChangeArrowheads="1"/>
            </p:cNvSpPr>
            <p:nvPr/>
          </p:nvSpPr>
          <p:spPr bwMode="auto">
            <a:xfrm>
              <a:off x="2810" y="974"/>
              <a:ext cx="8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/>
                <a:t>RF Voltage</a:t>
              </a:r>
              <a:endParaRPr lang="en-US" sz="1800" b="0"/>
            </a:p>
          </p:txBody>
        </p:sp>
        <p:sp>
          <p:nvSpPr>
            <p:cNvPr id="24" name="Line 18"/>
            <p:cNvSpPr>
              <a:spLocks noChangeShapeType="1"/>
            </p:cNvSpPr>
            <p:nvPr/>
          </p:nvSpPr>
          <p:spPr bwMode="auto">
            <a:xfrm>
              <a:off x="3496" y="1227"/>
              <a:ext cx="240" cy="1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0"/>
            <p:cNvSpPr>
              <a:spLocks noChangeShapeType="1"/>
            </p:cNvSpPr>
            <p:nvPr/>
          </p:nvSpPr>
          <p:spPr bwMode="auto">
            <a:xfrm flipH="1">
              <a:off x="1646" y="988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Text Box 21"/>
            <p:cNvSpPr txBox="1">
              <a:spLocks noChangeArrowheads="1"/>
            </p:cNvSpPr>
            <p:nvPr/>
          </p:nvSpPr>
          <p:spPr bwMode="auto">
            <a:xfrm>
              <a:off x="3498" y="2078"/>
              <a:ext cx="9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0"/>
                <a:t>decelerating</a:t>
              </a:r>
            </a:p>
          </p:txBody>
        </p:sp>
        <p:sp>
          <p:nvSpPr>
            <p:cNvPr id="27" name="Line 22"/>
            <p:cNvSpPr>
              <a:spLocks noChangeShapeType="1"/>
            </p:cNvSpPr>
            <p:nvPr/>
          </p:nvSpPr>
          <p:spPr bwMode="auto">
            <a:xfrm flipH="1" flipV="1">
              <a:off x="3354" y="2069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Text Box 27"/>
            <p:cNvSpPr txBox="1">
              <a:spLocks noChangeArrowheads="1"/>
            </p:cNvSpPr>
            <p:nvPr/>
          </p:nvSpPr>
          <p:spPr bwMode="auto">
            <a:xfrm>
              <a:off x="2694" y="1280"/>
              <a:ext cx="233" cy="2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b="0"/>
                <a:t>A</a:t>
              </a:r>
              <a:endParaRPr lang="en-US" b="0"/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 flipH="1">
              <a:off x="2148" y="1414"/>
              <a:ext cx="541" cy="2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Text Box 29"/>
            <p:cNvSpPr txBox="1">
              <a:spLocks noChangeArrowheads="1"/>
            </p:cNvSpPr>
            <p:nvPr/>
          </p:nvSpPr>
          <p:spPr bwMode="auto">
            <a:xfrm>
              <a:off x="1239" y="1952"/>
              <a:ext cx="2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b="0" dirty="0">
                  <a:solidFill>
                    <a:schemeClr val="tx2">
                      <a:lumMod val="50000"/>
                    </a:schemeClr>
                  </a:solidFill>
                </a:rPr>
                <a:t>B</a:t>
              </a:r>
              <a:endParaRPr lang="en-US" b="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V="1">
              <a:off x="1433" y="1440"/>
              <a:ext cx="549" cy="5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32"/>
            <p:cNvSpPr>
              <a:spLocks noChangeShapeType="1"/>
            </p:cNvSpPr>
            <p:nvPr/>
          </p:nvSpPr>
          <p:spPr bwMode="auto">
            <a:xfrm flipV="1">
              <a:off x="4967" y="1063"/>
              <a:ext cx="0" cy="13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Text Box 33"/>
            <p:cNvSpPr txBox="1">
              <a:spLocks noChangeArrowheads="1"/>
            </p:cNvSpPr>
            <p:nvPr/>
          </p:nvSpPr>
          <p:spPr bwMode="auto">
            <a:xfrm>
              <a:off x="5021" y="1024"/>
              <a:ext cx="22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/>
                <a:t>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585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99" y="53625"/>
            <a:ext cx="6435715" cy="914400"/>
          </a:xfrm>
        </p:spPr>
        <p:txBody>
          <a:bodyPr/>
          <a:lstStyle/>
          <a:p>
            <a:r>
              <a:rPr lang="en-US" sz="4400" dirty="0" smtClean="0"/>
              <a:t>Motion Beyond Transition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59" y="4104075"/>
            <a:ext cx="8235915" cy="2070230"/>
          </a:xfrm>
        </p:spPr>
        <p:txBody>
          <a:bodyPr>
            <a:normAutofit/>
          </a:bodyPr>
          <a:lstStyle/>
          <a:p>
            <a:r>
              <a:rPr lang="en-US" sz="2800" dirty="0"/>
              <a:t>Particle B arrives after A and experiences a decelerating voltage.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The energy of B is still higher, </a:t>
            </a:r>
            <a:r>
              <a:rPr lang="en-US" sz="2400" b="1" u="sng" dirty="0"/>
              <a:t>but less</a:t>
            </a:r>
            <a:r>
              <a:rPr lang="en-US" sz="2400" dirty="0"/>
              <a:t> </a:t>
            </a:r>
            <a:r>
              <a:rPr lang="en-US" sz="2400" dirty="0">
                <a:sym typeface="Wingdings" charset="0"/>
              </a:rPr>
              <a:t> </a:t>
            </a:r>
            <a:r>
              <a:rPr lang="en-US" sz="2400" dirty="0" err="1"/>
              <a:t>F</a:t>
            </a:r>
            <a:r>
              <a:rPr lang="en-US" sz="2400" baseline="-25000" dirty="0" err="1"/>
              <a:t>rev</a:t>
            </a:r>
            <a:r>
              <a:rPr lang="en-US" sz="2400" baseline="-25000" dirty="0"/>
              <a:t> B</a:t>
            </a:r>
            <a:r>
              <a:rPr lang="en-US" sz="2400" dirty="0"/>
              <a:t> &lt; </a:t>
            </a:r>
            <a:r>
              <a:rPr lang="en-US" sz="2400" dirty="0" err="1"/>
              <a:t>F</a:t>
            </a:r>
            <a:r>
              <a:rPr lang="en-US" sz="2400" baseline="-25000" dirty="0" err="1"/>
              <a:t>rev</a:t>
            </a:r>
            <a:r>
              <a:rPr lang="en-US" sz="2400" baseline="-25000" dirty="0"/>
              <a:t> </a:t>
            </a:r>
            <a:r>
              <a:rPr lang="en-US" sz="2400" baseline="-25000" dirty="0" smtClean="0"/>
              <a:t>A</a:t>
            </a:r>
            <a:endParaRPr lang="en-US" sz="2800" dirty="0" smtClean="0"/>
          </a:p>
          <a:p>
            <a:pPr lvl="2"/>
            <a:endParaRPr lang="en-US" sz="2800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31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8210550" y="2892425"/>
            <a:ext cx="712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/>
              <a:t>time</a:t>
            </a:r>
          </a:p>
        </p:txBody>
      </p:sp>
      <p:grpSp>
        <p:nvGrpSpPr>
          <p:cNvPr id="35" name="Group 25"/>
          <p:cNvGrpSpPr>
            <a:grpSpLocks/>
          </p:cNvGrpSpPr>
          <p:nvPr/>
        </p:nvGrpSpPr>
        <p:grpSpPr bwMode="auto">
          <a:xfrm>
            <a:off x="998538" y="1293813"/>
            <a:ext cx="7327900" cy="2606675"/>
            <a:chOff x="629" y="815"/>
            <a:chExt cx="4616" cy="1642"/>
          </a:xfrm>
        </p:grpSpPr>
        <p:sp>
          <p:nvSpPr>
            <p:cNvPr id="36" name="Line 4"/>
            <p:cNvSpPr>
              <a:spLocks noChangeShapeType="1"/>
            </p:cNvSpPr>
            <p:nvPr/>
          </p:nvSpPr>
          <p:spPr bwMode="auto">
            <a:xfrm>
              <a:off x="629" y="1737"/>
              <a:ext cx="46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5"/>
            <p:cNvSpPr>
              <a:spLocks noChangeShapeType="1"/>
            </p:cNvSpPr>
            <p:nvPr/>
          </p:nvSpPr>
          <p:spPr bwMode="auto">
            <a:xfrm flipV="1">
              <a:off x="629" y="1065"/>
              <a:ext cx="0" cy="13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Freeform 6"/>
            <p:cNvSpPr>
              <a:spLocks/>
            </p:cNvSpPr>
            <p:nvPr/>
          </p:nvSpPr>
          <p:spPr bwMode="auto">
            <a:xfrm>
              <a:off x="629" y="1065"/>
              <a:ext cx="1440" cy="672"/>
            </a:xfrm>
            <a:custGeom>
              <a:avLst/>
              <a:gdLst>
                <a:gd name="T0" fmla="*/ 0 w 1440"/>
                <a:gd name="T1" fmla="*/ 672 h 672"/>
                <a:gd name="T2" fmla="*/ 720 w 1440"/>
                <a:gd name="T3" fmla="*/ 0 h 672"/>
                <a:gd name="T4" fmla="*/ 1440 w 1440"/>
                <a:gd name="T5" fmla="*/ 672 h 672"/>
                <a:gd name="T6" fmla="*/ 0 60000 65536"/>
                <a:gd name="T7" fmla="*/ 0 60000 65536"/>
                <a:gd name="T8" fmla="*/ 0 60000 65536"/>
                <a:gd name="T9" fmla="*/ 0 w 1440"/>
                <a:gd name="T10" fmla="*/ 0 h 672"/>
                <a:gd name="T11" fmla="*/ 1440 w 144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0" h="672">
                  <a:moveTo>
                    <a:pt x="0" y="672"/>
                  </a:moveTo>
                  <a:cubicBezTo>
                    <a:pt x="240" y="336"/>
                    <a:pt x="480" y="0"/>
                    <a:pt x="720" y="0"/>
                  </a:cubicBezTo>
                  <a:cubicBezTo>
                    <a:pt x="960" y="0"/>
                    <a:pt x="1200" y="336"/>
                    <a:pt x="1440" y="672"/>
                  </a:cubicBezTo>
                </a:path>
              </a:pathLst>
            </a:cu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Freeform 7"/>
            <p:cNvSpPr>
              <a:spLocks/>
            </p:cNvSpPr>
            <p:nvPr/>
          </p:nvSpPr>
          <p:spPr bwMode="auto">
            <a:xfrm rot="-10738063">
              <a:off x="2069" y="1737"/>
              <a:ext cx="1440" cy="672"/>
            </a:xfrm>
            <a:custGeom>
              <a:avLst/>
              <a:gdLst>
                <a:gd name="T0" fmla="*/ 0 w 1440"/>
                <a:gd name="T1" fmla="*/ 672 h 672"/>
                <a:gd name="T2" fmla="*/ 720 w 1440"/>
                <a:gd name="T3" fmla="*/ 0 h 672"/>
                <a:gd name="T4" fmla="*/ 1440 w 1440"/>
                <a:gd name="T5" fmla="*/ 672 h 672"/>
                <a:gd name="T6" fmla="*/ 0 60000 65536"/>
                <a:gd name="T7" fmla="*/ 0 60000 65536"/>
                <a:gd name="T8" fmla="*/ 0 60000 65536"/>
                <a:gd name="T9" fmla="*/ 0 w 1440"/>
                <a:gd name="T10" fmla="*/ 0 h 672"/>
                <a:gd name="T11" fmla="*/ 1440 w 144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0" h="672">
                  <a:moveTo>
                    <a:pt x="0" y="672"/>
                  </a:moveTo>
                  <a:cubicBezTo>
                    <a:pt x="240" y="336"/>
                    <a:pt x="480" y="0"/>
                    <a:pt x="720" y="0"/>
                  </a:cubicBezTo>
                  <a:cubicBezTo>
                    <a:pt x="960" y="0"/>
                    <a:pt x="1200" y="336"/>
                    <a:pt x="1440" y="672"/>
                  </a:cubicBezTo>
                </a:path>
              </a:pathLst>
            </a:cu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Freeform 8"/>
            <p:cNvSpPr>
              <a:spLocks/>
            </p:cNvSpPr>
            <p:nvPr/>
          </p:nvSpPr>
          <p:spPr bwMode="auto">
            <a:xfrm>
              <a:off x="3509" y="1065"/>
              <a:ext cx="1440" cy="672"/>
            </a:xfrm>
            <a:custGeom>
              <a:avLst/>
              <a:gdLst>
                <a:gd name="T0" fmla="*/ 0 w 1440"/>
                <a:gd name="T1" fmla="*/ 672 h 672"/>
                <a:gd name="T2" fmla="*/ 720 w 1440"/>
                <a:gd name="T3" fmla="*/ 0 h 672"/>
                <a:gd name="T4" fmla="*/ 1440 w 1440"/>
                <a:gd name="T5" fmla="*/ 672 h 672"/>
                <a:gd name="T6" fmla="*/ 0 60000 65536"/>
                <a:gd name="T7" fmla="*/ 0 60000 65536"/>
                <a:gd name="T8" fmla="*/ 0 60000 65536"/>
                <a:gd name="T9" fmla="*/ 0 w 1440"/>
                <a:gd name="T10" fmla="*/ 0 h 672"/>
                <a:gd name="T11" fmla="*/ 1440 w 144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0" h="672">
                  <a:moveTo>
                    <a:pt x="0" y="672"/>
                  </a:moveTo>
                  <a:cubicBezTo>
                    <a:pt x="240" y="336"/>
                    <a:pt x="480" y="0"/>
                    <a:pt x="720" y="0"/>
                  </a:cubicBezTo>
                  <a:cubicBezTo>
                    <a:pt x="960" y="0"/>
                    <a:pt x="1200" y="336"/>
                    <a:pt x="1440" y="672"/>
                  </a:cubicBezTo>
                </a:path>
              </a:pathLst>
            </a:cu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Text Box 10"/>
            <p:cNvSpPr txBox="1">
              <a:spLocks noChangeArrowheads="1"/>
            </p:cNvSpPr>
            <p:nvPr/>
          </p:nvSpPr>
          <p:spPr bwMode="auto">
            <a:xfrm>
              <a:off x="656" y="976"/>
              <a:ext cx="2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/>
                <a:t>E</a:t>
              </a:r>
            </a:p>
          </p:txBody>
        </p:sp>
        <p:sp>
          <p:nvSpPr>
            <p:cNvPr id="42" name="Oval 11"/>
            <p:cNvSpPr>
              <a:spLocks noChangeArrowheads="1"/>
            </p:cNvSpPr>
            <p:nvPr/>
          </p:nvSpPr>
          <p:spPr bwMode="auto">
            <a:xfrm>
              <a:off x="2021" y="1689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3" name="Oval 12"/>
            <p:cNvSpPr>
              <a:spLocks noChangeArrowheads="1"/>
            </p:cNvSpPr>
            <p:nvPr/>
          </p:nvSpPr>
          <p:spPr bwMode="auto">
            <a:xfrm>
              <a:off x="2353" y="1441"/>
              <a:ext cx="96" cy="96"/>
            </a:xfrm>
            <a:prstGeom prst="ellipse">
              <a:avLst/>
            </a:prstGeom>
            <a:solidFill>
              <a:srgbClr val="007E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fr-FR" b="0">
                <a:latin typeface="Times New Roman" charset="0"/>
              </a:endParaRPr>
            </a:p>
          </p:txBody>
        </p:sp>
        <p:sp>
          <p:nvSpPr>
            <p:cNvPr id="44" name="Text Box 13"/>
            <p:cNvSpPr txBox="1">
              <a:spLocks noChangeArrowheads="1"/>
            </p:cNvSpPr>
            <p:nvPr/>
          </p:nvSpPr>
          <p:spPr bwMode="auto">
            <a:xfrm>
              <a:off x="2810" y="974"/>
              <a:ext cx="8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/>
                <a:t>RF Voltage</a:t>
              </a:r>
              <a:endParaRPr lang="en-US" sz="1800" b="0"/>
            </a:p>
          </p:txBody>
        </p:sp>
        <p:sp>
          <p:nvSpPr>
            <p:cNvPr id="45" name="Line 14"/>
            <p:cNvSpPr>
              <a:spLocks noChangeShapeType="1"/>
            </p:cNvSpPr>
            <p:nvPr/>
          </p:nvSpPr>
          <p:spPr bwMode="auto">
            <a:xfrm>
              <a:off x="3496" y="1227"/>
              <a:ext cx="240" cy="1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Text Box 15"/>
            <p:cNvSpPr txBox="1">
              <a:spLocks noChangeArrowheads="1"/>
            </p:cNvSpPr>
            <p:nvPr/>
          </p:nvSpPr>
          <p:spPr bwMode="auto">
            <a:xfrm>
              <a:off x="1717" y="815"/>
              <a:ext cx="93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0"/>
                <a:t>accelerating</a:t>
              </a:r>
            </a:p>
          </p:txBody>
        </p:sp>
        <p:sp>
          <p:nvSpPr>
            <p:cNvPr id="47" name="Line 16"/>
            <p:cNvSpPr>
              <a:spLocks noChangeShapeType="1"/>
            </p:cNvSpPr>
            <p:nvPr/>
          </p:nvSpPr>
          <p:spPr bwMode="auto">
            <a:xfrm flipH="1">
              <a:off x="1646" y="988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Text Box 17"/>
            <p:cNvSpPr txBox="1">
              <a:spLocks noChangeArrowheads="1"/>
            </p:cNvSpPr>
            <p:nvPr/>
          </p:nvSpPr>
          <p:spPr bwMode="auto">
            <a:xfrm>
              <a:off x="3498" y="2078"/>
              <a:ext cx="9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0"/>
                <a:t>decelerating</a:t>
              </a:r>
            </a:p>
          </p:txBody>
        </p:sp>
        <p:sp>
          <p:nvSpPr>
            <p:cNvPr id="49" name="Line 18"/>
            <p:cNvSpPr>
              <a:spLocks noChangeShapeType="1"/>
            </p:cNvSpPr>
            <p:nvPr/>
          </p:nvSpPr>
          <p:spPr bwMode="auto">
            <a:xfrm flipH="1" flipV="1">
              <a:off x="3354" y="2069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Text Box 19"/>
            <p:cNvSpPr txBox="1">
              <a:spLocks noChangeArrowheads="1"/>
            </p:cNvSpPr>
            <p:nvPr/>
          </p:nvSpPr>
          <p:spPr bwMode="auto">
            <a:xfrm>
              <a:off x="2694" y="1280"/>
              <a:ext cx="233" cy="2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b="0"/>
                <a:t>A</a:t>
              </a:r>
              <a:endParaRPr lang="en-US" b="0"/>
            </a:p>
          </p:txBody>
        </p:sp>
        <p:sp>
          <p:nvSpPr>
            <p:cNvPr id="51" name="Line 20"/>
            <p:cNvSpPr>
              <a:spLocks noChangeShapeType="1"/>
            </p:cNvSpPr>
            <p:nvPr/>
          </p:nvSpPr>
          <p:spPr bwMode="auto">
            <a:xfrm flipH="1">
              <a:off x="2148" y="1414"/>
              <a:ext cx="541" cy="2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Text Box 21"/>
            <p:cNvSpPr txBox="1">
              <a:spLocks noChangeArrowheads="1"/>
            </p:cNvSpPr>
            <p:nvPr/>
          </p:nvSpPr>
          <p:spPr bwMode="auto">
            <a:xfrm>
              <a:off x="1239" y="1952"/>
              <a:ext cx="2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b="0" dirty="0">
                  <a:solidFill>
                    <a:schemeClr val="tx2">
                      <a:lumMod val="50000"/>
                    </a:schemeClr>
                  </a:solidFill>
                </a:rPr>
                <a:t>B</a:t>
              </a:r>
              <a:endParaRPr lang="en-US" b="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3" name="Line 22"/>
            <p:cNvSpPr>
              <a:spLocks noChangeShapeType="1"/>
            </p:cNvSpPr>
            <p:nvPr/>
          </p:nvSpPr>
          <p:spPr bwMode="auto">
            <a:xfrm flipV="1">
              <a:off x="1433" y="1501"/>
              <a:ext cx="86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23"/>
            <p:cNvSpPr>
              <a:spLocks noChangeShapeType="1"/>
            </p:cNvSpPr>
            <p:nvPr/>
          </p:nvSpPr>
          <p:spPr bwMode="auto">
            <a:xfrm flipV="1">
              <a:off x="4967" y="1063"/>
              <a:ext cx="0" cy="13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Text Box 24"/>
            <p:cNvSpPr txBox="1">
              <a:spLocks noChangeArrowheads="1"/>
            </p:cNvSpPr>
            <p:nvPr/>
          </p:nvSpPr>
          <p:spPr bwMode="auto">
            <a:xfrm>
              <a:off x="5021" y="1024"/>
              <a:ext cx="22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/>
                <a:t>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32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99" y="53625"/>
            <a:ext cx="6435715" cy="914400"/>
          </a:xfrm>
        </p:spPr>
        <p:txBody>
          <a:bodyPr/>
          <a:lstStyle/>
          <a:p>
            <a:r>
              <a:rPr lang="en-US" sz="4400" dirty="0" smtClean="0"/>
              <a:t>Motion Beyond Transition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59" y="4104075"/>
            <a:ext cx="8235915" cy="207023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B has now the same energy as A, but arrives still later and experiences therefore a decelerating voltage.</a:t>
            </a:r>
          </a:p>
          <a:p>
            <a:pPr lvl="1"/>
            <a:endParaRPr lang="en-US" sz="2000" dirty="0"/>
          </a:p>
          <a:p>
            <a:pPr lvl="1"/>
            <a:r>
              <a:rPr lang="en-US" sz="2400" dirty="0" err="1"/>
              <a:t>F</a:t>
            </a:r>
            <a:r>
              <a:rPr lang="en-US" sz="2400" baseline="-25000" dirty="0" err="1"/>
              <a:t>rev</a:t>
            </a:r>
            <a:r>
              <a:rPr lang="en-US" sz="2400" baseline="-25000" dirty="0"/>
              <a:t> B</a:t>
            </a:r>
            <a:r>
              <a:rPr lang="en-US" sz="2400" dirty="0"/>
              <a:t> = </a:t>
            </a:r>
            <a:r>
              <a:rPr lang="en-US" sz="2400" dirty="0" err="1"/>
              <a:t>F</a:t>
            </a:r>
            <a:r>
              <a:rPr lang="en-US" sz="2400" baseline="-25000" dirty="0" err="1"/>
              <a:t>rev</a:t>
            </a:r>
            <a:r>
              <a:rPr lang="en-US" sz="2400" baseline="-25000" dirty="0"/>
              <a:t> A</a:t>
            </a:r>
            <a:endParaRPr lang="en-US" sz="2400" dirty="0"/>
          </a:p>
          <a:p>
            <a:pPr lvl="2"/>
            <a:endParaRPr lang="en-US" sz="2800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32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8210550" y="2892425"/>
            <a:ext cx="712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/>
              <a:t>time</a:t>
            </a:r>
          </a:p>
        </p:txBody>
      </p:sp>
      <p:grpSp>
        <p:nvGrpSpPr>
          <p:cNvPr id="33" name="Group 25"/>
          <p:cNvGrpSpPr>
            <a:grpSpLocks/>
          </p:cNvGrpSpPr>
          <p:nvPr/>
        </p:nvGrpSpPr>
        <p:grpSpPr bwMode="auto">
          <a:xfrm>
            <a:off x="998538" y="1293813"/>
            <a:ext cx="7924800" cy="2606675"/>
            <a:chOff x="629" y="815"/>
            <a:chExt cx="4992" cy="1642"/>
          </a:xfrm>
        </p:grpSpPr>
        <p:sp>
          <p:nvSpPr>
            <p:cNvPr id="56" name="Line 4"/>
            <p:cNvSpPr>
              <a:spLocks noChangeShapeType="1"/>
            </p:cNvSpPr>
            <p:nvPr/>
          </p:nvSpPr>
          <p:spPr bwMode="auto">
            <a:xfrm>
              <a:off x="629" y="1737"/>
              <a:ext cx="4608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5"/>
            <p:cNvSpPr>
              <a:spLocks noChangeShapeType="1"/>
            </p:cNvSpPr>
            <p:nvPr/>
          </p:nvSpPr>
          <p:spPr bwMode="auto">
            <a:xfrm flipV="1">
              <a:off x="629" y="1065"/>
              <a:ext cx="0" cy="13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Freeform 6"/>
            <p:cNvSpPr>
              <a:spLocks/>
            </p:cNvSpPr>
            <p:nvPr/>
          </p:nvSpPr>
          <p:spPr bwMode="auto">
            <a:xfrm>
              <a:off x="629" y="1065"/>
              <a:ext cx="1440" cy="672"/>
            </a:xfrm>
            <a:custGeom>
              <a:avLst/>
              <a:gdLst>
                <a:gd name="T0" fmla="*/ 0 w 1440"/>
                <a:gd name="T1" fmla="*/ 672 h 672"/>
                <a:gd name="T2" fmla="*/ 720 w 1440"/>
                <a:gd name="T3" fmla="*/ 0 h 672"/>
                <a:gd name="T4" fmla="*/ 1440 w 1440"/>
                <a:gd name="T5" fmla="*/ 672 h 672"/>
                <a:gd name="T6" fmla="*/ 0 60000 65536"/>
                <a:gd name="T7" fmla="*/ 0 60000 65536"/>
                <a:gd name="T8" fmla="*/ 0 60000 65536"/>
                <a:gd name="T9" fmla="*/ 0 w 1440"/>
                <a:gd name="T10" fmla="*/ 0 h 672"/>
                <a:gd name="T11" fmla="*/ 1440 w 144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0" h="672">
                  <a:moveTo>
                    <a:pt x="0" y="672"/>
                  </a:moveTo>
                  <a:cubicBezTo>
                    <a:pt x="240" y="336"/>
                    <a:pt x="480" y="0"/>
                    <a:pt x="720" y="0"/>
                  </a:cubicBezTo>
                  <a:cubicBezTo>
                    <a:pt x="960" y="0"/>
                    <a:pt x="1200" y="336"/>
                    <a:pt x="1440" y="672"/>
                  </a:cubicBezTo>
                </a:path>
              </a:pathLst>
            </a:cu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Freeform 7"/>
            <p:cNvSpPr>
              <a:spLocks/>
            </p:cNvSpPr>
            <p:nvPr/>
          </p:nvSpPr>
          <p:spPr bwMode="auto">
            <a:xfrm rot="-10738063">
              <a:off x="2069" y="1737"/>
              <a:ext cx="1440" cy="672"/>
            </a:xfrm>
            <a:custGeom>
              <a:avLst/>
              <a:gdLst>
                <a:gd name="T0" fmla="*/ 0 w 1440"/>
                <a:gd name="T1" fmla="*/ 672 h 672"/>
                <a:gd name="T2" fmla="*/ 720 w 1440"/>
                <a:gd name="T3" fmla="*/ 0 h 672"/>
                <a:gd name="T4" fmla="*/ 1440 w 1440"/>
                <a:gd name="T5" fmla="*/ 672 h 672"/>
                <a:gd name="T6" fmla="*/ 0 60000 65536"/>
                <a:gd name="T7" fmla="*/ 0 60000 65536"/>
                <a:gd name="T8" fmla="*/ 0 60000 65536"/>
                <a:gd name="T9" fmla="*/ 0 w 1440"/>
                <a:gd name="T10" fmla="*/ 0 h 672"/>
                <a:gd name="T11" fmla="*/ 1440 w 144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0" h="672">
                  <a:moveTo>
                    <a:pt x="0" y="672"/>
                  </a:moveTo>
                  <a:cubicBezTo>
                    <a:pt x="240" y="336"/>
                    <a:pt x="480" y="0"/>
                    <a:pt x="720" y="0"/>
                  </a:cubicBezTo>
                  <a:cubicBezTo>
                    <a:pt x="960" y="0"/>
                    <a:pt x="1200" y="336"/>
                    <a:pt x="1440" y="672"/>
                  </a:cubicBezTo>
                </a:path>
              </a:pathLst>
            </a:cu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Freeform 8"/>
            <p:cNvSpPr>
              <a:spLocks/>
            </p:cNvSpPr>
            <p:nvPr/>
          </p:nvSpPr>
          <p:spPr bwMode="auto">
            <a:xfrm>
              <a:off x="3509" y="1065"/>
              <a:ext cx="1440" cy="672"/>
            </a:xfrm>
            <a:custGeom>
              <a:avLst/>
              <a:gdLst>
                <a:gd name="T0" fmla="*/ 0 w 1440"/>
                <a:gd name="T1" fmla="*/ 672 h 672"/>
                <a:gd name="T2" fmla="*/ 720 w 1440"/>
                <a:gd name="T3" fmla="*/ 0 h 672"/>
                <a:gd name="T4" fmla="*/ 1440 w 1440"/>
                <a:gd name="T5" fmla="*/ 672 h 672"/>
                <a:gd name="T6" fmla="*/ 0 60000 65536"/>
                <a:gd name="T7" fmla="*/ 0 60000 65536"/>
                <a:gd name="T8" fmla="*/ 0 60000 65536"/>
                <a:gd name="T9" fmla="*/ 0 w 1440"/>
                <a:gd name="T10" fmla="*/ 0 h 672"/>
                <a:gd name="T11" fmla="*/ 1440 w 144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0" h="672">
                  <a:moveTo>
                    <a:pt x="0" y="672"/>
                  </a:moveTo>
                  <a:cubicBezTo>
                    <a:pt x="240" y="336"/>
                    <a:pt x="480" y="0"/>
                    <a:pt x="720" y="0"/>
                  </a:cubicBezTo>
                  <a:cubicBezTo>
                    <a:pt x="960" y="0"/>
                    <a:pt x="1200" y="336"/>
                    <a:pt x="1440" y="672"/>
                  </a:cubicBezTo>
                </a:path>
              </a:pathLst>
            </a:cu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Text Box 9"/>
            <p:cNvSpPr txBox="1">
              <a:spLocks noChangeArrowheads="1"/>
            </p:cNvSpPr>
            <p:nvPr/>
          </p:nvSpPr>
          <p:spPr bwMode="auto">
            <a:xfrm>
              <a:off x="5172" y="1822"/>
              <a:ext cx="44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/>
                <a:t>time</a:t>
              </a:r>
            </a:p>
          </p:txBody>
        </p:sp>
        <p:sp>
          <p:nvSpPr>
            <p:cNvPr id="62" name="Text Box 10"/>
            <p:cNvSpPr txBox="1">
              <a:spLocks noChangeArrowheads="1"/>
            </p:cNvSpPr>
            <p:nvPr/>
          </p:nvSpPr>
          <p:spPr bwMode="auto">
            <a:xfrm>
              <a:off x="656" y="976"/>
              <a:ext cx="2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/>
                <a:t>E</a:t>
              </a:r>
            </a:p>
          </p:txBody>
        </p:sp>
        <p:sp>
          <p:nvSpPr>
            <p:cNvPr id="63" name="Oval 11"/>
            <p:cNvSpPr>
              <a:spLocks noChangeArrowheads="1"/>
            </p:cNvSpPr>
            <p:nvPr/>
          </p:nvSpPr>
          <p:spPr bwMode="auto">
            <a:xfrm>
              <a:off x="2021" y="1689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4" name="Oval 12"/>
            <p:cNvSpPr>
              <a:spLocks noChangeArrowheads="1"/>
            </p:cNvSpPr>
            <p:nvPr/>
          </p:nvSpPr>
          <p:spPr bwMode="auto">
            <a:xfrm>
              <a:off x="2455" y="1685"/>
              <a:ext cx="96" cy="96"/>
            </a:xfrm>
            <a:prstGeom prst="ellipse">
              <a:avLst/>
            </a:prstGeom>
            <a:solidFill>
              <a:srgbClr val="007E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fr-FR" b="0">
                <a:latin typeface="Times New Roman" charset="0"/>
              </a:endParaRPr>
            </a:p>
          </p:txBody>
        </p:sp>
        <p:sp>
          <p:nvSpPr>
            <p:cNvPr id="65" name="Text Box 13"/>
            <p:cNvSpPr txBox="1">
              <a:spLocks noChangeArrowheads="1"/>
            </p:cNvSpPr>
            <p:nvPr/>
          </p:nvSpPr>
          <p:spPr bwMode="auto">
            <a:xfrm>
              <a:off x="2810" y="974"/>
              <a:ext cx="8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/>
                <a:t>RF Voltage</a:t>
              </a:r>
              <a:endParaRPr lang="en-US" sz="1800" b="0"/>
            </a:p>
          </p:txBody>
        </p:sp>
        <p:sp>
          <p:nvSpPr>
            <p:cNvPr id="66" name="Line 14"/>
            <p:cNvSpPr>
              <a:spLocks noChangeShapeType="1"/>
            </p:cNvSpPr>
            <p:nvPr/>
          </p:nvSpPr>
          <p:spPr bwMode="auto">
            <a:xfrm>
              <a:off x="3496" y="1227"/>
              <a:ext cx="240" cy="1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Text Box 15"/>
            <p:cNvSpPr txBox="1">
              <a:spLocks noChangeArrowheads="1"/>
            </p:cNvSpPr>
            <p:nvPr/>
          </p:nvSpPr>
          <p:spPr bwMode="auto">
            <a:xfrm>
              <a:off x="1717" y="815"/>
              <a:ext cx="93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0"/>
                <a:t>accelerating</a:t>
              </a:r>
            </a:p>
          </p:txBody>
        </p:sp>
        <p:sp>
          <p:nvSpPr>
            <p:cNvPr id="68" name="Line 16"/>
            <p:cNvSpPr>
              <a:spLocks noChangeShapeType="1"/>
            </p:cNvSpPr>
            <p:nvPr/>
          </p:nvSpPr>
          <p:spPr bwMode="auto">
            <a:xfrm flipH="1">
              <a:off x="1646" y="988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Text Box 17"/>
            <p:cNvSpPr txBox="1">
              <a:spLocks noChangeArrowheads="1"/>
            </p:cNvSpPr>
            <p:nvPr/>
          </p:nvSpPr>
          <p:spPr bwMode="auto">
            <a:xfrm>
              <a:off x="3498" y="2078"/>
              <a:ext cx="9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0"/>
                <a:t>decelerating</a:t>
              </a:r>
            </a:p>
          </p:txBody>
        </p:sp>
        <p:sp>
          <p:nvSpPr>
            <p:cNvPr id="70" name="Line 18"/>
            <p:cNvSpPr>
              <a:spLocks noChangeShapeType="1"/>
            </p:cNvSpPr>
            <p:nvPr/>
          </p:nvSpPr>
          <p:spPr bwMode="auto">
            <a:xfrm flipH="1" flipV="1">
              <a:off x="3354" y="2069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Text Box 19"/>
            <p:cNvSpPr txBox="1">
              <a:spLocks noChangeArrowheads="1"/>
            </p:cNvSpPr>
            <p:nvPr/>
          </p:nvSpPr>
          <p:spPr bwMode="auto">
            <a:xfrm>
              <a:off x="2694" y="1280"/>
              <a:ext cx="233" cy="2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b="0"/>
                <a:t>A</a:t>
              </a:r>
              <a:endParaRPr lang="en-US" b="0"/>
            </a:p>
          </p:txBody>
        </p:sp>
        <p:sp>
          <p:nvSpPr>
            <p:cNvPr id="72" name="Line 20"/>
            <p:cNvSpPr>
              <a:spLocks noChangeShapeType="1"/>
            </p:cNvSpPr>
            <p:nvPr/>
          </p:nvSpPr>
          <p:spPr bwMode="auto">
            <a:xfrm flipH="1">
              <a:off x="2148" y="1414"/>
              <a:ext cx="541" cy="2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Text Box 21"/>
            <p:cNvSpPr txBox="1">
              <a:spLocks noChangeArrowheads="1"/>
            </p:cNvSpPr>
            <p:nvPr/>
          </p:nvSpPr>
          <p:spPr bwMode="auto">
            <a:xfrm>
              <a:off x="1239" y="1952"/>
              <a:ext cx="2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b="0" dirty="0">
                  <a:solidFill>
                    <a:srgbClr val="007EEA"/>
                  </a:solidFill>
                </a:rPr>
                <a:t>B</a:t>
              </a:r>
              <a:endParaRPr lang="en-US" b="0" dirty="0">
                <a:solidFill>
                  <a:srgbClr val="007EEA"/>
                </a:solidFill>
              </a:endParaRPr>
            </a:p>
          </p:txBody>
        </p:sp>
        <p:sp>
          <p:nvSpPr>
            <p:cNvPr id="74" name="Line 22"/>
            <p:cNvSpPr>
              <a:spLocks noChangeShapeType="1"/>
            </p:cNvSpPr>
            <p:nvPr/>
          </p:nvSpPr>
          <p:spPr bwMode="auto">
            <a:xfrm flipV="1">
              <a:off x="1419" y="1759"/>
              <a:ext cx="1030" cy="3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23"/>
            <p:cNvSpPr>
              <a:spLocks noChangeShapeType="1"/>
            </p:cNvSpPr>
            <p:nvPr/>
          </p:nvSpPr>
          <p:spPr bwMode="auto">
            <a:xfrm flipV="1">
              <a:off x="4967" y="1063"/>
              <a:ext cx="0" cy="13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Text Box 24"/>
            <p:cNvSpPr txBox="1">
              <a:spLocks noChangeArrowheads="1"/>
            </p:cNvSpPr>
            <p:nvPr/>
          </p:nvSpPr>
          <p:spPr bwMode="auto">
            <a:xfrm>
              <a:off x="5021" y="1024"/>
              <a:ext cx="22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/>
                <a:t>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103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99" y="53625"/>
            <a:ext cx="6435715" cy="914400"/>
          </a:xfrm>
        </p:spPr>
        <p:txBody>
          <a:bodyPr/>
          <a:lstStyle/>
          <a:p>
            <a:r>
              <a:rPr lang="en-US" sz="4400" dirty="0" smtClean="0"/>
              <a:t>Motion Beyond Transition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59" y="4104075"/>
            <a:ext cx="8235915" cy="2070230"/>
          </a:xfrm>
        </p:spPr>
        <p:txBody>
          <a:bodyPr>
            <a:normAutofit/>
          </a:bodyPr>
          <a:lstStyle/>
          <a:p>
            <a:r>
              <a:rPr lang="en-US" sz="2800" dirty="0"/>
              <a:t>Particle B has now a lower energy as A, but arrives at the same time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 err="1"/>
              <a:t>F</a:t>
            </a:r>
            <a:r>
              <a:rPr lang="en-US" sz="2400" baseline="-25000" dirty="0" err="1"/>
              <a:t>rev</a:t>
            </a:r>
            <a:r>
              <a:rPr lang="en-US" sz="2400" baseline="-25000" dirty="0"/>
              <a:t> B</a:t>
            </a:r>
            <a:r>
              <a:rPr lang="en-US" sz="2400" dirty="0"/>
              <a:t> &gt; </a:t>
            </a:r>
            <a:r>
              <a:rPr lang="en-US" sz="2400" dirty="0" err="1"/>
              <a:t>F</a:t>
            </a:r>
            <a:r>
              <a:rPr lang="en-US" sz="2400" baseline="-25000" dirty="0" err="1"/>
              <a:t>rev</a:t>
            </a:r>
            <a:r>
              <a:rPr lang="en-US" sz="2400" baseline="-25000" dirty="0"/>
              <a:t> </a:t>
            </a:r>
            <a:r>
              <a:rPr lang="en-US" sz="2400" baseline="-25000" dirty="0" smtClean="0"/>
              <a:t>A</a:t>
            </a:r>
            <a:endParaRPr lang="en-US" sz="3200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33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8210550" y="2892425"/>
            <a:ext cx="712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/>
              <a:t>time</a:t>
            </a:r>
          </a:p>
        </p:txBody>
      </p:sp>
      <p:grpSp>
        <p:nvGrpSpPr>
          <p:cNvPr id="35" name="Group 25"/>
          <p:cNvGrpSpPr>
            <a:grpSpLocks/>
          </p:cNvGrpSpPr>
          <p:nvPr/>
        </p:nvGrpSpPr>
        <p:grpSpPr bwMode="auto">
          <a:xfrm>
            <a:off x="998538" y="1293813"/>
            <a:ext cx="7924800" cy="2606675"/>
            <a:chOff x="629" y="815"/>
            <a:chExt cx="4992" cy="1642"/>
          </a:xfrm>
        </p:grpSpPr>
        <p:sp>
          <p:nvSpPr>
            <p:cNvPr id="36" name="Line 4"/>
            <p:cNvSpPr>
              <a:spLocks noChangeShapeType="1"/>
            </p:cNvSpPr>
            <p:nvPr/>
          </p:nvSpPr>
          <p:spPr bwMode="auto">
            <a:xfrm>
              <a:off x="629" y="1737"/>
              <a:ext cx="4608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5"/>
            <p:cNvSpPr>
              <a:spLocks noChangeShapeType="1"/>
            </p:cNvSpPr>
            <p:nvPr/>
          </p:nvSpPr>
          <p:spPr bwMode="auto">
            <a:xfrm flipV="1">
              <a:off x="629" y="1065"/>
              <a:ext cx="0" cy="13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Freeform 6"/>
            <p:cNvSpPr>
              <a:spLocks/>
            </p:cNvSpPr>
            <p:nvPr/>
          </p:nvSpPr>
          <p:spPr bwMode="auto">
            <a:xfrm>
              <a:off x="629" y="1065"/>
              <a:ext cx="1440" cy="672"/>
            </a:xfrm>
            <a:custGeom>
              <a:avLst/>
              <a:gdLst>
                <a:gd name="T0" fmla="*/ 0 w 1440"/>
                <a:gd name="T1" fmla="*/ 672 h 672"/>
                <a:gd name="T2" fmla="*/ 720 w 1440"/>
                <a:gd name="T3" fmla="*/ 0 h 672"/>
                <a:gd name="T4" fmla="*/ 1440 w 1440"/>
                <a:gd name="T5" fmla="*/ 672 h 672"/>
                <a:gd name="T6" fmla="*/ 0 60000 65536"/>
                <a:gd name="T7" fmla="*/ 0 60000 65536"/>
                <a:gd name="T8" fmla="*/ 0 60000 65536"/>
                <a:gd name="T9" fmla="*/ 0 w 1440"/>
                <a:gd name="T10" fmla="*/ 0 h 672"/>
                <a:gd name="T11" fmla="*/ 1440 w 144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0" h="672">
                  <a:moveTo>
                    <a:pt x="0" y="672"/>
                  </a:moveTo>
                  <a:cubicBezTo>
                    <a:pt x="240" y="336"/>
                    <a:pt x="480" y="0"/>
                    <a:pt x="720" y="0"/>
                  </a:cubicBezTo>
                  <a:cubicBezTo>
                    <a:pt x="960" y="0"/>
                    <a:pt x="1200" y="336"/>
                    <a:pt x="1440" y="672"/>
                  </a:cubicBezTo>
                </a:path>
              </a:pathLst>
            </a:cu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Freeform 7"/>
            <p:cNvSpPr>
              <a:spLocks/>
            </p:cNvSpPr>
            <p:nvPr/>
          </p:nvSpPr>
          <p:spPr bwMode="auto">
            <a:xfrm rot="-10738063">
              <a:off x="2069" y="1737"/>
              <a:ext cx="1440" cy="672"/>
            </a:xfrm>
            <a:custGeom>
              <a:avLst/>
              <a:gdLst>
                <a:gd name="T0" fmla="*/ 0 w 1440"/>
                <a:gd name="T1" fmla="*/ 672 h 672"/>
                <a:gd name="T2" fmla="*/ 720 w 1440"/>
                <a:gd name="T3" fmla="*/ 0 h 672"/>
                <a:gd name="T4" fmla="*/ 1440 w 1440"/>
                <a:gd name="T5" fmla="*/ 672 h 672"/>
                <a:gd name="T6" fmla="*/ 0 60000 65536"/>
                <a:gd name="T7" fmla="*/ 0 60000 65536"/>
                <a:gd name="T8" fmla="*/ 0 60000 65536"/>
                <a:gd name="T9" fmla="*/ 0 w 1440"/>
                <a:gd name="T10" fmla="*/ 0 h 672"/>
                <a:gd name="T11" fmla="*/ 1440 w 144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0" h="672">
                  <a:moveTo>
                    <a:pt x="0" y="672"/>
                  </a:moveTo>
                  <a:cubicBezTo>
                    <a:pt x="240" y="336"/>
                    <a:pt x="480" y="0"/>
                    <a:pt x="720" y="0"/>
                  </a:cubicBezTo>
                  <a:cubicBezTo>
                    <a:pt x="960" y="0"/>
                    <a:pt x="1200" y="336"/>
                    <a:pt x="1440" y="672"/>
                  </a:cubicBezTo>
                </a:path>
              </a:pathLst>
            </a:cu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Freeform 8"/>
            <p:cNvSpPr>
              <a:spLocks/>
            </p:cNvSpPr>
            <p:nvPr/>
          </p:nvSpPr>
          <p:spPr bwMode="auto">
            <a:xfrm>
              <a:off x="3509" y="1065"/>
              <a:ext cx="1440" cy="672"/>
            </a:xfrm>
            <a:custGeom>
              <a:avLst/>
              <a:gdLst>
                <a:gd name="T0" fmla="*/ 0 w 1440"/>
                <a:gd name="T1" fmla="*/ 672 h 672"/>
                <a:gd name="T2" fmla="*/ 720 w 1440"/>
                <a:gd name="T3" fmla="*/ 0 h 672"/>
                <a:gd name="T4" fmla="*/ 1440 w 1440"/>
                <a:gd name="T5" fmla="*/ 672 h 672"/>
                <a:gd name="T6" fmla="*/ 0 60000 65536"/>
                <a:gd name="T7" fmla="*/ 0 60000 65536"/>
                <a:gd name="T8" fmla="*/ 0 60000 65536"/>
                <a:gd name="T9" fmla="*/ 0 w 1440"/>
                <a:gd name="T10" fmla="*/ 0 h 672"/>
                <a:gd name="T11" fmla="*/ 1440 w 144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0" h="672">
                  <a:moveTo>
                    <a:pt x="0" y="672"/>
                  </a:moveTo>
                  <a:cubicBezTo>
                    <a:pt x="240" y="336"/>
                    <a:pt x="480" y="0"/>
                    <a:pt x="720" y="0"/>
                  </a:cubicBezTo>
                  <a:cubicBezTo>
                    <a:pt x="960" y="0"/>
                    <a:pt x="1200" y="336"/>
                    <a:pt x="1440" y="672"/>
                  </a:cubicBezTo>
                </a:path>
              </a:pathLst>
            </a:cu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Text Box 9"/>
            <p:cNvSpPr txBox="1">
              <a:spLocks noChangeArrowheads="1"/>
            </p:cNvSpPr>
            <p:nvPr/>
          </p:nvSpPr>
          <p:spPr bwMode="auto">
            <a:xfrm>
              <a:off x="5172" y="1822"/>
              <a:ext cx="44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/>
                <a:t>time</a:t>
              </a:r>
            </a:p>
          </p:txBody>
        </p:sp>
        <p:sp>
          <p:nvSpPr>
            <p:cNvPr id="42" name="Text Box 10"/>
            <p:cNvSpPr txBox="1">
              <a:spLocks noChangeArrowheads="1"/>
            </p:cNvSpPr>
            <p:nvPr/>
          </p:nvSpPr>
          <p:spPr bwMode="auto">
            <a:xfrm>
              <a:off x="656" y="976"/>
              <a:ext cx="2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/>
                <a:t>E</a:t>
              </a:r>
            </a:p>
          </p:txBody>
        </p:sp>
        <p:sp>
          <p:nvSpPr>
            <p:cNvPr id="43" name="Oval 11"/>
            <p:cNvSpPr>
              <a:spLocks noChangeArrowheads="1"/>
            </p:cNvSpPr>
            <p:nvPr/>
          </p:nvSpPr>
          <p:spPr bwMode="auto">
            <a:xfrm>
              <a:off x="2021" y="1689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" name="Oval 12"/>
            <p:cNvSpPr>
              <a:spLocks noChangeArrowheads="1"/>
            </p:cNvSpPr>
            <p:nvPr/>
          </p:nvSpPr>
          <p:spPr bwMode="auto">
            <a:xfrm>
              <a:off x="2021" y="2072"/>
              <a:ext cx="96" cy="96"/>
            </a:xfrm>
            <a:prstGeom prst="ellipse">
              <a:avLst/>
            </a:prstGeom>
            <a:solidFill>
              <a:srgbClr val="007E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fr-FR" b="0">
                <a:latin typeface="Times New Roman" charset="0"/>
              </a:endParaRPr>
            </a:p>
          </p:txBody>
        </p:sp>
        <p:sp>
          <p:nvSpPr>
            <p:cNvPr id="45" name="Text Box 13"/>
            <p:cNvSpPr txBox="1">
              <a:spLocks noChangeArrowheads="1"/>
            </p:cNvSpPr>
            <p:nvPr/>
          </p:nvSpPr>
          <p:spPr bwMode="auto">
            <a:xfrm>
              <a:off x="2810" y="974"/>
              <a:ext cx="8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/>
                <a:t>RF Voltage</a:t>
              </a:r>
              <a:endParaRPr lang="en-US" sz="1800" b="0"/>
            </a:p>
          </p:txBody>
        </p:sp>
        <p:sp>
          <p:nvSpPr>
            <p:cNvPr id="46" name="Line 14"/>
            <p:cNvSpPr>
              <a:spLocks noChangeShapeType="1"/>
            </p:cNvSpPr>
            <p:nvPr/>
          </p:nvSpPr>
          <p:spPr bwMode="auto">
            <a:xfrm>
              <a:off x="3496" y="1227"/>
              <a:ext cx="240" cy="1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Text Box 15"/>
            <p:cNvSpPr txBox="1">
              <a:spLocks noChangeArrowheads="1"/>
            </p:cNvSpPr>
            <p:nvPr/>
          </p:nvSpPr>
          <p:spPr bwMode="auto">
            <a:xfrm>
              <a:off x="1717" y="815"/>
              <a:ext cx="93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0"/>
                <a:t>accelerating</a:t>
              </a:r>
            </a:p>
          </p:txBody>
        </p:sp>
        <p:sp>
          <p:nvSpPr>
            <p:cNvPr id="48" name="Line 16"/>
            <p:cNvSpPr>
              <a:spLocks noChangeShapeType="1"/>
            </p:cNvSpPr>
            <p:nvPr/>
          </p:nvSpPr>
          <p:spPr bwMode="auto">
            <a:xfrm flipH="1">
              <a:off x="1646" y="988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Text Box 17"/>
            <p:cNvSpPr txBox="1">
              <a:spLocks noChangeArrowheads="1"/>
            </p:cNvSpPr>
            <p:nvPr/>
          </p:nvSpPr>
          <p:spPr bwMode="auto">
            <a:xfrm>
              <a:off x="3498" y="2078"/>
              <a:ext cx="9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0"/>
                <a:t>decelerating</a:t>
              </a:r>
            </a:p>
          </p:txBody>
        </p:sp>
        <p:sp>
          <p:nvSpPr>
            <p:cNvPr id="50" name="Line 18"/>
            <p:cNvSpPr>
              <a:spLocks noChangeShapeType="1"/>
            </p:cNvSpPr>
            <p:nvPr/>
          </p:nvSpPr>
          <p:spPr bwMode="auto">
            <a:xfrm flipH="1" flipV="1">
              <a:off x="3354" y="2069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Text Box 19"/>
            <p:cNvSpPr txBox="1">
              <a:spLocks noChangeArrowheads="1"/>
            </p:cNvSpPr>
            <p:nvPr/>
          </p:nvSpPr>
          <p:spPr bwMode="auto">
            <a:xfrm>
              <a:off x="2694" y="1280"/>
              <a:ext cx="233" cy="2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b="0"/>
                <a:t>A</a:t>
              </a:r>
              <a:endParaRPr lang="en-US" b="0"/>
            </a:p>
          </p:txBody>
        </p:sp>
        <p:sp>
          <p:nvSpPr>
            <p:cNvPr id="52" name="Line 20"/>
            <p:cNvSpPr>
              <a:spLocks noChangeShapeType="1"/>
            </p:cNvSpPr>
            <p:nvPr/>
          </p:nvSpPr>
          <p:spPr bwMode="auto">
            <a:xfrm flipH="1">
              <a:off x="2148" y="1414"/>
              <a:ext cx="541" cy="2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Text Box 21"/>
            <p:cNvSpPr txBox="1">
              <a:spLocks noChangeArrowheads="1"/>
            </p:cNvSpPr>
            <p:nvPr/>
          </p:nvSpPr>
          <p:spPr bwMode="auto">
            <a:xfrm>
              <a:off x="1239" y="1952"/>
              <a:ext cx="2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b="0" dirty="0">
                  <a:solidFill>
                    <a:srgbClr val="007EEA"/>
                  </a:solidFill>
                </a:rPr>
                <a:t>B</a:t>
              </a:r>
              <a:endParaRPr lang="en-US" b="0" dirty="0">
                <a:solidFill>
                  <a:srgbClr val="007EEA"/>
                </a:solidFill>
              </a:endParaRPr>
            </a:p>
          </p:txBody>
        </p:sp>
        <p:sp>
          <p:nvSpPr>
            <p:cNvPr id="54" name="Line 22"/>
            <p:cNvSpPr>
              <a:spLocks noChangeShapeType="1"/>
            </p:cNvSpPr>
            <p:nvPr/>
          </p:nvSpPr>
          <p:spPr bwMode="auto">
            <a:xfrm>
              <a:off x="1419" y="2062"/>
              <a:ext cx="563" cy="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23"/>
            <p:cNvSpPr>
              <a:spLocks noChangeShapeType="1"/>
            </p:cNvSpPr>
            <p:nvPr/>
          </p:nvSpPr>
          <p:spPr bwMode="auto">
            <a:xfrm flipV="1">
              <a:off x="4967" y="1063"/>
              <a:ext cx="0" cy="13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Text Box 24"/>
            <p:cNvSpPr txBox="1">
              <a:spLocks noChangeArrowheads="1"/>
            </p:cNvSpPr>
            <p:nvPr/>
          </p:nvSpPr>
          <p:spPr bwMode="auto">
            <a:xfrm>
              <a:off x="5021" y="1024"/>
              <a:ext cx="22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/>
                <a:t>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316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99" y="53625"/>
            <a:ext cx="6435715" cy="914400"/>
          </a:xfrm>
        </p:spPr>
        <p:txBody>
          <a:bodyPr/>
          <a:lstStyle/>
          <a:p>
            <a:r>
              <a:rPr lang="en-US" sz="4400" dirty="0" smtClean="0"/>
              <a:t>Motion Beyond Transition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59" y="4104075"/>
            <a:ext cx="8235915" cy="2070230"/>
          </a:xfrm>
        </p:spPr>
        <p:txBody>
          <a:bodyPr>
            <a:noAutofit/>
          </a:bodyPr>
          <a:lstStyle/>
          <a:p>
            <a:r>
              <a:rPr lang="en-US" sz="2800" dirty="0"/>
              <a:t>Particle B has now a lower energy as A, but B arrives before A and experiences an accelerating voltage</a:t>
            </a:r>
            <a:r>
              <a:rPr lang="en-US" sz="2800" dirty="0" smtClean="0"/>
              <a:t>.</a:t>
            </a:r>
            <a:endParaRPr lang="en-US" sz="2400" dirty="0"/>
          </a:p>
          <a:p>
            <a:pPr lvl="1"/>
            <a:r>
              <a:rPr lang="en-US" sz="2400" dirty="0" err="1"/>
              <a:t>F</a:t>
            </a:r>
            <a:r>
              <a:rPr lang="en-US" sz="2400" baseline="-25000" dirty="0" err="1"/>
              <a:t>rev</a:t>
            </a:r>
            <a:r>
              <a:rPr lang="en-US" sz="2400" baseline="-25000" dirty="0"/>
              <a:t> B</a:t>
            </a:r>
            <a:r>
              <a:rPr lang="en-US" sz="2400" dirty="0"/>
              <a:t> &gt; </a:t>
            </a:r>
            <a:r>
              <a:rPr lang="en-US" sz="2400" dirty="0" err="1"/>
              <a:t>F</a:t>
            </a:r>
            <a:r>
              <a:rPr lang="en-US" sz="2400" baseline="-25000" dirty="0" err="1"/>
              <a:t>rev</a:t>
            </a:r>
            <a:r>
              <a:rPr lang="en-US" sz="2400" baseline="-25000" dirty="0"/>
              <a:t> </a:t>
            </a:r>
            <a:r>
              <a:rPr lang="en-US" sz="2400" baseline="-25000" dirty="0" smtClean="0"/>
              <a:t>A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34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8210550" y="2892425"/>
            <a:ext cx="712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/>
              <a:t>time</a:t>
            </a:r>
          </a:p>
        </p:txBody>
      </p:sp>
      <p:grpSp>
        <p:nvGrpSpPr>
          <p:cNvPr id="56" name="Group 25"/>
          <p:cNvGrpSpPr>
            <a:grpSpLocks/>
          </p:cNvGrpSpPr>
          <p:nvPr/>
        </p:nvGrpSpPr>
        <p:grpSpPr bwMode="auto">
          <a:xfrm>
            <a:off x="998538" y="1293813"/>
            <a:ext cx="7924800" cy="2606675"/>
            <a:chOff x="629" y="815"/>
            <a:chExt cx="4992" cy="1642"/>
          </a:xfrm>
        </p:grpSpPr>
        <p:sp>
          <p:nvSpPr>
            <p:cNvPr id="57" name="Line 4"/>
            <p:cNvSpPr>
              <a:spLocks noChangeShapeType="1"/>
            </p:cNvSpPr>
            <p:nvPr/>
          </p:nvSpPr>
          <p:spPr bwMode="auto">
            <a:xfrm>
              <a:off x="629" y="1737"/>
              <a:ext cx="4608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5"/>
            <p:cNvSpPr>
              <a:spLocks noChangeShapeType="1"/>
            </p:cNvSpPr>
            <p:nvPr/>
          </p:nvSpPr>
          <p:spPr bwMode="auto">
            <a:xfrm flipV="1">
              <a:off x="629" y="1065"/>
              <a:ext cx="0" cy="13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Freeform 6"/>
            <p:cNvSpPr>
              <a:spLocks/>
            </p:cNvSpPr>
            <p:nvPr/>
          </p:nvSpPr>
          <p:spPr bwMode="auto">
            <a:xfrm>
              <a:off x="629" y="1065"/>
              <a:ext cx="1440" cy="672"/>
            </a:xfrm>
            <a:custGeom>
              <a:avLst/>
              <a:gdLst>
                <a:gd name="T0" fmla="*/ 0 w 1440"/>
                <a:gd name="T1" fmla="*/ 672 h 672"/>
                <a:gd name="T2" fmla="*/ 720 w 1440"/>
                <a:gd name="T3" fmla="*/ 0 h 672"/>
                <a:gd name="T4" fmla="*/ 1440 w 1440"/>
                <a:gd name="T5" fmla="*/ 672 h 672"/>
                <a:gd name="T6" fmla="*/ 0 60000 65536"/>
                <a:gd name="T7" fmla="*/ 0 60000 65536"/>
                <a:gd name="T8" fmla="*/ 0 60000 65536"/>
                <a:gd name="T9" fmla="*/ 0 w 1440"/>
                <a:gd name="T10" fmla="*/ 0 h 672"/>
                <a:gd name="T11" fmla="*/ 1440 w 144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0" h="672">
                  <a:moveTo>
                    <a:pt x="0" y="672"/>
                  </a:moveTo>
                  <a:cubicBezTo>
                    <a:pt x="240" y="336"/>
                    <a:pt x="480" y="0"/>
                    <a:pt x="720" y="0"/>
                  </a:cubicBezTo>
                  <a:cubicBezTo>
                    <a:pt x="960" y="0"/>
                    <a:pt x="1200" y="336"/>
                    <a:pt x="1440" y="672"/>
                  </a:cubicBezTo>
                </a:path>
              </a:pathLst>
            </a:cu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Freeform 7"/>
            <p:cNvSpPr>
              <a:spLocks/>
            </p:cNvSpPr>
            <p:nvPr/>
          </p:nvSpPr>
          <p:spPr bwMode="auto">
            <a:xfrm rot="-10738063">
              <a:off x="2069" y="1737"/>
              <a:ext cx="1440" cy="672"/>
            </a:xfrm>
            <a:custGeom>
              <a:avLst/>
              <a:gdLst>
                <a:gd name="T0" fmla="*/ 0 w 1440"/>
                <a:gd name="T1" fmla="*/ 672 h 672"/>
                <a:gd name="T2" fmla="*/ 720 w 1440"/>
                <a:gd name="T3" fmla="*/ 0 h 672"/>
                <a:gd name="T4" fmla="*/ 1440 w 1440"/>
                <a:gd name="T5" fmla="*/ 672 h 672"/>
                <a:gd name="T6" fmla="*/ 0 60000 65536"/>
                <a:gd name="T7" fmla="*/ 0 60000 65536"/>
                <a:gd name="T8" fmla="*/ 0 60000 65536"/>
                <a:gd name="T9" fmla="*/ 0 w 1440"/>
                <a:gd name="T10" fmla="*/ 0 h 672"/>
                <a:gd name="T11" fmla="*/ 1440 w 144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0" h="672">
                  <a:moveTo>
                    <a:pt x="0" y="672"/>
                  </a:moveTo>
                  <a:cubicBezTo>
                    <a:pt x="240" y="336"/>
                    <a:pt x="480" y="0"/>
                    <a:pt x="720" y="0"/>
                  </a:cubicBezTo>
                  <a:cubicBezTo>
                    <a:pt x="960" y="0"/>
                    <a:pt x="1200" y="336"/>
                    <a:pt x="1440" y="672"/>
                  </a:cubicBezTo>
                </a:path>
              </a:pathLst>
            </a:cu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Freeform 8"/>
            <p:cNvSpPr>
              <a:spLocks/>
            </p:cNvSpPr>
            <p:nvPr/>
          </p:nvSpPr>
          <p:spPr bwMode="auto">
            <a:xfrm>
              <a:off x="3509" y="1065"/>
              <a:ext cx="1440" cy="672"/>
            </a:xfrm>
            <a:custGeom>
              <a:avLst/>
              <a:gdLst>
                <a:gd name="T0" fmla="*/ 0 w 1440"/>
                <a:gd name="T1" fmla="*/ 672 h 672"/>
                <a:gd name="T2" fmla="*/ 720 w 1440"/>
                <a:gd name="T3" fmla="*/ 0 h 672"/>
                <a:gd name="T4" fmla="*/ 1440 w 1440"/>
                <a:gd name="T5" fmla="*/ 672 h 672"/>
                <a:gd name="T6" fmla="*/ 0 60000 65536"/>
                <a:gd name="T7" fmla="*/ 0 60000 65536"/>
                <a:gd name="T8" fmla="*/ 0 60000 65536"/>
                <a:gd name="T9" fmla="*/ 0 w 1440"/>
                <a:gd name="T10" fmla="*/ 0 h 672"/>
                <a:gd name="T11" fmla="*/ 1440 w 144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0" h="672">
                  <a:moveTo>
                    <a:pt x="0" y="672"/>
                  </a:moveTo>
                  <a:cubicBezTo>
                    <a:pt x="240" y="336"/>
                    <a:pt x="480" y="0"/>
                    <a:pt x="720" y="0"/>
                  </a:cubicBezTo>
                  <a:cubicBezTo>
                    <a:pt x="960" y="0"/>
                    <a:pt x="1200" y="336"/>
                    <a:pt x="1440" y="672"/>
                  </a:cubicBezTo>
                </a:path>
              </a:pathLst>
            </a:cu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Text Box 9"/>
            <p:cNvSpPr txBox="1">
              <a:spLocks noChangeArrowheads="1"/>
            </p:cNvSpPr>
            <p:nvPr/>
          </p:nvSpPr>
          <p:spPr bwMode="auto">
            <a:xfrm>
              <a:off x="5172" y="1822"/>
              <a:ext cx="44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/>
                <a:t>time</a:t>
              </a:r>
            </a:p>
          </p:txBody>
        </p:sp>
        <p:sp>
          <p:nvSpPr>
            <p:cNvPr id="63" name="Text Box 10"/>
            <p:cNvSpPr txBox="1">
              <a:spLocks noChangeArrowheads="1"/>
            </p:cNvSpPr>
            <p:nvPr/>
          </p:nvSpPr>
          <p:spPr bwMode="auto">
            <a:xfrm>
              <a:off x="656" y="976"/>
              <a:ext cx="2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/>
                <a:t>E</a:t>
              </a:r>
            </a:p>
          </p:txBody>
        </p:sp>
        <p:sp>
          <p:nvSpPr>
            <p:cNvPr id="64" name="Oval 11"/>
            <p:cNvSpPr>
              <a:spLocks noChangeArrowheads="1"/>
            </p:cNvSpPr>
            <p:nvPr/>
          </p:nvSpPr>
          <p:spPr bwMode="auto">
            <a:xfrm>
              <a:off x="2021" y="1689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5" name="Oval 12"/>
            <p:cNvSpPr>
              <a:spLocks noChangeArrowheads="1"/>
            </p:cNvSpPr>
            <p:nvPr/>
          </p:nvSpPr>
          <p:spPr bwMode="auto">
            <a:xfrm>
              <a:off x="1594" y="1679"/>
              <a:ext cx="96" cy="96"/>
            </a:xfrm>
            <a:prstGeom prst="ellipse">
              <a:avLst/>
            </a:prstGeom>
            <a:solidFill>
              <a:srgbClr val="007E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fr-FR" b="0">
                <a:latin typeface="Times New Roman" charset="0"/>
              </a:endParaRPr>
            </a:p>
          </p:txBody>
        </p:sp>
        <p:sp>
          <p:nvSpPr>
            <p:cNvPr id="66" name="Text Box 13"/>
            <p:cNvSpPr txBox="1">
              <a:spLocks noChangeArrowheads="1"/>
            </p:cNvSpPr>
            <p:nvPr/>
          </p:nvSpPr>
          <p:spPr bwMode="auto">
            <a:xfrm>
              <a:off x="2810" y="974"/>
              <a:ext cx="8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/>
                <a:t>RF Voltage</a:t>
              </a:r>
              <a:endParaRPr lang="en-US" sz="1800" b="0"/>
            </a:p>
          </p:txBody>
        </p:sp>
        <p:sp>
          <p:nvSpPr>
            <p:cNvPr id="67" name="Line 14"/>
            <p:cNvSpPr>
              <a:spLocks noChangeShapeType="1"/>
            </p:cNvSpPr>
            <p:nvPr/>
          </p:nvSpPr>
          <p:spPr bwMode="auto">
            <a:xfrm>
              <a:off x="3496" y="1227"/>
              <a:ext cx="240" cy="1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Text Box 15"/>
            <p:cNvSpPr txBox="1">
              <a:spLocks noChangeArrowheads="1"/>
            </p:cNvSpPr>
            <p:nvPr/>
          </p:nvSpPr>
          <p:spPr bwMode="auto">
            <a:xfrm>
              <a:off x="1717" y="815"/>
              <a:ext cx="93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0"/>
                <a:t>accelerating</a:t>
              </a:r>
            </a:p>
          </p:txBody>
        </p:sp>
        <p:sp>
          <p:nvSpPr>
            <p:cNvPr id="69" name="Line 16"/>
            <p:cNvSpPr>
              <a:spLocks noChangeShapeType="1"/>
            </p:cNvSpPr>
            <p:nvPr/>
          </p:nvSpPr>
          <p:spPr bwMode="auto">
            <a:xfrm flipH="1">
              <a:off x="1646" y="988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Text Box 17"/>
            <p:cNvSpPr txBox="1">
              <a:spLocks noChangeArrowheads="1"/>
            </p:cNvSpPr>
            <p:nvPr/>
          </p:nvSpPr>
          <p:spPr bwMode="auto">
            <a:xfrm>
              <a:off x="3498" y="2078"/>
              <a:ext cx="9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0"/>
                <a:t>decelerating</a:t>
              </a:r>
            </a:p>
          </p:txBody>
        </p:sp>
        <p:sp>
          <p:nvSpPr>
            <p:cNvPr id="71" name="Line 18"/>
            <p:cNvSpPr>
              <a:spLocks noChangeShapeType="1"/>
            </p:cNvSpPr>
            <p:nvPr/>
          </p:nvSpPr>
          <p:spPr bwMode="auto">
            <a:xfrm flipH="1" flipV="1">
              <a:off x="3354" y="2069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Text Box 19"/>
            <p:cNvSpPr txBox="1">
              <a:spLocks noChangeArrowheads="1"/>
            </p:cNvSpPr>
            <p:nvPr/>
          </p:nvSpPr>
          <p:spPr bwMode="auto">
            <a:xfrm>
              <a:off x="2694" y="1280"/>
              <a:ext cx="233" cy="2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b="0"/>
                <a:t>A</a:t>
              </a:r>
              <a:endParaRPr lang="en-US" b="0"/>
            </a:p>
          </p:txBody>
        </p:sp>
        <p:sp>
          <p:nvSpPr>
            <p:cNvPr id="73" name="Line 20"/>
            <p:cNvSpPr>
              <a:spLocks noChangeShapeType="1"/>
            </p:cNvSpPr>
            <p:nvPr/>
          </p:nvSpPr>
          <p:spPr bwMode="auto">
            <a:xfrm flipH="1">
              <a:off x="2148" y="1414"/>
              <a:ext cx="541" cy="2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Text Box 21"/>
            <p:cNvSpPr txBox="1">
              <a:spLocks noChangeArrowheads="1"/>
            </p:cNvSpPr>
            <p:nvPr/>
          </p:nvSpPr>
          <p:spPr bwMode="auto">
            <a:xfrm>
              <a:off x="1239" y="1952"/>
              <a:ext cx="2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b="0" dirty="0">
                  <a:solidFill>
                    <a:srgbClr val="007EEA"/>
                  </a:solidFill>
                </a:rPr>
                <a:t>B</a:t>
              </a:r>
              <a:endParaRPr lang="en-US" b="0" dirty="0">
                <a:solidFill>
                  <a:srgbClr val="007EEA"/>
                </a:solidFill>
              </a:endParaRPr>
            </a:p>
          </p:txBody>
        </p:sp>
        <p:sp>
          <p:nvSpPr>
            <p:cNvPr id="75" name="Line 22"/>
            <p:cNvSpPr>
              <a:spLocks noChangeShapeType="1"/>
            </p:cNvSpPr>
            <p:nvPr/>
          </p:nvSpPr>
          <p:spPr bwMode="auto">
            <a:xfrm flipV="1">
              <a:off x="1419" y="1799"/>
              <a:ext cx="183" cy="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Line 23"/>
            <p:cNvSpPr>
              <a:spLocks noChangeShapeType="1"/>
            </p:cNvSpPr>
            <p:nvPr/>
          </p:nvSpPr>
          <p:spPr bwMode="auto">
            <a:xfrm flipV="1">
              <a:off x="4967" y="1063"/>
              <a:ext cx="0" cy="13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Text Box 24"/>
            <p:cNvSpPr txBox="1">
              <a:spLocks noChangeArrowheads="1"/>
            </p:cNvSpPr>
            <p:nvPr/>
          </p:nvSpPr>
          <p:spPr bwMode="auto">
            <a:xfrm>
              <a:off x="5021" y="1024"/>
              <a:ext cx="22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/>
                <a:t>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226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99" y="53625"/>
            <a:ext cx="6435715" cy="914400"/>
          </a:xfrm>
        </p:spPr>
        <p:txBody>
          <a:bodyPr/>
          <a:lstStyle/>
          <a:p>
            <a:r>
              <a:rPr lang="en-US" sz="4400" dirty="0" smtClean="0"/>
              <a:t>Motion Beyond Transition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59" y="4104075"/>
            <a:ext cx="8235915" cy="2070230"/>
          </a:xfrm>
        </p:spPr>
        <p:txBody>
          <a:bodyPr>
            <a:noAutofit/>
          </a:bodyPr>
          <a:lstStyle/>
          <a:p>
            <a:r>
              <a:rPr lang="en-US" sz="2800" dirty="0"/>
              <a:t>Particle B has now a higher energy as A and arrives at the same time again…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pPr lvl="1"/>
            <a:r>
              <a:rPr lang="en-US" sz="2400" dirty="0" err="1"/>
              <a:t>F</a:t>
            </a:r>
            <a:r>
              <a:rPr lang="en-US" sz="2400" baseline="-25000" dirty="0" err="1"/>
              <a:t>rev</a:t>
            </a:r>
            <a:r>
              <a:rPr lang="en-US" sz="2400" baseline="-25000" dirty="0"/>
              <a:t> B</a:t>
            </a:r>
            <a:r>
              <a:rPr lang="en-US" sz="2400" dirty="0"/>
              <a:t> &lt; </a:t>
            </a:r>
            <a:r>
              <a:rPr lang="en-US" sz="2400" dirty="0" err="1"/>
              <a:t>F</a:t>
            </a:r>
            <a:r>
              <a:rPr lang="en-US" sz="2400" baseline="-25000" dirty="0" err="1"/>
              <a:t>rev</a:t>
            </a:r>
            <a:r>
              <a:rPr lang="en-US" sz="2400" baseline="-25000" dirty="0"/>
              <a:t> A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35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8210550" y="2892425"/>
            <a:ext cx="712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/>
              <a:t>time</a:t>
            </a:r>
          </a:p>
        </p:txBody>
      </p:sp>
      <p:grpSp>
        <p:nvGrpSpPr>
          <p:cNvPr id="35" name="Group 25"/>
          <p:cNvGrpSpPr>
            <a:grpSpLocks/>
          </p:cNvGrpSpPr>
          <p:nvPr/>
        </p:nvGrpSpPr>
        <p:grpSpPr bwMode="auto">
          <a:xfrm>
            <a:off x="998538" y="1293813"/>
            <a:ext cx="7924800" cy="2606675"/>
            <a:chOff x="629" y="815"/>
            <a:chExt cx="4992" cy="1642"/>
          </a:xfrm>
        </p:grpSpPr>
        <p:sp>
          <p:nvSpPr>
            <p:cNvPr id="36" name="Line 4"/>
            <p:cNvSpPr>
              <a:spLocks noChangeShapeType="1"/>
            </p:cNvSpPr>
            <p:nvPr/>
          </p:nvSpPr>
          <p:spPr bwMode="auto">
            <a:xfrm>
              <a:off x="629" y="1737"/>
              <a:ext cx="4608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5"/>
            <p:cNvSpPr>
              <a:spLocks noChangeShapeType="1"/>
            </p:cNvSpPr>
            <p:nvPr/>
          </p:nvSpPr>
          <p:spPr bwMode="auto">
            <a:xfrm flipV="1">
              <a:off x="629" y="1065"/>
              <a:ext cx="0" cy="13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Freeform 6"/>
            <p:cNvSpPr>
              <a:spLocks/>
            </p:cNvSpPr>
            <p:nvPr/>
          </p:nvSpPr>
          <p:spPr bwMode="auto">
            <a:xfrm>
              <a:off x="629" y="1065"/>
              <a:ext cx="1440" cy="672"/>
            </a:xfrm>
            <a:custGeom>
              <a:avLst/>
              <a:gdLst>
                <a:gd name="T0" fmla="*/ 0 w 1440"/>
                <a:gd name="T1" fmla="*/ 672 h 672"/>
                <a:gd name="T2" fmla="*/ 720 w 1440"/>
                <a:gd name="T3" fmla="*/ 0 h 672"/>
                <a:gd name="T4" fmla="*/ 1440 w 1440"/>
                <a:gd name="T5" fmla="*/ 672 h 672"/>
                <a:gd name="T6" fmla="*/ 0 60000 65536"/>
                <a:gd name="T7" fmla="*/ 0 60000 65536"/>
                <a:gd name="T8" fmla="*/ 0 60000 65536"/>
                <a:gd name="T9" fmla="*/ 0 w 1440"/>
                <a:gd name="T10" fmla="*/ 0 h 672"/>
                <a:gd name="T11" fmla="*/ 1440 w 144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0" h="672">
                  <a:moveTo>
                    <a:pt x="0" y="672"/>
                  </a:moveTo>
                  <a:cubicBezTo>
                    <a:pt x="240" y="336"/>
                    <a:pt x="480" y="0"/>
                    <a:pt x="720" y="0"/>
                  </a:cubicBezTo>
                  <a:cubicBezTo>
                    <a:pt x="960" y="0"/>
                    <a:pt x="1200" y="336"/>
                    <a:pt x="1440" y="672"/>
                  </a:cubicBezTo>
                </a:path>
              </a:pathLst>
            </a:cu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Freeform 7"/>
            <p:cNvSpPr>
              <a:spLocks/>
            </p:cNvSpPr>
            <p:nvPr/>
          </p:nvSpPr>
          <p:spPr bwMode="auto">
            <a:xfrm rot="-10738063">
              <a:off x="2069" y="1737"/>
              <a:ext cx="1440" cy="672"/>
            </a:xfrm>
            <a:custGeom>
              <a:avLst/>
              <a:gdLst>
                <a:gd name="T0" fmla="*/ 0 w 1440"/>
                <a:gd name="T1" fmla="*/ 672 h 672"/>
                <a:gd name="T2" fmla="*/ 720 w 1440"/>
                <a:gd name="T3" fmla="*/ 0 h 672"/>
                <a:gd name="T4" fmla="*/ 1440 w 1440"/>
                <a:gd name="T5" fmla="*/ 672 h 672"/>
                <a:gd name="T6" fmla="*/ 0 60000 65536"/>
                <a:gd name="T7" fmla="*/ 0 60000 65536"/>
                <a:gd name="T8" fmla="*/ 0 60000 65536"/>
                <a:gd name="T9" fmla="*/ 0 w 1440"/>
                <a:gd name="T10" fmla="*/ 0 h 672"/>
                <a:gd name="T11" fmla="*/ 1440 w 144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0" h="672">
                  <a:moveTo>
                    <a:pt x="0" y="672"/>
                  </a:moveTo>
                  <a:cubicBezTo>
                    <a:pt x="240" y="336"/>
                    <a:pt x="480" y="0"/>
                    <a:pt x="720" y="0"/>
                  </a:cubicBezTo>
                  <a:cubicBezTo>
                    <a:pt x="960" y="0"/>
                    <a:pt x="1200" y="336"/>
                    <a:pt x="1440" y="672"/>
                  </a:cubicBezTo>
                </a:path>
              </a:pathLst>
            </a:cu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Freeform 8"/>
            <p:cNvSpPr>
              <a:spLocks/>
            </p:cNvSpPr>
            <p:nvPr/>
          </p:nvSpPr>
          <p:spPr bwMode="auto">
            <a:xfrm>
              <a:off x="3509" y="1065"/>
              <a:ext cx="1440" cy="672"/>
            </a:xfrm>
            <a:custGeom>
              <a:avLst/>
              <a:gdLst>
                <a:gd name="T0" fmla="*/ 0 w 1440"/>
                <a:gd name="T1" fmla="*/ 672 h 672"/>
                <a:gd name="T2" fmla="*/ 720 w 1440"/>
                <a:gd name="T3" fmla="*/ 0 h 672"/>
                <a:gd name="T4" fmla="*/ 1440 w 1440"/>
                <a:gd name="T5" fmla="*/ 672 h 672"/>
                <a:gd name="T6" fmla="*/ 0 60000 65536"/>
                <a:gd name="T7" fmla="*/ 0 60000 65536"/>
                <a:gd name="T8" fmla="*/ 0 60000 65536"/>
                <a:gd name="T9" fmla="*/ 0 w 1440"/>
                <a:gd name="T10" fmla="*/ 0 h 672"/>
                <a:gd name="T11" fmla="*/ 1440 w 144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0" h="672">
                  <a:moveTo>
                    <a:pt x="0" y="672"/>
                  </a:moveTo>
                  <a:cubicBezTo>
                    <a:pt x="240" y="336"/>
                    <a:pt x="480" y="0"/>
                    <a:pt x="720" y="0"/>
                  </a:cubicBezTo>
                  <a:cubicBezTo>
                    <a:pt x="960" y="0"/>
                    <a:pt x="1200" y="336"/>
                    <a:pt x="1440" y="672"/>
                  </a:cubicBezTo>
                </a:path>
              </a:pathLst>
            </a:cu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Text Box 9"/>
            <p:cNvSpPr txBox="1">
              <a:spLocks noChangeArrowheads="1"/>
            </p:cNvSpPr>
            <p:nvPr/>
          </p:nvSpPr>
          <p:spPr bwMode="auto">
            <a:xfrm>
              <a:off x="5172" y="1822"/>
              <a:ext cx="44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/>
                <a:t>time</a:t>
              </a:r>
            </a:p>
          </p:txBody>
        </p:sp>
        <p:sp>
          <p:nvSpPr>
            <p:cNvPr id="42" name="Text Box 10"/>
            <p:cNvSpPr txBox="1">
              <a:spLocks noChangeArrowheads="1"/>
            </p:cNvSpPr>
            <p:nvPr/>
          </p:nvSpPr>
          <p:spPr bwMode="auto">
            <a:xfrm>
              <a:off x="656" y="976"/>
              <a:ext cx="2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/>
                <a:t>E</a:t>
              </a:r>
            </a:p>
          </p:txBody>
        </p:sp>
        <p:sp>
          <p:nvSpPr>
            <p:cNvPr id="43" name="Oval 11"/>
            <p:cNvSpPr>
              <a:spLocks noChangeArrowheads="1"/>
            </p:cNvSpPr>
            <p:nvPr/>
          </p:nvSpPr>
          <p:spPr bwMode="auto">
            <a:xfrm>
              <a:off x="2021" y="1689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4" name="Oval 12"/>
            <p:cNvSpPr>
              <a:spLocks noChangeArrowheads="1"/>
            </p:cNvSpPr>
            <p:nvPr/>
          </p:nvSpPr>
          <p:spPr bwMode="auto">
            <a:xfrm>
              <a:off x="1987" y="1259"/>
              <a:ext cx="96" cy="96"/>
            </a:xfrm>
            <a:prstGeom prst="ellipse">
              <a:avLst/>
            </a:prstGeom>
            <a:solidFill>
              <a:srgbClr val="007E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fr-FR" b="0">
                <a:latin typeface="Times New Roman" charset="0"/>
              </a:endParaRPr>
            </a:p>
          </p:txBody>
        </p:sp>
        <p:sp>
          <p:nvSpPr>
            <p:cNvPr id="45" name="Text Box 13"/>
            <p:cNvSpPr txBox="1">
              <a:spLocks noChangeArrowheads="1"/>
            </p:cNvSpPr>
            <p:nvPr/>
          </p:nvSpPr>
          <p:spPr bwMode="auto">
            <a:xfrm>
              <a:off x="2810" y="974"/>
              <a:ext cx="8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/>
                <a:t>RF Voltage</a:t>
              </a:r>
              <a:endParaRPr lang="en-US" sz="1800" b="0"/>
            </a:p>
          </p:txBody>
        </p:sp>
        <p:sp>
          <p:nvSpPr>
            <p:cNvPr id="46" name="Line 14"/>
            <p:cNvSpPr>
              <a:spLocks noChangeShapeType="1"/>
            </p:cNvSpPr>
            <p:nvPr/>
          </p:nvSpPr>
          <p:spPr bwMode="auto">
            <a:xfrm>
              <a:off x="3496" y="1227"/>
              <a:ext cx="240" cy="1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Text Box 15"/>
            <p:cNvSpPr txBox="1">
              <a:spLocks noChangeArrowheads="1"/>
            </p:cNvSpPr>
            <p:nvPr/>
          </p:nvSpPr>
          <p:spPr bwMode="auto">
            <a:xfrm>
              <a:off x="1717" y="815"/>
              <a:ext cx="93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0"/>
                <a:t>accelerating</a:t>
              </a:r>
            </a:p>
          </p:txBody>
        </p:sp>
        <p:sp>
          <p:nvSpPr>
            <p:cNvPr id="48" name="Line 16"/>
            <p:cNvSpPr>
              <a:spLocks noChangeShapeType="1"/>
            </p:cNvSpPr>
            <p:nvPr/>
          </p:nvSpPr>
          <p:spPr bwMode="auto">
            <a:xfrm flipH="1">
              <a:off x="1646" y="988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Text Box 17"/>
            <p:cNvSpPr txBox="1">
              <a:spLocks noChangeArrowheads="1"/>
            </p:cNvSpPr>
            <p:nvPr/>
          </p:nvSpPr>
          <p:spPr bwMode="auto">
            <a:xfrm>
              <a:off x="3498" y="2078"/>
              <a:ext cx="95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0"/>
                <a:t>decelerating</a:t>
              </a:r>
            </a:p>
          </p:txBody>
        </p:sp>
        <p:sp>
          <p:nvSpPr>
            <p:cNvPr id="50" name="Line 18"/>
            <p:cNvSpPr>
              <a:spLocks noChangeShapeType="1"/>
            </p:cNvSpPr>
            <p:nvPr/>
          </p:nvSpPr>
          <p:spPr bwMode="auto">
            <a:xfrm flipH="1" flipV="1">
              <a:off x="3354" y="2069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Text Box 19"/>
            <p:cNvSpPr txBox="1">
              <a:spLocks noChangeArrowheads="1"/>
            </p:cNvSpPr>
            <p:nvPr/>
          </p:nvSpPr>
          <p:spPr bwMode="auto">
            <a:xfrm>
              <a:off x="2694" y="1280"/>
              <a:ext cx="233" cy="2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b="0"/>
                <a:t>A</a:t>
              </a:r>
              <a:endParaRPr lang="en-US" b="0"/>
            </a:p>
          </p:txBody>
        </p:sp>
        <p:sp>
          <p:nvSpPr>
            <p:cNvPr id="52" name="Line 20"/>
            <p:cNvSpPr>
              <a:spLocks noChangeShapeType="1"/>
            </p:cNvSpPr>
            <p:nvPr/>
          </p:nvSpPr>
          <p:spPr bwMode="auto">
            <a:xfrm flipH="1">
              <a:off x="2148" y="1414"/>
              <a:ext cx="541" cy="2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Text Box 21"/>
            <p:cNvSpPr txBox="1">
              <a:spLocks noChangeArrowheads="1"/>
            </p:cNvSpPr>
            <p:nvPr/>
          </p:nvSpPr>
          <p:spPr bwMode="auto">
            <a:xfrm>
              <a:off x="1239" y="1952"/>
              <a:ext cx="2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b="0" dirty="0">
                  <a:solidFill>
                    <a:srgbClr val="007EEA"/>
                  </a:solidFill>
                </a:rPr>
                <a:t>B</a:t>
              </a:r>
              <a:endParaRPr lang="en-US" b="0" dirty="0">
                <a:solidFill>
                  <a:srgbClr val="007EEA"/>
                </a:solidFill>
              </a:endParaRPr>
            </a:p>
          </p:txBody>
        </p:sp>
        <p:sp>
          <p:nvSpPr>
            <p:cNvPr id="54" name="Line 22"/>
            <p:cNvSpPr>
              <a:spLocks noChangeShapeType="1"/>
            </p:cNvSpPr>
            <p:nvPr/>
          </p:nvSpPr>
          <p:spPr bwMode="auto">
            <a:xfrm flipV="1">
              <a:off x="1419" y="1406"/>
              <a:ext cx="535" cy="6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23"/>
            <p:cNvSpPr>
              <a:spLocks noChangeShapeType="1"/>
            </p:cNvSpPr>
            <p:nvPr/>
          </p:nvSpPr>
          <p:spPr bwMode="auto">
            <a:xfrm flipV="1">
              <a:off x="4967" y="1063"/>
              <a:ext cx="0" cy="13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Text Box 24"/>
            <p:cNvSpPr txBox="1">
              <a:spLocks noChangeArrowheads="1"/>
            </p:cNvSpPr>
            <p:nvPr/>
          </p:nvSpPr>
          <p:spPr bwMode="auto">
            <a:xfrm>
              <a:off x="5021" y="1024"/>
              <a:ext cx="22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/>
                <a:t>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253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5644970" cy="914400"/>
          </a:xfrm>
        </p:spPr>
        <p:txBody>
          <a:bodyPr/>
          <a:lstStyle/>
          <a:p>
            <a:r>
              <a:rPr lang="en-US" sz="4400" dirty="0" smtClean="0"/>
              <a:t>Motion in the bucket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36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12" name="Group 36"/>
          <p:cNvGrpSpPr>
            <a:grpSpLocks/>
          </p:cNvGrpSpPr>
          <p:nvPr/>
        </p:nvGrpSpPr>
        <p:grpSpPr bwMode="auto">
          <a:xfrm>
            <a:off x="1035050" y="1292225"/>
            <a:ext cx="6807200" cy="4911725"/>
            <a:chOff x="652" y="814"/>
            <a:chExt cx="4288" cy="3094"/>
          </a:xfrm>
        </p:grpSpPr>
        <p:sp>
          <p:nvSpPr>
            <p:cNvPr id="13" name="Line 11"/>
            <p:cNvSpPr>
              <a:spLocks noChangeShapeType="1"/>
            </p:cNvSpPr>
            <p:nvPr/>
          </p:nvSpPr>
          <p:spPr bwMode="auto">
            <a:xfrm flipV="1">
              <a:off x="652" y="2226"/>
              <a:ext cx="0" cy="168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701" y="2326"/>
              <a:ext cx="32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latin typeface="Times New Roman" charset="0"/>
                  <a:sym typeface="Symbol" charset="0"/>
                </a:rPr>
                <a:t>E</a:t>
              </a:r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3707" y="3152"/>
              <a:ext cx="6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Times New Roman" charset="0"/>
                  <a:sym typeface="Symbol" charset="0"/>
                </a:rPr>
                <a:t>t (or )</a:t>
              </a:r>
              <a:endParaRPr lang="en-US" b="0">
                <a:latin typeface="Times New Roman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 rot="10800000">
              <a:off x="652" y="3090"/>
              <a:ext cx="2880" cy="768"/>
            </a:xfrm>
            <a:custGeom>
              <a:avLst/>
              <a:gdLst>
                <a:gd name="T0" fmla="*/ 0 w 2880"/>
                <a:gd name="T1" fmla="*/ 768 h 768"/>
                <a:gd name="T2" fmla="*/ 1392 w 2880"/>
                <a:gd name="T3" fmla="*/ 0 h 768"/>
                <a:gd name="T4" fmla="*/ 2880 w 2880"/>
                <a:gd name="T5" fmla="*/ 768 h 768"/>
                <a:gd name="T6" fmla="*/ 0 60000 65536"/>
                <a:gd name="T7" fmla="*/ 0 60000 65536"/>
                <a:gd name="T8" fmla="*/ 0 60000 65536"/>
                <a:gd name="T9" fmla="*/ 0 w 2880"/>
                <a:gd name="T10" fmla="*/ 0 h 768"/>
                <a:gd name="T11" fmla="*/ 2880 w 2880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0" h="768">
                  <a:moveTo>
                    <a:pt x="0" y="768"/>
                  </a:moveTo>
                  <a:cubicBezTo>
                    <a:pt x="456" y="384"/>
                    <a:pt x="912" y="0"/>
                    <a:pt x="1392" y="0"/>
                  </a:cubicBezTo>
                  <a:cubicBezTo>
                    <a:pt x="1872" y="0"/>
                    <a:pt x="2632" y="640"/>
                    <a:pt x="2880" y="768"/>
                  </a:cubicBezTo>
                </a:path>
              </a:pathLst>
            </a:custGeom>
            <a:noFill/>
            <a:ln w="28575">
              <a:solidFill>
                <a:schemeClr val="hlink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 rot="19017">
              <a:off x="700" y="2322"/>
              <a:ext cx="2880" cy="768"/>
            </a:xfrm>
            <a:custGeom>
              <a:avLst/>
              <a:gdLst>
                <a:gd name="T0" fmla="*/ 0 w 2880"/>
                <a:gd name="T1" fmla="*/ 768 h 768"/>
                <a:gd name="T2" fmla="*/ 1392 w 2880"/>
                <a:gd name="T3" fmla="*/ 0 h 768"/>
                <a:gd name="T4" fmla="*/ 2880 w 2880"/>
                <a:gd name="T5" fmla="*/ 768 h 768"/>
                <a:gd name="T6" fmla="*/ 0 60000 65536"/>
                <a:gd name="T7" fmla="*/ 0 60000 65536"/>
                <a:gd name="T8" fmla="*/ 0 60000 65536"/>
                <a:gd name="T9" fmla="*/ 0 w 2880"/>
                <a:gd name="T10" fmla="*/ 0 h 768"/>
                <a:gd name="T11" fmla="*/ 2880 w 2880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0" h="768">
                  <a:moveTo>
                    <a:pt x="0" y="768"/>
                  </a:moveTo>
                  <a:cubicBezTo>
                    <a:pt x="456" y="384"/>
                    <a:pt x="912" y="0"/>
                    <a:pt x="1392" y="0"/>
                  </a:cubicBezTo>
                  <a:cubicBezTo>
                    <a:pt x="1872" y="0"/>
                    <a:pt x="2632" y="640"/>
                    <a:pt x="2880" y="768"/>
                  </a:cubicBezTo>
                </a:path>
              </a:pathLst>
            </a:custGeom>
            <a:noFill/>
            <a:ln w="28575">
              <a:solidFill>
                <a:schemeClr val="hlink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auto">
            <a:xfrm>
              <a:off x="2044" y="304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1372" y="2706"/>
              <a:ext cx="1536" cy="768"/>
            </a:xfrm>
            <a:prstGeom prst="ellipse">
              <a:avLst/>
            </a:prstGeom>
            <a:gradFill rotWithShape="0">
              <a:gsLst>
                <a:gs pos="0">
                  <a:srgbClr val="5E5E76"/>
                </a:gs>
                <a:gs pos="100000">
                  <a:srgbClr val="CCC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C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652" y="3090"/>
              <a:ext cx="35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2092" y="3042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" name="Oval 20"/>
            <p:cNvSpPr>
              <a:spLocks noChangeArrowheads="1"/>
            </p:cNvSpPr>
            <p:nvPr/>
          </p:nvSpPr>
          <p:spPr bwMode="auto">
            <a:xfrm>
              <a:off x="1503" y="3039"/>
              <a:ext cx="96" cy="96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" name="Line 4"/>
            <p:cNvSpPr>
              <a:spLocks noChangeShapeType="1"/>
            </p:cNvSpPr>
            <p:nvPr/>
          </p:nvSpPr>
          <p:spPr bwMode="auto">
            <a:xfrm>
              <a:off x="652" y="1491"/>
              <a:ext cx="3253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5"/>
            <p:cNvSpPr>
              <a:spLocks noChangeShapeType="1"/>
            </p:cNvSpPr>
            <p:nvPr/>
          </p:nvSpPr>
          <p:spPr bwMode="auto">
            <a:xfrm flipV="1">
              <a:off x="652" y="819"/>
              <a:ext cx="0" cy="13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Freeform 6"/>
            <p:cNvSpPr>
              <a:spLocks/>
            </p:cNvSpPr>
            <p:nvPr/>
          </p:nvSpPr>
          <p:spPr bwMode="auto">
            <a:xfrm>
              <a:off x="701" y="819"/>
              <a:ext cx="1440" cy="672"/>
            </a:xfrm>
            <a:custGeom>
              <a:avLst/>
              <a:gdLst>
                <a:gd name="T0" fmla="*/ 0 w 1440"/>
                <a:gd name="T1" fmla="*/ 672 h 672"/>
                <a:gd name="T2" fmla="*/ 720 w 1440"/>
                <a:gd name="T3" fmla="*/ 0 h 672"/>
                <a:gd name="T4" fmla="*/ 1440 w 1440"/>
                <a:gd name="T5" fmla="*/ 672 h 672"/>
                <a:gd name="T6" fmla="*/ 0 60000 65536"/>
                <a:gd name="T7" fmla="*/ 0 60000 65536"/>
                <a:gd name="T8" fmla="*/ 0 60000 65536"/>
                <a:gd name="T9" fmla="*/ 0 w 1440"/>
                <a:gd name="T10" fmla="*/ 0 h 672"/>
                <a:gd name="T11" fmla="*/ 1440 w 144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0" h="672">
                  <a:moveTo>
                    <a:pt x="0" y="672"/>
                  </a:moveTo>
                  <a:cubicBezTo>
                    <a:pt x="240" y="336"/>
                    <a:pt x="480" y="0"/>
                    <a:pt x="720" y="0"/>
                  </a:cubicBezTo>
                  <a:cubicBezTo>
                    <a:pt x="960" y="0"/>
                    <a:pt x="1200" y="336"/>
                    <a:pt x="1440" y="672"/>
                  </a:cubicBezTo>
                </a:path>
              </a:pathLst>
            </a:cu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Freeform 7"/>
            <p:cNvSpPr>
              <a:spLocks/>
            </p:cNvSpPr>
            <p:nvPr/>
          </p:nvSpPr>
          <p:spPr bwMode="auto">
            <a:xfrm rot="-10738063">
              <a:off x="2127" y="1491"/>
              <a:ext cx="1440" cy="672"/>
            </a:xfrm>
            <a:custGeom>
              <a:avLst/>
              <a:gdLst>
                <a:gd name="T0" fmla="*/ 0 w 1440"/>
                <a:gd name="T1" fmla="*/ 672 h 672"/>
                <a:gd name="T2" fmla="*/ 720 w 1440"/>
                <a:gd name="T3" fmla="*/ 0 h 672"/>
                <a:gd name="T4" fmla="*/ 1440 w 1440"/>
                <a:gd name="T5" fmla="*/ 672 h 672"/>
                <a:gd name="T6" fmla="*/ 0 60000 65536"/>
                <a:gd name="T7" fmla="*/ 0 60000 65536"/>
                <a:gd name="T8" fmla="*/ 0 60000 65536"/>
                <a:gd name="T9" fmla="*/ 0 w 1440"/>
                <a:gd name="T10" fmla="*/ 0 h 672"/>
                <a:gd name="T11" fmla="*/ 1440 w 144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0" h="672">
                  <a:moveTo>
                    <a:pt x="0" y="672"/>
                  </a:moveTo>
                  <a:cubicBezTo>
                    <a:pt x="240" y="336"/>
                    <a:pt x="480" y="0"/>
                    <a:pt x="720" y="0"/>
                  </a:cubicBezTo>
                  <a:cubicBezTo>
                    <a:pt x="960" y="0"/>
                    <a:pt x="1200" y="336"/>
                    <a:pt x="1440" y="672"/>
                  </a:cubicBezTo>
                </a:path>
              </a:pathLst>
            </a:cu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9"/>
            <p:cNvSpPr txBox="1">
              <a:spLocks noChangeArrowheads="1"/>
            </p:cNvSpPr>
            <p:nvPr/>
          </p:nvSpPr>
          <p:spPr bwMode="auto">
            <a:xfrm>
              <a:off x="666" y="850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Times New Roman" charset="0"/>
                </a:rPr>
                <a:t>V</a:t>
              </a:r>
            </a:p>
          </p:txBody>
        </p:sp>
        <p:sp>
          <p:nvSpPr>
            <p:cNvPr id="28" name="Oval 10"/>
            <p:cNvSpPr>
              <a:spLocks noChangeArrowheads="1"/>
            </p:cNvSpPr>
            <p:nvPr/>
          </p:nvSpPr>
          <p:spPr bwMode="auto">
            <a:xfrm>
              <a:off x="2093" y="1443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9" name="Oval 21"/>
            <p:cNvSpPr>
              <a:spLocks noChangeArrowheads="1"/>
            </p:cNvSpPr>
            <p:nvPr/>
          </p:nvSpPr>
          <p:spPr bwMode="auto">
            <a:xfrm>
              <a:off x="1511" y="814"/>
              <a:ext cx="96" cy="96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" name="Line 26"/>
            <p:cNvSpPr>
              <a:spLocks noChangeShapeType="1"/>
            </p:cNvSpPr>
            <p:nvPr/>
          </p:nvSpPr>
          <p:spPr bwMode="auto">
            <a:xfrm>
              <a:off x="2143" y="1594"/>
              <a:ext cx="0" cy="14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" name="Line 27"/>
            <p:cNvSpPr>
              <a:spLocks noChangeShapeType="1"/>
            </p:cNvSpPr>
            <p:nvPr/>
          </p:nvSpPr>
          <p:spPr bwMode="auto">
            <a:xfrm>
              <a:off x="1555" y="952"/>
              <a:ext cx="0" cy="20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" name="Line 29"/>
            <p:cNvSpPr>
              <a:spLocks noChangeShapeType="1"/>
            </p:cNvSpPr>
            <p:nvPr/>
          </p:nvSpPr>
          <p:spPr bwMode="auto">
            <a:xfrm>
              <a:off x="1598" y="2055"/>
              <a:ext cx="49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" name="AutoShape 30"/>
            <p:cNvSpPr>
              <a:spLocks/>
            </p:cNvSpPr>
            <p:nvPr/>
          </p:nvSpPr>
          <p:spPr bwMode="auto">
            <a:xfrm>
              <a:off x="2535" y="892"/>
              <a:ext cx="1104" cy="419"/>
            </a:xfrm>
            <a:prstGeom prst="borderCallout2">
              <a:avLst>
                <a:gd name="adj1" fmla="val 17185"/>
                <a:gd name="adj2" fmla="val -4347"/>
                <a:gd name="adj3" fmla="val 17185"/>
                <a:gd name="adj4" fmla="val -31977"/>
                <a:gd name="adj5" fmla="val 212412"/>
                <a:gd name="adj6" fmla="val -6069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800" b="0">
                  <a:solidFill>
                    <a:schemeClr val="accent1"/>
                  </a:solidFill>
                </a:rPr>
                <a:t>Phase w.r.t. RF voltage</a:t>
              </a:r>
              <a:r>
                <a:rPr lang="en-US" b="0">
                  <a:solidFill>
                    <a:schemeClr val="accent1"/>
                  </a:solidFill>
                </a:rPr>
                <a:t> </a:t>
              </a:r>
            </a:p>
          </p:txBody>
        </p:sp>
        <p:sp>
          <p:nvSpPr>
            <p:cNvPr id="34" name="Text Box 31"/>
            <p:cNvSpPr txBox="1">
              <a:spLocks noChangeArrowheads="1"/>
            </p:cNvSpPr>
            <p:nvPr/>
          </p:nvSpPr>
          <p:spPr bwMode="auto">
            <a:xfrm>
              <a:off x="1746" y="1771"/>
              <a:ext cx="20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Times New Roman" charset="0"/>
                  <a:sym typeface="Symbol" charset="0"/>
                </a:rPr>
                <a:t></a:t>
              </a:r>
            </a:p>
          </p:txBody>
        </p:sp>
        <p:sp>
          <p:nvSpPr>
            <p:cNvPr id="35" name="AutoShape 32"/>
            <p:cNvSpPr>
              <a:spLocks/>
            </p:cNvSpPr>
            <p:nvPr/>
          </p:nvSpPr>
          <p:spPr bwMode="auto">
            <a:xfrm>
              <a:off x="3607" y="1883"/>
              <a:ext cx="1104" cy="419"/>
            </a:xfrm>
            <a:prstGeom prst="borderCallout2">
              <a:avLst>
                <a:gd name="adj1" fmla="val 17185"/>
                <a:gd name="adj2" fmla="val -4347"/>
                <a:gd name="adj3" fmla="val 17185"/>
                <a:gd name="adj4" fmla="val -63856"/>
                <a:gd name="adj5" fmla="val -82102"/>
                <a:gd name="adj6" fmla="val -12572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800" b="0">
                  <a:solidFill>
                    <a:schemeClr val="accent1"/>
                  </a:solidFill>
                </a:rPr>
                <a:t>Synchronous particle</a:t>
              </a:r>
              <a:endParaRPr lang="en-US" b="0">
                <a:solidFill>
                  <a:schemeClr val="accent1"/>
                </a:solidFill>
              </a:endParaRPr>
            </a:p>
          </p:txBody>
        </p:sp>
        <p:sp>
          <p:nvSpPr>
            <p:cNvPr id="36" name="Line 33"/>
            <p:cNvSpPr>
              <a:spLocks noChangeShapeType="1"/>
            </p:cNvSpPr>
            <p:nvPr/>
          </p:nvSpPr>
          <p:spPr bwMode="auto">
            <a:xfrm flipH="1">
              <a:off x="2216" y="1953"/>
              <a:ext cx="685" cy="10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" name="AutoShape 34"/>
            <p:cNvSpPr>
              <a:spLocks/>
            </p:cNvSpPr>
            <p:nvPr/>
          </p:nvSpPr>
          <p:spPr bwMode="auto">
            <a:xfrm>
              <a:off x="4039" y="2512"/>
              <a:ext cx="901" cy="216"/>
            </a:xfrm>
            <a:prstGeom prst="borderCallout2">
              <a:avLst>
                <a:gd name="adj1" fmla="val 33333"/>
                <a:gd name="adj2" fmla="val -5329"/>
                <a:gd name="adj3" fmla="val 33333"/>
                <a:gd name="adj4" fmla="val -43176"/>
                <a:gd name="adj5" fmla="val 167593"/>
                <a:gd name="adj6" fmla="val -8246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800" b="0">
                  <a:solidFill>
                    <a:schemeClr val="accent1"/>
                  </a:solidFill>
                </a:rPr>
                <a:t>RF Bucket</a:t>
              </a:r>
              <a:endParaRPr lang="en-US" b="0">
                <a:solidFill>
                  <a:schemeClr val="accent1"/>
                </a:solidFill>
              </a:endParaRPr>
            </a:p>
          </p:txBody>
        </p:sp>
        <p:sp>
          <p:nvSpPr>
            <p:cNvPr id="38" name="AutoShape 35"/>
            <p:cNvSpPr>
              <a:spLocks/>
            </p:cNvSpPr>
            <p:nvPr/>
          </p:nvSpPr>
          <p:spPr bwMode="auto">
            <a:xfrm>
              <a:off x="3099" y="3692"/>
              <a:ext cx="691" cy="216"/>
            </a:xfrm>
            <a:prstGeom prst="borderCallout2">
              <a:avLst>
                <a:gd name="adj1" fmla="val 33333"/>
                <a:gd name="adj2" fmla="val -6944"/>
                <a:gd name="adj3" fmla="val 33333"/>
                <a:gd name="adj4" fmla="val -51375"/>
                <a:gd name="adj5" fmla="val -168056"/>
                <a:gd name="adj6" fmla="val -9696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800" b="0">
                  <a:solidFill>
                    <a:schemeClr val="accent1"/>
                  </a:solidFill>
                </a:rPr>
                <a:t>Bunch</a:t>
              </a:r>
              <a:endParaRPr lang="en-US" b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585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5644970" cy="914400"/>
          </a:xfrm>
        </p:spPr>
        <p:txBody>
          <a:bodyPr/>
          <a:lstStyle/>
          <a:p>
            <a:r>
              <a:rPr lang="en-US" sz="4400" dirty="0" smtClean="0"/>
              <a:t>Motion in the bucket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37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39" name="Group 29"/>
          <p:cNvGrpSpPr>
            <a:grpSpLocks/>
          </p:cNvGrpSpPr>
          <p:nvPr/>
        </p:nvGrpSpPr>
        <p:grpSpPr bwMode="auto">
          <a:xfrm>
            <a:off x="1035050" y="1300163"/>
            <a:ext cx="5942013" cy="4900612"/>
            <a:chOff x="652" y="819"/>
            <a:chExt cx="3743" cy="3087"/>
          </a:xfrm>
        </p:grpSpPr>
        <p:sp>
          <p:nvSpPr>
            <p:cNvPr id="40" name="Line 3"/>
            <p:cNvSpPr>
              <a:spLocks noChangeShapeType="1"/>
            </p:cNvSpPr>
            <p:nvPr/>
          </p:nvSpPr>
          <p:spPr bwMode="auto">
            <a:xfrm flipV="1">
              <a:off x="652" y="2226"/>
              <a:ext cx="0" cy="168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4"/>
            <p:cNvSpPr>
              <a:spLocks noChangeArrowheads="1"/>
            </p:cNvSpPr>
            <p:nvPr/>
          </p:nvSpPr>
          <p:spPr bwMode="auto">
            <a:xfrm>
              <a:off x="701" y="2326"/>
              <a:ext cx="32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latin typeface="Times New Roman" charset="0"/>
                  <a:sym typeface="Symbol" charset="0"/>
                </a:rPr>
                <a:t>E</a:t>
              </a:r>
            </a:p>
          </p:txBody>
        </p:sp>
        <p:sp>
          <p:nvSpPr>
            <p:cNvPr id="42" name="Text Box 5"/>
            <p:cNvSpPr txBox="1">
              <a:spLocks noChangeArrowheads="1"/>
            </p:cNvSpPr>
            <p:nvPr/>
          </p:nvSpPr>
          <p:spPr bwMode="auto">
            <a:xfrm>
              <a:off x="3707" y="3152"/>
              <a:ext cx="6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Times New Roman" charset="0"/>
                  <a:sym typeface="Symbol" charset="0"/>
                </a:rPr>
                <a:t>t (or )</a:t>
              </a:r>
              <a:endParaRPr lang="en-US" b="0">
                <a:latin typeface="Times New Roman" charset="0"/>
              </a:endParaRPr>
            </a:p>
          </p:txBody>
        </p:sp>
        <p:sp>
          <p:nvSpPr>
            <p:cNvPr id="43" name="Freeform 6"/>
            <p:cNvSpPr>
              <a:spLocks/>
            </p:cNvSpPr>
            <p:nvPr/>
          </p:nvSpPr>
          <p:spPr bwMode="auto">
            <a:xfrm rot="10800000">
              <a:off x="652" y="3090"/>
              <a:ext cx="2880" cy="768"/>
            </a:xfrm>
            <a:custGeom>
              <a:avLst/>
              <a:gdLst>
                <a:gd name="T0" fmla="*/ 0 w 2880"/>
                <a:gd name="T1" fmla="*/ 768 h 768"/>
                <a:gd name="T2" fmla="*/ 1392 w 2880"/>
                <a:gd name="T3" fmla="*/ 0 h 768"/>
                <a:gd name="T4" fmla="*/ 2880 w 2880"/>
                <a:gd name="T5" fmla="*/ 768 h 768"/>
                <a:gd name="T6" fmla="*/ 0 60000 65536"/>
                <a:gd name="T7" fmla="*/ 0 60000 65536"/>
                <a:gd name="T8" fmla="*/ 0 60000 65536"/>
                <a:gd name="T9" fmla="*/ 0 w 2880"/>
                <a:gd name="T10" fmla="*/ 0 h 768"/>
                <a:gd name="T11" fmla="*/ 2880 w 2880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0" h="768">
                  <a:moveTo>
                    <a:pt x="0" y="768"/>
                  </a:moveTo>
                  <a:cubicBezTo>
                    <a:pt x="456" y="384"/>
                    <a:pt x="912" y="0"/>
                    <a:pt x="1392" y="0"/>
                  </a:cubicBezTo>
                  <a:cubicBezTo>
                    <a:pt x="1872" y="0"/>
                    <a:pt x="2632" y="640"/>
                    <a:pt x="2880" y="768"/>
                  </a:cubicBezTo>
                </a:path>
              </a:pathLst>
            </a:custGeom>
            <a:noFill/>
            <a:ln w="28575">
              <a:solidFill>
                <a:schemeClr val="hlink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Freeform 7"/>
            <p:cNvSpPr>
              <a:spLocks/>
            </p:cNvSpPr>
            <p:nvPr/>
          </p:nvSpPr>
          <p:spPr bwMode="auto">
            <a:xfrm rot="19017">
              <a:off x="700" y="2322"/>
              <a:ext cx="2880" cy="768"/>
            </a:xfrm>
            <a:custGeom>
              <a:avLst/>
              <a:gdLst>
                <a:gd name="T0" fmla="*/ 0 w 2880"/>
                <a:gd name="T1" fmla="*/ 768 h 768"/>
                <a:gd name="T2" fmla="*/ 1392 w 2880"/>
                <a:gd name="T3" fmla="*/ 0 h 768"/>
                <a:gd name="T4" fmla="*/ 2880 w 2880"/>
                <a:gd name="T5" fmla="*/ 768 h 768"/>
                <a:gd name="T6" fmla="*/ 0 60000 65536"/>
                <a:gd name="T7" fmla="*/ 0 60000 65536"/>
                <a:gd name="T8" fmla="*/ 0 60000 65536"/>
                <a:gd name="T9" fmla="*/ 0 w 2880"/>
                <a:gd name="T10" fmla="*/ 0 h 768"/>
                <a:gd name="T11" fmla="*/ 2880 w 2880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0" h="768">
                  <a:moveTo>
                    <a:pt x="0" y="768"/>
                  </a:moveTo>
                  <a:cubicBezTo>
                    <a:pt x="456" y="384"/>
                    <a:pt x="912" y="0"/>
                    <a:pt x="1392" y="0"/>
                  </a:cubicBezTo>
                  <a:cubicBezTo>
                    <a:pt x="1872" y="0"/>
                    <a:pt x="2632" y="640"/>
                    <a:pt x="2880" y="768"/>
                  </a:cubicBezTo>
                </a:path>
              </a:pathLst>
            </a:custGeom>
            <a:noFill/>
            <a:ln w="28575">
              <a:solidFill>
                <a:schemeClr val="hlink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8"/>
            <p:cNvSpPr>
              <a:spLocks noChangeArrowheads="1"/>
            </p:cNvSpPr>
            <p:nvPr/>
          </p:nvSpPr>
          <p:spPr bwMode="auto">
            <a:xfrm>
              <a:off x="2044" y="304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" name="Oval 9"/>
            <p:cNvSpPr>
              <a:spLocks noChangeArrowheads="1"/>
            </p:cNvSpPr>
            <p:nvPr/>
          </p:nvSpPr>
          <p:spPr bwMode="auto">
            <a:xfrm>
              <a:off x="1372" y="2706"/>
              <a:ext cx="1536" cy="768"/>
            </a:xfrm>
            <a:prstGeom prst="ellipse">
              <a:avLst/>
            </a:prstGeom>
            <a:gradFill rotWithShape="0">
              <a:gsLst>
                <a:gs pos="0">
                  <a:srgbClr val="5E5E76"/>
                </a:gs>
                <a:gs pos="100000">
                  <a:srgbClr val="CCC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C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" name="Line 10"/>
            <p:cNvSpPr>
              <a:spLocks noChangeShapeType="1"/>
            </p:cNvSpPr>
            <p:nvPr/>
          </p:nvSpPr>
          <p:spPr bwMode="auto">
            <a:xfrm>
              <a:off x="652" y="3090"/>
              <a:ext cx="35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11"/>
            <p:cNvSpPr>
              <a:spLocks noChangeArrowheads="1"/>
            </p:cNvSpPr>
            <p:nvPr/>
          </p:nvSpPr>
          <p:spPr bwMode="auto">
            <a:xfrm>
              <a:off x="2092" y="3042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9" name="Oval 12"/>
            <p:cNvSpPr>
              <a:spLocks noChangeArrowheads="1"/>
            </p:cNvSpPr>
            <p:nvPr/>
          </p:nvSpPr>
          <p:spPr bwMode="auto">
            <a:xfrm>
              <a:off x="1801" y="2816"/>
              <a:ext cx="96" cy="96"/>
            </a:xfrm>
            <a:prstGeom prst="ellipse">
              <a:avLst/>
            </a:prstGeom>
            <a:solidFill>
              <a:srgbClr val="007E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0" name="Line 13"/>
            <p:cNvSpPr>
              <a:spLocks noChangeShapeType="1"/>
            </p:cNvSpPr>
            <p:nvPr/>
          </p:nvSpPr>
          <p:spPr bwMode="auto">
            <a:xfrm>
              <a:off x="652" y="1491"/>
              <a:ext cx="3253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14"/>
            <p:cNvSpPr>
              <a:spLocks noChangeShapeType="1"/>
            </p:cNvSpPr>
            <p:nvPr/>
          </p:nvSpPr>
          <p:spPr bwMode="auto">
            <a:xfrm flipV="1">
              <a:off x="652" y="819"/>
              <a:ext cx="0" cy="13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Freeform 15"/>
            <p:cNvSpPr>
              <a:spLocks/>
            </p:cNvSpPr>
            <p:nvPr/>
          </p:nvSpPr>
          <p:spPr bwMode="auto">
            <a:xfrm>
              <a:off x="701" y="819"/>
              <a:ext cx="1440" cy="672"/>
            </a:xfrm>
            <a:custGeom>
              <a:avLst/>
              <a:gdLst>
                <a:gd name="T0" fmla="*/ 0 w 1440"/>
                <a:gd name="T1" fmla="*/ 672 h 672"/>
                <a:gd name="T2" fmla="*/ 720 w 1440"/>
                <a:gd name="T3" fmla="*/ 0 h 672"/>
                <a:gd name="T4" fmla="*/ 1440 w 1440"/>
                <a:gd name="T5" fmla="*/ 672 h 672"/>
                <a:gd name="T6" fmla="*/ 0 60000 65536"/>
                <a:gd name="T7" fmla="*/ 0 60000 65536"/>
                <a:gd name="T8" fmla="*/ 0 60000 65536"/>
                <a:gd name="T9" fmla="*/ 0 w 1440"/>
                <a:gd name="T10" fmla="*/ 0 h 672"/>
                <a:gd name="T11" fmla="*/ 1440 w 144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0" h="672">
                  <a:moveTo>
                    <a:pt x="0" y="672"/>
                  </a:moveTo>
                  <a:cubicBezTo>
                    <a:pt x="240" y="336"/>
                    <a:pt x="480" y="0"/>
                    <a:pt x="720" y="0"/>
                  </a:cubicBezTo>
                  <a:cubicBezTo>
                    <a:pt x="960" y="0"/>
                    <a:pt x="1200" y="336"/>
                    <a:pt x="1440" y="672"/>
                  </a:cubicBezTo>
                </a:path>
              </a:pathLst>
            </a:cu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Freeform 16"/>
            <p:cNvSpPr>
              <a:spLocks/>
            </p:cNvSpPr>
            <p:nvPr/>
          </p:nvSpPr>
          <p:spPr bwMode="auto">
            <a:xfrm rot="-10738063">
              <a:off x="2127" y="1491"/>
              <a:ext cx="1440" cy="672"/>
            </a:xfrm>
            <a:custGeom>
              <a:avLst/>
              <a:gdLst>
                <a:gd name="T0" fmla="*/ 0 w 1440"/>
                <a:gd name="T1" fmla="*/ 672 h 672"/>
                <a:gd name="T2" fmla="*/ 720 w 1440"/>
                <a:gd name="T3" fmla="*/ 0 h 672"/>
                <a:gd name="T4" fmla="*/ 1440 w 1440"/>
                <a:gd name="T5" fmla="*/ 672 h 672"/>
                <a:gd name="T6" fmla="*/ 0 60000 65536"/>
                <a:gd name="T7" fmla="*/ 0 60000 65536"/>
                <a:gd name="T8" fmla="*/ 0 60000 65536"/>
                <a:gd name="T9" fmla="*/ 0 w 1440"/>
                <a:gd name="T10" fmla="*/ 0 h 672"/>
                <a:gd name="T11" fmla="*/ 1440 w 144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0" h="672">
                  <a:moveTo>
                    <a:pt x="0" y="672"/>
                  </a:moveTo>
                  <a:cubicBezTo>
                    <a:pt x="240" y="336"/>
                    <a:pt x="480" y="0"/>
                    <a:pt x="720" y="0"/>
                  </a:cubicBezTo>
                  <a:cubicBezTo>
                    <a:pt x="960" y="0"/>
                    <a:pt x="1200" y="336"/>
                    <a:pt x="1440" y="672"/>
                  </a:cubicBezTo>
                </a:path>
              </a:pathLst>
            </a:cu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Text Box 17"/>
            <p:cNvSpPr txBox="1">
              <a:spLocks noChangeArrowheads="1"/>
            </p:cNvSpPr>
            <p:nvPr/>
          </p:nvSpPr>
          <p:spPr bwMode="auto">
            <a:xfrm>
              <a:off x="666" y="850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Times New Roman" charset="0"/>
                </a:rPr>
                <a:t>V</a:t>
              </a:r>
            </a:p>
          </p:txBody>
        </p:sp>
        <p:sp>
          <p:nvSpPr>
            <p:cNvPr id="55" name="Oval 18"/>
            <p:cNvSpPr>
              <a:spLocks noChangeArrowheads="1"/>
            </p:cNvSpPr>
            <p:nvPr/>
          </p:nvSpPr>
          <p:spPr bwMode="auto">
            <a:xfrm>
              <a:off x="2093" y="1443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6" name="Oval 19"/>
            <p:cNvSpPr>
              <a:spLocks noChangeArrowheads="1"/>
            </p:cNvSpPr>
            <p:nvPr/>
          </p:nvSpPr>
          <p:spPr bwMode="auto">
            <a:xfrm>
              <a:off x="1798" y="1052"/>
              <a:ext cx="96" cy="96"/>
            </a:xfrm>
            <a:prstGeom prst="ellipse">
              <a:avLst/>
            </a:prstGeom>
            <a:solidFill>
              <a:srgbClr val="007E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" name="Line 20"/>
            <p:cNvSpPr>
              <a:spLocks noChangeShapeType="1"/>
            </p:cNvSpPr>
            <p:nvPr/>
          </p:nvSpPr>
          <p:spPr bwMode="auto">
            <a:xfrm>
              <a:off x="2143" y="1594"/>
              <a:ext cx="0" cy="14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8" name="Line 21"/>
            <p:cNvSpPr>
              <a:spLocks noChangeShapeType="1"/>
            </p:cNvSpPr>
            <p:nvPr/>
          </p:nvSpPr>
          <p:spPr bwMode="auto">
            <a:xfrm flipH="1">
              <a:off x="1840" y="1188"/>
              <a:ext cx="6" cy="15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447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5644970" cy="914400"/>
          </a:xfrm>
        </p:spPr>
        <p:txBody>
          <a:bodyPr/>
          <a:lstStyle/>
          <a:p>
            <a:r>
              <a:rPr lang="en-US" sz="4400" dirty="0" smtClean="0"/>
              <a:t>Motion in the bucket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38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30" name="Group 22"/>
          <p:cNvGrpSpPr>
            <a:grpSpLocks/>
          </p:cNvGrpSpPr>
          <p:nvPr/>
        </p:nvGrpSpPr>
        <p:grpSpPr bwMode="auto">
          <a:xfrm>
            <a:off x="1035050" y="1300163"/>
            <a:ext cx="5942013" cy="4900612"/>
            <a:chOff x="652" y="819"/>
            <a:chExt cx="3743" cy="3087"/>
          </a:xfrm>
        </p:grpSpPr>
        <p:sp>
          <p:nvSpPr>
            <p:cNvPr id="31" name="Line 3"/>
            <p:cNvSpPr>
              <a:spLocks noChangeShapeType="1"/>
            </p:cNvSpPr>
            <p:nvPr/>
          </p:nvSpPr>
          <p:spPr bwMode="auto">
            <a:xfrm flipV="1">
              <a:off x="652" y="2226"/>
              <a:ext cx="0" cy="168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4"/>
            <p:cNvSpPr>
              <a:spLocks noChangeArrowheads="1"/>
            </p:cNvSpPr>
            <p:nvPr/>
          </p:nvSpPr>
          <p:spPr bwMode="auto">
            <a:xfrm>
              <a:off x="701" y="2326"/>
              <a:ext cx="32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latin typeface="Times New Roman" charset="0"/>
                  <a:sym typeface="Symbol" charset="0"/>
                </a:rPr>
                <a:t>E</a:t>
              </a:r>
            </a:p>
          </p:txBody>
        </p:sp>
        <p:sp>
          <p:nvSpPr>
            <p:cNvPr id="33" name="Text Box 5"/>
            <p:cNvSpPr txBox="1">
              <a:spLocks noChangeArrowheads="1"/>
            </p:cNvSpPr>
            <p:nvPr/>
          </p:nvSpPr>
          <p:spPr bwMode="auto">
            <a:xfrm>
              <a:off x="3707" y="3152"/>
              <a:ext cx="6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Times New Roman" charset="0"/>
                  <a:sym typeface="Symbol" charset="0"/>
                </a:rPr>
                <a:t>t (or )</a:t>
              </a:r>
              <a:endParaRPr lang="en-US" b="0">
                <a:latin typeface="Times New Roman" charset="0"/>
              </a:endParaRPr>
            </a:p>
          </p:txBody>
        </p:sp>
        <p:sp>
          <p:nvSpPr>
            <p:cNvPr id="34" name="Freeform 6"/>
            <p:cNvSpPr>
              <a:spLocks/>
            </p:cNvSpPr>
            <p:nvPr/>
          </p:nvSpPr>
          <p:spPr bwMode="auto">
            <a:xfrm rot="10800000">
              <a:off x="652" y="3090"/>
              <a:ext cx="2880" cy="768"/>
            </a:xfrm>
            <a:custGeom>
              <a:avLst/>
              <a:gdLst>
                <a:gd name="T0" fmla="*/ 0 w 2880"/>
                <a:gd name="T1" fmla="*/ 768 h 768"/>
                <a:gd name="T2" fmla="*/ 1392 w 2880"/>
                <a:gd name="T3" fmla="*/ 0 h 768"/>
                <a:gd name="T4" fmla="*/ 2880 w 2880"/>
                <a:gd name="T5" fmla="*/ 768 h 768"/>
                <a:gd name="T6" fmla="*/ 0 60000 65536"/>
                <a:gd name="T7" fmla="*/ 0 60000 65536"/>
                <a:gd name="T8" fmla="*/ 0 60000 65536"/>
                <a:gd name="T9" fmla="*/ 0 w 2880"/>
                <a:gd name="T10" fmla="*/ 0 h 768"/>
                <a:gd name="T11" fmla="*/ 2880 w 2880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0" h="768">
                  <a:moveTo>
                    <a:pt x="0" y="768"/>
                  </a:moveTo>
                  <a:cubicBezTo>
                    <a:pt x="456" y="384"/>
                    <a:pt x="912" y="0"/>
                    <a:pt x="1392" y="0"/>
                  </a:cubicBezTo>
                  <a:cubicBezTo>
                    <a:pt x="1872" y="0"/>
                    <a:pt x="2632" y="640"/>
                    <a:pt x="2880" y="768"/>
                  </a:cubicBezTo>
                </a:path>
              </a:pathLst>
            </a:custGeom>
            <a:noFill/>
            <a:ln w="28575">
              <a:solidFill>
                <a:schemeClr val="hlink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Freeform 7"/>
            <p:cNvSpPr>
              <a:spLocks/>
            </p:cNvSpPr>
            <p:nvPr/>
          </p:nvSpPr>
          <p:spPr bwMode="auto">
            <a:xfrm rot="19017">
              <a:off x="700" y="2322"/>
              <a:ext cx="2880" cy="768"/>
            </a:xfrm>
            <a:custGeom>
              <a:avLst/>
              <a:gdLst>
                <a:gd name="T0" fmla="*/ 0 w 2880"/>
                <a:gd name="T1" fmla="*/ 768 h 768"/>
                <a:gd name="T2" fmla="*/ 1392 w 2880"/>
                <a:gd name="T3" fmla="*/ 0 h 768"/>
                <a:gd name="T4" fmla="*/ 2880 w 2880"/>
                <a:gd name="T5" fmla="*/ 768 h 768"/>
                <a:gd name="T6" fmla="*/ 0 60000 65536"/>
                <a:gd name="T7" fmla="*/ 0 60000 65536"/>
                <a:gd name="T8" fmla="*/ 0 60000 65536"/>
                <a:gd name="T9" fmla="*/ 0 w 2880"/>
                <a:gd name="T10" fmla="*/ 0 h 768"/>
                <a:gd name="T11" fmla="*/ 2880 w 2880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0" h="768">
                  <a:moveTo>
                    <a:pt x="0" y="768"/>
                  </a:moveTo>
                  <a:cubicBezTo>
                    <a:pt x="456" y="384"/>
                    <a:pt x="912" y="0"/>
                    <a:pt x="1392" y="0"/>
                  </a:cubicBezTo>
                  <a:cubicBezTo>
                    <a:pt x="1872" y="0"/>
                    <a:pt x="2632" y="640"/>
                    <a:pt x="2880" y="768"/>
                  </a:cubicBezTo>
                </a:path>
              </a:pathLst>
            </a:custGeom>
            <a:noFill/>
            <a:ln w="28575">
              <a:solidFill>
                <a:schemeClr val="hlink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8"/>
            <p:cNvSpPr>
              <a:spLocks noChangeArrowheads="1"/>
            </p:cNvSpPr>
            <p:nvPr/>
          </p:nvSpPr>
          <p:spPr bwMode="auto">
            <a:xfrm>
              <a:off x="2044" y="304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" name="Oval 9"/>
            <p:cNvSpPr>
              <a:spLocks noChangeArrowheads="1"/>
            </p:cNvSpPr>
            <p:nvPr/>
          </p:nvSpPr>
          <p:spPr bwMode="auto">
            <a:xfrm>
              <a:off x="1372" y="2706"/>
              <a:ext cx="1536" cy="768"/>
            </a:xfrm>
            <a:prstGeom prst="ellipse">
              <a:avLst/>
            </a:prstGeom>
            <a:gradFill rotWithShape="0">
              <a:gsLst>
                <a:gs pos="0">
                  <a:srgbClr val="5E5E76"/>
                </a:gs>
                <a:gs pos="100000">
                  <a:srgbClr val="CCC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C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" name="Line 10"/>
            <p:cNvSpPr>
              <a:spLocks noChangeShapeType="1"/>
            </p:cNvSpPr>
            <p:nvPr/>
          </p:nvSpPr>
          <p:spPr bwMode="auto">
            <a:xfrm>
              <a:off x="652" y="3090"/>
              <a:ext cx="35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11"/>
            <p:cNvSpPr>
              <a:spLocks noChangeArrowheads="1"/>
            </p:cNvSpPr>
            <p:nvPr/>
          </p:nvSpPr>
          <p:spPr bwMode="auto">
            <a:xfrm>
              <a:off x="2092" y="3042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0" name="Oval 12"/>
            <p:cNvSpPr>
              <a:spLocks noChangeArrowheads="1"/>
            </p:cNvSpPr>
            <p:nvPr/>
          </p:nvSpPr>
          <p:spPr bwMode="auto">
            <a:xfrm>
              <a:off x="2092" y="2741"/>
              <a:ext cx="96" cy="96"/>
            </a:xfrm>
            <a:prstGeom prst="ellipse">
              <a:avLst/>
            </a:prstGeom>
            <a:solidFill>
              <a:srgbClr val="007E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1" name="Line 13"/>
            <p:cNvSpPr>
              <a:spLocks noChangeShapeType="1"/>
            </p:cNvSpPr>
            <p:nvPr/>
          </p:nvSpPr>
          <p:spPr bwMode="auto">
            <a:xfrm>
              <a:off x="652" y="1491"/>
              <a:ext cx="3253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14"/>
            <p:cNvSpPr>
              <a:spLocks noChangeShapeType="1"/>
            </p:cNvSpPr>
            <p:nvPr/>
          </p:nvSpPr>
          <p:spPr bwMode="auto">
            <a:xfrm flipV="1">
              <a:off x="652" y="819"/>
              <a:ext cx="0" cy="13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Freeform 15"/>
            <p:cNvSpPr>
              <a:spLocks/>
            </p:cNvSpPr>
            <p:nvPr/>
          </p:nvSpPr>
          <p:spPr bwMode="auto">
            <a:xfrm>
              <a:off x="701" y="819"/>
              <a:ext cx="1440" cy="672"/>
            </a:xfrm>
            <a:custGeom>
              <a:avLst/>
              <a:gdLst>
                <a:gd name="T0" fmla="*/ 0 w 1440"/>
                <a:gd name="T1" fmla="*/ 672 h 672"/>
                <a:gd name="T2" fmla="*/ 720 w 1440"/>
                <a:gd name="T3" fmla="*/ 0 h 672"/>
                <a:gd name="T4" fmla="*/ 1440 w 1440"/>
                <a:gd name="T5" fmla="*/ 672 h 672"/>
                <a:gd name="T6" fmla="*/ 0 60000 65536"/>
                <a:gd name="T7" fmla="*/ 0 60000 65536"/>
                <a:gd name="T8" fmla="*/ 0 60000 65536"/>
                <a:gd name="T9" fmla="*/ 0 w 1440"/>
                <a:gd name="T10" fmla="*/ 0 h 672"/>
                <a:gd name="T11" fmla="*/ 1440 w 144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0" h="672">
                  <a:moveTo>
                    <a:pt x="0" y="672"/>
                  </a:moveTo>
                  <a:cubicBezTo>
                    <a:pt x="240" y="336"/>
                    <a:pt x="480" y="0"/>
                    <a:pt x="720" y="0"/>
                  </a:cubicBezTo>
                  <a:cubicBezTo>
                    <a:pt x="960" y="0"/>
                    <a:pt x="1200" y="336"/>
                    <a:pt x="1440" y="672"/>
                  </a:cubicBezTo>
                </a:path>
              </a:pathLst>
            </a:cu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Freeform 16"/>
            <p:cNvSpPr>
              <a:spLocks/>
            </p:cNvSpPr>
            <p:nvPr/>
          </p:nvSpPr>
          <p:spPr bwMode="auto">
            <a:xfrm rot="-10738063">
              <a:off x="2127" y="1491"/>
              <a:ext cx="1440" cy="672"/>
            </a:xfrm>
            <a:custGeom>
              <a:avLst/>
              <a:gdLst>
                <a:gd name="T0" fmla="*/ 0 w 1440"/>
                <a:gd name="T1" fmla="*/ 672 h 672"/>
                <a:gd name="T2" fmla="*/ 720 w 1440"/>
                <a:gd name="T3" fmla="*/ 0 h 672"/>
                <a:gd name="T4" fmla="*/ 1440 w 1440"/>
                <a:gd name="T5" fmla="*/ 672 h 672"/>
                <a:gd name="T6" fmla="*/ 0 60000 65536"/>
                <a:gd name="T7" fmla="*/ 0 60000 65536"/>
                <a:gd name="T8" fmla="*/ 0 60000 65536"/>
                <a:gd name="T9" fmla="*/ 0 w 1440"/>
                <a:gd name="T10" fmla="*/ 0 h 672"/>
                <a:gd name="T11" fmla="*/ 1440 w 144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0" h="672">
                  <a:moveTo>
                    <a:pt x="0" y="672"/>
                  </a:moveTo>
                  <a:cubicBezTo>
                    <a:pt x="240" y="336"/>
                    <a:pt x="480" y="0"/>
                    <a:pt x="720" y="0"/>
                  </a:cubicBezTo>
                  <a:cubicBezTo>
                    <a:pt x="960" y="0"/>
                    <a:pt x="1200" y="336"/>
                    <a:pt x="1440" y="672"/>
                  </a:cubicBezTo>
                </a:path>
              </a:pathLst>
            </a:cu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Text Box 17"/>
            <p:cNvSpPr txBox="1">
              <a:spLocks noChangeArrowheads="1"/>
            </p:cNvSpPr>
            <p:nvPr/>
          </p:nvSpPr>
          <p:spPr bwMode="auto">
            <a:xfrm>
              <a:off x="666" y="850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Times New Roman" charset="0"/>
                </a:rPr>
                <a:t>V</a:t>
              </a:r>
            </a:p>
          </p:txBody>
        </p:sp>
        <p:sp>
          <p:nvSpPr>
            <p:cNvPr id="66" name="Oval 18"/>
            <p:cNvSpPr>
              <a:spLocks noChangeArrowheads="1"/>
            </p:cNvSpPr>
            <p:nvPr/>
          </p:nvSpPr>
          <p:spPr bwMode="auto">
            <a:xfrm>
              <a:off x="2093" y="1443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7" name="Oval 19"/>
            <p:cNvSpPr>
              <a:spLocks noChangeArrowheads="1"/>
            </p:cNvSpPr>
            <p:nvPr/>
          </p:nvSpPr>
          <p:spPr bwMode="auto">
            <a:xfrm>
              <a:off x="2092" y="1451"/>
              <a:ext cx="96" cy="96"/>
            </a:xfrm>
            <a:prstGeom prst="ellipse">
              <a:avLst/>
            </a:prstGeom>
            <a:solidFill>
              <a:srgbClr val="007E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8" name="Line 20"/>
            <p:cNvSpPr>
              <a:spLocks noChangeShapeType="1"/>
            </p:cNvSpPr>
            <p:nvPr/>
          </p:nvSpPr>
          <p:spPr bwMode="auto">
            <a:xfrm>
              <a:off x="2143" y="1594"/>
              <a:ext cx="0" cy="14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8456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5644970" cy="914400"/>
          </a:xfrm>
        </p:spPr>
        <p:txBody>
          <a:bodyPr/>
          <a:lstStyle/>
          <a:p>
            <a:r>
              <a:rPr lang="en-US" sz="4400" dirty="0" smtClean="0"/>
              <a:t>Motion in the bucket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39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69" name="Group 21"/>
          <p:cNvGrpSpPr>
            <a:grpSpLocks/>
          </p:cNvGrpSpPr>
          <p:nvPr/>
        </p:nvGrpSpPr>
        <p:grpSpPr bwMode="auto">
          <a:xfrm>
            <a:off x="1035050" y="1300163"/>
            <a:ext cx="5942013" cy="4900612"/>
            <a:chOff x="652" y="819"/>
            <a:chExt cx="3743" cy="3087"/>
          </a:xfrm>
        </p:grpSpPr>
        <p:sp>
          <p:nvSpPr>
            <p:cNvPr id="70" name="Line 3"/>
            <p:cNvSpPr>
              <a:spLocks noChangeShapeType="1"/>
            </p:cNvSpPr>
            <p:nvPr/>
          </p:nvSpPr>
          <p:spPr bwMode="auto">
            <a:xfrm flipV="1">
              <a:off x="652" y="2226"/>
              <a:ext cx="0" cy="168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Rectangle 4"/>
            <p:cNvSpPr>
              <a:spLocks noChangeArrowheads="1"/>
            </p:cNvSpPr>
            <p:nvPr/>
          </p:nvSpPr>
          <p:spPr bwMode="auto">
            <a:xfrm>
              <a:off x="701" y="2326"/>
              <a:ext cx="32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latin typeface="Times New Roman" charset="0"/>
                  <a:sym typeface="Symbol" charset="0"/>
                </a:rPr>
                <a:t>E</a:t>
              </a:r>
            </a:p>
          </p:txBody>
        </p:sp>
        <p:sp>
          <p:nvSpPr>
            <p:cNvPr id="72" name="Text Box 5"/>
            <p:cNvSpPr txBox="1">
              <a:spLocks noChangeArrowheads="1"/>
            </p:cNvSpPr>
            <p:nvPr/>
          </p:nvSpPr>
          <p:spPr bwMode="auto">
            <a:xfrm>
              <a:off x="3707" y="3152"/>
              <a:ext cx="6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Times New Roman" charset="0"/>
                  <a:sym typeface="Symbol" charset="0"/>
                </a:rPr>
                <a:t>t (or )</a:t>
              </a:r>
              <a:endParaRPr lang="en-US" b="0">
                <a:latin typeface="Times New Roman" charset="0"/>
              </a:endParaRPr>
            </a:p>
          </p:txBody>
        </p:sp>
        <p:sp>
          <p:nvSpPr>
            <p:cNvPr id="73" name="Freeform 6"/>
            <p:cNvSpPr>
              <a:spLocks/>
            </p:cNvSpPr>
            <p:nvPr/>
          </p:nvSpPr>
          <p:spPr bwMode="auto">
            <a:xfrm rot="10800000">
              <a:off x="652" y="3090"/>
              <a:ext cx="2880" cy="768"/>
            </a:xfrm>
            <a:custGeom>
              <a:avLst/>
              <a:gdLst>
                <a:gd name="T0" fmla="*/ 0 w 2880"/>
                <a:gd name="T1" fmla="*/ 768 h 768"/>
                <a:gd name="T2" fmla="*/ 1392 w 2880"/>
                <a:gd name="T3" fmla="*/ 0 h 768"/>
                <a:gd name="T4" fmla="*/ 2880 w 2880"/>
                <a:gd name="T5" fmla="*/ 768 h 768"/>
                <a:gd name="T6" fmla="*/ 0 60000 65536"/>
                <a:gd name="T7" fmla="*/ 0 60000 65536"/>
                <a:gd name="T8" fmla="*/ 0 60000 65536"/>
                <a:gd name="T9" fmla="*/ 0 w 2880"/>
                <a:gd name="T10" fmla="*/ 0 h 768"/>
                <a:gd name="T11" fmla="*/ 2880 w 2880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0" h="768">
                  <a:moveTo>
                    <a:pt x="0" y="768"/>
                  </a:moveTo>
                  <a:cubicBezTo>
                    <a:pt x="456" y="384"/>
                    <a:pt x="912" y="0"/>
                    <a:pt x="1392" y="0"/>
                  </a:cubicBezTo>
                  <a:cubicBezTo>
                    <a:pt x="1872" y="0"/>
                    <a:pt x="2632" y="640"/>
                    <a:pt x="2880" y="768"/>
                  </a:cubicBezTo>
                </a:path>
              </a:pathLst>
            </a:custGeom>
            <a:noFill/>
            <a:ln w="28575">
              <a:solidFill>
                <a:schemeClr val="hlink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Freeform 7"/>
            <p:cNvSpPr>
              <a:spLocks/>
            </p:cNvSpPr>
            <p:nvPr/>
          </p:nvSpPr>
          <p:spPr bwMode="auto">
            <a:xfrm rot="19017">
              <a:off x="700" y="2322"/>
              <a:ext cx="2880" cy="768"/>
            </a:xfrm>
            <a:custGeom>
              <a:avLst/>
              <a:gdLst>
                <a:gd name="T0" fmla="*/ 0 w 2880"/>
                <a:gd name="T1" fmla="*/ 768 h 768"/>
                <a:gd name="T2" fmla="*/ 1392 w 2880"/>
                <a:gd name="T3" fmla="*/ 0 h 768"/>
                <a:gd name="T4" fmla="*/ 2880 w 2880"/>
                <a:gd name="T5" fmla="*/ 768 h 768"/>
                <a:gd name="T6" fmla="*/ 0 60000 65536"/>
                <a:gd name="T7" fmla="*/ 0 60000 65536"/>
                <a:gd name="T8" fmla="*/ 0 60000 65536"/>
                <a:gd name="T9" fmla="*/ 0 w 2880"/>
                <a:gd name="T10" fmla="*/ 0 h 768"/>
                <a:gd name="T11" fmla="*/ 2880 w 2880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0" h="768">
                  <a:moveTo>
                    <a:pt x="0" y="768"/>
                  </a:moveTo>
                  <a:cubicBezTo>
                    <a:pt x="456" y="384"/>
                    <a:pt x="912" y="0"/>
                    <a:pt x="1392" y="0"/>
                  </a:cubicBezTo>
                  <a:cubicBezTo>
                    <a:pt x="1872" y="0"/>
                    <a:pt x="2632" y="640"/>
                    <a:pt x="2880" y="768"/>
                  </a:cubicBezTo>
                </a:path>
              </a:pathLst>
            </a:custGeom>
            <a:noFill/>
            <a:ln w="28575">
              <a:solidFill>
                <a:schemeClr val="hlink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Oval 8"/>
            <p:cNvSpPr>
              <a:spLocks noChangeArrowheads="1"/>
            </p:cNvSpPr>
            <p:nvPr/>
          </p:nvSpPr>
          <p:spPr bwMode="auto">
            <a:xfrm>
              <a:off x="2044" y="304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6" name="Oval 9"/>
            <p:cNvSpPr>
              <a:spLocks noChangeArrowheads="1"/>
            </p:cNvSpPr>
            <p:nvPr/>
          </p:nvSpPr>
          <p:spPr bwMode="auto">
            <a:xfrm>
              <a:off x="1372" y="2706"/>
              <a:ext cx="1536" cy="768"/>
            </a:xfrm>
            <a:prstGeom prst="ellipse">
              <a:avLst/>
            </a:prstGeom>
            <a:gradFill rotWithShape="0">
              <a:gsLst>
                <a:gs pos="0">
                  <a:srgbClr val="5E5E76"/>
                </a:gs>
                <a:gs pos="100000">
                  <a:srgbClr val="CCC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C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7" name="Line 10"/>
            <p:cNvSpPr>
              <a:spLocks noChangeShapeType="1"/>
            </p:cNvSpPr>
            <p:nvPr/>
          </p:nvSpPr>
          <p:spPr bwMode="auto">
            <a:xfrm>
              <a:off x="652" y="3090"/>
              <a:ext cx="35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Oval 11"/>
            <p:cNvSpPr>
              <a:spLocks noChangeArrowheads="1"/>
            </p:cNvSpPr>
            <p:nvPr/>
          </p:nvSpPr>
          <p:spPr bwMode="auto">
            <a:xfrm>
              <a:off x="2092" y="3042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79" name="Oval 12"/>
            <p:cNvSpPr>
              <a:spLocks noChangeArrowheads="1"/>
            </p:cNvSpPr>
            <p:nvPr/>
          </p:nvSpPr>
          <p:spPr bwMode="auto">
            <a:xfrm>
              <a:off x="2486" y="2809"/>
              <a:ext cx="96" cy="96"/>
            </a:xfrm>
            <a:prstGeom prst="ellipse">
              <a:avLst/>
            </a:prstGeom>
            <a:solidFill>
              <a:srgbClr val="007E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0" name="Line 13"/>
            <p:cNvSpPr>
              <a:spLocks noChangeShapeType="1"/>
            </p:cNvSpPr>
            <p:nvPr/>
          </p:nvSpPr>
          <p:spPr bwMode="auto">
            <a:xfrm>
              <a:off x="652" y="1491"/>
              <a:ext cx="3253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Line 14"/>
            <p:cNvSpPr>
              <a:spLocks noChangeShapeType="1"/>
            </p:cNvSpPr>
            <p:nvPr/>
          </p:nvSpPr>
          <p:spPr bwMode="auto">
            <a:xfrm flipV="1">
              <a:off x="652" y="819"/>
              <a:ext cx="0" cy="13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Freeform 15"/>
            <p:cNvSpPr>
              <a:spLocks/>
            </p:cNvSpPr>
            <p:nvPr/>
          </p:nvSpPr>
          <p:spPr bwMode="auto">
            <a:xfrm>
              <a:off x="701" y="819"/>
              <a:ext cx="1440" cy="672"/>
            </a:xfrm>
            <a:custGeom>
              <a:avLst/>
              <a:gdLst>
                <a:gd name="T0" fmla="*/ 0 w 1440"/>
                <a:gd name="T1" fmla="*/ 672 h 672"/>
                <a:gd name="T2" fmla="*/ 720 w 1440"/>
                <a:gd name="T3" fmla="*/ 0 h 672"/>
                <a:gd name="T4" fmla="*/ 1440 w 1440"/>
                <a:gd name="T5" fmla="*/ 672 h 672"/>
                <a:gd name="T6" fmla="*/ 0 60000 65536"/>
                <a:gd name="T7" fmla="*/ 0 60000 65536"/>
                <a:gd name="T8" fmla="*/ 0 60000 65536"/>
                <a:gd name="T9" fmla="*/ 0 w 1440"/>
                <a:gd name="T10" fmla="*/ 0 h 672"/>
                <a:gd name="T11" fmla="*/ 1440 w 144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0" h="672">
                  <a:moveTo>
                    <a:pt x="0" y="672"/>
                  </a:moveTo>
                  <a:cubicBezTo>
                    <a:pt x="240" y="336"/>
                    <a:pt x="480" y="0"/>
                    <a:pt x="720" y="0"/>
                  </a:cubicBezTo>
                  <a:cubicBezTo>
                    <a:pt x="960" y="0"/>
                    <a:pt x="1200" y="336"/>
                    <a:pt x="1440" y="672"/>
                  </a:cubicBezTo>
                </a:path>
              </a:pathLst>
            </a:cu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Freeform 16"/>
            <p:cNvSpPr>
              <a:spLocks/>
            </p:cNvSpPr>
            <p:nvPr/>
          </p:nvSpPr>
          <p:spPr bwMode="auto">
            <a:xfrm rot="-10738063">
              <a:off x="2127" y="1491"/>
              <a:ext cx="1440" cy="672"/>
            </a:xfrm>
            <a:custGeom>
              <a:avLst/>
              <a:gdLst>
                <a:gd name="T0" fmla="*/ 0 w 1440"/>
                <a:gd name="T1" fmla="*/ 672 h 672"/>
                <a:gd name="T2" fmla="*/ 720 w 1440"/>
                <a:gd name="T3" fmla="*/ 0 h 672"/>
                <a:gd name="T4" fmla="*/ 1440 w 1440"/>
                <a:gd name="T5" fmla="*/ 672 h 672"/>
                <a:gd name="T6" fmla="*/ 0 60000 65536"/>
                <a:gd name="T7" fmla="*/ 0 60000 65536"/>
                <a:gd name="T8" fmla="*/ 0 60000 65536"/>
                <a:gd name="T9" fmla="*/ 0 w 1440"/>
                <a:gd name="T10" fmla="*/ 0 h 672"/>
                <a:gd name="T11" fmla="*/ 1440 w 144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0" h="672">
                  <a:moveTo>
                    <a:pt x="0" y="672"/>
                  </a:moveTo>
                  <a:cubicBezTo>
                    <a:pt x="240" y="336"/>
                    <a:pt x="480" y="0"/>
                    <a:pt x="720" y="0"/>
                  </a:cubicBezTo>
                  <a:cubicBezTo>
                    <a:pt x="960" y="0"/>
                    <a:pt x="1200" y="336"/>
                    <a:pt x="1440" y="672"/>
                  </a:cubicBezTo>
                </a:path>
              </a:pathLst>
            </a:cu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Text Box 17"/>
            <p:cNvSpPr txBox="1">
              <a:spLocks noChangeArrowheads="1"/>
            </p:cNvSpPr>
            <p:nvPr/>
          </p:nvSpPr>
          <p:spPr bwMode="auto">
            <a:xfrm>
              <a:off x="666" y="850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Times New Roman" charset="0"/>
                </a:rPr>
                <a:t>V</a:t>
              </a:r>
            </a:p>
          </p:txBody>
        </p:sp>
        <p:sp>
          <p:nvSpPr>
            <p:cNvPr id="85" name="Oval 18"/>
            <p:cNvSpPr>
              <a:spLocks noChangeArrowheads="1"/>
            </p:cNvSpPr>
            <p:nvPr/>
          </p:nvSpPr>
          <p:spPr bwMode="auto">
            <a:xfrm>
              <a:off x="2093" y="1443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6" name="Oval 19"/>
            <p:cNvSpPr>
              <a:spLocks noChangeArrowheads="1"/>
            </p:cNvSpPr>
            <p:nvPr/>
          </p:nvSpPr>
          <p:spPr bwMode="auto">
            <a:xfrm>
              <a:off x="2492" y="1946"/>
              <a:ext cx="96" cy="96"/>
            </a:xfrm>
            <a:prstGeom prst="ellipse">
              <a:avLst/>
            </a:prstGeom>
            <a:solidFill>
              <a:srgbClr val="007E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7" name="Line 20"/>
            <p:cNvSpPr>
              <a:spLocks noChangeShapeType="1"/>
            </p:cNvSpPr>
            <p:nvPr/>
          </p:nvSpPr>
          <p:spPr bwMode="auto">
            <a:xfrm>
              <a:off x="2535" y="2062"/>
              <a:ext cx="1" cy="7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3023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99" y="53625"/>
            <a:ext cx="6705745" cy="914400"/>
          </a:xfrm>
        </p:spPr>
        <p:txBody>
          <a:bodyPr/>
          <a:lstStyle/>
          <a:p>
            <a:r>
              <a:rPr lang="en-US" sz="4400" dirty="0" smtClean="0"/>
              <a:t>Frequency - Momentum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996950" y="2378075"/>
            <a:ext cx="7772400" cy="48577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400" dirty="0" smtClean="0"/>
              <a:t>The relativity theory says</a:t>
            </a:r>
            <a:endParaRPr lang="en-US" sz="2400" dirty="0">
              <a:sym typeface="Symbol" charset="0"/>
            </a:endParaRPr>
          </a:p>
        </p:txBody>
      </p:sp>
      <p:grpSp>
        <p:nvGrpSpPr>
          <p:cNvPr id="13" name="Group 4"/>
          <p:cNvGrpSpPr>
            <a:grpSpLocks/>
          </p:cNvGrpSpPr>
          <p:nvPr/>
        </p:nvGrpSpPr>
        <p:grpSpPr bwMode="auto">
          <a:xfrm>
            <a:off x="1404938" y="1290638"/>
            <a:ext cx="5643562" cy="795337"/>
            <a:chOff x="816" y="156"/>
            <a:chExt cx="3555" cy="501"/>
          </a:xfrm>
        </p:grpSpPr>
        <p:graphicFrame>
          <p:nvGraphicFramePr>
            <p:cNvPr id="14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19592691"/>
                </p:ext>
              </p:extLst>
            </p:nvPr>
          </p:nvGraphicFramePr>
          <p:xfrm>
            <a:off x="816" y="186"/>
            <a:ext cx="1123" cy="4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32" name="Equation" r:id="rId5" imgW="1574800" imgH="660400" progId="Equation.3">
                    <p:embed/>
                  </p:oleObj>
                </mc:Choice>
                <mc:Fallback>
                  <p:oleObj name="Equation" r:id="rId5" imgW="1574800" imgH="660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6" y="186"/>
                          <a:ext cx="1123" cy="471"/>
                        </a:xfrm>
                        <a:prstGeom prst="rect">
                          <a:avLst/>
                        </a:prstGeom>
                        <a:solidFill>
                          <a:srgbClr val="D6ECFF"/>
                        </a:solidFill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2228" y="257"/>
              <a:ext cx="40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b="0" dirty="0">
                  <a:latin typeface="+mn-lt"/>
                </a:rPr>
                <a:t>b</a:t>
              </a:r>
              <a:r>
                <a:rPr lang="en-US" b="0" dirty="0" smtClean="0">
                  <a:latin typeface="+mn-lt"/>
                </a:rPr>
                <a:t>ut </a:t>
              </a:r>
              <a:endParaRPr lang="en-US" b="0" dirty="0">
                <a:latin typeface="+mn-lt"/>
              </a:endParaRPr>
            </a:p>
          </p:txBody>
        </p:sp>
        <p:graphicFrame>
          <p:nvGraphicFramePr>
            <p:cNvPr id="16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53412015"/>
                </p:ext>
              </p:extLst>
            </p:nvPr>
          </p:nvGraphicFramePr>
          <p:xfrm>
            <a:off x="2976" y="156"/>
            <a:ext cx="1395" cy="4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33" name="Equation" r:id="rId7" imgW="1955800" imgH="673100" progId="Equation.3">
                    <p:embed/>
                  </p:oleObj>
                </mc:Choice>
                <mc:Fallback>
                  <p:oleObj name="Equation" r:id="rId7" imgW="1955800" imgH="673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6" y="156"/>
                          <a:ext cx="1395" cy="479"/>
                        </a:xfrm>
                        <a:prstGeom prst="rect">
                          <a:avLst/>
                        </a:prstGeom>
                        <a:solidFill>
                          <a:srgbClr val="D6ECFF"/>
                        </a:solidFill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3355384"/>
              </p:ext>
            </p:extLst>
          </p:nvPr>
        </p:nvGraphicFramePr>
        <p:xfrm>
          <a:off x="5590478" y="2303875"/>
          <a:ext cx="1096757" cy="680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4" name="Equation" r:id="rId9" imgW="635000" imgH="393700" progId="Equation.3">
                  <p:embed/>
                </p:oleObj>
              </mc:Choice>
              <mc:Fallback>
                <p:oleObj name="Equation" r:id="rId9" imgW="635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0478" y="2303875"/>
                        <a:ext cx="1096757" cy="680327"/>
                      </a:xfrm>
                      <a:prstGeom prst="rect">
                        <a:avLst/>
                      </a:prstGeom>
                      <a:solidFill>
                        <a:srgbClr val="D6EC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1204142"/>
              </p:ext>
            </p:extLst>
          </p:nvPr>
        </p:nvGraphicFramePr>
        <p:xfrm>
          <a:off x="7483475" y="3457575"/>
          <a:ext cx="1249363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5" name="Equation" r:id="rId11" imgW="1104900" imgH="660400" progId="Equation.3">
                  <p:embed/>
                </p:oleObj>
              </mc:Choice>
              <mc:Fallback>
                <p:oleObj name="Equation" r:id="rId11" imgW="11049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3475" y="3457575"/>
                        <a:ext cx="1249363" cy="747713"/>
                      </a:xfrm>
                      <a:prstGeom prst="rect">
                        <a:avLst/>
                      </a:prstGeom>
                      <a:solidFill>
                        <a:srgbClr val="D6EC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8957084"/>
              </p:ext>
            </p:extLst>
          </p:nvPr>
        </p:nvGraphicFramePr>
        <p:xfrm>
          <a:off x="5618163" y="3449638"/>
          <a:ext cx="1306512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6" name="Equation" r:id="rId13" imgW="1155700" imgH="660400" progId="Equation.3">
                  <p:embed/>
                </p:oleObj>
              </mc:Choice>
              <mc:Fallback>
                <p:oleObj name="Equation" r:id="rId13" imgW="11557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8163" y="3449638"/>
                        <a:ext cx="1306512" cy="747712"/>
                      </a:xfrm>
                      <a:prstGeom prst="rect">
                        <a:avLst/>
                      </a:prstGeom>
                      <a:solidFill>
                        <a:srgbClr val="D6EC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Line 13"/>
          <p:cNvSpPr>
            <a:spLocks noChangeShapeType="1"/>
          </p:cNvSpPr>
          <p:nvPr/>
        </p:nvSpPr>
        <p:spPr bwMode="auto">
          <a:xfrm flipH="1" flipV="1">
            <a:off x="7029450" y="3814763"/>
            <a:ext cx="38735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14"/>
          <p:cNvSpPr>
            <a:spLocks noChangeShapeType="1"/>
          </p:cNvSpPr>
          <p:nvPr/>
        </p:nvSpPr>
        <p:spPr bwMode="auto">
          <a:xfrm>
            <a:off x="6881813" y="2706688"/>
            <a:ext cx="830262" cy="69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8641180"/>
              </p:ext>
            </p:extLst>
          </p:nvPr>
        </p:nvGraphicFramePr>
        <p:xfrm>
          <a:off x="3111827" y="4374106"/>
          <a:ext cx="1820213" cy="765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7" name="Equation" r:id="rId15" imgW="1117600" imgH="469900" progId="Equation.3">
                  <p:embed/>
                </p:oleObj>
              </mc:Choice>
              <mc:Fallback>
                <p:oleObj name="Equation" r:id="rId15" imgW="11176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827" y="4374106"/>
                        <a:ext cx="1820213" cy="765084"/>
                      </a:xfrm>
                      <a:prstGeom prst="rect">
                        <a:avLst/>
                      </a:prstGeom>
                      <a:solidFill>
                        <a:srgbClr val="D6EC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Line 17"/>
          <p:cNvSpPr>
            <a:spLocks noChangeShapeType="1"/>
          </p:cNvSpPr>
          <p:nvPr/>
        </p:nvSpPr>
        <p:spPr bwMode="auto">
          <a:xfrm flipH="1">
            <a:off x="993775" y="1700213"/>
            <a:ext cx="347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" name="Line 18"/>
          <p:cNvSpPr>
            <a:spLocks noChangeShapeType="1"/>
          </p:cNvSpPr>
          <p:nvPr/>
        </p:nvSpPr>
        <p:spPr bwMode="auto">
          <a:xfrm>
            <a:off x="993775" y="1700213"/>
            <a:ext cx="0" cy="3240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" name="Line 19"/>
          <p:cNvSpPr>
            <a:spLocks noChangeShapeType="1"/>
          </p:cNvSpPr>
          <p:nvPr/>
        </p:nvSpPr>
        <p:spPr bwMode="auto">
          <a:xfrm>
            <a:off x="993775" y="4940300"/>
            <a:ext cx="1987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" name="AutoShape 24"/>
          <p:cNvSpPr>
            <a:spLocks/>
          </p:cNvSpPr>
          <p:nvPr/>
        </p:nvSpPr>
        <p:spPr bwMode="auto">
          <a:xfrm>
            <a:off x="5437188" y="5807075"/>
            <a:ext cx="2335212" cy="392113"/>
          </a:xfrm>
          <a:prstGeom prst="borderCallout2">
            <a:avLst>
              <a:gd name="adj1" fmla="val 29148"/>
              <a:gd name="adj2" fmla="val -2532"/>
              <a:gd name="adj3" fmla="val 29148"/>
              <a:gd name="adj4" fmla="val -22046"/>
              <a:gd name="adj5" fmla="val -191500"/>
              <a:gd name="adj6" fmla="val -4224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800" b="0">
                <a:solidFill>
                  <a:srgbClr val="7FD13B"/>
                </a:solidFill>
              </a:rPr>
              <a:t>fixed by the lattice</a:t>
            </a:r>
            <a:endParaRPr lang="en-US" b="0">
              <a:solidFill>
                <a:srgbClr val="7FD13B"/>
              </a:solidFill>
            </a:endParaRPr>
          </a:p>
        </p:txBody>
      </p:sp>
      <p:sp>
        <p:nvSpPr>
          <p:cNvPr id="27" name="AutoShape 25"/>
          <p:cNvSpPr>
            <a:spLocks/>
          </p:cNvSpPr>
          <p:nvPr/>
        </p:nvSpPr>
        <p:spPr bwMode="auto">
          <a:xfrm>
            <a:off x="963613" y="5465763"/>
            <a:ext cx="2574925" cy="650875"/>
          </a:xfrm>
          <a:prstGeom prst="borderCallout2">
            <a:avLst>
              <a:gd name="adj1" fmla="val 17560"/>
              <a:gd name="adj2" fmla="val 102958"/>
              <a:gd name="adj3" fmla="val 17560"/>
              <a:gd name="adj4" fmla="val 109681"/>
              <a:gd name="adj5" fmla="val -72194"/>
              <a:gd name="adj6" fmla="val 11917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800" b="0">
                <a:solidFill>
                  <a:srgbClr val="7FD13B"/>
                </a:solidFill>
              </a:rPr>
              <a:t>varies with momentum</a:t>
            </a:r>
            <a:r>
              <a:rPr lang="en-US" sz="1800" b="0">
                <a:solidFill>
                  <a:srgbClr val="7FD13B"/>
                </a:solidFill>
                <a:latin typeface="Times New Roman" charset="0"/>
              </a:rPr>
              <a:t> </a:t>
            </a:r>
          </a:p>
          <a:p>
            <a:pPr algn="ctr" eaLnBrk="0" hangingPunct="0"/>
            <a:r>
              <a:rPr lang="en-US" sz="1800" b="0">
                <a:solidFill>
                  <a:srgbClr val="7FD13B"/>
                </a:solidFill>
                <a:latin typeface="Times New Roman" charset="0"/>
              </a:rPr>
              <a:t>(</a:t>
            </a:r>
            <a:r>
              <a:rPr lang="en-US" sz="1800">
                <a:solidFill>
                  <a:srgbClr val="7FD13B"/>
                </a:solidFill>
                <a:latin typeface="Times New Roman" charset="0"/>
              </a:rPr>
              <a:t>E = E</a:t>
            </a:r>
            <a:r>
              <a:rPr lang="en-US" sz="1800" baseline="-25000">
                <a:solidFill>
                  <a:srgbClr val="7FD13B"/>
                </a:solidFill>
                <a:latin typeface="Times New Roman" charset="0"/>
              </a:rPr>
              <a:t>0</a:t>
            </a:r>
            <a:r>
              <a:rPr lang="en-US" sz="1800">
                <a:solidFill>
                  <a:srgbClr val="7FD13B"/>
                </a:solidFill>
                <a:latin typeface="Times New Roman" charset="0"/>
                <a:sym typeface="Symbol" charset="0"/>
              </a:rPr>
              <a:t></a:t>
            </a:r>
            <a:r>
              <a:rPr lang="en-US" sz="1800" b="0">
                <a:solidFill>
                  <a:srgbClr val="7FD13B"/>
                </a:solidFill>
                <a:latin typeface="Times New Roman" charset="0"/>
                <a:sym typeface="Symbol" charset="0"/>
              </a:rPr>
              <a:t>)</a:t>
            </a:r>
            <a:endParaRPr lang="en-US" b="0">
              <a:solidFill>
                <a:srgbClr val="7FD13B"/>
              </a:solidFill>
            </a:endParaRPr>
          </a:p>
        </p:txBody>
      </p:sp>
      <p:graphicFrame>
        <p:nvGraphicFramePr>
          <p:cNvPr id="2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842184"/>
              </p:ext>
            </p:extLst>
          </p:nvPr>
        </p:nvGraphicFramePr>
        <p:xfrm>
          <a:off x="3094038" y="3443288"/>
          <a:ext cx="1952625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8" name="Equation" r:id="rId17" imgW="1104900" imgH="419100" progId="Equation.3">
                  <p:embed/>
                </p:oleObj>
              </mc:Choice>
              <mc:Fallback>
                <p:oleObj name="Equation" r:id="rId17" imgW="11049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4038" y="3443288"/>
                        <a:ext cx="1952625" cy="741362"/>
                      </a:xfrm>
                      <a:prstGeom prst="rect">
                        <a:avLst/>
                      </a:prstGeom>
                      <a:solidFill>
                        <a:srgbClr val="D6EC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Line 13"/>
          <p:cNvSpPr>
            <a:spLocks noChangeShapeType="1"/>
          </p:cNvSpPr>
          <p:nvPr/>
        </p:nvSpPr>
        <p:spPr bwMode="auto">
          <a:xfrm flipH="1">
            <a:off x="5111750" y="3814763"/>
            <a:ext cx="401638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0" name="Straight Connector 24"/>
          <p:cNvCxnSpPr>
            <a:cxnSpLocks noChangeShapeType="1"/>
          </p:cNvCxnSpPr>
          <p:nvPr/>
        </p:nvCxnSpPr>
        <p:spPr bwMode="auto">
          <a:xfrm rot="10800000">
            <a:off x="2355850" y="3805238"/>
            <a:ext cx="665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Connector 26"/>
          <p:cNvCxnSpPr>
            <a:cxnSpLocks noChangeShapeType="1"/>
          </p:cNvCxnSpPr>
          <p:nvPr/>
        </p:nvCxnSpPr>
        <p:spPr bwMode="auto">
          <a:xfrm rot="16200000" flipH="1">
            <a:off x="1893887" y="4248151"/>
            <a:ext cx="904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Straight Arrow Connector 28"/>
          <p:cNvCxnSpPr>
            <a:cxnSpLocks noChangeShapeType="1"/>
          </p:cNvCxnSpPr>
          <p:nvPr/>
        </p:nvCxnSpPr>
        <p:spPr bwMode="auto">
          <a:xfrm>
            <a:off x="2346325" y="4692650"/>
            <a:ext cx="646113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72585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 autoUpdateAnimBg="0"/>
      <p:bldP spid="27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5644970" cy="914400"/>
          </a:xfrm>
        </p:spPr>
        <p:txBody>
          <a:bodyPr/>
          <a:lstStyle/>
          <a:p>
            <a:r>
              <a:rPr lang="en-US" sz="4400" dirty="0" smtClean="0"/>
              <a:t>Motion in the bucket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40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29" name="Group 21"/>
          <p:cNvGrpSpPr>
            <a:grpSpLocks/>
          </p:cNvGrpSpPr>
          <p:nvPr/>
        </p:nvGrpSpPr>
        <p:grpSpPr bwMode="auto">
          <a:xfrm>
            <a:off x="1035050" y="1300163"/>
            <a:ext cx="5942013" cy="4900612"/>
            <a:chOff x="652" y="819"/>
            <a:chExt cx="3743" cy="3087"/>
          </a:xfrm>
        </p:grpSpPr>
        <p:sp>
          <p:nvSpPr>
            <p:cNvPr id="30" name="Line 3"/>
            <p:cNvSpPr>
              <a:spLocks noChangeShapeType="1"/>
            </p:cNvSpPr>
            <p:nvPr/>
          </p:nvSpPr>
          <p:spPr bwMode="auto">
            <a:xfrm flipV="1">
              <a:off x="652" y="2226"/>
              <a:ext cx="0" cy="168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4"/>
            <p:cNvSpPr>
              <a:spLocks noChangeArrowheads="1"/>
            </p:cNvSpPr>
            <p:nvPr/>
          </p:nvSpPr>
          <p:spPr bwMode="auto">
            <a:xfrm>
              <a:off x="701" y="2326"/>
              <a:ext cx="32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latin typeface="Times New Roman" charset="0"/>
                  <a:sym typeface="Symbol" charset="0"/>
                </a:rPr>
                <a:t>E</a:t>
              </a:r>
            </a:p>
          </p:txBody>
        </p:sp>
        <p:sp>
          <p:nvSpPr>
            <p:cNvPr id="32" name="Text Box 5"/>
            <p:cNvSpPr txBox="1">
              <a:spLocks noChangeArrowheads="1"/>
            </p:cNvSpPr>
            <p:nvPr/>
          </p:nvSpPr>
          <p:spPr bwMode="auto">
            <a:xfrm>
              <a:off x="3707" y="3152"/>
              <a:ext cx="6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Times New Roman" charset="0"/>
                  <a:sym typeface="Symbol" charset="0"/>
                </a:rPr>
                <a:t>t (or )</a:t>
              </a:r>
              <a:endParaRPr lang="en-US" b="0">
                <a:latin typeface="Times New Roman" charset="0"/>
              </a:endParaRPr>
            </a:p>
          </p:txBody>
        </p:sp>
        <p:sp>
          <p:nvSpPr>
            <p:cNvPr id="33" name="Freeform 6"/>
            <p:cNvSpPr>
              <a:spLocks/>
            </p:cNvSpPr>
            <p:nvPr/>
          </p:nvSpPr>
          <p:spPr bwMode="auto">
            <a:xfrm rot="10800000">
              <a:off x="652" y="3090"/>
              <a:ext cx="2880" cy="768"/>
            </a:xfrm>
            <a:custGeom>
              <a:avLst/>
              <a:gdLst>
                <a:gd name="T0" fmla="*/ 0 w 2880"/>
                <a:gd name="T1" fmla="*/ 768 h 768"/>
                <a:gd name="T2" fmla="*/ 1392 w 2880"/>
                <a:gd name="T3" fmla="*/ 0 h 768"/>
                <a:gd name="T4" fmla="*/ 2880 w 2880"/>
                <a:gd name="T5" fmla="*/ 768 h 768"/>
                <a:gd name="T6" fmla="*/ 0 60000 65536"/>
                <a:gd name="T7" fmla="*/ 0 60000 65536"/>
                <a:gd name="T8" fmla="*/ 0 60000 65536"/>
                <a:gd name="T9" fmla="*/ 0 w 2880"/>
                <a:gd name="T10" fmla="*/ 0 h 768"/>
                <a:gd name="T11" fmla="*/ 2880 w 2880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0" h="768">
                  <a:moveTo>
                    <a:pt x="0" y="768"/>
                  </a:moveTo>
                  <a:cubicBezTo>
                    <a:pt x="456" y="384"/>
                    <a:pt x="912" y="0"/>
                    <a:pt x="1392" y="0"/>
                  </a:cubicBezTo>
                  <a:cubicBezTo>
                    <a:pt x="1872" y="0"/>
                    <a:pt x="2632" y="640"/>
                    <a:pt x="2880" y="768"/>
                  </a:cubicBezTo>
                </a:path>
              </a:pathLst>
            </a:custGeom>
            <a:noFill/>
            <a:ln w="28575">
              <a:solidFill>
                <a:schemeClr val="hlink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Freeform 7"/>
            <p:cNvSpPr>
              <a:spLocks/>
            </p:cNvSpPr>
            <p:nvPr/>
          </p:nvSpPr>
          <p:spPr bwMode="auto">
            <a:xfrm rot="19017">
              <a:off x="700" y="2322"/>
              <a:ext cx="2880" cy="768"/>
            </a:xfrm>
            <a:custGeom>
              <a:avLst/>
              <a:gdLst>
                <a:gd name="T0" fmla="*/ 0 w 2880"/>
                <a:gd name="T1" fmla="*/ 768 h 768"/>
                <a:gd name="T2" fmla="*/ 1392 w 2880"/>
                <a:gd name="T3" fmla="*/ 0 h 768"/>
                <a:gd name="T4" fmla="*/ 2880 w 2880"/>
                <a:gd name="T5" fmla="*/ 768 h 768"/>
                <a:gd name="T6" fmla="*/ 0 60000 65536"/>
                <a:gd name="T7" fmla="*/ 0 60000 65536"/>
                <a:gd name="T8" fmla="*/ 0 60000 65536"/>
                <a:gd name="T9" fmla="*/ 0 w 2880"/>
                <a:gd name="T10" fmla="*/ 0 h 768"/>
                <a:gd name="T11" fmla="*/ 2880 w 2880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0" h="768">
                  <a:moveTo>
                    <a:pt x="0" y="768"/>
                  </a:moveTo>
                  <a:cubicBezTo>
                    <a:pt x="456" y="384"/>
                    <a:pt x="912" y="0"/>
                    <a:pt x="1392" y="0"/>
                  </a:cubicBezTo>
                  <a:cubicBezTo>
                    <a:pt x="1872" y="0"/>
                    <a:pt x="2632" y="640"/>
                    <a:pt x="2880" y="768"/>
                  </a:cubicBezTo>
                </a:path>
              </a:pathLst>
            </a:custGeom>
            <a:noFill/>
            <a:ln w="28575">
              <a:solidFill>
                <a:schemeClr val="hlink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8"/>
            <p:cNvSpPr>
              <a:spLocks noChangeArrowheads="1"/>
            </p:cNvSpPr>
            <p:nvPr/>
          </p:nvSpPr>
          <p:spPr bwMode="auto">
            <a:xfrm>
              <a:off x="2044" y="304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" name="Oval 9"/>
            <p:cNvSpPr>
              <a:spLocks noChangeArrowheads="1"/>
            </p:cNvSpPr>
            <p:nvPr/>
          </p:nvSpPr>
          <p:spPr bwMode="auto">
            <a:xfrm>
              <a:off x="1372" y="2706"/>
              <a:ext cx="1536" cy="768"/>
            </a:xfrm>
            <a:prstGeom prst="ellipse">
              <a:avLst/>
            </a:prstGeom>
            <a:gradFill rotWithShape="0">
              <a:gsLst>
                <a:gs pos="0">
                  <a:srgbClr val="5E5E76"/>
                </a:gs>
                <a:gs pos="100000">
                  <a:srgbClr val="CCC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C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" name="Line 10"/>
            <p:cNvSpPr>
              <a:spLocks noChangeShapeType="1"/>
            </p:cNvSpPr>
            <p:nvPr/>
          </p:nvSpPr>
          <p:spPr bwMode="auto">
            <a:xfrm>
              <a:off x="652" y="3090"/>
              <a:ext cx="35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11"/>
            <p:cNvSpPr>
              <a:spLocks noChangeArrowheads="1"/>
            </p:cNvSpPr>
            <p:nvPr/>
          </p:nvSpPr>
          <p:spPr bwMode="auto">
            <a:xfrm>
              <a:off x="2092" y="3042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" name="Oval 12"/>
            <p:cNvSpPr>
              <a:spLocks noChangeArrowheads="1"/>
            </p:cNvSpPr>
            <p:nvPr/>
          </p:nvSpPr>
          <p:spPr bwMode="auto">
            <a:xfrm>
              <a:off x="2737" y="3033"/>
              <a:ext cx="96" cy="96"/>
            </a:xfrm>
            <a:prstGeom prst="ellipse">
              <a:avLst/>
            </a:prstGeom>
            <a:solidFill>
              <a:srgbClr val="007E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" name="Line 13"/>
            <p:cNvSpPr>
              <a:spLocks noChangeShapeType="1"/>
            </p:cNvSpPr>
            <p:nvPr/>
          </p:nvSpPr>
          <p:spPr bwMode="auto">
            <a:xfrm>
              <a:off x="652" y="1491"/>
              <a:ext cx="3253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14"/>
            <p:cNvSpPr>
              <a:spLocks noChangeShapeType="1"/>
            </p:cNvSpPr>
            <p:nvPr/>
          </p:nvSpPr>
          <p:spPr bwMode="auto">
            <a:xfrm flipV="1">
              <a:off x="652" y="819"/>
              <a:ext cx="0" cy="13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Freeform 15"/>
            <p:cNvSpPr>
              <a:spLocks/>
            </p:cNvSpPr>
            <p:nvPr/>
          </p:nvSpPr>
          <p:spPr bwMode="auto">
            <a:xfrm>
              <a:off x="701" y="819"/>
              <a:ext cx="1440" cy="672"/>
            </a:xfrm>
            <a:custGeom>
              <a:avLst/>
              <a:gdLst>
                <a:gd name="T0" fmla="*/ 0 w 1440"/>
                <a:gd name="T1" fmla="*/ 672 h 672"/>
                <a:gd name="T2" fmla="*/ 720 w 1440"/>
                <a:gd name="T3" fmla="*/ 0 h 672"/>
                <a:gd name="T4" fmla="*/ 1440 w 1440"/>
                <a:gd name="T5" fmla="*/ 672 h 672"/>
                <a:gd name="T6" fmla="*/ 0 60000 65536"/>
                <a:gd name="T7" fmla="*/ 0 60000 65536"/>
                <a:gd name="T8" fmla="*/ 0 60000 65536"/>
                <a:gd name="T9" fmla="*/ 0 w 1440"/>
                <a:gd name="T10" fmla="*/ 0 h 672"/>
                <a:gd name="T11" fmla="*/ 1440 w 144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0" h="672">
                  <a:moveTo>
                    <a:pt x="0" y="672"/>
                  </a:moveTo>
                  <a:cubicBezTo>
                    <a:pt x="240" y="336"/>
                    <a:pt x="480" y="0"/>
                    <a:pt x="720" y="0"/>
                  </a:cubicBezTo>
                  <a:cubicBezTo>
                    <a:pt x="960" y="0"/>
                    <a:pt x="1200" y="336"/>
                    <a:pt x="1440" y="672"/>
                  </a:cubicBezTo>
                </a:path>
              </a:pathLst>
            </a:cu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Freeform 16"/>
            <p:cNvSpPr>
              <a:spLocks/>
            </p:cNvSpPr>
            <p:nvPr/>
          </p:nvSpPr>
          <p:spPr bwMode="auto">
            <a:xfrm rot="-10738063">
              <a:off x="2127" y="1491"/>
              <a:ext cx="1440" cy="672"/>
            </a:xfrm>
            <a:custGeom>
              <a:avLst/>
              <a:gdLst>
                <a:gd name="T0" fmla="*/ 0 w 1440"/>
                <a:gd name="T1" fmla="*/ 672 h 672"/>
                <a:gd name="T2" fmla="*/ 720 w 1440"/>
                <a:gd name="T3" fmla="*/ 0 h 672"/>
                <a:gd name="T4" fmla="*/ 1440 w 1440"/>
                <a:gd name="T5" fmla="*/ 672 h 672"/>
                <a:gd name="T6" fmla="*/ 0 60000 65536"/>
                <a:gd name="T7" fmla="*/ 0 60000 65536"/>
                <a:gd name="T8" fmla="*/ 0 60000 65536"/>
                <a:gd name="T9" fmla="*/ 0 w 1440"/>
                <a:gd name="T10" fmla="*/ 0 h 672"/>
                <a:gd name="T11" fmla="*/ 1440 w 144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0" h="672">
                  <a:moveTo>
                    <a:pt x="0" y="672"/>
                  </a:moveTo>
                  <a:cubicBezTo>
                    <a:pt x="240" y="336"/>
                    <a:pt x="480" y="0"/>
                    <a:pt x="720" y="0"/>
                  </a:cubicBezTo>
                  <a:cubicBezTo>
                    <a:pt x="960" y="0"/>
                    <a:pt x="1200" y="336"/>
                    <a:pt x="1440" y="672"/>
                  </a:cubicBezTo>
                </a:path>
              </a:pathLst>
            </a:cu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Text Box 17"/>
            <p:cNvSpPr txBox="1">
              <a:spLocks noChangeArrowheads="1"/>
            </p:cNvSpPr>
            <p:nvPr/>
          </p:nvSpPr>
          <p:spPr bwMode="auto">
            <a:xfrm>
              <a:off x="666" y="850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Times New Roman" charset="0"/>
                </a:rPr>
                <a:t>V</a:t>
              </a:r>
            </a:p>
          </p:txBody>
        </p:sp>
        <p:sp>
          <p:nvSpPr>
            <p:cNvPr id="45" name="Oval 18"/>
            <p:cNvSpPr>
              <a:spLocks noChangeArrowheads="1"/>
            </p:cNvSpPr>
            <p:nvPr/>
          </p:nvSpPr>
          <p:spPr bwMode="auto">
            <a:xfrm>
              <a:off x="2093" y="1443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" name="Oval 19"/>
            <p:cNvSpPr>
              <a:spLocks noChangeArrowheads="1"/>
            </p:cNvSpPr>
            <p:nvPr/>
          </p:nvSpPr>
          <p:spPr bwMode="auto">
            <a:xfrm>
              <a:off x="2737" y="2100"/>
              <a:ext cx="96" cy="96"/>
            </a:xfrm>
            <a:prstGeom prst="ellipse">
              <a:avLst/>
            </a:prstGeom>
            <a:solidFill>
              <a:srgbClr val="007E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" name="Line 20"/>
            <p:cNvSpPr>
              <a:spLocks noChangeShapeType="1"/>
            </p:cNvSpPr>
            <p:nvPr/>
          </p:nvSpPr>
          <p:spPr bwMode="auto">
            <a:xfrm>
              <a:off x="2787" y="2251"/>
              <a:ext cx="1" cy="7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0665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5644970" cy="914400"/>
          </a:xfrm>
        </p:spPr>
        <p:txBody>
          <a:bodyPr/>
          <a:lstStyle/>
          <a:p>
            <a:r>
              <a:rPr lang="en-US" sz="4400" dirty="0" smtClean="0"/>
              <a:t>Motion in the bucket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41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48" name="Group 21"/>
          <p:cNvGrpSpPr>
            <a:grpSpLocks/>
          </p:cNvGrpSpPr>
          <p:nvPr/>
        </p:nvGrpSpPr>
        <p:grpSpPr bwMode="auto">
          <a:xfrm>
            <a:off x="1035050" y="1300163"/>
            <a:ext cx="5942013" cy="4900612"/>
            <a:chOff x="652" y="819"/>
            <a:chExt cx="3743" cy="3087"/>
          </a:xfrm>
        </p:grpSpPr>
        <p:sp>
          <p:nvSpPr>
            <p:cNvPr id="49" name="Line 3"/>
            <p:cNvSpPr>
              <a:spLocks noChangeShapeType="1"/>
            </p:cNvSpPr>
            <p:nvPr/>
          </p:nvSpPr>
          <p:spPr bwMode="auto">
            <a:xfrm flipV="1">
              <a:off x="652" y="2226"/>
              <a:ext cx="0" cy="168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Rectangle 4"/>
            <p:cNvSpPr>
              <a:spLocks noChangeArrowheads="1"/>
            </p:cNvSpPr>
            <p:nvPr/>
          </p:nvSpPr>
          <p:spPr bwMode="auto">
            <a:xfrm>
              <a:off x="701" y="2326"/>
              <a:ext cx="32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latin typeface="Times New Roman" charset="0"/>
                  <a:sym typeface="Symbol" charset="0"/>
                </a:rPr>
                <a:t>E</a:t>
              </a:r>
            </a:p>
          </p:txBody>
        </p:sp>
        <p:sp>
          <p:nvSpPr>
            <p:cNvPr id="51" name="Text Box 5"/>
            <p:cNvSpPr txBox="1">
              <a:spLocks noChangeArrowheads="1"/>
            </p:cNvSpPr>
            <p:nvPr/>
          </p:nvSpPr>
          <p:spPr bwMode="auto">
            <a:xfrm>
              <a:off x="3707" y="3152"/>
              <a:ext cx="6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Times New Roman" charset="0"/>
                  <a:sym typeface="Symbol" charset="0"/>
                </a:rPr>
                <a:t>t (or )</a:t>
              </a:r>
              <a:endParaRPr lang="en-US" b="0">
                <a:latin typeface="Times New Roman" charset="0"/>
              </a:endParaRPr>
            </a:p>
          </p:txBody>
        </p:sp>
        <p:sp>
          <p:nvSpPr>
            <p:cNvPr id="52" name="Freeform 6"/>
            <p:cNvSpPr>
              <a:spLocks/>
            </p:cNvSpPr>
            <p:nvPr/>
          </p:nvSpPr>
          <p:spPr bwMode="auto">
            <a:xfrm rot="10800000">
              <a:off x="652" y="3090"/>
              <a:ext cx="2880" cy="768"/>
            </a:xfrm>
            <a:custGeom>
              <a:avLst/>
              <a:gdLst>
                <a:gd name="T0" fmla="*/ 0 w 2880"/>
                <a:gd name="T1" fmla="*/ 768 h 768"/>
                <a:gd name="T2" fmla="*/ 1392 w 2880"/>
                <a:gd name="T3" fmla="*/ 0 h 768"/>
                <a:gd name="T4" fmla="*/ 2880 w 2880"/>
                <a:gd name="T5" fmla="*/ 768 h 768"/>
                <a:gd name="T6" fmla="*/ 0 60000 65536"/>
                <a:gd name="T7" fmla="*/ 0 60000 65536"/>
                <a:gd name="T8" fmla="*/ 0 60000 65536"/>
                <a:gd name="T9" fmla="*/ 0 w 2880"/>
                <a:gd name="T10" fmla="*/ 0 h 768"/>
                <a:gd name="T11" fmla="*/ 2880 w 2880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0" h="768">
                  <a:moveTo>
                    <a:pt x="0" y="768"/>
                  </a:moveTo>
                  <a:cubicBezTo>
                    <a:pt x="456" y="384"/>
                    <a:pt x="912" y="0"/>
                    <a:pt x="1392" y="0"/>
                  </a:cubicBezTo>
                  <a:cubicBezTo>
                    <a:pt x="1872" y="0"/>
                    <a:pt x="2632" y="640"/>
                    <a:pt x="2880" y="768"/>
                  </a:cubicBezTo>
                </a:path>
              </a:pathLst>
            </a:custGeom>
            <a:noFill/>
            <a:ln w="28575">
              <a:solidFill>
                <a:schemeClr val="hlink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Freeform 7"/>
            <p:cNvSpPr>
              <a:spLocks/>
            </p:cNvSpPr>
            <p:nvPr/>
          </p:nvSpPr>
          <p:spPr bwMode="auto">
            <a:xfrm rot="19017">
              <a:off x="700" y="2322"/>
              <a:ext cx="2880" cy="768"/>
            </a:xfrm>
            <a:custGeom>
              <a:avLst/>
              <a:gdLst>
                <a:gd name="T0" fmla="*/ 0 w 2880"/>
                <a:gd name="T1" fmla="*/ 768 h 768"/>
                <a:gd name="T2" fmla="*/ 1392 w 2880"/>
                <a:gd name="T3" fmla="*/ 0 h 768"/>
                <a:gd name="T4" fmla="*/ 2880 w 2880"/>
                <a:gd name="T5" fmla="*/ 768 h 768"/>
                <a:gd name="T6" fmla="*/ 0 60000 65536"/>
                <a:gd name="T7" fmla="*/ 0 60000 65536"/>
                <a:gd name="T8" fmla="*/ 0 60000 65536"/>
                <a:gd name="T9" fmla="*/ 0 w 2880"/>
                <a:gd name="T10" fmla="*/ 0 h 768"/>
                <a:gd name="T11" fmla="*/ 2880 w 2880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0" h="768">
                  <a:moveTo>
                    <a:pt x="0" y="768"/>
                  </a:moveTo>
                  <a:cubicBezTo>
                    <a:pt x="456" y="384"/>
                    <a:pt x="912" y="0"/>
                    <a:pt x="1392" y="0"/>
                  </a:cubicBezTo>
                  <a:cubicBezTo>
                    <a:pt x="1872" y="0"/>
                    <a:pt x="2632" y="640"/>
                    <a:pt x="2880" y="768"/>
                  </a:cubicBezTo>
                </a:path>
              </a:pathLst>
            </a:custGeom>
            <a:noFill/>
            <a:ln w="28575">
              <a:solidFill>
                <a:schemeClr val="hlink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8"/>
            <p:cNvSpPr>
              <a:spLocks noChangeArrowheads="1"/>
            </p:cNvSpPr>
            <p:nvPr/>
          </p:nvSpPr>
          <p:spPr bwMode="auto">
            <a:xfrm>
              <a:off x="2044" y="304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5" name="Oval 9"/>
            <p:cNvSpPr>
              <a:spLocks noChangeArrowheads="1"/>
            </p:cNvSpPr>
            <p:nvPr/>
          </p:nvSpPr>
          <p:spPr bwMode="auto">
            <a:xfrm>
              <a:off x="1372" y="2706"/>
              <a:ext cx="1536" cy="768"/>
            </a:xfrm>
            <a:prstGeom prst="ellipse">
              <a:avLst/>
            </a:prstGeom>
            <a:gradFill rotWithShape="0">
              <a:gsLst>
                <a:gs pos="0">
                  <a:srgbClr val="5E5E76"/>
                </a:gs>
                <a:gs pos="100000">
                  <a:srgbClr val="CCC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C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6" name="Line 10"/>
            <p:cNvSpPr>
              <a:spLocks noChangeShapeType="1"/>
            </p:cNvSpPr>
            <p:nvPr/>
          </p:nvSpPr>
          <p:spPr bwMode="auto">
            <a:xfrm>
              <a:off x="652" y="3090"/>
              <a:ext cx="35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Oval 11"/>
            <p:cNvSpPr>
              <a:spLocks noChangeArrowheads="1"/>
            </p:cNvSpPr>
            <p:nvPr/>
          </p:nvSpPr>
          <p:spPr bwMode="auto">
            <a:xfrm>
              <a:off x="2092" y="3042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8" name="Oval 12"/>
            <p:cNvSpPr>
              <a:spLocks noChangeArrowheads="1"/>
            </p:cNvSpPr>
            <p:nvPr/>
          </p:nvSpPr>
          <p:spPr bwMode="auto">
            <a:xfrm>
              <a:off x="2507" y="3263"/>
              <a:ext cx="96" cy="96"/>
            </a:xfrm>
            <a:prstGeom prst="ellipse">
              <a:avLst/>
            </a:prstGeom>
            <a:solidFill>
              <a:srgbClr val="007E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9" name="Line 13"/>
            <p:cNvSpPr>
              <a:spLocks noChangeShapeType="1"/>
            </p:cNvSpPr>
            <p:nvPr/>
          </p:nvSpPr>
          <p:spPr bwMode="auto">
            <a:xfrm>
              <a:off x="652" y="1491"/>
              <a:ext cx="3253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14"/>
            <p:cNvSpPr>
              <a:spLocks noChangeShapeType="1"/>
            </p:cNvSpPr>
            <p:nvPr/>
          </p:nvSpPr>
          <p:spPr bwMode="auto">
            <a:xfrm flipV="1">
              <a:off x="652" y="819"/>
              <a:ext cx="0" cy="13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Freeform 15"/>
            <p:cNvSpPr>
              <a:spLocks/>
            </p:cNvSpPr>
            <p:nvPr/>
          </p:nvSpPr>
          <p:spPr bwMode="auto">
            <a:xfrm>
              <a:off x="701" y="819"/>
              <a:ext cx="1440" cy="672"/>
            </a:xfrm>
            <a:custGeom>
              <a:avLst/>
              <a:gdLst>
                <a:gd name="T0" fmla="*/ 0 w 1440"/>
                <a:gd name="T1" fmla="*/ 672 h 672"/>
                <a:gd name="T2" fmla="*/ 720 w 1440"/>
                <a:gd name="T3" fmla="*/ 0 h 672"/>
                <a:gd name="T4" fmla="*/ 1440 w 1440"/>
                <a:gd name="T5" fmla="*/ 672 h 672"/>
                <a:gd name="T6" fmla="*/ 0 60000 65536"/>
                <a:gd name="T7" fmla="*/ 0 60000 65536"/>
                <a:gd name="T8" fmla="*/ 0 60000 65536"/>
                <a:gd name="T9" fmla="*/ 0 w 1440"/>
                <a:gd name="T10" fmla="*/ 0 h 672"/>
                <a:gd name="T11" fmla="*/ 1440 w 144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0" h="672">
                  <a:moveTo>
                    <a:pt x="0" y="672"/>
                  </a:moveTo>
                  <a:cubicBezTo>
                    <a:pt x="240" y="336"/>
                    <a:pt x="480" y="0"/>
                    <a:pt x="720" y="0"/>
                  </a:cubicBezTo>
                  <a:cubicBezTo>
                    <a:pt x="960" y="0"/>
                    <a:pt x="1200" y="336"/>
                    <a:pt x="1440" y="672"/>
                  </a:cubicBezTo>
                </a:path>
              </a:pathLst>
            </a:cu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Freeform 16"/>
            <p:cNvSpPr>
              <a:spLocks/>
            </p:cNvSpPr>
            <p:nvPr/>
          </p:nvSpPr>
          <p:spPr bwMode="auto">
            <a:xfrm rot="-10738063">
              <a:off x="2127" y="1491"/>
              <a:ext cx="1440" cy="672"/>
            </a:xfrm>
            <a:custGeom>
              <a:avLst/>
              <a:gdLst>
                <a:gd name="T0" fmla="*/ 0 w 1440"/>
                <a:gd name="T1" fmla="*/ 672 h 672"/>
                <a:gd name="T2" fmla="*/ 720 w 1440"/>
                <a:gd name="T3" fmla="*/ 0 h 672"/>
                <a:gd name="T4" fmla="*/ 1440 w 1440"/>
                <a:gd name="T5" fmla="*/ 672 h 672"/>
                <a:gd name="T6" fmla="*/ 0 60000 65536"/>
                <a:gd name="T7" fmla="*/ 0 60000 65536"/>
                <a:gd name="T8" fmla="*/ 0 60000 65536"/>
                <a:gd name="T9" fmla="*/ 0 w 1440"/>
                <a:gd name="T10" fmla="*/ 0 h 672"/>
                <a:gd name="T11" fmla="*/ 1440 w 144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0" h="672">
                  <a:moveTo>
                    <a:pt x="0" y="672"/>
                  </a:moveTo>
                  <a:cubicBezTo>
                    <a:pt x="240" y="336"/>
                    <a:pt x="480" y="0"/>
                    <a:pt x="720" y="0"/>
                  </a:cubicBezTo>
                  <a:cubicBezTo>
                    <a:pt x="960" y="0"/>
                    <a:pt x="1200" y="336"/>
                    <a:pt x="1440" y="672"/>
                  </a:cubicBezTo>
                </a:path>
              </a:pathLst>
            </a:cu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Text Box 17"/>
            <p:cNvSpPr txBox="1">
              <a:spLocks noChangeArrowheads="1"/>
            </p:cNvSpPr>
            <p:nvPr/>
          </p:nvSpPr>
          <p:spPr bwMode="auto">
            <a:xfrm>
              <a:off x="666" y="850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Times New Roman" charset="0"/>
                </a:rPr>
                <a:t>V</a:t>
              </a:r>
            </a:p>
          </p:txBody>
        </p:sp>
        <p:sp>
          <p:nvSpPr>
            <p:cNvPr id="64" name="Oval 18"/>
            <p:cNvSpPr>
              <a:spLocks noChangeArrowheads="1"/>
            </p:cNvSpPr>
            <p:nvPr/>
          </p:nvSpPr>
          <p:spPr bwMode="auto">
            <a:xfrm>
              <a:off x="2093" y="1443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5" name="Oval 19"/>
            <p:cNvSpPr>
              <a:spLocks noChangeArrowheads="1"/>
            </p:cNvSpPr>
            <p:nvPr/>
          </p:nvSpPr>
          <p:spPr bwMode="auto">
            <a:xfrm>
              <a:off x="2500" y="1957"/>
              <a:ext cx="96" cy="96"/>
            </a:xfrm>
            <a:prstGeom prst="ellipse">
              <a:avLst/>
            </a:prstGeom>
            <a:solidFill>
              <a:srgbClr val="007E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6" name="Line 20"/>
            <p:cNvSpPr>
              <a:spLocks noChangeShapeType="1"/>
            </p:cNvSpPr>
            <p:nvPr/>
          </p:nvSpPr>
          <p:spPr bwMode="auto">
            <a:xfrm>
              <a:off x="2550" y="2087"/>
              <a:ext cx="1" cy="1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4401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5644970" cy="914400"/>
          </a:xfrm>
        </p:spPr>
        <p:txBody>
          <a:bodyPr/>
          <a:lstStyle/>
          <a:p>
            <a:r>
              <a:rPr lang="en-US" sz="4400" dirty="0" smtClean="0"/>
              <a:t>Motion in the bucket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42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29" name="Group 21"/>
          <p:cNvGrpSpPr>
            <a:grpSpLocks/>
          </p:cNvGrpSpPr>
          <p:nvPr/>
        </p:nvGrpSpPr>
        <p:grpSpPr bwMode="auto">
          <a:xfrm>
            <a:off x="1035050" y="1300163"/>
            <a:ext cx="5942013" cy="4900612"/>
            <a:chOff x="652" y="819"/>
            <a:chExt cx="3743" cy="3087"/>
          </a:xfrm>
        </p:grpSpPr>
        <p:sp>
          <p:nvSpPr>
            <p:cNvPr id="30" name="Line 3"/>
            <p:cNvSpPr>
              <a:spLocks noChangeShapeType="1"/>
            </p:cNvSpPr>
            <p:nvPr/>
          </p:nvSpPr>
          <p:spPr bwMode="auto">
            <a:xfrm flipV="1">
              <a:off x="652" y="2226"/>
              <a:ext cx="0" cy="168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4"/>
            <p:cNvSpPr>
              <a:spLocks noChangeArrowheads="1"/>
            </p:cNvSpPr>
            <p:nvPr/>
          </p:nvSpPr>
          <p:spPr bwMode="auto">
            <a:xfrm>
              <a:off x="701" y="2326"/>
              <a:ext cx="32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latin typeface="Times New Roman" charset="0"/>
                  <a:sym typeface="Symbol" charset="0"/>
                </a:rPr>
                <a:t>E</a:t>
              </a:r>
            </a:p>
          </p:txBody>
        </p:sp>
        <p:sp>
          <p:nvSpPr>
            <p:cNvPr id="32" name="Text Box 5"/>
            <p:cNvSpPr txBox="1">
              <a:spLocks noChangeArrowheads="1"/>
            </p:cNvSpPr>
            <p:nvPr/>
          </p:nvSpPr>
          <p:spPr bwMode="auto">
            <a:xfrm>
              <a:off x="3707" y="3152"/>
              <a:ext cx="6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Times New Roman" charset="0"/>
                  <a:sym typeface="Symbol" charset="0"/>
                </a:rPr>
                <a:t>t (or )</a:t>
              </a:r>
              <a:endParaRPr lang="en-US" b="0">
                <a:latin typeface="Times New Roman" charset="0"/>
              </a:endParaRPr>
            </a:p>
          </p:txBody>
        </p:sp>
        <p:sp>
          <p:nvSpPr>
            <p:cNvPr id="33" name="Freeform 6"/>
            <p:cNvSpPr>
              <a:spLocks/>
            </p:cNvSpPr>
            <p:nvPr/>
          </p:nvSpPr>
          <p:spPr bwMode="auto">
            <a:xfrm rot="10800000">
              <a:off x="652" y="3090"/>
              <a:ext cx="2880" cy="768"/>
            </a:xfrm>
            <a:custGeom>
              <a:avLst/>
              <a:gdLst>
                <a:gd name="T0" fmla="*/ 0 w 2880"/>
                <a:gd name="T1" fmla="*/ 768 h 768"/>
                <a:gd name="T2" fmla="*/ 1392 w 2880"/>
                <a:gd name="T3" fmla="*/ 0 h 768"/>
                <a:gd name="T4" fmla="*/ 2880 w 2880"/>
                <a:gd name="T5" fmla="*/ 768 h 768"/>
                <a:gd name="T6" fmla="*/ 0 60000 65536"/>
                <a:gd name="T7" fmla="*/ 0 60000 65536"/>
                <a:gd name="T8" fmla="*/ 0 60000 65536"/>
                <a:gd name="T9" fmla="*/ 0 w 2880"/>
                <a:gd name="T10" fmla="*/ 0 h 768"/>
                <a:gd name="T11" fmla="*/ 2880 w 2880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0" h="768">
                  <a:moveTo>
                    <a:pt x="0" y="768"/>
                  </a:moveTo>
                  <a:cubicBezTo>
                    <a:pt x="456" y="384"/>
                    <a:pt x="912" y="0"/>
                    <a:pt x="1392" y="0"/>
                  </a:cubicBezTo>
                  <a:cubicBezTo>
                    <a:pt x="1872" y="0"/>
                    <a:pt x="2632" y="640"/>
                    <a:pt x="2880" y="768"/>
                  </a:cubicBezTo>
                </a:path>
              </a:pathLst>
            </a:custGeom>
            <a:noFill/>
            <a:ln w="28575">
              <a:solidFill>
                <a:schemeClr val="hlink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Freeform 7"/>
            <p:cNvSpPr>
              <a:spLocks/>
            </p:cNvSpPr>
            <p:nvPr/>
          </p:nvSpPr>
          <p:spPr bwMode="auto">
            <a:xfrm rot="19017">
              <a:off x="700" y="2322"/>
              <a:ext cx="2880" cy="768"/>
            </a:xfrm>
            <a:custGeom>
              <a:avLst/>
              <a:gdLst>
                <a:gd name="T0" fmla="*/ 0 w 2880"/>
                <a:gd name="T1" fmla="*/ 768 h 768"/>
                <a:gd name="T2" fmla="*/ 1392 w 2880"/>
                <a:gd name="T3" fmla="*/ 0 h 768"/>
                <a:gd name="T4" fmla="*/ 2880 w 2880"/>
                <a:gd name="T5" fmla="*/ 768 h 768"/>
                <a:gd name="T6" fmla="*/ 0 60000 65536"/>
                <a:gd name="T7" fmla="*/ 0 60000 65536"/>
                <a:gd name="T8" fmla="*/ 0 60000 65536"/>
                <a:gd name="T9" fmla="*/ 0 w 2880"/>
                <a:gd name="T10" fmla="*/ 0 h 768"/>
                <a:gd name="T11" fmla="*/ 2880 w 2880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0" h="768">
                  <a:moveTo>
                    <a:pt x="0" y="768"/>
                  </a:moveTo>
                  <a:cubicBezTo>
                    <a:pt x="456" y="384"/>
                    <a:pt x="912" y="0"/>
                    <a:pt x="1392" y="0"/>
                  </a:cubicBezTo>
                  <a:cubicBezTo>
                    <a:pt x="1872" y="0"/>
                    <a:pt x="2632" y="640"/>
                    <a:pt x="2880" y="768"/>
                  </a:cubicBezTo>
                </a:path>
              </a:pathLst>
            </a:custGeom>
            <a:noFill/>
            <a:ln w="28575">
              <a:solidFill>
                <a:schemeClr val="hlink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8"/>
            <p:cNvSpPr>
              <a:spLocks noChangeArrowheads="1"/>
            </p:cNvSpPr>
            <p:nvPr/>
          </p:nvSpPr>
          <p:spPr bwMode="auto">
            <a:xfrm>
              <a:off x="2044" y="304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" name="Oval 9"/>
            <p:cNvSpPr>
              <a:spLocks noChangeArrowheads="1"/>
            </p:cNvSpPr>
            <p:nvPr/>
          </p:nvSpPr>
          <p:spPr bwMode="auto">
            <a:xfrm>
              <a:off x="1372" y="2706"/>
              <a:ext cx="1536" cy="768"/>
            </a:xfrm>
            <a:prstGeom prst="ellipse">
              <a:avLst/>
            </a:prstGeom>
            <a:gradFill rotWithShape="0">
              <a:gsLst>
                <a:gs pos="0">
                  <a:srgbClr val="5E5E76"/>
                </a:gs>
                <a:gs pos="100000">
                  <a:srgbClr val="CCC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C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" name="Line 10"/>
            <p:cNvSpPr>
              <a:spLocks noChangeShapeType="1"/>
            </p:cNvSpPr>
            <p:nvPr/>
          </p:nvSpPr>
          <p:spPr bwMode="auto">
            <a:xfrm>
              <a:off x="652" y="3090"/>
              <a:ext cx="35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11"/>
            <p:cNvSpPr>
              <a:spLocks noChangeArrowheads="1"/>
            </p:cNvSpPr>
            <p:nvPr/>
          </p:nvSpPr>
          <p:spPr bwMode="auto">
            <a:xfrm>
              <a:off x="2092" y="3042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" name="Oval 12"/>
            <p:cNvSpPr>
              <a:spLocks noChangeArrowheads="1"/>
            </p:cNvSpPr>
            <p:nvPr/>
          </p:nvSpPr>
          <p:spPr bwMode="auto">
            <a:xfrm>
              <a:off x="2093" y="3365"/>
              <a:ext cx="96" cy="96"/>
            </a:xfrm>
            <a:prstGeom prst="ellipse">
              <a:avLst/>
            </a:prstGeom>
            <a:solidFill>
              <a:srgbClr val="007E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" name="Line 13"/>
            <p:cNvSpPr>
              <a:spLocks noChangeShapeType="1"/>
            </p:cNvSpPr>
            <p:nvPr/>
          </p:nvSpPr>
          <p:spPr bwMode="auto">
            <a:xfrm>
              <a:off x="652" y="1491"/>
              <a:ext cx="3253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14"/>
            <p:cNvSpPr>
              <a:spLocks noChangeShapeType="1"/>
            </p:cNvSpPr>
            <p:nvPr/>
          </p:nvSpPr>
          <p:spPr bwMode="auto">
            <a:xfrm flipV="1">
              <a:off x="652" y="819"/>
              <a:ext cx="0" cy="13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Freeform 15"/>
            <p:cNvSpPr>
              <a:spLocks/>
            </p:cNvSpPr>
            <p:nvPr/>
          </p:nvSpPr>
          <p:spPr bwMode="auto">
            <a:xfrm>
              <a:off x="701" y="819"/>
              <a:ext cx="1440" cy="672"/>
            </a:xfrm>
            <a:custGeom>
              <a:avLst/>
              <a:gdLst>
                <a:gd name="T0" fmla="*/ 0 w 1440"/>
                <a:gd name="T1" fmla="*/ 672 h 672"/>
                <a:gd name="T2" fmla="*/ 720 w 1440"/>
                <a:gd name="T3" fmla="*/ 0 h 672"/>
                <a:gd name="T4" fmla="*/ 1440 w 1440"/>
                <a:gd name="T5" fmla="*/ 672 h 672"/>
                <a:gd name="T6" fmla="*/ 0 60000 65536"/>
                <a:gd name="T7" fmla="*/ 0 60000 65536"/>
                <a:gd name="T8" fmla="*/ 0 60000 65536"/>
                <a:gd name="T9" fmla="*/ 0 w 1440"/>
                <a:gd name="T10" fmla="*/ 0 h 672"/>
                <a:gd name="T11" fmla="*/ 1440 w 144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0" h="672">
                  <a:moveTo>
                    <a:pt x="0" y="672"/>
                  </a:moveTo>
                  <a:cubicBezTo>
                    <a:pt x="240" y="336"/>
                    <a:pt x="480" y="0"/>
                    <a:pt x="720" y="0"/>
                  </a:cubicBezTo>
                  <a:cubicBezTo>
                    <a:pt x="960" y="0"/>
                    <a:pt x="1200" y="336"/>
                    <a:pt x="1440" y="672"/>
                  </a:cubicBezTo>
                </a:path>
              </a:pathLst>
            </a:cu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Freeform 16"/>
            <p:cNvSpPr>
              <a:spLocks/>
            </p:cNvSpPr>
            <p:nvPr/>
          </p:nvSpPr>
          <p:spPr bwMode="auto">
            <a:xfrm rot="-10738063">
              <a:off x="2127" y="1491"/>
              <a:ext cx="1440" cy="672"/>
            </a:xfrm>
            <a:custGeom>
              <a:avLst/>
              <a:gdLst>
                <a:gd name="T0" fmla="*/ 0 w 1440"/>
                <a:gd name="T1" fmla="*/ 672 h 672"/>
                <a:gd name="T2" fmla="*/ 720 w 1440"/>
                <a:gd name="T3" fmla="*/ 0 h 672"/>
                <a:gd name="T4" fmla="*/ 1440 w 1440"/>
                <a:gd name="T5" fmla="*/ 672 h 672"/>
                <a:gd name="T6" fmla="*/ 0 60000 65536"/>
                <a:gd name="T7" fmla="*/ 0 60000 65536"/>
                <a:gd name="T8" fmla="*/ 0 60000 65536"/>
                <a:gd name="T9" fmla="*/ 0 w 1440"/>
                <a:gd name="T10" fmla="*/ 0 h 672"/>
                <a:gd name="T11" fmla="*/ 1440 w 144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0" h="672">
                  <a:moveTo>
                    <a:pt x="0" y="672"/>
                  </a:moveTo>
                  <a:cubicBezTo>
                    <a:pt x="240" y="336"/>
                    <a:pt x="480" y="0"/>
                    <a:pt x="720" y="0"/>
                  </a:cubicBezTo>
                  <a:cubicBezTo>
                    <a:pt x="960" y="0"/>
                    <a:pt x="1200" y="336"/>
                    <a:pt x="1440" y="672"/>
                  </a:cubicBezTo>
                </a:path>
              </a:pathLst>
            </a:cu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Text Box 17"/>
            <p:cNvSpPr txBox="1">
              <a:spLocks noChangeArrowheads="1"/>
            </p:cNvSpPr>
            <p:nvPr/>
          </p:nvSpPr>
          <p:spPr bwMode="auto">
            <a:xfrm>
              <a:off x="666" y="850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Times New Roman" charset="0"/>
                </a:rPr>
                <a:t>V</a:t>
              </a:r>
            </a:p>
          </p:txBody>
        </p:sp>
        <p:sp>
          <p:nvSpPr>
            <p:cNvPr id="45" name="Oval 18"/>
            <p:cNvSpPr>
              <a:spLocks noChangeArrowheads="1"/>
            </p:cNvSpPr>
            <p:nvPr/>
          </p:nvSpPr>
          <p:spPr bwMode="auto">
            <a:xfrm>
              <a:off x="2093" y="1443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" name="Oval 19"/>
            <p:cNvSpPr>
              <a:spLocks noChangeArrowheads="1"/>
            </p:cNvSpPr>
            <p:nvPr/>
          </p:nvSpPr>
          <p:spPr bwMode="auto">
            <a:xfrm>
              <a:off x="2087" y="1442"/>
              <a:ext cx="96" cy="96"/>
            </a:xfrm>
            <a:prstGeom prst="ellipse">
              <a:avLst/>
            </a:prstGeom>
            <a:solidFill>
              <a:srgbClr val="007E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" name="Line 20"/>
            <p:cNvSpPr>
              <a:spLocks noChangeShapeType="1"/>
            </p:cNvSpPr>
            <p:nvPr/>
          </p:nvSpPr>
          <p:spPr bwMode="auto">
            <a:xfrm flipH="1">
              <a:off x="2138" y="1605"/>
              <a:ext cx="5" cy="17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7102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5644970" cy="914400"/>
          </a:xfrm>
        </p:spPr>
        <p:txBody>
          <a:bodyPr/>
          <a:lstStyle/>
          <a:p>
            <a:r>
              <a:rPr lang="en-US" sz="4400" dirty="0" smtClean="0"/>
              <a:t>Motion in the bucket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43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48" name="Group 21"/>
          <p:cNvGrpSpPr>
            <a:grpSpLocks/>
          </p:cNvGrpSpPr>
          <p:nvPr/>
        </p:nvGrpSpPr>
        <p:grpSpPr bwMode="auto">
          <a:xfrm>
            <a:off x="1035050" y="1300163"/>
            <a:ext cx="5942013" cy="4900612"/>
            <a:chOff x="652" y="819"/>
            <a:chExt cx="3743" cy="3087"/>
          </a:xfrm>
        </p:grpSpPr>
        <p:sp>
          <p:nvSpPr>
            <p:cNvPr id="49" name="Line 3"/>
            <p:cNvSpPr>
              <a:spLocks noChangeShapeType="1"/>
            </p:cNvSpPr>
            <p:nvPr/>
          </p:nvSpPr>
          <p:spPr bwMode="auto">
            <a:xfrm flipV="1">
              <a:off x="652" y="2226"/>
              <a:ext cx="0" cy="168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Rectangle 4"/>
            <p:cNvSpPr>
              <a:spLocks noChangeArrowheads="1"/>
            </p:cNvSpPr>
            <p:nvPr/>
          </p:nvSpPr>
          <p:spPr bwMode="auto">
            <a:xfrm>
              <a:off x="701" y="2326"/>
              <a:ext cx="32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latin typeface="Times New Roman" charset="0"/>
                  <a:sym typeface="Symbol" charset="0"/>
                </a:rPr>
                <a:t>E</a:t>
              </a:r>
            </a:p>
          </p:txBody>
        </p:sp>
        <p:sp>
          <p:nvSpPr>
            <p:cNvPr id="51" name="Text Box 5"/>
            <p:cNvSpPr txBox="1">
              <a:spLocks noChangeArrowheads="1"/>
            </p:cNvSpPr>
            <p:nvPr/>
          </p:nvSpPr>
          <p:spPr bwMode="auto">
            <a:xfrm>
              <a:off x="3707" y="3152"/>
              <a:ext cx="6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Times New Roman" charset="0"/>
                  <a:sym typeface="Symbol" charset="0"/>
                </a:rPr>
                <a:t>t (or )</a:t>
              </a:r>
              <a:endParaRPr lang="en-US" b="0">
                <a:latin typeface="Times New Roman" charset="0"/>
              </a:endParaRPr>
            </a:p>
          </p:txBody>
        </p:sp>
        <p:sp>
          <p:nvSpPr>
            <p:cNvPr id="52" name="Freeform 6"/>
            <p:cNvSpPr>
              <a:spLocks/>
            </p:cNvSpPr>
            <p:nvPr/>
          </p:nvSpPr>
          <p:spPr bwMode="auto">
            <a:xfrm rot="10800000">
              <a:off x="652" y="3090"/>
              <a:ext cx="2880" cy="768"/>
            </a:xfrm>
            <a:custGeom>
              <a:avLst/>
              <a:gdLst>
                <a:gd name="T0" fmla="*/ 0 w 2880"/>
                <a:gd name="T1" fmla="*/ 768 h 768"/>
                <a:gd name="T2" fmla="*/ 1392 w 2880"/>
                <a:gd name="T3" fmla="*/ 0 h 768"/>
                <a:gd name="T4" fmla="*/ 2880 w 2880"/>
                <a:gd name="T5" fmla="*/ 768 h 768"/>
                <a:gd name="T6" fmla="*/ 0 60000 65536"/>
                <a:gd name="T7" fmla="*/ 0 60000 65536"/>
                <a:gd name="T8" fmla="*/ 0 60000 65536"/>
                <a:gd name="T9" fmla="*/ 0 w 2880"/>
                <a:gd name="T10" fmla="*/ 0 h 768"/>
                <a:gd name="T11" fmla="*/ 2880 w 2880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0" h="768">
                  <a:moveTo>
                    <a:pt x="0" y="768"/>
                  </a:moveTo>
                  <a:cubicBezTo>
                    <a:pt x="456" y="384"/>
                    <a:pt x="912" y="0"/>
                    <a:pt x="1392" y="0"/>
                  </a:cubicBezTo>
                  <a:cubicBezTo>
                    <a:pt x="1872" y="0"/>
                    <a:pt x="2632" y="640"/>
                    <a:pt x="2880" y="768"/>
                  </a:cubicBezTo>
                </a:path>
              </a:pathLst>
            </a:custGeom>
            <a:noFill/>
            <a:ln w="28575">
              <a:solidFill>
                <a:schemeClr val="hlink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Freeform 7"/>
            <p:cNvSpPr>
              <a:spLocks/>
            </p:cNvSpPr>
            <p:nvPr/>
          </p:nvSpPr>
          <p:spPr bwMode="auto">
            <a:xfrm rot="19017">
              <a:off x="700" y="2322"/>
              <a:ext cx="2880" cy="768"/>
            </a:xfrm>
            <a:custGeom>
              <a:avLst/>
              <a:gdLst>
                <a:gd name="T0" fmla="*/ 0 w 2880"/>
                <a:gd name="T1" fmla="*/ 768 h 768"/>
                <a:gd name="T2" fmla="*/ 1392 w 2880"/>
                <a:gd name="T3" fmla="*/ 0 h 768"/>
                <a:gd name="T4" fmla="*/ 2880 w 2880"/>
                <a:gd name="T5" fmla="*/ 768 h 768"/>
                <a:gd name="T6" fmla="*/ 0 60000 65536"/>
                <a:gd name="T7" fmla="*/ 0 60000 65536"/>
                <a:gd name="T8" fmla="*/ 0 60000 65536"/>
                <a:gd name="T9" fmla="*/ 0 w 2880"/>
                <a:gd name="T10" fmla="*/ 0 h 768"/>
                <a:gd name="T11" fmla="*/ 2880 w 2880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0" h="768">
                  <a:moveTo>
                    <a:pt x="0" y="768"/>
                  </a:moveTo>
                  <a:cubicBezTo>
                    <a:pt x="456" y="384"/>
                    <a:pt x="912" y="0"/>
                    <a:pt x="1392" y="0"/>
                  </a:cubicBezTo>
                  <a:cubicBezTo>
                    <a:pt x="1872" y="0"/>
                    <a:pt x="2632" y="640"/>
                    <a:pt x="2880" y="768"/>
                  </a:cubicBezTo>
                </a:path>
              </a:pathLst>
            </a:custGeom>
            <a:noFill/>
            <a:ln w="28575">
              <a:solidFill>
                <a:schemeClr val="hlink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8"/>
            <p:cNvSpPr>
              <a:spLocks noChangeArrowheads="1"/>
            </p:cNvSpPr>
            <p:nvPr/>
          </p:nvSpPr>
          <p:spPr bwMode="auto">
            <a:xfrm>
              <a:off x="2044" y="304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5" name="Oval 9"/>
            <p:cNvSpPr>
              <a:spLocks noChangeArrowheads="1"/>
            </p:cNvSpPr>
            <p:nvPr/>
          </p:nvSpPr>
          <p:spPr bwMode="auto">
            <a:xfrm>
              <a:off x="1372" y="2706"/>
              <a:ext cx="1536" cy="768"/>
            </a:xfrm>
            <a:prstGeom prst="ellipse">
              <a:avLst/>
            </a:prstGeom>
            <a:gradFill rotWithShape="0">
              <a:gsLst>
                <a:gs pos="0">
                  <a:srgbClr val="5E5E76"/>
                </a:gs>
                <a:gs pos="100000">
                  <a:srgbClr val="CCC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C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6" name="Line 10"/>
            <p:cNvSpPr>
              <a:spLocks noChangeShapeType="1"/>
            </p:cNvSpPr>
            <p:nvPr/>
          </p:nvSpPr>
          <p:spPr bwMode="auto">
            <a:xfrm>
              <a:off x="652" y="3090"/>
              <a:ext cx="35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Oval 11"/>
            <p:cNvSpPr>
              <a:spLocks noChangeArrowheads="1"/>
            </p:cNvSpPr>
            <p:nvPr/>
          </p:nvSpPr>
          <p:spPr bwMode="auto">
            <a:xfrm>
              <a:off x="2092" y="3042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8" name="Oval 12"/>
            <p:cNvSpPr>
              <a:spLocks noChangeArrowheads="1"/>
            </p:cNvSpPr>
            <p:nvPr/>
          </p:nvSpPr>
          <p:spPr bwMode="auto">
            <a:xfrm>
              <a:off x="1659" y="3263"/>
              <a:ext cx="96" cy="96"/>
            </a:xfrm>
            <a:prstGeom prst="ellipse">
              <a:avLst/>
            </a:prstGeom>
            <a:solidFill>
              <a:srgbClr val="007E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9" name="Line 13"/>
            <p:cNvSpPr>
              <a:spLocks noChangeShapeType="1"/>
            </p:cNvSpPr>
            <p:nvPr/>
          </p:nvSpPr>
          <p:spPr bwMode="auto">
            <a:xfrm>
              <a:off x="652" y="1491"/>
              <a:ext cx="3253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14"/>
            <p:cNvSpPr>
              <a:spLocks noChangeShapeType="1"/>
            </p:cNvSpPr>
            <p:nvPr/>
          </p:nvSpPr>
          <p:spPr bwMode="auto">
            <a:xfrm flipV="1">
              <a:off x="652" y="819"/>
              <a:ext cx="0" cy="13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Freeform 15"/>
            <p:cNvSpPr>
              <a:spLocks/>
            </p:cNvSpPr>
            <p:nvPr/>
          </p:nvSpPr>
          <p:spPr bwMode="auto">
            <a:xfrm>
              <a:off x="701" y="819"/>
              <a:ext cx="1440" cy="672"/>
            </a:xfrm>
            <a:custGeom>
              <a:avLst/>
              <a:gdLst>
                <a:gd name="T0" fmla="*/ 0 w 1440"/>
                <a:gd name="T1" fmla="*/ 672 h 672"/>
                <a:gd name="T2" fmla="*/ 720 w 1440"/>
                <a:gd name="T3" fmla="*/ 0 h 672"/>
                <a:gd name="T4" fmla="*/ 1440 w 1440"/>
                <a:gd name="T5" fmla="*/ 672 h 672"/>
                <a:gd name="T6" fmla="*/ 0 60000 65536"/>
                <a:gd name="T7" fmla="*/ 0 60000 65536"/>
                <a:gd name="T8" fmla="*/ 0 60000 65536"/>
                <a:gd name="T9" fmla="*/ 0 w 1440"/>
                <a:gd name="T10" fmla="*/ 0 h 672"/>
                <a:gd name="T11" fmla="*/ 1440 w 144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0" h="672">
                  <a:moveTo>
                    <a:pt x="0" y="672"/>
                  </a:moveTo>
                  <a:cubicBezTo>
                    <a:pt x="240" y="336"/>
                    <a:pt x="480" y="0"/>
                    <a:pt x="720" y="0"/>
                  </a:cubicBezTo>
                  <a:cubicBezTo>
                    <a:pt x="960" y="0"/>
                    <a:pt x="1200" y="336"/>
                    <a:pt x="1440" y="672"/>
                  </a:cubicBezTo>
                </a:path>
              </a:pathLst>
            </a:cu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Freeform 16"/>
            <p:cNvSpPr>
              <a:spLocks/>
            </p:cNvSpPr>
            <p:nvPr/>
          </p:nvSpPr>
          <p:spPr bwMode="auto">
            <a:xfrm rot="-10738063">
              <a:off x="2127" y="1491"/>
              <a:ext cx="1440" cy="672"/>
            </a:xfrm>
            <a:custGeom>
              <a:avLst/>
              <a:gdLst>
                <a:gd name="T0" fmla="*/ 0 w 1440"/>
                <a:gd name="T1" fmla="*/ 672 h 672"/>
                <a:gd name="T2" fmla="*/ 720 w 1440"/>
                <a:gd name="T3" fmla="*/ 0 h 672"/>
                <a:gd name="T4" fmla="*/ 1440 w 1440"/>
                <a:gd name="T5" fmla="*/ 672 h 672"/>
                <a:gd name="T6" fmla="*/ 0 60000 65536"/>
                <a:gd name="T7" fmla="*/ 0 60000 65536"/>
                <a:gd name="T8" fmla="*/ 0 60000 65536"/>
                <a:gd name="T9" fmla="*/ 0 w 1440"/>
                <a:gd name="T10" fmla="*/ 0 h 672"/>
                <a:gd name="T11" fmla="*/ 1440 w 144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0" h="672">
                  <a:moveTo>
                    <a:pt x="0" y="672"/>
                  </a:moveTo>
                  <a:cubicBezTo>
                    <a:pt x="240" y="336"/>
                    <a:pt x="480" y="0"/>
                    <a:pt x="720" y="0"/>
                  </a:cubicBezTo>
                  <a:cubicBezTo>
                    <a:pt x="960" y="0"/>
                    <a:pt x="1200" y="336"/>
                    <a:pt x="1440" y="672"/>
                  </a:cubicBezTo>
                </a:path>
              </a:pathLst>
            </a:cu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Text Box 17"/>
            <p:cNvSpPr txBox="1">
              <a:spLocks noChangeArrowheads="1"/>
            </p:cNvSpPr>
            <p:nvPr/>
          </p:nvSpPr>
          <p:spPr bwMode="auto">
            <a:xfrm>
              <a:off x="666" y="850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Times New Roman" charset="0"/>
                </a:rPr>
                <a:t>V</a:t>
              </a:r>
            </a:p>
          </p:txBody>
        </p:sp>
        <p:sp>
          <p:nvSpPr>
            <p:cNvPr id="64" name="Oval 18"/>
            <p:cNvSpPr>
              <a:spLocks noChangeArrowheads="1"/>
            </p:cNvSpPr>
            <p:nvPr/>
          </p:nvSpPr>
          <p:spPr bwMode="auto">
            <a:xfrm>
              <a:off x="2093" y="1443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5" name="Oval 19"/>
            <p:cNvSpPr>
              <a:spLocks noChangeArrowheads="1"/>
            </p:cNvSpPr>
            <p:nvPr/>
          </p:nvSpPr>
          <p:spPr bwMode="auto">
            <a:xfrm>
              <a:off x="1659" y="899"/>
              <a:ext cx="96" cy="96"/>
            </a:xfrm>
            <a:prstGeom prst="ellipse">
              <a:avLst/>
            </a:prstGeom>
            <a:solidFill>
              <a:srgbClr val="007E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6" name="Line 20"/>
            <p:cNvSpPr>
              <a:spLocks noChangeShapeType="1"/>
            </p:cNvSpPr>
            <p:nvPr/>
          </p:nvSpPr>
          <p:spPr bwMode="auto">
            <a:xfrm flipH="1">
              <a:off x="1705" y="1061"/>
              <a:ext cx="5" cy="2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5644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5644970" cy="914400"/>
          </a:xfrm>
        </p:spPr>
        <p:txBody>
          <a:bodyPr/>
          <a:lstStyle/>
          <a:p>
            <a:r>
              <a:rPr lang="en-US" sz="4400" dirty="0" smtClean="0"/>
              <a:t>Motion in the bucket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44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29" name="Group 22"/>
          <p:cNvGrpSpPr>
            <a:grpSpLocks/>
          </p:cNvGrpSpPr>
          <p:nvPr/>
        </p:nvGrpSpPr>
        <p:grpSpPr bwMode="auto">
          <a:xfrm>
            <a:off x="1035050" y="1211263"/>
            <a:ext cx="5942013" cy="4989512"/>
            <a:chOff x="652" y="763"/>
            <a:chExt cx="3743" cy="3143"/>
          </a:xfrm>
        </p:grpSpPr>
        <p:sp>
          <p:nvSpPr>
            <p:cNvPr id="30" name="Line 3"/>
            <p:cNvSpPr>
              <a:spLocks noChangeShapeType="1"/>
            </p:cNvSpPr>
            <p:nvPr/>
          </p:nvSpPr>
          <p:spPr bwMode="auto">
            <a:xfrm flipV="1">
              <a:off x="652" y="2226"/>
              <a:ext cx="0" cy="168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4"/>
            <p:cNvSpPr>
              <a:spLocks noChangeArrowheads="1"/>
            </p:cNvSpPr>
            <p:nvPr/>
          </p:nvSpPr>
          <p:spPr bwMode="auto">
            <a:xfrm>
              <a:off x="701" y="2326"/>
              <a:ext cx="32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latin typeface="Times New Roman" charset="0"/>
                  <a:sym typeface="Symbol" charset="0"/>
                </a:rPr>
                <a:t>E</a:t>
              </a:r>
            </a:p>
          </p:txBody>
        </p:sp>
        <p:sp>
          <p:nvSpPr>
            <p:cNvPr id="32" name="Text Box 5"/>
            <p:cNvSpPr txBox="1">
              <a:spLocks noChangeArrowheads="1"/>
            </p:cNvSpPr>
            <p:nvPr/>
          </p:nvSpPr>
          <p:spPr bwMode="auto">
            <a:xfrm>
              <a:off x="3707" y="3152"/>
              <a:ext cx="6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Times New Roman" charset="0"/>
                  <a:sym typeface="Symbol" charset="0"/>
                </a:rPr>
                <a:t>t (or )</a:t>
              </a:r>
              <a:endParaRPr lang="en-US" b="0">
                <a:latin typeface="Times New Roman" charset="0"/>
              </a:endParaRPr>
            </a:p>
          </p:txBody>
        </p:sp>
        <p:sp>
          <p:nvSpPr>
            <p:cNvPr id="33" name="Freeform 6"/>
            <p:cNvSpPr>
              <a:spLocks/>
            </p:cNvSpPr>
            <p:nvPr/>
          </p:nvSpPr>
          <p:spPr bwMode="auto">
            <a:xfrm rot="10800000">
              <a:off x="652" y="3090"/>
              <a:ext cx="2880" cy="768"/>
            </a:xfrm>
            <a:custGeom>
              <a:avLst/>
              <a:gdLst>
                <a:gd name="T0" fmla="*/ 0 w 2880"/>
                <a:gd name="T1" fmla="*/ 768 h 768"/>
                <a:gd name="T2" fmla="*/ 1392 w 2880"/>
                <a:gd name="T3" fmla="*/ 0 h 768"/>
                <a:gd name="T4" fmla="*/ 2880 w 2880"/>
                <a:gd name="T5" fmla="*/ 768 h 768"/>
                <a:gd name="T6" fmla="*/ 0 60000 65536"/>
                <a:gd name="T7" fmla="*/ 0 60000 65536"/>
                <a:gd name="T8" fmla="*/ 0 60000 65536"/>
                <a:gd name="T9" fmla="*/ 0 w 2880"/>
                <a:gd name="T10" fmla="*/ 0 h 768"/>
                <a:gd name="T11" fmla="*/ 2880 w 2880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0" h="768">
                  <a:moveTo>
                    <a:pt x="0" y="768"/>
                  </a:moveTo>
                  <a:cubicBezTo>
                    <a:pt x="456" y="384"/>
                    <a:pt x="912" y="0"/>
                    <a:pt x="1392" y="0"/>
                  </a:cubicBezTo>
                  <a:cubicBezTo>
                    <a:pt x="1872" y="0"/>
                    <a:pt x="2632" y="640"/>
                    <a:pt x="2880" y="768"/>
                  </a:cubicBezTo>
                </a:path>
              </a:pathLst>
            </a:custGeom>
            <a:noFill/>
            <a:ln w="28575">
              <a:solidFill>
                <a:schemeClr val="hlink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Freeform 7"/>
            <p:cNvSpPr>
              <a:spLocks/>
            </p:cNvSpPr>
            <p:nvPr/>
          </p:nvSpPr>
          <p:spPr bwMode="auto">
            <a:xfrm rot="19017">
              <a:off x="700" y="2322"/>
              <a:ext cx="2880" cy="768"/>
            </a:xfrm>
            <a:custGeom>
              <a:avLst/>
              <a:gdLst>
                <a:gd name="T0" fmla="*/ 0 w 2880"/>
                <a:gd name="T1" fmla="*/ 768 h 768"/>
                <a:gd name="T2" fmla="*/ 1392 w 2880"/>
                <a:gd name="T3" fmla="*/ 0 h 768"/>
                <a:gd name="T4" fmla="*/ 2880 w 2880"/>
                <a:gd name="T5" fmla="*/ 768 h 768"/>
                <a:gd name="T6" fmla="*/ 0 60000 65536"/>
                <a:gd name="T7" fmla="*/ 0 60000 65536"/>
                <a:gd name="T8" fmla="*/ 0 60000 65536"/>
                <a:gd name="T9" fmla="*/ 0 w 2880"/>
                <a:gd name="T10" fmla="*/ 0 h 768"/>
                <a:gd name="T11" fmla="*/ 2880 w 2880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0" h="768">
                  <a:moveTo>
                    <a:pt x="0" y="768"/>
                  </a:moveTo>
                  <a:cubicBezTo>
                    <a:pt x="456" y="384"/>
                    <a:pt x="912" y="0"/>
                    <a:pt x="1392" y="0"/>
                  </a:cubicBezTo>
                  <a:cubicBezTo>
                    <a:pt x="1872" y="0"/>
                    <a:pt x="2632" y="640"/>
                    <a:pt x="2880" y="768"/>
                  </a:cubicBezTo>
                </a:path>
              </a:pathLst>
            </a:custGeom>
            <a:noFill/>
            <a:ln w="28575">
              <a:solidFill>
                <a:schemeClr val="hlink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8"/>
            <p:cNvSpPr>
              <a:spLocks noChangeArrowheads="1"/>
            </p:cNvSpPr>
            <p:nvPr/>
          </p:nvSpPr>
          <p:spPr bwMode="auto">
            <a:xfrm>
              <a:off x="2044" y="304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" name="Oval 9"/>
            <p:cNvSpPr>
              <a:spLocks noChangeArrowheads="1"/>
            </p:cNvSpPr>
            <p:nvPr/>
          </p:nvSpPr>
          <p:spPr bwMode="auto">
            <a:xfrm>
              <a:off x="1372" y="2706"/>
              <a:ext cx="1536" cy="768"/>
            </a:xfrm>
            <a:prstGeom prst="ellipse">
              <a:avLst/>
            </a:prstGeom>
            <a:gradFill rotWithShape="0">
              <a:gsLst>
                <a:gs pos="0">
                  <a:srgbClr val="5E5E76"/>
                </a:gs>
                <a:gs pos="100000">
                  <a:srgbClr val="CCC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C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" name="Line 10"/>
            <p:cNvSpPr>
              <a:spLocks noChangeShapeType="1"/>
            </p:cNvSpPr>
            <p:nvPr/>
          </p:nvSpPr>
          <p:spPr bwMode="auto">
            <a:xfrm>
              <a:off x="652" y="3090"/>
              <a:ext cx="35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11"/>
            <p:cNvSpPr>
              <a:spLocks noChangeArrowheads="1"/>
            </p:cNvSpPr>
            <p:nvPr/>
          </p:nvSpPr>
          <p:spPr bwMode="auto">
            <a:xfrm>
              <a:off x="2092" y="3042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" name="Oval 12"/>
            <p:cNvSpPr>
              <a:spLocks noChangeArrowheads="1"/>
            </p:cNvSpPr>
            <p:nvPr/>
          </p:nvSpPr>
          <p:spPr bwMode="auto">
            <a:xfrm>
              <a:off x="1415" y="3033"/>
              <a:ext cx="96" cy="96"/>
            </a:xfrm>
            <a:prstGeom prst="ellipse">
              <a:avLst/>
            </a:prstGeom>
            <a:solidFill>
              <a:srgbClr val="007E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" name="Line 13"/>
            <p:cNvSpPr>
              <a:spLocks noChangeShapeType="1"/>
            </p:cNvSpPr>
            <p:nvPr/>
          </p:nvSpPr>
          <p:spPr bwMode="auto">
            <a:xfrm>
              <a:off x="652" y="1491"/>
              <a:ext cx="3253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14"/>
            <p:cNvSpPr>
              <a:spLocks noChangeShapeType="1"/>
            </p:cNvSpPr>
            <p:nvPr/>
          </p:nvSpPr>
          <p:spPr bwMode="auto">
            <a:xfrm flipV="1">
              <a:off x="652" y="819"/>
              <a:ext cx="0" cy="13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Freeform 15"/>
            <p:cNvSpPr>
              <a:spLocks/>
            </p:cNvSpPr>
            <p:nvPr/>
          </p:nvSpPr>
          <p:spPr bwMode="auto">
            <a:xfrm>
              <a:off x="701" y="819"/>
              <a:ext cx="1440" cy="672"/>
            </a:xfrm>
            <a:custGeom>
              <a:avLst/>
              <a:gdLst>
                <a:gd name="T0" fmla="*/ 0 w 1440"/>
                <a:gd name="T1" fmla="*/ 672 h 672"/>
                <a:gd name="T2" fmla="*/ 720 w 1440"/>
                <a:gd name="T3" fmla="*/ 0 h 672"/>
                <a:gd name="T4" fmla="*/ 1440 w 1440"/>
                <a:gd name="T5" fmla="*/ 672 h 672"/>
                <a:gd name="T6" fmla="*/ 0 60000 65536"/>
                <a:gd name="T7" fmla="*/ 0 60000 65536"/>
                <a:gd name="T8" fmla="*/ 0 60000 65536"/>
                <a:gd name="T9" fmla="*/ 0 w 1440"/>
                <a:gd name="T10" fmla="*/ 0 h 672"/>
                <a:gd name="T11" fmla="*/ 1440 w 144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0" h="672">
                  <a:moveTo>
                    <a:pt x="0" y="672"/>
                  </a:moveTo>
                  <a:cubicBezTo>
                    <a:pt x="240" y="336"/>
                    <a:pt x="480" y="0"/>
                    <a:pt x="720" y="0"/>
                  </a:cubicBezTo>
                  <a:cubicBezTo>
                    <a:pt x="960" y="0"/>
                    <a:pt x="1200" y="336"/>
                    <a:pt x="1440" y="672"/>
                  </a:cubicBezTo>
                </a:path>
              </a:pathLst>
            </a:cu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Freeform 16"/>
            <p:cNvSpPr>
              <a:spLocks/>
            </p:cNvSpPr>
            <p:nvPr/>
          </p:nvSpPr>
          <p:spPr bwMode="auto">
            <a:xfrm rot="-10738063">
              <a:off x="2127" y="1491"/>
              <a:ext cx="1440" cy="672"/>
            </a:xfrm>
            <a:custGeom>
              <a:avLst/>
              <a:gdLst>
                <a:gd name="T0" fmla="*/ 0 w 1440"/>
                <a:gd name="T1" fmla="*/ 672 h 672"/>
                <a:gd name="T2" fmla="*/ 720 w 1440"/>
                <a:gd name="T3" fmla="*/ 0 h 672"/>
                <a:gd name="T4" fmla="*/ 1440 w 1440"/>
                <a:gd name="T5" fmla="*/ 672 h 672"/>
                <a:gd name="T6" fmla="*/ 0 60000 65536"/>
                <a:gd name="T7" fmla="*/ 0 60000 65536"/>
                <a:gd name="T8" fmla="*/ 0 60000 65536"/>
                <a:gd name="T9" fmla="*/ 0 w 1440"/>
                <a:gd name="T10" fmla="*/ 0 h 672"/>
                <a:gd name="T11" fmla="*/ 1440 w 144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0" h="672">
                  <a:moveTo>
                    <a:pt x="0" y="672"/>
                  </a:moveTo>
                  <a:cubicBezTo>
                    <a:pt x="240" y="336"/>
                    <a:pt x="480" y="0"/>
                    <a:pt x="720" y="0"/>
                  </a:cubicBezTo>
                  <a:cubicBezTo>
                    <a:pt x="960" y="0"/>
                    <a:pt x="1200" y="336"/>
                    <a:pt x="1440" y="672"/>
                  </a:cubicBezTo>
                </a:path>
              </a:pathLst>
            </a:cu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Text Box 17"/>
            <p:cNvSpPr txBox="1">
              <a:spLocks noChangeArrowheads="1"/>
            </p:cNvSpPr>
            <p:nvPr/>
          </p:nvSpPr>
          <p:spPr bwMode="auto">
            <a:xfrm>
              <a:off x="666" y="850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Times New Roman" charset="0"/>
                </a:rPr>
                <a:t>V</a:t>
              </a:r>
            </a:p>
          </p:txBody>
        </p:sp>
        <p:sp>
          <p:nvSpPr>
            <p:cNvPr id="45" name="Oval 18"/>
            <p:cNvSpPr>
              <a:spLocks noChangeArrowheads="1"/>
            </p:cNvSpPr>
            <p:nvPr/>
          </p:nvSpPr>
          <p:spPr bwMode="auto">
            <a:xfrm>
              <a:off x="2093" y="1443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6" name="Oval 19"/>
            <p:cNvSpPr>
              <a:spLocks noChangeArrowheads="1"/>
            </p:cNvSpPr>
            <p:nvPr/>
          </p:nvSpPr>
          <p:spPr bwMode="auto">
            <a:xfrm>
              <a:off x="1422" y="763"/>
              <a:ext cx="96" cy="96"/>
            </a:xfrm>
            <a:prstGeom prst="ellipse">
              <a:avLst/>
            </a:prstGeom>
            <a:solidFill>
              <a:srgbClr val="007E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7" name="Line 20"/>
            <p:cNvSpPr>
              <a:spLocks noChangeShapeType="1"/>
            </p:cNvSpPr>
            <p:nvPr/>
          </p:nvSpPr>
          <p:spPr bwMode="auto">
            <a:xfrm flipH="1">
              <a:off x="1461" y="871"/>
              <a:ext cx="5" cy="2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7" name="Text Box 21"/>
          <p:cNvSpPr txBox="1">
            <a:spLocks noChangeArrowheads="1"/>
          </p:cNvSpPr>
          <p:nvPr/>
        </p:nvSpPr>
        <p:spPr bwMode="auto">
          <a:xfrm>
            <a:off x="5572125" y="3076575"/>
            <a:ext cx="33353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0" dirty="0">
                <a:latin typeface="+mn-lt"/>
              </a:rPr>
              <a:t>The particle now turns in the other direction </a:t>
            </a:r>
            <a:r>
              <a:rPr lang="en-US" sz="2000" b="0" dirty="0" err="1">
                <a:latin typeface="+mn-lt"/>
              </a:rPr>
              <a:t>w.r.t</a:t>
            </a:r>
            <a:r>
              <a:rPr lang="en-US" sz="2000" b="0" dirty="0">
                <a:latin typeface="+mn-lt"/>
              </a:rPr>
              <a:t>. a particle below </a:t>
            </a:r>
            <a:r>
              <a:rPr lang="en-US" sz="2000" b="0" dirty="0" smtClean="0">
                <a:latin typeface="+mn-lt"/>
              </a:rPr>
              <a:t>transition.</a:t>
            </a:r>
            <a:endParaRPr lang="en-US" sz="2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690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99" y="53625"/>
            <a:ext cx="6345705" cy="914400"/>
          </a:xfrm>
        </p:spPr>
        <p:txBody>
          <a:bodyPr/>
          <a:lstStyle/>
          <a:p>
            <a:r>
              <a:rPr lang="en-US" sz="4400" dirty="0" smtClean="0"/>
              <a:t>Below &amp; Above Transition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45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6700838" y="1718810"/>
            <a:ext cx="2191642" cy="396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u="sng" dirty="0" smtClean="0">
                <a:solidFill>
                  <a:srgbClr val="7FD13B"/>
                </a:solidFill>
                <a:latin typeface="+mn-lt"/>
              </a:rPr>
              <a:t>Below </a:t>
            </a:r>
            <a:r>
              <a:rPr lang="en-US" sz="2000" u="sng" dirty="0">
                <a:solidFill>
                  <a:srgbClr val="7FD13B"/>
                </a:solidFill>
                <a:latin typeface="+mn-lt"/>
              </a:rPr>
              <a:t>transition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2452688" y="3465513"/>
            <a:ext cx="2430774" cy="64633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7FD13B"/>
                </a:solidFill>
                <a:latin typeface="+mn-lt"/>
              </a:rPr>
              <a:t>Stable, synchronous</a:t>
            </a:r>
          </a:p>
          <a:p>
            <a:r>
              <a:rPr lang="en-US" sz="1800" dirty="0">
                <a:solidFill>
                  <a:srgbClr val="7FD13B"/>
                </a:solidFill>
                <a:latin typeface="+mn-lt"/>
              </a:rPr>
              <a:t>position</a:t>
            </a:r>
          </a:p>
        </p:txBody>
      </p:sp>
      <p:grpSp>
        <p:nvGrpSpPr>
          <p:cNvPr id="14" name="Group 28"/>
          <p:cNvGrpSpPr>
            <a:grpSpLocks/>
          </p:cNvGrpSpPr>
          <p:nvPr/>
        </p:nvGrpSpPr>
        <p:grpSpPr bwMode="auto">
          <a:xfrm>
            <a:off x="947738" y="1319213"/>
            <a:ext cx="5932487" cy="2192337"/>
            <a:chOff x="597" y="831"/>
            <a:chExt cx="3737" cy="1381"/>
          </a:xfrm>
        </p:grpSpPr>
        <p:sp>
          <p:nvSpPr>
            <p:cNvPr id="15" name="Line 3"/>
            <p:cNvSpPr>
              <a:spLocks noChangeShapeType="1"/>
            </p:cNvSpPr>
            <p:nvPr/>
          </p:nvSpPr>
          <p:spPr bwMode="auto">
            <a:xfrm>
              <a:off x="597" y="1539"/>
              <a:ext cx="368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4"/>
            <p:cNvSpPr>
              <a:spLocks noChangeShapeType="1"/>
            </p:cNvSpPr>
            <p:nvPr/>
          </p:nvSpPr>
          <p:spPr bwMode="auto">
            <a:xfrm flipV="1">
              <a:off x="597" y="935"/>
              <a:ext cx="0" cy="1228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597" y="935"/>
              <a:ext cx="1151" cy="593"/>
            </a:xfrm>
            <a:custGeom>
              <a:avLst/>
              <a:gdLst>
                <a:gd name="T0" fmla="*/ 0 w 1440"/>
                <a:gd name="T1" fmla="*/ 219 h 672"/>
                <a:gd name="T2" fmla="*/ 96 w 1440"/>
                <a:gd name="T3" fmla="*/ 0 h 672"/>
                <a:gd name="T4" fmla="*/ 192 w 1440"/>
                <a:gd name="T5" fmla="*/ 219 h 672"/>
                <a:gd name="T6" fmla="*/ 0 60000 65536"/>
                <a:gd name="T7" fmla="*/ 0 60000 65536"/>
                <a:gd name="T8" fmla="*/ 0 60000 65536"/>
                <a:gd name="T9" fmla="*/ 0 w 1440"/>
                <a:gd name="T10" fmla="*/ 0 h 672"/>
                <a:gd name="T11" fmla="*/ 1440 w 144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0" h="672">
                  <a:moveTo>
                    <a:pt x="0" y="672"/>
                  </a:moveTo>
                  <a:cubicBezTo>
                    <a:pt x="240" y="336"/>
                    <a:pt x="480" y="0"/>
                    <a:pt x="720" y="0"/>
                  </a:cubicBezTo>
                  <a:cubicBezTo>
                    <a:pt x="960" y="0"/>
                    <a:pt x="1200" y="336"/>
                    <a:pt x="1440" y="672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Freeform 6"/>
            <p:cNvSpPr>
              <a:spLocks/>
            </p:cNvSpPr>
            <p:nvPr/>
          </p:nvSpPr>
          <p:spPr bwMode="auto">
            <a:xfrm rot="-10738063">
              <a:off x="1748" y="1528"/>
              <a:ext cx="1150" cy="593"/>
            </a:xfrm>
            <a:custGeom>
              <a:avLst/>
              <a:gdLst>
                <a:gd name="T0" fmla="*/ 0 w 1440"/>
                <a:gd name="T1" fmla="*/ 219 h 672"/>
                <a:gd name="T2" fmla="*/ 95 w 1440"/>
                <a:gd name="T3" fmla="*/ 0 h 672"/>
                <a:gd name="T4" fmla="*/ 190 w 1440"/>
                <a:gd name="T5" fmla="*/ 219 h 672"/>
                <a:gd name="T6" fmla="*/ 0 60000 65536"/>
                <a:gd name="T7" fmla="*/ 0 60000 65536"/>
                <a:gd name="T8" fmla="*/ 0 60000 65536"/>
                <a:gd name="T9" fmla="*/ 0 w 1440"/>
                <a:gd name="T10" fmla="*/ 0 h 672"/>
                <a:gd name="T11" fmla="*/ 1440 w 144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0" h="672">
                  <a:moveTo>
                    <a:pt x="0" y="672"/>
                  </a:moveTo>
                  <a:cubicBezTo>
                    <a:pt x="240" y="336"/>
                    <a:pt x="480" y="0"/>
                    <a:pt x="720" y="0"/>
                  </a:cubicBezTo>
                  <a:cubicBezTo>
                    <a:pt x="960" y="0"/>
                    <a:pt x="1200" y="336"/>
                    <a:pt x="1440" y="672"/>
                  </a:cubicBezTo>
                </a:path>
              </a:pathLst>
            </a:custGeom>
            <a:noFill/>
            <a:ln w="28575">
              <a:solidFill>
                <a:srgbClr val="EA157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2898" y="935"/>
              <a:ext cx="1151" cy="593"/>
            </a:xfrm>
            <a:custGeom>
              <a:avLst/>
              <a:gdLst>
                <a:gd name="T0" fmla="*/ 0 w 1440"/>
                <a:gd name="T1" fmla="*/ 219 h 672"/>
                <a:gd name="T2" fmla="*/ 96 w 1440"/>
                <a:gd name="T3" fmla="*/ 0 h 672"/>
                <a:gd name="T4" fmla="*/ 192 w 1440"/>
                <a:gd name="T5" fmla="*/ 219 h 672"/>
                <a:gd name="T6" fmla="*/ 0 60000 65536"/>
                <a:gd name="T7" fmla="*/ 0 60000 65536"/>
                <a:gd name="T8" fmla="*/ 0 60000 65536"/>
                <a:gd name="T9" fmla="*/ 0 w 1440"/>
                <a:gd name="T10" fmla="*/ 0 h 672"/>
                <a:gd name="T11" fmla="*/ 1440 w 144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0" h="672">
                  <a:moveTo>
                    <a:pt x="0" y="672"/>
                  </a:moveTo>
                  <a:cubicBezTo>
                    <a:pt x="240" y="336"/>
                    <a:pt x="480" y="0"/>
                    <a:pt x="720" y="0"/>
                  </a:cubicBezTo>
                  <a:cubicBezTo>
                    <a:pt x="960" y="0"/>
                    <a:pt x="1200" y="336"/>
                    <a:pt x="1440" y="672"/>
                  </a:cubicBezTo>
                </a:path>
              </a:pathLst>
            </a:custGeom>
            <a:noFill/>
            <a:ln w="28575">
              <a:solidFill>
                <a:srgbClr val="EA157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8"/>
            <p:cNvSpPr txBox="1">
              <a:spLocks noChangeArrowheads="1"/>
            </p:cNvSpPr>
            <p:nvPr/>
          </p:nvSpPr>
          <p:spPr bwMode="auto">
            <a:xfrm>
              <a:off x="4075" y="1655"/>
              <a:ext cx="1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endParaRPr lang="fr-FR" sz="2000">
                <a:latin typeface="Times New Roman" charset="0"/>
              </a:endParaRPr>
            </a:p>
          </p:txBody>
        </p:sp>
        <p:sp>
          <p:nvSpPr>
            <p:cNvPr id="21" name="Text Box 9"/>
            <p:cNvSpPr txBox="1">
              <a:spLocks noChangeArrowheads="1"/>
            </p:cNvSpPr>
            <p:nvPr/>
          </p:nvSpPr>
          <p:spPr bwMode="auto">
            <a:xfrm>
              <a:off x="617" y="831"/>
              <a:ext cx="22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Times New Roman" charset="0"/>
                </a:rPr>
                <a:t>E</a:t>
              </a:r>
            </a:p>
          </p:txBody>
        </p:sp>
        <p:sp>
          <p:nvSpPr>
            <p:cNvPr id="22" name="Oval 10"/>
            <p:cNvSpPr>
              <a:spLocks noChangeArrowheads="1"/>
            </p:cNvSpPr>
            <p:nvPr/>
          </p:nvSpPr>
          <p:spPr bwMode="auto">
            <a:xfrm>
              <a:off x="2852" y="1485"/>
              <a:ext cx="98" cy="92"/>
            </a:xfrm>
            <a:prstGeom prst="ellipse">
              <a:avLst/>
            </a:prstGeom>
            <a:solidFill>
              <a:srgbClr val="007E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" name="Line 12"/>
            <p:cNvSpPr>
              <a:spLocks noChangeShapeType="1"/>
            </p:cNvSpPr>
            <p:nvPr/>
          </p:nvSpPr>
          <p:spPr bwMode="auto">
            <a:xfrm flipV="1">
              <a:off x="2825" y="1620"/>
              <a:ext cx="96" cy="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14"/>
            <p:cNvSpPr>
              <a:spLocks noChangeArrowheads="1"/>
            </p:cNvSpPr>
            <p:nvPr/>
          </p:nvSpPr>
          <p:spPr bwMode="auto">
            <a:xfrm>
              <a:off x="3647" y="1606"/>
              <a:ext cx="68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charset="0"/>
                  <a:sym typeface="Symbol" charset="0"/>
                </a:rPr>
                <a:t>t (or )</a:t>
              </a:r>
            </a:p>
          </p:txBody>
        </p:sp>
      </p:grp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6834188" y="4778375"/>
            <a:ext cx="2193307" cy="396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u="sng" dirty="0" smtClean="0">
                <a:solidFill>
                  <a:srgbClr val="7FD13B"/>
                </a:solidFill>
                <a:latin typeface="+mn-lt"/>
              </a:rPr>
              <a:t>Above transition</a:t>
            </a:r>
            <a:endParaRPr lang="en-US" sz="2000" u="sng" dirty="0">
              <a:solidFill>
                <a:srgbClr val="7FD13B"/>
              </a:solidFill>
              <a:latin typeface="+mn-lt"/>
            </a:endParaRPr>
          </a:p>
        </p:txBody>
      </p:sp>
      <p:grpSp>
        <p:nvGrpSpPr>
          <p:cNvPr id="26" name="Group 27"/>
          <p:cNvGrpSpPr>
            <a:grpSpLocks/>
          </p:cNvGrpSpPr>
          <p:nvPr/>
        </p:nvGrpSpPr>
        <p:grpSpPr bwMode="auto">
          <a:xfrm>
            <a:off x="915988" y="3778250"/>
            <a:ext cx="5837237" cy="2271713"/>
            <a:chOff x="577" y="2380"/>
            <a:chExt cx="3677" cy="1431"/>
          </a:xfrm>
        </p:grpSpPr>
        <p:sp>
          <p:nvSpPr>
            <p:cNvPr id="27" name="Line 16"/>
            <p:cNvSpPr>
              <a:spLocks noChangeShapeType="1"/>
            </p:cNvSpPr>
            <p:nvPr/>
          </p:nvSpPr>
          <p:spPr bwMode="auto">
            <a:xfrm>
              <a:off x="577" y="3133"/>
              <a:ext cx="3648" cy="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17"/>
            <p:cNvSpPr>
              <a:spLocks noChangeShapeType="1"/>
            </p:cNvSpPr>
            <p:nvPr/>
          </p:nvSpPr>
          <p:spPr bwMode="auto">
            <a:xfrm flipV="1">
              <a:off x="597" y="2501"/>
              <a:ext cx="1" cy="131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Freeform 18"/>
            <p:cNvSpPr>
              <a:spLocks/>
            </p:cNvSpPr>
            <p:nvPr/>
          </p:nvSpPr>
          <p:spPr bwMode="auto">
            <a:xfrm>
              <a:off x="591" y="2501"/>
              <a:ext cx="1140" cy="632"/>
            </a:xfrm>
            <a:custGeom>
              <a:avLst/>
              <a:gdLst>
                <a:gd name="T0" fmla="*/ 0 w 1440"/>
                <a:gd name="T1" fmla="*/ 387 h 672"/>
                <a:gd name="T2" fmla="*/ 88 w 1440"/>
                <a:gd name="T3" fmla="*/ 0 h 672"/>
                <a:gd name="T4" fmla="*/ 176 w 1440"/>
                <a:gd name="T5" fmla="*/ 387 h 672"/>
                <a:gd name="T6" fmla="*/ 0 60000 65536"/>
                <a:gd name="T7" fmla="*/ 0 60000 65536"/>
                <a:gd name="T8" fmla="*/ 0 60000 65536"/>
                <a:gd name="T9" fmla="*/ 0 w 1440"/>
                <a:gd name="T10" fmla="*/ 0 h 672"/>
                <a:gd name="T11" fmla="*/ 1440 w 144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0" h="672">
                  <a:moveTo>
                    <a:pt x="0" y="672"/>
                  </a:moveTo>
                  <a:cubicBezTo>
                    <a:pt x="240" y="336"/>
                    <a:pt x="480" y="0"/>
                    <a:pt x="720" y="0"/>
                  </a:cubicBezTo>
                  <a:cubicBezTo>
                    <a:pt x="960" y="0"/>
                    <a:pt x="1200" y="336"/>
                    <a:pt x="1440" y="672"/>
                  </a:cubicBezTo>
                </a:path>
              </a:pathLst>
            </a:custGeom>
            <a:noFill/>
            <a:ln w="28575">
              <a:solidFill>
                <a:srgbClr val="EA157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Freeform 19"/>
            <p:cNvSpPr>
              <a:spLocks/>
            </p:cNvSpPr>
            <p:nvPr/>
          </p:nvSpPr>
          <p:spPr bwMode="auto">
            <a:xfrm rot="-10738063">
              <a:off x="1720" y="3132"/>
              <a:ext cx="1145" cy="633"/>
            </a:xfrm>
            <a:custGeom>
              <a:avLst/>
              <a:gdLst>
                <a:gd name="T0" fmla="*/ 0 w 1440"/>
                <a:gd name="T1" fmla="*/ 391 h 672"/>
                <a:gd name="T2" fmla="*/ 92 w 1440"/>
                <a:gd name="T3" fmla="*/ 0 h 672"/>
                <a:gd name="T4" fmla="*/ 183 w 1440"/>
                <a:gd name="T5" fmla="*/ 391 h 672"/>
                <a:gd name="T6" fmla="*/ 0 60000 65536"/>
                <a:gd name="T7" fmla="*/ 0 60000 65536"/>
                <a:gd name="T8" fmla="*/ 0 60000 65536"/>
                <a:gd name="T9" fmla="*/ 0 w 1440"/>
                <a:gd name="T10" fmla="*/ 0 h 672"/>
                <a:gd name="T11" fmla="*/ 1440 w 144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0" h="672">
                  <a:moveTo>
                    <a:pt x="0" y="672"/>
                  </a:moveTo>
                  <a:cubicBezTo>
                    <a:pt x="240" y="336"/>
                    <a:pt x="480" y="0"/>
                    <a:pt x="720" y="0"/>
                  </a:cubicBezTo>
                  <a:cubicBezTo>
                    <a:pt x="960" y="0"/>
                    <a:pt x="1200" y="336"/>
                    <a:pt x="1440" y="672"/>
                  </a:cubicBezTo>
                </a:path>
              </a:pathLst>
            </a:custGeom>
            <a:noFill/>
            <a:ln w="28575">
              <a:solidFill>
                <a:srgbClr val="EA157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Freeform 20"/>
            <p:cNvSpPr>
              <a:spLocks/>
            </p:cNvSpPr>
            <p:nvPr/>
          </p:nvSpPr>
          <p:spPr bwMode="auto">
            <a:xfrm>
              <a:off x="2872" y="2501"/>
              <a:ext cx="1140" cy="632"/>
            </a:xfrm>
            <a:custGeom>
              <a:avLst/>
              <a:gdLst>
                <a:gd name="T0" fmla="*/ 0 w 1440"/>
                <a:gd name="T1" fmla="*/ 387 h 672"/>
                <a:gd name="T2" fmla="*/ 88 w 1440"/>
                <a:gd name="T3" fmla="*/ 0 h 672"/>
                <a:gd name="T4" fmla="*/ 176 w 1440"/>
                <a:gd name="T5" fmla="*/ 387 h 672"/>
                <a:gd name="T6" fmla="*/ 0 60000 65536"/>
                <a:gd name="T7" fmla="*/ 0 60000 65536"/>
                <a:gd name="T8" fmla="*/ 0 60000 65536"/>
                <a:gd name="T9" fmla="*/ 0 w 1440"/>
                <a:gd name="T10" fmla="*/ 0 h 672"/>
                <a:gd name="T11" fmla="*/ 1440 w 1440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0" h="672">
                  <a:moveTo>
                    <a:pt x="0" y="672"/>
                  </a:moveTo>
                  <a:cubicBezTo>
                    <a:pt x="240" y="336"/>
                    <a:pt x="480" y="0"/>
                    <a:pt x="720" y="0"/>
                  </a:cubicBezTo>
                  <a:cubicBezTo>
                    <a:pt x="960" y="0"/>
                    <a:pt x="1200" y="336"/>
                    <a:pt x="1440" y="672"/>
                  </a:cubicBezTo>
                </a:path>
              </a:pathLst>
            </a:custGeom>
            <a:noFill/>
            <a:ln w="28575">
              <a:solidFill>
                <a:srgbClr val="EA157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Text Box 21"/>
            <p:cNvSpPr txBox="1">
              <a:spLocks noChangeArrowheads="1"/>
            </p:cNvSpPr>
            <p:nvPr/>
          </p:nvSpPr>
          <p:spPr bwMode="auto">
            <a:xfrm>
              <a:off x="596" y="2380"/>
              <a:ext cx="22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Times New Roman" charset="0"/>
                </a:rPr>
                <a:t>E</a:t>
              </a:r>
            </a:p>
          </p:txBody>
        </p:sp>
        <p:sp>
          <p:nvSpPr>
            <p:cNvPr id="33" name="Line 23"/>
            <p:cNvSpPr>
              <a:spLocks noChangeShapeType="1"/>
            </p:cNvSpPr>
            <p:nvPr/>
          </p:nvSpPr>
          <p:spPr bwMode="auto">
            <a:xfrm flipH="1">
              <a:off x="1763" y="2551"/>
              <a:ext cx="199" cy="5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24"/>
            <p:cNvSpPr>
              <a:spLocks noChangeArrowheads="1"/>
            </p:cNvSpPr>
            <p:nvPr/>
          </p:nvSpPr>
          <p:spPr bwMode="auto">
            <a:xfrm>
              <a:off x="1681" y="3092"/>
              <a:ext cx="98" cy="92"/>
            </a:xfrm>
            <a:prstGeom prst="ellipse">
              <a:avLst/>
            </a:prstGeom>
            <a:solidFill>
              <a:srgbClr val="007E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" name="Rectangle 26"/>
            <p:cNvSpPr>
              <a:spLocks noChangeArrowheads="1"/>
            </p:cNvSpPr>
            <p:nvPr/>
          </p:nvSpPr>
          <p:spPr bwMode="auto">
            <a:xfrm>
              <a:off x="3567" y="3200"/>
              <a:ext cx="68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charset="0"/>
                  <a:sym typeface="Symbol" charset="0"/>
                </a:rPr>
                <a:t>t (or )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585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5644970" cy="914400"/>
          </a:xfrm>
        </p:spPr>
        <p:txBody>
          <a:bodyPr/>
          <a:lstStyle/>
          <a:p>
            <a:r>
              <a:rPr lang="en-US" sz="4400" dirty="0" smtClean="0"/>
              <a:t>RF &amp; Harmonic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59" y="1223756"/>
            <a:ext cx="8235915" cy="1170130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/>
              <a:t>Until now we have applied an oscillating voltage with a frequency equal to  the revolution frequency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46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11560" y="3834044"/>
            <a:ext cx="8235915" cy="94510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7200" indent="-457200">
              <a:spcBef>
                <a:spcPct val="20000"/>
              </a:spcBef>
              <a:buFont typeface="Wingdings" charset="2"/>
              <a:buChar char="§"/>
            </a:pPr>
            <a:r>
              <a:rPr lang="en-US" sz="2800" dirty="0"/>
              <a:t>What will happen when </a:t>
            </a:r>
            <a:r>
              <a:rPr lang="en-US" sz="2800" dirty="0" err="1"/>
              <a:t>F</a:t>
            </a:r>
            <a:r>
              <a:rPr lang="en-US" sz="2800" baseline="-25000" dirty="0" err="1"/>
              <a:t>rf</a:t>
            </a:r>
            <a:r>
              <a:rPr lang="en-US" sz="2800" dirty="0"/>
              <a:t> is a multiple of </a:t>
            </a:r>
            <a:r>
              <a:rPr lang="en-US" sz="2800" dirty="0" err="1"/>
              <a:t>f</a:t>
            </a:r>
            <a:r>
              <a:rPr lang="en-US" sz="2800" baseline="-25000" dirty="0" err="1"/>
              <a:t>rev</a:t>
            </a:r>
            <a:r>
              <a:rPr lang="en-US" sz="2800" dirty="0"/>
              <a:t> ???</a:t>
            </a:r>
          </a:p>
        </p:txBody>
      </p:sp>
      <p:grpSp>
        <p:nvGrpSpPr>
          <p:cNvPr id="13" name="Group 7"/>
          <p:cNvGrpSpPr>
            <a:grpSpLocks/>
          </p:cNvGrpSpPr>
          <p:nvPr/>
        </p:nvGrpSpPr>
        <p:grpSpPr bwMode="auto">
          <a:xfrm>
            <a:off x="3941930" y="2528900"/>
            <a:ext cx="1489075" cy="622300"/>
            <a:chOff x="2479" y="1798"/>
            <a:chExt cx="938" cy="392"/>
          </a:xfrm>
          <a:solidFill>
            <a:schemeClr val="tx2"/>
          </a:solidFill>
        </p:grpSpPr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2479" y="1798"/>
              <a:ext cx="938" cy="39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" name="Text Box 4"/>
            <p:cNvSpPr txBox="1">
              <a:spLocks noChangeArrowheads="1"/>
            </p:cNvSpPr>
            <p:nvPr/>
          </p:nvSpPr>
          <p:spPr bwMode="auto">
            <a:xfrm>
              <a:off x="2551" y="1830"/>
              <a:ext cx="834" cy="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 err="1">
                  <a:solidFill>
                    <a:schemeClr val="bg1"/>
                  </a:solidFill>
                  <a:latin typeface="Times New Roman" charset="0"/>
                </a:rPr>
                <a:t>F</a:t>
              </a:r>
              <a:r>
                <a:rPr lang="en-US" baseline="-25000" dirty="0" err="1">
                  <a:solidFill>
                    <a:schemeClr val="bg1"/>
                  </a:solidFill>
                  <a:latin typeface="Times New Roman" charset="0"/>
                </a:rPr>
                <a:t>rf</a:t>
              </a:r>
              <a:r>
                <a:rPr lang="en-US" b="0" dirty="0">
                  <a:solidFill>
                    <a:schemeClr val="bg1"/>
                  </a:solidFill>
                  <a:latin typeface="Times New Roman" charset="0"/>
                </a:rPr>
                <a:t>= </a:t>
              </a:r>
              <a:r>
                <a:rPr lang="en-US" dirty="0" err="1">
                  <a:solidFill>
                    <a:schemeClr val="bg1"/>
                  </a:solidFill>
                  <a:latin typeface="Times New Roman" charset="0"/>
                </a:rPr>
                <a:t>F</a:t>
              </a:r>
              <a:r>
                <a:rPr lang="en-US" baseline="-25000" dirty="0" err="1">
                  <a:solidFill>
                    <a:schemeClr val="bg1"/>
                  </a:solidFill>
                  <a:latin typeface="Times New Roman" charset="0"/>
                </a:rPr>
                <a:t>rev</a:t>
              </a:r>
              <a:endParaRPr lang="en-US" b="0" dirty="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  <p:grpSp>
        <p:nvGrpSpPr>
          <p:cNvPr id="16" name="Group 11"/>
          <p:cNvGrpSpPr>
            <a:grpSpLocks/>
          </p:cNvGrpSpPr>
          <p:nvPr/>
        </p:nvGrpSpPr>
        <p:grpSpPr bwMode="auto">
          <a:xfrm>
            <a:off x="3770313" y="4840288"/>
            <a:ext cx="1819275" cy="598487"/>
            <a:chOff x="2375" y="3049"/>
            <a:chExt cx="1146" cy="377"/>
          </a:xfrm>
          <a:solidFill>
            <a:schemeClr val="tx2"/>
          </a:solidFill>
        </p:grpSpPr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2375" y="3049"/>
              <a:ext cx="1146" cy="37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8" name="Text Box 9"/>
            <p:cNvSpPr txBox="1">
              <a:spLocks noChangeArrowheads="1"/>
            </p:cNvSpPr>
            <p:nvPr/>
          </p:nvSpPr>
          <p:spPr bwMode="auto">
            <a:xfrm>
              <a:off x="2406" y="3090"/>
              <a:ext cx="1092" cy="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  <a:latin typeface="Times New Roman" charset="0"/>
                </a:rPr>
                <a:t>F</a:t>
              </a:r>
              <a:r>
                <a:rPr lang="en-US" baseline="-25000">
                  <a:solidFill>
                    <a:srgbClr val="000000"/>
                  </a:solidFill>
                  <a:latin typeface="Times New Roman" charset="0"/>
                </a:rPr>
                <a:t>rf</a:t>
              </a:r>
              <a:r>
                <a:rPr lang="en-US" b="0">
                  <a:solidFill>
                    <a:srgbClr val="000000"/>
                  </a:solidFill>
                  <a:latin typeface="Times New Roman" charset="0"/>
                </a:rPr>
                <a:t>= 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</a:rPr>
                <a:t>h 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sym typeface="Symbol" charset="0"/>
                </a:rPr>
                <a:t>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</a:rPr>
                <a:t> F</a:t>
              </a:r>
              <a:r>
                <a:rPr lang="en-US" baseline="-25000">
                  <a:solidFill>
                    <a:srgbClr val="000000"/>
                  </a:solidFill>
                  <a:latin typeface="Times New Roman" charset="0"/>
                </a:rPr>
                <a:t>rev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585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5644970" cy="914400"/>
          </a:xfrm>
        </p:spPr>
        <p:txBody>
          <a:bodyPr/>
          <a:lstStyle/>
          <a:p>
            <a:r>
              <a:rPr lang="en-US" sz="4400" dirty="0" smtClean="0"/>
              <a:t>Harmonics &amp; Buckets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47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707015" y="4635230"/>
            <a:ext cx="3641042" cy="1089025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 algn="ctr">
              <a:buNone/>
            </a:pPr>
            <a:r>
              <a:rPr lang="en-US" dirty="0" smtClean="0"/>
              <a:t>We will have </a:t>
            </a:r>
          </a:p>
          <a:p>
            <a:pPr marL="68580" indent="0" algn="ctr">
              <a:buNone/>
            </a:pPr>
            <a:r>
              <a:rPr lang="en-US" b="1" u="sng" dirty="0" smtClean="0"/>
              <a:t>h buckets</a:t>
            </a:r>
            <a:endParaRPr lang="en-US" dirty="0"/>
          </a:p>
        </p:txBody>
      </p:sp>
      <p:grpSp>
        <p:nvGrpSpPr>
          <p:cNvPr id="13" name="Group 4"/>
          <p:cNvGrpSpPr>
            <a:grpSpLocks/>
          </p:cNvGrpSpPr>
          <p:nvPr/>
        </p:nvGrpSpPr>
        <p:grpSpPr bwMode="auto">
          <a:xfrm>
            <a:off x="6008688" y="2684772"/>
            <a:ext cx="1819275" cy="598488"/>
            <a:chOff x="2375" y="3049"/>
            <a:chExt cx="1146" cy="377"/>
          </a:xfrm>
          <a:solidFill>
            <a:schemeClr val="tx2"/>
          </a:solidFill>
        </p:grpSpPr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2375" y="3049"/>
              <a:ext cx="1146" cy="37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2406" y="3090"/>
              <a:ext cx="1092" cy="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  <a:latin typeface="Times New Roman" charset="0"/>
                </a:rPr>
                <a:t>F</a:t>
              </a:r>
              <a:r>
                <a:rPr lang="en-US" baseline="-25000">
                  <a:solidFill>
                    <a:srgbClr val="000000"/>
                  </a:solidFill>
                  <a:latin typeface="Times New Roman" charset="0"/>
                </a:rPr>
                <a:t>rf</a:t>
              </a:r>
              <a:r>
                <a:rPr lang="en-US" b="0">
                  <a:solidFill>
                    <a:srgbClr val="000000"/>
                  </a:solidFill>
                  <a:latin typeface="Times New Roman" charset="0"/>
                </a:rPr>
                <a:t>= 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</a:rPr>
                <a:t>h 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  <a:sym typeface="Symbol" charset="0"/>
                </a:rPr>
                <a:t></a:t>
              </a:r>
              <a:r>
                <a:rPr lang="en-US">
                  <a:solidFill>
                    <a:srgbClr val="000000"/>
                  </a:solidFill>
                  <a:latin typeface="Times New Roman" charset="0"/>
                </a:rPr>
                <a:t> F</a:t>
              </a:r>
              <a:r>
                <a:rPr lang="en-US" baseline="-25000">
                  <a:solidFill>
                    <a:srgbClr val="000000"/>
                  </a:solidFill>
                  <a:latin typeface="Times New Roman" charset="0"/>
                </a:rPr>
                <a:t>rev</a:t>
              </a:r>
            </a:p>
          </p:txBody>
        </p:sp>
      </p:grpSp>
      <p:sp>
        <p:nvSpPr>
          <p:cNvPr id="16" name="AutoShape 11"/>
          <p:cNvSpPr>
            <a:spLocks/>
          </p:cNvSpPr>
          <p:nvPr/>
        </p:nvSpPr>
        <p:spPr bwMode="auto">
          <a:xfrm>
            <a:off x="7793038" y="3389622"/>
            <a:ext cx="1138237" cy="579438"/>
          </a:xfrm>
          <a:prstGeom prst="borderCallout2">
            <a:avLst>
              <a:gd name="adj1" fmla="val 19727"/>
              <a:gd name="adj2" fmla="val -6694"/>
              <a:gd name="adj3" fmla="val 19727"/>
              <a:gd name="adj4" fmla="val -42120"/>
              <a:gd name="adj5" fmla="val -39454"/>
              <a:gd name="adj6" fmla="val -795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b="0">
                <a:solidFill>
                  <a:srgbClr val="7FD13B"/>
                </a:solidFill>
              </a:rPr>
              <a:t>Harmonic number</a:t>
            </a:r>
            <a:endParaRPr lang="en-US" sz="1600" b="0">
              <a:solidFill>
                <a:srgbClr val="7FD13B"/>
              </a:solidFill>
              <a:latin typeface="Times New Roman" charset="0"/>
            </a:endParaRPr>
          </a:p>
        </p:txBody>
      </p:sp>
      <p:sp>
        <p:nvSpPr>
          <p:cNvPr id="17" name="AutoShape 13"/>
          <p:cNvSpPr>
            <a:spLocks/>
          </p:cNvSpPr>
          <p:nvPr/>
        </p:nvSpPr>
        <p:spPr bwMode="auto">
          <a:xfrm>
            <a:off x="4740275" y="3380097"/>
            <a:ext cx="1374775" cy="579438"/>
          </a:xfrm>
          <a:prstGeom prst="borderCallout2">
            <a:avLst>
              <a:gd name="adj1" fmla="val 19727"/>
              <a:gd name="adj2" fmla="val 105542"/>
              <a:gd name="adj3" fmla="val 19727"/>
              <a:gd name="adj4" fmla="val 113509"/>
              <a:gd name="adj5" fmla="val -24384"/>
              <a:gd name="adj6" fmla="val 12194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b="0">
                <a:solidFill>
                  <a:schemeClr val="accent1"/>
                </a:solidFill>
                <a:latin typeface="Times New Roman" charset="0"/>
              </a:rPr>
              <a:t>Frequency of cavity voltage</a:t>
            </a:r>
          </a:p>
        </p:txBody>
      </p:sp>
      <p:grpSp>
        <p:nvGrpSpPr>
          <p:cNvPr id="18" name="Group 7"/>
          <p:cNvGrpSpPr>
            <a:grpSpLocks/>
          </p:cNvGrpSpPr>
          <p:nvPr/>
        </p:nvGrpSpPr>
        <p:grpSpPr bwMode="auto">
          <a:xfrm>
            <a:off x="904875" y="1358770"/>
            <a:ext cx="3563938" cy="4391025"/>
            <a:chOff x="866" y="1185"/>
            <a:chExt cx="2245" cy="2766"/>
          </a:xfrm>
        </p:grpSpPr>
        <p:pic>
          <p:nvPicPr>
            <p:cNvPr id="19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" y="1185"/>
              <a:ext cx="2245" cy="1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" y="2568"/>
              <a:ext cx="2236" cy="1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Line 14"/>
          <p:cNvSpPr>
            <a:spLocks noChangeShapeType="1"/>
          </p:cNvSpPr>
          <p:nvPr/>
        </p:nvSpPr>
        <p:spPr bwMode="auto">
          <a:xfrm>
            <a:off x="1000125" y="1981070"/>
            <a:ext cx="0" cy="4389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" name="Line 15"/>
          <p:cNvSpPr>
            <a:spLocks noChangeShapeType="1"/>
          </p:cNvSpPr>
          <p:nvPr/>
        </p:nvSpPr>
        <p:spPr bwMode="auto">
          <a:xfrm>
            <a:off x="4114800" y="1984245"/>
            <a:ext cx="0" cy="4389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" name="Line 17"/>
          <p:cNvSpPr>
            <a:spLocks noChangeShapeType="1"/>
          </p:cNvSpPr>
          <p:nvPr/>
        </p:nvSpPr>
        <p:spPr bwMode="auto">
          <a:xfrm flipV="1">
            <a:off x="1054100" y="6240333"/>
            <a:ext cx="30511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1974850" y="5813295"/>
            <a:ext cx="1076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0"/>
              <a:t>1 T</a:t>
            </a:r>
            <a:r>
              <a:rPr lang="en-US" b="0" baseline="-25000"/>
              <a:t>rev</a:t>
            </a:r>
          </a:p>
        </p:txBody>
      </p:sp>
      <p:sp>
        <p:nvSpPr>
          <p:cNvPr id="25" name="AutoShape 10"/>
          <p:cNvSpPr>
            <a:spLocks/>
          </p:cNvSpPr>
          <p:nvPr/>
        </p:nvSpPr>
        <p:spPr bwMode="auto">
          <a:xfrm>
            <a:off x="7866063" y="1701257"/>
            <a:ext cx="1041400" cy="782638"/>
          </a:xfrm>
          <a:prstGeom prst="borderCallout2">
            <a:avLst>
              <a:gd name="adj1" fmla="val 14606"/>
              <a:gd name="adj2" fmla="val -7315"/>
              <a:gd name="adj3" fmla="val 14606"/>
              <a:gd name="adj4" fmla="val -26981"/>
              <a:gd name="adj5" fmla="val 138542"/>
              <a:gd name="adj6" fmla="val -4756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b="0">
                <a:solidFill>
                  <a:srgbClr val="7FD13B"/>
                </a:solidFill>
              </a:rPr>
              <a:t>Variable for </a:t>
            </a:r>
          </a:p>
          <a:p>
            <a:pPr algn="ctr"/>
            <a:r>
              <a:rPr lang="en-US" sz="1600" b="0">
                <a:solidFill>
                  <a:srgbClr val="7FD13B"/>
                </a:solidFill>
                <a:latin typeface="Times New Roman" charset="0"/>
                <a:sym typeface="Symbol" charset="0"/>
              </a:rPr>
              <a:t></a:t>
            </a:r>
            <a:r>
              <a:rPr lang="en-US" sz="1600" b="0">
                <a:solidFill>
                  <a:srgbClr val="7FD13B"/>
                </a:solidFill>
                <a:latin typeface="Times New Roman" charset="0"/>
              </a:rPr>
              <a:t> </a:t>
            </a:r>
            <a:r>
              <a:rPr lang="en-US" sz="1600" b="0">
                <a:solidFill>
                  <a:srgbClr val="7FD13B"/>
                </a:solidFill>
                <a:latin typeface="Times New Roman" charset="0"/>
                <a:sym typeface="Symbol" charset="0"/>
              </a:rPr>
              <a:t>&lt;</a:t>
            </a:r>
            <a:r>
              <a:rPr lang="en-US" sz="1600" b="0">
                <a:solidFill>
                  <a:srgbClr val="7FD13B"/>
                </a:solidFill>
                <a:latin typeface="Times New Roman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72585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5644970" cy="914400"/>
          </a:xfrm>
        </p:spPr>
        <p:txBody>
          <a:bodyPr/>
          <a:lstStyle/>
          <a:p>
            <a:r>
              <a:rPr lang="en-US" sz="4400" dirty="0" smtClean="0"/>
              <a:t>Synchrotron Frequency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59" y="1223755"/>
            <a:ext cx="8235915" cy="810090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/>
              <a:t>On each turn the phase, </a:t>
            </a:r>
            <a:r>
              <a:rPr lang="en-US" sz="3200" b="1" dirty="0">
                <a:sym typeface="Symbol" charset="0"/>
              </a:rPr>
              <a:t>,</a:t>
            </a:r>
            <a:r>
              <a:rPr lang="en-US" sz="3200" dirty="0"/>
              <a:t> of a particle </a:t>
            </a:r>
            <a:r>
              <a:rPr lang="en-US" sz="3200" dirty="0" err="1"/>
              <a:t>w.r.t</a:t>
            </a:r>
            <a:r>
              <a:rPr lang="en-US" sz="3200" dirty="0"/>
              <a:t>. the RF waveform changes due to the synchrotron oscillations.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48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4710565"/>
              </p:ext>
            </p:extLst>
          </p:nvPr>
        </p:nvGraphicFramePr>
        <p:xfrm>
          <a:off x="3933825" y="2045990"/>
          <a:ext cx="1524000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3" name="Equation" r:id="rId5" imgW="1397000" imgH="609600" progId="Equation.3">
                  <p:embed/>
                </p:oleObj>
              </mc:Choice>
              <mc:Fallback>
                <p:oleObj name="Equation" r:id="rId5" imgW="1397000" imgH="60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3825" y="2045990"/>
                        <a:ext cx="1524000" cy="665162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AutoShape 5"/>
          <p:cNvSpPr>
            <a:spLocks/>
          </p:cNvSpPr>
          <p:nvPr/>
        </p:nvSpPr>
        <p:spPr bwMode="auto">
          <a:xfrm>
            <a:off x="7639050" y="1988840"/>
            <a:ext cx="1203325" cy="782637"/>
          </a:xfrm>
          <a:prstGeom prst="borderCallout2">
            <a:avLst>
              <a:gd name="adj1" fmla="val 14606"/>
              <a:gd name="adj2" fmla="val -6333"/>
              <a:gd name="adj3" fmla="val 14606"/>
              <a:gd name="adj4" fmla="val -93667"/>
              <a:gd name="adj5" fmla="val 51926"/>
              <a:gd name="adj6" fmla="val -18495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b="0">
                <a:solidFill>
                  <a:srgbClr val="7FD13B"/>
                </a:solidFill>
              </a:rPr>
              <a:t>Change in revolution frequency</a:t>
            </a:r>
            <a:endParaRPr lang="en-US" sz="1600" b="0">
              <a:solidFill>
                <a:srgbClr val="7FD13B"/>
              </a:solidFill>
              <a:latin typeface="Times New Roman" charset="0"/>
            </a:endParaRPr>
          </a:p>
        </p:txBody>
      </p:sp>
      <p:sp>
        <p:nvSpPr>
          <p:cNvPr id="14" name="AutoShape 6"/>
          <p:cNvSpPr>
            <a:spLocks/>
          </p:cNvSpPr>
          <p:nvPr/>
        </p:nvSpPr>
        <p:spPr bwMode="auto">
          <a:xfrm>
            <a:off x="6242050" y="2550815"/>
            <a:ext cx="1203325" cy="534987"/>
          </a:xfrm>
          <a:prstGeom prst="borderCallout2">
            <a:avLst>
              <a:gd name="adj1" fmla="val 21366"/>
              <a:gd name="adj2" fmla="val -6333"/>
              <a:gd name="adj3" fmla="val 21366"/>
              <a:gd name="adj4" fmla="val -54880"/>
              <a:gd name="adj5" fmla="val -2671"/>
              <a:gd name="adj6" fmla="val -10540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b="0">
                <a:solidFill>
                  <a:schemeClr val="accent1"/>
                </a:solidFill>
              </a:rPr>
              <a:t>Harmonic number</a:t>
            </a:r>
            <a:endParaRPr lang="en-US" sz="1600" b="0">
              <a:solidFill>
                <a:schemeClr val="accent1"/>
              </a:solidFill>
              <a:latin typeface="Times New Roman" charset="0"/>
            </a:endParaRPr>
          </a:p>
        </p:txBody>
      </p:sp>
      <p:graphicFrame>
        <p:nvGraphicFramePr>
          <p:cNvPr id="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237870"/>
              </p:ext>
            </p:extLst>
          </p:nvPr>
        </p:nvGraphicFramePr>
        <p:xfrm>
          <a:off x="3266855" y="3068960"/>
          <a:ext cx="1320800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4" name="Equation" r:id="rId7" imgW="1320227" imgH="672808" progId="Equation.3">
                  <p:embed/>
                </p:oleObj>
              </mc:Choice>
              <mc:Fallback>
                <p:oleObj name="Equation" r:id="rId7" imgW="1320227" imgH="67280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6855" y="3068960"/>
                        <a:ext cx="1320800" cy="671512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232050"/>
              </p:ext>
            </p:extLst>
          </p:nvPr>
        </p:nvGraphicFramePr>
        <p:xfrm>
          <a:off x="5472100" y="3969060"/>
          <a:ext cx="24003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85" name="Equation" r:id="rId9" imgW="2400300" imgH="609600" progId="Equation.3">
                  <p:embed/>
                </p:oleObj>
              </mc:Choice>
              <mc:Fallback>
                <p:oleObj name="Equation" r:id="rId9" imgW="2400300" imgH="60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2100" y="3969060"/>
                        <a:ext cx="2400300" cy="609600"/>
                      </a:xfrm>
                      <a:prstGeom prst="rect">
                        <a:avLst/>
                      </a:prstGeom>
                      <a:solidFill>
                        <a:srgbClr val="D6EC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4"/>
          <p:cNvGrpSpPr>
            <a:grpSpLocks/>
          </p:cNvGrpSpPr>
          <p:nvPr/>
        </p:nvGrpSpPr>
        <p:grpSpPr bwMode="auto">
          <a:xfrm>
            <a:off x="3065463" y="5321043"/>
            <a:ext cx="2625725" cy="839787"/>
            <a:chOff x="1931" y="3395"/>
            <a:chExt cx="1654" cy="529"/>
          </a:xfrm>
          <a:solidFill>
            <a:schemeClr val="tx2"/>
          </a:solidFill>
        </p:grpSpPr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1931" y="3395"/>
              <a:ext cx="1654" cy="529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aphicFrame>
          <p:nvGraphicFramePr>
            <p:cNvPr id="19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42862030"/>
                </p:ext>
              </p:extLst>
            </p:nvPr>
          </p:nvGraphicFramePr>
          <p:xfrm>
            <a:off x="2028" y="3460"/>
            <a:ext cx="1472" cy="4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86" name="Equation" r:id="rId11" imgW="2336800" imgH="647700" progId="Equation.3">
                    <p:embed/>
                  </p:oleObj>
                </mc:Choice>
                <mc:Fallback>
                  <p:oleObj name="Equation" r:id="rId11" imgW="2336800" imgH="647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28" y="3460"/>
                          <a:ext cx="1472" cy="408"/>
                        </a:xfrm>
                        <a:prstGeom prst="rect">
                          <a:avLst/>
                        </a:prstGeom>
                        <a:solidFill>
                          <a:srgbClr val="D6ECFF"/>
                        </a:solidFill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746575" y="3113965"/>
            <a:ext cx="26082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charset="2"/>
              <a:buChar char="§"/>
            </a:pPr>
            <a:r>
              <a:rPr lang="en-US" sz="2400" b="0" dirty="0"/>
              <a:t>We know that </a:t>
            </a: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746575" y="4014065"/>
            <a:ext cx="591185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charset="2"/>
              <a:buChar char="§"/>
            </a:pPr>
            <a:r>
              <a:rPr lang="en-US" sz="2400" b="0" dirty="0"/>
              <a:t>Combining this with the above </a:t>
            </a:r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746575" y="4779150"/>
            <a:ext cx="591185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charset="2"/>
              <a:buChar char="§"/>
            </a:pPr>
            <a:r>
              <a:rPr lang="en-US" sz="2400" b="0" dirty="0"/>
              <a:t>This can be written as </a:t>
            </a:r>
          </a:p>
        </p:txBody>
      </p:sp>
      <p:sp>
        <p:nvSpPr>
          <p:cNvPr id="23" name="AutoShape 16"/>
          <p:cNvSpPr>
            <a:spLocks/>
          </p:cNvSpPr>
          <p:nvPr/>
        </p:nvSpPr>
        <p:spPr bwMode="auto">
          <a:xfrm>
            <a:off x="6996113" y="4824155"/>
            <a:ext cx="1762125" cy="823913"/>
          </a:xfrm>
          <a:prstGeom prst="borderCallout2">
            <a:avLst>
              <a:gd name="adj1" fmla="val 13875"/>
              <a:gd name="adj2" fmla="val -4324"/>
              <a:gd name="adj3" fmla="val 13875"/>
              <a:gd name="adj4" fmla="val -40810"/>
              <a:gd name="adj5" fmla="val 100000"/>
              <a:gd name="adj6" fmla="val -7864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600" b="0">
                <a:solidFill>
                  <a:srgbClr val="7FD13B"/>
                </a:solidFill>
              </a:rPr>
              <a:t>Change of energy as a function of time</a:t>
            </a:r>
            <a:endParaRPr lang="en-US" sz="1600" b="0">
              <a:solidFill>
                <a:srgbClr val="7FD13B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85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5644970" cy="914400"/>
          </a:xfrm>
        </p:spPr>
        <p:txBody>
          <a:bodyPr/>
          <a:lstStyle/>
          <a:p>
            <a:r>
              <a:rPr lang="en-US" sz="4400" dirty="0" smtClean="0"/>
              <a:t>Synchrotron Frequency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49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895350" y="1451323"/>
            <a:ext cx="2360613" cy="48895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400" dirty="0" smtClean="0"/>
              <a:t>So, we have:</a:t>
            </a:r>
            <a:endParaRPr lang="en-US" sz="2400" dirty="0"/>
          </a:p>
        </p:txBody>
      </p:sp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3194050" y="1268760"/>
            <a:ext cx="2625725" cy="839788"/>
            <a:chOff x="1931" y="3395"/>
            <a:chExt cx="1654" cy="529"/>
          </a:xfrm>
          <a:solidFill>
            <a:schemeClr val="tx2"/>
          </a:solidFill>
        </p:grpSpPr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1931" y="3395"/>
              <a:ext cx="1654" cy="529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aphicFrame>
          <p:nvGraphicFramePr>
            <p:cNvPr id="15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38520776"/>
                </p:ext>
              </p:extLst>
            </p:nvPr>
          </p:nvGraphicFramePr>
          <p:xfrm>
            <a:off x="2028" y="3460"/>
            <a:ext cx="1472" cy="4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10" name="Equation" r:id="rId5" imgW="2336800" imgH="647700" progId="Equation.3">
                    <p:embed/>
                  </p:oleObj>
                </mc:Choice>
                <mc:Fallback>
                  <p:oleObj name="Equation" r:id="rId5" imgW="2336800" imgH="647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28" y="3460"/>
                          <a:ext cx="1472" cy="408"/>
                        </a:xfrm>
                        <a:prstGeom prst="rect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960438" y="2287935"/>
            <a:ext cx="7513637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charset="2"/>
              <a:buChar char="§"/>
            </a:pPr>
            <a:r>
              <a:rPr lang="en-US" sz="2000" b="0" dirty="0"/>
              <a:t>Where </a:t>
            </a:r>
            <a:r>
              <a:rPr lang="en-US" sz="2000" b="0" dirty="0" err="1"/>
              <a:t>dE</a:t>
            </a:r>
            <a:r>
              <a:rPr lang="en-US" sz="2000" b="0" dirty="0"/>
              <a:t> is just the energy gain or loss due to the RF system during each turn</a:t>
            </a: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1393825" y="4659660"/>
            <a:ext cx="5324475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V="1">
            <a:off x="1393825" y="3592860"/>
            <a:ext cx="0" cy="2209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1393825" y="3592860"/>
            <a:ext cx="2286000" cy="1066800"/>
          </a:xfrm>
          <a:custGeom>
            <a:avLst/>
            <a:gdLst>
              <a:gd name="T0" fmla="*/ 0 w 1440"/>
              <a:gd name="T1" fmla="*/ 2147483647 h 672"/>
              <a:gd name="T2" fmla="*/ 2147483647 w 1440"/>
              <a:gd name="T3" fmla="*/ 0 h 672"/>
              <a:gd name="T4" fmla="*/ 2147483647 w 1440"/>
              <a:gd name="T5" fmla="*/ 2147483647 h 672"/>
              <a:gd name="T6" fmla="*/ 0 60000 65536"/>
              <a:gd name="T7" fmla="*/ 0 60000 65536"/>
              <a:gd name="T8" fmla="*/ 0 60000 65536"/>
              <a:gd name="T9" fmla="*/ 0 w 1440"/>
              <a:gd name="T10" fmla="*/ 0 h 672"/>
              <a:gd name="T11" fmla="*/ 1440 w 1440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" h="672">
                <a:moveTo>
                  <a:pt x="0" y="672"/>
                </a:moveTo>
                <a:cubicBezTo>
                  <a:pt x="240" y="336"/>
                  <a:pt x="480" y="0"/>
                  <a:pt x="720" y="0"/>
                </a:cubicBezTo>
                <a:cubicBezTo>
                  <a:pt x="960" y="0"/>
                  <a:pt x="1200" y="336"/>
                  <a:pt x="1440" y="672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 rot="10861937">
            <a:off x="3679825" y="4659660"/>
            <a:ext cx="2286000" cy="1066800"/>
          </a:xfrm>
          <a:custGeom>
            <a:avLst/>
            <a:gdLst>
              <a:gd name="T0" fmla="*/ 0 w 1440"/>
              <a:gd name="T1" fmla="*/ 2147483647 h 672"/>
              <a:gd name="T2" fmla="*/ 2147483647 w 1440"/>
              <a:gd name="T3" fmla="*/ 0 h 672"/>
              <a:gd name="T4" fmla="*/ 2147483647 w 1440"/>
              <a:gd name="T5" fmla="*/ 2147483647 h 672"/>
              <a:gd name="T6" fmla="*/ 0 60000 65536"/>
              <a:gd name="T7" fmla="*/ 0 60000 65536"/>
              <a:gd name="T8" fmla="*/ 0 60000 65536"/>
              <a:gd name="T9" fmla="*/ 0 w 1440"/>
              <a:gd name="T10" fmla="*/ 0 h 672"/>
              <a:gd name="T11" fmla="*/ 1440 w 1440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" h="672">
                <a:moveTo>
                  <a:pt x="0" y="672"/>
                </a:moveTo>
                <a:cubicBezTo>
                  <a:pt x="240" y="336"/>
                  <a:pt x="480" y="0"/>
                  <a:pt x="720" y="0"/>
                </a:cubicBezTo>
                <a:cubicBezTo>
                  <a:pt x="960" y="0"/>
                  <a:pt x="1200" y="336"/>
                  <a:pt x="1440" y="672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3603625" y="458346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 flipV="1">
            <a:off x="3679825" y="481206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>
            <a:off x="3070225" y="4005610"/>
            <a:ext cx="0" cy="1319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25"/>
          <p:cNvSpPr>
            <a:spLocks noChangeArrowheads="1"/>
          </p:cNvSpPr>
          <p:nvPr/>
        </p:nvSpPr>
        <p:spPr bwMode="auto">
          <a:xfrm>
            <a:off x="2994025" y="382146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5" name="Line 26"/>
          <p:cNvSpPr>
            <a:spLocks noChangeShapeType="1"/>
          </p:cNvSpPr>
          <p:nvPr/>
        </p:nvSpPr>
        <p:spPr bwMode="auto">
          <a:xfrm>
            <a:off x="3146425" y="5223223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3225800" y="4781898"/>
            <a:ext cx="315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sym typeface="Symbol" charset="0"/>
              </a:rPr>
              <a:t></a:t>
            </a:r>
            <a:endParaRPr lang="en-US" b="0"/>
          </a:p>
        </p:txBody>
      </p:sp>
      <p:sp>
        <p:nvSpPr>
          <p:cNvPr id="27" name="Line 30"/>
          <p:cNvSpPr>
            <a:spLocks noChangeShapeType="1"/>
          </p:cNvSpPr>
          <p:nvPr/>
        </p:nvSpPr>
        <p:spPr bwMode="auto">
          <a:xfrm flipH="1">
            <a:off x="1851025" y="3592860"/>
            <a:ext cx="6858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31"/>
          <p:cNvSpPr>
            <a:spLocks noChangeShapeType="1"/>
          </p:cNvSpPr>
          <p:nvPr/>
        </p:nvSpPr>
        <p:spPr bwMode="auto">
          <a:xfrm>
            <a:off x="2003425" y="366906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32"/>
          <p:cNvSpPr txBox="1">
            <a:spLocks noChangeArrowheads="1"/>
          </p:cNvSpPr>
          <p:nvPr/>
        </p:nvSpPr>
        <p:spPr bwMode="auto">
          <a:xfrm>
            <a:off x="2003425" y="3973860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sym typeface="Symbol" charset="0"/>
              </a:rPr>
              <a:t>V</a:t>
            </a:r>
            <a:endParaRPr lang="en-US" b="0"/>
          </a:p>
        </p:txBody>
      </p:sp>
      <p:sp>
        <p:nvSpPr>
          <p:cNvPr id="30" name="AutoShape 33"/>
          <p:cNvSpPr>
            <a:spLocks/>
          </p:cNvSpPr>
          <p:nvPr/>
        </p:nvSpPr>
        <p:spPr bwMode="auto">
          <a:xfrm>
            <a:off x="4394200" y="3616673"/>
            <a:ext cx="1624013" cy="952500"/>
          </a:xfrm>
          <a:prstGeom prst="borderCallout2">
            <a:avLst>
              <a:gd name="adj1" fmla="val 12000"/>
              <a:gd name="adj2" fmla="val -4690"/>
              <a:gd name="adj3" fmla="val 12000"/>
              <a:gd name="adj4" fmla="val -22093"/>
              <a:gd name="adj5" fmla="val 98833"/>
              <a:gd name="adj6" fmla="val -403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800" b="0">
                <a:solidFill>
                  <a:srgbClr val="7FD13B"/>
                </a:solidFill>
              </a:rPr>
              <a:t>Synchronous particle </a:t>
            </a:r>
          </a:p>
          <a:p>
            <a:pPr algn="ctr"/>
            <a:r>
              <a:rPr lang="en-US" sz="1800" b="0">
                <a:solidFill>
                  <a:srgbClr val="7FD13B"/>
                </a:solidFill>
              </a:rPr>
              <a:t>dE = zero</a:t>
            </a:r>
          </a:p>
        </p:txBody>
      </p:sp>
      <p:sp>
        <p:nvSpPr>
          <p:cNvPr id="31" name="Text Box 34"/>
          <p:cNvSpPr txBox="1">
            <a:spLocks noChangeArrowheads="1"/>
          </p:cNvSpPr>
          <p:nvPr/>
        </p:nvSpPr>
        <p:spPr bwMode="auto">
          <a:xfrm>
            <a:off x="908050" y="3567460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sym typeface="Symbol" charset="0"/>
              </a:rPr>
              <a:t>V</a:t>
            </a:r>
            <a:endParaRPr lang="en-US" b="0"/>
          </a:p>
        </p:txBody>
      </p:sp>
      <p:sp>
        <p:nvSpPr>
          <p:cNvPr id="32" name="Rectangle 35"/>
          <p:cNvSpPr>
            <a:spLocks noChangeArrowheads="1"/>
          </p:cNvSpPr>
          <p:nvPr/>
        </p:nvSpPr>
        <p:spPr bwMode="auto">
          <a:xfrm>
            <a:off x="5953125" y="4816823"/>
            <a:ext cx="10906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charset="0"/>
                <a:sym typeface="Symbol" charset="0"/>
              </a:rPr>
              <a:t>t (or )</a:t>
            </a:r>
          </a:p>
        </p:txBody>
      </p:sp>
      <p:sp>
        <p:nvSpPr>
          <p:cNvPr id="33" name="AutoShape 36"/>
          <p:cNvSpPr>
            <a:spLocks/>
          </p:cNvSpPr>
          <p:nvPr/>
        </p:nvSpPr>
        <p:spPr bwMode="auto">
          <a:xfrm>
            <a:off x="6354763" y="3391248"/>
            <a:ext cx="1504950" cy="414337"/>
          </a:xfrm>
          <a:prstGeom prst="borderCallout2">
            <a:avLst>
              <a:gd name="adj1" fmla="val 27588"/>
              <a:gd name="adj2" fmla="val -5065"/>
              <a:gd name="adj3" fmla="val 27588"/>
              <a:gd name="adj4" fmla="val -157597"/>
              <a:gd name="adj5" fmla="val 103065"/>
              <a:gd name="adj6" fmla="val -21223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800">
                <a:solidFill>
                  <a:srgbClr val="7FD13B"/>
                </a:solidFill>
              </a:rPr>
              <a:t>dE = V.sin</a:t>
            </a:r>
            <a:r>
              <a:rPr lang="en-US" sz="2000">
                <a:solidFill>
                  <a:srgbClr val="7FD13B"/>
                </a:solidFill>
                <a:sym typeface="Symbol" charset="0"/>
              </a:rPr>
              <a:t></a:t>
            </a:r>
            <a:r>
              <a:rPr lang="en-US" sz="1800">
                <a:solidFill>
                  <a:srgbClr val="7FD13B"/>
                </a:solidFill>
                <a:latin typeface="Times New Roman" charset="0"/>
              </a:rPr>
              <a:t> </a:t>
            </a:r>
          </a:p>
          <a:p>
            <a:pPr eaLnBrk="0" hangingPunct="0"/>
            <a:endParaRPr lang="en-US" sz="1800" b="0">
              <a:solidFill>
                <a:srgbClr val="7FD1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85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99" y="53625"/>
            <a:ext cx="6435715" cy="914400"/>
          </a:xfrm>
        </p:spPr>
        <p:txBody>
          <a:bodyPr/>
          <a:lstStyle/>
          <a:p>
            <a:r>
              <a:rPr lang="en-US" sz="4400" dirty="0" smtClean="0"/>
              <a:t>Transition: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4707015" y="5499230"/>
            <a:ext cx="2295255" cy="44767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521550" y="1916215"/>
            <a:ext cx="4452938" cy="4079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000" b="1" u="sng" dirty="0" smtClean="0">
                <a:solidFill>
                  <a:srgbClr val="FFFFFF"/>
                </a:solidFill>
              </a:rPr>
              <a:t>Low momentum</a:t>
            </a:r>
            <a:r>
              <a:rPr lang="en-US" sz="2000" dirty="0" smtClean="0">
                <a:solidFill>
                  <a:srgbClr val="FFFFFF"/>
                </a:solidFill>
              </a:rPr>
              <a:t> (</a:t>
            </a:r>
            <a:r>
              <a:rPr lang="en-US" sz="2000" b="1" dirty="0" smtClean="0">
                <a:solidFill>
                  <a:srgbClr val="FFFFFF"/>
                </a:solidFill>
                <a:sym typeface="Symbol" charset="0"/>
              </a:rPr>
              <a:t> &lt;&lt; 1,   1</a:t>
            </a:r>
            <a:r>
              <a:rPr lang="en-US" sz="2000" dirty="0" smtClean="0">
                <a:solidFill>
                  <a:srgbClr val="FFFFFF"/>
                </a:solidFill>
                <a:sym typeface="Symbol" charset="0"/>
              </a:rPr>
              <a:t>)</a:t>
            </a:r>
            <a:endParaRPr lang="en-US" sz="2000" b="1" u="sng" dirty="0">
              <a:solidFill>
                <a:srgbClr val="FFFFFF"/>
              </a:solidFill>
            </a:endParaRPr>
          </a:p>
        </p:txBody>
      </p:sp>
      <p:sp>
        <p:nvSpPr>
          <p:cNvPr id="14" name="Line 4"/>
          <p:cNvSpPr>
            <a:spLocks noChangeShapeType="1"/>
          </p:cNvSpPr>
          <p:nvPr/>
        </p:nvSpPr>
        <p:spPr bwMode="auto">
          <a:xfrm>
            <a:off x="4779225" y="2140053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588036"/>
              </p:ext>
            </p:extLst>
          </p:nvPr>
        </p:nvGraphicFramePr>
        <p:xfrm>
          <a:off x="5517105" y="1831269"/>
          <a:ext cx="799558" cy="697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1" name="Equation" r:id="rId5" imgW="495300" imgH="431800" progId="Equation.3">
                  <p:embed/>
                </p:oleObj>
              </mc:Choice>
              <mc:Fallback>
                <p:oleObj name="Equation" r:id="rId5" imgW="495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7105" y="1831269"/>
                        <a:ext cx="799558" cy="697631"/>
                      </a:xfrm>
                      <a:prstGeom prst="rect">
                        <a:avLst/>
                      </a:prstGeom>
                      <a:solidFill>
                        <a:srgbClr val="D6EC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539013" y="2449615"/>
            <a:ext cx="80899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0100" lvl="1" indent="-342900">
              <a:spcBef>
                <a:spcPct val="20000"/>
              </a:spcBef>
              <a:buFont typeface="Wingdings" charset="2"/>
              <a:buChar char="§"/>
            </a:pPr>
            <a:r>
              <a:rPr lang="en-US" sz="2000" b="0" dirty="0"/>
              <a:t>The revolution frequency increases as momentum increases</a:t>
            </a: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546950" y="3052865"/>
            <a:ext cx="4452938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charset="2"/>
              <a:buChar char="§"/>
            </a:pPr>
            <a:r>
              <a:rPr lang="en-US" sz="2000" u="sng" dirty="0"/>
              <a:t>High momentum</a:t>
            </a:r>
            <a:r>
              <a:rPr lang="en-US" sz="2000" b="0" dirty="0"/>
              <a:t> (</a:t>
            </a:r>
            <a:r>
              <a:rPr lang="en-US" sz="2000" dirty="0">
                <a:sym typeface="Symbol" charset="0"/>
              </a:rPr>
              <a:t>  1,  &gt;&gt; 1</a:t>
            </a:r>
            <a:r>
              <a:rPr lang="en-US" sz="2000" b="0" dirty="0">
                <a:sym typeface="Symbol" charset="0"/>
              </a:rPr>
              <a:t>)</a:t>
            </a:r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>
            <a:off x="4763350" y="3264003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1122132"/>
              </p:ext>
            </p:extLst>
          </p:nvPr>
        </p:nvGraphicFramePr>
        <p:xfrm>
          <a:off x="5517105" y="2923089"/>
          <a:ext cx="837728" cy="730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2" name="Equation" r:id="rId7" imgW="495300" imgH="431800" progId="Equation.3">
                  <p:embed/>
                </p:oleObj>
              </mc:Choice>
              <mc:Fallback>
                <p:oleObj name="Equation" r:id="rId7" imgW="495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7105" y="2923089"/>
                        <a:ext cx="837728" cy="730936"/>
                      </a:xfrm>
                      <a:prstGeom prst="rect">
                        <a:avLst/>
                      </a:prstGeom>
                      <a:solidFill>
                        <a:srgbClr val="D6EC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537425" y="3654025"/>
            <a:ext cx="8289925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0100" lvl="1" indent="-342900">
              <a:spcBef>
                <a:spcPct val="20000"/>
              </a:spcBef>
              <a:buFont typeface="Wingdings" charset="2"/>
              <a:buChar char="§"/>
            </a:pPr>
            <a:r>
              <a:rPr lang="en-US" sz="2000" b="0" dirty="0"/>
              <a:t>The revolution frequency decreases as momentum increases</a:t>
            </a:r>
            <a:endParaRPr lang="en-US" sz="2000" u="sng" dirty="0"/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566555" y="1178750"/>
            <a:ext cx="8285162" cy="60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2000" dirty="0"/>
              <a:t>Lets look at the </a:t>
            </a:r>
            <a:r>
              <a:rPr lang="en-US" sz="2000" dirty="0" err="1"/>
              <a:t>behaviour</a:t>
            </a:r>
            <a:r>
              <a:rPr lang="en-US" sz="2000" dirty="0"/>
              <a:t> of a particle in a constant magnetic field.</a:t>
            </a:r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537425" y="4288057"/>
            <a:ext cx="828992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charset="2"/>
              <a:buChar char="§"/>
            </a:pPr>
            <a:r>
              <a:rPr lang="en-US" sz="2000" b="0" dirty="0"/>
              <a:t>For one particular momentum or energy we have:</a:t>
            </a:r>
          </a:p>
        </p:txBody>
      </p:sp>
      <p:graphicFrame>
        <p:nvGraphicFramePr>
          <p:cNvPr id="2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3459193"/>
              </p:ext>
            </p:extLst>
          </p:nvPr>
        </p:nvGraphicFramePr>
        <p:xfrm>
          <a:off x="6687235" y="4149080"/>
          <a:ext cx="833438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3" name="Equation" r:id="rId9" imgW="736600" imgH="660400" progId="Equation.3">
                  <p:embed/>
                </p:oleObj>
              </mc:Choice>
              <mc:Fallback>
                <p:oleObj name="Equation" r:id="rId9" imgW="7366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7235" y="4149080"/>
                        <a:ext cx="833438" cy="747713"/>
                      </a:xfrm>
                      <a:prstGeom prst="rect">
                        <a:avLst/>
                      </a:prstGeom>
                      <a:solidFill>
                        <a:srgbClr val="D6EC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537425" y="5500790"/>
            <a:ext cx="828992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charset="2"/>
              <a:buChar char="§"/>
            </a:pPr>
            <a:r>
              <a:rPr lang="en-US" sz="2000" b="1" dirty="0"/>
              <a:t>This particular energy is </a:t>
            </a:r>
            <a:r>
              <a:rPr lang="en-US" sz="2000" b="1" dirty="0" smtClean="0"/>
              <a:t>called  </a:t>
            </a:r>
            <a:r>
              <a:rPr lang="en-US" sz="2000" b="1" u="sng" dirty="0">
                <a:solidFill>
                  <a:schemeClr val="bg2"/>
                </a:solidFill>
              </a:rPr>
              <a:t>Transition energy</a:t>
            </a:r>
          </a:p>
        </p:txBody>
      </p:sp>
    </p:spTree>
    <p:extLst>
      <p:ext uri="{BB962C8B-B14F-4D97-AF65-F5344CB8AC3E}">
        <p14:creationId xmlns:p14="http://schemas.microsoft.com/office/powerpoint/2010/main" val="272585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5644970" cy="914400"/>
          </a:xfrm>
        </p:spPr>
        <p:txBody>
          <a:bodyPr/>
          <a:lstStyle/>
          <a:p>
            <a:r>
              <a:rPr lang="en-US" sz="4400" dirty="0" smtClean="0"/>
              <a:t>Synchrotron Tune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50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827088" y="3729038"/>
            <a:ext cx="3662362" cy="381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90000"/>
              </a:lnSpc>
            </a:pPr>
            <a:r>
              <a:rPr lang="en-US" sz="2000" smtClean="0">
                <a:latin typeface="Comic Sans MS" charset="0"/>
              </a:rPr>
              <a:t>If </a:t>
            </a:r>
            <a:r>
              <a:rPr lang="en-US" sz="2000" b="1" smtClean="0">
                <a:latin typeface="Comic Sans MS" charset="0"/>
                <a:sym typeface="Symbol" charset="0"/>
              </a:rPr>
              <a:t></a:t>
            </a:r>
            <a:r>
              <a:rPr lang="en-US" sz="2000" smtClean="0">
                <a:latin typeface="Comic Sans MS" charset="0"/>
                <a:sym typeface="Symbol" charset="0"/>
              </a:rPr>
              <a:t> is small then </a:t>
            </a:r>
            <a:r>
              <a:rPr lang="en-US" sz="2000" b="1" smtClean="0">
                <a:latin typeface="Comic Sans MS" charset="0"/>
                <a:sym typeface="Symbol" charset="0"/>
              </a:rPr>
              <a:t>sin = </a:t>
            </a:r>
            <a:endParaRPr lang="en-US" sz="2000">
              <a:latin typeface="Comic Sans MS" charset="0"/>
            </a:endParaRPr>
          </a:p>
        </p:txBody>
      </p:sp>
      <p:grpSp>
        <p:nvGrpSpPr>
          <p:cNvPr id="13" name="Group 4"/>
          <p:cNvGrpSpPr>
            <a:grpSpLocks/>
          </p:cNvGrpSpPr>
          <p:nvPr/>
        </p:nvGrpSpPr>
        <p:grpSpPr bwMode="auto">
          <a:xfrm>
            <a:off x="931863" y="1292225"/>
            <a:ext cx="2625725" cy="839788"/>
            <a:chOff x="1931" y="3395"/>
            <a:chExt cx="1654" cy="529"/>
          </a:xfrm>
          <a:solidFill>
            <a:schemeClr val="tx2"/>
          </a:solidFill>
        </p:grpSpPr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1931" y="3395"/>
              <a:ext cx="1654" cy="529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aphicFrame>
          <p:nvGraphicFramePr>
            <p:cNvPr id="15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84347155"/>
                </p:ext>
              </p:extLst>
            </p:nvPr>
          </p:nvGraphicFramePr>
          <p:xfrm>
            <a:off x="2028" y="3460"/>
            <a:ext cx="1472" cy="4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43" name="Equation" r:id="rId5" imgW="2336800" imgH="647700" progId="Equation.3">
                    <p:embed/>
                  </p:oleObj>
                </mc:Choice>
                <mc:Fallback>
                  <p:oleObj name="Equation" r:id="rId5" imgW="2336800" imgH="647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28" y="3460"/>
                          <a:ext cx="1472" cy="408"/>
                        </a:xfrm>
                        <a:prstGeom prst="rect">
                          <a:avLst/>
                        </a:prstGeom>
                        <a:solidFill>
                          <a:srgbClr val="D6ECFF"/>
                        </a:solidFill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Group 9"/>
          <p:cNvGrpSpPr>
            <a:grpSpLocks/>
          </p:cNvGrpSpPr>
          <p:nvPr/>
        </p:nvGrpSpPr>
        <p:grpSpPr bwMode="auto">
          <a:xfrm>
            <a:off x="4370388" y="1477963"/>
            <a:ext cx="1689100" cy="515937"/>
            <a:chOff x="583" y="1491"/>
            <a:chExt cx="1064" cy="325"/>
          </a:xfrm>
          <a:solidFill>
            <a:srgbClr val="D6ECFF"/>
          </a:solidFill>
        </p:grpSpPr>
        <p:sp>
          <p:nvSpPr>
            <p:cNvPr id="17" name="Rectangle 8"/>
            <p:cNvSpPr>
              <a:spLocks noChangeArrowheads="1"/>
            </p:cNvSpPr>
            <p:nvPr/>
          </p:nvSpPr>
          <p:spPr bwMode="auto">
            <a:xfrm>
              <a:off x="583" y="1491"/>
              <a:ext cx="1064" cy="32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aphicFrame>
          <p:nvGraphicFramePr>
            <p:cNvPr id="18" name="Object 7"/>
            <p:cNvGraphicFramePr>
              <a:graphicFrameLocks noChangeAspect="1"/>
            </p:cNvGraphicFramePr>
            <p:nvPr/>
          </p:nvGraphicFramePr>
          <p:xfrm>
            <a:off x="635" y="1531"/>
            <a:ext cx="960" cy="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44" name="Equation" r:id="rId7" imgW="1256755" imgH="304668" progId="Equation.3">
                    <p:embed/>
                  </p:oleObj>
                </mc:Choice>
                <mc:Fallback>
                  <p:oleObj name="Equation" r:id="rId7" imgW="1256755" imgH="30466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5" y="1531"/>
                          <a:ext cx="960" cy="2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" name="Group 12"/>
          <p:cNvGrpSpPr>
            <a:grpSpLocks/>
          </p:cNvGrpSpPr>
          <p:nvPr/>
        </p:nvGrpSpPr>
        <p:grpSpPr bwMode="auto">
          <a:xfrm>
            <a:off x="6848475" y="1327150"/>
            <a:ext cx="2000250" cy="862013"/>
            <a:chOff x="2372" y="1382"/>
            <a:chExt cx="1260" cy="543"/>
          </a:xfrm>
          <a:solidFill>
            <a:srgbClr val="D6ECFF"/>
          </a:soli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2372" y="1382"/>
              <a:ext cx="1260" cy="54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aphicFrame>
          <p:nvGraphicFramePr>
            <p:cNvPr id="21" name="Object 10"/>
            <p:cNvGraphicFramePr>
              <a:graphicFrameLocks noChangeAspect="1"/>
            </p:cNvGraphicFramePr>
            <p:nvPr/>
          </p:nvGraphicFramePr>
          <p:xfrm>
            <a:off x="2413" y="1421"/>
            <a:ext cx="1175" cy="4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45" name="Equation" r:id="rId9" imgW="1536700" imgH="609600" progId="Equation.3">
                    <p:embed/>
                  </p:oleObj>
                </mc:Choice>
                <mc:Fallback>
                  <p:oleObj name="Equation" r:id="rId9" imgW="1536700" imgH="609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13" y="1421"/>
                          <a:ext cx="1175" cy="4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Line 13"/>
          <p:cNvSpPr>
            <a:spLocks noChangeShapeType="1"/>
          </p:cNvSpPr>
          <p:nvPr/>
        </p:nvSpPr>
        <p:spPr bwMode="auto">
          <a:xfrm>
            <a:off x="6142038" y="1741488"/>
            <a:ext cx="581025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3679825" y="1549400"/>
            <a:ext cx="612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0"/>
              <a:t>and</a:t>
            </a:r>
          </a:p>
        </p:txBody>
      </p:sp>
      <p:grpSp>
        <p:nvGrpSpPr>
          <p:cNvPr id="24" name="Group 19"/>
          <p:cNvGrpSpPr>
            <a:grpSpLocks/>
          </p:cNvGrpSpPr>
          <p:nvPr/>
        </p:nvGrpSpPr>
        <p:grpSpPr bwMode="auto">
          <a:xfrm>
            <a:off x="3344863" y="2514600"/>
            <a:ext cx="3551237" cy="849313"/>
            <a:chOff x="2107" y="1584"/>
            <a:chExt cx="2237" cy="535"/>
          </a:xfrm>
          <a:solidFill>
            <a:srgbClr val="D6ECFF"/>
          </a:solidFill>
        </p:grpSpPr>
        <p:sp>
          <p:nvSpPr>
            <p:cNvPr id="25" name="Rectangle 18"/>
            <p:cNvSpPr>
              <a:spLocks noChangeArrowheads="1"/>
            </p:cNvSpPr>
            <p:nvPr/>
          </p:nvSpPr>
          <p:spPr bwMode="auto">
            <a:xfrm>
              <a:off x="2107" y="1584"/>
              <a:ext cx="2237" cy="53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aphicFrame>
          <p:nvGraphicFramePr>
            <p:cNvPr id="26" name="Object 15"/>
            <p:cNvGraphicFramePr>
              <a:graphicFrameLocks noChangeAspect="1"/>
            </p:cNvGraphicFramePr>
            <p:nvPr/>
          </p:nvGraphicFramePr>
          <p:xfrm>
            <a:off x="2174" y="1612"/>
            <a:ext cx="2111" cy="4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46" name="Equation" r:id="rId11" imgW="2806700" imgH="647700" progId="Equation.3">
                    <p:embed/>
                  </p:oleObj>
                </mc:Choice>
                <mc:Fallback>
                  <p:oleObj name="Equation" r:id="rId11" imgW="2806700" imgH="647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74" y="1612"/>
                          <a:ext cx="2111" cy="4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Line 16"/>
          <p:cNvSpPr>
            <a:spLocks noChangeShapeType="1"/>
          </p:cNvSpPr>
          <p:nvPr/>
        </p:nvSpPr>
        <p:spPr bwMode="auto">
          <a:xfrm flipH="1">
            <a:off x="6973888" y="2281238"/>
            <a:ext cx="989012" cy="52705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" name="Line 17"/>
          <p:cNvSpPr>
            <a:spLocks noChangeShapeType="1"/>
          </p:cNvSpPr>
          <p:nvPr/>
        </p:nvSpPr>
        <p:spPr bwMode="auto">
          <a:xfrm>
            <a:off x="2208213" y="2197100"/>
            <a:ext cx="1031875" cy="644525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9" name="Group 22"/>
          <p:cNvGrpSpPr>
            <a:grpSpLocks/>
          </p:cNvGrpSpPr>
          <p:nvPr/>
        </p:nvGrpSpPr>
        <p:grpSpPr bwMode="auto">
          <a:xfrm>
            <a:off x="4443413" y="3432175"/>
            <a:ext cx="3603625" cy="935038"/>
            <a:chOff x="2799" y="2162"/>
            <a:chExt cx="2270" cy="589"/>
          </a:xfrm>
          <a:solidFill>
            <a:srgbClr val="D6ECFF"/>
          </a:solidFill>
        </p:grpSpPr>
        <p:sp>
          <p:nvSpPr>
            <p:cNvPr id="30" name="Rectangle 21"/>
            <p:cNvSpPr>
              <a:spLocks noChangeArrowheads="1"/>
            </p:cNvSpPr>
            <p:nvPr/>
          </p:nvSpPr>
          <p:spPr bwMode="auto">
            <a:xfrm>
              <a:off x="2799" y="2162"/>
              <a:ext cx="2270" cy="589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aphicFrame>
          <p:nvGraphicFramePr>
            <p:cNvPr id="31" name="Object 20"/>
            <p:cNvGraphicFramePr>
              <a:graphicFrameLocks noChangeAspect="1"/>
            </p:cNvGraphicFramePr>
            <p:nvPr/>
          </p:nvGraphicFramePr>
          <p:xfrm>
            <a:off x="2868" y="2202"/>
            <a:ext cx="2121" cy="5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47" name="Equation" r:id="rId13" imgW="2819400" imgH="685800" progId="Equation.3">
                    <p:embed/>
                  </p:oleObj>
                </mc:Choice>
                <mc:Fallback>
                  <p:oleObj name="Equation" r:id="rId13" imgW="2819400" imgH="685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8" y="2202"/>
                          <a:ext cx="2121" cy="5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" name="Rectangle 23"/>
          <p:cNvSpPr>
            <a:spLocks noChangeArrowheads="1"/>
          </p:cNvSpPr>
          <p:nvPr/>
        </p:nvSpPr>
        <p:spPr bwMode="auto">
          <a:xfrm>
            <a:off x="827088" y="4446588"/>
            <a:ext cx="62658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2000" b="0" dirty="0"/>
              <a:t>This is a SHM where the synchrotron oscillation frequency is given by: </a:t>
            </a:r>
          </a:p>
        </p:txBody>
      </p:sp>
      <p:grpSp>
        <p:nvGrpSpPr>
          <p:cNvPr id="33" name="Group 26"/>
          <p:cNvGrpSpPr>
            <a:grpSpLocks/>
          </p:cNvGrpSpPr>
          <p:nvPr/>
        </p:nvGrpSpPr>
        <p:grpSpPr bwMode="auto">
          <a:xfrm>
            <a:off x="4300538" y="4927600"/>
            <a:ext cx="2074862" cy="1031875"/>
            <a:chOff x="2440" y="2826"/>
            <a:chExt cx="1307" cy="650"/>
          </a:xfrm>
          <a:solidFill>
            <a:srgbClr val="D6ECFF"/>
          </a:solidFill>
        </p:grpSpPr>
        <p:sp>
          <p:nvSpPr>
            <p:cNvPr id="34" name="Rectangle 25"/>
            <p:cNvSpPr>
              <a:spLocks noChangeArrowheads="1"/>
            </p:cNvSpPr>
            <p:nvPr/>
          </p:nvSpPr>
          <p:spPr bwMode="auto">
            <a:xfrm>
              <a:off x="2440" y="2826"/>
              <a:ext cx="1307" cy="65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aphicFrame>
          <p:nvGraphicFramePr>
            <p:cNvPr id="35" name="Object 24"/>
            <p:cNvGraphicFramePr>
              <a:graphicFrameLocks noChangeAspect="1"/>
            </p:cNvGraphicFramePr>
            <p:nvPr/>
          </p:nvGraphicFramePr>
          <p:xfrm>
            <a:off x="2485" y="2869"/>
            <a:ext cx="1222" cy="5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48" name="Equation" r:id="rId15" imgW="1625600" imgH="736600" progId="Equation.3">
                    <p:embed/>
                  </p:oleObj>
                </mc:Choice>
                <mc:Fallback>
                  <p:oleObj name="Equation" r:id="rId15" imgW="1625600" imgH="736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85" y="2869"/>
                          <a:ext cx="1222" cy="5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6" name="AutoShape 29"/>
          <p:cNvSpPr>
            <a:spLocks/>
          </p:cNvSpPr>
          <p:nvPr/>
        </p:nvSpPr>
        <p:spPr bwMode="auto">
          <a:xfrm>
            <a:off x="1430338" y="5265738"/>
            <a:ext cx="1624012" cy="706437"/>
          </a:xfrm>
          <a:prstGeom prst="borderCallout2">
            <a:avLst>
              <a:gd name="adj1" fmla="val 16181"/>
              <a:gd name="adj2" fmla="val 104690"/>
              <a:gd name="adj3" fmla="val 16181"/>
              <a:gd name="adj4" fmla="val 137829"/>
              <a:gd name="adj5" fmla="val 42694"/>
              <a:gd name="adj6" fmla="val 17224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800" b="0">
                <a:solidFill>
                  <a:srgbClr val="7FD13B"/>
                </a:solidFill>
              </a:rPr>
              <a:t>Synchrotron tune </a:t>
            </a:r>
            <a:r>
              <a:rPr lang="en-US" sz="1800">
                <a:solidFill>
                  <a:srgbClr val="7FD13B"/>
                </a:solidFill>
              </a:rPr>
              <a:t>Qs</a:t>
            </a:r>
          </a:p>
        </p:txBody>
      </p:sp>
      <p:sp>
        <p:nvSpPr>
          <p:cNvPr id="37" name="Oval 28"/>
          <p:cNvSpPr>
            <a:spLocks noChangeArrowheads="1"/>
          </p:cNvSpPr>
          <p:nvPr/>
        </p:nvSpPr>
        <p:spPr bwMode="auto">
          <a:xfrm>
            <a:off x="4203700" y="4872038"/>
            <a:ext cx="1765300" cy="1144587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585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5644970" cy="914400"/>
          </a:xfrm>
        </p:spPr>
        <p:txBody>
          <a:bodyPr/>
          <a:lstStyle/>
          <a:p>
            <a:r>
              <a:rPr lang="en-US" sz="4400" dirty="0" smtClean="0"/>
              <a:t>Acceleration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59" y="1223755"/>
            <a:ext cx="8235915" cy="1395155"/>
          </a:xfrm>
        </p:spPr>
        <p:txBody>
          <a:bodyPr>
            <a:normAutofit fontScale="70000" lnSpcReduction="20000"/>
          </a:bodyPr>
          <a:lstStyle/>
          <a:p>
            <a:r>
              <a:rPr lang="en-US" sz="3200" dirty="0"/>
              <a:t>Increase the magnetic field slightly on each turn.</a:t>
            </a:r>
          </a:p>
          <a:p>
            <a:r>
              <a:rPr lang="en-US" sz="3200" dirty="0"/>
              <a:t>The particles will follow a shorter orbit. (</a:t>
            </a:r>
            <a:r>
              <a:rPr lang="en-US" sz="3200" b="1" dirty="0" err="1"/>
              <a:t>F</a:t>
            </a:r>
            <a:r>
              <a:rPr lang="en-US" sz="3200" b="1" baseline="-25000" dirty="0" err="1"/>
              <a:t>rev</a:t>
            </a:r>
            <a:r>
              <a:rPr lang="en-US" sz="3200" b="1" dirty="0"/>
              <a:t> &lt; </a:t>
            </a:r>
            <a:r>
              <a:rPr lang="en-US" sz="3200" b="1" dirty="0" err="1"/>
              <a:t>F</a:t>
            </a:r>
            <a:r>
              <a:rPr lang="en-US" sz="3200" b="1" baseline="-25000" dirty="0" err="1"/>
              <a:t>synch</a:t>
            </a:r>
            <a:r>
              <a:rPr lang="en-US" sz="3200" dirty="0"/>
              <a:t>)</a:t>
            </a:r>
          </a:p>
          <a:p>
            <a:r>
              <a:rPr lang="en-US" sz="3200" dirty="0"/>
              <a:t>Beyond transition, early arrival in the cavity causes a gain in energy each turn.</a:t>
            </a:r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51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2426683" y="3689350"/>
            <a:ext cx="50339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 flipV="1">
            <a:off x="2426683" y="2622550"/>
            <a:ext cx="0" cy="22098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Freeform 7"/>
          <p:cNvSpPr>
            <a:spLocks/>
          </p:cNvSpPr>
          <p:nvPr/>
        </p:nvSpPr>
        <p:spPr bwMode="auto">
          <a:xfrm>
            <a:off x="2426683" y="2622550"/>
            <a:ext cx="2286000" cy="1066800"/>
          </a:xfrm>
          <a:custGeom>
            <a:avLst/>
            <a:gdLst>
              <a:gd name="T0" fmla="*/ 0 w 1440"/>
              <a:gd name="T1" fmla="*/ 2147483647 h 672"/>
              <a:gd name="T2" fmla="*/ 2147483647 w 1440"/>
              <a:gd name="T3" fmla="*/ 0 h 672"/>
              <a:gd name="T4" fmla="*/ 2147483647 w 1440"/>
              <a:gd name="T5" fmla="*/ 2147483647 h 672"/>
              <a:gd name="T6" fmla="*/ 0 60000 65536"/>
              <a:gd name="T7" fmla="*/ 0 60000 65536"/>
              <a:gd name="T8" fmla="*/ 0 60000 65536"/>
              <a:gd name="T9" fmla="*/ 0 w 1440"/>
              <a:gd name="T10" fmla="*/ 0 h 672"/>
              <a:gd name="T11" fmla="*/ 1440 w 1440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" h="672">
                <a:moveTo>
                  <a:pt x="0" y="672"/>
                </a:moveTo>
                <a:cubicBezTo>
                  <a:pt x="240" y="336"/>
                  <a:pt x="480" y="0"/>
                  <a:pt x="720" y="0"/>
                </a:cubicBezTo>
                <a:cubicBezTo>
                  <a:pt x="960" y="0"/>
                  <a:pt x="1200" y="336"/>
                  <a:pt x="1440" y="672"/>
                </a:cubicBezTo>
              </a:path>
            </a:pathLst>
          </a:cu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Freeform 8"/>
          <p:cNvSpPr>
            <a:spLocks/>
          </p:cNvSpPr>
          <p:nvPr/>
        </p:nvSpPr>
        <p:spPr bwMode="auto">
          <a:xfrm rot="10861937">
            <a:off x="4712683" y="3689350"/>
            <a:ext cx="2286000" cy="1066800"/>
          </a:xfrm>
          <a:custGeom>
            <a:avLst/>
            <a:gdLst>
              <a:gd name="T0" fmla="*/ 0 w 1440"/>
              <a:gd name="T1" fmla="*/ 2147483647 h 672"/>
              <a:gd name="T2" fmla="*/ 2147483647 w 1440"/>
              <a:gd name="T3" fmla="*/ 0 h 672"/>
              <a:gd name="T4" fmla="*/ 2147483647 w 1440"/>
              <a:gd name="T5" fmla="*/ 2147483647 h 672"/>
              <a:gd name="T6" fmla="*/ 0 60000 65536"/>
              <a:gd name="T7" fmla="*/ 0 60000 65536"/>
              <a:gd name="T8" fmla="*/ 0 60000 65536"/>
              <a:gd name="T9" fmla="*/ 0 w 1440"/>
              <a:gd name="T10" fmla="*/ 0 h 672"/>
              <a:gd name="T11" fmla="*/ 1440 w 1440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" h="672">
                <a:moveTo>
                  <a:pt x="0" y="672"/>
                </a:moveTo>
                <a:cubicBezTo>
                  <a:pt x="240" y="336"/>
                  <a:pt x="480" y="0"/>
                  <a:pt x="720" y="0"/>
                </a:cubicBezTo>
                <a:cubicBezTo>
                  <a:pt x="960" y="0"/>
                  <a:pt x="1200" y="336"/>
                  <a:pt x="1440" y="672"/>
                </a:cubicBezTo>
              </a:path>
            </a:pathLst>
          </a:cu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 flipH="1">
            <a:off x="4101495" y="3079750"/>
            <a:ext cx="1588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11"/>
          <p:cNvSpPr>
            <a:spLocks noChangeArrowheads="1"/>
          </p:cNvSpPr>
          <p:nvPr/>
        </p:nvSpPr>
        <p:spPr bwMode="auto">
          <a:xfrm>
            <a:off x="4026883" y="2851150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4179283" y="3957638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260245" y="3987800"/>
            <a:ext cx="315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sym typeface="Symbol" charset="0"/>
              </a:rPr>
              <a:t></a:t>
            </a:r>
            <a:endParaRPr lang="en-US" b="0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 flipH="1">
            <a:off x="2883883" y="2622550"/>
            <a:ext cx="6858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3036283" y="269875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3036283" y="3003550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sym typeface="Symbol" charset="0"/>
              </a:rPr>
              <a:t>V</a:t>
            </a:r>
            <a:endParaRPr lang="en-US" b="0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>
            <a:off x="4712683" y="3841750"/>
            <a:ext cx="0" cy="45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20"/>
          <p:cNvSpPr>
            <a:spLocks noChangeArrowheads="1"/>
          </p:cNvSpPr>
          <p:nvPr/>
        </p:nvSpPr>
        <p:spPr bwMode="auto">
          <a:xfrm>
            <a:off x="4636483" y="361315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5" name="AutoShape 22"/>
          <p:cNvSpPr>
            <a:spLocks/>
          </p:cNvSpPr>
          <p:nvPr/>
        </p:nvSpPr>
        <p:spPr bwMode="auto">
          <a:xfrm>
            <a:off x="5177820" y="2559050"/>
            <a:ext cx="1689100" cy="393700"/>
          </a:xfrm>
          <a:prstGeom prst="borderCallout2">
            <a:avLst>
              <a:gd name="adj1" fmla="val 29032"/>
              <a:gd name="adj2" fmla="val -4509"/>
              <a:gd name="adj3" fmla="val 29032"/>
              <a:gd name="adj4" fmla="val -30639"/>
              <a:gd name="adj5" fmla="val 91935"/>
              <a:gd name="adj6" fmla="val -5676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800">
                <a:solidFill>
                  <a:schemeClr val="accent1"/>
                </a:solidFill>
              </a:rPr>
              <a:t>dE = V.sin</a:t>
            </a:r>
            <a:r>
              <a:rPr lang="en-US" sz="2000">
                <a:solidFill>
                  <a:schemeClr val="accent1"/>
                </a:solidFill>
                <a:sym typeface="Symbol" charset="0"/>
              </a:rPr>
              <a:t></a:t>
            </a:r>
            <a:r>
              <a:rPr lang="en-US" sz="2000" baseline="-25000">
                <a:solidFill>
                  <a:schemeClr val="accent1"/>
                </a:solidFill>
                <a:sym typeface="Symbol" charset="0"/>
              </a:rPr>
              <a:t>s</a:t>
            </a:r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7036783" y="3840163"/>
            <a:ext cx="10906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charset="0"/>
                <a:sym typeface="Symbol" charset="0"/>
              </a:rPr>
              <a:t>t (or )</a:t>
            </a:r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656565" y="4979628"/>
            <a:ext cx="7988300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charset="2"/>
              <a:buChar char="§"/>
            </a:pPr>
            <a:r>
              <a:rPr lang="en-US" sz="2000" b="0" dirty="0"/>
              <a:t>We change the phase of the cavity such that the new synchronous particle is at </a:t>
            </a:r>
            <a:r>
              <a:rPr lang="en-US" sz="2000" dirty="0">
                <a:sym typeface="Symbol" charset="0"/>
              </a:rPr>
              <a:t></a:t>
            </a:r>
            <a:r>
              <a:rPr lang="en-US" sz="2000" baseline="-25000" dirty="0">
                <a:sym typeface="Symbol" charset="0"/>
              </a:rPr>
              <a:t>s </a:t>
            </a:r>
            <a:r>
              <a:rPr lang="en-US" sz="2000" b="0" dirty="0">
                <a:sym typeface="Symbol" charset="0"/>
              </a:rPr>
              <a:t>and therefore always sees an accelerating voltage</a:t>
            </a:r>
          </a:p>
          <a:p>
            <a:pPr marL="342900" indent="-342900">
              <a:spcBef>
                <a:spcPct val="20000"/>
              </a:spcBef>
              <a:buFont typeface="Wingdings" charset="2"/>
              <a:buChar char="§"/>
            </a:pPr>
            <a:r>
              <a:rPr lang="en-US" sz="2000" dirty="0" err="1"/>
              <a:t>V</a:t>
            </a:r>
            <a:r>
              <a:rPr lang="en-US" sz="2000" baseline="-25000" dirty="0" err="1"/>
              <a:t>s</a:t>
            </a:r>
            <a:r>
              <a:rPr lang="en-US" sz="2000" dirty="0"/>
              <a:t> = </a:t>
            </a:r>
            <a:r>
              <a:rPr lang="en-US" sz="2000" dirty="0" err="1"/>
              <a:t>Vsin</a:t>
            </a:r>
            <a:r>
              <a:rPr lang="en-US" sz="2000" dirty="0" err="1">
                <a:sym typeface="Symbol" charset="0"/>
              </a:rPr>
              <a:t></a:t>
            </a:r>
            <a:r>
              <a:rPr lang="en-US" sz="2000" baseline="-25000" dirty="0" err="1">
                <a:sym typeface="Symbol" charset="0"/>
              </a:rPr>
              <a:t>s</a:t>
            </a:r>
            <a:r>
              <a:rPr lang="en-US" sz="2000" b="0" dirty="0"/>
              <a:t> = </a:t>
            </a:r>
            <a:r>
              <a:rPr lang="en-US" sz="2000" dirty="0"/>
              <a:t>V</a:t>
            </a:r>
            <a:r>
              <a:rPr lang="en-US" sz="2000" dirty="0">
                <a:sym typeface="Symbol" charset="0"/>
              </a:rPr>
              <a:t></a:t>
            </a:r>
            <a:r>
              <a:rPr lang="en-US" sz="2000" b="0" dirty="0"/>
              <a:t> = energy gain/turn = </a:t>
            </a:r>
            <a:r>
              <a:rPr lang="en-US" sz="2000" dirty="0" err="1"/>
              <a:t>dE</a:t>
            </a:r>
            <a:endParaRPr lang="en-US" sz="2000" b="0" dirty="0"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85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5644970" cy="914400"/>
          </a:xfrm>
        </p:spPr>
        <p:txBody>
          <a:bodyPr/>
          <a:lstStyle/>
          <a:p>
            <a:r>
              <a:rPr lang="en-US" sz="4400" dirty="0" smtClean="0"/>
              <a:t>Accelerating Bucket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52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>
            <a:off x="954088" y="2311400"/>
            <a:ext cx="5668962" cy="11113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 flipV="1">
            <a:off x="954088" y="1244600"/>
            <a:ext cx="0" cy="22098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Freeform 6"/>
          <p:cNvSpPr>
            <a:spLocks/>
          </p:cNvSpPr>
          <p:nvPr/>
        </p:nvSpPr>
        <p:spPr bwMode="auto">
          <a:xfrm>
            <a:off x="954088" y="1244600"/>
            <a:ext cx="2286000" cy="1066800"/>
          </a:xfrm>
          <a:custGeom>
            <a:avLst/>
            <a:gdLst>
              <a:gd name="T0" fmla="*/ 0 w 1440"/>
              <a:gd name="T1" fmla="*/ 2147483647 h 672"/>
              <a:gd name="T2" fmla="*/ 2147483647 w 1440"/>
              <a:gd name="T3" fmla="*/ 0 h 672"/>
              <a:gd name="T4" fmla="*/ 2147483647 w 1440"/>
              <a:gd name="T5" fmla="*/ 2147483647 h 672"/>
              <a:gd name="T6" fmla="*/ 0 60000 65536"/>
              <a:gd name="T7" fmla="*/ 0 60000 65536"/>
              <a:gd name="T8" fmla="*/ 0 60000 65536"/>
              <a:gd name="T9" fmla="*/ 0 w 1440"/>
              <a:gd name="T10" fmla="*/ 0 h 672"/>
              <a:gd name="T11" fmla="*/ 1440 w 1440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" h="672">
                <a:moveTo>
                  <a:pt x="0" y="672"/>
                </a:moveTo>
                <a:cubicBezTo>
                  <a:pt x="240" y="336"/>
                  <a:pt x="480" y="0"/>
                  <a:pt x="720" y="0"/>
                </a:cubicBezTo>
                <a:cubicBezTo>
                  <a:pt x="960" y="0"/>
                  <a:pt x="1200" y="336"/>
                  <a:pt x="1440" y="672"/>
                </a:cubicBezTo>
              </a:path>
            </a:pathLst>
          </a:cu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Freeform 7"/>
          <p:cNvSpPr>
            <a:spLocks/>
          </p:cNvSpPr>
          <p:nvPr/>
        </p:nvSpPr>
        <p:spPr bwMode="auto">
          <a:xfrm rot="10861937">
            <a:off x="3240088" y="2311400"/>
            <a:ext cx="2286000" cy="1066800"/>
          </a:xfrm>
          <a:custGeom>
            <a:avLst/>
            <a:gdLst>
              <a:gd name="T0" fmla="*/ 0 w 1440"/>
              <a:gd name="T1" fmla="*/ 2147483647 h 672"/>
              <a:gd name="T2" fmla="*/ 2147483647 w 1440"/>
              <a:gd name="T3" fmla="*/ 0 h 672"/>
              <a:gd name="T4" fmla="*/ 2147483647 w 1440"/>
              <a:gd name="T5" fmla="*/ 2147483647 h 672"/>
              <a:gd name="T6" fmla="*/ 0 60000 65536"/>
              <a:gd name="T7" fmla="*/ 0 60000 65536"/>
              <a:gd name="T8" fmla="*/ 0 60000 65536"/>
              <a:gd name="T9" fmla="*/ 0 w 1440"/>
              <a:gd name="T10" fmla="*/ 0 h 672"/>
              <a:gd name="T11" fmla="*/ 1440 w 1440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0" h="672">
                <a:moveTo>
                  <a:pt x="0" y="672"/>
                </a:moveTo>
                <a:cubicBezTo>
                  <a:pt x="240" y="336"/>
                  <a:pt x="480" y="0"/>
                  <a:pt x="720" y="0"/>
                </a:cubicBezTo>
                <a:cubicBezTo>
                  <a:pt x="960" y="0"/>
                  <a:pt x="1200" y="336"/>
                  <a:pt x="1440" y="672"/>
                </a:cubicBezTo>
              </a:path>
            </a:pathLst>
          </a:cu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9"/>
          <p:cNvSpPr>
            <a:spLocks noChangeArrowheads="1"/>
          </p:cNvSpPr>
          <p:nvPr/>
        </p:nvSpPr>
        <p:spPr bwMode="auto">
          <a:xfrm>
            <a:off x="2454275" y="1350963"/>
            <a:ext cx="152400" cy="152400"/>
          </a:xfrm>
          <a:prstGeom prst="ellipse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2782888" y="2463800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Times New Roman" charset="0"/>
                <a:sym typeface="Symbol" charset="0"/>
              </a:rPr>
              <a:t></a:t>
            </a:r>
            <a:r>
              <a:rPr lang="en-US" sz="2000" baseline="-25000">
                <a:latin typeface="Times New Roman" charset="0"/>
                <a:sym typeface="Symbol" charset="0"/>
              </a:rPr>
              <a:t>s</a:t>
            </a:r>
            <a:endParaRPr lang="en-US" b="0">
              <a:latin typeface="Times New Roman" charset="0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6211888" y="30273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fr-FR" sz="1800">
              <a:latin typeface="Times New Roman" charset="0"/>
            </a:endParaRPr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 flipH="1">
            <a:off x="2524125" y="1557338"/>
            <a:ext cx="1588" cy="3452812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13"/>
          <p:cNvSpPr>
            <a:spLocks noChangeShapeType="1"/>
          </p:cNvSpPr>
          <p:nvPr/>
        </p:nvSpPr>
        <p:spPr bwMode="auto">
          <a:xfrm>
            <a:off x="2630488" y="2463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16"/>
          <p:cNvSpPr>
            <a:spLocks noChangeShapeType="1"/>
          </p:cNvSpPr>
          <p:nvPr/>
        </p:nvSpPr>
        <p:spPr bwMode="auto">
          <a:xfrm flipH="1">
            <a:off x="1833563" y="1425575"/>
            <a:ext cx="633412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17"/>
          <p:cNvSpPr>
            <a:spLocks noChangeShapeType="1"/>
          </p:cNvSpPr>
          <p:nvPr/>
        </p:nvSpPr>
        <p:spPr bwMode="auto">
          <a:xfrm flipV="1">
            <a:off x="966788" y="3733800"/>
            <a:ext cx="0" cy="2667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927100" y="3902075"/>
            <a:ext cx="498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ym typeface="Symbol" charset="0"/>
              </a:rPr>
              <a:t>E</a:t>
            </a: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5807075" y="5278438"/>
            <a:ext cx="1252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sym typeface="Symbol" charset="0"/>
              </a:rPr>
              <a:t>t (or )</a:t>
            </a:r>
            <a:endParaRPr lang="en-US" b="0"/>
          </a:p>
        </p:txBody>
      </p:sp>
      <p:sp>
        <p:nvSpPr>
          <p:cNvPr id="25" name="Freeform 20"/>
          <p:cNvSpPr>
            <a:spLocks/>
          </p:cNvSpPr>
          <p:nvPr/>
        </p:nvSpPr>
        <p:spPr bwMode="auto">
          <a:xfrm rot="10800000">
            <a:off x="966788" y="5105400"/>
            <a:ext cx="4572000" cy="1219200"/>
          </a:xfrm>
          <a:custGeom>
            <a:avLst/>
            <a:gdLst>
              <a:gd name="T0" fmla="*/ 0 w 2880"/>
              <a:gd name="T1" fmla="*/ 2147483647 h 768"/>
              <a:gd name="T2" fmla="*/ 2147483647 w 2880"/>
              <a:gd name="T3" fmla="*/ 0 h 768"/>
              <a:gd name="T4" fmla="*/ 2147483647 w 2880"/>
              <a:gd name="T5" fmla="*/ 2147483647 h 768"/>
              <a:gd name="T6" fmla="*/ 0 60000 65536"/>
              <a:gd name="T7" fmla="*/ 0 60000 65536"/>
              <a:gd name="T8" fmla="*/ 0 60000 65536"/>
              <a:gd name="T9" fmla="*/ 0 w 2880"/>
              <a:gd name="T10" fmla="*/ 0 h 768"/>
              <a:gd name="T11" fmla="*/ 2880 w 2880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0" h="768">
                <a:moveTo>
                  <a:pt x="0" y="768"/>
                </a:moveTo>
                <a:cubicBezTo>
                  <a:pt x="456" y="384"/>
                  <a:pt x="912" y="0"/>
                  <a:pt x="1392" y="0"/>
                </a:cubicBezTo>
                <a:cubicBezTo>
                  <a:pt x="1872" y="0"/>
                  <a:pt x="2632" y="640"/>
                  <a:pt x="2880" y="768"/>
                </a:cubicBezTo>
              </a:path>
            </a:pathLst>
          </a:custGeom>
          <a:noFill/>
          <a:ln w="28575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Freeform 21"/>
          <p:cNvSpPr>
            <a:spLocks/>
          </p:cNvSpPr>
          <p:nvPr/>
        </p:nvSpPr>
        <p:spPr bwMode="auto">
          <a:xfrm rot="19017">
            <a:off x="1042988" y="3886200"/>
            <a:ext cx="4572000" cy="1219200"/>
          </a:xfrm>
          <a:custGeom>
            <a:avLst/>
            <a:gdLst>
              <a:gd name="T0" fmla="*/ 0 w 2880"/>
              <a:gd name="T1" fmla="*/ 2147483647 h 768"/>
              <a:gd name="T2" fmla="*/ 2147483647 w 2880"/>
              <a:gd name="T3" fmla="*/ 0 h 768"/>
              <a:gd name="T4" fmla="*/ 2147483647 w 2880"/>
              <a:gd name="T5" fmla="*/ 2147483647 h 768"/>
              <a:gd name="T6" fmla="*/ 0 60000 65536"/>
              <a:gd name="T7" fmla="*/ 0 60000 65536"/>
              <a:gd name="T8" fmla="*/ 0 60000 65536"/>
              <a:gd name="T9" fmla="*/ 0 w 2880"/>
              <a:gd name="T10" fmla="*/ 0 h 768"/>
              <a:gd name="T11" fmla="*/ 2880 w 2880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0" h="768">
                <a:moveTo>
                  <a:pt x="0" y="768"/>
                </a:moveTo>
                <a:cubicBezTo>
                  <a:pt x="456" y="384"/>
                  <a:pt x="912" y="0"/>
                  <a:pt x="1392" y="0"/>
                </a:cubicBezTo>
                <a:cubicBezTo>
                  <a:pt x="1872" y="0"/>
                  <a:pt x="2632" y="640"/>
                  <a:pt x="2880" y="768"/>
                </a:cubicBezTo>
              </a:path>
            </a:pathLst>
          </a:custGeom>
          <a:noFill/>
          <a:ln w="28575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22"/>
          <p:cNvSpPr>
            <a:spLocks noChangeShapeType="1"/>
          </p:cNvSpPr>
          <p:nvPr/>
        </p:nvSpPr>
        <p:spPr bwMode="auto">
          <a:xfrm>
            <a:off x="966788" y="5105400"/>
            <a:ext cx="556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24"/>
          <p:cNvSpPr>
            <a:spLocks noChangeArrowheads="1"/>
          </p:cNvSpPr>
          <p:nvPr/>
        </p:nvSpPr>
        <p:spPr bwMode="auto">
          <a:xfrm>
            <a:off x="3152775" y="50292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9" name="Oval 25"/>
          <p:cNvSpPr>
            <a:spLocks noChangeArrowheads="1"/>
          </p:cNvSpPr>
          <p:nvPr/>
        </p:nvSpPr>
        <p:spPr bwMode="auto">
          <a:xfrm>
            <a:off x="3163888" y="21971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" name="Line 26"/>
          <p:cNvSpPr>
            <a:spLocks noChangeShapeType="1"/>
          </p:cNvSpPr>
          <p:nvPr/>
        </p:nvSpPr>
        <p:spPr bwMode="auto">
          <a:xfrm>
            <a:off x="3240088" y="2514600"/>
            <a:ext cx="0" cy="23622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Oval 27"/>
          <p:cNvSpPr>
            <a:spLocks noChangeArrowheads="1"/>
          </p:cNvSpPr>
          <p:nvPr/>
        </p:nvSpPr>
        <p:spPr bwMode="auto">
          <a:xfrm>
            <a:off x="2454275" y="5029200"/>
            <a:ext cx="152400" cy="152400"/>
          </a:xfrm>
          <a:prstGeom prst="ellipse">
            <a:avLst/>
          </a:prstGeom>
          <a:solidFill>
            <a:srgbClr val="007EE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2" name="Line 30"/>
          <p:cNvSpPr>
            <a:spLocks noChangeShapeType="1"/>
          </p:cNvSpPr>
          <p:nvPr/>
        </p:nvSpPr>
        <p:spPr bwMode="auto">
          <a:xfrm>
            <a:off x="1717675" y="1471613"/>
            <a:ext cx="11113" cy="3481387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Freeform 31"/>
          <p:cNvSpPr>
            <a:spLocks/>
          </p:cNvSpPr>
          <p:nvPr/>
        </p:nvSpPr>
        <p:spPr bwMode="auto">
          <a:xfrm>
            <a:off x="1728788" y="4184650"/>
            <a:ext cx="3257550" cy="903288"/>
          </a:xfrm>
          <a:custGeom>
            <a:avLst/>
            <a:gdLst>
              <a:gd name="T0" fmla="*/ 0 w 2052"/>
              <a:gd name="T1" fmla="*/ 2147483647 h 569"/>
              <a:gd name="T2" fmla="*/ 2147483647 w 2052"/>
              <a:gd name="T3" fmla="*/ 2147483647 h 569"/>
              <a:gd name="T4" fmla="*/ 2147483647 w 2052"/>
              <a:gd name="T5" fmla="*/ 2147483647 h 569"/>
              <a:gd name="T6" fmla="*/ 2147483647 w 2052"/>
              <a:gd name="T7" fmla="*/ 2147483647 h 569"/>
              <a:gd name="T8" fmla="*/ 2147483647 w 2052"/>
              <a:gd name="T9" fmla="*/ 2147483647 h 5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52"/>
              <a:gd name="T16" fmla="*/ 0 h 569"/>
              <a:gd name="T17" fmla="*/ 2052 w 2052"/>
              <a:gd name="T18" fmla="*/ 569 h 5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52" h="569">
                <a:moveTo>
                  <a:pt x="0" y="569"/>
                </a:moveTo>
                <a:cubicBezTo>
                  <a:pt x="19" y="525"/>
                  <a:pt x="8" y="392"/>
                  <a:pt x="113" y="306"/>
                </a:cubicBezTo>
                <a:cubicBezTo>
                  <a:pt x="218" y="220"/>
                  <a:pt x="454" y="87"/>
                  <a:pt x="633" y="50"/>
                </a:cubicBezTo>
                <a:cubicBezTo>
                  <a:pt x="812" y="13"/>
                  <a:pt x="953" y="0"/>
                  <a:pt x="1189" y="86"/>
                </a:cubicBezTo>
                <a:cubicBezTo>
                  <a:pt x="1425" y="172"/>
                  <a:pt x="1872" y="468"/>
                  <a:pt x="2052" y="569"/>
                </a:cubicBez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Freeform 37"/>
          <p:cNvSpPr>
            <a:spLocks/>
          </p:cNvSpPr>
          <p:nvPr/>
        </p:nvSpPr>
        <p:spPr bwMode="auto">
          <a:xfrm>
            <a:off x="1728788" y="5100638"/>
            <a:ext cx="3235325" cy="819150"/>
          </a:xfrm>
          <a:custGeom>
            <a:avLst/>
            <a:gdLst>
              <a:gd name="T0" fmla="*/ 0 w 2038"/>
              <a:gd name="T1" fmla="*/ 0 h 516"/>
              <a:gd name="T2" fmla="*/ 2147483647 w 2038"/>
              <a:gd name="T3" fmla="*/ 2147483647 h 516"/>
              <a:gd name="T4" fmla="*/ 2147483647 w 2038"/>
              <a:gd name="T5" fmla="*/ 2147483647 h 516"/>
              <a:gd name="T6" fmla="*/ 2147483647 w 2038"/>
              <a:gd name="T7" fmla="*/ 2147483647 h 516"/>
              <a:gd name="T8" fmla="*/ 2147483647 w 2038"/>
              <a:gd name="T9" fmla="*/ 0 h 5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38"/>
              <a:gd name="T16" fmla="*/ 0 h 516"/>
              <a:gd name="T17" fmla="*/ 2038 w 2038"/>
              <a:gd name="T18" fmla="*/ 516 h 5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38" h="516">
                <a:moveTo>
                  <a:pt x="0" y="0"/>
                </a:moveTo>
                <a:cubicBezTo>
                  <a:pt x="30" y="49"/>
                  <a:pt x="59" y="209"/>
                  <a:pt x="179" y="292"/>
                </a:cubicBezTo>
                <a:cubicBezTo>
                  <a:pt x="299" y="375"/>
                  <a:pt x="537" y="478"/>
                  <a:pt x="720" y="497"/>
                </a:cubicBezTo>
                <a:cubicBezTo>
                  <a:pt x="903" y="516"/>
                  <a:pt x="1056" y="492"/>
                  <a:pt x="1276" y="409"/>
                </a:cubicBezTo>
                <a:cubicBezTo>
                  <a:pt x="1496" y="326"/>
                  <a:pt x="1879" y="85"/>
                  <a:pt x="2038" y="0"/>
                </a:cubicBez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42"/>
          <p:cNvSpPr>
            <a:spLocks noChangeShapeType="1"/>
          </p:cNvSpPr>
          <p:nvPr/>
        </p:nvSpPr>
        <p:spPr bwMode="auto">
          <a:xfrm>
            <a:off x="5549900" y="2130425"/>
            <a:ext cx="0" cy="3276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AutoShape 43"/>
          <p:cNvSpPr>
            <a:spLocks/>
          </p:cNvSpPr>
          <p:nvPr/>
        </p:nvSpPr>
        <p:spPr bwMode="auto">
          <a:xfrm>
            <a:off x="6188075" y="3097213"/>
            <a:ext cx="1528763" cy="931862"/>
          </a:xfrm>
          <a:prstGeom prst="borderCallout2">
            <a:avLst>
              <a:gd name="adj1" fmla="val 12264"/>
              <a:gd name="adj2" fmla="val -4986"/>
              <a:gd name="adj3" fmla="val 12264"/>
              <a:gd name="adj4" fmla="val -37069"/>
              <a:gd name="adj5" fmla="val -75468"/>
              <a:gd name="adj6" fmla="val -18359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800">
                <a:solidFill>
                  <a:srgbClr val="7FD13B"/>
                </a:solidFill>
              </a:rPr>
              <a:t>Stationary synchronous particle</a:t>
            </a:r>
            <a:endParaRPr lang="en-US" sz="2000" baseline="-25000">
              <a:solidFill>
                <a:srgbClr val="7FD13B"/>
              </a:solidFill>
              <a:sym typeface="Symbol" charset="0"/>
            </a:endParaRPr>
          </a:p>
        </p:txBody>
      </p:sp>
      <p:sp>
        <p:nvSpPr>
          <p:cNvPr id="37" name="AutoShape 44"/>
          <p:cNvSpPr>
            <a:spLocks/>
          </p:cNvSpPr>
          <p:nvPr/>
        </p:nvSpPr>
        <p:spPr bwMode="auto">
          <a:xfrm>
            <a:off x="4832350" y="1249363"/>
            <a:ext cx="1528763" cy="931862"/>
          </a:xfrm>
          <a:prstGeom prst="borderCallout2">
            <a:avLst>
              <a:gd name="adj1" fmla="val 12264"/>
              <a:gd name="adj2" fmla="val -4986"/>
              <a:gd name="adj3" fmla="val 12264"/>
              <a:gd name="adj4" fmla="val -29699"/>
              <a:gd name="adj5" fmla="val 19079"/>
              <a:gd name="adj6" fmla="val -14122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800">
                <a:solidFill>
                  <a:srgbClr val="7FD13B"/>
                </a:solidFill>
              </a:rPr>
              <a:t>accelerating synchronous particle</a:t>
            </a:r>
            <a:endParaRPr lang="en-US" sz="2000" baseline="-25000">
              <a:solidFill>
                <a:srgbClr val="7FD13B"/>
              </a:solidFill>
              <a:sym typeface="Symbol" charset="0"/>
            </a:endParaRPr>
          </a:p>
        </p:txBody>
      </p:sp>
      <p:sp>
        <p:nvSpPr>
          <p:cNvPr id="38" name="Rectangle 45"/>
          <p:cNvSpPr>
            <a:spLocks noChangeArrowheads="1"/>
          </p:cNvSpPr>
          <p:nvPr/>
        </p:nvSpPr>
        <p:spPr bwMode="auto">
          <a:xfrm>
            <a:off x="5943600" y="2449513"/>
            <a:ext cx="1252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ym typeface="Symbol" charset="0"/>
              </a:rPr>
              <a:t>t (or )</a:t>
            </a:r>
          </a:p>
        </p:txBody>
      </p:sp>
      <p:sp>
        <p:nvSpPr>
          <p:cNvPr id="39" name="Line 46"/>
          <p:cNvSpPr>
            <a:spLocks noChangeShapeType="1"/>
          </p:cNvSpPr>
          <p:nvPr/>
        </p:nvSpPr>
        <p:spPr bwMode="auto">
          <a:xfrm>
            <a:off x="4991100" y="3089275"/>
            <a:ext cx="0" cy="1878013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AutoShape 47"/>
          <p:cNvSpPr>
            <a:spLocks/>
          </p:cNvSpPr>
          <p:nvPr/>
        </p:nvSpPr>
        <p:spPr bwMode="auto">
          <a:xfrm>
            <a:off x="1154113" y="2906713"/>
            <a:ext cx="1528762" cy="620712"/>
          </a:xfrm>
          <a:prstGeom prst="borderCallout2">
            <a:avLst>
              <a:gd name="adj1" fmla="val 18412"/>
              <a:gd name="adj2" fmla="val 104986"/>
              <a:gd name="adj3" fmla="val 18412"/>
              <a:gd name="adj4" fmla="val 113394"/>
              <a:gd name="adj5" fmla="val 158569"/>
              <a:gd name="adj6" fmla="val 15213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800" dirty="0">
                <a:solidFill>
                  <a:srgbClr val="7FD13B"/>
                </a:solidFill>
              </a:rPr>
              <a:t>Stationary RF bucket</a:t>
            </a:r>
            <a:endParaRPr lang="en-US" sz="2000" baseline="-25000" dirty="0">
              <a:solidFill>
                <a:srgbClr val="7FD13B"/>
              </a:solidFill>
              <a:sym typeface="Symbol" charset="0"/>
            </a:endParaRPr>
          </a:p>
        </p:txBody>
      </p:sp>
      <p:sp>
        <p:nvSpPr>
          <p:cNvPr id="41" name="AutoShape 48"/>
          <p:cNvSpPr>
            <a:spLocks/>
          </p:cNvSpPr>
          <p:nvPr/>
        </p:nvSpPr>
        <p:spPr bwMode="auto">
          <a:xfrm>
            <a:off x="5805488" y="4230688"/>
            <a:ext cx="1571625" cy="620712"/>
          </a:xfrm>
          <a:prstGeom prst="borderCallout2">
            <a:avLst>
              <a:gd name="adj1" fmla="val 18412"/>
              <a:gd name="adj2" fmla="val -4847"/>
              <a:gd name="adj3" fmla="val 18412"/>
              <a:gd name="adj4" fmla="val -19796"/>
              <a:gd name="adj5" fmla="val 80565"/>
              <a:gd name="adj6" fmla="val -8909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800">
                <a:solidFill>
                  <a:srgbClr val="7FD13B"/>
                </a:solidFill>
              </a:rPr>
              <a:t>Accelerating RF bucket</a:t>
            </a:r>
            <a:endParaRPr lang="en-US" sz="2000" baseline="-25000">
              <a:solidFill>
                <a:srgbClr val="7FD13B"/>
              </a:solidFill>
              <a:sym typeface="Symbol" charset="0"/>
            </a:endParaRPr>
          </a:p>
        </p:txBody>
      </p:sp>
      <p:sp>
        <p:nvSpPr>
          <p:cNvPr id="42" name="Rectangle 49"/>
          <p:cNvSpPr>
            <a:spLocks noChangeArrowheads="1"/>
          </p:cNvSpPr>
          <p:nvPr/>
        </p:nvSpPr>
        <p:spPr bwMode="auto">
          <a:xfrm>
            <a:off x="1035050" y="1257300"/>
            <a:ext cx="35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ym typeface="Symbol" charset="0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272585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6390710" cy="914400"/>
          </a:xfrm>
        </p:spPr>
        <p:txBody>
          <a:bodyPr/>
          <a:lstStyle/>
          <a:p>
            <a:r>
              <a:rPr lang="en-US" sz="4400" dirty="0" smtClean="0"/>
              <a:t>Acceleration &amp; acceptance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59" y="1223756"/>
            <a:ext cx="8235915" cy="2160240"/>
          </a:xfrm>
        </p:spPr>
        <p:txBody>
          <a:bodyPr>
            <a:normAutofit fontScale="70000" lnSpcReduction="20000"/>
          </a:bodyPr>
          <a:lstStyle/>
          <a:p>
            <a:r>
              <a:rPr lang="en-US" sz="3200" dirty="0"/>
              <a:t>The modification of the RF bucket reduces the acceptance</a:t>
            </a:r>
          </a:p>
          <a:p>
            <a:r>
              <a:rPr lang="en-US" sz="3200" dirty="0"/>
              <a:t>The faster we accelerate (increasing sin </a:t>
            </a:r>
            <a:r>
              <a:rPr lang="en-US" sz="3200" dirty="0">
                <a:sym typeface="Symbol" charset="0"/>
              </a:rPr>
              <a:t></a:t>
            </a:r>
            <a:r>
              <a:rPr lang="en-US" sz="3200" baseline="-25000" dirty="0">
                <a:sym typeface="Symbol" charset="0"/>
              </a:rPr>
              <a:t>s</a:t>
            </a:r>
            <a:r>
              <a:rPr lang="en-US" sz="3200" dirty="0"/>
              <a:t> ) the smaller the acceptance</a:t>
            </a:r>
          </a:p>
          <a:p>
            <a:r>
              <a:rPr lang="en-US" sz="3200" dirty="0"/>
              <a:t>Faster acceleration also modifies the synchrotron tune.</a:t>
            </a:r>
          </a:p>
          <a:p>
            <a:r>
              <a:rPr lang="en-US" sz="3200" dirty="0"/>
              <a:t>For a stationary bucket (</a:t>
            </a:r>
            <a:r>
              <a:rPr lang="en-US" sz="3200" dirty="0">
                <a:sym typeface="Symbol" charset="0"/>
              </a:rPr>
              <a:t>s = 0</a:t>
            </a:r>
            <a:r>
              <a:rPr lang="en-US" sz="3200" b="1" dirty="0">
                <a:sym typeface="Symbol" charset="0"/>
              </a:rPr>
              <a:t>)</a:t>
            </a:r>
            <a:r>
              <a:rPr lang="en-US" sz="3200" dirty="0"/>
              <a:t> we had</a:t>
            </a:r>
            <a:r>
              <a:rPr lang="en-US" sz="3200" dirty="0" smtClean="0"/>
              <a:t>: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53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12" name="Group 6"/>
          <p:cNvGrpSpPr>
            <a:grpSpLocks/>
          </p:cNvGrpSpPr>
          <p:nvPr/>
        </p:nvGrpSpPr>
        <p:grpSpPr bwMode="auto">
          <a:xfrm>
            <a:off x="6161088" y="2667000"/>
            <a:ext cx="1839912" cy="1044575"/>
            <a:chOff x="3388" y="1714"/>
            <a:chExt cx="1159" cy="658"/>
          </a:xfrm>
          <a:solidFill>
            <a:schemeClr val="tx2"/>
          </a:solidFill>
        </p:grpSpPr>
        <p:sp>
          <p:nvSpPr>
            <p:cNvPr id="13" name="Rectangle 5"/>
            <p:cNvSpPr>
              <a:spLocks noChangeArrowheads="1"/>
            </p:cNvSpPr>
            <p:nvPr/>
          </p:nvSpPr>
          <p:spPr bwMode="auto">
            <a:xfrm>
              <a:off x="3388" y="1714"/>
              <a:ext cx="1159" cy="65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aphicFrame>
          <p:nvGraphicFramePr>
            <p:cNvPr id="14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22778878"/>
                </p:ext>
              </p:extLst>
            </p:nvPr>
          </p:nvGraphicFramePr>
          <p:xfrm>
            <a:off x="3436" y="1764"/>
            <a:ext cx="1050" cy="5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15" name="Equation" r:id="rId5" imgW="1397000" imgH="736600" progId="Equation.3">
                    <p:embed/>
                  </p:oleObj>
                </mc:Choice>
                <mc:Fallback>
                  <p:oleObj name="Equation" r:id="rId5" imgW="1397000" imgH="736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36" y="1764"/>
                          <a:ext cx="1050" cy="554"/>
                        </a:xfrm>
                        <a:prstGeom prst="rect">
                          <a:avLst/>
                        </a:prstGeom>
                        <a:solidFill>
                          <a:srgbClr val="D6ECFF"/>
                        </a:solidFill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Content Placeholder 2"/>
          <p:cNvSpPr txBox="1">
            <a:spLocks/>
          </p:cNvSpPr>
          <p:nvPr/>
        </p:nvSpPr>
        <p:spPr>
          <a:xfrm>
            <a:off x="611560" y="3789040"/>
            <a:ext cx="8235915" cy="76508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800" dirty="0"/>
              <a:t>For a moving bucket (</a:t>
            </a:r>
            <a:r>
              <a:rPr lang="en-US" sz="2800" dirty="0">
                <a:sym typeface="Symbol" charset="0"/>
              </a:rPr>
              <a:t>s </a:t>
            </a:r>
            <a:r>
              <a:rPr lang="en-US" sz="3200" b="1" dirty="0">
                <a:sym typeface="Symbol" charset="0"/>
              </a:rPr>
              <a:t></a:t>
            </a:r>
            <a:r>
              <a:rPr lang="en-US" sz="2800" dirty="0">
                <a:sym typeface="Symbol" charset="0"/>
              </a:rPr>
              <a:t> 0</a:t>
            </a:r>
            <a:r>
              <a:rPr lang="en-US" sz="2800" b="1" dirty="0">
                <a:sym typeface="Symbol" charset="0"/>
              </a:rPr>
              <a:t>)</a:t>
            </a:r>
            <a:r>
              <a:rPr lang="en-US" sz="2800" dirty="0"/>
              <a:t> this becomes:</a:t>
            </a:r>
          </a:p>
        </p:txBody>
      </p:sp>
      <p:grpSp>
        <p:nvGrpSpPr>
          <p:cNvPr id="16" name="Group 9"/>
          <p:cNvGrpSpPr>
            <a:grpSpLocks/>
          </p:cNvGrpSpPr>
          <p:nvPr/>
        </p:nvGrpSpPr>
        <p:grpSpPr bwMode="auto">
          <a:xfrm>
            <a:off x="3592513" y="4735798"/>
            <a:ext cx="2474912" cy="1033462"/>
            <a:chOff x="2263" y="2995"/>
            <a:chExt cx="1559" cy="651"/>
          </a:xfrm>
          <a:solidFill>
            <a:srgbClr val="D6ECFF"/>
          </a:solidFill>
        </p:grpSpPr>
        <p:sp>
          <p:nvSpPr>
            <p:cNvPr id="17" name="Rectangle 8"/>
            <p:cNvSpPr>
              <a:spLocks noChangeArrowheads="1"/>
            </p:cNvSpPr>
            <p:nvPr/>
          </p:nvSpPr>
          <p:spPr bwMode="auto">
            <a:xfrm>
              <a:off x="2263" y="2995"/>
              <a:ext cx="1559" cy="651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aphicFrame>
          <p:nvGraphicFramePr>
            <p:cNvPr id="18" name="Object 7"/>
            <p:cNvGraphicFramePr>
              <a:graphicFrameLocks noChangeAspect="1"/>
            </p:cNvGraphicFramePr>
            <p:nvPr/>
          </p:nvGraphicFramePr>
          <p:xfrm>
            <a:off x="2308" y="3045"/>
            <a:ext cx="1480" cy="5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16" name="Equation" r:id="rId7" imgW="1968500" imgH="736600" progId="Equation.3">
                    <p:embed/>
                  </p:oleObj>
                </mc:Choice>
                <mc:Fallback>
                  <p:oleObj name="Equation" r:id="rId7" imgW="1968500" imgH="736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8" y="3045"/>
                          <a:ext cx="1480" cy="5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5186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5644970" cy="914400"/>
          </a:xfrm>
        </p:spPr>
        <p:txBody>
          <a:bodyPr/>
          <a:lstStyle/>
          <a:p>
            <a:r>
              <a:rPr lang="en-US" sz="4400" dirty="0" smtClean="0"/>
              <a:t>Non-Adiabatic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555" y="4644135"/>
            <a:ext cx="8235915" cy="1485165"/>
          </a:xfrm>
        </p:spPr>
        <p:txBody>
          <a:bodyPr>
            <a:normAutofit/>
          </a:bodyPr>
          <a:lstStyle/>
          <a:p>
            <a:r>
              <a:rPr lang="en-US" sz="3200" dirty="0"/>
              <a:t>What will happen when we increase the voltage rapidly </a:t>
            </a:r>
            <a:r>
              <a:rPr lang="en-US" sz="3200" dirty="0" smtClean="0"/>
              <a:t>?</a:t>
            </a:r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54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 flipV="1">
            <a:off x="1414463" y="1697038"/>
            <a:ext cx="0" cy="2667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566863" y="1477963"/>
            <a:ext cx="498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ym typeface="Symbol" charset="0"/>
              </a:rPr>
              <a:t>E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6824663" y="3230563"/>
            <a:ext cx="12525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sym typeface="Symbol" charset="0"/>
              </a:rPr>
              <a:t>t (or )</a:t>
            </a:r>
            <a:endParaRPr lang="en-US" b="0"/>
          </a:p>
        </p:txBody>
      </p:sp>
      <p:sp>
        <p:nvSpPr>
          <p:cNvPr id="15" name="Freeform 7"/>
          <p:cNvSpPr>
            <a:spLocks/>
          </p:cNvSpPr>
          <p:nvPr/>
        </p:nvSpPr>
        <p:spPr bwMode="auto">
          <a:xfrm rot="10800000">
            <a:off x="1414463" y="3068638"/>
            <a:ext cx="4572000" cy="1219200"/>
          </a:xfrm>
          <a:custGeom>
            <a:avLst/>
            <a:gdLst>
              <a:gd name="T0" fmla="*/ 0 w 2880"/>
              <a:gd name="T1" fmla="*/ 2147483647 h 768"/>
              <a:gd name="T2" fmla="*/ 2147483647 w 2880"/>
              <a:gd name="T3" fmla="*/ 0 h 768"/>
              <a:gd name="T4" fmla="*/ 2147483647 w 2880"/>
              <a:gd name="T5" fmla="*/ 2147483647 h 768"/>
              <a:gd name="T6" fmla="*/ 0 60000 65536"/>
              <a:gd name="T7" fmla="*/ 0 60000 65536"/>
              <a:gd name="T8" fmla="*/ 0 60000 65536"/>
              <a:gd name="T9" fmla="*/ 0 w 2880"/>
              <a:gd name="T10" fmla="*/ 0 h 768"/>
              <a:gd name="T11" fmla="*/ 2880 w 2880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0" h="768">
                <a:moveTo>
                  <a:pt x="0" y="768"/>
                </a:moveTo>
                <a:cubicBezTo>
                  <a:pt x="456" y="384"/>
                  <a:pt x="912" y="0"/>
                  <a:pt x="1392" y="0"/>
                </a:cubicBezTo>
                <a:cubicBezTo>
                  <a:pt x="1872" y="0"/>
                  <a:pt x="2632" y="640"/>
                  <a:pt x="2880" y="768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Freeform 8"/>
          <p:cNvSpPr>
            <a:spLocks/>
          </p:cNvSpPr>
          <p:nvPr/>
        </p:nvSpPr>
        <p:spPr bwMode="auto">
          <a:xfrm rot="19017">
            <a:off x="1490663" y="1849438"/>
            <a:ext cx="4572000" cy="1219200"/>
          </a:xfrm>
          <a:custGeom>
            <a:avLst/>
            <a:gdLst>
              <a:gd name="T0" fmla="*/ 0 w 2880"/>
              <a:gd name="T1" fmla="*/ 2147483647 h 768"/>
              <a:gd name="T2" fmla="*/ 2147483647 w 2880"/>
              <a:gd name="T3" fmla="*/ 0 h 768"/>
              <a:gd name="T4" fmla="*/ 2147483647 w 2880"/>
              <a:gd name="T5" fmla="*/ 2147483647 h 768"/>
              <a:gd name="T6" fmla="*/ 0 60000 65536"/>
              <a:gd name="T7" fmla="*/ 0 60000 65536"/>
              <a:gd name="T8" fmla="*/ 0 60000 65536"/>
              <a:gd name="T9" fmla="*/ 0 w 2880"/>
              <a:gd name="T10" fmla="*/ 0 h 768"/>
              <a:gd name="T11" fmla="*/ 2880 w 2880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0" h="768">
                <a:moveTo>
                  <a:pt x="0" y="768"/>
                </a:moveTo>
                <a:cubicBezTo>
                  <a:pt x="456" y="384"/>
                  <a:pt x="912" y="0"/>
                  <a:pt x="1392" y="0"/>
                </a:cubicBezTo>
                <a:cubicBezTo>
                  <a:pt x="1872" y="0"/>
                  <a:pt x="2632" y="640"/>
                  <a:pt x="2880" y="768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9"/>
          <p:cNvSpPr>
            <a:spLocks noChangeArrowheads="1"/>
          </p:cNvSpPr>
          <p:nvPr/>
        </p:nvSpPr>
        <p:spPr bwMode="auto">
          <a:xfrm>
            <a:off x="3624263" y="299243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8" name="Oval 10"/>
          <p:cNvSpPr>
            <a:spLocks noChangeArrowheads="1"/>
          </p:cNvSpPr>
          <p:nvPr/>
        </p:nvSpPr>
        <p:spPr bwMode="auto">
          <a:xfrm>
            <a:off x="2557463" y="2459038"/>
            <a:ext cx="2438400" cy="1219200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9" name="Line 11"/>
          <p:cNvSpPr>
            <a:spLocks noChangeShapeType="1"/>
          </p:cNvSpPr>
          <p:nvPr/>
        </p:nvSpPr>
        <p:spPr bwMode="auto">
          <a:xfrm>
            <a:off x="1414463" y="3068638"/>
            <a:ext cx="556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AutoShape 14"/>
          <p:cNvSpPr>
            <a:spLocks/>
          </p:cNvSpPr>
          <p:nvPr/>
        </p:nvSpPr>
        <p:spPr bwMode="auto">
          <a:xfrm>
            <a:off x="6207125" y="1454150"/>
            <a:ext cx="1558925" cy="719138"/>
          </a:xfrm>
          <a:prstGeom prst="borderCallout2">
            <a:avLst>
              <a:gd name="adj1" fmla="val 15894"/>
              <a:gd name="adj2" fmla="val -4889"/>
              <a:gd name="adj3" fmla="val 15894"/>
              <a:gd name="adj4" fmla="val -53667"/>
              <a:gd name="adj5" fmla="val 153421"/>
              <a:gd name="adj6" fmla="val -10427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0">
                <a:solidFill>
                  <a:srgbClr val="7FD13B"/>
                </a:solidFill>
              </a:rPr>
              <a:t>Matched bunch</a:t>
            </a:r>
          </a:p>
        </p:txBody>
      </p:sp>
    </p:spTree>
    <p:extLst>
      <p:ext uri="{BB962C8B-B14F-4D97-AF65-F5344CB8AC3E}">
        <p14:creationId xmlns:p14="http://schemas.microsoft.com/office/powerpoint/2010/main" val="15186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5644970" cy="914400"/>
          </a:xfrm>
        </p:spPr>
        <p:txBody>
          <a:bodyPr/>
          <a:lstStyle/>
          <a:p>
            <a:r>
              <a:rPr lang="en-US" sz="4400" dirty="0" smtClean="0"/>
              <a:t>Non-Adiabatic Changes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55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1" name="Line 14"/>
          <p:cNvSpPr>
            <a:spLocks noChangeShapeType="1"/>
          </p:cNvSpPr>
          <p:nvPr/>
        </p:nvSpPr>
        <p:spPr bwMode="auto">
          <a:xfrm flipV="1">
            <a:off x="1436688" y="1360488"/>
            <a:ext cx="11112" cy="466566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1600200" y="2012950"/>
            <a:ext cx="509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charset="0"/>
                <a:sym typeface="Symbol" charset="0"/>
              </a:rPr>
              <a:t>E</a:t>
            </a: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6858000" y="3765550"/>
            <a:ext cx="109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Times New Roman" charset="0"/>
                <a:sym typeface="Symbol" charset="0"/>
              </a:rPr>
              <a:t>t (or )</a:t>
            </a:r>
            <a:endParaRPr lang="en-US" b="0">
              <a:latin typeface="Times New Roman" charset="0"/>
            </a:endParaRPr>
          </a:p>
        </p:txBody>
      </p:sp>
      <p:sp>
        <p:nvSpPr>
          <p:cNvPr id="24" name="Freeform 17"/>
          <p:cNvSpPr>
            <a:spLocks/>
          </p:cNvSpPr>
          <p:nvPr/>
        </p:nvSpPr>
        <p:spPr bwMode="auto">
          <a:xfrm rot="10800000">
            <a:off x="1447800" y="3613150"/>
            <a:ext cx="4572000" cy="2209800"/>
          </a:xfrm>
          <a:custGeom>
            <a:avLst/>
            <a:gdLst>
              <a:gd name="T0" fmla="*/ 0 w 2880"/>
              <a:gd name="T1" fmla="*/ 2147483647 h 768"/>
              <a:gd name="T2" fmla="*/ 2147483647 w 2880"/>
              <a:gd name="T3" fmla="*/ 0 h 768"/>
              <a:gd name="T4" fmla="*/ 2147483647 w 2880"/>
              <a:gd name="T5" fmla="*/ 2147483647 h 768"/>
              <a:gd name="T6" fmla="*/ 0 60000 65536"/>
              <a:gd name="T7" fmla="*/ 0 60000 65536"/>
              <a:gd name="T8" fmla="*/ 0 60000 65536"/>
              <a:gd name="T9" fmla="*/ 0 w 2880"/>
              <a:gd name="T10" fmla="*/ 0 h 768"/>
              <a:gd name="T11" fmla="*/ 2880 w 2880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0" h="768">
                <a:moveTo>
                  <a:pt x="0" y="768"/>
                </a:moveTo>
                <a:cubicBezTo>
                  <a:pt x="456" y="384"/>
                  <a:pt x="912" y="0"/>
                  <a:pt x="1392" y="0"/>
                </a:cubicBezTo>
                <a:cubicBezTo>
                  <a:pt x="1872" y="0"/>
                  <a:pt x="2632" y="640"/>
                  <a:pt x="2880" y="768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Freeform 18"/>
          <p:cNvSpPr>
            <a:spLocks/>
          </p:cNvSpPr>
          <p:nvPr/>
        </p:nvSpPr>
        <p:spPr bwMode="auto">
          <a:xfrm rot="19017">
            <a:off x="1525588" y="1403350"/>
            <a:ext cx="4572000" cy="2209800"/>
          </a:xfrm>
          <a:custGeom>
            <a:avLst/>
            <a:gdLst>
              <a:gd name="T0" fmla="*/ 0 w 2880"/>
              <a:gd name="T1" fmla="*/ 2147483647 h 768"/>
              <a:gd name="T2" fmla="*/ 2147483647 w 2880"/>
              <a:gd name="T3" fmla="*/ 0 h 768"/>
              <a:gd name="T4" fmla="*/ 2147483647 w 2880"/>
              <a:gd name="T5" fmla="*/ 2147483647 h 768"/>
              <a:gd name="T6" fmla="*/ 0 60000 65536"/>
              <a:gd name="T7" fmla="*/ 0 60000 65536"/>
              <a:gd name="T8" fmla="*/ 0 60000 65536"/>
              <a:gd name="T9" fmla="*/ 0 w 2880"/>
              <a:gd name="T10" fmla="*/ 0 h 768"/>
              <a:gd name="T11" fmla="*/ 2880 w 2880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0" h="768">
                <a:moveTo>
                  <a:pt x="0" y="768"/>
                </a:moveTo>
                <a:cubicBezTo>
                  <a:pt x="456" y="384"/>
                  <a:pt x="912" y="0"/>
                  <a:pt x="1392" y="0"/>
                </a:cubicBezTo>
                <a:cubicBezTo>
                  <a:pt x="1872" y="0"/>
                  <a:pt x="2632" y="640"/>
                  <a:pt x="2880" y="768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19"/>
          <p:cNvSpPr>
            <a:spLocks noChangeArrowheads="1"/>
          </p:cNvSpPr>
          <p:nvPr/>
        </p:nvSpPr>
        <p:spPr bwMode="auto">
          <a:xfrm>
            <a:off x="3657600" y="35369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7" name="Oval 20"/>
          <p:cNvSpPr>
            <a:spLocks noChangeArrowheads="1"/>
          </p:cNvSpPr>
          <p:nvPr/>
        </p:nvSpPr>
        <p:spPr bwMode="auto">
          <a:xfrm>
            <a:off x="2590800" y="3003550"/>
            <a:ext cx="2438400" cy="1219200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28" name="Line 21"/>
          <p:cNvSpPr>
            <a:spLocks noChangeShapeType="1"/>
          </p:cNvSpPr>
          <p:nvPr/>
        </p:nvSpPr>
        <p:spPr bwMode="auto">
          <a:xfrm>
            <a:off x="1447800" y="3613150"/>
            <a:ext cx="556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AutoShape 24"/>
          <p:cNvSpPr>
            <a:spLocks/>
          </p:cNvSpPr>
          <p:nvPr/>
        </p:nvSpPr>
        <p:spPr bwMode="auto">
          <a:xfrm>
            <a:off x="5788025" y="1370013"/>
            <a:ext cx="3184525" cy="1352550"/>
          </a:xfrm>
          <a:prstGeom prst="borderCallout2">
            <a:avLst>
              <a:gd name="adj1" fmla="val 8449"/>
              <a:gd name="adj2" fmla="val -2394"/>
              <a:gd name="adj3" fmla="val 8449"/>
              <a:gd name="adj4" fmla="val -28764"/>
              <a:gd name="adj5" fmla="val 118074"/>
              <a:gd name="adj6" fmla="val -5608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0">
                <a:solidFill>
                  <a:srgbClr val="7FD13B"/>
                </a:solidFill>
              </a:rPr>
              <a:t>The bunch is now mismatched w.r.t. to the bucket</a:t>
            </a:r>
          </a:p>
          <a:p>
            <a:pPr algn="ctr"/>
            <a:r>
              <a:rPr lang="en-US" sz="2000" b="0">
                <a:solidFill>
                  <a:srgbClr val="7FD13B"/>
                </a:solidFill>
              </a:rPr>
              <a:t>It will start rotating</a:t>
            </a:r>
          </a:p>
        </p:txBody>
      </p:sp>
    </p:spTree>
    <p:extLst>
      <p:ext uri="{BB962C8B-B14F-4D97-AF65-F5344CB8AC3E}">
        <p14:creationId xmlns:p14="http://schemas.microsoft.com/office/powerpoint/2010/main" val="95916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5644970" cy="914400"/>
          </a:xfrm>
        </p:spPr>
        <p:txBody>
          <a:bodyPr/>
          <a:lstStyle/>
          <a:p>
            <a:r>
              <a:rPr lang="en-US" sz="4400" dirty="0" smtClean="0"/>
              <a:t>Non-Adiabatic Changes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56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1" name="Line 3"/>
          <p:cNvSpPr>
            <a:spLocks noChangeShapeType="1"/>
          </p:cNvSpPr>
          <p:nvPr/>
        </p:nvSpPr>
        <p:spPr bwMode="auto">
          <a:xfrm flipV="1">
            <a:off x="1436688" y="1360488"/>
            <a:ext cx="11112" cy="466566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1600200" y="2012950"/>
            <a:ext cx="509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charset="0"/>
                <a:sym typeface="Symbol" charset="0"/>
              </a:rPr>
              <a:t>E</a:t>
            </a: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6858000" y="3765550"/>
            <a:ext cx="109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Times New Roman" charset="0"/>
                <a:sym typeface="Symbol" charset="0"/>
              </a:rPr>
              <a:t>t (or )</a:t>
            </a:r>
            <a:endParaRPr lang="en-US" b="0">
              <a:latin typeface="Times New Roman" charset="0"/>
            </a:endParaRPr>
          </a:p>
        </p:txBody>
      </p:sp>
      <p:sp>
        <p:nvSpPr>
          <p:cNvPr id="24" name="Freeform 6"/>
          <p:cNvSpPr>
            <a:spLocks/>
          </p:cNvSpPr>
          <p:nvPr/>
        </p:nvSpPr>
        <p:spPr bwMode="auto">
          <a:xfrm rot="10800000">
            <a:off x="1447800" y="3613150"/>
            <a:ext cx="4572000" cy="2209800"/>
          </a:xfrm>
          <a:custGeom>
            <a:avLst/>
            <a:gdLst>
              <a:gd name="T0" fmla="*/ 0 w 2880"/>
              <a:gd name="T1" fmla="*/ 2147483647 h 768"/>
              <a:gd name="T2" fmla="*/ 2147483647 w 2880"/>
              <a:gd name="T3" fmla="*/ 0 h 768"/>
              <a:gd name="T4" fmla="*/ 2147483647 w 2880"/>
              <a:gd name="T5" fmla="*/ 2147483647 h 768"/>
              <a:gd name="T6" fmla="*/ 0 60000 65536"/>
              <a:gd name="T7" fmla="*/ 0 60000 65536"/>
              <a:gd name="T8" fmla="*/ 0 60000 65536"/>
              <a:gd name="T9" fmla="*/ 0 w 2880"/>
              <a:gd name="T10" fmla="*/ 0 h 768"/>
              <a:gd name="T11" fmla="*/ 2880 w 2880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0" h="768">
                <a:moveTo>
                  <a:pt x="0" y="768"/>
                </a:moveTo>
                <a:cubicBezTo>
                  <a:pt x="456" y="384"/>
                  <a:pt x="912" y="0"/>
                  <a:pt x="1392" y="0"/>
                </a:cubicBezTo>
                <a:cubicBezTo>
                  <a:pt x="1872" y="0"/>
                  <a:pt x="2632" y="640"/>
                  <a:pt x="2880" y="768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Freeform 7"/>
          <p:cNvSpPr>
            <a:spLocks/>
          </p:cNvSpPr>
          <p:nvPr/>
        </p:nvSpPr>
        <p:spPr bwMode="auto">
          <a:xfrm rot="19017">
            <a:off x="1525588" y="1403350"/>
            <a:ext cx="4572000" cy="2209800"/>
          </a:xfrm>
          <a:custGeom>
            <a:avLst/>
            <a:gdLst>
              <a:gd name="T0" fmla="*/ 0 w 2880"/>
              <a:gd name="T1" fmla="*/ 2147483647 h 768"/>
              <a:gd name="T2" fmla="*/ 2147483647 w 2880"/>
              <a:gd name="T3" fmla="*/ 0 h 768"/>
              <a:gd name="T4" fmla="*/ 2147483647 w 2880"/>
              <a:gd name="T5" fmla="*/ 2147483647 h 768"/>
              <a:gd name="T6" fmla="*/ 0 60000 65536"/>
              <a:gd name="T7" fmla="*/ 0 60000 65536"/>
              <a:gd name="T8" fmla="*/ 0 60000 65536"/>
              <a:gd name="T9" fmla="*/ 0 w 2880"/>
              <a:gd name="T10" fmla="*/ 0 h 768"/>
              <a:gd name="T11" fmla="*/ 2880 w 2880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0" h="768">
                <a:moveTo>
                  <a:pt x="0" y="768"/>
                </a:moveTo>
                <a:cubicBezTo>
                  <a:pt x="456" y="384"/>
                  <a:pt x="912" y="0"/>
                  <a:pt x="1392" y="0"/>
                </a:cubicBezTo>
                <a:cubicBezTo>
                  <a:pt x="1872" y="0"/>
                  <a:pt x="2632" y="640"/>
                  <a:pt x="2880" y="768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>
            <a:off x="1447800" y="3613150"/>
            <a:ext cx="556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AutoShape 11"/>
          <p:cNvSpPr>
            <a:spLocks/>
          </p:cNvSpPr>
          <p:nvPr/>
        </p:nvSpPr>
        <p:spPr bwMode="auto">
          <a:xfrm>
            <a:off x="5808663" y="1370013"/>
            <a:ext cx="3163887" cy="1019175"/>
          </a:xfrm>
          <a:prstGeom prst="borderCallout2">
            <a:avLst>
              <a:gd name="adj1" fmla="val 11213"/>
              <a:gd name="adj2" fmla="val -2407"/>
              <a:gd name="adj3" fmla="val 11213"/>
              <a:gd name="adj4" fmla="val -29255"/>
              <a:gd name="adj5" fmla="val 156699"/>
              <a:gd name="adj6" fmla="val -5710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0">
                <a:solidFill>
                  <a:srgbClr val="7FD13B"/>
                </a:solidFill>
              </a:rPr>
              <a:t>The frequency of this rotation is equal to the synchrotron frequency</a:t>
            </a:r>
          </a:p>
        </p:txBody>
      </p:sp>
      <p:sp>
        <p:nvSpPr>
          <p:cNvPr id="28" name="Oval 12"/>
          <p:cNvSpPr>
            <a:spLocks noChangeArrowheads="1"/>
          </p:cNvSpPr>
          <p:nvPr/>
        </p:nvSpPr>
        <p:spPr bwMode="auto">
          <a:xfrm rot="1372189">
            <a:off x="2590800" y="3025775"/>
            <a:ext cx="2438400" cy="1219200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0825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5644970" cy="914400"/>
          </a:xfrm>
        </p:spPr>
        <p:txBody>
          <a:bodyPr/>
          <a:lstStyle/>
          <a:p>
            <a:r>
              <a:rPr lang="en-US" sz="4400" dirty="0" smtClean="0"/>
              <a:t>Non-Adiabatic Changes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57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7" name="Line 3"/>
          <p:cNvSpPr>
            <a:spLocks noChangeShapeType="1"/>
          </p:cNvSpPr>
          <p:nvPr/>
        </p:nvSpPr>
        <p:spPr bwMode="auto">
          <a:xfrm flipV="1">
            <a:off x="1436688" y="1360488"/>
            <a:ext cx="11112" cy="466566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1600200" y="2012950"/>
            <a:ext cx="509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charset="0"/>
                <a:sym typeface="Symbol" charset="0"/>
              </a:rPr>
              <a:t>E</a:t>
            </a:r>
          </a:p>
        </p:txBody>
      </p: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6858000" y="3765550"/>
            <a:ext cx="109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Times New Roman" charset="0"/>
                <a:sym typeface="Symbol" charset="0"/>
              </a:rPr>
              <a:t>t (or )</a:t>
            </a:r>
            <a:endParaRPr lang="en-US" b="0">
              <a:latin typeface="Times New Roman" charset="0"/>
            </a:endParaRPr>
          </a:p>
        </p:txBody>
      </p:sp>
      <p:sp>
        <p:nvSpPr>
          <p:cNvPr id="40" name="Freeform 6"/>
          <p:cNvSpPr>
            <a:spLocks/>
          </p:cNvSpPr>
          <p:nvPr/>
        </p:nvSpPr>
        <p:spPr bwMode="auto">
          <a:xfrm rot="10800000">
            <a:off x="1447800" y="3613150"/>
            <a:ext cx="4572000" cy="2209800"/>
          </a:xfrm>
          <a:custGeom>
            <a:avLst/>
            <a:gdLst>
              <a:gd name="T0" fmla="*/ 0 w 2880"/>
              <a:gd name="T1" fmla="*/ 2147483647 h 768"/>
              <a:gd name="T2" fmla="*/ 2147483647 w 2880"/>
              <a:gd name="T3" fmla="*/ 0 h 768"/>
              <a:gd name="T4" fmla="*/ 2147483647 w 2880"/>
              <a:gd name="T5" fmla="*/ 2147483647 h 768"/>
              <a:gd name="T6" fmla="*/ 0 60000 65536"/>
              <a:gd name="T7" fmla="*/ 0 60000 65536"/>
              <a:gd name="T8" fmla="*/ 0 60000 65536"/>
              <a:gd name="T9" fmla="*/ 0 w 2880"/>
              <a:gd name="T10" fmla="*/ 0 h 768"/>
              <a:gd name="T11" fmla="*/ 2880 w 2880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0" h="768">
                <a:moveTo>
                  <a:pt x="0" y="768"/>
                </a:moveTo>
                <a:cubicBezTo>
                  <a:pt x="456" y="384"/>
                  <a:pt x="912" y="0"/>
                  <a:pt x="1392" y="0"/>
                </a:cubicBezTo>
                <a:cubicBezTo>
                  <a:pt x="1872" y="0"/>
                  <a:pt x="2632" y="640"/>
                  <a:pt x="2880" y="768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Freeform 7"/>
          <p:cNvSpPr>
            <a:spLocks/>
          </p:cNvSpPr>
          <p:nvPr/>
        </p:nvSpPr>
        <p:spPr bwMode="auto">
          <a:xfrm rot="19017">
            <a:off x="1525588" y="1403350"/>
            <a:ext cx="4572000" cy="2209800"/>
          </a:xfrm>
          <a:custGeom>
            <a:avLst/>
            <a:gdLst>
              <a:gd name="T0" fmla="*/ 0 w 2880"/>
              <a:gd name="T1" fmla="*/ 2147483647 h 768"/>
              <a:gd name="T2" fmla="*/ 2147483647 w 2880"/>
              <a:gd name="T3" fmla="*/ 0 h 768"/>
              <a:gd name="T4" fmla="*/ 2147483647 w 2880"/>
              <a:gd name="T5" fmla="*/ 2147483647 h 768"/>
              <a:gd name="T6" fmla="*/ 0 60000 65536"/>
              <a:gd name="T7" fmla="*/ 0 60000 65536"/>
              <a:gd name="T8" fmla="*/ 0 60000 65536"/>
              <a:gd name="T9" fmla="*/ 0 w 2880"/>
              <a:gd name="T10" fmla="*/ 0 h 768"/>
              <a:gd name="T11" fmla="*/ 2880 w 2880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0" h="768">
                <a:moveTo>
                  <a:pt x="0" y="768"/>
                </a:moveTo>
                <a:cubicBezTo>
                  <a:pt x="456" y="384"/>
                  <a:pt x="912" y="0"/>
                  <a:pt x="1392" y="0"/>
                </a:cubicBezTo>
                <a:cubicBezTo>
                  <a:pt x="1872" y="0"/>
                  <a:pt x="2632" y="640"/>
                  <a:pt x="2880" y="768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8"/>
          <p:cNvSpPr>
            <a:spLocks noChangeShapeType="1"/>
          </p:cNvSpPr>
          <p:nvPr/>
        </p:nvSpPr>
        <p:spPr bwMode="auto">
          <a:xfrm>
            <a:off x="1447800" y="3613150"/>
            <a:ext cx="556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Oval 11"/>
          <p:cNvSpPr>
            <a:spLocks noChangeArrowheads="1"/>
          </p:cNvSpPr>
          <p:nvPr/>
        </p:nvSpPr>
        <p:spPr bwMode="auto">
          <a:xfrm rot="3256692">
            <a:off x="2590800" y="3003550"/>
            <a:ext cx="2438400" cy="1219200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227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5644970" cy="914400"/>
          </a:xfrm>
        </p:spPr>
        <p:txBody>
          <a:bodyPr/>
          <a:lstStyle/>
          <a:p>
            <a:r>
              <a:rPr lang="en-US" sz="4400" dirty="0" smtClean="0"/>
              <a:t>Non-Adiabatic Changes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58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Line 3"/>
          <p:cNvSpPr>
            <a:spLocks noChangeShapeType="1"/>
          </p:cNvSpPr>
          <p:nvPr/>
        </p:nvSpPr>
        <p:spPr bwMode="auto">
          <a:xfrm flipV="1">
            <a:off x="1436688" y="1360488"/>
            <a:ext cx="11112" cy="466566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600200" y="2012950"/>
            <a:ext cx="509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charset="0"/>
                <a:sym typeface="Symbol" charset="0"/>
              </a:rPr>
              <a:t>E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858000" y="3765550"/>
            <a:ext cx="109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Times New Roman" charset="0"/>
                <a:sym typeface="Symbol" charset="0"/>
              </a:rPr>
              <a:t>t (or )</a:t>
            </a:r>
            <a:endParaRPr lang="en-US" b="0">
              <a:latin typeface="Times New Roman" charset="0"/>
            </a:endParaRPr>
          </a:p>
        </p:txBody>
      </p:sp>
      <p:sp>
        <p:nvSpPr>
          <p:cNvPr id="15" name="Freeform 6"/>
          <p:cNvSpPr>
            <a:spLocks/>
          </p:cNvSpPr>
          <p:nvPr/>
        </p:nvSpPr>
        <p:spPr bwMode="auto">
          <a:xfrm rot="10800000">
            <a:off x="1447800" y="3613150"/>
            <a:ext cx="4572000" cy="2209800"/>
          </a:xfrm>
          <a:custGeom>
            <a:avLst/>
            <a:gdLst>
              <a:gd name="T0" fmla="*/ 0 w 2880"/>
              <a:gd name="T1" fmla="*/ 2147483647 h 768"/>
              <a:gd name="T2" fmla="*/ 2147483647 w 2880"/>
              <a:gd name="T3" fmla="*/ 0 h 768"/>
              <a:gd name="T4" fmla="*/ 2147483647 w 2880"/>
              <a:gd name="T5" fmla="*/ 2147483647 h 768"/>
              <a:gd name="T6" fmla="*/ 0 60000 65536"/>
              <a:gd name="T7" fmla="*/ 0 60000 65536"/>
              <a:gd name="T8" fmla="*/ 0 60000 65536"/>
              <a:gd name="T9" fmla="*/ 0 w 2880"/>
              <a:gd name="T10" fmla="*/ 0 h 768"/>
              <a:gd name="T11" fmla="*/ 2880 w 2880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0" h="768">
                <a:moveTo>
                  <a:pt x="0" y="768"/>
                </a:moveTo>
                <a:cubicBezTo>
                  <a:pt x="456" y="384"/>
                  <a:pt x="912" y="0"/>
                  <a:pt x="1392" y="0"/>
                </a:cubicBezTo>
                <a:cubicBezTo>
                  <a:pt x="1872" y="0"/>
                  <a:pt x="2632" y="640"/>
                  <a:pt x="2880" y="768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Freeform 7"/>
          <p:cNvSpPr>
            <a:spLocks/>
          </p:cNvSpPr>
          <p:nvPr/>
        </p:nvSpPr>
        <p:spPr bwMode="auto">
          <a:xfrm rot="19017">
            <a:off x="1525588" y="1403350"/>
            <a:ext cx="4572000" cy="2209800"/>
          </a:xfrm>
          <a:custGeom>
            <a:avLst/>
            <a:gdLst>
              <a:gd name="T0" fmla="*/ 0 w 2880"/>
              <a:gd name="T1" fmla="*/ 2147483647 h 768"/>
              <a:gd name="T2" fmla="*/ 2147483647 w 2880"/>
              <a:gd name="T3" fmla="*/ 0 h 768"/>
              <a:gd name="T4" fmla="*/ 2147483647 w 2880"/>
              <a:gd name="T5" fmla="*/ 2147483647 h 768"/>
              <a:gd name="T6" fmla="*/ 0 60000 65536"/>
              <a:gd name="T7" fmla="*/ 0 60000 65536"/>
              <a:gd name="T8" fmla="*/ 0 60000 65536"/>
              <a:gd name="T9" fmla="*/ 0 w 2880"/>
              <a:gd name="T10" fmla="*/ 0 h 768"/>
              <a:gd name="T11" fmla="*/ 2880 w 2880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0" h="768">
                <a:moveTo>
                  <a:pt x="0" y="768"/>
                </a:moveTo>
                <a:cubicBezTo>
                  <a:pt x="456" y="384"/>
                  <a:pt x="912" y="0"/>
                  <a:pt x="1392" y="0"/>
                </a:cubicBezTo>
                <a:cubicBezTo>
                  <a:pt x="1872" y="0"/>
                  <a:pt x="2632" y="640"/>
                  <a:pt x="2880" y="768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>
            <a:off x="1447800" y="3613150"/>
            <a:ext cx="556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10"/>
          <p:cNvSpPr>
            <a:spLocks noChangeArrowheads="1"/>
          </p:cNvSpPr>
          <p:nvPr/>
        </p:nvSpPr>
        <p:spPr bwMode="auto">
          <a:xfrm rot="5932617">
            <a:off x="2590800" y="2992438"/>
            <a:ext cx="2438400" cy="1219200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8842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5644970" cy="914400"/>
          </a:xfrm>
        </p:spPr>
        <p:txBody>
          <a:bodyPr/>
          <a:lstStyle/>
          <a:p>
            <a:r>
              <a:rPr lang="en-US" sz="4400" dirty="0" smtClean="0"/>
              <a:t>Non-Adiabatic Changes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59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Line 3"/>
          <p:cNvSpPr>
            <a:spLocks noChangeShapeType="1"/>
          </p:cNvSpPr>
          <p:nvPr/>
        </p:nvSpPr>
        <p:spPr bwMode="auto">
          <a:xfrm flipV="1">
            <a:off x="1436688" y="1360488"/>
            <a:ext cx="11112" cy="466566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600200" y="2012950"/>
            <a:ext cx="509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charset="0"/>
                <a:sym typeface="Symbol" charset="0"/>
              </a:rPr>
              <a:t>E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858000" y="3765550"/>
            <a:ext cx="109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Times New Roman" charset="0"/>
                <a:sym typeface="Symbol" charset="0"/>
              </a:rPr>
              <a:t>t (or )</a:t>
            </a:r>
            <a:endParaRPr lang="en-US" b="0">
              <a:latin typeface="Times New Roman" charset="0"/>
            </a:endParaRPr>
          </a:p>
        </p:txBody>
      </p:sp>
      <p:sp>
        <p:nvSpPr>
          <p:cNvPr id="15" name="Freeform 6"/>
          <p:cNvSpPr>
            <a:spLocks/>
          </p:cNvSpPr>
          <p:nvPr/>
        </p:nvSpPr>
        <p:spPr bwMode="auto">
          <a:xfrm rot="10800000">
            <a:off x="1447800" y="3613150"/>
            <a:ext cx="4572000" cy="2209800"/>
          </a:xfrm>
          <a:custGeom>
            <a:avLst/>
            <a:gdLst>
              <a:gd name="T0" fmla="*/ 0 w 2880"/>
              <a:gd name="T1" fmla="*/ 2147483647 h 768"/>
              <a:gd name="T2" fmla="*/ 2147483647 w 2880"/>
              <a:gd name="T3" fmla="*/ 0 h 768"/>
              <a:gd name="T4" fmla="*/ 2147483647 w 2880"/>
              <a:gd name="T5" fmla="*/ 2147483647 h 768"/>
              <a:gd name="T6" fmla="*/ 0 60000 65536"/>
              <a:gd name="T7" fmla="*/ 0 60000 65536"/>
              <a:gd name="T8" fmla="*/ 0 60000 65536"/>
              <a:gd name="T9" fmla="*/ 0 w 2880"/>
              <a:gd name="T10" fmla="*/ 0 h 768"/>
              <a:gd name="T11" fmla="*/ 2880 w 2880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0" h="768">
                <a:moveTo>
                  <a:pt x="0" y="768"/>
                </a:moveTo>
                <a:cubicBezTo>
                  <a:pt x="456" y="384"/>
                  <a:pt x="912" y="0"/>
                  <a:pt x="1392" y="0"/>
                </a:cubicBezTo>
                <a:cubicBezTo>
                  <a:pt x="1872" y="0"/>
                  <a:pt x="2632" y="640"/>
                  <a:pt x="2880" y="768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Freeform 7"/>
          <p:cNvSpPr>
            <a:spLocks/>
          </p:cNvSpPr>
          <p:nvPr/>
        </p:nvSpPr>
        <p:spPr bwMode="auto">
          <a:xfrm rot="19017">
            <a:off x="1525588" y="1403350"/>
            <a:ext cx="4572000" cy="2209800"/>
          </a:xfrm>
          <a:custGeom>
            <a:avLst/>
            <a:gdLst>
              <a:gd name="T0" fmla="*/ 0 w 2880"/>
              <a:gd name="T1" fmla="*/ 2147483647 h 768"/>
              <a:gd name="T2" fmla="*/ 2147483647 w 2880"/>
              <a:gd name="T3" fmla="*/ 0 h 768"/>
              <a:gd name="T4" fmla="*/ 2147483647 w 2880"/>
              <a:gd name="T5" fmla="*/ 2147483647 h 768"/>
              <a:gd name="T6" fmla="*/ 0 60000 65536"/>
              <a:gd name="T7" fmla="*/ 0 60000 65536"/>
              <a:gd name="T8" fmla="*/ 0 60000 65536"/>
              <a:gd name="T9" fmla="*/ 0 w 2880"/>
              <a:gd name="T10" fmla="*/ 0 h 768"/>
              <a:gd name="T11" fmla="*/ 2880 w 2880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0" h="768">
                <a:moveTo>
                  <a:pt x="0" y="768"/>
                </a:moveTo>
                <a:cubicBezTo>
                  <a:pt x="456" y="384"/>
                  <a:pt x="912" y="0"/>
                  <a:pt x="1392" y="0"/>
                </a:cubicBezTo>
                <a:cubicBezTo>
                  <a:pt x="1872" y="0"/>
                  <a:pt x="2632" y="640"/>
                  <a:pt x="2880" y="768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>
            <a:off x="1447800" y="3613150"/>
            <a:ext cx="556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10"/>
          <p:cNvSpPr>
            <a:spLocks noChangeArrowheads="1"/>
          </p:cNvSpPr>
          <p:nvPr/>
        </p:nvSpPr>
        <p:spPr bwMode="auto">
          <a:xfrm rot="8566759">
            <a:off x="2590800" y="3025775"/>
            <a:ext cx="2438400" cy="1219200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8842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99" y="53625"/>
            <a:ext cx="6345705" cy="914400"/>
          </a:xfrm>
        </p:spPr>
        <p:txBody>
          <a:bodyPr/>
          <a:lstStyle/>
          <a:p>
            <a:r>
              <a:rPr lang="en-US" sz="4400" dirty="0" smtClean="0"/>
              <a:t>The Frequency Slip Factor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6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791580" y="2259013"/>
            <a:ext cx="6889750" cy="53991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90000"/>
              </a:lnSpc>
            </a:pPr>
            <a:r>
              <a:rPr lang="en-US" sz="2400" dirty="0" smtClean="0"/>
              <a:t>Below  transition	 </a:t>
            </a:r>
            <a:r>
              <a:rPr lang="en-US" sz="2400" dirty="0" smtClean="0">
                <a:sym typeface="Wingdings"/>
              </a:rPr>
              <a:t>  </a:t>
            </a:r>
            <a:r>
              <a:rPr lang="en-US" sz="2400" dirty="0" smtClean="0">
                <a:latin typeface="Symbol" charset="2"/>
                <a:cs typeface="Symbol" charset="2"/>
                <a:sym typeface="Wingdings"/>
              </a:rPr>
              <a:t>h </a:t>
            </a:r>
            <a:r>
              <a:rPr lang="en-US" sz="2400" dirty="0" smtClean="0">
                <a:cs typeface="Symbol" charset="2"/>
                <a:sym typeface="Wingdings"/>
              </a:rPr>
              <a:t>= positive</a:t>
            </a:r>
            <a:r>
              <a:rPr lang="en-US" sz="2400" dirty="0" smtClean="0">
                <a:latin typeface="Symbol" charset="2"/>
                <a:cs typeface="Symbol" charset="2"/>
                <a:sym typeface="Wingdings"/>
              </a:rPr>
              <a:t> 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4713198"/>
              </p:ext>
            </p:extLst>
          </p:nvPr>
        </p:nvGraphicFramePr>
        <p:xfrm>
          <a:off x="3111500" y="1249363"/>
          <a:ext cx="3436938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9" name="Equation" r:id="rId5" imgW="3035300" imgH="609600" progId="Equation.3">
                  <p:embed/>
                </p:oleObj>
              </mc:Choice>
              <mc:Fallback>
                <p:oleObj name="Equation" r:id="rId5" imgW="3035300" imgH="60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500" y="1249363"/>
                        <a:ext cx="3436938" cy="690562"/>
                      </a:xfrm>
                      <a:prstGeom prst="rect">
                        <a:avLst/>
                      </a:prstGeom>
                      <a:solidFill>
                        <a:srgbClr val="D6EC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" name="Group 46"/>
          <p:cNvGrpSpPr>
            <a:grpSpLocks/>
          </p:cNvGrpSpPr>
          <p:nvPr/>
        </p:nvGrpSpPr>
        <p:grpSpPr bwMode="auto">
          <a:xfrm>
            <a:off x="3587750" y="1127125"/>
            <a:ext cx="4970463" cy="1468438"/>
            <a:chOff x="2260" y="710"/>
            <a:chExt cx="3131" cy="925"/>
          </a:xfrm>
        </p:grpSpPr>
        <p:sp>
          <p:nvSpPr>
            <p:cNvPr id="36" name="AutoShape 33"/>
            <p:cNvSpPr>
              <a:spLocks/>
            </p:cNvSpPr>
            <p:nvPr/>
          </p:nvSpPr>
          <p:spPr bwMode="auto">
            <a:xfrm>
              <a:off x="5078" y="1321"/>
              <a:ext cx="313" cy="314"/>
            </a:xfrm>
            <a:prstGeom prst="borderCallout2">
              <a:avLst>
                <a:gd name="adj1" fmla="val 22931"/>
                <a:gd name="adj2" fmla="val -15333"/>
                <a:gd name="adj3" fmla="val 22931"/>
                <a:gd name="adj4" fmla="val -213097"/>
                <a:gd name="adj5" fmla="val -17926"/>
                <a:gd name="adj6" fmla="val -418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fr-FR" i="1">
                <a:latin typeface="Symbol" charset="0"/>
                <a:sym typeface="Symbol" charset="0"/>
              </a:endParaRPr>
            </a:p>
          </p:txBody>
        </p:sp>
        <p:sp>
          <p:nvSpPr>
            <p:cNvPr id="37" name="Oval 30"/>
            <p:cNvSpPr>
              <a:spLocks noChangeArrowheads="1"/>
            </p:cNvSpPr>
            <p:nvPr/>
          </p:nvSpPr>
          <p:spPr bwMode="auto">
            <a:xfrm>
              <a:off x="2260" y="714"/>
              <a:ext cx="707" cy="589"/>
            </a:xfrm>
            <a:prstGeom prst="ellipse">
              <a:avLst/>
            </a:prstGeom>
            <a:noFill/>
            <a:ln w="38100">
              <a:solidFill>
                <a:srgbClr val="EA157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8" name="Oval 31"/>
            <p:cNvSpPr>
              <a:spLocks noChangeArrowheads="1"/>
            </p:cNvSpPr>
            <p:nvPr/>
          </p:nvSpPr>
          <p:spPr bwMode="auto">
            <a:xfrm>
              <a:off x="3239" y="710"/>
              <a:ext cx="707" cy="589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" name="AutoShape 32"/>
            <p:cNvSpPr>
              <a:spLocks/>
            </p:cNvSpPr>
            <p:nvPr/>
          </p:nvSpPr>
          <p:spPr bwMode="auto">
            <a:xfrm>
              <a:off x="5075" y="1325"/>
              <a:ext cx="313" cy="309"/>
            </a:xfrm>
            <a:prstGeom prst="borderCallout2">
              <a:avLst>
                <a:gd name="adj1" fmla="val 23301"/>
                <a:gd name="adj2" fmla="val -15333"/>
                <a:gd name="adj3" fmla="val 23301"/>
                <a:gd name="adj4" fmla="val -367412"/>
                <a:gd name="adj5" fmla="val -14949"/>
                <a:gd name="adj6" fmla="val -749838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i="1" dirty="0">
                  <a:solidFill>
                    <a:schemeClr val="accent1"/>
                  </a:solidFill>
                  <a:latin typeface="Symbol" charset="0"/>
                  <a:sym typeface="Symbol" charset="0"/>
                </a:rPr>
                <a:t></a:t>
              </a:r>
            </a:p>
          </p:txBody>
        </p:sp>
      </p:grpSp>
      <p:sp>
        <p:nvSpPr>
          <p:cNvPr id="40" name="Rectangle 35"/>
          <p:cNvSpPr>
            <a:spLocks noChangeArrowheads="1"/>
          </p:cNvSpPr>
          <p:nvPr/>
        </p:nvSpPr>
        <p:spPr bwMode="auto">
          <a:xfrm>
            <a:off x="819150" y="1320800"/>
            <a:ext cx="2058988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2400" b="0" dirty="0"/>
              <a:t>We found</a:t>
            </a:r>
            <a:r>
              <a:rPr lang="en-US" sz="4000" b="0" dirty="0"/>
              <a:t> </a:t>
            </a:r>
          </a:p>
        </p:txBody>
      </p:sp>
      <p:sp>
        <p:nvSpPr>
          <p:cNvPr id="41" name="Rectangle 36"/>
          <p:cNvSpPr>
            <a:spLocks noChangeArrowheads="1"/>
          </p:cNvSpPr>
          <p:nvPr/>
        </p:nvSpPr>
        <p:spPr bwMode="auto">
          <a:xfrm>
            <a:off x="865188" y="2708920"/>
            <a:ext cx="6587132" cy="49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2400" dirty="0" smtClean="0"/>
              <a:t>At transition 	</a:t>
            </a:r>
            <a:r>
              <a:rPr lang="en-US" sz="2400" dirty="0" smtClean="0">
                <a:sym typeface="Wingdings"/>
              </a:rPr>
              <a:t>  </a:t>
            </a:r>
            <a:r>
              <a:rPr lang="en-US" sz="2400" dirty="0">
                <a:latin typeface="Symbol" charset="2"/>
                <a:cs typeface="Symbol" charset="2"/>
                <a:sym typeface="Wingdings"/>
              </a:rPr>
              <a:t>h </a:t>
            </a:r>
            <a:r>
              <a:rPr lang="en-US" sz="2400" dirty="0">
                <a:cs typeface="Symbol" charset="2"/>
                <a:sym typeface="Wingdings"/>
              </a:rPr>
              <a:t>= </a:t>
            </a:r>
            <a:r>
              <a:rPr lang="en-US" sz="2400" dirty="0" smtClean="0">
                <a:cs typeface="Symbol" charset="2"/>
                <a:sym typeface="Wingdings"/>
              </a:rPr>
              <a:t>zero</a:t>
            </a:r>
            <a:endParaRPr lang="en-US" sz="2400" dirty="0"/>
          </a:p>
        </p:txBody>
      </p:sp>
      <p:sp>
        <p:nvSpPr>
          <p:cNvPr id="42" name="Rectangle 37"/>
          <p:cNvSpPr>
            <a:spLocks noChangeArrowheads="1"/>
          </p:cNvSpPr>
          <p:nvPr/>
        </p:nvSpPr>
        <p:spPr bwMode="auto">
          <a:xfrm>
            <a:off x="890588" y="3203975"/>
            <a:ext cx="7461832" cy="52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2400" b="0" dirty="0" smtClean="0"/>
              <a:t>Above transition	</a:t>
            </a:r>
            <a:r>
              <a:rPr lang="en-US" sz="2400" b="0" dirty="0" smtClean="0">
                <a:sym typeface="Wingdings"/>
              </a:rPr>
              <a:t>  </a:t>
            </a:r>
            <a:r>
              <a:rPr lang="en-US" sz="2400" dirty="0">
                <a:latin typeface="Symbol" charset="2"/>
                <a:cs typeface="Symbol" charset="2"/>
                <a:sym typeface="Wingdings"/>
              </a:rPr>
              <a:t>h </a:t>
            </a:r>
            <a:r>
              <a:rPr lang="en-US" sz="2400" dirty="0">
                <a:cs typeface="Symbol" charset="2"/>
                <a:sym typeface="Wingdings"/>
              </a:rPr>
              <a:t>= </a:t>
            </a:r>
            <a:r>
              <a:rPr lang="en-US" sz="2400" dirty="0" smtClean="0">
                <a:cs typeface="Symbol" charset="2"/>
                <a:sym typeface="Wingdings"/>
              </a:rPr>
              <a:t>negative</a:t>
            </a:r>
            <a:r>
              <a:rPr lang="en-US" sz="2400" dirty="0" smtClean="0">
                <a:latin typeface="Symbol" charset="2"/>
                <a:cs typeface="Symbol" charset="2"/>
                <a:sym typeface="Wingdings"/>
              </a:rPr>
              <a:t> </a:t>
            </a:r>
            <a:r>
              <a:rPr lang="en-US" sz="2400" dirty="0" smtClean="0"/>
              <a:t> </a:t>
            </a:r>
            <a:endParaRPr lang="en-US" sz="24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</a:pPr>
            <a:endParaRPr lang="en-US" sz="2000" b="0" dirty="0"/>
          </a:p>
        </p:txBody>
      </p:sp>
      <p:sp>
        <p:nvSpPr>
          <p:cNvPr id="43" name="Rectangle 40"/>
          <p:cNvSpPr>
            <a:spLocks noChangeArrowheads="1"/>
          </p:cNvSpPr>
          <p:nvPr/>
        </p:nvSpPr>
        <p:spPr bwMode="auto">
          <a:xfrm>
            <a:off x="860426" y="4149080"/>
            <a:ext cx="7807030" cy="238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charset="2"/>
              <a:buChar char="§"/>
            </a:pPr>
            <a:r>
              <a:rPr lang="en-US" sz="2400" b="0" dirty="0"/>
              <a:t>Transition is very important in proton machines.</a:t>
            </a:r>
          </a:p>
          <a:p>
            <a:pPr marL="800100" lvl="1" indent="-342900">
              <a:spcBef>
                <a:spcPct val="20000"/>
              </a:spcBef>
              <a:buSzPct val="80000"/>
              <a:buFont typeface="Wingdings" charset="2"/>
              <a:buChar char="§"/>
            </a:pPr>
            <a:r>
              <a:rPr lang="en-US" sz="2400" b="0" dirty="0"/>
              <a:t>A little later we will see why….</a:t>
            </a:r>
          </a:p>
          <a:p>
            <a:pPr marL="342900" indent="-342900">
              <a:spcBef>
                <a:spcPct val="20000"/>
              </a:spcBef>
              <a:buFont typeface="Wingdings" charset="2"/>
              <a:buChar char="§"/>
            </a:pPr>
            <a:r>
              <a:rPr lang="en-US" sz="2400" b="0" dirty="0"/>
              <a:t>In </a:t>
            </a:r>
            <a:r>
              <a:rPr lang="en-US" sz="2400" b="0" dirty="0">
                <a:sym typeface="Symbol" charset="0"/>
              </a:rPr>
              <a:t>the </a:t>
            </a:r>
            <a:r>
              <a:rPr lang="en-US" sz="2400" b="0" dirty="0" smtClean="0">
                <a:sym typeface="Symbol" charset="0"/>
              </a:rPr>
              <a:t>CERN PS </a:t>
            </a:r>
            <a:r>
              <a:rPr lang="en-US" sz="2400" b="0" dirty="0">
                <a:sym typeface="Symbol" charset="0"/>
              </a:rPr>
              <a:t>machine :</a:t>
            </a:r>
            <a:r>
              <a:rPr lang="en-US" sz="2400" b="0" dirty="0">
                <a:latin typeface="Times New Roman" charset="0"/>
                <a:sym typeface="Symbol" charset="0"/>
              </a:rPr>
              <a:t> </a:t>
            </a:r>
            <a:r>
              <a:rPr lang="en-US" sz="2400" b="0" dirty="0" err="1">
                <a:sym typeface="Symbol" charset="0"/>
              </a:rPr>
              <a:t>tr</a:t>
            </a:r>
            <a:r>
              <a:rPr lang="en-US" sz="2400" b="0" dirty="0">
                <a:sym typeface="Symbol" charset="0"/>
              </a:rPr>
              <a:t> is at </a:t>
            </a:r>
            <a:r>
              <a:rPr lang="en-US" sz="2400" b="0" dirty="0" smtClean="0">
                <a:sym typeface="Symbol" charset="0"/>
              </a:rPr>
              <a:t>~ </a:t>
            </a:r>
            <a:r>
              <a:rPr lang="en-US" sz="2400" b="0" dirty="0" smtClean="0"/>
              <a:t>6 </a:t>
            </a:r>
            <a:r>
              <a:rPr lang="en-US" sz="2400" b="0" dirty="0" err="1"/>
              <a:t>GeV</a:t>
            </a:r>
            <a:r>
              <a:rPr lang="en-US" sz="2400" b="0" dirty="0"/>
              <a:t>/</a:t>
            </a:r>
            <a:r>
              <a:rPr lang="en-US" sz="2400" b="0" dirty="0" smtClean="0"/>
              <a:t>c</a:t>
            </a:r>
            <a:endParaRPr lang="en-US" sz="2400" b="0" dirty="0">
              <a:sym typeface="Symbol" charset="0"/>
            </a:endParaRPr>
          </a:p>
          <a:p>
            <a:pPr marL="342900" indent="-342900">
              <a:spcBef>
                <a:spcPct val="20000"/>
              </a:spcBef>
              <a:buFont typeface="Wingdings" charset="2"/>
              <a:buChar char="§"/>
            </a:pPr>
            <a:r>
              <a:rPr lang="en-US" sz="2400" b="0" dirty="0"/>
              <a:t>Transition does not exist in leptons machines, why?</a:t>
            </a:r>
          </a:p>
        </p:txBody>
      </p:sp>
    </p:spTree>
    <p:extLst>
      <p:ext uri="{BB962C8B-B14F-4D97-AF65-F5344CB8AC3E}">
        <p14:creationId xmlns:p14="http://schemas.microsoft.com/office/powerpoint/2010/main" val="272585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utoUpdateAnimBg="0"/>
      <p:bldP spid="41" grpId="0" autoUpdateAnimBg="0"/>
      <p:bldP spid="42" grpId="0" autoUpdateAnimBg="0"/>
      <p:bldP spid="43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5644970" cy="914400"/>
          </a:xfrm>
        </p:spPr>
        <p:txBody>
          <a:bodyPr/>
          <a:lstStyle/>
          <a:p>
            <a:r>
              <a:rPr lang="en-US" sz="4400" dirty="0" smtClean="0"/>
              <a:t>Non-Adiabatic Changes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60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Line 3"/>
          <p:cNvSpPr>
            <a:spLocks noChangeShapeType="1"/>
          </p:cNvSpPr>
          <p:nvPr/>
        </p:nvSpPr>
        <p:spPr bwMode="auto">
          <a:xfrm flipV="1">
            <a:off x="1436688" y="1360488"/>
            <a:ext cx="11112" cy="466566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600200" y="2012950"/>
            <a:ext cx="509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charset="0"/>
                <a:sym typeface="Symbol" charset="0"/>
              </a:rPr>
              <a:t>E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858000" y="3765550"/>
            <a:ext cx="109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Times New Roman" charset="0"/>
                <a:sym typeface="Symbol" charset="0"/>
              </a:rPr>
              <a:t>t (or )</a:t>
            </a:r>
            <a:endParaRPr lang="en-US" b="0">
              <a:latin typeface="Times New Roman" charset="0"/>
            </a:endParaRPr>
          </a:p>
        </p:txBody>
      </p:sp>
      <p:sp>
        <p:nvSpPr>
          <p:cNvPr id="15" name="Freeform 6"/>
          <p:cNvSpPr>
            <a:spLocks/>
          </p:cNvSpPr>
          <p:nvPr/>
        </p:nvSpPr>
        <p:spPr bwMode="auto">
          <a:xfrm rot="10800000">
            <a:off x="1447800" y="3613150"/>
            <a:ext cx="4572000" cy="2209800"/>
          </a:xfrm>
          <a:custGeom>
            <a:avLst/>
            <a:gdLst>
              <a:gd name="T0" fmla="*/ 0 w 2880"/>
              <a:gd name="T1" fmla="*/ 2147483647 h 768"/>
              <a:gd name="T2" fmla="*/ 2147483647 w 2880"/>
              <a:gd name="T3" fmla="*/ 0 h 768"/>
              <a:gd name="T4" fmla="*/ 2147483647 w 2880"/>
              <a:gd name="T5" fmla="*/ 2147483647 h 768"/>
              <a:gd name="T6" fmla="*/ 0 60000 65536"/>
              <a:gd name="T7" fmla="*/ 0 60000 65536"/>
              <a:gd name="T8" fmla="*/ 0 60000 65536"/>
              <a:gd name="T9" fmla="*/ 0 w 2880"/>
              <a:gd name="T10" fmla="*/ 0 h 768"/>
              <a:gd name="T11" fmla="*/ 2880 w 2880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0" h="768">
                <a:moveTo>
                  <a:pt x="0" y="768"/>
                </a:moveTo>
                <a:cubicBezTo>
                  <a:pt x="456" y="384"/>
                  <a:pt x="912" y="0"/>
                  <a:pt x="1392" y="0"/>
                </a:cubicBezTo>
                <a:cubicBezTo>
                  <a:pt x="1872" y="0"/>
                  <a:pt x="2632" y="640"/>
                  <a:pt x="2880" y="768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Freeform 7"/>
          <p:cNvSpPr>
            <a:spLocks/>
          </p:cNvSpPr>
          <p:nvPr/>
        </p:nvSpPr>
        <p:spPr bwMode="auto">
          <a:xfrm rot="19017">
            <a:off x="1525588" y="1403350"/>
            <a:ext cx="4572000" cy="2209800"/>
          </a:xfrm>
          <a:custGeom>
            <a:avLst/>
            <a:gdLst>
              <a:gd name="T0" fmla="*/ 0 w 2880"/>
              <a:gd name="T1" fmla="*/ 2147483647 h 768"/>
              <a:gd name="T2" fmla="*/ 2147483647 w 2880"/>
              <a:gd name="T3" fmla="*/ 0 h 768"/>
              <a:gd name="T4" fmla="*/ 2147483647 w 2880"/>
              <a:gd name="T5" fmla="*/ 2147483647 h 768"/>
              <a:gd name="T6" fmla="*/ 0 60000 65536"/>
              <a:gd name="T7" fmla="*/ 0 60000 65536"/>
              <a:gd name="T8" fmla="*/ 0 60000 65536"/>
              <a:gd name="T9" fmla="*/ 0 w 2880"/>
              <a:gd name="T10" fmla="*/ 0 h 768"/>
              <a:gd name="T11" fmla="*/ 2880 w 2880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0" h="768">
                <a:moveTo>
                  <a:pt x="0" y="768"/>
                </a:moveTo>
                <a:cubicBezTo>
                  <a:pt x="456" y="384"/>
                  <a:pt x="912" y="0"/>
                  <a:pt x="1392" y="0"/>
                </a:cubicBezTo>
                <a:cubicBezTo>
                  <a:pt x="1872" y="0"/>
                  <a:pt x="2632" y="640"/>
                  <a:pt x="2880" y="768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8"/>
          <p:cNvSpPr>
            <a:spLocks noChangeArrowheads="1"/>
          </p:cNvSpPr>
          <p:nvPr/>
        </p:nvSpPr>
        <p:spPr bwMode="auto">
          <a:xfrm>
            <a:off x="3657600" y="35369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8" name="Oval 9"/>
          <p:cNvSpPr>
            <a:spLocks noChangeArrowheads="1"/>
          </p:cNvSpPr>
          <p:nvPr/>
        </p:nvSpPr>
        <p:spPr bwMode="auto">
          <a:xfrm>
            <a:off x="2590800" y="3003550"/>
            <a:ext cx="2438400" cy="1219200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>
            <a:off x="1447800" y="3613150"/>
            <a:ext cx="556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42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5644970" cy="914400"/>
          </a:xfrm>
        </p:spPr>
        <p:txBody>
          <a:bodyPr/>
          <a:lstStyle/>
          <a:p>
            <a:r>
              <a:rPr lang="en-US" sz="4400" dirty="0" smtClean="0"/>
              <a:t>Non-Adiabatic Changes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61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Line 3"/>
          <p:cNvSpPr>
            <a:spLocks noChangeShapeType="1"/>
          </p:cNvSpPr>
          <p:nvPr/>
        </p:nvSpPr>
        <p:spPr bwMode="auto">
          <a:xfrm flipV="1">
            <a:off x="1436688" y="1360488"/>
            <a:ext cx="11112" cy="466566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600200" y="2012950"/>
            <a:ext cx="509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charset="0"/>
                <a:sym typeface="Symbol" charset="0"/>
              </a:rPr>
              <a:t>E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858000" y="3765550"/>
            <a:ext cx="109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Times New Roman" charset="0"/>
                <a:sym typeface="Symbol" charset="0"/>
              </a:rPr>
              <a:t>t (or )</a:t>
            </a:r>
            <a:endParaRPr lang="en-US" b="0">
              <a:latin typeface="Times New Roman" charset="0"/>
            </a:endParaRPr>
          </a:p>
        </p:txBody>
      </p:sp>
      <p:sp>
        <p:nvSpPr>
          <p:cNvPr id="15" name="Freeform 6"/>
          <p:cNvSpPr>
            <a:spLocks/>
          </p:cNvSpPr>
          <p:nvPr/>
        </p:nvSpPr>
        <p:spPr bwMode="auto">
          <a:xfrm rot="10800000">
            <a:off x="1447800" y="3613150"/>
            <a:ext cx="4572000" cy="2209800"/>
          </a:xfrm>
          <a:custGeom>
            <a:avLst/>
            <a:gdLst>
              <a:gd name="T0" fmla="*/ 0 w 2880"/>
              <a:gd name="T1" fmla="*/ 2147483647 h 768"/>
              <a:gd name="T2" fmla="*/ 2147483647 w 2880"/>
              <a:gd name="T3" fmla="*/ 0 h 768"/>
              <a:gd name="T4" fmla="*/ 2147483647 w 2880"/>
              <a:gd name="T5" fmla="*/ 2147483647 h 768"/>
              <a:gd name="T6" fmla="*/ 0 60000 65536"/>
              <a:gd name="T7" fmla="*/ 0 60000 65536"/>
              <a:gd name="T8" fmla="*/ 0 60000 65536"/>
              <a:gd name="T9" fmla="*/ 0 w 2880"/>
              <a:gd name="T10" fmla="*/ 0 h 768"/>
              <a:gd name="T11" fmla="*/ 2880 w 2880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0" h="768">
                <a:moveTo>
                  <a:pt x="0" y="768"/>
                </a:moveTo>
                <a:cubicBezTo>
                  <a:pt x="456" y="384"/>
                  <a:pt x="912" y="0"/>
                  <a:pt x="1392" y="0"/>
                </a:cubicBezTo>
                <a:cubicBezTo>
                  <a:pt x="1872" y="0"/>
                  <a:pt x="2632" y="640"/>
                  <a:pt x="2880" y="768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Freeform 7"/>
          <p:cNvSpPr>
            <a:spLocks/>
          </p:cNvSpPr>
          <p:nvPr/>
        </p:nvSpPr>
        <p:spPr bwMode="auto">
          <a:xfrm rot="19017">
            <a:off x="1525588" y="1403350"/>
            <a:ext cx="4572000" cy="2209800"/>
          </a:xfrm>
          <a:custGeom>
            <a:avLst/>
            <a:gdLst>
              <a:gd name="T0" fmla="*/ 0 w 2880"/>
              <a:gd name="T1" fmla="*/ 2147483647 h 768"/>
              <a:gd name="T2" fmla="*/ 2147483647 w 2880"/>
              <a:gd name="T3" fmla="*/ 0 h 768"/>
              <a:gd name="T4" fmla="*/ 2147483647 w 2880"/>
              <a:gd name="T5" fmla="*/ 2147483647 h 768"/>
              <a:gd name="T6" fmla="*/ 0 60000 65536"/>
              <a:gd name="T7" fmla="*/ 0 60000 65536"/>
              <a:gd name="T8" fmla="*/ 0 60000 65536"/>
              <a:gd name="T9" fmla="*/ 0 w 2880"/>
              <a:gd name="T10" fmla="*/ 0 h 768"/>
              <a:gd name="T11" fmla="*/ 2880 w 2880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0" h="768">
                <a:moveTo>
                  <a:pt x="0" y="768"/>
                </a:moveTo>
                <a:cubicBezTo>
                  <a:pt x="456" y="384"/>
                  <a:pt x="912" y="0"/>
                  <a:pt x="1392" y="0"/>
                </a:cubicBezTo>
                <a:cubicBezTo>
                  <a:pt x="1872" y="0"/>
                  <a:pt x="2632" y="640"/>
                  <a:pt x="2880" y="768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8"/>
          <p:cNvSpPr>
            <a:spLocks noChangeArrowheads="1"/>
          </p:cNvSpPr>
          <p:nvPr/>
        </p:nvSpPr>
        <p:spPr bwMode="auto">
          <a:xfrm>
            <a:off x="3657600" y="35369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8" name="Oval 9"/>
          <p:cNvSpPr>
            <a:spLocks noChangeArrowheads="1"/>
          </p:cNvSpPr>
          <p:nvPr/>
        </p:nvSpPr>
        <p:spPr bwMode="auto">
          <a:xfrm>
            <a:off x="2590800" y="3003550"/>
            <a:ext cx="2438400" cy="1219200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>
            <a:off x="1447800" y="3613150"/>
            <a:ext cx="556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AutoShape 11"/>
          <p:cNvSpPr>
            <a:spLocks/>
          </p:cNvSpPr>
          <p:nvPr/>
        </p:nvSpPr>
        <p:spPr bwMode="auto">
          <a:xfrm>
            <a:off x="5927725" y="1325563"/>
            <a:ext cx="3100388" cy="2030412"/>
          </a:xfrm>
          <a:prstGeom prst="borderCallout2">
            <a:avLst>
              <a:gd name="adj1" fmla="val 5630"/>
              <a:gd name="adj2" fmla="val -2458"/>
              <a:gd name="adj3" fmla="val 5630"/>
              <a:gd name="adj4" fmla="val -30875"/>
              <a:gd name="adj5" fmla="val 78657"/>
              <a:gd name="adj6" fmla="val -6031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0">
                <a:solidFill>
                  <a:srgbClr val="7FD13B"/>
                </a:solidFill>
              </a:rPr>
              <a:t>If we let it rotate for long time w.r.t. the synchrotron frequency then all the particle with smear out, we call that</a:t>
            </a:r>
            <a:r>
              <a:rPr lang="en-US" sz="2000">
                <a:solidFill>
                  <a:srgbClr val="7FD13B"/>
                </a:solidFill>
              </a:rPr>
              <a:t> </a:t>
            </a:r>
            <a:r>
              <a:rPr lang="en-US" sz="2000" u="sng">
                <a:solidFill>
                  <a:srgbClr val="7FD13B"/>
                </a:solidFill>
              </a:rPr>
              <a:t>filamentation</a:t>
            </a:r>
          </a:p>
        </p:txBody>
      </p:sp>
    </p:spTree>
    <p:extLst>
      <p:ext uri="{BB962C8B-B14F-4D97-AF65-F5344CB8AC3E}">
        <p14:creationId xmlns:p14="http://schemas.microsoft.com/office/powerpoint/2010/main" val="361470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5644970" cy="914400"/>
          </a:xfrm>
        </p:spPr>
        <p:txBody>
          <a:bodyPr/>
          <a:lstStyle/>
          <a:p>
            <a:r>
              <a:rPr lang="en-US" sz="4400" dirty="0" smtClean="0"/>
              <a:t>Non-Adiabatic Changes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62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Line 3"/>
          <p:cNvSpPr>
            <a:spLocks noChangeShapeType="1"/>
          </p:cNvSpPr>
          <p:nvPr/>
        </p:nvSpPr>
        <p:spPr bwMode="auto">
          <a:xfrm flipV="1">
            <a:off x="1436688" y="1360488"/>
            <a:ext cx="11112" cy="466566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600200" y="2012950"/>
            <a:ext cx="509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charset="0"/>
                <a:sym typeface="Symbol" charset="0"/>
              </a:rPr>
              <a:t>E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858000" y="3765550"/>
            <a:ext cx="109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Times New Roman" charset="0"/>
                <a:sym typeface="Symbol" charset="0"/>
              </a:rPr>
              <a:t>t (or )</a:t>
            </a:r>
            <a:endParaRPr lang="en-US" b="0">
              <a:latin typeface="Times New Roman" charset="0"/>
            </a:endParaRPr>
          </a:p>
        </p:txBody>
      </p:sp>
      <p:sp>
        <p:nvSpPr>
          <p:cNvPr id="15" name="Freeform 6"/>
          <p:cNvSpPr>
            <a:spLocks/>
          </p:cNvSpPr>
          <p:nvPr/>
        </p:nvSpPr>
        <p:spPr bwMode="auto">
          <a:xfrm rot="10800000">
            <a:off x="1447800" y="3613150"/>
            <a:ext cx="4572000" cy="2209800"/>
          </a:xfrm>
          <a:custGeom>
            <a:avLst/>
            <a:gdLst>
              <a:gd name="T0" fmla="*/ 0 w 2880"/>
              <a:gd name="T1" fmla="*/ 2147483647 h 768"/>
              <a:gd name="T2" fmla="*/ 2147483647 w 2880"/>
              <a:gd name="T3" fmla="*/ 0 h 768"/>
              <a:gd name="T4" fmla="*/ 2147483647 w 2880"/>
              <a:gd name="T5" fmla="*/ 2147483647 h 768"/>
              <a:gd name="T6" fmla="*/ 0 60000 65536"/>
              <a:gd name="T7" fmla="*/ 0 60000 65536"/>
              <a:gd name="T8" fmla="*/ 0 60000 65536"/>
              <a:gd name="T9" fmla="*/ 0 w 2880"/>
              <a:gd name="T10" fmla="*/ 0 h 768"/>
              <a:gd name="T11" fmla="*/ 2880 w 2880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0" h="768">
                <a:moveTo>
                  <a:pt x="0" y="768"/>
                </a:moveTo>
                <a:cubicBezTo>
                  <a:pt x="456" y="384"/>
                  <a:pt x="912" y="0"/>
                  <a:pt x="1392" y="0"/>
                </a:cubicBezTo>
                <a:cubicBezTo>
                  <a:pt x="1872" y="0"/>
                  <a:pt x="2632" y="640"/>
                  <a:pt x="2880" y="768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Freeform 7"/>
          <p:cNvSpPr>
            <a:spLocks/>
          </p:cNvSpPr>
          <p:nvPr/>
        </p:nvSpPr>
        <p:spPr bwMode="auto">
          <a:xfrm rot="19017">
            <a:off x="1525588" y="1403350"/>
            <a:ext cx="4572000" cy="2209800"/>
          </a:xfrm>
          <a:custGeom>
            <a:avLst/>
            <a:gdLst>
              <a:gd name="T0" fmla="*/ 0 w 2880"/>
              <a:gd name="T1" fmla="*/ 2147483647 h 768"/>
              <a:gd name="T2" fmla="*/ 2147483647 w 2880"/>
              <a:gd name="T3" fmla="*/ 0 h 768"/>
              <a:gd name="T4" fmla="*/ 2147483647 w 2880"/>
              <a:gd name="T5" fmla="*/ 2147483647 h 768"/>
              <a:gd name="T6" fmla="*/ 0 60000 65536"/>
              <a:gd name="T7" fmla="*/ 0 60000 65536"/>
              <a:gd name="T8" fmla="*/ 0 60000 65536"/>
              <a:gd name="T9" fmla="*/ 0 w 2880"/>
              <a:gd name="T10" fmla="*/ 0 h 768"/>
              <a:gd name="T11" fmla="*/ 2880 w 2880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0" h="768">
                <a:moveTo>
                  <a:pt x="0" y="768"/>
                </a:moveTo>
                <a:cubicBezTo>
                  <a:pt x="456" y="384"/>
                  <a:pt x="912" y="0"/>
                  <a:pt x="1392" y="0"/>
                </a:cubicBezTo>
                <a:cubicBezTo>
                  <a:pt x="1872" y="0"/>
                  <a:pt x="2632" y="640"/>
                  <a:pt x="2880" y="768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>
            <a:off x="1447800" y="3613150"/>
            <a:ext cx="556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AutoShape 11"/>
          <p:cNvSpPr>
            <a:spLocks/>
          </p:cNvSpPr>
          <p:nvPr/>
        </p:nvSpPr>
        <p:spPr bwMode="auto">
          <a:xfrm>
            <a:off x="5927725" y="1325563"/>
            <a:ext cx="3100388" cy="1319212"/>
          </a:xfrm>
          <a:prstGeom prst="borderCallout2">
            <a:avLst>
              <a:gd name="adj1" fmla="val 8662"/>
              <a:gd name="adj2" fmla="val -2458"/>
              <a:gd name="adj3" fmla="val 8662"/>
              <a:gd name="adj4" fmla="val -30875"/>
              <a:gd name="adj5" fmla="val 121060"/>
              <a:gd name="adj6" fmla="val -6031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0">
                <a:solidFill>
                  <a:srgbClr val="7FD13B"/>
                </a:solidFill>
              </a:rPr>
              <a:t>Filamentation will cause an increase in longitudinal emittance (blow-up)</a:t>
            </a:r>
          </a:p>
        </p:txBody>
      </p:sp>
      <p:sp>
        <p:nvSpPr>
          <p:cNvPr id="19" name="Oval 12"/>
          <p:cNvSpPr>
            <a:spLocks noChangeArrowheads="1"/>
          </p:cNvSpPr>
          <p:nvPr/>
        </p:nvSpPr>
        <p:spPr bwMode="auto">
          <a:xfrm>
            <a:off x="3679825" y="352583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0" name="Oval 13"/>
          <p:cNvSpPr>
            <a:spLocks noChangeArrowheads="1"/>
          </p:cNvSpPr>
          <p:nvPr/>
        </p:nvSpPr>
        <p:spPr bwMode="auto">
          <a:xfrm rot="10789685">
            <a:off x="2609850" y="2457450"/>
            <a:ext cx="2438400" cy="2286000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21" name="Oval 14"/>
          <p:cNvSpPr>
            <a:spLocks noChangeArrowheads="1"/>
          </p:cNvSpPr>
          <p:nvPr/>
        </p:nvSpPr>
        <p:spPr bwMode="auto">
          <a:xfrm rot="3256692">
            <a:off x="2613025" y="2992438"/>
            <a:ext cx="2438400" cy="1219200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CCCC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22" name="Line 15"/>
          <p:cNvSpPr>
            <a:spLocks noChangeShapeType="1"/>
          </p:cNvSpPr>
          <p:nvPr/>
        </p:nvSpPr>
        <p:spPr bwMode="auto">
          <a:xfrm flipV="1">
            <a:off x="3146425" y="2459038"/>
            <a:ext cx="2286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16"/>
          <p:cNvSpPr>
            <a:spLocks noChangeShapeType="1"/>
          </p:cNvSpPr>
          <p:nvPr/>
        </p:nvSpPr>
        <p:spPr bwMode="auto">
          <a:xfrm flipH="1">
            <a:off x="4289425" y="4592638"/>
            <a:ext cx="228600" cy="152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70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5644970" cy="914400"/>
          </a:xfrm>
        </p:spPr>
        <p:txBody>
          <a:bodyPr/>
          <a:lstStyle/>
          <a:p>
            <a:r>
              <a:rPr lang="en-US" sz="4400" dirty="0" smtClean="0"/>
              <a:t>Non-Adiabatic Changes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63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790575" y="1209675"/>
            <a:ext cx="8334375" cy="128587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400" dirty="0" smtClean="0"/>
              <a:t>To avoid this </a:t>
            </a:r>
            <a:r>
              <a:rPr lang="en-US" sz="2400" dirty="0" err="1" smtClean="0"/>
              <a:t>filamentation</a:t>
            </a:r>
            <a:r>
              <a:rPr lang="en-US" sz="2400" dirty="0" smtClean="0"/>
              <a:t> we have to change slowly </a:t>
            </a:r>
            <a:r>
              <a:rPr lang="en-US" sz="2400" dirty="0" err="1" smtClean="0"/>
              <a:t>w.r.t</a:t>
            </a:r>
            <a:r>
              <a:rPr lang="en-US" sz="2400" dirty="0" smtClean="0"/>
              <a:t>. the synchrotron frequency.</a:t>
            </a:r>
          </a:p>
          <a:p>
            <a:r>
              <a:rPr lang="en-US" sz="2400" dirty="0" smtClean="0"/>
              <a:t>This is called </a:t>
            </a:r>
            <a:r>
              <a:rPr lang="en-US" sz="2400" b="1" u="sng" dirty="0" smtClean="0"/>
              <a:t>Adiabatic</a:t>
            </a:r>
            <a:r>
              <a:rPr lang="en-US" sz="2400" dirty="0" smtClean="0"/>
              <a:t> change.</a:t>
            </a:r>
            <a:endParaRPr lang="en-US" dirty="0"/>
          </a:p>
        </p:txBody>
      </p:sp>
      <p:sp>
        <p:nvSpPr>
          <p:cNvPr id="13" name="Line 4"/>
          <p:cNvSpPr>
            <a:spLocks noChangeShapeType="1"/>
          </p:cNvSpPr>
          <p:nvPr/>
        </p:nvSpPr>
        <p:spPr bwMode="auto">
          <a:xfrm flipV="1">
            <a:off x="1447800" y="2924175"/>
            <a:ext cx="0" cy="2667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600200" y="2695575"/>
            <a:ext cx="509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charset="0"/>
                <a:sym typeface="Symbol" charset="0"/>
              </a:rPr>
              <a:t>E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858000" y="4448175"/>
            <a:ext cx="109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Times New Roman" charset="0"/>
                <a:sym typeface="Symbol" charset="0"/>
              </a:rPr>
              <a:t>t (or )</a:t>
            </a:r>
            <a:endParaRPr lang="en-US" b="0">
              <a:latin typeface="Times New Roman" charset="0"/>
            </a:endParaRPr>
          </a:p>
        </p:txBody>
      </p:sp>
      <p:sp>
        <p:nvSpPr>
          <p:cNvPr id="16" name="Freeform 7"/>
          <p:cNvSpPr>
            <a:spLocks/>
          </p:cNvSpPr>
          <p:nvPr/>
        </p:nvSpPr>
        <p:spPr bwMode="auto">
          <a:xfrm rot="10800000">
            <a:off x="1447800" y="4295775"/>
            <a:ext cx="4572000" cy="1371600"/>
          </a:xfrm>
          <a:custGeom>
            <a:avLst/>
            <a:gdLst>
              <a:gd name="T0" fmla="*/ 0 w 2880"/>
              <a:gd name="T1" fmla="*/ 2147483647 h 768"/>
              <a:gd name="T2" fmla="*/ 2147483647 w 2880"/>
              <a:gd name="T3" fmla="*/ 0 h 768"/>
              <a:gd name="T4" fmla="*/ 2147483647 w 2880"/>
              <a:gd name="T5" fmla="*/ 2147483647 h 768"/>
              <a:gd name="T6" fmla="*/ 0 60000 65536"/>
              <a:gd name="T7" fmla="*/ 0 60000 65536"/>
              <a:gd name="T8" fmla="*/ 0 60000 65536"/>
              <a:gd name="T9" fmla="*/ 0 w 2880"/>
              <a:gd name="T10" fmla="*/ 0 h 768"/>
              <a:gd name="T11" fmla="*/ 2880 w 2880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0" h="768">
                <a:moveTo>
                  <a:pt x="0" y="768"/>
                </a:moveTo>
                <a:cubicBezTo>
                  <a:pt x="456" y="384"/>
                  <a:pt x="912" y="0"/>
                  <a:pt x="1392" y="0"/>
                </a:cubicBezTo>
                <a:cubicBezTo>
                  <a:pt x="1872" y="0"/>
                  <a:pt x="2632" y="640"/>
                  <a:pt x="2880" y="768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Freeform 8"/>
          <p:cNvSpPr>
            <a:spLocks/>
          </p:cNvSpPr>
          <p:nvPr/>
        </p:nvSpPr>
        <p:spPr bwMode="auto">
          <a:xfrm rot="19017">
            <a:off x="1524000" y="2924175"/>
            <a:ext cx="4572000" cy="1371600"/>
          </a:xfrm>
          <a:custGeom>
            <a:avLst/>
            <a:gdLst>
              <a:gd name="T0" fmla="*/ 0 w 2880"/>
              <a:gd name="T1" fmla="*/ 2147483647 h 768"/>
              <a:gd name="T2" fmla="*/ 2147483647 w 2880"/>
              <a:gd name="T3" fmla="*/ 0 h 768"/>
              <a:gd name="T4" fmla="*/ 2147483647 w 2880"/>
              <a:gd name="T5" fmla="*/ 2147483647 h 768"/>
              <a:gd name="T6" fmla="*/ 0 60000 65536"/>
              <a:gd name="T7" fmla="*/ 0 60000 65536"/>
              <a:gd name="T8" fmla="*/ 0 60000 65536"/>
              <a:gd name="T9" fmla="*/ 0 w 2880"/>
              <a:gd name="T10" fmla="*/ 0 h 768"/>
              <a:gd name="T11" fmla="*/ 2880 w 2880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0" h="768">
                <a:moveTo>
                  <a:pt x="0" y="768"/>
                </a:moveTo>
                <a:cubicBezTo>
                  <a:pt x="456" y="384"/>
                  <a:pt x="912" y="0"/>
                  <a:pt x="1392" y="0"/>
                </a:cubicBezTo>
                <a:cubicBezTo>
                  <a:pt x="1872" y="0"/>
                  <a:pt x="2632" y="640"/>
                  <a:pt x="2880" y="768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9"/>
          <p:cNvSpPr>
            <a:spLocks noChangeArrowheads="1"/>
          </p:cNvSpPr>
          <p:nvPr/>
        </p:nvSpPr>
        <p:spPr bwMode="auto">
          <a:xfrm>
            <a:off x="3657600" y="42195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9" name="Oval 10"/>
          <p:cNvSpPr>
            <a:spLocks noChangeArrowheads="1"/>
          </p:cNvSpPr>
          <p:nvPr/>
        </p:nvSpPr>
        <p:spPr bwMode="auto">
          <a:xfrm>
            <a:off x="2667000" y="3533775"/>
            <a:ext cx="2209800" cy="1447800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>
            <a:off x="1447800" y="4295775"/>
            <a:ext cx="556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AutoShape 12"/>
          <p:cNvSpPr>
            <a:spLocks/>
          </p:cNvSpPr>
          <p:nvPr/>
        </p:nvSpPr>
        <p:spPr bwMode="auto">
          <a:xfrm>
            <a:off x="6550025" y="2549525"/>
            <a:ext cx="1558925" cy="719138"/>
          </a:xfrm>
          <a:prstGeom prst="borderCallout2">
            <a:avLst>
              <a:gd name="adj1" fmla="val 15894"/>
              <a:gd name="adj2" fmla="val -4889"/>
              <a:gd name="adj3" fmla="val 15894"/>
              <a:gd name="adj4" fmla="val -63236"/>
              <a:gd name="adj5" fmla="val 165343"/>
              <a:gd name="adj6" fmla="val -12382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0">
                <a:solidFill>
                  <a:schemeClr val="accent1"/>
                </a:solidFill>
              </a:rPr>
              <a:t>Matched bunch</a:t>
            </a:r>
          </a:p>
        </p:txBody>
      </p:sp>
    </p:spTree>
    <p:extLst>
      <p:ext uri="{BB962C8B-B14F-4D97-AF65-F5344CB8AC3E}">
        <p14:creationId xmlns:p14="http://schemas.microsoft.com/office/powerpoint/2010/main" val="361470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5644970" cy="914400"/>
          </a:xfrm>
        </p:spPr>
        <p:txBody>
          <a:bodyPr/>
          <a:lstStyle/>
          <a:p>
            <a:r>
              <a:rPr lang="en-US" sz="4400" dirty="0" smtClean="0"/>
              <a:t>Adiabatic Changes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64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2" name="Line 13"/>
          <p:cNvSpPr>
            <a:spLocks noChangeShapeType="1"/>
          </p:cNvSpPr>
          <p:nvPr/>
        </p:nvSpPr>
        <p:spPr bwMode="auto">
          <a:xfrm flipV="1">
            <a:off x="1447800" y="2495550"/>
            <a:ext cx="0" cy="2667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1600200" y="2266950"/>
            <a:ext cx="509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charset="0"/>
                <a:sym typeface="Symbol" charset="0"/>
              </a:rPr>
              <a:t>E</a:t>
            </a: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6858000" y="4019550"/>
            <a:ext cx="109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Times New Roman" charset="0"/>
                <a:sym typeface="Symbol" charset="0"/>
              </a:rPr>
              <a:t>t (or )</a:t>
            </a:r>
            <a:endParaRPr lang="en-US" b="0">
              <a:latin typeface="Times New Roman" charset="0"/>
            </a:endParaRPr>
          </a:p>
        </p:txBody>
      </p:sp>
      <p:sp>
        <p:nvSpPr>
          <p:cNvPr id="25" name="Freeform 16"/>
          <p:cNvSpPr>
            <a:spLocks/>
          </p:cNvSpPr>
          <p:nvPr/>
        </p:nvSpPr>
        <p:spPr bwMode="auto">
          <a:xfrm rot="10800000">
            <a:off x="1447800" y="3867150"/>
            <a:ext cx="4572000" cy="1524000"/>
          </a:xfrm>
          <a:custGeom>
            <a:avLst/>
            <a:gdLst>
              <a:gd name="T0" fmla="*/ 0 w 2880"/>
              <a:gd name="T1" fmla="*/ 2147483647 h 768"/>
              <a:gd name="T2" fmla="*/ 2147483647 w 2880"/>
              <a:gd name="T3" fmla="*/ 0 h 768"/>
              <a:gd name="T4" fmla="*/ 2147483647 w 2880"/>
              <a:gd name="T5" fmla="*/ 2147483647 h 768"/>
              <a:gd name="T6" fmla="*/ 0 60000 65536"/>
              <a:gd name="T7" fmla="*/ 0 60000 65536"/>
              <a:gd name="T8" fmla="*/ 0 60000 65536"/>
              <a:gd name="T9" fmla="*/ 0 w 2880"/>
              <a:gd name="T10" fmla="*/ 0 h 768"/>
              <a:gd name="T11" fmla="*/ 2880 w 2880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0" h="768">
                <a:moveTo>
                  <a:pt x="0" y="768"/>
                </a:moveTo>
                <a:cubicBezTo>
                  <a:pt x="456" y="384"/>
                  <a:pt x="912" y="0"/>
                  <a:pt x="1392" y="0"/>
                </a:cubicBezTo>
                <a:cubicBezTo>
                  <a:pt x="1872" y="0"/>
                  <a:pt x="2632" y="640"/>
                  <a:pt x="2880" y="768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Freeform 17"/>
          <p:cNvSpPr>
            <a:spLocks/>
          </p:cNvSpPr>
          <p:nvPr/>
        </p:nvSpPr>
        <p:spPr bwMode="auto">
          <a:xfrm rot="19017">
            <a:off x="1524000" y="2343150"/>
            <a:ext cx="4572000" cy="1524000"/>
          </a:xfrm>
          <a:custGeom>
            <a:avLst/>
            <a:gdLst>
              <a:gd name="T0" fmla="*/ 0 w 2880"/>
              <a:gd name="T1" fmla="*/ 2147483647 h 768"/>
              <a:gd name="T2" fmla="*/ 2147483647 w 2880"/>
              <a:gd name="T3" fmla="*/ 0 h 768"/>
              <a:gd name="T4" fmla="*/ 2147483647 w 2880"/>
              <a:gd name="T5" fmla="*/ 2147483647 h 768"/>
              <a:gd name="T6" fmla="*/ 0 60000 65536"/>
              <a:gd name="T7" fmla="*/ 0 60000 65536"/>
              <a:gd name="T8" fmla="*/ 0 60000 65536"/>
              <a:gd name="T9" fmla="*/ 0 w 2880"/>
              <a:gd name="T10" fmla="*/ 0 h 768"/>
              <a:gd name="T11" fmla="*/ 2880 w 2880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0" h="768">
                <a:moveTo>
                  <a:pt x="0" y="768"/>
                </a:moveTo>
                <a:cubicBezTo>
                  <a:pt x="456" y="384"/>
                  <a:pt x="912" y="0"/>
                  <a:pt x="1392" y="0"/>
                </a:cubicBezTo>
                <a:cubicBezTo>
                  <a:pt x="1872" y="0"/>
                  <a:pt x="2632" y="640"/>
                  <a:pt x="2880" y="768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18"/>
          <p:cNvSpPr>
            <a:spLocks noChangeArrowheads="1"/>
          </p:cNvSpPr>
          <p:nvPr/>
        </p:nvSpPr>
        <p:spPr bwMode="auto">
          <a:xfrm>
            <a:off x="3657600" y="37909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8" name="Oval 19"/>
          <p:cNvSpPr>
            <a:spLocks noChangeArrowheads="1"/>
          </p:cNvSpPr>
          <p:nvPr/>
        </p:nvSpPr>
        <p:spPr bwMode="auto">
          <a:xfrm>
            <a:off x="2819400" y="3028950"/>
            <a:ext cx="1981200" cy="1600200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29" name="Line 20"/>
          <p:cNvSpPr>
            <a:spLocks noChangeShapeType="1"/>
          </p:cNvSpPr>
          <p:nvPr/>
        </p:nvSpPr>
        <p:spPr bwMode="auto">
          <a:xfrm>
            <a:off x="1447800" y="3867150"/>
            <a:ext cx="556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AutoShape 22"/>
          <p:cNvSpPr>
            <a:spLocks/>
          </p:cNvSpPr>
          <p:nvPr/>
        </p:nvSpPr>
        <p:spPr bwMode="auto">
          <a:xfrm>
            <a:off x="6435725" y="1768475"/>
            <a:ext cx="2092325" cy="719138"/>
          </a:xfrm>
          <a:prstGeom prst="borderCallout2">
            <a:avLst>
              <a:gd name="adj1" fmla="val 15894"/>
              <a:gd name="adj2" fmla="val -3644"/>
              <a:gd name="adj3" fmla="val 15894"/>
              <a:gd name="adj4" fmla="val -50227"/>
              <a:gd name="adj5" fmla="val 187856"/>
              <a:gd name="adj6" fmla="val -9863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0">
                <a:solidFill>
                  <a:srgbClr val="7FD13B"/>
                </a:solidFill>
              </a:rPr>
              <a:t>Bunch is still matched</a:t>
            </a:r>
          </a:p>
        </p:txBody>
      </p:sp>
    </p:spTree>
    <p:extLst>
      <p:ext uri="{BB962C8B-B14F-4D97-AF65-F5344CB8AC3E}">
        <p14:creationId xmlns:p14="http://schemas.microsoft.com/office/powerpoint/2010/main" val="79151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5644970" cy="914400"/>
          </a:xfrm>
        </p:spPr>
        <p:txBody>
          <a:bodyPr/>
          <a:lstStyle/>
          <a:p>
            <a:r>
              <a:rPr lang="en-US" sz="4400" dirty="0" smtClean="0"/>
              <a:t>Adiabatic Changes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65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9" name="Line 14"/>
          <p:cNvSpPr>
            <a:spLocks noChangeShapeType="1"/>
          </p:cNvSpPr>
          <p:nvPr/>
        </p:nvSpPr>
        <p:spPr bwMode="auto">
          <a:xfrm flipV="1">
            <a:off x="1447800" y="2476500"/>
            <a:ext cx="0" cy="2667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1600200" y="2247900"/>
            <a:ext cx="509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charset="0"/>
                <a:sym typeface="Symbol" charset="0"/>
              </a:rPr>
              <a:t>E</a:t>
            </a: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6858000" y="4000500"/>
            <a:ext cx="109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Times New Roman" charset="0"/>
                <a:sym typeface="Symbol" charset="0"/>
              </a:rPr>
              <a:t>t (or )</a:t>
            </a:r>
            <a:endParaRPr lang="en-US" b="0">
              <a:latin typeface="Times New Roman" charset="0"/>
            </a:endParaRPr>
          </a:p>
        </p:txBody>
      </p:sp>
      <p:sp>
        <p:nvSpPr>
          <p:cNvPr id="31" name="Freeform 17"/>
          <p:cNvSpPr>
            <a:spLocks/>
          </p:cNvSpPr>
          <p:nvPr/>
        </p:nvSpPr>
        <p:spPr bwMode="auto">
          <a:xfrm rot="10800000">
            <a:off x="1447800" y="3848100"/>
            <a:ext cx="4572000" cy="1752600"/>
          </a:xfrm>
          <a:custGeom>
            <a:avLst/>
            <a:gdLst>
              <a:gd name="T0" fmla="*/ 0 w 2880"/>
              <a:gd name="T1" fmla="*/ 2147483647 h 768"/>
              <a:gd name="T2" fmla="*/ 2147483647 w 2880"/>
              <a:gd name="T3" fmla="*/ 0 h 768"/>
              <a:gd name="T4" fmla="*/ 2147483647 w 2880"/>
              <a:gd name="T5" fmla="*/ 2147483647 h 768"/>
              <a:gd name="T6" fmla="*/ 0 60000 65536"/>
              <a:gd name="T7" fmla="*/ 0 60000 65536"/>
              <a:gd name="T8" fmla="*/ 0 60000 65536"/>
              <a:gd name="T9" fmla="*/ 0 w 2880"/>
              <a:gd name="T10" fmla="*/ 0 h 768"/>
              <a:gd name="T11" fmla="*/ 2880 w 2880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0" h="768">
                <a:moveTo>
                  <a:pt x="0" y="768"/>
                </a:moveTo>
                <a:cubicBezTo>
                  <a:pt x="456" y="384"/>
                  <a:pt x="912" y="0"/>
                  <a:pt x="1392" y="0"/>
                </a:cubicBezTo>
                <a:cubicBezTo>
                  <a:pt x="1872" y="0"/>
                  <a:pt x="2632" y="640"/>
                  <a:pt x="2880" y="768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Freeform 18"/>
          <p:cNvSpPr>
            <a:spLocks/>
          </p:cNvSpPr>
          <p:nvPr/>
        </p:nvSpPr>
        <p:spPr bwMode="auto">
          <a:xfrm rot="19017">
            <a:off x="1524000" y="2019300"/>
            <a:ext cx="4572000" cy="1828800"/>
          </a:xfrm>
          <a:custGeom>
            <a:avLst/>
            <a:gdLst>
              <a:gd name="T0" fmla="*/ 0 w 2880"/>
              <a:gd name="T1" fmla="*/ 2147483647 h 768"/>
              <a:gd name="T2" fmla="*/ 2147483647 w 2880"/>
              <a:gd name="T3" fmla="*/ 0 h 768"/>
              <a:gd name="T4" fmla="*/ 2147483647 w 2880"/>
              <a:gd name="T5" fmla="*/ 2147483647 h 768"/>
              <a:gd name="T6" fmla="*/ 0 60000 65536"/>
              <a:gd name="T7" fmla="*/ 0 60000 65536"/>
              <a:gd name="T8" fmla="*/ 0 60000 65536"/>
              <a:gd name="T9" fmla="*/ 0 w 2880"/>
              <a:gd name="T10" fmla="*/ 0 h 768"/>
              <a:gd name="T11" fmla="*/ 2880 w 2880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0" h="768">
                <a:moveTo>
                  <a:pt x="0" y="768"/>
                </a:moveTo>
                <a:cubicBezTo>
                  <a:pt x="456" y="384"/>
                  <a:pt x="912" y="0"/>
                  <a:pt x="1392" y="0"/>
                </a:cubicBezTo>
                <a:cubicBezTo>
                  <a:pt x="1872" y="0"/>
                  <a:pt x="2632" y="640"/>
                  <a:pt x="2880" y="768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Oval 19"/>
          <p:cNvSpPr>
            <a:spLocks noChangeArrowheads="1"/>
          </p:cNvSpPr>
          <p:nvPr/>
        </p:nvSpPr>
        <p:spPr bwMode="auto">
          <a:xfrm>
            <a:off x="3657600" y="37719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4" name="Oval 20"/>
          <p:cNvSpPr>
            <a:spLocks noChangeArrowheads="1"/>
          </p:cNvSpPr>
          <p:nvPr/>
        </p:nvSpPr>
        <p:spPr bwMode="auto">
          <a:xfrm>
            <a:off x="2971800" y="2781300"/>
            <a:ext cx="1524000" cy="2057400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35" name="Line 21"/>
          <p:cNvSpPr>
            <a:spLocks noChangeShapeType="1"/>
          </p:cNvSpPr>
          <p:nvPr/>
        </p:nvSpPr>
        <p:spPr bwMode="auto">
          <a:xfrm>
            <a:off x="1447800" y="3848100"/>
            <a:ext cx="556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AutoShape 11"/>
          <p:cNvSpPr>
            <a:spLocks/>
          </p:cNvSpPr>
          <p:nvPr/>
        </p:nvSpPr>
        <p:spPr bwMode="auto">
          <a:xfrm>
            <a:off x="6435725" y="1768475"/>
            <a:ext cx="2159000" cy="1366838"/>
          </a:xfrm>
          <a:prstGeom prst="borderCallout2">
            <a:avLst>
              <a:gd name="adj1" fmla="val 8361"/>
              <a:gd name="adj2" fmla="val -3528"/>
              <a:gd name="adj3" fmla="val 8361"/>
              <a:gd name="adj4" fmla="val -47134"/>
              <a:gd name="adj5" fmla="val 90477"/>
              <a:gd name="adj6" fmla="val -925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0">
                <a:solidFill>
                  <a:srgbClr val="7FD13B"/>
                </a:solidFill>
              </a:rPr>
              <a:t>Bunch is still matched</a:t>
            </a:r>
          </a:p>
          <a:p>
            <a:pPr algn="ctr"/>
            <a:r>
              <a:rPr lang="en-US" sz="2000" b="0">
                <a:solidFill>
                  <a:srgbClr val="7FD13B"/>
                </a:solidFill>
              </a:rPr>
              <a:t>It gets shorter and higher</a:t>
            </a:r>
          </a:p>
        </p:txBody>
      </p:sp>
    </p:spTree>
    <p:extLst>
      <p:ext uri="{BB962C8B-B14F-4D97-AF65-F5344CB8AC3E}">
        <p14:creationId xmlns:p14="http://schemas.microsoft.com/office/powerpoint/2010/main" val="360338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5644970" cy="914400"/>
          </a:xfrm>
        </p:spPr>
        <p:txBody>
          <a:bodyPr/>
          <a:lstStyle/>
          <a:p>
            <a:r>
              <a:rPr lang="en-US" sz="4400" dirty="0" smtClean="0"/>
              <a:t>Adiabatic Changes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66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 flipV="1">
            <a:off x="1447800" y="2476500"/>
            <a:ext cx="0" cy="2667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1600200" y="2247900"/>
            <a:ext cx="509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Times New Roman" charset="0"/>
                <a:sym typeface="Symbol" charset="0"/>
              </a:rPr>
              <a:t>E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6858000" y="4000500"/>
            <a:ext cx="109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Times New Roman" charset="0"/>
                <a:sym typeface="Symbol" charset="0"/>
              </a:rPr>
              <a:t>t (or )</a:t>
            </a:r>
            <a:endParaRPr lang="en-US" b="0">
              <a:latin typeface="Times New Roman" charset="0"/>
            </a:endParaRPr>
          </a:p>
        </p:txBody>
      </p:sp>
      <p:sp>
        <p:nvSpPr>
          <p:cNvPr id="15" name="Freeform 17"/>
          <p:cNvSpPr>
            <a:spLocks/>
          </p:cNvSpPr>
          <p:nvPr/>
        </p:nvSpPr>
        <p:spPr bwMode="auto">
          <a:xfrm rot="10800000">
            <a:off x="1447800" y="3848100"/>
            <a:ext cx="4572000" cy="1981200"/>
          </a:xfrm>
          <a:custGeom>
            <a:avLst/>
            <a:gdLst>
              <a:gd name="T0" fmla="*/ 0 w 2880"/>
              <a:gd name="T1" fmla="*/ 2147483647 h 768"/>
              <a:gd name="T2" fmla="*/ 2147483647 w 2880"/>
              <a:gd name="T3" fmla="*/ 0 h 768"/>
              <a:gd name="T4" fmla="*/ 2147483647 w 2880"/>
              <a:gd name="T5" fmla="*/ 2147483647 h 768"/>
              <a:gd name="T6" fmla="*/ 0 60000 65536"/>
              <a:gd name="T7" fmla="*/ 0 60000 65536"/>
              <a:gd name="T8" fmla="*/ 0 60000 65536"/>
              <a:gd name="T9" fmla="*/ 0 w 2880"/>
              <a:gd name="T10" fmla="*/ 0 h 768"/>
              <a:gd name="T11" fmla="*/ 2880 w 2880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0" h="768">
                <a:moveTo>
                  <a:pt x="0" y="768"/>
                </a:moveTo>
                <a:cubicBezTo>
                  <a:pt x="456" y="384"/>
                  <a:pt x="912" y="0"/>
                  <a:pt x="1392" y="0"/>
                </a:cubicBezTo>
                <a:cubicBezTo>
                  <a:pt x="1872" y="0"/>
                  <a:pt x="2632" y="640"/>
                  <a:pt x="2880" y="768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Freeform 18"/>
          <p:cNvSpPr>
            <a:spLocks/>
          </p:cNvSpPr>
          <p:nvPr/>
        </p:nvSpPr>
        <p:spPr bwMode="auto">
          <a:xfrm rot="19017">
            <a:off x="1524000" y="1866900"/>
            <a:ext cx="4572000" cy="1981200"/>
          </a:xfrm>
          <a:custGeom>
            <a:avLst/>
            <a:gdLst>
              <a:gd name="T0" fmla="*/ 0 w 2880"/>
              <a:gd name="T1" fmla="*/ 2147483647 h 768"/>
              <a:gd name="T2" fmla="*/ 2147483647 w 2880"/>
              <a:gd name="T3" fmla="*/ 0 h 768"/>
              <a:gd name="T4" fmla="*/ 2147483647 w 2880"/>
              <a:gd name="T5" fmla="*/ 2147483647 h 768"/>
              <a:gd name="T6" fmla="*/ 0 60000 65536"/>
              <a:gd name="T7" fmla="*/ 0 60000 65536"/>
              <a:gd name="T8" fmla="*/ 0 60000 65536"/>
              <a:gd name="T9" fmla="*/ 0 w 2880"/>
              <a:gd name="T10" fmla="*/ 0 h 768"/>
              <a:gd name="T11" fmla="*/ 2880 w 2880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0" h="768">
                <a:moveTo>
                  <a:pt x="0" y="768"/>
                </a:moveTo>
                <a:cubicBezTo>
                  <a:pt x="456" y="384"/>
                  <a:pt x="912" y="0"/>
                  <a:pt x="1392" y="0"/>
                </a:cubicBezTo>
                <a:cubicBezTo>
                  <a:pt x="1872" y="0"/>
                  <a:pt x="2632" y="640"/>
                  <a:pt x="2880" y="768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19"/>
          <p:cNvSpPr>
            <a:spLocks noChangeArrowheads="1"/>
          </p:cNvSpPr>
          <p:nvPr/>
        </p:nvSpPr>
        <p:spPr bwMode="auto">
          <a:xfrm>
            <a:off x="3657600" y="37719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8" name="Oval 20"/>
          <p:cNvSpPr>
            <a:spLocks noChangeArrowheads="1"/>
          </p:cNvSpPr>
          <p:nvPr/>
        </p:nvSpPr>
        <p:spPr bwMode="auto">
          <a:xfrm>
            <a:off x="3048000" y="2628900"/>
            <a:ext cx="1447800" cy="2438400"/>
          </a:xfrm>
          <a:prstGeom prst="ellipse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</a:endParaRPr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>
            <a:off x="1447800" y="3848100"/>
            <a:ext cx="556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AutoShape 11"/>
          <p:cNvSpPr>
            <a:spLocks/>
          </p:cNvSpPr>
          <p:nvPr/>
        </p:nvSpPr>
        <p:spPr bwMode="auto">
          <a:xfrm>
            <a:off x="5359400" y="1768475"/>
            <a:ext cx="3235325" cy="661988"/>
          </a:xfrm>
          <a:prstGeom prst="borderCallout2">
            <a:avLst>
              <a:gd name="adj1" fmla="val 17264"/>
              <a:gd name="adj2" fmla="val -2356"/>
              <a:gd name="adj3" fmla="val 17264"/>
              <a:gd name="adj4" fmla="val -17176"/>
              <a:gd name="adj5" fmla="val 165227"/>
              <a:gd name="adj6" fmla="val -3257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0">
                <a:solidFill>
                  <a:srgbClr val="7FD13B"/>
                </a:solidFill>
              </a:rPr>
              <a:t>The longitudinal emittance is conserved</a:t>
            </a:r>
          </a:p>
        </p:txBody>
      </p:sp>
    </p:spTree>
    <p:extLst>
      <p:ext uri="{BB962C8B-B14F-4D97-AF65-F5344CB8AC3E}">
        <p14:creationId xmlns:p14="http://schemas.microsoft.com/office/powerpoint/2010/main" val="79151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675" y="53625"/>
            <a:ext cx="6705745" cy="914400"/>
          </a:xfrm>
        </p:spPr>
        <p:txBody>
          <a:bodyPr/>
          <a:lstStyle/>
          <a:p>
            <a:r>
              <a:rPr lang="en-US" sz="4400" dirty="0" smtClean="0"/>
              <a:t>What is Special About Leptons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535" y="1133745"/>
            <a:ext cx="8460939" cy="27003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Since leptons are much lighter than hadrons they become relativistic very quickly during acceleration.</a:t>
            </a:r>
          </a:p>
          <a:p>
            <a:r>
              <a:rPr lang="en-US" sz="2400" dirty="0" smtClean="0"/>
              <a:t>They emit electro magnetic waves, synchrotron radiation, under the influence of magnetic and electric forces at the following rates:</a:t>
            </a:r>
          </a:p>
          <a:p>
            <a:pPr lvl="1"/>
            <a:r>
              <a:rPr lang="en-US" sz="2000" dirty="0" smtClean="0"/>
              <a:t>Longitudinal </a:t>
            </a:r>
            <a:r>
              <a:rPr lang="en-US" sz="2000" dirty="0" smtClean="0">
                <a:latin typeface="Times New Roman" charset="0"/>
                <a:sym typeface="Symbol" charset="0"/>
              </a:rPr>
              <a:t>proportional to the square of the energy (E</a:t>
            </a:r>
            <a:r>
              <a:rPr lang="en-US" sz="2000" baseline="30000" dirty="0" smtClean="0">
                <a:latin typeface="Times New Roman" charset="0"/>
                <a:sym typeface="Symbol" charset="0"/>
              </a:rPr>
              <a:t>2</a:t>
            </a:r>
            <a:r>
              <a:rPr lang="en-US" sz="2000" dirty="0" smtClean="0">
                <a:latin typeface="Times New Roman" charset="0"/>
                <a:sym typeface="Symbol" charset="0"/>
              </a:rPr>
              <a:t>)</a:t>
            </a:r>
          </a:p>
          <a:p>
            <a:pPr lvl="1"/>
            <a:r>
              <a:rPr lang="en-US" sz="2000" dirty="0" smtClean="0">
                <a:latin typeface="Times New Roman" charset="0"/>
                <a:sym typeface="Symbol" charset="0"/>
              </a:rPr>
              <a:t>Transverse proportional to the square </a:t>
            </a:r>
            <a:r>
              <a:rPr lang="en-US" sz="2000" dirty="0">
                <a:latin typeface="Times New Roman" charset="0"/>
                <a:sym typeface="Symbol" charset="0"/>
              </a:rPr>
              <a:t>of the </a:t>
            </a:r>
            <a:r>
              <a:rPr lang="en-US" sz="2000" dirty="0" smtClean="0">
                <a:latin typeface="Times New Roman" charset="0"/>
                <a:sym typeface="Symbol" charset="0"/>
              </a:rPr>
              <a:t>magnetic field (B</a:t>
            </a:r>
            <a:r>
              <a:rPr lang="en-US" sz="2000" baseline="30000" dirty="0" smtClean="0">
                <a:latin typeface="Times New Roman" charset="0"/>
                <a:sym typeface="Symbol" charset="0"/>
              </a:rPr>
              <a:t>2</a:t>
            </a:r>
            <a:r>
              <a:rPr lang="en-US" sz="2000" dirty="0" smtClean="0">
                <a:latin typeface="Times New Roman" charset="0"/>
                <a:sym typeface="Symbol" charset="0"/>
              </a:rPr>
              <a:t>)</a:t>
            </a:r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dirty="0" smtClean="0"/>
              <a:t>XV Mexican School on Particle and Fields Puebla, Mexico, 7 September 2012Lo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67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4038600" y="3699030"/>
            <a:ext cx="1676400" cy="473075"/>
          </a:xfrm>
          <a:prstGeom prst="rect">
            <a:avLst/>
          </a:prstGeom>
          <a:solidFill>
            <a:schemeClr val="tx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Times New Roman" charset="0"/>
              </a:rPr>
              <a:t>P</a:t>
            </a:r>
            <a:r>
              <a:rPr lang="en-US" baseline="-25000">
                <a:solidFill>
                  <a:schemeClr val="bg1"/>
                </a:solidFill>
                <a:latin typeface="Times New Roman" charset="0"/>
              </a:rPr>
              <a:t>SR</a:t>
            </a:r>
            <a:r>
              <a:rPr lang="en-US">
                <a:solidFill>
                  <a:schemeClr val="bg1"/>
                </a:solidFill>
                <a:latin typeface="Times New Roman" charset="0"/>
              </a:rPr>
              <a:t> </a:t>
            </a:r>
            <a:r>
              <a:rPr lang="en-US">
                <a:solidFill>
                  <a:schemeClr val="bg1"/>
                </a:solidFill>
                <a:latin typeface="Times New Roman" charset="0"/>
                <a:sym typeface="Symbol" charset="0"/>
              </a:rPr>
              <a:t> E</a:t>
            </a:r>
            <a:r>
              <a:rPr lang="en-US" baseline="30000">
                <a:solidFill>
                  <a:schemeClr val="bg1"/>
                </a:solidFill>
                <a:latin typeface="Times New Roman" charset="0"/>
                <a:sym typeface="Symbol" charset="0"/>
              </a:rPr>
              <a:t>2 </a:t>
            </a:r>
            <a:r>
              <a:rPr lang="en-US">
                <a:solidFill>
                  <a:schemeClr val="bg1"/>
                </a:solidFill>
                <a:latin typeface="Times New Roman" charset="0"/>
                <a:sym typeface="Symbol" charset="0"/>
              </a:rPr>
              <a:t>B</a:t>
            </a:r>
            <a:r>
              <a:rPr lang="en-US" baseline="30000">
                <a:solidFill>
                  <a:schemeClr val="bg1"/>
                </a:solidFill>
                <a:latin typeface="Times New Roman" charset="0"/>
                <a:sym typeface="Symbol" charset="0"/>
              </a:rPr>
              <a:t>2</a:t>
            </a:r>
            <a:endParaRPr lang="en-US">
              <a:solidFill>
                <a:schemeClr val="bg1"/>
              </a:solidFill>
              <a:latin typeface="Times New Roman" charset="0"/>
              <a:sym typeface="Symbol" charset="0"/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476545" y="3969060"/>
            <a:ext cx="8438855" cy="238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charset="2"/>
              <a:buChar char="§"/>
            </a:pPr>
            <a:r>
              <a:rPr lang="en-US" sz="2400" dirty="0"/>
              <a:t>In our accelerators: </a:t>
            </a:r>
          </a:p>
          <a:p>
            <a:pPr marL="800100" lvl="1" indent="-342900">
              <a:spcBef>
                <a:spcPct val="20000"/>
              </a:spcBef>
              <a:buSzPct val="80000"/>
              <a:buFont typeface="Wingdings" charset="2"/>
              <a:buChar char="§"/>
            </a:pPr>
            <a:r>
              <a:rPr lang="en-US" sz="2000" dirty="0"/>
              <a:t>Transverse force </a:t>
            </a:r>
            <a:r>
              <a:rPr lang="en-US" sz="2000" dirty="0" smtClean="0"/>
              <a:t>&gt;&gt; </a:t>
            </a:r>
            <a:r>
              <a:rPr lang="en-US" sz="2000" dirty="0"/>
              <a:t>Longitudinal force</a:t>
            </a:r>
          </a:p>
          <a:p>
            <a:pPr marL="800100" lvl="1" indent="-342900">
              <a:spcBef>
                <a:spcPct val="20000"/>
              </a:spcBef>
              <a:buSzPct val="80000"/>
              <a:buFont typeface="Wingdings" charset="2"/>
              <a:buChar char="§"/>
            </a:pPr>
            <a:r>
              <a:rPr lang="en-US" sz="2000" dirty="0"/>
              <a:t>Therefore we only consider radiation due to </a:t>
            </a:r>
            <a:r>
              <a:rPr lang="en-US" sz="2000" dirty="0" smtClean="0"/>
              <a:t>transverse acceleration </a:t>
            </a:r>
            <a:r>
              <a:rPr lang="en-US" sz="2000" dirty="0"/>
              <a:t>(thus magnetic forces</a:t>
            </a:r>
            <a:r>
              <a:rPr lang="en-US" sz="2000" dirty="0" smtClean="0"/>
              <a:t>)</a:t>
            </a:r>
          </a:p>
          <a:p>
            <a:pPr marL="342900" indent="-342900">
              <a:spcBef>
                <a:spcPct val="20000"/>
              </a:spcBef>
              <a:buSzPct val="80000"/>
              <a:buFont typeface="Wingdings" charset="2"/>
              <a:buChar char="§"/>
            </a:pPr>
            <a:r>
              <a:rPr lang="en-US" sz="2000" dirty="0" smtClean="0">
                <a:latin typeface="Times New Roman" charset="0"/>
                <a:sym typeface="Symbol" charset="0"/>
              </a:rPr>
              <a:t>Every turn the leptons will lose energy due to the synchrotron radiation, which has to be made up by the RF system.</a:t>
            </a:r>
            <a:endParaRPr lang="en-US" sz="2000" dirty="0">
              <a:latin typeface="Times New Roman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6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6695" y="53625"/>
            <a:ext cx="6480720" cy="914400"/>
          </a:xfrm>
        </p:spPr>
        <p:txBody>
          <a:bodyPr/>
          <a:lstStyle/>
          <a:p>
            <a:r>
              <a:rPr lang="en-US" dirty="0" smtClean="0"/>
              <a:t>Synchrotron Motion for Leptons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68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476545" y="3519010"/>
            <a:ext cx="8460940" cy="1710190"/>
          </a:xfrm>
          <a:prstGeom prst="rect">
            <a:avLst/>
          </a:prstGeom>
        </p:spPr>
        <p:txBody>
          <a:bodyPr vert="horz">
            <a:no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FFFFFF"/>
                </a:solidFill>
              </a:rPr>
              <a:t>All three particles will gain the same energy from the RF system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FFFFFF"/>
                </a:solidFill>
              </a:rPr>
              <a:t>The blue particle will lose more energy than the red one.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FFFFFF"/>
                </a:solidFill>
              </a:rPr>
              <a:t>This leads to a reduction in the energy spread, since u varies with E</a:t>
            </a:r>
            <a:r>
              <a:rPr lang="en-US" sz="2000" baseline="30000" dirty="0" smtClean="0">
                <a:solidFill>
                  <a:srgbClr val="FFFFFF"/>
                </a:solidFill>
              </a:rPr>
              <a:t>4</a:t>
            </a:r>
            <a:r>
              <a:rPr lang="en-US" sz="2000" dirty="0" smtClean="0">
                <a:solidFill>
                  <a:srgbClr val="FFFFFF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rgbClr val="FFFFFF"/>
                </a:solidFill>
              </a:rPr>
              <a:t>The synchrotron oscillation can be described by the differential equation:</a:t>
            </a:r>
            <a:endParaRPr lang="en-US" sz="2000" dirty="0">
              <a:solidFill>
                <a:srgbClr val="FFFFFF"/>
              </a:solidFill>
            </a:endParaRPr>
          </a:p>
        </p:txBody>
      </p:sp>
      <p:grpSp>
        <p:nvGrpSpPr>
          <p:cNvPr id="15" name="Group 19"/>
          <p:cNvGrpSpPr>
            <a:grpSpLocks/>
          </p:cNvGrpSpPr>
          <p:nvPr/>
        </p:nvGrpSpPr>
        <p:grpSpPr bwMode="auto">
          <a:xfrm>
            <a:off x="971600" y="1043735"/>
            <a:ext cx="5355595" cy="2385265"/>
            <a:chOff x="704" y="816"/>
            <a:chExt cx="3765" cy="1680"/>
          </a:xfrm>
        </p:grpSpPr>
        <p:sp>
          <p:nvSpPr>
            <p:cNvPr id="16" name="Line 4"/>
            <p:cNvSpPr>
              <a:spLocks noChangeShapeType="1"/>
            </p:cNvSpPr>
            <p:nvPr/>
          </p:nvSpPr>
          <p:spPr bwMode="auto">
            <a:xfrm flipV="1">
              <a:off x="704" y="816"/>
              <a:ext cx="0" cy="168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5"/>
            <p:cNvSpPr>
              <a:spLocks noChangeArrowheads="1"/>
            </p:cNvSpPr>
            <p:nvPr/>
          </p:nvSpPr>
          <p:spPr bwMode="auto">
            <a:xfrm>
              <a:off x="768" y="816"/>
              <a:ext cx="3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>
                  <a:sym typeface="Symbol" charset="0"/>
                </a:rPr>
                <a:t>E</a:t>
              </a:r>
            </a:p>
          </p:txBody>
        </p:sp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3680" y="1782"/>
              <a:ext cx="78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 b="1">
                  <a:sym typeface="Symbol" charset="0"/>
                </a:rPr>
                <a:t>t (or )</a:t>
              </a:r>
              <a:endParaRPr lang="en-US"/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 rot="10800000">
              <a:off x="704" y="1680"/>
              <a:ext cx="2880" cy="768"/>
            </a:xfrm>
            <a:custGeom>
              <a:avLst/>
              <a:gdLst>
                <a:gd name="T0" fmla="*/ 0 w 2880"/>
                <a:gd name="T1" fmla="*/ 768 h 768"/>
                <a:gd name="T2" fmla="*/ 1392 w 2880"/>
                <a:gd name="T3" fmla="*/ 0 h 768"/>
                <a:gd name="T4" fmla="*/ 2880 w 2880"/>
                <a:gd name="T5" fmla="*/ 768 h 768"/>
                <a:gd name="T6" fmla="*/ 0 60000 65536"/>
                <a:gd name="T7" fmla="*/ 0 60000 65536"/>
                <a:gd name="T8" fmla="*/ 0 60000 65536"/>
                <a:gd name="T9" fmla="*/ 0 w 2880"/>
                <a:gd name="T10" fmla="*/ 0 h 768"/>
                <a:gd name="T11" fmla="*/ 2880 w 2880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0" h="768">
                  <a:moveTo>
                    <a:pt x="0" y="768"/>
                  </a:moveTo>
                  <a:cubicBezTo>
                    <a:pt x="456" y="384"/>
                    <a:pt x="912" y="0"/>
                    <a:pt x="1392" y="0"/>
                  </a:cubicBezTo>
                  <a:cubicBezTo>
                    <a:pt x="1872" y="0"/>
                    <a:pt x="2632" y="640"/>
                    <a:pt x="2880" y="76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Freeform 8"/>
            <p:cNvSpPr>
              <a:spLocks/>
            </p:cNvSpPr>
            <p:nvPr/>
          </p:nvSpPr>
          <p:spPr bwMode="auto">
            <a:xfrm rot="19017">
              <a:off x="752" y="912"/>
              <a:ext cx="2880" cy="768"/>
            </a:xfrm>
            <a:custGeom>
              <a:avLst/>
              <a:gdLst>
                <a:gd name="T0" fmla="*/ 0 w 2880"/>
                <a:gd name="T1" fmla="*/ 768 h 768"/>
                <a:gd name="T2" fmla="*/ 1392 w 2880"/>
                <a:gd name="T3" fmla="*/ 0 h 768"/>
                <a:gd name="T4" fmla="*/ 2880 w 2880"/>
                <a:gd name="T5" fmla="*/ 768 h 768"/>
                <a:gd name="T6" fmla="*/ 0 60000 65536"/>
                <a:gd name="T7" fmla="*/ 0 60000 65536"/>
                <a:gd name="T8" fmla="*/ 0 60000 65536"/>
                <a:gd name="T9" fmla="*/ 0 w 2880"/>
                <a:gd name="T10" fmla="*/ 0 h 768"/>
                <a:gd name="T11" fmla="*/ 2880 w 2880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0" h="768">
                  <a:moveTo>
                    <a:pt x="0" y="768"/>
                  </a:moveTo>
                  <a:cubicBezTo>
                    <a:pt x="456" y="384"/>
                    <a:pt x="912" y="0"/>
                    <a:pt x="1392" y="0"/>
                  </a:cubicBezTo>
                  <a:cubicBezTo>
                    <a:pt x="1872" y="0"/>
                    <a:pt x="2632" y="640"/>
                    <a:pt x="2880" y="76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9"/>
            <p:cNvSpPr>
              <a:spLocks noChangeArrowheads="1"/>
            </p:cNvSpPr>
            <p:nvPr/>
          </p:nvSpPr>
          <p:spPr bwMode="auto">
            <a:xfrm>
              <a:off x="2096" y="163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" name="Oval 10"/>
            <p:cNvSpPr>
              <a:spLocks noChangeArrowheads="1"/>
            </p:cNvSpPr>
            <p:nvPr/>
          </p:nvSpPr>
          <p:spPr bwMode="auto">
            <a:xfrm>
              <a:off x="1424" y="1296"/>
              <a:ext cx="1536" cy="768"/>
            </a:xfrm>
            <a:prstGeom prst="ellipse">
              <a:avLst/>
            </a:prstGeom>
            <a:gradFill rotWithShape="0">
              <a:gsLst>
                <a:gs pos="0">
                  <a:srgbClr val="5E5E76"/>
                </a:gs>
                <a:gs pos="100000">
                  <a:srgbClr val="CCCC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C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>
              <a:off x="704" y="1680"/>
              <a:ext cx="35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12"/>
            <p:cNvSpPr>
              <a:spLocks noChangeArrowheads="1"/>
            </p:cNvSpPr>
            <p:nvPr/>
          </p:nvSpPr>
          <p:spPr bwMode="auto">
            <a:xfrm>
              <a:off x="2144" y="163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" name="Oval 13"/>
            <p:cNvSpPr>
              <a:spLocks noChangeArrowheads="1"/>
            </p:cNvSpPr>
            <p:nvPr/>
          </p:nvSpPr>
          <p:spPr bwMode="auto">
            <a:xfrm>
              <a:off x="2144" y="1344"/>
              <a:ext cx="96" cy="96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" name="Oval 14"/>
            <p:cNvSpPr>
              <a:spLocks noChangeArrowheads="1"/>
            </p:cNvSpPr>
            <p:nvPr/>
          </p:nvSpPr>
          <p:spPr bwMode="auto">
            <a:xfrm>
              <a:off x="2144" y="1872"/>
              <a:ext cx="96" cy="9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aphicFrame>
        <p:nvGraphicFramePr>
          <p:cNvPr id="2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822190"/>
              </p:ext>
            </p:extLst>
          </p:nvPr>
        </p:nvGraphicFramePr>
        <p:xfrm>
          <a:off x="7010400" y="1524000"/>
          <a:ext cx="1203325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" name="Equation" r:id="rId5" imgW="1028700" imgH="660400" progId="Equation.3">
                  <p:embed/>
                </p:oleObj>
              </mc:Choice>
              <mc:Fallback>
                <p:oleObj name="Equation" r:id="rId5" imgW="10287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524000"/>
                        <a:ext cx="1203325" cy="773113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" name="Group 14"/>
          <p:cNvGrpSpPr>
            <a:grpSpLocks/>
          </p:cNvGrpSpPr>
          <p:nvPr/>
        </p:nvGrpSpPr>
        <p:grpSpPr bwMode="auto">
          <a:xfrm>
            <a:off x="1151620" y="5287525"/>
            <a:ext cx="5410200" cy="990600"/>
            <a:chOff x="816" y="3216"/>
            <a:chExt cx="3408" cy="624"/>
          </a:xfrm>
          <a:solidFill>
            <a:schemeClr val="tx2"/>
          </a:solidFill>
        </p:grpSpPr>
        <p:sp>
          <p:nvSpPr>
            <p:cNvPr id="29" name="Rectangle 8"/>
            <p:cNvSpPr>
              <a:spLocks noChangeArrowheads="1"/>
            </p:cNvSpPr>
            <p:nvPr/>
          </p:nvSpPr>
          <p:spPr bwMode="auto">
            <a:xfrm>
              <a:off x="816" y="3216"/>
              <a:ext cx="3408" cy="62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graphicFrame>
          <p:nvGraphicFramePr>
            <p:cNvPr id="30" name="Object 7"/>
            <p:cNvGraphicFramePr>
              <a:graphicFrameLocks noChangeAspect="1"/>
            </p:cNvGraphicFramePr>
            <p:nvPr/>
          </p:nvGraphicFramePr>
          <p:xfrm>
            <a:off x="864" y="3264"/>
            <a:ext cx="3295" cy="5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20" name="Equation" r:id="rId7" imgW="4381500" imgH="685800" progId="Equation.3">
                    <p:embed/>
                  </p:oleObj>
                </mc:Choice>
                <mc:Fallback>
                  <p:oleObj name="Equation" r:id="rId7" imgW="4381500" imgH="685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4" y="3264"/>
                          <a:ext cx="3295" cy="5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1" name="Group 13"/>
          <p:cNvGrpSpPr>
            <a:grpSpLocks/>
          </p:cNvGrpSpPr>
          <p:nvPr/>
        </p:nvGrpSpPr>
        <p:grpSpPr bwMode="auto">
          <a:xfrm>
            <a:off x="4275820" y="4906525"/>
            <a:ext cx="4495800" cy="1447800"/>
            <a:chOff x="2784" y="2976"/>
            <a:chExt cx="2832" cy="912"/>
          </a:xfrm>
        </p:grpSpPr>
        <p:sp>
          <p:nvSpPr>
            <p:cNvPr id="32" name="Oval 10"/>
            <p:cNvSpPr>
              <a:spLocks noChangeArrowheads="1"/>
            </p:cNvSpPr>
            <p:nvPr/>
          </p:nvSpPr>
          <p:spPr bwMode="auto">
            <a:xfrm>
              <a:off x="2784" y="3168"/>
              <a:ext cx="1104" cy="72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3" name="AutoShape 12"/>
            <p:cNvSpPr>
              <a:spLocks/>
            </p:cNvSpPr>
            <p:nvPr/>
          </p:nvSpPr>
          <p:spPr bwMode="auto">
            <a:xfrm>
              <a:off x="4320" y="2976"/>
              <a:ext cx="1296" cy="432"/>
            </a:xfrm>
            <a:prstGeom prst="borderCallout2">
              <a:avLst>
                <a:gd name="adj1" fmla="val 16667"/>
                <a:gd name="adj2" fmla="val -4130"/>
                <a:gd name="adj3" fmla="val 16667"/>
                <a:gd name="adj4" fmla="val -36806"/>
                <a:gd name="adj5" fmla="val 57565"/>
                <a:gd name="adj6" fmla="val -54361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000">
                  <a:solidFill>
                    <a:schemeClr val="accent1"/>
                  </a:solidFill>
                </a:rPr>
                <a:t>Extra term for energy loss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86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6480720" cy="914400"/>
          </a:xfrm>
        </p:spPr>
        <p:txBody>
          <a:bodyPr/>
          <a:lstStyle/>
          <a:p>
            <a:r>
              <a:rPr lang="en-US" sz="4400" dirty="0" err="1" smtClean="0"/>
              <a:t>Betatron</a:t>
            </a:r>
            <a:r>
              <a:rPr lang="en-US" sz="4400" dirty="0" smtClean="0"/>
              <a:t> Motion for Leptons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59" y="1223755"/>
            <a:ext cx="8235915" cy="1035115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Each photon emission reduces the transverse and longitudinal energy or momentum</a:t>
            </a:r>
            <a:r>
              <a:rPr lang="en-US" sz="3200" dirty="0" smtClean="0"/>
              <a:t>.</a:t>
            </a:r>
            <a:endParaRPr lang="en-US" sz="3200" dirty="0"/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69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12" name="Group 41"/>
          <p:cNvGrpSpPr>
            <a:grpSpLocks/>
          </p:cNvGrpSpPr>
          <p:nvPr/>
        </p:nvGrpSpPr>
        <p:grpSpPr bwMode="auto">
          <a:xfrm>
            <a:off x="1066800" y="2323430"/>
            <a:ext cx="7508875" cy="3625850"/>
            <a:chOff x="672" y="1499"/>
            <a:chExt cx="4730" cy="2284"/>
          </a:xfrm>
        </p:grpSpPr>
        <p:sp>
          <p:nvSpPr>
            <p:cNvPr id="13" name="Line 20"/>
            <p:cNvSpPr>
              <a:spLocks noChangeShapeType="1"/>
            </p:cNvSpPr>
            <p:nvPr/>
          </p:nvSpPr>
          <p:spPr bwMode="auto">
            <a:xfrm>
              <a:off x="1200" y="2985"/>
              <a:ext cx="32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21"/>
            <p:cNvSpPr>
              <a:spLocks/>
            </p:cNvSpPr>
            <p:nvPr/>
          </p:nvSpPr>
          <p:spPr bwMode="auto">
            <a:xfrm>
              <a:off x="1104" y="2505"/>
              <a:ext cx="3600" cy="864"/>
            </a:xfrm>
            <a:custGeom>
              <a:avLst/>
              <a:gdLst>
                <a:gd name="T0" fmla="*/ 0 w 3840"/>
                <a:gd name="T1" fmla="*/ 122 h 1104"/>
                <a:gd name="T2" fmla="*/ 511 w 3840"/>
                <a:gd name="T3" fmla="*/ 52 h 1104"/>
                <a:gd name="T4" fmla="*/ 1048 w 3840"/>
                <a:gd name="T5" fmla="*/ 0 h 1104"/>
                <a:gd name="T6" fmla="*/ 1531 w 3840"/>
                <a:gd name="T7" fmla="*/ 52 h 1104"/>
                <a:gd name="T8" fmla="*/ 1879 w 3840"/>
                <a:gd name="T9" fmla="*/ 100 h 1104"/>
                <a:gd name="T10" fmla="*/ 2148 w 3840"/>
                <a:gd name="T11" fmla="*/ 89 h 11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40"/>
                <a:gd name="T19" fmla="*/ 0 h 1104"/>
                <a:gd name="T20" fmla="*/ 3840 w 3840"/>
                <a:gd name="T21" fmla="*/ 1104 h 11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40" h="1104">
                  <a:moveTo>
                    <a:pt x="0" y="1104"/>
                  </a:moveTo>
                  <a:cubicBezTo>
                    <a:pt x="300" y="884"/>
                    <a:pt x="600" y="664"/>
                    <a:pt x="912" y="480"/>
                  </a:cubicBezTo>
                  <a:cubicBezTo>
                    <a:pt x="1224" y="296"/>
                    <a:pt x="1568" y="0"/>
                    <a:pt x="1872" y="0"/>
                  </a:cubicBezTo>
                  <a:cubicBezTo>
                    <a:pt x="2176" y="0"/>
                    <a:pt x="2488" y="328"/>
                    <a:pt x="2736" y="480"/>
                  </a:cubicBezTo>
                  <a:cubicBezTo>
                    <a:pt x="2984" y="632"/>
                    <a:pt x="3176" y="856"/>
                    <a:pt x="3360" y="912"/>
                  </a:cubicBezTo>
                  <a:cubicBezTo>
                    <a:pt x="3544" y="968"/>
                    <a:pt x="3760" y="832"/>
                    <a:pt x="3840" y="816"/>
                  </a:cubicBezTo>
                </a:path>
              </a:pathLst>
            </a:cu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22"/>
            <p:cNvSpPr>
              <a:spLocks noChangeShapeType="1"/>
            </p:cNvSpPr>
            <p:nvPr/>
          </p:nvSpPr>
          <p:spPr bwMode="auto">
            <a:xfrm flipV="1">
              <a:off x="1296" y="3081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23"/>
            <p:cNvSpPr>
              <a:spLocks noChangeShapeType="1"/>
            </p:cNvSpPr>
            <p:nvPr/>
          </p:nvSpPr>
          <p:spPr bwMode="auto">
            <a:xfrm>
              <a:off x="3648" y="2793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24"/>
            <p:cNvSpPr>
              <a:spLocks noChangeArrowheads="1"/>
            </p:cNvSpPr>
            <p:nvPr/>
          </p:nvSpPr>
          <p:spPr bwMode="auto">
            <a:xfrm>
              <a:off x="2064" y="2745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" name="Line 25"/>
            <p:cNvSpPr>
              <a:spLocks noChangeShapeType="1"/>
            </p:cNvSpPr>
            <p:nvPr/>
          </p:nvSpPr>
          <p:spPr bwMode="auto">
            <a:xfrm flipV="1">
              <a:off x="2160" y="2313"/>
              <a:ext cx="816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auto">
            <a:xfrm>
              <a:off x="3216" y="2025"/>
              <a:ext cx="320" cy="240"/>
            </a:xfrm>
            <a:custGeom>
              <a:avLst/>
              <a:gdLst>
                <a:gd name="T0" fmla="*/ 16 w 320"/>
                <a:gd name="T1" fmla="*/ 240 h 240"/>
                <a:gd name="T2" fmla="*/ 16 w 320"/>
                <a:gd name="T3" fmla="*/ 144 h 240"/>
                <a:gd name="T4" fmla="*/ 112 w 320"/>
                <a:gd name="T5" fmla="*/ 192 h 240"/>
                <a:gd name="T6" fmla="*/ 112 w 320"/>
                <a:gd name="T7" fmla="*/ 96 h 240"/>
                <a:gd name="T8" fmla="*/ 208 w 320"/>
                <a:gd name="T9" fmla="*/ 144 h 240"/>
                <a:gd name="T10" fmla="*/ 208 w 320"/>
                <a:gd name="T11" fmla="*/ 48 h 240"/>
                <a:gd name="T12" fmla="*/ 304 w 320"/>
                <a:gd name="T13" fmla="*/ 96 h 240"/>
                <a:gd name="T14" fmla="*/ 304 w 320"/>
                <a:gd name="T15" fmla="*/ 0 h 2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0"/>
                <a:gd name="T25" fmla="*/ 0 h 240"/>
                <a:gd name="T26" fmla="*/ 320 w 320"/>
                <a:gd name="T27" fmla="*/ 240 h 2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0" h="240">
                  <a:moveTo>
                    <a:pt x="16" y="240"/>
                  </a:moveTo>
                  <a:cubicBezTo>
                    <a:pt x="8" y="196"/>
                    <a:pt x="0" y="152"/>
                    <a:pt x="16" y="144"/>
                  </a:cubicBezTo>
                  <a:cubicBezTo>
                    <a:pt x="32" y="136"/>
                    <a:pt x="96" y="200"/>
                    <a:pt x="112" y="192"/>
                  </a:cubicBezTo>
                  <a:cubicBezTo>
                    <a:pt x="128" y="184"/>
                    <a:pt x="96" y="104"/>
                    <a:pt x="112" y="96"/>
                  </a:cubicBezTo>
                  <a:cubicBezTo>
                    <a:pt x="128" y="88"/>
                    <a:pt x="192" y="152"/>
                    <a:pt x="208" y="144"/>
                  </a:cubicBezTo>
                  <a:cubicBezTo>
                    <a:pt x="224" y="136"/>
                    <a:pt x="192" y="56"/>
                    <a:pt x="208" y="48"/>
                  </a:cubicBezTo>
                  <a:cubicBezTo>
                    <a:pt x="224" y="40"/>
                    <a:pt x="288" y="104"/>
                    <a:pt x="304" y="96"/>
                  </a:cubicBezTo>
                  <a:cubicBezTo>
                    <a:pt x="320" y="88"/>
                    <a:pt x="304" y="16"/>
                    <a:pt x="304" y="0"/>
                  </a:cubicBez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27"/>
            <p:cNvSpPr>
              <a:spLocks noChangeShapeType="1"/>
            </p:cNvSpPr>
            <p:nvPr/>
          </p:nvSpPr>
          <p:spPr bwMode="auto">
            <a:xfrm flipV="1">
              <a:off x="3552" y="2025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28"/>
            <p:cNvSpPr>
              <a:spLocks noChangeShapeType="1"/>
            </p:cNvSpPr>
            <p:nvPr/>
          </p:nvSpPr>
          <p:spPr bwMode="auto">
            <a:xfrm flipH="1">
              <a:off x="1872" y="2793"/>
              <a:ext cx="19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29"/>
            <p:cNvSpPr txBox="1">
              <a:spLocks noChangeArrowheads="1"/>
            </p:cNvSpPr>
            <p:nvPr/>
          </p:nvSpPr>
          <p:spPr bwMode="auto">
            <a:xfrm>
              <a:off x="2640" y="3552"/>
              <a:ext cx="142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/>
                <a:t>particle trajectory</a:t>
              </a:r>
            </a:p>
          </p:txBody>
        </p:sp>
        <p:sp>
          <p:nvSpPr>
            <p:cNvPr id="23" name="Line 30"/>
            <p:cNvSpPr>
              <a:spLocks noChangeShapeType="1"/>
            </p:cNvSpPr>
            <p:nvPr/>
          </p:nvSpPr>
          <p:spPr bwMode="auto">
            <a:xfrm flipV="1">
              <a:off x="3408" y="3120"/>
              <a:ext cx="528" cy="4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 Box 31"/>
            <p:cNvSpPr txBox="1">
              <a:spLocks noChangeArrowheads="1"/>
            </p:cNvSpPr>
            <p:nvPr/>
          </p:nvSpPr>
          <p:spPr bwMode="auto">
            <a:xfrm>
              <a:off x="4176" y="2507"/>
              <a:ext cx="122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/>
                <a:t>ideal trajectory</a:t>
              </a:r>
            </a:p>
          </p:txBody>
        </p:sp>
        <p:sp>
          <p:nvSpPr>
            <p:cNvPr id="25" name="Line 32"/>
            <p:cNvSpPr>
              <a:spLocks noChangeShapeType="1"/>
            </p:cNvSpPr>
            <p:nvPr/>
          </p:nvSpPr>
          <p:spPr bwMode="auto">
            <a:xfrm flipH="1">
              <a:off x="4176" y="2697"/>
              <a:ext cx="9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Text Box 33"/>
            <p:cNvSpPr txBox="1">
              <a:spLocks noChangeArrowheads="1"/>
            </p:cNvSpPr>
            <p:nvPr/>
          </p:nvSpPr>
          <p:spPr bwMode="auto">
            <a:xfrm>
              <a:off x="1488" y="3371"/>
              <a:ext cx="6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/>
                <a:t>particle</a:t>
              </a:r>
            </a:p>
          </p:txBody>
        </p:sp>
        <p:sp>
          <p:nvSpPr>
            <p:cNvPr id="27" name="Line 34"/>
            <p:cNvSpPr>
              <a:spLocks noChangeShapeType="1"/>
            </p:cNvSpPr>
            <p:nvPr/>
          </p:nvSpPr>
          <p:spPr bwMode="auto">
            <a:xfrm flipV="1">
              <a:off x="1776" y="2841"/>
              <a:ext cx="288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Text Box 35"/>
            <p:cNvSpPr txBox="1">
              <a:spLocks noChangeArrowheads="1"/>
            </p:cNvSpPr>
            <p:nvPr/>
          </p:nvSpPr>
          <p:spPr bwMode="auto">
            <a:xfrm>
              <a:off x="3552" y="1499"/>
              <a:ext cx="150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/>
                <a:t>Emitted photon (dp)</a:t>
              </a:r>
            </a:p>
          </p:txBody>
        </p:sp>
        <p:sp>
          <p:nvSpPr>
            <p:cNvPr id="29" name="Line 36"/>
            <p:cNvSpPr>
              <a:spLocks noChangeShapeType="1"/>
            </p:cNvSpPr>
            <p:nvPr/>
          </p:nvSpPr>
          <p:spPr bwMode="auto">
            <a:xfrm flipH="1">
              <a:off x="3456" y="1689"/>
              <a:ext cx="14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Text Box 37"/>
            <p:cNvSpPr txBox="1">
              <a:spLocks noChangeArrowheads="1"/>
            </p:cNvSpPr>
            <p:nvPr/>
          </p:nvSpPr>
          <p:spPr bwMode="auto">
            <a:xfrm>
              <a:off x="1728" y="1835"/>
              <a:ext cx="146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/>
                <a:t>total momentum (p)</a:t>
              </a:r>
            </a:p>
          </p:txBody>
        </p:sp>
        <p:sp>
          <p:nvSpPr>
            <p:cNvPr id="31" name="Line 38"/>
            <p:cNvSpPr>
              <a:spLocks noChangeShapeType="1"/>
            </p:cNvSpPr>
            <p:nvPr/>
          </p:nvSpPr>
          <p:spPr bwMode="auto">
            <a:xfrm>
              <a:off x="2256" y="2025"/>
              <a:ext cx="144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Text Box 39"/>
            <p:cNvSpPr txBox="1">
              <a:spLocks noChangeArrowheads="1"/>
            </p:cNvSpPr>
            <p:nvPr/>
          </p:nvSpPr>
          <p:spPr bwMode="auto">
            <a:xfrm>
              <a:off x="672" y="2171"/>
              <a:ext cx="136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/>
                <a:t>momentum lost dp</a:t>
              </a:r>
            </a:p>
          </p:txBody>
        </p:sp>
        <p:sp>
          <p:nvSpPr>
            <p:cNvPr id="33" name="Line 40"/>
            <p:cNvSpPr>
              <a:spLocks noChangeShapeType="1"/>
            </p:cNvSpPr>
            <p:nvPr/>
          </p:nvSpPr>
          <p:spPr bwMode="auto">
            <a:xfrm>
              <a:off x="1440" y="2409"/>
              <a:ext cx="48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186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99" y="53625"/>
            <a:ext cx="6615735" cy="914400"/>
          </a:xfrm>
        </p:spPr>
        <p:txBody>
          <a:bodyPr/>
          <a:lstStyle/>
          <a:p>
            <a:r>
              <a:rPr lang="en-US" sz="4400" dirty="0" smtClean="0"/>
              <a:t>Radio Frequency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59" y="1223755"/>
            <a:ext cx="8235915" cy="490554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Hadron machines: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Accelerate / Decelerate beams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Beam shaping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Beam measurements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Increase luminosity in hadron </a:t>
            </a:r>
            <a:r>
              <a:rPr lang="en-US" dirty="0" smtClean="0"/>
              <a:t>colliders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Lepton machines: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Accelerate beams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Compensate for energy loss due to synchrotron radiation. 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85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6480720" cy="914400"/>
          </a:xfrm>
        </p:spPr>
        <p:txBody>
          <a:bodyPr/>
          <a:lstStyle/>
          <a:p>
            <a:r>
              <a:rPr lang="en-US" sz="4400" dirty="0" smtClean="0"/>
              <a:t>Making up for lost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5" y="1223756"/>
            <a:ext cx="8550950" cy="1260139"/>
          </a:xfrm>
        </p:spPr>
        <p:txBody>
          <a:bodyPr>
            <a:normAutofit fontScale="70000" lnSpcReduction="20000"/>
          </a:bodyPr>
          <a:lstStyle/>
          <a:p>
            <a:r>
              <a:rPr lang="en-US" sz="3200" dirty="0"/>
              <a:t>The RF system must make up for the loss in longitudinal energy </a:t>
            </a:r>
            <a:r>
              <a:rPr lang="en-US" sz="3200" dirty="0" err="1"/>
              <a:t>dE</a:t>
            </a:r>
            <a:r>
              <a:rPr lang="en-US" sz="3200" dirty="0"/>
              <a:t> or momentum </a:t>
            </a:r>
            <a:r>
              <a:rPr lang="en-US" sz="3200" dirty="0" err="1"/>
              <a:t>dp</a:t>
            </a:r>
            <a:r>
              <a:rPr lang="en-US" sz="3200" dirty="0"/>
              <a:t>.</a:t>
            </a:r>
          </a:p>
          <a:p>
            <a:r>
              <a:rPr lang="en-US" sz="3200" dirty="0"/>
              <a:t>However, the cavity only supplies energy parallel to ideal trajectory</a:t>
            </a:r>
            <a:r>
              <a:rPr lang="en-US" sz="3200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70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12" name="Group 41"/>
          <p:cNvGrpSpPr>
            <a:grpSpLocks/>
          </p:cNvGrpSpPr>
          <p:nvPr/>
        </p:nvGrpSpPr>
        <p:grpSpPr bwMode="auto">
          <a:xfrm>
            <a:off x="1151620" y="2514600"/>
            <a:ext cx="6823075" cy="2184400"/>
            <a:chOff x="934" y="1584"/>
            <a:chExt cx="4298" cy="1376"/>
          </a:xfrm>
        </p:grpSpPr>
        <p:sp>
          <p:nvSpPr>
            <p:cNvPr id="13" name="Line 25"/>
            <p:cNvSpPr>
              <a:spLocks noChangeShapeType="1"/>
            </p:cNvSpPr>
            <p:nvPr/>
          </p:nvSpPr>
          <p:spPr bwMode="auto">
            <a:xfrm>
              <a:off x="1030" y="2256"/>
              <a:ext cx="326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auto">
            <a:xfrm>
              <a:off x="934" y="1776"/>
              <a:ext cx="3600" cy="864"/>
            </a:xfrm>
            <a:custGeom>
              <a:avLst/>
              <a:gdLst>
                <a:gd name="T0" fmla="*/ 0 w 3840"/>
                <a:gd name="T1" fmla="*/ 122 h 1104"/>
                <a:gd name="T2" fmla="*/ 511 w 3840"/>
                <a:gd name="T3" fmla="*/ 52 h 1104"/>
                <a:gd name="T4" fmla="*/ 1048 w 3840"/>
                <a:gd name="T5" fmla="*/ 0 h 1104"/>
                <a:gd name="T6" fmla="*/ 1531 w 3840"/>
                <a:gd name="T7" fmla="*/ 52 h 1104"/>
                <a:gd name="T8" fmla="*/ 1879 w 3840"/>
                <a:gd name="T9" fmla="*/ 100 h 1104"/>
                <a:gd name="T10" fmla="*/ 2148 w 3840"/>
                <a:gd name="T11" fmla="*/ 89 h 11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40"/>
                <a:gd name="T19" fmla="*/ 0 h 1104"/>
                <a:gd name="T20" fmla="*/ 3840 w 3840"/>
                <a:gd name="T21" fmla="*/ 1104 h 11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40" h="1104">
                  <a:moveTo>
                    <a:pt x="0" y="1104"/>
                  </a:moveTo>
                  <a:cubicBezTo>
                    <a:pt x="300" y="884"/>
                    <a:pt x="600" y="664"/>
                    <a:pt x="912" y="480"/>
                  </a:cubicBezTo>
                  <a:cubicBezTo>
                    <a:pt x="1224" y="296"/>
                    <a:pt x="1568" y="0"/>
                    <a:pt x="1872" y="0"/>
                  </a:cubicBezTo>
                  <a:cubicBezTo>
                    <a:pt x="2176" y="0"/>
                    <a:pt x="2488" y="328"/>
                    <a:pt x="2736" y="480"/>
                  </a:cubicBezTo>
                  <a:cubicBezTo>
                    <a:pt x="2984" y="632"/>
                    <a:pt x="3176" y="856"/>
                    <a:pt x="3360" y="912"/>
                  </a:cubicBezTo>
                  <a:cubicBezTo>
                    <a:pt x="3544" y="968"/>
                    <a:pt x="3760" y="832"/>
                    <a:pt x="3840" y="816"/>
                  </a:cubicBezTo>
                </a:path>
              </a:pathLst>
            </a:custGeom>
            <a:noFill/>
            <a:ln w="285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27"/>
            <p:cNvSpPr>
              <a:spLocks noChangeShapeType="1"/>
            </p:cNvSpPr>
            <p:nvPr/>
          </p:nvSpPr>
          <p:spPr bwMode="auto">
            <a:xfrm flipV="1">
              <a:off x="1126" y="2352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28"/>
            <p:cNvSpPr>
              <a:spLocks noChangeArrowheads="1"/>
            </p:cNvSpPr>
            <p:nvPr/>
          </p:nvSpPr>
          <p:spPr bwMode="auto">
            <a:xfrm>
              <a:off x="1894" y="2016"/>
              <a:ext cx="96" cy="9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7" name="Line 29"/>
            <p:cNvSpPr>
              <a:spLocks noChangeShapeType="1"/>
            </p:cNvSpPr>
            <p:nvPr/>
          </p:nvSpPr>
          <p:spPr bwMode="auto">
            <a:xfrm flipV="1">
              <a:off x="1990" y="1584"/>
              <a:ext cx="816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Text Box 30"/>
            <p:cNvSpPr txBox="1">
              <a:spLocks noChangeArrowheads="1"/>
            </p:cNvSpPr>
            <p:nvPr/>
          </p:nvSpPr>
          <p:spPr bwMode="auto">
            <a:xfrm>
              <a:off x="2592" y="2729"/>
              <a:ext cx="169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/>
                <a:t>old particle trajectory</a:t>
              </a:r>
            </a:p>
          </p:txBody>
        </p:sp>
        <p:sp>
          <p:nvSpPr>
            <p:cNvPr id="19" name="Line 31"/>
            <p:cNvSpPr>
              <a:spLocks noChangeShapeType="1"/>
            </p:cNvSpPr>
            <p:nvPr/>
          </p:nvSpPr>
          <p:spPr bwMode="auto">
            <a:xfrm flipV="1">
              <a:off x="3504" y="2448"/>
              <a:ext cx="406" cy="3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32"/>
            <p:cNvSpPr txBox="1">
              <a:spLocks noChangeArrowheads="1"/>
            </p:cNvSpPr>
            <p:nvPr/>
          </p:nvSpPr>
          <p:spPr bwMode="auto">
            <a:xfrm>
              <a:off x="4006" y="1778"/>
              <a:ext cx="122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/>
                <a:t>ideal trajectory</a:t>
              </a:r>
            </a:p>
          </p:txBody>
        </p:sp>
        <p:sp>
          <p:nvSpPr>
            <p:cNvPr id="21" name="Line 33"/>
            <p:cNvSpPr>
              <a:spLocks noChangeShapeType="1"/>
            </p:cNvSpPr>
            <p:nvPr/>
          </p:nvSpPr>
          <p:spPr bwMode="auto">
            <a:xfrm flipH="1">
              <a:off x="4006" y="1968"/>
              <a:ext cx="9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34"/>
            <p:cNvSpPr>
              <a:spLocks noChangeShapeType="1"/>
            </p:cNvSpPr>
            <p:nvPr/>
          </p:nvSpPr>
          <p:spPr bwMode="auto">
            <a:xfrm>
              <a:off x="1990" y="2064"/>
              <a:ext cx="43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Freeform 35"/>
            <p:cNvSpPr>
              <a:spLocks/>
            </p:cNvSpPr>
            <p:nvPr/>
          </p:nvSpPr>
          <p:spPr bwMode="auto">
            <a:xfrm>
              <a:off x="1990" y="1840"/>
              <a:ext cx="2496" cy="608"/>
            </a:xfrm>
            <a:custGeom>
              <a:avLst/>
              <a:gdLst>
                <a:gd name="T0" fmla="*/ 0 w 2496"/>
                <a:gd name="T1" fmla="*/ 224 h 608"/>
                <a:gd name="T2" fmla="*/ 576 w 2496"/>
                <a:gd name="T3" fmla="*/ 32 h 608"/>
                <a:gd name="T4" fmla="*/ 816 w 2496"/>
                <a:gd name="T5" fmla="*/ 32 h 608"/>
                <a:gd name="T6" fmla="*/ 1200 w 2496"/>
                <a:gd name="T7" fmla="*/ 176 h 608"/>
                <a:gd name="T8" fmla="*/ 1680 w 2496"/>
                <a:gd name="T9" fmla="*/ 416 h 608"/>
                <a:gd name="T10" fmla="*/ 1968 w 2496"/>
                <a:gd name="T11" fmla="*/ 560 h 608"/>
                <a:gd name="T12" fmla="*/ 2208 w 2496"/>
                <a:gd name="T13" fmla="*/ 608 h 608"/>
                <a:gd name="T14" fmla="*/ 2496 w 2496"/>
                <a:gd name="T15" fmla="*/ 560 h 6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96"/>
                <a:gd name="T25" fmla="*/ 0 h 608"/>
                <a:gd name="T26" fmla="*/ 2496 w 2496"/>
                <a:gd name="T27" fmla="*/ 608 h 60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96" h="608">
                  <a:moveTo>
                    <a:pt x="0" y="224"/>
                  </a:moveTo>
                  <a:cubicBezTo>
                    <a:pt x="220" y="144"/>
                    <a:pt x="440" y="64"/>
                    <a:pt x="576" y="32"/>
                  </a:cubicBezTo>
                  <a:cubicBezTo>
                    <a:pt x="712" y="0"/>
                    <a:pt x="712" y="8"/>
                    <a:pt x="816" y="32"/>
                  </a:cubicBezTo>
                  <a:cubicBezTo>
                    <a:pt x="920" y="56"/>
                    <a:pt x="1056" y="112"/>
                    <a:pt x="1200" y="176"/>
                  </a:cubicBezTo>
                  <a:cubicBezTo>
                    <a:pt x="1344" y="240"/>
                    <a:pt x="1552" y="352"/>
                    <a:pt x="1680" y="416"/>
                  </a:cubicBezTo>
                  <a:cubicBezTo>
                    <a:pt x="1808" y="480"/>
                    <a:pt x="1880" y="528"/>
                    <a:pt x="1968" y="560"/>
                  </a:cubicBezTo>
                  <a:cubicBezTo>
                    <a:pt x="2056" y="592"/>
                    <a:pt x="2120" y="608"/>
                    <a:pt x="2208" y="608"/>
                  </a:cubicBezTo>
                  <a:cubicBezTo>
                    <a:pt x="2296" y="608"/>
                    <a:pt x="2396" y="584"/>
                    <a:pt x="2496" y="560"/>
                  </a:cubicBezTo>
                </a:path>
              </a:pathLst>
            </a:cu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 Box 36"/>
            <p:cNvSpPr txBox="1">
              <a:spLocks noChangeArrowheads="1"/>
            </p:cNvSpPr>
            <p:nvPr/>
          </p:nvSpPr>
          <p:spPr bwMode="auto">
            <a:xfrm>
              <a:off x="1344" y="2441"/>
              <a:ext cx="174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b="1"/>
                <a:t>new particle trajectory</a:t>
              </a:r>
            </a:p>
          </p:txBody>
        </p:sp>
        <p:sp>
          <p:nvSpPr>
            <p:cNvPr id="25" name="Line 37"/>
            <p:cNvSpPr>
              <a:spLocks noChangeShapeType="1"/>
            </p:cNvSpPr>
            <p:nvPr/>
          </p:nvSpPr>
          <p:spPr bwMode="auto">
            <a:xfrm flipV="1">
              <a:off x="2208" y="1920"/>
              <a:ext cx="742" cy="5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" name="Content Placeholder 2"/>
          <p:cNvSpPr txBox="1">
            <a:spLocks/>
          </p:cNvSpPr>
          <p:nvPr/>
        </p:nvSpPr>
        <p:spPr>
          <a:xfrm>
            <a:off x="431540" y="4869161"/>
            <a:ext cx="8595955" cy="1440159"/>
          </a:xfrm>
          <a:prstGeom prst="rect">
            <a:avLst/>
          </a:prstGeom>
        </p:spPr>
        <p:txBody>
          <a:bodyPr vert="horz">
            <a:no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2200" dirty="0"/>
              <a:t>Each passage in the cavity increases only the longitudinal energy.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2200" dirty="0"/>
              <a:t>This leads to a direct reduction of the amplitude of the </a:t>
            </a:r>
            <a:r>
              <a:rPr lang="en-US" sz="2200" dirty="0" err="1"/>
              <a:t>betatron</a:t>
            </a:r>
            <a:r>
              <a:rPr lang="en-US" sz="2200" dirty="0"/>
              <a:t> oscillation</a:t>
            </a:r>
            <a:r>
              <a:rPr lang="en-US" sz="2200" dirty="0" smtClean="0"/>
              <a:t>.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charset="2"/>
              <a:buChar char="§"/>
            </a:pPr>
            <a:r>
              <a:rPr lang="en-US" sz="2200" dirty="0" smtClean="0"/>
              <a:t>This results in damping in both the horizontal and vertical plane.</a:t>
            </a:r>
          </a:p>
        </p:txBody>
      </p:sp>
    </p:spTree>
    <p:extLst>
      <p:ext uri="{BB962C8B-B14F-4D97-AF65-F5344CB8AC3E}">
        <p14:creationId xmlns:p14="http://schemas.microsoft.com/office/powerpoint/2010/main" val="196131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5644970" cy="914400"/>
          </a:xfrm>
        </p:spPr>
        <p:txBody>
          <a:bodyPr/>
          <a:lstStyle/>
          <a:p>
            <a:r>
              <a:rPr lang="en-US" sz="4400" dirty="0" smtClean="0"/>
              <a:t>Leptons and </a:t>
            </a:r>
            <a:r>
              <a:rPr lang="en-US" sz="4400" dirty="0" err="1" smtClean="0"/>
              <a:t>emittances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59" y="1223755"/>
            <a:ext cx="8235915" cy="4905545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 smtClean="0"/>
              <a:t>Since leptons become very quickly relativistic, hence they emit synchrotron radiation in our accelerator mainly due to magnetic fields.</a:t>
            </a:r>
          </a:p>
          <a:p>
            <a:r>
              <a:rPr lang="en-US" sz="3200" dirty="0" smtClean="0"/>
              <a:t>The RF system has to make up for the lost energy over every turn, resulting in a reduction of the longitudinal, horizontal and vertical </a:t>
            </a:r>
            <a:r>
              <a:rPr lang="en-US" sz="3200" dirty="0" err="1" smtClean="0"/>
              <a:t>emittances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Due to several heating terms and coupling between the different planes the </a:t>
            </a:r>
            <a:r>
              <a:rPr lang="en-US" sz="3200" dirty="0" err="1" smtClean="0"/>
              <a:t>emittances</a:t>
            </a:r>
            <a:r>
              <a:rPr lang="en-US" sz="3200" dirty="0" smtClean="0"/>
              <a:t> shrink, but only to an equilibrium.</a:t>
            </a:r>
          </a:p>
          <a:p>
            <a:r>
              <a:rPr lang="en-US" sz="3200" dirty="0" smtClean="0"/>
              <a:t>This is very useful in case of instabilities, but also when injecting leptons.</a:t>
            </a:r>
          </a:p>
          <a:p>
            <a:r>
              <a:rPr lang="en-US" sz="3200" dirty="0" smtClean="0"/>
              <a:t>The drawback is that high energy (circular) leptons accelerators need lots of RF power.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71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31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665" y="53625"/>
            <a:ext cx="6750750" cy="914400"/>
          </a:xfrm>
        </p:spPr>
        <p:txBody>
          <a:bodyPr/>
          <a:lstStyle/>
          <a:p>
            <a:r>
              <a:rPr lang="en-US" sz="3600" dirty="0" smtClean="0"/>
              <a:t>Beam transfer, Injection &amp; Extraction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59" y="1223755"/>
            <a:ext cx="8235915" cy="490554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How to get a beam into and out of circular accelerators and storage rings.</a:t>
            </a:r>
          </a:p>
          <a:p>
            <a:r>
              <a:rPr lang="en-US" sz="2400" dirty="0">
                <a:solidFill>
                  <a:srgbClr val="FFFFFF"/>
                </a:solidFill>
              </a:rPr>
              <a:t>The wide range of requirements will require different solutions:</a:t>
            </a:r>
          </a:p>
          <a:p>
            <a:pPr lvl="1"/>
            <a:r>
              <a:rPr lang="en-US" sz="2400" dirty="0">
                <a:solidFill>
                  <a:srgbClr val="FFFFFF"/>
                </a:solidFill>
              </a:rPr>
              <a:t>injection into a synchrotron from a LINAC</a:t>
            </a:r>
          </a:p>
          <a:p>
            <a:pPr lvl="1"/>
            <a:r>
              <a:rPr lang="en-US" sz="2400" dirty="0">
                <a:solidFill>
                  <a:srgbClr val="FFFFFF"/>
                </a:solidFill>
              </a:rPr>
              <a:t>transfer between two synchrotrons</a:t>
            </a:r>
          </a:p>
          <a:p>
            <a:pPr lvl="1"/>
            <a:r>
              <a:rPr lang="en-US" sz="2400" dirty="0">
                <a:solidFill>
                  <a:srgbClr val="FFFFFF"/>
                </a:solidFill>
              </a:rPr>
              <a:t>extraction to an end-user facility</a:t>
            </a:r>
          </a:p>
          <a:p>
            <a:pPr lvl="1"/>
            <a:r>
              <a:rPr lang="en-US" sz="2400" dirty="0">
                <a:solidFill>
                  <a:srgbClr val="FFFFFF"/>
                </a:solidFill>
              </a:rPr>
              <a:t>accumulation of particles, to increase intensity</a:t>
            </a:r>
          </a:p>
          <a:p>
            <a:pPr lvl="1"/>
            <a:r>
              <a:rPr lang="en-US" sz="2400" dirty="0">
                <a:solidFill>
                  <a:srgbClr val="FFFFFF"/>
                </a:solidFill>
              </a:rPr>
              <a:t>dealing with different particles </a:t>
            </a:r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72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31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5644970" cy="914400"/>
          </a:xfrm>
        </p:spPr>
        <p:txBody>
          <a:bodyPr/>
          <a:lstStyle/>
          <a:p>
            <a:r>
              <a:rPr lang="en-US" sz="4400" dirty="0" smtClean="0"/>
              <a:t>Transfer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59" y="1223755"/>
            <a:ext cx="8235915" cy="387042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Particles trajectories in transfer lines are treated the same way as in a circular machine, with the only difference that they pass only once.</a:t>
            </a:r>
          </a:p>
          <a:p>
            <a:r>
              <a:rPr lang="en-US" sz="2400" dirty="0">
                <a:solidFill>
                  <a:srgbClr val="FFFFFF"/>
                </a:solidFill>
              </a:rPr>
              <a:t>We use: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Dipoles to deflect particles</a:t>
            </a:r>
          </a:p>
          <a:p>
            <a:pPr lvl="1"/>
            <a:r>
              <a:rPr lang="en-US" sz="2000" dirty="0" err="1">
                <a:solidFill>
                  <a:srgbClr val="FFFFFF"/>
                </a:solidFill>
              </a:rPr>
              <a:t>Quadrupoles</a:t>
            </a:r>
            <a:r>
              <a:rPr lang="en-US" sz="2000" dirty="0">
                <a:solidFill>
                  <a:srgbClr val="FFFFFF"/>
                </a:solidFill>
              </a:rPr>
              <a:t> to focus particles transversely</a:t>
            </a:r>
          </a:p>
          <a:p>
            <a:r>
              <a:rPr lang="en-US" sz="2400" dirty="0">
                <a:solidFill>
                  <a:srgbClr val="FFFFFF"/>
                </a:solidFill>
              </a:rPr>
              <a:t>This leads to </a:t>
            </a:r>
            <a:r>
              <a:rPr lang="en-US" sz="2400" dirty="0" err="1">
                <a:solidFill>
                  <a:srgbClr val="FFFFFF"/>
                </a:solidFill>
              </a:rPr>
              <a:t>betatron</a:t>
            </a:r>
            <a:r>
              <a:rPr lang="en-US" sz="2400" dirty="0">
                <a:solidFill>
                  <a:srgbClr val="FFFFFF"/>
                </a:solidFill>
              </a:rPr>
              <a:t> oscillations and functions</a:t>
            </a:r>
          </a:p>
          <a:p>
            <a:r>
              <a:rPr lang="en-US" sz="2400" dirty="0">
                <a:solidFill>
                  <a:srgbClr val="FFFFFF"/>
                </a:solidFill>
              </a:rPr>
              <a:t>We can use the 2x2 matrices to describe the transverse motion of the </a:t>
            </a:r>
            <a:r>
              <a:rPr lang="en-US" sz="2400" dirty="0" smtClean="0">
                <a:solidFill>
                  <a:srgbClr val="FFFFFF"/>
                </a:solidFill>
              </a:rPr>
              <a:t>particle</a:t>
            </a:r>
            <a:endParaRPr lang="en-US" dirty="0" smtClean="0">
              <a:solidFill>
                <a:srgbClr val="FFFFFF"/>
              </a:solidFill>
            </a:endParaRPr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73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12" name="Group 7"/>
          <p:cNvGrpSpPr>
            <a:grpSpLocks/>
          </p:cNvGrpSpPr>
          <p:nvPr/>
        </p:nvGrpSpPr>
        <p:grpSpPr bwMode="auto">
          <a:xfrm>
            <a:off x="3536885" y="5049180"/>
            <a:ext cx="2057400" cy="838200"/>
            <a:chOff x="2304" y="3024"/>
            <a:chExt cx="1296" cy="528"/>
          </a:xfrm>
          <a:solidFill>
            <a:srgbClr val="D6ECFF"/>
          </a:solidFill>
        </p:grpSpPr>
        <p:sp>
          <p:nvSpPr>
            <p:cNvPr id="13" name="Rectangle 5"/>
            <p:cNvSpPr>
              <a:spLocks noChangeArrowheads="1"/>
            </p:cNvSpPr>
            <p:nvPr/>
          </p:nvSpPr>
          <p:spPr bwMode="auto">
            <a:xfrm>
              <a:off x="2304" y="3024"/>
              <a:ext cx="1296" cy="528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graphicFrame>
          <p:nvGraphicFramePr>
            <p:cNvPr id="14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77264345"/>
                </p:ext>
              </p:extLst>
            </p:nvPr>
          </p:nvGraphicFramePr>
          <p:xfrm>
            <a:off x="2352" y="3081"/>
            <a:ext cx="1216" cy="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7" name="Equation" r:id="rId5" imgW="1930400" imgH="736600" progId="Equation.3">
                    <p:embed/>
                  </p:oleObj>
                </mc:Choice>
                <mc:Fallback>
                  <p:oleObj name="Equation" r:id="rId5" imgW="1930400" imgH="736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2" y="3081"/>
                          <a:ext cx="1216" cy="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96131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5644970" cy="914400"/>
          </a:xfrm>
        </p:spPr>
        <p:txBody>
          <a:bodyPr/>
          <a:lstStyle/>
          <a:p>
            <a:r>
              <a:rPr lang="en-US" sz="4400" dirty="0" smtClean="0"/>
              <a:t>Transfer Line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535" y="1223756"/>
            <a:ext cx="8550950" cy="342038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The particles trajectories in transfer lines are not closed</a:t>
            </a:r>
          </a:p>
          <a:p>
            <a:r>
              <a:rPr lang="en-US" sz="2800" dirty="0">
                <a:solidFill>
                  <a:srgbClr val="FFFFFF"/>
                </a:solidFill>
              </a:rPr>
              <a:t>This means that the</a:t>
            </a:r>
          </a:p>
          <a:p>
            <a:pPr lvl="1"/>
            <a:r>
              <a:rPr lang="en-US" sz="2400" b="1" u="sng" dirty="0">
                <a:solidFill>
                  <a:srgbClr val="FFFFFF"/>
                </a:solidFill>
              </a:rPr>
              <a:t>initial lattice parameters </a:t>
            </a:r>
            <a:r>
              <a:rPr lang="en-GB" sz="3600" b="1" u="sng" dirty="0">
                <a:solidFill>
                  <a:srgbClr val="FFFFFF"/>
                </a:solidFill>
                <a:sym typeface="Symbol" charset="0"/>
              </a:rPr>
              <a:t></a:t>
            </a:r>
            <a:r>
              <a:rPr lang="en-US" sz="2800" b="1" u="sng" dirty="0">
                <a:solidFill>
                  <a:srgbClr val="FFFFFF"/>
                </a:solidFill>
              </a:rPr>
              <a:t> </a:t>
            </a:r>
            <a:r>
              <a:rPr lang="en-US" sz="2400" b="1" u="sng" dirty="0">
                <a:solidFill>
                  <a:srgbClr val="FFFFFF"/>
                </a:solidFill>
              </a:rPr>
              <a:t>final lattice parameters</a:t>
            </a:r>
          </a:p>
          <a:p>
            <a:endParaRPr lang="en-US" sz="1200" dirty="0">
              <a:solidFill>
                <a:srgbClr val="FFFFFF"/>
              </a:solidFill>
            </a:endParaRPr>
          </a:p>
          <a:p>
            <a:r>
              <a:rPr lang="en-US" sz="2800" dirty="0">
                <a:solidFill>
                  <a:srgbClr val="FFFFFF"/>
                </a:solidFill>
              </a:rPr>
              <a:t>Due to this the transfer matrix gets slightly more complicated.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74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12" name="Group 9"/>
          <p:cNvGrpSpPr>
            <a:grpSpLocks/>
          </p:cNvGrpSpPr>
          <p:nvPr/>
        </p:nvGrpSpPr>
        <p:grpSpPr bwMode="auto">
          <a:xfrm>
            <a:off x="1196625" y="4664115"/>
            <a:ext cx="7239000" cy="1600200"/>
            <a:chOff x="768" y="2448"/>
            <a:chExt cx="4560" cy="1008"/>
          </a:xfrm>
          <a:solidFill>
            <a:srgbClr val="D6ECFF"/>
          </a:solidFill>
        </p:grpSpPr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768" y="2448"/>
              <a:ext cx="4560" cy="1008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graphicFrame>
          <p:nvGraphicFramePr>
            <p:cNvPr id="14" name="Object 7"/>
            <p:cNvGraphicFramePr>
              <a:graphicFrameLocks noChangeAspect="1"/>
            </p:cNvGraphicFramePr>
            <p:nvPr/>
          </p:nvGraphicFramePr>
          <p:xfrm>
            <a:off x="816" y="2496"/>
            <a:ext cx="4433" cy="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11" name="Equation" r:id="rId5" imgW="7035800" imgH="1447800" progId="Equation.3">
                    <p:embed/>
                  </p:oleObj>
                </mc:Choice>
                <mc:Fallback>
                  <p:oleObj name="Equation" r:id="rId5" imgW="7035800" imgH="1447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6" y="2496"/>
                          <a:ext cx="4433" cy="9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96131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99" y="53625"/>
            <a:ext cx="6525725" cy="914400"/>
          </a:xfrm>
        </p:spPr>
        <p:txBody>
          <a:bodyPr/>
          <a:lstStyle/>
          <a:p>
            <a:r>
              <a:rPr lang="en-US" dirty="0" smtClean="0"/>
              <a:t>Transfer </a:t>
            </a:r>
            <a:r>
              <a:rPr lang="en-US" dirty="0"/>
              <a:t>B</a:t>
            </a:r>
            <a:r>
              <a:rPr lang="en-US" dirty="0" smtClean="0"/>
              <a:t>etween Accelerators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5" y="3429000"/>
            <a:ext cx="8505945" cy="310534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GB" sz="3200" dirty="0">
                <a:solidFill>
                  <a:srgbClr val="FFFFFF"/>
                </a:solidFill>
              </a:rPr>
              <a:t>The initial phase space ellipse</a:t>
            </a:r>
            <a:r>
              <a:rPr lang="en-GB" sz="3200" i="1" dirty="0">
                <a:solidFill>
                  <a:srgbClr val="FFFFFF"/>
                </a:solidFill>
              </a:rPr>
              <a:t> </a:t>
            </a:r>
            <a:r>
              <a:rPr lang="en-GB" sz="3200" dirty="0">
                <a:solidFill>
                  <a:srgbClr val="FFFFFF"/>
                </a:solidFill>
              </a:rPr>
              <a:t>will be determined by the accelerator (1), from which the beam is being </a:t>
            </a:r>
            <a:r>
              <a:rPr lang="en-GB" sz="3200" dirty="0" smtClean="0">
                <a:solidFill>
                  <a:srgbClr val="FFFFFF"/>
                </a:solidFill>
              </a:rPr>
              <a:t>extracted </a:t>
            </a:r>
            <a:r>
              <a:rPr lang="en-GB" sz="3200" dirty="0">
                <a:solidFill>
                  <a:srgbClr val="FFFFFF"/>
                </a:solidFill>
              </a:rPr>
              <a:t>(point A</a:t>
            </a:r>
            <a:r>
              <a:rPr lang="en-GB" sz="3200" dirty="0" smtClean="0">
                <a:solidFill>
                  <a:srgbClr val="FFFFFF"/>
                </a:solidFill>
              </a:rPr>
              <a:t>).</a:t>
            </a:r>
            <a:endParaRPr lang="en-GB" sz="3200" dirty="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</a:pPr>
            <a:r>
              <a:rPr lang="en-GB" sz="3200" dirty="0">
                <a:solidFill>
                  <a:srgbClr val="FFFFFF"/>
                </a:solidFill>
              </a:rPr>
              <a:t>Then we calculate the transport matrix that describes the transport line and we calculate the final ellipse at point </a:t>
            </a:r>
            <a:r>
              <a:rPr lang="en-GB" sz="3200" dirty="0" smtClean="0">
                <a:solidFill>
                  <a:srgbClr val="FFFFFF"/>
                </a:solidFill>
              </a:rPr>
              <a:t>B.</a:t>
            </a:r>
          </a:p>
          <a:p>
            <a:pPr>
              <a:lnSpc>
                <a:spcPct val="110000"/>
              </a:lnSpc>
            </a:pPr>
            <a:r>
              <a:rPr lang="en-GB" sz="3200" dirty="0">
                <a:solidFill>
                  <a:srgbClr val="FFFFFF"/>
                </a:solidFill>
              </a:rPr>
              <a:t>However, machine (2) will have it’s own predetermined transverse phase space ellipse at B.</a:t>
            </a:r>
          </a:p>
          <a:p>
            <a:pPr>
              <a:lnSpc>
                <a:spcPct val="110000"/>
              </a:lnSpc>
            </a:pPr>
            <a:r>
              <a:rPr lang="en-GB" sz="3200" dirty="0">
                <a:solidFill>
                  <a:srgbClr val="FFFFFF"/>
                </a:solidFill>
              </a:rPr>
              <a:t>If the phase space ellipse, which arrives from the transfer line is </a:t>
            </a:r>
            <a:r>
              <a:rPr lang="en-GB" sz="3200" dirty="0" smtClean="0">
                <a:solidFill>
                  <a:srgbClr val="FFFFFF"/>
                </a:solidFill>
              </a:rPr>
              <a:t>different </a:t>
            </a:r>
            <a:r>
              <a:rPr lang="en-GB" sz="3200" dirty="0">
                <a:solidFill>
                  <a:srgbClr val="FFFFFF"/>
                </a:solidFill>
              </a:rPr>
              <a:t>then.... </a:t>
            </a:r>
            <a:r>
              <a:rPr lang="en-GB" sz="3200" b="1" u="sng" dirty="0">
                <a:solidFill>
                  <a:srgbClr val="FFFFFF"/>
                </a:solidFill>
              </a:rPr>
              <a:t>what will happen to the beam</a:t>
            </a:r>
            <a:r>
              <a:rPr lang="en-GB" sz="3200" b="1" u="sng" dirty="0" smtClean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75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12" name="Group 4"/>
          <p:cNvGrpSpPr>
            <a:grpSpLocks/>
          </p:cNvGrpSpPr>
          <p:nvPr/>
        </p:nvGrpSpPr>
        <p:grpSpPr bwMode="auto">
          <a:xfrm rot="545104">
            <a:off x="2076890" y="1071952"/>
            <a:ext cx="5105400" cy="2362200"/>
            <a:chOff x="1008" y="816"/>
            <a:chExt cx="3216" cy="1488"/>
          </a:xfrm>
        </p:grpSpPr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1008" y="1056"/>
              <a:ext cx="1200" cy="115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4" name="Oval 6"/>
            <p:cNvSpPr>
              <a:spLocks noChangeArrowheads="1"/>
            </p:cNvSpPr>
            <p:nvPr/>
          </p:nvSpPr>
          <p:spPr bwMode="auto">
            <a:xfrm>
              <a:off x="3504" y="816"/>
              <a:ext cx="624" cy="62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 flipH="1">
              <a:off x="2544" y="864"/>
              <a:ext cx="1104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 flipH="1">
              <a:off x="2160" y="1344"/>
              <a:ext cx="384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 flipH="1">
              <a:off x="2736" y="960"/>
              <a:ext cx="432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 flipV="1">
              <a:off x="4080" y="1104"/>
              <a:ext cx="144" cy="28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 flipH="1" flipV="1">
              <a:off x="1344" y="2256"/>
              <a:ext cx="288" cy="4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12"/>
            <p:cNvSpPr txBox="1">
              <a:spLocks noChangeArrowheads="1"/>
            </p:cNvSpPr>
            <p:nvPr/>
          </p:nvSpPr>
          <p:spPr bwMode="auto">
            <a:xfrm>
              <a:off x="3744" y="1008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Times New Roman" charset="0"/>
                </a:rPr>
                <a:t>1</a:t>
              </a:r>
              <a:endParaRPr lang="en-US" sz="2800">
                <a:solidFill>
                  <a:schemeClr val="tx2"/>
                </a:solidFill>
                <a:latin typeface="Times New Roman" charset="0"/>
              </a:endParaRPr>
            </a:p>
          </p:txBody>
        </p:sp>
        <p:sp>
          <p:nvSpPr>
            <p:cNvPr id="21" name="Text Box 13"/>
            <p:cNvSpPr txBox="1">
              <a:spLocks noChangeArrowheads="1"/>
            </p:cNvSpPr>
            <p:nvPr/>
          </p:nvSpPr>
          <p:spPr bwMode="auto">
            <a:xfrm>
              <a:off x="1536" y="1488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Times New Roman" charset="0"/>
                </a:rPr>
                <a:t>2</a:t>
              </a:r>
              <a:endParaRPr lang="en-US" sz="2800">
                <a:solidFill>
                  <a:schemeClr val="tx2"/>
                </a:solidFill>
                <a:latin typeface="Times New Roman" charset="0"/>
              </a:endParaRPr>
            </a:p>
          </p:txBody>
        </p:sp>
        <p:sp>
          <p:nvSpPr>
            <p:cNvPr id="22" name="Text Box 14"/>
            <p:cNvSpPr txBox="1">
              <a:spLocks noChangeArrowheads="1"/>
            </p:cNvSpPr>
            <p:nvPr/>
          </p:nvSpPr>
          <p:spPr bwMode="auto">
            <a:xfrm>
              <a:off x="2630" y="1610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endParaRPr lang="fr-FR">
                <a:latin typeface="Times New Roman" charset="0"/>
              </a:endParaRPr>
            </a:p>
          </p:txBody>
        </p:sp>
        <p:sp>
          <p:nvSpPr>
            <p:cNvPr id="23" name="Text Box 15"/>
            <p:cNvSpPr txBox="1">
              <a:spLocks noChangeArrowheads="1"/>
            </p:cNvSpPr>
            <p:nvPr/>
          </p:nvSpPr>
          <p:spPr bwMode="auto">
            <a:xfrm>
              <a:off x="3408" y="1488"/>
              <a:ext cx="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Times New Roman" charset="0"/>
                </a:rPr>
                <a:t>A</a:t>
              </a:r>
              <a:endParaRPr lang="en-US" sz="2800">
                <a:solidFill>
                  <a:schemeClr val="tx2"/>
                </a:solidFill>
                <a:latin typeface="Times New Roman" charset="0"/>
              </a:endParaRPr>
            </a:p>
          </p:txBody>
        </p:sp>
        <p:sp>
          <p:nvSpPr>
            <p:cNvPr id="24" name="Line 16"/>
            <p:cNvSpPr>
              <a:spLocks noChangeShapeType="1"/>
            </p:cNvSpPr>
            <p:nvPr/>
          </p:nvSpPr>
          <p:spPr bwMode="auto">
            <a:xfrm flipV="1">
              <a:off x="3552" y="912"/>
              <a:ext cx="96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17"/>
            <p:cNvSpPr txBox="1">
              <a:spLocks noChangeArrowheads="1"/>
            </p:cNvSpPr>
            <p:nvPr/>
          </p:nvSpPr>
          <p:spPr bwMode="auto">
            <a:xfrm>
              <a:off x="2544" y="1824"/>
              <a:ext cx="22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000">
                  <a:latin typeface="Times New Roman" charset="0"/>
                </a:rPr>
                <a:t>B</a:t>
              </a:r>
              <a:endParaRPr lang="en-US" sz="2800">
                <a:solidFill>
                  <a:schemeClr val="tx2"/>
                </a:solidFill>
                <a:latin typeface="Times New Roman" charset="0"/>
              </a:endParaRPr>
            </a:p>
          </p:txBody>
        </p:sp>
        <p:sp>
          <p:nvSpPr>
            <p:cNvPr id="26" name="Line 18"/>
            <p:cNvSpPr>
              <a:spLocks noChangeShapeType="1"/>
            </p:cNvSpPr>
            <p:nvPr/>
          </p:nvSpPr>
          <p:spPr bwMode="auto">
            <a:xfrm flipH="1" flipV="1">
              <a:off x="2208" y="1824"/>
              <a:ext cx="336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9750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3993979"/>
              </p:ext>
            </p:extLst>
          </p:nvPr>
        </p:nvGraphicFramePr>
        <p:xfrm>
          <a:off x="2051720" y="1747412"/>
          <a:ext cx="5242803" cy="3661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9" name="Designer 4.0 Drawing" r:id="rId3" imgW="5915025" imgH="7381875" progId="MgxDesigner">
                  <p:embed/>
                </p:oleObj>
              </mc:Choice>
              <mc:Fallback>
                <p:oleObj name="Designer 4.0 Drawing" r:id="rId3" imgW="5915025" imgH="7381875" progId="MgxDesigner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1747412"/>
                        <a:ext cx="5242803" cy="3661808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5644970" cy="914400"/>
          </a:xfrm>
        </p:spPr>
        <p:txBody>
          <a:bodyPr/>
          <a:lstStyle/>
          <a:p>
            <a:r>
              <a:rPr lang="en-US" sz="4400" dirty="0" smtClean="0"/>
              <a:t>Transverse Mismatch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76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3" name="AutoShape 29"/>
          <p:cNvSpPr>
            <a:spLocks/>
          </p:cNvSpPr>
          <p:nvPr/>
        </p:nvSpPr>
        <p:spPr bwMode="auto">
          <a:xfrm>
            <a:off x="431540" y="1808820"/>
            <a:ext cx="1524000" cy="342900"/>
          </a:xfrm>
          <a:prstGeom prst="borderCallout2">
            <a:avLst>
              <a:gd name="adj1" fmla="val 33333"/>
              <a:gd name="adj2" fmla="val 105000"/>
              <a:gd name="adj3" fmla="val 33333"/>
              <a:gd name="adj4" fmla="val 130106"/>
              <a:gd name="adj5" fmla="val 120370"/>
              <a:gd name="adj6" fmla="val 150315"/>
            </a:avLst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en-US" sz="1800" dirty="0">
                <a:solidFill>
                  <a:schemeClr val="accent1"/>
                </a:solidFill>
              </a:rPr>
              <a:t>At injection</a:t>
            </a:r>
          </a:p>
        </p:txBody>
      </p:sp>
      <p:sp>
        <p:nvSpPr>
          <p:cNvPr id="14" name="AutoShape 30"/>
          <p:cNvSpPr>
            <a:spLocks/>
          </p:cNvSpPr>
          <p:nvPr/>
        </p:nvSpPr>
        <p:spPr bwMode="auto">
          <a:xfrm>
            <a:off x="7137285" y="1268760"/>
            <a:ext cx="1905000" cy="914400"/>
          </a:xfrm>
          <a:prstGeom prst="borderCallout2">
            <a:avLst>
              <a:gd name="adj1" fmla="val 70833"/>
              <a:gd name="adj2" fmla="val -6667"/>
              <a:gd name="adj3" fmla="val 70833"/>
              <a:gd name="adj4" fmla="val -21917"/>
              <a:gd name="adj5" fmla="val 119444"/>
              <a:gd name="adj6" fmla="val -55167"/>
            </a:avLst>
          </a:prstGeom>
          <a:noFill/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en-US" sz="1800" dirty="0">
                <a:solidFill>
                  <a:srgbClr val="7FD13B"/>
                </a:solidFill>
              </a:rPr>
              <a:t>Injected beam rotates inside the new ellipse</a:t>
            </a:r>
          </a:p>
        </p:txBody>
      </p:sp>
      <p:sp>
        <p:nvSpPr>
          <p:cNvPr id="15" name="AutoShape 31"/>
          <p:cNvSpPr>
            <a:spLocks/>
          </p:cNvSpPr>
          <p:nvPr/>
        </p:nvSpPr>
        <p:spPr bwMode="auto">
          <a:xfrm>
            <a:off x="521550" y="5364215"/>
            <a:ext cx="1981200" cy="1143000"/>
          </a:xfrm>
          <a:prstGeom prst="borderCallout2">
            <a:avLst>
              <a:gd name="adj1" fmla="val 10000"/>
              <a:gd name="adj2" fmla="val 103847"/>
              <a:gd name="adj3" fmla="val 10000"/>
              <a:gd name="adj4" fmla="val 116264"/>
              <a:gd name="adj5" fmla="val -46528"/>
              <a:gd name="adj6" fmla="val 132210"/>
            </a:avLst>
          </a:prstGeom>
          <a:noFill/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ja-JP" altLang="en-US" sz="1800">
                <a:solidFill>
                  <a:srgbClr val="7FD13B"/>
                </a:solidFill>
              </a:rPr>
              <a:t>“</a:t>
            </a:r>
            <a:r>
              <a:rPr lang="en-US" sz="1800">
                <a:solidFill>
                  <a:srgbClr val="7FD13B"/>
                </a:solidFill>
              </a:rPr>
              <a:t>smear out</a:t>
            </a:r>
            <a:r>
              <a:rPr lang="ja-JP" altLang="en-US" sz="1800">
                <a:solidFill>
                  <a:srgbClr val="7FD13B"/>
                </a:solidFill>
              </a:rPr>
              <a:t>”</a:t>
            </a:r>
            <a:r>
              <a:rPr lang="en-US" sz="1800">
                <a:solidFill>
                  <a:srgbClr val="7FD13B"/>
                </a:solidFill>
              </a:rPr>
              <a:t> of phase space and emittance blow-up begins</a:t>
            </a:r>
          </a:p>
        </p:txBody>
      </p:sp>
      <p:sp>
        <p:nvSpPr>
          <p:cNvPr id="16" name="AutoShape 33"/>
          <p:cNvSpPr>
            <a:spLocks/>
          </p:cNvSpPr>
          <p:nvPr/>
        </p:nvSpPr>
        <p:spPr bwMode="auto">
          <a:xfrm>
            <a:off x="7182290" y="5364215"/>
            <a:ext cx="1524000" cy="914400"/>
          </a:xfrm>
          <a:prstGeom prst="borderCallout2">
            <a:avLst>
              <a:gd name="adj1" fmla="val 12500"/>
              <a:gd name="adj2" fmla="val -5000"/>
              <a:gd name="adj3" fmla="val 12500"/>
              <a:gd name="adj4" fmla="val -29065"/>
              <a:gd name="adj5" fmla="val -65972"/>
              <a:gd name="adj6" fmla="val -48648"/>
            </a:avLst>
          </a:prstGeom>
          <a:noFill/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en-US" sz="1800">
                <a:solidFill>
                  <a:srgbClr val="7FD13B"/>
                </a:solidFill>
              </a:rPr>
              <a:t>emittance blow-up complete</a:t>
            </a:r>
          </a:p>
        </p:txBody>
      </p:sp>
    </p:spTree>
    <p:extLst>
      <p:ext uri="{BB962C8B-B14F-4D97-AF65-F5344CB8AC3E}">
        <p14:creationId xmlns:p14="http://schemas.microsoft.com/office/powerpoint/2010/main" val="129750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6390710" cy="914400"/>
          </a:xfrm>
        </p:spPr>
        <p:txBody>
          <a:bodyPr/>
          <a:lstStyle/>
          <a:p>
            <a:r>
              <a:rPr lang="en-US" sz="4400" dirty="0" smtClean="0"/>
              <a:t>Single Turn Injection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59" y="998730"/>
            <a:ext cx="8235915" cy="3960440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en-US" sz="2400" dirty="0"/>
              <a:t>With a single turn injection we inject one or more bunches into a synchrotron in a single turn. (revolution period of receiving machine)</a:t>
            </a:r>
          </a:p>
          <a:p>
            <a:pPr>
              <a:lnSpc>
                <a:spcPct val="125000"/>
              </a:lnSpc>
            </a:pPr>
            <a:r>
              <a:rPr lang="en-US" sz="2400" dirty="0"/>
              <a:t>Elements involved:</a:t>
            </a:r>
          </a:p>
          <a:p>
            <a:pPr lvl="1">
              <a:lnSpc>
                <a:spcPct val="125000"/>
              </a:lnSpc>
            </a:pPr>
            <a:r>
              <a:rPr lang="en-US" sz="2000" dirty="0"/>
              <a:t>Transfer line</a:t>
            </a:r>
          </a:p>
          <a:p>
            <a:pPr lvl="1">
              <a:lnSpc>
                <a:spcPct val="125000"/>
              </a:lnSpc>
            </a:pPr>
            <a:r>
              <a:rPr lang="en-US" sz="2000" dirty="0"/>
              <a:t>Septum magnet</a:t>
            </a:r>
          </a:p>
          <a:p>
            <a:pPr lvl="1">
              <a:lnSpc>
                <a:spcPct val="125000"/>
              </a:lnSpc>
            </a:pPr>
            <a:r>
              <a:rPr lang="en-US" sz="2000" dirty="0"/>
              <a:t>Fast kicker magnet</a:t>
            </a:r>
          </a:p>
          <a:p>
            <a:pPr lvl="1">
              <a:lnSpc>
                <a:spcPct val="125000"/>
              </a:lnSpc>
            </a:pPr>
            <a:r>
              <a:rPr lang="en-US" sz="2000" dirty="0"/>
              <a:t>Synchrotron (receiving machine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77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2" name="Picture 10" descr="http://doc.cern.ch/archive/electronic/cern/others/PHO/draft/7501106X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110" y="2123855"/>
            <a:ext cx="3240360" cy="216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Highslide JS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115" y="4374104"/>
            <a:ext cx="3150350" cy="2047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750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331640" y="1088740"/>
            <a:ext cx="6660740" cy="531059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5644970" cy="914400"/>
          </a:xfrm>
        </p:spPr>
        <p:txBody>
          <a:bodyPr/>
          <a:lstStyle/>
          <a:p>
            <a:r>
              <a:rPr lang="en-US" sz="4400" dirty="0" smtClean="0"/>
              <a:t>Single Turn Injection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78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12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670289"/>
              </p:ext>
            </p:extLst>
          </p:nvPr>
        </p:nvGraphicFramePr>
        <p:xfrm>
          <a:off x="1531655" y="4343400"/>
          <a:ext cx="62357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3" name="Equation" r:id="rId5" imgW="3848100" imgH="1117600" progId="Equation.3">
                  <p:embed/>
                </p:oleObj>
              </mc:Choice>
              <mc:Fallback>
                <p:oleObj name="Equation" r:id="rId5" imgW="3848100" imgH="11176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655" y="4343400"/>
                        <a:ext cx="6235700" cy="175260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5704811"/>
              </p:ext>
            </p:extLst>
          </p:nvPr>
        </p:nvGraphicFramePr>
        <p:xfrm>
          <a:off x="1401557" y="1133745"/>
          <a:ext cx="6500813" cy="295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4" name="Designer 4.0 Drawing" r:id="rId7" imgW="6629400" imgH="4210050" progId="MgxDesigner">
                  <p:embed/>
                </p:oleObj>
              </mc:Choice>
              <mc:Fallback>
                <p:oleObj name="Designer 4.0 Drawing" r:id="rId7" imgW="6629400" imgH="4210050" progId="MgxDesigner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1557" y="1133745"/>
                        <a:ext cx="6500813" cy="2957512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solidFill>
                          <a:srgbClr val="000000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AutoShape 8"/>
          <p:cNvSpPr>
            <a:spLocks/>
          </p:cNvSpPr>
          <p:nvPr/>
        </p:nvSpPr>
        <p:spPr bwMode="auto">
          <a:xfrm>
            <a:off x="4114800" y="2286000"/>
            <a:ext cx="3124200" cy="349250"/>
          </a:xfrm>
          <a:prstGeom prst="borderCallout2">
            <a:avLst>
              <a:gd name="adj1" fmla="val 32727"/>
              <a:gd name="adj2" fmla="val -2440"/>
              <a:gd name="adj3" fmla="val 32727"/>
              <a:gd name="adj4" fmla="val -3301"/>
              <a:gd name="adj5" fmla="val 48181"/>
              <a:gd name="adj6" fmla="val -4167"/>
            </a:avLst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en-US" sz="1800">
                <a:solidFill>
                  <a:srgbClr val="7FD13B"/>
                </a:solidFill>
              </a:rPr>
              <a:t>Injection trajectory</a:t>
            </a:r>
          </a:p>
        </p:txBody>
      </p:sp>
      <p:sp>
        <p:nvSpPr>
          <p:cNvPr id="15" name="AutoShape 12"/>
          <p:cNvSpPr>
            <a:spLocks/>
          </p:cNvSpPr>
          <p:nvPr/>
        </p:nvSpPr>
        <p:spPr bwMode="auto">
          <a:xfrm>
            <a:off x="656565" y="3924055"/>
            <a:ext cx="1290637" cy="609600"/>
          </a:xfrm>
          <a:prstGeom prst="borderCallout2">
            <a:avLst>
              <a:gd name="adj1" fmla="val 18750"/>
              <a:gd name="adj2" fmla="val 105903"/>
              <a:gd name="adj3" fmla="val 18750"/>
              <a:gd name="adj4" fmla="val 112301"/>
              <a:gd name="adj5" fmla="val 81250"/>
              <a:gd name="adj6" fmla="val 134931"/>
            </a:avLst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en-US" sz="1600">
                <a:solidFill>
                  <a:srgbClr val="7FD13B"/>
                </a:solidFill>
              </a:rPr>
              <a:t>Injection channel</a:t>
            </a: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H="1" flipV="1">
            <a:off x="3626894" y="4104074"/>
            <a:ext cx="135015" cy="36003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4800600" y="3429000"/>
            <a:ext cx="76200" cy="914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5410199" y="3886199"/>
            <a:ext cx="466945" cy="57791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" name="AutoShape 18"/>
          <p:cNvSpPr>
            <a:spLocks/>
          </p:cNvSpPr>
          <p:nvPr/>
        </p:nvSpPr>
        <p:spPr bwMode="auto">
          <a:xfrm>
            <a:off x="7857365" y="4284095"/>
            <a:ext cx="1219200" cy="609600"/>
          </a:xfrm>
          <a:prstGeom prst="borderCallout2">
            <a:avLst>
              <a:gd name="adj1" fmla="val 18750"/>
              <a:gd name="adj2" fmla="val -6250"/>
              <a:gd name="adj3" fmla="val 18750"/>
              <a:gd name="adj4" fmla="val -12889"/>
              <a:gd name="adj5" fmla="val 55319"/>
              <a:gd name="adj6" fmla="val -24981"/>
            </a:avLst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en-US" sz="1600" dirty="0">
                <a:solidFill>
                  <a:schemeClr val="accent1"/>
                </a:solidFill>
              </a:rPr>
              <a:t>Septum thickness</a:t>
            </a:r>
          </a:p>
        </p:txBody>
      </p:sp>
      <p:cxnSp>
        <p:nvCxnSpPr>
          <p:cNvPr id="21" name="Straight Connector 16"/>
          <p:cNvCxnSpPr>
            <a:cxnSpLocks noChangeShapeType="1"/>
          </p:cNvCxnSpPr>
          <p:nvPr/>
        </p:nvCxnSpPr>
        <p:spPr bwMode="auto">
          <a:xfrm>
            <a:off x="6863190" y="3709265"/>
            <a:ext cx="1219200" cy="30480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AutoShape 12"/>
          <p:cNvSpPr>
            <a:spLocks/>
          </p:cNvSpPr>
          <p:nvPr/>
        </p:nvSpPr>
        <p:spPr bwMode="auto">
          <a:xfrm>
            <a:off x="1524000" y="6096000"/>
            <a:ext cx="3810000" cy="304800"/>
          </a:xfrm>
          <a:prstGeom prst="borderCallout2">
            <a:avLst>
              <a:gd name="adj1" fmla="val 20222"/>
              <a:gd name="adj2" fmla="val -3148"/>
              <a:gd name="adj3" fmla="val 15810"/>
              <a:gd name="adj4" fmla="val -6625"/>
              <a:gd name="adj5" fmla="val -151102"/>
              <a:gd name="adj6" fmla="val -8889"/>
            </a:avLst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en-US" sz="1600" dirty="0"/>
              <a:t>Minimize </a:t>
            </a:r>
            <a:r>
              <a:rPr lang="el-GR" sz="1600" dirty="0"/>
              <a:t>δ</a:t>
            </a:r>
            <a:r>
              <a:rPr lang="en-US" sz="1600" dirty="0"/>
              <a:t> to </a:t>
            </a:r>
            <a:r>
              <a:rPr lang="en-US" sz="1600" dirty="0">
                <a:solidFill>
                  <a:schemeClr val="accent1"/>
                </a:solidFill>
              </a:rPr>
              <a:t>reduce</a:t>
            </a:r>
            <a:r>
              <a:rPr lang="en-US" sz="1600" dirty="0"/>
              <a:t> kicker strength</a:t>
            </a:r>
          </a:p>
        </p:txBody>
      </p:sp>
      <p:sp>
        <p:nvSpPr>
          <p:cNvPr id="23" name="AutoShape 10"/>
          <p:cNvSpPr>
            <a:spLocks/>
          </p:cNvSpPr>
          <p:nvPr/>
        </p:nvSpPr>
        <p:spPr bwMode="auto">
          <a:xfrm>
            <a:off x="6552220" y="5181600"/>
            <a:ext cx="2058380" cy="1037710"/>
          </a:xfrm>
          <a:prstGeom prst="borderCallout2">
            <a:avLst>
              <a:gd name="adj1" fmla="val 28917"/>
              <a:gd name="adj2" fmla="val -2435"/>
              <a:gd name="adj3" fmla="val 28227"/>
              <a:gd name="adj4" fmla="val -17944"/>
              <a:gd name="adj5" fmla="val 85150"/>
              <a:gd name="adj6" fmla="val -69328"/>
            </a:avLst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r>
              <a:rPr lang="el-GR">
                <a:solidFill>
                  <a:srgbClr val="7FD13B"/>
                </a:solidFill>
              </a:rPr>
              <a:t>β</a:t>
            </a:r>
            <a:r>
              <a:rPr lang="en-US">
                <a:solidFill>
                  <a:srgbClr val="7FD13B"/>
                </a:solidFill>
              </a:rPr>
              <a:t>s &gt;&gt;</a:t>
            </a:r>
          </a:p>
          <a:p>
            <a:r>
              <a:rPr lang="el-GR">
                <a:solidFill>
                  <a:srgbClr val="7FD13B"/>
                </a:solidFill>
              </a:rPr>
              <a:t>β</a:t>
            </a:r>
            <a:r>
              <a:rPr lang="en-US">
                <a:solidFill>
                  <a:srgbClr val="7FD13B"/>
                </a:solidFill>
              </a:rPr>
              <a:t>k &gt;&gt;</a:t>
            </a:r>
          </a:p>
          <a:p>
            <a:r>
              <a:rPr lang="el-GR">
                <a:solidFill>
                  <a:srgbClr val="7FD13B"/>
                </a:solidFill>
              </a:rPr>
              <a:t>μ</a:t>
            </a:r>
            <a:r>
              <a:rPr lang="en-US">
                <a:solidFill>
                  <a:srgbClr val="7FD13B"/>
                </a:solidFill>
              </a:rPr>
              <a:t>(s-&gt;k) =(2n+1)</a:t>
            </a:r>
            <a:r>
              <a:rPr lang="el-GR">
                <a:solidFill>
                  <a:srgbClr val="7FD13B"/>
                </a:solidFill>
              </a:rPr>
              <a:t>π</a:t>
            </a:r>
            <a:r>
              <a:rPr lang="en-US">
                <a:solidFill>
                  <a:srgbClr val="7FD13B"/>
                </a:solidFill>
              </a:rPr>
              <a:t>/2</a:t>
            </a:r>
          </a:p>
        </p:txBody>
      </p:sp>
    </p:spTree>
    <p:extLst>
      <p:ext uri="{BB962C8B-B14F-4D97-AF65-F5344CB8AC3E}">
        <p14:creationId xmlns:p14="http://schemas.microsoft.com/office/powerpoint/2010/main" val="42658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31540" y="1088740"/>
            <a:ext cx="7650850" cy="3060339"/>
          </a:xfrm>
          <a:prstGeom prst="rect">
            <a:avLst/>
          </a:prstGeom>
          <a:solidFill>
            <a:srgbClr val="D6ECFF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5644970" cy="914400"/>
          </a:xfrm>
        </p:spPr>
        <p:txBody>
          <a:bodyPr/>
          <a:lstStyle/>
          <a:p>
            <a:r>
              <a:rPr lang="en-US" sz="4400" dirty="0" smtClean="0"/>
              <a:t>Injection Oscillations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79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12" name="Objec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1824519"/>
              </p:ext>
            </p:extLst>
          </p:nvPr>
        </p:nvGraphicFramePr>
        <p:xfrm>
          <a:off x="566555" y="4734145"/>
          <a:ext cx="2773363" cy="1080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5" name="Equation" r:id="rId5" imgW="2946400" imgH="1333500" progId="Equation.2">
                  <p:embed/>
                </p:oleObj>
              </mc:Choice>
              <mc:Fallback>
                <p:oleObj name="Equation" r:id="rId5" imgW="2946400" imgH="1333500" progId="Equation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555" y="4734145"/>
                        <a:ext cx="2773363" cy="1080119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35"/>
          <p:cNvGrpSpPr>
            <a:grpSpLocks/>
          </p:cNvGrpSpPr>
          <p:nvPr/>
        </p:nvGrpSpPr>
        <p:grpSpPr bwMode="auto">
          <a:xfrm>
            <a:off x="457200" y="1178750"/>
            <a:ext cx="7535180" cy="2925325"/>
            <a:chOff x="288" y="960"/>
            <a:chExt cx="5344" cy="2351"/>
          </a:xfrm>
        </p:grpSpPr>
        <p:graphicFrame>
          <p:nvGraphicFramePr>
            <p:cNvPr id="14" name="Object 4"/>
            <p:cNvGraphicFramePr>
              <a:graphicFrameLocks/>
            </p:cNvGraphicFramePr>
            <p:nvPr/>
          </p:nvGraphicFramePr>
          <p:xfrm>
            <a:off x="823" y="1944"/>
            <a:ext cx="4103" cy="11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06" name="Designer 4.0 Drawing" r:id="rId7" imgW="6524625" imgH="1876425" progId="MgxDesigner">
                    <p:embed/>
                  </p:oleObj>
                </mc:Choice>
                <mc:Fallback>
                  <p:oleObj name="Designer 4.0 Drawing" r:id="rId7" imgW="6524625" imgH="1876425" progId="MgxDesigner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3" y="1944"/>
                          <a:ext cx="4103" cy="11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1958" y="1545"/>
              <a:ext cx="676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 sz="2000" dirty="0">
                  <a:solidFill>
                    <a:srgbClr val="000000"/>
                  </a:solidFill>
                  <a:latin typeface="Times New Roman" charset="0"/>
                </a:rPr>
                <a:t>kicker</a:t>
              </a: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3350" y="1545"/>
              <a:ext cx="682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 sz="2000" dirty="0">
                  <a:solidFill>
                    <a:srgbClr val="000000"/>
                  </a:solidFill>
                  <a:latin typeface="Times New Roman" charset="0"/>
                </a:rPr>
                <a:t>bpm</a:t>
              </a:r>
              <a:r>
                <a:rPr lang="en-US" sz="2000" dirty="0">
                  <a:solidFill>
                    <a:srgbClr val="000000"/>
                  </a:solidFill>
                  <a:latin typeface="Symbol" charset="0"/>
                </a:rPr>
                <a:t>1</a:t>
              </a:r>
              <a:endParaRPr lang="en-US" sz="2800" dirty="0">
                <a:solidFill>
                  <a:srgbClr val="000000"/>
                </a:solidFill>
                <a:latin typeface="Symbol" charset="0"/>
              </a:endParaRPr>
            </a:p>
          </p:txBody>
        </p:sp>
        <p:sp>
          <p:nvSpPr>
            <p:cNvPr id="17" name="Rectangle 8"/>
            <p:cNvSpPr>
              <a:spLocks noChangeArrowheads="1"/>
            </p:cNvSpPr>
            <p:nvPr/>
          </p:nvSpPr>
          <p:spPr bwMode="auto">
            <a:xfrm>
              <a:off x="4358" y="1584"/>
              <a:ext cx="626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 sz="2000" dirty="0">
                  <a:solidFill>
                    <a:srgbClr val="000000"/>
                  </a:solidFill>
                  <a:latin typeface="Times New Roman" charset="0"/>
                </a:rPr>
                <a:t>bpm2</a:t>
              </a:r>
              <a:endParaRPr lang="en-US" sz="280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566" y="2644"/>
              <a:ext cx="247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400" dirty="0">
                  <a:solidFill>
                    <a:schemeClr val="bg1"/>
                  </a:solidFill>
                  <a:latin typeface="Symbol" charset="0"/>
                </a:rPr>
                <a:t>m</a:t>
              </a:r>
              <a:endParaRPr lang="en-US" sz="2800" dirty="0">
                <a:solidFill>
                  <a:schemeClr val="bg1"/>
                </a:solidFill>
                <a:latin typeface="Symbol" charset="0"/>
              </a:endParaRPr>
            </a:p>
          </p:txBody>
        </p:sp>
        <p:sp>
          <p:nvSpPr>
            <p:cNvPr id="19" name="Rectangle 10"/>
            <p:cNvSpPr>
              <a:spLocks noChangeArrowheads="1"/>
            </p:cNvSpPr>
            <p:nvPr/>
          </p:nvSpPr>
          <p:spPr bwMode="auto">
            <a:xfrm>
              <a:off x="1622" y="3028"/>
              <a:ext cx="348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dirty="0">
                  <a:solidFill>
                    <a:schemeClr val="bg1"/>
                  </a:solidFill>
                  <a:latin typeface="Symbol" charset="0"/>
                </a:rPr>
                <a:t>p</a:t>
              </a:r>
              <a:r>
                <a:rPr lang="en-US" sz="2000" dirty="0">
                  <a:solidFill>
                    <a:schemeClr val="bg1"/>
                  </a:solidFill>
                  <a:latin typeface="Times New Roman" charset="0"/>
                </a:rPr>
                <a:t>/2</a:t>
              </a:r>
            </a:p>
          </p:txBody>
        </p:sp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3926" y="3028"/>
              <a:ext cx="348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dirty="0">
                  <a:solidFill>
                    <a:schemeClr val="bg1"/>
                  </a:solidFill>
                  <a:latin typeface="Symbol" charset="0"/>
                </a:rPr>
                <a:t>p</a:t>
              </a:r>
              <a:r>
                <a:rPr lang="en-US" sz="2000" dirty="0">
                  <a:solidFill>
                    <a:schemeClr val="bg1"/>
                  </a:solidFill>
                  <a:latin typeface="Times New Roman" charset="0"/>
                </a:rPr>
                <a:t>/2</a:t>
              </a: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>
              <a:off x="2726" y="3028"/>
              <a:ext cx="348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dirty="0">
                  <a:solidFill>
                    <a:schemeClr val="bg1"/>
                  </a:solidFill>
                  <a:latin typeface="Symbol" charset="0"/>
                </a:rPr>
                <a:t>p</a:t>
              </a:r>
              <a:r>
                <a:rPr lang="en-US" sz="2000" dirty="0">
                  <a:solidFill>
                    <a:schemeClr val="bg1"/>
                  </a:solidFill>
                  <a:latin typeface="Times New Roman" charset="0"/>
                </a:rPr>
                <a:t>/2</a:t>
              </a:r>
            </a:p>
          </p:txBody>
        </p:sp>
        <p:sp>
          <p:nvSpPr>
            <p:cNvPr id="22" name="Line 13"/>
            <p:cNvSpPr>
              <a:spLocks noChangeShapeType="1"/>
            </p:cNvSpPr>
            <p:nvPr/>
          </p:nvSpPr>
          <p:spPr bwMode="auto">
            <a:xfrm>
              <a:off x="1344" y="2923"/>
              <a:ext cx="91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4"/>
            <p:cNvSpPr>
              <a:spLocks noChangeShapeType="1"/>
            </p:cNvSpPr>
            <p:nvPr/>
          </p:nvSpPr>
          <p:spPr bwMode="auto">
            <a:xfrm>
              <a:off x="2448" y="2923"/>
              <a:ext cx="110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15"/>
            <p:cNvSpPr>
              <a:spLocks noChangeShapeType="1"/>
            </p:cNvSpPr>
            <p:nvPr/>
          </p:nvSpPr>
          <p:spPr bwMode="auto">
            <a:xfrm>
              <a:off x="3744" y="2923"/>
              <a:ext cx="81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16"/>
            <p:cNvSpPr>
              <a:spLocks noChangeShapeType="1"/>
            </p:cNvSpPr>
            <p:nvPr/>
          </p:nvSpPr>
          <p:spPr bwMode="auto">
            <a:xfrm>
              <a:off x="3648" y="1963"/>
              <a:ext cx="0" cy="4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17"/>
            <p:cNvSpPr>
              <a:spLocks noChangeShapeType="1"/>
            </p:cNvSpPr>
            <p:nvPr/>
          </p:nvSpPr>
          <p:spPr bwMode="auto">
            <a:xfrm>
              <a:off x="4656" y="2443"/>
              <a:ext cx="0" cy="3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0"/>
            <p:cNvSpPr>
              <a:spLocks noChangeShapeType="1"/>
            </p:cNvSpPr>
            <p:nvPr/>
          </p:nvSpPr>
          <p:spPr bwMode="auto">
            <a:xfrm flipV="1">
              <a:off x="4032" y="1141"/>
              <a:ext cx="323" cy="106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AutoShape 30"/>
            <p:cNvSpPr>
              <a:spLocks/>
            </p:cNvSpPr>
            <p:nvPr/>
          </p:nvSpPr>
          <p:spPr bwMode="auto">
            <a:xfrm>
              <a:off x="288" y="960"/>
              <a:ext cx="800" cy="336"/>
            </a:xfrm>
            <a:prstGeom prst="borderCallout2">
              <a:avLst>
                <a:gd name="adj1" fmla="val 21431"/>
                <a:gd name="adj2" fmla="val 106000"/>
                <a:gd name="adj3" fmla="val 21431"/>
                <a:gd name="adj4" fmla="val 114500"/>
                <a:gd name="adj5" fmla="val 409819"/>
                <a:gd name="adj6" fmla="val 144750"/>
              </a:avLst>
            </a:prstGeom>
            <a:noFill/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algn="ctr"/>
              <a:r>
                <a:rPr lang="en-US" sz="2000" dirty="0">
                  <a:solidFill>
                    <a:srgbClr val="7FD13B"/>
                  </a:solidFill>
                </a:rPr>
                <a:t>Error (</a:t>
              </a:r>
              <a:r>
                <a:rPr lang="en-US" sz="2000" dirty="0">
                  <a:solidFill>
                    <a:srgbClr val="7FD13B"/>
                  </a:solidFill>
                  <a:latin typeface="Symbol" charset="0"/>
                </a:rPr>
                <a:t>d</a:t>
              </a:r>
              <a:r>
                <a:rPr lang="en-US" sz="2000" dirty="0">
                  <a:solidFill>
                    <a:srgbClr val="7FD13B"/>
                  </a:solidFill>
                </a:rPr>
                <a:t>)</a:t>
              </a:r>
              <a:r>
                <a:rPr lang="en-US" sz="2800" dirty="0">
                  <a:solidFill>
                    <a:srgbClr val="7FD13B"/>
                  </a:solidFill>
                </a:rPr>
                <a:t> </a:t>
              </a:r>
            </a:p>
          </p:txBody>
        </p:sp>
        <p:sp>
          <p:nvSpPr>
            <p:cNvPr id="29" name="Line 31"/>
            <p:cNvSpPr>
              <a:spLocks noChangeShapeType="1"/>
            </p:cNvSpPr>
            <p:nvPr/>
          </p:nvSpPr>
          <p:spPr bwMode="auto">
            <a:xfrm>
              <a:off x="1200" y="1056"/>
              <a:ext cx="1344" cy="12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" name="AutoShape 32"/>
            <p:cNvSpPr>
              <a:spLocks/>
            </p:cNvSpPr>
            <p:nvPr/>
          </p:nvSpPr>
          <p:spPr bwMode="auto">
            <a:xfrm>
              <a:off x="4439" y="1056"/>
              <a:ext cx="1193" cy="447"/>
            </a:xfrm>
            <a:prstGeom prst="borderCallout2">
              <a:avLst>
                <a:gd name="adj1" fmla="val 15000"/>
                <a:gd name="adj2" fmla="val -4287"/>
                <a:gd name="adj3" fmla="val 15000"/>
                <a:gd name="adj4" fmla="val -19912"/>
                <a:gd name="adj5" fmla="val 234818"/>
                <a:gd name="adj6" fmla="val -64611"/>
              </a:avLst>
            </a:prstGeom>
            <a:noFill/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algn="ctr"/>
              <a:r>
                <a:rPr lang="en-US" sz="1600" dirty="0">
                  <a:solidFill>
                    <a:schemeClr val="accent1"/>
                  </a:solidFill>
                </a:rPr>
                <a:t>Displacement (x)</a:t>
              </a:r>
            </a:p>
          </p:txBody>
        </p:sp>
        <p:sp>
          <p:nvSpPr>
            <p:cNvPr id="31" name="Line 33"/>
            <p:cNvSpPr>
              <a:spLocks noChangeShapeType="1"/>
            </p:cNvSpPr>
            <p:nvPr/>
          </p:nvSpPr>
          <p:spPr bwMode="auto">
            <a:xfrm>
              <a:off x="4032" y="2208"/>
              <a:ext cx="528" cy="4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" name="Rectangle 34"/>
            <p:cNvSpPr>
              <a:spLocks noChangeArrowheads="1"/>
            </p:cNvSpPr>
            <p:nvPr/>
          </p:nvSpPr>
          <p:spPr bwMode="auto">
            <a:xfrm>
              <a:off x="528" y="1545"/>
              <a:ext cx="763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 sz="2000" dirty="0">
                  <a:solidFill>
                    <a:schemeClr val="bg1"/>
                  </a:solidFill>
                  <a:latin typeface="Times New Roman" charset="0"/>
                </a:rPr>
                <a:t>septum</a:t>
              </a:r>
            </a:p>
          </p:txBody>
        </p:sp>
      </p:grpSp>
      <p:sp>
        <p:nvSpPr>
          <p:cNvPr id="36" name="Rectangle 3"/>
          <p:cNvSpPr txBox="1">
            <a:spLocks noChangeArrowheads="1"/>
          </p:cNvSpPr>
          <p:nvPr/>
        </p:nvSpPr>
        <p:spPr>
          <a:xfrm>
            <a:off x="3356865" y="4284095"/>
            <a:ext cx="5670629" cy="23136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400" dirty="0" smtClean="0"/>
              <a:t>Any residual transverse oscillation will lead to an </a:t>
            </a:r>
            <a:r>
              <a:rPr lang="en-US" sz="2400" dirty="0" err="1" smtClean="0"/>
              <a:t>emittance</a:t>
            </a:r>
            <a:r>
              <a:rPr lang="en-US" sz="2400" dirty="0" smtClean="0"/>
              <a:t> blow-up</a:t>
            </a:r>
          </a:p>
          <a:p>
            <a:r>
              <a:rPr lang="en-US" sz="2400" dirty="0" smtClean="0"/>
              <a:t>Measurement methods, FFT analysis of one BPM signal, compare single-turn and closed orbit</a:t>
            </a:r>
          </a:p>
        </p:txBody>
      </p:sp>
    </p:spTree>
    <p:extLst>
      <p:ext uri="{BB962C8B-B14F-4D97-AF65-F5344CB8AC3E}">
        <p14:creationId xmlns:p14="http://schemas.microsoft.com/office/powerpoint/2010/main" val="42658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5644970" cy="914400"/>
          </a:xfrm>
        </p:spPr>
        <p:txBody>
          <a:bodyPr/>
          <a:lstStyle/>
          <a:p>
            <a:r>
              <a:rPr lang="en-US" sz="4400" dirty="0" smtClean="0"/>
              <a:t>RF Cavity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59" y="1133745"/>
            <a:ext cx="8235915" cy="112512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To accelerate charged particles we need a longitudinal electric field.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Magnetic fields deflect particles, but do not accelerate </a:t>
            </a:r>
            <a:r>
              <a:rPr lang="en-US" sz="3200" dirty="0" smtClean="0"/>
              <a:t>them</a:t>
            </a:r>
            <a:r>
              <a:rPr lang="en-US" sz="3200" dirty="0"/>
              <a:t> </a:t>
            </a:r>
            <a:r>
              <a:rPr lang="en-US" sz="3200" dirty="0" smtClean="0"/>
              <a:t>in absolute terms.</a:t>
            </a:r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12" name="Group 31"/>
          <p:cNvGrpSpPr>
            <a:grpSpLocks/>
          </p:cNvGrpSpPr>
          <p:nvPr/>
        </p:nvGrpSpPr>
        <p:grpSpPr bwMode="auto">
          <a:xfrm>
            <a:off x="2409825" y="2431275"/>
            <a:ext cx="4648200" cy="1362075"/>
            <a:chOff x="1518" y="1794"/>
            <a:chExt cx="2928" cy="858"/>
          </a:xfrm>
        </p:grpSpPr>
        <p:grpSp>
          <p:nvGrpSpPr>
            <p:cNvPr id="13" name="Group 30"/>
            <p:cNvGrpSpPr>
              <a:grpSpLocks/>
            </p:cNvGrpSpPr>
            <p:nvPr/>
          </p:nvGrpSpPr>
          <p:grpSpPr bwMode="auto">
            <a:xfrm>
              <a:off x="2382" y="2556"/>
              <a:ext cx="1200" cy="96"/>
              <a:chOff x="2112" y="3150"/>
              <a:chExt cx="1200" cy="96"/>
            </a:xfrm>
          </p:grpSpPr>
          <p:sp>
            <p:nvSpPr>
              <p:cNvPr id="24" name="Line 11"/>
              <p:cNvSpPr>
                <a:spLocks noChangeShapeType="1"/>
              </p:cNvSpPr>
              <p:nvPr/>
            </p:nvSpPr>
            <p:spPr bwMode="auto">
              <a:xfrm>
                <a:off x="2112" y="3150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Line 12"/>
              <p:cNvSpPr>
                <a:spLocks noChangeShapeType="1"/>
              </p:cNvSpPr>
              <p:nvPr/>
            </p:nvSpPr>
            <p:spPr bwMode="auto">
              <a:xfrm>
                <a:off x="2112" y="3246"/>
                <a:ext cx="12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Line 13"/>
              <p:cNvSpPr>
                <a:spLocks noChangeShapeType="1"/>
              </p:cNvSpPr>
              <p:nvPr/>
            </p:nvSpPr>
            <p:spPr bwMode="auto">
              <a:xfrm flipV="1">
                <a:off x="3312" y="3150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" name="Group 29"/>
            <p:cNvGrpSpPr>
              <a:grpSpLocks/>
            </p:cNvGrpSpPr>
            <p:nvPr/>
          </p:nvGrpSpPr>
          <p:grpSpPr bwMode="auto">
            <a:xfrm>
              <a:off x="1518" y="1794"/>
              <a:ext cx="2928" cy="768"/>
              <a:chOff x="1248" y="2382"/>
              <a:chExt cx="2928" cy="768"/>
            </a:xfrm>
          </p:grpSpPr>
          <p:sp>
            <p:nvSpPr>
              <p:cNvPr id="15" name="Line 4"/>
              <p:cNvSpPr>
                <a:spLocks noChangeShapeType="1"/>
              </p:cNvSpPr>
              <p:nvPr/>
            </p:nvSpPr>
            <p:spPr bwMode="auto">
              <a:xfrm>
                <a:off x="1248" y="2478"/>
                <a:ext cx="96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Line 5"/>
              <p:cNvSpPr>
                <a:spLocks noChangeShapeType="1"/>
              </p:cNvSpPr>
              <p:nvPr/>
            </p:nvSpPr>
            <p:spPr bwMode="auto">
              <a:xfrm>
                <a:off x="1248" y="3150"/>
                <a:ext cx="96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Line 6"/>
              <p:cNvSpPr>
                <a:spLocks noChangeShapeType="1"/>
              </p:cNvSpPr>
              <p:nvPr/>
            </p:nvSpPr>
            <p:spPr bwMode="auto">
              <a:xfrm>
                <a:off x="3216" y="2478"/>
                <a:ext cx="96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Line 7"/>
              <p:cNvSpPr>
                <a:spLocks noChangeShapeType="1"/>
              </p:cNvSpPr>
              <p:nvPr/>
            </p:nvSpPr>
            <p:spPr bwMode="auto">
              <a:xfrm>
                <a:off x="3216" y="3150"/>
                <a:ext cx="96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Line 8"/>
              <p:cNvSpPr>
                <a:spLocks noChangeShapeType="1"/>
              </p:cNvSpPr>
              <p:nvPr/>
            </p:nvSpPr>
            <p:spPr bwMode="auto">
              <a:xfrm flipV="1">
                <a:off x="2112" y="2382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Line 9"/>
              <p:cNvSpPr>
                <a:spLocks noChangeShapeType="1"/>
              </p:cNvSpPr>
              <p:nvPr/>
            </p:nvSpPr>
            <p:spPr bwMode="auto">
              <a:xfrm>
                <a:off x="2112" y="2382"/>
                <a:ext cx="12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Line 10"/>
              <p:cNvSpPr>
                <a:spLocks noChangeShapeType="1"/>
              </p:cNvSpPr>
              <p:nvPr/>
            </p:nvSpPr>
            <p:spPr bwMode="auto">
              <a:xfrm>
                <a:off x="3312" y="2382"/>
                <a:ext cx="0" cy="9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Line 18"/>
              <p:cNvSpPr>
                <a:spLocks noChangeShapeType="1"/>
              </p:cNvSpPr>
              <p:nvPr/>
            </p:nvSpPr>
            <p:spPr bwMode="auto">
              <a:xfrm>
                <a:off x="1824" y="2889"/>
                <a:ext cx="1728" cy="0"/>
              </a:xfrm>
              <a:prstGeom prst="line">
                <a:avLst/>
              </a:prstGeom>
              <a:noFill/>
              <a:ln w="5715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Text Box 19"/>
              <p:cNvSpPr txBox="1">
                <a:spLocks noChangeArrowheads="1"/>
              </p:cNvSpPr>
              <p:nvPr/>
            </p:nvSpPr>
            <p:spPr bwMode="auto">
              <a:xfrm>
                <a:off x="2304" y="2601"/>
                <a:ext cx="9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b="0" dirty="0"/>
                  <a:t>Particles</a:t>
                </a:r>
              </a:p>
            </p:txBody>
          </p:sp>
        </p:grpSp>
      </p:grpSp>
      <p:sp>
        <p:nvSpPr>
          <p:cNvPr id="27" name="AutoShape 27"/>
          <p:cNvSpPr>
            <a:spLocks/>
          </p:cNvSpPr>
          <p:nvPr/>
        </p:nvSpPr>
        <p:spPr bwMode="auto">
          <a:xfrm>
            <a:off x="7651750" y="2078850"/>
            <a:ext cx="1152525" cy="590550"/>
          </a:xfrm>
          <a:prstGeom prst="borderCallout2">
            <a:avLst>
              <a:gd name="adj1" fmla="val 19356"/>
              <a:gd name="adj2" fmla="val -6611"/>
              <a:gd name="adj3" fmla="val 19356"/>
              <a:gd name="adj4" fmla="val -59917"/>
              <a:gd name="adj5" fmla="val 75000"/>
              <a:gd name="adj6" fmla="val -11542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800" b="0">
                <a:solidFill>
                  <a:srgbClr val="7FD13B"/>
                </a:solidFill>
              </a:rPr>
              <a:t>Vacuum chamber</a:t>
            </a:r>
          </a:p>
        </p:txBody>
      </p:sp>
      <p:sp>
        <p:nvSpPr>
          <p:cNvPr id="28" name="AutoShape 28"/>
          <p:cNvSpPr>
            <a:spLocks/>
          </p:cNvSpPr>
          <p:nvPr/>
        </p:nvSpPr>
        <p:spPr bwMode="auto">
          <a:xfrm>
            <a:off x="873125" y="2973465"/>
            <a:ext cx="1341438" cy="590550"/>
          </a:xfrm>
          <a:prstGeom prst="borderCallout2">
            <a:avLst>
              <a:gd name="adj1" fmla="val 19356"/>
              <a:gd name="adj2" fmla="val 105681"/>
              <a:gd name="adj3" fmla="val 19356"/>
              <a:gd name="adj4" fmla="val 191954"/>
              <a:gd name="adj5" fmla="val -54301"/>
              <a:gd name="adj6" fmla="val 28201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800" b="0">
                <a:solidFill>
                  <a:schemeClr val="accent1"/>
                </a:solidFill>
              </a:rPr>
              <a:t>Insulator</a:t>
            </a:r>
          </a:p>
          <a:p>
            <a:pPr algn="ctr"/>
            <a:r>
              <a:rPr lang="en-US" sz="1800" b="0">
                <a:solidFill>
                  <a:schemeClr val="accent1"/>
                </a:solidFill>
              </a:rPr>
              <a:t>(ceramic)</a:t>
            </a:r>
          </a:p>
        </p:txBody>
      </p:sp>
      <p:grpSp>
        <p:nvGrpSpPr>
          <p:cNvPr id="29" name="Group 43"/>
          <p:cNvGrpSpPr>
            <a:grpSpLocks/>
          </p:cNvGrpSpPr>
          <p:nvPr/>
        </p:nvGrpSpPr>
        <p:grpSpPr bwMode="auto">
          <a:xfrm>
            <a:off x="3035300" y="3663175"/>
            <a:ext cx="3175000" cy="1030288"/>
            <a:chOff x="1912" y="2372"/>
            <a:chExt cx="2000" cy="649"/>
          </a:xfrm>
        </p:grpSpPr>
        <p:grpSp>
          <p:nvGrpSpPr>
            <p:cNvPr id="30" name="Group 33"/>
            <p:cNvGrpSpPr>
              <a:grpSpLocks/>
            </p:cNvGrpSpPr>
            <p:nvPr/>
          </p:nvGrpSpPr>
          <p:grpSpPr bwMode="auto">
            <a:xfrm>
              <a:off x="1912" y="2797"/>
              <a:ext cx="288" cy="224"/>
              <a:chOff x="1824" y="3150"/>
              <a:chExt cx="288" cy="336"/>
            </a:xfrm>
          </p:grpSpPr>
          <p:sp>
            <p:nvSpPr>
              <p:cNvPr id="36" name="Line 22"/>
              <p:cNvSpPr>
                <a:spLocks noChangeShapeType="1"/>
              </p:cNvSpPr>
              <p:nvPr/>
            </p:nvSpPr>
            <p:spPr bwMode="auto">
              <a:xfrm>
                <a:off x="1968" y="315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Line 23"/>
              <p:cNvSpPr>
                <a:spLocks noChangeShapeType="1"/>
              </p:cNvSpPr>
              <p:nvPr/>
            </p:nvSpPr>
            <p:spPr bwMode="auto">
              <a:xfrm>
                <a:off x="1824" y="3342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Line 24"/>
              <p:cNvSpPr>
                <a:spLocks noChangeShapeType="1"/>
              </p:cNvSpPr>
              <p:nvPr/>
            </p:nvSpPr>
            <p:spPr bwMode="auto">
              <a:xfrm>
                <a:off x="1872" y="339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Line 25"/>
              <p:cNvSpPr>
                <a:spLocks noChangeShapeType="1"/>
              </p:cNvSpPr>
              <p:nvPr/>
            </p:nvSpPr>
            <p:spPr bwMode="auto">
              <a:xfrm>
                <a:off x="1920" y="3438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Line 26"/>
              <p:cNvSpPr>
                <a:spLocks noChangeShapeType="1"/>
              </p:cNvSpPr>
              <p:nvPr/>
            </p:nvSpPr>
            <p:spPr bwMode="auto">
              <a:xfrm>
                <a:off x="1968" y="3486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" name="Line 32"/>
            <p:cNvSpPr>
              <a:spLocks noChangeShapeType="1"/>
            </p:cNvSpPr>
            <p:nvPr/>
          </p:nvSpPr>
          <p:spPr bwMode="auto">
            <a:xfrm>
              <a:off x="2054" y="2372"/>
              <a:ext cx="0" cy="4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" name="Oval 34"/>
            <p:cNvSpPr>
              <a:spLocks noChangeArrowheads="1"/>
            </p:cNvSpPr>
            <p:nvPr/>
          </p:nvSpPr>
          <p:spPr bwMode="auto">
            <a:xfrm>
              <a:off x="2766" y="2582"/>
              <a:ext cx="426" cy="43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0"/>
                <a:t>V volts</a:t>
              </a:r>
            </a:p>
          </p:txBody>
        </p:sp>
        <p:sp>
          <p:nvSpPr>
            <p:cNvPr id="33" name="Line 35"/>
            <p:cNvSpPr>
              <a:spLocks noChangeShapeType="1"/>
            </p:cNvSpPr>
            <p:nvPr/>
          </p:nvSpPr>
          <p:spPr bwMode="auto">
            <a:xfrm>
              <a:off x="2054" y="279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" name="Line 39"/>
            <p:cNvSpPr>
              <a:spLocks noChangeShapeType="1"/>
            </p:cNvSpPr>
            <p:nvPr/>
          </p:nvSpPr>
          <p:spPr bwMode="auto">
            <a:xfrm flipH="1">
              <a:off x="3912" y="2380"/>
              <a:ext cx="0" cy="4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" name="Line 41"/>
            <p:cNvSpPr>
              <a:spLocks noChangeShapeType="1"/>
            </p:cNvSpPr>
            <p:nvPr/>
          </p:nvSpPr>
          <p:spPr bwMode="auto">
            <a:xfrm>
              <a:off x="3190" y="2800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1" name="Group 31"/>
          <p:cNvGrpSpPr>
            <a:grpSpLocks/>
          </p:cNvGrpSpPr>
          <p:nvPr/>
        </p:nvGrpSpPr>
        <p:grpSpPr bwMode="auto">
          <a:xfrm>
            <a:off x="2562225" y="2583675"/>
            <a:ext cx="4648200" cy="1362075"/>
            <a:chOff x="1518" y="1794"/>
            <a:chExt cx="2928" cy="858"/>
          </a:xfrm>
        </p:grpSpPr>
        <p:grpSp>
          <p:nvGrpSpPr>
            <p:cNvPr id="42" name="Group 30"/>
            <p:cNvGrpSpPr>
              <a:grpSpLocks/>
            </p:cNvGrpSpPr>
            <p:nvPr/>
          </p:nvGrpSpPr>
          <p:grpSpPr bwMode="auto">
            <a:xfrm>
              <a:off x="2382" y="2556"/>
              <a:ext cx="1200" cy="96"/>
              <a:chOff x="2112" y="3150"/>
              <a:chExt cx="1200" cy="96"/>
            </a:xfrm>
          </p:grpSpPr>
          <p:sp>
            <p:nvSpPr>
              <p:cNvPr id="53" name="Line 11"/>
              <p:cNvSpPr>
                <a:spLocks noChangeShapeType="1"/>
              </p:cNvSpPr>
              <p:nvPr/>
            </p:nvSpPr>
            <p:spPr bwMode="auto">
              <a:xfrm>
                <a:off x="2112" y="315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Line 12"/>
              <p:cNvSpPr>
                <a:spLocks noChangeShapeType="1"/>
              </p:cNvSpPr>
              <p:nvPr/>
            </p:nvSpPr>
            <p:spPr bwMode="auto">
              <a:xfrm>
                <a:off x="2112" y="3246"/>
                <a:ext cx="1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Line 13"/>
              <p:cNvSpPr>
                <a:spLocks noChangeShapeType="1"/>
              </p:cNvSpPr>
              <p:nvPr/>
            </p:nvSpPr>
            <p:spPr bwMode="auto">
              <a:xfrm flipV="1">
                <a:off x="3312" y="315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" name="Group 29"/>
            <p:cNvGrpSpPr>
              <a:grpSpLocks/>
            </p:cNvGrpSpPr>
            <p:nvPr/>
          </p:nvGrpSpPr>
          <p:grpSpPr bwMode="auto">
            <a:xfrm>
              <a:off x="1518" y="1794"/>
              <a:ext cx="2928" cy="768"/>
              <a:chOff x="1248" y="2382"/>
              <a:chExt cx="2928" cy="768"/>
            </a:xfrm>
          </p:grpSpPr>
          <p:sp>
            <p:nvSpPr>
              <p:cNvPr id="44" name="Line 4"/>
              <p:cNvSpPr>
                <a:spLocks noChangeShapeType="1"/>
              </p:cNvSpPr>
              <p:nvPr/>
            </p:nvSpPr>
            <p:spPr bwMode="auto">
              <a:xfrm>
                <a:off x="1248" y="2478"/>
                <a:ext cx="960" cy="0"/>
              </a:xfrm>
              <a:prstGeom prst="line">
                <a:avLst/>
              </a:prstGeom>
              <a:noFill/>
              <a:ln w="38100">
                <a:solidFill>
                  <a:schemeClr val="tx2">
                    <a:lumMod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Line 5"/>
              <p:cNvSpPr>
                <a:spLocks noChangeShapeType="1"/>
              </p:cNvSpPr>
              <p:nvPr/>
            </p:nvSpPr>
            <p:spPr bwMode="auto">
              <a:xfrm>
                <a:off x="1248" y="3150"/>
                <a:ext cx="960" cy="0"/>
              </a:xfrm>
              <a:prstGeom prst="line">
                <a:avLst/>
              </a:prstGeom>
              <a:noFill/>
              <a:ln w="38100">
                <a:solidFill>
                  <a:schemeClr val="tx2">
                    <a:lumMod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Line 6"/>
              <p:cNvSpPr>
                <a:spLocks noChangeShapeType="1"/>
              </p:cNvSpPr>
              <p:nvPr/>
            </p:nvSpPr>
            <p:spPr bwMode="auto">
              <a:xfrm>
                <a:off x="3216" y="2478"/>
                <a:ext cx="960" cy="0"/>
              </a:xfrm>
              <a:prstGeom prst="line">
                <a:avLst/>
              </a:prstGeom>
              <a:noFill/>
              <a:ln w="38100">
                <a:solidFill>
                  <a:schemeClr val="tx2">
                    <a:lumMod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Line 7"/>
              <p:cNvSpPr>
                <a:spLocks noChangeShapeType="1"/>
              </p:cNvSpPr>
              <p:nvPr/>
            </p:nvSpPr>
            <p:spPr bwMode="auto">
              <a:xfrm>
                <a:off x="3216" y="3150"/>
                <a:ext cx="960" cy="0"/>
              </a:xfrm>
              <a:prstGeom prst="line">
                <a:avLst/>
              </a:prstGeom>
              <a:noFill/>
              <a:ln w="38100">
                <a:solidFill>
                  <a:schemeClr val="tx2">
                    <a:lumMod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Line 8"/>
              <p:cNvSpPr>
                <a:spLocks noChangeShapeType="1"/>
              </p:cNvSpPr>
              <p:nvPr/>
            </p:nvSpPr>
            <p:spPr bwMode="auto">
              <a:xfrm flipV="1">
                <a:off x="2112" y="238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Line 9"/>
              <p:cNvSpPr>
                <a:spLocks noChangeShapeType="1"/>
              </p:cNvSpPr>
              <p:nvPr/>
            </p:nvSpPr>
            <p:spPr bwMode="auto">
              <a:xfrm>
                <a:off x="2112" y="2382"/>
                <a:ext cx="1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Line 10"/>
              <p:cNvSpPr>
                <a:spLocks noChangeShapeType="1"/>
              </p:cNvSpPr>
              <p:nvPr/>
            </p:nvSpPr>
            <p:spPr bwMode="auto">
              <a:xfrm>
                <a:off x="3312" y="238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6" name="Content Placeholder 2"/>
          <p:cNvSpPr txBox="1">
            <a:spLocks/>
          </p:cNvSpPr>
          <p:nvPr/>
        </p:nvSpPr>
        <p:spPr>
          <a:xfrm>
            <a:off x="611560" y="4914165"/>
            <a:ext cx="8235915" cy="1305145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>
              <a:spcBef>
                <a:spcPct val="20000"/>
              </a:spcBef>
              <a:buFont typeface="Wingdings" charset="2"/>
              <a:buChar char="§"/>
            </a:pPr>
            <a:r>
              <a:rPr lang="en-US" sz="2400" dirty="0"/>
              <a:t>If the voltage is DC then there is no acceleration !</a:t>
            </a:r>
          </a:p>
          <a:p>
            <a:pPr marL="800100" lvl="1" indent="-342900">
              <a:buSzPct val="80000"/>
              <a:buFont typeface="Wingdings" charset="2"/>
              <a:buChar char="§"/>
            </a:pPr>
            <a:r>
              <a:rPr lang="en-US" sz="2400" dirty="0"/>
              <a:t>The particle will accelerate towards the gap but decelerate after the gap.</a:t>
            </a:r>
          </a:p>
          <a:p>
            <a:pPr>
              <a:buFont typeface="Wingdings" charset="2"/>
              <a:buChar char="§"/>
            </a:pPr>
            <a:r>
              <a:rPr lang="en-US" sz="2400" dirty="0"/>
              <a:t>Use an </a:t>
            </a:r>
            <a:r>
              <a:rPr lang="en-US" sz="2400" u="sng" dirty="0"/>
              <a:t>Oscillating Voltage</a:t>
            </a:r>
            <a:r>
              <a:rPr lang="en-US" sz="2400" dirty="0"/>
              <a:t> with the right Frequency</a:t>
            </a:r>
          </a:p>
          <a:p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85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 autoUpdateAnimBg="0"/>
      <p:bldP spid="28" grpId="0" animBg="1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1" y="53625"/>
            <a:ext cx="6705744" cy="914400"/>
          </a:xfrm>
        </p:spPr>
        <p:txBody>
          <a:bodyPr/>
          <a:lstStyle/>
          <a:p>
            <a:r>
              <a:rPr lang="en-US" sz="4400" dirty="0" smtClean="0"/>
              <a:t>Beam Position Monitor (BPM)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80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>
          <a:xfrm>
            <a:off x="386535" y="1178750"/>
            <a:ext cx="5670629" cy="333037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400" dirty="0" smtClean="0"/>
              <a:t>A BPM works like a capacitor:</a:t>
            </a:r>
          </a:p>
          <a:p>
            <a:pPr lvl="1"/>
            <a:r>
              <a:rPr lang="en-US" sz="2000" dirty="0" smtClean="0"/>
              <a:t>Beam is for example formed by positive charges (protons).</a:t>
            </a:r>
          </a:p>
          <a:p>
            <a:pPr lvl="1"/>
            <a:r>
              <a:rPr lang="en-US" sz="2000" dirty="0" smtClean="0"/>
              <a:t>The vacuum is very good insulator.</a:t>
            </a:r>
          </a:p>
          <a:p>
            <a:pPr lvl="1"/>
            <a:r>
              <a:rPr lang="en-US" sz="2000" dirty="0" smtClean="0"/>
              <a:t>Then the strip lines will be charged with negative charges.</a:t>
            </a:r>
          </a:p>
          <a:p>
            <a:r>
              <a:rPr lang="en-US" sz="2400" dirty="0" smtClean="0"/>
              <a:t>If the protons are nicely centered all strip lines contain an equal number of negative charges. </a:t>
            </a:r>
          </a:p>
        </p:txBody>
      </p:sp>
      <p:pic>
        <p:nvPicPr>
          <p:cNvPr id="33" name="Picture 4" descr="C:\acc-physics\bpm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317" y="1223755"/>
            <a:ext cx="2824163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"/>
          <p:cNvSpPr txBox="1">
            <a:spLocks noChangeArrowheads="1"/>
          </p:cNvSpPr>
          <p:nvPr/>
        </p:nvSpPr>
        <p:spPr>
          <a:xfrm>
            <a:off x="431540" y="4239090"/>
            <a:ext cx="8370930" cy="81009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400" dirty="0" smtClean="0"/>
              <a:t>If the particl</a:t>
            </a:r>
            <a:r>
              <a:rPr lang="en-US" sz="2400" dirty="0" smtClean="0"/>
              <a:t>e beam is displaced one strip line will contain more negative charges than the others.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781690" y="5024645"/>
            <a:ext cx="6345705" cy="1354215"/>
            <a:chOff x="2141730" y="5024645"/>
            <a:chExt cx="6345705" cy="1354215"/>
          </a:xfrm>
        </p:grpSpPr>
        <p:graphicFrame>
          <p:nvGraphicFramePr>
            <p:cNvPr id="12" name="Object 2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03080658"/>
                </p:ext>
              </p:extLst>
            </p:nvPr>
          </p:nvGraphicFramePr>
          <p:xfrm>
            <a:off x="3941930" y="5229200"/>
            <a:ext cx="2025225" cy="900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1" name="Equation" r:id="rId6" imgW="914400" imgH="393700" progId="Equation.3">
                    <p:embed/>
                  </p:oleObj>
                </mc:Choice>
                <mc:Fallback>
                  <p:oleObj name="Equation" r:id="rId6" imgW="914400" imgH="39370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41930" y="5229200"/>
                          <a:ext cx="2025225" cy="900100"/>
                        </a:xfrm>
                        <a:prstGeom prst="rect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" name="AutoShape 18"/>
            <p:cNvSpPr>
              <a:spLocks/>
            </p:cNvSpPr>
            <p:nvPr/>
          </p:nvSpPr>
          <p:spPr bwMode="auto">
            <a:xfrm>
              <a:off x="6372200" y="5769260"/>
              <a:ext cx="2115235" cy="609600"/>
            </a:xfrm>
            <a:prstGeom prst="borderCallout2">
              <a:avLst>
                <a:gd name="adj1" fmla="val 18750"/>
                <a:gd name="adj2" fmla="val -6250"/>
                <a:gd name="adj3" fmla="val 18750"/>
                <a:gd name="adj4" fmla="val -12889"/>
                <a:gd name="adj5" fmla="val 15736"/>
                <a:gd name="adj6" fmla="val -20743"/>
              </a:avLst>
            </a:prstGeom>
            <a:noFill/>
            <a:ln w="12700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algn="ctr"/>
              <a:r>
                <a:rPr lang="en-US" sz="1600" dirty="0" smtClean="0">
                  <a:solidFill>
                    <a:schemeClr val="accent1"/>
                  </a:solidFill>
                </a:rPr>
                <a:t>Sum of charges on H or V strip lines</a:t>
              </a:r>
              <a:endParaRPr lang="en-US" sz="1600" dirty="0">
                <a:solidFill>
                  <a:schemeClr val="accent1"/>
                </a:solidFill>
              </a:endParaRPr>
            </a:p>
          </p:txBody>
        </p:sp>
        <p:sp>
          <p:nvSpPr>
            <p:cNvPr id="38" name="AutoShape 18"/>
            <p:cNvSpPr>
              <a:spLocks/>
            </p:cNvSpPr>
            <p:nvPr/>
          </p:nvSpPr>
          <p:spPr bwMode="auto">
            <a:xfrm>
              <a:off x="6372200" y="5024645"/>
              <a:ext cx="2115235" cy="609600"/>
            </a:xfrm>
            <a:prstGeom prst="borderCallout2">
              <a:avLst>
                <a:gd name="adj1" fmla="val 18750"/>
                <a:gd name="adj2" fmla="val -6250"/>
                <a:gd name="adj3" fmla="val 18750"/>
                <a:gd name="adj4" fmla="val -12889"/>
                <a:gd name="adj5" fmla="val 61569"/>
                <a:gd name="adj6" fmla="val -24945"/>
              </a:avLst>
            </a:prstGeom>
            <a:noFill/>
            <a:ln w="12700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algn="ctr"/>
              <a:r>
                <a:rPr lang="en-US" sz="1600" dirty="0" smtClean="0">
                  <a:solidFill>
                    <a:schemeClr val="accent1"/>
                  </a:solidFill>
                </a:rPr>
                <a:t>Difference of charges on </a:t>
              </a:r>
              <a:r>
                <a:rPr lang="en-US" sz="1600" dirty="0" smtClean="0">
                  <a:solidFill>
                    <a:schemeClr val="accent1"/>
                  </a:solidFill>
                </a:rPr>
                <a:t>H </a:t>
              </a:r>
              <a:r>
                <a:rPr lang="en-US" sz="1600" dirty="0" smtClean="0">
                  <a:solidFill>
                    <a:schemeClr val="accent1"/>
                  </a:solidFill>
                </a:rPr>
                <a:t>or V strip lines</a:t>
              </a:r>
              <a:endParaRPr lang="en-US" sz="1600" dirty="0">
                <a:solidFill>
                  <a:schemeClr val="accent1"/>
                </a:solidFill>
              </a:endParaRPr>
            </a:p>
          </p:txBody>
        </p:sp>
        <p:sp>
          <p:nvSpPr>
            <p:cNvPr id="39" name="AutoShape 18"/>
            <p:cNvSpPr>
              <a:spLocks/>
            </p:cNvSpPr>
            <p:nvPr/>
          </p:nvSpPr>
          <p:spPr bwMode="auto">
            <a:xfrm>
              <a:off x="2141730" y="5159660"/>
              <a:ext cx="1665185" cy="609600"/>
            </a:xfrm>
            <a:prstGeom prst="borderCallout2">
              <a:avLst>
                <a:gd name="adj1" fmla="val 14583"/>
                <a:gd name="adj2" fmla="val 102424"/>
                <a:gd name="adj3" fmla="val 16667"/>
                <a:gd name="adj4" fmla="val 108993"/>
                <a:gd name="adj5" fmla="val 55319"/>
                <a:gd name="adj6" fmla="val 118194"/>
              </a:avLst>
            </a:prstGeom>
            <a:noFill/>
            <a:ln w="12700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 algn="ctr"/>
              <a:r>
                <a:rPr lang="en-US" sz="1600" dirty="0" smtClean="0">
                  <a:solidFill>
                    <a:schemeClr val="accent1"/>
                  </a:solidFill>
                </a:rPr>
                <a:t>Center of mass</a:t>
              </a:r>
            </a:p>
            <a:p>
              <a:pPr algn="ctr"/>
              <a:r>
                <a:rPr lang="en-US" sz="1600" dirty="0" smtClean="0">
                  <a:solidFill>
                    <a:schemeClr val="accent1"/>
                  </a:solidFill>
                </a:rPr>
                <a:t>position</a:t>
              </a:r>
              <a:endParaRPr lang="en-US" sz="1600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970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1" y="53625"/>
            <a:ext cx="6705744" cy="914400"/>
          </a:xfrm>
        </p:spPr>
        <p:txBody>
          <a:bodyPr/>
          <a:lstStyle/>
          <a:p>
            <a:r>
              <a:rPr lang="en-US" sz="4400" dirty="0" smtClean="0"/>
              <a:t>BPM</a:t>
            </a:r>
            <a:r>
              <a:rPr lang="en-US" sz="4400" dirty="0"/>
              <a:t> </a:t>
            </a:r>
            <a:r>
              <a:rPr lang="en-US" sz="4400" dirty="0" smtClean="0"/>
              <a:t>in the LHC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81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490" y="1313765"/>
            <a:ext cx="8460000" cy="494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31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99" y="53625"/>
            <a:ext cx="6615736" cy="914400"/>
          </a:xfrm>
        </p:spPr>
        <p:txBody>
          <a:bodyPr/>
          <a:lstStyle/>
          <a:p>
            <a:r>
              <a:rPr lang="en-US" dirty="0" smtClean="0"/>
              <a:t>Reason for Multi-Turn Injection: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59" y="1223755"/>
            <a:ext cx="8235915" cy="4905545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en-US" sz="2400" dirty="0"/>
              <a:t>For hadrons the beam density at injection is either limited by space charge effects or by the injector (heavy ions...)</a:t>
            </a:r>
          </a:p>
          <a:p>
            <a:pPr>
              <a:lnSpc>
                <a:spcPct val="125000"/>
              </a:lnSpc>
            </a:pPr>
            <a:r>
              <a:rPr lang="en-US" sz="2400" dirty="0"/>
              <a:t>Usually we inject from a LINAC into a synchrotron</a:t>
            </a:r>
          </a:p>
          <a:p>
            <a:pPr>
              <a:lnSpc>
                <a:spcPct val="125000"/>
              </a:lnSpc>
            </a:pPr>
            <a:r>
              <a:rPr lang="en-US" sz="2400" dirty="0"/>
              <a:t>We cannot increase charge density, so we fill the horizontal phase space to increase injected intensity.</a:t>
            </a:r>
          </a:p>
          <a:p>
            <a:pPr>
              <a:lnSpc>
                <a:spcPct val="125000"/>
              </a:lnSpc>
            </a:pPr>
            <a:r>
              <a:rPr lang="en-US" sz="2400" dirty="0"/>
              <a:t>Elements used</a:t>
            </a:r>
          </a:p>
          <a:p>
            <a:pPr lvl="1">
              <a:lnSpc>
                <a:spcPct val="125000"/>
              </a:lnSpc>
            </a:pPr>
            <a:r>
              <a:rPr lang="en-US" sz="2000" dirty="0"/>
              <a:t>Septum</a:t>
            </a:r>
          </a:p>
          <a:p>
            <a:pPr lvl="1">
              <a:lnSpc>
                <a:spcPct val="125000"/>
              </a:lnSpc>
            </a:pPr>
            <a:r>
              <a:rPr lang="en-US" sz="2000" dirty="0"/>
              <a:t>Fast beam bumpers, made out of 3 or 4 dipoles for more flexibility, to create a local beam bump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82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8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5644970" cy="914400"/>
          </a:xfrm>
        </p:spPr>
        <p:txBody>
          <a:bodyPr/>
          <a:lstStyle/>
          <a:p>
            <a:r>
              <a:rPr lang="en-US" sz="4400" dirty="0" smtClean="0"/>
              <a:t>Contents: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59" y="4914165"/>
            <a:ext cx="8235915" cy="1440160"/>
          </a:xfrm>
        </p:spPr>
        <p:txBody>
          <a:bodyPr>
            <a:normAutofit fontScale="70000" lnSpcReduction="20000"/>
          </a:bodyPr>
          <a:lstStyle/>
          <a:p>
            <a:r>
              <a:rPr lang="en-US" sz="3200" dirty="0"/>
              <a:t>Lets have a look at a real example… </a:t>
            </a:r>
          </a:p>
          <a:p>
            <a:pPr>
              <a:lnSpc>
                <a:spcPct val="125000"/>
              </a:lnSpc>
            </a:pPr>
            <a:r>
              <a:rPr lang="en-US" sz="3200" dirty="0"/>
              <a:t>Let </a:t>
            </a:r>
            <a:r>
              <a:rPr lang="en-US" sz="3200" dirty="0" err="1"/>
              <a:t>qh</a:t>
            </a:r>
            <a:r>
              <a:rPr lang="en-US" sz="3200" dirty="0"/>
              <a:t> = .25 (fractional tune)</a:t>
            </a:r>
          </a:p>
          <a:p>
            <a:pPr>
              <a:lnSpc>
                <a:spcPct val="125000"/>
              </a:lnSpc>
            </a:pPr>
            <a:r>
              <a:rPr lang="en-US" sz="3200" dirty="0"/>
              <a:t>Let us have a look what happens in phase space turn after </a:t>
            </a:r>
            <a:r>
              <a:rPr lang="en-US" sz="3200" dirty="0" smtClean="0"/>
              <a:t>turn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83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12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9695987"/>
              </p:ext>
            </p:extLst>
          </p:nvPr>
        </p:nvGraphicFramePr>
        <p:xfrm>
          <a:off x="1736685" y="1223755"/>
          <a:ext cx="6030670" cy="3555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4" name="Designer 4.0 Drawing" r:id="rId5" imgW="7210425" imgH="4162425" progId="MgxDesigner">
                  <p:embed/>
                </p:oleObj>
              </mc:Choice>
              <mc:Fallback>
                <p:oleObj name="Designer 4.0 Drawing" r:id="rId5" imgW="7210425" imgH="4162425" progId="MgxDesigner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6685" y="1223755"/>
                        <a:ext cx="6030670" cy="3555395"/>
                      </a:xfrm>
                      <a:prstGeom prst="rect">
                        <a:avLst/>
                      </a:prstGeom>
                      <a:solidFill>
                        <a:srgbClr val="D6EC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58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5644970" cy="914400"/>
          </a:xfrm>
        </p:spPr>
        <p:txBody>
          <a:bodyPr/>
          <a:lstStyle/>
          <a:p>
            <a:r>
              <a:rPr lang="en-US" sz="4400" dirty="0" smtClean="0"/>
              <a:t>Contents: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84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41630" y="1403775"/>
            <a:ext cx="6570730" cy="445549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1676400" y="1644650"/>
            <a:ext cx="5259388" cy="4206875"/>
            <a:chOff x="1676400" y="1644650"/>
            <a:chExt cx="5259388" cy="4206875"/>
          </a:xfrm>
        </p:grpSpPr>
        <p:pic>
          <p:nvPicPr>
            <p:cNvPr id="38" name="Picture 2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8688" y="1644650"/>
              <a:ext cx="4737100" cy="3559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Rectangle 3"/>
            <p:cNvSpPr>
              <a:spLocks noChangeArrowheads="1"/>
            </p:cNvSpPr>
            <p:nvPr/>
          </p:nvSpPr>
          <p:spPr bwMode="auto">
            <a:xfrm>
              <a:off x="2574925" y="5394325"/>
              <a:ext cx="2603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latin typeface="Times New Roman" charset="0"/>
                </a:rPr>
                <a:t> </a:t>
              </a:r>
            </a:p>
          </p:txBody>
        </p:sp>
        <p:sp>
          <p:nvSpPr>
            <p:cNvPr id="40" name="Rectangle 4"/>
            <p:cNvSpPr>
              <a:spLocks noChangeArrowheads="1"/>
            </p:cNvSpPr>
            <p:nvPr/>
          </p:nvSpPr>
          <p:spPr bwMode="auto">
            <a:xfrm>
              <a:off x="6080125" y="3108325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2"/>
                  </a:solidFill>
                  <a:latin typeface="Times New Roman" charset="0"/>
                </a:rPr>
                <a:t>1</a:t>
              </a:r>
            </a:p>
          </p:txBody>
        </p:sp>
        <p:cxnSp>
          <p:nvCxnSpPr>
            <p:cNvPr id="41" name="Straight Arrow Connector 9"/>
            <p:cNvCxnSpPr>
              <a:cxnSpLocks noChangeShapeType="1"/>
            </p:cNvCxnSpPr>
            <p:nvPr/>
          </p:nvCxnSpPr>
          <p:spPr bwMode="auto">
            <a:xfrm>
              <a:off x="5943600" y="5486400"/>
              <a:ext cx="533400" cy="15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Straight Arrow Connector 12"/>
            <p:cNvCxnSpPr>
              <a:cxnSpLocks noChangeShapeType="1"/>
            </p:cNvCxnSpPr>
            <p:nvPr/>
          </p:nvCxnSpPr>
          <p:spPr bwMode="auto">
            <a:xfrm rot="5400000" flipH="1" flipV="1">
              <a:off x="1791494" y="1942306"/>
              <a:ext cx="381000" cy="15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3" name="TextBox 14"/>
            <p:cNvSpPr txBox="1">
              <a:spLocks noChangeArrowheads="1"/>
            </p:cNvSpPr>
            <p:nvPr/>
          </p:nvSpPr>
          <p:spPr bwMode="auto">
            <a:xfrm>
              <a:off x="5867400" y="5224463"/>
              <a:ext cx="45720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600"/>
                <a:t>x</a:t>
              </a:r>
            </a:p>
          </p:txBody>
        </p:sp>
        <p:sp>
          <p:nvSpPr>
            <p:cNvPr id="44" name="TextBox 15"/>
            <p:cNvSpPr txBox="1">
              <a:spLocks noChangeArrowheads="1"/>
            </p:cNvSpPr>
            <p:nvPr/>
          </p:nvSpPr>
          <p:spPr bwMode="auto">
            <a:xfrm>
              <a:off x="1676400" y="1905000"/>
              <a:ext cx="4572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600"/>
                <a:t>x’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052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5644970" cy="914400"/>
          </a:xfrm>
        </p:spPr>
        <p:txBody>
          <a:bodyPr/>
          <a:lstStyle/>
          <a:p>
            <a:r>
              <a:rPr lang="en-US" sz="4400" dirty="0" smtClean="0"/>
              <a:t>Contents: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85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41630" y="1403775"/>
            <a:ext cx="6570730" cy="445549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676400" y="1625600"/>
            <a:ext cx="5283200" cy="3937000"/>
            <a:chOff x="1676400" y="1625600"/>
            <a:chExt cx="5283200" cy="3937000"/>
          </a:xfrm>
        </p:grpSpPr>
        <p:pic>
          <p:nvPicPr>
            <p:cNvPr id="13" name="Picture 2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6463" y="1625600"/>
              <a:ext cx="4783137" cy="3597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3"/>
            <p:cNvSpPr>
              <a:spLocks noChangeArrowheads="1"/>
            </p:cNvSpPr>
            <p:nvPr/>
          </p:nvSpPr>
          <p:spPr bwMode="auto">
            <a:xfrm>
              <a:off x="5622925" y="3413125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2"/>
                  </a:solidFill>
                  <a:latin typeface="Times New Roman" charset="0"/>
                </a:rPr>
                <a:t>1</a:t>
              </a:r>
            </a:p>
          </p:txBody>
        </p:sp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>
              <a:off x="6080125" y="3108325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2"/>
                  </a:solidFill>
                  <a:latin typeface="Times New Roman" charset="0"/>
                </a:rPr>
                <a:t>2</a:t>
              </a:r>
            </a:p>
          </p:txBody>
        </p:sp>
        <p:cxnSp>
          <p:nvCxnSpPr>
            <p:cNvPr id="16" name="Straight Arrow Connector 8"/>
            <p:cNvCxnSpPr>
              <a:cxnSpLocks noChangeShapeType="1"/>
            </p:cNvCxnSpPr>
            <p:nvPr/>
          </p:nvCxnSpPr>
          <p:spPr bwMode="auto">
            <a:xfrm rot="5400000" flipH="1" flipV="1">
              <a:off x="1791494" y="1942306"/>
              <a:ext cx="381000" cy="15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TextBox 9"/>
            <p:cNvSpPr txBox="1">
              <a:spLocks noChangeArrowheads="1"/>
            </p:cNvSpPr>
            <p:nvPr/>
          </p:nvSpPr>
          <p:spPr bwMode="auto">
            <a:xfrm>
              <a:off x="1676400" y="1905000"/>
              <a:ext cx="4572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600"/>
                <a:t>x’</a:t>
              </a:r>
            </a:p>
          </p:txBody>
        </p:sp>
        <p:cxnSp>
          <p:nvCxnSpPr>
            <p:cNvPr id="18" name="Straight Arrow Connector 10"/>
            <p:cNvCxnSpPr>
              <a:cxnSpLocks noChangeShapeType="1"/>
            </p:cNvCxnSpPr>
            <p:nvPr/>
          </p:nvCxnSpPr>
          <p:spPr bwMode="auto">
            <a:xfrm>
              <a:off x="5943600" y="5486400"/>
              <a:ext cx="533400" cy="15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TextBox 11"/>
            <p:cNvSpPr txBox="1">
              <a:spLocks noChangeArrowheads="1"/>
            </p:cNvSpPr>
            <p:nvPr/>
          </p:nvSpPr>
          <p:spPr bwMode="auto">
            <a:xfrm>
              <a:off x="5867400" y="5224463"/>
              <a:ext cx="45720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600"/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954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5644970" cy="914400"/>
          </a:xfrm>
        </p:spPr>
        <p:txBody>
          <a:bodyPr/>
          <a:lstStyle/>
          <a:p>
            <a:r>
              <a:rPr lang="en-US" sz="4400" dirty="0" smtClean="0"/>
              <a:t>Contents: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86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41630" y="1403775"/>
            <a:ext cx="6570730" cy="445549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676400" y="1635125"/>
            <a:ext cx="5268913" cy="3927475"/>
            <a:chOff x="1676400" y="1635125"/>
            <a:chExt cx="5268913" cy="3927475"/>
          </a:xfrm>
        </p:grpSpPr>
        <p:pic>
          <p:nvPicPr>
            <p:cNvPr id="13" name="Picture 2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9163" y="1635125"/>
              <a:ext cx="4756150" cy="3578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3"/>
            <p:cNvSpPr>
              <a:spLocks noChangeArrowheads="1"/>
            </p:cNvSpPr>
            <p:nvPr/>
          </p:nvSpPr>
          <p:spPr bwMode="auto">
            <a:xfrm>
              <a:off x="5241925" y="2955925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2"/>
                  </a:solidFill>
                  <a:latin typeface="Times New Roman" charset="0"/>
                </a:rPr>
                <a:t>1</a:t>
              </a:r>
            </a:p>
          </p:txBody>
        </p:sp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>
              <a:off x="5546725" y="3489325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2"/>
                  </a:solidFill>
                  <a:latin typeface="Times New Roman" charset="0"/>
                </a:rPr>
                <a:t>2</a:t>
              </a:r>
            </a:p>
          </p:txBody>
        </p:sp>
        <p:sp>
          <p:nvSpPr>
            <p:cNvPr id="16" name="Rectangle 5"/>
            <p:cNvSpPr>
              <a:spLocks noChangeArrowheads="1"/>
            </p:cNvSpPr>
            <p:nvPr/>
          </p:nvSpPr>
          <p:spPr bwMode="auto">
            <a:xfrm>
              <a:off x="6080125" y="3184525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2"/>
                  </a:solidFill>
                  <a:latin typeface="Times New Roman" charset="0"/>
                </a:rPr>
                <a:t>3</a:t>
              </a:r>
            </a:p>
          </p:txBody>
        </p:sp>
        <p:cxnSp>
          <p:nvCxnSpPr>
            <p:cNvPr id="17" name="Straight Arrow Connector 9"/>
            <p:cNvCxnSpPr>
              <a:cxnSpLocks noChangeShapeType="1"/>
            </p:cNvCxnSpPr>
            <p:nvPr/>
          </p:nvCxnSpPr>
          <p:spPr bwMode="auto">
            <a:xfrm>
              <a:off x="5943600" y="5486400"/>
              <a:ext cx="533400" cy="15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TextBox 10"/>
            <p:cNvSpPr txBox="1">
              <a:spLocks noChangeArrowheads="1"/>
            </p:cNvSpPr>
            <p:nvPr/>
          </p:nvSpPr>
          <p:spPr bwMode="auto">
            <a:xfrm>
              <a:off x="5867400" y="5224463"/>
              <a:ext cx="45720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600"/>
                <a:t>x</a:t>
              </a:r>
            </a:p>
          </p:txBody>
        </p:sp>
        <p:cxnSp>
          <p:nvCxnSpPr>
            <p:cNvPr id="19" name="Straight Arrow Connector 11"/>
            <p:cNvCxnSpPr>
              <a:cxnSpLocks noChangeShapeType="1"/>
            </p:cNvCxnSpPr>
            <p:nvPr/>
          </p:nvCxnSpPr>
          <p:spPr bwMode="auto">
            <a:xfrm rot="5400000" flipH="1" flipV="1">
              <a:off x="1791494" y="1942306"/>
              <a:ext cx="381000" cy="15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TextBox 12"/>
            <p:cNvSpPr txBox="1">
              <a:spLocks noChangeArrowheads="1"/>
            </p:cNvSpPr>
            <p:nvPr/>
          </p:nvSpPr>
          <p:spPr bwMode="auto">
            <a:xfrm>
              <a:off x="1676400" y="1905000"/>
              <a:ext cx="4572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600"/>
                <a:t>x’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954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5644970" cy="914400"/>
          </a:xfrm>
        </p:spPr>
        <p:txBody>
          <a:bodyPr/>
          <a:lstStyle/>
          <a:p>
            <a:r>
              <a:rPr lang="en-US" sz="4400" dirty="0" smtClean="0"/>
              <a:t>Contents: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87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41630" y="1403775"/>
            <a:ext cx="6570730" cy="445549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676400" y="1592263"/>
            <a:ext cx="5330825" cy="3970337"/>
            <a:chOff x="1676400" y="1592263"/>
            <a:chExt cx="5330825" cy="3970337"/>
          </a:xfrm>
        </p:grpSpPr>
        <p:pic>
          <p:nvPicPr>
            <p:cNvPr id="13" name="Picture 2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8838" y="1592263"/>
              <a:ext cx="4878387" cy="3663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3"/>
            <p:cNvSpPr>
              <a:spLocks noChangeArrowheads="1"/>
            </p:cNvSpPr>
            <p:nvPr/>
          </p:nvSpPr>
          <p:spPr bwMode="auto">
            <a:xfrm>
              <a:off x="5622925" y="2727325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2"/>
                  </a:solidFill>
                  <a:latin typeface="Times New Roman" charset="0"/>
                </a:rPr>
                <a:t>1</a:t>
              </a:r>
            </a:p>
          </p:txBody>
        </p:sp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>
              <a:off x="5013325" y="3032125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2"/>
                  </a:solidFill>
                  <a:latin typeface="Times New Roman" charset="0"/>
                </a:rPr>
                <a:t>2</a:t>
              </a:r>
            </a:p>
          </p:txBody>
        </p:sp>
        <p:sp>
          <p:nvSpPr>
            <p:cNvPr id="16" name="Rectangle 5"/>
            <p:cNvSpPr>
              <a:spLocks noChangeArrowheads="1"/>
            </p:cNvSpPr>
            <p:nvPr/>
          </p:nvSpPr>
          <p:spPr bwMode="auto">
            <a:xfrm>
              <a:off x="5470525" y="3641725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2"/>
                  </a:solidFill>
                  <a:latin typeface="Times New Roman" charset="0"/>
                </a:rPr>
                <a:t>3</a:t>
              </a:r>
            </a:p>
          </p:txBody>
        </p:sp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>
              <a:off x="6156325" y="3108325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2"/>
                  </a:solidFill>
                  <a:latin typeface="Times New Roman" charset="0"/>
                </a:rPr>
                <a:t>4</a:t>
              </a:r>
            </a:p>
          </p:txBody>
        </p:sp>
        <p:cxnSp>
          <p:nvCxnSpPr>
            <p:cNvPr id="18" name="Straight Arrow Connector 10"/>
            <p:cNvCxnSpPr>
              <a:cxnSpLocks noChangeShapeType="1"/>
            </p:cNvCxnSpPr>
            <p:nvPr/>
          </p:nvCxnSpPr>
          <p:spPr bwMode="auto">
            <a:xfrm>
              <a:off x="5943600" y="5486400"/>
              <a:ext cx="533400" cy="15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TextBox 11"/>
            <p:cNvSpPr txBox="1">
              <a:spLocks noChangeArrowheads="1"/>
            </p:cNvSpPr>
            <p:nvPr/>
          </p:nvSpPr>
          <p:spPr bwMode="auto">
            <a:xfrm>
              <a:off x="5867400" y="5224463"/>
              <a:ext cx="45720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600"/>
                <a:t>x</a:t>
              </a:r>
            </a:p>
          </p:txBody>
        </p:sp>
        <p:cxnSp>
          <p:nvCxnSpPr>
            <p:cNvPr id="21" name="Straight Arrow Connector 12"/>
            <p:cNvCxnSpPr>
              <a:cxnSpLocks noChangeShapeType="1"/>
            </p:cNvCxnSpPr>
            <p:nvPr/>
          </p:nvCxnSpPr>
          <p:spPr bwMode="auto">
            <a:xfrm rot="5400000" flipH="1" flipV="1">
              <a:off x="1791494" y="1942306"/>
              <a:ext cx="381000" cy="15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TextBox 13"/>
            <p:cNvSpPr txBox="1">
              <a:spLocks noChangeArrowheads="1"/>
            </p:cNvSpPr>
            <p:nvPr/>
          </p:nvSpPr>
          <p:spPr bwMode="auto">
            <a:xfrm>
              <a:off x="1676400" y="1905000"/>
              <a:ext cx="4572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600"/>
                <a:t>x’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954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5644970" cy="914400"/>
          </a:xfrm>
        </p:spPr>
        <p:txBody>
          <a:bodyPr/>
          <a:lstStyle/>
          <a:p>
            <a:r>
              <a:rPr lang="en-US" sz="4400" dirty="0" smtClean="0"/>
              <a:t>Contents: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88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41630" y="1403775"/>
            <a:ext cx="6570730" cy="445549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676400" y="1573213"/>
            <a:ext cx="5354638" cy="3989387"/>
            <a:chOff x="1676400" y="1573213"/>
            <a:chExt cx="5354638" cy="3989387"/>
          </a:xfrm>
        </p:grpSpPr>
        <p:pic>
          <p:nvPicPr>
            <p:cNvPr id="13" name="Picture 2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5025" y="1573213"/>
              <a:ext cx="4926013" cy="3702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3"/>
            <p:cNvSpPr>
              <a:spLocks noChangeArrowheads="1"/>
            </p:cNvSpPr>
            <p:nvPr/>
          </p:nvSpPr>
          <p:spPr bwMode="auto">
            <a:xfrm>
              <a:off x="5699125" y="3184525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2"/>
                  </a:solidFill>
                  <a:latin typeface="Times New Roman" charset="0"/>
                </a:rPr>
                <a:t>1</a:t>
              </a:r>
            </a:p>
          </p:txBody>
        </p:sp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>
              <a:off x="5470525" y="2651125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2"/>
                  </a:solidFill>
                  <a:latin typeface="Times New Roman" charset="0"/>
                </a:rPr>
                <a:t>2</a:t>
              </a:r>
            </a:p>
          </p:txBody>
        </p:sp>
        <p:sp>
          <p:nvSpPr>
            <p:cNvPr id="16" name="Rectangle 5"/>
            <p:cNvSpPr>
              <a:spLocks noChangeArrowheads="1"/>
            </p:cNvSpPr>
            <p:nvPr/>
          </p:nvSpPr>
          <p:spPr bwMode="auto">
            <a:xfrm>
              <a:off x="4784725" y="3108325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2"/>
                  </a:solidFill>
                  <a:latin typeface="Times New Roman" charset="0"/>
                </a:rPr>
                <a:t>3</a:t>
              </a:r>
            </a:p>
          </p:txBody>
        </p:sp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>
              <a:off x="5318125" y="3794125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2"/>
                  </a:solidFill>
                  <a:latin typeface="Times New Roman" charset="0"/>
                </a:rPr>
                <a:t>4</a:t>
              </a:r>
            </a:p>
          </p:txBody>
        </p:sp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6156325" y="3108325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2"/>
                  </a:solidFill>
                  <a:latin typeface="Times New Roman" charset="0"/>
                </a:rPr>
                <a:t>5</a:t>
              </a:r>
            </a:p>
          </p:txBody>
        </p:sp>
        <p:cxnSp>
          <p:nvCxnSpPr>
            <p:cNvPr id="19" name="Straight Arrow Connector 11"/>
            <p:cNvCxnSpPr>
              <a:cxnSpLocks noChangeShapeType="1"/>
            </p:cNvCxnSpPr>
            <p:nvPr/>
          </p:nvCxnSpPr>
          <p:spPr bwMode="auto">
            <a:xfrm>
              <a:off x="5943600" y="5486400"/>
              <a:ext cx="533400" cy="15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TextBox 12"/>
            <p:cNvSpPr txBox="1">
              <a:spLocks noChangeArrowheads="1"/>
            </p:cNvSpPr>
            <p:nvPr/>
          </p:nvSpPr>
          <p:spPr bwMode="auto">
            <a:xfrm>
              <a:off x="5867400" y="5224463"/>
              <a:ext cx="45720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600"/>
                <a:t>x</a:t>
              </a:r>
            </a:p>
          </p:txBody>
        </p:sp>
        <p:cxnSp>
          <p:nvCxnSpPr>
            <p:cNvPr id="22" name="Straight Arrow Connector 13"/>
            <p:cNvCxnSpPr>
              <a:cxnSpLocks noChangeShapeType="1"/>
            </p:cNvCxnSpPr>
            <p:nvPr/>
          </p:nvCxnSpPr>
          <p:spPr bwMode="auto">
            <a:xfrm rot="5400000" flipH="1" flipV="1">
              <a:off x="1791494" y="1942306"/>
              <a:ext cx="381000" cy="15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TextBox 14"/>
            <p:cNvSpPr txBox="1">
              <a:spLocks noChangeArrowheads="1"/>
            </p:cNvSpPr>
            <p:nvPr/>
          </p:nvSpPr>
          <p:spPr bwMode="auto">
            <a:xfrm>
              <a:off x="1676400" y="1905000"/>
              <a:ext cx="4572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600"/>
                <a:t>x’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954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5644970" cy="914400"/>
          </a:xfrm>
        </p:spPr>
        <p:txBody>
          <a:bodyPr/>
          <a:lstStyle/>
          <a:p>
            <a:r>
              <a:rPr lang="en-US" sz="4400" dirty="0" smtClean="0"/>
              <a:t>Contents: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89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41630" y="1403775"/>
            <a:ext cx="6570730" cy="445549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676400" y="1577975"/>
            <a:ext cx="5349875" cy="3984625"/>
            <a:chOff x="1676400" y="1577975"/>
            <a:chExt cx="5349875" cy="3984625"/>
          </a:xfrm>
        </p:grpSpPr>
        <p:pic>
          <p:nvPicPr>
            <p:cNvPr id="13" name="Picture 2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788" y="1577975"/>
              <a:ext cx="4916487" cy="3692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3"/>
            <p:cNvSpPr>
              <a:spLocks noChangeArrowheads="1"/>
            </p:cNvSpPr>
            <p:nvPr/>
          </p:nvSpPr>
          <p:spPr bwMode="auto">
            <a:xfrm>
              <a:off x="5165725" y="3413125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2"/>
                  </a:solidFill>
                  <a:latin typeface="Times New Roman" charset="0"/>
                </a:rPr>
                <a:t>1</a:t>
              </a:r>
            </a:p>
          </p:txBody>
        </p:sp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>
              <a:off x="5622925" y="3184525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2"/>
                  </a:solidFill>
                  <a:latin typeface="Times New Roman" charset="0"/>
                </a:rPr>
                <a:t>2</a:t>
              </a:r>
            </a:p>
          </p:txBody>
        </p:sp>
        <p:sp>
          <p:nvSpPr>
            <p:cNvPr id="16" name="Rectangle 5"/>
            <p:cNvSpPr>
              <a:spLocks noChangeArrowheads="1"/>
            </p:cNvSpPr>
            <p:nvPr/>
          </p:nvSpPr>
          <p:spPr bwMode="auto">
            <a:xfrm>
              <a:off x="5318125" y="2498725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2"/>
                  </a:solidFill>
                  <a:latin typeface="Times New Roman" charset="0"/>
                </a:rPr>
                <a:t>3</a:t>
              </a:r>
            </a:p>
          </p:txBody>
        </p:sp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>
              <a:off x="4556125" y="3108325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2"/>
                  </a:solidFill>
                  <a:latin typeface="Times New Roman" charset="0"/>
                </a:rPr>
                <a:t>4</a:t>
              </a:r>
            </a:p>
          </p:txBody>
        </p:sp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5241925" y="3870325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2"/>
                  </a:solidFill>
                  <a:latin typeface="Times New Roman" charset="0"/>
                </a:rPr>
                <a:t>5</a:t>
              </a:r>
            </a:p>
          </p:txBody>
        </p:sp>
        <p:sp>
          <p:nvSpPr>
            <p:cNvPr id="19" name="Rectangle 8"/>
            <p:cNvSpPr>
              <a:spLocks noChangeArrowheads="1"/>
            </p:cNvSpPr>
            <p:nvPr/>
          </p:nvSpPr>
          <p:spPr bwMode="auto">
            <a:xfrm>
              <a:off x="6156325" y="3108325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2"/>
                  </a:solidFill>
                  <a:latin typeface="Times New Roman" charset="0"/>
                </a:rPr>
                <a:t>6</a:t>
              </a:r>
            </a:p>
          </p:txBody>
        </p:sp>
        <p:cxnSp>
          <p:nvCxnSpPr>
            <p:cNvPr id="21" name="Straight Arrow Connector 12"/>
            <p:cNvCxnSpPr>
              <a:cxnSpLocks noChangeShapeType="1"/>
            </p:cNvCxnSpPr>
            <p:nvPr/>
          </p:nvCxnSpPr>
          <p:spPr bwMode="auto">
            <a:xfrm>
              <a:off x="5943600" y="5486400"/>
              <a:ext cx="533400" cy="15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TextBox 13"/>
            <p:cNvSpPr txBox="1">
              <a:spLocks noChangeArrowheads="1"/>
            </p:cNvSpPr>
            <p:nvPr/>
          </p:nvSpPr>
          <p:spPr bwMode="auto">
            <a:xfrm>
              <a:off x="5867400" y="5224463"/>
              <a:ext cx="45720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600"/>
                <a:t>x</a:t>
              </a:r>
            </a:p>
          </p:txBody>
        </p:sp>
        <p:cxnSp>
          <p:nvCxnSpPr>
            <p:cNvPr id="23" name="Straight Arrow Connector 14"/>
            <p:cNvCxnSpPr>
              <a:cxnSpLocks noChangeShapeType="1"/>
            </p:cNvCxnSpPr>
            <p:nvPr/>
          </p:nvCxnSpPr>
          <p:spPr bwMode="auto">
            <a:xfrm rot="5400000" flipH="1" flipV="1">
              <a:off x="1791494" y="1942306"/>
              <a:ext cx="381000" cy="15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" name="TextBox 15"/>
            <p:cNvSpPr txBox="1">
              <a:spLocks noChangeArrowheads="1"/>
            </p:cNvSpPr>
            <p:nvPr/>
          </p:nvSpPr>
          <p:spPr bwMode="auto">
            <a:xfrm>
              <a:off x="1676400" y="1905000"/>
              <a:ext cx="4572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600"/>
                <a:t>x’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954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99" y="53625"/>
            <a:ext cx="6615735" cy="914400"/>
          </a:xfrm>
        </p:spPr>
        <p:txBody>
          <a:bodyPr/>
          <a:lstStyle/>
          <a:p>
            <a:r>
              <a:rPr lang="en-US" sz="4400" dirty="0" smtClean="0"/>
              <a:t>Radio Frequency </a:t>
            </a:r>
            <a:r>
              <a:rPr lang="en-US" sz="4400" dirty="0" smtClean="0"/>
              <a:t>Cavities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6614" y="5499230"/>
            <a:ext cx="4050451" cy="810090"/>
          </a:xfrm>
        </p:spPr>
        <p:txBody>
          <a:bodyPr>
            <a:normAutofit/>
          </a:bodyPr>
          <a:lstStyle/>
          <a:p>
            <a:pPr marL="68580" indent="0">
              <a:lnSpc>
                <a:spcPct val="90000"/>
              </a:lnSpc>
              <a:buNone/>
            </a:pPr>
            <a:r>
              <a:rPr lang="en-US" dirty="0" smtClean="0"/>
              <a:t>Fixed frequency cavity</a:t>
            </a:r>
            <a:r>
              <a:rPr lang="en-US" dirty="0" smtClean="0"/>
              <a:t> 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9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565" y="1178750"/>
            <a:ext cx="4140460" cy="31053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4709" y="1178750"/>
            <a:ext cx="3748130" cy="4995555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611560" y="4284095"/>
            <a:ext cx="4230470" cy="810090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>
              <a:lnSpc>
                <a:spcPct val="90000"/>
              </a:lnSpc>
              <a:buFont typeface="Wingdings"/>
              <a:buNone/>
            </a:pPr>
            <a:r>
              <a:rPr lang="en-US" dirty="0" smtClean="0"/>
              <a:t>Variable frequency cavity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2730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5644970" cy="914400"/>
          </a:xfrm>
        </p:spPr>
        <p:txBody>
          <a:bodyPr/>
          <a:lstStyle/>
          <a:p>
            <a:r>
              <a:rPr lang="en-US" sz="4400" dirty="0" smtClean="0"/>
              <a:t>Contents: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90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41630" y="1403775"/>
            <a:ext cx="6570730" cy="445549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676400" y="1563688"/>
            <a:ext cx="5364163" cy="3998912"/>
            <a:chOff x="1676400" y="1563688"/>
            <a:chExt cx="5364163" cy="3998912"/>
          </a:xfrm>
        </p:grpSpPr>
        <p:pic>
          <p:nvPicPr>
            <p:cNvPr id="13" name="Picture 2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5500" y="1563688"/>
              <a:ext cx="4945063" cy="372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3"/>
            <p:cNvSpPr>
              <a:spLocks noChangeArrowheads="1"/>
            </p:cNvSpPr>
            <p:nvPr/>
          </p:nvSpPr>
          <p:spPr bwMode="auto">
            <a:xfrm>
              <a:off x="4860925" y="3032125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2"/>
                  </a:solidFill>
                  <a:latin typeface="Times New Roman" charset="0"/>
                </a:rPr>
                <a:t>1</a:t>
              </a:r>
            </a:p>
          </p:txBody>
        </p:sp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>
              <a:off x="5013325" y="3565525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2"/>
                  </a:solidFill>
                  <a:latin typeface="Times New Roman" charset="0"/>
                </a:rPr>
                <a:t>2</a:t>
              </a:r>
            </a:p>
          </p:txBody>
        </p:sp>
        <p:sp>
          <p:nvSpPr>
            <p:cNvPr id="16" name="Rectangle 5"/>
            <p:cNvSpPr>
              <a:spLocks noChangeArrowheads="1"/>
            </p:cNvSpPr>
            <p:nvPr/>
          </p:nvSpPr>
          <p:spPr bwMode="auto">
            <a:xfrm>
              <a:off x="5699125" y="3184525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2"/>
                  </a:solidFill>
                  <a:latin typeface="Times New Roman" charset="0"/>
                </a:rPr>
                <a:t>3</a:t>
              </a:r>
            </a:p>
          </p:txBody>
        </p:sp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>
              <a:off x="5165725" y="2422525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2"/>
                  </a:solidFill>
                  <a:latin typeface="Times New Roman" charset="0"/>
                </a:rPr>
                <a:t>4</a:t>
              </a:r>
            </a:p>
          </p:txBody>
        </p:sp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4403725" y="3184525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2"/>
                  </a:solidFill>
                  <a:latin typeface="Times New Roman" charset="0"/>
                </a:rPr>
                <a:t>5</a:t>
              </a:r>
            </a:p>
          </p:txBody>
        </p:sp>
        <p:sp>
          <p:nvSpPr>
            <p:cNvPr id="19" name="Rectangle 8"/>
            <p:cNvSpPr>
              <a:spLocks noChangeArrowheads="1"/>
            </p:cNvSpPr>
            <p:nvPr/>
          </p:nvSpPr>
          <p:spPr bwMode="auto">
            <a:xfrm>
              <a:off x="5165725" y="4022725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2"/>
                  </a:solidFill>
                  <a:latin typeface="Times New Roman" charset="0"/>
                </a:rPr>
                <a:t>6</a:t>
              </a:r>
            </a:p>
          </p:txBody>
        </p:sp>
        <p:sp>
          <p:nvSpPr>
            <p:cNvPr id="21" name="Rectangle 9"/>
            <p:cNvSpPr>
              <a:spLocks noChangeArrowheads="1"/>
            </p:cNvSpPr>
            <p:nvPr/>
          </p:nvSpPr>
          <p:spPr bwMode="auto">
            <a:xfrm>
              <a:off x="6156325" y="3108325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2"/>
                  </a:solidFill>
                  <a:latin typeface="Times New Roman" charset="0"/>
                </a:rPr>
                <a:t>7</a:t>
              </a:r>
            </a:p>
          </p:txBody>
        </p:sp>
        <p:cxnSp>
          <p:nvCxnSpPr>
            <p:cNvPr id="22" name="Straight Arrow Connector 13"/>
            <p:cNvCxnSpPr>
              <a:cxnSpLocks noChangeShapeType="1"/>
            </p:cNvCxnSpPr>
            <p:nvPr/>
          </p:nvCxnSpPr>
          <p:spPr bwMode="auto">
            <a:xfrm>
              <a:off x="5943600" y="5486400"/>
              <a:ext cx="533400" cy="15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TextBox 14"/>
            <p:cNvSpPr txBox="1">
              <a:spLocks noChangeArrowheads="1"/>
            </p:cNvSpPr>
            <p:nvPr/>
          </p:nvSpPr>
          <p:spPr bwMode="auto">
            <a:xfrm>
              <a:off x="5867400" y="5224463"/>
              <a:ext cx="45720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600"/>
                <a:t>x</a:t>
              </a:r>
            </a:p>
          </p:txBody>
        </p:sp>
        <p:cxnSp>
          <p:nvCxnSpPr>
            <p:cNvPr id="24" name="Straight Arrow Connector 15"/>
            <p:cNvCxnSpPr>
              <a:cxnSpLocks noChangeShapeType="1"/>
            </p:cNvCxnSpPr>
            <p:nvPr/>
          </p:nvCxnSpPr>
          <p:spPr bwMode="auto">
            <a:xfrm rot="5400000" flipH="1" flipV="1">
              <a:off x="1791494" y="1942306"/>
              <a:ext cx="381000" cy="15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TextBox 16"/>
            <p:cNvSpPr txBox="1">
              <a:spLocks noChangeArrowheads="1"/>
            </p:cNvSpPr>
            <p:nvPr/>
          </p:nvSpPr>
          <p:spPr bwMode="auto">
            <a:xfrm>
              <a:off x="1676400" y="1905000"/>
              <a:ext cx="4572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600"/>
                <a:t>x’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954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5644970" cy="914400"/>
          </a:xfrm>
        </p:spPr>
        <p:txBody>
          <a:bodyPr/>
          <a:lstStyle/>
          <a:p>
            <a:r>
              <a:rPr lang="en-US" sz="4400" dirty="0" smtClean="0"/>
              <a:t>Contents: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91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41630" y="1403775"/>
            <a:ext cx="6570730" cy="445549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676400" y="1549400"/>
            <a:ext cx="5383213" cy="4013200"/>
            <a:chOff x="1676400" y="1549400"/>
            <a:chExt cx="5383213" cy="4013200"/>
          </a:xfrm>
        </p:grpSpPr>
        <p:pic>
          <p:nvPicPr>
            <p:cNvPr id="13" name="Picture 2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6450" y="1549400"/>
              <a:ext cx="4983163" cy="3749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3"/>
            <p:cNvSpPr>
              <a:spLocks noChangeArrowheads="1"/>
            </p:cNvSpPr>
            <p:nvPr/>
          </p:nvSpPr>
          <p:spPr bwMode="auto">
            <a:xfrm>
              <a:off x="5165725" y="2803525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2"/>
                  </a:solidFill>
                  <a:latin typeface="Times New Roman" charset="0"/>
                </a:rPr>
                <a:t>1</a:t>
              </a:r>
            </a:p>
          </p:txBody>
        </p:sp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>
              <a:off x="4632325" y="2955925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2"/>
                  </a:solidFill>
                  <a:latin typeface="Times New Roman" charset="0"/>
                </a:rPr>
                <a:t>2</a:t>
              </a:r>
            </a:p>
          </p:txBody>
        </p:sp>
        <p:sp>
          <p:nvSpPr>
            <p:cNvPr id="16" name="Rectangle 5"/>
            <p:cNvSpPr>
              <a:spLocks noChangeArrowheads="1"/>
            </p:cNvSpPr>
            <p:nvPr/>
          </p:nvSpPr>
          <p:spPr bwMode="auto">
            <a:xfrm>
              <a:off x="4937125" y="3641725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2"/>
                  </a:solidFill>
                  <a:latin typeface="Times New Roman" charset="0"/>
                </a:rPr>
                <a:t>3</a:t>
              </a:r>
            </a:p>
          </p:txBody>
        </p:sp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>
              <a:off x="5699125" y="3108325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2"/>
                  </a:solidFill>
                  <a:latin typeface="Times New Roman" charset="0"/>
                </a:rPr>
                <a:t>4</a:t>
              </a:r>
            </a:p>
          </p:txBody>
        </p:sp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5089525" y="2270125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2"/>
                  </a:solidFill>
                  <a:latin typeface="Times New Roman" charset="0"/>
                </a:rPr>
                <a:t>5</a:t>
              </a:r>
            </a:p>
          </p:txBody>
        </p:sp>
        <p:sp>
          <p:nvSpPr>
            <p:cNvPr id="19" name="Rectangle 8"/>
            <p:cNvSpPr>
              <a:spLocks noChangeArrowheads="1"/>
            </p:cNvSpPr>
            <p:nvPr/>
          </p:nvSpPr>
          <p:spPr bwMode="auto">
            <a:xfrm>
              <a:off x="4098925" y="3108325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2"/>
                  </a:solidFill>
                  <a:latin typeface="Times New Roman" charset="0"/>
                </a:rPr>
                <a:t>6</a:t>
              </a:r>
            </a:p>
          </p:txBody>
        </p:sp>
        <p:sp>
          <p:nvSpPr>
            <p:cNvPr id="21" name="Rectangle 9"/>
            <p:cNvSpPr>
              <a:spLocks noChangeArrowheads="1"/>
            </p:cNvSpPr>
            <p:nvPr/>
          </p:nvSpPr>
          <p:spPr bwMode="auto">
            <a:xfrm>
              <a:off x="5013325" y="4098925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2"/>
                  </a:solidFill>
                  <a:latin typeface="Times New Roman" charset="0"/>
                </a:rPr>
                <a:t>7</a:t>
              </a:r>
            </a:p>
          </p:txBody>
        </p:sp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6232525" y="3108325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2"/>
                  </a:solidFill>
                  <a:latin typeface="Times New Roman" charset="0"/>
                </a:rPr>
                <a:t>8</a:t>
              </a:r>
            </a:p>
          </p:txBody>
        </p:sp>
        <p:cxnSp>
          <p:nvCxnSpPr>
            <p:cNvPr id="23" name="Straight Arrow Connector 14"/>
            <p:cNvCxnSpPr>
              <a:cxnSpLocks noChangeShapeType="1"/>
            </p:cNvCxnSpPr>
            <p:nvPr/>
          </p:nvCxnSpPr>
          <p:spPr bwMode="auto">
            <a:xfrm>
              <a:off x="5943600" y="5486400"/>
              <a:ext cx="533400" cy="15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" name="TextBox 15"/>
            <p:cNvSpPr txBox="1">
              <a:spLocks noChangeArrowheads="1"/>
            </p:cNvSpPr>
            <p:nvPr/>
          </p:nvSpPr>
          <p:spPr bwMode="auto">
            <a:xfrm>
              <a:off x="5867400" y="5224463"/>
              <a:ext cx="45720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600"/>
                <a:t>x</a:t>
              </a:r>
            </a:p>
          </p:txBody>
        </p:sp>
        <p:cxnSp>
          <p:nvCxnSpPr>
            <p:cNvPr id="25" name="Straight Arrow Connector 16"/>
            <p:cNvCxnSpPr>
              <a:cxnSpLocks noChangeShapeType="1"/>
            </p:cNvCxnSpPr>
            <p:nvPr/>
          </p:nvCxnSpPr>
          <p:spPr bwMode="auto">
            <a:xfrm rot="5400000" flipH="1" flipV="1">
              <a:off x="1791494" y="1942306"/>
              <a:ext cx="381000" cy="15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" name="TextBox 17"/>
            <p:cNvSpPr txBox="1">
              <a:spLocks noChangeArrowheads="1"/>
            </p:cNvSpPr>
            <p:nvPr/>
          </p:nvSpPr>
          <p:spPr bwMode="auto">
            <a:xfrm>
              <a:off x="1676400" y="1905000"/>
              <a:ext cx="4572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600"/>
                <a:t>x’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954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5644970" cy="914400"/>
          </a:xfrm>
        </p:spPr>
        <p:txBody>
          <a:bodyPr/>
          <a:lstStyle/>
          <a:p>
            <a:r>
              <a:rPr lang="en-US" sz="4400" dirty="0" smtClean="0"/>
              <a:t>Contents: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92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41630" y="1403775"/>
            <a:ext cx="6570730" cy="445549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676400" y="1549400"/>
            <a:ext cx="5387975" cy="3938588"/>
            <a:chOff x="1676400" y="1549400"/>
            <a:chExt cx="5387975" cy="3938588"/>
          </a:xfrm>
        </p:grpSpPr>
        <p:pic>
          <p:nvPicPr>
            <p:cNvPr id="13" name="Picture 2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1688" y="1549400"/>
              <a:ext cx="4992687" cy="3749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3"/>
            <p:cNvSpPr>
              <a:spLocks noChangeArrowheads="1"/>
            </p:cNvSpPr>
            <p:nvPr/>
          </p:nvSpPr>
          <p:spPr bwMode="auto">
            <a:xfrm>
              <a:off x="5241925" y="3184525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2"/>
                  </a:solidFill>
                  <a:latin typeface="Times New Roman" charset="0"/>
                </a:rPr>
                <a:t>1</a:t>
              </a:r>
            </a:p>
          </p:txBody>
        </p:sp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>
              <a:off x="5013325" y="2727325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2"/>
                  </a:solidFill>
                  <a:latin typeface="Times New Roman" charset="0"/>
                </a:rPr>
                <a:t>2</a:t>
              </a:r>
            </a:p>
          </p:txBody>
        </p:sp>
        <p:sp>
          <p:nvSpPr>
            <p:cNvPr id="16" name="Rectangle 5"/>
            <p:cNvSpPr>
              <a:spLocks noChangeArrowheads="1"/>
            </p:cNvSpPr>
            <p:nvPr/>
          </p:nvSpPr>
          <p:spPr bwMode="auto">
            <a:xfrm>
              <a:off x="4403725" y="3108325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2"/>
                  </a:solidFill>
                  <a:latin typeface="Times New Roman" charset="0"/>
                </a:rPr>
                <a:t>3</a:t>
              </a:r>
            </a:p>
          </p:txBody>
        </p:sp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>
              <a:off x="4937125" y="3794125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2"/>
                  </a:solidFill>
                  <a:latin typeface="Times New Roman" charset="0"/>
                </a:rPr>
                <a:t>4</a:t>
              </a:r>
            </a:p>
          </p:txBody>
        </p:sp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5699125" y="3108325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2"/>
                  </a:solidFill>
                  <a:latin typeface="Times New Roman" charset="0"/>
                </a:rPr>
                <a:t>5</a:t>
              </a:r>
            </a:p>
          </p:txBody>
        </p:sp>
        <p:sp>
          <p:nvSpPr>
            <p:cNvPr id="19" name="Rectangle 8"/>
            <p:cNvSpPr>
              <a:spLocks noChangeArrowheads="1"/>
            </p:cNvSpPr>
            <p:nvPr/>
          </p:nvSpPr>
          <p:spPr bwMode="auto">
            <a:xfrm>
              <a:off x="4937125" y="2193925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2"/>
                  </a:solidFill>
                  <a:latin typeface="Times New Roman" charset="0"/>
                </a:rPr>
                <a:t>6</a:t>
              </a:r>
            </a:p>
          </p:txBody>
        </p:sp>
        <p:sp>
          <p:nvSpPr>
            <p:cNvPr id="21" name="Rectangle 9"/>
            <p:cNvSpPr>
              <a:spLocks noChangeArrowheads="1"/>
            </p:cNvSpPr>
            <p:nvPr/>
          </p:nvSpPr>
          <p:spPr bwMode="auto">
            <a:xfrm>
              <a:off x="3946525" y="3108325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2"/>
                  </a:solidFill>
                  <a:latin typeface="Times New Roman" charset="0"/>
                </a:rPr>
                <a:t>7</a:t>
              </a:r>
            </a:p>
          </p:txBody>
        </p:sp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4937125" y="4251325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2"/>
                  </a:solidFill>
                  <a:latin typeface="Times New Roman" charset="0"/>
                </a:rPr>
                <a:t>8</a:t>
              </a:r>
            </a:p>
          </p:txBody>
        </p:sp>
        <p:sp>
          <p:nvSpPr>
            <p:cNvPr id="23" name="Rectangle 11"/>
            <p:cNvSpPr>
              <a:spLocks noChangeArrowheads="1"/>
            </p:cNvSpPr>
            <p:nvPr/>
          </p:nvSpPr>
          <p:spPr bwMode="auto">
            <a:xfrm>
              <a:off x="6156325" y="3108325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2"/>
                  </a:solidFill>
                  <a:latin typeface="Times New Roman" charset="0"/>
                </a:rPr>
                <a:t>9</a:t>
              </a:r>
            </a:p>
          </p:txBody>
        </p:sp>
        <p:cxnSp>
          <p:nvCxnSpPr>
            <p:cNvPr id="24" name="Straight Arrow Connector 15"/>
            <p:cNvCxnSpPr>
              <a:cxnSpLocks noChangeShapeType="1"/>
            </p:cNvCxnSpPr>
            <p:nvPr/>
          </p:nvCxnSpPr>
          <p:spPr bwMode="auto">
            <a:xfrm>
              <a:off x="5943600" y="5486400"/>
              <a:ext cx="533400" cy="15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Arrow Connector 17"/>
            <p:cNvCxnSpPr>
              <a:cxnSpLocks noChangeShapeType="1"/>
            </p:cNvCxnSpPr>
            <p:nvPr/>
          </p:nvCxnSpPr>
          <p:spPr bwMode="auto">
            <a:xfrm rot="5400000" flipH="1" flipV="1">
              <a:off x="1791494" y="1942306"/>
              <a:ext cx="381000" cy="15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" name="TextBox 18"/>
            <p:cNvSpPr txBox="1">
              <a:spLocks noChangeArrowheads="1"/>
            </p:cNvSpPr>
            <p:nvPr/>
          </p:nvSpPr>
          <p:spPr bwMode="auto">
            <a:xfrm>
              <a:off x="1676400" y="1905000"/>
              <a:ext cx="4572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600"/>
                <a:t>x’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954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5644970" cy="914400"/>
          </a:xfrm>
        </p:spPr>
        <p:txBody>
          <a:bodyPr/>
          <a:lstStyle/>
          <a:p>
            <a:r>
              <a:rPr lang="en-US" sz="4400" dirty="0" smtClean="0"/>
              <a:t>Contents: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93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41630" y="1403775"/>
            <a:ext cx="6570730" cy="445549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676400" y="1549400"/>
            <a:ext cx="5387975" cy="4013200"/>
            <a:chOff x="1676400" y="1549400"/>
            <a:chExt cx="5387975" cy="4013200"/>
          </a:xfrm>
        </p:grpSpPr>
        <p:pic>
          <p:nvPicPr>
            <p:cNvPr id="13" name="Picture 2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1688" y="1549400"/>
              <a:ext cx="4992687" cy="3749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3"/>
            <p:cNvSpPr>
              <a:spLocks noChangeArrowheads="1"/>
            </p:cNvSpPr>
            <p:nvPr/>
          </p:nvSpPr>
          <p:spPr bwMode="auto">
            <a:xfrm>
              <a:off x="4708525" y="3413125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2"/>
                  </a:solidFill>
                  <a:latin typeface="Times New Roman" charset="0"/>
                </a:rPr>
                <a:t>1</a:t>
              </a:r>
            </a:p>
          </p:txBody>
        </p:sp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>
              <a:off x="5241925" y="3108325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2"/>
                  </a:solidFill>
                  <a:latin typeface="Times New Roman" charset="0"/>
                </a:rPr>
                <a:t>2</a:t>
              </a:r>
            </a:p>
          </p:txBody>
        </p:sp>
        <p:sp>
          <p:nvSpPr>
            <p:cNvPr id="16" name="Rectangle 5"/>
            <p:cNvSpPr>
              <a:spLocks noChangeArrowheads="1"/>
            </p:cNvSpPr>
            <p:nvPr/>
          </p:nvSpPr>
          <p:spPr bwMode="auto">
            <a:xfrm>
              <a:off x="4784725" y="2574925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2"/>
                  </a:solidFill>
                  <a:latin typeface="Times New Roman" charset="0"/>
                </a:rPr>
                <a:t>3</a:t>
              </a:r>
            </a:p>
          </p:txBody>
        </p:sp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>
              <a:off x="4175125" y="3108325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2"/>
                  </a:solidFill>
                  <a:latin typeface="Times New Roman" charset="0"/>
                </a:rPr>
                <a:t>4</a:t>
              </a:r>
            </a:p>
          </p:txBody>
        </p:sp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4784725" y="3870325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2"/>
                  </a:solidFill>
                  <a:latin typeface="Times New Roman" charset="0"/>
                </a:rPr>
                <a:t>5</a:t>
              </a:r>
            </a:p>
          </p:txBody>
        </p:sp>
        <p:sp>
          <p:nvSpPr>
            <p:cNvPr id="19" name="Rectangle 8"/>
            <p:cNvSpPr>
              <a:spLocks noChangeArrowheads="1"/>
            </p:cNvSpPr>
            <p:nvPr/>
          </p:nvSpPr>
          <p:spPr bwMode="auto">
            <a:xfrm>
              <a:off x="5699125" y="3108325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2"/>
                  </a:solidFill>
                  <a:latin typeface="Times New Roman" charset="0"/>
                </a:rPr>
                <a:t>6</a:t>
              </a:r>
            </a:p>
          </p:txBody>
        </p:sp>
        <p:sp>
          <p:nvSpPr>
            <p:cNvPr id="21" name="Rectangle 9"/>
            <p:cNvSpPr>
              <a:spLocks noChangeArrowheads="1"/>
            </p:cNvSpPr>
            <p:nvPr/>
          </p:nvSpPr>
          <p:spPr bwMode="auto">
            <a:xfrm>
              <a:off x="4784725" y="2041525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2"/>
                  </a:solidFill>
                  <a:latin typeface="Times New Roman" charset="0"/>
                </a:rPr>
                <a:t>7</a:t>
              </a:r>
            </a:p>
          </p:txBody>
        </p:sp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3641725" y="3108325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2"/>
                  </a:solidFill>
                  <a:latin typeface="Times New Roman" charset="0"/>
                </a:rPr>
                <a:t>8</a:t>
              </a:r>
            </a:p>
          </p:txBody>
        </p:sp>
        <p:sp>
          <p:nvSpPr>
            <p:cNvPr id="23" name="Rectangle 11"/>
            <p:cNvSpPr>
              <a:spLocks noChangeArrowheads="1"/>
            </p:cNvSpPr>
            <p:nvPr/>
          </p:nvSpPr>
          <p:spPr bwMode="auto">
            <a:xfrm>
              <a:off x="4784725" y="4327525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2"/>
                  </a:solidFill>
                  <a:latin typeface="Times New Roman" charset="0"/>
                </a:rPr>
                <a:t>9</a:t>
              </a:r>
            </a:p>
          </p:txBody>
        </p:sp>
        <p:sp>
          <p:nvSpPr>
            <p:cNvPr id="24" name="Rectangle 12"/>
            <p:cNvSpPr>
              <a:spLocks noChangeArrowheads="1"/>
            </p:cNvSpPr>
            <p:nvPr/>
          </p:nvSpPr>
          <p:spPr bwMode="auto">
            <a:xfrm>
              <a:off x="6080125" y="3108325"/>
              <a:ext cx="4889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2"/>
                  </a:solidFill>
                  <a:latin typeface="Times New Roman" charset="0"/>
                </a:rPr>
                <a:t>10</a:t>
              </a:r>
            </a:p>
          </p:txBody>
        </p:sp>
        <p:cxnSp>
          <p:nvCxnSpPr>
            <p:cNvPr id="25" name="Straight Arrow Connector 16"/>
            <p:cNvCxnSpPr>
              <a:cxnSpLocks noChangeShapeType="1"/>
            </p:cNvCxnSpPr>
            <p:nvPr/>
          </p:nvCxnSpPr>
          <p:spPr bwMode="auto">
            <a:xfrm>
              <a:off x="5943600" y="5486400"/>
              <a:ext cx="533400" cy="15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" name="TextBox 17"/>
            <p:cNvSpPr txBox="1">
              <a:spLocks noChangeArrowheads="1"/>
            </p:cNvSpPr>
            <p:nvPr/>
          </p:nvSpPr>
          <p:spPr bwMode="auto">
            <a:xfrm>
              <a:off x="5867400" y="5224463"/>
              <a:ext cx="45720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600"/>
                <a:t>x</a:t>
              </a:r>
            </a:p>
          </p:txBody>
        </p:sp>
        <p:cxnSp>
          <p:nvCxnSpPr>
            <p:cNvPr id="27" name="Straight Arrow Connector 18"/>
            <p:cNvCxnSpPr>
              <a:cxnSpLocks noChangeShapeType="1"/>
            </p:cNvCxnSpPr>
            <p:nvPr/>
          </p:nvCxnSpPr>
          <p:spPr bwMode="auto">
            <a:xfrm rot="5400000" flipH="1" flipV="1">
              <a:off x="1791494" y="1942306"/>
              <a:ext cx="381000" cy="15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" name="TextBox 19"/>
            <p:cNvSpPr txBox="1">
              <a:spLocks noChangeArrowheads="1"/>
            </p:cNvSpPr>
            <p:nvPr/>
          </p:nvSpPr>
          <p:spPr bwMode="auto">
            <a:xfrm>
              <a:off x="1676400" y="1905000"/>
              <a:ext cx="4572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600"/>
                <a:t>x’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954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5644970" cy="914400"/>
          </a:xfrm>
        </p:spPr>
        <p:txBody>
          <a:bodyPr/>
          <a:lstStyle/>
          <a:p>
            <a:r>
              <a:rPr lang="en-US" sz="4400" dirty="0" smtClean="0"/>
              <a:t>Contents: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94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41630" y="1403775"/>
            <a:ext cx="6570730" cy="445549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676400" y="1549400"/>
            <a:ext cx="5383213" cy="4013200"/>
            <a:chOff x="1676400" y="1549400"/>
            <a:chExt cx="5383213" cy="4013200"/>
          </a:xfrm>
        </p:grpSpPr>
        <p:pic>
          <p:nvPicPr>
            <p:cNvPr id="13" name="Picture 2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6450" y="1549400"/>
              <a:ext cx="4983163" cy="3749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3"/>
            <p:cNvSpPr>
              <a:spLocks noChangeArrowheads="1"/>
            </p:cNvSpPr>
            <p:nvPr/>
          </p:nvSpPr>
          <p:spPr bwMode="auto">
            <a:xfrm>
              <a:off x="4403725" y="3032125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2"/>
                  </a:solidFill>
                  <a:latin typeface="Times New Roman" charset="0"/>
                </a:rPr>
                <a:t>1</a:t>
              </a:r>
            </a:p>
          </p:txBody>
        </p:sp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>
              <a:off x="4708525" y="3565525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2"/>
                  </a:solidFill>
                  <a:latin typeface="Times New Roman" charset="0"/>
                </a:rPr>
                <a:t>2</a:t>
              </a:r>
            </a:p>
          </p:txBody>
        </p:sp>
        <p:sp>
          <p:nvSpPr>
            <p:cNvPr id="16" name="Rectangle 5"/>
            <p:cNvSpPr>
              <a:spLocks noChangeArrowheads="1"/>
            </p:cNvSpPr>
            <p:nvPr/>
          </p:nvSpPr>
          <p:spPr bwMode="auto">
            <a:xfrm>
              <a:off x="5203825" y="3124200"/>
              <a:ext cx="1841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>
                  <a:solidFill>
                    <a:schemeClr val="bg2"/>
                  </a:solidFill>
                  <a:latin typeface="Times New Roman" charset="0"/>
                </a:rPr>
                <a:t>3</a:t>
              </a:r>
            </a:p>
          </p:txBody>
        </p:sp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>
              <a:off x="4708525" y="2498725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2"/>
                  </a:solidFill>
                  <a:latin typeface="Times New Roman" charset="0"/>
                </a:rPr>
                <a:t>4</a:t>
              </a:r>
            </a:p>
          </p:txBody>
        </p:sp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3946525" y="3108325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2"/>
                  </a:solidFill>
                  <a:latin typeface="Times New Roman" charset="0"/>
                </a:rPr>
                <a:t>5</a:t>
              </a:r>
            </a:p>
          </p:txBody>
        </p:sp>
        <p:sp>
          <p:nvSpPr>
            <p:cNvPr id="19" name="Rectangle 8"/>
            <p:cNvSpPr>
              <a:spLocks noChangeArrowheads="1"/>
            </p:cNvSpPr>
            <p:nvPr/>
          </p:nvSpPr>
          <p:spPr bwMode="auto">
            <a:xfrm>
              <a:off x="4708525" y="4022725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2"/>
                  </a:solidFill>
                  <a:latin typeface="Times New Roman" charset="0"/>
                </a:rPr>
                <a:t>6</a:t>
              </a:r>
            </a:p>
          </p:txBody>
        </p:sp>
        <p:sp>
          <p:nvSpPr>
            <p:cNvPr id="21" name="Rectangle 9"/>
            <p:cNvSpPr>
              <a:spLocks noChangeArrowheads="1"/>
            </p:cNvSpPr>
            <p:nvPr/>
          </p:nvSpPr>
          <p:spPr bwMode="auto">
            <a:xfrm>
              <a:off x="5699125" y="3108325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2"/>
                  </a:solidFill>
                  <a:latin typeface="Times New Roman" charset="0"/>
                </a:rPr>
                <a:t>7</a:t>
              </a:r>
            </a:p>
          </p:txBody>
        </p:sp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4708525" y="1965325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2"/>
                  </a:solidFill>
                  <a:latin typeface="Times New Roman" charset="0"/>
                </a:rPr>
                <a:t>8</a:t>
              </a:r>
            </a:p>
          </p:txBody>
        </p:sp>
        <p:sp>
          <p:nvSpPr>
            <p:cNvPr id="23" name="Rectangle 11"/>
            <p:cNvSpPr>
              <a:spLocks noChangeArrowheads="1"/>
            </p:cNvSpPr>
            <p:nvPr/>
          </p:nvSpPr>
          <p:spPr bwMode="auto">
            <a:xfrm>
              <a:off x="3489325" y="3108325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2"/>
                  </a:solidFill>
                  <a:latin typeface="Times New Roman" charset="0"/>
                </a:rPr>
                <a:t>9</a:t>
              </a:r>
            </a:p>
          </p:txBody>
        </p:sp>
        <p:sp>
          <p:nvSpPr>
            <p:cNvPr id="24" name="Rectangle 12"/>
            <p:cNvSpPr>
              <a:spLocks noChangeArrowheads="1"/>
            </p:cNvSpPr>
            <p:nvPr/>
          </p:nvSpPr>
          <p:spPr bwMode="auto">
            <a:xfrm>
              <a:off x="4632325" y="4479925"/>
              <a:ext cx="4889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2"/>
                  </a:solidFill>
                  <a:latin typeface="Times New Roman" charset="0"/>
                </a:rPr>
                <a:t>10</a:t>
              </a:r>
            </a:p>
          </p:txBody>
        </p:sp>
        <p:sp>
          <p:nvSpPr>
            <p:cNvPr id="25" name="Rectangle 13"/>
            <p:cNvSpPr>
              <a:spLocks noChangeArrowheads="1"/>
            </p:cNvSpPr>
            <p:nvPr/>
          </p:nvSpPr>
          <p:spPr bwMode="auto">
            <a:xfrm>
              <a:off x="6003925" y="3108325"/>
              <a:ext cx="4889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2"/>
                  </a:solidFill>
                  <a:latin typeface="Times New Roman" charset="0"/>
                </a:rPr>
                <a:t>11</a:t>
              </a:r>
            </a:p>
          </p:txBody>
        </p:sp>
        <p:cxnSp>
          <p:nvCxnSpPr>
            <p:cNvPr id="26" name="Straight Arrow Connector 17"/>
            <p:cNvCxnSpPr>
              <a:cxnSpLocks noChangeShapeType="1"/>
            </p:cNvCxnSpPr>
            <p:nvPr/>
          </p:nvCxnSpPr>
          <p:spPr bwMode="auto">
            <a:xfrm>
              <a:off x="5943600" y="5486400"/>
              <a:ext cx="533400" cy="15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" name="TextBox 18"/>
            <p:cNvSpPr txBox="1">
              <a:spLocks noChangeArrowheads="1"/>
            </p:cNvSpPr>
            <p:nvPr/>
          </p:nvSpPr>
          <p:spPr bwMode="auto">
            <a:xfrm>
              <a:off x="5867400" y="5224463"/>
              <a:ext cx="45720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600"/>
                <a:t>x</a:t>
              </a:r>
            </a:p>
          </p:txBody>
        </p:sp>
        <p:cxnSp>
          <p:nvCxnSpPr>
            <p:cNvPr id="28" name="Straight Arrow Connector 19"/>
            <p:cNvCxnSpPr>
              <a:cxnSpLocks noChangeShapeType="1"/>
            </p:cNvCxnSpPr>
            <p:nvPr/>
          </p:nvCxnSpPr>
          <p:spPr bwMode="auto">
            <a:xfrm rot="5400000" flipH="1" flipV="1">
              <a:off x="1791494" y="1942306"/>
              <a:ext cx="381000" cy="15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" name="TextBox 20"/>
            <p:cNvSpPr txBox="1">
              <a:spLocks noChangeArrowheads="1"/>
            </p:cNvSpPr>
            <p:nvPr/>
          </p:nvSpPr>
          <p:spPr bwMode="auto">
            <a:xfrm>
              <a:off x="1676400" y="1905000"/>
              <a:ext cx="4572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600"/>
                <a:t>x’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125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5644970" cy="914400"/>
          </a:xfrm>
        </p:spPr>
        <p:txBody>
          <a:bodyPr/>
          <a:lstStyle/>
          <a:p>
            <a:r>
              <a:rPr lang="en-US" sz="4400" dirty="0" smtClean="0"/>
              <a:t>Contents: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95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41630" y="1403775"/>
            <a:ext cx="6570730" cy="445549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676400" y="1539875"/>
            <a:ext cx="5397500" cy="4022725"/>
            <a:chOff x="1676400" y="1539875"/>
            <a:chExt cx="5397500" cy="4022725"/>
          </a:xfrm>
        </p:grpSpPr>
        <p:pic>
          <p:nvPicPr>
            <p:cNvPr id="13" name="Picture 2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2163" y="1539875"/>
              <a:ext cx="5011737" cy="3768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Straight Arrow Connector 6"/>
            <p:cNvCxnSpPr>
              <a:cxnSpLocks noChangeShapeType="1"/>
            </p:cNvCxnSpPr>
            <p:nvPr/>
          </p:nvCxnSpPr>
          <p:spPr bwMode="auto">
            <a:xfrm>
              <a:off x="5943600" y="5486400"/>
              <a:ext cx="533400" cy="15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TextBox 7"/>
            <p:cNvSpPr txBox="1">
              <a:spLocks noChangeArrowheads="1"/>
            </p:cNvSpPr>
            <p:nvPr/>
          </p:nvSpPr>
          <p:spPr bwMode="auto">
            <a:xfrm>
              <a:off x="5867400" y="5224463"/>
              <a:ext cx="45720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600"/>
                <a:t>x</a:t>
              </a:r>
            </a:p>
          </p:txBody>
        </p:sp>
        <p:cxnSp>
          <p:nvCxnSpPr>
            <p:cNvPr id="16" name="Straight Arrow Connector 8"/>
            <p:cNvCxnSpPr>
              <a:cxnSpLocks noChangeShapeType="1"/>
            </p:cNvCxnSpPr>
            <p:nvPr/>
          </p:nvCxnSpPr>
          <p:spPr bwMode="auto">
            <a:xfrm rot="5400000" flipH="1" flipV="1">
              <a:off x="1791494" y="1942306"/>
              <a:ext cx="381000" cy="15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TextBox 9"/>
            <p:cNvSpPr txBox="1">
              <a:spLocks noChangeArrowheads="1"/>
            </p:cNvSpPr>
            <p:nvPr/>
          </p:nvSpPr>
          <p:spPr bwMode="auto">
            <a:xfrm>
              <a:off x="1676400" y="1905000"/>
              <a:ext cx="4572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600"/>
                <a:t>x’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125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5644970" cy="914400"/>
          </a:xfrm>
        </p:spPr>
        <p:txBody>
          <a:bodyPr/>
          <a:lstStyle/>
          <a:p>
            <a:r>
              <a:rPr lang="en-US" sz="4400" dirty="0" smtClean="0"/>
              <a:t>Contents: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96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41630" y="1403775"/>
            <a:ext cx="6570730" cy="445549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676400" y="1539875"/>
            <a:ext cx="5397500" cy="4022725"/>
            <a:chOff x="1676400" y="1539875"/>
            <a:chExt cx="5397500" cy="4022725"/>
          </a:xfrm>
        </p:grpSpPr>
        <p:pic>
          <p:nvPicPr>
            <p:cNvPr id="13" name="Picture 2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2163" y="1539875"/>
              <a:ext cx="5011737" cy="3768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Straight Arrow Connector 6"/>
            <p:cNvCxnSpPr>
              <a:cxnSpLocks noChangeShapeType="1"/>
            </p:cNvCxnSpPr>
            <p:nvPr/>
          </p:nvCxnSpPr>
          <p:spPr bwMode="auto">
            <a:xfrm>
              <a:off x="5943600" y="5486400"/>
              <a:ext cx="533400" cy="15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TextBox 7"/>
            <p:cNvSpPr txBox="1">
              <a:spLocks noChangeArrowheads="1"/>
            </p:cNvSpPr>
            <p:nvPr/>
          </p:nvSpPr>
          <p:spPr bwMode="auto">
            <a:xfrm>
              <a:off x="5867400" y="5224463"/>
              <a:ext cx="45720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600"/>
                <a:t>x</a:t>
              </a:r>
            </a:p>
          </p:txBody>
        </p:sp>
        <p:cxnSp>
          <p:nvCxnSpPr>
            <p:cNvPr id="16" name="Straight Arrow Connector 8"/>
            <p:cNvCxnSpPr>
              <a:cxnSpLocks noChangeShapeType="1"/>
            </p:cNvCxnSpPr>
            <p:nvPr/>
          </p:nvCxnSpPr>
          <p:spPr bwMode="auto">
            <a:xfrm rot="5400000" flipH="1" flipV="1">
              <a:off x="1791494" y="1942306"/>
              <a:ext cx="381000" cy="15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TextBox 9"/>
            <p:cNvSpPr txBox="1">
              <a:spLocks noChangeArrowheads="1"/>
            </p:cNvSpPr>
            <p:nvPr/>
          </p:nvSpPr>
          <p:spPr bwMode="auto">
            <a:xfrm>
              <a:off x="1676400" y="1905000"/>
              <a:ext cx="4572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600"/>
                <a:t>x’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125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5644970" cy="914400"/>
          </a:xfrm>
        </p:spPr>
        <p:txBody>
          <a:bodyPr/>
          <a:lstStyle/>
          <a:p>
            <a:r>
              <a:rPr lang="en-US" sz="4400" dirty="0" smtClean="0"/>
              <a:t>Contents: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97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41630" y="1403775"/>
            <a:ext cx="6570730" cy="445549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676400" y="1530350"/>
            <a:ext cx="5411788" cy="4032250"/>
            <a:chOff x="1676400" y="1530350"/>
            <a:chExt cx="5411788" cy="4032250"/>
          </a:xfrm>
        </p:grpSpPr>
        <p:pic>
          <p:nvPicPr>
            <p:cNvPr id="13" name="Picture 2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7875" y="1530350"/>
              <a:ext cx="5040313" cy="3787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Straight Arrow Connector 6"/>
            <p:cNvCxnSpPr>
              <a:cxnSpLocks noChangeShapeType="1"/>
            </p:cNvCxnSpPr>
            <p:nvPr/>
          </p:nvCxnSpPr>
          <p:spPr bwMode="auto">
            <a:xfrm>
              <a:off x="5943600" y="5486400"/>
              <a:ext cx="533400" cy="15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TextBox 7"/>
            <p:cNvSpPr txBox="1">
              <a:spLocks noChangeArrowheads="1"/>
            </p:cNvSpPr>
            <p:nvPr/>
          </p:nvSpPr>
          <p:spPr bwMode="auto">
            <a:xfrm>
              <a:off x="5867400" y="5224463"/>
              <a:ext cx="45720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600"/>
                <a:t>x</a:t>
              </a:r>
            </a:p>
          </p:txBody>
        </p:sp>
        <p:cxnSp>
          <p:nvCxnSpPr>
            <p:cNvPr id="16" name="Straight Arrow Connector 8"/>
            <p:cNvCxnSpPr>
              <a:cxnSpLocks noChangeShapeType="1"/>
            </p:cNvCxnSpPr>
            <p:nvPr/>
          </p:nvCxnSpPr>
          <p:spPr bwMode="auto">
            <a:xfrm rot="5400000" flipH="1" flipV="1">
              <a:off x="1791494" y="1942306"/>
              <a:ext cx="381000" cy="15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TextBox 9"/>
            <p:cNvSpPr txBox="1">
              <a:spLocks noChangeArrowheads="1"/>
            </p:cNvSpPr>
            <p:nvPr/>
          </p:nvSpPr>
          <p:spPr bwMode="auto">
            <a:xfrm>
              <a:off x="1676400" y="1905000"/>
              <a:ext cx="4572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600"/>
                <a:t>x’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602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700" y="53625"/>
            <a:ext cx="5644970" cy="914400"/>
          </a:xfrm>
        </p:spPr>
        <p:txBody>
          <a:bodyPr/>
          <a:lstStyle/>
          <a:p>
            <a:r>
              <a:rPr lang="en-US" sz="4400" dirty="0" smtClean="0"/>
              <a:t>Contents: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98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41630" y="1178750"/>
            <a:ext cx="6570730" cy="42754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676400" y="1313765"/>
            <a:ext cx="5416550" cy="4037012"/>
            <a:chOff x="1676400" y="1525588"/>
            <a:chExt cx="5416550" cy="4037012"/>
          </a:xfrm>
        </p:grpSpPr>
        <p:pic>
          <p:nvPicPr>
            <p:cNvPr id="13" name="Picture 2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3113" y="1525588"/>
              <a:ext cx="5049837" cy="379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Straight Arrow Connector 7"/>
            <p:cNvCxnSpPr>
              <a:cxnSpLocks noChangeShapeType="1"/>
            </p:cNvCxnSpPr>
            <p:nvPr/>
          </p:nvCxnSpPr>
          <p:spPr bwMode="auto">
            <a:xfrm>
              <a:off x="5943600" y="5486400"/>
              <a:ext cx="533400" cy="15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TextBox 8"/>
            <p:cNvSpPr txBox="1">
              <a:spLocks noChangeArrowheads="1"/>
            </p:cNvSpPr>
            <p:nvPr/>
          </p:nvSpPr>
          <p:spPr bwMode="auto">
            <a:xfrm>
              <a:off x="5867400" y="5224463"/>
              <a:ext cx="45720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600"/>
                <a:t>x</a:t>
              </a:r>
            </a:p>
          </p:txBody>
        </p:sp>
        <p:cxnSp>
          <p:nvCxnSpPr>
            <p:cNvPr id="16" name="Straight Arrow Connector 9"/>
            <p:cNvCxnSpPr>
              <a:cxnSpLocks noChangeShapeType="1"/>
            </p:cNvCxnSpPr>
            <p:nvPr/>
          </p:nvCxnSpPr>
          <p:spPr bwMode="auto">
            <a:xfrm rot="5400000" flipH="1" flipV="1">
              <a:off x="1791494" y="1942306"/>
              <a:ext cx="381000" cy="15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TextBox 10"/>
            <p:cNvSpPr txBox="1">
              <a:spLocks noChangeArrowheads="1"/>
            </p:cNvSpPr>
            <p:nvPr/>
          </p:nvSpPr>
          <p:spPr bwMode="auto">
            <a:xfrm>
              <a:off x="1676400" y="1905000"/>
              <a:ext cx="4572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GB" sz="1600"/>
                <a:t>x’</a:t>
              </a:r>
            </a:p>
          </p:txBody>
        </p:sp>
      </p:grp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566555" y="5454225"/>
            <a:ext cx="8415935" cy="9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charset="2"/>
              <a:buChar char="§"/>
            </a:pPr>
            <a:r>
              <a:rPr lang="en-US" sz="2400" dirty="0"/>
              <a:t>Now the horizontal </a:t>
            </a:r>
            <a:r>
              <a:rPr lang="en-US" sz="2400" dirty="0" smtClean="0"/>
              <a:t>mechanical acceptance </a:t>
            </a:r>
            <a:r>
              <a:rPr lang="en-US" sz="2400" dirty="0"/>
              <a:t>is completely filled and acceleration can </a:t>
            </a:r>
            <a:r>
              <a:rPr lang="en-US" sz="2400" dirty="0" smtClean="0"/>
              <a:t>start with high intensity.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3125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15" y="-81390"/>
            <a:ext cx="2496982" cy="12151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4200000">
              <a:rot lat="1020000" lon="1986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1671" y="53625"/>
            <a:ext cx="6840760" cy="914400"/>
          </a:xfrm>
        </p:spPr>
        <p:txBody>
          <a:bodyPr/>
          <a:lstStyle/>
          <a:p>
            <a:r>
              <a:rPr lang="en-US" sz="3200" dirty="0" smtClean="0"/>
              <a:t>Multi-Turn vs. Charge Exchange Injection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59" y="1223755"/>
            <a:ext cx="8235915" cy="531059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5000"/>
              </a:lnSpc>
            </a:pPr>
            <a:r>
              <a:rPr lang="en-US" sz="2800" dirty="0" smtClean="0"/>
              <a:t>Multi-turn injection:</a:t>
            </a:r>
          </a:p>
          <a:p>
            <a:pPr lvl="1">
              <a:lnSpc>
                <a:spcPct val="125000"/>
              </a:lnSpc>
            </a:pPr>
            <a:r>
              <a:rPr lang="en-US" dirty="0" smtClean="0"/>
              <a:t>We </a:t>
            </a:r>
            <a:r>
              <a:rPr lang="en-US" dirty="0"/>
              <a:t>need to control the tune </a:t>
            </a:r>
            <a:r>
              <a:rPr lang="en-US" dirty="0" err="1"/>
              <a:t>Qh</a:t>
            </a:r>
            <a:r>
              <a:rPr lang="en-US" dirty="0"/>
              <a:t> and the beam bump accurately</a:t>
            </a:r>
          </a:p>
          <a:p>
            <a:pPr lvl="2">
              <a:lnSpc>
                <a:spcPct val="125000"/>
              </a:lnSpc>
            </a:pPr>
            <a:r>
              <a:rPr lang="en-US" sz="2200" dirty="0"/>
              <a:t>in order to reduce losses </a:t>
            </a:r>
          </a:p>
          <a:p>
            <a:pPr lvl="2">
              <a:lnSpc>
                <a:spcPct val="125000"/>
              </a:lnSpc>
            </a:pPr>
            <a:r>
              <a:rPr lang="en-US" sz="2200" dirty="0"/>
              <a:t>in order to fill the horizontal phase space most efficiently</a:t>
            </a:r>
          </a:p>
          <a:p>
            <a:pPr lvl="1">
              <a:lnSpc>
                <a:spcPct val="125000"/>
              </a:lnSpc>
            </a:pPr>
            <a:r>
              <a:rPr lang="en-US" sz="2400" dirty="0"/>
              <a:t>We need a very thin septum</a:t>
            </a:r>
          </a:p>
          <a:p>
            <a:pPr lvl="2">
              <a:lnSpc>
                <a:spcPct val="125000"/>
              </a:lnSpc>
            </a:pPr>
            <a:r>
              <a:rPr lang="en-US" sz="2200" dirty="0"/>
              <a:t>in order to minimize the losses on subsequent turns</a:t>
            </a:r>
          </a:p>
          <a:p>
            <a:pPr lvl="2">
              <a:lnSpc>
                <a:spcPct val="125000"/>
              </a:lnSpc>
            </a:pPr>
            <a:r>
              <a:rPr lang="en-US" sz="2200" dirty="0"/>
              <a:t>in order to reduce phase space dilution</a:t>
            </a:r>
            <a:r>
              <a:rPr lang="en-US" sz="2200" dirty="0" smtClean="0"/>
              <a:t>.</a:t>
            </a:r>
          </a:p>
          <a:p>
            <a:pPr>
              <a:lnSpc>
                <a:spcPct val="125000"/>
              </a:lnSpc>
            </a:pPr>
            <a:r>
              <a:rPr lang="en-US" dirty="0" smtClean="0"/>
              <a:t>Charge exchange injection:</a:t>
            </a:r>
          </a:p>
          <a:p>
            <a:pPr lvl="1">
              <a:lnSpc>
                <a:spcPct val="125000"/>
              </a:lnSpc>
            </a:pPr>
            <a:r>
              <a:rPr lang="en-US" dirty="0"/>
              <a:t>In order to strip the ions, but no to blow-up the beam to much we carefully need to consider the stripping foil requirements</a:t>
            </a:r>
          </a:p>
          <a:p>
            <a:pPr lvl="1">
              <a:lnSpc>
                <a:spcPct val="125000"/>
              </a:lnSpc>
            </a:pPr>
            <a:r>
              <a:rPr lang="en-US" dirty="0"/>
              <a:t>It has advantages over normal multi-turn proton injection</a:t>
            </a:r>
          </a:p>
          <a:p>
            <a:pPr lvl="1">
              <a:lnSpc>
                <a:spcPct val="125000"/>
              </a:lnSpc>
            </a:pPr>
            <a:r>
              <a:rPr lang="en-US" dirty="0" smtClean="0"/>
              <a:t>Transport </a:t>
            </a:r>
            <a:r>
              <a:rPr lang="en-US" dirty="0"/>
              <a:t>H- ions from the </a:t>
            </a:r>
            <a:r>
              <a:rPr lang="en-US" dirty="0" err="1"/>
              <a:t>linac</a:t>
            </a:r>
            <a:r>
              <a:rPr lang="en-US" dirty="0"/>
              <a:t> to the synchrotron</a:t>
            </a:r>
          </a:p>
          <a:p>
            <a:pPr lvl="1">
              <a:lnSpc>
                <a:spcPct val="125000"/>
              </a:lnSpc>
            </a:pPr>
            <a:r>
              <a:rPr lang="en-US" dirty="0"/>
              <a:t>Strip the H- ions to protons inside the ring acceptance</a:t>
            </a:r>
          </a:p>
          <a:p>
            <a:pPr lvl="1">
              <a:lnSpc>
                <a:spcPct val="125000"/>
              </a:lnSpc>
            </a:pPr>
            <a:r>
              <a:rPr lang="en-US" dirty="0"/>
              <a:t>It has advantages over normal multi-turn proton injection</a:t>
            </a:r>
          </a:p>
          <a:p>
            <a:pPr lvl="1">
              <a:lnSpc>
                <a:spcPct val="125000"/>
              </a:lnSpc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en-US" smtClean="0"/>
              <a:t>XV Mexican School on Particle and Fields Puebla, Mexico, 7 September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Rende Steerenberg, CERN Switzerland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5206-2E36-4FFE-82C9-2E8A6DA88696}" type="slidenum">
              <a:rPr lang="en-US" smtClean="0"/>
              <a:pPr/>
              <a:t>99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000100" y="1088740"/>
            <a:ext cx="7500990" cy="0"/>
          </a:xfrm>
          <a:prstGeom prst="line">
            <a:avLst/>
          </a:prstGeom>
          <a:ln w="15875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J:\Documents\Desk_Tools\CERN_logos\icon-lhc-pho-1999-08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88640"/>
            <a:ext cx="792088" cy="792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5400000">
              <a:rot lat="0" lon="1824389" rev="21594035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 rot="16200000">
            <a:off x="-3292461" y="3228945"/>
            <a:ext cx="68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Longitudinal Motion &amp; Beam Transfer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8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27482</TotalTime>
  <Words>6554</Words>
  <Application>Microsoft Macintosh PowerPoint</Application>
  <PresentationFormat>On-screen Show (4:3)</PresentationFormat>
  <Paragraphs>1255</Paragraphs>
  <Slides>108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108</vt:i4>
      </vt:variant>
    </vt:vector>
  </HeadingPairs>
  <TitlesOfParts>
    <vt:vector size="112" baseType="lpstr">
      <vt:lpstr>Metro</vt:lpstr>
      <vt:lpstr>Equation</vt:lpstr>
      <vt:lpstr>Microsoft Equation</vt:lpstr>
      <vt:lpstr>Designer 4.0 Drawing</vt:lpstr>
      <vt:lpstr>An Introduction to Accelerator physics         Lecture 3: Longitudinal Motion &amp; Beam Transfer</vt:lpstr>
      <vt:lpstr>Contents:</vt:lpstr>
      <vt:lpstr>Motion in Longitudinal Plane</vt:lpstr>
      <vt:lpstr>Frequency - Momentum</vt:lpstr>
      <vt:lpstr>Transition:</vt:lpstr>
      <vt:lpstr>The Frequency Slip Factor</vt:lpstr>
      <vt:lpstr>Radio Frequency Systems</vt:lpstr>
      <vt:lpstr>RF Cavity</vt:lpstr>
      <vt:lpstr>Radio Frequency Cavities</vt:lpstr>
      <vt:lpstr>A single particle and RF voltage</vt:lpstr>
      <vt:lpstr>Add a second particle</vt:lpstr>
      <vt:lpstr> During Many Turns</vt:lpstr>
      <vt:lpstr> During Many Turns</vt:lpstr>
      <vt:lpstr> During Many Turns</vt:lpstr>
      <vt:lpstr> During Many Turns</vt:lpstr>
      <vt:lpstr> During Many Turns</vt:lpstr>
      <vt:lpstr> During Many Turns</vt:lpstr>
      <vt:lpstr> During Many Turns</vt:lpstr>
      <vt:lpstr> During Many Turns</vt:lpstr>
      <vt:lpstr> During Many Turns</vt:lpstr>
      <vt:lpstr> Synchrotron Oscillations</vt:lpstr>
      <vt:lpstr>Longitudinal Phase Space</vt:lpstr>
      <vt:lpstr>Phase Space Motion</vt:lpstr>
      <vt:lpstr>Phase Space Motion</vt:lpstr>
      <vt:lpstr>Phase Space Motion</vt:lpstr>
      <vt:lpstr>Phase Space Motion</vt:lpstr>
      <vt:lpstr>Stationary Bucket &amp; Bunch</vt:lpstr>
      <vt:lpstr>De-bunched – Coasting beam</vt:lpstr>
      <vt:lpstr>What Happens Beyond transition</vt:lpstr>
      <vt:lpstr>Motion Beyond Transition</vt:lpstr>
      <vt:lpstr>Motion Beyond Transition</vt:lpstr>
      <vt:lpstr>Motion Beyond Transition</vt:lpstr>
      <vt:lpstr>Motion Beyond Transition</vt:lpstr>
      <vt:lpstr>Motion Beyond Transition</vt:lpstr>
      <vt:lpstr>Motion Beyond Transition</vt:lpstr>
      <vt:lpstr>Motion in the bucket</vt:lpstr>
      <vt:lpstr>Motion in the bucket</vt:lpstr>
      <vt:lpstr>Motion in the bucket</vt:lpstr>
      <vt:lpstr>Motion in the bucket</vt:lpstr>
      <vt:lpstr>Motion in the bucket</vt:lpstr>
      <vt:lpstr>Motion in the bucket</vt:lpstr>
      <vt:lpstr>Motion in the bucket</vt:lpstr>
      <vt:lpstr>Motion in the bucket</vt:lpstr>
      <vt:lpstr>Motion in the bucket</vt:lpstr>
      <vt:lpstr>Below &amp; Above Transition</vt:lpstr>
      <vt:lpstr>RF &amp; Harmonic Numbers</vt:lpstr>
      <vt:lpstr>Harmonics &amp; Buckets</vt:lpstr>
      <vt:lpstr>Synchrotron Frequency</vt:lpstr>
      <vt:lpstr>Synchrotron Frequency</vt:lpstr>
      <vt:lpstr>Synchrotron Tune</vt:lpstr>
      <vt:lpstr>Acceleration</vt:lpstr>
      <vt:lpstr>Accelerating Bucket</vt:lpstr>
      <vt:lpstr>Acceleration &amp; acceptance</vt:lpstr>
      <vt:lpstr>Non-Adiabatic Changes</vt:lpstr>
      <vt:lpstr>Non-Adiabatic Changes</vt:lpstr>
      <vt:lpstr>Non-Adiabatic Changes</vt:lpstr>
      <vt:lpstr>Non-Adiabatic Changes</vt:lpstr>
      <vt:lpstr>Non-Adiabatic Changes</vt:lpstr>
      <vt:lpstr>Non-Adiabatic Changes</vt:lpstr>
      <vt:lpstr>Non-Adiabatic Changes</vt:lpstr>
      <vt:lpstr>Non-Adiabatic Changes</vt:lpstr>
      <vt:lpstr>Non-Adiabatic Changes</vt:lpstr>
      <vt:lpstr>Non-Adiabatic Changes</vt:lpstr>
      <vt:lpstr>Adiabatic Changes</vt:lpstr>
      <vt:lpstr>Adiabatic Changes</vt:lpstr>
      <vt:lpstr>Adiabatic Changes</vt:lpstr>
      <vt:lpstr>What is Special About Leptons</vt:lpstr>
      <vt:lpstr>Synchrotron Motion for Leptons</vt:lpstr>
      <vt:lpstr>Betatron Motion for Leptons</vt:lpstr>
      <vt:lpstr>Making up for lost Energy</vt:lpstr>
      <vt:lpstr>Leptons and emittances</vt:lpstr>
      <vt:lpstr>Beam transfer, Injection &amp; Extraction</vt:lpstr>
      <vt:lpstr>Transfer Lines</vt:lpstr>
      <vt:lpstr>Transfer Line Matrix</vt:lpstr>
      <vt:lpstr>Transfer Between Accelerators</vt:lpstr>
      <vt:lpstr>Transverse Mismatch</vt:lpstr>
      <vt:lpstr>Single Turn Injection</vt:lpstr>
      <vt:lpstr>Single Turn Injection</vt:lpstr>
      <vt:lpstr>Injection Oscillations</vt:lpstr>
      <vt:lpstr>Beam Position Monitor (BPM)</vt:lpstr>
      <vt:lpstr>BPM in the LHC</vt:lpstr>
      <vt:lpstr>Reason for Multi-Turn Injection:</vt:lpstr>
      <vt:lpstr>Contents:</vt:lpstr>
      <vt:lpstr>Contents:</vt:lpstr>
      <vt:lpstr>Contents:</vt:lpstr>
      <vt:lpstr>Contents:</vt:lpstr>
      <vt:lpstr>Contents:</vt:lpstr>
      <vt:lpstr>Contents:</vt:lpstr>
      <vt:lpstr>Contents:</vt:lpstr>
      <vt:lpstr>Contents:</vt:lpstr>
      <vt:lpstr>Contents:</vt:lpstr>
      <vt:lpstr>Contents:</vt:lpstr>
      <vt:lpstr>Contents:</vt:lpstr>
      <vt:lpstr>Contents:</vt:lpstr>
      <vt:lpstr>Contents:</vt:lpstr>
      <vt:lpstr>Contents:</vt:lpstr>
      <vt:lpstr>Contents:</vt:lpstr>
      <vt:lpstr>Contents:</vt:lpstr>
      <vt:lpstr>Multi-Turn vs. Charge Exchange Injection</vt:lpstr>
      <vt:lpstr>Charge Exchange Injection</vt:lpstr>
      <vt:lpstr>Lepton Betatron accumulation Injection</vt:lpstr>
      <vt:lpstr>Lepton Synchrotron accumulation Injection</vt:lpstr>
      <vt:lpstr>Single Turn Extraction</vt:lpstr>
      <vt:lpstr>Non- Resonant Multi-Turn Extraction</vt:lpstr>
      <vt:lpstr>Non- Resonant Multi-Turn Extraction</vt:lpstr>
      <vt:lpstr>Resonant Extraction</vt:lpstr>
      <vt:lpstr>Resonant Extraction 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Beam Requests vs What Can Be Delivered  (protons and ions)</dc:title>
  <dc:creator>Rende Steerenberg</dc:creator>
  <cp:lastModifiedBy>Rende Steerenberg</cp:lastModifiedBy>
  <cp:revision>654</cp:revision>
  <cp:lastPrinted>2012-08-07T16:28:29Z</cp:lastPrinted>
  <dcterms:created xsi:type="dcterms:W3CDTF">2009-11-06T13:20:51Z</dcterms:created>
  <dcterms:modified xsi:type="dcterms:W3CDTF">2012-09-07T13:26:52Z</dcterms:modified>
</cp:coreProperties>
</file>