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ppt/embeddings/oleObject69.bin" ContentType="application/vnd.openxmlformats-officedocument.oleObject"/>
  <Override PartName="/ppt/embeddings/oleObject70.bin" ContentType="application/vnd.openxmlformats-officedocument.oleObject"/>
  <Override PartName="/ppt/embeddings/oleObject71.bin" ContentType="application/vnd.openxmlformats-officedocument.oleObject"/>
  <Override PartName="/ppt/embeddings/oleObject72.bin" ContentType="application/vnd.openxmlformats-officedocument.oleObject"/>
  <Override PartName="/ppt/embeddings/oleObject73.bin" ContentType="application/vnd.openxmlformats-officedocument.oleObject"/>
  <Override PartName="/ppt/embeddings/oleObject74.bin" ContentType="application/vnd.openxmlformats-officedocument.oleObject"/>
  <Override PartName="/ppt/embeddings/oleObject75.bin" ContentType="application/vnd.openxmlformats-officedocument.oleObject"/>
  <Override PartName="/ppt/embeddings/oleObject76.bin" ContentType="application/vnd.openxmlformats-officedocument.oleObject"/>
  <Override PartName="/ppt/embeddings/oleObject77.bin" ContentType="application/vnd.openxmlformats-officedocument.oleObject"/>
  <Override PartName="/ppt/embeddings/oleObject78.bin" ContentType="application/vnd.openxmlformats-officedocument.oleObject"/>
  <Override PartName="/ppt/embeddings/oleObject79.bin" ContentType="application/vnd.openxmlformats-officedocument.oleObject"/>
  <Override PartName="/ppt/embeddings/oleObject80.bin" ContentType="application/vnd.openxmlformats-officedocument.oleObject"/>
  <Override PartName="/ppt/embeddings/oleObject81.bin" ContentType="application/vnd.openxmlformats-officedocument.oleObject"/>
  <Override PartName="/ppt/embeddings/oleObject82.bin" ContentType="application/vnd.openxmlformats-officedocument.oleObject"/>
  <Override PartName="/ppt/embeddings/oleObject83.bin" ContentType="application/vnd.openxmlformats-officedocument.oleObject"/>
  <Override PartName="/ppt/embeddings/oleObject84.bin" ContentType="application/vnd.openxmlformats-officedocument.oleObject"/>
  <Override PartName="/ppt/embeddings/oleObject85.bin" ContentType="application/vnd.openxmlformats-officedocument.oleObject"/>
  <Override PartName="/ppt/embeddings/oleObject86.bin" ContentType="application/vnd.openxmlformats-officedocument.oleObject"/>
  <Override PartName="/ppt/embeddings/oleObject87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45"/>
  </p:notesMasterIdLst>
  <p:handoutMasterIdLst>
    <p:handoutMasterId r:id="rId46"/>
  </p:handoutMasterIdLst>
  <p:sldIdLst>
    <p:sldId id="256" r:id="rId2"/>
    <p:sldId id="360" r:id="rId3"/>
    <p:sldId id="361" r:id="rId4"/>
    <p:sldId id="362" r:id="rId5"/>
    <p:sldId id="363" r:id="rId6"/>
    <p:sldId id="364" r:id="rId7"/>
    <p:sldId id="365" r:id="rId8"/>
    <p:sldId id="366" r:id="rId9"/>
    <p:sldId id="387" r:id="rId10"/>
    <p:sldId id="399" r:id="rId11"/>
    <p:sldId id="400" r:id="rId12"/>
    <p:sldId id="401" r:id="rId13"/>
    <p:sldId id="367" r:id="rId14"/>
    <p:sldId id="368" r:id="rId15"/>
    <p:sldId id="369" r:id="rId16"/>
    <p:sldId id="370" r:id="rId17"/>
    <p:sldId id="371" r:id="rId18"/>
    <p:sldId id="372" r:id="rId19"/>
    <p:sldId id="373" r:id="rId20"/>
    <p:sldId id="374" r:id="rId21"/>
    <p:sldId id="375" r:id="rId22"/>
    <p:sldId id="376" r:id="rId23"/>
    <p:sldId id="377" r:id="rId24"/>
    <p:sldId id="378" r:id="rId25"/>
    <p:sldId id="379" r:id="rId26"/>
    <p:sldId id="380" r:id="rId27"/>
    <p:sldId id="381" r:id="rId28"/>
    <p:sldId id="382" r:id="rId29"/>
    <p:sldId id="388" r:id="rId30"/>
    <p:sldId id="389" r:id="rId31"/>
    <p:sldId id="383" r:id="rId32"/>
    <p:sldId id="384" r:id="rId33"/>
    <p:sldId id="385" r:id="rId34"/>
    <p:sldId id="392" r:id="rId35"/>
    <p:sldId id="386" r:id="rId36"/>
    <p:sldId id="390" r:id="rId37"/>
    <p:sldId id="391" r:id="rId38"/>
    <p:sldId id="393" r:id="rId39"/>
    <p:sldId id="394" r:id="rId40"/>
    <p:sldId id="395" r:id="rId41"/>
    <p:sldId id="396" r:id="rId42"/>
    <p:sldId id="397" r:id="rId43"/>
    <p:sldId id="398" r:id="rId44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55" autoAdjust="0"/>
    <p:restoredTop sz="94704" autoAdjust="0"/>
  </p:normalViewPr>
  <p:slideViewPr>
    <p:cSldViewPr>
      <p:cViewPr>
        <p:scale>
          <a:sx n="120" d="100"/>
          <a:sy n="120" d="100"/>
        </p:scale>
        <p:origin x="-360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5286"/>
    </p:cViewPr>
  </p:outlineViewPr>
  <p:notesTextViewPr>
    <p:cViewPr>
      <p:scale>
        <a:sx n="100" d="100"/>
        <a:sy n="100" d="100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handoutMaster" Target="handoutMasters/handoutMaster1.xml"/><Relationship Id="rId47" Type="http://schemas.openxmlformats.org/officeDocument/2006/relationships/printerSettings" Target="printerSettings/printerSettings1.bin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Relationship Id="rId2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Relationship Id="rId2" Type="http://schemas.openxmlformats.org/officeDocument/2006/relationships/image" Target="../media/image38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4" Type="http://schemas.openxmlformats.org/officeDocument/2006/relationships/image" Target="../media/image45.wmf"/><Relationship Id="rId1" Type="http://schemas.openxmlformats.org/officeDocument/2006/relationships/image" Target="../media/image42.wmf"/><Relationship Id="rId2" Type="http://schemas.openxmlformats.org/officeDocument/2006/relationships/image" Target="../media/image43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4" Type="http://schemas.openxmlformats.org/officeDocument/2006/relationships/image" Target="../media/image49.wmf"/><Relationship Id="rId1" Type="http://schemas.openxmlformats.org/officeDocument/2006/relationships/image" Target="../media/image46.wmf"/><Relationship Id="rId2" Type="http://schemas.openxmlformats.org/officeDocument/2006/relationships/image" Target="../media/image47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4" Type="http://schemas.openxmlformats.org/officeDocument/2006/relationships/image" Target="../media/image56.wmf"/><Relationship Id="rId5" Type="http://schemas.openxmlformats.org/officeDocument/2006/relationships/image" Target="../media/image57.wmf"/><Relationship Id="rId6" Type="http://schemas.openxmlformats.org/officeDocument/2006/relationships/image" Target="../media/image58.wmf"/><Relationship Id="rId7" Type="http://schemas.openxmlformats.org/officeDocument/2006/relationships/image" Target="../media/image59.wmf"/><Relationship Id="rId1" Type="http://schemas.openxmlformats.org/officeDocument/2006/relationships/image" Target="../media/image53.wmf"/><Relationship Id="rId2" Type="http://schemas.openxmlformats.org/officeDocument/2006/relationships/image" Target="../media/image54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4" Type="http://schemas.openxmlformats.org/officeDocument/2006/relationships/image" Target="../media/image63.wmf"/><Relationship Id="rId5" Type="http://schemas.openxmlformats.org/officeDocument/2006/relationships/image" Target="../media/image64.wmf"/><Relationship Id="rId6" Type="http://schemas.openxmlformats.org/officeDocument/2006/relationships/image" Target="../media/image65.emf"/><Relationship Id="rId1" Type="http://schemas.openxmlformats.org/officeDocument/2006/relationships/image" Target="../media/image60.wmf"/><Relationship Id="rId2" Type="http://schemas.openxmlformats.org/officeDocument/2006/relationships/image" Target="../media/image61.e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4" Type="http://schemas.openxmlformats.org/officeDocument/2006/relationships/image" Target="../media/image69.emf"/><Relationship Id="rId1" Type="http://schemas.openxmlformats.org/officeDocument/2006/relationships/image" Target="../media/image66.wmf"/><Relationship Id="rId2" Type="http://schemas.openxmlformats.org/officeDocument/2006/relationships/image" Target="../media/image67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4" Type="http://schemas.openxmlformats.org/officeDocument/2006/relationships/image" Target="../media/image80.wmf"/><Relationship Id="rId1" Type="http://schemas.openxmlformats.org/officeDocument/2006/relationships/image" Target="../media/image77.wmf"/><Relationship Id="rId2" Type="http://schemas.openxmlformats.org/officeDocument/2006/relationships/image" Target="../media/image7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4" Type="http://schemas.openxmlformats.org/officeDocument/2006/relationships/image" Target="../media/image10.wmf"/><Relationship Id="rId5" Type="http://schemas.openxmlformats.org/officeDocument/2006/relationships/image" Target="../media/image11.wmf"/><Relationship Id="rId6" Type="http://schemas.openxmlformats.org/officeDocument/2006/relationships/image" Target="../media/image12.wmf"/><Relationship Id="rId1" Type="http://schemas.openxmlformats.org/officeDocument/2006/relationships/image" Target="../media/image7.wmf"/><Relationship Id="rId2" Type="http://schemas.openxmlformats.org/officeDocument/2006/relationships/image" Target="../media/image8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4" Type="http://schemas.openxmlformats.org/officeDocument/2006/relationships/image" Target="../media/image84.wmf"/><Relationship Id="rId5" Type="http://schemas.openxmlformats.org/officeDocument/2006/relationships/image" Target="../media/image85.wmf"/><Relationship Id="rId1" Type="http://schemas.openxmlformats.org/officeDocument/2006/relationships/image" Target="../media/image81.wmf"/><Relationship Id="rId2" Type="http://schemas.openxmlformats.org/officeDocument/2006/relationships/image" Target="../media/image82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wmf"/><Relationship Id="rId2" Type="http://schemas.openxmlformats.org/officeDocument/2006/relationships/image" Target="../media/image86.wmf"/><Relationship Id="rId3" Type="http://schemas.openxmlformats.org/officeDocument/2006/relationships/image" Target="../media/image87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0.wmf"/><Relationship Id="rId4" Type="http://schemas.openxmlformats.org/officeDocument/2006/relationships/image" Target="../media/image91.wmf"/><Relationship Id="rId1" Type="http://schemas.openxmlformats.org/officeDocument/2006/relationships/image" Target="../media/image88.wmf"/><Relationship Id="rId2" Type="http://schemas.openxmlformats.org/officeDocument/2006/relationships/image" Target="../media/image89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4.wmf"/><Relationship Id="rId4" Type="http://schemas.openxmlformats.org/officeDocument/2006/relationships/image" Target="../media/image95.wmf"/><Relationship Id="rId1" Type="http://schemas.openxmlformats.org/officeDocument/2006/relationships/image" Target="../media/image92.wmf"/><Relationship Id="rId2" Type="http://schemas.openxmlformats.org/officeDocument/2006/relationships/image" Target="../media/image93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4" Type="http://schemas.openxmlformats.org/officeDocument/2006/relationships/image" Target="../media/image16.wmf"/><Relationship Id="rId5" Type="http://schemas.openxmlformats.org/officeDocument/2006/relationships/image" Target="../media/image17.wmf"/><Relationship Id="rId6" Type="http://schemas.openxmlformats.org/officeDocument/2006/relationships/image" Target="../media/image18.emf"/><Relationship Id="rId7" Type="http://schemas.openxmlformats.org/officeDocument/2006/relationships/image" Target="../media/image19.wmf"/><Relationship Id="rId8" Type="http://schemas.openxmlformats.org/officeDocument/2006/relationships/image" Target="../media/image20.wmf"/><Relationship Id="rId1" Type="http://schemas.openxmlformats.org/officeDocument/2006/relationships/image" Target="../media/image13.wmf"/><Relationship Id="rId2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Relationship Id="rId2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Relationship Id="rId2" Type="http://schemas.openxmlformats.org/officeDocument/2006/relationships/image" Target="../media/image23.wmf"/><Relationship Id="rId3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4" Type="http://schemas.openxmlformats.org/officeDocument/2006/relationships/image" Target="../media/image28.wmf"/><Relationship Id="rId1" Type="http://schemas.openxmlformats.org/officeDocument/2006/relationships/image" Target="../media/image25.wmf"/><Relationship Id="rId2" Type="http://schemas.openxmlformats.org/officeDocument/2006/relationships/image" Target="../media/image2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Relationship Id="rId2" Type="http://schemas.openxmlformats.org/officeDocument/2006/relationships/image" Target="../media/image30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4" Type="http://schemas.openxmlformats.org/officeDocument/2006/relationships/image" Target="../media/image32.wmf"/><Relationship Id="rId5" Type="http://schemas.openxmlformats.org/officeDocument/2006/relationships/image" Target="../media/image33.wmf"/><Relationship Id="rId6" Type="http://schemas.openxmlformats.org/officeDocument/2006/relationships/image" Target="../media/image34.wmf"/><Relationship Id="rId1" Type="http://schemas.openxmlformats.org/officeDocument/2006/relationships/image" Target="../media/image29.wmf"/><Relationship Id="rId2" Type="http://schemas.openxmlformats.org/officeDocument/2006/relationships/image" Target="../media/image3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Relationship Id="rId2" Type="http://schemas.openxmlformats.org/officeDocument/2006/relationships/image" Target="../media/image3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07DE-700A-4D4A-BC98-160C656788CB}" type="datetimeFigureOut">
              <a:rPr lang="en-US" smtClean="0"/>
              <a:t>/6/9/12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FF607A-E2DD-8B4F-8DF8-4A39E6960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3383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0774C4D2-29C1-4738-BEBA-594052AF6A4A}" type="datetimeFigureOut">
              <a:rPr lang="en-US" smtClean="0"/>
              <a:pPr/>
              <a:t>/6/9/12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7915B59D-6042-4858-A405-CD5333E2FE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3048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XV Mexican School on Particle and Fields Puebla, Mexico, 6 September 2012</a:t>
            </a: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GB" smtClean="0"/>
              <a:t>Rende Steerenberg, CERN Switzerland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315206-2E36-4FFE-82C9-2E8A6DA886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XV Mexican School on Particle and Fields Puebla, Mexico, 6 September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GB" smtClean="0"/>
              <a:t>Rende Steerenberg, CERN Switzerland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315206-2E36-4FFE-82C9-2E8A6DA886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XV Mexican School on Particle and Fields Puebla, Mexico, 6 September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GB" smtClean="0"/>
              <a:t>Rende Steerenberg, CERN Switzerland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315206-2E36-4FFE-82C9-2E8A6DA886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47864" y="6421461"/>
            <a:ext cx="3010086" cy="365125"/>
          </a:xfrm>
        </p:spPr>
        <p:txBody>
          <a:bodyPr/>
          <a:lstStyle>
            <a:extLst/>
          </a:lstStyle>
          <a:p>
            <a:pPr algn="ctr"/>
            <a:r>
              <a:rPr lang="en-US" smtClean="0"/>
              <a:t>XV Mexican School on Particle and Fields Puebla, Mexico, 6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336" y="6416675"/>
            <a:ext cx="2793504" cy="365125"/>
          </a:xfrm>
        </p:spPr>
        <p:txBody>
          <a:bodyPr/>
          <a:lstStyle>
            <a:extLst/>
          </a:lstStyle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6776" y="6416675"/>
            <a:ext cx="781024" cy="365125"/>
          </a:xfrm>
        </p:spPr>
        <p:txBody>
          <a:bodyPr/>
          <a:lstStyle>
            <a:extLst/>
          </a:lstStyle>
          <a:p>
            <a:fld id="{4E315206-2E36-4FFE-82C9-2E8A6DA886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XV Mexican School on Particle and Fields Puebla, Mexico, 6 September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GB" smtClean="0"/>
              <a:t>Rende Steerenberg, CERN Switzerland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315206-2E36-4FFE-82C9-2E8A6DA886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XV Mexican School on Particle and Fields Puebla, Mexico, 6 September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GB" smtClean="0"/>
              <a:t>Rende Steerenberg, CERN Switzerland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315206-2E36-4FFE-82C9-2E8A6DA886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XV Mexican School on Particle and Fields Puebla, Mexico, 6 September 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GB" smtClean="0"/>
              <a:t>Rende Steerenberg, CERN Switzerland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315206-2E36-4FFE-82C9-2E8A6DA886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XV Mexican School on Particle and Fields Puebla, Mexico, 6 September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GB" smtClean="0"/>
              <a:t>Rende Steerenberg, CERN Switzerland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315206-2E36-4FFE-82C9-2E8A6DA886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XV Mexican School on Particle and Fields Puebla, Mexico, 6 September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GB" smtClean="0"/>
              <a:t>Rende Steerenberg, CERN Switzerland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315206-2E36-4FFE-82C9-2E8A6DA886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XV Mexican School on Particle and Fields Puebla, Mexico, 6 September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GB" smtClean="0"/>
              <a:t>Rende Steerenberg, CERN Switzerland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315206-2E36-4FFE-82C9-2E8A6DA886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r>
              <a:rPr lang="en-US" smtClean="0"/>
              <a:t>XV Mexican School on Particle and Fields Puebla, Mexico, 6 September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r>
              <a:rPr lang="en-GB" smtClean="0"/>
              <a:t>Rende Steerenberg, CERN Switzerland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4E315206-2E36-4FFE-82C9-2E8A6DA886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r>
              <a:rPr lang="en-US" smtClean="0"/>
              <a:t>XV Mexican School on Particle and Fields Puebla, Mexico, 6 September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r>
              <a:rPr lang="en-GB" smtClean="0"/>
              <a:t>Rende Steerenberg, CERN Switzerland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4E315206-2E36-4FFE-82C9-2E8A6DA8869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gif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.gif"/><Relationship Id="rId5" Type="http://schemas.openxmlformats.org/officeDocument/2006/relationships/oleObject" Target="../embeddings/oleObject26.bin"/><Relationship Id="rId6" Type="http://schemas.openxmlformats.org/officeDocument/2006/relationships/image" Target="../media/image29.wmf"/><Relationship Id="rId7" Type="http://schemas.openxmlformats.org/officeDocument/2006/relationships/oleObject" Target="../embeddings/oleObject27.bin"/><Relationship Id="rId8" Type="http://schemas.openxmlformats.org/officeDocument/2006/relationships/image" Target="../media/image30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31.bin"/><Relationship Id="rId12" Type="http://schemas.openxmlformats.org/officeDocument/2006/relationships/image" Target="../media/image32.wmf"/><Relationship Id="rId13" Type="http://schemas.openxmlformats.org/officeDocument/2006/relationships/oleObject" Target="../embeddings/oleObject32.bin"/><Relationship Id="rId14" Type="http://schemas.openxmlformats.org/officeDocument/2006/relationships/image" Target="../media/image33.wmf"/><Relationship Id="rId15" Type="http://schemas.openxmlformats.org/officeDocument/2006/relationships/oleObject" Target="../embeddings/oleObject33.bin"/><Relationship Id="rId16" Type="http://schemas.openxmlformats.org/officeDocument/2006/relationships/image" Target="../media/image34.w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4" Type="http://schemas.openxmlformats.org/officeDocument/2006/relationships/image" Target="../media/image2.gif"/><Relationship Id="rId5" Type="http://schemas.openxmlformats.org/officeDocument/2006/relationships/oleObject" Target="../embeddings/oleObject28.bin"/><Relationship Id="rId6" Type="http://schemas.openxmlformats.org/officeDocument/2006/relationships/image" Target="../media/image29.wmf"/><Relationship Id="rId7" Type="http://schemas.openxmlformats.org/officeDocument/2006/relationships/oleObject" Target="../embeddings/oleObject29.bin"/><Relationship Id="rId8" Type="http://schemas.openxmlformats.org/officeDocument/2006/relationships/image" Target="../media/image30.wmf"/><Relationship Id="rId9" Type="http://schemas.openxmlformats.org/officeDocument/2006/relationships/oleObject" Target="../embeddings/oleObject30.bin"/><Relationship Id="rId10" Type="http://schemas.openxmlformats.org/officeDocument/2006/relationships/image" Target="../media/image31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.gif"/><Relationship Id="rId5" Type="http://schemas.openxmlformats.org/officeDocument/2006/relationships/oleObject" Target="../embeddings/oleObject34.bin"/><Relationship Id="rId6" Type="http://schemas.openxmlformats.org/officeDocument/2006/relationships/image" Target="../media/image35.wmf"/><Relationship Id="rId7" Type="http://schemas.openxmlformats.org/officeDocument/2006/relationships/oleObject" Target="../embeddings/oleObject35.bin"/><Relationship Id="rId8" Type="http://schemas.openxmlformats.org/officeDocument/2006/relationships/image" Target="../media/image36.w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.gif"/><Relationship Id="rId5" Type="http://schemas.openxmlformats.org/officeDocument/2006/relationships/oleObject" Target="../embeddings/oleObject36.bin"/><Relationship Id="rId6" Type="http://schemas.openxmlformats.org/officeDocument/2006/relationships/image" Target="../media/image37.wmf"/><Relationship Id="rId7" Type="http://schemas.openxmlformats.org/officeDocument/2006/relationships/oleObject" Target="../embeddings/oleObject37.bin"/><Relationship Id="rId8" Type="http://schemas.openxmlformats.org/officeDocument/2006/relationships/image" Target="../media/image38.wmf"/><Relationship Id="rId9" Type="http://schemas.openxmlformats.org/officeDocument/2006/relationships/image" Target="../media/image39.png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.gif"/><Relationship Id="rId5" Type="http://schemas.openxmlformats.org/officeDocument/2006/relationships/oleObject" Target="../embeddings/oleObject38.bin"/><Relationship Id="rId6" Type="http://schemas.openxmlformats.org/officeDocument/2006/relationships/image" Target="../media/image40.w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.gif"/><Relationship Id="rId5" Type="http://schemas.openxmlformats.org/officeDocument/2006/relationships/oleObject" Target="../embeddings/oleObject39.bin"/><Relationship Id="rId6" Type="http://schemas.openxmlformats.org/officeDocument/2006/relationships/image" Target="../media/image41.w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43.bin"/><Relationship Id="rId12" Type="http://schemas.openxmlformats.org/officeDocument/2006/relationships/image" Target="../media/image45.w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4" Type="http://schemas.openxmlformats.org/officeDocument/2006/relationships/image" Target="../media/image2.gif"/><Relationship Id="rId5" Type="http://schemas.openxmlformats.org/officeDocument/2006/relationships/oleObject" Target="../embeddings/oleObject40.bin"/><Relationship Id="rId6" Type="http://schemas.openxmlformats.org/officeDocument/2006/relationships/image" Target="../media/image42.wmf"/><Relationship Id="rId7" Type="http://schemas.openxmlformats.org/officeDocument/2006/relationships/oleObject" Target="../embeddings/oleObject41.bin"/><Relationship Id="rId8" Type="http://schemas.openxmlformats.org/officeDocument/2006/relationships/image" Target="../media/image43.wmf"/><Relationship Id="rId9" Type="http://schemas.openxmlformats.org/officeDocument/2006/relationships/oleObject" Target="../embeddings/oleObject42.bin"/><Relationship Id="rId10" Type="http://schemas.openxmlformats.org/officeDocument/2006/relationships/image" Target="../media/image44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.gif"/><Relationship Id="rId5" Type="http://schemas.openxmlformats.org/officeDocument/2006/relationships/oleObject" Target="../embeddings/oleObject44.bin"/><Relationship Id="rId6" Type="http://schemas.openxmlformats.org/officeDocument/2006/relationships/image" Target="../media/image44.w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48.bin"/><Relationship Id="rId12" Type="http://schemas.openxmlformats.org/officeDocument/2006/relationships/image" Target="../media/image49.w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4" Type="http://schemas.openxmlformats.org/officeDocument/2006/relationships/image" Target="../media/image2.gif"/><Relationship Id="rId5" Type="http://schemas.openxmlformats.org/officeDocument/2006/relationships/oleObject" Target="../embeddings/oleObject45.bin"/><Relationship Id="rId6" Type="http://schemas.openxmlformats.org/officeDocument/2006/relationships/image" Target="../media/image46.wmf"/><Relationship Id="rId7" Type="http://schemas.openxmlformats.org/officeDocument/2006/relationships/oleObject" Target="../embeddings/oleObject46.bin"/><Relationship Id="rId8" Type="http://schemas.openxmlformats.org/officeDocument/2006/relationships/image" Target="../media/image47.wmf"/><Relationship Id="rId9" Type="http://schemas.openxmlformats.org/officeDocument/2006/relationships/oleObject" Target="../embeddings/oleObject47.bin"/><Relationship Id="rId10" Type="http://schemas.openxmlformats.org/officeDocument/2006/relationships/image" Target="../media/image48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.gif"/><Relationship Id="rId5" Type="http://schemas.openxmlformats.org/officeDocument/2006/relationships/image" Target="../media/image51.jpeg"/><Relationship Id="rId6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.gif"/></Relationships>
</file>

<file path=ppt/slides/_rels/slide21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2.bin"/><Relationship Id="rId12" Type="http://schemas.openxmlformats.org/officeDocument/2006/relationships/image" Target="../media/image56.wmf"/><Relationship Id="rId13" Type="http://schemas.openxmlformats.org/officeDocument/2006/relationships/oleObject" Target="../embeddings/oleObject53.bin"/><Relationship Id="rId14" Type="http://schemas.openxmlformats.org/officeDocument/2006/relationships/image" Target="../media/image57.wmf"/><Relationship Id="rId15" Type="http://schemas.openxmlformats.org/officeDocument/2006/relationships/oleObject" Target="../embeddings/oleObject54.bin"/><Relationship Id="rId16" Type="http://schemas.openxmlformats.org/officeDocument/2006/relationships/image" Target="../media/image58.wmf"/><Relationship Id="rId17" Type="http://schemas.openxmlformats.org/officeDocument/2006/relationships/oleObject" Target="../embeddings/oleObject55.bin"/><Relationship Id="rId18" Type="http://schemas.openxmlformats.org/officeDocument/2006/relationships/image" Target="../media/image59.w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4" Type="http://schemas.openxmlformats.org/officeDocument/2006/relationships/image" Target="../media/image2.gif"/><Relationship Id="rId5" Type="http://schemas.openxmlformats.org/officeDocument/2006/relationships/oleObject" Target="../embeddings/oleObject49.bin"/><Relationship Id="rId6" Type="http://schemas.openxmlformats.org/officeDocument/2006/relationships/image" Target="../media/image53.wmf"/><Relationship Id="rId7" Type="http://schemas.openxmlformats.org/officeDocument/2006/relationships/oleObject" Target="../embeddings/oleObject50.bin"/><Relationship Id="rId8" Type="http://schemas.openxmlformats.org/officeDocument/2006/relationships/image" Target="../media/image54.wmf"/><Relationship Id="rId9" Type="http://schemas.openxmlformats.org/officeDocument/2006/relationships/oleObject" Target="../embeddings/oleObject51.bin"/><Relationship Id="rId10" Type="http://schemas.openxmlformats.org/officeDocument/2006/relationships/image" Target="../media/image55.wmf"/></Relationships>
</file>

<file path=ppt/slides/_rels/slide22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9.bin"/><Relationship Id="rId12" Type="http://schemas.openxmlformats.org/officeDocument/2006/relationships/image" Target="../media/image63.wmf"/><Relationship Id="rId13" Type="http://schemas.openxmlformats.org/officeDocument/2006/relationships/oleObject" Target="../embeddings/oleObject60.bin"/><Relationship Id="rId14" Type="http://schemas.openxmlformats.org/officeDocument/2006/relationships/image" Target="../media/image64.wmf"/><Relationship Id="rId15" Type="http://schemas.openxmlformats.org/officeDocument/2006/relationships/oleObject" Target="../embeddings/oleObject61.bin"/><Relationship Id="rId16" Type="http://schemas.openxmlformats.org/officeDocument/2006/relationships/image" Target="../media/image65.e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4" Type="http://schemas.openxmlformats.org/officeDocument/2006/relationships/image" Target="../media/image2.gif"/><Relationship Id="rId5" Type="http://schemas.openxmlformats.org/officeDocument/2006/relationships/oleObject" Target="../embeddings/oleObject56.bin"/><Relationship Id="rId6" Type="http://schemas.openxmlformats.org/officeDocument/2006/relationships/image" Target="../media/image60.wmf"/><Relationship Id="rId7" Type="http://schemas.openxmlformats.org/officeDocument/2006/relationships/oleObject" Target="../embeddings/oleObject57.bin"/><Relationship Id="rId8" Type="http://schemas.openxmlformats.org/officeDocument/2006/relationships/image" Target="../media/image61.emf"/><Relationship Id="rId9" Type="http://schemas.openxmlformats.org/officeDocument/2006/relationships/oleObject" Target="../embeddings/oleObject58.bin"/><Relationship Id="rId10" Type="http://schemas.openxmlformats.org/officeDocument/2006/relationships/image" Target="../media/image62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.gi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.gif"/></Relationships>
</file>

<file path=ppt/slides/_rels/slide2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8.wmf"/><Relationship Id="rId12" Type="http://schemas.openxmlformats.org/officeDocument/2006/relationships/oleObject" Target="../embeddings/oleObject66.bin"/><Relationship Id="rId13" Type="http://schemas.openxmlformats.org/officeDocument/2006/relationships/image" Target="../media/image69.e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4" Type="http://schemas.openxmlformats.org/officeDocument/2006/relationships/image" Target="../media/image2.gif"/><Relationship Id="rId5" Type="http://schemas.openxmlformats.org/officeDocument/2006/relationships/oleObject" Target="../embeddings/oleObject62.bin"/><Relationship Id="rId6" Type="http://schemas.openxmlformats.org/officeDocument/2006/relationships/image" Target="../media/image66.wmf"/><Relationship Id="rId7" Type="http://schemas.openxmlformats.org/officeDocument/2006/relationships/oleObject" Target="../embeddings/oleObject63.bin"/><Relationship Id="rId8" Type="http://schemas.openxmlformats.org/officeDocument/2006/relationships/image" Target="../media/image67.wmf"/><Relationship Id="rId9" Type="http://schemas.openxmlformats.org/officeDocument/2006/relationships/oleObject" Target="../embeddings/oleObject64.bin"/><Relationship Id="rId10" Type="http://schemas.openxmlformats.org/officeDocument/2006/relationships/oleObject" Target="../embeddings/oleObject65.bin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4" Type="http://schemas.openxmlformats.org/officeDocument/2006/relationships/image" Target="../media/image70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4" Type="http://schemas.openxmlformats.org/officeDocument/2006/relationships/image" Target="../media/image71.wmf"/><Relationship Id="rId5" Type="http://schemas.openxmlformats.org/officeDocument/2006/relationships/image" Target="../media/image72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4" Type="http://schemas.openxmlformats.org/officeDocument/2006/relationships/image" Target="../media/image73.wmf"/><Relationship Id="rId5" Type="http://schemas.openxmlformats.org/officeDocument/2006/relationships/image" Target="../media/image74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.gif"/><Relationship Id="rId5" Type="http://schemas.openxmlformats.org/officeDocument/2006/relationships/oleObject" Target="../embeddings/oleObject1.bin"/><Relationship Id="rId6" Type="http://schemas.openxmlformats.org/officeDocument/2006/relationships/image" Target="../media/image5.wmf"/><Relationship Id="rId7" Type="http://schemas.openxmlformats.org/officeDocument/2006/relationships/oleObject" Target="../embeddings/oleObject2.bin"/><Relationship Id="rId8" Type="http://schemas.openxmlformats.org/officeDocument/2006/relationships/image" Target="../media/image6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4" Type="http://schemas.openxmlformats.org/officeDocument/2006/relationships/image" Target="../media/image75.wmf"/><Relationship Id="rId5" Type="http://schemas.openxmlformats.org/officeDocument/2006/relationships/image" Target="../media/image76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.gif"/></Relationships>
</file>

<file path=ppt/slides/_rels/slide32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70.bin"/><Relationship Id="rId12" Type="http://schemas.openxmlformats.org/officeDocument/2006/relationships/image" Target="../media/image80.wmf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4" Type="http://schemas.openxmlformats.org/officeDocument/2006/relationships/image" Target="../media/image2.gif"/><Relationship Id="rId5" Type="http://schemas.openxmlformats.org/officeDocument/2006/relationships/oleObject" Target="../embeddings/oleObject67.bin"/><Relationship Id="rId6" Type="http://schemas.openxmlformats.org/officeDocument/2006/relationships/image" Target="../media/image77.wmf"/><Relationship Id="rId7" Type="http://schemas.openxmlformats.org/officeDocument/2006/relationships/oleObject" Target="../embeddings/oleObject68.bin"/><Relationship Id="rId8" Type="http://schemas.openxmlformats.org/officeDocument/2006/relationships/image" Target="../media/image78.wmf"/><Relationship Id="rId9" Type="http://schemas.openxmlformats.org/officeDocument/2006/relationships/oleObject" Target="../embeddings/oleObject69.bin"/><Relationship Id="rId10" Type="http://schemas.openxmlformats.org/officeDocument/2006/relationships/image" Target="../media/image79.w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.gif"/></Relationships>
</file>

<file path=ppt/slides/_rels/slide34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74.bin"/><Relationship Id="rId12" Type="http://schemas.openxmlformats.org/officeDocument/2006/relationships/image" Target="../media/image84.wmf"/><Relationship Id="rId13" Type="http://schemas.openxmlformats.org/officeDocument/2006/relationships/oleObject" Target="../embeddings/oleObject75.bin"/><Relationship Id="rId14" Type="http://schemas.openxmlformats.org/officeDocument/2006/relationships/image" Target="../media/image85.wmf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4" Type="http://schemas.openxmlformats.org/officeDocument/2006/relationships/image" Target="../media/image2.gif"/><Relationship Id="rId5" Type="http://schemas.openxmlformats.org/officeDocument/2006/relationships/oleObject" Target="../embeddings/oleObject71.bin"/><Relationship Id="rId6" Type="http://schemas.openxmlformats.org/officeDocument/2006/relationships/image" Target="../media/image81.wmf"/><Relationship Id="rId7" Type="http://schemas.openxmlformats.org/officeDocument/2006/relationships/oleObject" Target="../embeddings/oleObject72.bin"/><Relationship Id="rId8" Type="http://schemas.openxmlformats.org/officeDocument/2006/relationships/image" Target="../media/image82.wmf"/><Relationship Id="rId9" Type="http://schemas.openxmlformats.org/officeDocument/2006/relationships/oleObject" Target="../embeddings/oleObject73.bin"/><Relationship Id="rId10" Type="http://schemas.openxmlformats.org/officeDocument/2006/relationships/image" Target="../media/image83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.gif"/><Relationship Id="rId5" Type="http://schemas.openxmlformats.org/officeDocument/2006/relationships/oleObject" Target="../embeddings/oleObject76.bin"/><Relationship Id="rId6" Type="http://schemas.openxmlformats.org/officeDocument/2006/relationships/image" Target="../media/image84.wmf"/><Relationship Id="rId7" Type="http://schemas.openxmlformats.org/officeDocument/2006/relationships/oleObject" Target="../embeddings/oleObject77.bin"/><Relationship Id="rId8" Type="http://schemas.openxmlformats.org/officeDocument/2006/relationships/image" Target="../media/image86.wmf"/><Relationship Id="rId9" Type="http://schemas.openxmlformats.org/officeDocument/2006/relationships/oleObject" Target="../embeddings/oleObject78.bin"/><Relationship Id="rId10" Type="http://schemas.openxmlformats.org/officeDocument/2006/relationships/image" Target="../media/image87.wmf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82.bin"/><Relationship Id="rId12" Type="http://schemas.openxmlformats.org/officeDocument/2006/relationships/image" Target="../media/image91.wmf"/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4" Type="http://schemas.openxmlformats.org/officeDocument/2006/relationships/image" Target="../media/image2.gif"/><Relationship Id="rId5" Type="http://schemas.openxmlformats.org/officeDocument/2006/relationships/oleObject" Target="../embeddings/oleObject79.bin"/><Relationship Id="rId6" Type="http://schemas.openxmlformats.org/officeDocument/2006/relationships/image" Target="../media/image88.wmf"/><Relationship Id="rId7" Type="http://schemas.openxmlformats.org/officeDocument/2006/relationships/oleObject" Target="../embeddings/oleObject80.bin"/><Relationship Id="rId8" Type="http://schemas.openxmlformats.org/officeDocument/2006/relationships/image" Target="../media/image89.wmf"/><Relationship Id="rId9" Type="http://schemas.openxmlformats.org/officeDocument/2006/relationships/oleObject" Target="../embeddings/oleObject81.bin"/><Relationship Id="rId10" Type="http://schemas.openxmlformats.org/officeDocument/2006/relationships/image" Target="../media/image90.wmf"/></Relationships>
</file>

<file path=ppt/slides/_rels/slide37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86.bin"/><Relationship Id="rId12" Type="http://schemas.openxmlformats.org/officeDocument/2006/relationships/image" Target="../media/image95.wmf"/><Relationship Id="rId1" Type="http://schemas.openxmlformats.org/officeDocument/2006/relationships/vmlDrawing" Target="../drawings/vmlDrawing23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4" Type="http://schemas.openxmlformats.org/officeDocument/2006/relationships/image" Target="../media/image2.gif"/><Relationship Id="rId5" Type="http://schemas.openxmlformats.org/officeDocument/2006/relationships/oleObject" Target="../embeddings/oleObject83.bin"/><Relationship Id="rId6" Type="http://schemas.openxmlformats.org/officeDocument/2006/relationships/image" Target="../media/image92.wmf"/><Relationship Id="rId7" Type="http://schemas.openxmlformats.org/officeDocument/2006/relationships/oleObject" Target="../embeddings/oleObject84.bin"/><Relationship Id="rId8" Type="http://schemas.openxmlformats.org/officeDocument/2006/relationships/image" Target="../media/image93.wmf"/><Relationship Id="rId9" Type="http://schemas.openxmlformats.org/officeDocument/2006/relationships/oleObject" Target="../embeddings/oleObject85.bin"/><Relationship Id="rId10" Type="http://schemas.openxmlformats.org/officeDocument/2006/relationships/image" Target="../media/image94.w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.gi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4" Type="http://schemas.openxmlformats.org/officeDocument/2006/relationships/image" Target="../media/image96.jpeg"/><Relationship Id="rId5" Type="http://schemas.openxmlformats.org/officeDocument/2006/relationships/image" Target="../media/image97.jpeg"/><Relationship Id="rId6" Type="http://schemas.openxmlformats.org/officeDocument/2006/relationships/image" Target="../media/image98.jpeg"/><Relationship Id="rId7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6.bin"/><Relationship Id="rId12" Type="http://schemas.openxmlformats.org/officeDocument/2006/relationships/image" Target="../media/image10.wmf"/><Relationship Id="rId13" Type="http://schemas.openxmlformats.org/officeDocument/2006/relationships/oleObject" Target="../embeddings/oleObject7.bin"/><Relationship Id="rId14" Type="http://schemas.openxmlformats.org/officeDocument/2006/relationships/image" Target="../media/image11.wmf"/><Relationship Id="rId15" Type="http://schemas.openxmlformats.org/officeDocument/2006/relationships/oleObject" Target="../embeddings/oleObject8.bin"/><Relationship Id="rId16" Type="http://schemas.openxmlformats.org/officeDocument/2006/relationships/image" Target="../media/image12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4" Type="http://schemas.openxmlformats.org/officeDocument/2006/relationships/image" Target="../media/image2.gif"/><Relationship Id="rId5" Type="http://schemas.openxmlformats.org/officeDocument/2006/relationships/oleObject" Target="../embeddings/oleObject3.bin"/><Relationship Id="rId6" Type="http://schemas.openxmlformats.org/officeDocument/2006/relationships/image" Target="../media/image7.wmf"/><Relationship Id="rId7" Type="http://schemas.openxmlformats.org/officeDocument/2006/relationships/oleObject" Target="../embeddings/oleObject4.bin"/><Relationship Id="rId8" Type="http://schemas.openxmlformats.org/officeDocument/2006/relationships/image" Target="../media/image8.wmf"/><Relationship Id="rId9" Type="http://schemas.openxmlformats.org/officeDocument/2006/relationships/oleObject" Target="../embeddings/oleObject5.bin"/><Relationship Id="rId10" Type="http://schemas.openxmlformats.org/officeDocument/2006/relationships/image" Target="../media/image9.w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.gi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.gif"/><Relationship Id="rId5" Type="http://schemas.openxmlformats.org/officeDocument/2006/relationships/oleObject" Target="../embeddings/oleObject87.bin"/><Relationship Id="rId6" Type="http://schemas.openxmlformats.org/officeDocument/2006/relationships/image" Target="../media/image100.wmf"/><Relationship Id="rId1" Type="http://schemas.openxmlformats.org/officeDocument/2006/relationships/vmlDrawing" Target="../drawings/vmlDrawing24.vml"/><Relationship Id="rId2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4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1.bin"/><Relationship Id="rId20" Type="http://schemas.openxmlformats.org/officeDocument/2006/relationships/image" Target="../media/image20.wmf"/><Relationship Id="rId10" Type="http://schemas.openxmlformats.org/officeDocument/2006/relationships/image" Target="../media/image15.wmf"/><Relationship Id="rId11" Type="http://schemas.openxmlformats.org/officeDocument/2006/relationships/oleObject" Target="../embeddings/oleObject12.bin"/><Relationship Id="rId12" Type="http://schemas.openxmlformats.org/officeDocument/2006/relationships/image" Target="../media/image16.wmf"/><Relationship Id="rId13" Type="http://schemas.openxmlformats.org/officeDocument/2006/relationships/oleObject" Target="../embeddings/oleObject13.bin"/><Relationship Id="rId14" Type="http://schemas.openxmlformats.org/officeDocument/2006/relationships/image" Target="../media/image17.wmf"/><Relationship Id="rId15" Type="http://schemas.openxmlformats.org/officeDocument/2006/relationships/oleObject" Target="../embeddings/oleObject14.bin"/><Relationship Id="rId16" Type="http://schemas.openxmlformats.org/officeDocument/2006/relationships/image" Target="../media/image18.emf"/><Relationship Id="rId17" Type="http://schemas.openxmlformats.org/officeDocument/2006/relationships/oleObject" Target="../embeddings/oleObject15.bin"/><Relationship Id="rId18" Type="http://schemas.openxmlformats.org/officeDocument/2006/relationships/image" Target="../media/image19.wmf"/><Relationship Id="rId19" Type="http://schemas.openxmlformats.org/officeDocument/2006/relationships/oleObject" Target="../embeddings/oleObject16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4" Type="http://schemas.openxmlformats.org/officeDocument/2006/relationships/image" Target="../media/image2.gif"/><Relationship Id="rId5" Type="http://schemas.openxmlformats.org/officeDocument/2006/relationships/oleObject" Target="../embeddings/oleObject9.bin"/><Relationship Id="rId6" Type="http://schemas.openxmlformats.org/officeDocument/2006/relationships/image" Target="../media/image13.wmf"/><Relationship Id="rId7" Type="http://schemas.openxmlformats.org/officeDocument/2006/relationships/oleObject" Target="../embeddings/oleObject10.bin"/><Relationship Id="rId8" Type="http://schemas.openxmlformats.org/officeDocument/2006/relationships/image" Target="../media/image1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.gif"/><Relationship Id="rId5" Type="http://schemas.openxmlformats.org/officeDocument/2006/relationships/oleObject" Target="../embeddings/oleObject17.bin"/><Relationship Id="rId6" Type="http://schemas.openxmlformats.org/officeDocument/2006/relationships/image" Target="../media/image21.wmf"/><Relationship Id="rId7" Type="http://schemas.openxmlformats.org/officeDocument/2006/relationships/oleObject" Target="../embeddings/oleObject18.bin"/><Relationship Id="rId8" Type="http://schemas.openxmlformats.org/officeDocument/2006/relationships/image" Target="../media/image22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.gif"/><Relationship Id="rId5" Type="http://schemas.openxmlformats.org/officeDocument/2006/relationships/oleObject" Target="../embeddings/oleObject19.bin"/><Relationship Id="rId6" Type="http://schemas.openxmlformats.org/officeDocument/2006/relationships/image" Target="../media/image22.wmf"/><Relationship Id="rId7" Type="http://schemas.openxmlformats.org/officeDocument/2006/relationships/oleObject" Target="../embeddings/oleObject20.bin"/><Relationship Id="rId8" Type="http://schemas.openxmlformats.org/officeDocument/2006/relationships/image" Target="../media/image23.wmf"/><Relationship Id="rId9" Type="http://schemas.openxmlformats.org/officeDocument/2006/relationships/oleObject" Target="../embeddings/oleObject21.bin"/><Relationship Id="rId10" Type="http://schemas.openxmlformats.org/officeDocument/2006/relationships/image" Target="../media/image24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5.bin"/><Relationship Id="rId12" Type="http://schemas.openxmlformats.org/officeDocument/2006/relationships/image" Target="../media/image28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4" Type="http://schemas.openxmlformats.org/officeDocument/2006/relationships/image" Target="../media/image2.gif"/><Relationship Id="rId5" Type="http://schemas.openxmlformats.org/officeDocument/2006/relationships/oleObject" Target="../embeddings/oleObject22.bin"/><Relationship Id="rId6" Type="http://schemas.openxmlformats.org/officeDocument/2006/relationships/image" Target="../media/image25.wmf"/><Relationship Id="rId7" Type="http://schemas.openxmlformats.org/officeDocument/2006/relationships/oleObject" Target="../embeddings/oleObject23.bin"/><Relationship Id="rId8" Type="http://schemas.openxmlformats.org/officeDocument/2006/relationships/image" Target="../media/image26.wmf"/><Relationship Id="rId9" Type="http://schemas.openxmlformats.org/officeDocument/2006/relationships/oleObject" Target="../embeddings/oleObject24.bin"/><Relationship Id="rId10" Type="http://schemas.openxmlformats.org/officeDocument/2006/relationships/image" Target="../media/image2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6535" y="1628800"/>
            <a:ext cx="8501122" cy="1785950"/>
          </a:xfrm>
        </p:spPr>
        <p:txBody>
          <a:bodyPr>
            <a:noAutofit/>
          </a:bodyPr>
          <a:lstStyle/>
          <a:p>
            <a:r>
              <a:rPr lang="en-US" dirty="0" smtClean="0"/>
              <a:t>An Introduction to Accelerator physics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2400" dirty="0" smtClean="0"/>
              <a:t>		</a:t>
            </a:r>
            <a:r>
              <a:rPr lang="en-US" sz="2400" dirty="0"/>
              <a:t> </a:t>
            </a:r>
            <a:r>
              <a:rPr lang="en-US" sz="2400" dirty="0" smtClean="0"/>
              <a:t> Lecture 2: Lattices &amp; Resonances</a:t>
            </a:r>
            <a:endParaRPr lang="en-US" sz="2400" dirty="0"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6555" y="3522711"/>
            <a:ext cx="7772400" cy="941404"/>
          </a:xfrm>
        </p:spPr>
        <p:txBody>
          <a:bodyPr>
            <a:normAutofit/>
          </a:bodyPr>
          <a:lstStyle/>
          <a:p>
            <a:r>
              <a:rPr lang="en-GB" dirty="0" smtClean="0">
                <a:effectLst>
                  <a:reflection blurRad="6350" stA="55000" endA="300" endPos="45500" dir="5400000" sy="-100000" algn="bl" rotWithShape="0"/>
                </a:effectLst>
              </a:rPr>
              <a:t>Rende Steerenberg, CERN, Switzerland   </a:t>
            </a:r>
            <a:endParaRPr lang="en-US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6016" y="278650"/>
            <a:ext cx="1356444" cy="135644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8792" y="4959170"/>
            <a:ext cx="5108533" cy="16762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6695" y="53625"/>
            <a:ext cx="6570730" cy="914400"/>
          </a:xfrm>
        </p:spPr>
        <p:txBody>
          <a:bodyPr/>
          <a:lstStyle/>
          <a:p>
            <a:r>
              <a:rPr lang="en-US" sz="3600" dirty="0" smtClean="0"/>
              <a:t>Tune Corrections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6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10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540" y="4239090"/>
            <a:ext cx="8595955" cy="450050"/>
          </a:xfrm>
        </p:spPr>
        <p:txBody>
          <a:bodyPr>
            <a:normAutofit/>
          </a:bodyPr>
          <a:lstStyle/>
          <a:p>
            <a:pPr marL="342900">
              <a:lnSpc>
                <a:spcPct val="90000"/>
              </a:lnSpc>
              <a:spcBef>
                <a:spcPct val="20000"/>
              </a:spcBef>
              <a:buFont typeface="Wingdings" charset="2"/>
              <a:buChar char="§"/>
            </a:pPr>
            <a:r>
              <a:rPr lang="en-US" sz="2400" dirty="0" smtClean="0"/>
              <a:t>Provided </a:t>
            </a:r>
            <a:r>
              <a:rPr lang="en-US" sz="2400" dirty="0"/>
              <a:t>d</a:t>
            </a:r>
            <a:r>
              <a:rPr lang="en-US" sz="2400" dirty="0">
                <a:sym typeface="Symbol" charset="0"/>
              </a:rPr>
              <a:t></a:t>
            </a:r>
            <a:r>
              <a:rPr lang="en-US" sz="2400" dirty="0"/>
              <a:t> is </a:t>
            </a:r>
            <a:r>
              <a:rPr lang="en-US" sz="2400" dirty="0" smtClean="0"/>
              <a:t>small, we </a:t>
            </a:r>
            <a:r>
              <a:rPr lang="en-US" sz="2400" dirty="0"/>
              <a:t>can ignore </a:t>
            </a:r>
            <a:r>
              <a:rPr lang="en-US" sz="2400" dirty="0" smtClean="0"/>
              <a:t>the changes </a:t>
            </a:r>
            <a:r>
              <a:rPr lang="en-US" sz="2400" dirty="0"/>
              <a:t>in </a:t>
            </a:r>
            <a:r>
              <a:rPr lang="el-GR" sz="2400" i="1" dirty="0"/>
              <a:t>β</a:t>
            </a:r>
            <a:endParaRPr lang="en-US" sz="2400" dirty="0">
              <a:latin typeface="Math1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Lattices &amp; Resonances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31540" y="2078850"/>
            <a:ext cx="8595955" cy="720080"/>
          </a:xfrm>
          <a:prstGeom prst="rect">
            <a:avLst/>
          </a:prstGeom>
        </p:spPr>
        <p:txBody>
          <a:bodyPr vert="horz">
            <a:noAutofit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42900">
              <a:lnSpc>
                <a:spcPct val="90000"/>
              </a:lnSpc>
              <a:spcBef>
                <a:spcPct val="20000"/>
              </a:spcBef>
              <a:buFont typeface="Wingdings" charset="2"/>
              <a:buChar char="§"/>
            </a:pPr>
            <a:r>
              <a:rPr lang="en-US" sz="2400" dirty="0"/>
              <a:t>This extra </a:t>
            </a:r>
            <a:r>
              <a:rPr lang="en-US" sz="2400" dirty="0" err="1"/>
              <a:t>quadrupole</a:t>
            </a:r>
            <a:r>
              <a:rPr lang="en-US" sz="2400" dirty="0"/>
              <a:t> will modify the phase advance </a:t>
            </a:r>
            <a:r>
              <a:rPr lang="en-US" sz="2400" dirty="0">
                <a:sym typeface="Symbol" charset="0"/>
              </a:rPr>
              <a:t></a:t>
            </a:r>
            <a:r>
              <a:rPr lang="en-US" sz="2400" dirty="0"/>
              <a:t> for the FODO cell.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431540" y="4644135"/>
            <a:ext cx="8595955" cy="585065"/>
          </a:xfrm>
          <a:prstGeom prst="rect">
            <a:avLst/>
          </a:prstGeom>
        </p:spPr>
        <p:txBody>
          <a:bodyPr vert="horz">
            <a:noAutofit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42900">
              <a:lnSpc>
                <a:spcPct val="90000"/>
              </a:lnSpc>
              <a:spcBef>
                <a:spcPct val="20000"/>
              </a:spcBef>
              <a:buFont typeface="Wingdings" charset="2"/>
              <a:buChar char="§"/>
            </a:pPr>
            <a:r>
              <a:rPr lang="en-US" sz="2400" dirty="0" smtClean="0"/>
              <a:t>Therefore the </a:t>
            </a:r>
            <a:r>
              <a:rPr lang="en-US" sz="2400" dirty="0"/>
              <a:t>new </a:t>
            </a:r>
            <a:r>
              <a:rPr lang="en-US" sz="2400" dirty="0" err="1"/>
              <a:t>Twiss</a:t>
            </a:r>
            <a:r>
              <a:rPr lang="en-US" sz="2400" dirty="0"/>
              <a:t> matrix is just:</a:t>
            </a:r>
          </a:p>
        </p:txBody>
      </p:sp>
      <p:graphicFrame>
        <p:nvGraphicFramePr>
          <p:cNvPr id="24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0111041"/>
              </p:ext>
            </p:extLst>
          </p:nvPr>
        </p:nvGraphicFramePr>
        <p:xfrm>
          <a:off x="1781690" y="1223755"/>
          <a:ext cx="6211888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2" name="Equation" r:id="rId5" imgW="6210300" imgH="711200" progId="Equation.3">
                  <p:embed/>
                </p:oleObj>
              </mc:Choice>
              <mc:Fallback>
                <p:oleObj name="Equation" r:id="rId5" imgW="6210300" imgH="71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1690" y="1223755"/>
                        <a:ext cx="6211888" cy="711200"/>
                      </a:xfrm>
                      <a:prstGeom prst="rect">
                        <a:avLst/>
                      </a:prstGeom>
                      <a:solidFill>
                        <a:srgbClr val="D6ECFF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5" name="Group 29"/>
          <p:cNvGrpSpPr>
            <a:grpSpLocks/>
          </p:cNvGrpSpPr>
          <p:nvPr/>
        </p:nvGrpSpPr>
        <p:grpSpPr bwMode="auto">
          <a:xfrm>
            <a:off x="1036265" y="2573905"/>
            <a:ext cx="7496175" cy="1046163"/>
            <a:chOff x="779" y="1874"/>
            <a:chExt cx="4722" cy="659"/>
          </a:xfrm>
        </p:grpSpPr>
        <p:sp>
          <p:nvSpPr>
            <p:cNvPr id="28" name="Text Box 21"/>
            <p:cNvSpPr txBox="1">
              <a:spLocks noChangeArrowheads="1"/>
            </p:cNvSpPr>
            <p:nvPr/>
          </p:nvSpPr>
          <p:spPr bwMode="auto">
            <a:xfrm>
              <a:off x="2827" y="2018"/>
              <a:ext cx="1113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>
                  <a:latin typeface="Times New Roman" charset="0"/>
                  <a:sym typeface="Symbol" charset="0"/>
                </a:rPr>
                <a:t></a:t>
              </a:r>
              <a:r>
                <a:rPr lang="en-US" baseline="-25000">
                  <a:latin typeface="Times New Roman" charset="0"/>
                </a:rPr>
                <a:t>1</a:t>
              </a:r>
              <a:r>
                <a:rPr lang="en-US">
                  <a:latin typeface="Times New Roman" charset="0"/>
                </a:rPr>
                <a:t> = </a:t>
              </a:r>
              <a:r>
                <a:rPr lang="en-US">
                  <a:latin typeface="Times New Roman" charset="0"/>
                  <a:sym typeface="Symbol" charset="0"/>
                </a:rPr>
                <a:t></a:t>
              </a:r>
              <a:r>
                <a:rPr lang="en-US">
                  <a:latin typeface="Times New Roman" charset="0"/>
                </a:rPr>
                <a:t> + d</a:t>
              </a:r>
              <a:r>
                <a:rPr lang="en-US">
                  <a:latin typeface="Times New Roman" charset="0"/>
                  <a:sym typeface="Symbol" charset="0"/>
                </a:rPr>
                <a:t></a:t>
              </a:r>
              <a:r>
                <a:rPr lang="en-US">
                  <a:latin typeface="Times New Roman" charset="0"/>
                </a:rPr>
                <a:t>  </a:t>
              </a:r>
            </a:p>
            <a:p>
              <a:endParaRPr lang="en-US" sz="1600">
                <a:latin typeface="Times New Roman" charset="0"/>
              </a:endParaRPr>
            </a:p>
          </p:txBody>
        </p:sp>
        <p:sp>
          <p:nvSpPr>
            <p:cNvPr id="29" name="Line 22"/>
            <p:cNvSpPr>
              <a:spLocks noChangeShapeType="1"/>
            </p:cNvSpPr>
            <p:nvPr/>
          </p:nvSpPr>
          <p:spPr bwMode="auto">
            <a:xfrm flipH="1">
              <a:off x="3377" y="1874"/>
              <a:ext cx="483" cy="2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AutoShape 23"/>
            <p:cNvSpPr>
              <a:spLocks/>
            </p:cNvSpPr>
            <p:nvPr/>
          </p:nvSpPr>
          <p:spPr bwMode="auto">
            <a:xfrm>
              <a:off x="779" y="2107"/>
              <a:ext cx="1265" cy="211"/>
            </a:xfrm>
            <a:prstGeom prst="borderCallout2">
              <a:avLst>
                <a:gd name="adj1" fmla="val 34125"/>
                <a:gd name="adj2" fmla="val 103796"/>
                <a:gd name="adj3" fmla="val 34125"/>
                <a:gd name="adj4" fmla="val 133120"/>
                <a:gd name="adj5" fmla="val 33176"/>
                <a:gd name="adj6" fmla="val 163556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600">
                  <a:solidFill>
                    <a:srgbClr val="7FD13B"/>
                  </a:solidFill>
                  <a:latin typeface="Times New Roman" charset="0"/>
                </a:rPr>
                <a:t>New phase advance</a:t>
              </a:r>
            </a:p>
          </p:txBody>
        </p:sp>
        <p:sp>
          <p:nvSpPr>
            <p:cNvPr id="31" name="AutoShape 24"/>
            <p:cNvSpPr>
              <a:spLocks/>
            </p:cNvSpPr>
            <p:nvPr/>
          </p:nvSpPr>
          <p:spPr bwMode="auto">
            <a:xfrm>
              <a:off x="3965" y="2322"/>
              <a:ext cx="1536" cy="211"/>
            </a:xfrm>
            <a:prstGeom prst="borderCallout2">
              <a:avLst>
                <a:gd name="adj1" fmla="val 34125"/>
                <a:gd name="adj2" fmla="val -3125"/>
                <a:gd name="adj3" fmla="val 34125"/>
                <a:gd name="adj4" fmla="val -9505"/>
                <a:gd name="adj5" fmla="val -23222"/>
                <a:gd name="adj6" fmla="val -16079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600">
                  <a:solidFill>
                    <a:srgbClr val="7FD13B"/>
                  </a:solidFill>
                  <a:latin typeface="Times New Roman" charset="0"/>
                </a:rPr>
                <a:t>Change in phase advance</a:t>
              </a:r>
            </a:p>
          </p:txBody>
        </p:sp>
      </p:grpSp>
      <p:graphicFrame>
        <p:nvGraphicFramePr>
          <p:cNvPr id="32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7667779"/>
              </p:ext>
            </p:extLst>
          </p:nvPr>
        </p:nvGraphicFramePr>
        <p:xfrm>
          <a:off x="3048130" y="5328090"/>
          <a:ext cx="35941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3" name="Equation" r:id="rId7" imgW="3594100" imgH="711200" progId="Equation.3">
                  <p:embed/>
                </p:oleObj>
              </mc:Choice>
              <mc:Fallback>
                <p:oleObj name="Equation" r:id="rId7" imgW="3594100" imgH="71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130" y="5328090"/>
                        <a:ext cx="3594100" cy="711200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46155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6695" y="53625"/>
            <a:ext cx="6570730" cy="914400"/>
          </a:xfrm>
        </p:spPr>
        <p:txBody>
          <a:bodyPr/>
          <a:lstStyle/>
          <a:p>
            <a:r>
              <a:rPr lang="en-US" sz="3600" dirty="0" smtClean="0"/>
              <a:t>Tune Corrections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6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11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530" y="2258870"/>
            <a:ext cx="8595955" cy="450050"/>
          </a:xfrm>
        </p:spPr>
        <p:txBody>
          <a:bodyPr>
            <a:normAutofit/>
          </a:bodyPr>
          <a:lstStyle/>
          <a:p>
            <a:pPr marL="342900">
              <a:lnSpc>
                <a:spcPct val="90000"/>
              </a:lnSpc>
              <a:spcBef>
                <a:spcPct val="20000"/>
              </a:spcBef>
              <a:buFont typeface="Wingdings" charset="2"/>
              <a:buChar char="§"/>
            </a:pPr>
            <a:r>
              <a:rPr lang="en-US" sz="2400" dirty="0" smtClean="0"/>
              <a:t>Should be be equal to:</a:t>
            </a:r>
            <a:endParaRPr lang="en-US" sz="2400" dirty="0">
              <a:latin typeface="Math1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Lattices &amp; Resonances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31540" y="1268760"/>
            <a:ext cx="8595955" cy="720080"/>
          </a:xfrm>
          <a:prstGeom prst="rect">
            <a:avLst/>
          </a:prstGeom>
        </p:spPr>
        <p:txBody>
          <a:bodyPr vert="horz">
            <a:noAutofit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42900">
              <a:lnSpc>
                <a:spcPct val="90000"/>
              </a:lnSpc>
              <a:spcBef>
                <a:spcPct val="20000"/>
              </a:spcBef>
              <a:buFont typeface="Wingdings" charset="2"/>
              <a:buChar char="§"/>
            </a:pPr>
            <a:r>
              <a:rPr lang="en-US" sz="2400" dirty="0" smtClean="0"/>
              <a:t>Therefore:</a:t>
            </a:r>
            <a:endParaRPr lang="en-US" sz="2400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341530" y="2978950"/>
            <a:ext cx="8595955" cy="855095"/>
          </a:xfrm>
          <a:prstGeom prst="rect">
            <a:avLst/>
          </a:prstGeom>
        </p:spPr>
        <p:txBody>
          <a:bodyPr vert="horz">
            <a:noAutofit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42900">
              <a:lnSpc>
                <a:spcPct val="90000"/>
              </a:lnSpc>
              <a:spcBef>
                <a:spcPct val="20000"/>
              </a:spcBef>
              <a:buFont typeface="Wingdings" charset="2"/>
              <a:buChar char="§"/>
            </a:pPr>
            <a:r>
              <a:rPr lang="en-US" sz="2400" dirty="0"/>
              <a:t>Combining and </a:t>
            </a:r>
            <a:r>
              <a:rPr lang="en-US" sz="2400" dirty="0" smtClean="0"/>
              <a:t>comparing </a:t>
            </a:r>
            <a:r>
              <a:rPr lang="en-US" sz="2400" dirty="0"/>
              <a:t>the first and the fourth terms of these two matrices gives:</a:t>
            </a:r>
          </a:p>
        </p:txBody>
      </p:sp>
      <p:graphicFrame>
        <p:nvGraphicFramePr>
          <p:cNvPr id="24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8660908"/>
              </p:ext>
            </p:extLst>
          </p:nvPr>
        </p:nvGraphicFramePr>
        <p:xfrm>
          <a:off x="2410562" y="1178750"/>
          <a:ext cx="6211888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62" name="Equation" r:id="rId5" imgW="6210300" imgH="711200" progId="Equation.3">
                  <p:embed/>
                </p:oleObj>
              </mc:Choice>
              <mc:Fallback>
                <p:oleObj name="Equation" r:id="rId5" imgW="6210300" imgH="71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0562" y="1178750"/>
                        <a:ext cx="6211888" cy="711200"/>
                      </a:xfrm>
                      <a:prstGeom prst="rect">
                        <a:avLst/>
                      </a:prstGeom>
                      <a:solidFill>
                        <a:srgbClr val="D6ECFF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" name="Group 14"/>
          <p:cNvGrpSpPr>
            <a:grpSpLocks/>
          </p:cNvGrpSpPr>
          <p:nvPr/>
        </p:nvGrpSpPr>
        <p:grpSpPr bwMode="auto">
          <a:xfrm>
            <a:off x="3986935" y="1988840"/>
            <a:ext cx="3783012" cy="893763"/>
            <a:chOff x="1854" y="3198"/>
            <a:chExt cx="2383" cy="563"/>
          </a:xfrm>
          <a:solidFill>
            <a:srgbClr val="D6ECFF"/>
          </a:solidFill>
        </p:grpSpPr>
        <p:sp>
          <p:nvSpPr>
            <p:cNvPr id="21" name="Rectangle 15"/>
            <p:cNvSpPr>
              <a:spLocks noChangeArrowheads="1"/>
            </p:cNvSpPr>
            <p:nvPr/>
          </p:nvSpPr>
          <p:spPr bwMode="auto">
            <a:xfrm>
              <a:off x="1854" y="3198"/>
              <a:ext cx="2383" cy="563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graphicFrame>
          <p:nvGraphicFramePr>
            <p:cNvPr id="22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55010601"/>
                </p:ext>
              </p:extLst>
            </p:nvPr>
          </p:nvGraphicFramePr>
          <p:xfrm>
            <a:off x="1910" y="3251"/>
            <a:ext cx="2264" cy="4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63" name="Equation" r:id="rId7" imgW="3594100" imgH="711200" progId="Equation.3">
                    <p:embed/>
                  </p:oleObj>
                </mc:Choice>
                <mc:Fallback>
                  <p:oleObj name="Equation" r:id="rId7" imgW="3594100" imgH="71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10" y="3251"/>
                          <a:ext cx="2264" cy="448"/>
                        </a:xfrm>
                        <a:prstGeom prst="rect">
                          <a:avLst/>
                        </a:prstGeom>
                        <a:solidFill>
                          <a:srgbClr val="D6ECFF"/>
                        </a:solidFill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" name="Group 6"/>
          <p:cNvGrpSpPr/>
          <p:nvPr/>
        </p:nvGrpSpPr>
        <p:grpSpPr>
          <a:xfrm>
            <a:off x="2366755" y="3924055"/>
            <a:ext cx="3015335" cy="748268"/>
            <a:chOff x="3491880" y="4374105"/>
            <a:chExt cx="3015335" cy="748268"/>
          </a:xfrm>
        </p:grpSpPr>
        <p:sp>
          <p:nvSpPr>
            <p:cNvPr id="27" name="Rectangle 23"/>
            <p:cNvSpPr>
              <a:spLocks noChangeArrowheads="1"/>
            </p:cNvSpPr>
            <p:nvPr/>
          </p:nvSpPr>
          <p:spPr bwMode="auto">
            <a:xfrm>
              <a:off x="3491880" y="4374105"/>
              <a:ext cx="2963863" cy="398463"/>
            </a:xfrm>
            <a:prstGeom prst="rect">
              <a:avLst/>
            </a:prstGeom>
            <a:solidFill>
              <a:srgbClr val="D6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graphicFrame>
          <p:nvGraphicFramePr>
            <p:cNvPr id="33" name="Object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96178825"/>
                </p:ext>
              </p:extLst>
            </p:nvPr>
          </p:nvGraphicFramePr>
          <p:xfrm>
            <a:off x="3548115" y="4419110"/>
            <a:ext cx="2959100" cy="7032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64" name="Document" r:id="rId9" imgW="2409444" imgH="463296" progId="Word.Document.8">
                    <p:embed/>
                  </p:oleObj>
                </mc:Choice>
                <mc:Fallback>
                  <p:oleObj name="Document" r:id="rId9" imgW="2409444" imgH="463296" progId="Word.Documen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48115" y="4419110"/>
                          <a:ext cx="2959100" cy="7032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4" name="AutoShape 25"/>
          <p:cNvSpPr>
            <a:spLocks/>
          </p:cNvSpPr>
          <p:nvPr/>
        </p:nvSpPr>
        <p:spPr bwMode="auto">
          <a:xfrm>
            <a:off x="5877145" y="3429000"/>
            <a:ext cx="2705100" cy="347663"/>
          </a:xfrm>
          <a:prstGeom prst="borderCallout2">
            <a:avLst>
              <a:gd name="adj1" fmla="val 28310"/>
              <a:gd name="adj2" fmla="val -2099"/>
              <a:gd name="adj3" fmla="val 26484"/>
              <a:gd name="adj4" fmla="val -9093"/>
              <a:gd name="adj5" fmla="val 138509"/>
              <a:gd name="adj6" fmla="val -32869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600" dirty="0">
                <a:solidFill>
                  <a:srgbClr val="7FD13B"/>
                </a:solidFill>
                <a:latin typeface="Times New Roman" charset="0"/>
              </a:rPr>
              <a:t>Only valid for change in  </a:t>
            </a:r>
            <a:r>
              <a:rPr lang="en-US" sz="1600" dirty="0">
                <a:solidFill>
                  <a:srgbClr val="7FD13B"/>
                </a:solidFill>
                <a:latin typeface="Symbol" charset="2"/>
                <a:cs typeface="Symbol" charset="2"/>
              </a:rPr>
              <a:t>b</a:t>
            </a:r>
            <a:r>
              <a:rPr lang="en-US" sz="1600" dirty="0">
                <a:solidFill>
                  <a:srgbClr val="7FD13B"/>
                </a:solidFill>
                <a:latin typeface="Times New Roman" charset="0"/>
              </a:rPr>
              <a:t> &lt;&lt;</a:t>
            </a:r>
          </a:p>
        </p:txBody>
      </p:sp>
      <p:sp>
        <p:nvSpPr>
          <p:cNvPr id="35" name="AutoShape 25"/>
          <p:cNvSpPr>
            <a:spLocks/>
          </p:cNvSpPr>
          <p:nvPr/>
        </p:nvSpPr>
        <p:spPr bwMode="auto">
          <a:xfrm>
            <a:off x="5877145" y="3879050"/>
            <a:ext cx="2705100" cy="347663"/>
          </a:xfrm>
          <a:prstGeom prst="borderCallout2">
            <a:avLst>
              <a:gd name="adj1" fmla="val 28310"/>
              <a:gd name="adj2" fmla="val -2099"/>
              <a:gd name="adj3" fmla="val 26484"/>
              <a:gd name="adj4" fmla="val -9093"/>
              <a:gd name="adj5" fmla="val 53273"/>
              <a:gd name="adj6" fmla="val -2113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1600" dirty="0">
                <a:solidFill>
                  <a:srgbClr val="7FD13B"/>
                </a:solidFill>
                <a:sym typeface="Symbol" charset="0"/>
              </a:rPr>
              <a:t></a:t>
            </a:r>
            <a:r>
              <a:rPr lang="en-US" sz="1600" baseline="-25000" dirty="0">
                <a:solidFill>
                  <a:srgbClr val="7FD13B"/>
                </a:solidFill>
              </a:rPr>
              <a:t>1</a:t>
            </a:r>
            <a:r>
              <a:rPr lang="en-US" sz="1600" dirty="0">
                <a:solidFill>
                  <a:srgbClr val="7FD13B"/>
                </a:solidFill>
              </a:rPr>
              <a:t> = </a:t>
            </a:r>
            <a:r>
              <a:rPr lang="en-US" sz="1600" dirty="0">
                <a:solidFill>
                  <a:srgbClr val="7FD13B"/>
                </a:solidFill>
                <a:sym typeface="Symbol" charset="0"/>
              </a:rPr>
              <a:t></a:t>
            </a:r>
            <a:r>
              <a:rPr lang="en-US" sz="1600" dirty="0">
                <a:solidFill>
                  <a:srgbClr val="7FD13B"/>
                </a:solidFill>
              </a:rPr>
              <a:t> + d</a:t>
            </a:r>
            <a:r>
              <a:rPr lang="en-US" sz="1600" dirty="0">
                <a:solidFill>
                  <a:srgbClr val="7FD13B"/>
                </a:solidFill>
                <a:sym typeface="Symbol" charset="0"/>
              </a:rPr>
              <a:t> and d</a:t>
            </a:r>
            <a:r>
              <a:rPr lang="el-GR" sz="1600" dirty="0">
                <a:solidFill>
                  <a:srgbClr val="7FD13B"/>
                </a:solidFill>
                <a:sym typeface="Symbol" charset="0"/>
              </a:rPr>
              <a:t>μ</a:t>
            </a:r>
            <a:r>
              <a:rPr lang="en-US" sz="1600" dirty="0">
                <a:solidFill>
                  <a:srgbClr val="7FD13B"/>
                </a:solidFill>
                <a:sym typeface="Symbol" charset="0"/>
              </a:rPr>
              <a:t> is small</a:t>
            </a:r>
          </a:p>
        </p:txBody>
      </p:sp>
      <p:sp>
        <p:nvSpPr>
          <p:cNvPr id="36" name="Line 28"/>
          <p:cNvSpPr>
            <a:spLocks noChangeShapeType="1"/>
          </p:cNvSpPr>
          <p:nvPr/>
        </p:nvSpPr>
        <p:spPr bwMode="auto">
          <a:xfrm>
            <a:off x="3360093" y="4284095"/>
            <a:ext cx="1931987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aphicFrame>
        <p:nvGraphicFramePr>
          <p:cNvPr id="3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5449658"/>
              </p:ext>
            </p:extLst>
          </p:nvPr>
        </p:nvGraphicFramePr>
        <p:xfrm>
          <a:off x="4887035" y="4689140"/>
          <a:ext cx="2438400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65" name="Equation" r:id="rId11" imgW="2145369" imgH="304668" progId="Equation.3">
                  <p:embed/>
                </p:oleObj>
              </mc:Choice>
              <mc:Fallback>
                <p:oleObj name="Equation" r:id="rId11" imgW="2145369" imgH="30466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7035" y="4689140"/>
                        <a:ext cx="2438400" cy="344488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4301971" y="4284095"/>
            <a:ext cx="1350150" cy="405045"/>
          </a:xfrm>
          <a:prstGeom prst="line">
            <a:avLst/>
          </a:prstGeom>
          <a:noFill/>
          <a:ln w="31750">
            <a:solidFill>
              <a:srgbClr val="EA157A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973667" y="51646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3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1848152"/>
              </p:ext>
            </p:extLst>
          </p:nvPr>
        </p:nvGraphicFramePr>
        <p:xfrm>
          <a:off x="1288120" y="4617302"/>
          <a:ext cx="1663700" cy="29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66" name="Equation" r:id="rId13" imgW="1663700" imgH="304800" progId="Equation.3">
                  <p:embed/>
                </p:oleObj>
              </mc:Choice>
              <mc:Fallback>
                <p:oleObj name="Equation" r:id="rId13" imgW="1663700" imgH="304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alphaModFix amt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8120" y="4617302"/>
                        <a:ext cx="1663700" cy="296863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Line 4"/>
          <p:cNvSpPr>
            <a:spLocks noChangeShapeType="1"/>
          </p:cNvSpPr>
          <p:nvPr/>
        </p:nvSpPr>
        <p:spPr bwMode="auto">
          <a:xfrm flipV="1">
            <a:off x="2351590" y="4329100"/>
            <a:ext cx="330200" cy="296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Line 27"/>
          <p:cNvSpPr>
            <a:spLocks noChangeShapeType="1"/>
          </p:cNvSpPr>
          <p:nvPr/>
        </p:nvSpPr>
        <p:spPr bwMode="auto">
          <a:xfrm>
            <a:off x="3041830" y="4779150"/>
            <a:ext cx="1755195" cy="9001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Content Placeholder 2"/>
          <p:cNvSpPr txBox="1">
            <a:spLocks/>
          </p:cNvSpPr>
          <p:nvPr/>
        </p:nvSpPr>
        <p:spPr>
          <a:xfrm>
            <a:off x="431540" y="5544235"/>
            <a:ext cx="8595955" cy="720080"/>
          </a:xfrm>
          <a:prstGeom prst="rect">
            <a:avLst/>
          </a:prstGeom>
        </p:spPr>
        <p:txBody>
          <a:bodyPr vert="horz">
            <a:noAutofit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42900">
              <a:lnSpc>
                <a:spcPct val="90000"/>
              </a:lnSpc>
              <a:spcBef>
                <a:spcPct val="20000"/>
              </a:spcBef>
              <a:buFont typeface="Wingdings" charset="2"/>
              <a:buChar char="§"/>
            </a:pPr>
            <a:r>
              <a:rPr lang="en-US" sz="2400" dirty="0" smtClean="0"/>
              <a:t>Therefore:</a:t>
            </a:r>
            <a:endParaRPr lang="en-US" sz="2400" dirty="0"/>
          </a:p>
        </p:txBody>
      </p:sp>
      <p:graphicFrame>
        <p:nvGraphicFramePr>
          <p:cNvPr id="4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6375328"/>
              </p:ext>
            </p:extLst>
          </p:nvPr>
        </p:nvGraphicFramePr>
        <p:xfrm>
          <a:off x="2366755" y="5454225"/>
          <a:ext cx="20828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67" name="Equation" r:id="rId15" imgW="2082800" imgH="609600" progId="Equation.3">
                  <p:embed/>
                </p:oleObj>
              </mc:Choice>
              <mc:Fallback>
                <p:oleObj name="Equation" r:id="rId15" imgW="2082800" imgH="609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6755" y="5454225"/>
                        <a:ext cx="2082800" cy="609600"/>
                      </a:xfrm>
                      <a:prstGeom prst="rect">
                        <a:avLst/>
                      </a:prstGeom>
                      <a:solidFill>
                        <a:srgbClr val="D6EC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203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6695" y="53625"/>
            <a:ext cx="6570730" cy="914400"/>
          </a:xfrm>
        </p:spPr>
        <p:txBody>
          <a:bodyPr/>
          <a:lstStyle/>
          <a:p>
            <a:r>
              <a:rPr lang="en-US" sz="3600" dirty="0" smtClean="0"/>
              <a:t>Tune Corrections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6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12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6" name="TextBox 25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Lattices &amp; Resonances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31540" y="998730"/>
            <a:ext cx="8595955" cy="720080"/>
          </a:xfrm>
          <a:prstGeom prst="rect">
            <a:avLst/>
          </a:prstGeom>
        </p:spPr>
        <p:txBody>
          <a:bodyPr vert="horz">
            <a:noAutofit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2200" dirty="0"/>
              <a:t>If we follow the same reasoning for both transverse planes for both </a:t>
            </a:r>
            <a:r>
              <a:rPr lang="en-US" sz="2200" b="1" dirty="0"/>
              <a:t>QF</a:t>
            </a:r>
            <a:r>
              <a:rPr lang="en-US" sz="2200" dirty="0"/>
              <a:t> and </a:t>
            </a:r>
            <a:r>
              <a:rPr lang="en-US" sz="2200" b="1" dirty="0"/>
              <a:t>QD</a:t>
            </a:r>
            <a:r>
              <a:rPr lang="en-US" sz="2200" dirty="0"/>
              <a:t> </a:t>
            </a:r>
            <a:r>
              <a:rPr lang="en-US" sz="2200" dirty="0" err="1" smtClean="0"/>
              <a:t>quadrupoles</a:t>
            </a:r>
            <a:r>
              <a:rPr lang="en-US" sz="2200" dirty="0" smtClean="0"/>
              <a:t> we get:</a:t>
            </a:r>
            <a:endParaRPr lang="en-US" sz="2200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566555" y="2978950"/>
            <a:ext cx="8595955" cy="855095"/>
          </a:xfrm>
          <a:prstGeom prst="rect">
            <a:avLst/>
          </a:prstGeom>
        </p:spPr>
        <p:txBody>
          <a:bodyPr vert="horz">
            <a:noAutofit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lnSpc>
                <a:spcPct val="90000"/>
              </a:lnSpc>
            </a:pPr>
            <a:r>
              <a:rPr lang="en-US" sz="2200" dirty="0"/>
              <a:t>Let </a:t>
            </a:r>
            <a:r>
              <a:rPr lang="en-US" sz="2200" b="1" dirty="0" err="1"/>
              <a:t>dk</a:t>
            </a:r>
            <a:r>
              <a:rPr lang="en-US" sz="2200" b="1" baseline="-25000" dirty="0" err="1"/>
              <a:t>F</a:t>
            </a:r>
            <a:r>
              <a:rPr lang="en-US" sz="2200" b="1" dirty="0"/>
              <a:t> = </a:t>
            </a:r>
            <a:r>
              <a:rPr lang="en-US" sz="2200" b="1" dirty="0" err="1"/>
              <a:t>dk</a:t>
            </a:r>
            <a:r>
              <a:rPr lang="en-US" sz="2200" dirty="0"/>
              <a:t> for </a:t>
            </a:r>
            <a:r>
              <a:rPr lang="en-US" sz="2200" b="1" dirty="0"/>
              <a:t>QF</a:t>
            </a:r>
            <a:r>
              <a:rPr lang="en-US" sz="2200" dirty="0"/>
              <a:t>   and   </a:t>
            </a:r>
            <a:r>
              <a:rPr lang="en-US" sz="2200" b="1" dirty="0" err="1"/>
              <a:t>dk</a:t>
            </a:r>
            <a:r>
              <a:rPr lang="en-US" sz="2200" b="1" baseline="-25000" dirty="0" err="1"/>
              <a:t>D</a:t>
            </a:r>
            <a:r>
              <a:rPr lang="en-US" sz="2200" b="1" dirty="0"/>
              <a:t> = </a:t>
            </a:r>
            <a:r>
              <a:rPr lang="en-US" sz="2200" b="1" dirty="0" err="1"/>
              <a:t>dk</a:t>
            </a:r>
            <a:r>
              <a:rPr lang="en-US" sz="2200" dirty="0"/>
              <a:t> for </a:t>
            </a:r>
            <a:r>
              <a:rPr lang="en-US" sz="2200" b="1" dirty="0" smtClean="0"/>
              <a:t>QD</a:t>
            </a:r>
            <a:endParaRPr lang="en-US" sz="2200" dirty="0"/>
          </a:p>
          <a:p>
            <a:pPr>
              <a:lnSpc>
                <a:spcPct val="90000"/>
              </a:lnSpc>
            </a:pPr>
            <a:r>
              <a:rPr lang="en-US" sz="2200" b="1" dirty="0" err="1">
                <a:latin typeface="Symbol" charset="2"/>
                <a:cs typeface="Symbol" charset="2"/>
              </a:rPr>
              <a:t>b</a:t>
            </a:r>
            <a:r>
              <a:rPr lang="en-US" sz="2200" b="1" baseline="-25000" dirty="0" err="1"/>
              <a:t>hF</a:t>
            </a:r>
            <a:r>
              <a:rPr lang="en-US" sz="2200" b="1" dirty="0"/>
              <a:t>, </a:t>
            </a:r>
            <a:r>
              <a:rPr lang="en-US" sz="2200" b="1" dirty="0" err="1">
                <a:latin typeface="Symbol" charset="2"/>
                <a:cs typeface="Symbol" charset="2"/>
              </a:rPr>
              <a:t>b</a:t>
            </a:r>
            <a:r>
              <a:rPr lang="en-US" sz="2200" b="1" baseline="-25000" dirty="0" err="1"/>
              <a:t>vF</a:t>
            </a:r>
            <a:r>
              <a:rPr lang="en-US" sz="2200" b="1" dirty="0"/>
              <a:t> = </a:t>
            </a:r>
            <a:r>
              <a:rPr lang="en-US" sz="2200" b="1" dirty="0">
                <a:latin typeface="Symbol" charset="2"/>
                <a:cs typeface="Symbol" charset="2"/>
              </a:rPr>
              <a:t>b</a:t>
            </a:r>
            <a:r>
              <a:rPr lang="en-US" sz="2200" dirty="0"/>
              <a:t> at </a:t>
            </a:r>
            <a:r>
              <a:rPr lang="en-US" sz="2200" b="1" dirty="0"/>
              <a:t>QF</a:t>
            </a:r>
            <a:r>
              <a:rPr lang="en-US" sz="2200" dirty="0"/>
              <a:t> and </a:t>
            </a:r>
            <a:r>
              <a:rPr lang="en-US" sz="2200" b="1" dirty="0" err="1">
                <a:latin typeface="Symbol" charset="2"/>
                <a:cs typeface="Symbol" charset="2"/>
              </a:rPr>
              <a:t>b</a:t>
            </a:r>
            <a:r>
              <a:rPr lang="en-US" sz="2200" b="1" baseline="-25000" dirty="0" err="1"/>
              <a:t>hD</a:t>
            </a:r>
            <a:r>
              <a:rPr lang="en-US" sz="2200" b="1" dirty="0"/>
              <a:t>, </a:t>
            </a:r>
            <a:r>
              <a:rPr lang="en-US" sz="2200" b="1" dirty="0" err="1">
                <a:latin typeface="Symbol" charset="2"/>
                <a:cs typeface="Symbol" charset="2"/>
              </a:rPr>
              <a:t>b</a:t>
            </a:r>
            <a:r>
              <a:rPr lang="en-US" sz="2200" b="1" baseline="-25000" dirty="0" err="1"/>
              <a:t>vD</a:t>
            </a:r>
            <a:r>
              <a:rPr lang="en-US" sz="2200" b="1" dirty="0"/>
              <a:t> = </a:t>
            </a:r>
            <a:r>
              <a:rPr lang="en-US" sz="2200" b="1" dirty="0">
                <a:latin typeface="Symbol" charset="2"/>
                <a:cs typeface="Symbol" charset="2"/>
              </a:rPr>
              <a:t>b</a:t>
            </a:r>
            <a:r>
              <a:rPr lang="en-US" sz="2200" dirty="0"/>
              <a:t> at </a:t>
            </a:r>
            <a:r>
              <a:rPr lang="en-US" sz="2200" b="1" dirty="0"/>
              <a:t>QD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73667" y="51646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32" name="Group 26"/>
          <p:cNvGrpSpPr>
            <a:grpSpLocks/>
          </p:cNvGrpSpPr>
          <p:nvPr/>
        </p:nvGrpSpPr>
        <p:grpSpPr bwMode="auto">
          <a:xfrm>
            <a:off x="1511660" y="1763815"/>
            <a:ext cx="6361112" cy="1181100"/>
            <a:chOff x="1219" y="3189"/>
            <a:chExt cx="4007" cy="744"/>
          </a:xfrm>
        </p:grpSpPr>
        <p:graphicFrame>
          <p:nvGraphicFramePr>
            <p:cNvPr id="44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3314590"/>
                </p:ext>
              </p:extLst>
            </p:nvPr>
          </p:nvGraphicFramePr>
          <p:xfrm>
            <a:off x="2093" y="3189"/>
            <a:ext cx="2304" cy="7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45" name="Equation" r:id="rId5" imgW="3657600" imgH="1181100" progId="Equation.3">
                    <p:embed/>
                  </p:oleObj>
                </mc:Choice>
                <mc:Fallback>
                  <p:oleObj name="Equation" r:id="rId5" imgW="3657600" imgH="11811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93" y="3189"/>
                          <a:ext cx="2304" cy="744"/>
                        </a:xfrm>
                        <a:prstGeom prst="rect">
                          <a:avLst/>
                        </a:prstGeom>
                        <a:solidFill>
                          <a:srgbClr val="D6ECFF"/>
                        </a:soli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5" name="Text Box 15"/>
            <p:cNvSpPr txBox="1">
              <a:spLocks noChangeArrowheads="1"/>
            </p:cNvSpPr>
            <p:nvPr/>
          </p:nvSpPr>
          <p:spPr bwMode="auto">
            <a:xfrm>
              <a:off x="4882" y="3452"/>
              <a:ext cx="344" cy="2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 b="1">
                  <a:solidFill>
                    <a:srgbClr val="7FD13B"/>
                  </a:solidFill>
                  <a:latin typeface="Times New Roman" charset="0"/>
                </a:rPr>
                <a:t>QF</a:t>
              </a:r>
            </a:p>
          </p:txBody>
        </p:sp>
        <p:sp>
          <p:nvSpPr>
            <p:cNvPr id="46" name="Line 16"/>
            <p:cNvSpPr>
              <a:spLocks noChangeShapeType="1"/>
            </p:cNvSpPr>
            <p:nvPr/>
          </p:nvSpPr>
          <p:spPr bwMode="auto">
            <a:xfrm>
              <a:off x="4053" y="3573"/>
              <a:ext cx="8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Line 17"/>
            <p:cNvSpPr>
              <a:spLocks noChangeShapeType="1"/>
            </p:cNvSpPr>
            <p:nvPr/>
          </p:nvSpPr>
          <p:spPr bwMode="auto">
            <a:xfrm>
              <a:off x="4050" y="3477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Text Box 18"/>
            <p:cNvSpPr txBox="1">
              <a:spLocks noChangeArrowheads="1"/>
            </p:cNvSpPr>
            <p:nvPr/>
          </p:nvSpPr>
          <p:spPr bwMode="auto">
            <a:xfrm>
              <a:off x="1219" y="3438"/>
              <a:ext cx="362" cy="2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 b="1">
                  <a:solidFill>
                    <a:srgbClr val="7FD13B"/>
                  </a:solidFill>
                  <a:latin typeface="Times New Roman" charset="0"/>
                </a:rPr>
                <a:t>QD</a:t>
              </a:r>
              <a:endParaRPr lang="en-US">
                <a:solidFill>
                  <a:srgbClr val="7FD13B"/>
                </a:solidFill>
                <a:latin typeface="Times New Roman" charset="0"/>
              </a:endParaRPr>
            </a:p>
          </p:txBody>
        </p:sp>
        <p:sp>
          <p:nvSpPr>
            <p:cNvPr id="49" name="Line 19"/>
            <p:cNvSpPr>
              <a:spLocks noChangeShapeType="1"/>
            </p:cNvSpPr>
            <p:nvPr/>
          </p:nvSpPr>
          <p:spPr bwMode="auto">
            <a:xfrm>
              <a:off x="1589" y="3573"/>
              <a:ext cx="15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Line 20"/>
            <p:cNvSpPr>
              <a:spLocks noChangeShapeType="1"/>
            </p:cNvSpPr>
            <p:nvPr/>
          </p:nvSpPr>
          <p:spPr bwMode="auto">
            <a:xfrm>
              <a:off x="3101" y="3477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" name="Content Placeholder 2"/>
          <p:cNvSpPr txBox="1">
            <a:spLocks/>
          </p:cNvSpPr>
          <p:nvPr/>
        </p:nvSpPr>
        <p:spPr>
          <a:xfrm>
            <a:off x="521550" y="4284095"/>
            <a:ext cx="8595955" cy="405045"/>
          </a:xfrm>
          <a:prstGeom prst="rect">
            <a:avLst/>
          </a:prstGeom>
        </p:spPr>
        <p:txBody>
          <a:bodyPr vert="horz">
            <a:noAutofit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42900">
              <a:lnSpc>
                <a:spcPct val="90000"/>
              </a:lnSpc>
              <a:spcBef>
                <a:spcPct val="20000"/>
              </a:spcBef>
              <a:buFont typeface="Wingdings" charset="2"/>
              <a:buChar char="§"/>
            </a:pPr>
            <a:r>
              <a:rPr lang="en-US" sz="2400" dirty="0" smtClean="0"/>
              <a:t>We get:</a:t>
            </a:r>
            <a:endParaRPr lang="en-US" sz="2400" dirty="0"/>
          </a:p>
        </p:txBody>
      </p:sp>
      <p:graphicFrame>
        <p:nvGraphicFramePr>
          <p:cNvPr id="5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3929014"/>
              </p:ext>
            </p:extLst>
          </p:nvPr>
        </p:nvGraphicFramePr>
        <p:xfrm>
          <a:off x="2973040" y="3834045"/>
          <a:ext cx="37592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6" name="Equation" r:id="rId7" imgW="3759200" imgH="1219200" progId="Equation.3">
                  <p:embed/>
                </p:oleObj>
              </mc:Choice>
              <mc:Fallback>
                <p:oleObj name="Equation" r:id="rId7" imgW="3759200" imgH="1219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3040" y="3834045"/>
                        <a:ext cx="3759200" cy="1219200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Content Placeholder 2"/>
          <p:cNvSpPr txBox="1">
            <a:spLocks/>
          </p:cNvSpPr>
          <p:nvPr/>
        </p:nvSpPr>
        <p:spPr>
          <a:xfrm>
            <a:off x="431540" y="5049180"/>
            <a:ext cx="8595955" cy="900100"/>
          </a:xfrm>
          <a:prstGeom prst="rect">
            <a:avLst/>
          </a:prstGeom>
        </p:spPr>
        <p:txBody>
          <a:bodyPr vert="horz">
            <a:noAutofit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lnSpc>
                <a:spcPct val="90000"/>
              </a:lnSpc>
            </a:pPr>
            <a:r>
              <a:rPr lang="en-US" sz="2200" dirty="0"/>
              <a:t>This matrix relates the change in the tune to the change in strength of the </a:t>
            </a:r>
            <a:r>
              <a:rPr lang="en-US" sz="2200" dirty="0" err="1"/>
              <a:t>quadrupoles</a:t>
            </a:r>
            <a:r>
              <a:rPr lang="en-US" sz="2200" dirty="0"/>
              <a:t>.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We can invert this matrix to calculate change in </a:t>
            </a:r>
            <a:r>
              <a:rPr lang="en-US" sz="2200" dirty="0" err="1"/>
              <a:t>quadrupole</a:t>
            </a:r>
            <a:r>
              <a:rPr lang="en-US" sz="2200" dirty="0"/>
              <a:t> field needed for a given change in tune</a:t>
            </a:r>
          </a:p>
        </p:txBody>
      </p:sp>
    </p:spTree>
    <p:extLst>
      <p:ext uri="{BB962C8B-B14F-4D97-AF65-F5344CB8AC3E}">
        <p14:creationId xmlns:p14="http://schemas.microsoft.com/office/powerpoint/2010/main" val="1393603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699" y="53625"/>
            <a:ext cx="6480721" cy="914400"/>
          </a:xfrm>
        </p:spPr>
        <p:txBody>
          <a:bodyPr/>
          <a:lstStyle/>
          <a:p>
            <a:r>
              <a:rPr lang="en-US" sz="3600" dirty="0" smtClean="0"/>
              <a:t>Dispersion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6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13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4" name="Content Placeholder 2"/>
          <p:cNvSpPr>
            <a:spLocks noGrp="1"/>
          </p:cNvSpPr>
          <p:nvPr>
            <p:ph idx="1"/>
          </p:nvPr>
        </p:nvSpPr>
        <p:spPr>
          <a:xfrm>
            <a:off x="431540" y="1178749"/>
            <a:ext cx="8442430" cy="630071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spcBef>
                <a:spcPct val="20000"/>
              </a:spcBef>
              <a:buFont typeface="Wingdings" charset="2"/>
              <a:buChar char="§"/>
            </a:pPr>
            <a:r>
              <a:rPr lang="en-US" sz="3200" dirty="0"/>
              <a:t>Until now we have assumed that our beam has no energy or momentum spread:</a:t>
            </a:r>
          </a:p>
        </p:txBody>
      </p:sp>
      <p:graphicFrame>
        <p:nvGraphicFramePr>
          <p:cNvPr id="12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358151"/>
              </p:ext>
            </p:extLst>
          </p:nvPr>
        </p:nvGraphicFramePr>
        <p:xfrm>
          <a:off x="1781690" y="1988840"/>
          <a:ext cx="1054100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4" name="Equation" r:id="rId5" imgW="660113" imgH="444307" progId="Equation.3">
                  <p:embed/>
                </p:oleObj>
              </mc:Choice>
              <mc:Fallback>
                <p:oleObj name="Equation" r:id="rId5" imgW="660113" imgH="44430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1690" y="1988840"/>
                        <a:ext cx="1054100" cy="708025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8122743"/>
              </p:ext>
            </p:extLst>
          </p:nvPr>
        </p:nvGraphicFramePr>
        <p:xfrm>
          <a:off x="3714827" y="1964938"/>
          <a:ext cx="992188" cy="788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5" name="Equation" r:id="rId7" imgW="622030" imgH="495085" progId="Equation.3">
                  <p:embed/>
                </p:oleObj>
              </mc:Choice>
              <mc:Fallback>
                <p:oleObj name="Equation" r:id="rId7" imgW="622030" imgH="49508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4827" y="1964938"/>
                        <a:ext cx="992188" cy="788987"/>
                      </a:xfrm>
                      <a:prstGeom prst="rect">
                        <a:avLst/>
                      </a:prstGeom>
                      <a:solidFill>
                        <a:srgbClr val="D6EC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Content Placeholder 2"/>
          <p:cNvSpPr txBox="1">
            <a:spLocks/>
          </p:cNvSpPr>
          <p:nvPr/>
        </p:nvSpPr>
        <p:spPr>
          <a:xfrm>
            <a:off x="2951820" y="2168860"/>
            <a:ext cx="855095" cy="360039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spcBef>
                <a:spcPct val="20000"/>
              </a:spcBef>
              <a:buNone/>
            </a:pPr>
            <a:r>
              <a:rPr lang="en-US" sz="3200" dirty="0" smtClean="0"/>
              <a:t>and</a:t>
            </a:r>
            <a:endParaRPr lang="en-US" sz="3200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431540" y="2843936"/>
            <a:ext cx="4815536" cy="1800200"/>
          </a:xfrm>
          <a:prstGeom prst="rect">
            <a:avLst/>
          </a:prstGeom>
        </p:spPr>
        <p:txBody>
          <a:bodyPr vert="horz">
            <a:normAutofit fontScale="62500" lnSpcReduction="20000"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57200" indent="-457200">
              <a:lnSpc>
                <a:spcPct val="110000"/>
              </a:lnSpc>
              <a:spcBef>
                <a:spcPct val="20000"/>
              </a:spcBef>
              <a:buFont typeface="Wingdings" charset="2"/>
              <a:buChar char="§"/>
            </a:pPr>
            <a:r>
              <a:rPr lang="en-US" sz="3200" dirty="0"/>
              <a:t>Different energy or momentum particles have different radii of curvature (</a:t>
            </a:r>
            <a:r>
              <a:rPr lang="en-US" sz="3200" dirty="0" err="1">
                <a:latin typeface="Math1" charset="0"/>
              </a:rPr>
              <a:t>ρ</a:t>
            </a:r>
            <a:r>
              <a:rPr lang="en-US" sz="3200" dirty="0"/>
              <a:t>) in the main dipoles.</a:t>
            </a:r>
          </a:p>
          <a:p>
            <a:pPr marL="457200" indent="-457200">
              <a:lnSpc>
                <a:spcPct val="110000"/>
              </a:lnSpc>
              <a:spcBef>
                <a:spcPct val="20000"/>
              </a:spcBef>
              <a:buFont typeface="Wingdings" charset="2"/>
              <a:buChar char="§"/>
            </a:pPr>
            <a:r>
              <a:rPr lang="en-US" sz="3200" dirty="0"/>
              <a:t>These particles no longer pass through the </a:t>
            </a:r>
            <a:r>
              <a:rPr lang="en-US" sz="3200" dirty="0" err="1"/>
              <a:t>quadrupoles</a:t>
            </a:r>
            <a:r>
              <a:rPr lang="en-US" sz="3200" dirty="0"/>
              <a:t> at the same radial position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pic>
        <p:nvPicPr>
          <p:cNvPr id="16" name="Picture 12" descr="C:\My Documents\work\acc_course\acc_pics\scans\off_momentum_E&amp;S.bmp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409" y="1718810"/>
            <a:ext cx="3869086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Content Placeholder 2"/>
          <p:cNvSpPr txBox="1">
            <a:spLocks/>
          </p:cNvSpPr>
          <p:nvPr/>
        </p:nvSpPr>
        <p:spPr>
          <a:xfrm>
            <a:off x="450050" y="4599130"/>
            <a:ext cx="8442430" cy="1710190"/>
          </a:xfrm>
          <a:prstGeom prst="rect">
            <a:avLst/>
          </a:prstGeom>
        </p:spPr>
        <p:txBody>
          <a:bodyPr vert="horz">
            <a:normAutofit fontScale="62500" lnSpcReduction="20000"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57200" indent="-457200">
              <a:lnSpc>
                <a:spcPct val="110000"/>
              </a:lnSpc>
              <a:spcBef>
                <a:spcPct val="20000"/>
              </a:spcBef>
              <a:buFont typeface="Wingdings" charset="2"/>
              <a:buChar char="§"/>
            </a:pPr>
            <a:r>
              <a:rPr lang="en-US" sz="3200" dirty="0" err="1"/>
              <a:t>Quadrupoles</a:t>
            </a:r>
            <a:r>
              <a:rPr lang="en-US" sz="3200" dirty="0"/>
              <a:t> act as dipoles for different momentum particles</a:t>
            </a:r>
            <a:r>
              <a:rPr lang="en-US" sz="3200" dirty="0" smtClean="0"/>
              <a:t>.</a:t>
            </a:r>
          </a:p>
          <a:p>
            <a:pPr marL="457200" indent="-457200">
              <a:lnSpc>
                <a:spcPct val="110000"/>
              </a:lnSpc>
              <a:spcBef>
                <a:spcPct val="20000"/>
              </a:spcBef>
              <a:buFont typeface="Wingdings" charset="2"/>
              <a:buChar char="§"/>
            </a:pPr>
            <a:r>
              <a:rPr lang="en-US" sz="3200" dirty="0" smtClean="0"/>
              <a:t>Closed </a:t>
            </a:r>
            <a:r>
              <a:rPr lang="en-US" sz="3200" dirty="0"/>
              <a:t>orbits for different momentum particles are different.</a:t>
            </a:r>
          </a:p>
          <a:p>
            <a:pPr marL="457200" indent="-457200">
              <a:lnSpc>
                <a:spcPct val="110000"/>
              </a:lnSpc>
              <a:spcBef>
                <a:spcPct val="20000"/>
              </a:spcBef>
              <a:buFont typeface="Wingdings" charset="2"/>
              <a:buChar char="§"/>
            </a:pPr>
            <a:r>
              <a:rPr lang="en-US" sz="3200" dirty="0"/>
              <a:t>This horizontal displacement is expressed as the dispersion function D(s)</a:t>
            </a:r>
          </a:p>
          <a:p>
            <a:pPr marL="457200" indent="-457200">
              <a:lnSpc>
                <a:spcPct val="110000"/>
              </a:lnSpc>
              <a:spcBef>
                <a:spcPct val="20000"/>
              </a:spcBef>
              <a:buFont typeface="Wingdings" charset="2"/>
              <a:buChar char="§"/>
            </a:pPr>
            <a:r>
              <a:rPr lang="en-US" sz="3200" dirty="0"/>
              <a:t>D(s) is a function of </a:t>
            </a:r>
            <a:r>
              <a:rPr lang="en-US" sz="3200" dirty="0" smtClean="0"/>
              <a:t>s </a:t>
            </a:r>
            <a:r>
              <a:rPr lang="en-US" sz="3200" dirty="0"/>
              <a:t>exactly as </a:t>
            </a:r>
            <a:r>
              <a:rPr lang="el-GR" sz="3200" dirty="0"/>
              <a:t>β</a:t>
            </a:r>
            <a:r>
              <a:rPr lang="en-US" sz="3200" dirty="0"/>
              <a:t>(s) is a function of </a:t>
            </a:r>
            <a:r>
              <a:rPr lang="en-US" sz="3200" dirty="0" smtClean="0"/>
              <a:t>s</a:t>
            </a:r>
            <a:endParaRPr lang="en-US" sz="3200" dirty="0"/>
          </a:p>
        </p:txBody>
      </p:sp>
      <p:sp>
        <p:nvSpPr>
          <p:cNvPr id="18" name="TextBox 17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Lattices &amp; Resonances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528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699" y="53625"/>
            <a:ext cx="6480721" cy="914400"/>
          </a:xfrm>
        </p:spPr>
        <p:txBody>
          <a:bodyPr/>
          <a:lstStyle/>
          <a:p>
            <a:r>
              <a:rPr lang="en-US" sz="3600" dirty="0" smtClean="0"/>
              <a:t>Dispersion 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6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14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4" name="Content Placeholder 2"/>
          <p:cNvSpPr>
            <a:spLocks noGrp="1"/>
          </p:cNvSpPr>
          <p:nvPr>
            <p:ph idx="1"/>
          </p:nvPr>
        </p:nvSpPr>
        <p:spPr>
          <a:xfrm>
            <a:off x="431540" y="1178749"/>
            <a:ext cx="8442430" cy="630071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spcBef>
                <a:spcPct val="20000"/>
              </a:spcBef>
              <a:buFont typeface="Wingdings" charset="2"/>
              <a:buChar char="§"/>
            </a:pPr>
            <a:r>
              <a:rPr lang="en-US" sz="3200" dirty="0"/>
              <a:t>The displacement due to the change in momentum at any position (s) is given by: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31540" y="4239090"/>
            <a:ext cx="8442430" cy="2070229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57200" indent="-457200">
              <a:spcBef>
                <a:spcPct val="20000"/>
              </a:spcBef>
              <a:buFont typeface="Wingdings" charset="2"/>
              <a:buChar char="§"/>
            </a:pPr>
            <a:r>
              <a:rPr lang="en-US" sz="3200" b="1" u="sng" dirty="0"/>
              <a:t>D(s)</a:t>
            </a:r>
            <a:r>
              <a:rPr lang="en-US" sz="3200" dirty="0"/>
              <a:t> the </a:t>
            </a:r>
            <a:r>
              <a:rPr lang="en-US" sz="3200" b="1" u="sng" dirty="0"/>
              <a:t>dispersion function</a:t>
            </a:r>
            <a:r>
              <a:rPr lang="en-US" sz="3200" dirty="0"/>
              <a:t>, is calculated from the lattice, and has the unit of meters.</a:t>
            </a:r>
          </a:p>
          <a:p>
            <a:pPr marL="457200" indent="-457200">
              <a:spcBef>
                <a:spcPct val="20000"/>
              </a:spcBef>
              <a:buFont typeface="Wingdings" charset="2"/>
              <a:buChar char="§"/>
            </a:pPr>
            <a:r>
              <a:rPr lang="en-US" sz="3200" dirty="0"/>
              <a:t>The beam will have a finite horizontal size due to it</a:t>
            </a:r>
            <a:r>
              <a:rPr lang="ja-JP" altLang="en-US" sz="3200" dirty="0"/>
              <a:t>’</a:t>
            </a:r>
            <a:r>
              <a:rPr lang="en-US" sz="3200" dirty="0"/>
              <a:t>s momentum spread.</a:t>
            </a:r>
          </a:p>
          <a:p>
            <a:pPr marL="457200" indent="-457200">
              <a:spcBef>
                <a:spcPct val="20000"/>
              </a:spcBef>
              <a:buFont typeface="Wingdings" charset="2"/>
              <a:buChar char="§"/>
            </a:pPr>
            <a:r>
              <a:rPr lang="en-US" sz="3200" dirty="0"/>
              <a:t>In the majority of the cases we have no vertical dipoles, and so D(s)=0 in the vertical plane.</a:t>
            </a:r>
          </a:p>
        </p:txBody>
      </p:sp>
      <p:grpSp>
        <p:nvGrpSpPr>
          <p:cNvPr id="13" name="Group 10"/>
          <p:cNvGrpSpPr>
            <a:grpSpLocks/>
          </p:cNvGrpSpPr>
          <p:nvPr/>
        </p:nvGrpSpPr>
        <p:grpSpPr bwMode="auto">
          <a:xfrm>
            <a:off x="1774825" y="2032000"/>
            <a:ext cx="6113463" cy="1781175"/>
            <a:chOff x="992" y="1455"/>
            <a:chExt cx="3851" cy="1122"/>
          </a:xfrm>
        </p:grpSpPr>
        <p:graphicFrame>
          <p:nvGraphicFramePr>
            <p:cNvPr id="14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72338498"/>
                </p:ext>
              </p:extLst>
            </p:nvPr>
          </p:nvGraphicFramePr>
          <p:xfrm>
            <a:off x="2190" y="1455"/>
            <a:ext cx="1388" cy="4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50" name="Equation" r:id="rId5" imgW="1612900" imgH="520700" progId="Equation.3">
                    <p:embed/>
                  </p:oleObj>
                </mc:Choice>
                <mc:Fallback>
                  <p:oleObj name="Equation" r:id="rId5" imgW="1612900" imgH="5207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90" y="1455"/>
                          <a:ext cx="1388" cy="448"/>
                        </a:xfrm>
                        <a:prstGeom prst="rect">
                          <a:avLst/>
                        </a:prstGeom>
                        <a:solidFill>
                          <a:schemeClr val="tx2"/>
                        </a:soli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AutoShape 8"/>
            <p:cNvSpPr>
              <a:spLocks/>
            </p:cNvSpPr>
            <p:nvPr/>
          </p:nvSpPr>
          <p:spPr bwMode="auto">
            <a:xfrm>
              <a:off x="992" y="2040"/>
              <a:ext cx="1191" cy="537"/>
            </a:xfrm>
            <a:prstGeom prst="borderCallout2">
              <a:avLst>
                <a:gd name="adj1" fmla="val 13407"/>
                <a:gd name="adj2" fmla="val 104032"/>
                <a:gd name="adj3" fmla="val 13407"/>
                <a:gd name="adj4" fmla="val 115282"/>
                <a:gd name="adj5" fmla="val -41731"/>
                <a:gd name="adj6" fmla="val 12313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600" dirty="0">
                  <a:solidFill>
                    <a:srgbClr val="7FD13B"/>
                  </a:solidFill>
                  <a:latin typeface="Times New Roman" charset="0"/>
                </a:rPr>
                <a:t>Local radial displacement due to momentum spread</a:t>
              </a:r>
            </a:p>
          </p:txBody>
        </p:sp>
        <p:sp>
          <p:nvSpPr>
            <p:cNvPr id="16" name="AutoShape 9"/>
            <p:cNvSpPr>
              <a:spLocks/>
            </p:cNvSpPr>
            <p:nvPr/>
          </p:nvSpPr>
          <p:spPr bwMode="auto">
            <a:xfrm>
              <a:off x="3652" y="1911"/>
              <a:ext cx="1191" cy="245"/>
            </a:xfrm>
            <a:prstGeom prst="borderCallout2">
              <a:avLst>
                <a:gd name="adj1" fmla="val 29389"/>
                <a:gd name="adj2" fmla="val -4032"/>
                <a:gd name="adj3" fmla="val 29389"/>
                <a:gd name="adj4" fmla="val -29889"/>
                <a:gd name="adj5" fmla="val -45444"/>
                <a:gd name="adj6" fmla="val -50875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600" dirty="0">
                  <a:solidFill>
                    <a:schemeClr val="accent1"/>
                  </a:solidFill>
                  <a:latin typeface="Times New Roman" charset="0"/>
                </a:rPr>
                <a:t>Dispersion function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Lattices &amp; Resonances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571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699" y="53625"/>
            <a:ext cx="6480721" cy="914400"/>
          </a:xfrm>
        </p:spPr>
        <p:txBody>
          <a:bodyPr/>
          <a:lstStyle/>
          <a:p>
            <a:r>
              <a:rPr lang="en-US" sz="3600" dirty="0" smtClean="0"/>
              <a:t>Momentum Compaction Factor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6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15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4" name="Content Placeholder 2"/>
          <p:cNvSpPr>
            <a:spLocks noGrp="1"/>
          </p:cNvSpPr>
          <p:nvPr>
            <p:ph idx="1"/>
          </p:nvPr>
        </p:nvSpPr>
        <p:spPr>
          <a:xfrm>
            <a:off x="431540" y="1178750"/>
            <a:ext cx="8442430" cy="1215136"/>
          </a:xfrm>
        </p:spPr>
        <p:txBody>
          <a:bodyPr>
            <a:normAutofit fontScale="62500" lnSpcReduction="20000"/>
          </a:bodyPr>
          <a:lstStyle/>
          <a:p>
            <a:pPr marL="457200" indent="-457200">
              <a:spcBef>
                <a:spcPct val="20000"/>
              </a:spcBef>
              <a:buFont typeface="Wingdings" charset="2"/>
              <a:buChar char="§"/>
            </a:pPr>
            <a:r>
              <a:rPr lang="en-US" sz="3200" dirty="0"/>
              <a:t>The </a:t>
            </a:r>
            <a:r>
              <a:rPr lang="en-US" sz="3200" b="1" u="sng" dirty="0"/>
              <a:t>change in orbit</a:t>
            </a:r>
            <a:r>
              <a:rPr lang="en-US" sz="3200" dirty="0"/>
              <a:t> with the </a:t>
            </a:r>
            <a:r>
              <a:rPr lang="en-US" sz="3200" b="1" u="sng" dirty="0"/>
              <a:t>changing momentum</a:t>
            </a:r>
            <a:r>
              <a:rPr lang="en-US" sz="3200" dirty="0"/>
              <a:t> means that the average length of the orbit will also depend on the beam momentum. </a:t>
            </a:r>
          </a:p>
          <a:p>
            <a:pPr marL="457200" indent="-457200">
              <a:spcBef>
                <a:spcPct val="20000"/>
              </a:spcBef>
              <a:buFont typeface="Wingdings" charset="2"/>
              <a:buChar char="§"/>
            </a:pPr>
            <a:r>
              <a:rPr lang="en-US" sz="3200" dirty="0"/>
              <a:t>This is expressed as the </a:t>
            </a:r>
            <a:r>
              <a:rPr lang="en-US" sz="3200" b="1" u="sng" dirty="0"/>
              <a:t>momentum compaction factor</a:t>
            </a:r>
            <a:r>
              <a:rPr lang="en-US" sz="3200" dirty="0"/>
              <a:t>, </a:t>
            </a:r>
            <a:r>
              <a:rPr lang="el-GR" sz="3200" b="1" i="1" u="sng" dirty="0"/>
              <a:t>α</a:t>
            </a:r>
            <a:r>
              <a:rPr lang="en-US" sz="3200" b="1" u="sng" dirty="0">
                <a:latin typeface="Math1" charset="0"/>
              </a:rPr>
              <a:t> </a:t>
            </a:r>
            <a:r>
              <a:rPr lang="en-US" sz="3200" b="1" u="sng" baseline="-25000" dirty="0"/>
              <a:t>p</a:t>
            </a:r>
            <a:r>
              <a:rPr lang="en-US" sz="3200" dirty="0"/>
              <a:t>, where: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31540" y="3293985"/>
            <a:ext cx="8442430" cy="720079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57200" indent="-457200">
              <a:spcBef>
                <a:spcPct val="20000"/>
              </a:spcBef>
              <a:buFont typeface="Wingdings" charset="2"/>
              <a:buChar char="§"/>
            </a:pPr>
            <a:r>
              <a:rPr lang="el-GR" sz="3200" b="1" i="1" dirty="0" smtClean="0">
                <a:solidFill>
                  <a:srgbClr val="FFFFFF"/>
                </a:solidFill>
              </a:rPr>
              <a:t>α</a:t>
            </a:r>
            <a:r>
              <a:rPr lang="en-US" sz="3200" b="1" baseline="-25000" dirty="0" smtClean="0">
                <a:solidFill>
                  <a:srgbClr val="FFFFFF"/>
                </a:solidFill>
              </a:rPr>
              <a:t>p</a:t>
            </a:r>
            <a:r>
              <a:rPr lang="en-US" sz="3200" b="1" dirty="0" smtClean="0">
                <a:solidFill>
                  <a:srgbClr val="FFFFFF"/>
                </a:solidFill>
              </a:rPr>
              <a:t> </a:t>
            </a:r>
            <a:r>
              <a:rPr lang="en-US" sz="3200" dirty="0">
                <a:solidFill>
                  <a:srgbClr val="FFFFFF"/>
                </a:solidFill>
              </a:rPr>
              <a:t>tells us about the change in the length of radius of the closed orbit for a change in momentum.</a:t>
            </a:r>
          </a:p>
        </p:txBody>
      </p:sp>
      <p:graphicFrame>
        <p:nvGraphicFramePr>
          <p:cNvPr id="1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6475703"/>
              </p:ext>
            </p:extLst>
          </p:nvPr>
        </p:nvGraphicFramePr>
        <p:xfrm>
          <a:off x="3986935" y="2258870"/>
          <a:ext cx="1585912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5" name="Equation" r:id="rId5" imgW="1104900" imgH="596900" progId="Equation.3">
                  <p:embed/>
                </p:oleObj>
              </mc:Choice>
              <mc:Fallback>
                <p:oleObj name="Equation" r:id="rId5" imgW="1104900" imgH="596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6935" y="2258870"/>
                        <a:ext cx="1585912" cy="857250"/>
                      </a:xfrm>
                      <a:prstGeom prst="rect">
                        <a:avLst/>
                      </a:prstGeom>
                      <a:solidFill>
                        <a:srgbClr val="D6EC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Lattices &amp; Resonances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571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699" y="53625"/>
            <a:ext cx="6480721" cy="914400"/>
          </a:xfrm>
        </p:spPr>
        <p:txBody>
          <a:bodyPr/>
          <a:lstStyle/>
          <a:p>
            <a:r>
              <a:rPr lang="en-US" sz="3600" dirty="0" smtClean="0"/>
              <a:t>Chromaticity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6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16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4" name="Content Placeholder 2"/>
          <p:cNvSpPr>
            <a:spLocks noGrp="1"/>
          </p:cNvSpPr>
          <p:nvPr>
            <p:ph idx="1"/>
          </p:nvPr>
        </p:nvSpPr>
        <p:spPr>
          <a:xfrm>
            <a:off x="431540" y="1178750"/>
            <a:ext cx="8442430" cy="585065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Wingdings" charset="2"/>
              <a:buChar char="§"/>
            </a:pPr>
            <a:r>
              <a:rPr lang="en-US" sz="3200" dirty="0"/>
              <a:t>The focusing strength of our </a:t>
            </a:r>
            <a:r>
              <a:rPr lang="en-US" sz="3200" dirty="0" err="1"/>
              <a:t>quadrupoles</a:t>
            </a:r>
            <a:r>
              <a:rPr lang="en-US" sz="3200" dirty="0"/>
              <a:t> depends on the beam momentum, </a:t>
            </a:r>
            <a:r>
              <a:rPr lang="en-US" sz="3200" dirty="0" smtClean="0"/>
              <a:t>p.</a:t>
            </a:r>
            <a:endParaRPr lang="en-US" sz="3200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76545" y="2843935"/>
            <a:ext cx="8442430" cy="585065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Wingdings" charset="2"/>
              <a:buChar char="§"/>
            </a:pPr>
            <a:r>
              <a:rPr lang="en-US" sz="3200" dirty="0"/>
              <a:t>Therefore a spread in momentum causes a spread in focusing strength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31540" y="4284095"/>
            <a:ext cx="8442430" cy="360041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Wingdings" charset="2"/>
              <a:buChar char="§"/>
            </a:pPr>
            <a:r>
              <a:rPr lang="en-US" sz="3200" dirty="0" smtClean="0"/>
              <a:t> </a:t>
            </a:r>
            <a:r>
              <a:rPr lang="en-US" sz="3200" dirty="0"/>
              <a:t>Q depends on the </a:t>
            </a:r>
            <a:r>
              <a:rPr lang="en-US" sz="3200" dirty="0" smtClean="0"/>
              <a:t>k of </a:t>
            </a:r>
            <a:r>
              <a:rPr lang="en-US" sz="3200" dirty="0"/>
              <a:t>the </a:t>
            </a:r>
            <a:r>
              <a:rPr lang="en-US" sz="3200" dirty="0" err="1"/>
              <a:t>quadrupoles</a:t>
            </a:r>
            <a:endParaRPr lang="en-US" sz="3200" dirty="0"/>
          </a:p>
        </p:txBody>
      </p:sp>
      <p:grpSp>
        <p:nvGrpSpPr>
          <p:cNvPr id="14" name="Group 23"/>
          <p:cNvGrpSpPr>
            <a:grpSpLocks/>
          </p:cNvGrpSpPr>
          <p:nvPr/>
        </p:nvGrpSpPr>
        <p:grpSpPr bwMode="auto">
          <a:xfrm>
            <a:off x="2780798" y="1896120"/>
            <a:ext cx="3681412" cy="812800"/>
            <a:chOff x="2030" y="1418"/>
            <a:chExt cx="2319" cy="512"/>
          </a:xfrm>
        </p:grpSpPr>
        <p:sp>
          <p:nvSpPr>
            <p:cNvPr id="15" name="Rectangle 22"/>
            <p:cNvSpPr>
              <a:spLocks noChangeArrowheads="1"/>
            </p:cNvSpPr>
            <p:nvPr/>
          </p:nvSpPr>
          <p:spPr bwMode="auto">
            <a:xfrm>
              <a:off x="3672" y="1534"/>
              <a:ext cx="677" cy="25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" name="Rectangle 21"/>
            <p:cNvSpPr>
              <a:spLocks noChangeArrowheads="1"/>
            </p:cNvSpPr>
            <p:nvPr/>
          </p:nvSpPr>
          <p:spPr bwMode="auto">
            <a:xfrm>
              <a:off x="2030" y="1418"/>
              <a:ext cx="1058" cy="512"/>
            </a:xfrm>
            <a:prstGeom prst="rect">
              <a:avLst/>
            </a:prstGeom>
            <a:solidFill>
              <a:srgbClr val="D6ECFF"/>
            </a:solidFill>
            <a:ln w="9525">
              <a:solidFill>
                <a:srgbClr val="D6EC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17" name="Group 11"/>
            <p:cNvGrpSpPr>
              <a:grpSpLocks/>
            </p:cNvGrpSpPr>
            <p:nvPr/>
          </p:nvGrpSpPr>
          <p:grpSpPr bwMode="auto">
            <a:xfrm>
              <a:off x="2081" y="1460"/>
              <a:ext cx="1536" cy="416"/>
              <a:chOff x="2074" y="2400"/>
              <a:chExt cx="1536" cy="416"/>
            </a:xfrm>
          </p:grpSpPr>
          <p:graphicFrame>
            <p:nvGraphicFramePr>
              <p:cNvPr id="18" name="Object 8"/>
              <p:cNvGraphicFramePr>
                <a:graphicFrameLocks noChangeAspect="1"/>
              </p:cNvGraphicFramePr>
              <p:nvPr/>
            </p:nvGraphicFramePr>
            <p:xfrm>
              <a:off x="2074" y="2400"/>
              <a:ext cx="888" cy="41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460" name="Equation" r:id="rId5" imgW="1409088" imgH="660113" progId="Equation.3">
                      <p:embed/>
                    </p:oleObj>
                  </mc:Choice>
                  <mc:Fallback>
                    <p:oleObj name="Equation" r:id="rId5" imgW="1409088" imgH="660113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74" y="2400"/>
                            <a:ext cx="888" cy="41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0" name="Line 10"/>
              <p:cNvSpPr>
                <a:spLocks noChangeShapeType="1"/>
              </p:cNvSpPr>
              <p:nvPr/>
            </p:nvSpPr>
            <p:spPr bwMode="auto">
              <a:xfrm flipH="1">
                <a:off x="2986" y="2592"/>
                <a:ext cx="624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1" name="Oval 28"/>
          <p:cNvSpPr>
            <a:spLocks noChangeArrowheads="1"/>
          </p:cNvSpPr>
          <p:nvPr/>
        </p:nvSpPr>
        <p:spPr bwMode="auto">
          <a:xfrm>
            <a:off x="6111168" y="2016692"/>
            <a:ext cx="328612" cy="55721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5436093" y="2033845"/>
            <a:ext cx="981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3.3356 p</a:t>
            </a:r>
            <a:endParaRPr lang="en-US" dirty="0">
              <a:solidFill>
                <a:schemeClr val="accent1"/>
              </a:solidFill>
            </a:endParaRPr>
          </a:p>
        </p:txBody>
      </p:sp>
      <p:grpSp>
        <p:nvGrpSpPr>
          <p:cNvPr id="22" name="Group 31"/>
          <p:cNvGrpSpPr>
            <a:grpSpLocks/>
          </p:cNvGrpSpPr>
          <p:nvPr/>
        </p:nvGrpSpPr>
        <p:grpSpPr bwMode="auto">
          <a:xfrm>
            <a:off x="4031940" y="3338990"/>
            <a:ext cx="1257300" cy="765175"/>
            <a:chOff x="2606" y="2070"/>
            <a:chExt cx="792" cy="482"/>
          </a:xfrm>
          <a:solidFill>
            <a:schemeClr val="tx2"/>
          </a:solidFill>
        </p:grpSpPr>
        <p:sp>
          <p:nvSpPr>
            <p:cNvPr id="23" name="Rectangle 24"/>
            <p:cNvSpPr>
              <a:spLocks noChangeArrowheads="1"/>
            </p:cNvSpPr>
            <p:nvPr/>
          </p:nvSpPr>
          <p:spPr bwMode="auto">
            <a:xfrm>
              <a:off x="2606" y="2070"/>
              <a:ext cx="792" cy="482"/>
            </a:xfrm>
            <a:prstGeom prst="rect">
              <a:avLst/>
            </a:prstGeom>
            <a:grpFill/>
            <a:ln w="9525">
              <a:solidFill>
                <a:srgbClr val="D6EC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graphicFrame>
          <p:nvGraphicFramePr>
            <p:cNvPr id="24" name="Object 13"/>
            <p:cNvGraphicFramePr>
              <a:graphicFrameLocks noChangeAspect="1"/>
            </p:cNvGraphicFramePr>
            <p:nvPr/>
          </p:nvGraphicFramePr>
          <p:xfrm>
            <a:off x="2633" y="2088"/>
            <a:ext cx="754" cy="4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61" name="Equation" r:id="rId7" imgW="698500" imgH="419100" progId="Equation.3">
                    <p:embed/>
                  </p:oleObj>
                </mc:Choice>
                <mc:Fallback>
                  <p:oleObj name="Equation" r:id="rId7" imgW="698500" imgH="4191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33" y="2088"/>
                          <a:ext cx="754" cy="45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5" name="Group 30"/>
          <p:cNvGrpSpPr>
            <a:grpSpLocks/>
          </p:cNvGrpSpPr>
          <p:nvPr/>
        </p:nvGrpSpPr>
        <p:grpSpPr bwMode="auto">
          <a:xfrm>
            <a:off x="2952750" y="4796522"/>
            <a:ext cx="3937000" cy="747713"/>
            <a:chOff x="1505" y="2930"/>
            <a:chExt cx="2480" cy="471"/>
          </a:xfrm>
        </p:grpSpPr>
        <p:grpSp>
          <p:nvGrpSpPr>
            <p:cNvPr id="26" name="Group 28"/>
            <p:cNvGrpSpPr>
              <a:grpSpLocks/>
            </p:cNvGrpSpPr>
            <p:nvPr/>
          </p:nvGrpSpPr>
          <p:grpSpPr bwMode="auto">
            <a:xfrm>
              <a:off x="3215" y="2933"/>
              <a:ext cx="770" cy="468"/>
              <a:chOff x="3215" y="2933"/>
              <a:chExt cx="770" cy="468"/>
            </a:xfrm>
          </p:grpSpPr>
          <p:sp>
            <p:nvSpPr>
              <p:cNvPr id="31" name="Rectangle 27"/>
              <p:cNvSpPr>
                <a:spLocks noChangeArrowheads="1"/>
              </p:cNvSpPr>
              <p:nvPr/>
            </p:nvSpPr>
            <p:spPr bwMode="auto">
              <a:xfrm>
                <a:off x="3215" y="2933"/>
                <a:ext cx="770" cy="468"/>
              </a:xfrm>
              <a:prstGeom prst="rect">
                <a:avLst/>
              </a:prstGeom>
              <a:solidFill>
                <a:srgbClr val="D6ECFF"/>
              </a:solidFill>
              <a:ln w="9525">
                <a:solidFill>
                  <a:srgbClr val="D6EC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graphicFrame>
            <p:nvGraphicFramePr>
              <p:cNvPr id="32" name="Object 14"/>
              <p:cNvGraphicFramePr>
                <a:graphicFrameLocks noChangeAspect="1"/>
              </p:cNvGraphicFramePr>
              <p:nvPr/>
            </p:nvGraphicFramePr>
            <p:xfrm>
              <a:off x="3226" y="2950"/>
              <a:ext cx="720" cy="41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462" name="Equation" r:id="rId9" imgW="1143000" imgH="660400" progId="Equation.3">
                      <p:embed/>
                    </p:oleObj>
                  </mc:Choice>
                  <mc:Fallback>
                    <p:oleObj name="Equation" r:id="rId9" imgW="1143000" imgH="6604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26" y="2950"/>
                            <a:ext cx="720" cy="41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27" name="Group 29"/>
            <p:cNvGrpSpPr>
              <a:grpSpLocks/>
            </p:cNvGrpSpPr>
            <p:nvPr/>
          </p:nvGrpSpPr>
          <p:grpSpPr bwMode="auto">
            <a:xfrm>
              <a:off x="1505" y="2930"/>
              <a:ext cx="713" cy="468"/>
              <a:chOff x="1505" y="2930"/>
              <a:chExt cx="713" cy="468"/>
            </a:xfrm>
          </p:grpSpPr>
          <p:sp>
            <p:nvSpPr>
              <p:cNvPr id="29" name="Rectangle 26"/>
              <p:cNvSpPr>
                <a:spLocks noChangeArrowheads="1"/>
              </p:cNvSpPr>
              <p:nvPr/>
            </p:nvSpPr>
            <p:spPr bwMode="auto">
              <a:xfrm>
                <a:off x="1505" y="2930"/>
                <a:ext cx="713" cy="468"/>
              </a:xfrm>
              <a:prstGeom prst="rect">
                <a:avLst/>
              </a:prstGeom>
              <a:solidFill>
                <a:srgbClr val="D6ECFF"/>
              </a:solidFill>
              <a:ln w="9525">
                <a:solidFill>
                  <a:srgbClr val="D6EC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graphicFrame>
            <p:nvGraphicFramePr>
              <p:cNvPr id="30" name="Object 1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80196431"/>
                  </p:ext>
                </p:extLst>
              </p:nvPr>
            </p:nvGraphicFramePr>
            <p:xfrm>
              <a:off x="1594" y="2950"/>
              <a:ext cx="568" cy="41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463" name="Equation" r:id="rId11" imgW="901309" imgH="660113" progId="Equation.3">
                      <p:embed/>
                    </p:oleObj>
                  </mc:Choice>
                  <mc:Fallback>
                    <p:oleObj name="Equation" r:id="rId11" imgW="901309" imgH="660113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94" y="2950"/>
                            <a:ext cx="568" cy="416"/>
                          </a:xfrm>
                          <a:prstGeom prst="rect">
                            <a:avLst/>
                          </a:prstGeom>
                          <a:solidFill>
                            <a:srgbClr val="D6ECFF"/>
                          </a:solidFill>
                          <a:ln>
                            <a:solidFill>
                              <a:srgbClr val="D6ECFF"/>
                            </a:solidFill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28" name="Line 16"/>
            <p:cNvSpPr>
              <a:spLocks noChangeShapeType="1"/>
            </p:cNvSpPr>
            <p:nvPr/>
          </p:nvSpPr>
          <p:spPr bwMode="auto">
            <a:xfrm>
              <a:off x="2355" y="3190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" name="Content Placeholder 2"/>
          <p:cNvSpPr txBox="1">
            <a:spLocks/>
          </p:cNvSpPr>
          <p:nvPr/>
        </p:nvSpPr>
        <p:spPr>
          <a:xfrm>
            <a:off x="431540" y="5724254"/>
            <a:ext cx="8442430" cy="360041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Wingdings" charset="2"/>
              <a:buChar char="§"/>
            </a:pPr>
            <a:r>
              <a:rPr lang="en-US" sz="3200" dirty="0" smtClean="0"/>
              <a:t>The </a:t>
            </a:r>
            <a:r>
              <a:rPr lang="en-US" sz="3200" dirty="0"/>
              <a:t>constant here is called </a:t>
            </a:r>
            <a:r>
              <a:rPr lang="en-US" sz="3200" dirty="0" smtClean="0"/>
              <a:t>Chromaticity</a:t>
            </a:r>
            <a:endParaRPr lang="en-US" sz="3200" b="1" u="sng" dirty="0">
              <a:solidFill>
                <a:schemeClr val="bg2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Lattices &amp; Resonances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571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266855" y="3203975"/>
            <a:ext cx="495055" cy="2655295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699" y="53625"/>
            <a:ext cx="6480721" cy="914400"/>
          </a:xfrm>
        </p:spPr>
        <p:txBody>
          <a:bodyPr/>
          <a:lstStyle/>
          <a:p>
            <a:r>
              <a:rPr lang="en-US" sz="3600" dirty="0" smtClean="0"/>
              <a:t>Chromaticity </a:t>
            </a:r>
            <a:r>
              <a:rPr lang="en-US" sz="3600" dirty="0" err="1" smtClean="0"/>
              <a:t>Visiualized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6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17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4" name="Content Placeholder 2"/>
          <p:cNvSpPr>
            <a:spLocks noGrp="1"/>
          </p:cNvSpPr>
          <p:nvPr>
            <p:ph idx="1"/>
          </p:nvPr>
        </p:nvSpPr>
        <p:spPr>
          <a:xfrm>
            <a:off x="431540" y="1178750"/>
            <a:ext cx="8442430" cy="675075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Wingdings" charset="2"/>
              <a:buChar char="§"/>
            </a:pPr>
            <a:r>
              <a:rPr lang="en-US" sz="3200" dirty="0"/>
              <a:t>The chromaticity relates the tune spread of the transverse motion with the momentum spread in the beam.</a:t>
            </a:r>
          </a:p>
        </p:txBody>
      </p:sp>
      <p:sp>
        <p:nvSpPr>
          <p:cNvPr id="12" name="Text Box 41"/>
          <p:cNvSpPr txBox="1">
            <a:spLocks noChangeArrowheads="1"/>
          </p:cNvSpPr>
          <p:nvPr/>
        </p:nvSpPr>
        <p:spPr bwMode="auto">
          <a:xfrm>
            <a:off x="1542468" y="4153495"/>
            <a:ext cx="7762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p</a:t>
            </a:r>
            <a:r>
              <a:rPr lang="en-US" baseline="-25000"/>
              <a:t>0</a:t>
            </a:r>
          </a:p>
        </p:txBody>
      </p:sp>
      <p:grpSp>
        <p:nvGrpSpPr>
          <p:cNvPr id="13" name="Group 62"/>
          <p:cNvGrpSpPr>
            <a:grpSpLocks/>
          </p:cNvGrpSpPr>
          <p:nvPr/>
        </p:nvGrpSpPr>
        <p:grpSpPr bwMode="auto">
          <a:xfrm>
            <a:off x="1436105" y="4537671"/>
            <a:ext cx="4433888" cy="142875"/>
            <a:chOff x="718" y="2670"/>
            <a:chExt cx="2793" cy="90"/>
          </a:xfrm>
        </p:grpSpPr>
        <p:sp>
          <p:nvSpPr>
            <p:cNvPr id="15" name="Line 25"/>
            <p:cNvSpPr>
              <a:spLocks noChangeShapeType="1"/>
            </p:cNvSpPr>
            <p:nvPr/>
          </p:nvSpPr>
          <p:spPr bwMode="auto">
            <a:xfrm>
              <a:off x="718" y="2716"/>
              <a:ext cx="2793" cy="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" name="Oval 46"/>
            <p:cNvSpPr>
              <a:spLocks noChangeArrowheads="1"/>
            </p:cNvSpPr>
            <p:nvPr/>
          </p:nvSpPr>
          <p:spPr bwMode="auto">
            <a:xfrm>
              <a:off x="2968" y="2670"/>
              <a:ext cx="90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7" name="AutoShape 47"/>
          <p:cNvSpPr>
            <a:spLocks/>
          </p:cNvSpPr>
          <p:nvPr/>
        </p:nvSpPr>
        <p:spPr bwMode="auto">
          <a:xfrm>
            <a:off x="5427080" y="2775545"/>
            <a:ext cx="3409950" cy="1558925"/>
          </a:xfrm>
          <a:prstGeom prst="borderCallout2">
            <a:avLst>
              <a:gd name="adj1" fmla="val 7333"/>
              <a:gd name="adj2" fmla="val -2236"/>
              <a:gd name="adj3" fmla="val 7333"/>
              <a:gd name="adj4" fmla="val -10009"/>
              <a:gd name="adj5" fmla="val 78412"/>
              <a:gd name="adj6" fmla="val -26259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800">
                <a:solidFill>
                  <a:srgbClr val="7FD13B"/>
                </a:solidFill>
              </a:rPr>
              <a:t>A particle with a higher momentum as the central momentum will be deviated less in the quadrupole and will have a lower betatron tune</a:t>
            </a:r>
          </a:p>
        </p:txBody>
      </p:sp>
      <p:sp>
        <p:nvSpPr>
          <p:cNvPr id="18" name="AutoShape 48"/>
          <p:cNvSpPr>
            <a:spLocks/>
          </p:cNvSpPr>
          <p:nvPr/>
        </p:nvSpPr>
        <p:spPr bwMode="auto">
          <a:xfrm>
            <a:off x="5066718" y="4875807"/>
            <a:ext cx="3543300" cy="1433513"/>
          </a:xfrm>
          <a:prstGeom prst="borderCallout2">
            <a:avLst>
              <a:gd name="adj1" fmla="val 7972"/>
              <a:gd name="adj2" fmla="val -2153"/>
              <a:gd name="adj3" fmla="val 7972"/>
              <a:gd name="adj4" fmla="val -3718"/>
              <a:gd name="adj5" fmla="val -5759"/>
              <a:gd name="adj6" fmla="val -1344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800">
                <a:solidFill>
                  <a:srgbClr val="7FD13B"/>
                </a:solidFill>
              </a:rPr>
              <a:t>A particle with a lower momentum as the central momentum will be deviated more in the quadrupole and will have a higher betatron tune</a:t>
            </a:r>
          </a:p>
        </p:txBody>
      </p:sp>
      <p:grpSp>
        <p:nvGrpSpPr>
          <p:cNvPr id="19" name="Group 53"/>
          <p:cNvGrpSpPr>
            <a:grpSpLocks/>
          </p:cNvGrpSpPr>
          <p:nvPr/>
        </p:nvGrpSpPr>
        <p:grpSpPr bwMode="auto">
          <a:xfrm>
            <a:off x="3868155" y="2059582"/>
            <a:ext cx="1222375" cy="742950"/>
            <a:chOff x="3215" y="2933"/>
            <a:chExt cx="770" cy="468"/>
          </a:xfrm>
          <a:solidFill>
            <a:schemeClr val="tx2"/>
          </a:solidFill>
        </p:grpSpPr>
        <p:sp>
          <p:nvSpPr>
            <p:cNvPr id="20" name="Rectangle 54"/>
            <p:cNvSpPr>
              <a:spLocks noChangeArrowheads="1"/>
            </p:cNvSpPr>
            <p:nvPr/>
          </p:nvSpPr>
          <p:spPr bwMode="auto">
            <a:xfrm>
              <a:off x="3215" y="2933"/>
              <a:ext cx="770" cy="468"/>
            </a:xfrm>
            <a:prstGeom prst="rect">
              <a:avLst/>
            </a:prstGeom>
            <a:grpFill/>
            <a:ln w="9525">
              <a:solidFill>
                <a:srgbClr val="D6EC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graphicFrame>
          <p:nvGraphicFramePr>
            <p:cNvPr id="21" name="Object 55"/>
            <p:cNvGraphicFramePr>
              <a:graphicFrameLocks noChangeAspect="1"/>
            </p:cNvGraphicFramePr>
            <p:nvPr/>
          </p:nvGraphicFramePr>
          <p:xfrm>
            <a:off x="3226" y="2950"/>
            <a:ext cx="720" cy="4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21" name="Equation" r:id="rId5" imgW="1143000" imgH="660400" progId="Equation.3">
                    <p:embed/>
                  </p:oleObj>
                </mc:Choice>
                <mc:Fallback>
                  <p:oleObj name="Equation" r:id="rId5" imgW="1143000" imgH="660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26" y="2950"/>
                          <a:ext cx="720" cy="4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2" name="AutoShape 65"/>
          <p:cNvSpPr>
            <a:spLocks/>
          </p:cNvSpPr>
          <p:nvPr/>
        </p:nvSpPr>
        <p:spPr bwMode="auto">
          <a:xfrm>
            <a:off x="791580" y="2111970"/>
            <a:ext cx="2033588" cy="895350"/>
          </a:xfrm>
          <a:prstGeom prst="borderCallout2">
            <a:avLst>
              <a:gd name="adj1" fmla="val 12764"/>
              <a:gd name="adj2" fmla="val 103745"/>
              <a:gd name="adj3" fmla="val 12764"/>
              <a:gd name="adj4" fmla="val 122796"/>
              <a:gd name="adj5" fmla="val 175000"/>
              <a:gd name="adj6" fmla="val 14434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800">
                <a:solidFill>
                  <a:schemeClr val="accent1"/>
                </a:solidFill>
              </a:rPr>
              <a:t>Focusing quadrupole in horizontal plane</a:t>
            </a:r>
          </a:p>
        </p:txBody>
      </p:sp>
      <p:grpSp>
        <p:nvGrpSpPr>
          <p:cNvPr id="23" name="Group 73"/>
          <p:cNvGrpSpPr>
            <a:grpSpLocks/>
          </p:cNvGrpSpPr>
          <p:nvPr/>
        </p:nvGrpSpPr>
        <p:grpSpPr bwMode="auto">
          <a:xfrm>
            <a:off x="1451980" y="3191470"/>
            <a:ext cx="4189413" cy="1425575"/>
            <a:chOff x="1022" y="1997"/>
            <a:chExt cx="2639" cy="898"/>
          </a:xfrm>
        </p:grpSpPr>
        <p:grpSp>
          <p:nvGrpSpPr>
            <p:cNvPr id="24" name="Group 66"/>
            <p:cNvGrpSpPr>
              <a:grpSpLocks/>
            </p:cNvGrpSpPr>
            <p:nvPr/>
          </p:nvGrpSpPr>
          <p:grpSpPr bwMode="auto">
            <a:xfrm>
              <a:off x="1073" y="1997"/>
              <a:ext cx="2588" cy="898"/>
              <a:chOff x="1073" y="1997"/>
              <a:chExt cx="2588" cy="898"/>
            </a:xfrm>
          </p:grpSpPr>
          <p:sp>
            <p:nvSpPr>
              <p:cNvPr id="26" name="Line 37"/>
              <p:cNvSpPr>
                <a:spLocks noChangeShapeType="1"/>
              </p:cNvSpPr>
              <p:nvPr/>
            </p:nvSpPr>
            <p:spPr bwMode="auto">
              <a:xfrm>
                <a:off x="1073" y="2299"/>
                <a:ext cx="1260" cy="0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7" name="Line 38"/>
              <p:cNvSpPr>
                <a:spLocks noChangeShapeType="1"/>
              </p:cNvSpPr>
              <p:nvPr/>
            </p:nvSpPr>
            <p:spPr bwMode="auto">
              <a:xfrm>
                <a:off x="2328" y="2301"/>
                <a:ext cx="1333" cy="594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8" name="Text Box 42"/>
              <p:cNvSpPr txBox="1">
                <a:spLocks noChangeArrowheads="1"/>
              </p:cNvSpPr>
              <p:nvPr/>
            </p:nvSpPr>
            <p:spPr bwMode="auto">
              <a:xfrm>
                <a:off x="1079" y="1997"/>
                <a:ext cx="755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/>
                  <a:t>p &gt; p</a:t>
                </a:r>
                <a:r>
                  <a:rPr lang="en-US" baseline="-25000"/>
                  <a:t>0</a:t>
                </a:r>
              </a:p>
            </p:txBody>
          </p:sp>
          <p:sp>
            <p:nvSpPr>
              <p:cNvPr id="29" name="Line 44"/>
              <p:cNvSpPr>
                <a:spLocks noChangeShapeType="1"/>
              </p:cNvSpPr>
              <p:nvPr/>
            </p:nvSpPr>
            <p:spPr bwMode="auto">
              <a:xfrm>
                <a:off x="2321" y="2299"/>
                <a:ext cx="965" cy="5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25" name="Oval 70"/>
            <p:cNvSpPr>
              <a:spLocks noChangeArrowheads="1"/>
            </p:cNvSpPr>
            <p:nvPr/>
          </p:nvSpPr>
          <p:spPr bwMode="auto">
            <a:xfrm>
              <a:off x="1022" y="2239"/>
              <a:ext cx="116" cy="116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30" name="Group 74"/>
          <p:cNvGrpSpPr>
            <a:grpSpLocks/>
          </p:cNvGrpSpPr>
          <p:nvPr/>
        </p:nvGrpSpPr>
        <p:grpSpPr bwMode="auto">
          <a:xfrm>
            <a:off x="1421818" y="4599582"/>
            <a:ext cx="3646487" cy="1027113"/>
            <a:chOff x="1003" y="2884"/>
            <a:chExt cx="2297" cy="647"/>
          </a:xfrm>
        </p:grpSpPr>
        <p:grpSp>
          <p:nvGrpSpPr>
            <p:cNvPr id="31" name="Group 67"/>
            <p:cNvGrpSpPr>
              <a:grpSpLocks/>
            </p:cNvGrpSpPr>
            <p:nvPr/>
          </p:nvGrpSpPr>
          <p:grpSpPr bwMode="auto">
            <a:xfrm>
              <a:off x="1068" y="2884"/>
              <a:ext cx="2232" cy="595"/>
              <a:chOff x="1068" y="2884"/>
              <a:chExt cx="2232" cy="595"/>
            </a:xfrm>
          </p:grpSpPr>
          <p:sp>
            <p:nvSpPr>
              <p:cNvPr id="33" name="Line 39"/>
              <p:cNvSpPr>
                <a:spLocks noChangeShapeType="1"/>
              </p:cNvSpPr>
              <p:nvPr/>
            </p:nvSpPr>
            <p:spPr bwMode="auto">
              <a:xfrm flipV="1">
                <a:off x="1068" y="3478"/>
                <a:ext cx="1282" cy="0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4" name="Line 40"/>
              <p:cNvSpPr>
                <a:spLocks noChangeShapeType="1"/>
              </p:cNvSpPr>
              <p:nvPr/>
            </p:nvSpPr>
            <p:spPr bwMode="auto">
              <a:xfrm flipV="1">
                <a:off x="2348" y="2894"/>
                <a:ext cx="638" cy="581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5" name="Text Box 43"/>
              <p:cNvSpPr txBox="1">
                <a:spLocks noChangeArrowheads="1"/>
              </p:cNvSpPr>
              <p:nvPr/>
            </p:nvSpPr>
            <p:spPr bwMode="auto">
              <a:xfrm>
                <a:off x="1078" y="3179"/>
                <a:ext cx="71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/>
                  <a:t>p &lt; p</a:t>
                </a:r>
                <a:r>
                  <a:rPr lang="en-US" baseline="-25000"/>
                  <a:t>0</a:t>
                </a:r>
              </a:p>
            </p:txBody>
          </p:sp>
          <p:sp>
            <p:nvSpPr>
              <p:cNvPr id="36" name="Line 45"/>
              <p:cNvSpPr>
                <a:spLocks noChangeShapeType="1"/>
              </p:cNvSpPr>
              <p:nvPr/>
            </p:nvSpPr>
            <p:spPr bwMode="auto">
              <a:xfrm flipV="1">
                <a:off x="2347" y="2884"/>
                <a:ext cx="953" cy="59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32" name="Oval 72"/>
            <p:cNvSpPr>
              <a:spLocks noChangeArrowheads="1"/>
            </p:cNvSpPr>
            <p:nvPr/>
          </p:nvSpPr>
          <p:spPr bwMode="auto">
            <a:xfrm>
              <a:off x="1003" y="3415"/>
              <a:ext cx="116" cy="11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7" name="Oval 75"/>
          <p:cNvSpPr>
            <a:spLocks noChangeArrowheads="1"/>
          </p:cNvSpPr>
          <p:nvPr/>
        </p:nvSpPr>
        <p:spPr bwMode="auto">
          <a:xfrm>
            <a:off x="1418643" y="4501157"/>
            <a:ext cx="195262" cy="21748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8" name="Text Box 41"/>
          <p:cNvSpPr txBox="1">
            <a:spLocks noChangeArrowheads="1"/>
          </p:cNvSpPr>
          <p:nvPr/>
        </p:nvSpPr>
        <p:spPr bwMode="auto">
          <a:xfrm>
            <a:off x="3221850" y="5909270"/>
            <a:ext cx="619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/>
              <a:t>QF</a:t>
            </a:r>
            <a:endParaRPr lang="en-US" sz="2000" baseline="-25000" dirty="0"/>
          </a:p>
        </p:txBody>
      </p:sp>
      <p:sp>
        <p:nvSpPr>
          <p:cNvPr id="39" name="TextBox 38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Lattices &amp; Resonances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571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 autoUpdateAnimBg="0"/>
      <p:bldP spid="18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699" y="53625"/>
            <a:ext cx="6480721" cy="914400"/>
          </a:xfrm>
        </p:spPr>
        <p:txBody>
          <a:bodyPr/>
          <a:lstStyle/>
          <a:p>
            <a:r>
              <a:rPr lang="en-US" sz="3600" dirty="0" smtClean="0"/>
              <a:t>Chromaticity Calculated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6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18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4" name="Content Placeholder 2"/>
          <p:cNvSpPr>
            <a:spLocks noGrp="1"/>
          </p:cNvSpPr>
          <p:nvPr>
            <p:ph idx="1"/>
          </p:nvPr>
        </p:nvSpPr>
        <p:spPr>
          <a:xfrm>
            <a:off x="431540" y="1358770"/>
            <a:ext cx="1845205" cy="315035"/>
          </a:xfrm>
        </p:spPr>
        <p:txBody>
          <a:bodyPr>
            <a:normAutofit fontScale="62500" lnSpcReduction="20000"/>
          </a:bodyPr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Wingdings" charset="2"/>
              <a:buChar char="§"/>
            </a:pPr>
            <a:r>
              <a:rPr lang="en-US" sz="3200" dirty="0"/>
              <a:t>Remember</a:t>
            </a:r>
          </a:p>
        </p:txBody>
      </p:sp>
      <p:graphicFrame>
        <p:nvGraphicFramePr>
          <p:cNvPr id="12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7640767"/>
              </p:ext>
            </p:extLst>
          </p:nvPr>
        </p:nvGraphicFramePr>
        <p:xfrm>
          <a:off x="2411760" y="1178750"/>
          <a:ext cx="1814513" cy="64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2" name="Equation" r:id="rId5" imgW="1104900" imgH="393700" progId="Equation.3">
                  <p:embed/>
                </p:oleObj>
              </mc:Choice>
              <mc:Fallback>
                <p:oleObj name="Equation" r:id="rId5" imgW="11049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1178750"/>
                        <a:ext cx="1814513" cy="646113"/>
                      </a:xfrm>
                      <a:prstGeom prst="rect">
                        <a:avLst/>
                      </a:prstGeom>
                      <a:solidFill>
                        <a:srgbClr val="D6ECFF"/>
                      </a:solidFill>
                      <a:ln>
                        <a:solidFill>
                          <a:srgbClr val="D6ECFF"/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Content Placeholder 2"/>
          <p:cNvSpPr txBox="1">
            <a:spLocks/>
          </p:cNvSpPr>
          <p:nvPr/>
        </p:nvSpPr>
        <p:spPr>
          <a:xfrm>
            <a:off x="4301970" y="1358770"/>
            <a:ext cx="585065" cy="315035"/>
          </a:xfrm>
          <a:prstGeom prst="rect">
            <a:avLst/>
          </a:prstGeom>
        </p:spPr>
        <p:txBody>
          <a:bodyPr vert="horz">
            <a:normAutofit fontScale="55000" lnSpcReduction="20000"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lnSpc>
                <a:spcPct val="90000"/>
              </a:lnSpc>
              <a:spcBef>
                <a:spcPct val="20000"/>
              </a:spcBef>
              <a:buNone/>
            </a:pPr>
            <a:r>
              <a:rPr lang="en-US" sz="3200" dirty="0" smtClean="0"/>
              <a:t>and</a:t>
            </a:r>
            <a:endParaRPr lang="en-US" sz="3200" dirty="0"/>
          </a:p>
        </p:txBody>
      </p:sp>
      <p:graphicFrame>
        <p:nvGraphicFramePr>
          <p:cNvPr id="14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866130"/>
              </p:ext>
            </p:extLst>
          </p:nvPr>
        </p:nvGraphicFramePr>
        <p:xfrm>
          <a:off x="4932040" y="1223755"/>
          <a:ext cx="1044575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3" name="Equation" r:id="rId7" imgW="698500" imgH="419100" progId="Equation.3">
                  <p:embed/>
                </p:oleObj>
              </mc:Choice>
              <mc:Fallback>
                <p:oleObj name="Equation" r:id="rId7" imgW="6985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040" y="1223755"/>
                        <a:ext cx="1044575" cy="598488"/>
                      </a:xfrm>
                      <a:prstGeom prst="rect">
                        <a:avLst/>
                      </a:prstGeom>
                      <a:solidFill>
                        <a:srgbClr val="D6ECFF"/>
                      </a:solidFill>
                      <a:ln w="9525">
                        <a:solidFill>
                          <a:srgbClr val="D6ECFF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ight Arrow 23"/>
          <p:cNvSpPr>
            <a:spLocks noChangeArrowheads="1"/>
          </p:cNvSpPr>
          <p:nvPr/>
        </p:nvSpPr>
        <p:spPr bwMode="auto">
          <a:xfrm>
            <a:off x="6102170" y="1403775"/>
            <a:ext cx="617537" cy="238125"/>
          </a:xfrm>
          <a:prstGeom prst="rightArrow">
            <a:avLst>
              <a:gd name="adj1" fmla="val 50000"/>
              <a:gd name="adj2" fmla="val 50198"/>
            </a:avLst>
          </a:prstGeom>
          <a:solidFill>
            <a:schemeClr val="tx2">
              <a:lumMod val="50000"/>
              <a:alpha val="50195"/>
            </a:schemeClr>
          </a:solidFill>
          <a:ln w="9525">
            <a:solidFill>
              <a:schemeClr val="tx2">
                <a:lumMod val="50000"/>
              </a:schemeClr>
            </a:solidFill>
            <a:round/>
            <a:headEnd/>
            <a:tailEnd/>
          </a:ln>
        </p:spPr>
        <p:txBody>
          <a:bodyPr wrap="none"/>
          <a:lstStyle/>
          <a:p>
            <a:endParaRPr lang="en-GB"/>
          </a:p>
        </p:txBody>
      </p:sp>
      <p:graphicFrame>
        <p:nvGraphicFramePr>
          <p:cNvPr id="16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5875750"/>
              </p:ext>
            </p:extLst>
          </p:nvPr>
        </p:nvGraphicFramePr>
        <p:xfrm>
          <a:off x="6912260" y="1178750"/>
          <a:ext cx="1301750" cy="684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4" name="Equation" r:id="rId9" imgW="761669" imgH="418918" progId="Equation.3">
                  <p:embed/>
                </p:oleObj>
              </mc:Choice>
              <mc:Fallback>
                <p:oleObj name="Equation" r:id="rId9" imgW="761669" imgH="41891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2260" y="1178750"/>
                        <a:ext cx="1301750" cy="684212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AutoShape 27"/>
          <p:cNvSpPr>
            <a:spLocks/>
          </p:cNvSpPr>
          <p:nvPr/>
        </p:nvSpPr>
        <p:spPr bwMode="auto">
          <a:xfrm>
            <a:off x="5832140" y="2078850"/>
            <a:ext cx="2457450" cy="849313"/>
          </a:xfrm>
          <a:prstGeom prst="borderCallout2">
            <a:avLst>
              <a:gd name="adj1" fmla="val 13458"/>
              <a:gd name="adj2" fmla="val -3102"/>
              <a:gd name="adj3" fmla="val 13458"/>
              <a:gd name="adj4" fmla="val -8981"/>
              <a:gd name="adj5" fmla="val -53833"/>
              <a:gd name="adj6" fmla="val -1518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600">
                <a:solidFill>
                  <a:srgbClr val="7FD13B"/>
                </a:solidFill>
              </a:rPr>
              <a:t>The gradient seen by the particle depends on its momentum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431540" y="2303875"/>
            <a:ext cx="1845205" cy="315035"/>
          </a:xfrm>
          <a:prstGeom prst="rect">
            <a:avLst/>
          </a:prstGeom>
        </p:spPr>
        <p:txBody>
          <a:bodyPr vert="horz">
            <a:normAutofit fontScale="62500" lnSpcReduction="20000"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Wingdings" charset="2"/>
              <a:buChar char="§"/>
            </a:pPr>
            <a:r>
              <a:rPr lang="en-US" sz="3200" dirty="0" smtClean="0"/>
              <a:t>Therefore</a:t>
            </a:r>
            <a:endParaRPr lang="en-US" sz="3200" dirty="0"/>
          </a:p>
        </p:txBody>
      </p:sp>
      <p:graphicFrame>
        <p:nvGraphicFramePr>
          <p:cNvPr id="20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285395"/>
              </p:ext>
            </p:extLst>
          </p:nvPr>
        </p:nvGraphicFramePr>
        <p:xfrm>
          <a:off x="2276745" y="2110510"/>
          <a:ext cx="2486025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5" name="Equation" r:id="rId11" imgW="1549400" imgH="457200" progId="Equation.3">
                  <p:embed/>
                </p:oleObj>
              </mc:Choice>
              <mc:Fallback>
                <p:oleObj name="Equation" r:id="rId11" imgW="15494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6745" y="2110510"/>
                        <a:ext cx="2486025" cy="733425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>
                        <a:solidFill>
                          <a:srgbClr val="D6ECFF"/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Line 26"/>
          <p:cNvSpPr>
            <a:spLocks noChangeShapeType="1"/>
          </p:cNvSpPr>
          <p:nvPr/>
        </p:nvSpPr>
        <p:spPr bwMode="auto">
          <a:xfrm flipV="1">
            <a:off x="3671900" y="2888940"/>
            <a:ext cx="0" cy="400050"/>
          </a:xfrm>
          <a:prstGeom prst="line">
            <a:avLst/>
          </a:prstGeom>
          <a:noFill/>
          <a:ln w="38100">
            <a:solidFill>
              <a:srgbClr val="EA157A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2" name="Line 20"/>
          <p:cNvSpPr>
            <a:spLocks noChangeShapeType="1"/>
          </p:cNvSpPr>
          <p:nvPr/>
        </p:nvSpPr>
        <p:spPr bwMode="auto">
          <a:xfrm>
            <a:off x="3041830" y="2888940"/>
            <a:ext cx="13462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431540" y="3248980"/>
            <a:ext cx="5895655" cy="315035"/>
          </a:xfrm>
          <a:prstGeom prst="rect">
            <a:avLst/>
          </a:prstGeom>
        </p:spPr>
        <p:txBody>
          <a:bodyPr vert="horz">
            <a:normAutofit fontScale="62500" lnSpcReduction="20000"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Wingdings" charset="2"/>
              <a:buChar char="§"/>
            </a:pPr>
            <a:r>
              <a:rPr lang="en-US" sz="3200" dirty="0"/>
              <a:t>This term is the </a:t>
            </a:r>
            <a:r>
              <a:rPr lang="en-US" sz="3200" b="1" u="sng" dirty="0"/>
              <a:t>Chromaticity</a:t>
            </a:r>
            <a:r>
              <a:rPr lang="en-US" sz="3200" dirty="0"/>
              <a:t> </a:t>
            </a:r>
            <a:r>
              <a:rPr lang="el-GR" sz="3200" b="1" dirty="0"/>
              <a:t>ξ</a:t>
            </a:r>
            <a:endParaRPr lang="en-US" sz="2000" b="1" dirty="0">
              <a:latin typeface="Math1" charset="0"/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431540" y="3969060"/>
            <a:ext cx="8100900" cy="945105"/>
          </a:xfrm>
          <a:prstGeom prst="rect">
            <a:avLst/>
          </a:prstGeom>
        </p:spPr>
        <p:txBody>
          <a:bodyPr vert="horz">
            <a:normAutofit fontScale="62500" lnSpcReduction="20000"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57200" indent="-457200">
              <a:lnSpc>
                <a:spcPct val="110000"/>
              </a:lnSpc>
              <a:spcBef>
                <a:spcPct val="20000"/>
              </a:spcBef>
              <a:buFont typeface="Wingdings" charset="2"/>
              <a:buChar char="§"/>
            </a:pPr>
            <a:r>
              <a:rPr lang="en-US" sz="3200" dirty="0"/>
              <a:t>To correct this tune spread we need to increase the </a:t>
            </a:r>
            <a:r>
              <a:rPr lang="en-US" sz="3200" dirty="0" err="1"/>
              <a:t>quadrupole</a:t>
            </a:r>
            <a:r>
              <a:rPr lang="en-US" sz="3200" dirty="0"/>
              <a:t> focusing strength for higher momentum particles, and decrease it for lower momentum particles.</a:t>
            </a: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431539" y="5184195"/>
            <a:ext cx="7875875" cy="675075"/>
          </a:xfrm>
          <a:prstGeom prst="rect">
            <a:avLst/>
          </a:prstGeom>
        </p:spPr>
        <p:txBody>
          <a:bodyPr vert="horz">
            <a:normAutofit fontScale="85000" lnSpcReduction="10000"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Wingdings" charset="2"/>
              <a:buChar char="§"/>
            </a:pPr>
            <a:r>
              <a:rPr lang="en-US" sz="3200" dirty="0">
                <a:solidFill>
                  <a:srgbClr val="FFFFFF"/>
                </a:solidFill>
              </a:rPr>
              <a:t>This we will obtain using </a:t>
            </a:r>
            <a:r>
              <a:rPr lang="en-US" sz="3200" dirty="0" smtClean="0">
                <a:solidFill>
                  <a:srgbClr val="FFFFFF"/>
                </a:solidFill>
              </a:rPr>
              <a:t>a </a:t>
            </a:r>
            <a:r>
              <a:rPr lang="en-US" sz="3200" dirty="0" err="1" smtClean="0">
                <a:solidFill>
                  <a:srgbClr val="FFFFFF"/>
                </a:solidFill>
              </a:rPr>
              <a:t>sextupole</a:t>
            </a:r>
            <a:r>
              <a:rPr lang="en-US" sz="3200" dirty="0" smtClean="0">
                <a:solidFill>
                  <a:srgbClr val="FFFFFF"/>
                </a:solidFill>
              </a:rPr>
              <a:t> </a:t>
            </a:r>
            <a:r>
              <a:rPr lang="en-US" sz="3200" dirty="0">
                <a:solidFill>
                  <a:srgbClr val="FFFFFF"/>
                </a:solidFill>
              </a:rPr>
              <a:t>magnet</a:t>
            </a:r>
          </a:p>
        </p:txBody>
      </p:sp>
      <p:sp>
        <p:nvSpPr>
          <p:cNvPr id="26" name="TextBox 25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Lattices &amp; Resonances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571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9" descr="LHC sextupo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122" y="4284095"/>
            <a:ext cx="3297238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699" y="53625"/>
            <a:ext cx="6480721" cy="914400"/>
          </a:xfrm>
        </p:spPr>
        <p:txBody>
          <a:bodyPr/>
          <a:lstStyle/>
          <a:p>
            <a:r>
              <a:rPr lang="en-US" sz="3600" dirty="0" err="1" smtClean="0"/>
              <a:t>Sextupole</a:t>
            </a:r>
            <a:r>
              <a:rPr lang="en-US" sz="3600" dirty="0" smtClean="0"/>
              <a:t> Magnets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6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19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4" name="Content Placeholder 2"/>
          <p:cNvSpPr>
            <a:spLocks noGrp="1"/>
          </p:cNvSpPr>
          <p:nvPr>
            <p:ph idx="1"/>
          </p:nvPr>
        </p:nvSpPr>
        <p:spPr>
          <a:xfrm>
            <a:off x="5112060" y="1358770"/>
            <a:ext cx="3761910" cy="2610291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Wingdings" charset="2"/>
              <a:buChar char="§"/>
            </a:pPr>
            <a:r>
              <a:rPr lang="en-US" sz="3200" dirty="0"/>
              <a:t>Conventional </a:t>
            </a:r>
            <a:r>
              <a:rPr lang="en-US" sz="3200" dirty="0" err="1"/>
              <a:t>Sextupole</a:t>
            </a:r>
            <a:r>
              <a:rPr lang="en-US" sz="3200" dirty="0"/>
              <a:t> from LEP, but looks similar for other </a:t>
            </a:r>
            <a:r>
              <a:rPr lang="en-US" sz="3200" dirty="0" smtClean="0"/>
              <a:t>“warm” </a:t>
            </a:r>
            <a:r>
              <a:rPr lang="en-US" sz="3200" dirty="0"/>
              <a:t>machines.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Wingdings" charset="2"/>
              <a:buChar char="§"/>
            </a:pPr>
            <a:r>
              <a:rPr lang="en-US" sz="3200" dirty="0"/>
              <a:t>~ 1 meter long and a few hundreds of kg.</a:t>
            </a:r>
          </a:p>
        </p:txBody>
      </p:sp>
      <p:pic>
        <p:nvPicPr>
          <p:cNvPr id="12" name="Picture 18" descr="Sextupoles_lar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70" y="1225615"/>
            <a:ext cx="4293555" cy="3108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2" descr="LHC sextupole_bi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487" y="4014065"/>
            <a:ext cx="3275013" cy="226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2"/>
          <p:cNvSpPr txBox="1">
            <a:spLocks/>
          </p:cNvSpPr>
          <p:nvPr/>
        </p:nvSpPr>
        <p:spPr>
          <a:xfrm>
            <a:off x="476545" y="4914165"/>
            <a:ext cx="3761910" cy="1530170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Wingdings" charset="2"/>
              <a:buChar char="§"/>
            </a:pPr>
            <a:r>
              <a:rPr lang="en-US" sz="3200" dirty="0"/>
              <a:t>Correction </a:t>
            </a:r>
            <a:r>
              <a:rPr lang="en-US" sz="3200" dirty="0" err="1"/>
              <a:t>Sextupole</a:t>
            </a:r>
            <a:r>
              <a:rPr lang="en-US" sz="3200" dirty="0"/>
              <a:t> of the LHC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Wingdings" charset="2"/>
              <a:buChar char="§"/>
            </a:pPr>
            <a:r>
              <a:rPr lang="en-US" sz="3200" dirty="0"/>
              <a:t>11cm, 10 kg, 500A at 2K for a field of 1630 T/m</a:t>
            </a:r>
            <a:r>
              <a:rPr lang="en-US" sz="3200" baseline="30000" dirty="0"/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Lattices &amp; Resonances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44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700" y="53625"/>
            <a:ext cx="5644970" cy="914400"/>
          </a:xfrm>
        </p:spPr>
        <p:txBody>
          <a:bodyPr/>
          <a:lstStyle/>
          <a:p>
            <a:r>
              <a:rPr lang="en-US" sz="4400" dirty="0" smtClean="0"/>
              <a:t>Contents: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6625" y="1673805"/>
            <a:ext cx="7412360" cy="4095455"/>
          </a:xfrm>
        </p:spPr>
        <p:txBody>
          <a:bodyPr>
            <a:normAutofit fontScale="85000" lnSpcReduction="20000"/>
          </a:bodyPr>
          <a:lstStyle/>
          <a:p>
            <a:r>
              <a:rPr lang="en-US" sz="3200" dirty="0" smtClean="0"/>
              <a:t>Lattices and TWISS Parameters</a:t>
            </a:r>
          </a:p>
          <a:p>
            <a:r>
              <a:rPr lang="en-US" sz="3200" dirty="0" smtClean="0"/>
              <a:t>Tune Calculations and Corrections</a:t>
            </a:r>
            <a:endParaRPr lang="en-US" dirty="0" smtClean="0"/>
          </a:p>
          <a:p>
            <a:r>
              <a:rPr lang="en-US" dirty="0" smtClean="0"/>
              <a:t>Dispersion</a:t>
            </a:r>
          </a:p>
          <a:p>
            <a:r>
              <a:rPr lang="en-US" dirty="0" smtClean="0"/>
              <a:t>Momentum Compaction</a:t>
            </a:r>
          </a:p>
          <a:p>
            <a:r>
              <a:rPr lang="en-US" dirty="0" smtClean="0"/>
              <a:t>Chromaticity </a:t>
            </a:r>
          </a:p>
          <a:p>
            <a:r>
              <a:rPr lang="en-US" dirty="0" err="1" smtClean="0"/>
              <a:t>Sextupole</a:t>
            </a:r>
            <a:r>
              <a:rPr lang="en-US" dirty="0" smtClean="0"/>
              <a:t> Magnets</a:t>
            </a:r>
          </a:p>
          <a:p>
            <a:r>
              <a:rPr lang="en-US" dirty="0" smtClean="0"/>
              <a:t>Normalized Phase Space</a:t>
            </a:r>
          </a:p>
          <a:p>
            <a:r>
              <a:rPr lang="en-US" dirty="0" smtClean="0"/>
              <a:t>Dipolar, </a:t>
            </a:r>
            <a:r>
              <a:rPr lang="en-US" dirty="0" err="1" smtClean="0"/>
              <a:t>Quadrupolar</a:t>
            </a:r>
            <a:r>
              <a:rPr lang="en-US" dirty="0" smtClean="0"/>
              <a:t> and </a:t>
            </a:r>
            <a:r>
              <a:rPr lang="en-US" dirty="0" err="1" smtClean="0"/>
              <a:t>Sextupolar</a:t>
            </a:r>
            <a:r>
              <a:rPr lang="en-US" dirty="0" smtClean="0"/>
              <a:t> errors</a:t>
            </a:r>
          </a:p>
          <a:p>
            <a:r>
              <a:rPr lang="en-US" dirty="0" smtClean="0"/>
              <a:t>Coupling</a:t>
            </a:r>
          </a:p>
          <a:p>
            <a:r>
              <a:rPr lang="en-US" dirty="0" smtClean="0"/>
              <a:t>Tune Diagram</a:t>
            </a:r>
          </a:p>
          <a:p>
            <a:pPr lvl="2"/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6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2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Box 10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Lattices &amp; Resonances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411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699" y="53625"/>
            <a:ext cx="6480721" cy="914400"/>
          </a:xfrm>
        </p:spPr>
        <p:txBody>
          <a:bodyPr/>
          <a:lstStyle/>
          <a:p>
            <a:r>
              <a:rPr lang="en-US" sz="3600" dirty="0" smtClean="0"/>
              <a:t>Chromaticity Correction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6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20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4" name="Content Placeholder 2"/>
          <p:cNvSpPr>
            <a:spLocks noGrp="1"/>
          </p:cNvSpPr>
          <p:nvPr>
            <p:ph idx="1"/>
          </p:nvPr>
        </p:nvSpPr>
        <p:spPr>
          <a:xfrm>
            <a:off x="521550" y="4149081"/>
            <a:ext cx="8442430" cy="2295254"/>
          </a:xfrm>
        </p:spPr>
        <p:txBody>
          <a:bodyPr>
            <a:normAutofit fontScale="55000" lnSpcReduction="20000"/>
          </a:bodyPr>
          <a:lstStyle/>
          <a:p>
            <a:pPr marL="457200" indent="-457200">
              <a:lnSpc>
                <a:spcPct val="110000"/>
              </a:lnSpc>
              <a:spcBef>
                <a:spcPct val="20000"/>
              </a:spcBef>
              <a:buFont typeface="Wingdings" charset="2"/>
              <a:buChar char="§"/>
            </a:pPr>
            <a:r>
              <a:rPr lang="en-US" sz="3200" dirty="0"/>
              <a:t>The effect of the </a:t>
            </a:r>
            <a:r>
              <a:rPr lang="en-US" sz="3200" dirty="0" err="1"/>
              <a:t>sextupole</a:t>
            </a:r>
            <a:r>
              <a:rPr lang="en-US" sz="3200" dirty="0"/>
              <a:t> field is to increase the magnetic field of the </a:t>
            </a:r>
            <a:r>
              <a:rPr lang="en-US" sz="3200" dirty="0" err="1"/>
              <a:t>quadrupoles</a:t>
            </a:r>
            <a:r>
              <a:rPr lang="en-US" sz="3200" dirty="0"/>
              <a:t> for the positive </a:t>
            </a:r>
            <a:r>
              <a:rPr lang="en-US" sz="3200" dirty="0" smtClean="0"/>
              <a:t>x </a:t>
            </a:r>
            <a:r>
              <a:rPr lang="en-US" sz="3200" dirty="0"/>
              <a:t>particles and decrease the field for the negative </a:t>
            </a:r>
            <a:r>
              <a:rPr lang="en-US" sz="3200" dirty="0" smtClean="0"/>
              <a:t>x particles.</a:t>
            </a:r>
            <a:endParaRPr lang="en-US" sz="3200" dirty="0"/>
          </a:p>
          <a:p>
            <a:pPr marL="457200" indent="-457200">
              <a:lnSpc>
                <a:spcPct val="110000"/>
              </a:lnSpc>
              <a:spcBef>
                <a:spcPct val="20000"/>
              </a:spcBef>
              <a:buFont typeface="Wingdings" charset="2"/>
              <a:buChar char="§"/>
            </a:pPr>
            <a:r>
              <a:rPr lang="en-US" sz="3200" dirty="0"/>
              <a:t>However, the dispersion function, D(s), describes how the radial position of the particles change with momentum</a:t>
            </a:r>
            <a:r>
              <a:rPr lang="en-US" sz="3200" dirty="0" smtClean="0"/>
              <a:t>.</a:t>
            </a:r>
            <a:endParaRPr lang="en-US" sz="3200" dirty="0"/>
          </a:p>
          <a:p>
            <a:pPr marL="457200" indent="-457200">
              <a:lnSpc>
                <a:spcPct val="110000"/>
              </a:lnSpc>
              <a:spcBef>
                <a:spcPct val="20000"/>
              </a:spcBef>
              <a:buFont typeface="Wingdings" charset="2"/>
              <a:buChar char="§"/>
            </a:pPr>
            <a:r>
              <a:rPr lang="en-US" sz="3200" dirty="0"/>
              <a:t>Therefore the </a:t>
            </a:r>
            <a:r>
              <a:rPr lang="en-US" sz="3200" dirty="0" err="1"/>
              <a:t>sextupoles</a:t>
            </a:r>
            <a:r>
              <a:rPr lang="en-US" sz="3200" dirty="0"/>
              <a:t> will alter the focusing field seen by the particles as a function of their momentum</a:t>
            </a:r>
            <a:r>
              <a:rPr lang="en-US" sz="3200" dirty="0" smtClean="0"/>
              <a:t>.</a:t>
            </a:r>
            <a:endParaRPr lang="en-US" sz="3200" dirty="0"/>
          </a:p>
          <a:p>
            <a:pPr marL="457200" indent="-457200">
              <a:lnSpc>
                <a:spcPct val="110000"/>
              </a:lnSpc>
              <a:spcBef>
                <a:spcPct val="20000"/>
              </a:spcBef>
              <a:buFont typeface="Wingdings" charset="2"/>
              <a:buChar char="§"/>
            </a:pPr>
            <a:r>
              <a:rPr lang="en-US" sz="3200" dirty="0"/>
              <a:t>This we can use to compensate the natural chromaticity of the machine.</a:t>
            </a:r>
          </a:p>
        </p:txBody>
      </p:sp>
      <p:sp>
        <p:nvSpPr>
          <p:cNvPr id="12" name="Line 14"/>
          <p:cNvSpPr>
            <a:spLocks noChangeShapeType="1"/>
          </p:cNvSpPr>
          <p:nvPr/>
        </p:nvSpPr>
        <p:spPr bwMode="auto">
          <a:xfrm flipV="1">
            <a:off x="2493135" y="2083975"/>
            <a:ext cx="3200400" cy="1752600"/>
          </a:xfrm>
          <a:prstGeom prst="line">
            <a:avLst/>
          </a:prstGeom>
          <a:noFill/>
          <a:ln w="38100">
            <a:solidFill>
              <a:schemeClr val="tx2">
                <a:lumMod val="50000"/>
              </a:schemeClr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Freeform 15"/>
          <p:cNvSpPr>
            <a:spLocks/>
          </p:cNvSpPr>
          <p:nvPr/>
        </p:nvSpPr>
        <p:spPr bwMode="auto">
          <a:xfrm rot="564560">
            <a:off x="2402647" y="2330037"/>
            <a:ext cx="3352800" cy="711200"/>
          </a:xfrm>
          <a:custGeom>
            <a:avLst/>
            <a:gdLst>
              <a:gd name="T0" fmla="*/ 0 w 2112"/>
              <a:gd name="T1" fmla="*/ 2147483647 h 448"/>
              <a:gd name="T2" fmla="*/ 2147483647 w 2112"/>
              <a:gd name="T3" fmla="*/ 2147483647 h 448"/>
              <a:gd name="T4" fmla="*/ 2147483647 w 2112"/>
              <a:gd name="T5" fmla="*/ 0 h 448"/>
              <a:gd name="T6" fmla="*/ 0 60000 65536"/>
              <a:gd name="T7" fmla="*/ 0 60000 65536"/>
              <a:gd name="T8" fmla="*/ 0 60000 65536"/>
              <a:gd name="T9" fmla="*/ 0 w 2112"/>
              <a:gd name="T10" fmla="*/ 0 h 448"/>
              <a:gd name="T11" fmla="*/ 2112 w 2112"/>
              <a:gd name="T12" fmla="*/ 448 h 4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12" h="448">
                <a:moveTo>
                  <a:pt x="0" y="384"/>
                </a:moveTo>
                <a:cubicBezTo>
                  <a:pt x="376" y="416"/>
                  <a:pt x="752" y="448"/>
                  <a:pt x="1104" y="384"/>
                </a:cubicBezTo>
                <a:cubicBezTo>
                  <a:pt x="1456" y="320"/>
                  <a:pt x="1784" y="160"/>
                  <a:pt x="2112" y="0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Freeform 16"/>
          <p:cNvSpPr>
            <a:spLocks/>
          </p:cNvSpPr>
          <p:nvPr/>
        </p:nvSpPr>
        <p:spPr bwMode="auto">
          <a:xfrm rot="20437727">
            <a:off x="2291522" y="2360200"/>
            <a:ext cx="3352800" cy="711200"/>
          </a:xfrm>
          <a:custGeom>
            <a:avLst/>
            <a:gdLst>
              <a:gd name="T0" fmla="*/ 0 w 2112"/>
              <a:gd name="T1" fmla="*/ 2147483647 h 448"/>
              <a:gd name="T2" fmla="*/ 2147483647 w 2112"/>
              <a:gd name="T3" fmla="*/ 2147483647 h 448"/>
              <a:gd name="T4" fmla="*/ 2147483647 w 2112"/>
              <a:gd name="T5" fmla="*/ 0 h 448"/>
              <a:gd name="T6" fmla="*/ 0 60000 65536"/>
              <a:gd name="T7" fmla="*/ 0 60000 65536"/>
              <a:gd name="T8" fmla="*/ 0 60000 65536"/>
              <a:gd name="T9" fmla="*/ 0 w 2112"/>
              <a:gd name="T10" fmla="*/ 0 h 448"/>
              <a:gd name="T11" fmla="*/ 2112 w 2112"/>
              <a:gd name="T12" fmla="*/ 448 h 4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12" h="448">
                <a:moveTo>
                  <a:pt x="0" y="384"/>
                </a:moveTo>
                <a:cubicBezTo>
                  <a:pt x="376" y="416"/>
                  <a:pt x="752" y="448"/>
                  <a:pt x="1104" y="384"/>
                </a:cubicBezTo>
                <a:cubicBezTo>
                  <a:pt x="1456" y="320"/>
                  <a:pt x="1784" y="160"/>
                  <a:pt x="2112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5" name="Group 29"/>
          <p:cNvGrpSpPr>
            <a:grpSpLocks/>
          </p:cNvGrpSpPr>
          <p:nvPr/>
        </p:nvGrpSpPr>
        <p:grpSpPr bwMode="auto">
          <a:xfrm>
            <a:off x="1912110" y="1139412"/>
            <a:ext cx="4724400" cy="2965450"/>
            <a:chOff x="1241" y="1047"/>
            <a:chExt cx="2976" cy="1868"/>
          </a:xfrm>
        </p:grpSpPr>
        <p:sp>
          <p:nvSpPr>
            <p:cNvPr id="16" name="Line 12"/>
            <p:cNvSpPr>
              <a:spLocks noChangeShapeType="1"/>
            </p:cNvSpPr>
            <p:nvPr/>
          </p:nvSpPr>
          <p:spPr bwMode="auto">
            <a:xfrm>
              <a:off x="1241" y="2190"/>
              <a:ext cx="2976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13"/>
            <p:cNvSpPr>
              <a:spLocks noChangeShapeType="1"/>
            </p:cNvSpPr>
            <p:nvPr/>
          </p:nvSpPr>
          <p:spPr bwMode="auto">
            <a:xfrm flipH="1" flipV="1">
              <a:off x="2633" y="1086"/>
              <a:ext cx="0" cy="1829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Text Box 17"/>
            <p:cNvSpPr txBox="1">
              <a:spLocks noChangeArrowheads="1"/>
            </p:cNvSpPr>
            <p:nvPr/>
          </p:nvSpPr>
          <p:spPr bwMode="auto">
            <a:xfrm>
              <a:off x="4015" y="2151"/>
              <a:ext cx="196" cy="25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>
                  <a:latin typeface="Times New Roman" charset="0"/>
                </a:rPr>
                <a:t>x</a:t>
              </a:r>
            </a:p>
          </p:txBody>
        </p:sp>
        <p:sp>
          <p:nvSpPr>
            <p:cNvPr id="19" name="Text Box 18"/>
            <p:cNvSpPr txBox="1">
              <a:spLocks noChangeArrowheads="1"/>
            </p:cNvSpPr>
            <p:nvPr/>
          </p:nvSpPr>
          <p:spPr bwMode="auto">
            <a:xfrm>
              <a:off x="2671" y="1047"/>
              <a:ext cx="303" cy="25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>
                  <a:latin typeface="Times New Roman" charset="0"/>
                </a:rPr>
                <a:t>By</a:t>
              </a:r>
            </a:p>
          </p:txBody>
        </p:sp>
      </p:grpSp>
      <p:grpSp>
        <p:nvGrpSpPr>
          <p:cNvPr id="20" name="Group 30"/>
          <p:cNvGrpSpPr>
            <a:grpSpLocks/>
          </p:cNvGrpSpPr>
          <p:nvPr/>
        </p:nvGrpSpPr>
        <p:grpSpPr bwMode="auto">
          <a:xfrm>
            <a:off x="746885" y="1628362"/>
            <a:ext cx="2455862" cy="1695450"/>
            <a:chOff x="507" y="1355"/>
            <a:chExt cx="1547" cy="1068"/>
          </a:xfrm>
        </p:grpSpPr>
        <p:sp>
          <p:nvSpPr>
            <p:cNvPr id="21" name="Text Box 21"/>
            <p:cNvSpPr txBox="1">
              <a:spLocks noChangeArrowheads="1"/>
            </p:cNvSpPr>
            <p:nvPr/>
          </p:nvSpPr>
          <p:spPr bwMode="auto">
            <a:xfrm>
              <a:off x="507" y="1355"/>
              <a:ext cx="154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 dirty="0">
                  <a:latin typeface="+mn-lt"/>
                </a:rPr>
                <a:t>Final </a:t>
              </a:r>
              <a:r>
                <a:rPr lang="ja-JP" altLang="en-US" sz="2000" dirty="0">
                  <a:latin typeface="+mn-lt"/>
                </a:rPr>
                <a:t>“</a:t>
              </a:r>
              <a:r>
                <a:rPr lang="en-US" sz="2000" dirty="0">
                  <a:latin typeface="+mn-lt"/>
                </a:rPr>
                <a:t>corrected</a:t>
              </a:r>
              <a:r>
                <a:rPr lang="ja-JP" altLang="en-US" sz="2000" dirty="0">
                  <a:latin typeface="+mn-lt"/>
                </a:rPr>
                <a:t>”</a:t>
              </a:r>
              <a:r>
                <a:rPr lang="en-US" sz="2000" dirty="0">
                  <a:latin typeface="+mn-lt"/>
                </a:rPr>
                <a:t> By</a:t>
              </a:r>
              <a:endParaRPr lang="en-US" sz="1600" dirty="0">
                <a:latin typeface="+mn-lt"/>
              </a:endParaRPr>
            </a:p>
          </p:txBody>
        </p:sp>
        <p:sp>
          <p:nvSpPr>
            <p:cNvPr id="22" name="Line 24"/>
            <p:cNvSpPr>
              <a:spLocks noChangeShapeType="1"/>
            </p:cNvSpPr>
            <p:nvPr/>
          </p:nvSpPr>
          <p:spPr bwMode="auto">
            <a:xfrm>
              <a:off x="1386" y="1610"/>
              <a:ext cx="645" cy="8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" name="Group 31"/>
          <p:cNvGrpSpPr>
            <a:grpSpLocks/>
          </p:cNvGrpSpPr>
          <p:nvPr/>
        </p:nvGrpSpPr>
        <p:grpSpPr bwMode="auto">
          <a:xfrm>
            <a:off x="5747510" y="1267999"/>
            <a:ext cx="2173287" cy="847724"/>
            <a:chOff x="3657" y="1128"/>
            <a:chExt cx="1369" cy="534"/>
          </a:xfrm>
        </p:grpSpPr>
        <p:sp>
          <p:nvSpPr>
            <p:cNvPr id="24" name="Text Box 19"/>
            <p:cNvSpPr txBox="1">
              <a:spLocks noChangeArrowheads="1"/>
            </p:cNvSpPr>
            <p:nvPr/>
          </p:nvSpPr>
          <p:spPr bwMode="auto">
            <a:xfrm>
              <a:off x="3710" y="1128"/>
              <a:ext cx="891" cy="2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 b="1" dirty="0">
                  <a:solidFill>
                    <a:schemeClr val="accent1"/>
                  </a:solidFill>
                </a:rPr>
                <a:t>By = </a:t>
              </a:r>
              <a:r>
                <a:rPr lang="en-US" sz="2000" b="1" dirty="0" err="1">
                  <a:solidFill>
                    <a:schemeClr val="accent1"/>
                  </a:solidFill>
                </a:rPr>
                <a:t>Kq.x</a:t>
              </a:r>
              <a:endParaRPr lang="en-US" sz="2000" dirty="0">
                <a:solidFill>
                  <a:schemeClr val="accent1"/>
                </a:solidFill>
                <a:latin typeface="Times New Roman" charset="0"/>
              </a:endParaRPr>
            </a:p>
          </p:txBody>
        </p:sp>
        <p:sp>
          <p:nvSpPr>
            <p:cNvPr id="25" name="Line 22"/>
            <p:cNvSpPr>
              <a:spLocks noChangeShapeType="1"/>
            </p:cNvSpPr>
            <p:nvPr/>
          </p:nvSpPr>
          <p:spPr bwMode="auto">
            <a:xfrm flipH="1">
              <a:off x="3657" y="1412"/>
              <a:ext cx="167" cy="1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Rectangle 27"/>
            <p:cNvSpPr>
              <a:spLocks noChangeArrowheads="1"/>
            </p:cNvSpPr>
            <p:nvPr/>
          </p:nvSpPr>
          <p:spPr bwMode="auto">
            <a:xfrm>
              <a:off x="3937" y="1412"/>
              <a:ext cx="108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dirty="0"/>
                <a:t>(</a:t>
              </a:r>
              <a:r>
                <a:rPr lang="en-US" sz="2000" dirty="0" err="1"/>
                <a:t>Quadrupole</a:t>
              </a:r>
              <a:r>
                <a:rPr lang="en-US" sz="2000" dirty="0">
                  <a:latin typeface="Times New Roman" charset="0"/>
                </a:rPr>
                <a:t>)</a:t>
              </a:r>
            </a:p>
          </p:txBody>
        </p:sp>
      </p:grpSp>
      <p:grpSp>
        <p:nvGrpSpPr>
          <p:cNvPr id="27" name="Group 32"/>
          <p:cNvGrpSpPr>
            <a:grpSpLocks/>
          </p:cNvGrpSpPr>
          <p:nvPr/>
        </p:nvGrpSpPr>
        <p:grpSpPr bwMode="auto">
          <a:xfrm>
            <a:off x="5460171" y="2834864"/>
            <a:ext cx="2838450" cy="1090613"/>
            <a:chOff x="3476" y="2115"/>
            <a:chExt cx="1788" cy="687"/>
          </a:xfrm>
        </p:grpSpPr>
        <p:sp>
          <p:nvSpPr>
            <p:cNvPr id="28" name="Text Box 20"/>
            <p:cNvSpPr txBox="1">
              <a:spLocks noChangeArrowheads="1"/>
            </p:cNvSpPr>
            <p:nvPr/>
          </p:nvSpPr>
          <p:spPr bwMode="auto">
            <a:xfrm>
              <a:off x="3540" y="2546"/>
              <a:ext cx="949" cy="2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 b="1">
                  <a:solidFill>
                    <a:srgbClr val="7FD13B"/>
                  </a:solidFill>
                </a:rPr>
                <a:t>By = Ks.x</a:t>
              </a:r>
              <a:r>
                <a:rPr lang="en-US" sz="2000" b="1" baseline="30000">
                  <a:solidFill>
                    <a:srgbClr val="7FD13B"/>
                  </a:solidFill>
                </a:rPr>
                <a:t>2</a:t>
              </a:r>
              <a:endParaRPr lang="en-US" sz="2000">
                <a:solidFill>
                  <a:srgbClr val="7FD13B"/>
                </a:solidFill>
              </a:endParaRPr>
            </a:p>
          </p:txBody>
        </p:sp>
        <p:sp>
          <p:nvSpPr>
            <p:cNvPr id="29" name="Line 23"/>
            <p:cNvSpPr>
              <a:spLocks noChangeShapeType="1"/>
            </p:cNvSpPr>
            <p:nvPr/>
          </p:nvSpPr>
          <p:spPr bwMode="auto">
            <a:xfrm flipH="1" flipV="1">
              <a:off x="3476" y="2115"/>
              <a:ext cx="376" cy="43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Rectangle 28"/>
            <p:cNvSpPr>
              <a:spLocks noChangeArrowheads="1"/>
            </p:cNvSpPr>
            <p:nvPr/>
          </p:nvSpPr>
          <p:spPr bwMode="auto">
            <a:xfrm>
              <a:off x="4277" y="2262"/>
              <a:ext cx="98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dirty="0"/>
                <a:t>(</a:t>
              </a:r>
              <a:r>
                <a:rPr lang="en-US" sz="2000" dirty="0" err="1"/>
                <a:t>Sextupole</a:t>
              </a:r>
              <a:r>
                <a:rPr lang="en-US" sz="2000" dirty="0"/>
                <a:t>)</a:t>
              </a:r>
            </a:p>
          </p:txBody>
        </p:sp>
      </p:grpSp>
      <p:sp>
        <p:nvSpPr>
          <p:cNvPr id="31" name="TextBox 30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Lattices &amp; Resonances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44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699" y="53625"/>
            <a:ext cx="6480721" cy="914400"/>
          </a:xfrm>
        </p:spPr>
        <p:txBody>
          <a:bodyPr/>
          <a:lstStyle/>
          <a:p>
            <a:r>
              <a:rPr lang="en-US" sz="3600" dirty="0" err="1" smtClean="0"/>
              <a:t>Sextupoles</a:t>
            </a:r>
            <a:r>
              <a:rPr lang="en-US" sz="3600" dirty="0" smtClean="0"/>
              <a:t> &amp; Chromaticity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6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21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4" name="Content Placeholder 2"/>
          <p:cNvSpPr>
            <a:spLocks noGrp="1"/>
          </p:cNvSpPr>
          <p:nvPr>
            <p:ph idx="1"/>
          </p:nvPr>
        </p:nvSpPr>
        <p:spPr>
          <a:xfrm>
            <a:off x="431540" y="1088740"/>
            <a:ext cx="8442430" cy="360039"/>
          </a:xfrm>
        </p:spPr>
        <p:txBody>
          <a:bodyPr>
            <a:noAutofit/>
          </a:bodyPr>
          <a:lstStyle/>
          <a:p>
            <a:pPr marL="571500" indent="-571500">
              <a:lnSpc>
                <a:spcPct val="90000"/>
              </a:lnSpc>
              <a:spcBef>
                <a:spcPct val="20000"/>
              </a:spcBef>
              <a:buFont typeface="Wingdings" charset="2"/>
              <a:buChar char="§"/>
            </a:pPr>
            <a:r>
              <a:rPr lang="en-US" sz="2200" dirty="0" smtClean="0"/>
              <a:t>In </a:t>
            </a:r>
            <a:r>
              <a:rPr lang="en-US" sz="2200" dirty="0"/>
              <a:t>a </a:t>
            </a:r>
            <a:r>
              <a:rPr lang="en-US" sz="2200" dirty="0" err="1"/>
              <a:t>sextupole</a:t>
            </a:r>
            <a:r>
              <a:rPr lang="en-US" sz="2200" dirty="0"/>
              <a:t> for </a:t>
            </a:r>
            <a:r>
              <a:rPr lang="en-US" sz="2200" b="1" dirty="0"/>
              <a:t>y = 0</a:t>
            </a:r>
            <a:r>
              <a:rPr lang="en-US" sz="2200" b="1" dirty="0" smtClean="0"/>
              <a:t> </a:t>
            </a:r>
            <a:r>
              <a:rPr lang="en-US" sz="2200" dirty="0"/>
              <a:t>we have a field </a:t>
            </a:r>
            <a:r>
              <a:rPr lang="en-US" sz="2200" b="1" dirty="0"/>
              <a:t>By = C.x</a:t>
            </a:r>
            <a:r>
              <a:rPr lang="en-US" sz="2200" b="1" baseline="30000" dirty="0"/>
              <a:t>2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31540" y="1448780"/>
            <a:ext cx="8442430" cy="585065"/>
          </a:xfrm>
          <a:prstGeom prst="rect">
            <a:avLst/>
          </a:prstGeom>
        </p:spPr>
        <p:txBody>
          <a:bodyPr vert="horz">
            <a:noAutofit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571500" indent="-571500">
              <a:lnSpc>
                <a:spcPct val="90000"/>
              </a:lnSpc>
              <a:spcBef>
                <a:spcPct val="20000"/>
              </a:spcBef>
              <a:buFont typeface="Wingdings" charset="2"/>
              <a:buChar char="§"/>
            </a:pPr>
            <a:r>
              <a:rPr lang="en-US" sz="2200" dirty="0"/>
              <a:t>Now calculate </a:t>
            </a:r>
            <a:r>
              <a:rPr lang="en-US" sz="2200" dirty="0" smtClean="0"/>
              <a:t>k </a:t>
            </a:r>
            <a:r>
              <a:rPr lang="en-US" sz="2200" dirty="0"/>
              <a:t>the focusing gradient as we did for a </a:t>
            </a:r>
            <a:r>
              <a:rPr lang="en-US" sz="2200" dirty="0" err="1"/>
              <a:t>quadrupole</a:t>
            </a:r>
            <a:r>
              <a:rPr lang="en-US" sz="2200" dirty="0"/>
              <a:t>:</a:t>
            </a:r>
            <a:endParaRPr lang="en-US" sz="2200" b="1" baseline="30000" dirty="0"/>
          </a:p>
        </p:txBody>
      </p:sp>
      <p:graphicFrame>
        <p:nvGraphicFramePr>
          <p:cNvPr id="1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9537629"/>
              </p:ext>
            </p:extLst>
          </p:nvPr>
        </p:nvGraphicFramePr>
        <p:xfrm>
          <a:off x="3581890" y="1898830"/>
          <a:ext cx="1436687" cy="728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58" name="Equation" r:id="rId5" imgW="875920" imgH="444307" progId="Equation.3">
                  <p:embed/>
                </p:oleObj>
              </mc:Choice>
              <mc:Fallback>
                <p:oleObj name="Equation" r:id="rId5" imgW="875920" imgH="44430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890" y="1898830"/>
                        <a:ext cx="1436687" cy="728662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Content Placeholder 2"/>
          <p:cNvSpPr txBox="1">
            <a:spLocks/>
          </p:cNvSpPr>
          <p:nvPr/>
        </p:nvSpPr>
        <p:spPr>
          <a:xfrm>
            <a:off x="431540" y="2798932"/>
            <a:ext cx="1665185" cy="45004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42900">
              <a:lnSpc>
                <a:spcPct val="90000"/>
              </a:lnSpc>
              <a:spcBef>
                <a:spcPct val="20000"/>
              </a:spcBef>
              <a:buFont typeface="Wingdings" charset="2"/>
              <a:buChar char="§"/>
            </a:pPr>
            <a:r>
              <a:rPr lang="en-US" sz="2200" dirty="0" smtClean="0"/>
              <a:t>Using</a:t>
            </a:r>
            <a:endParaRPr lang="en-US" sz="2200" b="1" baseline="30000" dirty="0"/>
          </a:p>
        </p:txBody>
      </p:sp>
      <p:graphicFrame>
        <p:nvGraphicFramePr>
          <p:cNvPr id="1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7054549"/>
              </p:ext>
            </p:extLst>
          </p:nvPr>
        </p:nvGraphicFramePr>
        <p:xfrm>
          <a:off x="1781690" y="2734630"/>
          <a:ext cx="1109663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59" name="Equation" r:id="rId7" imgW="545626" imgH="253780" progId="Equation.3">
                  <p:embed/>
                </p:oleObj>
              </mc:Choice>
              <mc:Fallback>
                <p:oleObj name="Equation" r:id="rId7" imgW="545626" imgH="2537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1690" y="2734630"/>
                        <a:ext cx="1109663" cy="514350"/>
                      </a:xfrm>
                      <a:prstGeom prst="rect">
                        <a:avLst/>
                      </a:prstGeom>
                      <a:solidFill>
                        <a:srgbClr val="D6EC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2906815" y="2798930"/>
            <a:ext cx="4579938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200" dirty="0"/>
              <a:t>which after differentiating gives</a:t>
            </a:r>
            <a:endParaRPr lang="en-US" sz="2200" b="1" baseline="30000" dirty="0"/>
          </a:p>
        </p:txBody>
      </p:sp>
      <p:graphicFrame>
        <p:nvGraphicFramePr>
          <p:cNvPr id="1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5750521"/>
              </p:ext>
            </p:extLst>
          </p:nvPr>
        </p:nvGraphicFramePr>
        <p:xfrm>
          <a:off x="7002270" y="2586038"/>
          <a:ext cx="1352550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60" name="Equation" r:id="rId9" imgW="672808" imgH="418918" progId="Equation.3">
                  <p:embed/>
                </p:oleObj>
              </mc:Choice>
              <mc:Fallback>
                <p:oleObj name="Equation" r:id="rId9" imgW="672808" imgH="41891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2270" y="2586038"/>
                        <a:ext cx="1352550" cy="842962"/>
                      </a:xfrm>
                      <a:prstGeom prst="rect">
                        <a:avLst/>
                      </a:prstGeom>
                      <a:solidFill>
                        <a:srgbClr val="D6EC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Content Placeholder 2"/>
          <p:cNvSpPr txBox="1">
            <a:spLocks/>
          </p:cNvSpPr>
          <p:nvPr/>
        </p:nvSpPr>
        <p:spPr>
          <a:xfrm>
            <a:off x="431539" y="3429000"/>
            <a:ext cx="3105346" cy="45004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42900">
              <a:lnSpc>
                <a:spcPct val="90000"/>
              </a:lnSpc>
              <a:spcBef>
                <a:spcPct val="20000"/>
              </a:spcBef>
              <a:buFont typeface="Wingdings" charset="2"/>
              <a:buChar char="§"/>
            </a:pPr>
            <a:r>
              <a:rPr lang="en-US" sz="2400" dirty="0" smtClean="0"/>
              <a:t>For k we write now</a:t>
            </a:r>
            <a:endParaRPr lang="en-US" sz="2400" b="1" baseline="30000" dirty="0"/>
          </a:p>
        </p:txBody>
      </p:sp>
      <p:graphicFrame>
        <p:nvGraphicFramePr>
          <p:cNvPr id="1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6005001"/>
              </p:ext>
            </p:extLst>
          </p:nvPr>
        </p:nvGraphicFramePr>
        <p:xfrm>
          <a:off x="3573772" y="3279053"/>
          <a:ext cx="1538288" cy="735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61" name="Equation" r:id="rId11" imgW="876300" imgH="419100" progId="Equation.3">
                  <p:embed/>
                </p:oleObj>
              </mc:Choice>
              <mc:Fallback>
                <p:oleObj name="Equation" r:id="rId11" imgW="8763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3772" y="3279053"/>
                        <a:ext cx="1538288" cy="735012"/>
                      </a:xfrm>
                      <a:prstGeom prst="rect">
                        <a:avLst/>
                      </a:prstGeom>
                      <a:solidFill>
                        <a:srgbClr val="D6EC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Content Placeholder 2"/>
          <p:cNvSpPr txBox="1">
            <a:spLocks/>
          </p:cNvSpPr>
          <p:nvPr/>
        </p:nvSpPr>
        <p:spPr>
          <a:xfrm>
            <a:off x="431540" y="4014065"/>
            <a:ext cx="8460940" cy="540058"/>
          </a:xfrm>
          <a:prstGeom prst="rect">
            <a:avLst/>
          </a:prstGeom>
        </p:spPr>
        <p:txBody>
          <a:bodyPr vert="horz">
            <a:normAutofit fontScale="92500"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42900">
              <a:lnSpc>
                <a:spcPct val="90000"/>
              </a:lnSpc>
              <a:spcBef>
                <a:spcPct val="20000"/>
              </a:spcBef>
              <a:buFont typeface="Wingdings" charset="2"/>
              <a:buChar char="§"/>
            </a:pPr>
            <a:r>
              <a:rPr lang="en-US" sz="2400" dirty="0"/>
              <a:t>We conclude that </a:t>
            </a:r>
            <a:r>
              <a:rPr lang="en-US" sz="2400" dirty="0" smtClean="0"/>
              <a:t>k </a:t>
            </a:r>
            <a:r>
              <a:rPr lang="en-US" sz="2400" dirty="0"/>
              <a:t>is no longer constant, as it depends on </a:t>
            </a:r>
            <a:r>
              <a:rPr lang="en-US" sz="2400" dirty="0" smtClean="0"/>
              <a:t>x.</a:t>
            </a:r>
            <a:endParaRPr lang="en-US" sz="2000" b="1" baseline="30000" dirty="0"/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431540" y="4644137"/>
            <a:ext cx="3105346" cy="40504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42900">
              <a:lnSpc>
                <a:spcPct val="90000"/>
              </a:lnSpc>
              <a:spcBef>
                <a:spcPct val="20000"/>
              </a:spcBef>
              <a:buFont typeface="Wingdings" charset="2"/>
              <a:buChar char="§"/>
            </a:pPr>
            <a:r>
              <a:rPr lang="en-US" sz="2200" dirty="0" smtClean="0"/>
              <a:t>For k we write now</a:t>
            </a:r>
            <a:endParaRPr lang="en-US" sz="2200" b="1" baseline="30000" dirty="0"/>
          </a:p>
        </p:txBody>
      </p:sp>
      <p:graphicFrame>
        <p:nvGraphicFramePr>
          <p:cNvPr id="2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8691348"/>
              </p:ext>
            </p:extLst>
          </p:nvPr>
        </p:nvGraphicFramePr>
        <p:xfrm>
          <a:off x="3311860" y="4501092"/>
          <a:ext cx="1593850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62" name="Equation" r:id="rId13" imgW="863225" imgH="418918" progId="Equation.3">
                  <p:embed/>
                </p:oleObj>
              </mc:Choice>
              <mc:Fallback>
                <p:oleObj name="Equation" r:id="rId13" imgW="863225" imgH="41891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1860" y="4501092"/>
                        <a:ext cx="1593850" cy="773113"/>
                      </a:xfrm>
                      <a:prstGeom prst="rect">
                        <a:avLst/>
                      </a:prstGeom>
                      <a:solidFill>
                        <a:srgbClr val="D6EC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7"/>
          <p:cNvSpPr>
            <a:spLocks noChangeArrowheads="1"/>
          </p:cNvSpPr>
          <p:nvPr/>
        </p:nvSpPr>
        <p:spPr bwMode="auto">
          <a:xfrm>
            <a:off x="4977045" y="4622143"/>
            <a:ext cx="238526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200" dirty="0"/>
              <a:t>and we know that </a:t>
            </a:r>
            <a:endParaRPr lang="en-US" sz="2200" b="1" baseline="30000" dirty="0"/>
          </a:p>
        </p:txBody>
      </p:sp>
      <p:graphicFrame>
        <p:nvGraphicFramePr>
          <p:cNvPr id="2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0519691"/>
              </p:ext>
            </p:extLst>
          </p:nvPr>
        </p:nvGraphicFramePr>
        <p:xfrm>
          <a:off x="7362310" y="4509120"/>
          <a:ext cx="1454150" cy="693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63" name="Equation" r:id="rId15" imgW="1384300" imgH="660400" progId="Equation.3">
                  <p:embed/>
                </p:oleObj>
              </mc:Choice>
              <mc:Fallback>
                <p:oleObj name="Equation" r:id="rId15" imgW="1384300" imgH="660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2310" y="4509120"/>
                        <a:ext cx="1454150" cy="693737"/>
                      </a:xfrm>
                      <a:prstGeom prst="rect">
                        <a:avLst/>
                      </a:prstGeom>
                      <a:solidFill>
                        <a:srgbClr val="D6EC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Content Placeholder 2"/>
          <p:cNvSpPr txBox="1">
            <a:spLocks/>
          </p:cNvSpPr>
          <p:nvPr/>
        </p:nvSpPr>
        <p:spPr>
          <a:xfrm>
            <a:off x="431540" y="5634247"/>
            <a:ext cx="1935215" cy="45004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42900">
              <a:lnSpc>
                <a:spcPct val="90000"/>
              </a:lnSpc>
              <a:spcBef>
                <a:spcPct val="20000"/>
              </a:spcBef>
              <a:buFont typeface="Wingdings" charset="2"/>
              <a:buChar char="§"/>
            </a:pPr>
            <a:r>
              <a:rPr lang="en-US" sz="2400" dirty="0" smtClean="0"/>
              <a:t>Therefore</a:t>
            </a:r>
            <a:endParaRPr lang="en-US" sz="2400" b="1" baseline="30000" dirty="0"/>
          </a:p>
        </p:txBody>
      </p:sp>
      <p:graphicFrame>
        <p:nvGraphicFramePr>
          <p:cNvPr id="2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7389771"/>
              </p:ext>
            </p:extLst>
          </p:nvPr>
        </p:nvGraphicFramePr>
        <p:xfrm>
          <a:off x="2276745" y="5409220"/>
          <a:ext cx="2868613" cy="909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64" name="Equation" r:id="rId17" imgW="1320227" imgH="418918" progId="Equation.3">
                  <p:embed/>
                </p:oleObj>
              </mc:Choice>
              <mc:Fallback>
                <p:oleObj name="Equation" r:id="rId17" imgW="1320227" imgH="41891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6745" y="5409220"/>
                        <a:ext cx="2868613" cy="909637"/>
                      </a:xfrm>
                      <a:prstGeom prst="rect">
                        <a:avLst/>
                      </a:prstGeom>
                      <a:solidFill>
                        <a:srgbClr val="D6EC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Lattices &amp; Resonances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44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699" y="53625"/>
            <a:ext cx="6480721" cy="914400"/>
          </a:xfrm>
        </p:spPr>
        <p:txBody>
          <a:bodyPr/>
          <a:lstStyle/>
          <a:p>
            <a:r>
              <a:rPr lang="en-US" sz="3600" dirty="0" smtClean="0"/>
              <a:t>Chromaticity Correction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6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22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5780088" y="4457700"/>
            <a:ext cx="1587" cy="158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graphicFrame>
        <p:nvGraphicFramePr>
          <p:cNvPr id="1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4684283"/>
              </p:ext>
            </p:extLst>
          </p:nvPr>
        </p:nvGraphicFramePr>
        <p:xfrm>
          <a:off x="3001963" y="4598988"/>
          <a:ext cx="3532187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23" name="Equation" r:id="rId5" imgW="2019300" imgH="444500" progId="Equation.3">
                  <p:embed/>
                </p:oleObj>
              </mc:Choice>
              <mc:Fallback>
                <p:oleObj name="Equation" r:id="rId5" imgW="20193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alphaModFix amt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1963" y="4598988"/>
                        <a:ext cx="3532187" cy="777875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>
                        <a:solidFill>
                          <a:srgbClr val="D6ECFF"/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9069801"/>
              </p:ext>
            </p:extLst>
          </p:nvPr>
        </p:nvGraphicFramePr>
        <p:xfrm>
          <a:off x="5652120" y="2112963"/>
          <a:ext cx="2830513" cy="80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24" name="Equation" r:id="rId7" imgW="1612900" imgH="457200" progId="Equation.3">
                  <p:embed/>
                </p:oleObj>
              </mc:Choice>
              <mc:Fallback>
                <p:oleObj name="Equation" r:id="rId7" imgW="16129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alphaModFix amt="50000"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2120" y="2112963"/>
                        <a:ext cx="2830513" cy="801687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 w="9525">
                        <a:solidFill>
                          <a:srgbClr val="D6ECFF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8036762"/>
              </p:ext>
            </p:extLst>
          </p:nvPr>
        </p:nvGraphicFramePr>
        <p:xfrm>
          <a:off x="2717800" y="3238500"/>
          <a:ext cx="1258888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25" name="Equation" r:id="rId9" imgW="609336" imgH="203112" progId="Equation.3">
                  <p:embed/>
                </p:oleObj>
              </mc:Choice>
              <mc:Fallback>
                <p:oleObj name="Equation" r:id="rId9" imgW="609336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alphaModFix amt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7800" y="3238500"/>
                        <a:ext cx="1258888" cy="419100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 w="9525">
                        <a:solidFill>
                          <a:srgbClr val="D6ECFF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860425" y="1426788"/>
            <a:ext cx="7920038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charset="2"/>
              <a:buChar char="§"/>
            </a:pPr>
            <a:r>
              <a:rPr lang="en-US" sz="2000" dirty="0"/>
              <a:t>We know that the tune changes with :</a:t>
            </a:r>
            <a:endParaRPr lang="en-US" b="1" baseline="30000" dirty="0"/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912813" y="2384425"/>
            <a:ext cx="17018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charset="2"/>
              <a:buChar char="§"/>
            </a:pPr>
            <a:r>
              <a:rPr lang="en-US" sz="2000" dirty="0"/>
              <a:t>Where:</a:t>
            </a:r>
            <a:endParaRPr lang="en-US" b="1" baseline="30000" dirty="0"/>
          </a:p>
        </p:txBody>
      </p:sp>
      <p:graphicFrame>
        <p:nvGraphicFramePr>
          <p:cNvPr id="1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7205919"/>
              </p:ext>
            </p:extLst>
          </p:nvPr>
        </p:nvGraphicFramePr>
        <p:xfrm>
          <a:off x="2376488" y="2366963"/>
          <a:ext cx="2509837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26" name="Equation" r:id="rId11" imgW="1333500" imgH="203200" progId="Equation.3">
                  <p:embed/>
                </p:oleObj>
              </mc:Choice>
              <mc:Fallback>
                <p:oleObj name="Equation" r:id="rId11" imgW="13335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alphaModFix amt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6488" y="2366963"/>
                        <a:ext cx="2509837" cy="382587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 w="9525">
                        <a:solidFill>
                          <a:srgbClr val="D6ECFF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5"/>
          <p:cNvSpPr>
            <a:spLocks noChangeArrowheads="1"/>
          </p:cNvSpPr>
          <p:nvPr/>
        </p:nvSpPr>
        <p:spPr bwMode="auto">
          <a:xfrm>
            <a:off x="4962525" y="2387600"/>
            <a:ext cx="166687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/>
              <a:t>and</a:t>
            </a:r>
            <a:endParaRPr lang="en-US" b="1" baseline="30000"/>
          </a:p>
        </p:txBody>
      </p:sp>
      <p:sp>
        <p:nvSpPr>
          <p:cNvPr id="21" name="Rectangle 15"/>
          <p:cNvSpPr>
            <a:spLocks noChangeArrowheads="1"/>
          </p:cNvSpPr>
          <p:nvPr/>
        </p:nvSpPr>
        <p:spPr bwMode="auto">
          <a:xfrm>
            <a:off x="917575" y="3311525"/>
            <a:ext cx="18161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charset="2"/>
              <a:buChar char="§"/>
            </a:pPr>
            <a:r>
              <a:rPr lang="en-US" sz="2000" dirty="0"/>
              <a:t>Remember</a:t>
            </a:r>
            <a:endParaRPr lang="en-US" b="1" baseline="30000" dirty="0"/>
          </a:p>
        </p:txBody>
      </p:sp>
      <p:graphicFrame>
        <p:nvGraphicFramePr>
          <p:cNvPr id="2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9153436"/>
              </p:ext>
            </p:extLst>
          </p:nvPr>
        </p:nvGraphicFramePr>
        <p:xfrm>
          <a:off x="4756150" y="3098800"/>
          <a:ext cx="1327150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27" name="Equation" r:id="rId13" imgW="774364" imgH="418918" progId="Equation.3">
                  <p:embed/>
                </p:oleObj>
              </mc:Choice>
              <mc:Fallback>
                <p:oleObj name="Equation" r:id="rId13" imgW="774364" imgH="41891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alphaModFix amt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6150" y="3098800"/>
                        <a:ext cx="1327150" cy="717550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 w="9525">
                        <a:solidFill>
                          <a:srgbClr val="D6ECFF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4014788" y="3298825"/>
            <a:ext cx="944562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/>
              <a:t>with</a:t>
            </a:r>
            <a:endParaRPr lang="en-US" b="1" baseline="30000"/>
          </a:p>
        </p:txBody>
      </p:sp>
      <p:sp>
        <p:nvSpPr>
          <p:cNvPr id="24" name="Rectangle 15"/>
          <p:cNvSpPr>
            <a:spLocks noChangeArrowheads="1"/>
          </p:cNvSpPr>
          <p:nvPr/>
        </p:nvSpPr>
        <p:spPr bwMode="auto">
          <a:xfrm>
            <a:off x="854075" y="5700713"/>
            <a:ext cx="807085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charset="2"/>
              <a:buChar char="§"/>
            </a:pPr>
            <a:r>
              <a:rPr lang="en-US" sz="2000" dirty="0"/>
              <a:t>If we can make this term exactly balance the natural chromaticity then we will have solved our problem.</a:t>
            </a:r>
            <a:endParaRPr lang="en-US" b="1" baseline="30000" dirty="0"/>
          </a:p>
        </p:txBody>
      </p:sp>
      <p:sp>
        <p:nvSpPr>
          <p:cNvPr id="25" name="Rectangle 15"/>
          <p:cNvSpPr>
            <a:spLocks noChangeArrowheads="1"/>
          </p:cNvSpPr>
          <p:nvPr/>
        </p:nvSpPr>
        <p:spPr bwMode="auto">
          <a:xfrm>
            <a:off x="900113" y="3902075"/>
            <a:ext cx="79200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charset="2"/>
              <a:buChar char="§"/>
            </a:pPr>
            <a:r>
              <a:rPr lang="en-US" sz="2000" dirty="0"/>
              <a:t>The effect of a </a:t>
            </a:r>
            <a:r>
              <a:rPr lang="en-US" sz="2000" dirty="0" err="1"/>
              <a:t>sextupole</a:t>
            </a:r>
            <a:r>
              <a:rPr lang="en-US" sz="2000" dirty="0"/>
              <a:t> with length l on the particle tune Q as a function of </a:t>
            </a:r>
            <a:r>
              <a:rPr lang="el-GR" sz="2000" dirty="0"/>
              <a:t>Δ</a:t>
            </a:r>
            <a:r>
              <a:rPr lang="en-US" sz="2000" dirty="0"/>
              <a:t>p/p is given by:</a:t>
            </a:r>
            <a:endParaRPr lang="en-US" b="1" baseline="30000" dirty="0"/>
          </a:p>
        </p:txBody>
      </p:sp>
      <p:sp>
        <p:nvSpPr>
          <p:cNvPr id="26" name="Line 9"/>
          <p:cNvSpPr>
            <a:spLocks noChangeShapeType="1"/>
          </p:cNvSpPr>
          <p:nvPr/>
        </p:nvSpPr>
        <p:spPr bwMode="auto">
          <a:xfrm>
            <a:off x="3736975" y="5416550"/>
            <a:ext cx="2381250" cy="4763"/>
          </a:xfrm>
          <a:prstGeom prst="line">
            <a:avLst/>
          </a:prstGeom>
          <a:noFill/>
          <a:ln w="38100">
            <a:solidFill>
              <a:srgbClr val="EA157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Line 14"/>
          <p:cNvSpPr>
            <a:spLocks noChangeShapeType="1"/>
          </p:cNvSpPr>
          <p:nvPr/>
        </p:nvSpPr>
        <p:spPr bwMode="auto">
          <a:xfrm flipV="1">
            <a:off x="4051300" y="5476875"/>
            <a:ext cx="679450" cy="2762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7519324"/>
              </p:ext>
            </p:extLst>
          </p:nvPr>
        </p:nvGraphicFramePr>
        <p:xfrm>
          <a:off x="5652120" y="1223755"/>
          <a:ext cx="2200275" cy="741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28" name="Equation" r:id="rId15" imgW="1168400" imgH="393700" progId="Equation.3">
                  <p:embed/>
                </p:oleObj>
              </mc:Choice>
              <mc:Fallback>
                <p:oleObj name="Equation" r:id="rId15" imgW="11684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alphaModFix amt="50000"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2120" y="1223755"/>
                        <a:ext cx="2200275" cy="741362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 w="9525">
                        <a:solidFill>
                          <a:srgbClr val="D6ECFF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Lattices &amp; Resonances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44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699" y="53625"/>
            <a:ext cx="6480721" cy="914400"/>
          </a:xfrm>
        </p:spPr>
        <p:txBody>
          <a:bodyPr/>
          <a:lstStyle/>
          <a:p>
            <a:r>
              <a:rPr lang="en-US" sz="3600" dirty="0" smtClean="0"/>
              <a:t>Where to put </a:t>
            </a:r>
            <a:r>
              <a:rPr lang="en-US" sz="3600" dirty="0" err="1" smtClean="0"/>
              <a:t>Sextupoles</a:t>
            </a:r>
            <a:r>
              <a:rPr lang="en-US" sz="3600" dirty="0" smtClean="0"/>
              <a:t> ?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6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23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4" name="Content Placeholder 2"/>
          <p:cNvSpPr>
            <a:spLocks noGrp="1"/>
          </p:cNvSpPr>
          <p:nvPr>
            <p:ph idx="1"/>
          </p:nvPr>
        </p:nvSpPr>
        <p:spPr>
          <a:xfrm>
            <a:off x="431540" y="1088740"/>
            <a:ext cx="8442430" cy="3285365"/>
          </a:xfrm>
        </p:spPr>
        <p:txBody>
          <a:bodyPr>
            <a:normAutofit/>
          </a:bodyPr>
          <a:lstStyle/>
          <a:p>
            <a:pPr marL="342900">
              <a:lnSpc>
                <a:spcPct val="90000"/>
              </a:lnSpc>
              <a:spcBef>
                <a:spcPct val="20000"/>
              </a:spcBef>
              <a:buFont typeface="Wingdings" charset="2"/>
              <a:buChar char="§"/>
            </a:pPr>
            <a:r>
              <a:rPr lang="en-US" sz="2000" dirty="0"/>
              <a:t>There are two </a:t>
            </a:r>
            <a:r>
              <a:rPr lang="en-US" sz="2000" dirty="0" err="1"/>
              <a:t>chromaticities</a:t>
            </a:r>
            <a:r>
              <a:rPr lang="en-US" sz="2000" dirty="0"/>
              <a:t>:</a:t>
            </a:r>
          </a:p>
          <a:p>
            <a:pPr marL="800100" lvl="1" indent="-342900">
              <a:lnSpc>
                <a:spcPct val="90000"/>
              </a:lnSpc>
              <a:buFont typeface="Wingdings" charset="2"/>
              <a:buChar char="§"/>
            </a:pPr>
            <a:r>
              <a:rPr lang="en-US" sz="2000" dirty="0"/>
              <a:t>horizontal </a:t>
            </a:r>
            <a:r>
              <a:rPr lang="en-US" sz="2000" dirty="0">
                <a:sym typeface="Wingdings" charset="0"/>
              </a:rPr>
              <a:t></a:t>
            </a:r>
            <a:r>
              <a:rPr lang="en-US" sz="2000" dirty="0"/>
              <a:t> </a:t>
            </a:r>
            <a:r>
              <a:rPr lang="el-GR" sz="2000" b="1" dirty="0"/>
              <a:t>ξ</a:t>
            </a:r>
            <a:r>
              <a:rPr lang="en-US" b="1" baseline="-25000" dirty="0"/>
              <a:t>h</a:t>
            </a:r>
            <a:r>
              <a:rPr lang="en-US" sz="2000" dirty="0"/>
              <a:t> </a:t>
            </a:r>
          </a:p>
          <a:p>
            <a:pPr marL="800100" lvl="1" indent="-342900">
              <a:lnSpc>
                <a:spcPct val="90000"/>
              </a:lnSpc>
              <a:buFont typeface="Wingdings" charset="2"/>
              <a:buChar char="§"/>
            </a:pPr>
            <a:r>
              <a:rPr lang="en-US" sz="2000" dirty="0"/>
              <a:t>vertical </a:t>
            </a:r>
            <a:r>
              <a:rPr lang="en-US" sz="2000" dirty="0">
                <a:sym typeface="Wingdings" charset="0"/>
              </a:rPr>
              <a:t></a:t>
            </a:r>
            <a:r>
              <a:rPr lang="en-US" sz="2000" b="1" dirty="0"/>
              <a:t> </a:t>
            </a:r>
            <a:r>
              <a:rPr lang="el-GR" sz="2000" b="1" dirty="0" smtClean="0"/>
              <a:t>ξ</a:t>
            </a:r>
            <a:r>
              <a:rPr lang="en-US" b="1" baseline="-25000" dirty="0" smtClean="0"/>
              <a:t>v</a:t>
            </a:r>
            <a:endParaRPr lang="en-US" sz="1000" baseline="-25000" dirty="0"/>
          </a:p>
          <a:p>
            <a:pPr marL="342900">
              <a:lnSpc>
                <a:spcPct val="90000"/>
              </a:lnSpc>
              <a:spcBef>
                <a:spcPct val="20000"/>
              </a:spcBef>
              <a:buFont typeface="Wingdings" charset="2"/>
              <a:buChar char="§"/>
            </a:pPr>
            <a:r>
              <a:rPr lang="en-US" sz="2000" dirty="0"/>
              <a:t>However, the effect of a </a:t>
            </a:r>
            <a:r>
              <a:rPr lang="en-US" sz="2000" dirty="0" err="1"/>
              <a:t>sextupole</a:t>
            </a:r>
            <a:r>
              <a:rPr lang="en-US" sz="2000" dirty="0"/>
              <a:t> depends on </a:t>
            </a:r>
            <a:r>
              <a:rPr lang="el-GR" sz="2000" i="1" dirty="0"/>
              <a:t>β</a:t>
            </a:r>
            <a:r>
              <a:rPr lang="en-US" sz="2000" dirty="0"/>
              <a:t>(s), which varies around the </a:t>
            </a:r>
            <a:r>
              <a:rPr lang="en-US" sz="2000" dirty="0" smtClean="0"/>
              <a:t>machine</a:t>
            </a:r>
            <a:endParaRPr lang="en-US" sz="1100" dirty="0"/>
          </a:p>
          <a:p>
            <a:pPr marL="342900">
              <a:lnSpc>
                <a:spcPct val="90000"/>
              </a:lnSpc>
              <a:spcBef>
                <a:spcPct val="20000"/>
              </a:spcBef>
              <a:buFont typeface="Wingdings" charset="2"/>
              <a:buChar char="§"/>
            </a:pPr>
            <a:r>
              <a:rPr lang="en-US" sz="2000" dirty="0"/>
              <a:t>Two types of </a:t>
            </a:r>
            <a:r>
              <a:rPr lang="en-US" sz="2000" dirty="0" err="1"/>
              <a:t>sextupoles</a:t>
            </a:r>
            <a:r>
              <a:rPr lang="en-US" sz="2000" dirty="0"/>
              <a:t> are used to correct the chromaticity.</a:t>
            </a:r>
          </a:p>
          <a:p>
            <a:pPr marL="800100" lvl="1" indent="-342900">
              <a:lnSpc>
                <a:spcPct val="90000"/>
              </a:lnSpc>
              <a:buFont typeface="Wingdings" charset="2"/>
              <a:buChar char="§"/>
            </a:pPr>
            <a:r>
              <a:rPr lang="en-US" sz="2000" dirty="0"/>
              <a:t>One (SF) is placed near QF </a:t>
            </a:r>
            <a:r>
              <a:rPr lang="en-US" sz="2000" dirty="0" err="1"/>
              <a:t>quadrupoles</a:t>
            </a:r>
            <a:r>
              <a:rPr lang="en-US" sz="2000" dirty="0"/>
              <a:t> where </a:t>
            </a:r>
            <a:r>
              <a:rPr lang="el-GR" sz="2000" i="1" dirty="0"/>
              <a:t>β</a:t>
            </a:r>
            <a:r>
              <a:rPr lang="en-US" sz="2000" baseline="-25000" dirty="0"/>
              <a:t>h</a:t>
            </a:r>
            <a:r>
              <a:rPr lang="en-US" sz="2000" dirty="0"/>
              <a:t> is large and </a:t>
            </a:r>
            <a:r>
              <a:rPr lang="el-GR" sz="2000" i="1" dirty="0"/>
              <a:t>β</a:t>
            </a:r>
            <a:r>
              <a:rPr lang="en-US" sz="2000" dirty="0">
                <a:latin typeface="Math1" charset="0"/>
              </a:rPr>
              <a:t> </a:t>
            </a:r>
            <a:r>
              <a:rPr lang="en-US" sz="2000" baseline="-25000" dirty="0"/>
              <a:t>v</a:t>
            </a:r>
            <a:r>
              <a:rPr lang="en-US" sz="2000" dirty="0"/>
              <a:t> is small, this will have a large effect on </a:t>
            </a:r>
            <a:r>
              <a:rPr lang="el-GR" sz="2000" dirty="0"/>
              <a:t>ξ</a:t>
            </a:r>
            <a:r>
              <a:rPr lang="en-US" sz="2000" baseline="-25000" dirty="0"/>
              <a:t>h</a:t>
            </a:r>
          </a:p>
          <a:p>
            <a:pPr marL="800100" lvl="1" indent="-342900">
              <a:lnSpc>
                <a:spcPct val="90000"/>
              </a:lnSpc>
              <a:buFont typeface="Wingdings" charset="2"/>
              <a:buChar char="§"/>
            </a:pPr>
            <a:r>
              <a:rPr lang="en-US" sz="2000" dirty="0"/>
              <a:t>Another (SD) placed near QD </a:t>
            </a:r>
            <a:r>
              <a:rPr lang="en-US" sz="2000" dirty="0" err="1"/>
              <a:t>quadrupoles</a:t>
            </a:r>
            <a:r>
              <a:rPr lang="en-US" sz="2000" dirty="0"/>
              <a:t>, where </a:t>
            </a:r>
            <a:r>
              <a:rPr lang="el-GR" sz="2000" i="1" dirty="0"/>
              <a:t>β</a:t>
            </a:r>
            <a:r>
              <a:rPr lang="en-US" sz="2000" baseline="-25000" dirty="0"/>
              <a:t>v</a:t>
            </a:r>
            <a:r>
              <a:rPr lang="en-US" sz="2000" dirty="0"/>
              <a:t> is large and </a:t>
            </a:r>
            <a:r>
              <a:rPr lang="el-GR" sz="2000" i="1" dirty="0"/>
              <a:t>β</a:t>
            </a:r>
            <a:r>
              <a:rPr lang="en-US" sz="2000" baseline="-25000" dirty="0"/>
              <a:t>h</a:t>
            </a:r>
            <a:r>
              <a:rPr lang="en-US" sz="2000" dirty="0"/>
              <a:t> is small, will correct </a:t>
            </a:r>
            <a:r>
              <a:rPr lang="el-GR" sz="2000" dirty="0" smtClean="0"/>
              <a:t>ξ</a:t>
            </a:r>
            <a:r>
              <a:rPr lang="en-US" sz="2000" baseline="-25000" dirty="0" smtClean="0"/>
              <a:t>v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Lattices &amp; Resonances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391980" y="4104076"/>
            <a:ext cx="3870430" cy="1587578"/>
            <a:chOff x="4995863" y="1905000"/>
            <a:chExt cx="3635375" cy="1452563"/>
          </a:xfrm>
        </p:grpSpPr>
        <p:sp>
          <p:nvSpPr>
            <p:cNvPr id="11" name="Freeform 4"/>
            <p:cNvSpPr>
              <a:spLocks/>
            </p:cNvSpPr>
            <p:nvPr/>
          </p:nvSpPr>
          <p:spPr bwMode="auto">
            <a:xfrm>
              <a:off x="4995863" y="2419350"/>
              <a:ext cx="3635375" cy="336550"/>
            </a:xfrm>
            <a:custGeom>
              <a:avLst/>
              <a:gdLst>
                <a:gd name="T0" fmla="*/ 0 w 2290"/>
                <a:gd name="T1" fmla="*/ 212 h 212"/>
                <a:gd name="T2" fmla="*/ 264 w 2290"/>
                <a:gd name="T3" fmla="*/ 97 h 212"/>
                <a:gd name="T4" fmla="*/ 739 w 2290"/>
                <a:gd name="T5" fmla="*/ 173 h 212"/>
                <a:gd name="T6" fmla="*/ 1171 w 2290"/>
                <a:gd name="T7" fmla="*/ 1 h 212"/>
                <a:gd name="T8" fmla="*/ 1603 w 2290"/>
                <a:gd name="T9" fmla="*/ 178 h 212"/>
                <a:gd name="T10" fmla="*/ 2112 w 2290"/>
                <a:gd name="T11" fmla="*/ 106 h 212"/>
                <a:gd name="T12" fmla="*/ 2290 w 2290"/>
                <a:gd name="T13" fmla="*/ 20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90" h="212">
                  <a:moveTo>
                    <a:pt x="0" y="212"/>
                  </a:moveTo>
                  <a:cubicBezTo>
                    <a:pt x="45" y="193"/>
                    <a:pt x="141" y="103"/>
                    <a:pt x="264" y="97"/>
                  </a:cubicBezTo>
                  <a:cubicBezTo>
                    <a:pt x="387" y="91"/>
                    <a:pt x="588" y="189"/>
                    <a:pt x="739" y="173"/>
                  </a:cubicBezTo>
                  <a:cubicBezTo>
                    <a:pt x="890" y="157"/>
                    <a:pt x="1027" y="0"/>
                    <a:pt x="1171" y="1"/>
                  </a:cubicBezTo>
                  <a:cubicBezTo>
                    <a:pt x="1315" y="2"/>
                    <a:pt x="1446" y="161"/>
                    <a:pt x="1603" y="178"/>
                  </a:cubicBezTo>
                  <a:cubicBezTo>
                    <a:pt x="1760" y="195"/>
                    <a:pt x="1998" y="102"/>
                    <a:pt x="2112" y="106"/>
                  </a:cubicBezTo>
                  <a:cubicBezTo>
                    <a:pt x="2226" y="110"/>
                    <a:pt x="2253" y="182"/>
                    <a:pt x="2290" y="202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arrow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Freeform 5"/>
            <p:cNvSpPr>
              <a:spLocks/>
            </p:cNvSpPr>
            <p:nvPr/>
          </p:nvSpPr>
          <p:spPr bwMode="auto">
            <a:xfrm>
              <a:off x="4999038" y="2543175"/>
              <a:ext cx="3543300" cy="250825"/>
            </a:xfrm>
            <a:custGeom>
              <a:avLst/>
              <a:gdLst>
                <a:gd name="T0" fmla="*/ 0 w 2232"/>
                <a:gd name="T1" fmla="*/ 158 h 158"/>
                <a:gd name="T2" fmla="*/ 715 w 2232"/>
                <a:gd name="T3" fmla="*/ 25 h 158"/>
                <a:gd name="T4" fmla="*/ 1137 w 2232"/>
                <a:gd name="T5" fmla="*/ 5 h 158"/>
                <a:gd name="T6" fmla="*/ 1569 w 2232"/>
                <a:gd name="T7" fmla="*/ 28 h 158"/>
                <a:gd name="T8" fmla="*/ 2049 w 2232"/>
                <a:gd name="T9" fmla="*/ 98 h 158"/>
                <a:gd name="T10" fmla="*/ 2232 w 2232"/>
                <a:gd name="T11" fmla="*/ 144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32" h="158">
                  <a:moveTo>
                    <a:pt x="0" y="158"/>
                  </a:moveTo>
                  <a:cubicBezTo>
                    <a:pt x="120" y="136"/>
                    <a:pt x="526" y="50"/>
                    <a:pt x="715" y="25"/>
                  </a:cubicBezTo>
                  <a:cubicBezTo>
                    <a:pt x="904" y="0"/>
                    <a:pt x="995" y="5"/>
                    <a:pt x="1137" y="5"/>
                  </a:cubicBezTo>
                  <a:cubicBezTo>
                    <a:pt x="1279" y="6"/>
                    <a:pt x="1417" y="13"/>
                    <a:pt x="1569" y="28"/>
                  </a:cubicBezTo>
                  <a:cubicBezTo>
                    <a:pt x="1721" y="43"/>
                    <a:pt x="1939" y="78"/>
                    <a:pt x="2049" y="98"/>
                  </a:cubicBezTo>
                  <a:cubicBezTo>
                    <a:pt x="2159" y="117"/>
                    <a:pt x="2195" y="130"/>
                    <a:pt x="2232" y="144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arrow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" name="Group 6"/>
            <p:cNvGrpSpPr>
              <a:grpSpLocks/>
            </p:cNvGrpSpPr>
            <p:nvPr/>
          </p:nvGrpSpPr>
          <p:grpSpPr bwMode="auto">
            <a:xfrm>
              <a:off x="5181600" y="1905000"/>
              <a:ext cx="3397250" cy="1452563"/>
              <a:chOff x="742" y="1214"/>
              <a:chExt cx="2140" cy="915"/>
            </a:xfrm>
          </p:grpSpPr>
          <p:sp>
            <p:nvSpPr>
              <p:cNvPr id="15" name="Text Box 7"/>
              <p:cNvSpPr txBox="1">
                <a:spLocks noChangeArrowheads="1"/>
              </p:cNvSpPr>
              <p:nvPr/>
            </p:nvSpPr>
            <p:spPr bwMode="auto">
              <a:xfrm>
                <a:off x="1654" y="1214"/>
                <a:ext cx="259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 eaLnBrk="0" hangingPunct="0">
                  <a:spcBef>
                    <a:spcPct val="0"/>
                  </a:spcBef>
                </a:pPr>
                <a:r>
                  <a:rPr lang="en-US" sz="1400"/>
                  <a:t>QF</a:t>
                </a:r>
              </a:p>
            </p:txBody>
          </p:sp>
          <p:sp>
            <p:nvSpPr>
              <p:cNvPr id="16" name="Oval 8"/>
              <p:cNvSpPr>
                <a:spLocks noChangeArrowheads="1"/>
              </p:cNvSpPr>
              <p:nvPr/>
            </p:nvSpPr>
            <p:spPr bwMode="auto">
              <a:xfrm rot="20902883">
                <a:off x="867" y="1481"/>
                <a:ext cx="88" cy="47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Oval 9"/>
              <p:cNvSpPr>
                <a:spLocks noChangeArrowheads="1"/>
              </p:cNvSpPr>
              <p:nvPr/>
            </p:nvSpPr>
            <p:spPr bwMode="auto">
              <a:xfrm>
                <a:off x="1731" y="1385"/>
                <a:ext cx="88" cy="47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Oval 10"/>
              <p:cNvSpPr>
                <a:spLocks noChangeArrowheads="1"/>
              </p:cNvSpPr>
              <p:nvPr/>
            </p:nvSpPr>
            <p:spPr bwMode="auto">
              <a:xfrm rot="697117" flipH="1">
                <a:off x="2634" y="1481"/>
                <a:ext cx="88" cy="47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9" name="Group 11"/>
              <p:cNvGrpSpPr>
                <a:grpSpLocks/>
              </p:cNvGrpSpPr>
              <p:nvPr/>
            </p:nvGrpSpPr>
            <p:grpSpPr bwMode="auto">
              <a:xfrm rot="-249174">
                <a:off x="1299" y="1404"/>
                <a:ext cx="87" cy="485"/>
                <a:chOff x="1728" y="1152"/>
                <a:chExt cx="144" cy="480"/>
              </a:xfrm>
            </p:grpSpPr>
            <p:sp>
              <p:nvSpPr>
                <p:cNvPr id="39" name="Line 12"/>
                <p:cNvSpPr>
                  <a:spLocks noChangeShapeType="1"/>
                </p:cNvSpPr>
                <p:nvPr/>
              </p:nvSpPr>
              <p:spPr bwMode="auto">
                <a:xfrm>
                  <a:off x="1728" y="1152"/>
                  <a:ext cx="14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" name="Line 13"/>
                <p:cNvSpPr>
                  <a:spLocks noChangeShapeType="1"/>
                </p:cNvSpPr>
                <p:nvPr/>
              </p:nvSpPr>
              <p:spPr bwMode="auto">
                <a:xfrm>
                  <a:off x="1728" y="1632"/>
                  <a:ext cx="14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" name="Freeform 14"/>
                <p:cNvSpPr>
                  <a:spLocks/>
                </p:cNvSpPr>
                <p:nvPr/>
              </p:nvSpPr>
              <p:spPr bwMode="auto">
                <a:xfrm>
                  <a:off x="1728" y="1152"/>
                  <a:ext cx="48" cy="480"/>
                </a:xfrm>
                <a:custGeom>
                  <a:avLst/>
                  <a:gdLst>
                    <a:gd name="T0" fmla="*/ 0 w 48"/>
                    <a:gd name="T1" fmla="*/ 0 h 480"/>
                    <a:gd name="T2" fmla="*/ 48 w 48"/>
                    <a:gd name="T3" fmla="*/ 240 h 480"/>
                    <a:gd name="T4" fmla="*/ 0 w 48"/>
                    <a:gd name="T5" fmla="*/ 480 h 4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8" h="480">
                      <a:moveTo>
                        <a:pt x="0" y="0"/>
                      </a:moveTo>
                      <a:cubicBezTo>
                        <a:pt x="24" y="80"/>
                        <a:pt x="48" y="160"/>
                        <a:pt x="48" y="240"/>
                      </a:cubicBezTo>
                      <a:cubicBezTo>
                        <a:pt x="48" y="320"/>
                        <a:pt x="24" y="400"/>
                        <a:pt x="0" y="480"/>
                      </a:cubicBezTo>
                    </a:path>
                  </a:pathLst>
                </a:custGeom>
                <a:noFill/>
                <a:ln w="12700" cap="flat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" name="Freeform 15"/>
                <p:cNvSpPr>
                  <a:spLocks/>
                </p:cNvSpPr>
                <p:nvPr/>
              </p:nvSpPr>
              <p:spPr bwMode="auto">
                <a:xfrm>
                  <a:off x="1824" y="1152"/>
                  <a:ext cx="48" cy="480"/>
                </a:xfrm>
                <a:custGeom>
                  <a:avLst/>
                  <a:gdLst>
                    <a:gd name="T0" fmla="*/ 48 w 48"/>
                    <a:gd name="T1" fmla="*/ 0 h 480"/>
                    <a:gd name="T2" fmla="*/ 0 w 48"/>
                    <a:gd name="T3" fmla="*/ 240 h 480"/>
                    <a:gd name="T4" fmla="*/ 48 w 48"/>
                    <a:gd name="T5" fmla="*/ 480 h 4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8" h="480">
                      <a:moveTo>
                        <a:pt x="48" y="0"/>
                      </a:moveTo>
                      <a:cubicBezTo>
                        <a:pt x="24" y="80"/>
                        <a:pt x="0" y="160"/>
                        <a:pt x="0" y="240"/>
                      </a:cubicBezTo>
                      <a:cubicBezTo>
                        <a:pt x="0" y="320"/>
                        <a:pt x="24" y="400"/>
                        <a:pt x="48" y="480"/>
                      </a:cubicBezTo>
                    </a:path>
                  </a:pathLst>
                </a:custGeom>
                <a:noFill/>
                <a:ln w="12700" cap="flat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0" name="Group 16"/>
              <p:cNvGrpSpPr>
                <a:grpSpLocks/>
              </p:cNvGrpSpPr>
              <p:nvPr/>
            </p:nvGrpSpPr>
            <p:grpSpPr bwMode="auto">
              <a:xfrm rot="249174" flipH="1">
                <a:off x="2168" y="1399"/>
                <a:ext cx="87" cy="485"/>
                <a:chOff x="1728" y="1152"/>
                <a:chExt cx="144" cy="480"/>
              </a:xfrm>
            </p:grpSpPr>
            <p:sp>
              <p:nvSpPr>
                <p:cNvPr id="35" name="Line 17"/>
                <p:cNvSpPr>
                  <a:spLocks noChangeShapeType="1"/>
                </p:cNvSpPr>
                <p:nvPr/>
              </p:nvSpPr>
              <p:spPr bwMode="auto">
                <a:xfrm>
                  <a:off x="1728" y="1152"/>
                  <a:ext cx="14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" name="Line 18"/>
                <p:cNvSpPr>
                  <a:spLocks noChangeShapeType="1"/>
                </p:cNvSpPr>
                <p:nvPr/>
              </p:nvSpPr>
              <p:spPr bwMode="auto">
                <a:xfrm>
                  <a:off x="1728" y="1632"/>
                  <a:ext cx="14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" name="Freeform 19"/>
                <p:cNvSpPr>
                  <a:spLocks/>
                </p:cNvSpPr>
                <p:nvPr/>
              </p:nvSpPr>
              <p:spPr bwMode="auto">
                <a:xfrm>
                  <a:off x="1728" y="1152"/>
                  <a:ext cx="48" cy="480"/>
                </a:xfrm>
                <a:custGeom>
                  <a:avLst/>
                  <a:gdLst>
                    <a:gd name="T0" fmla="*/ 0 w 48"/>
                    <a:gd name="T1" fmla="*/ 0 h 480"/>
                    <a:gd name="T2" fmla="*/ 48 w 48"/>
                    <a:gd name="T3" fmla="*/ 240 h 480"/>
                    <a:gd name="T4" fmla="*/ 0 w 48"/>
                    <a:gd name="T5" fmla="*/ 480 h 4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8" h="480">
                      <a:moveTo>
                        <a:pt x="0" y="0"/>
                      </a:moveTo>
                      <a:cubicBezTo>
                        <a:pt x="24" y="80"/>
                        <a:pt x="48" y="160"/>
                        <a:pt x="48" y="240"/>
                      </a:cubicBezTo>
                      <a:cubicBezTo>
                        <a:pt x="48" y="320"/>
                        <a:pt x="24" y="400"/>
                        <a:pt x="0" y="480"/>
                      </a:cubicBezTo>
                    </a:path>
                  </a:pathLst>
                </a:custGeom>
                <a:noFill/>
                <a:ln w="12700" cap="flat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" name="Freeform 20"/>
                <p:cNvSpPr>
                  <a:spLocks/>
                </p:cNvSpPr>
                <p:nvPr/>
              </p:nvSpPr>
              <p:spPr bwMode="auto">
                <a:xfrm>
                  <a:off x="1824" y="1152"/>
                  <a:ext cx="48" cy="480"/>
                </a:xfrm>
                <a:custGeom>
                  <a:avLst/>
                  <a:gdLst>
                    <a:gd name="T0" fmla="*/ 48 w 48"/>
                    <a:gd name="T1" fmla="*/ 0 h 480"/>
                    <a:gd name="T2" fmla="*/ 0 w 48"/>
                    <a:gd name="T3" fmla="*/ 240 h 480"/>
                    <a:gd name="T4" fmla="*/ 48 w 48"/>
                    <a:gd name="T5" fmla="*/ 480 h 4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8" h="480">
                      <a:moveTo>
                        <a:pt x="48" y="0"/>
                      </a:moveTo>
                      <a:cubicBezTo>
                        <a:pt x="24" y="80"/>
                        <a:pt x="0" y="160"/>
                        <a:pt x="0" y="240"/>
                      </a:cubicBezTo>
                      <a:cubicBezTo>
                        <a:pt x="0" y="320"/>
                        <a:pt x="24" y="400"/>
                        <a:pt x="48" y="480"/>
                      </a:cubicBezTo>
                    </a:path>
                  </a:pathLst>
                </a:custGeom>
                <a:noFill/>
                <a:ln w="12700" cap="flat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1" name="Rectangle 21"/>
              <p:cNvSpPr>
                <a:spLocks noChangeArrowheads="1"/>
              </p:cNvSpPr>
              <p:nvPr/>
            </p:nvSpPr>
            <p:spPr bwMode="auto">
              <a:xfrm>
                <a:off x="1635" y="1385"/>
                <a:ext cx="48" cy="480"/>
              </a:xfrm>
              <a:prstGeom prst="rect">
                <a:avLst/>
              </a:prstGeom>
              <a:solidFill>
                <a:srgbClr val="CC00FF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Rectangle 22"/>
              <p:cNvSpPr>
                <a:spLocks noChangeArrowheads="1"/>
              </p:cNvSpPr>
              <p:nvPr/>
            </p:nvSpPr>
            <p:spPr bwMode="auto">
              <a:xfrm rot="751795">
                <a:off x="2556" y="1462"/>
                <a:ext cx="48" cy="480"/>
              </a:xfrm>
              <a:prstGeom prst="rect">
                <a:avLst/>
              </a:prstGeom>
              <a:solidFill>
                <a:srgbClr val="CC00FF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Rectangle 23"/>
              <p:cNvSpPr>
                <a:spLocks noChangeArrowheads="1"/>
              </p:cNvSpPr>
              <p:nvPr/>
            </p:nvSpPr>
            <p:spPr bwMode="auto">
              <a:xfrm rot="20848205" flipH="1">
                <a:off x="790" y="1496"/>
                <a:ext cx="48" cy="480"/>
              </a:xfrm>
              <a:prstGeom prst="rect">
                <a:avLst/>
              </a:prstGeom>
              <a:solidFill>
                <a:srgbClr val="CC00FF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Rectangle 24"/>
              <p:cNvSpPr>
                <a:spLocks noChangeArrowheads="1"/>
              </p:cNvSpPr>
              <p:nvPr/>
            </p:nvSpPr>
            <p:spPr bwMode="auto">
              <a:xfrm rot="-316413">
                <a:off x="1223" y="1414"/>
                <a:ext cx="48" cy="480"/>
              </a:xfrm>
              <a:prstGeom prst="rect">
                <a:avLst/>
              </a:prstGeom>
              <a:solidFill>
                <a:srgbClr val="FF33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Rectangle 25"/>
              <p:cNvSpPr>
                <a:spLocks noChangeArrowheads="1"/>
              </p:cNvSpPr>
              <p:nvPr/>
            </p:nvSpPr>
            <p:spPr bwMode="auto">
              <a:xfrm rot="316413" flipH="1">
                <a:off x="2096" y="1400"/>
                <a:ext cx="48" cy="480"/>
              </a:xfrm>
              <a:prstGeom prst="rect">
                <a:avLst/>
              </a:prstGeom>
              <a:solidFill>
                <a:srgbClr val="FF33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Text Box 26"/>
              <p:cNvSpPr txBox="1">
                <a:spLocks noChangeArrowheads="1"/>
              </p:cNvSpPr>
              <p:nvPr/>
            </p:nvSpPr>
            <p:spPr bwMode="auto">
              <a:xfrm>
                <a:off x="742" y="1313"/>
                <a:ext cx="259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 eaLnBrk="0" hangingPunct="0">
                  <a:spcBef>
                    <a:spcPct val="0"/>
                  </a:spcBef>
                </a:pPr>
                <a:r>
                  <a:rPr lang="en-US" sz="1400"/>
                  <a:t>QF</a:t>
                </a:r>
              </a:p>
            </p:txBody>
          </p:sp>
          <p:sp>
            <p:nvSpPr>
              <p:cNvPr id="27" name="Text Box 27"/>
              <p:cNvSpPr txBox="1">
                <a:spLocks noChangeArrowheads="1"/>
              </p:cNvSpPr>
              <p:nvPr/>
            </p:nvSpPr>
            <p:spPr bwMode="auto">
              <a:xfrm>
                <a:off x="2623" y="1304"/>
                <a:ext cx="259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 eaLnBrk="0" hangingPunct="0">
                  <a:spcBef>
                    <a:spcPct val="0"/>
                  </a:spcBef>
                </a:pPr>
                <a:r>
                  <a:rPr lang="en-US" sz="1400"/>
                  <a:t>QF</a:t>
                </a:r>
              </a:p>
            </p:txBody>
          </p:sp>
          <p:sp>
            <p:nvSpPr>
              <p:cNvPr id="28" name="Text Box 28"/>
              <p:cNvSpPr txBox="1">
                <a:spLocks noChangeArrowheads="1"/>
              </p:cNvSpPr>
              <p:nvPr/>
            </p:nvSpPr>
            <p:spPr bwMode="auto">
              <a:xfrm>
                <a:off x="2115" y="1227"/>
                <a:ext cx="2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 eaLnBrk="0" hangingPunct="0">
                  <a:spcBef>
                    <a:spcPct val="0"/>
                  </a:spcBef>
                </a:pPr>
                <a:r>
                  <a:rPr lang="en-US" sz="1400"/>
                  <a:t>QD</a:t>
                </a:r>
              </a:p>
            </p:txBody>
          </p:sp>
          <p:sp>
            <p:nvSpPr>
              <p:cNvPr id="29" name="Text Box 29"/>
              <p:cNvSpPr txBox="1">
                <a:spLocks noChangeArrowheads="1"/>
              </p:cNvSpPr>
              <p:nvPr/>
            </p:nvSpPr>
            <p:spPr bwMode="auto">
              <a:xfrm>
                <a:off x="1198" y="1231"/>
                <a:ext cx="2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 eaLnBrk="0" hangingPunct="0">
                  <a:spcBef>
                    <a:spcPct val="0"/>
                  </a:spcBef>
                </a:pPr>
                <a:r>
                  <a:rPr lang="en-US" sz="1400"/>
                  <a:t>QD</a:t>
                </a:r>
              </a:p>
            </p:txBody>
          </p:sp>
          <p:sp>
            <p:nvSpPr>
              <p:cNvPr id="30" name="Text Box 30"/>
              <p:cNvSpPr txBox="1">
                <a:spLocks noChangeArrowheads="1"/>
              </p:cNvSpPr>
              <p:nvPr/>
            </p:nvSpPr>
            <p:spPr bwMode="auto">
              <a:xfrm>
                <a:off x="2403" y="1913"/>
                <a:ext cx="240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 eaLnBrk="0" hangingPunct="0">
                  <a:spcBef>
                    <a:spcPct val="0"/>
                  </a:spcBef>
                </a:pPr>
                <a:r>
                  <a:rPr lang="en-US" sz="1400" dirty="0"/>
                  <a:t>SF</a:t>
                </a:r>
              </a:p>
            </p:txBody>
          </p:sp>
          <p:sp>
            <p:nvSpPr>
              <p:cNvPr id="31" name="Text Box 31"/>
              <p:cNvSpPr txBox="1">
                <a:spLocks noChangeArrowheads="1"/>
              </p:cNvSpPr>
              <p:nvPr/>
            </p:nvSpPr>
            <p:spPr bwMode="auto">
              <a:xfrm>
                <a:off x="1544" y="1836"/>
                <a:ext cx="240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 eaLnBrk="0" hangingPunct="0">
                  <a:spcBef>
                    <a:spcPct val="0"/>
                  </a:spcBef>
                </a:pPr>
                <a:r>
                  <a:rPr lang="en-US" sz="1400"/>
                  <a:t>SF</a:t>
                </a:r>
              </a:p>
            </p:txBody>
          </p:sp>
          <p:sp>
            <p:nvSpPr>
              <p:cNvPr id="32" name="Text Box 32"/>
              <p:cNvSpPr txBox="1">
                <a:spLocks noChangeArrowheads="1"/>
              </p:cNvSpPr>
              <p:nvPr/>
            </p:nvSpPr>
            <p:spPr bwMode="auto">
              <a:xfrm>
                <a:off x="767" y="1937"/>
                <a:ext cx="240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 eaLnBrk="0" hangingPunct="0">
                  <a:spcBef>
                    <a:spcPct val="0"/>
                  </a:spcBef>
                </a:pPr>
                <a:r>
                  <a:rPr lang="en-US" sz="1400"/>
                  <a:t>SF</a:t>
                </a:r>
              </a:p>
            </p:txBody>
          </p:sp>
          <p:sp>
            <p:nvSpPr>
              <p:cNvPr id="33" name="Text Box 33"/>
              <p:cNvSpPr txBox="1">
                <a:spLocks noChangeArrowheads="1"/>
              </p:cNvSpPr>
              <p:nvPr/>
            </p:nvSpPr>
            <p:spPr bwMode="auto">
              <a:xfrm>
                <a:off x="1146" y="1865"/>
                <a:ext cx="259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 eaLnBrk="0" hangingPunct="0">
                  <a:spcBef>
                    <a:spcPct val="0"/>
                  </a:spcBef>
                </a:pPr>
                <a:r>
                  <a:rPr lang="en-US" sz="1400"/>
                  <a:t>SD</a:t>
                </a:r>
              </a:p>
            </p:txBody>
          </p:sp>
          <p:sp>
            <p:nvSpPr>
              <p:cNvPr id="34" name="Text Box 34"/>
              <p:cNvSpPr txBox="1">
                <a:spLocks noChangeArrowheads="1"/>
              </p:cNvSpPr>
              <p:nvPr/>
            </p:nvSpPr>
            <p:spPr bwMode="auto">
              <a:xfrm>
                <a:off x="1952" y="1850"/>
                <a:ext cx="259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 eaLnBrk="0" hangingPunct="0">
                  <a:spcBef>
                    <a:spcPct val="0"/>
                  </a:spcBef>
                </a:pPr>
                <a:r>
                  <a:rPr lang="en-US" sz="1400"/>
                  <a:t>SD</a:t>
                </a:r>
              </a:p>
            </p:txBody>
          </p:sp>
        </p:grpSp>
      </p:grpSp>
      <p:sp>
        <p:nvSpPr>
          <p:cNvPr id="75" name="Content Placeholder 2"/>
          <p:cNvSpPr txBox="1">
            <a:spLocks/>
          </p:cNvSpPr>
          <p:nvPr/>
        </p:nvSpPr>
        <p:spPr>
          <a:xfrm>
            <a:off x="431540" y="5634245"/>
            <a:ext cx="8442430" cy="76508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42900">
              <a:lnSpc>
                <a:spcPct val="90000"/>
              </a:lnSpc>
              <a:spcBef>
                <a:spcPct val="20000"/>
              </a:spcBef>
              <a:buFont typeface="Wingdings" charset="2"/>
              <a:buChar char="§"/>
            </a:pPr>
            <a:r>
              <a:rPr lang="en-US" sz="2000" dirty="0" smtClean="0"/>
              <a:t>Also </a:t>
            </a:r>
            <a:r>
              <a:rPr lang="en-US" sz="2000" dirty="0" err="1" smtClean="0"/>
              <a:t>sextupoles</a:t>
            </a:r>
            <a:r>
              <a:rPr lang="en-US" sz="2000" dirty="0" smtClean="0"/>
              <a:t> should be placed where D(s) is large, in order to increase their effect, since </a:t>
            </a:r>
            <a:r>
              <a:rPr lang="el-GR" sz="2000" dirty="0" smtClean="0"/>
              <a:t>Δ</a:t>
            </a:r>
            <a:r>
              <a:rPr lang="en-US" sz="2000" dirty="0" smtClean="0"/>
              <a:t>k is proportional to D(s)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28829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53625"/>
            <a:ext cx="6660740" cy="914400"/>
          </a:xfrm>
        </p:spPr>
        <p:txBody>
          <a:bodyPr/>
          <a:lstStyle/>
          <a:p>
            <a:r>
              <a:rPr lang="en-US" sz="3600" dirty="0" smtClean="0"/>
              <a:t>Different Magnets and Imperfections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6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24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4" name="Content Placeholder 2"/>
          <p:cNvSpPr>
            <a:spLocks noGrp="1"/>
          </p:cNvSpPr>
          <p:nvPr>
            <p:ph idx="1"/>
          </p:nvPr>
        </p:nvSpPr>
        <p:spPr>
          <a:xfrm>
            <a:off x="495055" y="1268759"/>
            <a:ext cx="8442430" cy="5085566"/>
          </a:xfrm>
        </p:spPr>
        <p:txBody>
          <a:bodyPr>
            <a:noAutofit/>
          </a:bodyPr>
          <a:lstStyle/>
          <a:p>
            <a:pPr marL="342900">
              <a:lnSpc>
                <a:spcPct val="90000"/>
              </a:lnSpc>
              <a:spcBef>
                <a:spcPct val="20000"/>
              </a:spcBef>
              <a:buFont typeface="Wingdings" charset="2"/>
              <a:buChar char="§"/>
            </a:pPr>
            <a:r>
              <a:rPr lang="en-US" sz="2400" dirty="0" smtClean="0"/>
              <a:t>(Unfortunately) It </a:t>
            </a:r>
            <a:r>
              <a:rPr lang="en-US" sz="2400" dirty="0"/>
              <a:t>is not possible to construct a perfect machine.</a:t>
            </a:r>
          </a:p>
          <a:p>
            <a:pPr marL="742950" lvl="1">
              <a:lnSpc>
                <a:spcPct val="90000"/>
              </a:lnSpc>
              <a:buSzPct val="80000"/>
              <a:buFont typeface="Wingdings" charset="2"/>
              <a:buChar char="§"/>
            </a:pPr>
            <a:r>
              <a:rPr lang="en-US" sz="2000" dirty="0"/>
              <a:t>Magnets can have imperfections</a:t>
            </a:r>
          </a:p>
          <a:p>
            <a:pPr marL="742950" lvl="1">
              <a:lnSpc>
                <a:spcPct val="90000"/>
              </a:lnSpc>
              <a:buSzPct val="80000"/>
              <a:buFont typeface="Wingdings" charset="2"/>
              <a:buChar char="§"/>
            </a:pPr>
            <a:r>
              <a:rPr lang="en-US" sz="2000" dirty="0"/>
              <a:t>The alignment in the de machine has non zero tolerance.</a:t>
            </a:r>
          </a:p>
          <a:p>
            <a:pPr marL="742950" lvl="1">
              <a:lnSpc>
                <a:spcPct val="90000"/>
              </a:lnSpc>
              <a:buSzPct val="80000"/>
              <a:buFont typeface="Wingdings" charset="2"/>
              <a:buChar char="§"/>
            </a:pPr>
            <a:r>
              <a:rPr lang="en-US" sz="2000" dirty="0"/>
              <a:t>Etc…</a:t>
            </a:r>
          </a:p>
          <a:p>
            <a:pPr marL="742950" lvl="1">
              <a:lnSpc>
                <a:spcPct val="90000"/>
              </a:lnSpc>
              <a:buSzPct val="80000"/>
              <a:buFont typeface="Wingdings" charset="2"/>
              <a:buChar char="§"/>
            </a:pPr>
            <a:endParaRPr lang="en-US" sz="1000" dirty="0"/>
          </a:p>
          <a:p>
            <a:pPr marL="342900">
              <a:lnSpc>
                <a:spcPct val="90000"/>
              </a:lnSpc>
              <a:spcBef>
                <a:spcPct val="20000"/>
              </a:spcBef>
              <a:buFont typeface="Wingdings" charset="2"/>
              <a:buChar char="§"/>
            </a:pPr>
            <a:r>
              <a:rPr lang="en-US" sz="2400" dirty="0"/>
              <a:t>So, we have to ask ourselves:</a:t>
            </a:r>
          </a:p>
          <a:p>
            <a:pPr marL="742950" lvl="1">
              <a:lnSpc>
                <a:spcPct val="90000"/>
              </a:lnSpc>
              <a:buSzPct val="80000"/>
              <a:buFont typeface="Wingdings" charset="2"/>
              <a:buChar char="§"/>
            </a:pPr>
            <a:r>
              <a:rPr lang="en-US" sz="2000" dirty="0"/>
              <a:t>What will happen to the </a:t>
            </a:r>
            <a:r>
              <a:rPr lang="en-US" sz="2000" dirty="0" err="1"/>
              <a:t>betatron</a:t>
            </a:r>
            <a:r>
              <a:rPr lang="en-US" sz="2000" dirty="0"/>
              <a:t> </a:t>
            </a:r>
            <a:r>
              <a:rPr lang="en-US" sz="2000" dirty="0" smtClean="0"/>
              <a:t>oscillations </a:t>
            </a:r>
            <a:r>
              <a:rPr lang="en-US" sz="2000" dirty="0"/>
              <a:t>due to the different field errors.</a:t>
            </a:r>
          </a:p>
          <a:p>
            <a:pPr marL="742950" lvl="1">
              <a:lnSpc>
                <a:spcPct val="90000"/>
              </a:lnSpc>
              <a:buSzPct val="80000"/>
              <a:buFont typeface="Wingdings" charset="2"/>
              <a:buChar char="§"/>
            </a:pPr>
            <a:r>
              <a:rPr lang="en-US" sz="2000" dirty="0"/>
              <a:t>Therefore we need to consider errors in dipoles, </a:t>
            </a:r>
            <a:r>
              <a:rPr lang="en-US" sz="2000" dirty="0" err="1"/>
              <a:t>quadrupoles</a:t>
            </a:r>
            <a:r>
              <a:rPr lang="en-US" sz="2000" dirty="0"/>
              <a:t>, </a:t>
            </a:r>
            <a:r>
              <a:rPr lang="en-US" sz="2000" dirty="0" err="1"/>
              <a:t>sextupoles</a:t>
            </a:r>
            <a:r>
              <a:rPr lang="en-US" sz="2000" dirty="0"/>
              <a:t>, etc…</a:t>
            </a:r>
          </a:p>
          <a:p>
            <a:pPr marL="742950" lvl="1">
              <a:lnSpc>
                <a:spcPct val="90000"/>
              </a:lnSpc>
              <a:buSzPct val="80000"/>
              <a:buFont typeface="Wingdings" charset="2"/>
              <a:buChar char="§"/>
            </a:pPr>
            <a:endParaRPr lang="en-US" sz="1000" dirty="0"/>
          </a:p>
          <a:p>
            <a:pPr marL="342900">
              <a:lnSpc>
                <a:spcPct val="90000"/>
              </a:lnSpc>
              <a:spcBef>
                <a:spcPct val="20000"/>
              </a:spcBef>
              <a:buFont typeface="Wingdings" charset="2"/>
              <a:buChar char="§"/>
            </a:pPr>
            <a:r>
              <a:rPr lang="en-US" sz="2400" dirty="0"/>
              <a:t>We will have a look at the beam </a:t>
            </a:r>
            <a:r>
              <a:rPr lang="en-US" sz="2400" dirty="0" err="1"/>
              <a:t>behaviour</a:t>
            </a:r>
            <a:r>
              <a:rPr lang="en-US" sz="2400" dirty="0"/>
              <a:t> as a function of </a:t>
            </a:r>
            <a:r>
              <a:rPr lang="en-US" sz="2400" dirty="0" smtClean="0"/>
              <a:t>the tune Q</a:t>
            </a:r>
            <a:endParaRPr lang="en-US" sz="2400" dirty="0"/>
          </a:p>
          <a:p>
            <a:pPr marL="342900">
              <a:lnSpc>
                <a:spcPct val="90000"/>
              </a:lnSpc>
              <a:spcBef>
                <a:spcPct val="20000"/>
              </a:spcBef>
              <a:buFont typeface="Wingdings" charset="2"/>
              <a:buChar char="§"/>
            </a:pPr>
            <a:endParaRPr lang="en-US" sz="1400" dirty="0"/>
          </a:p>
          <a:p>
            <a:pPr marL="342900">
              <a:lnSpc>
                <a:spcPct val="90000"/>
              </a:lnSpc>
              <a:spcBef>
                <a:spcPct val="20000"/>
              </a:spcBef>
              <a:buFont typeface="Wingdings" charset="2"/>
              <a:buChar char="§"/>
            </a:pPr>
            <a:r>
              <a:rPr lang="en-US" sz="2400" dirty="0"/>
              <a:t>How is it influenced by these resonant conditions?</a:t>
            </a:r>
          </a:p>
        </p:txBody>
      </p:sp>
      <p:sp>
        <p:nvSpPr>
          <p:cNvPr id="12" name="TextBox 11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Lattices &amp; Resonances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829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699" y="53625"/>
            <a:ext cx="6480721" cy="914400"/>
          </a:xfrm>
        </p:spPr>
        <p:txBody>
          <a:bodyPr/>
          <a:lstStyle/>
          <a:p>
            <a:r>
              <a:rPr lang="en-US" sz="3600" dirty="0" smtClean="0"/>
              <a:t>Normalized Phase Space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6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4" name="Content Placeholder 2"/>
          <p:cNvSpPr>
            <a:spLocks noGrp="1"/>
          </p:cNvSpPr>
          <p:nvPr>
            <p:ph idx="1"/>
          </p:nvPr>
        </p:nvSpPr>
        <p:spPr>
          <a:xfrm>
            <a:off x="431540" y="4824155"/>
            <a:ext cx="8442430" cy="1350150"/>
          </a:xfrm>
        </p:spPr>
        <p:txBody>
          <a:bodyPr>
            <a:normAutofit fontScale="62500" lnSpcReduction="20000"/>
          </a:bodyPr>
          <a:lstStyle/>
          <a:p>
            <a:pPr marL="457200" indent="-457200">
              <a:lnSpc>
                <a:spcPct val="110000"/>
              </a:lnSpc>
              <a:spcBef>
                <a:spcPct val="20000"/>
              </a:spcBef>
              <a:buFont typeface="Wingdings" charset="2"/>
              <a:buChar char="§"/>
            </a:pPr>
            <a:r>
              <a:rPr lang="en-US" sz="3200" dirty="0"/>
              <a:t>By multiplying the y-axis by </a:t>
            </a:r>
            <a:r>
              <a:rPr lang="el-GR" sz="3200" dirty="0"/>
              <a:t>β</a:t>
            </a:r>
            <a:r>
              <a:rPr lang="en-US" sz="3200" dirty="0"/>
              <a:t> the transverse phase space is </a:t>
            </a:r>
            <a:r>
              <a:rPr lang="en-US" sz="3200" dirty="0" smtClean="0"/>
              <a:t>normalized </a:t>
            </a:r>
            <a:r>
              <a:rPr lang="en-US" sz="3200" dirty="0"/>
              <a:t>and the ellipse turns into a circle</a:t>
            </a:r>
            <a:r>
              <a:rPr lang="en-US" sz="3200" dirty="0" smtClean="0"/>
              <a:t>.</a:t>
            </a:r>
          </a:p>
          <a:p>
            <a:pPr marL="457200" indent="-457200">
              <a:lnSpc>
                <a:spcPct val="110000"/>
              </a:lnSpc>
              <a:spcBef>
                <a:spcPct val="20000"/>
              </a:spcBef>
              <a:buFont typeface="Wingdings" charset="2"/>
              <a:buChar char="§"/>
            </a:pPr>
            <a:r>
              <a:rPr lang="en-US" sz="3200" dirty="0" smtClean="0"/>
              <a:t>This is useful to visualize who resonances work under the influence of magnet imperfections.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Lattices &amp; Resonances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3" name="Rectangle 1027"/>
          <p:cNvSpPr>
            <a:spLocks noChangeArrowheads="1"/>
          </p:cNvSpPr>
          <p:nvPr/>
        </p:nvSpPr>
        <p:spPr bwMode="auto">
          <a:xfrm>
            <a:off x="6636056" y="3588689"/>
            <a:ext cx="45719" cy="45719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14" name="Group 1074"/>
          <p:cNvGrpSpPr>
            <a:grpSpLocks/>
          </p:cNvGrpSpPr>
          <p:nvPr/>
        </p:nvGrpSpPr>
        <p:grpSpPr bwMode="auto">
          <a:xfrm>
            <a:off x="4436985" y="1818373"/>
            <a:ext cx="4169416" cy="2735752"/>
            <a:chOff x="930" y="1013"/>
            <a:chExt cx="3689" cy="2347"/>
          </a:xfrm>
        </p:grpSpPr>
        <p:sp>
          <p:nvSpPr>
            <p:cNvPr id="15" name="Text Box 1059"/>
            <p:cNvSpPr txBox="1">
              <a:spLocks noChangeArrowheads="1"/>
            </p:cNvSpPr>
            <p:nvPr/>
          </p:nvSpPr>
          <p:spPr bwMode="auto">
            <a:xfrm>
              <a:off x="2946" y="1013"/>
              <a:ext cx="480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b="1" dirty="0" err="1" smtClean="0">
                  <a:latin typeface="Symbol" charset="0"/>
                </a:rPr>
                <a:t>b</a:t>
              </a:r>
              <a:r>
                <a:rPr lang="en-US" sz="1800" b="1" dirty="0" err="1">
                  <a:latin typeface="Times New Roman" charset="0"/>
                </a:rPr>
                <a:t>x</a:t>
              </a:r>
              <a:r>
                <a:rPr lang="ja-JP" altLang="en-US" sz="1800" b="1" dirty="0" smtClean="0">
                  <a:latin typeface="Times New Roman" charset="0"/>
                </a:rPr>
                <a:t>’</a:t>
              </a:r>
              <a:endParaRPr lang="en-US" sz="1800" dirty="0">
                <a:latin typeface="Times New Roman" charset="0"/>
              </a:endParaRPr>
            </a:p>
          </p:txBody>
        </p:sp>
        <p:sp>
          <p:nvSpPr>
            <p:cNvPr id="16" name="Line 1056"/>
            <p:cNvSpPr>
              <a:spLocks noChangeShapeType="1"/>
            </p:cNvSpPr>
            <p:nvPr/>
          </p:nvSpPr>
          <p:spPr bwMode="auto">
            <a:xfrm flipV="1">
              <a:off x="2898" y="1073"/>
              <a:ext cx="0" cy="2208"/>
            </a:xfrm>
            <a:prstGeom prst="line">
              <a:avLst/>
            </a:prstGeom>
            <a:noFill/>
            <a:ln w="38100" cmpd="sng">
              <a:solidFill>
                <a:srgbClr val="61B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1057"/>
            <p:cNvSpPr>
              <a:spLocks noChangeShapeType="1"/>
            </p:cNvSpPr>
            <p:nvPr/>
          </p:nvSpPr>
          <p:spPr bwMode="auto">
            <a:xfrm>
              <a:off x="1602" y="2177"/>
              <a:ext cx="2688" cy="0"/>
            </a:xfrm>
            <a:prstGeom prst="line">
              <a:avLst/>
            </a:prstGeom>
            <a:noFill/>
            <a:ln w="38100" cmpd="sng">
              <a:solidFill>
                <a:schemeClr val="tx2">
                  <a:lumMod val="75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Oval 1058"/>
            <p:cNvSpPr>
              <a:spLocks noChangeArrowheads="1"/>
            </p:cNvSpPr>
            <p:nvPr/>
          </p:nvSpPr>
          <p:spPr bwMode="auto">
            <a:xfrm>
              <a:off x="2082" y="1361"/>
              <a:ext cx="1632" cy="1584"/>
            </a:xfrm>
            <a:prstGeom prst="ellipse">
              <a:avLst/>
            </a:prstGeom>
            <a:noFill/>
            <a:ln w="38100">
              <a:solidFill>
                <a:srgbClr val="EA157A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" name="Text Box 1060"/>
            <p:cNvSpPr txBox="1">
              <a:spLocks noChangeArrowheads="1"/>
            </p:cNvSpPr>
            <p:nvPr/>
          </p:nvSpPr>
          <p:spPr bwMode="auto">
            <a:xfrm>
              <a:off x="4136" y="2155"/>
              <a:ext cx="277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b="1" dirty="0">
                  <a:latin typeface="Times New Roman" charset="0"/>
                </a:rPr>
                <a:t>x</a:t>
              </a:r>
              <a:endParaRPr lang="en-US" sz="1800" dirty="0">
                <a:latin typeface="Times New Roman" charset="0"/>
              </a:endParaRPr>
            </a:p>
          </p:txBody>
        </p:sp>
        <p:sp>
          <p:nvSpPr>
            <p:cNvPr id="20" name="Line 1061"/>
            <p:cNvSpPr>
              <a:spLocks noChangeShapeType="1"/>
            </p:cNvSpPr>
            <p:nvPr/>
          </p:nvSpPr>
          <p:spPr bwMode="auto">
            <a:xfrm>
              <a:off x="3714" y="2177"/>
              <a:ext cx="0" cy="1152"/>
            </a:xfrm>
            <a:prstGeom prst="line">
              <a:avLst/>
            </a:prstGeom>
            <a:noFill/>
            <a:ln w="9525">
              <a:solidFill>
                <a:srgbClr val="D6E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1062"/>
            <p:cNvSpPr>
              <a:spLocks noChangeShapeType="1"/>
            </p:cNvSpPr>
            <p:nvPr/>
          </p:nvSpPr>
          <p:spPr bwMode="auto">
            <a:xfrm>
              <a:off x="2898" y="3089"/>
              <a:ext cx="816" cy="0"/>
            </a:xfrm>
            <a:prstGeom prst="line">
              <a:avLst/>
            </a:prstGeom>
            <a:noFill/>
            <a:ln w="9525">
              <a:solidFill>
                <a:srgbClr val="D6ECFF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1063"/>
            <p:cNvSpPr>
              <a:spLocks noChangeShapeType="1"/>
            </p:cNvSpPr>
            <p:nvPr/>
          </p:nvSpPr>
          <p:spPr bwMode="auto">
            <a:xfrm flipH="1">
              <a:off x="1842" y="1361"/>
              <a:ext cx="1056" cy="0"/>
            </a:xfrm>
            <a:prstGeom prst="line">
              <a:avLst/>
            </a:prstGeom>
            <a:noFill/>
            <a:ln w="9525">
              <a:solidFill>
                <a:srgbClr val="D6E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1064"/>
            <p:cNvSpPr>
              <a:spLocks noChangeShapeType="1"/>
            </p:cNvSpPr>
            <p:nvPr/>
          </p:nvSpPr>
          <p:spPr bwMode="auto">
            <a:xfrm>
              <a:off x="1890" y="1361"/>
              <a:ext cx="0" cy="816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4" name="Object 106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01190074"/>
                </p:ext>
              </p:extLst>
            </p:nvPr>
          </p:nvGraphicFramePr>
          <p:xfrm>
            <a:off x="3138" y="3137"/>
            <a:ext cx="335" cy="2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582" name="Equation" r:id="rId5" imgW="533169" imgH="355446" progId="Equation.3">
                    <p:embed/>
                  </p:oleObj>
                </mc:Choice>
                <mc:Fallback>
                  <p:oleObj name="Equation" r:id="rId5" imgW="533169" imgH="355446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38" y="3137"/>
                          <a:ext cx="335" cy="223"/>
                        </a:xfrm>
                        <a:prstGeom prst="rect">
                          <a:avLst/>
                        </a:prstGeom>
                        <a:solidFill>
                          <a:srgbClr val="D6ECFF"/>
                        </a:solidFill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106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80643113"/>
                </p:ext>
              </p:extLst>
            </p:nvPr>
          </p:nvGraphicFramePr>
          <p:xfrm>
            <a:off x="930" y="1457"/>
            <a:ext cx="864" cy="4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583" name="Equation" r:id="rId7" imgW="1371600" imgH="711200" progId="Equation.3">
                    <p:embed/>
                  </p:oleObj>
                </mc:Choice>
                <mc:Fallback>
                  <p:oleObj name="Equation" r:id="rId7" imgW="1371600" imgH="71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30" y="1457"/>
                          <a:ext cx="864" cy="448"/>
                        </a:xfrm>
                        <a:prstGeom prst="rect">
                          <a:avLst/>
                        </a:prstGeom>
                        <a:solidFill>
                          <a:srgbClr val="D6ECFF"/>
                        </a:solidFill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" name="Text Box 1067"/>
            <p:cNvSpPr txBox="1">
              <a:spLocks noChangeArrowheads="1"/>
            </p:cNvSpPr>
            <p:nvPr/>
          </p:nvSpPr>
          <p:spPr bwMode="auto">
            <a:xfrm>
              <a:off x="3546" y="1143"/>
              <a:ext cx="107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+mn-lt"/>
                </a:rPr>
                <a:t>Circle of radius</a:t>
              </a:r>
            </a:p>
          </p:txBody>
        </p:sp>
        <p:graphicFrame>
          <p:nvGraphicFramePr>
            <p:cNvPr id="27" name="Object 106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44196106"/>
                </p:ext>
              </p:extLst>
            </p:nvPr>
          </p:nvGraphicFramePr>
          <p:xfrm>
            <a:off x="4235" y="1485"/>
            <a:ext cx="335" cy="2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584" name="Equation" r:id="rId9" imgW="533169" imgH="355446" progId="Equation.3">
                    <p:embed/>
                  </p:oleObj>
                </mc:Choice>
                <mc:Fallback>
                  <p:oleObj name="Equation" r:id="rId9" imgW="533169" imgH="355446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35" y="1485"/>
                          <a:ext cx="335" cy="223"/>
                        </a:xfrm>
                        <a:prstGeom prst="rect">
                          <a:avLst/>
                        </a:prstGeom>
                        <a:solidFill>
                          <a:srgbClr val="D6ECFF"/>
                        </a:solidFill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" name="Line 1069"/>
            <p:cNvSpPr>
              <a:spLocks noChangeShapeType="1"/>
            </p:cNvSpPr>
            <p:nvPr/>
          </p:nvSpPr>
          <p:spPr bwMode="auto">
            <a:xfrm flipH="1">
              <a:off x="3570" y="1409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9" name="Group 42"/>
          <p:cNvGrpSpPr>
            <a:grpSpLocks noChangeAspect="1"/>
          </p:cNvGrpSpPr>
          <p:nvPr/>
        </p:nvGrpSpPr>
        <p:grpSpPr bwMode="auto">
          <a:xfrm>
            <a:off x="701570" y="1953388"/>
            <a:ext cx="3917404" cy="2108709"/>
            <a:chOff x="624" y="96"/>
            <a:chExt cx="3032" cy="1632"/>
          </a:xfrm>
        </p:grpSpPr>
        <p:sp>
          <p:nvSpPr>
            <p:cNvPr id="30" name="Text Box 43"/>
            <p:cNvSpPr txBox="1">
              <a:spLocks noChangeAspect="1" noChangeArrowheads="1"/>
            </p:cNvSpPr>
            <p:nvPr/>
          </p:nvSpPr>
          <p:spPr bwMode="auto">
            <a:xfrm>
              <a:off x="2025" y="96"/>
              <a:ext cx="248" cy="23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>
                  <a:latin typeface="Times New Roman" charset="0"/>
                </a:rPr>
                <a:t>x</a:t>
              </a:r>
              <a:r>
                <a:rPr lang="ja-JP" altLang="en-US" sz="1600">
                  <a:latin typeface="Times New Roman" charset="0"/>
                </a:rPr>
                <a:t>’</a:t>
              </a:r>
              <a:endParaRPr lang="en-US" sz="1600">
                <a:latin typeface="Times New Roman" charset="0"/>
              </a:endParaRPr>
            </a:p>
          </p:txBody>
        </p:sp>
        <p:sp>
          <p:nvSpPr>
            <p:cNvPr id="31" name="Text Box 44"/>
            <p:cNvSpPr txBox="1">
              <a:spLocks noChangeAspect="1" noChangeArrowheads="1"/>
            </p:cNvSpPr>
            <p:nvPr/>
          </p:nvSpPr>
          <p:spPr bwMode="auto">
            <a:xfrm>
              <a:off x="3456" y="1056"/>
              <a:ext cx="200" cy="23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>
                  <a:latin typeface="Times New Roman" charset="0"/>
                </a:rPr>
                <a:t>x</a:t>
              </a:r>
            </a:p>
          </p:txBody>
        </p:sp>
        <p:sp>
          <p:nvSpPr>
            <p:cNvPr id="32" name="Oval 45"/>
            <p:cNvSpPr>
              <a:spLocks noChangeAspect="1" noChangeArrowheads="1"/>
            </p:cNvSpPr>
            <p:nvPr/>
          </p:nvSpPr>
          <p:spPr bwMode="auto">
            <a:xfrm rot="-67412">
              <a:off x="720" y="480"/>
              <a:ext cx="2610" cy="1056"/>
            </a:xfrm>
            <a:prstGeom prst="ellipse">
              <a:avLst/>
            </a:prstGeom>
            <a:noFill/>
            <a:ln w="38100" cmpd="sng">
              <a:solidFill>
                <a:srgbClr val="EA157A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fr-FR" sz="1600">
                <a:latin typeface="Times New Roman" charset="0"/>
              </a:endParaRPr>
            </a:p>
          </p:txBody>
        </p:sp>
        <p:sp>
          <p:nvSpPr>
            <p:cNvPr id="33" name="Line 46"/>
            <p:cNvSpPr>
              <a:spLocks noChangeAspect="1" noChangeShapeType="1"/>
            </p:cNvSpPr>
            <p:nvPr/>
          </p:nvSpPr>
          <p:spPr bwMode="auto">
            <a:xfrm flipV="1">
              <a:off x="2064" y="288"/>
              <a:ext cx="0" cy="1440"/>
            </a:xfrm>
            <a:prstGeom prst="line">
              <a:avLst/>
            </a:prstGeom>
            <a:noFill/>
            <a:ln w="28575">
              <a:solidFill>
                <a:srgbClr val="61B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34" name="Object 4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17630483"/>
                </p:ext>
              </p:extLst>
            </p:nvPr>
          </p:nvGraphicFramePr>
          <p:xfrm>
            <a:off x="2400" y="1152"/>
            <a:ext cx="367" cy="2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585" name="Equation" r:id="rId10" imgW="583947" imgH="355446" progId="Equation.3">
                    <p:embed/>
                  </p:oleObj>
                </mc:Choice>
                <mc:Fallback>
                  <p:oleObj name="Equation" r:id="rId10" imgW="583947" imgH="355446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00" y="1152"/>
                          <a:ext cx="367" cy="223"/>
                        </a:xfrm>
                        <a:prstGeom prst="rect">
                          <a:avLst/>
                        </a:prstGeom>
                        <a:solidFill>
                          <a:srgbClr val="D6ECFF"/>
                        </a:solidFill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" name="Object 4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06760808"/>
                </p:ext>
              </p:extLst>
            </p:nvPr>
          </p:nvGraphicFramePr>
          <p:xfrm>
            <a:off x="1667" y="655"/>
            <a:ext cx="361" cy="2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586" name="Equation" r:id="rId12" imgW="419100" imgH="254000" progId="Equation.3">
                    <p:embed/>
                  </p:oleObj>
                </mc:Choice>
                <mc:Fallback>
                  <p:oleObj name="Equation" r:id="rId12" imgW="419100" imgH="2540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67" y="655"/>
                          <a:ext cx="361" cy="219"/>
                        </a:xfrm>
                        <a:prstGeom prst="rect">
                          <a:avLst/>
                        </a:prstGeom>
                        <a:solidFill>
                          <a:schemeClr val="tx2"/>
                        </a:solidFill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6" name="Line 49"/>
            <p:cNvSpPr>
              <a:spLocks noChangeAspect="1" noChangeShapeType="1"/>
            </p:cNvSpPr>
            <p:nvPr/>
          </p:nvSpPr>
          <p:spPr bwMode="auto">
            <a:xfrm>
              <a:off x="2064" y="1104"/>
              <a:ext cx="1248" cy="0"/>
            </a:xfrm>
            <a:prstGeom prst="line">
              <a:avLst/>
            </a:prstGeom>
            <a:noFill/>
            <a:ln w="12700">
              <a:solidFill>
                <a:srgbClr val="D6ECFF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Line 50"/>
            <p:cNvSpPr>
              <a:spLocks noChangeAspect="1" noChangeShapeType="1"/>
            </p:cNvSpPr>
            <p:nvPr/>
          </p:nvSpPr>
          <p:spPr bwMode="auto">
            <a:xfrm>
              <a:off x="2112" y="480"/>
              <a:ext cx="0" cy="57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Line 51"/>
            <p:cNvSpPr>
              <a:spLocks noChangeAspect="1" noChangeShapeType="1"/>
            </p:cNvSpPr>
            <p:nvPr/>
          </p:nvSpPr>
          <p:spPr bwMode="auto">
            <a:xfrm>
              <a:off x="624" y="1056"/>
              <a:ext cx="2832" cy="0"/>
            </a:xfrm>
            <a:prstGeom prst="line">
              <a:avLst/>
            </a:prstGeom>
            <a:noFill/>
            <a:ln w="28575">
              <a:solidFill>
                <a:schemeClr val="tx2">
                  <a:lumMod val="75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736685" y="1214463"/>
            <a:ext cx="1665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Phase Space </a:t>
            </a:r>
            <a:endParaRPr lang="en-US" dirty="0"/>
          </a:p>
        </p:txBody>
      </p:sp>
      <p:cxnSp>
        <p:nvCxnSpPr>
          <p:cNvPr id="40" name="Straight Connector 39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292080" y="1223755"/>
            <a:ext cx="2745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Normalized Phase Space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829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685" y="53625"/>
            <a:ext cx="6705745" cy="914400"/>
          </a:xfrm>
        </p:spPr>
        <p:txBody>
          <a:bodyPr/>
          <a:lstStyle/>
          <a:p>
            <a:r>
              <a:rPr lang="en-US" sz="3200" dirty="0" smtClean="0"/>
              <a:t>Normalized Phase Space &amp; </a:t>
            </a:r>
            <a:r>
              <a:rPr lang="en-US" sz="3200" dirty="0" err="1" smtClean="0"/>
              <a:t>Betatron</a:t>
            </a:r>
            <a:r>
              <a:rPr lang="en-US" sz="3200" dirty="0" smtClean="0"/>
              <a:t> Tune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6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26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4" name="Content Placeholder 2"/>
          <p:cNvSpPr>
            <a:spLocks noGrp="1"/>
          </p:cNvSpPr>
          <p:nvPr>
            <p:ph idx="1"/>
          </p:nvPr>
        </p:nvSpPr>
        <p:spPr>
          <a:xfrm>
            <a:off x="431540" y="1178751"/>
            <a:ext cx="8442430" cy="720079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lnSpc>
                <a:spcPct val="110000"/>
              </a:lnSpc>
              <a:spcBef>
                <a:spcPct val="20000"/>
              </a:spcBef>
              <a:buFont typeface="Wingdings" charset="2"/>
              <a:buChar char="§"/>
            </a:pPr>
            <a:r>
              <a:rPr lang="en-US" sz="3200" dirty="0"/>
              <a:t>If we unfold a trajectory of a particle that makes one turn in our machine with a tune of Q = 3.333, </a:t>
            </a:r>
            <a:r>
              <a:rPr lang="en-US" sz="3200" dirty="0" smtClean="0"/>
              <a:t>we </a:t>
            </a:r>
            <a:r>
              <a:rPr lang="en-US" sz="3200" dirty="0"/>
              <a:t>get:</a:t>
            </a:r>
          </a:p>
        </p:txBody>
      </p:sp>
      <p:sp>
        <p:nvSpPr>
          <p:cNvPr id="12" name="TextBox 11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Lattices &amp; Resonances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13" name="Group 57"/>
          <p:cNvGrpSpPr>
            <a:grpSpLocks/>
          </p:cNvGrpSpPr>
          <p:nvPr/>
        </p:nvGrpSpPr>
        <p:grpSpPr bwMode="auto">
          <a:xfrm>
            <a:off x="930740" y="1763815"/>
            <a:ext cx="4451350" cy="1460500"/>
            <a:chOff x="699" y="1457"/>
            <a:chExt cx="2804" cy="920"/>
          </a:xfrm>
        </p:grpSpPr>
        <p:sp>
          <p:nvSpPr>
            <p:cNvPr id="14" name="Freeform 21"/>
            <p:cNvSpPr>
              <a:spLocks noChangeAspect="1"/>
            </p:cNvSpPr>
            <p:nvPr/>
          </p:nvSpPr>
          <p:spPr bwMode="auto">
            <a:xfrm>
              <a:off x="725" y="1925"/>
              <a:ext cx="2778" cy="0"/>
            </a:xfrm>
            <a:custGeom>
              <a:avLst/>
              <a:gdLst>
                <a:gd name="T0" fmla="*/ 0 w 3701"/>
                <a:gd name="T1" fmla="*/ 0 h 1"/>
                <a:gd name="T2" fmla="*/ 373 w 3701"/>
                <a:gd name="T3" fmla="*/ 0 h 1"/>
                <a:gd name="T4" fmla="*/ 0 60000 65536"/>
                <a:gd name="T5" fmla="*/ 0 60000 65536"/>
                <a:gd name="T6" fmla="*/ 0 w 3701"/>
                <a:gd name="T7" fmla="*/ 0 h 1"/>
                <a:gd name="T8" fmla="*/ 3701 w 3701"/>
                <a:gd name="T9" fmla="*/ 0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01" h="1">
                  <a:moveTo>
                    <a:pt x="0" y="1"/>
                  </a:moveTo>
                  <a:lnTo>
                    <a:pt x="3701" y="0"/>
                  </a:lnTo>
                </a:path>
              </a:pathLst>
            </a:custGeom>
            <a:noFill/>
            <a:ln w="28575">
              <a:solidFill>
                <a:schemeClr val="tx2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22"/>
            <p:cNvSpPr>
              <a:spLocks noChangeAspect="1" noChangeShapeType="1"/>
            </p:cNvSpPr>
            <p:nvPr/>
          </p:nvSpPr>
          <p:spPr bwMode="auto">
            <a:xfrm>
              <a:off x="725" y="1601"/>
              <a:ext cx="0" cy="649"/>
            </a:xfrm>
            <a:prstGeom prst="line">
              <a:avLst/>
            </a:prstGeom>
            <a:noFill/>
            <a:ln w="19050">
              <a:solidFill>
                <a:srgbClr val="61B6FF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23"/>
            <p:cNvSpPr>
              <a:spLocks noChangeAspect="1" noChangeShapeType="1"/>
            </p:cNvSpPr>
            <p:nvPr/>
          </p:nvSpPr>
          <p:spPr bwMode="auto">
            <a:xfrm>
              <a:off x="3499" y="1601"/>
              <a:ext cx="0" cy="649"/>
            </a:xfrm>
            <a:prstGeom prst="line">
              <a:avLst/>
            </a:prstGeom>
            <a:noFill/>
            <a:ln w="19050">
              <a:solidFill>
                <a:srgbClr val="61B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Text Box 24"/>
            <p:cNvSpPr txBox="1">
              <a:spLocks noChangeAspect="1" noChangeArrowheads="1"/>
            </p:cNvSpPr>
            <p:nvPr/>
          </p:nvSpPr>
          <p:spPr bwMode="auto">
            <a:xfrm>
              <a:off x="699" y="2144"/>
              <a:ext cx="18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b="1" dirty="0">
                  <a:latin typeface="Times New Roman" charset="0"/>
                </a:rPr>
                <a:t>0</a:t>
              </a:r>
              <a:endParaRPr lang="en-US" dirty="0">
                <a:latin typeface="Times New Roman" charset="0"/>
              </a:endParaRPr>
            </a:p>
          </p:txBody>
        </p:sp>
        <p:sp>
          <p:nvSpPr>
            <p:cNvPr id="18" name="Text Box 25"/>
            <p:cNvSpPr txBox="1">
              <a:spLocks noChangeAspect="1" noChangeArrowheads="1"/>
            </p:cNvSpPr>
            <p:nvPr/>
          </p:nvSpPr>
          <p:spPr bwMode="auto">
            <a:xfrm>
              <a:off x="3205" y="2120"/>
              <a:ext cx="26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b="1" dirty="0">
                  <a:latin typeface="Times New Roman" charset="0"/>
                </a:rPr>
                <a:t>2</a:t>
              </a:r>
              <a:r>
                <a:rPr lang="en-US" sz="1800" b="1" dirty="0">
                  <a:latin typeface="Symbol" charset="0"/>
                </a:rPr>
                <a:t>p</a:t>
              </a:r>
              <a:endParaRPr lang="en-US" dirty="0">
                <a:latin typeface="Times New Roman" charset="0"/>
              </a:endParaRPr>
            </a:p>
          </p:txBody>
        </p:sp>
        <p:sp>
          <p:nvSpPr>
            <p:cNvPr id="19" name="Text Box 26"/>
            <p:cNvSpPr txBox="1">
              <a:spLocks noChangeAspect="1" noChangeArrowheads="1"/>
            </p:cNvSpPr>
            <p:nvPr/>
          </p:nvSpPr>
          <p:spPr bwMode="auto">
            <a:xfrm>
              <a:off x="761" y="1457"/>
              <a:ext cx="1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b="1" dirty="0" smtClean="0">
                  <a:latin typeface="Times New Roman" charset="0"/>
                </a:rPr>
                <a:t>x</a:t>
              </a:r>
              <a:endParaRPr lang="en-US" dirty="0">
                <a:latin typeface="Times New Roman" charset="0"/>
              </a:endParaRPr>
            </a:p>
          </p:txBody>
        </p:sp>
        <p:sp>
          <p:nvSpPr>
            <p:cNvPr id="20" name="Freeform 27"/>
            <p:cNvSpPr>
              <a:spLocks noChangeAspect="1"/>
            </p:cNvSpPr>
            <p:nvPr/>
          </p:nvSpPr>
          <p:spPr bwMode="auto">
            <a:xfrm>
              <a:off x="725" y="1709"/>
              <a:ext cx="432" cy="216"/>
            </a:xfrm>
            <a:custGeom>
              <a:avLst/>
              <a:gdLst>
                <a:gd name="T0" fmla="*/ 0 w 384"/>
                <a:gd name="T1" fmla="*/ 29 h 288"/>
                <a:gd name="T2" fmla="*/ 491 w 384"/>
                <a:gd name="T3" fmla="*/ 0 h 288"/>
                <a:gd name="T4" fmla="*/ 986 w 384"/>
                <a:gd name="T5" fmla="*/ 29 h 288"/>
                <a:gd name="T6" fmla="*/ 0 60000 65536"/>
                <a:gd name="T7" fmla="*/ 0 60000 65536"/>
                <a:gd name="T8" fmla="*/ 0 60000 65536"/>
                <a:gd name="T9" fmla="*/ 0 w 384"/>
                <a:gd name="T10" fmla="*/ 0 h 288"/>
                <a:gd name="T11" fmla="*/ 384 w 384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4" h="288">
                  <a:moveTo>
                    <a:pt x="0" y="288"/>
                  </a:moveTo>
                  <a:cubicBezTo>
                    <a:pt x="64" y="144"/>
                    <a:pt x="128" y="0"/>
                    <a:pt x="192" y="0"/>
                  </a:cubicBezTo>
                  <a:cubicBezTo>
                    <a:pt x="256" y="0"/>
                    <a:pt x="352" y="240"/>
                    <a:pt x="384" y="288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Freeform 28"/>
            <p:cNvSpPr>
              <a:spLocks noChangeAspect="1"/>
            </p:cNvSpPr>
            <p:nvPr/>
          </p:nvSpPr>
          <p:spPr bwMode="auto">
            <a:xfrm rot="-10687868">
              <a:off x="1157" y="1925"/>
              <a:ext cx="397" cy="217"/>
            </a:xfrm>
            <a:custGeom>
              <a:avLst/>
              <a:gdLst>
                <a:gd name="T0" fmla="*/ 0 w 384"/>
                <a:gd name="T1" fmla="*/ 30 h 288"/>
                <a:gd name="T2" fmla="*/ 251 w 384"/>
                <a:gd name="T3" fmla="*/ 0 h 288"/>
                <a:gd name="T4" fmla="*/ 500 w 384"/>
                <a:gd name="T5" fmla="*/ 30 h 288"/>
                <a:gd name="T6" fmla="*/ 0 60000 65536"/>
                <a:gd name="T7" fmla="*/ 0 60000 65536"/>
                <a:gd name="T8" fmla="*/ 0 60000 65536"/>
                <a:gd name="T9" fmla="*/ 0 w 384"/>
                <a:gd name="T10" fmla="*/ 0 h 288"/>
                <a:gd name="T11" fmla="*/ 384 w 384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4" h="288">
                  <a:moveTo>
                    <a:pt x="0" y="288"/>
                  </a:moveTo>
                  <a:cubicBezTo>
                    <a:pt x="64" y="144"/>
                    <a:pt x="128" y="0"/>
                    <a:pt x="192" y="0"/>
                  </a:cubicBezTo>
                  <a:cubicBezTo>
                    <a:pt x="256" y="0"/>
                    <a:pt x="352" y="240"/>
                    <a:pt x="384" y="288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Freeform 29"/>
            <p:cNvSpPr>
              <a:spLocks noChangeAspect="1"/>
            </p:cNvSpPr>
            <p:nvPr/>
          </p:nvSpPr>
          <p:spPr bwMode="auto">
            <a:xfrm>
              <a:off x="1554" y="1709"/>
              <a:ext cx="432" cy="216"/>
            </a:xfrm>
            <a:custGeom>
              <a:avLst/>
              <a:gdLst>
                <a:gd name="T0" fmla="*/ 0 w 384"/>
                <a:gd name="T1" fmla="*/ 29 h 288"/>
                <a:gd name="T2" fmla="*/ 491 w 384"/>
                <a:gd name="T3" fmla="*/ 0 h 288"/>
                <a:gd name="T4" fmla="*/ 986 w 384"/>
                <a:gd name="T5" fmla="*/ 29 h 288"/>
                <a:gd name="T6" fmla="*/ 0 60000 65536"/>
                <a:gd name="T7" fmla="*/ 0 60000 65536"/>
                <a:gd name="T8" fmla="*/ 0 60000 65536"/>
                <a:gd name="T9" fmla="*/ 0 w 384"/>
                <a:gd name="T10" fmla="*/ 0 h 288"/>
                <a:gd name="T11" fmla="*/ 384 w 384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4" h="288">
                  <a:moveTo>
                    <a:pt x="0" y="288"/>
                  </a:moveTo>
                  <a:cubicBezTo>
                    <a:pt x="64" y="144"/>
                    <a:pt x="128" y="0"/>
                    <a:pt x="192" y="0"/>
                  </a:cubicBezTo>
                  <a:cubicBezTo>
                    <a:pt x="256" y="0"/>
                    <a:pt x="352" y="240"/>
                    <a:pt x="384" y="288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Freeform 30"/>
            <p:cNvSpPr>
              <a:spLocks noChangeAspect="1"/>
            </p:cNvSpPr>
            <p:nvPr/>
          </p:nvSpPr>
          <p:spPr bwMode="auto">
            <a:xfrm rot="-10687868">
              <a:off x="1986" y="1925"/>
              <a:ext cx="396" cy="217"/>
            </a:xfrm>
            <a:custGeom>
              <a:avLst/>
              <a:gdLst>
                <a:gd name="T0" fmla="*/ 0 w 384"/>
                <a:gd name="T1" fmla="*/ 30 h 288"/>
                <a:gd name="T2" fmla="*/ 245 w 384"/>
                <a:gd name="T3" fmla="*/ 0 h 288"/>
                <a:gd name="T4" fmla="*/ 491 w 384"/>
                <a:gd name="T5" fmla="*/ 30 h 288"/>
                <a:gd name="T6" fmla="*/ 0 60000 65536"/>
                <a:gd name="T7" fmla="*/ 0 60000 65536"/>
                <a:gd name="T8" fmla="*/ 0 60000 65536"/>
                <a:gd name="T9" fmla="*/ 0 w 384"/>
                <a:gd name="T10" fmla="*/ 0 h 288"/>
                <a:gd name="T11" fmla="*/ 384 w 384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4" h="288">
                  <a:moveTo>
                    <a:pt x="0" y="288"/>
                  </a:moveTo>
                  <a:cubicBezTo>
                    <a:pt x="64" y="144"/>
                    <a:pt x="128" y="0"/>
                    <a:pt x="192" y="0"/>
                  </a:cubicBezTo>
                  <a:cubicBezTo>
                    <a:pt x="256" y="0"/>
                    <a:pt x="352" y="240"/>
                    <a:pt x="384" y="288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Freeform 31"/>
            <p:cNvSpPr>
              <a:spLocks noChangeAspect="1"/>
            </p:cNvSpPr>
            <p:nvPr/>
          </p:nvSpPr>
          <p:spPr bwMode="auto">
            <a:xfrm>
              <a:off x="2382" y="1709"/>
              <a:ext cx="433" cy="216"/>
            </a:xfrm>
            <a:custGeom>
              <a:avLst/>
              <a:gdLst>
                <a:gd name="T0" fmla="*/ 0 w 384"/>
                <a:gd name="T1" fmla="*/ 29 h 288"/>
                <a:gd name="T2" fmla="*/ 502 w 384"/>
                <a:gd name="T3" fmla="*/ 0 h 288"/>
                <a:gd name="T4" fmla="*/ 1002 w 384"/>
                <a:gd name="T5" fmla="*/ 29 h 288"/>
                <a:gd name="T6" fmla="*/ 0 60000 65536"/>
                <a:gd name="T7" fmla="*/ 0 60000 65536"/>
                <a:gd name="T8" fmla="*/ 0 60000 65536"/>
                <a:gd name="T9" fmla="*/ 0 w 384"/>
                <a:gd name="T10" fmla="*/ 0 h 288"/>
                <a:gd name="T11" fmla="*/ 384 w 384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4" h="288">
                  <a:moveTo>
                    <a:pt x="0" y="288"/>
                  </a:moveTo>
                  <a:cubicBezTo>
                    <a:pt x="64" y="144"/>
                    <a:pt x="128" y="0"/>
                    <a:pt x="192" y="0"/>
                  </a:cubicBezTo>
                  <a:cubicBezTo>
                    <a:pt x="256" y="0"/>
                    <a:pt x="352" y="240"/>
                    <a:pt x="384" y="288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Freeform 32"/>
            <p:cNvSpPr>
              <a:spLocks noChangeAspect="1"/>
            </p:cNvSpPr>
            <p:nvPr/>
          </p:nvSpPr>
          <p:spPr bwMode="auto">
            <a:xfrm rot="-10687868">
              <a:off x="2815" y="1925"/>
              <a:ext cx="396" cy="217"/>
            </a:xfrm>
            <a:custGeom>
              <a:avLst/>
              <a:gdLst>
                <a:gd name="T0" fmla="*/ 0 w 384"/>
                <a:gd name="T1" fmla="*/ 30 h 288"/>
                <a:gd name="T2" fmla="*/ 245 w 384"/>
                <a:gd name="T3" fmla="*/ 0 h 288"/>
                <a:gd name="T4" fmla="*/ 491 w 384"/>
                <a:gd name="T5" fmla="*/ 30 h 288"/>
                <a:gd name="T6" fmla="*/ 0 60000 65536"/>
                <a:gd name="T7" fmla="*/ 0 60000 65536"/>
                <a:gd name="T8" fmla="*/ 0 60000 65536"/>
                <a:gd name="T9" fmla="*/ 0 w 384"/>
                <a:gd name="T10" fmla="*/ 0 h 288"/>
                <a:gd name="T11" fmla="*/ 384 w 384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4" h="288">
                  <a:moveTo>
                    <a:pt x="0" y="288"/>
                  </a:moveTo>
                  <a:cubicBezTo>
                    <a:pt x="64" y="144"/>
                    <a:pt x="128" y="0"/>
                    <a:pt x="192" y="0"/>
                  </a:cubicBezTo>
                  <a:cubicBezTo>
                    <a:pt x="256" y="0"/>
                    <a:pt x="352" y="240"/>
                    <a:pt x="384" y="288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Freeform 33"/>
            <p:cNvSpPr>
              <a:spLocks noChangeAspect="1"/>
            </p:cNvSpPr>
            <p:nvPr/>
          </p:nvSpPr>
          <p:spPr bwMode="auto">
            <a:xfrm>
              <a:off x="3211" y="1683"/>
              <a:ext cx="282" cy="242"/>
            </a:xfrm>
            <a:custGeom>
              <a:avLst/>
              <a:gdLst>
                <a:gd name="T0" fmla="*/ 0 w 375"/>
                <a:gd name="T1" fmla="*/ 32 h 323"/>
                <a:gd name="T2" fmla="*/ 23 w 375"/>
                <a:gd name="T3" fmla="*/ 3 h 323"/>
                <a:gd name="T4" fmla="*/ 38 w 375"/>
                <a:gd name="T5" fmla="*/ 10 h 323"/>
                <a:gd name="T6" fmla="*/ 0 60000 65536"/>
                <a:gd name="T7" fmla="*/ 0 60000 65536"/>
                <a:gd name="T8" fmla="*/ 0 60000 65536"/>
                <a:gd name="T9" fmla="*/ 0 w 375"/>
                <a:gd name="T10" fmla="*/ 0 h 323"/>
                <a:gd name="T11" fmla="*/ 375 w 375"/>
                <a:gd name="T12" fmla="*/ 323 h 3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5" h="323">
                  <a:moveTo>
                    <a:pt x="0" y="323"/>
                  </a:moveTo>
                  <a:cubicBezTo>
                    <a:pt x="38" y="275"/>
                    <a:pt x="166" y="72"/>
                    <a:pt x="228" y="36"/>
                  </a:cubicBezTo>
                  <a:cubicBezTo>
                    <a:pt x="290" y="0"/>
                    <a:pt x="344" y="94"/>
                    <a:pt x="375" y="109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7" name="Group 56"/>
          <p:cNvGrpSpPr>
            <a:grpSpLocks/>
          </p:cNvGrpSpPr>
          <p:nvPr/>
        </p:nvGrpSpPr>
        <p:grpSpPr bwMode="auto">
          <a:xfrm>
            <a:off x="5708650" y="3011488"/>
            <a:ext cx="3157538" cy="3149600"/>
            <a:chOff x="3596" y="1897"/>
            <a:chExt cx="1989" cy="1984"/>
          </a:xfrm>
        </p:grpSpPr>
        <p:sp>
          <p:nvSpPr>
            <p:cNvPr id="28" name="Line 36"/>
            <p:cNvSpPr>
              <a:spLocks noChangeAspect="1" noChangeShapeType="1"/>
            </p:cNvSpPr>
            <p:nvPr/>
          </p:nvSpPr>
          <p:spPr bwMode="auto">
            <a:xfrm flipV="1">
              <a:off x="4451" y="2027"/>
              <a:ext cx="0" cy="1854"/>
            </a:xfrm>
            <a:prstGeom prst="line">
              <a:avLst/>
            </a:prstGeom>
            <a:noFill/>
            <a:ln w="19050">
              <a:solidFill>
                <a:srgbClr val="61B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Line 37"/>
            <p:cNvSpPr>
              <a:spLocks noChangeAspect="1" noChangeShapeType="1"/>
            </p:cNvSpPr>
            <p:nvPr/>
          </p:nvSpPr>
          <p:spPr bwMode="auto">
            <a:xfrm>
              <a:off x="3596" y="3020"/>
              <a:ext cx="1824" cy="0"/>
            </a:xfrm>
            <a:prstGeom prst="line">
              <a:avLst/>
            </a:prstGeom>
            <a:noFill/>
            <a:ln w="19050">
              <a:solidFill>
                <a:srgbClr val="61B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Oval 38"/>
            <p:cNvSpPr>
              <a:spLocks noChangeAspect="1" noChangeArrowheads="1"/>
            </p:cNvSpPr>
            <p:nvPr/>
          </p:nvSpPr>
          <p:spPr bwMode="auto">
            <a:xfrm>
              <a:off x="3717" y="2286"/>
              <a:ext cx="1469" cy="1426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" name="Text Box 39"/>
            <p:cNvSpPr txBox="1">
              <a:spLocks noChangeAspect="1" noChangeArrowheads="1"/>
            </p:cNvSpPr>
            <p:nvPr/>
          </p:nvSpPr>
          <p:spPr bwMode="auto">
            <a:xfrm>
              <a:off x="4495" y="1897"/>
              <a:ext cx="38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b="1">
                  <a:latin typeface="Symbol" charset="0"/>
                </a:rPr>
                <a:t>b</a:t>
              </a:r>
              <a:r>
                <a:rPr lang="en-US" b="1">
                  <a:latin typeface="Times New Roman" charset="0"/>
                </a:rPr>
                <a:t>y</a:t>
              </a:r>
              <a:r>
                <a:rPr lang="ja-JP" altLang="en-US" b="1">
                  <a:latin typeface="Times New Roman" charset="0"/>
                </a:rPr>
                <a:t>’</a:t>
              </a:r>
              <a:endParaRPr lang="en-US" b="1">
                <a:latin typeface="Times New Roman" charset="0"/>
              </a:endParaRPr>
            </a:p>
          </p:txBody>
        </p:sp>
        <p:sp>
          <p:nvSpPr>
            <p:cNvPr id="32" name="Text Box 40"/>
            <p:cNvSpPr txBox="1">
              <a:spLocks noChangeAspect="1" noChangeArrowheads="1"/>
            </p:cNvSpPr>
            <p:nvPr/>
          </p:nvSpPr>
          <p:spPr bwMode="auto">
            <a:xfrm>
              <a:off x="5374" y="3040"/>
              <a:ext cx="21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b="1">
                  <a:latin typeface="Times New Roman" charset="0"/>
                </a:rPr>
                <a:t>y</a:t>
              </a:r>
              <a:endParaRPr lang="en-US">
                <a:latin typeface="Times New Roman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6705600" y="512064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33" name="Group 52"/>
          <p:cNvGrpSpPr>
            <a:grpSpLocks/>
          </p:cNvGrpSpPr>
          <p:nvPr/>
        </p:nvGrpSpPr>
        <p:grpSpPr bwMode="auto">
          <a:xfrm>
            <a:off x="6186488" y="4772025"/>
            <a:ext cx="1050925" cy="823913"/>
            <a:chOff x="3652" y="3020"/>
            <a:chExt cx="662" cy="519"/>
          </a:xfrm>
        </p:grpSpPr>
        <p:sp>
          <p:nvSpPr>
            <p:cNvPr id="34" name="Line 41"/>
            <p:cNvSpPr>
              <a:spLocks noChangeAspect="1" noChangeShapeType="1"/>
            </p:cNvSpPr>
            <p:nvPr/>
          </p:nvSpPr>
          <p:spPr bwMode="auto">
            <a:xfrm flipV="1">
              <a:off x="3695" y="3020"/>
              <a:ext cx="518" cy="4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Freeform 42"/>
            <p:cNvSpPr>
              <a:spLocks noChangeAspect="1"/>
            </p:cNvSpPr>
            <p:nvPr/>
          </p:nvSpPr>
          <p:spPr bwMode="auto">
            <a:xfrm>
              <a:off x="4127" y="3020"/>
              <a:ext cx="187" cy="130"/>
            </a:xfrm>
            <a:custGeom>
              <a:avLst/>
              <a:gdLst>
                <a:gd name="T0" fmla="*/ 0 w 208"/>
                <a:gd name="T1" fmla="*/ 42 h 144"/>
                <a:gd name="T2" fmla="*/ 40 w 208"/>
                <a:gd name="T3" fmla="*/ 64 h 144"/>
                <a:gd name="T4" fmla="*/ 83 w 208"/>
                <a:gd name="T5" fmla="*/ 42 h 144"/>
                <a:gd name="T6" fmla="*/ 83 w 208"/>
                <a:gd name="T7" fmla="*/ 0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8"/>
                <a:gd name="T13" fmla="*/ 0 h 144"/>
                <a:gd name="T14" fmla="*/ 208 w 208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8" h="144">
                  <a:moveTo>
                    <a:pt x="0" y="96"/>
                  </a:moveTo>
                  <a:cubicBezTo>
                    <a:pt x="32" y="120"/>
                    <a:pt x="64" y="144"/>
                    <a:pt x="96" y="144"/>
                  </a:cubicBezTo>
                  <a:cubicBezTo>
                    <a:pt x="128" y="144"/>
                    <a:pt x="176" y="120"/>
                    <a:pt x="192" y="96"/>
                  </a:cubicBezTo>
                  <a:cubicBezTo>
                    <a:pt x="208" y="72"/>
                    <a:pt x="200" y="36"/>
                    <a:pt x="192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Oval 45"/>
            <p:cNvSpPr>
              <a:spLocks noChangeAspect="1" noChangeArrowheads="1"/>
            </p:cNvSpPr>
            <p:nvPr/>
          </p:nvSpPr>
          <p:spPr bwMode="auto">
            <a:xfrm>
              <a:off x="3652" y="3496"/>
              <a:ext cx="43" cy="4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7" name="AutoShape 54"/>
          <p:cNvSpPr>
            <a:spLocks/>
          </p:cNvSpPr>
          <p:nvPr/>
        </p:nvSpPr>
        <p:spPr bwMode="auto">
          <a:xfrm>
            <a:off x="7986713" y="5781675"/>
            <a:ext cx="684212" cy="409575"/>
          </a:xfrm>
          <a:prstGeom prst="borderCallout2">
            <a:avLst>
              <a:gd name="adj1" fmla="val 27907"/>
              <a:gd name="adj2" fmla="val -11139"/>
              <a:gd name="adj3" fmla="val 27907"/>
              <a:gd name="adj4" fmla="val -42458"/>
              <a:gd name="adj5" fmla="val -192634"/>
              <a:gd name="adj6" fmla="val -119722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2000" dirty="0">
                <a:solidFill>
                  <a:schemeClr val="accent1"/>
                </a:solidFill>
              </a:rPr>
              <a:t>2</a:t>
            </a:r>
            <a:r>
              <a:rPr lang="el-GR" sz="2000" dirty="0">
                <a:solidFill>
                  <a:schemeClr val="accent1"/>
                </a:solidFill>
              </a:rPr>
              <a:t>π</a:t>
            </a:r>
            <a:r>
              <a:rPr lang="en-US" sz="2000" dirty="0">
                <a:solidFill>
                  <a:schemeClr val="accent1"/>
                </a:solidFill>
              </a:rPr>
              <a:t>q</a:t>
            </a:r>
          </a:p>
        </p:txBody>
      </p:sp>
      <p:sp>
        <p:nvSpPr>
          <p:cNvPr id="38" name="Content Placeholder 2"/>
          <p:cNvSpPr txBox="1">
            <a:spLocks/>
          </p:cNvSpPr>
          <p:nvPr/>
        </p:nvSpPr>
        <p:spPr>
          <a:xfrm>
            <a:off x="476545" y="3519011"/>
            <a:ext cx="5085565" cy="2790309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57200" indent="-457200">
              <a:lnSpc>
                <a:spcPct val="110000"/>
              </a:lnSpc>
              <a:spcBef>
                <a:spcPct val="20000"/>
              </a:spcBef>
              <a:buFont typeface="Wingdings" charset="2"/>
              <a:buChar char="§"/>
            </a:pPr>
            <a:r>
              <a:rPr lang="en-US" sz="3200" dirty="0"/>
              <a:t>This is the same as going </a:t>
            </a:r>
            <a:r>
              <a:rPr lang="en-US" sz="3200" dirty="0" smtClean="0"/>
              <a:t>3.333 </a:t>
            </a:r>
            <a:r>
              <a:rPr lang="en-US" sz="3200" dirty="0"/>
              <a:t>time around on the circle in phase space</a:t>
            </a:r>
          </a:p>
          <a:p>
            <a:pPr marL="457200" indent="-457200">
              <a:lnSpc>
                <a:spcPct val="110000"/>
              </a:lnSpc>
              <a:spcBef>
                <a:spcPct val="20000"/>
              </a:spcBef>
              <a:buFont typeface="Wingdings" charset="2"/>
              <a:buChar char="§"/>
            </a:pPr>
            <a:r>
              <a:rPr lang="en-US" sz="3200" dirty="0"/>
              <a:t>The net result is 0.333 times around the circular trajectory in the </a:t>
            </a:r>
            <a:r>
              <a:rPr lang="en-US" sz="3200" dirty="0" smtClean="0"/>
              <a:t>normalized </a:t>
            </a:r>
            <a:r>
              <a:rPr lang="en-US" sz="3200" dirty="0"/>
              <a:t>phase space</a:t>
            </a:r>
          </a:p>
          <a:p>
            <a:pPr marL="457200" indent="-457200">
              <a:lnSpc>
                <a:spcPct val="110000"/>
              </a:lnSpc>
              <a:spcBef>
                <a:spcPct val="20000"/>
              </a:spcBef>
              <a:buFont typeface="Wingdings" charset="2"/>
              <a:buChar char="§"/>
            </a:pPr>
            <a:r>
              <a:rPr lang="en-US" sz="3200" dirty="0"/>
              <a:t>q is the fractional part of Q</a:t>
            </a:r>
          </a:p>
          <a:p>
            <a:pPr marL="457200" indent="-457200">
              <a:lnSpc>
                <a:spcPct val="110000"/>
              </a:lnSpc>
              <a:spcBef>
                <a:spcPct val="20000"/>
              </a:spcBef>
              <a:buFont typeface="Wingdings" charset="2"/>
              <a:buChar char="§"/>
            </a:pPr>
            <a:r>
              <a:rPr lang="en-US" sz="3200" dirty="0"/>
              <a:t>So here Q= 3.333 and q = 0.333</a:t>
            </a:r>
          </a:p>
        </p:txBody>
      </p:sp>
    </p:spTree>
    <p:extLst>
      <p:ext uri="{BB962C8B-B14F-4D97-AF65-F5344CB8AC3E}">
        <p14:creationId xmlns:p14="http://schemas.microsoft.com/office/powerpoint/2010/main" val="1028829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699" y="53625"/>
            <a:ext cx="6480721" cy="914400"/>
          </a:xfrm>
        </p:spPr>
        <p:txBody>
          <a:bodyPr/>
          <a:lstStyle/>
          <a:p>
            <a:r>
              <a:rPr lang="en-US" sz="3600" dirty="0"/>
              <a:t>C</a:t>
            </a:r>
            <a:r>
              <a:rPr lang="en-US" sz="3600" dirty="0" smtClean="0"/>
              <a:t>lassifying Resonances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6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27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4" name="Content Placeholder 2"/>
          <p:cNvSpPr>
            <a:spLocks noGrp="1"/>
          </p:cNvSpPr>
          <p:nvPr>
            <p:ph idx="1"/>
          </p:nvPr>
        </p:nvSpPr>
        <p:spPr>
          <a:xfrm>
            <a:off x="431540" y="1178750"/>
            <a:ext cx="8442430" cy="945105"/>
          </a:xfrm>
        </p:spPr>
        <p:txBody>
          <a:bodyPr>
            <a:normAutofit fontScale="62500" lnSpcReduction="20000"/>
          </a:bodyPr>
          <a:lstStyle/>
          <a:p>
            <a:pPr marL="457200" indent="-457200">
              <a:lnSpc>
                <a:spcPct val="110000"/>
              </a:lnSpc>
              <a:spcBef>
                <a:spcPct val="20000"/>
              </a:spcBef>
              <a:buFont typeface="Wingdings" charset="2"/>
              <a:buChar char="§"/>
            </a:pPr>
            <a:r>
              <a:rPr lang="en-US" sz="3200" dirty="0"/>
              <a:t>After a certain number of turns around the </a:t>
            </a:r>
            <a:r>
              <a:rPr lang="en-US" sz="3200" dirty="0" smtClean="0"/>
              <a:t>accelerator </a:t>
            </a:r>
            <a:r>
              <a:rPr lang="en-US" sz="3200" dirty="0"/>
              <a:t>the phase advance of the </a:t>
            </a:r>
            <a:r>
              <a:rPr lang="en-US" sz="3200" dirty="0" err="1"/>
              <a:t>betatron</a:t>
            </a:r>
            <a:r>
              <a:rPr lang="en-US" sz="3200" dirty="0"/>
              <a:t> oscillation is such that the oscillation repeats itself.</a:t>
            </a:r>
          </a:p>
        </p:txBody>
      </p:sp>
      <p:sp>
        <p:nvSpPr>
          <p:cNvPr id="12" name="TextBox 11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Lattices &amp; Resonances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31540" y="2078850"/>
            <a:ext cx="8442430" cy="1620180"/>
          </a:xfrm>
          <a:prstGeom prst="rect">
            <a:avLst/>
          </a:prstGeom>
        </p:spPr>
        <p:txBody>
          <a:bodyPr vert="horz">
            <a:noAutofit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42900">
              <a:lnSpc>
                <a:spcPct val="90000"/>
              </a:lnSpc>
              <a:spcBef>
                <a:spcPct val="20000"/>
              </a:spcBef>
              <a:buFont typeface="Wingdings" charset="2"/>
              <a:buChar char="§"/>
            </a:pPr>
            <a:r>
              <a:rPr lang="en-US" sz="2000" dirty="0"/>
              <a:t>For example:</a:t>
            </a:r>
          </a:p>
          <a:p>
            <a:pPr marL="742950" lvl="1">
              <a:lnSpc>
                <a:spcPct val="90000"/>
              </a:lnSpc>
              <a:buSzPct val="80000"/>
              <a:buFont typeface="Wingdings" charset="2"/>
              <a:buChar char="§"/>
            </a:pPr>
            <a:r>
              <a:rPr lang="en-US" sz="2000" dirty="0"/>
              <a:t>If the phase advance per turn is 120º </a:t>
            </a:r>
            <a:r>
              <a:rPr lang="en-US" sz="2000" dirty="0" smtClean="0"/>
              <a:t> (2</a:t>
            </a:r>
            <a:r>
              <a:rPr lang="en-US" sz="2000" dirty="0" smtClean="0">
                <a:latin typeface="Symbol" charset="2"/>
                <a:cs typeface="Symbol" charset="2"/>
              </a:rPr>
              <a:t>p</a:t>
            </a:r>
            <a:r>
              <a:rPr lang="en-US" sz="2000" dirty="0" smtClean="0"/>
              <a:t>/3) then </a:t>
            </a:r>
            <a:r>
              <a:rPr lang="en-US" sz="2000" dirty="0"/>
              <a:t>the </a:t>
            </a:r>
            <a:r>
              <a:rPr lang="en-US" sz="2000" dirty="0" err="1"/>
              <a:t>betatron</a:t>
            </a:r>
            <a:r>
              <a:rPr lang="en-US" sz="2000" dirty="0"/>
              <a:t> oscillation will repeat itself after 3 turns.</a:t>
            </a:r>
          </a:p>
          <a:p>
            <a:pPr marL="742950" lvl="1">
              <a:lnSpc>
                <a:spcPct val="90000"/>
              </a:lnSpc>
              <a:buSzPct val="80000"/>
              <a:buFont typeface="Wingdings" charset="2"/>
              <a:buChar char="§"/>
            </a:pPr>
            <a:r>
              <a:rPr lang="en-US" sz="2000" dirty="0"/>
              <a:t>This could correspond to Q = 3.333 or 3Q = 10</a:t>
            </a:r>
          </a:p>
          <a:p>
            <a:pPr marL="742950" lvl="1">
              <a:lnSpc>
                <a:spcPct val="90000"/>
              </a:lnSpc>
              <a:buSzPct val="80000"/>
              <a:buFont typeface="Wingdings" charset="2"/>
              <a:buChar char="§"/>
            </a:pPr>
            <a:r>
              <a:rPr lang="en-US" sz="2000" dirty="0"/>
              <a:t>But also Q = 2.333 or 3Q = 7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31538" y="3879051"/>
            <a:ext cx="4950552" cy="990109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Wingdings" charset="2"/>
              <a:buChar char="§"/>
            </a:pPr>
            <a:r>
              <a:rPr lang="en-US" sz="2900" dirty="0"/>
              <a:t>The order of a resonance is defined </a:t>
            </a:r>
            <a:r>
              <a:rPr lang="en-US" sz="2900" dirty="0" smtClean="0"/>
              <a:t>as: </a:t>
            </a:r>
            <a:endParaRPr lang="en-US" sz="3200" dirty="0" smtClean="0"/>
          </a:p>
          <a:p>
            <a:pPr marL="0" indent="0" algn="ctr">
              <a:lnSpc>
                <a:spcPct val="90000"/>
              </a:lnSpc>
              <a:spcBef>
                <a:spcPct val="20000"/>
              </a:spcBef>
              <a:buNone/>
            </a:pPr>
            <a:r>
              <a:rPr lang="en-US" sz="3200" b="1" dirty="0" smtClean="0"/>
              <a:t>n × Q = integer</a:t>
            </a:r>
            <a:endParaRPr lang="en-US" sz="3200" b="1" dirty="0"/>
          </a:p>
        </p:txBody>
      </p:sp>
      <p:pic>
        <p:nvPicPr>
          <p:cNvPr id="17" name="Picture 9" descr="Graphic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030" y="3498180"/>
            <a:ext cx="3174269" cy="2856145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</p:pic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7889335" y="5231417"/>
            <a:ext cx="1237" cy="1254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5593468" y="5556008"/>
            <a:ext cx="100480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600" b="1" dirty="0">
                <a:solidFill>
                  <a:srgbClr val="7FD13B"/>
                </a:solidFill>
              </a:rPr>
              <a:t>1st turn</a:t>
            </a:r>
            <a:endParaRPr lang="en-US" sz="1600" dirty="0">
              <a:solidFill>
                <a:srgbClr val="7FD13B"/>
              </a:solidFill>
            </a:endParaRP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5562110" y="3903225"/>
            <a:ext cx="10361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600" b="1" dirty="0">
                <a:solidFill>
                  <a:srgbClr val="7FD13B"/>
                </a:solidFill>
              </a:rPr>
              <a:t>2nd</a:t>
            </a:r>
            <a:r>
              <a:rPr lang="en-US" sz="1600" b="1" dirty="0">
                <a:solidFill>
                  <a:schemeClr val="bg2"/>
                </a:solidFill>
              </a:rPr>
              <a:t> </a:t>
            </a:r>
            <a:r>
              <a:rPr lang="en-US" sz="1600" b="1" dirty="0">
                <a:solidFill>
                  <a:srgbClr val="7FD13B"/>
                </a:solidFill>
              </a:rPr>
              <a:t>turn</a:t>
            </a:r>
            <a:endParaRPr lang="en-US" sz="1600" dirty="0">
              <a:solidFill>
                <a:srgbClr val="7FD13B"/>
              </a:solidFill>
            </a:endParaRP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8066698" y="4308270"/>
            <a:ext cx="594033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600" b="1" dirty="0">
                <a:solidFill>
                  <a:srgbClr val="7FD13B"/>
                </a:solidFill>
              </a:rPr>
              <a:t>3rd </a:t>
            </a:r>
            <a:endParaRPr lang="en-US" sz="1600" b="1" dirty="0" smtClean="0">
              <a:solidFill>
                <a:srgbClr val="7FD13B"/>
              </a:solidFill>
            </a:endParaRPr>
          </a:p>
          <a:p>
            <a:r>
              <a:rPr lang="en-US" sz="1600" b="1" dirty="0" smtClean="0">
                <a:solidFill>
                  <a:srgbClr val="7FD13B"/>
                </a:solidFill>
              </a:rPr>
              <a:t>turn</a:t>
            </a:r>
            <a:endParaRPr lang="en-US" sz="1600" dirty="0">
              <a:solidFill>
                <a:srgbClr val="7FD13B"/>
              </a:solidFill>
            </a:endParaRPr>
          </a:p>
        </p:txBody>
      </p:sp>
      <p:sp>
        <p:nvSpPr>
          <p:cNvPr id="22" name="AutoShape 11"/>
          <p:cNvSpPr>
            <a:spLocks/>
          </p:cNvSpPr>
          <p:nvPr/>
        </p:nvSpPr>
        <p:spPr bwMode="auto">
          <a:xfrm>
            <a:off x="7535607" y="5928450"/>
            <a:ext cx="1170130" cy="315818"/>
          </a:xfrm>
          <a:prstGeom prst="borderCallout2">
            <a:avLst>
              <a:gd name="adj1" fmla="val 30579"/>
              <a:gd name="adj2" fmla="val -2565"/>
              <a:gd name="adj3" fmla="val 31786"/>
              <a:gd name="adj4" fmla="val -12472"/>
              <a:gd name="adj5" fmla="val -269713"/>
              <a:gd name="adj6" fmla="val -29185"/>
            </a:avLst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600" dirty="0">
                <a:solidFill>
                  <a:srgbClr val="7FD13B"/>
                </a:solidFill>
              </a:rPr>
              <a:t>2</a:t>
            </a:r>
            <a:r>
              <a:rPr lang="el-GR" sz="1600" dirty="0">
                <a:solidFill>
                  <a:srgbClr val="7FD13B"/>
                </a:solidFill>
              </a:rPr>
              <a:t>π</a:t>
            </a:r>
            <a:r>
              <a:rPr lang="en-US" sz="1600" dirty="0">
                <a:solidFill>
                  <a:srgbClr val="7FD13B"/>
                </a:solidFill>
              </a:rPr>
              <a:t>q = 2</a:t>
            </a:r>
            <a:r>
              <a:rPr lang="el-GR" sz="1600" dirty="0">
                <a:solidFill>
                  <a:srgbClr val="7FD13B"/>
                </a:solidFill>
              </a:rPr>
              <a:t>π</a:t>
            </a:r>
            <a:r>
              <a:rPr lang="en-US" sz="1600" dirty="0">
                <a:solidFill>
                  <a:srgbClr val="7FD13B"/>
                </a:solidFill>
              </a:rPr>
              <a:t>/3</a:t>
            </a: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450050" y="5049180"/>
            <a:ext cx="5022050" cy="1035115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57200" indent="-457200">
              <a:lnSpc>
                <a:spcPct val="110000"/>
              </a:lnSpc>
              <a:spcBef>
                <a:spcPct val="20000"/>
              </a:spcBef>
              <a:buFont typeface="Wingdings" charset="2"/>
              <a:buChar char="§"/>
            </a:pPr>
            <a:r>
              <a:rPr lang="en-US" sz="3200" dirty="0" smtClean="0"/>
              <a:t>Let’s take a look at some illustrative cases and later add the mathematics.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28829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699" y="53625"/>
            <a:ext cx="6480721" cy="914400"/>
          </a:xfrm>
        </p:spPr>
        <p:txBody>
          <a:bodyPr/>
          <a:lstStyle/>
          <a:p>
            <a:r>
              <a:rPr lang="en-US" sz="3600" dirty="0" smtClean="0"/>
              <a:t>A Dipole kick 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6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28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4" name="Content Placeholder 2"/>
          <p:cNvSpPr>
            <a:spLocks noGrp="1"/>
          </p:cNvSpPr>
          <p:nvPr>
            <p:ph idx="1"/>
          </p:nvPr>
        </p:nvSpPr>
        <p:spPr>
          <a:xfrm>
            <a:off x="431540" y="1178749"/>
            <a:ext cx="8442430" cy="585066"/>
          </a:xfrm>
        </p:spPr>
        <p:txBody>
          <a:bodyPr>
            <a:normAutofit fontScale="62500" lnSpcReduction="20000"/>
          </a:bodyPr>
          <a:lstStyle/>
          <a:p>
            <a:pPr marL="457200" indent="-457200">
              <a:spcBef>
                <a:spcPct val="20000"/>
              </a:spcBef>
              <a:buFont typeface="Wingdings" charset="2"/>
              <a:buChar char="§"/>
            </a:pPr>
            <a:r>
              <a:rPr lang="en-US" sz="3200" dirty="0" smtClean="0"/>
              <a:t>For a dipole, the deflection is independent of the position in the magnet.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Lattices &amp; Resonances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2762222" y="1636738"/>
            <a:ext cx="5349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Times New Roman" charset="0"/>
              </a:rPr>
              <a:t>y</a:t>
            </a:r>
            <a:r>
              <a:rPr lang="ja-JP" altLang="en-US" sz="2000" b="1">
                <a:latin typeface="Times New Roman" charset="0"/>
              </a:rPr>
              <a:t>’</a:t>
            </a:r>
            <a:r>
              <a:rPr lang="en-US" sz="2000" b="1">
                <a:latin typeface="Symbol" charset="0"/>
              </a:rPr>
              <a:t>b</a:t>
            </a:r>
            <a:endParaRPr lang="en-US">
              <a:latin typeface="Times New Roman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36585" y="1705000"/>
            <a:ext cx="3770312" cy="3090863"/>
            <a:chOff x="836585" y="1705000"/>
            <a:chExt cx="3770312" cy="3090863"/>
          </a:xfrm>
        </p:grpSpPr>
        <p:pic>
          <p:nvPicPr>
            <p:cNvPr id="37" name="Picture 6" descr="Graphic1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1697" y="1705000"/>
              <a:ext cx="3505200" cy="3090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Text Box 8"/>
            <p:cNvSpPr txBox="1">
              <a:spLocks noChangeArrowheads="1"/>
            </p:cNvSpPr>
            <p:nvPr/>
          </p:nvSpPr>
          <p:spPr bwMode="auto">
            <a:xfrm>
              <a:off x="4211610" y="3338538"/>
              <a:ext cx="31290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 b="1" dirty="0" smtClean="0">
                  <a:latin typeface="Times New Roman" charset="0"/>
                </a:rPr>
                <a:t>y</a:t>
              </a:r>
              <a:endParaRPr lang="en-US" sz="2000" dirty="0">
                <a:latin typeface="Times New Roman" charset="0"/>
              </a:endParaRPr>
            </a:p>
          </p:txBody>
        </p:sp>
        <p:sp>
          <p:nvSpPr>
            <p:cNvPr id="39" name="Text Box 12"/>
            <p:cNvSpPr txBox="1">
              <a:spLocks noChangeArrowheads="1"/>
            </p:cNvSpPr>
            <p:nvPr/>
          </p:nvSpPr>
          <p:spPr bwMode="auto">
            <a:xfrm>
              <a:off x="836585" y="1978050"/>
              <a:ext cx="12795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b="1">
                  <a:latin typeface="Times New Roman" charset="0"/>
                </a:rPr>
                <a:t>Q = 2.00</a:t>
              </a:r>
              <a:endParaRPr lang="en-US">
                <a:latin typeface="Times New Roman" charset="0"/>
              </a:endParaRPr>
            </a:p>
          </p:txBody>
        </p:sp>
      </p:grpSp>
      <p:sp>
        <p:nvSpPr>
          <p:cNvPr id="40" name="AutoShape 13"/>
          <p:cNvSpPr>
            <a:spLocks/>
          </p:cNvSpPr>
          <p:nvPr/>
        </p:nvSpPr>
        <p:spPr bwMode="auto">
          <a:xfrm>
            <a:off x="4233835" y="1868513"/>
            <a:ext cx="822325" cy="315912"/>
          </a:xfrm>
          <a:prstGeom prst="borderCallout2">
            <a:avLst>
              <a:gd name="adj1" fmla="val 36181"/>
              <a:gd name="adj2" fmla="val -9269"/>
              <a:gd name="adj3" fmla="val 36181"/>
              <a:gd name="adj4" fmla="val -74130"/>
              <a:gd name="adj5" fmla="val 651759"/>
              <a:gd name="adj6" fmla="val -14594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600">
                <a:solidFill>
                  <a:srgbClr val="7FD13B"/>
                </a:solidFill>
                <a:latin typeface="Times New Roman" charset="0"/>
              </a:rPr>
              <a:t>1</a:t>
            </a:r>
            <a:r>
              <a:rPr lang="en-US" sz="1600" baseline="30000">
                <a:solidFill>
                  <a:srgbClr val="7FD13B"/>
                </a:solidFill>
                <a:latin typeface="Times New Roman" charset="0"/>
              </a:rPr>
              <a:t>st</a:t>
            </a:r>
            <a:r>
              <a:rPr lang="en-US" sz="1600">
                <a:solidFill>
                  <a:srgbClr val="7FD13B"/>
                </a:solidFill>
                <a:latin typeface="Times New Roman" charset="0"/>
              </a:rPr>
              <a:t> turn</a:t>
            </a:r>
          </a:p>
        </p:txBody>
      </p:sp>
      <p:sp>
        <p:nvSpPr>
          <p:cNvPr id="41" name="AutoShape 14"/>
          <p:cNvSpPr>
            <a:spLocks/>
          </p:cNvSpPr>
          <p:nvPr/>
        </p:nvSpPr>
        <p:spPr bwMode="auto">
          <a:xfrm>
            <a:off x="4238597" y="2409850"/>
            <a:ext cx="820738" cy="315913"/>
          </a:xfrm>
          <a:prstGeom prst="borderCallout2">
            <a:avLst>
              <a:gd name="adj1" fmla="val 36181"/>
              <a:gd name="adj2" fmla="val -9282"/>
              <a:gd name="adj3" fmla="val 36181"/>
              <a:gd name="adj4" fmla="val -41394"/>
              <a:gd name="adj5" fmla="val 262310"/>
              <a:gd name="adj6" fmla="val -7698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600">
                <a:solidFill>
                  <a:srgbClr val="7FD13B"/>
                </a:solidFill>
                <a:latin typeface="Times New Roman" charset="0"/>
              </a:rPr>
              <a:t>2</a:t>
            </a:r>
            <a:r>
              <a:rPr lang="en-US" sz="1600" baseline="30000">
                <a:solidFill>
                  <a:srgbClr val="7FD13B"/>
                </a:solidFill>
                <a:latin typeface="Times New Roman" charset="0"/>
              </a:rPr>
              <a:t>nd</a:t>
            </a:r>
            <a:r>
              <a:rPr lang="en-US" sz="1600">
                <a:solidFill>
                  <a:srgbClr val="7FD13B"/>
                </a:solidFill>
                <a:latin typeface="Times New Roman" charset="0"/>
              </a:rPr>
              <a:t> turn</a:t>
            </a:r>
          </a:p>
        </p:txBody>
      </p:sp>
      <p:sp>
        <p:nvSpPr>
          <p:cNvPr id="42" name="AutoShape 15"/>
          <p:cNvSpPr>
            <a:spLocks/>
          </p:cNvSpPr>
          <p:nvPr/>
        </p:nvSpPr>
        <p:spPr bwMode="auto">
          <a:xfrm>
            <a:off x="4251297" y="3751288"/>
            <a:ext cx="820738" cy="315912"/>
          </a:xfrm>
          <a:prstGeom prst="borderCallout2">
            <a:avLst>
              <a:gd name="adj1" fmla="val 36181"/>
              <a:gd name="adj2" fmla="val -9282"/>
              <a:gd name="adj3" fmla="val 36181"/>
              <a:gd name="adj4" fmla="val -75241"/>
              <a:gd name="adj5" fmla="val 268843"/>
              <a:gd name="adj6" fmla="val -14855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600">
                <a:solidFill>
                  <a:srgbClr val="7FD13B"/>
                </a:solidFill>
                <a:latin typeface="Times New Roman" charset="0"/>
              </a:rPr>
              <a:t>3</a:t>
            </a:r>
            <a:r>
              <a:rPr lang="en-US" sz="1600" baseline="30000">
                <a:solidFill>
                  <a:srgbClr val="7FD13B"/>
                </a:solidFill>
                <a:latin typeface="Times New Roman" charset="0"/>
              </a:rPr>
              <a:t>rd</a:t>
            </a:r>
            <a:r>
              <a:rPr lang="en-US" sz="1600">
                <a:solidFill>
                  <a:srgbClr val="7FD13B"/>
                </a:solidFill>
                <a:latin typeface="Times New Roman" charset="0"/>
              </a:rPr>
              <a:t> turn</a:t>
            </a:r>
          </a:p>
        </p:txBody>
      </p:sp>
      <p:grpSp>
        <p:nvGrpSpPr>
          <p:cNvPr id="43" name="Group 34"/>
          <p:cNvGrpSpPr>
            <a:grpSpLocks/>
          </p:cNvGrpSpPr>
          <p:nvPr/>
        </p:nvGrpSpPr>
        <p:grpSpPr bwMode="auto">
          <a:xfrm>
            <a:off x="4992660" y="1628800"/>
            <a:ext cx="3587750" cy="3155950"/>
            <a:chOff x="3267" y="1008"/>
            <a:chExt cx="2260" cy="1988"/>
          </a:xfrm>
        </p:grpSpPr>
        <p:pic>
          <p:nvPicPr>
            <p:cNvPr id="44" name="Picture 17" descr="Graphic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7" y="1056"/>
              <a:ext cx="2256" cy="1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" name="Text Box 18"/>
            <p:cNvSpPr txBox="1">
              <a:spLocks noChangeArrowheads="1"/>
            </p:cNvSpPr>
            <p:nvPr/>
          </p:nvSpPr>
          <p:spPr bwMode="auto">
            <a:xfrm>
              <a:off x="4371" y="1008"/>
              <a:ext cx="33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 b="1">
                  <a:latin typeface="Times New Roman" charset="0"/>
                </a:rPr>
                <a:t>y</a:t>
              </a:r>
              <a:r>
                <a:rPr lang="ja-JP" altLang="en-US" sz="2000" b="1">
                  <a:latin typeface="Times New Roman" charset="0"/>
                </a:rPr>
                <a:t>’</a:t>
              </a:r>
              <a:r>
                <a:rPr lang="en-US" sz="2000" b="1">
                  <a:latin typeface="Symbol" charset="0"/>
                </a:rPr>
                <a:t>b</a:t>
              </a:r>
              <a:endParaRPr lang="en-US" b="1">
                <a:latin typeface="Times New Roman" charset="0"/>
              </a:endParaRPr>
            </a:p>
          </p:txBody>
        </p:sp>
        <p:sp>
          <p:nvSpPr>
            <p:cNvPr id="46" name="Text Box 19"/>
            <p:cNvSpPr txBox="1">
              <a:spLocks noChangeArrowheads="1"/>
            </p:cNvSpPr>
            <p:nvPr/>
          </p:nvSpPr>
          <p:spPr bwMode="auto">
            <a:xfrm>
              <a:off x="5331" y="2064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 b="1">
                  <a:latin typeface="Times New Roman" charset="0"/>
                </a:rPr>
                <a:t>y</a:t>
              </a:r>
              <a:endParaRPr lang="en-US" sz="2000">
                <a:latin typeface="Times New Roman" charset="0"/>
              </a:endParaRPr>
            </a:p>
          </p:txBody>
        </p:sp>
        <p:sp>
          <p:nvSpPr>
            <p:cNvPr id="47" name="Text Box 23"/>
            <p:cNvSpPr txBox="1">
              <a:spLocks noChangeArrowheads="1"/>
            </p:cNvSpPr>
            <p:nvPr/>
          </p:nvSpPr>
          <p:spPr bwMode="auto">
            <a:xfrm>
              <a:off x="4716" y="1254"/>
              <a:ext cx="80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b="1">
                  <a:latin typeface="Times New Roman" charset="0"/>
                </a:rPr>
                <a:t>Q = 2.50</a:t>
              </a:r>
              <a:endParaRPr lang="en-US">
                <a:latin typeface="Times New Roman" charset="0"/>
              </a:endParaRPr>
            </a:p>
          </p:txBody>
        </p:sp>
        <p:grpSp>
          <p:nvGrpSpPr>
            <p:cNvPr id="48" name="Group 27"/>
            <p:cNvGrpSpPr>
              <a:grpSpLocks/>
            </p:cNvGrpSpPr>
            <p:nvPr/>
          </p:nvGrpSpPr>
          <p:grpSpPr bwMode="auto">
            <a:xfrm>
              <a:off x="3357" y="1231"/>
              <a:ext cx="642" cy="484"/>
              <a:chOff x="3357" y="1231"/>
              <a:chExt cx="642" cy="484"/>
            </a:xfrm>
          </p:grpSpPr>
          <p:sp>
            <p:nvSpPr>
              <p:cNvPr id="55" name="Line 25"/>
              <p:cNvSpPr>
                <a:spLocks noChangeShapeType="1"/>
              </p:cNvSpPr>
              <p:nvPr/>
            </p:nvSpPr>
            <p:spPr bwMode="auto">
              <a:xfrm>
                <a:off x="3357" y="1231"/>
                <a:ext cx="33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Line 26"/>
              <p:cNvSpPr>
                <a:spLocks noChangeShapeType="1"/>
              </p:cNvSpPr>
              <p:nvPr/>
            </p:nvSpPr>
            <p:spPr bwMode="auto">
              <a:xfrm>
                <a:off x="3694" y="1231"/>
                <a:ext cx="305" cy="4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9" name="Group 30"/>
            <p:cNvGrpSpPr>
              <a:grpSpLocks/>
            </p:cNvGrpSpPr>
            <p:nvPr/>
          </p:nvGrpSpPr>
          <p:grpSpPr bwMode="auto">
            <a:xfrm>
              <a:off x="3363" y="1562"/>
              <a:ext cx="417" cy="126"/>
              <a:chOff x="3363" y="1562"/>
              <a:chExt cx="417" cy="126"/>
            </a:xfrm>
          </p:grpSpPr>
          <p:sp>
            <p:nvSpPr>
              <p:cNvPr id="53" name="Line 28"/>
              <p:cNvSpPr>
                <a:spLocks noChangeShapeType="1"/>
              </p:cNvSpPr>
              <p:nvPr/>
            </p:nvSpPr>
            <p:spPr bwMode="auto">
              <a:xfrm>
                <a:off x="3363" y="1562"/>
                <a:ext cx="25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29"/>
              <p:cNvSpPr>
                <a:spLocks noChangeShapeType="1"/>
              </p:cNvSpPr>
              <p:nvPr/>
            </p:nvSpPr>
            <p:spPr bwMode="auto">
              <a:xfrm>
                <a:off x="3622" y="1562"/>
                <a:ext cx="158" cy="12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0" name="Group 33"/>
            <p:cNvGrpSpPr>
              <a:grpSpLocks/>
            </p:cNvGrpSpPr>
            <p:nvPr/>
          </p:nvGrpSpPr>
          <p:grpSpPr bwMode="auto">
            <a:xfrm>
              <a:off x="3377" y="2244"/>
              <a:ext cx="456" cy="173"/>
              <a:chOff x="3377" y="2244"/>
              <a:chExt cx="456" cy="173"/>
            </a:xfrm>
          </p:grpSpPr>
          <p:sp>
            <p:nvSpPr>
              <p:cNvPr id="51" name="Line 31"/>
              <p:cNvSpPr>
                <a:spLocks noChangeShapeType="1"/>
              </p:cNvSpPr>
              <p:nvPr/>
            </p:nvSpPr>
            <p:spPr bwMode="auto">
              <a:xfrm>
                <a:off x="3377" y="2417"/>
                <a:ext cx="21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32"/>
              <p:cNvSpPr>
                <a:spLocks noChangeShapeType="1"/>
              </p:cNvSpPr>
              <p:nvPr/>
            </p:nvSpPr>
            <p:spPr bwMode="auto">
              <a:xfrm flipV="1">
                <a:off x="3588" y="2244"/>
                <a:ext cx="245" cy="1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57" name="Content Placeholder 2"/>
          <p:cNvSpPr txBox="1">
            <a:spLocks/>
          </p:cNvSpPr>
          <p:nvPr/>
        </p:nvSpPr>
        <p:spPr>
          <a:xfrm>
            <a:off x="431540" y="4734144"/>
            <a:ext cx="8442430" cy="1035116"/>
          </a:xfrm>
          <a:prstGeom prst="rect">
            <a:avLst/>
          </a:prstGeom>
        </p:spPr>
        <p:txBody>
          <a:bodyPr vert="horz">
            <a:normAutofit fontScale="62500" lnSpcReduction="20000"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57200" indent="-457200">
              <a:lnSpc>
                <a:spcPct val="110000"/>
              </a:lnSpc>
              <a:spcBef>
                <a:spcPct val="20000"/>
              </a:spcBef>
              <a:buFont typeface="Wingdings" charset="2"/>
              <a:buChar char="§"/>
            </a:pPr>
            <a:r>
              <a:rPr lang="en-US" sz="3200" dirty="0" smtClean="0"/>
              <a:t>For </a:t>
            </a:r>
            <a:r>
              <a:rPr lang="en-US" sz="3200" b="1" u="sng" dirty="0" smtClean="0"/>
              <a:t>Q = 2.00</a:t>
            </a:r>
            <a:r>
              <a:rPr lang="en-US" sz="3200" dirty="0" smtClean="0"/>
              <a:t>: Oscillation induced by the </a:t>
            </a:r>
            <a:r>
              <a:rPr lang="en-US" sz="3200" b="1" u="sng" dirty="0" smtClean="0"/>
              <a:t>dipole kick</a:t>
            </a:r>
            <a:r>
              <a:rPr lang="en-US" sz="3200" dirty="0" smtClean="0"/>
              <a:t> grows on each turn and the particle is lost </a:t>
            </a:r>
          </a:p>
          <a:p>
            <a:pPr marL="0" indent="0" algn="ctr">
              <a:lnSpc>
                <a:spcPct val="110000"/>
              </a:lnSpc>
              <a:spcBef>
                <a:spcPct val="20000"/>
              </a:spcBef>
              <a:buNone/>
            </a:pPr>
            <a:r>
              <a:rPr lang="en-US" sz="3200" dirty="0" smtClean="0"/>
              <a:t>(</a:t>
            </a:r>
            <a:r>
              <a:rPr lang="en-US" sz="3200" b="1" u="sng" dirty="0" smtClean="0"/>
              <a:t>1</a:t>
            </a:r>
            <a:r>
              <a:rPr lang="en-US" sz="3200" b="1" u="sng" baseline="30000" dirty="0" smtClean="0"/>
              <a:t>st</a:t>
            </a:r>
            <a:r>
              <a:rPr lang="en-US" sz="3200" b="1" u="sng" dirty="0" smtClean="0"/>
              <a:t> order resonance Q = 2</a:t>
            </a:r>
            <a:r>
              <a:rPr lang="en-US" sz="3200" dirty="0" smtClean="0"/>
              <a:t>).</a:t>
            </a:r>
            <a:endParaRPr lang="en-US" sz="3200" dirty="0"/>
          </a:p>
        </p:txBody>
      </p:sp>
      <p:sp>
        <p:nvSpPr>
          <p:cNvPr id="58" name="Content Placeholder 2"/>
          <p:cNvSpPr txBox="1">
            <a:spLocks/>
          </p:cNvSpPr>
          <p:nvPr/>
        </p:nvSpPr>
        <p:spPr>
          <a:xfrm>
            <a:off x="431540" y="5724255"/>
            <a:ext cx="8442430" cy="675075"/>
          </a:xfrm>
          <a:prstGeom prst="rect">
            <a:avLst/>
          </a:prstGeom>
        </p:spPr>
        <p:txBody>
          <a:bodyPr vert="horz">
            <a:normAutofit fontScale="62500" lnSpcReduction="20000"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57200" indent="-457200">
              <a:lnSpc>
                <a:spcPct val="110000"/>
              </a:lnSpc>
              <a:spcBef>
                <a:spcPct val="20000"/>
              </a:spcBef>
              <a:buFont typeface="Wingdings" charset="2"/>
              <a:buChar char="§"/>
            </a:pPr>
            <a:r>
              <a:rPr lang="en-US" sz="3200" dirty="0">
                <a:solidFill>
                  <a:srgbClr val="FFFFFF"/>
                </a:solidFill>
              </a:rPr>
              <a:t>For </a:t>
            </a:r>
            <a:r>
              <a:rPr lang="en-US" sz="3200" b="1" u="sng" dirty="0">
                <a:solidFill>
                  <a:srgbClr val="FFFFFF"/>
                </a:solidFill>
              </a:rPr>
              <a:t>Q = 2.50</a:t>
            </a:r>
            <a:r>
              <a:rPr lang="en-US" sz="3200" dirty="0">
                <a:solidFill>
                  <a:srgbClr val="FFFFFF"/>
                </a:solidFill>
              </a:rPr>
              <a:t>: Oscillation is cancelled out </a:t>
            </a:r>
            <a:r>
              <a:rPr lang="en-US" sz="3200" b="1" u="sng" dirty="0">
                <a:solidFill>
                  <a:srgbClr val="FFFFFF"/>
                </a:solidFill>
              </a:rPr>
              <a:t>every second turn</a:t>
            </a:r>
            <a:r>
              <a:rPr lang="en-US" sz="3200" dirty="0">
                <a:solidFill>
                  <a:srgbClr val="FFFFFF"/>
                </a:solidFill>
              </a:rPr>
              <a:t>, and therefore the particle </a:t>
            </a:r>
            <a:r>
              <a:rPr lang="en-US" sz="3200" b="1" u="sng" dirty="0">
                <a:solidFill>
                  <a:srgbClr val="FFFFFF"/>
                </a:solidFill>
              </a:rPr>
              <a:t>motion is stable</a:t>
            </a:r>
            <a:r>
              <a:rPr lang="en-US" sz="3200" dirty="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8829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699" y="53625"/>
            <a:ext cx="6480721" cy="914400"/>
          </a:xfrm>
        </p:spPr>
        <p:txBody>
          <a:bodyPr/>
          <a:lstStyle/>
          <a:p>
            <a:r>
              <a:rPr lang="en-US" sz="3600" dirty="0" smtClean="0"/>
              <a:t>A </a:t>
            </a:r>
            <a:r>
              <a:rPr lang="en-US" sz="3600" dirty="0" err="1" smtClean="0"/>
              <a:t>Quadrupolar</a:t>
            </a:r>
            <a:r>
              <a:rPr lang="en-US" sz="3600" dirty="0" smtClean="0"/>
              <a:t> kick 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6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29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4" name="Content Placeholder 2"/>
          <p:cNvSpPr>
            <a:spLocks noGrp="1"/>
          </p:cNvSpPr>
          <p:nvPr>
            <p:ph idx="1"/>
          </p:nvPr>
        </p:nvSpPr>
        <p:spPr>
          <a:xfrm>
            <a:off x="431540" y="1088740"/>
            <a:ext cx="8442430" cy="585066"/>
          </a:xfrm>
        </p:spPr>
        <p:txBody>
          <a:bodyPr>
            <a:normAutofit fontScale="62500" lnSpcReduction="20000"/>
          </a:bodyPr>
          <a:lstStyle/>
          <a:p>
            <a:pPr marL="457200" indent="-457200">
              <a:spcBef>
                <a:spcPct val="20000"/>
              </a:spcBef>
              <a:buFont typeface="Wingdings" charset="2"/>
              <a:buChar char="§"/>
            </a:pPr>
            <a:r>
              <a:rPr lang="en-US" sz="3200" dirty="0" smtClean="0"/>
              <a:t>For a </a:t>
            </a:r>
            <a:r>
              <a:rPr lang="en-US" sz="3200" dirty="0" err="1" smtClean="0"/>
              <a:t>Quadrupole</a:t>
            </a:r>
            <a:r>
              <a:rPr lang="en-US" sz="3200" dirty="0" smtClean="0"/>
              <a:t>, the deflection is proportional to de displacement from the </a:t>
            </a:r>
            <a:r>
              <a:rPr lang="en-US" sz="3200" dirty="0" err="1" smtClean="0"/>
              <a:t>centre</a:t>
            </a:r>
            <a:r>
              <a:rPr lang="en-US" sz="3200" dirty="0" smtClean="0"/>
              <a:t> (deflection </a:t>
            </a:r>
            <a:r>
              <a:rPr lang="en-US" sz="3200" dirty="0">
                <a:solidFill>
                  <a:srgbClr val="FFFFFF"/>
                </a:solidFill>
                <a:latin typeface="Comic Sans MS" charset="0"/>
                <a:sym typeface="Symbol" charset="0"/>
              </a:rPr>
              <a:t></a:t>
            </a:r>
            <a:r>
              <a:rPr lang="en-US" sz="3200" dirty="0" smtClean="0"/>
              <a:t> position). 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Lattices &amp; Resonances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57" name="Content Placeholder 2"/>
          <p:cNvSpPr txBox="1">
            <a:spLocks/>
          </p:cNvSpPr>
          <p:nvPr/>
        </p:nvSpPr>
        <p:spPr>
          <a:xfrm>
            <a:off x="431540" y="4824155"/>
            <a:ext cx="8442430" cy="810090"/>
          </a:xfrm>
          <a:prstGeom prst="rect">
            <a:avLst/>
          </a:prstGeom>
        </p:spPr>
        <p:txBody>
          <a:bodyPr vert="horz">
            <a:normAutofit fontScale="62500" lnSpcReduction="20000"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Wingdings" charset="2"/>
              <a:buChar char="§"/>
            </a:pPr>
            <a:r>
              <a:rPr lang="en-US" sz="3200" dirty="0"/>
              <a:t>For </a:t>
            </a:r>
            <a:r>
              <a:rPr lang="en-US" sz="3200" b="1" u="sng" dirty="0"/>
              <a:t>Q = 2.50</a:t>
            </a:r>
            <a:r>
              <a:rPr lang="en-US" sz="3200" dirty="0"/>
              <a:t>: Oscillation induced by the </a:t>
            </a:r>
            <a:r>
              <a:rPr lang="en-US" sz="3200" b="1" u="sng" dirty="0" err="1"/>
              <a:t>quadrupole</a:t>
            </a:r>
            <a:r>
              <a:rPr lang="en-US" sz="3200" b="1" u="sng" dirty="0"/>
              <a:t> kick</a:t>
            </a:r>
            <a:r>
              <a:rPr lang="en-US" sz="3200" dirty="0"/>
              <a:t> grows on each turn and the particle is lost </a:t>
            </a:r>
          </a:p>
          <a:p>
            <a:pPr marL="0" indent="0">
              <a:lnSpc>
                <a:spcPct val="90000"/>
              </a:lnSpc>
              <a:spcBef>
                <a:spcPct val="20000"/>
              </a:spcBef>
              <a:buNone/>
            </a:pPr>
            <a:r>
              <a:rPr lang="en-US" sz="3200" dirty="0"/>
              <a:t>			    </a:t>
            </a:r>
            <a:r>
              <a:rPr lang="en-US" sz="3200" b="1" u="sng" dirty="0"/>
              <a:t>(2</a:t>
            </a:r>
            <a:r>
              <a:rPr lang="en-US" sz="3200" b="1" u="sng" baseline="30000" dirty="0"/>
              <a:t>nd</a:t>
            </a:r>
            <a:r>
              <a:rPr lang="en-US" sz="3200" b="1" u="sng" dirty="0"/>
              <a:t> order resonance 2Q = 5)</a:t>
            </a:r>
          </a:p>
        </p:txBody>
      </p:sp>
      <p:sp>
        <p:nvSpPr>
          <p:cNvPr id="58" name="Content Placeholder 2"/>
          <p:cNvSpPr txBox="1">
            <a:spLocks/>
          </p:cNvSpPr>
          <p:nvPr/>
        </p:nvSpPr>
        <p:spPr>
          <a:xfrm>
            <a:off x="431540" y="5679250"/>
            <a:ext cx="8442430" cy="675075"/>
          </a:xfrm>
          <a:prstGeom prst="rect">
            <a:avLst/>
          </a:prstGeom>
        </p:spPr>
        <p:txBody>
          <a:bodyPr vert="horz">
            <a:normAutofit fontScale="62500" lnSpcReduction="20000"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57200" indent="-457200">
              <a:lnSpc>
                <a:spcPct val="110000"/>
              </a:lnSpc>
              <a:spcBef>
                <a:spcPct val="20000"/>
              </a:spcBef>
              <a:buFont typeface="Wingdings" charset="2"/>
              <a:buChar char="§"/>
            </a:pPr>
            <a:r>
              <a:rPr lang="en-US" sz="3200" dirty="0">
                <a:solidFill>
                  <a:srgbClr val="FFFFFF"/>
                </a:solidFill>
              </a:rPr>
              <a:t>For </a:t>
            </a:r>
            <a:r>
              <a:rPr lang="en-US" sz="3200" b="1" u="sng" dirty="0">
                <a:solidFill>
                  <a:srgbClr val="FFFFFF"/>
                </a:solidFill>
              </a:rPr>
              <a:t>Q = 2.33</a:t>
            </a:r>
            <a:r>
              <a:rPr lang="en-US" sz="3200" dirty="0">
                <a:solidFill>
                  <a:srgbClr val="FFFFFF"/>
                </a:solidFill>
              </a:rPr>
              <a:t>: Oscillation is cancelled out </a:t>
            </a:r>
            <a:r>
              <a:rPr lang="en-US" sz="3200" b="1" u="sng" dirty="0">
                <a:solidFill>
                  <a:srgbClr val="FFFFFF"/>
                </a:solidFill>
              </a:rPr>
              <a:t>every third turn</a:t>
            </a:r>
            <a:r>
              <a:rPr lang="en-US" sz="3200" dirty="0">
                <a:solidFill>
                  <a:srgbClr val="FFFFFF"/>
                </a:solidFill>
              </a:rPr>
              <a:t>, and therefore the particle </a:t>
            </a:r>
            <a:r>
              <a:rPr lang="en-US" sz="3200" b="1" u="sng" dirty="0">
                <a:solidFill>
                  <a:srgbClr val="FFFFFF"/>
                </a:solidFill>
              </a:rPr>
              <a:t>motion is stable</a:t>
            </a:r>
            <a:r>
              <a:rPr lang="en-US" sz="3200" dirty="0" smtClean="0">
                <a:solidFill>
                  <a:srgbClr val="FFFFFF"/>
                </a:solidFill>
              </a:rPr>
              <a:t>.</a:t>
            </a:r>
            <a:endParaRPr lang="en-US" sz="3200" dirty="0">
              <a:solidFill>
                <a:srgbClr val="FFFFFF"/>
              </a:solidFill>
            </a:endParaRPr>
          </a:p>
        </p:txBody>
      </p:sp>
      <p:grpSp>
        <p:nvGrpSpPr>
          <p:cNvPr id="59" name="Group 74"/>
          <p:cNvGrpSpPr>
            <a:grpSpLocks/>
          </p:cNvGrpSpPr>
          <p:nvPr/>
        </p:nvGrpSpPr>
        <p:grpSpPr bwMode="auto">
          <a:xfrm>
            <a:off x="1016605" y="1725355"/>
            <a:ext cx="4286250" cy="3094038"/>
            <a:chOff x="652" y="992"/>
            <a:chExt cx="2700" cy="1949"/>
          </a:xfrm>
        </p:grpSpPr>
        <p:pic>
          <p:nvPicPr>
            <p:cNvPr id="79" name="Picture 29" descr="Graphic1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" y="992"/>
              <a:ext cx="2105" cy="19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0" name="Text Box 30"/>
            <p:cNvSpPr txBox="1">
              <a:spLocks noChangeArrowheads="1"/>
            </p:cNvSpPr>
            <p:nvPr/>
          </p:nvSpPr>
          <p:spPr bwMode="auto">
            <a:xfrm>
              <a:off x="652" y="1017"/>
              <a:ext cx="80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b="1">
                  <a:latin typeface="Times New Roman" charset="0"/>
                </a:rPr>
                <a:t>Q = 2.50</a:t>
              </a:r>
            </a:p>
          </p:txBody>
        </p:sp>
        <p:sp>
          <p:nvSpPr>
            <p:cNvPr id="81" name="AutoShape 53"/>
            <p:cNvSpPr>
              <a:spLocks/>
            </p:cNvSpPr>
            <p:nvPr/>
          </p:nvSpPr>
          <p:spPr bwMode="auto">
            <a:xfrm>
              <a:off x="2824" y="1082"/>
              <a:ext cx="518" cy="199"/>
            </a:xfrm>
            <a:prstGeom prst="borderCallout2">
              <a:avLst>
                <a:gd name="adj1" fmla="val 36181"/>
                <a:gd name="adj2" fmla="val -9269"/>
                <a:gd name="adj3" fmla="val 36181"/>
                <a:gd name="adj4" fmla="val -91120"/>
                <a:gd name="adj5" fmla="val 226130"/>
                <a:gd name="adj6" fmla="val -181662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600" dirty="0">
                  <a:solidFill>
                    <a:srgbClr val="7FD13B"/>
                  </a:solidFill>
                  <a:latin typeface="Times New Roman" charset="0"/>
                </a:rPr>
                <a:t>1</a:t>
              </a:r>
              <a:r>
                <a:rPr lang="en-US" sz="1600" baseline="30000" dirty="0">
                  <a:solidFill>
                    <a:srgbClr val="7FD13B"/>
                  </a:solidFill>
                  <a:latin typeface="Times New Roman" charset="0"/>
                </a:rPr>
                <a:t>st</a:t>
              </a:r>
              <a:r>
                <a:rPr lang="en-US" sz="1600" dirty="0">
                  <a:solidFill>
                    <a:srgbClr val="7FD13B"/>
                  </a:solidFill>
                  <a:latin typeface="Times New Roman" charset="0"/>
                </a:rPr>
                <a:t> turn</a:t>
              </a:r>
            </a:p>
          </p:txBody>
        </p:sp>
        <p:sp>
          <p:nvSpPr>
            <p:cNvPr id="82" name="AutoShape 54"/>
            <p:cNvSpPr>
              <a:spLocks/>
            </p:cNvSpPr>
            <p:nvPr/>
          </p:nvSpPr>
          <p:spPr bwMode="auto">
            <a:xfrm>
              <a:off x="2820" y="1374"/>
              <a:ext cx="517" cy="199"/>
            </a:xfrm>
            <a:prstGeom prst="borderCallout2">
              <a:avLst>
                <a:gd name="adj1" fmla="val 36181"/>
                <a:gd name="adj2" fmla="val -9282"/>
                <a:gd name="adj3" fmla="val 36181"/>
                <a:gd name="adj4" fmla="val -54741"/>
                <a:gd name="adj5" fmla="val 145727"/>
                <a:gd name="adj6" fmla="val -105222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600">
                  <a:solidFill>
                    <a:schemeClr val="accent1"/>
                  </a:solidFill>
                  <a:latin typeface="Times New Roman" charset="0"/>
                </a:rPr>
                <a:t>2</a:t>
              </a:r>
              <a:r>
                <a:rPr lang="en-US" sz="1600" baseline="30000">
                  <a:solidFill>
                    <a:schemeClr val="accent1"/>
                  </a:solidFill>
                  <a:latin typeface="Times New Roman" charset="0"/>
                </a:rPr>
                <a:t>nd</a:t>
              </a:r>
              <a:r>
                <a:rPr lang="en-US" sz="1600">
                  <a:solidFill>
                    <a:schemeClr val="accent1"/>
                  </a:solidFill>
                  <a:latin typeface="Times New Roman" charset="0"/>
                </a:rPr>
                <a:t> turn</a:t>
              </a:r>
            </a:p>
          </p:txBody>
        </p:sp>
        <p:sp>
          <p:nvSpPr>
            <p:cNvPr id="83" name="AutoShape 55"/>
            <p:cNvSpPr>
              <a:spLocks/>
            </p:cNvSpPr>
            <p:nvPr/>
          </p:nvSpPr>
          <p:spPr bwMode="auto">
            <a:xfrm>
              <a:off x="2835" y="2023"/>
              <a:ext cx="517" cy="199"/>
            </a:xfrm>
            <a:prstGeom prst="borderCallout2">
              <a:avLst>
                <a:gd name="adj1" fmla="val 36181"/>
                <a:gd name="adj2" fmla="val -9282"/>
                <a:gd name="adj3" fmla="val 36181"/>
                <a:gd name="adj4" fmla="val -40037"/>
                <a:gd name="adj5" fmla="val -20602"/>
                <a:gd name="adj6" fmla="val -74273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600">
                  <a:solidFill>
                    <a:schemeClr val="accent1"/>
                  </a:solidFill>
                  <a:latin typeface="Times New Roman" charset="0"/>
                </a:rPr>
                <a:t>3</a:t>
              </a:r>
              <a:r>
                <a:rPr lang="en-US" sz="1600" baseline="30000">
                  <a:solidFill>
                    <a:schemeClr val="accent1"/>
                  </a:solidFill>
                  <a:latin typeface="Times New Roman" charset="0"/>
                </a:rPr>
                <a:t>rd</a:t>
              </a:r>
              <a:r>
                <a:rPr lang="en-US" sz="1600">
                  <a:solidFill>
                    <a:schemeClr val="accent1"/>
                  </a:solidFill>
                  <a:latin typeface="Times New Roman" charset="0"/>
                </a:rPr>
                <a:t> turn</a:t>
              </a:r>
            </a:p>
          </p:txBody>
        </p:sp>
        <p:sp>
          <p:nvSpPr>
            <p:cNvPr id="84" name="AutoShape 56"/>
            <p:cNvSpPr>
              <a:spLocks/>
            </p:cNvSpPr>
            <p:nvPr/>
          </p:nvSpPr>
          <p:spPr bwMode="auto">
            <a:xfrm>
              <a:off x="2832" y="2742"/>
              <a:ext cx="517" cy="199"/>
            </a:xfrm>
            <a:prstGeom prst="borderCallout2">
              <a:avLst>
                <a:gd name="adj1" fmla="val 36181"/>
                <a:gd name="adj2" fmla="val -9282"/>
                <a:gd name="adj3" fmla="val 36181"/>
                <a:gd name="adj4" fmla="val -79111"/>
                <a:gd name="adj5" fmla="val -17588"/>
                <a:gd name="adj6" fmla="val -156093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600">
                  <a:solidFill>
                    <a:schemeClr val="accent1"/>
                  </a:solidFill>
                  <a:latin typeface="Times New Roman" charset="0"/>
                </a:rPr>
                <a:t>4</a:t>
              </a:r>
              <a:r>
                <a:rPr lang="en-US" sz="1600" baseline="30000">
                  <a:solidFill>
                    <a:schemeClr val="accent1"/>
                  </a:solidFill>
                  <a:latin typeface="Times New Roman" charset="0"/>
                </a:rPr>
                <a:t>th</a:t>
              </a:r>
              <a:r>
                <a:rPr lang="en-US" sz="1600">
                  <a:solidFill>
                    <a:schemeClr val="accent1"/>
                  </a:solidFill>
                  <a:latin typeface="Times New Roman" charset="0"/>
                </a:rPr>
                <a:t> turn</a:t>
              </a:r>
            </a:p>
          </p:txBody>
        </p:sp>
      </p:grpSp>
      <p:grpSp>
        <p:nvGrpSpPr>
          <p:cNvPr id="60" name="Group 73"/>
          <p:cNvGrpSpPr>
            <a:grpSpLocks/>
          </p:cNvGrpSpPr>
          <p:nvPr/>
        </p:nvGrpSpPr>
        <p:grpSpPr bwMode="auto">
          <a:xfrm>
            <a:off x="5329843" y="1731705"/>
            <a:ext cx="3341687" cy="3092450"/>
            <a:chOff x="3369" y="1017"/>
            <a:chExt cx="2105" cy="1948"/>
          </a:xfrm>
        </p:grpSpPr>
        <p:sp>
          <p:nvSpPr>
            <p:cNvPr id="61" name="Text Box 46"/>
            <p:cNvSpPr txBox="1">
              <a:spLocks noChangeArrowheads="1"/>
            </p:cNvSpPr>
            <p:nvPr/>
          </p:nvSpPr>
          <p:spPr bwMode="auto">
            <a:xfrm>
              <a:off x="4666" y="1068"/>
              <a:ext cx="80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b="1">
                  <a:latin typeface="Times New Roman" charset="0"/>
                </a:rPr>
                <a:t>Q = 2.33</a:t>
              </a:r>
            </a:p>
          </p:txBody>
        </p:sp>
        <p:pic>
          <p:nvPicPr>
            <p:cNvPr id="62" name="Picture 47" descr="Graphic1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9" y="1017"/>
              <a:ext cx="2105" cy="19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" name="Line 49"/>
            <p:cNvSpPr>
              <a:spLocks noChangeShapeType="1"/>
            </p:cNvSpPr>
            <p:nvPr/>
          </p:nvSpPr>
          <p:spPr bwMode="auto">
            <a:xfrm>
              <a:off x="4510" y="1388"/>
              <a:ext cx="0" cy="17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Line 50"/>
            <p:cNvSpPr>
              <a:spLocks noChangeShapeType="1"/>
            </p:cNvSpPr>
            <p:nvPr/>
          </p:nvSpPr>
          <p:spPr bwMode="auto">
            <a:xfrm>
              <a:off x="4709" y="2136"/>
              <a:ext cx="0" cy="38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Line 51"/>
            <p:cNvSpPr>
              <a:spLocks noChangeShapeType="1"/>
            </p:cNvSpPr>
            <p:nvPr/>
          </p:nvSpPr>
          <p:spPr bwMode="auto">
            <a:xfrm flipV="1">
              <a:off x="3866" y="2047"/>
              <a:ext cx="0" cy="2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6" name="Group 72"/>
            <p:cNvGrpSpPr>
              <a:grpSpLocks/>
            </p:cNvGrpSpPr>
            <p:nvPr/>
          </p:nvGrpSpPr>
          <p:grpSpPr bwMode="auto">
            <a:xfrm>
              <a:off x="3403" y="1159"/>
              <a:ext cx="1265" cy="510"/>
              <a:chOff x="3403" y="1159"/>
              <a:chExt cx="1265" cy="510"/>
            </a:xfrm>
          </p:grpSpPr>
          <p:sp>
            <p:nvSpPr>
              <p:cNvPr id="77" name="Line 59"/>
              <p:cNvSpPr>
                <a:spLocks noChangeShapeType="1"/>
              </p:cNvSpPr>
              <p:nvPr/>
            </p:nvSpPr>
            <p:spPr bwMode="auto">
              <a:xfrm>
                <a:off x="3403" y="1159"/>
                <a:ext cx="29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Line 60"/>
              <p:cNvSpPr>
                <a:spLocks noChangeShapeType="1"/>
              </p:cNvSpPr>
              <p:nvPr/>
            </p:nvSpPr>
            <p:spPr bwMode="auto">
              <a:xfrm>
                <a:off x="3708" y="1165"/>
                <a:ext cx="960" cy="5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7" name="Group 71"/>
            <p:cNvGrpSpPr>
              <a:grpSpLocks/>
            </p:cNvGrpSpPr>
            <p:nvPr/>
          </p:nvGrpSpPr>
          <p:grpSpPr bwMode="auto">
            <a:xfrm>
              <a:off x="3383" y="1437"/>
              <a:ext cx="1219" cy="1072"/>
              <a:chOff x="3383" y="1437"/>
              <a:chExt cx="1219" cy="1072"/>
            </a:xfrm>
          </p:grpSpPr>
          <p:sp>
            <p:nvSpPr>
              <p:cNvPr id="75" name="Line 62"/>
              <p:cNvSpPr>
                <a:spLocks noChangeShapeType="1"/>
              </p:cNvSpPr>
              <p:nvPr/>
            </p:nvSpPr>
            <p:spPr bwMode="auto">
              <a:xfrm>
                <a:off x="3383" y="1437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Line 63"/>
              <p:cNvSpPr>
                <a:spLocks noChangeShapeType="1"/>
              </p:cNvSpPr>
              <p:nvPr/>
            </p:nvSpPr>
            <p:spPr bwMode="auto">
              <a:xfrm>
                <a:off x="3655" y="1437"/>
                <a:ext cx="947" cy="10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8" name="Group 70"/>
            <p:cNvGrpSpPr>
              <a:grpSpLocks/>
            </p:cNvGrpSpPr>
            <p:nvPr/>
          </p:nvGrpSpPr>
          <p:grpSpPr bwMode="auto">
            <a:xfrm>
              <a:off x="3409" y="1827"/>
              <a:ext cx="457" cy="272"/>
              <a:chOff x="3390" y="1834"/>
              <a:chExt cx="457" cy="272"/>
            </a:xfrm>
          </p:grpSpPr>
          <p:sp>
            <p:nvSpPr>
              <p:cNvPr id="72" name="Line 65"/>
              <p:cNvSpPr>
                <a:spLocks noChangeShapeType="1"/>
              </p:cNvSpPr>
              <p:nvPr/>
            </p:nvSpPr>
            <p:spPr bwMode="auto">
              <a:xfrm>
                <a:off x="3390" y="2105"/>
                <a:ext cx="191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Line 66"/>
              <p:cNvSpPr>
                <a:spLocks noChangeShapeType="1"/>
              </p:cNvSpPr>
              <p:nvPr/>
            </p:nvSpPr>
            <p:spPr bwMode="auto">
              <a:xfrm flipV="1">
                <a:off x="3582" y="1834"/>
                <a:ext cx="265" cy="2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9" name="Group 69"/>
            <p:cNvGrpSpPr>
              <a:grpSpLocks/>
            </p:cNvGrpSpPr>
            <p:nvPr/>
          </p:nvGrpSpPr>
          <p:grpSpPr bwMode="auto">
            <a:xfrm>
              <a:off x="3396" y="2225"/>
              <a:ext cx="722" cy="576"/>
              <a:chOff x="3396" y="2225"/>
              <a:chExt cx="722" cy="576"/>
            </a:xfrm>
          </p:grpSpPr>
          <p:sp>
            <p:nvSpPr>
              <p:cNvPr id="70" name="Line 67"/>
              <p:cNvSpPr>
                <a:spLocks noChangeShapeType="1"/>
              </p:cNvSpPr>
              <p:nvPr/>
            </p:nvSpPr>
            <p:spPr bwMode="auto">
              <a:xfrm>
                <a:off x="3396" y="2801"/>
                <a:ext cx="31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Line 68"/>
              <p:cNvSpPr>
                <a:spLocks noChangeShapeType="1"/>
              </p:cNvSpPr>
              <p:nvPr/>
            </p:nvSpPr>
            <p:spPr bwMode="auto">
              <a:xfrm flipV="1">
                <a:off x="3721" y="2225"/>
                <a:ext cx="397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38415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699" y="53625"/>
            <a:ext cx="6480721" cy="914400"/>
          </a:xfrm>
        </p:spPr>
        <p:txBody>
          <a:bodyPr/>
          <a:lstStyle/>
          <a:p>
            <a:r>
              <a:rPr lang="en-US" sz="3600" dirty="0" smtClean="0"/>
              <a:t>Matrices and Hill’s equation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6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3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4" name="Content Placeholder 2"/>
          <p:cNvSpPr>
            <a:spLocks noGrp="1"/>
          </p:cNvSpPr>
          <p:nvPr>
            <p:ph idx="1"/>
          </p:nvPr>
        </p:nvSpPr>
        <p:spPr>
          <a:xfrm>
            <a:off x="431540" y="1178750"/>
            <a:ext cx="8442430" cy="144016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10000"/>
              </a:lnSpc>
              <a:buFont typeface="Wingdings" charset="2"/>
              <a:buChar char="§"/>
            </a:pPr>
            <a:r>
              <a:rPr lang="en-US" sz="3200" dirty="0"/>
              <a:t>We can multiply the matrices of our drift spaces and </a:t>
            </a:r>
            <a:r>
              <a:rPr lang="en-US" sz="3200" dirty="0" err="1"/>
              <a:t>quadrupoles</a:t>
            </a:r>
            <a:r>
              <a:rPr lang="en-US" sz="3200" dirty="0"/>
              <a:t> together to form a transport matrix that describes a larger section of our </a:t>
            </a:r>
            <a:r>
              <a:rPr lang="en-US" sz="3200" dirty="0" smtClean="0"/>
              <a:t>accelerator or even a complete turn around the accelerator.</a:t>
            </a:r>
            <a:endParaRPr lang="en-US" sz="3200" dirty="0"/>
          </a:p>
        </p:txBody>
      </p:sp>
      <p:graphicFrame>
        <p:nvGraphicFramePr>
          <p:cNvPr id="12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097766"/>
              </p:ext>
            </p:extLst>
          </p:nvPr>
        </p:nvGraphicFramePr>
        <p:xfrm>
          <a:off x="2366755" y="2708920"/>
          <a:ext cx="4745038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" name="Equation" r:id="rId5" imgW="3810000" imgH="711200" progId="Equation.3">
                  <p:embed/>
                </p:oleObj>
              </mc:Choice>
              <mc:Fallback>
                <p:oleObj name="Equation" r:id="rId5" imgW="3810000" imgH="71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6755" y="2708920"/>
                        <a:ext cx="4745038" cy="885825"/>
                      </a:xfrm>
                      <a:prstGeom prst="rect">
                        <a:avLst/>
                      </a:prstGeom>
                      <a:solidFill>
                        <a:srgbClr val="D6ECFF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Group 1054"/>
          <p:cNvGrpSpPr>
            <a:grpSpLocks/>
          </p:cNvGrpSpPr>
          <p:nvPr/>
        </p:nvGrpSpPr>
        <p:grpSpPr bwMode="auto">
          <a:xfrm>
            <a:off x="3536885" y="4689140"/>
            <a:ext cx="2238375" cy="862012"/>
            <a:chOff x="2284" y="2284"/>
            <a:chExt cx="1410" cy="543"/>
          </a:xfrm>
          <a:solidFill>
            <a:schemeClr val="tx2"/>
          </a:solidFill>
        </p:grpSpPr>
        <p:sp>
          <p:nvSpPr>
            <p:cNvPr id="14" name="Rectangle 1053"/>
            <p:cNvSpPr>
              <a:spLocks noChangeArrowheads="1"/>
            </p:cNvSpPr>
            <p:nvPr/>
          </p:nvSpPr>
          <p:spPr bwMode="auto">
            <a:xfrm>
              <a:off x="2284" y="2284"/>
              <a:ext cx="1410" cy="543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graphicFrame>
          <p:nvGraphicFramePr>
            <p:cNvPr id="15" name="Object 105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85532248"/>
                </p:ext>
              </p:extLst>
            </p:nvPr>
          </p:nvGraphicFramePr>
          <p:xfrm>
            <a:off x="2307" y="2304"/>
            <a:ext cx="1370" cy="5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7" name="Equation" r:id="rId7" imgW="1663700" imgH="609600" progId="Equation.3">
                    <p:embed/>
                  </p:oleObj>
                </mc:Choice>
                <mc:Fallback>
                  <p:oleObj name="Equation" r:id="rId7" imgW="1663700" imgH="609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07" y="2304"/>
                          <a:ext cx="1370" cy="502"/>
                        </a:xfrm>
                        <a:prstGeom prst="rect">
                          <a:avLst/>
                        </a:prstGeom>
                        <a:solidFill>
                          <a:srgbClr val="D6ECFF"/>
                        </a:solidFill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" name="Content Placeholder 2"/>
          <p:cNvSpPr txBox="1">
            <a:spLocks/>
          </p:cNvSpPr>
          <p:nvPr/>
        </p:nvSpPr>
        <p:spPr>
          <a:xfrm>
            <a:off x="521550" y="3789040"/>
            <a:ext cx="8442430" cy="765085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lnSpc>
                <a:spcPct val="110000"/>
              </a:lnSpc>
              <a:buFont typeface="Wingdings" charset="2"/>
              <a:buChar char="§"/>
            </a:pPr>
            <a:r>
              <a:rPr lang="en-US" sz="3200" dirty="0" smtClean="0"/>
              <a:t>The results of this matrix calculation should then be identical to the result obtain from Hill’s equation.</a:t>
            </a:r>
            <a:endParaRPr lang="en-US" sz="3200" dirty="0"/>
          </a:p>
        </p:txBody>
      </p:sp>
      <p:sp>
        <p:nvSpPr>
          <p:cNvPr id="17" name="TextBox 16"/>
          <p:cNvSpPr txBox="1"/>
          <p:nvPr/>
        </p:nvSpPr>
        <p:spPr>
          <a:xfrm rot="16200000">
            <a:off x="-3292461" y="3237567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Lattices &amp; Resonances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640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699" y="53625"/>
            <a:ext cx="6480721" cy="914400"/>
          </a:xfrm>
        </p:spPr>
        <p:txBody>
          <a:bodyPr/>
          <a:lstStyle/>
          <a:p>
            <a:r>
              <a:rPr lang="en-US" sz="3600" dirty="0" smtClean="0"/>
              <a:t>A </a:t>
            </a:r>
            <a:r>
              <a:rPr lang="en-US" sz="3600" dirty="0" err="1" smtClean="0"/>
              <a:t>Sextupolar</a:t>
            </a:r>
            <a:r>
              <a:rPr lang="en-US" sz="3600" dirty="0" smtClean="0"/>
              <a:t> kick 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6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30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4" name="Content Placeholder 2"/>
          <p:cNvSpPr>
            <a:spLocks noGrp="1"/>
          </p:cNvSpPr>
          <p:nvPr>
            <p:ph idx="1"/>
          </p:nvPr>
        </p:nvSpPr>
        <p:spPr>
          <a:xfrm>
            <a:off x="431540" y="1088740"/>
            <a:ext cx="8442430" cy="585066"/>
          </a:xfrm>
        </p:spPr>
        <p:txBody>
          <a:bodyPr>
            <a:normAutofit fontScale="62500" lnSpcReduction="20000"/>
          </a:bodyPr>
          <a:lstStyle/>
          <a:p>
            <a:pPr marL="457200" indent="-457200">
              <a:spcBef>
                <a:spcPct val="20000"/>
              </a:spcBef>
              <a:buFont typeface="Wingdings" charset="2"/>
              <a:buChar char="§"/>
            </a:pPr>
            <a:r>
              <a:rPr lang="en-US" sz="3200" dirty="0" smtClean="0"/>
              <a:t>For a </a:t>
            </a:r>
            <a:r>
              <a:rPr lang="en-US" sz="3200" dirty="0" err="1" smtClean="0"/>
              <a:t>Sextupole</a:t>
            </a:r>
            <a:r>
              <a:rPr lang="en-US" sz="3200" dirty="0" smtClean="0"/>
              <a:t>, the deflection is proportional to de displacement from the </a:t>
            </a:r>
            <a:r>
              <a:rPr lang="en-US" sz="3200" dirty="0" err="1" smtClean="0"/>
              <a:t>centre</a:t>
            </a:r>
            <a:r>
              <a:rPr lang="en-US" sz="3200" dirty="0" smtClean="0"/>
              <a:t> squared (deflection </a:t>
            </a:r>
            <a:r>
              <a:rPr lang="en-US" sz="3200" dirty="0">
                <a:solidFill>
                  <a:srgbClr val="FFFFFF"/>
                </a:solidFill>
                <a:latin typeface="Comic Sans MS" charset="0"/>
                <a:sym typeface="Symbol" charset="0"/>
              </a:rPr>
              <a:t></a:t>
            </a:r>
            <a:r>
              <a:rPr lang="en-US" sz="3200" dirty="0" smtClean="0"/>
              <a:t> position</a:t>
            </a:r>
            <a:r>
              <a:rPr lang="en-US" sz="3200" baseline="30000" dirty="0" smtClean="0"/>
              <a:t>2</a:t>
            </a:r>
            <a:r>
              <a:rPr lang="en-US" sz="3200" dirty="0" smtClean="0"/>
              <a:t>). 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Lattices &amp; Resonances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57" name="Content Placeholder 2"/>
          <p:cNvSpPr txBox="1">
            <a:spLocks/>
          </p:cNvSpPr>
          <p:nvPr/>
        </p:nvSpPr>
        <p:spPr>
          <a:xfrm>
            <a:off x="431540" y="4779150"/>
            <a:ext cx="8442430" cy="945105"/>
          </a:xfrm>
          <a:prstGeom prst="rect">
            <a:avLst/>
          </a:prstGeom>
        </p:spPr>
        <p:txBody>
          <a:bodyPr vert="horz">
            <a:normAutofit fontScale="62500" lnSpcReduction="20000"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57200" indent="-457200">
              <a:lnSpc>
                <a:spcPct val="110000"/>
              </a:lnSpc>
              <a:spcBef>
                <a:spcPct val="20000"/>
              </a:spcBef>
              <a:buFont typeface="Wingdings" charset="2"/>
              <a:buChar char="§"/>
            </a:pPr>
            <a:r>
              <a:rPr lang="en-US" sz="3200" dirty="0"/>
              <a:t>For </a:t>
            </a:r>
            <a:r>
              <a:rPr lang="en-US" sz="3200" b="1" u="sng" dirty="0"/>
              <a:t>Q = 2.33</a:t>
            </a:r>
            <a:r>
              <a:rPr lang="en-US" sz="3200" dirty="0"/>
              <a:t>: Oscillation induced by the </a:t>
            </a:r>
            <a:r>
              <a:rPr lang="en-US" sz="3200" b="1" u="sng" dirty="0" err="1"/>
              <a:t>sextupole</a:t>
            </a:r>
            <a:r>
              <a:rPr lang="en-US" sz="3200" b="1" u="sng" dirty="0"/>
              <a:t> kick</a:t>
            </a:r>
            <a:r>
              <a:rPr lang="en-US" sz="3200" dirty="0"/>
              <a:t> grows on each turn and the particle is lost </a:t>
            </a:r>
          </a:p>
          <a:p>
            <a:pPr marL="0" indent="0">
              <a:lnSpc>
                <a:spcPct val="90000"/>
              </a:lnSpc>
              <a:spcBef>
                <a:spcPct val="20000"/>
              </a:spcBef>
              <a:buNone/>
            </a:pPr>
            <a:r>
              <a:rPr lang="en-US" sz="3200" dirty="0"/>
              <a:t>			    </a:t>
            </a:r>
            <a:r>
              <a:rPr lang="en-US" sz="3200" b="1" u="sng" dirty="0"/>
              <a:t>(3</a:t>
            </a:r>
            <a:r>
              <a:rPr lang="en-US" sz="3200" b="1" u="sng" baseline="30000" dirty="0"/>
              <a:t>rd</a:t>
            </a:r>
            <a:r>
              <a:rPr lang="en-US" sz="3200" b="1" u="sng" dirty="0"/>
              <a:t> order resonance 3Q = 7)</a:t>
            </a:r>
          </a:p>
        </p:txBody>
      </p:sp>
      <p:sp>
        <p:nvSpPr>
          <p:cNvPr id="58" name="Content Placeholder 2"/>
          <p:cNvSpPr txBox="1">
            <a:spLocks/>
          </p:cNvSpPr>
          <p:nvPr/>
        </p:nvSpPr>
        <p:spPr>
          <a:xfrm>
            <a:off x="431540" y="5724255"/>
            <a:ext cx="8442430" cy="675075"/>
          </a:xfrm>
          <a:prstGeom prst="rect">
            <a:avLst/>
          </a:prstGeom>
        </p:spPr>
        <p:txBody>
          <a:bodyPr vert="horz">
            <a:normAutofit fontScale="62500" lnSpcReduction="20000"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57200" indent="-457200">
              <a:lnSpc>
                <a:spcPct val="110000"/>
              </a:lnSpc>
              <a:spcBef>
                <a:spcPct val="20000"/>
              </a:spcBef>
              <a:buFont typeface="Wingdings" charset="2"/>
              <a:buChar char="§"/>
            </a:pPr>
            <a:r>
              <a:rPr lang="en-US" sz="3200" dirty="0">
                <a:solidFill>
                  <a:srgbClr val="FFFFFF"/>
                </a:solidFill>
              </a:rPr>
              <a:t>For </a:t>
            </a:r>
            <a:r>
              <a:rPr lang="en-US" sz="3200" b="1" u="sng" dirty="0">
                <a:solidFill>
                  <a:srgbClr val="FFFFFF"/>
                </a:solidFill>
              </a:rPr>
              <a:t>Q = 2.25</a:t>
            </a:r>
            <a:r>
              <a:rPr lang="en-US" sz="3200" dirty="0">
                <a:solidFill>
                  <a:srgbClr val="FFFFFF"/>
                </a:solidFill>
              </a:rPr>
              <a:t>: Oscillation is cancelled out </a:t>
            </a:r>
            <a:r>
              <a:rPr lang="en-US" sz="3200" b="1" u="sng" dirty="0">
                <a:solidFill>
                  <a:srgbClr val="FFFFFF"/>
                </a:solidFill>
              </a:rPr>
              <a:t>every fourth turn</a:t>
            </a:r>
            <a:r>
              <a:rPr lang="en-US" sz="3200" dirty="0">
                <a:solidFill>
                  <a:srgbClr val="FFFFFF"/>
                </a:solidFill>
              </a:rPr>
              <a:t>, and therefore the particle </a:t>
            </a:r>
            <a:r>
              <a:rPr lang="en-US" sz="3200" b="1" u="sng" dirty="0">
                <a:solidFill>
                  <a:srgbClr val="FFFFFF"/>
                </a:solidFill>
              </a:rPr>
              <a:t>motion is stable</a:t>
            </a:r>
            <a:r>
              <a:rPr lang="en-US" sz="3200" dirty="0">
                <a:solidFill>
                  <a:srgbClr val="FFFFFF"/>
                </a:solidFill>
              </a:rPr>
              <a:t>.</a:t>
            </a:r>
          </a:p>
        </p:txBody>
      </p:sp>
      <p:grpSp>
        <p:nvGrpSpPr>
          <p:cNvPr id="40" name="Group 51"/>
          <p:cNvGrpSpPr>
            <a:grpSpLocks/>
          </p:cNvGrpSpPr>
          <p:nvPr/>
        </p:nvGrpSpPr>
        <p:grpSpPr bwMode="auto">
          <a:xfrm>
            <a:off x="1031180" y="1620580"/>
            <a:ext cx="4294187" cy="3203575"/>
            <a:chOff x="647" y="1006"/>
            <a:chExt cx="2705" cy="2018"/>
          </a:xfrm>
        </p:grpSpPr>
        <p:pic>
          <p:nvPicPr>
            <p:cNvPr id="86" name="Picture 36" descr="Graphic1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" y="1076"/>
              <a:ext cx="2105" cy="19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7" name="AutoShape 8"/>
            <p:cNvSpPr>
              <a:spLocks/>
            </p:cNvSpPr>
            <p:nvPr/>
          </p:nvSpPr>
          <p:spPr bwMode="auto">
            <a:xfrm>
              <a:off x="2824" y="1082"/>
              <a:ext cx="518" cy="199"/>
            </a:xfrm>
            <a:prstGeom prst="borderCallout2">
              <a:avLst>
                <a:gd name="adj1" fmla="val 36181"/>
                <a:gd name="adj2" fmla="val -9269"/>
                <a:gd name="adj3" fmla="val 36181"/>
                <a:gd name="adj4" fmla="val -80116"/>
                <a:gd name="adj5" fmla="val 325630"/>
                <a:gd name="adj6" fmla="val -158685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600" dirty="0">
                  <a:solidFill>
                    <a:schemeClr val="accent1"/>
                  </a:solidFill>
                  <a:latin typeface="Times New Roman" charset="0"/>
                </a:rPr>
                <a:t>1</a:t>
              </a:r>
              <a:r>
                <a:rPr lang="en-US" sz="1600" baseline="30000" dirty="0">
                  <a:solidFill>
                    <a:schemeClr val="accent1"/>
                  </a:solidFill>
                  <a:latin typeface="Times New Roman" charset="0"/>
                </a:rPr>
                <a:t>st</a:t>
              </a:r>
              <a:r>
                <a:rPr lang="en-US" sz="1600" dirty="0">
                  <a:solidFill>
                    <a:schemeClr val="accent1"/>
                  </a:solidFill>
                  <a:latin typeface="Times New Roman" charset="0"/>
                </a:rPr>
                <a:t> turn</a:t>
              </a:r>
            </a:p>
          </p:txBody>
        </p:sp>
        <p:sp>
          <p:nvSpPr>
            <p:cNvPr id="88" name="AutoShape 9"/>
            <p:cNvSpPr>
              <a:spLocks/>
            </p:cNvSpPr>
            <p:nvPr/>
          </p:nvSpPr>
          <p:spPr bwMode="auto">
            <a:xfrm>
              <a:off x="2820" y="1374"/>
              <a:ext cx="517" cy="199"/>
            </a:xfrm>
            <a:prstGeom prst="borderCallout2">
              <a:avLst>
                <a:gd name="adj1" fmla="val 36181"/>
                <a:gd name="adj2" fmla="val -9282"/>
                <a:gd name="adj3" fmla="val 36181"/>
                <a:gd name="adj4" fmla="val -62671"/>
                <a:gd name="adj5" fmla="val 195477"/>
                <a:gd name="adj6" fmla="val -121856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600">
                  <a:solidFill>
                    <a:schemeClr val="accent1"/>
                  </a:solidFill>
                  <a:latin typeface="Times New Roman" charset="0"/>
                </a:rPr>
                <a:t>2</a:t>
              </a:r>
              <a:r>
                <a:rPr lang="en-US" sz="1600" baseline="30000">
                  <a:solidFill>
                    <a:schemeClr val="accent1"/>
                  </a:solidFill>
                  <a:latin typeface="Times New Roman" charset="0"/>
                </a:rPr>
                <a:t>nd</a:t>
              </a:r>
              <a:r>
                <a:rPr lang="en-US" sz="1600">
                  <a:solidFill>
                    <a:schemeClr val="accent1"/>
                  </a:solidFill>
                  <a:latin typeface="Times New Roman" charset="0"/>
                </a:rPr>
                <a:t> turn</a:t>
              </a:r>
            </a:p>
          </p:txBody>
        </p:sp>
        <p:sp>
          <p:nvSpPr>
            <p:cNvPr id="89" name="AutoShape 10"/>
            <p:cNvSpPr>
              <a:spLocks/>
            </p:cNvSpPr>
            <p:nvPr/>
          </p:nvSpPr>
          <p:spPr bwMode="auto">
            <a:xfrm>
              <a:off x="2835" y="2023"/>
              <a:ext cx="517" cy="199"/>
            </a:xfrm>
            <a:prstGeom prst="borderCallout2">
              <a:avLst>
                <a:gd name="adj1" fmla="val 36181"/>
                <a:gd name="adj2" fmla="val -9282"/>
                <a:gd name="adj3" fmla="val 36181"/>
                <a:gd name="adj4" fmla="val -52611"/>
                <a:gd name="adj5" fmla="val 85426"/>
                <a:gd name="adj6" fmla="val -100968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600">
                  <a:solidFill>
                    <a:srgbClr val="7FD13B"/>
                  </a:solidFill>
                  <a:latin typeface="Times New Roman" charset="0"/>
                </a:rPr>
                <a:t>3</a:t>
              </a:r>
              <a:r>
                <a:rPr lang="en-US" sz="1600" baseline="30000">
                  <a:solidFill>
                    <a:srgbClr val="7FD13B"/>
                  </a:solidFill>
                  <a:latin typeface="Times New Roman" charset="0"/>
                </a:rPr>
                <a:t>rd</a:t>
              </a:r>
              <a:r>
                <a:rPr lang="en-US" sz="1600">
                  <a:solidFill>
                    <a:srgbClr val="7FD13B"/>
                  </a:solidFill>
                  <a:latin typeface="Times New Roman" charset="0"/>
                </a:rPr>
                <a:t> turn</a:t>
              </a:r>
            </a:p>
          </p:txBody>
        </p:sp>
        <p:sp>
          <p:nvSpPr>
            <p:cNvPr id="90" name="AutoShape 11"/>
            <p:cNvSpPr>
              <a:spLocks/>
            </p:cNvSpPr>
            <p:nvPr/>
          </p:nvSpPr>
          <p:spPr bwMode="auto">
            <a:xfrm>
              <a:off x="2825" y="2391"/>
              <a:ext cx="517" cy="199"/>
            </a:xfrm>
            <a:prstGeom prst="borderCallout2">
              <a:avLst>
                <a:gd name="adj1" fmla="val 36181"/>
                <a:gd name="adj2" fmla="val -9282"/>
                <a:gd name="adj3" fmla="val 36181"/>
                <a:gd name="adj4" fmla="val -102130"/>
                <a:gd name="adj5" fmla="val 205023"/>
                <a:gd name="adj6" fmla="val -204644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600">
                  <a:solidFill>
                    <a:schemeClr val="accent1"/>
                  </a:solidFill>
                  <a:latin typeface="Times New Roman" charset="0"/>
                </a:rPr>
                <a:t>4</a:t>
              </a:r>
              <a:r>
                <a:rPr lang="en-US" sz="1600" baseline="30000">
                  <a:solidFill>
                    <a:schemeClr val="accent1"/>
                  </a:solidFill>
                  <a:latin typeface="Times New Roman" charset="0"/>
                </a:rPr>
                <a:t>th</a:t>
              </a:r>
              <a:r>
                <a:rPr lang="en-US" sz="1600">
                  <a:solidFill>
                    <a:schemeClr val="accent1"/>
                  </a:solidFill>
                  <a:latin typeface="Times New Roman" charset="0"/>
                </a:rPr>
                <a:t> turn</a:t>
              </a:r>
            </a:p>
          </p:txBody>
        </p:sp>
        <p:sp>
          <p:nvSpPr>
            <p:cNvPr id="91" name="Text Box 31"/>
            <p:cNvSpPr txBox="1">
              <a:spLocks noChangeArrowheads="1"/>
            </p:cNvSpPr>
            <p:nvPr/>
          </p:nvSpPr>
          <p:spPr bwMode="auto">
            <a:xfrm>
              <a:off x="647" y="1006"/>
              <a:ext cx="80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b="1">
                  <a:latin typeface="Times New Roman" charset="0"/>
                </a:rPr>
                <a:t>Q = 2.33</a:t>
              </a:r>
            </a:p>
          </p:txBody>
        </p:sp>
      </p:grpSp>
      <p:grpSp>
        <p:nvGrpSpPr>
          <p:cNvPr id="41" name="Group 52"/>
          <p:cNvGrpSpPr>
            <a:grpSpLocks/>
          </p:cNvGrpSpPr>
          <p:nvPr/>
        </p:nvGrpSpPr>
        <p:grpSpPr bwMode="auto">
          <a:xfrm>
            <a:off x="4499867" y="1618992"/>
            <a:ext cx="4392613" cy="3201988"/>
            <a:chOff x="2832" y="1005"/>
            <a:chExt cx="2767" cy="2017"/>
          </a:xfrm>
        </p:grpSpPr>
        <p:grpSp>
          <p:nvGrpSpPr>
            <p:cNvPr id="42" name="Group 48"/>
            <p:cNvGrpSpPr>
              <a:grpSpLocks/>
            </p:cNvGrpSpPr>
            <p:nvPr/>
          </p:nvGrpSpPr>
          <p:grpSpPr bwMode="auto">
            <a:xfrm>
              <a:off x="3376" y="1005"/>
              <a:ext cx="2223" cy="2017"/>
              <a:chOff x="3376" y="1005"/>
              <a:chExt cx="2223" cy="2017"/>
            </a:xfrm>
          </p:grpSpPr>
          <p:pic>
            <p:nvPicPr>
              <p:cNvPr id="44" name="Picture 38" descr="Graphic19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4" y="1074"/>
                <a:ext cx="2105" cy="19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45" name="Group 18"/>
              <p:cNvGrpSpPr>
                <a:grpSpLocks/>
              </p:cNvGrpSpPr>
              <p:nvPr/>
            </p:nvGrpSpPr>
            <p:grpSpPr bwMode="auto">
              <a:xfrm>
                <a:off x="3403" y="1138"/>
                <a:ext cx="1463" cy="649"/>
                <a:chOff x="3403" y="1159"/>
                <a:chExt cx="1265" cy="510"/>
              </a:xfrm>
            </p:grpSpPr>
            <p:sp>
              <p:nvSpPr>
                <p:cNvPr id="56" name="Line 19"/>
                <p:cNvSpPr>
                  <a:spLocks noChangeShapeType="1"/>
                </p:cNvSpPr>
                <p:nvPr/>
              </p:nvSpPr>
              <p:spPr bwMode="auto">
                <a:xfrm>
                  <a:off x="3403" y="1159"/>
                  <a:ext cx="29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" name="Line 20"/>
                <p:cNvSpPr>
                  <a:spLocks noChangeShapeType="1"/>
                </p:cNvSpPr>
                <p:nvPr/>
              </p:nvSpPr>
              <p:spPr bwMode="auto">
                <a:xfrm>
                  <a:off x="3708" y="1165"/>
                  <a:ext cx="960" cy="50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6" name="Group 21"/>
              <p:cNvGrpSpPr>
                <a:grpSpLocks/>
              </p:cNvGrpSpPr>
              <p:nvPr/>
            </p:nvGrpSpPr>
            <p:grpSpPr bwMode="auto">
              <a:xfrm>
                <a:off x="3383" y="1416"/>
                <a:ext cx="1265" cy="1064"/>
                <a:chOff x="3383" y="1437"/>
                <a:chExt cx="1219" cy="1072"/>
              </a:xfrm>
            </p:grpSpPr>
            <p:sp>
              <p:nvSpPr>
                <p:cNvPr id="54" name="Line 22"/>
                <p:cNvSpPr>
                  <a:spLocks noChangeShapeType="1"/>
                </p:cNvSpPr>
                <p:nvPr/>
              </p:nvSpPr>
              <p:spPr bwMode="auto">
                <a:xfrm>
                  <a:off x="3383" y="1437"/>
                  <a:ext cx="2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" name="Line 23"/>
                <p:cNvSpPr>
                  <a:spLocks noChangeShapeType="1"/>
                </p:cNvSpPr>
                <p:nvPr/>
              </p:nvSpPr>
              <p:spPr bwMode="auto">
                <a:xfrm>
                  <a:off x="3655" y="1437"/>
                  <a:ext cx="947" cy="107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7" name="Group 24"/>
              <p:cNvGrpSpPr>
                <a:grpSpLocks/>
              </p:cNvGrpSpPr>
              <p:nvPr/>
            </p:nvGrpSpPr>
            <p:grpSpPr bwMode="auto">
              <a:xfrm>
                <a:off x="3409" y="1806"/>
                <a:ext cx="457" cy="272"/>
                <a:chOff x="3390" y="1834"/>
                <a:chExt cx="457" cy="272"/>
              </a:xfrm>
            </p:grpSpPr>
            <p:sp>
              <p:nvSpPr>
                <p:cNvPr id="52" name="Line 25"/>
                <p:cNvSpPr>
                  <a:spLocks noChangeShapeType="1"/>
                </p:cNvSpPr>
                <p:nvPr/>
              </p:nvSpPr>
              <p:spPr bwMode="auto">
                <a:xfrm>
                  <a:off x="3390" y="2105"/>
                  <a:ext cx="191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" name="Line 26"/>
                <p:cNvSpPr>
                  <a:spLocks noChangeShapeType="1"/>
                </p:cNvSpPr>
                <p:nvPr/>
              </p:nvSpPr>
              <p:spPr bwMode="auto">
                <a:xfrm flipV="1">
                  <a:off x="3582" y="1834"/>
                  <a:ext cx="265" cy="27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8" name="Group 27"/>
              <p:cNvGrpSpPr>
                <a:grpSpLocks/>
              </p:cNvGrpSpPr>
              <p:nvPr/>
            </p:nvGrpSpPr>
            <p:grpSpPr bwMode="auto">
              <a:xfrm>
                <a:off x="3376" y="1522"/>
                <a:ext cx="900" cy="920"/>
                <a:chOff x="3396" y="2225"/>
                <a:chExt cx="722" cy="576"/>
              </a:xfrm>
            </p:grpSpPr>
            <p:sp>
              <p:nvSpPr>
                <p:cNvPr id="50" name="Line 28"/>
                <p:cNvSpPr>
                  <a:spLocks noChangeShapeType="1"/>
                </p:cNvSpPr>
                <p:nvPr/>
              </p:nvSpPr>
              <p:spPr bwMode="auto">
                <a:xfrm>
                  <a:off x="3396" y="2801"/>
                  <a:ext cx="31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" name="Line 29"/>
                <p:cNvSpPr>
                  <a:spLocks noChangeShapeType="1"/>
                </p:cNvSpPr>
                <p:nvPr/>
              </p:nvSpPr>
              <p:spPr bwMode="auto">
                <a:xfrm flipV="1">
                  <a:off x="3721" y="2225"/>
                  <a:ext cx="397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9" name="Text Box 39"/>
              <p:cNvSpPr txBox="1">
                <a:spLocks noChangeArrowheads="1"/>
              </p:cNvSpPr>
              <p:nvPr/>
            </p:nvSpPr>
            <p:spPr bwMode="auto">
              <a:xfrm>
                <a:off x="4744" y="1005"/>
                <a:ext cx="80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b="1">
                    <a:latin typeface="Times New Roman" charset="0"/>
                  </a:rPr>
                  <a:t>Q = 2.25</a:t>
                </a:r>
              </a:p>
            </p:txBody>
          </p:sp>
        </p:grpSp>
        <p:sp>
          <p:nvSpPr>
            <p:cNvPr id="43" name="AutoShape 46"/>
            <p:cNvSpPr>
              <a:spLocks/>
            </p:cNvSpPr>
            <p:nvPr/>
          </p:nvSpPr>
          <p:spPr bwMode="auto">
            <a:xfrm>
              <a:off x="2832" y="2701"/>
              <a:ext cx="517" cy="199"/>
            </a:xfrm>
            <a:prstGeom prst="borderCallout2">
              <a:avLst>
                <a:gd name="adj1" fmla="val 36181"/>
                <a:gd name="adj2" fmla="val 109282"/>
                <a:gd name="adj3" fmla="val 36181"/>
                <a:gd name="adj4" fmla="val 188782"/>
                <a:gd name="adj5" fmla="val -321106"/>
                <a:gd name="adj6" fmla="val 403093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600">
                  <a:solidFill>
                    <a:srgbClr val="7FD13B"/>
                  </a:solidFill>
                  <a:latin typeface="Times New Roman" charset="0"/>
                </a:rPr>
                <a:t>5</a:t>
              </a:r>
              <a:r>
                <a:rPr lang="en-US" sz="1600" baseline="30000">
                  <a:solidFill>
                    <a:srgbClr val="7FD13B"/>
                  </a:solidFill>
                  <a:latin typeface="Times New Roman" charset="0"/>
                </a:rPr>
                <a:t>th</a:t>
              </a:r>
              <a:r>
                <a:rPr lang="en-US" sz="1600">
                  <a:solidFill>
                    <a:srgbClr val="7FD13B"/>
                  </a:solidFill>
                  <a:latin typeface="Times New Roman" charset="0"/>
                </a:rPr>
                <a:t> turn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0895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6695" y="129335"/>
            <a:ext cx="6480721" cy="914400"/>
          </a:xfrm>
        </p:spPr>
        <p:txBody>
          <a:bodyPr/>
          <a:lstStyle/>
          <a:p>
            <a:r>
              <a:rPr lang="en-US" sz="2800" dirty="0" smtClean="0"/>
              <a:t>Amplitude Growth, a More </a:t>
            </a:r>
            <a:r>
              <a:rPr lang="en-US" sz="2800" dirty="0"/>
              <a:t>R</a:t>
            </a:r>
            <a:r>
              <a:rPr lang="en-US" sz="2800" dirty="0" smtClean="0"/>
              <a:t>igorous </a:t>
            </a:r>
            <a:r>
              <a:rPr lang="en-US" sz="2800" dirty="0"/>
              <a:t>A</a:t>
            </a:r>
            <a:r>
              <a:rPr lang="en-US" sz="2800" dirty="0" smtClean="0"/>
              <a:t>pproach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6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31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4" name="Content Placeholder 2"/>
          <p:cNvSpPr>
            <a:spLocks noGrp="1"/>
          </p:cNvSpPr>
          <p:nvPr>
            <p:ph idx="1"/>
          </p:nvPr>
        </p:nvSpPr>
        <p:spPr>
          <a:xfrm>
            <a:off x="431540" y="1178750"/>
            <a:ext cx="8442430" cy="675075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Wingdings" charset="2"/>
              <a:buChar char="§"/>
            </a:pPr>
            <a:r>
              <a:rPr lang="en-US" sz="3200" dirty="0">
                <a:solidFill>
                  <a:srgbClr val="FFFFFF"/>
                </a:solidFill>
              </a:rPr>
              <a:t>Let us try to find a </a:t>
            </a:r>
            <a:r>
              <a:rPr lang="en-US" sz="3200" b="1" dirty="0">
                <a:solidFill>
                  <a:srgbClr val="FFFFFF"/>
                </a:solidFill>
              </a:rPr>
              <a:t>mathematical expression</a:t>
            </a:r>
            <a:r>
              <a:rPr lang="en-US" sz="3200" dirty="0">
                <a:solidFill>
                  <a:srgbClr val="FFFFFF"/>
                </a:solidFill>
              </a:rPr>
              <a:t> for the </a:t>
            </a:r>
            <a:r>
              <a:rPr lang="en-US" sz="3200" b="1" dirty="0">
                <a:solidFill>
                  <a:srgbClr val="FFFFFF"/>
                </a:solidFill>
              </a:rPr>
              <a:t>amplitude growth</a:t>
            </a:r>
            <a:r>
              <a:rPr lang="en-US" sz="3200" dirty="0">
                <a:solidFill>
                  <a:srgbClr val="FFFFFF"/>
                </a:solidFill>
              </a:rPr>
              <a:t> in the case of a </a:t>
            </a:r>
            <a:r>
              <a:rPr lang="en-US" sz="3200" b="1" u="sng" dirty="0" err="1">
                <a:solidFill>
                  <a:srgbClr val="FFFFFF"/>
                </a:solidFill>
              </a:rPr>
              <a:t>quadrupole</a:t>
            </a:r>
            <a:r>
              <a:rPr lang="en-US" sz="3200" dirty="0">
                <a:solidFill>
                  <a:srgbClr val="FFFFFF"/>
                </a:solidFill>
              </a:rPr>
              <a:t> error:</a:t>
            </a:r>
          </a:p>
        </p:txBody>
      </p:sp>
      <p:sp>
        <p:nvSpPr>
          <p:cNvPr id="12" name="TextBox 11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Lattices &amp; Resonances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4" name="Text Box 52"/>
          <p:cNvSpPr txBox="1">
            <a:spLocks noChangeArrowheads="1"/>
          </p:cNvSpPr>
          <p:nvPr/>
        </p:nvSpPr>
        <p:spPr bwMode="auto">
          <a:xfrm>
            <a:off x="5286375" y="2028825"/>
            <a:ext cx="3478213" cy="141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600" dirty="0">
                <a:latin typeface="+mn-lt"/>
              </a:rPr>
              <a:t>2</a:t>
            </a:r>
            <a:r>
              <a:rPr lang="el-GR" sz="1600" dirty="0">
                <a:latin typeface="+mn-lt"/>
              </a:rPr>
              <a:t>π</a:t>
            </a:r>
            <a:r>
              <a:rPr lang="en-US" sz="1600" dirty="0">
                <a:latin typeface="+mn-lt"/>
              </a:rPr>
              <a:t>Q = phase angle over 1 turn = </a:t>
            </a:r>
            <a:r>
              <a:rPr lang="el-GR" sz="1600" dirty="0">
                <a:latin typeface="+mn-lt"/>
              </a:rPr>
              <a:t>θ</a:t>
            </a:r>
            <a:endParaRPr lang="en-US" sz="1600" dirty="0">
              <a:latin typeface="+mn-lt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l-GR" sz="1600" dirty="0">
                <a:latin typeface="+mn-lt"/>
              </a:rPr>
              <a:t>Δβ</a:t>
            </a:r>
            <a:r>
              <a:rPr lang="en-US" sz="1600" dirty="0">
                <a:latin typeface="+mn-lt"/>
              </a:rPr>
              <a:t>y</a:t>
            </a:r>
            <a:r>
              <a:rPr lang="ja-JP" altLang="en-US" sz="1600" dirty="0">
                <a:latin typeface="+mn-lt"/>
              </a:rPr>
              <a:t>’</a:t>
            </a:r>
            <a:r>
              <a:rPr lang="en-US" sz="1600" dirty="0">
                <a:latin typeface="+mn-lt"/>
              </a:rPr>
              <a:t> = kick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600" dirty="0">
                <a:latin typeface="+mn-lt"/>
              </a:rPr>
              <a:t>a = old amplitude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l-GR" sz="1600" b="1" u="sng" dirty="0">
                <a:latin typeface="+mn-lt"/>
              </a:rPr>
              <a:t>Δ</a:t>
            </a:r>
            <a:r>
              <a:rPr lang="en-US" sz="1600" b="1" u="sng" dirty="0">
                <a:latin typeface="+mn-lt"/>
              </a:rPr>
              <a:t>a = change in amplitude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600" dirty="0">
                <a:latin typeface="+mn-lt"/>
              </a:rPr>
              <a:t>2</a:t>
            </a:r>
            <a:r>
              <a:rPr lang="el-GR" sz="1600" dirty="0">
                <a:latin typeface="+mn-lt"/>
              </a:rPr>
              <a:t>πΔ</a:t>
            </a:r>
            <a:r>
              <a:rPr lang="en-US" sz="1600" dirty="0">
                <a:latin typeface="+mn-lt"/>
              </a:rPr>
              <a:t>Q = change in phase</a:t>
            </a:r>
          </a:p>
        </p:txBody>
      </p:sp>
      <p:sp>
        <p:nvSpPr>
          <p:cNvPr id="15" name="Text Box 53"/>
          <p:cNvSpPr txBox="1">
            <a:spLocks noChangeArrowheads="1"/>
          </p:cNvSpPr>
          <p:nvPr/>
        </p:nvSpPr>
        <p:spPr bwMode="auto">
          <a:xfrm>
            <a:off x="5427663" y="3517900"/>
            <a:ext cx="3005137" cy="749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600" b="1" dirty="0"/>
              <a:t>y</a:t>
            </a:r>
            <a:r>
              <a:rPr lang="en-US" sz="1600" dirty="0"/>
              <a:t> does not change at the kick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sz="2000" b="1" u="sng" dirty="0">
                <a:solidFill>
                  <a:srgbClr val="FFFFFF"/>
                </a:solidFill>
                <a:latin typeface="+mn-lt"/>
              </a:rPr>
              <a:t>y = a </a:t>
            </a:r>
            <a:r>
              <a:rPr lang="en-US" sz="2000" b="1" u="sng" dirty="0" err="1">
                <a:solidFill>
                  <a:srgbClr val="FFFFFF"/>
                </a:solidFill>
                <a:latin typeface="+mn-lt"/>
              </a:rPr>
              <a:t>cos</a:t>
            </a:r>
            <a:r>
              <a:rPr lang="en-US" sz="2000" b="1" u="sng" dirty="0">
                <a:solidFill>
                  <a:srgbClr val="FFFFFF"/>
                </a:solidFill>
                <a:latin typeface="+mn-lt"/>
              </a:rPr>
              <a:t>(</a:t>
            </a:r>
            <a:r>
              <a:rPr lang="el-GR" sz="2000" b="1" i="1" u="sng" dirty="0">
                <a:solidFill>
                  <a:srgbClr val="FFFFFF"/>
                </a:solidFill>
                <a:latin typeface="+mn-lt"/>
              </a:rPr>
              <a:t>θ</a:t>
            </a:r>
            <a:r>
              <a:rPr lang="en-US" sz="2000" b="1" u="sng" dirty="0">
                <a:solidFill>
                  <a:srgbClr val="FFFFFF"/>
                </a:solidFill>
                <a:latin typeface="+mn-lt"/>
              </a:rPr>
              <a:t>)</a:t>
            </a:r>
          </a:p>
        </p:txBody>
      </p:sp>
      <p:sp>
        <p:nvSpPr>
          <p:cNvPr id="16" name="Text Box 54"/>
          <p:cNvSpPr txBox="1">
            <a:spLocks noChangeArrowheads="1"/>
          </p:cNvSpPr>
          <p:nvPr/>
        </p:nvSpPr>
        <p:spPr bwMode="auto">
          <a:xfrm>
            <a:off x="5707322" y="4511675"/>
            <a:ext cx="300513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600" dirty="0"/>
              <a:t>In a </a:t>
            </a:r>
            <a:r>
              <a:rPr lang="en-US" sz="1600" dirty="0" err="1"/>
              <a:t>quadrupole</a:t>
            </a:r>
            <a:r>
              <a:rPr lang="en-US" sz="1600" dirty="0"/>
              <a:t> </a:t>
            </a:r>
            <a:r>
              <a:rPr lang="el-GR" b="1" u="sng" dirty="0">
                <a:solidFill>
                  <a:srgbClr val="FFFFFF"/>
                </a:solidFill>
                <a:latin typeface="+mn-lt"/>
              </a:rPr>
              <a:t>Δ</a:t>
            </a:r>
            <a:r>
              <a:rPr lang="en-US" sz="2000" b="1" u="sng" dirty="0">
                <a:solidFill>
                  <a:srgbClr val="FFFFFF"/>
                </a:solidFill>
                <a:latin typeface="+mn-lt"/>
              </a:rPr>
              <a:t>y</a:t>
            </a:r>
            <a:r>
              <a:rPr lang="ja-JP" altLang="en-US" sz="2000" b="1" u="sng" dirty="0">
                <a:solidFill>
                  <a:srgbClr val="FFFFFF"/>
                </a:solidFill>
                <a:latin typeface="+mn-lt"/>
              </a:rPr>
              <a:t>’</a:t>
            </a:r>
            <a:r>
              <a:rPr lang="en-US" sz="2000" b="1" u="sng" dirty="0">
                <a:solidFill>
                  <a:srgbClr val="FFFFFF"/>
                </a:solidFill>
                <a:latin typeface="+mn-lt"/>
              </a:rPr>
              <a:t> = </a:t>
            </a:r>
            <a:r>
              <a:rPr lang="en-US" sz="2000" b="1" u="sng" dirty="0" err="1">
                <a:solidFill>
                  <a:srgbClr val="FFFFFF"/>
                </a:solidFill>
                <a:latin typeface="+mn-lt"/>
              </a:rPr>
              <a:t>lky</a:t>
            </a:r>
            <a:endParaRPr lang="en-US" sz="2000" b="1" u="sng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7" name="Text Box 55"/>
          <p:cNvSpPr txBox="1">
            <a:spLocks noChangeArrowheads="1"/>
          </p:cNvSpPr>
          <p:nvPr/>
        </p:nvSpPr>
        <p:spPr bwMode="auto">
          <a:xfrm>
            <a:off x="3435350" y="5611813"/>
            <a:ext cx="5145088" cy="83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600" dirty="0">
                <a:latin typeface="+mn-lt"/>
              </a:rPr>
              <a:t>So we have: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l-GR" sz="2000" b="1" u="sng" dirty="0">
                <a:latin typeface="+mn-lt"/>
              </a:rPr>
              <a:t>Δ</a:t>
            </a:r>
            <a:r>
              <a:rPr lang="en-US" sz="2000" b="1" u="sng" dirty="0">
                <a:latin typeface="+mn-lt"/>
              </a:rPr>
              <a:t>a = </a:t>
            </a:r>
            <a:r>
              <a:rPr lang="el-GR" sz="2000" b="1" u="sng" dirty="0">
                <a:latin typeface="+mn-lt"/>
              </a:rPr>
              <a:t>βΔ</a:t>
            </a:r>
            <a:r>
              <a:rPr lang="en-US" sz="2000" b="1" u="sng" dirty="0">
                <a:latin typeface="+mn-lt"/>
              </a:rPr>
              <a:t>y</a:t>
            </a:r>
            <a:r>
              <a:rPr lang="ja-JP" altLang="en-US" sz="2000" b="1" u="sng" dirty="0">
                <a:latin typeface="+mn-lt"/>
              </a:rPr>
              <a:t>’</a:t>
            </a:r>
            <a:r>
              <a:rPr lang="en-US" sz="2000" b="1" u="sng" dirty="0">
                <a:latin typeface="+mn-lt"/>
              </a:rPr>
              <a:t> sin(</a:t>
            </a:r>
            <a:r>
              <a:rPr lang="el-GR" sz="2000" b="1" i="1" u="sng" dirty="0">
                <a:latin typeface="+mn-lt"/>
              </a:rPr>
              <a:t>θ</a:t>
            </a:r>
            <a:r>
              <a:rPr lang="en-US" sz="2000" b="1" u="sng" dirty="0">
                <a:latin typeface="+mn-lt"/>
              </a:rPr>
              <a:t>) = l</a:t>
            </a:r>
            <a:r>
              <a:rPr lang="el-GR" b="1" u="sng" dirty="0">
                <a:latin typeface="+mn-lt"/>
              </a:rPr>
              <a:t>β</a:t>
            </a:r>
            <a:r>
              <a:rPr lang="en-US" sz="2000" b="1" u="sng" dirty="0">
                <a:latin typeface="+mn-lt"/>
              </a:rPr>
              <a:t> sin(</a:t>
            </a:r>
            <a:r>
              <a:rPr lang="el-GR" sz="2000" b="1" i="1" u="sng" dirty="0">
                <a:latin typeface="+mn-lt"/>
              </a:rPr>
              <a:t>θ</a:t>
            </a:r>
            <a:r>
              <a:rPr lang="en-US" sz="2000" b="1" u="sng" dirty="0">
                <a:latin typeface="+mn-lt"/>
              </a:rPr>
              <a:t>) a k </a:t>
            </a:r>
            <a:r>
              <a:rPr lang="en-US" sz="2000" b="1" u="sng" dirty="0" err="1">
                <a:latin typeface="+mn-lt"/>
              </a:rPr>
              <a:t>cos</a:t>
            </a:r>
            <a:r>
              <a:rPr lang="en-US" sz="2000" b="1" u="sng" dirty="0">
                <a:latin typeface="+mn-lt"/>
              </a:rPr>
              <a:t>(</a:t>
            </a:r>
            <a:r>
              <a:rPr lang="el-GR" sz="2000" b="1" i="1" u="sng" dirty="0">
                <a:latin typeface="+mn-lt"/>
              </a:rPr>
              <a:t>θ</a:t>
            </a:r>
            <a:r>
              <a:rPr lang="en-US" sz="2000" b="1" u="sng" dirty="0">
                <a:latin typeface="+mn-lt"/>
              </a:rPr>
              <a:t>)</a:t>
            </a:r>
          </a:p>
        </p:txBody>
      </p:sp>
      <p:sp>
        <p:nvSpPr>
          <p:cNvPr id="18" name="AutoShape 56"/>
          <p:cNvSpPr>
            <a:spLocks/>
          </p:cNvSpPr>
          <p:nvPr/>
        </p:nvSpPr>
        <p:spPr bwMode="auto">
          <a:xfrm>
            <a:off x="6532563" y="5518150"/>
            <a:ext cx="2165350" cy="325438"/>
          </a:xfrm>
          <a:prstGeom prst="borderCallout2">
            <a:avLst>
              <a:gd name="adj1" fmla="val 35120"/>
              <a:gd name="adj2" fmla="val -3519"/>
              <a:gd name="adj3" fmla="val 35120"/>
              <a:gd name="adj4" fmla="val -37685"/>
              <a:gd name="adj5" fmla="val 194634"/>
              <a:gd name="adj6" fmla="val -126198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600">
                <a:solidFill>
                  <a:schemeClr val="accent1"/>
                </a:solidFill>
                <a:latin typeface="Times New Roman" charset="0"/>
              </a:rPr>
              <a:t>Only if </a:t>
            </a:r>
            <a:r>
              <a:rPr lang="en-US" sz="1600">
                <a:solidFill>
                  <a:schemeClr val="accent1"/>
                </a:solidFill>
              </a:rPr>
              <a:t>2</a:t>
            </a:r>
            <a:r>
              <a:rPr lang="el-GR" sz="1600">
                <a:solidFill>
                  <a:schemeClr val="accent1"/>
                </a:solidFill>
              </a:rPr>
              <a:t>πΔ</a:t>
            </a:r>
            <a:r>
              <a:rPr lang="en-US" sz="1600">
                <a:solidFill>
                  <a:schemeClr val="accent1"/>
                </a:solidFill>
              </a:rPr>
              <a:t>Q</a:t>
            </a:r>
            <a:r>
              <a:rPr lang="en-US" sz="1600">
                <a:solidFill>
                  <a:schemeClr val="accent1"/>
                </a:solidFill>
                <a:latin typeface="Times New Roman" charset="0"/>
              </a:rPr>
              <a:t> is small</a:t>
            </a:r>
          </a:p>
        </p:txBody>
      </p:sp>
      <p:grpSp>
        <p:nvGrpSpPr>
          <p:cNvPr id="19" name="Group 62"/>
          <p:cNvGrpSpPr>
            <a:grpSpLocks/>
          </p:cNvGrpSpPr>
          <p:nvPr/>
        </p:nvGrpSpPr>
        <p:grpSpPr bwMode="auto">
          <a:xfrm>
            <a:off x="941388" y="2033588"/>
            <a:ext cx="3622675" cy="3824287"/>
            <a:chOff x="598" y="1281"/>
            <a:chExt cx="2282" cy="2409"/>
          </a:xfrm>
        </p:grpSpPr>
        <p:sp>
          <p:nvSpPr>
            <p:cNvPr id="20" name="Line 30"/>
            <p:cNvSpPr>
              <a:spLocks noChangeAspect="1" noChangeShapeType="1"/>
            </p:cNvSpPr>
            <p:nvPr/>
          </p:nvSpPr>
          <p:spPr bwMode="auto">
            <a:xfrm flipV="1">
              <a:off x="1646" y="1536"/>
              <a:ext cx="0" cy="1854"/>
            </a:xfrm>
            <a:prstGeom prst="line">
              <a:avLst/>
            </a:prstGeom>
            <a:noFill/>
            <a:ln w="19050">
              <a:solidFill>
                <a:srgbClr val="007EEA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31"/>
            <p:cNvSpPr>
              <a:spLocks noChangeAspect="1" noChangeShapeType="1"/>
            </p:cNvSpPr>
            <p:nvPr/>
          </p:nvSpPr>
          <p:spPr bwMode="auto">
            <a:xfrm>
              <a:off x="598" y="2438"/>
              <a:ext cx="2096" cy="0"/>
            </a:xfrm>
            <a:prstGeom prst="line">
              <a:avLst/>
            </a:prstGeom>
            <a:noFill/>
            <a:ln w="19050">
              <a:solidFill>
                <a:schemeClr val="tx2">
                  <a:lumMod val="50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Oval 32"/>
            <p:cNvSpPr>
              <a:spLocks noChangeAspect="1" noChangeArrowheads="1"/>
            </p:cNvSpPr>
            <p:nvPr/>
          </p:nvSpPr>
          <p:spPr bwMode="auto">
            <a:xfrm>
              <a:off x="947" y="1736"/>
              <a:ext cx="1348" cy="1403"/>
            </a:xfrm>
            <a:prstGeom prst="ellipse">
              <a:avLst/>
            </a:prstGeom>
            <a:noFill/>
            <a:ln w="38100" cap="rnd">
              <a:solidFill>
                <a:schemeClr val="accent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3" name="Line 33"/>
            <p:cNvSpPr>
              <a:spLocks noChangeAspect="1" noChangeShapeType="1"/>
            </p:cNvSpPr>
            <p:nvPr/>
          </p:nvSpPr>
          <p:spPr bwMode="auto">
            <a:xfrm>
              <a:off x="1646" y="2438"/>
              <a:ext cx="499" cy="4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34"/>
            <p:cNvSpPr>
              <a:spLocks noChangeAspect="1" noChangeShapeType="1"/>
            </p:cNvSpPr>
            <p:nvPr/>
          </p:nvSpPr>
          <p:spPr bwMode="auto">
            <a:xfrm>
              <a:off x="1646" y="2438"/>
              <a:ext cx="499" cy="90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35"/>
            <p:cNvSpPr>
              <a:spLocks noChangeAspect="1" noChangeShapeType="1"/>
            </p:cNvSpPr>
            <p:nvPr/>
          </p:nvSpPr>
          <p:spPr bwMode="auto">
            <a:xfrm>
              <a:off x="2145" y="2888"/>
              <a:ext cx="0" cy="45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36"/>
            <p:cNvSpPr>
              <a:spLocks noChangeAspect="1" noChangeShapeType="1"/>
            </p:cNvSpPr>
            <p:nvPr/>
          </p:nvSpPr>
          <p:spPr bwMode="auto">
            <a:xfrm flipH="1">
              <a:off x="1745" y="1686"/>
              <a:ext cx="400" cy="80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37"/>
            <p:cNvSpPr>
              <a:spLocks noChangeAspect="1" noChangeShapeType="1"/>
            </p:cNvSpPr>
            <p:nvPr/>
          </p:nvSpPr>
          <p:spPr bwMode="auto">
            <a:xfrm flipH="1">
              <a:off x="1097" y="2487"/>
              <a:ext cx="599" cy="8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Line 38"/>
            <p:cNvSpPr>
              <a:spLocks noChangeAspect="1" noChangeShapeType="1"/>
            </p:cNvSpPr>
            <p:nvPr/>
          </p:nvSpPr>
          <p:spPr bwMode="auto">
            <a:xfrm flipV="1">
              <a:off x="1945" y="2136"/>
              <a:ext cx="499" cy="5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Line 39"/>
            <p:cNvSpPr>
              <a:spLocks noChangeAspect="1" noChangeShapeType="1"/>
            </p:cNvSpPr>
            <p:nvPr/>
          </p:nvSpPr>
          <p:spPr bwMode="auto">
            <a:xfrm flipH="1">
              <a:off x="2145" y="2988"/>
              <a:ext cx="299" cy="10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Text Box 40"/>
            <p:cNvSpPr txBox="1">
              <a:spLocks noChangeAspect="1" noChangeArrowheads="1"/>
            </p:cNvSpPr>
            <p:nvPr/>
          </p:nvSpPr>
          <p:spPr bwMode="auto">
            <a:xfrm>
              <a:off x="1496" y="1281"/>
              <a:ext cx="33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>
                  <a:latin typeface="Times New Roman" charset="0"/>
                </a:rPr>
                <a:t>y</a:t>
              </a:r>
              <a:r>
                <a:rPr lang="ja-JP" altLang="en-US" sz="2000">
                  <a:latin typeface="Times New Roman" charset="0"/>
                </a:rPr>
                <a:t>’</a:t>
              </a:r>
              <a:r>
                <a:rPr lang="en-US" sz="2000">
                  <a:latin typeface="Symbol" charset="0"/>
                </a:rPr>
                <a:t>b</a:t>
              </a:r>
              <a:endParaRPr lang="en-US" sz="2000">
                <a:latin typeface="Times New Roman" charset="0"/>
              </a:endParaRPr>
            </a:p>
          </p:txBody>
        </p:sp>
        <p:sp>
          <p:nvSpPr>
            <p:cNvPr id="31" name="Text Box 41"/>
            <p:cNvSpPr txBox="1">
              <a:spLocks noChangeAspect="1" noChangeArrowheads="1"/>
            </p:cNvSpPr>
            <p:nvPr/>
          </p:nvSpPr>
          <p:spPr bwMode="auto">
            <a:xfrm>
              <a:off x="2684" y="2297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>
                  <a:latin typeface="Times New Roman" charset="0"/>
                </a:rPr>
                <a:t>y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32" name="Text Box 42"/>
            <p:cNvSpPr txBox="1">
              <a:spLocks noChangeAspect="1" noChangeArrowheads="1"/>
            </p:cNvSpPr>
            <p:nvPr/>
          </p:nvSpPr>
          <p:spPr bwMode="auto">
            <a:xfrm>
              <a:off x="2394" y="1937"/>
              <a:ext cx="18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>
                  <a:latin typeface="Times New Roman" charset="0"/>
                </a:rPr>
                <a:t>a</a:t>
              </a:r>
            </a:p>
          </p:txBody>
        </p:sp>
        <p:sp>
          <p:nvSpPr>
            <p:cNvPr id="33" name="Text Box 43"/>
            <p:cNvSpPr txBox="1">
              <a:spLocks noChangeAspect="1" noChangeArrowheads="1"/>
            </p:cNvSpPr>
            <p:nvPr/>
          </p:nvSpPr>
          <p:spPr bwMode="auto">
            <a:xfrm>
              <a:off x="2435" y="2844"/>
              <a:ext cx="43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>
                  <a:latin typeface="Symbol" charset="0"/>
                </a:rPr>
                <a:t>Db</a:t>
              </a:r>
              <a:r>
                <a:rPr lang="en-US" sz="2000">
                  <a:latin typeface="Times New Roman" charset="0"/>
                </a:rPr>
                <a:t>y</a:t>
              </a:r>
              <a:r>
                <a:rPr lang="ja-JP" altLang="en-US" sz="2000">
                  <a:latin typeface="Times New Roman" charset="0"/>
                </a:rPr>
                <a:t>’</a:t>
              </a:r>
              <a:endParaRPr lang="en-US" sz="2000">
                <a:latin typeface="Times New Roman" charset="0"/>
              </a:endParaRPr>
            </a:p>
          </p:txBody>
        </p:sp>
        <p:sp>
          <p:nvSpPr>
            <p:cNvPr id="34" name="Text Box 44"/>
            <p:cNvSpPr txBox="1">
              <a:spLocks noChangeAspect="1" noChangeArrowheads="1"/>
            </p:cNvSpPr>
            <p:nvPr/>
          </p:nvSpPr>
          <p:spPr bwMode="auto">
            <a:xfrm>
              <a:off x="1721" y="3440"/>
              <a:ext cx="28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>
                  <a:latin typeface="Symbol" charset="0"/>
                </a:rPr>
                <a:t>D</a:t>
              </a:r>
              <a:r>
                <a:rPr lang="en-US" sz="2000">
                  <a:latin typeface="Times New Roman" charset="0"/>
                </a:rPr>
                <a:t>a</a:t>
              </a:r>
            </a:p>
          </p:txBody>
        </p:sp>
        <p:sp>
          <p:nvSpPr>
            <p:cNvPr id="35" name="Text Box 45"/>
            <p:cNvSpPr txBox="1">
              <a:spLocks noChangeAspect="1" noChangeArrowheads="1"/>
            </p:cNvSpPr>
            <p:nvPr/>
          </p:nvSpPr>
          <p:spPr bwMode="auto">
            <a:xfrm>
              <a:off x="684" y="3267"/>
              <a:ext cx="59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>
                  <a:latin typeface="Times New Roman" charset="0"/>
                </a:rPr>
                <a:t>2</a:t>
              </a:r>
              <a:r>
                <a:rPr lang="el-GR" sz="2000"/>
                <a:t>π</a:t>
              </a:r>
              <a:r>
                <a:rPr lang="en-US" sz="2000">
                  <a:latin typeface="Symbol" charset="0"/>
                </a:rPr>
                <a:t>D</a:t>
              </a:r>
              <a:r>
                <a:rPr lang="en-US" sz="2000">
                  <a:latin typeface="Times New Roman" charset="0"/>
                </a:rPr>
                <a:t>Q</a:t>
              </a:r>
            </a:p>
          </p:txBody>
        </p:sp>
        <p:sp>
          <p:nvSpPr>
            <p:cNvPr id="36" name="Text Box 46"/>
            <p:cNvSpPr txBox="1">
              <a:spLocks noChangeAspect="1" noChangeArrowheads="1"/>
            </p:cNvSpPr>
            <p:nvPr/>
          </p:nvSpPr>
          <p:spPr bwMode="auto">
            <a:xfrm>
              <a:off x="2095" y="1442"/>
              <a:ext cx="21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l-GR" sz="2000"/>
                <a:t>θ</a:t>
              </a:r>
              <a:endParaRPr lang="en-US" sz="2000"/>
            </a:p>
          </p:txBody>
        </p:sp>
        <p:sp>
          <p:nvSpPr>
            <p:cNvPr id="37" name="Line 47"/>
            <p:cNvSpPr>
              <a:spLocks noChangeAspect="1" noChangeShapeType="1"/>
            </p:cNvSpPr>
            <p:nvPr/>
          </p:nvSpPr>
          <p:spPr bwMode="auto">
            <a:xfrm flipV="1">
              <a:off x="1980" y="2879"/>
              <a:ext cx="173" cy="1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Line 48"/>
            <p:cNvSpPr>
              <a:spLocks noChangeAspect="1" noChangeShapeType="1"/>
            </p:cNvSpPr>
            <p:nvPr/>
          </p:nvSpPr>
          <p:spPr bwMode="auto">
            <a:xfrm flipV="1">
              <a:off x="1894" y="3181"/>
              <a:ext cx="129" cy="3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Line 50"/>
            <p:cNvSpPr>
              <a:spLocks noChangeAspect="1" noChangeShapeType="1"/>
            </p:cNvSpPr>
            <p:nvPr/>
          </p:nvSpPr>
          <p:spPr bwMode="auto">
            <a:xfrm flipV="1">
              <a:off x="2153" y="2447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0" name="Rectangle 57"/>
          <p:cNvSpPr>
            <a:spLocks noChangeArrowheads="1"/>
          </p:cNvSpPr>
          <p:nvPr/>
        </p:nvSpPr>
        <p:spPr bwMode="auto">
          <a:xfrm>
            <a:off x="4579938" y="4087813"/>
            <a:ext cx="33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l-GR" sz="2000"/>
              <a:t>θ</a:t>
            </a:r>
            <a:endParaRPr lang="en-US" sz="2000"/>
          </a:p>
        </p:txBody>
      </p:sp>
      <p:sp>
        <p:nvSpPr>
          <p:cNvPr id="41" name="Line 58"/>
          <p:cNvSpPr>
            <a:spLocks noChangeShapeType="1"/>
          </p:cNvSpPr>
          <p:nvPr/>
        </p:nvSpPr>
        <p:spPr bwMode="auto">
          <a:xfrm flipH="1">
            <a:off x="3322638" y="4337050"/>
            <a:ext cx="1262062" cy="357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Line 59"/>
          <p:cNvSpPr>
            <a:spLocks noChangeShapeType="1"/>
          </p:cNvSpPr>
          <p:nvPr/>
        </p:nvSpPr>
        <p:spPr bwMode="auto">
          <a:xfrm>
            <a:off x="4859338" y="4378325"/>
            <a:ext cx="1604962" cy="1096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829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699" y="53625"/>
            <a:ext cx="6480721" cy="914400"/>
          </a:xfrm>
        </p:spPr>
        <p:txBody>
          <a:bodyPr/>
          <a:lstStyle/>
          <a:p>
            <a:r>
              <a:rPr lang="en-US" sz="3600" dirty="0" smtClean="0"/>
              <a:t>Amplitude Growth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6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32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2" name="TextBox 11"/>
          <p:cNvSpPr txBox="1"/>
          <p:nvPr/>
        </p:nvSpPr>
        <p:spPr>
          <a:xfrm rot="16200000">
            <a:off x="-3292461" y="3237567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Lattices &amp; Resonances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13" name="Group 51"/>
          <p:cNvGrpSpPr>
            <a:grpSpLocks/>
          </p:cNvGrpSpPr>
          <p:nvPr/>
        </p:nvGrpSpPr>
        <p:grpSpPr bwMode="auto">
          <a:xfrm>
            <a:off x="811213" y="1255713"/>
            <a:ext cx="7918450" cy="893762"/>
            <a:chOff x="496" y="1053"/>
            <a:chExt cx="4988" cy="563"/>
          </a:xfrm>
        </p:grpSpPr>
        <p:sp>
          <p:nvSpPr>
            <p:cNvPr id="14" name="Rectangle 2"/>
            <p:cNvSpPr>
              <a:spLocks noChangeArrowheads="1"/>
            </p:cNvSpPr>
            <p:nvPr/>
          </p:nvSpPr>
          <p:spPr bwMode="auto">
            <a:xfrm>
              <a:off x="496" y="1218"/>
              <a:ext cx="1284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Font typeface="Wingdings" charset="2"/>
                <a:buChar char="§"/>
              </a:pPr>
              <a:r>
                <a:rPr lang="en-US" sz="2000" dirty="0"/>
                <a:t>So we have:</a:t>
              </a:r>
            </a:p>
          </p:txBody>
        </p:sp>
        <p:grpSp>
          <p:nvGrpSpPr>
            <p:cNvPr id="15" name="Group 50"/>
            <p:cNvGrpSpPr>
              <a:grpSpLocks/>
            </p:cNvGrpSpPr>
            <p:nvPr/>
          </p:nvGrpSpPr>
          <p:grpSpPr bwMode="auto">
            <a:xfrm>
              <a:off x="1699" y="1053"/>
              <a:ext cx="3785" cy="563"/>
              <a:chOff x="1699" y="1053"/>
              <a:chExt cx="3785" cy="563"/>
            </a:xfrm>
          </p:grpSpPr>
          <p:sp>
            <p:nvSpPr>
              <p:cNvPr id="16" name="Text Box 33"/>
              <p:cNvSpPr txBox="1">
                <a:spLocks noChangeArrowheads="1"/>
              </p:cNvSpPr>
              <p:nvPr/>
            </p:nvSpPr>
            <p:spPr bwMode="auto">
              <a:xfrm>
                <a:off x="1699" y="1200"/>
                <a:ext cx="2043" cy="294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solidFill>
                      <a:srgbClr val="000000"/>
                    </a:solidFill>
                    <a:latin typeface="Times New Roman" charset="0"/>
                    <a:sym typeface="Symbol" charset="0"/>
                  </a:rPr>
                  <a:t></a:t>
                </a:r>
                <a:r>
                  <a:rPr lang="en-US" dirty="0">
                    <a:solidFill>
                      <a:srgbClr val="000000"/>
                    </a:solidFill>
                    <a:latin typeface="Times New Roman" charset="0"/>
                  </a:rPr>
                  <a:t>a = </a:t>
                </a:r>
                <a:r>
                  <a:rPr lang="en-US" i="1" dirty="0">
                    <a:solidFill>
                      <a:srgbClr val="000000"/>
                    </a:solidFill>
                    <a:latin typeface="Times New Roman" charset="0"/>
                  </a:rPr>
                  <a:t>l</a:t>
                </a:r>
                <a:r>
                  <a:rPr lang="en-US" i="1" dirty="0">
                    <a:solidFill>
                      <a:srgbClr val="000000"/>
                    </a:solidFill>
                    <a:latin typeface="Times New Roman" charset="0"/>
                    <a:cs typeface="Times New Roman" charset="0"/>
                  </a:rPr>
                  <a:t>·</a:t>
                </a:r>
                <a:r>
                  <a:rPr lang="en-US" dirty="0">
                    <a:solidFill>
                      <a:srgbClr val="000000"/>
                    </a:solidFill>
                    <a:latin typeface="Times New Roman" charset="0"/>
                    <a:sym typeface="Symbol" charset="0"/>
                  </a:rPr>
                  <a:t></a:t>
                </a:r>
                <a:r>
                  <a:rPr lang="en-US" i="1" dirty="0">
                    <a:solidFill>
                      <a:srgbClr val="000000"/>
                    </a:solidFill>
                    <a:latin typeface="Times New Roman" charset="0"/>
                    <a:cs typeface="Times New Roman" charset="0"/>
                  </a:rPr>
                  <a:t>·</a:t>
                </a:r>
                <a:r>
                  <a:rPr lang="en-US" dirty="0">
                    <a:solidFill>
                      <a:srgbClr val="000000"/>
                    </a:solidFill>
                    <a:latin typeface="Times New Roman" charset="0"/>
                  </a:rPr>
                  <a:t>sin(</a:t>
                </a:r>
                <a:r>
                  <a:rPr lang="en-US" dirty="0">
                    <a:solidFill>
                      <a:srgbClr val="000000"/>
                    </a:solidFill>
                    <a:latin typeface="Times New Roman" charset="0"/>
                    <a:sym typeface="Symbol" charset="0"/>
                  </a:rPr>
                  <a:t></a:t>
                </a:r>
                <a:r>
                  <a:rPr lang="en-US" dirty="0">
                    <a:solidFill>
                      <a:srgbClr val="000000"/>
                    </a:solidFill>
                    <a:latin typeface="Times New Roman" charset="0"/>
                  </a:rPr>
                  <a:t>) </a:t>
                </a:r>
                <a:r>
                  <a:rPr lang="en-US" dirty="0" err="1">
                    <a:solidFill>
                      <a:srgbClr val="000000"/>
                    </a:solidFill>
                    <a:latin typeface="Times New Roman" charset="0"/>
                  </a:rPr>
                  <a:t>a</a:t>
                </a:r>
                <a:r>
                  <a:rPr lang="en-US" i="1" dirty="0" err="1">
                    <a:solidFill>
                      <a:srgbClr val="000000"/>
                    </a:solidFill>
                    <a:latin typeface="Times New Roman" charset="0"/>
                    <a:cs typeface="Times New Roman" charset="0"/>
                  </a:rPr>
                  <a:t>·</a:t>
                </a:r>
                <a:r>
                  <a:rPr lang="en-US" dirty="0" err="1">
                    <a:solidFill>
                      <a:srgbClr val="000000"/>
                    </a:solidFill>
                    <a:latin typeface="Times New Roman" charset="0"/>
                  </a:rPr>
                  <a:t>k</a:t>
                </a:r>
                <a:r>
                  <a:rPr lang="en-US" i="1" dirty="0" err="1">
                    <a:solidFill>
                      <a:srgbClr val="000000"/>
                    </a:solidFill>
                    <a:latin typeface="Times New Roman" charset="0"/>
                    <a:cs typeface="Times New Roman" charset="0"/>
                  </a:rPr>
                  <a:t>·</a:t>
                </a:r>
                <a:r>
                  <a:rPr lang="en-US" dirty="0" err="1">
                    <a:solidFill>
                      <a:srgbClr val="000000"/>
                    </a:solidFill>
                    <a:latin typeface="Times New Roman" charset="0"/>
                  </a:rPr>
                  <a:t>cos</a:t>
                </a:r>
                <a:r>
                  <a:rPr lang="en-US" dirty="0">
                    <a:solidFill>
                      <a:srgbClr val="000000"/>
                    </a:solidFill>
                    <a:latin typeface="Times New Roman" charset="0"/>
                  </a:rPr>
                  <a:t>(</a:t>
                </a:r>
                <a:r>
                  <a:rPr lang="en-US" dirty="0">
                    <a:solidFill>
                      <a:srgbClr val="000000"/>
                    </a:solidFill>
                    <a:latin typeface="Times New Roman" charset="0"/>
                    <a:sym typeface="Symbol" charset="0"/>
                  </a:rPr>
                  <a:t></a:t>
                </a:r>
                <a:r>
                  <a:rPr lang="en-US" dirty="0">
                    <a:solidFill>
                      <a:srgbClr val="000000"/>
                    </a:solidFill>
                    <a:latin typeface="Times New Roman" charset="0"/>
                  </a:rPr>
                  <a:t>)</a:t>
                </a:r>
              </a:p>
            </p:txBody>
          </p:sp>
          <p:grpSp>
            <p:nvGrpSpPr>
              <p:cNvPr id="17" name="Group 49"/>
              <p:cNvGrpSpPr>
                <a:grpSpLocks/>
              </p:cNvGrpSpPr>
              <p:nvPr/>
            </p:nvGrpSpPr>
            <p:grpSpPr bwMode="auto">
              <a:xfrm>
                <a:off x="3763" y="1053"/>
                <a:ext cx="1721" cy="563"/>
                <a:chOff x="3763" y="1053"/>
                <a:chExt cx="1721" cy="563"/>
              </a:xfrm>
            </p:grpSpPr>
            <p:sp>
              <p:nvSpPr>
                <p:cNvPr id="18" name="Rectangle 35"/>
                <p:cNvSpPr>
                  <a:spLocks noChangeArrowheads="1"/>
                </p:cNvSpPr>
                <p:nvPr/>
              </p:nvSpPr>
              <p:spPr bwMode="auto">
                <a:xfrm>
                  <a:off x="3922" y="1053"/>
                  <a:ext cx="1562" cy="563"/>
                </a:xfrm>
                <a:prstGeom prst="rect">
                  <a:avLst/>
                </a:prstGeom>
                <a:solidFill>
                  <a:srgbClr val="D6ECFF"/>
                </a:solidFill>
                <a:ln w="9525">
                  <a:solidFill>
                    <a:srgbClr val="D6EC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graphicFrame>
              <p:nvGraphicFramePr>
                <p:cNvPr id="19" name="Object 34"/>
                <p:cNvGraphicFramePr>
                  <a:graphicFrameLocks noChangeAspect="1"/>
                </p:cNvGraphicFramePr>
                <p:nvPr/>
              </p:nvGraphicFramePr>
              <p:xfrm>
                <a:off x="3763" y="1074"/>
                <a:ext cx="1680" cy="51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7537" name="Equation" r:id="rId5" imgW="1993900" imgH="609600" progId="Equation.3">
                        <p:embed/>
                      </p:oleObj>
                    </mc:Choice>
                    <mc:Fallback>
                      <p:oleObj name="Equation" r:id="rId5" imgW="1993900" imgH="60960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763" y="1074"/>
                              <a:ext cx="1680" cy="514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</p:grpSp>
      </p:grpSp>
      <p:sp>
        <p:nvSpPr>
          <p:cNvPr id="20" name="Rectangle 38"/>
          <p:cNvSpPr>
            <a:spLocks noChangeArrowheads="1"/>
          </p:cNvSpPr>
          <p:nvPr/>
        </p:nvSpPr>
        <p:spPr bwMode="auto">
          <a:xfrm>
            <a:off x="788988" y="2132013"/>
            <a:ext cx="520223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charset="2"/>
              <a:buChar char="§"/>
            </a:pPr>
            <a:r>
              <a:rPr lang="en-US" sz="2000" dirty="0"/>
              <a:t>Each turn </a:t>
            </a:r>
            <a:r>
              <a:rPr lang="el-GR" sz="2000" dirty="0"/>
              <a:t>θ</a:t>
            </a:r>
            <a:r>
              <a:rPr lang="en-US" sz="2000" dirty="0"/>
              <a:t> advances by 2</a:t>
            </a:r>
            <a:r>
              <a:rPr lang="el-GR" sz="2000" dirty="0"/>
              <a:t>π</a:t>
            </a:r>
            <a:r>
              <a:rPr lang="en-US" sz="2000" dirty="0"/>
              <a:t>Q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charset="2"/>
              <a:buChar char="§"/>
            </a:pPr>
            <a:r>
              <a:rPr lang="en-US" sz="2000" dirty="0"/>
              <a:t>On the n</a:t>
            </a:r>
            <a:r>
              <a:rPr lang="en-US" sz="2000" baseline="30000" dirty="0"/>
              <a:t>th</a:t>
            </a:r>
            <a:r>
              <a:rPr lang="en-US" sz="2000" dirty="0"/>
              <a:t> turn </a:t>
            </a:r>
            <a:r>
              <a:rPr lang="el-GR" sz="2000" dirty="0"/>
              <a:t>θ</a:t>
            </a:r>
            <a:r>
              <a:rPr lang="en-US" sz="2000" dirty="0"/>
              <a:t> = </a:t>
            </a:r>
            <a:r>
              <a:rPr lang="el-GR" sz="2000" dirty="0"/>
              <a:t>θ</a:t>
            </a:r>
            <a:r>
              <a:rPr lang="en-US" sz="2000" dirty="0"/>
              <a:t> + 2n</a:t>
            </a:r>
            <a:r>
              <a:rPr lang="el-GR" sz="2000" dirty="0"/>
              <a:t>π</a:t>
            </a:r>
            <a:r>
              <a:rPr lang="en-US" sz="2000" dirty="0"/>
              <a:t>Q </a:t>
            </a:r>
          </a:p>
        </p:txBody>
      </p:sp>
      <p:sp>
        <p:nvSpPr>
          <p:cNvPr id="21" name="Rectangle 44"/>
          <p:cNvSpPr>
            <a:spLocks noChangeArrowheads="1"/>
          </p:cNvSpPr>
          <p:nvPr/>
        </p:nvSpPr>
        <p:spPr bwMode="auto">
          <a:xfrm>
            <a:off x="920750" y="4994275"/>
            <a:ext cx="7923213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charset="2"/>
              <a:buChar char="§"/>
            </a:pPr>
            <a:r>
              <a:rPr lang="en-US" sz="2000" dirty="0"/>
              <a:t>So, for q = 0.5 the phase term, 2(</a:t>
            </a:r>
            <a:r>
              <a:rPr lang="el-GR" sz="2000" dirty="0"/>
              <a:t>θ</a:t>
            </a:r>
            <a:r>
              <a:rPr lang="en-US" sz="2000" dirty="0"/>
              <a:t> + 2n</a:t>
            </a:r>
            <a:r>
              <a:rPr lang="el-GR" sz="2000" dirty="0"/>
              <a:t>π</a:t>
            </a:r>
            <a:r>
              <a:rPr lang="en-US" sz="2000" dirty="0"/>
              <a:t>Q) is constant:</a:t>
            </a:r>
          </a:p>
        </p:txBody>
      </p:sp>
      <p:sp>
        <p:nvSpPr>
          <p:cNvPr id="22" name="Rectangle 39"/>
          <p:cNvSpPr>
            <a:spLocks noChangeArrowheads="1"/>
          </p:cNvSpPr>
          <p:nvPr/>
        </p:nvSpPr>
        <p:spPr bwMode="auto">
          <a:xfrm>
            <a:off x="808038" y="3132138"/>
            <a:ext cx="25844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charset="2"/>
              <a:buChar char="§"/>
            </a:pPr>
            <a:r>
              <a:rPr lang="en-US" sz="2000" dirty="0"/>
              <a:t>Over many turns:</a:t>
            </a:r>
          </a:p>
        </p:txBody>
      </p:sp>
      <p:graphicFrame>
        <p:nvGraphicFramePr>
          <p:cNvPr id="23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7733444"/>
              </p:ext>
            </p:extLst>
          </p:nvPr>
        </p:nvGraphicFramePr>
        <p:xfrm>
          <a:off x="3348038" y="2940050"/>
          <a:ext cx="3627437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38" name="Equation" r:id="rId7" imgW="2984500" imgH="609600" progId="Equation.3">
                  <p:embed/>
                </p:oleObj>
              </mc:Choice>
              <mc:Fallback>
                <p:oleObj name="Equation" r:id="rId7" imgW="2984500" imgH="609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038" y="2940050"/>
                        <a:ext cx="3627437" cy="741363"/>
                      </a:xfrm>
                      <a:prstGeom prst="rect">
                        <a:avLst/>
                      </a:prstGeom>
                      <a:solidFill>
                        <a:srgbClr val="D6ECFF"/>
                      </a:solidFill>
                      <a:ln w="9525">
                        <a:solidFill>
                          <a:srgbClr val="D6ECFF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Line 41"/>
          <p:cNvSpPr>
            <a:spLocks noChangeShapeType="1"/>
          </p:cNvSpPr>
          <p:nvPr/>
        </p:nvSpPr>
        <p:spPr bwMode="auto">
          <a:xfrm>
            <a:off x="5294313" y="3527425"/>
            <a:ext cx="1576387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5" name="Group 53"/>
          <p:cNvGrpSpPr>
            <a:grpSpLocks/>
          </p:cNvGrpSpPr>
          <p:nvPr/>
        </p:nvGrpSpPr>
        <p:grpSpPr bwMode="auto">
          <a:xfrm>
            <a:off x="2005013" y="5438775"/>
            <a:ext cx="5981700" cy="758825"/>
            <a:chOff x="1263" y="3491"/>
            <a:chExt cx="3768" cy="478"/>
          </a:xfrm>
        </p:grpSpPr>
        <p:graphicFrame>
          <p:nvGraphicFramePr>
            <p:cNvPr id="26" name="Object 4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4211875"/>
                </p:ext>
              </p:extLst>
            </p:nvPr>
          </p:nvGraphicFramePr>
          <p:xfrm>
            <a:off x="1263" y="3561"/>
            <a:ext cx="1948" cy="3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39" name="Equation" r:id="rId9" imgW="2387600" imgH="431800" progId="Equation.3">
                    <p:embed/>
                  </p:oleObj>
                </mc:Choice>
                <mc:Fallback>
                  <p:oleObj name="Equation" r:id="rId9" imgW="2387600" imgH="431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63" y="3561"/>
                          <a:ext cx="1948" cy="351"/>
                        </a:xfrm>
                        <a:prstGeom prst="rect">
                          <a:avLst/>
                        </a:prstGeom>
                        <a:solidFill>
                          <a:srgbClr val="D6ECFF"/>
                        </a:solidFill>
                        <a:ln w="9525">
                          <a:solidFill>
                            <a:srgbClr val="D6ECFF"/>
                          </a:solidFill>
                          <a:miter lim="800000"/>
                          <a:headEnd/>
                          <a:tailEnd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" name="Object 4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97145623"/>
                </p:ext>
              </p:extLst>
            </p:nvPr>
          </p:nvGraphicFramePr>
          <p:xfrm>
            <a:off x="4403" y="3491"/>
            <a:ext cx="628" cy="4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40" name="Equation" r:id="rId11" imgW="800100" imgH="609600" progId="Equation.3">
                    <p:embed/>
                  </p:oleObj>
                </mc:Choice>
                <mc:Fallback>
                  <p:oleObj name="Equation" r:id="rId11" imgW="800100" imgH="609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03" y="3491"/>
                          <a:ext cx="628" cy="478"/>
                        </a:xfrm>
                        <a:prstGeom prst="rect">
                          <a:avLst/>
                        </a:prstGeom>
                        <a:solidFill>
                          <a:srgbClr val="D6ECFF"/>
                        </a:solidFill>
                        <a:ln w="9525">
                          <a:solidFill>
                            <a:srgbClr val="D6ECFF"/>
                          </a:solidFill>
                          <a:miter lim="800000"/>
                          <a:headEnd/>
                          <a:tailEnd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" name="Rectangle 48"/>
            <p:cNvSpPr>
              <a:spLocks noChangeArrowheads="1"/>
            </p:cNvSpPr>
            <p:nvPr/>
          </p:nvSpPr>
          <p:spPr bwMode="auto">
            <a:xfrm>
              <a:off x="3477" y="3619"/>
              <a:ext cx="860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Font typeface="Wingdings" charset="0"/>
                <a:buNone/>
              </a:pPr>
              <a:r>
                <a:rPr lang="en-US" sz="2000"/>
                <a:t>and thus:</a:t>
              </a:r>
            </a:p>
          </p:txBody>
        </p:sp>
      </p:grpSp>
      <p:sp>
        <p:nvSpPr>
          <p:cNvPr id="29" name="AutoShape 54"/>
          <p:cNvSpPr>
            <a:spLocks/>
          </p:cNvSpPr>
          <p:nvPr/>
        </p:nvSpPr>
        <p:spPr bwMode="auto">
          <a:xfrm>
            <a:off x="6261100" y="2270125"/>
            <a:ext cx="2771775" cy="325438"/>
          </a:xfrm>
          <a:prstGeom prst="borderCallout2">
            <a:avLst>
              <a:gd name="adj1" fmla="val 35120"/>
              <a:gd name="adj2" fmla="val -2750"/>
              <a:gd name="adj3" fmla="val 35120"/>
              <a:gd name="adj4" fmla="val -3838"/>
              <a:gd name="adj5" fmla="val -93657"/>
              <a:gd name="adj6" fmla="val -6759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600">
                <a:solidFill>
                  <a:schemeClr val="accent1"/>
                </a:solidFill>
              </a:rPr>
              <a:t>Sin(</a:t>
            </a:r>
            <a:r>
              <a:rPr lang="el-GR" sz="1600">
                <a:solidFill>
                  <a:schemeClr val="accent1"/>
                </a:solidFill>
              </a:rPr>
              <a:t>θ</a:t>
            </a:r>
            <a:r>
              <a:rPr lang="en-US" sz="1600">
                <a:solidFill>
                  <a:schemeClr val="accent1"/>
                </a:solidFill>
              </a:rPr>
              <a:t>)Cos(</a:t>
            </a:r>
            <a:r>
              <a:rPr lang="el-GR" sz="1600">
                <a:solidFill>
                  <a:schemeClr val="accent1"/>
                </a:solidFill>
              </a:rPr>
              <a:t>θ</a:t>
            </a:r>
            <a:r>
              <a:rPr lang="en-US" sz="1600">
                <a:solidFill>
                  <a:schemeClr val="accent1"/>
                </a:solidFill>
              </a:rPr>
              <a:t>) = 1/2 Sin (2</a:t>
            </a:r>
            <a:r>
              <a:rPr lang="el-GR" sz="1600">
                <a:solidFill>
                  <a:schemeClr val="accent1"/>
                </a:solidFill>
              </a:rPr>
              <a:t>θ</a:t>
            </a:r>
            <a:r>
              <a:rPr lang="en-US" sz="1600">
                <a:solidFill>
                  <a:schemeClr val="accent1"/>
                </a:solidFill>
              </a:rPr>
              <a:t>)</a:t>
            </a:r>
          </a:p>
        </p:txBody>
      </p:sp>
      <p:sp>
        <p:nvSpPr>
          <p:cNvPr id="30" name="AutoShape 55"/>
          <p:cNvSpPr>
            <a:spLocks/>
          </p:cNvSpPr>
          <p:nvPr/>
        </p:nvSpPr>
        <p:spPr bwMode="auto">
          <a:xfrm>
            <a:off x="939800" y="3976688"/>
            <a:ext cx="5265738" cy="774700"/>
          </a:xfrm>
          <a:prstGeom prst="borderCallout2">
            <a:avLst>
              <a:gd name="adj1" fmla="val 14755"/>
              <a:gd name="adj2" fmla="val 101449"/>
              <a:gd name="adj3" fmla="val 14755"/>
              <a:gd name="adj4" fmla="val 104583"/>
              <a:gd name="adj5" fmla="val -56764"/>
              <a:gd name="adj6" fmla="val 1078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600">
                <a:solidFill>
                  <a:srgbClr val="7FD13B"/>
                </a:solidFill>
              </a:rPr>
              <a:t>This term will be </a:t>
            </a:r>
            <a:r>
              <a:rPr lang="ja-JP" altLang="en-US" sz="1600">
                <a:solidFill>
                  <a:srgbClr val="7FD13B"/>
                </a:solidFill>
              </a:rPr>
              <a:t>‘</a:t>
            </a:r>
            <a:r>
              <a:rPr lang="en-US" sz="1600">
                <a:solidFill>
                  <a:srgbClr val="7FD13B"/>
                </a:solidFill>
              </a:rPr>
              <a:t>zero</a:t>
            </a:r>
            <a:r>
              <a:rPr lang="ja-JP" altLang="en-US" sz="1600">
                <a:solidFill>
                  <a:srgbClr val="7FD13B"/>
                </a:solidFill>
              </a:rPr>
              <a:t>’</a:t>
            </a:r>
            <a:r>
              <a:rPr lang="en-US" sz="1600">
                <a:solidFill>
                  <a:srgbClr val="7FD13B"/>
                </a:solidFill>
              </a:rPr>
              <a:t> as it decomposes in Sin and Cos terms and will give a series of + and – that cancel out in all cases where the fractional tune q ≠ 0.5 </a:t>
            </a:r>
          </a:p>
        </p:txBody>
      </p:sp>
    </p:spTree>
    <p:extLst>
      <p:ext uri="{BB962C8B-B14F-4D97-AF65-F5344CB8AC3E}">
        <p14:creationId xmlns:p14="http://schemas.microsoft.com/office/powerpoint/2010/main" val="1028829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699" y="53625"/>
            <a:ext cx="6480721" cy="914400"/>
          </a:xfrm>
        </p:spPr>
        <p:txBody>
          <a:bodyPr/>
          <a:lstStyle/>
          <a:p>
            <a:r>
              <a:rPr lang="en-US" sz="3600" dirty="0" smtClean="0"/>
              <a:t>Amplitude Growth for </a:t>
            </a:r>
            <a:r>
              <a:rPr lang="en-US" sz="3600" dirty="0" err="1" smtClean="0"/>
              <a:t>Quadrupoles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6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33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4" name="Content Placeholder 2"/>
          <p:cNvSpPr>
            <a:spLocks noGrp="1"/>
          </p:cNvSpPr>
          <p:nvPr>
            <p:ph idx="1"/>
          </p:nvPr>
        </p:nvSpPr>
        <p:spPr>
          <a:xfrm>
            <a:off x="431540" y="1493784"/>
            <a:ext cx="8442430" cy="3420381"/>
          </a:xfrm>
        </p:spPr>
        <p:txBody>
          <a:bodyPr>
            <a:normAutofit fontScale="92500"/>
          </a:bodyPr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Wingdings" charset="2"/>
              <a:buChar char="§"/>
            </a:pPr>
            <a:r>
              <a:rPr lang="en-US" sz="3200" dirty="0"/>
              <a:t>In this case the amplitude will grow continuously until the particles are lost.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Wingdings" charset="2"/>
              <a:buChar char="§"/>
            </a:pPr>
            <a:endParaRPr lang="en-US" sz="3200" dirty="0"/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Wingdings" charset="2"/>
              <a:buChar char="§"/>
            </a:pPr>
            <a:r>
              <a:rPr lang="en-US" sz="3200" dirty="0"/>
              <a:t>Therefore we conclude as before that:</a:t>
            </a:r>
          </a:p>
          <a:p>
            <a:pPr marL="329184" lvl="1" indent="0" algn="ctr">
              <a:lnSpc>
                <a:spcPct val="90000"/>
              </a:lnSpc>
              <a:buNone/>
            </a:pPr>
            <a:r>
              <a:rPr lang="en-US" sz="2800" b="1" u="sng" dirty="0" err="1" smtClean="0"/>
              <a:t>quadrupoles</a:t>
            </a:r>
            <a:r>
              <a:rPr lang="en-US" sz="2800" dirty="0" smtClean="0"/>
              <a:t> </a:t>
            </a:r>
            <a:r>
              <a:rPr lang="en-US" sz="2800" b="1" u="sng" dirty="0"/>
              <a:t>excite 2</a:t>
            </a:r>
            <a:r>
              <a:rPr lang="en-US" sz="2800" b="1" u="sng" baseline="30000" dirty="0"/>
              <a:t>nd</a:t>
            </a:r>
            <a:r>
              <a:rPr lang="en-US" sz="2800" b="1" u="sng" dirty="0"/>
              <a:t> order resonances for q=0.5</a:t>
            </a:r>
            <a:endParaRPr lang="en-US" sz="2800" dirty="0"/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Wingdings" charset="2"/>
              <a:buChar char="§"/>
            </a:pPr>
            <a:endParaRPr lang="en-US" sz="3200" dirty="0"/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Wingdings" charset="2"/>
              <a:buChar char="§"/>
            </a:pPr>
            <a:r>
              <a:rPr lang="en-US" sz="3200" dirty="0"/>
              <a:t>Thus for Q = 0.5, 1.5, 2.5, 3.5,…etc……</a:t>
            </a:r>
          </a:p>
        </p:txBody>
      </p:sp>
      <p:sp>
        <p:nvSpPr>
          <p:cNvPr id="12" name="TextBox 11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Lattices &amp; Resonances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829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699" y="53625"/>
            <a:ext cx="6480721" cy="914400"/>
          </a:xfrm>
        </p:spPr>
        <p:txBody>
          <a:bodyPr/>
          <a:lstStyle/>
          <a:p>
            <a:r>
              <a:rPr lang="en-US" sz="3600" dirty="0" smtClean="0"/>
              <a:t>Phase, A more Rigorous Approach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6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34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2" name="TextBox 11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Lattices &amp; Resonances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873125" y="3924055"/>
            <a:ext cx="5202238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charset="2"/>
              <a:buChar char="§"/>
            </a:pPr>
            <a:r>
              <a:rPr lang="en-US" sz="2000" dirty="0"/>
              <a:t>Each turn </a:t>
            </a:r>
            <a:r>
              <a:rPr lang="el-GR" sz="2000" dirty="0"/>
              <a:t>θ </a:t>
            </a:r>
            <a:r>
              <a:rPr lang="en-US" sz="2000" dirty="0"/>
              <a:t>advances by 2</a:t>
            </a:r>
            <a:r>
              <a:rPr lang="el-GR" sz="2000" dirty="0"/>
              <a:t>π</a:t>
            </a:r>
            <a:r>
              <a:rPr lang="en-US" sz="2000" dirty="0"/>
              <a:t>Q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charset="2"/>
              <a:buChar char="§"/>
            </a:pPr>
            <a:r>
              <a:rPr lang="en-US" sz="2000" dirty="0"/>
              <a:t>On the n</a:t>
            </a:r>
            <a:r>
              <a:rPr lang="en-US" sz="2000" baseline="30000" dirty="0"/>
              <a:t>th</a:t>
            </a:r>
            <a:r>
              <a:rPr lang="en-US" sz="2000" dirty="0"/>
              <a:t> turn </a:t>
            </a:r>
            <a:r>
              <a:rPr lang="el-GR" sz="2000" dirty="0"/>
              <a:t>θ</a:t>
            </a:r>
            <a:r>
              <a:rPr lang="en-US" sz="2000" dirty="0"/>
              <a:t> = </a:t>
            </a:r>
            <a:r>
              <a:rPr lang="el-GR" sz="2000" dirty="0"/>
              <a:t>θ</a:t>
            </a:r>
            <a:r>
              <a:rPr lang="en-US" sz="2000" dirty="0"/>
              <a:t> + 2n</a:t>
            </a:r>
            <a:r>
              <a:rPr lang="el-GR" sz="2000" dirty="0"/>
              <a:t>π</a:t>
            </a:r>
            <a:r>
              <a:rPr lang="en-US" sz="2000" dirty="0"/>
              <a:t>Q </a:t>
            </a:r>
          </a:p>
        </p:txBody>
      </p:sp>
      <p:grpSp>
        <p:nvGrpSpPr>
          <p:cNvPr id="14" name="Group 31"/>
          <p:cNvGrpSpPr>
            <a:grpSpLocks/>
          </p:cNvGrpSpPr>
          <p:nvPr/>
        </p:nvGrpSpPr>
        <p:grpSpPr bwMode="auto">
          <a:xfrm>
            <a:off x="874713" y="4665624"/>
            <a:ext cx="7488237" cy="1463676"/>
            <a:chOff x="551" y="2634"/>
            <a:chExt cx="4717" cy="922"/>
          </a:xfrm>
        </p:grpSpPr>
        <p:sp>
          <p:nvSpPr>
            <p:cNvPr id="15" name="Rectangle 30"/>
            <p:cNvSpPr>
              <a:spLocks noChangeArrowheads="1"/>
            </p:cNvSpPr>
            <p:nvPr/>
          </p:nvSpPr>
          <p:spPr bwMode="auto">
            <a:xfrm>
              <a:off x="2164" y="2634"/>
              <a:ext cx="3104" cy="541"/>
            </a:xfrm>
            <a:prstGeom prst="rect">
              <a:avLst/>
            </a:prstGeom>
            <a:solidFill>
              <a:srgbClr val="D6ECFF"/>
            </a:solidFill>
            <a:ln w="9525">
              <a:solidFill>
                <a:srgbClr val="D6EC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" name="Rectangle 10"/>
            <p:cNvSpPr>
              <a:spLocks noChangeArrowheads="1"/>
            </p:cNvSpPr>
            <p:nvPr/>
          </p:nvSpPr>
          <p:spPr bwMode="auto">
            <a:xfrm>
              <a:off x="551" y="2815"/>
              <a:ext cx="1628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Font typeface="Wingdings" charset="2"/>
                <a:buChar char="§"/>
              </a:pPr>
              <a:r>
                <a:rPr lang="en-US" sz="2000" dirty="0"/>
                <a:t>Over many turns:</a:t>
              </a:r>
            </a:p>
          </p:txBody>
        </p:sp>
        <p:graphicFrame>
          <p:nvGraphicFramePr>
            <p:cNvPr id="17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8775941"/>
                </p:ext>
              </p:extLst>
            </p:nvPr>
          </p:nvGraphicFramePr>
          <p:xfrm>
            <a:off x="2186" y="2654"/>
            <a:ext cx="3023" cy="4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577" name="Equation" r:id="rId5" imgW="3695700" imgH="609600" progId="Equation.3">
                    <p:embed/>
                  </p:oleObj>
                </mc:Choice>
                <mc:Fallback>
                  <p:oleObj name="Equation" r:id="rId5" imgW="3695700" imgH="609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86" y="2654"/>
                          <a:ext cx="3023" cy="498"/>
                        </a:xfrm>
                        <a:prstGeom prst="rect">
                          <a:avLst/>
                        </a:prstGeom>
                        <a:solidFill>
                          <a:srgbClr val="D6ECFF"/>
                        </a:solidFill>
                        <a:ln>
                          <a:solidFill>
                            <a:srgbClr val="D6ECFF"/>
                          </a:solidFill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" name="Line 12"/>
            <p:cNvSpPr>
              <a:spLocks noChangeShapeType="1"/>
            </p:cNvSpPr>
            <p:nvPr/>
          </p:nvSpPr>
          <p:spPr bwMode="auto">
            <a:xfrm flipV="1">
              <a:off x="3333" y="3071"/>
              <a:ext cx="1575" cy="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13"/>
            <p:cNvSpPr>
              <a:spLocks noChangeShapeType="1"/>
            </p:cNvSpPr>
            <p:nvPr/>
          </p:nvSpPr>
          <p:spPr bwMode="auto">
            <a:xfrm>
              <a:off x="4168" y="3089"/>
              <a:ext cx="435" cy="297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 Box 14"/>
            <p:cNvSpPr txBox="1">
              <a:spLocks noChangeArrowheads="1"/>
            </p:cNvSpPr>
            <p:nvPr/>
          </p:nvSpPr>
          <p:spPr bwMode="auto">
            <a:xfrm>
              <a:off x="4326" y="3306"/>
              <a:ext cx="65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 b="1" dirty="0" smtClean="0">
                  <a:solidFill>
                    <a:schemeClr val="accent1"/>
                  </a:solidFill>
                  <a:latin typeface="Times New Roman" charset="0"/>
                </a:rPr>
                <a:t>zero</a:t>
              </a:r>
              <a:endParaRPr lang="en-US" sz="2000" b="1" dirty="0">
                <a:solidFill>
                  <a:schemeClr val="accent1"/>
                </a:solidFill>
                <a:latin typeface="Times New Roman" charset="0"/>
              </a:endParaRPr>
            </a:p>
          </p:txBody>
        </p:sp>
      </p:grp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887412" y="1088740"/>
            <a:ext cx="7915057" cy="65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charset="2"/>
              <a:buChar char="§"/>
            </a:pPr>
            <a:r>
              <a:rPr lang="en-US" sz="2000" dirty="0" smtClean="0"/>
              <a:t>If we follow the same approach, but then concentrating on the phase we will find:</a:t>
            </a:r>
            <a:endParaRPr lang="en-US" sz="2000" dirty="0"/>
          </a:p>
        </p:txBody>
      </p:sp>
      <p:graphicFrame>
        <p:nvGraphicFramePr>
          <p:cNvPr id="23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3823519"/>
              </p:ext>
            </p:extLst>
          </p:nvPr>
        </p:nvGraphicFramePr>
        <p:xfrm>
          <a:off x="3536885" y="1493785"/>
          <a:ext cx="4233863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78" name="Equation" r:id="rId7" imgW="3594100" imgH="609600" progId="Equation.3">
                  <p:embed/>
                </p:oleObj>
              </mc:Choice>
              <mc:Fallback>
                <p:oleObj name="Equation" r:id="rId7" imgW="3594100" imgH="609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6885" y="1493785"/>
                        <a:ext cx="4233863" cy="717550"/>
                      </a:xfrm>
                      <a:prstGeom prst="rect">
                        <a:avLst/>
                      </a:prstGeom>
                      <a:solidFill>
                        <a:srgbClr val="D6ECFF"/>
                      </a:solidFill>
                      <a:ln w="9525">
                        <a:solidFill>
                          <a:srgbClr val="D6ECFF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" name="Group 29"/>
          <p:cNvGrpSpPr>
            <a:grpSpLocks/>
          </p:cNvGrpSpPr>
          <p:nvPr/>
        </p:nvGrpSpPr>
        <p:grpSpPr bwMode="auto">
          <a:xfrm>
            <a:off x="1014413" y="3116495"/>
            <a:ext cx="7812087" cy="717550"/>
            <a:chOff x="639" y="1598"/>
            <a:chExt cx="4921" cy="452"/>
          </a:xfrm>
        </p:grpSpPr>
        <p:graphicFrame>
          <p:nvGraphicFramePr>
            <p:cNvPr id="25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77976493"/>
                </p:ext>
              </p:extLst>
            </p:nvPr>
          </p:nvGraphicFramePr>
          <p:xfrm>
            <a:off x="639" y="1598"/>
            <a:ext cx="2328" cy="4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579" name="Equation" r:id="rId9" imgW="3136900" imgH="609600" progId="Equation.3">
                    <p:embed/>
                  </p:oleObj>
                </mc:Choice>
                <mc:Fallback>
                  <p:oleObj name="Equation" r:id="rId9" imgW="3136900" imgH="609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9" y="1598"/>
                          <a:ext cx="2328" cy="452"/>
                        </a:xfrm>
                        <a:prstGeom prst="rect">
                          <a:avLst/>
                        </a:prstGeom>
                        <a:solidFill>
                          <a:srgbClr val="D6ECFF"/>
                        </a:solidFill>
                        <a:ln w="9525">
                          <a:solidFill>
                            <a:srgbClr val="D6ECFF"/>
                          </a:solidFill>
                          <a:miter lim="800000"/>
                          <a:headEnd/>
                          <a:tailEnd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" name="Rectangle 22"/>
            <p:cNvSpPr>
              <a:spLocks noChangeArrowheads="1"/>
            </p:cNvSpPr>
            <p:nvPr/>
          </p:nvSpPr>
          <p:spPr bwMode="auto">
            <a:xfrm>
              <a:off x="2937" y="1712"/>
              <a:ext cx="2623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Font typeface="Wingdings" charset="0"/>
                <a:buNone/>
              </a:pPr>
              <a:r>
                <a:rPr lang="en-US" sz="2000"/>
                <a:t>, which is correct for the 1</a:t>
              </a:r>
              <a:r>
                <a:rPr lang="en-US" sz="2000" baseline="30000"/>
                <a:t>st</a:t>
              </a:r>
              <a:r>
                <a:rPr lang="en-US" sz="2000"/>
                <a:t> turn</a:t>
              </a:r>
            </a:p>
          </p:txBody>
        </p:sp>
      </p:grpSp>
      <p:grpSp>
        <p:nvGrpSpPr>
          <p:cNvPr id="27" name="Group 32"/>
          <p:cNvGrpSpPr>
            <a:grpSpLocks/>
          </p:cNvGrpSpPr>
          <p:nvPr/>
        </p:nvGrpSpPr>
        <p:grpSpPr bwMode="auto">
          <a:xfrm>
            <a:off x="877888" y="5613400"/>
            <a:ext cx="5807075" cy="768350"/>
            <a:chOff x="553" y="3401"/>
            <a:chExt cx="3658" cy="484"/>
          </a:xfrm>
        </p:grpSpPr>
        <p:sp>
          <p:nvSpPr>
            <p:cNvPr id="28" name="Rectangle 24"/>
            <p:cNvSpPr>
              <a:spLocks noChangeArrowheads="1"/>
            </p:cNvSpPr>
            <p:nvPr/>
          </p:nvSpPr>
          <p:spPr bwMode="auto">
            <a:xfrm>
              <a:off x="553" y="3548"/>
              <a:ext cx="2528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Font typeface="Wingdings" charset="2"/>
                <a:buChar char="§"/>
              </a:pPr>
              <a:r>
                <a:rPr lang="en-US" sz="2000" dirty="0"/>
                <a:t>Averaging over many turns:</a:t>
              </a:r>
            </a:p>
          </p:txBody>
        </p:sp>
        <p:graphicFrame>
          <p:nvGraphicFramePr>
            <p:cNvPr id="29" name="Object 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35006476"/>
                </p:ext>
              </p:extLst>
            </p:nvPr>
          </p:nvGraphicFramePr>
          <p:xfrm>
            <a:off x="2920" y="3401"/>
            <a:ext cx="1291" cy="4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580" name="Equation" r:id="rId11" imgW="1625600" imgH="609600" progId="Equation.3">
                    <p:embed/>
                  </p:oleObj>
                </mc:Choice>
                <mc:Fallback>
                  <p:oleObj name="Equation" r:id="rId11" imgW="1625600" imgH="609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20" y="3401"/>
                          <a:ext cx="1291" cy="484"/>
                        </a:xfrm>
                        <a:prstGeom prst="rect">
                          <a:avLst/>
                        </a:prstGeom>
                        <a:solidFill>
                          <a:srgbClr val="D6ECFF"/>
                        </a:solidFill>
                        <a:ln w="9525">
                          <a:solidFill>
                            <a:srgbClr val="D6ECFF"/>
                          </a:solidFill>
                          <a:miter lim="800000"/>
                          <a:headEnd/>
                          <a:tailEnd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0" name="Group 39"/>
          <p:cNvGrpSpPr>
            <a:grpSpLocks/>
          </p:cNvGrpSpPr>
          <p:nvPr/>
        </p:nvGrpSpPr>
        <p:grpSpPr bwMode="auto">
          <a:xfrm>
            <a:off x="892175" y="2364033"/>
            <a:ext cx="7680325" cy="569912"/>
            <a:chOff x="562" y="1349"/>
            <a:chExt cx="4838" cy="359"/>
          </a:xfrm>
        </p:grpSpPr>
        <p:sp>
          <p:nvSpPr>
            <p:cNvPr id="31" name="Rectangle 34"/>
            <p:cNvSpPr>
              <a:spLocks noChangeArrowheads="1"/>
            </p:cNvSpPr>
            <p:nvPr/>
          </p:nvSpPr>
          <p:spPr bwMode="auto">
            <a:xfrm>
              <a:off x="562" y="1407"/>
              <a:ext cx="1003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Font typeface="Wingdings" charset="2"/>
                <a:buChar char="§"/>
              </a:pPr>
              <a:r>
                <a:rPr lang="en-US" sz="2000" dirty="0"/>
                <a:t>Since:</a:t>
              </a:r>
              <a:endParaRPr lang="en-US" sz="1400" dirty="0"/>
            </a:p>
          </p:txBody>
        </p:sp>
        <p:graphicFrame>
          <p:nvGraphicFramePr>
            <p:cNvPr id="32" name="Object 3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74908026"/>
                </p:ext>
              </p:extLst>
            </p:nvPr>
          </p:nvGraphicFramePr>
          <p:xfrm>
            <a:off x="1349" y="1349"/>
            <a:ext cx="1500" cy="3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581" name="Equation" r:id="rId13" imgW="2540000" imgH="609600" progId="Equation.3">
                    <p:embed/>
                  </p:oleObj>
                </mc:Choice>
                <mc:Fallback>
                  <p:oleObj name="Equation" r:id="rId13" imgW="2540000" imgH="609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alphaModFix amt="5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49" y="1349"/>
                          <a:ext cx="1500" cy="359"/>
                        </a:xfrm>
                        <a:prstGeom prst="rect">
                          <a:avLst/>
                        </a:prstGeom>
                        <a:solidFill>
                          <a:schemeClr val="tx2"/>
                        </a:soli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3" name="Rectangle 37"/>
            <p:cNvSpPr>
              <a:spLocks noChangeArrowheads="1"/>
            </p:cNvSpPr>
            <p:nvPr/>
          </p:nvSpPr>
          <p:spPr bwMode="auto">
            <a:xfrm>
              <a:off x="2893" y="1413"/>
              <a:ext cx="2507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Font typeface="Wingdings" charset="0"/>
                <a:buNone/>
              </a:pPr>
              <a:r>
                <a:rPr lang="en-US" sz="2000"/>
                <a:t>we can rewrite this as:</a:t>
              </a:r>
              <a:endParaRPr lang="en-US" sz="1400"/>
            </a:p>
          </p:txBody>
        </p:sp>
      </p:grpSp>
    </p:spTree>
    <p:extLst>
      <p:ext uri="{BB962C8B-B14F-4D97-AF65-F5344CB8AC3E}">
        <p14:creationId xmlns:p14="http://schemas.microsoft.com/office/powerpoint/2010/main" val="2007543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699" y="53625"/>
            <a:ext cx="6480721" cy="914400"/>
          </a:xfrm>
        </p:spPr>
        <p:txBody>
          <a:bodyPr/>
          <a:lstStyle/>
          <a:p>
            <a:r>
              <a:rPr lang="en-US" sz="3600" dirty="0" err="1" smtClean="0"/>
              <a:t>Stopband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6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35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2" name="TextBox 11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Lattices &amp; Resonances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901700" y="4716463"/>
            <a:ext cx="798512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charset="2"/>
              <a:buChar char="§"/>
            </a:pPr>
            <a:r>
              <a:rPr lang="en-US" sz="2000" dirty="0"/>
              <a:t>This width is called the </a:t>
            </a:r>
            <a:r>
              <a:rPr lang="en-US" sz="2000" b="1" u="sng" dirty="0" err="1"/>
              <a:t>stopband</a:t>
            </a:r>
            <a:r>
              <a:rPr lang="en-US" sz="2000" b="1" u="sng" dirty="0"/>
              <a:t> </a:t>
            </a:r>
            <a:r>
              <a:rPr lang="en-US" sz="2000" dirty="0"/>
              <a:t>of the resonance</a:t>
            </a:r>
          </a:p>
        </p:txBody>
      </p:sp>
      <p:grpSp>
        <p:nvGrpSpPr>
          <p:cNvPr id="14" name="Group 21"/>
          <p:cNvGrpSpPr>
            <a:grpSpLocks/>
          </p:cNvGrpSpPr>
          <p:nvPr/>
        </p:nvGrpSpPr>
        <p:grpSpPr bwMode="auto">
          <a:xfrm>
            <a:off x="871538" y="1314450"/>
            <a:ext cx="7986712" cy="930275"/>
            <a:chOff x="549" y="1045"/>
            <a:chExt cx="5031" cy="586"/>
          </a:xfrm>
        </p:grpSpPr>
        <p:sp>
          <p:nvSpPr>
            <p:cNvPr id="15" name="Rectangle 2"/>
            <p:cNvSpPr>
              <a:spLocks noChangeArrowheads="1"/>
            </p:cNvSpPr>
            <p:nvPr/>
          </p:nvSpPr>
          <p:spPr bwMode="auto">
            <a:xfrm>
              <a:off x="549" y="1207"/>
              <a:ext cx="1284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Font typeface="Wingdings" charset="2"/>
                <a:buChar char="§"/>
              </a:pPr>
              <a:r>
                <a:rPr lang="en-US" sz="2000" dirty="0"/>
                <a:t> </a:t>
              </a:r>
            </a:p>
          </p:txBody>
        </p:sp>
        <p:sp>
          <p:nvSpPr>
            <p:cNvPr id="16" name="Rectangle 13"/>
            <p:cNvSpPr>
              <a:spLocks noChangeArrowheads="1"/>
            </p:cNvSpPr>
            <p:nvPr/>
          </p:nvSpPr>
          <p:spPr bwMode="auto">
            <a:xfrm>
              <a:off x="2196" y="1176"/>
              <a:ext cx="3384" cy="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Font typeface="Wingdings" charset="0"/>
                <a:buNone/>
              </a:pPr>
              <a:r>
                <a:rPr lang="en-US" sz="2000" dirty="0"/>
                <a:t>, which is the expression for the change in </a:t>
              </a:r>
              <a:r>
                <a:rPr lang="en-US" sz="2000" b="1" u="sng" dirty="0"/>
                <a:t>Q</a:t>
              </a:r>
              <a:r>
                <a:rPr lang="en-US" sz="2000" dirty="0"/>
                <a:t> due to a </a:t>
              </a:r>
              <a:r>
                <a:rPr lang="en-US" sz="2000" dirty="0" err="1" smtClean="0"/>
                <a:t>quadrupole</a:t>
              </a:r>
              <a:r>
                <a:rPr lang="en-US" sz="2000" dirty="0" smtClean="0"/>
                <a:t>.</a:t>
              </a:r>
              <a:endParaRPr lang="en-US" sz="2000" dirty="0"/>
            </a:p>
          </p:txBody>
        </p:sp>
        <p:graphicFrame>
          <p:nvGraphicFramePr>
            <p:cNvPr id="17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96961507"/>
                </p:ext>
              </p:extLst>
            </p:nvPr>
          </p:nvGraphicFramePr>
          <p:xfrm>
            <a:off x="908" y="1045"/>
            <a:ext cx="1291" cy="4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545" name="Equation" r:id="rId5" imgW="1625600" imgH="609600" progId="Equation.3">
                    <p:embed/>
                  </p:oleObj>
                </mc:Choice>
                <mc:Fallback>
                  <p:oleObj name="Equation" r:id="rId5" imgW="1625600" imgH="609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08" y="1045"/>
                          <a:ext cx="1291" cy="484"/>
                        </a:xfrm>
                        <a:prstGeom prst="rect">
                          <a:avLst/>
                        </a:prstGeom>
                        <a:solidFill>
                          <a:srgbClr val="D6ECFF"/>
                        </a:solidFill>
                        <a:ln w="9525">
                          <a:solidFill>
                            <a:schemeClr val="tx2"/>
                          </a:solidFill>
                          <a:miter lim="800000"/>
                          <a:headEnd/>
                          <a:tailEnd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8" name="Group 23"/>
          <p:cNvGrpSpPr>
            <a:grpSpLocks/>
          </p:cNvGrpSpPr>
          <p:nvPr/>
        </p:nvGrpSpPr>
        <p:grpSpPr bwMode="auto">
          <a:xfrm>
            <a:off x="874713" y="2303463"/>
            <a:ext cx="7842250" cy="1466850"/>
            <a:chOff x="551" y="1584"/>
            <a:chExt cx="4940" cy="924"/>
          </a:xfrm>
        </p:grpSpPr>
        <p:sp>
          <p:nvSpPr>
            <p:cNvPr id="19" name="Rectangle 4"/>
            <p:cNvSpPr>
              <a:spLocks noChangeArrowheads="1"/>
            </p:cNvSpPr>
            <p:nvPr/>
          </p:nvSpPr>
          <p:spPr bwMode="auto">
            <a:xfrm>
              <a:off x="551" y="1584"/>
              <a:ext cx="3900" cy="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Font typeface="Wingdings" charset="2"/>
                <a:buChar char="§"/>
              </a:pPr>
              <a:r>
                <a:rPr lang="en-US" sz="2000" dirty="0"/>
                <a:t>But note that Q changes slightly on each turn</a:t>
              </a:r>
            </a:p>
          </p:txBody>
        </p:sp>
        <p:graphicFrame>
          <p:nvGraphicFramePr>
            <p:cNvPr id="20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73629944"/>
                </p:ext>
              </p:extLst>
            </p:nvPr>
          </p:nvGraphicFramePr>
          <p:xfrm>
            <a:off x="1984" y="1902"/>
            <a:ext cx="1968" cy="4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546" name="Equation" r:id="rId7" imgW="1765300" imgH="393700" progId="Equation.3">
                    <p:embed/>
                  </p:oleObj>
                </mc:Choice>
                <mc:Fallback>
                  <p:oleObj name="Equation" r:id="rId7" imgW="1765300" imgH="3937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84" y="1902"/>
                          <a:ext cx="1968" cy="439"/>
                        </a:xfrm>
                        <a:prstGeom prst="rect">
                          <a:avLst/>
                        </a:prstGeom>
                        <a:solidFill>
                          <a:srgbClr val="D6ECFF"/>
                        </a:solidFill>
                        <a:ln w="9525">
                          <a:solidFill>
                            <a:srgbClr val="D6ECFF"/>
                          </a:solidFill>
                          <a:miter lim="800000"/>
                          <a:headEnd/>
                          <a:tailEnd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" name="AutoShape 17"/>
            <p:cNvSpPr>
              <a:spLocks/>
            </p:cNvSpPr>
            <p:nvPr/>
          </p:nvSpPr>
          <p:spPr bwMode="auto">
            <a:xfrm>
              <a:off x="4404" y="1704"/>
              <a:ext cx="960" cy="185"/>
            </a:xfrm>
            <a:prstGeom prst="borderCallout2">
              <a:avLst>
                <a:gd name="adj1" fmla="val 38917"/>
                <a:gd name="adj2" fmla="val -5000"/>
                <a:gd name="adj3" fmla="val 38917"/>
                <a:gd name="adj4" fmla="val -44690"/>
                <a:gd name="adj5" fmla="val 164324"/>
                <a:gd name="adj6" fmla="val -86356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sz="1600">
                  <a:solidFill>
                    <a:srgbClr val="7FD13B"/>
                  </a:solidFill>
                </a:rPr>
                <a:t>Related to Q</a:t>
              </a:r>
            </a:p>
          </p:txBody>
        </p:sp>
        <p:sp>
          <p:nvSpPr>
            <p:cNvPr id="22" name="AutoShape 18"/>
            <p:cNvSpPr>
              <a:spLocks/>
            </p:cNvSpPr>
            <p:nvPr/>
          </p:nvSpPr>
          <p:spPr bwMode="auto">
            <a:xfrm>
              <a:off x="4127" y="2323"/>
              <a:ext cx="1364" cy="185"/>
            </a:xfrm>
            <a:prstGeom prst="borderCallout2">
              <a:avLst>
                <a:gd name="adj1" fmla="val 38917"/>
                <a:gd name="adj2" fmla="val -3519"/>
                <a:gd name="adj3" fmla="val 38917"/>
                <a:gd name="adj4" fmla="val -33579"/>
                <a:gd name="adj5" fmla="val -61620"/>
                <a:gd name="adj6" fmla="val -65102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sz="1600">
                  <a:solidFill>
                    <a:srgbClr val="7FD13B"/>
                  </a:solidFill>
                </a:rPr>
                <a:t>Max variation 0 to 2</a:t>
              </a:r>
            </a:p>
          </p:txBody>
        </p:sp>
      </p:grp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874713" y="3787775"/>
            <a:ext cx="5257800" cy="796925"/>
            <a:chOff x="551" y="2561"/>
            <a:chExt cx="3312" cy="502"/>
          </a:xfrm>
        </p:grpSpPr>
        <p:sp>
          <p:nvSpPr>
            <p:cNvPr id="24" name="Rectangle 5"/>
            <p:cNvSpPr>
              <a:spLocks noChangeArrowheads="1"/>
            </p:cNvSpPr>
            <p:nvPr/>
          </p:nvSpPr>
          <p:spPr bwMode="auto">
            <a:xfrm>
              <a:off x="551" y="2689"/>
              <a:ext cx="3270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Font typeface="Wingdings" charset="2"/>
                <a:buChar char="§"/>
              </a:pPr>
              <a:r>
                <a:rPr lang="en-US" sz="2000" dirty="0"/>
                <a:t>Q has a range of values varying by:</a:t>
              </a:r>
            </a:p>
          </p:txBody>
        </p:sp>
        <p:graphicFrame>
          <p:nvGraphicFramePr>
            <p:cNvPr id="25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1044860"/>
                </p:ext>
              </p:extLst>
            </p:nvPr>
          </p:nvGraphicFramePr>
          <p:xfrm>
            <a:off x="3486" y="2561"/>
            <a:ext cx="377" cy="5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547" name="Equation" r:id="rId9" imgW="457200" imgH="609600" progId="Equation.3">
                    <p:embed/>
                  </p:oleObj>
                </mc:Choice>
                <mc:Fallback>
                  <p:oleObj name="Equation" r:id="rId9" imgW="457200" imgH="609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86" y="2561"/>
                          <a:ext cx="377" cy="502"/>
                        </a:xfrm>
                        <a:prstGeom prst="rect">
                          <a:avLst/>
                        </a:prstGeom>
                        <a:solidFill>
                          <a:srgbClr val="D6ECFF"/>
                        </a:soli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6" name="Rectangle 20"/>
          <p:cNvSpPr>
            <a:spLocks noChangeArrowheads="1"/>
          </p:cNvSpPr>
          <p:nvPr/>
        </p:nvSpPr>
        <p:spPr bwMode="auto">
          <a:xfrm>
            <a:off x="896938" y="5191125"/>
            <a:ext cx="798512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charset="2"/>
              <a:buChar char="§"/>
            </a:pPr>
            <a:r>
              <a:rPr lang="en-US" sz="2000" dirty="0"/>
              <a:t>So even if q is not exactly 0.5, it must not be too close, or at some point it will find itself at exactly 0.5 and </a:t>
            </a:r>
            <a:r>
              <a:rPr lang="en-US" sz="2000" dirty="0" smtClean="0"/>
              <a:t>lock on </a:t>
            </a:r>
            <a:r>
              <a:rPr lang="en-US" sz="2000" dirty="0"/>
              <a:t>to the resonant condition.</a:t>
            </a:r>
          </a:p>
        </p:txBody>
      </p:sp>
      <p:sp>
        <p:nvSpPr>
          <p:cNvPr id="27" name="Line 24"/>
          <p:cNvSpPr>
            <a:spLocks noChangeShapeType="1"/>
          </p:cNvSpPr>
          <p:nvPr/>
        </p:nvSpPr>
        <p:spPr bwMode="auto">
          <a:xfrm>
            <a:off x="4949825" y="3279775"/>
            <a:ext cx="1238250" cy="0"/>
          </a:xfrm>
          <a:prstGeom prst="line">
            <a:avLst/>
          </a:prstGeom>
          <a:noFill/>
          <a:ln w="317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829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6695" y="174340"/>
            <a:ext cx="6480720" cy="914400"/>
          </a:xfrm>
        </p:spPr>
        <p:txBody>
          <a:bodyPr/>
          <a:lstStyle/>
          <a:p>
            <a:r>
              <a:rPr lang="en-US" sz="3200" dirty="0" err="1" smtClean="0"/>
              <a:t>Sextupole</a:t>
            </a:r>
            <a:r>
              <a:rPr lang="en-US" sz="3200" dirty="0" smtClean="0"/>
              <a:t>, A more Rigorous Approach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6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36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2" name="TextBox 11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Lattices &amp; Resonances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809625" y="1322388"/>
            <a:ext cx="8050213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charset="2"/>
              <a:buChar char="§"/>
            </a:pPr>
            <a:r>
              <a:rPr lang="en-US" sz="2000" dirty="0"/>
              <a:t>We can apply the same arguments for a </a:t>
            </a:r>
            <a:r>
              <a:rPr lang="en-US" sz="2000" dirty="0" err="1"/>
              <a:t>sextupole</a:t>
            </a:r>
            <a:r>
              <a:rPr lang="en-US" sz="2000" dirty="0"/>
              <a:t>:</a:t>
            </a:r>
          </a:p>
        </p:txBody>
      </p:sp>
      <p:grpSp>
        <p:nvGrpSpPr>
          <p:cNvPr id="14" name="Group 47"/>
          <p:cNvGrpSpPr>
            <a:grpSpLocks/>
          </p:cNvGrpSpPr>
          <p:nvPr/>
        </p:nvGrpSpPr>
        <p:grpSpPr bwMode="auto">
          <a:xfrm>
            <a:off x="820738" y="1852613"/>
            <a:ext cx="7188200" cy="422275"/>
            <a:chOff x="517" y="1356"/>
            <a:chExt cx="4528" cy="266"/>
          </a:xfrm>
        </p:grpSpPr>
        <p:sp>
          <p:nvSpPr>
            <p:cNvPr id="15" name="Text Box 27"/>
            <p:cNvSpPr txBox="1">
              <a:spLocks noChangeArrowheads="1"/>
            </p:cNvSpPr>
            <p:nvPr/>
          </p:nvSpPr>
          <p:spPr bwMode="auto">
            <a:xfrm>
              <a:off x="2819" y="1373"/>
              <a:ext cx="75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en-US" sz="2000"/>
                <a:t>and thus</a:t>
              </a:r>
              <a:endParaRPr lang="en-US" sz="2000" b="1" u="sng" baseline="30000">
                <a:solidFill>
                  <a:schemeClr val="accent2"/>
                </a:solidFill>
              </a:endParaRPr>
            </a:p>
          </p:txBody>
        </p:sp>
        <p:graphicFrame>
          <p:nvGraphicFramePr>
            <p:cNvPr id="16" name="Object 3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41367410"/>
                </p:ext>
              </p:extLst>
            </p:nvPr>
          </p:nvGraphicFramePr>
          <p:xfrm>
            <a:off x="2002" y="1362"/>
            <a:ext cx="816" cy="2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93" name="Equation" r:id="rId5" imgW="990170" imgH="317362" progId="Equation.3">
                    <p:embed/>
                  </p:oleObj>
                </mc:Choice>
                <mc:Fallback>
                  <p:oleObj name="Equation" r:id="rId5" imgW="990170" imgH="31736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02" y="1362"/>
                          <a:ext cx="816" cy="260"/>
                        </a:xfrm>
                        <a:prstGeom prst="rect">
                          <a:avLst/>
                        </a:prstGeom>
                        <a:solidFill>
                          <a:schemeClr val="tx2"/>
                        </a:solidFill>
                        <a:ln w="9525">
                          <a:solidFill>
                            <a:srgbClr val="D6ECFF"/>
                          </a:solidFill>
                          <a:miter lim="800000"/>
                          <a:headEnd/>
                          <a:tailEnd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3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71405040"/>
                </p:ext>
              </p:extLst>
            </p:nvPr>
          </p:nvGraphicFramePr>
          <p:xfrm>
            <a:off x="3582" y="1356"/>
            <a:ext cx="1463" cy="2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94" name="Equation" r:id="rId7" imgW="1777229" imgH="317362" progId="Equation.3">
                    <p:embed/>
                  </p:oleObj>
                </mc:Choice>
                <mc:Fallback>
                  <p:oleObj name="Equation" r:id="rId7" imgW="1777229" imgH="31736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82" y="1356"/>
                          <a:ext cx="1463" cy="260"/>
                        </a:xfrm>
                        <a:prstGeom prst="rect">
                          <a:avLst/>
                        </a:prstGeom>
                        <a:solidFill>
                          <a:srgbClr val="D6ECFF"/>
                        </a:solidFill>
                        <a:ln w="9525">
                          <a:solidFill>
                            <a:srgbClr val="D6ECFF"/>
                          </a:solidFill>
                          <a:miter lim="800000"/>
                          <a:headEnd/>
                          <a:tailEnd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" name="Rectangle 35"/>
            <p:cNvSpPr>
              <a:spLocks noChangeArrowheads="1"/>
            </p:cNvSpPr>
            <p:nvPr/>
          </p:nvSpPr>
          <p:spPr bwMode="auto">
            <a:xfrm>
              <a:off x="517" y="1382"/>
              <a:ext cx="1641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Font typeface="Wingdings" charset="2"/>
                <a:buChar char="§"/>
              </a:pPr>
              <a:r>
                <a:rPr lang="en-US" sz="2000" dirty="0"/>
                <a:t>For a </a:t>
              </a:r>
              <a:r>
                <a:rPr lang="en-US" sz="2000" dirty="0" err="1"/>
                <a:t>sextupole</a:t>
              </a:r>
              <a:endParaRPr lang="en-US" sz="2000" dirty="0"/>
            </a:p>
          </p:txBody>
        </p:sp>
      </p:grpSp>
      <p:grpSp>
        <p:nvGrpSpPr>
          <p:cNvPr id="19" name="Group 48"/>
          <p:cNvGrpSpPr>
            <a:grpSpLocks/>
          </p:cNvGrpSpPr>
          <p:nvPr/>
        </p:nvGrpSpPr>
        <p:grpSpPr bwMode="auto">
          <a:xfrm>
            <a:off x="825500" y="2489200"/>
            <a:ext cx="6875463" cy="744538"/>
            <a:chOff x="520" y="1715"/>
            <a:chExt cx="4331" cy="469"/>
          </a:xfrm>
        </p:grpSpPr>
        <p:graphicFrame>
          <p:nvGraphicFramePr>
            <p:cNvPr id="20" name="Object 3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19342622"/>
                </p:ext>
              </p:extLst>
            </p:nvPr>
          </p:nvGraphicFramePr>
          <p:xfrm>
            <a:off x="1491" y="1715"/>
            <a:ext cx="3360" cy="4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95" name="Equation" r:id="rId9" imgW="4368800" imgH="609600" progId="Equation.3">
                    <p:embed/>
                  </p:oleObj>
                </mc:Choice>
                <mc:Fallback>
                  <p:oleObj name="Equation" r:id="rId9" imgW="4368800" imgH="609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91" y="1715"/>
                          <a:ext cx="3360" cy="469"/>
                        </a:xfrm>
                        <a:prstGeom prst="rect">
                          <a:avLst/>
                        </a:prstGeom>
                        <a:solidFill>
                          <a:srgbClr val="D6ECFF"/>
                        </a:solidFill>
                        <a:ln w="9525">
                          <a:solidFill>
                            <a:srgbClr val="D6ECFF"/>
                          </a:solidFill>
                          <a:miter lim="800000"/>
                          <a:headEnd/>
                          <a:tailEnd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" name="Rectangle 37"/>
            <p:cNvSpPr>
              <a:spLocks noChangeArrowheads="1"/>
            </p:cNvSpPr>
            <p:nvPr/>
          </p:nvSpPr>
          <p:spPr bwMode="auto">
            <a:xfrm>
              <a:off x="520" y="1825"/>
              <a:ext cx="1012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Font typeface="Wingdings" charset="2"/>
                <a:buChar char="§"/>
              </a:pPr>
              <a:r>
                <a:rPr lang="en-US" sz="2000" dirty="0"/>
                <a:t>We get :</a:t>
              </a:r>
            </a:p>
          </p:txBody>
        </p:sp>
      </p:grpSp>
      <p:grpSp>
        <p:nvGrpSpPr>
          <p:cNvPr id="22" name="Group 49"/>
          <p:cNvGrpSpPr>
            <a:grpSpLocks/>
          </p:cNvGrpSpPr>
          <p:nvPr/>
        </p:nvGrpSpPr>
        <p:grpSpPr bwMode="auto">
          <a:xfrm>
            <a:off x="862013" y="3397250"/>
            <a:ext cx="7904162" cy="1730375"/>
            <a:chOff x="543" y="2266"/>
            <a:chExt cx="4979" cy="1090"/>
          </a:xfrm>
        </p:grpSpPr>
        <p:sp>
          <p:nvSpPr>
            <p:cNvPr id="23" name="Rectangle 38"/>
            <p:cNvSpPr>
              <a:spLocks noChangeArrowheads="1"/>
            </p:cNvSpPr>
            <p:nvPr/>
          </p:nvSpPr>
          <p:spPr bwMode="auto">
            <a:xfrm>
              <a:off x="543" y="2266"/>
              <a:ext cx="3680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Font typeface="Wingdings" charset="2"/>
                <a:buChar char="§"/>
              </a:pPr>
              <a:r>
                <a:rPr lang="en-US" sz="2000" dirty="0"/>
                <a:t>Summing over many turns gives:</a:t>
              </a:r>
            </a:p>
          </p:txBody>
        </p:sp>
        <p:graphicFrame>
          <p:nvGraphicFramePr>
            <p:cNvPr id="24" name="Object 3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1013287"/>
                </p:ext>
              </p:extLst>
            </p:nvPr>
          </p:nvGraphicFramePr>
          <p:xfrm>
            <a:off x="1250" y="2507"/>
            <a:ext cx="3504" cy="4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96" name="Equation" r:id="rId11" imgW="4622800" imgH="609600" progId="Equation.3">
                    <p:embed/>
                  </p:oleObj>
                </mc:Choice>
                <mc:Fallback>
                  <p:oleObj name="Equation" r:id="rId11" imgW="4622800" imgH="609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50" y="2507"/>
                          <a:ext cx="3504" cy="462"/>
                        </a:xfrm>
                        <a:prstGeom prst="rect">
                          <a:avLst/>
                        </a:prstGeom>
                        <a:solidFill>
                          <a:srgbClr val="D6ECFF"/>
                        </a:solidFill>
                        <a:ln w="9525">
                          <a:solidFill>
                            <a:srgbClr val="D6ECFF"/>
                          </a:solidFill>
                          <a:miter lim="800000"/>
                          <a:headEnd/>
                          <a:tailEnd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Line 40"/>
            <p:cNvSpPr>
              <a:spLocks noChangeShapeType="1"/>
            </p:cNvSpPr>
            <p:nvPr/>
          </p:nvSpPr>
          <p:spPr bwMode="auto">
            <a:xfrm>
              <a:off x="2271" y="2849"/>
              <a:ext cx="1225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41"/>
            <p:cNvSpPr>
              <a:spLocks noChangeShapeType="1"/>
            </p:cNvSpPr>
            <p:nvPr/>
          </p:nvSpPr>
          <p:spPr bwMode="auto">
            <a:xfrm>
              <a:off x="3665" y="2846"/>
              <a:ext cx="1059" cy="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AutoShape 42"/>
            <p:cNvSpPr>
              <a:spLocks/>
            </p:cNvSpPr>
            <p:nvPr/>
          </p:nvSpPr>
          <p:spPr bwMode="auto">
            <a:xfrm>
              <a:off x="626" y="3035"/>
              <a:ext cx="1670" cy="206"/>
            </a:xfrm>
            <a:prstGeom prst="borderCallout2">
              <a:avLst>
                <a:gd name="adj1" fmla="val 34954"/>
                <a:gd name="adj2" fmla="val 102875"/>
                <a:gd name="adj3" fmla="val 34954"/>
                <a:gd name="adj4" fmla="val 113116"/>
                <a:gd name="adj5" fmla="val -90778"/>
                <a:gd name="adj6" fmla="val 123894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600">
                  <a:solidFill>
                    <a:schemeClr val="accent1"/>
                  </a:solidFill>
                </a:rPr>
                <a:t>3</a:t>
              </a:r>
              <a:r>
                <a:rPr lang="en-US" sz="1600" baseline="30000">
                  <a:solidFill>
                    <a:schemeClr val="accent1"/>
                  </a:solidFill>
                </a:rPr>
                <a:t>rd</a:t>
              </a:r>
              <a:r>
                <a:rPr lang="en-US" sz="1600">
                  <a:solidFill>
                    <a:schemeClr val="accent1"/>
                  </a:solidFill>
                </a:rPr>
                <a:t> order resonance term</a:t>
              </a:r>
            </a:p>
          </p:txBody>
        </p:sp>
        <p:sp>
          <p:nvSpPr>
            <p:cNvPr id="28" name="AutoShape 43"/>
            <p:cNvSpPr>
              <a:spLocks/>
            </p:cNvSpPr>
            <p:nvPr/>
          </p:nvSpPr>
          <p:spPr bwMode="auto">
            <a:xfrm>
              <a:off x="4243" y="3011"/>
              <a:ext cx="1279" cy="345"/>
            </a:xfrm>
            <a:prstGeom prst="borderCallout2">
              <a:avLst>
                <a:gd name="adj1" fmla="val 20870"/>
                <a:gd name="adj2" fmla="val -3755"/>
                <a:gd name="adj3" fmla="val 20870"/>
                <a:gd name="adj4" fmla="val -12120"/>
                <a:gd name="adj5" fmla="val -44926"/>
                <a:gd name="adj6" fmla="val -20875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600">
                  <a:solidFill>
                    <a:srgbClr val="7FD13B"/>
                  </a:solidFill>
                </a:rPr>
                <a:t>1</a:t>
              </a:r>
              <a:r>
                <a:rPr lang="en-US" sz="1600" baseline="30000">
                  <a:solidFill>
                    <a:srgbClr val="7FD13B"/>
                  </a:solidFill>
                </a:rPr>
                <a:t>st</a:t>
              </a:r>
              <a:r>
                <a:rPr lang="en-US" sz="1600">
                  <a:solidFill>
                    <a:srgbClr val="7FD13B"/>
                  </a:solidFill>
                </a:rPr>
                <a:t> order resonance term</a:t>
              </a:r>
            </a:p>
          </p:txBody>
        </p:sp>
      </p:grpSp>
      <p:grpSp>
        <p:nvGrpSpPr>
          <p:cNvPr id="29" name="Group 50"/>
          <p:cNvGrpSpPr>
            <a:grpSpLocks/>
          </p:cNvGrpSpPr>
          <p:nvPr/>
        </p:nvGrpSpPr>
        <p:grpSpPr bwMode="auto">
          <a:xfrm>
            <a:off x="877888" y="5238750"/>
            <a:ext cx="6135687" cy="925513"/>
            <a:chOff x="553" y="3391"/>
            <a:chExt cx="3865" cy="583"/>
          </a:xfrm>
        </p:grpSpPr>
        <p:sp>
          <p:nvSpPr>
            <p:cNvPr id="30" name="Rectangle 44"/>
            <p:cNvSpPr>
              <a:spLocks noChangeArrowheads="1"/>
            </p:cNvSpPr>
            <p:nvPr/>
          </p:nvSpPr>
          <p:spPr bwMode="auto">
            <a:xfrm>
              <a:off x="553" y="3391"/>
              <a:ext cx="3865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Font typeface="Wingdings" charset="2"/>
                <a:buChar char="§"/>
              </a:pPr>
              <a:r>
                <a:rPr lang="en-US" sz="2000" b="1" u="sng" dirty="0" err="1">
                  <a:solidFill>
                    <a:srgbClr val="FFFFFF"/>
                  </a:solidFill>
                </a:rPr>
                <a:t>Sextupole</a:t>
              </a:r>
              <a:r>
                <a:rPr lang="en-US" sz="2000" dirty="0">
                  <a:solidFill>
                    <a:srgbClr val="FFFFFF"/>
                  </a:solidFill>
                </a:rPr>
                <a:t> excite </a:t>
              </a:r>
              <a:r>
                <a:rPr lang="en-US" sz="2000" b="1" u="sng" dirty="0">
                  <a:solidFill>
                    <a:srgbClr val="FFFFFF"/>
                  </a:solidFill>
                </a:rPr>
                <a:t>1</a:t>
              </a:r>
              <a:r>
                <a:rPr lang="en-US" sz="2000" b="1" u="sng" baseline="30000" dirty="0">
                  <a:solidFill>
                    <a:srgbClr val="FFFFFF"/>
                  </a:solidFill>
                </a:rPr>
                <a:t>st</a:t>
              </a:r>
              <a:r>
                <a:rPr lang="en-US" sz="2000" dirty="0">
                  <a:solidFill>
                    <a:srgbClr val="FFFFFF"/>
                  </a:solidFill>
                </a:rPr>
                <a:t> and </a:t>
              </a:r>
              <a:r>
                <a:rPr lang="en-US" sz="2000" b="1" u="sng" dirty="0">
                  <a:solidFill>
                    <a:srgbClr val="FFFFFF"/>
                  </a:solidFill>
                </a:rPr>
                <a:t>3</a:t>
              </a:r>
              <a:r>
                <a:rPr lang="en-US" sz="2000" b="1" u="sng" baseline="30000" dirty="0">
                  <a:solidFill>
                    <a:srgbClr val="FFFFFF"/>
                  </a:solidFill>
                </a:rPr>
                <a:t>rd</a:t>
              </a:r>
              <a:r>
                <a:rPr lang="en-US" sz="2000" dirty="0">
                  <a:solidFill>
                    <a:srgbClr val="FFFFFF"/>
                  </a:solidFill>
                </a:rPr>
                <a:t> </a:t>
              </a:r>
              <a:r>
                <a:rPr lang="en-US" sz="2000" b="1" u="sng" dirty="0">
                  <a:solidFill>
                    <a:srgbClr val="FFFFFF"/>
                  </a:solidFill>
                </a:rPr>
                <a:t>order resonance </a:t>
              </a:r>
            </a:p>
          </p:txBody>
        </p:sp>
        <p:sp>
          <p:nvSpPr>
            <p:cNvPr id="31" name="AutoShape 45"/>
            <p:cNvSpPr>
              <a:spLocks/>
            </p:cNvSpPr>
            <p:nvPr/>
          </p:nvSpPr>
          <p:spPr bwMode="auto">
            <a:xfrm>
              <a:off x="1369" y="3755"/>
              <a:ext cx="443" cy="219"/>
            </a:xfrm>
            <a:prstGeom prst="borderCallout2">
              <a:avLst>
                <a:gd name="adj1" fmla="val 32875"/>
                <a:gd name="adj2" fmla="val 110833"/>
                <a:gd name="adj3" fmla="val 32875"/>
                <a:gd name="adj4" fmla="val 154852"/>
                <a:gd name="adj5" fmla="val -69861"/>
                <a:gd name="adj6" fmla="val 200676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600">
                  <a:solidFill>
                    <a:schemeClr val="accent1"/>
                  </a:solidFill>
                  <a:latin typeface="Times New Roman" charset="0"/>
                </a:rPr>
                <a:t>q = 0</a:t>
              </a:r>
            </a:p>
          </p:txBody>
        </p:sp>
        <p:sp>
          <p:nvSpPr>
            <p:cNvPr id="32" name="AutoShape 46"/>
            <p:cNvSpPr>
              <a:spLocks/>
            </p:cNvSpPr>
            <p:nvPr/>
          </p:nvSpPr>
          <p:spPr bwMode="auto">
            <a:xfrm>
              <a:off x="3182" y="3740"/>
              <a:ext cx="609" cy="219"/>
            </a:xfrm>
            <a:prstGeom prst="borderCallout2">
              <a:avLst>
                <a:gd name="adj1" fmla="val 32875"/>
                <a:gd name="adj2" fmla="val -7880"/>
                <a:gd name="adj3" fmla="val 32875"/>
                <a:gd name="adj4" fmla="val -35958"/>
                <a:gd name="adj5" fmla="val -61185"/>
                <a:gd name="adj6" fmla="val -6519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600">
                  <a:solidFill>
                    <a:srgbClr val="7FD13B"/>
                  </a:solidFill>
                  <a:latin typeface="Times New Roman" charset="0"/>
                </a:rPr>
                <a:t>q = 0.33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07543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6675" y="53625"/>
            <a:ext cx="6705745" cy="914400"/>
          </a:xfrm>
        </p:spPr>
        <p:txBody>
          <a:bodyPr/>
          <a:lstStyle/>
          <a:p>
            <a:r>
              <a:rPr lang="en-US" sz="3600" dirty="0" err="1" smtClean="0"/>
              <a:t>Octupole</a:t>
            </a:r>
            <a:r>
              <a:rPr lang="en-US" sz="3600" dirty="0"/>
              <a:t>, A more Rigorous Approach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6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37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2" name="TextBox 11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Lattices &amp; Resonances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809625" y="1122595"/>
            <a:ext cx="8050213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charset="2"/>
              <a:buChar char="§"/>
            </a:pPr>
            <a:r>
              <a:rPr lang="en-US" sz="2000" dirty="0"/>
              <a:t>We can apply the same arguments for an </a:t>
            </a:r>
            <a:r>
              <a:rPr lang="en-US" sz="2000" dirty="0" err="1"/>
              <a:t>octupole</a:t>
            </a:r>
            <a:r>
              <a:rPr lang="en-US" sz="2000" dirty="0"/>
              <a:t>:</a:t>
            </a:r>
          </a:p>
        </p:txBody>
      </p:sp>
      <p:grpSp>
        <p:nvGrpSpPr>
          <p:cNvPr id="14" name="Group 30"/>
          <p:cNvGrpSpPr>
            <a:grpSpLocks/>
          </p:cNvGrpSpPr>
          <p:nvPr/>
        </p:nvGrpSpPr>
        <p:grpSpPr bwMode="auto">
          <a:xfrm>
            <a:off x="820738" y="1543283"/>
            <a:ext cx="7121525" cy="471487"/>
            <a:chOff x="517" y="1341"/>
            <a:chExt cx="4486" cy="297"/>
          </a:xfrm>
        </p:grpSpPr>
        <p:sp>
          <p:nvSpPr>
            <p:cNvPr id="15" name="Text Box 4"/>
            <p:cNvSpPr txBox="1">
              <a:spLocks noChangeArrowheads="1"/>
            </p:cNvSpPr>
            <p:nvPr/>
          </p:nvSpPr>
          <p:spPr bwMode="auto">
            <a:xfrm>
              <a:off x="2819" y="1373"/>
              <a:ext cx="75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en-US" sz="2000"/>
                <a:t>and thus</a:t>
              </a:r>
              <a:endParaRPr lang="en-US" sz="2000" b="1" u="sng" baseline="30000">
                <a:solidFill>
                  <a:schemeClr val="accent2"/>
                </a:solidFill>
              </a:endParaRPr>
            </a:p>
          </p:txBody>
        </p:sp>
        <p:graphicFrame>
          <p:nvGraphicFramePr>
            <p:cNvPr id="1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16132076"/>
                </p:ext>
              </p:extLst>
            </p:nvPr>
          </p:nvGraphicFramePr>
          <p:xfrm>
            <a:off x="1997" y="1346"/>
            <a:ext cx="826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613" name="Equation" r:id="rId5" imgW="1002865" imgH="355446" progId="Equation.3">
                    <p:embed/>
                  </p:oleObj>
                </mc:Choice>
                <mc:Fallback>
                  <p:oleObj name="Equation" r:id="rId5" imgW="1002865" imgH="355446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97" y="1346"/>
                          <a:ext cx="826" cy="292"/>
                        </a:xfrm>
                        <a:prstGeom prst="rect">
                          <a:avLst/>
                        </a:prstGeom>
                        <a:solidFill>
                          <a:schemeClr val="tx2"/>
                        </a:soli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43750660"/>
                </p:ext>
              </p:extLst>
            </p:nvPr>
          </p:nvGraphicFramePr>
          <p:xfrm>
            <a:off x="3623" y="1341"/>
            <a:ext cx="1380" cy="2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614" name="Equation" r:id="rId7" imgW="1675673" imgH="355446" progId="Equation.3">
                    <p:embed/>
                  </p:oleObj>
                </mc:Choice>
                <mc:Fallback>
                  <p:oleObj name="Equation" r:id="rId7" imgW="1675673" imgH="355446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23" y="1341"/>
                          <a:ext cx="1380" cy="291"/>
                        </a:xfrm>
                        <a:prstGeom prst="rect">
                          <a:avLst/>
                        </a:prstGeom>
                        <a:solidFill>
                          <a:srgbClr val="D6ECFF"/>
                        </a:soli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" name="Rectangle 7"/>
            <p:cNvSpPr>
              <a:spLocks noChangeArrowheads="1"/>
            </p:cNvSpPr>
            <p:nvPr/>
          </p:nvSpPr>
          <p:spPr bwMode="auto">
            <a:xfrm>
              <a:off x="517" y="1382"/>
              <a:ext cx="1641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Font typeface="Wingdings" charset="2"/>
                <a:buChar char="§"/>
              </a:pPr>
              <a:r>
                <a:rPr lang="en-US" sz="2000" dirty="0"/>
                <a:t>For an </a:t>
              </a:r>
              <a:r>
                <a:rPr lang="en-US" sz="2000" dirty="0" err="1"/>
                <a:t>octupole</a:t>
              </a:r>
              <a:endParaRPr lang="en-US" sz="2000" dirty="0"/>
            </a:p>
          </p:txBody>
        </p:sp>
      </p:grpSp>
      <p:grpSp>
        <p:nvGrpSpPr>
          <p:cNvPr id="19" name="Group 35"/>
          <p:cNvGrpSpPr>
            <a:grpSpLocks/>
          </p:cNvGrpSpPr>
          <p:nvPr/>
        </p:nvGrpSpPr>
        <p:grpSpPr bwMode="auto">
          <a:xfrm>
            <a:off x="993775" y="4716695"/>
            <a:ext cx="7910513" cy="1179513"/>
            <a:chOff x="626" y="3106"/>
            <a:chExt cx="4983" cy="743"/>
          </a:xfrm>
        </p:grpSpPr>
        <p:sp>
          <p:nvSpPr>
            <p:cNvPr id="20" name="Rectangle 16"/>
            <p:cNvSpPr>
              <a:spLocks noChangeArrowheads="1"/>
            </p:cNvSpPr>
            <p:nvPr/>
          </p:nvSpPr>
          <p:spPr bwMode="auto">
            <a:xfrm>
              <a:off x="626" y="3404"/>
              <a:ext cx="4983" cy="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Font typeface="Wingdings" charset="2"/>
                <a:buChar char="§"/>
              </a:pPr>
              <a:r>
                <a:rPr lang="en-US" sz="2000" b="1" u="sng" dirty="0" err="1"/>
                <a:t>Octupolar</a:t>
              </a:r>
              <a:r>
                <a:rPr lang="en-US" sz="2000" dirty="0"/>
                <a:t> errors excite </a:t>
              </a:r>
              <a:r>
                <a:rPr lang="en-US" sz="2000" b="1" u="sng" dirty="0"/>
                <a:t>2</a:t>
              </a:r>
              <a:r>
                <a:rPr lang="en-US" sz="2000" b="1" u="sng" baseline="30000" dirty="0"/>
                <a:t>nd</a:t>
              </a:r>
              <a:r>
                <a:rPr lang="en-US" sz="2000" dirty="0"/>
                <a:t> and </a:t>
              </a:r>
              <a:r>
                <a:rPr lang="en-US" sz="2000" b="1" u="sng" dirty="0"/>
                <a:t>4</a:t>
              </a:r>
              <a:r>
                <a:rPr lang="en-US" sz="2000" b="1" u="sng" baseline="30000" dirty="0"/>
                <a:t>th</a:t>
              </a:r>
              <a:r>
                <a:rPr lang="en-US" sz="2000" dirty="0"/>
                <a:t> </a:t>
              </a:r>
              <a:r>
                <a:rPr lang="en-US" sz="2000" b="1" u="sng" dirty="0"/>
                <a:t>order resonance</a:t>
              </a:r>
              <a:r>
                <a:rPr lang="en-US" sz="2000" dirty="0"/>
                <a:t> and are very important for larger amplitude particles. </a:t>
              </a:r>
            </a:p>
          </p:txBody>
        </p:sp>
        <p:sp>
          <p:nvSpPr>
            <p:cNvPr id="21" name="AutoShape 17"/>
            <p:cNvSpPr>
              <a:spLocks/>
            </p:cNvSpPr>
            <p:nvPr/>
          </p:nvSpPr>
          <p:spPr bwMode="auto">
            <a:xfrm>
              <a:off x="1342" y="3106"/>
              <a:ext cx="509" cy="219"/>
            </a:xfrm>
            <a:prstGeom prst="borderCallout2">
              <a:avLst>
                <a:gd name="adj1" fmla="val 32875"/>
                <a:gd name="adj2" fmla="val 109431"/>
                <a:gd name="adj3" fmla="val 32875"/>
                <a:gd name="adj4" fmla="val 192532"/>
                <a:gd name="adj5" fmla="val 138815"/>
                <a:gd name="adj6" fmla="val 278782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600">
                  <a:solidFill>
                    <a:srgbClr val="7FD13B"/>
                  </a:solidFill>
                  <a:latin typeface="Times New Roman" charset="0"/>
                </a:rPr>
                <a:t>q = 0.5</a:t>
              </a:r>
            </a:p>
          </p:txBody>
        </p:sp>
        <p:sp>
          <p:nvSpPr>
            <p:cNvPr id="22" name="AutoShape 18"/>
            <p:cNvSpPr>
              <a:spLocks/>
            </p:cNvSpPr>
            <p:nvPr/>
          </p:nvSpPr>
          <p:spPr bwMode="auto">
            <a:xfrm>
              <a:off x="4242" y="3164"/>
              <a:ext cx="609" cy="219"/>
            </a:xfrm>
            <a:prstGeom prst="borderCallout2">
              <a:avLst>
                <a:gd name="adj1" fmla="val 32875"/>
                <a:gd name="adj2" fmla="val -7880"/>
                <a:gd name="adj3" fmla="val 32875"/>
                <a:gd name="adj4" fmla="val -54681"/>
                <a:gd name="adj5" fmla="val 122833"/>
                <a:gd name="adj6" fmla="val -14138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600">
                  <a:solidFill>
                    <a:srgbClr val="7FD13B"/>
                  </a:solidFill>
                  <a:latin typeface="Times New Roman" charset="0"/>
                </a:rPr>
                <a:t>q = 0.25</a:t>
              </a:r>
            </a:p>
          </p:txBody>
        </p:sp>
      </p:grpSp>
      <p:grpSp>
        <p:nvGrpSpPr>
          <p:cNvPr id="23" name="Group 31"/>
          <p:cNvGrpSpPr>
            <a:grpSpLocks/>
          </p:cNvGrpSpPr>
          <p:nvPr/>
        </p:nvGrpSpPr>
        <p:grpSpPr bwMode="auto">
          <a:xfrm>
            <a:off x="825500" y="2163995"/>
            <a:ext cx="4321175" cy="744538"/>
            <a:chOff x="520" y="1708"/>
            <a:chExt cx="2722" cy="469"/>
          </a:xfrm>
        </p:grpSpPr>
        <p:sp>
          <p:nvSpPr>
            <p:cNvPr id="24" name="Rectangle 9"/>
            <p:cNvSpPr>
              <a:spLocks noChangeArrowheads="1"/>
            </p:cNvSpPr>
            <p:nvPr/>
          </p:nvSpPr>
          <p:spPr bwMode="auto">
            <a:xfrm>
              <a:off x="520" y="1825"/>
              <a:ext cx="1012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Font typeface="Wingdings" charset="2"/>
                <a:buChar char="§"/>
              </a:pPr>
              <a:r>
                <a:rPr lang="en-US" sz="2000" dirty="0"/>
                <a:t>We get :</a:t>
              </a:r>
            </a:p>
          </p:txBody>
        </p:sp>
        <p:graphicFrame>
          <p:nvGraphicFramePr>
            <p:cNvPr id="25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25687688"/>
                </p:ext>
              </p:extLst>
            </p:nvPr>
          </p:nvGraphicFramePr>
          <p:xfrm>
            <a:off x="1523" y="1708"/>
            <a:ext cx="1719" cy="4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615" name="Equation" r:id="rId9" imgW="2235200" imgH="609600" progId="Equation.3">
                    <p:embed/>
                  </p:oleObj>
                </mc:Choice>
                <mc:Fallback>
                  <p:oleObj name="Equation" r:id="rId9" imgW="2235200" imgH="609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23" y="1708"/>
                          <a:ext cx="1719" cy="469"/>
                        </a:xfrm>
                        <a:prstGeom prst="rect">
                          <a:avLst/>
                        </a:prstGeom>
                        <a:solidFill>
                          <a:srgbClr val="D6ECFF"/>
                        </a:soli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6" name="Group 33"/>
          <p:cNvGrpSpPr>
            <a:grpSpLocks/>
          </p:cNvGrpSpPr>
          <p:nvPr/>
        </p:nvGrpSpPr>
        <p:grpSpPr bwMode="auto">
          <a:xfrm>
            <a:off x="835025" y="2432283"/>
            <a:ext cx="7886700" cy="2259012"/>
            <a:chOff x="536" y="1656"/>
            <a:chExt cx="4968" cy="1423"/>
          </a:xfrm>
        </p:grpSpPr>
        <p:sp>
          <p:nvSpPr>
            <p:cNvPr id="27" name="Rectangle 10"/>
            <p:cNvSpPr>
              <a:spLocks noChangeArrowheads="1"/>
            </p:cNvSpPr>
            <p:nvPr/>
          </p:nvSpPr>
          <p:spPr bwMode="auto">
            <a:xfrm>
              <a:off x="536" y="2098"/>
              <a:ext cx="3680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Font typeface="Wingdings" charset="2"/>
                <a:buChar char="§"/>
              </a:pPr>
              <a:r>
                <a:rPr lang="en-US" sz="2000" dirty="0"/>
                <a:t>Summing over many turns gives:</a:t>
              </a:r>
            </a:p>
          </p:txBody>
        </p:sp>
        <p:grpSp>
          <p:nvGrpSpPr>
            <p:cNvPr id="28" name="Group 29"/>
            <p:cNvGrpSpPr>
              <a:grpSpLocks/>
            </p:cNvGrpSpPr>
            <p:nvPr/>
          </p:nvGrpSpPr>
          <p:grpSpPr bwMode="auto">
            <a:xfrm>
              <a:off x="1208" y="2326"/>
              <a:ext cx="3646" cy="491"/>
              <a:chOff x="1208" y="2424"/>
              <a:chExt cx="3646" cy="491"/>
            </a:xfrm>
          </p:grpSpPr>
          <p:sp>
            <p:nvSpPr>
              <p:cNvPr id="32" name="Rectangle 28"/>
              <p:cNvSpPr>
                <a:spLocks noChangeArrowheads="1"/>
              </p:cNvSpPr>
              <p:nvPr/>
            </p:nvSpPr>
            <p:spPr bwMode="auto">
              <a:xfrm>
                <a:off x="1208" y="2424"/>
                <a:ext cx="3646" cy="491"/>
              </a:xfrm>
              <a:prstGeom prst="rect">
                <a:avLst/>
              </a:prstGeom>
              <a:solidFill>
                <a:srgbClr val="D6E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3" name="Line 12"/>
              <p:cNvSpPr>
                <a:spLocks noChangeShapeType="1"/>
              </p:cNvSpPr>
              <p:nvPr/>
            </p:nvSpPr>
            <p:spPr bwMode="auto">
              <a:xfrm>
                <a:off x="1980" y="2557"/>
                <a:ext cx="1225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Line 13"/>
              <p:cNvSpPr>
                <a:spLocks noChangeShapeType="1"/>
              </p:cNvSpPr>
              <p:nvPr/>
            </p:nvSpPr>
            <p:spPr bwMode="auto">
              <a:xfrm flipV="1">
                <a:off x="3447" y="2548"/>
                <a:ext cx="1145" cy="7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Text Box 21"/>
              <p:cNvSpPr txBox="1">
                <a:spLocks noChangeArrowheads="1"/>
              </p:cNvSpPr>
              <p:nvPr/>
            </p:nvSpPr>
            <p:spPr bwMode="auto">
              <a:xfrm>
                <a:off x="1562" y="2491"/>
                <a:ext cx="312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>
                    <a:solidFill>
                      <a:srgbClr val="000000"/>
                    </a:solidFill>
                    <a:latin typeface="Times New Roman" charset="0"/>
                    <a:sym typeface="Symbol" charset="0"/>
                  </a:rPr>
                  <a:t></a:t>
                </a:r>
                <a:r>
                  <a:rPr lang="en-US">
                    <a:solidFill>
                      <a:srgbClr val="000000"/>
                    </a:solidFill>
                    <a:latin typeface="Times New Roman" charset="0"/>
                  </a:rPr>
                  <a:t> a</a:t>
                </a:r>
                <a:r>
                  <a:rPr lang="en-US" baseline="30000">
                    <a:solidFill>
                      <a:srgbClr val="000000"/>
                    </a:solidFill>
                    <a:latin typeface="Times New Roman" charset="0"/>
                  </a:rPr>
                  <a:t>2</a:t>
                </a:r>
                <a:r>
                  <a:rPr lang="en-US">
                    <a:solidFill>
                      <a:srgbClr val="000000"/>
                    </a:solidFill>
                    <a:latin typeface="Times New Roman" charset="0"/>
                  </a:rPr>
                  <a:t>(cos 4(</a:t>
                </a:r>
                <a:r>
                  <a:rPr lang="en-US">
                    <a:solidFill>
                      <a:srgbClr val="000000"/>
                    </a:solidFill>
                    <a:latin typeface="Times New Roman" charset="0"/>
                    <a:sym typeface="Symbol" charset="0"/>
                  </a:rPr>
                  <a:t>+2</a:t>
                </a:r>
                <a:r>
                  <a:rPr lang="en-US">
                    <a:solidFill>
                      <a:srgbClr val="000000"/>
                    </a:solidFill>
                    <a:latin typeface="Symbol" charset="0"/>
                    <a:sym typeface="Symbol" charset="0"/>
                  </a:rPr>
                  <a:t>p</a:t>
                </a:r>
                <a:r>
                  <a:rPr lang="en-US">
                    <a:solidFill>
                      <a:srgbClr val="000000"/>
                    </a:solidFill>
                    <a:latin typeface="Times New Roman" charset="0"/>
                    <a:sym typeface="Symbol" charset="0"/>
                  </a:rPr>
                  <a:t>nQ)</a:t>
                </a:r>
                <a:r>
                  <a:rPr lang="en-US">
                    <a:solidFill>
                      <a:srgbClr val="000000"/>
                    </a:solidFill>
                    <a:latin typeface="Times New Roman" charset="0"/>
                  </a:rPr>
                  <a:t> + cos 2(</a:t>
                </a:r>
                <a:r>
                  <a:rPr lang="en-US">
                    <a:solidFill>
                      <a:srgbClr val="000000"/>
                    </a:solidFill>
                    <a:latin typeface="Times New Roman" charset="0"/>
                    <a:sym typeface="Symbol" charset="0"/>
                  </a:rPr>
                  <a:t>+2</a:t>
                </a:r>
                <a:r>
                  <a:rPr lang="en-US">
                    <a:solidFill>
                      <a:srgbClr val="000000"/>
                    </a:solidFill>
                    <a:latin typeface="Symbol" charset="0"/>
                    <a:sym typeface="Symbol" charset="0"/>
                  </a:rPr>
                  <a:t>p</a:t>
                </a:r>
                <a:r>
                  <a:rPr lang="en-US">
                    <a:solidFill>
                      <a:srgbClr val="000000"/>
                    </a:solidFill>
                    <a:latin typeface="Times New Roman" charset="0"/>
                    <a:sym typeface="Symbol" charset="0"/>
                  </a:rPr>
                  <a:t>nQ)</a:t>
                </a:r>
                <a:r>
                  <a:rPr lang="en-US">
                    <a:solidFill>
                      <a:srgbClr val="000000"/>
                    </a:solidFill>
                    <a:latin typeface="Times New Roman" charset="0"/>
                  </a:rPr>
                  <a:t>)</a:t>
                </a:r>
              </a:p>
            </p:txBody>
          </p:sp>
          <p:graphicFrame>
            <p:nvGraphicFramePr>
              <p:cNvPr id="36" name="Object 26"/>
              <p:cNvGraphicFramePr>
                <a:graphicFrameLocks noChangeAspect="1"/>
              </p:cNvGraphicFramePr>
              <p:nvPr/>
            </p:nvGraphicFramePr>
            <p:xfrm>
              <a:off x="1274" y="2443"/>
              <a:ext cx="272" cy="46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616" name="Equation" r:id="rId11" imgW="355446" imgH="609336" progId="Equation.3">
                      <p:embed/>
                    </p:oleObj>
                  </mc:Choice>
                  <mc:Fallback>
                    <p:oleObj name="Equation" r:id="rId11" imgW="355446" imgH="609336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274" y="2443"/>
                            <a:ext cx="272" cy="46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29" name="AutoShape 27"/>
            <p:cNvSpPr>
              <a:spLocks/>
            </p:cNvSpPr>
            <p:nvPr/>
          </p:nvSpPr>
          <p:spPr bwMode="auto">
            <a:xfrm>
              <a:off x="2473" y="2873"/>
              <a:ext cx="1312" cy="206"/>
            </a:xfrm>
            <a:prstGeom prst="borderCallout2">
              <a:avLst>
                <a:gd name="adj1" fmla="val 34954"/>
                <a:gd name="adj2" fmla="val -3657"/>
                <a:gd name="adj3" fmla="val 34954"/>
                <a:gd name="adj4" fmla="val -24162"/>
                <a:gd name="adj5" fmla="val -108255"/>
                <a:gd name="adj6" fmla="val -45884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600">
                  <a:solidFill>
                    <a:srgbClr val="7FD13B"/>
                  </a:solidFill>
                </a:rPr>
                <a:t>Amplitude squared</a:t>
              </a:r>
            </a:p>
          </p:txBody>
        </p:sp>
        <p:sp>
          <p:nvSpPr>
            <p:cNvPr id="30" name="AutoShape 14"/>
            <p:cNvSpPr>
              <a:spLocks/>
            </p:cNvSpPr>
            <p:nvPr/>
          </p:nvSpPr>
          <p:spPr bwMode="auto">
            <a:xfrm>
              <a:off x="3834" y="1656"/>
              <a:ext cx="1670" cy="206"/>
            </a:xfrm>
            <a:prstGeom prst="borderCallout2">
              <a:avLst>
                <a:gd name="adj1" fmla="val 34954"/>
                <a:gd name="adj2" fmla="val -2875"/>
                <a:gd name="adj3" fmla="val 34954"/>
                <a:gd name="adj4" fmla="val -20657"/>
                <a:gd name="adj5" fmla="val 356310"/>
                <a:gd name="adj6" fmla="val -39639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600">
                  <a:solidFill>
                    <a:schemeClr val="accent1"/>
                  </a:solidFill>
                </a:rPr>
                <a:t>4</a:t>
              </a:r>
              <a:r>
                <a:rPr lang="en-US" sz="1600" baseline="30000">
                  <a:solidFill>
                    <a:schemeClr val="accent1"/>
                  </a:solidFill>
                </a:rPr>
                <a:t>th</a:t>
              </a:r>
              <a:r>
                <a:rPr lang="en-US" sz="1600">
                  <a:solidFill>
                    <a:schemeClr val="accent1"/>
                  </a:solidFill>
                </a:rPr>
                <a:t> order resonance term</a:t>
              </a:r>
            </a:p>
          </p:txBody>
        </p:sp>
        <p:sp>
          <p:nvSpPr>
            <p:cNvPr id="31" name="AutoShape 15"/>
            <p:cNvSpPr>
              <a:spLocks/>
            </p:cNvSpPr>
            <p:nvPr/>
          </p:nvSpPr>
          <p:spPr bwMode="auto">
            <a:xfrm>
              <a:off x="4149" y="1910"/>
              <a:ext cx="1352" cy="345"/>
            </a:xfrm>
            <a:prstGeom prst="borderCallout2">
              <a:avLst>
                <a:gd name="adj1" fmla="val 20870"/>
                <a:gd name="adj2" fmla="val -3551"/>
                <a:gd name="adj3" fmla="val 20870"/>
                <a:gd name="adj4" fmla="val -8949"/>
                <a:gd name="adj5" fmla="val 147245"/>
                <a:gd name="adj6" fmla="val -14718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600" dirty="0">
                  <a:solidFill>
                    <a:srgbClr val="7FD13B"/>
                  </a:solidFill>
                </a:rPr>
                <a:t>2</a:t>
              </a:r>
              <a:r>
                <a:rPr lang="en-US" sz="1600" baseline="30000" dirty="0">
                  <a:solidFill>
                    <a:srgbClr val="7FD13B"/>
                  </a:solidFill>
                </a:rPr>
                <a:t>nd</a:t>
              </a:r>
              <a:r>
                <a:rPr lang="en-US" sz="1600" dirty="0">
                  <a:solidFill>
                    <a:srgbClr val="7FD13B"/>
                  </a:solidFill>
                </a:rPr>
                <a:t> order resonance term</a:t>
              </a:r>
            </a:p>
          </p:txBody>
        </p:sp>
      </p:grpSp>
      <p:sp>
        <p:nvSpPr>
          <p:cNvPr id="37" name="AutoShape 36"/>
          <p:cNvSpPr>
            <a:spLocks/>
          </p:cNvSpPr>
          <p:nvPr/>
        </p:nvSpPr>
        <p:spPr bwMode="auto">
          <a:xfrm>
            <a:off x="6340658" y="5869105"/>
            <a:ext cx="2236787" cy="530225"/>
          </a:xfrm>
          <a:prstGeom prst="borderCallout2">
            <a:avLst>
              <a:gd name="adj1" fmla="val 21556"/>
              <a:gd name="adj2" fmla="val -3407"/>
              <a:gd name="adj3" fmla="val 21556"/>
              <a:gd name="adj4" fmla="val -49608"/>
              <a:gd name="adj5" fmla="val -9880"/>
              <a:gd name="adj6" fmla="val -8341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600">
                <a:solidFill>
                  <a:srgbClr val="7FD13B"/>
                </a:solidFill>
              </a:rPr>
              <a:t>Can restrict dynamic aperture</a:t>
            </a:r>
          </a:p>
        </p:txBody>
      </p:sp>
    </p:spTree>
    <p:extLst>
      <p:ext uri="{BB962C8B-B14F-4D97-AF65-F5344CB8AC3E}">
        <p14:creationId xmlns:p14="http://schemas.microsoft.com/office/powerpoint/2010/main" val="2007543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699" y="53625"/>
            <a:ext cx="6480721" cy="914400"/>
          </a:xfrm>
        </p:spPr>
        <p:txBody>
          <a:bodyPr/>
          <a:lstStyle/>
          <a:p>
            <a:r>
              <a:rPr lang="en-US" sz="3600" dirty="0" smtClean="0"/>
              <a:t>Resonances, a Summary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6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38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4" name="Content Placeholder 2"/>
          <p:cNvSpPr>
            <a:spLocks noGrp="1"/>
          </p:cNvSpPr>
          <p:nvPr>
            <p:ph idx="1"/>
          </p:nvPr>
        </p:nvSpPr>
        <p:spPr>
          <a:xfrm>
            <a:off x="431540" y="1178749"/>
            <a:ext cx="8442430" cy="4995555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lnSpc>
                <a:spcPct val="125000"/>
              </a:lnSpc>
              <a:spcBef>
                <a:spcPct val="20000"/>
              </a:spcBef>
              <a:buFont typeface="Wingdings" charset="2"/>
              <a:buChar char="§"/>
            </a:pPr>
            <a:r>
              <a:rPr lang="en-US" sz="3200" b="1" u="sng" dirty="0" err="1"/>
              <a:t>Quadrupoles</a:t>
            </a:r>
            <a:r>
              <a:rPr lang="en-US" sz="3200" dirty="0"/>
              <a:t> excite </a:t>
            </a:r>
            <a:r>
              <a:rPr lang="en-US" sz="3200" b="1" u="sng" dirty="0"/>
              <a:t>2</a:t>
            </a:r>
            <a:r>
              <a:rPr lang="en-US" sz="3200" b="1" u="sng" baseline="30000" dirty="0"/>
              <a:t>nd</a:t>
            </a:r>
            <a:r>
              <a:rPr lang="en-US" sz="3200" dirty="0"/>
              <a:t> order resonances</a:t>
            </a:r>
          </a:p>
          <a:p>
            <a:pPr marL="457200" indent="-457200">
              <a:lnSpc>
                <a:spcPct val="125000"/>
              </a:lnSpc>
              <a:spcBef>
                <a:spcPct val="20000"/>
              </a:spcBef>
              <a:buFont typeface="Wingdings" charset="2"/>
              <a:buChar char="§"/>
            </a:pPr>
            <a:r>
              <a:rPr lang="en-US" sz="3200" b="1" u="sng" dirty="0" err="1"/>
              <a:t>Sextupoles</a:t>
            </a:r>
            <a:r>
              <a:rPr lang="en-US" sz="3200" dirty="0"/>
              <a:t> excite </a:t>
            </a:r>
            <a:r>
              <a:rPr lang="en-US" sz="3200" b="1" u="sng" dirty="0"/>
              <a:t>1</a:t>
            </a:r>
            <a:r>
              <a:rPr lang="en-US" sz="3200" b="1" u="sng" baseline="30000" dirty="0"/>
              <a:t>st</a:t>
            </a:r>
            <a:r>
              <a:rPr lang="en-US" sz="3200" dirty="0"/>
              <a:t> and </a:t>
            </a:r>
            <a:r>
              <a:rPr lang="en-US" sz="3200" b="1" u="sng" dirty="0"/>
              <a:t>3</a:t>
            </a:r>
            <a:r>
              <a:rPr lang="en-US" sz="3200" b="1" u="sng" baseline="30000" dirty="0"/>
              <a:t>rd</a:t>
            </a:r>
            <a:r>
              <a:rPr lang="en-US" sz="3200" dirty="0"/>
              <a:t> order resonances</a:t>
            </a:r>
          </a:p>
          <a:p>
            <a:pPr marL="457200" indent="-457200">
              <a:lnSpc>
                <a:spcPct val="125000"/>
              </a:lnSpc>
              <a:spcBef>
                <a:spcPct val="20000"/>
              </a:spcBef>
              <a:buFont typeface="Wingdings" charset="2"/>
              <a:buChar char="§"/>
            </a:pPr>
            <a:r>
              <a:rPr lang="en-US" sz="3200" b="1" u="sng" dirty="0" err="1"/>
              <a:t>Octupoles</a:t>
            </a:r>
            <a:r>
              <a:rPr lang="en-US" sz="3200" dirty="0"/>
              <a:t> excite </a:t>
            </a:r>
            <a:r>
              <a:rPr lang="en-US" sz="3200" b="1" u="sng" dirty="0"/>
              <a:t>2</a:t>
            </a:r>
            <a:r>
              <a:rPr lang="en-US" sz="3200" b="1" u="sng" baseline="30000" dirty="0"/>
              <a:t>nd</a:t>
            </a:r>
            <a:r>
              <a:rPr lang="en-US" sz="3200" dirty="0"/>
              <a:t> and </a:t>
            </a:r>
            <a:r>
              <a:rPr lang="en-US" sz="3200" b="1" u="sng" dirty="0"/>
              <a:t>4</a:t>
            </a:r>
            <a:r>
              <a:rPr lang="en-US" sz="3200" b="1" u="sng" baseline="30000" dirty="0"/>
              <a:t>th</a:t>
            </a:r>
            <a:r>
              <a:rPr lang="en-US" sz="3200" dirty="0"/>
              <a:t> order </a:t>
            </a:r>
            <a:r>
              <a:rPr lang="en-US" sz="3200" dirty="0" smtClean="0"/>
              <a:t>resonances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Wingdings" charset="2"/>
              <a:buChar char="§"/>
            </a:pPr>
            <a:endParaRPr lang="en-US" sz="3200" dirty="0" smtClean="0"/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Wingdings" charset="2"/>
              <a:buChar char="§"/>
            </a:pPr>
            <a:r>
              <a:rPr lang="en-US" sz="3200" dirty="0" smtClean="0"/>
              <a:t>This </a:t>
            </a:r>
            <a:r>
              <a:rPr lang="en-US" sz="3200" dirty="0"/>
              <a:t>is true for small amplitude particles and low strength excitations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Wingdings" charset="2"/>
              <a:buChar char="§"/>
            </a:pPr>
            <a:endParaRPr lang="en-US" sz="3200" dirty="0"/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Wingdings" charset="2"/>
              <a:buChar char="§"/>
            </a:pPr>
            <a:r>
              <a:rPr lang="en-US" sz="3200" dirty="0"/>
              <a:t>However, for stronger excitations </a:t>
            </a:r>
            <a:r>
              <a:rPr lang="en-US" sz="3200" dirty="0" err="1"/>
              <a:t>sextupoles</a:t>
            </a:r>
            <a:r>
              <a:rPr lang="en-US" sz="3200" dirty="0"/>
              <a:t> will excite higher order </a:t>
            </a:r>
            <a:r>
              <a:rPr lang="en-US" sz="3200" dirty="0" smtClean="0"/>
              <a:t>resonances </a:t>
            </a:r>
            <a:r>
              <a:rPr lang="en-US" sz="3200" dirty="0"/>
              <a:t>(non-</a:t>
            </a:r>
            <a:r>
              <a:rPr lang="en-US" sz="3200" dirty="0" smtClean="0"/>
              <a:t>linear)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Lattices &amp; Resonances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696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699" y="53625"/>
            <a:ext cx="6480721" cy="914400"/>
          </a:xfrm>
        </p:spPr>
        <p:txBody>
          <a:bodyPr/>
          <a:lstStyle/>
          <a:p>
            <a:r>
              <a:rPr lang="en-US" sz="3600" dirty="0" smtClean="0"/>
              <a:t>Coupling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6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39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4" name="Content Placeholder 2"/>
          <p:cNvSpPr>
            <a:spLocks noGrp="1"/>
          </p:cNvSpPr>
          <p:nvPr>
            <p:ph idx="1"/>
          </p:nvPr>
        </p:nvSpPr>
        <p:spPr>
          <a:xfrm>
            <a:off x="431540" y="1178751"/>
            <a:ext cx="8442430" cy="2115234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lnSpc>
                <a:spcPct val="110000"/>
              </a:lnSpc>
              <a:spcBef>
                <a:spcPct val="20000"/>
              </a:spcBef>
              <a:buFont typeface="Wingdings" charset="2"/>
              <a:buChar char="§"/>
            </a:pPr>
            <a:r>
              <a:rPr lang="en-US" dirty="0"/>
              <a:t>Coupling </a:t>
            </a:r>
            <a:r>
              <a:rPr lang="en-US" dirty="0" smtClean="0"/>
              <a:t>converts </a:t>
            </a:r>
            <a:r>
              <a:rPr lang="en-US" dirty="0" err="1"/>
              <a:t>betatron</a:t>
            </a:r>
            <a:r>
              <a:rPr lang="en-US" dirty="0"/>
              <a:t> motion from one plane (horizontal or vertical) into motion in the other plane</a:t>
            </a:r>
            <a:r>
              <a:rPr lang="en-US" dirty="0" smtClean="0"/>
              <a:t>.</a:t>
            </a:r>
            <a:endParaRPr lang="en-US" dirty="0"/>
          </a:p>
          <a:p>
            <a:pPr marL="457200" indent="-457200">
              <a:lnSpc>
                <a:spcPct val="110000"/>
              </a:lnSpc>
              <a:spcBef>
                <a:spcPct val="20000"/>
              </a:spcBef>
              <a:buFont typeface="Wingdings" charset="2"/>
              <a:buChar char="§"/>
            </a:pPr>
            <a:r>
              <a:rPr lang="en-US" dirty="0"/>
              <a:t>Fields that will excite coupling  are</a:t>
            </a:r>
            <a:r>
              <a:rPr lang="en-US" dirty="0" smtClean="0"/>
              <a:t>:</a:t>
            </a:r>
            <a:endParaRPr lang="en-US" dirty="0"/>
          </a:p>
          <a:p>
            <a:pPr marL="800100" lvl="1" indent="-342900">
              <a:lnSpc>
                <a:spcPct val="110000"/>
              </a:lnSpc>
              <a:buSzPct val="80000"/>
              <a:buFont typeface="Wingdings" charset="2"/>
              <a:buChar char="§"/>
            </a:pPr>
            <a:r>
              <a:rPr lang="en-US" sz="2000" dirty="0"/>
              <a:t>Skew </a:t>
            </a:r>
            <a:r>
              <a:rPr lang="en-US" sz="2000" dirty="0" err="1"/>
              <a:t>quadrupoles</a:t>
            </a:r>
            <a:r>
              <a:rPr lang="en-US" sz="2000" dirty="0"/>
              <a:t>, which are normal </a:t>
            </a:r>
            <a:r>
              <a:rPr lang="en-US" sz="2000" dirty="0" err="1"/>
              <a:t>quadrupoles</a:t>
            </a:r>
            <a:r>
              <a:rPr lang="en-US" sz="2000" dirty="0"/>
              <a:t>, but tilted by 45º about </a:t>
            </a:r>
            <a:r>
              <a:rPr lang="en-US" sz="2000" dirty="0" smtClean="0"/>
              <a:t>it’s </a:t>
            </a:r>
            <a:r>
              <a:rPr lang="en-US" sz="2000" dirty="0"/>
              <a:t>longitudinal axis</a:t>
            </a:r>
            <a:r>
              <a:rPr lang="en-US" sz="2000" dirty="0" smtClean="0"/>
              <a:t>.</a:t>
            </a:r>
            <a:endParaRPr lang="en-US" sz="2000" dirty="0"/>
          </a:p>
          <a:p>
            <a:pPr marL="800100" lvl="1" indent="-342900">
              <a:lnSpc>
                <a:spcPct val="110000"/>
              </a:lnSpc>
              <a:buSzPct val="80000"/>
              <a:buFont typeface="Wingdings" charset="2"/>
              <a:buChar char="§"/>
            </a:pPr>
            <a:r>
              <a:rPr lang="en-US" sz="2000" dirty="0" err="1"/>
              <a:t>Solenoidal</a:t>
            </a:r>
            <a:r>
              <a:rPr lang="en-US" sz="2000" dirty="0"/>
              <a:t> (longitudinal magnetic field)</a:t>
            </a:r>
          </a:p>
        </p:txBody>
      </p:sp>
      <p:sp>
        <p:nvSpPr>
          <p:cNvPr id="12" name="TextBox 11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Lattices &amp; Resonances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86535" y="3609019"/>
            <a:ext cx="4230470" cy="2666277"/>
            <a:chOff x="946150" y="1347788"/>
            <a:chExt cx="7911426" cy="4778375"/>
          </a:xfrm>
        </p:grpSpPr>
        <p:grpSp>
          <p:nvGrpSpPr>
            <p:cNvPr id="11" name="Group 4"/>
            <p:cNvGrpSpPr>
              <a:grpSpLocks/>
            </p:cNvGrpSpPr>
            <p:nvPr/>
          </p:nvGrpSpPr>
          <p:grpSpPr bwMode="auto">
            <a:xfrm>
              <a:off x="1147763" y="1935163"/>
              <a:ext cx="4343400" cy="4191000"/>
              <a:chOff x="912" y="336"/>
              <a:chExt cx="2736" cy="2640"/>
            </a:xfrm>
          </p:grpSpPr>
          <p:sp>
            <p:nvSpPr>
              <p:cNvPr id="13" name="Freeform 5"/>
              <p:cNvSpPr>
                <a:spLocks/>
              </p:cNvSpPr>
              <p:nvPr/>
            </p:nvSpPr>
            <p:spPr bwMode="auto">
              <a:xfrm rot="-5400000">
                <a:off x="2136" y="1320"/>
                <a:ext cx="1872" cy="576"/>
              </a:xfrm>
              <a:custGeom>
                <a:avLst/>
                <a:gdLst>
                  <a:gd name="T0" fmla="*/ 0 w 384"/>
                  <a:gd name="T1" fmla="*/ 1259712 h 192"/>
                  <a:gd name="T2" fmla="*/ 61249627 w 384"/>
                  <a:gd name="T3" fmla="*/ 0 h 192"/>
                  <a:gd name="T4" fmla="*/ 122497070 w 384"/>
                  <a:gd name="T5" fmla="*/ 1259712 h 192"/>
                  <a:gd name="T6" fmla="*/ 0 60000 65536"/>
                  <a:gd name="T7" fmla="*/ 0 60000 65536"/>
                  <a:gd name="T8" fmla="*/ 0 60000 65536"/>
                  <a:gd name="T9" fmla="*/ 0 w 384"/>
                  <a:gd name="T10" fmla="*/ 0 h 192"/>
                  <a:gd name="T11" fmla="*/ 384 w 384"/>
                  <a:gd name="T12" fmla="*/ 192 h 1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4" h="192">
                    <a:moveTo>
                      <a:pt x="0" y="192"/>
                    </a:moveTo>
                    <a:cubicBezTo>
                      <a:pt x="64" y="96"/>
                      <a:pt x="128" y="0"/>
                      <a:pt x="192" y="0"/>
                    </a:cubicBezTo>
                    <a:cubicBezTo>
                      <a:pt x="256" y="0"/>
                      <a:pt x="352" y="160"/>
                      <a:pt x="384" y="192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Freeform 6"/>
              <p:cNvSpPr>
                <a:spLocks/>
              </p:cNvSpPr>
              <p:nvPr/>
            </p:nvSpPr>
            <p:spPr bwMode="auto">
              <a:xfrm rot="10757988">
                <a:off x="1247" y="432"/>
                <a:ext cx="1872" cy="480"/>
              </a:xfrm>
              <a:custGeom>
                <a:avLst/>
                <a:gdLst>
                  <a:gd name="T0" fmla="*/ 0 w 384"/>
                  <a:gd name="T1" fmla="*/ 292970 h 192"/>
                  <a:gd name="T2" fmla="*/ 61249627 w 384"/>
                  <a:gd name="T3" fmla="*/ 0 h 192"/>
                  <a:gd name="T4" fmla="*/ 122497070 w 384"/>
                  <a:gd name="T5" fmla="*/ 292970 h 192"/>
                  <a:gd name="T6" fmla="*/ 0 60000 65536"/>
                  <a:gd name="T7" fmla="*/ 0 60000 65536"/>
                  <a:gd name="T8" fmla="*/ 0 60000 65536"/>
                  <a:gd name="T9" fmla="*/ 0 w 384"/>
                  <a:gd name="T10" fmla="*/ 0 h 192"/>
                  <a:gd name="T11" fmla="*/ 384 w 384"/>
                  <a:gd name="T12" fmla="*/ 192 h 1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4" h="192">
                    <a:moveTo>
                      <a:pt x="0" y="192"/>
                    </a:moveTo>
                    <a:cubicBezTo>
                      <a:pt x="64" y="96"/>
                      <a:pt x="128" y="0"/>
                      <a:pt x="192" y="0"/>
                    </a:cubicBezTo>
                    <a:cubicBezTo>
                      <a:pt x="256" y="0"/>
                      <a:pt x="352" y="160"/>
                      <a:pt x="384" y="192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Freeform 7"/>
              <p:cNvSpPr>
                <a:spLocks/>
              </p:cNvSpPr>
              <p:nvPr/>
            </p:nvSpPr>
            <p:spPr bwMode="auto">
              <a:xfrm>
                <a:off x="1248" y="2256"/>
                <a:ext cx="1872" cy="576"/>
              </a:xfrm>
              <a:custGeom>
                <a:avLst/>
                <a:gdLst>
                  <a:gd name="T0" fmla="*/ 0 w 384"/>
                  <a:gd name="T1" fmla="*/ 1259712 h 192"/>
                  <a:gd name="T2" fmla="*/ 61249627 w 384"/>
                  <a:gd name="T3" fmla="*/ 0 h 192"/>
                  <a:gd name="T4" fmla="*/ 122497070 w 384"/>
                  <a:gd name="T5" fmla="*/ 1259712 h 192"/>
                  <a:gd name="T6" fmla="*/ 0 60000 65536"/>
                  <a:gd name="T7" fmla="*/ 0 60000 65536"/>
                  <a:gd name="T8" fmla="*/ 0 60000 65536"/>
                  <a:gd name="T9" fmla="*/ 0 w 384"/>
                  <a:gd name="T10" fmla="*/ 0 h 192"/>
                  <a:gd name="T11" fmla="*/ 384 w 384"/>
                  <a:gd name="T12" fmla="*/ 192 h 1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4" h="192">
                    <a:moveTo>
                      <a:pt x="0" y="192"/>
                    </a:moveTo>
                    <a:cubicBezTo>
                      <a:pt x="64" y="96"/>
                      <a:pt x="128" y="0"/>
                      <a:pt x="192" y="0"/>
                    </a:cubicBezTo>
                    <a:cubicBezTo>
                      <a:pt x="256" y="0"/>
                      <a:pt x="352" y="160"/>
                      <a:pt x="384" y="192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Freeform 8"/>
              <p:cNvSpPr>
                <a:spLocks/>
              </p:cNvSpPr>
              <p:nvPr/>
            </p:nvSpPr>
            <p:spPr bwMode="auto">
              <a:xfrm rot="5411644">
                <a:off x="360" y="1366"/>
                <a:ext cx="1872" cy="577"/>
              </a:xfrm>
              <a:custGeom>
                <a:avLst/>
                <a:gdLst>
                  <a:gd name="T0" fmla="*/ 0 w 384"/>
                  <a:gd name="T1" fmla="*/ 1277304 h 192"/>
                  <a:gd name="T2" fmla="*/ 61249627 w 384"/>
                  <a:gd name="T3" fmla="*/ 0 h 192"/>
                  <a:gd name="T4" fmla="*/ 122497070 w 384"/>
                  <a:gd name="T5" fmla="*/ 1277304 h 192"/>
                  <a:gd name="T6" fmla="*/ 0 60000 65536"/>
                  <a:gd name="T7" fmla="*/ 0 60000 65536"/>
                  <a:gd name="T8" fmla="*/ 0 60000 65536"/>
                  <a:gd name="T9" fmla="*/ 0 w 384"/>
                  <a:gd name="T10" fmla="*/ 0 h 192"/>
                  <a:gd name="T11" fmla="*/ 384 w 384"/>
                  <a:gd name="T12" fmla="*/ 192 h 1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4" h="192">
                    <a:moveTo>
                      <a:pt x="0" y="192"/>
                    </a:moveTo>
                    <a:cubicBezTo>
                      <a:pt x="64" y="96"/>
                      <a:pt x="128" y="0"/>
                      <a:pt x="192" y="0"/>
                    </a:cubicBezTo>
                    <a:cubicBezTo>
                      <a:pt x="256" y="0"/>
                      <a:pt x="352" y="160"/>
                      <a:pt x="384" y="192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Line 9"/>
              <p:cNvSpPr>
                <a:spLocks noChangeShapeType="1"/>
              </p:cNvSpPr>
              <p:nvPr/>
            </p:nvSpPr>
            <p:spPr bwMode="auto">
              <a:xfrm flipV="1">
                <a:off x="2208" y="336"/>
                <a:ext cx="0" cy="26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Line 10"/>
              <p:cNvSpPr>
                <a:spLocks noChangeShapeType="1"/>
              </p:cNvSpPr>
              <p:nvPr/>
            </p:nvSpPr>
            <p:spPr bwMode="auto">
              <a:xfrm>
                <a:off x="912" y="1632"/>
                <a:ext cx="27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Text Box 11"/>
              <p:cNvSpPr txBox="1">
                <a:spLocks noChangeArrowheads="1"/>
              </p:cNvSpPr>
              <p:nvPr/>
            </p:nvSpPr>
            <p:spPr bwMode="auto">
              <a:xfrm>
                <a:off x="2918" y="1466"/>
                <a:ext cx="255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>
                    <a:latin typeface="Times New Roman" charset="0"/>
                  </a:rPr>
                  <a:t>N</a:t>
                </a:r>
              </a:p>
            </p:txBody>
          </p:sp>
          <p:sp>
            <p:nvSpPr>
              <p:cNvPr id="20" name="Text Box 12"/>
              <p:cNvSpPr txBox="1">
                <a:spLocks noChangeArrowheads="1"/>
              </p:cNvSpPr>
              <p:nvPr/>
            </p:nvSpPr>
            <p:spPr bwMode="auto">
              <a:xfrm>
                <a:off x="2102" y="458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>
                    <a:latin typeface="Times New Roman" charset="0"/>
                  </a:rPr>
                  <a:t>S</a:t>
                </a:r>
              </a:p>
            </p:txBody>
          </p:sp>
          <p:sp>
            <p:nvSpPr>
              <p:cNvPr id="21" name="Text Box 13"/>
              <p:cNvSpPr txBox="1">
                <a:spLocks noChangeArrowheads="1"/>
              </p:cNvSpPr>
              <p:nvPr/>
            </p:nvSpPr>
            <p:spPr bwMode="auto">
              <a:xfrm>
                <a:off x="1200" y="1488"/>
                <a:ext cx="255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>
                    <a:latin typeface="Times New Roman" charset="0"/>
                  </a:rPr>
                  <a:t>N</a:t>
                </a:r>
              </a:p>
            </p:txBody>
          </p:sp>
          <p:sp>
            <p:nvSpPr>
              <p:cNvPr id="22" name="Text Box 14"/>
              <p:cNvSpPr txBox="1">
                <a:spLocks noChangeArrowheads="1"/>
              </p:cNvSpPr>
              <p:nvPr/>
            </p:nvSpPr>
            <p:spPr bwMode="auto">
              <a:xfrm>
                <a:off x="2112" y="2352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>
                    <a:latin typeface="Times New Roman" charset="0"/>
                  </a:rPr>
                  <a:t>S</a:t>
                </a:r>
              </a:p>
            </p:txBody>
          </p:sp>
          <p:sp>
            <p:nvSpPr>
              <p:cNvPr id="23" name="Line 15"/>
              <p:cNvSpPr>
                <a:spLocks noChangeShapeType="1"/>
              </p:cNvSpPr>
              <p:nvPr/>
            </p:nvSpPr>
            <p:spPr bwMode="auto">
              <a:xfrm flipH="1" flipV="1">
                <a:off x="2496" y="864"/>
                <a:ext cx="336" cy="384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Line 16"/>
              <p:cNvSpPr>
                <a:spLocks noChangeShapeType="1"/>
              </p:cNvSpPr>
              <p:nvPr/>
            </p:nvSpPr>
            <p:spPr bwMode="auto">
              <a:xfrm flipV="1">
                <a:off x="1584" y="912"/>
                <a:ext cx="336" cy="43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Line 17"/>
              <p:cNvSpPr>
                <a:spLocks noChangeShapeType="1"/>
              </p:cNvSpPr>
              <p:nvPr/>
            </p:nvSpPr>
            <p:spPr bwMode="auto">
              <a:xfrm>
                <a:off x="1584" y="1920"/>
                <a:ext cx="336" cy="288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Line 18"/>
              <p:cNvSpPr>
                <a:spLocks noChangeShapeType="1"/>
              </p:cNvSpPr>
              <p:nvPr/>
            </p:nvSpPr>
            <p:spPr bwMode="auto">
              <a:xfrm flipH="1">
                <a:off x="2448" y="1872"/>
                <a:ext cx="336" cy="384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" name="Line 19"/>
              <p:cNvSpPr>
                <a:spLocks noChangeShapeType="1"/>
              </p:cNvSpPr>
              <p:nvPr/>
            </p:nvSpPr>
            <p:spPr bwMode="auto">
              <a:xfrm flipH="1">
                <a:off x="2496" y="1104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" name="Line 20"/>
              <p:cNvSpPr>
                <a:spLocks noChangeShapeType="1"/>
              </p:cNvSpPr>
              <p:nvPr/>
            </p:nvSpPr>
            <p:spPr bwMode="auto">
              <a:xfrm flipV="1">
                <a:off x="2688" y="912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" name="Line 21"/>
              <p:cNvSpPr>
                <a:spLocks noChangeShapeType="1"/>
              </p:cNvSpPr>
              <p:nvPr/>
            </p:nvSpPr>
            <p:spPr bwMode="auto">
              <a:xfrm flipV="1">
                <a:off x="1776" y="912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Line 22"/>
              <p:cNvSpPr>
                <a:spLocks noChangeShapeType="1"/>
              </p:cNvSpPr>
              <p:nvPr/>
            </p:nvSpPr>
            <p:spPr bwMode="auto">
              <a:xfrm>
                <a:off x="1776" y="1104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Line 23"/>
              <p:cNvSpPr>
                <a:spLocks noChangeShapeType="1"/>
              </p:cNvSpPr>
              <p:nvPr/>
            </p:nvSpPr>
            <p:spPr bwMode="auto">
              <a:xfrm>
                <a:off x="1728" y="2064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Line 24"/>
              <p:cNvSpPr>
                <a:spLocks noChangeShapeType="1"/>
              </p:cNvSpPr>
              <p:nvPr/>
            </p:nvSpPr>
            <p:spPr bwMode="auto">
              <a:xfrm>
                <a:off x="1728" y="2064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Line 25"/>
              <p:cNvSpPr>
                <a:spLocks noChangeShapeType="1"/>
              </p:cNvSpPr>
              <p:nvPr/>
            </p:nvSpPr>
            <p:spPr bwMode="auto">
              <a:xfrm>
                <a:off x="2640" y="2064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Line 26"/>
              <p:cNvSpPr>
                <a:spLocks noChangeShapeType="1"/>
              </p:cNvSpPr>
              <p:nvPr/>
            </p:nvSpPr>
            <p:spPr bwMode="auto">
              <a:xfrm flipH="1">
                <a:off x="2448" y="2064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5" name="AutoShape 27"/>
            <p:cNvSpPr>
              <a:spLocks/>
            </p:cNvSpPr>
            <p:nvPr/>
          </p:nvSpPr>
          <p:spPr bwMode="auto">
            <a:xfrm>
              <a:off x="946150" y="1433512"/>
              <a:ext cx="2028825" cy="509302"/>
            </a:xfrm>
            <a:prstGeom prst="borderCallout2">
              <a:avLst>
                <a:gd name="adj1" fmla="val 29389"/>
                <a:gd name="adj2" fmla="val 103755"/>
                <a:gd name="adj3" fmla="val 29389"/>
                <a:gd name="adj4" fmla="val 128481"/>
                <a:gd name="adj5" fmla="val 285447"/>
                <a:gd name="adj6" fmla="val 152041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200" dirty="0">
                  <a:solidFill>
                    <a:schemeClr val="accent1"/>
                  </a:solidFill>
                  <a:latin typeface="Times New Roman" charset="0"/>
                </a:rPr>
                <a:t>Magnetic field</a:t>
              </a:r>
            </a:p>
          </p:txBody>
        </p:sp>
        <p:sp>
          <p:nvSpPr>
            <p:cNvPr id="36" name="Text Box 28"/>
            <p:cNvSpPr txBox="1">
              <a:spLocks noChangeArrowheads="1"/>
            </p:cNvSpPr>
            <p:nvPr/>
          </p:nvSpPr>
          <p:spPr bwMode="auto">
            <a:xfrm>
              <a:off x="5308525" y="4099793"/>
              <a:ext cx="3549051" cy="16785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 dirty="0">
                  <a:solidFill>
                    <a:srgbClr val="7FD13B"/>
                  </a:solidFill>
                  <a:latin typeface="+mn-lt"/>
                </a:rPr>
                <a:t>Like a normal </a:t>
              </a:r>
              <a:r>
                <a:rPr lang="en-US" sz="2000" dirty="0" err="1">
                  <a:solidFill>
                    <a:srgbClr val="7FD13B"/>
                  </a:solidFill>
                  <a:latin typeface="+mn-lt"/>
                </a:rPr>
                <a:t>quadrupole</a:t>
              </a:r>
              <a:r>
                <a:rPr lang="en-US" sz="2000" dirty="0">
                  <a:solidFill>
                    <a:srgbClr val="7FD13B"/>
                  </a:solidFill>
                  <a:latin typeface="+mn-lt"/>
                </a:rPr>
                <a:t>, but then tilted by 45</a:t>
              </a:r>
              <a:r>
                <a:rPr lang="en-US" sz="2000" dirty="0">
                  <a:solidFill>
                    <a:srgbClr val="7FD13B"/>
                  </a:solidFill>
                  <a:latin typeface="+mn-lt"/>
                  <a:cs typeface="Times New Roman" charset="0"/>
                </a:rPr>
                <a:t>º</a:t>
              </a:r>
              <a:endParaRPr lang="en-US" sz="2000" dirty="0">
                <a:solidFill>
                  <a:srgbClr val="7FD13B"/>
                </a:solidFill>
                <a:latin typeface="+mn-lt"/>
              </a:endParaRPr>
            </a:p>
          </p:txBody>
        </p:sp>
        <p:pic>
          <p:nvPicPr>
            <p:cNvPr id="37" name="Picture 29" descr="ISR_skew_quad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451475" y="1347788"/>
              <a:ext cx="3332163" cy="25908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38" name="Picture 37" descr="LPI_solenoi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245" y="4914165"/>
            <a:ext cx="2233667" cy="140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23" descr="CMS_solenoi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333" y="3277514"/>
            <a:ext cx="1989892" cy="2986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77245" y="2756496"/>
            <a:ext cx="2188840" cy="2067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696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699" y="53625"/>
            <a:ext cx="6480721" cy="914400"/>
          </a:xfrm>
        </p:spPr>
        <p:txBody>
          <a:bodyPr/>
          <a:lstStyle/>
          <a:p>
            <a:r>
              <a:rPr lang="en-US" sz="3600" dirty="0" smtClean="0"/>
              <a:t>Matrices and Hill’s equation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6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4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4" name="Content Placeholder 2"/>
          <p:cNvSpPr>
            <a:spLocks noGrp="1"/>
          </p:cNvSpPr>
          <p:nvPr>
            <p:ph idx="1"/>
          </p:nvPr>
        </p:nvSpPr>
        <p:spPr>
          <a:xfrm>
            <a:off x="476545" y="3248980"/>
            <a:ext cx="8442430" cy="1440160"/>
          </a:xfrm>
        </p:spPr>
        <p:txBody>
          <a:bodyPr>
            <a:normAutofit fontScale="62500" lnSpcReduction="20000"/>
          </a:bodyPr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Wingdings" charset="2"/>
              <a:buChar char="§"/>
            </a:pPr>
            <a:r>
              <a:rPr lang="en-US" sz="3200" dirty="0"/>
              <a:t>Assume that our transport matrix describes </a:t>
            </a:r>
            <a:r>
              <a:rPr lang="en-US" sz="3200" b="1" u="sng" dirty="0"/>
              <a:t>a complete turn</a:t>
            </a:r>
            <a:r>
              <a:rPr lang="en-US" sz="3200" b="1" dirty="0"/>
              <a:t> </a:t>
            </a:r>
            <a:r>
              <a:rPr lang="en-US" sz="3200" dirty="0"/>
              <a:t>around the machine.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Wingdings" charset="2"/>
              <a:buChar char="§"/>
            </a:pPr>
            <a:r>
              <a:rPr lang="en-US" sz="3200" dirty="0"/>
              <a:t>Therefore : </a:t>
            </a:r>
            <a:r>
              <a:rPr lang="en-US" sz="2400" dirty="0">
                <a:latin typeface="Math1" charset="0"/>
                <a:sym typeface="Symbol" charset="0"/>
              </a:rPr>
              <a:t></a:t>
            </a:r>
            <a:r>
              <a:rPr lang="en-US" sz="3200" dirty="0">
                <a:sym typeface="Symbol" charset="0"/>
              </a:rPr>
              <a:t>(s</a:t>
            </a:r>
            <a:r>
              <a:rPr lang="en-US" sz="3200" baseline="-25000" dirty="0">
                <a:sym typeface="Symbol" charset="0"/>
              </a:rPr>
              <a:t>2</a:t>
            </a:r>
            <a:r>
              <a:rPr lang="en-US" sz="3200" dirty="0">
                <a:sym typeface="Symbol" charset="0"/>
              </a:rPr>
              <a:t>) = </a:t>
            </a:r>
            <a:r>
              <a:rPr lang="en-US" sz="2400" dirty="0">
                <a:latin typeface="Math1" charset="0"/>
                <a:sym typeface="Symbol" charset="0"/>
              </a:rPr>
              <a:t></a:t>
            </a:r>
            <a:r>
              <a:rPr lang="en-US" sz="3200" dirty="0">
                <a:sym typeface="Symbol" charset="0"/>
              </a:rPr>
              <a:t>(s</a:t>
            </a:r>
            <a:r>
              <a:rPr lang="en-US" sz="3200" baseline="-25000" dirty="0">
                <a:sym typeface="Symbol" charset="0"/>
              </a:rPr>
              <a:t>1</a:t>
            </a:r>
            <a:r>
              <a:rPr lang="en-US" sz="3200" dirty="0">
                <a:sym typeface="Symbol" charset="0"/>
              </a:rPr>
              <a:t>)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Wingdings" charset="2"/>
              <a:buChar char="§"/>
            </a:pPr>
            <a:r>
              <a:rPr lang="en-US" sz="3200" dirty="0"/>
              <a:t>Let </a:t>
            </a:r>
            <a:r>
              <a:rPr lang="en-US" sz="3200" dirty="0">
                <a:latin typeface="Math1" charset="0"/>
              </a:rPr>
              <a:t>μ </a:t>
            </a:r>
            <a:r>
              <a:rPr lang="en-US" sz="3200" dirty="0"/>
              <a:t>be the change in </a:t>
            </a:r>
            <a:r>
              <a:rPr lang="en-US" sz="3200" dirty="0" err="1"/>
              <a:t>betatron</a:t>
            </a:r>
            <a:r>
              <a:rPr lang="en-US" sz="3200" dirty="0"/>
              <a:t> phase over one complete turn.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Wingdings" charset="2"/>
              <a:buChar char="§"/>
            </a:pPr>
            <a:r>
              <a:rPr lang="en-US" sz="3200" dirty="0"/>
              <a:t>Then we get for x(s</a:t>
            </a:r>
            <a:r>
              <a:rPr lang="en-US" sz="3200" baseline="-25000" dirty="0"/>
              <a:t>2</a:t>
            </a:r>
            <a:r>
              <a:rPr lang="en-US" sz="3200" dirty="0"/>
              <a:t>):</a:t>
            </a:r>
          </a:p>
        </p:txBody>
      </p:sp>
      <p:grpSp>
        <p:nvGrpSpPr>
          <p:cNvPr id="18" name="Group 34"/>
          <p:cNvGrpSpPr>
            <a:grpSpLocks/>
          </p:cNvGrpSpPr>
          <p:nvPr/>
        </p:nvGrpSpPr>
        <p:grpSpPr bwMode="auto">
          <a:xfrm>
            <a:off x="914400" y="1352550"/>
            <a:ext cx="7907338" cy="1844675"/>
            <a:chOff x="576" y="852"/>
            <a:chExt cx="4981" cy="1162"/>
          </a:xfrm>
          <a:solidFill>
            <a:schemeClr val="tx2"/>
          </a:solidFill>
        </p:grpSpPr>
        <p:grpSp>
          <p:nvGrpSpPr>
            <p:cNvPr id="19" name="Group 33"/>
            <p:cNvGrpSpPr>
              <a:grpSpLocks/>
            </p:cNvGrpSpPr>
            <p:nvPr/>
          </p:nvGrpSpPr>
          <p:grpSpPr bwMode="auto">
            <a:xfrm>
              <a:off x="2125" y="1074"/>
              <a:ext cx="1854" cy="550"/>
              <a:chOff x="2125" y="1074"/>
              <a:chExt cx="1854" cy="550"/>
            </a:xfrm>
            <a:grpFill/>
          </p:grpSpPr>
          <p:sp>
            <p:nvSpPr>
              <p:cNvPr id="32" name="Rectangle 7"/>
              <p:cNvSpPr>
                <a:spLocks noChangeArrowheads="1"/>
              </p:cNvSpPr>
              <p:nvPr/>
            </p:nvSpPr>
            <p:spPr bwMode="auto">
              <a:xfrm>
                <a:off x="2125" y="1074"/>
                <a:ext cx="1854" cy="55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graphicFrame>
            <p:nvGraphicFramePr>
              <p:cNvPr id="33" name="Object 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38584550"/>
                  </p:ext>
                </p:extLst>
              </p:nvPr>
            </p:nvGraphicFramePr>
            <p:xfrm>
              <a:off x="2174" y="1124"/>
              <a:ext cx="1744" cy="44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02" name="Equation" r:id="rId5" imgW="2768600" imgH="711200" progId="Equation.3">
                      <p:embed/>
                    </p:oleObj>
                  </mc:Choice>
                  <mc:Fallback>
                    <p:oleObj name="Equation" r:id="rId5" imgW="2768600" imgH="7112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174" y="1124"/>
                            <a:ext cx="1744" cy="448"/>
                          </a:xfrm>
                          <a:prstGeom prst="rect">
                            <a:avLst/>
                          </a:prstGeom>
                          <a:solidFill>
                            <a:schemeClr val="tx2"/>
                          </a:solidFill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20" name="AutoShape 16"/>
            <p:cNvSpPr>
              <a:spLocks/>
            </p:cNvSpPr>
            <p:nvPr/>
          </p:nvSpPr>
          <p:spPr bwMode="auto">
            <a:xfrm>
              <a:off x="663" y="856"/>
              <a:ext cx="1337" cy="252"/>
            </a:xfrm>
            <a:prstGeom prst="borderCallout2">
              <a:avLst>
                <a:gd name="adj1" fmla="val 28569"/>
                <a:gd name="adj2" fmla="val 103588"/>
                <a:gd name="adj3" fmla="val 28569"/>
                <a:gd name="adj4" fmla="val 112866"/>
                <a:gd name="adj5" fmla="val 109921"/>
                <a:gd name="adj6" fmla="val 122514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/>
              <a:endParaRPr lang="fr-FR" sz="2000">
                <a:solidFill>
                  <a:schemeClr val="bg2"/>
                </a:solidFill>
                <a:latin typeface="Times New Roman" charset="0"/>
              </a:endParaRPr>
            </a:p>
          </p:txBody>
        </p:sp>
        <p:graphicFrame>
          <p:nvGraphicFramePr>
            <p:cNvPr id="21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97575384"/>
                </p:ext>
              </p:extLst>
            </p:nvPr>
          </p:nvGraphicFramePr>
          <p:xfrm>
            <a:off x="693" y="868"/>
            <a:ext cx="1288" cy="2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03" name="Equation" r:id="rId7" imgW="2043813" imgH="355446" progId="Equation.3">
                    <p:embed/>
                  </p:oleObj>
                </mc:Choice>
                <mc:Fallback>
                  <p:oleObj name="Equation" r:id="rId7" imgW="2043813" imgH="355446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3" y="868"/>
                          <a:ext cx="1288" cy="224"/>
                        </a:xfrm>
                        <a:prstGeom prst="rect">
                          <a:avLst/>
                        </a:prstGeom>
                        <a:solidFill>
                          <a:schemeClr val="tx2"/>
                        </a:solidFill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" name="AutoShape 18"/>
            <p:cNvSpPr>
              <a:spLocks/>
            </p:cNvSpPr>
            <p:nvPr/>
          </p:nvSpPr>
          <p:spPr bwMode="auto">
            <a:xfrm>
              <a:off x="4113" y="852"/>
              <a:ext cx="987" cy="251"/>
            </a:xfrm>
            <a:prstGeom prst="borderCallout2">
              <a:avLst>
                <a:gd name="adj1" fmla="val 28685"/>
                <a:gd name="adj2" fmla="val -4861"/>
                <a:gd name="adj3" fmla="val 28685"/>
                <a:gd name="adj4" fmla="val -29685"/>
                <a:gd name="adj5" fmla="val 118329"/>
                <a:gd name="adj6" fmla="val -55722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/>
              <a:endParaRPr lang="fr-FR" sz="2000">
                <a:solidFill>
                  <a:schemeClr val="bg2"/>
                </a:solidFill>
                <a:latin typeface="Times New Roman" charset="0"/>
              </a:endParaRPr>
            </a:p>
          </p:txBody>
        </p:sp>
        <p:graphicFrame>
          <p:nvGraphicFramePr>
            <p:cNvPr id="23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86096638"/>
                </p:ext>
              </p:extLst>
            </p:nvPr>
          </p:nvGraphicFramePr>
          <p:xfrm>
            <a:off x="4135" y="866"/>
            <a:ext cx="944" cy="2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04" name="Equation" r:id="rId9" imgW="1497950" imgH="355446" progId="Equation.3">
                    <p:embed/>
                  </p:oleObj>
                </mc:Choice>
                <mc:Fallback>
                  <p:oleObj name="Equation" r:id="rId9" imgW="1497950" imgH="355446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35" y="866"/>
                          <a:ext cx="944" cy="224"/>
                        </a:xfrm>
                        <a:prstGeom prst="rect">
                          <a:avLst/>
                        </a:prstGeom>
                        <a:solidFill>
                          <a:schemeClr val="tx2"/>
                        </a:solidFill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4" name="Group 32"/>
            <p:cNvGrpSpPr>
              <a:grpSpLocks/>
            </p:cNvGrpSpPr>
            <p:nvPr/>
          </p:nvGrpSpPr>
          <p:grpSpPr bwMode="auto">
            <a:xfrm>
              <a:off x="576" y="1709"/>
              <a:ext cx="2741" cy="305"/>
              <a:chOff x="576" y="1709"/>
              <a:chExt cx="2741" cy="305"/>
            </a:xfrm>
            <a:grpFill/>
          </p:grpSpPr>
          <p:sp>
            <p:nvSpPr>
              <p:cNvPr id="30" name="Rectangle 21"/>
              <p:cNvSpPr>
                <a:spLocks noChangeArrowheads="1"/>
              </p:cNvSpPr>
              <p:nvPr/>
            </p:nvSpPr>
            <p:spPr bwMode="auto">
              <a:xfrm>
                <a:off x="576" y="1709"/>
                <a:ext cx="2741" cy="305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graphicFrame>
            <p:nvGraphicFramePr>
              <p:cNvPr id="31" name="Object 1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593743878"/>
                  </p:ext>
                </p:extLst>
              </p:nvPr>
            </p:nvGraphicFramePr>
            <p:xfrm>
              <a:off x="612" y="1729"/>
              <a:ext cx="2670" cy="25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05" name="Equation" r:id="rId11" imgW="2667000" imgH="254000" progId="Equation.3">
                      <p:embed/>
                    </p:oleObj>
                  </mc:Choice>
                  <mc:Fallback>
                    <p:oleObj name="Equation" r:id="rId11" imgW="2667000" imgH="2540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2" y="1729"/>
                            <a:ext cx="2670" cy="253"/>
                          </a:xfrm>
                          <a:prstGeom prst="rect">
                            <a:avLst/>
                          </a:prstGeom>
                          <a:solidFill>
                            <a:schemeClr val="tx2"/>
                          </a:solidFill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25" name="Group 31"/>
            <p:cNvGrpSpPr>
              <a:grpSpLocks/>
            </p:cNvGrpSpPr>
            <p:nvPr/>
          </p:nvGrpSpPr>
          <p:grpSpPr bwMode="auto">
            <a:xfrm>
              <a:off x="3504" y="1703"/>
              <a:ext cx="2053" cy="310"/>
              <a:chOff x="3504" y="1703"/>
              <a:chExt cx="2053" cy="310"/>
            </a:xfrm>
            <a:grpFill/>
          </p:grpSpPr>
          <p:sp>
            <p:nvSpPr>
              <p:cNvPr id="28" name="Rectangle 25"/>
              <p:cNvSpPr>
                <a:spLocks noChangeArrowheads="1"/>
              </p:cNvSpPr>
              <p:nvPr/>
            </p:nvSpPr>
            <p:spPr bwMode="auto">
              <a:xfrm>
                <a:off x="3504" y="1703"/>
                <a:ext cx="2053" cy="31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graphicFrame>
            <p:nvGraphicFramePr>
              <p:cNvPr id="29" name="Object 1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276888797"/>
                  </p:ext>
                </p:extLst>
              </p:nvPr>
            </p:nvGraphicFramePr>
            <p:xfrm>
              <a:off x="3524" y="1726"/>
              <a:ext cx="2010" cy="25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06" name="Equation" r:id="rId13" imgW="2019300" imgH="254000" progId="Equation.3">
                      <p:embed/>
                    </p:oleObj>
                  </mc:Choice>
                  <mc:Fallback>
                    <p:oleObj name="Equation" r:id="rId13" imgW="2019300" imgH="2540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24" y="1726"/>
                            <a:ext cx="2010" cy="253"/>
                          </a:xfrm>
                          <a:prstGeom prst="rect">
                            <a:avLst/>
                          </a:prstGeom>
                          <a:solidFill>
                            <a:schemeClr val="tx2"/>
                          </a:solidFill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26" name="Line 23"/>
            <p:cNvSpPr>
              <a:spLocks noChangeShapeType="1"/>
            </p:cNvSpPr>
            <p:nvPr/>
          </p:nvSpPr>
          <p:spPr bwMode="auto">
            <a:xfrm flipV="1">
              <a:off x="2113" y="1542"/>
              <a:ext cx="184" cy="14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28"/>
            <p:cNvSpPr>
              <a:spLocks noChangeShapeType="1"/>
            </p:cNvSpPr>
            <p:nvPr/>
          </p:nvSpPr>
          <p:spPr bwMode="auto">
            <a:xfrm>
              <a:off x="3535" y="1546"/>
              <a:ext cx="140" cy="139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34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4555270"/>
              </p:ext>
            </p:extLst>
          </p:nvPr>
        </p:nvGraphicFramePr>
        <p:xfrm>
          <a:off x="1826695" y="4734145"/>
          <a:ext cx="6057900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7" name="Equation" r:id="rId15" imgW="4305300" imgH="254000" progId="Equation.3">
                  <p:embed/>
                </p:oleObj>
              </mc:Choice>
              <mc:Fallback>
                <p:oleObj name="Equation" r:id="rId15" imgW="43053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6695" y="4734145"/>
                        <a:ext cx="6057900" cy="357188"/>
                      </a:xfrm>
                      <a:prstGeom prst="rect">
                        <a:avLst/>
                      </a:prstGeom>
                      <a:solidFill>
                        <a:srgbClr val="D6EC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Lattices &amp; Resonances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391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699" y="53625"/>
            <a:ext cx="6480721" cy="914400"/>
          </a:xfrm>
        </p:spPr>
        <p:txBody>
          <a:bodyPr/>
          <a:lstStyle/>
          <a:p>
            <a:r>
              <a:rPr lang="en-US" sz="3600" dirty="0" smtClean="0"/>
              <a:t>Coupling &amp; Resonances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6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40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4" name="Content Placeholder 2"/>
          <p:cNvSpPr>
            <a:spLocks noGrp="1"/>
          </p:cNvSpPr>
          <p:nvPr>
            <p:ph idx="1"/>
          </p:nvPr>
        </p:nvSpPr>
        <p:spPr>
          <a:xfrm>
            <a:off x="431540" y="1178749"/>
            <a:ext cx="8442430" cy="4995555"/>
          </a:xfrm>
        </p:spPr>
        <p:txBody>
          <a:bodyPr>
            <a:normAutofit lnSpcReduction="10000"/>
          </a:bodyPr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Wingdings" charset="2"/>
              <a:buChar char="§"/>
            </a:pPr>
            <a:r>
              <a:rPr lang="en-US" sz="3200" dirty="0"/>
              <a:t>This coupling means that one can transfer oscillation energy from one transverse plane to the other.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Wingdings" charset="2"/>
              <a:buChar char="§"/>
            </a:pPr>
            <a:endParaRPr lang="en-US" sz="3200" dirty="0"/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Wingdings" charset="2"/>
              <a:buChar char="§"/>
            </a:pPr>
            <a:r>
              <a:rPr lang="en-US" sz="3200" dirty="0"/>
              <a:t>Exactly as for linear resonances there are resonant conditions.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Wingdings" charset="2"/>
              <a:buChar char="§"/>
            </a:pPr>
            <a:endParaRPr lang="en-US" sz="3200" dirty="0"/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Wingdings" charset="2"/>
              <a:buChar char="§"/>
            </a:pPr>
            <a:endParaRPr lang="en-US" sz="3200" dirty="0"/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Wingdings" charset="2"/>
              <a:buChar char="§"/>
            </a:pPr>
            <a:r>
              <a:rPr lang="en-US" sz="3200" dirty="0"/>
              <a:t>If we meet one of these conditions the transverse oscillation amplitude will again grow in an uncontrolled way.</a:t>
            </a:r>
          </a:p>
        </p:txBody>
      </p:sp>
      <p:sp>
        <p:nvSpPr>
          <p:cNvPr id="12" name="TextBox 11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Lattices &amp; Resonances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80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699" y="53625"/>
            <a:ext cx="6480721" cy="914400"/>
          </a:xfrm>
        </p:spPr>
        <p:txBody>
          <a:bodyPr/>
          <a:lstStyle/>
          <a:p>
            <a:r>
              <a:rPr lang="en-US" sz="3600" dirty="0" smtClean="0"/>
              <a:t>General Tune Diagram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6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41</a:t>
            </a:fld>
            <a:endParaRPr lang="en-US" dirty="0"/>
          </a:p>
        </p:txBody>
      </p: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2" name="TextBox 11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Lattices &amp; Resonances</a:t>
            </a:r>
            <a:endParaRPr lang="en-US" sz="2000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000110" y="1088746"/>
            <a:ext cx="5463973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45"/>
          <p:cNvGrpSpPr/>
          <p:nvPr/>
        </p:nvGrpSpPr>
        <p:grpSpPr>
          <a:xfrm>
            <a:off x="431540" y="1223755"/>
            <a:ext cx="4598723" cy="3789271"/>
            <a:chOff x="1106615" y="1223755"/>
            <a:chExt cx="4598723" cy="3789271"/>
          </a:xfrm>
        </p:grpSpPr>
        <p:sp>
          <p:nvSpPr>
            <p:cNvPr id="11" name="Line 6"/>
            <p:cNvSpPr>
              <a:spLocks noChangeAspect="1" noChangeShapeType="1"/>
            </p:cNvSpPr>
            <p:nvPr/>
          </p:nvSpPr>
          <p:spPr bwMode="auto">
            <a:xfrm flipV="1">
              <a:off x="1729810" y="1595452"/>
              <a:ext cx="0" cy="2798462"/>
            </a:xfrm>
            <a:prstGeom prst="line">
              <a:avLst/>
            </a:prstGeom>
            <a:noFill/>
            <a:ln w="28575">
              <a:solidFill>
                <a:srgbClr val="007EEA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7"/>
            <p:cNvSpPr>
              <a:spLocks noChangeAspect="1" noChangeShapeType="1"/>
            </p:cNvSpPr>
            <p:nvPr/>
          </p:nvSpPr>
          <p:spPr bwMode="auto">
            <a:xfrm>
              <a:off x="1729810" y="4393914"/>
              <a:ext cx="3296863" cy="0"/>
            </a:xfrm>
            <a:prstGeom prst="line">
              <a:avLst/>
            </a:prstGeom>
            <a:noFill/>
            <a:ln w="28575">
              <a:solidFill>
                <a:schemeClr val="tx2">
                  <a:lumMod val="50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8"/>
            <p:cNvSpPr>
              <a:spLocks noChangeAspect="1" noChangeShapeType="1"/>
            </p:cNvSpPr>
            <p:nvPr/>
          </p:nvSpPr>
          <p:spPr bwMode="auto">
            <a:xfrm flipV="1">
              <a:off x="1729810" y="1745783"/>
              <a:ext cx="3047083" cy="2648131"/>
            </a:xfrm>
            <a:prstGeom prst="line">
              <a:avLst/>
            </a:prstGeom>
            <a:noFill/>
            <a:ln w="9525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9"/>
            <p:cNvSpPr>
              <a:spLocks noChangeAspect="1" noChangeShapeType="1"/>
            </p:cNvSpPr>
            <p:nvPr/>
          </p:nvSpPr>
          <p:spPr bwMode="auto">
            <a:xfrm flipV="1">
              <a:off x="2479149" y="1595452"/>
              <a:ext cx="0" cy="2798462"/>
            </a:xfrm>
            <a:prstGeom prst="line">
              <a:avLst/>
            </a:prstGeom>
            <a:noFill/>
            <a:ln w="9525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10"/>
            <p:cNvSpPr>
              <a:spLocks noChangeAspect="1" noChangeShapeType="1"/>
            </p:cNvSpPr>
            <p:nvPr/>
          </p:nvSpPr>
          <p:spPr bwMode="auto">
            <a:xfrm flipV="1">
              <a:off x="3242366" y="1595452"/>
              <a:ext cx="0" cy="2798462"/>
            </a:xfrm>
            <a:prstGeom prst="line">
              <a:avLst/>
            </a:prstGeom>
            <a:noFill/>
            <a:ln w="9525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11"/>
            <p:cNvSpPr>
              <a:spLocks noChangeAspect="1" noChangeShapeType="1"/>
            </p:cNvSpPr>
            <p:nvPr/>
          </p:nvSpPr>
          <p:spPr bwMode="auto">
            <a:xfrm flipV="1">
              <a:off x="4027553" y="1595452"/>
              <a:ext cx="0" cy="2798462"/>
            </a:xfrm>
            <a:prstGeom prst="line">
              <a:avLst/>
            </a:prstGeom>
            <a:noFill/>
            <a:ln w="9525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12"/>
            <p:cNvSpPr>
              <a:spLocks noChangeAspect="1" noChangeShapeType="1"/>
            </p:cNvSpPr>
            <p:nvPr/>
          </p:nvSpPr>
          <p:spPr bwMode="auto">
            <a:xfrm flipV="1">
              <a:off x="4727168" y="1545728"/>
              <a:ext cx="0" cy="2848186"/>
            </a:xfrm>
            <a:prstGeom prst="line">
              <a:avLst/>
            </a:prstGeom>
            <a:noFill/>
            <a:ln w="9525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13"/>
            <p:cNvSpPr>
              <a:spLocks noChangeAspect="1" noChangeShapeType="1"/>
            </p:cNvSpPr>
            <p:nvPr/>
          </p:nvSpPr>
          <p:spPr bwMode="auto">
            <a:xfrm>
              <a:off x="1729810" y="3744023"/>
              <a:ext cx="3346588" cy="0"/>
            </a:xfrm>
            <a:prstGeom prst="line">
              <a:avLst/>
            </a:prstGeom>
            <a:noFill/>
            <a:ln w="9525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14"/>
            <p:cNvSpPr>
              <a:spLocks noChangeAspect="1" noChangeShapeType="1"/>
            </p:cNvSpPr>
            <p:nvPr/>
          </p:nvSpPr>
          <p:spPr bwMode="auto">
            <a:xfrm>
              <a:off x="1729810" y="3094132"/>
              <a:ext cx="3396312" cy="0"/>
            </a:xfrm>
            <a:prstGeom prst="line">
              <a:avLst/>
            </a:prstGeom>
            <a:noFill/>
            <a:ln w="9525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15"/>
            <p:cNvSpPr>
              <a:spLocks noChangeAspect="1" noChangeShapeType="1"/>
            </p:cNvSpPr>
            <p:nvPr/>
          </p:nvSpPr>
          <p:spPr bwMode="auto">
            <a:xfrm>
              <a:off x="1729810" y="2395673"/>
              <a:ext cx="3447193" cy="0"/>
            </a:xfrm>
            <a:prstGeom prst="line">
              <a:avLst/>
            </a:prstGeom>
            <a:noFill/>
            <a:ln w="9525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16"/>
            <p:cNvSpPr>
              <a:spLocks noChangeAspect="1" noChangeShapeType="1"/>
            </p:cNvSpPr>
            <p:nvPr/>
          </p:nvSpPr>
          <p:spPr bwMode="auto">
            <a:xfrm>
              <a:off x="1729810" y="1795508"/>
              <a:ext cx="3346588" cy="0"/>
            </a:xfrm>
            <a:prstGeom prst="line">
              <a:avLst/>
            </a:prstGeom>
            <a:noFill/>
            <a:ln w="9525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Text Box 17"/>
            <p:cNvSpPr txBox="1">
              <a:spLocks noChangeAspect="1" noChangeArrowheads="1"/>
            </p:cNvSpPr>
            <p:nvPr/>
          </p:nvSpPr>
          <p:spPr bwMode="auto">
            <a:xfrm>
              <a:off x="4816210" y="4370786"/>
              <a:ext cx="388546" cy="33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b="1">
                  <a:latin typeface="Times New Roman" charset="0"/>
                </a:rPr>
                <a:t>Q</a:t>
              </a:r>
              <a:r>
                <a:rPr lang="en-US" b="1" baseline="-25000">
                  <a:latin typeface="Times New Roman" charset="0"/>
                </a:rPr>
                <a:t>h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24" name="Text Box 18"/>
            <p:cNvSpPr txBox="1">
              <a:spLocks noChangeAspect="1" noChangeArrowheads="1"/>
            </p:cNvSpPr>
            <p:nvPr/>
          </p:nvSpPr>
          <p:spPr bwMode="auto">
            <a:xfrm>
              <a:off x="1196625" y="1423150"/>
              <a:ext cx="380452" cy="33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b="1" dirty="0">
                  <a:latin typeface="Times New Roman" charset="0"/>
                </a:rPr>
                <a:t>Q</a:t>
              </a:r>
              <a:r>
                <a:rPr lang="en-US" b="1" baseline="-25000" dirty="0">
                  <a:latin typeface="Times New Roman" charset="0"/>
                </a:rPr>
                <a:t>v</a:t>
              </a:r>
              <a:endParaRPr lang="en-US" dirty="0">
                <a:latin typeface="Times New Roman" charset="0"/>
              </a:endParaRPr>
            </a:p>
          </p:txBody>
        </p:sp>
        <p:sp>
          <p:nvSpPr>
            <p:cNvPr id="25" name="Text Box 19"/>
            <p:cNvSpPr txBox="1">
              <a:spLocks noChangeAspect="1" noChangeArrowheads="1"/>
            </p:cNvSpPr>
            <p:nvPr/>
          </p:nvSpPr>
          <p:spPr bwMode="auto">
            <a:xfrm>
              <a:off x="1586417" y="4370786"/>
              <a:ext cx="29546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Times New Roman" charset="0"/>
                </a:rPr>
                <a:t>2          2.25        2.5         2.75</a:t>
              </a:r>
            </a:p>
          </p:txBody>
        </p:sp>
        <p:sp>
          <p:nvSpPr>
            <p:cNvPr id="26" name="Line 20"/>
            <p:cNvSpPr>
              <a:spLocks noChangeAspect="1" noChangeShapeType="1"/>
            </p:cNvSpPr>
            <p:nvPr/>
          </p:nvSpPr>
          <p:spPr bwMode="auto">
            <a:xfrm flipV="1">
              <a:off x="2728929" y="1646333"/>
              <a:ext cx="0" cy="2747581"/>
            </a:xfrm>
            <a:prstGeom prst="line">
              <a:avLst/>
            </a:prstGeom>
            <a:noFill/>
            <a:ln w="9525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Text Box 21"/>
            <p:cNvSpPr txBox="1">
              <a:spLocks noChangeAspect="1" noChangeArrowheads="1"/>
            </p:cNvSpPr>
            <p:nvPr/>
          </p:nvSpPr>
          <p:spPr bwMode="auto">
            <a:xfrm>
              <a:off x="2778653" y="4643694"/>
              <a:ext cx="58862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Times New Roman" charset="0"/>
                </a:rPr>
                <a:t>2.33</a:t>
              </a:r>
            </a:p>
          </p:txBody>
        </p:sp>
        <p:sp>
          <p:nvSpPr>
            <p:cNvPr id="28" name="Line 22"/>
            <p:cNvSpPr>
              <a:spLocks noChangeAspect="1" noChangeShapeType="1"/>
            </p:cNvSpPr>
            <p:nvPr/>
          </p:nvSpPr>
          <p:spPr bwMode="auto">
            <a:xfrm flipH="1" flipV="1">
              <a:off x="2778653" y="4443639"/>
              <a:ext cx="150330" cy="2497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Line 23"/>
            <p:cNvSpPr>
              <a:spLocks noChangeAspect="1" noChangeShapeType="1"/>
            </p:cNvSpPr>
            <p:nvPr/>
          </p:nvSpPr>
          <p:spPr bwMode="auto">
            <a:xfrm flipV="1">
              <a:off x="3728049" y="1646333"/>
              <a:ext cx="0" cy="2747581"/>
            </a:xfrm>
            <a:prstGeom prst="line">
              <a:avLst/>
            </a:prstGeom>
            <a:noFill/>
            <a:ln w="9525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Line 24"/>
            <p:cNvSpPr>
              <a:spLocks noChangeAspect="1" noChangeShapeType="1"/>
            </p:cNvSpPr>
            <p:nvPr/>
          </p:nvSpPr>
          <p:spPr bwMode="auto">
            <a:xfrm>
              <a:off x="1729810" y="3543968"/>
              <a:ext cx="3197413" cy="0"/>
            </a:xfrm>
            <a:prstGeom prst="line">
              <a:avLst/>
            </a:prstGeom>
            <a:noFill/>
            <a:ln w="9525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Line 25"/>
            <p:cNvSpPr>
              <a:spLocks noChangeAspect="1" noChangeShapeType="1"/>
            </p:cNvSpPr>
            <p:nvPr/>
          </p:nvSpPr>
          <p:spPr bwMode="auto">
            <a:xfrm>
              <a:off x="1729810" y="2645453"/>
              <a:ext cx="3247138" cy="0"/>
            </a:xfrm>
            <a:prstGeom prst="line">
              <a:avLst/>
            </a:prstGeom>
            <a:noFill/>
            <a:ln w="9525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Text Box 26"/>
            <p:cNvSpPr txBox="1">
              <a:spLocks noChangeAspect="1" noChangeArrowheads="1"/>
            </p:cNvSpPr>
            <p:nvPr/>
          </p:nvSpPr>
          <p:spPr bwMode="auto">
            <a:xfrm>
              <a:off x="3667916" y="4620566"/>
              <a:ext cx="58862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Times New Roman" charset="0"/>
                </a:rPr>
                <a:t>2.66</a:t>
              </a:r>
            </a:p>
          </p:txBody>
        </p:sp>
        <p:sp>
          <p:nvSpPr>
            <p:cNvPr id="33" name="Line 27"/>
            <p:cNvSpPr>
              <a:spLocks noChangeAspect="1" noChangeShapeType="1"/>
            </p:cNvSpPr>
            <p:nvPr/>
          </p:nvSpPr>
          <p:spPr bwMode="auto">
            <a:xfrm flipH="1" flipV="1">
              <a:off x="3728049" y="4443639"/>
              <a:ext cx="99449" cy="2000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Text Box 28"/>
            <p:cNvSpPr txBox="1">
              <a:spLocks noChangeAspect="1" noChangeArrowheads="1"/>
            </p:cNvSpPr>
            <p:nvPr/>
          </p:nvSpPr>
          <p:spPr bwMode="auto">
            <a:xfrm>
              <a:off x="1480030" y="4193859"/>
              <a:ext cx="3000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Times New Roman" charset="0"/>
                </a:rPr>
                <a:t>2</a:t>
              </a:r>
            </a:p>
          </p:txBody>
        </p:sp>
        <p:sp>
          <p:nvSpPr>
            <p:cNvPr id="35" name="Text Box 29"/>
            <p:cNvSpPr txBox="1">
              <a:spLocks noChangeAspect="1" noChangeArrowheads="1"/>
            </p:cNvSpPr>
            <p:nvPr/>
          </p:nvSpPr>
          <p:spPr bwMode="auto">
            <a:xfrm>
              <a:off x="1106615" y="3519010"/>
              <a:ext cx="58862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Times New Roman" charset="0"/>
                </a:rPr>
                <a:t>2.25</a:t>
              </a:r>
            </a:p>
          </p:txBody>
        </p:sp>
        <p:sp>
          <p:nvSpPr>
            <p:cNvPr id="36" name="Text Box 30"/>
            <p:cNvSpPr txBox="1">
              <a:spLocks noChangeAspect="1" noChangeArrowheads="1"/>
            </p:cNvSpPr>
            <p:nvPr/>
          </p:nvSpPr>
          <p:spPr bwMode="auto">
            <a:xfrm>
              <a:off x="1218474" y="2895233"/>
              <a:ext cx="4732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Times New Roman" charset="0"/>
                </a:rPr>
                <a:t>2.5</a:t>
              </a:r>
            </a:p>
          </p:txBody>
        </p:sp>
        <p:sp>
          <p:nvSpPr>
            <p:cNvPr id="37" name="Text Box 31"/>
            <p:cNvSpPr txBox="1">
              <a:spLocks noChangeAspect="1" noChangeArrowheads="1"/>
            </p:cNvSpPr>
            <p:nvPr/>
          </p:nvSpPr>
          <p:spPr bwMode="auto">
            <a:xfrm>
              <a:off x="1151620" y="2195618"/>
              <a:ext cx="58862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Times New Roman" charset="0"/>
                </a:rPr>
                <a:t>2.75</a:t>
              </a:r>
            </a:p>
          </p:txBody>
        </p:sp>
        <p:sp>
          <p:nvSpPr>
            <p:cNvPr id="38" name="Text Box 32"/>
            <p:cNvSpPr txBox="1">
              <a:spLocks noChangeAspect="1" noChangeArrowheads="1"/>
            </p:cNvSpPr>
            <p:nvPr/>
          </p:nvSpPr>
          <p:spPr bwMode="auto">
            <a:xfrm>
              <a:off x="3446875" y="1223755"/>
              <a:ext cx="11840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b="1" dirty="0" err="1">
                  <a:latin typeface="Times New Roman" charset="0"/>
                </a:rPr>
                <a:t>Q</a:t>
              </a:r>
              <a:r>
                <a:rPr lang="en-US" sz="1800" b="1" baseline="-25000" dirty="0" err="1">
                  <a:latin typeface="Times New Roman" charset="0"/>
                </a:rPr>
                <a:t>h</a:t>
              </a:r>
              <a:r>
                <a:rPr lang="en-US" sz="1800" b="1" baseline="-25000" dirty="0">
                  <a:latin typeface="Times New Roman" charset="0"/>
                </a:rPr>
                <a:t> </a:t>
              </a:r>
              <a:r>
                <a:rPr lang="en-US" sz="1800" b="1" dirty="0">
                  <a:latin typeface="Times New Roman" charset="0"/>
                </a:rPr>
                <a:t>- Q</a:t>
              </a:r>
              <a:r>
                <a:rPr lang="en-US" sz="1800" b="1" baseline="-25000" dirty="0">
                  <a:latin typeface="Times New Roman" charset="0"/>
                </a:rPr>
                <a:t>v</a:t>
              </a:r>
              <a:r>
                <a:rPr lang="en-US" sz="1800" b="1" dirty="0">
                  <a:latin typeface="Times New Roman" charset="0"/>
                </a:rPr>
                <a:t>= 0</a:t>
              </a:r>
              <a:endParaRPr lang="en-US" sz="1800" dirty="0">
                <a:latin typeface="Times New Roman" charset="0"/>
              </a:endParaRPr>
            </a:p>
          </p:txBody>
        </p:sp>
        <p:sp>
          <p:nvSpPr>
            <p:cNvPr id="41" name="Text Box 35"/>
            <p:cNvSpPr txBox="1">
              <a:spLocks noChangeAspect="1" noChangeArrowheads="1"/>
            </p:cNvSpPr>
            <p:nvPr/>
          </p:nvSpPr>
          <p:spPr bwMode="auto">
            <a:xfrm>
              <a:off x="4752020" y="3090664"/>
              <a:ext cx="95331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b="1" dirty="0">
                  <a:latin typeface="Times New Roman" charset="0"/>
                </a:rPr>
                <a:t>4Q</a:t>
              </a:r>
              <a:r>
                <a:rPr lang="en-US" sz="1800" b="1" baseline="-25000" dirty="0">
                  <a:latin typeface="Times New Roman" charset="0"/>
                </a:rPr>
                <a:t>h </a:t>
              </a:r>
              <a:r>
                <a:rPr lang="en-US" sz="1800" b="1" dirty="0">
                  <a:latin typeface="Times New Roman" charset="0"/>
                </a:rPr>
                <a:t>=11</a:t>
              </a:r>
              <a:endParaRPr lang="en-US" sz="1800" dirty="0">
                <a:latin typeface="Times New Roman" charset="0"/>
              </a:endParaRPr>
            </a:p>
          </p:txBody>
        </p:sp>
        <p:sp>
          <p:nvSpPr>
            <p:cNvPr id="42" name="Line 36"/>
            <p:cNvSpPr>
              <a:spLocks noChangeAspect="1" noChangeShapeType="1"/>
            </p:cNvSpPr>
            <p:nvPr/>
          </p:nvSpPr>
          <p:spPr bwMode="auto">
            <a:xfrm flipH="1">
              <a:off x="4041428" y="3261809"/>
              <a:ext cx="80060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43" name="Straight Connector 38"/>
            <p:cNvCxnSpPr>
              <a:cxnSpLocks noChangeShapeType="1"/>
            </p:cNvCxnSpPr>
            <p:nvPr/>
          </p:nvCxnSpPr>
          <p:spPr bwMode="auto">
            <a:xfrm>
              <a:off x="1724027" y="1804759"/>
              <a:ext cx="3052865" cy="258915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" name="Straight Arrow Connector 41"/>
            <p:cNvCxnSpPr>
              <a:cxnSpLocks noChangeShapeType="1"/>
            </p:cNvCxnSpPr>
            <p:nvPr/>
          </p:nvCxnSpPr>
          <p:spPr bwMode="auto">
            <a:xfrm rot="5400000">
              <a:off x="1473091" y="2311257"/>
              <a:ext cx="1445486" cy="693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5" name="Text Box 35"/>
            <p:cNvSpPr txBox="1">
              <a:spLocks noChangeAspect="1" noChangeArrowheads="1"/>
            </p:cNvSpPr>
            <p:nvPr/>
          </p:nvSpPr>
          <p:spPr bwMode="auto">
            <a:xfrm>
              <a:off x="1787629" y="1273976"/>
              <a:ext cx="84199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b="1" dirty="0">
                  <a:latin typeface="Times New Roman" charset="0"/>
                </a:rPr>
                <a:t>2Q</a:t>
              </a:r>
              <a:r>
                <a:rPr lang="en-US" sz="1800" b="1" baseline="-25000" dirty="0">
                  <a:latin typeface="Times New Roman" charset="0"/>
                </a:rPr>
                <a:t>v </a:t>
              </a:r>
              <a:r>
                <a:rPr lang="en-US" sz="1800" b="1" dirty="0">
                  <a:latin typeface="Times New Roman" charset="0"/>
                </a:rPr>
                <a:t>=5</a:t>
              </a:r>
              <a:endParaRPr lang="en-US" sz="1800" dirty="0">
                <a:latin typeface="Times New Roman" charset="0"/>
              </a:endParaRPr>
            </a:p>
          </p:txBody>
        </p:sp>
        <p:cxnSp>
          <p:nvCxnSpPr>
            <p:cNvPr id="47" name="Straight Arrow Connector 41"/>
            <p:cNvCxnSpPr>
              <a:cxnSpLocks noChangeShapeType="1"/>
            </p:cNvCxnSpPr>
            <p:nvPr/>
          </p:nvCxnSpPr>
          <p:spPr bwMode="auto">
            <a:xfrm rot="5400000">
              <a:off x="2727601" y="2168054"/>
              <a:ext cx="1445486" cy="693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aphicFrame>
        <p:nvGraphicFramePr>
          <p:cNvPr id="49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1105141"/>
              </p:ext>
            </p:extLst>
          </p:nvPr>
        </p:nvGraphicFramePr>
        <p:xfrm>
          <a:off x="5247076" y="1313765"/>
          <a:ext cx="3548134" cy="417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6" name="Designer 4.0 Drawing" r:id="rId5" imgW="5305425" imgH="6229350" progId="MgxDesigner">
                  <p:embed/>
                </p:oleObj>
              </mc:Choice>
              <mc:Fallback>
                <p:oleObj name="Designer 4.0 Drawing" r:id="rId5" imgW="5305425" imgH="6229350" progId="MgxDesigner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7076" y="1313765"/>
                        <a:ext cx="3548134" cy="4172775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Rectangle 47"/>
          <p:cNvSpPr/>
          <p:nvPr/>
        </p:nvSpPr>
        <p:spPr>
          <a:xfrm>
            <a:off x="521550" y="509418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During acceleration we change the horizontal and vertical tune </a:t>
            </a:r>
            <a:r>
              <a:rPr lang="en-US" dirty="0" smtClean="0"/>
              <a:t>to </a:t>
            </a:r>
            <a:r>
              <a:rPr lang="en-US" dirty="0"/>
              <a:t>a place where the beam is the least influenced by resonances.</a:t>
            </a:r>
          </a:p>
        </p:txBody>
      </p:sp>
    </p:spTree>
    <p:extLst>
      <p:ext uri="{BB962C8B-B14F-4D97-AF65-F5344CB8AC3E}">
        <p14:creationId xmlns:p14="http://schemas.microsoft.com/office/powerpoint/2010/main" val="228280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699" y="53625"/>
            <a:ext cx="6480721" cy="914400"/>
          </a:xfrm>
        </p:spPr>
        <p:txBody>
          <a:bodyPr/>
          <a:lstStyle/>
          <a:p>
            <a:r>
              <a:rPr lang="en-US" sz="3600" dirty="0" smtClean="0"/>
              <a:t>The Tune Diagram Measured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6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42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2" name="TextBox 11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Lattices &amp; Resonances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545" y="1282786"/>
            <a:ext cx="5117539" cy="3901409"/>
          </a:xfrm>
          <a:prstGeom prst="rect">
            <a:avLst/>
          </a:prstGeom>
        </p:spPr>
      </p:pic>
      <p:sp>
        <p:nvSpPr>
          <p:cNvPr id="13" name="Text Box 35"/>
          <p:cNvSpPr txBox="1">
            <a:spLocks noChangeArrowheads="1"/>
          </p:cNvSpPr>
          <p:nvPr/>
        </p:nvSpPr>
        <p:spPr bwMode="auto">
          <a:xfrm>
            <a:off x="5697125" y="1268760"/>
            <a:ext cx="3330371" cy="381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342900" indent="-342900">
              <a:buFont typeface="Wingdings" charset="2"/>
              <a:buChar char="§"/>
            </a:pPr>
            <a:r>
              <a:rPr lang="en-US" sz="2200" dirty="0" smtClean="0">
                <a:latin typeface="+mn-lt"/>
              </a:rPr>
              <a:t>Move a large </a:t>
            </a:r>
            <a:r>
              <a:rPr lang="en-US" sz="2200" dirty="0" err="1" smtClean="0">
                <a:latin typeface="+mn-lt"/>
              </a:rPr>
              <a:t>emittance</a:t>
            </a:r>
            <a:r>
              <a:rPr lang="en-US" sz="2200" dirty="0" smtClean="0">
                <a:latin typeface="+mn-lt"/>
              </a:rPr>
              <a:t> beam around in this tune diagram and measure the beam losses, caused by resonances</a:t>
            </a:r>
          </a:p>
          <a:p>
            <a:pPr marL="342900" indent="-342900">
              <a:buFont typeface="Wingdings" charset="2"/>
              <a:buChar char="§"/>
            </a:pPr>
            <a:r>
              <a:rPr lang="en-US" sz="2200" dirty="0" smtClean="0">
                <a:latin typeface="+mn-lt"/>
              </a:rPr>
              <a:t>Quantity of losses proportional to resonance strength</a:t>
            </a:r>
            <a:endParaRPr lang="en-US" sz="2200" dirty="0">
              <a:latin typeface="+mn-lt"/>
            </a:endParaRPr>
          </a:p>
          <a:p>
            <a:pPr marL="342900" indent="-342900">
              <a:buFont typeface="Wingdings" charset="2"/>
              <a:buChar char="§"/>
            </a:pPr>
            <a:r>
              <a:rPr lang="en-US" sz="2200" dirty="0" smtClean="0">
                <a:latin typeface="+mn-lt"/>
              </a:rPr>
              <a:t>Not all resonance lines are harmful.</a:t>
            </a:r>
          </a:p>
        </p:txBody>
      </p:sp>
      <p:sp>
        <p:nvSpPr>
          <p:cNvPr id="7" name="Rectangle 6"/>
          <p:cNvSpPr/>
          <p:nvPr/>
        </p:nvSpPr>
        <p:spPr>
          <a:xfrm>
            <a:off x="386535" y="5258640"/>
            <a:ext cx="8595955" cy="1095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charset="2"/>
              <a:buChar char="§"/>
            </a:pPr>
            <a:r>
              <a:rPr lang="en-US" sz="2400" dirty="0"/>
              <a:t>The </a:t>
            </a:r>
            <a:r>
              <a:rPr lang="en-US" sz="2400" dirty="0" smtClean="0"/>
              <a:t>challenge </a:t>
            </a:r>
            <a:r>
              <a:rPr lang="en-US" sz="2400" dirty="0"/>
              <a:t>is to reduce and compensate these effects as much as possible and then find some point in the tune diagram where the beam is stable.</a:t>
            </a:r>
          </a:p>
        </p:txBody>
      </p:sp>
    </p:spTree>
    <p:extLst>
      <p:ext uri="{BB962C8B-B14F-4D97-AF65-F5344CB8AC3E}">
        <p14:creationId xmlns:p14="http://schemas.microsoft.com/office/powerpoint/2010/main" val="228280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6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43</a:t>
            </a:fld>
            <a:endParaRPr lang="en-US" dirty="0"/>
          </a:p>
        </p:txBody>
      </p: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2" name="TextBox 11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Lattices &amp; Resonances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6675" y="278650"/>
            <a:ext cx="6309274" cy="207023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816805" y="2978950"/>
            <a:ext cx="40339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60000" dist="60007" dir="5400000" sy="-100000" algn="bl" rotWithShape="0"/>
                </a:effectLst>
              </a:rPr>
              <a:t>Questions ?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60000" endA="900" endPos="60000" dist="60007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8280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699" y="53625"/>
            <a:ext cx="6480721" cy="914400"/>
          </a:xfrm>
        </p:spPr>
        <p:txBody>
          <a:bodyPr/>
          <a:lstStyle/>
          <a:p>
            <a:r>
              <a:rPr lang="en-US" sz="3600" dirty="0" smtClean="0"/>
              <a:t>Matrices and Hill’s equation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6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5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4" name="Content Placeholder 2"/>
          <p:cNvSpPr>
            <a:spLocks noGrp="1"/>
          </p:cNvSpPr>
          <p:nvPr>
            <p:ph idx="1"/>
          </p:nvPr>
        </p:nvSpPr>
        <p:spPr>
          <a:xfrm>
            <a:off x="341530" y="1133745"/>
            <a:ext cx="8442430" cy="315035"/>
          </a:xfrm>
        </p:spPr>
        <p:txBody>
          <a:bodyPr>
            <a:normAutofit fontScale="62500" lnSpcReduction="20000"/>
          </a:bodyPr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Wingdings" charset="2"/>
              <a:buChar char="§"/>
            </a:pPr>
            <a:r>
              <a:rPr lang="en-US" sz="3200" dirty="0"/>
              <a:t>So, for the position x at s2 we have…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341530" y="2708920"/>
            <a:ext cx="8442430" cy="315035"/>
          </a:xfrm>
          <a:prstGeom prst="rect">
            <a:avLst/>
          </a:prstGeom>
        </p:spPr>
        <p:txBody>
          <a:bodyPr vert="horz">
            <a:normAutofit fontScale="62500" lnSpcReduction="20000"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Wingdings" charset="2"/>
              <a:buChar char="§"/>
            </a:pPr>
            <a:r>
              <a:rPr lang="en-US" sz="3200" dirty="0"/>
              <a:t>Equating </a:t>
            </a:r>
            <a:r>
              <a:rPr lang="en-US" sz="3200" dirty="0" smtClean="0"/>
              <a:t>the sine </a:t>
            </a:r>
            <a:r>
              <a:rPr lang="en-US" sz="3200" dirty="0"/>
              <a:t>terms gives:</a:t>
            </a:r>
          </a:p>
        </p:txBody>
      </p:sp>
      <p:graphicFrame>
        <p:nvGraphicFramePr>
          <p:cNvPr id="18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3302811"/>
              </p:ext>
            </p:extLst>
          </p:nvPr>
        </p:nvGraphicFramePr>
        <p:xfrm>
          <a:off x="1690660" y="1538790"/>
          <a:ext cx="6408737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1" name="Equation" r:id="rId5" imgW="3848100" imgH="254000" progId="Equation.3">
                  <p:embed/>
                </p:oleObj>
              </mc:Choice>
              <mc:Fallback>
                <p:oleObj name="Equation" r:id="rId5" imgW="38481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0660" y="1538790"/>
                        <a:ext cx="6408737" cy="423862"/>
                      </a:xfrm>
                      <a:prstGeom prst="rect">
                        <a:avLst/>
                      </a:prstGeom>
                      <a:solidFill>
                        <a:srgbClr val="D6ECFF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1426762"/>
              </p:ext>
            </p:extLst>
          </p:nvPr>
        </p:nvGraphicFramePr>
        <p:xfrm>
          <a:off x="1556665" y="2213865"/>
          <a:ext cx="2336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2" name="Equation" r:id="rId7" imgW="2336800" imgH="304800" progId="Equation.3">
                  <p:embed/>
                </p:oleObj>
              </mc:Choice>
              <mc:Fallback>
                <p:oleObj name="Equation" r:id="rId7" imgW="2336800" imgH="304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6665" y="2213865"/>
                        <a:ext cx="2336800" cy="304800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 w="38100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Line 25"/>
          <p:cNvSpPr>
            <a:spLocks noChangeShapeType="1"/>
          </p:cNvSpPr>
          <p:nvPr/>
        </p:nvSpPr>
        <p:spPr bwMode="auto">
          <a:xfrm flipH="1">
            <a:off x="2654272" y="1922965"/>
            <a:ext cx="214312" cy="269875"/>
          </a:xfrm>
          <a:prstGeom prst="line">
            <a:avLst/>
          </a:prstGeom>
          <a:noFill/>
          <a:ln w="38100">
            <a:solidFill>
              <a:srgbClr val="EA157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31"/>
          <p:cNvSpPr>
            <a:spLocks noChangeShapeType="1"/>
          </p:cNvSpPr>
          <p:nvPr/>
        </p:nvSpPr>
        <p:spPr bwMode="auto">
          <a:xfrm>
            <a:off x="2285972" y="1926140"/>
            <a:ext cx="1071562" cy="0"/>
          </a:xfrm>
          <a:prstGeom prst="line">
            <a:avLst/>
          </a:prstGeom>
          <a:noFill/>
          <a:ln w="38100">
            <a:solidFill>
              <a:srgbClr val="EA157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5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0979723"/>
              </p:ext>
            </p:extLst>
          </p:nvPr>
        </p:nvGraphicFramePr>
        <p:xfrm>
          <a:off x="4391980" y="2663915"/>
          <a:ext cx="34544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3" name="Equation" r:id="rId9" imgW="3454400" imgH="355600" progId="Equation.3">
                  <p:embed/>
                </p:oleObj>
              </mc:Choice>
              <mc:Fallback>
                <p:oleObj name="Equation" r:id="rId9" imgW="34544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1980" y="2663915"/>
                        <a:ext cx="3454400" cy="355600"/>
                      </a:xfrm>
                      <a:prstGeom prst="rect">
                        <a:avLst/>
                      </a:prstGeom>
                      <a:solidFill>
                        <a:srgbClr val="D6ECFF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0195898"/>
              </p:ext>
            </p:extLst>
          </p:nvPr>
        </p:nvGraphicFramePr>
        <p:xfrm>
          <a:off x="1691680" y="3429000"/>
          <a:ext cx="4608513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4" name="Equation" r:id="rId11" imgW="3136900" imgH="254000" progId="Equation.3">
                  <p:embed/>
                </p:oleObj>
              </mc:Choice>
              <mc:Fallback>
                <p:oleObj name="Equation" r:id="rId11" imgW="31369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3429000"/>
                        <a:ext cx="4608513" cy="373062"/>
                      </a:xfrm>
                      <a:prstGeom prst="rect">
                        <a:avLst/>
                      </a:prstGeom>
                      <a:solidFill>
                        <a:srgbClr val="D6ECFF"/>
                      </a:solidFill>
                      <a:ln w="9525">
                        <a:solidFill>
                          <a:srgbClr val="D6ECFF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Content Placeholder 2"/>
          <p:cNvSpPr txBox="1">
            <a:spLocks/>
          </p:cNvSpPr>
          <p:nvPr/>
        </p:nvSpPr>
        <p:spPr>
          <a:xfrm>
            <a:off x="341530" y="3068959"/>
            <a:ext cx="3870430" cy="675076"/>
          </a:xfrm>
          <a:prstGeom prst="rect">
            <a:avLst/>
          </a:prstGeom>
        </p:spPr>
        <p:txBody>
          <a:bodyPr vert="horz">
            <a:normAutofit fontScale="62500" lnSpcReduction="20000"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57200" indent="-457200">
              <a:lnSpc>
                <a:spcPct val="110000"/>
              </a:lnSpc>
              <a:spcBef>
                <a:spcPct val="20000"/>
              </a:spcBef>
              <a:buFont typeface="Wingdings" charset="2"/>
              <a:buChar char="§"/>
            </a:pPr>
            <a:r>
              <a:rPr lang="en-US" sz="3200" dirty="0"/>
              <a:t>Equating </a:t>
            </a:r>
            <a:r>
              <a:rPr lang="en-US" sz="3200" dirty="0" smtClean="0"/>
              <a:t>the cosine terms </a:t>
            </a:r>
            <a:r>
              <a:rPr lang="en-US" sz="3200" dirty="0"/>
              <a:t>gives:</a:t>
            </a:r>
          </a:p>
        </p:txBody>
      </p:sp>
      <p:graphicFrame>
        <p:nvGraphicFramePr>
          <p:cNvPr id="32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6350000"/>
              </p:ext>
            </p:extLst>
          </p:nvPr>
        </p:nvGraphicFramePr>
        <p:xfrm>
          <a:off x="5517105" y="4014065"/>
          <a:ext cx="11303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5" name="Equation" r:id="rId13" imgW="1129810" imgH="304668" progId="Equation.3">
                  <p:embed/>
                </p:oleObj>
              </mc:Choice>
              <mc:Fallback>
                <p:oleObj name="Equation" r:id="rId13" imgW="1129810" imgH="30466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7105" y="4014065"/>
                        <a:ext cx="1130300" cy="304800"/>
                      </a:xfrm>
                      <a:prstGeom prst="rect">
                        <a:avLst/>
                      </a:prstGeom>
                      <a:solidFill>
                        <a:srgbClr val="D6ECFF"/>
                      </a:solidFill>
                      <a:ln w="12700">
                        <a:solidFill>
                          <a:srgbClr val="D6ECFF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Content Placeholder 2"/>
          <p:cNvSpPr txBox="1">
            <a:spLocks/>
          </p:cNvSpPr>
          <p:nvPr/>
        </p:nvSpPr>
        <p:spPr>
          <a:xfrm>
            <a:off x="431540" y="5679250"/>
            <a:ext cx="3870430" cy="315035"/>
          </a:xfrm>
          <a:prstGeom prst="rect">
            <a:avLst/>
          </a:prstGeom>
        </p:spPr>
        <p:txBody>
          <a:bodyPr vert="horz">
            <a:normAutofit fontScale="62500" lnSpcReduction="20000"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Wingdings" charset="2"/>
              <a:buChar char="§"/>
            </a:pPr>
            <a:r>
              <a:rPr lang="en-US" sz="3200" dirty="0" smtClean="0"/>
              <a:t>Resulting in:</a:t>
            </a:r>
            <a:endParaRPr lang="en-US" sz="3200" dirty="0"/>
          </a:p>
        </p:txBody>
      </p:sp>
      <p:sp>
        <p:nvSpPr>
          <p:cNvPr id="35" name="Content Placeholder 2"/>
          <p:cNvSpPr txBox="1">
            <a:spLocks/>
          </p:cNvSpPr>
          <p:nvPr/>
        </p:nvSpPr>
        <p:spPr>
          <a:xfrm>
            <a:off x="386535" y="4014065"/>
            <a:ext cx="3870430" cy="315035"/>
          </a:xfrm>
          <a:prstGeom prst="rect">
            <a:avLst/>
          </a:prstGeom>
        </p:spPr>
        <p:txBody>
          <a:bodyPr vert="horz">
            <a:normAutofit fontScale="62500" lnSpcReduction="20000"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Wingdings" charset="2"/>
              <a:buChar char="§"/>
            </a:pPr>
            <a:r>
              <a:rPr lang="en-US" sz="3200" dirty="0" smtClean="0"/>
              <a:t>These resulting in:</a:t>
            </a:r>
            <a:endParaRPr lang="en-US" sz="3200" dirty="0"/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3966081"/>
              </p:ext>
            </p:extLst>
          </p:nvPr>
        </p:nvGraphicFramePr>
        <p:xfrm>
          <a:off x="3041830" y="4014065"/>
          <a:ext cx="1849437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6" name="Equation" r:id="rId15" imgW="1104900" imgH="203200" progId="Equation.3">
                  <p:embed/>
                </p:oleObj>
              </mc:Choice>
              <mc:Fallback>
                <p:oleObj name="Equation" r:id="rId15" imgW="11049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1830" y="4014065"/>
                        <a:ext cx="1849437" cy="336550"/>
                      </a:xfrm>
                      <a:prstGeom prst="rect">
                        <a:avLst/>
                      </a:prstGeom>
                      <a:solidFill>
                        <a:srgbClr val="D6ECFF"/>
                      </a:solidFill>
                      <a:ln w="12700">
                        <a:solidFill>
                          <a:srgbClr val="D6ECFF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Content Placeholder 2"/>
          <p:cNvSpPr txBox="1">
            <a:spLocks/>
          </p:cNvSpPr>
          <p:nvPr/>
        </p:nvSpPr>
        <p:spPr>
          <a:xfrm>
            <a:off x="386535" y="4644135"/>
            <a:ext cx="6165685" cy="630070"/>
          </a:xfrm>
          <a:prstGeom prst="rect">
            <a:avLst/>
          </a:prstGeom>
        </p:spPr>
        <p:txBody>
          <a:bodyPr vert="horz">
            <a:normAutofit fontScale="55000" lnSpcReduction="20000"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57200" indent="-457200">
              <a:lnSpc>
                <a:spcPct val="110000"/>
              </a:lnSpc>
              <a:spcBef>
                <a:spcPct val="20000"/>
              </a:spcBef>
              <a:buFont typeface="Wingdings" charset="2"/>
              <a:buChar char="§"/>
            </a:pPr>
            <a:r>
              <a:rPr lang="en-US" sz="3200" dirty="0" smtClean="0"/>
              <a:t>Repeat this for c and d and use the parameters we previously defined, which are called TWISS parameters.</a:t>
            </a:r>
            <a:endParaRPr lang="en-US" sz="3200" dirty="0"/>
          </a:p>
        </p:txBody>
      </p:sp>
      <p:graphicFrame>
        <p:nvGraphicFramePr>
          <p:cNvPr id="38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8024465"/>
              </p:ext>
            </p:extLst>
          </p:nvPr>
        </p:nvGraphicFramePr>
        <p:xfrm>
          <a:off x="7002270" y="3474005"/>
          <a:ext cx="2052934" cy="169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7" name="Equation" r:id="rId17" imgW="1130300" imgH="1028700" progId="Equation.3">
                  <p:embed/>
                </p:oleObj>
              </mc:Choice>
              <mc:Fallback>
                <p:oleObj name="Equation" r:id="rId17" imgW="1130300" imgH="1028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2270" y="3474005"/>
                        <a:ext cx="2052934" cy="1690687"/>
                      </a:xfrm>
                      <a:prstGeom prst="rect">
                        <a:avLst/>
                      </a:prstGeom>
                      <a:solidFill>
                        <a:srgbClr val="D6ECFF"/>
                      </a:solidFill>
                      <a:ln w="9525">
                        <a:solidFill>
                          <a:srgbClr val="D6ECFF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Content Placeholder 2"/>
          <p:cNvSpPr txBox="1">
            <a:spLocks/>
          </p:cNvSpPr>
          <p:nvPr/>
        </p:nvSpPr>
        <p:spPr>
          <a:xfrm>
            <a:off x="4887035" y="4014065"/>
            <a:ext cx="765085" cy="315035"/>
          </a:xfrm>
          <a:prstGeom prst="rect">
            <a:avLst/>
          </a:prstGeom>
        </p:spPr>
        <p:txBody>
          <a:bodyPr vert="horz">
            <a:normAutofit fontScale="62500" lnSpcReduction="20000"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lnSpc>
                <a:spcPct val="90000"/>
              </a:lnSpc>
              <a:spcBef>
                <a:spcPct val="20000"/>
              </a:spcBef>
              <a:buNone/>
            </a:pPr>
            <a:r>
              <a:rPr lang="en-US" sz="3200" dirty="0" smtClean="0"/>
              <a:t>and</a:t>
            </a:r>
            <a:endParaRPr lang="en-US" sz="3200" dirty="0"/>
          </a:p>
        </p:txBody>
      </p:sp>
      <p:grpSp>
        <p:nvGrpSpPr>
          <p:cNvPr id="40" name="Group 32"/>
          <p:cNvGrpSpPr>
            <a:grpSpLocks/>
          </p:cNvGrpSpPr>
          <p:nvPr/>
        </p:nvGrpSpPr>
        <p:grpSpPr bwMode="auto">
          <a:xfrm>
            <a:off x="2501770" y="5364215"/>
            <a:ext cx="4949825" cy="941388"/>
            <a:chOff x="1385" y="3291"/>
            <a:chExt cx="3118" cy="593"/>
          </a:xfrm>
          <a:solidFill>
            <a:srgbClr val="D6ECFF"/>
          </a:solidFill>
        </p:grpSpPr>
        <p:sp>
          <p:nvSpPr>
            <p:cNvPr id="41" name="Rectangle 27"/>
            <p:cNvSpPr>
              <a:spLocks noChangeArrowheads="1"/>
            </p:cNvSpPr>
            <p:nvPr/>
          </p:nvSpPr>
          <p:spPr bwMode="auto">
            <a:xfrm>
              <a:off x="1385" y="3291"/>
              <a:ext cx="3118" cy="593"/>
            </a:xfrm>
            <a:prstGeom prst="rect">
              <a:avLst/>
            </a:prstGeom>
            <a:grpFill/>
            <a:ln w="9525">
              <a:solidFill>
                <a:srgbClr val="D6EC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graphicFrame>
          <p:nvGraphicFramePr>
            <p:cNvPr id="42" name="Object 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54637321"/>
                </p:ext>
              </p:extLst>
            </p:nvPr>
          </p:nvGraphicFramePr>
          <p:xfrm>
            <a:off x="1434" y="3313"/>
            <a:ext cx="3015" cy="5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58" name="Equation" r:id="rId19" imgW="3695700" imgH="660400" progId="Equation.3">
                    <p:embed/>
                  </p:oleObj>
                </mc:Choice>
                <mc:Fallback>
                  <p:oleObj name="Equation" r:id="rId19" imgW="3695700" imgH="660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34" y="3313"/>
                          <a:ext cx="3015" cy="539"/>
                        </a:xfrm>
                        <a:prstGeom prst="rect">
                          <a:avLst/>
                        </a:prstGeom>
                        <a:solidFill>
                          <a:srgbClr val="D6ECFF"/>
                        </a:solidFill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3" name="Line 22"/>
          <p:cNvSpPr>
            <a:spLocks noChangeShapeType="1"/>
          </p:cNvSpPr>
          <p:nvPr/>
        </p:nvSpPr>
        <p:spPr bwMode="auto">
          <a:xfrm flipV="1">
            <a:off x="6417205" y="4509119"/>
            <a:ext cx="720080" cy="405045"/>
          </a:xfrm>
          <a:prstGeom prst="line">
            <a:avLst/>
          </a:prstGeom>
          <a:noFill/>
          <a:ln w="25400">
            <a:solidFill>
              <a:srgbClr val="007EEA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 rot="16200000">
            <a:off x="-3292461" y="3237567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Lattices &amp; Resonances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888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699" y="53625"/>
            <a:ext cx="6480721" cy="914400"/>
          </a:xfrm>
        </p:spPr>
        <p:txBody>
          <a:bodyPr/>
          <a:lstStyle/>
          <a:p>
            <a:r>
              <a:rPr lang="en-US" sz="3600" dirty="0" smtClean="0"/>
              <a:t>Lattice parameters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6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6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4" name="Content Placeholder 2"/>
          <p:cNvSpPr>
            <a:spLocks noGrp="1"/>
          </p:cNvSpPr>
          <p:nvPr>
            <p:ph idx="1"/>
          </p:nvPr>
        </p:nvSpPr>
        <p:spPr>
          <a:xfrm>
            <a:off x="476545" y="2258870"/>
            <a:ext cx="8442430" cy="2475276"/>
          </a:xfrm>
        </p:spPr>
        <p:txBody>
          <a:bodyPr>
            <a:normAutofit fontScale="62500" lnSpcReduction="20000"/>
          </a:bodyPr>
          <a:lstStyle/>
          <a:p>
            <a:pPr marL="457200" indent="-457200">
              <a:lnSpc>
                <a:spcPct val="125000"/>
              </a:lnSpc>
              <a:spcBef>
                <a:spcPct val="20000"/>
              </a:spcBef>
              <a:buFont typeface="Wingdings" charset="2"/>
              <a:buChar char="§"/>
            </a:pPr>
            <a:r>
              <a:rPr lang="en-US" sz="3200" dirty="0">
                <a:solidFill>
                  <a:srgbClr val="FFFFFF"/>
                </a:solidFill>
              </a:rPr>
              <a:t>This matrix describes one complete turn around our machine and will vary depending on the starting point (s).</a:t>
            </a:r>
          </a:p>
          <a:p>
            <a:pPr marL="457200" indent="-457200">
              <a:lnSpc>
                <a:spcPct val="125000"/>
              </a:lnSpc>
              <a:spcBef>
                <a:spcPct val="20000"/>
              </a:spcBef>
              <a:buFont typeface="Wingdings" charset="2"/>
              <a:buChar char="§"/>
            </a:pPr>
            <a:r>
              <a:rPr lang="en-US" sz="3200" dirty="0">
                <a:solidFill>
                  <a:srgbClr val="FFFFFF"/>
                </a:solidFill>
              </a:rPr>
              <a:t>If we start at any point and multiply all of the matrices representing each element all around the machine we can calculate </a:t>
            </a:r>
            <a:r>
              <a:rPr lang="el-GR" sz="3200" dirty="0">
                <a:solidFill>
                  <a:srgbClr val="FFFFFF"/>
                </a:solidFill>
              </a:rPr>
              <a:t>α</a:t>
            </a:r>
            <a:r>
              <a:rPr lang="en-US" sz="3200" dirty="0">
                <a:solidFill>
                  <a:srgbClr val="FFFFFF"/>
                </a:solidFill>
              </a:rPr>
              <a:t>, </a:t>
            </a:r>
            <a:r>
              <a:rPr lang="el-GR" sz="3200" dirty="0">
                <a:solidFill>
                  <a:srgbClr val="FFFFFF"/>
                </a:solidFill>
              </a:rPr>
              <a:t>β</a:t>
            </a:r>
            <a:r>
              <a:rPr lang="en-US" sz="3200" dirty="0">
                <a:solidFill>
                  <a:srgbClr val="FFFFFF"/>
                </a:solidFill>
              </a:rPr>
              <a:t>, </a:t>
            </a:r>
            <a:r>
              <a:rPr lang="el-GR" sz="3200" dirty="0">
                <a:solidFill>
                  <a:srgbClr val="FFFFFF"/>
                </a:solidFill>
              </a:rPr>
              <a:t>γ</a:t>
            </a:r>
            <a:r>
              <a:rPr lang="en-US" sz="3200" dirty="0">
                <a:solidFill>
                  <a:srgbClr val="FFFFFF"/>
                </a:solidFill>
              </a:rPr>
              <a:t> and </a:t>
            </a:r>
            <a:r>
              <a:rPr lang="el-GR" sz="3200" dirty="0">
                <a:solidFill>
                  <a:srgbClr val="FFFFFF"/>
                </a:solidFill>
              </a:rPr>
              <a:t>μ</a:t>
            </a:r>
            <a:r>
              <a:rPr lang="en-US" sz="3200" dirty="0">
                <a:solidFill>
                  <a:srgbClr val="FFFFFF"/>
                </a:solidFill>
                <a:latin typeface="Math1" charset="0"/>
              </a:rPr>
              <a:t> </a:t>
            </a:r>
            <a:r>
              <a:rPr lang="en-US" sz="3200" dirty="0">
                <a:solidFill>
                  <a:srgbClr val="FFFFFF"/>
                </a:solidFill>
              </a:rPr>
              <a:t>for that specific point, which then will give us </a:t>
            </a:r>
            <a:r>
              <a:rPr lang="el-GR" sz="2400" b="1" i="1" u="sng" dirty="0">
                <a:solidFill>
                  <a:srgbClr val="FFFFFF"/>
                </a:solidFill>
              </a:rPr>
              <a:t>β</a:t>
            </a:r>
            <a:r>
              <a:rPr lang="en-US" sz="3200" b="1" u="sng" dirty="0">
                <a:solidFill>
                  <a:srgbClr val="FFFFFF"/>
                </a:solidFill>
              </a:rPr>
              <a:t>(s)</a:t>
            </a:r>
            <a:r>
              <a:rPr lang="en-US" sz="3200" dirty="0">
                <a:solidFill>
                  <a:srgbClr val="FFFFFF"/>
                </a:solidFill>
              </a:rPr>
              <a:t> and </a:t>
            </a:r>
            <a:r>
              <a:rPr lang="en-US" sz="3200" b="1" u="sng" dirty="0">
                <a:solidFill>
                  <a:srgbClr val="FFFFFF"/>
                </a:solidFill>
              </a:rPr>
              <a:t>Q</a:t>
            </a:r>
          </a:p>
          <a:p>
            <a:pPr marL="457200" indent="-457200">
              <a:lnSpc>
                <a:spcPct val="125000"/>
              </a:lnSpc>
              <a:spcBef>
                <a:spcPct val="20000"/>
              </a:spcBef>
              <a:buFont typeface="Wingdings" charset="2"/>
              <a:buChar char="§"/>
            </a:pPr>
            <a:r>
              <a:rPr lang="en-US" sz="3200" dirty="0" smtClean="0">
                <a:solidFill>
                  <a:srgbClr val="FFFFFF"/>
                </a:solidFill>
              </a:rPr>
              <a:t>Where: </a:t>
            </a:r>
          </a:p>
        </p:txBody>
      </p:sp>
      <p:grpSp>
        <p:nvGrpSpPr>
          <p:cNvPr id="17" name="Group 18"/>
          <p:cNvGrpSpPr>
            <a:grpSpLocks/>
          </p:cNvGrpSpPr>
          <p:nvPr/>
        </p:nvGrpSpPr>
        <p:grpSpPr bwMode="auto">
          <a:xfrm>
            <a:off x="3054350" y="1338043"/>
            <a:ext cx="3305175" cy="785812"/>
            <a:chOff x="1934" y="839"/>
            <a:chExt cx="2082" cy="495"/>
          </a:xfrm>
          <a:solidFill>
            <a:srgbClr val="D6ECFF"/>
          </a:solidFill>
        </p:grpSpPr>
        <p:sp>
          <p:nvSpPr>
            <p:cNvPr id="18" name="Rectangle 15"/>
            <p:cNvSpPr>
              <a:spLocks noChangeArrowheads="1"/>
            </p:cNvSpPr>
            <p:nvPr/>
          </p:nvSpPr>
          <p:spPr bwMode="auto">
            <a:xfrm>
              <a:off x="1934" y="839"/>
              <a:ext cx="2082" cy="49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graphicFrame>
          <p:nvGraphicFramePr>
            <p:cNvPr id="19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04198419"/>
                </p:ext>
              </p:extLst>
            </p:nvPr>
          </p:nvGraphicFramePr>
          <p:xfrm>
            <a:off x="1964" y="841"/>
            <a:ext cx="2043" cy="4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18" name="Equation" r:id="rId5" imgW="2895600" imgH="660400" progId="Equation.3">
                    <p:embed/>
                  </p:oleObj>
                </mc:Choice>
                <mc:Fallback>
                  <p:oleObj name="Equation" r:id="rId5" imgW="2895600" imgH="660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64" y="841"/>
                          <a:ext cx="2043" cy="466"/>
                        </a:xfrm>
                        <a:prstGeom prst="rect">
                          <a:avLst/>
                        </a:prstGeom>
                        <a:solidFill>
                          <a:srgbClr val="D6ECFF"/>
                        </a:solidFill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" name="Content Placeholder 2"/>
          <p:cNvSpPr txBox="1">
            <a:spLocks/>
          </p:cNvSpPr>
          <p:nvPr/>
        </p:nvSpPr>
        <p:spPr>
          <a:xfrm>
            <a:off x="431539" y="5139190"/>
            <a:ext cx="8595955" cy="1080121"/>
          </a:xfrm>
          <a:prstGeom prst="rect">
            <a:avLst/>
          </a:prstGeom>
        </p:spPr>
        <p:txBody>
          <a:bodyPr vert="horz">
            <a:normAutofit fontScale="62500" lnSpcReduction="20000"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57200" indent="-457200">
              <a:lnSpc>
                <a:spcPct val="125000"/>
              </a:lnSpc>
              <a:spcBef>
                <a:spcPct val="20000"/>
              </a:spcBef>
              <a:buFont typeface="Wingdings" charset="2"/>
              <a:buChar char="§"/>
            </a:pPr>
            <a:r>
              <a:rPr lang="en-US" sz="3200" dirty="0" smtClean="0">
                <a:solidFill>
                  <a:srgbClr val="FFFFFF"/>
                </a:solidFill>
              </a:rPr>
              <a:t>If we repeat this many times for many different initial positions (s) we can calculate our </a:t>
            </a:r>
            <a:r>
              <a:rPr lang="en-US" sz="3200" b="1" u="sng" dirty="0" smtClean="0">
                <a:solidFill>
                  <a:srgbClr val="FFFFFF"/>
                </a:solidFill>
              </a:rPr>
              <a:t>Lattice Parameters</a:t>
            </a:r>
            <a:r>
              <a:rPr lang="en-US" sz="3200" dirty="0" smtClean="0">
                <a:solidFill>
                  <a:srgbClr val="FFFFFF"/>
                </a:solidFill>
              </a:rPr>
              <a:t> for all points around the machine.</a:t>
            </a:r>
            <a:endParaRPr lang="en-US" sz="3200" dirty="0">
              <a:solidFill>
                <a:srgbClr val="FFFFFF"/>
              </a:solidFill>
            </a:endParaRPr>
          </a:p>
        </p:txBody>
      </p:sp>
      <p:grpSp>
        <p:nvGrpSpPr>
          <p:cNvPr id="21" name="Group 31"/>
          <p:cNvGrpSpPr>
            <a:grpSpLocks/>
          </p:cNvGrpSpPr>
          <p:nvPr/>
        </p:nvGrpSpPr>
        <p:grpSpPr bwMode="auto">
          <a:xfrm>
            <a:off x="3086835" y="4149080"/>
            <a:ext cx="3798887" cy="884238"/>
            <a:chOff x="2720" y="2450"/>
            <a:chExt cx="2393" cy="557"/>
          </a:xfrm>
        </p:grpSpPr>
        <p:graphicFrame>
          <p:nvGraphicFramePr>
            <p:cNvPr id="22" name="Objec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87909066"/>
                </p:ext>
              </p:extLst>
            </p:nvPr>
          </p:nvGraphicFramePr>
          <p:xfrm>
            <a:off x="2720" y="2623"/>
            <a:ext cx="504" cy="3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19" name="Equation" r:id="rId7" imgW="800100" imgH="609600" progId="Equation.3">
                    <p:embed/>
                  </p:oleObj>
                </mc:Choice>
                <mc:Fallback>
                  <p:oleObj name="Equation" r:id="rId7" imgW="800100" imgH="609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20" y="2623"/>
                          <a:ext cx="504" cy="384"/>
                        </a:xfrm>
                        <a:prstGeom prst="rect">
                          <a:avLst/>
                        </a:prstGeom>
                        <a:solidFill>
                          <a:srgbClr val="D6ECFF"/>
                        </a:solidFill>
                        <a:ln w="9525">
                          <a:solidFill>
                            <a:srgbClr val="D6ECFF"/>
                          </a:solidFill>
                          <a:miter lim="800000"/>
                          <a:headEnd/>
                          <a:tailEnd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" name="AutoShape 25"/>
            <p:cNvSpPr>
              <a:spLocks/>
            </p:cNvSpPr>
            <p:nvPr/>
          </p:nvSpPr>
          <p:spPr bwMode="auto">
            <a:xfrm>
              <a:off x="3835" y="2450"/>
              <a:ext cx="1278" cy="384"/>
            </a:xfrm>
            <a:prstGeom prst="borderCallout2">
              <a:avLst>
                <a:gd name="adj1" fmla="val 18750"/>
                <a:gd name="adj2" fmla="val -3755"/>
                <a:gd name="adj3" fmla="val 18750"/>
                <a:gd name="adj4" fmla="val -41079"/>
                <a:gd name="adj5" fmla="val 60157"/>
                <a:gd name="adj6" fmla="val -8044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600" dirty="0">
                  <a:solidFill>
                    <a:schemeClr val="accent1"/>
                  </a:solidFill>
                  <a:latin typeface="Times New Roman" charset="0"/>
                </a:rPr>
                <a:t>Number of </a:t>
              </a:r>
              <a:r>
                <a:rPr lang="en-US" sz="1600" dirty="0" err="1">
                  <a:solidFill>
                    <a:schemeClr val="accent1"/>
                  </a:solidFill>
                  <a:latin typeface="Times New Roman" charset="0"/>
                </a:rPr>
                <a:t>betatron</a:t>
              </a:r>
              <a:r>
                <a:rPr lang="en-US" sz="1600" dirty="0">
                  <a:solidFill>
                    <a:schemeClr val="accent1"/>
                  </a:solidFill>
                  <a:latin typeface="Times New Roman" charset="0"/>
                </a:rPr>
                <a:t> oscillations per turn</a:t>
              </a:r>
            </a:p>
          </p:txBody>
        </p:sp>
      </p:grpSp>
      <p:sp>
        <p:nvSpPr>
          <p:cNvPr id="24" name="TextBox 23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Lattices &amp; Resonances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768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699" y="53625"/>
            <a:ext cx="6480721" cy="914400"/>
          </a:xfrm>
        </p:spPr>
        <p:txBody>
          <a:bodyPr/>
          <a:lstStyle/>
          <a:p>
            <a:r>
              <a:rPr lang="en-US" sz="3600" dirty="0" smtClean="0"/>
              <a:t>Matrices and Hill’s equation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6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7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4" name="Content Placeholder 2"/>
          <p:cNvSpPr>
            <a:spLocks noGrp="1"/>
          </p:cNvSpPr>
          <p:nvPr>
            <p:ph idx="1"/>
          </p:nvPr>
        </p:nvSpPr>
        <p:spPr>
          <a:xfrm>
            <a:off x="431540" y="1178749"/>
            <a:ext cx="8442430" cy="4995555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spcBef>
                <a:spcPct val="20000"/>
              </a:spcBef>
              <a:buFont typeface="Wingdings" charset="2"/>
              <a:buChar char="§"/>
            </a:pPr>
            <a:r>
              <a:rPr lang="en-US" sz="3200" dirty="0"/>
              <a:t>Obviously </a:t>
            </a:r>
            <a:r>
              <a:rPr lang="en-US" sz="3200" dirty="0">
                <a:latin typeface="Math1" charset="0"/>
              </a:rPr>
              <a:t>μ </a:t>
            </a:r>
            <a:r>
              <a:rPr lang="en-US" sz="3200" dirty="0"/>
              <a:t>(or Q) is not dependent on the initial </a:t>
            </a:r>
            <a:r>
              <a:rPr lang="en-US" sz="3200" dirty="0" smtClean="0"/>
              <a:t>position “s”, </a:t>
            </a:r>
            <a:r>
              <a:rPr lang="en-US" sz="3200" dirty="0"/>
              <a:t>but we can calculate the change in </a:t>
            </a:r>
            <a:r>
              <a:rPr lang="en-US" sz="3200" dirty="0" err="1"/>
              <a:t>betatron</a:t>
            </a:r>
            <a:r>
              <a:rPr lang="en-US" sz="3200" dirty="0"/>
              <a:t> phase, </a:t>
            </a:r>
            <a:r>
              <a:rPr lang="en-US" sz="3200" dirty="0" err="1"/>
              <a:t>d</a:t>
            </a:r>
            <a:r>
              <a:rPr lang="en-US" sz="3200" dirty="0" err="1">
                <a:latin typeface="Math1" charset="0"/>
              </a:rPr>
              <a:t>μ</a:t>
            </a:r>
            <a:r>
              <a:rPr lang="en-US" sz="3200" dirty="0">
                <a:latin typeface="Math1" charset="0"/>
              </a:rPr>
              <a:t>, </a:t>
            </a:r>
            <a:r>
              <a:rPr lang="en-US" sz="3200" dirty="0"/>
              <a:t>from one element to the next.</a:t>
            </a:r>
          </a:p>
          <a:p>
            <a:pPr marL="457200" indent="-457200">
              <a:spcBef>
                <a:spcPct val="20000"/>
              </a:spcBef>
              <a:buFont typeface="Wingdings" charset="2"/>
              <a:buChar char="§"/>
            </a:pPr>
            <a:endParaRPr lang="en-US" sz="3200" dirty="0"/>
          </a:p>
          <a:p>
            <a:pPr marL="457200" indent="-457200">
              <a:spcBef>
                <a:spcPct val="20000"/>
              </a:spcBef>
              <a:buFont typeface="Wingdings" charset="2"/>
              <a:buChar char="§"/>
            </a:pPr>
            <a:r>
              <a:rPr lang="en-US" sz="3200" dirty="0"/>
              <a:t>Computer codes like </a:t>
            </a:r>
            <a:r>
              <a:rPr lang="en-US" sz="3200" dirty="0" smtClean="0"/>
              <a:t>“MAD” </a:t>
            </a:r>
            <a:r>
              <a:rPr lang="en-US" sz="3200" dirty="0"/>
              <a:t>or </a:t>
            </a:r>
            <a:r>
              <a:rPr lang="en-US" sz="3200" dirty="0" smtClean="0"/>
              <a:t>“Transport” </a:t>
            </a:r>
            <a:r>
              <a:rPr lang="en-US" sz="3200" dirty="0"/>
              <a:t>vary lengths, positions and strengths of the individual elements to obtain the desired beam dimensions or envelope </a:t>
            </a:r>
            <a:r>
              <a:rPr lang="el-GR" sz="3200" i="1" dirty="0" smtClean="0"/>
              <a:t>β</a:t>
            </a:r>
            <a:r>
              <a:rPr lang="en-US" sz="3200" dirty="0"/>
              <a:t>(s</a:t>
            </a:r>
            <a:r>
              <a:rPr lang="en-US" sz="3200" dirty="0" smtClean="0"/>
              <a:t>)</a:t>
            </a:r>
            <a:r>
              <a:rPr lang="en-US" sz="3200" dirty="0"/>
              <a:t> </a:t>
            </a:r>
            <a:r>
              <a:rPr lang="en-US" sz="3200" dirty="0" smtClean="0"/>
              <a:t>and </a:t>
            </a:r>
            <a:r>
              <a:rPr lang="en-US" sz="3200" dirty="0"/>
              <a:t>the desired </a:t>
            </a:r>
            <a:r>
              <a:rPr lang="en-US" sz="3200" dirty="0" smtClean="0"/>
              <a:t>Q.</a:t>
            </a:r>
            <a:endParaRPr lang="en-US" sz="3200" dirty="0"/>
          </a:p>
          <a:p>
            <a:pPr marL="457200" indent="-457200">
              <a:spcBef>
                <a:spcPct val="20000"/>
              </a:spcBef>
              <a:buFont typeface="Wingdings" charset="2"/>
              <a:buChar char="§"/>
            </a:pPr>
            <a:endParaRPr lang="en-US" sz="3200" dirty="0"/>
          </a:p>
          <a:p>
            <a:pPr marL="457200" indent="-457200">
              <a:spcBef>
                <a:spcPct val="20000"/>
              </a:spcBef>
              <a:buFont typeface="Wingdings" charset="2"/>
              <a:buChar char="§"/>
            </a:pPr>
            <a:r>
              <a:rPr lang="en-US" sz="3200" dirty="0"/>
              <a:t>Often a machine is made of many individual and identical sections (FODO cells). In that case we only calculate a single cell and not the whole machine, as the the functions </a:t>
            </a:r>
            <a:r>
              <a:rPr lang="el-GR" sz="3200" i="1" dirty="0"/>
              <a:t>β</a:t>
            </a:r>
            <a:r>
              <a:rPr lang="en-US" sz="3200" dirty="0">
                <a:latin typeface="Math1" charset="0"/>
              </a:rPr>
              <a:t> </a:t>
            </a:r>
            <a:r>
              <a:rPr lang="en-US" sz="3200" dirty="0"/>
              <a:t>(s) and d</a:t>
            </a:r>
            <a:r>
              <a:rPr lang="el-GR" sz="3200" dirty="0"/>
              <a:t>μ</a:t>
            </a:r>
            <a:r>
              <a:rPr lang="en-US" sz="3200" dirty="0">
                <a:latin typeface="Math1" charset="0"/>
              </a:rPr>
              <a:t> </a:t>
            </a:r>
            <a:r>
              <a:rPr lang="en-US" sz="3200" dirty="0"/>
              <a:t>will repeat themselves for each identical section.</a:t>
            </a:r>
          </a:p>
          <a:p>
            <a:pPr marL="457200" indent="-457200">
              <a:spcBef>
                <a:spcPct val="20000"/>
              </a:spcBef>
              <a:buFont typeface="Wingdings" charset="2"/>
              <a:buChar char="§"/>
            </a:pPr>
            <a:endParaRPr lang="en-US" sz="3200" dirty="0"/>
          </a:p>
          <a:p>
            <a:pPr marL="457200" indent="-457200">
              <a:spcBef>
                <a:spcPct val="20000"/>
              </a:spcBef>
              <a:buFont typeface="Wingdings" charset="2"/>
              <a:buChar char="§"/>
            </a:pPr>
            <a:r>
              <a:rPr lang="en-US" sz="3200" dirty="0"/>
              <a:t>The insertion sections have to be calculated separately</a:t>
            </a:r>
          </a:p>
        </p:txBody>
      </p:sp>
      <p:sp>
        <p:nvSpPr>
          <p:cNvPr id="12" name="TextBox 11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Lattices &amp; Resonances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81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6695" y="53625"/>
            <a:ext cx="6570730" cy="914400"/>
          </a:xfrm>
        </p:spPr>
        <p:txBody>
          <a:bodyPr/>
          <a:lstStyle/>
          <a:p>
            <a:r>
              <a:rPr lang="en-US" sz="3600" dirty="0" smtClean="0"/>
              <a:t>The relationship between Q and </a:t>
            </a:r>
            <a:r>
              <a:rPr lang="en-US" sz="3600" dirty="0" smtClean="0">
                <a:latin typeface="Symbol" charset="2"/>
                <a:cs typeface="Symbol" charset="2"/>
              </a:rPr>
              <a:t>b</a:t>
            </a:r>
            <a:r>
              <a:rPr lang="en-US" sz="3600" dirty="0" smtClean="0"/>
              <a:t>(s)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6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8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4" name="Content Placeholder 2"/>
          <p:cNvSpPr>
            <a:spLocks noGrp="1"/>
          </p:cNvSpPr>
          <p:nvPr>
            <p:ph idx="1"/>
          </p:nvPr>
        </p:nvSpPr>
        <p:spPr>
          <a:xfrm>
            <a:off x="476545" y="2123855"/>
            <a:ext cx="4095481" cy="405045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10000"/>
              </a:lnSpc>
              <a:buFont typeface="Wingdings" charset="2"/>
              <a:buChar char="§"/>
            </a:pPr>
            <a:r>
              <a:rPr lang="en-US" sz="3200" dirty="0"/>
              <a:t>We </a:t>
            </a:r>
            <a:r>
              <a:rPr lang="en-US" sz="3200" dirty="0" smtClean="0"/>
              <a:t>also found:</a:t>
            </a:r>
            <a:endParaRPr lang="en-US" sz="3200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476545" y="1358769"/>
            <a:ext cx="990110" cy="405046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lnSpc>
                <a:spcPct val="110000"/>
              </a:lnSpc>
              <a:buFont typeface="Wingdings" charset="2"/>
              <a:buChar char="§"/>
            </a:pPr>
            <a:r>
              <a:rPr lang="en-US" sz="3200" dirty="0" smtClean="0"/>
              <a:t> </a:t>
            </a:r>
            <a:endParaRPr lang="en-US" sz="3200" dirty="0"/>
          </a:p>
        </p:txBody>
      </p:sp>
      <p:graphicFrame>
        <p:nvGraphicFramePr>
          <p:cNvPr id="1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95110"/>
              </p:ext>
            </p:extLst>
          </p:nvPr>
        </p:nvGraphicFramePr>
        <p:xfrm>
          <a:off x="971600" y="1268760"/>
          <a:ext cx="8001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8" name="Equation" r:id="rId5" imgW="800100" imgH="609600" progId="Equation.3">
                  <p:embed/>
                </p:oleObj>
              </mc:Choice>
              <mc:Fallback>
                <p:oleObj name="Equation" r:id="rId5" imgW="800100" imgH="609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1268760"/>
                        <a:ext cx="800100" cy="609600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 w="9525">
                        <a:solidFill>
                          <a:srgbClr val="D6ECFF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Content Placeholder 2"/>
          <p:cNvSpPr txBox="1">
            <a:spLocks/>
          </p:cNvSpPr>
          <p:nvPr/>
        </p:nvSpPr>
        <p:spPr>
          <a:xfrm>
            <a:off x="1691680" y="1403775"/>
            <a:ext cx="6795755" cy="360040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68580" indent="0">
              <a:spcBef>
                <a:spcPct val="50000"/>
              </a:spcBef>
              <a:buNone/>
            </a:pPr>
            <a:r>
              <a:rPr lang="en-US" sz="3200" dirty="0" smtClean="0"/>
              <a:t>, </a:t>
            </a:r>
            <a:r>
              <a:rPr lang="en-US" sz="3200" dirty="0"/>
              <a:t>where </a:t>
            </a:r>
            <a:r>
              <a:rPr lang="el-GR" sz="2400" dirty="0"/>
              <a:t>μ</a:t>
            </a:r>
            <a:r>
              <a:rPr lang="en-US" sz="2400" dirty="0"/>
              <a:t> =</a:t>
            </a:r>
            <a:r>
              <a:rPr lang="en-US" sz="3200" dirty="0">
                <a:latin typeface="Math1" charset="0"/>
              </a:rPr>
              <a:t> </a:t>
            </a:r>
            <a:r>
              <a:rPr lang="el-GR" sz="3200" dirty="0"/>
              <a:t>Δ</a:t>
            </a:r>
            <a:r>
              <a:rPr lang="en-US" sz="2400" b="1" dirty="0">
                <a:sym typeface="Symbol" charset="0"/>
              </a:rPr>
              <a:t></a:t>
            </a:r>
            <a:r>
              <a:rPr lang="en-US" sz="3200" dirty="0"/>
              <a:t> over a complete </a:t>
            </a:r>
            <a:r>
              <a:rPr lang="en-US" sz="3200" dirty="0" smtClean="0"/>
              <a:t>turn.</a:t>
            </a:r>
            <a:endParaRPr lang="en-US" sz="3200" dirty="0"/>
          </a:p>
        </p:txBody>
      </p:sp>
      <p:graphicFrame>
        <p:nvGraphicFramePr>
          <p:cNvPr id="1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1069595"/>
              </p:ext>
            </p:extLst>
          </p:nvPr>
        </p:nvGraphicFramePr>
        <p:xfrm>
          <a:off x="2906815" y="2033845"/>
          <a:ext cx="13589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9" name="Equation" r:id="rId7" imgW="1358900" imgH="660400" progId="Equation.3">
                  <p:embed/>
                </p:oleObj>
              </mc:Choice>
              <mc:Fallback>
                <p:oleObj name="Equation" r:id="rId7" imgW="1358900" imgH="660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6815" y="2033845"/>
                        <a:ext cx="1358900" cy="660400"/>
                      </a:xfrm>
                      <a:prstGeom prst="rect">
                        <a:avLst/>
                      </a:prstGeom>
                      <a:solidFill>
                        <a:srgbClr val="D6ECFF"/>
                      </a:solidFill>
                      <a:ln w="9525">
                        <a:solidFill>
                          <a:srgbClr val="D6ECFF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Content Placeholder 2"/>
          <p:cNvSpPr txBox="1">
            <a:spLocks/>
          </p:cNvSpPr>
          <p:nvPr/>
        </p:nvSpPr>
        <p:spPr>
          <a:xfrm>
            <a:off x="476545" y="3225555"/>
            <a:ext cx="4095481" cy="405045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lnSpc>
                <a:spcPct val="110000"/>
              </a:lnSpc>
              <a:buFont typeface="Wingdings" charset="2"/>
              <a:buChar char="§"/>
            </a:pPr>
            <a:r>
              <a:rPr lang="en-US" sz="3200" dirty="0" smtClean="0"/>
              <a:t>This leads to:</a:t>
            </a:r>
            <a:endParaRPr lang="en-US" sz="3200" dirty="0"/>
          </a:p>
        </p:txBody>
      </p:sp>
      <p:graphicFrame>
        <p:nvGraphicFramePr>
          <p:cNvPr id="2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2552310"/>
              </p:ext>
            </p:extLst>
          </p:nvPr>
        </p:nvGraphicFramePr>
        <p:xfrm>
          <a:off x="2681790" y="3090540"/>
          <a:ext cx="15494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20" name="Equation" r:id="rId9" imgW="1549400" imgH="698500" progId="Equation.3">
                  <p:embed/>
                </p:oleObj>
              </mc:Choice>
              <mc:Fallback>
                <p:oleObj name="Equation" r:id="rId9" imgW="1549400" imgH="698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1790" y="3090540"/>
                        <a:ext cx="1549400" cy="698500"/>
                      </a:xfrm>
                      <a:prstGeom prst="rect">
                        <a:avLst/>
                      </a:prstGeom>
                      <a:solidFill>
                        <a:srgbClr val="D6ECFF"/>
                      </a:solidFill>
                      <a:ln w="9525">
                        <a:solidFill>
                          <a:srgbClr val="D6ECFF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AutoShape 11"/>
          <p:cNvSpPr>
            <a:spLocks/>
          </p:cNvSpPr>
          <p:nvPr/>
        </p:nvSpPr>
        <p:spPr bwMode="auto">
          <a:xfrm>
            <a:off x="4481990" y="2753925"/>
            <a:ext cx="1800200" cy="495056"/>
          </a:xfrm>
          <a:prstGeom prst="borderCallout2">
            <a:avLst>
              <a:gd name="adj1" fmla="val 32000"/>
              <a:gd name="adj2" fmla="val -3403"/>
              <a:gd name="adj3" fmla="val 29897"/>
              <a:gd name="adj4" fmla="val -14573"/>
              <a:gd name="adj5" fmla="val 85585"/>
              <a:gd name="adj6" fmla="val -4292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400" dirty="0" smtClean="0">
                <a:solidFill>
                  <a:srgbClr val="7FD13B"/>
                </a:solidFill>
                <a:latin typeface="Times New Roman" charset="0"/>
              </a:rPr>
              <a:t>Integrate over </a:t>
            </a:r>
            <a:r>
              <a:rPr lang="en-US" sz="1400" dirty="0">
                <a:solidFill>
                  <a:srgbClr val="7FD13B"/>
                </a:solidFill>
                <a:latin typeface="Times New Roman" charset="0"/>
              </a:rPr>
              <a:t>one complete turn</a:t>
            </a: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476545" y="3969060"/>
            <a:ext cx="8370930" cy="2295255"/>
          </a:xfrm>
          <a:prstGeom prst="rect">
            <a:avLst/>
          </a:prstGeom>
        </p:spPr>
        <p:txBody>
          <a:bodyPr vert="horz">
            <a:normAutofit fontScale="62500" lnSpcReduction="20000"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57200" indent="-457200">
              <a:lnSpc>
                <a:spcPct val="110000"/>
              </a:lnSpc>
              <a:spcBef>
                <a:spcPct val="20000"/>
              </a:spcBef>
              <a:buFont typeface="Wingdings" charset="2"/>
              <a:buChar char="§"/>
            </a:pPr>
            <a:r>
              <a:rPr lang="en-US" sz="3200" dirty="0" smtClean="0"/>
              <a:t>From this we can deduce:</a:t>
            </a:r>
          </a:p>
          <a:p>
            <a:pPr marL="786384" lvl="1" indent="-457200">
              <a:lnSpc>
                <a:spcPct val="110000"/>
              </a:lnSpc>
              <a:buFont typeface="Wingdings" charset="2"/>
              <a:buChar char="§"/>
            </a:pPr>
            <a:r>
              <a:rPr lang="en-US" sz="2800" dirty="0" smtClean="0"/>
              <a:t>Increasing </a:t>
            </a:r>
            <a:r>
              <a:rPr lang="en-US" sz="2800" dirty="0"/>
              <a:t>the focusing strength decreases the size of the beam envelope </a:t>
            </a:r>
            <a:r>
              <a:rPr lang="el-GR" sz="2800" i="1" dirty="0" smtClean="0">
                <a:latin typeface="Symbol" charset="2"/>
                <a:cs typeface="Symbol" charset="2"/>
              </a:rPr>
              <a:t>β</a:t>
            </a:r>
            <a:r>
              <a:rPr lang="en-US" sz="2800" dirty="0" smtClean="0">
                <a:latin typeface="Math1" charset="0"/>
              </a:rPr>
              <a:t> </a:t>
            </a:r>
            <a:r>
              <a:rPr lang="en-US" sz="2800" dirty="0" smtClean="0"/>
              <a:t>and increases the </a:t>
            </a:r>
            <a:r>
              <a:rPr lang="en-US" sz="2800" dirty="0" err="1" smtClean="0"/>
              <a:t>betatron</a:t>
            </a:r>
            <a:r>
              <a:rPr lang="en-US" sz="2800" dirty="0" smtClean="0"/>
              <a:t> tune Q.</a:t>
            </a:r>
          </a:p>
          <a:p>
            <a:pPr marL="786384" lvl="1" indent="-457200">
              <a:lnSpc>
                <a:spcPct val="110000"/>
              </a:lnSpc>
              <a:buFont typeface="Wingdings" charset="2"/>
              <a:buChar char="§"/>
            </a:pPr>
            <a:r>
              <a:rPr lang="en-US" sz="2800" dirty="0" smtClean="0"/>
              <a:t>Decreasing the focusing strength increases the size of the beam envelope </a:t>
            </a:r>
            <a:r>
              <a:rPr lang="el-GR" sz="2800" i="1" dirty="0">
                <a:latin typeface="Symbol" charset="2"/>
                <a:cs typeface="Symbol" charset="2"/>
              </a:rPr>
              <a:t>β</a:t>
            </a:r>
            <a:r>
              <a:rPr lang="en-US" sz="2800" dirty="0">
                <a:latin typeface="Math1" charset="0"/>
              </a:rPr>
              <a:t> </a:t>
            </a:r>
            <a:r>
              <a:rPr lang="en-US" sz="2800" dirty="0"/>
              <a:t>and </a:t>
            </a:r>
            <a:r>
              <a:rPr lang="en-US" sz="2800" dirty="0" smtClean="0"/>
              <a:t>decreases the </a:t>
            </a:r>
            <a:r>
              <a:rPr lang="en-US" sz="2800" dirty="0" err="1" smtClean="0"/>
              <a:t>betatron</a:t>
            </a:r>
            <a:r>
              <a:rPr lang="en-US" sz="2800" dirty="0" smtClean="0"/>
              <a:t> tune Q .</a:t>
            </a:r>
          </a:p>
          <a:p>
            <a:pPr marL="457200" indent="-457200">
              <a:lnSpc>
                <a:spcPct val="110000"/>
              </a:lnSpc>
              <a:buFont typeface="Wingdings" charset="2"/>
              <a:buChar char="§"/>
            </a:pPr>
            <a:r>
              <a:rPr lang="en-US" sz="3200" dirty="0" smtClean="0"/>
              <a:t>In practice we change de currents in the different focusing and defocusing </a:t>
            </a:r>
            <a:r>
              <a:rPr lang="en-US" sz="3200" dirty="0" err="1" smtClean="0"/>
              <a:t>quadrupole</a:t>
            </a:r>
            <a:r>
              <a:rPr lang="en-US" sz="3200" dirty="0" smtClean="0"/>
              <a:t> families to obtain the tune required.</a:t>
            </a:r>
            <a:endParaRPr lang="en-US" sz="3200" dirty="0"/>
          </a:p>
        </p:txBody>
      </p:sp>
      <p:sp>
        <p:nvSpPr>
          <p:cNvPr id="25" name="AutoShape 34"/>
          <p:cNvSpPr>
            <a:spLocks noChangeArrowheads="1"/>
          </p:cNvSpPr>
          <p:nvPr/>
        </p:nvSpPr>
        <p:spPr bwMode="auto">
          <a:xfrm>
            <a:off x="6372200" y="3203975"/>
            <a:ext cx="2610290" cy="1080120"/>
          </a:xfrm>
          <a:prstGeom prst="cloudCallout">
            <a:avLst>
              <a:gd name="adj1" fmla="val -106152"/>
              <a:gd name="adj2" fmla="val 53456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600" b="1" dirty="0" smtClean="0">
                <a:solidFill>
                  <a:srgbClr val="7FD13B"/>
                </a:solidFill>
              </a:rPr>
              <a:t>Think about the mechanical gutter</a:t>
            </a:r>
            <a:endParaRPr lang="en-US" sz="1600" b="1" dirty="0">
              <a:solidFill>
                <a:srgbClr val="7FD13B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Lattices &amp; Resonances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7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6695" y="53625"/>
            <a:ext cx="6570730" cy="914400"/>
          </a:xfrm>
        </p:spPr>
        <p:txBody>
          <a:bodyPr/>
          <a:lstStyle/>
          <a:p>
            <a:r>
              <a:rPr lang="en-US" sz="3600" dirty="0" smtClean="0"/>
              <a:t>Tune Corrections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6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9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534" y="1043735"/>
            <a:ext cx="8595955" cy="1080120"/>
          </a:xfrm>
        </p:spPr>
        <p:txBody>
          <a:bodyPr>
            <a:normAutofit/>
          </a:bodyPr>
          <a:lstStyle/>
          <a:p>
            <a:pPr marL="457200" indent="-457200">
              <a:spcBef>
                <a:spcPct val="20000"/>
              </a:spcBef>
              <a:buFont typeface="Wingdings" charset="2"/>
              <a:buChar char="§"/>
            </a:pPr>
            <a:r>
              <a:rPr lang="en-US" sz="2400" dirty="0"/>
              <a:t>What happens if we change the focusing strength slightly?</a:t>
            </a:r>
          </a:p>
          <a:p>
            <a:pPr marL="457200" indent="-457200">
              <a:spcBef>
                <a:spcPct val="20000"/>
              </a:spcBef>
              <a:buFont typeface="Wingdings" charset="2"/>
              <a:buChar char="§"/>
            </a:pPr>
            <a:r>
              <a:rPr lang="en-US" sz="2400" dirty="0"/>
              <a:t>The </a:t>
            </a:r>
            <a:r>
              <a:rPr lang="en-US" sz="2400" dirty="0" err="1"/>
              <a:t>Twiss</a:t>
            </a:r>
            <a:r>
              <a:rPr lang="en-US" sz="2400" dirty="0"/>
              <a:t> matrix for our </a:t>
            </a:r>
            <a:r>
              <a:rPr lang="en-US" sz="2400" dirty="0" smtClean="0"/>
              <a:t>FODO </a:t>
            </a:r>
            <a:r>
              <a:rPr lang="en-US" sz="2400" dirty="0"/>
              <a:t>cell is given by:</a:t>
            </a:r>
          </a:p>
        </p:txBody>
      </p:sp>
      <p:sp>
        <p:nvSpPr>
          <p:cNvPr id="26" name="TextBox 25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Lattices &amp; Resonances</a:t>
            </a:r>
            <a:endParaRPr lang="en-US" sz="2000" dirty="0">
              <a:solidFill>
                <a:schemeClr val="bg1"/>
              </a:solidFill>
            </a:endParaRPr>
          </a:p>
        </p:txBody>
      </p:sp>
      <p:graphicFrame>
        <p:nvGraphicFramePr>
          <p:cNvPr id="11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1098897"/>
              </p:ext>
            </p:extLst>
          </p:nvPr>
        </p:nvGraphicFramePr>
        <p:xfrm>
          <a:off x="2951820" y="2033845"/>
          <a:ext cx="34163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07" name="Equation" r:id="rId5" imgW="3416300" imgH="711200" progId="Equation.3">
                  <p:embed/>
                </p:oleObj>
              </mc:Choice>
              <mc:Fallback>
                <p:oleObj name="Equation" r:id="rId5" imgW="3416300" imgH="71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1820" y="2033845"/>
                        <a:ext cx="3416300" cy="711200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ontent Placeholder 2"/>
          <p:cNvSpPr txBox="1">
            <a:spLocks/>
          </p:cNvSpPr>
          <p:nvPr/>
        </p:nvSpPr>
        <p:spPr>
          <a:xfrm>
            <a:off x="386535" y="2798930"/>
            <a:ext cx="8595955" cy="1170130"/>
          </a:xfrm>
          <a:prstGeom prst="rect">
            <a:avLst/>
          </a:prstGeom>
        </p:spPr>
        <p:txBody>
          <a:bodyPr vert="horz">
            <a:noAutofit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Wingdings" charset="2"/>
              <a:buChar char="§"/>
            </a:pPr>
            <a:r>
              <a:rPr lang="en-US" sz="2400" dirty="0"/>
              <a:t>Add a small QF </a:t>
            </a:r>
            <a:r>
              <a:rPr lang="en-US" sz="2400" dirty="0" err="1"/>
              <a:t>quadrupole</a:t>
            </a:r>
            <a:r>
              <a:rPr lang="en-US" sz="2400" dirty="0"/>
              <a:t>, with strength </a:t>
            </a:r>
            <a:r>
              <a:rPr lang="en-US" sz="2400" dirty="0" err="1"/>
              <a:t>dK</a:t>
            </a:r>
            <a:r>
              <a:rPr lang="en-US" sz="2400" dirty="0"/>
              <a:t> and length ds.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Wingdings" charset="2"/>
              <a:buChar char="§"/>
            </a:pPr>
            <a:r>
              <a:rPr lang="en-US" sz="2400" dirty="0"/>
              <a:t>This will modify the </a:t>
            </a:r>
            <a:r>
              <a:rPr lang="en-US" sz="2400" dirty="0" smtClean="0"/>
              <a:t>FODO </a:t>
            </a:r>
            <a:r>
              <a:rPr lang="en-US" sz="2400" dirty="0"/>
              <a:t>lattice, and add a horizontal focusing term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grpSp>
        <p:nvGrpSpPr>
          <p:cNvPr id="13" name="Group 27"/>
          <p:cNvGrpSpPr>
            <a:grpSpLocks/>
          </p:cNvGrpSpPr>
          <p:nvPr/>
        </p:nvGrpSpPr>
        <p:grpSpPr bwMode="auto">
          <a:xfrm>
            <a:off x="3065580" y="4014065"/>
            <a:ext cx="4476750" cy="896937"/>
            <a:chOff x="1988" y="2471"/>
            <a:chExt cx="2820" cy="565"/>
          </a:xfrm>
        </p:grpSpPr>
        <p:sp>
          <p:nvSpPr>
            <p:cNvPr id="14" name="Rectangle 21"/>
            <p:cNvSpPr>
              <a:spLocks noChangeArrowheads="1"/>
            </p:cNvSpPr>
            <p:nvPr/>
          </p:nvSpPr>
          <p:spPr bwMode="auto">
            <a:xfrm>
              <a:off x="3994" y="2471"/>
              <a:ext cx="814" cy="562"/>
            </a:xfrm>
            <a:prstGeom prst="rect">
              <a:avLst/>
            </a:prstGeom>
            <a:solidFill>
              <a:srgbClr val="D6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" name="Rectangle 20"/>
            <p:cNvSpPr>
              <a:spLocks noChangeArrowheads="1"/>
            </p:cNvSpPr>
            <p:nvPr/>
          </p:nvSpPr>
          <p:spPr bwMode="auto">
            <a:xfrm>
              <a:off x="3071" y="2474"/>
              <a:ext cx="814" cy="562"/>
            </a:xfrm>
            <a:prstGeom prst="rect">
              <a:avLst/>
            </a:prstGeom>
            <a:solidFill>
              <a:srgbClr val="D6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" name="Rectangle 19"/>
            <p:cNvSpPr>
              <a:spLocks noChangeArrowheads="1"/>
            </p:cNvSpPr>
            <p:nvPr/>
          </p:nvSpPr>
          <p:spPr bwMode="auto">
            <a:xfrm>
              <a:off x="1988" y="2471"/>
              <a:ext cx="907" cy="562"/>
            </a:xfrm>
            <a:prstGeom prst="rect">
              <a:avLst/>
            </a:prstGeom>
            <a:solidFill>
              <a:srgbClr val="D6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graphicFrame>
          <p:nvGraphicFramePr>
            <p:cNvPr id="17" name="Object 18"/>
            <p:cNvGraphicFramePr>
              <a:graphicFrameLocks noChangeAspect="1"/>
            </p:cNvGraphicFramePr>
            <p:nvPr/>
          </p:nvGraphicFramePr>
          <p:xfrm>
            <a:off x="2035" y="2518"/>
            <a:ext cx="2632" cy="4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608" name="Equation" r:id="rId7" imgW="4178300" imgH="711200" progId="Equation.3">
                    <p:embed/>
                  </p:oleObj>
                </mc:Choice>
                <mc:Fallback>
                  <p:oleObj name="Equation" r:id="rId7" imgW="4178300" imgH="71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35" y="2518"/>
                          <a:ext cx="2632" cy="4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8" name="Content Placeholder 2"/>
          <p:cNvSpPr txBox="1">
            <a:spLocks/>
          </p:cNvSpPr>
          <p:nvPr/>
        </p:nvSpPr>
        <p:spPr>
          <a:xfrm>
            <a:off x="386535" y="5049180"/>
            <a:ext cx="8595955" cy="585065"/>
          </a:xfrm>
          <a:prstGeom prst="rect">
            <a:avLst/>
          </a:prstGeom>
        </p:spPr>
        <p:txBody>
          <a:bodyPr vert="horz">
            <a:noAutofit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Wingdings" charset="2"/>
              <a:buChar char="§"/>
            </a:pPr>
            <a:r>
              <a:rPr lang="en-US" sz="2400" dirty="0"/>
              <a:t>The new </a:t>
            </a:r>
            <a:r>
              <a:rPr lang="en-US" sz="2400" dirty="0" err="1"/>
              <a:t>Twiss</a:t>
            </a:r>
            <a:r>
              <a:rPr lang="en-US" sz="2400" dirty="0"/>
              <a:t> matrix </a:t>
            </a:r>
            <a:r>
              <a:rPr lang="en-US" sz="2400" dirty="0" smtClean="0"/>
              <a:t>of </a:t>
            </a:r>
            <a:r>
              <a:rPr lang="en-US" sz="2400" dirty="0"/>
              <a:t>the modified </a:t>
            </a:r>
            <a:r>
              <a:rPr lang="en-US" sz="2400" dirty="0" smtClean="0"/>
              <a:t>lattice with the extra focusing is:</a:t>
            </a:r>
            <a:endParaRPr lang="en-US" sz="2400" dirty="0"/>
          </a:p>
        </p:txBody>
      </p:sp>
      <p:grpSp>
        <p:nvGrpSpPr>
          <p:cNvPr id="19" name="Group 29"/>
          <p:cNvGrpSpPr>
            <a:grpSpLocks/>
          </p:cNvGrpSpPr>
          <p:nvPr/>
        </p:nvGrpSpPr>
        <p:grpSpPr bwMode="auto">
          <a:xfrm>
            <a:off x="2546775" y="5499230"/>
            <a:ext cx="4856162" cy="839787"/>
            <a:chOff x="1569" y="3271"/>
            <a:chExt cx="3059" cy="529"/>
          </a:xfrm>
          <a:solidFill>
            <a:srgbClr val="D6ECFF"/>
          </a:solidFill>
        </p:grpSpPr>
        <p:sp>
          <p:nvSpPr>
            <p:cNvPr id="20" name="Rectangle 26"/>
            <p:cNvSpPr>
              <a:spLocks noChangeArrowheads="1"/>
            </p:cNvSpPr>
            <p:nvPr/>
          </p:nvSpPr>
          <p:spPr bwMode="auto">
            <a:xfrm>
              <a:off x="1569" y="3271"/>
              <a:ext cx="3059" cy="529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21" name="Group 28"/>
            <p:cNvGrpSpPr>
              <a:grpSpLocks/>
            </p:cNvGrpSpPr>
            <p:nvPr/>
          </p:nvGrpSpPr>
          <p:grpSpPr bwMode="auto">
            <a:xfrm>
              <a:off x="1612" y="3322"/>
              <a:ext cx="2968" cy="448"/>
              <a:chOff x="1612" y="3434"/>
              <a:chExt cx="2968" cy="448"/>
            </a:xfrm>
            <a:grpFill/>
          </p:grpSpPr>
          <p:graphicFrame>
            <p:nvGraphicFramePr>
              <p:cNvPr id="22" name="Object 24"/>
              <p:cNvGraphicFramePr>
                <a:graphicFrameLocks noChangeAspect="1"/>
              </p:cNvGraphicFramePr>
              <p:nvPr/>
            </p:nvGraphicFramePr>
            <p:xfrm>
              <a:off x="1612" y="3434"/>
              <a:ext cx="824" cy="44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609" name="Equation" r:id="rId9" imgW="1308100" imgH="711200" progId="Equation.3">
                      <p:embed/>
                    </p:oleObj>
                  </mc:Choice>
                  <mc:Fallback>
                    <p:oleObj name="Equation" r:id="rId9" imgW="1308100" imgH="7112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12" y="3434"/>
                            <a:ext cx="824" cy="44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3" name="Object 25"/>
              <p:cNvGraphicFramePr>
                <a:graphicFrameLocks noChangeAspect="1"/>
              </p:cNvGraphicFramePr>
              <p:nvPr/>
            </p:nvGraphicFramePr>
            <p:xfrm>
              <a:off x="2428" y="3434"/>
              <a:ext cx="2152" cy="44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610" name="Equation" r:id="rId11" imgW="3416300" imgH="711200" progId="Equation.3">
                      <p:embed/>
                    </p:oleObj>
                  </mc:Choice>
                  <mc:Fallback>
                    <p:oleObj name="Equation" r:id="rId11" imgW="3416300" imgH="7112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428" y="3434"/>
                            <a:ext cx="2152" cy="44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</p:spTree>
    <p:extLst>
      <p:ext uri="{BB962C8B-B14F-4D97-AF65-F5344CB8AC3E}">
        <p14:creationId xmlns:p14="http://schemas.microsoft.com/office/powerpoint/2010/main" val="4112541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26401</TotalTime>
  <Words>4031</Words>
  <Application>Microsoft Macintosh PowerPoint</Application>
  <PresentationFormat>On-screen Show (4:3)</PresentationFormat>
  <Paragraphs>562</Paragraphs>
  <Slides>43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43</vt:i4>
      </vt:variant>
    </vt:vector>
  </HeadingPairs>
  <TitlesOfParts>
    <vt:vector size="47" baseType="lpstr">
      <vt:lpstr>Metro</vt:lpstr>
      <vt:lpstr>Equation</vt:lpstr>
      <vt:lpstr>Document</vt:lpstr>
      <vt:lpstr>Designer 4.0 Drawing</vt:lpstr>
      <vt:lpstr>An Introduction to Accelerator physics     Lecture 2: Lattices &amp; Resonances</vt:lpstr>
      <vt:lpstr>Contents:</vt:lpstr>
      <vt:lpstr>Matrices and Hill’s equation</vt:lpstr>
      <vt:lpstr>Matrices and Hill’s equation</vt:lpstr>
      <vt:lpstr>Matrices and Hill’s equation</vt:lpstr>
      <vt:lpstr>Lattice parameters</vt:lpstr>
      <vt:lpstr>Matrices and Hill’s equation</vt:lpstr>
      <vt:lpstr>The relationship between Q and b(s)</vt:lpstr>
      <vt:lpstr>Tune Corrections</vt:lpstr>
      <vt:lpstr>Tune Corrections</vt:lpstr>
      <vt:lpstr>Tune Corrections</vt:lpstr>
      <vt:lpstr>Tune Corrections</vt:lpstr>
      <vt:lpstr>Dispersion</vt:lpstr>
      <vt:lpstr>Dispersion </vt:lpstr>
      <vt:lpstr>Momentum Compaction Factor</vt:lpstr>
      <vt:lpstr>Chromaticity</vt:lpstr>
      <vt:lpstr>Chromaticity Visiualized</vt:lpstr>
      <vt:lpstr>Chromaticity Calculated</vt:lpstr>
      <vt:lpstr>Sextupole Magnets</vt:lpstr>
      <vt:lpstr>Chromaticity Correction</vt:lpstr>
      <vt:lpstr>Sextupoles &amp; Chromaticity</vt:lpstr>
      <vt:lpstr>Chromaticity Correction</vt:lpstr>
      <vt:lpstr>Where to put Sextupoles ?</vt:lpstr>
      <vt:lpstr>Different Magnets and Imperfections</vt:lpstr>
      <vt:lpstr>Normalized Phase Space</vt:lpstr>
      <vt:lpstr>Normalized Phase Space &amp; Betatron Tune</vt:lpstr>
      <vt:lpstr>Classifying Resonances</vt:lpstr>
      <vt:lpstr>A Dipole kick </vt:lpstr>
      <vt:lpstr>A Quadrupolar kick </vt:lpstr>
      <vt:lpstr>A Sextupolar kick </vt:lpstr>
      <vt:lpstr>Amplitude Growth, a More Rigorous Approach</vt:lpstr>
      <vt:lpstr>Amplitude Growth</vt:lpstr>
      <vt:lpstr>Amplitude Growth for Quadrupoles</vt:lpstr>
      <vt:lpstr>Phase, A more Rigorous Approach</vt:lpstr>
      <vt:lpstr>Stopband</vt:lpstr>
      <vt:lpstr>Sextupole, A more Rigorous Approach</vt:lpstr>
      <vt:lpstr>Octupole, A more Rigorous Approach</vt:lpstr>
      <vt:lpstr>Resonances, a Summary</vt:lpstr>
      <vt:lpstr>Coupling</vt:lpstr>
      <vt:lpstr>Coupling &amp; Resonances</vt:lpstr>
      <vt:lpstr>General Tune Diagram</vt:lpstr>
      <vt:lpstr>The Tune Diagram Measured</vt:lpstr>
      <vt:lpstr>PowerPoint Presentation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Beam Requests vs What Can Be Delivered  (protons and ions)</dc:title>
  <dc:creator>Rende Steerenberg</dc:creator>
  <cp:lastModifiedBy>Rende Steerenberg</cp:lastModifiedBy>
  <cp:revision>635</cp:revision>
  <cp:lastPrinted>2012-08-07T16:28:29Z</cp:lastPrinted>
  <dcterms:created xsi:type="dcterms:W3CDTF">2009-11-06T13:20:51Z</dcterms:created>
  <dcterms:modified xsi:type="dcterms:W3CDTF">2012-09-06T21:06:36Z</dcterms:modified>
</cp:coreProperties>
</file>