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2.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0"/>
  </p:notesMasterIdLst>
  <p:handoutMasterIdLst>
    <p:handoutMasterId r:id="rId121"/>
  </p:handoutMasterIdLst>
  <p:sldIdLst>
    <p:sldId id="256" r:id="rId2"/>
    <p:sldId id="364" r:id="rId3"/>
    <p:sldId id="327" r:id="rId4"/>
    <p:sldId id="328" r:id="rId5"/>
    <p:sldId id="372" r:id="rId6"/>
    <p:sldId id="321" r:id="rId7"/>
    <p:sldId id="437" r:id="rId8"/>
    <p:sldId id="262" r:id="rId9"/>
    <p:sldId id="365" r:id="rId10"/>
    <p:sldId id="361" r:id="rId11"/>
    <p:sldId id="295" r:id="rId12"/>
    <p:sldId id="389" r:id="rId13"/>
    <p:sldId id="366" r:id="rId14"/>
    <p:sldId id="315" r:id="rId15"/>
    <p:sldId id="363" r:id="rId16"/>
    <p:sldId id="367" r:id="rId17"/>
    <p:sldId id="368" r:id="rId18"/>
    <p:sldId id="292" r:id="rId19"/>
    <p:sldId id="293" r:id="rId20"/>
    <p:sldId id="369" r:id="rId21"/>
    <p:sldId id="362" r:id="rId22"/>
    <p:sldId id="370" r:id="rId23"/>
    <p:sldId id="387" r:id="rId24"/>
    <p:sldId id="296" r:id="rId25"/>
    <p:sldId id="388" r:id="rId26"/>
    <p:sldId id="351" r:id="rId27"/>
    <p:sldId id="282" r:id="rId28"/>
    <p:sldId id="320" r:id="rId29"/>
    <p:sldId id="373" r:id="rId30"/>
    <p:sldId id="390" r:id="rId31"/>
    <p:sldId id="374" r:id="rId32"/>
    <p:sldId id="289" r:id="rId33"/>
    <p:sldId id="297" r:id="rId34"/>
    <p:sldId id="375" r:id="rId35"/>
    <p:sldId id="298" r:id="rId36"/>
    <p:sldId id="371" r:id="rId37"/>
    <p:sldId id="376" r:id="rId38"/>
    <p:sldId id="444" r:id="rId39"/>
    <p:sldId id="377" r:id="rId40"/>
    <p:sldId id="441" r:id="rId41"/>
    <p:sldId id="323" r:id="rId42"/>
    <p:sldId id="445" r:id="rId43"/>
    <p:sldId id="449" r:id="rId44"/>
    <p:sldId id="384" r:id="rId45"/>
    <p:sldId id="322" r:id="rId46"/>
    <p:sldId id="407" r:id="rId47"/>
    <p:sldId id="417" r:id="rId48"/>
    <p:sldId id="378" r:id="rId49"/>
    <p:sldId id="380" r:id="rId50"/>
    <p:sldId id="379" r:id="rId51"/>
    <p:sldId id="381" r:id="rId52"/>
    <p:sldId id="385" r:id="rId53"/>
    <p:sldId id="386" r:id="rId54"/>
    <p:sldId id="382" r:id="rId55"/>
    <p:sldId id="383" r:id="rId56"/>
    <p:sldId id="451" r:id="rId57"/>
    <p:sldId id="326" r:id="rId58"/>
    <p:sldId id="391" r:id="rId59"/>
    <p:sldId id="392" r:id="rId60"/>
    <p:sldId id="393" r:id="rId61"/>
    <p:sldId id="394" r:id="rId62"/>
    <p:sldId id="338" r:id="rId63"/>
    <p:sldId id="400" r:id="rId64"/>
    <p:sldId id="397" r:id="rId65"/>
    <p:sldId id="396" r:id="rId66"/>
    <p:sldId id="399" r:id="rId67"/>
    <p:sldId id="395" r:id="rId68"/>
    <p:sldId id="337" r:id="rId69"/>
    <p:sldId id="398" r:id="rId70"/>
    <p:sldId id="409" r:id="rId71"/>
    <p:sldId id="410" r:id="rId72"/>
    <p:sldId id="411" r:id="rId73"/>
    <p:sldId id="412" r:id="rId74"/>
    <p:sldId id="414" r:id="rId75"/>
    <p:sldId id="415" r:id="rId76"/>
    <p:sldId id="416" r:id="rId77"/>
    <p:sldId id="418" r:id="rId78"/>
    <p:sldId id="420" r:id="rId79"/>
    <p:sldId id="421" r:id="rId80"/>
    <p:sldId id="422" r:id="rId81"/>
    <p:sldId id="423" r:id="rId82"/>
    <p:sldId id="424" r:id="rId83"/>
    <p:sldId id="419" r:id="rId84"/>
    <p:sldId id="425" r:id="rId85"/>
    <p:sldId id="426" r:id="rId86"/>
    <p:sldId id="427" r:id="rId87"/>
    <p:sldId id="428" r:id="rId88"/>
    <p:sldId id="429" r:id="rId89"/>
    <p:sldId id="431" r:id="rId90"/>
    <p:sldId id="433" r:id="rId91"/>
    <p:sldId id="430" r:id="rId92"/>
    <p:sldId id="432" r:id="rId93"/>
    <p:sldId id="301" r:id="rId94"/>
    <p:sldId id="343" r:id="rId95"/>
    <p:sldId id="401" r:id="rId96"/>
    <p:sldId id="402" r:id="rId97"/>
    <p:sldId id="404" r:id="rId98"/>
    <p:sldId id="440" r:id="rId99"/>
    <p:sldId id="450" r:id="rId100"/>
    <p:sldId id="403" r:id="rId101"/>
    <p:sldId id="443" r:id="rId102"/>
    <p:sldId id="442" r:id="rId103"/>
    <p:sldId id="405" r:id="rId104"/>
    <p:sldId id="408" r:id="rId105"/>
    <p:sldId id="438" r:id="rId106"/>
    <p:sldId id="439" r:id="rId107"/>
    <p:sldId id="309" r:id="rId108"/>
    <p:sldId id="434" r:id="rId109"/>
    <p:sldId id="258" r:id="rId110"/>
    <p:sldId id="259" r:id="rId111"/>
    <p:sldId id="264" r:id="rId112"/>
    <p:sldId id="340" r:id="rId113"/>
    <p:sldId id="269" r:id="rId114"/>
    <p:sldId id="311" r:id="rId115"/>
    <p:sldId id="319" r:id="rId116"/>
    <p:sldId id="284" r:id="rId117"/>
    <p:sldId id="435" r:id="rId118"/>
    <p:sldId id="436"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71F50F"/>
    <a:srgbClr val="E1F0F9"/>
    <a:srgbClr val="FDF3A7"/>
    <a:srgbClr val="397A09"/>
    <a:srgbClr val="FDF19A"/>
    <a:srgbClr val="FEBDFF"/>
    <a:srgbClr val="FEC354"/>
    <a:srgbClr val="0B4EC1"/>
    <a:srgbClr val="850104"/>
    <a:srgbClr val="C0D0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376" y="920"/>
      </p:cViewPr>
      <p:guideLst>
        <p:guide orient="horz" pos="1416"/>
        <p:guide pos="4718"/>
      </p:guideLst>
    </p:cSldViewPr>
  </p:slideViewPr>
  <p:notesTextViewPr>
    <p:cViewPr>
      <p:scale>
        <a:sx n="100" d="100"/>
        <a:sy n="100" d="100"/>
      </p:scale>
      <p:origin x="0" y="0"/>
    </p:cViewPr>
  </p:notesTextViewPr>
  <p:sorterViewPr>
    <p:cViewPr>
      <p:scale>
        <a:sx n="66" d="100"/>
        <a:sy n="66" d="100"/>
      </p:scale>
      <p:origin x="0" y="297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notesMaster" Target="notesMasters/notesMaster1.xml"/><Relationship Id="rId121" Type="http://schemas.openxmlformats.org/officeDocument/2006/relationships/handoutMaster" Target="handoutMasters/handout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4.emf"/><Relationship Id="rId2" Type="http://schemas.openxmlformats.org/officeDocument/2006/relationships/image" Target="../media/image10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emf"/><Relationship Id="rId2" Type="http://schemas.openxmlformats.org/officeDocument/2006/relationships/image" Target="../media/image1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5.wmf"/><Relationship Id="rId2" Type="http://schemas.openxmlformats.org/officeDocument/2006/relationships/image" Target="../media/image226.wmf"/><Relationship Id="rId3" Type="http://schemas.openxmlformats.org/officeDocument/2006/relationships/image" Target="../media/image2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CF61D9-ECF6-3543-AFC6-003F4EED261A}" type="datetimeFigureOut">
              <a:rPr lang="en-US" smtClean="0"/>
              <a:pPr/>
              <a:t>13/9/2012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E9A133-CE76-844F-A824-C769279A9156}" type="slidenum">
              <a:rPr lang="en-US" smtClean="0"/>
              <a:pPr/>
              <a:t>‹#›</a:t>
            </a:fld>
            <a:endParaRPr lang="en-US"/>
          </a:p>
        </p:txBody>
      </p:sp>
    </p:spTree>
    <p:extLst>
      <p:ext uri="{BB962C8B-B14F-4D97-AF65-F5344CB8AC3E}">
        <p14:creationId xmlns:p14="http://schemas.microsoft.com/office/powerpoint/2010/main" val="13711891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7A1759-E80C-AF4A-853D-C2B1936BDBD0}" type="datetimeFigureOut">
              <a:rPr lang="en-US" smtClean="0"/>
              <a:pPr/>
              <a:t>13/9/2012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C0871F-2EF0-2E43-AC22-1DCE8C379B85}" type="slidenum">
              <a:rPr lang="en-US" smtClean="0"/>
              <a:pPr/>
              <a:t>‹#›</a:t>
            </a:fld>
            <a:endParaRPr lang="en-US"/>
          </a:p>
        </p:txBody>
      </p:sp>
    </p:spTree>
    <p:extLst>
      <p:ext uri="{BB962C8B-B14F-4D97-AF65-F5344CB8AC3E}">
        <p14:creationId xmlns:p14="http://schemas.microsoft.com/office/powerpoint/2010/main" val="3520564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a:ln/>
        </p:spPr>
      </p:sp>
      <p:sp>
        <p:nvSpPr>
          <p:cNvPr id="66563" name="Notes Placeholder 2"/>
          <p:cNvSpPr>
            <a:spLocks noGrp="1"/>
          </p:cNvSpPr>
          <p:nvPr>
            <p:ph type="body" idx="1"/>
          </p:nvPr>
        </p:nvSpPr>
        <p:spPr>
          <a:noFill/>
          <a:ln/>
        </p:spPr>
        <p:txBody>
          <a:bodyPr/>
          <a:lstStyle/>
          <a:p>
            <a:r>
              <a:rPr lang="en-US" smtClean="0">
                <a:latin typeface="Times" pitchFamily="-84" charset="0"/>
                <a:ea typeface="ＭＳ Ｐゴシック" pitchFamily="-84" charset="-128"/>
                <a:cs typeface="ＭＳ Ｐゴシック" pitchFamily="-84" charset="-128"/>
              </a:rPr>
              <a:t>Because leptons produced in the decays of low-mass particles, such as b- and c-quarks, are</a:t>
            </a:r>
          </a:p>
          <a:p>
            <a:r>
              <a:rPr lang="en-US" smtClean="0">
                <a:latin typeface="Times" pitchFamily="-84" charset="0"/>
                <a:ea typeface="ＭＳ Ｐゴシック" pitchFamily="-84" charset="-128"/>
                <a:cs typeface="ＭＳ Ｐゴシック" pitchFamily="-84" charset="-128"/>
              </a:rPr>
              <a:t>63 nearly always inside jets, they can be suppressed by requiring that the lepton be isolated in</a:t>
            </a:r>
          </a:p>
          <a:p>
            <a:r>
              <a:rPr lang="en-US" smtClean="0">
                <a:latin typeface="Times" pitchFamily="-84" charset="0"/>
                <a:ea typeface="ＭＳ Ｐゴシック" pitchFamily="-84" charset="-128"/>
                <a:cs typeface="ＭＳ Ｐゴシック" pitchFamily="-84" charset="-128"/>
              </a:rPr>
              <a:t>64 space from other particles that carry a substantial amount of transverse momentum.</a:t>
            </a:r>
          </a:p>
        </p:txBody>
      </p:sp>
      <p:sp>
        <p:nvSpPr>
          <p:cNvPr id="4" name="Slide Number Placeholder 3"/>
          <p:cNvSpPr>
            <a:spLocks noGrp="1"/>
          </p:cNvSpPr>
          <p:nvPr>
            <p:ph type="sldNum" sz="quarter" idx="5"/>
          </p:nvPr>
        </p:nvSpPr>
        <p:spPr/>
        <p:txBody>
          <a:bodyPr/>
          <a:lstStyle/>
          <a:p>
            <a:fld id="{60EAFEC6-8EDC-074F-820B-8E064C47085B}" type="slidenum">
              <a:rPr lang="en-US" smtClean="0"/>
              <a:pPr/>
              <a:t>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8403EF3-95F5-8D4F-89EF-47665BBAB5A6}" type="slidenum">
              <a:rPr lang="en-US"/>
              <a:pPr/>
              <a:t>105</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dirty="0" smtClean="0"/>
              <a:t>Click to edit Master title style</a:t>
            </a:r>
            <a:endParaRPr dirty="0"/>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pic>
        <p:nvPicPr>
          <p:cNvPr id="8" name="Picture 7" descr="quarks.jpg"/>
          <p:cNvPicPr>
            <a:picLocks noChangeAspect="1"/>
          </p:cNvPicPr>
          <p:nvPr userDrawn="1"/>
        </p:nvPicPr>
        <p:blipFill rotWithShape="1">
          <a:blip r:embed="rId2">
            <a:extLst>
              <a:ext uri="{28A0092B-C50C-407E-A947-70E740481C1C}">
                <a14:useLocalDpi xmlns:a14="http://schemas.microsoft.com/office/drawing/2010/main" val="0"/>
              </a:ext>
            </a:extLst>
          </a:blip>
          <a:srcRect r="4609" b="3357"/>
          <a:stretch/>
        </p:blipFill>
        <p:spPr>
          <a:xfrm>
            <a:off x="2588945" y="-1298"/>
            <a:ext cx="3899801" cy="3919190"/>
          </a:xfrm>
          <a:prstGeom prst="ellipse">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13-14 September 2012</a:t>
            </a:r>
            <a:endParaRPr lang="en-US"/>
          </a:p>
        </p:txBody>
      </p:sp>
      <p:sp>
        <p:nvSpPr>
          <p:cNvPr id="6" name="Footer Placeholder 5"/>
          <p:cNvSpPr>
            <a:spLocks noGrp="1"/>
          </p:cNvSpPr>
          <p:nvPr>
            <p:ph type="ftr" sz="quarter" idx="11"/>
          </p:nvPr>
        </p:nvSpPr>
        <p:spPr/>
        <p:txBody>
          <a:bodyPr/>
          <a:lstStyle/>
          <a:p>
            <a:r>
              <a:rPr lang="en-US" smtClean="0"/>
              <a:t>XV HEP school , Puebla</a:t>
            </a:r>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r>
              <a:rPr lang="en-US" smtClean="0"/>
              <a:t>13-14 September 2012</a:t>
            </a:r>
            <a:endParaRPr lang="en-US"/>
          </a:p>
        </p:txBody>
      </p:sp>
      <p:sp>
        <p:nvSpPr>
          <p:cNvPr id="6" name="Footer Placeholder 5"/>
          <p:cNvSpPr>
            <a:spLocks noGrp="1"/>
          </p:cNvSpPr>
          <p:nvPr>
            <p:ph type="ftr" sz="quarter" idx="11"/>
          </p:nvPr>
        </p:nvSpPr>
        <p:spPr/>
        <p:txBody>
          <a:bodyPr/>
          <a:lstStyle/>
          <a:p>
            <a:r>
              <a:rPr lang="en-US" smtClean="0"/>
              <a:t>XV HEP school , Puebla</a:t>
            </a:r>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r>
              <a:rPr lang="en-US" smtClean="0"/>
              <a:t>13-14 September 2012</a:t>
            </a:r>
            <a:endParaRPr lang="en-US"/>
          </a:p>
        </p:txBody>
      </p:sp>
      <p:sp>
        <p:nvSpPr>
          <p:cNvPr id="8" name="Footer Placeholder 7"/>
          <p:cNvSpPr>
            <a:spLocks noGrp="1"/>
          </p:cNvSpPr>
          <p:nvPr>
            <p:ph type="ftr" sz="quarter" idx="11"/>
          </p:nvPr>
        </p:nvSpPr>
        <p:spPr/>
        <p:txBody>
          <a:bodyPr/>
          <a:lstStyle/>
          <a:p>
            <a:r>
              <a:rPr lang="en-US" smtClean="0"/>
              <a:t>XV HEP school , Puebla</a:t>
            </a:r>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13-14 September 2012</a:t>
            </a:r>
            <a:endParaRPr lang="en-US"/>
          </a:p>
        </p:txBody>
      </p:sp>
      <p:sp>
        <p:nvSpPr>
          <p:cNvPr id="3" name="Footer Placeholder 2"/>
          <p:cNvSpPr>
            <a:spLocks noGrp="1"/>
          </p:cNvSpPr>
          <p:nvPr>
            <p:ph type="ftr" sz="quarter" idx="11"/>
          </p:nvPr>
        </p:nvSpPr>
        <p:spPr/>
        <p:txBody>
          <a:bodyPr/>
          <a:lstStyle/>
          <a:p>
            <a:r>
              <a:rPr lang="en-US" smtClean="0"/>
              <a:t>XV HEP school , Puebla</a:t>
            </a:r>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13-14 September 2012</a:t>
            </a:r>
            <a:endParaRPr lang="en-US"/>
          </a:p>
        </p:txBody>
      </p:sp>
      <p:sp>
        <p:nvSpPr>
          <p:cNvPr id="6" name="Footer Placeholder 5"/>
          <p:cNvSpPr>
            <a:spLocks noGrp="1"/>
          </p:cNvSpPr>
          <p:nvPr>
            <p:ph type="ftr" sz="quarter" idx="11"/>
          </p:nvPr>
        </p:nvSpPr>
        <p:spPr/>
        <p:txBody>
          <a:bodyPr/>
          <a:lstStyle/>
          <a:p>
            <a:r>
              <a:rPr lang="en-US" smtClean="0"/>
              <a:t>XV HEP school , Puebla</a:t>
            </a:r>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13-14 September 2012</a:t>
            </a:r>
            <a:endParaRPr lang="en-US"/>
          </a:p>
        </p:txBody>
      </p:sp>
      <p:sp>
        <p:nvSpPr>
          <p:cNvPr id="6" name="Footer Placeholder 5"/>
          <p:cNvSpPr>
            <a:spLocks noGrp="1"/>
          </p:cNvSpPr>
          <p:nvPr>
            <p:ph type="ftr" sz="quarter" idx="11"/>
          </p:nvPr>
        </p:nvSpPr>
        <p:spPr/>
        <p:txBody>
          <a:bodyPr/>
          <a:lstStyle/>
          <a:p>
            <a:r>
              <a:rPr lang="en-US" smtClean="0"/>
              <a:t>XV HEP school , Puebla</a:t>
            </a:r>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1067419" y="0"/>
            <a:ext cx="7006584" cy="1231899"/>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r>
              <a:rPr lang="en-US" smtClean="0"/>
              <a:t>13-14 September 2012</a:t>
            </a:r>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r>
              <a:rPr lang="en-US" smtClean="0"/>
              <a:t>XV HEP school , Puebla</a:t>
            </a:r>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pPr/>
              <a:t>‹#›</a:t>
            </a:fld>
            <a:endParaRPr lang="en-US"/>
          </a:p>
        </p:txBody>
      </p:sp>
      <p:pic>
        <p:nvPicPr>
          <p:cNvPr id="9" name="Picture 8"/>
          <p:cNvPicPr>
            <a:picLocks noChangeAspect="1"/>
          </p:cNvPicPr>
          <p:nvPr userDrawn="1"/>
        </p:nvPicPr>
        <p:blipFill>
          <a:blip r:embed="rId15"/>
          <a:stretch>
            <a:fillRect/>
          </a:stretch>
        </p:blipFill>
        <p:spPr>
          <a:xfrm>
            <a:off x="-2578" y="1"/>
            <a:ext cx="1069997" cy="1069997"/>
          </a:xfrm>
          <a:prstGeom prst="rect">
            <a:avLst/>
          </a:prstGeom>
        </p:spPr>
      </p:pic>
      <p:grpSp>
        <p:nvGrpSpPr>
          <p:cNvPr id="10" name="Group 9"/>
          <p:cNvGrpSpPr/>
          <p:nvPr userDrawn="1"/>
        </p:nvGrpSpPr>
        <p:grpSpPr>
          <a:xfrm>
            <a:off x="7784087" y="-74256"/>
            <a:ext cx="1381999" cy="952779"/>
            <a:chOff x="1777240" y="1895741"/>
            <a:chExt cx="5026972" cy="2783334"/>
          </a:xfrm>
        </p:grpSpPr>
        <p:pic>
          <p:nvPicPr>
            <p:cNvPr id="11" name="Picture 10"/>
            <p:cNvPicPr>
              <a:picLocks noChangeAspect="1"/>
            </p:cNvPicPr>
            <p:nvPr/>
          </p:nvPicPr>
          <p:blipFill rotWithShape="1">
            <a:blip r:embed="rId16"/>
            <a:srcRect r="40015"/>
            <a:stretch/>
          </p:blipFill>
          <p:spPr>
            <a:xfrm>
              <a:off x="1777240" y="1895741"/>
              <a:ext cx="5026972" cy="2783334"/>
            </a:xfrm>
            <a:prstGeom prst="rect">
              <a:avLst/>
            </a:prstGeom>
          </p:spPr>
        </p:pic>
        <p:sp>
          <p:nvSpPr>
            <p:cNvPr id="12" name="Rounded Rectangle 11"/>
            <p:cNvSpPr/>
            <p:nvPr/>
          </p:nvSpPr>
          <p:spPr>
            <a:xfrm>
              <a:off x="6495360" y="2963721"/>
              <a:ext cx="308852" cy="1335982"/>
            </a:xfrm>
            <a:prstGeom prst="roundRect">
              <a:avLst/>
            </a:prstGeom>
            <a:solidFill>
              <a:srgbClr val="010131"/>
            </a:solidFill>
            <a:ln>
              <a:solidFill>
                <a:srgbClr val="010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3.bin"/><Relationship Id="rId5" Type="http://schemas.openxmlformats.org/officeDocument/2006/relationships/image" Target="../media/image22.emf"/><Relationship Id="rId6" Type="http://schemas.openxmlformats.org/officeDocument/2006/relationships/oleObject" Target="../embeddings/oleObject4.bin"/><Relationship Id="rId7" Type="http://schemas.openxmlformats.org/officeDocument/2006/relationships/image" Target="../media/image23.emf"/><Relationship Id="rId8" Type="http://schemas.openxmlformats.org/officeDocument/2006/relationships/oleObject" Target="../embeddings/oleObject5.bin"/><Relationship Id="rId9" Type="http://schemas.openxmlformats.org/officeDocument/2006/relationships/image" Target="../media/image24.emf"/><Relationship Id="rId10"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8.png"/><Relationship Id="rId3" Type="http://schemas.openxmlformats.org/officeDocument/2006/relationships/image" Target="../media/image20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0.png"/><Relationship Id="rId3" Type="http://schemas.openxmlformats.org/officeDocument/2006/relationships/image" Target="../media/image211.png"/></Relationships>
</file>

<file path=ppt/slides/_rels/slide104.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8.png"/></Relationships>
</file>

<file path=ppt/slides/_rels/slide109.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png"/><Relationship Id="rId1" Type="http://schemas.openxmlformats.org/officeDocument/2006/relationships/slideLayout" Target="../slideLayouts/slideLayout2.xml"/><Relationship Id="rId2" Type="http://schemas.openxmlformats.org/officeDocument/2006/relationships/image" Target="../media/image2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3.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4.png"/></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225.wmf"/><Relationship Id="rId5" Type="http://schemas.openxmlformats.org/officeDocument/2006/relationships/oleObject" Target="../embeddings/oleObject17.bin"/><Relationship Id="rId6" Type="http://schemas.openxmlformats.org/officeDocument/2006/relationships/image" Target="../media/image226.wmf"/><Relationship Id="rId7" Type="http://schemas.openxmlformats.org/officeDocument/2006/relationships/oleObject" Target="../embeddings/oleObject18.bin"/><Relationship Id="rId8" Type="http://schemas.openxmlformats.org/officeDocument/2006/relationships/image" Target="../media/image227.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0.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oleObject" Target="../embeddings/oleObject6.bin"/><Relationship Id="rId6" Type="http://schemas.openxmlformats.org/officeDocument/2006/relationships/image" Target="../media/image5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oleObject" Target="../embeddings/oleObject7.bin"/><Relationship Id="rId6" Type="http://schemas.openxmlformats.org/officeDocument/2006/relationships/image" Target="../media/image73.emf"/><Relationship Id="rId7" Type="http://schemas.openxmlformats.org/officeDocument/2006/relationships/oleObject" Target="../embeddings/oleObject8.bin"/><Relationship Id="rId8" Type="http://schemas.openxmlformats.org/officeDocument/2006/relationships/image" Target="../media/image74.emf"/><Relationship Id="rId9" Type="http://schemas.openxmlformats.org/officeDocument/2006/relationships/image" Target="../media/image77.jpe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tiff"/></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oleObject" Target="../embeddings/oleObject9.bin"/><Relationship Id="rId5" Type="http://schemas.openxmlformats.org/officeDocument/2006/relationships/image" Target="../media/image79.emf"/><Relationship Id="rId6" Type="http://schemas.openxmlformats.org/officeDocument/2006/relationships/image" Target="../media/image82.png"/><Relationship Id="rId7" Type="http://schemas.openxmlformats.org/officeDocument/2006/relationships/oleObject" Target="../embeddings/oleObject10.bin"/><Relationship Id="rId8" Type="http://schemas.openxmlformats.org/officeDocument/2006/relationships/image" Target="../media/image8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 Id="rId3" Type="http://schemas.openxmlformats.org/officeDocument/2006/relationships/image" Target="../media/image89.emf"/></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 Id="rId11"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04.emf"/><Relationship Id="rId5" Type="http://schemas.openxmlformats.org/officeDocument/2006/relationships/oleObject" Target="../embeddings/oleObject12.bin"/><Relationship Id="rId6" Type="http://schemas.openxmlformats.org/officeDocument/2006/relationships/image" Target="../media/image105.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6.xml"/><Relationship Id="rId2"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oleObject" Target="../embeddings/oleObject1.bin"/><Relationship Id="rId7" Type="http://schemas.openxmlformats.org/officeDocument/2006/relationships/image" Target="../media/image11.emf"/><Relationship Id="rId8" Type="http://schemas.openxmlformats.org/officeDocument/2006/relationships/oleObject" Target="../embeddings/oleObject2.bin"/><Relationship Id="rId9"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oleObject" Target="../embeddings/oleObject13.bin"/><Relationship Id="rId5" Type="http://schemas.openxmlformats.org/officeDocument/2006/relationships/image" Target="../media/image110.emf"/><Relationship Id="rId6" Type="http://schemas.openxmlformats.org/officeDocument/2006/relationships/oleObject" Target="../embeddings/oleObject14.bin"/><Relationship Id="rId7" Type="http://schemas.openxmlformats.org/officeDocument/2006/relationships/image" Target="../media/image111.emf"/><Relationship Id="rId8" Type="http://schemas.openxmlformats.org/officeDocument/2006/relationships/image" Target="../media/image113.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openxmlformats.org/officeDocument/2006/relationships/image" Target="../media/image1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png"/><Relationship Id="rId3"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1" Type="http://schemas.openxmlformats.org/officeDocument/2006/relationships/slideLayout" Target="../slideLayouts/slideLayout6.xml"/><Relationship Id="rId2" Type="http://schemas.openxmlformats.org/officeDocument/2006/relationships/image" Target="../media/image1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png"/><Relationship Id="rId3" Type="http://schemas.openxmlformats.org/officeDocument/2006/relationships/image" Target="../media/image1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5.png"/></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6.xml"/><Relationship Id="rId2" Type="http://schemas.openxmlformats.org/officeDocument/2006/relationships/image" Target="../media/image1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png"/></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slideLayout" Target="../slideLayouts/slideLayout6.xml"/><Relationship Id="rId2" Type="http://schemas.openxmlformats.org/officeDocument/2006/relationships/image" Target="../media/image140.png"/></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8.png"/><Relationship Id="rId3" Type="http://schemas.openxmlformats.org/officeDocument/2006/relationships/image" Target="../media/image140.png"/></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6.xml"/><Relationship Id="rId2"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40.png"/><Relationship Id="rId1" Type="http://schemas.openxmlformats.org/officeDocument/2006/relationships/slideLayout" Target="../slideLayouts/slideLayout6.xml"/><Relationship Id="rId2" Type="http://schemas.openxmlformats.org/officeDocument/2006/relationships/image" Target="../media/image1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6.xml"/><Relationship Id="rId2" Type="http://schemas.openxmlformats.org/officeDocument/2006/relationships/image" Target="../media/image154.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oleObject" Target="../embeddings/oleObject15.bin"/><Relationship Id="rId5" Type="http://schemas.openxmlformats.org/officeDocument/2006/relationships/image" Target="../media/image157.emf"/><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9.png"/><Relationship Id="rId3"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1" Type="http://schemas.openxmlformats.org/officeDocument/2006/relationships/slideLayout" Target="../slideLayouts/slideLayout6.xml"/><Relationship Id="rId2" Type="http://schemas.openxmlformats.org/officeDocument/2006/relationships/image" Target="../media/image1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4.png"/><Relationship Id="rId3" Type="http://schemas.openxmlformats.org/officeDocument/2006/relationships/image" Target="../media/image16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6.png"/><Relationship Id="rId3" Type="http://schemas.openxmlformats.org/officeDocument/2006/relationships/image" Target="../media/image16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8.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9.png"/><Relationship Id="rId3" Type="http://schemas.openxmlformats.org/officeDocument/2006/relationships/image" Target="../media/image1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72.emf"/><Relationship Id="rId4" Type="http://schemas.openxmlformats.org/officeDocument/2006/relationships/image" Target="../media/image173.emf"/><Relationship Id="rId5" Type="http://schemas.openxmlformats.org/officeDocument/2006/relationships/image" Target="../media/image174.emf"/><Relationship Id="rId6" Type="http://schemas.openxmlformats.org/officeDocument/2006/relationships/image" Target="../media/image175.emf"/><Relationship Id="rId1" Type="http://schemas.openxmlformats.org/officeDocument/2006/relationships/slideLayout" Target="../slideLayouts/slideLayout6.xml"/><Relationship Id="rId2" Type="http://schemas.openxmlformats.org/officeDocument/2006/relationships/image" Target="../media/image17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8.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8.png"/></Relationships>
</file>

<file path=ppt/slides/_rels/slide85.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1" Type="http://schemas.openxmlformats.org/officeDocument/2006/relationships/slideLayout" Target="../slideLayouts/slideLayout6.xml"/><Relationship Id="rId2" Type="http://schemas.openxmlformats.org/officeDocument/2006/relationships/image" Target="../media/image17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3.png"/></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5"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image" Target="../media/image1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png"/><Relationship Id="rId3" Type="http://schemas.openxmlformats.org/officeDocument/2006/relationships/image" Target="../media/image18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193.png"/><Relationship Id="rId6" Type="http://schemas.openxmlformats.org/officeDocument/2006/relationships/image" Target="../media/image194.png"/><Relationship Id="rId1" Type="http://schemas.openxmlformats.org/officeDocument/2006/relationships/slideLayout" Target="../slideLayouts/slideLayout6.xml"/><Relationship Id="rId2" Type="http://schemas.openxmlformats.org/officeDocument/2006/relationships/image" Target="../media/image19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6.png"/></Relationships>
</file>

<file path=ppt/slides/_rels/slide93.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1" Type="http://schemas.openxmlformats.org/officeDocument/2006/relationships/slideLayout" Target="../slideLayouts/slideLayout6.xml"/><Relationship Id="rId2" Type="http://schemas.openxmlformats.org/officeDocument/2006/relationships/image" Target="../media/image19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3.png"/><Relationship Id="rId3" Type="http://schemas.openxmlformats.org/officeDocument/2006/relationships/image" Target="../media/image20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6.png"/><Relationship Id="rId3" Type="http://schemas.openxmlformats.org/officeDocument/2006/relationships/image" Target="../media/image2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09323" y="3458695"/>
            <a:ext cx="5026972" cy="2783334"/>
            <a:chOff x="0" y="1917700"/>
            <a:chExt cx="5485061" cy="3000375"/>
          </a:xfrm>
        </p:grpSpPr>
        <p:pic>
          <p:nvPicPr>
            <p:cNvPr id="7" name="Picture 6"/>
            <p:cNvPicPr>
              <a:picLocks noChangeAspect="1"/>
            </p:cNvPicPr>
            <p:nvPr/>
          </p:nvPicPr>
          <p:blipFill rotWithShape="1">
            <a:blip r:embed="rId2"/>
            <a:srcRect r="40015"/>
            <a:stretch/>
          </p:blipFill>
          <p:spPr>
            <a:xfrm>
              <a:off x="0" y="1917700"/>
              <a:ext cx="5485061" cy="3000375"/>
            </a:xfrm>
            <a:prstGeom prst="rect">
              <a:avLst/>
            </a:prstGeom>
          </p:spPr>
        </p:pic>
        <p:sp>
          <p:nvSpPr>
            <p:cNvPr id="8" name="Rounded Rectangle 7"/>
            <p:cNvSpPr/>
            <p:nvPr/>
          </p:nvSpPr>
          <p:spPr>
            <a:xfrm>
              <a:off x="5148064" y="3068960"/>
              <a:ext cx="336997" cy="1440160"/>
            </a:xfrm>
            <a:prstGeom prst="roundRect">
              <a:avLst/>
            </a:prstGeom>
            <a:solidFill>
              <a:srgbClr val="010131"/>
            </a:solidFill>
            <a:ln>
              <a:solidFill>
                <a:srgbClr val="010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stretch>
            <a:fillRect/>
          </a:stretch>
        </p:blipFill>
        <p:spPr>
          <a:xfrm>
            <a:off x="444927" y="-88405"/>
            <a:ext cx="8081906" cy="6948400"/>
          </a:xfrm>
          <a:prstGeom prst="ellipse">
            <a:avLst/>
          </a:prstGeom>
        </p:spPr>
      </p:pic>
      <p:sp>
        <p:nvSpPr>
          <p:cNvPr id="2" name="Title 1"/>
          <p:cNvSpPr>
            <a:spLocks noGrp="1"/>
          </p:cNvSpPr>
          <p:nvPr>
            <p:ph type="ctrTitle"/>
          </p:nvPr>
        </p:nvSpPr>
        <p:spPr>
          <a:xfrm>
            <a:off x="820738" y="2379895"/>
            <a:ext cx="7542212" cy="1013012"/>
          </a:xfrm>
        </p:spPr>
        <p:txBody>
          <a:bodyPr/>
          <a:lstStyle/>
          <a:p>
            <a:r>
              <a:rPr lang="en-US" dirty="0" smtClean="0"/>
              <a:t>CMS: performance and highlights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9" name="Date Placeholder 8"/>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168569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0"/>
                                        <p:tgtEl>
                                          <p:spTgt spid="5"/>
                                        </p:tgtEl>
                                        <p:attrNameLst>
                                          <p:attrName>ppt_w</p:attrName>
                                        </p:attrNameLst>
                                      </p:cBhvr>
                                      <p:tavLst>
                                        <p:tav tm="0">
                                          <p:val>
                                            <p:strVal val="ppt_w"/>
                                          </p:val>
                                        </p:tav>
                                        <p:tav tm="100000">
                                          <p:val>
                                            <p:fltVal val="0"/>
                                          </p:val>
                                        </p:tav>
                                      </p:tavLst>
                                    </p:anim>
                                    <p:anim calcmode="lin" valueType="num">
                                      <p:cBhvr>
                                        <p:cTn id="7" dur="5000"/>
                                        <p:tgtEl>
                                          <p:spTgt spid="5"/>
                                        </p:tgtEl>
                                        <p:attrNameLst>
                                          <p:attrName>ppt_h</p:attrName>
                                        </p:attrNameLst>
                                      </p:cBhvr>
                                      <p:tavLst>
                                        <p:tav tm="0">
                                          <p:val>
                                            <p:strVal val="ppt_h"/>
                                          </p:val>
                                        </p:tav>
                                        <p:tav tm="100000">
                                          <p:val>
                                            <p:fltVal val="0"/>
                                          </p:val>
                                        </p:tav>
                                      </p:tavLst>
                                    </p:anim>
                                    <p:animEffect transition="out" filter="fade">
                                      <p:cBhvr>
                                        <p:cTn id="8" dur="5000"/>
                                        <p:tgtEl>
                                          <p:spTgt spid="5"/>
                                        </p:tgtEl>
                                      </p:cBhvr>
                                    </p:animEffect>
                                    <p:set>
                                      <p:cBhvr>
                                        <p:cTn id="9"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311525"/>
            <a:ext cx="4354131" cy="30448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07782" y="1231899"/>
            <a:ext cx="5777630" cy="192724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200" dirty="0" smtClean="0"/>
              <a:t>Compact </a:t>
            </a:r>
            <a:r>
              <a:rPr lang="en-US" dirty="0" smtClean="0"/>
              <a:t>MUON </a:t>
            </a:r>
            <a:r>
              <a:rPr lang="en-US" sz="3200" dirty="0" smtClean="0"/>
              <a:t>solenoid</a:t>
            </a:r>
            <a:endParaRPr lang="en-US" sz="3200"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2544"/>
            <a:ext cx="2783207" cy="204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4"/>
          <p:cNvGraphicFramePr>
            <a:graphicFrameLocks noChangeAspect="1"/>
          </p:cNvGraphicFramePr>
          <p:nvPr>
            <p:extLst>
              <p:ext uri="{D42A27DB-BD31-4B8C-83A1-F6EECF244321}">
                <p14:modId xmlns:p14="http://schemas.microsoft.com/office/powerpoint/2010/main" val="213727362"/>
              </p:ext>
            </p:extLst>
          </p:nvPr>
        </p:nvGraphicFramePr>
        <p:xfrm>
          <a:off x="3007782" y="1231899"/>
          <a:ext cx="5777630" cy="1927248"/>
        </p:xfrm>
        <a:graphic>
          <a:graphicData uri="http://schemas.openxmlformats.org/presentationml/2006/ole">
            <mc:AlternateContent xmlns:mc="http://schemas.openxmlformats.org/markup-compatibility/2006">
              <mc:Choice xmlns:v="urn:schemas-microsoft-com:vml" Requires="v">
                <p:oleObj spid="_x0000_s40205" name="Equation" r:id="rId4" imgW="1219200" imgH="406400" progId="Equation.3">
                  <p:embed/>
                </p:oleObj>
              </mc:Choice>
              <mc:Fallback>
                <p:oleObj name="Equation" r:id="rId4" imgW="1219200" imgH="406400" progId="Equation.3">
                  <p:embed/>
                  <p:pic>
                    <p:nvPicPr>
                      <p:cNvPr id="0" name=""/>
                      <p:cNvPicPr>
                        <a:picLocks noChangeAspect="1" noChangeArrowheads="1"/>
                      </p:cNvPicPr>
                      <p:nvPr/>
                    </p:nvPicPr>
                    <p:blipFill>
                      <a:blip r:embed="rId5"/>
                      <a:srcRect/>
                      <a:stretch>
                        <a:fillRect/>
                      </a:stretch>
                    </p:blipFill>
                    <p:spPr bwMode="auto">
                      <a:xfrm>
                        <a:off x="3007782" y="1231899"/>
                        <a:ext cx="5777630" cy="1927248"/>
                      </a:xfrm>
                      <a:prstGeom prst="rect">
                        <a:avLst/>
                      </a:prstGeom>
                      <a:noFill/>
                      <a:ln>
                        <a:noFill/>
                      </a:ln>
                    </p:spPr>
                  </p:pic>
                </p:oleObj>
              </mc:Fallback>
            </mc:AlternateContent>
          </a:graphicData>
        </a:graphic>
      </p:graphicFrame>
      <p:sp>
        <p:nvSpPr>
          <p:cNvPr id="11" name="Rectangle 10"/>
          <p:cNvSpPr/>
          <p:nvPr/>
        </p:nvSpPr>
        <p:spPr>
          <a:xfrm>
            <a:off x="43280" y="1326556"/>
            <a:ext cx="1024139" cy="369332"/>
          </a:xfrm>
          <a:prstGeom prst="rect">
            <a:avLst/>
          </a:prstGeom>
        </p:spPr>
        <p:txBody>
          <a:bodyPr wrap="none">
            <a:spAutoFit/>
          </a:bodyPr>
          <a:lstStyle/>
          <a:p>
            <a:r>
              <a:rPr lang="en-US" dirty="0">
                <a:solidFill>
                  <a:srgbClr val="FF0000"/>
                </a:solidFill>
              </a:rPr>
              <a:t>B field☉</a:t>
            </a:r>
            <a:r>
              <a:rPr lang="en-US" dirty="0"/>
              <a:t> </a:t>
            </a:r>
          </a:p>
        </p:txBody>
      </p:sp>
      <p:graphicFrame>
        <p:nvGraphicFramePr>
          <p:cNvPr id="12" name="Content Placeholder 3"/>
          <p:cNvGraphicFramePr>
            <a:graphicFrameLocks noGrp="1" noChangeAspect="1"/>
          </p:cNvGraphicFramePr>
          <p:nvPr>
            <p:ph idx="1"/>
            <p:extLst>
              <p:ext uri="{D42A27DB-BD31-4B8C-83A1-F6EECF244321}">
                <p14:modId xmlns:p14="http://schemas.microsoft.com/office/powerpoint/2010/main" val="3981551010"/>
              </p:ext>
            </p:extLst>
          </p:nvPr>
        </p:nvGraphicFramePr>
        <p:xfrm>
          <a:off x="135746" y="3486587"/>
          <a:ext cx="3994150" cy="847725"/>
        </p:xfrm>
        <a:graphic>
          <a:graphicData uri="http://schemas.openxmlformats.org/presentationml/2006/ole">
            <mc:AlternateContent xmlns:mc="http://schemas.openxmlformats.org/markup-compatibility/2006">
              <mc:Choice xmlns:v="urn:schemas-microsoft-com:vml" Requires="v">
                <p:oleObj spid="_x0000_s40206" name="Equation" r:id="rId6" imgW="838200" imgH="177800" progId="Equation.3">
                  <p:embed/>
                </p:oleObj>
              </mc:Choice>
              <mc:Fallback>
                <p:oleObj name="Equation" r:id="rId6" imgW="838200" imgH="1778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746" y="3486587"/>
                        <a:ext cx="39941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6"/>
          <p:cNvGraphicFramePr>
            <a:graphicFrameLocks noChangeAspect="1"/>
          </p:cNvGraphicFramePr>
          <p:nvPr>
            <p:extLst>
              <p:ext uri="{D42A27DB-BD31-4B8C-83A1-F6EECF244321}">
                <p14:modId xmlns:p14="http://schemas.microsoft.com/office/powerpoint/2010/main" val="338212962"/>
              </p:ext>
            </p:extLst>
          </p:nvPr>
        </p:nvGraphicFramePr>
        <p:xfrm>
          <a:off x="494898" y="4402022"/>
          <a:ext cx="3222625" cy="1443038"/>
        </p:xfrm>
        <a:graphic>
          <a:graphicData uri="http://schemas.openxmlformats.org/presentationml/2006/ole">
            <mc:AlternateContent xmlns:mc="http://schemas.openxmlformats.org/markup-compatibility/2006">
              <mc:Choice xmlns:v="urn:schemas-microsoft-com:vml" Requires="v">
                <p:oleObj spid="_x0000_s40207" name="Equation" r:id="rId8" imgW="965200" imgH="431800" progId="Equation.3">
                  <p:embed/>
                </p:oleObj>
              </mc:Choice>
              <mc:Fallback>
                <p:oleObj name="Equation" r:id="rId8" imgW="9652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898" y="4402022"/>
                        <a:ext cx="322262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Picture 16"/>
          <p:cNvPicPr>
            <a:picLocks noChangeAspect="1"/>
          </p:cNvPicPr>
          <p:nvPr/>
        </p:nvPicPr>
        <p:blipFill>
          <a:blip r:embed="rId10"/>
          <a:stretch>
            <a:fillRect/>
          </a:stretch>
        </p:blipFill>
        <p:spPr>
          <a:xfrm>
            <a:off x="4965933" y="3221461"/>
            <a:ext cx="3819479" cy="3495683"/>
          </a:xfrm>
          <a:prstGeom prst="rect">
            <a:avLst/>
          </a:prstGeom>
        </p:spPr>
      </p:pic>
      <p:sp>
        <p:nvSpPr>
          <p:cNvPr id="18" name="TextBox 17"/>
          <p:cNvSpPr txBox="1"/>
          <p:nvPr/>
        </p:nvSpPr>
        <p:spPr>
          <a:xfrm>
            <a:off x="1624244" y="5657671"/>
            <a:ext cx="3818533" cy="1200329"/>
          </a:xfrm>
          <a:prstGeom prst="rect">
            <a:avLst/>
          </a:prstGeom>
          <a:solidFill>
            <a:schemeClr val="accent2">
              <a:lumMod val="40000"/>
              <a:lumOff val="60000"/>
            </a:schemeClr>
          </a:solidFill>
        </p:spPr>
        <p:txBody>
          <a:bodyPr wrap="square" rtlCol="0">
            <a:spAutoFit/>
          </a:bodyPr>
          <a:lstStyle/>
          <a:p>
            <a:r>
              <a:rPr lang="en-US" dirty="0" smtClean="0">
                <a:solidFill>
                  <a:schemeClr val="bg1"/>
                </a:solidFill>
              </a:rPr>
              <a:t>ℓ (path length in uniform B)  is ~1.1 m for the Si-tracker, but more important is  the first layer of the Muon chambers ( ~3m)</a:t>
            </a:r>
            <a:endParaRPr lang="en-US" dirty="0">
              <a:solidFill>
                <a:schemeClr val="bg1"/>
              </a:solidFill>
            </a:endParaRPr>
          </a:p>
        </p:txBody>
      </p:sp>
      <p:sp>
        <p:nvSpPr>
          <p:cNvPr id="3" name="Oval 2"/>
          <p:cNvSpPr/>
          <p:nvPr/>
        </p:nvSpPr>
        <p:spPr>
          <a:xfrm>
            <a:off x="1966189" y="5104196"/>
            <a:ext cx="915927" cy="55347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97798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checks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125624"/>
            <a:ext cx="5331677" cy="3676617"/>
          </a:xfrm>
          <a:prstGeom prst="rect">
            <a:avLst/>
          </a:prstGeom>
          <a:effectLst>
            <a:outerShdw blurRad="50800" dist="190500" dir="2700000" algn="tl" rotWithShape="0">
              <a:srgbClr val="000000">
                <a:alpha val="43000"/>
              </a:srgbClr>
            </a:outerShdw>
          </a:effectLst>
        </p:spPr>
      </p:pic>
      <p:pic>
        <p:nvPicPr>
          <p:cNvPr id="6" name="Picture 5"/>
          <p:cNvPicPr>
            <a:picLocks noChangeAspect="1"/>
          </p:cNvPicPr>
          <p:nvPr/>
        </p:nvPicPr>
        <p:blipFill rotWithShape="1">
          <a:blip r:embed="rId3"/>
          <a:srcRect l="9007"/>
          <a:stretch/>
        </p:blipFill>
        <p:spPr>
          <a:xfrm>
            <a:off x="5219700" y="2819400"/>
            <a:ext cx="3924300" cy="4140200"/>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133365797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78104" y="5061514"/>
            <a:ext cx="3324048" cy="107670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Custodial symmetry</a:t>
            </a:r>
            <a:endParaRPr lang="en-US" dirty="0"/>
          </a:p>
        </p:txBody>
      </p:sp>
      <p:sp>
        <p:nvSpPr>
          <p:cNvPr id="3" name="Content Placeholder 2"/>
          <p:cNvSpPr>
            <a:spLocks noGrp="1"/>
          </p:cNvSpPr>
          <p:nvPr>
            <p:ph idx="1"/>
          </p:nvPr>
        </p:nvSpPr>
        <p:spPr>
          <a:xfrm>
            <a:off x="123020" y="1275203"/>
            <a:ext cx="5374241" cy="5472274"/>
          </a:xfrm>
        </p:spPr>
        <p:txBody>
          <a:bodyPr>
            <a:noAutofit/>
          </a:bodyPr>
          <a:lstStyle/>
          <a:p>
            <a:pPr marL="0">
              <a:spcBef>
                <a:spcPts val="0"/>
              </a:spcBef>
            </a:pPr>
            <a:r>
              <a:rPr lang="en-US" sz="2000" dirty="0" err="1">
                <a:solidFill>
                  <a:srgbClr val="FFFF00"/>
                </a:solidFill>
                <a:latin typeface="Lucida Grande"/>
                <a:ea typeface="Lucida Grande"/>
                <a:cs typeface="Lucida Grande"/>
              </a:rPr>
              <a:t>ρ</a:t>
            </a:r>
            <a:r>
              <a:rPr lang="en-US" sz="2000" dirty="0">
                <a:solidFill>
                  <a:srgbClr val="FFFF00"/>
                </a:solidFill>
              </a:rPr>
              <a:t>=   M</a:t>
            </a:r>
            <a:r>
              <a:rPr lang="en-US" sz="2000" baseline="30000" dirty="0">
                <a:solidFill>
                  <a:srgbClr val="FFFF00"/>
                </a:solidFill>
              </a:rPr>
              <a:t>2</a:t>
            </a:r>
            <a:r>
              <a:rPr lang="en-US" sz="2000" baseline="-25000" dirty="0">
                <a:solidFill>
                  <a:srgbClr val="FFFF00"/>
                </a:solidFill>
              </a:rPr>
              <a:t>W</a:t>
            </a:r>
            <a:r>
              <a:rPr lang="en-US" sz="2000" dirty="0">
                <a:solidFill>
                  <a:srgbClr val="FFFF00"/>
                </a:solidFill>
              </a:rPr>
              <a:t>/M</a:t>
            </a:r>
            <a:r>
              <a:rPr lang="en-US" sz="2000" baseline="30000" dirty="0">
                <a:solidFill>
                  <a:srgbClr val="FFFF00"/>
                </a:solidFill>
              </a:rPr>
              <a:t>2</a:t>
            </a:r>
            <a:r>
              <a:rPr lang="en-US" sz="2000" baseline="-25000" dirty="0">
                <a:solidFill>
                  <a:srgbClr val="FFFF00"/>
                </a:solidFill>
              </a:rPr>
              <a:t>Z</a:t>
            </a:r>
            <a:r>
              <a:rPr lang="en-US" sz="2000" dirty="0">
                <a:solidFill>
                  <a:srgbClr val="FFFF00"/>
                </a:solidFill>
              </a:rPr>
              <a:t> cos</a:t>
            </a:r>
            <a:r>
              <a:rPr lang="en-US" sz="2000" baseline="30000" dirty="0">
                <a:solidFill>
                  <a:srgbClr val="FFFF00"/>
                </a:solidFill>
              </a:rPr>
              <a:t>2</a:t>
            </a:r>
            <a:r>
              <a:rPr lang="en-US" sz="2000" dirty="0">
                <a:solidFill>
                  <a:srgbClr val="FFFF00"/>
                </a:solidFill>
                <a:latin typeface="Symbol" charset="2"/>
                <a:cs typeface="Symbol" charset="2"/>
              </a:rPr>
              <a:t>q</a:t>
            </a:r>
            <a:r>
              <a:rPr lang="en-US" sz="2000" baseline="-25000" dirty="0">
                <a:solidFill>
                  <a:srgbClr val="FFFF00"/>
                </a:solidFill>
              </a:rPr>
              <a:t>W  </a:t>
            </a:r>
            <a:r>
              <a:rPr lang="en-US" sz="2000" dirty="0">
                <a:solidFill>
                  <a:srgbClr val="FFFF00"/>
                </a:solidFill>
              </a:rPr>
              <a:t>= 1   </a:t>
            </a:r>
            <a:r>
              <a:rPr lang="en-US" sz="2000" dirty="0" smtClean="0"/>
              <a:t>at tree </a:t>
            </a:r>
            <a:r>
              <a:rPr lang="en-US" sz="2000" dirty="0" smtClean="0"/>
              <a:t>level</a:t>
            </a:r>
            <a:endParaRPr lang="en-US" sz="2000" dirty="0" smtClean="0"/>
          </a:p>
          <a:p>
            <a:pPr marL="0">
              <a:spcBef>
                <a:spcPts val="0"/>
              </a:spcBef>
            </a:pPr>
            <a:r>
              <a:rPr lang="en-US" sz="2000" dirty="0" smtClean="0"/>
              <a:t>LEP experiments have measured </a:t>
            </a:r>
          </a:p>
          <a:p>
            <a:pPr marL="0" indent="0">
              <a:spcBef>
                <a:spcPts val="0"/>
              </a:spcBef>
              <a:buNone/>
            </a:pPr>
            <a:r>
              <a:rPr lang="en-US" sz="2000" dirty="0" smtClean="0"/>
              <a:t>                                  </a:t>
            </a:r>
            <a:r>
              <a:rPr lang="en-US" sz="2000" dirty="0" smtClean="0">
                <a:solidFill>
                  <a:srgbClr val="71F50F"/>
                </a:solidFill>
              </a:rPr>
              <a:t> </a:t>
            </a:r>
            <a:r>
              <a:rPr lang="en-US" sz="2000" b="1" dirty="0" smtClean="0">
                <a:solidFill>
                  <a:srgbClr val="71F50F"/>
                </a:solidFill>
              </a:rPr>
              <a:t> </a:t>
            </a:r>
            <a:r>
              <a:rPr lang="en-US" sz="2000" b="1" dirty="0" err="1" smtClean="0">
                <a:solidFill>
                  <a:srgbClr val="71F50F"/>
                </a:solidFill>
                <a:latin typeface="Lucida Grande"/>
                <a:ea typeface="Lucida Grande"/>
                <a:cs typeface="Lucida Grande"/>
              </a:rPr>
              <a:t>ρ</a:t>
            </a:r>
            <a:r>
              <a:rPr lang="en-US" sz="2000" b="1" dirty="0" smtClean="0">
                <a:solidFill>
                  <a:srgbClr val="71F50F"/>
                </a:solidFill>
              </a:rPr>
              <a:t>=1.005 ± 0.001</a:t>
            </a:r>
          </a:p>
          <a:p>
            <a:pPr marL="0" indent="0">
              <a:spcBef>
                <a:spcPts val="0"/>
              </a:spcBef>
              <a:buNone/>
            </a:pPr>
            <a:r>
              <a:rPr lang="en-US" sz="2000" dirty="0" smtClean="0"/>
              <a:t>in </a:t>
            </a:r>
            <a:r>
              <a:rPr lang="en-US" sz="2000" dirty="0" smtClean="0"/>
              <a:t>perfect agreement with the theoretical value of  </a:t>
            </a:r>
            <a:r>
              <a:rPr lang="en-US" sz="2000" dirty="0" smtClean="0">
                <a:latin typeface="Symbol" charset="2"/>
                <a:ea typeface="Lucida Grande"/>
                <a:cs typeface="Symbol" charset="2"/>
              </a:rPr>
              <a:t>r</a:t>
            </a:r>
            <a:r>
              <a:rPr lang="en-US" sz="2000" dirty="0" smtClean="0">
                <a:ea typeface="Lucida Grande"/>
              </a:rPr>
              <a:t>’</a:t>
            </a:r>
            <a:r>
              <a:rPr lang="en-US" sz="2000" dirty="0" smtClean="0">
                <a:latin typeface="Lucida Grande"/>
                <a:ea typeface="Lucida Grande"/>
                <a:cs typeface="Lucida Grande"/>
              </a:rPr>
              <a:t> = 1+</a:t>
            </a:r>
            <a:r>
              <a:rPr lang="en-US" sz="2000" dirty="0" smtClean="0">
                <a:latin typeface="Symbol" charset="2"/>
                <a:ea typeface="Lucida Grande"/>
                <a:cs typeface="Symbol" charset="2"/>
              </a:rPr>
              <a:t>Dr</a:t>
            </a:r>
            <a:r>
              <a:rPr lang="en-US" sz="2000" dirty="0" smtClean="0">
                <a:latin typeface="Lucida Grande"/>
                <a:ea typeface="Lucida Grande"/>
                <a:cs typeface="Lucida Grande"/>
              </a:rPr>
              <a:t>,  </a:t>
            </a:r>
            <a:r>
              <a:rPr lang="en-US" sz="2000" dirty="0" smtClean="0">
                <a:ea typeface="Lucida Grande"/>
              </a:rPr>
              <a:t>when  </a:t>
            </a:r>
            <a:r>
              <a:rPr lang="en-US" sz="2000" dirty="0" err="1" smtClean="0">
                <a:ea typeface="Lucida Grande"/>
              </a:rPr>
              <a:t>radiative</a:t>
            </a:r>
            <a:r>
              <a:rPr lang="en-US" sz="2000" dirty="0" smtClean="0">
                <a:ea typeface="Lucida Grande"/>
              </a:rPr>
              <a:t>  </a:t>
            </a:r>
            <a:r>
              <a:rPr lang="en-US" sz="2000" dirty="0" smtClean="0">
                <a:ea typeface="Lucida Grande"/>
              </a:rPr>
              <a:t>corrections are correctly taken into account</a:t>
            </a:r>
          </a:p>
          <a:p>
            <a:pPr marL="0" indent="0">
              <a:spcBef>
                <a:spcPts val="0"/>
              </a:spcBef>
              <a:buNone/>
            </a:pPr>
            <a:endParaRPr lang="en-US" sz="2000" dirty="0" smtClean="0"/>
          </a:p>
          <a:p>
            <a:pPr marL="0">
              <a:spcBef>
                <a:spcPts val="0"/>
              </a:spcBef>
            </a:pPr>
            <a:r>
              <a:rPr lang="en-US" sz="2000" dirty="0" smtClean="0"/>
              <a:t>The </a:t>
            </a:r>
            <a:r>
              <a:rPr lang="en-US" sz="2000" dirty="0" err="1" smtClean="0"/>
              <a:t>radiative</a:t>
            </a:r>
            <a:r>
              <a:rPr lang="en-US" sz="2000" dirty="0" smtClean="0"/>
              <a:t> corrections affect </a:t>
            </a:r>
            <a:r>
              <a:rPr lang="en-US" sz="2000" dirty="0" err="1" smtClean="0">
                <a:latin typeface="Lucida Grande"/>
                <a:ea typeface="Lucida Grande"/>
                <a:cs typeface="Lucida Grande"/>
              </a:rPr>
              <a:t>ρ</a:t>
            </a:r>
            <a:r>
              <a:rPr lang="en-US" sz="2000" dirty="0" smtClean="0">
                <a:latin typeface="Lucida Grande"/>
                <a:ea typeface="Lucida Grande"/>
                <a:cs typeface="Lucida Grande"/>
              </a:rPr>
              <a:t> </a:t>
            </a:r>
            <a:r>
              <a:rPr lang="en-US" sz="2000" dirty="0" smtClean="0">
                <a:ea typeface="Lucida Grande"/>
              </a:rPr>
              <a:t>mildly</a:t>
            </a:r>
            <a:r>
              <a:rPr lang="en-US" sz="2000" dirty="0">
                <a:latin typeface="Lucida Grande"/>
                <a:ea typeface="Lucida Grande"/>
                <a:cs typeface="Lucida Grande"/>
              </a:rPr>
              <a:t>,</a:t>
            </a:r>
            <a:r>
              <a:rPr lang="en-US" sz="2000" dirty="0" smtClean="0">
                <a:latin typeface="Lucida Grande"/>
                <a:ea typeface="Lucida Grande"/>
                <a:cs typeface="Lucida Grande"/>
              </a:rPr>
              <a:t> </a:t>
            </a:r>
            <a:r>
              <a:rPr lang="en-US" sz="2000" dirty="0" smtClean="0"/>
              <a:t> because </a:t>
            </a:r>
            <a:r>
              <a:rPr lang="en-US" sz="2000" dirty="0" smtClean="0"/>
              <a:t>of the  </a:t>
            </a:r>
            <a:r>
              <a:rPr lang="en-US" sz="2000" dirty="0"/>
              <a:t>SU(2)  </a:t>
            </a:r>
            <a:r>
              <a:rPr lang="en-US" sz="2000" dirty="0" smtClean="0"/>
              <a:t>symmetry of </a:t>
            </a:r>
            <a:r>
              <a:rPr lang="en-US" sz="2000" dirty="0" smtClean="0"/>
              <a:t>Higgs Potential, appropriately called </a:t>
            </a:r>
            <a:br>
              <a:rPr lang="en-US" sz="2000" dirty="0" smtClean="0"/>
            </a:br>
            <a:r>
              <a:rPr lang="en-US" sz="2000" dirty="0" smtClean="0">
                <a:solidFill>
                  <a:srgbClr val="71F50F"/>
                </a:solidFill>
              </a:rPr>
              <a:t>“</a:t>
            </a:r>
            <a:r>
              <a:rPr lang="en-US" sz="2000" dirty="0" smtClean="0">
                <a:solidFill>
                  <a:srgbClr val="71F50F"/>
                </a:solidFill>
              </a:rPr>
              <a:t>Custodial Symmetry”  </a:t>
            </a:r>
          </a:p>
          <a:p>
            <a:pPr marL="0">
              <a:spcBef>
                <a:spcPts val="0"/>
              </a:spcBef>
            </a:pPr>
            <a:endParaRPr lang="en-US" sz="2000" dirty="0" smtClean="0">
              <a:sym typeface="Wingdings"/>
            </a:endParaRPr>
          </a:p>
          <a:p>
            <a:pPr marL="0">
              <a:spcBef>
                <a:spcPts val="0"/>
              </a:spcBef>
            </a:pPr>
            <a:r>
              <a:rPr lang="en-US" sz="2000" dirty="0">
                <a:sym typeface="Wingdings"/>
              </a:rPr>
              <a:t>M</a:t>
            </a:r>
            <a:r>
              <a:rPr lang="en-US" sz="2000" dirty="0" smtClean="0">
                <a:sym typeface="Wingdings"/>
              </a:rPr>
              <a:t>easuring </a:t>
            </a:r>
            <a:r>
              <a:rPr lang="en-US" sz="2000" dirty="0" smtClean="0">
                <a:sym typeface="Wingdings"/>
              </a:rPr>
              <a:t>the W, Z  coupling ratio from H decays, means </a:t>
            </a:r>
            <a:r>
              <a:rPr lang="en-US" sz="2000" dirty="0" smtClean="0">
                <a:sym typeface="Wingdings"/>
              </a:rPr>
              <a:t>measuring </a:t>
            </a:r>
            <a:r>
              <a:rPr lang="en-US" sz="2000" dirty="0" smtClean="0">
                <a:sym typeface="Wingdings"/>
              </a:rPr>
              <a:t>the ratio between boson masses, thus </a:t>
            </a:r>
            <a:r>
              <a:rPr lang="en-US" sz="2000" dirty="0" err="1" smtClean="0">
                <a:latin typeface="Lucida Grande"/>
                <a:ea typeface="Lucida Grande"/>
                <a:cs typeface="Lucida Grande"/>
              </a:rPr>
              <a:t>ρ</a:t>
            </a:r>
            <a:r>
              <a:rPr lang="en-US" sz="2000" dirty="0" smtClean="0">
                <a:latin typeface="Lucida Grande"/>
                <a:ea typeface="Lucida Grande"/>
                <a:cs typeface="Lucida Grande"/>
              </a:rPr>
              <a:t>. </a:t>
            </a:r>
            <a:endParaRPr lang="en-US" sz="2000" dirty="0"/>
          </a:p>
        </p:txBody>
      </p:sp>
      <p:sp>
        <p:nvSpPr>
          <p:cNvPr id="4" name="Date Placeholder 3"/>
          <p:cNvSpPr>
            <a:spLocks noGrp="1"/>
          </p:cNvSpPr>
          <p:nvPr>
            <p:ph type="dt" sz="half" idx="10"/>
          </p:nvPr>
        </p:nvSpPr>
        <p:spPr/>
        <p:txBody>
          <a:bodyPr/>
          <a:lstStyle/>
          <a:p>
            <a:r>
              <a:rPr lang="en-US" smtClean="0"/>
              <a:t>Cargese 2012</a:t>
            </a:r>
            <a:endParaRPr lang="en-US"/>
          </a:p>
        </p:txBody>
      </p:sp>
      <p:sp>
        <p:nvSpPr>
          <p:cNvPr id="5" name="Footer Placeholder 4"/>
          <p:cNvSpPr>
            <a:spLocks noGrp="1"/>
          </p:cNvSpPr>
          <p:nvPr>
            <p:ph type="ftr" sz="quarter" idx="11"/>
          </p:nvPr>
        </p:nvSpPr>
        <p:spPr/>
        <p:txBody>
          <a:bodyPr/>
          <a:lstStyle/>
          <a:p>
            <a:r>
              <a:rPr lang="en-US" smtClean="0"/>
              <a:t>Chiara Mariotti, INFN Torino &amp; CERN</a:t>
            </a:r>
            <a:endParaRPr lang="en-US"/>
          </a:p>
        </p:txBody>
      </p:sp>
      <p:sp>
        <p:nvSpPr>
          <p:cNvPr id="6" name="Slide Number Placeholder 5"/>
          <p:cNvSpPr>
            <a:spLocks noGrp="1"/>
          </p:cNvSpPr>
          <p:nvPr>
            <p:ph type="sldNum" sz="quarter" idx="12"/>
          </p:nvPr>
        </p:nvSpPr>
        <p:spPr/>
        <p:txBody>
          <a:bodyPr/>
          <a:lstStyle/>
          <a:p>
            <a:fld id="{955D9E68-C183-AF4B-AADE-4476EA8337CA}" type="slidenum">
              <a:rPr lang="en-US" smtClean="0"/>
              <a:pPr/>
              <a:t>101</a:t>
            </a:fld>
            <a:endParaRPr lang="en-US"/>
          </a:p>
        </p:txBody>
      </p:sp>
      <p:pic>
        <p:nvPicPr>
          <p:cNvPr id="9" name="Picture 8"/>
          <p:cNvPicPr>
            <a:picLocks noChangeAspect="1"/>
          </p:cNvPicPr>
          <p:nvPr/>
        </p:nvPicPr>
        <p:blipFill rotWithShape="1">
          <a:blip r:embed="rId2"/>
          <a:srcRect l="9007"/>
          <a:stretch/>
        </p:blipFill>
        <p:spPr>
          <a:xfrm>
            <a:off x="5831441" y="1231899"/>
            <a:ext cx="3170711" cy="3345151"/>
          </a:xfrm>
          <a:prstGeom prst="rect">
            <a:avLst/>
          </a:prstGeom>
          <a:effectLst>
            <a:outerShdw blurRad="50800" dist="190500" dir="2700000" algn="tl" rotWithShape="0">
              <a:srgbClr val="000000">
                <a:alpha val="43000"/>
              </a:srgbClr>
            </a:outerShdw>
          </a:effectLst>
        </p:spPr>
      </p:pic>
      <p:grpSp>
        <p:nvGrpSpPr>
          <p:cNvPr id="10" name="Group 9"/>
          <p:cNvGrpSpPr/>
          <p:nvPr/>
        </p:nvGrpSpPr>
        <p:grpSpPr>
          <a:xfrm>
            <a:off x="5678104" y="5061514"/>
            <a:ext cx="3324048" cy="1076704"/>
            <a:chOff x="5789459" y="1023071"/>
            <a:chExt cx="3324048" cy="1076704"/>
          </a:xfrm>
        </p:grpSpPr>
        <p:sp>
          <p:nvSpPr>
            <p:cNvPr id="11" name="Rectangle 10"/>
            <p:cNvSpPr/>
            <p:nvPr/>
          </p:nvSpPr>
          <p:spPr>
            <a:xfrm>
              <a:off x="5789459" y="1263649"/>
              <a:ext cx="2514612" cy="543738"/>
            </a:xfrm>
            <a:prstGeom prst="rect">
              <a:avLst/>
            </a:prstGeom>
          </p:spPr>
          <p:txBody>
            <a:bodyPr wrap="none">
              <a:spAutoFit/>
            </a:bodyPr>
            <a:lstStyle/>
            <a:p>
              <a:r>
                <a:rPr lang="en-US" sz="4400" b="1" baseline="30000" dirty="0">
                  <a:solidFill>
                    <a:srgbClr val="000000"/>
                  </a:solidFill>
                </a:rPr>
                <a:t>R </a:t>
              </a:r>
              <a:r>
                <a:rPr lang="en-US" sz="4400" b="1" baseline="-25000" dirty="0">
                  <a:solidFill>
                    <a:srgbClr val="000000"/>
                  </a:solidFill>
                </a:rPr>
                <a:t>WW/ZZ </a:t>
              </a:r>
              <a:r>
                <a:rPr lang="en-US" sz="4400" b="1" baseline="30000" dirty="0">
                  <a:solidFill>
                    <a:srgbClr val="000000"/>
                  </a:solidFill>
                </a:rPr>
                <a:t>= </a:t>
              </a:r>
              <a:r>
                <a:rPr lang="en-US" sz="4400" b="1" baseline="30000" dirty="0" smtClean="0">
                  <a:solidFill>
                    <a:srgbClr val="000000"/>
                  </a:solidFill>
                </a:rPr>
                <a:t>0.9</a:t>
              </a:r>
              <a:endParaRPr lang="en-US" sz="4400" dirty="0">
                <a:solidFill>
                  <a:srgbClr val="000000"/>
                </a:solidFill>
              </a:endParaRPr>
            </a:p>
          </p:txBody>
        </p:sp>
        <p:sp>
          <p:nvSpPr>
            <p:cNvPr id="12" name="Rectangle 11"/>
            <p:cNvSpPr/>
            <p:nvPr/>
          </p:nvSpPr>
          <p:spPr>
            <a:xfrm>
              <a:off x="8304071" y="1023071"/>
              <a:ext cx="769562" cy="584776"/>
            </a:xfrm>
            <a:prstGeom prst="rect">
              <a:avLst/>
            </a:prstGeom>
          </p:spPr>
          <p:txBody>
            <a:bodyPr wrap="none">
              <a:spAutoFit/>
            </a:bodyPr>
            <a:lstStyle/>
            <a:p>
              <a:r>
                <a:rPr lang="en-US" sz="4800" b="1" baseline="30000" dirty="0">
                  <a:solidFill>
                    <a:srgbClr val="000000"/>
                  </a:solidFill>
                </a:rPr>
                <a:t>+1.1</a:t>
              </a:r>
              <a:endParaRPr lang="en-US" sz="4800" dirty="0">
                <a:solidFill>
                  <a:srgbClr val="000000"/>
                </a:solidFill>
              </a:endParaRPr>
            </a:p>
          </p:txBody>
        </p:sp>
        <p:sp>
          <p:nvSpPr>
            <p:cNvPr id="13" name="Rectangle 12"/>
            <p:cNvSpPr/>
            <p:nvPr/>
          </p:nvSpPr>
          <p:spPr>
            <a:xfrm>
              <a:off x="8285837" y="1514999"/>
              <a:ext cx="827670" cy="584776"/>
            </a:xfrm>
            <a:prstGeom prst="rect">
              <a:avLst/>
            </a:prstGeom>
          </p:spPr>
          <p:txBody>
            <a:bodyPr wrap="none">
              <a:spAutoFit/>
            </a:bodyPr>
            <a:lstStyle/>
            <a:p>
              <a:r>
                <a:rPr lang="en-US" sz="4800" b="1" baseline="30000" dirty="0" smtClean="0">
                  <a:solidFill>
                    <a:srgbClr val="000000"/>
                  </a:solidFill>
                </a:rPr>
                <a:t>-0.6</a:t>
              </a:r>
              <a:endParaRPr lang="en-US" sz="4800" dirty="0">
                <a:solidFill>
                  <a:srgbClr val="000000"/>
                </a:solidFill>
              </a:endParaRPr>
            </a:p>
          </p:txBody>
        </p:sp>
      </p:grpSp>
    </p:spTree>
    <p:extLst>
      <p:ext uri="{BB962C8B-B14F-4D97-AF65-F5344CB8AC3E}">
        <p14:creationId xmlns:p14="http://schemas.microsoft.com/office/powerpoint/2010/main" val="404404331"/>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Decays Sig. Strength</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rotWithShape="1">
          <a:blip r:embed="rId2"/>
          <a:srcRect l="9007"/>
          <a:stretch/>
        </p:blipFill>
        <p:spPr>
          <a:xfrm>
            <a:off x="354106" y="1098202"/>
            <a:ext cx="4329588" cy="4567785"/>
          </a:xfrm>
          <a:prstGeom prst="rect">
            <a:avLst/>
          </a:prstGeom>
          <a:effectLst>
            <a:outerShdw blurRad="50800" dist="190500" dir="2700000" algn="tl" rotWithShape="0">
              <a:srgbClr val="000000">
                <a:alpha val="43000"/>
              </a:srgbClr>
            </a:outerShdw>
          </a:effectLst>
        </p:spPr>
      </p:pic>
      <p:grpSp>
        <p:nvGrpSpPr>
          <p:cNvPr id="6" name="Group 5"/>
          <p:cNvGrpSpPr/>
          <p:nvPr/>
        </p:nvGrpSpPr>
        <p:grpSpPr>
          <a:xfrm>
            <a:off x="1359646" y="5745043"/>
            <a:ext cx="3324048" cy="1076704"/>
            <a:chOff x="5789459" y="1023071"/>
            <a:chExt cx="3324048" cy="1076704"/>
          </a:xfrm>
        </p:grpSpPr>
        <p:sp>
          <p:nvSpPr>
            <p:cNvPr id="7" name="Rectangle 6"/>
            <p:cNvSpPr/>
            <p:nvPr/>
          </p:nvSpPr>
          <p:spPr>
            <a:xfrm>
              <a:off x="5789459" y="1263649"/>
              <a:ext cx="2514612" cy="543738"/>
            </a:xfrm>
            <a:prstGeom prst="rect">
              <a:avLst/>
            </a:prstGeom>
          </p:spPr>
          <p:txBody>
            <a:bodyPr wrap="none">
              <a:spAutoFit/>
            </a:bodyPr>
            <a:lstStyle/>
            <a:p>
              <a:r>
                <a:rPr lang="en-US" sz="4400" b="1" baseline="30000" dirty="0"/>
                <a:t>R </a:t>
              </a:r>
              <a:r>
                <a:rPr lang="en-US" sz="4400" b="1" baseline="-25000" dirty="0"/>
                <a:t>WW/ZZ </a:t>
              </a:r>
              <a:r>
                <a:rPr lang="en-US" sz="4400" b="1" baseline="30000" dirty="0"/>
                <a:t>= </a:t>
              </a:r>
              <a:r>
                <a:rPr lang="en-US" sz="4400" b="1" baseline="30000" dirty="0" smtClean="0"/>
                <a:t>0.9</a:t>
              </a:r>
              <a:endParaRPr lang="en-US" sz="4400" dirty="0"/>
            </a:p>
          </p:txBody>
        </p:sp>
        <p:sp>
          <p:nvSpPr>
            <p:cNvPr id="8" name="Rectangle 7"/>
            <p:cNvSpPr/>
            <p:nvPr/>
          </p:nvSpPr>
          <p:spPr>
            <a:xfrm>
              <a:off x="8304071" y="1023071"/>
              <a:ext cx="769562" cy="584776"/>
            </a:xfrm>
            <a:prstGeom prst="rect">
              <a:avLst/>
            </a:prstGeom>
          </p:spPr>
          <p:txBody>
            <a:bodyPr wrap="none">
              <a:spAutoFit/>
            </a:bodyPr>
            <a:lstStyle/>
            <a:p>
              <a:r>
                <a:rPr lang="en-US" sz="4800" b="1" baseline="30000" dirty="0"/>
                <a:t>+1.1</a:t>
              </a:r>
              <a:endParaRPr lang="en-US" sz="4800" dirty="0"/>
            </a:p>
          </p:txBody>
        </p:sp>
        <p:sp>
          <p:nvSpPr>
            <p:cNvPr id="9" name="Rectangle 8"/>
            <p:cNvSpPr/>
            <p:nvPr/>
          </p:nvSpPr>
          <p:spPr>
            <a:xfrm>
              <a:off x="8285837" y="1514999"/>
              <a:ext cx="827670" cy="584776"/>
            </a:xfrm>
            <a:prstGeom prst="rect">
              <a:avLst/>
            </a:prstGeom>
          </p:spPr>
          <p:txBody>
            <a:bodyPr wrap="none">
              <a:spAutoFit/>
            </a:bodyPr>
            <a:lstStyle/>
            <a:p>
              <a:r>
                <a:rPr lang="en-US" sz="4800" b="1" baseline="30000" dirty="0" smtClean="0"/>
                <a:t>-0.6</a:t>
              </a:r>
              <a:endParaRPr lang="en-US" sz="4800" dirty="0"/>
            </a:p>
          </p:txBody>
        </p:sp>
      </p:grpSp>
    </p:spTree>
    <p:extLst>
      <p:ext uri="{BB962C8B-B14F-4D97-AF65-F5344CB8AC3E}">
        <p14:creationId xmlns:p14="http://schemas.microsoft.com/office/powerpoint/2010/main" val="247594466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checks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231899"/>
            <a:ext cx="5162410" cy="4953000"/>
          </a:xfrm>
          <a:prstGeom prst="rect">
            <a:avLst/>
          </a:prstGeom>
          <a:effectLst>
            <a:outerShdw blurRad="50800" dist="1905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725756" y="2456636"/>
            <a:ext cx="4275534" cy="4102100"/>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128926159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0"/>
          <p:cNvPicPr>
            <a:picLocks noChangeAspect="1"/>
          </p:cNvPicPr>
          <p:nvPr/>
        </p:nvPicPr>
        <p:blipFill>
          <a:blip r:embed="rId2"/>
          <a:srcRect l="53635"/>
          <a:stretch>
            <a:fillRect/>
          </a:stretch>
        </p:blipFill>
        <p:spPr bwMode="auto">
          <a:xfrm>
            <a:off x="1825626" y="2895600"/>
            <a:ext cx="1679575" cy="1041400"/>
          </a:xfrm>
          <a:prstGeom prst="rect">
            <a:avLst/>
          </a:prstGeom>
          <a:noFill/>
          <a:ln w="9525">
            <a:noFill/>
            <a:miter lim="800000"/>
            <a:headEnd/>
            <a:tailEnd/>
          </a:ln>
        </p:spPr>
      </p:pic>
      <p:sp>
        <p:nvSpPr>
          <p:cNvPr id="105475" name="Title 1"/>
          <p:cNvSpPr>
            <a:spLocks noGrp="1"/>
          </p:cNvSpPr>
          <p:nvPr>
            <p:ph type="title"/>
          </p:nvPr>
        </p:nvSpPr>
        <p:spPr/>
        <p:txBody>
          <a:bodyPr/>
          <a:lstStyle/>
          <a:p>
            <a:r>
              <a:rPr lang="en-US" sz="3600" dirty="0" smtClean="0">
                <a:ea typeface="ＭＳ Ｐゴシック" pitchFamily="-84" charset="-128"/>
                <a:cs typeface="ＭＳ Ｐゴシック" pitchFamily="-84" charset="-128"/>
              </a:rPr>
              <a:t>Properties :New Boson</a:t>
            </a:r>
            <a:r>
              <a:rPr lang="en-US" sz="6000" dirty="0">
                <a:ea typeface="ＭＳ Ｐゴシック" pitchFamily="-84" charset="-128"/>
                <a:cs typeface="ＭＳ Ｐゴシック" pitchFamily="-84" charset="-128"/>
              </a:rPr>
              <a:t> </a:t>
            </a:r>
            <a:r>
              <a:rPr lang="en-US" sz="3600" dirty="0" smtClean="0">
                <a:ea typeface="ＭＳ Ｐゴシック" pitchFamily="-84" charset="-128"/>
                <a:cs typeface="ＭＳ Ｐゴシック" pitchFamily="-84" charset="-128"/>
              </a:rPr>
              <a:t>Couplings</a:t>
            </a:r>
          </a:p>
        </p:txBody>
      </p:sp>
      <p:sp>
        <p:nvSpPr>
          <p:cNvPr id="105476"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Cargese12 TSV</a:t>
            </a:r>
          </a:p>
        </p:txBody>
      </p:sp>
      <p:sp>
        <p:nvSpPr>
          <p:cNvPr id="105477" name="Slide Number Placeholder 4"/>
          <p:cNvSpPr>
            <a:spLocks noGrp="1"/>
          </p:cNvSpPr>
          <p:nvPr>
            <p:ph type="sldNum" sz="quarter" idx="12"/>
          </p:nvPr>
        </p:nvSpPr>
        <p:spPr>
          <a:noFill/>
        </p:spPr>
        <p:txBody>
          <a:bodyPr/>
          <a:lstStyle/>
          <a:p>
            <a:fld id="{236CF990-015B-5947-9CC5-55C394494BAB}" type="slidenum">
              <a:rPr lang="en-US" smtClean="0">
                <a:latin typeface="Helvetica" pitchFamily="-84" charset="0"/>
                <a:ea typeface="ＭＳ Ｐゴシック" pitchFamily="-84" charset="-128"/>
                <a:cs typeface="ＭＳ Ｐゴシック" pitchFamily="-84" charset="-128"/>
              </a:rPr>
              <a:pPr/>
              <a:t>104</a:t>
            </a:fld>
            <a:endParaRPr lang="en-US" smtClean="0">
              <a:latin typeface="Helvetica" pitchFamily="-84" charset="0"/>
              <a:ea typeface="ＭＳ Ｐゴシック" pitchFamily="-84" charset="-128"/>
              <a:cs typeface="ＭＳ Ｐゴシック" pitchFamily="-84" charset="-128"/>
            </a:endParaRPr>
          </a:p>
        </p:txBody>
      </p:sp>
      <p:pic>
        <p:nvPicPr>
          <p:cNvPr id="105478" name="Picture 14"/>
          <p:cNvPicPr>
            <a:picLocks noChangeAspect="1"/>
          </p:cNvPicPr>
          <p:nvPr/>
        </p:nvPicPr>
        <p:blipFill>
          <a:blip r:embed="rId3"/>
          <a:srcRect/>
          <a:stretch>
            <a:fillRect/>
          </a:stretch>
        </p:blipFill>
        <p:spPr bwMode="auto">
          <a:xfrm>
            <a:off x="4953001" y="2743202"/>
            <a:ext cx="3987800" cy="3565525"/>
          </a:xfrm>
          <a:prstGeom prst="rect">
            <a:avLst/>
          </a:prstGeom>
          <a:noFill/>
          <a:ln w="9525">
            <a:noFill/>
            <a:miter lim="800000"/>
            <a:headEnd/>
            <a:tailEnd/>
          </a:ln>
        </p:spPr>
      </p:pic>
      <p:sp>
        <p:nvSpPr>
          <p:cNvPr id="105479" name="Rectangle 15"/>
          <p:cNvSpPr>
            <a:spLocks noChangeArrowheads="1"/>
          </p:cNvSpPr>
          <p:nvPr/>
        </p:nvSpPr>
        <p:spPr bwMode="auto">
          <a:xfrm>
            <a:off x="228600" y="3861234"/>
            <a:ext cx="4499894" cy="1631216"/>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000" dirty="0">
                <a:solidFill>
                  <a:schemeClr val="bg1"/>
                </a:solidFill>
              </a:rPr>
              <a:t>Group the Higgs couplings into </a:t>
            </a:r>
          </a:p>
          <a:p>
            <a:r>
              <a:rPr lang="ja-JP" altLang="en-US" sz="2000" dirty="0">
                <a:solidFill>
                  <a:schemeClr val="bg1"/>
                </a:solidFill>
              </a:rPr>
              <a:t>“</a:t>
            </a:r>
            <a:r>
              <a:rPr lang="en-US" sz="2000" dirty="0" err="1">
                <a:solidFill>
                  <a:schemeClr val="bg1"/>
                </a:solidFill>
              </a:rPr>
              <a:t>Vectorial</a:t>
            </a:r>
            <a:r>
              <a:rPr lang="ja-JP" altLang="en-US" sz="2000" dirty="0">
                <a:solidFill>
                  <a:schemeClr val="bg1"/>
                </a:solidFill>
              </a:rPr>
              <a:t>”</a:t>
            </a:r>
            <a:r>
              <a:rPr lang="en-US" sz="2000" dirty="0">
                <a:solidFill>
                  <a:schemeClr val="bg1"/>
                </a:solidFill>
              </a:rPr>
              <a:t> and </a:t>
            </a:r>
            <a:r>
              <a:rPr lang="ja-JP" altLang="en-US" sz="2000" dirty="0">
                <a:solidFill>
                  <a:schemeClr val="bg1"/>
                </a:solidFill>
              </a:rPr>
              <a:t>“</a:t>
            </a:r>
            <a:r>
              <a:rPr lang="en-US" sz="2000" dirty="0" err="1">
                <a:solidFill>
                  <a:schemeClr val="bg1"/>
                </a:solidFill>
              </a:rPr>
              <a:t>Fermionic</a:t>
            </a:r>
            <a:r>
              <a:rPr lang="ja-JP" altLang="en-US" sz="2000" dirty="0">
                <a:solidFill>
                  <a:schemeClr val="bg1"/>
                </a:solidFill>
              </a:rPr>
              <a:t>”</a:t>
            </a:r>
            <a:r>
              <a:rPr lang="en-US" sz="2000" dirty="0">
                <a:solidFill>
                  <a:schemeClr val="bg1"/>
                </a:solidFill>
              </a:rPr>
              <a:t> </a:t>
            </a:r>
            <a:r>
              <a:rPr lang="en-US" sz="2000" dirty="0" smtClean="0">
                <a:solidFill>
                  <a:schemeClr val="bg1"/>
                </a:solidFill>
              </a:rPr>
              <a:t>sets ( and assume the are all SM)</a:t>
            </a:r>
            <a:endParaRPr lang="en-US" sz="2000" dirty="0">
              <a:solidFill>
                <a:schemeClr val="bg1"/>
              </a:solidFill>
            </a:endParaRPr>
          </a:p>
          <a:p>
            <a:r>
              <a:rPr lang="en-US" sz="2000" dirty="0">
                <a:solidFill>
                  <a:schemeClr val="bg1"/>
                </a:solidFill>
              </a:rPr>
              <a:t>Attach a modifier to the SM prediction </a:t>
            </a:r>
          </a:p>
          <a:p>
            <a:r>
              <a:rPr lang="en-US" sz="2000" dirty="0">
                <a:solidFill>
                  <a:schemeClr val="bg1"/>
                </a:solidFill>
              </a:rPr>
              <a:t> to each of those  (C</a:t>
            </a:r>
            <a:r>
              <a:rPr lang="en-US" sz="2000" baseline="-25000" dirty="0">
                <a:solidFill>
                  <a:schemeClr val="bg1"/>
                </a:solidFill>
              </a:rPr>
              <a:t>V</a:t>
            </a:r>
            <a:r>
              <a:rPr lang="en-US" sz="2000" dirty="0">
                <a:solidFill>
                  <a:schemeClr val="bg1"/>
                </a:solidFill>
              </a:rPr>
              <a:t> and C</a:t>
            </a:r>
            <a:r>
              <a:rPr lang="en-US" sz="2000" baseline="-25000" dirty="0">
                <a:solidFill>
                  <a:schemeClr val="bg1"/>
                </a:solidFill>
              </a:rPr>
              <a:t>F</a:t>
            </a:r>
            <a:r>
              <a:rPr lang="en-US" sz="2000" dirty="0">
                <a:solidFill>
                  <a:schemeClr val="bg1"/>
                </a:solidFill>
              </a:rPr>
              <a:t>).</a:t>
            </a:r>
          </a:p>
        </p:txBody>
      </p:sp>
      <p:sp>
        <p:nvSpPr>
          <p:cNvPr id="105480" name="TextBox 16"/>
          <p:cNvSpPr txBox="1">
            <a:spLocks noChangeArrowheads="1"/>
          </p:cNvSpPr>
          <p:nvPr/>
        </p:nvSpPr>
        <p:spPr bwMode="auto">
          <a:xfrm>
            <a:off x="4953000" y="6033293"/>
            <a:ext cx="2895600" cy="646113"/>
          </a:xfrm>
          <a:prstGeom prst="rect">
            <a:avLst/>
          </a:prstGeom>
          <a:solidFill>
            <a:srgbClr val="FFFFFF"/>
          </a:solidFill>
          <a:ln w="9525">
            <a:noFill/>
            <a:miter lim="800000"/>
            <a:headEnd/>
            <a:tailEnd/>
          </a:ln>
          <a:effectLst>
            <a:outerShdw blurRad="50800" dist="152400" dir="2700000" algn="tl" rotWithShape="0">
              <a:srgbClr val="000000">
                <a:alpha val="43000"/>
              </a:srgbClr>
            </a:outerShdw>
          </a:effectLst>
        </p:spPr>
        <p:txBody>
          <a:bodyPr>
            <a:prstTxWarp prst="textNoShape">
              <a:avLst/>
            </a:prstTxWarp>
            <a:spAutoFit/>
          </a:bodyPr>
          <a:lstStyle/>
          <a:p>
            <a:pPr>
              <a:tabLst>
                <a:tab pos="1798638" algn="l"/>
              </a:tabLst>
            </a:pPr>
            <a:r>
              <a:rPr lang="en-US" sz="1800" dirty="0">
                <a:solidFill>
                  <a:srgbClr val="2D2DB9"/>
                </a:solidFill>
              </a:rPr>
              <a:t>solid contour: 	68% CL</a:t>
            </a:r>
          </a:p>
          <a:p>
            <a:pPr>
              <a:tabLst>
                <a:tab pos="1798638" algn="l"/>
              </a:tabLst>
            </a:pPr>
            <a:r>
              <a:rPr lang="en-US" sz="1800" dirty="0">
                <a:solidFill>
                  <a:srgbClr val="2D2DB9"/>
                </a:solidFill>
              </a:rPr>
              <a:t>dashed contour: 	95% CL</a:t>
            </a:r>
          </a:p>
        </p:txBody>
      </p:sp>
      <p:pic>
        <p:nvPicPr>
          <p:cNvPr id="105481" name="Picture 18"/>
          <p:cNvPicPr>
            <a:picLocks noChangeAspect="1"/>
          </p:cNvPicPr>
          <p:nvPr/>
        </p:nvPicPr>
        <p:blipFill>
          <a:blip r:embed="rId4"/>
          <a:srcRect/>
          <a:stretch>
            <a:fillRect/>
          </a:stretch>
        </p:blipFill>
        <p:spPr bwMode="auto">
          <a:xfrm>
            <a:off x="285750" y="1066802"/>
            <a:ext cx="8858250" cy="1700213"/>
          </a:xfrm>
          <a:prstGeom prst="rect">
            <a:avLst/>
          </a:prstGeom>
          <a:noFill/>
          <a:ln w="9525">
            <a:noFill/>
            <a:miter lim="800000"/>
            <a:headEnd/>
            <a:tailEnd/>
          </a:ln>
        </p:spPr>
      </p:pic>
      <p:pic>
        <p:nvPicPr>
          <p:cNvPr id="105482" name="Picture 19"/>
          <p:cNvPicPr>
            <a:picLocks noChangeAspect="1"/>
          </p:cNvPicPr>
          <p:nvPr/>
        </p:nvPicPr>
        <p:blipFill>
          <a:blip r:embed="rId5"/>
          <a:srcRect/>
          <a:stretch>
            <a:fillRect/>
          </a:stretch>
        </p:blipFill>
        <p:spPr bwMode="auto">
          <a:xfrm>
            <a:off x="228600" y="2819400"/>
            <a:ext cx="1981200" cy="1085850"/>
          </a:xfrm>
          <a:prstGeom prst="rect">
            <a:avLst/>
          </a:prstGeom>
          <a:noFill/>
          <a:ln w="9525">
            <a:noFill/>
            <a:miter lim="800000"/>
            <a:headEnd/>
            <a:tailEnd/>
          </a:ln>
        </p:spPr>
      </p:pic>
      <p:sp>
        <p:nvSpPr>
          <p:cNvPr id="105483" name="Rectangle 22"/>
          <p:cNvSpPr>
            <a:spLocks noChangeArrowheads="1"/>
          </p:cNvSpPr>
          <p:nvPr/>
        </p:nvSpPr>
        <p:spPr bwMode="auto">
          <a:xfrm>
            <a:off x="2133601" y="3429000"/>
            <a:ext cx="402674" cy="369332"/>
          </a:xfrm>
          <a:prstGeom prst="rect">
            <a:avLst/>
          </a:prstGeom>
          <a:noFill/>
          <a:ln w="9525">
            <a:noFill/>
            <a:miter lim="800000"/>
            <a:headEnd/>
            <a:tailEnd/>
          </a:ln>
        </p:spPr>
        <p:txBody>
          <a:bodyPr wrap="none">
            <a:prstTxWarp prst="textNoShape">
              <a:avLst/>
            </a:prstTxWarp>
            <a:spAutoFit/>
          </a:bodyPr>
          <a:lstStyle/>
          <a:p>
            <a:r>
              <a:rPr lang="en-US">
                <a:solidFill>
                  <a:srgbClr val="2D2DB9"/>
                </a:solidFill>
              </a:rPr>
              <a:t>C</a:t>
            </a:r>
            <a:r>
              <a:rPr lang="en-US" baseline="-25000">
                <a:solidFill>
                  <a:srgbClr val="2D2DB9"/>
                </a:solidFill>
              </a:rPr>
              <a:t>V</a:t>
            </a:r>
            <a:endParaRPr lang="en-US"/>
          </a:p>
        </p:txBody>
      </p:sp>
      <p:sp>
        <p:nvSpPr>
          <p:cNvPr id="105484" name="Rectangle 23"/>
          <p:cNvSpPr>
            <a:spLocks noChangeArrowheads="1"/>
          </p:cNvSpPr>
          <p:nvPr/>
        </p:nvSpPr>
        <p:spPr bwMode="auto">
          <a:xfrm>
            <a:off x="1371601" y="3429000"/>
            <a:ext cx="389850" cy="369332"/>
          </a:xfrm>
          <a:prstGeom prst="rect">
            <a:avLst/>
          </a:prstGeom>
          <a:noFill/>
          <a:ln w="9525">
            <a:noFill/>
            <a:miter lim="800000"/>
            <a:headEnd/>
            <a:tailEnd/>
          </a:ln>
        </p:spPr>
        <p:txBody>
          <a:bodyPr wrap="none">
            <a:prstTxWarp prst="textNoShape">
              <a:avLst/>
            </a:prstTxWarp>
            <a:spAutoFit/>
          </a:bodyPr>
          <a:lstStyle/>
          <a:p>
            <a:r>
              <a:rPr lang="en-US">
                <a:solidFill>
                  <a:srgbClr val="2D2DB9"/>
                </a:solidFill>
              </a:rPr>
              <a:t>C</a:t>
            </a:r>
            <a:r>
              <a:rPr lang="en-US" baseline="-25000">
                <a:solidFill>
                  <a:srgbClr val="2D2DB9"/>
                </a:solidFill>
              </a:rPr>
              <a:t>F</a:t>
            </a:r>
            <a:endParaRPr lang="en-US"/>
          </a:p>
        </p:txBody>
      </p:sp>
      <p:sp>
        <p:nvSpPr>
          <p:cNvPr id="2" name="Rectangle 1"/>
          <p:cNvSpPr/>
          <p:nvPr/>
        </p:nvSpPr>
        <p:spPr>
          <a:xfrm>
            <a:off x="484149" y="5662396"/>
            <a:ext cx="4329151" cy="646331"/>
          </a:xfrm>
          <a:prstGeom prst="rect">
            <a:avLst/>
          </a:prstGeom>
          <a:solidFill>
            <a:srgbClr val="FF0000"/>
          </a:solidFill>
          <a:effectLst>
            <a:glow rad="254000">
              <a:srgbClr val="FF0000">
                <a:alpha val="69000"/>
              </a:srgbClr>
            </a:glow>
          </a:effectLst>
        </p:spPr>
        <p:txBody>
          <a:bodyPr wrap="square">
            <a:spAutoFit/>
          </a:bodyPr>
          <a:lstStyle/>
          <a:p>
            <a:r>
              <a:rPr lang="en-US" dirty="0">
                <a:solidFill>
                  <a:srgbClr val="FFFFFF"/>
                </a:solidFill>
              </a:rPr>
              <a:t>In agreement with the SM within </a:t>
            </a:r>
            <a:r>
              <a:rPr lang="en-US" dirty="0" smtClean="0">
                <a:solidFill>
                  <a:srgbClr val="FFFFFF"/>
                </a:solidFill>
              </a:rPr>
              <a:t>95% CL</a:t>
            </a:r>
            <a:r>
              <a:rPr lang="en-US" dirty="0">
                <a:solidFill>
                  <a:srgbClr val="FFFFFF"/>
                </a:solidFill>
              </a:rPr>
              <a:t/>
            </a:r>
            <a:br>
              <a:rPr lang="en-US" dirty="0">
                <a:solidFill>
                  <a:srgbClr val="FFFFFF"/>
                </a:solidFill>
              </a:rPr>
            </a:br>
            <a:r>
              <a:rPr lang="en-US" dirty="0" smtClean="0">
                <a:solidFill>
                  <a:srgbClr val="FFFFFF"/>
                </a:solidFill>
                <a:sym typeface="Wingdings" pitchFamily="-84" charset="2"/>
              </a:rPr>
              <a:t> </a:t>
            </a:r>
            <a:r>
              <a:rPr lang="en-US" dirty="0">
                <a:solidFill>
                  <a:srgbClr val="FFFFFF"/>
                </a:solidFill>
              </a:rPr>
              <a:t>Need more data!</a:t>
            </a:r>
          </a:p>
        </p:txBody>
      </p:sp>
    </p:spTree>
    <p:extLst>
      <p:ext uri="{BB962C8B-B14F-4D97-AF65-F5344CB8AC3E}">
        <p14:creationId xmlns:p14="http://schemas.microsoft.com/office/powerpoint/2010/main" val="286158960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noFill/>
        </p:spPr>
        <p:txBody>
          <a:bodyPr/>
          <a:lstStyle/>
          <a:p>
            <a:r>
              <a:rPr lang="en-US" smtClean="0"/>
              <a:t>Cargese12 TSV</a:t>
            </a:r>
            <a:endParaRPr lang="en-US"/>
          </a:p>
        </p:txBody>
      </p:sp>
      <p:sp>
        <p:nvSpPr>
          <p:cNvPr id="29699" name="Slide Number Placeholder 5"/>
          <p:cNvSpPr>
            <a:spLocks noGrp="1"/>
          </p:cNvSpPr>
          <p:nvPr>
            <p:ph type="sldNum" sz="quarter" idx="12"/>
          </p:nvPr>
        </p:nvSpPr>
        <p:spPr>
          <a:noFill/>
        </p:spPr>
        <p:txBody>
          <a:bodyPr/>
          <a:lstStyle/>
          <a:p>
            <a:fld id="{5FEE2786-FF43-684F-A587-BD1461397368}" type="slidenum">
              <a:rPr lang="en-US"/>
              <a:pPr/>
              <a:t>105</a:t>
            </a:fld>
            <a:endParaRPr lang="en-US"/>
          </a:p>
        </p:txBody>
      </p:sp>
      <p:sp>
        <p:nvSpPr>
          <p:cNvPr id="29700" name="Rectangle 2"/>
          <p:cNvSpPr>
            <a:spLocks noGrp="1" noChangeArrowheads="1"/>
          </p:cNvSpPr>
          <p:nvPr>
            <p:ph type="title"/>
          </p:nvPr>
        </p:nvSpPr>
        <p:spPr/>
        <p:txBody>
          <a:bodyPr/>
          <a:lstStyle/>
          <a:p>
            <a:r>
              <a:rPr lang="en-US" sz="4800" dirty="0" smtClean="0"/>
              <a:t>What next in Higgs-land ?</a:t>
            </a:r>
            <a:endParaRPr lang="en-US" sz="4800" dirty="0">
              <a:ea typeface="ＭＳ Ｐゴシック" pitchFamily="-1" charset="-128"/>
              <a:cs typeface="ＭＳ Ｐゴシック" pitchFamily="-1" charset="-128"/>
            </a:endParaRPr>
          </a:p>
        </p:txBody>
      </p:sp>
      <p:sp>
        <p:nvSpPr>
          <p:cNvPr id="29701" name="Rectangle 4"/>
          <p:cNvSpPr>
            <a:spLocks noChangeArrowheads="1"/>
          </p:cNvSpPr>
          <p:nvPr/>
        </p:nvSpPr>
        <p:spPr bwMode="auto">
          <a:xfrm>
            <a:off x="351692" y="4074856"/>
            <a:ext cx="8370277" cy="2585323"/>
          </a:xfrm>
          <a:prstGeom prst="rect">
            <a:avLst/>
          </a:prstGeom>
          <a:solidFill>
            <a:schemeClr val="accent2">
              <a:lumMod val="60000"/>
              <a:lumOff val="40000"/>
            </a:schemeClr>
          </a:solidFill>
          <a:ln w="9525">
            <a:noFill/>
            <a:miter lim="800000"/>
            <a:headEnd/>
            <a:tailEnd/>
          </a:ln>
        </p:spPr>
        <p:txBody>
          <a:bodyPr>
            <a:prstTxWarp prst="textNoShape">
              <a:avLst/>
            </a:prstTxWarp>
            <a:spAutoFit/>
          </a:bodyPr>
          <a:lstStyle/>
          <a:p>
            <a:r>
              <a:rPr lang="en-US" b="1" dirty="0" smtClean="0">
                <a:solidFill>
                  <a:schemeClr val="bg1"/>
                </a:solidFill>
              </a:rPr>
              <a:t>M</a:t>
            </a:r>
            <a:r>
              <a:rPr lang="en-US" b="1" baseline="-25000" dirty="0" smtClean="0">
                <a:solidFill>
                  <a:schemeClr val="bg1"/>
                </a:solidFill>
              </a:rPr>
              <a:t>H</a:t>
            </a:r>
            <a:r>
              <a:rPr lang="en-US" b="1" baseline="30000" dirty="0" smtClean="0">
                <a:solidFill>
                  <a:schemeClr val="bg1"/>
                </a:solidFill>
              </a:rPr>
              <a:t>2</a:t>
            </a:r>
            <a:r>
              <a:rPr lang="en-US" b="1" dirty="0" smtClean="0">
                <a:solidFill>
                  <a:schemeClr val="bg1"/>
                </a:solidFill>
              </a:rPr>
              <a:t> </a:t>
            </a:r>
            <a:r>
              <a:rPr lang="en-US" b="1" dirty="0" err="1">
                <a:solidFill>
                  <a:schemeClr val="bg1"/>
                </a:solidFill>
                <a:sym typeface="Symbol" pitchFamily="-1" charset="2"/>
              </a:rPr>
              <a:t></a:t>
            </a:r>
            <a:r>
              <a:rPr lang="en-US" b="1" dirty="0">
                <a:solidFill>
                  <a:schemeClr val="bg1"/>
                </a:solidFill>
                <a:sym typeface="Symbol" pitchFamily="-1" charset="2"/>
              </a:rPr>
              <a:t> </a:t>
            </a:r>
            <a:r>
              <a:rPr lang="en-US" b="1" dirty="0">
                <a:solidFill>
                  <a:schemeClr val="bg1"/>
                </a:solidFill>
              </a:rPr>
              <a:t>M</a:t>
            </a:r>
            <a:r>
              <a:rPr lang="en-US" b="1" baseline="-25000" dirty="0">
                <a:solidFill>
                  <a:schemeClr val="bg1"/>
                </a:solidFill>
              </a:rPr>
              <a:t>H</a:t>
            </a:r>
            <a:r>
              <a:rPr lang="en-US" b="1" baseline="30000" dirty="0">
                <a:solidFill>
                  <a:schemeClr val="bg1"/>
                </a:solidFill>
              </a:rPr>
              <a:t>2</a:t>
            </a:r>
            <a:r>
              <a:rPr lang="en-US" b="1" dirty="0">
                <a:solidFill>
                  <a:schemeClr val="bg1"/>
                </a:solidFill>
              </a:rPr>
              <a:t> </a:t>
            </a:r>
            <a:r>
              <a:rPr lang="en-US" b="1" dirty="0">
                <a:solidFill>
                  <a:schemeClr val="bg1"/>
                </a:solidFill>
                <a:sym typeface="Symbol" pitchFamily="-1" charset="2"/>
              </a:rPr>
              <a:t>(bare) + </a:t>
            </a:r>
            <a:r>
              <a:rPr lang="en-US" b="1" dirty="0" err="1">
                <a:solidFill>
                  <a:schemeClr val="bg1"/>
                </a:solidFill>
                <a:sym typeface="Symbol" pitchFamily="-1" charset="2"/>
              </a:rPr>
              <a:t>c</a:t>
            </a:r>
            <a:r>
              <a:rPr lang="en-US" b="1" dirty="0">
                <a:solidFill>
                  <a:schemeClr val="bg1"/>
                </a:solidFill>
                <a:sym typeface="Symbol" pitchFamily="-1" charset="2"/>
              </a:rPr>
              <a:t> </a:t>
            </a:r>
            <a:r>
              <a:rPr lang="en-US" b="1" baseline="30000" dirty="0">
                <a:solidFill>
                  <a:schemeClr val="bg1"/>
                </a:solidFill>
                <a:sym typeface="Symbol" pitchFamily="-1" charset="2"/>
              </a:rPr>
              <a:t>2</a:t>
            </a:r>
            <a:endParaRPr lang="en-US" b="1" dirty="0">
              <a:solidFill>
                <a:schemeClr val="bg1"/>
              </a:solidFill>
              <a:sym typeface="Symbol" pitchFamily="-1" charset="2"/>
            </a:endParaRPr>
          </a:p>
          <a:p>
            <a:pPr algn="l">
              <a:buFont typeface="Symbol" pitchFamily="-1" charset="2"/>
              <a:buNone/>
            </a:pPr>
            <a:r>
              <a:rPr lang="en-US" b="0" dirty="0" err="1">
                <a:solidFill>
                  <a:schemeClr val="bg1"/>
                </a:solidFill>
                <a:sym typeface="Symbol" pitchFamily="-1" charset="2"/>
              </a:rPr>
              <a:t></a:t>
            </a:r>
            <a:r>
              <a:rPr lang="en-US" b="0" dirty="0">
                <a:solidFill>
                  <a:schemeClr val="bg1"/>
                </a:solidFill>
                <a:sym typeface="Symbol" pitchFamily="-1" charset="2"/>
              </a:rPr>
              <a:t> is the scale of the underlying theory (could be M</a:t>
            </a:r>
            <a:r>
              <a:rPr lang="en-US" b="0" baseline="-25000" dirty="0">
                <a:solidFill>
                  <a:schemeClr val="bg1"/>
                </a:solidFill>
                <a:sym typeface="Symbol" pitchFamily="-1" charset="2"/>
              </a:rPr>
              <a:t>GUT</a:t>
            </a:r>
            <a:r>
              <a:rPr lang="en-US" b="0" dirty="0">
                <a:solidFill>
                  <a:schemeClr val="bg1"/>
                </a:solidFill>
                <a:sym typeface="Symbol" pitchFamily="-1" charset="2"/>
              </a:rPr>
              <a:t> ~ 10</a:t>
            </a:r>
            <a:r>
              <a:rPr lang="en-US" b="0" baseline="30000" dirty="0">
                <a:solidFill>
                  <a:schemeClr val="bg1"/>
                </a:solidFill>
                <a:sym typeface="Symbol" pitchFamily="-1" charset="2"/>
              </a:rPr>
              <a:t>15</a:t>
            </a:r>
            <a:r>
              <a:rPr lang="en-US" b="0" dirty="0">
                <a:solidFill>
                  <a:schemeClr val="bg1"/>
                </a:solidFill>
                <a:sym typeface="Symbol" pitchFamily="-1" charset="2"/>
              </a:rPr>
              <a:t> </a:t>
            </a:r>
            <a:r>
              <a:rPr lang="en-US" b="0" dirty="0" err="1">
                <a:solidFill>
                  <a:schemeClr val="bg1"/>
                </a:solidFill>
                <a:sym typeface="Symbol" pitchFamily="-1" charset="2"/>
              </a:rPr>
              <a:t>GeV</a:t>
            </a:r>
            <a:r>
              <a:rPr lang="en-US" b="0" dirty="0">
                <a:solidFill>
                  <a:schemeClr val="bg1"/>
                </a:solidFill>
                <a:sym typeface="Symbol" pitchFamily="-1" charset="2"/>
              </a:rPr>
              <a:t> !)</a:t>
            </a:r>
          </a:p>
          <a:p>
            <a:pPr algn="l">
              <a:buFont typeface="Symbol" pitchFamily="-1" charset="2"/>
              <a:buNone/>
            </a:pPr>
            <a:r>
              <a:rPr lang="en-US" dirty="0">
                <a:solidFill>
                  <a:schemeClr val="bg1"/>
                </a:solidFill>
                <a:sym typeface="Symbol" pitchFamily="-1" charset="2"/>
              </a:rPr>
              <a:t>Requires incredibly </a:t>
            </a:r>
            <a:r>
              <a:rPr lang="en-US" dirty="0" smtClean="0">
                <a:solidFill>
                  <a:schemeClr val="bg1"/>
                </a:solidFill>
                <a:sym typeface="Symbol" pitchFamily="-1" charset="2"/>
              </a:rPr>
              <a:t>fine </a:t>
            </a:r>
            <a:r>
              <a:rPr lang="en-US" dirty="0">
                <a:solidFill>
                  <a:schemeClr val="bg1"/>
                </a:solidFill>
                <a:sym typeface="Symbol" pitchFamily="-1" charset="2"/>
              </a:rPr>
              <a:t>tuning </a:t>
            </a:r>
            <a:r>
              <a:rPr lang="en-US" dirty="0" smtClean="0">
                <a:solidFill>
                  <a:schemeClr val="bg1"/>
                </a:solidFill>
                <a:sym typeface="Symbol" pitchFamily="-1" charset="2"/>
              </a:rPr>
              <a:t>(which is considered unnatural by most) to </a:t>
            </a:r>
            <a:r>
              <a:rPr lang="en-US" dirty="0">
                <a:solidFill>
                  <a:schemeClr val="bg1"/>
                </a:solidFill>
                <a:sym typeface="Symbol" pitchFamily="-1" charset="2"/>
              </a:rPr>
              <a:t>keep M</a:t>
            </a:r>
            <a:r>
              <a:rPr lang="en-US" baseline="-25000" dirty="0">
                <a:solidFill>
                  <a:schemeClr val="bg1"/>
                </a:solidFill>
                <a:sym typeface="Symbol" pitchFamily="-1" charset="2"/>
              </a:rPr>
              <a:t>H</a:t>
            </a:r>
            <a:r>
              <a:rPr lang="en-US" dirty="0">
                <a:solidFill>
                  <a:schemeClr val="bg1"/>
                </a:solidFill>
                <a:sym typeface="Symbol" pitchFamily="-1" charset="2"/>
              </a:rPr>
              <a:t> small !!</a:t>
            </a:r>
          </a:p>
          <a:p>
            <a:pPr algn="l">
              <a:buFont typeface="Symbol" pitchFamily="-1" charset="2"/>
              <a:buNone/>
            </a:pPr>
            <a:endParaRPr lang="en-US" dirty="0">
              <a:solidFill>
                <a:schemeClr val="bg1"/>
              </a:solidFill>
              <a:sym typeface="Symbol" pitchFamily="-1" charset="2"/>
            </a:endParaRPr>
          </a:p>
          <a:p>
            <a:pPr algn="l">
              <a:buFont typeface="Symbol" pitchFamily="-1" charset="2"/>
              <a:buNone/>
            </a:pPr>
            <a:r>
              <a:rPr lang="en-US" b="1" dirty="0">
                <a:solidFill>
                  <a:schemeClr val="bg1"/>
                </a:solidFill>
              </a:rPr>
              <a:t>What can </a:t>
            </a:r>
            <a:r>
              <a:rPr lang="en-US" b="1" dirty="0" smtClean="0">
                <a:solidFill>
                  <a:schemeClr val="bg1"/>
                </a:solidFill>
              </a:rPr>
              <a:t>happen?</a:t>
            </a:r>
            <a:endParaRPr lang="en-US" b="1" dirty="0">
              <a:solidFill>
                <a:schemeClr val="bg1"/>
              </a:solidFill>
            </a:endParaRPr>
          </a:p>
          <a:p>
            <a:pPr>
              <a:buFont typeface="Symbol" pitchFamily="-1" charset="2"/>
              <a:buNone/>
            </a:pPr>
            <a:r>
              <a:rPr lang="en-US" b="0" dirty="0" smtClean="0">
                <a:solidFill>
                  <a:schemeClr val="bg1"/>
                </a:solidFill>
              </a:rPr>
              <a:t>The Symmetry breaking </a:t>
            </a:r>
            <a:r>
              <a:rPr lang="en-US" b="0" dirty="0" err="1" smtClean="0">
                <a:solidFill>
                  <a:schemeClr val="bg1"/>
                </a:solidFill>
              </a:rPr>
              <a:t>L</a:t>
            </a:r>
            <a:r>
              <a:rPr lang="en-US" dirty="0" err="1" smtClean="0">
                <a:solidFill>
                  <a:schemeClr val="bg1"/>
                </a:solidFill>
              </a:rPr>
              <a:t>agrangian</a:t>
            </a:r>
            <a:r>
              <a:rPr lang="en-US" b="0" dirty="0" smtClean="0">
                <a:solidFill>
                  <a:schemeClr val="bg1"/>
                </a:solidFill>
              </a:rPr>
              <a:t> </a:t>
            </a:r>
            <a:r>
              <a:rPr lang="en-US" b="0" dirty="0">
                <a:solidFill>
                  <a:schemeClr val="bg1"/>
                </a:solidFill>
              </a:rPr>
              <a:t>does not contain an elementary Higgs boson</a:t>
            </a:r>
          </a:p>
          <a:p>
            <a:pPr>
              <a:buFont typeface="Symbol" pitchFamily="-1" charset="2"/>
              <a:buNone/>
            </a:pPr>
            <a:r>
              <a:rPr lang="en-US" b="0" dirty="0">
                <a:solidFill>
                  <a:schemeClr val="bg1"/>
                </a:solidFill>
              </a:rPr>
              <a:t>OR</a:t>
            </a:r>
            <a:endParaRPr lang="en-US" b="0" dirty="0" smtClean="0">
              <a:solidFill>
                <a:schemeClr val="bg1"/>
              </a:solidFill>
            </a:endParaRPr>
          </a:p>
          <a:p>
            <a:pPr>
              <a:buFont typeface="Symbol" pitchFamily="-1" charset="2"/>
              <a:buNone/>
            </a:pPr>
            <a:r>
              <a:rPr lang="en-US" dirty="0" smtClean="0">
                <a:solidFill>
                  <a:schemeClr val="bg1"/>
                </a:solidFill>
              </a:rPr>
              <a:t>Something out there c</a:t>
            </a:r>
            <a:r>
              <a:rPr lang="en-US" b="0" dirty="0" smtClean="0">
                <a:solidFill>
                  <a:schemeClr val="bg1"/>
                </a:solidFill>
              </a:rPr>
              <a:t>ancel </a:t>
            </a:r>
            <a:r>
              <a:rPr lang="en-US" b="0" dirty="0">
                <a:solidFill>
                  <a:schemeClr val="bg1"/>
                </a:solidFill>
              </a:rPr>
              <a:t>quadratic divergences</a:t>
            </a:r>
            <a:endParaRPr lang="en-US" dirty="0">
              <a:solidFill>
                <a:schemeClr val="bg1"/>
              </a:solidFill>
            </a:endParaRPr>
          </a:p>
        </p:txBody>
      </p:sp>
      <p:pic>
        <p:nvPicPr>
          <p:cNvPr id="29702" name="Picture 5"/>
          <p:cNvPicPr>
            <a:picLocks noChangeAspect="1" noChangeArrowheads="1"/>
          </p:cNvPicPr>
          <p:nvPr/>
        </p:nvPicPr>
        <p:blipFill>
          <a:blip r:embed="rId3"/>
          <a:srcRect/>
          <a:stretch>
            <a:fillRect/>
          </a:stretch>
        </p:blipFill>
        <p:spPr bwMode="auto">
          <a:xfrm>
            <a:off x="2084113" y="2786252"/>
            <a:ext cx="4360985" cy="1193276"/>
          </a:xfrm>
          <a:prstGeom prst="rect">
            <a:avLst/>
          </a:prstGeom>
          <a:noFill/>
          <a:ln w="9525">
            <a:noFill/>
            <a:miter lim="800000"/>
            <a:headEnd/>
            <a:tailEnd/>
          </a:ln>
        </p:spPr>
      </p:pic>
      <p:sp>
        <p:nvSpPr>
          <p:cNvPr id="7" name="Rectangle 13"/>
          <p:cNvSpPr txBox="1">
            <a:spLocks noChangeArrowheads="1"/>
          </p:cNvSpPr>
          <p:nvPr/>
        </p:nvSpPr>
        <p:spPr bwMode="auto">
          <a:xfrm>
            <a:off x="304800" y="990601"/>
            <a:ext cx="8610600" cy="2057399"/>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r>
              <a:rPr kumimoji="1" lang="en-US" b="1" i="0" u="none" strike="noStrike" kern="0" cap="none" spc="0" normalizeH="0" baseline="0" noProof="0" dirty="0" smtClean="0">
                <a:ln>
                  <a:noFill/>
                </a:ln>
                <a:effectLst/>
                <a:uLnTx/>
                <a:uFillTx/>
                <a:latin typeface="+mn-lt"/>
                <a:ea typeface="ＭＳ Ｐゴシック" charset="-128"/>
                <a:cs typeface="ＭＳ Ｐゴシック" charset="-128"/>
              </a:rPr>
              <a:t>How can the mass of the Higgs boson be anything “small”?  </a:t>
            </a:r>
          </a:p>
          <a:p>
            <a:pPr marL="742950" marR="0" lvl="1" indent="-285750" algn="l" defTabSz="914400" rtl="0" eaLnBrk="0" fontAlgn="base" latinLnBrk="0" hangingPunct="0">
              <a:lnSpc>
                <a:spcPct val="100000"/>
              </a:lnSpc>
              <a:spcBef>
                <a:spcPct val="20000"/>
              </a:spcBef>
              <a:spcAft>
                <a:spcPct val="0"/>
              </a:spcAft>
              <a:buClr>
                <a:schemeClr val="tx2"/>
              </a:buClr>
              <a:buSzPct val="60000"/>
              <a:buFont typeface="Zapf Dingbats" charset="2"/>
              <a:buChar char="u"/>
              <a:tabLst/>
              <a:defRPr/>
            </a:pPr>
            <a:r>
              <a:rPr kumimoji="1" lang="en-US" b="1" i="0" u="none" strike="noStrike" kern="0" cap="none" spc="0" normalizeH="0" baseline="0" noProof="0" dirty="0" smtClean="0">
                <a:ln>
                  <a:noFill/>
                </a:ln>
                <a:effectLst/>
                <a:uLnTx/>
                <a:uFillTx/>
                <a:latin typeface="+mn-lt"/>
                <a:ea typeface="ＭＳ Ｐゴシック" charset="-128"/>
              </a:rPr>
              <a:t>It should “resist” itself (since it couples to mass, it should couple to itself as well) </a:t>
            </a:r>
          </a:p>
          <a:p>
            <a:pPr marL="742950" marR="0" lvl="1" indent="-285750" algn="l" defTabSz="914400" rtl="0" eaLnBrk="0" fontAlgn="base" latinLnBrk="0" hangingPunct="0">
              <a:lnSpc>
                <a:spcPct val="100000"/>
              </a:lnSpc>
              <a:spcBef>
                <a:spcPct val="20000"/>
              </a:spcBef>
              <a:spcAft>
                <a:spcPct val="0"/>
              </a:spcAft>
              <a:buClr>
                <a:schemeClr val="tx2"/>
              </a:buClr>
              <a:buSzPct val="60000"/>
              <a:buFont typeface="Zapf Dingbats" charset="2"/>
              <a:buChar char="u"/>
              <a:tabLst/>
              <a:defRPr/>
            </a:pPr>
            <a:r>
              <a:rPr kumimoji="1" lang="en-US" b="1" i="0" u="none" strike="noStrike" kern="0" cap="none" spc="0" normalizeH="0" baseline="0" noProof="0" dirty="0" smtClean="0">
                <a:ln>
                  <a:noFill/>
                </a:ln>
                <a:effectLst/>
                <a:uLnTx/>
                <a:uFillTx/>
                <a:latin typeface="+mn-lt"/>
                <a:ea typeface="ＭＳ Ｐゴシック" charset="-128"/>
              </a:rPr>
              <a:t>Its mass should be almost infinite!</a:t>
            </a:r>
          </a:p>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r>
              <a:rPr kumimoji="1" lang="en-US" b="1" i="0" u="none" strike="noStrike" kern="0" cap="none" spc="0" normalizeH="0" baseline="0" noProof="0" dirty="0" smtClean="0">
                <a:ln>
                  <a:noFill/>
                </a:ln>
                <a:effectLst/>
                <a:uLnTx/>
                <a:uFillTx/>
                <a:latin typeface="+mn-lt"/>
                <a:ea typeface="ＭＳ Ｐゴシック" charset="-128"/>
                <a:cs typeface="ＭＳ Ｐゴシック" charset="-128"/>
              </a:rPr>
              <a:t>Quadratic divergence in the Higgs mass</a:t>
            </a:r>
          </a:p>
          <a:p>
            <a:pPr marR="0" lvl="0" algn="l" defTabSz="914400" rtl="0" eaLnBrk="0" fontAlgn="base" latinLnBrk="0" hangingPunct="0">
              <a:lnSpc>
                <a:spcPct val="100000"/>
              </a:lnSpc>
              <a:spcBef>
                <a:spcPct val="20000"/>
              </a:spcBef>
              <a:spcAft>
                <a:spcPct val="0"/>
              </a:spcAft>
              <a:buClr>
                <a:schemeClr val="hlink"/>
              </a:buClr>
              <a:buSzPct val="50000"/>
              <a:tabLst/>
              <a:defRPr/>
            </a:pPr>
            <a:endParaRPr kumimoji="1" lang="en-US" sz="2400" b="1" i="0" u="none" strike="noStrike" kern="0" cap="none" spc="0" normalizeH="0" baseline="0" noProof="0" dirty="0" smtClean="0">
              <a:ln>
                <a:noFill/>
              </a:ln>
              <a:effectLst/>
              <a:uLnTx/>
              <a:uFillTx/>
              <a:latin typeface="+mn-lt"/>
              <a:ea typeface="ＭＳ Ｐゴシック" charset="-128"/>
              <a:cs typeface="ＭＳ Ｐゴシック" charset="-128"/>
            </a:endParaRPr>
          </a:p>
        </p:txBody>
      </p:sp>
      <p:sp>
        <p:nvSpPr>
          <p:cNvPr id="2" name="TextBox 1"/>
          <p:cNvSpPr txBox="1"/>
          <p:nvPr/>
        </p:nvSpPr>
        <p:spPr>
          <a:xfrm rot="19401713">
            <a:off x="1359543" y="2903584"/>
            <a:ext cx="7186914" cy="1569660"/>
          </a:xfrm>
          <a:prstGeom prst="rect">
            <a:avLst/>
          </a:prstGeom>
          <a:solidFill>
            <a:srgbClr val="FF0000">
              <a:alpha val="36000"/>
            </a:srgbClr>
          </a:solidFill>
        </p:spPr>
        <p:txBody>
          <a:bodyPr wrap="square" rtlCol="0">
            <a:spAutoFit/>
          </a:bodyPr>
          <a:lstStyle/>
          <a:p>
            <a:pPr algn="ctr"/>
            <a:r>
              <a:rPr lang="en-US" sz="3200" dirty="0" smtClean="0"/>
              <a:t>STAY Tuned : first step is to measure Higgs coupling</a:t>
            </a:r>
          </a:p>
          <a:p>
            <a:pPr algn="ctr"/>
            <a:r>
              <a:rPr lang="en-US" sz="3200" dirty="0" smtClean="0"/>
              <a:t>And continue to look for new physics </a:t>
            </a:r>
            <a:endParaRPr lang="en-US" sz="3200" dirty="0"/>
          </a:p>
        </p:txBody>
      </p:sp>
    </p:spTree>
    <p:extLst>
      <p:ext uri="{BB962C8B-B14F-4D97-AF65-F5344CB8AC3E}">
        <p14:creationId xmlns:p14="http://schemas.microsoft.com/office/powerpoint/2010/main" val="1244580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looking</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grpSp>
        <p:nvGrpSpPr>
          <p:cNvPr id="17" name="Group 16"/>
          <p:cNvGrpSpPr/>
          <p:nvPr/>
        </p:nvGrpSpPr>
        <p:grpSpPr>
          <a:xfrm>
            <a:off x="1270123" y="1977848"/>
            <a:ext cx="5965793" cy="3914006"/>
            <a:chOff x="118375" y="1977848"/>
            <a:chExt cx="5965793" cy="3914006"/>
          </a:xfrm>
        </p:grpSpPr>
        <p:pic>
          <p:nvPicPr>
            <p:cNvPr id="6" name="Picture 5" descr="Screen Shot 2012-07-16 at 14.55.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75" y="1977848"/>
              <a:ext cx="5965793" cy="3914006"/>
            </a:xfrm>
            <a:prstGeom prst="rect">
              <a:avLst/>
            </a:prstGeom>
          </p:spPr>
        </p:pic>
        <p:sp>
          <p:nvSpPr>
            <p:cNvPr id="7" name="Oval 6"/>
            <p:cNvSpPr/>
            <p:nvPr/>
          </p:nvSpPr>
          <p:spPr>
            <a:xfrm>
              <a:off x="2411760" y="3706040"/>
              <a:ext cx="1296144"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4499992" y="3706040"/>
              <a:ext cx="1296144"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3779912" y="4282104"/>
              <a:ext cx="1296144"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2411760" y="4286130"/>
              <a:ext cx="1296144"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782611" y="1048545"/>
            <a:ext cx="6999202" cy="923330"/>
          </a:xfrm>
          <a:prstGeom prst="rect">
            <a:avLst/>
          </a:prstGeom>
          <a:noFill/>
        </p:spPr>
        <p:txBody>
          <a:bodyPr wrap="square" rtlCol="0">
            <a:spAutoFit/>
          </a:bodyPr>
          <a:lstStyle/>
          <a:p>
            <a:pPr algn="ctr"/>
            <a:r>
              <a:rPr lang="en-US" dirty="0" smtClean="0"/>
              <a:t>We have not found any sign of new physics yet… but there is still room :</a:t>
            </a:r>
            <a:r>
              <a:rPr lang="en-US" dirty="0" err="1" smtClean="0"/>
              <a:t>e.g</a:t>
            </a:r>
            <a:r>
              <a:rPr lang="en-US" dirty="0" smtClean="0"/>
              <a:t> SUSY : there is practically no limit  on the SUSY parameter space for </a:t>
            </a:r>
            <a:r>
              <a:rPr lang="en-US" dirty="0" err="1" smtClean="0"/>
              <a:t>Neutralino</a:t>
            </a:r>
            <a:r>
              <a:rPr lang="en-US" dirty="0" smtClean="0"/>
              <a:t> masses &gt; 300-400 </a:t>
            </a:r>
            <a:r>
              <a:rPr lang="en-US" dirty="0" err="1" smtClean="0"/>
              <a:t>GeV</a:t>
            </a:r>
            <a:endParaRPr lang="en-US" dirty="0"/>
          </a:p>
        </p:txBody>
      </p:sp>
      <p:sp>
        <p:nvSpPr>
          <p:cNvPr id="16" name="Rectangle 15"/>
          <p:cNvSpPr/>
          <p:nvPr/>
        </p:nvSpPr>
        <p:spPr>
          <a:xfrm>
            <a:off x="782611" y="5891854"/>
            <a:ext cx="7704856" cy="707886"/>
          </a:xfrm>
          <a:prstGeom prst="rect">
            <a:avLst/>
          </a:prstGeom>
        </p:spPr>
        <p:txBody>
          <a:bodyPr wrap="square">
            <a:spAutoFit/>
          </a:bodyPr>
          <a:lstStyle/>
          <a:p>
            <a:r>
              <a:rPr lang="en-US" sz="2000" i="1" dirty="0" smtClean="0">
                <a:solidFill>
                  <a:schemeClr val="accent2"/>
                </a:solidFill>
              </a:rPr>
              <a:t> 2012 Experimental SUSY PDG review [</a:t>
            </a:r>
            <a:r>
              <a:rPr lang="en-US" sz="2000" i="1" dirty="0" err="1" smtClean="0">
                <a:solidFill>
                  <a:schemeClr val="accent2"/>
                </a:solidFill>
              </a:rPr>
              <a:t>O.Buchmuller</a:t>
            </a:r>
            <a:r>
              <a:rPr lang="en-US" sz="2000" i="1" dirty="0" smtClean="0">
                <a:solidFill>
                  <a:schemeClr val="accent2"/>
                </a:solidFill>
              </a:rPr>
              <a:t> &amp; P. De Jong]:</a:t>
            </a:r>
          </a:p>
          <a:p>
            <a:r>
              <a:rPr lang="en-US" sz="2000" dirty="0" smtClean="0"/>
              <a:t>http</a:t>
            </a:r>
            <a:r>
              <a:rPr lang="en-US" sz="2000" dirty="0"/>
              <a:t>://</a:t>
            </a:r>
            <a:r>
              <a:rPr lang="en-US" sz="2000" dirty="0" err="1"/>
              <a:t>pdg.lbl.gov</a:t>
            </a:r>
            <a:r>
              <a:rPr lang="en-US" sz="2000" dirty="0"/>
              <a:t>/2012/reviews/</a:t>
            </a:r>
            <a:r>
              <a:rPr lang="en-US" sz="2000" dirty="0" smtClean="0"/>
              <a:t>rpp2012-rev</a:t>
            </a:r>
            <a:r>
              <a:rPr lang="en-US" sz="2000" dirty="0"/>
              <a:t>-susy-2-experiment.pdf </a:t>
            </a:r>
          </a:p>
        </p:txBody>
      </p:sp>
    </p:spTree>
    <p:extLst>
      <p:ext uri="{BB962C8B-B14F-4D97-AF65-F5344CB8AC3E}">
        <p14:creationId xmlns:p14="http://schemas.microsoft.com/office/powerpoint/2010/main" val="388860227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In Summary </a:t>
            </a:r>
            <a:endParaRPr lang="en-US" dirty="0"/>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7" name="Picture 6"/>
          <p:cNvPicPr>
            <a:picLocks noChangeAspect="1"/>
          </p:cNvPicPr>
          <p:nvPr/>
        </p:nvPicPr>
        <p:blipFill>
          <a:blip r:embed="rId2"/>
          <a:stretch>
            <a:fillRect/>
          </a:stretch>
        </p:blipFill>
        <p:spPr>
          <a:xfrm>
            <a:off x="2248136" y="3282316"/>
            <a:ext cx="4204306" cy="3179551"/>
          </a:xfrm>
          <a:prstGeom prst="rect">
            <a:avLst/>
          </a:prstGeom>
        </p:spPr>
      </p:pic>
      <p:sp>
        <p:nvSpPr>
          <p:cNvPr id="8" name="TextBox 7"/>
          <p:cNvSpPr txBox="1"/>
          <p:nvPr/>
        </p:nvSpPr>
        <p:spPr>
          <a:xfrm>
            <a:off x="757166" y="1135189"/>
            <a:ext cx="7681572" cy="1384995"/>
          </a:xfrm>
          <a:prstGeom prst="rect">
            <a:avLst/>
          </a:prstGeom>
          <a:solidFill>
            <a:schemeClr val="tx1"/>
          </a:solidFill>
          <a:effectLst>
            <a:outerShdw blurRad="50800" dist="762000" dir="2700000" algn="tl" rotWithShape="0">
              <a:prstClr val="black">
                <a:alpha val="40000"/>
              </a:prstClr>
            </a:outerShdw>
          </a:effectLst>
        </p:spPr>
        <p:txBody>
          <a:bodyPr wrap="square" rtlCol="0">
            <a:spAutoFit/>
          </a:bodyPr>
          <a:lstStyle/>
          <a:p>
            <a:pPr algn="ctr"/>
            <a:r>
              <a:rPr lang="en-US" sz="2800" dirty="0" smtClean="0">
                <a:solidFill>
                  <a:schemeClr val="bg1"/>
                </a:solidFill>
              </a:rPr>
              <a:t>2012 :Physics  Milestone year for LHC and CMS</a:t>
            </a:r>
            <a:br>
              <a:rPr lang="en-US" sz="2800" dirty="0" smtClean="0">
                <a:solidFill>
                  <a:schemeClr val="bg1"/>
                </a:solidFill>
              </a:rPr>
            </a:br>
            <a:r>
              <a:rPr lang="en-US" sz="2800" dirty="0" smtClean="0">
                <a:solidFill>
                  <a:schemeClr val="bg1"/>
                </a:solidFill>
              </a:rPr>
              <a:t>..and it </a:t>
            </a:r>
            <a:r>
              <a:rPr lang="en-US" sz="2800" dirty="0" err="1" smtClean="0">
                <a:solidFill>
                  <a:schemeClr val="bg1"/>
                </a:solidFill>
              </a:rPr>
              <a:t>ain’t</a:t>
            </a:r>
            <a:r>
              <a:rPr lang="en-US" sz="2800" dirty="0" smtClean="0">
                <a:solidFill>
                  <a:schemeClr val="bg1"/>
                </a:solidFill>
              </a:rPr>
              <a:t> over yet ! </a:t>
            </a:r>
          </a:p>
          <a:p>
            <a:pPr algn="ctr"/>
            <a:r>
              <a:rPr lang="en-US" sz="2800" dirty="0" smtClean="0">
                <a:solidFill>
                  <a:schemeClr val="bg1"/>
                </a:solidFill>
              </a:rPr>
              <a:t>Stay tuned!</a:t>
            </a:r>
          </a:p>
        </p:txBody>
      </p:sp>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287766046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Tau isolation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2705100" y="965200"/>
            <a:ext cx="3733800" cy="4927600"/>
          </a:xfrm>
          <a:prstGeom prst="rect">
            <a:avLst/>
          </a:prstGeom>
        </p:spPr>
      </p:pic>
    </p:spTree>
    <p:extLst>
      <p:ext uri="{BB962C8B-B14F-4D97-AF65-F5344CB8AC3E}">
        <p14:creationId xmlns:p14="http://schemas.microsoft.com/office/powerpoint/2010/main" val="4181728076"/>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669570" y="967383"/>
            <a:ext cx="4689904" cy="5824734"/>
            <a:chOff x="640967" y="1218883"/>
            <a:chExt cx="4689904" cy="5824734"/>
          </a:xfrm>
        </p:grpSpPr>
        <p:sp>
          <p:nvSpPr>
            <p:cNvPr id="25" name="Rectangle 24"/>
            <p:cNvSpPr/>
            <p:nvPr/>
          </p:nvSpPr>
          <p:spPr>
            <a:xfrm>
              <a:off x="1664966" y="1442153"/>
              <a:ext cx="3440903" cy="485281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640967" y="1218883"/>
              <a:ext cx="4689904" cy="5824734"/>
              <a:chOff x="55793" y="0"/>
              <a:chExt cx="4764936" cy="6069862"/>
            </a:xfrm>
          </p:grpSpPr>
          <p:pic>
            <p:nvPicPr>
              <p:cNvPr id="6" name="Picture 5" descr="higgsfunnell.pdf"/>
              <p:cNvPicPr>
                <a:picLocks noChangeAspect="1"/>
              </p:cNvPicPr>
              <p:nvPr/>
            </p:nvPicPr>
            <p:blipFill>
              <a:blip r:embed="rId2"/>
              <a:srcRect l="38976" t="33951" r="35301" b="36913"/>
              <a:stretch>
                <a:fillRect/>
              </a:stretch>
            </p:blipFill>
            <p:spPr>
              <a:xfrm>
                <a:off x="998028" y="191525"/>
                <a:ext cx="3594099" cy="5268372"/>
              </a:xfrm>
              <a:prstGeom prst="rect">
                <a:avLst/>
              </a:prstGeom>
            </p:spPr>
          </p:pic>
          <p:sp>
            <p:nvSpPr>
              <p:cNvPr id="7" name="TextBox 6"/>
              <p:cNvSpPr txBox="1"/>
              <p:nvPr/>
            </p:nvSpPr>
            <p:spPr>
              <a:xfrm rot="18891772">
                <a:off x="866600" y="5310670"/>
                <a:ext cx="505267" cy="281431"/>
              </a:xfrm>
              <a:prstGeom prst="rect">
                <a:avLst/>
              </a:prstGeom>
              <a:noFill/>
            </p:spPr>
            <p:txBody>
              <a:bodyPr wrap="square" rtlCol="0">
                <a:spAutoFit/>
              </a:bodyPr>
              <a:lstStyle/>
              <a:p>
                <a:r>
                  <a:rPr lang="en-US" sz="1200" b="1" dirty="0" smtClean="0">
                    <a:latin typeface="Arial Black"/>
                    <a:cs typeface="Arial Black"/>
                  </a:rPr>
                  <a:t>100 </a:t>
                </a:r>
                <a:endParaRPr lang="en-US" sz="1200" b="1" dirty="0">
                  <a:latin typeface="Arial Black"/>
                  <a:cs typeface="Arial Black"/>
                </a:endParaRPr>
              </a:p>
            </p:txBody>
          </p:sp>
          <p:sp>
            <p:nvSpPr>
              <p:cNvPr id="8" name="TextBox 7"/>
              <p:cNvSpPr txBox="1"/>
              <p:nvPr/>
            </p:nvSpPr>
            <p:spPr>
              <a:xfrm rot="18891772">
                <a:off x="2085842" y="5310664"/>
                <a:ext cx="505267" cy="281431"/>
              </a:xfrm>
              <a:prstGeom prst="rect">
                <a:avLst/>
              </a:prstGeom>
              <a:noFill/>
            </p:spPr>
            <p:txBody>
              <a:bodyPr wrap="square" rtlCol="0">
                <a:spAutoFit/>
              </a:bodyPr>
              <a:lstStyle/>
              <a:p>
                <a:r>
                  <a:rPr lang="en-US" sz="1200" b="1" dirty="0" smtClean="0">
                    <a:latin typeface="Arial Black"/>
                    <a:cs typeface="Arial Black"/>
                  </a:rPr>
                  <a:t>200 </a:t>
                </a:r>
                <a:endParaRPr lang="en-US" sz="1200" b="1" dirty="0">
                  <a:latin typeface="Arial Black"/>
                  <a:cs typeface="Arial Black"/>
                </a:endParaRPr>
              </a:p>
            </p:txBody>
          </p:sp>
          <p:sp>
            <p:nvSpPr>
              <p:cNvPr id="9" name="TextBox 8"/>
              <p:cNvSpPr txBox="1"/>
              <p:nvPr/>
            </p:nvSpPr>
            <p:spPr>
              <a:xfrm rot="18891772">
                <a:off x="3449023" y="5310657"/>
                <a:ext cx="505267" cy="281431"/>
              </a:xfrm>
              <a:prstGeom prst="rect">
                <a:avLst/>
              </a:prstGeom>
              <a:noFill/>
            </p:spPr>
            <p:txBody>
              <a:bodyPr wrap="square" rtlCol="0">
                <a:spAutoFit/>
              </a:bodyPr>
              <a:lstStyle/>
              <a:p>
                <a:r>
                  <a:rPr lang="en-US" sz="1200" b="1" dirty="0" smtClean="0">
                    <a:latin typeface="Arial Black"/>
                    <a:cs typeface="Arial Black"/>
                  </a:rPr>
                  <a:t>300 </a:t>
                </a:r>
                <a:endParaRPr lang="en-US" sz="1200" b="1" dirty="0">
                  <a:latin typeface="Arial Black"/>
                  <a:cs typeface="Arial Black"/>
                </a:endParaRPr>
              </a:p>
            </p:txBody>
          </p:sp>
          <p:sp>
            <p:nvSpPr>
              <p:cNvPr id="10" name="TextBox 9"/>
              <p:cNvSpPr txBox="1"/>
              <p:nvPr/>
            </p:nvSpPr>
            <p:spPr>
              <a:xfrm rot="18891772">
                <a:off x="1426174" y="5302190"/>
                <a:ext cx="505267" cy="281431"/>
              </a:xfrm>
              <a:prstGeom prst="rect">
                <a:avLst/>
              </a:prstGeom>
              <a:noFill/>
            </p:spPr>
            <p:txBody>
              <a:bodyPr wrap="square" rtlCol="0">
                <a:spAutoFit/>
              </a:bodyPr>
              <a:lstStyle/>
              <a:p>
                <a:r>
                  <a:rPr lang="en-US" sz="1200" b="1" dirty="0" smtClean="0">
                    <a:latin typeface="Arial Black"/>
                    <a:cs typeface="Arial Black"/>
                  </a:rPr>
                  <a:t>150 </a:t>
                </a:r>
                <a:endParaRPr lang="en-US" sz="1200" b="1" dirty="0">
                  <a:latin typeface="Arial Black"/>
                  <a:cs typeface="Arial Black"/>
                </a:endParaRPr>
              </a:p>
            </p:txBody>
          </p:sp>
          <p:sp>
            <p:nvSpPr>
              <p:cNvPr id="11" name="TextBox 10"/>
              <p:cNvSpPr txBox="1"/>
              <p:nvPr/>
            </p:nvSpPr>
            <p:spPr>
              <a:xfrm rot="18891772">
                <a:off x="2762444" y="5319124"/>
                <a:ext cx="505267" cy="281431"/>
              </a:xfrm>
              <a:prstGeom prst="rect">
                <a:avLst/>
              </a:prstGeom>
              <a:noFill/>
            </p:spPr>
            <p:txBody>
              <a:bodyPr wrap="square" rtlCol="0">
                <a:spAutoFit/>
              </a:bodyPr>
              <a:lstStyle/>
              <a:p>
                <a:r>
                  <a:rPr lang="en-US" sz="1200" b="1" dirty="0" smtClean="0">
                    <a:latin typeface="Arial Black"/>
                    <a:cs typeface="Arial Black"/>
                  </a:rPr>
                  <a:t>250 </a:t>
                </a:r>
                <a:endParaRPr lang="en-US" sz="1200" b="1" dirty="0">
                  <a:latin typeface="Arial Black"/>
                  <a:cs typeface="Arial Black"/>
                </a:endParaRPr>
              </a:p>
            </p:txBody>
          </p:sp>
          <p:sp>
            <p:nvSpPr>
              <p:cNvPr id="12" name="TextBox 11"/>
              <p:cNvSpPr txBox="1"/>
              <p:nvPr/>
            </p:nvSpPr>
            <p:spPr>
              <a:xfrm rot="18891772">
                <a:off x="4101728" y="5319183"/>
                <a:ext cx="505267" cy="281431"/>
              </a:xfrm>
              <a:prstGeom prst="rect">
                <a:avLst/>
              </a:prstGeom>
              <a:noFill/>
            </p:spPr>
            <p:txBody>
              <a:bodyPr wrap="square" rtlCol="0">
                <a:spAutoFit/>
              </a:bodyPr>
              <a:lstStyle/>
              <a:p>
                <a:r>
                  <a:rPr lang="en-US" sz="1200" b="1" dirty="0" smtClean="0">
                    <a:latin typeface="Arial Black"/>
                    <a:cs typeface="Arial Black"/>
                  </a:rPr>
                  <a:t>350 </a:t>
                </a:r>
                <a:endParaRPr lang="en-US" sz="1200" b="1" dirty="0">
                  <a:latin typeface="Arial Black"/>
                  <a:cs typeface="Arial Black"/>
                </a:endParaRPr>
              </a:p>
            </p:txBody>
          </p:sp>
          <p:sp>
            <p:nvSpPr>
              <p:cNvPr id="13" name="TextBox 12"/>
              <p:cNvSpPr txBox="1"/>
              <p:nvPr/>
            </p:nvSpPr>
            <p:spPr>
              <a:xfrm>
                <a:off x="2822594" y="5684987"/>
                <a:ext cx="1998135" cy="384875"/>
              </a:xfrm>
              <a:prstGeom prst="rect">
                <a:avLst/>
              </a:prstGeom>
              <a:noFill/>
            </p:spPr>
            <p:txBody>
              <a:bodyPr wrap="square" rtlCol="0">
                <a:spAutoFit/>
              </a:bodyPr>
              <a:lstStyle/>
              <a:p>
                <a:r>
                  <a:rPr lang="en-US" dirty="0" err="1" smtClean="0">
                    <a:latin typeface="Arial Black"/>
                    <a:cs typeface="Arial Black"/>
                  </a:rPr>
                  <a:t>M</a:t>
                </a:r>
                <a:r>
                  <a:rPr lang="en-US" baseline="-25000" dirty="0" err="1" smtClean="0">
                    <a:latin typeface="Arial Black"/>
                    <a:cs typeface="Arial Black"/>
                  </a:rPr>
                  <a:t>higgs</a:t>
                </a:r>
                <a:r>
                  <a:rPr lang="en-US" baseline="-25000" dirty="0" smtClean="0">
                    <a:latin typeface="Arial Black"/>
                    <a:cs typeface="Arial Black"/>
                  </a:rPr>
                  <a:t> </a:t>
                </a:r>
                <a:r>
                  <a:rPr lang="en-US" dirty="0" smtClean="0">
                    <a:latin typeface="Arial Black"/>
                    <a:cs typeface="Arial Black"/>
                  </a:rPr>
                  <a:t>(</a:t>
                </a:r>
                <a:r>
                  <a:rPr lang="en-US" dirty="0" err="1" smtClean="0">
                    <a:latin typeface="Arial Black"/>
                    <a:cs typeface="Arial Black"/>
                  </a:rPr>
                  <a:t>GeV</a:t>
                </a:r>
                <a:r>
                  <a:rPr lang="en-US" dirty="0" smtClean="0">
                    <a:latin typeface="Arial Black"/>
                    <a:cs typeface="Arial Black"/>
                  </a:rPr>
                  <a:t>)</a:t>
                </a:r>
                <a:endParaRPr lang="en-US" dirty="0">
                  <a:latin typeface="Arial Black"/>
                  <a:cs typeface="Arial Black"/>
                </a:endParaRPr>
              </a:p>
            </p:txBody>
          </p:sp>
          <p:sp>
            <p:nvSpPr>
              <p:cNvPr id="14" name="TextBox 13"/>
              <p:cNvSpPr txBox="1"/>
              <p:nvPr/>
            </p:nvSpPr>
            <p:spPr>
              <a:xfrm rot="16200000">
                <a:off x="-556773" y="679568"/>
                <a:ext cx="2163234" cy="938102"/>
              </a:xfrm>
              <a:prstGeom prst="rect">
                <a:avLst/>
              </a:prstGeom>
              <a:noFill/>
            </p:spPr>
            <p:txBody>
              <a:bodyPr wrap="square" rtlCol="0">
                <a:spAutoFit/>
              </a:bodyPr>
              <a:lstStyle/>
              <a:p>
                <a:r>
                  <a:rPr lang="en-US" dirty="0" smtClean="0">
                    <a:latin typeface="Arial Black"/>
                    <a:cs typeface="Arial Black"/>
                  </a:rPr>
                  <a:t>Scale of new physics (</a:t>
                </a:r>
                <a:r>
                  <a:rPr lang="en-US" dirty="0" err="1" smtClean="0">
                    <a:latin typeface="Arial Black"/>
                    <a:cs typeface="Arial Black"/>
                  </a:rPr>
                  <a:t>TeV</a:t>
                </a:r>
                <a:r>
                  <a:rPr lang="en-US" dirty="0" smtClean="0">
                    <a:latin typeface="Arial Black"/>
                    <a:cs typeface="Arial Black"/>
                  </a:rPr>
                  <a:t>)</a:t>
                </a:r>
              </a:p>
              <a:p>
                <a:endParaRPr lang="en-US" dirty="0">
                  <a:latin typeface="Arial Black"/>
                  <a:cs typeface="Arial Black"/>
                </a:endParaRPr>
              </a:p>
            </p:txBody>
          </p:sp>
          <p:sp>
            <p:nvSpPr>
              <p:cNvPr id="15" name="TextBox 14"/>
              <p:cNvSpPr txBox="1"/>
              <p:nvPr/>
            </p:nvSpPr>
            <p:spPr>
              <a:xfrm>
                <a:off x="570462" y="5132901"/>
                <a:ext cx="444501" cy="288656"/>
              </a:xfrm>
              <a:prstGeom prst="rect">
                <a:avLst/>
              </a:prstGeom>
              <a:noFill/>
            </p:spPr>
            <p:txBody>
              <a:bodyPr wrap="square" rtlCol="0">
                <a:spAutoFit/>
              </a:bodyPr>
              <a:lstStyle/>
              <a:p>
                <a:r>
                  <a:rPr lang="en-US" sz="1200" dirty="0" smtClean="0">
                    <a:latin typeface="Arial Black"/>
                    <a:cs typeface="Arial Black"/>
                  </a:rPr>
                  <a:t>10</a:t>
                </a:r>
                <a:endParaRPr lang="en-US" sz="1200" dirty="0">
                  <a:latin typeface="Arial Black"/>
                  <a:cs typeface="Arial Black"/>
                </a:endParaRPr>
              </a:p>
            </p:txBody>
          </p:sp>
          <p:sp>
            <p:nvSpPr>
              <p:cNvPr id="16" name="TextBox 15"/>
              <p:cNvSpPr txBox="1"/>
              <p:nvPr/>
            </p:nvSpPr>
            <p:spPr>
              <a:xfrm>
                <a:off x="561999" y="4484124"/>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3</a:t>
                </a:r>
                <a:endParaRPr lang="en-US" sz="1200" baseline="30000" dirty="0">
                  <a:latin typeface="Arial Black"/>
                  <a:cs typeface="Arial Black"/>
                </a:endParaRPr>
              </a:p>
            </p:txBody>
          </p:sp>
          <p:sp>
            <p:nvSpPr>
              <p:cNvPr id="17" name="TextBox 16"/>
              <p:cNvSpPr txBox="1"/>
              <p:nvPr/>
            </p:nvSpPr>
            <p:spPr>
              <a:xfrm>
                <a:off x="561999" y="3815250"/>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5</a:t>
                </a:r>
                <a:endParaRPr lang="en-US" sz="1200" baseline="30000" dirty="0">
                  <a:latin typeface="Arial Black"/>
                  <a:cs typeface="Arial Black"/>
                </a:endParaRPr>
              </a:p>
            </p:txBody>
          </p:sp>
          <p:sp>
            <p:nvSpPr>
              <p:cNvPr id="18" name="TextBox 17"/>
              <p:cNvSpPr txBox="1"/>
              <p:nvPr/>
            </p:nvSpPr>
            <p:spPr>
              <a:xfrm>
                <a:off x="578930" y="3129542"/>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5</a:t>
                </a:r>
                <a:endParaRPr lang="en-US" sz="1200" baseline="30000" dirty="0">
                  <a:latin typeface="Arial Black"/>
                  <a:cs typeface="Arial Black"/>
                </a:endParaRPr>
              </a:p>
            </p:txBody>
          </p:sp>
          <p:sp>
            <p:nvSpPr>
              <p:cNvPr id="19" name="TextBox 18"/>
              <p:cNvSpPr txBox="1"/>
              <p:nvPr/>
            </p:nvSpPr>
            <p:spPr>
              <a:xfrm>
                <a:off x="595861" y="2443834"/>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7</a:t>
                </a:r>
                <a:endParaRPr lang="en-US" sz="1200" baseline="30000" dirty="0">
                  <a:latin typeface="Arial Black"/>
                  <a:cs typeface="Arial Black"/>
                </a:endParaRPr>
              </a:p>
            </p:txBody>
          </p:sp>
          <p:sp>
            <p:nvSpPr>
              <p:cNvPr id="20" name="TextBox 19"/>
              <p:cNvSpPr txBox="1"/>
              <p:nvPr/>
            </p:nvSpPr>
            <p:spPr>
              <a:xfrm>
                <a:off x="612790" y="1800460"/>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9</a:t>
                </a:r>
                <a:endParaRPr lang="en-US" sz="1200" baseline="30000" dirty="0">
                  <a:latin typeface="Arial Black"/>
                  <a:cs typeface="Arial Black"/>
                </a:endParaRPr>
              </a:p>
            </p:txBody>
          </p:sp>
          <p:sp>
            <p:nvSpPr>
              <p:cNvPr id="21" name="TextBox 20"/>
              <p:cNvSpPr txBox="1"/>
              <p:nvPr/>
            </p:nvSpPr>
            <p:spPr>
              <a:xfrm>
                <a:off x="629721" y="1140153"/>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11</a:t>
                </a:r>
                <a:endParaRPr lang="en-US" sz="1200" baseline="30000" dirty="0">
                  <a:latin typeface="Arial Black"/>
                  <a:cs typeface="Arial Black"/>
                </a:endParaRPr>
              </a:p>
            </p:txBody>
          </p:sp>
          <p:sp>
            <p:nvSpPr>
              <p:cNvPr id="22" name="TextBox 21"/>
              <p:cNvSpPr txBox="1"/>
              <p:nvPr/>
            </p:nvSpPr>
            <p:spPr>
              <a:xfrm>
                <a:off x="646652" y="479846"/>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13</a:t>
                </a:r>
                <a:endParaRPr lang="en-US" sz="1200" baseline="30000" dirty="0">
                  <a:latin typeface="Arial Black"/>
                  <a:cs typeface="Arial Black"/>
                </a:endParaRPr>
              </a:p>
            </p:txBody>
          </p:sp>
          <p:pic>
            <p:nvPicPr>
              <p:cNvPr id="23" name="Picture 22"/>
              <p:cNvPicPr>
                <a:picLocks noChangeAspect="1"/>
              </p:cNvPicPr>
              <p:nvPr/>
            </p:nvPicPr>
            <p:blipFill>
              <a:blip r:embed="rId3"/>
              <a:stretch>
                <a:fillRect/>
              </a:stretch>
            </p:blipFill>
            <p:spPr>
              <a:xfrm rot="5400000">
                <a:off x="2851623" y="-155201"/>
                <a:ext cx="879666" cy="2166695"/>
              </a:xfrm>
              <a:prstGeom prst="rect">
                <a:avLst/>
              </a:prstGeom>
            </p:spPr>
          </p:pic>
          <p:sp>
            <p:nvSpPr>
              <p:cNvPr id="24" name="Rectangle 23"/>
              <p:cNvSpPr/>
              <p:nvPr/>
            </p:nvSpPr>
            <p:spPr>
              <a:xfrm>
                <a:off x="1181250" y="0"/>
                <a:ext cx="3091473" cy="384875"/>
              </a:xfrm>
              <a:prstGeom prst="rect">
                <a:avLst/>
              </a:prstGeom>
            </p:spPr>
            <p:txBody>
              <a:bodyPr wrap="square">
                <a:spAutoFit/>
              </a:bodyPr>
              <a:lstStyle/>
              <a:p>
                <a:r>
                  <a:rPr lang="en-US" sz="900" dirty="0" smtClean="0"/>
                  <a:t> Ellis , </a:t>
                </a:r>
                <a:r>
                  <a:rPr lang="en-US" sz="900" dirty="0" err="1" smtClean="0"/>
                  <a:t>Espinosa,Giudice,Hoecker</a:t>
                </a:r>
                <a:r>
                  <a:rPr lang="en-US" sz="900" dirty="0" smtClean="0"/>
                  <a:t> ,</a:t>
                </a:r>
                <a:r>
                  <a:rPr lang="en-US" sz="900" dirty="0" err="1" smtClean="0"/>
                  <a:t>Riotto</a:t>
                </a:r>
                <a:r>
                  <a:rPr lang="en-US" sz="900" dirty="0"/>
                  <a:t> </a:t>
                </a:r>
                <a:r>
                  <a:rPr lang="en-US" sz="900" dirty="0" smtClean="0"/>
                  <a:t>Phys </a:t>
                </a:r>
                <a:r>
                  <a:rPr lang="en-US" sz="900" dirty="0" err="1" smtClean="0"/>
                  <a:t>Lett</a:t>
                </a:r>
                <a:r>
                  <a:rPr lang="en-US" sz="900" dirty="0" smtClean="0"/>
                  <a:t> </a:t>
                </a:r>
                <a:r>
                  <a:rPr lang="en-US" sz="900" dirty="0"/>
                  <a:t>B 679 (</a:t>
                </a:r>
                <a:r>
                  <a:rPr lang="en-US" sz="900" dirty="0" smtClean="0"/>
                  <a:t>2009)</a:t>
                </a:r>
                <a:endParaRPr lang="en-US" sz="900" dirty="0"/>
              </a:p>
            </p:txBody>
          </p:sp>
        </p:grpSp>
      </p:gr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27" name="Picture 26"/>
          <p:cNvPicPr>
            <a:picLocks noChangeAspect="1"/>
          </p:cNvPicPr>
          <p:nvPr/>
        </p:nvPicPr>
        <p:blipFill>
          <a:blip r:embed="rId4"/>
          <a:stretch>
            <a:fillRect/>
          </a:stretch>
        </p:blipFill>
        <p:spPr>
          <a:xfrm>
            <a:off x="4625638" y="-11615"/>
            <a:ext cx="3225800" cy="1162788"/>
          </a:xfrm>
          <a:prstGeom prst="rect">
            <a:avLst/>
          </a:prstGeom>
        </p:spPr>
      </p:pic>
      <p:grpSp>
        <p:nvGrpSpPr>
          <p:cNvPr id="33" name="Group 32"/>
          <p:cNvGrpSpPr/>
          <p:nvPr/>
        </p:nvGrpSpPr>
        <p:grpSpPr>
          <a:xfrm>
            <a:off x="977900" y="117655"/>
            <a:ext cx="3492500" cy="4787900"/>
            <a:chOff x="647700" y="1105095"/>
            <a:chExt cx="3492500" cy="4787900"/>
          </a:xfrm>
        </p:grpSpPr>
        <p:pic>
          <p:nvPicPr>
            <p:cNvPr id="28" name="Picture 27"/>
            <p:cNvPicPr>
              <a:picLocks noChangeAspect="1"/>
            </p:cNvPicPr>
            <p:nvPr/>
          </p:nvPicPr>
          <p:blipFill>
            <a:blip r:embed="rId5"/>
            <a:stretch>
              <a:fillRect/>
            </a:stretch>
          </p:blipFill>
          <p:spPr>
            <a:xfrm>
              <a:off x="647700" y="1105095"/>
              <a:ext cx="3492500" cy="4787900"/>
            </a:xfrm>
            <a:prstGeom prst="rect">
              <a:avLst/>
            </a:prstGeom>
          </p:spPr>
        </p:pic>
        <p:sp>
          <p:nvSpPr>
            <p:cNvPr id="32" name="Rectangle 31"/>
            <p:cNvSpPr/>
            <p:nvPr/>
          </p:nvSpPr>
          <p:spPr>
            <a:xfrm>
              <a:off x="3572731" y="3919740"/>
              <a:ext cx="554769" cy="38101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a:off x="4073544" y="3260515"/>
            <a:ext cx="1673428" cy="658016"/>
          </a:xfrm>
          <a:prstGeom prst="straightConnector1">
            <a:avLst/>
          </a:prstGeom>
          <a:ln w="79375">
            <a:solidFill>
              <a:schemeClr val="accent1">
                <a:shade val="90000"/>
                <a:alpha val="51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6270915" y="1758468"/>
            <a:ext cx="2075873" cy="622300"/>
          </a:xfrm>
          <a:prstGeom prst="straightConnector1">
            <a:avLst/>
          </a:prstGeom>
          <a:ln w="79375">
            <a:solidFill>
              <a:schemeClr val="accent1">
                <a:shade val="90000"/>
                <a:alpha val="43000"/>
              </a:schemeClr>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52401" y="5129567"/>
            <a:ext cx="4851400" cy="1569660"/>
          </a:xfrm>
          <a:prstGeom prst="rect">
            <a:avLst/>
          </a:prstGeom>
          <a:noFill/>
        </p:spPr>
        <p:txBody>
          <a:bodyPr wrap="square" rtlCol="0">
            <a:spAutoFit/>
          </a:bodyPr>
          <a:lstStyle/>
          <a:p>
            <a:r>
              <a:rPr lang="en-US" sz="3200" dirty="0" smtClean="0">
                <a:latin typeface="Arial Black"/>
                <a:cs typeface="Arial Black"/>
              </a:rPr>
              <a:t>Upper limit on the scale of new physics</a:t>
            </a:r>
            <a:endParaRPr lang="en-US" sz="3200" dirty="0">
              <a:latin typeface="Arial Black"/>
              <a:cs typeface="Arial Black"/>
            </a:endParaRPr>
          </a:p>
        </p:txBody>
      </p:sp>
      <p:sp>
        <p:nvSpPr>
          <p:cNvPr id="39" name="TextBox 38"/>
          <p:cNvSpPr txBox="1"/>
          <p:nvPr/>
        </p:nvSpPr>
        <p:spPr>
          <a:xfrm>
            <a:off x="6130378" y="4806401"/>
            <a:ext cx="1315229" cy="646331"/>
          </a:xfrm>
          <a:prstGeom prst="rect">
            <a:avLst/>
          </a:prstGeom>
          <a:solidFill>
            <a:srgbClr val="CCFFCC"/>
          </a:solidFill>
        </p:spPr>
        <p:txBody>
          <a:bodyPr wrap="square" rtlCol="0">
            <a:spAutoFit/>
          </a:bodyPr>
          <a:lstStyle/>
          <a:p>
            <a:r>
              <a:rPr lang="en-US" dirty="0" smtClean="0">
                <a:solidFill>
                  <a:schemeClr val="bg1"/>
                </a:solidFill>
              </a:rPr>
              <a:t>The funnel of reality </a:t>
            </a:r>
            <a:endParaRPr lang="en-US" dirty="0">
              <a:solidFill>
                <a:schemeClr val="bg1"/>
              </a:solidFill>
            </a:endParaRPr>
          </a:p>
        </p:txBody>
      </p:sp>
      <p:sp>
        <p:nvSpPr>
          <p:cNvPr id="35" name="Rectangle 34"/>
          <p:cNvSpPr>
            <a:spLocks noChangeAspect="1"/>
          </p:cNvSpPr>
          <p:nvPr/>
        </p:nvSpPr>
        <p:spPr>
          <a:xfrm>
            <a:off x="6045200" y="1244600"/>
            <a:ext cx="2955235" cy="4798867"/>
          </a:xfrm>
          <a:prstGeom prst="rect">
            <a:avLst/>
          </a:prstGeom>
          <a:solidFill>
            <a:srgbClr val="D6E5DF">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LHC limit</a:t>
            </a:r>
            <a:br>
              <a:rPr lang="en-US" dirty="0" smtClean="0">
                <a:solidFill>
                  <a:srgbClr val="000000"/>
                </a:solidFill>
              </a:rPr>
            </a:br>
            <a:r>
              <a:rPr lang="en-US" dirty="0" smtClean="0">
                <a:solidFill>
                  <a:srgbClr val="000000"/>
                </a:solidFill>
              </a:rPr>
              <a:t>2011 data</a:t>
            </a:r>
            <a:endParaRPr lang="en-US" dirty="0">
              <a:solidFill>
                <a:srgbClr val="000000"/>
              </a:solidFill>
            </a:endParaRPr>
          </a:p>
        </p:txBody>
      </p:sp>
      <p:sp>
        <p:nvSpPr>
          <p:cNvPr id="2" name="Date Placeholder 1"/>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performance</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38877" y="2251941"/>
            <a:ext cx="9144000" cy="4104409"/>
          </a:xfrm>
          <a:prstGeom prst="rect">
            <a:avLst/>
          </a:prstGeom>
        </p:spPr>
      </p:pic>
      <p:sp>
        <p:nvSpPr>
          <p:cNvPr id="6" name="TextBox 5"/>
          <p:cNvSpPr txBox="1"/>
          <p:nvPr/>
        </p:nvSpPr>
        <p:spPr>
          <a:xfrm>
            <a:off x="354106" y="1434353"/>
            <a:ext cx="9088718" cy="523220"/>
          </a:xfrm>
          <a:prstGeom prst="rect">
            <a:avLst/>
          </a:prstGeom>
          <a:noFill/>
        </p:spPr>
        <p:txBody>
          <a:bodyPr wrap="square" rtlCol="0">
            <a:spAutoFit/>
          </a:bodyPr>
          <a:lstStyle/>
          <a:p>
            <a:r>
              <a:rPr lang="en-US" sz="2800" dirty="0" smtClean="0"/>
              <a:t>Muons: achieved nominal ( or better than ) performance</a:t>
            </a:r>
          </a:p>
        </p:txBody>
      </p:sp>
      <p:sp>
        <p:nvSpPr>
          <p:cNvPr id="7" name="TextBox 6"/>
          <p:cNvSpPr txBox="1"/>
          <p:nvPr/>
        </p:nvSpPr>
        <p:spPr>
          <a:xfrm>
            <a:off x="2896311" y="3761037"/>
            <a:ext cx="1561490" cy="116955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solidFill>
                  <a:schemeClr val="bg1"/>
                </a:solidFill>
              </a:rPr>
              <a:t>A </a:t>
            </a:r>
            <a:r>
              <a:rPr lang="en-US" sz="1400" dirty="0">
                <a:solidFill>
                  <a:schemeClr val="bg1"/>
                </a:solidFill>
                <a:latin typeface="Symbol" charset="2"/>
                <a:cs typeface="Symbol" charset="2"/>
              </a:rPr>
              <a:t>m</a:t>
            </a:r>
            <a:r>
              <a:rPr lang="en-US" sz="1400" dirty="0">
                <a:solidFill>
                  <a:schemeClr val="bg1"/>
                </a:solidFill>
              </a:rPr>
              <a:t> in </a:t>
            </a:r>
            <a:r>
              <a:rPr lang="en-US" sz="1400" dirty="0" smtClean="0">
                <a:solidFill>
                  <a:schemeClr val="bg1"/>
                </a:solidFill>
              </a:rPr>
              <a:t>CMS </a:t>
            </a:r>
            <a:r>
              <a:rPr lang="en-US" sz="1400" dirty="0">
                <a:solidFill>
                  <a:schemeClr val="bg1"/>
                </a:solidFill>
              </a:rPr>
              <a:t>has little chances of being ‘something else’ </a:t>
            </a:r>
          </a:p>
          <a:p>
            <a:endParaRPr lang="en-US" sz="1400" dirty="0">
              <a:solidFill>
                <a:schemeClr val="bg1"/>
              </a:solidFill>
            </a:endParaRPr>
          </a:p>
        </p:txBody>
      </p:sp>
      <p:cxnSp>
        <p:nvCxnSpPr>
          <p:cNvPr id="9" name="Straight Arrow Connector 8"/>
          <p:cNvCxnSpPr/>
          <p:nvPr/>
        </p:nvCxnSpPr>
        <p:spPr>
          <a:xfrm flipH="1">
            <a:off x="1067420" y="4729655"/>
            <a:ext cx="1828891" cy="5595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13-14 September 2012</a:t>
            </a:r>
            <a:endParaRPr lang="en-US"/>
          </a:p>
        </p:txBody>
      </p:sp>
      <p:sp>
        <p:nvSpPr>
          <p:cNvPr id="10" name="TextBox 9"/>
          <p:cNvSpPr txBox="1"/>
          <p:nvPr/>
        </p:nvSpPr>
        <p:spPr>
          <a:xfrm>
            <a:off x="5079820" y="4544989"/>
            <a:ext cx="2423282" cy="369332"/>
          </a:xfrm>
          <a:prstGeom prst="rect">
            <a:avLst/>
          </a:prstGeom>
          <a:noFill/>
        </p:spPr>
        <p:txBody>
          <a:bodyPr wrap="square" rtlCol="0">
            <a:spAutoFit/>
          </a:bodyPr>
          <a:lstStyle/>
          <a:p>
            <a:r>
              <a:rPr lang="en-US" dirty="0" smtClean="0">
                <a:solidFill>
                  <a:srgbClr val="FF0000"/>
                </a:solidFill>
              </a:rPr>
              <a:t>Design: &lt;10% at 1 </a:t>
            </a:r>
            <a:r>
              <a:rPr lang="en-US" dirty="0" err="1" smtClean="0">
                <a:solidFill>
                  <a:srgbClr val="FF0000"/>
                </a:solidFill>
              </a:rPr>
              <a:t>TeV</a:t>
            </a:r>
            <a:endParaRPr lang="en-US" dirty="0">
              <a:solidFill>
                <a:srgbClr val="FF0000"/>
              </a:solidFill>
            </a:endParaRPr>
          </a:p>
        </p:txBody>
      </p:sp>
      <p:grpSp>
        <p:nvGrpSpPr>
          <p:cNvPr id="13" name="Group 12"/>
          <p:cNvGrpSpPr/>
          <p:nvPr/>
        </p:nvGrpSpPr>
        <p:grpSpPr>
          <a:xfrm>
            <a:off x="1535113" y="2455863"/>
            <a:ext cx="7083157" cy="4303712"/>
            <a:chOff x="1535113" y="2455863"/>
            <a:chExt cx="7083157" cy="4303712"/>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l="2164" t="9688" b="2193"/>
            <a:stretch>
              <a:fillRect/>
            </a:stretch>
          </p:blipFill>
          <p:spPr bwMode="auto">
            <a:xfrm>
              <a:off x="1535113" y="2455863"/>
              <a:ext cx="6456362" cy="4303712"/>
            </a:xfrm>
            <a:prstGeom prst="rect">
              <a:avLst/>
            </a:prstGeom>
            <a:noFill/>
            <a:ln>
              <a:noFill/>
            </a:ln>
            <a:effectLst>
              <a:outerShdw blurRad="469900" dist="190500" dir="10800000" sx="103000" sy="103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TextBox 11"/>
            <p:cNvSpPr txBox="1"/>
            <p:nvPr/>
          </p:nvSpPr>
          <p:spPr>
            <a:xfrm>
              <a:off x="5896220" y="3576397"/>
              <a:ext cx="2722050" cy="369332"/>
            </a:xfrm>
            <a:prstGeom prst="rect">
              <a:avLst/>
            </a:prstGeom>
            <a:noFill/>
          </p:spPr>
          <p:txBody>
            <a:bodyPr wrap="square" rtlCol="0">
              <a:spAutoFit/>
            </a:bodyPr>
            <a:lstStyle/>
            <a:p>
              <a:r>
                <a:rPr lang="en-US" dirty="0" smtClean="0">
                  <a:solidFill>
                    <a:srgbClr val="FF0000"/>
                  </a:solidFill>
                </a:rPr>
                <a:t>Charge Mis-Id~1% at 1 </a:t>
              </a:r>
              <a:r>
                <a:rPr lang="en-US" dirty="0" err="1" smtClean="0">
                  <a:solidFill>
                    <a:srgbClr val="FF0000"/>
                  </a:solidFill>
                </a:rPr>
                <a:t>TeV</a:t>
              </a:r>
              <a:endParaRPr lang="en-US" dirty="0">
                <a:solidFill>
                  <a:srgbClr val="FF0000"/>
                </a:solidFill>
              </a:endParaRPr>
            </a:p>
          </p:txBody>
        </p:sp>
      </p:grpSp>
    </p:spTree>
    <p:extLst>
      <p:ext uri="{BB962C8B-B14F-4D97-AF65-F5344CB8AC3E}">
        <p14:creationId xmlns:p14="http://schemas.microsoft.com/office/powerpoint/2010/main" val="3120193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310881"/>
            <a:ext cx="7006584" cy="1653988"/>
          </a:xfrm>
        </p:spPr>
        <p:txBody>
          <a:bodyPr/>
          <a:lstStyle/>
          <a:p>
            <a:r>
              <a:rPr lang="en-US" dirty="0" smtClean="0"/>
              <a:t>New physics hints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25" name="Group 24"/>
          <p:cNvGrpSpPr/>
          <p:nvPr/>
        </p:nvGrpSpPr>
        <p:grpSpPr>
          <a:xfrm>
            <a:off x="3543250" y="1023375"/>
            <a:ext cx="4530753" cy="5755535"/>
            <a:chOff x="3365450" y="1112275"/>
            <a:chExt cx="4530753" cy="5755535"/>
          </a:xfrm>
        </p:grpSpPr>
        <p:sp>
          <p:nvSpPr>
            <p:cNvPr id="23" name="Rectangle 22"/>
            <p:cNvSpPr/>
            <p:nvPr/>
          </p:nvSpPr>
          <p:spPr>
            <a:xfrm>
              <a:off x="5324702" y="1400873"/>
              <a:ext cx="2492145" cy="4979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365450" y="1112275"/>
              <a:ext cx="4530753" cy="5755535"/>
              <a:chOff x="4451004" y="16203"/>
              <a:chExt cx="4530753" cy="5755535"/>
            </a:xfrm>
          </p:grpSpPr>
          <p:pic>
            <p:nvPicPr>
              <p:cNvPr id="6" name="Picture 5" descr="higgs funnelzoom.pdf"/>
              <p:cNvPicPr>
                <a:picLocks noChangeAspect="1"/>
              </p:cNvPicPr>
              <p:nvPr/>
            </p:nvPicPr>
            <p:blipFill>
              <a:blip r:embed="rId2"/>
              <a:srcRect l="37059" t="35432" r="37219" b="35185"/>
              <a:stretch>
                <a:fillRect/>
              </a:stretch>
            </p:blipFill>
            <p:spPr>
              <a:xfrm>
                <a:off x="5447630" y="191525"/>
                <a:ext cx="3522507" cy="5207181"/>
              </a:xfrm>
              <a:prstGeom prst="rect">
                <a:avLst/>
              </a:prstGeom>
            </p:spPr>
          </p:pic>
          <p:sp>
            <p:nvSpPr>
              <p:cNvPr id="7" name="TextBox 6"/>
              <p:cNvSpPr txBox="1"/>
              <p:nvPr/>
            </p:nvSpPr>
            <p:spPr>
              <a:xfrm rot="18891772">
                <a:off x="5176660" y="5372091"/>
                <a:ext cx="505267" cy="276999"/>
              </a:xfrm>
              <a:prstGeom prst="rect">
                <a:avLst/>
              </a:prstGeom>
              <a:noFill/>
            </p:spPr>
            <p:txBody>
              <a:bodyPr wrap="none" rtlCol="0">
                <a:spAutoFit/>
              </a:bodyPr>
              <a:lstStyle/>
              <a:p>
                <a:r>
                  <a:rPr lang="en-US" sz="1200" b="1" dirty="0" smtClean="0">
                    <a:latin typeface="Arial Black"/>
                    <a:cs typeface="Arial Black"/>
                  </a:rPr>
                  <a:t>100 </a:t>
                </a:r>
                <a:endParaRPr lang="en-US" sz="1200" b="1" dirty="0">
                  <a:latin typeface="Arial Black"/>
                  <a:cs typeface="Arial Black"/>
                </a:endParaRPr>
              </a:p>
            </p:txBody>
          </p:sp>
          <p:sp>
            <p:nvSpPr>
              <p:cNvPr id="8" name="TextBox 7"/>
              <p:cNvSpPr txBox="1"/>
              <p:nvPr/>
            </p:nvSpPr>
            <p:spPr>
              <a:xfrm rot="18891772">
                <a:off x="6472102" y="5372085"/>
                <a:ext cx="505267" cy="276999"/>
              </a:xfrm>
              <a:prstGeom prst="rect">
                <a:avLst/>
              </a:prstGeom>
              <a:noFill/>
            </p:spPr>
            <p:txBody>
              <a:bodyPr wrap="none" rtlCol="0">
                <a:spAutoFit/>
              </a:bodyPr>
              <a:lstStyle/>
              <a:p>
                <a:r>
                  <a:rPr lang="en-US" sz="1200" b="1" dirty="0" smtClean="0">
                    <a:latin typeface="Arial Black"/>
                    <a:cs typeface="Arial Black"/>
                  </a:rPr>
                  <a:t>120 </a:t>
                </a:r>
                <a:endParaRPr lang="en-US" sz="1200" b="1" dirty="0">
                  <a:latin typeface="Arial Black"/>
                  <a:cs typeface="Arial Black"/>
                </a:endParaRPr>
              </a:p>
            </p:txBody>
          </p:sp>
          <p:sp>
            <p:nvSpPr>
              <p:cNvPr id="9" name="TextBox 8"/>
              <p:cNvSpPr txBox="1"/>
              <p:nvPr/>
            </p:nvSpPr>
            <p:spPr>
              <a:xfrm rot="18891772">
                <a:off x="7898783" y="5372079"/>
                <a:ext cx="505267" cy="276999"/>
              </a:xfrm>
              <a:prstGeom prst="rect">
                <a:avLst/>
              </a:prstGeom>
              <a:noFill/>
            </p:spPr>
            <p:txBody>
              <a:bodyPr wrap="none" rtlCol="0">
                <a:spAutoFit/>
              </a:bodyPr>
              <a:lstStyle/>
              <a:p>
                <a:r>
                  <a:rPr lang="en-US" sz="1200" b="1" dirty="0" smtClean="0">
                    <a:latin typeface="Arial Black"/>
                    <a:cs typeface="Arial Black"/>
                  </a:rPr>
                  <a:t>140 </a:t>
                </a:r>
                <a:endParaRPr lang="en-US" sz="1200" b="1" dirty="0">
                  <a:latin typeface="Arial Black"/>
                  <a:cs typeface="Arial Black"/>
                </a:endParaRPr>
              </a:p>
            </p:txBody>
          </p:sp>
          <p:sp>
            <p:nvSpPr>
              <p:cNvPr id="10" name="TextBox 9"/>
              <p:cNvSpPr txBox="1"/>
              <p:nvPr/>
            </p:nvSpPr>
            <p:spPr>
              <a:xfrm rot="18891772">
                <a:off x="5850534" y="5363612"/>
                <a:ext cx="505267" cy="276999"/>
              </a:xfrm>
              <a:prstGeom prst="rect">
                <a:avLst/>
              </a:prstGeom>
              <a:noFill/>
            </p:spPr>
            <p:txBody>
              <a:bodyPr wrap="none" rtlCol="0">
                <a:spAutoFit/>
              </a:bodyPr>
              <a:lstStyle/>
              <a:p>
                <a:r>
                  <a:rPr lang="en-US" sz="1200" b="1" dirty="0" smtClean="0">
                    <a:latin typeface="Arial Black"/>
                    <a:cs typeface="Arial Black"/>
                  </a:rPr>
                  <a:t>110 </a:t>
                </a:r>
                <a:endParaRPr lang="en-US" sz="1200" b="1" dirty="0">
                  <a:latin typeface="Arial Black"/>
                  <a:cs typeface="Arial Black"/>
                </a:endParaRPr>
              </a:p>
            </p:txBody>
          </p:sp>
          <p:sp>
            <p:nvSpPr>
              <p:cNvPr id="11" name="TextBox 10"/>
              <p:cNvSpPr txBox="1"/>
              <p:nvPr/>
            </p:nvSpPr>
            <p:spPr>
              <a:xfrm rot="18891772">
                <a:off x="7186804" y="5380545"/>
                <a:ext cx="505267" cy="276999"/>
              </a:xfrm>
              <a:prstGeom prst="rect">
                <a:avLst/>
              </a:prstGeom>
              <a:noFill/>
            </p:spPr>
            <p:txBody>
              <a:bodyPr wrap="none" rtlCol="0">
                <a:spAutoFit/>
              </a:bodyPr>
              <a:lstStyle/>
              <a:p>
                <a:r>
                  <a:rPr lang="en-US" sz="1200" b="1" dirty="0" smtClean="0">
                    <a:latin typeface="Arial Black"/>
                    <a:cs typeface="Arial Black"/>
                  </a:rPr>
                  <a:t>130 </a:t>
                </a:r>
                <a:endParaRPr lang="en-US" sz="1200" b="1" dirty="0">
                  <a:latin typeface="Arial Black"/>
                  <a:cs typeface="Arial Black"/>
                </a:endParaRPr>
              </a:p>
            </p:txBody>
          </p:sp>
          <p:sp>
            <p:nvSpPr>
              <p:cNvPr id="12" name="TextBox 11"/>
              <p:cNvSpPr txBox="1"/>
              <p:nvPr/>
            </p:nvSpPr>
            <p:spPr>
              <a:xfrm rot="18891772">
                <a:off x="8538788" y="5380605"/>
                <a:ext cx="505267" cy="276999"/>
              </a:xfrm>
              <a:prstGeom prst="rect">
                <a:avLst/>
              </a:prstGeom>
              <a:noFill/>
            </p:spPr>
            <p:txBody>
              <a:bodyPr wrap="none" rtlCol="0">
                <a:spAutoFit/>
              </a:bodyPr>
              <a:lstStyle/>
              <a:p>
                <a:r>
                  <a:rPr lang="en-US" sz="1200" b="1" dirty="0" smtClean="0">
                    <a:latin typeface="Arial Black"/>
                    <a:cs typeface="Arial Black"/>
                  </a:rPr>
                  <a:t>150 </a:t>
                </a:r>
                <a:endParaRPr lang="en-US" sz="1200" b="1" dirty="0">
                  <a:latin typeface="Arial Black"/>
                  <a:cs typeface="Arial Black"/>
                </a:endParaRPr>
              </a:p>
            </p:txBody>
          </p:sp>
          <p:sp>
            <p:nvSpPr>
              <p:cNvPr id="13" name="TextBox 12"/>
              <p:cNvSpPr txBox="1"/>
              <p:nvPr/>
            </p:nvSpPr>
            <p:spPr>
              <a:xfrm rot="16200000">
                <a:off x="3831052" y="659077"/>
                <a:ext cx="2163234" cy="923330"/>
              </a:xfrm>
              <a:prstGeom prst="rect">
                <a:avLst/>
              </a:prstGeom>
              <a:noFill/>
            </p:spPr>
            <p:txBody>
              <a:bodyPr wrap="square" rtlCol="0">
                <a:spAutoFit/>
              </a:bodyPr>
              <a:lstStyle/>
              <a:p>
                <a:r>
                  <a:rPr lang="en-US" dirty="0" smtClean="0">
                    <a:latin typeface="Arial Black"/>
                    <a:cs typeface="Arial Black"/>
                  </a:rPr>
                  <a:t>Scale of new physics (</a:t>
                </a:r>
                <a:r>
                  <a:rPr lang="en-US" dirty="0" err="1" smtClean="0">
                    <a:latin typeface="Arial Black"/>
                    <a:cs typeface="Arial Black"/>
                  </a:rPr>
                  <a:t>TeV</a:t>
                </a:r>
                <a:r>
                  <a:rPr lang="en-US" dirty="0" smtClean="0">
                    <a:latin typeface="Arial Black"/>
                    <a:cs typeface="Arial Black"/>
                  </a:rPr>
                  <a:t>)</a:t>
                </a:r>
              </a:p>
              <a:p>
                <a:endParaRPr lang="en-US" dirty="0">
                  <a:latin typeface="Arial Black"/>
                  <a:cs typeface="Arial Black"/>
                </a:endParaRPr>
              </a:p>
            </p:txBody>
          </p:sp>
          <p:sp>
            <p:nvSpPr>
              <p:cNvPr id="14" name="TextBox 13"/>
              <p:cNvSpPr txBox="1"/>
              <p:nvPr/>
            </p:nvSpPr>
            <p:spPr>
              <a:xfrm>
                <a:off x="4958286" y="5105022"/>
                <a:ext cx="444501" cy="307777"/>
              </a:xfrm>
              <a:prstGeom prst="rect">
                <a:avLst/>
              </a:prstGeom>
              <a:noFill/>
            </p:spPr>
            <p:txBody>
              <a:bodyPr wrap="square" rtlCol="0">
                <a:spAutoFit/>
              </a:bodyPr>
              <a:lstStyle/>
              <a:p>
                <a:r>
                  <a:rPr lang="en-US" sz="1400" dirty="0" smtClean="0">
                    <a:latin typeface="Arial Black"/>
                    <a:cs typeface="Arial Black"/>
                  </a:rPr>
                  <a:t>10</a:t>
                </a:r>
                <a:endParaRPr lang="en-US" sz="1400" dirty="0">
                  <a:latin typeface="Arial Black"/>
                  <a:cs typeface="Arial Black"/>
                </a:endParaRPr>
              </a:p>
            </p:txBody>
          </p:sp>
          <p:sp>
            <p:nvSpPr>
              <p:cNvPr id="15" name="TextBox 14"/>
              <p:cNvSpPr txBox="1"/>
              <p:nvPr/>
            </p:nvSpPr>
            <p:spPr>
              <a:xfrm>
                <a:off x="4949822" y="4456245"/>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3</a:t>
                </a:r>
                <a:endParaRPr lang="en-US" sz="1400" baseline="30000" dirty="0">
                  <a:latin typeface="Arial Black"/>
                  <a:cs typeface="Arial Black"/>
                </a:endParaRPr>
              </a:p>
            </p:txBody>
          </p:sp>
          <p:sp>
            <p:nvSpPr>
              <p:cNvPr id="16" name="TextBox 15"/>
              <p:cNvSpPr txBox="1"/>
              <p:nvPr/>
            </p:nvSpPr>
            <p:spPr>
              <a:xfrm>
                <a:off x="4949822" y="3787371"/>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5</a:t>
                </a:r>
                <a:endParaRPr lang="en-US" sz="1400" baseline="30000" dirty="0">
                  <a:latin typeface="Arial Black"/>
                  <a:cs typeface="Arial Black"/>
                </a:endParaRPr>
              </a:p>
            </p:txBody>
          </p:sp>
          <p:sp>
            <p:nvSpPr>
              <p:cNvPr id="17" name="TextBox 16"/>
              <p:cNvSpPr txBox="1"/>
              <p:nvPr/>
            </p:nvSpPr>
            <p:spPr>
              <a:xfrm>
                <a:off x="4966753" y="3101663"/>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5</a:t>
                </a:r>
                <a:endParaRPr lang="en-US" sz="1400" baseline="30000" dirty="0">
                  <a:latin typeface="Arial Black"/>
                  <a:cs typeface="Arial Black"/>
                </a:endParaRPr>
              </a:p>
            </p:txBody>
          </p:sp>
          <p:sp>
            <p:nvSpPr>
              <p:cNvPr id="18" name="TextBox 17"/>
              <p:cNvSpPr txBox="1"/>
              <p:nvPr/>
            </p:nvSpPr>
            <p:spPr>
              <a:xfrm>
                <a:off x="4983684" y="2415955"/>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7</a:t>
                </a:r>
                <a:endParaRPr lang="en-US" sz="1400" baseline="30000" dirty="0">
                  <a:latin typeface="Arial Black"/>
                  <a:cs typeface="Arial Black"/>
                </a:endParaRPr>
              </a:p>
            </p:txBody>
          </p:sp>
          <p:sp>
            <p:nvSpPr>
              <p:cNvPr id="19" name="TextBox 18"/>
              <p:cNvSpPr txBox="1"/>
              <p:nvPr/>
            </p:nvSpPr>
            <p:spPr>
              <a:xfrm>
                <a:off x="5000615" y="1772582"/>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9</a:t>
                </a:r>
                <a:endParaRPr lang="en-US" sz="1400" baseline="30000" dirty="0">
                  <a:latin typeface="Arial Black"/>
                  <a:cs typeface="Arial Black"/>
                </a:endParaRPr>
              </a:p>
            </p:txBody>
          </p:sp>
          <p:sp>
            <p:nvSpPr>
              <p:cNvPr id="20" name="TextBox 19"/>
              <p:cNvSpPr txBox="1"/>
              <p:nvPr/>
            </p:nvSpPr>
            <p:spPr>
              <a:xfrm>
                <a:off x="5017546" y="1112275"/>
                <a:ext cx="733042"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11</a:t>
                </a:r>
                <a:endParaRPr lang="en-US" sz="1400" baseline="30000" dirty="0">
                  <a:latin typeface="Arial Black"/>
                  <a:cs typeface="Arial Black"/>
                </a:endParaRPr>
              </a:p>
            </p:txBody>
          </p:sp>
          <p:sp>
            <p:nvSpPr>
              <p:cNvPr id="21" name="TextBox 20"/>
              <p:cNvSpPr txBox="1"/>
              <p:nvPr/>
            </p:nvSpPr>
            <p:spPr>
              <a:xfrm>
                <a:off x="5034477" y="451968"/>
                <a:ext cx="709296"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13</a:t>
                </a:r>
                <a:endParaRPr lang="en-US" sz="1400" baseline="30000" dirty="0">
                  <a:latin typeface="Arial Black"/>
                  <a:cs typeface="Arial Black"/>
                </a:endParaRPr>
              </a:p>
            </p:txBody>
          </p:sp>
          <p:sp>
            <p:nvSpPr>
              <p:cNvPr id="22" name="Rectangle 21"/>
              <p:cNvSpPr/>
              <p:nvPr/>
            </p:nvSpPr>
            <p:spPr>
              <a:xfrm>
                <a:off x="5625017" y="16203"/>
                <a:ext cx="3356740" cy="230832"/>
              </a:xfrm>
              <a:prstGeom prst="rect">
                <a:avLst/>
              </a:prstGeom>
            </p:spPr>
            <p:txBody>
              <a:bodyPr wrap="square">
                <a:spAutoFit/>
              </a:bodyPr>
              <a:lstStyle/>
              <a:p>
                <a:r>
                  <a:rPr lang="en-US" sz="900" dirty="0" smtClean="0"/>
                  <a:t> Ellis , </a:t>
                </a:r>
                <a:r>
                  <a:rPr lang="en-US" sz="900" dirty="0" err="1" smtClean="0"/>
                  <a:t>Espinosa,Giudice,Hoecker</a:t>
                </a:r>
                <a:r>
                  <a:rPr lang="en-US" sz="900" dirty="0" smtClean="0"/>
                  <a:t> ,</a:t>
                </a:r>
                <a:r>
                  <a:rPr lang="en-US" sz="900" dirty="0" err="1" smtClean="0"/>
                  <a:t>Riotto</a:t>
                </a:r>
                <a:r>
                  <a:rPr lang="en-US" sz="900" dirty="0"/>
                  <a:t> </a:t>
                </a:r>
                <a:r>
                  <a:rPr lang="en-US" sz="900" dirty="0" smtClean="0"/>
                  <a:t>Phys </a:t>
                </a:r>
                <a:r>
                  <a:rPr lang="en-US" sz="900" dirty="0" err="1" smtClean="0"/>
                  <a:t>Lett</a:t>
                </a:r>
                <a:r>
                  <a:rPr lang="en-US" sz="900" dirty="0" smtClean="0"/>
                  <a:t> </a:t>
                </a:r>
                <a:r>
                  <a:rPr lang="en-US" sz="900" dirty="0"/>
                  <a:t>B 679 (</a:t>
                </a:r>
                <a:r>
                  <a:rPr lang="en-US" sz="900" dirty="0" smtClean="0"/>
                  <a:t>2009)</a:t>
                </a:r>
                <a:endParaRPr lang="en-US" sz="900" dirty="0"/>
              </a:p>
            </p:txBody>
          </p:sp>
        </p:grpSp>
      </p:grpSp>
      <p:sp>
        <p:nvSpPr>
          <p:cNvPr id="24" name="Rectangle 23"/>
          <p:cNvSpPr>
            <a:spLocks noChangeAspect="1"/>
          </p:cNvSpPr>
          <p:nvPr/>
        </p:nvSpPr>
        <p:spPr>
          <a:xfrm>
            <a:off x="6513202" y="1298404"/>
            <a:ext cx="1487812" cy="4993444"/>
          </a:xfrm>
          <a:prstGeom prst="rect">
            <a:avLst/>
          </a:prstGeom>
          <a:solidFill>
            <a:srgbClr val="D6E5DF">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LHC limit</a:t>
            </a:r>
            <a:br>
              <a:rPr lang="en-US" dirty="0" smtClean="0">
                <a:solidFill>
                  <a:srgbClr val="000000"/>
                </a:solidFill>
              </a:rPr>
            </a:br>
            <a:r>
              <a:rPr lang="en-US" dirty="0" smtClean="0">
                <a:solidFill>
                  <a:srgbClr val="000000"/>
                </a:solidFill>
              </a:rPr>
              <a:t>2011 data</a:t>
            </a:r>
            <a:endParaRPr lang="en-US" dirty="0">
              <a:solidFill>
                <a:srgbClr val="000000"/>
              </a:solidFill>
            </a:endParaRPr>
          </a:p>
        </p:txBody>
      </p:sp>
      <p:sp>
        <p:nvSpPr>
          <p:cNvPr id="26" name="TextBox 25"/>
          <p:cNvSpPr txBox="1"/>
          <p:nvPr/>
        </p:nvSpPr>
        <p:spPr>
          <a:xfrm>
            <a:off x="354106" y="1482139"/>
            <a:ext cx="3189144" cy="4401205"/>
          </a:xfrm>
          <a:prstGeom prst="rect">
            <a:avLst/>
          </a:prstGeom>
          <a:noFill/>
        </p:spPr>
        <p:txBody>
          <a:bodyPr wrap="square" rtlCol="0">
            <a:spAutoFit/>
          </a:bodyPr>
          <a:lstStyle/>
          <a:p>
            <a:r>
              <a:rPr lang="en-US" sz="2800" dirty="0" smtClean="0">
                <a:latin typeface="Arial Black"/>
                <a:cs typeface="Arial Black"/>
              </a:rPr>
              <a:t>2012 will be a key year : new physics evidence might be around the corner (if the Higgs will be found in the little window still allowed) </a:t>
            </a:r>
            <a:endParaRPr lang="en-US" sz="2800" dirty="0">
              <a:latin typeface="Arial Black"/>
              <a:cs typeface="Arial Black"/>
            </a:endParaRPr>
          </a:p>
        </p:txBody>
      </p:sp>
      <p:sp>
        <p:nvSpPr>
          <p:cNvPr id="27" name="TextBox 26"/>
          <p:cNvSpPr txBox="1"/>
          <p:nvPr/>
        </p:nvSpPr>
        <p:spPr>
          <a:xfrm>
            <a:off x="5073810" y="5632816"/>
            <a:ext cx="897566" cy="646331"/>
          </a:xfrm>
          <a:prstGeom prst="rect">
            <a:avLst/>
          </a:prstGeom>
          <a:noFill/>
        </p:spPr>
        <p:txBody>
          <a:bodyPr wrap="square" rtlCol="0">
            <a:spAutoFit/>
          </a:bodyPr>
          <a:lstStyle/>
          <a:p>
            <a:r>
              <a:rPr lang="en-US" dirty="0" smtClean="0">
                <a:solidFill>
                  <a:srgbClr val="000000"/>
                </a:solidFill>
              </a:rPr>
              <a:t>LEP limit</a:t>
            </a:r>
            <a:endParaRPr lang="en-US" dirty="0">
              <a:solidFill>
                <a:srgbClr val="000000"/>
              </a:solidFill>
            </a:endParaRPr>
          </a:p>
        </p:txBody>
      </p:sp>
      <p:cxnSp>
        <p:nvCxnSpPr>
          <p:cNvPr id="29" name="Straight Arrow Connector 28"/>
          <p:cNvCxnSpPr/>
          <p:nvPr/>
        </p:nvCxnSpPr>
        <p:spPr>
          <a:xfrm>
            <a:off x="3086100" y="4197735"/>
            <a:ext cx="2885276" cy="1685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Left Brace 29"/>
          <p:cNvSpPr/>
          <p:nvPr/>
        </p:nvSpPr>
        <p:spPr>
          <a:xfrm rot="5400000">
            <a:off x="5904999" y="5644995"/>
            <a:ext cx="269076" cy="825809"/>
          </a:xfrm>
          <a:prstGeom prst="leftBrace">
            <a:avLst>
              <a:gd name="adj1" fmla="val 8543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7976638" y="6413698"/>
            <a:ext cx="1998135" cy="307777"/>
          </a:xfrm>
          <a:prstGeom prst="rect">
            <a:avLst/>
          </a:prstGeom>
          <a:noFill/>
        </p:spPr>
        <p:txBody>
          <a:bodyPr wrap="square" rtlCol="0">
            <a:spAutoFit/>
          </a:bodyPr>
          <a:lstStyle/>
          <a:p>
            <a:r>
              <a:rPr lang="en-US" sz="1400" dirty="0" err="1" smtClean="0">
                <a:latin typeface="Arial Black"/>
                <a:cs typeface="Arial Black"/>
              </a:rPr>
              <a:t>M</a:t>
            </a:r>
            <a:r>
              <a:rPr lang="en-US" sz="1400" baseline="-25000" dirty="0" err="1" smtClean="0">
                <a:latin typeface="Arial Black"/>
                <a:cs typeface="Arial Black"/>
              </a:rPr>
              <a:t>higgs</a:t>
            </a:r>
            <a:r>
              <a:rPr lang="en-US" sz="1400" baseline="-25000" dirty="0" smtClean="0">
                <a:latin typeface="Arial Black"/>
                <a:cs typeface="Arial Black"/>
              </a:rPr>
              <a:t> </a:t>
            </a:r>
            <a:r>
              <a:rPr lang="en-US" sz="1400" dirty="0" smtClean="0">
                <a:latin typeface="Arial Black"/>
                <a:cs typeface="Arial Black"/>
              </a:rPr>
              <a:t>(</a:t>
            </a:r>
            <a:r>
              <a:rPr lang="en-US" sz="1400" dirty="0" err="1" smtClean="0">
                <a:latin typeface="Arial Black"/>
                <a:cs typeface="Arial Black"/>
              </a:rPr>
              <a:t>GeV</a:t>
            </a:r>
            <a:r>
              <a:rPr lang="en-US" sz="1400" dirty="0" smtClean="0">
                <a:latin typeface="Arial Black"/>
                <a:cs typeface="Arial Black"/>
              </a:rPr>
              <a:t>)</a:t>
            </a:r>
            <a:endParaRPr lang="en-US" sz="1400" dirty="0">
              <a:latin typeface="Arial Black"/>
              <a:cs typeface="Arial Black"/>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Date Placeholder 4"/>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chart </a:t>
            </a:r>
            <a:r>
              <a:rPr lang="en-US" dirty="0" err="1" smtClean="0">
                <a:latin typeface="Symbol" charset="2"/>
                <a:cs typeface="Symbol" charset="2"/>
              </a:rPr>
              <a:t>gg</a:t>
            </a:r>
            <a:r>
              <a:rPr lang="en-US" dirty="0" smtClean="0"/>
              <a:t> MVA</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pic>
        <p:nvPicPr>
          <p:cNvPr id="4" name="Picture 3"/>
          <p:cNvPicPr>
            <a:picLocks noChangeAspect="1"/>
          </p:cNvPicPr>
          <p:nvPr/>
        </p:nvPicPr>
        <p:blipFill>
          <a:blip r:embed="rId2"/>
          <a:stretch>
            <a:fillRect/>
          </a:stretch>
        </p:blipFill>
        <p:spPr>
          <a:xfrm>
            <a:off x="766856" y="1247327"/>
            <a:ext cx="8139019" cy="5109023"/>
          </a:xfrm>
          <a:prstGeom prst="rect">
            <a:avLst/>
          </a:prstGeom>
        </p:spPr>
      </p:pic>
      <p:sp>
        <p:nvSpPr>
          <p:cNvPr id="5" name="Date Placeholder 4"/>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133007576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luminosity</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aphicFrame>
        <p:nvGraphicFramePr>
          <p:cNvPr id="5" name="Object 4"/>
          <p:cNvGraphicFramePr>
            <a:graphicFrameLocks noChangeAspect="1"/>
          </p:cNvGraphicFramePr>
          <p:nvPr/>
        </p:nvGraphicFramePr>
        <p:xfrm>
          <a:off x="2636837" y="1031875"/>
          <a:ext cx="4248150" cy="1260475"/>
        </p:xfrm>
        <a:graphic>
          <a:graphicData uri="http://schemas.openxmlformats.org/presentationml/2006/ole">
            <mc:AlternateContent xmlns:mc="http://schemas.openxmlformats.org/markup-compatibility/2006">
              <mc:Choice xmlns:v="urn:schemas-microsoft-com:vml" Requires="v">
                <p:oleObj spid="_x0000_s37427" name="Equation" r:id="rId3" imgW="1676160" imgH="469800" progId="Equation.3">
                  <p:embed/>
                </p:oleObj>
              </mc:Choice>
              <mc:Fallback>
                <p:oleObj name="Equation" r:id="rId3" imgW="1676160" imgH="4698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837" y="1031875"/>
                        <a:ext cx="4248150" cy="1260475"/>
                      </a:xfrm>
                      <a:prstGeom prst="rect">
                        <a:avLst/>
                      </a:prstGeom>
                      <a:solidFill>
                        <a:srgbClr val="FFFF99"/>
                      </a:solidFill>
                    </p:spPr>
                  </p:pic>
                </p:oleObj>
              </mc:Fallback>
            </mc:AlternateContent>
          </a:graphicData>
        </a:graphic>
      </p:graphicFrame>
      <p:sp>
        <p:nvSpPr>
          <p:cNvPr id="7" name="TextBox 4"/>
          <p:cNvSpPr txBox="1">
            <a:spLocks noChangeArrowheads="1"/>
          </p:cNvSpPr>
          <p:nvPr/>
        </p:nvSpPr>
        <p:spPr bwMode="auto">
          <a:xfrm>
            <a:off x="354106" y="2216150"/>
            <a:ext cx="8489950" cy="2049279"/>
          </a:xfrm>
          <a:prstGeom prst="rect">
            <a:avLst/>
          </a:prstGeom>
          <a:noFill/>
          <a:ln w="9525">
            <a:noFill/>
            <a:miter lim="800000"/>
            <a:headEnd/>
            <a:tailEnd/>
          </a:ln>
        </p:spPr>
        <p:txBody>
          <a:bodyPr>
            <a:spAutoFit/>
          </a:bodyPr>
          <a:lstStyle/>
          <a:p>
            <a:pPr marL="450850" lvl="1" indent="-184150">
              <a:lnSpc>
                <a:spcPct val="120000"/>
              </a:lnSpc>
              <a:spcBef>
                <a:spcPts val="300"/>
              </a:spcBef>
              <a:buSzPct val="80000"/>
              <a:buFont typeface="Courier New" pitchFamily="49" charset="0"/>
              <a:buChar char="o"/>
            </a:pPr>
            <a:r>
              <a:rPr lang="en-US" sz="1600" b="1" i="1" dirty="0" err="1" smtClean="0">
                <a:latin typeface="Arial" pitchFamily="34" charset="0"/>
                <a:cs typeface="Arial" pitchFamily="34" charset="0"/>
              </a:rPr>
              <a:t>f</a:t>
            </a:r>
            <a:r>
              <a:rPr lang="en-US" sz="1600" i="1" dirty="0" smtClean="0">
                <a:latin typeface="Arial" pitchFamily="34" charset="0"/>
                <a:cs typeface="Arial" pitchFamily="34" charset="0"/>
              </a:rPr>
              <a:t> is the revolution frequency (11.25 kHz), </a:t>
            </a:r>
            <a:r>
              <a:rPr lang="en-US" sz="1600" b="1" i="1" dirty="0" err="1" smtClean="0">
                <a:latin typeface="Symbol" pitchFamily="18" charset="2"/>
                <a:cs typeface="Arial" pitchFamily="34" charset="0"/>
              </a:rPr>
              <a:t>g</a:t>
            </a:r>
            <a:r>
              <a:rPr lang="en-US" sz="1600" i="1" dirty="0" smtClean="0">
                <a:latin typeface="Arial" pitchFamily="34" charset="0"/>
                <a:cs typeface="Arial" pitchFamily="34" charset="0"/>
              </a:rPr>
              <a:t> = E/</a:t>
            </a:r>
            <a:r>
              <a:rPr lang="en-US" sz="1600" i="1" dirty="0" err="1" smtClean="0">
                <a:latin typeface="Arial" pitchFamily="34" charset="0"/>
                <a:cs typeface="Arial" pitchFamily="34" charset="0"/>
              </a:rPr>
              <a:t>m</a:t>
            </a:r>
            <a:r>
              <a:rPr lang="en-US" sz="1600" i="1" dirty="0" smtClean="0">
                <a:latin typeface="Arial" pitchFamily="34" charset="0"/>
                <a:cs typeface="Arial" pitchFamily="34" charset="0"/>
              </a:rPr>
              <a:t>,</a:t>
            </a:r>
          </a:p>
          <a:p>
            <a:pPr marL="450850" lvl="1" indent="-184150">
              <a:lnSpc>
                <a:spcPct val="120000"/>
              </a:lnSpc>
              <a:spcBef>
                <a:spcPts val="300"/>
              </a:spcBef>
              <a:buClr>
                <a:schemeClr val="tx1"/>
              </a:buClr>
              <a:buSzPct val="80000"/>
              <a:buFont typeface="Courier New" pitchFamily="49" charset="0"/>
              <a:buChar char="o"/>
            </a:pPr>
            <a:r>
              <a:rPr lang="en-US" sz="1600" b="1" i="1" dirty="0" err="1" smtClean="0">
                <a:latin typeface="Arial" pitchFamily="34" charset="0"/>
                <a:cs typeface="Arial" pitchFamily="34" charset="0"/>
              </a:rPr>
              <a:t>k</a:t>
            </a:r>
            <a:r>
              <a:rPr lang="en-US" sz="1600" i="1" dirty="0" smtClean="0">
                <a:latin typeface="Arial" pitchFamily="34" charset="0"/>
                <a:cs typeface="Arial" pitchFamily="34" charset="0"/>
              </a:rPr>
              <a:t> </a:t>
            </a:r>
            <a:r>
              <a:rPr lang="en-US" sz="1600" i="1" dirty="0">
                <a:latin typeface="Arial" pitchFamily="34" charset="0"/>
                <a:cs typeface="Arial" pitchFamily="34" charset="0"/>
              </a:rPr>
              <a:t>is the number of colliding bunch pairs,</a:t>
            </a:r>
          </a:p>
          <a:p>
            <a:pPr marL="450850" lvl="1" indent="-184150">
              <a:lnSpc>
                <a:spcPct val="120000"/>
              </a:lnSpc>
              <a:spcBef>
                <a:spcPts val="300"/>
              </a:spcBef>
              <a:buClr>
                <a:schemeClr val="tx1"/>
              </a:buClr>
              <a:buSzPct val="80000"/>
              <a:buFont typeface="Courier New" pitchFamily="49" charset="0"/>
              <a:buChar char="o"/>
            </a:pPr>
            <a:r>
              <a:rPr lang="en-US" sz="1600" b="1" i="1" dirty="0">
                <a:latin typeface="Arial" pitchFamily="34" charset="0"/>
                <a:cs typeface="Arial" pitchFamily="34" charset="0"/>
              </a:rPr>
              <a:t>N</a:t>
            </a:r>
            <a:r>
              <a:rPr lang="en-US" sz="1600" i="1" dirty="0">
                <a:latin typeface="Arial" pitchFamily="34" charset="0"/>
                <a:cs typeface="Arial" pitchFamily="34" charset="0"/>
              </a:rPr>
              <a:t> is the bunch population,</a:t>
            </a:r>
          </a:p>
          <a:p>
            <a:pPr marL="450850" lvl="1" indent="-184150">
              <a:lnSpc>
                <a:spcPct val="120000"/>
              </a:lnSpc>
              <a:spcBef>
                <a:spcPts val="300"/>
              </a:spcBef>
              <a:buClr>
                <a:schemeClr val="tx1"/>
              </a:buClr>
              <a:buSzPct val="80000"/>
              <a:buFont typeface="Courier New" pitchFamily="49" charset="0"/>
              <a:buChar char="o"/>
            </a:pPr>
            <a:r>
              <a:rPr lang="en-US" sz="1600" b="1" i="1" dirty="0">
                <a:latin typeface="Arial" pitchFamily="34" charset="0"/>
                <a:cs typeface="Arial" pitchFamily="34" charset="0"/>
              </a:rPr>
              <a:t>F</a:t>
            </a:r>
            <a:r>
              <a:rPr lang="en-US" sz="1600" i="1" dirty="0">
                <a:latin typeface="Arial" pitchFamily="34" charset="0"/>
                <a:cs typeface="Arial" pitchFamily="34" charset="0"/>
              </a:rPr>
              <a:t> is a geometric (loss) factor (≤ 1) from the crossing angle, F </a:t>
            </a:r>
            <a:r>
              <a:rPr lang="en-US" sz="1600" i="1" dirty="0" err="1">
                <a:latin typeface="Arial" pitchFamily="34" charset="0"/>
                <a:cs typeface="Arial" pitchFamily="34" charset="0"/>
                <a:sym typeface="Symbol" pitchFamily="18" charset="2"/>
              </a:rPr>
              <a:t></a:t>
            </a:r>
            <a:r>
              <a:rPr lang="en-US" sz="1600" i="1" dirty="0">
                <a:latin typeface="Arial" pitchFamily="34" charset="0"/>
                <a:cs typeface="Arial" pitchFamily="34" charset="0"/>
                <a:sym typeface="Symbol" pitchFamily="18" charset="2"/>
              </a:rPr>
              <a:t> 0.95 in 2011,</a:t>
            </a:r>
          </a:p>
          <a:p>
            <a:pPr marL="450850" lvl="1" indent="-184150">
              <a:lnSpc>
                <a:spcPct val="120000"/>
              </a:lnSpc>
              <a:spcBef>
                <a:spcPts val="300"/>
              </a:spcBef>
              <a:buClr>
                <a:schemeClr val="tx1"/>
              </a:buClr>
              <a:buSzPct val="80000"/>
              <a:buFont typeface="Courier New" pitchFamily="49" charset="0"/>
              <a:buChar char="o"/>
            </a:pPr>
            <a:r>
              <a:rPr lang="en-US" sz="1600" b="1" i="1" dirty="0" err="1">
                <a:latin typeface="Symbol" pitchFamily="18" charset="2"/>
                <a:cs typeface="Arial" pitchFamily="34" charset="0"/>
                <a:sym typeface="Symbol" pitchFamily="18" charset="2"/>
              </a:rPr>
              <a:t>e</a:t>
            </a:r>
            <a:r>
              <a:rPr lang="en-US" sz="1600" i="1" dirty="0">
                <a:latin typeface="Arial" pitchFamily="34" charset="0"/>
                <a:cs typeface="Arial" pitchFamily="34" charset="0"/>
                <a:sym typeface="Symbol" pitchFamily="18" charset="2"/>
              </a:rPr>
              <a:t> is the normalized </a:t>
            </a:r>
            <a:r>
              <a:rPr lang="en-US" sz="1600" i="1" dirty="0" err="1">
                <a:latin typeface="Arial" pitchFamily="34" charset="0"/>
                <a:cs typeface="Arial" pitchFamily="34" charset="0"/>
                <a:sym typeface="Symbol" pitchFamily="18" charset="2"/>
              </a:rPr>
              <a:t>emittance</a:t>
            </a:r>
            <a:r>
              <a:rPr lang="en-US" sz="1600" i="1" dirty="0">
                <a:latin typeface="Arial" pitchFamily="34" charset="0"/>
                <a:cs typeface="Arial" pitchFamily="34" charset="0"/>
                <a:sym typeface="Symbol" pitchFamily="18" charset="2"/>
              </a:rPr>
              <a:t>, </a:t>
            </a:r>
            <a:r>
              <a:rPr lang="en-US" sz="1600" b="1" i="1" dirty="0" err="1">
                <a:latin typeface="Symbol" pitchFamily="18" charset="2"/>
                <a:cs typeface="Arial" pitchFamily="34" charset="0"/>
                <a:sym typeface="Symbol" pitchFamily="18" charset="2"/>
              </a:rPr>
              <a:t>b</a:t>
            </a:r>
            <a:r>
              <a:rPr lang="en-US" sz="1600" b="1" i="1" dirty="0">
                <a:latin typeface="Arial" pitchFamily="34" charset="0"/>
                <a:cs typeface="Arial" pitchFamily="34" charset="0"/>
                <a:sym typeface="Symbol" pitchFamily="18" charset="2"/>
              </a:rPr>
              <a:t>*</a:t>
            </a:r>
            <a:r>
              <a:rPr lang="en-US" sz="1600" i="1" dirty="0">
                <a:latin typeface="Arial" pitchFamily="34" charset="0"/>
                <a:cs typeface="Arial" pitchFamily="34" charset="0"/>
                <a:sym typeface="Symbol" pitchFamily="18" charset="2"/>
              </a:rPr>
              <a:t> the </a:t>
            </a:r>
            <a:r>
              <a:rPr lang="en-US" sz="1600" i="1" dirty="0" err="1">
                <a:latin typeface="Arial" pitchFamily="34" charset="0"/>
                <a:cs typeface="Arial" pitchFamily="34" charset="0"/>
                <a:sym typeface="Symbol" pitchFamily="18" charset="2"/>
              </a:rPr>
              <a:t>betatron</a:t>
            </a:r>
            <a:r>
              <a:rPr lang="en-US" sz="1600" i="1" dirty="0">
                <a:latin typeface="Arial" pitchFamily="34" charset="0"/>
                <a:cs typeface="Arial" pitchFamily="34" charset="0"/>
                <a:sym typeface="Symbol" pitchFamily="18" charset="2"/>
              </a:rPr>
              <a:t> (envelope) function at the IP,</a:t>
            </a:r>
          </a:p>
          <a:p>
            <a:pPr marL="450850" lvl="1" indent="-184150">
              <a:lnSpc>
                <a:spcPct val="120000"/>
              </a:lnSpc>
              <a:spcBef>
                <a:spcPts val="300"/>
              </a:spcBef>
              <a:buClr>
                <a:schemeClr val="tx1"/>
              </a:buClr>
              <a:buSzPct val="80000"/>
              <a:buFont typeface="Courier New" pitchFamily="49" charset="0"/>
              <a:buChar char="o"/>
            </a:pPr>
            <a:r>
              <a:rPr lang="en-US" sz="1600" b="1" i="1" dirty="0" err="1">
                <a:latin typeface="Symbol" pitchFamily="18" charset="2"/>
                <a:cs typeface="Arial" pitchFamily="34" charset="0"/>
                <a:sym typeface="Symbol" pitchFamily="18" charset="2"/>
              </a:rPr>
              <a:t>s</a:t>
            </a:r>
            <a:r>
              <a:rPr lang="en-US" sz="1600" i="1" dirty="0">
                <a:latin typeface="Arial" pitchFamily="34" charset="0"/>
                <a:cs typeface="Arial" pitchFamily="34" charset="0"/>
                <a:sym typeface="Symbol" pitchFamily="18" charset="2"/>
              </a:rPr>
              <a:t> is the beam size at IP:</a:t>
            </a:r>
            <a:endParaRPr lang="en-US" sz="1600" i="1" dirty="0">
              <a:latin typeface="Arial" pitchFamily="34" charset="0"/>
              <a:cs typeface="Arial" pitchFamily="34" charset="0"/>
            </a:endParaRPr>
          </a:p>
        </p:txBody>
      </p:sp>
      <p:sp>
        <p:nvSpPr>
          <p:cNvPr id="9" name="TextBox 32"/>
          <p:cNvSpPr txBox="1">
            <a:spLocks noChangeArrowheads="1"/>
          </p:cNvSpPr>
          <p:nvPr/>
        </p:nvSpPr>
        <p:spPr bwMode="auto">
          <a:xfrm>
            <a:off x="538256" y="4341629"/>
            <a:ext cx="8305800" cy="700192"/>
          </a:xfrm>
          <a:prstGeom prst="rect">
            <a:avLst/>
          </a:prstGeom>
          <a:noFill/>
          <a:ln w="9525">
            <a:noFill/>
            <a:miter lim="800000"/>
            <a:headEnd/>
            <a:tailEnd/>
          </a:ln>
        </p:spPr>
        <p:txBody>
          <a:bodyPr>
            <a:spAutoFit/>
          </a:bodyPr>
          <a:lstStyle/>
          <a:p>
            <a:pPr marL="228600" indent="-228600">
              <a:spcBef>
                <a:spcPts val="900"/>
              </a:spcBef>
              <a:buSzPct val="90000"/>
              <a:buFont typeface="Wingdings" pitchFamily="2" charset="2"/>
              <a:buChar char="q"/>
            </a:pPr>
            <a:r>
              <a:rPr lang="en-US" sz="1600" dirty="0">
                <a:latin typeface="Helvetica"/>
                <a:ea typeface="Helvetica"/>
                <a:cs typeface="Helvetica"/>
              </a:rPr>
              <a:t>The reach in </a:t>
            </a:r>
            <a:r>
              <a:rPr lang="en-US" sz="1600" dirty="0" err="1">
                <a:latin typeface="Symbol" pitchFamily="18" charset="2"/>
                <a:ea typeface="Helvetica"/>
                <a:cs typeface="Helvetica"/>
              </a:rPr>
              <a:t>b</a:t>
            </a:r>
            <a:r>
              <a:rPr lang="en-US" sz="1600" dirty="0">
                <a:latin typeface="Helvetica"/>
                <a:ea typeface="Helvetica"/>
                <a:cs typeface="Helvetica"/>
              </a:rPr>
              <a:t>* depends on beam size in the triplets where we have the aperture limits:</a:t>
            </a:r>
          </a:p>
          <a:p>
            <a:pPr marL="228600" indent="-228600">
              <a:spcBef>
                <a:spcPts val="900"/>
              </a:spcBef>
              <a:buSzPct val="90000"/>
              <a:buFont typeface="Wingdings" pitchFamily="2" charset="2"/>
              <a:buChar char="q"/>
            </a:pPr>
            <a:endParaRPr lang="en-US" sz="1600" dirty="0">
              <a:latin typeface="Helvetica"/>
              <a:ea typeface="Helvetica"/>
              <a:cs typeface="Helvetica"/>
            </a:endParaRPr>
          </a:p>
        </p:txBody>
      </p:sp>
      <p:graphicFrame>
        <p:nvGraphicFramePr>
          <p:cNvPr id="10" name="Object 3"/>
          <p:cNvGraphicFramePr>
            <a:graphicFrameLocks noChangeAspect="1"/>
          </p:cNvGraphicFramePr>
          <p:nvPr/>
        </p:nvGraphicFramePr>
        <p:xfrm>
          <a:off x="1268413" y="4891088"/>
          <a:ext cx="2535237" cy="1081087"/>
        </p:xfrm>
        <a:graphic>
          <a:graphicData uri="http://schemas.openxmlformats.org/presentationml/2006/ole">
            <mc:AlternateContent xmlns:mc="http://schemas.openxmlformats.org/markup-compatibility/2006">
              <mc:Choice xmlns:v="urn:schemas-microsoft-com:vml" Requires="v">
                <p:oleObj spid="_x0000_s37428" name="Equation" r:id="rId5" imgW="952200" imgH="495000" progId="Equation.3">
                  <p:embed/>
                </p:oleObj>
              </mc:Choice>
              <mc:Fallback>
                <p:oleObj name="Equation" r:id="rId5" imgW="952200" imgH="4950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8413" y="4891088"/>
                        <a:ext cx="2535237" cy="1081087"/>
                      </a:xfrm>
                      <a:prstGeom prst="rect">
                        <a:avLst/>
                      </a:prstGeom>
                      <a:solidFill>
                        <a:srgbClr val="FFFF99"/>
                      </a:solidFill>
                    </p:spPr>
                  </p:pic>
                </p:oleObj>
              </mc:Fallback>
            </mc:AlternateContent>
          </a:graphicData>
        </a:graphic>
      </p:graphicFrame>
      <p:sp>
        <p:nvSpPr>
          <p:cNvPr id="11" name="Right Arrow 9"/>
          <p:cNvSpPr>
            <a:spLocks noChangeArrowheads="1"/>
          </p:cNvSpPr>
          <p:nvPr/>
        </p:nvSpPr>
        <p:spPr bwMode="auto">
          <a:xfrm>
            <a:off x="4303713" y="5256213"/>
            <a:ext cx="920750" cy="384175"/>
          </a:xfrm>
          <a:prstGeom prst="rightArrow">
            <a:avLst>
              <a:gd name="adj1" fmla="val 50000"/>
              <a:gd name="adj2" fmla="val 49931"/>
            </a:avLst>
          </a:prstGeom>
          <a:solidFill>
            <a:srgbClr val="FFFF99"/>
          </a:solidFill>
          <a:ln w="9525" algn="ctr">
            <a:solidFill>
              <a:schemeClr val="tx1"/>
            </a:solidFill>
            <a:round/>
            <a:headEnd/>
            <a:tailEnd/>
          </a:ln>
        </p:spPr>
        <p:txBody>
          <a:bodyPr/>
          <a:lstStyle/>
          <a:p>
            <a:endParaRPr lang="en-US"/>
          </a:p>
        </p:txBody>
      </p:sp>
      <p:graphicFrame>
        <p:nvGraphicFramePr>
          <p:cNvPr id="12" name="Object 4"/>
          <p:cNvGraphicFramePr>
            <a:graphicFrameLocks noChangeAspect="1"/>
          </p:cNvGraphicFramePr>
          <p:nvPr/>
        </p:nvGraphicFramePr>
        <p:xfrm>
          <a:off x="5981699" y="4891088"/>
          <a:ext cx="1806575" cy="1065212"/>
        </p:xfrm>
        <a:graphic>
          <a:graphicData uri="http://schemas.openxmlformats.org/presentationml/2006/ole">
            <mc:AlternateContent xmlns:mc="http://schemas.openxmlformats.org/markup-compatibility/2006">
              <mc:Choice xmlns:v="urn:schemas-microsoft-com:vml" Requires="v">
                <p:oleObj spid="_x0000_s37429" name="Equation" r:id="rId7" imgW="583920" imgH="419040" progId="Equation.3">
                  <p:embed/>
                </p:oleObj>
              </mc:Choice>
              <mc:Fallback>
                <p:oleObj name="Equation" r:id="rId7" imgW="583920" imgH="41904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1699" y="4891088"/>
                        <a:ext cx="1806575" cy="1065212"/>
                      </a:xfrm>
                      <a:prstGeom prst="rect">
                        <a:avLst/>
                      </a:prstGeom>
                      <a:solidFill>
                        <a:srgbClr val="FFFF99"/>
                      </a:solidFill>
                    </p:spPr>
                  </p:pic>
                </p:oleObj>
              </mc:Fallback>
            </mc:AlternateContent>
          </a:graphicData>
        </a:graphic>
      </p:graphicFrame>
      <p:grpSp>
        <p:nvGrpSpPr>
          <p:cNvPr id="19" name="Group 18"/>
          <p:cNvGrpSpPr/>
          <p:nvPr/>
        </p:nvGrpSpPr>
        <p:grpSpPr>
          <a:xfrm>
            <a:off x="6395366" y="1476008"/>
            <a:ext cx="3031793" cy="4061881"/>
            <a:chOff x="6395366" y="1476008"/>
            <a:chExt cx="3031793" cy="4061881"/>
          </a:xfrm>
        </p:grpSpPr>
        <p:cxnSp>
          <p:nvCxnSpPr>
            <p:cNvPr id="6" name="Straight Arrow Connector 5"/>
            <p:cNvCxnSpPr>
              <a:endCxn id="17" idx="1"/>
            </p:cNvCxnSpPr>
            <p:nvPr/>
          </p:nvCxnSpPr>
          <p:spPr>
            <a:xfrm>
              <a:off x="6395366" y="1476008"/>
              <a:ext cx="1047036" cy="7783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583915" y="3100761"/>
              <a:ext cx="408717" cy="24371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379270" y="2109187"/>
              <a:ext cx="2047889" cy="923330"/>
            </a:xfrm>
            <a:prstGeom prst="rect">
              <a:avLst/>
            </a:prstGeom>
            <a:noFill/>
          </p:spPr>
          <p:txBody>
            <a:bodyPr wrap="square" rtlCol="0">
              <a:spAutoFit/>
            </a:bodyPr>
            <a:lstStyle/>
            <a:p>
              <a:r>
                <a:rPr lang="en-US" dirty="0" smtClean="0"/>
                <a:t>Energy increase yields </a:t>
              </a:r>
              <a:r>
                <a:rPr lang="en-US" dirty="0" smtClean="0">
                  <a:latin typeface="Symbol" charset="2"/>
                  <a:cs typeface="Symbol" charset="2"/>
                </a:rPr>
                <a:t>g</a:t>
              </a:r>
              <a:r>
                <a:rPr lang="en-US" baseline="30000" dirty="0" smtClean="0"/>
                <a:t>2</a:t>
              </a:r>
              <a:r>
                <a:rPr lang="en-US" dirty="0" smtClean="0"/>
                <a:t> increase </a:t>
              </a:r>
            </a:p>
            <a:p>
              <a:r>
                <a:rPr lang="en-US" dirty="0" smtClean="0"/>
                <a:t>in </a:t>
              </a:r>
              <a:r>
                <a:rPr lang="en-US" dirty="0" err="1" smtClean="0"/>
                <a:t>lumi</a:t>
              </a:r>
              <a:r>
                <a:rPr lang="en-US" dirty="0" smtClean="0"/>
                <a:t> </a:t>
              </a:r>
              <a:endParaRPr lang="en-US" dirty="0"/>
            </a:p>
          </p:txBody>
        </p:sp>
        <p:sp>
          <p:nvSpPr>
            <p:cNvPr id="17" name="Oval 16"/>
            <p:cNvSpPr/>
            <p:nvPr/>
          </p:nvSpPr>
          <p:spPr>
            <a:xfrm>
              <a:off x="7150454" y="2109187"/>
              <a:ext cx="1993546" cy="991574"/>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0581" y="1231899"/>
            <a:ext cx="8983419" cy="512445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Top decay </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3" name="Picture 2"/>
          <p:cNvPicPr>
            <a:picLocks noChangeAspect="1"/>
          </p:cNvPicPr>
          <p:nvPr/>
        </p:nvPicPr>
        <p:blipFill>
          <a:blip r:embed="rId2"/>
          <a:stretch>
            <a:fillRect/>
          </a:stretch>
        </p:blipFill>
        <p:spPr>
          <a:xfrm>
            <a:off x="393700" y="1485900"/>
            <a:ext cx="8343900" cy="3873500"/>
          </a:xfrm>
          <a:prstGeom prst="rect">
            <a:avLst/>
          </a:prstGeom>
        </p:spPr>
      </p:pic>
      <p:sp>
        <p:nvSpPr>
          <p:cNvPr id="5" name="Date Placeholder 4"/>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388715880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Parton </a:t>
            </a:r>
            <a:r>
              <a:rPr lang="en-US" dirty="0" err="1" smtClean="0"/>
              <a:t>lumi</a:t>
            </a:r>
            <a:r>
              <a:rPr lang="en-US" dirty="0" smtClean="0"/>
              <a:t> 7/14 </a:t>
            </a:r>
            <a:r>
              <a:rPr lang="en-US" dirty="0" err="1" smtClean="0"/>
              <a:t>TeV</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853397" y="1388424"/>
            <a:ext cx="5602549" cy="5172086"/>
          </a:xfrm>
          <a:prstGeom prst="rect">
            <a:avLst/>
          </a:prstGeom>
        </p:spPr>
      </p:pic>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251756361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smtClean="0"/>
              <a:t>Discoveries are made early </a:t>
            </a:r>
            <a:endParaRPr lang="en-US" sz="4400"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22" name="Group 21"/>
          <p:cNvGrpSpPr/>
          <p:nvPr/>
        </p:nvGrpSpPr>
        <p:grpSpPr>
          <a:xfrm>
            <a:off x="1219200" y="1143000"/>
            <a:ext cx="6906890" cy="5334000"/>
            <a:chOff x="1219200" y="1143000"/>
            <a:chExt cx="6906890" cy="5334000"/>
          </a:xfrm>
        </p:grpSpPr>
        <p:pic>
          <p:nvPicPr>
            <p:cNvPr id="6" name="Picture 5" descr="HadColliderHistory.eps"/>
            <p:cNvPicPr>
              <a:picLocks noChangeAspect="1"/>
            </p:cNvPicPr>
            <p:nvPr/>
          </p:nvPicPr>
          <p:blipFill>
            <a:blip r:embed="rId2"/>
            <a:stretch>
              <a:fillRect/>
            </a:stretch>
          </p:blipFill>
          <p:spPr>
            <a:xfrm>
              <a:off x="1219200" y="1143000"/>
              <a:ext cx="6718300" cy="5334000"/>
            </a:xfrm>
            <a:prstGeom prst="rect">
              <a:avLst/>
            </a:prstGeom>
          </p:spPr>
        </p:pic>
        <p:sp>
          <p:nvSpPr>
            <p:cNvPr id="7" name="Oval 6"/>
            <p:cNvSpPr/>
            <p:nvPr/>
          </p:nvSpPr>
          <p:spPr>
            <a:xfrm rot="1342256">
              <a:off x="6956146" y="1472660"/>
              <a:ext cx="240398" cy="609262"/>
            </a:xfrm>
            <a:prstGeom prst="ellipse">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endCxn id="7" idx="2"/>
            </p:cNvCxnSpPr>
            <p:nvPr/>
          </p:nvCxnSpPr>
          <p:spPr>
            <a:xfrm>
              <a:off x="4026841" y="1676400"/>
              <a:ext cx="2938351" cy="55143"/>
            </a:xfrm>
            <a:prstGeom prst="straightConnector1">
              <a:avLst/>
            </a:prstGeom>
            <a:ln w="25400" cap="flat" cmpd="sng" algn="ctr">
              <a:solidFill>
                <a:srgbClr val="FF00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flipH="1" flipV="1">
              <a:off x="7157070" y="1638605"/>
              <a:ext cx="48890" cy="45719"/>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211690" y="1502420"/>
              <a:ext cx="914400" cy="261610"/>
            </a:xfrm>
            <a:prstGeom prst="rect">
              <a:avLst/>
            </a:prstGeom>
            <a:noFill/>
          </p:spPr>
          <p:txBody>
            <a:bodyPr wrap="square" rtlCol="0">
              <a:spAutoFit/>
            </a:bodyPr>
            <a:lstStyle/>
            <a:p>
              <a:r>
                <a:rPr lang="en-US" sz="1100" dirty="0" smtClean="0">
                  <a:solidFill>
                    <a:srgbClr val="FF0000"/>
                  </a:solidFill>
                </a:rPr>
                <a:t>2012 guess</a:t>
              </a:r>
              <a:endParaRPr lang="en-US" sz="1100" dirty="0">
                <a:solidFill>
                  <a:srgbClr val="FF0000"/>
                </a:solidFill>
              </a:endParaRPr>
            </a:p>
          </p:txBody>
        </p:sp>
        <p:sp>
          <p:nvSpPr>
            <p:cNvPr id="11" name="TextBox 10"/>
            <p:cNvSpPr txBox="1"/>
            <p:nvPr/>
          </p:nvSpPr>
          <p:spPr>
            <a:xfrm>
              <a:off x="7026250" y="1780401"/>
              <a:ext cx="838200" cy="261610"/>
            </a:xfrm>
            <a:prstGeom prst="rect">
              <a:avLst/>
            </a:prstGeom>
            <a:noFill/>
          </p:spPr>
          <p:txBody>
            <a:bodyPr wrap="square" rtlCol="0">
              <a:spAutoFit/>
            </a:bodyPr>
            <a:lstStyle/>
            <a:p>
              <a:r>
                <a:rPr lang="en-US" sz="1100" dirty="0" smtClean="0">
                  <a:solidFill>
                    <a:srgbClr val="FF0000"/>
                  </a:solidFill>
                </a:rPr>
                <a:t> 2011 est.</a:t>
              </a:r>
              <a:endParaRPr lang="en-US" sz="1100" dirty="0">
                <a:solidFill>
                  <a:srgbClr val="FF0000"/>
                </a:solidFill>
              </a:endParaRPr>
            </a:p>
          </p:txBody>
        </p:sp>
        <p:sp>
          <p:nvSpPr>
            <p:cNvPr id="12" name="TextBox 11"/>
            <p:cNvSpPr txBox="1"/>
            <p:nvPr/>
          </p:nvSpPr>
          <p:spPr>
            <a:xfrm>
              <a:off x="2421476" y="1231899"/>
              <a:ext cx="2057400" cy="646331"/>
            </a:xfrm>
            <a:prstGeom prst="rect">
              <a:avLst/>
            </a:prstGeom>
            <a:noFill/>
          </p:spPr>
          <p:txBody>
            <a:bodyPr wrap="square" rtlCol="0">
              <a:spAutoFit/>
            </a:bodyPr>
            <a:lstStyle/>
            <a:p>
              <a:pPr algn="ctr"/>
              <a:r>
                <a:rPr lang="en-US" b="1" dirty="0" smtClean="0">
                  <a:solidFill>
                    <a:srgbClr val="FF0000"/>
                  </a:solidFill>
                </a:rPr>
                <a:t>Early </a:t>
              </a:r>
            </a:p>
            <a:p>
              <a:pPr algn="ctr"/>
              <a:r>
                <a:rPr lang="en-US" b="1" dirty="0" smtClean="0">
                  <a:solidFill>
                    <a:srgbClr val="FF0000"/>
                  </a:solidFill>
                </a:rPr>
                <a:t> discovery?</a:t>
              </a:r>
            </a:p>
          </p:txBody>
        </p:sp>
        <p:sp>
          <p:nvSpPr>
            <p:cNvPr id="13" name="Oval 12"/>
            <p:cNvSpPr/>
            <p:nvPr/>
          </p:nvSpPr>
          <p:spPr>
            <a:xfrm>
              <a:off x="4140204" y="2709337"/>
              <a:ext cx="609600" cy="457200"/>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endCxn id="13" idx="1"/>
            </p:cNvCxnSpPr>
            <p:nvPr/>
          </p:nvCxnSpPr>
          <p:spPr>
            <a:xfrm rot="16200000" flipH="1">
              <a:off x="3536844" y="2083658"/>
              <a:ext cx="898060" cy="4872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514600" y="4343400"/>
              <a:ext cx="1295400" cy="5334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endCxn id="17" idx="0"/>
            </p:cNvCxnSpPr>
            <p:nvPr/>
          </p:nvCxnSpPr>
          <p:spPr>
            <a:xfrm rot="5400000">
              <a:off x="2118102" y="2922432"/>
              <a:ext cx="2465167" cy="3767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7" idx="4"/>
            </p:cNvCxnSpPr>
            <p:nvPr/>
          </p:nvCxnSpPr>
          <p:spPr>
            <a:xfrm rot="5400000">
              <a:off x="2863478" y="5025932"/>
              <a:ext cx="447954" cy="1496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2362200" y="5257800"/>
              <a:ext cx="762000" cy="4572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p:nvSpPr>
        <p:spPr>
          <a:xfrm>
            <a:off x="5369699" y="6444476"/>
            <a:ext cx="2959100" cy="276999"/>
          </a:xfrm>
          <a:prstGeom prst="rect">
            <a:avLst/>
          </a:prstGeom>
          <a:noFill/>
        </p:spPr>
        <p:txBody>
          <a:bodyPr wrap="square" rtlCol="0">
            <a:spAutoFit/>
          </a:bodyPr>
          <a:lstStyle/>
          <a:p>
            <a:r>
              <a:rPr lang="en-US" sz="1200" dirty="0" smtClean="0"/>
              <a:t>Courtesy of Joe </a:t>
            </a:r>
            <a:r>
              <a:rPr lang="en-US" sz="1200" dirty="0" err="1" smtClean="0"/>
              <a:t>Incandela</a:t>
            </a:r>
            <a:endParaRPr lang="en-US" sz="1200" dirty="0"/>
          </a:p>
        </p:txBody>
      </p:sp>
      <p:sp>
        <p:nvSpPr>
          <p:cNvPr id="2" name="Date Placeholder 1"/>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 response simulation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2654300" y="1346200"/>
            <a:ext cx="3835400" cy="4165600"/>
          </a:xfrm>
          <a:prstGeom prst="rect">
            <a:avLst/>
          </a:prstGeom>
        </p:spPr>
      </p:pic>
    </p:spTree>
    <p:extLst>
      <p:ext uri="{BB962C8B-B14F-4D97-AF65-F5344CB8AC3E}">
        <p14:creationId xmlns:p14="http://schemas.microsoft.com/office/powerpoint/2010/main" val="40264908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ymbol" charset="2"/>
                <a:cs typeface="Symbol" charset="2"/>
              </a:rPr>
              <a:t>g</a:t>
            </a:r>
            <a:r>
              <a:rPr lang="en-US" dirty="0" smtClean="0"/>
              <a:t>-jet balancing</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470003" y="1097536"/>
            <a:ext cx="6604000" cy="5080000"/>
          </a:xfrm>
          <a:prstGeom prst="rect">
            <a:avLst/>
          </a:prstGeom>
        </p:spPr>
      </p:pic>
    </p:spTree>
    <p:extLst>
      <p:ext uri="{BB962C8B-B14F-4D97-AF65-F5344CB8AC3E}">
        <p14:creationId xmlns:p14="http://schemas.microsoft.com/office/powerpoint/2010/main" val="40623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Muons</a:t>
            </a:r>
            <a:r>
              <a:rPr lang="en-US" dirty="0" smtClean="0"/>
              <a:t> </a:t>
            </a:r>
            <a:endParaRPr lang="en-US" dirty="0"/>
          </a:p>
        </p:txBody>
      </p:sp>
      <p:sp>
        <p:nvSpPr>
          <p:cNvPr id="4" name="Date Placeholder 3"/>
          <p:cNvSpPr>
            <a:spLocks noGrp="1"/>
          </p:cNvSpPr>
          <p:nvPr>
            <p:ph type="dt" sz="half" idx="10"/>
          </p:nvPr>
        </p:nvSpPr>
        <p:spPr/>
        <p:txBody>
          <a:bodyPr/>
          <a:lstStyle/>
          <a:p>
            <a:r>
              <a:rPr lang="en-US" smtClean="0"/>
              <a:t>8/27/12</a:t>
            </a:r>
            <a:endParaRPr lang="en-US"/>
          </a:p>
        </p:txBody>
      </p:sp>
      <p:sp>
        <p:nvSpPr>
          <p:cNvPr id="5" name="Footer Placeholder 4"/>
          <p:cNvSpPr>
            <a:spLocks noGrp="1"/>
          </p:cNvSpPr>
          <p:nvPr>
            <p:ph type="ftr" sz="quarter" idx="11"/>
          </p:nvPr>
        </p:nvSpPr>
        <p:spPr/>
        <p:txBody>
          <a:bodyPr/>
          <a:lstStyle/>
          <a:p>
            <a:r>
              <a:rPr lang="en-US" smtClean="0"/>
              <a:t>CMS Higgs Marlow</a:t>
            </a:r>
            <a:endParaRPr lang="en-US"/>
          </a:p>
        </p:txBody>
      </p:sp>
      <p:sp>
        <p:nvSpPr>
          <p:cNvPr id="7" name="Content Placeholder 2"/>
          <p:cNvSpPr>
            <a:spLocks noGrp="1"/>
          </p:cNvSpPr>
          <p:nvPr>
            <p:ph idx="1"/>
          </p:nvPr>
        </p:nvSpPr>
        <p:spPr>
          <a:xfrm>
            <a:off x="1076772" y="4485486"/>
            <a:ext cx="8308528" cy="2067714"/>
          </a:xfrm>
        </p:spPr>
        <p:txBody>
          <a:bodyPr>
            <a:normAutofit/>
          </a:bodyPr>
          <a:lstStyle/>
          <a:p>
            <a:pPr marL="0" indent="0">
              <a:buNone/>
            </a:pPr>
            <a:endParaRPr lang="en-US" dirty="0" smtClean="0"/>
          </a:p>
          <a:p>
            <a:r>
              <a:rPr lang="en-US" dirty="0" smtClean="0"/>
              <a:t>High efficiency down to </a:t>
            </a:r>
            <a:r>
              <a:rPr lang="en-US" dirty="0" err="1" smtClean="0"/>
              <a:t>p</a:t>
            </a:r>
            <a:r>
              <a:rPr lang="en-US" baseline="-25000" dirty="0" err="1" smtClean="0"/>
              <a:t>T</a:t>
            </a:r>
            <a:r>
              <a:rPr lang="en-US" baseline="-25000" dirty="0" smtClean="0"/>
              <a:t> </a:t>
            </a:r>
            <a:r>
              <a:rPr lang="en-US" dirty="0" smtClean="0"/>
              <a:t>= 5 </a:t>
            </a:r>
            <a:r>
              <a:rPr lang="en-US" dirty="0" err="1" smtClean="0"/>
              <a:t>GeV</a:t>
            </a:r>
            <a:r>
              <a:rPr lang="en-US" dirty="0" smtClean="0"/>
              <a:t> </a:t>
            </a:r>
            <a:endParaRPr lang="en-US" baseline="-25000" dirty="0" smtClean="0"/>
          </a:p>
          <a:p>
            <a:pPr lvl="1"/>
            <a:r>
              <a:rPr lang="en-US" dirty="0" smtClean="0"/>
              <a:t>Exploit also tracker-based </a:t>
            </a:r>
            <a:r>
              <a:rPr lang="en-US" dirty="0" err="1" smtClean="0"/>
              <a:t>muon</a:t>
            </a:r>
            <a:r>
              <a:rPr lang="en-US" dirty="0" smtClean="0"/>
              <a:t> ID</a:t>
            </a:r>
          </a:p>
          <a:p>
            <a:pPr lvl="1"/>
            <a:r>
              <a:rPr lang="en-US" dirty="0" smtClean="0"/>
              <a:t>Important for H-&gt;ZZ-&gt;4l</a:t>
            </a:r>
          </a:p>
          <a:p>
            <a:pPr lvl="1">
              <a:buNone/>
            </a:pPr>
            <a:endParaRPr lang="en-US" dirty="0" smtClean="0"/>
          </a:p>
          <a:p>
            <a:endParaRPr lang="en-US" dirty="0"/>
          </a:p>
        </p:txBody>
      </p:sp>
      <p:pic>
        <p:nvPicPr>
          <p:cNvPr id="8" name="Picture 7"/>
          <p:cNvPicPr>
            <a:picLocks noChangeAspect="1"/>
          </p:cNvPicPr>
          <p:nvPr/>
        </p:nvPicPr>
        <p:blipFill rotWithShape="1">
          <a:blip r:embed="rId2"/>
          <a:srcRect t="3478"/>
          <a:stretch/>
        </p:blipFill>
        <p:spPr>
          <a:xfrm>
            <a:off x="457200" y="1252824"/>
            <a:ext cx="3873500" cy="3643278"/>
          </a:xfrm>
          <a:prstGeom prst="rect">
            <a:avLst/>
          </a:prstGeom>
          <a:effectLst/>
        </p:spPr>
      </p:pic>
      <p:sp>
        <p:nvSpPr>
          <p:cNvPr id="9" name="Rectangle 24"/>
          <p:cNvSpPr>
            <a:spLocks/>
          </p:cNvSpPr>
          <p:nvPr/>
        </p:nvSpPr>
        <p:spPr bwMode="auto">
          <a:xfrm>
            <a:off x="1092200" y="1923695"/>
            <a:ext cx="1003300" cy="615553"/>
          </a:xfrm>
          <a:prstGeom prst="rect">
            <a:avLst/>
          </a:prstGeom>
          <a:ln>
            <a:noFill/>
            <a:headEnd/>
            <a:tailEnd/>
          </a:ln>
        </p:spPr>
        <p:style>
          <a:lnRef idx="1">
            <a:schemeClr val="accent2"/>
          </a:lnRef>
          <a:fillRef idx="2">
            <a:schemeClr val="accent2"/>
          </a:fillRef>
          <a:effectRef idx="1">
            <a:schemeClr val="accent2"/>
          </a:effectRef>
          <a:fontRef idx="minor">
            <a:schemeClr val="dk1"/>
          </a:fontRef>
        </p:style>
        <p:txBody>
          <a:bodyPr wrap="square" lIns="0" tIns="0" rIns="0" bIns="0" anchor="ctr">
            <a:spAutoFit/>
          </a:bodyPr>
          <a:lstStyle/>
          <a:p>
            <a:pPr algn="ctr">
              <a:defRPr/>
            </a:pPr>
            <a:r>
              <a:rPr lang="en-US" sz="2000" dirty="0" smtClean="0">
                <a:solidFill>
                  <a:srgbClr val="008000"/>
                </a:solidFill>
              </a:rPr>
              <a:t>J</a:t>
            </a:r>
            <a:r>
              <a:rPr lang="en-US" sz="2000" dirty="0" smtClean="0">
                <a:solidFill>
                  <a:srgbClr val="008000"/>
                </a:solidFill>
                <a:cs typeface="Corbel (Body)"/>
              </a:rPr>
              <a:t>/</a:t>
            </a:r>
            <a:r>
              <a:rPr lang="en-US" sz="2000" dirty="0" smtClean="0">
                <a:solidFill>
                  <a:srgbClr val="008000"/>
                </a:solidFill>
                <a:cs typeface="Corbel (Body)"/>
                <a:sym typeface="Symbol"/>
              </a:rPr>
              <a:t> </a:t>
            </a:r>
          </a:p>
          <a:p>
            <a:pPr algn="ctr">
              <a:defRPr/>
            </a:pPr>
            <a:r>
              <a:rPr lang="en-US" sz="2000" dirty="0" smtClean="0">
                <a:solidFill>
                  <a:srgbClr val="008000"/>
                </a:solidFill>
                <a:cs typeface="Corbel (Body)"/>
                <a:sym typeface="Symbol"/>
              </a:rPr>
              <a:t>T&amp;P</a:t>
            </a:r>
            <a:endParaRPr lang="en-US" sz="2000" dirty="0">
              <a:solidFill>
                <a:srgbClr val="008000"/>
              </a:solidFill>
            </a:endParaRPr>
          </a:p>
        </p:txBody>
      </p:sp>
      <p:sp>
        <p:nvSpPr>
          <p:cNvPr id="10" name="Rectangle 24"/>
          <p:cNvSpPr>
            <a:spLocks/>
          </p:cNvSpPr>
          <p:nvPr/>
        </p:nvSpPr>
        <p:spPr bwMode="auto">
          <a:xfrm>
            <a:off x="2400300" y="1901513"/>
            <a:ext cx="1168400" cy="615553"/>
          </a:xfrm>
          <a:prstGeom prst="rect">
            <a:avLst/>
          </a:prstGeom>
          <a:ln>
            <a:noFill/>
            <a:headEnd/>
            <a:tailEnd/>
          </a:ln>
        </p:spPr>
        <p:style>
          <a:lnRef idx="1">
            <a:schemeClr val="accent2"/>
          </a:lnRef>
          <a:fillRef idx="2">
            <a:schemeClr val="accent2"/>
          </a:fillRef>
          <a:effectRef idx="1">
            <a:schemeClr val="accent2"/>
          </a:effectRef>
          <a:fontRef idx="minor">
            <a:schemeClr val="dk1"/>
          </a:fontRef>
        </p:style>
        <p:txBody>
          <a:bodyPr wrap="square" lIns="0" tIns="0" rIns="0" bIns="0" anchor="ctr">
            <a:spAutoFit/>
          </a:bodyPr>
          <a:lstStyle/>
          <a:p>
            <a:pPr algn="ctr">
              <a:defRPr/>
            </a:pPr>
            <a:r>
              <a:rPr lang="en-US" sz="2000" dirty="0" smtClean="0">
                <a:solidFill>
                  <a:srgbClr val="008000"/>
                </a:solidFill>
                <a:sym typeface="Symbol"/>
              </a:rPr>
              <a:t>Z</a:t>
            </a:r>
            <a:r>
              <a:rPr lang="en-US" sz="2000" dirty="0" smtClean="0">
                <a:solidFill>
                  <a:srgbClr val="008000"/>
                </a:solidFill>
                <a:cs typeface="Corbel (Body)"/>
                <a:sym typeface="Symbol"/>
              </a:rPr>
              <a:t> </a:t>
            </a:r>
          </a:p>
          <a:p>
            <a:pPr algn="ctr">
              <a:defRPr/>
            </a:pPr>
            <a:r>
              <a:rPr lang="en-US" sz="2000" dirty="0" smtClean="0">
                <a:solidFill>
                  <a:srgbClr val="008000"/>
                </a:solidFill>
                <a:cs typeface="Corbel (Body)"/>
                <a:sym typeface="Symbol"/>
              </a:rPr>
              <a:t>T&amp;P </a:t>
            </a:r>
            <a:endParaRPr lang="en-US" sz="2000" dirty="0" smtClean="0">
              <a:solidFill>
                <a:srgbClr val="008000"/>
              </a:solidFill>
              <a:cs typeface="Corbel (Body)"/>
            </a:endParaRPr>
          </a:p>
        </p:txBody>
      </p:sp>
      <p:pic>
        <p:nvPicPr>
          <p:cNvPr id="12" name="Picture 11"/>
          <p:cNvPicPr>
            <a:picLocks noChangeAspect="1"/>
          </p:cNvPicPr>
          <p:nvPr/>
        </p:nvPicPr>
        <p:blipFill rotWithShape="1">
          <a:blip r:embed="rId3"/>
          <a:srcRect t="3715"/>
          <a:stretch/>
        </p:blipFill>
        <p:spPr>
          <a:xfrm>
            <a:off x="4635500" y="1291388"/>
            <a:ext cx="4152900" cy="3549343"/>
          </a:xfrm>
          <a:prstGeom prst="rect">
            <a:avLst/>
          </a:prstGeom>
          <a:effectLst/>
        </p:spPr>
      </p:pic>
      <p:sp>
        <p:nvSpPr>
          <p:cNvPr id="13" name="Rectangle 24"/>
          <p:cNvSpPr>
            <a:spLocks/>
          </p:cNvSpPr>
          <p:nvPr/>
        </p:nvSpPr>
        <p:spPr bwMode="auto">
          <a:xfrm>
            <a:off x="6184900" y="2094468"/>
            <a:ext cx="1905000" cy="923330"/>
          </a:xfrm>
          <a:prstGeom prst="rect">
            <a:avLst/>
          </a:prstGeom>
          <a:ln>
            <a:noFill/>
            <a:headEnd/>
            <a:tailEnd/>
          </a:ln>
        </p:spPr>
        <p:style>
          <a:lnRef idx="1">
            <a:schemeClr val="accent2"/>
          </a:lnRef>
          <a:fillRef idx="2">
            <a:schemeClr val="accent2"/>
          </a:fillRef>
          <a:effectRef idx="1">
            <a:schemeClr val="accent2"/>
          </a:effectRef>
          <a:fontRef idx="minor">
            <a:schemeClr val="dk1"/>
          </a:fontRef>
        </p:style>
        <p:txBody>
          <a:bodyPr wrap="square" lIns="0" tIns="0" rIns="0" bIns="0" anchor="ctr">
            <a:spAutoFit/>
          </a:bodyPr>
          <a:lstStyle/>
          <a:p>
            <a:pPr algn="ctr">
              <a:defRPr/>
            </a:pPr>
            <a:r>
              <a:rPr lang="en-US" sz="2000" dirty="0" smtClean="0">
                <a:solidFill>
                  <a:srgbClr val="008000"/>
                </a:solidFill>
                <a:cs typeface="Corbel (Body)"/>
                <a:sym typeface="Symbol"/>
              </a:rPr>
              <a:t>Efficiency is stable in high </a:t>
            </a:r>
            <a:r>
              <a:rPr lang="en-US" dirty="0" smtClean="0">
                <a:solidFill>
                  <a:srgbClr val="008000"/>
                </a:solidFill>
                <a:cs typeface="Corbel (Body)"/>
                <a:sym typeface="Symbol"/>
              </a:rPr>
              <a:t>pile</a:t>
            </a:r>
            <a:r>
              <a:rPr lang="en-US" sz="2000" dirty="0" smtClean="0">
                <a:solidFill>
                  <a:srgbClr val="008000"/>
                </a:solidFill>
                <a:cs typeface="Corbel (Body)"/>
                <a:sym typeface="Symbol"/>
              </a:rPr>
              <a:t>-up environment</a:t>
            </a:r>
          </a:p>
        </p:txBody>
      </p:sp>
      <p:cxnSp>
        <p:nvCxnSpPr>
          <p:cNvPr id="14" name="Straight Connector 13"/>
          <p:cNvCxnSpPr/>
          <p:nvPr/>
        </p:nvCxnSpPr>
        <p:spPr>
          <a:xfrm rot="5400000">
            <a:off x="1472406" y="2376492"/>
            <a:ext cx="1447800" cy="1588"/>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18" name="Footer Placeholder 1"/>
          <p:cNvSpPr txBox="1">
            <a:spLocks/>
          </p:cNvSpPr>
          <p:nvPr/>
        </p:nvSpPr>
        <p:spPr>
          <a:xfrm>
            <a:off x="762000" y="6324600"/>
            <a:ext cx="8001000" cy="2159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t>-- Marlow</a:t>
            </a:r>
            <a:endParaRPr lang="en-GB" dirty="0"/>
          </a:p>
        </p:txBody>
      </p:sp>
    </p:spTree>
    <p:extLst>
      <p:ext uri="{BB962C8B-B14F-4D97-AF65-F5344CB8AC3E}">
        <p14:creationId xmlns:p14="http://schemas.microsoft.com/office/powerpoint/2010/main" val="13038593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ECAL</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0" y="932973"/>
            <a:ext cx="4924315" cy="3282877"/>
          </a:xfrm>
          <a:prstGeom prst="rect">
            <a:avLst/>
          </a:prstGeom>
        </p:spPr>
      </p:pic>
      <p:pic>
        <p:nvPicPr>
          <p:cNvPr id="7" name="Picture 6"/>
          <p:cNvPicPr>
            <a:picLocks noChangeAspect="1"/>
          </p:cNvPicPr>
          <p:nvPr/>
        </p:nvPicPr>
        <p:blipFill>
          <a:blip r:embed="rId3"/>
          <a:stretch>
            <a:fillRect/>
          </a:stretch>
        </p:blipFill>
        <p:spPr>
          <a:xfrm>
            <a:off x="1708678" y="3443912"/>
            <a:ext cx="4351145" cy="2912438"/>
          </a:xfrm>
          <a:prstGeom prst="rect">
            <a:avLst/>
          </a:prstGeom>
        </p:spPr>
      </p:pic>
      <p:pic>
        <p:nvPicPr>
          <p:cNvPr id="8" name="Picture 7"/>
          <p:cNvPicPr>
            <a:picLocks noChangeAspect="1"/>
          </p:cNvPicPr>
          <p:nvPr/>
        </p:nvPicPr>
        <p:blipFill>
          <a:blip r:embed="rId4"/>
          <a:stretch>
            <a:fillRect/>
          </a:stretch>
        </p:blipFill>
        <p:spPr>
          <a:xfrm>
            <a:off x="6336312" y="1449116"/>
            <a:ext cx="2807688" cy="4211533"/>
          </a:xfrm>
          <a:prstGeom prst="rect">
            <a:avLst/>
          </a:prstGeom>
        </p:spPr>
      </p:pic>
    </p:spTree>
    <p:extLst>
      <p:ext uri="{BB962C8B-B14F-4D97-AF65-F5344CB8AC3E}">
        <p14:creationId xmlns:p14="http://schemas.microsoft.com/office/powerpoint/2010/main" val="36972652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calorimeter</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7" name="TextBox 6"/>
          <p:cNvSpPr txBox="1"/>
          <p:nvPr/>
        </p:nvSpPr>
        <p:spPr>
          <a:xfrm>
            <a:off x="1684634" y="1392719"/>
            <a:ext cx="6740057" cy="523220"/>
          </a:xfrm>
          <a:prstGeom prst="rect">
            <a:avLst/>
          </a:prstGeom>
          <a:noFill/>
        </p:spPr>
        <p:txBody>
          <a:bodyPr wrap="square" rtlCol="0">
            <a:spAutoFit/>
          </a:bodyPr>
          <a:lstStyle/>
          <a:p>
            <a:r>
              <a:rPr lang="en-US" sz="2800" dirty="0" smtClean="0"/>
              <a:t>Energy scale stability ~ 0.1%</a:t>
            </a:r>
            <a:endParaRPr lang="en-US" sz="2800" dirty="0"/>
          </a:p>
        </p:txBody>
      </p:sp>
      <p:sp>
        <p:nvSpPr>
          <p:cNvPr id="8" name="Date Placeholder 7"/>
          <p:cNvSpPr>
            <a:spLocks noGrp="1"/>
          </p:cNvSpPr>
          <p:nvPr>
            <p:ph type="dt" sz="half" idx="10"/>
          </p:nvPr>
        </p:nvSpPr>
        <p:spPr/>
        <p:txBody>
          <a:bodyPr/>
          <a:lstStyle/>
          <a:p>
            <a:r>
              <a:rPr lang="en-US" smtClean="0"/>
              <a:t>13-14 September 2012</a:t>
            </a:r>
            <a:endParaRPr lang="en-US"/>
          </a:p>
        </p:txBody>
      </p:sp>
      <p:pic>
        <p:nvPicPr>
          <p:cNvPr id="12" name="Picture 12" descr="EB_01_01_2012_20_06_2012_history_vsTime.pdf"/>
          <p:cNvPicPr>
            <a:picLocks noChangeAspect="1"/>
          </p:cNvPicPr>
          <p:nvPr/>
        </p:nvPicPr>
        <p:blipFill rotWithShape="1">
          <a:blip r:embed="rId2">
            <a:extLst>
              <a:ext uri="{28A0092B-C50C-407E-A947-70E740481C1C}">
                <a14:useLocalDpi xmlns:a14="http://schemas.microsoft.com/office/drawing/2010/main" val="0"/>
              </a:ext>
            </a:extLst>
          </a:blip>
          <a:srcRect l="2244" r="4097"/>
          <a:stretch/>
        </p:blipFill>
        <p:spPr bwMode="auto">
          <a:xfrm>
            <a:off x="0" y="2346804"/>
            <a:ext cx="8921036" cy="4171049"/>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5208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ECAL performance </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descr="effsigmacat0_2011.pdf"/>
          <p:cNvPicPr>
            <a:picLocks noChangeAspect="1"/>
          </p:cNvPicPr>
          <p:nvPr/>
        </p:nvPicPr>
        <p:blipFill rotWithShape="1">
          <a:blip r:embed="rId2">
            <a:extLst>
              <a:ext uri="{28A0092B-C50C-407E-A947-70E740481C1C}">
                <a14:useLocalDpi xmlns:a14="http://schemas.microsoft.com/office/drawing/2010/main" val="0"/>
              </a:ext>
            </a:extLst>
          </a:blip>
          <a:srcRect t="3029"/>
          <a:stretch/>
        </p:blipFill>
        <p:spPr>
          <a:xfrm>
            <a:off x="-122860" y="2241727"/>
            <a:ext cx="4684331" cy="4382219"/>
          </a:xfrm>
          <a:prstGeom prst="rect">
            <a:avLst/>
          </a:prstGeom>
        </p:spPr>
      </p:pic>
      <p:sp>
        <p:nvSpPr>
          <p:cNvPr id="7" name="TextBox 6"/>
          <p:cNvSpPr txBox="1"/>
          <p:nvPr/>
        </p:nvSpPr>
        <p:spPr>
          <a:xfrm>
            <a:off x="6237133" y="1526010"/>
            <a:ext cx="1546494" cy="523220"/>
          </a:xfrm>
          <a:prstGeom prst="rect">
            <a:avLst/>
          </a:prstGeom>
          <a:solidFill>
            <a:schemeClr val="tx1"/>
          </a:solidFill>
          <a:effectLst>
            <a:outerShdw blurRad="50800" dist="190500" dir="2700000" algn="tl" rotWithShape="0">
              <a:prstClr val="black">
                <a:alpha val="40000"/>
              </a:prstClr>
            </a:outerShdw>
          </a:effectLst>
        </p:spPr>
        <p:txBody>
          <a:bodyPr wrap="square" rtlCol="0">
            <a:spAutoFit/>
          </a:bodyPr>
          <a:lstStyle/>
          <a:p>
            <a:r>
              <a:rPr lang="en-US" sz="2800" dirty="0" smtClean="0">
                <a:solidFill>
                  <a:srgbClr val="000000"/>
                </a:solidFill>
              </a:rPr>
              <a:t>Z</a:t>
            </a:r>
            <a:r>
              <a:rPr lang="en-US" sz="2800" baseline="30000" dirty="0" smtClean="0">
                <a:solidFill>
                  <a:srgbClr val="000000"/>
                </a:solidFill>
              </a:rPr>
              <a:t>0</a:t>
            </a:r>
            <a:r>
              <a:rPr lang="en-US" sz="2800" dirty="0" smtClean="0">
                <a:solidFill>
                  <a:srgbClr val="000000"/>
                </a:solidFill>
              </a:rPr>
              <a:t> →</a:t>
            </a:r>
            <a:r>
              <a:rPr lang="en-US" sz="2800" dirty="0" err="1" smtClean="0">
                <a:solidFill>
                  <a:srgbClr val="000000"/>
                </a:solidFill>
              </a:rPr>
              <a:t>e</a:t>
            </a:r>
            <a:r>
              <a:rPr lang="en-US" sz="2800" baseline="30000" dirty="0" err="1" smtClean="0">
                <a:solidFill>
                  <a:srgbClr val="000000"/>
                </a:solidFill>
              </a:rPr>
              <a:t>+</a:t>
            </a:r>
            <a:r>
              <a:rPr lang="en-US" sz="2800" dirty="0" err="1" smtClean="0">
                <a:solidFill>
                  <a:srgbClr val="000000"/>
                </a:solidFill>
              </a:rPr>
              <a:t>e</a:t>
            </a:r>
            <a:r>
              <a:rPr lang="en-US" sz="2800" baseline="30000" dirty="0" smtClean="0">
                <a:solidFill>
                  <a:srgbClr val="000000"/>
                </a:solidFill>
              </a:rPr>
              <a:t>-</a:t>
            </a:r>
            <a:endParaRPr lang="en-US" sz="2800" baseline="30000" dirty="0">
              <a:solidFill>
                <a:srgbClr val="000000"/>
              </a:solidFill>
            </a:endParaRPr>
          </a:p>
        </p:txBody>
      </p:sp>
      <p:sp>
        <p:nvSpPr>
          <p:cNvPr id="8" name="TextBox 7"/>
          <p:cNvSpPr txBox="1"/>
          <p:nvPr/>
        </p:nvSpPr>
        <p:spPr>
          <a:xfrm>
            <a:off x="779462" y="1231899"/>
            <a:ext cx="3025347" cy="923330"/>
          </a:xfrm>
          <a:prstGeom prst="rect">
            <a:avLst/>
          </a:prstGeom>
          <a:solidFill>
            <a:srgbClr val="FF0000"/>
          </a:solidFill>
          <a:effectLst>
            <a:glow rad="215900">
              <a:srgbClr val="FF0000">
                <a:alpha val="88000"/>
              </a:srgbClr>
            </a:glow>
            <a:softEdge rad="127000"/>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rPr>
              <a:t>Resolution on </a:t>
            </a:r>
            <a:r>
              <a:rPr lang="en-US" dirty="0" err="1" smtClean="0">
                <a:solidFill>
                  <a:schemeClr val="tx1"/>
                </a:solidFill>
                <a:latin typeface="Symbol" charset="2"/>
                <a:cs typeface="Symbol" charset="2"/>
              </a:rPr>
              <a:t>gg</a:t>
            </a:r>
            <a:r>
              <a:rPr lang="en-US" dirty="0" smtClean="0">
                <a:solidFill>
                  <a:schemeClr val="tx1"/>
                </a:solidFill>
              </a:rPr>
              <a:t> resonance : for best category ( H → </a:t>
            </a:r>
            <a:r>
              <a:rPr lang="en-US" dirty="0" err="1" smtClean="0">
                <a:solidFill>
                  <a:schemeClr val="tx1"/>
                </a:solidFill>
              </a:rPr>
              <a:t>γγ</a:t>
            </a:r>
            <a:r>
              <a:rPr lang="en-US" dirty="0" smtClean="0">
                <a:solidFill>
                  <a:schemeClr val="tx1"/>
                </a:solidFill>
              </a:rPr>
              <a:t>) </a:t>
            </a:r>
            <a:br>
              <a:rPr lang="en-US" dirty="0" smtClean="0">
                <a:solidFill>
                  <a:schemeClr val="tx1"/>
                </a:solidFill>
              </a:rPr>
            </a:br>
            <a:r>
              <a:rPr lang="en-US" dirty="0" smtClean="0">
                <a:solidFill>
                  <a:schemeClr val="tx1"/>
                </a:solidFill>
                <a:latin typeface="Symbol" charset="2"/>
                <a:cs typeface="Symbol" charset="2"/>
              </a:rPr>
              <a:t>s= </a:t>
            </a:r>
            <a:r>
              <a:rPr lang="en-US" dirty="0" smtClean="0">
                <a:solidFill>
                  <a:schemeClr val="tx1"/>
                </a:solidFill>
              </a:rPr>
              <a:t>1.1 GeV</a:t>
            </a:r>
            <a:endParaRPr lang="en-US" dirty="0">
              <a:solidFill>
                <a:schemeClr val="tx1"/>
              </a:solidFill>
            </a:endParaRPr>
          </a:p>
        </p:txBody>
      </p:sp>
      <p:sp>
        <p:nvSpPr>
          <p:cNvPr id="9" name="TextBox 8"/>
          <p:cNvSpPr txBox="1"/>
          <p:nvPr/>
        </p:nvSpPr>
        <p:spPr>
          <a:xfrm>
            <a:off x="646433" y="4841363"/>
            <a:ext cx="2318084" cy="369332"/>
          </a:xfrm>
          <a:prstGeom prst="rect">
            <a:avLst/>
          </a:prstGeom>
          <a:solidFill>
            <a:srgbClr val="F2F2F2"/>
          </a:solidFill>
          <a:ln w="19050" cmpd="sng">
            <a:solidFill>
              <a:srgbClr val="CC0000"/>
            </a:solidFill>
          </a:ln>
        </p:spPr>
        <p:txBody>
          <a:bodyPr wrap="square" rtlCol="0">
            <a:spAutoFit/>
          </a:bodyPr>
          <a:lstStyle/>
          <a:p>
            <a:r>
              <a:rPr lang="en-US" sz="1800" dirty="0">
                <a:solidFill>
                  <a:schemeClr val="bg1"/>
                </a:solidFill>
                <a:effectLst/>
              </a:rPr>
              <a:t>m</a:t>
            </a:r>
            <a:r>
              <a:rPr lang="en-US" sz="1800" baseline="30000" dirty="0" smtClean="0">
                <a:solidFill>
                  <a:schemeClr val="bg1"/>
                </a:solidFill>
                <a:effectLst/>
              </a:rPr>
              <a:t>2</a:t>
            </a:r>
            <a:r>
              <a:rPr lang="en-US" sz="1800" baseline="-25000" dirty="0" smtClean="0">
                <a:solidFill>
                  <a:schemeClr val="bg1"/>
                </a:solidFill>
                <a:effectLst/>
                <a:latin typeface="Lucida Grande"/>
                <a:ea typeface="Lucida Grande"/>
                <a:cs typeface="Lucida Grande"/>
              </a:rPr>
              <a:t>γγ</a:t>
            </a:r>
            <a:r>
              <a:rPr lang="en-US" sz="1800" dirty="0" smtClean="0">
                <a:solidFill>
                  <a:schemeClr val="bg1"/>
                </a:solidFill>
                <a:effectLst/>
              </a:rPr>
              <a:t>= 2 E</a:t>
            </a:r>
            <a:r>
              <a:rPr lang="en-US" sz="1800" baseline="-25000" dirty="0" smtClean="0">
                <a:solidFill>
                  <a:schemeClr val="bg1"/>
                </a:solidFill>
                <a:effectLst/>
              </a:rPr>
              <a:t>1</a:t>
            </a:r>
            <a:r>
              <a:rPr lang="en-US" sz="1800" dirty="0" smtClean="0">
                <a:solidFill>
                  <a:schemeClr val="bg1"/>
                </a:solidFill>
                <a:effectLst/>
              </a:rPr>
              <a:t> E</a:t>
            </a:r>
            <a:r>
              <a:rPr lang="en-US" sz="1800" baseline="-25000" dirty="0" smtClean="0">
                <a:solidFill>
                  <a:schemeClr val="bg1"/>
                </a:solidFill>
                <a:effectLst/>
              </a:rPr>
              <a:t>2</a:t>
            </a:r>
            <a:r>
              <a:rPr lang="en-US" sz="1800" dirty="0" smtClean="0">
                <a:solidFill>
                  <a:schemeClr val="bg1"/>
                </a:solidFill>
                <a:effectLst/>
              </a:rPr>
              <a:t> (1-cos</a:t>
            </a:r>
            <a:r>
              <a:rPr lang="en-US" sz="1800" dirty="0" smtClean="0">
                <a:solidFill>
                  <a:schemeClr val="bg1"/>
                </a:solidFill>
                <a:effectLst/>
                <a:latin typeface="Lucida Grande"/>
                <a:ea typeface="Lucida Grande"/>
                <a:cs typeface="Lucida Grande"/>
              </a:rPr>
              <a:t>α</a:t>
            </a:r>
            <a:r>
              <a:rPr lang="en-US" sz="1800" dirty="0" smtClean="0">
                <a:solidFill>
                  <a:schemeClr val="bg1"/>
                </a:solidFill>
                <a:effectLst/>
              </a:rPr>
              <a:t>)</a:t>
            </a:r>
          </a:p>
        </p:txBody>
      </p:sp>
      <p:pic>
        <p:nvPicPr>
          <p:cNvPr id="10" name="Picture 9"/>
          <p:cNvPicPr>
            <a:picLocks noChangeAspect="1"/>
          </p:cNvPicPr>
          <p:nvPr/>
        </p:nvPicPr>
        <p:blipFill>
          <a:blip r:embed="rId3"/>
          <a:stretch>
            <a:fillRect/>
          </a:stretch>
        </p:blipFill>
        <p:spPr>
          <a:xfrm>
            <a:off x="4734690" y="2332433"/>
            <a:ext cx="4433324" cy="4389042"/>
          </a:xfrm>
          <a:prstGeom prst="rect">
            <a:avLst/>
          </a:prstGeom>
          <a:effectLst/>
        </p:spPr>
      </p:pic>
    </p:spTree>
    <p:extLst>
      <p:ext uri="{BB962C8B-B14F-4D97-AF65-F5344CB8AC3E}">
        <p14:creationId xmlns:p14="http://schemas.microsoft.com/office/powerpoint/2010/main" val="10958503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HCAL</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862138"/>
            <a:ext cx="74549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10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HCAL response</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l="2205" t="5516" b="987"/>
          <a:stretch>
            <a:fillRect/>
          </a:stretch>
        </p:blipFill>
        <p:spPr bwMode="auto">
          <a:xfrm>
            <a:off x="3973513" y="1347788"/>
            <a:ext cx="5118100"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3848"/>
            <a:ext cx="4167135" cy="443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633434" y="1116955"/>
            <a:ext cx="3103546" cy="523220"/>
          </a:xfrm>
          <a:prstGeom prst="rect">
            <a:avLst/>
          </a:prstGeom>
          <a:noFill/>
        </p:spPr>
        <p:txBody>
          <a:bodyPr wrap="square" rtlCol="0">
            <a:spAutoFit/>
          </a:bodyPr>
          <a:lstStyle/>
          <a:p>
            <a:r>
              <a:rPr lang="en-US" sz="2800" dirty="0" smtClean="0">
                <a:effectLst>
                  <a:outerShdw blurRad="50800" dist="101600" dir="2700000" algn="tl" rotWithShape="0">
                    <a:srgbClr val="000000">
                      <a:alpha val="43000"/>
                    </a:srgbClr>
                  </a:outerShdw>
                </a:effectLst>
              </a:rPr>
              <a:t>Single π  response</a:t>
            </a:r>
            <a:endParaRPr lang="en-US" sz="2800" dirty="0">
              <a:effectLst>
                <a:outerShdw blurRad="50800" dist="101600" dir="2700000" algn="tl" rotWithShape="0">
                  <a:srgbClr val="000000">
                    <a:alpha val="43000"/>
                  </a:srgbClr>
                </a:outerShdw>
              </a:effectLst>
            </a:endParaRPr>
          </a:p>
        </p:txBody>
      </p:sp>
    </p:spTree>
    <p:extLst>
      <p:ext uri="{BB962C8B-B14F-4D97-AF65-F5344CB8AC3E}">
        <p14:creationId xmlns:p14="http://schemas.microsoft.com/office/powerpoint/2010/main" val="36812204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triggers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19" name="Group 18"/>
          <p:cNvGrpSpPr/>
          <p:nvPr/>
        </p:nvGrpSpPr>
        <p:grpSpPr>
          <a:xfrm>
            <a:off x="4136887" y="1066800"/>
            <a:ext cx="4202361" cy="5537200"/>
            <a:chOff x="4332039" y="1066800"/>
            <a:chExt cx="4797425" cy="5537200"/>
          </a:xfrm>
        </p:grpSpPr>
        <p:pic>
          <p:nvPicPr>
            <p:cNvPr id="15" name="Picture 3" descr="pic10"/>
            <p:cNvPicPr>
              <a:picLocks noChangeAspect="1" noChangeArrowheads="1"/>
            </p:cNvPicPr>
            <p:nvPr/>
          </p:nvPicPr>
          <p:blipFill>
            <a:blip r:embed="rId2">
              <a:extLst>
                <a:ext uri="{28A0092B-C50C-407E-A947-70E740481C1C}">
                  <a14:useLocalDpi xmlns:a14="http://schemas.microsoft.com/office/drawing/2010/main" val="0"/>
                </a:ext>
              </a:extLst>
            </a:blip>
            <a:srcRect l="4295" t="2625" r="12886" b="1750"/>
            <a:stretch>
              <a:fillRect/>
            </a:stretch>
          </p:blipFill>
          <p:spPr bwMode="auto">
            <a:xfrm>
              <a:off x="4332039" y="1066800"/>
              <a:ext cx="479742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6604000" y="1524000"/>
              <a:ext cx="1930400" cy="369888"/>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r"/>
              <a:r>
                <a:rPr lang="en-US" sz="1800" b="1" dirty="0">
                  <a:solidFill>
                    <a:srgbClr val="FF0000"/>
                  </a:solidFill>
                  <a:latin typeface="Calibri" charset="0"/>
                  <a:ea typeface="ＭＳ Ｐゴシック" charset="0"/>
                  <a:cs typeface="ＭＳ Ｐゴシック" charset="0"/>
                </a:rPr>
                <a:t>LV1 Input: 1 GHz</a:t>
              </a:r>
            </a:p>
          </p:txBody>
        </p:sp>
        <p:sp>
          <p:nvSpPr>
            <p:cNvPr id="17" name="Rectangle 16"/>
            <p:cNvSpPr/>
            <p:nvPr/>
          </p:nvSpPr>
          <p:spPr>
            <a:xfrm>
              <a:off x="6191250" y="2590800"/>
              <a:ext cx="2343150" cy="369888"/>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r"/>
              <a:r>
                <a:rPr lang="en-US" sz="1800" b="1" dirty="0">
                  <a:solidFill>
                    <a:srgbClr val="FF0000"/>
                  </a:solidFill>
                  <a:latin typeface="Calibri" charset="0"/>
                  <a:ea typeface="ＭＳ Ｐゴシック" charset="0"/>
                  <a:cs typeface="ＭＳ Ｐゴシック" charset="0"/>
                </a:rPr>
                <a:t>HLT  Input: 100 kHz</a:t>
              </a:r>
            </a:p>
          </p:txBody>
        </p:sp>
        <p:sp>
          <p:nvSpPr>
            <p:cNvPr id="18" name="Rectangle 17"/>
            <p:cNvSpPr/>
            <p:nvPr/>
          </p:nvSpPr>
          <p:spPr>
            <a:xfrm>
              <a:off x="6026150" y="3352800"/>
              <a:ext cx="2584450" cy="369888"/>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r"/>
              <a:r>
                <a:rPr lang="en-US" sz="1800" b="1">
                  <a:solidFill>
                    <a:srgbClr val="FF0000"/>
                  </a:solidFill>
                  <a:latin typeface="Calibri" charset="0"/>
                  <a:ea typeface="ＭＳ Ｐゴシック" charset="0"/>
                  <a:cs typeface="ＭＳ Ｐゴシック" charset="0"/>
                </a:rPr>
                <a:t>Mass Storage: 300 Hz</a:t>
              </a:r>
            </a:p>
          </p:txBody>
        </p:sp>
      </p:grpSp>
      <p:sp>
        <p:nvSpPr>
          <p:cNvPr id="3" name="Date Placeholder 2"/>
          <p:cNvSpPr>
            <a:spLocks noGrp="1"/>
          </p:cNvSpPr>
          <p:nvPr>
            <p:ph type="dt" sz="half" idx="10"/>
          </p:nvPr>
        </p:nvSpPr>
        <p:spPr/>
        <p:txBody>
          <a:bodyPr/>
          <a:lstStyle/>
          <a:p>
            <a:r>
              <a:rPr lang="en-US" smtClean="0"/>
              <a:t>13-14 September 2012</a:t>
            </a:r>
            <a:endParaRPr lang="en-US"/>
          </a:p>
        </p:txBody>
      </p:sp>
      <p:sp>
        <p:nvSpPr>
          <p:cNvPr id="12" name="Left Brace 11"/>
          <p:cNvSpPr/>
          <p:nvPr/>
        </p:nvSpPr>
        <p:spPr>
          <a:xfrm rot="10800000">
            <a:off x="8339247" y="1893888"/>
            <a:ext cx="446163" cy="278660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8505853" y="3491855"/>
            <a:ext cx="719919" cy="461665"/>
          </a:xfrm>
          <a:prstGeom prst="rect">
            <a:avLst/>
          </a:prstGeom>
          <a:noFill/>
        </p:spPr>
        <p:txBody>
          <a:bodyPr wrap="none" rtlCol="0">
            <a:spAutoFit/>
          </a:bodyPr>
          <a:lstStyle/>
          <a:p>
            <a:r>
              <a:rPr lang="en-US" sz="2400" dirty="0" smtClean="0">
                <a:solidFill>
                  <a:srgbClr val="FFFFFF"/>
                </a:solidFill>
                <a:latin typeface="Georgia"/>
                <a:cs typeface="Georgia"/>
              </a:rPr>
              <a:t>10</a:t>
            </a:r>
            <a:r>
              <a:rPr lang="en-US" sz="2400" baseline="30000" dirty="0" smtClean="0">
                <a:solidFill>
                  <a:srgbClr val="FFFFFF"/>
                </a:solidFill>
                <a:latin typeface="Georgia"/>
                <a:cs typeface="Georgia"/>
              </a:rPr>
              <a:t>10</a:t>
            </a:r>
            <a:endParaRPr lang="en-US" sz="2400" baseline="30000" dirty="0">
              <a:solidFill>
                <a:srgbClr val="FFFFFF"/>
              </a:solidFill>
              <a:latin typeface="Georgia"/>
              <a:cs typeface="Georgia"/>
            </a:endParaRPr>
          </a:p>
        </p:txBody>
      </p:sp>
      <p:sp>
        <p:nvSpPr>
          <p:cNvPr id="14" name="Content Placeholder 2"/>
          <p:cNvSpPr>
            <a:spLocks noGrp="1"/>
          </p:cNvSpPr>
          <p:nvPr>
            <p:ph idx="1"/>
          </p:nvPr>
        </p:nvSpPr>
        <p:spPr>
          <a:xfrm>
            <a:off x="-12210" y="2749006"/>
            <a:ext cx="4100023" cy="4659391"/>
          </a:xfrm>
        </p:spPr>
        <p:txBody>
          <a:bodyPr>
            <a:normAutofit/>
          </a:bodyPr>
          <a:lstStyle/>
          <a:p>
            <a:pPr marL="0" indent="0">
              <a:buNone/>
            </a:pPr>
            <a:r>
              <a:rPr lang="en-US" sz="2000" dirty="0" smtClean="0"/>
              <a:t>At LHC the collision rate is </a:t>
            </a:r>
            <a:r>
              <a:rPr lang="en-US" sz="2000" dirty="0" smtClean="0">
                <a:latin typeface="Symbol" charset="2"/>
                <a:cs typeface="Symbol" charset="2"/>
              </a:rPr>
              <a:t>20</a:t>
            </a:r>
            <a:r>
              <a:rPr lang="en-US" sz="2000" dirty="0" smtClean="0"/>
              <a:t>-</a:t>
            </a:r>
            <a:r>
              <a:rPr lang="en-US" sz="2000" dirty="0" smtClean="0">
                <a:latin typeface="Arial Bold" charset="0"/>
                <a:ea typeface="ＭＳ Ｐゴシック" charset="0"/>
                <a:cs typeface="Arial Bold" charset="0"/>
                <a:sym typeface="Arial Bold" charset="0"/>
              </a:rPr>
              <a:t>40 MHz</a:t>
            </a: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latin typeface="Arial Bold" charset="0"/>
                <a:ea typeface="ＭＳ Ｐゴシック" charset="0"/>
                <a:cs typeface="Arial Bold" charset="0"/>
                <a:sym typeface="Arial Bold" charset="0"/>
              </a:rPr>
              <a:t>The Event size &lt;1 </a:t>
            </a:r>
            <a:r>
              <a:rPr lang="en-US" sz="2000" dirty="0" err="1" smtClean="0">
                <a:latin typeface="Arial Bold" charset="0"/>
                <a:ea typeface="ＭＳ Ｐゴシック" charset="0"/>
                <a:cs typeface="Arial Bold" charset="0"/>
                <a:sym typeface="Arial Bold" charset="0"/>
              </a:rPr>
              <a:t>Mbyte</a:t>
            </a:r>
            <a:endParaRPr lang="en-US" sz="2000" dirty="0" smtClean="0">
              <a:latin typeface="Arial Bold" charset="0"/>
              <a:ea typeface="ＭＳ Ｐゴシック" charset="0"/>
              <a:cs typeface="Arial Bold" charset="0"/>
              <a:sym typeface="Arial Bold" charset="0"/>
            </a:endParaRP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endParaRPr lang="en-US" sz="2000" dirty="0" smtClean="0">
              <a:latin typeface="Arial Bold" charset="0"/>
              <a:ea typeface="ＭＳ Ｐゴシック" charset="0"/>
              <a:cs typeface="Arial Bold" charset="0"/>
              <a:sym typeface="Arial Bold" charset="0"/>
            </a:endParaRP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latin typeface="Arial Bold" charset="0"/>
                <a:ea typeface="ＭＳ Ｐゴシック" charset="0"/>
                <a:cs typeface="Arial Bold" charset="0"/>
                <a:sym typeface="Arial Bold" charset="0"/>
              </a:rPr>
              <a:t>Band width limit ~ 200 GB</a:t>
            </a:r>
            <a:r>
              <a:rPr lang="en-US" sz="2000" dirty="0" smtClean="0">
                <a:latin typeface="Arial Bold" charset="0"/>
                <a:ea typeface="ＭＳ Ｐゴシック" charset="0"/>
                <a:cs typeface="Arial Bold" charset="0"/>
                <a:sym typeface="Wingdings"/>
              </a:rPr>
              <a:t></a:t>
            </a:r>
            <a:endParaRPr lang="en-US" sz="2000" dirty="0" smtClean="0">
              <a:latin typeface="Arial Bold" charset="0"/>
              <a:ea typeface="ＭＳ Ｐゴシック" charset="0"/>
              <a:cs typeface="Arial Bold" charset="0"/>
              <a:sym typeface="Arial Bold" charset="0"/>
            </a:endParaRP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latin typeface="Arial Bold" charset="0"/>
                <a:ea typeface="ＭＳ Ｐゴシック" charset="0"/>
                <a:cs typeface="Arial Bold" charset="0"/>
                <a:sym typeface="Arial Bold" charset="0"/>
              </a:rPr>
              <a:t>Mass storage rate ~200-300 Hz</a:t>
            </a: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endParaRPr lang="en-US" sz="2000" dirty="0" smtClean="0">
              <a:solidFill>
                <a:srgbClr val="800000"/>
              </a:solidFill>
              <a:latin typeface="Arial Bold" charset="0"/>
              <a:ea typeface="ＭＳ Ｐゴシック" charset="0"/>
              <a:cs typeface="Arial Bold" charset="0"/>
              <a:sym typeface="Arial Bold" charset="0"/>
            </a:endParaRP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solidFill>
                  <a:schemeClr val="accent1"/>
                </a:solidFill>
                <a:latin typeface="Arial Bold" charset="0"/>
                <a:ea typeface="ＭＳ Ｐゴシック" charset="0"/>
                <a:cs typeface="Arial Bold" charset="0"/>
                <a:sym typeface="Arial Bold" charset="0"/>
              </a:rPr>
              <a:t>First step in ‘analysis’ is </a:t>
            </a:r>
            <a:r>
              <a:rPr lang="en-US" sz="2000" dirty="0" smtClean="0">
                <a:solidFill>
                  <a:srgbClr val="F2D908"/>
                </a:solidFill>
                <a:latin typeface="Arial Bold" charset="0"/>
                <a:ea typeface="ＭＳ Ｐゴシック" charset="0"/>
                <a:cs typeface="Arial Bold" charset="0"/>
                <a:sym typeface="Arial Bold" charset="0"/>
              </a:rPr>
              <a:t>trigger </a:t>
            </a: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solidFill>
                  <a:srgbClr val="800000"/>
                </a:solidFill>
                <a:latin typeface="Arial Bold" charset="0"/>
                <a:ea typeface="ＭＳ Ｐゴシック" charset="0"/>
                <a:cs typeface="Arial Bold" charset="0"/>
                <a:sym typeface="Arial Bold" charset="0"/>
              </a:rPr>
              <a:t>    </a:t>
            </a:r>
          </a:p>
        </p:txBody>
      </p:sp>
    </p:spTree>
    <p:extLst>
      <p:ext uri="{BB962C8B-B14F-4D97-AF65-F5344CB8AC3E}">
        <p14:creationId xmlns:p14="http://schemas.microsoft.com/office/powerpoint/2010/main" val="28027272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a:grpSpLocks/>
          </p:cNvGrpSpPr>
          <p:nvPr/>
        </p:nvGrpSpPr>
        <p:grpSpPr bwMode="auto">
          <a:xfrm>
            <a:off x="615298" y="1231899"/>
            <a:ext cx="8382000" cy="5410200"/>
            <a:chOff x="792163" y="1442328"/>
            <a:chExt cx="8235950" cy="5665788"/>
          </a:xfrm>
        </p:grpSpPr>
        <p:pic>
          <p:nvPicPr>
            <p:cNvPr id="7" name="Picture 13"/>
            <p:cNvPicPr>
              <a:picLocks noChangeAspect="1"/>
            </p:cNvPicPr>
            <p:nvPr/>
          </p:nvPicPr>
          <p:blipFill>
            <a:blip r:embed="rId2">
              <a:extLst>
                <a:ext uri="{28A0092B-C50C-407E-A947-70E740481C1C}">
                  <a14:useLocalDpi xmlns:a14="http://schemas.microsoft.com/office/drawing/2010/main" val="0"/>
                </a:ext>
              </a:extLst>
            </a:blip>
            <a:srcRect t="7220" r="3453"/>
            <a:stretch>
              <a:fillRect/>
            </a:stretch>
          </p:blipFill>
          <p:spPr bwMode="auto">
            <a:xfrm>
              <a:off x="792163" y="1442328"/>
              <a:ext cx="7585075"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Y_40pb-1_etalt1.pdf"/>
            <p:cNvPicPr>
              <a:picLocks noChangeAspect="1"/>
            </p:cNvPicPr>
            <p:nvPr/>
          </p:nvPicPr>
          <p:blipFill>
            <a:blip r:embed="rId3">
              <a:extLst>
                <a:ext uri="{28A0092B-C50C-407E-A947-70E740481C1C}">
                  <a14:useLocalDpi xmlns:a14="http://schemas.microsoft.com/office/drawing/2010/main" val="0"/>
                </a:ext>
              </a:extLst>
            </a:blip>
            <a:srcRect t="7382" r="8749"/>
            <a:stretch>
              <a:fillRect/>
            </a:stretch>
          </p:blipFill>
          <p:spPr bwMode="auto">
            <a:xfrm>
              <a:off x="6489700" y="1518528"/>
              <a:ext cx="2538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12"/>
            <p:cNvCxnSpPr>
              <a:cxnSpLocks noChangeShapeType="1"/>
            </p:cNvCxnSpPr>
            <p:nvPr/>
          </p:nvCxnSpPr>
          <p:spPr bwMode="auto">
            <a:xfrm flipV="1">
              <a:off x="5081588" y="2509128"/>
              <a:ext cx="1336675" cy="152400"/>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 name="TextBox 9"/>
            <p:cNvSpPr txBox="1"/>
            <p:nvPr/>
          </p:nvSpPr>
          <p:spPr>
            <a:xfrm>
              <a:off x="1846614" y="5861245"/>
              <a:ext cx="1261910" cy="40066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sz="2000">
                  <a:solidFill>
                    <a:schemeClr val="tx1"/>
                  </a:solidFill>
                  <a:latin typeface="Helvetica" charset="0"/>
                  <a:ea typeface="ＭＳ Ｐゴシック" charset="0"/>
                  <a:cs typeface="ＭＳ Ｐゴシック" charset="0"/>
                </a:defRPr>
              </a:lvl1pPr>
              <a:lvl2pPr marL="37931725" indent="-37474525" eaLnBrk="0" hangingPunct="0">
                <a:defRPr sz="2000">
                  <a:solidFill>
                    <a:schemeClr val="tx1"/>
                  </a:solidFill>
                  <a:latin typeface="Helvetica" charset="0"/>
                  <a:ea typeface="ＭＳ Ｐゴシック" charset="0"/>
                </a:defRPr>
              </a:lvl2pPr>
              <a:lvl3pPr eaLnBrk="0" hangingPunct="0">
                <a:defRPr sz="2000">
                  <a:solidFill>
                    <a:schemeClr val="tx1"/>
                  </a:solidFill>
                  <a:latin typeface="Helvetica" charset="0"/>
                  <a:ea typeface="ＭＳ Ｐゴシック" charset="0"/>
                </a:defRPr>
              </a:lvl3pPr>
              <a:lvl4pPr eaLnBrk="0" hangingPunct="0">
                <a:defRPr sz="2000">
                  <a:solidFill>
                    <a:schemeClr val="tx1"/>
                  </a:solidFill>
                  <a:latin typeface="Helvetica" charset="0"/>
                  <a:ea typeface="ＭＳ Ｐゴシック" charset="0"/>
                </a:defRPr>
              </a:lvl4pPr>
              <a:lvl5pPr eaLnBrk="0" hangingPunct="0">
                <a:defRPr sz="2000">
                  <a:solidFill>
                    <a:schemeClr val="tx1"/>
                  </a:solidFill>
                  <a:latin typeface="Helvetica" charset="0"/>
                  <a:ea typeface="ＭＳ Ｐゴシック" charset="0"/>
                </a:defRPr>
              </a:lvl5pPr>
              <a:lvl6pPr marL="457200" eaLnBrk="0" fontAlgn="base" hangingPunct="0">
                <a:spcBef>
                  <a:spcPct val="0"/>
                </a:spcBef>
                <a:spcAft>
                  <a:spcPct val="0"/>
                </a:spcAft>
                <a:defRPr sz="2000">
                  <a:solidFill>
                    <a:schemeClr val="tx1"/>
                  </a:solidFill>
                  <a:latin typeface="Helvetica" charset="0"/>
                  <a:ea typeface="ＭＳ Ｐゴシック" charset="0"/>
                </a:defRPr>
              </a:lvl6pPr>
              <a:lvl7pPr marL="914400" eaLnBrk="0" fontAlgn="base" hangingPunct="0">
                <a:spcBef>
                  <a:spcPct val="0"/>
                </a:spcBef>
                <a:spcAft>
                  <a:spcPct val="0"/>
                </a:spcAft>
                <a:defRPr sz="2000">
                  <a:solidFill>
                    <a:schemeClr val="tx1"/>
                  </a:solidFill>
                  <a:latin typeface="Helvetica" charset="0"/>
                  <a:ea typeface="ＭＳ Ｐゴシック" charset="0"/>
                </a:defRPr>
              </a:lvl7pPr>
              <a:lvl8pPr marL="1371600" eaLnBrk="0" fontAlgn="base" hangingPunct="0">
                <a:spcBef>
                  <a:spcPct val="0"/>
                </a:spcBef>
                <a:spcAft>
                  <a:spcPct val="0"/>
                </a:spcAft>
                <a:defRPr sz="2000">
                  <a:solidFill>
                    <a:schemeClr val="tx1"/>
                  </a:solidFill>
                  <a:latin typeface="Helvetica" charset="0"/>
                  <a:ea typeface="ＭＳ Ｐゴシック" charset="0"/>
                </a:defRPr>
              </a:lvl8pPr>
              <a:lvl9pPr marL="1828800" eaLnBrk="0" fontAlgn="base" hangingPunct="0">
                <a:spcBef>
                  <a:spcPct val="0"/>
                </a:spcBef>
                <a:spcAft>
                  <a:spcPct val="0"/>
                </a:spcAft>
                <a:defRPr sz="2000">
                  <a:solidFill>
                    <a:schemeClr val="tx1"/>
                  </a:solidFill>
                  <a:latin typeface="Helvetica" charset="0"/>
                  <a:ea typeface="ＭＳ Ｐゴシック" charset="0"/>
                </a:defRPr>
              </a:lvl9pPr>
            </a:lstStyle>
            <a:p>
              <a:pPr eaLnBrk="1" hangingPunct="1"/>
              <a:r>
                <a:rPr lang="en-US" b="1">
                  <a:solidFill>
                    <a:srgbClr val="000090"/>
                  </a:solidFill>
                </a:rPr>
                <a:t>Di-muons</a:t>
              </a:r>
            </a:p>
          </p:txBody>
        </p:sp>
      </p:grpSp>
      <p:sp>
        <p:nvSpPr>
          <p:cNvPr id="2" name="Title 1"/>
          <p:cNvSpPr>
            <a:spLocks noGrp="1"/>
          </p:cNvSpPr>
          <p:nvPr>
            <p:ph type="title"/>
          </p:nvPr>
        </p:nvSpPr>
        <p:spPr/>
        <p:txBody>
          <a:bodyPr/>
          <a:lstStyle/>
          <a:p>
            <a:r>
              <a:rPr lang="en-US" dirty="0" smtClean="0"/>
              <a:t>Trigger flexibility</a:t>
            </a:r>
            <a:endParaRPr lang="en-US" dirty="0"/>
          </a:p>
        </p:txBody>
      </p:sp>
      <p:pic>
        <p:nvPicPr>
          <p:cNvPr id="5"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4322" y="1298296"/>
            <a:ext cx="8792976" cy="5058054"/>
          </a:xfrm>
        </p:spPr>
      </p:pic>
      <p:sp>
        <p:nvSpPr>
          <p:cNvPr id="4" name="Footer Placeholder 3"/>
          <p:cNvSpPr>
            <a:spLocks noGrp="1"/>
          </p:cNvSpPr>
          <p:nvPr>
            <p:ph type="ftr" sz="quarter" idx="11"/>
          </p:nvPr>
        </p:nvSpPr>
        <p:spPr/>
        <p:txBody>
          <a:bodyPr/>
          <a:lstStyle/>
          <a:p>
            <a:r>
              <a:rPr lang="en-US" smtClean="0"/>
              <a:t>XV HEP school , Puebla</a:t>
            </a:r>
            <a:endParaRPr lang="en-US"/>
          </a:p>
        </p:txBody>
      </p:sp>
      <p:sp>
        <p:nvSpPr>
          <p:cNvPr id="11" name="TextBox 10"/>
          <p:cNvSpPr txBox="1"/>
          <p:nvPr/>
        </p:nvSpPr>
        <p:spPr>
          <a:xfrm>
            <a:off x="1562900" y="4908476"/>
            <a:ext cx="6835775" cy="523220"/>
          </a:xfrm>
          <a:prstGeom prst="rect">
            <a:avLst/>
          </a:prstGeom>
          <a:solidFill>
            <a:schemeClr val="tx1"/>
          </a:solidFill>
        </p:spPr>
        <p:txBody>
          <a:bodyPr wrap="square" rtlCol="0">
            <a:spAutoFit/>
          </a:bodyPr>
          <a:lstStyle/>
          <a:p>
            <a:r>
              <a:rPr lang="en-US" sz="2800" dirty="0" smtClean="0">
                <a:solidFill>
                  <a:srgbClr val="FF0000"/>
                </a:solidFill>
              </a:rPr>
              <a:t>~30 Hz reserved for b physics at HLT in 2012</a:t>
            </a:r>
            <a:endParaRPr lang="en-US" sz="2800" dirty="0">
              <a:solidFill>
                <a:srgbClr val="FF0000"/>
              </a:solidFill>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32629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242" y="0"/>
            <a:ext cx="8031597" cy="1283934"/>
          </a:xfrm>
          <a:solidFill>
            <a:schemeClr val="tx1"/>
          </a:solidFill>
        </p:spPr>
        <p:txBody>
          <a:bodyPr>
            <a:normAutofit/>
          </a:bodyPr>
          <a:lstStyle/>
          <a:p>
            <a:r>
              <a:rPr lang="en-US" sz="6000" dirty="0" smtClean="0"/>
              <a:t>The CMS Collaboration</a:t>
            </a:r>
            <a:endParaRPr lang="en-US" sz="6000"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7" name="Content Placeholder 6" descr="CMScollaboration_20120627_0139light.jpg"/>
          <p:cNvPicPr>
            <a:picLocks noGrp="1" noChangeAspect="1"/>
          </p:cNvPicPr>
          <p:nvPr>
            <p:ph idx="1"/>
          </p:nvPr>
        </p:nvPicPr>
        <p:blipFill>
          <a:blip r:embed="rId2" cstate="print">
            <a:extLst>
              <a:ext uri="{28A0092B-C50C-407E-A947-70E740481C1C}">
                <a14:useLocalDpi xmlns:a14="http://schemas.microsoft.com/office/drawing/2010/main" val="0"/>
              </a:ext>
            </a:extLst>
          </a:blip>
          <a:srcRect t="8762" b="8762"/>
          <a:stretch>
            <a:fillRect/>
          </a:stretch>
        </p:blipFill>
        <p:spPr>
          <a:xfrm>
            <a:off x="-373036" y="1604093"/>
            <a:ext cx="9517036" cy="5234004"/>
          </a:xfrm>
        </p:spPr>
      </p:pic>
      <p:sp>
        <p:nvSpPr>
          <p:cNvPr id="8" name="TextBox 7"/>
          <p:cNvSpPr txBox="1"/>
          <p:nvPr/>
        </p:nvSpPr>
        <p:spPr>
          <a:xfrm>
            <a:off x="1399541" y="3257550"/>
            <a:ext cx="6362733" cy="2308324"/>
          </a:xfrm>
          <a:prstGeom prst="rect">
            <a:avLst/>
          </a:prstGeom>
          <a:solidFill>
            <a:srgbClr val="FFFF99">
              <a:alpha val="58000"/>
            </a:srgbClr>
          </a:solidFill>
          <a:ln>
            <a:no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chemeClr val="bg1">
                    <a:shade val="50000"/>
                  </a:schemeClr>
                </a:solidFill>
              </a:rPr>
              <a:t>All of what you see out of CMS is part of a big collective effort from several generation of people </a:t>
            </a:r>
            <a:endParaRPr lang="en-US" sz="3600" b="1" dirty="0">
              <a:ln w="50800"/>
              <a:solidFill>
                <a:schemeClr val="bg1">
                  <a:shade val="50000"/>
                </a:schemeClr>
              </a:solidFill>
            </a:endParaRPr>
          </a:p>
        </p:txBody>
      </p:sp>
    </p:spTree>
    <p:extLst>
      <p:ext uri="{BB962C8B-B14F-4D97-AF65-F5344CB8AC3E}">
        <p14:creationId xmlns:p14="http://schemas.microsoft.com/office/powerpoint/2010/main" val="4205066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reconstruction</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8" name="Picture 7"/>
          <p:cNvPicPr>
            <a:picLocks noChangeAspect="1"/>
          </p:cNvPicPr>
          <p:nvPr/>
        </p:nvPicPr>
        <p:blipFill>
          <a:blip r:embed="rId2"/>
          <a:stretch>
            <a:fillRect/>
          </a:stretch>
        </p:blipFill>
        <p:spPr>
          <a:xfrm>
            <a:off x="673585" y="1080124"/>
            <a:ext cx="7963715" cy="5488407"/>
          </a:xfrm>
          <a:prstGeom prst="rect">
            <a:avLst/>
          </a:prstGeom>
        </p:spPr>
      </p:pic>
    </p:spTree>
    <p:extLst>
      <p:ext uri="{BB962C8B-B14F-4D97-AF65-F5344CB8AC3E}">
        <p14:creationId xmlns:p14="http://schemas.microsoft.com/office/powerpoint/2010/main" val="6725665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76" y="1640336"/>
            <a:ext cx="8908395" cy="433328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1085850" y="-11227"/>
            <a:ext cx="8229600" cy="1143000"/>
          </a:xfrm>
        </p:spPr>
        <p:txBody>
          <a:bodyPr/>
          <a:lstStyle/>
          <a:p>
            <a:r>
              <a:rPr lang="en-US" dirty="0" smtClean="0"/>
              <a:t>Particle flow</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Tree>
    <p:extLst>
      <p:ext uri="{BB962C8B-B14F-4D97-AF65-F5344CB8AC3E}">
        <p14:creationId xmlns:p14="http://schemas.microsoft.com/office/powerpoint/2010/main" val="41205402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particle flow?</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rotWithShape="1">
          <a:blip r:embed="rId2"/>
          <a:srcRect t="19836"/>
          <a:stretch/>
        </p:blipFill>
        <p:spPr>
          <a:xfrm>
            <a:off x="0" y="1451290"/>
            <a:ext cx="9144000" cy="5249143"/>
          </a:xfrm>
          <a:prstGeom prst="rect">
            <a:avLst/>
          </a:prstGeom>
        </p:spPr>
      </p:pic>
    </p:spTree>
    <p:extLst>
      <p:ext uri="{BB962C8B-B14F-4D97-AF65-F5344CB8AC3E}">
        <p14:creationId xmlns:p14="http://schemas.microsoft.com/office/powerpoint/2010/main" val="38158728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Pileup</a:t>
            </a:r>
            <a:endParaRPr lang="en-US" dirty="0"/>
          </a:p>
        </p:txBody>
      </p:sp>
      <p:sp>
        <p:nvSpPr>
          <p:cNvPr id="3" name="Content Placeholder 2"/>
          <p:cNvSpPr>
            <a:spLocks noGrp="1"/>
          </p:cNvSpPr>
          <p:nvPr>
            <p:ph idx="1"/>
          </p:nvPr>
        </p:nvSpPr>
        <p:spPr>
          <a:xfrm>
            <a:off x="0" y="1115873"/>
            <a:ext cx="6713444" cy="5644426"/>
          </a:xfrm>
        </p:spPr>
        <p:txBody>
          <a:bodyPr>
            <a:noAutofit/>
          </a:bodyPr>
          <a:lstStyle/>
          <a:p>
            <a:r>
              <a:rPr lang="en-US" sz="1600" dirty="0" smtClean="0"/>
              <a:t>The exceptional LHC performance has a price to pay: the luminosities achieved imply that on average per crossing we have several </a:t>
            </a:r>
            <a:r>
              <a:rPr lang="en-US" sz="1600" dirty="0" err="1" smtClean="0"/>
              <a:t>pp</a:t>
            </a:r>
            <a:r>
              <a:rPr lang="en-US" sz="1600" dirty="0" smtClean="0"/>
              <a:t> interactions:</a:t>
            </a:r>
          </a:p>
          <a:p>
            <a:r>
              <a:rPr lang="en-US" sz="1600" dirty="0" smtClean="0"/>
              <a:t>Surprisingly the </a:t>
            </a:r>
            <a:r>
              <a:rPr lang="en-US" sz="1600" dirty="0" err="1" smtClean="0"/>
              <a:t>pilup</a:t>
            </a:r>
            <a:r>
              <a:rPr lang="en-US" sz="1600" dirty="0" smtClean="0"/>
              <a:t> turned out to be a manageable ‘nuisance’: </a:t>
            </a:r>
            <a:br>
              <a:rPr lang="en-US" sz="1600" dirty="0" smtClean="0"/>
            </a:br>
            <a:r>
              <a:rPr lang="en-US" sz="1600" dirty="0" smtClean="0"/>
              <a:t>example of mitigating actions</a:t>
            </a:r>
          </a:p>
          <a:p>
            <a:pPr lvl="1"/>
            <a:r>
              <a:rPr lang="en-US" sz="1600" dirty="0" smtClean="0"/>
              <a:t>Separate vertices are reconstructed when distance &gt;200</a:t>
            </a:r>
            <a:r>
              <a:rPr lang="en-US" sz="1600" dirty="0" smtClean="0">
                <a:latin typeface="Symbol" charset="2"/>
                <a:cs typeface="Symbol" charset="2"/>
              </a:rPr>
              <a:t>m</a:t>
            </a:r>
            <a:r>
              <a:rPr lang="en-US" sz="1600" dirty="0" smtClean="0">
                <a:cs typeface="Symbol" charset="2"/>
              </a:rPr>
              <a:t>m and tracks not originating from primary vertex are excluded from the </a:t>
            </a:r>
            <a:r>
              <a:rPr lang="en-US" sz="1600" dirty="0" err="1" smtClean="0">
                <a:cs typeface="Symbol" charset="2"/>
              </a:rPr>
              <a:t>Pflow</a:t>
            </a:r>
            <a:r>
              <a:rPr lang="en-US" sz="1600" dirty="0" smtClean="0">
                <a:cs typeface="Symbol" charset="2"/>
              </a:rPr>
              <a:t> algorithms</a:t>
            </a:r>
          </a:p>
          <a:p>
            <a:r>
              <a:rPr lang="en-US" sz="1600" dirty="0" err="1" smtClean="0">
                <a:cs typeface="Symbol" charset="2"/>
              </a:rPr>
              <a:t>FASTjet</a:t>
            </a:r>
            <a:r>
              <a:rPr lang="en-US" sz="1600" dirty="0" smtClean="0">
                <a:cs typeface="Symbol" charset="2"/>
              </a:rPr>
              <a:t> energy subtraction implemented on event by event basis( even at trigger level)</a:t>
            </a:r>
            <a:r>
              <a:rPr lang="en-US" sz="1600" dirty="0" smtClean="0">
                <a:effectLst/>
              </a:rPr>
              <a:t>: </a:t>
            </a:r>
            <a:r>
              <a:rPr lang="en-US" sz="1600" dirty="0" smtClean="0">
                <a:cs typeface="Symbol" charset="2"/>
              </a:rPr>
              <a:t>calculate </a:t>
            </a:r>
            <a:r>
              <a:rPr lang="en-US" sz="1600" dirty="0">
                <a:cs typeface="Symbol" charset="2"/>
              </a:rPr>
              <a:t>the </a:t>
            </a:r>
            <a:r>
              <a:rPr lang="en-US" sz="1600" dirty="0" smtClean="0">
                <a:cs typeface="Symbol" charset="2"/>
              </a:rPr>
              <a:t>momentum </a:t>
            </a:r>
            <a:r>
              <a:rPr lang="en-US" sz="1600" dirty="0">
                <a:cs typeface="Symbol" charset="2"/>
              </a:rPr>
              <a:t>density per unit area </a:t>
            </a:r>
            <a:r>
              <a:rPr lang="en-US" sz="1600" dirty="0" err="1">
                <a:cs typeface="Symbol" charset="2"/>
              </a:rPr>
              <a:t>ρ</a:t>
            </a:r>
            <a:r>
              <a:rPr lang="en-US" sz="1600" dirty="0">
                <a:cs typeface="Symbol" charset="2"/>
              </a:rPr>
              <a:t> due to PU for each event, which </a:t>
            </a:r>
            <a:r>
              <a:rPr lang="en-US" sz="1600" dirty="0" smtClean="0">
                <a:cs typeface="Symbol" charset="2"/>
              </a:rPr>
              <a:t>is subtracted from the jet energy </a:t>
            </a:r>
            <a:r>
              <a:rPr lang="en-US" sz="1600" dirty="0">
                <a:cs typeface="Symbol" charset="2"/>
              </a:rPr>
              <a:t>and lepton isolation cones based on their respective areas. </a:t>
            </a:r>
          </a:p>
          <a:p>
            <a:pPr lvl="1"/>
            <a:endParaRPr lang="en-US" sz="1600" dirty="0" smtClean="0">
              <a:cs typeface="Symbol" charset="2"/>
            </a:endParaRPr>
          </a:p>
          <a:p>
            <a:pPr marL="403225" lvl="1" indent="0">
              <a:buNone/>
            </a:pPr>
            <a:endParaRPr lang="en-US" sz="1600" dirty="0">
              <a:cs typeface="Symbol" charset="2"/>
            </a:endParaRPr>
          </a:p>
          <a:p>
            <a:pPr>
              <a:buFont typeface="Arial"/>
              <a:buChar char="•"/>
            </a:pPr>
            <a:endParaRPr lang="en-US" sz="1600" dirty="0" smtClean="0">
              <a:cs typeface="Symbol" charset="2"/>
            </a:endParaRPr>
          </a:p>
          <a:p>
            <a:pPr marL="403225" lvl="1" indent="0">
              <a:buNone/>
            </a:pPr>
            <a:r>
              <a:rPr lang="en-US" sz="1600" dirty="0" smtClean="0"/>
              <a:t> </a:t>
            </a:r>
            <a:endParaRPr lang="en-US" sz="1600"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6804556" y="851051"/>
            <a:ext cx="2178561" cy="2005430"/>
          </a:xfrm>
          <a:prstGeom prst="rect">
            <a:avLst/>
          </a:prstGeom>
        </p:spPr>
      </p:pic>
      <p:pic>
        <p:nvPicPr>
          <p:cNvPr id="7" name="Picture 6"/>
          <p:cNvPicPr>
            <a:picLocks noChangeAspect="1"/>
          </p:cNvPicPr>
          <p:nvPr/>
        </p:nvPicPr>
        <p:blipFill>
          <a:blip r:embed="rId3"/>
          <a:stretch>
            <a:fillRect/>
          </a:stretch>
        </p:blipFill>
        <p:spPr>
          <a:xfrm>
            <a:off x="6713444" y="2856481"/>
            <a:ext cx="2269673" cy="2089302"/>
          </a:xfrm>
          <a:prstGeom prst="rect">
            <a:avLst/>
          </a:prstGeom>
        </p:spPr>
      </p:pic>
      <p:sp>
        <p:nvSpPr>
          <p:cNvPr id="8" name="TextBox 7"/>
          <p:cNvSpPr txBox="1"/>
          <p:nvPr/>
        </p:nvSpPr>
        <p:spPr>
          <a:xfrm>
            <a:off x="8074003" y="2216606"/>
            <a:ext cx="711409" cy="369332"/>
          </a:xfrm>
          <a:prstGeom prst="rect">
            <a:avLst/>
          </a:prstGeom>
          <a:noFill/>
        </p:spPr>
        <p:txBody>
          <a:bodyPr wrap="square" rtlCol="0">
            <a:spAutoFit/>
          </a:bodyPr>
          <a:lstStyle/>
          <a:p>
            <a:r>
              <a:rPr lang="en-US" dirty="0" smtClean="0">
                <a:solidFill>
                  <a:schemeClr val="bg1"/>
                </a:solidFill>
              </a:rPr>
              <a:t>2011</a:t>
            </a:r>
            <a:endParaRPr lang="en-US" dirty="0">
              <a:solidFill>
                <a:schemeClr val="bg1"/>
              </a:solidFill>
            </a:endParaRPr>
          </a:p>
        </p:txBody>
      </p:sp>
      <p:sp>
        <p:nvSpPr>
          <p:cNvPr id="9" name="TextBox 8"/>
          <p:cNvSpPr txBox="1"/>
          <p:nvPr/>
        </p:nvSpPr>
        <p:spPr>
          <a:xfrm>
            <a:off x="8113762" y="4226163"/>
            <a:ext cx="711409" cy="369332"/>
          </a:xfrm>
          <a:prstGeom prst="rect">
            <a:avLst/>
          </a:prstGeom>
          <a:noFill/>
        </p:spPr>
        <p:txBody>
          <a:bodyPr wrap="square" rtlCol="0">
            <a:spAutoFit/>
          </a:bodyPr>
          <a:lstStyle/>
          <a:p>
            <a:r>
              <a:rPr lang="en-US" smtClean="0">
                <a:solidFill>
                  <a:schemeClr val="bg1"/>
                </a:solidFill>
              </a:rPr>
              <a:t>2012</a:t>
            </a:r>
            <a:endParaRPr lang="en-US" dirty="0">
              <a:solidFill>
                <a:schemeClr val="bg1"/>
              </a:solidFill>
            </a:endParaRPr>
          </a:p>
        </p:txBody>
      </p:sp>
      <p:pic>
        <p:nvPicPr>
          <p:cNvPr id="10" name="Picture 9"/>
          <p:cNvPicPr>
            <a:picLocks noChangeAspect="1"/>
          </p:cNvPicPr>
          <p:nvPr/>
        </p:nvPicPr>
        <p:blipFill>
          <a:blip r:embed="rId4"/>
          <a:stretch>
            <a:fillRect/>
          </a:stretch>
        </p:blipFill>
        <p:spPr>
          <a:xfrm>
            <a:off x="2997200" y="4688238"/>
            <a:ext cx="2159000" cy="2072061"/>
          </a:xfrm>
          <a:prstGeom prst="rect">
            <a:avLst/>
          </a:prstGeom>
        </p:spPr>
      </p:pic>
      <p:sp>
        <p:nvSpPr>
          <p:cNvPr id="11" name="TextBox 10"/>
          <p:cNvSpPr txBox="1"/>
          <p:nvPr/>
        </p:nvSpPr>
        <p:spPr>
          <a:xfrm>
            <a:off x="495300" y="5039995"/>
            <a:ext cx="2247900" cy="1200329"/>
          </a:xfrm>
          <a:prstGeom prst="rect">
            <a:avLst/>
          </a:prstGeom>
          <a:noFill/>
        </p:spPr>
        <p:txBody>
          <a:bodyPr wrap="square" rtlCol="0">
            <a:spAutoFit/>
          </a:bodyPr>
          <a:lstStyle/>
          <a:p>
            <a:r>
              <a:rPr lang="en-US" dirty="0" err="1" smtClean="0"/>
              <a:t>Pflow</a:t>
            </a:r>
            <a:r>
              <a:rPr lang="en-US" dirty="0" smtClean="0"/>
              <a:t> isolation performance: independent from Pileup up to PU &gt;=30</a:t>
            </a:r>
            <a:endParaRPr lang="en-US" dirty="0"/>
          </a:p>
        </p:txBody>
      </p:sp>
    </p:spTree>
    <p:extLst>
      <p:ext uri="{BB962C8B-B14F-4D97-AF65-F5344CB8AC3E}">
        <p14:creationId xmlns:p14="http://schemas.microsoft.com/office/powerpoint/2010/main" val="28625002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309179" y="1323975"/>
            <a:ext cx="6083300" cy="5397500"/>
          </a:xfrm>
          <a:prstGeom prst="rect">
            <a:avLst/>
          </a:prstGeom>
        </p:spPr>
      </p:pic>
      <p:pic>
        <p:nvPicPr>
          <p:cNvPr id="5" name="Picture 4"/>
          <p:cNvPicPr>
            <a:picLocks noChangeAspect="1"/>
          </p:cNvPicPr>
          <p:nvPr/>
        </p:nvPicPr>
        <p:blipFill>
          <a:blip r:embed="rId3"/>
          <a:stretch>
            <a:fillRect/>
          </a:stretch>
        </p:blipFill>
        <p:spPr>
          <a:xfrm>
            <a:off x="456291" y="1538942"/>
            <a:ext cx="6195521" cy="4973358"/>
          </a:xfrm>
          <a:prstGeom prst="rect">
            <a:avLst/>
          </a:prstGeom>
        </p:spPr>
      </p:pic>
      <p:sp>
        <p:nvSpPr>
          <p:cNvPr id="3" name="Date Placeholder 2"/>
          <p:cNvSpPr>
            <a:spLocks noGrp="1"/>
          </p:cNvSpPr>
          <p:nvPr>
            <p:ph type="dt" sz="half" idx="10"/>
          </p:nvPr>
        </p:nvSpPr>
        <p:spPr/>
        <p:txBody>
          <a:bodyPr/>
          <a:lstStyle/>
          <a:p>
            <a:r>
              <a:rPr lang="en-US" smtClean="0"/>
              <a:t>13-14 September 2012</a:t>
            </a:r>
            <a:endParaRPr lang="en-US"/>
          </a:p>
        </p:txBody>
      </p:sp>
      <p:pic>
        <p:nvPicPr>
          <p:cNvPr id="7" name="Picture 6"/>
          <p:cNvPicPr>
            <a:picLocks noChangeAspect="1"/>
          </p:cNvPicPr>
          <p:nvPr/>
        </p:nvPicPr>
        <p:blipFill rotWithShape="1">
          <a:blip r:embed="rId4"/>
          <a:srcRect l="51223" r="7156" b="33160"/>
          <a:stretch/>
        </p:blipFill>
        <p:spPr>
          <a:xfrm>
            <a:off x="6395350" y="1097536"/>
            <a:ext cx="2748650" cy="3395473"/>
          </a:xfrm>
          <a:prstGeom prst="rect">
            <a:avLst/>
          </a:prstGeom>
        </p:spPr>
      </p:pic>
    </p:spTree>
    <p:extLst>
      <p:ext uri="{BB962C8B-B14F-4D97-AF65-F5344CB8AC3E}">
        <p14:creationId xmlns:p14="http://schemas.microsoft.com/office/powerpoint/2010/main" val="4057550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Jets and pileup</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27" name="Picture 26"/>
          <p:cNvPicPr>
            <a:picLocks noChangeAspect="1"/>
          </p:cNvPicPr>
          <p:nvPr/>
        </p:nvPicPr>
        <p:blipFill>
          <a:blip r:embed="rId2"/>
          <a:stretch>
            <a:fillRect/>
          </a:stretch>
        </p:blipFill>
        <p:spPr>
          <a:xfrm>
            <a:off x="2141496" y="1231899"/>
            <a:ext cx="4985487" cy="4737100"/>
          </a:xfrm>
          <a:prstGeom prst="rect">
            <a:avLst/>
          </a:prstGeom>
        </p:spPr>
      </p:pic>
    </p:spTree>
    <p:extLst>
      <p:ext uri="{BB962C8B-B14F-4D97-AF65-F5344CB8AC3E}">
        <p14:creationId xmlns:p14="http://schemas.microsoft.com/office/powerpoint/2010/main" val="32639559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much </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953011" y="1087846"/>
            <a:ext cx="7547447" cy="1200329"/>
          </a:xfrm>
          <a:prstGeom prst="rect">
            <a:avLst/>
          </a:prstGeom>
          <a:noFill/>
        </p:spPr>
        <p:txBody>
          <a:bodyPr wrap="square" rtlCol="0">
            <a:spAutoFit/>
          </a:bodyPr>
          <a:lstStyle/>
          <a:p>
            <a:r>
              <a:rPr lang="en-US" dirty="0" smtClean="0">
                <a:effectLst>
                  <a:outerShdw blurRad="50800" dist="88900" dir="2700000" algn="tl" rotWithShape="0">
                    <a:srgbClr val="000000">
                      <a:alpha val="43000"/>
                    </a:srgbClr>
                  </a:outerShdw>
                </a:effectLst>
              </a:rPr>
              <a:t>It is not humanly possible to cover all the bounty of results from the 2011-2012  data taking campaign, so in the following will give just a few key results demonstrating the performance of CMS and concentrate on </a:t>
            </a:r>
            <a:br>
              <a:rPr lang="en-US" dirty="0" smtClean="0">
                <a:effectLst>
                  <a:outerShdw blurRad="50800" dist="88900" dir="2700000" algn="tl" rotWithShape="0">
                    <a:srgbClr val="000000">
                      <a:alpha val="43000"/>
                    </a:srgbClr>
                  </a:outerShdw>
                </a:effectLst>
              </a:rPr>
            </a:br>
            <a:r>
              <a:rPr lang="en-US" dirty="0" smtClean="0">
                <a:effectLst>
                  <a:outerShdw blurRad="50800" dist="88900" dir="2700000" algn="tl" rotWithShape="0">
                    <a:srgbClr val="000000">
                      <a:alpha val="43000"/>
                    </a:srgbClr>
                  </a:outerShdw>
                </a:effectLst>
              </a:rPr>
              <a:t>THE result of 2012</a:t>
            </a:r>
            <a:endParaRPr lang="en-US" dirty="0">
              <a:effectLst>
                <a:outerShdw blurRad="50800" dist="88900" dir="2700000" algn="tl" rotWithShape="0">
                  <a:srgbClr val="000000">
                    <a:alpha val="43000"/>
                  </a:srgbClr>
                </a:outerShdw>
              </a:effectLst>
            </a:endParaRPr>
          </a:p>
        </p:txBody>
      </p:sp>
      <p:sp>
        <p:nvSpPr>
          <p:cNvPr id="3" name="Date Placeholder 2"/>
          <p:cNvSpPr>
            <a:spLocks noGrp="1"/>
          </p:cNvSpPr>
          <p:nvPr>
            <p:ph type="dt" sz="half" idx="10"/>
          </p:nvPr>
        </p:nvSpPr>
        <p:spPr/>
        <p:txBody>
          <a:bodyPr/>
          <a:lstStyle/>
          <a:p>
            <a:r>
              <a:rPr lang="en-US" smtClean="0"/>
              <a:t>13-14 September 2012</a:t>
            </a:r>
            <a:endParaRPr lang="en-US"/>
          </a:p>
        </p:txBody>
      </p:sp>
      <p:pic>
        <p:nvPicPr>
          <p:cNvPr id="8" name="Picture 7"/>
          <p:cNvPicPr>
            <a:picLocks noChangeAspect="1"/>
          </p:cNvPicPr>
          <p:nvPr/>
        </p:nvPicPr>
        <p:blipFill>
          <a:blip r:embed="rId2"/>
          <a:stretch>
            <a:fillRect/>
          </a:stretch>
        </p:blipFill>
        <p:spPr>
          <a:xfrm>
            <a:off x="2411761" y="2604657"/>
            <a:ext cx="4881532" cy="4155726"/>
          </a:xfrm>
          <a:prstGeom prst="rect">
            <a:avLst/>
          </a:prstGeom>
        </p:spPr>
      </p:pic>
    </p:spTree>
    <p:extLst>
      <p:ext uri="{BB962C8B-B14F-4D97-AF65-F5344CB8AC3E}">
        <p14:creationId xmlns:p14="http://schemas.microsoft.com/office/powerpoint/2010/main" val="34946738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Std Model: rediscovered in 2010</a:t>
            </a:r>
            <a:endParaRPr lang="en-US" sz="4000"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857379" y="1243672"/>
            <a:ext cx="7216624" cy="5214276"/>
          </a:xfrm>
          <a:prstGeom prst="rect">
            <a:avLst/>
          </a:prstGeom>
        </p:spPr>
      </p:pic>
      <p:sp>
        <p:nvSpPr>
          <p:cNvPr id="3" name="Date Placeholder 2"/>
          <p:cNvSpPr>
            <a:spLocks noGrp="1"/>
          </p:cNvSpPr>
          <p:nvPr>
            <p:ph type="dt" sz="half" idx="10"/>
          </p:nvPr>
        </p:nvSpPr>
        <p:spPr/>
        <p:txBody>
          <a:bodyPr/>
          <a:lstStyle/>
          <a:p>
            <a:r>
              <a:rPr lang="en-US" smtClean="0"/>
              <a:t>13-14 September 2012</a:t>
            </a:r>
            <a:endParaRPr lang="en-US"/>
          </a:p>
        </p:txBody>
      </p:sp>
      <p:sp>
        <p:nvSpPr>
          <p:cNvPr id="5" name="TextBox 4"/>
          <p:cNvSpPr txBox="1"/>
          <p:nvPr/>
        </p:nvSpPr>
        <p:spPr>
          <a:xfrm>
            <a:off x="354106" y="2280601"/>
            <a:ext cx="8431306" cy="3785652"/>
          </a:xfrm>
          <a:prstGeom prst="rect">
            <a:avLst/>
          </a:prstGeom>
          <a:solidFill>
            <a:schemeClr val="accent1">
              <a:lumMod val="40000"/>
              <a:lumOff val="60000"/>
            </a:schemeClr>
          </a:solidFill>
          <a:ln>
            <a:noFill/>
          </a:ln>
          <a:effectLst>
            <a:glow rad="406400">
              <a:srgbClr val="FDF19A">
                <a:alpha val="75000"/>
              </a:srgbClr>
            </a:glow>
          </a:effectLst>
        </p:spPr>
        <p:txBody>
          <a:bodyPr wrap="square" rtlCol="0">
            <a:spAutoFit/>
          </a:bodyPr>
          <a:lstStyle/>
          <a:p>
            <a:pPr algn="ctr"/>
            <a:r>
              <a:rPr lang="en-US" sz="4000" dirty="0" smtClean="0">
                <a:solidFill>
                  <a:schemeClr val="bg1"/>
                </a:solidFill>
                <a:effectLst>
                  <a:outerShdw blurRad="50800" dist="88900" dir="2700000" algn="tl" rotWithShape="0">
                    <a:srgbClr val="000000">
                      <a:alpha val="43000"/>
                    </a:srgbClr>
                  </a:outerShdw>
                </a:effectLst>
              </a:rPr>
              <a:t>Standard model particle production (</a:t>
            </a:r>
            <a:r>
              <a:rPr lang="en-US" sz="4000" dirty="0" smtClean="0">
                <a:solidFill>
                  <a:schemeClr val="bg1"/>
                </a:solidFill>
                <a:effectLst>
                  <a:outerShdw blurRad="50800" dist="88900" dir="2700000" algn="tl" rotWithShape="0">
                    <a:srgbClr val="000000">
                      <a:alpha val="43000"/>
                    </a:srgbClr>
                  </a:outerShdw>
                </a:effectLst>
                <a:latin typeface="Symbol" charset="2"/>
                <a:cs typeface="Symbol" charset="2"/>
              </a:rPr>
              <a:t>p</a:t>
            </a:r>
            <a:r>
              <a:rPr lang="en-US" sz="4000" baseline="30000" dirty="0" smtClean="0">
                <a:solidFill>
                  <a:schemeClr val="bg1"/>
                </a:solidFill>
                <a:effectLst>
                  <a:outerShdw blurRad="50800" dist="88900" dir="2700000" algn="tl" rotWithShape="0">
                    <a:srgbClr val="000000">
                      <a:alpha val="43000"/>
                    </a:srgbClr>
                  </a:outerShdw>
                </a:effectLst>
              </a:rPr>
              <a:t>0</a:t>
            </a:r>
            <a:r>
              <a:rPr lang="en-US" sz="4000" dirty="0" smtClean="0">
                <a:solidFill>
                  <a:schemeClr val="bg1"/>
                </a:solidFill>
                <a:effectLst>
                  <a:outerShdw blurRad="50800" dist="88900" dir="2700000" algn="tl" rotWithShape="0">
                    <a:srgbClr val="000000">
                      <a:alpha val="43000"/>
                    </a:srgbClr>
                  </a:outerShdw>
                </a:effectLst>
              </a:rPr>
              <a:t>, J/</a:t>
            </a:r>
            <a:r>
              <a:rPr lang="en-US" sz="4000" dirty="0" err="1" smtClean="0">
                <a:solidFill>
                  <a:schemeClr val="bg1"/>
                </a:solidFill>
                <a:effectLst>
                  <a:outerShdw blurRad="50800" dist="88900" dir="2700000" algn="tl" rotWithShape="0">
                    <a:srgbClr val="000000">
                      <a:alpha val="43000"/>
                    </a:srgbClr>
                  </a:outerShdw>
                </a:effectLst>
              </a:rPr>
              <a:t>ψ</a:t>
            </a:r>
            <a:r>
              <a:rPr lang="en-US" sz="4000" dirty="0" smtClean="0">
                <a:solidFill>
                  <a:schemeClr val="bg1"/>
                </a:solidFill>
                <a:effectLst>
                  <a:outerShdw blurRad="50800" dist="88900" dir="2700000" algn="tl" rotWithShape="0">
                    <a:srgbClr val="000000">
                      <a:alpha val="43000"/>
                    </a:srgbClr>
                  </a:outerShdw>
                </a:effectLst>
              </a:rPr>
              <a:t>, Z, </a:t>
            </a:r>
            <a:r>
              <a:rPr lang="en-US" sz="4000" dirty="0" err="1" smtClean="0">
                <a:solidFill>
                  <a:schemeClr val="bg1"/>
                </a:solidFill>
                <a:effectLst>
                  <a:outerShdw blurRad="50800" dist="88900" dir="2700000" algn="tl" rotWithShape="0">
                    <a:srgbClr val="000000">
                      <a:alpha val="43000"/>
                    </a:srgbClr>
                  </a:outerShdw>
                </a:effectLst>
              </a:rPr>
              <a:t>Ws</a:t>
            </a:r>
            <a:r>
              <a:rPr lang="en-US" sz="4000" dirty="0" smtClean="0">
                <a:solidFill>
                  <a:schemeClr val="bg1"/>
                </a:solidFill>
                <a:effectLst>
                  <a:outerShdw blurRad="50800" dist="88900" dir="2700000" algn="tl" rotWithShape="0">
                    <a:srgbClr val="000000">
                      <a:alpha val="43000"/>
                    </a:srgbClr>
                  </a:outerShdw>
                </a:effectLst>
              </a:rPr>
              <a:t>….) have become the means to calibrate and assess efficiencies and acceptance from data (tag and probe/control regions methods)without relying on MC </a:t>
            </a:r>
            <a:endParaRPr lang="en-US" sz="4000" dirty="0">
              <a:solidFill>
                <a:schemeClr val="bg1"/>
              </a:solidFill>
              <a:effectLst>
                <a:outerShdw blurRad="50800" dist="88900" dir="2700000" algn="tl" rotWithShape="0">
                  <a:srgbClr val="000000">
                    <a:alpha val="43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Std</a:t>
            </a:r>
            <a:r>
              <a:rPr lang="en-US" dirty="0" smtClean="0"/>
              <a:t> Model Bosons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357114" y="1909513"/>
            <a:ext cx="6716889" cy="4630281"/>
          </a:xfrm>
          <a:prstGeom prst="rect">
            <a:avLst/>
          </a:prstGeom>
        </p:spPr>
      </p:pic>
      <p:sp>
        <p:nvSpPr>
          <p:cNvPr id="6" name="TextBox 5"/>
          <p:cNvSpPr txBox="1"/>
          <p:nvPr/>
        </p:nvSpPr>
        <p:spPr>
          <a:xfrm>
            <a:off x="509328" y="1013557"/>
            <a:ext cx="8451227" cy="954107"/>
          </a:xfrm>
          <a:prstGeom prst="rect">
            <a:avLst/>
          </a:prstGeom>
          <a:noFill/>
        </p:spPr>
        <p:txBody>
          <a:bodyPr wrap="square" rtlCol="0">
            <a:spAutoFit/>
          </a:bodyPr>
          <a:lstStyle/>
          <a:p>
            <a:pPr algn="ctr"/>
            <a:r>
              <a:rPr lang="en-US" sz="2800" dirty="0" smtClean="0">
                <a:effectLst>
                  <a:outerShdw blurRad="50800" dist="88900" dir="2700000" algn="tl" rotWithShape="0">
                    <a:srgbClr val="000000">
                      <a:alpha val="43000"/>
                    </a:srgbClr>
                  </a:outerShdw>
                </a:effectLst>
              </a:rPr>
              <a:t>Understanding of Boson production is a must to prepare the  search of the Higgs </a:t>
            </a:r>
            <a:endParaRPr lang="en-US" sz="2800" dirty="0">
              <a:effectLst>
                <a:outerShdw blurRad="50800" dist="88900" dir="2700000" algn="tl" rotWithShape="0">
                  <a:srgbClr val="000000">
                    <a:alpha val="43000"/>
                  </a:srgbClr>
                </a:outerShdw>
              </a:effectLst>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27089449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W/Z cross section</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354106" y="1295400"/>
            <a:ext cx="8768002" cy="4953000"/>
          </a:xfrm>
          <a:prstGeom prst="rect">
            <a:avLst/>
          </a:prstGeom>
        </p:spPr>
      </p:pic>
    </p:spTree>
    <p:extLst>
      <p:ext uri="{BB962C8B-B14F-4D97-AF65-F5344CB8AC3E}">
        <p14:creationId xmlns:p14="http://schemas.microsoft.com/office/powerpoint/2010/main" val="17646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Reminder : </a:t>
            </a:r>
            <a:r>
              <a:rPr lang="en-US" sz="4800" dirty="0" err="1" smtClean="0"/>
              <a:t>pp</a:t>
            </a:r>
            <a:r>
              <a:rPr lang="en-US" sz="4800" dirty="0" smtClean="0"/>
              <a:t> kinematics</a:t>
            </a:r>
            <a:endParaRPr lang="en-US" sz="4800"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rcRect t="11308"/>
          <a:stretch>
            <a:fillRect/>
          </a:stretch>
        </p:blipFill>
        <p:spPr>
          <a:xfrm>
            <a:off x="119423" y="1458502"/>
            <a:ext cx="8887667" cy="4897848"/>
          </a:xfrm>
          <a:prstGeom prst="rect">
            <a:avLst/>
          </a:prstGeom>
        </p:spPr>
      </p:pic>
      <p:sp>
        <p:nvSpPr>
          <p:cNvPr id="4" name="Date Placeholder 3"/>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14892194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Rare events with leptons</a:t>
            </a:r>
            <a:endParaRPr lang="en-US" sz="4800" dirty="0"/>
          </a:p>
        </p:txBody>
      </p:sp>
      <p:sp>
        <p:nvSpPr>
          <p:cNvPr id="4" name="Date Placeholder 3"/>
          <p:cNvSpPr>
            <a:spLocks noGrp="1"/>
          </p:cNvSpPr>
          <p:nvPr>
            <p:ph type="dt" sz="half" idx="10"/>
          </p:nvPr>
        </p:nvSpPr>
        <p:spPr/>
        <p:txBody>
          <a:bodyPr/>
          <a:lstStyle/>
          <a:p>
            <a:r>
              <a:rPr lang="en-US" smtClean="0"/>
              <a:t>8/27/12</a:t>
            </a:r>
            <a:endParaRPr lang="en-US"/>
          </a:p>
        </p:txBody>
      </p:sp>
      <p:sp>
        <p:nvSpPr>
          <p:cNvPr id="5" name="Footer Placeholder 4"/>
          <p:cNvSpPr>
            <a:spLocks noGrp="1"/>
          </p:cNvSpPr>
          <p:nvPr>
            <p:ph type="ftr" sz="quarter" idx="11"/>
          </p:nvPr>
        </p:nvSpPr>
        <p:spPr/>
        <p:txBody>
          <a:bodyPr/>
          <a:lstStyle/>
          <a:p>
            <a:r>
              <a:rPr lang="en-US" smtClean="0"/>
              <a:t>CMS Higgs Marlow</a:t>
            </a:r>
            <a:endParaRPr lang="en-US"/>
          </a:p>
        </p:txBody>
      </p:sp>
      <p:sp>
        <p:nvSpPr>
          <p:cNvPr id="6" name="Slide Number Placeholder 5"/>
          <p:cNvSpPr>
            <a:spLocks noGrp="1"/>
          </p:cNvSpPr>
          <p:nvPr>
            <p:ph type="sldNum" sz="quarter" idx="12"/>
          </p:nvPr>
        </p:nvSpPr>
        <p:spPr/>
        <p:txBody>
          <a:bodyPr/>
          <a:lstStyle/>
          <a:p>
            <a:fld id="{40F5B363-92A1-054D-8839-3C0DBBA82A0E}" type="slidenum">
              <a:rPr lang="en-US" smtClean="0"/>
              <a:pPr/>
              <a:t>30</a:t>
            </a:fld>
            <a:endParaRPr lang="en-US"/>
          </a:p>
        </p:txBody>
      </p:sp>
      <p:pic>
        <p:nvPicPr>
          <p:cNvPr id="8" name="Picture 8"/>
          <p:cNvPicPr>
            <a:picLocks noChangeAspect="1" noChangeArrowheads="1"/>
          </p:cNvPicPr>
          <p:nvPr/>
        </p:nvPicPr>
        <p:blipFill>
          <a:blip r:embed="rId3"/>
          <a:srcRect/>
          <a:stretch>
            <a:fillRect/>
          </a:stretch>
        </p:blipFill>
        <p:spPr bwMode="auto">
          <a:xfrm>
            <a:off x="5609714" y="1472282"/>
            <a:ext cx="2499038" cy="1838914"/>
          </a:xfrm>
          <a:prstGeom prst="rect">
            <a:avLst/>
          </a:prstGeom>
          <a:noFill/>
          <a:ln w="38100" cap="flat">
            <a:noFill/>
            <a:prstDash val="solid"/>
            <a:miter lim="800000"/>
            <a:headEnd/>
            <a:tailEnd/>
          </a:ln>
          <a:effectLst>
            <a:outerShdw blurRad="50800" dist="190500" dir="2700000" algn="tl" rotWithShape="0">
              <a:srgbClr val="000000">
                <a:alpha val="43000"/>
              </a:srgbClr>
            </a:outerShdw>
          </a:effec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 y="1231899"/>
            <a:ext cx="4976193" cy="4447357"/>
          </a:xfrm>
          <a:prstGeom prst="rect">
            <a:avLst/>
          </a:prstGeom>
          <a:ln>
            <a:noFill/>
          </a:ln>
          <a:effectLst>
            <a:outerShdw blurRad="50800" dist="190500" dir="2700000" algn="tl" rotWithShape="0">
              <a:srgbClr val="000000">
                <a:alpha val="43000"/>
              </a:srgbClr>
            </a:outerShdw>
          </a:effectLst>
          <a:extLst/>
        </p:spPr>
        <p:style>
          <a:lnRef idx="3">
            <a:schemeClr val="lt1"/>
          </a:lnRef>
          <a:fillRef idx="1">
            <a:schemeClr val="accent3"/>
          </a:fillRef>
          <a:effectRef idx="1">
            <a:schemeClr val="accent3"/>
          </a:effectRef>
          <a:fontRef idx="minor">
            <a:schemeClr val="lt1"/>
          </a:fontRef>
        </p:style>
      </p:pic>
      <p:sp>
        <p:nvSpPr>
          <p:cNvPr id="10" name="TextBox 9"/>
          <p:cNvSpPr txBox="1"/>
          <p:nvPr/>
        </p:nvSpPr>
        <p:spPr>
          <a:xfrm>
            <a:off x="5270500" y="3717648"/>
            <a:ext cx="3683000" cy="1815882"/>
          </a:xfrm>
          <a:prstGeom prst="rect">
            <a:avLst/>
          </a:prstGeom>
          <a:noFill/>
        </p:spPr>
        <p:txBody>
          <a:bodyPr wrap="square" rtlCol="0">
            <a:spAutoFit/>
          </a:bodyPr>
          <a:lstStyle/>
          <a:p>
            <a:r>
              <a:rPr lang="en-US" sz="2800" dirty="0" smtClean="0">
                <a:solidFill>
                  <a:srgbClr val="FFFFFF"/>
                </a:solidFill>
                <a:effectLst>
                  <a:outerShdw blurRad="50800" dist="88900" dir="2700000" algn="tl" rotWithShape="0">
                    <a:srgbClr val="000000">
                      <a:alpha val="43000"/>
                    </a:srgbClr>
                  </a:outerShdw>
                </a:effectLst>
              </a:rPr>
              <a:t>CMS and LHC are good enough to allow for the search of rare Z decays.</a:t>
            </a:r>
            <a:endParaRPr lang="en-US" sz="2800" dirty="0">
              <a:solidFill>
                <a:srgbClr val="FFFFFF"/>
              </a:solidFill>
              <a:effectLst>
                <a:outerShdw blurRad="50800" dist="88900" dir="2700000" algn="tl" rotWithShape="0">
                  <a:srgbClr val="000000">
                    <a:alpha val="43000"/>
                  </a:srgbClr>
                </a:outerShdw>
              </a:effectLs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036689817"/>
              </p:ext>
            </p:extLst>
          </p:nvPr>
        </p:nvGraphicFramePr>
        <p:xfrm>
          <a:off x="4585942" y="6123781"/>
          <a:ext cx="4367558" cy="465137"/>
        </p:xfrm>
        <a:graphic>
          <a:graphicData uri="http://schemas.openxmlformats.org/presentationml/2006/ole">
            <mc:AlternateContent xmlns:mc="http://schemas.openxmlformats.org/markup-compatibility/2006">
              <mc:Choice xmlns:v="urn:schemas-microsoft-com:vml" Requires="v">
                <p:oleObj spid="_x0000_s1099" name="Equation" r:id="rId5" imgW="2133600" imgH="228600" progId="Equation.3">
                  <p:embed/>
                </p:oleObj>
              </mc:Choice>
              <mc:Fallback>
                <p:oleObj name="Equation" r:id="rId5" imgW="21336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942" y="6123781"/>
                        <a:ext cx="4367558" cy="465137"/>
                      </a:xfrm>
                      <a:prstGeom prst="rect">
                        <a:avLst/>
                      </a:prstGeom>
                      <a:solidFill>
                        <a:srgbClr val="FFFFFF"/>
                      </a:solidFill>
                    </p:spPr>
                  </p:pic>
                </p:oleObj>
              </mc:Fallback>
            </mc:AlternateContent>
          </a:graphicData>
        </a:graphic>
      </p:graphicFrame>
      <p:sp>
        <p:nvSpPr>
          <p:cNvPr id="13" name="TextBox 12"/>
          <p:cNvSpPr txBox="1"/>
          <p:nvPr/>
        </p:nvSpPr>
        <p:spPr>
          <a:xfrm>
            <a:off x="2590800" y="2997200"/>
            <a:ext cx="1600200" cy="584776"/>
          </a:xfrm>
          <a:prstGeom prst="rect">
            <a:avLst/>
          </a:prstGeom>
          <a:noFill/>
        </p:spPr>
        <p:txBody>
          <a:bodyPr wrap="square" rtlCol="0">
            <a:spAutoFit/>
          </a:bodyPr>
          <a:lstStyle/>
          <a:p>
            <a:r>
              <a:rPr lang="en-US" sz="3200" dirty="0" smtClean="0">
                <a:solidFill>
                  <a:srgbClr val="FF0000"/>
                </a:solidFill>
              </a:rPr>
              <a:t>2011</a:t>
            </a:r>
            <a:endParaRPr lang="en-US" sz="3200" dirty="0">
              <a:solidFill>
                <a:srgbClr val="FF0000"/>
              </a:solidFill>
            </a:endParaRPr>
          </a:p>
        </p:txBody>
      </p:sp>
      <p:sp>
        <p:nvSpPr>
          <p:cNvPr id="3" name="TextBox 2"/>
          <p:cNvSpPr txBox="1"/>
          <p:nvPr/>
        </p:nvSpPr>
        <p:spPr>
          <a:xfrm>
            <a:off x="5919071" y="1535961"/>
            <a:ext cx="1465482" cy="369332"/>
          </a:xfrm>
          <a:prstGeom prst="rect">
            <a:avLst/>
          </a:prstGeom>
          <a:noFill/>
        </p:spPr>
        <p:txBody>
          <a:bodyPr wrap="square" rtlCol="0">
            <a:spAutoFit/>
          </a:bodyPr>
          <a:lstStyle/>
          <a:p>
            <a:r>
              <a:rPr lang="en-US" dirty="0" err="1" smtClean="0">
                <a:solidFill>
                  <a:srgbClr val="FF0000"/>
                </a:solidFill>
              </a:rPr>
              <a:t>Dalitz</a:t>
            </a:r>
            <a:r>
              <a:rPr lang="en-US" dirty="0" smtClean="0">
                <a:solidFill>
                  <a:srgbClr val="FF0000"/>
                </a:solidFill>
              </a:rPr>
              <a:t> decay</a:t>
            </a:r>
            <a:endParaRPr lang="en-US" dirty="0">
              <a:solidFill>
                <a:srgbClr val="FF0000"/>
              </a:solidFill>
            </a:endParaRPr>
          </a:p>
        </p:txBody>
      </p:sp>
    </p:spTree>
    <p:extLst>
      <p:ext uri="{BB962C8B-B14F-4D97-AF65-F5344CB8AC3E}">
        <p14:creationId xmlns:p14="http://schemas.microsoft.com/office/powerpoint/2010/main" val="274953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a:t>Top Production</a:t>
            </a:r>
          </a:p>
        </p:txBody>
      </p:sp>
      <p:sp>
        <p:nvSpPr>
          <p:cNvPr id="55299" name="Footer Placeholder 2"/>
          <p:cNvSpPr>
            <a:spLocks noGrp="1"/>
          </p:cNvSpPr>
          <p:nvPr>
            <p:ph type="ftr" sz="quarter" idx="11"/>
          </p:nvPr>
        </p:nvSpPr>
        <p:spPr>
          <a:noFill/>
        </p:spPr>
        <p:txBody>
          <a:bodyPr/>
          <a:lstStyle/>
          <a:p>
            <a:r>
              <a:rPr lang="en-US" smtClean="0">
                <a:latin typeface="Helvetica" pitchFamily="-1" charset="0"/>
                <a:ea typeface="ＭＳ Ｐゴシック" pitchFamily="-1" charset="-128"/>
                <a:cs typeface="ＭＳ Ｐゴシック" pitchFamily="-1" charset="-128"/>
              </a:rPr>
              <a:t>Cargese12 TSV</a:t>
            </a:r>
          </a:p>
        </p:txBody>
      </p:sp>
      <p:sp>
        <p:nvSpPr>
          <p:cNvPr id="55300" name="Slide Number Placeholder 3"/>
          <p:cNvSpPr>
            <a:spLocks noGrp="1"/>
          </p:cNvSpPr>
          <p:nvPr>
            <p:ph type="sldNum" sz="quarter" idx="12"/>
          </p:nvPr>
        </p:nvSpPr>
        <p:spPr>
          <a:noFill/>
        </p:spPr>
        <p:txBody>
          <a:bodyPr/>
          <a:lstStyle/>
          <a:p>
            <a:fld id="{6490F317-1343-1A49-9D3B-2D3434534C17}" type="slidenum">
              <a:rPr lang="en-US" smtClean="0">
                <a:latin typeface="Helvetica" pitchFamily="-1" charset="0"/>
                <a:ea typeface="ＭＳ Ｐゴシック" pitchFamily="-1" charset="-128"/>
                <a:cs typeface="ＭＳ Ｐゴシック" pitchFamily="-1" charset="-128"/>
              </a:rPr>
              <a:pPr/>
              <a:t>31</a:t>
            </a:fld>
            <a:endParaRPr lang="en-US" smtClean="0">
              <a:latin typeface="Helvetica" pitchFamily="-1" charset="0"/>
              <a:ea typeface="ＭＳ Ｐゴシック" pitchFamily="-1" charset="-128"/>
              <a:cs typeface="ＭＳ Ｐゴシック" pitchFamily="-1" charset="-128"/>
            </a:endParaRPr>
          </a:p>
        </p:txBody>
      </p:sp>
      <p:pic>
        <p:nvPicPr>
          <p:cNvPr id="55301" name="Picture 7" descr="ttbarpic"/>
          <p:cNvPicPr>
            <a:picLocks noChangeAspect="1" noChangeArrowheads="1"/>
          </p:cNvPicPr>
          <p:nvPr/>
        </p:nvPicPr>
        <p:blipFill>
          <a:blip r:embed="rId2"/>
          <a:srcRect/>
          <a:stretch>
            <a:fillRect/>
          </a:stretch>
        </p:blipFill>
        <p:spPr bwMode="auto">
          <a:xfrm>
            <a:off x="6119446" y="1524001"/>
            <a:ext cx="2813538" cy="3000375"/>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55302" name="Rectangle 9"/>
          <p:cNvSpPr txBox="1">
            <a:spLocks noChangeArrowheads="1"/>
          </p:cNvSpPr>
          <p:nvPr/>
        </p:nvSpPr>
        <p:spPr bwMode="auto">
          <a:xfrm>
            <a:off x="211016" y="1066800"/>
            <a:ext cx="8581292" cy="24384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Set of ingredients to investigate production of </a:t>
            </a:r>
            <a:r>
              <a:rPr lang="en-US" b="1" dirty="0" err="1">
                <a:solidFill>
                  <a:srgbClr val="F3FFFF"/>
                </a:solidFill>
                <a:effectLst>
                  <a:outerShdw blurRad="50800" dist="101600" dir="2700000" algn="tl" rotWithShape="0">
                    <a:srgbClr val="000000">
                      <a:alpha val="43000"/>
                    </a:srgbClr>
                  </a:outerShdw>
                </a:effectLst>
              </a:rPr>
              <a:t>ttbar</a:t>
            </a:r>
            <a:r>
              <a:rPr lang="en-US" b="1" dirty="0">
                <a:solidFill>
                  <a:srgbClr val="F3FFFF"/>
                </a:solidFill>
                <a:effectLst>
                  <a:outerShdw blurRad="50800" dist="101600" dir="2700000" algn="tl" rotWithShape="0">
                    <a:srgbClr val="000000">
                      <a:alpha val="43000"/>
                    </a:srgbClr>
                  </a:outerShdw>
                </a:effectLst>
              </a:rPr>
              <a:t> :</a:t>
            </a:r>
          </a:p>
          <a:p>
            <a:pPr marL="742950" lvl="1" indent="-28575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e, </a:t>
            </a:r>
            <a:r>
              <a:rPr lang="en-US" b="1" dirty="0">
                <a:solidFill>
                  <a:srgbClr val="F3FFFF"/>
                </a:solidFill>
                <a:effectLst>
                  <a:outerShdw blurRad="50800" dist="101600" dir="2700000" algn="tl" rotWithShape="0">
                    <a:srgbClr val="000000">
                      <a:alpha val="43000"/>
                    </a:srgbClr>
                  </a:outerShdw>
                </a:effectLst>
                <a:sym typeface="Symbol" pitchFamily="-1" charset="2"/>
              </a:rPr>
              <a:t></a:t>
            </a:r>
            <a:r>
              <a:rPr lang="en-US" b="1" dirty="0" err="1">
                <a:solidFill>
                  <a:srgbClr val="F3FFFF"/>
                </a:solidFill>
                <a:effectLst>
                  <a:outerShdw blurRad="50800" dist="101600" dir="2700000" algn="tl" rotWithShape="0">
                    <a:srgbClr val="000000">
                      <a:alpha val="43000"/>
                    </a:srgbClr>
                  </a:outerShdw>
                </a:effectLst>
              </a:rPr>
              <a:t>E</a:t>
            </a:r>
            <a:r>
              <a:rPr lang="en-US" b="1" baseline="-25000" dirty="0" err="1">
                <a:solidFill>
                  <a:srgbClr val="F3FFFF"/>
                </a:solidFill>
                <a:effectLst>
                  <a:outerShdw blurRad="50800" dist="101600" dir="2700000" algn="tl" rotWithShape="0">
                    <a:srgbClr val="000000">
                      <a:alpha val="43000"/>
                    </a:srgbClr>
                  </a:outerShdw>
                </a:effectLst>
              </a:rPr>
              <a:t>T</a:t>
            </a:r>
            <a:r>
              <a:rPr lang="en-US" b="1" baseline="30000" dirty="0" err="1">
                <a:solidFill>
                  <a:srgbClr val="F3FFFF"/>
                </a:solidFill>
                <a:effectLst>
                  <a:outerShdw blurRad="50800" dist="101600" dir="2700000" algn="tl" rotWithShape="0">
                    <a:srgbClr val="000000">
                      <a:alpha val="43000"/>
                    </a:srgbClr>
                  </a:outerShdw>
                </a:effectLst>
              </a:rPr>
              <a:t>miss</a:t>
            </a:r>
            <a:r>
              <a:rPr lang="en-US" b="1" dirty="0">
                <a:solidFill>
                  <a:srgbClr val="F3FFFF"/>
                </a:solidFill>
                <a:effectLst>
                  <a:outerShdw blurRad="50800" dist="101600" dir="2700000" algn="tl" rotWithShape="0">
                    <a:srgbClr val="000000">
                      <a:alpha val="43000"/>
                    </a:srgbClr>
                  </a:outerShdw>
                </a:effectLst>
              </a:rPr>
              <a:t>, jets, b-tag</a:t>
            </a:r>
          </a:p>
          <a:p>
            <a:pPr marL="742950" lvl="1" indent="-28575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Good test of performance of </a:t>
            </a:r>
            <a:r>
              <a:rPr lang="en-US" b="1" dirty="0" smtClean="0">
                <a:solidFill>
                  <a:srgbClr val="F3FFFF"/>
                </a:solidFill>
                <a:effectLst>
                  <a:outerShdw blurRad="50800" dist="101600" dir="2700000" algn="tl" rotWithShape="0">
                    <a:srgbClr val="000000">
                      <a:alpha val="43000"/>
                    </a:srgbClr>
                  </a:outerShdw>
                </a:effectLst>
              </a:rPr>
              <a:t>detectors</a:t>
            </a:r>
            <a:endParaRPr lang="en-US" b="1" dirty="0">
              <a:solidFill>
                <a:srgbClr val="F3FFFF"/>
              </a:solidFill>
              <a:effectLst>
                <a:outerShdw blurRad="50800" dist="101600" dir="2700000" algn="tl" rotWithShape="0">
                  <a:srgbClr val="000000">
                    <a:alpha val="43000"/>
                  </a:srgbClr>
                </a:outerShdw>
              </a:effectLst>
            </a:endParaRPr>
          </a:p>
          <a:p>
            <a:pPr marL="342900" indent="-34290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Of interest for top analysis:</a:t>
            </a:r>
          </a:p>
          <a:p>
            <a:pPr marL="742950" lvl="1" indent="-28575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one lepton (e or </a:t>
            </a:r>
            <a:r>
              <a:rPr lang="en-US" b="1" dirty="0">
                <a:solidFill>
                  <a:srgbClr val="F3FFFF"/>
                </a:solidFill>
                <a:effectLst>
                  <a:outerShdw blurRad="50800" dist="101600" dir="2700000" algn="tl" rotWithShape="0">
                    <a:srgbClr val="000000">
                      <a:alpha val="43000"/>
                    </a:srgbClr>
                  </a:outerShdw>
                </a:effectLst>
                <a:sym typeface="Symbol" pitchFamily="-1" charset="2"/>
              </a:rPr>
              <a:t></a:t>
            </a:r>
            <a:r>
              <a:rPr lang="en-US" b="1" dirty="0">
                <a:solidFill>
                  <a:srgbClr val="F3FFFF"/>
                </a:solidFill>
                <a:effectLst>
                  <a:outerShdw blurRad="50800" dist="101600" dir="2700000" algn="tl" rotWithShape="0">
                    <a:srgbClr val="000000">
                      <a:alpha val="43000"/>
                    </a:srgbClr>
                  </a:outerShdw>
                </a:effectLst>
              </a:rPr>
              <a:t>, </a:t>
            </a:r>
            <a:r>
              <a:rPr lang="en-US" b="1" dirty="0" err="1">
                <a:solidFill>
                  <a:srgbClr val="F3FFFF"/>
                </a:solidFill>
                <a:effectLst>
                  <a:outerShdw blurRad="50800" dist="101600" dir="2700000" algn="tl" rotWithShape="0">
                    <a:srgbClr val="000000">
                      <a:alpha val="43000"/>
                    </a:srgbClr>
                  </a:outerShdw>
                </a:effectLst>
              </a:rPr>
              <a:t>E</a:t>
            </a:r>
            <a:r>
              <a:rPr lang="en-US" b="1" baseline="-25000" dirty="0" err="1">
                <a:solidFill>
                  <a:srgbClr val="F3FFFF"/>
                </a:solidFill>
                <a:effectLst>
                  <a:outerShdw blurRad="50800" dist="101600" dir="2700000" algn="tl" rotWithShape="0">
                    <a:srgbClr val="000000">
                      <a:alpha val="43000"/>
                    </a:srgbClr>
                  </a:outerShdw>
                </a:effectLst>
              </a:rPr>
              <a:t>T</a:t>
            </a:r>
            <a:r>
              <a:rPr lang="en-US" b="1" baseline="30000" dirty="0" err="1">
                <a:solidFill>
                  <a:srgbClr val="F3FFFF"/>
                </a:solidFill>
                <a:effectLst>
                  <a:outerShdw blurRad="50800" dist="101600" dir="2700000" algn="tl" rotWithShape="0">
                    <a:srgbClr val="000000">
                      <a:alpha val="43000"/>
                    </a:srgbClr>
                  </a:outerShdw>
                </a:effectLst>
              </a:rPr>
              <a:t>miss</a:t>
            </a:r>
            <a:r>
              <a:rPr lang="en-US" b="1" dirty="0">
                <a:solidFill>
                  <a:srgbClr val="F3FFFF"/>
                </a:solidFill>
                <a:effectLst>
                  <a:outerShdw blurRad="50800" dist="101600" dir="2700000" algn="tl" rotWithShape="0">
                    <a:srgbClr val="000000">
                      <a:alpha val="43000"/>
                    </a:srgbClr>
                  </a:outerShdw>
                </a:effectLst>
              </a:rPr>
              <a:t>, </a:t>
            </a:r>
            <a:r>
              <a:rPr lang="en-US" b="1" dirty="0" err="1">
                <a:solidFill>
                  <a:srgbClr val="F3FFFF"/>
                </a:solidFill>
                <a:effectLst>
                  <a:outerShdw blurRad="50800" dist="101600" dir="2700000" algn="tl" rotWithShape="0">
                    <a:srgbClr val="000000">
                      <a:alpha val="43000"/>
                    </a:srgbClr>
                  </a:outerShdw>
                </a:effectLst>
              </a:rPr>
              <a:t>jjbb</a:t>
            </a:r>
            <a:r>
              <a:rPr lang="en-US" b="1" dirty="0">
                <a:solidFill>
                  <a:srgbClr val="F3FFFF"/>
                </a:solidFill>
                <a:effectLst>
                  <a:outerShdw blurRad="50800" dist="101600" dir="2700000" algn="tl" rotWithShape="0">
                    <a:srgbClr val="000000">
                      <a:alpha val="43000"/>
                    </a:srgbClr>
                  </a:outerShdw>
                </a:effectLst>
              </a:rPr>
              <a:t> (37.9%)</a:t>
            </a:r>
          </a:p>
          <a:p>
            <a:pPr marL="742950" lvl="1" indent="-28575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di-lepton (</a:t>
            </a:r>
            <a:r>
              <a:rPr lang="en-US" b="1" dirty="0" err="1">
                <a:solidFill>
                  <a:srgbClr val="F3FFFF"/>
                </a:solidFill>
                <a:effectLst>
                  <a:outerShdw blurRad="50800" dist="101600" dir="2700000" algn="tl" rotWithShape="0">
                    <a:srgbClr val="000000">
                      <a:alpha val="43000"/>
                    </a:srgbClr>
                  </a:outerShdw>
                </a:effectLst>
              </a:rPr>
              <a:t>ee</a:t>
            </a:r>
            <a:r>
              <a:rPr lang="en-US" b="1" dirty="0">
                <a:solidFill>
                  <a:srgbClr val="F3FFFF"/>
                </a:solidFill>
                <a:effectLst>
                  <a:outerShdw blurRad="50800" dist="101600" dir="2700000" algn="tl" rotWithShape="0">
                    <a:srgbClr val="000000">
                      <a:alpha val="43000"/>
                    </a:srgbClr>
                  </a:outerShdw>
                </a:effectLst>
              </a:rPr>
              <a:t>, </a:t>
            </a:r>
            <a:r>
              <a:rPr lang="en-US" b="1" dirty="0">
                <a:solidFill>
                  <a:srgbClr val="F3FFFF"/>
                </a:solidFill>
                <a:effectLst>
                  <a:outerShdw blurRad="50800" dist="101600" dir="2700000" algn="tl" rotWithShape="0">
                    <a:srgbClr val="000000">
                      <a:alpha val="43000"/>
                    </a:srgbClr>
                  </a:outerShdw>
                </a:effectLst>
                <a:sym typeface="Symbol" pitchFamily="-1" charset="2"/>
              </a:rPr>
              <a:t></a:t>
            </a:r>
            <a:r>
              <a:rPr lang="en-US" b="1" dirty="0">
                <a:solidFill>
                  <a:srgbClr val="F3FFFF"/>
                </a:solidFill>
                <a:effectLst>
                  <a:outerShdw blurRad="50800" dist="101600" dir="2700000" algn="tl" rotWithShape="0">
                    <a:srgbClr val="000000">
                      <a:alpha val="43000"/>
                    </a:srgbClr>
                  </a:outerShdw>
                </a:effectLst>
              </a:rPr>
              <a:t> or e</a:t>
            </a:r>
            <a:r>
              <a:rPr lang="en-US" b="1" dirty="0">
                <a:solidFill>
                  <a:srgbClr val="F3FFFF"/>
                </a:solidFill>
                <a:effectLst>
                  <a:outerShdw blurRad="50800" dist="101600" dir="2700000" algn="tl" rotWithShape="0">
                    <a:srgbClr val="000000">
                      <a:alpha val="43000"/>
                    </a:srgbClr>
                  </a:outerShdw>
                </a:effectLst>
                <a:sym typeface="Symbol" pitchFamily="-1" charset="2"/>
              </a:rPr>
              <a:t></a:t>
            </a:r>
            <a:r>
              <a:rPr lang="en-US" b="1" dirty="0">
                <a:solidFill>
                  <a:srgbClr val="F3FFFF"/>
                </a:solidFill>
                <a:effectLst>
                  <a:outerShdw blurRad="50800" dist="101600" dir="2700000" algn="tl" rotWithShape="0">
                    <a:srgbClr val="000000">
                      <a:alpha val="43000"/>
                    </a:srgbClr>
                  </a:outerShdw>
                </a:effectLst>
              </a:rPr>
              <a:t>, </a:t>
            </a:r>
            <a:r>
              <a:rPr lang="en-US" b="1" dirty="0" err="1">
                <a:solidFill>
                  <a:srgbClr val="F3FFFF"/>
                </a:solidFill>
                <a:effectLst>
                  <a:outerShdw blurRad="50800" dist="101600" dir="2700000" algn="tl" rotWithShape="0">
                    <a:srgbClr val="000000">
                      <a:alpha val="43000"/>
                    </a:srgbClr>
                  </a:outerShdw>
                </a:effectLst>
              </a:rPr>
              <a:t>E</a:t>
            </a:r>
            <a:r>
              <a:rPr lang="en-US" b="1" baseline="-25000" dirty="0" err="1">
                <a:solidFill>
                  <a:srgbClr val="F3FFFF"/>
                </a:solidFill>
                <a:effectLst>
                  <a:outerShdw blurRad="50800" dist="101600" dir="2700000" algn="tl" rotWithShape="0">
                    <a:srgbClr val="000000">
                      <a:alpha val="43000"/>
                    </a:srgbClr>
                  </a:outerShdw>
                </a:effectLst>
              </a:rPr>
              <a:t>T</a:t>
            </a:r>
            <a:r>
              <a:rPr lang="en-US" b="1" baseline="30000" dirty="0" err="1">
                <a:solidFill>
                  <a:srgbClr val="F3FFFF"/>
                </a:solidFill>
                <a:effectLst>
                  <a:outerShdw blurRad="50800" dist="101600" dir="2700000" algn="tl" rotWithShape="0">
                    <a:srgbClr val="000000">
                      <a:alpha val="43000"/>
                    </a:srgbClr>
                  </a:outerShdw>
                </a:effectLst>
              </a:rPr>
              <a:t>miss</a:t>
            </a:r>
            <a:r>
              <a:rPr lang="en-US" b="1" dirty="0">
                <a:solidFill>
                  <a:srgbClr val="F3FFFF"/>
                </a:solidFill>
                <a:effectLst>
                  <a:outerShdw blurRad="50800" dist="101600" dir="2700000" algn="tl" rotWithShape="0">
                    <a:srgbClr val="000000">
                      <a:alpha val="43000"/>
                    </a:srgbClr>
                  </a:outerShdw>
                </a:effectLst>
              </a:rPr>
              <a:t>, bb (6.46%(</a:t>
            </a:r>
          </a:p>
        </p:txBody>
      </p:sp>
      <p:pic>
        <p:nvPicPr>
          <p:cNvPr id="55303" name="Picture 7"/>
          <p:cNvPicPr>
            <a:picLocks noChangeAspect="1"/>
          </p:cNvPicPr>
          <p:nvPr/>
        </p:nvPicPr>
        <p:blipFill>
          <a:blip r:embed="rId3"/>
          <a:srcRect/>
          <a:stretch>
            <a:fillRect/>
          </a:stretch>
        </p:blipFill>
        <p:spPr bwMode="auto">
          <a:xfrm>
            <a:off x="354106" y="3050659"/>
            <a:ext cx="5624086" cy="2912153"/>
          </a:xfrm>
          <a:prstGeom prst="rect">
            <a:avLst/>
          </a:prstGeom>
          <a:noFill/>
          <a:ln w="9525">
            <a:noFill/>
            <a:miter lim="800000"/>
            <a:headEnd/>
            <a:tailEnd/>
          </a:ln>
        </p:spPr>
      </p:pic>
      <p:sp>
        <p:nvSpPr>
          <p:cNvPr id="8" name="TextBox 7"/>
          <p:cNvSpPr txBox="1"/>
          <p:nvPr/>
        </p:nvSpPr>
        <p:spPr>
          <a:xfrm>
            <a:off x="894522" y="5989638"/>
            <a:ext cx="6592956"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400" dirty="0" smtClean="0"/>
              <a:t>LHC is a Top factory and CMS is a TOP detector </a:t>
            </a:r>
            <a:endParaRPr lang="en-US" sz="2400" dirty="0"/>
          </a:p>
        </p:txBody>
      </p:sp>
    </p:spTree>
    <p:extLst>
      <p:ext uri="{BB962C8B-B14F-4D97-AF65-F5344CB8AC3E}">
        <p14:creationId xmlns:p14="http://schemas.microsoft.com/office/powerpoint/2010/main" val="21611031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41527" y="5799529"/>
            <a:ext cx="5502473" cy="63623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Std model : TOP mass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10" name="Picture 4"/>
          <p:cNvPicPr>
            <a:picLocks noChangeAspect="1" noChangeArrowheads="1"/>
          </p:cNvPicPr>
          <p:nvPr/>
        </p:nvPicPr>
        <p:blipFill>
          <a:blip r:embed="rId2" cstate="print"/>
          <a:srcRect/>
          <a:stretch>
            <a:fillRect/>
          </a:stretch>
        </p:blipFill>
        <p:spPr bwMode="auto">
          <a:xfrm>
            <a:off x="5999890" y="3140479"/>
            <a:ext cx="2613716" cy="2487472"/>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3" name="TextBox 2"/>
          <p:cNvSpPr txBox="1"/>
          <p:nvPr/>
        </p:nvSpPr>
        <p:spPr>
          <a:xfrm>
            <a:off x="4810125" y="5984875"/>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3641527" y="5799529"/>
            <a:ext cx="5502473" cy="637391"/>
          </a:xfrm>
          <a:prstGeom prst="rect">
            <a:avLst/>
          </a:prstGeom>
          <a:ln>
            <a:solidFill>
              <a:srgbClr val="FF0000"/>
            </a:solidFill>
          </a:ln>
          <a:effectLst>
            <a:outerShdw blurRad="50800" dist="63500" dir="2700000">
              <a:srgbClr val="000000">
                <a:alpha val="43000"/>
              </a:srgbClr>
            </a:outerShdw>
          </a:effectLst>
        </p:spPr>
      </p:pic>
      <p:sp>
        <p:nvSpPr>
          <p:cNvPr id="5" name="Date Placeholder 4"/>
          <p:cNvSpPr>
            <a:spLocks noGrp="1"/>
          </p:cNvSpPr>
          <p:nvPr>
            <p:ph type="dt" sz="half" idx="10"/>
          </p:nvPr>
        </p:nvSpPr>
        <p:spPr/>
        <p:txBody>
          <a:bodyPr/>
          <a:lstStyle/>
          <a:p>
            <a:r>
              <a:rPr lang="en-US" smtClean="0"/>
              <a:t>13-14 September 2012</a:t>
            </a:r>
            <a:endParaRPr lang="en-US"/>
          </a:p>
        </p:txBody>
      </p:sp>
      <p:pic>
        <p:nvPicPr>
          <p:cNvPr id="11" name="Picture 10"/>
          <p:cNvPicPr>
            <a:picLocks noChangeAspect="1"/>
          </p:cNvPicPr>
          <p:nvPr/>
        </p:nvPicPr>
        <p:blipFill>
          <a:blip r:embed="rId4"/>
          <a:stretch>
            <a:fillRect/>
          </a:stretch>
        </p:blipFill>
        <p:spPr>
          <a:xfrm>
            <a:off x="-168464" y="1529088"/>
            <a:ext cx="6065861" cy="4098862"/>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14" name="TextBox 13"/>
          <p:cNvSpPr txBox="1"/>
          <p:nvPr/>
        </p:nvSpPr>
        <p:spPr>
          <a:xfrm>
            <a:off x="6453445" y="1982568"/>
            <a:ext cx="2160161" cy="923330"/>
          </a:xfrm>
          <a:prstGeom prst="rect">
            <a:avLst/>
          </a:prstGeom>
          <a:noFill/>
        </p:spPr>
        <p:txBody>
          <a:bodyPr wrap="square" rtlCol="0">
            <a:spAutoFit/>
          </a:bodyPr>
          <a:lstStyle/>
          <a:p>
            <a:r>
              <a:rPr lang="en-US" dirty="0" smtClean="0"/>
              <a:t>Simultaneous fit of top mass and Jet energy scale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12424" y="1088469"/>
            <a:ext cx="4478775" cy="5510372"/>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2" name="Title 1"/>
          <p:cNvSpPr>
            <a:spLocks noGrp="1"/>
          </p:cNvSpPr>
          <p:nvPr>
            <p:ph type="title"/>
          </p:nvPr>
        </p:nvSpPr>
        <p:spPr/>
        <p:txBody>
          <a:bodyPr/>
          <a:lstStyle/>
          <a:p>
            <a:r>
              <a:rPr lang="en-US" dirty="0" err="1" smtClean="0"/>
              <a:t>t</a:t>
            </a:r>
            <a:r>
              <a:rPr lang="en-US" dirty="0" err="1" smtClean="0">
                <a:latin typeface="Times New Roman Bar"/>
                <a:cs typeface="Times New Roman Bar"/>
              </a:rPr>
              <a:t>t</a:t>
            </a:r>
            <a:r>
              <a:rPr lang="en-US" dirty="0" smtClean="0"/>
              <a:t> cross section</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6" name="TextBox 5"/>
          <p:cNvSpPr txBox="1"/>
          <p:nvPr/>
        </p:nvSpPr>
        <p:spPr>
          <a:xfrm>
            <a:off x="7268889" y="1090488"/>
            <a:ext cx="1610228" cy="646331"/>
          </a:xfrm>
          <a:prstGeom prst="rect">
            <a:avLst/>
          </a:prstGeom>
          <a:solidFill>
            <a:srgbClr val="71FFF6"/>
          </a:solidFill>
        </p:spPr>
        <p:txBody>
          <a:bodyPr wrap="square" rtlCol="0">
            <a:spAutoFit/>
          </a:bodyPr>
          <a:lstStyle/>
          <a:p>
            <a:r>
              <a:rPr lang="en-US" dirty="0" smtClean="0">
                <a:solidFill>
                  <a:srgbClr val="FF0000"/>
                </a:solidFill>
              </a:rPr>
              <a:t>A precision measurement </a:t>
            </a:r>
            <a:endParaRPr lang="en-US" dirty="0">
              <a:solidFill>
                <a:srgbClr val="FF0000"/>
              </a:solidFill>
            </a:endParaRPr>
          </a:p>
        </p:txBody>
      </p:sp>
      <p:sp>
        <p:nvSpPr>
          <p:cNvPr id="5" name="Date Placeholder 4"/>
          <p:cNvSpPr>
            <a:spLocks noGrp="1"/>
          </p:cNvSpPr>
          <p:nvPr>
            <p:ph type="dt" sz="half" idx="10"/>
          </p:nvPr>
        </p:nvSpPr>
        <p:spPr/>
        <p:txBody>
          <a:bodyPr/>
          <a:lstStyle/>
          <a:p>
            <a:r>
              <a:rPr lang="en-US" smtClean="0"/>
              <a:t>13-14 September 2012</a:t>
            </a:r>
            <a:endParaRPr lang="en-US"/>
          </a:p>
        </p:txBody>
      </p:sp>
      <p:pic>
        <p:nvPicPr>
          <p:cNvPr id="8" name="Picture 7"/>
          <p:cNvPicPr>
            <a:picLocks noChangeAspect="1"/>
          </p:cNvPicPr>
          <p:nvPr/>
        </p:nvPicPr>
        <p:blipFill>
          <a:blip r:embed="rId3"/>
          <a:stretch>
            <a:fillRect/>
          </a:stretch>
        </p:blipFill>
        <p:spPr>
          <a:xfrm>
            <a:off x="0" y="1503464"/>
            <a:ext cx="4440601" cy="3327633"/>
          </a:xfrm>
          <a:prstGeom prst="rect">
            <a:avLst/>
          </a:prstGeom>
          <a:noFill/>
          <a:ln w="9525">
            <a:noFill/>
            <a:miter lim="800000"/>
            <a:headEnd/>
            <a:tailEnd/>
          </a:ln>
          <a:effectLst>
            <a:outerShdw blurRad="88900" dist="190500" dir="2700000" algn="tl" rotWithShape="0">
              <a:srgbClr val="000000">
                <a:alpha val="43000"/>
              </a:srgbClr>
            </a:outerShdw>
          </a:effectLst>
        </p:spPr>
      </p:pic>
    </p:spTree>
    <p:extLst>
      <p:ext uri="{BB962C8B-B14F-4D97-AF65-F5344CB8AC3E}">
        <p14:creationId xmlns:p14="http://schemas.microsoft.com/office/powerpoint/2010/main" val="35815164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top </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3873500" y="3547126"/>
            <a:ext cx="4911912" cy="3324475"/>
          </a:xfrm>
          <a:prstGeom prst="rect">
            <a:avLst/>
          </a:prstGeom>
          <a:noFill/>
          <a:ln w="9525">
            <a:noFill/>
            <a:miter lim="800000"/>
            <a:headEnd/>
            <a:tailEnd/>
          </a:ln>
          <a:effectLst>
            <a:outerShdw blurRad="88900" dist="1905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0" y="1199781"/>
            <a:ext cx="4728180" cy="3206467"/>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8" name="Rectangle 7"/>
          <p:cNvSpPr/>
          <p:nvPr/>
        </p:nvSpPr>
        <p:spPr>
          <a:xfrm>
            <a:off x="-55423" y="4406248"/>
            <a:ext cx="3928923" cy="1200329"/>
          </a:xfrm>
          <a:prstGeom prst="rect">
            <a:avLst/>
          </a:prstGeom>
        </p:spPr>
        <p:txBody>
          <a:bodyPr wrap="square">
            <a:spAutoFit/>
          </a:bodyPr>
          <a:lstStyle/>
          <a:p>
            <a:r>
              <a:rPr lang="en-US" dirty="0" err="1" smtClean="0">
                <a:effectLst>
                  <a:outerShdw blurRad="50800" dist="101600" dir="2700000" algn="tl" rotWithShape="0">
                    <a:srgbClr val="000000">
                      <a:alpha val="43000"/>
                    </a:srgbClr>
                  </a:outerShdw>
                </a:effectLst>
              </a:rPr>
              <a:t>cosθ</a:t>
            </a:r>
            <a:r>
              <a:rPr lang="en-US" dirty="0">
                <a:effectLst>
                  <a:outerShdw blurRad="50800" dist="101600" dir="2700000" algn="tl" rotWithShape="0">
                    <a:srgbClr val="000000">
                      <a:alpha val="43000"/>
                    </a:srgbClr>
                  </a:outerShdw>
                </a:effectLst>
              </a:rPr>
              <a:t>∗ is defined as the angle between the lepton and the non b-tagged jet in the reconstructed top quark rest frame. </a:t>
            </a:r>
          </a:p>
        </p:txBody>
      </p:sp>
      <p:pic>
        <p:nvPicPr>
          <p:cNvPr id="9" name="Picture 8"/>
          <p:cNvPicPr>
            <a:picLocks noChangeAspect="1"/>
          </p:cNvPicPr>
          <p:nvPr/>
        </p:nvPicPr>
        <p:blipFill>
          <a:blip r:embed="rId4"/>
          <a:stretch>
            <a:fillRect/>
          </a:stretch>
        </p:blipFill>
        <p:spPr>
          <a:xfrm>
            <a:off x="4988112" y="1199781"/>
            <a:ext cx="1663700" cy="1778000"/>
          </a:xfrm>
          <a:prstGeom prst="rect">
            <a:avLst/>
          </a:prstGeom>
          <a:noFill/>
          <a:ln w="9525">
            <a:noFill/>
            <a:miter lim="800000"/>
            <a:headEnd/>
            <a:tailEnd/>
          </a:ln>
          <a:effectLst>
            <a:outerShdw blurRad="88900" dist="190500" dir="2700000" algn="tl" rotWithShape="0">
              <a:srgbClr val="000000">
                <a:alpha val="43000"/>
              </a:srgbClr>
            </a:outerShdw>
          </a:effectLst>
        </p:spPr>
      </p:pic>
    </p:spTree>
    <p:extLst>
      <p:ext uri="{BB962C8B-B14F-4D97-AF65-F5344CB8AC3E}">
        <p14:creationId xmlns:p14="http://schemas.microsoft.com/office/powerpoint/2010/main" val="10310620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CPT  and TOP </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2967935"/>
            <a:ext cx="9144000" cy="3154044"/>
          </a:xfrm>
          <a:prstGeom prst="rect">
            <a:avLst/>
          </a:prstGeom>
        </p:spPr>
      </p:pic>
      <p:sp>
        <p:nvSpPr>
          <p:cNvPr id="7" name="Rectangle 6"/>
          <p:cNvSpPr/>
          <p:nvPr/>
        </p:nvSpPr>
        <p:spPr>
          <a:xfrm>
            <a:off x="23131" y="1418515"/>
            <a:ext cx="9276899" cy="646331"/>
          </a:xfrm>
          <a:prstGeom prst="rect">
            <a:avLst/>
          </a:prstGeom>
        </p:spPr>
        <p:txBody>
          <a:bodyPr wrap="none">
            <a:spAutoFit/>
          </a:bodyPr>
          <a:lstStyle/>
          <a:p>
            <a:r>
              <a:rPr lang="en-US" sz="3600" dirty="0">
                <a:effectLst>
                  <a:outerShdw blurRad="50800" dist="114300" dir="2700000" algn="tl" rotWithShape="0">
                    <a:srgbClr val="000000">
                      <a:alpha val="43000"/>
                    </a:srgbClr>
                  </a:outerShdw>
                </a:effectLst>
              </a:rPr>
              <a:t>∆</a:t>
            </a:r>
            <a:r>
              <a:rPr lang="en-US" sz="3600" dirty="0" err="1" smtClean="0">
                <a:effectLst>
                  <a:outerShdw blurRad="50800" dist="114300" dir="2700000" algn="tl" rotWithShape="0">
                    <a:srgbClr val="000000">
                      <a:alpha val="43000"/>
                    </a:srgbClr>
                  </a:outerShdw>
                </a:effectLst>
              </a:rPr>
              <a:t>m</a:t>
            </a:r>
            <a:r>
              <a:rPr lang="en-US" sz="3600" baseline="-25000" dirty="0" err="1" smtClean="0">
                <a:effectLst>
                  <a:outerShdw blurRad="50800" dist="114300" dir="2700000" algn="tl" rotWithShape="0">
                    <a:srgbClr val="000000">
                      <a:alpha val="43000"/>
                    </a:srgbClr>
                  </a:outerShdw>
                </a:effectLst>
              </a:rPr>
              <a:t>t</a:t>
            </a:r>
            <a:r>
              <a:rPr lang="en-US" sz="3600" baseline="30000" dirty="0" err="1" smtClean="0">
                <a:effectLst>
                  <a:outerShdw blurRad="50800" dist="114300" dir="2700000" algn="tl" rotWithShape="0">
                    <a:srgbClr val="000000">
                      <a:alpha val="43000"/>
                    </a:srgbClr>
                  </a:outerShdw>
                </a:effectLst>
              </a:rPr>
              <a:t>measured</a:t>
            </a:r>
            <a:r>
              <a:rPr lang="en-US" sz="3600" dirty="0" smtClean="0">
                <a:effectLst>
                  <a:outerShdw blurRad="50800" dist="114300" dir="2700000" algn="tl" rotWithShape="0">
                    <a:srgbClr val="000000">
                      <a:alpha val="43000"/>
                    </a:srgbClr>
                  </a:outerShdw>
                </a:effectLst>
              </a:rPr>
              <a:t> </a:t>
            </a:r>
            <a:r>
              <a:rPr lang="en-US" sz="3600" dirty="0">
                <a:effectLst>
                  <a:outerShdw blurRad="50800" dist="114300" dir="2700000" algn="tl" rotWithShape="0">
                    <a:srgbClr val="000000">
                      <a:alpha val="43000"/>
                    </a:srgbClr>
                  </a:outerShdw>
                </a:effectLst>
              </a:rPr>
              <a:t>= −1.20 ± 1.21 (stat) ± 0.47 (</a:t>
            </a:r>
            <a:r>
              <a:rPr lang="en-US" sz="3600" dirty="0" err="1">
                <a:effectLst>
                  <a:outerShdw blurRad="50800" dist="114300" dir="2700000" algn="tl" rotWithShape="0">
                    <a:srgbClr val="000000">
                      <a:alpha val="43000"/>
                    </a:srgbClr>
                  </a:outerShdw>
                </a:effectLst>
              </a:rPr>
              <a:t>syst</a:t>
            </a:r>
            <a:r>
              <a:rPr lang="en-US" sz="3600" dirty="0">
                <a:effectLst>
                  <a:outerShdw blurRad="50800" dist="114300" dir="2700000" algn="tl" rotWithShape="0">
                    <a:srgbClr val="000000">
                      <a:alpha val="43000"/>
                    </a:srgbClr>
                  </a:outerShdw>
                </a:effectLst>
              </a:rPr>
              <a:t>) </a:t>
            </a:r>
            <a:r>
              <a:rPr lang="en-US" sz="3600" dirty="0" err="1">
                <a:effectLst>
                  <a:outerShdw blurRad="50800" dist="114300" dir="2700000" algn="tl" rotWithShape="0">
                    <a:srgbClr val="000000">
                      <a:alpha val="43000"/>
                    </a:srgbClr>
                  </a:outerShdw>
                </a:effectLst>
              </a:rPr>
              <a:t>GeV</a:t>
            </a:r>
            <a:r>
              <a:rPr lang="en-US" sz="3600" dirty="0">
                <a:effectLst>
                  <a:outerShdw blurRad="50800" dist="114300" dir="2700000" algn="tl" rotWithShape="0">
                    <a:srgbClr val="000000">
                      <a:alpha val="43000"/>
                    </a:srgbClr>
                  </a:outerShdw>
                </a:effectLst>
              </a:rPr>
              <a:t> </a:t>
            </a:r>
          </a:p>
        </p:txBody>
      </p:sp>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3899901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search</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8" name="Picture 7" descr="higgsdependence_day.pdf"/>
          <p:cNvPicPr>
            <a:picLocks noChangeAspect="1"/>
          </p:cNvPicPr>
          <p:nvPr/>
        </p:nvPicPr>
        <p:blipFill rotWithShape="1">
          <a:blip r:embed="rId2">
            <a:extLst>
              <a:ext uri="{28A0092B-C50C-407E-A947-70E740481C1C}">
                <a14:useLocalDpi xmlns:a14="http://schemas.microsoft.com/office/drawing/2010/main" val="0"/>
              </a:ext>
            </a:extLst>
          </a:blip>
          <a:srcRect l="3873" t="2300" r="7741" b="8221"/>
          <a:stretch/>
        </p:blipFill>
        <p:spPr>
          <a:xfrm>
            <a:off x="1068193" y="1391602"/>
            <a:ext cx="7005810" cy="4964748"/>
          </a:xfrm>
          <a:prstGeom prst="rect">
            <a:avLst/>
          </a:prstGeom>
        </p:spPr>
      </p:pic>
    </p:spTree>
    <p:extLst>
      <p:ext uri="{BB962C8B-B14F-4D97-AF65-F5344CB8AC3E}">
        <p14:creationId xmlns:p14="http://schemas.microsoft.com/office/powerpoint/2010/main" val="24725116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expected</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10" descr="mhiggs_2006"/>
          <p:cNvPicPr>
            <a:picLocks noChangeAspect="1" noChangeArrowheads="1"/>
          </p:cNvPicPr>
          <p:nvPr/>
        </p:nvPicPr>
        <p:blipFill>
          <a:blip r:embed="rId3"/>
          <a:srcRect t="5907" r="7088"/>
          <a:stretch>
            <a:fillRect/>
          </a:stretch>
        </p:blipFill>
        <p:spPr bwMode="auto">
          <a:xfrm>
            <a:off x="138609" y="979724"/>
            <a:ext cx="3621881" cy="3386138"/>
          </a:xfrm>
          <a:prstGeom prst="rect">
            <a:avLst/>
          </a:prstGeom>
          <a:noFill/>
          <a:ln>
            <a:miter lim="800000"/>
            <a:headEnd/>
            <a:tailEnd/>
          </a:ln>
        </p:spPr>
      </p:pic>
      <p:sp>
        <p:nvSpPr>
          <p:cNvPr id="6" name="Text Box 11"/>
          <p:cNvSpPr txBox="1">
            <a:spLocks noChangeArrowheads="1"/>
          </p:cNvSpPr>
          <p:nvPr/>
        </p:nvSpPr>
        <p:spPr bwMode="auto">
          <a:xfrm>
            <a:off x="1067419" y="1397104"/>
            <a:ext cx="2311400" cy="708025"/>
          </a:xfrm>
          <a:prstGeom prst="rect">
            <a:avLst/>
          </a:prstGeom>
          <a:solidFill>
            <a:srgbClr val="FFFFFF"/>
          </a:solidFill>
          <a:ln w="9525">
            <a:noFill/>
            <a:miter lim="800000"/>
            <a:headEnd/>
            <a:tailEnd/>
          </a:ln>
        </p:spPr>
        <p:txBody>
          <a:bodyPr>
            <a:prstTxWarp prst="textNoShape">
              <a:avLst/>
            </a:prstTxWarp>
            <a:spAutoFit/>
          </a:bodyPr>
          <a:lstStyle/>
          <a:p>
            <a:pPr algn="ctr"/>
            <a:r>
              <a:rPr lang="de-DE">
                <a:solidFill>
                  <a:srgbClr val="3333CC"/>
                </a:solidFill>
              </a:rPr>
              <a:t>prediction of the range for m</a:t>
            </a:r>
            <a:r>
              <a:rPr lang="de-DE" baseline="-25000">
                <a:solidFill>
                  <a:srgbClr val="3333CC"/>
                </a:solidFill>
              </a:rPr>
              <a:t>H</a:t>
            </a:r>
            <a:endParaRPr lang="en-GB" baseline="-25000">
              <a:solidFill>
                <a:srgbClr val="3333CC"/>
              </a:solidFill>
            </a:endParaRPr>
          </a:p>
        </p:txBody>
      </p:sp>
      <p:pic>
        <p:nvPicPr>
          <p:cNvPr id="7" name="Content Placeholder 5" descr="H-Review_H_top_W.tif"/>
          <p:cNvPicPr>
            <a:picLocks noChangeAspect="1"/>
          </p:cNvPicPr>
          <p:nvPr/>
        </p:nvPicPr>
        <p:blipFill>
          <a:blip r:embed="rId4"/>
          <a:srcRect l="8476" r="49644" b="23146"/>
          <a:stretch>
            <a:fillRect/>
          </a:stretch>
        </p:blipFill>
        <p:spPr bwMode="auto">
          <a:xfrm>
            <a:off x="19446" y="4461550"/>
            <a:ext cx="3083587" cy="1152525"/>
          </a:xfrm>
          <a:prstGeom prst="rect">
            <a:avLst/>
          </a:prstGeom>
          <a:noFill/>
          <a:ln w="9525">
            <a:noFill/>
            <a:miter lim="800000"/>
            <a:headEnd/>
            <a:tailEnd/>
          </a:ln>
        </p:spPr>
      </p:pic>
      <p:graphicFrame>
        <p:nvGraphicFramePr>
          <p:cNvPr id="8" name="Object 2"/>
          <p:cNvGraphicFramePr>
            <a:graphicFrameLocks noChangeAspect="1"/>
          </p:cNvGraphicFramePr>
          <p:nvPr>
            <p:extLst>
              <p:ext uri="{D42A27DB-BD31-4B8C-83A1-F6EECF244321}">
                <p14:modId xmlns:p14="http://schemas.microsoft.com/office/powerpoint/2010/main" val="352029510"/>
              </p:ext>
            </p:extLst>
          </p:nvPr>
        </p:nvGraphicFramePr>
        <p:xfrm>
          <a:off x="3249706" y="4840645"/>
          <a:ext cx="770467" cy="406400"/>
        </p:xfrm>
        <a:graphic>
          <a:graphicData uri="http://schemas.openxmlformats.org/presentationml/2006/ole">
            <mc:AlternateContent xmlns:mc="http://schemas.openxmlformats.org/markup-compatibility/2006">
              <mc:Choice xmlns:v="urn:schemas-microsoft-com:vml" Requires="v">
                <p:oleObj spid="_x0000_s45225" name="Equation" r:id="rId5" imgW="355600" imgH="203200" progId="Equation.3">
                  <p:embed/>
                </p:oleObj>
              </mc:Choice>
              <mc:Fallback>
                <p:oleObj name="Equation" r:id="rId5" imgW="3556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706" y="4840645"/>
                        <a:ext cx="770467" cy="406400"/>
                      </a:xfrm>
                      <a:prstGeom prst="rect">
                        <a:avLst/>
                      </a:prstGeom>
                      <a:solidFill>
                        <a:schemeClr val="tx1"/>
                      </a:solidFill>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2258417620"/>
              </p:ext>
            </p:extLst>
          </p:nvPr>
        </p:nvGraphicFramePr>
        <p:xfrm>
          <a:off x="3249706" y="5959654"/>
          <a:ext cx="1128183" cy="355600"/>
        </p:xfrm>
        <a:graphic>
          <a:graphicData uri="http://schemas.openxmlformats.org/presentationml/2006/ole">
            <mc:AlternateContent xmlns:mc="http://schemas.openxmlformats.org/markup-compatibility/2006">
              <mc:Choice xmlns:v="urn:schemas-microsoft-com:vml" Requires="v">
                <p:oleObj spid="_x0000_s45226" name="Equation" r:id="rId7" imgW="520700" imgH="177800" progId="Equation.3">
                  <p:embed/>
                </p:oleObj>
              </mc:Choice>
              <mc:Fallback>
                <p:oleObj name="Equation" r:id="rId7" imgW="5207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9706" y="5959654"/>
                        <a:ext cx="1128183" cy="355600"/>
                      </a:xfrm>
                      <a:prstGeom prst="rect">
                        <a:avLst/>
                      </a:prstGeom>
                      <a:solidFill>
                        <a:srgbClr val="FFFFFF"/>
                      </a:solidFill>
                    </p:spPr>
                  </p:pic>
                </p:oleObj>
              </mc:Fallback>
            </mc:AlternateContent>
          </a:graphicData>
        </a:graphic>
      </p:graphicFrame>
      <p:pic>
        <p:nvPicPr>
          <p:cNvPr id="10" name="Picture 9" descr="plot.jpg"/>
          <p:cNvPicPr>
            <a:picLocks noChangeAspect="1"/>
          </p:cNvPicPr>
          <p:nvPr/>
        </p:nvPicPr>
        <p:blipFill rotWithShape="1">
          <a:blip r:embed="rId9"/>
          <a:srcRect l="3286" t="1658" r="6308" b="-329"/>
          <a:stretch/>
        </p:blipFill>
        <p:spPr>
          <a:xfrm>
            <a:off x="4027418" y="1109304"/>
            <a:ext cx="4964422" cy="3934541"/>
          </a:xfrm>
          <a:prstGeom prst="rect">
            <a:avLst/>
          </a:prstGeom>
        </p:spPr>
        <p:style>
          <a:lnRef idx="1">
            <a:schemeClr val="accent3"/>
          </a:lnRef>
          <a:fillRef idx="2">
            <a:schemeClr val="accent3"/>
          </a:fillRef>
          <a:effectRef idx="1">
            <a:schemeClr val="accent3"/>
          </a:effectRef>
          <a:fontRef idx="minor">
            <a:schemeClr val="dk1"/>
          </a:fontRef>
        </p:style>
      </p:pic>
      <p:pic>
        <p:nvPicPr>
          <p:cNvPr id="11" name="Content Placeholder 5" descr="H-Review_H_top_W.tif"/>
          <p:cNvPicPr>
            <a:picLocks noChangeAspect="1"/>
          </p:cNvPicPr>
          <p:nvPr/>
        </p:nvPicPr>
        <p:blipFill>
          <a:blip r:embed="rId4"/>
          <a:srcRect l="50356" r="10989" b="23146"/>
          <a:stretch>
            <a:fillRect/>
          </a:stretch>
        </p:blipFill>
        <p:spPr bwMode="auto">
          <a:xfrm>
            <a:off x="19446" y="5614075"/>
            <a:ext cx="3083587" cy="1248331"/>
          </a:xfrm>
          <a:prstGeom prst="rect">
            <a:avLst/>
          </a:prstGeom>
          <a:noFill/>
          <a:ln w="9525">
            <a:noFill/>
            <a:miter lim="800000"/>
            <a:headEnd/>
            <a:tailEnd/>
          </a:ln>
        </p:spPr>
      </p:pic>
      <p:sp>
        <p:nvSpPr>
          <p:cNvPr id="12" name="TextBox 11"/>
          <p:cNvSpPr txBox="1"/>
          <p:nvPr/>
        </p:nvSpPr>
        <p:spPr>
          <a:xfrm>
            <a:off x="4643209" y="5260003"/>
            <a:ext cx="4017205" cy="369332"/>
          </a:xfrm>
          <a:prstGeom prst="rect">
            <a:avLst/>
          </a:prstGeom>
          <a:noFill/>
        </p:spPr>
        <p:txBody>
          <a:bodyPr wrap="square" rtlCol="0">
            <a:spAutoFit/>
          </a:bodyPr>
          <a:lstStyle/>
          <a:p>
            <a:r>
              <a:rPr lang="en-US" dirty="0" smtClean="0"/>
              <a:t>Limits from LEP , LHC  and </a:t>
            </a:r>
            <a:r>
              <a:rPr lang="en-US" dirty="0" err="1" smtClean="0"/>
              <a:t>Tevatron</a:t>
            </a:r>
            <a:endParaRPr lang="en-US" dirty="0"/>
          </a:p>
        </p:txBody>
      </p:sp>
    </p:spTree>
    <p:extLst>
      <p:ext uri="{BB962C8B-B14F-4D97-AF65-F5344CB8AC3E}">
        <p14:creationId xmlns:p14="http://schemas.microsoft.com/office/powerpoint/2010/main" val="18385200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49706" y="3731260"/>
            <a:ext cx="3798794" cy="160377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Indirect limits to M</a:t>
            </a:r>
            <a:r>
              <a:rPr lang="en-US" baseline="-25000" dirty="0" smtClean="0"/>
              <a:t>H</a:t>
            </a:r>
            <a:endParaRPr lang="en-US" baseline="-25000" dirty="0"/>
          </a:p>
        </p:txBody>
      </p:sp>
      <p:sp>
        <p:nvSpPr>
          <p:cNvPr id="4" name="Date Placeholder 3"/>
          <p:cNvSpPr>
            <a:spLocks noGrp="1"/>
          </p:cNvSpPr>
          <p:nvPr>
            <p:ph type="dt" sz="half" idx="10"/>
          </p:nvPr>
        </p:nvSpPr>
        <p:spPr/>
        <p:txBody>
          <a:bodyPr/>
          <a:lstStyle/>
          <a:p>
            <a:r>
              <a:rPr lang="en-US" smtClean="0"/>
              <a:t>Cargese 2012</a:t>
            </a:r>
            <a:endParaRPr lang="en-US"/>
          </a:p>
        </p:txBody>
      </p:sp>
      <p:sp>
        <p:nvSpPr>
          <p:cNvPr id="5" name="Footer Placeholder 4"/>
          <p:cNvSpPr>
            <a:spLocks noGrp="1"/>
          </p:cNvSpPr>
          <p:nvPr>
            <p:ph type="ftr" sz="quarter" idx="11"/>
          </p:nvPr>
        </p:nvSpPr>
        <p:spPr/>
        <p:txBody>
          <a:bodyPr/>
          <a:lstStyle/>
          <a:p>
            <a:r>
              <a:rPr lang="en-US" smtClean="0"/>
              <a:t>Chiara Mariotti, INFN Torino &amp; CERN</a:t>
            </a:r>
            <a:endParaRPr lang="en-US"/>
          </a:p>
        </p:txBody>
      </p:sp>
      <p:sp>
        <p:nvSpPr>
          <p:cNvPr id="6" name="Slide Number Placeholder 5"/>
          <p:cNvSpPr>
            <a:spLocks noGrp="1"/>
          </p:cNvSpPr>
          <p:nvPr>
            <p:ph type="sldNum" sz="quarter" idx="12"/>
          </p:nvPr>
        </p:nvSpPr>
        <p:spPr/>
        <p:txBody>
          <a:bodyPr/>
          <a:lstStyle/>
          <a:p>
            <a:fld id="{955D9E68-C183-AF4B-AADE-4476EA8337CA}" type="slidenum">
              <a:rPr lang="en-US" smtClean="0"/>
              <a:pPr/>
              <a:t>38</a:t>
            </a:fld>
            <a:endParaRPr lang="en-US"/>
          </a:p>
        </p:txBody>
      </p:sp>
      <p:pic>
        <p:nvPicPr>
          <p:cNvPr id="7" name="Content Placeholder 5" descr="H-Review_H_top_W.tif"/>
          <p:cNvPicPr>
            <a:picLocks noChangeAspect="1"/>
          </p:cNvPicPr>
          <p:nvPr/>
        </p:nvPicPr>
        <p:blipFill>
          <a:blip r:embed="rId2" cstate="print">
            <a:extLst>
              <a:ext uri="{28A0092B-C50C-407E-A947-70E740481C1C}">
                <a14:useLocalDpi xmlns:a14="http://schemas.microsoft.com/office/drawing/2010/main"/>
              </a:ext>
            </a:extLst>
          </a:blip>
          <a:srcRect l="8477" r="49645" b="23146"/>
          <a:stretch>
            <a:fillRect/>
          </a:stretch>
        </p:blipFill>
        <p:spPr bwMode="auto">
          <a:xfrm>
            <a:off x="482389" y="1397587"/>
            <a:ext cx="2042913" cy="992508"/>
          </a:xfrm>
          <a:prstGeom prst="rect">
            <a:avLst/>
          </a:prstGeom>
          <a:noFill/>
          <a:ln w="9525">
            <a:noFill/>
            <a:miter lim="800000"/>
            <a:headEnd/>
            <a:tailEnd/>
          </a:ln>
        </p:spPr>
      </p:pic>
      <p:pic>
        <p:nvPicPr>
          <p:cNvPr id="8" name="Content Placeholder 5" descr="H-Review_H_top_W.tif"/>
          <p:cNvPicPr>
            <a:picLocks noChangeAspect="1"/>
          </p:cNvPicPr>
          <p:nvPr/>
        </p:nvPicPr>
        <p:blipFill>
          <a:blip r:embed="rId2" cstate="print">
            <a:extLst>
              <a:ext uri="{28A0092B-C50C-407E-A947-70E740481C1C}">
                <a14:useLocalDpi xmlns:a14="http://schemas.microsoft.com/office/drawing/2010/main"/>
              </a:ext>
            </a:extLst>
          </a:blip>
          <a:srcRect l="50355" r="10989" b="23146"/>
          <a:stretch>
            <a:fillRect/>
          </a:stretch>
        </p:blipFill>
        <p:spPr bwMode="auto">
          <a:xfrm>
            <a:off x="397714" y="2359602"/>
            <a:ext cx="1722894" cy="906787"/>
          </a:xfrm>
          <a:prstGeom prst="rect">
            <a:avLst/>
          </a:prstGeom>
          <a:noFill/>
          <a:ln w="9525">
            <a:noFill/>
            <a:miter lim="800000"/>
            <a:headEnd/>
            <a:tailEnd/>
          </a:ln>
        </p:spPr>
      </p:pic>
      <p:sp>
        <p:nvSpPr>
          <p:cNvPr id="10" name="TextBox 9"/>
          <p:cNvSpPr txBox="1"/>
          <p:nvPr/>
        </p:nvSpPr>
        <p:spPr>
          <a:xfrm>
            <a:off x="2336996" y="2461033"/>
            <a:ext cx="1252760" cy="369332"/>
          </a:xfrm>
          <a:prstGeom prst="rect">
            <a:avLst/>
          </a:prstGeom>
          <a:noFill/>
        </p:spPr>
        <p:txBody>
          <a:bodyPr wrap="square" rtlCol="0">
            <a:spAutoFit/>
          </a:bodyPr>
          <a:lstStyle/>
          <a:p>
            <a:r>
              <a:rPr lang="en-US" dirty="0" smtClean="0">
                <a:latin typeface="Georgia"/>
                <a:cs typeface="Georgia"/>
              </a:rPr>
              <a:t>~</a:t>
            </a:r>
            <a:r>
              <a:rPr lang="en-US" dirty="0" err="1" smtClean="0">
                <a:latin typeface="Georgia"/>
                <a:cs typeface="Georgia"/>
              </a:rPr>
              <a:t>ln</a:t>
            </a:r>
            <a:r>
              <a:rPr lang="en-US" dirty="0" smtClean="0">
                <a:latin typeface="Georgia"/>
                <a:cs typeface="Georgia"/>
              </a:rPr>
              <a:t>(</a:t>
            </a:r>
            <a:r>
              <a:rPr lang="en-US" dirty="0">
                <a:latin typeface="Georgia"/>
                <a:cs typeface="Georgia"/>
              </a:rPr>
              <a:t>M</a:t>
            </a:r>
            <a:r>
              <a:rPr lang="en-US" baseline="-25000" dirty="0" smtClean="0">
                <a:latin typeface="Georgia"/>
                <a:cs typeface="Georgia"/>
              </a:rPr>
              <a:t>H</a:t>
            </a:r>
            <a:r>
              <a:rPr lang="en-US" dirty="0" smtClean="0">
                <a:latin typeface="Georgia"/>
                <a:cs typeface="Georgia"/>
              </a:rPr>
              <a:t>)</a:t>
            </a:r>
            <a:endParaRPr lang="en-US" dirty="0">
              <a:latin typeface="Georgia"/>
              <a:cs typeface="Georgia"/>
            </a:endParaRPr>
          </a:p>
        </p:txBody>
      </p:sp>
      <p:sp>
        <p:nvSpPr>
          <p:cNvPr id="11" name="TextBox 10"/>
          <p:cNvSpPr txBox="1"/>
          <p:nvPr/>
        </p:nvSpPr>
        <p:spPr>
          <a:xfrm>
            <a:off x="3589769" y="1549234"/>
            <a:ext cx="5516755" cy="1815882"/>
          </a:xfrm>
          <a:prstGeom prst="rect">
            <a:avLst/>
          </a:prstGeom>
          <a:noFill/>
        </p:spPr>
        <p:txBody>
          <a:bodyPr wrap="none" rtlCol="0">
            <a:spAutoFit/>
          </a:bodyPr>
          <a:lstStyle/>
          <a:p>
            <a:r>
              <a:rPr lang="en-US" sz="1600" dirty="0" smtClean="0">
                <a:latin typeface="Georgia"/>
                <a:cs typeface="Georgia"/>
              </a:rPr>
              <a:t>EW </a:t>
            </a:r>
            <a:r>
              <a:rPr lang="en-US" sz="1600" dirty="0" err="1" smtClean="0">
                <a:latin typeface="Georgia"/>
                <a:cs typeface="Georgia"/>
              </a:rPr>
              <a:t>radiative</a:t>
            </a:r>
            <a:r>
              <a:rPr lang="en-US" sz="1600" dirty="0" smtClean="0">
                <a:latin typeface="Georgia"/>
                <a:cs typeface="Georgia"/>
              </a:rPr>
              <a:t> correction relate the precision measurements </a:t>
            </a:r>
          </a:p>
          <a:p>
            <a:r>
              <a:rPr lang="en-US" sz="1600" dirty="0">
                <a:latin typeface="Georgia"/>
                <a:cs typeface="Georgia"/>
              </a:rPr>
              <a:t>w</a:t>
            </a:r>
            <a:r>
              <a:rPr lang="en-US" sz="1600" dirty="0" smtClean="0">
                <a:latin typeface="Georgia"/>
                <a:cs typeface="Georgia"/>
              </a:rPr>
              <a:t>ith the </a:t>
            </a:r>
            <a:r>
              <a:rPr lang="en-US" sz="1600" dirty="0" smtClean="0">
                <a:latin typeface="Georgia"/>
                <a:cs typeface="Georgia"/>
              </a:rPr>
              <a:t>top and the Higgs</a:t>
            </a:r>
          </a:p>
          <a:p>
            <a:endParaRPr lang="en-US" sz="1600" dirty="0" smtClean="0">
              <a:latin typeface="Georgia"/>
              <a:cs typeface="Georgia"/>
            </a:endParaRPr>
          </a:p>
          <a:p>
            <a:endParaRPr lang="en-US" sz="1600" dirty="0">
              <a:latin typeface="Georgia"/>
              <a:cs typeface="Georgia"/>
            </a:endParaRPr>
          </a:p>
          <a:p>
            <a:r>
              <a:rPr lang="en-US" sz="1600" dirty="0" smtClean="0">
                <a:latin typeface="Georgia"/>
                <a:cs typeface="Georgia"/>
              </a:rPr>
              <a:t>The uncertainty on </a:t>
            </a:r>
            <a:r>
              <a:rPr lang="en-US" sz="1600" dirty="0" err="1" smtClean="0">
                <a:latin typeface="Georgia"/>
                <a:cs typeface="Georgia"/>
              </a:rPr>
              <a:t>m</a:t>
            </a:r>
            <a:r>
              <a:rPr lang="en-US" sz="1600" baseline="-25000" dirty="0" err="1" smtClean="0">
                <a:latin typeface="Georgia"/>
                <a:cs typeface="Georgia"/>
              </a:rPr>
              <a:t>top</a:t>
            </a:r>
            <a:r>
              <a:rPr lang="en-US" sz="1600" dirty="0">
                <a:latin typeface="Georgia"/>
                <a:cs typeface="Georgia"/>
              </a:rPr>
              <a:t> </a:t>
            </a:r>
            <a:r>
              <a:rPr lang="en-US" sz="1600" dirty="0" smtClean="0">
                <a:latin typeface="Georgia"/>
                <a:cs typeface="Georgia"/>
              </a:rPr>
              <a:t>(and may be </a:t>
            </a:r>
            <a:r>
              <a:rPr lang="en-US" sz="1600" dirty="0" err="1" smtClean="0">
                <a:latin typeface="Georgia"/>
                <a:cs typeface="Georgia"/>
              </a:rPr>
              <a:t>m</a:t>
            </a:r>
            <a:r>
              <a:rPr lang="en-US" sz="1600" baseline="-25000" dirty="0" err="1" smtClean="0">
                <a:latin typeface="Georgia"/>
                <a:cs typeface="Georgia"/>
              </a:rPr>
              <a:t>W</a:t>
            </a:r>
            <a:r>
              <a:rPr lang="en-US" sz="1600" baseline="-25000" dirty="0" smtClean="0">
                <a:latin typeface="Georgia"/>
                <a:cs typeface="Georgia"/>
              </a:rPr>
              <a:t>)</a:t>
            </a:r>
            <a:r>
              <a:rPr lang="en-US" sz="1600" dirty="0" smtClean="0">
                <a:latin typeface="Georgia"/>
                <a:cs typeface="Georgia"/>
              </a:rPr>
              <a:t> </a:t>
            </a:r>
            <a:r>
              <a:rPr lang="en-US" sz="1600" dirty="0">
                <a:latin typeface="Georgia"/>
                <a:cs typeface="Georgia"/>
              </a:rPr>
              <a:t/>
            </a:r>
            <a:br>
              <a:rPr lang="en-US" sz="1600" dirty="0">
                <a:latin typeface="Georgia"/>
                <a:cs typeface="Georgia"/>
              </a:rPr>
            </a:br>
            <a:r>
              <a:rPr lang="en-US" sz="1600" dirty="0" smtClean="0">
                <a:latin typeface="Georgia"/>
                <a:cs typeface="Georgia"/>
              </a:rPr>
              <a:t>can </a:t>
            </a:r>
            <a:r>
              <a:rPr lang="en-US" sz="1600" dirty="0" smtClean="0">
                <a:latin typeface="Georgia"/>
                <a:cs typeface="Georgia"/>
              </a:rPr>
              <a:t>still be improved:</a:t>
            </a:r>
          </a:p>
          <a:p>
            <a:endParaRPr lang="en-US" sz="1600" dirty="0">
              <a:latin typeface="Georgia"/>
              <a:cs typeface="Georgia"/>
            </a:endParaRPr>
          </a:p>
        </p:txBody>
      </p:sp>
      <p:sp>
        <p:nvSpPr>
          <p:cNvPr id="12" name="TextBox 11"/>
          <p:cNvSpPr txBox="1"/>
          <p:nvPr/>
        </p:nvSpPr>
        <p:spPr>
          <a:xfrm>
            <a:off x="2398279" y="1625435"/>
            <a:ext cx="624427" cy="369332"/>
          </a:xfrm>
          <a:prstGeom prst="rect">
            <a:avLst/>
          </a:prstGeom>
          <a:noFill/>
        </p:spPr>
        <p:txBody>
          <a:bodyPr wrap="none" rtlCol="0">
            <a:spAutoFit/>
          </a:bodyPr>
          <a:lstStyle/>
          <a:p>
            <a:r>
              <a:rPr lang="en-US" dirty="0" smtClean="0"/>
              <a:t>~M</a:t>
            </a:r>
            <a:r>
              <a:rPr lang="en-US" baseline="-25000" dirty="0" smtClean="0"/>
              <a:t>t</a:t>
            </a:r>
            <a:r>
              <a:rPr lang="en-US" baseline="30000" dirty="0" smtClean="0"/>
              <a:t>2</a:t>
            </a:r>
            <a:endParaRPr lang="en-US" baseline="30000" dirty="0"/>
          </a:p>
        </p:txBody>
      </p:sp>
      <p:grpSp>
        <p:nvGrpSpPr>
          <p:cNvPr id="13" name="Group 2"/>
          <p:cNvGrpSpPr>
            <a:grpSpLocks/>
          </p:cNvGrpSpPr>
          <p:nvPr/>
        </p:nvGrpSpPr>
        <p:grpSpPr bwMode="auto">
          <a:xfrm>
            <a:off x="3286105" y="3942690"/>
            <a:ext cx="3616722" cy="1196340"/>
            <a:chOff x="1422" y="657"/>
            <a:chExt cx="2103" cy="628"/>
          </a:xfrm>
        </p:grpSpPr>
        <p:sp>
          <p:nvSpPr>
            <p:cNvPr id="14" name="Text Box 3"/>
            <p:cNvSpPr txBox="1">
              <a:spLocks noChangeArrowheads="1"/>
            </p:cNvSpPr>
            <p:nvPr/>
          </p:nvSpPr>
          <p:spPr bwMode="auto">
            <a:xfrm>
              <a:off x="2099" y="675"/>
              <a:ext cx="1319"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Symbol" charset="0"/>
                <a:buChar char="p"/>
              </a:pPr>
              <a:r>
                <a:rPr lang="en-US" dirty="0" err="1">
                  <a:solidFill>
                    <a:srgbClr val="000090"/>
                  </a:solidFill>
                  <a:latin typeface="Symbol" charset="0"/>
                </a:rPr>
                <a:t>a</a:t>
              </a:r>
              <a:r>
                <a:rPr lang="en-US" sz="1400" dirty="0" err="1">
                  <a:solidFill>
                    <a:srgbClr val="000090"/>
                  </a:solidFill>
                </a:rPr>
                <a:t>em</a:t>
              </a:r>
              <a:r>
                <a:rPr lang="en-US" sz="1600" dirty="0">
                  <a:solidFill>
                    <a:srgbClr val="000066"/>
                  </a:solidFill>
                </a:rPr>
                <a:t>                </a:t>
              </a:r>
              <a:r>
                <a:rPr lang="en-US" dirty="0">
                  <a:solidFill>
                    <a:srgbClr val="000066"/>
                  </a:solidFill>
                </a:rPr>
                <a:t>1 </a:t>
              </a:r>
            </a:p>
            <a:p>
              <a:pPr>
                <a:buFont typeface="Symbol" charset="0"/>
                <a:buNone/>
              </a:pPr>
              <a:endParaRPr lang="en-US" dirty="0">
                <a:solidFill>
                  <a:srgbClr val="000066"/>
                </a:solidFill>
                <a:sym typeface="Symbol" charset="0"/>
              </a:endParaRPr>
            </a:p>
            <a:p>
              <a:pPr>
                <a:buFont typeface="Symbol" charset="0"/>
                <a:buNone/>
              </a:pPr>
              <a:r>
                <a:rPr lang="en-US" dirty="0">
                  <a:solidFill>
                    <a:srgbClr val="000066"/>
                  </a:solidFill>
                  <a:sym typeface="Symbol" charset="0"/>
                </a:rPr>
                <a:t></a:t>
              </a:r>
              <a:r>
                <a:rPr lang="en-US" dirty="0">
                  <a:solidFill>
                    <a:srgbClr val="000066"/>
                  </a:solidFill>
                </a:rPr>
                <a:t>2G</a:t>
              </a:r>
              <a:r>
                <a:rPr lang="en-US" sz="1400" dirty="0">
                  <a:solidFill>
                    <a:srgbClr val="000066"/>
                  </a:solidFill>
                </a:rPr>
                <a:t>F </a:t>
              </a:r>
              <a:r>
                <a:rPr lang="en-US" dirty="0">
                  <a:solidFill>
                    <a:srgbClr val="000066"/>
                  </a:solidFill>
                </a:rPr>
                <a:t>       sin </a:t>
              </a:r>
              <a:r>
                <a:rPr lang="en-US" dirty="0" err="1">
                  <a:solidFill>
                    <a:srgbClr val="000066"/>
                  </a:solidFill>
                  <a:latin typeface="Symbol" charset="0"/>
                </a:rPr>
                <a:t>q</a:t>
              </a:r>
              <a:r>
                <a:rPr lang="en-US" sz="1000" dirty="0" err="1">
                  <a:solidFill>
                    <a:srgbClr val="000066"/>
                  </a:solidFill>
                </a:rPr>
                <a:t>W</a:t>
              </a:r>
              <a:r>
                <a:rPr lang="en-US" sz="1000" dirty="0">
                  <a:solidFill>
                    <a:srgbClr val="000066"/>
                  </a:solidFill>
                </a:rPr>
                <a:t>   </a:t>
              </a:r>
              <a:r>
                <a:rPr lang="en-US" dirty="0">
                  <a:solidFill>
                    <a:srgbClr val="000066"/>
                  </a:solidFill>
                  <a:sym typeface="Symbol" charset="0"/>
                </a:rPr>
                <a:t></a:t>
              </a:r>
              <a:r>
                <a:rPr lang="en-US" sz="1600" dirty="0">
                  <a:solidFill>
                    <a:srgbClr val="000066"/>
                  </a:solidFill>
                </a:rPr>
                <a:t> </a:t>
              </a:r>
              <a:r>
                <a:rPr lang="en-US" sz="1800" dirty="0">
                  <a:solidFill>
                    <a:srgbClr val="000066"/>
                  </a:solidFill>
                </a:rPr>
                <a:t>1</a:t>
              </a:r>
              <a:r>
                <a:rPr lang="en-US" sz="1800" dirty="0">
                  <a:solidFill>
                    <a:srgbClr val="000066"/>
                  </a:solidFill>
                  <a:latin typeface="Symbol" charset="0"/>
                </a:rPr>
                <a:t>-D</a:t>
              </a:r>
              <a:r>
                <a:rPr lang="en-US" sz="1800" dirty="0">
                  <a:solidFill>
                    <a:srgbClr val="000066"/>
                  </a:solidFill>
                </a:rPr>
                <a:t>r</a:t>
              </a:r>
            </a:p>
          </p:txBody>
        </p:sp>
        <p:sp>
          <p:nvSpPr>
            <p:cNvPr id="15" name="Line 4"/>
            <p:cNvSpPr>
              <a:spLocks noChangeShapeType="1"/>
            </p:cNvSpPr>
            <p:nvPr/>
          </p:nvSpPr>
          <p:spPr bwMode="auto">
            <a:xfrm>
              <a:off x="2099" y="992"/>
              <a:ext cx="477" cy="0"/>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Line 5"/>
            <p:cNvSpPr>
              <a:spLocks noChangeShapeType="1"/>
            </p:cNvSpPr>
            <p:nvPr/>
          </p:nvSpPr>
          <p:spPr bwMode="auto">
            <a:xfrm>
              <a:off x="2736" y="992"/>
              <a:ext cx="789" cy="0"/>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AutoShape 6"/>
            <p:cNvSpPr>
              <a:spLocks/>
            </p:cNvSpPr>
            <p:nvPr/>
          </p:nvSpPr>
          <p:spPr bwMode="auto">
            <a:xfrm>
              <a:off x="2032" y="744"/>
              <a:ext cx="67" cy="541"/>
            </a:xfrm>
            <a:prstGeom prst="leftBracket">
              <a:avLst>
                <a:gd name="adj" fmla="val 67289"/>
              </a:avLst>
            </a:prstGeom>
            <a:noFill/>
            <a:ln w="9525">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AutoShape 7"/>
            <p:cNvSpPr>
              <a:spLocks/>
            </p:cNvSpPr>
            <p:nvPr/>
          </p:nvSpPr>
          <p:spPr bwMode="auto">
            <a:xfrm>
              <a:off x="2576" y="744"/>
              <a:ext cx="56" cy="541"/>
            </a:xfrm>
            <a:prstGeom prst="rightBracket">
              <a:avLst>
                <a:gd name="adj" fmla="val 80506"/>
              </a:avLst>
            </a:prstGeom>
            <a:noFill/>
            <a:ln w="9525">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Text Box 8"/>
            <p:cNvSpPr txBox="1">
              <a:spLocks noChangeArrowheads="1"/>
            </p:cNvSpPr>
            <p:nvPr/>
          </p:nvSpPr>
          <p:spPr bwMode="auto">
            <a:xfrm>
              <a:off x="2616" y="657"/>
              <a:ext cx="22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rgbClr val="000066"/>
                  </a:solidFill>
                  <a:latin typeface="Symbol" charset="0"/>
                </a:rPr>
                <a:t>1/2</a:t>
              </a:r>
            </a:p>
          </p:txBody>
        </p:sp>
        <p:sp>
          <p:nvSpPr>
            <p:cNvPr id="20" name="Text Box 9"/>
            <p:cNvSpPr txBox="1">
              <a:spLocks noChangeArrowheads="1"/>
            </p:cNvSpPr>
            <p:nvPr/>
          </p:nvSpPr>
          <p:spPr bwMode="auto">
            <a:xfrm>
              <a:off x="1422" y="774"/>
              <a:ext cx="423"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err="1">
                  <a:solidFill>
                    <a:srgbClr val="000066"/>
                  </a:solidFill>
                </a:rPr>
                <a:t>m</a:t>
              </a:r>
              <a:r>
                <a:rPr lang="en-US" baseline="-10000" dirty="0" err="1">
                  <a:solidFill>
                    <a:srgbClr val="000066"/>
                  </a:solidFill>
                </a:rPr>
                <a:t>W</a:t>
              </a:r>
              <a:r>
                <a:rPr lang="en-US" sz="2400" dirty="0">
                  <a:solidFill>
                    <a:srgbClr val="000066"/>
                  </a:solidFill>
                </a:rPr>
                <a:t>=</a:t>
              </a:r>
            </a:p>
          </p:txBody>
        </p:sp>
        <p:sp>
          <p:nvSpPr>
            <p:cNvPr id="21" name="Line 10"/>
            <p:cNvSpPr>
              <a:spLocks noChangeShapeType="1"/>
            </p:cNvSpPr>
            <p:nvPr/>
          </p:nvSpPr>
          <p:spPr bwMode="auto">
            <a:xfrm>
              <a:off x="3085" y="1013"/>
              <a:ext cx="394" cy="0"/>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2" name="Text Box 11"/>
          <p:cNvSpPr txBox="1">
            <a:spLocks noChangeArrowheads="1"/>
          </p:cNvSpPr>
          <p:nvPr/>
        </p:nvSpPr>
        <p:spPr bwMode="auto">
          <a:xfrm>
            <a:off x="7423680" y="4900906"/>
            <a:ext cx="17795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f(m</a:t>
            </a:r>
            <a:r>
              <a:rPr lang="en-US" baseline="30000" dirty="0"/>
              <a:t>2</a:t>
            </a:r>
            <a:r>
              <a:rPr lang="en-US" baseline="-10000" dirty="0"/>
              <a:t>top</a:t>
            </a:r>
            <a:r>
              <a:rPr lang="en-US" dirty="0"/>
              <a:t>, log(</a:t>
            </a:r>
            <a:r>
              <a:rPr lang="en-US" dirty="0" err="1"/>
              <a:t>m</a:t>
            </a:r>
            <a:r>
              <a:rPr lang="en-US" baseline="-10000" dirty="0" err="1"/>
              <a:t>H</a:t>
            </a:r>
            <a:r>
              <a:rPr lang="en-US" dirty="0"/>
              <a:t>))</a:t>
            </a:r>
          </a:p>
        </p:txBody>
      </p:sp>
      <p:sp>
        <p:nvSpPr>
          <p:cNvPr id="23" name="Text Box 13"/>
          <p:cNvSpPr txBox="1">
            <a:spLocks noChangeArrowheads="1"/>
          </p:cNvSpPr>
          <p:nvPr/>
        </p:nvSpPr>
        <p:spPr bwMode="auto">
          <a:xfrm>
            <a:off x="3566668" y="5462889"/>
            <a:ext cx="2518638" cy="461665"/>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008000"/>
                </a:solidFill>
                <a:latin typeface="Symbol" charset="0"/>
              </a:rPr>
              <a:t>D</a:t>
            </a:r>
            <a:r>
              <a:rPr lang="en-US" sz="2400" b="1">
                <a:solidFill>
                  <a:srgbClr val="008000"/>
                </a:solidFill>
              </a:rPr>
              <a:t>m</a:t>
            </a:r>
            <a:r>
              <a:rPr lang="en-US" b="1" baseline="-10000">
                <a:solidFill>
                  <a:srgbClr val="008000"/>
                </a:solidFill>
              </a:rPr>
              <a:t>W </a:t>
            </a:r>
            <a:r>
              <a:rPr lang="en-US" b="1">
                <a:solidFill>
                  <a:srgbClr val="008000"/>
                </a:solidFill>
              </a:rPr>
              <a:t>= 0.7 </a:t>
            </a:r>
            <a:r>
              <a:rPr lang="en-US" b="1">
                <a:solidFill>
                  <a:srgbClr val="008000"/>
                </a:solidFill>
                <a:latin typeface="Symbol" charset="0"/>
                <a:sym typeface="Symbol" charset="0"/>
              </a:rPr>
              <a:t></a:t>
            </a:r>
            <a:r>
              <a:rPr lang="en-US" b="1">
                <a:solidFill>
                  <a:srgbClr val="008000"/>
                </a:solidFill>
              </a:rPr>
              <a:t> 10 </a:t>
            </a:r>
            <a:r>
              <a:rPr lang="en-US" b="1" baseline="30000">
                <a:solidFill>
                  <a:srgbClr val="008000"/>
                </a:solidFill>
              </a:rPr>
              <a:t>–2</a:t>
            </a:r>
            <a:r>
              <a:rPr lang="en-US" b="1">
                <a:solidFill>
                  <a:srgbClr val="008000"/>
                </a:solidFill>
              </a:rPr>
              <a:t> </a:t>
            </a:r>
            <a:r>
              <a:rPr lang="en-US" b="1">
                <a:solidFill>
                  <a:srgbClr val="008000"/>
                </a:solidFill>
                <a:latin typeface="Symbol" charset="0"/>
              </a:rPr>
              <a:t>D </a:t>
            </a:r>
            <a:r>
              <a:rPr lang="en-US" b="1">
                <a:solidFill>
                  <a:srgbClr val="008000"/>
                </a:solidFill>
              </a:rPr>
              <a:t>m</a:t>
            </a:r>
            <a:r>
              <a:rPr lang="en-US" b="1" baseline="-10000">
                <a:solidFill>
                  <a:srgbClr val="008000"/>
                </a:solidFill>
              </a:rPr>
              <a:t>top</a:t>
            </a:r>
          </a:p>
        </p:txBody>
      </p:sp>
      <p:cxnSp>
        <p:nvCxnSpPr>
          <p:cNvPr id="25" name="Straight Arrow Connector 24"/>
          <p:cNvCxnSpPr/>
          <p:nvPr/>
        </p:nvCxnSpPr>
        <p:spPr>
          <a:xfrm>
            <a:off x="6777282" y="4965700"/>
            <a:ext cx="614116" cy="119990"/>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861449" y="4965700"/>
            <a:ext cx="184666" cy="369332"/>
          </a:xfrm>
          <a:prstGeom prst="rect">
            <a:avLst/>
          </a:prstGeom>
          <a:noFill/>
        </p:spPr>
        <p:txBody>
          <a:bodyPr wrap="none" rtlCol="0">
            <a:spAutoFit/>
          </a:bodyPr>
          <a:lstStyle/>
          <a:p>
            <a:r>
              <a:rPr lang="en-US" dirty="0" smtClean="0"/>
              <a:t> </a:t>
            </a:r>
            <a:endParaRPr lang="en-US" dirty="0"/>
          </a:p>
        </p:txBody>
      </p:sp>
      <p:sp>
        <p:nvSpPr>
          <p:cNvPr id="27" name="Text Box 8"/>
          <p:cNvSpPr txBox="1">
            <a:spLocks noChangeArrowheads="1"/>
          </p:cNvSpPr>
          <p:nvPr/>
        </p:nvSpPr>
        <p:spPr>
          <a:xfrm>
            <a:off x="222154" y="3731260"/>
            <a:ext cx="2508361" cy="2468880"/>
          </a:xfrm>
          <a:prstGeom prst="rect">
            <a:avLst/>
          </a:prstGeom>
          <a:solidFill>
            <a:srgbClr val="FFFFFF"/>
          </a:solidFill>
          <a:ln>
            <a:solidFill>
              <a:srgbClr val="FF6600"/>
            </a:solidFill>
          </a:ln>
          <a:effectLst>
            <a:outerShdw blurRad="101600" dist="190500" dir="2700000" algn="tl" rotWithShape="0">
              <a:srgbClr val="000000">
                <a:alpha val="43000"/>
              </a:srgb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0090"/>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00F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3366F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accent1">
                    <a:lumMod val="75000"/>
                  </a:schemeClr>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FontTx/>
              <a:buNone/>
            </a:pPr>
            <a:r>
              <a:rPr lang="en-US" sz="1600" dirty="0" err="1" smtClean="0">
                <a:solidFill>
                  <a:srgbClr val="FF0000"/>
                </a:solidFill>
                <a:latin typeface="Symbol" charset="2"/>
              </a:rPr>
              <a:t>a</a:t>
            </a:r>
            <a:r>
              <a:rPr lang="en-US" sz="1600" baseline="-25000" dirty="0" err="1" smtClean="0">
                <a:solidFill>
                  <a:srgbClr val="FF0000"/>
                </a:solidFill>
                <a:latin typeface="NewCenturySchlbk" charset="0"/>
              </a:rPr>
              <a:t>em</a:t>
            </a:r>
            <a:r>
              <a:rPr lang="en-US" sz="1400" dirty="0" smtClean="0">
                <a:solidFill>
                  <a:schemeClr val="tx1"/>
                </a:solidFill>
                <a:latin typeface="Comic Sans MS" charset="0"/>
              </a:rPr>
              <a:t>  </a:t>
            </a:r>
            <a:r>
              <a:rPr lang="en-US" sz="1400" dirty="0" smtClean="0">
                <a:solidFill>
                  <a:schemeClr val="tx1"/>
                </a:solidFill>
                <a:latin typeface="NewCenturySchlbk" charset="0"/>
              </a:rPr>
              <a:t>    </a:t>
            </a:r>
            <a:r>
              <a:rPr lang="en-US" sz="1400" b="1" dirty="0" smtClean="0">
                <a:latin typeface="NewCenturySchlbk" charset="0"/>
              </a:rPr>
              <a:t>3.1 x 10</a:t>
            </a:r>
            <a:r>
              <a:rPr lang="en-US" sz="1400" b="1" baseline="30000" dirty="0" smtClean="0">
                <a:latin typeface="NewCenturySchlbk" charset="0"/>
              </a:rPr>
              <a:t>-4          </a:t>
            </a:r>
            <a:r>
              <a:rPr lang="en-US" sz="1400" b="1" dirty="0" smtClean="0">
                <a:solidFill>
                  <a:srgbClr val="FF6600"/>
                </a:solidFill>
                <a:latin typeface="NewCenturySchlbk" charset="0"/>
              </a:rPr>
              <a:t>    5%</a:t>
            </a:r>
          </a:p>
          <a:p>
            <a:pPr>
              <a:spcBef>
                <a:spcPct val="0"/>
              </a:spcBef>
              <a:buFontTx/>
              <a:buNone/>
            </a:pPr>
            <a:endParaRPr lang="en-US" sz="1200" b="1" dirty="0" smtClean="0">
              <a:solidFill>
                <a:srgbClr val="FF6600"/>
              </a:solidFill>
              <a:latin typeface="NewCenturySchlbk" charset="0"/>
            </a:endParaRPr>
          </a:p>
          <a:p>
            <a:pPr>
              <a:spcBef>
                <a:spcPct val="0"/>
              </a:spcBef>
              <a:buFontTx/>
              <a:buNone/>
            </a:pPr>
            <a:r>
              <a:rPr lang="en-US" sz="1200" b="1" dirty="0" smtClean="0">
                <a:solidFill>
                  <a:srgbClr val="FF0000"/>
                </a:solidFill>
                <a:latin typeface="NewCenturySchlbk" charset="0"/>
              </a:rPr>
              <a:t>M(Z)</a:t>
            </a:r>
            <a:r>
              <a:rPr lang="en-US" sz="1200" b="1" dirty="0" smtClean="0">
                <a:solidFill>
                  <a:srgbClr val="FF6600"/>
                </a:solidFill>
                <a:latin typeface="NewCenturySchlbk" charset="0"/>
              </a:rPr>
              <a:t>       </a:t>
            </a:r>
            <a:r>
              <a:rPr lang="en-US" sz="1400" b="1" dirty="0" smtClean="0">
                <a:latin typeface="NewCenturySchlbk" charset="0"/>
              </a:rPr>
              <a:t>2 x 10</a:t>
            </a:r>
            <a:r>
              <a:rPr lang="en-US" sz="1400" b="1" baseline="30000" dirty="0" smtClean="0">
                <a:latin typeface="NewCenturySchlbk" charset="0"/>
              </a:rPr>
              <a:t>-5              </a:t>
            </a:r>
            <a:r>
              <a:rPr lang="en-US" sz="1400" b="1" dirty="0" smtClean="0">
                <a:solidFill>
                  <a:srgbClr val="FF6600"/>
                </a:solidFill>
                <a:latin typeface="NewCenturySchlbk" charset="0"/>
              </a:rPr>
              <a:t>0.002 %</a:t>
            </a:r>
          </a:p>
          <a:p>
            <a:pPr>
              <a:spcBef>
                <a:spcPct val="0"/>
              </a:spcBef>
              <a:buFontTx/>
              <a:buNone/>
            </a:pPr>
            <a:endParaRPr lang="en-US" sz="1200" dirty="0" smtClean="0">
              <a:solidFill>
                <a:schemeClr val="tx1"/>
              </a:solidFill>
              <a:latin typeface="Comic Sans MS" charset="0"/>
            </a:endParaRPr>
          </a:p>
          <a:p>
            <a:pPr>
              <a:spcBef>
                <a:spcPct val="0"/>
              </a:spcBef>
              <a:buFontTx/>
              <a:buNone/>
            </a:pPr>
            <a:r>
              <a:rPr lang="en-US" sz="1400" dirty="0" smtClean="0">
                <a:solidFill>
                  <a:srgbClr val="FF0000"/>
                </a:solidFill>
                <a:latin typeface="NewCenturySchlbk" charset="0"/>
              </a:rPr>
              <a:t>G</a:t>
            </a:r>
            <a:r>
              <a:rPr lang="en-US" sz="1400" baseline="-10000" dirty="0" smtClean="0">
                <a:solidFill>
                  <a:srgbClr val="FF0000"/>
                </a:solidFill>
                <a:latin typeface="NewCenturySchlbk" charset="0"/>
              </a:rPr>
              <a:t>F</a:t>
            </a:r>
            <a:r>
              <a:rPr lang="en-US" sz="1200" dirty="0" smtClean="0">
                <a:solidFill>
                  <a:schemeClr val="tx1"/>
                </a:solidFill>
                <a:latin typeface="NewCenturySchlbk" charset="0"/>
              </a:rPr>
              <a:t>         </a:t>
            </a:r>
            <a:r>
              <a:rPr lang="en-US" sz="1400" b="1" dirty="0" smtClean="0">
                <a:solidFill>
                  <a:srgbClr val="0000CC"/>
                </a:solidFill>
                <a:latin typeface="NewCenturySchlbk" charset="0"/>
              </a:rPr>
              <a:t>8.6 x 10</a:t>
            </a:r>
            <a:r>
              <a:rPr lang="en-US" sz="1400" b="1" baseline="30000" dirty="0" smtClean="0">
                <a:solidFill>
                  <a:srgbClr val="0000CC"/>
                </a:solidFill>
                <a:latin typeface="NewCenturySchlbk" charset="0"/>
              </a:rPr>
              <a:t>-6</a:t>
            </a:r>
            <a:r>
              <a:rPr lang="en-US" sz="1400" b="1" baseline="30000" dirty="0" smtClean="0">
                <a:solidFill>
                  <a:schemeClr val="accent2"/>
                </a:solidFill>
                <a:latin typeface="NewCenturySchlbk" charset="0"/>
              </a:rPr>
              <a:t>           </a:t>
            </a:r>
            <a:r>
              <a:rPr lang="en-US" sz="1400" b="1" dirty="0" smtClean="0">
                <a:solidFill>
                  <a:srgbClr val="FF6600"/>
                </a:solidFill>
                <a:latin typeface="NewCenturySchlbk" charset="0"/>
              </a:rPr>
              <a:t>0.0008%</a:t>
            </a:r>
          </a:p>
          <a:p>
            <a:pPr>
              <a:spcBef>
                <a:spcPct val="0"/>
              </a:spcBef>
              <a:buFontTx/>
              <a:buNone/>
            </a:pPr>
            <a:r>
              <a:rPr lang="en-US" sz="1400" b="1" dirty="0" smtClean="0">
                <a:solidFill>
                  <a:schemeClr val="tx1"/>
                </a:solidFill>
                <a:latin typeface="NewCenturySchlbk" charset="0"/>
              </a:rPr>
              <a:t>+</a:t>
            </a:r>
          </a:p>
          <a:p>
            <a:pPr>
              <a:spcBef>
                <a:spcPct val="0"/>
              </a:spcBef>
              <a:buFontTx/>
              <a:buNone/>
            </a:pPr>
            <a:r>
              <a:rPr lang="en-US" sz="1600" dirty="0" smtClean="0">
                <a:solidFill>
                  <a:srgbClr val="FF0000"/>
                </a:solidFill>
                <a:latin typeface="Symbol" charset="2"/>
              </a:rPr>
              <a:t>a</a:t>
            </a:r>
            <a:r>
              <a:rPr lang="en-US" sz="1600" baseline="-25000" dirty="0" smtClean="0">
                <a:solidFill>
                  <a:srgbClr val="FF0000"/>
                </a:solidFill>
                <a:latin typeface="NewCenturySchlbk" charset="0"/>
              </a:rPr>
              <a:t>s</a:t>
            </a:r>
            <a:r>
              <a:rPr lang="en-US" sz="1400" dirty="0" smtClean="0">
                <a:solidFill>
                  <a:schemeClr val="tx1"/>
                </a:solidFill>
                <a:latin typeface="Comic Sans MS" charset="0"/>
              </a:rPr>
              <a:t>  </a:t>
            </a:r>
            <a:r>
              <a:rPr lang="en-US" sz="1400" dirty="0" smtClean="0">
                <a:solidFill>
                  <a:srgbClr val="FF0000"/>
                </a:solidFill>
                <a:latin typeface="Comic Sans MS" charset="0"/>
              </a:rPr>
              <a:t>      </a:t>
            </a:r>
            <a:r>
              <a:rPr lang="en-US" sz="1400" b="1" dirty="0" smtClean="0">
                <a:latin typeface="NewCenturySchlbk" charset="0"/>
              </a:rPr>
              <a:t>2.3 x 10</a:t>
            </a:r>
            <a:r>
              <a:rPr lang="en-US" sz="1400" b="1" baseline="30000" dirty="0" smtClean="0">
                <a:latin typeface="NewCenturySchlbk" charset="0"/>
              </a:rPr>
              <a:t>-2</a:t>
            </a:r>
          </a:p>
          <a:p>
            <a:pPr>
              <a:spcBef>
                <a:spcPct val="0"/>
              </a:spcBef>
              <a:buFontTx/>
              <a:buNone/>
            </a:pPr>
            <a:endParaRPr lang="en-US" sz="1400" b="1" dirty="0">
              <a:latin typeface="NewCenturySchlbk" charset="0"/>
            </a:endParaRPr>
          </a:p>
          <a:p>
            <a:pPr>
              <a:spcBef>
                <a:spcPct val="0"/>
              </a:spcBef>
              <a:buNone/>
            </a:pPr>
            <a:r>
              <a:rPr lang="en-US" sz="1600" dirty="0" err="1" smtClean="0">
                <a:solidFill>
                  <a:srgbClr val="FF0000"/>
                </a:solidFill>
              </a:rPr>
              <a:t>sin</a:t>
            </a:r>
            <a:r>
              <a:rPr lang="en-US" sz="1600" dirty="0" err="1" smtClean="0">
                <a:solidFill>
                  <a:srgbClr val="FF0000"/>
                </a:solidFill>
                <a:latin typeface="Symbol" charset="2"/>
              </a:rPr>
              <a:t>q</a:t>
            </a:r>
            <a:r>
              <a:rPr lang="en-US" sz="1600" baseline="-25000" dirty="0" err="1" smtClean="0">
                <a:solidFill>
                  <a:srgbClr val="FF0000"/>
                </a:solidFill>
              </a:rPr>
              <a:t>W</a:t>
            </a:r>
            <a:r>
              <a:rPr lang="en-US" sz="1400" dirty="0" smtClean="0">
                <a:solidFill>
                  <a:schemeClr val="tx1"/>
                </a:solidFill>
                <a:latin typeface="Comic Sans MS" charset="0"/>
              </a:rPr>
              <a:t> </a:t>
            </a:r>
            <a:r>
              <a:rPr lang="en-US" sz="1400" b="1" dirty="0" smtClean="0">
                <a:latin typeface="NewCenturySchlbk" charset="0"/>
              </a:rPr>
              <a:t>1.2 </a:t>
            </a:r>
            <a:r>
              <a:rPr lang="en-US" sz="1400" b="1" dirty="0">
                <a:latin typeface="NewCenturySchlbk" charset="0"/>
              </a:rPr>
              <a:t>x 10</a:t>
            </a:r>
            <a:r>
              <a:rPr lang="en-US" sz="1400" b="1" baseline="30000" dirty="0" smtClean="0">
                <a:latin typeface="NewCenturySchlbk" charset="0"/>
              </a:rPr>
              <a:t>-3</a:t>
            </a:r>
            <a:r>
              <a:rPr lang="en-US" sz="1400" b="1" dirty="0" smtClean="0">
                <a:latin typeface="NewCenturySchlbk" charset="0"/>
              </a:rPr>
              <a:t>     </a:t>
            </a:r>
            <a:r>
              <a:rPr lang="en-US" sz="1400" b="1" dirty="0" smtClean="0">
                <a:solidFill>
                  <a:srgbClr val="FF6600"/>
                </a:solidFill>
                <a:latin typeface="NewCenturySchlbk" charset="0"/>
              </a:rPr>
              <a:t>0.5%</a:t>
            </a:r>
            <a:endParaRPr lang="en-US" sz="1400" b="1" baseline="30000" dirty="0">
              <a:solidFill>
                <a:srgbClr val="FF6600"/>
              </a:solidFill>
              <a:latin typeface="NewCenturySchlbk" charset="0"/>
            </a:endParaRPr>
          </a:p>
          <a:p>
            <a:pPr>
              <a:spcBef>
                <a:spcPct val="0"/>
              </a:spcBef>
              <a:buFontTx/>
              <a:buNone/>
            </a:pPr>
            <a:endParaRPr lang="en-US" sz="1400" b="1" dirty="0" smtClean="0">
              <a:latin typeface="NewCenturySchlbk" charset="0"/>
            </a:endParaRPr>
          </a:p>
        </p:txBody>
      </p:sp>
    </p:spTree>
    <p:extLst>
      <p:ext uri="{BB962C8B-B14F-4D97-AF65-F5344CB8AC3E}">
        <p14:creationId xmlns:p14="http://schemas.microsoft.com/office/powerpoint/2010/main" val="3217308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 y="1244601"/>
            <a:ext cx="8813800" cy="433069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00" name="Title 1"/>
          <p:cNvSpPr>
            <a:spLocks noGrp="1"/>
          </p:cNvSpPr>
          <p:nvPr>
            <p:ph type="title"/>
          </p:nvPr>
        </p:nvSpPr>
        <p:spPr/>
        <p:txBody>
          <a:bodyPr/>
          <a:lstStyle/>
          <a:p>
            <a:r>
              <a:rPr lang="en-US" sz="4000" dirty="0" smtClean="0">
                <a:ea typeface="ＭＳ Ｐゴシック" pitchFamily="-84" charset="-128"/>
                <a:cs typeface="ＭＳ Ｐゴシック" pitchFamily="-84" charset="-128"/>
              </a:rPr>
              <a:t>The Higgs boson is a must in the SM!</a:t>
            </a:r>
          </a:p>
        </p:txBody>
      </p:sp>
      <p:sp>
        <p:nvSpPr>
          <p:cNvPr id="29701"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Cargese12 TSV</a:t>
            </a:r>
          </a:p>
        </p:txBody>
      </p:sp>
      <p:sp>
        <p:nvSpPr>
          <p:cNvPr id="29702" name="Slide Number Placeholder 4"/>
          <p:cNvSpPr>
            <a:spLocks noGrp="1"/>
          </p:cNvSpPr>
          <p:nvPr>
            <p:ph type="sldNum" sz="quarter" idx="12"/>
          </p:nvPr>
        </p:nvSpPr>
        <p:spPr>
          <a:noFill/>
        </p:spPr>
        <p:txBody>
          <a:bodyPr/>
          <a:lstStyle/>
          <a:p>
            <a:fld id="{85434EFA-FEB1-8140-9759-FE2E73888F4E}" type="slidenum">
              <a:rPr lang="en-US" smtClean="0">
                <a:latin typeface="Helvetica" pitchFamily="-84" charset="0"/>
                <a:ea typeface="ＭＳ Ｐゴシック" pitchFamily="-84" charset="-128"/>
                <a:cs typeface="ＭＳ Ｐゴシック" pitchFamily="-84" charset="-128"/>
              </a:rPr>
              <a:pPr/>
              <a:t>39</a:t>
            </a:fld>
            <a:endParaRPr lang="en-US" smtClean="0">
              <a:latin typeface="Helvetica" pitchFamily="-84" charset="0"/>
              <a:ea typeface="ＭＳ Ｐゴシック" pitchFamily="-84" charset="-128"/>
              <a:cs typeface="ＭＳ Ｐゴシック" pitchFamily="-84" charset="-128"/>
            </a:endParaRPr>
          </a:p>
        </p:txBody>
      </p:sp>
      <p:sp>
        <p:nvSpPr>
          <p:cNvPr id="7" name="Rectangle 6"/>
          <p:cNvSpPr>
            <a:spLocks noChangeArrowheads="1"/>
          </p:cNvSpPr>
          <p:nvPr/>
        </p:nvSpPr>
        <p:spPr bwMode="auto">
          <a:xfrm>
            <a:off x="304800" y="4622800"/>
            <a:ext cx="8534400" cy="987963"/>
          </a:xfrm>
          <a:prstGeom prst="rect">
            <a:avLst/>
          </a:prstGeom>
          <a:noFill/>
          <a:ln w="9525">
            <a:noFill/>
            <a:miter lim="800000"/>
            <a:headEnd/>
            <a:tailEnd/>
          </a:ln>
        </p:spPr>
        <p:txBody>
          <a:bodyPr>
            <a:prstTxWarp prst="textNoShape">
              <a:avLst/>
            </a:prstTxWarp>
            <a:spAutoFit/>
          </a:bodyPr>
          <a:lstStyle/>
          <a:p>
            <a:pPr>
              <a:lnSpc>
                <a:spcPct val="80000"/>
              </a:lnSpc>
            </a:pPr>
            <a:r>
              <a:rPr lang="en-US" b="1" dirty="0">
                <a:solidFill>
                  <a:srgbClr val="3333CC"/>
                </a:solidFill>
              </a:rPr>
              <a:t>For s &gt;&gt; (</a:t>
            </a:r>
            <a:r>
              <a:rPr lang="en-US" b="1" dirty="0" err="1">
                <a:solidFill>
                  <a:srgbClr val="3333CC"/>
                </a:solidFill>
              </a:rPr>
              <a:t>m</a:t>
            </a:r>
            <a:r>
              <a:rPr lang="en-US" b="1" baseline="-25000" dirty="0" err="1">
                <a:solidFill>
                  <a:srgbClr val="3333CC"/>
                </a:solidFill>
              </a:rPr>
              <a:t>H</a:t>
            </a:r>
            <a:r>
              <a:rPr lang="en-US" b="1" dirty="0">
                <a:solidFill>
                  <a:srgbClr val="3333CC"/>
                </a:solidFill>
              </a:rPr>
              <a:t>)</a:t>
            </a:r>
            <a:r>
              <a:rPr lang="en-US" b="1" baseline="30000" dirty="0" smtClean="0">
                <a:solidFill>
                  <a:srgbClr val="3333CC"/>
                </a:solidFill>
              </a:rPr>
              <a:t>2</a:t>
            </a:r>
            <a:r>
              <a:rPr lang="en-US" b="1" dirty="0" smtClean="0">
                <a:solidFill>
                  <a:srgbClr val="3333CC"/>
                </a:solidFill>
              </a:rPr>
              <a:t>thediagram </a:t>
            </a:r>
            <a:r>
              <a:rPr lang="en-US" b="1" dirty="0">
                <a:solidFill>
                  <a:srgbClr val="3333CC"/>
                </a:solidFill>
              </a:rPr>
              <a:t>with Higgs boson </a:t>
            </a:r>
            <a:r>
              <a:rPr lang="en-US" b="1" dirty="0">
                <a:solidFill>
                  <a:srgbClr val="FF0000"/>
                </a:solidFill>
              </a:rPr>
              <a:t>removes </a:t>
            </a:r>
            <a:r>
              <a:rPr lang="en-US" b="1" dirty="0">
                <a:solidFill>
                  <a:srgbClr val="3333CC"/>
                </a:solidFill>
              </a:rPr>
              <a:t>runaway </a:t>
            </a:r>
            <a:r>
              <a:rPr lang="en-US" b="1" i="1" dirty="0">
                <a:solidFill>
                  <a:srgbClr val="3333CC"/>
                </a:solidFill>
                <a:latin typeface="Times" pitchFamily="-84" charset="0"/>
                <a:ea typeface="Times" pitchFamily="-84" charset="0"/>
                <a:cs typeface="Times" pitchFamily="-84" charset="0"/>
              </a:rPr>
              <a:t>s</a:t>
            </a:r>
            <a:endParaRPr lang="en-US" b="1" i="1" dirty="0">
              <a:solidFill>
                <a:srgbClr val="3333CC"/>
              </a:solidFill>
              <a:latin typeface="Times" pitchFamily="-84" charset="0"/>
              <a:ea typeface="Times" pitchFamily="-84" charset="0"/>
              <a:cs typeface="Times" pitchFamily="-84" charset="0"/>
              <a:sym typeface="Symbol" pitchFamily="-84" charset="2"/>
            </a:endParaRPr>
          </a:p>
          <a:p>
            <a:pPr lvl="1">
              <a:lnSpc>
                <a:spcPct val="80000"/>
              </a:lnSpc>
            </a:pPr>
            <a:endParaRPr lang="en-US" b="1" dirty="0">
              <a:solidFill>
                <a:srgbClr val="3333CC"/>
              </a:solidFill>
            </a:endParaRPr>
          </a:p>
          <a:p>
            <a:pPr lvl="1">
              <a:lnSpc>
                <a:spcPct val="80000"/>
              </a:lnSpc>
            </a:pPr>
            <a:r>
              <a:rPr lang="en-US" b="1" dirty="0">
                <a:solidFill>
                  <a:srgbClr val="3333CC"/>
                </a:solidFill>
              </a:rPr>
              <a:t>Conclusion: to preserve </a:t>
            </a:r>
            <a:r>
              <a:rPr lang="en-US" b="1" dirty="0" err="1">
                <a:solidFill>
                  <a:srgbClr val="3333CC"/>
                </a:solidFill>
              </a:rPr>
              <a:t>unitarity</a:t>
            </a:r>
            <a:r>
              <a:rPr lang="en-US" b="1" dirty="0">
                <a:solidFill>
                  <a:srgbClr val="3333CC"/>
                </a:solidFill>
              </a:rPr>
              <a:t>, one must switch on the H at some mass (≤1000 GeV). Something </a:t>
            </a:r>
            <a:r>
              <a:rPr lang="en-US" b="1" dirty="0">
                <a:solidFill>
                  <a:srgbClr val="FF0000"/>
                </a:solidFill>
              </a:rPr>
              <a:t>must </a:t>
            </a:r>
            <a:r>
              <a:rPr lang="en-US" b="1" dirty="0">
                <a:solidFill>
                  <a:srgbClr val="3333CC"/>
                </a:solidFill>
              </a:rPr>
              <a:t>appear by 1.0-1.2 </a:t>
            </a:r>
            <a:r>
              <a:rPr lang="en-US" b="1" dirty="0" err="1">
                <a:solidFill>
                  <a:srgbClr val="3333CC"/>
                </a:solidFill>
              </a:rPr>
              <a:t>T</a:t>
            </a:r>
            <a:r>
              <a:rPr lang="en-US" b="1" dirty="0" err="1">
                <a:solidFill>
                  <a:srgbClr val="3333CC"/>
                </a:solidFill>
                <a:sym typeface="Symbol" pitchFamily="-84" charset="2"/>
              </a:rPr>
              <a:t>eV</a:t>
            </a:r>
            <a:endParaRPr lang="en-US" b="1" dirty="0">
              <a:solidFill>
                <a:srgbClr val="3333CC"/>
              </a:solidFill>
              <a:sym typeface="Symbol" pitchFamily="-84" charset="2"/>
            </a:endParaRPr>
          </a:p>
        </p:txBody>
      </p:sp>
      <p:pic>
        <p:nvPicPr>
          <p:cNvPr id="29704" name="Picture 7"/>
          <p:cNvPicPr>
            <a:picLocks noChangeAspect="1"/>
          </p:cNvPicPr>
          <p:nvPr/>
        </p:nvPicPr>
        <p:blipFill>
          <a:blip r:embed="rId3"/>
          <a:srcRect/>
          <a:stretch>
            <a:fillRect/>
          </a:stretch>
        </p:blipFill>
        <p:spPr bwMode="auto">
          <a:xfrm>
            <a:off x="457201" y="1524000"/>
            <a:ext cx="2970213" cy="2235200"/>
          </a:xfrm>
          <a:prstGeom prst="rect">
            <a:avLst/>
          </a:prstGeom>
          <a:noFill/>
          <a:ln w="9525">
            <a:noFill/>
            <a:miter lim="800000"/>
            <a:headEnd/>
            <a:tailEnd/>
          </a:ln>
        </p:spPr>
      </p:pic>
      <p:graphicFrame>
        <p:nvGraphicFramePr>
          <p:cNvPr id="29698" name="Object 2"/>
          <p:cNvGraphicFramePr>
            <a:graphicFrameLocks noChangeAspect="1"/>
          </p:cNvGraphicFramePr>
          <p:nvPr/>
        </p:nvGraphicFramePr>
        <p:xfrm>
          <a:off x="838201" y="3810000"/>
          <a:ext cx="2473325" cy="685800"/>
        </p:xfrm>
        <a:graphic>
          <a:graphicData uri="http://schemas.openxmlformats.org/presentationml/2006/ole">
            <mc:AlternateContent xmlns:mc="http://schemas.openxmlformats.org/markup-compatibility/2006">
              <mc:Choice xmlns:v="urn:schemas-microsoft-com:vml" Requires="v">
                <p:oleObj spid="_x0000_s46249" name="Equation" r:id="rId4" imgW="1511300" imgH="419100" progId="Equation.3">
                  <p:embed/>
                </p:oleObj>
              </mc:Choice>
              <mc:Fallback>
                <p:oleObj name="Equation" r:id="rId4" imgW="15113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1" y="3810000"/>
                        <a:ext cx="24733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2"/>
          <p:cNvGrpSpPr>
            <a:grpSpLocks/>
          </p:cNvGrpSpPr>
          <p:nvPr/>
        </p:nvGrpSpPr>
        <p:grpSpPr bwMode="auto">
          <a:xfrm>
            <a:off x="4267200" y="1600202"/>
            <a:ext cx="3581400" cy="2917825"/>
            <a:chOff x="4267200" y="1600200"/>
            <a:chExt cx="3581400" cy="2917825"/>
          </a:xfrm>
        </p:grpSpPr>
        <p:pic>
          <p:nvPicPr>
            <p:cNvPr id="29708" name="Picture 9"/>
            <p:cNvPicPr>
              <a:picLocks noChangeAspect="1"/>
            </p:cNvPicPr>
            <p:nvPr/>
          </p:nvPicPr>
          <p:blipFill>
            <a:blip r:embed="rId6"/>
            <a:srcRect/>
            <a:stretch>
              <a:fillRect/>
            </a:stretch>
          </p:blipFill>
          <p:spPr bwMode="auto">
            <a:xfrm>
              <a:off x="4267200" y="1600200"/>
              <a:ext cx="3581400" cy="1865313"/>
            </a:xfrm>
            <a:prstGeom prst="rect">
              <a:avLst/>
            </a:prstGeom>
            <a:noFill/>
            <a:ln w="9525">
              <a:noFill/>
              <a:miter lim="800000"/>
              <a:headEnd/>
              <a:tailEnd/>
            </a:ln>
          </p:spPr>
        </p:pic>
        <p:graphicFrame>
          <p:nvGraphicFramePr>
            <p:cNvPr id="29699" name="Object 3"/>
            <p:cNvGraphicFramePr>
              <a:graphicFrameLocks noChangeAspect="1"/>
            </p:cNvGraphicFramePr>
            <p:nvPr/>
          </p:nvGraphicFramePr>
          <p:xfrm>
            <a:off x="4451350" y="3789363"/>
            <a:ext cx="3325813" cy="728662"/>
          </p:xfrm>
          <a:graphic>
            <a:graphicData uri="http://schemas.openxmlformats.org/presentationml/2006/ole">
              <mc:AlternateContent xmlns:mc="http://schemas.openxmlformats.org/markup-compatibility/2006">
                <mc:Choice xmlns:v="urn:schemas-microsoft-com:vml" Requires="v">
                  <p:oleObj spid="_x0000_s46250" name="Equation" r:id="rId7" imgW="2032000" imgH="444500" progId="Equation.3">
                    <p:embed/>
                  </p:oleObj>
                </mc:Choice>
                <mc:Fallback>
                  <p:oleObj name="Equation" r:id="rId7" imgW="2032000" imgH="444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1350" y="3789363"/>
                          <a:ext cx="3325813"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9706" name="Rectangle 13"/>
          <p:cNvSpPr>
            <a:spLocks noChangeArrowheads="1"/>
          </p:cNvSpPr>
          <p:nvPr/>
        </p:nvSpPr>
        <p:spPr bwMode="auto">
          <a:xfrm>
            <a:off x="457200" y="1206501"/>
            <a:ext cx="2767592" cy="323165"/>
          </a:xfrm>
          <a:prstGeom prst="rect">
            <a:avLst/>
          </a:prstGeom>
          <a:noFill/>
          <a:ln w="9525">
            <a:noFill/>
            <a:miter lim="800000"/>
            <a:headEnd/>
            <a:tailEnd/>
          </a:ln>
        </p:spPr>
        <p:txBody>
          <a:bodyPr wrap="none">
            <a:prstTxWarp prst="textNoShape">
              <a:avLst/>
            </a:prstTxWarp>
            <a:spAutoFit/>
          </a:bodyPr>
          <a:lstStyle/>
          <a:p>
            <a:pPr>
              <a:lnSpc>
                <a:spcPct val="80000"/>
              </a:lnSpc>
            </a:pPr>
            <a:r>
              <a:rPr lang="en-US" b="1" dirty="0">
                <a:solidFill>
                  <a:srgbClr val="3333CC"/>
                </a:solidFill>
              </a:rPr>
              <a:t>Example: W</a:t>
            </a:r>
            <a:r>
              <a:rPr lang="en-US" b="1" baseline="-25000" dirty="0">
                <a:solidFill>
                  <a:srgbClr val="3333CC"/>
                </a:solidFill>
              </a:rPr>
              <a:t>L</a:t>
            </a:r>
            <a:r>
              <a:rPr lang="en-US" b="1" dirty="0">
                <a:solidFill>
                  <a:srgbClr val="3333CC"/>
                </a:solidFill>
              </a:rPr>
              <a:t>W</a:t>
            </a:r>
            <a:r>
              <a:rPr lang="en-US" b="1" baseline="-25000" dirty="0">
                <a:solidFill>
                  <a:srgbClr val="3333CC"/>
                </a:solidFill>
              </a:rPr>
              <a:t>L</a:t>
            </a:r>
            <a:r>
              <a:rPr lang="en-US" b="1" dirty="0">
                <a:solidFill>
                  <a:srgbClr val="3333CC"/>
                </a:solidFill>
              </a:rPr>
              <a:t> scattering</a:t>
            </a:r>
          </a:p>
        </p:txBody>
      </p:sp>
      <p:sp>
        <p:nvSpPr>
          <p:cNvPr id="15" name="Rectangle 14"/>
          <p:cNvSpPr/>
          <p:nvPr/>
        </p:nvSpPr>
        <p:spPr>
          <a:xfrm>
            <a:off x="304800" y="5734643"/>
            <a:ext cx="8382000" cy="621709"/>
          </a:xfrm>
          <a:prstGeom prst="rect">
            <a:avLst/>
          </a:prstGeom>
        </p:spPr>
        <p:style>
          <a:lnRef idx="1">
            <a:schemeClr val="accent1"/>
          </a:lnRef>
          <a:fillRef idx="2">
            <a:schemeClr val="accent1"/>
          </a:fillRef>
          <a:effectRef idx="1">
            <a:schemeClr val="accent1"/>
          </a:effectRef>
          <a:fontRef idx="minor">
            <a:schemeClr val="dk1"/>
          </a:fontRef>
        </p:style>
        <p:txBody>
          <a:bodyPr vert="horz">
            <a:spAutoFit/>
          </a:bodyPr>
          <a:lstStyle/>
          <a:p>
            <a:pPr algn="ctr">
              <a:lnSpc>
                <a:spcPct val="80000"/>
              </a:lnSpc>
              <a:spcAft>
                <a:spcPts val="600"/>
              </a:spcAft>
              <a:defRPr/>
            </a:pPr>
            <a:r>
              <a:rPr lang="en-US" b="1" dirty="0">
                <a:solidFill>
                  <a:srgbClr val="3333CC"/>
                </a:solidFill>
                <a:sym typeface="Symbol" charset="2"/>
              </a:rPr>
              <a:t>In brief: a Higgs boson with M &lt; </a:t>
            </a:r>
            <a:r>
              <a:rPr lang="en-US" b="1" dirty="0" err="1">
                <a:solidFill>
                  <a:srgbClr val="3333CC"/>
                </a:solidFill>
                <a:sym typeface="Symbol" charset="2"/>
              </a:rPr>
              <a:t>TeV</a:t>
            </a:r>
            <a:r>
              <a:rPr lang="en-US" b="1" dirty="0">
                <a:solidFill>
                  <a:srgbClr val="3333CC"/>
                </a:solidFill>
                <a:sym typeface="Symbol" charset="2"/>
              </a:rPr>
              <a:t> </a:t>
            </a:r>
            <a:r>
              <a:rPr lang="en-US" b="1" dirty="0" smtClean="0">
                <a:solidFill>
                  <a:srgbClr val="3333CC"/>
                </a:solidFill>
                <a:sym typeface="Symbol" charset="2"/>
              </a:rPr>
              <a:t>completes </a:t>
            </a:r>
            <a:r>
              <a:rPr lang="en-US" b="1" dirty="0">
                <a:solidFill>
                  <a:srgbClr val="3333CC"/>
                </a:solidFill>
                <a:sym typeface="Symbol" charset="2"/>
              </a:rPr>
              <a:t>the SM </a:t>
            </a:r>
          </a:p>
          <a:p>
            <a:pPr algn="ctr">
              <a:lnSpc>
                <a:spcPct val="80000"/>
              </a:lnSpc>
              <a:spcAft>
                <a:spcPts val="600"/>
              </a:spcAft>
              <a:defRPr/>
            </a:pPr>
            <a:r>
              <a:rPr lang="en-US" dirty="0" smtClean="0">
                <a:solidFill>
                  <a:srgbClr val="FF0000"/>
                </a:solidFill>
                <a:sym typeface="Symbol" charset="2"/>
              </a:rPr>
              <a:t>( and raises a whole set of new questions)</a:t>
            </a:r>
            <a:endParaRPr lang="en-US" dirty="0">
              <a:solidFill>
                <a:srgbClr val="FF0000"/>
              </a:solidFill>
            </a:endParaRPr>
          </a:p>
        </p:txBody>
      </p:sp>
    </p:spTree>
    <p:extLst>
      <p:ext uri="{BB962C8B-B14F-4D97-AF65-F5344CB8AC3E}">
        <p14:creationId xmlns:p14="http://schemas.microsoft.com/office/powerpoint/2010/main" val="3733252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 continued</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pic>
        <p:nvPicPr>
          <p:cNvPr id="4" name="Picture 3"/>
          <p:cNvPicPr>
            <a:picLocks noChangeAspect="1"/>
          </p:cNvPicPr>
          <p:nvPr/>
        </p:nvPicPr>
        <p:blipFill>
          <a:blip r:embed="rId2"/>
          <a:stretch>
            <a:fillRect/>
          </a:stretch>
        </p:blipFill>
        <p:spPr>
          <a:xfrm>
            <a:off x="354105" y="1231899"/>
            <a:ext cx="8696509" cy="4897848"/>
          </a:xfrm>
          <a:prstGeom prst="rect">
            <a:avLst/>
          </a:prstGeom>
        </p:spPr>
      </p:pic>
      <p:sp>
        <p:nvSpPr>
          <p:cNvPr id="5" name="Date Placeholder 4"/>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37121969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t>
            </a:r>
            <a:r>
              <a:rPr lang="en-US" baseline="-25000" dirty="0" err="1" smtClean="0"/>
              <a:t>L</a:t>
            </a:r>
            <a:r>
              <a:rPr lang="en-US" dirty="0" err="1" smtClean="0"/>
              <a:t>W</a:t>
            </a:r>
            <a:r>
              <a:rPr lang="en-US" baseline="-25000" dirty="0" err="1" smtClean="0"/>
              <a:t>L</a:t>
            </a:r>
            <a:r>
              <a:rPr lang="en-US" dirty="0" err="1" smtClean="0"/>
              <a:t>scattering</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1257132" y="1839383"/>
            <a:ext cx="6891867" cy="4516967"/>
          </a:xfrm>
          <a:prstGeom prst="rect">
            <a:avLst/>
          </a:prstGeom>
        </p:spPr>
      </p:pic>
    </p:spTree>
    <p:extLst>
      <p:ext uri="{BB962C8B-B14F-4D97-AF65-F5344CB8AC3E}">
        <p14:creationId xmlns:p14="http://schemas.microsoft.com/office/powerpoint/2010/main" val="24197327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Higgs production</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11" name="Picture 10"/>
          <p:cNvPicPr>
            <a:picLocks noChangeAspect="1"/>
          </p:cNvPicPr>
          <p:nvPr/>
        </p:nvPicPr>
        <p:blipFill>
          <a:blip r:embed="rId2"/>
          <a:stretch>
            <a:fillRect/>
          </a:stretch>
        </p:blipFill>
        <p:spPr>
          <a:xfrm>
            <a:off x="4138955" y="3322732"/>
            <a:ext cx="4919709" cy="3535268"/>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13" name="TextBox 12"/>
          <p:cNvSpPr txBox="1"/>
          <p:nvPr/>
        </p:nvSpPr>
        <p:spPr>
          <a:xfrm>
            <a:off x="578103" y="3605448"/>
            <a:ext cx="2834909"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charset="0"/>
              <a:buChar char="Ø"/>
            </a:pPr>
            <a:r>
              <a:rPr lang="en-US" dirty="0" smtClean="0"/>
              <a:t>200 Higgs bosons (120 GeV) per hour produced with  L ~3 10</a:t>
            </a:r>
            <a:r>
              <a:rPr lang="en-US" baseline="30000" dirty="0" smtClean="0"/>
              <a:t>33</a:t>
            </a:r>
            <a:r>
              <a:rPr lang="en-US" dirty="0" smtClean="0"/>
              <a:t> Hz/cm</a:t>
            </a:r>
            <a:r>
              <a:rPr lang="en-US" baseline="30000" dirty="0" smtClean="0"/>
              <a:t>2</a:t>
            </a:r>
          </a:p>
          <a:p>
            <a:pPr marL="285750" indent="-285750">
              <a:buFont typeface="Wingdings" charset="0"/>
              <a:buChar char="Ø"/>
            </a:pPr>
            <a:r>
              <a:rPr lang="en-US" dirty="0" smtClean="0"/>
              <a:t>In 10 fb</a:t>
            </a:r>
            <a:r>
              <a:rPr lang="en-US" baseline="30000" dirty="0" smtClean="0"/>
              <a:t>-1 </a:t>
            </a:r>
            <a:r>
              <a:rPr lang="en-US" dirty="0" smtClean="0"/>
              <a:t>expect a total of 25 x 10000=250000 H(125 </a:t>
            </a:r>
            <a:r>
              <a:rPr lang="en-US" dirty="0" err="1" smtClean="0"/>
              <a:t>GeV</a:t>
            </a:r>
            <a:r>
              <a:rPr lang="en-US" dirty="0" smtClean="0"/>
              <a:t>)</a:t>
            </a:r>
          </a:p>
          <a:p>
            <a:pPr marL="285750" indent="-285750">
              <a:buFont typeface="Wingdings" charset="0"/>
              <a:buChar char="Ø"/>
            </a:pPr>
            <a:endParaRPr lang="en-US" baseline="30000" dirty="0"/>
          </a:p>
          <a:p>
            <a:pPr marL="285750" indent="-285750">
              <a:buFont typeface="Wingdings" charset="0"/>
              <a:buChar char="Ø"/>
            </a:pPr>
            <a:endParaRPr lang="en-US" dirty="0"/>
          </a:p>
        </p:txBody>
      </p:sp>
      <p:cxnSp>
        <p:nvCxnSpPr>
          <p:cNvPr id="15" name="Straight Connector 14"/>
          <p:cNvCxnSpPr/>
          <p:nvPr/>
        </p:nvCxnSpPr>
        <p:spPr>
          <a:xfrm flipH="1" flipV="1">
            <a:off x="5236925" y="3470362"/>
            <a:ext cx="13805" cy="299584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413012" y="3736566"/>
            <a:ext cx="182391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13-14 September 2012</a:t>
            </a:r>
            <a:endParaRPr lang="en-US"/>
          </a:p>
        </p:txBody>
      </p:sp>
      <p:grpSp>
        <p:nvGrpSpPr>
          <p:cNvPr id="14" name="Group 13"/>
          <p:cNvGrpSpPr/>
          <p:nvPr/>
        </p:nvGrpSpPr>
        <p:grpSpPr>
          <a:xfrm>
            <a:off x="4138955" y="1022198"/>
            <a:ext cx="5005045" cy="2164009"/>
            <a:chOff x="-1005289" y="3127747"/>
            <a:chExt cx="7081367" cy="3014834"/>
          </a:xfrm>
        </p:grpSpPr>
        <p:pic>
          <p:nvPicPr>
            <p:cNvPr id="19" name="Image 10" descr="Screen shot 2011-10-04 at 11.24.00 PM.png"/>
            <p:cNvPicPr>
              <a:picLocks noChangeAspect="1"/>
            </p:cNvPicPr>
            <p:nvPr/>
          </p:nvPicPr>
          <p:blipFill>
            <a:blip r:embed="rId3"/>
            <a:stretch>
              <a:fillRect/>
            </a:stretch>
          </p:blipFill>
          <p:spPr>
            <a:xfrm>
              <a:off x="-1005289" y="4542381"/>
              <a:ext cx="7081367" cy="1600200"/>
            </a:xfrm>
            <a:prstGeom prst="rect">
              <a:avLst/>
            </a:prstGeom>
          </p:spPr>
        </p:pic>
        <p:pic>
          <p:nvPicPr>
            <p:cNvPr id="20" name="Picture 19"/>
            <p:cNvPicPr>
              <a:picLocks noChangeAspect="1"/>
            </p:cNvPicPr>
            <p:nvPr/>
          </p:nvPicPr>
          <p:blipFill rotWithShape="1">
            <a:blip r:embed="rId4"/>
            <a:srcRect l="67963"/>
            <a:stretch/>
          </p:blipFill>
          <p:spPr>
            <a:xfrm>
              <a:off x="2475026" y="3127747"/>
              <a:ext cx="2011122" cy="1439334"/>
            </a:xfrm>
            <a:prstGeom prst="rect">
              <a:avLst/>
            </a:prstGeom>
          </p:spPr>
        </p:pic>
        <p:pic>
          <p:nvPicPr>
            <p:cNvPr id="21" name="Picture 20"/>
            <p:cNvPicPr>
              <a:picLocks noChangeAspect="1"/>
            </p:cNvPicPr>
            <p:nvPr/>
          </p:nvPicPr>
          <p:blipFill rotWithShape="1">
            <a:blip r:embed="rId5"/>
            <a:srcRect r="50024"/>
            <a:stretch/>
          </p:blipFill>
          <p:spPr>
            <a:xfrm>
              <a:off x="4486148" y="3127747"/>
              <a:ext cx="1589930" cy="1414634"/>
            </a:xfrm>
            <a:prstGeom prst="rect">
              <a:avLst/>
            </a:prstGeom>
          </p:spPr>
        </p:pic>
      </p:grpSp>
      <p:cxnSp>
        <p:nvCxnSpPr>
          <p:cNvPr id="16" name="Straight Arrow Connector 15"/>
          <p:cNvCxnSpPr/>
          <p:nvPr/>
        </p:nvCxnSpPr>
        <p:spPr>
          <a:xfrm flipV="1">
            <a:off x="6411486" y="3186208"/>
            <a:ext cx="891502" cy="2394217"/>
          </a:xfrm>
          <a:prstGeom prst="straightConnector1">
            <a:avLst/>
          </a:prstGeom>
          <a:ln>
            <a:solidFill>
              <a:srgbClr val="5AAF19"/>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598810" y="3186208"/>
            <a:ext cx="1900988" cy="2907078"/>
          </a:xfrm>
          <a:prstGeom prst="straightConnector1">
            <a:avLst/>
          </a:prstGeom>
          <a:ln>
            <a:solidFill>
              <a:srgbClr val="7437B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045115" y="3186207"/>
            <a:ext cx="158761" cy="15272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5250730" y="3186207"/>
            <a:ext cx="98281" cy="550359"/>
          </a:xfrm>
          <a:prstGeom prst="straightConnector1">
            <a:avLst/>
          </a:prstGeom>
          <a:ln>
            <a:solidFill>
              <a:srgbClr val="0427E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6574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Theoretical Uncertainties</a:t>
            </a:r>
            <a:endParaRPr lang="en-US" sz="4800" dirty="0"/>
          </a:p>
        </p:txBody>
      </p:sp>
      <p:sp>
        <p:nvSpPr>
          <p:cNvPr id="3" name="Content Placeholder 2"/>
          <p:cNvSpPr>
            <a:spLocks noGrp="1"/>
          </p:cNvSpPr>
          <p:nvPr>
            <p:ph idx="1"/>
          </p:nvPr>
        </p:nvSpPr>
        <p:spPr>
          <a:xfrm>
            <a:off x="457200" y="1287902"/>
            <a:ext cx="8229600" cy="5093405"/>
          </a:xfrm>
        </p:spPr>
        <p:txBody>
          <a:bodyPr>
            <a:noAutofit/>
          </a:bodyPr>
          <a:lstStyle/>
          <a:p>
            <a:r>
              <a:rPr lang="en-US" sz="2400" dirty="0" smtClean="0"/>
              <a:t>The theoretical predictions have uncertainties, mainly due to: </a:t>
            </a:r>
          </a:p>
          <a:p>
            <a:pPr lvl="1"/>
            <a:r>
              <a:rPr lang="en-US" sz="1800" dirty="0" smtClean="0"/>
              <a:t>the choice of the QCD scale to take into account the effect of the missing higher orders </a:t>
            </a:r>
          </a:p>
          <a:p>
            <a:pPr lvl="1"/>
            <a:r>
              <a:rPr lang="en-US" sz="1800" dirty="0"/>
              <a:t>t</a:t>
            </a:r>
            <a:r>
              <a:rPr lang="en-US" sz="1800" dirty="0" smtClean="0"/>
              <a:t>he PDF</a:t>
            </a:r>
          </a:p>
          <a:p>
            <a:pPr lvl="1"/>
            <a:r>
              <a:rPr lang="en-US" sz="1800" dirty="0"/>
              <a:t>t</a:t>
            </a:r>
            <a:r>
              <a:rPr lang="en-US" sz="1800" dirty="0" smtClean="0"/>
              <a:t>he parameters used (quark masses, W &amp; Z parameters, couplings constants, </a:t>
            </a:r>
            <a:r>
              <a:rPr lang="en-US" sz="1800" dirty="0" err="1"/>
              <a:t>e</a:t>
            </a:r>
            <a:r>
              <a:rPr lang="en-US" sz="1800" dirty="0" err="1" smtClean="0"/>
              <a:t>tc</a:t>
            </a:r>
            <a:r>
              <a:rPr lang="en-US" sz="1800" dirty="0" smtClean="0"/>
              <a:t> )</a:t>
            </a:r>
          </a:p>
          <a:p>
            <a:pPr marL="0" indent="0">
              <a:buNone/>
            </a:pPr>
            <a:endParaRPr lang="en-US" sz="2400" dirty="0" smtClean="0"/>
          </a:p>
          <a:p>
            <a:r>
              <a:rPr lang="en-US" sz="2000" dirty="0" smtClean="0"/>
              <a:t>The variation of the scale and of the PDF can cause variations of the distributions and thus variations on the Signal and Background efficiencies within the detector acceptance.</a:t>
            </a:r>
          </a:p>
        </p:txBody>
      </p:sp>
      <p:sp>
        <p:nvSpPr>
          <p:cNvPr id="4" name="Date Placeholder 3"/>
          <p:cNvSpPr>
            <a:spLocks noGrp="1"/>
          </p:cNvSpPr>
          <p:nvPr>
            <p:ph type="dt" sz="half" idx="10"/>
          </p:nvPr>
        </p:nvSpPr>
        <p:spPr/>
        <p:txBody>
          <a:bodyPr/>
          <a:lstStyle/>
          <a:p>
            <a:r>
              <a:rPr lang="en-US" smtClean="0"/>
              <a:t>Cargese 2012</a:t>
            </a:r>
            <a:endParaRPr lang="en-US"/>
          </a:p>
        </p:txBody>
      </p:sp>
      <p:sp>
        <p:nvSpPr>
          <p:cNvPr id="5" name="Footer Placeholder 4"/>
          <p:cNvSpPr>
            <a:spLocks noGrp="1"/>
          </p:cNvSpPr>
          <p:nvPr>
            <p:ph type="ftr" sz="quarter" idx="11"/>
          </p:nvPr>
        </p:nvSpPr>
        <p:spPr/>
        <p:txBody>
          <a:bodyPr/>
          <a:lstStyle/>
          <a:p>
            <a:r>
              <a:rPr lang="en-US" smtClean="0"/>
              <a:t>Chiara Mariotti, INFN Torino &amp; CERN</a:t>
            </a:r>
            <a:endParaRPr lang="en-US"/>
          </a:p>
        </p:txBody>
      </p:sp>
      <p:sp>
        <p:nvSpPr>
          <p:cNvPr id="6" name="Slide Number Placeholder 5"/>
          <p:cNvSpPr>
            <a:spLocks noGrp="1"/>
          </p:cNvSpPr>
          <p:nvPr>
            <p:ph type="sldNum" sz="quarter" idx="12"/>
          </p:nvPr>
        </p:nvSpPr>
        <p:spPr/>
        <p:txBody>
          <a:bodyPr/>
          <a:lstStyle/>
          <a:p>
            <a:fld id="{955D9E68-C183-AF4B-AADE-4476EA8337CA}" type="slidenum">
              <a:rPr lang="en-US" smtClean="0"/>
              <a:pPr/>
              <a:t>42</a:t>
            </a:fld>
            <a:endParaRPr lang="en-US"/>
          </a:p>
        </p:txBody>
      </p:sp>
    </p:spTree>
    <p:extLst>
      <p:ext uri="{BB962C8B-B14F-4D97-AF65-F5344CB8AC3E}">
        <p14:creationId xmlns:p14="http://schemas.microsoft.com/office/powerpoint/2010/main" val="161555329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Gluon PDF and </a:t>
            </a:r>
            <a:r>
              <a:rPr lang="en-US" dirty="0" smtClean="0">
                <a:latin typeface="Symbol" charset="2"/>
                <a:cs typeface="Symbol" charset="2"/>
              </a:rPr>
              <a:t>a</a:t>
            </a:r>
            <a:r>
              <a:rPr lang="en-US" baseline="-25000" dirty="0" smtClean="0"/>
              <a:t>s</a:t>
            </a:r>
            <a:endParaRPr lang="en-US" baseline="-25000" dirty="0"/>
          </a:p>
        </p:txBody>
      </p:sp>
      <p:sp>
        <p:nvSpPr>
          <p:cNvPr id="4" name="Date Placeholder 3"/>
          <p:cNvSpPr>
            <a:spLocks noGrp="1"/>
          </p:cNvSpPr>
          <p:nvPr>
            <p:ph type="dt" sz="half" idx="10"/>
          </p:nvPr>
        </p:nvSpPr>
        <p:spPr/>
        <p:txBody>
          <a:bodyPr/>
          <a:lstStyle/>
          <a:p>
            <a:r>
              <a:rPr lang="en-US" smtClean="0"/>
              <a:t>Cargese 2012</a:t>
            </a:r>
            <a:endParaRPr lang="en-US"/>
          </a:p>
        </p:txBody>
      </p:sp>
      <p:sp>
        <p:nvSpPr>
          <p:cNvPr id="5" name="Footer Placeholder 4"/>
          <p:cNvSpPr>
            <a:spLocks noGrp="1"/>
          </p:cNvSpPr>
          <p:nvPr>
            <p:ph type="ftr" sz="quarter" idx="11"/>
          </p:nvPr>
        </p:nvSpPr>
        <p:spPr/>
        <p:txBody>
          <a:bodyPr/>
          <a:lstStyle/>
          <a:p>
            <a:r>
              <a:rPr lang="en-US" smtClean="0"/>
              <a:t>Chiara Mariotti, INFN Torino &amp; CERN</a:t>
            </a:r>
            <a:endParaRPr lang="en-US"/>
          </a:p>
        </p:txBody>
      </p:sp>
      <p:sp>
        <p:nvSpPr>
          <p:cNvPr id="6" name="Slide Number Placeholder 5"/>
          <p:cNvSpPr>
            <a:spLocks noGrp="1"/>
          </p:cNvSpPr>
          <p:nvPr>
            <p:ph type="sldNum" sz="quarter" idx="12"/>
          </p:nvPr>
        </p:nvSpPr>
        <p:spPr/>
        <p:txBody>
          <a:bodyPr/>
          <a:lstStyle/>
          <a:p>
            <a:fld id="{955D9E68-C183-AF4B-AADE-4476EA8337CA}" type="slidenum">
              <a:rPr lang="en-US" smtClean="0"/>
              <a:pPr/>
              <a:t>43</a:t>
            </a:fld>
            <a:endParaRPr lang="en-US"/>
          </a:p>
        </p:txBody>
      </p:sp>
      <p:sp>
        <p:nvSpPr>
          <p:cNvPr id="7" name="Title 1"/>
          <p:cNvSpPr txBox="1">
            <a:spLocks/>
          </p:cNvSpPr>
          <p:nvPr/>
        </p:nvSpPr>
        <p:spPr>
          <a:xfrm>
            <a:off x="457200" y="24766"/>
            <a:ext cx="8229600" cy="1371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rgbClr val="BE0202"/>
                </a:solidFill>
                <a:latin typeface="Georgia"/>
                <a:ea typeface="+mj-ea"/>
                <a:cs typeface="Georgia"/>
              </a:defRPr>
            </a:lvl1pPr>
          </a:lstStyle>
          <a:p>
            <a:endParaRPr lang="en-US" dirty="0"/>
          </a:p>
        </p:txBody>
      </p:sp>
      <p:pic>
        <p:nvPicPr>
          <p:cNvPr id="9" name="コンテンツ プレースホルダ 4" descr="ratiogglumi1_68cl.eps"/>
          <p:cNvPicPr>
            <a:picLocks noChangeAspect="1"/>
          </p:cNvPicPr>
          <p:nvPr/>
        </p:nvPicPr>
        <p:blipFill>
          <a:blip r:embed="rId2"/>
          <a:srcRect l="-2621" r="-2621"/>
          <a:stretch>
            <a:fillRect/>
          </a:stretch>
        </p:blipFill>
        <p:spPr bwMode="auto">
          <a:xfrm>
            <a:off x="-95250" y="2412972"/>
            <a:ext cx="4719638" cy="4114800"/>
          </a:xfrm>
          <a:prstGeom prst="rect">
            <a:avLst/>
          </a:prstGeom>
          <a:noFill/>
          <a:ln w="9525">
            <a:noFill/>
            <a:miter lim="800000"/>
            <a:headEnd/>
            <a:tailEnd/>
          </a:ln>
        </p:spPr>
      </p:pic>
      <p:pic>
        <p:nvPicPr>
          <p:cNvPr id="10" name="図 6" descr="ggH120GeVLHC7TeV68cl.eps"/>
          <p:cNvPicPr>
            <a:picLocks noChangeAspect="1"/>
          </p:cNvPicPr>
          <p:nvPr/>
        </p:nvPicPr>
        <p:blipFill>
          <a:blip r:embed="rId3"/>
          <a:srcRect/>
          <a:stretch>
            <a:fillRect/>
          </a:stretch>
        </p:blipFill>
        <p:spPr bwMode="auto">
          <a:xfrm>
            <a:off x="4369324" y="2569186"/>
            <a:ext cx="4782450" cy="3958590"/>
          </a:xfrm>
          <a:prstGeom prst="rect">
            <a:avLst/>
          </a:prstGeom>
          <a:solidFill>
            <a:srgbClr val="FFFFFF"/>
          </a:solidFill>
          <a:ln w="9525">
            <a:solidFill>
              <a:schemeClr val="bg1"/>
            </a:solidFill>
            <a:miter lim="800000"/>
            <a:headEnd/>
            <a:tailEnd/>
          </a:ln>
        </p:spPr>
      </p:pic>
      <p:sp>
        <p:nvSpPr>
          <p:cNvPr id="11" name="Content Placeholder 2"/>
          <p:cNvSpPr>
            <a:spLocks noGrp="1"/>
          </p:cNvSpPr>
          <p:nvPr>
            <p:ph idx="1"/>
          </p:nvPr>
        </p:nvSpPr>
        <p:spPr>
          <a:xfrm>
            <a:off x="341745" y="1157455"/>
            <a:ext cx="8229600" cy="5093405"/>
          </a:xfrm>
        </p:spPr>
        <p:txBody>
          <a:bodyPr>
            <a:normAutofit/>
          </a:bodyPr>
          <a:lstStyle/>
          <a:p>
            <a:r>
              <a:rPr lang="en-US" sz="2000" dirty="0"/>
              <a:t>The uncertainty due to the PDF is calculated using 3 different PDF: MSTW08, CT10 and NNPDF, each </a:t>
            </a:r>
            <a:r>
              <a:rPr lang="en-US" sz="2000" dirty="0" smtClean="0"/>
              <a:t>of them </a:t>
            </a:r>
            <a:r>
              <a:rPr lang="en-US" sz="2000" dirty="0"/>
              <a:t>with their preferred value of </a:t>
            </a:r>
            <a:r>
              <a:rPr lang="en-US" sz="2000" dirty="0">
                <a:latin typeface="Symbol" charset="2"/>
                <a:cs typeface="Symbol" charset="2"/>
              </a:rPr>
              <a:t>a</a:t>
            </a:r>
            <a:r>
              <a:rPr lang="en-US" sz="2000" baseline="-25000" dirty="0"/>
              <a:t>s</a:t>
            </a:r>
          </a:p>
          <a:p>
            <a:pPr marL="0" indent="0">
              <a:buNone/>
            </a:pPr>
            <a:r>
              <a:rPr lang="en-US" sz="2000" baseline="-25000" dirty="0"/>
              <a:t>  </a:t>
            </a:r>
            <a:endParaRPr lang="en-US" sz="2000" baseline="-25000" dirty="0" smtClean="0"/>
          </a:p>
        </p:txBody>
      </p:sp>
      <p:sp>
        <p:nvSpPr>
          <p:cNvPr id="8" name="TextBox 7"/>
          <p:cNvSpPr txBox="1"/>
          <p:nvPr/>
        </p:nvSpPr>
        <p:spPr>
          <a:xfrm>
            <a:off x="3079763" y="6405875"/>
            <a:ext cx="3085801" cy="338554"/>
          </a:xfrm>
          <a:prstGeom prst="rect">
            <a:avLst/>
          </a:prstGeom>
          <a:solidFill>
            <a:srgbClr val="FFFFFF"/>
          </a:solidFill>
          <a:ln>
            <a:solidFill>
              <a:srgbClr val="000000"/>
            </a:solidFill>
          </a:ln>
        </p:spPr>
        <p:txBody>
          <a:bodyPr wrap="none" rtlCol="0">
            <a:spAutoFit/>
          </a:bodyPr>
          <a:lstStyle/>
          <a:p>
            <a:r>
              <a:rPr lang="en-US" sz="1600" dirty="0" err="1" smtClean="0"/>
              <a:t>S.Forte</a:t>
            </a:r>
            <a:r>
              <a:rPr lang="en-US" sz="1600" dirty="0" smtClean="0"/>
              <a:t>, </a:t>
            </a:r>
            <a:r>
              <a:rPr lang="en-US" sz="1600" dirty="0" err="1" smtClean="0"/>
              <a:t>R.Thorne</a:t>
            </a:r>
            <a:r>
              <a:rPr lang="en-US" sz="1600" dirty="0" smtClean="0"/>
              <a:t>, </a:t>
            </a:r>
            <a:r>
              <a:rPr lang="en-US" sz="1600" dirty="0" err="1" smtClean="0"/>
              <a:t>J.Houston</a:t>
            </a:r>
            <a:r>
              <a:rPr lang="en-US" sz="1600" dirty="0" smtClean="0"/>
              <a:t> et al</a:t>
            </a:r>
            <a:endParaRPr lang="en-US" sz="1600" dirty="0"/>
          </a:p>
        </p:txBody>
      </p:sp>
    </p:spTree>
    <p:extLst>
      <p:ext uri="{BB962C8B-B14F-4D97-AF65-F5344CB8AC3E}">
        <p14:creationId xmlns:p14="http://schemas.microsoft.com/office/powerpoint/2010/main" val="148828402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VBF production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45" name="Group 44"/>
          <p:cNvGrpSpPr/>
          <p:nvPr/>
        </p:nvGrpSpPr>
        <p:grpSpPr>
          <a:xfrm>
            <a:off x="1775458" y="1561582"/>
            <a:ext cx="5570862" cy="1905083"/>
            <a:chOff x="1661158" y="1040064"/>
            <a:chExt cx="5570862" cy="1905083"/>
          </a:xfrm>
        </p:grpSpPr>
        <p:sp>
          <p:nvSpPr>
            <p:cNvPr id="25" name="Rectangle 24"/>
            <p:cNvSpPr/>
            <p:nvPr/>
          </p:nvSpPr>
          <p:spPr>
            <a:xfrm>
              <a:off x="1661158" y="1040064"/>
              <a:ext cx="5570862" cy="190508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154"/>
            <p:cNvGrpSpPr>
              <a:grpSpLocks/>
            </p:cNvGrpSpPr>
            <p:nvPr/>
          </p:nvGrpSpPr>
          <p:grpSpPr bwMode="auto">
            <a:xfrm>
              <a:off x="1782764" y="1174172"/>
              <a:ext cx="5327650" cy="1668466"/>
              <a:chOff x="166" y="540"/>
              <a:chExt cx="3356" cy="1051"/>
            </a:xfrm>
          </p:grpSpPr>
          <p:pic>
            <p:nvPicPr>
              <p:cNvPr id="6" name="Picture 4"/>
              <p:cNvPicPr>
                <a:picLocks noChangeAspect="1" noChangeArrowheads="1"/>
              </p:cNvPicPr>
              <p:nvPr/>
            </p:nvPicPr>
            <p:blipFill>
              <a:blip r:embed="rId2"/>
              <a:srcRect/>
              <a:stretch>
                <a:fillRect/>
              </a:stretch>
            </p:blipFill>
            <p:spPr bwMode="auto">
              <a:xfrm>
                <a:off x="166" y="588"/>
                <a:ext cx="1131" cy="875"/>
              </a:xfrm>
              <a:prstGeom prst="rect">
                <a:avLst/>
              </a:prstGeom>
              <a:noFill/>
              <a:ln w="9525">
                <a:noFill/>
                <a:miter lim="800000"/>
                <a:headEnd/>
                <a:tailEnd/>
              </a:ln>
            </p:spPr>
          </p:pic>
          <p:sp>
            <p:nvSpPr>
              <p:cNvPr id="7" name="Oval 5"/>
              <p:cNvSpPr>
                <a:spLocks noChangeArrowheads="1"/>
              </p:cNvSpPr>
              <p:nvPr/>
            </p:nvSpPr>
            <p:spPr bwMode="auto">
              <a:xfrm>
                <a:off x="786" y="540"/>
                <a:ext cx="292" cy="277"/>
              </a:xfrm>
              <a:prstGeom prst="ellipse">
                <a:avLst/>
              </a:prstGeom>
              <a:noFill/>
              <a:ln w="28575">
                <a:solidFill>
                  <a:srgbClr val="FF0000"/>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8" name="Oval 6"/>
              <p:cNvSpPr>
                <a:spLocks noChangeArrowheads="1"/>
              </p:cNvSpPr>
              <p:nvPr/>
            </p:nvSpPr>
            <p:spPr bwMode="auto">
              <a:xfrm>
                <a:off x="823" y="1232"/>
                <a:ext cx="291" cy="277"/>
              </a:xfrm>
              <a:prstGeom prst="ellipse">
                <a:avLst/>
              </a:prstGeom>
              <a:noFill/>
              <a:ln w="28575">
                <a:solidFill>
                  <a:srgbClr val="FF0000"/>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9" name="Rectangle 7"/>
              <p:cNvSpPr>
                <a:spLocks noChangeArrowheads="1"/>
              </p:cNvSpPr>
              <p:nvPr/>
            </p:nvSpPr>
            <p:spPr bwMode="auto">
              <a:xfrm>
                <a:off x="1880" y="586"/>
                <a:ext cx="1642" cy="877"/>
              </a:xfrm>
              <a:prstGeom prst="rect">
                <a:avLst/>
              </a:prstGeom>
              <a:solidFill>
                <a:schemeClr val="tx1"/>
              </a:solidFill>
              <a:ln w="9525">
                <a:solidFill>
                  <a:srgbClr val="000000"/>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0" name="Rectangle 8"/>
              <p:cNvSpPr>
                <a:spLocks noChangeArrowheads="1"/>
              </p:cNvSpPr>
              <p:nvPr/>
            </p:nvSpPr>
            <p:spPr bwMode="auto">
              <a:xfrm>
                <a:off x="2160" y="576"/>
                <a:ext cx="1058" cy="877"/>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1" name="Line 9"/>
              <p:cNvSpPr>
                <a:spLocks noChangeShapeType="1"/>
              </p:cNvSpPr>
              <p:nvPr/>
            </p:nvSpPr>
            <p:spPr bwMode="auto">
              <a:xfrm>
                <a:off x="1844" y="1543"/>
                <a:ext cx="219" cy="0"/>
              </a:xfrm>
              <a:prstGeom prst="line">
                <a:avLst/>
              </a:prstGeom>
              <a:noFill/>
              <a:ln w="9525">
                <a:solidFill>
                  <a:srgbClr val="000000"/>
                </a:solidFill>
                <a:miter lim="800000"/>
                <a:headEnd/>
                <a:tailEnd type="triangle" w="med" len="med"/>
              </a:ln>
            </p:spPr>
            <p:txBody>
              <a:bodyPr wrap="none">
                <a:prstTxWarp prst="textNoShape">
                  <a:avLst/>
                </a:prstTxWarp>
              </a:bodyPr>
              <a:lstStyle/>
              <a:p>
                <a:endParaRPr lang="en-US"/>
              </a:p>
            </p:txBody>
          </p:sp>
          <p:sp>
            <p:nvSpPr>
              <p:cNvPr id="12" name="Line 10"/>
              <p:cNvSpPr>
                <a:spLocks noChangeShapeType="1"/>
              </p:cNvSpPr>
              <p:nvPr/>
            </p:nvSpPr>
            <p:spPr bwMode="auto">
              <a:xfrm flipV="1">
                <a:off x="1844" y="1266"/>
                <a:ext cx="0" cy="277"/>
              </a:xfrm>
              <a:prstGeom prst="line">
                <a:avLst/>
              </a:prstGeom>
              <a:noFill/>
              <a:ln w="9525">
                <a:solidFill>
                  <a:srgbClr val="000000"/>
                </a:solidFill>
                <a:miter lim="800000"/>
                <a:headEnd/>
                <a:tailEnd type="triangle" w="med" len="med"/>
              </a:ln>
            </p:spPr>
            <p:txBody>
              <a:bodyPr wrap="none">
                <a:prstTxWarp prst="textNoShape">
                  <a:avLst/>
                </a:prstTxWarp>
              </a:bodyPr>
              <a:lstStyle/>
              <a:p>
                <a:endParaRPr lang="en-US"/>
              </a:p>
            </p:txBody>
          </p:sp>
          <p:sp>
            <p:nvSpPr>
              <p:cNvPr id="13" name="Text Box 11"/>
              <p:cNvSpPr txBox="1">
                <a:spLocks noChangeArrowheads="1"/>
              </p:cNvSpPr>
              <p:nvPr/>
            </p:nvSpPr>
            <p:spPr bwMode="auto">
              <a:xfrm>
                <a:off x="2032" y="1358"/>
                <a:ext cx="204" cy="233"/>
              </a:xfrm>
              <a:prstGeom prst="rect">
                <a:avLst/>
              </a:prstGeom>
              <a:noFill/>
              <a:ln w="9525">
                <a:noFill/>
                <a:miter lim="800000"/>
                <a:headEnd/>
                <a:tailEnd/>
              </a:ln>
            </p:spPr>
            <p:txBody>
              <a:bodyPr wrap="none">
                <a:prstTxWarp prst="textNoShape">
                  <a:avLst/>
                </a:prstTxWarp>
                <a:spAutoFit/>
              </a:bodyPr>
              <a:lstStyle/>
              <a:p>
                <a:pPr eaLnBrk="0" hangingPunct="0"/>
                <a:r>
                  <a:rPr lang="en-US" altLang="ja-JP" b="1">
                    <a:solidFill>
                      <a:srgbClr val="000000"/>
                    </a:solidFill>
                    <a:latin typeface="Symbol" charset="2"/>
                  </a:rPr>
                  <a:t>h</a:t>
                </a:r>
              </a:p>
            </p:txBody>
          </p:sp>
          <p:sp>
            <p:nvSpPr>
              <p:cNvPr id="14" name="Text Box 12"/>
              <p:cNvSpPr txBox="1">
                <a:spLocks noChangeArrowheads="1"/>
              </p:cNvSpPr>
              <p:nvPr/>
            </p:nvSpPr>
            <p:spPr bwMode="auto">
              <a:xfrm>
                <a:off x="1716" y="1048"/>
                <a:ext cx="197" cy="233"/>
              </a:xfrm>
              <a:prstGeom prst="rect">
                <a:avLst/>
              </a:prstGeom>
              <a:noFill/>
              <a:ln w="9525">
                <a:noFill/>
                <a:miter lim="800000"/>
                <a:headEnd/>
                <a:tailEnd/>
              </a:ln>
            </p:spPr>
            <p:txBody>
              <a:bodyPr wrap="none">
                <a:prstTxWarp prst="textNoShape">
                  <a:avLst/>
                </a:prstTxWarp>
                <a:spAutoFit/>
              </a:bodyPr>
              <a:lstStyle/>
              <a:p>
                <a:pPr eaLnBrk="0" hangingPunct="0"/>
                <a:r>
                  <a:rPr lang="en-US" altLang="ja-JP" b="1" dirty="0">
                    <a:solidFill>
                      <a:srgbClr val="000000"/>
                    </a:solidFill>
                    <a:latin typeface="Symbol" charset="2"/>
                  </a:rPr>
                  <a:t>f</a:t>
                </a:r>
              </a:p>
            </p:txBody>
          </p:sp>
          <p:sp>
            <p:nvSpPr>
              <p:cNvPr id="15" name="Oval 13"/>
              <p:cNvSpPr>
                <a:spLocks noChangeArrowheads="1"/>
              </p:cNvSpPr>
              <p:nvPr/>
            </p:nvSpPr>
            <p:spPr bwMode="auto">
              <a:xfrm>
                <a:off x="2318" y="1140"/>
                <a:ext cx="73" cy="92"/>
              </a:xfrm>
              <a:prstGeom prst="ellipse">
                <a:avLst/>
              </a:prstGeom>
              <a:solidFill>
                <a:srgbClr val="0000FF"/>
              </a:solidFill>
              <a:ln w="9525">
                <a:solidFill>
                  <a:schemeClr val="tx1"/>
                </a:solidFill>
                <a:miter lim="800000"/>
                <a:headEnd/>
                <a:tailEnd/>
              </a:ln>
            </p:spPr>
            <p:txBody>
              <a:bodyPr wrap="none" anchor="ctr">
                <a:prstTxWarp prst="textNoShape">
                  <a:avLst/>
                </a:prstTxWarp>
              </a:bodyPr>
              <a:lstStyle/>
              <a:p>
                <a:pPr algn="ctr" eaLnBrk="0" hangingPunct="0"/>
                <a:endParaRPr lang="en-US" b="1">
                  <a:solidFill>
                    <a:schemeClr val="tx2"/>
                  </a:solidFill>
                  <a:latin typeface="Tahoma" charset="0"/>
                </a:endParaRPr>
              </a:p>
            </p:txBody>
          </p:sp>
          <p:sp>
            <p:nvSpPr>
              <p:cNvPr id="16" name="Oval 14"/>
              <p:cNvSpPr>
                <a:spLocks noChangeArrowheads="1"/>
              </p:cNvSpPr>
              <p:nvPr/>
            </p:nvSpPr>
            <p:spPr bwMode="auto">
              <a:xfrm>
                <a:off x="2975" y="955"/>
                <a:ext cx="73" cy="93"/>
              </a:xfrm>
              <a:prstGeom prst="ellipse">
                <a:avLst/>
              </a:prstGeom>
              <a:solidFill>
                <a:srgbClr val="0000FF"/>
              </a:solidFill>
              <a:ln w="9525">
                <a:solidFill>
                  <a:schemeClr val="tx1"/>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7" name="Oval 15"/>
              <p:cNvSpPr>
                <a:spLocks noChangeArrowheads="1"/>
              </p:cNvSpPr>
              <p:nvPr/>
            </p:nvSpPr>
            <p:spPr bwMode="auto">
              <a:xfrm>
                <a:off x="1990" y="817"/>
                <a:ext cx="73" cy="92"/>
              </a:xfrm>
              <a:prstGeom prst="ellipse">
                <a:avLst/>
              </a:prstGeom>
              <a:solidFill>
                <a:srgbClr val="FF0000"/>
              </a:solidFill>
              <a:ln w="9525">
                <a:solidFill>
                  <a:schemeClr val="tx1"/>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8" name="Oval 16"/>
              <p:cNvSpPr>
                <a:spLocks noChangeArrowheads="1"/>
              </p:cNvSpPr>
              <p:nvPr/>
            </p:nvSpPr>
            <p:spPr bwMode="auto">
              <a:xfrm>
                <a:off x="3340" y="1186"/>
                <a:ext cx="73" cy="92"/>
              </a:xfrm>
              <a:prstGeom prst="ellipse">
                <a:avLst/>
              </a:prstGeom>
              <a:solidFill>
                <a:srgbClr val="FF0000"/>
              </a:solidFill>
              <a:ln w="9525">
                <a:solidFill>
                  <a:schemeClr val="tx1"/>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9" name="Line 17"/>
              <p:cNvSpPr>
                <a:spLocks noChangeShapeType="1"/>
              </p:cNvSpPr>
              <p:nvPr/>
            </p:nvSpPr>
            <p:spPr bwMode="auto">
              <a:xfrm>
                <a:off x="1078" y="725"/>
                <a:ext cx="912" cy="138"/>
              </a:xfrm>
              <a:prstGeom prst="line">
                <a:avLst/>
              </a:prstGeom>
              <a:noFill/>
              <a:ln w="19050">
                <a:solidFill>
                  <a:srgbClr val="000000"/>
                </a:solidFill>
                <a:miter lim="800000"/>
                <a:headEnd/>
                <a:tailEnd type="triangle" w="med" len="med"/>
              </a:ln>
            </p:spPr>
            <p:txBody>
              <a:bodyPr wrap="none">
                <a:prstTxWarp prst="textNoShape">
                  <a:avLst/>
                </a:prstTxWarp>
              </a:bodyPr>
              <a:lstStyle/>
              <a:p>
                <a:endParaRPr lang="en-US"/>
              </a:p>
            </p:txBody>
          </p:sp>
          <p:sp>
            <p:nvSpPr>
              <p:cNvPr id="20" name="Line 18"/>
              <p:cNvSpPr>
                <a:spLocks noChangeShapeType="1"/>
              </p:cNvSpPr>
              <p:nvPr/>
            </p:nvSpPr>
            <p:spPr bwMode="auto">
              <a:xfrm flipV="1">
                <a:off x="1114" y="1232"/>
                <a:ext cx="2226" cy="139"/>
              </a:xfrm>
              <a:prstGeom prst="line">
                <a:avLst/>
              </a:prstGeom>
              <a:noFill/>
              <a:ln w="19050">
                <a:solidFill>
                  <a:srgbClr val="000000"/>
                </a:solidFill>
                <a:miter lim="800000"/>
                <a:headEnd/>
                <a:tailEnd type="triangle" w="med" len="med"/>
              </a:ln>
            </p:spPr>
            <p:txBody>
              <a:bodyPr wrap="none">
                <a:prstTxWarp prst="textNoShape">
                  <a:avLst/>
                </a:prstTxWarp>
              </a:bodyPr>
              <a:lstStyle/>
              <a:p>
                <a:endParaRPr lang="en-US"/>
              </a:p>
            </p:txBody>
          </p:sp>
          <p:sp>
            <p:nvSpPr>
              <p:cNvPr id="21" name="Text Box 19"/>
              <p:cNvSpPr txBox="1">
                <a:spLocks noChangeArrowheads="1"/>
              </p:cNvSpPr>
              <p:nvPr/>
            </p:nvSpPr>
            <p:spPr bwMode="auto">
              <a:xfrm>
                <a:off x="2245" y="586"/>
                <a:ext cx="911" cy="233"/>
              </a:xfrm>
              <a:prstGeom prst="rect">
                <a:avLst/>
              </a:prstGeom>
              <a:noFill/>
              <a:ln w="9525">
                <a:noFill/>
                <a:miter lim="800000"/>
                <a:headEnd/>
                <a:tailEnd/>
              </a:ln>
            </p:spPr>
            <p:txBody>
              <a:bodyPr wrap="none">
                <a:prstTxWarp prst="textNoShape">
                  <a:avLst/>
                </a:prstTxWarp>
                <a:spAutoFit/>
              </a:bodyPr>
              <a:lstStyle/>
              <a:p>
                <a:pPr eaLnBrk="0" hangingPunct="0"/>
                <a:r>
                  <a:rPr lang="en-US" altLang="ja-JP" dirty="0">
                    <a:solidFill>
                      <a:srgbClr val="000000"/>
                    </a:solidFill>
                    <a:latin typeface="Tahoma" charset="0"/>
                  </a:rPr>
                  <a:t>Rapidity gap</a:t>
                </a:r>
              </a:p>
            </p:txBody>
          </p:sp>
          <p:sp>
            <p:nvSpPr>
              <p:cNvPr id="22" name="Oval 20"/>
              <p:cNvSpPr>
                <a:spLocks noChangeArrowheads="1"/>
              </p:cNvSpPr>
              <p:nvPr/>
            </p:nvSpPr>
            <p:spPr bwMode="auto">
              <a:xfrm>
                <a:off x="1260" y="955"/>
                <a:ext cx="219" cy="139"/>
              </a:xfrm>
              <a:prstGeom prst="ellipse">
                <a:avLst/>
              </a:prstGeom>
              <a:solidFill>
                <a:srgbClr val="CCFFCC"/>
              </a:solidFill>
              <a:ln w="28575" cap="rnd">
                <a:solidFill>
                  <a:srgbClr val="0000FF"/>
                </a:solidFill>
                <a:prstDash val="sysDot"/>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23" name="Line 21"/>
              <p:cNvSpPr>
                <a:spLocks noChangeShapeType="1"/>
              </p:cNvSpPr>
              <p:nvPr/>
            </p:nvSpPr>
            <p:spPr bwMode="auto">
              <a:xfrm>
                <a:off x="1479" y="1001"/>
                <a:ext cx="1496" cy="0"/>
              </a:xfrm>
              <a:prstGeom prst="line">
                <a:avLst/>
              </a:prstGeom>
              <a:noFill/>
              <a:ln w="9525">
                <a:solidFill>
                  <a:srgbClr val="000000"/>
                </a:solidFill>
                <a:miter lim="800000"/>
                <a:headEnd/>
                <a:tailEnd type="triangle" w="med" len="med"/>
              </a:ln>
            </p:spPr>
            <p:txBody>
              <a:bodyPr wrap="none">
                <a:prstTxWarp prst="textNoShape">
                  <a:avLst/>
                </a:prstTxWarp>
              </a:bodyPr>
              <a:lstStyle/>
              <a:p>
                <a:endParaRPr lang="en-US"/>
              </a:p>
            </p:txBody>
          </p:sp>
          <p:sp>
            <p:nvSpPr>
              <p:cNvPr id="24" name="Line 22"/>
              <p:cNvSpPr>
                <a:spLocks noChangeShapeType="1"/>
              </p:cNvSpPr>
              <p:nvPr/>
            </p:nvSpPr>
            <p:spPr bwMode="auto">
              <a:xfrm>
                <a:off x="1479" y="1048"/>
                <a:ext cx="839" cy="138"/>
              </a:xfrm>
              <a:prstGeom prst="line">
                <a:avLst/>
              </a:prstGeom>
              <a:noFill/>
              <a:ln w="9525">
                <a:solidFill>
                  <a:srgbClr val="000000"/>
                </a:solidFill>
                <a:miter lim="800000"/>
                <a:headEnd/>
                <a:tailEnd type="triangle" w="med" len="med"/>
              </a:ln>
            </p:spPr>
            <p:txBody>
              <a:bodyPr wrap="none">
                <a:prstTxWarp prst="textNoShape">
                  <a:avLst/>
                </a:prstTxWarp>
              </a:bodyPr>
              <a:lstStyle/>
              <a:p>
                <a:endParaRPr lang="en-US"/>
              </a:p>
            </p:txBody>
          </p:sp>
        </p:grpSp>
      </p:grpSp>
      <p:sp>
        <p:nvSpPr>
          <p:cNvPr id="46" name="TextBox 45"/>
          <p:cNvSpPr txBox="1"/>
          <p:nvPr/>
        </p:nvSpPr>
        <p:spPr>
          <a:xfrm>
            <a:off x="599017" y="3510626"/>
            <a:ext cx="7379894" cy="646331"/>
          </a:xfrm>
          <a:prstGeom prst="rect">
            <a:avLst/>
          </a:prstGeom>
          <a:noFill/>
        </p:spPr>
        <p:txBody>
          <a:bodyPr wrap="square" rtlCol="0">
            <a:spAutoFit/>
          </a:bodyPr>
          <a:lstStyle/>
          <a:p>
            <a:r>
              <a:rPr lang="en-US" dirty="0" smtClean="0"/>
              <a:t>Smaller cross section, but powerful background rejection:</a:t>
            </a:r>
          </a:p>
          <a:p>
            <a:endParaRPr lang="en-US" dirty="0"/>
          </a:p>
        </p:txBody>
      </p:sp>
      <p:sp>
        <p:nvSpPr>
          <p:cNvPr id="47" name="Rectangle 30"/>
          <p:cNvSpPr>
            <a:spLocks noChangeArrowheads="1"/>
          </p:cNvSpPr>
          <p:nvPr/>
        </p:nvSpPr>
        <p:spPr bwMode="auto">
          <a:xfrm>
            <a:off x="155577" y="3854460"/>
            <a:ext cx="7073900" cy="2862323"/>
          </a:xfrm>
          <a:prstGeom prst="rect">
            <a:avLst/>
          </a:prstGeom>
          <a:noFill/>
          <a:ln w="9525">
            <a:noFill/>
            <a:miter lim="800000"/>
            <a:headEnd/>
            <a:tailEnd/>
          </a:ln>
        </p:spPr>
        <p:txBody>
          <a:bodyPr>
            <a:prstTxWarp prst="textNoShape">
              <a:avLst/>
            </a:prstTxWarp>
            <a:spAutoFit/>
          </a:bodyPr>
          <a:lstStyle/>
          <a:p>
            <a:pPr eaLnBrk="0" hangingPunct="0">
              <a:buFont typeface="Times" charset="0"/>
              <a:buChar char="•"/>
            </a:pPr>
            <a:r>
              <a:rPr lang="en-US" sz="1800" dirty="0">
                <a:effectLst>
                  <a:outerShdw blurRad="50800" dist="101600" dir="2700000" algn="tl" rotWithShape="0">
                    <a:srgbClr val="000000">
                      <a:alpha val="43000"/>
                    </a:srgbClr>
                  </a:outerShdw>
                </a:effectLst>
              </a:rPr>
              <a:t> Energetic jets in the forward/backward </a:t>
            </a:r>
            <a:r>
              <a:rPr lang="en-US" sz="1800" dirty="0" smtClean="0">
                <a:effectLst>
                  <a:outerShdw blurRad="50800" dist="101600" dir="2700000" algn="tl" rotWithShape="0">
                    <a:srgbClr val="000000">
                      <a:alpha val="43000"/>
                    </a:srgbClr>
                  </a:outerShdw>
                </a:effectLst>
              </a:rPr>
              <a:t>directions:</a:t>
            </a:r>
          </a:p>
          <a:p>
            <a:pPr lvl="1" eaLnBrk="0" hangingPunct="0"/>
            <a:r>
              <a:rPr lang="en-US" dirty="0" smtClean="0">
                <a:effectLst>
                  <a:outerShdw blurRad="50800" dist="101600" dir="2700000" algn="tl" rotWithShape="0">
                    <a:srgbClr val="000000">
                      <a:alpha val="43000"/>
                    </a:srgbClr>
                  </a:outerShdw>
                </a:effectLst>
              </a:rPr>
              <a:t> large </a:t>
            </a:r>
            <a:r>
              <a:rPr lang="en-US" dirty="0" smtClean="0">
                <a:effectLst>
                  <a:outerShdw blurRad="50800" dist="101600" dir="2700000" algn="tl" rotWithShape="0">
                    <a:srgbClr val="000000">
                      <a:alpha val="43000"/>
                    </a:srgbClr>
                  </a:outerShdw>
                </a:effectLst>
                <a:latin typeface="Symbol" charset="2"/>
                <a:cs typeface="Symbol" charset="2"/>
              </a:rPr>
              <a:t>Dh</a:t>
            </a:r>
            <a:r>
              <a:rPr lang="en-US" dirty="0" smtClean="0">
                <a:effectLst>
                  <a:outerShdw blurRad="50800" dist="101600" dir="2700000" algn="tl" rotWithShape="0">
                    <a:srgbClr val="000000">
                      <a:alpha val="43000"/>
                    </a:srgbClr>
                  </a:outerShdw>
                </a:effectLst>
              </a:rPr>
              <a:t>(</a:t>
            </a:r>
            <a:r>
              <a:rPr lang="en-US" dirty="0" err="1" smtClean="0">
                <a:effectLst>
                  <a:outerShdw blurRad="50800" dist="101600" dir="2700000" algn="tl" rotWithShape="0">
                    <a:srgbClr val="000000">
                      <a:alpha val="43000"/>
                    </a:srgbClr>
                  </a:outerShdw>
                </a:effectLst>
              </a:rPr>
              <a:t>jj</a:t>
            </a:r>
            <a:r>
              <a:rPr lang="en-US" dirty="0" smtClean="0">
                <a:effectLst>
                  <a:outerShdw blurRad="50800" dist="101600" dir="2700000" algn="tl" rotWithShape="0">
                    <a:srgbClr val="000000">
                      <a:alpha val="43000"/>
                    </a:srgbClr>
                  </a:outerShdw>
                </a:effectLst>
              </a:rPr>
              <a:t>) and large </a:t>
            </a:r>
            <a:r>
              <a:rPr lang="en-US" dirty="0" err="1" smtClean="0">
                <a:effectLst>
                  <a:outerShdw blurRad="50800" dist="101600" dir="2700000" algn="tl" rotWithShape="0">
                    <a:srgbClr val="000000">
                      <a:alpha val="43000"/>
                    </a:srgbClr>
                  </a:outerShdw>
                </a:effectLst>
              </a:rPr>
              <a:t>Mjj</a:t>
            </a:r>
            <a:endParaRPr lang="en-US" dirty="0">
              <a:effectLst>
                <a:outerShdw blurRad="50800" dist="101600" dir="2700000" algn="tl" rotWithShape="0">
                  <a:srgbClr val="000000">
                    <a:alpha val="43000"/>
                  </a:srgbClr>
                </a:outerShdw>
              </a:effectLst>
            </a:endParaRPr>
          </a:p>
          <a:p>
            <a:pPr eaLnBrk="0" hangingPunct="0">
              <a:buFont typeface="Times" charset="0"/>
              <a:buChar char="•"/>
            </a:pPr>
            <a:r>
              <a:rPr lang="en-US" sz="1800" dirty="0">
                <a:effectLst>
                  <a:outerShdw blurRad="50800" dist="101600" dir="2700000" algn="tl" rotWithShape="0">
                    <a:srgbClr val="000000">
                      <a:alpha val="43000"/>
                    </a:srgbClr>
                  </a:outerShdw>
                </a:effectLst>
              </a:rPr>
              <a:t> Higgs decay products between the tagging </a:t>
            </a:r>
            <a:r>
              <a:rPr lang="en-US" sz="1800" dirty="0" smtClean="0">
                <a:effectLst>
                  <a:outerShdw blurRad="50800" dist="101600" dir="2700000" algn="tl" rotWithShape="0">
                    <a:srgbClr val="000000">
                      <a:alpha val="43000"/>
                    </a:srgbClr>
                  </a:outerShdw>
                </a:effectLst>
              </a:rPr>
              <a:t>jets</a:t>
            </a:r>
            <a:endParaRPr lang="en-US" sz="1800" dirty="0">
              <a:effectLst>
                <a:outerShdw blurRad="50800" dist="101600" dir="2700000" algn="tl" rotWithShape="0">
                  <a:srgbClr val="000000">
                    <a:alpha val="43000"/>
                  </a:srgbClr>
                </a:outerShdw>
              </a:effectLst>
            </a:endParaRPr>
          </a:p>
          <a:p>
            <a:pPr eaLnBrk="0" hangingPunct="0">
              <a:buFont typeface="Times" charset="0"/>
              <a:buChar char="•"/>
            </a:pPr>
            <a:endParaRPr lang="en-US" sz="1800" dirty="0">
              <a:effectLst>
                <a:outerShdw blurRad="50800" dist="101600" dir="2700000" algn="tl" rotWithShape="0">
                  <a:srgbClr val="000000">
                    <a:alpha val="43000"/>
                  </a:srgbClr>
                </a:outerShdw>
              </a:effectLst>
            </a:endParaRPr>
          </a:p>
          <a:p>
            <a:pPr eaLnBrk="0" hangingPunct="0">
              <a:buFont typeface="Times" charset="0"/>
              <a:buChar char="•"/>
            </a:pPr>
            <a:endParaRPr lang="en-US" sz="1800" dirty="0">
              <a:effectLst>
                <a:outerShdw blurRad="50800" dist="101600" dir="2700000" algn="tl" rotWithShape="0">
                  <a:srgbClr val="000000">
                    <a:alpha val="43000"/>
                  </a:srgbClr>
                </a:outerShdw>
              </a:effectLst>
            </a:endParaRPr>
          </a:p>
          <a:p>
            <a:pPr eaLnBrk="0" hangingPunct="0">
              <a:buFont typeface="Times" charset="0"/>
              <a:buChar char="•"/>
            </a:pPr>
            <a:r>
              <a:rPr lang="en-US" sz="1800" dirty="0">
                <a:effectLst>
                  <a:outerShdw blurRad="50800" dist="101600" dir="2700000" algn="tl" rotWithShape="0">
                    <a:srgbClr val="000000">
                      <a:alpha val="43000"/>
                    </a:srgbClr>
                  </a:outerShdw>
                </a:effectLst>
              </a:rPr>
              <a:t> Sparse gluon radiation in the central-rapidity region,</a:t>
            </a:r>
          </a:p>
          <a:p>
            <a:pPr eaLnBrk="0" hangingPunct="0">
              <a:buFont typeface="Times" charset="0"/>
              <a:buNone/>
            </a:pPr>
            <a:r>
              <a:rPr lang="en-US" sz="1800" dirty="0">
                <a:effectLst>
                  <a:outerShdw blurRad="50800" dist="101600" dir="2700000" algn="tl" rotWithShape="0">
                    <a:srgbClr val="000000">
                      <a:alpha val="43000"/>
                    </a:srgbClr>
                  </a:outerShdw>
                </a:effectLst>
              </a:rPr>
              <a:t>   due to colorless  W/Z  exchange </a:t>
            </a:r>
            <a:endParaRPr lang="en-US" sz="1800" dirty="0" smtClean="0">
              <a:effectLst>
                <a:outerShdw blurRad="50800" dist="101600" dir="2700000" algn="tl" rotWithShape="0">
                  <a:srgbClr val="000000">
                    <a:alpha val="43000"/>
                  </a:srgbClr>
                </a:outerShdw>
              </a:effectLst>
            </a:endParaRPr>
          </a:p>
          <a:p>
            <a:pPr eaLnBrk="0" hangingPunct="0">
              <a:buFont typeface="Times" charset="0"/>
              <a:buNone/>
            </a:pPr>
            <a:endParaRPr lang="en-US" dirty="0">
              <a:effectLst>
                <a:outerShdw blurRad="50800" dist="101600" dir="2700000" algn="tl" rotWithShape="0">
                  <a:srgbClr val="000000">
                    <a:alpha val="43000"/>
                  </a:srgbClr>
                </a:outerShdw>
              </a:effectLst>
            </a:endParaRPr>
          </a:p>
          <a:p>
            <a:pPr eaLnBrk="0" hangingPunct="0">
              <a:buFont typeface="Times" charset="0"/>
              <a:buNone/>
            </a:pPr>
            <a:r>
              <a:rPr lang="en-US" sz="1800" dirty="0" smtClean="0">
                <a:effectLst>
                  <a:outerShdw blurRad="50800" dist="101600" dir="2700000" algn="tl" rotWithShape="0">
                    <a:srgbClr val="000000">
                      <a:alpha val="43000"/>
                    </a:srgbClr>
                  </a:outerShdw>
                </a:effectLst>
              </a:rPr>
              <a:t>   </a:t>
            </a:r>
            <a:r>
              <a:rPr lang="en-US" sz="1800" dirty="0" smtClean="0">
                <a:effectLst>
                  <a:outerShdw blurRad="50800" dist="101600" dir="2700000" algn="tl" rotWithShape="0">
                    <a:srgbClr val="000000">
                      <a:alpha val="43000"/>
                    </a:srgbClr>
                  </a:outerShdw>
                </a:effectLst>
                <a:sym typeface="Wingdings"/>
              </a:rPr>
              <a:t></a:t>
            </a:r>
            <a:r>
              <a:rPr lang="en-US" sz="1800" dirty="0" smtClean="0">
                <a:effectLst>
                  <a:outerShdw blurRad="50800" dist="101600" dir="2700000" algn="tl" rotWithShape="0">
                    <a:srgbClr val="000000">
                      <a:alpha val="43000"/>
                    </a:srgbClr>
                  </a:outerShdw>
                </a:effectLst>
              </a:rPr>
              <a:t> </a:t>
            </a:r>
            <a:r>
              <a:rPr lang="en-US" sz="1800" dirty="0">
                <a:effectLst>
                  <a:outerShdw blurRad="50800" dist="101600" dir="2700000" algn="tl" rotWithShape="0">
                    <a:srgbClr val="000000">
                      <a:alpha val="43000"/>
                    </a:srgbClr>
                  </a:outerShdw>
                </a:effectLst>
              </a:rPr>
              <a:t>central jet veto</a:t>
            </a:r>
          </a:p>
          <a:p>
            <a:pPr eaLnBrk="0" hangingPunct="0">
              <a:buFont typeface="Times" charset="0"/>
              <a:buChar char="•"/>
            </a:pPr>
            <a:endParaRPr lang="en-US" sz="1800" i="1" dirty="0">
              <a:effectLst>
                <a:outerShdw blurRad="50800" dist="101600" dir="2700000" algn="tl" rotWithShape="0">
                  <a:srgbClr val="000000">
                    <a:alpha val="43000"/>
                  </a:srgbClr>
                </a:outerShdw>
              </a:effectLst>
            </a:endParaRPr>
          </a:p>
        </p:txBody>
      </p:sp>
      <p:pic>
        <p:nvPicPr>
          <p:cNvPr id="48" name="Picture 23"/>
          <p:cNvPicPr>
            <a:picLocks noChangeAspect="1" noChangeArrowheads="1"/>
          </p:cNvPicPr>
          <p:nvPr/>
        </p:nvPicPr>
        <p:blipFill>
          <a:blip r:embed="rId3"/>
          <a:srcRect/>
          <a:stretch>
            <a:fillRect/>
          </a:stretch>
        </p:blipFill>
        <p:spPr bwMode="auto">
          <a:xfrm>
            <a:off x="5772570" y="3832203"/>
            <a:ext cx="3200400" cy="2973387"/>
          </a:xfrm>
          <a:prstGeom prst="rect">
            <a:avLst/>
          </a:prstGeom>
          <a:noFill/>
          <a:ln w="38100">
            <a:solidFill>
              <a:srgbClr val="333399"/>
            </a:solidFill>
            <a:miter lim="800000"/>
            <a:headEnd/>
            <a:tailEnd/>
          </a:ln>
        </p:spPr>
      </p:pic>
      <p:pic>
        <p:nvPicPr>
          <p:cNvPr id="49" name="Picture 29"/>
          <p:cNvPicPr>
            <a:picLocks noChangeAspect="1" noChangeArrowheads="1"/>
          </p:cNvPicPr>
          <p:nvPr/>
        </p:nvPicPr>
        <p:blipFill>
          <a:blip r:embed="rId4"/>
          <a:srcRect/>
          <a:stretch>
            <a:fillRect/>
          </a:stretch>
        </p:blipFill>
        <p:spPr bwMode="auto">
          <a:xfrm>
            <a:off x="2600337" y="5844804"/>
            <a:ext cx="3019425" cy="708025"/>
          </a:xfrm>
          <a:prstGeom prst="rect">
            <a:avLst/>
          </a:prstGeom>
          <a:noFill/>
          <a:ln w="9525">
            <a:noFill/>
            <a:miter lim="800000"/>
            <a:headEnd/>
            <a:tailEnd/>
          </a:ln>
        </p:spPr>
      </p:pic>
      <p:sp>
        <p:nvSpPr>
          <p:cNvPr id="50" name="Rectangle 49"/>
          <p:cNvSpPr/>
          <p:nvPr/>
        </p:nvSpPr>
        <p:spPr>
          <a:xfrm>
            <a:off x="7319867" y="3510626"/>
            <a:ext cx="1508271" cy="276999"/>
          </a:xfrm>
          <a:prstGeom prst="rect">
            <a:avLst/>
          </a:prstGeom>
        </p:spPr>
        <p:txBody>
          <a:bodyPr wrap="none">
            <a:spAutoFit/>
          </a:bodyPr>
          <a:lstStyle/>
          <a:p>
            <a:r>
              <a:rPr lang="de-DE" sz="1200" dirty="0">
                <a:latin typeface="Georgia"/>
                <a:cs typeface="Georgia"/>
              </a:rPr>
              <a:t>D. </a:t>
            </a:r>
            <a:r>
              <a:rPr lang="de-DE" sz="1200" dirty="0" err="1">
                <a:latin typeface="Georgia"/>
                <a:cs typeface="Georgia"/>
              </a:rPr>
              <a:t>Zeppenfeld</a:t>
            </a:r>
            <a:r>
              <a:rPr lang="de-DE" sz="1200" dirty="0">
                <a:latin typeface="Georgia"/>
                <a:cs typeface="Georgia"/>
              </a:rPr>
              <a:t> et al.</a:t>
            </a:r>
            <a:endParaRPr lang="en-US" sz="1200" dirty="0">
              <a:latin typeface="Georgia"/>
              <a:cs typeface="Georgia"/>
            </a:endParaRPr>
          </a:p>
        </p:txBody>
      </p:sp>
      <p:sp>
        <p:nvSpPr>
          <p:cNvPr id="51" name="Rectangle 50"/>
          <p:cNvSpPr/>
          <p:nvPr/>
        </p:nvSpPr>
        <p:spPr>
          <a:xfrm>
            <a:off x="4436941" y="985248"/>
            <a:ext cx="4610345" cy="415498"/>
          </a:xfrm>
          <a:prstGeom prst="rect">
            <a:avLst/>
          </a:prstGeom>
        </p:spPr>
        <p:txBody>
          <a:bodyPr wrap="square">
            <a:spAutoFit/>
          </a:bodyPr>
          <a:lstStyle/>
          <a:p>
            <a:r>
              <a:rPr lang="en-US" sz="1050" dirty="0"/>
              <a:t>Yu. </a:t>
            </a:r>
            <a:r>
              <a:rPr lang="en-US" sz="1050" dirty="0" err="1"/>
              <a:t>Dokshitzer</a:t>
            </a:r>
            <a:r>
              <a:rPr lang="en-US" sz="1050" dirty="0"/>
              <a:t>, V. </a:t>
            </a:r>
            <a:r>
              <a:rPr lang="en-US" sz="1050" dirty="0" err="1"/>
              <a:t>Khoze</a:t>
            </a:r>
            <a:r>
              <a:rPr lang="en-US" sz="1050" dirty="0"/>
              <a:t> and S. </a:t>
            </a:r>
            <a:r>
              <a:rPr lang="en-US" sz="1050" dirty="0" err="1"/>
              <a:t>Troyan</a:t>
            </a:r>
            <a:r>
              <a:rPr lang="en-US" sz="1050" dirty="0"/>
              <a:t>, </a:t>
            </a:r>
            <a:r>
              <a:rPr lang="en-US" sz="1050" dirty="0" err="1"/>
              <a:t>Sov.J.Nucl</a:t>
            </a:r>
            <a:r>
              <a:rPr lang="en-US" sz="1050" dirty="0"/>
              <a:t>. Phys. 46 (1987) 712</a:t>
            </a:r>
          </a:p>
          <a:p>
            <a:r>
              <a:rPr lang="en-US" sz="1050" dirty="0" smtClean="0"/>
              <a:t>Yu</a:t>
            </a:r>
            <a:r>
              <a:rPr lang="en-US" sz="1050" dirty="0"/>
              <a:t>. </a:t>
            </a:r>
            <a:r>
              <a:rPr lang="en-US" sz="1050" dirty="0" err="1"/>
              <a:t>Dokshitzer</a:t>
            </a:r>
            <a:r>
              <a:rPr lang="en-US" sz="1050" dirty="0"/>
              <a:t>, V. </a:t>
            </a:r>
            <a:r>
              <a:rPr lang="en-US" sz="1050" dirty="0" err="1"/>
              <a:t>Khoze</a:t>
            </a:r>
            <a:r>
              <a:rPr lang="en-US" sz="1050" dirty="0"/>
              <a:t> and T. </a:t>
            </a:r>
            <a:r>
              <a:rPr lang="en-US" sz="1050" dirty="0" err="1"/>
              <a:t>Sjostrand</a:t>
            </a:r>
            <a:r>
              <a:rPr lang="en-US" sz="1050" dirty="0"/>
              <a:t>, </a:t>
            </a:r>
            <a:r>
              <a:rPr lang="en-US" sz="1050" dirty="0" err="1"/>
              <a:t>Phys.Lett</a:t>
            </a:r>
            <a:r>
              <a:rPr lang="en-US" sz="1050" dirty="0"/>
              <a:t>., B274 (1992) 116</a:t>
            </a:r>
          </a:p>
        </p:txBody>
      </p:sp>
    </p:spTree>
    <p:extLst>
      <p:ext uri="{BB962C8B-B14F-4D97-AF65-F5344CB8AC3E}">
        <p14:creationId xmlns:p14="http://schemas.microsoft.com/office/powerpoint/2010/main" val="73108896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7419" y="-229073"/>
            <a:ext cx="7006584" cy="1231899"/>
          </a:xfrm>
        </p:spPr>
        <p:txBody>
          <a:bodyPr/>
          <a:lstStyle/>
          <a:p>
            <a:r>
              <a:rPr lang="en-US" dirty="0" smtClean="0"/>
              <a:t>Higgs decay</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12" name="Group 11"/>
          <p:cNvGrpSpPr/>
          <p:nvPr/>
        </p:nvGrpSpPr>
        <p:grpSpPr>
          <a:xfrm>
            <a:off x="718904" y="814284"/>
            <a:ext cx="7632247" cy="3000793"/>
            <a:chOff x="193268" y="771677"/>
            <a:chExt cx="7632247" cy="3000793"/>
          </a:xfrm>
        </p:grpSpPr>
        <p:pic>
          <p:nvPicPr>
            <p:cNvPr id="10" name="Picture 9"/>
            <p:cNvPicPr>
              <a:picLocks noChangeAspect="1"/>
            </p:cNvPicPr>
            <p:nvPr/>
          </p:nvPicPr>
          <p:blipFill>
            <a:blip r:embed="rId2"/>
            <a:stretch>
              <a:fillRect/>
            </a:stretch>
          </p:blipFill>
          <p:spPr>
            <a:xfrm>
              <a:off x="4748875" y="771677"/>
              <a:ext cx="3076640" cy="2960541"/>
            </a:xfrm>
            <a:prstGeom prst="rect">
              <a:avLst/>
            </a:prstGeom>
          </p:spPr>
        </p:pic>
        <p:pic>
          <p:nvPicPr>
            <p:cNvPr id="11" name="Picture 10"/>
            <p:cNvPicPr>
              <a:picLocks noChangeAspect="1"/>
            </p:cNvPicPr>
            <p:nvPr/>
          </p:nvPicPr>
          <p:blipFill>
            <a:blip r:embed="rId3"/>
            <a:stretch>
              <a:fillRect/>
            </a:stretch>
          </p:blipFill>
          <p:spPr>
            <a:xfrm>
              <a:off x="193268" y="771677"/>
              <a:ext cx="4174247" cy="3000793"/>
            </a:xfrm>
            <a:prstGeom prst="rect">
              <a:avLst/>
            </a:prstGeom>
          </p:spPr>
        </p:pic>
      </p:grpSp>
      <p:sp>
        <p:nvSpPr>
          <p:cNvPr id="20" name="TextBox 19"/>
          <p:cNvSpPr txBox="1"/>
          <p:nvPr/>
        </p:nvSpPr>
        <p:spPr>
          <a:xfrm>
            <a:off x="2914358" y="1823373"/>
            <a:ext cx="700097" cy="369332"/>
          </a:xfrm>
          <a:prstGeom prst="rect">
            <a:avLst/>
          </a:prstGeom>
          <a:noFill/>
        </p:spPr>
        <p:txBody>
          <a:bodyPr wrap="square" rtlCol="0">
            <a:spAutoFit/>
          </a:bodyPr>
          <a:lstStyle/>
          <a:p>
            <a:r>
              <a:rPr lang="en-US" dirty="0" smtClean="0"/>
              <a:t>LEP</a:t>
            </a:r>
            <a:endParaRPr lang="en-US" dirty="0"/>
          </a:p>
        </p:txBody>
      </p:sp>
      <p:sp>
        <p:nvSpPr>
          <p:cNvPr id="22" name="Date Placeholder 21"/>
          <p:cNvSpPr>
            <a:spLocks noGrp="1"/>
          </p:cNvSpPr>
          <p:nvPr>
            <p:ph type="dt" sz="half" idx="10"/>
          </p:nvPr>
        </p:nvSpPr>
        <p:spPr/>
        <p:txBody>
          <a:bodyPr/>
          <a:lstStyle/>
          <a:p>
            <a:r>
              <a:rPr lang="en-US" smtClean="0"/>
              <a:t>13-14 September 2012</a:t>
            </a:r>
            <a:endParaRPr lang="en-US"/>
          </a:p>
        </p:txBody>
      </p:sp>
      <p:grpSp>
        <p:nvGrpSpPr>
          <p:cNvPr id="64" name="Group 63"/>
          <p:cNvGrpSpPr/>
          <p:nvPr/>
        </p:nvGrpSpPr>
        <p:grpSpPr>
          <a:xfrm>
            <a:off x="45100" y="817714"/>
            <a:ext cx="8546534" cy="5633886"/>
            <a:chOff x="45100" y="817714"/>
            <a:chExt cx="8546534" cy="5633886"/>
          </a:xfrm>
        </p:grpSpPr>
        <p:grpSp>
          <p:nvGrpSpPr>
            <p:cNvPr id="51" name="Group 50"/>
            <p:cNvGrpSpPr/>
            <p:nvPr/>
          </p:nvGrpSpPr>
          <p:grpSpPr>
            <a:xfrm>
              <a:off x="718903" y="817714"/>
              <a:ext cx="7872731" cy="5367243"/>
              <a:chOff x="718903" y="817714"/>
              <a:chExt cx="7872731" cy="5367243"/>
            </a:xfrm>
          </p:grpSpPr>
          <p:sp>
            <p:nvSpPr>
              <p:cNvPr id="23" name="TextBox 22"/>
              <p:cNvSpPr txBox="1"/>
              <p:nvPr/>
            </p:nvSpPr>
            <p:spPr>
              <a:xfrm>
                <a:off x="2990082" y="3815077"/>
                <a:ext cx="5601552" cy="2369880"/>
              </a:xfrm>
              <a:prstGeom prst="rect">
                <a:avLst/>
              </a:prstGeom>
              <a:noFill/>
            </p:spPr>
            <p:txBody>
              <a:bodyPr wrap="square" rtlCol="0">
                <a:spAutoFit/>
              </a:bodyPr>
              <a:lstStyle/>
              <a:p>
                <a:pPr marL="457200" indent="-457200">
                  <a:buFont typeface="Arial"/>
                  <a:buChar char="•"/>
                </a:pPr>
                <a:r>
                  <a:rPr lang="en-US" sz="2400" dirty="0" smtClean="0">
                    <a:solidFill>
                      <a:srgbClr val="F3FFFF"/>
                    </a:solidFill>
                  </a:rPr>
                  <a:t>Five modes studied</a:t>
                </a:r>
              </a:p>
              <a:p>
                <a:pPr marL="914400" lvl="1" indent="-457200">
                  <a:buFont typeface="Arial"/>
                  <a:buChar char="•"/>
                </a:pPr>
                <a:r>
                  <a:rPr lang="en-US" sz="2400" dirty="0" err="1" smtClean="0">
                    <a:solidFill>
                      <a:srgbClr val="FFFF00"/>
                    </a:solidFill>
                  </a:rPr>
                  <a:t>γγ</a:t>
                </a:r>
                <a:r>
                  <a:rPr lang="en-US" sz="2400" dirty="0" smtClean="0">
                    <a:solidFill>
                      <a:srgbClr val="FFFF00"/>
                    </a:solidFill>
                  </a:rPr>
                  <a:t>, ZZ, WW, </a:t>
                </a:r>
                <a:r>
                  <a:rPr lang="en-US" sz="2400" dirty="0" err="1" smtClean="0">
                    <a:solidFill>
                      <a:srgbClr val="FFFF00"/>
                    </a:solidFill>
                  </a:rPr>
                  <a:t>τ</a:t>
                </a:r>
                <a:r>
                  <a:rPr lang="en-US" sz="2400" baseline="30000" dirty="0" err="1" smtClean="0">
                    <a:solidFill>
                      <a:srgbClr val="FFFF00"/>
                    </a:solidFill>
                  </a:rPr>
                  <a:t>+</a:t>
                </a:r>
                <a:r>
                  <a:rPr lang="en-US" sz="2400" dirty="0" err="1" smtClean="0">
                    <a:solidFill>
                      <a:srgbClr val="FFFF00"/>
                    </a:solidFill>
                  </a:rPr>
                  <a:t>τ</a:t>
                </a:r>
                <a:r>
                  <a:rPr lang="en-US" sz="2400" baseline="30000" dirty="0" smtClean="0">
                    <a:solidFill>
                      <a:srgbClr val="FFFF00"/>
                    </a:solidFill>
                  </a:rPr>
                  <a:t>-</a:t>
                </a:r>
                <a:r>
                  <a:rPr lang="en-US" sz="2400" dirty="0" smtClean="0">
                    <a:solidFill>
                      <a:srgbClr val="FFFF00"/>
                    </a:solidFill>
                  </a:rPr>
                  <a:t>, bb</a:t>
                </a:r>
                <a:endParaRPr lang="en-US" sz="2400" baseline="30000" dirty="0" smtClean="0">
                  <a:solidFill>
                    <a:srgbClr val="FFFF00"/>
                  </a:solidFill>
                </a:endParaRPr>
              </a:p>
              <a:p>
                <a:pPr marL="457200" indent="-457200">
                  <a:buFont typeface="Arial"/>
                  <a:buChar char="•"/>
                </a:pPr>
                <a:r>
                  <a:rPr lang="en-US" sz="2400" dirty="0" smtClean="0"/>
                  <a:t>The branching ratio plot, however, tells only part of the story—i.e., it’s quality, not quantity.</a:t>
                </a:r>
                <a:endParaRPr lang="en-US" sz="2000" dirty="0" smtClean="0"/>
              </a:p>
              <a:p>
                <a:pPr marL="457200" indent="-457200">
                  <a:buFont typeface="Arial"/>
                  <a:buChar char="•"/>
                </a:pPr>
                <a:endParaRPr lang="en-US" sz="2400" dirty="0">
                  <a:solidFill>
                    <a:srgbClr val="000090"/>
                  </a:solidFill>
                </a:endParaRPr>
              </a:p>
            </p:txBody>
          </p:sp>
          <p:grpSp>
            <p:nvGrpSpPr>
              <p:cNvPr id="35" name="Group 34"/>
              <p:cNvGrpSpPr/>
              <p:nvPr/>
            </p:nvGrpSpPr>
            <p:grpSpPr>
              <a:xfrm>
                <a:off x="718903" y="817714"/>
                <a:ext cx="7632247" cy="2960541"/>
                <a:chOff x="718903" y="1808314"/>
                <a:chExt cx="7632247" cy="2960541"/>
              </a:xfrm>
            </p:grpSpPr>
            <p:sp>
              <p:nvSpPr>
                <p:cNvPr id="36" name="Rectangle 35"/>
                <p:cNvSpPr/>
                <p:nvPr/>
              </p:nvSpPr>
              <p:spPr>
                <a:xfrm>
                  <a:off x="718903" y="1808314"/>
                  <a:ext cx="7632247" cy="296054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4"/>
                <a:stretch>
                  <a:fillRect/>
                </a:stretch>
              </p:blipFill>
              <p:spPr>
                <a:xfrm>
                  <a:off x="2347797" y="1850920"/>
                  <a:ext cx="4058988" cy="2917935"/>
                </a:xfrm>
                <a:prstGeom prst="rect">
                  <a:avLst/>
                </a:prstGeom>
                <a:solidFill>
                  <a:srgbClr val="53E3FA"/>
                </a:solidFill>
              </p:spPr>
            </p:pic>
            <p:grpSp>
              <p:nvGrpSpPr>
                <p:cNvPr id="38" name="Group 37"/>
                <p:cNvGrpSpPr/>
                <p:nvPr/>
              </p:nvGrpSpPr>
              <p:grpSpPr>
                <a:xfrm>
                  <a:off x="3472816" y="1982568"/>
                  <a:ext cx="369595" cy="2125106"/>
                  <a:chOff x="3472816" y="1982568"/>
                  <a:chExt cx="369595" cy="2125106"/>
                </a:xfrm>
              </p:grpSpPr>
              <p:pic>
                <p:nvPicPr>
                  <p:cNvPr id="43" name="Picture 42"/>
                  <p:cNvPicPr>
                    <a:picLocks noChangeAspect="1"/>
                  </p:cNvPicPr>
                  <p:nvPr/>
                </p:nvPicPr>
                <p:blipFill>
                  <a:blip r:embed="rId5"/>
                  <a:stretch>
                    <a:fillRect/>
                  </a:stretch>
                </p:blipFill>
                <p:spPr>
                  <a:xfrm>
                    <a:off x="3472816" y="3327400"/>
                    <a:ext cx="228600" cy="203200"/>
                  </a:xfrm>
                  <a:prstGeom prst="rect">
                    <a:avLst/>
                  </a:prstGeom>
                </p:spPr>
              </p:pic>
              <p:pic>
                <p:nvPicPr>
                  <p:cNvPr id="44" name="Picture 43"/>
                  <p:cNvPicPr>
                    <a:picLocks noChangeAspect="1"/>
                  </p:cNvPicPr>
                  <p:nvPr/>
                </p:nvPicPr>
                <p:blipFill>
                  <a:blip r:embed="rId6"/>
                  <a:stretch>
                    <a:fillRect/>
                  </a:stretch>
                </p:blipFill>
                <p:spPr>
                  <a:xfrm>
                    <a:off x="3523875" y="2911970"/>
                    <a:ext cx="152400" cy="114300"/>
                  </a:xfrm>
                  <a:prstGeom prst="rect">
                    <a:avLst/>
                  </a:prstGeom>
                </p:spPr>
              </p:pic>
              <p:pic>
                <p:nvPicPr>
                  <p:cNvPr id="45" name="Picture 44"/>
                  <p:cNvPicPr>
                    <a:picLocks noChangeAspect="1"/>
                  </p:cNvPicPr>
                  <p:nvPr/>
                </p:nvPicPr>
                <p:blipFill>
                  <a:blip r:embed="rId7"/>
                  <a:stretch>
                    <a:fillRect/>
                  </a:stretch>
                </p:blipFill>
                <p:spPr>
                  <a:xfrm>
                    <a:off x="3550311" y="2471656"/>
                    <a:ext cx="292100" cy="152400"/>
                  </a:xfrm>
                  <a:prstGeom prst="rect">
                    <a:avLst/>
                  </a:prstGeom>
                </p:spPr>
              </p:pic>
              <p:sp>
                <p:nvSpPr>
                  <p:cNvPr id="46" name="Oval 45"/>
                  <p:cNvSpPr/>
                  <p:nvPr/>
                </p:nvSpPr>
                <p:spPr>
                  <a:xfrm>
                    <a:off x="3523875" y="3976026"/>
                    <a:ext cx="220299" cy="1316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481117" y="3380830"/>
                    <a:ext cx="220299" cy="1316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481117" y="2911970"/>
                    <a:ext cx="220299" cy="1316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523617" y="2471656"/>
                    <a:ext cx="268522" cy="15240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66125" y="1982568"/>
                    <a:ext cx="220299" cy="1316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Rectangle 38"/>
                <p:cNvSpPr/>
                <p:nvPr/>
              </p:nvSpPr>
              <p:spPr>
                <a:xfrm>
                  <a:off x="3978328" y="1957168"/>
                  <a:ext cx="2212923" cy="2478435"/>
                </a:xfrm>
                <a:prstGeom prst="rect">
                  <a:avLst/>
                </a:prstGeom>
                <a:solidFill>
                  <a:srgbClr val="71FFF6">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838450" y="1924384"/>
                  <a:ext cx="662035" cy="2478435"/>
                </a:xfrm>
                <a:prstGeom prst="rect">
                  <a:avLst/>
                </a:prstGeom>
                <a:solidFill>
                  <a:srgbClr val="71FFF6">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464051" y="2623473"/>
                  <a:ext cx="1676400" cy="923330"/>
                </a:xfrm>
                <a:prstGeom prst="rect">
                  <a:avLst/>
                </a:prstGeom>
                <a:noFill/>
              </p:spPr>
              <p:txBody>
                <a:bodyPr wrap="square" rtlCol="0">
                  <a:spAutoFit/>
                </a:bodyPr>
                <a:lstStyle/>
                <a:p>
                  <a:r>
                    <a:rPr lang="en-US" dirty="0" smtClean="0"/>
                    <a:t>Excluded LHC + </a:t>
                  </a:r>
                  <a:r>
                    <a:rPr lang="en-US" dirty="0" err="1" smtClean="0"/>
                    <a:t>Tevatron</a:t>
                  </a:r>
                  <a:r>
                    <a:rPr lang="en-US" dirty="0" smtClean="0"/>
                    <a:t> Summer 2011</a:t>
                  </a:r>
                  <a:endParaRPr lang="en-US" dirty="0"/>
                </a:p>
              </p:txBody>
            </p:sp>
            <p:sp>
              <p:nvSpPr>
                <p:cNvPr id="42" name="TextBox 41"/>
                <p:cNvSpPr txBox="1"/>
                <p:nvPr/>
              </p:nvSpPr>
              <p:spPr>
                <a:xfrm>
                  <a:off x="2914358" y="2928273"/>
                  <a:ext cx="700097" cy="369332"/>
                </a:xfrm>
                <a:prstGeom prst="rect">
                  <a:avLst/>
                </a:prstGeom>
                <a:noFill/>
              </p:spPr>
              <p:txBody>
                <a:bodyPr wrap="square" rtlCol="0">
                  <a:spAutoFit/>
                </a:bodyPr>
                <a:lstStyle/>
                <a:p>
                  <a:r>
                    <a:rPr lang="en-US" dirty="0" smtClean="0"/>
                    <a:t>LEP</a:t>
                  </a:r>
                  <a:endParaRPr lang="en-US" dirty="0"/>
                </a:p>
              </p:txBody>
            </p:sp>
          </p:grpSp>
        </p:grpSp>
        <p:grpSp>
          <p:nvGrpSpPr>
            <p:cNvPr id="63" name="Group 62"/>
            <p:cNvGrpSpPr/>
            <p:nvPr/>
          </p:nvGrpSpPr>
          <p:grpSpPr>
            <a:xfrm>
              <a:off x="45100" y="966568"/>
              <a:ext cx="2350956" cy="5485032"/>
              <a:chOff x="45100" y="966568"/>
              <a:chExt cx="2350956" cy="5485032"/>
            </a:xfrm>
          </p:grpSpPr>
          <p:sp>
            <p:nvSpPr>
              <p:cNvPr id="62" name="Rectangle 61"/>
              <p:cNvSpPr/>
              <p:nvPr/>
            </p:nvSpPr>
            <p:spPr>
              <a:xfrm>
                <a:off x="45100" y="966568"/>
                <a:ext cx="2350956" cy="5485032"/>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60"/>
              <p:cNvGrpSpPr/>
              <p:nvPr/>
            </p:nvGrpSpPr>
            <p:grpSpPr>
              <a:xfrm>
                <a:off x="45100" y="990600"/>
                <a:ext cx="2350956" cy="5461000"/>
                <a:chOff x="165100" y="990600"/>
                <a:chExt cx="2350956" cy="5461000"/>
              </a:xfrm>
              <a:solidFill>
                <a:srgbClr val="FFFFFF"/>
              </a:solidFill>
            </p:grpSpPr>
            <p:pic>
              <p:nvPicPr>
                <p:cNvPr id="52" name="Picture 9"/>
                <p:cNvPicPr>
                  <a:picLocks noChangeAspect="1"/>
                </p:cNvPicPr>
                <p:nvPr/>
              </p:nvPicPr>
              <p:blipFill>
                <a:blip r:embed="rId8"/>
                <a:srcRect/>
                <a:stretch>
                  <a:fillRect/>
                </a:stretch>
              </p:blipFill>
              <p:spPr bwMode="auto">
                <a:xfrm>
                  <a:off x="330200" y="990600"/>
                  <a:ext cx="1733550" cy="1377950"/>
                </a:xfrm>
                <a:prstGeom prst="rect">
                  <a:avLst/>
                </a:prstGeom>
                <a:grpFill/>
                <a:ln w="9525">
                  <a:noFill/>
                  <a:miter lim="800000"/>
                  <a:headEnd/>
                  <a:tailEnd/>
                </a:ln>
              </p:spPr>
            </p:pic>
            <p:pic>
              <p:nvPicPr>
                <p:cNvPr id="53" name="Picture 10"/>
                <p:cNvPicPr>
                  <a:picLocks noChangeAspect="1"/>
                </p:cNvPicPr>
                <p:nvPr/>
              </p:nvPicPr>
              <p:blipFill>
                <a:blip r:embed="rId9"/>
                <a:srcRect/>
                <a:stretch>
                  <a:fillRect/>
                </a:stretch>
              </p:blipFill>
              <p:spPr bwMode="auto">
                <a:xfrm>
                  <a:off x="200472" y="2362201"/>
                  <a:ext cx="1898650" cy="1433513"/>
                </a:xfrm>
                <a:prstGeom prst="rect">
                  <a:avLst/>
                </a:prstGeom>
                <a:grpFill/>
                <a:ln w="9525">
                  <a:noFill/>
                  <a:miter lim="800000"/>
                  <a:headEnd/>
                  <a:tailEnd/>
                </a:ln>
              </p:spPr>
            </p:pic>
            <p:pic>
              <p:nvPicPr>
                <p:cNvPr id="54" name="Picture 11"/>
                <p:cNvPicPr>
                  <a:picLocks noChangeAspect="1"/>
                </p:cNvPicPr>
                <p:nvPr/>
              </p:nvPicPr>
              <p:blipFill>
                <a:blip r:embed="rId10"/>
                <a:srcRect l="53635"/>
                <a:stretch>
                  <a:fillRect/>
                </a:stretch>
              </p:blipFill>
              <p:spPr bwMode="auto">
                <a:xfrm>
                  <a:off x="165100" y="5105400"/>
                  <a:ext cx="2350956" cy="1346200"/>
                </a:xfrm>
                <a:prstGeom prst="rect">
                  <a:avLst/>
                </a:prstGeom>
                <a:grpFill/>
                <a:ln w="9525">
                  <a:noFill/>
                  <a:miter lim="800000"/>
                  <a:headEnd/>
                  <a:tailEnd/>
                </a:ln>
              </p:spPr>
            </p:pic>
            <p:pic>
              <p:nvPicPr>
                <p:cNvPr id="55" name="Picture 12"/>
                <p:cNvPicPr>
                  <a:picLocks noChangeAspect="1"/>
                </p:cNvPicPr>
                <p:nvPr/>
              </p:nvPicPr>
              <p:blipFill>
                <a:blip r:embed="rId11"/>
                <a:srcRect/>
                <a:stretch>
                  <a:fillRect/>
                </a:stretch>
              </p:blipFill>
              <p:spPr bwMode="auto">
                <a:xfrm>
                  <a:off x="247650" y="3886200"/>
                  <a:ext cx="2228850" cy="1239838"/>
                </a:xfrm>
                <a:prstGeom prst="rect">
                  <a:avLst/>
                </a:prstGeom>
                <a:grpFill/>
                <a:ln w="9525">
                  <a:noFill/>
                  <a:miter lim="800000"/>
                  <a:headEnd/>
                  <a:tailEnd/>
                </a:ln>
              </p:spPr>
            </p:pic>
            <p:sp>
              <p:nvSpPr>
                <p:cNvPr id="56" name="Rectangle 13"/>
                <p:cNvSpPr>
                  <a:spLocks noChangeArrowheads="1"/>
                </p:cNvSpPr>
                <p:nvPr/>
              </p:nvSpPr>
              <p:spPr bwMode="auto">
                <a:xfrm>
                  <a:off x="1898650" y="1219200"/>
                  <a:ext cx="330200" cy="338138"/>
                </a:xfrm>
                <a:prstGeom prst="rect">
                  <a:avLst/>
                </a:prstGeom>
                <a:grpFill/>
                <a:ln w="9525">
                  <a:noFill/>
                  <a:miter lim="800000"/>
                  <a:headEnd/>
                  <a:tailEnd/>
                </a:ln>
              </p:spPr>
              <p:txBody>
                <a:bodyPr>
                  <a:prstTxWarp prst="textNoShape">
                    <a:avLst/>
                  </a:prstTxWarp>
                  <a:spAutoFit/>
                </a:bodyPr>
                <a:lstStyle/>
                <a:p>
                  <a:r>
                    <a:rPr lang="en-US" sz="1600" i="1">
                      <a:latin typeface="Mistral" pitchFamily="-84" charset="0"/>
                      <a:ea typeface="Mistral" pitchFamily="-84" charset="0"/>
                      <a:cs typeface="Mistral" pitchFamily="-84" charset="0"/>
                    </a:rPr>
                    <a:t>l</a:t>
                  </a:r>
                </a:p>
              </p:txBody>
            </p:sp>
            <p:sp>
              <p:nvSpPr>
                <p:cNvPr id="57" name="Rectangle 56"/>
                <p:cNvSpPr/>
                <p:nvPr/>
              </p:nvSpPr>
              <p:spPr>
                <a:xfrm>
                  <a:off x="165100" y="2362200"/>
                  <a:ext cx="1124677" cy="400110"/>
                </a:xfrm>
                <a:prstGeom prst="rect">
                  <a:avLst/>
                </a:prstGeom>
                <a:grpFill/>
              </p:spPr>
              <p:txBody>
                <a:bodyPr wrap="none">
                  <a:spAutoFit/>
                </a:bodyPr>
                <a:lstStyle/>
                <a:p>
                  <a:pPr>
                    <a:defRPr/>
                  </a:pPr>
                  <a:r>
                    <a:rPr lang="en-US" b="1" dirty="0">
                      <a:solidFill>
                        <a:srgbClr val="FF0000"/>
                      </a:solidFill>
                      <a:latin typeface="Helvetica" pitchFamily="1" charset="0"/>
                      <a:ea typeface="ＭＳ Ｐゴシック" pitchFamily="1" charset="-128"/>
                      <a:cs typeface="ＭＳ Ｐゴシック" pitchFamily="1" charset="-128"/>
                    </a:rPr>
                    <a:t>ZZ</a:t>
                  </a:r>
                  <a:r>
                    <a:rPr lang="en-US" b="1" dirty="0">
                      <a:solidFill>
                        <a:schemeClr val="accent6"/>
                      </a:solidFill>
                      <a:latin typeface="Helvetica" pitchFamily="1" charset="0"/>
                      <a:ea typeface="ＭＳ Ｐゴシック" pitchFamily="1" charset="-128"/>
                      <a:cs typeface="ＭＳ Ｐゴシック" pitchFamily="1" charset="-128"/>
                    </a:rPr>
                    <a:t>, </a:t>
                  </a:r>
                  <a:r>
                    <a:rPr lang="en-US" b="1" dirty="0">
                      <a:solidFill>
                        <a:srgbClr val="2D2DB9"/>
                      </a:solidFill>
                      <a:latin typeface="Helvetica" pitchFamily="1" charset="0"/>
                      <a:ea typeface="ＭＳ Ｐゴシック" pitchFamily="1" charset="-128"/>
                      <a:cs typeface="ＭＳ Ｐゴシック" pitchFamily="1" charset="-128"/>
                    </a:rPr>
                    <a:t>WW</a:t>
                  </a:r>
                  <a:endParaRPr lang="en-US" dirty="0">
                    <a:latin typeface="Helvetica" pitchFamily="1" charset="0"/>
                    <a:ea typeface="ＭＳ Ｐゴシック" pitchFamily="1" charset="-128"/>
                    <a:cs typeface="ＭＳ Ｐゴシック" pitchFamily="1" charset="-128"/>
                  </a:endParaRPr>
                </a:p>
              </p:txBody>
            </p:sp>
            <p:sp>
              <p:nvSpPr>
                <p:cNvPr id="58" name="Rectangle 15"/>
                <p:cNvSpPr>
                  <a:spLocks noChangeArrowheads="1"/>
                </p:cNvSpPr>
                <p:nvPr/>
              </p:nvSpPr>
              <p:spPr bwMode="auto">
                <a:xfrm>
                  <a:off x="247650" y="1066800"/>
                  <a:ext cx="865692" cy="400110"/>
                </a:xfrm>
                <a:prstGeom prst="rect">
                  <a:avLst/>
                </a:prstGeom>
                <a:grpFill/>
                <a:ln w="9525">
                  <a:noFill/>
                  <a:miter lim="800000"/>
                  <a:headEnd/>
                  <a:tailEnd/>
                </a:ln>
              </p:spPr>
              <p:txBody>
                <a:bodyPr wrap="none">
                  <a:prstTxWarp prst="textNoShape">
                    <a:avLst/>
                  </a:prstTxWarp>
                  <a:spAutoFit/>
                </a:bodyPr>
                <a:lstStyle/>
                <a:p>
                  <a:r>
                    <a:rPr lang="en-US" b="1">
                      <a:solidFill>
                        <a:srgbClr val="2D2DB9"/>
                      </a:solidFill>
                    </a:rPr>
                    <a:t>bb, </a:t>
                  </a:r>
                  <a:r>
                    <a:rPr lang="en-US" b="1">
                      <a:solidFill>
                        <a:srgbClr val="2D2DB9"/>
                      </a:solidFill>
                      <a:latin typeface="Symbol" pitchFamily="-84" charset="2"/>
                      <a:ea typeface="Symbol" pitchFamily="-84" charset="2"/>
                      <a:cs typeface="Symbol" pitchFamily="-84" charset="2"/>
                    </a:rPr>
                    <a:t>tt</a:t>
                  </a:r>
                  <a:endParaRPr lang="en-US"/>
                </a:p>
              </p:txBody>
            </p:sp>
            <p:sp>
              <p:nvSpPr>
                <p:cNvPr id="59" name="Rectangle 17"/>
                <p:cNvSpPr>
                  <a:spLocks noChangeArrowheads="1"/>
                </p:cNvSpPr>
                <p:nvPr/>
              </p:nvSpPr>
              <p:spPr bwMode="auto">
                <a:xfrm>
                  <a:off x="165101" y="3886200"/>
                  <a:ext cx="402674" cy="400110"/>
                </a:xfrm>
                <a:prstGeom prst="rect">
                  <a:avLst/>
                </a:prstGeom>
                <a:grpFill/>
                <a:ln w="9525">
                  <a:noFill/>
                  <a:miter lim="800000"/>
                  <a:headEnd/>
                  <a:tailEnd/>
                </a:ln>
              </p:spPr>
              <p:txBody>
                <a:bodyPr wrap="none">
                  <a:prstTxWarp prst="textNoShape">
                    <a:avLst/>
                  </a:prstTxWarp>
                  <a:spAutoFit/>
                </a:bodyPr>
                <a:lstStyle/>
                <a:p>
                  <a:r>
                    <a:rPr lang="en-US" b="1">
                      <a:solidFill>
                        <a:srgbClr val="FF0000"/>
                      </a:solidFill>
                      <a:latin typeface="Symbol" pitchFamily="-84" charset="2"/>
                      <a:ea typeface="Symbol" pitchFamily="-84" charset="2"/>
                      <a:cs typeface="Symbol" pitchFamily="-84" charset="2"/>
                    </a:rPr>
                    <a:t>gg</a:t>
                  </a:r>
                  <a:endParaRPr lang="en-US"/>
                </a:p>
              </p:txBody>
            </p:sp>
            <p:sp>
              <p:nvSpPr>
                <p:cNvPr id="60" name="Rectangle 18"/>
                <p:cNvSpPr>
                  <a:spLocks noChangeArrowheads="1"/>
                </p:cNvSpPr>
                <p:nvPr/>
              </p:nvSpPr>
              <p:spPr bwMode="auto">
                <a:xfrm>
                  <a:off x="247651" y="5105400"/>
                  <a:ext cx="402674" cy="400110"/>
                </a:xfrm>
                <a:prstGeom prst="rect">
                  <a:avLst/>
                </a:prstGeom>
                <a:grpFill/>
                <a:ln w="9525">
                  <a:noFill/>
                  <a:miter lim="800000"/>
                  <a:headEnd/>
                  <a:tailEnd/>
                </a:ln>
              </p:spPr>
              <p:txBody>
                <a:bodyPr wrap="none">
                  <a:prstTxWarp prst="textNoShape">
                    <a:avLst/>
                  </a:prstTxWarp>
                  <a:spAutoFit/>
                </a:bodyPr>
                <a:lstStyle/>
                <a:p>
                  <a:r>
                    <a:rPr lang="en-US" b="1">
                      <a:solidFill>
                        <a:srgbClr val="FF0000"/>
                      </a:solidFill>
                      <a:latin typeface="Symbol" pitchFamily="-84" charset="2"/>
                      <a:ea typeface="Symbol" pitchFamily="-84" charset="2"/>
                      <a:cs typeface="Symbol" pitchFamily="-84" charset="2"/>
                    </a:rPr>
                    <a:t>gg</a:t>
                  </a:r>
                  <a:endParaRPr lang="en-US"/>
                </a:p>
              </p:txBody>
            </p:sp>
          </p:grpSp>
        </p:grpSp>
      </p:grpSp>
    </p:spTree>
    <p:extLst>
      <p:ext uri="{BB962C8B-B14F-4D97-AF65-F5344CB8AC3E}">
        <p14:creationId xmlns:p14="http://schemas.microsoft.com/office/powerpoint/2010/main" val="780601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Rectangle 5"/>
          <p:cNvSpPr>
            <a:spLocks noChangeArrowheads="1"/>
          </p:cNvSpPr>
          <p:nvPr/>
        </p:nvSpPr>
        <p:spPr bwMode="auto">
          <a:xfrm>
            <a:off x="228600" y="2075656"/>
            <a:ext cx="8743950" cy="3539431"/>
          </a:xfrm>
          <a:prstGeom prst="rect">
            <a:avLst/>
          </a:prstGeom>
          <a:noFill/>
          <a:ln w="9525">
            <a:noFill/>
            <a:miter lim="800000"/>
            <a:headEnd/>
            <a:tailEnd/>
          </a:ln>
        </p:spPr>
        <p:txBody>
          <a:bodyPr wrap="square">
            <a:prstTxWarp prst="textNoShape">
              <a:avLst/>
            </a:prstTxWarp>
            <a:spAutoFit/>
          </a:bodyPr>
          <a:lstStyle/>
          <a:p>
            <a:r>
              <a:rPr lang="en-US" sz="2800" b="1" dirty="0"/>
              <a:t>For a given Higgs boson mass hypothesis, </a:t>
            </a:r>
            <a:br>
              <a:rPr lang="en-US" sz="2800" b="1" dirty="0"/>
            </a:br>
            <a:r>
              <a:rPr lang="en-US" sz="2800" b="1" dirty="0"/>
              <a:t>the search sensitivity depends on: </a:t>
            </a:r>
          </a:p>
          <a:p>
            <a:pPr>
              <a:buFontTx/>
              <a:buChar char="-"/>
            </a:pPr>
            <a:r>
              <a:rPr lang="en-US" sz="2800" dirty="0"/>
              <a:t> the Higgs boson production cross section, </a:t>
            </a:r>
          </a:p>
          <a:p>
            <a:pPr>
              <a:buFontTx/>
              <a:buChar char="-"/>
            </a:pPr>
            <a:r>
              <a:rPr lang="en-US" sz="2800" dirty="0"/>
              <a:t> the decay branching fraction into the chosen final state, </a:t>
            </a:r>
          </a:p>
          <a:p>
            <a:pPr>
              <a:buFontTx/>
              <a:buChar char="-"/>
            </a:pPr>
            <a:r>
              <a:rPr lang="en-US" sz="2800" dirty="0"/>
              <a:t> the signal selection efficiency, </a:t>
            </a:r>
          </a:p>
          <a:p>
            <a:pPr>
              <a:buFontTx/>
              <a:buChar char="-"/>
            </a:pPr>
            <a:r>
              <a:rPr lang="en-US" sz="2800" dirty="0"/>
              <a:t> the Higgs boson mass resolution, and </a:t>
            </a:r>
          </a:p>
          <a:p>
            <a:pPr>
              <a:buFontTx/>
              <a:buChar char="-"/>
            </a:pPr>
            <a:r>
              <a:rPr lang="en-US" sz="2800" dirty="0"/>
              <a:t> the level of (standard model) backgrounds with the same or a similar final state.</a:t>
            </a:r>
          </a:p>
        </p:txBody>
      </p:sp>
    </p:spTree>
    <p:extLst>
      <p:ext uri="{BB962C8B-B14F-4D97-AF65-F5344CB8AC3E}">
        <p14:creationId xmlns:p14="http://schemas.microsoft.com/office/powerpoint/2010/main" val="102242844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Higgs analyses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384300"/>
            <a:ext cx="9144000" cy="4086087"/>
          </a:xfrm>
          <a:prstGeom prst="rect">
            <a:avLst/>
          </a:prstGeom>
        </p:spPr>
      </p:pic>
      <p:sp>
        <p:nvSpPr>
          <p:cNvPr id="6" name="Rectangle 5"/>
          <p:cNvSpPr/>
          <p:nvPr/>
        </p:nvSpPr>
        <p:spPr>
          <a:xfrm>
            <a:off x="1067419" y="2349500"/>
            <a:ext cx="8076580" cy="306999"/>
          </a:xfrm>
          <a:prstGeom prst="rect">
            <a:avLst/>
          </a:prstGeom>
          <a:solidFill>
            <a:srgbClr val="0E20C1">
              <a:alpha val="4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8900" y="3543300"/>
            <a:ext cx="9055099" cy="179999"/>
          </a:xfrm>
          <a:prstGeom prst="rect">
            <a:avLst/>
          </a:prstGeom>
          <a:solidFill>
            <a:srgbClr val="0E20C1">
              <a:alpha val="4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038600"/>
            <a:ext cx="9144000" cy="355600"/>
          </a:xfrm>
          <a:prstGeom prst="rect">
            <a:avLst/>
          </a:prstGeom>
          <a:solidFill>
            <a:srgbClr val="0E20C1">
              <a:alpha val="4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4546599"/>
            <a:ext cx="9144000" cy="923787"/>
          </a:xfrm>
          <a:prstGeom prst="rect">
            <a:avLst/>
          </a:prstGeom>
          <a:solidFill>
            <a:srgbClr val="0E20C1">
              <a:alpha val="4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67419" y="5842000"/>
            <a:ext cx="7238381" cy="646331"/>
          </a:xfrm>
          <a:prstGeom prst="rect">
            <a:avLst/>
          </a:prstGeom>
          <a:noFill/>
        </p:spPr>
        <p:txBody>
          <a:bodyPr wrap="square" rtlCol="0">
            <a:spAutoFit/>
          </a:bodyPr>
          <a:lstStyle/>
          <a:p>
            <a:r>
              <a:rPr lang="en-US" dirty="0" smtClean="0"/>
              <a:t>Shaded analyses not covered here ( not included in the Higgs discovery paper) </a:t>
            </a:r>
            <a:endParaRPr lang="en-US" dirty="0"/>
          </a:p>
        </p:txBody>
      </p:sp>
    </p:spTree>
    <p:extLst>
      <p:ext uri="{BB962C8B-B14F-4D97-AF65-F5344CB8AC3E}">
        <p14:creationId xmlns:p14="http://schemas.microsoft.com/office/powerpoint/2010/main" val="17955853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Digression: statistical estimation</a:t>
            </a:r>
            <a:endParaRPr lang="en-US" sz="4800"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74644146"/>
              </p:ext>
            </p:extLst>
          </p:nvPr>
        </p:nvGraphicFramePr>
        <p:xfrm>
          <a:off x="514663" y="4840288"/>
          <a:ext cx="6365875" cy="1708150"/>
        </p:xfrm>
        <a:graphic>
          <a:graphicData uri="http://schemas.openxmlformats.org/presentationml/2006/ole">
            <mc:AlternateContent xmlns:mc="http://schemas.openxmlformats.org/markup-compatibility/2006">
              <mc:Choice xmlns:v="urn:schemas-microsoft-com:vml" Requires="v">
                <p:oleObj spid="_x0000_s48308" name="Equation" r:id="rId3" imgW="4114800" imgH="1104900" progId="Equation.3">
                  <p:embed/>
                </p:oleObj>
              </mc:Choice>
              <mc:Fallback>
                <p:oleObj name="Equation" r:id="rId3" imgW="4114800" imgH="1104900" progId="Equation.3">
                  <p:embed/>
                  <p:pic>
                    <p:nvPicPr>
                      <p:cNvPr id="0" name=""/>
                      <p:cNvPicPr/>
                      <p:nvPr/>
                    </p:nvPicPr>
                    <p:blipFill>
                      <a:blip r:embed="rId4"/>
                      <a:stretch>
                        <a:fillRect/>
                      </a:stretch>
                    </p:blipFill>
                    <p:spPr>
                      <a:xfrm>
                        <a:off x="514663" y="4840288"/>
                        <a:ext cx="6365875" cy="1708150"/>
                      </a:xfrm>
                      <a:prstGeom prst="rect">
                        <a:avLst/>
                      </a:prstGeom>
                      <a:solidFill>
                        <a:schemeClr val="tx1"/>
                      </a:solidFill>
                    </p:spPr>
                  </p:pic>
                </p:oleObj>
              </mc:Fallback>
            </mc:AlternateContent>
          </a:graphicData>
        </a:graphic>
      </p:graphicFrame>
      <p:sp>
        <p:nvSpPr>
          <p:cNvPr id="6" name="TextBox 5"/>
          <p:cNvSpPr txBox="1"/>
          <p:nvPr/>
        </p:nvSpPr>
        <p:spPr>
          <a:xfrm>
            <a:off x="228600" y="1384300"/>
            <a:ext cx="8686799" cy="3416320"/>
          </a:xfrm>
          <a:prstGeom prst="rect">
            <a:avLst/>
          </a:prstGeom>
          <a:noFill/>
        </p:spPr>
        <p:txBody>
          <a:bodyPr wrap="square" rtlCol="0">
            <a:spAutoFit/>
          </a:bodyPr>
          <a:lstStyle/>
          <a:p>
            <a:r>
              <a:rPr lang="en-US" dirty="0" smtClean="0"/>
              <a:t>The analysis leads to a distribution of invariant  masses of events after selection. To interpret this distribution we need to consider the efficiencies of the selections, their systematic uncertainties and  the uncertainties on the theoretical assumptions on the background and signal. These are termed ‘nuisance parameters’ indicated with </a:t>
            </a:r>
            <a:r>
              <a:rPr lang="en-US" dirty="0" smtClean="0">
                <a:latin typeface="Symbol" charset="2"/>
                <a:cs typeface="Symbol" charset="2"/>
              </a:rPr>
              <a:t>q</a:t>
            </a:r>
            <a:r>
              <a:rPr lang="en-US" dirty="0" smtClean="0"/>
              <a:t> which are characterized by a ‘estimated/measured’ value belonging to a distribution whose probability density function is coded as</a:t>
            </a:r>
          </a:p>
          <a:p>
            <a:endParaRPr lang="en-US" dirty="0"/>
          </a:p>
          <a:p>
            <a:endParaRPr lang="en-US" dirty="0" smtClean="0"/>
          </a:p>
          <a:p>
            <a:endParaRPr lang="en-US" dirty="0"/>
          </a:p>
          <a:p>
            <a:r>
              <a:rPr lang="en-US" dirty="0" smtClean="0"/>
              <a:t>We then define likelihoods and the their ratio where the ^ identifies the value which maximizes the Likelihood: the test statistics </a:t>
            </a:r>
            <a:r>
              <a:rPr lang="en-US" dirty="0" err="1" smtClean="0"/>
              <a:t>q</a:t>
            </a:r>
            <a:r>
              <a:rPr lang="en-US" baseline="-25000" dirty="0" err="1" smtClean="0">
                <a:latin typeface="Symbol" charset="2"/>
                <a:cs typeface="Symbol" charset="2"/>
              </a:rPr>
              <a:t>m</a:t>
            </a:r>
            <a:r>
              <a:rPr lang="en-US" dirty="0" smtClean="0">
                <a:latin typeface="Symbol" charset="2"/>
                <a:cs typeface="Symbol" charset="2"/>
              </a:rPr>
              <a:t> </a:t>
            </a:r>
            <a:r>
              <a:rPr lang="en-US" dirty="0" smtClean="0">
                <a:cs typeface="Symbol" charset="2"/>
              </a:rPr>
              <a:t>will be used to check against the hypothesis of Signal (scaled by </a:t>
            </a:r>
            <a:r>
              <a:rPr lang="en-US" dirty="0" smtClean="0">
                <a:latin typeface="Symbol" charset="2"/>
                <a:cs typeface="Symbol" charset="2"/>
              </a:rPr>
              <a:t>m</a:t>
            </a:r>
            <a:r>
              <a:rPr lang="en-US" dirty="0" smtClean="0">
                <a:cs typeface="Symbol" charset="2"/>
              </a:rPr>
              <a:t>) + background or Background only </a:t>
            </a:r>
            <a:endParaRPr lang="en-US" baseline="-25000" dirty="0">
              <a:cs typeface="Symbol" charset="2"/>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263459299"/>
              </p:ext>
            </p:extLst>
          </p:nvPr>
        </p:nvGraphicFramePr>
        <p:xfrm>
          <a:off x="4634513" y="2871926"/>
          <a:ext cx="3719594" cy="1052373"/>
        </p:xfrm>
        <a:graphic>
          <a:graphicData uri="http://schemas.openxmlformats.org/presentationml/2006/ole">
            <mc:AlternateContent xmlns:mc="http://schemas.openxmlformats.org/markup-compatibility/2006">
              <mc:Choice xmlns:v="urn:schemas-microsoft-com:vml" Requires="v">
                <p:oleObj spid="_x0000_s48309" name="Equation" r:id="rId5" imgW="2603500" imgH="736600" progId="Equation.3">
                  <p:embed/>
                </p:oleObj>
              </mc:Choice>
              <mc:Fallback>
                <p:oleObj name="Equation" r:id="rId5" imgW="2603500" imgH="736600" progId="Equation.3">
                  <p:embed/>
                  <p:pic>
                    <p:nvPicPr>
                      <p:cNvPr id="0" name=""/>
                      <p:cNvPicPr/>
                      <p:nvPr/>
                    </p:nvPicPr>
                    <p:blipFill>
                      <a:blip r:embed="rId6"/>
                      <a:stretch>
                        <a:fillRect/>
                      </a:stretch>
                    </p:blipFill>
                    <p:spPr>
                      <a:xfrm>
                        <a:off x="4634513" y="2871926"/>
                        <a:ext cx="3719594" cy="1052373"/>
                      </a:xfrm>
                      <a:prstGeom prst="rect">
                        <a:avLst/>
                      </a:prstGeom>
                      <a:solidFill>
                        <a:srgbClr val="FFFFFF"/>
                      </a:solidFill>
                    </p:spPr>
                  </p:pic>
                </p:oleObj>
              </mc:Fallback>
            </mc:AlternateContent>
          </a:graphicData>
        </a:graphic>
      </p:graphicFrame>
      <p:sp>
        <p:nvSpPr>
          <p:cNvPr id="8" name="TextBox 7"/>
          <p:cNvSpPr txBox="1"/>
          <p:nvPr/>
        </p:nvSpPr>
        <p:spPr>
          <a:xfrm>
            <a:off x="4127500" y="6070600"/>
            <a:ext cx="2133600" cy="369332"/>
          </a:xfrm>
          <a:prstGeom prst="rect">
            <a:avLst/>
          </a:prstGeom>
          <a:noFill/>
        </p:spPr>
        <p:txBody>
          <a:bodyPr wrap="square" rtlCol="0">
            <a:spAutoFit/>
          </a:bodyPr>
          <a:lstStyle/>
          <a:p>
            <a:endParaRPr lang="en-US"/>
          </a:p>
        </p:txBody>
      </p:sp>
      <p:sp>
        <p:nvSpPr>
          <p:cNvPr id="9" name="TextBox 8"/>
          <p:cNvSpPr txBox="1"/>
          <p:nvPr/>
        </p:nvSpPr>
        <p:spPr>
          <a:xfrm>
            <a:off x="3312284" y="5809734"/>
            <a:ext cx="3560763" cy="369332"/>
          </a:xfrm>
          <a:prstGeom prst="rect">
            <a:avLst/>
          </a:prstGeom>
          <a:noFill/>
        </p:spPr>
        <p:txBody>
          <a:bodyPr wrap="square" rtlCol="0">
            <a:spAutoFit/>
          </a:bodyPr>
          <a:lstStyle/>
          <a:p>
            <a:r>
              <a:rPr lang="en-US" dirty="0">
                <a:solidFill>
                  <a:srgbClr val="000000"/>
                </a:solidFill>
              </a:rPr>
              <a:t>i</a:t>
            </a:r>
            <a:r>
              <a:rPr lang="en-US" dirty="0" smtClean="0">
                <a:solidFill>
                  <a:srgbClr val="000000"/>
                </a:solidFill>
              </a:rPr>
              <a:t>s the </a:t>
            </a:r>
            <a:r>
              <a:rPr lang="en-US" dirty="0" smtClean="0">
                <a:solidFill>
                  <a:srgbClr val="FF0000"/>
                </a:solidFill>
              </a:rPr>
              <a:t>signal strength modifier </a:t>
            </a:r>
            <a:endParaRPr lang="en-US" dirty="0">
              <a:solidFill>
                <a:srgbClr val="FF0000"/>
              </a:solidFill>
            </a:endParaRPr>
          </a:p>
        </p:txBody>
      </p:sp>
      <p:sp>
        <p:nvSpPr>
          <p:cNvPr id="10" name="TextBox 9"/>
          <p:cNvSpPr txBox="1"/>
          <p:nvPr/>
        </p:nvSpPr>
        <p:spPr>
          <a:xfrm>
            <a:off x="6894335" y="4890803"/>
            <a:ext cx="2021064" cy="1200329"/>
          </a:xfrm>
          <a:prstGeom prst="rect">
            <a:avLst/>
          </a:prstGeom>
          <a:solidFill>
            <a:srgbClr val="CCFFCC"/>
          </a:solidFill>
          <a:effectLst>
            <a:outerShdw blurRad="50800" dist="215900" dir="2700000" algn="tl" rotWithShape="0">
              <a:prstClr val="black">
                <a:alpha val="40000"/>
              </a:prstClr>
            </a:outerShdw>
          </a:effectLst>
        </p:spPr>
        <p:txBody>
          <a:bodyPr wrap="square" rtlCol="0">
            <a:spAutoFit/>
          </a:bodyPr>
          <a:lstStyle/>
          <a:p>
            <a:r>
              <a:rPr lang="en-US" dirty="0" smtClean="0">
                <a:solidFill>
                  <a:srgbClr val="FF0000"/>
                </a:solidFill>
                <a:latin typeface="Symbol" charset="2"/>
                <a:cs typeface="Symbol" charset="2"/>
              </a:rPr>
              <a:t>m</a:t>
            </a:r>
            <a:r>
              <a:rPr lang="en-US" dirty="0" smtClean="0">
                <a:solidFill>
                  <a:srgbClr val="FF0000"/>
                </a:solidFill>
              </a:rPr>
              <a:t>=0</a:t>
            </a:r>
            <a:r>
              <a:rPr lang="en-US" dirty="0" smtClean="0">
                <a:solidFill>
                  <a:schemeClr val="bg1"/>
                </a:solidFill>
              </a:rPr>
              <a:t> tests background only</a:t>
            </a:r>
          </a:p>
          <a:p>
            <a:r>
              <a:rPr lang="en-US" dirty="0" smtClean="0">
                <a:solidFill>
                  <a:srgbClr val="FF0000"/>
                </a:solidFill>
                <a:latin typeface="Symbol" charset="2"/>
                <a:cs typeface="Symbol" charset="2"/>
              </a:rPr>
              <a:t>m</a:t>
            </a:r>
            <a:r>
              <a:rPr lang="en-US" dirty="0" smtClean="0">
                <a:solidFill>
                  <a:srgbClr val="FF0000"/>
                </a:solidFill>
              </a:rPr>
              <a:t>=1 </a:t>
            </a:r>
            <a:r>
              <a:rPr lang="en-US" dirty="0" smtClean="0">
                <a:solidFill>
                  <a:schemeClr val="bg1"/>
                </a:solidFill>
              </a:rPr>
              <a:t>tests SM Higgs hypothesis </a:t>
            </a:r>
            <a:endParaRPr lang="en-US" dirty="0">
              <a:solidFill>
                <a:schemeClr val="bg1"/>
              </a:solidFill>
            </a:endParaRPr>
          </a:p>
        </p:txBody>
      </p:sp>
    </p:spTree>
    <p:extLst>
      <p:ext uri="{BB962C8B-B14F-4D97-AF65-F5344CB8AC3E}">
        <p14:creationId xmlns:p14="http://schemas.microsoft.com/office/powerpoint/2010/main" val="13356035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 continued)</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14" name="Group 13"/>
          <p:cNvGrpSpPr/>
          <p:nvPr/>
        </p:nvGrpSpPr>
        <p:grpSpPr>
          <a:xfrm>
            <a:off x="347161" y="2102256"/>
            <a:ext cx="8585200" cy="3785652"/>
            <a:chOff x="558801" y="2679576"/>
            <a:chExt cx="8585200" cy="3785652"/>
          </a:xfrm>
        </p:grpSpPr>
        <p:sp>
          <p:nvSpPr>
            <p:cNvPr id="12" name="TextBox 11"/>
            <p:cNvSpPr txBox="1"/>
            <p:nvPr/>
          </p:nvSpPr>
          <p:spPr>
            <a:xfrm>
              <a:off x="558801" y="2679576"/>
              <a:ext cx="8585200" cy="3785652"/>
            </a:xfrm>
            <a:prstGeom prst="rect">
              <a:avLst/>
            </a:prstGeom>
            <a:solidFill>
              <a:schemeClr val="tx1"/>
            </a:solidFill>
          </p:spPr>
          <p:txBody>
            <a:bodyPr wrap="square" rtlCol="0">
              <a:spAutoFit/>
            </a:bodyPr>
            <a:lstStyle/>
            <a:p>
              <a:r>
                <a:rPr lang="en-US" sz="2400" dirty="0" smtClean="0">
                  <a:solidFill>
                    <a:srgbClr val="000090"/>
                  </a:solidFill>
                  <a:latin typeface="Georgia"/>
                  <a:cs typeface="Georgia"/>
                </a:rPr>
                <a:t>-Find the “observed” value of             for a given </a:t>
              </a:r>
              <a:r>
                <a:rPr lang="en-US" sz="2400" dirty="0" smtClean="0">
                  <a:solidFill>
                    <a:srgbClr val="000090"/>
                  </a:solidFill>
                  <a:latin typeface="Symbol" charset="2"/>
                  <a:cs typeface="Symbol" charset="2"/>
                </a:rPr>
                <a:t>m</a:t>
              </a:r>
              <a:r>
                <a:rPr lang="en-US" sz="2400" dirty="0" smtClean="0">
                  <a:solidFill>
                    <a:srgbClr val="000090"/>
                  </a:solidFill>
                  <a:latin typeface="Georgia"/>
                  <a:cs typeface="Georgia"/>
                </a:rPr>
                <a:t> under test</a:t>
              </a:r>
            </a:p>
            <a:p>
              <a:endParaRPr lang="en-US" sz="2400" dirty="0">
                <a:solidFill>
                  <a:srgbClr val="000090"/>
                </a:solidFill>
                <a:latin typeface="Georgia"/>
                <a:cs typeface="Georgia"/>
              </a:endParaRPr>
            </a:p>
            <a:p>
              <a:r>
                <a:rPr lang="en-US" sz="2400" dirty="0">
                  <a:solidFill>
                    <a:srgbClr val="000090"/>
                  </a:solidFill>
                  <a:latin typeface="Georgia"/>
                  <a:cs typeface="Georgia"/>
                </a:rPr>
                <a:t>-</a:t>
              </a:r>
              <a:r>
                <a:rPr lang="en-US" sz="2400" dirty="0" smtClean="0">
                  <a:solidFill>
                    <a:srgbClr val="000090"/>
                  </a:solidFill>
                  <a:latin typeface="Georgia"/>
                  <a:cs typeface="Georgia"/>
                </a:rPr>
                <a:t>Find values of the nuisance parameter                     best describing the </a:t>
              </a:r>
              <a:r>
                <a:rPr lang="en-US" sz="2400" dirty="0" err="1" smtClean="0">
                  <a:solidFill>
                    <a:srgbClr val="000090"/>
                  </a:solidFill>
                  <a:latin typeface="Georgia"/>
                  <a:cs typeface="Georgia"/>
                </a:rPr>
                <a:t>experim</a:t>
              </a:r>
              <a:r>
                <a:rPr lang="en-US" sz="2400" dirty="0" smtClean="0">
                  <a:solidFill>
                    <a:srgbClr val="000090"/>
                  </a:solidFill>
                  <a:latin typeface="Georgia"/>
                  <a:cs typeface="Georgia"/>
                </a:rPr>
                <a:t>.  observed data </a:t>
              </a:r>
              <a:r>
                <a:rPr lang="en-US" sz="2400" dirty="0" err="1" smtClean="0">
                  <a:solidFill>
                    <a:srgbClr val="000090"/>
                  </a:solidFill>
                  <a:latin typeface="Georgia"/>
                  <a:cs typeface="Georgia"/>
                </a:rPr>
                <a:t>maximising</a:t>
              </a:r>
              <a:r>
                <a:rPr lang="en-US" sz="2400" dirty="0" smtClean="0">
                  <a:solidFill>
                    <a:srgbClr val="000090"/>
                  </a:solidFill>
                  <a:latin typeface="Georgia"/>
                  <a:cs typeface="Georgia"/>
                </a:rPr>
                <a:t> the likelihood for the 2 hypotheses (B and S+B)</a:t>
              </a:r>
            </a:p>
            <a:p>
              <a:endParaRPr lang="en-US" sz="2400" dirty="0">
                <a:solidFill>
                  <a:srgbClr val="000090"/>
                </a:solidFill>
                <a:latin typeface="Georgia"/>
                <a:cs typeface="Georgia"/>
              </a:endParaRPr>
            </a:p>
            <a:p>
              <a:r>
                <a:rPr lang="en-US" sz="2400" dirty="0" smtClean="0">
                  <a:solidFill>
                    <a:srgbClr val="000090"/>
                  </a:solidFill>
                  <a:latin typeface="Georgia"/>
                  <a:cs typeface="Georgia"/>
                </a:rPr>
                <a:t>-Construct (with toys) </a:t>
              </a:r>
              <a:r>
                <a:rPr lang="en-US" sz="2400" dirty="0" err="1" smtClean="0">
                  <a:solidFill>
                    <a:srgbClr val="000090"/>
                  </a:solidFill>
                  <a:latin typeface="Georgia"/>
                  <a:cs typeface="Georgia"/>
                </a:rPr>
                <a:t>thr</a:t>
              </a:r>
              <a:r>
                <a:rPr lang="en-US" sz="2400" dirty="0" smtClean="0">
                  <a:solidFill>
                    <a:srgbClr val="000090"/>
                  </a:solidFill>
                  <a:latin typeface="Georgia"/>
                  <a:cs typeface="Georgia"/>
                </a:rPr>
                <a:t> </a:t>
              </a:r>
              <a:r>
                <a:rPr lang="en-US" sz="2400" dirty="0" err="1" smtClean="0">
                  <a:solidFill>
                    <a:srgbClr val="000090"/>
                  </a:solidFill>
                  <a:latin typeface="Georgia"/>
                  <a:cs typeface="Georgia"/>
                </a:rPr>
                <a:t>pdfs</a:t>
              </a:r>
              <a:r>
                <a:rPr lang="en-US" sz="2400" dirty="0" smtClean="0">
                  <a:solidFill>
                    <a:srgbClr val="000090"/>
                  </a:solidFill>
                  <a:latin typeface="Georgia"/>
                  <a:cs typeface="Georgia"/>
                </a:rPr>
                <a:t> :</a:t>
              </a:r>
            </a:p>
            <a:p>
              <a:r>
                <a:rPr lang="en-US" sz="2400" dirty="0" smtClean="0">
                  <a:solidFill>
                    <a:srgbClr val="000090"/>
                  </a:solidFill>
                  <a:latin typeface="Georgia"/>
                  <a:cs typeface="Georgia"/>
                </a:rPr>
                <a:t>Assuming a given</a:t>
              </a:r>
              <a:r>
                <a:rPr lang="en-US" sz="2400" dirty="0" smtClean="0">
                  <a:solidFill>
                    <a:srgbClr val="000090"/>
                  </a:solidFill>
                  <a:latin typeface="Symbol" charset="2"/>
                  <a:cs typeface="Symbol" charset="2"/>
                </a:rPr>
                <a:t> m </a:t>
              </a:r>
              <a:r>
                <a:rPr lang="en-US" sz="2400" dirty="0" smtClean="0">
                  <a:solidFill>
                    <a:srgbClr val="000090"/>
                  </a:solidFill>
                  <a:latin typeface="Georgia"/>
                  <a:cs typeface="Georgia"/>
                </a:rPr>
                <a:t>in the S+B </a:t>
              </a:r>
              <a:r>
                <a:rPr lang="en-US" sz="2400" dirty="0" err="1" smtClean="0">
                  <a:solidFill>
                    <a:srgbClr val="000090"/>
                  </a:solidFill>
                  <a:latin typeface="Georgia"/>
                  <a:cs typeface="Georgia"/>
                </a:rPr>
                <a:t>hypoth</a:t>
              </a:r>
              <a:r>
                <a:rPr lang="en-US" sz="2400" dirty="0" smtClean="0">
                  <a:solidFill>
                    <a:srgbClr val="000090"/>
                  </a:solidFill>
                  <a:latin typeface="Georgia"/>
                  <a:cs typeface="Georgia"/>
                </a:rPr>
                <a:t> and for </a:t>
              </a:r>
              <a:r>
                <a:rPr lang="en-US" sz="2400" dirty="0" smtClean="0">
                  <a:solidFill>
                    <a:srgbClr val="000090"/>
                  </a:solidFill>
                  <a:latin typeface="Symbol" charset="2"/>
                  <a:cs typeface="Symbol" charset="2"/>
                </a:rPr>
                <a:t>m=0</a:t>
              </a:r>
              <a:r>
                <a:rPr lang="en-US" sz="2400" dirty="0" smtClean="0">
                  <a:solidFill>
                    <a:srgbClr val="000090"/>
                  </a:solidFill>
                  <a:latin typeface="Georgia"/>
                  <a:cs typeface="Georgia"/>
                </a:rPr>
                <a:t> for the B only hypoth. </a:t>
              </a:r>
            </a:p>
            <a:p>
              <a:endParaRPr lang="en-US" sz="2400" dirty="0">
                <a:solidFill>
                  <a:srgbClr val="000090"/>
                </a:solidFill>
                <a:latin typeface="Georgia"/>
                <a:cs typeface="Georgia"/>
              </a:endParaRPr>
            </a:p>
          </p:txBody>
        </p:sp>
        <p:pic>
          <p:nvPicPr>
            <p:cNvPr id="13" name="Picture 12"/>
            <p:cNvPicPr>
              <a:picLocks noChangeAspect="1"/>
            </p:cNvPicPr>
            <p:nvPr/>
          </p:nvPicPr>
          <p:blipFill>
            <a:blip r:embed="rId2"/>
            <a:stretch>
              <a:fillRect/>
            </a:stretch>
          </p:blipFill>
          <p:spPr>
            <a:xfrm>
              <a:off x="4734525" y="2695073"/>
              <a:ext cx="621208" cy="604419"/>
            </a:xfrm>
            <a:prstGeom prst="rect">
              <a:avLst/>
            </a:prstGeom>
          </p:spPr>
        </p:pic>
        <p:pic>
          <p:nvPicPr>
            <p:cNvPr id="10" name="Picture 9"/>
            <p:cNvPicPr>
              <a:picLocks noChangeAspect="1"/>
            </p:cNvPicPr>
            <p:nvPr/>
          </p:nvPicPr>
          <p:blipFill>
            <a:blip r:embed="rId3"/>
            <a:stretch>
              <a:fillRect/>
            </a:stretch>
          </p:blipFill>
          <p:spPr>
            <a:xfrm>
              <a:off x="6099428" y="3455042"/>
              <a:ext cx="622223" cy="523978"/>
            </a:xfrm>
            <a:prstGeom prst="rect">
              <a:avLst/>
            </a:prstGeom>
          </p:spPr>
        </p:pic>
        <p:pic>
          <p:nvPicPr>
            <p:cNvPr id="11" name="Picture 10"/>
            <p:cNvPicPr>
              <a:picLocks noChangeAspect="1"/>
            </p:cNvPicPr>
            <p:nvPr/>
          </p:nvPicPr>
          <p:blipFill>
            <a:blip r:embed="rId4"/>
            <a:stretch>
              <a:fillRect/>
            </a:stretch>
          </p:blipFill>
          <p:spPr>
            <a:xfrm>
              <a:off x="6750780" y="3455042"/>
              <a:ext cx="573101" cy="523978"/>
            </a:xfrm>
            <a:prstGeom prst="rect">
              <a:avLst/>
            </a:prstGeom>
          </p:spPr>
        </p:pic>
        <p:pic>
          <p:nvPicPr>
            <p:cNvPr id="8" name="Picture 7"/>
            <p:cNvPicPr>
              <a:picLocks noChangeAspect="1"/>
            </p:cNvPicPr>
            <p:nvPr/>
          </p:nvPicPr>
          <p:blipFill>
            <a:blip r:embed="rId5"/>
            <a:stretch>
              <a:fillRect/>
            </a:stretch>
          </p:blipFill>
          <p:spPr>
            <a:xfrm>
              <a:off x="4933476" y="4819146"/>
              <a:ext cx="3480722" cy="495036"/>
            </a:xfrm>
            <a:prstGeom prst="rect">
              <a:avLst/>
            </a:prstGeom>
          </p:spPr>
        </p:pic>
      </p:grpSp>
    </p:spTree>
    <p:extLst>
      <p:ext uri="{BB962C8B-B14F-4D97-AF65-F5344CB8AC3E}">
        <p14:creationId xmlns:p14="http://schemas.microsoft.com/office/powerpoint/2010/main" val="4669469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914400" y="45640"/>
            <a:ext cx="7948246" cy="954107"/>
          </a:xfrm>
          <a:prstGeom prst="rect">
            <a:avLst/>
          </a:prstGeom>
          <a:noFill/>
          <a:ln w="9525">
            <a:noFill/>
            <a:miter lim="800000"/>
            <a:headEnd/>
            <a:tailEnd/>
          </a:ln>
        </p:spPr>
        <p:txBody>
          <a:bodyPr>
            <a:prstTxWarp prst="textNoShape">
              <a:avLst/>
            </a:prstTxWarp>
            <a:spAutoFit/>
          </a:bodyPr>
          <a:lstStyle/>
          <a:p>
            <a:pPr algn="ctr"/>
            <a:r>
              <a:rPr lang="en-US" sz="5600" b="1" dirty="0">
                <a:effectLst>
                  <a:outerShdw blurRad="101600" dist="63500" dir="2700000" algn="tl" rotWithShape="0">
                    <a:prstClr val="black">
                      <a:alpha val="75000"/>
                    </a:prstClr>
                  </a:outerShdw>
                </a:effectLst>
                <a:latin typeface="+mj-lt"/>
                <a:ea typeface="+mj-ea"/>
                <a:cs typeface="+mj-cs"/>
              </a:rPr>
              <a:t>The Hard Scatter</a:t>
            </a:r>
          </a:p>
        </p:txBody>
      </p:sp>
      <p:pic>
        <p:nvPicPr>
          <p:cNvPr id="12" name="Picture 14"/>
          <p:cNvPicPr>
            <a:picLocks noChangeAspect="1" noChangeArrowheads="1"/>
          </p:cNvPicPr>
          <p:nvPr/>
        </p:nvPicPr>
        <p:blipFill>
          <a:blip r:embed="rId4"/>
          <a:srcRect/>
          <a:stretch>
            <a:fillRect/>
          </a:stretch>
        </p:blipFill>
        <p:spPr bwMode="auto">
          <a:xfrm>
            <a:off x="211015" y="1013420"/>
            <a:ext cx="5780950" cy="3733800"/>
          </a:xfrm>
          <a:prstGeom prst="roundRect">
            <a:avLst/>
          </a:prstGeom>
          <a:noFill/>
          <a:ln w="9525">
            <a:noFill/>
            <a:miter lim="800000"/>
            <a:headEnd/>
            <a:tailEnd/>
          </a:ln>
          <a:scene3d>
            <a:camera prst="orthographicFront"/>
            <a:lightRig rig="threePt" dir="t"/>
          </a:scene3d>
          <a:sp3d>
            <a:bevelT w="114300" prst="artDeco"/>
          </a:sp3d>
        </p:spPr>
      </p:pic>
      <p:sp>
        <p:nvSpPr>
          <p:cNvPr id="65543" name="Rectangle 10"/>
          <p:cNvSpPr>
            <a:spLocks noChangeArrowheads="1"/>
          </p:cNvSpPr>
          <p:nvPr/>
        </p:nvSpPr>
        <p:spPr bwMode="auto">
          <a:xfrm>
            <a:off x="6119447" y="1143001"/>
            <a:ext cx="1544012" cy="646331"/>
          </a:xfrm>
          <a:prstGeom prst="rect">
            <a:avLst/>
          </a:prstGeom>
          <a:noFill/>
          <a:ln w="9525">
            <a:noFill/>
            <a:miter lim="800000"/>
            <a:headEnd/>
            <a:tailEnd/>
          </a:ln>
        </p:spPr>
        <p:txBody>
          <a:bodyPr wrap="none">
            <a:prstTxWarp prst="textNoShape">
              <a:avLst/>
            </a:prstTxWarp>
            <a:spAutoFit/>
          </a:bodyPr>
          <a:lstStyle/>
          <a:p>
            <a:r>
              <a:rPr kumimoji="1" lang="en-US" b="1" dirty="0"/>
              <a:t>Jet Algorithm</a:t>
            </a:r>
          </a:p>
          <a:p>
            <a:r>
              <a:rPr kumimoji="1" lang="en-US" b="1" dirty="0"/>
              <a:t>Anti-</a:t>
            </a:r>
            <a:r>
              <a:rPr kumimoji="1" lang="en-US" b="1" dirty="0" err="1"/>
              <a:t>k</a:t>
            </a:r>
            <a:r>
              <a:rPr kumimoji="1" lang="en-US" b="1" baseline="-25000" dirty="0" err="1"/>
              <a:t>T</a:t>
            </a:r>
            <a:r>
              <a:rPr kumimoji="1" lang="en-US" b="1" dirty="0"/>
              <a:t>, R=0.5</a:t>
            </a:r>
            <a:endParaRPr lang="en-US" dirty="0"/>
          </a:p>
        </p:txBody>
      </p:sp>
      <p:grpSp>
        <p:nvGrpSpPr>
          <p:cNvPr id="6" name="Group 5"/>
          <p:cNvGrpSpPr/>
          <p:nvPr/>
        </p:nvGrpSpPr>
        <p:grpSpPr>
          <a:xfrm>
            <a:off x="6119446" y="3234630"/>
            <a:ext cx="2246341" cy="1477328"/>
            <a:chOff x="6119446" y="3441958"/>
            <a:chExt cx="2246341" cy="1477328"/>
          </a:xfrm>
        </p:grpSpPr>
        <p:sp>
          <p:nvSpPr>
            <p:cNvPr id="65544" name="Rectangle 12"/>
            <p:cNvSpPr>
              <a:spLocks noChangeArrowheads="1"/>
            </p:cNvSpPr>
            <p:nvPr/>
          </p:nvSpPr>
          <p:spPr bwMode="auto">
            <a:xfrm>
              <a:off x="6119446" y="3441958"/>
              <a:ext cx="2246341" cy="1477328"/>
            </a:xfrm>
            <a:prstGeom prst="rect">
              <a:avLst/>
            </a:prstGeom>
            <a:solidFill>
              <a:schemeClr val="tx1"/>
            </a:solidFill>
            <a:ln w="9525">
              <a:noFill/>
              <a:miter lim="800000"/>
              <a:headEnd/>
              <a:tailEnd/>
            </a:ln>
            <a:effectLst>
              <a:outerShdw blurRad="50800" dist="190500" dir="2700000" algn="tl" rotWithShape="0">
                <a:srgbClr val="000000">
                  <a:alpha val="43000"/>
                </a:srgbClr>
              </a:outerShdw>
            </a:effectLst>
          </p:spPr>
          <p:txBody>
            <a:bodyPr wrap="none">
              <a:prstTxWarp prst="textNoShape">
                <a:avLst/>
              </a:prstTxWarp>
              <a:spAutoFit/>
            </a:bodyPr>
            <a:lstStyle/>
            <a:p>
              <a:r>
                <a:rPr kumimoji="1" lang="en-US" b="1" dirty="0">
                  <a:solidFill>
                    <a:schemeClr val="bg1"/>
                  </a:solidFill>
                </a:rPr>
                <a:t>Isolation</a:t>
              </a:r>
            </a:p>
            <a:p>
              <a:r>
                <a:rPr kumimoji="1" lang="en-US" dirty="0" err="1">
                  <a:solidFill>
                    <a:schemeClr val="bg1"/>
                  </a:solidFill>
                </a:rPr>
                <a:t>E</a:t>
              </a:r>
              <a:r>
                <a:rPr kumimoji="1" lang="en-US" baseline="-25000" dirty="0" err="1">
                  <a:solidFill>
                    <a:schemeClr val="bg1"/>
                  </a:solidFill>
                </a:rPr>
                <a:t>T</a:t>
              </a:r>
              <a:r>
                <a:rPr kumimoji="1" lang="en-US" dirty="0" err="1">
                  <a:solidFill>
                    <a:schemeClr val="bg1"/>
                  </a:solidFill>
                </a:rPr>
                <a:t>,p</a:t>
              </a:r>
              <a:r>
                <a:rPr kumimoji="1" lang="en-US" baseline="-25000" dirty="0" err="1">
                  <a:solidFill>
                    <a:schemeClr val="bg1"/>
                  </a:solidFill>
                </a:rPr>
                <a:t>T</a:t>
              </a:r>
              <a:r>
                <a:rPr kumimoji="1" lang="en-US" dirty="0">
                  <a:solidFill>
                    <a:schemeClr val="bg1"/>
                  </a:solidFill>
                </a:rPr>
                <a:t> &lt; thresh in cone</a:t>
              </a:r>
            </a:p>
            <a:p>
              <a:endParaRPr kumimoji="1" lang="en-US" dirty="0">
                <a:solidFill>
                  <a:schemeClr val="bg1"/>
                </a:solidFill>
              </a:endParaRPr>
            </a:p>
            <a:p>
              <a:endParaRPr kumimoji="1" lang="en-US" dirty="0">
                <a:solidFill>
                  <a:schemeClr val="bg1"/>
                </a:solidFill>
              </a:endParaRPr>
            </a:p>
            <a:p>
              <a:r>
                <a:rPr kumimoji="1" lang="en-US" dirty="0">
                  <a:solidFill>
                    <a:schemeClr val="bg1"/>
                  </a:solidFill>
                  <a:latin typeface="Symbol" pitchFamily="-84" charset="2"/>
                  <a:ea typeface="Symbol" pitchFamily="-84" charset="2"/>
                  <a:cs typeface="Symbol" pitchFamily="-84" charset="2"/>
                </a:rPr>
                <a:t>D</a:t>
              </a:r>
              <a:r>
                <a:rPr kumimoji="1" lang="en-US" dirty="0">
                  <a:solidFill>
                    <a:schemeClr val="bg1"/>
                  </a:solidFill>
                </a:rPr>
                <a:t>R ~ </a:t>
              </a:r>
              <a:r>
                <a:rPr kumimoji="1" lang="en-US" dirty="0" smtClean="0">
                  <a:solidFill>
                    <a:schemeClr val="bg1"/>
                  </a:solidFill>
                </a:rPr>
                <a:t>0.3-0.4</a:t>
              </a:r>
              <a:endParaRPr kumimoji="1" lang="en-US" dirty="0">
                <a:solidFill>
                  <a:schemeClr val="bg1"/>
                </a:solidFill>
              </a:endParaRPr>
            </a:p>
          </p:txBody>
        </p:sp>
        <p:pic>
          <p:nvPicPr>
            <p:cNvPr id="65545" name="Picture 14"/>
            <p:cNvPicPr>
              <a:picLocks noChangeAspect="1"/>
            </p:cNvPicPr>
            <p:nvPr/>
          </p:nvPicPr>
          <p:blipFill>
            <a:blip r:embed="rId5"/>
            <a:srcRect/>
            <a:stretch>
              <a:fillRect/>
            </a:stretch>
          </p:blipFill>
          <p:spPr bwMode="auto">
            <a:xfrm>
              <a:off x="6119446" y="4191001"/>
              <a:ext cx="2244969" cy="396875"/>
            </a:xfrm>
            <a:prstGeom prst="rect">
              <a:avLst/>
            </a:prstGeom>
            <a:noFill/>
            <a:ln w="9525">
              <a:noFill/>
              <a:miter lim="800000"/>
              <a:headEnd/>
              <a:tailEnd/>
            </a:ln>
          </p:spPr>
        </p:pic>
      </p:grpSp>
      <p:sp>
        <p:nvSpPr>
          <p:cNvPr id="65546" name="Rectangle 15"/>
          <p:cNvSpPr>
            <a:spLocks noChangeArrowheads="1"/>
          </p:cNvSpPr>
          <p:nvPr/>
        </p:nvSpPr>
        <p:spPr bwMode="auto">
          <a:xfrm>
            <a:off x="6119446" y="2133601"/>
            <a:ext cx="2813538" cy="1200329"/>
          </a:xfrm>
          <a:prstGeom prst="rect">
            <a:avLst/>
          </a:prstGeom>
          <a:noFill/>
          <a:ln w="9525">
            <a:noFill/>
            <a:miter lim="800000"/>
            <a:headEnd/>
            <a:tailEnd/>
          </a:ln>
        </p:spPr>
        <p:txBody>
          <a:bodyPr>
            <a:prstTxWarp prst="textNoShape">
              <a:avLst/>
            </a:prstTxWarp>
            <a:spAutoFit/>
          </a:bodyPr>
          <a:lstStyle/>
          <a:p>
            <a:r>
              <a:rPr kumimoji="1" lang="en-US" b="1" dirty="0">
                <a:solidFill>
                  <a:srgbClr val="FFFFFF"/>
                </a:solidFill>
              </a:rPr>
              <a:t>Typical of hard scatter</a:t>
            </a:r>
          </a:p>
          <a:p>
            <a:r>
              <a:rPr kumimoji="1" lang="en-US" b="1" dirty="0">
                <a:solidFill>
                  <a:srgbClr val="FFFFFF"/>
                </a:solidFill>
              </a:rPr>
              <a:t>e, </a:t>
            </a:r>
            <a:r>
              <a:rPr kumimoji="1" lang="en-US" b="1" dirty="0">
                <a:solidFill>
                  <a:srgbClr val="FFFFFF"/>
                </a:solidFill>
                <a:latin typeface="Symbol" pitchFamily="-84" charset="2"/>
                <a:ea typeface="Symbol" pitchFamily="-84" charset="2"/>
                <a:cs typeface="Symbol" pitchFamily="-84" charset="2"/>
              </a:rPr>
              <a:t>m, g : </a:t>
            </a:r>
            <a:r>
              <a:rPr kumimoji="1" lang="en-US" b="1" dirty="0">
                <a:solidFill>
                  <a:srgbClr val="FFFFFF"/>
                </a:solidFill>
              </a:rPr>
              <a:t>E</a:t>
            </a:r>
            <a:r>
              <a:rPr kumimoji="1" lang="en-US" b="1" baseline="-25000" dirty="0">
                <a:solidFill>
                  <a:srgbClr val="FFFFFF"/>
                </a:solidFill>
              </a:rPr>
              <a:t>T</a:t>
            </a:r>
            <a:r>
              <a:rPr kumimoji="1" lang="en-US" b="1" dirty="0">
                <a:solidFill>
                  <a:srgbClr val="FFFFFF"/>
                </a:solidFill>
              </a:rPr>
              <a:t> &gt; 20 GeV</a:t>
            </a:r>
          </a:p>
          <a:p>
            <a:r>
              <a:rPr kumimoji="1" lang="en-US" b="1" dirty="0">
                <a:solidFill>
                  <a:srgbClr val="FFFFFF"/>
                </a:solidFill>
              </a:rPr>
              <a:t>Jets: E</a:t>
            </a:r>
            <a:r>
              <a:rPr kumimoji="1" lang="en-US" b="1" baseline="-25000" dirty="0">
                <a:solidFill>
                  <a:srgbClr val="FFFFFF"/>
                </a:solidFill>
              </a:rPr>
              <a:t>T</a:t>
            </a:r>
            <a:r>
              <a:rPr kumimoji="1" lang="en-US" b="1" dirty="0">
                <a:solidFill>
                  <a:srgbClr val="FFFFFF"/>
                </a:solidFill>
              </a:rPr>
              <a:t> &gt; 20 GeV</a:t>
            </a:r>
          </a:p>
          <a:p>
            <a:endParaRPr lang="en-US" dirty="0">
              <a:solidFill>
                <a:srgbClr val="FFFFFF"/>
              </a:solidFill>
            </a:endParaRPr>
          </a:p>
        </p:txBody>
      </p:sp>
      <p:sp>
        <p:nvSpPr>
          <p:cNvPr id="3" name="Rectangle 2"/>
          <p:cNvSpPr/>
          <p:nvPr/>
        </p:nvSpPr>
        <p:spPr>
          <a:xfrm>
            <a:off x="212659" y="4966500"/>
            <a:ext cx="8720325" cy="145411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2"/>
          <p:cNvGrpSpPr>
            <a:grpSpLocks/>
          </p:cNvGrpSpPr>
          <p:nvPr/>
        </p:nvGrpSpPr>
        <p:grpSpPr bwMode="auto">
          <a:xfrm>
            <a:off x="211015" y="4815622"/>
            <a:ext cx="8721969" cy="1524000"/>
            <a:chOff x="228600" y="5334000"/>
            <a:chExt cx="9448800" cy="1524000"/>
          </a:xfrm>
          <a:solidFill>
            <a:srgbClr val="FFFFFF"/>
          </a:solidFill>
        </p:grpSpPr>
        <p:sp>
          <p:nvSpPr>
            <p:cNvPr id="65549" name="Rectangle 16"/>
            <p:cNvSpPr>
              <a:spLocks noChangeArrowheads="1"/>
            </p:cNvSpPr>
            <p:nvPr/>
          </p:nvSpPr>
          <p:spPr bwMode="auto">
            <a:xfrm>
              <a:off x="228600" y="5334000"/>
              <a:ext cx="9448800" cy="646331"/>
            </a:xfrm>
            <a:prstGeom prst="rect">
              <a:avLst/>
            </a:prstGeom>
            <a:grpFill/>
            <a:ln w="9525">
              <a:noFill/>
              <a:miter lim="800000"/>
              <a:headEnd/>
              <a:tailEnd/>
            </a:ln>
          </p:spPr>
          <p:txBody>
            <a:bodyPr>
              <a:prstTxWarp prst="textNoShape">
                <a:avLst/>
              </a:prstTxWarp>
              <a:spAutoFit/>
            </a:bodyPr>
            <a:lstStyle/>
            <a:p>
              <a:r>
                <a:rPr lang="en-US" dirty="0">
                  <a:solidFill>
                    <a:srgbClr val="000000"/>
                  </a:solidFill>
                </a:rPr>
                <a:t>H</a:t>
              </a:r>
              <a:r>
                <a:rPr lang="en-US" baseline="-25000" dirty="0">
                  <a:solidFill>
                    <a:srgbClr val="000000"/>
                  </a:solidFill>
                </a:rPr>
                <a:t>T</a:t>
              </a:r>
              <a:r>
                <a:rPr lang="en-US" dirty="0">
                  <a:solidFill>
                    <a:srgbClr val="000000"/>
                  </a:solidFill>
                </a:rPr>
                <a:t> - scalar sum of E</a:t>
              </a:r>
              <a:r>
                <a:rPr lang="en-US" baseline="-25000" dirty="0">
                  <a:solidFill>
                    <a:srgbClr val="000000"/>
                  </a:solidFill>
                </a:rPr>
                <a:t>T </a:t>
              </a:r>
              <a:r>
                <a:rPr lang="en-US" dirty="0">
                  <a:solidFill>
                    <a:srgbClr val="000000"/>
                  </a:solidFill>
                </a:rPr>
                <a:t>of all jets with e.g. P</a:t>
              </a:r>
              <a:r>
                <a:rPr lang="en-US" baseline="-25000" dirty="0">
                  <a:solidFill>
                    <a:srgbClr val="000000"/>
                  </a:solidFill>
                </a:rPr>
                <a:t>T</a:t>
              </a:r>
              <a:r>
                <a:rPr lang="en-US" dirty="0">
                  <a:solidFill>
                    <a:srgbClr val="000000"/>
                  </a:solidFill>
                </a:rPr>
                <a:t> &gt; 30 GeV/c</a:t>
              </a:r>
            </a:p>
            <a:p>
              <a:r>
                <a:rPr lang="en-US" dirty="0">
                  <a:solidFill>
                    <a:srgbClr val="000000"/>
                  </a:solidFill>
                </a:rPr>
                <a:t>S</a:t>
              </a:r>
              <a:r>
                <a:rPr lang="en-US" baseline="-25000" dirty="0">
                  <a:solidFill>
                    <a:srgbClr val="000000"/>
                  </a:solidFill>
                </a:rPr>
                <a:t>T</a:t>
              </a:r>
              <a:r>
                <a:rPr lang="en-US" dirty="0">
                  <a:solidFill>
                    <a:srgbClr val="000000"/>
                  </a:solidFill>
                </a:rPr>
                <a:t> - scalar sum of E</a:t>
              </a:r>
              <a:r>
                <a:rPr lang="en-US" baseline="-25000" dirty="0">
                  <a:solidFill>
                    <a:srgbClr val="000000"/>
                  </a:solidFill>
                </a:rPr>
                <a:t>T</a:t>
              </a:r>
              <a:r>
                <a:rPr lang="en-US" dirty="0">
                  <a:solidFill>
                    <a:srgbClr val="000000"/>
                  </a:solidFill>
                </a:rPr>
                <a:t> of N individual objects (jets, </a:t>
              </a:r>
              <a:r>
                <a:rPr kumimoji="1" lang="en-US" dirty="0">
                  <a:solidFill>
                    <a:srgbClr val="000000"/>
                  </a:solidFill>
                </a:rPr>
                <a:t>e, </a:t>
              </a:r>
              <a:r>
                <a:rPr kumimoji="1" lang="en-US" dirty="0">
                  <a:solidFill>
                    <a:srgbClr val="000000"/>
                  </a:solidFill>
                  <a:latin typeface="Symbol" pitchFamily="-84" charset="2"/>
                  <a:ea typeface="Symbol" pitchFamily="-84" charset="2"/>
                  <a:cs typeface="Symbol" pitchFamily="-84" charset="2"/>
                </a:rPr>
                <a:t>m, g </a:t>
              </a:r>
              <a:r>
                <a:rPr lang="en-US" dirty="0">
                  <a:solidFill>
                    <a:srgbClr val="000000"/>
                  </a:solidFill>
                </a:rPr>
                <a:t>) with e.g. E</a:t>
              </a:r>
              <a:r>
                <a:rPr lang="en-US" baseline="-25000" dirty="0">
                  <a:solidFill>
                    <a:srgbClr val="000000"/>
                  </a:solidFill>
                </a:rPr>
                <a:t>T</a:t>
              </a:r>
              <a:r>
                <a:rPr lang="en-US" dirty="0">
                  <a:solidFill>
                    <a:srgbClr val="000000"/>
                  </a:solidFill>
                </a:rPr>
                <a:t> &gt; 50 GeV/c</a:t>
              </a:r>
            </a:p>
          </p:txBody>
        </p:sp>
        <p:graphicFrame>
          <p:nvGraphicFramePr>
            <p:cNvPr id="65538" name="Object 2"/>
            <p:cNvGraphicFramePr>
              <a:graphicFrameLocks noChangeAspect="1"/>
            </p:cNvGraphicFramePr>
            <p:nvPr/>
          </p:nvGraphicFramePr>
          <p:xfrm>
            <a:off x="228600" y="6096000"/>
            <a:ext cx="2952750" cy="762000"/>
          </p:xfrm>
          <a:graphic>
            <a:graphicData uri="http://schemas.openxmlformats.org/presentationml/2006/ole">
              <mc:AlternateContent xmlns:mc="http://schemas.openxmlformats.org/markup-compatibility/2006">
                <mc:Choice xmlns:v="urn:schemas-microsoft-com:vml" Requires="v">
                  <p:oleObj spid="_x0000_s44207" name="Equation" r:id="rId6" imgW="1968500" imgH="508000" progId="">
                    <p:embed/>
                  </p:oleObj>
                </mc:Choice>
                <mc:Fallback>
                  <p:oleObj name="Equation" r:id="rId6" imgW="1968500" imgH="5080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96000"/>
                          <a:ext cx="295275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39" name="Object 3"/>
            <p:cNvGraphicFramePr>
              <a:graphicFrameLocks/>
            </p:cNvGraphicFramePr>
            <p:nvPr/>
          </p:nvGraphicFramePr>
          <p:xfrm>
            <a:off x="3505200" y="6172200"/>
            <a:ext cx="1752600" cy="685800"/>
          </p:xfrm>
          <a:graphic>
            <a:graphicData uri="http://schemas.openxmlformats.org/presentationml/2006/ole">
              <mc:AlternateContent xmlns:mc="http://schemas.openxmlformats.org/markup-compatibility/2006">
                <mc:Choice xmlns:v="urn:schemas-microsoft-com:vml" Requires="v">
                  <p:oleObj spid="_x0000_s44208" name="Equation" r:id="rId8" imgW="977900" imgH="431800" progId="Equation.3">
                    <p:embed/>
                  </p:oleObj>
                </mc:Choice>
                <mc:Fallback>
                  <p:oleObj name="Equation" r:id="rId8" imgW="977900" imgH="431800" progId="Equation.3">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6172200"/>
                          <a:ext cx="17526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5548" name="Footer Placeholder 12"/>
          <p:cNvSpPr>
            <a:spLocks noGrp="1"/>
          </p:cNvSpPr>
          <p:nvPr>
            <p:ph type="ftr" sz="quarter" idx="11"/>
          </p:nvPr>
        </p:nvSpPr>
        <p:spPr>
          <a:noFill/>
        </p:spPr>
        <p:txBody>
          <a:bodyPr/>
          <a:lstStyle/>
          <a:p>
            <a:r>
              <a:rPr lang="en-US" smtClean="0"/>
              <a:t>XV HEP school , Puebla</a:t>
            </a:r>
          </a:p>
        </p:txBody>
      </p:sp>
      <p:sp>
        <p:nvSpPr>
          <p:cNvPr id="4" name="Date Placeholder 3"/>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9083176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4106" y="6492875"/>
            <a:ext cx="2895600" cy="365125"/>
          </a:xfrm>
        </p:spPr>
        <p:txBody>
          <a:bodyPr/>
          <a:lstStyle/>
          <a:p>
            <a:r>
              <a:rPr lang="en-US" smtClean="0"/>
              <a:t>T. Camporesi, CERN</a:t>
            </a:r>
            <a:endParaRPr lang="en-US"/>
          </a:p>
        </p:txBody>
      </p:sp>
      <p:sp>
        <p:nvSpPr>
          <p:cNvPr id="11" name="Rectangle 10"/>
          <p:cNvSpPr/>
          <p:nvPr/>
        </p:nvSpPr>
        <p:spPr>
          <a:xfrm>
            <a:off x="5827486" y="2823970"/>
            <a:ext cx="4572000" cy="2215991"/>
          </a:xfrm>
          <a:prstGeom prst="rect">
            <a:avLst/>
          </a:prstGeom>
        </p:spPr>
        <p:txBody>
          <a:bodyPr>
            <a:spAutoFit/>
          </a:bodyPr>
          <a:lstStyle/>
          <a:p>
            <a:pPr marL="285750" indent="-285750">
              <a:buSzPct val="62000"/>
              <a:buFont typeface="Arial"/>
              <a:buChar char="•"/>
              <a:tabLst>
                <a:tab pos="723900" algn="l"/>
                <a:tab pos="1447800" algn="l"/>
                <a:tab pos="2171700" algn="l"/>
                <a:tab pos="2895600" algn="l"/>
                <a:tab pos="3619500" algn="l"/>
                <a:tab pos="4343400" algn="l"/>
              </a:tabLst>
            </a:pPr>
            <a:r>
              <a:rPr lang="en-GB" dirty="0"/>
              <a:t>Confidences are integrals of </a:t>
            </a:r>
            <a:endParaRPr lang="en-GB" dirty="0" smtClean="0"/>
          </a:p>
          <a:p>
            <a:pPr>
              <a:buSzPct val="62000"/>
              <a:tabLst>
                <a:tab pos="723900" algn="l"/>
                <a:tab pos="1447800" algn="l"/>
                <a:tab pos="2171700" algn="l"/>
                <a:tab pos="2895600" algn="l"/>
                <a:tab pos="3619500" algn="l"/>
                <a:tab pos="4343400" algn="l"/>
              </a:tabLst>
            </a:pPr>
            <a:r>
              <a:rPr lang="en-GB" dirty="0" smtClean="0"/>
              <a:t>the </a:t>
            </a:r>
            <a:r>
              <a:rPr lang="en-GB" dirty="0" err="1"/>
              <a:t>pdf's</a:t>
            </a:r>
            <a:r>
              <a:rPr lang="en-GB" dirty="0"/>
              <a:t> from the right</a:t>
            </a:r>
          </a:p>
          <a:p>
            <a:pPr lvl="1">
              <a:buFont typeface="StarBats" charset="0"/>
              <a:buBlip>
                <a:blip r:embed="rId3"/>
              </a:buBlip>
              <a:tabLst>
                <a:tab pos="723900" algn="l"/>
                <a:tab pos="1447800" algn="l"/>
                <a:tab pos="2171700" algn="l"/>
                <a:tab pos="2895600" algn="l"/>
                <a:tab pos="3619500" algn="l"/>
                <a:tab pos="4343400" algn="l"/>
              </a:tabLst>
            </a:pPr>
            <a:r>
              <a:rPr lang="en-GB" dirty="0" err="1"/>
              <a:t>CL</a:t>
            </a:r>
            <a:r>
              <a:rPr lang="en-GB" baseline="-25000" dirty="0" err="1"/>
              <a:t>b</a:t>
            </a:r>
            <a:r>
              <a:rPr lang="en-GB" dirty="0"/>
              <a:t>: conf. in background</a:t>
            </a:r>
          </a:p>
          <a:p>
            <a:pPr lvl="1">
              <a:buFont typeface="StarBats" charset="0"/>
              <a:buBlip>
                <a:blip r:embed="rId3"/>
              </a:buBlip>
              <a:tabLst>
                <a:tab pos="723900" algn="l"/>
                <a:tab pos="1447800" algn="l"/>
                <a:tab pos="2171700" algn="l"/>
                <a:tab pos="2895600" algn="l"/>
                <a:tab pos="3619500" algn="l"/>
                <a:tab pos="4343400" algn="l"/>
              </a:tabLst>
            </a:pPr>
            <a:r>
              <a:rPr lang="en-GB" dirty="0"/>
              <a:t>1-CL</a:t>
            </a:r>
            <a:r>
              <a:rPr lang="en-GB" baseline="-25000" dirty="0"/>
              <a:t>b</a:t>
            </a:r>
            <a:r>
              <a:rPr lang="en-GB" dirty="0"/>
              <a:t>: test significance</a:t>
            </a:r>
          </a:p>
          <a:p>
            <a:pPr lvl="1">
              <a:buFont typeface="StarBats" charset="0"/>
              <a:buBlip>
                <a:blip r:embed="rId3"/>
              </a:buBlip>
              <a:tabLst>
                <a:tab pos="723900" algn="l"/>
                <a:tab pos="1447800" algn="l"/>
                <a:tab pos="2171700" algn="l"/>
                <a:tab pos="2895600" algn="l"/>
                <a:tab pos="3619500" algn="l"/>
                <a:tab pos="4343400" algn="l"/>
              </a:tabLst>
            </a:pPr>
            <a:r>
              <a:rPr lang="en-GB" dirty="0" err="1" smtClean="0"/>
              <a:t>CL</a:t>
            </a:r>
            <a:r>
              <a:rPr lang="en-GB" baseline="-25000" dirty="0" err="1" smtClean="0"/>
              <a:t>s+b</a:t>
            </a:r>
            <a:r>
              <a:rPr lang="en-GB" dirty="0"/>
              <a:t>: </a:t>
            </a:r>
            <a:r>
              <a:rPr lang="en-GB" dirty="0" err="1"/>
              <a:t>conf</a:t>
            </a:r>
            <a:r>
              <a:rPr lang="en-GB" dirty="0"/>
              <a:t> in sig.+</a:t>
            </a:r>
            <a:r>
              <a:rPr lang="en-GB" dirty="0" err="1"/>
              <a:t>bg</a:t>
            </a:r>
            <a:r>
              <a:rPr lang="en-GB" dirty="0"/>
              <a:t>.</a:t>
            </a:r>
          </a:p>
          <a:p>
            <a:pPr lvl="1">
              <a:buFont typeface="StarBats" charset="0"/>
              <a:buBlip>
                <a:blip r:embed="rId3"/>
              </a:buBlip>
              <a:tabLst>
                <a:tab pos="723900" algn="l"/>
                <a:tab pos="1447800" algn="l"/>
                <a:tab pos="2171700" algn="l"/>
                <a:tab pos="2895600" algn="l"/>
                <a:tab pos="3619500" algn="l"/>
                <a:tab pos="4343400" algn="l"/>
              </a:tabLst>
            </a:pPr>
            <a:r>
              <a:rPr lang="en-GB" dirty="0" smtClean="0">
                <a:solidFill>
                  <a:srgbClr val="FFFF00"/>
                </a:solidFill>
              </a:rPr>
              <a:t>CL</a:t>
            </a:r>
            <a:r>
              <a:rPr lang="en-GB" baseline="-25000" dirty="0" smtClean="0">
                <a:solidFill>
                  <a:srgbClr val="FFFF00"/>
                </a:solidFill>
              </a:rPr>
              <a:t>s</a:t>
            </a:r>
            <a:r>
              <a:rPr lang="en-GB" dirty="0" smtClean="0">
                <a:solidFill>
                  <a:srgbClr val="FFFF00"/>
                </a:solidFill>
              </a:rPr>
              <a:t>(</a:t>
            </a:r>
            <a:r>
              <a:rPr lang="en-GB" dirty="0" smtClean="0">
                <a:solidFill>
                  <a:srgbClr val="FFFF00"/>
                </a:solidFill>
                <a:latin typeface="Symbol" charset="2"/>
                <a:cs typeface="Symbol" charset="2"/>
              </a:rPr>
              <a:t>m</a:t>
            </a:r>
            <a:r>
              <a:rPr lang="en-GB" dirty="0" smtClean="0">
                <a:solidFill>
                  <a:srgbClr val="FFFF00"/>
                </a:solidFill>
              </a:rPr>
              <a:t>)=</a:t>
            </a:r>
            <a:r>
              <a:rPr lang="en-GB" dirty="0" err="1" smtClean="0">
                <a:solidFill>
                  <a:srgbClr val="FFFF00"/>
                </a:solidFill>
              </a:rPr>
              <a:t>CL</a:t>
            </a:r>
            <a:r>
              <a:rPr lang="en-GB" baseline="-25000" dirty="0" err="1" smtClean="0">
                <a:solidFill>
                  <a:srgbClr val="FFFF00"/>
                </a:solidFill>
              </a:rPr>
              <a:t>s+b</a:t>
            </a:r>
            <a:r>
              <a:rPr lang="en-GB" dirty="0" smtClean="0">
                <a:solidFill>
                  <a:srgbClr val="FFFF00"/>
                </a:solidFill>
              </a:rPr>
              <a:t>/1-CL</a:t>
            </a:r>
            <a:r>
              <a:rPr lang="en-GB" baseline="-25000" dirty="0" smtClean="0">
                <a:solidFill>
                  <a:srgbClr val="FFFF00"/>
                </a:solidFill>
              </a:rPr>
              <a:t>b</a:t>
            </a:r>
          </a:p>
          <a:p>
            <a:pPr lvl="1">
              <a:buFont typeface="StarBats" charset="0"/>
              <a:buBlip>
                <a:blip r:embed="rId3"/>
              </a:buBlip>
              <a:tabLst>
                <a:tab pos="723900" algn="l"/>
                <a:tab pos="1447800" algn="l"/>
                <a:tab pos="2171700" algn="l"/>
                <a:tab pos="2895600" algn="l"/>
                <a:tab pos="3619500" algn="l"/>
                <a:tab pos="4343400" algn="l"/>
              </a:tabLst>
            </a:pPr>
            <a:endParaRPr lang="en-GB" baseline="-25000" dirty="0">
              <a:solidFill>
                <a:srgbClr val="FFFF00"/>
              </a:solidFill>
            </a:endParaRPr>
          </a:p>
          <a:p>
            <a:pPr>
              <a:tabLst>
                <a:tab pos="723900" algn="l"/>
                <a:tab pos="1447800" algn="l"/>
                <a:tab pos="2171700" algn="l"/>
                <a:tab pos="2895600" algn="l"/>
                <a:tab pos="3619500" algn="l"/>
                <a:tab pos="4343400" algn="l"/>
              </a:tabLst>
            </a:pPr>
            <a:endParaRPr lang="en-GB" dirty="0" smtClean="0">
              <a:solidFill>
                <a:srgbClr val="FFFF00"/>
              </a:solidFill>
            </a:endParaRPr>
          </a:p>
        </p:txBody>
      </p:sp>
      <p:sp>
        <p:nvSpPr>
          <p:cNvPr id="3" name="TextBox 2"/>
          <p:cNvSpPr txBox="1"/>
          <p:nvPr/>
        </p:nvSpPr>
        <p:spPr>
          <a:xfrm>
            <a:off x="6014096" y="1107262"/>
            <a:ext cx="2636730" cy="1754327"/>
          </a:xfrm>
          <a:prstGeom prst="rect">
            <a:avLst/>
          </a:prstGeom>
          <a:noFill/>
        </p:spPr>
        <p:txBody>
          <a:bodyPr wrap="square" rtlCol="0">
            <a:spAutoFit/>
          </a:bodyPr>
          <a:lstStyle/>
          <a:p>
            <a:r>
              <a:rPr lang="en-US" dirty="0" smtClean="0"/>
              <a:t>For every mass hypothesis use TOY MC (which reproduces experimental efficiencies etc.) </a:t>
            </a:r>
            <a:r>
              <a:rPr lang="en-US" dirty="0"/>
              <a:t>to produce PDFs </a:t>
            </a:r>
            <a:r>
              <a:rPr lang="en-US" dirty="0" smtClean="0"/>
              <a:t>of q</a:t>
            </a:r>
            <a:endParaRPr lang="en-US" dirty="0"/>
          </a:p>
        </p:txBody>
      </p:sp>
      <p:sp>
        <p:nvSpPr>
          <p:cNvPr id="13" name="Title 12"/>
          <p:cNvSpPr>
            <a:spLocks noGrp="1"/>
          </p:cNvSpPr>
          <p:nvPr>
            <p:ph type="title"/>
          </p:nvPr>
        </p:nvSpPr>
        <p:spPr/>
        <p:txBody>
          <a:bodyPr/>
          <a:lstStyle/>
          <a:p>
            <a:r>
              <a:rPr lang="en-US" dirty="0" smtClean="0"/>
              <a:t>CLs </a:t>
            </a:r>
            <a:endParaRPr lang="en-US" dirty="0"/>
          </a:p>
        </p:txBody>
      </p:sp>
      <p:cxnSp>
        <p:nvCxnSpPr>
          <p:cNvPr id="21" name="Straight Arrow Connector 20"/>
          <p:cNvCxnSpPr/>
          <p:nvPr/>
        </p:nvCxnSpPr>
        <p:spPr>
          <a:xfrm flipH="1" flipV="1">
            <a:off x="2662159" y="3769478"/>
            <a:ext cx="124852" cy="5170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200879" y="1130506"/>
            <a:ext cx="5698390" cy="4408282"/>
            <a:chOff x="200879" y="1130506"/>
            <a:chExt cx="5698390" cy="4408282"/>
          </a:xfrm>
        </p:grpSpPr>
        <p:graphicFrame>
          <p:nvGraphicFramePr>
            <p:cNvPr id="16" name="Object 15"/>
            <p:cNvGraphicFramePr>
              <a:graphicFrameLocks noChangeAspect="1"/>
            </p:cNvGraphicFramePr>
            <p:nvPr>
              <p:extLst>
                <p:ext uri="{D42A27DB-BD31-4B8C-83A1-F6EECF244321}">
                  <p14:modId xmlns:p14="http://schemas.microsoft.com/office/powerpoint/2010/main" val="4194697568"/>
                </p:ext>
              </p:extLst>
            </p:nvPr>
          </p:nvGraphicFramePr>
          <p:xfrm>
            <a:off x="369665" y="4816432"/>
            <a:ext cx="2389188" cy="722312"/>
          </p:xfrm>
          <a:graphic>
            <a:graphicData uri="http://schemas.openxmlformats.org/presentationml/2006/ole">
              <mc:AlternateContent xmlns:mc="http://schemas.openxmlformats.org/markup-compatibility/2006">
                <mc:Choice xmlns:v="urn:schemas-microsoft-com:vml" Requires="v">
                  <p:oleObj spid="_x0000_s47284" name="Equation" r:id="rId4" imgW="1638300" imgH="495300" progId="Equation.3">
                    <p:embed/>
                  </p:oleObj>
                </mc:Choice>
                <mc:Fallback>
                  <p:oleObj name="Equation" r:id="rId4" imgW="1638300" imgH="495300" progId="Equation.3">
                    <p:embed/>
                    <p:pic>
                      <p:nvPicPr>
                        <p:cNvPr id="0" name=""/>
                        <p:cNvPicPr/>
                        <p:nvPr/>
                      </p:nvPicPr>
                      <p:blipFill>
                        <a:blip r:embed="rId5">
                          <a:alphaModFix/>
                        </a:blip>
                        <a:stretch>
                          <a:fillRect/>
                        </a:stretch>
                      </p:blipFill>
                      <p:spPr>
                        <a:xfrm>
                          <a:off x="369665" y="4816432"/>
                          <a:ext cx="2389188" cy="722312"/>
                        </a:xfrm>
                        <a:prstGeom prst="rect">
                          <a:avLst/>
                        </a:prstGeom>
                        <a:solidFill>
                          <a:srgbClr val="F29B9B"/>
                        </a:solid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474741957"/>
                </p:ext>
              </p:extLst>
            </p:nvPr>
          </p:nvGraphicFramePr>
          <p:xfrm>
            <a:off x="2971919" y="4816475"/>
            <a:ext cx="2927350" cy="722313"/>
          </p:xfrm>
          <a:graphic>
            <a:graphicData uri="http://schemas.openxmlformats.org/presentationml/2006/ole">
              <mc:AlternateContent xmlns:mc="http://schemas.openxmlformats.org/markup-compatibility/2006">
                <mc:Choice xmlns:v="urn:schemas-microsoft-com:vml" Requires="v">
                  <p:oleObj spid="_x0000_s47285" name="Equation" r:id="rId6" imgW="2006600" imgH="495300" progId="Equation.3">
                    <p:embed/>
                  </p:oleObj>
                </mc:Choice>
                <mc:Fallback>
                  <p:oleObj name="Equation" r:id="rId6" imgW="2006600" imgH="495300" progId="Equation.3">
                    <p:embed/>
                    <p:pic>
                      <p:nvPicPr>
                        <p:cNvPr id="0" name=""/>
                        <p:cNvPicPr/>
                        <p:nvPr/>
                      </p:nvPicPr>
                      <p:blipFill>
                        <a:blip r:embed="rId7">
                          <a:alphaModFix/>
                        </a:blip>
                        <a:stretch>
                          <a:fillRect/>
                        </a:stretch>
                      </p:blipFill>
                      <p:spPr>
                        <a:xfrm>
                          <a:off x="2971919" y="4816475"/>
                          <a:ext cx="2927350" cy="722313"/>
                        </a:xfrm>
                        <a:prstGeom prst="rect">
                          <a:avLst/>
                        </a:prstGeom>
                        <a:solidFill>
                          <a:srgbClr val="9BD1F9"/>
                        </a:solidFill>
                      </p:spPr>
                    </p:pic>
                  </p:oleObj>
                </mc:Fallback>
              </mc:AlternateContent>
            </a:graphicData>
          </a:graphic>
        </p:graphicFrame>
        <p:grpSp>
          <p:nvGrpSpPr>
            <p:cNvPr id="42" name="Group 41"/>
            <p:cNvGrpSpPr/>
            <p:nvPr/>
          </p:nvGrpSpPr>
          <p:grpSpPr>
            <a:xfrm>
              <a:off x="200879" y="1130506"/>
              <a:ext cx="5565018" cy="3529952"/>
              <a:chOff x="200879" y="1130506"/>
              <a:chExt cx="5565018" cy="3529952"/>
            </a:xfrm>
          </p:grpSpPr>
          <p:grpSp>
            <p:nvGrpSpPr>
              <p:cNvPr id="40" name="Group 39"/>
              <p:cNvGrpSpPr/>
              <p:nvPr/>
            </p:nvGrpSpPr>
            <p:grpSpPr>
              <a:xfrm>
                <a:off x="200879" y="1130506"/>
                <a:ext cx="5565018" cy="3529952"/>
                <a:chOff x="200879" y="1130506"/>
                <a:chExt cx="5565018" cy="3529952"/>
              </a:xfrm>
            </p:grpSpPr>
            <p:grpSp>
              <p:nvGrpSpPr>
                <p:cNvPr id="39" name="Group 38"/>
                <p:cNvGrpSpPr/>
                <p:nvPr/>
              </p:nvGrpSpPr>
              <p:grpSpPr>
                <a:xfrm>
                  <a:off x="200879" y="1130506"/>
                  <a:ext cx="5565018" cy="3529952"/>
                  <a:chOff x="200879" y="1130506"/>
                  <a:chExt cx="5565018" cy="3529952"/>
                </a:xfrm>
              </p:grpSpPr>
              <p:grpSp>
                <p:nvGrpSpPr>
                  <p:cNvPr id="36" name="Group 35"/>
                  <p:cNvGrpSpPr/>
                  <p:nvPr/>
                </p:nvGrpSpPr>
                <p:grpSpPr>
                  <a:xfrm>
                    <a:off x="200879" y="1130506"/>
                    <a:ext cx="5565018" cy="3529952"/>
                    <a:chOff x="467197" y="1130506"/>
                    <a:chExt cx="5565018" cy="3529952"/>
                  </a:xfrm>
                </p:grpSpPr>
                <p:pic>
                  <p:nvPicPr>
                    <p:cNvPr id="24" name="Picture 23"/>
                    <p:cNvPicPr>
                      <a:picLocks noChangeAspect="1"/>
                    </p:cNvPicPr>
                    <p:nvPr/>
                  </p:nvPicPr>
                  <p:blipFill rotWithShape="1">
                    <a:blip r:embed="rId8"/>
                    <a:srcRect l="5202" t="5882" r="5236" b="4617"/>
                    <a:stretch/>
                  </p:blipFill>
                  <p:spPr>
                    <a:xfrm>
                      <a:off x="467197" y="1130506"/>
                      <a:ext cx="5565018" cy="3529952"/>
                    </a:xfrm>
                    <a:prstGeom prst="rect">
                      <a:avLst/>
                    </a:prstGeom>
                  </p:spPr>
                </p:pic>
                <p:sp>
                  <p:nvSpPr>
                    <p:cNvPr id="29" name="Freeform 28"/>
                    <p:cNvSpPr/>
                    <p:nvPr/>
                  </p:nvSpPr>
                  <p:spPr>
                    <a:xfrm>
                      <a:off x="2630714" y="2997200"/>
                      <a:ext cx="2732315" cy="1045029"/>
                    </a:xfrm>
                    <a:custGeom>
                      <a:avLst/>
                      <a:gdLst>
                        <a:gd name="connsiteX0" fmla="*/ 0 w 2732315"/>
                        <a:gd name="connsiteY0" fmla="*/ 1034143 h 1045029"/>
                        <a:gd name="connsiteX1" fmla="*/ 7257 w 2732315"/>
                        <a:gd name="connsiteY1" fmla="*/ 18143 h 1045029"/>
                        <a:gd name="connsiteX2" fmla="*/ 54429 w 2732315"/>
                        <a:gd name="connsiteY2" fmla="*/ 21771 h 1045029"/>
                        <a:gd name="connsiteX3" fmla="*/ 54429 w 2732315"/>
                        <a:gd name="connsiteY3" fmla="*/ 21771 h 1045029"/>
                        <a:gd name="connsiteX4" fmla="*/ 108857 w 2732315"/>
                        <a:gd name="connsiteY4" fmla="*/ 0 h 1045029"/>
                        <a:gd name="connsiteX5" fmla="*/ 108857 w 2732315"/>
                        <a:gd name="connsiteY5" fmla="*/ 72571 h 1045029"/>
                        <a:gd name="connsiteX6" fmla="*/ 156029 w 2732315"/>
                        <a:gd name="connsiteY6" fmla="*/ 72571 h 1045029"/>
                        <a:gd name="connsiteX7" fmla="*/ 156029 w 2732315"/>
                        <a:gd name="connsiteY7" fmla="*/ 123371 h 1045029"/>
                        <a:gd name="connsiteX8" fmla="*/ 199572 w 2732315"/>
                        <a:gd name="connsiteY8" fmla="*/ 119743 h 1045029"/>
                        <a:gd name="connsiteX9" fmla="*/ 195943 w 2732315"/>
                        <a:gd name="connsiteY9" fmla="*/ 47171 h 1045029"/>
                        <a:gd name="connsiteX10" fmla="*/ 246743 w 2732315"/>
                        <a:gd name="connsiteY10" fmla="*/ 47171 h 1045029"/>
                        <a:gd name="connsiteX11" fmla="*/ 246743 w 2732315"/>
                        <a:gd name="connsiteY11" fmla="*/ 47171 h 1045029"/>
                        <a:gd name="connsiteX12" fmla="*/ 297543 w 2732315"/>
                        <a:gd name="connsiteY12" fmla="*/ 72571 h 1045029"/>
                        <a:gd name="connsiteX13" fmla="*/ 297543 w 2732315"/>
                        <a:gd name="connsiteY13" fmla="*/ 3629 h 1045029"/>
                        <a:gd name="connsiteX14" fmla="*/ 341086 w 2732315"/>
                        <a:gd name="connsiteY14" fmla="*/ 10886 h 1045029"/>
                        <a:gd name="connsiteX15" fmla="*/ 341086 w 2732315"/>
                        <a:gd name="connsiteY15" fmla="*/ 54429 h 1045029"/>
                        <a:gd name="connsiteX16" fmla="*/ 391886 w 2732315"/>
                        <a:gd name="connsiteY16" fmla="*/ 50800 h 1045029"/>
                        <a:gd name="connsiteX17" fmla="*/ 391886 w 2732315"/>
                        <a:gd name="connsiteY17" fmla="*/ 83457 h 1045029"/>
                        <a:gd name="connsiteX18" fmla="*/ 439057 w 2732315"/>
                        <a:gd name="connsiteY18" fmla="*/ 87086 h 1045029"/>
                        <a:gd name="connsiteX19" fmla="*/ 439057 w 2732315"/>
                        <a:gd name="connsiteY19" fmla="*/ 134257 h 1045029"/>
                        <a:gd name="connsiteX20" fmla="*/ 482600 w 2732315"/>
                        <a:gd name="connsiteY20" fmla="*/ 123371 h 1045029"/>
                        <a:gd name="connsiteX21" fmla="*/ 478972 w 2732315"/>
                        <a:gd name="connsiteY21" fmla="*/ 72571 h 1045029"/>
                        <a:gd name="connsiteX22" fmla="*/ 529772 w 2732315"/>
                        <a:gd name="connsiteY22" fmla="*/ 72571 h 1045029"/>
                        <a:gd name="connsiteX23" fmla="*/ 533400 w 2732315"/>
                        <a:gd name="connsiteY23" fmla="*/ 130629 h 1045029"/>
                        <a:gd name="connsiteX24" fmla="*/ 576943 w 2732315"/>
                        <a:gd name="connsiteY24" fmla="*/ 127000 h 1045029"/>
                        <a:gd name="connsiteX25" fmla="*/ 576943 w 2732315"/>
                        <a:gd name="connsiteY25" fmla="*/ 127000 h 1045029"/>
                        <a:gd name="connsiteX26" fmla="*/ 624115 w 2732315"/>
                        <a:gd name="connsiteY26" fmla="*/ 112486 h 1045029"/>
                        <a:gd name="connsiteX27" fmla="*/ 624115 w 2732315"/>
                        <a:gd name="connsiteY27" fmla="*/ 163286 h 1045029"/>
                        <a:gd name="connsiteX28" fmla="*/ 671286 w 2732315"/>
                        <a:gd name="connsiteY28" fmla="*/ 163286 h 1045029"/>
                        <a:gd name="connsiteX29" fmla="*/ 667657 w 2732315"/>
                        <a:gd name="connsiteY29" fmla="*/ 116114 h 1045029"/>
                        <a:gd name="connsiteX30" fmla="*/ 714829 w 2732315"/>
                        <a:gd name="connsiteY30" fmla="*/ 119743 h 1045029"/>
                        <a:gd name="connsiteX31" fmla="*/ 718457 w 2732315"/>
                        <a:gd name="connsiteY31" fmla="*/ 166914 h 1045029"/>
                        <a:gd name="connsiteX32" fmla="*/ 765629 w 2732315"/>
                        <a:gd name="connsiteY32" fmla="*/ 166914 h 1045029"/>
                        <a:gd name="connsiteX33" fmla="*/ 765629 w 2732315"/>
                        <a:gd name="connsiteY33" fmla="*/ 112486 h 1045029"/>
                        <a:gd name="connsiteX34" fmla="*/ 812800 w 2732315"/>
                        <a:gd name="connsiteY34" fmla="*/ 112486 h 1045029"/>
                        <a:gd name="connsiteX35" fmla="*/ 809172 w 2732315"/>
                        <a:gd name="connsiteY35" fmla="*/ 148771 h 1045029"/>
                        <a:gd name="connsiteX36" fmla="*/ 856343 w 2732315"/>
                        <a:gd name="connsiteY36" fmla="*/ 148771 h 1045029"/>
                        <a:gd name="connsiteX37" fmla="*/ 856343 w 2732315"/>
                        <a:gd name="connsiteY37" fmla="*/ 195943 h 1045029"/>
                        <a:gd name="connsiteX38" fmla="*/ 910772 w 2732315"/>
                        <a:gd name="connsiteY38" fmla="*/ 199571 h 1045029"/>
                        <a:gd name="connsiteX39" fmla="*/ 914400 w 2732315"/>
                        <a:gd name="connsiteY39" fmla="*/ 235857 h 1045029"/>
                        <a:gd name="connsiteX40" fmla="*/ 950686 w 2732315"/>
                        <a:gd name="connsiteY40" fmla="*/ 235857 h 1045029"/>
                        <a:gd name="connsiteX41" fmla="*/ 950686 w 2732315"/>
                        <a:gd name="connsiteY41" fmla="*/ 235857 h 1045029"/>
                        <a:gd name="connsiteX42" fmla="*/ 990600 w 2732315"/>
                        <a:gd name="connsiteY42" fmla="*/ 221343 h 1045029"/>
                        <a:gd name="connsiteX43" fmla="*/ 990600 w 2732315"/>
                        <a:gd name="connsiteY43" fmla="*/ 221343 h 1045029"/>
                        <a:gd name="connsiteX44" fmla="*/ 1052286 w 2732315"/>
                        <a:gd name="connsiteY44" fmla="*/ 250371 h 1045029"/>
                        <a:gd name="connsiteX45" fmla="*/ 1048657 w 2732315"/>
                        <a:gd name="connsiteY45" fmla="*/ 217714 h 1045029"/>
                        <a:gd name="connsiteX46" fmla="*/ 1095829 w 2732315"/>
                        <a:gd name="connsiteY46" fmla="*/ 214086 h 1045029"/>
                        <a:gd name="connsiteX47" fmla="*/ 1095829 w 2732315"/>
                        <a:gd name="connsiteY47" fmla="*/ 246743 h 1045029"/>
                        <a:gd name="connsiteX48" fmla="*/ 1139372 w 2732315"/>
                        <a:gd name="connsiteY48" fmla="*/ 250371 h 1045029"/>
                        <a:gd name="connsiteX49" fmla="*/ 1143000 w 2732315"/>
                        <a:gd name="connsiteY49" fmla="*/ 304800 h 1045029"/>
                        <a:gd name="connsiteX50" fmla="*/ 1186543 w 2732315"/>
                        <a:gd name="connsiteY50" fmla="*/ 308429 h 1045029"/>
                        <a:gd name="connsiteX51" fmla="*/ 1190172 w 2732315"/>
                        <a:gd name="connsiteY51" fmla="*/ 214086 h 1045029"/>
                        <a:gd name="connsiteX52" fmla="*/ 1230086 w 2732315"/>
                        <a:gd name="connsiteY52" fmla="*/ 217714 h 1045029"/>
                        <a:gd name="connsiteX53" fmla="*/ 1237343 w 2732315"/>
                        <a:gd name="connsiteY53" fmla="*/ 264886 h 1045029"/>
                        <a:gd name="connsiteX54" fmla="*/ 1277257 w 2732315"/>
                        <a:gd name="connsiteY54" fmla="*/ 264886 h 1045029"/>
                        <a:gd name="connsiteX55" fmla="*/ 1277257 w 2732315"/>
                        <a:gd name="connsiteY55" fmla="*/ 424543 h 1045029"/>
                        <a:gd name="connsiteX56" fmla="*/ 1328057 w 2732315"/>
                        <a:gd name="connsiteY56" fmla="*/ 417286 h 1045029"/>
                        <a:gd name="connsiteX57" fmla="*/ 1320800 w 2732315"/>
                        <a:gd name="connsiteY57" fmla="*/ 330200 h 1045029"/>
                        <a:gd name="connsiteX58" fmla="*/ 1364343 w 2732315"/>
                        <a:gd name="connsiteY58" fmla="*/ 333829 h 1045029"/>
                        <a:gd name="connsiteX59" fmla="*/ 1367972 w 2732315"/>
                        <a:gd name="connsiteY59" fmla="*/ 402771 h 1045029"/>
                        <a:gd name="connsiteX60" fmla="*/ 1426029 w 2732315"/>
                        <a:gd name="connsiteY60" fmla="*/ 395514 h 1045029"/>
                        <a:gd name="connsiteX61" fmla="*/ 1426029 w 2732315"/>
                        <a:gd name="connsiteY61" fmla="*/ 395514 h 1045029"/>
                        <a:gd name="connsiteX62" fmla="*/ 1462315 w 2732315"/>
                        <a:gd name="connsiteY62" fmla="*/ 381000 h 1045029"/>
                        <a:gd name="connsiteX63" fmla="*/ 1465943 w 2732315"/>
                        <a:gd name="connsiteY63" fmla="*/ 322943 h 1045029"/>
                        <a:gd name="connsiteX64" fmla="*/ 1505857 w 2732315"/>
                        <a:gd name="connsiteY64" fmla="*/ 326571 h 1045029"/>
                        <a:gd name="connsiteX65" fmla="*/ 1513115 w 2732315"/>
                        <a:gd name="connsiteY65" fmla="*/ 417286 h 1045029"/>
                        <a:gd name="connsiteX66" fmla="*/ 1560286 w 2732315"/>
                        <a:gd name="connsiteY66" fmla="*/ 410029 h 1045029"/>
                        <a:gd name="connsiteX67" fmla="*/ 1563915 w 2732315"/>
                        <a:gd name="connsiteY67" fmla="*/ 351971 h 1045029"/>
                        <a:gd name="connsiteX68" fmla="*/ 1607457 w 2732315"/>
                        <a:gd name="connsiteY68" fmla="*/ 355600 h 1045029"/>
                        <a:gd name="connsiteX69" fmla="*/ 1611086 w 2732315"/>
                        <a:gd name="connsiteY69" fmla="*/ 555171 h 1045029"/>
                        <a:gd name="connsiteX70" fmla="*/ 1661886 w 2732315"/>
                        <a:gd name="connsiteY70" fmla="*/ 555171 h 1045029"/>
                        <a:gd name="connsiteX71" fmla="*/ 1654629 w 2732315"/>
                        <a:gd name="connsiteY71" fmla="*/ 420914 h 1045029"/>
                        <a:gd name="connsiteX72" fmla="*/ 1701800 w 2732315"/>
                        <a:gd name="connsiteY72" fmla="*/ 431800 h 1045029"/>
                        <a:gd name="connsiteX73" fmla="*/ 1705429 w 2732315"/>
                        <a:gd name="connsiteY73" fmla="*/ 576943 h 1045029"/>
                        <a:gd name="connsiteX74" fmla="*/ 1741715 w 2732315"/>
                        <a:gd name="connsiteY74" fmla="*/ 573314 h 1045029"/>
                        <a:gd name="connsiteX75" fmla="*/ 1741715 w 2732315"/>
                        <a:gd name="connsiteY75" fmla="*/ 373743 h 1045029"/>
                        <a:gd name="connsiteX76" fmla="*/ 1792515 w 2732315"/>
                        <a:gd name="connsiteY76" fmla="*/ 377371 h 1045029"/>
                        <a:gd name="connsiteX77" fmla="*/ 1796143 w 2732315"/>
                        <a:gd name="connsiteY77" fmla="*/ 424543 h 1045029"/>
                        <a:gd name="connsiteX78" fmla="*/ 1839686 w 2732315"/>
                        <a:gd name="connsiteY78" fmla="*/ 424543 h 1045029"/>
                        <a:gd name="connsiteX79" fmla="*/ 1850572 w 2732315"/>
                        <a:gd name="connsiteY79" fmla="*/ 555171 h 1045029"/>
                        <a:gd name="connsiteX80" fmla="*/ 1883229 w 2732315"/>
                        <a:gd name="connsiteY80" fmla="*/ 562429 h 1045029"/>
                        <a:gd name="connsiteX81" fmla="*/ 1883229 w 2732315"/>
                        <a:gd name="connsiteY81" fmla="*/ 562429 h 1045029"/>
                        <a:gd name="connsiteX82" fmla="*/ 1934029 w 2732315"/>
                        <a:gd name="connsiteY82" fmla="*/ 595086 h 1045029"/>
                        <a:gd name="connsiteX83" fmla="*/ 1930400 w 2732315"/>
                        <a:gd name="connsiteY83" fmla="*/ 558800 h 1045029"/>
                        <a:gd name="connsiteX84" fmla="*/ 1970315 w 2732315"/>
                        <a:gd name="connsiteY84" fmla="*/ 558800 h 1045029"/>
                        <a:gd name="connsiteX85" fmla="*/ 1970315 w 2732315"/>
                        <a:gd name="connsiteY85" fmla="*/ 558800 h 1045029"/>
                        <a:gd name="connsiteX86" fmla="*/ 2024743 w 2732315"/>
                        <a:gd name="connsiteY86" fmla="*/ 540657 h 1045029"/>
                        <a:gd name="connsiteX87" fmla="*/ 2024743 w 2732315"/>
                        <a:gd name="connsiteY87" fmla="*/ 696686 h 1045029"/>
                        <a:gd name="connsiteX88" fmla="*/ 2075543 w 2732315"/>
                        <a:gd name="connsiteY88" fmla="*/ 689429 h 1045029"/>
                        <a:gd name="connsiteX89" fmla="*/ 2079172 w 2732315"/>
                        <a:gd name="connsiteY89" fmla="*/ 580571 h 1045029"/>
                        <a:gd name="connsiteX90" fmla="*/ 2169886 w 2732315"/>
                        <a:gd name="connsiteY90" fmla="*/ 573314 h 1045029"/>
                        <a:gd name="connsiteX91" fmla="*/ 2169886 w 2732315"/>
                        <a:gd name="connsiteY91" fmla="*/ 645886 h 1045029"/>
                        <a:gd name="connsiteX92" fmla="*/ 2220686 w 2732315"/>
                        <a:gd name="connsiteY92" fmla="*/ 635000 h 1045029"/>
                        <a:gd name="connsiteX93" fmla="*/ 2217057 w 2732315"/>
                        <a:gd name="connsiteY93" fmla="*/ 696686 h 1045029"/>
                        <a:gd name="connsiteX94" fmla="*/ 2256972 w 2732315"/>
                        <a:gd name="connsiteY94" fmla="*/ 700314 h 1045029"/>
                        <a:gd name="connsiteX95" fmla="*/ 2260600 w 2732315"/>
                        <a:gd name="connsiteY95" fmla="*/ 732971 h 1045029"/>
                        <a:gd name="connsiteX96" fmla="*/ 2354943 w 2732315"/>
                        <a:gd name="connsiteY96" fmla="*/ 729343 h 1045029"/>
                        <a:gd name="connsiteX97" fmla="*/ 2354943 w 2732315"/>
                        <a:gd name="connsiteY97" fmla="*/ 678543 h 1045029"/>
                        <a:gd name="connsiteX98" fmla="*/ 2394857 w 2732315"/>
                        <a:gd name="connsiteY98" fmla="*/ 678543 h 1045029"/>
                        <a:gd name="connsiteX99" fmla="*/ 2409372 w 2732315"/>
                        <a:gd name="connsiteY99" fmla="*/ 711200 h 1045029"/>
                        <a:gd name="connsiteX100" fmla="*/ 2442029 w 2732315"/>
                        <a:gd name="connsiteY100" fmla="*/ 714829 h 1045029"/>
                        <a:gd name="connsiteX101" fmla="*/ 2442029 w 2732315"/>
                        <a:gd name="connsiteY101" fmla="*/ 714829 h 1045029"/>
                        <a:gd name="connsiteX102" fmla="*/ 2492829 w 2732315"/>
                        <a:gd name="connsiteY102" fmla="*/ 747486 h 1045029"/>
                        <a:gd name="connsiteX103" fmla="*/ 2492829 w 2732315"/>
                        <a:gd name="connsiteY103" fmla="*/ 889000 h 1045029"/>
                        <a:gd name="connsiteX104" fmla="*/ 2540000 w 2732315"/>
                        <a:gd name="connsiteY104" fmla="*/ 889000 h 1045029"/>
                        <a:gd name="connsiteX105" fmla="*/ 2540000 w 2732315"/>
                        <a:gd name="connsiteY105" fmla="*/ 889000 h 1045029"/>
                        <a:gd name="connsiteX106" fmla="*/ 2540000 w 2732315"/>
                        <a:gd name="connsiteY106" fmla="*/ 889000 h 1045029"/>
                        <a:gd name="connsiteX107" fmla="*/ 2587172 w 2732315"/>
                        <a:gd name="connsiteY107" fmla="*/ 867229 h 1045029"/>
                        <a:gd name="connsiteX108" fmla="*/ 2598057 w 2732315"/>
                        <a:gd name="connsiteY108" fmla="*/ 947057 h 1045029"/>
                        <a:gd name="connsiteX109" fmla="*/ 2630715 w 2732315"/>
                        <a:gd name="connsiteY109" fmla="*/ 943429 h 1045029"/>
                        <a:gd name="connsiteX110" fmla="*/ 2634343 w 2732315"/>
                        <a:gd name="connsiteY110" fmla="*/ 820057 h 1045029"/>
                        <a:gd name="connsiteX111" fmla="*/ 2685143 w 2732315"/>
                        <a:gd name="connsiteY111" fmla="*/ 820057 h 1045029"/>
                        <a:gd name="connsiteX112" fmla="*/ 2685143 w 2732315"/>
                        <a:gd name="connsiteY112" fmla="*/ 820057 h 1045029"/>
                        <a:gd name="connsiteX113" fmla="*/ 2732315 w 2732315"/>
                        <a:gd name="connsiteY113" fmla="*/ 801914 h 1045029"/>
                        <a:gd name="connsiteX114" fmla="*/ 2732315 w 2732315"/>
                        <a:gd name="connsiteY114" fmla="*/ 1045029 h 1045029"/>
                        <a:gd name="connsiteX115" fmla="*/ 0 w 2732315"/>
                        <a:gd name="connsiteY115" fmla="*/ 1034143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32315" h="1045029">
                          <a:moveTo>
                            <a:pt x="0" y="1034143"/>
                          </a:moveTo>
                          <a:lnTo>
                            <a:pt x="7257" y="18143"/>
                          </a:lnTo>
                          <a:lnTo>
                            <a:pt x="54429" y="21771"/>
                          </a:lnTo>
                          <a:lnTo>
                            <a:pt x="54429" y="21771"/>
                          </a:lnTo>
                          <a:lnTo>
                            <a:pt x="108857" y="0"/>
                          </a:lnTo>
                          <a:lnTo>
                            <a:pt x="108857" y="72571"/>
                          </a:lnTo>
                          <a:lnTo>
                            <a:pt x="156029" y="72571"/>
                          </a:lnTo>
                          <a:lnTo>
                            <a:pt x="156029" y="123371"/>
                          </a:lnTo>
                          <a:lnTo>
                            <a:pt x="199572" y="119743"/>
                          </a:lnTo>
                          <a:lnTo>
                            <a:pt x="195943" y="47171"/>
                          </a:lnTo>
                          <a:lnTo>
                            <a:pt x="246743" y="47171"/>
                          </a:lnTo>
                          <a:lnTo>
                            <a:pt x="246743" y="47171"/>
                          </a:lnTo>
                          <a:lnTo>
                            <a:pt x="297543" y="72571"/>
                          </a:lnTo>
                          <a:lnTo>
                            <a:pt x="297543" y="3629"/>
                          </a:lnTo>
                          <a:lnTo>
                            <a:pt x="341086" y="10886"/>
                          </a:lnTo>
                          <a:lnTo>
                            <a:pt x="341086" y="54429"/>
                          </a:lnTo>
                          <a:lnTo>
                            <a:pt x="391886" y="50800"/>
                          </a:lnTo>
                          <a:lnTo>
                            <a:pt x="391886" y="83457"/>
                          </a:lnTo>
                          <a:lnTo>
                            <a:pt x="439057" y="87086"/>
                          </a:lnTo>
                          <a:lnTo>
                            <a:pt x="439057" y="134257"/>
                          </a:lnTo>
                          <a:lnTo>
                            <a:pt x="482600" y="123371"/>
                          </a:lnTo>
                          <a:lnTo>
                            <a:pt x="478972" y="72571"/>
                          </a:lnTo>
                          <a:lnTo>
                            <a:pt x="529772" y="72571"/>
                          </a:lnTo>
                          <a:lnTo>
                            <a:pt x="533400" y="130629"/>
                          </a:lnTo>
                          <a:lnTo>
                            <a:pt x="576943" y="127000"/>
                          </a:lnTo>
                          <a:lnTo>
                            <a:pt x="576943" y="127000"/>
                          </a:lnTo>
                          <a:lnTo>
                            <a:pt x="624115" y="112486"/>
                          </a:lnTo>
                          <a:lnTo>
                            <a:pt x="624115" y="163286"/>
                          </a:lnTo>
                          <a:lnTo>
                            <a:pt x="671286" y="163286"/>
                          </a:lnTo>
                          <a:lnTo>
                            <a:pt x="667657" y="116114"/>
                          </a:lnTo>
                          <a:lnTo>
                            <a:pt x="714829" y="119743"/>
                          </a:lnTo>
                          <a:lnTo>
                            <a:pt x="718457" y="166914"/>
                          </a:lnTo>
                          <a:lnTo>
                            <a:pt x="765629" y="166914"/>
                          </a:lnTo>
                          <a:lnTo>
                            <a:pt x="765629" y="112486"/>
                          </a:lnTo>
                          <a:lnTo>
                            <a:pt x="812800" y="112486"/>
                          </a:lnTo>
                          <a:lnTo>
                            <a:pt x="809172" y="148771"/>
                          </a:lnTo>
                          <a:lnTo>
                            <a:pt x="856343" y="148771"/>
                          </a:lnTo>
                          <a:lnTo>
                            <a:pt x="856343" y="195943"/>
                          </a:lnTo>
                          <a:lnTo>
                            <a:pt x="910772" y="199571"/>
                          </a:lnTo>
                          <a:lnTo>
                            <a:pt x="914400" y="235857"/>
                          </a:lnTo>
                          <a:lnTo>
                            <a:pt x="950686" y="235857"/>
                          </a:lnTo>
                          <a:lnTo>
                            <a:pt x="950686" y="235857"/>
                          </a:lnTo>
                          <a:lnTo>
                            <a:pt x="990600" y="221343"/>
                          </a:lnTo>
                          <a:lnTo>
                            <a:pt x="990600" y="221343"/>
                          </a:lnTo>
                          <a:lnTo>
                            <a:pt x="1052286" y="250371"/>
                          </a:lnTo>
                          <a:lnTo>
                            <a:pt x="1048657" y="217714"/>
                          </a:lnTo>
                          <a:lnTo>
                            <a:pt x="1095829" y="214086"/>
                          </a:lnTo>
                          <a:lnTo>
                            <a:pt x="1095829" y="246743"/>
                          </a:lnTo>
                          <a:lnTo>
                            <a:pt x="1139372" y="250371"/>
                          </a:lnTo>
                          <a:lnTo>
                            <a:pt x="1143000" y="304800"/>
                          </a:lnTo>
                          <a:lnTo>
                            <a:pt x="1186543" y="308429"/>
                          </a:lnTo>
                          <a:lnTo>
                            <a:pt x="1190172" y="214086"/>
                          </a:lnTo>
                          <a:lnTo>
                            <a:pt x="1230086" y="217714"/>
                          </a:lnTo>
                          <a:lnTo>
                            <a:pt x="1237343" y="264886"/>
                          </a:lnTo>
                          <a:lnTo>
                            <a:pt x="1277257" y="264886"/>
                          </a:lnTo>
                          <a:lnTo>
                            <a:pt x="1277257" y="424543"/>
                          </a:lnTo>
                          <a:lnTo>
                            <a:pt x="1328057" y="417286"/>
                          </a:lnTo>
                          <a:lnTo>
                            <a:pt x="1320800" y="330200"/>
                          </a:lnTo>
                          <a:lnTo>
                            <a:pt x="1364343" y="333829"/>
                          </a:lnTo>
                          <a:lnTo>
                            <a:pt x="1367972" y="402771"/>
                          </a:lnTo>
                          <a:lnTo>
                            <a:pt x="1426029" y="395514"/>
                          </a:lnTo>
                          <a:lnTo>
                            <a:pt x="1426029" y="395514"/>
                          </a:lnTo>
                          <a:lnTo>
                            <a:pt x="1462315" y="381000"/>
                          </a:lnTo>
                          <a:lnTo>
                            <a:pt x="1465943" y="322943"/>
                          </a:lnTo>
                          <a:lnTo>
                            <a:pt x="1505857" y="326571"/>
                          </a:lnTo>
                          <a:lnTo>
                            <a:pt x="1513115" y="417286"/>
                          </a:lnTo>
                          <a:lnTo>
                            <a:pt x="1560286" y="410029"/>
                          </a:lnTo>
                          <a:lnTo>
                            <a:pt x="1563915" y="351971"/>
                          </a:lnTo>
                          <a:lnTo>
                            <a:pt x="1607457" y="355600"/>
                          </a:lnTo>
                          <a:cubicBezTo>
                            <a:pt x="1608667" y="422124"/>
                            <a:pt x="1609876" y="488647"/>
                            <a:pt x="1611086" y="555171"/>
                          </a:cubicBezTo>
                          <a:lnTo>
                            <a:pt x="1661886" y="555171"/>
                          </a:lnTo>
                          <a:lnTo>
                            <a:pt x="1654629" y="420914"/>
                          </a:lnTo>
                          <a:lnTo>
                            <a:pt x="1701800" y="431800"/>
                          </a:lnTo>
                          <a:cubicBezTo>
                            <a:pt x="1703010" y="480181"/>
                            <a:pt x="1704219" y="528562"/>
                            <a:pt x="1705429" y="576943"/>
                          </a:cubicBezTo>
                          <a:lnTo>
                            <a:pt x="1741715" y="573314"/>
                          </a:lnTo>
                          <a:lnTo>
                            <a:pt x="1741715" y="373743"/>
                          </a:lnTo>
                          <a:lnTo>
                            <a:pt x="1792515" y="377371"/>
                          </a:lnTo>
                          <a:lnTo>
                            <a:pt x="1796143" y="424543"/>
                          </a:lnTo>
                          <a:lnTo>
                            <a:pt x="1839686" y="424543"/>
                          </a:lnTo>
                          <a:lnTo>
                            <a:pt x="1850572" y="555171"/>
                          </a:lnTo>
                          <a:lnTo>
                            <a:pt x="1883229" y="562429"/>
                          </a:lnTo>
                          <a:lnTo>
                            <a:pt x="1883229" y="562429"/>
                          </a:lnTo>
                          <a:lnTo>
                            <a:pt x="1934029" y="595086"/>
                          </a:lnTo>
                          <a:lnTo>
                            <a:pt x="1930400" y="558800"/>
                          </a:lnTo>
                          <a:lnTo>
                            <a:pt x="1970315" y="558800"/>
                          </a:lnTo>
                          <a:lnTo>
                            <a:pt x="1970315" y="558800"/>
                          </a:lnTo>
                          <a:lnTo>
                            <a:pt x="2024743" y="540657"/>
                          </a:lnTo>
                          <a:lnTo>
                            <a:pt x="2024743" y="696686"/>
                          </a:lnTo>
                          <a:lnTo>
                            <a:pt x="2075543" y="689429"/>
                          </a:lnTo>
                          <a:lnTo>
                            <a:pt x="2079172" y="580571"/>
                          </a:lnTo>
                          <a:lnTo>
                            <a:pt x="2169886" y="573314"/>
                          </a:lnTo>
                          <a:lnTo>
                            <a:pt x="2169886" y="645886"/>
                          </a:lnTo>
                          <a:lnTo>
                            <a:pt x="2220686" y="635000"/>
                          </a:lnTo>
                          <a:lnTo>
                            <a:pt x="2217057" y="696686"/>
                          </a:lnTo>
                          <a:lnTo>
                            <a:pt x="2256972" y="700314"/>
                          </a:lnTo>
                          <a:lnTo>
                            <a:pt x="2260600" y="732971"/>
                          </a:lnTo>
                          <a:lnTo>
                            <a:pt x="2354943" y="729343"/>
                          </a:lnTo>
                          <a:lnTo>
                            <a:pt x="2354943" y="678543"/>
                          </a:lnTo>
                          <a:lnTo>
                            <a:pt x="2394857" y="678543"/>
                          </a:lnTo>
                          <a:lnTo>
                            <a:pt x="2409372" y="711200"/>
                          </a:lnTo>
                          <a:lnTo>
                            <a:pt x="2442029" y="714829"/>
                          </a:lnTo>
                          <a:lnTo>
                            <a:pt x="2442029" y="714829"/>
                          </a:lnTo>
                          <a:lnTo>
                            <a:pt x="2492829" y="747486"/>
                          </a:lnTo>
                          <a:lnTo>
                            <a:pt x="2492829" y="889000"/>
                          </a:lnTo>
                          <a:lnTo>
                            <a:pt x="2540000" y="889000"/>
                          </a:lnTo>
                          <a:lnTo>
                            <a:pt x="2540000" y="889000"/>
                          </a:lnTo>
                          <a:lnTo>
                            <a:pt x="2540000" y="889000"/>
                          </a:lnTo>
                          <a:lnTo>
                            <a:pt x="2587172" y="867229"/>
                          </a:lnTo>
                          <a:lnTo>
                            <a:pt x="2598057" y="947057"/>
                          </a:lnTo>
                          <a:lnTo>
                            <a:pt x="2630715" y="943429"/>
                          </a:lnTo>
                          <a:lnTo>
                            <a:pt x="2634343" y="820057"/>
                          </a:lnTo>
                          <a:lnTo>
                            <a:pt x="2685143" y="820057"/>
                          </a:lnTo>
                          <a:lnTo>
                            <a:pt x="2685143" y="820057"/>
                          </a:lnTo>
                          <a:lnTo>
                            <a:pt x="2732315" y="801914"/>
                          </a:lnTo>
                          <a:lnTo>
                            <a:pt x="2732315" y="1045029"/>
                          </a:lnTo>
                          <a:lnTo>
                            <a:pt x="0" y="1034143"/>
                          </a:lnTo>
                          <a:close/>
                        </a:path>
                      </a:pathLst>
                    </a:custGeom>
                    <a:solidFill>
                      <a:schemeClr val="accent3">
                        <a:lumMod val="40000"/>
                        <a:lumOff val="60000"/>
                      </a:schemeClr>
                    </a:solidFill>
                    <a:ln>
                      <a:solidFill>
                        <a:srgbClr val="3D2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2633133" y="3369733"/>
                      <a:ext cx="808567" cy="668867"/>
                    </a:xfrm>
                    <a:custGeom>
                      <a:avLst/>
                      <a:gdLst>
                        <a:gd name="connsiteX0" fmla="*/ 0 w 808567"/>
                        <a:gd name="connsiteY0" fmla="*/ 0 h 668867"/>
                        <a:gd name="connsiteX1" fmla="*/ 0 w 808567"/>
                        <a:gd name="connsiteY1" fmla="*/ 668867 h 668867"/>
                        <a:gd name="connsiteX2" fmla="*/ 808567 w 808567"/>
                        <a:gd name="connsiteY2" fmla="*/ 660400 h 668867"/>
                        <a:gd name="connsiteX3" fmla="*/ 808567 w 808567"/>
                        <a:gd name="connsiteY3" fmla="*/ 402167 h 668867"/>
                        <a:gd name="connsiteX4" fmla="*/ 757767 w 808567"/>
                        <a:gd name="connsiteY4" fmla="*/ 406400 h 668867"/>
                        <a:gd name="connsiteX5" fmla="*/ 757767 w 808567"/>
                        <a:gd name="connsiteY5" fmla="*/ 495300 h 668867"/>
                        <a:gd name="connsiteX6" fmla="*/ 715434 w 808567"/>
                        <a:gd name="connsiteY6" fmla="*/ 491067 h 668867"/>
                        <a:gd name="connsiteX7" fmla="*/ 702734 w 808567"/>
                        <a:gd name="connsiteY7" fmla="*/ 372534 h 668867"/>
                        <a:gd name="connsiteX8" fmla="*/ 702734 w 808567"/>
                        <a:gd name="connsiteY8" fmla="*/ 372534 h 668867"/>
                        <a:gd name="connsiteX9" fmla="*/ 660400 w 808567"/>
                        <a:gd name="connsiteY9" fmla="*/ 368300 h 668867"/>
                        <a:gd name="connsiteX10" fmla="*/ 668867 w 808567"/>
                        <a:gd name="connsiteY10" fmla="*/ 512234 h 668867"/>
                        <a:gd name="connsiteX11" fmla="*/ 618067 w 808567"/>
                        <a:gd name="connsiteY11" fmla="*/ 520700 h 668867"/>
                        <a:gd name="connsiteX12" fmla="*/ 618067 w 808567"/>
                        <a:gd name="connsiteY12" fmla="*/ 376767 h 668867"/>
                        <a:gd name="connsiteX13" fmla="*/ 567267 w 808567"/>
                        <a:gd name="connsiteY13" fmla="*/ 376767 h 668867"/>
                        <a:gd name="connsiteX14" fmla="*/ 567267 w 808567"/>
                        <a:gd name="connsiteY14" fmla="*/ 520700 h 668867"/>
                        <a:gd name="connsiteX15" fmla="*/ 524934 w 808567"/>
                        <a:gd name="connsiteY15" fmla="*/ 516467 h 668867"/>
                        <a:gd name="connsiteX16" fmla="*/ 529167 w 808567"/>
                        <a:gd name="connsiteY16" fmla="*/ 228600 h 668867"/>
                        <a:gd name="connsiteX17" fmla="*/ 474134 w 808567"/>
                        <a:gd name="connsiteY17" fmla="*/ 224367 h 668867"/>
                        <a:gd name="connsiteX18" fmla="*/ 482600 w 808567"/>
                        <a:gd name="connsiteY18" fmla="*/ 330200 h 668867"/>
                        <a:gd name="connsiteX19" fmla="*/ 436034 w 808567"/>
                        <a:gd name="connsiteY19" fmla="*/ 334434 h 668867"/>
                        <a:gd name="connsiteX20" fmla="*/ 440267 w 808567"/>
                        <a:gd name="connsiteY20" fmla="*/ 516467 h 668867"/>
                        <a:gd name="connsiteX21" fmla="*/ 376767 w 808567"/>
                        <a:gd name="connsiteY21" fmla="*/ 516467 h 668867"/>
                        <a:gd name="connsiteX22" fmla="*/ 389467 w 808567"/>
                        <a:gd name="connsiteY22" fmla="*/ 245534 h 668867"/>
                        <a:gd name="connsiteX23" fmla="*/ 334434 w 808567"/>
                        <a:gd name="connsiteY23" fmla="*/ 249767 h 668867"/>
                        <a:gd name="connsiteX24" fmla="*/ 338667 w 808567"/>
                        <a:gd name="connsiteY24" fmla="*/ 203200 h 668867"/>
                        <a:gd name="connsiteX25" fmla="*/ 287867 w 808567"/>
                        <a:gd name="connsiteY25" fmla="*/ 207434 h 668867"/>
                        <a:gd name="connsiteX26" fmla="*/ 296334 w 808567"/>
                        <a:gd name="connsiteY26" fmla="*/ 131234 h 668867"/>
                        <a:gd name="connsiteX27" fmla="*/ 249767 w 808567"/>
                        <a:gd name="connsiteY27" fmla="*/ 127000 h 668867"/>
                        <a:gd name="connsiteX28" fmla="*/ 249767 w 808567"/>
                        <a:gd name="connsiteY28" fmla="*/ 262467 h 668867"/>
                        <a:gd name="connsiteX29" fmla="*/ 198967 w 808567"/>
                        <a:gd name="connsiteY29" fmla="*/ 266700 h 668867"/>
                        <a:gd name="connsiteX30" fmla="*/ 198967 w 808567"/>
                        <a:gd name="connsiteY30" fmla="*/ 156634 h 668867"/>
                        <a:gd name="connsiteX31" fmla="*/ 152400 w 808567"/>
                        <a:gd name="connsiteY31" fmla="*/ 156634 h 668867"/>
                        <a:gd name="connsiteX32" fmla="*/ 152400 w 808567"/>
                        <a:gd name="connsiteY32" fmla="*/ 215900 h 668867"/>
                        <a:gd name="connsiteX33" fmla="*/ 97367 w 808567"/>
                        <a:gd name="connsiteY33" fmla="*/ 211667 h 668867"/>
                        <a:gd name="connsiteX34" fmla="*/ 101600 w 808567"/>
                        <a:gd name="connsiteY34" fmla="*/ 152400 h 668867"/>
                        <a:gd name="connsiteX35" fmla="*/ 63500 w 808567"/>
                        <a:gd name="connsiteY35" fmla="*/ 143934 h 668867"/>
                        <a:gd name="connsiteX36" fmla="*/ 50800 w 808567"/>
                        <a:gd name="connsiteY36" fmla="*/ 55034 h 668867"/>
                        <a:gd name="connsiteX37" fmla="*/ 50800 w 808567"/>
                        <a:gd name="connsiteY37" fmla="*/ 55034 h 668867"/>
                        <a:gd name="connsiteX38" fmla="*/ 0 w 808567"/>
                        <a:gd name="connsiteY38" fmla="*/ 0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8567" h="668867">
                          <a:moveTo>
                            <a:pt x="0" y="0"/>
                          </a:moveTo>
                          <a:lnTo>
                            <a:pt x="0" y="668867"/>
                          </a:lnTo>
                          <a:lnTo>
                            <a:pt x="808567" y="660400"/>
                          </a:lnTo>
                          <a:lnTo>
                            <a:pt x="808567" y="402167"/>
                          </a:lnTo>
                          <a:lnTo>
                            <a:pt x="757767" y="406400"/>
                          </a:lnTo>
                          <a:lnTo>
                            <a:pt x="757767" y="495300"/>
                          </a:lnTo>
                          <a:lnTo>
                            <a:pt x="715434" y="491067"/>
                          </a:lnTo>
                          <a:lnTo>
                            <a:pt x="702734" y="372534"/>
                          </a:lnTo>
                          <a:lnTo>
                            <a:pt x="702734" y="372534"/>
                          </a:lnTo>
                          <a:lnTo>
                            <a:pt x="660400" y="368300"/>
                          </a:lnTo>
                          <a:lnTo>
                            <a:pt x="668867" y="512234"/>
                          </a:lnTo>
                          <a:lnTo>
                            <a:pt x="618067" y="520700"/>
                          </a:lnTo>
                          <a:lnTo>
                            <a:pt x="618067" y="376767"/>
                          </a:lnTo>
                          <a:lnTo>
                            <a:pt x="567267" y="376767"/>
                          </a:lnTo>
                          <a:lnTo>
                            <a:pt x="567267" y="520700"/>
                          </a:lnTo>
                          <a:lnTo>
                            <a:pt x="524934" y="516467"/>
                          </a:lnTo>
                          <a:lnTo>
                            <a:pt x="529167" y="228600"/>
                          </a:lnTo>
                          <a:lnTo>
                            <a:pt x="474134" y="224367"/>
                          </a:lnTo>
                          <a:lnTo>
                            <a:pt x="482600" y="330200"/>
                          </a:lnTo>
                          <a:lnTo>
                            <a:pt x="436034" y="334434"/>
                          </a:lnTo>
                          <a:lnTo>
                            <a:pt x="440267" y="516467"/>
                          </a:lnTo>
                          <a:lnTo>
                            <a:pt x="376767" y="516467"/>
                          </a:lnTo>
                          <a:lnTo>
                            <a:pt x="389467" y="245534"/>
                          </a:lnTo>
                          <a:lnTo>
                            <a:pt x="334434" y="249767"/>
                          </a:lnTo>
                          <a:lnTo>
                            <a:pt x="338667" y="203200"/>
                          </a:lnTo>
                          <a:lnTo>
                            <a:pt x="287867" y="207434"/>
                          </a:lnTo>
                          <a:lnTo>
                            <a:pt x="296334" y="131234"/>
                          </a:lnTo>
                          <a:lnTo>
                            <a:pt x="249767" y="127000"/>
                          </a:lnTo>
                          <a:lnTo>
                            <a:pt x="249767" y="262467"/>
                          </a:lnTo>
                          <a:lnTo>
                            <a:pt x="198967" y="266700"/>
                          </a:lnTo>
                          <a:lnTo>
                            <a:pt x="198967" y="156634"/>
                          </a:lnTo>
                          <a:lnTo>
                            <a:pt x="152400" y="156634"/>
                          </a:lnTo>
                          <a:lnTo>
                            <a:pt x="152400" y="215900"/>
                          </a:lnTo>
                          <a:lnTo>
                            <a:pt x="97367" y="211667"/>
                          </a:lnTo>
                          <a:lnTo>
                            <a:pt x="101600" y="152400"/>
                          </a:lnTo>
                          <a:lnTo>
                            <a:pt x="63500" y="143934"/>
                          </a:lnTo>
                          <a:lnTo>
                            <a:pt x="50800" y="55034"/>
                          </a:lnTo>
                          <a:lnTo>
                            <a:pt x="50800" y="55034"/>
                          </a:lnTo>
                          <a:lnTo>
                            <a:pt x="0" y="0"/>
                          </a:lnTo>
                          <a:close/>
                        </a:path>
                      </a:pathLst>
                    </a:custGeom>
                    <a:solidFill>
                      <a:schemeClr val="accent4">
                        <a:lumMod val="40000"/>
                        <a:lumOff val="60000"/>
                      </a:schemeClr>
                    </a:solidFill>
                    <a:ln>
                      <a:solidFill>
                        <a:srgbClr val="FC4F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8" name="Straight Arrow Connector 37"/>
                  <p:cNvCxnSpPr>
                    <a:endCxn id="26" idx="1"/>
                  </p:cNvCxnSpPr>
                  <p:nvPr/>
                </p:nvCxnSpPr>
                <p:spPr>
                  <a:xfrm>
                    <a:off x="2366815" y="2447731"/>
                    <a:ext cx="0" cy="1590869"/>
                  </a:xfrm>
                  <a:prstGeom prst="straightConnector1">
                    <a:avLst/>
                  </a:prstGeom>
                  <a:ln>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27" name="Freeform 26"/>
                <p:cNvSpPr/>
                <p:nvPr/>
              </p:nvSpPr>
              <p:spPr>
                <a:xfrm>
                  <a:off x="3238201" y="3839633"/>
                  <a:ext cx="55034" cy="198967"/>
                </a:xfrm>
                <a:custGeom>
                  <a:avLst/>
                  <a:gdLst>
                    <a:gd name="connsiteX0" fmla="*/ 0 w 55034"/>
                    <a:gd name="connsiteY0" fmla="*/ 194734 h 198967"/>
                    <a:gd name="connsiteX1" fmla="*/ 4234 w 55034"/>
                    <a:gd name="connsiteY1" fmla="*/ 0 h 198967"/>
                    <a:gd name="connsiteX2" fmla="*/ 50800 w 55034"/>
                    <a:gd name="connsiteY2" fmla="*/ 0 h 198967"/>
                    <a:gd name="connsiteX3" fmla="*/ 55034 w 55034"/>
                    <a:gd name="connsiteY3" fmla="*/ 198967 h 198967"/>
                    <a:gd name="connsiteX4" fmla="*/ 0 w 55034"/>
                    <a:gd name="connsiteY4" fmla="*/ 194734 h 198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198967">
                      <a:moveTo>
                        <a:pt x="0" y="194734"/>
                      </a:moveTo>
                      <a:cubicBezTo>
                        <a:pt x="1411" y="129823"/>
                        <a:pt x="2823" y="64911"/>
                        <a:pt x="4234" y="0"/>
                      </a:cubicBezTo>
                      <a:lnTo>
                        <a:pt x="50800" y="0"/>
                      </a:lnTo>
                      <a:cubicBezTo>
                        <a:pt x="52211" y="66322"/>
                        <a:pt x="53623" y="132645"/>
                        <a:pt x="55034" y="198967"/>
                      </a:cubicBezTo>
                      <a:lnTo>
                        <a:pt x="0" y="194734"/>
                      </a:lnTo>
                      <a:close/>
                    </a:path>
                  </a:pathLst>
                </a:custGeom>
                <a:solidFill>
                  <a:srgbClr val="F19B9B"/>
                </a:solidFill>
                <a:ln>
                  <a:solidFill>
                    <a:srgbClr val="FC4F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3517601" y="4000500"/>
                  <a:ext cx="105834" cy="38100"/>
                </a:xfrm>
                <a:custGeom>
                  <a:avLst/>
                  <a:gdLst>
                    <a:gd name="connsiteX0" fmla="*/ 0 w 105834"/>
                    <a:gd name="connsiteY0" fmla="*/ 33867 h 38100"/>
                    <a:gd name="connsiteX1" fmla="*/ 0 w 105834"/>
                    <a:gd name="connsiteY1" fmla="*/ 33867 h 38100"/>
                    <a:gd name="connsiteX2" fmla="*/ 105834 w 105834"/>
                    <a:gd name="connsiteY2" fmla="*/ 0 h 38100"/>
                    <a:gd name="connsiteX3" fmla="*/ 105834 w 105834"/>
                    <a:gd name="connsiteY3" fmla="*/ 38100 h 38100"/>
                    <a:gd name="connsiteX4" fmla="*/ 0 w 105834"/>
                    <a:gd name="connsiteY4" fmla="*/ 33867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34" h="38100">
                      <a:moveTo>
                        <a:pt x="0" y="33867"/>
                      </a:moveTo>
                      <a:lnTo>
                        <a:pt x="0" y="33867"/>
                      </a:lnTo>
                      <a:lnTo>
                        <a:pt x="105834" y="0"/>
                      </a:lnTo>
                      <a:lnTo>
                        <a:pt x="105834" y="38100"/>
                      </a:lnTo>
                      <a:lnTo>
                        <a:pt x="0" y="33867"/>
                      </a:lnTo>
                      <a:close/>
                    </a:path>
                  </a:pathLst>
                </a:custGeom>
                <a:solidFill>
                  <a:srgbClr val="F19B9B"/>
                </a:solidFill>
                <a:ln>
                  <a:solidFill>
                    <a:srgbClr val="FC4F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5132996" y="3831771"/>
                <a:ext cx="428172" cy="214086"/>
                <a:chOff x="5132996" y="3831771"/>
                <a:chExt cx="428172" cy="214086"/>
              </a:xfrm>
            </p:grpSpPr>
            <p:sp>
              <p:nvSpPr>
                <p:cNvPr id="30" name="Freeform 29"/>
                <p:cNvSpPr/>
                <p:nvPr/>
              </p:nvSpPr>
              <p:spPr>
                <a:xfrm>
                  <a:off x="5132996" y="3831771"/>
                  <a:ext cx="112486" cy="206829"/>
                </a:xfrm>
                <a:custGeom>
                  <a:avLst/>
                  <a:gdLst>
                    <a:gd name="connsiteX0" fmla="*/ 0 w 112486"/>
                    <a:gd name="connsiteY0" fmla="*/ 195943 h 206829"/>
                    <a:gd name="connsiteX1" fmla="*/ 7257 w 112486"/>
                    <a:gd name="connsiteY1" fmla="*/ 108858 h 206829"/>
                    <a:gd name="connsiteX2" fmla="*/ 54429 w 112486"/>
                    <a:gd name="connsiteY2" fmla="*/ 108858 h 206829"/>
                    <a:gd name="connsiteX3" fmla="*/ 54429 w 112486"/>
                    <a:gd name="connsiteY3" fmla="*/ 0 h 206829"/>
                    <a:gd name="connsiteX4" fmla="*/ 101600 w 112486"/>
                    <a:gd name="connsiteY4" fmla="*/ 7258 h 206829"/>
                    <a:gd name="connsiteX5" fmla="*/ 112486 w 112486"/>
                    <a:gd name="connsiteY5" fmla="*/ 206829 h 206829"/>
                    <a:gd name="connsiteX6" fmla="*/ 0 w 112486"/>
                    <a:gd name="connsiteY6" fmla="*/ 195943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86" h="206829">
                      <a:moveTo>
                        <a:pt x="0" y="195943"/>
                      </a:moveTo>
                      <a:lnTo>
                        <a:pt x="7257" y="108858"/>
                      </a:lnTo>
                      <a:lnTo>
                        <a:pt x="54429" y="108858"/>
                      </a:lnTo>
                      <a:lnTo>
                        <a:pt x="54429" y="0"/>
                      </a:lnTo>
                      <a:lnTo>
                        <a:pt x="101600" y="7258"/>
                      </a:lnTo>
                      <a:lnTo>
                        <a:pt x="112486" y="206829"/>
                      </a:lnTo>
                      <a:lnTo>
                        <a:pt x="0" y="195943"/>
                      </a:lnTo>
                      <a:close/>
                    </a:path>
                  </a:pathLst>
                </a:custGeom>
                <a:solidFill>
                  <a:schemeClr val="accent3">
                    <a:lumMod val="40000"/>
                    <a:lumOff val="60000"/>
                  </a:schemeClr>
                </a:solidFill>
                <a:ln>
                  <a:solidFill>
                    <a:srgbClr val="3D2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5318053" y="3937000"/>
                  <a:ext cx="61686" cy="101600"/>
                </a:xfrm>
                <a:custGeom>
                  <a:avLst/>
                  <a:gdLst>
                    <a:gd name="connsiteX0" fmla="*/ 0 w 61686"/>
                    <a:gd name="connsiteY0" fmla="*/ 101600 h 101600"/>
                    <a:gd name="connsiteX1" fmla="*/ 3629 w 61686"/>
                    <a:gd name="connsiteY1" fmla="*/ 0 h 101600"/>
                    <a:gd name="connsiteX2" fmla="*/ 58058 w 61686"/>
                    <a:gd name="connsiteY2" fmla="*/ 3629 h 101600"/>
                    <a:gd name="connsiteX3" fmla="*/ 61686 w 61686"/>
                    <a:gd name="connsiteY3" fmla="*/ 97971 h 101600"/>
                    <a:gd name="connsiteX4" fmla="*/ 0 w 61686"/>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86" h="101600">
                      <a:moveTo>
                        <a:pt x="0" y="101600"/>
                      </a:moveTo>
                      <a:lnTo>
                        <a:pt x="3629" y="0"/>
                      </a:lnTo>
                      <a:lnTo>
                        <a:pt x="58058" y="3629"/>
                      </a:lnTo>
                      <a:lnTo>
                        <a:pt x="61686" y="97971"/>
                      </a:lnTo>
                      <a:lnTo>
                        <a:pt x="0" y="101600"/>
                      </a:lnTo>
                      <a:close/>
                    </a:path>
                  </a:pathLst>
                </a:custGeom>
                <a:solidFill>
                  <a:schemeClr val="accent3">
                    <a:lumMod val="40000"/>
                    <a:lumOff val="60000"/>
                  </a:schemeClr>
                </a:solidFill>
                <a:ln>
                  <a:solidFill>
                    <a:srgbClr val="3D2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5416025" y="3962400"/>
                  <a:ext cx="145143" cy="83457"/>
                </a:xfrm>
                <a:custGeom>
                  <a:avLst/>
                  <a:gdLst>
                    <a:gd name="connsiteX0" fmla="*/ 145143 w 145143"/>
                    <a:gd name="connsiteY0" fmla="*/ 68943 h 83457"/>
                    <a:gd name="connsiteX1" fmla="*/ 141514 w 145143"/>
                    <a:gd name="connsiteY1" fmla="*/ 0 h 83457"/>
                    <a:gd name="connsiteX2" fmla="*/ 54428 w 145143"/>
                    <a:gd name="connsiteY2" fmla="*/ 0 h 83457"/>
                    <a:gd name="connsiteX3" fmla="*/ 54428 w 145143"/>
                    <a:gd name="connsiteY3" fmla="*/ 39914 h 83457"/>
                    <a:gd name="connsiteX4" fmla="*/ 0 w 145143"/>
                    <a:gd name="connsiteY4" fmla="*/ 39914 h 83457"/>
                    <a:gd name="connsiteX5" fmla="*/ 3628 w 145143"/>
                    <a:gd name="connsiteY5" fmla="*/ 83457 h 83457"/>
                    <a:gd name="connsiteX6" fmla="*/ 145143 w 145143"/>
                    <a:gd name="connsiteY6" fmla="*/ 68943 h 8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143" h="83457">
                      <a:moveTo>
                        <a:pt x="145143" y="68943"/>
                      </a:moveTo>
                      <a:lnTo>
                        <a:pt x="141514" y="0"/>
                      </a:lnTo>
                      <a:lnTo>
                        <a:pt x="54428" y="0"/>
                      </a:lnTo>
                      <a:lnTo>
                        <a:pt x="54428" y="39914"/>
                      </a:lnTo>
                      <a:lnTo>
                        <a:pt x="0" y="39914"/>
                      </a:lnTo>
                      <a:lnTo>
                        <a:pt x="3628" y="83457"/>
                      </a:lnTo>
                      <a:lnTo>
                        <a:pt x="145143" y="68943"/>
                      </a:lnTo>
                      <a:close/>
                    </a:path>
                  </a:pathLst>
                </a:custGeom>
                <a:solidFill>
                  <a:schemeClr val="accent3">
                    <a:lumMod val="40000"/>
                    <a:lumOff val="60000"/>
                  </a:schemeClr>
                </a:solidFill>
                <a:ln>
                  <a:solidFill>
                    <a:srgbClr val="3D2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44" name="Straight Arrow Connector 43"/>
            <p:cNvCxnSpPr/>
            <p:nvPr/>
          </p:nvCxnSpPr>
          <p:spPr>
            <a:xfrm flipV="1">
              <a:off x="2364396" y="3937000"/>
              <a:ext cx="196231" cy="8794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4025306" y="3839634"/>
              <a:ext cx="327760" cy="976798"/>
            </a:xfrm>
            <a:prstGeom prst="straightConnector1">
              <a:avLst/>
            </a:prstGeom>
            <a:ln>
              <a:solidFill>
                <a:srgbClr val="3D2FFE"/>
              </a:solidFill>
              <a:tailEnd type="arrow"/>
            </a:ln>
          </p:spPr>
          <p:style>
            <a:lnRef idx="2">
              <a:schemeClr val="accent1"/>
            </a:lnRef>
            <a:fillRef idx="0">
              <a:schemeClr val="accent1"/>
            </a:fillRef>
            <a:effectRef idx="1">
              <a:schemeClr val="accent1"/>
            </a:effectRef>
            <a:fontRef idx="minor">
              <a:schemeClr val="tx1"/>
            </a:fontRef>
          </p:style>
        </p:cxnSp>
      </p:grpSp>
      <p:sp>
        <p:nvSpPr>
          <p:cNvPr id="49" name="Rectangle 48"/>
          <p:cNvSpPr/>
          <p:nvPr/>
        </p:nvSpPr>
        <p:spPr>
          <a:xfrm>
            <a:off x="504348" y="5608837"/>
            <a:ext cx="8500159" cy="646331"/>
          </a:xfrm>
          <a:prstGeom prst="rect">
            <a:avLst/>
          </a:prstGeom>
        </p:spPr>
        <p:txBody>
          <a:bodyPr wrap="square">
            <a:spAutoFit/>
          </a:bodyPr>
          <a:lstStyle/>
          <a:p>
            <a:r>
              <a:rPr lang="en-US" dirty="0">
                <a:latin typeface="Georgia"/>
                <a:cs typeface="Georgia"/>
              </a:rPr>
              <a:t>If for </a:t>
            </a:r>
            <a:r>
              <a:rPr lang="en-US" dirty="0">
                <a:latin typeface="Symbol" charset="2"/>
                <a:cs typeface="Symbol" charset="2"/>
              </a:rPr>
              <a:t>m</a:t>
            </a:r>
            <a:r>
              <a:rPr lang="en-US" dirty="0">
                <a:latin typeface="Georgia"/>
                <a:cs typeface="Georgia"/>
              </a:rPr>
              <a:t>=1, CLs &lt; </a:t>
            </a:r>
            <a:r>
              <a:rPr lang="en-US" dirty="0">
                <a:latin typeface="Symbol" charset="2"/>
                <a:cs typeface="Symbol" charset="2"/>
              </a:rPr>
              <a:t>a</a:t>
            </a:r>
            <a:r>
              <a:rPr lang="en-US" dirty="0">
                <a:latin typeface="Georgia"/>
                <a:cs typeface="Georgia"/>
              </a:rPr>
              <a:t>, we would state that the SM Higgs boson is excluded</a:t>
            </a:r>
          </a:p>
          <a:p>
            <a:r>
              <a:rPr lang="en-US" dirty="0">
                <a:latin typeface="Georgia"/>
                <a:cs typeface="Georgia"/>
              </a:rPr>
              <a:t>With (</a:t>
            </a:r>
            <a:r>
              <a:rPr lang="en-US" dirty="0">
                <a:latin typeface="Symbol" charset="2"/>
                <a:cs typeface="Symbol" charset="2"/>
              </a:rPr>
              <a:t>1-a</a:t>
            </a:r>
            <a:r>
              <a:rPr lang="en-US" dirty="0">
                <a:latin typeface="Georgia"/>
                <a:cs typeface="Georgia"/>
              </a:rPr>
              <a:t>) CLs </a:t>
            </a:r>
            <a:r>
              <a:rPr lang="en-US" dirty="0" smtClean="0">
                <a:latin typeface="Georgia"/>
                <a:cs typeface="Georgia"/>
              </a:rPr>
              <a:t>Confidence Level </a:t>
            </a:r>
            <a:endParaRPr lang="en-US" dirty="0">
              <a:latin typeface="Georgia"/>
              <a:cs typeface="Georgia"/>
            </a:endParaRPr>
          </a:p>
        </p:txBody>
      </p:sp>
    </p:spTree>
    <p:extLst>
      <p:ext uri="{BB962C8B-B14F-4D97-AF65-F5344CB8AC3E}">
        <p14:creationId xmlns:p14="http://schemas.microsoft.com/office/powerpoint/2010/main" val="28969697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0" y="1968327"/>
            <a:ext cx="3895377" cy="3737364"/>
          </a:xfrm>
          <a:prstGeom prst="rect">
            <a:avLst/>
          </a:prstGeom>
        </p:spPr>
      </p:pic>
      <p:sp>
        <p:nvSpPr>
          <p:cNvPr id="7" name="TextBox 6"/>
          <p:cNvSpPr txBox="1"/>
          <p:nvPr/>
        </p:nvSpPr>
        <p:spPr>
          <a:xfrm>
            <a:off x="0" y="1270386"/>
            <a:ext cx="4380032" cy="646331"/>
          </a:xfrm>
          <a:prstGeom prst="rect">
            <a:avLst/>
          </a:prstGeom>
          <a:noFill/>
        </p:spPr>
        <p:txBody>
          <a:bodyPr wrap="square" rtlCol="0">
            <a:spAutoFit/>
          </a:bodyPr>
          <a:lstStyle/>
          <a:p>
            <a:r>
              <a:rPr lang="en-US" dirty="0" smtClean="0"/>
              <a:t>Ex. </a:t>
            </a:r>
            <a:r>
              <a:rPr lang="en-US" dirty="0" err="1" smtClean="0"/>
              <a:t>Moriod</a:t>
            </a:r>
            <a:r>
              <a:rPr lang="en-US" dirty="0" smtClean="0"/>
              <a:t> limit on SM </a:t>
            </a:r>
            <a:r>
              <a:rPr lang="en-US" dirty="0" err="1" smtClean="0"/>
              <a:t>higgs</a:t>
            </a:r>
            <a:r>
              <a:rPr lang="en-US" dirty="0" smtClean="0"/>
              <a:t> for a =10%,5% and 1%</a:t>
            </a:r>
            <a:endParaRPr lang="en-US" dirty="0"/>
          </a:p>
        </p:txBody>
      </p:sp>
      <p:sp>
        <p:nvSpPr>
          <p:cNvPr id="8" name="TextBox 7"/>
          <p:cNvSpPr txBox="1"/>
          <p:nvPr/>
        </p:nvSpPr>
        <p:spPr>
          <a:xfrm>
            <a:off x="4276984" y="1424039"/>
            <a:ext cx="4669802" cy="707886"/>
          </a:xfrm>
          <a:prstGeom prst="rect">
            <a:avLst/>
          </a:prstGeom>
          <a:noFill/>
        </p:spPr>
        <p:txBody>
          <a:bodyPr wrap="square" rtlCol="0">
            <a:spAutoFit/>
          </a:bodyPr>
          <a:lstStyle/>
          <a:p>
            <a:r>
              <a:rPr lang="en-US" sz="2000" dirty="0" smtClean="0"/>
              <a:t>95% CL Upper </a:t>
            </a:r>
            <a:r>
              <a:rPr lang="en-US" sz="2000" dirty="0" smtClean="0">
                <a:cs typeface="Symbol" charset="2"/>
              </a:rPr>
              <a:t>limit on </a:t>
            </a:r>
            <a:r>
              <a:rPr lang="en-US" sz="2000" dirty="0" smtClean="0">
                <a:latin typeface="Symbol" charset="2"/>
                <a:cs typeface="Symbol" charset="2"/>
              </a:rPr>
              <a:t>m</a:t>
            </a:r>
            <a:r>
              <a:rPr lang="en-US" sz="2000" dirty="0" smtClean="0">
                <a:cs typeface="Symbol" charset="2"/>
              </a:rPr>
              <a:t> obtained by varying m until we reach CLs=0.05</a:t>
            </a:r>
            <a:endParaRPr lang="en-US" sz="2000" dirty="0">
              <a:latin typeface="Symbol" charset="2"/>
              <a:cs typeface="Symbol" charset="2"/>
            </a:endParaRPr>
          </a:p>
        </p:txBody>
      </p:sp>
      <p:pic>
        <p:nvPicPr>
          <p:cNvPr id="9" name="Picture 8"/>
          <p:cNvPicPr>
            <a:picLocks noChangeAspect="1"/>
          </p:cNvPicPr>
          <p:nvPr/>
        </p:nvPicPr>
        <p:blipFill>
          <a:blip r:embed="rId3"/>
          <a:stretch>
            <a:fillRect/>
          </a:stretch>
        </p:blipFill>
        <p:spPr>
          <a:xfrm>
            <a:off x="3952874" y="2239708"/>
            <a:ext cx="5191125" cy="3406073"/>
          </a:xfrm>
          <a:prstGeom prst="rect">
            <a:avLst/>
          </a:prstGeom>
        </p:spPr>
      </p:pic>
      <p:sp>
        <p:nvSpPr>
          <p:cNvPr id="3" name="TextBox 2"/>
          <p:cNvSpPr txBox="1"/>
          <p:nvPr/>
        </p:nvSpPr>
        <p:spPr>
          <a:xfrm>
            <a:off x="455253" y="5835066"/>
            <a:ext cx="8074754" cy="646331"/>
          </a:xfrm>
          <a:prstGeom prst="rect">
            <a:avLst/>
          </a:prstGeom>
          <a:noFill/>
        </p:spPr>
        <p:txBody>
          <a:bodyPr wrap="square" rtlCol="0">
            <a:spAutoFit/>
          </a:bodyPr>
          <a:lstStyle/>
          <a:p>
            <a:r>
              <a:rPr lang="en-US" dirty="0" smtClean="0"/>
              <a:t>Expected limits/discovery sensitivities determined from toy simulation emulating the analysis performance</a:t>
            </a:r>
            <a:endParaRPr lang="en-US" dirty="0"/>
          </a:p>
        </p:txBody>
      </p:sp>
    </p:spTree>
    <p:extLst>
      <p:ext uri="{BB962C8B-B14F-4D97-AF65-F5344CB8AC3E}">
        <p14:creationId xmlns:p14="http://schemas.microsoft.com/office/powerpoint/2010/main" val="34487433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exclusion</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8" name="Picture 7"/>
          <p:cNvPicPr>
            <a:picLocks noChangeAspect="1"/>
          </p:cNvPicPr>
          <p:nvPr/>
        </p:nvPicPr>
        <p:blipFill>
          <a:blip r:embed="rId2"/>
          <a:stretch>
            <a:fillRect/>
          </a:stretch>
        </p:blipFill>
        <p:spPr>
          <a:xfrm>
            <a:off x="0" y="2095064"/>
            <a:ext cx="4600453" cy="4413838"/>
          </a:xfrm>
          <a:prstGeom prst="rect">
            <a:avLst/>
          </a:prstGeom>
        </p:spPr>
      </p:pic>
      <p:sp>
        <p:nvSpPr>
          <p:cNvPr id="11" name="TextBox 10"/>
          <p:cNvSpPr txBox="1"/>
          <p:nvPr/>
        </p:nvSpPr>
        <p:spPr>
          <a:xfrm>
            <a:off x="354106" y="1662952"/>
            <a:ext cx="3594104" cy="381687"/>
          </a:xfrm>
          <a:prstGeom prst="rect">
            <a:avLst/>
          </a:prstGeom>
          <a:noFill/>
        </p:spPr>
        <p:txBody>
          <a:bodyPr wrap="square" rtlCol="0">
            <a:spAutoFit/>
          </a:bodyPr>
          <a:lstStyle/>
          <a:p>
            <a:r>
              <a:rPr lang="en-US" dirty="0" smtClean="0"/>
              <a:t>Expect to exclude up to 600 </a:t>
            </a:r>
            <a:r>
              <a:rPr lang="en-US" dirty="0" err="1" smtClean="0"/>
              <a:t>GeV</a:t>
            </a:r>
            <a:endParaRPr lang="en-US" dirty="0"/>
          </a:p>
        </p:txBody>
      </p:sp>
      <p:grpSp>
        <p:nvGrpSpPr>
          <p:cNvPr id="31" name="Group 30"/>
          <p:cNvGrpSpPr/>
          <p:nvPr/>
        </p:nvGrpSpPr>
        <p:grpSpPr>
          <a:xfrm>
            <a:off x="742782" y="1016659"/>
            <a:ext cx="7008386" cy="5609141"/>
            <a:chOff x="934468" y="1004732"/>
            <a:chExt cx="7008386" cy="5609141"/>
          </a:xfrm>
        </p:grpSpPr>
        <p:cxnSp>
          <p:nvCxnSpPr>
            <p:cNvPr id="28" name="Straight Connector 27"/>
            <p:cNvCxnSpPr/>
            <p:nvPr/>
          </p:nvCxnSpPr>
          <p:spPr>
            <a:xfrm>
              <a:off x="1485563" y="5906956"/>
              <a:ext cx="6457291" cy="7069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934468" y="1004732"/>
              <a:ext cx="7008386" cy="5609141"/>
              <a:chOff x="934468" y="1004732"/>
              <a:chExt cx="7008386" cy="5609141"/>
            </a:xfrm>
          </p:grpSpPr>
          <p:cxnSp>
            <p:nvCxnSpPr>
              <p:cNvPr id="12" name="Straight Connector 11"/>
              <p:cNvCxnSpPr/>
              <p:nvPr/>
            </p:nvCxnSpPr>
            <p:spPr>
              <a:xfrm flipV="1">
                <a:off x="1485563" y="1004732"/>
                <a:ext cx="6457291" cy="130772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2096561" y="1004732"/>
                <a:ext cx="5846293" cy="5609141"/>
              </a:xfrm>
              <a:prstGeom prst="rect">
                <a:avLst/>
              </a:prstGeom>
            </p:spPr>
          </p:pic>
          <p:cxnSp>
            <p:nvCxnSpPr>
              <p:cNvPr id="6" name="Straight Connector 5"/>
              <p:cNvCxnSpPr/>
              <p:nvPr/>
            </p:nvCxnSpPr>
            <p:spPr>
              <a:xfrm flipV="1">
                <a:off x="934468" y="1004732"/>
                <a:ext cx="1162093" cy="131371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934468" y="2312459"/>
                <a:ext cx="551095" cy="3594497"/>
              </a:xfrm>
              <a:prstGeom prst="rect">
                <a:avLst/>
              </a:prstGeom>
              <a:solidFill>
                <a:srgbClr val="9BD1F9">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934468" y="5906956"/>
              <a:ext cx="1162093" cy="7069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3140723" y="5100994"/>
            <a:ext cx="3511089" cy="646331"/>
          </a:xfrm>
          <a:prstGeom prst="rect">
            <a:avLst/>
          </a:prstGeom>
          <a:effectLst>
            <a:glow rad="228600">
              <a:schemeClr val="accent4">
                <a:satMod val="175000"/>
                <a:alpha val="40000"/>
              </a:schemeClr>
            </a:glow>
            <a:outerShdw blurRad="228600" dist="38100" dir="5400000" sx="104000" sy="104000" algn="ctr" rotWithShape="0">
              <a:srgbClr val="000000">
                <a:alpha val="80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solidFill>
                  <a:schemeClr val="tx1"/>
                </a:solidFill>
              </a:rPr>
              <a:t>Sensitive down to 110 </a:t>
            </a:r>
            <a:r>
              <a:rPr lang="en-US" dirty="0" err="1" smtClean="0">
                <a:solidFill>
                  <a:schemeClr val="tx1"/>
                </a:solidFill>
              </a:rPr>
              <a:t>GeV</a:t>
            </a:r>
            <a:r>
              <a:rPr lang="en-US" dirty="0" smtClean="0">
                <a:solidFill>
                  <a:schemeClr val="tx1"/>
                </a:solidFill>
              </a:rPr>
              <a:t/>
            </a:r>
            <a:br>
              <a:rPr lang="en-US" dirty="0" smtClean="0">
                <a:solidFill>
                  <a:schemeClr val="tx1"/>
                </a:solidFill>
              </a:rPr>
            </a:br>
            <a:r>
              <a:rPr lang="en-US" dirty="0" smtClean="0">
                <a:solidFill>
                  <a:schemeClr val="tx1"/>
                </a:solidFill>
              </a:rPr>
              <a:t>:Gap with </a:t>
            </a:r>
            <a:r>
              <a:rPr lang="en-US" dirty="0" err="1" smtClean="0">
                <a:solidFill>
                  <a:schemeClr val="tx1"/>
                </a:solidFill>
              </a:rPr>
              <a:t>Lep</a:t>
            </a:r>
            <a:r>
              <a:rPr lang="en-US" dirty="0" smtClean="0">
                <a:solidFill>
                  <a:schemeClr val="tx1"/>
                </a:solidFill>
              </a:rPr>
              <a:t> closed!</a:t>
            </a:r>
            <a:endParaRPr lang="en-US" dirty="0">
              <a:solidFill>
                <a:schemeClr val="tx1"/>
              </a:solidFill>
            </a:endParaRPr>
          </a:p>
        </p:txBody>
      </p:sp>
    </p:spTree>
    <p:extLst>
      <p:ext uri="{BB962C8B-B14F-4D97-AF65-F5344CB8AC3E}">
        <p14:creationId xmlns:p14="http://schemas.microsoft.com/office/powerpoint/2010/main" val="2622310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par>
                                <p:cTn id="9" presetID="21" presetClass="entr" presetSubtype="1"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heel(1)">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discovery</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descr="1207.7235 9.pdf"/>
          <p:cNvPicPr>
            <a:picLocks noChangeAspect="1"/>
          </p:cNvPicPr>
          <p:nvPr/>
        </p:nvPicPr>
        <p:blipFill rotWithShape="1">
          <a:blip r:embed="rId2">
            <a:extLst>
              <a:ext uri="{28A0092B-C50C-407E-A947-70E740481C1C}">
                <a14:useLocalDpi xmlns:a14="http://schemas.microsoft.com/office/drawing/2010/main" val="0"/>
              </a:ext>
            </a:extLst>
          </a:blip>
          <a:srcRect l="23848" t="12222" r="22954" b="54444"/>
          <a:stretch/>
        </p:blipFill>
        <p:spPr>
          <a:xfrm>
            <a:off x="11572" y="1259240"/>
            <a:ext cx="5855828" cy="5192360"/>
          </a:xfrm>
          <a:prstGeom prst="rect">
            <a:avLst/>
          </a:prstGeom>
        </p:spPr>
      </p:pic>
      <p:sp>
        <p:nvSpPr>
          <p:cNvPr id="7" name="TextBox 6"/>
          <p:cNvSpPr txBox="1"/>
          <p:nvPr/>
        </p:nvSpPr>
        <p:spPr>
          <a:xfrm>
            <a:off x="5522940" y="1271222"/>
            <a:ext cx="3063998" cy="4524315"/>
          </a:xfrm>
          <a:prstGeom prst="rect">
            <a:avLst/>
          </a:prstGeom>
          <a:noFill/>
        </p:spPr>
        <p:txBody>
          <a:bodyPr wrap="square" rtlCol="0">
            <a:spAutoFit/>
          </a:bodyPr>
          <a:lstStyle/>
          <a:p>
            <a:r>
              <a:rPr lang="en-US" sz="2400" dirty="0" smtClean="0"/>
              <a:t>At low mass most sensitivity is brought by the high resolution channels : ZZ and </a:t>
            </a:r>
            <a:r>
              <a:rPr lang="en-US" sz="2400" dirty="0" err="1" smtClean="0">
                <a:latin typeface="Symbol" charset="2"/>
                <a:cs typeface="Symbol" charset="2"/>
              </a:rPr>
              <a:t>gg</a:t>
            </a:r>
            <a:endParaRPr lang="en-US" sz="2400" dirty="0" smtClean="0">
              <a:latin typeface="Symbol" charset="2"/>
              <a:cs typeface="Symbol" charset="2"/>
            </a:endParaRPr>
          </a:p>
          <a:p>
            <a:r>
              <a:rPr lang="en-US" sz="2400" dirty="0" smtClean="0">
                <a:cs typeface="Symbol" charset="2"/>
              </a:rPr>
              <a:t/>
            </a:r>
            <a:br>
              <a:rPr lang="en-US" sz="2400" dirty="0" smtClean="0">
                <a:cs typeface="Symbol" charset="2"/>
              </a:rPr>
            </a:br>
            <a:r>
              <a:rPr lang="en-US" sz="2400" dirty="0" smtClean="0">
                <a:cs typeface="Symbol" charset="2"/>
              </a:rPr>
              <a:t>These are median expectations: if the signal </a:t>
            </a:r>
            <a:r>
              <a:rPr lang="en-US" sz="2400" dirty="0" err="1" smtClean="0">
                <a:cs typeface="Symbol" charset="2"/>
              </a:rPr>
              <a:t>overfluctuates</a:t>
            </a:r>
            <a:r>
              <a:rPr lang="en-US" sz="2400" dirty="0" smtClean="0">
                <a:cs typeface="Symbol" charset="2"/>
              </a:rPr>
              <a:t> we get higher significance and </a:t>
            </a:r>
            <a:r>
              <a:rPr lang="en-US" sz="2400" dirty="0" err="1" smtClean="0">
                <a:cs typeface="Symbol" charset="2"/>
              </a:rPr>
              <a:t>viceversa</a:t>
            </a:r>
            <a:r>
              <a:rPr lang="en-US" sz="2400" dirty="0" smtClean="0">
                <a:cs typeface="Symbol" charset="2"/>
              </a:rPr>
              <a:t> if the signal </a:t>
            </a:r>
            <a:r>
              <a:rPr lang="en-US" sz="2400" dirty="0" err="1" smtClean="0">
                <a:cs typeface="Symbol" charset="2"/>
              </a:rPr>
              <a:t>undefluctuates</a:t>
            </a:r>
            <a:r>
              <a:rPr lang="en-US" sz="2400" dirty="0" smtClean="0">
                <a:cs typeface="Symbol" charset="2"/>
              </a:rPr>
              <a:t> </a:t>
            </a:r>
            <a:endParaRPr lang="en-US" sz="2400" dirty="0">
              <a:cs typeface="Symbol" charset="2"/>
            </a:endParaRPr>
          </a:p>
        </p:txBody>
      </p:sp>
      <p:cxnSp>
        <p:nvCxnSpPr>
          <p:cNvPr id="8" name="Straight Arrow Connector 7"/>
          <p:cNvCxnSpPr/>
          <p:nvPr/>
        </p:nvCxnSpPr>
        <p:spPr>
          <a:xfrm>
            <a:off x="2868426" y="3467348"/>
            <a:ext cx="0" cy="1112976"/>
          </a:xfrm>
          <a:prstGeom prst="straightConnector1">
            <a:avLst/>
          </a:prstGeom>
          <a:ln>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911236" y="3624305"/>
            <a:ext cx="1056037" cy="369332"/>
          </a:xfrm>
          <a:prstGeom prst="rect">
            <a:avLst/>
          </a:prstGeom>
          <a:noFill/>
        </p:spPr>
        <p:txBody>
          <a:bodyPr wrap="square" rtlCol="0">
            <a:spAutoFit/>
          </a:bodyPr>
          <a:lstStyle/>
          <a:p>
            <a:r>
              <a:rPr lang="en-US" dirty="0" smtClean="0">
                <a:solidFill>
                  <a:schemeClr val="bg1"/>
                </a:solidFill>
              </a:rPr>
              <a:t>unlucky</a:t>
            </a:r>
            <a:endParaRPr lang="en-US" dirty="0">
              <a:solidFill>
                <a:schemeClr val="bg1"/>
              </a:solidFill>
            </a:endParaRPr>
          </a:p>
        </p:txBody>
      </p:sp>
      <p:sp>
        <p:nvSpPr>
          <p:cNvPr id="13" name="TextBox 12"/>
          <p:cNvSpPr txBox="1"/>
          <p:nvPr/>
        </p:nvSpPr>
        <p:spPr>
          <a:xfrm>
            <a:off x="2935197" y="4333196"/>
            <a:ext cx="1056037" cy="369332"/>
          </a:xfrm>
          <a:prstGeom prst="rect">
            <a:avLst/>
          </a:prstGeom>
          <a:noFill/>
        </p:spPr>
        <p:txBody>
          <a:bodyPr wrap="square" rtlCol="0">
            <a:spAutoFit/>
          </a:bodyPr>
          <a:lstStyle/>
          <a:p>
            <a:r>
              <a:rPr lang="en-US" dirty="0" smtClean="0">
                <a:solidFill>
                  <a:schemeClr val="bg1"/>
                </a:solidFill>
              </a:rPr>
              <a:t>lucky</a:t>
            </a:r>
            <a:endParaRPr lang="en-US" dirty="0">
              <a:solidFill>
                <a:schemeClr val="bg1"/>
              </a:solidFill>
            </a:endParaRPr>
          </a:p>
        </p:txBody>
      </p:sp>
    </p:spTree>
    <p:extLst>
      <p:ext uri="{BB962C8B-B14F-4D97-AF65-F5344CB8AC3E}">
        <p14:creationId xmlns:p14="http://schemas.microsoft.com/office/powerpoint/2010/main" val="28850864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t>
            </a:r>
            <a:r>
              <a:rPr lang="en-US" dirty="0" err="1">
                <a:latin typeface="Symbol" charset="2"/>
                <a:cs typeface="Symbol" charset="2"/>
              </a:rPr>
              <a:t>gg</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descr="Screen Shot 2012-08-22 at 5.51.23 PM.png"/>
          <p:cNvPicPr>
            <a:picLocks noChangeAspect="1"/>
          </p:cNvPicPr>
          <p:nvPr/>
        </p:nvPicPr>
        <p:blipFill rotWithShape="1">
          <a:blip r:embed="rId2">
            <a:extLst>
              <a:ext uri="{28A0092B-C50C-407E-A947-70E740481C1C}">
                <a14:useLocalDpi xmlns:a14="http://schemas.microsoft.com/office/drawing/2010/main" val="0"/>
              </a:ext>
            </a:extLst>
          </a:blip>
          <a:srcRect l="2041"/>
          <a:stretch/>
        </p:blipFill>
        <p:spPr>
          <a:xfrm>
            <a:off x="1067418" y="1229585"/>
            <a:ext cx="7205953" cy="5126765"/>
          </a:xfrm>
          <a:prstGeom prst="rect">
            <a:avLst/>
          </a:prstGeom>
        </p:spPr>
      </p:pic>
    </p:spTree>
    <p:extLst>
      <p:ext uri="{BB962C8B-B14F-4D97-AF65-F5344CB8AC3E}">
        <p14:creationId xmlns:p14="http://schemas.microsoft.com/office/powerpoint/2010/main" val="80219039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21"/>
          <p:cNvSpPr>
            <a:spLocks noGrp="1"/>
          </p:cNvSpPr>
          <p:nvPr>
            <p:ph type="ftr" sz="quarter" idx="11"/>
          </p:nvPr>
        </p:nvSpPr>
        <p:spPr/>
        <p:txBody>
          <a:bodyPr/>
          <a:lstStyle/>
          <a:p>
            <a:r>
              <a:rPr lang="en-US" smtClean="0"/>
              <a:t>Chiara Mariotti, INFN Torino &amp; CERN</a:t>
            </a:r>
            <a:endParaRPr lang="en-US" dirty="0"/>
          </a:p>
        </p:txBody>
      </p:sp>
      <p:sp>
        <p:nvSpPr>
          <p:cNvPr id="2" name="Title 1"/>
          <p:cNvSpPr>
            <a:spLocks noGrp="1"/>
          </p:cNvSpPr>
          <p:nvPr>
            <p:ph type="title"/>
          </p:nvPr>
        </p:nvSpPr>
        <p:spPr/>
        <p:txBody>
          <a:bodyPr/>
          <a:lstStyle/>
          <a:p>
            <a:r>
              <a:rPr lang="en-US" dirty="0" smtClean="0"/>
              <a:t>H </a:t>
            </a:r>
            <a:r>
              <a:rPr lang="en-US" dirty="0" err="1" smtClean="0">
                <a:sym typeface="Wingdings"/>
              </a:rPr>
              <a:t></a:t>
            </a:r>
            <a:r>
              <a:rPr lang="en-US" dirty="0" smtClean="0"/>
              <a:t> </a:t>
            </a:r>
            <a:r>
              <a:rPr lang="en-US" sz="5400" dirty="0" err="1" smtClean="0">
                <a:latin typeface="Symbol" charset="2"/>
                <a:ea typeface="Lucida Grande"/>
                <a:cs typeface="Symbol" charset="2"/>
              </a:rPr>
              <a:t>gg</a:t>
            </a:r>
            <a:endParaRPr lang="en-US" dirty="0">
              <a:latin typeface="Symbol" charset="2"/>
              <a:cs typeface="Symbol" charset="2"/>
            </a:endParaRPr>
          </a:p>
        </p:txBody>
      </p:sp>
      <p:sp>
        <p:nvSpPr>
          <p:cNvPr id="5" name="Slide Number Placeholder 4"/>
          <p:cNvSpPr>
            <a:spLocks noGrp="1"/>
          </p:cNvSpPr>
          <p:nvPr>
            <p:ph type="sldNum" sz="quarter" idx="12"/>
          </p:nvPr>
        </p:nvSpPr>
        <p:spPr/>
        <p:txBody>
          <a:bodyPr/>
          <a:lstStyle/>
          <a:p>
            <a:fld id="{DAC73263-F25D-4B4E-872D-68FC163E5139}" type="slidenum">
              <a:rPr lang="en-US" smtClean="0"/>
              <a:pPr/>
              <a:t>55</a:t>
            </a:fld>
            <a:endParaRPr lang="en-US"/>
          </a:p>
        </p:txBody>
      </p:sp>
      <p:pic>
        <p:nvPicPr>
          <p:cNvPr id="18" name="Picture 4"/>
          <p:cNvPicPr>
            <a:picLocks noChangeAspect="1" noChangeArrowheads="1"/>
          </p:cNvPicPr>
          <p:nvPr/>
        </p:nvPicPr>
        <p:blipFill>
          <a:blip r:embed="rId2"/>
          <a:srcRect b="1852"/>
          <a:stretch>
            <a:fillRect/>
          </a:stretch>
        </p:blipFill>
        <p:spPr bwMode="auto">
          <a:xfrm>
            <a:off x="5172838" y="971533"/>
            <a:ext cx="3763270" cy="2855870"/>
          </a:xfrm>
          <a:prstGeom prst="rect">
            <a:avLst/>
          </a:prstGeom>
          <a:noFill/>
          <a:ln w="9525">
            <a:noFill/>
            <a:miter lim="800000"/>
            <a:headEnd/>
            <a:tailEnd/>
          </a:ln>
        </p:spPr>
      </p:pic>
      <p:sp>
        <p:nvSpPr>
          <p:cNvPr id="19" name="Rectangle 1"/>
          <p:cNvSpPr>
            <a:spLocks noChangeArrowheads="1"/>
          </p:cNvSpPr>
          <p:nvPr/>
        </p:nvSpPr>
        <p:spPr bwMode="auto">
          <a:xfrm>
            <a:off x="196166" y="1231899"/>
            <a:ext cx="3843245" cy="84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pPr>
            <a:r>
              <a:rPr lang="en-US" dirty="0">
                <a:latin typeface="Georgia"/>
                <a:cs typeface="Georgia"/>
              </a:rPr>
              <a:t>Signature: 2 </a:t>
            </a:r>
            <a:r>
              <a:rPr lang="en-US" dirty="0" smtClean="0">
                <a:latin typeface="Georgia"/>
                <a:cs typeface="Georgia"/>
              </a:rPr>
              <a:t>energetic, isolated </a:t>
            </a:r>
            <a:r>
              <a:rPr lang="en-US" dirty="0" err="1" smtClean="0">
                <a:latin typeface="Georgia"/>
                <a:cs typeface="Georgia"/>
              </a:rPr>
              <a:t>γ</a:t>
            </a:r>
            <a:r>
              <a:rPr lang="en-US" dirty="0" smtClean="0">
                <a:latin typeface="Georgia"/>
                <a:cs typeface="Georgia"/>
              </a:rPr>
              <a:t>,</a:t>
            </a:r>
            <a:r>
              <a:rPr lang="en-US" dirty="0" smtClean="0">
                <a:latin typeface="Georgia"/>
                <a:cs typeface="Georgia"/>
                <a:sym typeface="Wingdings" charset="0"/>
              </a:rPr>
              <a:t> in a narrow </a:t>
            </a:r>
            <a:r>
              <a:rPr lang="en-US" dirty="0">
                <a:latin typeface="Georgia"/>
                <a:cs typeface="Georgia"/>
              </a:rPr>
              <a:t>mass </a:t>
            </a:r>
            <a:r>
              <a:rPr lang="en-US" dirty="0" smtClean="0">
                <a:latin typeface="Georgia"/>
                <a:cs typeface="Georgia"/>
              </a:rPr>
              <a:t>peak on top of a steeply falling spectrum</a:t>
            </a:r>
            <a:endParaRPr lang="en-US" dirty="0">
              <a:latin typeface="Georgia"/>
              <a:cs typeface="Georgia"/>
            </a:endParaRPr>
          </a:p>
        </p:txBody>
      </p:sp>
      <p:sp>
        <p:nvSpPr>
          <p:cNvPr id="21" name="Date Placeholder 20"/>
          <p:cNvSpPr>
            <a:spLocks noGrp="1"/>
          </p:cNvSpPr>
          <p:nvPr>
            <p:ph type="dt" sz="half" idx="10"/>
          </p:nvPr>
        </p:nvSpPr>
        <p:spPr/>
        <p:txBody>
          <a:bodyPr/>
          <a:lstStyle/>
          <a:p>
            <a:r>
              <a:rPr lang="en-US" smtClean="0"/>
              <a:t>Cargese 2012</a:t>
            </a:r>
            <a:endParaRPr lang="en-US"/>
          </a:p>
        </p:txBody>
      </p:sp>
      <p:sp>
        <p:nvSpPr>
          <p:cNvPr id="6" name="TextBox 5"/>
          <p:cNvSpPr txBox="1"/>
          <p:nvPr/>
        </p:nvSpPr>
        <p:spPr>
          <a:xfrm>
            <a:off x="203410" y="2095808"/>
            <a:ext cx="4442242" cy="1077218"/>
          </a:xfrm>
          <a:prstGeom prst="rect">
            <a:avLst/>
          </a:prstGeom>
          <a:noFill/>
        </p:spPr>
        <p:txBody>
          <a:bodyPr wrap="none" rtlCol="0">
            <a:spAutoFit/>
          </a:bodyPr>
          <a:lstStyle/>
          <a:p>
            <a:r>
              <a:rPr lang="en-US" sz="1600" dirty="0" smtClean="0">
                <a:solidFill>
                  <a:srgbClr val="FFFFFF"/>
                </a:solidFill>
                <a:latin typeface="Georgia"/>
                <a:cs typeface="Georgia"/>
              </a:rPr>
              <a:t>Relevant aspects:</a:t>
            </a:r>
          </a:p>
          <a:p>
            <a:pPr marL="285750" indent="-285750">
              <a:buFont typeface="Arial"/>
              <a:buChar char="•"/>
            </a:pPr>
            <a:r>
              <a:rPr lang="en-US" sz="1600" dirty="0" smtClean="0">
                <a:solidFill>
                  <a:srgbClr val="FFFFFF"/>
                </a:solidFill>
                <a:latin typeface="Georgia"/>
                <a:cs typeface="Georgia"/>
              </a:rPr>
              <a:t>Photon identification/ background rejection</a:t>
            </a:r>
          </a:p>
          <a:p>
            <a:pPr marL="285750" indent="-285750">
              <a:buFont typeface="Arial"/>
              <a:buChar char="•"/>
            </a:pPr>
            <a:r>
              <a:rPr lang="en-US" sz="1600" dirty="0" smtClean="0">
                <a:solidFill>
                  <a:srgbClr val="FFFFFF"/>
                </a:solidFill>
                <a:latin typeface="Georgia"/>
                <a:cs typeface="Georgia"/>
              </a:rPr>
              <a:t>Di-photon mass spectrum </a:t>
            </a:r>
          </a:p>
          <a:p>
            <a:pPr marL="285750" indent="-285750">
              <a:buFont typeface="Arial"/>
              <a:buChar char="•"/>
            </a:pPr>
            <a:r>
              <a:rPr lang="en-US" sz="1600" dirty="0" smtClean="0">
                <a:solidFill>
                  <a:srgbClr val="FFFFFF"/>
                </a:solidFill>
                <a:latin typeface="Georgia"/>
                <a:cs typeface="Georgia"/>
              </a:rPr>
              <a:t>Background estimation</a:t>
            </a:r>
            <a:endParaRPr lang="en-US" sz="1600" dirty="0">
              <a:solidFill>
                <a:srgbClr val="FFFFFF"/>
              </a:solidFill>
              <a:latin typeface="Georgia"/>
              <a:cs typeface="Georgia"/>
            </a:endParaRPr>
          </a:p>
        </p:txBody>
      </p:sp>
      <p:pic>
        <p:nvPicPr>
          <p:cNvPr id="14" name="Espace réservé du contenu 3" descr="Screen shot 2012-03-15 at 9.29.20 AM.png"/>
          <p:cNvPicPr>
            <a:picLocks noChangeAspect="1"/>
          </p:cNvPicPr>
          <p:nvPr/>
        </p:nvPicPr>
        <p:blipFill>
          <a:blip r:embed="rId3"/>
          <a:stretch>
            <a:fillRect/>
          </a:stretch>
        </p:blipFill>
        <p:spPr>
          <a:xfrm>
            <a:off x="5239202" y="3956182"/>
            <a:ext cx="3653850" cy="2638892"/>
          </a:xfrm>
          <a:prstGeom prst="rect">
            <a:avLst/>
          </a:prstGeom>
        </p:spPr>
      </p:pic>
      <p:sp>
        <p:nvSpPr>
          <p:cNvPr id="15" name="TextBox 14"/>
          <p:cNvSpPr txBox="1"/>
          <p:nvPr/>
        </p:nvSpPr>
        <p:spPr>
          <a:xfrm>
            <a:off x="196166" y="3151502"/>
            <a:ext cx="4935396" cy="3416320"/>
          </a:xfrm>
          <a:prstGeom prst="rect">
            <a:avLst/>
          </a:prstGeom>
          <a:noFill/>
        </p:spPr>
        <p:txBody>
          <a:bodyPr wrap="square" rtlCol="0">
            <a:spAutoFit/>
          </a:bodyPr>
          <a:lstStyle/>
          <a:p>
            <a:r>
              <a:rPr lang="en-US" dirty="0" smtClean="0"/>
              <a:t>Signal: small peak over large smoothly decreasing background</a:t>
            </a:r>
          </a:p>
          <a:p>
            <a:pPr marL="285750" indent="-285750">
              <a:buFontTx/>
              <a:buChar char="-"/>
            </a:pPr>
            <a:r>
              <a:rPr lang="en-US" dirty="0" smtClean="0"/>
              <a:t>Irreducible is 2 photon QCD production</a:t>
            </a:r>
          </a:p>
          <a:p>
            <a:pPr marL="285750" indent="-285750">
              <a:buFontTx/>
              <a:buChar char="-"/>
            </a:pPr>
            <a:r>
              <a:rPr lang="en-US" dirty="0" smtClean="0"/>
              <a:t>Reducible : fake photons ( </a:t>
            </a:r>
            <a:r>
              <a:rPr lang="en-US" dirty="0" err="1" smtClean="0"/>
              <a:t>gamma+jet</a:t>
            </a:r>
            <a:r>
              <a:rPr lang="en-US" dirty="0" smtClean="0"/>
              <a:t>, </a:t>
            </a:r>
            <a:r>
              <a:rPr lang="en-US" dirty="0" err="1" smtClean="0"/>
              <a:t>Drell</a:t>
            </a:r>
            <a:r>
              <a:rPr lang="en-US" dirty="0" smtClean="0"/>
              <a:t> Yan </a:t>
            </a:r>
            <a:r>
              <a:rPr lang="en-US" dirty="0" err="1" smtClean="0"/>
              <a:t>e+e</a:t>
            </a:r>
            <a:r>
              <a:rPr lang="en-US" dirty="0" smtClean="0"/>
              <a:t>-)</a:t>
            </a:r>
          </a:p>
          <a:p>
            <a:pPr marL="285750" indent="-285750">
              <a:buFontTx/>
              <a:buChar char="-"/>
            </a:pPr>
            <a:r>
              <a:rPr lang="en-US" dirty="0" smtClean="0"/>
              <a:t>Background directly determined from data (no MC) </a:t>
            </a:r>
          </a:p>
          <a:p>
            <a:pPr marL="285750" indent="-285750">
              <a:buFontTx/>
              <a:buChar char="-"/>
            </a:pPr>
            <a:r>
              <a:rPr lang="en-US" dirty="0"/>
              <a:t>Good mass resolution( expect narrow peak) : 1-2 </a:t>
            </a:r>
            <a:r>
              <a:rPr lang="en-US" dirty="0" smtClean="0"/>
              <a:t>%</a:t>
            </a:r>
          </a:p>
          <a:p>
            <a:pPr marL="285750" indent="-285750">
              <a:buFontTx/>
              <a:buChar char="-"/>
            </a:pPr>
            <a:endParaRPr lang="en-US" dirty="0" smtClean="0"/>
          </a:p>
          <a:p>
            <a:r>
              <a:rPr lang="en-US" dirty="0" smtClean="0"/>
              <a:t>Interesting mass range : 110-150 GeV (note that largest BR is 0.2%!) </a:t>
            </a:r>
          </a:p>
        </p:txBody>
      </p:sp>
    </p:spTree>
    <p:extLst>
      <p:ext uri="{BB962C8B-B14F-4D97-AF65-F5344CB8AC3E}">
        <p14:creationId xmlns:p14="http://schemas.microsoft.com/office/powerpoint/2010/main" val="251925375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1524000" y="1231899"/>
            <a:ext cx="4089400" cy="3993691"/>
          </a:xfrm>
          <a:prstGeom prst="rect">
            <a:avLst/>
          </a:prstGeom>
        </p:spPr>
      </p:pic>
    </p:spTree>
    <p:extLst>
      <p:ext uri="{BB962C8B-B14F-4D97-AF65-F5344CB8AC3E}">
        <p14:creationId xmlns:p14="http://schemas.microsoft.com/office/powerpoint/2010/main" val="10974230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 y="5118100"/>
            <a:ext cx="5676900" cy="123825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0" name="Rectangle 9"/>
          <p:cNvSpPr/>
          <p:nvPr/>
        </p:nvSpPr>
        <p:spPr>
          <a:xfrm>
            <a:off x="62006" y="2082800"/>
            <a:ext cx="3810000" cy="8509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5" name="Rectangle 4"/>
          <p:cNvSpPr/>
          <p:nvPr/>
        </p:nvSpPr>
        <p:spPr>
          <a:xfrm>
            <a:off x="76200" y="990600"/>
            <a:ext cx="3810000" cy="85090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4" name="Rectangle 3"/>
          <p:cNvSpPr/>
          <p:nvPr/>
        </p:nvSpPr>
        <p:spPr>
          <a:xfrm>
            <a:off x="2030506" y="3467100"/>
            <a:ext cx="1511300" cy="685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7419" y="-241299"/>
            <a:ext cx="7006584" cy="1231899"/>
          </a:xfrm>
        </p:spPr>
        <p:txBody>
          <a:bodyPr/>
          <a:lstStyle/>
          <a:p>
            <a:r>
              <a:rPr lang="en-US" dirty="0" smtClean="0"/>
              <a:t>H→ </a:t>
            </a:r>
            <a:r>
              <a:rPr lang="en-US" dirty="0" err="1" smtClean="0">
                <a:latin typeface="Symbol" charset="2"/>
                <a:cs typeface="Symbol" charset="2"/>
              </a:rPr>
              <a:t>gg</a:t>
            </a:r>
            <a:r>
              <a:rPr lang="en-US" dirty="0" smtClean="0">
                <a:latin typeface="+mn-lt"/>
                <a:cs typeface="Symbol" charset="2"/>
              </a:rPr>
              <a:t>: new MVA </a:t>
            </a:r>
            <a:endParaRPr lang="en-US" dirty="0">
              <a:latin typeface="Symbol" charset="2"/>
              <a:cs typeface="Symbol" charset="2"/>
            </a:endParaRPr>
          </a:p>
        </p:txBody>
      </p:sp>
      <p:sp>
        <p:nvSpPr>
          <p:cNvPr id="3" name="Footer Placeholder 2"/>
          <p:cNvSpPr>
            <a:spLocks noGrp="1"/>
          </p:cNvSpPr>
          <p:nvPr>
            <p:ph type="ftr" sz="quarter" idx="11"/>
          </p:nvPr>
        </p:nvSpPr>
        <p:spPr/>
        <p:txBody>
          <a:bodyPr/>
          <a:lstStyle/>
          <a:p>
            <a:r>
              <a:rPr lang="en-US" smtClean="0"/>
              <a:t>XV HEP school , Puebla</a:t>
            </a:r>
            <a:endParaRPr lang="en-US"/>
          </a:p>
        </p:txBody>
      </p:sp>
      <p:sp>
        <p:nvSpPr>
          <p:cNvPr id="9" name="TextBox 8"/>
          <p:cNvSpPr txBox="1"/>
          <p:nvPr/>
        </p:nvSpPr>
        <p:spPr>
          <a:xfrm>
            <a:off x="10311" y="929193"/>
            <a:ext cx="5653889" cy="6186310"/>
          </a:xfrm>
          <a:prstGeom prst="rect">
            <a:avLst/>
          </a:prstGeom>
          <a:noFill/>
        </p:spPr>
        <p:txBody>
          <a:bodyPr wrap="square" rtlCol="0">
            <a:spAutoFit/>
          </a:bodyPr>
          <a:lstStyle/>
          <a:p>
            <a:r>
              <a:rPr lang="en-GB" dirty="0">
                <a:solidFill>
                  <a:srgbClr val="000000"/>
                </a:solidFill>
              </a:rPr>
              <a:t>The background is estimated by fitting </a:t>
            </a:r>
          </a:p>
          <a:p>
            <a:r>
              <a:rPr lang="en-GB" dirty="0">
                <a:solidFill>
                  <a:srgbClr val="000000"/>
                </a:solidFill>
              </a:rPr>
              <a:t>a polynomial in the full mass range, of </a:t>
            </a:r>
          </a:p>
          <a:p>
            <a:r>
              <a:rPr lang="en-GB" dirty="0">
                <a:solidFill>
                  <a:srgbClr val="000000"/>
                </a:solidFill>
              </a:rPr>
              <a:t>3</a:t>
            </a:r>
            <a:r>
              <a:rPr lang="en-GB" baseline="30000" dirty="0">
                <a:solidFill>
                  <a:srgbClr val="000000"/>
                </a:solidFill>
              </a:rPr>
              <a:t>rd</a:t>
            </a:r>
            <a:r>
              <a:rPr lang="en-GB" dirty="0">
                <a:solidFill>
                  <a:srgbClr val="000000"/>
                </a:solidFill>
              </a:rPr>
              <a:t> to 5</a:t>
            </a:r>
            <a:r>
              <a:rPr lang="en-GB" baseline="30000" dirty="0">
                <a:solidFill>
                  <a:srgbClr val="000000"/>
                </a:solidFill>
              </a:rPr>
              <a:t>th</a:t>
            </a:r>
            <a:r>
              <a:rPr lang="en-GB" dirty="0">
                <a:solidFill>
                  <a:srgbClr val="000000"/>
                </a:solidFill>
              </a:rPr>
              <a:t>  order.</a:t>
            </a:r>
          </a:p>
          <a:p>
            <a:endParaRPr lang="en-GB" dirty="0">
              <a:solidFill>
                <a:srgbClr val="000000"/>
              </a:solidFill>
            </a:endParaRPr>
          </a:p>
          <a:p>
            <a:r>
              <a:rPr lang="en-GB" dirty="0">
                <a:solidFill>
                  <a:srgbClr val="000000"/>
                </a:solidFill>
                <a:latin typeface="Wingdings"/>
                <a:ea typeface="Wingdings"/>
                <a:cs typeface="Wingdings"/>
              </a:rPr>
              <a:t></a:t>
            </a:r>
            <a:r>
              <a:rPr lang="en-GB" dirty="0">
                <a:solidFill>
                  <a:srgbClr val="000000"/>
                </a:solidFill>
              </a:rPr>
              <a:t>Possible bias is always less than</a:t>
            </a:r>
          </a:p>
          <a:p>
            <a:r>
              <a:rPr lang="en-GB" dirty="0">
                <a:solidFill>
                  <a:srgbClr val="000000"/>
                </a:solidFill>
              </a:rPr>
              <a:t>20% of the stat. error (more functional</a:t>
            </a:r>
          </a:p>
          <a:p>
            <a:r>
              <a:rPr lang="en-GB" dirty="0">
                <a:solidFill>
                  <a:srgbClr val="000000"/>
                </a:solidFill>
              </a:rPr>
              <a:t>forms have been tried)</a:t>
            </a:r>
          </a:p>
          <a:p>
            <a:endParaRPr lang="en-GB" dirty="0">
              <a:solidFill>
                <a:srgbClr val="000000"/>
              </a:solidFill>
              <a:latin typeface="Wingdings"/>
              <a:ea typeface="Wingdings"/>
              <a:cs typeface="Wingdings"/>
            </a:endParaRPr>
          </a:p>
          <a:p>
            <a:r>
              <a:rPr lang="en-GB" dirty="0" smtClean="0">
                <a:solidFill>
                  <a:srgbClr val="000000"/>
                </a:solidFill>
                <a:latin typeface="Wingdings"/>
                <a:ea typeface="Wingdings"/>
                <a:cs typeface="Wingdings"/>
              </a:rPr>
              <a:t></a:t>
            </a:r>
            <a:r>
              <a:rPr lang="en-GB" dirty="0" smtClean="0"/>
              <a:t>Events are first selected by requiring 2 </a:t>
            </a:r>
            <a:r>
              <a:rPr lang="en-GB" dirty="0" smtClean="0"/>
              <a:t>photons </a:t>
            </a:r>
          </a:p>
          <a:p>
            <a:pPr algn="ctr"/>
            <a:r>
              <a:rPr lang="en-GB" dirty="0" smtClean="0">
                <a:solidFill>
                  <a:srgbClr val="000000"/>
                </a:solidFill>
              </a:rPr>
              <a:t>P</a:t>
            </a:r>
            <a:r>
              <a:rPr lang="en-GB" baseline="30000" dirty="0" smtClean="0">
                <a:solidFill>
                  <a:srgbClr val="000000"/>
                </a:solidFill>
              </a:rPr>
              <a:t>t</a:t>
            </a:r>
            <a:r>
              <a:rPr lang="en-GB" baseline="-25000" dirty="0" smtClean="0">
                <a:solidFill>
                  <a:srgbClr val="000000"/>
                </a:solidFill>
              </a:rPr>
              <a:t>γ1</a:t>
            </a:r>
            <a:r>
              <a:rPr lang="en-GB" dirty="0" smtClean="0">
                <a:solidFill>
                  <a:srgbClr val="000000"/>
                </a:solidFill>
              </a:rPr>
              <a:t>&gt; </a:t>
            </a:r>
            <a:r>
              <a:rPr lang="en-GB" dirty="0" err="1" smtClean="0">
                <a:solidFill>
                  <a:srgbClr val="000000"/>
                </a:solidFill>
              </a:rPr>
              <a:t>m</a:t>
            </a:r>
            <a:r>
              <a:rPr lang="en-GB" baseline="-25000" dirty="0" err="1" smtClean="0">
                <a:solidFill>
                  <a:srgbClr val="000000"/>
                </a:solidFill>
              </a:rPr>
              <a:t>γγ</a:t>
            </a:r>
            <a:r>
              <a:rPr lang="en-GB" dirty="0" smtClean="0">
                <a:solidFill>
                  <a:srgbClr val="000000"/>
                </a:solidFill>
              </a:rPr>
              <a:t>/</a:t>
            </a:r>
            <a:r>
              <a:rPr lang="en-GB" dirty="0">
                <a:solidFill>
                  <a:srgbClr val="000000"/>
                </a:solidFill>
              </a:rPr>
              <a:t>3, </a:t>
            </a:r>
            <a:r>
              <a:rPr lang="en-GB" dirty="0" smtClean="0">
                <a:solidFill>
                  <a:srgbClr val="000000"/>
                </a:solidFill>
              </a:rPr>
              <a:t/>
            </a:r>
            <a:br>
              <a:rPr lang="en-GB" dirty="0" smtClean="0">
                <a:solidFill>
                  <a:srgbClr val="000000"/>
                </a:solidFill>
              </a:rPr>
            </a:br>
            <a:r>
              <a:rPr lang="en-GB" dirty="0" smtClean="0">
                <a:solidFill>
                  <a:srgbClr val="000000"/>
                </a:solidFill>
              </a:rPr>
              <a:t>P</a:t>
            </a:r>
            <a:r>
              <a:rPr lang="en-GB" baseline="30000" dirty="0" smtClean="0">
                <a:solidFill>
                  <a:srgbClr val="000000"/>
                </a:solidFill>
              </a:rPr>
              <a:t>t</a:t>
            </a:r>
            <a:r>
              <a:rPr lang="en-GB" baseline="-25000" dirty="0" smtClean="0">
                <a:solidFill>
                  <a:srgbClr val="000000"/>
                </a:solidFill>
              </a:rPr>
              <a:t>γ2</a:t>
            </a:r>
            <a:r>
              <a:rPr lang="en-GB" dirty="0" smtClean="0">
                <a:solidFill>
                  <a:srgbClr val="000000"/>
                </a:solidFill>
              </a:rPr>
              <a:t>&gt; </a:t>
            </a:r>
            <a:r>
              <a:rPr lang="en-GB" dirty="0" err="1">
                <a:solidFill>
                  <a:srgbClr val="000000"/>
                </a:solidFill>
              </a:rPr>
              <a:t>m</a:t>
            </a:r>
            <a:r>
              <a:rPr lang="en-GB" baseline="-25000" dirty="0" err="1">
                <a:solidFill>
                  <a:srgbClr val="000000"/>
                </a:solidFill>
              </a:rPr>
              <a:t>γγ</a:t>
            </a:r>
            <a:r>
              <a:rPr lang="en-GB" dirty="0" smtClean="0">
                <a:solidFill>
                  <a:srgbClr val="000000"/>
                </a:solidFill>
              </a:rPr>
              <a:t>/4, </a:t>
            </a:r>
            <a:r>
              <a:rPr lang="en-GB" dirty="0" smtClean="0">
                <a:solidFill>
                  <a:srgbClr val="000000"/>
                </a:solidFill>
              </a:rPr>
              <a:t/>
            </a:r>
            <a:br>
              <a:rPr lang="en-GB" dirty="0" smtClean="0">
                <a:solidFill>
                  <a:srgbClr val="000000"/>
                </a:solidFill>
              </a:rPr>
            </a:br>
            <a:r>
              <a:rPr lang="en-GB" dirty="0" smtClean="0">
                <a:solidFill>
                  <a:srgbClr val="000000"/>
                </a:solidFill>
              </a:rPr>
              <a:t/>
            </a:r>
            <a:br>
              <a:rPr lang="en-GB" dirty="0" smtClean="0">
                <a:solidFill>
                  <a:srgbClr val="000000"/>
                </a:solidFill>
              </a:rPr>
            </a:br>
            <a:r>
              <a:rPr lang="en-GB" dirty="0" smtClean="0">
                <a:solidFill>
                  <a:srgbClr val="000000"/>
                </a:solidFill>
              </a:rPr>
              <a:t> </a:t>
            </a:r>
            <a:r>
              <a:rPr lang="en-GB" dirty="0" smtClean="0">
                <a:solidFill>
                  <a:srgbClr val="FFFFFF"/>
                </a:solidFill>
              </a:rPr>
              <a:t>if there are 2 tagging jets they are classified as VBF candidates  else as gluon-gluon candidates. </a:t>
            </a:r>
            <a:endParaRPr lang="en-GB" dirty="0" smtClean="0">
              <a:solidFill>
                <a:srgbClr val="FFFFFF"/>
              </a:solidFill>
            </a:endParaRPr>
          </a:p>
          <a:p>
            <a:pPr algn="ctr"/>
            <a:endParaRPr lang="en-GB" dirty="0">
              <a:solidFill>
                <a:srgbClr val="000000"/>
              </a:solidFill>
            </a:endParaRPr>
          </a:p>
          <a:p>
            <a:pPr algn="ctr"/>
            <a:r>
              <a:rPr lang="en-GB" dirty="0" smtClean="0">
                <a:solidFill>
                  <a:srgbClr val="000000"/>
                </a:solidFill>
              </a:rPr>
              <a:t>The </a:t>
            </a:r>
            <a:r>
              <a:rPr lang="en-GB" dirty="0" smtClean="0">
                <a:solidFill>
                  <a:srgbClr val="000000"/>
                </a:solidFill>
              </a:rPr>
              <a:t>events in the two categories are separated in classes based on  the MVA variable: lower S/B class  is rejected. In the VBF category two S/B classes are defined based on quality of Dijet tag</a:t>
            </a:r>
          </a:p>
          <a:p>
            <a:endParaRPr lang="en-GB" dirty="0">
              <a:solidFill>
                <a:srgbClr val="000000"/>
              </a:solidFill>
            </a:endParaRPr>
          </a:p>
          <a:p>
            <a:pPr marL="285750" indent="-285750">
              <a:buFont typeface="Arial"/>
              <a:buChar char="•"/>
            </a:pPr>
            <a:endParaRPr lang="en-GB" dirty="0">
              <a:solidFill>
                <a:srgbClr val="000000"/>
              </a:solidFill>
            </a:endParaRPr>
          </a:p>
          <a:p>
            <a:endParaRPr lang="en-US" dirty="0">
              <a:solidFill>
                <a:srgbClr val="000000"/>
              </a:solidFill>
            </a:endParaRPr>
          </a:p>
        </p:txBody>
      </p:sp>
      <p:sp>
        <p:nvSpPr>
          <p:cNvPr id="14" name="Date Placeholder 13"/>
          <p:cNvSpPr>
            <a:spLocks noGrp="1"/>
          </p:cNvSpPr>
          <p:nvPr>
            <p:ph type="dt" sz="half" idx="10"/>
          </p:nvPr>
        </p:nvSpPr>
        <p:spPr/>
        <p:txBody>
          <a:bodyPr/>
          <a:lstStyle/>
          <a:p>
            <a:r>
              <a:rPr lang="en-US" smtClean="0"/>
              <a:t>13-14 September 2012</a:t>
            </a:r>
            <a:endParaRPr lang="en-US"/>
          </a:p>
        </p:txBody>
      </p:sp>
      <p:pic>
        <p:nvPicPr>
          <p:cNvPr id="15" name="Picture 14"/>
          <p:cNvPicPr>
            <a:picLocks noChangeAspect="1"/>
          </p:cNvPicPr>
          <p:nvPr/>
        </p:nvPicPr>
        <p:blipFill>
          <a:blip r:embed="rId2"/>
          <a:stretch>
            <a:fillRect/>
          </a:stretch>
        </p:blipFill>
        <p:spPr>
          <a:xfrm>
            <a:off x="5868364" y="1374775"/>
            <a:ext cx="2624653" cy="2532073"/>
          </a:xfrm>
          <a:prstGeom prst="rect">
            <a:avLst/>
          </a:prstGeom>
        </p:spPr>
      </p:pic>
      <p:pic>
        <p:nvPicPr>
          <p:cNvPr id="16" name="Picture 15"/>
          <p:cNvPicPr>
            <a:picLocks noChangeAspect="1"/>
          </p:cNvPicPr>
          <p:nvPr/>
        </p:nvPicPr>
        <p:blipFill>
          <a:blip r:embed="rId3"/>
          <a:stretch>
            <a:fillRect/>
          </a:stretch>
        </p:blipFill>
        <p:spPr>
          <a:xfrm>
            <a:off x="5868364" y="3906848"/>
            <a:ext cx="2668604" cy="2574474"/>
          </a:xfrm>
          <a:prstGeom prst="rect">
            <a:avLst/>
          </a:prstGeom>
        </p:spPr>
      </p:pic>
    </p:spTree>
    <p:extLst>
      <p:ext uri="{BB962C8B-B14F-4D97-AF65-F5344CB8AC3E}">
        <p14:creationId xmlns:p14="http://schemas.microsoft.com/office/powerpoint/2010/main" val="99502991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err="1">
                <a:latin typeface="Symbol" charset="2"/>
                <a:cs typeface="Symbol" charset="2"/>
              </a:rPr>
              <a:t>gg</a:t>
            </a:r>
            <a:r>
              <a:rPr lang="en-US" dirty="0">
                <a:cs typeface="Symbol" charset="2"/>
              </a:rPr>
              <a:t>: </a:t>
            </a:r>
            <a:r>
              <a:rPr lang="en-US" dirty="0" smtClean="0">
                <a:cs typeface="Symbol" charset="2"/>
              </a:rPr>
              <a:t>BDT selection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16" name="Group 15"/>
          <p:cNvGrpSpPr/>
          <p:nvPr/>
        </p:nvGrpSpPr>
        <p:grpSpPr>
          <a:xfrm>
            <a:off x="354106" y="1083371"/>
            <a:ext cx="4531057" cy="4169492"/>
            <a:chOff x="653513" y="1231899"/>
            <a:chExt cx="3957260" cy="3554754"/>
          </a:xfrm>
        </p:grpSpPr>
        <p:pic>
          <p:nvPicPr>
            <p:cNvPr id="7" name="Picture 6"/>
            <p:cNvPicPr>
              <a:picLocks noChangeAspect="1"/>
            </p:cNvPicPr>
            <p:nvPr/>
          </p:nvPicPr>
          <p:blipFill>
            <a:blip r:embed="rId2"/>
            <a:stretch>
              <a:fillRect/>
            </a:stretch>
          </p:blipFill>
          <p:spPr>
            <a:xfrm>
              <a:off x="653513" y="1231899"/>
              <a:ext cx="1975790" cy="1776679"/>
            </a:xfrm>
            <a:prstGeom prst="rect">
              <a:avLst/>
            </a:prstGeom>
          </p:spPr>
        </p:pic>
        <p:pic>
          <p:nvPicPr>
            <p:cNvPr id="8" name="Picture 7"/>
            <p:cNvPicPr>
              <a:picLocks noChangeAspect="1"/>
            </p:cNvPicPr>
            <p:nvPr/>
          </p:nvPicPr>
          <p:blipFill>
            <a:blip r:embed="rId3"/>
            <a:stretch>
              <a:fillRect/>
            </a:stretch>
          </p:blipFill>
          <p:spPr>
            <a:xfrm>
              <a:off x="2634983" y="1231899"/>
              <a:ext cx="1975790" cy="1776679"/>
            </a:xfrm>
            <a:prstGeom prst="rect">
              <a:avLst/>
            </a:prstGeom>
          </p:spPr>
        </p:pic>
        <p:pic>
          <p:nvPicPr>
            <p:cNvPr id="9" name="Picture 8"/>
            <p:cNvPicPr>
              <a:picLocks noChangeAspect="1"/>
            </p:cNvPicPr>
            <p:nvPr/>
          </p:nvPicPr>
          <p:blipFill>
            <a:blip r:embed="rId4"/>
            <a:stretch>
              <a:fillRect/>
            </a:stretch>
          </p:blipFill>
          <p:spPr>
            <a:xfrm>
              <a:off x="653513" y="3009974"/>
              <a:ext cx="1975790" cy="1776679"/>
            </a:xfrm>
            <a:prstGeom prst="rect">
              <a:avLst/>
            </a:prstGeom>
          </p:spPr>
        </p:pic>
        <p:pic>
          <p:nvPicPr>
            <p:cNvPr id="10" name="Picture 9"/>
            <p:cNvPicPr>
              <a:picLocks noChangeAspect="1"/>
            </p:cNvPicPr>
            <p:nvPr/>
          </p:nvPicPr>
          <p:blipFill>
            <a:blip r:embed="rId5"/>
            <a:stretch>
              <a:fillRect/>
            </a:stretch>
          </p:blipFill>
          <p:spPr>
            <a:xfrm>
              <a:off x="2634983" y="3009974"/>
              <a:ext cx="1975790" cy="1776679"/>
            </a:xfrm>
            <a:prstGeom prst="rect">
              <a:avLst/>
            </a:prstGeom>
          </p:spPr>
        </p:pic>
      </p:grpSp>
      <p:grpSp>
        <p:nvGrpSpPr>
          <p:cNvPr id="17" name="Group 16"/>
          <p:cNvGrpSpPr/>
          <p:nvPr/>
        </p:nvGrpSpPr>
        <p:grpSpPr>
          <a:xfrm>
            <a:off x="6291400" y="2664753"/>
            <a:ext cx="2629298" cy="4056723"/>
            <a:chOff x="6868399" y="1231899"/>
            <a:chExt cx="1975790" cy="3553358"/>
          </a:xfrm>
        </p:grpSpPr>
        <p:pic>
          <p:nvPicPr>
            <p:cNvPr id="11" name="Picture 10"/>
            <p:cNvPicPr>
              <a:picLocks noChangeAspect="1"/>
            </p:cNvPicPr>
            <p:nvPr/>
          </p:nvPicPr>
          <p:blipFill>
            <a:blip r:embed="rId6"/>
            <a:stretch>
              <a:fillRect/>
            </a:stretch>
          </p:blipFill>
          <p:spPr>
            <a:xfrm>
              <a:off x="6868399" y="1231899"/>
              <a:ext cx="1953338" cy="1776679"/>
            </a:xfrm>
            <a:prstGeom prst="rect">
              <a:avLst/>
            </a:prstGeom>
          </p:spPr>
        </p:pic>
        <p:pic>
          <p:nvPicPr>
            <p:cNvPr id="12" name="Picture 11"/>
            <p:cNvPicPr>
              <a:picLocks noChangeAspect="1"/>
            </p:cNvPicPr>
            <p:nvPr/>
          </p:nvPicPr>
          <p:blipFill>
            <a:blip r:embed="rId7"/>
            <a:stretch>
              <a:fillRect/>
            </a:stretch>
          </p:blipFill>
          <p:spPr>
            <a:xfrm>
              <a:off x="6868399" y="3008578"/>
              <a:ext cx="1975790" cy="1776679"/>
            </a:xfrm>
            <a:prstGeom prst="rect">
              <a:avLst/>
            </a:prstGeom>
          </p:spPr>
        </p:pic>
      </p:grpSp>
      <p:sp>
        <p:nvSpPr>
          <p:cNvPr id="18" name="TextBox 17"/>
          <p:cNvSpPr txBox="1"/>
          <p:nvPr/>
        </p:nvSpPr>
        <p:spPr>
          <a:xfrm>
            <a:off x="747084" y="5590998"/>
            <a:ext cx="3561102" cy="369332"/>
          </a:xfrm>
          <a:prstGeom prst="rect">
            <a:avLst/>
          </a:prstGeom>
          <a:noFill/>
        </p:spPr>
        <p:txBody>
          <a:bodyPr wrap="square" rtlCol="0">
            <a:spAutoFit/>
          </a:bodyPr>
          <a:lstStyle/>
          <a:p>
            <a:r>
              <a:rPr lang="en-US" dirty="0" smtClean="0"/>
              <a:t>Gluon gluon selection</a:t>
            </a:r>
            <a:endParaRPr lang="en-US" dirty="0"/>
          </a:p>
        </p:txBody>
      </p:sp>
      <p:sp>
        <p:nvSpPr>
          <p:cNvPr id="19" name="TextBox 18"/>
          <p:cNvSpPr txBox="1"/>
          <p:nvPr/>
        </p:nvSpPr>
        <p:spPr>
          <a:xfrm>
            <a:off x="6291400" y="1678919"/>
            <a:ext cx="2814535" cy="369332"/>
          </a:xfrm>
          <a:prstGeom prst="rect">
            <a:avLst/>
          </a:prstGeom>
          <a:noFill/>
        </p:spPr>
        <p:txBody>
          <a:bodyPr wrap="square" rtlCol="0">
            <a:spAutoFit/>
          </a:bodyPr>
          <a:lstStyle/>
          <a:p>
            <a:r>
              <a:rPr lang="en-US" dirty="0" smtClean="0"/>
              <a:t>VBF selection: </a:t>
            </a:r>
            <a:endParaRPr lang="en-US" dirty="0"/>
          </a:p>
        </p:txBody>
      </p:sp>
    </p:spTree>
    <p:extLst>
      <p:ext uri="{BB962C8B-B14F-4D97-AF65-F5344CB8AC3E}">
        <p14:creationId xmlns:p14="http://schemas.microsoft.com/office/powerpoint/2010/main" val="379899515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err="1">
                <a:latin typeface="Symbol" charset="2"/>
                <a:cs typeface="Symbol" charset="2"/>
              </a:rPr>
              <a:t>gg</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5018567" y="1095784"/>
            <a:ext cx="4125433" cy="4233719"/>
          </a:xfrm>
          <a:prstGeom prst="rect">
            <a:avLst/>
          </a:prstGeom>
        </p:spPr>
      </p:pic>
      <p:grpSp>
        <p:nvGrpSpPr>
          <p:cNvPr id="8" name="Group 7"/>
          <p:cNvGrpSpPr/>
          <p:nvPr/>
        </p:nvGrpSpPr>
        <p:grpSpPr>
          <a:xfrm>
            <a:off x="111952" y="4893679"/>
            <a:ext cx="5279635" cy="1827795"/>
            <a:chOff x="354106" y="982688"/>
            <a:chExt cx="6021592" cy="2324100"/>
          </a:xfrm>
        </p:grpSpPr>
        <p:pic>
          <p:nvPicPr>
            <p:cNvPr id="6" name="Picture 5"/>
            <p:cNvPicPr>
              <a:picLocks noChangeAspect="1"/>
            </p:cNvPicPr>
            <p:nvPr/>
          </p:nvPicPr>
          <p:blipFill rotWithShape="1">
            <a:blip r:embed="rId3"/>
            <a:srcRect l="65211"/>
            <a:stretch/>
          </p:blipFill>
          <p:spPr>
            <a:xfrm>
              <a:off x="3362512" y="982688"/>
              <a:ext cx="3013186" cy="2324100"/>
            </a:xfrm>
            <a:prstGeom prst="rect">
              <a:avLst/>
            </a:prstGeom>
          </p:spPr>
        </p:pic>
        <p:pic>
          <p:nvPicPr>
            <p:cNvPr id="7" name="Picture 6"/>
            <p:cNvPicPr>
              <a:picLocks noChangeAspect="1"/>
            </p:cNvPicPr>
            <p:nvPr/>
          </p:nvPicPr>
          <p:blipFill rotWithShape="1">
            <a:blip r:embed="rId3"/>
            <a:srcRect r="65266"/>
            <a:stretch/>
          </p:blipFill>
          <p:spPr>
            <a:xfrm>
              <a:off x="354106" y="982688"/>
              <a:ext cx="3008406" cy="2324100"/>
            </a:xfrm>
            <a:prstGeom prst="rect">
              <a:avLst/>
            </a:prstGeom>
          </p:spPr>
        </p:pic>
      </p:grpSp>
      <p:sp>
        <p:nvSpPr>
          <p:cNvPr id="9" name="TextBox 8"/>
          <p:cNvSpPr txBox="1"/>
          <p:nvPr/>
        </p:nvSpPr>
        <p:spPr>
          <a:xfrm>
            <a:off x="354106" y="1494253"/>
            <a:ext cx="4091045" cy="2862322"/>
          </a:xfrm>
          <a:prstGeom prst="rect">
            <a:avLst/>
          </a:prstGeom>
          <a:noFill/>
        </p:spPr>
        <p:txBody>
          <a:bodyPr wrap="square" rtlCol="0">
            <a:spAutoFit/>
          </a:bodyPr>
          <a:lstStyle/>
          <a:p>
            <a:r>
              <a:rPr lang="en-US" sz="2400" dirty="0" smtClean="0"/>
              <a:t>For illustration only ( not used in obtaining the result) Sum over all candidates weighted with S/(S+B)</a:t>
            </a:r>
          </a:p>
          <a:p>
            <a:endParaRPr lang="en-US" sz="2400" dirty="0" smtClean="0"/>
          </a:p>
          <a:p>
            <a:r>
              <a:rPr lang="en-US" sz="1200" dirty="0"/>
              <a:t>see</a:t>
            </a:r>
            <a:r>
              <a:rPr lang="pl-PL" sz="1200" dirty="0" smtClean="0"/>
              <a:t>R.J</a:t>
            </a:r>
            <a:r>
              <a:rPr lang="pl-PL" sz="1200" dirty="0"/>
              <a:t>. </a:t>
            </a:r>
            <a:r>
              <a:rPr lang="pl-PL" sz="1200" dirty="0" err="1"/>
              <a:t>Barlow</a:t>
            </a:r>
            <a:r>
              <a:rPr lang="pl-PL" sz="1200" dirty="0"/>
              <a:t>, J. </a:t>
            </a:r>
            <a:r>
              <a:rPr lang="pl-PL" sz="1200" dirty="0" err="1"/>
              <a:t>Comp</a:t>
            </a:r>
            <a:r>
              <a:rPr lang="pl-PL" sz="1200" dirty="0"/>
              <a:t>. </a:t>
            </a:r>
            <a:r>
              <a:rPr lang="pl-PL" sz="1200" dirty="0" err="1"/>
              <a:t>Phys</a:t>
            </a:r>
            <a:r>
              <a:rPr lang="pl-PL" sz="1200" dirty="0"/>
              <a:t>. 72 (1987) 202, </a:t>
            </a:r>
            <a:r>
              <a:rPr lang="pl-PL" sz="1200" dirty="0" smtClean="0"/>
              <a:t/>
            </a:r>
            <a:br>
              <a:rPr lang="pl-PL" sz="1200" dirty="0" smtClean="0"/>
            </a:br>
            <a:r>
              <a:rPr lang="pl-PL" sz="1200" dirty="0" smtClean="0"/>
              <a:t>http</a:t>
            </a:r>
            <a:r>
              <a:rPr lang="pl-PL" sz="1200" dirty="0"/>
              <a:t>://</a:t>
            </a:r>
            <a:r>
              <a:rPr lang="pl-PL" sz="1200" dirty="0" err="1"/>
              <a:t>dx.doi.org</a:t>
            </a:r>
            <a:r>
              <a:rPr lang="pl-PL" sz="1200" dirty="0"/>
              <a:t>/10.1016/0021- 66 9991(87)90078-7</a:t>
            </a:r>
            <a:r>
              <a:rPr lang="pl-PL" sz="2400" dirty="0"/>
              <a:t>. </a:t>
            </a:r>
          </a:p>
          <a:p>
            <a:endParaRPr lang="en-US" sz="2400" dirty="0"/>
          </a:p>
        </p:txBody>
      </p:sp>
      <p:sp>
        <p:nvSpPr>
          <p:cNvPr id="10" name="TextBox 9"/>
          <p:cNvSpPr txBox="1"/>
          <p:nvPr/>
        </p:nvSpPr>
        <p:spPr>
          <a:xfrm>
            <a:off x="2116739" y="4194246"/>
            <a:ext cx="759536" cy="369332"/>
          </a:xfrm>
          <a:prstGeom prst="rect">
            <a:avLst/>
          </a:prstGeom>
          <a:solidFill>
            <a:srgbClr val="FFFF00"/>
          </a:solidFill>
        </p:spPr>
        <p:txBody>
          <a:bodyPr wrap="square" rtlCol="0">
            <a:spAutoFit/>
          </a:bodyPr>
          <a:lstStyle/>
          <a:p>
            <a:r>
              <a:rPr lang="en-US" dirty="0" smtClean="0">
                <a:solidFill>
                  <a:schemeClr val="bg1"/>
                </a:solidFill>
              </a:rPr>
              <a:t>Signal</a:t>
            </a:r>
            <a:endParaRPr lang="en-US" dirty="0">
              <a:solidFill>
                <a:schemeClr val="bg1"/>
              </a:solidFill>
            </a:endParaRPr>
          </a:p>
        </p:txBody>
      </p:sp>
      <p:cxnSp>
        <p:nvCxnSpPr>
          <p:cNvPr id="12" name="Straight Arrow Connector 11"/>
          <p:cNvCxnSpPr>
            <a:stCxn id="10" idx="2"/>
          </p:cNvCxnSpPr>
          <p:nvPr/>
        </p:nvCxnSpPr>
        <p:spPr>
          <a:xfrm>
            <a:off x="2496507" y="4563578"/>
            <a:ext cx="6225" cy="330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249706" y="4194246"/>
            <a:ext cx="1556536" cy="369332"/>
          </a:xfrm>
          <a:prstGeom prst="rect">
            <a:avLst/>
          </a:prstGeom>
          <a:solidFill>
            <a:srgbClr val="FFFF00"/>
          </a:solidFill>
        </p:spPr>
        <p:txBody>
          <a:bodyPr wrap="square" rtlCol="0">
            <a:spAutoFit/>
          </a:bodyPr>
          <a:lstStyle/>
          <a:p>
            <a:r>
              <a:rPr lang="en-US" dirty="0" smtClean="0">
                <a:solidFill>
                  <a:schemeClr val="bg1"/>
                </a:solidFill>
              </a:rPr>
              <a:t>Background</a:t>
            </a:r>
            <a:endParaRPr lang="en-US" dirty="0">
              <a:solidFill>
                <a:schemeClr val="bg1"/>
              </a:solidFill>
            </a:endParaRPr>
          </a:p>
        </p:txBody>
      </p:sp>
      <p:cxnSp>
        <p:nvCxnSpPr>
          <p:cNvPr id="14" name="Straight Arrow Connector 13"/>
          <p:cNvCxnSpPr>
            <a:stCxn id="13" idx="2"/>
          </p:cNvCxnSpPr>
          <p:nvPr/>
        </p:nvCxnSpPr>
        <p:spPr>
          <a:xfrm>
            <a:off x="4027974" y="4563578"/>
            <a:ext cx="669439" cy="330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5849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3"/>
          <p:cNvPicPr>
            <a:picLocks noChangeAspect="1" noChangeArrowheads="1"/>
          </p:cNvPicPr>
          <p:nvPr/>
        </p:nvPicPr>
        <p:blipFill>
          <a:blip r:embed="rId2"/>
          <a:srcRect/>
          <a:stretch>
            <a:fillRect/>
          </a:stretch>
        </p:blipFill>
        <p:spPr bwMode="auto">
          <a:xfrm>
            <a:off x="0" y="1066800"/>
            <a:ext cx="8944708" cy="5456237"/>
          </a:xfrm>
          <a:prstGeom prst="rect">
            <a:avLst/>
          </a:prstGeom>
          <a:noFill/>
          <a:ln w="41275">
            <a:noFill/>
            <a:miter lim="800000"/>
            <a:headEnd/>
            <a:tailEnd/>
          </a:ln>
        </p:spPr>
      </p:pic>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263841817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err="1" smtClean="0">
                <a:latin typeface="Symbol" charset="2"/>
                <a:cs typeface="Symbol" charset="2"/>
              </a:rPr>
              <a:t>gg</a:t>
            </a:r>
            <a:r>
              <a:rPr lang="en-US" dirty="0" smtClean="0">
                <a:cs typeface="Symbol" charset="2"/>
              </a:rPr>
              <a:t>: results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605374" y="1930077"/>
            <a:ext cx="6161987" cy="4426273"/>
          </a:xfrm>
          <a:prstGeom prst="rect">
            <a:avLst/>
          </a:prstGeom>
        </p:spPr>
      </p:pic>
      <p:sp>
        <p:nvSpPr>
          <p:cNvPr id="6" name="TextBox 5"/>
          <p:cNvSpPr txBox="1"/>
          <p:nvPr/>
        </p:nvSpPr>
        <p:spPr>
          <a:xfrm>
            <a:off x="1067419" y="1086379"/>
            <a:ext cx="7717993" cy="830997"/>
          </a:xfrm>
          <a:prstGeom prst="rect">
            <a:avLst/>
          </a:prstGeom>
          <a:noFill/>
        </p:spPr>
        <p:txBody>
          <a:bodyPr wrap="square" rtlCol="0">
            <a:spAutoFit/>
          </a:bodyPr>
          <a:lstStyle/>
          <a:p>
            <a:pPr algn="ctr"/>
            <a:r>
              <a:rPr lang="en-US" sz="2400" dirty="0" smtClean="0"/>
              <a:t>7 </a:t>
            </a:r>
            <a:r>
              <a:rPr lang="en-US" sz="2400" dirty="0" err="1" smtClean="0"/>
              <a:t>TeV</a:t>
            </a:r>
            <a:r>
              <a:rPr lang="en-US" sz="2400" dirty="0" smtClean="0"/>
              <a:t> and 8 </a:t>
            </a:r>
            <a:r>
              <a:rPr lang="en-US" sz="2400" dirty="0" err="1" smtClean="0"/>
              <a:t>TeV</a:t>
            </a:r>
            <a:r>
              <a:rPr lang="en-US" sz="2400" dirty="0" smtClean="0"/>
              <a:t>  data consistent: </a:t>
            </a:r>
            <a:br>
              <a:rPr lang="en-US" sz="2400" dirty="0" smtClean="0"/>
            </a:br>
            <a:r>
              <a:rPr lang="en-US" sz="2400" dirty="0" smtClean="0"/>
              <a:t>earlier fluctuation at higher mass has faded.</a:t>
            </a:r>
            <a:endParaRPr lang="en-US" sz="2400" dirty="0"/>
          </a:p>
        </p:txBody>
      </p:sp>
    </p:spTree>
    <p:extLst>
      <p:ext uri="{BB962C8B-B14F-4D97-AF65-F5344CB8AC3E}">
        <p14:creationId xmlns:p14="http://schemas.microsoft.com/office/powerpoint/2010/main" val="28968757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8900"/>
            <a:ext cx="7556499" cy="1231899"/>
          </a:xfrm>
        </p:spPr>
        <p:txBody>
          <a:bodyPr/>
          <a:lstStyle/>
          <a:p>
            <a:r>
              <a:rPr lang="en-US" sz="3600" dirty="0"/>
              <a:t>H</a:t>
            </a:r>
            <a:r>
              <a:rPr lang="en-US" sz="3600" dirty="0" smtClean="0"/>
              <a:t>→ZZ</a:t>
            </a:r>
            <a:r>
              <a:rPr lang="en-US" sz="3600" baseline="30000" dirty="0" smtClean="0"/>
              <a:t>(*)</a:t>
            </a:r>
            <a:r>
              <a:rPr lang="en-US" sz="3600" dirty="0" smtClean="0"/>
              <a:t>→4ℓ: the golden channel</a:t>
            </a:r>
            <a:endParaRPr lang="en-US" sz="3600"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descr="2e2mu-7TeV-3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11" y="2044701"/>
            <a:ext cx="8736245" cy="4410994"/>
          </a:xfrm>
          <a:prstGeom prst="rect">
            <a:avLst/>
          </a:prstGeom>
        </p:spPr>
      </p:pic>
      <p:sp>
        <p:nvSpPr>
          <p:cNvPr id="7" name="TextBox 6"/>
          <p:cNvSpPr txBox="1"/>
          <p:nvPr/>
        </p:nvSpPr>
        <p:spPr>
          <a:xfrm>
            <a:off x="2110164" y="2971806"/>
            <a:ext cx="3161543" cy="1354217"/>
          </a:xfrm>
          <a:prstGeom prst="rect">
            <a:avLst/>
          </a:prstGeom>
          <a:noFill/>
        </p:spPr>
        <p:txBody>
          <a:bodyPr wrap="square" rtlCol="0">
            <a:spAutoFit/>
          </a:bodyPr>
          <a:lstStyle/>
          <a:p>
            <a:pPr defTabSz="457200"/>
            <a:r>
              <a:rPr lang="en-US" b="1" dirty="0" smtClean="0">
                <a:solidFill>
                  <a:srgbClr val="800000"/>
                </a:solidFill>
                <a:latin typeface="+mn-lt"/>
              </a:rPr>
              <a:t>7 </a:t>
            </a:r>
            <a:r>
              <a:rPr lang="en-US" b="1" dirty="0" err="1" smtClean="0">
                <a:solidFill>
                  <a:srgbClr val="800000"/>
                </a:solidFill>
                <a:latin typeface="+mn-lt"/>
              </a:rPr>
              <a:t>TeV</a:t>
            </a:r>
            <a:r>
              <a:rPr lang="en-US" b="1" dirty="0" smtClean="0">
                <a:solidFill>
                  <a:srgbClr val="800000"/>
                </a:solidFill>
                <a:latin typeface="+mn-lt"/>
              </a:rPr>
              <a:t> DATA</a:t>
            </a:r>
          </a:p>
          <a:p>
            <a:pPr defTabSz="457200"/>
            <a:endParaRPr lang="en-US" sz="2000" b="1" dirty="0" smtClean="0">
              <a:solidFill>
                <a:srgbClr val="0000FF"/>
              </a:solidFill>
              <a:latin typeface="Calibri"/>
            </a:endParaRPr>
          </a:p>
          <a:p>
            <a:pPr defTabSz="457200"/>
            <a:r>
              <a:rPr lang="en-US" sz="2200" b="1" dirty="0" smtClean="0">
                <a:solidFill>
                  <a:srgbClr val="0000FF"/>
                </a:solidFill>
                <a:latin typeface="+mn-lt"/>
              </a:rPr>
              <a:t>4-lepton Mass : 125.8 </a:t>
            </a:r>
            <a:r>
              <a:rPr lang="en-US" sz="2200" b="1" dirty="0" err="1" smtClean="0">
                <a:solidFill>
                  <a:srgbClr val="0000FF"/>
                </a:solidFill>
                <a:latin typeface="+mn-lt"/>
              </a:rPr>
              <a:t>GeV</a:t>
            </a:r>
            <a:endParaRPr lang="en-US" sz="2200" b="1" dirty="0">
              <a:solidFill>
                <a:srgbClr val="0000FF"/>
              </a:solidFill>
              <a:latin typeface="+mn-lt"/>
            </a:endParaRPr>
          </a:p>
        </p:txBody>
      </p:sp>
      <p:sp>
        <p:nvSpPr>
          <p:cNvPr id="8" name="TextBox 7"/>
          <p:cNvSpPr txBox="1"/>
          <p:nvPr/>
        </p:nvSpPr>
        <p:spPr>
          <a:xfrm>
            <a:off x="6330472" y="2057401"/>
            <a:ext cx="2607079" cy="369332"/>
          </a:xfrm>
          <a:prstGeom prst="rect">
            <a:avLst/>
          </a:prstGeom>
          <a:noFill/>
        </p:spPr>
        <p:txBody>
          <a:bodyPr wrap="square" rtlCol="0">
            <a:spAutoFit/>
          </a:bodyPr>
          <a:lstStyle/>
          <a:p>
            <a:pPr defTabSz="457200"/>
            <a:r>
              <a:rPr lang="el-GR" b="1" dirty="0" smtClean="0">
                <a:solidFill>
                  <a:prstClr val="black"/>
                </a:solidFill>
                <a:latin typeface="+mn-lt"/>
              </a:rPr>
              <a:t>μ</a:t>
            </a:r>
            <a:r>
              <a:rPr lang="en-US" b="1" baseline="30000" dirty="0" smtClean="0">
                <a:solidFill>
                  <a:prstClr val="black"/>
                </a:solidFill>
                <a:latin typeface="+mn-lt"/>
              </a:rPr>
              <a:t>-</a:t>
            </a:r>
            <a:r>
              <a:rPr lang="en-US" b="1" dirty="0" smtClean="0">
                <a:solidFill>
                  <a:prstClr val="black"/>
                </a:solidFill>
                <a:latin typeface="+mn-lt"/>
              </a:rPr>
              <a:t>(Z</a:t>
            </a:r>
            <a:r>
              <a:rPr lang="en-US" b="1" baseline="-25000" dirty="0" smtClean="0">
                <a:solidFill>
                  <a:prstClr val="black"/>
                </a:solidFill>
                <a:latin typeface="+mn-lt"/>
              </a:rPr>
              <a:t>2</a:t>
            </a:r>
            <a:r>
              <a:rPr lang="en-US" b="1" dirty="0" smtClean="0">
                <a:solidFill>
                  <a:prstClr val="black"/>
                </a:solidFill>
                <a:latin typeface="+mn-lt"/>
              </a:rPr>
              <a:t>) </a:t>
            </a:r>
            <a:r>
              <a:rPr lang="en-US" b="1" dirty="0" err="1" smtClean="0">
                <a:solidFill>
                  <a:prstClr val="black"/>
                </a:solidFill>
                <a:latin typeface="+mn-lt"/>
              </a:rPr>
              <a:t>p</a:t>
            </a:r>
            <a:r>
              <a:rPr lang="en-US" b="1" baseline="-25000" dirty="0" err="1" smtClean="0">
                <a:solidFill>
                  <a:prstClr val="black"/>
                </a:solidFill>
                <a:latin typeface="+mn-lt"/>
              </a:rPr>
              <a:t>T</a:t>
            </a:r>
            <a:r>
              <a:rPr lang="en-US" b="1" dirty="0" smtClean="0">
                <a:solidFill>
                  <a:prstClr val="black"/>
                </a:solidFill>
                <a:latin typeface="+mn-lt"/>
              </a:rPr>
              <a:t> : 15 </a:t>
            </a:r>
            <a:r>
              <a:rPr lang="en-US" b="1" dirty="0" err="1" smtClean="0">
                <a:solidFill>
                  <a:prstClr val="black"/>
                </a:solidFill>
                <a:latin typeface="+mn-lt"/>
              </a:rPr>
              <a:t>GeV</a:t>
            </a:r>
            <a:endParaRPr lang="en-US" b="1" dirty="0">
              <a:solidFill>
                <a:prstClr val="black"/>
              </a:solidFill>
              <a:latin typeface="+mn-lt"/>
            </a:endParaRPr>
          </a:p>
        </p:txBody>
      </p:sp>
      <p:sp>
        <p:nvSpPr>
          <p:cNvPr id="9" name="TextBox 8"/>
          <p:cNvSpPr txBox="1"/>
          <p:nvPr/>
        </p:nvSpPr>
        <p:spPr>
          <a:xfrm>
            <a:off x="351702" y="5181601"/>
            <a:ext cx="2607079" cy="369332"/>
          </a:xfrm>
          <a:prstGeom prst="rect">
            <a:avLst/>
          </a:prstGeom>
          <a:noFill/>
        </p:spPr>
        <p:txBody>
          <a:bodyPr wrap="square" rtlCol="0">
            <a:spAutoFit/>
          </a:bodyPr>
          <a:lstStyle/>
          <a:p>
            <a:pPr defTabSz="457200"/>
            <a:r>
              <a:rPr lang="el-GR" b="1" dirty="0" smtClean="0">
                <a:solidFill>
                  <a:prstClr val="black"/>
                </a:solidFill>
                <a:latin typeface="+mn-lt"/>
              </a:rPr>
              <a:t>μ</a:t>
            </a:r>
            <a:r>
              <a:rPr lang="en-US" b="1" baseline="30000" dirty="0" smtClean="0">
                <a:solidFill>
                  <a:prstClr val="black"/>
                </a:solidFill>
                <a:latin typeface="+mn-lt"/>
              </a:rPr>
              <a:t>+</a:t>
            </a:r>
            <a:r>
              <a:rPr lang="en-US" b="1" dirty="0" smtClean="0">
                <a:solidFill>
                  <a:prstClr val="black"/>
                </a:solidFill>
                <a:latin typeface="+mn-lt"/>
              </a:rPr>
              <a:t>(Z</a:t>
            </a:r>
            <a:r>
              <a:rPr lang="en-US" b="1" baseline="-25000" dirty="0" smtClean="0">
                <a:solidFill>
                  <a:prstClr val="black"/>
                </a:solidFill>
                <a:latin typeface="+mn-lt"/>
              </a:rPr>
              <a:t>2</a:t>
            </a:r>
            <a:r>
              <a:rPr lang="en-US" b="1" dirty="0" smtClean="0">
                <a:solidFill>
                  <a:prstClr val="black"/>
                </a:solidFill>
                <a:latin typeface="+mn-lt"/>
              </a:rPr>
              <a:t>) </a:t>
            </a:r>
            <a:r>
              <a:rPr lang="en-US" b="1" dirty="0" err="1" smtClean="0">
                <a:solidFill>
                  <a:prstClr val="black"/>
                </a:solidFill>
                <a:latin typeface="+mn-lt"/>
              </a:rPr>
              <a:t>p</a:t>
            </a:r>
            <a:r>
              <a:rPr lang="en-US" b="1" baseline="-25000" dirty="0" err="1" smtClean="0">
                <a:solidFill>
                  <a:prstClr val="black"/>
                </a:solidFill>
                <a:latin typeface="+mn-lt"/>
              </a:rPr>
              <a:t>T</a:t>
            </a:r>
            <a:r>
              <a:rPr lang="en-US" b="1" dirty="0" smtClean="0">
                <a:solidFill>
                  <a:prstClr val="black"/>
                </a:solidFill>
                <a:latin typeface="+mn-lt"/>
              </a:rPr>
              <a:t> : 12 </a:t>
            </a:r>
            <a:r>
              <a:rPr lang="en-US" b="1" dirty="0" err="1" smtClean="0">
                <a:solidFill>
                  <a:prstClr val="black"/>
                </a:solidFill>
                <a:latin typeface="+mn-lt"/>
              </a:rPr>
              <a:t>GeV</a:t>
            </a:r>
            <a:endParaRPr lang="en-US" b="1" dirty="0">
              <a:solidFill>
                <a:prstClr val="black"/>
              </a:solidFill>
              <a:latin typeface="+mn-lt"/>
            </a:endParaRPr>
          </a:p>
        </p:txBody>
      </p:sp>
      <p:sp>
        <p:nvSpPr>
          <p:cNvPr id="10" name="TextBox 9"/>
          <p:cNvSpPr txBox="1"/>
          <p:nvPr/>
        </p:nvSpPr>
        <p:spPr>
          <a:xfrm>
            <a:off x="3024564" y="4191001"/>
            <a:ext cx="2607079" cy="369332"/>
          </a:xfrm>
          <a:prstGeom prst="rect">
            <a:avLst/>
          </a:prstGeom>
          <a:noFill/>
        </p:spPr>
        <p:txBody>
          <a:bodyPr wrap="square" rtlCol="0">
            <a:spAutoFit/>
          </a:bodyPr>
          <a:lstStyle/>
          <a:p>
            <a:pPr defTabSz="457200"/>
            <a:r>
              <a:rPr lang="en-US" b="1" dirty="0" smtClean="0">
                <a:solidFill>
                  <a:prstClr val="black"/>
                </a:solidFill>
                <a:latin typeface="+mn-lt"/>
              </a:rPr>
              <a:t>e</a:t>
            </a:r>
            <a:r>
              <a:rPr lang="en-US" b="1" baseline="30000" dirty="0" smtClean="0">
                <a:solidFill>
                  <a:prstClr val="black"/>
                </a:solidFill>
                <a:latin typeface="+mn-lt"/>
              </a:rPr>
              <a:t>+</a:t>
            </a:r>
            <a:r>
              <a:rPr lang="en-US" b="1" dirty="0" smtClean="0">
                <a:solidFill>
                  <a:prstClr val="black"/>
                </a:solidFill>
                <a:latin typeface="+mn-lt"/>
              </a:rPr>
              <a:t>(Z</a:t>
            </a:r>
            <a:r>
              <a:rPr lang="en-US" b="1" baseline="-25000" dirty="0" smtClean="0">
                <a:solidFill>
                  <a:prstClr val="black"/>
                </a:solidFill>
                <a:latin typeface="+mn-lt"/>
              </a:rPr>
              <a:t>1</a:t>
            </a:r>
            <a:r>
              <a:rPr lang="en-US" b="1" dirty="0" smtClean="0">
                <a:solidFill>
                  <a:prstClr val="black"/>
                </a:solidFill>
                <a:latin typeface="+mn-lt"/>
              </a:rPr>
              <a:t>) </a:t>
            </a:r>
            <a:r>
              <a:rPr lang="en-US" b="1" dirty="0" err="1" smtClean="0">
                <a:solidFill>
                  <a:prstClr val="black"/>
                </a:solidFill>
                <a:latin typeface="+mn-lt"/>
              </a:rPr>
              <a:t>p</a:t>
            </a:r>
            <a:r>
              <a:rPr lang="en-US" b="1" baseline="-25000" dirty="0" err="1" smtClean="0">
                <a:solidFill>
                  <a:prstClr val="black"/>
                </a:solidFill>
                <a:latin typeface="+mn-lt"/>
              </a:rPr>
              <a:t>T</a:t>
            </a:r>
            <a:r>
              <a:rPr lang="en-US" b="1" dirty="0" smtClean="0">
                <a:solidFill>
                  <a:prstClr val="black"/>
                </a:solidFill>
                <a:latin typeface="+mn-lt"/>
              </a:rPr>
              <a:t> : 28 </a:t>
            </a:r>
            <a:r>
              <a:rPr lang="en-US" b="1" dirty="0" err="1" smtClean="0">
                <a:solidFill>
                  <a:prstClr val="black"/>
                </a:solidFill>
                <a:latin typeface="+mn-lt"/>
              </a:rPr>
              <a:t>GeV</a:t>
            </a:r>
            <a:endParaRPr lang="en-US" b="1" dirty="0">
              <a:solidFill>
                <a:prstClr val="black"/>
              </a:solidFill>
              <a:latin typeface="+mn-lt"/>
            </a:endParaRPr>
          </a:p>
        </p:txBody>
      </p:sp>
      <p:sp>
        <p:nvSpPr>
          <p:cNvPr id="11" name="TextBox 10"/>
          <p:cNvSpPr txBox="1"/>
          <p:nvPr/>
        </p:nvSpPr>
        <p:spPr>
          <a:xfrm>
            <a:off x="4360995" y="6400801"/>
            <a:ext cx="2607079" cy="369332"/>
          </a:xfrm>
          <a:prstGeom prst="rect">
            <a:avLst/>
          </a:prstGeom>
          <a:solidFill>
            <a:srgbClr val="FFFFFF"/>
          </a:solidFill>
        </p:spPr>
        <p:txBody>
          <a:bodyPr wrap="square" rtlCol="0">
            <a:spAutoFit/>
          </a:bodyPr>
          <a:lstStyle/>
          <a:p>
            <a:pPr defTabSz="457200"/>
            <a:r>
              <a:rPr lang="en-US" b="1" dirty="0" smtClean="0">
                <a:solidFill>
                  <a:prstClr val="black"/>
                </a:solidFill>
                <a:latin typeface="+mn-lt"/>
              </a:rPr>
              <a:t>e</a:t>
            </a:r>
            <a:r>
              <a:rPr lang="en-US" b="1" baseline="30000" dirty="0" smtClean="0">
                <a:solidFill>
                  <a:prstClr val="black"/>
                </a:solidFill>
                <a:latin typeface="+mn-lt"/>
              </a:rPr>
              <a:t>-</a:t>
            </a:r>
            <a:r>
              <a:rPr lang="en-US" b="1" dirty="0" smtClean="0">
                <a:solidFill>
                  <a:prstClr val="black"/>
                </a:solidFill>
                <a:latin typeface="+mn-lt"/>
              </a:rPr>
              <a:t>(Z</a:t>
            </a:r>
            <a:r>
              <a:rPr lang="en-US" b="1" baseline="-25000" dirty="0" smtClean="0">
                <a:solidFill>
                  <a:prstClr val="black"/>
                </a:solidFill>
                <a:latin typeface="+mn-lt"/>
              </a:rPr>
              <a:t>1</a:t>
            </a:r>
            <a:r>
              <a:rPr lang="en-US" b="1" dirty="0" smtClean="0">
                <a:solidFill>
                  <a:prstClr val="black"/>
                </a:solidFill>
                <a:latin typeface="+mn-lt"/>
              </a:rPr>
              <a:t>) </a:t>
            </a:r>
            <a:r>
              <a:rPr lang="en-US" b="1" dirty="0" err="1" smtClean="0">
                <a:solidFill>
                  <a:prstClr val="black"/>
                </a:solidFill>
                <a:latin typeface="+mn-lt"/>
              </a:rPr>
              <a:t>p</a:t>
            </a:r>
            <a:r>
              <a:rPr lang="en-US" b="1" baseline="-25000" dirty="0" err="1" smtClean="0">
                <a:solidFill>
                  <a:prstClr val="black"/>
                </a:solidFill>
                <a:latin typeface="+mn-lt"/>
              </a:rPr>
              <a:t>T</a:t>
            </a:r>
            <a:r>
              <a:rPr lang="en-US" b="1" dirty="0" smtClean="0">
                <a:solidFill>
                  <a:prstClr val="black"/>
                </a:solidFill>
                <a:latin typeface="+mn-lt"/>
              </a:rPr>
              <a:t> : 14 </a:t>
            </a:r>
            <a:r>
              <a:rPr lang="en-US" b="1" dirty="0" err="1" smtClean="0">
                <a:solidFill>
                  <a:prstClr val="black"/>
                </a:solidFill>
                <a:latin typeface="+mn-lt"/>
              </a:rPr>
              <a:t>GeV</a:t>
            </a:r>
            <a:endParaRPr lang="en-US" b="1" dirty="0">
              <a:solidFill>
                <a:prstClr val="black"/>
              </a:solidFill>
              <a:latin typeface="+mn-lt"/>
            </a:endParaRPr>
          </a:p>
        </p:txBody>
      </p:sp>
    </p:spTree>
    <p:extLst>
      <p:ext uri="{BB962C8B-B14F-4D97-AF65-F5344CB8AC3E}">
        <p14:creationId xmlns:p14="http://schemas.microsoft.com/office/powerpoint/2010/main" val="336877454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smtClean="0"/>
              <a:t>ZZ</a:t>
            </a:r>
            <a:r>
              <a:rPr lang="en-US" baseline="30000" dirty="0" smtClean="0"/>
              <a:t>(*)</a:t>
            </a:r>
            <a:r>
              <a:rPr lang="en-US" dirty="0" smtClean="0"/>
              <a:t>→</a:t>
            </a:r>
            <a:r>
              <a:rPr lang="en-US" dirty="0"/>
              <a:t>4 leptons</a:t>
            </a:r>
          </a:p>
        </p:txBody>
      </p:sp>
      <p:sp>
        <p:nvSpPr>
          <p:cNvPr id="3" name="Footer Placeholder 2"/>
          <p:cNvSpPr>
            <a:spLocks noGrp="1"/>
          </p:cNvSpPr>
          <p:nvPr>
            <p:ph type="ftr" sz="quarter" idx="11"/>
          </p:nvPr>
        </p:nvSpPr>
        <p:spPr/>
        <p:txBody>
          <a:bodyPr/>
          <a:lstStyle/>
          <a:p>
            <a:r>
              <a:rPr lang="en-US" smtClean="0"/>
              <a:t>XV HEP school , Puebla</a:t>
            </a:r>
            <a:endParaRPr lang="en-US" dirty="0"/>
          </a:p>
        </p:txBody>
      </p:sp>
      <p:pic>
        <p:nvPicPr>
          <p:cNvPr id="5" name="Espace réservé du contenu 4" descr="Screen shot 2011-12-14 at 3.33.17 PM.png"/>
          <p:cNvPicPr>
            <a:picLocks noChangeAspect="1"/>
          </p:cNvPicPr>
          <p:nvPr/>
        </p:nvPicPr>
        <p:blipFill rotWithShape="1">
          <a:blip r:embed="rId2"/>
          <a:srcRect l="48389" t="28064" r="7096" b="4188"/>
          <a:stretch/>
        </p:blipFill>
        <p:spPr>
          <a:xfrm>
            <a:off x="4572000" y="2654299"/>
            <a:ext cx="4369608" cy="3702051"/>
          </a:xfrm>
          <a:prstGeom prst="rect">
            <a:avLst/>
          </a:prstGeom>
        </p:spPr>
      </p:pic>
      <p:sp>
        <p:nvSpPr>
          <p:cNvPr id="6" name="Rectangle 5"/>
          <p:cNvSpPr/>
          <p:nvPr/>
        </p:nvSpPr>
        <p:spPr>
          <a:xfrm>
            <a:off x="0" y="1231899"/>
            <a:ext cx="4572000" cy="3884140"/>
          </a:xfrm>
          <a:prstGeom prst="rect">
            <a:avLst/>
          </a:prstGeom>
        </p:spPr>
        <p:txBody>
          <a:bodyPr>
            <a:spAutoFit/>
          </a:bodyPr>
          <a:lstStyle/>
          <a:p>
            <a:pPr marL="342900" lvl="0" indent="-342900" eaLnBrk="0" fontAlgn="base" hangingPunct="0">
              <a:spcBef>
                <a:spcPct val="20000"/>
              </a:spcBef>
              <a:spcAft>
                <a:spcPct val="0"/>
              </a:spcAft>
              <a:buFontTx/>
              <a:buChar char="•"/>
              <a:defRPr/>
            </a:pPr>
            <a:r>
              <a:rPr lang="en-GB" sz="2200" kern="0" dirty="0">
                <a:ea typeface="ＭＳ Ｐゴシック" charset="-128"/>
                <a:cs typeface="ＭＳ Ｐゴシック" charset="-128"/>
              </a:rPr>
              <a:t>Clean channel: 2 high mass pairs of isolated electrons or muons</a:t>
            </a:r>
          </a:p>
          <a:p>
            <a:pPr marL="342900" lvl="0" indent="-342900" eaLnBrk="0" fontAlgn="base" hangingPunct="0">
              <a:spcBef>
                <a:spcPct val="20000"/>
              </a:spcBef>
              <a:spcAft>
                <a:spcPct val="0"/>
              </a:spcAft>
              <a:buFontTx/>
              <a:buChar char="•"/>
              <a:defRPr/>
            </a:pPr>
            <a:r>
              <a:rPr lang="en-GB" sz="2200" kern="0" dirty="0">
                <a:ea typeface="ＭＳ Ｐゴシック" charset="-128"/>
                <a:cs typeface="ＭＳ Ｐゴシック" charset="-128"/>
              </a:rPr>
              <a:t>Narrow mass peak</a:t>
            </a:r>
          </a:p>
          <a:p>
            <a:pPr marL="342900" lvl="0" indent="-342900" eaLnBrk="0" fontAlgn="base" hangingPunct="0">
              <a:spcBef>
                <a:spcPct val="20000"/>
              </a:spcBef>
              <a:spcAft>
                <a:spcPct val="0"/>
              </a:spcAft>
              <a:buFontTx/>
              <a:buChar char="•"/>
              <a:defRPr/>
            </a:pPr>
            <a:r>
              <a:rPr lang="en-GB" sz="2200" kern="0" dirty="0">
                <a:ea typeface="ＭＳ Ｐゴシック" charset="-128"/>
                <a:cs typeface="ＭＳ Ｐゴシック" charset="-128"/>
              </a:rPr>
              <a:t>Backgrounds</a:t>
            </a:r>
          </a:p>
          <a:p>
            <a:pPr marL="742950" lvl="1" indent="-285750" eaLnBrk="0" fontAlgn="base" hangingPunct="0">
              <a:spcBef>
                <a:spcPct val="20000"/>
              </a:spcBef>
              <a:spcAft>
                <a:spcPct val="0"/>
              </a:spcAft>
              <a:buFontTx/>
              <a:buChar char="–"/>
              <a:defRPr/>
            </a:pPr>
            <a:r>
              <a:rPr lang="en-GB" sz="2200" kern="0" dirty="0">
                <a:ea typeface="ＭＳ Ｐゴシック" charset="-128"/>
              </a:rPr>
              <a:t>Irreducible ZZ (from </a:t>
            </a:r>
            <a:r>
              <a:rPr lang="en-GB" sz="2200" kern="0" dirty="0" smtClean="0">
                <a:ea typeface="ＭＳ Ｐゴシック" charset="-128"/>
              </a:rPr>
              <a:t>MC)</a:t>
            </a:r>
            <a:endParaRPr lang="en-GB" sz="2200" kern="0" dirty="0">
              <a:ea typeface="ＭＳ Ｐゴシック" charset="-128"/>
            </a:endParaRPr>
          </a:p>
          <a:p>
            <a:pPr marL="742950" lvl="1" indent="-285750" eaLnBrk="0" fontAlgn="base" hangingPunct="0">
              <a:spcBef>
                <a:spcPct val="20000"/>
              </a:spcBef>
              <a:spcAft>
                <a:spcPct val="0"/>
              </a:spcAft>
              <a:buFontTx/>
              <a:buChar char="–"/>
              <a:defRPr/>
            </a:pPr>
            <a:r>
              <a:rPr lang="en-GB" sz="2200" kern="0" dirty="0">
                <a:ea typeface="ＭＳ Ｐゴシック" charset="-128"/>
              </a:rPr>
              <a:t>Reducible: </a:t>
            </a:r>
            <a:r>
              <a:rPr lang="en-GB" sz="2200" kern="0" dirty="0" err="1">
                <a:ea typeface="ＭＳ Ｐゴシック" charset="-128"/>
              </a:rPr>
              <a:t>Z+jets</a:t>
            </a:r>
            <a:r>
              <a:rPr lang="en-GB" sz="2200" kern="0" dirty="0">
                <a:ea typeface="ＭＳ Ｐゴシック" charset="-128"/>
              </a:rPr>
              <a:t>, </a:t>
            </a:r>
            <a:r>
              <a:rPr lang="en-GB" sz="2200" kern="0" dirty="0" err="1">
                <a:ea typeface="ＭＳ Ｐゴシック" charset="-128"/>
              </a:rPr>
              <a:t>Zbb</a:t>
            </a:r>
            <a:r>
              <a:rPr lang="en-GB" sz="2200" kern="0" dirty="0">
                <a:ea typeface="ＭＳ Ｐゴシック" charset="-128"/>
              </a:rPr>
              <a:t>, </a:t>
            </a:r>
            <a:r>
              <a:rPr lang="en-GB" sz="2200" kern="0" dirty="0" err="1">
                <a:ea typeface="ＭＳ Ｐゴシック" charset="-128"/>
              </a:rPr>
              <a:t>tt</a:t>
            </a:r>
            <a:r>
              <a:rPr lang="en-GB" sz="2200" kern="0" dirty="0">
                <a:ea typeface="ＭＳ Ｐゴシック" charset="-128"/>
              </a:rPr>
              <a:t>, WZ</a:t>
            </a:r>
          </a:p>
          <a:p>
            <a:pPr marL="342900" lvl="0" indent="-342900" eaLnBrk="0" fontAlgn="base" hangingPunct="0">
              <a:spcBef>
                <a:spcPct val="20000"/>
              </a:spcBef>
              <a:spcAft>
                <a:spcPct val="0"/>
              </a:spcAft>
              <a:buFontTx/>
              <a:buChar char="•"/>
              <a:defRPr/>
            </a:pPr>
            <a:r>
              <a:rPr lang="en-GB" sz="2200" kern="0" dirty="0">
                <a:ea typeface="ＭＳ Ｐゴシック" charset="-128"/>
                <a:cs typeface="ＭＳ Ｐゴシック" charset="-128"/>
              </a:rPr>
              <a:t>Most important </a:t>
            </a:r>
            <a:r>
              <a:rPr lang="en-GB" sz="2200" kern="0" dirty="0" smtClean="0">
                <a:ea typeface="ＭＳ Ｐゴシック" charset="-128"/>
                <a:cs typeface="ＭＳ Ｐゴシック" charset="-128"/>
              </a:rPr>
              <a:t>challenge to have </a:t>
            </a:r>
            <a:br>
              <a:rPr lang="en-GB" sz="2200" kern="0" dirty="0" smtClean="0">
                <a:ea typeface="ＭＳ Ｐゴシック" charset="-128"/>
                <a:cs typeface="ＭＳ Ｐゴシック" charset="-128"/>
              </a:rPr>
            </a:br>
            <a:r>
              <a:rPr lang="en-GB" sz="2200" kern="0" dirty="0" smtClean="0">
                <a:ea typeface="ＭＳ Ｐゴシック" charset="-128"/>
                <a:cs typeface="ＭＳ Ｐゴシック" charset="-128"/>
              </a:rPr>
              <a:t>good sensitivity at low masses</a:t>
            </a:r>
            <a:endParaRPr lang="en-GB" sz="2200" kern="0" dirty="0">
              <a:ea typeface="ＭＳ Ｐゴシック" charset="-128"/>
              <a:cs typeface="ＭＳ Ｐゴシック" charset="-128"/>
            </a:endParaRPr>
          </a:p>
          <a:p>
            <a:pPr marL="742950" lvl="1" indent="-285750" eaLnBrk="0" fontAlgn="base" hangingPunct="0">
              <a:spcBef>
                <a:spcPct val="20000"/>
              </a:spcBef>
              <a:spcAft>
                <a:spcPct val="0"/>
              </a:spcAft>
              <a:buFontTx/>
              <a:buChar char="–"/>
              <a:defRPr/>
            </a:pPr>
            <a:r>
              <a:rPr lang="en-GB" sz="2200" kern="0" dirty="0">
                <a:ea typeface="ＭＳ Ｐゴシック" charset="-128"/>
              </a:rPr>
              <a:t>Highest possible lepton id efficiency down to very low </a:t>
            </a:r>
            <a:r>
              <a:rPr lang="en-GB" sz="2200" kern="0" dirty="0" err="1" smtClean="0">
                <a:ea typeface="ＭＳ Ｐゴシック" charset="-128"/>
              </a:rPr>
              <a:t>p</a:t>
            </a:r>
            <a:r>
              <a:rPr lang="en-GB" sz="2200" kern="0" baseline="-25000" dirty="0" err="1" smtClean="0">
                <a:ea typeface="ＭＳ Ｐゴシック" charset="-128"/>
              </a:rPr>
              <a:t>T</a:t>
            </a:r>
            <a:r>
              <a:rPr lang="en-GB" sz="2200" kern="0" dirty="0" smtClean="0">
                <a:ea typeface="ＭＳ Ｐゴシック" charset="-128"/>
              </a:rPr>
              <a:t> </a:t>
            </a:r>
            <a:endParaRPr lang="en-GB" sz="2200" kern="0" dirty="0">
              <a:ea typeface="ＭＳ Ｐゴシック" charset="-128"/>
            </a:endParaRPr>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7" name="TextBox 6"/>
          <p:cNvSpPr txBox="1"/>
          <p:nvPr/>
        </p:nvSpPr>
        <p:spPr>
          <a:xfrm>
            <a:off x="5292912" y="1176971"/>
            <a:ext cx="2717800" cy="1200329"/>
          </a:xfrm>
          <a:prstGeom prst="rect">
            <a:avLst/>
          </a:prstGeom>
          <a:solidFill>
            <a:srgbClr val="CCFFCC"/>
          </a:solidFill>
        </p:spPr>
        <p:txBody>
          <a:bodyPr wrap="square" rtlCol="0">
            <a:spAutoFit/>
          </a:bodyPr>
          <a:lstStyle/>
          <a:p>
            <a:r>
              <a:rPr lang="en-US" dirty="0" smtClean="0">
                <a:solidFill>
                  <a:srgbClr val="0000FF"/>
                </a:solidFill>
              </a:rPr>
              <a:t>50 GeV &lt; M</a:t>
            </a:r>
            <a:r>
              <a:rPr lang="en-US" baseline="-25000" dirty="0" smtClean="0">
                <a:solidFill>
                  <a:srgbClr val="0000FF"/>
                </a:solidFill>
              </a:rPr>
              <a:t>Z1</a:t>
            </a:r>
            <a:r>
              <a:rPr lang="en-US" dirty="0" smtClean="0">
                <a:solidFill>
                  <a:srgbClr val="0000FF"/>
                </a:solidFill>
              </a:rPr>
              <a:t> &lt; 120 GeV</a:t>
            </a:r>
          </a:p>
          <a:p>
            <a:r>
              <a:rPr lang="en-US" dirty="0" smtClean="0">
                <a:solidFill>
                  <a:srgbClr val="0000FF"/>
                </a:solidFill>
              </a:rPr>
              <a:t>12 </a:t>
            </a:r>
            <a:r>
              <a:rPr lang="en-US" dirty="0">
                <a:solidFill>
                  <a:srgbClr val="0000FF"/>
                </a:solidFill>
              </a:rPr>
              <a:t>GeV &lt; </a:t>
            </a:r>
            <a:r>
              <a:rPr lang="en-US" dirty="0" smtClean="0">
                <a:solidFill>
                  <a:srgbClr val="0000FF"/>
                </a:solidFill>
              </a:rPr>
              <a:t>M</a:t>
            </a:r>
            <a:r>
              <a:rPr lang="en-US" baseline="-25000" dirty="0" smtClean="0">
                <a:solidFill>
                  <a:srgbClr val="0000FF"/>
                </a:solidFill>
              </a:rPr>
              <a:t>Z2</a:t>
            </a:r>
            <a:r>
              <a:rPr lang="en-US" dirty="0" smtClean="0">
                <a:solidFill>
                  <a:srgbClr val="0000FF"/>
                </a:solidFill>
              </a:rPr>
              <a:t> </a:t>
            </a:r>
            <a:r>
              <a:rPr lang="en-US" dirty="0">
                <a:solidFill>
                  <a:srgbClr val="0000FF"/>
                </a:solidFill>
              </a:rPr>
              <a:t>&lt; 120 GeV</a:t>
            </a:r>
          </a:p>
          <a:p>
            <a:r>
              <a:rPr lang="en-US" dirty="0" smtClean="0">
                <a:solidFill>
                  <a:srgbClr val="0000FF"/>
                </a:solidFill>
              </a:rPr>
              <a:t>→ </a:t>
            </a:r>
            <a:r>
              <a:rPr lang="en-US" dirty="0" err="1" smtClean="0">
                <a:solidFill>
                  <a:srgbClr val="0000FF"/>
                </a:solidFill>
              </a:rPr>
              <a:t>P</a:t>
            </a:r>
            <a:r>
              <a:rPr lang="en-US" baseline="-25000" dirty="0" err="1" smtClean="0">
                <a:solidFill>
                  <a:srgbClr val="0000FF"/>
                </a:solidFill>
              </a:rPr>
              <a:t>t</a:t>
            </a:r>
            <a:r>
              <a:rPr lang="en-US" dirty="0" smtClean="0">
                <a:solidFill>
                  <a:srgbClr val="0000FF"/>
                </a:solidFill>
              </a:rPr>
              <a:t>(e) &gt; 7GeV</a:t>
            </a:r>
          </a:p>
          <a:p>
            <a:r>
              <a:rPr lang="en-US" dirty="0">
                <a:solidFill>
                  <a:srgbClr val="0000FF"/>
                </a:solidFill>
              </a:rPr>
              <a:t>→ </a:t>
            </a:r>
            <a:r>
              <a:rPr lang="en-US" dirty="0" err="1">
                <a:solidFill>
                  <a:srgbClr val="0000FF"/>
                </a:solidFill>
              </a:rPr>
              <a:t>P</a:t>
            </a:r>
            <a:r>
              <a:rPr lang="en-US" baseline="-25000" dirty="0" err="1">
                <a:solidFill>
                  <a:srgbClr val="0000FF"/>
                </a:solidFill>
              </a:rPr>
              <a:t>t</a:t>
            </a:r>
            <a:r>
              <a:rPr lang="en-US" dirty="0" smtClean="0">
                <a:solidFill>
                  <a:srgbClr val="0000FF"/>
                </a:solidFill>
              </a:rPr>
              <a:t>(</a:t>
            </a:r>
            <a:r>
              <a:rPr lang="en-US" dirty="0" smtClean="0">
                <a:solidFill>
                  <a:srgbClr val="0000FF"/>
                </a:solidFill>
                <a:latin typeface="Symbol" charset="2"/>
                <a:cs typeface="Symbol" charset="2"/>
              </a:rPr>
              <a:t>m</a:t>
            </a:r>
            <a:r>
              <a:rPr lang="en-US" dirty="0" smtClean="0">
                <a:solidFill>
                  <a:srgbClr val="0000FF"/>
                </a:solidFill>
              </a:rPr>
              <a:t>) </a:t>
            </a:r>
            <a:r>
              <a:rPr lang="en-US" dirty="0">
                <a:solidFill>
                  <a:srgbClr val="0000FF"/>
                </a:solidFill>
              </a:rPr>
              <a:t>&gt; </a:t>
            </a:r>
            <a:r>
              <a:rPr lang="en-US" dirty="0" smtClean="0">
                <a:solidFill>
                  <a:srgbClr val="0000FF"/>
                </a:solidFill>
              </a:rPr>
              <a:t>5GeV</a:t>
            </a:r>
            <a:endParaRPr lang="en-US" dirty="0">
              <a:solidFill>
                <a:srgbClr val="0000FF"/>
              </a:solidFill>
            </a:endParaRPr>
          </a:p>
        </p:txBody>
      </p:sp>
    </p:spTree>
    <p:extLst>
      <p:ext uri="{BB962C8B-B14F-4D97-AF65-F5344CB8AC3E}">
        <p14:creationId xmlns:p14="http://schemas.microsoft.com/office/powerpoint/2010/main" val="72844655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4 ℓ: </a:t>
            </a:r>
            <a:r>
              <a:rPr lang="en-US" dirty="0" smtClean="0"/>
              <a:t>challenge</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9" name="Group 8"/>
          <p:cNvGrpSpPr/>
          <p:nvPr/>
        </p:nvGrpSpPr>
        <p:grpSpPr>
          <a:xfrm>
            <a:off x="-23683" y="2806700"/>
            <a:ext cx="4836361" cy="2946400"/>
            <a:chOff x="0" y="3911600"/>
            <a:chExt cx="4836361" cy="2946400"/>
          </a:xfrm>
        </p:grpSpPr>
        <p:pic>
          <p:nvPicPr>
            <p:cNvPr id="7" name="Picture 6"/>
            <p:cNvPicPr>
              <a:picLocks noChangeAspect="1"/>
            </p:cNvPicPr>
            <p:nvPr/>
          </p:nvPicPr>
          <p:blipFill rotWithShape="1">
            <a:blip r:embed="rId2"/>
            <a:srcRect/>
            <a:stretch/>
          </p:blipFill>
          <p:spPr>
            <a:xfrm>
              <a:off x="0" y="3911600"/>
              <a:ext cx="4836361" cy="2946400"/>
            </a:xfrm>
            <a:prstGeom prst="rect">
              <a:avLst/>
            </a:prstGeom>
          </p:spPr>
        </p:pic>
        <p:sp>
          <p:nvSpPr>
            <p:cNvPr id="8" name="Rectangle 7"/>
            <p:cNvSpPr/>
            <p:nvPr/>
          </p:nvSpPr>
          <p:spPr>
            <a:xfrm>
              <a:off x="4495800" y="3911600"/>
              <a:ext cx="300328" cy="2324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1434353" y="1096093"/>
            <a:ext cx="4141694" cy="707886"/>
          </a:xfrm>
          <a:prstGeom prst="rect">
            <a:avLst/>
          </a:prstGeom>
          <a:solidFill>
            <a:srgbClr val="FFFFFF"/>
          </a:solidFill>
        </p:spPr>
        <p:txBody>
          <a:bodyPr wrap="square" rtlCol="0">
            <a:spAutoFit/>
          </a:bodyPr>
          <a:lstStyle/>
          <a:p>
            <a:r>
              <a:rPr lang="en-US" sz="4000" dirty="0" smtClean="0">
                <a:solidFill>
                  <a:schemeClr val="bg1"/>
                </a:solidFill>
              </a:rPr>
              <a:t>Low </a:t>
            </a:r>
            <a:r>
              <a:rPr lang="en-US" sz="4000" dirty="0" err="1" smtClean="0">
                <a:solidFill>
                  <a:schemeClr val="bg1"/>
                </a:solidFill>
              </a:rPr>
              <a:t>P</a:t>
            </a:r>
            <a:r>
              <a:rPr lang="en-US" sz="4000" baseline="-25000" dirty="0" err="1" smtClean="0">
                <a:solidFill>
                  <a:schemeClr val="bg1"/>
                </a:solidFill>
              </a:rPr>
              <a:t>t</a:t>
            </a:r>
            <a:r>
              <a:rPr lang="en-US" sz="4000" baseline="-25000" dirty="0" smtClean="0">
                <a:solidFill>
                  <a:schemeClr val="bg1"/>
                </a:solidFill>
              </a:rPr>
              <a:t> </a:t>
            </a:r>
            <a:r>
              <a:rPr lang="en-US" sz="4000" dirty="0" smtClean="0">
                <a:solidFill>
                  <a:schemeClr val="bg1"/>
                </a:solidFill>
              </a:rPr>
              <a:t>leptons</a:t>
            </a:r>
            <a:endParaRPr lang="en-US" sz="4000" dirty="0">
              <a:solidFill>
                <a:schemeClr val="bg1"/>
              </a:solidFill>
            </a:endParaRPr>
          </a:p>
        </p:txBody>
      </p:sp>
      <p:sp>
        <p:nvSpPr>
          <p:cNvPr id="11" name="TextBox 10"/>
          <p:cNvSpPr txBox="1"/>
          <p:nvPr/>
        </p:nvSpPr>
        <p:spPr>
          <a:xfrm>
            <a:off x="50800" y="1967184"/>
            <a:ext cx="3683000" cy="1077218"/>
          </a:xfrm>
          <a:prstGeom prst="rect">
            <a:avLst/>
          </a:prstGeom>
          <a:solidFill>
            <a:srgbClr val="FFFFFF"/>
          </a:solidFill>
        </p:spPr>
        <p:txBody>
          <a:bodyPr wrap="square" rtlCol="0">
            <a:spAutoFit/>
          </a:bodyPr>
          <a:lstStyle/>
          <a:p>
            <a:r>
              <a:rPr lang="en-US" sz="3200" dirty="0" smtClean="0">
                <a:solidFill>
                  <a:srgbClr val="000000"/>
                </a:solidFill>
              </a:rPr>
              <a:t>Small branching ratios</a:t>
            </a:r>
            <a:endParaRPr lang="en-US" sz="3200" dirty="0">
              <a:solidFill>
                <a:srgbClr val="000000"/>
              </a:solidFill>
            </a:endParaRPr>
          </a:p>
        </p:txBody>
      </p:sp>
      <p:pic>
        <p:nvPicPr>
          <p:cNvPr id="12" name="Picture 11"/>
          <p:cNvPicPr>
            <a:picLocks noChangeAspect="1"/>
          </p:cNvPicPr>
          <p:nvPr/>
        </p:nvPicPr>
        <p:blipFill>
          <a:blip r:embed="rId3"/>
          <a:stretch>
            <a:fillRect/>
          </a:stretch>
        </p:blipFill>
        <p:spPr>
          <a:xfrm>
            <a:off x="4736478" y="965779"/>
            <a:ext cx="4407522" cy="3167214"/>
          </a:xfrm>
          <a:prstGeom prst="rect">
            <a:avLst/>
          </a:prstGeom>
        </p:spPr>
      </p:pic>
      <p:sp>
        <p:nvSpPr>
          <p:cNvPr id="13" name="TextBox 12"/>
          <p:cNvSpPr txBox="1"/>
          <p:nvPr/>
        </p:nvSpPr>
        <p:spPr>
          <a:xfrm>
            <a:off x="508000" y="5994400"/>
            <a:ext cx="3606800" cy="369332"/>
          </a:xfrm>
          <a:prstGeom prst="rect">
            <a:avLst/>
          </a:prstGeom>
          <a:noFill/>
        </p:spPr>
        <p:txBody>
          <a:bodyPr wrap="square" rtlCol="0">
            <a:spAutoFit/>
          </a:bodyPr>
          <a:lstStyle/>
          <a:p>
            <a:pPr algn="r"/>
            <a:r>
              <a:rPr lang="en-US" dirty="0" smtClean="0"/>
              <a:t>Need High efficiency</a:t>
            </a:r>
            <a:endParaRPr lang="en-US" dirty="0"/>
          </a:p>
        </p:txBody>
      </p:sp>
      <p:pic>
        <p:nvPicPr>
          <p:cNvPr id="14" name="Picture 13"/>
          <p:cNvPicPr>
            <a:picLocks noChangeAspect="1"/>
          </p:cNvPicPr>
          <p:nvPr/>
        </p:nvPicPr>
        <p:blipFill>
          <a:blip r:embed="rId4"/>
          <a:stretch>
            <a:fillRect/>
          </a:stretch>
        </p:blipFill>
        <p:spPr>
          <a:xfrm>
            <a:off x="5073650" y="4137492"/>
            <a:ext cx="3460750" cy="2720508"/>
          </a:xfrm>
          <a:prstGeom prst="rect">
            <a:avLst/>
          </a:prstGeom>
        </p:spPr>
      </p:pic>
    </p:spTree>
    <p:extLst>
      <p:ext uri="{BB962C8B-B14F-4D97-AF65-F5344CB8AC3E}">
        <p14:creationId xmlns:p14="http://schemas.microsoft.com/office/powerpoint/2010/main" val="24169188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resolution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dirty="0" smtClean="0"/>
              <a:t>XV HEP school , Puebla</a:t>
            </a:r>
            <a:endParaRPr lang="en-US" dirty="0"/>
          </a:p>
        </p:txBody>
      </p:sp>
      <p:pic>
        <p:nvPicPr>
          <p:cNvPr id="5" name="Picture 4"/>
          <p:cNvPicPr>
            <a:picLocks noChangeAspect="1"/>
          </p:cNvPicPr>
          <p:nvPr/>
        </p:nvPicPr>
        <p:blipFill>
          <a:blip r:embed="rId2"/>
          <a:stretch>
            <a:fillRect/>
          </a:stretch>
        </p:blipFill>
        <p:spPr>
          <a:xfrm>
            <a:off x="0" y="1231899"/>
            <a:ext cx="9144000" cy="5373347"/>
          </a:xfrm>
          <a:prstGeom prst="rect">
            <a:avLst/>
          </a:prstGeom>
        </p:spPr>
      </p:pic>
    </p:spTree>
    <p:extLst>
      <p:ext uri="{BB962C8B-B14F-4D97-AF65-F5344CB8AC3E}">
        <p14:creationId xmlns:p14="http://schemas.microsoft.com/office/powerpoint/2010/main" val="31270381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Discriminant</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Rectangle 1"/>
          <p:cNvSpPr>
            <a:spLocks noChangeArrowheads="1"/>
          </p:cNvSpPr>
          <p:nvPr/>
        </p:nvSpPr>
        <p:spPr bwMode="auto">
          <a:xfrm>
            <a:off x="5775512" y="950119"/>
            <a:ext cx="3009900" cy="2563019"/>
          </a:xfrm>
          <a:prstGeom prst="rect">
            <a:avLst/>
          </a:prstGeom>
          <a:blipFill dpi="0" rotWithShape="0">
            <a:blip r:embed="rId2"/>
            <a:srcRect/>
            <a:stretch>
              <a:fillRect/>
            </a:stretch>
          </a:blipFill>
          <a:ln>
            <a:noFill/>
          </a:ln>
          <a:effectLst>
            <a:outerShdw blurRad="63500" dist="190500" dir="2700000" algn="ctr" rotWithShape="0">
              <a:srgbClr val="000000">
                <a:alpha val="74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 name="Rectangle 2"/>
          <p:cNvSpPr>
            <a:spLocks noChangeArrowheads="1"/>
          </p:cNvSpPr>
          <p:nvPr/>
        </p:nvSpPr>
        <p:spPr bwMode="auto">
          <a:xfrm>
            <a:off x="45603" y="2628900"/>
            <a:ext cx="5435600" cy="88423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Rectangle 7"/>
          <p:cNvSpPr>
            <a:spLocks noChangeArrowheads="1"/>
          </p:cNvSpPr>
          <p:nvPr/>
        </p:nvSpPr>
        <p:spPr bwMode="auto">
          <a:xfrm>
            <a:off x="159903" y="1360726"/>
            <a:ext cx="4927600" cy="1107995"/>
          </a:xfrm>
          <a:prstGeom prst="rect">
            <a:avLst/>
          </a:prstGeom>
          <a:solidFill>
            <a:schemeClr val="tx1"/>
          </a:solidFill>
          <a:ln>
            <a:noFill/>
          </a:ln>
          <a:effectLst/>
          <a:extLst/>
        </p:spPr>
        <p:txBody>
          <a:bodyPr lIns="0" tIns="0" rIns="40680" bIns="0">
            <a:spAutoFit/>
          </a:bodyPr>
          <a:lstStyle/>
          <a:p>
            <a:pPr>
              <a:lnSpc>
                <a:spcPct val="100000"/>
              </a:lnSpc>
              <a:tabLst>
                <a:tab pos="723900" algn="l"/>
                <a:tab pos="1447800" algn="l"/>
                <a:tab pos="2171700" algn="l"/>
                <a:tab pos="2895600" algn="l"/>
                <a:tab pos="3619500" algn="l"/>
                <a:tab pos="4343400" algn="l"/>
              </a:tabLst>
            </a:pPr>
            <a:r>
              <a:rPr lang="en-US" sz="2400" dirty="0" smtClean="0">
                <a:solidFill>
                  <a:srgbClr val="FF0000"/>
                </a:solidFill>
                <a:cs typeface="Arial" charset="0"/>
              </a:rPr>
              <a:t>MELA</a:t>
            </a:r>
            <a:r>
              <a:rPr lang="en-US" sz="2400" dirty="0" smtClean="0">
                <a:solidFill>
                  <a:srgbClr val="000000"/>
                </a:solidFill>
                <a:cs typeface="Arial" charset="0"/>
              </a:rPr>
              <a:t> uses </a:t>
            </a:r>
            <a:r>
              <a:rPr lang="en-US" sz="2400" dirty="0">
                <a:solidFill>
                  <a:srgbClr val="000000"/>
                </a:solidFill>
                <a:cs typeface="Arial" charset="0"/>
              </a:rPr>
              <a:t>kinematic inputs for </a:t>
            </a:r>
            <a:br>
              <a:rPr lang="en-US" sz="2400" dirty="0">
                <a:solidFill>
                  <a:srgbClr val="000000"/>
                </a:solidFill>
                <a:cs typeface="Arial" charset="0"/>
              </a:rPr>
            </a:br>
            <a:r>
              <a:rPr lang="en-US" sz="2400" dirty="0">
                <a:solidFill>
                  <a:srgbClr val="000000"/>
                </a:solidFill>
                <a:cs typeface="Arial" charset="0"/>
              </a:rPr>
              <a:t>signal to background discrimination</a:t>
            </a:r>
          </a:p>
          <a:p>
            <a:pPr>
              <a:lnSpc>
                <a:spcPct val="100000"/>
              </a:lnSpc>
              <a:tabLst>
                <a:tab pos="723900" algn="l"/>
                <a:tab pos="1447800" algn="l"/>
                <a:tab pos="2171700" algn="l"/>
                <a:tab pos="2895600" algn="l"/>
                <a:tab pos="3619500" algn="l"/>
                <a:tab pos="4343400" algn="l"/>
              </a:tabLst>
            </a:pPr>
            <a:r>
              <a:rPr lang="en-US" sz="2400" dirty="0">
                <a:solidFill>
                  <a:srgbClr val="000000"/>
                </a:solidFill>
                <a:cs typeface="Arial" charset="0"/>
              </a:rPr>
              <a:t>{m</a:t>
            </a:r>
            <a:r>
              <a:rPr lang="en-US" sz="2400" baseline="-25000" dirty="0">
                <a:solidFill>
                  <a:srgbClr val="000000"/>
                </a:solidFill>
                <a:cs typeface="Arial" charset="0"/>
              </a:rPr>
              <a:t>1</a:t>
            </a:r>
            <a:r>
              <a:rPr lang="en-US" sz="2400" dirty="0">
                <a:solidFill>
                  <a:srgbClr val="000000"/>
                </a:solidFill>
                <a:cs typeface="Arial" charset="0"/>
              </a:rPr>
              <a:t>,m</a:t>
            </a:r>
            <a:r>
              <a:rPr lang="en-US" sz="2400" baseline="-25000" dirty="0">
                <a:solidFill>
                  <a:srgbClr val="000000"/>
                </a:solidFill>
                <a:cs typeface="Arial" charset="0"/>
              </a:rPr>
              <a:t>2</a:t>
            </a:r>
            <a:r>
              <a:rPr lang="en-US" sz="2400" dirty="0">
                <a:solidFill>
                  <a:srgbClr val="000000"/>
                </a:solidFill>
                <a:cs typeface="Arial" charset="0"/>
              </a:rPr>
              <a:t>,θ</a:t>
            </a:r>
            <a:r>
              <a:rPr lang="en-US" sz="2400" baseline="-25000" dirty="0">
                <a:solidFill>
                  <a:srgbClr val="000000"/>
                </a:solidFill>
                <a:cs typeface="Arial" charset="0"/>
              </a:rPr>
              <a:t>1</a:t>
            </a:r>
            <a:r>
              <a:rPr lang="en-US" sz="2400" dirty="0">
                <a:solidFill>
                  <a:srgbClr val="000000"/>
                </a:solidFill>
                <a:cs typeface="Arial" charset="0"/>
              </a:rPr>
              <a:t>,θ</a:t>
            </a:r>
            <a:r>
              <a:rPr lang="en-US" sz="2400" baseline="-25000" dirty="0">
                <a:solidFill>
                  <a:srgbClr val="000000"/>
                </a:solidFill>
                <a:cs typeface="Arial" charset="0"/>
              </a:rPr>
              <a:t>2</a:t>
            </a:r>
            <a:r>
              <a:rPr lang="en-US" sz="2400" dirty="0">
                <a:solidFill>
                  <a:srgbClr val="000000"/>
                </a:solidFill>
                <a:cs typeface="Arial" charset="0"/>
              </a:rPr>
              <a:t>,θ*,Φ,Φ</a:t>
            </a:r>
            <a:r>
              <a:rPr lang="en-US" sz="2400" baseline="-25000" dirty="0">
                <a:solidFill>
                  <a:srgbClr val="000000"/>
                </a:solidFill>
                <a:cs typeface="Arial" charset="0"/>
              </a:rPr>
              <a:t>1</a:t>
            </a:r>
            <a:r>
              <a:rPr lang="en-US" sz="2400" dirty="0">
                <a:solidFill>
                  <a:srgbClr val="000000"/>
                </a:solidFill>
                <a:cs typeface="Arial" charset="0"/>
              </a:rPr>
              <a:t>}</a:t>
            </a:r>
          </a:p>
        </p:txBody>
      </p:sp>
      <p:pic>
        <p:nvPicPr>
          <p:cNvPr id="9" name="Picture 8"/>
          <p:cNvPicPr>
            <a:picLocks noChangeAspect="1"/>
          </p:cNvPicPr>
          <p:nvPr/>
        </p:nvPicPr>
        <p:blipFill>
          <a:blip r:embed="rId4"/>
          <a:stretch>
            <a:fillRect/>
          </a:stretch>
        </p:blipFill>
        <p:spPr>
          <a:xfrm>
            <a:off x="5087503" y="3966531"/>
            <a:ext cx="3719274" cy="2714254"/>
          </a:xfrm>
          <a:prstGeom prst="rect">
            <a:avLst/>
          </a:prstGeom>
          <a:blipFill dpi="0" rotWithShape="0">
            <a:blip r:embed="rId2"/>
            <a:srcRect/>
            <a:stretch>
              <a:fillRect/>
            </a:stretch>
          </a:blipFill>
          <a:ln>
            <a:noFill/>
          </a:ln>
          <a:effectLst>
            <a:outerShdw blurRad="63500" dist="190500" dir="2700000" algn="ctr" rotWithShape="0">
              <a:srgbClr val="000000">
                <a:alpha val="74998"/>
              </a:srgbClr>
            </a:outerShdw>
          </a:effectLst>
        </p:spPr>
      </p:pic>
      <p:pic>
        <p:nvPicPr>
          <p:cNvPr id="10" name="Picture 9"/>
          <p:cNvPicPr>
            <a:picLocks noChangeAspect="1"/>
          </p:cNvPicPr>
          <p:nvPr/>
        </p:nvPicPr>
        <p:blipFill>
          <a:blip r:embed="rId5"/>
          <a:stretch>
            <a:fillRect/>
          </a:stretch>
        </p:blipFill>
        <p:spPr>
          <a:xfrm>
            <a:off x="670112" y="3966530"/>
            <a:ext cx="3876488" cy="2714254"/>
          </a:xfrm>
          <a:prstGeom prst="rect">
            <a:avLst/>
          </a:prstGeom>
          <a:blipFill dpi="0" rotWithShape="0">
            <a:blip r:embed="rId2"/>
            <a:srcRect/>
            <a:stretch>
              <a:fillRect/>
            </a:stretch>
          </a:blipFill>
          <a:ln>
            <a:noFill/>
          </a:ln>
          <a:effectLst>
            <a:outerShdw blurRad="63500" dist="190500" dir="2700000" algn="ctr" rotWithShape="0">
              <a:srgbClr val="000000">
                <a:alpha val="74998"/>
              </a:srgbClr>
            </a:outerShdw>
          </a:effectLst>
        </p:spPr>
      </p:pic>
      <p:sp>
        <p:nvSpPr>
          <p:cNvPr id="11" name="TextBox 10"/>
          <p:cNvSpPr txBox="1"/>
          <p:nvPr/>
        </p:nvSpPr>
        <p:spPr>
          <a:xfrm>
            <a:off x="850900" y="3584052"/>
            <a:ext cx="3695700" cy="369332"/>
          </a:xfrm>
          <a:prstGeom prst="rect">
            <a:avLst/>
          </a:prstGeom>
          <a:noFill/>
        </p:spPr>
        <p:txBody>
          <a:bodyPr wrap="square" rtlCol="0">
            <a:spAutoFit/>
          </a:bodyPr>
          <a:lstStyle/>
          <a:p>
            <a:r>
              <a:rPr lang="en-US" dirty="0" smtClean="0"/>
              <a:t>Signal expectation ( MH=125 GeV)</a:t>
            </a:r>
            <a:endParaRPr lang="en-US" dirty="0"/>
          </a:p>
        </p:txBody>
      </p:sp>
      <p:sp>
        <p:nvSpPr>
          <p:cNvPr id="12" name="TextBox 11"/>
          <p:cNvSpPr txBox="1"/>
          <p:nvPr/>
        </p:nvSpPr>
        <p:spPr>
          <a:xfrm>
            <a:off x="4953000" y="3584052"/>
            <a:ext cx="3695700" cy="369332"/>
          </a:xfrm>
          <a:prstGeom prst="rect">
            <a:avLst/>
          </a:prstGeom>
          <a:noFill/>
        </p:spPr>
        <p:txBody>
          <a:bodyPr wrap="square" rtlCol="0">
            <a:spAutoFit/>
          </a:bodyPr>
          <a:lstStyle/>
          <a:p>
            <a:r>
              <a:rPr lang="en-US" dirty="0" smtClean="0"/>
              <a:t>Background expectation</a:t>
            </a:r>
            <a:endParaRPr lang="en-US" dirty="0"/>
          </a:p>
        </p:txBody>
      </p:sp>
    </p:spTree>
    <p:extLst>
      <p:ext uri="{BB962C8B-B14F-4D97-AF65-F5344CB8AC3E}">
        <p14:creationId xmlns:p14="http://schemas.microsoft.com/office/powerpoint/2010/main" val="127108592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354106" y="1134701"/>
            <a:ext cx="2800350" cy="2717716"/>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 name="Title 1"/>
          <p:cNvSpPr>
            <a:spLocks noGrp="1"/>
          </p:cNvSpPr>
          <p:nvPr>
            <p:ph type="title"/>
          </p:nvPr>
        </p:nvSpPr>
        <p:spPr/>
        <p:txBody>
          <a:bodyPr/>
          <a:lstStyle/>
          <a:p>
            <a:r>
              <a:rPr lang="en-US" dirty="0" smtClean="0"/>
              <a:t>MELA discrimination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Rectangle 9"/>
          <p:cNvSpPr>
            <a:spLocks noChangeArrowheads="1"/>
          </p:cNvSpPr>
          <p:nvPr/>
        </p:nvSpPr>
        <p:spPr bwMode="auto">
          <a:xfrm>
            <a:off x="3220925" y="1132678"/>
            <a:ext cx="2837331" cy="2753606"/>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pic>
        <p:nvPicPr>
          <p:cNvPr id="6" name="Picture 5" descr="h1_psmel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695" y="1112922"/>
            <a:ext cx="2859084" cy="2773362"/>
          </a:xfrm>
          <a:prstGeom prst="rect">
            <a:avLst/>
          </a:prstGeom>
        </p:spPr>
      </p:pic>
      <p:sp>
        <p:nvSpPr>
          <p:cNvPr id="7" name="TextBox 6"/>
          <p:cNvSpPr txBox="1"/>
          <p:nvPr/>
        </p:nvSpPr>
        <p:spPr>
          <a:xfrm>
            <a:off x="1160388" y="1439913"/>
            <a:ext cx="1459354" cy="584776"/>
          </a:xfrm>
          <a:prstGeom prst="rect">
            <a:avLst/>
          </a:prstGeom>
          <a:noFill/>
        </p:spPr>
        <p:txBody>
          <a:bodyPr wrap="none" rtlCol="0">
            <a:spAutoFit/>
          </a:bodyPr>
          <a:lstStyle/>
          <a:p>
            <a:r>
              <a:rPr lang="en-US" sz="1600" dirty="0" smtClean="0">
                <a:solidFill>
                  <a:srgbClr val="FF0000"/>
                </a:solidFill>
              </a:rPr>
              <a:t>SM H(125 GeV)</a:t>
            </a:r>
          </a:p>
          <a:p>
            <a:r>
              <a:rPr lang="en-US" sz="1600" dirty="0" err="1" smtClean="0">
                <a:solidFill>
                  <a:srgbClr val="0000FF"/>
                </a:solidFill>
              </a:rPr>
              <a:t>qqZZ</a:t>
            </a:r>
            <a:endParaRPr lang="en-US" sz="1600" dirty="0">
              <a:solidFill>
                <a:srgbClr val="0000FF"/>
              </a:solidFill>
            </a:endParaRPr>
          </a:p>
        </p:txBody>
      </p:sp>
      <p:pic>
        <p:nvPicPr>
          <p:cNvPr id="9" name="Picture 8"/>
          <p:cNvPicPr>
            <a:picLocks noChangeAspect="1"/>
          </p:cNvPicPr>
          <p:nvPr/>
        </p:nvPicPr>
        <p:blipFill>
          <a:blip r:embed="rId5"/>
          <a:stretch>
            <a:fillRect/>
          </a:stretch>
        </p:blipFill>
        <p:spPr>
          <a:xfrm>
            <a:off x="1282700" y="3886284"/>
            <a:ext cx="5863475" cy="3012140"/>
          </a:xfrm>
          <a:prstGeom prst="rect">
            <a:avLst/>
          </a:prstGeom>
        </p:spPr>
      </p:pic>
    </p:spTree>
    <p:extLst>
      <p:ext uri="{BB962C8B-B14F-4D97-AF65-F5344CB8AC3E}">
        <p14:creationId xmlns:p14="http://schemas.microsoft.com/office/powerpoint/2010/main" val="258481472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Z1 and Z2</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722118" y="1014185"/>
            <a:ext cx="6351885" cy="5686855"/>
          </a:xfrm>
          <a:prstGeom prst="rect">
            <a:avLst/>
          </a:prstGeom>
          <a:blipFill dpi="0" rotWithShape="0">
            <a:blip r:embed="rId3"/>
            <a:srcRect/>
            <a:stretch>
              <a:fillRect/>
            </a:stretch>
          </a:blipFill>
          <a:ln>
            <a:noFill/>
          </a:ln>
          <a:effectLst>
            <a:outerShdw blurRad="63500" dist="190500" dir="2700000" algn="ctr" rotWithShape="0">
              <a:srgbClr val="000000">
                <a:alpha val="74998"/>
              </a:srgbClr>
            </a:outerShdw>
          </a:effectLst>
        </p:spPr>
      </p:pic>
    </p:spTree>
    <p:extLst>
      <p:ext uri="{BB962C8B-B14F-4D97-AF65-F5344CB8AC3E}">
        <p14:creationId xmlns:p14="http://schemas.microsoft.com/office/powerpoint/2010/main" val="203036756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smtClean="0"/>
              <a:t>ZZ→4 leptons</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sp>
        <p:nvSpPr>
          <p:cNvPr id="4" name="Date Placeholder 3"/>
          <p:cNvSpPr>
            <a:spLocks noGrp="1"/>
          </p:cNvSpPr>
          <p:nvPr>
            <p:ph type="dt" sz="half" idx="10"/>
          </p:nvPr>
        </p:nvSpPr>
        <p:spPr/>
        <p:txBody>
          <a:bodyPr/>
          <a:lstStyle/>
          <a:p>
            <a:r>
              <a:rPr lang="en-US" smtClean="0"/>
              <a:t>13-14 September 2012</a:t>
            </a:r>
            <a:endParaRPr lang="en-US"/>
          </a:p>
        </p:txBody>
      </p:sp>
      <p:pic>
        <p:nvPicPr>
          <p:cNvPr id="5" name="Picture 4"/>
          <p:cNvPicPr>
            <a:picLocks noChangeAspect="1"/>
          </p:cNvPicPr>
          <p:nvPr/>
        </p:nvPicPr>
        <p:blipFill>
          <a:blip r:embed="rId2"/>
          <a:stretch>
            <a:fillRect/>
          </a:stretch>
        </p:blipFill>
        <p:spPr>
          <a:xfrm>
            <a:off x="354107" y="1186257"/>
            <a:ext cx="5524500" cy="5320576"/>
          </a:xfrm>
          <a:prstGeom prst="rect">
            <a:avLst/>
          </a:prstGeom>
        </p:spPr>
      </p:pic>
      <p:pic>
        <p:nvPicPr>
          <p:cNvPr id="6" name="Picture 5"/>
          <p:cNvPicPr>
            <a:picLocks noChangeAspect="1"/>
          </p:cNvPicPr>
          <p:nvPr/>
        </p:nvPicPr>
        <p:blipFill>
          <a:blip r:embed="rId3"/>
          <a:stretch>
            <a:fillRect/>
          </a:stretch>
        </p:blipFill>
        <p:spPr>
          <a:xfrm>
            <a:off x="354106" y="1186257"/>
            <a:ext cx="5524501" cy="5320576"/>
          </a:xfrm>
          <a:prstGeom prst="rect">
            <a:avLst/>
          </a:prstGeom>
        </p:spPr>
      </p:pic>
      <p:grpSp>
        <p:nvGrpSpPr>
          <p:cNvPr id="11" name="Group 10"/>
          <p:cNvGrpSpPr/>
          <p:nvPr/>
        </p:nvGrpSpPr>
        <p:grpSpPr>
          <a:xfrm>
            <a:off x="5649066" y="2800866"/>
            <a:ext cx="3402184" cy="3920609"/>
            <a:chOff x="5649066" y="2800866"/>
            <a:chExt cx="3402184" cy="3920609"/>
          </a:xfrm>
        </p:grpSpPr>
        <p:pic>
          <p:nvPicPr>
            <p:cNvPr id="9" name="Picture 8"/>
            <p:cNvPicPr>
              <a:picLocks noChangeAspect="1"/>
            </p:cNvPicPr>
            <p:nvPr/>
          </p:nvPicPr>
          <p:blipFill>
            <a:blip r:embed="rId4"/>
            <a:stretch>
              <a:fillRect/>
            </a:stretch>
          </p:blipFill>
          <p:spPr>
            <a:xfrm>
              <a:off x="5649066" y="3444875"/>
              <a:ext cx="3402184" cy="3276600"/>
            </a:xfrm>
            <a:prstGeom prst="rect">
              <a:avLst/>
            </a:prstGeom>
          </p:spPr>
        </p:pic>
        <p:sp>
          <p:nvSpPr>
            <p:cNvPr id="10" name="TextBox 9"/>
            <p:cNvSpPr txBox="1"/>
            <p:nvPr/>
          </p:nvSpPr>
          <p:spPr>
            <a:xfrm>
              <a:off x="6464300" y="2800866"/>
              <a:ext cx="2133600" cy="369332"/>
            </a:xfrm>
            <a:prstGeom prst="rect">
              <a:avLst/>
            </a:prstGeom>
            <a:noFill/>
          </p:spPr>
          <p:txBody>
            <a:bodyPr wrap="square" rtlCol="0">
              <a:spAutoFit/>
            </a:bodyPr>
            <a:lstStyle/>
            <a:p>
              <a:r>
                <a:rPr lang="en-US" dirty="0" smtClean="0"/>
                <a:t>With MELA &gt;0.5</a:t>
              </a:r>
              <a:endParaRPr lang="en-US" dirty="0"/>
            </a:p>
          </p:txBody>
        </p:sp>
      </p:grpSp>
    </p:spTree>
    <p:extLst>
      <p:ext uri="{BB962C8B-B14F-4D97-AF65-F5344CB8AC3E}">
        <p14:creationId xmlns:p14="http://schemas.microsoft.com/office/powerpoint/2010/main" val="2843452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
                                        <p:tgtEl>
                                          <p:spTgt spid="11"/>
                                        </p:tgtEl>
                                      </p:cBhvr>
                                    </p:animEffect>
                                    <p:anim calcmode="lin" valueType="num">
                                      <p:cBhvr>
                                        <p:cTn id="15" dur="400" fill="hold"/>
                                        <p:tgtEl>
                                          <p:spTgt spid="11"/>
                                        </p:tgtEl>
                                        <p:attrNameLst>
                                          <p:attrName>ppt_x</p:attrName>
                                        </p:attrNameLst>
                                      </p:cBhvr>
                                      <p:tavLst>
                                        <p:tav tm="0">
                                          <p:val>
                                            <p:strVal val="#ppt_x"/>
                                          </p:val>
                                        </p:tav>
                                        <p:tav tm="100000">
                                          <p:val>
                                            <p:strVal val="#ppt_x"/>
                                          </p:val>
                                        </p:tav>
                                      </p:tavLst>
                                    </p:anim>
                                    <p:anim calcmode="lin" valueType="num">
                                      <p:cBhvr>
                                        <p:cTn id="16" dur="400" fill="hold"/>
                                        <p:tgtEl>
                                          <p:spTgt spid="11"/>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70000" y="1796459"/>
            <a:ext cx="6502400" cy="4876801"/>
          </a:xfrm>
          <a:prstGeom prst="rect">
            <a:avLst/>
          </a:prstGeom>
        </p:spPr>
      </p:pic>
      <p:sp>
        <p:nvSpPr>
          <p:cNvPr id="2" name="Title 1"/>
          <p:cNvSpPr>
            <a:spLocks noGrp="1"/>
          </p:cNvSpPr>
          <p:nvPr>
            <p:ph type="title"/>
          </p:nvPr>
        </p:nvSpPr>
        <p:spPr/>
        <p:txBody>
          <a:bodyPr/>
          <a:lstStyle/>
          <a:p>
            <a:r>
              <a:rPr lang="en-US" dirty="0"/>
              <a:t>H→ </a:t>
            </a:r>
            <a:r>
              <a:rPr lang="en-US" dirty="0" smtClean="0"/>
              <a:t>4 ℓ: results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7" name="Group 6"/>
          <p:cNvGrpSpPr/>
          <p:nvPr/>
        </p:nvGrpSpPr>
        <p:grpSpPr>
          <a:xfrm>
            <a:off x="696038" y="965462"/>
            <a:ext cx="7717993" cy="5696980"/>
            <a:chOff x="696038" y="965462"/>
            <a:chExt cx="7717993" cy="5696980"/>
          </a:xfrm>
        </p:grpSpPr>
        <p:pic>
          <p:nvPicPr>
            <p:cNvPr id="5" name="Picture 4"/>
            <p:cNvPicPr>
              <a:picLocks noChangeAspect="1"/>
            </p:cNvPicPr>
            <p:nvPr/>
          </p:nvPicPr>
          <p:blipFill>
            <a:blip r:embed="rId3"/>
            <a:stretch>
              <a:fillRect/>
            </a:stretch>
          </p:blipFill>
          <p:spPr>
            <a:xfrm>
              <a:off x="1270000" y="1796459"/>
              <a:ext cx="6502400" cy="4865983"/>
            </a:xfrm>
            <a:prstGeom prst="rect">
              <a:avLst/>
            </a:prstGeom>
            <a:blipFill dpi="0" rotWithShape="0">
              <a:blip r:embed="rId4"/>
              <a:srcRect/>
              <a:stretch>
                <a:fillRect/>
              </a:stretch>
            </a:blipFill>
            <a:ln>
              <a:noFill/>
            </a:ln>
            <a:effectLst>
              <a:outerShdw blurRad="63500" dist="190500" dir="2700000" algn="ctr" rotWithShape="0">
                <a:srgbClr val="000000">
                  <a:alpha val="74998"/>
                </a:srgbClr>
              </a:outerShdw>
            </a:effectLst>
          </p:spPr>
        </p:pic>
        <p:sp>
          <p:nvSpPr>
            <p:cNvPr id="6" name="TextBox 5"/>
            <p:cNvSpPr txBox="1"/>
            <p:nvPr/>
          </p:nvSpPr>
          <p:spPr>
            <a:xfrm>
              <a:off x="696038" y="965462"/>
              <a:ext cx="7717993" cy="830997"/>
            </a:xfrm>
            <a:prstGeom prst="rect">
              <a:avLst/>
            </a:prstGeom>
            <a:noFill/>
          </p:spPr>
          <p:txBody>
            <a:bodyPr wrap="square" rtlCol="0">
              <a:spAutoFit/>
            </a:bodyPr>
            <a:lstStyle/>
            <a:p>
              <a:pPr algn="ctr"/>
              <a:r>
                <a:rPr lang="en-US" sz="2400" dirty="0" smtClean="0"/>
                <a:t>2Dimensional Likelihood: M4ℓ &amp; MELA </a:t>
              </a:r>
              <a:r>
                <a:rPr lang="en-US" sz="2400" dirty="0" err="1" smtClean="0"/>
                <a:t>K</a:t>
              </a:r>
              <a:r>
                <a:rPr lang="en-US" sz="2400" baseline="-25000" dirty="0" err="1" smtClean="0"/>
                <a:t>d</a:t>
              </a:r>
              <a:endParaRPr lang="en-US" sz="2400" baseline="-25000" dirty="0" smtClean="0"/>
            </a:p>
            <a:p>
              <a:pPr algn="ctr"/>
              <a:r>
                <a:rPr lang="en-US" sz="2400" dirty="0" smtClean="0"/>
                <a:t>7 </a:t>
              </a:r>
              <a:r>
                <a:rPr lang="en-US" sz="2400" dirty="0" err="1" smtClean="0"/>
                <a:t>TeV</a:t>
              </a:r>
              <a:r>
                <a:rPr lang="en-US" sz="2400" dirty="0" smtClean="0"/>
                <a:t> and 8 </a:t>
              </a:r>
              <a:r>
                <a:rPr lang="en-US" sz="2400" dirty="0" err="1" smtClean="0"/>
                <a:t>TeV</a:t>
              </a:r>
              <a:r>
                <a:rPr lang="en-US" sz="2400" dirty="0" smtClean="0"/>
                <a:t>  data consistent</a:t>
              </a:r>
              <a:endParaRPr lang="en-US" sz="2400" dirty="0"/>
            </a:p>
          </p:txBody>
        </p:sp>
      </p:grpSp>
    </p:spTree>
    <p:extLst>
      <p:ext uri="{BB962C8B-B14F-4D97-AF65-F5344CB8AC3E}">
        <p14:creationId xmlns:p14="http://schemas.microsoft.com/office/powerpoint/2010/main" val="1969185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is ‘simple’</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3" name="Date Placeholder 2"/>
          <p:cNvSpPr>
            <a:spLocks noGrp="1"/>
          </p:cNvSpPr>
          <p:nvPr>
            <p:ph type="dt" sz="half" idx="10"/>
          </p:nvPr>
        </p:nvSpPr>
        <p:spPr/>
        <p:txBody>
          <a:bodyPr/>
          <a:lstStyle/>
          <a:p>
            <a:r>
              <a:rPr lang="en-US" smtClean="0"/>
              <a:t>13-14 September 2012</a:t>
            </a:r>
            <a:endParaRPr lang="en-US"/>
          </a:p>
        </p:txBody>
      </p:sp>
      <p:pic>
        <p:nvPicPr>
          <p:cNvPr id="6" name="Picture 5"/>
          <p:cNvPicPr>
            <a:picLocks noChangeAspect="1"/>
          </p:cNvPicPr>
          <p:nvPr/>
        </p:nvPicPr>
        <p:blipFill>
          <a:blip r:embed="rId2"/>
          <a:stretch>
            <a:fillRect/>
          </a:stretch>
        </p:blipFill>
        <p:spPr>
          <a:xfrm>
            <a:off x="508000" y="1358900"/>
            <a:ext cx="8128000" cy="4140200"/>
          </a:xfrm>
          <a:prstGeom prst="rect">
            <a:avLst/>
          </a:prstGeom>
        </p:spPr>
      </p:pic>
    </p:spTree>
    <p:extLst>
      <p:ext uri="{BB962C8B-B14F-4D97-AF65-F5344CB8AC3E}">
        <p14:creationId xmlns:p14="http://schemas.microsoft.com/office/powerpoint/2010/main" val="97136387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smtClean="0"/>
              <a:t>W W→2ℓ2</a:t>
            </a:r>
            <a:r>
              <a:rPr lang="en-US" dirty="0" smtClean="0">
                <a:latin typeface="Symbol" charset="2"/>
                <a:cs typeface="Symbol" charset="2"/>
              </a:rPr>
              <a:t>n</a:t>
            </a:r>
            <a:endParaRPr lang="en-US" dirty="0">
              <a:latin typeface="Symbol" charset="2"/>
              <a:cs typeface="Symbol" charset="2"/>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descr="XSBR_8TeV_SM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2" y="1275571"/>
            <a:ext cx="5332727" cy="5144623"/>
          </a:xfrm>
          <a:prstGeom prst="rect">
            <a:avLst/>
          </a:prstGeom>
          <a:effectLst>
            <a:outerShdw blurRad="50800" dist="190500" dir="2700000" algn="tl" rotWithShape="0">
              <a:srgbClr val="000000">
                <a:alpha val="43000"/>
              </a:srgbClr>
            </a:outerShdw>
          </a:effectLst>
        </p:spPr>
      </p:pic>
      <p:sp>
        <p:nvSpPr>
          <p:cNvPr id="10" name="Rectangle 9"/>
          <p:cNvSpPr/>
          <p:nvPr/>
        </p:nvSpPr>
        <p:spPr>
          <a:xfrm>
            <a:off x="5372489" y="1275571"/>
            <a:ext cx="3771511" cy="3662541"/>
          </a:xfrm>
          <a:prstGeom prst="rect">
            <a:avLst/>
          </a:prstGeom>
        </p:spPr>
        <p:txBody>
          <a:bodyPr wrap="square">
            <a:spAutoFit/>
          </a:bodyPr>
          <a:lstStyle/>
          <a:p>
            <a:r>
              <a:rPr lang="en-US" sz="2800" dirty="0">
                <a:effectLst>
                  <a:outerShdw blurRad="79375" dist="190500" dir="2700000" algn="tl" rotWithShape="0">
                    <a:srgbClr val="000000">
                      <a:alpha val="43000"/>
                    </a:srgbClr>
                  </a:outerShdw>
                </a:effectLst>
              </a:rPr>
              <a:t>Final state </a:t>
            </a:r>
            <a:r>
              <a:rPr lang="en-US" sz="2800" dirty="0" smtClean="0">
                <a:effectLst>
                  <a:outerShdw blurRad="79375" dist="190500" dir="2700000" algn="tl" rotWithShape="0">
                    <a:srgbClr val="000000">
                      <a:alpha val="43000"/>
                    </a:srgbClr>
                  </a:outerShdw>
                </a:effectLst>
              </a:rPr>
              <a:t>high </a:t>
            </a:r>
            <a:r>
              <a:rPr lang="en-US" sz="2800" dirty="0">
                <a:effectLst>
                  <a:outerShdw blurRad="79375" dist="190500" dir="2700000" algn="tl" rotWithShape="0">
                    <a:srgbClr val="000000">
                      <a:alpha val="43000"/>
                    </a:srgbClr>
                  </a:outerShdw>
                </a:effectLst>
              </a:rPr>
              <a:t>rate in most </a:t>
            </a:r>
            <a:r>
              <a:rPr lang="en-US" sz="2800" dirty="0" smtClean="0">
                <a:effectLst>
                  <a:outerShdw blurRad="79375" dist="190500" dir="2700000" algn="tl" rotWithShape="0">
                    <a:srgbClr val="000000">
                      <a:alpha val="43000"/>
                    </a:srgbClr>
                  </a:outerShdw>
                </a:effectLst>
              </a:rPr>
              <a:t>of the M</a:t>
            </a:r>
            <a:r>
              <a:rPr lang="en-US" sz="2800" baseline="-25000" dirty="0" smtClean="0">
                <a:effectLst>
                  <a:outerShdw blurRad="79375" dist="190500" dir="2700000" algn="tl" rotWithShape="0">
                    <a:srgbClr val="000000">
                      <a:alpha val="43000"/>
                    </a:srgbClr>
                  </a:outerShdw>
                </a:effectLst>
              </a:rPr>
              <a:t>H</a:t>
            </a:r>
            <a:r>
              <a:rPr lang="en-US" sz="2800" dirty="0" smtClean="0">
                <a:effectLst>
                  <a:outerShdw blurRad="79375" dist="190500" dir="2700000" algn="tl" rotWithShape="0">
                    <a:srgbClr val="000000">
                      <a:alpha val="43000"/>
                    </a:srgbClr>
                  </a:outerShdw>
                </a:effectLst>
              </a:rPr>
              <a:t> </a:t>
            </a:r>
            <a:r>
              <a:rPr lang="en-US" sz="2800" dirty="0">
                <a:effectLst>
                  <a:outerShdw blurRad="79375" dist="190500" dir="2700000" algn="tl" rotWithShape="0">
                    <a:srgbClr val="000000">
                      <a:alpha val="43000"/>
                    </a:srgbClr>
                  </a:outerShdw>
                </a:effectLst>
              </a:rPr>
              <a:t>mass </a:t>
            </a:r>
            <a:r>
              <a:rPr lang="en-US" sz="2800" dirty="0" smtClean="0">
                <a:effectLst>
                  <a:outerShdw blurRad="79375" dist="190500" dir="2700000" algn="tl" rotWithShape="0">
                    <a:srgbClr val="000000">
                      <a:alpha val="43000"/>
                    </a:srgbClr>
                  </a:outerShdw>
                </a:effectLst>
              </a:rPr>
              <a:t>range:</a:t>
            </a:r>
            <a:br>
              <a:rPr lang="en-US" sz="2800" dirty="0" smtClean="0">
                <a:effectLst>
                  <a:outerShdw blurRad="79375" dist="190500" dir="2700000" algn="tl" rotWithShape="0">
                    <a:srgbClr val="000000">
                      <a:alpha val="43000"/>
                    </a:srgbClr>
                  </a:outerShdw>
                </a:effectLst>
              </a:rPr>
            </a:br>
            <a:r>
              <a:rPr lang="en-US" sz="2800" dirty="0" smtClean="0">
                <a:effectLst>
                  <a:outerShdw blurRad="79375" dist="190500" dir="2700000" algn="tl" rotWithShape="0">
                    <a:srgbClr val="000000">
                      <a:alpha val="43000"/>
                    </a:srgbClr>
                  </a:outerShdw>
                </a:effectLst>
              </a:rPr>
              <a:t/>
            </a:r>
            <a:br>
              <a:rPr lang="en-US" sz="2800" dirty="0" smtClean="0">
                <a:effectLst>
                  <a:outerShdw blurRad="79375" dist="190500" dir="2700000" algn="tl" rotWithShape="0">
                    <a:srgbClr val="000000">
                      <a:alpha val="43000"/>
                    </a:srgbClr>
                  </a:outerShdw>
                </a:effectLst>
              </a:rPr>
            </a:br>
            <a:r>
              <a:rPr lang="en-US" sz="2000" dirty="0" smtClean="0">
                <a:effectLst>
                  <a:outerShdw blurRad="79375" dist="190500" dir="2700000" algn="tl" rotWithShape="0">
                    <a:srgbClr val="000000">
                      <a:alpha val="43000"/>
                    </a:srgbClr>
                  </a:outerShdw>
                </a:effectLst>
              </a:rPr>
              <a:t>2</a:t>
            </a:r>
            <a:r>
              <a:rPr lang="en-US" sz="2000" dirty="0">
                <a:effectLst>
                  <a:outerShdw blurRad="79375" dist="190500" dir="2700000" algn="tl" rotWithShape="0">
                    <a:srgbClr val="000000">
                      <a:alpha val="43000"/>
                    </a:srgbClr>
                  </a:outerShdw>
                </a:effectLst>
              </a:rPr>
              <a:t>ℓ</a:t>
            </a:r>
            <a:r>
              <a:rPr lang="en-US" sz="2000" dirty="0" smtClean="0">
                <a:effectLst>
                  <a:outerShdw blurRad="79375" dist="190500" dir="2700000" algn="tl" rotWithShape="0">
                    <a:srgbClr val="000000">
                      <a:alpha val="43000"/>
                    </a:srgbClr>
                  </a:outerShdw>
                </a:effectLst>
              </a:rPr>
              <a:t>2ν</a:t>
            </a:r>
            <a:r>
              <a:rPr lang="en-US" sz="2000" dirty="0">
                <a:effectLst>
                  <a:outerShdw blurRad="79375" dist="190500" dir="2700000" algn="tl" rotWithShape="0">
                    <a:srgbClr val="000000">
                      <a:alpha val="43000"/>
                    </a:srgbClr>
                  </a:outerShdw>
                </a:effectLst>
              </a:rPr>
              <a:t>: high BR, clean signature, no mass peak </a:t>
            </a:r>
            <a:r>
              <a:rPr lang="en-US" sz="2000" dirty="0" smtClean="0">
                <a:effectLst>
                  <a:outerShdw blurRad="79375" dist="190500" dir="2700000" algn="tl" rotWithShape="0">
                    <a:srgbClr val="000000">
                      <a:alpha val="43000"/>
                    </a:srgbClr>
                  </a:outerShdw>
                </a:effectLst>
              </a:rPr>
              <a:t> [125-500 </a:t>
            </a:r>
            <a:r>
              <a:rPr lang="en-US" sz="2000" dirty="0" err="1" smtClean="0">
                <a:effectLst>
                  <a:outerShdw blurRad="79375" dist="190500" dir="2700000" algn="tl" rotWithShape="0">
                    <a:srgbClr val="000000">
                      <a:alpha val="43000"/>
                    </a:srgbClr>
                  </a:outerShdw>
                </a:effectLst>
              </a:rPr>
              <a:t>GeV</a:t>
            </a:r>
            <a:r>
              <a:rPr lang="en-US" sz="2000" dirty="0" smtClean="0">
                <a:effectLst>
                  <a:outerShdw blurRad="79375" dist="190500" dir="2700000" algn="tl" rotWithShape="0">
                    <a:srgbClr val="000000">
                      <a:alpha val="43000"/>
                    </a:srgbClr>
                  </a:outerShdw>
                </a:effectLst>
              </a:rPr>
              <a:t>]</a:t>
            </a:r>
          </a:p>
          <a:p>
            <a:endParaRPr lang="en-US" sz="2000" dirty="0">
              <a:effectLst>
                <a:outerShdw blurRad="79375" dist="190500" dir="2700000" algn="tl" rotWithShape="0">
                  <a:srgbClr val="000000">
                    <a:alpha val="43000"/>
                  </a:srgbClr>
                </a:outerShdw>
              </a:effectLst>
            </a:endParaRPr>
          </a:p>
          <a:p>
            <a:r>
              <a:rPr lang="en-US" sz="2000" dirty="0">
                <a:effectLst>
                  <a:outerShdw blurRad="79375" dist="190500" dir="2700000" algn="tl" rotWithShape="0">
                    <a:srgbClr val="000000">
                      <a:alpha val="43000"/>
                    </a:srgbClr>
                  </a:outerShdw>
                </a:effectLst>
              </a:rPr>
              <a:t>ℓ</a:t>
            </a:r>
            <a:r>
              <a:rPr lang="en-US" sz="2000" dirty="0" err="1" smtClean="0">
                <a:effectLst>
                  <a:outerShdw blurRad="79375" dist="190500" dir="2700000" algn="tl" rotWithShape="0">
                    <a:srgbClr val="000000">
                      <a:alpha val="43000"/>
                    </a:srgbClr>
                  </a:outerShdw>
                </a:effectLst>
              </a:rPr>
              <a:t>νqq</a:t>
            </a:r>
            <a:r>
              <a:rPr lang="en-US" sz="2000" dirty="0">
                <a:effectLst>
                  <a:outerShdw blurRad="79375" dist="190500" dir="2700000" algn="tl" rotWithShape="0">
                    <a:srgbClr val="000000">
                      <a:alpha val="43000"/>
                    </a:srgbClr>
                  </a:outerShdw>
                </a:effectLst>
              </a:rPr>
              <a:t>: highest rate sub-channel, closed </a:t>
            </a:r>
            <a:r>
              <a:rPr lang="en-US" sz="2000" dirty="0" smtClean="0">
                <a:effectLst>
                  <a:outerShdw blurRad="79375" dist="190500" dir="2700000" algn="tl" rotWithShape="0">
                    <a:srgbClr val="000000">
                      <a:alpha val="43000"/>
                    </a:srgbClr>
                  </a:outerShdw>
                </a:effectLst>
              </a:rPr>
              <a:t>kinematics</a:t>
            </a:r>
            <a:r>
              <a:rPr lang="en-US" sz="2000" dirty="0">
                <a:effectLst>
                  <a:outerShdw blurRad="79375" dist="190500" dir="2700000" algn="tl" rotWithShape="0">
                    <a:srgbClr val="000000">
                      <a:alpha val="43000"/>
                    </a:srgbClr>
                  </a:outerShdw>
                </a:effectLst>
              </a:rPr>
              <a:t> </a:t>
            </a:r>
            <a:r>
              <a:rPr lang="en-US" sz="2000" dirty="0" smtClean="0">
                <a:effectLst>
                  <a:outerShdw blurRad="79375" dist="190500" dir="2700000" algn="tl" rotWithShape="0">
                    <a:srgbClr val="000000">
                      <a:alpha val="43000"/>
                    </a:srgbClr>
                  </a:outerShdw>
                </a:effectLst>
              </a:rPr>
              <a:t>large background [300-500 </a:t>
            </a:r>
            <a:r>
              <a:rPr lang="en-US" sz="2000" dirty="0" err="1" smtClean="0">
                <a:effectLst>
                  <a:outerShdw blurRad="79375" dist="190500" dir="2700000" algn="tl" rotWithShape="0">
                    <a:srgbClr val="000000">
                      <a:alpha val="43000"/>
                    </a:srgbClr>
                  </a:outerShdw>
                </a:effectLst>
              </a:rPr>
              <a:t>GeV</a:t>
            </a:r>
            <a:r>
              <a:rPr lang="en-US" sz="2000" dirty="0" smtClean="0">
                <a:effectLst>
                  <a:outerShdw blurRad="79375" dist="190500" dir="2700000" algn="tl" rotWithShape="0">
                    <a:srgbClr val="000000">
                      <a:alpha val="43000"/>
                    </a:srgbClr>
                  </a:outerShdw>
                </a:effectLst>
              </a:rPr>
              <a:t>]</a:t>
            </a:r>
            <a:endParaRPr lang="en-US" sz="2000" dirty="0">
              <a:effectLst>
                <a:outerShdw blurRad="79375" dist="190500" dir="2700000" algn="tl" rotWithShape="0">
                  <a:srgbClr val="000000">
                    <a:alpha val="43000"/>
                  </a:srgbClr>
                </a:outerShdw>
              </a:effectLst>
            </a:endParaRPr>
          </a:p>
        </p:txBody>
      </p:sp>
      <p:grpSp>
        <p:nvGrpSpPr>
          <p:cNvPr id="14" name="Group 13"/>
          <p:cNvGrpSpPr/>
          <p:nvPr/>
        </p:nvGrpSpPr>
        <p:grpSpPr>
          <a:xfrm>
            <a:off x="5822974" y="5543550"/>
            <a:ext cx="2962438" cy="952209"/>
            <a:chOff x="5372489" y="5410200"/>
            <a:chExt cx="2962438" cy="952209"/>
          </a:xfrm>
        </p:grpSpPr>
        <p:pic>
          <p:nvPicPr>
            <p:cNvPr id="12" name="Picture 11"/>
            <p:cNvPicPr>
              <a:picLocks noChangeAspect="1"/>
            </p:cNvPicPr>
            <p:nvPr/>
          </p:nvPicPr>
          <p:blipFill>
            <a:blip r:embed="rId3"/>
            <a:stretch>
              <a:fillRect/>
            </a:stretch>
          </p:blipFill>
          <p:spPr>
            <a:xfrm>
              <a:off x="5372489" y="5410200"/>
              <a:ext cx="1462697" cy="946150"/>
            </a:xfrm>
            <a:prstGeom prst="rect">
              <a:avLst/>
            </a:prstGeom>
          </p:spPr>
        </p:pic>
        <p:pic>
          <p:nvPicPr>
            <p:cNvPr id="13" name="Picture 12"/>
            <p:cNvPicPr>
              <a:picLocks noChangeAspect="1"/>
            </p:cNvPicPr>
            <p:nvPr/>
          </p:nvPicPr>
          <p:blipFill>
            <a:blip r:embed="rId4"/>
            <a:stretch>
              <a:fillRect/>
            </a:stretch>
          </p:blipFill>
          <p:spPr>
            <a:xfrm>
              <a:off x="6838950" y="5412492"/>
              <a:ext cx="1495977" cy="949917"/>
            </a:xfrm>
            <a:prstGeom prst="rect">
              <a:avLst/>
            </a:prstGeom>
          </p:spPr>
        </p:pic>
      </p:grpSp>
      <p:sp>
        <p:nvSpPr>
          <p:cNvPr id="15" name="TextBox 14"/>
          <p:cNvSpPr txBox="1"/>
          <p:nvPr/>
        </p:nvSpPr>
        <p:spPr>
          <a:xfrm>
            <a:off x="5882910" y="5167868"/>
            <a:ext cx="2813050" cy="369332"/>
          </a:xfrm>
          <a:prstGeom prst="rect">
            <a:avLst/>
          </a:prstGeom>
          <a:noFill/>
        </p:spPr>
        <p:txBody>
          <a:bodyPr wrap="square" rtlCol="0">
            <a:spAutoFit/>
          </a:bodyPr>
          <a:lstStyle/>
          <a:p>
            <a:r>
              <a:rPr lang="en-US" dirty="0" smtClean="0"/>
              <a:t>Non  resonant background</a:t>
            </a:r>
            <a:endParaRPr lang="en-US" dirty="0"/>
          </a:p>
        </p:txBody>
      </p:sp>
      <p:cxnSp>
        <p:nvCxnSpPr>
          <p:cNvPr id="17" name="Straight Connector 16"/>
          <p:cNvCxnSpPr/>
          <p:nvPr/>
        </p:nvCxnSpPr>
        <p:spPr>
          <a:xfrm>
            <a:off x="3439389" y="1579507"/>
            <a:ext cx="0" cy="818966"/>
          </a:xfrm>
          <a:prstGeom prst="line">
            <a:avLst/>
          </a:prstGeom>
          <a:ln>
            <a:solidFill>
              <a:srgbClr val="397A09"/>
            </a:solidFill>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846320" y="1432589"/>
            <a:ext cx="4281139" cy="4179301"/>
            <a:chOff x="846320" y="1432589"/>
            <a:chExt cx="4281139" cy="4179301"/>
          </a:xfrm>
        </p:grpSpPr>
        <p:grpSp>
          <p:nvGrpSpPr>
            <p:cNvPr id="24" name="Group 23"/>
            <p:cNvGrpSpPr/>
            <p:nvPr/>
          </p:nvGrpSpPr>
          <p:grpSpPr>
            <a:xfrm>
              <a:off x="846320" y="1560590"/>
              <a:ext cx="4281139" cy="4051300"/>
              <a:chOff x="846320" y="1560590"/>
              <a:chExt cx="4281139" cy="4051300"/>
            </a:xfrm>
          </p:grpSpPr>
          <p:sp>
            <p:nvSpPr>
              <p:cNvPr id="8" name="Rectangle 7"/>
              <p:cNvSpPr/>
              <p:nvPr/>
            </p:nvSpPr>
            <p:spPr>
              <a:xfrm>
                <a:off x="917409" y="1560590"/>
                <a:ext cx="4210050" cy="4051300"/>
              </a:xfrm>
              <a:prstGeom prst="rect">
                <a:avLst/>
              </a:prstGeom>
              <a:solidFill>
                <a:srgbClr val="FFFF00">
                  <a:alpha val="19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846320" y="1860550"/>
                <a:ext cx="4216400" cy="1771650"/>
              </a:xfrm>
              <a:custGeom>
                <a:avLst/>
                <a:gdLst>
                  <a:gd name="connsiteX0" fmla="*/ 0 w 4216400"/>
                  <a:gd name="connsiteY0" fmla="*/ 1771650 h 1771650"/>
                  <a:gd name="connsiteX1" fmla="*/ 133350 w 4216400"/>
                  <a:gd name="connsiteY1" fmla="*/ 1511300 h 1771650"/>
                  <a:gd name="connsiteX2" fmla="*/ 323850 w 4216400"/>
                  <a:gd name="connsiteY2" fmla="*/ 1054100 h 1771650"/>
                  <a:gd name="connsiteX3" fmla="*/ 438150 w 4216400"/>
                  <a:gd name="connsiteY3" fmla="*/ 831850 h 1771650"/>
                  <a:gd name="connsiteX4" fmla="*/ 501650 w 4216400"/>
                  <a:gd name="connsiteY4" fmla="*/ 711200 h 1771650"/>
                  <a:gd name="connsiteX5" fmla="*/ 577850 w 4216400"/>
                  <a:gd name="connsiteY5" fmla="*/ 571500 h 1771650"/>
                  <a:gd name="connsiteX6" fmla="*/ 647700 w 4216400"/>
                  <a:gd name="connsiteY6" fmla="*/ 488950 h 1771650"/>
                  <a:gd name="connsiteX7" fmla="*/ 749300 w 4216400"/>
                  <a:gd name="connsiteY7" fmla="*/ 330200 h 1771650"/>
                  <a:gd name="connsiteX8" fmla="*/ 876300 w 4216400"/>
                  <a:gd name="connsiteY8" fmla="*/ 215900 h 1771650"/>
                  <a:gd name="connsiteX9" fmla="*/ 965200 w 4216400"/>
                  <a:gd name="connsiteY9" fmla="*/ 158750 h 1771650"/>
                  <a:gd name="connsiteX10" fmla="*/ 1066800 w 4216400"/>
                  <a:gd name="connsiteY10" fmla="*/ 88900 h 1771650"/>
                  <a:gd name="connsiteX11" fmla="*/ 1155700 w 4216400"/>
                  <a:gd name="connsiteY11" fmla="*/ 63500 h 1771650"/>
                  <a:gd name="connsiteX12" fmla="*/ 1231900 w 4216400"/>
                  <a:gd name="connsiteY12" fmla="*/ 31750 h 1771650"/>
                  <a:gd name="connsiteX13" fmla="*/ 1314450 w 4216400"/>
                  <a:gd name="connsiteY13" fmla="*/ 0 h 1771650"/>
                  <a:gd name="connsiteX14" fmla="*/ 1428750 w 4216400"/>
                  <a:gd name="connsiteY14" fmla="*/ 76200 h 1771650"/>
                  <a:gd name="connsiteX15" fmla="*/ 1504950 w 4216400"/>
                  <a:gd name="connsiteY15" fmla="*/ 95250 h 1771650"/>
                  <a:gd name="connsiteX16" fmla="*/ 1587500 w 4216400"/>
                  <a:gd name="connsiteY16" fmla="*/ 152400 h 1771650"/>
                  <a:gd name="connsiteX17" fmla="*/ 1676400 w 4216400"/>
                  <a:gd name="connsiteY17" fmla="*/ 234950 h 1771650"/>
                  <a:gd name="connsiteX18" fmla="*/ 1790700 w 4216400"/>
                  <a:gd name="connsiteY18" fmla="*/ 285750 h 1771650"/>
                  <a:gd name="connsiteX19" fmla="*/ 1962150 w 4216400"/>
                  <a:gd name="connsiteY19" fmla="*/ 342900 h 1771650"/>
                  <a:gd name="connsiteX20" fmla="*/ 2114550 w 4216400"/>
                  <a:gd name="connsiteY20" fmla="*/ 393700 h 1771650"/>
                  <a:gd name="connsiteX21" fmla="*/ 2292350 w 4216400"/>
                  <a:gd name="connsiteY21" fmla="*/ 450850 h 1771650"/>
                  <a:gd name="connsiteX22" fmla="*/ 2470150 w 4216400"/>
                  <a:gd name="connsiteY22" fmla="*/ 501650 h 1771650"/>
                  <a:gd name="connsiteX23" fmla="*/ 2616200 w 4216400"/>
                  <a:gd name="connsiteY23" fmla="*/ 539750 h 1771650"/>
                  <a:gd name="connsiteX24" fmla="*/ 2692400 w 4216400"/>
                  <a:gd name="connsiteY24" fmla="*/ 539750 h 1771650"/>
                  <a:gd name="connsiteX25" fmla="*/ 2901950 w 4216400"/>
                  <a:gd name="connsiteY25" fmla="*/ 584200 h 1771650"/>
                  <a:gd name="connsiteX26" fmla="*/ 3028950 w 4216400"/>
                  <a:gd name="connsiteY26" fmla="*/ 577850 h 1771650"/>
                  <a:gd name="connsiteX27" fmla="*/ 3155950 w 4216400"/>
                  <a:gd name="connsiteY27" fmla="*/ 628650 h 1771650"/>
                  <a:gd name="connsiteX28" fmla="*/ 3321050 w 4216400"/>
                  <a:gd name="connsiteY28" fmla="*/ 698500 h 1771650"/>
                  <a:gd name="connsiteX29" fmla="*/ 3479800 w 4216400"/>
                  <a:gd name="connsiteY29" fmla="*/ 787400 h 1771650"/>
                  <a:gd name="connsiteX30" fmla="*/ 3676650 w 4216400"/>
                  <a:gd name="connsiteY30" fmla="*/ 901700 h 1771650"/>
                  <a:gd name="connsiteX31" fmla="*/ 4216400 w 4216400"/>
                  <a:gd name="connsiteY31" fmla="*/ 1282700 h 1771650"/>
                  <a:gd name="connsiteX32" fmla="*/ 4216400 w 4216400"/>
                  <a:gd name="connsiteY32" fmla="*/ 128270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16400" h="1771650">
                    <a:moveTo>
                      <a:pt x="0" y="1771650"/>
                    </a:moveTo>
                    <a:lnTo>
                      <a:pt x="133350" y="1511300"/>
                    </a:lnTo>
                    <a:lnTo>
                      <a:pt x="323850" y="1054100"/>
                    </a:lnTo>
                    <a:lnTo>
                      <a:pt x="438150" y="831850"/>
                    </a:lnTo>
                    <a:lnTo>
                      <a:pt x="501650" y="711200"/>
                    </a:lnTo>
                    <a:lnTo>
                      <a:pt x="577850" y="571500"/>
                    </a:lnTo>
                    <a:lnTo>
                      <a:pt x="647700" y="488950"/>
                    </a:lnTo>
                    <a:lnTo>
                      <a:pt x="749300" y="330200"/>
                    </a:lnTo>
                    <a:lnTo>
                      <a:pt x="876300" y="215900"/>
                    </a:lnTo>
                    <a:lnTo>
                      <a:pt x="965200" y="158750"/>
                    </a:lnTo>
                    <a:lnTo>
                      <a:pt x="1066800" y="88900"/>
                    </a:lnTo>
                    <a:lnTo>
                      <a:pt x="1155700" y="63500"/>
                    </a:lnTo>
                    <a:lnTo>
                      <a:pt x="1231900" y="31750"/>
                    </a:lnTo>
                    <a:lnTo>
                      <a:pt x="1314450" y="0"/>
                    </a:lnTo>
                    <a:lnTo>
                      <a:pt x="1428750" y="76200"/>
                    </a:lnTo>
                    <a:lnTo>
                      <a:pt x="1504950" y="95250"/>
                    </a:lnTo>
                    <a:lnTo>
                      <a:pt x="1587500" y="152400"/>
                    </a:lnTo>
                    <a:lnTo>
                      <a:pt x="1676400" y="234950"/>
                    </a:lnTo>
                    <a:lnTo>
                      <a:pt x="1790700" y="285750"/>
                    </a:lnTo>
                    <a:lnTo>
                      <a:pt x="1962150" y="342900"/>
                    </a:lnTo>
                    <a:lnTo>
                      <a:pt x="2114550" y="393700"/>
                    </a:lnTo>
                    <a:lnTo>
                      <a:pt x="2292350" y="450850"/>
                    </a:lnTo>
                    <a:lnTo>
                      <a:pt x="2470150" y="501650"/>
                    </a:lnTo>
                    <a:lnTo>
                      <a:pt x="2616200" y="539750"/>
                    </a:lnTo>
                    <a:lnTo>
                      <a:pt x="2692400" y="539750"/>
                    </a:lnTo>
                    <a:lnTo>
                      <a:pt x="2901950" y="584200"/>
                    </a:lnTo>
                    <a:lnTo>
                      <a:pt x="3028950" y="577850"/>
                    </a:lnTo>
                    <a:lnTo>
                      <a:pt x="3155950" y="628650"/>
                    </a:lnTo>
                    <a:lnTo>
                      <a:pt x="3321050" y="698500"/>
                    </a:lnTo>
                    <a:lnTo>
                      <a:pt x="3479800" y="787400"/>
                    </a:lnTo>
                    <a:lnTo>
                      <a:pt x="3676650" y="901700"/>
                    </a:lnTo>
                    <a:lnTo>
                      <a:pt x="4216400" y="1282700"/>
                    </a:lnTo>
                    <a:lnTo>
                      <a:pt x="4216400" y="1282700"/>
                    </a:lnTo>
                  </a:path>
                </a:pathLst>
              </a:custGeom>
              <a:ln>
                <a:solidFill>
                  <a:srgbClr val="418C0B"/>
                </a:solidFill>
              </a:ln>
              <a:effectLst>
                <a:glow rad="101600">
                  <a:srgbClr val="CCFFCC">
                    <a:alpha val="75000"/>
                  </a:srgbClr>
                </a:glow>
                <a:outerShdw blurRad="50800" dist="762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846320" y="2520950"/>
                <a:ext cx="4210050" cy="1765300"/>
              </a:xfrm>
              <a:custGeom>
                <a:avLst/>
                <a:gdLst>
                  <a:gd name="connsiteX0" fmla="*/ 0 w 4210050"/>
                  <a:gd name="connsiteY0" fmla="*/ 1765300 h 1765300"/>
                  <a:gd name="connsiteX1" fmla="*/ 146050 w 4210050"/>
                  <a:gd name="connsiteY1" fmla="*/ 1441450 h 1765300"/>
                  <a:gd name="connsiteX2" fmla="*/ 361950 w 4210050"/>
                  <a:gd name="connsiteY2" fmla="*/ 927100 h 1765300"/>
                  <a:gd name="connsiteX3" fmla="*/ 685800 w 4210050"/>
                  <a:gd name="connsiteY3" fmla="*/ 400050 h 1765300"/>
                  <a:gd name="connsiteX4" fmla="*/ 869950 w 4210050"/>
                  <a:gd name="connsiteY4" fmla="*/ 190500 h 1765300"/>
                  <a:gd name="connsiteX5" fmla="*/ 1073150 w 4210050"/>
                  <a:gd name="connsiteY5" fmla="*/ 95250 h 1765300"/>
                  <a:gd name="connsiteX6" fmla="*/ 1231900 w 4210050"/>
                  <a:gd name="connsiteY6" fmla="*/ 38100 h 1765300"/>
                  <a:gd name="connsiteX7" fmla="*/ 1301750 w 4210050"/>
                  <a:gd name="connsiteY7" fmla="*/ 0 h 1765300"/>
                  <a:gd name="connsiteX8" fmla="*/ 1549400 w 4210050"/>
                  <a:gd name="connsiteY8" fmla="*/ 88900 h 1765300"/>
                  <a:gd name="connsiteX9" fmla="*/ 1739900 w 4210050"/>
                  <a:gd name="connsiteY9" fmla="*/ 260350 h 1765300"/>
                  <a:gd name="connsiteX10" fmla="*/ 2540000 w 4210050"/>
                  <a:gd name="connsiteY10" fmla="*/ 501650 h 1765300"/>
                  <a:gd name="connsiteX11" fmla="*/ 2863850 w 4210050"/>
                  <a:gd name="connsiteY11" fmla="*/ 577850 h 1765300"/>
                  <a:gd name="connsiteX12" fmla="*/ 3003550 w 4210050"/>
                  <a:gd name="connsiteY12" fmla="*/ 565150 h 1765300"/>
                  <a:gd name="connsiteX13" fmla="*/ 3162300 w 4210050"/>
                  <a:gd name="connsiteY13" fmla="*/ 622300 h 1765300"/>
                  <a:gd name="connsiteX14" fmla="*/ 3346450 w 4210050"/>
                  <a:gd name="connsiteY14" fmla="*/ 685800 h 1765300"/>
                  <a:gd name="connsiteX15" fmla="*/ 4210050 w 4210050"/>
                  <a:gd name="connsiteY15" fmla="*/ 1282700 h 1765300"/>
                  <a:gd name="connsiteX16" fmla="*/ 4210050 w 4210050"/>
                  <a:gd name="connsiteY16" fmla="*/ 1282700 h 176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0050" h="1765300">
                    <a:moveTo>
                      <a:pt x="0" y="1765300"/>
                    </a:moveTo>
                    <a:lnTo>
                      <a:pt x="146050" y="1441450"/>
                    </a:lnTo>
                    <a:lnTo>
                      <a:pt x="361950" y="927100"/>
                    </a:lnTo>
                    <a:lnTo>
                      <a:pt x="685800" y="400050"/>
                    </a:lnTo>
                    <a:lnTo>
                      <a:pt x="869950" y="190500"/>
                    </a:lnTo>
                    <a:lnTo>
                      <a:pt x="1073150" y="95250"/>
                    </a:lnTo>
                    <a:lnTo>
                      <a:pt x="1231900" y="38100"/>
                    </a:lnTo>
                    <a:lnTo>
                      <a:pt x="1301750" y="0"/>
                    </a:lnTo>
                    <a:lnTo>
                      <a:pt x="1549400" y="88900"/>
                    </a:lnTo>
                    <a:lnTo>
                      <a:pt x="1739900" y="260350"/>
                    </a:lnTo>
                    <a:lnTo>
                      <a:pt x="2540000" y="501650"/>
                    </a:lnTo>
                    <a:lnTo>
                      <a:pt x="2863850" y="577850"/>
                    </a:lnTo>
                    <a:lnTo>
                      <a:pt x="3003550" y="565150"/>
                    </a:lnTo>
                    <a:lnTo>
                      <a:pt x="3162300" y="622300"/>
                    </a:lnTo>
                    <a:lnTo>
                      <a:pt x="3346450" y="685800"/>
                    </a:lnTo>
                    <a:lnTo>
                      <a:pt x="4210050" y="1282700"/>
                    </a:lnTo>
                    <a:lnTo>
                      <a:pt x="4210050" y="1282700"/>
                    </a:lnTo>
                  </a:path>
                </a:pathLst>
              </a:custGeom>
              <a:ln>
                <a:solidFill>
                  <a:srgbClr val="0E20C1"/>
                </a:solidFill>
              </a:ln>
              <a:effectLst>
                <a:glow rad="101600">
                  <a:srgbClr val="9BD1F9">
                    <a:alpha val="75000"/>
                  </a:srgbClr>
                </a:glow>
                <a:outerShdw blurRad="95250" dist="762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0" name="Straight Arrow Connector 19"/>
            <p:cNvCxnSpPr/>
            <p:nvPr/>
          </p:nvCxnSpPr>
          <p:spPr>
            <a:xfrm>
              <a:off x="3439389" y="2093189"/>
              <a:ext cx="542289" cy="0"/>
            </a:xfrm>
            <a:prstGeom prst="straightConnector1">
              <a:avLst/>
            </a:prstGeom>
            <a:ln>
              <a:solidFill>
                <a:srgbClr val="397A09"/>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641088" y="1432589"/>
              <a:ext cx="1784030" cy="646331"/>
            </a:xfrm>
            <a:prstGeom prst="rect">
              <a:avLst/>
            </a:prstGeom>
            <a:noFill/>
          </p:spPr>
          <p:txBody>
            <a:bodyPr wrap="square" rtlCol="0">
              <a:spAutoFit/>
            </a:bodyPr>
            <a:lstStyle/>
            <a:p>
              <a:pPr algn="r"/>
              <a:r>
                <a:rPr lang="en-US" dirty="0" smtClean="0">
                  <a:solidFill>
                    <a:schemeClr val="bg1"/>
                  </a:solidFill>
                </a:rPr>
                <a:t>Too high background</a:t>
              </a:r>
              <a:endParaRPr lang="en-US" dirty="0">
                <a:solidFill>
                  <a:schemeClr val="bg1"/>
                </a:solidFill>
              </a:endParaRPr>
            </a:p>
          </p:txBody>
        </p:sp>
      </p:grpSp>
    </p:spTree>
    <p:extLst>
      <p:ext uri="{BB962C8B-B14F-4D97-AF65-F5344CB8AC3E}">
        <p14:creationId xmlns:p14="http://schemas.microsoft.com/office/powerpoint/2010/main" val="2394584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800"/>
                                        <p:tgtEl>
                                          <p:spTgt spid="25"/>
                                        </p:tgtEl>
                                        <p:attrNameLst>
                                          <p:attrName>ppt_x</p:attrName>
                                        </p:attrNameLst>
                                      </p:cBhvr>
                                      <p:tavLst>
                                        <p:tav tm="0">
                                          <p:val>
                                            <p:strVal val="#ppt_x-#ppt_w*1.125000"/>
                                          </p:val>
                                        </p:tav>
                                        <p:tav tm="100000">
                                          <p:val>
                                            <p:strVal val="#ppt_x"/>
                                          </p:val>
                                        </p:tav>
                                      </p:tavLst>
                                    </p:anim>
                                    <p:animEffect transition="in" filter="wipe(right)">
                                      <p:cBhvr>
                                        <p:cTn id="8" dur="8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W W→2ℓ2</a:t>
            </a:r>
            <a:r>
              <a:rPr lang="en-US" dirty="0">
                <a:latin typeface="Symbol" charset="2"/>
                <a:cs typeface="Symbol" charset="2"/>
              </a:rPr>
              <a:t>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34" name="Group 33"/>
          <p:cNvGrpSpPr/>
          <p:nvPr/>
        </p:nvGrpSpPr>
        <p:grpSpPr>
          <a:xfrm>
            <a:off x="5395577" y="2876011"/>
            <a:ext cx="3748423" cy="3406696"/>
            <a:chOff x="0" y="1231899"/>
            <a:chExt cx="3748423" cy="3406696"/>
          </a:xfrm>
        </p:grpSpPr>
        <p:sp>
          <p:nvSpPr>
            <p:cNvPr id="33" name="Rounded Rectangle 32"/>
            <p:cNvSpPr/>
            <p:nvPr/>
          </p:nvSpPr>
          <p:spPr>
            <a:xfrm>
              <a:off x="0" y="1346200"/>
              <a:ext cx="3619500" cy="3292395"/>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8788" y="1231899"/>
              <a:ext cx="3659635" cy="3406696"/>
              <a:chOff x="114188" y="1231899"/>
              <a:chExt cx="3659635" cy="3406696"/>
            </a:xfrm>
          </p:grpSpPr>
          <p:sp>
            <p:nvSpPr>
              <p:cNvPr id="10" name="TextBox 9"/>
              <p:cNvSpPr txBox="1"/>
              <p:nvPr/>
            </p:nvSpPr>
            <p:spPr>
              <a:xfrm>
                <a:off x="3015997" y="1231899"/>
                <a:ext cx="480590" cy="523220"/>
              </a:xfrm>
              <a:prstGeom prst="rect">
                <a:avLst/>
              </a:prstGeom>
              <a:noFill/>
            </p:spPr>
            <p:txBody>
              <a:bodyPr wrap="square" rtlCol="0">
                <a:spAutoFit/>
              </a:bodyPr>
              <a:lstStyle/>
              <a:p>
                <a:r>
                  <a:rPr lang="en-US" sz="2800" dirty="0">
                    <a:solidFill>
                      <a:srgbClr val="06C18E"/>
                    </a:solidFill>
                  </a:rPr>
                  <a:t>ℓ</a:t>
                </a:r>
                <a:r>
                  <a:rPr lang="en-US" sz="2800" baseline="30000" dirty="0" smtClean="0">
                    <a:solidFill>
                      <a:srgbClr val="06C18E"/>
                    </a:solidFill>
                  </a:rPr>
                  <a:t>+</a:t>
                </a:r>
                <a:endParaRPr lang="en-US" sz="2800" baseline="30000" dirty="0">
                  <a:solidFill>
                    <a:srgbClr val="06C18E"/>
                  </a:solidFill>
                </a:endParaRPr>
              </a:p>
            </p:txBody>
          </p:sp>
          <p:grpSp>
            <p:nvGrpSpPr>
              <p:cNvPr id="8" name="Group 7"/>
              <p:cNvGrpSpPr/>
              <p:nvPr/>
            </p:nvGrpSpPr>
            <p:grpSpPr>
              <a:xfrm>
                <a:off x="1160867" y="2361532"/>
                <a:ext cx="2612956" cy="2277063"/>
                <a:chOff x="1207119" y="3091267"/>
                <a:chExt cx="2612956" cy="2277063"/>
              </a:xfrm>
              <a:noFill/>
            </p:grpSpPr>
            <p:sp>
              <p:nvSpPr>
                <p:cNvPr id="13" name="TextBox 12"/>
                <p:cNvSpPr txBox="1"/>
                <p:nvPr/>
              </p:nvSpPr>
              <p:spPr>
                <a:xfrm>
                  <a:off x="3128247" y="3091267"/>
                  <a:ext cx="691828" cy="584776"/>
                </a:xfrm>
                <a:prstGeom prst="rect">
                  <a:avLst/>
                </a:prstGeom>
                <a:grpFill/>
              </p:spPr>
              <p:txBody>
                <a:bodyPr wrap="square" rtlCol="0">
                  <a:spAutoFit/>
                </a:bodyPr>
                <a:lstStyle/>
                <a:p>
                  <a:r>
                    <a:rPr lang="en-US" sz="3200" dirty="0" smtClean="0">
                      <a:solidFill>
                        <a:srgbClr val="C15521"/>
                      </a:solidFill>
                    </a:rPr>
                    <a:t>W</a:t>
                  </a:r>
                  <a:r>
                    <a:rPr lang="en-US" sz="3200" baseline="30000" dirty="0" smtClean="0">
                      <a:solidFill>
                        <a:srgbClr val="C15521"/>
                      </a:solidFill>
                    </a:rPr>
                    <a:t>+</a:t>
                  </a:r>
                  <a:endParaRPr lang="en-US" sz="3200" baseline="30000" dirty="0">
                    <a:solidFill>
                      <a:srgbClr val="C15521"/>
                    </a:solidFill>
                  </a:endParaRPr>
                </a:p>
              </p:txBody>
            </p:sp>
            <p:sp>
              <p:nvSpPr>
                <p:cNvPr id="14" name="TextBox 13"/>
                <p:cNvSpPr txBox="1"/>
                <p:nvPr/>
              </p:nvSpPr>
              <p:spPr>
                <a:xfrm>
                  <a:off x="1207119" y="4783554"/>
                  <a:ext cx="691828" cy="584776"/>
                </a:xfrm>
                <a:prstGeom prst="rect">
                  <a:avLst/>
                </a:prstGeom>
                <a:grpFill/>
              </p:spPr>
              <p:txBody>
                <a:bodyPr wrap="square" rtlCol="0">
                  <a:spAutoFit/>
                </a:bodyPr>
                <a:lstStyle>
                  <a:defPPr>
                    <a:defRPr lang="en-US"/>
                  </a:defPPr>
                  <a:lvl1pPr>
                    <a:defRPr sz="3200">
                      <a:solidFill>
                        <a:srgbClr val="C15521"/>
                      </a:solidFill>
                    </a:defRPr>
                  </a:lvl1pPr>
                </a:lstStyle>
                <a:p>
                  <a:r>
                    <a:rPr lang="en-US" dirty="0"/>
                    <a:t>W-</a:t>
                  </a:r>
                </a:p>
              </p:txBody>
            </p:sp>
            <p:cxnSp>
              <p:nvCxnSpPr>
                <p:cNvPr id="23" name="Straight Connector 22"/>
                <p:cNvCxnSpPr/>
                <p:nvPr/>
              </p:nvCxnSpPr>
              <p:spPr>
                <a:xfrm flipV="1">
                  <a:off x="1795083" y="3667335"/>
                  <a:ext cx="1485564" cy="1294019"/>
                </a:xfrm>
                <a:prstGeom prst="line">
                  <a:avLst/>
                </a:prstGeom>
                <a:grpFill/>
                <a:ln w="5715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332823" y="4082383"/>
                  <a:ext cx="467234" cy="41935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 name="Straight Connector 24"/>
              <p:cNvCxnSpPr/>
              <p:nvPr/>
            </p:nvCxnSpPr>
            <p:spPr>
              <a:xfrm flipV="1">
                <a:off x="263111" y="3124996"/>
                <a:ext cx="1485564" cy="1294019"/>
              </a:xfrm>
              <a:prstGeom prst="line">
                <a:avLst/>
              </a:prstGeom>
              <a:noFill/>
              <a:ln w="57150" cmpd="sng">
                <a:solidFill>
                  <a:srgbClr val="06C18E"/>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800851" y="3540044"/>
                <a:ext cx="467234" cy="419358"/>
              </a:xfrm>
              <a:prstGeom prst="ellipse">
                <a:avLst/>
              </a:prstGeom>
              <a:solidFill>
                <a:srgbClr val="FC6608"/>
              </a:solidFill>
              <a:ln>
                <a:solidFill>
                  <a:srgbClr val="FC66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2011023" y="1557260"/>
                <a:ext cx="1485564" cy="1294019"/>
              </a:xfrm>
              <a:prstGeom prst="line">
                <a:avLst/>
              </a:prstGeom>
              <a:noFill/>
              <a:ln w="57150" cmpd="sng">
                <a:solidFill>
                  <a:srgbClr val="06C18E"/>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548763" y="1972308"/>
                <a:ext cx="467234" cy="419358"/>
              </a:xfrm>
              <a:prstGeom prst="ellipse">
                <a:avLst/>
              </a:prstGeom>
              <a:solidFill>
                <a:srgbClr val="FC6608"/>
              </a:solidFill>
              <a:ln>
                <a:solidFill>
                  <a:srgbClr val="FC66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36184" y="3281357"/>
                <a:ext cx="298157" cy="461665"/>
              </a:xfrm>
              <a:prstGeom prst="rect">
                <a:avLst/>
              </a:prstGeom>
              <a:noFill/>
            </p:spPr>
            <p:txBody>
              <a:bodyPr wrap="square" rtlCol="0">
                <a:spAutoFit/>
              </a:bodyPr>
              <a:lstStyle/>
              <a:p>
                <a:r>
                  <a:rPr lang="en-US" sz="2400" dirty="0" smtClean="0">
                    <a:solidFill>
                      <a:schemeClr val="bg1"/>
                    </a:solidFill>
                  </a:rPr>
                  <a:t>H</a:t>
                </a:r>
                <a:endParaRPr lang="en-US" sz="2400" dirty="0">
                  <a:solidFill>
                    <a:schemeClr val="bg1"/>
                  </a:solidFill>
                </a:endParaRPr>
              </a:p>
            </p:txBody>
          </p:sp>
          <p:sp>
            <p:nvSpPr>
              <p:cNvPr id="19" name="TextBox 18"/>
              <p:cNvSpPr txBox="1"/>
              <p:nvPr/>
            </p:nvSpPr>
            <p:spPr>
              <a:xfrm>
                <a:off x="2528526" y="1921508"/>
                <a:ext cx="629669" cy="461665"/>
              </a:xfrm>
              <a:prstGeom prst="rect">
                <a:avLst/>
              </a:prstGeom>
              <a:noFill/>
            </p:spPr>
            <p:txBody>
              <a:bodyPr wrap="square" rtlCol="0">
                <a:spAutoFit/>
              </a:bodyPr>
              <a:lstStyle/>
              <a:p>
                <a:r>
                  <a:rPr lang="en-US" sz="2400" dirty="0" smtClean="0">
                    <a:solidFill>
                      <a:schemeClr val="bg1"/>
                    </a:solidFill>
                  </a:rPr>
                  <a:t>W</a:t>
                </a:r>
                <a:r>
                  <a:rPr lang="en-US" sz="2400" baseline="30000" dirty="0" smtClean="0">
                    <a:solidFill>
                      <a:schemeClr val="bg1"/>
                    </a:solidFill>
                  </a:rPr>
                  <a:t>+</a:t>
                </a:r>
                <a:endParaRPr lang="en-US" sz="2400" baseline="30000" dirty="0">
                  <a:solidFill>
                    <a:schemeClr val="bg1"/>
                  </a:solidFill>
                </a:endParaRPr>
              </a:p>
            </p:txBody>
          </p:sp>
          <p:sp>
            <p:nvSpPr>
              <p:cNvPr id="20" name="TextBox 19"/>
              <p:cNvSpPr txBox="1"/>
              <p:nvPr/>
            </p:nvSpPr>
            <p:spPr>
              <a:xfrm>
                <a:off x="795232" y="3490373"/>
                <a:ext cx="629669" cy="461665"/>
              </a:xfrm>
              <a:prstGeom prst="rect">
                <a:avLst/>
              </a:prstGeom>
              <a:noFill/>
            </p:spPr>
            <p:txBody>
              <a:bodyPr wrap="square" rtlCol="0">
                <a:spAutoFit/>
              </a:bodyPr>
              <a:lstStyle/>
              <a:p>
                <a:r>
                  <a:rPr lang="en-US" sz="2400" dirty="0" smtClean="0">
                    <a:solidFill>
                      <a:schemeClr val="bg1"/>
                    </a:solidFill>
                  </a:rPr>
                  <a:t>W</a:t>
                </a:r>
                <a:r>
                  <a:rPr lang="en-US" sz="2400" baseline="30000" dirty="0" smtClean="0">
                    <a:solidFill>
                      <a:schemeClr val="bg1"/>
                    </a:solidFill>
                  </a:rPr>
                  <a:t>-</a:t>
                </a:r>
                <a:endParaRPr lang="en-US" sz="2400" baseline="30000" dirty="0">
                  <a:solidFill>
                    <a:schemeClr val="bg1"/>
                  </a:solidFill>
                </a:endParaRPr>
              </a:p>
            </p:txBody>
          </p:sp>
          <p:sp>
            <p:nvSpPr>
              <p:cNvPr id="22" name="TextBox 21"/>
              <p:cNvSpPr txBox="1"/>
              <p:nvPr/>
            </p:nvSpPr>
            <p:spPr>
              <a:xfrm>
                <a:off x="1333544" y="2589669"/>
                <a:ext cx="480590" cy="523220"/>
              </a:xfrm>
              <a:prstGeom prst="rect">
                <a:avLst/>
              </a:prstGeom>
              <a:noFill/>
            </p:spPr>
            <p:txBody>
              <a:bodyPr wrap="square" rtlCol="0">
                <a:spAutoFit/>
              </a:bodyPr>
              <a:lstStyle/>
              <a:p>
                <a:r>
                  <a:rPr lang="en-US" sz="2800" dirty="0" smtClean="0">
                    <a:solidFill>
                      <a:srgbClr val="06C18E"/>
                    </a:solidFill>
                  </a:rPr>
                  <a:t>ℓ</a:t>
                </a:r>
                <a:r>
                  <a:rPr lang="en-US" sz="2800" baseline="30000" dirty="0" smtClean="0">
                    <a:solidFill>
                      <a:srgbClr val="06C18E"/>
                    </a:solidFill>
                  </a:rPr>
                  <a:t>-</a:t>
                </a:r>
                <a:endParaRPr lang="en-US" sz="2800" baseline="30000" dirty="0">
                  <a:solidFill>
                    <a:srgbClr val="06C18E"/>
                  </a:solidFill>
                </a:endParaRPr>
              </a:p>
            </p:txBody>
          </p:sp>
          <p:grpSp>
            <p:nvGrpSpPr>
              <p:cNvPr id="12" name="Group 11"/>
              <p:cNvGrpSpPr/>
              <p:nvPr/>
            </p:nvGrpSpPr>
            <p:grpSpPr>
              <a:xfrm>
                <a:off x="114188" y="3431106"/>
                <a:ext cx="480746" cy="838613"/>
                <a:chOff x="1379640" y="2274295"/>
                <a:chExt cx="480746" cy="838613"/>
              </a:xfrm>
              <a:noFill/>
            </p:grpSpPr>
            <p:sp>
              <p:nvSpPr>
                <p:cNvPr id="27" name="TextBox 26"/>
                <p:cNvSpPr txBox="1"/>
                <p:nvPr/>
              </p:nvSpPr>
              <p:spPr>
                <a:xfrm>
                  <a:off x="1379796" y="2589688"/>
                  <a:ext cx="480590" cy="523220"/>
                </a:xfrm>
                <a:prstGeom prst="rect">
                  <a:avLst/>
                </a:prstGeom>
                <a:grpFill/>
              </p:spPr>
              <p:txBody>
                <a:bodyPr wrap="square" rtlCol="0">
                  <a:spAutoFit/>
                </a:bodyPr>
                <a:lstStyle/>
                <a:p>
                  <a:r>
                    <a:rPr lang="en-US" sz="2800" dirty="0" smtClean="0">
                      <a:solidFill>
                        <a:srgbClr val="06C18E"/>
                      </a:solidFill>
                      <a:latin typeface="Symbol" charset="2"/>
                      <a:cs typeface="Symbol" charset="2"/>
                    </a:rPr>
                    <a:t>n</a:t>
                  </a:r>
                  <a:endParaRPr lang="en-US" sz="2800" baseline="30000" dirty="0">
                    <a:solidFill>
                      <a:srgbClr val="06C18E"/>
                    </a:solidFill>
                    <a:latin typeface="Symbol" charset="2"/>
                    <a:cs typeface="Symbol" charset="2"/>
                  </a:endParaRPr>
                </a:p>
              </p:txBody>
            </p:sp>
            <p:sp>
              <p:nvSpPr>
                <p:cNvPr id="11" name="TextBox 10"/>
                <p:cNvSpPr txBox="1"/>
                <p:nvPr/>
              </p:nvSpPr>
              <p:spPr>
                <a:xfrm>
                  <a:off x="1379640" y="2274295"/>
                  <a:ext cx="480746" cy="523220"/>
                </a:xfrm>
                <a:prstGeom prst="rect">
                  <a:avLst/>
                </a:prstGeom>
                <a:grpFill/>
              </p:spPr>
              <p:txBody>
                <a:bodyPr wrap="square" rtlCol="0">
                  <a:spAutoFit/>
                </a:bodyPr>
                <a:lstStyle/>
                <a:p>
                  <a:r>
                    <a:rPr lang="en-US" sz="2800" dirty="0" smtClean="0">
                      <a:solidFill>
                        <a:srgbClr val="06C18E"/>
                      </a:solidFill>
                    </a:rPr>
                    <a:t>_</a:t>
                  </a:r>
                  <a:endParaRPr lang="en-US" sz="2800" dirty="0">
                    <a:solidFill>
                      <a:srgbClr val="06C18E"/>
                    </a:solidFill>
                  </a:endParaRPr>
                </a:p>
              </p:txBody>
            </p:sp>
          </p:grpSp>
          <p:sp>
            <p:nvSpPr>
              <p:cNvPr id="29" name="TextBox 28"/>
              <p:cNvSpPr txBox="1"/>
              <p:nvPr/>
            </p:nvSpPr>
            <p:spPr>
              <a:xfrm>
                <a:off x="1736131" y="2273712"/>
                <a:ext cx="480590" cy="523220"/>
              </a:xfrm>
              <a:prstGeom prst="rect">
                <a:avLst/>
              </a:prstGeom>
              <a:noFill/>
            </p:spPr>
            <p:txBody>
              <a:bodyPr wrap="square" rtlCol="0">
                <a:spAutoFit/>
              </a:bodyPr>
              <a:lstStyle/>
              <a:p>
                <a:r>
                  <a:rPr lang="en-US" sz="2800" dirty="0" smtClean="0">
                    <a:solidFill>
                      <a:srgbClr val="06C18E"/>
                    </a:solidFill>
                    <a:latin typeface="Symbol" charset="2"/>
                    <a:cs typeface="Symbol" charset="2"/>
                  </a:rPr>
                  <a:t>n</a:t>
                </a:r>
                <a:endParaRPr lang="en-US" sz="2800" baseline="30000" dirty="0">
                  <a:solidFill>
                    <a:srgbClr val="06C18E"/>
                  </a:solidFill>
                  <a:latin typeface="Symbol" charset="2"/>
                  <a:cs typeface="Symbol" charset="2"/>
                </a:endParaRPr>
              </a:p>
            </p:txBody>
          </p:sp>
        </p:grpSp>
      </p:grpSp>
      <p:sp>
        <p:nvSpPr>
          <p:cNvPr id="36" name="TextBox 35"/>
          <p:cNvSpPr txBox="1"/>
          <p:nvPr/>
        </p:nvSpPr>
        <p:spPr>
          <a:xfrm>
            <a:off x="5438675" y="1098229"/>
            <a:ext cx="3514912" cy="1815882"/>
          </a:xfrm>
          <a:prstGeom prst="rect">
            <a:avLst/>
          </a:prstGeom>
          <a:noFill/>
        </p:spPr>
        <p:txBody>
          <a:bodyPr wrap="square" rtlCol="0">
            <a:spAutoFit/>
          </a:bodyPr>
          <a:lstStyle/>
          <a:p>
            <a:r>
              <a:rPr lang="en-US" sz="2800" dirty="0" smtClean="0">
                <a:effectLst>
                  <a:outerShdw blurRad="79375" dist="190500" dir="2700000" algn="tl" rotWithShape="0">
                    <a:srgbClr val="000000">
                      <a:alpha val="43000"/>
                    </a:srgbClr>
                  </a:outerShdw>
                </a:effectLst>
              </a:rPr>
              <a:t>Scalar Boson + </a:t>
            </a:r>
          </a:p>
          <a:p>
            <a:r>
              <a:rPr lang="en-US" sz="2800" dirty="0" smtClean="0">
                <a:effectLst>
                  <a:outerShdw blurRad="79375" dist="190500" dir="2700000" algn="tl" rotWithShape="0">
                    <a:srgbClr val="000000">
                      <a:alpha val="43000"/>
                    </a:srgbClr>
                  </a:outerShdw>
                </a:effectLst>
              </a:rPr>
              <a:t>V-A structure of W decay favors small </a:t>
            </a:r>
            <a:r>
              <a:rPr lang="en-US" sz="2800" dirty="0" err="1" smtClean="0">
                <a:effectLst>
                  <a:outerShdw blurRad="79375" dist="190500" dir="2700000" algn="tl" rotWithShape="0">
                    <a:srgbClr val="000000">
                      <a:alpha val="43000"/>
                    </a:srgbClr>
                  </a:outerShdw>
                </a:effectLst>
                <a:latin typeface="Symbol" charset="2"/>
                <a:cs typeface="Symbol" charset="2"/>
              </a:rPr>
              <a:t>Df</a:t>
            </a:r>
            <a:r>
              <a:rPr lang="en-US" sz="2800" dirty="0" smtClean="0">
                <a:effectLst>
                  <a:outerShdw blurRad="79375" dist="190500" dir="2700000" algn="tl" rotWithShape="0">
                    <a:srgbClr val="000000">
                      <a:alpha val="43000"/>
                    </a:srgbClr>
                  </a:outerShdw>
                </a:effectLst>
              </a:rPr>
              <a:t> between leptons</a:t>
            </a:r>
            <a:endParaRPr lang="en-US" sz="2800" dirty="0">
              <a:effectLst>
                <a:outerShdw blurRad="79375" dist="190500" dir="2700000" algn="tl" rotWithShape="0">
                  <a:srgbClr val="000000">
                    <a:alpha val="43000"/>
                  </a:srgbClr>
                </a:outerShdw>
              </a:effectLst>
            </a:endParaRPr>
          </a:p>
        </p:txBody>
      </p:sp>
      <p:sp>
        <p:nvSpPr>
          <p:cNvPr id="37" name="TextBox 36"/>
          <p:cNvSpPr txBox="1"/>
          <p:nvPr/>
        </p:nvSpPr>
        <p:spPr>
          <a:xfrm>
            <a:off x="354106" y="1098229"/>
            <a:ext cx="4622181" cy="4031873"/>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defPPr>
              <a:defRPr lang="en-US"/>
            </a:defPPr>
            <a:lvl1pPr>
              <a:defRPr>
                <a:solidFill>
                  <a:schemeClr val="bg1"/>
                </a:solidFill>
              </a:defRPr>
            </a:lvl1pPr>
          </a:lstStyle>
          <a:p>
            <a:r>
              <a:rPr lang="en-US" dirty="0">
                <a:solidFill>
                  <a:srgbClr val="000000"/>
                </a:solidFill>
              </a:rPr>
              <a:t>Signature: two high </a:t>
            </a:r>
            <a:r>
              <a:rPr lang="en-US" dirty="0" err="1">
                <a:solidFill>
                  <a:srgbClr val="000000"/>
                </a:solidFill>
              </a:rPr>
              <a:t>pt</a:t>
            </a:r>
            <a:r>
              <a:rPr lang="en-US" dirty="0">
                <a:solidFill>
                  <a:srgbClr val="000000"/>
                </a:solidFill>
              </a:rPr>
              <a:t> leptons + Missing Et</a:t>
            </a:r>
          </a:p>
          <a:p>
            <a:r>
              <a:rPr lang="en-US" dirty="0">
                <a:solidFill>
                  <a:srgbClr val="000000"/>
                </a:solidFill>
              </a:rPr>
              <a:t>No narrow Mass peak </a:t>
            </a:r>
          </a:p>
          <a:p>
            <a:r>
              <a:rPr lang="en-US" dirty="0">
                <a:solidFill>
                  <a:srgbClr val="000000"/>
                </a:solidFill>
              </a:rPr>
              <a:t>Main backgrounds</a:t>
            </a:r>
          </a:p>
          <a:p>
            <a:pPr lvl="1"/>
            <a:r>
              <a:rPr lang="en-US" dirty="0">
                <a:solidFill>
                  <a:srgbClr val="000000"/>
                </a:solidFill>
              </a:rPr>
              <a:t>WW (irreducible) </a:t>
            </a:r>
          </a:p>
          <a:p>
            <a:pPr lvl="1"/>
            <a:r>
              <a:rPr lang="en-US" dirty="0" err="1">
                <a:solidFill>
                  <a:srgbClr val="000000"/>
                </a:solidFill>
              </a:rPr>
              <a:t>Z+jets</a:t>
            </a:r>
            <a:r>
              <a:rPr lang="en-US" dirty="0">
                <a:solidFill>
                  <a:srgbClr val="000000"/>
                </a:solidFill>
              </a:rPr>
              <a:t>, WZ, </a:t>
            </a:r>
            <a:r>
              <a:rPr lang="en-US" dirty="0" err="1">
                <a:solidFill>
                  <a:srgbClr val="000000"/>
                </a:solidFill>
              </a:rPr>
              <a:t>ZZ,tt</a:t>
            </a:r>
            <a:r>
              <a:rPr lang="en-US" dirty="0">
                <a:solidFill>
                  <a:srgbClr val="000000"/>
                </a:solidFill>
              </a:rPr>
              <a:t>, </a:t>
            </a:r>
            <a:r>
              <a:rPr lang="en-US" dirty="0" err="1">
                <a:solidFill>
                  <a:srgbClr val="000000"/>
                </a:solidFill>
              </a:rPr>
              <a:t>W+Jets</a:t>
            </a:r>
            <a:endParaRPr lang="en-US" dirty="0">
              <a:solidFill>
                <a:srgbClr val="000000"/>
              </a:solidFill>
            </a:endParaRPr>
          </a:p>
          <a:p>
            <a:r>
              <a:rPr lang="en-US" dirty="0">
                <a:solidFill>
                  <a:srgbClr val="000000"/>
                </a:solidFill>
              </a:rPr>
              <a:t>Background estimation crucial</a:t>
            </a:r>
          </a:p>
          <a:p>
            <a:pPr lvl="1"/>
            <a:r>
              <a:rPr lang="en-US" dirty="0" err="1">
                <a:solidFill>
                  <a:srgbClr val="000000"/>
                </a:solidFill>
              </a:rPr>
              <a:t>W+jets</a:t>
            </a:r>
            <a:r>
              <a:rPr lang="en-US" dirty="0">
                <a:solidFill>
                  <a:srgbClr val="000000"/>
                </a:solidFill>
              </a:rPr>
              <a:t>: fake rate measured in QCD enriched data sample</a:t>
            </a:r>
          </a:p>
          <a:p>
            <a:pPr lvl="1"/>
            <a:r>
              <a:rPr lang="en-US" dirty="0">
                <a:solidFill>
                  <a:srgbClr val="000000"/>
                </a:solidFill>
              </a:rPr>
              <a:t>Z: use Z mass </a:t>
            </a:r>
          </a:p>
          <a:p>
            <a:pPr lvl="1"/>
            <a:r>
              <a:rPr lang="en-US" dirty="0">
                <a:solidFill>
                  <a:srgbClr val="000000"/>
                </a:solidFill>
              </a:rPr>
              <a:t>Top: b-tagging efficiency from Top control region in Data </a:t>
            </a:r>
          </a:p>
          <a:p>
            <a:r>
              <a:rPr lang="en-US" dirty="0">
                <a:solidFill>
                  <a:srgbClr val="000000"/>
                </a:solidFill>
              </a:rPr>
              <a:t>Analysis done for separate categories:</a:t>
            </a:r>
          </a:p>
          <a:p>
            <a:pPr lvl="1"/>
            <a:r>
              <a:rPr lang="en-US" dirty="0">
                <a:solidFill>
                  <a:srgbClr val="000000"/>
                </a:solidFill>
              </a:rPr>
              <a:t>0/1 jet and </a:t>
            </a:r>
            <a:r>
              <a:rPr lang="en-US" dirty="0" err="1">
                <a:solidFill>
                  <a:srgbClr val="000000"/>
                </a:solidFill>
              </a:rPr>
              <a:t>diject</a:t>
            </a:r>
            <a:r>
              <a:rPr lang="en-US" dirty="0">
                <a:solidFill>
                  <a:srgbClr val="000000"/>
                </a:solidFill>
              </a:rPr>
              <a:t> ( VBF) tagged</a:t>
            </a:r>
          </a:p>
          <a:p>
            <a:pPr lvl="1"/>
            <a:r>
              <a:rPr lang="en-US" dirty="0">
                <a:solidFill>
                  <a:srgbClr val="000000"/>
                </a:solidFill>
              </a:rPr>
              <a:t>Final state lepton flavor </a:t>
            </a:r>
          </a:p>
        </p:txBody>
      </p:sp>
    </p:spTree>
    <p:extLst>
      <p:ext uri="{BB962C8B-B14F-4D97-AF65-F5344CB8AC3E}">
        <p14:creationId xmlns:p14="http://schemas.microsoft.com/office/powerpoint/2010/main" val="143305788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rejection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3"/>
          <a:stretch>
            <a:fillRect/>
          </a:stretch>
        </p:blipFill>
        <p:spPr>
          <a:xfrm>
            <a:off x="1067419" y="1655763"/>
            <a:ext cx="7686321" cy="4883150"/>
          </a:xfrm>
          <a:prstGeom prst="rect">
            <a:avLst/>
          </a:prstGeom>
        </p:spPr>
      </p:pic>
      <p:sp>
        <p:nvSpPr>
          <p:cNvPr id="6" name="TextBox 5"/>
          <p:cNvSpPr txBox="1"/>
          <p:nvPr/>
        </p:nvSpPr>
        <p:spPr>
          <a:xfrm rot="16200000">
            <a:off x="-1256672" y="3639196"/>
            <a:ext cx="3583032" cy="523220"/>
          </a:xfrm>
          <a:prstGeom prst="rect">
            <a:avLst/>
          </a:prstGeom>
          <a:noFill/>
        </p:spPr>
        <p:txBody>
          <a:bodyPr wrap="none" rtlCol="0">
            <a:spAutoFit/>
          </a:bodyPr>
          <a:lstStyle/>
          <a:p>
            <a:r>
              <a:rPr lang="en-US" sz="2800" dirty="0" smtClean="0">
                <a:effectLst>
                  <a:outerShdw blurRad="50800" dist="190500" dir="2700000" algn="tl" rotWithShape="0">
                    <a:srgbClr val="000000">
                      <a:alpha val="43000"/>
                    </a:srgbClr>
                  </a:outerShdw>
                </a:effectLst>
              </a:rPr>
              <a:t>Cross sections @7 </a:t>
            </a:r>
            <a:r>
              <a:rPr lang="en-US" sz="2800" dirty="0" err="1" smtClean="0">
                <a:effectLst>
                  <a:outerShdw blurRad="50800" dist="190500" dir="2700000" algn="tl" rotWithShape="0">
                    <a:srgbClr val="000000">
                      <a:alpha val="43000"/>
                    </a:srgbClr>
                  </a:outerShdw>
                </a:effectLst>
              </a:rPr>
              <a:t>TeV</a:t>
            </a:r>
            <a:endParaRPr lang="en-US" sz="2800" dirty="0">
              <a:effectLst>
                <a:outerShdw blurRad="50800" dist="190500" dir="2700000" algn="tl" rotWithShape="0">
                  <a:srgbClr val="000000">
                    <a:alpha val="43000"/>
                  </a:srgbClr>
                </a:outerShdw>
              </a:effectLst>
            </a:endParaRPr>
          </a:p>
        </p:txBody>
      </p:sp>
      <p:cxnSp>
        <p:nvCxnSpPr>
          <p:cNvPr id="8" name="Straight Arrow Connector 7"/>
          <p:cNvCxnSpPr/>
          <p:nvPr/>
        </p:nvCxnSpPr>
        <p:spPr>
          <a:xfrm>
            <a:off x="952500" y="2501900"/>
            <a:ext cx="12700" cy="33909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1193800" y="5331278"/>
            <a:ext cx="7124700" cy="56152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594628489"/>
              </p:ext>
            </p:extLst>
          </p:nvPr>
        </p:nvGraphicFramePr>
        <p:xfrm>
          <a:off x="1323975" y="1098549"/>
          <a:ext cx="3608624" cy="557214"/>
        </p:xfrm>
        <a:graphic>
          <a:graphicData uri="http://schemas.openxmlformats.org/presentationml/2006/ole">
            <mc:AlternateContent xmlns:mc="http://schemas.openxmlformats.org/markup-compatibility/2006">
              <mc:Choice xmlns:v="urn:schemas-microsoft-com:vml" Requires="v">
                <p:oleObj spid="_x0000_s51260" name="Equation" r:id="rId4" imgW="1727200" imgH="266700" progId="Equation.3">
                  <p:embed/>
                </p:oleObj>
              </mc:Choice>
              <mc:Fallback>
                <p:oleObj name="Equation" r:id="rId4" imgW="1727200" imgH="266700" progId="Equation.3">
                  <p:embed/>
                  <p:pic>
                    <p:nvPicPr>
                      <p:cNvPr id="0" name=""/>
                      <p:cNvPicPr/>
                      <p:nvPr/>
                    </p:nvPicPr>
                    <p:blipFill>
                      <a:blip r:embed="rId5"/>
                      <a:stretch>
                        <a:fillRect/>
                      </a:stretch>
                    </p:blipFill>
                    <p:spPr>
                      <a:xfrm>
                        <a:off x="1323975" y="1098549"/>
                        <a:ext cx="3608624" cy="557214"/>
                      </a:xfrm>
                      <a:prstGeom prst="rect">
                        <a:avLst/>
                      </a:prstGeom>
                      <a:solidFill>
                        <a:srgbClr val="FFFFFF"/>
                      </a:solidFill>
                    </p:spPr>
                  </p:pic>
                </p:oleObj>
              </mc:Fallback>
            </mc:AlternateContent>
          </a:graphicData>
        </a:graphic>
      </p:graphicFrame>
      <p:sp>
        <p:nvSpPr>
          <p:cNvPr id="15" name="Oval 14"/>
          <p:cNvSpPr/>
          <p:nvPr/>
        </p:nvSpPr>
        <p:spPr>
          <a:xfrm>
            <a:off x="6007100" y="2717800"/>
            <a:ext cx="1028700" cy="38100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a:stCxn id="15" idx="1"/>
          </p:cNvCxnSpPr>
          <p:nvPr/>
        </p:nvCxnSpPr>
        <p:spPr>
          <a:xfrm flipH="1" flipV="1">
            <a:off x="4932600" y="1623327"/>
            <a:ext cx="1225150" cy="11502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67503" y="1105582"/>
            <a:ext cx="4211400" cy="369332"/>
          </a:xfrm>
          <a:prstGeom prst="rect">
            <a:avLst/>
          </a:prstGeom>
          <a:noFill/>
        </p:spPr>
        <p:txBody>
          <a:bodyPr wrap="square" rtlCol="0">
            <a:spAutoFit/>
          </a:bodyPr>
          <a:lstStyle/>
          <a:p>
            <a:r>
              <a:rPr lang="en-US" dirty="0" smtClean="0"/>
              <a:t>To minimize effect due to </a:t>
            </a:r>
            <a:r>
              <a:rPr lang="en-US" dirty="0" smtClean="0">
                <a:latin typeface="Symbol" charset="2"/>
                <a:cs typeface="Symbol" charset="2"/>
              </a:rPr>
              <a:t>t</a:t>
            </a:r>
            <a:r>
              <a:rPr lang="en-US" dirty="0" smtClean="0"/>
              <a:t> decay </a:t>
            </a:r>
            <a:r>
              <a:rPr lang="en-US" dirty="0" err="1" smtClean="0"/>
              <a:t>E</a:t>
            </a:r>
            <a:r>
              <a:rPr lang="en-US" baseline="30000" dirty="0" err="1" smtClean="0"/>
              <a:t>T</a:t>
            </a:r>
            <a:r>
              <a:rPr lang="en-US" baseline="-25000" dirty="0" err="1" smtClean="0"/>
              <a:t>miss</a:t>
            </a:r>
            <a:endParaRPr lang="en-US" baseline="-25000" dirty="0"/>
          </a:p>
        </p:txBody>
      </p:sp>
    </p:spTree>
    <p:extLst>
      <p:ext uri="{BB962C8B-B14F-4D97-AF65-F5344CB8AC3E}">
        <p14:creationId xmlns:p14="http://schemas.microsoft.com/office/powerpoint/2010/main" val="259623615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 categories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0" y="1406526"/>
            <a:ext cx="5458452" cy="4154983"/>
          </a:xfrm>
          <a:prstGeom prst="rect">
            <a:avLst/>
          </a:prstGeom>
          <a:noFill/>
        </p:spPr>
        <p:txBody>
          <a:bodyPr wrap="square" rtlCol="0">
            <a:spAutoFit/>
          </a:bodyPr>
          <a:lstStyle/>
          <a:p>
            <a:r>
              <a:rPr lang="en-US" sz="2400" dirty="0" smtClean="0">
                <a:effectLst>
                  <a:outerShdw blurRad="50800" dist="190500" dir="2700000" algn="tl" rotWithShape="0">
                    <a:srgbClr val="000000">
                      <a:alpha val="43000"/>
                    </a:srgbClr>
                  </a:outerShdw>
                </a:effectLst>
              </a:rPr>
              <a:t>Events are categorized on jet multiplicities (assigned to primary vertex) </a:t>
            </a:r>
          </a:p>
          <a:p>
            <a:pPr marL="285750" indent="-285750">
              <a:buFont typeface="Arial"/>
              <a:buChar char="•"/>
            </a:pPr>
            <a:r>
              <a:rPr lang="en-US" sz="2400" dirty="0" smtClean="0">
                <a:effectLst>
                  <a:outerShdw blurRad="50800" dist="190500" dir="2700000" algn="tl" rotWithShape="0">
                    <a:srgbClr val="000000">
                      <a:alpha val="43000"/>
                    </a:srgbClr>
                  </a:outerShdw>
                </a:effectLst>
              </a:rPr>
              <a:t>0-Jets: WW dominated . </a:t>
            </a:r>
            <a:br>
              <a:rPr lang="en-US" sz="2400" dirty="0" smtClean="0">
                <a:effectLst>
                  <a:outerShdw blurRad="50800" dist="190500" dir="2700000" algn="tl" rotWithShape="0">
                    <a:srgbClr val="000000">
                      <a:alpha val="43000"/>
                    </a:srgbClr>
                  </a:outerShdw>
                </a:effectLst>
              </a:rPr>
            </a:br>
            <a:r>
              <a:rPr lang="en-US" sz="2400" dirty="0" smtClean="0">
                <a:effectLst>
                  <a:outerShdw blurRad="50800" dist="190500" dir="2700000" algn="tl" rotWithShape="0">
                    <a:srgbClr val="000000">
                      <a:alpha val="43000"/>
                    </a:srgbClr>
                  </a:outerShdw>
                </a:effectLst>
              </a:rPr>
              <a:t>Most sensitive to </a:t>
            </a:r>
            <a:r>
              <a:rPr lang="en-US" sz="2400" dirty="0" err="1" smtClean="0">
                <a:effectLst>
                  <a:outerShdw blurRad="50800" dist="190500" dir="2700000" algn="tl" rotWithShape="0">
                    <a:srgbClr val="000000">
                      <a:alpha val="43000"/>
                    </a:srgbClr>
                  </a:outerShdw>
                </a:effectLst>
              </a:rPr>
              <a:t>gg→H</a:t>
            </a:r>
            <a:endParaRPr lang="en-US" sz="2400" dirty="0" smtClean="0">
              <a:effectLst>
                <a:outerShdw blurRad="50800" dist="190500" dir="2700000" algn="tl" rotWithShape="0">
                  <a:srgbClr val="000000">
                    <a:alpha val="43000"/>
                  </a:srgbClr>
                </a:outerShdw>
              </a:effectLst>
            </a:endParaRPr>
          </a:p>
          <a:p>
            <a:pPr marL="742950" lvl="1" indent="-285750">
              <a:buFont typeface="Arial"/>
              <a:buChar char="•"/>
            </a:pPr>
            <a:r>
              <a:rPr lang="en-US" sz="2400" dirty="0" err="1" smtClean="0">
                <a:effectLst>
                  <a:outerShdw blurRad="50800" dist="190500" dir="2700000" algn="tl" rotWithShape="0">
                    <a:srgbClr val="000000">
                      <a:alpha val="43000"/>
                    </a:srgbClr>
                  </a:outerShdw>
                </a:effectLst>
              </a:rPr>
              <a:t>e</a:t>
            </a:r>
            <a:r>
              <a:rPr lang="en-US" sz="2400" dirty="0" err="1" smtClean="0">
                <a:effectLst>
                  <a:outerShdw blurRad="50800" dist="190500" dir="2700000" algn="tl" rotWithShape="0">
                    <a:srgbClr val="000000">
                      <a:alpha val="43000"/>
                    </a:srgbClr>
                  </a:outerShdw>
                </a:effectLst>
                <a:latin typeface="Symbol" charset="2"/>
                <a:cs typeface="Symbol" charset="2"/>
              </a:rPr>
              <a:t>m</a:t>
            </a:r>
            <a:r>
              <a:rPr lang="en-US" sz="2400" dirty="0" smtClean="0">
                <a:effectLst>
                  <a:outerShdw blurRad="50800" dist="190500" dir="2700000" algn="tl" rotWithShape="0">
                    <a:srgbClr val="000000">
                      <a:alpha val="43000"/>
                    </a:srgbClr>
                  </a:outerShdw>
                </a:effectLst>
              </a:rPr>
              <a:t> final state most pure </a:t>
            </a:r>
          </a:p>
          <a:p>
            <a:pPr marL="285750" indent="-285750">
              <a:buFont typeface="Arial"/>
              <a:buChar char="•"/>
            </a:pPr>
            <a:r>
              <a:rPr lang="en-US" sz="2400" dirty="0" smtClean="0">
                <a:effectLst>
                  <a:outerShdw blurRad="50800" dist="190500" dir="2700000" algn="tl" rotWithShape="0">
                    <a:srgbClr val="000000">
                      <a:alpha val="43000"/>
                    </a:srgbClr>
                  </a:outerShdw>
                </a:effectLst>
              </a:rPr>
              <a:t>1-Jet: dominated by </a:t>
            </a:r>
            <a:r>
              <a:rPr lang="en-US" sz="2400" dirty="0" err="1" smtClean="0">
                <a:effectLst>
                  <a:outerShdw blurRad="50800" dist="190500" dir="2700000" algn="tl" rotWithShape="0">
                    <a:srgbClr val="000000">
                      <a:alpha val="43000"/>
                    </a:srgbClr>
                  </a:outerShdw>
                </a:effectLst>
              </a:rPr>
              <a:t>tt</a:t>
            </a:r>
            <a:r>
              <a:rPr lang="en-US" sz="2400" dirty="0" smtClean="0">
                <a:effectLst>
                  <a:outerShdw blurRad="50800" dist="190500" dir="2700000" algn="tl" rotWithShape="0">
                    <a:srgbClr val="000000">
                      <a:alpha val="43000"/>
                    </a:srgbClr>
                  </a:outerShdw>
                </a:effectLst>
              </a:rPr>
              <a:t> &amp; </a:t>
            </a:r>
            <a:r>
              <a:rPr lang="en-US" sz="2400" dirty="0" err="1" smtClean="0">
                <a:effectLst>
                  <a:outerShdw blurRad="50800" dist="190500" dir="2700000" algn="tl" rotWithShape="0">
                    <a:srgbClr val="000000">
                      <a:alpha val="43000"/>
                    </a:srgbClr>
                  </a:outerShdw>
                </a:effectLst>
              </a:rPr>
              <a:t>tW</a:t>
            </a:r>
            <a:r>
              <a:rPr lang="en-US" sz="2400" dirty="0" smtClean="0">
                <a:effectLst>
                  <a:outerShdw blurRad="50800" dist="190500" dir="2700000" algn="tl" rotWithShape="0">
                    <a:srgbClr val="000000">
                      <a:alpha val="43000"/>
                    </a:srgbClr>
                  </a:outerShdw>
                </a:effectLst>
              </a:rPr>
              <a:t>: </a:t>
            </a:r>
            <a:br>
              <a:rPr lang="en-US" sz="2400" dirty="0" smtClean="0">
                <a:effectLst>
                  <a:outerShdw blurRad="50800" dist="190500" dir="2700000" algn="tl" rotWithShape="0">
                    <a:srgbClr val="000000">
                      <a:alpha val="43000"/>
                    </a:srgbClr>
                  </a:outerShdw>
                </a:effectLst>
              </a:rPr>
            </a:br>
            <a:r>
              <a:rPr lang="en-US" sz="2400" dirty="0" smtClean="0">
                <a:effectLst>
                  <a:outerShdw blurRad="50800" dist="190500" dir="2700000" algn="tl" rotWithShape="0">
                    <a:srgbClr val="000000">
                      <a:alpha val="43000"/>
                    </a:srgbClr>
                  </a:outerShdw>
                </a:effectLst>
              </a:rPr>
              <a:t>apply </a:t>
            </a:r>
            <a:r>
              <a:rPr lang="en-US" sz="2400" dirty="0">
                <a:effectLst>
                  <a:outerShdw blurRad="50800" dist="190500" dir="2700000" algn="tl" rotWithShape="0">
                    <a:srgbClr val="000000">
                      <a:alpha val="43000"/>
                    </a:srgbClr>
                  </a:outerShdw>
                </a:effectLst>
              </a:rPr>
              <a:t>a</a:t>
            </a:r>
            <a:r>
              <a:rPr lang="en-US" sz="2400" dirty="0" smtClean="0">
                <a:effectLst>
                  <a:outerShdw blurRad="50800" dist="190500" dir="2700000" algn="tl" rotWithShape="0">
                    <a:srgbClr val="000000">
                      <a:alpha val="43000"/>
                    </a:srgbClr>
                  </a:outerShdw>
                </a:effectLst>
              </a:rPr>
              <a:t>nti-b tagging to all jets with </a:t>
            </a:r>
            <a:br>
              <a:rPr lang="en-US" sz="2400" dirty="0" smtClean="0">
                <a:effectLst>
                  <a:outerShdw blurRad="50800" dist="190500" dir="2700000" algn="tl" rotWithShape="0">
                    <a:srgbClr val="000000">
                      <a:alpha val="43000"/>
                    </a:srgbClr>
                  </a:outerShdw>
                </a:effectLst>
              </a:rPr>
            </a:br>
            <a:r>
              <a:rPr lang="en-US" sz="2400" dirty="0" err="1" smtClean="0">
                <a:effectLst>
                  <a:outerShdw blurRad="50800" dist="190500" dir="2700000" algn="tl" rotWithShape="0">
                    <a:srgbClr val="000000">
                      <a:alpha val="43000"/>
                    </a:srgbClr>
                  </a:outerShdw>
                </a:effectLst>
              </a:rPr>
              <a:t>p</a:t>
            </a:r>
            <a:r>
              <a:rPr lang="en-US" sz="2400" baseline="30000" dirty="0" err="1" smtClean="0">
                <a:effectLst>
                  <a:outerShdw blurRad="50800" dist="190500" dir="2700000" algn="tl" rotWithShape="0">
                    <a:srgbClr val="000000">
                      <a:alpha val="43000"/>
                    </a:srgbClr>
                  </a:outerShdw>
                </a:effectLst>
              </a:rPr>
              <a:t>T</a:t>
            </a:r>
            <a:r>
              <a:rPr lang="en-US" sz="2400" dirty="0" smtClean="0">
                <a:effectLst>
                  <a:outerShdw blurRad="50800" dist="190500" dir="2700000" algn="tl" rotWithShape="0">
                    <a:srgbClr val="000000">
                      <a:alpha val="43000"/>
                    </a:srgbClr>
                  </a:outerShdw>
                </a:effectLst>
              </a:rPr>
              <a:t> &gt; 10 GeV</a:t>
            </a:r>
          </a:p>
          <a:p>
            <a:pPr marL="285750" indent="-285750">
              <a:buFont typeface="Arial"/>
              <a:buChar char="•"/>
            </a:pPr>
            <a:r>
              <a:rPr lang="en-US" sz="2400" dirty="0" smtClean="0">
                <a:effectLst>
                  <a:outerShdw blurRad="50800" dist="190500" dir="2700000" algn="tl" rotWithShape="0">
                    <a:srgbClr val="000000">
                      <a:alpha val="43000"/>
                    </a:srgbClr>
                  </a:outerShdw>
                </a:effectLst>
              </a:rPr>
              <a:t>2-Jets: select VBF topologies : </a:t>
            </a:r>
            <a:br>
              <a:rPr lang="en-US" sz="2400" dirty="0" smtClean="0">
                <a:effectLst>
                  <a:outerShdw blurRad="50800" dist="190500" dir="2700000" algn="tl" rotWithShape="0">
                    <a:srgbClr val="000000">
                      <a:alpha val="43000"/>
                    </a:srgbClr>
                  </a:outerShdw>
                </a:effectLst>
              </a:rPr>
            </a:br>
            <a:r>
              <a:rPr lang="en-US" sz="2400" dirty="0" smtClean="0">
                <a:effectLst>
                  <a:outerShdw blurRad="50800" dist="190500" dir="2700000" algn="tl" rotWithShape="0">
                    <a:srgbClr val="000000">
                      <a:alpha val="43000"/>
                    </a:srgbClr>
                  </a:outerShdw>
                </a:effectLst>
                <a:latin typeface="Symbol" charset="2"/>
                <a:cs typeface="Symbol" charset="2"/>
              </a:rPr>
              <a:t>Dh</a:t>
            </a:r>
            <a:r>
              <a:rPr lang="en-US" sz="2400" dirty="0" smtClean="0">
                <a:effectLst>
                  <a:outerShdw blurRad="50800" dist="190500" dir="2700000" algn="tl" rotWithShape="0">
                    <a:srgbClr val="000000">
                      <a:alpha val="43000"/>
                    </a:srgbClr>
                  </a:outerShdw>
                </a:effectLst>
              </a:rPr>
              <a:t>(J</a:t>
            </a:r>
            <a:r>
              <a:rPr lang="en-US" sz="2400" baseline="-25000" dirty="0" smtClean="0">
                <a:effectLst>
                  <a:outerShdw blurRad="50800" dist="190500" dir="2700000" algn="tl" rotWithShape="0">
                    <a:srgbClr val="000000">
                      <a:alpha val="43000"/>
                    </a:srgbClr>
                  </a:outerShdw>
                </a:effectLst>
              </a:rPr>
              <a:t>1</a:t>
            </a:r>
            <a:r>
              <a:rPr lang="en-US" sz="2400" dirty="0" smtClean="0">
                <a:effectLst>
                  <a:outerShdw blurRad="50800" dist="190500" dir="2700000" algn="tl" rotWithShape="0">
                    <a:srgbClr val="000000">
                      <a:alpha val="43000"/>
                    </a:srgbClr>
                  </a:outerShdw>
                </a:effectLst>
              </a:rPr>
              <a:t>-J</a:t>
            </a:r>
            <a:r>
              <a:rPr lang="en-US" sz="2400" baseline="-25000" dirty="0" smtClean="0">
                <a:effectLst>
                  <a:outerShdw blurRad="50800" dist="190500" dir="2700000" algn="tl" rotWithShape="0">
                    <a:srgbClr val="000000">
                      <a:alpha val="43000"/>
                    </a:srgbClr>
                  </a:outerShdw>
                </a:effectLst>
              </a:rPr>
              <a:t>2</a:t>
            </a:r>
            <a:r>
              <a:rPr lang="en-US" sz="2400" dirty="0" smtClean="0">
                <a:effectLst>
                  <a:outerShdw blurRad="50800" dist="190500" dir="2700000" algn="tl" rotWithShape="0">
                    <a:srgbClr val="000000">
                      <a:alpha val="43000"/>
                    </a:srgbClr>
                  </a:outerShdw>
                </a:effectLst>
              </a:rPr>
              <a:t>)&gt; 3.5, M</a:t>
            </a:r>
            <a:r>
              <a:rPr lang="en-US" sz="2400" baseline="-25000" dirty="0" smtClean="0">
                <a:effectLst>
                  <a:outerShdw blurRad="50800" dist="190500" dir="2700000" algn="tl" rotWithShape="0">
                    <a:srgbClr val="000000">
                      <a:alpha val="43000"/>
                    </a:srgbClr>
                  </a:outerShdw>
                </a:effectLst>
              </a:rPr>
              <a:t>j1,j2</a:t>
            </a:r>
            <a:r>
              <a:rPr lang="en-US" sz="2400" dirty="0" smtClean="0">
                <a:effectLst>
                  <a:outerShdw blurRad="50800" dist="190500" dir="2700000" algn="tl" rotWithShape="0">
                    <a:srgbClr val="000000">
                      <a:alpha val="43000"/>
                    </a:srgbClr>
                  </a:outerShdw>
                </a:effectLst>
              </a:rPr>
              <a:t>&gt; 450 GeV</a:t>
            </a:r>
            <a:endParaRPr lang="en-US" sz="2400" dirty="0">
              <a:effectLst>
                <a:outerShdw blurRad="50800" dist="190500" dir="2700000" algn="tl" rotWithShape="0">
                  <a:srgbClr val="000000">
                    <a:alpha val="43000"/>
                  </a:srgbClr>
                </a:outerShdw>
              </a:effectLst>
            </a:endParaRPr>
          </a:p>
        </p:txBody>
      </p:sp>
      <p:sp>
        <p:nvSpPr>
          <p:cNvPr id="7" name="TextBox 6"/>
          <p:cNvSpPr txBox="1"/>
          <p:nvPr/>
        </p:nvSpPr>
        <p:spPr>
          <a:xfrm>
            <a:off x="5791200" y="1549400"/>
            <a:ext cx="2994212" cy="1015663"/>
          </a:xfrm>
          <a:prstGeom prst="rect">
            <a:avLst/>
          </a:prstGeom>
          <a:solidFill>
            <a:srgbClr val="CCFFCC"/>
          </a:solidFill>
        </p:spPr>
        <p:txBody>
          <a:bodyPr wrap="square" rtlCol="0">
            <a:spAutoFit/>
          </a:bodyPr>
          <a:lstStyle/>
          <a:p>
            <a:r>
              <a:rPr lang="en-US" sz="2000" dirty="0" smtClean="0">
                <a:solidFill>
                  <a:schemeClr val="bg1"/>
                </a:solidFill>
              </a:rPr>
              <a:t>Very good description of Jet counting </a:t>
            </a:r>
            <a:br>
              <a:rPr lang="en-US" sz="2000" dirty="0" smtClean="0">
                <a:solidFill>
                  <a:schemeClr val="bg1"/>
                </a:solidFill>
              </a:rPr>
            </a:br>
            <a:r>
              <a:rPr lang="en-US" sz="2000" dirty="0" smtClean="0">
                <a:solidFill>
                  <a:schemeClr val="bg1"/>
                </a:solidFill>
              </a:rPr>
              <a:t>(using Z→2ℓ sample)</a:t>
            </a:r>
            <a:endParaRPr lang="en-US" sz="2000" dirty="0">
              <a:solidFill>
                <a:schemeClr val="bg1"/>
              </a:solidFill>
            </a:endParaRPr>
          </a:p>
        </p:txBody>
      </p:sp>
      <p:pic>
        <p:nvPicPr>
          <p:cNvPr id="8" name="Picture 7"/>
          <p:cNvPicPr>
            <a:picLocks noChangeAspect="1"/>
          </p:cNvPicPr>
          <p:nvPr/>
        </p:nvPicPr>
        <p:blipFill>
          <a:blip r:embed="rId2"/>
          <a:stretch>
            <a:fillRect/>
          </a:stretch>
        </p:blipFill>
        <p:spPr>
          <a:xfrm>
            <a:off x="5458452" y="2806700"/>
            <a:ext cx="3518463" cy="3346450"/>
          </a:xfrm>
          <a:prstGeom prst="rect">
            <a:avLst/>
          </a:prstGeom>
          <a:blipFill dpi="0" rotWithShape="0">
            <a:blip r:embed="rId3"/>
            <a:srcRect/>
            <a:stretch>
              <a:fillRect/>
            </a:stretch>
          </a:blipFill>
          <a:ln>
            <a:noFill/>
          </a:ln>
          <a:effectLst>
            <a:outerShdw blurRad="63500" dist="190500" dir="2700000" algn="ctr" rotWithShape="0">
              <a:srgbClr val="000000">
                <a:alpha val="74998"/>
              </a:srgbClr>
            </a:outerShdw>
          </a:effectLst>
        </p:spPr>
      </p:pic>
    </p:spTree>
    <p:extLst>
      <p:ext uri="{BB962C8B-B14F-4D97-AF65-F5344CB8AC3E}">
        <p14:creationId xmlns:p14="http://schemas.microsoft.com/office/powerpoint/2010/main" val="121707222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241300"/>
            <a:ext cx="7006584" cy="1231899"/>
          </a:xfrm>
        </p:spPr>
        <p:txBody>
          <a:bodyPr/>
          <a:lstStyle/>
          <a:p>
            <a:r>
              <a:rPr lang="en-US" dirty="0" smtClean="0"/>
              <a:t>Selection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26" name="Group 25"/>
          <p:cNvGrpSpPr/>
          <p:nvPr/>
        </p:nvGrpSpPr>
        <p:grpSpPr>
          <a:xfrm>
            <a:off x="3073400" y="1409699"/>
            <a:ext cx="2668187" cy="2559743"/>
            <a:chOff x="3073400" y="1231899"/>
            <a:chExt cx="2668187" cy="2559743"/>
          </a:xfrm>
        </p:grpSpPr>
        <p:pic>
          <p:nvPicPr>
            <p:cNvPr id="5" name="Picture 4"/>
            <p:cNvPicPr>
              <a:picLocks noChangeAspect="1"/>
            </p:cNvPicPr>
            <p:nvPr/>
          </p:nvPicPr>
          <p:blipFill>
            <a:blip r:embed="rId2"/>
            <a:stretch>
              <a:fillRect/>
            </a:stretch>
          </p:blipFill>
          <p:spPr>
            <a:xfrm>
              <a:off x="3073400" y="1231899"/>
              <a:ext cx="2668187" cy="2559743"/>
            </a:xfrm>
            <a:prstGeom prst="rect">
              <a:avLst/>
            </a:prstGeom>
          </p:spPr>
        </p:pic>
        <p:grpSp>
          <p:nvGrpSpPr>
            <p:cNvPr id="14" name="Group 13"/>
            <p:cNvGrpSpPr/>
            <p:nvPr/>
          </p:nvGrpSpPr>
          <p:grpSpPr>
            <a:xfrm>
              <a:off x="4660900" y="1739900"/>
              <a:ext cx="940986" cy="387866"/>
              <a:chOff x="4660900" y="1739900"/>
              <a:chExt cx="940986" cy="387866"/>
            </a:xfrm>
          </p:grpSpPr>
          <p:cxnSp>
            <p:nvCxnSpPr>
              <p:cNvPr id="12" name="Straight Arrow Connector 11"/>
              <p:cNvCxnSpPr/>
              <p:nvPr/>
            </p:nvCxnSpPr>
            <p:spPr>
              <a:xfrm>
                <a:off x="4660900" y="173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64099" y="1758434"/>
                <a:ext cx="737787"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grpSp>
      </p:grpSp>
      <p:grpSp>
        <p:nvGrpSpPr>
          <p:cNvPr id="27" name="Group 26"/>
          <p:cNvGrpSpPr/>
          <p:nvPr/>
        </p:nvGrpSpPr>
        <p:grpSpPr>
          <a:xfrm>
            <a:off x="5934075" y="1409699"/>
            <a:ext cx="2668187" cy="2559743"/>
            <a:chOff x="5934075" y="1231899"/>
            <a:chExt cx="2668187" cy="2559743"/>
          </a:xfrm>
        </p:grpSpPr>
        <p:pic>
          <p:nvPicPr>
            <p:cNvPr id="6" name="Picture 5"/>
            <p:cNvPicPr>
              <a:picLocks noChangeAspect="1"/>
            </p:cNvPicPr>
            <p:nvPr/>
          </p:nvPicPr>
          <p:blipFill>
            <a:blip r:embed="rId3"/>
            <a:stretch>
              <a:fillRect/>
            </a:stretch>
          </p:blipFill>
          <p:spPr>
            <a:xfrm>
              <a:off x="5934075" y="1231899"/>
              <a:ext cx="2668187" cy="2559743"/>
            </a:xfrm>
            <a:prstGeom prst="rect">
              <a:avLst/>
            </a:prstGeom>
          </p:spPr>
        </p:pic>
        <p:grpSp>
          <p:nvGrpSpPr>
            <p:cNvPr id="15" name="Group 14"/>
            <p:cNvGrpSpPr/>
            <p:nvPr/>
          </p:nvGrpSpPr>
          <p:grpSpPr>
            <a:xfrm>
              <a:off x="7493000" y="1739900"/>
              <a:ext cx="940986" cy="387866"/>
              <a:chOff x="4660900" y="1739900"/>
              <a:chExt cx="940986" cy="387866"/>
            </a:xfrm>
          </p:grpSpPr>
          <p:cxnSp>
            <p:nvCxnSpPr>
              <p:cNvPr id="16" name="Straight Arrow Connector 15"/>
              <p:cNvCxnSpPr/>
              <p:nvPr/>
            </p:nvCxnSpPr>
            <p:spPr>
              <a:xfrm>
                <a:off x="4660900" y="173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64099" y="1758434"/>
                <a:ext cx="737787"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grpSp>
      </p:grpSp>
      <p:grpSp>
        <p:nvGrpSpPr>
          <p:cNvPr id="29" name="Group 28"/>
          <p:cNvGrpSpPr/>
          <p:nvPr/>
        </p:nvGrpSpPr>
        <p:grpSpPr>
          <a:xfrm>
            <a:off x="3073400" y="3974407"/>
            <a:ext cx="2668187" cy="2559743"/>
            <a:chOff x="3073400" y="3796607"/>
            <a:chExt cx="2668187" cy="2559743"/>
          </a:xfrm>
        </p:grpSpPr>
        <p:pic>
          <p:nvPicPr>
            <p:cNvPr id="7" name="Picture 6"/>
            <p:cNvPicPr>
              <a:picLocks noChangeAspect="1"/>
            </p:cNvPicPr>
            <p:nvPr/>
          </p:nvPicPr>
          <p:blipFill>
            <a:blip r:embed="rId4"/>
            <a:stretch>
              <a:fillRect/>
            </a:stretch>
          </p:blipFill>
          <p:spPr>
            <a:xfrm>
              <a:off x="3073400" y="3796607"/>
              <a:ext cx="2668187" cy="2559743"/>
            </a:xfrm>
            <a:prstGeom prst="rect">
              <a:avLst/>
            </a:prstGeom>
          </p:spPr>
        </p:pic>
        <p:grpSp>
          <p:nvGrpSpPr>
            <p:cNvPr id="18" name="Group 17"/>
            <p:cNvGrpSpPr/>
            <p:nvPr/>
          </p:nvGrpSpPr>
          <p:grpSpPr>
            <a:xfrm>
              <a:off x="3911601" y="4584700"/>
              <a:ext cx="940986" cy="387866"/>
              <a:chOff x="4660900" y="1739900"/>
              <a:chExt cx="940986" cy="387866"/>
            </a:xfrm>
          </p:grpSpPr>
          <p:cxnSp>
            <p:nvCxnSpPr>
              <p:cNvPr id="19" name="Straight Arrow Connector 18"/>
              <p:cNvCxnSpPr/>
              <p:nvPr/>
            </p:nvCxnSpPr>
            <p:spPr>
              <a:xfrm>
                <a:off x="4660900" y="173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864099" y="1758434"/>
                <a:ext cx="737787"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grpSp>
      </p:grpSp>
      <p:grpSp>
        <p:nvGrpSpPr>
          <p:cNvPr id="28" name="Group 27"/>
          <p:cNvGrpSpPr/>
          <p:nvPr/>
        </p:nvGrpSpPr>
        <p:grpSpPr>
          <a:xfrm>
            <a:off x="5934075" y="3974407"/>
            <a:ext cx="2668187" cy="2559743"/>
            <a:chOff x="5934075" y="3796607"/>
            <a:chExt cx="2668187" cy="2559743"/>
          </a:xfrm>
        </p:grpSpPr>
        <p:pic>
          <p:nvPicPr>
            <p:cNvPr id="8" name="Picture 7"/>
            <p:cNvPicPr>
              <a:picLocks noChangeAspect="1"/>
            </p:cNvPicPr>
            <p:nvPr/>
          </p:nvPicPr>
          <p:blipFill>
            <a:blip r:embed="rId5"/>
            <a:stretch>
              <a:fillRect/>
            </a:stretch>
          </p:blipFill>
          <p:spPr>
            <a:xfrm>
              <a:off x="5934075" y="3796607"/>
              <a:ext cx="2668187" cy="2559743"/>
            </a:xfrm>
            <a:prstGeom prst="rect">
              <a:avLst/>
            </a:prstGeom>
          </p:spPr>
        </p:pic>
        <p:grpSp>
          <p:nvGrpSpPr>
            <p:cNvPr id="21" name="Group 20"/>
            <p:cNvGrpSpPr/>
            <p:nvPr/>
          </p:nvGrpSpPr>
          <p:grpSpPr>
            <a:xfrm>
              <a:off x="6743700" y="4600833"/>
              <a:ext cx="940986" cy="400566"/>
              <a:chOff x="4660900" y="1562100"/>
              <a:chExt cx="940986" cy="400566"/>
            </a:xfrm>
          </p:grpSpPr>
          <p:cxnSp>
            <p:nvCxnSpPr>
              <p:cNvPr id="22" name="Straight Arrow Connector 21"/>
              <p:cNvCxnSpPr/>
              <p:nvPr/>
            </p:nvCxnSpPr>
            <p:spPr>
              <a:xfrm>
                <a:off x="4660900" y="15621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864099" y="1593334"/>
                <a:ext cx="737787"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grpSp>
      </p:grpSp>
      <p:sp>
        <p:nvSpPr>
          <p:cNvPr id="24" name="TextBox 23"/>
          <p:cNvSpPr txBox="1"/>
          <p:nvPr/>
        </p:nvSpPr>
        <p:spPr>
          <a:xfrm>
            <a:off x="354106" y="2127766"/>
            <a:ext cx="2477994" cy="954107"/>
          </a:xfrm>
          <a:prstGeom prst="rect">
            <a:avLst/>
          </a:prstGeom>
          <a:effectLst>
            <a:outerShdw blurRad="76200" dir="18900000" sy="23000" kx="-1200000" algn="b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smtClean="0"/>
              <a:t>Before cut on </a:t>
            </a:r>
            <a:r>
              <a:rPr lang="en-US" sz="2800" dirty="0" smtClean="0">
                <a:latin typeface="Symbol" charset="2"/>
                <a:cs typeface="Symbol" charset="2"/>
              </a:rPr>
              <a:t>DF</a:t>
            </a:r>
            <a:r>
              <a:rPr lang="en-US" sz="2800" dirty="0" smtClean="0"/>
              <a:t>(ℓℓ)</a:t>
            </a:r>
            <a:endParaRPr lang="en-US" sz="2800" dirty="0"/>
          </a:p>
        </p:txBody>
      </p:sp>
      <p:sp>
        <p:nvSpPr>
          <p:cNvPr id="25" name="TextBox 24"/>
          <p:cNvSpPr txBox="1"/>
          <p:nvPr/>
        </p:nvSpPr>
        <p:spPr>
          <a:xfrm>
            <a:off x="354106" y="4212392"/>
            <a:ext cx="2477994" cy="954107"/>
          </a:xfrm>
          <a:prstGeom prst="rect">
            <a:avLst/>
          </a:prstGeom>
          <a:effectLst>
            <a:outerShdw blurRad="76200" dir="18900000" sy="23000" kx="-1200000" algn="b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smtClean="0"/>
              <a:t>Before cut on </a:t>
            </a:r>
            <a:r>
              <a:rPr lang="en-US" sz="2800" dirty="0" smtClean="0">
                <a:latin typeface="Symbol" charset="2"/>
                <a:cs typeface="Symbol" charset="2"/>
              </a:rPr>
              <a:t>M</a:t>
            </a:r>
            <a:r>
              <a:rPr lang="en-US" sz="2800" dirty="0" smtClean="0"/>
              <a:t>(ℓℓ)</a:t>
            </a:r>
            <a:endParaRPr lang="en-US" sz="2800" dirty="0"/>
          </a:p>
        </p:txBody>
      </p:sp>
      <p:sp>
        <p:nvSpPr>
          <p:cNvPr id="30" name="TextBox 29"/>
          <p:cNvSpPr txBox="1"/>
          <p:nvPr/>
        </p:nvSpPr>
        <p:spPr>
          <a:xfrm>
            <a:off x="3073401" y="971033"/>
            <a:ext cx="2668186"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t>0-jet </a:t>
            </a:r>
            <a:r>
              <a:rPr lang="en-US" sz="2400" dirty="0" err="1" smtClean="0"/>
              <a:t>ee</a:t>
            </a:r>
            <a:r>
              <a:rPr lang="en-US" sz="2400" dirty="0" smtClean="0"/>
              <a:t>/</a:t>
            </a:r>
            <a:r>
              <a:rPr lang="en-US" sz="2400" dirty="0" err="1" smtClean="0"/>
              <a:t>e</a:t>
            </a:r>
            <a:r>
              <a:rPr lang="en-US" sz="2400" dirty="0" err="1" smtClean="0">
                <a:latin typeface="Symbol" charset="2"/>
                <a:cs typeface="Symbol" charset="2"/>
              </a:rPr>
              <a:t>m</a:t>
            </a:r>
            <a:r>
              <a:rPr lang="en-US" sz="2400" dirty="0" smtClean="0"/>
              <a:t>/</a:t>
            </a:r>
            <a:r>
              <a:rPr lang="en-US" sz="2400" dirty="0" smtClean="0">
                <a:latin typeface="Symbol" charset="2"/>
                <a:cs typeface="Symbol" charset="2"/>
              </a:rPr>
              <a:t>mm</a:t>
            </a:r>
            <a:endParaRPr lang="en-US" sz="2400" dirty="0">
              <a:latin typeface="Symbol" charset="2"/>
              <a:cs typeface="Symbol" charset="2"/>
            </a:endParaRPr>
          </a:p>
        </p:txBody>
      </p:sp>
      <p:sp>
        <p:nvSpPr>
          <p:cNvPr id="31" name="TextBox 30"/>
          <p:cNvSpPr txBox="1"/>
          <p:nvPr/>
        </p:nvSpPr>
        <p:spPr>
          <a:xfrm>
            <a:off x="5934076" y="931863"/>
            <a:ext cx="2668186"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t>1-jet </a:t>
            </a:r>
            <a:r>
              <a:rPr lang="en-US" sz="2400" dirty="0" err="1" smtClean="0"/>
              <a:t>ee</a:t>
            </a:r>
            <a:r>
              <a:rPr lang="en-US" sz="2400" dirty="0" smtClean="0"/>
              <a:t>/</a:t>
            </a:r>
            <a:r>
              <a:rPr lang="en-US" sz="2400" dirty="0" err="1" smtClean="0"/>
              <a:t>e</a:t>
            </a:r>
            <a:r>
              <a:rPr lang="en-US" sz="2400" dirty="0" err="1" smtClean="0">
                <a:latin typeface="Symbol" charset="2"/>
                <a:cs typeface="Symbol" charset="2"/>
              </a:rPr>
              <a:t>m</a:t>
            </a:r>
            <a:r>
              <a:rPr lang="en-US" sz="2400" dirty="0" smtClean="0"/>
              <a:t>/</a:t>
            </a:r>
            <a:r>
              <a:rPr lang="en-US" sz="2400" dirty="0" smtClean="0">
                <a:latin typeface="Symbol" charset="2"/>
                <a:cs typeface="Symbol" charset="2"/>
              </a:rPr>
              <a:t>mm</a:t>
            </a:r>
            <a:endParaRPr lang="en-US" sz="2400" dirty="0">
              <a:latin typeface="Symbol" charset="2"/>
              <a:cs typeface="Symbol" charset="2"/>
            </a:endParaRPr>
          </a:p>
        </p:txBody>
      </p:sp>
    </p:spTree>
    <p:extLst>
      <p:ext uri="{BB962C8B-B14F-4D97-AF65-F5344CB8AC3E}">
        <p14:creationId xmlns:p14="http://schemas.microsoft.com/office/powerpoint/2010/main" val="153120737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sample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466912" y="4200908"/>
            <a:ext cx="8318500" cy="2501900"/>
          </a:xfrm>
          <a:prstGeom prst="rect">
            <a:avLst/>
          </a:prstGeom>
        </p:spPr>
      </p:pic>
      <p:pic>
        <p:nvPicPr>
          <p:cNvPr id="6" name="Picture 5"/>
          <p:cNvPicPr>
            <a:picLocks noChangeAspect="1"/>
          </p:cNvPicPr>
          <p:nvPr/>
        </p:nvPicPr>
        <p:blipFill>
          <a:blip r:embed="rId3"/>
          <a:stretch>
            <a:fillRect/>
          </a:stretch>
        </p:blipFill>
        <p:spPr>
          <a:xfrm>
            <a:off x="122925" y="1231899"/>
            <a:ext cx="2696476" cy="2299100"/>
          </a:xfrm>
          <a:prstGeom prst="rect">
            <a:avLst/>
          </a:prstGeom>
          <a:effectLst>
            <a:outerShdw blurRad="76200" dist="190500" dir="2700000" algn="tl" rotWithShape="0">
              <a:srgbClr val="000000">
                <a:alpha val="43000"/>
              </a:srgbClr>
            </a:outerShdw>
          </a:effectLst>
        </p:spPr>
      </p:pic>
      <p:sp>
        <p:nvSpPr>
          <p:cNvPr id="7" name="TextBox 6"/>
          <p:cNvSpPr txBox="1"/>
          <p:nvPr/>
        </p:nvSpPr>
        <p:spPr>
          <a:xfrm>
            <a:off x="946821" y="3181276"/>
            <a:ext cx="7569200" cy="707886"/>
          </a:xfrm>
          <a:prstGeom prst="rect">
            <a:avLst/>
          </a:prstGeom>
          <a:noFill/>
        </p:spPr>
        <p:txBody>
          <a:bodyPr wrap="square" rtlCol="0">
            <a:spAutoFit/>
          </a:bodyPr>
          <a:lstStyle/>
          <a:p>
            <a:pPr algn="r"/>
            <a:r>
              <a:rPr lang="pl-PL" sz="2000" dirty="0" err="1">
                <a:latin typeface="Symbol" charset="2"/>
                <a:cs typeface="Symbol" charset="2"/>
              </a:rPr>
              <a:t>s</a:t>
            </a:r>
            <a:r>
              <a:rPr lang="pl-PL" sz="2000" baseline="-25000" dirty="0" err="1" smtClean="0"/>
              <a:t>WW</a:t>
            </a:r>
            <a:r>
              <a:rPr lang="pl-PL" sz="2000" dirty="0" smtClean="0"/>
              <a:t> </a:t>
            </a:r>
            <a:r>
              <a:rPr lang="pl-PL" sz="2000" dirty="0"/>
              <a:t>=69.9±2.8(</a:t>
            </a:r>
            <a:r>
              <a:rPr lang="pl-PL" sz="2000" dirty="0" err="1"/>
              <a:t>stat</a:t>
            </a:r>
            <a:r>
              <a:rPr lang="pl-PL" sz="2000" dirty="0"/>
              <a:t>)±5.6(</a:t>
            </a:r>
            <a:r>
              <a:rPr lang="pl-PL" sz="2000" dirty="0" err="1"/>
              <a:t>syst</a:t>
            </a:r>
            <a:r>
              <a:rPr lang="pl-PL" sz="2000" dirty="0"/>
              <a:t>)±3.1(</a:t>
            </a:r>
            <a:r>
              <a:rPr lang="pl-PL" sz="2000" dirty="0" err="1"/>
              <a:t>lumi</a:t>
            </a:r>
            <a:r>
              <a:rPr lang="pl-PL" sz="2000" dirty="0"/>
              <a:t>.)</a:t>
            </a:r>
            <a:r>
              <a:rPr lang="pl-PL" sz="2000" dirty="0" err="1"/>
              <a:t>pb</a:t>
            </a:r>
            <a:r>
              <a:rPr lang="pl-PL" sz="2000" dirty="0"/>
              <a:t> </a:t>
            </a:r>
            <a:endParaRPr lang="en-US" sz="2000" dirty="0"/>
          </a:p>
          <a:p>
            <a:pPr algn="r"/>
            <a:r>
              <a:rPr lang="pl-PL" sz="2000" dirty="0" err="1" smtClean="0">
                <a:latin typeface="Symbol" charset="2"/>
                <a:cs typeface="Symbol" charset="2"/>
              </a:rPr>
              <a:t>s</a:t>
            </a:r>
            <a:r>
              <a:rPr lang="pl-PL" sz="2000" baseline="30000" dirty="0" err="1" smtClean="0"/>
              <a:t>NLO</a:t>
            </a:r>
            <a:r>
              <a:rPr lang="pl-PL" sz="2000" dirty="0"/>
              <a:t>(</a:t>
            </a:r>
            <a:r>
              <a:rPr lang="pl-PL" sz="2000" dirty="0" err="1" smtClean="0"/>
              <a:t>gg</a:t>
            </a:r>
            <a:r>
              <a:rPr lang="en-US" sz="2000" dirty="0"/>
              <a:t>→</a:t>
            </a:r>
            <a:r>
              <a:rPr lang="pl-PL" sz="2000" dirty="0" smtClean="0"/>
              <a:t>WW </a:t>
            </a:r>
            <a:r>
              <a:rPr lang="pl-PL" sz="2000" dirty="0"/>
              <a:t>+</a:t>
            </a:r>
            <a:r>
              <a:rPr lang="pl-PL" sz="2000" dirty="0" err="1" smtClean="0"/>
              <a:t>qq</a:t>
            </a:r>
            <a:r>
              <a:rPr lang="en-US" sz="2000" dirty="0"/>
              <a:t>→</a:t>
            </a:r>
            <a:r>
              <a:rPr lang="pl-PL" sz="2000" dirty="0" smtClean="0"/>
              <a:t>WW</a:t>
            </a:r>
            <a:r>
              <a:rPr lang="pl-PL" sz="2000" dirty="0"/>
              <a:t>)=57.25+2.35pb </a:t>
            </a:r>
            <a:endParaRPr lang="en-US" sz="2000" dirty="0"/>
          </a:p>
        </p:txBody>
      </p:sp>
      <p:sp>
        <p:nvSpPr>
          <p:cNvPr id="8" name="TextBox 7"/>
          <p:cNvSpPr txBox="1"/>
          <p:nvPr/>
        </p:nvSpPr>
        <p:spPr>
          <a:xfrm>
            <a:off x="3881651" y="922639"/>
            <a:ext cx="4821211" cy="2308324"/>
          </a:xfrm>
          <a:prstGeom prst="rect">
            <a:avLst/>
          </a:prstGeom>
          <a:noFill/>
        </p:spPr>
        <p:txBody>
          <a:bodyPr wrap="square" rtlCol="0">
            <a:spAutoFit/>
          </a:bodyPr>
          <a:lstStyle/>
          <a:p>
            <a:r>
              <a:rPr lang="en-US" sz="1600" dirty="0" smtClean="0"/>
              <a:t>Background normalization uncertainties</a:t>
            </a:r>
            <a:br>
              <a:rPr lang="en-US" sz="1600" dirty="0" smtClean="0"/>
            </a:br>
            <a:r>
              <a:rPr lang="en-US" sz="1600" dirty="0" smtClean="0"/>
              <a:t> ( all from data!) :</a:t>
            </a:r>
          </a:p>
          <a:p>
            <a:r>
              <a:rPr lang="hr-HR" sz="1600" dirty="0">
                <a:solidFill>
                  <a:srgbClr val="FFFF00"/>
                </a:solidFill>
              </a:rPr>
              <a:t>W+jets: ≈40% </a:t>
            </a:r>
            <a:endParaRPr lang="hr-HR" sz="1600" dirty="0" smtClean="0">
              <a:solidFill>
                <a:srgbClr val="FFFF00"/>
              </a:solidFill>
            </a:endParaRPr>
          </a:p>
          <a:p>
            <a:r>
              <a:rPr lang="en-US" sz="1600" dirty="0" err="1">
                <a:solidFill>
                  <a:srgbClr val="FFFF00"/>
                </a:solidFill>
              </a:rPr>
              <a:t>Drell</a:t>
            </a:r>
            <a:r>
              <a:rPr lang="en-US" sz="1600" dirty="0">
                <a:solidFill>
                  <a:srgbClr val="FFFF00"/>
                </a:solidFill>
              </a:rPr>
              <a:t>-Yan: 60% </a:t>
            </a:r>
            <a:endParaRPr lang="en-US" sz="1600" dirty="0" smtClean="0">
              <a:solidFill>
                <a:srgbClr val="FFFF00"/>
              </a:solidFill>
            </a:endParaRPr>
          </a:p>
          <a:p>
            <a:r>
              <a:rPr lang="en-US" sz="1600" dirty="0">
                <a:solidFill>
                  <a:srgbClr val="FFFF00"/>
                </a:solidFill>
              </a:rPr>
              <a:t>Top: 25% </a:t>
            </a:r>
            <a:endParaRPr lang="en-US" sz="1600" dirty="0" smtClean="0">
              <a:solidFill>
                <a:srgbClr val="FFFF00"/>
              </a:solidFill>
            </a:endParaRPr>
          </a:p>
          <a:p>
            <a:r>
              <a:rPr lang="en-US" sz="1600" dirty="0">
                <a:solidFill>
                  <a:srgbClr val="FFFF00"/>
                </a:solidFill>
              </a:rPr>
              <a:t>WW: 15-30% </a:t>
            </a:r>
            <a:endParaRPr lang="en-US" sz="1600" dirty="0" smtClean="0">
              <a:solidFill>
                <a:srgbClr val="FFFF00"/>
              </a:solidFill>
            </a:endParaRPr>
          </a:p>
          <a:p>
            <a:endParaRPr lang="en-US" sz="1600" dirty="0" smtClean="0"/>
          </a:p>
          <a:p>
            <a:r>
              <a:rPr lang="en-US" sz="1600" dirty="0" smtClean="0"/>
              <a:t>After final cuts background dominated by WW</a:t>
            </a:r>
            <a:endParaRPr lang="en-US" sz="1600" dirty="0"/>
          </a:p>
          <a:p>
            <a:r>
              <a:rPr lang="en-US" sz="1600" dirty="0" smtClean="0"/>
              <a:t>The WW rescaled from measured WW cross section</a:t>
            </a:r>
          </a:p>
        </p:txBody>
      </p:sp>
      <p:sp>
        <p:nvSpPr>
          <p:cNvPr id="9" name="TextBox 8"/>
          <p:cNvSpPr txBox="1"/>
          <p:nvPr/>
        </p:nvSpPr>
        <p:spPr>
          <a:xfrm>
            <a:off x="7059591" y="3946238"/>
            <a:ext cx="1150547" cy="369332"/>
          </a:xfrm>
          <a:prstGeom prst="rect">
            <a:avLst/>
          </a:prstGeom>
          <a:solidFill>
            <a:srgbClr val="FFFFFF"/>
          </a:solidFill>
        </p:spPr>
        <p:txBody>
          <a:bodyPr wrap="square" rtlCol="0">
            <a:spAutoFit/>
          </a:bodyPr>
          <a:lstStyle/>
          <a:p>
            <a:pPr algn="ctr"/>
            <a:r>
              <a:rPr lang="en-US" dirty="0" smtClean="0">
                <a:solidFill>
                  <a:srgbClr val="FF0000"/>
                </a:solidFill>
              </a:rPr>
              <a:t>VBF</a:t>
            </a:r>
            <a:endParaRPr lang="en-US" dirty="0">
              <a:solidFill>
                <a:srgbClr val="FF0000"/>
              </a:solidFill>
            </a:endParaRPr>
          </a:p>
        </p:txBody>
      </p:sp>
    </p:spTree>
    <p:extLst>
      <p:ext uri="{BB962C8B-B14F-4D97-AF65-F5344CB8AC3E}">
        <p14:creationId xmlns:p14="http://schemas.microsoft.com/office/powerpoint/2010/main" val="393667470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52389" y="931863"/>
            <a:ext cx="6647762" cy="4773727"/>
          </a:xfrm>
          <a:prstGeom prst="rect">
            <a:avLst/>
          </a:prstGeom>
        </p:spPr>
      </p:pic>
      <p:sp>
        <p:nvSpPr>
          <p:cNvPr id="2" name="Title 1"/>
          <p:cNvSpPr>
            <a:spLocks noGrp="1"/>
          </p:cNvSpPr>
          <p:nvPr>
            <p:ph type="title"/>
          </p:nvPr>
        </p:nvSpPr>
        <p:spPr/>
        <p:txBody>
          <a:bodyPr/>
          <a:lstStyle/>
          <a:p>
            <a:r>
              <a:rPr lang="en-US" sz="4800" dirty="0"/>
              <a:t>H→ W W→</a:t>
            </a:r>
            <a:r>
              <a:rPr lang="en-US" sz="4800" dirty="0" smtClean="0"/>
              <a:t>2ℓ2</a:t>
            </a:r>
            <a:r>
              <a:rPr lang="en-US" sz="4800" dirty="0" smtClean="0">
                <a:latin typeface="Symbol" charset="2"/>
                <a:cs typeface="Symbol" charset="2"/>
              </a:rPr>
              <a:t>n</a:t>
            </a:r>
            <a:r>
              <a:rPr lang="en-US" sz="4800" dirty="0" smtClean="0">
                <a:cs typeface="Symbol" charset="2"/>
              </a:rPr>
              <a:t>: results</a:t>
            </a:r>
            <a:endParaRPr lang="en-US" sz="4800"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3"/>
          <a:stretch>
            <a:fillRect/>
          </a:stretch>
        </p:blipFill>
        <p:spPr>
          <a:xfrm>
            <a:off x="2469061" y="931863"/>
            <a:ext cx="4830987" cy="4773727"/>
          </a:xfrm>
          <a:prstGeom prst="rect">
            <a:avLst/>
          </a:prstGeom>
        </p:spPr>
      </p:pic>
      <p:sp>
        <p:nvSpPr>
          <p:cNvPr id="6" name="TextBox 5"/>
          <p:cNvSpPr txBox="1"/>
          <p:nvPr/>
        </p:nvSpPr>
        <p:spPr>
          <a:xfrm>
            <a:off x="5585548" y="2463800"/>
            <a:ext cx="3632200" cy="646331"/>
          </a:xfrm>
          <a:prstGeom prst="rect">
            <a:avLst/>
          </a:prstGeom>
          <a:ln>
            <a:noFill/>
          </a:ln>
          <a:effectLst>
            <a:glow rad="1397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Expected limit: 122 &lt; </a:t>
            </a:r>
            <a:r>
              <a:rPr lang="en-US" dirty="0" smtClean="0"/>
              <a:t>M</a:t>
            </a:r>
            <a:r>
              <a:rPr lang="en-US" baseline="-25000" dirty="0" smtClean="0"/>
              <a:t>H</a:t>
            </a:r>
            <a:r>
              <a:rPr lang="en-US" dirty="0" smtClean="0"/>
              <a:t>&lt; </a:t>
            </a:r>
            <a:r>
              <a:rPr lang="en-US" dirty="0"/>
              <a:t>450 GeV</a:t>
            </a:r>
          </a:p>
          <a:p>
            <a:r>
              <a:rPr lang="en-US" dirty="0" smtClean="0"/>
              <a:t>Observed </a:t>
            </a:r>
            <a:r>
              <a:rPr lang="en-US" dirty="0"/>
              <a:t>limit: 129 </a:t>
            </a:r>
            <a:r>
              <a:rPr lang="en-US" dirty="0" smtClean="0"/>
              <a:t>&lt;M</a:t>
            </a:r>
            <a:r>
              <a:rPr lang="en-US" baseline="-25000" dirty="0" smtClean="0"/>
              <a:t>H</a:t>
            </a:r>
            <a:r>
              <a:rPr lang="en-US" dirty="0" smtClean="0"/>
              <a:t> &lt; 520 GeV</a:t>
            </a:r>
            <a:endParaRPr lang="en-US" dirty="0"/>
          </a:p>
        </p:txBody>
      </p:sp>
      <p:sp>
        <p:nvSpPr>
          <p:cNvPr id="7" name="TextBox 6"/>
          <p:cNvSpPr txBox="1"/>
          <p:nvPr/>
        </p:nvSpPr>
        <p:spPr>
          <a:xfrm>
            <a:off x="1828800" y="5880100"/>
            <a:ext cx="5829300" cy="646331"/>
          </a:xfrm>
          <a:prstGeom prst="rect">
            <a:avLst/>
          </a:prstGeom>
          <a:noFill/>
        </p:spPr>
        <p:txBody>
          <a:bodyPr wrap="square" rtlCol="0">
            <a:spAutoFit/>
          </a:bodyPr>
          <a:lstStyle/>
          <a:p>
            <a:r>
              <a:rPr lang="en-US" dirty="0" smtClean="0"/>
              <a:t>The observed excess is compatible with a Higgs boson of mass 125 as well as with a background fluctuation</a:t>
            </a:r>
            <a:endParaRPr lang="en-US" dirty="0"/>
          </a:p>
        </p:txBody>
      </p:sp>
      <p:sp>
        <p:nvSpPr>
          <p:cNvPr id="9" name="TextBox 8"/>
          <p:cNvSpPr txBox="1"/>
          <p:nvPr/>
        </p:nvSpPr>
        <p:spPr>
          <a:xfrm>
            <a:off x="0" y="1687320"/>
            <a:ext cx="1443632" cy="1477328"/>
          </a:xfrm>
          <a:prstGeom prst="rect">
            <a:avLst/>
          </a:prstGeom>
          <a:noFill/>
        </p:spPr>
        <p:txBody>
          <a:bodyPr wrap="square" rtlCol="0">
            <a:spAutoFit/>
          </a:bodyPr>
          <a:lstStyle/>
          <a:p>
            <a:r>
              <a:rPr lang="en-US" dirty="0" err="1" smtClean="0"/>
              <a:t>Combinining</a:t>
            </a:r>
            <a:r>
              <a:rPr lang="en-US" dirty="0" smtClean="0"/>
              <a:t> with published 7TeV MVA analysis </a:t>
            </a:r>
            <a:endParaRPr lang="en-US" dirty="0"/>
          </a:p>
        </p:txBody>
      </p:sp>
    </p:spTree>
    <p:extLst>
      <p:ext uri="{BB962C8B-B14F-4D97-AF65-F5344CB8AC3E}">
        <p14:creationId xmlns:p14="http://schemas.microsoft.com/office/powerpoint/2010/main" val="1264447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519" y="0"/>
            <a:ext cx="7006584" cy="1231899"/>
          </a:xfrm>
        </p:spPr>
        <p:txBody>
          <a:bodyPr/>
          <a:lstStyle/>
          <a:p>
            <a:r>
              <a:rPr lang="el-GR" dirty="0" smtClean="0">
                <a:effectLst>
                  <a:outerShdw blurRad="63500" dist="101600" dir="2700000" algn="tl" rotWithShape="0">
                    <a:scrgbClr r="0" g="0" b="0">
                      <a:alpha val="75000"/>
                    </a:scrgbClr>
                  </a:outerShdw>
                </a:effectLst>
              </a:rPr>
              <a:t>VH</a:t>
            </a:r>
            <a:r>
              <a:rPr lang="en-US" dirty="0">
                <a:effectLst>
                  <a:outerShdw blurRad="63500" dist="101600" dir="2700000" algn="tl" rotWithShape="0">
                    <a:scrgbClr r="0" g="0" b="0">
                      <a:alpha val="75000"/>
                    </a:scrgbClr>
                  </a:outerShdw>
                </a:effectLst>
              </a:rPr>
              <a:t>→</a:t>
            </a:r>
            <a:r>
              <a:rPr lang="el-GR" dirty="0" smtClean="0">
                <a:effectLst>
                  <a:outerShdw blurRad="63500" dist="101600" dir="2700000" algn="tl" rotWithShape="0">
                    <a:scrgbClr r="0" g="0" b="0">
                      <a:alpha val="75000"/>
                    </a:scrgbClr>
                  </a:outerShdw>
                </a:effectLst>
              </a:rPr>
              <a:t>Vbb</a:t>
            </a:r>
            <a:r>
              <a:rPr lang="el-GR" dirty="0">
                <a:effectLst>
                  <a:outerShdw blurRad="63500" dist="101600" dir="2700000" algn="tl" rotWithShape="0">
                    <a:scrgbClr r="0" g="0" b="0">
                      <a:alpha val="75000"/>
                    </a:scrgbClr>
                  </a:outerShdw>
                </a:effectLst>
              </a:rPr>
              <a:t>, </a:t>
            </a:r>
            <a:r>
              <a:rPr lang="el-GR" dirty="0" smtClean="0">
                <a:effectLst>
                  <a:outerShdw blurRad="63500" dist="101600" dir="2700000" algn="tl" rotWithShape="0">
                    <a:scrgbClr r="0" g="0" b="0">
                      <a:alpha val="75000"/>
                    </a:scrgbClr>
                  </a:outerShdw>
                </a:effectLst>
              </a:rPr>
              <a:t>V</a:t>
            </a:r>
            <a:r>
              <a:rPr lang="en-US" dirty="0" smtClean="0">
                <a:effectLst>
                  <a:outerShdw blurRad="63500" dist="101600" dir="2700000" algn="tl" rotWithShape="0">
                    <a:scrgbClr r="0" g="0" b="0">
                      <a:alpha val="75000"/>
                    </a:scrgbClr>
                  </a:outerShdw>
                </a:effectLst>
              </a:rPr>
              <a:t>→</a:t>
            </a:r>
            <a:r>
              <a:rPr lang="en-US" dirty="0">
                <a:effectLst>
                  <a:outerShdw blurRad="63500" dist="101600" dir="2700000" algn="tl" rotWithShape="0">
                    <a:scrgbClr r="0" g="0" b="0">
                      <a:alpha val="75000"/>
                    </a:scrgbClr>
                  </a:outerShdw>
                </a:effectLst>
              </a:rPr>
              <a:t>ℓ</a:t>
            </a:r>
            <a:r>
              <a:rPr lang="el-GR" dirty="0" smtClean="0">
                <a:effectLst>
                  <a:outerShdw blurRad="63500" dist="101600" dir="2700000" algn="tl" rotWithShape="0">
                    <a:scrgbClr r="0" g="0" b="0">
                      <a:alpha val="75000"/>
                    </a:scrgbClr>
                  </a:outerShdw>
                </a:effectLst>
              </a:rPr>
              <a:t>ν</a:t>
            </a:r>
            <a:r>
              <a:rPr lang="el-GR" dirty="0">
                <a:effectLst>
                  <a:outerShdw blurRad="63500" dist="101600" dir="2700000" algn="tl" rotWithShape="0">
                    <a:scrgbClr r="0" g="0" b="0">
                      <a:alpha val="75000"/>
                    </a:scrgbClr>
                  </a:outerShdw>
                </a:effectLst>
              </a:rPr>
              <a:t>, </a:t>
            </a:r>
            <a:r>
              <a:rPr lang="en-US" dirty="0" smtClean="0">
                <a:effectLst>
                  <a:outerShdw blurRad="63500" dist="101600" dir="2700000" algn="tl" rotWithShape="0">
                    <a:scrgbClr r="0" g="0" b="0">
                      <a:alpha val="75000"/>
                    </a:scrgbClr>
                  </a:outerShdw>
                </a:effectLst>
              </a:rPr>
              <a:t>ℓ</a:t>
            </a:r>
            <a:r>
              <a:rPr lang="en-US" dirty="0">
                <a:effectLst>
                  <a:outerShdw blurRad="63500" dist="101600" dir="2700000" algn="tl" rotWithShape="0">
                    <a:scrgbClr r="0" g="0" b="0">
                      <a:alpha val="75000"/>
                    </a:scrgbClr>
                  </a:outerShdw>
                </a:effectLst>
              </a:rPr>
              <a:t>ℓ</a:t>
            </a:r>
            <a:r>
              <a:rPr lang="el-GR" dirty="0" smtClean="0">
                <a:effectLst>
                  <a:outerShdw blurRad="63500" dist="101600" dir="2700000" algn="tl" rotWithShape="0">
                    <a:scrgbClr r="0" g="0" b="0">
                      <a:alpha val="75000"/>
                    </a:scrgbClr>
                  </a:outerShdw>
                </a:effectLst>
              </a:rPr>
              <a:t>, </a:t>
            </a:r>
            <a:r>
              <a:rPr lang="el-GR" dirty="0">
                <a:effectLst>
                  <a:outerShdw blurRad="63500" dist="101600" dir="2700000" algn="tl" rotWithShape="0">
                    <a:scrgbClr r="0" g="0" b="0">
                      <a:alpha val="75000"/>
                    </a:scrgbClr>
                  </a:outerShdw>
                </a:effectLst>
              </a:rPr>
              <a:t>νν </a:t>
            </a:r>
            <a:endParaRPr lang="en-US" dirty="0">
              <a:effectLst>
                <a:outerShdw blurRad="63500" dist="101600" dir="2700000" algn="tl" rotWithShape="0">
                  <a:scrgbClr r="0" g="0" b="0">
                    <a:alpha val="75000"/>
                  </a:scrgbClr>
                </a:outerShdw>
              </a:effectLst>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descr="XSBR_8TeV_SM_LM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316" y="1820734"/>
            <a:ext cx="4804988" cy="4635499"/>
          </a:xfrm>
          <a:prstGeom prst="rect">
            <a:avLst/>
          </a:prstGeom>
        </p:spPr>
      </p:pic>
      <p:sp>
        <p:nvSpPr>
          <p:cNvPr id="8" name="Freeform 7"/>
          <p:cNvSpPr/>
          <p:nvPr/>
        </p:nvSpPr>
        <p:spPr>
          <a:xfrm>
            <a:off x="4986255" y="3662233"/>
            <a:ext cx="1835150" cy="2044700"/>
          </a:xfrm>
          <a:custGeom>
            <a:avLst/>
            <a:gdLst>
              <a:gd name="connsiteX0" fmla="*/ 0 w 1835150"/>
              <a:gd name="connsiteY0" fmla="*/ 0 h 2044700"/>
              <a:gd name="connsiteX1" fmla="*/ 641350 w 1835150"/>
              <a:gd name="connsiteY1" fmla="*/ 304800 h 2044700"/>
              <a:gd name="connsiteX2" fmla="*/ 869950 w 1835150"/>
              <a:gd name="connsiteY2" fmla="*/ 444500 h 2044700"/>
              <a:gd name="connsiteX3" fmla="*/ 1225550 w 1835150"/>
              <a:gd name="connsiteY3" fmla="*/ 774700 h 2044700"/>
              <a:gd name="connsiteX4" fmla="*/ 1435100 w 1835150"/>
              <a:gd name="connsiteY4" fmla="*/ 1047750 h 2044700"/>
              <a:gd name="connsiteX5" fmla="*/ 1562100 w 1835150"/>
              <a:gd name="connsiteY5" fmla="*/ 1250950 h 2044700"/>
              <a:gd name="connsiteX6" fmla="*/ 1663700 w 1835150"/>
              <a:gd name="connsiteY6" fmla="*/ 1536700 h 2044700"/>
              <a:gd name="connsiteX7" fmla="*/ 1733550 w 1835150"/>
              <a:gd name="connsiteY7" fmla="*/ 1847850 h 2044700"/>
              <a:gd name="connsiteX8" fmla="*/ 1835150 w 1835150"/>
              <a:gd name="connsiteY8" fmla="*/ 204470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150" h="2044700">
                <a:moveTo>
                  <a:pt x="0" y="0"/>
                </a:moveTo>
                <a:lnTo>
                  <a:pt x="641350" y="304800"/>
                </a:lnTo>
                <a:lnTo>
                  <a:pt x="869950" y="444500"/>
                </a:lnTo>
                <a:lnTo>
                  <a:pt x="1225550" y="774700"/>
                </a:lnTo>
                <a:lnTo>
                  <a:pt x="1435100" y="1047750"/>
                </a:lnTo>
                <a:lnTo>
                  <a:pt x="1562100" y="1250950"/>
                </a:lnTo>
                <a:lnTo>
                  <a:pt x="1663700" y="1536700"/>
                </a:lnTo>
                <a:lnTo>
                  <a:pt x="1733550" y="1847850"/>
                </a:lnTo>
                <a:lnTo>
                  <a:pt x="1835150" y="2044700"/>
                </a:lnTo>
              </a:path>
            </a:pathLst>
          </a:custGeom>
          <a:ln>
            <a:solidFill>
              <a:srgbClr val="0B4DBE"/>
            </a:solidFill>
          </a:ln>
          <a:effectLst>
            <a:glow rad="101600">
              <a:schemeClr val="accent3">
                <a:lumMod val="60000"/>
                <a:lumOff val="40000"/>
                <a:alpha val="75000"/>
              </a:schemeClr>
            </a:glow>
            <a:outerShdw blurRad="95250" dist="76200" dir="2700000" algn="tl" rotWithShape="0">
              <a:schemeClr val="accent3">
                <a:lumMod val="40000"/>
                <a:lumOff val="60000"/>
                <a:alpha val="43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5027574" y="2055683"/>
            <a:ext cx="3797300" cy="3676650"/>
            <a:chOff x="4984761" y="2055683"/>
            <a:chExt cx="3797300" cy="3676650"/>
          </a:xfrm>
        </p:grpSpPr>
        <p:sp>
          <p:nvSpPr>
            <p:cNvPr id="9" name="Rectangle 8"/>
            <p:cNvSpPr/>
            <p:nvPr/>
          </p:nvSpPr>
          <p:spPr>
            <a:xfrm>
              <a:off x="4984761" y="2055683"/>
              <a:ext cx="3797300" cy="3676650"/>
            </a:xfrm>
            <a:prstGeom prst="rect">
              <a:avLst/>
            </a:prstGeom>
            <a:solidFill>
              <a:schemeClr val="accent1">
                <a:alpha val="3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018005" y="3128833"/>
              <a:ext cx="2381250" cy="2603500"/>
            </a:xfrm>
            <a:custGeom>
              <a:avLst/>
              <a:gdLst>
                <a:gd name="connsiteX0" fmla="*/ 0 w 2381250"/>
                <a:gd name="connsiteY0" fmla="*/ 0 h 2603500"/>
                <a:gd name="connsiteX1" fmla="*/ 603250 w 2381250"/>
                <a:gd name="connsiteY1" fmla="*/ 298450 h 2603500"/>
                <a:gd name="connsiteX2" fmla="*/ 857250 w 2381250"/>
                <a:gd name="connsiteY2" fmla="*/ 469900 h 2603500"/>
                <a:gd name="connsiteX3" fmla="*/ 1092200 w 2381250"/>
                <a:gd name="connsiteY3" fmla="*/ 685800 h 2603500"/>
                <a:gd name="connsiteX4" fmla="*/ 1314450 w 2381250"/>
                <a:gd name="connsiteY4" fmla="*/ 914400 h 2603500"/>
                <a:gd name="connsiteX5" fmla="*/ 1473200 w 2381250"/>
                <a:gd name="connsiteY5" fmla="*/ 1143000 h 2603500"/>
                <a:gd name="connsiteX6" fmla="*/ 1574800 w 2381250"/>
                <a:gd name="connsiteY6" fmla="*/ 1327150 h 2603500"/>
                <a:gd name="connsiteX7" fmla="*/ 1644650 w 2381250"/>
                <a:gd name="connsiteY7" fmla="*/ 1555750 h 2603500"/>
                <a:gd name="connsiteX8" fmla="*/ 1714500 w 2381250"/>
                <a:gd name="connsiteY8" fmla="*/ 1835150 h 2603500"/>
                <a:gd name="connsiteX9" fmla="*/ 1847850 w 2381250"/>
                <a:gd name="connsiteY9" fmla="*/ 2101850 h 2603500"/>
                <a:gd name="connsiteX10" fmla="*/ 2381250 w 2381250"/>
                <a:gd name="connsiteY10" fmla="*/ 2603500 h 2603500"/>
                <a:gd name="connsiteX11" fmla="*/ 2381250 w 2381250"/>
                <a:gd name="connsiteY11" fmla="*/ 2603500 h 260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2603500">
                  <a:moveTo>
                    <a:pt x="0" y="0"/>
                  </a:moveTo>
                  <a:lnTo>
                    <a:pt x="603250" y="298450"/>
                  </a:lnTo>
                  <a:lnTo>
                    <a:pt x="857250" y="469900"/>
                  </a:lnTo>
                  <a:lnTo>
                    <a:pt x="1092200" y="685800"/>
                  </a:lnTo>
                  <a:lnTo>
                    <a:pt x="1314450" y="914400"/>
                  </a:lnTo>
                  <a:lnTo>
                    <a:pt x="1473200" y="1143000"/>
                  </a:lnTo>
                  <a:lnTo>
                    <a:pt x="1574800" y="1327150"/>
                  </a:lnTo>
                  <a:lnTo>
                    <a:pt x="1644650" y="1555750"/>
                  </a:lnTo>
                  <a:lnTo>
                    <a:pt x="1714500" y="1835150"/>
                  </a:lnTo>
                  <a:lnTo>
                    <a:pt x="1847850" y="2101850"/>
                  </a:lnTo>
                  <a:lnTo>
                    <a:pt x="2381250" y="2603500"/>
                  </a:lnTo>
                  <a:lnTo>
                    <a:pt x="2381250" y="2603500"/>
                  </a:lnTo>
                </a:path>
              </a:pathLst>
            </a:custGeom>
            <a:ln>
              <a:solidFill>
                <a:srgbClr val="9E33CE"/>
              </a:solidFill>
            </a:ln>
            <a:effectLst>
              <a:glow rad="101600">
                <a:schemeClr val="accent6">
                  <a:lumMod val="20000"/>
                  <a:lumOff val="80000"/>
                  <a:alpha val="75000"/>
                </a:schemeClr>
              </a:glow>
              <a:outerShdw blurRad="95250" dist="76200" dir="2700000" algn="tl" rotWithShape="0">
                <a:schemeClr val="accent6">
                  <a:lumMod val="50000"/>
                  <a:alpha val="74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9E33CE"/>
                </a:solidFill>
              </a:endParaRPr>
            </a:p>
          </p:txBody>
        </p:sp>
        <p:sp>
          <p:nvSpPr>
            <p:cNvPr id="12" name="TextBox 11"/>
            <p:cNvSpPr txBox="1"/>
            <p:nvPr/>
          </p:nvSpPr>
          <p:spPr>
            <a:xfrm>
              <a:off x="5060961" y="2811333"/>
              <a:ext cx="1358900" cy="369332"/>
            </a:xfrm>
            <a:prstGeom prst="rect">
              <a:avLst/>
            </a:prstGeom>
            <a:solidFill>
              <a:srgbClr val="FDF3A7"/>
            </a:solidFill>
          </p:spPr>
          <p:txBody>
            <a:bodyPr wrap="square" rtlCol="0">
              <a:spAutoFit/>
            </a:bodyPr>
            <a:lstStyle/>
            <a:p>
              <a:r>
                <a:rPr lang="en-US" dirty="0">
                  <a:solidFill>
                    <a:srgbClr val="9E33CE"/>
                  </a:solidFill>
                </a:rPr>
                <a:t>WH</a:t>
              </a:r>
              <a:r>
                <a:rPr lang="en-US" dirty="0" smtClean="0">
                  <a:solidFill>
                    <a:srgbClr val="9E33CE"/>
                  </a:solidFill>
                </a:rPr>
                <a:t>→</a:t>
              </a:r>
              <a:r>
                <a:rPr lang="en-US" dirty="0">
                  <a:solidFill>
                    <a:srgbClr val="9E33CE"/>
                  </a:solidFill>
                </a:rPr>
                <a:t>ℓ</a:t>
              </a:r>
              <a:r>
                <a:rPr lang="en-US" baseline="30000" dirty="0" smtClean="0">
                  <a:solidFill>
                    <a:srgbClr val="9E33CE"/>
                  </a:solidFill>
                </a:rPr>
                <a:t>±</a:t>
              </a:r>
              <a:r>
                <a:rPr lang="en-US" dirty="0" err="1" smtClean="0">
                  <a:solidFill>
                    <a:srgbClr val="9E33CE"/>
                  </a:solidFill>
                </a:rPr>
                <a:t>νb</a:t>
              </a:r>
              <a:r>
                <a:rPr lang="en-US" dirty="0" err="1" smtClean="0">
                  <a:solidFill>
                    <a:srgbClr val="9E33CE"/>
                  </a:solidFill>
                  <a:latin typeface="Times New Roman Bar"/>
                  <a:cs typeface="Times New Roman Bar"/>
                </a:rPr>
                <a:t>b</a:t>
              </a:r>
              <a:endParaRPr lang="en-US" dirty="0">
                <a:solidFill>
                  <a:srgbClr val="9E33CE"/>
                </a:solidFill>
                <a:latin typeface="Times New Roman Bar"/>
                <a:cs typeface="Times New Roman Bar"/>
              </a:endParaRPr>
            </a:p>
          </p:txBody>
        </p:sp>
        <p:sp>
          <p:nvSpPr>
            <p:cNvPr id="14" name="TextBox 13"/>
            <p:cNvSpPr txBox="1"/>
            <p:nvPr/>
          </p:nvSpPr>
          <p:spPr>
            <a:xfrm>
              <a:off x="5137161" y="4847619"/>
              <a:ext cx="1282700" cy="369332"/>
            </a:xfrm>
            <a:prstGeom prst="rect">
              <a:avLst/>
            </a:prstGeom>
            <a:solidFill>
              <a:srgbClr val="FDF3A7"/>
            </a:solidFill>
          </p:spPr>
          <p:txBody>
            <a:bodyPr wrap="square" rtlCol="0">
              <a:spAutoFit/>
            </a:bodyPr>
            <a:lstStyle/>
            <a:p>
              <a:r>
                <a:rPr lang="en-US" dirty="0" smtClean="0">
                  <a:solidFill>
                    <a:srgbClr val="0B4DBE"/>
                  </a:solidFill>
                </a:rPr>
                <a:t>ZH→ℓ</a:t>
              </a:r>
              <a:r>
                <a:rPr lang="en-US" baseline="30000" dirty="0" smtClean="0">
                  <a:solidFill>
                    <a:srgbClr val="0B4DBE"/>
                  </a:solidFill>
                </a:rPr>
                <a:t>+</a:t>
              </a:r>
              <a:r>
                <a:rPr lang="en-US" dirty="0" smtClean="0">
                  <a:solidFill>
                    <a:srgbClr val="0B4DBE"/>
                  </a:solidFill>
                </a:rPr>
                <a:t>ℓ</a:t>
              </a:r>
              <a:r>
                <a:rPr lang="en-US" baseline="30000" dirty="0" smtClean="0">
                  <a:solidFill>
                    <a:srgbClr val="0B4DBE"/>
                  </a:solidFill>
                </a:rPr>
                <a:t>-</a:t>
              </a:r>
              <a:r>
                <a:rPr lang="en-US" dirty="0" smtClean="0">
                  <a:solidFill>
                    <a:srgbClr val="0B4DBE"/>
                  </a:solidFill>
                </a:rPr>
                <a:t>b</a:t>
              </a:r>
              <a:r>
                <a:rPr lang="en-US" dirty="0" smtClean="0">
                  <a:solidFill>
                    <a:srgbClr val="0B4DBE"/>
                  </a:solidFill>
                  <a:latin typeface="Times New Roman Bar"/>
                  <a:cs typeface="Times New Roman Bar"/>
                </a:rPr>
                <a:t>b</a:t>
              </a:r>
              <a:endParaRPr lang="en-US" dirty="0">
                <a:solidFill>
                  <a:srgbClr val="0B4DBE"/>
                </a:solidFill>
                <a:latin typeface="Times New Roman Bar"/>
                <a:cs typeface="Times New Roman Bar"/>
              </a:endParaRPr>
            </a:p>
          </p:txBody>
        </p:sp>
      </p:grpSp>
      <p:sp>
        <p:nvSpPr>
          <p:cNvPr id="17" name="TextBox 16"/>
          <p:cNvSpPr txBox="1"/>
          <p:nvPr/>
        </p:nvSpPr>
        <p:spPr>
          <a:xfrm>
            <a:off x="-1" y="1110386"/>
            <a:ext cx="4157961" cy="1477328"/>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dirty="0" smtClean="0">
                <a:solidFill>
                  <a:schemeClr val="bg1"/>
                </a:solidFill>
              </a:rPr>
              <a:t>Large branching ratios for M</a:t>
            </a:r>
            <a:r>
              <a:rPr lang="en-US" baseline="-25000" dirty="0" smtClean="0">
                <a:solidFill>
                  <a:schemeClr val="bg1"/>
                </a:solidFill>
              </a:rPr>
              <a:t>H</a:t>
            </a:r>
            <a:r>
              <a:rPr lang="en-US" dirty="0" smtClean="0">
                <a:solidFill>
                  <a:schemeClr val="bg1"/>
                </a:solidFill>
              </a:rPr>
              <a:t>&lt; 130 </a:t>
            </a:r>
            <a:r>
              <a:rPr lang="en-US" dirty="0" err="1" smtClean="0">
                <a:solidFill>
                  <a:schemeClr val="bg1"/>
                </a:solidFill>
              </a:rPr>
              <a:t>GeV</a:t>
            </a:r>
            <a:r>
              <a:rPr lang="en-US" dirty="0" smtClean="0">
                <a:solidFill>
                  <a:schemeClr val="bg1"/>
                </a:solidFill>
              </a:rPr>
              <a:t>:</a:t>
            </a:r>
            <a:br>
              <a:rPr lang="en-US" dirty="0" smtClean="0">
                <a:solidFill>
                  <a:schemeClr val="bg1"/>
                </a:solidFill>
              </a:rPr>
            </a:br>
            <a:r>
              <a:rPr lang="en-US" dirty="0" smtClean="0">
                <a:solidFill>
                  <a:schemeClr val="bg1"/>
                </a:solidFill>
              </a:rPr>
              <a:t> a key decay channel for the determination of the nature of the boson</a:t>
            </a:r>
          </a:p>
          <a:p>
            <a:r>
              <a:rPr lang="en-US" dirty="0" smtClean="0">
                <a:solidFill>
                  <a:schemeClr val="bg1"/>
                </a:solidFill>
              </a:rPr>
              <a:t>BUT </a:t>
            </a:r>
          </a:p>
          <a:p>
            <a:r>
              <a:rPr lang="en-US" dirty="0" smtClean="0">
                <a:solidFill>
                  <a:schemeClr val="bg1"/>
                </a:solidFill>
              </a:rPr>
              <a:t> </a:t>
            </a:r>
            <a:r>
              <a:rPr lang="el-GR" dirty="0">
                <a:solidFill>
                  <a:schemeClr val="bg1"/>
                </a:solidFill>
              </a:rPr>
              <a:t>σ</a:t>
            </a:r>
            <a:r>
              <a:rPr lang="el-GR" baseline="-25000" dirty="0">
                <a:solidFill>
                  <a:schemeClr val="bg1"/>
                </a:solidFill>
              </a:rPr>
              <a:t>b</a:t>
            </a:r>
            <a:r>
              <a:rPr lang="el-GR" baseline="-25000" dirty="0">
                <a:solidFill>
                  <a:schemeClr val="bg1"/>
                </a:solidFill>
                <a:latin typeface="Times New Roman Bar"/>
                <a:cs typeface="Times New Roman Bar"/>
              </a:rPr>
              <a:t>b</a:t>
            </a:r>
            <a:r>
              <a:rPr lang="el-GR" dirty="0">
                <a:solidFill>
                  <a:schemeClr val="bg1"/>
                </a:solidFill>
              </a:rPr>
              <a:t>(QCD) ~ 10</a:t>
            </a:r>
            <a:r>
              <a:rPr lang="el-GR" baseline="30000" dirty="0">
                <a:solidFill>
                  <a:schemeClr val="bg1"/>
                </a:solidFill>
              </a:rPr>
              <a:t>7</a:t>
            </a:r>
            <a:r>
              <a:rPr lang="el-GR" dirty="0">
                <a:solidFill>
                  <a:schemeClr val="bg1"/>
                </a:solidFill>
              </a:rPr>
              <a:t> σxBR(</a:t>
            </a:r>
            <a:r>
              <a:rPr lang="el-GR" dirty="0" smtClean="0">
                <a:solidFill>
                  <a:schemeClr val="bg1"/>
                </a:solidFill>
              </a:rPr>
              <a:t>H</a:t>
            </a:r>
            <a:r>
              <a:rPr lang="en-US" dirty="0">
                <a:solidFill>
                  <a:schemeClr val="bg1"/>
                </a:solidFill>
                <a:effectLst>
                  <a:outerShdw blurRad="63500" dist="101600" dir="2700000" algn="tl" rotWithShape="0">
                    <a:scrgbClr r="0" g="0" b="0">
                      <a:alpha val="75000"/>
                    </a:scrgbClr>
                  </a:outerShdw>
                </a:effectLst>
              </a:rPr>
              <a:t>→</a:t>
            </a:r>
            <a:r>
              <a:rPr lang="el-GR" dirty="0" smtClean="0">
                <a:solidFill>
                  <a:schemeClr val="bg1"/>
                </a:solidFill>
              </a:rPr>
              <a:t>b</a:t>
            </a:r>
            <a:r>
              <a:rPr lang="el-GR" dirty="0" smtClean="0">
                <a:solidFill>
                  <a:schemeClr val="bg1"/>
                </a:solidFill>
                <a:latin typeface="Times New Roman Bar"/>
                <a:cs typeface="Times New Roman Bar"/>
              </a:rPr>
              <a:t>b</a:t>
            </a:r>
            <a:r>
              <a:rPr lang="el-GR" dirty="0">
                <a:solidFill>
                  <a:schemeClr val="bg1"/>
                </a:solidFill>
              </a:rPr>
              <a:t>) </a:t>
            </a:r>
            <a:endParaRPr lang="en-US" dirty="0">
              <a:solidFill>
                <a:schemeClr val="bg1"/>
              </a:solidFill>
            </a:endParaRPr>
          </a:p>
        </p:txBody>
      </p:sp>
      <p:sp>
        <p:nvSpPr>
          <p:cNvPr id="18" name="TextBox 17"/>
          <p:cNvSpPr txBox="1"/>
          <p:nvPr/>
        </p:nvSpPr>
        <p:spPr>
          <a:xfrm>
            <a:off x="0" y="2957373"/>
            <a:ext cx="3803855" cy="3416320"/>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dirty="0" smtClean="0">
                <a:solidFill>
                  <a:schemeClr val="bg1"/>
                </a:solidFill>
              </a:rPr>
              <a:t>Associated production with W or Z with the request to have large boost of the W/Z(*) makes the background manageable: </a:t>
            </a:r>
          </a:p>
          <a:p>
            <a:pPr marL="285750" indent="-285750">
              <a:buFont typeface="Arial"/>
              <a:buChar char="•"/>
            </a:pPr>
            <a:r>
              <a:rPr lang="en-US" dirty="0" smtClean="0">
                <a:solidFill>
                  <a:schemeClr val="bg1"/>
                </a:solidFill>
              </a:rPr>
              <a:t>W/Z requirement suppress QCD background and provide clean lepton trigger paths</a:t>
            </a:r>
          </a:p>
          <a:p>
            <a:pPr marL="285750" indent="-285750">
              <a:buFont typeface="Arial"/>
              <a:buChar char="•"/>
            </a:pPr>
            <a:r>
              <a:rPr lang="en-US" dirty="0" smtClean="0">
                <a:solidFill>
                  <a:schemeClr val="bg1"/>
                </a:solidFill>
              </a:rPr>
              <a:t>Boost reduces background from W/</a:t>
            </a:r>
            <a:r>
              <a:rPr lang="en-US" dirty="0" err="1" smtClean="0">
                <a:solidFill>
                  <a:schemeClr val="bg1"/>
                </a:solidFill>
              </a:rPr>
              <a:t>Z+jets</a:t>
            </a:r>
            <a:r>
              <a:rPr lang="en-US" dirty="0" smtClean="0">
                <a:solidFill>
                  <a:schemeClr val="bg1"/>
                </a:solidFill>
              </a:rPr>
              <a:t>  and from </a:t>
            </a:r>
            <a:r>
              <a:rPr lang="en-US" dirty="0" err="1" smtClean="0">
                <a:solidFill>
                  <a:schemeClr val="bg1"/>
                </a:solidFill>
              </a:rPr>
              <a:t>tt</a:t>
            </a:r>
            <a:r>
              <a:rPr lang="en-US" dirty="0" smtClean="0">
                <a:solidFill>
                  <a:schemeClr val="bg1"/>
                </a:solidFill>
              </a:rPr>
              <a:t> events</a:t>
            </a:r>
          </a:p>
          <a:p>
            <a:pPr marL="285750" indent="-285750">
              <a:buFont typeface="Arial"/>
              <a:buChar char="•"/>
            </a:pPr>
            <a:r>
              <a:rPr lang="en-US" dirty="0" smtClean="0">
                <a:solidFill>
                  <a:schemeClr val="bg1"/>
                </a:solidFill>
              </a:rPr>
              <a:t>Boost allows using Z</a:t>
            </a:r>
            <a:r>
              <a:rPr lang="en-US" dirty="0">
                <a:solidFill>
                  <a:schemeClr val="bg1"/>
                </a:solidFill>
              </a:rPr>
              <a:t>→</a:t>
            </a:r>
            <a:r>
              <a:rPr lang="el-GR" dirty="0">
                <a:solidFill>
                  <a:schemeClr val="bg1"/>
                </a:solidFill>
              </a:rPr>
              <a:t>νν</a:t>
            </a:r>
            <a:r>
              <a:rPr lang="en-US" dirty="0">
                <a:solidFill>
                  <a:schemeClr val="bg1"/>
                </a:solidFill>
              </a:rPr>
              <a:t> by requiring large MET</a:t>
            </a:r>
          </a:p>
          <a:p>
            <a:pPr marL="285750" indent="-285750">
              <a:buFont typeface="Arial"/>
              <a:buChar char="•"/>
            </a:pPr>
            <a:endParaRPr lang="en-US" dirty="0">
              <a:solidFill>
                <a:schemeClr val="bg1"/>
              </a:solidFill>
            </a:endParaRPr>
          </a:p>
        </p:txBody>
      </p:sp>
      <p:sp>
        <p:nvSpPr>
          <p:cNvPr id="5" name="TextBox 4"/>
          <p:cNvSpPr txBox="1"/>
          <p:nvPr/>
        </p:nvSpPr>
        <p:spPr>
          <a:xfrm>
            <a:off x="2311400" y="6356350"/>
            <a:ext cx="4913406" cy="600164"/>
          </a:xfrm>
          <a:prstGeom prst="rect">
            <a:avLst/>
          </a:prstGeom>
          <a:noFill/>
        </p:spPr>
        <p:txBody>
          <a:bodyPr wrap="square" rtlCol="0">
            <a:spAutoFit/>
          </a:bodyPr>
          <a:lstStyle/>
          <a:p>
            <a:r>
              <a:rPr lang="en-US" sz="1100" dirty="0" smtClean="0"/>
              <a:t>(*) J</a:t>
            </a:r>
            <a:r>
              <a:rPr lang="en-US" sz="1100" dirty="0"/>
              <a:t>. M. Butterworth, A. R. Davison, M. Rubin et al</a:t>
            </a:r>
            <a:r>
              <a:rPr lang="en-US" sz="1100" dirty="0" smtClean="0"/>
              <a:t>. </a:t>
            </a:r>
            <a:br>
              <a:rPr lang="en-US" sz="1100" dirty="0" smtClean="0"/>
            </a:br>
            <a:r>
              <a:rPr lang="en-US" sz="1100" i="1" dirty="0" smtClean="0"/>
              <a:t>Phys</a:t>
            </a:r>
            <a:r>
              <a:rPr lang="en-US" sz="1100" i="1" dirty="0"/>
              <a:t>. Rev. </a:t>
            </a:r>
            <a:r>
              <a:rPr lang="en-US" sz="1100" i="1" dirty="0" err="1"/>
              <a:t>Lett</a:t>
            </a:r>
            <a:r>
              <a:rPr lang="en-US" sz="1100" i="1" dirty="0"/>
              <a:t>. </a:t>
            </a:r>
            <a:r>
              <a:rPr lang="en-US" sz="1100" b="1" dirty="0"/>
              <a:t>100 </a:t>
            </a:r>
            <a:r>
              <a:rPr lang="en-US" sz="1100" dirty="0"/>
              <a:t>(2008) 242001, </a:t>
            </a:r>
          </a:p>
          <a:p>
            <a:endParaRPr lang="en-US" sz="1100" dirty="0"/>
          </a:p>
        </p:txBody>
      </p:sp>
    </p:spTree>
    <p:extLst>
      <p:ext uri="{BB962C8B-B14F-4D97-AF65-F5344CB8AC3E}">
        <p14:creationId xmlns:p14="http://schemas.microsoft.com/office/powerpoint/2010/main" val="2148274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0" y="1110386"/>
            <a:ext cx="8623300" cy="830997"/>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400" dirty="0" smtClean="0">
                <a:solidFill>
                  <a:schemeClr val="bg1"/>
                </a:solidFill>
              </a:rPr>
              <a:t>Require High momenta Vector bosons + 2 </a:t>
            </a:r>
            <a:r>
              <a:rPr lang="en-US" sz="2400" dirty="0" err="1" smtClean="0">
                <a:solidFill>
                  <a:schemeClr val="bg1"/>
                </a:solidFill>
              </a:rPr>
              <a:t>Btagged</a:t>
            </a:r>
            <a:r>
              <a:rPr lang="en-US" sz="2400" dirty="0" smtClean="0">
                <a:solidFill>
                  <a:schemeClr val="bg1"/>
                </a:solidFill>
              </a:rPr>
              <a:t> jets</a:t>
            </a:r>
          </a:p>
          <a:p>
            <a:r>
              <a:rPr lang="en-US" sz="2400" dirty="0" smtClean="0">
                <a:solidFill>
                  <a:schemeClr val="bg1"/>
                </a:solidFill>
              </a:rPr>
              <a:t>Two categories based on High and Medium Boost</a:t>
            </a:r>
          </a:p>
        </p:txBody>
      </p:sp>
      <p:graphicFrame>
        <p:nvGraphicFramePr>
          <p:cNvPr id="6" name="Table 5"/>
          <p:cNvGraphicFramePr>
            <a:graphicFrameLocks noGrp="1"/>
          </p:cNvGraphicFramePr>
          <p:nvPr>
            <p:extLst>
              <p:ext uri="{D42A27DB-BD31-4B8C-83A1-F6EECF244321}">
                <p14:modId xmlns:p14="http://schemas.microsoft.com/office/powerpoint/2010/main" val="1470484144"/>
              </p:ext>
            </p:extLst>
          </p:nvPr>
        </p:nvGraphicFramePr>
        <p:xfrm>
          <a:off x="0" y="2235200"/>
          <a:ext cx="7137399" cy="1483360"/>
        </p:xfrm>
        <a:graphic>
          <a:graphicData uri="http://schemas.openxmlformats.org/drawingml/2006/table">
            <a:tbl>
              <a:tblPr firstRow="1" bandRow="1">
                <a:tableStyleId>{5C22544A-7EE6-4342-B048-85BDC9FD1C3A}</a:tableStyleId>
              </a:tblPr>
              <a:tblGrid>
                <a:gridCol w="2379133"/>
                <a:gridCol w="2379133"/>
                <a:gridCol w="2379133"/>
              </a:tblGrid>
              <a:tr h="370840">
                <a:tc>
                  <a:txBody>
                    <a:bodyPr/>
                    <a:lstStyle/>
                    <a:p>
                      <a:pPr algn="ctr"/>
                      <a:r>
                        <a:rPr lang="en-US" dirty="0" smtClean="0"/>
                        <a:t>Channel</a:t>
                      </a:r>
                      <a:endParaRPr lang="en-US" dirty="0"/>
                    </a:p>
                  </a:txBody>
                  <a:tcPr>
                    <a:solidFill>
                      <a:srgbClr val="008000"/>
                    </a:solidFill>
                  </a:tcPr>
                </a:tc>
                <a:tc>
                  <a:txBody>
                    <a:bodyPr/>
                    <a:lstStyle/>
                    <a:p>
                      <a:pPr algn="ctr"/>
                      <a:r>
                        <a:rPr lang="en-US" dirty="0" smtClean="0"/>
                        <a:t>Medium Boost (GeV)</a:t>
                      </a:r>
                      <a:endParaRPr lang="en-US" dirty="0"/>
                    </a:p>
                  </a:txBody>
                  <a:tcPr>
                    <a:solidFill>
                      <a:srgbClr val="008000"/>
                    </a:solidFill>
                  </a:tcPr>
                </a:tc>
                <a:tc>
                  <a:txBody>
                    <a:bodyPr/>
                    <a:lstStyle/>
                    <a:p>
                      <a:pPr algn="ctr"/>
                      <a:r>
                        <a:rPr lang="en-US" dirty="0" smtClean="0"/>
                        <a:t>High Boost (GeV)</a:t>
                      </a:r>
                      <a:endParaRPr lang="en-US" dirty="0"/>
                    </a:p>
                  </a:txBody>
                  <a:tcPr>
                    <a:solidFill>
                      <a:srgbClr val="008000"/>
                    </a:solidFill>
                  </a:tcPr>
                </a:tc>
              </a:tr>
              <a:tr h="370840">
                <a:tc>
                  <a:txBody>
                    <a:bodyPr/>
                    <a:lstStyle/>
                    <a:p>
                      <a:pPr algn="ctr"/>
                      <a:r>
                        <a:rPr lang="en-US" dirty="0" smtClean="0">
                          <a:effectLst>
                            <a:outerShdw blurRad="63500" dist="101600" dir="2700000" algn="tl" rotWithShape="0">
                              <a:srgbClr val="000000">
                                <a:alpha val="75000"/>
                              </a:srgbClr>
                            </a:outerShdw>
                          </a:effectLst>
                        </a:rPr>
                        <a:t>Z(ℓℓ)H</a:t>
                      </a:r>
                      <a:endParaRPr lang="en-US" dirty="0">
                        <a:effectLst>
                          <a:outerShdw blurRad="63500" dist="101600" dir="2700000" algn="tl" rotWithShape="0">
                            <a:srgbClr val="000000">
                              <a:alpha val="75000"/>
                            </a:srgbClr>
                          </a:outerShdw>
                        </a:effectLst>
                      </a:endParaRPr>
                    </a:p>
                  </a:txBody>
                  <a:tcPr/>
                </a:tc>
                <a:tc>
                  <a:txBody>
                    <a:bodyPr/>
                    <a:lstStyle/>
                    <a:p>
                      <a:pPr algn="ctr"/>
                      <a:r>
                        <a:rPr lang="en-US" dirty="0" smtClean="0">
                          <a:effectLst>
                            <a:outerShdw blurRad="63500" dist="101600" dir="2700000" algn="tl" rotWithShape="0">
                              <a:srgbClr val="000000">
                                <a:alpha val="75000"/>
                              </a:srgbClr>
                            </a:outerShdw>
                          </a:effectLst>
                        </a:rPr>
                        <a:t>50&lt;P</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(Z)&lt;100</a:t>
                      </a:r>
                      <a:endParaRPr lang="en-US" dirty="0">
                        <a:effectLst>
                          <a:outerShdw blurRad="63500" dist="101600" dir="2700000" algn="tl" rotWithShape="0">
                            <a:srgbClr val="000000">
                              <a:alpha val="75000"/>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P</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(Z)&gt;100</a:t>
                      </a:r>
                      <a:endParaRPr lang="en-US" dirty="0">
                        <a:effectLst>
                          <a:outerShdw blurRad="63500" dist="101600" dir="2700000" algn="tl" rotWithShape="0">
                            <a:srgbClr val="000000">
                              <a:alpha val="75000"/>
                            </a:srgbClr>
                          </a:outerShdw>
                        </a:effectLst>
                      </a:endParaRPr>
                    </a:p>
                  </a:txBody>
                  <a:tcPr/>
                </a:tc>
              </a:tr>
              <a:tr h="370840">
                <a:tc>
                  <a:txBody>
                    <a:bodyPr/>
                    <a:lstStyle/>
                    <a:p>
                      <a:pPr algn="ctr"/>
                      <a:r>
                        <a:rPr lang="en-US" dirty="0" smtClean="0">
                          <a:effectLst>
                            <a:outerShdw blurRad="63500" dist="101600" dir="2700000" algn="tl" rotWithShape="0">
                              <a:srgbClr val="000000">
                                <a:alpha val="75000"/>
                              </a:srgbClr>
                            </a:outerShdw>
                          </a:effectLst>
                        </a:rPr>
                        <a:t>W(ℓ</a:t>
                      </a:r>
                      <a:r>
                        <a:rPr lang="el-GR" dirty="0" smtClean="0">
                          <a:effectLst>
                            <a:outerShdw blurRad="63500" dist="101600" dir="2700000" algn="tl" rotWithShape="0">
                              <a:srgbClr val="000000">
                                <a:alpha val="75000"/>
                              </a:srgbClr>
                            </a:outerShdw>
                          </a:effectLst>
                        </a:rPr>
                        <a:t>ν</a:t>
                      </a:r>
                      <a:r>
                        <a:rPr lang="en-US" dirty="0" smtClean="0">
                          <a:effectLst>
                            <a:outerShdw blurRad="63500" dist="101600" dir="2700000" algn="tl" rotWithShape="0">
                              <a:srgbClr val="000000">
                                <a:alpha val="75000"/>
                              </a:srgbClr>
                            </a:outerShdw>
                          </a:effectLst>
                        </a:rPr>
                        <a:t>)H</a:t>
                      </a:r>
                      <a:endParaRPr lang="en-US" dirty="0">
                        <a:effectLst>
                          <a:outerShdw blurRad="63500" dist="101600" dir="2700000" algn="tl" rotWithShape="0">
                            <a:srgbClr val="000000">
                              <a:alpha val="75000"/>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120&lt;P</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(W)&lt;170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P</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(W)&gt;170</a:t>
                      </a:r>
                    </a:p>
                  </a:txBody>
                  <a:tcPr/>
                </a:tc>
              </a:tr>
              <a:tr h="370840">
                <a:tc>
                  <a:txBody>
                    <a:bodyPr/>
                    <a:lstStyle/>
                    <a:p>
                      <a:pPr algn="ctr"/>
                      <a:r>
                        <a:rPr lang="en-US" dirty="0" smtClean="0">
                          <a:effectLst>
                            <a:outerShdw blurRad="63500" dist="101600" dir="2700000" algn="tl" rotWithShape="0">
                              <a:srgbClr val="000000">
                                <a:alpha val="75000"/>
                              </a:srgbClr>
                            </a:outerShdw>
                          </a:effectLst>
                        </a:rPr>
                        <a:t>Z(</a:t>
                      </a:r>
                      <a:r>
                        <a:rPr lang="el-GR" dirty="0" smtClean="0">
                          <a:effectLst>
                            <a:outerShdw blurRad="63500" dist="101600" dir="2700000" algn="tl" rotWithShape="0">
                              <a:srgbClr val="000000">
                                <a:alpha val="75000"/>
                              </a:srgbClr>
                            </a:outerShdw>
                          </a:effectLst>
                        </a:rPr>
                        <a:t>νν</a:t>
                      </a:r>
                      <a:r>
                        <a:rPr lang="en-US" dirty="0" smtClean="0">
                          <a:effectLst>
                            <a:outerShdw blurRad="63500" dist="101600" dir="2700000" algn="tl" rotWithShape="0">
                              <a:srgbClr val="000000">
                                <a:alpha val="75000"/>
                              </a:srgbClr>
                            </a:outerShdw>
                          </a:effectLst>
                        </a:rPr>
                        <a:t>)H</a:t>
                      </a:r>
                      <a:endParaRPr lang="en-US" dirty="0">
                        <a:effectLst>
                          <a:outerShdw blurRad="63500" dist="101600" dir="2700000" algn="tl" rotWithShape="0">
                            <a:srgbClr val="000000">
                              <a:alpha val="75000"/>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120&lt;ME</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&lt;160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ME</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&gt;160</a:t>
                      </a:r>
                    </a:p>
                  </a:txBody>
                  <a:tcPr/>
                </a:tc>
              </a:tr>
            </a:tbl>
          </a:graphicData>
        </a:graphic>
      </p:graphicFrame>
      <p:sp>
        <p:nvSpPr>
          <p:cNvPr id="7" name="TextBox 6"/>
          <p:cNvSpPr txBox="1"/>
          <p:nvPr/>
        </p:nvSpPr>
        <p:spPr>
          <a:xfrm>
            <a:off x="152400" y="3904386"/>
            <a:ext cx="8623300" cy="2308324"/>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400" dirty="0" smtClean="0">
                <a:solidFill>
                  <a:schemeClr val="bg1"/>
                </a:solidFill>
              </a:rPr>
              <a:t>Backgrounds:</a:t>
            </a:r>
          </a:p>
          <a:p>
            <a:pPr marL="342900" indent="-342900">
              <a:buFont typeface="Arial"/>
              <a:buChar char="•"/>
            </a:pPr>
            <a:r>
              <a:rPr lang="en-US" sz="2400" dirty="0" smtClean="0">
                <a:solidFill>
                  <a:schemeClr val="bg1"/>
                </a:solidFill>
              </a:rPr>
              <a:t>W/Z + jets (both </a:t>
            </a:r>
            <a:r>
              <a:rPr lang="en-US" sz="2400" dirty="0" err="1" smtClean="0">
                <a:solidFill>
                  <a:schemeClr val="bg1"/>
                </a:solidFill>
              </a:rPr>
              <a:t>udsc</a:t>
            </a:r>
            <a:r>
              <a:rPr lang="en-US" sz="2400" dirty="0">
                <a:solidFill>
                  <a:schemeClr val="bg1"/>
                </a:solidFill>
              </a:rPr>
              <a:t> </a:t>
            </a:r>
            <a:r>
              <a:rPr lang="en-US" sz="2400" dirty="0" smtClean="0">
                <a:solidFill>
                  <a:schemeClr val="bg1"/>
                </a:solidFill>
              </a:rPr>
              <a:t>–’light jets’ and b –’heavy jets’</a:t>
            </a:r>
          </a:p>
          <a:p>
            <a:pPr marL="342900" indent="-342900">
              <a:buFont typeface="Arial"/>
              <a:buChar char="•"/>
            </a:pPr>
            <a:r>
              <a:rPr lang="en-US" sz="2400" dirty="0" err="1" smtClean="0">
                <a:solidFill>
                  <a:schemeClr val="bg1"/>
                </a:solidFill>
              </a:rPr>
              <a:t>t</a:t>
            </a:r>
            <a:r>
              <a:rPr lang="en-US" sz="2400" dirty="0" err="1" smtClean="0">
                <a:solidFill>
                  <a:schemeClr val="bg1"/>
                </a:solidFill>
                <a:latin typeface="Times New Roman Bar"/>
                <a:cs typeface="Times New Roman Bar"/>
              </a:rPr>
              <a:t>t</a:t>
            </a:r>
            <a:r>
              <a:rPr lang="en-US" sz="2400" dirty="0" smtClean="0">
                <a:solidFill>
                  <a:schemeClr val="bg1"/>
                </a:solidFill>
              </a:rPr>
              <a:t>  and single t</a:t>
            </a:r>
          </a:p>
          <a:p>
            <a:pPr marL="342900" indent="-342900">
              <a:buFont typeface="Arial"/>
              <a:buChar char="•"/>
            </a:pPr>
            <a:r>
              <a:rPr lang="en-US" sz="2400" dirty="0" smtClean="0">
                <a:solidFill>
                  <a:schemeClr val="bg1"/>
                </a:solidFill>
              </a:rPr>
              <a:t>WW, ZZ</a:t>
            </a:r>
          </a:p>
          <a:p>
            <a:pPr marL="342900" indent="-342900">
              <a:buFont typeface="Arial"/>
              <a:buChar char="•"/>
            </a:pPr>
            <a:r>
              <a:rPr lang="en-US" sz="2400" dirty="0" smtClean="0">
                <a:solidFill>
                  <a:schemeClr val="bg1"/>
                </a:solidFill>
              </a:rPr>
              <a:t>Boosted decision tree used to optimize discrimination between signal and background</a:t>
            </a:r>
          </a:p>
        </p:txBody>
      </p:sp>
      <p:sp>
        <p:nvSpPr>
          <p:cNvPr id="8" name="TextBox 7"/>
          <p:cNvSpPr txBox="1"/>
          <p:nvPr/>
        </p:nvSpPr>
        <p:spPr>
          <a:xfrm>
            <a:off x="7404099" y="2990312"/>
            <a:ext cx="2006601" cy="646331"/>
          </a:xfrm>
          <a:prstGeom prst="rect">
            <a:avLst/>
          </a:prstGeom>
          <a:noFill/>
        </p:spPr>
        <p:txBody>
          <a:bodyPr wrap="square" rtlCol="0">
            <a:spAutoFit/>
          </a:bodyPr>
          <a:lstStyle/>
          <a:p>
            <a:r>
              <a:rPr lang="en-US" dirty="0" smtClean="0"/>
              <a:t>Larger boost to reduce </a:t>
            </a:r>
            <a:r>
              <a:rPr lang="en-US" dirty="0" err="1" smtClean="0"/>
              <a:t>t</a:t>
            </a:r>
            <a:r>
              <a:rPr lang="en-US" dirty="0" err="1" smtClean="0">
                <a:latin typeface="Times New Roman Bar"/>
                <a:cs typeface="Times New Roman Bar"/>
              </a:rPr>
              <a:t>t</a:t>
            </a:r>
            <a:endParaRPr lang="en-US" dirty="0">
              <a:latin typeface="Times New Roman Bar"/>
              <a:cs typeface="Times New Roman Bar"/>
            </a:endParaRPr>
          </a:p>
        </p:txBody>
      </p:sp>
      <p:sp>
        <p:nvSpPr>
          <p:cNvPr id="9" name="Right Brace 8"/>
          <p:cNvSpPr/>
          <p:nvPr/>
        </p:nvSpPr>
        <p:spPr>
          <a:xfrm>
            <a:off x="7137399" y="2990312"/>
            <a:ext cx="266700" cy="64633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178709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152400" y="1231899"/>
            <a:ext cx="8623300" cy="1754327"/>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dirty="0" smtClean="0">
                <a:solidFill>
                  <a:schemeClr val="bg1"/>
                </a:solidFill>
              </a:rPr>
              <a:t>Backgrounds normalization obtained from data</a:t>
            </a:r>
          </a:p>
          <a:p>
            <a:pPr marL="342900" indent="-342900">
              <a:buFont typeface="Arial"/>
              <a:buChar char="•"/>
            </a:pPr>
            <a:r>
              <a:rPr lang="en-US" dirty="0" smtClean="0">
                <a:solidFill>
                  <a:schemeClr val="bg1"/>
                </a:solidFill>
              </a:rPr>
              <a:t>Define Control regions enriched in different background components</a:t>
            </a:r>
          </a:p>
          <a:p>
            <a:pPr marL="342900" indent="-342900">
              <a:buFont typeface="Arial"/>
              <a:buChar char="•"/>
            </a:pPr>
            <a:r>
              <a:rPr lang="en-US" dirty="0" smtClean="0">
                <a:solidFill>
                  <a:schemeClr val="bg1"/>
                </a:solidFill>
              </a:rPr>
              <a:t>Kinematic selection close to the one of the signal region (invert discrimination)</a:t>
            </a:r>
          </a:p>
          <a:p>
            <a:pPr marL="342900" indent="-342900">
              <a:buFont typeface="Arial"/>
              <a:buChar char="•"/>
            </a:pPr>
            <a:r>
              <a:rPr lang="en-US" dirty="0" smtClean="0">
                <a:solidFill>
                  <a:schemeClr val="bg1"/>
                </a:solidFill>
              </a:rPr>
              <a:t>Background scale factors determined simultaneously for each mode from Binned Maximum Likelihood fit </a:t>
            </a:r>
            <a:br>
              <a:rPr lang="en-US" dirty="0" smtClean="0">
                <a:solidFill>
                  <a:schemeClr val="bg1"/>
                </a:solidFill>
              </a:rPr>
            </a:br>
            <a:r>
              <a:rPr lang="en-US" dirty="0" err="1" smtClean="0">
                <a:solidFill>
                  <a:schemeClr val="bg1"/>
                </a:solidFill>
              </a:rPr>
              <a:t>Bck</a:t>
            </a:r>
            <a:r>
              <a:rPr lang="en-US" dirty="0" smtClean="0">
                <a:solidFill>
                  <a:schemeClr val="bg1"/>
                </a:solidFill>
              </a:rPr>
              <a:t>(Sig. Reg.)= Scale-Factor(</a:t>
            </a:r>
            <a:r>
              <a:rPr lang="en-US" dirty="0" err="1" smtClean="0">
                <a:solidFill>
                  <a:schemeClr val="bg1"/>
                </a:solidFill>
              </a:rPr>
              <a:t>Cntl</a:t>
            </a:r>
            <a:r>
              <a:rPr lang="en-US" dirty="0" smtClean="0">
                <a:solidFill>
                  <a:schemeClr val="bg1"/>
                </a:solidFill>
              </a:rPr>
              <a:t> reg.) x </a:t>
            </a:r>
            <a:r>
              <a:rPr lang="en-US" dirty="0" err="1" smtClean="0">
                <a:solidFill>
                  <a:schemeClr val="bg1"/>
                </a:solidFill>
              </a:rPr>
              <a:t>Bck</a:t>
            </a:r>
            <a:r>
              <a:rPr lang="en-US" baseline="-25000" dirty="0" err="1" smtClean="0">
                <a:solidFill>
                  <a:schemeClr val="bg1"/>
                </a:solidFill>
              </a:rPr>
              <a:t>MC</a:t>
            </a:r>
            <a:r>
              <a:rPr lang="en-US" dirty="0" smtClean="0">
                <a:solidFill>
                  <a:schemeClr val="bg1"/>
                </a:solidFill>
              </a:rPr>
              <a:t>(Sig. Reg.)</a:t>
            </a:r>
          </a:p>
        </p:txBody>
      </p:sp>
      <p:pic>
        <p:nvPicPr>
          <p:cNvPr id="6" name="Picture 5"/>
          <p:cNvPicPr>
            <a:picLocks noChangeAspect="1"/>
          </p:cNvPicPr>
          <p:nvPr/>
        </p:nvPicPr>
        <p:blipFill>
          <a:blip r:embed="rId2"/>
          <a:stretch>
            <a:fillRect/>
          </a:stretch>
        </p:blipFill>
        <p:spPr>
          <a:xfrm>
            <a:off x="0" y="3576112"/>
            <a:ext cx="5066126" cy="2609010"/>
          </a:xfrm>
          <a:prstGeom prst="rect">
            <a:avLst/>
          </a:prstGeom>
        </p:spPr>
      </p:pic>
      <p:sp>
        <p:nvSpPr>
          <p:cNvPr id="7" name="TextBox 6"/>
          <p:cNvSpPr txBox="1"/>
          <p:nvPr/>
        </p:nvSpPr>
        <p:spPr>
          <a:xfrm>
            <a:off x="354106" y="3126343"/>
            <a:ext cx="3925794" cy="369332"/>
          </a:xfrm>
          <a:prstGeom prst="rect">
            <a:avLst/>
          </a:prstGeom>
          <a:noFill/>
        </p:spPr>
        <p:txBody>
          <a:bodyPr wrap="square" rtlCol="0">
            <a:spAutoFit/>
          </a:bodyPr>
          <a:lstStyle/>
          <a:p>
            <a:r>
              <a:rPr lang="en-US" dirty="0" err="1" smtClean="0"/>
              <a:t>Preselection</a:t>
            </a:r>
            <a:r>
              <a:rPr lang="en-US" dirty="0" smtClean="0"/>
              <a:t> cuts: </a:t>
            </a:r>
            <a:endParaRPr lang="en-US" dirty="0"/>
          </a:p>
        </p:txBody>
      </p:sp>
      <p:pic>
        <p:nvPicPr>
          <p:cNvPr id="8" name="Picture 7"/>
          <p:cNvPicPr>
            <a:picLocks noChangeAspect="1"/>
          </p:cNvPicPr>
          <p:nvPr/>
        </p:nvPicPr>
        <p:blipFill>
          <a:blip r:embed="rId3"/>
          <a:stretch>
            <a:fillRect/>
          </a:stretch>
        </p:blipFill>
        <p:spPr>
          <a:xfrm>
            <a:off x="5554804" y="3760232"/>
            <a:ext cx="3683249" cy="2290900"/>
          </a:xfrm>
          <a:prstGeom prst="rect">
            <a:avLst/>
          </a:prstGeom>
        </p:spPr>
      </p:pic>
      <p:sp>
        <p:nvSpPr>
          <p:cNvPr id="9" name="TextBox 8"/>
          <p:cNvSpPr txBox="1"/>
          <p:nvPr/>
        </p:nvSpPr>
        <p:spPr>
          <a:xfrm>
            <a:off x="6108700" y="3390900"/>
            <a:ext cx="2095500" cy="369332"/>
          </a:xfrm>
          <a:prstGeom prst="rect">
            <a:avLst/>
          </a:prstGeom>
          <a:noFill/>
        </p:spPr>
        <p:txBody>
          <a:bodyPr wrap="square" rtlCol="0">
            <a:spAutoFit/>
          </a:bodyPr>
          <a:lstStyle/>
          <a:p>
            <a:r>
              <a:rPr lang="en-US" dirty="0" smtClean="0"/>
              <a:t>BDT variables:</a:t>
            </a:r>
            <a:endParaRPr lang="en-US" dirty="0"/>
          </a:p>
        </p:txBody>
      </p:sp>
      <p:sp>
        <p:nvSpPr>
          <p:cNvPr id="10" name="TextBox 9"/>
          <p:cNvSpPr txBox="1"/>
          <p:nvPr/>
        </p:nvSpPr>
        <p:spPr>
          <a:xfrm rot="18688356">
            <a:off x="4761869" y="3947299"/>
            <a:ext cx="856247" cy="369332"/>
          </a:xfrm>
          <a:prstGeom prst="rect">
            <a:avLst/>
          </a:prstGeom>
          <a:solidFill>
            <a:srgbClr val="CCFFCC"/>
          </a:solidFill>
        </p:spPr>
        <p:txBody>
          <a:bodyPr wrap="square" rtlCol="0">
            <a:spAutoFit/>
          </a:bodyPr>
          <a:lstStyle/>
          <a:p>
            <a:r>
              <a:rPr lang="en-US" dirty="0" smtClean="0">
                <a:solidFill>
                  <a:srgbClr val="FF0000"/>
                </a:solidFill>
              </a:rPr>
              <a:t>Boost</a:t>
            </a:r>
            <a:endParaRPr lang="en-US" dirty="0">
              <a:solidFill>
                <a:srgbClr val="FF0000"/>
              </a:solidFill>
            </a:endParaRPr>
          </a:p>
        </p:txBody>
      </p:sp>
      <p:sp>
        <p:nvSpPr>
          <p:cNvPr id="11" name="TextBox 10"/>
          <p:cNvSpPr txBox="1"/>
          <p:nvPr/>
        </p:nvSpPr>
        <p:spPr>
          <a:xfrm rot="2705731">
            <a:off x="4790738" y="5255483"/>
            <a:ext cx="856247" cy="369332"/>
          </a:xfrm>
          <a:prstGeom prst="rect">
            <a:avLst/>
          </a:prstGeom>
          <a:solidFill>
            <a:srgbClr val="CCFFCC"/>
          </a:solidFill>
        </p:spPr>
        <p:txBody>
          <a:bodyPr wrap="square" rtlCol="0">
            <a:spAutoFit/>
          </a:bodyPr>
          <a:lstStyle/>
          <a:p>
            <a:r>
              <a:rPr lang="en-US" dirty="0" smtClean="0">
                <a:solidFill>
                  <a:srgbClr val="0000FF"/>
                </a:solidFill>
              </a:rPr>
              <a:t>B-Tag</a:t>
            </a:r>
            <a:endParaRPr lang="en-US" dirty="0">
              <a:solidFill>
                <a:srgbClr val="0000FF"/>
              </a:solidFill>
            </a:endParaRPr>
          </a:p>
        </p:txBody>
      </p:sp>
    </p:spTree>
    <p:extLst>
      <p:ext uri="{BB962C8B-B14F-4D97-AF65-F5344CB8AC3E}">
        <p14:creationId xmlns:p14="http://schemas.microsoft.com/office/powerpoint/2010/main" val="37925179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211640"/>
            <a:ext cx="7006584" cy="1231899"/>
          </a:xfrm>
        </p:spPr>
        <p:txBody>
          <a:bodyPr/>
          <a:lstStyle/>
          <a:p>
            <a:r>
              <a:rPr lang="en-US" dirty="0" smtClean="0"/>
              <a:t>CMS and LHC in 2012</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10" name="TextBox 9"/>
          <p:cNvSpPr txBox="1"/>
          <p:nvPr/>
        </p:nvSpPr>
        <p:spPr>
          <a:xfrm>
            <a:off x="1765919" y="937929"/>
            <a:ext cx="6641481" cy="646331"/>
          </a:xfrm>
          <a:prstGeom prst="rect">
            <a:avLst/>
          </a:prstGeom>
          <a:noFill/>
        </p:spPr>
        <p:txBody>
          <a:bodyPr wrap="square" rtlCol="0">
            <a:spAutoFit/>
          </a:bodyPr>
          <a:lstStyle/>
          <a:p>
            <a:r>
              <a:rPr lang="en-US" sz="3600" dirty="0" smtClean="0">
                <a:latin typeface="Arial Black"/>
                <a:cs typeface="Arial Black"/>
              </a:rPr>
              <a:t>Fantastic performance </a:t>
            </a:r>
            <a:endParaRPr lang="en-US" sz="3600" dirty="0">
              <a:latin typeface="Arial Black"/>
              <a:cs typeface="Arial Black"/>
            </a:endParaRPr>
          </a:p>
        </p:txBody>
      </p:sp>
      <p:grpSp>
        <p:nvGrpSpPr>
          <p:cNvPr id="9" name="Group 8"/>
          <p:cNvGrpSpPr/>
          <p:nvPr/>
        </p:nvGrpSpPr>
        <p:grpSpPr>
          <a:xfrm>
            <a:off x="1067419" y="1595749"/>
            <a:ext cx="6888487" cy="5262251"/>
            <a:chOff x="1067419" y="1595749"/>
            <a:chExt cx="6888487" cy="5262251"/>
          </a:xfrm>
        </p:grpSpPr>
        <p:pic>
          <p:nvPicPr>
            <p:cNvPr id="3" name="Picture 2"/>
            <p:cNvPicPr>
              <a:picLocks noChangeAspect="1"/>
            </p:cNvPicPr>
            <p:nvPr/>
          </p:nvPicPr>
          <p:blipFill>
            <a:blip r:embed="rId2"/>
            <a:stretch>
              <a:fillRect/>
            </a:stretch>
          </p:blipFill>
          <p:spPr>
            <a:xfrm>
              <a:off x="1067419" y="1595749"/>
              <a:ext cx="6888487" cy="5262251"/>
            </a:xfrm>
            <a:prstGeom prst="rect">
              <a:avLst/>
            </a:prstGeom>
          </p:spPr>
        </p:pic>
        <p:sp>
          <p:nvSpPr>
            <p:cNvPr id="5" name="TextBox 4"/>
            <p:cNvSpPr txBox="1"/>
            <p:nvPr/>
          </p:nvSpPr>
          <p:spPr>
            <a:xfrm>
              <a:off x="2251885" y="3861472"/>
              <a:ext cx="1493186" cy="646331"/>
            </a:xfrm>
            <a:prstGeom prst="rect">
              <a:avLst/>
            </a:prstGeom>
            <a:noFill/>
            <a:ln>
              <a:solidFill>
                <a:srgbClr val="FF0000"/>
              </a:solidFill>
            </a:ln>
          </p:spPr>
          <p:txBody>
            <a:bodyPr wrap="square" rtlCol="0">
              <a:spAutoFit/>
            </a:bodyPr>
            <a:lstStyle/>
            <a:p>
              <a:r>
                <a:rPr lang="en-US" dirty="0" smtClean="0">
                  <a:solidFill>
                    <a:srgbClr val="FF0000"/>
                  </a:solidFill>
                </a:rPr>
                <a:t>Data  shown  here (~6 fb</a:t>
              </a:r>
              <a:r>
                <a:rPr lang="en-US" baseline="30000" dirty="0" smtClean="0">
                  <a:solidFill>
                    <a:srgbClr val="FF0000"/>
                  </a:solidFill>
                </a:rPr>
                <a:t>-1</a:t>
              </a:r>
              <a:r>
                <a:rPr lang="en-US" dirty="0" smtClean="0">
                  <a:solidFill>
                    <a:srgbClr val="FF0000"/>
                  </a:solidFill>
                </a:rPr>
                <a:t>)</a:t>
              </a:r>
              <a:endParaRPr lang="en-US" dirty="0">
                <a:solidFill>
                  <a:srgbClr val="FF0000"/>
                </a:solidFill>
              </a:endParaRPr>
            </a:p>
          </p:txBody>
        </p:sp>
        <p:cxnSp>
          <p:nvCxnSpPr>
            <p:cNvPr id="7" name="Straight Arrow Connector 6"/>
            <p:cNvCxnSpPr/>
            <p:nvPr/>
          </p:nvCxnSpPr>
          <p:spPr>
            <a:xfrm>
              <a:off x="3745071" y="4507803"/>
              <a:ext cx="933029" cy="1441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Date Placeholder 10"/>
          <p:cNvSpPr>
            <a:spLocks noGrp="1"/>
          </p:cNvSpPr>
          <p:nvPr>
            <p:ph type="dt" sz="half" idx="10"/>
          </p:nvPr>
        </p:nvSpPr>
        <p:spPr/>
        <p:txBody>
          <a:bodyPr/>
          <a:lstStyle/>
          <a:p>
            <a:r>
              <a:rPr lang="en-US" smtClean="0"/>
              <a:t>13-14 September 2012</a:t>
            </a:r>
            <a:endParaRPr lang="en-US"/>
          </a:p>
        </p:txBody>
      </p:sp>
      <p:grpSp>
        <p:nvGrpSpPr>
          <p:cNvPr id="18" name="Group 17"/>
          <p:cNvGrpSpPr/>
          <p:nvPr/>
        </p:nvGrpSpPr>
        <p:grpSpPr>
          <a:xfrm>
            <a:off x="497235" y="1764203"/>
            <a:ext cx="8099314" cy="4865471"/>
            <a:chOff x="497235" y="1595749"/>
            <a:chExt cx="8099314" cy="4865471"/>
          </a:xfrm>
        </p:grpSpPr>
        <p:pic>
          <p:nvPicPr>
            <p:cNvPr id="16" name="Picture 15" descr="Screen Shot 2012-08-22 at 12.45.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35" y="1595749"/>
              <a:ext cx="8099314" cy="4157585"/>
            </a:xfrm>
            <a:prstGeom prst="rect">
              <a:avLst/>
            </a:prstGeom>
            <a:effectLst>
              <a:glow rad="101600">
                <a:schemeClr val="accent4">
                  <a:satMod val="175000"/>
                  <a:alpha val="40000"/>
                </a:schemeClr>
              </a:glow>
            </a:effectLst>
          </p:spPr>
        </p:pic>
        <p:sp>
          <p:nvSpPr>
            <p:cNvPr id="17" name="TextBox 16"/>
            <p:cNvSpPr txBox="1"/>
            <p:nvPr/>
          </p:nvSpPr>
          <p:spPr>
            <a:xfrm>
              <a:off x="497235" y="5753334"/>
              <a:ext cx="8099314" cy="707886"/>
            </a:xfrm>
            <a:prstGeom prst="rect">
              <a:avLst/>
            </a:prstGeom>
            <a:solidFill>
              <a:schemeClr val="bg1"/>
            </a:solidFill>
            <a:effectLst>
              <a:glow rad="101600">
                <a:schemeClr val="accent4">
                  <a:satMod val="175000"/>
                  <a:alpha val="40000"/>
                </a:schemeClr>
              </a:glow>
            </a:effectLst>
          </p:spPr>
          <p:txBody>
            <a:bodyPr wrap="square" rtlCol="0">
              <a:spAutoFit/>
            </a:bodyPr>
            <a:lstStyle/>
            <a:p>
              <a:pPr algn="ctr"/>
              <a:r>
                <a:rPr lang="en-US" sz="4000" dirty="0" smtClean="0"/>
                <a:t>Fraction of working Channels &gt; 98%</a:t>
              </a:r>
              <a:endParaRPr lang="en-US" sz="400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BDT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a:xfrm>
            <a:off x="0" y="6466605"/>
            <a:ext cx="2895600" cy="365125"/>
          </a:xfrm>
        </p:spPr>
        <p:txBody>
          <a:bodyPr/>
          <a:lstStyle/>
          <a:p>
            <a:r>
              <a:rPr lang="en-US" dirty="0" smtClean="0"/>
              <a:t>XV HEP school , Puebla</a:t>
            </a:r>
            <a:endParaRPr lang="en-US" dirty="0"/>
          </a:p>
        </p:txBody>
      </p:sp>
      <p:grpSp>
        <p:nvGrpSpPr>
          <p:cNvPr id="14" name="Group 13"/>
          <p:cNvGrpSpPr/>
          <p:nvPr/>
        </p:nvGrpSpPr>
        <p:grpSpPr>
          <a:xfrm>
            <a:off x="439070" y="4012460"/>
            <a:ext cx="2624805" cy="2709015"/>
            <a:chOff x="-112489" y="2474840"/>
            <a:chExt cx="3060097" cy="2938532"/>
          </a:xfrm>
        </p:grpSpPr>
        <p:sp>
          <p:nvSpPr>
            <p:cNvPr id="10" name="Rectangle 9"/>
            <p:cNvSpPr/>
            <p:nvPr/>
          </p:nvSpPr>
          <p:spPr>
            <a:xfrm>
              <a:off x="-112488" y="2477407"/>
              <a:ext cx="3060096" cy="29359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DT-Zmm-high-8TeV.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423" y="2412774"/>
              <a:ext cx="2935964" cy="3060095"/>
            </a:xfrm>
            <a:prstGeom prst="rect">
              <a:avLst/>
            </a:prstGeom>
          </p:spPr>
        </p:pic>
      </p:grpSp>
      <p:pic>
        <p:nvPicPr>
          <p:cNvPr id="9" name="Picture 8" descr="BDT-Znn-high-8TeV.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92348" y="3974141"/>
            <a:ext cx="2637312" cy="2748816"/>
          </a:xfrm>
          <a:prstGeom prst="rect">
            <a:avLst/>
          </a:prstGeom>
        </p:spPr>
      </p:pic>
      <p:grpSp>
        <p:nvGrpSpPr>
          <p:cNvPr id="19" name="Group 18"/>
          <p:cNvGrpSpPr/>
          <p:nvPr/>
        </p:nvGrpSpPr>
        <p:grpSpPr>
          <a:xfrm>
            <a:off x="3225800" y="4032261"/>
            <a:ext cx="2679700" cy="2653429"/>
            <a:chOff x="1130905" y="139095"/>
            <a:chExt cx="6858001" cy="6597447"/>
          </a:xfrm>
        </p:grpSpPr>
        <p:sp>
          <p:nvSpPr>
            <p:cNvPr id="18" name="Rectangle 17"/>
            <p:cNvSpPr/>
            <p:nvPr/>
          </p:nvSpPr>
          <p:spPr>
            <a:xfrm>
              <a:off x="1130905" y="139095"/>
              <a:ext cx="6858001" cy="659744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BDT-Zee-high-8TeV.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70000" y="0"/>
              <a:ext cx="6579810" cy="6858000"/>
            </a:xfrm>
            <a:prstGeom prst="rect">
              <a:avLst/>
            </a:prstGeom>
          </p:spPr>
        </p:pic>
      </p:grpSp>
      <p:sp>
        <p:nvSpPr>
          <p:cNvPr id="20" name="Rectangle 19"/>
          <p:cNvSpPr/>
          <p:nvPr/>
        </p:nvSpPr>
        <p:spPr>
          <a:xfrm>
            <a:off x="3704264" y="4558268"/>
            <a:ext cx="854734"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Z</a:t>
            </a:r>
            <a:r>
              <a:rPr lang="en-US" dirty="0" smtClean="0">
                <a:solidFill>
                  <a:srgbClr val="FF0000"/>
                </a:solidFill>
                <a:effectLst>
                  <a:outerShdw blurRad="63500" dist="101600" dir="2700000" algn="tl" rotWithShape="0">
                    <a:srgbClr val="000000">
                      <a:alpha val="75000"/>
                    </a:srgbClr>
                  </a:outerShdw>
                </a:effectLst>
              </a:rPr>
              <a:t>(</a:t>
            </a:r>
            <a:r>
              <a:rPr lang="en-US" dirty="0" err="1" smtClean="0">
                <a:solidFill>
                  <a:srgbClr val="FF0000"/>
                </a:solidFill>
                <a:effectLst>
                  <a:outerShdw blurRad="63500" dist="101600" dir="2700000" algn="tl" rotWithShape="0">
                    <a:srgbClr val="000000">
                      <a:alpha val="75000"/>
                    </a:srgbClr>
                  </a:outerShdw>
                </a:effectLst>
              </a:rPr>
              <a:t>ee</a:t>
            </a:r>
            <a:r>
              <a:rPr lang="en-US" dirty="0" smtClean="0">
                <a:solidFill>
                  <a:srgbClr val="FF0000"/>
                </a:solidFill>
                <a:effectLst>
                  <a:outerShdw blurRad="63500" dist="101600" dir="2700000" algn="tl" rotWithShape="0">
                    <a:srgbClr val="000000">
                      <a:alpha val="75000"/>
                    </a:srgbClr>
                  </a:outerShdw>
                </a:effectLst>
              </a:rPr>
              <a:t>)</a:t>
            </a:r>
            <a:r>
              <a:rPr lang="en-US" dirty="0">
                <a:solidFill>
                  <a:srgbClr val="FF0000"/>
                </a:solidFill>
                <a:effectLst>
                  <a:outerShdw blurRad="63500" dist="101600" dir="2700000" algn="tl" rotWithShape="0">
                    <a:srgbClr val="000000">
                      <a:alpha val="75000"/>
                    </a:srgbClr>
                  </a:outerShdw>
                </a:effectLst>
              </a:rPr>
              <a:t>H</a:t>
            </a:r>
          </a:p>
        </p:txBody>
      </p:sp>
      <p:sp>
        <p:nvSpPr>
          <p:cNvPr id="21" name="Rectangle 20"/>
          <p:cNvSpPr/>
          <p:nvPr/>
        </p:nvSpPr>
        <p:spPr>
          <a:xfrm>
            <a:off x="957195" y="4558268"/>
            <a:ext cx="887871"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Z</a:t>
            </a:r>
            <a:r>
              <a:rPr lang="en-US" dirty="0" smtClean="0">
                <a:solidFill>
                  <a:srgbClr val="FF0000"/>
                </a:solidFill>
                <a:effectLst>
                  <a:outerShdw blurRad="63500" dist="101600" dir="2700000" algn="tl" rotWithShape="0">
                    <a:srgbClr val="000000">
                      <a:alpha val="75000"/>
                    </a:srgbClr>
                  </a:outerShdw>
                </a:effectLst>
              </a:rPr>
              <a:t>(</a:t>
            </a:r>
            <a:r>
              <a:rPr lang="en-US" dirty="0" err="1" smtClean="0">
                <a:solidFill>
                  <a:srgbClr val="FF0000"/>
                </a:solidFill>
                <a:effectLst>
                  <a:outerShdw blurRad="63500" dist="101600" dir="2700000" algn="tl" rotWithShape="0">
                    <a:srgbClr val="000000">
                      <a:alpha val="75000"/>
                    </a:srgbClr>
                  </a:outerShdw>
                </a:effectLst>
              </a:rPr>
              <a:t>μ</a:t>
            </a:r>
            <a:r>
              <a:rPr lang="en-US" dirty="0" err="1">
                <a:solidFill>
                  <a:srgbClr val="FF0000"/>
                </a:solidFill>
                <a:effectLst>
                  <a:outerShdw blurRad="63500" dist="101600" dir="2700000" algn="tl" rotWithShape="0">
                    <a:srgbClr val="000000">
                      <a:alpha val="75000"/>
                    </a:srgbClr>
                  </a:outerShdw>
                </a:effectLst>
              </a:rPr>
              <a:t>μ</a:t>
            </a:r>
            <a:r>
              <a:rPr lang="en-US" dirty="0" smtClean="0">
                <a:solidFill>
                  <a:srgbClr val="FF0000"/>
                </a:solidFill>
                <a:effectLst>
                  <a:outerShdw blurRad="63500" dist="101600" dir="2700000" algn="tl" rotWithShape="0">
                    <a:srgbClr val="000000">
                      <a:alpha val="75000"/>
                    </a:srgbClr>
                  </a:outerShdw>
                </a:effectLst>
              </a:rPr>
              <a:t>)</a:t>
            </a:r>
            <a:r>
              <a:rPr lang="en-US" dirty="0">
                <a:solidFill>
                  <a:srgbClr val="FF0000"/>
                </a:solidFill>
                <a:effectLst>
                  <a:outerShdw blurRad="63500" dist="101600" dir="2700000" algn="tl" rotWithShape="0">
                    <a:srgbClr val="000000">
                      <a:alpha val="75000"/>
                    </a:srgbClr>
                  </a:outerShdw>
                </a:effectLst>
              </a:rPr>
              <a:t>H</a:t>
            </a:r>
          </a:p>
        </p:txBody>
      </p:sp>
      <p:sp>
        <p:nvSpPr>
          <p:cNvPr id="22" name="Rectangle 21"/>
          <p:cNvSpPr/>
          <p:nvPr/>
        </p:nvSpPr>
        <p:spPr>
          <a:xfrm>
            <a:off x="6651812" y="4373602"/>
            <a:ext cx="848196"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Z</a:t>
            </a:r>
            <a:r>
              <a:rPr lang="en-US" dirty="0" smtClean="0">
                <a:solidFill>
                  <a:srgbClr val="FF0000"/>
                </a:solidFill>
                <a:effectLst>
                  <a:outerShdw blurRad="63500" dist="101600" dir="2700000" algn="tl" rotWithShape="0">
                    <a:srgbClr val="000000">
                      <a:alpha val="75000"/>
                    </a:srgbClr>
                  </a:outerShdw>
                </a:effectLst>
              </a:rPr>
              <a:t>(</a:t>
            </a:r>
            <a:r>
              <a:rPr lang="en-US" dirty="0" err="1" smtClean="0">
                <a:solidFill>
                  <a:srgbClr val="FF0000"/>
                </a:solidFill>
                <a:effectLst>
                  <a:outerShdw blurRad="63500" dist="101600" dir="2700000" algn="tl" rotWithShape="0">
                    <a:srgbClr val="000000">
                      <a:alpha val="75000"/>
                    </a:srgbClr>
                  </a:outerShdw>
                </a:effectLst>
              </a:rPr>
              <a:t>ν</a:t>
            </a:r>
            <a:r>
              <a:rPr lang="en-US" dirty="0" err="1">
                <a:solidFill>
                  <a:srgbClr val="FF0000"/>
                </a:solidFill>
                <a:effectLst>
                  <a:outerShdw blurRad="63500" dist="101600" dir="2700000" algn="tl" rotWithShape="0">
                    <a:srgbClr val="000000">
                      <a:alpha val="75000"/>
                    </a:srgbClr>
                  </a:outerShdw>
                </a:effectLst>
              </a:rPr>
              <a:t>ν</a:t>
            </a:r>
            <a:r>
              <a:rPr lang="en-US" dirty="0" smtClean="0">
                <a:solidFill>
                  <a:srgbClr val="FF0000"/>
                </a:solidFill>
                <a:effectLst>
                  <a:outerShdw blurRad="63500" dist="101600" dir="2700000" algn="tl" rotWithShape="0">
                    <a:srgbClr val="000000">
                      <a:alpha val="75000"/>
                    </a:srgbClr>
                  </a:outerShdw>
                </a:effectLst>
              </a:rPr>
              <a:t>)</a:t>
            </a:r>
            <a:r>
              <a:rPr lang="en-US" dirty="0">
                <a:solidFill>
                  <a:srgbClr val="FF0000"/>
                </a:solidFill>
                <a:effectLst>
                  <a:outerShdw blurRad="63500" dist="101600" dir="2700000" algn="tl" rotWithShape="0">
                    <a:srgbClr val="000000">
                      <a:alpha val="75000"/>
                    </a:srgbClr>
                  </a:outerShdw>
                </a:effectLst>
              </a:rPr>
              <a:t>H</a:t>
            </a:r>
          </a:p>
        </p:txBody>
      </p:sp>
      <p:grpSp>
        <p:nvGrpSpPr>
          <p:cNvPr id="25" name="Group 24"/>
          <p:cNvGrpSpPr/>
          <p:nvPr/>
        </p:nvGrpSpPr>
        <p:grpSpPr>
          <a:xfrm>
            <a:off x="3471131" y="1170333"/>
            <a:ext cx="2735138" cy="2624189"/>
            <a:chOff x="1858231" y="1170333"/>
            <a:chExt cx="2735138" cy="2624189"/>
          </a:xfrm>
        </p:grpSpPr>
        <p:pic>
          <p:nvPicPr>
            <p:cNvPr id="5" name="Picture 4" descr="BDT-Wen-high-8TeV.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13705" y="1114859"/>
              <a:ext cx="2624189" cy="2735138"/>
            </a:xfrm>
            <a:prstGeom prst="rect">
              <a:avLst/>
            </a:prstGeom>
          </p:spPr>
        </p:pic>
        <p:sp>
          <p:nvSpPr>
            <p:cNvPr id="23" name="Rectangle 22"/>
            <p:cNvSpPr/>
            <p:nvPr/>
          </p:nvSpPr>
          <p:spPr>
            <a:xfrm>
              <a:off x="2738364" y="1577669"/>
              <a:ext cx="952905"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W</a:t>
              </a:r>
              <a:r>
                <a:rPr lang="en-US" dirty="0" smtClean="0">
                  <a:solidFill>
                    <a:srgbClr val="FF0000"/>
                  </a:solidFill>
                  <a:effectLst>
                    <a:outerShdw blurRad="63500" dist="101600" dir="2700000" algn="tl" rotWithShape="0">
                      <a:srgbClr val="000000">
                        <a:alpha val="75000"/>
                      </a:srgbClr>
                    </a:outerShdw>
                  </a:effectLst>
                </a:rPr>
                <a:t>(μ</a:t>
              </a:r>
              <a:r>
                <a:rPr lang="el-GR" dirty="0" smtClean="0">
                  <a:solidFill>
                    <a:srgbClr val="FF0000"/>
                  </a:solidFill>
                  <a:effectLst>
                    <a:outerShdw blurRad="63500" dist="101600" dir="2700000" algn="tl" rotWithShape="0">
                      <a:srgbClr val="000000">
                        <a:alpha val="75000"/>
                      </a:srgbClr>
                    </a:outerShdw>
                  </a:effectLst>
                </a:rPr>
                <a:t>ν</a:t>
              </a:r>
              <a:r>
                <a:rPr lang="en-US" dirty="0">
                  <a:solidFill>
                    <a:srgbClr val="FF0000"/>
                  </a:solidFill>
                  <a:effectLst>
                    <a:outerShdw blurRad="63500" dist="101600" dir="2700000" algn="tl" rotWithShape="0">
                      <a:srgbClr val="000000">
                        <a:alpha val="75000"/>
                      </a:srgbClr>
                    </a:outerShdw>
                  </a:effectLst>
                </a:rPr>
                <a:t>)H</a:t>
              </a:r>
            </a:p>
          </p:txBody>
        </p:sp>
      </p:grpSp>
      <p:grpSp>
        <p:nvGrpSpPr>
          <p:cNvPr id="26" name="Group 25"/>
          <p:cNvGrpSpPr/>
          <p:nvPr/>
        </p:nvGrpSpPr>
        <p:grpSpPr>
          <a:xfrm>
            <a:off x="6206269" y="1199634"/>
            <a:ext cx="2704597" cy="2594887"/>
            <a:chOff x="4593369" y="1199634"/>
            <a:chExt cx="2704597" cy="2594887"/>
          </a:xfrm>
        </p:grpSpPr>
        <p:pic>
          <p:nvPicPr>
            <p:cNvPr id="6" name="Picture 5" descr="BDT-Wmn-high-8TeV.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648224" y="1144779"/>
              <a:ext cx="2594887" cy="2704597"/>
            </a:xfrm>
            <a:prstGeom prst="rect">
              <a:avLst/>
            </a:prstGeom>
          </p:spPr>
        </p:pic>
        <p:sp>
          <p:nvSpPr>
            <p:cNvPr id="24" name="Rectangle 23"/>
            <p:cNvSpPr/>
            <p:nvPr/>
          </p:nvSpPr>
          <p:spPr>
            <a:xfrm>
              <a:off x="5087864" y="1596203"/>
              <a:ext cx="952905"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W</a:t>
              </a:r>
              <a:r>
                <a:rPr lang="en-US" dirty="0" smtClean="0">
                  <a:solidFill>
                    <a:srgbClr val="FF0000"/>
                  </a:solidFill>
                  <a:effectLst>
                    <a:outerShdw blurRad="63500" dist="101600" dir="2700000" algn="tl" rotWithShape="0">
                      <a:srgbClr val="000000">
                        <a:alpha val="75000"/>
                      </a:srgbClr>
                    </a:outerShdw>
                  </a:effectLst>
                </a:rPr>
                <a:t>(e</a:t>
              </a:r>
              <a:r>
                <a:rPr lang="el-GR" dirty="0" smtClean="0">
                  <a:solidFill>
                    <a:srgbClr val="FF0000"/>
                  </a:solidFill>
                  <a:effectLst>
                    <a:outerShdw blurRad="63500" dist="101600" dir="2700000" algn="tl" rotWithShape="0">
                      <a:srgbClr val="000000">
                        <a:alpha val="75000"/>
                      </a:srgbClr>
                    </a:outerShdw>
                  </a:effectLst>
                </a:rPr>
                <a:t>ν</a:t>
              </a:r>
              <a:r>
                <a:rPr lang="en-US" dirty="0">
                  <a:solidFill>
                    <a:srgbClr val="FF0000"/>
                  </a:solidFill>
                  <a:effectLst>
                    <a:outerShdw blurRad="63500" dist="101600" dir="2700000" algn="tl" rotWithShape="0">
                      <a:srgbClr val="000000">
                        <a:alpha val="75000"/>
                      </a:srgbClr>
                    </a:outerShdw>
                  </a:effectLst>
                </a:rPr>
                <a:t>)H</a:t>
              </a:r>
            </a:p>
          </p:txBody>
        </p:sp>
      </p:grpSp>
      <p:sp>
        <p:nvSpPr>
          <p:cNvPr id="27" name="TextBox 26"/>
          <p:cNvSpPr txBox="1"/>
          <p:nvPr/>
        </p:nvSpPr>
        <p:spPr>
          <a:xfrm>
            <a:off x="135564" y="1596203"/>
            <a:ext cx="3187700" cy="1200329"/>
          </a:xfrm>
          <a:prstGeom prst="rect">
            <a:avLst/>
          </a:prstGeom>
          <a:noFill/>
        </p:spPr>
        <p:txBody>
          <a:bodyPr wrap="square" rtlCol="0">
            <a:spAutoFit/>
          </a:bodyPr>
          <a:lstStyle/>
          <a:p>
            <a:r>
              <a:rPr lang="en-US" dirty="0" smtClean="0"/>
              <a:t>Fit Shape of BDT output is final discriminant   to extract best info regarding H content ( no cut on BDT variable) </a:t>
            </a:r>
            <a:endParaRPr lang="en-US" dirty="0"/>
          </a:p>
        </p:txBody>
      </p:sp>
    </p:spTree>
    <p:extLst>
      <p:ext uri="{BB962C8B-B14F-4D97-AF65-F5344CB8AC3E}">
        <p14:creationId xmlns:p14="http://schemas.microsoft.com/office/powerpoint/2010/main" val="305106053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912967" y="1048324"/>
            <a:ext cx="7553016" cy="4542227"/>
          </a:xfrm>
          <a:prstGeom prst="rect">
            <a:avLst/>
          </a:prstGeom>
        </p:spPr>
      </p:pic>
      <p:sp>
        <p:nvSpPr>
          <p:cNvPr id="6" name="Rectangle 5"/>
          <p:cNvSpPr/>
          <p:nvPr/>
        </p:nvSpPr>
        <p:spPr>
          <a:xfrm>
            <a:off x="341219" y="5639119"/>
            <a:ext cx="8696512" cy="830997"/>
          </a:xfrm>
          <a:prstGeom prst="rect">
            <a:avLst/>
          </a:prstGeom>
        </p:spPr>
        <p:txBody>
          <a:bodyPr wrap="square">
            <a:spAutoFit/>
          </a:bodyPr>
          <a:lstStyle/>
          <a:p>
            <a:r>
              <a:rPr lang="en-US" sz="2400" dirty="0"/>
              <a:t>Dominant uncertainties: b-tagging, background modeling, </a:t>
            </a:r>
            <a:r>
              <a:rPr lang="en-US" sz="2400" dirty="0" smtClean="0"/>
              <a:t/>
            </a:r>
            <a:br>
              <a:rPr lang="en-US" sz="2400" dirty="0" smtClean="0"/>
            </a:br>
            <a:r>
              <a:rPr lang="en-US" sz="2400" dirty="0" smtClean="0"/>
              <a:t>signal </a:t>
            </a:r>
            <a:r>
              <a:rPr lang="en-US" sz="2400" dirty="0"/>
              <a:t>cross-section</a:t>
            </a:r>
          </a:p>
        </p:txBody>
      </p:sp>
    </p:spTree>
    <p:extLst>
      <p:ext uri="{BB962C8B-B14F-4D97-AF65-F5344CB8AC3E}">
        <p14:creationId xmlns:p14="http://schemas.microsoft.com/office/powerpoint/2010/main" val="4139071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3340364" y="1231899"/>
            <a:ext cx="4557449" cy="4375151"/>
          </a:xfrm>
          <a:prstGeom prst="rect">
            <a:avLst/>
          </a:prstGeom>
        </p:spPr>
      </p:pic>
      <p:sp>
        <p:nvSpPr>
          <p:cNvPr id="6" name="Rectangle 5"/>
          <p:cNvSpPr/>
          <p:nvPr/>
        </p:nvSpPr>
        <p:spPr>
          <a:xfrm>
            <a:off x="478119" y="5575300"/>
            <a:ext cx="8307293" cy="954107"/>
          </a:xfrm>
          <a:prstGeom prst="rect">
            <a:avLst/>
          </a:prstGeom>
        </p:spPr>
        <p:txBody>
          <a:bodyPr wrap="square">
            <a:spAutoFit/>
          </a:bodyPr>
          <a:lstStyle/>
          <a:p>
            <a:pPr algn="ctr"/>
            <a:r>
              <a:rPr lang="en-US" sz="2800" dirty="0" smtClean="0"/>
              <a:t>Mild </a:t>
            </a:r>
            <a:r>
              <a:rPr lang="en-US" sz="2800" dirty="0"/>
              <a:t>excess between 115 and 135 GeV</a:t>
            </a:r>
          </a:p>
          <a:p>
            <a:pPr algn="ctr"/>
            <a:r>
              <a:rPr lang="el-GR" sz="2800" dirty="0"/>
              <a:t>→ Expect </a:t>
            </a:r>
            <a:r>
              <a:rPr lang="el-GR" sz="2800" dirty="0" smtClean="0"/>
              <a:t>1.6 σ</a:t>
            </a:r>
            <a:r>
              <a:rPr lang="el-GR" sz="2800" baseline="-25000" dirty="0" smtClean="0"/>
              <a:t>SM</a:t>
            </a:r>
            <a:r>
              <a:rPr lang="el-GR" sz="2800" dirty="0" smtClean="0"/>
              <a:t> </a:t>
            </a:r>
            <a:r>
              <a:rPr lang="el-GR" sz="2800" dirty="0"/>
              <a:t>at 125 GeV, observe </a:t>
            </a:r>
            <a:r>
              <a:rPr lang="el-GR" sz="2800" dirty="0" smtClean="0"/>
              <a:t>2</a:t>
            </a:r>
            <a:r>
              <a:rPr lang="en-US" sz="2800" dirty="0"/>
              <a:t> </a:t>
            </a:r>
            <a:r>
              <a:rPr lang="el-GR" sz="2800" dirty="0" smtClean="0"/>
              <a:t>σ</a:t>
            </a:r>
            <a:r>
              <a:rPr lang="el-GR" sz="2800" baseline="-25000" dirty="0" smtClean="0"/>
              <a:t>SM</a:t>
            </a:r>
            <a:endParaRPr lang="en-US" sz="2800" baseline="-25000" dirty="0"/>
          </a:p>
        </p:txBody>
      </p:sp>
      <p:sp>
        <p:nvSpPr>
          <p:cNvPr id="7" name="Rectangle 6"/>
          <p:cNvSpPr/>
          <p:nvPr/>
        </p:nvSpPr>
        <p:spPr>
          <a:xfrm>
            <a:off x="4152900" y="3148053"/>
            <a:ext cx="5270500" cy="276999"/>
          </a:xfrm>
          <a:prstGeom prst="rect">
            <a:avLst/>
          </a:prstGeom>
        </p:spPr>
        <p:txBody>
          <a:bodyPr wrap="square">
            <a:spAutoFit/>
          </a:bodyPr>
          <a:lstStyle/>
          <a:p>
            <a:r>
              <a:rPr lang="en-US" sz="1200" dirty="0" err="1">
                <a:solidFill>
                  <a:srgbClr val="FF0000"/>
                </a:solidFill>
              </a:rPr>
              <a:t>Sensititvity</a:t>
            </a:r>
            <a:r>
              <a:rPr lang="en-US" sz="1200" dirty="0">
                <a:solidFill>
                  <a:srgbClr val="FF0000"/>
                </a:solidFill>
              </a:rPr>
              <a:t> </a:t>
            </a:r>
            <a:r>
              <a:rPr lang="en-US" sz="1200" dirty="0" smtClean="0">
                <a:solidFill>
                  <a:srgbClr val="FF0000"/>
                </a:solidFill>
              </a:rPr>
              <a:t>at 1.1σ</a:t>
            </a:r>
            <a:r>
              <a:rPr lang="en-US" sz="1200" baseline="-25000" dirty="0" smtClean="0">
                <a:solidFill>
                  <a:srgbClr val="FF0000"/>
                </a:solidFill>
              </a:rPr>
              <a:t>SM</a:t>
            </a:r>
            <a:r>
              <a:rPr lang="en-US" sz="1200" dirty="0" smtClean="0">
                <a:solidFill>
                  <a:srgbClr val="FF0000"/>
                </a:solidFill>
              </a:rPr>
              <a:t> </a:t>
            </a:r>
            <a:r>
              <a:rPr lang="en-US" sz="1200" dirty="0">
                <a:solidFill>
                  <a:srgbClr val="FF0000"/>
                </a:solidFill>
              </a:rPr>
              <a:t>below 115 GeV</a:t>
            </a:r>
          </a:p>
        </p:txBody>
      </p:sp>
      <p:sp>
        <p:nvSpPr>
          <p:cNvPr id="8" name="TextBox 7"/>
          <p:cNvSpPr txBox="1"/>
          <p:nvPr/>
        </p:nvSpPr>
        <p:spPr>
          <a:xfrm>
            <a:off x="354106" y="1892300"/>
            <a:ext cx="2617694" cy="3139321"/>
          </a:xfrm>
          <a:prstGeom prst="rect">
            <a:avLst/>
          </a:prstGeom>
          <a:noFill/>
        </p:spPr>
        <p:txBody>
          <a:bodyPr wrap="square" rtlCol="0">
            <a:spAutoFit/>
          </a:bodyPr>
          <a:lstStyle/>
          <a:p>
            <a:r>
              <a:rPr lang="en-US" dirty="0" smtClean="0"/>
              <a:t>Reconstructed Higgs mass improved using additional correction on top of JET energy Scale determined by BDT technique to improve resolution of b-jets </a:t>
            </a:r>
            <a:r>
              <a:rPr lang="en-US" dirty="0" err="1" smtClean="0"/>
              <a:t>P</a:t>
            </a:r>
            <a:r>
              <a:rPr lang="en-US" baseline="-25000" dirty="0" err="1" smtClean="0"/>
              <a:t>t</a:t>
            </a:r>
            <a:r>
              <a:rPr lang="en-US" dirty="0" smtClean="0"/>
              <a:t> (technique inspired by CDF approach) : this improves Mass resolution by 15-20%</a:t>
            </a:r>
            <a:endParaRPr lang="en-US" baseline="-25000" dirty="0"/>
          </a:p>
        </p:txBody>
      </p:sp>
    </p:spTree>
    <p:extLst>
      <p:ext uri="{BB962C8B-B14F-4D97-AF65-F5344CB8AC3E}">
        <p14:creationId xmlns:p14="http://schemas.microsoft.com/office/powerpoint/2010/main" val="178936902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t>
            </a:r>
            <a:r>
              <a:rPr lang="en-US" dirty="0" err="1" smtClean="0">
                <a:effectLst>
                  <a:outerShdw blurRad="63500" dist="101600" dir="2700000" algn="tl" rotWithShape="0">
                    <a:scrgbClr r="0" g="0" b="0">
                      <a:alpha val="75000"/>
                    </a:scrgbClr>
                  </a:outerShdw>
                </a:effectLst>
              </a:rPr>
              <a:t>→ττ→μτ</a:t>
            </a:r>
            <a:r>
              <a:rPr lang="en-US" baseline="-25000" dirty="0" err="1" smtClean="0">
                <a:effectLst>
                  <a:outerShdw blurRad="63500" dist="101600" dir="2700000" algn="tl" rotWithShape="0">
                    <a:scrgbClr r="0" g="0" b="0">
                      <a:alpha val="75000"/>
                    </a:scrgbClr>
                  </a:outerShdw>
                </a:effectLst>
              </a:rPr>
              <a:t>h</a:t>
            </a:r>
            <a:r>
              <a:rPr lang="en-US" dirty="0" err="1" smtClean="0">
                <a:effectLst>
                  <a:outerShdw blurRad="63500" dist="101600" dir="2700000" algn="tl" rotWithShape="0">
                    <a:scrgbClr r="0" g="0" b="0">
                      <a:alpha val="75000"/>
                    </a:scrgbClr>
                  </a:outerShdw>
                </a:effectLst>
              </a:rPr>
              <a:t>,eτ</a:t>
            </a:r>
            <a:r>
              <a:rPr lang="en-US" baseline="-25000" dirty="0" err="1" smtClean="0">
                <a:effectLst>
                  <a:outerShdw blurRad="63500" dist="101600" dir="2700000" algn="tl" rotWithShape="0">
                    <a:scrgbClr r="0" g="0" b="0">
                      <a:alpha val="75000"/>
                    </a:scrgbClr>
                  </a:outerShdw>
                </a:effectLst>
              </a:rPr>
              <a:t>h</a:t>
            </a:r>
            <a:r>
              <a:rPr lang="en-US" dirty="0" err="1" smtClean="0">
                <a:effectLst>
                  <a:outerShdw blurRad="63500" dist="101600" dir="2700000" algn="tl" rotWithShape="0">
                    <a:scrgbClr r="0" g="0" b="0">
                      <a:alpha val="75000"/>
                    </a:scrgbClr>
                  </a:outerShdw>
                </a:effectLst>
              </a:rPr>
              <a:t>,eμ,μμ</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descr="XSBR_8TeV_SM_LM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518" y="1809751"/>
            <a:ext cx="4804988" cy="4635499"/>
          </a:xfrm>
          <a:prstGeom prst="rect">
            <a:avLst/>
          </a:prstGeom>
        </p:spPr>
      </p:pic>
      <p:grpSp>
        <p:nvGrpSpPr>
          <p:cNvPr id="5" name="Group 4"/>
          <p:cNvGrpSpPr/>
          <p:nvPr/>
        </p:nvGrpSpPr>
        <p:grpSpPr>
          <a:xfrm>
            <a:off x="5082457" y="2044701"/>
            <a:ext cx="3797300" cy="3676650"/>
            <a:chOff x="5082457" y="2044701"/>
            <a:chExt cx="3797300" cy="3676650"/>
          </a:xfrm>
        </p:grpSpPr>
        <p:sp>
          <p:nvSpPr>
            <p:cNvPr id="8" name="Rectangle 7"/>
            <p:cNvSpPr/>
            <p:nvPr/>
          </p:nvSpPr>
          <p:spPr>
            <a:xfrm>
              <a:off x="5082457" y="2044701"/>
              <a:ext cx="3797300" cy="3676650"/>
            </a:xfrm>
            <a:prstGeom prst="rect">
              <a:avLst/>
            </a:prstGeom>
            <a:solidFill>
              <a:srgbClr val="6CB1E2">
                <a:alpha val="1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339632" y="2092867"/>
              <a:ext cx="635000" cy="369332"/>
            </a:xfrm>
            <a:prstGeom prst="rect">
              <a:avLst/>
            </a:prstGeom>
            <a:solidFill>
              <a:srgbClr val="E1F0F9"/>
            </a:solidFill>
          </p:spPr>
          <p:txBody>
            <a:bodyPr wrap="square" rtlCol="0">
              <a:spAutoFit/>
            </a:bodyPr>
            <a:lstStyle/>
            <a:p>
              <a:r>
                <a:rPr lang="en-US" dirty="0" err="1" smtClean="0">
                  <a:solidFill>
                    <a:srgbClr val="C05006"/>
                  </a:solidFill>
                  <a:latin typeface="Lucida Grande"/>
                  <a:ea typeface="Lucida Grande"/>
                  <a:cs typeface="Lucida Grande"/>
                </a:rPr>
                <a:t>τ</a:t>
              </a:r>
              <a:r>
                <a:rPr lang="en-US" baseline="30000" dirty="0" err="1" smtClean="0">
                  <a:solidFill>
                    <a:srgbClr val="C05006"/>
                  </a:solidFill>
                  <a:latin typeface="Lucida Grande"/>
                  <a:ea typeface="Lucida Grande"/>
                  <a:cs typeface="Lucida Grande"/>
                </a:rPr>
                <a:t>+</a:t>
              </a:r>
              <a:r>
                <a:rPr lang="en-US" dirty="0" err="1" smtClean="0">
                  <a:solidFill>
                    <a:srgbClr val="C05006"/>
                  </a:solidFill>
                  <a:latin typeface="Lucida Grande"/>
                  <a:ea typeface="Lucida Grande"/>
                  <a:cs typeface="Lucida Grande"/>
                </a:rPr>
                <a:t>τ</a:t>
              </a:r>
              <a:r>
                <a:rPr lang="en-US" baseline="30000" dirty="0" smtClean="0">
                  <a:solidFill>
                    <a:srgbClr val="C05006"/>
                  </a:solidFill>
                  <a:latin typeface="Lucida Grande"/>
                  <a:ea typeface="Lucida Grande"/>
                  <a:cs typeface="Lucida Grande"/>
                </a:rPr>
                <a:t>-</a:t>
              </a:r>
              <a:endParaRPr lang="en-US" baseline="30000" dirty="0">
                <a:solidFill>
                  <a:srgbClr val="C05006"/>
                </a:solidFill>
                <a:latin typeface="Times New Roman Bar"/>
                <a:cs typeface="Times New Roman Bar"/>
              </a:endParaRPr>
            </a:p>
          </p:txBody>
        </p:sp>
        <p:sp>
          <p:nvSpPr>
            <p:cNvPr id="13" name="Freeform 12"/>
            <p:cNvSpPr/>
            <p:nvPr/>
          </p:nvSpPr>
          <p:spPr>
            <a:xfrm>
              <a:off x="5095157" y="2366433"/>
              <a:ext cx="3784600" cy="2743200"/>
            </a:xfrm>
            <a:custGeom>
              <a:avLst/>
              <a:gdLst>
                <a:gd name="connsiteX0" fmla="*/ 0 w 3784600"/>
                <a:gd name="connsiteY0" fmla="*/ 0 h 2743200"/>
                <a:gd name="connsiteX1" fmla="*/ 508000 w 3784600"/>
                <a:gd name="connsiteY1" fmla="*/ 152400 h 2743200"/>
                <a:gd name="connsiteX2" fmla="*/ 723900 w 3784600"/>
                <a:gd name="connsiteY2" fmla="*/ 254000 h 2743200"/>
                <a:gd name="connsiteX3" fmla="*/ 1028700 w 3784600"/>
                <a:gd name="connsiteY3" fmla="*/ 444500 h 2743200"/>
                <a:gd name="connsiteX4" fmla="*/ 1282700 w 3784600"/>
                <a:gd name="connsiteY4" fmla="*/ 647700 h 2743200"/>
                <a:gd name="connsiteX5" fmla="*/ 1511300 w 3784600"/>
                <a:gd name="connsiteY5" fmla="*/ 965200 h 2743200"/>
                <a:gd name="connsiteX6" fmla="*/ 1701800 w 3784600"/>
                <a:gd name="connsiteY6" fmla="*/ 1447800 h 2743200"/>
                <a:gd name="connsiteX7" fmla="*/ 1816100 w 3784600"/>
                <a:gd name="connsiteY7" fmla="*/ 1752600 h 2743200"/>
                <a:gd name="connsiteX8" fmla="*/ 1981200 w 3784600"/>
                <a:gd name="connsiteY8" fmla="*/ 1917700 h 2743200"/>
                <a:gd name="connsiteX9" fmla="*/ 2311400 w 3784600"/>
                <a:gd name="connsiteY9" fmla="*/ 2197100 h 2743200"/>
                <a:gd name="connsiteX10" fmla="*/ 3149600 w 3784600"/>
                <a:gd name="connsiteY10" fmla="*/ 2540000 h 2743200"/>
                <a:gd name="connsiteX11" fmla="*/ 3784600 w 3784600"/>
                <a:gd name="connsiteY11"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84600" h="2743200">
                  <a:moveTo>
                    <a:pt x="0" y="0"/>
                  </a:moveTo>
                  <a:lnTo>
                    <a:pt x="508000" y="152400"/>
                  </a:lnTo>
                  <a:lnTo>
                    <a:pt x="723900" y="254000"/>
                  </a:lnTo>
                  <a:lnTo>
                    <a:pt x="1028700" y="444500"/>
                  </a:lnTo>
                  <a:lnTo>
                    <a:pt x="1282700" y="647700"/>
                  </a:lnTo>
                  <a:lnTo>
                    <a:pt x="1511300" y="965200"/>
                  </a:lnTo>
                  <a:lnTo>
                    <a:pt x="1701800" y="1447800"/>
                  </a:lnTo>
                  <a:lnTo>
                    <a:pt x="1816100" y="1752600"/>
                  </a:lnTo>
                  <a:lnTo>
                    <a:pt x="1981200" y="1917700"/>
                  </a:lnTo>
                  <a:lnTo>
                    <a:pt x="2311400" y="2197100"/>
                  </a:lnTo>
                  <a:lnTo>
                    <a:pt x="3149600" y="2540000"/>
                  </a:lnTo>
                  <a:lnTo>
                    <a:pt x="3784600" y="2743200"/>
                  </a:lnTo>
                </a:path>
              </a:pathLst>
            </a:custGeom>
            <a:ln>
              <a:solidFill>
                <a:srgbClr val="C05006"/>
              </a:solidFill>
            </a:ln>
            <a:effectLst>
              <a:glow rad="101600">
                <a:schemeClr val="accent5">
                  <a:lumMod val="60000"/>
                  <a:lumOff val="40000"/>
                  <a:alpha val="75000"/>
                </a:schemeClr>
              </a:glow>
              <a:outerShdw blurRad="95250" dist="762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7" name="TextBox 16"/>
          <p:cNvSpPr txBox="1"/>
          <p:nvPr/>
        </p:nvSpPr>
        <p:spPr>
          <a:xfrm>
            <a:off x="0" y="1521019"/>
            <a:ext cx="4249318" cy="3693319"/>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defPPr>
              <a:defRPr lang="en-US"/>
            </a:defPPr>
            <a:lvl1pPr marL="285750" indent="-285750">
              <a:buFont typeface="Arial"/>
              <a:buChar char="•"/>
              <a:defRPr>
                <a:solidFill>
                  <a:srgbClr val="000000"/>
                </a:solidFill>
                <a:effectLst>
                  <a:outerShdw dist="25400" dir="2700000" algn="tl" rotWithShape="0">
                    <a:scrgbClr r="0" g="0" b="0">
                      <a:alpha val="63000"/>
                    </a:scrgbClr>
                  </a:outerShdw>
                </a:effectLst>
              </a:defRPr>
            </a:lvl1pPr>
            <a:lvl2pPr marL="742950" lvl="1" indent="-285750">
              <a:buFont typeface="Arial"/>
              <a:buChar char="•"/>
              <a:defRPr>
                <a:solidFill>
                  <a:schemeClr val="bg1"/>
                </a:solidFill>
              </a:defRPr>
            </a:lvl2pPr>
          </a:lstStyle>
          <a:p>
            <a:r>
              <a:rPr lang="en-US" dirty="0"/>
              <a:t>Largest branching ratio at low masses</a:t>
            </a:r>
          </a:p>
          <a:p>
            <a:r>
              <a:rPr lang="en-US" dirty="0"/>
              <a:t>Sensitive to all production </a:t>
            </a:r>
            <a:r>
              <a:rPr lang="en-US" dirty="0" smtClean="0"/>
              <a:t>modes</a:t>
            </a:r>
          </a:p>
          <a:p>
            <a:pPr lvl="1"/>
            <a:r>
              <a:rPr lang="en-US" dirty="0" err="1">
                <a:solidFill>
                  <a:srgbClr val="000000"/>
                </a:solidFill>
                <a:effectLst>
                  <a:outerShdw dist="25400" dir="2700000" algn="tl" rotWithShape="0">
                    <a:scrgbClr r="0" g="0" b="0">
                      <a:alpha val="63000"/>
                    </a:scrgbClr>
                  </a:outerShdw>
                </a:effectLst>
              </a:rPr>
              <a:t>gg</a:t>
            </a:r>
            <a:r>
              <a:rPr lang="en-US" dirty="0">
                <a:solidFill>
                  <a:srgbClr val="000000"/>
                </a:solidFill>
                <a:effectLst>
                  <a:outerShdw dist="25400" dir="2700000" algn="tl" rotWithShape="0">
                    <a:scrgbClr r="0" g="0" b="0">
                      <a:alpha val="63000"/>
                    </a:scrgbClr>
                  </a:outerShdw>
                </a:effectLst>
              </a:rPr>
              <a:t> fusion</a:t>
            </a:r>
          </a:p>
          <a:p>
            <a:pPr lvl="1"/>
            <a:r>
              <a:rPr lang="en-US" dirty="0">
                <a:solidFill>
                  <a:srgbClr val="000000"/>
                </a:solidFill>
                <a:effectLst>
                  <a:outerShdw dist="25400" dir="2700000" algn="tl" rotWithShape="0">
                    <a:scrgbClr r="0" g="0" b="0">
                      <a:alpha val="63000"/>
                    </a:scrgbClr>
                  </a:outerShdw>
                </a:effectLst>
              </a:rPr>
              <a:t>VBF</a:t>
            </a:r>
          </a:p>
          <a:p>
            <a:pPr lvl="1"/>
            <a:r>
              <a:rPr lang="en-US" dirty="0">
                <a:solidFill>
                  <a:srgbClr val="000000"/>
                </a:solidFill>
                <a:effectLst>
                  <a:outerShdw dist="25400" dir="2700000" algn="tl" rotWithShape="0">
                    <a:scrgbClr r="0" g="0" b="0">
                      <a:alpha val="63000"/>
                    </a:scrgbClr>
                  </a:outerShdw>
                </a:effectLst>
              </a:rPr>
              <a:t>VH</a:t>
            </a:r>
          </a:p>
          <a:p>
            <a:pPr marL="0" indent="0">
              <a:buNone/>
            </a:pPr>
            <a:r>
              <a:rPr lang="en-US" dirty="0"/>
              <a:t>BUT </a:t>
            </a:r>
          </a:p>
          <a:p>
            <a:r>
              <a:rPr lang="en-US" dirty="0" smtClean="0"/>
              <a:t>Decays: </a:t>
            </a:r>
            <a:r>
              <a:rPr lang="en-US" dirty="0"/>
              <a:t>requires non-trivial Pattern recognition</a:t>
            </a:r>
          </a:p>
          <a:p>
            <a:r>
              <a:rPr lang="en-US" dirty="0"/>
              <a:t>Challenging large background</a:t>
            </a:r>
          </a:p>
          <a:p>
            <a:pPr lvl="1"/>
            <a:r>
              <a:rPr lang="en-US" dirty="0" err="1">
                <a:solidFill>
                  <a:srgbClr val="000000"/>
                </a:solidFill>
                <a:effectLst>
                  <a:outerShdw dist="25400" dir="2700000" algn="tl" rotWithShape="0">
                    <a:scrgbClr r="0" g="0" b="0">
                      <a:alpha val="63000"/>
                    </a:scrgbClr>
                  </a:outerShdw>
                </a:effectLst>
              </a:rPr>
              <a:t>Drell</a:t>
            </a:r>
            <a:r>
              <a:rPr lang="en-US" dirty="0">
                <a:solidFill>
                  <a:srgbClr val="000000"/>
                </a:solidFill>
                <a:effectLst>
                  <a:outerShdw dist="25400" dir="2700000" algn="tl" rotWithShape="0">
                    <a:scrgbClr r="0" g="0" b="0">
                      <a:alpha val="63000"/>
                    </a:scrgbClr>
                  </a:outerShdw>
                </a:effectLst>
              </a:rPr>
              <a:t>-Yan →</a:t>
            </a:r>
            <a:r>
              <a:rPr lang="en-US" dirty="0" err="1"/>
              <a:t>ττ</a:t>
            </a:r>
            <a:endParaRPr lang="en-US" dirty="0"/>
          </a:p>
          <a:p>
            <a:pPr lvl="1"/>
            <a:r>
              <a:rPr lang="en-US" dirty="0" err="1">
                <a:solidFill>
                  <a:srgbClr val="000000"/>
                </a:solidFill>
                <a:effectLst>
                  <a:outerShdw dist="25400" dir="2700000" algn="tl" rotWithShape="0">
                    <a:scrgbClr r="0" g="0" b="0">
                      <a:alpha val="63000"/>
                    </a:scrgbClr>
                  </a:outerShdw>
                </a:effectLst>
              </a:rPr>
              <a:t>W+jets</a:t>
            </a:r>
            <a:endParaRPr lang="en-US" dirty="0">
              <a:solidFill>
                <a:srgbClr val="000000"/>
              </a:solidFill>
              <a:effectLst>
                <a:outerShdw dist="25400" dir="2700000" algn="tl" rotWithShape="0">
                  <a:scrgbClr r="0" g="0" b="0">
                    <a:alpha val="63000"/>
                  </a:scrgbClr>
                </a:outerShdw>
              </a:effectLst>
            </a:endParaRPr>
          </a:p>
          <a:p>
            <a:pPr lvl="1"/>
            <a:r>
              <a:rPr lang="en-US" dirty="0">
                <a:solidFill>
                  <a:srgbClr val="000000"/>
                </a:solidFill>
                <a:effectLst>
                  <a:outerShdw dist="25400" dir="2700000" algn="tl" rotWithShape="0">
                    <a:scrgbClr r="0" g="0" b="0">
                      <a:alpha val="63000"/>
                    </a:scrgbClr>
                  </a:outerShdw>
                </a:effectLst>
              </a:rPr>
              <a:t>QCD</a:t>
            </a:r>
          </a:p>
          <a:p>
            <a:endParaRPr lang="en-US" dirty="0"/>
          </a:p>
        </p:txBody>
      </p:sp>
    </p:spTree>
    <p:extLst>
      <p:ext uri="{BB962C8B-B14F-4D97-AF65-F5344CB8AC3E}">
        <p14:creationId xmlns:p14="http://schemas.microsoft.com/office/powerpoint/2010/main" val="771984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a:t>
            </a:r>
            <a:r>
              <a:rPr lang="en-US" baseline="-25000" dirty="0" smtClean="0"/>
              <a:t>h</a:t>
            </a:r>
            <a:r>
              <a:rPr lang="en-US" dirty="0" smtClean="0"/>
              <a:t> reconstruction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7" name="TextBox 6"/>
          <p:cNvSpPr txBox="1"/>
          <p:nvPr/>
        </p:nvSpPr>
        <p:spPr>
          <a:xfrm>
            <a:off x="88900" y="1110386"/>
            <a:ext cx="8623300" cy="830997"/>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400" dirty="0" smtClean="0">
                <a:solidFill>
                  <a:schemeClr val="bg1"/>
                </a:solidFill>
              </a:rPr>
              <a:t>Charged hadrons are combined with electromagnetic </a:t>
            </a:r>
            <a:r>
              <a:rPr lang="en-US" sz="2400" dirty="0" err="1" smtClean="0">
                <a:solidFill>
                  <a:schemeClr val="bg1"/>
                </a:solidFill>
              </a:rPr>
              <a:t>objets</a:t>
            </a:r>
            <a:r>
              <a:rPr lang="en-US" sz="2400" dirty="0" smtClean="0">
                <a:solidFill>
                  <a:schemeClr val="bg1"/>
                </a:solidFill>
              </a:rPr>
              <a:t> (arranged in ‘calorimeter-strips’ or identified single photons) </a:t>
            </a:r>
          </a:p>
        </p:txBody>
      </p:sp>
      <p:sp>
        <p:nvSpPr>
          <p:cNvPr id="8" name="TextBox 7"/>
          <p:cNvSpPr txBox="1"/>
          <p:nvPr/>
        </p:nvSpPr>
        <p:spPr>
          <a:xfrm>
            <a:off x="1067419" y="5067300"/>
            <a:ext cx="7006584" cy="400110"/>
          </a:xfrm>
          <a:prstGeom prst="rect">
            <a:avLst/>
          </a:prstGeom>
          <a:solidFill>
            <a:srgbClr val="FFFFFF"/>
          </a:solidFill>
          <a:ln>
            <a:solidFill>
              <a:schemeClr val="bg1"/>
            </a:solidFill>
          </a:ln>
          <a:effectLst>
            <a:outerShdw blurRad="88900" dist="190500" dir="2760000" algn="l" rotWithShape="0">
              <a:prstClr val="black">
                <a:alpha val="40000"/>
              </a:prstClr>
            </a:outerShdw>
          </a:effectLst>
        </p:spPr>
        <p:txBody>
          <a:bodyPr wrap="square" rtlCol="0">
            <a:spAutoFit/>
          </a:bodyPr>
          <a:lstStyle/>
          <a:p>
            <a:r>
              <a:rPr lang="en-US" sz="2000" dirty="0" smtClean="0">
                <a:solidFill>
                  <a:schemeClr val="bg1"/>
                </a:solidFill>
              </a:rPr>
              <a:t>Single prong          Three prongs              Single Prong + Strip                </a:t>
            </a:r>
            <a:endParaRPr lang="en-US" sz="2000" dirty="0">
              <a:solidFill>
                <a:schemeClr val="bg1"/>
              </a:solidFill>
            </a:endParaRPr>
          </a:p>
        </p:txBody>
      </p:sp>
      <p:sp>
        <p:nvSpPr>
          <p:cNvPr id="9" name="TextBox 8"/>
          <p:cNvSpPr txBox="1"/>
          <p:nvPr/>
        </p:nvSpPr>
        <p:spPr>
          <a:xfrm>
            <a:off x="2133600" y="5525353"/>
            <a:ext cx="5219700" cy="830997"/>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l-GR" sz="2400" dirty="0" smtClean="0">
                <a:solidFill>
                  <a:schemeClr val="bg1"/>
                </a:solidFill>
              </a:rPr>
              <a:t>τ</a:t>
            </a:r>
            <a:r>
              <a:rPr lang="en-US" sz="2400" dirty="0" smtClean="0">
                <a:solidFill>
                  <a:schemeClr val="bg1"/>
                </a:solidFill>
              </a:rPr>
              <a:t> are isolated using a MVA approach</a:t>
            </a:r>
          </a:p>
          <a:p>
            <a:pPr marL="342900" indent="-342900">
              <a:buFont typeface="Arial"/>
              <a:buChar char="•"/>
            </a:pPr>
            <a:r>
              <a:rPr lang="en-US" sz="2400" dirty="0" smtClean="0">
                <a:solidFill>
                  <a:schemeClr val="bg1"/>
                </a:solidFill>
              </a:rPr>
              <a:t>Absolute energy sums in rings  </a:t>
            </a:r>
          </a:p>
        </p:txBody>
      </p:sp>
      <p:grpSp>
        <p:nvGrpSpPr>
          <p:cNvPr id="19" name="Group 18"/>
          <p:cNvGrpSpPr/>
          <p:nvPr/>
        </p:nvGrpSpPr>
        <p:grpSpPr>
          <a:xfrm>
            <a:off x="1025503" y="2158999"/>
            <a:ext cx="7048500" cy="2730500"/>
            <a:chOff x="1025503" y="2158999"/>
            <a:chExt cx="7048500" cy="2730500"/>
          </a:xfrm>
        </p:grpSpPr>
        <p:pic>
          <p:nvPicPr>
            <p:cNvPr id="5" name="Picture 4"/>
            <p:cNvPicPr>
              <a:picLocks noChangeAspect="1"/>
            </p:cNvPicPr>
            <p:nvPr/>
          </p:nvPicPr>
          <p:blipFill>
            <a:blip r:embed="rId2"/>
            <a:stretch>
              <a:fillRect/>
            </a:stretch>
          </p:blipFill>
          <p:spPr>
            <a:xfrm>
              <a:off x="1025503" y="2158999"/>
              <a:ext cx="7048500" cy="2730500"/>
            </a:xfrm>
            <a:prstGeom prst="rect">
              <a:avLst/>
            </a:prstGeom>
            <a:effectLst>
              <a:outerShdw blurRad="63500" dist="190500" dir="2700000" algn="l" rotWithShape="0">
                <a:prstClr val="black">
                  <a:alpha val="50000"/>
                </a:prstClr>
              </a:outerShdw>
            </a:effectLst>
          </p:spPr>
        </p:pic>
        <p:grpSp>
          <p:nvGrpSpPr>
            <p:cNvPr id="18" name="Group 17"/>
            <p:cNvGrpSpPr/>
            <p:nvPr/>
          </p:nvGrpSpPr>
          <p:grpSpPr>
            <a:xfrm>
              <a:off x="5219700" y="2279650"/>
              <a:ext cx="1578162" cy="323850"/>
              <a:chOff x="5219700" y="2279650"/>
              <a:chExt cx="1578162" cy="323850"/>
            </a:xfrm>
          </p:grpSpPr>
          <p:cxnSp>
            <p:nvCxnSpPr>
              <p:cNvPr id="10" name="Straight Connector 9"/>
              <p:cNvCxnSpPr/>
              <p:nvPr/>
            </p:nvCxnSpPr>
            <p:spPr>
              <a:xfrm flipV="1">
                <a:off x="5334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588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842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6096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350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219700" y="2489200"/>
                <a:ext cx="1432112" cy="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365750" y="2374900"/>
                <a:ext cx="1432112" cy="6350"/>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0" name="TextBox 19"/>
          <p:cNvSpPr txBox="1"/>
          <p:nvPr/>
        </p:nvSpPr>
        <p:spPr>
          <a:xfrm>
            <a:off x="4635500" y="2190234"/>
            <a:ext cx="876300" cy="369332"/>
          </a:xfrm>
          <a:prstGeom prst="rect">
            <a:avLst/>
          </a:prstGeom>
          <a:noFill/>
        </p:spPr>
        <p:txBody>
          <a:bodyPr wrap="square" rtlCol="0">
            <a:spAutoFit/>
          </a:bodyPr>
          <a:lstStyle/>
          <a:p>
            <a:r>
              <a:rPr lang="en-US" dirty="0" smtClean="0">
                <a:solidFill>
                  <a:schemeClr val="bg1"/>
                </a:solidFill>
              </a:rPr>
              <a:t>ECAL</a:t>
            </a:r>
            <a:endParaRPr lang="en-US" dirty="0">
              <a:solidFill>
                <a:schemeClr val="bg1"/>
              </a:solidFill>
            </a:endParaRPr>
          </a:p>
        </p:txBody>
      </p:sp>
    </p:spTree>
    <p:extLst>
      <p:ext uri="{BB962C8B-B14F-4D97-AF65-F5344CB8AC3E}">
        <p14:creationId xmlns:p14="http://schemas.microsoft.com/office/powerpoint/2010/main" val="240270120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a:t>
            </a:r>
            <a:r>
              <a:rPr lang="en-US" baseline="-25000" dirty="0" err="1"/>
              <a:t>h</a:t>
            </a:r>
            <a:r>
              <a:rPr lang="en-US" dirty="0" err="1" smtClean="0"/>
              <a:t>Reco</a:t>
            </a:r>
            <a:r>
              <a:rPr lang="en-US" dirty="0" smtClean="0"/>
              <a:t> performance</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231899"/>
            <a:ext cx="4432300" cy="4204769"/>
          </a:xfrm>
          <a:prstGeom prst="rect">
            <a:avLst/>
          </a:prstGeom>
        </p:spPr>
      </p:pic>
      <p:sp>
        <p:nvSpPr>
          <p:cNvPr id="7" name="Rectangle 6"/>
          <p:cNvSpPr/>
          <p:nvPr/>
        </p:nvSpPr>
        <p:spPr>
          <a:xfrm>
            <a:off x="3087953" y="6171684"/>
            <a:ext cx="4008504" cy="369332"/>
          </a:xfrm>
          <a:prstGeom prst="rect">
            <a:avLst/>
          </a:prstGeom>
        </p:spPr>
        <p:txBody>
          <a:bodyPr wrap="none">
            <a:spAutoFit/>
          </a:bodyPr>
          <a:lstStyle/>
          <a:p>
            <a:r>
              <a:rPr lang="en-US" dirty="0" smtClean="0"/>
              <a:t>Ref: CMS collaboration, JINST 7, </a:t>
            </a:r>
            <a:r>
              <a:rPr lang="en-US" dirty="0"/>
              <a:t>P01001</a:t>
            </a:r>
          </a:p>
        </p:txBody>
      </p:sp>
      <p:pic>
        <p:nvPicPr>
          <p:cNvPr id="8" name="Picture 7"/>
          <p:cNvPicPr>
            <a:picLocks noChangeAspect="1"/>
          </p:cNvPicPr>
          <p:nvPr/>
        </p:nvPicPr>
        <p:blipFill>
          <a:blip r:embed="rId3"/>
          <a:stretch>
            <a:fillRect/>
          </a:stretch>
        </p:blipFill>
        <p:spPr>
          <a:xfrm>
            <a:off x="4432300" y="1003298"/>
            <a:ext cx="2808781" cy="2705101"/>
          </a:xfrm>
          <a:prstGeom prst="rect">
            <a:avLst/>
          </a:prstGeom>
        </p:spPr>
      </p:pic>
      <p:pic>
        <p:nvPicPr>
          <p:cNvPr id="9" name="Picture 8"/>
          <p:cNvPicPr>
            <a:picLocks noChangeAspect="1"/>
          </p:cNvPicPr>
          <p:nvPr/>
        </p:nvPicPr>
        <p:blipFill>
          <a:blip r:embed="rId4"/>
          <a:stretch>
            <a:fillRect/>
          </a:stretch>
        </p:blipFill>
        <p:spPr>
          <a:xfrm>
            <a:off x="4432300" y="3708399"/>
            <a:ext cx="2835690" cy="2731016"/>
          </a:xfrm>
          <a:prstGeom prst="rect">
            <a:avLst/>
          </a:prstGeom>
        </p:spPr>
      </p:pic>
      <p:sp>
        <p:nvSpPr>
          <p:cNvPr id="10" name="TextBox 9"/>
          <p:cNvSpPr txBox="1"/>
          <p:nvPr/>
        </p:nvSpPr>
        <p:spPr>
          <a:xfrm>
            <a:off x="7480300" y="1574800"/>
            <a:ext cx="1206500" cy="1200329"/>
          </a:xfrm>
          <a:prstGeom prst="rect">
            <a:avLst/>
          </a:prstGeom>
          <a:solidFill>
            <a:srgbClr val="FFFFFF"/>
          </a:solidFill>
          <a:ln>
            <a:solidFill>
              <a:srgbClr val="000000"/>
            </a:solidFill>
          </a:ln>
          <a:effectLst>
            <a:outerShdw blurRad="88900" dist="190500" dir="2700000" algn="tl" rotWithShape="0">
              <a:prstClr val="black">
                <a:alpha val="50000"/>
              </a:prstClr>
            </a:outerShdw>
          </a:effectLst>
        </p:spPr>
        <p:txBody>
          <a:bodyPr wrap="square" rtlCol="0">
            <a:spAutoFit/>
          </a:bodyPr>
          <a:lstStyle/>
          <a:p>
            <a:r>
              <a:rPr lang="en-US" dirty="0" err="1" smtClean="0">
                <a:solidFill>
                  <a:srgbClr val="000000"/>
                </a:solidFill>
              </a:rPr>
              <a:t>τ</a:t>
            </a:r>
            <a:r>
              <a:rPr lang="en-US" baseline="-25000" dirty="0" err="1" smtClean="0">
                <a:solidFill>
                  <a:srgbClr val="000000"/>
                </a:solidFill>
              </a:rPr>
              <a:t>h</a:t>
            </a:r>
            <a:r>
              <a:rPr lang="en-US" dirty="0" smtClean="0">
                <a:solidFill>
                  <a:srgbClr val="000000"/>
                </a:solidFill>
              </a:rPr>
              <a:t> </a:t>
            </a:r>
            <a:r>
              <a:rPr lang="en-US" dirty="0" err="1" smtClean="0">
                <a:solidFill>
                  <a:srgbClr val="000000"/>
                </a:solidFill>
              </a:rPr>
              <a:t>misid</a:t>
            </a:r>
            <a:r>
              <a:rPr lang="en-US" dirty="0" smtClean="0">
                <a:solidFill>
                  <a:srgbClr val="000000"/>
                </a:solidFill>
              </a:rPr>
              <a:t> in QCD enriched </a:t>
            </a:r>
            <a:r>
              <a:rPr lang="en-US" dirty="0" err="1" smtClean="0">
                <a:solidFill>
                  <a:srgbClr val="000000"/>
                </a:solidFill>
              </a:rPr>
              <a:t>multijets</a:t>
            </a:r>
            <a:endParaRPr lang="en-US" dirty="0">
              <a:solidFill>
                <a:srgbClr val="000000"/>
              </a:solidFill>
            </a:endParaRPr>
          </a:p>
        </p:txBody>
      </p:sp>
      <p:sp>
        <p:nvSpPr>
          <p:cNvPr id="11" name="TextBox 10"/>
          <p:cNvSpPr txBox="1"/>
          <p:nvPr/>
        </p:nvSpPr>
        <p:spPr>
          <a:xfrm>
            <a:off x="7632700" y="4236339"/>
            <a:ext cx="1206500" cy="1200329"/>
          </a:xfrm>
          <a:prstGeom prst="rect">
            <a:avLst/>
          </a:prstGeom>
          <a:solidFill>
            <a:srgbClr val="FFFFFF"/>
          </a:solidFill>
          <a:ln>
            <a:solidFill>
              <a:srgbClr val="000000"/>
            </a:solidFill>
          </a:ln>
          <a:effectLst>
            <a:outerShdw blurRad="88900" dist="190500" dir="2700000" algn="tl" rotWithShape="0">
              <a:prstClr val="black">
                <a:alpha val="50000"/>
              </a:prstClr>
            </a:outerShdw>
          </a:effectLst>
        </p:spPr>
        <p:txBody>
          <a:bodyPr wrap="square" rtlCol="0">
            <a:spAutoFit/>
          </a:bodyPr>
          <a:lstStyle>
            <a:defPPr>
              <a:defRPr lang="en-US"/>
            </a:defPPr>
            <a:lvl1pPr>
              <a:defRPr>
                <a:solidFill>
                  <a:srgbClr val="000000"/>
                </a:solidFill>
              </a:defRPr>
            </a:lvl1pPr>
          </a:lstStyle>
          <a:p>
            <a:r>
              <a:rPr lang="en-US" dirty="0" err="1"/>
              <a:t>τ</a:t>
            </a:r>
            <a:r>
              <a:rPr lang="en-US" baseline="-25000" dirty="0" err="1"/>
              <a:t>h</a:t>
            </a:r>
            <a:r>
              <a:rPr lang="en-US" dirty="0"/>
              <a:t> </a:t>
            </a:r>
            <a:r>
              <a:rPr lang="en-US" dirty="0" err="1"/>
              <a:t>misid</a:t>
            </a:r>
            <a:r>
              <a:rPr lang="en-US" dirty="0"/>
              <a:t> in </a:t>
            </a:r>
            <a:r>
              <a:rPr lang="en-US" dirty="0" err="1"/>
              <a:t>W+jets</a:t>
            </a:r>
            <a:r>
              <a:rPr lang="en-US" dirty="0"/>
              <a:t> enriched </a:t>
            </a:r>
            <a:r>
              <a:rPr lang="en-US" dirty="0" err="1"/>
              <a:t>multijets</a:t>
            </a:r>
            <a:endParaRPr lang="en-US" dirty="0"/>
          </a:p>
        </p:txBody>
      </p:sp>
    </p:spTree>
    <p:extLst>
      <p:ext uri="{BB962C8B-B14F-4D97-AF65-F5344CB8AC3E}">
        <p14:creationId xmlns:p14="http://schemas.microsoft.com/office/powerpoint/2010/main" val="167598668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t>
            </a:r>
            <a:r>
              <a:rPr lang="en-US" dirty="0" err="1" smtClean="0"/>
              <a:t>τ</a:t>
            </a:r>
            <a:r>
              <a:rPr lang="en-US" dirty="0" smtClean="0"/>
              <a:t> mass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698500" y="1231899"/>
            <a:ext cx="7708900" cy="4647512"/>
          </a:xfrm>
          <a:prstGeom prst="rect">
            <a:avLst/>
          </a:prstGeom>
        </p:spPr>
      </p:pic>
    </p:spTree>
    <p:extLst>
      <p:ext uri="{BB962C8B-B14F-4D97-AF65-F5344CB8AC3E}">
        <p14:creationId xmlns:p14="http://schemas.microsoft.com/office/powerpoint/2010/main" val="48462537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strategy</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rotWithShape="1">
          <a:blip r:embed="rId2"/>
          <a:srcRect l="-162"/>
          <a:stretch/>
        </p:blipFill>
        <p:spPr>
          <a:xfrm>
            <a:off x="830440" y="2408402"/>
            <a:ext cx="7376713" cy="3714475"/>
          </a:xfrm>
          <a:prstGeom prst="rect">
            <a:avLst/>
          </a:prstGeom>
        </p:spPr>
      </p:pic>
      <p:sp>
        <p:nvSpPr>
          <p:cNvPr id="6" name="TextBox 5"/>
          <p:cNvSpPr txBox="1"/>
          <p:nvPr/>
        </p:nvSpPr>
        <p:spPr>
          <a:xfrm>
            <a:off x="1852706" y="6161626"/>
            <a:ext cx="4903694" cy="461665"/>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400" dirty="0" smtClean="0">
                <a:solidFill>
                  <a:schemeClr val="bg1"/>
                </a:solidFill>
              </a:rPr>
              <a:t>All categories are fit simultaneously</a:t>
            </a:r>
          </a:p>
        </p:txBody>
      </p:sp>
      <p:sp>
        <p:nvSpPr>
          <p:cNvPr id="7" name="TextBox 6"/>
          <p:cNvSpPr txBox="1"/>
          <p:nvPr/>
        </p:nvSpPr>
        <p:spPr>
          <a:xfrm>
            <a:off x="186596" y="1110386"/>
            <a:ext cx="8623300" cy="1200328"/>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pPr marL="342900" indent="-342900">
              <a:buFont typeface="Arial"/>
              <a:buChar char="•"/>
            </a:pPr>
            <a:r>
              <a:rPr lang="en-US" sz="2400" dirty="0" smtClean="0">
                <a:solidFill>
                  <a:schemeClr val="bg1"/>
                </a:solidFill>
              </a:rPr>
              <a:t>Analysis in 4 final states </a:t>
            </a:r>
            <a:r>
              <a:rPr lang="en-US" sz="2400" dirty="0" err="1" smtClean="0">
                <a:solidFill>
                  <a:schemeClr val="bg1"/>
                </a:solidFill>
              </a:rPr>
              <a:t>μτ</a:t>
            </a:r>
            <a:r>
              <a:rPr lang="en-US" sz="2400" baseline="-25000" dirty="0" err="1" smtClean="0">
                <a:solidFill>
                  <a:schemeClr val="bg1"/>
                </a:solidFill>
              </a:rPr>
              <a:t>h</a:t>
            </a:r>
            <a:r>
              <a:rPr lang="en-US" sz="2400" dirty="0" err="1">
                <a:solidFill>
                  <a:schemeClr val="bg1"/>
                </a:solidFill>
              </a:rPr>
              <a:t>,eτ</a:t>
            </a:r>
            <a:r>
              <a:rPr lang="en-US" sz="2400" baseline="-25000" dirty="0" err="1">
                <a:solidFill>
                  <a:schemeClr val="bg1"/>
                </a:solidFill>
              </a:rPr>
              <a:t>h</a:t>
            </a:r>
            <a:r>
              <a:rPr lang="en-US" sz="2400" dirty="0" err="1">
                <a:solidFill>
                  <a:schemeClr val="bg1"/>
                </a:solidFill>
              </a:rPr>
              <a:t>,eμ,</a:t>
            </a:r>
            <a:r>
              <a:rPr lang="en-US" sz="2400" dirty="0" err="1" smtClean="0">
                <a:solidFill>
                  <a:schemeClr val="bg1"/>
                </a:solidFill>
              </a:rPr>
              <a:t>μμ</a:t>
            </a:r>
            <a:endParaRPr lang="en-US" sz="2400" dirty="0" smtClean="0">
              <a:solidFill>
                <a:schemeClr val="bg1"/>
              </a:solidFill>
            </a:endParaRPr>
          </a:p>
          <a:p>
            <a:pPr marL="342900" indent="-342900">
              <a:buFont typeface="Arial"/>
              <a:buChar char="•"/>
            </a:pPr>
            <a:r>
              <a:rPr lang="en-US" sz="2400" dirty="0" smtClean="0">
                <a:solidFill>
                  <a:schemeClr val="bg1"/>
                </a:solidFill>
              </a:rPr>
              <a:t>5 categories (S/B, mass resolution) defined by jet multiplicities and boost (</a:t>
            </a:r>
            <a:r>
              <a:rPr lang="en-US" sz="2400" dirty="0" err="1" smtClean="0">
                <a:solidFill>
                  <a:schemeClr val="bg1"/>
                </a:solidFill>
              </a:rPr>
              <a:t>p</a:t>
            </a:r>
            <a:r>
              <a:rPr lang="en-US" sz="2400" baseline="-25000" dirty="0" err="1" smtClean="0">
                <a:solidFill>
                  <a:schemeClr val="bg1"/>
                </a:solidFill>
              </a:rPr>
              <a:t>t</a:t>
            </a:r>
            <a:r>
              <a:rPr lang="en-US" sz="2400" dirty="0" smtClean="0">
                <a:solidFill>
                  <a:schemeClr val="bg1"/>
                </a:solidFill>
              </a:rPr>
              <a:t>) of either </a:t>
            </a:r>
            <a:r>
              <a:rPr lang="en-US" sz="2400" dirty="0" err="1" smtClean="0">
                <a:solidFill>
                  <a:schemeClr val="bg1"/>
                </a:solidFill>
              </a:rPr>
              <a:t>τ</a:t>
            </a:r>
            <a:r>
              <a:rPr lang="en-US" sz="2400" baseline="-25000" dirty="0" err="1" smtClean="0">
                <a:solidFill>
                  <a:schemeClr val="bg1"/>
                </a:solidFill>
              </a:rPr>
              <a:t>h</a:t>
            </a:r>
            <a:r>
              <a:rPr lang="en-US" sz="2400" baseline="-25000" dirty="0" smtClean="0">
                <a:solidFill>
                  <a:schemeClr val="bg1"/>
                </a:solidFill>
              </a:rPr>
              <a:t> </a:t>
            </a:r>
            <a:r>
              <a:rPr lang="en-US" sz="2400" dirty="0" smtClean="0">
                <a:solidFill>
                  <a:schemeClr val="bg1"/>
                </a:solidFill>
              </a:rPr>
              <a:t>(</a:t>
            </a:r>
            <a:r>
              <a:rPr lang="en-US" sz="2400" dirty="0" err="1">
                <a:solidFill>
                  <a:schemeClr val="bg1"/>
                </a:solidFill>
              </a:rPr>
              <a:t>μτ</a:t>
            </a:r>
            <a:r>
              <a:rPr lang="en-US" sz="2400" baseline="-25000" dirty="0" err="1">
                <a:solidFill>
                  <a:schemeClr val="bg1"/>
                </a:solidFill>
              </a:rPr>
              <a:t>h</a:t>
            </a:r>
            <a:r>
              <a:rPr lang="en-US" sz="2400" dirty="0" err="1">
                <a:solidFill>
                  <a:schemeClr val="bg1"/>
                </a:solidFill>
              </a:rPr>
              <a:t>,eτ</a:t>
            </a:r>
            <a:r>
              <a:rPr lang="en-US" sz="2400" baseline="-25000" dirty="0" err="1">
                <a:solidFill>
                  <a:schemeClr val="bg1"/>
                </a:solidFill>
              </a:rPr>
              <a:t>h</a:t>
            </a:r>
            <a:r>
              <a:rPr lang="en-US" sz="2400" dirty="0" smtClean="0">
                <a:solidFill>
                  <a:schemeClr val="bg1"/>
                </a:solidFill>
              </a:rPr>
              <a:t>) or leading μ (</a:t>
            </a:r>
            <a:r>
              <a:rPr lang="en-US" sz="2400" dirty="0" err="1">
                <a:solidFill>
                  <a:schemeClr val="bg1"/>
                </a:solidFill>
              </a:rPr>
              <a:t>eμ,</a:t>
            </a:r>
            <a:r>
              <a:rPr lang="en-US" sz="2400" dirty="0" err="1" smtClean="0">
                <a:solidFill>
                  <a:schemeClr val="bg1"/>
                </a:solidFill>
              </a:rPr>
              <a:t>μμ</a:t>
            </a:r>
            <a:r>
              <a:rPr lang="en-US" sz="2400" dirty="0" smtClean="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263278991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328285"/>
            <a:ext cx="7006584" cy="1231899"/>
          </a:xfrm>
        </p:spPr>
        <p:txBody>
          <a:bodyPr/>
          <a:lstStyle/>
          <a:p>
            <a:r>
              <a:rPr lang="en-US" dirty="0" smtClean="0"/>
              <a:t>Background (0 jet)</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2654602" y="727979"/>
            <a:ext cx="3723168" cy="3573242"/>
          </a:xfrm>
          <a:prstGeom prst="rect">
            <a:avLst/>
          </a:prstGeom>
          <a:effectLst>
            <a:outerShdw blurRad="101600" dist="190500" dir="2700000" algn="tl" rotWithShape="0">
              <a:srgbClr val="000000">
                <a:alpha val="23000"/>
              </a:srgbClr>
            </a:outerShdw>
          </a:effectLst>
        </p:spPr>
      </p:pic>
      <p:pic>
        <p:nvPicPr>
          <p:cNvPr id="6" name="Picture 5"/>
          <p:cNvPicPr>
            <a:picLocks noChangeAspect="1"/>
          </p:cNvPicPr>
          <p:nvPr/>
        </p:nvPicPr>
        <p:blipFill>
          <a:blip r:embed="rId3"/>
          <a:stretch>
            <a:fillRect/>
          </a:stretch>
        </p:blipFill>
        <p:spPr>
          <a:xfrm>
            <a:off x="280108" y="4442598"/>
            <a:ext cx="2374494" cy="2278877"/>
          </a:xfrm>
          <a:prstGeom prst="rect">
            <a:avLst/>
          </a:prstGeom>
          <a:effectLst>
            <a:outerShdw blurRad="101600" dist="190500" dir="2700000" algn="tl" rotWithShape="0">
              <a:srgbClr val="000000">
                <a:alpha val="23000"/>
              </a:srgbClr>
            </a:outerShdw>
          </a:effectLst>
        </p:spPr>
      </p:pic>
      <p:pic>
        <p:nvPicPr>
          <p:cNvPr id="7" name="Picture 6"/>
          <p:cNvPicPr>
            <a:picLocks noChangeAspect="1"/>
          </p:cNvPicPr>
          <p:nvPr/>
        </p:nvPicPr>
        <p:blipFill>
          <a:blip r:embed="rId4"/>
          <a:stretch>
            <a:fillRect/>
          </a:stretch>
        </p:blipFill>
        <p:spPr>
          <a:xfrm>
            <a:off x="3069822" y="4442598"/>
            <a:ext cx="2374494" cy="2278877"/>
          </a:xfrm>
          <a:prstGeom prst="rect">
            <a:avLst/>
          </a:prstGeom>
          <a:effectLst>
            <a:outerShdw blurRad="101600" dist="190500" dir="2700000" algn="tl" rotWithShape="0">
              <a:srgbClr val="000000">
                <a:alpha val="23000"/>
              </a:srgbClr>
            </a:outerShdw>
          </a:effectLst>
        </p:spPr>
      </p:pic>
      <p:pic>
        <p:nvPicPr>
          <p:cNvPr id="8" name="Picture 7"/>
          <p:cNvPicPr>
            <a:picLocks noChangeAspect="1"/>
          </p:cNvPicPr>
          <p:nvPr/>
        </p:nvPicPr>
        <p:blipFill>
          <a:blip r:embed="rId5"/>
          <a:stretch>
            <a:fillRect/>
          </a:stretch>
        </p:blipFill>
        <p:spPr>
          <a:xfrm>
            <a:off x="5713736" y="4442598"/>
            <a:ext cx="2360267" cy="2278877"/>
          </a:xfrm>
          <a:prstGeom prst="rect">
            <a:avLst/>
          </a:prstGeom>
          <a:effectLst>
            <a:outerShdw blurRad="101600" dist="190500" dir="2700000" algn="tl" rotWithShape="0">
              <a:srgbClr val="000000">
                <a:alpha val="23000"/>
              </a:srgbClr>
            </a:outerShdw>
          </a:effectLst>
        </p:spPr>
      </p:pic>
      <p:sp>
        <p:nvSpPr>
          <p:cNvPr id="9" name="TextBox 8"/>
          <p:cNvSpPr txBox="1"/>
          <p:nvPr/>
        </p:nvSpPr>
        <p:spPr>
          <a:xfrm>
            <a:off x="211778" y="1111201"/>
            <a:ext cx="2027303" cy="923330"/>
          </a:xfrm>
          <a:prstGeom prst="rect">
            <a:avLst/>
          </a:prstGeom>
          <a:solidFill>
            <a:srgbClr val="FFFFFF"/>
          </a:solidFill>
          <a:ln w="57150" cmpd="sng">
            <a:solidFill>
              <a:srgbClr val="FEC354"/>
            </a:solidFill>
          </a:ln>
          <a:effectLst>
            <a:outerShdw blurRad="50800" dist="177800" dir="2700000" algn="tl" rotWithShape="0">
              <a:prstClr val="black">
                <a:alpha val="40000"/>
              </a:prstClr>
            </a:outerShdw>
          </a:effectLst>
        </p:spPr>
        <p:txBody>
          <a:bodyPr wrap="square" rtlCol="0">
            <a:spAutoFit/>
          </a:bodyPr>
          <a:lstStyle/>
          <a:p>
            <a:r>
              <a:rPr lang="en-US" dirty="0" err="1" smtClean="0">
                <a:solidFill>
                  <a:srgbClr val="000000"/>
                </a:solidFill>
              </a:rPr>
              <a:t>DY→ττ</a:t>
            </a:r>
            <a:r>
              <a:rPr lang="en-US" dirty="0" smtClean="0">
                <a:solidFill>
                  <a:srgbClr val="000000"/>
                </a:solidFill>
              </a:rPr>
              <a:t>: measured using </a:t>
            </a:r>
            <a:r>
              <a:rPr lang="en-US" dirty="0" err="1" smtClean="0">
                <a:solidFill>
                  <a:srgbClr val="000000"/>
                </a:solidFill>
              </a:rPr>
              <a:t>τ</a:t>
            </a:r>
            <a:r>
              <a:rPr lang="en-US" dirty="0" smtClean="0">
                <a:solidFill>
                  <a:srgbClr val="000000"/>
                </a:solidFill>
              </a:rPr>
              <a:t> embedded </a:t>
            </a:r>
            <a:r>
              <a:rPr lang="en-US" dirty="0" err="1" smtClean="0">
                <a:solidFill>
                  <a:srgbClr val="000000"/>
                </a:solidFill>
              </a:rPr>
              <a:t>μμ</a:t>
            </a:r>
            <a:r>
              <a:rPr lang="en-US" dirty="0" smtClean="0">
                <a:solidFill>
                  <a:srgbClr val="000000"/>
                </a:solidFill>
              </a:rPr>
              <a:t> events</a:t>
            </a:r>
            <a:endParaRPr lang="en-US" dirty="0">
              <a:solidFill>
                <a:srgbClr val="000000"/>
              </a:solidFill>
            </a:endParaRPr>
          </a:p>
        </p:txBody>
      </p:sp>
      <p:sp>
        <p:nvSpPr>
          <p:cNvPr id="10" name="TextBox 9"/>
          <p:cNvSpPr txBox="1"/>
          <p:nvPr/>
        </p:nvSpPr>
        <p:spPr>
          <a:xfrm>
            <a:off x="90431" y="3204960"/>
            <a:ext cx="1953976" cy="646331"/>
          </a:xfrm>
          <a:prstGeom prst="rect">
            <a:avLst/>
          </a:prstGeom>
          <a:solidFill>
            <a:srgbClr val="FFFFFF"/>
          </a:solidFill>
          <a:ln w="57150" cmpd="sng">
            <a:solidFill>
              <a:srgbClr val="FEBDFF"/>
            </a:solidFill>
          </a:ln>
          <a:effectLst>
            <a:outerShdw blurRad="50800" dist="177800" dir="2700000" algn="tl" rotWithShape="0">
              <a:prstClr val="black">
                <a:alpha val="40000"/>
              </a:prstClr>
            </a:outerShdw>
          </a:effectLst>
        </p:spPr>
        <p:txBody>
          <a:bodyPr wrap="square" rtlCol="0">
            <a:spAutoFit/>
          </a:bodyPr>
          <a:lstStyle>
            <a:defPPr>
              <a:defRPr lang="en-US"/>
            </a:defPPr>
            <a:lvl1pPr>
              <a:defRPr>
                <a:solidFill>
                  <a:srgbClr val="000000"/>
                </a:solidFill>
              </a:defRPr>
            </a:lvl1pPr>
          </a:lstStyle>
          <a:p>
            <a:r>
              <a:rPr lang="en-US" dirty="0"/>
              <a:t>QCD: estimated from SS data </a:t>
            </a:r>
          </a:p>
        </p:txBody>
      </p:sp>
      <p:sp>
        <p:nvSpPr>
          <p:cNvPr id="11" name="TextBox 10"/>
          <p:cNvSpPr txBox="1"/>
          <p:nvPr/>
        </p:nvSpPr>
        <p:spPr>
          <a:xfrm>
            <a:off x="6377770" y="903614"/>
            <a:ext cx="2598310" cy="923330"/>
          </a:xfrm>
          <a:prstGeom prst="rect">
            <a:avLst/>
          </a:prstGeom>
          <a:solidFill>
            <a:srgbClr val="FFFFFF"/>
          </a:solidFill>
          <a:ln w="57150" cmpd="sng">
            <a:solidFill>
              <a:srgbClr val="0B4EC1"/>
            </a:solidFill>
          </a:ln>
          <a:effectLst>
            <a:outerShdw blurRad="50800" dist="177800" dir="2700000" algn="tl" rotWithShape="0">
              <a:prstClr val="black">
                <a:alpha val="40000"/>
              </a:prstClr>
            </a:outerShdw>
          </a:effectLst>
        </p:spPr>
        <p:txBody>
          <a:bodyPr wrap="square" rtlCol="0">
            <a:spAutoFit/>
          </a:bodyPr>
          <a:lstStyle>
            <a:defPPr>
              <a:defRPr lang="en-US"/>
            </a:defPPr>
            <a:lvl1pPr>
              <a:defRPr>
                <a:solidFill>
                  <a:srgbClr val="000000"/>
                </a:solidFill>
              </a:defRPr>
            </a:lvl1pPr>
          </a:lstStyle>
          <a:p>
            <a:r>
              <a:rPr lang="en-US" dirty="0"/>
              <a:t>DY→ℓℓ: taken from MC, corrected for measured ℓ→</a:t>
            </a:r>
            <a:r>
              <a:rPr lang="en-US" dirty="0" err="1"/>
              <a:t>τ</a:t>
            </a:r>
            <a:r>
              <a:rPr lang="en-US" dirty="0"/>
              <a:t> fake rates</a:t>
            </a:r>
          </a:p>
        </p:txBody>
      </p:sp>
      <p:sp>
        <p:nvSpPr>
          <p:cNvPr id="12" name="TextBox 11"/>
          <p:cNvSpPr txBox="1"/>
          <p:nvPr/>
        </p:nvSpPr>
        <p:spPr>
          <a:xfrm>
            <a:off x="6651812" y="2496196"/>
            <a:ext cx="2300652" cy="923330"/>
          </a:xfrm>
          <a:prstGeom prst="rect">
            <a:avLst/>
          </a:prstGeom>
          <a:solidFill>
            <a:srgbClr val="FFFFFF"/>
          </a:solidFill>
          <a:ln w="57150" cmpd="sng">
            <a:solidFill>
              <a:srgbClr val="850104"/>
            </a:solidFill>
          </a:ln>
          <a:effectLst>
            <a:outerShdw blurRad="50800" dist="177800" dir="2700000" algn="tl" rotWithShape="0">
              <a:prstClr val="black">
                <a:alpha val="40000"/>
              </a:prstClr>
            </a:outerShdw>
          </a:effectLst>
        </p:spPr>
        <p:txBody>
          <a:bodyPr wrap="square" rtlCol="0">
            <a:spAutoFit/>
          </a:bodyPr>
          <a:lstStyle>
            <a:defPPr>
              <a:defRPr lang="en-US"/>
            </a:defPPr>
            <a:lvl1pPr>
              <a:defRPr>
                <a:solidFill>
                  <a:srgbClr val="000000"/>
                </a:solidFill>
              </a:defRPr>
            </a:lvl1pPr>
          </a:lstStyle>
          <a:p>
            <a:r>
              <a:rPr lang="en-US" dirty="0"/>
              <a:t>EWK: mostly </a:t>
            </a:r>
            <a:r>
              <a:rPr lang="en-US" dirty="0" err="1"/>
              <a:t>W+jets</a:t>
            </a:r>
            <a:r>
              <a:rPr lang="en-US" dirty="0"/>
              <a:t> measured from High M</a:t>
            </a:r>
            <a:r>
              <a:rPr lang="en-US" baseline="30000" dirty="0"/>
              <a:t>T</a:t>
            </a:r>
            <a:r>
              <a:rPr lang="en-US" dirty="0"/>
              <a:t> sideband</a:t>
            </a:r>
          </a:p>
        </p:txBody>
      </p:sp>
      <p:cxnSp>
        <p:nvCxnSpPr>
          <p:cNvPr id="14" name="Straight Arrow Connector 13"/>
          <p:cNvCxnSpPr>
            <a:stCxn id="9" idx="3"/>
          </p:cNvCxnSpPr>
          <p:nvPr/>
        </p:nvCxnSpPr>
        <p:spPr>
          <a:xfrm>
            <a:off x="2239081" y="1572866"/>
            <a:ext cx="1852058" cy="820489"/>
          </a:xfrm>
          <a:prstGeom prst="straightConnector1">
            <a:avLst/>
          </a:prstGeom>
          <a:ln>
            <a:solidFill>
              <a:srgbClr val="FEC354"/>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3"/>
          </p:cNvCxnSpPr>
          <p:nvPr/>
        </p:nvCxnSpPr>
        <p:spPr>
          <a:xfrm>
            <a:off x="2044407" y="3528126"/>
            <a:ext cx="1961245" cy="74117"/>
          </a:xfrm>
          <a:prstGeom prst="straightConnector1">
            <a:avLst/>
          </a:prstGeom>
          <a:ln>
            <a:solidFill>
              <a:srgbClr val="FEBD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665119" y="1111201"/>
            <a:ext cx="1712651" cy="2093759"/>
          </a:xfrm>
          <a:prstGeom prst="straightConnector1">
            <a:avLst/>
          </a:prstGeom>
          <a:ln>
            <a:solidFill>
              <a:srgbClr val="0B4EC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665119" y="2747474"/>
            <a:ext cx="1986693" cy="672052"/>
          </a:xfrm>
          <a:prstGeom prst="straightConnector1">
            <a:avLst/>
          </a:prstGeom>
          <a:ln>
            <a:solidFill>
              <a:srgbClr val="850104"/>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435580" y="2409133"/>
            <a:ext cx="556312"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e-</a:t>
            </a:r>
            <a:r>
              <a:rPr lang="en-US" dirty="0" err="1" smtClean="0">
                <a:solidFill>
                  <a:srgbClr val="FF0000"/>
                </a:solidFill>
                <a:effectLst>
                  <a:outerShdw blurRad="63500" dist="101600" dir="2700000" algn="tl" rotWithShape="0">
                    <a:srgbClr val="000000">
                      <a:alpha val="75000"/>
                    </a:srgbClr>
                  </a:outerShdw>
                </a:effectLst>
              </a:rPr>
              <a:t>τ</a:t>
            </a:r>
            <a:r>
              <a:rPr lang="en-US" baseline="-25000" dirty="0" err="1" smtClean="0">
                <a:solidFill>
                  <a:srgbClr val="FF0000"/>
                </a:solidFill>
                <a:effectLst>
                  <a:outerShdw blurRad="63500" dist="101600" dir="2700000" algn="tl" rotWithShape="0">
                    <a:srgbClr val="000000">
                      <a:alpha val="75000"/>
                    </a:srgbClr>
                  </a:outerShdw>
                </a:effectLst>
              </a:rPr>
              <a:t>h</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22" name="Rectangle 21"/>
          <p:cNvSpPr/>
          <p:nvPr/>
        </p:nvSpPr>
        <p:spPr>
          <a:xfrm>
            <a:off x="4656835" y="5457040"/>
            <a:ext cx="572881"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μ-</a:t>
            </a:r>
            <a:r>
              <a:rPr lang="en-US" dirty="0" err="1" smtClean="0">
                <a:solidFill>
                  <a:srgbClr val="FF0000"/>
                </a:solidFill>
                <a:effectLst>
                  <a:outerShdw blurRad="63500" dist="101600" dir="2700000" algn="tl" rotWithShape="0">
                    <a:srgbClr val="000000">
                      <a:alpha val="75000"/>
                    </a:srgbClr>
                  </a:outerShdw>
                </a:effectLst>
              </a:rPr>
              <a:t>τ</a:t>
            </a:r>
            <a:r>
              <a:rPr lang="en-US" baseline="-25000" dirty="0" err="1" smtClean="0">
                <a:solidFill>
                  <a:srgbClr val="FF0000"/>
                </a:solidFill>
                <a:effectLst>
                  <a:outerShdw blurRad="63500" dist="101600" dir="2700000" algn="tl" rotWithShape="0">
                    <a:srgbClr val="000000">
                      <a:alpha val="75000"/>
                    </a:srgbClr>
                  </a:outerShdw>
                </a:effectLst>
              </a:rPr>
              <a:t>h</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23" name="Rectangle 22"/>
          <p:cNvSpPr/>
          <p:nvPr/>
        </p:nvSpPr>
        <p:spPr>
          <a:xfrm>
            <a:off x="7237192" y="5457040"/>
            <a:ext cx="505267"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e</a:t>
            </a:r>
            <a:r>
              <a:rPr lang="en-US" dirty="0" smtClean="0">
                <a:solidFill>
                  <a:srgbClr val="FF0000"/>
                </a:solidFill>
                <a:effectLst>
                  <a:outerShdw blurRad="63500" dist="101600" dir="2700000" algn="tl" rotWithShape="0">
                    <a:srgbClr val="000000">
                      <a:alpha val="75000"/>
                    </a:srgbClr>
                  </a:outerShdw>
                </a:effectLst>
              </a:rPr>
              <a:t>-μ</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24" name="Rectangle 23"/>
          <p:cNvSpPr/>
          <p:nvPr/>
        </p:nvSpPr>
        <p:spPr>
          <a:xfrm>
            <a:off x="1785361" y="5272374"/>
            <a:ext cx="518091"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μ-μ</a:t>
            </a:r>
            <a:endParaRPr lang="en-US" baseline="-25000" dirty="0">
              <a:solidFill>
                <a:srgbClr val="FF0000"/>
              </a:solidFill>
              <a:effectLst>
                <a:outerShdw blurRad="63500" dist="101600" dir="2700000" algn="tl" rotWithShape="0">
                  <a:srgbClr val="000000">
                    <a:alpha val="75000"/>
                  </a:srgbClr>
                </a:outerShdw>
              </a:effectLst>
            </a:endParaRPr>
          </a:p>
        </p:txBody>
      </p:sp>
    </p:spTree>
    <p:extLst>
      <p:ext uri="{BB962C8B-B14F-4D97-AF65-F5344CB8AC3E}">
        <p14:creationId xmlns:p14="http://schemas.microsoft.com/office/powerpoint/2010/main" val="379122145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69720" y="1774280"/>
            <a:ext cx="7006584" cy="4360944"/>
          </a:xfrm>
          <a:prstGeom prst="rect">
            <a:avLst/>
          </a:prstGeom>
        </p:spPr>
      </p:pic>
      <p:grpSp>
        <p:nvGrpSpPr>
          <p:cNvPr id="12" name="Group 11"/>
          <p:cNvGrpSpPr/>
          <p:nvPr/>
        </p:nvGrpSpPr>
        <p:grpSpPr>
          <a:xfrm>
            <a:off x="2344772" y="3052749"/>
            <a:ext cx="3431671" cy="1672906"/>
            <a:chOff x="2344772" y="3052749"/>
            <a:chExt cx="3431671" cy="1672906"/>
          </a:xfrm>
        </p:grpSpPr>
        <p:sp>
          <p:nvSpPr>
            <p:cNvPr id="10" name="TextBox 9"/>
            <p:cNvSpPr txBox="1"/>
            <p:nvPr/>
          </p:nvSpPr>
          <p:spPr>
            <a:xfrm>
              <a:off x="2344772" y="3052749"/>
              <a:ext cx="3431671" cy="369332"/>
            </a:xfrm>
            <a:prstGeom prst="rect">
              <a:avLst/>
            </a:prstGeom>
            <a:solidFill>
              <a:srgbClr val="FF0000"/>
            </a:solidFill>
            <a:effectLst>
              <a:glow rad="139700">
                <a:schemeClr val="accent4">
                  <a:satMod val="175000"/>
                  <a:alpha val="40000"/>
                </a:schemeClr>
              </a:glow>
            </a:effectLst>
          </p:spPr>
          <p:txBody>
            <a:bodyPr wrap="square" rtlCol="0">
              <a:spAutoFit/>
            </a:bodyPr>
            <a:lstStyle/>
            <a:p>
              <a:pPr algn="ctr"/>
              <a:r>
                <a:rPr lang="en-US" dirty="0" smtClean="0"/>
                <a:t>Background can be VERY large </a:t>
              </a:r>
              <a:endParaRPr lang="en-US" dirty="0"/>
            </a:p>
          </p:txBody>
        </p:sp>
        <p:sp>
          <p:nvSpPr>
            <p:cNvPr id="11" name="Oval 10"/>
            <p:cNvSpPr/>
            <p:nvPr/>
          </p:nvSpPr>
          <p:spPr>
            <a:xfrm>
              <a:off x="2979814" y="3577822"/>
              <a:ext cx="1892915" cy="11478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Final sample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7" name="Group 6"/>
          <p:cNvGrpSpPr/>
          <p:nvPr/>
        </p:nvGrpSpPr>
        <p:grpSpPr>
          <a:xfrm>
            <a:off x="12213" y="1774280"/>
            <a:ext cx="8991600" cy="4572545"/>
            <a:chOff x="12213" y="1774280"/>
            <a:chExt cx="8991600" cy="4572545"/>
          </a:xfrm>
        </p:grpSpPr>
        <p:pic>
          <p:nvPicPr>
            <p:cNvPr id="5" name="Picture 4"/>
            <p:cNvPicPr>
              <a:picLocks noChangeAspect="1"/>
            </p:cNvPicPr>
            <p:nvPr/>
          </p:nvPicPr>
          <p:blipFill>
            <a:blip r:embed="rId3"/>
            <a:stretch>
              <a:fillRect/>
            </a:stretch>
          </p:blipFill>
          <p:spPr>
            <a:xfrm>
              <a:off x="12213" y="2295525"/>
              <a:ext cx="8991600" cy="4051300"/>
            </a:xfrm>
            <a:prstGeom prst="rect">
              <a:avLst/>
            </a:prstGeom>
          </p:spPr>
        </p:pic>
        <p:sp>
          <p:nvSpPr>
            <p:cNvPr id="6" name="TextBox 5"/>
            <p:cNvSpPr txBox="1"/>
            <p:nvPr/>
          </p:nvSpPr>
          <p:spPr>
            <a:xfrm>
              <a:off x="1067419" y="1774280"/>
              <a:ext cx="6816131" cy="461665"/>
            </a:xfrm>
            <a:prstGeom prst="rect">
              <a:avLst/>
            </a:prstGeom>
            <a:solidFill>
              <a:srgbClr val="FFFFFF"/>
            </a:solidFill>
            <a:ln w="28575" cmpd="sng">
              <a:solidFill>
                <a:srgbClr val="FF0000"/>
              </a:solidFill>
            </a:ln>
            <a:effectLst>
              <a:outerShdw blurRad="50800" dist="101600" dir="2700000" algn="tl" rotWithShape="0">
                <a:srgbClr val="FF0000">
                  <a:alpha val="40000"/>
                </a:srgbClr>
              </a:outerShdw>
            </a:effectLst>
          </p:spPr>
          <p:txBody>
            <a:bodyPr wrap="square" rtlCol="0">
              <a:spAutoFit/>
            </a:bodyPr>
            <a:lstStyle/>
            <a:p>
              <a:pPr algn="ctr"/>
              <a:r>
                <a:rPr lang="en-US" sz="2400" dirty="0" smtClean="0">
                  <a:solidFill>
                    <a:srgbClr val="000000"/>
                  </a:solidFill>
                </a:rPr>
                <a:t>For VBF category ( the one with the best S/B)</a:t>
              </a:r>
              <a:endParaRPr lang="en-US" sz="2400" dirty="0">
                <a:solidFill>
                  <a:srgbClr val="000000"/>
                </a:solidFill>
              </a:endParaRPr>
            </a:p>
          </p:txBody>
        </p:sp>
      </p:grpSp>
    </p:spTree>
    <p:extLst>
      <p:ext uri="{BB962C8B-B14F-4D97-AF65-F5344CB8AC3E}">
        <p14:creationId xmlns:p14="http://schemas.microsoft.com/office/powerpoint/2010/main" val="2404144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system</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3" name="Picture 2"/>
          <p:cNvPicPr>
            <a:picLocks noChangeAspect="1"/>
          </p:cNvPicPr>
          <p:nvPr/>
        </p:nvPicPr>
        <p:blipFill>
          <a:blip r:embed="rId2"/>
          <a:stretch>
            <a:fillRect/>
          </a:stretch>
        </p:blipFill>
        <p:spPr>
          <a:xfrm>
            <a:off x="0" y="977900"/>
            <a:ext cx="4733430" cy="3552379"/>
          </a:xfrm>
          <a:prstGeom prst="rect">
            <a:avLst/>
          </a:prstGeom>
        </p:spPr>
      </p:pic>
      <p:pic>
        <p:nvPicPr>
          <p:cNvPr id="6" name="Picture 5"/>
          <p:cNvPicPr>
            <a:picLocks noChangeAspect="1"/>
          </p:cNvPicPr>
          <p:nvPr/>
        </p:nvPicPr>
        <p:blipFill>
          <a:blip r:embed="rId3"/>
          <a:stretch>
            <a:fillRect/>
          </a:stretch>
        </p:blipFill>
        <p:spPr>
          <a:xfrm>
            <a:off x="3947644" y="1749816"/>
            <a:ext cx="5408336" cy="4061682"/>
          </a:xfrm>
          <a:prstGeom prst="rect">
            <a:avLst/>
          </a:prstGeom>
        </p:spPr>
      </p:pic>
      <p:pic>
        <p:nvPicPr>
          <p:cNvPr id="7" name="Picture 6"/>
          <p:cNvPicPr>
            <a:picLocks noChangeAspect="1"/>
          </p:cNvPicPr>
          <p:nvPr/>
        </p:nvPicPr>
        <p:blipFill>
          <a:blip r:embed="rId4"/>
          <a:stretch>
            <a:fillRect/>
          </a:stretch>
        </p:blipFill>
        <p:spPr>
          <a:xfrm>
            <a:off x="1067419" y="3867399"/>
            <a:ext cx="2563830" cy="2854075"/>
          </a:xfrm>
          <a:prstGeom prst="rect">
            <a:avLst/>
          </a:prstGeom>
        </p:spPr>
      </p:pic>
    </p:spTree>
    <p:extLst>
      <p:ext uri="{BB962C8B-B14F-4D97-AF65-F5344CB8AC3E}">
        <p14:creationId xmlns:p14="http://schemas.microsoft.com/office/powerpoint/2010/main" val="371816174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sample (VBF)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477709" y="4001856"/>
            <a:ext cx="2453284" cy="2354494"/>
          </a:xfrm>
          <a:prstGeom prst="rect">
            <a:avLst/>
          </a:prstGeom>
          <a:effectLst>
            <a:outerShdw blurRad="101600" dist="190500" dir="2700000" algn="tl" rotWithShape="0">
              <a:srgbClr val="000000">
                <a:alpha val="23000"/>
              </a:srgbClr>
            </a:outerShdw>
          </a:effectLst>
        </p:spPr>
      </p:pic>
      <p:pic>
        <p:nvPicPr>
          <p:cNvPr id="6" name="Picture 5"/>
          <p:cNvPicPr>
            <a:picLocks noChangeAspect="1"/>
          </p:cNvPicPr>
          <p:nvPr/>
        </p:nvPicPr>
        <p:blipFill>
          <a:blip r:embed="rId3"/>
          <a:stretch>
            <a:fillRect/>
          </a:stretch>
        </p:blipFill>
        <p:spPr>
          <a:xfrm>
            <a:off x="477709" y="1537174"/>
            <a:ext cx="2453284" cy="2354494"/>
          </a:xfrm>
          <a:prstGeom prst="rect">
            <a:avLst/>
          </a:prstGeom>
          <a:effectLst>
            <a:outerShdw blurRad="101600" dist="190500" dir="2700000" algn="tl" rotWithShape="0">
              <a:srgbClr val="000000">
                <a:alpha val="23000"/>
              </a:srgbClr>
            </a:outerShdw>
          </a:effectLst>
        </p:spPr>
      </p:pic>
      <p:pic>
        <p:nvPicPr>
          <p:cNvPr id="7" name="Picture 6"/>
          <p:cNvPicPr>
            <a:picLocks noChangeAspect="1"/>
          </p:cNvPicPr>
          <p:nvPr/>
        </p:nvPicPr>
        <p:blipFill>
          <a:blip r:embed="rId4"/>
          <a:stretch>
            <a:fillRect/>
          </a:stretch>
        </p:blipFill>
        <p:spPr>
          <a:xfrm>
            <a:off x="3310975" y="1537174"/>
            <a:ext cx="2453284" cy="2354494"/>
          </a:xfrm>
          <a:prstGeom prst="rect">
            <a:avLst/>
          </a:prstGeom>
          <a:effectLst>
            <a:outerShdw blurRad="101600" dist="190500" dir="2700000" algn="tl" rotWithShape="0">
              <a:srgbClr val="000000">
                <a:alpha val="23000"/>
              </a:srgbClr>
            </a:outerShdw>
          </a:effectLst>
        </p:spPr>
      </p:pic>
      <p:pic>
        <p:nvPicPr>
          <p:cNvPr id="8" name="Picture 7"/>
          <p:cNvPicPr>
            <a:picLocks noChangeAspect="1"/>
          </p:cNvPicPr>
          <p:nvPr/>
        </p:nvPicPr>
        <p:blipFill>
          <a:blip r:embed="rId5"/>
          <a:stretch>
            <a:fillRect/>
          </a:stretch>
        </p:blipFill>
        <p:spPr>
          <a:xfrm>
            <a:off x="3310975" y="4001856"/>
            <a:ext cx="2453284" cy="2354494"/>
          </a:xfrm>
          <a:prstGeom prst="rect">
            <a:avLst/>
          </a:prstGeom>
          <a:effectLst>
            <a:outerShdw blurRad="101600" dist="190500" dir="2700000" algn="tl" rotWithShape="0">
              <a:srgbClr val="000000">
                <a:alpha val="23000"/>
              </a:srgbClr>
            </a:outerShdw>
          </a:effectLst>
        </p:spPr>
      </p:pic>
      <p:pic>
        <p:nvPicPr>
          <p:cNvPr id="9" name="Picture 8"/>
          <p:cNvPicPr>
            <a:picLocks noChangeAspect="1"/>
          </p:cNvPicPr>
          <p:nvPr/>
        </p:nvPicPr>
        <p:blipFill>
          <a:blip r:embed="rId6"/>
          <a:stretch>
            <a:fillRect/>
          </a:stretch>
        </p:blipFill>
        <p:spPr>
          <a:xfrm>
            <a:off x="5944428" y="1803588"/>
            <a:ext cx="3090793" cy="2966332"/>
          </a:xfrm>
          <a:prstGeom prst="rect">
            <a:avLst/>
          </a:prstGeom>
          <a:effectLst>
            <a:outerShdw blurRad="101600" dist="190500" dir="2700000" algn="tl" rotWithShape="0">
              <a:srgbClr val="000000">
                <a:alpha val="23000"/>
              </a:srgbClr>
            </a:outerShdw>
          </a:effectLst>
        </p:spPr>
      </p:pic>
      <p:sp>
        <p:nvSpPr>
          <p:cNvPr id="10" name="TextBox 9"/>
          <p:cNvSpPr txBox="1"/>
          <p:nvPr/>
        </p:nvSpPr>
        <p:spPr>
          <a:xfrm>
            <a:off x="6118390" y="5043141"/>
            <a:ext cx="2667022" cy="707886"/>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defPPr>
              <a:defRPr lang="en-US"/>
            </a:defPPr>
            <a:lvl1pPr>
              <a:defRPr sz="2000">
                <a:solidFill>
                  <a:schemeClr val="bg1"/>
                </a:solidFill>
              </a:defRPr>
            </a:lvl1pPr>
          </a:lstStyle>
          <a:p>
            <a:r>
              <a:rPr lang="en-US" dirty="0"/>
              <a:t>Highest </a:t>
            </a:r>
            <a:r>
              <a:rPr lang="en-US" dirty="0" err="1"/>
              <a:t>sensititivity</a:t>
            </a:r>
            <a:r>
              <a:rPr lang="en-US" dirty="0"/>
              <a:t> for </a:t>
            </a:r>
            <a:r>
              <a:rPr lang="en-US" dirty="0" err="1"/>
              <a:t>m</a:t>
            </a:r>
            <a:r>
              <a:rPr lang="en-US" baseline="-25000" dirty="0" err="1"/>
              <a:t>H</a:t>
            </a:r>
            <a:r>
              <a:rPr lang="en-US" dirty="0"/>
              <a:t>&lt; 130 GeV</a:t>
            </a:r>
          </a:p>
        </p:txBody>
      </p:sp>
      <p:sp>
        <p:nvSpPr>
          <p:cNvPr id="11" name="Rectangle 10"/>
          <p:cNvSpPr/>
          <p:nvPr/>
        </p:nvSpPr>
        <p:spPr>
          <a:xfrm>
            <a:off x="2040546" y="5079064"/>
            <a:ext cx="556312"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e-</a:t>
            </a:r>
            <a:r>
              <a:rPr lang="en-US" dirty="0" err="1" smtClean="0">
                <a:solidFill>
                  <a:srgbClr val="FF0000"/>
                </a:solidFill>
                <a:effectLst>
                  <a:outerShdw blurRad="63500" dist="101600" dir="2700000" algn="tl" rotWithShape="0">
                    <a:srgbClr val="000000">
                      <a:alpha val="75000"/>
                    </a:srgbClr>
                  </a:outerShdw>
                </a:effectLst>
              </a:rPr>
              <a:t>τ</a:t>
            </a:r>
            <a:r>
              <a:rPr lang="en-US" baseline="-25000" dirty="0" err="1" smtClean="0">
                <a:solidFill>
                  <a:srgbClr val="FF0000"/>
                </a:solidFill>
                <a:effectLst>
                  <a:outerShdw blurRad="63500" dist="101600" dir="2700000" algn="tl" rotWithShape="0">
                    <a:srgbClr val="000000">
                      <a:alpha val="75000"/>
                    </a:srgbClr>
                  </a:outerShdw>
                </a:effectLst>
              </a:rPr>
              <a:t>h</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12" name="Rectangle 11"/>
          <p:cNvSpPr/>
          <p:nvPr/>
        </p:nvSpPr>
        <p:spPr>
          <a:xfrm>
            <a:off x="1896843" y="2593799"/>
            <a:ext cx="572881"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μ-</a:t>
            </a:r>
            <a:r>
              <a:rPr lang="en-US" dirty="0" err="1" smtClean="0">
                <a:solidFill>
                  <a:srgbClr val="FF0000"/>
                </a:solidFill>
                <a:effectLst>
                  <a:outerShdw blurRad="63500" dist="101600" dir="2700000" algn="tl" rotWithShape="0">
                    <a:srgbClr val="000000">
                      <a:alpha val="75000"/>
                    </a:srgbClr>
                  </a:outerShdw>
                </a:effectLst>
              </a:rPr>
              <a:t>τ</a:t>
            </a:r>
            <a:r>
              <a:rPr lang="en-US" baseline="-25000" dirty="0" err="1" smtClean="0">
                <a:solidFill>
                  <a:srgbClr val="FF0000"/>
                </a:solidFill>
                <a:effectLst>
                  <a:outerShdw blurRad="63500" dist="101600" dir="2700000" algn="tl" rotWithShape="0">
                    <a:srgbClr val="000000">
                      <a:alpha val="75000"/>
                    </a:srgbClr>
                  </a:outerShdw>
                </a:effectLst>
              </a:rPr>
              <a:t>h</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13" name="Rectangle 12"/>
          <p:cNvSpPr/>
          <p:nvPr/>
        </p:nvSpPr>
        <p:spPr>
          <a:xfrm>
            <a:off x="4826238" y="2593799"/>
            <a:ext cx="505267"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e</a:t>
            </a:r>
            <a:r>
              <a:rPr lang="en-US" dirty="0" smtClean="0">
                <a:solidFill>
                  <a:srgbClr val="FF0000"/>
                </a:solidFill>
                <a:effectLst>
                  <a:outerShdw blurRad="63500" dist="101600" dir="2700000" algn="tl" rotWithShape="0">
                    <a:srgbClr val="000000">
                      <a:alpha val="75000"/>
                    </a:srgbClr>
                  </a:outerShdw>
                </a:effectLst>
              </a:rPr>
              <a:t>-μ</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14" name="Rectangle 13"/>
          <p:cNvSpPr/>
          <p:nvPr/>
        </p:nvSpPr>
        <p:spPr>
          <a:xfrm>
            <a:off x="4826238" y="5109354"/>
            <a:ext cx="518091"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μ-μ</a:t>
            </a:r>
            <a:endParaRPr lang="en-US" baseline="-25000" dirty="0">
              <a:solidFill>
                <a:srgbClr val="FF0000"/>
              </a:solidFill>
              <a:effectLst>
                <a:outerShdw blurRad="63500" dist="101600" dir="2700000" algn="tl" rotWithShape="0">
                  <a:srgbClr val="000000">
                    <a:alpha val="75000"/>
                  </a:srgbClr>
                </a:outerShdw>
              </a:effectLst>
            </a:endParaRPr>
          </a:p>
        </p:txBody>
      </p:sp>
    </p:spTree>
    <p:extLst>
      <p:ext uri="{BB962C8B-B14F-4D97-AF65-F5344CB8AC3E}">
        <p14:creationId xmlns:p14="http://schemas.microsoft.com/office/powerpoint/2010/main" val="94164594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067419" y="1025722"/>
            <a:ext cx="6808153" cy="5425891"/>
          </a:xfrm>
          <a:prstGeom prst="rect">
            <a:avLst/>
          </a:prstGeom>
        </p:spPr>
      </p:pic>
    </p:spTree>
    <p:extLst>
      <p:ext uri="{BB962C8B-B14F-4D97-AF65-F5344CB8AC3E}">
        <p14:creationId xmlns:p14="http://schemas.microsoft.com/office/powerpoint/2010/main" val="278557693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2214648" y="1024725"/>
            <a:ext cx="4709758" cy="4520104"/>
          </a:xfrm>
          <a:prstGeom prst="rect">
            <a:avLst/>
          </a:prstGeom>
        </p:spPr>
      </p:pic>
      <p:sp>
        <p:nvSpPr>
          <p:cNvPr id="6" name="Rectangle 5"/>
          <p:cNvSpPr/>
          <p:nvPr/>
        </p:nvSpPr>
        <p:spPr>
          <a:xfrm>
            <a:off x="647256" y="5648464"/>
            <a:ext cx="8138156" cy="707886"/>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000" dirty="0">
                <a:solidFill>
                  <a:schemeClr val="bg1"/>
                </a:solidFill>
              </a:rPr>
              <a:t>No significant departure from SM background-only expectation</a:t>
            </a:r>
          </a:p>
          <a:p>
            <a:pPr marL="342900" indent="-342900">
              <a:buFont typeface="Arial"/>
              <a:buChar char="•"/>
            </a:pPr>
            <a:r>
              <a:rPr lang="en-US" sz="2000" dirty="0">
                <a:solidFill>
                  <a:schemeClr val="bg1"/>
                </a:solidFill>
              </a:rPr>
              <a:t>Observed limit of 1.06 x SM at </a:t>
            </a:r>
            <a:r>
              <a:rPr lang="en-US" sz="2000" dirty="0" err="1">
                <a:solidFill>
                  <a:schemeClr val="bg1"/>
                </a:solidFill>
              </a:rPr>
              <a:t>mH</a:t>
            </a:r>
            <a:r>
              <a:rPr lang="en-US" sz="2000" dirty="0">
                <a:solidFill>
                  <a:schemeClr val="bg1"/>
                </a:solidFill>
              </a:rPr>
              <a:t> = 125 GeV</a:t>
            </a:r>
          </a:p>
        </p:txBody>
      </p:sp>
    </p:spTree>
    <p:extLst>
      <p:ext uri="{BB962C8B-B14F-4D97-AF65-F5344CB8AC3E}">
        <p14:creationId xmlns:p14="http://schemas.microsoft.com/office/powerpoint/2010/main" val="288429776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result</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pic>
        <p:nvPicPr>
          <p:cNvPr id="4" name="Picture 2"/>
          <p:cNvPicPr>
            <a:picLocks noChangeAspect="1" noChangeArrowheads="1"/>
          </p:cNvPicPr>
          <p:nvPr/>
        </p:nvPicPr>
        <p:blipFill>
          <a:blip r:embed="rId2" cstate="print"/>
          <a:srcRect/>
          <a:stretch>
            <a:fillRect/>
          </a:stretch>
        </p:blipFill>
        <p:spPr bwMode="auto">
          <a:xfrm>
            <a:off x="4796667" y="0"/>
            <a:ext cx="2793802" cy="2030163"/>
          </a:xfrm>
          <a:prstGeom prst="ellipse">
            <a:avLst/>
          </a:prstGeom>
          <a:ln>
            <a:noFill/>
          </a:ln>
          <a:effectLst>
            <a:softEdge rad="112500"/>
          </a:effectLst>
        </p:spPr>
      </p:pic>
      <p:sp>
        <p:nvSpPr>
          <p:cNvPr id="5" name="Date Placeholder 4"/>
          <p:cNvSpPr>
            <a:spLocks noGrp="1"/>
          </p:cNvSpPr>
          <p:nvPr>
            <p:ph type="dt" sz="half" idx="10"/>
          </p:nvPr>
        </p:nvSpPr>
        <p:spPr/>
        <p:txBody>
          <a:bodyPr/>
          <a:lstStyle/>
          <a:p>
            <a:r>
              <a:rPr lang="en-US" smtClean="0"/>
              <a:t>13-14 September 2012</a:t>
            </a:r>
            <a:endParaRPr lang="en-US"/>
          </a:p>
        </p:txBody>
      </p:sp>
      <p:pic>
        <p:nvPicPr>
          <p:cNvPr id="9" name="Picture 8"/>
          <p:cNvPicPr>
            <a:picLocks noChangeAspect="1"/>
          </p:cNvPicPr>
          <p:nvPr/>
        </p:nvPicPr>
        <p:blipFill>
          <a:blip r:embed="rId3"/>
          <a:stretch>
            <a:fillRect/>
          </a:stretch>
        </p:blipFill>
        <p:spPr>
          <a:xfrm>
            <a:off x="-47920" y="980525"/>
            <a:ext cx="5599411" cy="5372275"/>
          </a:xfrm>
          <a:prstGeom prst="rect">
            <a:avLst/>
          </a:prstGeom>
        </p:spPr>
      </p:pic>
      <p:pic>
        <p:nvPicPr>
          <p:cNvPr id="8" name="Picture 7"/>
          <p:cNvPicPr>
            <a:picLocks noChangeAspect="1"/>
          </p:cNvPicPr>
          <p:nvPr/>
        </p:nvPicPr>
        <p:blipFill>
          <a:blip r:embed="rId4"/>
          <a:stretch>
            <a:fillRect/>
          </a:stretch>
        </p:blipFill>
        <p:spPr>
          <a:xfrm>
            <a:off x="4124365" y="3305355"/>
            <a:ext cx="5054893" cy="3416120"/>
          </a:xfrm>
          <a:prstGeom prst="rect">
            <a:avLst/>
          </a:prstGeom>
        </p:spPr>
      </p:pic>
      <p:sp>
        <p:nvSpPr>
          <p:cNvPr id="6" name="TextBox 5"/>
          <p:cNvSpPr txBox="1"/>
          <p:nvPr/>
        </p:nvSpPr>
        <p:spPr>
          <a:xfrm>
            <a:off x="806230" y="2233857"/>
            <a:ext cx="4297401" cy="369332"/>
          </a:xfrm>
          <a:prstGeom prst="rect">
            <a:avLst/>
          </a:prstGeom>
          <a:solidFill>
            <a:srgbClr val="FF0000"/>
          </a:solidFill>
        </p:spPr>
        <p:txBody>
          <a:bodyPr wrap="square" rtlCol="0">
            <a:spAutoFit/>
          </a:bodyPr>
          <a:lstStyle/>
          <a:p>
            <a:r>
              <a:rPr lang="en-US" dirty="0" smtClean="0"/>
              <a:t>Higgs excluded in 110-121.5 &amp; 128- 600 </a:t>
            </a:r>
            <a:r>
              <a:rPr lang="en-US" dirty="0" err="1" smtClean="0"/>
              <a:t>GeV</a:t>
            </a:r>
            <a:endParaRPr lang="en-US" dirty="0"/>
          </a:p>
        </p:txBody>
      </p:sp>
      <p:sp>
        <p:nvSpPr>
          <p:cNvPr id="10" name="TextBox 9"/>
          <p:cNvSpPr txBox="1"/>
          <p:nvPr/>
        </p:nvSpPr>
        <p:spPr>
          <a:xfrm>
            <a:off x="6253741" y="2276515"/>
            <a:ext cx="2264286" cy="923330"/>
          </a:xfrm>
          <a:prstGeom prst="rect">
            <a:avLst/>
          </a:prstGeom>
          <a:effectLst>
            <a:glow rad="228600">
              <a:schemeClr val="accent4">
                <a:satMod val="175000"/>
                <a:alpha val="40000"/>
              </a:schemeClr>
            </a:glow>
            <a:outerShdw blurRad="228600" dist="38100" dir="5400000" sx="104000" sy="104000" algn="ctr" rotWithShape="0">
              <a:srgbClr val="000000">
                <a:alpha val="80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Significant excess observed in 121.5-128 </a:t>
            </a:r>
            <a:r>
              <a:rPr lang="en-US" dirty="0" err="1"/>
              <a:t>GeV</a:t>
            </a:r>
            <a:r>
              <a:rPr lang="en-US" dirty="0"/>
              <a:t> range</a:t>
            </a:r>
          </a:p>
        </p:txBody>
      </p:sp>
    </p:spTree>
    <p:extLst>
      <p:ext uri="{BB962C8B-B14F-4D97-AF65-F5344CB8AC3E}">
        <p14:creationId xmlns:p14="http://schemas.microsoft.com/office/powerpoint/2010/main" val="1036900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strVal val="4*#ppt_w"/>
                                          </p:val>
                                        </p:tav>
                                        <p:tav tm="100000">
                                          <p:val>
                                            <p:strVal val="#ppt_w"/>
                                          </p:val>
                                        </p:tav>
                                      </p:tavLst>
                                    </p:anim>
                                    <p:anim calcmode="lin" valueType="num">
                                      <p:cBhvr>
                                        <p:cTn id="12"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dirty="0"/>
          </a:p>
        </p:txBody>
      </p:sp>
      <p:sp>
        <p:nvSpPr>
          <p:cNvPr id="6" name="Date Placeholder 5"/>
          <p:cNvSpPr>
            <a:spLocks noGrp="1"/>
          </p:cNvSpPr>
          <p:nvPr>
            <p:ph type="dt" sz="half" idx="10"/>
          </p:nvPr>
        </p:nvSpPr>
        <p:spPr/>
        <p:txBody>
          <a:bodyPr/>
          <a:lstStyle/>
          <a:p>
            <a:r>
              <a:rPr lang="en-US" smtClean="0"/>
              <a:t>13-14 September 2012</a:t>
            </a:r>
            <a:endParaRPr lang="en-US"/>
          </a:p>
        </p:txBody>
      </p:sp>
      <p:pic>
        <p:nvPicPr>
          <p:cNvPr id="7" name="Picture 6"/>
          <p:cNvPicPr>
            <a:picLocks noChangeAspect="1"/>
          </p:cNvPicPr>
          <p:nvPr/>
        </p:nvPicPr>
        <p:blipFill>
          <a:blip r:embed="rId2"/>
          <a:stretch>
            <a:fillRect/>
          </a:stretch>
        </p:blipFill>
        <p:spPr>
          <a:xfrm>
            <a:off x="962003" y="1433215"/>
            <a:ext cx="7378700" cy="5088202"/>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296814272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channels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962003" y="1667926"/>
            <a:ext cx="7112000" cy="4904291"/>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44125392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high res. Channels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936603" y="1231899"/>
            <a:ext cx="7137400" cy="4921806"/>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209597957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041400"/>
            <a:ext cx="4083162" cy="4051300"/>
          </a:xfrm>
          <a:prstGeom prst="rect">
            <a:avLst/>
          </a:prstGeom>
          <a:effectLst>
            <a:outerShdw blurRad="50800" dist="1905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258866" y="2670175"/>
            <a:ext cx="4222586" cy="4051300"/>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191280167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48200" y="3023988"/>
            <a:ext cx="4495800" cy="2514600"/>
          </a:xfrm>
          <a:prstGeom prst="rect">
            <a:avLst/>
          </a:prstGeom>
        </p:spPr>
      </p:pic>
      <p:sp>
        <p:nvSpPr>
          <p:cNvPr id="2" name="Title 1"/>
          <p:cNvSpPr>
            <a:spLocks noGrp="1"/>
          </p:cNvSpPr>
          <p:nvPr>
            <p:ph type="title"/>
          </p:nvPr>
        </p:nvSpPr>
        <p:spPr/>
        <p:txBody>
          <a:bodyPr/>
          <a:lstStyle/>
          <a:p>
            <a:r>
              <a:rPr lang="en-US" dirty="0" smtClean="0"/>
              <a:t>A new boson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335788" y="1104621"/>
            <a:ext cx="8551791" cy="1384995"/>
          </a:xfrm>
          <a:prstGeom prst="rect">
            <a:avLst/>
          </a:prstGeom>
          <a:noFill/>
        </p:spPr>
        <p:txBody>
          <a:bodyPr wrap="square" rtlCol="0">
            <a:spAutoFit/>
          </a:bodyPr>
          <a:lstStyle/>
          <a:p>
            <a:pPr algn="ctr"/>
            <a:r>
              <a:rPr lang="en-US" sz="2800" dirty="0" smtClean="0">
                <a:effectLst>
                  <a:outerShdw blurRad="50800" dist="127000" dir="2700000" algn="tl" rotWithShape="0">
                    <a:srgbClr val="000000">
                      <a:alpha val="43000"/>
                    </a:srgbClr>
                  </a:outerShdw>
                </a:effectLst>
              </a:rPr>
              <a:t>The new particle has to be a boson  (as it decays to bosons) and cannot have spin 1 because it decays into photons. </a:t>
            </a:r>
            <a:endParaRPr lang="en-US" sz="2800" dirty="0">
              <a:effectLst>
                <a:outerShdw blurRad="50800" dist="127000" dir="2700000" algn="tl" rotWithShape="0">
                  <a:srgbClr val="000000">
                    <a:alpha val="43000"/>
                  </a:srgbClr>
                </a:outerShdw>
              </a:effectLst>
            </a:endParaRPr>
          </a:p>
        </p:txBody>
      </p:sp>
      <p:sp>
        <p:nvSpPr>
          <p:cNvPr id="6" name="Rectangle 5"/>
          <p:cNvSpPr/>
          <p:nvPr/>
        </p:nvSpPr>
        <p:spPr>
          <a:xfrm>
            <a:off x="215456" y="2527794"/>
            <a:ext cx="4396228" cy="4093428"/>
          </a:xfrm>
          <a:prstGeom prst="rect">
            <a:avLst/>
          </a:prstGeom>
          <a:solidFill>
            <a:schemeClr val="tx1"/>
          </a:solidFill>
          <a:effectLst>
            <a:outerShdw blurRad="50800" dist="190500" dir="2700000" algn="tl" rotWithShape="0">
              <a:srgbClr val="000000">
                <a:alpha val="43000"/>
              </a:srgbClr>
            </a:outerShdw>
          </a:effectLst>
        </p:spPr>
        <p:txBody>
          <a:bodyPr wrap="square">
            <a:spAutoFit/>
          </a:bodyPr>
          <a:lstStyle/>
          <a:p>
            <a:r>
              <a:rPr lang="en-US" sz="2000" dirty="0">
                <a:solidFill>
                  <a:srgbClr val="000000"/>
                </a:solidFill>
              </a:rPr>
              <a:t>(Landau-Yang theorem)  : In the decaying particle rest frame P is conserved and as space is isotropic the two photons must be emitted in spherical waves ( space par </a:t>
            </a:r>
            <a:r>
              <a:rPr lang="en-US" sz="2000" dirty="0" err="1">
                <a:solidFill>
                  <a:srgbClr val="000000"/>
                </a:solidFill>
              </a:rPr>
              <a:t>tof</a:t>
            </a:r>
            <a:r>
              <a:rPr lang="en-US" sz="2000" dirty="0">
                <a:solidFill>
                  <a:srgbClr val="000000"/>
                </a:solidFill>
              </a:rPr>
              <a:t> the Wave Function is symmetric) </a:t>
            </a:r>
          </a:p>
          <a:p>
            <a:r>
              <a:rPr lang="en-US" sz="2000" dirty="0">
                <a:solidFill>
                  <a:srgbClr val="000000"/>
                </a:solidFill>
              </a:rPr>
              <a:t>If the decaying particle has spin 1 then the two photons must be emitted in a </a:t>
            </a:r>
            <a:r>
              <a:rPr lang="en-US" sz="2000" dirty="0" err="1">
                <a:solidFill>
                  <a:srgbClr val="000000"/>
                </a:solidFill>
              </a:rPr>
              <a:t>Jtot</a:t>
            </a:r>
            <a:r>
              <a:rPr lang="en-US" sz="2000" dirty="0">
                <a:solidFill>
                  <a:srgbClr val="000000"/>
                </a:solidFill>
              </a:rPr>
              <a:t>=1 state in order to conserve angular momentum… but J=1  is formed by </a:t>
            </a:r>
            <a:r>
              <a:rPr lang="en-US" sz="2000" dirty="0" err="1">
                <a:solidFill>
                  <a:srgbClr val="000000"/>
                </a:solidFill>
              </a:rPr>
              <a:t>antisymmetric</a:t>
            </a:r>
            <a:r>
              <a:rPr lang="en-US" sz="2000" dirty="0">
                <a:solidFill>
                  <a:srgbClr val="000000"/>
                </a:solidFill>
              </a:rPr>
              <a:t> spin functions …which violate Bose statistics , hence are forbidden</a:t>
            </a:r>
          </a:p>
        </p:txBody>
      </p:sp>
    </p:spTree>
    <p:extLst>
      <p:ext uri="{BB962C8B-B14F-4D97-AF65-F5344CB8AC3E}">
        <p14:creationId xmlns:p14="http://schemas.microsoft.com/office/powerpoint/2010/main" val="3918519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Landau –Yang </a:t>
            </a:r>
            <a:r>
              <a:rPr lang="en-US" dirty="0" err="1" smtClean="0"/>
              <a:t>th.</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6" name="TextBox 5"/>
          <p:cNvSpPr txBox="1"/>
          <p:nvPr/>
        </p:nvSpPr>
        <p:spPr>
          <a:xfrm>
            <a:off x="430306" y="1244599"/>
            <a:ext cx="4419600" cy="523220"/>
          </a:xfrm>
          <a:prstGeom prst="rect">
            <a:avLst/>
          </a:prstGeom>
          <a:noFill/>
        </p:spPr>
        <p:txBody>
          <a:bodyPr wrap="square" rtlCol="0">
            <a:spAutoFit/>
          </a:bodyPr>
          <a:lstStyle/>
          <a:p>
            <a:r>
              <a:rPr lang="en-US" sz="2800" dirty="0" smtClean="0"/>
              <a:t>An elegant derivation: </a:t>
            </a:r>
            <a:endParaRPr lang="en-US" sz="2800" dirty="0"/>
          </a:p>
        </p:txBody>
      </p:sp>
      <p:pic>
        <p:nvPicPr>
          <p:cNvPr id="7" name="Picture 6"/>
          <p:cNvPicPr>
            <a:picLocks noChangeAspect="1"/>
          </p:cNvPicPr>
          <p:nvPr/>
        </p:nvPicPr>
        <p:blipFill>
          <a:blip r:embed="rId2"/>
          <a:stretch>
            <a:fillRect/>
          </a:stretch>
        </p:blipFill>
        <p:spPr>
          <a:xfrm>
            <a:off x="4318000" y="1307297"/>
            <a:ext cx="4622799" cy="687405"/>
          </a:xfrm>
          <a:prstGeom prst="rect">
            <a:avLst/>
          </a:prstGeom>
        </p:spPr>
      </p:pic>
      <p:pic>
        <p:nvPicPr>
          <p:cNvPr id="8" name="Picture 7"/>
          <p:cNvPicPr>
            <a:picLocks noChangeAspect="1"/>
          </p:cNvPicPr>
          <p:nvPr/>
        </p:nvPicPr>
        <p:blipFill>
          <a:blip r:embed="rId3"/>
          <a:stretch>
            <a:fillRect/>
          </a:stretch>
        </p:blipFill>
        <p:spPr>
          <a:xfrm>
            <a:off x="2451100" y="2092825"/>
            <a:ext cx="4949803" cy="3204268"/>
          </a:xfrm>
          <a:prstGeom prst="rect">
            <a:avLst/>
          </a:prstGeom>
        </p:spPr>
      </p:pic>
    </p:spTree>
    <p:extLst>
      <p:ext uri="{BB962C8B-B14F-4D97-AF65-F5344CB8AC3E}">
        <p14:creationId xmlns:p14="http://schemas.microsoft.com/office/powerpoint/2010/main" val="23147430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40349</TotalTime>
  <Words>5221</Words>
  <Application>Microsoft Macintosh PowerPoint</Application>
  <PresentationFormat>On-screen Show (4:3)</PresentationFormat>
  <Paragraphs>863</Paragraphs>
  <Slides>118</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118</vt:i4>
      </vt:variant>
    </vt:vector>
  </HeadingPairs>
  <TitlesOfParts>
    <vt:vector size="120" baseType="lpstr">
      <vt:lpstr>Orbit</vt:lpstr>
      <vt:lpstr>Equation</vt:lpstr>
      <vt:lpstr>CMS: performance and highlights</vt:lpstr>
      <vt:lpstr>The CMS Collaboration</vt:lpstr>
      <vt:lpstr>Reminder : pp kinematics</vt:lpstr>
      <vt:lpstr>Kinematics continued</vt:lpstr>
      <vt:lpstr>PowerPoint Presentation</vt:lpstr>
      <vt:lpstr>CMS</vt:lpstr>
      <vt:lpstr>CMs is ‘simple’</vt:lpstr>
      <vt:lpstr>CMS and LHC in 2012</vt:lpstr>
      <vt:lpstr>Muon system</vt:lpstr>
      <vt:lpstr>Compact MUON solenoid</vt:lpstr>
      <vt:lpstr>Muon performance</vt:lpstr>
      <vt:lpstr>Muons </vt:lpstr>
      <vt:lpstr>ECAL</vt:lpstr>
      <vt:lpstr>EM calorimeter</vt:lpstr>
      <vt:lpstr>ECAL performance </vt:lpstr>
      <vt:lpstr>HCAL</vt:lpstr>
      <vt:lpstr>HCAL response</vt:lpstr>
      <vt:lpstr>CMS  triggers</vt:lpstr>
      <vt:lpstr>Trigger flexibility</vt:lpstr>
      <vt:lpstr>Event reconstruction</vt:lpstr>
      <vt:lpstr>Particle flow</vt:lpstr>
      <vt:lpstr>Why particle flow?</vt:lpstr>
      <vt:lpstr>Pileup</vt:lpstr>
      <vt:lpstr>Jets</vt:lpstr>
      <vt:lpstr>Jets and pileup</vt:lpstr>
      <vt:lpstr>Too much </vt:lpstr>
      <vt:lpstr>Std Model: rediscovered in 2010</vt:lpstr>
      <vt:lpstr>Std Model Bosons</vt:lpstr>
      <vt:lpstr>W/Z cross section</vt:lpstr>
      <vt:lpstr>Rare events with leptons</vt:lpstr>
      <vt:lpstr>Top Production</vt:lpstr>
      <vt:lpstr>Std model : TOP mass</vt:lpstr>
      <vt:lpstr>tt cross section</vt:lpstr>
      <vt:lpstr>Single top </vt:lpstr>
      <vt:lpstr>CPT  and TOP </vt:lpstr>
      <vt:lpstr>THE search</vt:lpstr>
      <vt:lpstr>What we expected</vt:lpstr>
      <vt:lpstr>Indirect limits to MH</vt:lpstr>
      <vt:lpstr>The Higgs boson is a must in the SM!</vt:lpstr>
      <vt:lpstr>WLWLscattering</vt:lpstr>
      <vt:lpstr>Higgs production</vt:lpstr>
      <vt:lpstr>Theoretical Uncertainties</vt:lpstr>
      <vt:lpstr>Gluon PDF and as</vt:lpstr>
      <vt:lpstr>VBF production</vt:lpstr>
      <vt:lpstr>Higgs decay</vt:lpstr>
      <vt:lpstr>PowerPoint Presentation</vt:lpstr>
      <vt:lpstr>CMS Higgs analyses</vt:lpstr>
      <vt:lpstr>Digression: statistical estimation</vt:lpstr>
      <vt:lpstr>Stat. ( continued)</vt:lpstr>
      <vt:lpstr>CLs </vt:lpstr>
      <vt:lpstr>Limits</vt:lpstr>
      <vt:lpstr>Sensitivity: exclusion</vt:lpstr>
      <vt:lpstr>Sensitivity: discovery</vt:lpstr>
      <vt:lpstr>H→gg</vt:lpstr>
      <vt:lpstr>H  gg</vt:lpstr>
      <vt:lpstr>PowerPoint Presentation</vt:lpstr>
      <vt:lpstr>H→ gg: new MVA </vt:lpstr>
      <vt:lpstr>H→ gg: BDT selection </vt:lpstr>
      <vt:lpstr>H→ gg</vt:lpstr>
      <vt:lpstr>H→ gg: results</vt:lpstr>
      <vt:lpstr>H→ZZ(*)→4ℓ: the golden channel</vt:lpstr>
      <vt:lpstr>H→ ZZ(*)→4 leptons</vt:lpstr>
      <vt:lpstr>H→ 4 ℓ: challenge</vt:lpstr>
      <vt:lpstr>Mass resolution </vt:lpstr>
      <vt:lpstr>M.E. Discriminant</vt:lpstr>
      <vt:lpstr>MELA discrimination</vt:lpstr>
      <vt:lpstr>Z1 and Z2</vt:lpstr>
      <vt:lpstr>H→ ZZ→4 leptons</vt:lpstr>
      <vt:lpstr>H→ 4 ℓ: results</vt:lpstr>
      <vt:lpstr>H→ W W→2ℓ2n</vt:lpstr>
      <vt:lpstr>H→ W W→2ℓ2n</vt:lpstr>
      <vt:lpstr>Background rejection</vt:lpstr>
      <vt:lpstr>Jet categories</vt:lpstr>
      <vt:lpstr>Selection</vt:lpstr>
      <vt:lpstr>Final sample </vt:lpstr>
      <vt:lpstr>H→ W W→2ℓ2n: results</vt:lpstr>
      <vt:lpstr>VH→Vbb, V→ℓν, ℓℓ, νν </vt:lpstr>
      <vt:lpstr>Analysis </vt:lpstr>
      <vt:lpstr>Analysis </vt:lpstr>
      <vt:lpstr>BDT </vt:lpstr>
      <vt:lpstr>Systematics</vt:lpstr>
      <vt:lpstr>Results</vt:lpstr>
      <vt:lpstr>H→ττ→μτh,eτh,eμ,μμ</vt:lpstr>
      <vt:lpstr>τh reconstruction</vt:lpstr>
      <vt:lpstr>τhReco performance</vt:lpstr>
      <vt:lpstr>Di-τ mass </vt:lpstr>
      <vt:lpstr>Analysis strategy</vt:lpstr>
      <vt:lpstr>Background (0 jet)</vt:lpstr>
      <vt:lpstr>Final sample </vt:lpstr>
      <vt:lpstr>Final sample (VBF) </vt:lpstr>
      <vt:lpstr>Systematics</vt:lpstr>
      <vt:lpstr>Results</vt:lpstr>
      <vt:lpstr>The result</vt:lpstr>
      <vt:lpstr>Discovery!</vt:lpstr>
      <vt:lpstr>5 channels</vt:lpstr>
      <vt:lpstr> high res. Channels</vt:lpstr>
      <vt:lpstr>Mass</vt:lpstr>
      <vt:lpstr>A new boson</vt:lpstr>
      <vt:lpstr>Landau –Yang th.</vt:lpstr>
      <vt:lpstr>First checks </vt:lpstr>
      <vt:lpstr>Custodial symmetry</vt:lpstr>
      <vt:lpstr>Decays Sig. Strength</vt:lpstr>
      <vt:lpstr>First checks</vt:lpstr>
      <vt:lpstr>Properties :New Boson Couplings</vt:lpstr>
      <vt:lpstr>What next in Higgs-land ?</vt:lpstr>
      <vt:lpstr>Keep looking</vt:lpstr>
      <vt:lpstr>In Summary </vt:lpstr>
      <vt:lpstr>Tau isolation</vt:lpstr>
      <vt:lpstr>PowerPoint Presentation</vt:lpstr>
      <vt:lpstr>New physics hints</vt:lpstr>
      <vt:lpstr>Backup</vt:lpstr>
      <vt:lpstr>Flow chart gg MVA</vt:lpstr>
      <vt:lpstr>LHC luminosity</vt:lpstr>
      <vt:lpstr>Top decay </vt:lpstr>
      <vt:lpstr>Parton lumi 7/14 TeV</vt:lpstr>
      <vt:lpstr>Discoveries are made early </vt:lpstr>
      <vt:lpstr>Jet response simulation</vt:lpstr>
      <vt:lpstr>g-jet balancing</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Tiziano Camporesi</dc:creator>
  <cp:lastModifiedBy>Tiziano Camporesi</cp:lastModifiedBy>
  <cp:revision>321</cp:revision>
  <dcterms:created xsi:type="dcterms:W3CDTF">2011-11-23T08:14:17Z</dcterms:created>
  <dcterms:modified xsi:type="dcterms:W3CDTF">2012-09-14T15:56:02Z</dcterms:modified>
</cp:coreProperties>
</file>