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13" r:id="rId3"/>
    <p:sldId id="314" r:id="rId4"/>
    <p:sldId id="315" r:id="rId5"/>
    <p:sldId id="317" r:id="rId6"/>
    <p:sldId id="325" r:id="rId7"/>
    <p:sldId id="326" r:id="rId8"/>
    <p:sldId id="327" r:id="rId9"/>
    <p:sldId id="322" r:id="rId10"/>
    <p:sldId id="323" r:id="rId11"/>
    <p:sldId id="324" r:id="rId12"/>
    <p:sldId id="328" r:id="rId13"/>
    <p:sldId id="329" r:id="rId14"/>
    <p:sldId id="330" r:id="rId15"/>
    <p:sldId id="331" r:id="rId16"/>
    <p:sldId id="332" r:id="rId17"/>
    <p:sldId id="333" r:id="rId18"/>
    <p:sldId id="335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19" r:id="rId28"/>
    <p:sldId id="321" r:id="rId29"/>
    <p:sldId id="343" r:id="rId30"/>
    <p:sldId id="320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6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2B7F5-01CD-48EF-AC0F-1EED96BEBCEF}" type="datetimeFigureOut">
              <a:rPr lang="es-MX" smtClean="0"/>
              <a:t>10/09/2012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CCEB6-399E-493D-8A54-254AA3E0E5D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1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CCEB6-399E-493D-8A54-254AA3E0E5D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81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inerva.fnal.gov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en.wikipedia.org/wiki/File:What-is-teletype.jpg" TargetMode="External"/><Relationship Id="rId7" Type="http://schemas.openxmlformats.org/officeDocument/2006/relationships/hyperlink" Target="http://en.wikipedia.org/wiki/File:The_Childrens_Museum_of_Indianapolis_-_Philco_Predicta_televisio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en.wikipedia.org/wiki/File:NBS_120_Set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File:Science_museum_025_adjusted.jpg?uselang=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Leonard-Kleinrock-and-IMP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File:First_Web_Server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kAGQDASIAAhEBAxEB/8QAGwABAAICAwAAAAAAAAAAAAAAAAUGBAcBAgP/xABAEAACAQQABAIFBgsJAQAAAAABAgMABAURBhIhMVFhEyJBcYEUIzJSkbEHFRZicoKhorLB0iQzNjdCdJKTwsP/xAAaAQEBAAMBAQAAAAAAAAAAAAAAAwIEBgUB/8QAKxEAAgICAQICCgMAAAAAAAAAAAECAwQRIRIxE1EFFBUyM0FhcbHwIlLR/9oADAMBAAIRAxEAPwDeNKUoBSlKAUpSgFKUoBSlKAUpSgFKUoDhmC9WOhTYPaqX+EWCLJ3nDeGuE9Jb3mRLzxknTpHG7EHy3quB+D/hdTuPFiM+MdxKv3PUp2qD0zKMWy7brjdU78iMGO0d8B4DJXH9ddfyF4fLczW10x8Wv7g/+6w9YiZeGy57puqenBHDqHf4vZv0rmZvverBiraCxX5LaRLFCF2EXsDvrWUblJ6R8cGkSG68HvrSOQxyXUCOO6tIAR8N16yHlRmPYDdayu8dY37ekvrG1uHbu0sKsftIqGZmrG6drey2PjO/enrRspbu2b6M8R9ziu4ljPZ1PuNambhnBN3w9j8IVH3V1HC+BA0MRaf9dantmr+rNj2dPzRt3Ypv31qFuFsEe2MhX9Esv3GsK+xGOwU+NymPtzDLb5G3LMJXO0MgVh1J9hqtXpWqyagk9v8AfMnPBnCLltcG7KVwKV6ZpFR4kHPx5wun1IL6T9xF/masFQGe/wAweHv9je//ACqfrSyPfLV9hSlKgUKzxpxJLw3bpeKLR4YyrTwySamkQuFPoxv2b2Sdj2dO9WuzZWPMp2GXYPiKovGfAEXFWbsr+4vmhhgjEUsKxAl1DFujb6b2R1B8qu0AVJYgNKB6oA7du1Wr6eqOu5OW9MyLpuS2lY9gjH9latzuWXD2cc7R+kaSZIUXm5Rtj3J9gABrZeZbkxV229fNMN+8arWPEmEiz1gLWSZ4eWQSK6qG6gEdj5E1pek3Dxq1Z2+ZuYKl4c3HuSUUscyCSGRJEPZkYEH4iu9YuLsIMXYQ2VqCIol0N9yd7JPmSSayq8KSSk+nserHeuRULxl04avnHeNUcfqup/lU1UNxl/hbJ+cOv2iqY/xofdfkwu+HL7M26Oo3SuIxpFB8KV2ZzZVOJ/m+NuFZT2ZbyHfmY1YfwGp+oP8ACGjQYyzzMalmxF5HduFHUxdUl/cZj8KmkdXRXjYMjAFWB6EHsRWpkLlMtW+DtSonJZoY7J2tpLZXMsdxG7rNAvOVKkbBQesejA+rs9+mgTWZaZKxvN/JbuGRh3VXHMvvXuPiKh0vWzPaMh2VFLOwVVGySdACvFL2B5YkgkWZ2ddCI82hvqSR0A1vqa8r0pcTWtmHUmWZWddgnkT1z08NqB+tXNzmjDLbzBB8hMxt7gtsPBJsBSR25SdD9ZT2q9Va95mL23pGRxCsr4edYY3kY8vqoNkjmG9D29N1SfSLz8jHlf6jgq32HrV0yF/MuRtcfZIjTy/Oys+ysUIOiT5k9B8T7Kw+I3jv8RdtCrMbKZX59dNoQX5fHS8wPnsVDOwlkfz3ykWxr5U8NcMrVKxzfWaqWN5bBR7fTLr765E008Ly2Fs88aKWe4f5uCNQNlmkI1oDr6vMfKuerotseoxZ68rYQW2z3qH4sX0uEktx3uJoYQPHmlQVI2Uz3FnBNLH6J5I1dk3vlJG9V5RQHK8V4bGoNpbyfjC5/NWPog+LkfYarh1OWTGPk/wTyJpUyf0No0pSuvOfOs0Uc0LxTIrxupVlYbDA9CDVJxU7cKXkfD+VciwduXE3sh9Vl9kDn2OvZd/SGvaNVeax7+xtcjaS2l9bx3FvKOV4pVDKw9xrCcFNaZ9T0yNyWPgyVuIbjnUoweOSNikkTjsyt7CNn4Eg7BIqGvcdmSha5vcHfxRAkTZPG+uqjrssrhfjoVkrwrf471MBn7i3tx9G2voxdxoPBSSHA8uY12HC1zkHU8S5VshApB+RQwCCByO3Ou2Z/cW15VGNdkXpPgzcosxeDzLe4S/uru1x9vbSSE2lxZ2xt/SxgAiTlJJA5gSpJ6jR0OlZOUCzWOc9MoVXxiSSj6snLJ+3QX7BVlaGNozGyAoRorrprw1UflMQt7bPbxsIo7idZLroSZVGtr36bCqPdurtcCuST5I/AvJLlcnLMP7T6C1A34ejJ/iLV74JUeDHjewlkki7Pd2+mT5/1HxrNbHt+OEyEUnJuEwzJy/3g3tT5EHfwNZMFpBAPmowvViPIsdtrw2etIrR9nNPt9P8KRlOJMvjOIpsfJg8WXbclncPcNGZo9+z5ttsv+ob8+xrEv7vK5oKmXmt0tQQxs7QHkcjtzu3Vh5AKPHdXnM4exzVp8lyMAljBDKdlWjYdmVh1UjxFVs8By83KvEmVEH1eWEv/wA+Tfx71p5VWTZxVJJP97laLKY8zjtkDkMhHZmOMI893OeW3tYuskzeAHh4nsPbVt4K4flw9tPdZFlkyt8we5dOqoAPVjX81R9pJNZmC4ZxWDLyWVuTcyDUt1M5kmk97t115DQ8qmaYeDHGW97b+YyMl3cdkKUpW8ao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45085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2631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ata:image/jpg;base64,/9j/4AAQSkZJRgABAQAAAQABAAD/2wBDAAkGBwgHBgkIBwgKCgkLDRYPDQwMDRsUFRAWIB0iIiAdHx8kKDQsJCYxJx8fLT0tMTU3Ojo6Iys/RD84QzQ5Ojf/2wBDAQoKCg0MDRoPDxo3JR8lNzc3Nzc3Nzc3Nzc3Nzc3Nzc3Nzc3Nzc3Nzc3Nzc3Nzc3Nzc3Nzc3Nzc3Nzc3Nzc3Nzf/wAARCABeAI0DASIAAhEBAxEB/8QAHAAAAQQDAQAAAAAAAAAAAAAAAAIFBwgBAwYE/8QAOxAAAgEDAgQDBwIDBgcAAAAAAQIDAAQRBQYSITFBIlGBBxMUYXGRoTJCI8HRCDNSYnKxFRZDU2OC8f/EABgBAQEBAQEAAAAAAAAAAAAAAAABAgME/8QAHxEBAQACAgMAAwAAAAAAAAAAAAECEQMhBBIxE0FR/9oADAMBAAIRAxEAPwCcKKKKAopvm1vSoNRTTptRtI75xlbd5lEh/wDXOacKAooooCiiigKKKKAooooCiiigKKKKAooooCq0+0jfGpbh1u5tobqW30u2laOKGFyBJwkjjbHUnHLsB6k2TlkSNGeRgqKOJmJwAB1NU5eHilkOc+Nu/wA6ixmfga34nYmVskk8+mMVKXsQ31fHVIds6nK9xbzK3wskjZaJlBPBz6qQDgdj8jUVvBxEZPy610nsutWPtC0QRnHDcFiSewVs/wBKLe1phTXq13dw4W1QDzdh/tXo1a/j0zTZ72YEpCuSB37Afc0wLvbTrqEpbhzcsp4I2HI+dW3U2km7qFxatdRyFnlZSf2SrxRn1HNfyPlTvbatDIAJx7gnoxIKN9GHL74Pypt0ueHUCYbyMR3OCQyAKGHT79a9T6MYyWt3xnrjwk/XsfUVMcplNxcsbjdU8g5GaKYY0vbI4jDKo/aF8J9Og9CK9sGrRE8FyvuW8+q/ft61WTjRWFYMAVIIPQis0BRRXnv7gWllPcNjEUbOcnA5DNBtlmjhXjmkSNenE7AD80JIki8SMGHmDmqo7l1zUtXv5Zrq8uJY+IlFeQkLnyGcDPkK8Wn65q2mSCWx1G6gcEHwSsASCCMjPMculF0t9RUJ+zP2qXc2ow6RuaX33xMnDDeNgFHPRWxyIJ5A9s+XSbKIRNGs0TxuMq6lWHmDVYt/bXn23rrQOgEE4MkTIcggcvTpnHzqxOs7o0PRFf8A4nqlrA6DJiMgMh+iDxH7VAO/t8S7n1lbi0i+HtLdWjtwyAuwPVm6jn5DpUsv6amWuq4xopI8cSsc9OXOpf8AY7thYtV+Onh4pLePjaQn9Lt0UD6DNRpba3c28kZdIp40IPDJEAfuBmrE+zX4KbbMN9ZTCY3ZMkrdCrdOAjzXp+e9Z1be25ljJdfTlu+3+K23exduFWP0DA/yqLdLsYYNYhZJMOUkULnrlTipomiSeF4pFDI6lWB7g8iKiDU9k7k03UcWNlbatZxuWt5nkCTxA55Zx2z8/ToGctnScdxmW6edVtWvLCZbSUxzMpaJg3Rshh+cj1po07Xtw2qD3V6soHIozA4+XOuh0Gw1E+DUYPhZFxlCwZjnyxypt17S9uWUeo28j21te6gjn4qadQYpMZDZY+Hnj9I5881nhwy123z5Y5Wae+135qcOBfaX7wd2iODTnFvXQbwcF8ktu3/mj6eoqONL2Xui9tUubKe3lhYeGSLUldT9CAa3ttvc9uSrXduzLniQ3LMRg4PRPOt26+uMm/iULKWym8eiatCc8zEXDA+nUU5R3ksfK9gaM/8AcTxIf5j1qKtK2xq+ptKEl052hIDn3uSM9CP4f1+1dNY7Y3LZge41ZIQP2iZ2X7FcVZdlmuq7pXV1DIQwPQjmDXL7yvYbmAaYnE5aRTMVbhAUc8Hzzy5f/K3aHYa5Bqssmq3MEsAT+G0KheNiBniAA6YP3+2jc1pDBfpdJ7tGmXEgXkzEdGx9OWfpWOS316dfHmN5JMlfN36fFY6/cW9nxtCvCQCCeHIyR6U1pErjkPSp0vpC6KscBcqSzAFQrfJieePpULXMnHdTyNw5kkZjwjAySTy+VZ4s/bp08jimHf8AXga3dJOIHhwPCQe/nVtNtX51Tb2m37nL3NrHI/8AqKjP5zVWtG0i617XLPTLT+8uJAnFj9K9S30ABPpVrtMsYdN0+2sbVeGC3iWKMfJRgV2eZUM5YlmOSTkk9TWRSe1GaIywyKctvbm1zbjyjR9RltkkcM8YCsrEDqQwI6U2g5FJagkfTvbNuS3YC9t7G8QdcoY2Pqpx+K7Hbvtk0zUbyG01PT5rGSZ1RZVkEsYJOBk4BAyfI1A3ekTEhPD1oLBe3BNUi21FfaZdSwwxy8F4sRKlkbkpJHPAbljvxfKq/N3bv3NT9sXeWjbz20dC1mXhvRZiG6Sd8e+XAQyKx5ZJIOOoJ79agfVIPgdVvbJSzx29xJCHdcMwViuSOx5UE2/2fNQE239R08nxW10JAP8ALIv9Uaup3JHbRXMktwspC+ILH3+gHrUTewnUfg96NacX8O+tXTGf3p4x+A33qX9dntpZ5/jrlIYbTHGVYLwggEFmJwAR2NZzxuU1HTjzmOW69u1rNYrI3oVVe+4Ziq/tBHIZ7nz+ZNPdRzsjfelXmuHQLQcMTKzQS4wskmSWAzz5jxdueflmRqsmumMru7Fchuiw1OXUviLWz9/D7sLmNxxDGSeRI/FdfXK+0ncr7X2xNd25X4uVhDb8QyA5yeLHfABP2qZYzKarWGdwu4YbNfeEhonVgeFkZSD9MGuU3ZsLQtCs5tRv9Wnt3kLG3tVQMWb/AAjnk/XoO5rRs3e0GlaPf3erTT3mphi0MczZ98zk9+wGBnPnyrida1i91m+e91GVppXOAB+lB2VR2UeVZ4+L0u3Xm5/ySR0fskvdN0zekdxqlysKGB0hklYBVc4HM9By4hk+dWJgnhuIllt5EljbmHjYMD6iqhMpZiT3/Fbre4uLZSLe4mhB6iKQrn7GuunnePPKikg8qAagUDWCaM1gmgB1NIlwepwO9KrUzAHxcxQIIDZYjw8gAR1raON3lkkkZ3ZieJiST8z51qlKswAYYB6ZrPvQvIkDt1oHPbWqS6JuDT9SXl8NcI7Ed1zhh6qSPWu09p+27zRNWkuhcTXWm6hM08UzOWHGeZDf5sdD3X6GuN0jbut65Ig0vS7u5BOONIjwerHwj71Zi12zHdbHs9v65icpZxwyup6OqgcSnzBHI/KgrHDLLBdJNbyNFLCweORDgqwOQRVnNibqtd06HDdRuou1HDcwZ8SOOpx/hPUH5+dV53Vt+72zrU+n3vMr4o5QMCVOzD+nYgimm3uJ7WX3ltNJC5BUtE5U4PUZHb5VfotNuDdWjbfhkfUr6JJUAPw6sGlbJwMJnPr0qCvaXvf/AJtvYYbSJo9PtmJiDjDyMQMswzy8gP68uNmuZZ5mkuJZJZD1eRizHt1NJQ5OewpobsgKOwpJPFjsP96Tzcgn9Pl50qqA1hjSVOXPypRJoPJnFBNIJ50ZrIXmsitWaUGoFHnyrzTdGA64Nby+FOOta0X+ESerA5oLdaZpllPoVhDdWdvMotogRLErDko8xXoh0TSYGDQaZZRsOhS3QH8CkbZkMu3NKkbq9nCx9UFOVBjAAwByHas9qKKDmN+bPtt36YsDuILuE8VvccOeEnqCO6n+QPaonuvY3uZJgIZdOlTswnZfuCtT/RQQND7Fdflwbi/06L/SzuftwiuP3bt19r66+lS3K3JjjRzIqFAeIZ6EnpVqar/7cIQm9Vcf9WyjY/dh/KqOAJpLGsnkKFhZwcFRVGiL+9cdj0rdmtXuyk2CeeDW7FB//9k="/>
          <p:cNvSpPr>
            <a:spLocks noChangeAspect="1" noChangeArrowheads="1"/>
          </p:cNvSpPr>
          <p:nvPr/>
        </p:nvSpPr>
        <p:spPr bwMode="auto">
          <a:xfrm>
            <a:off x="155575" y="-404813"/>
            <a:ext cx="1143000" cy="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3430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Rectángulo"/>
          <p:cNvSpPr/>
          <p:nvPr/>
        </p:nvSpPr>
        <p:spPr>
          <a:xfrm>
            <a:off x="467544" y="517333"/>
            <a:ext cx="8236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Neutrino Technology</a:t>
            </a:r>
            <a:endParaRPr lang="es-MX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4000" b="1" dirty="0">
                <a:solidFill>
                  <a:srgbClr val="FF0000"/>
                </a:solidFill>
              </a:rPr>
              <a:t>Julián </a:t>
            </a:r>
            <a:r>
              <a:rPr lang="es-MX" sz="4000" b="1" dirty="0" smtClean="0">
                <a:solidFill>
                  <a:srgbClr val="FF0000"/>
                </a:solidFill>
              </a:rPr>
              <a:t>Félix</a:t>
            </a:r>
          </a:p>
          <a:p>
            <a:pPr algn="ctr"/>
            <a:endParaRPr lang="es-MX" sz="4000" dirty="0">
              <a:solidFill>
                <a:srgbClr val="FF0000"/>
              </a:solidFill>
            </a:endParaRPr>
          </a:p>
          <a:p>
            <a:pPr algn="ctr"/>
            <a:endParaRPr lang="es-MX" sz="4000" dirty="0">
              <a:solidFill>
                <a:srgbClr val="FF0000"/>
              </a:solidFill>
            </a:endParaRPr>
          </a:p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Laboratorio </a:t>
            </a:r>
            <a:r>
              <a:rPr lang="es-MX" sz="2800" dirty="0">
                <a:solidFill>
                  <a:srgbClr val="FF0000"/>
                </a:solidFill>
              </a:rPr>
              <a:t>de </a:t>
            </a:r>
            <a:r>
              <a:rPr lang="es-MX" sz="2800" dirty="0" smtClean="0">
                <a:solidFill>
                  <a:srgbClr val="FF0000"/>
                </a:solidFill>
              </a:rPr>
              <a:t>Partículas Elementales </a:t>
            </a:r>
          </a:p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Departamento </a:t>
            </a:r>
            <a:r>
              <a:rPr lang="es-MX" sz="2800" dirty="0">
                <a:solidFill>
                  <a:srgbClr val="FF0000"/>
                </a:solidFill>
              </a:rPr>
              <a:t>de </a:t>
            </a:r>
            <a:r>
              <a:rPr lang="es-MX" sz="2800" dirty="0" smtClean="0">
                <a:solidFill>
                  <a:srgbClr val="FF0000"/>
                </a:solidFill>
              </a:rPr>
              <a:t>Física. </a:t>
            </a:r>
            <a:r>
              <a:rPr lang="es-MX" sz="2800" dirty="0" err="1" smtClean="0">
                <a:solidFill>
                  <a:srgbClr val="FF0000"/>
                </a:solidFill>
              </a:rPr>
              <a:t>DCeI</a:t>
            </a:r>
            <a:r>
              <a:rPr lang="es-MX" sz="2800" dirty="0" smtClean="0">
                <a:solidFill>
                  <a:srgbClr val="FF0000"/>
                </a:solidFill>
              </a:rPr>
              <a:t>, </a:t>
            </a:r>
            <a:r>
              <a:rPr lang="es-MX" sz="2800" dirty="0">
                <a:solidFill>
                  <a:srgbClr val="FF0000"/>
                </a:solidFill>
              </a:rPr>
              <a:t>Campus León </a:t>
            </a:r>
          </a:p>
          <a:p>
            <a:pPr algn="ctr"/>
            <a:r>
              <a:rPr lang="es-MX" sz="2800" dirty="0">
                <a:solidFill>
                  <a:srgbClr val="FF0000"/>
                </a:solidFill>
              </a:rPr>
              <a:t>Universidad de Guanajuato</a:t>
            </a:r>
          </a:p>
        </p:txBody>
      </p:sp>
    </p:spTree>
    <p:extLst>
      <p:ext uri="{BB962C8B-B14F-4D97-AF65-F5344CB8AC3E}">
        <p14:creationId xmlns:p14="http://schemas.microsoft.com/office/powerpoint/2010/main" val="3195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78621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Parallelism </a:t>
            </a:r>
            <a:r>
              <a:rPr lang="en-US" sz="2800" dirty="0">
                <a:solidFill>
                  <a:srgbClr val="FF0000"/>
                </a:solidFill>
              </a:rPr>
              <a:t>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5612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physicists </a:t>
            </a:r>
            <a:r>
              <a:rPr lang="en-US" dirty="0"/>
              <a:t>proposed that electromagnetic waves can be used to send messages or, in general, information.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was accomplished, beside others, by Tesla and Marconi (circa 1902). 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960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physicists </a:t>
            </a:r>
            <a:r>
              <a:rPr lang="en-US" dirty="0"/>
              <a:t>proposed that neutrinos can be used to send messages or, in general, information (R. C. Arnold, Science 177, 163 (1972) and others).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was accomplished by MINERvA collaboration (FNAL e938) (2011); published the results in 2012 (MPL A, Vol. 27, No. 12 (2012)).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78621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Marconi </a:t>
            </a:r>
            <a:r>
              <a:rPr lang="en-US" dirty="0"/>
              <a:t>got the 1909 Physics Nobel Prize (with F. Braun "in recognition of their contributions to the development of wireless telegraphy</a:t>
            </a:r>
            <a:r>
              <a:rPr lang="en-US" dirty="0" smtClean="0"/>
              <a:t>"). 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564904"/>
            <a:ext cx="4038600" cy="360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MINERvA </a:t>
            </a:r>
            <a:r>
              <a:rPr lang="en-US" dirty="0"/>
              <a:t>collaboration got the </a:t>
            </a:r>
            <a:r>
              <a:rPr lang="en-US" dirty="0" smtClean="0"/>
              <a:t>DOE </a:t>
            </a:r>
            <a:r>
              <a:rPr lang="en-US" dirty="0"/>
              <a:t>award as the year </a:t>
            </a:r>
            <a:r>
              <a:rPr lang="en-US" dirty="0" smtClean="0"/>
              <a:t>(2011) experiment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award citation commended the MINERvA collaboration for its “outstanding dedication and ingenuity” and overcoming production hurdles to build a “flagship facility</a:t>
            </a:r>
            <a:r>
              <a:rPr lang="en-US" dirty="0" smtClean="0"/>
              <a:t>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4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83" y="260648"/>
            <a:ext cx="8496944" cy="178621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miniFlash9Sep2012\KINGSTONagosto2011\KStone2\reconocimientoDEUSA\11-0082-01D_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116218" cy="32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0" y="1686322"/>
            <a:ext cx="1872208" cy="262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Rectángulo"/>
          <p:cNvSpPr/>
          <p:nvPr/>
        </p:nvSpPr>
        <p:spPr>
          <a:xfrm>
            <a:off x="181237" y="4488679"/>
            <a:ext cx="3740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GUGLIELMO MARCONI</a:t>
            </a:r>
          </a:p>
          <a:p>
            <a:pPr algn="ctr"/>
            <a:r>
              <a:rPr lang="es-MX" dirty="0" err="1"/>
              <a:t>Wireless</a:t>
            </a:r>
            <a:r>
              <a:rPr lang="es-MX" dirty="0"/>
              <a:t> </a:t>
            </a:r>
            <a:r>
              <a:rPr lang="es-MX" dirty="0" err="1"/>
              <a:t>telegraphic</a:t>
            </a:r>
            <a:r>
              <a:rPr lang="es-MX" dirty="0"/>
              <a:t> </a:t>
            </a:r>
            <a:r>
              <a:rPr lang="es-MX" dirty="0" err="1"/>
              <a:t>communication</a:t>
            </a:r>
            <a:endParaRPr lang="es-MX" dirty="0"/>
          </a:p>
          <a:p>
            <a:pPr algn="ctr"/>
            <a:r>
              <a:rPr lang="en-US" i="1" dirty="0"/>
              <a:t>Nobel Lecture, December 11, </a:t>
            </a:r>
            <a:r>
              <a:rPr lang="en-US" i="1" dirty="0" smtClean="0"/>
              <a:t>1909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02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83" y="260648"/>
            <a:ext cx="8496944" cy="178621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8227" y="21328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b="1" dirty="0"/>
              <a:t>La Universidad de Guanajuato, vía la </a:t>
            </a:r>
            <a:r>
              <a:rPr lang="es-MX" sz="3200" b="1" dirty="0" err="1"/>
              <a:t>DCeI</a:t>
            </a:r>
            <a:r>
              <a:rPr lang="es-MX" sz="3200" b="1" dirty="0"/>
              <a:t>, Campus León (</a:t>
            </a:r>
            <a:r>
              <a:rPr lang="es-MX" sz="3200" b="1" dirty="0" err="1"/>
              <a:t>the</a:t>
            </a:r>
            <a:r>
              <a:rPr lang="es-MX" sz="3200" b="1" dirty="0"/>
              <a:t> </a:t>
            </a:r>
            <a:r>
              <a:rPr lang="es-MX" sz="3200" b="1" dirty="0" err="1"/>
              <a:t>former</a:t>
            </a:r>
            <a:r>
              <a:rPr lang="es-MX" sz="3200" b="1" dirty="0"/>
              <a:t> IFUG) </a:t>
            </a:r>
            <a:r>
              <a:rPr lang="es-MX" sz="3200" b="1" dirty="0" err="1"/>
              <a:t>is</a:t>
            </a:r>
            <a:r>
              <a:rPr lang="es-MX" sz="3200" b="1" dirty="0"/>
              <a:t> a </a:t>
            </a:r>
            <a:r>
              <a:rPr lang="es-MX" sz="3200" b="1" dirty="0" err="1"/>
              <a:t>member</a:t>
            </a:r>
            <a:r>
              <a:rPr lang="es-MX" sz="3200" b="1" dirty="0"/>
              <a:t> of </a:t>
            </a:r>
            <a:r>
              <a:rPr lang="es-MX" sz="3200" b="1" dirty="0" err="1"/>
              <a:t>the</a:t>
            </a:r>
            <a:r>
              <a:rPr lang="es-MX" sz="3200" b="1" dirty="0"/>
              <a:t> </a:t>
            </a:r>
            <a:r>
              <a:rPr lang="es-MX" sz="3200" b="1" dirty="0" err="1"/>
              <a:t>MINERvA</a:t>
            </a:r>
            <a:r>
              <a:rPr lang="es-MX" sz="3200" b="1" dirty="0"/>
              <a:t> </a:t>
            </a:r>
            <a:r>
              <a:rPr lang="es-MX" sz="3200" b="1" dirty="0" err="1"/>
              <a:t>collaboration</a:t>
            </a:r>
            <a:r>
              <a:rPr lang="es-MX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38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83" y="260648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9" y="1658062"/>
            <a:ext cx="4209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MINERvA Collaboration used the </a:t>
            </a:r>
            <a:r>
              <a:rPr lang="en-US" sz="2800" dirty="0" err="1" smtClean="0"/>
              <a:t>NuMI</a:t>
            </a:r>
            <a:r>
              <a:rPr lang="en-US" sz="2800" dirty="0" smtClean="0"/>
              <a:t> </a:t>
            </a:r>
            <a:r>
              <a:rPr lang="en-US" sz="2800" dirty="0"/>
              <a:t>beam line of </a:t>
            </a:r>
            <a:r>
              <a:rPr lang="en-US" sz="2800" dirty="0" err="1"/>
              <a:t>Fermilab</a:t>
            </a:r>
            <a:r>
              <a:rPr lang="en-US" sz="2800" dirty="0"/>
              <a:t>, and MINERvA detector, to cross a neutrino signal, the digitalized word NEUTRINO, from </a:t>
            </a:r>
            <a:r>
              <a:rPr lang="en-US" sz="2800" dirty="0" err="1" smtClean="0"/>
              <a:t>NuMI</a:t>
            </a:r>
            <a:r>
              <a:rPr lang="en-US" sz="2800" dirty="0" smtClean="0"/>
              <a:t> </a:t>
            </a:r>
            <a:r>
              <a:rPr lang="en-US" sz="2800" dirty="0"/>
              <a:t>line to MINERvA detector (1035 m, including 200 m of earth). </a:t>
            </a:r>
            <a:endParaRPr lang="es-MX" sz="2800" dirty="0"/>
          </a:p>
        </p:txBody>
      </p:sp>
      <p:sp>
        <p:nvSpPr>
          <p:cNvPr id="4" name="Rectangle 3"/>
          <p:cNvSpPr/>
          <p:nvPr/>
        </p:nvSpPr>
        <p:spPr>
          <a:xfrm>
            <a:off x="444724" y="1658062"/>
            <a:ext cx="37206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</a:rPr>
              <a:t> Marconi used a monumental couple of antennas to cross an electromagnetic signal, the letter S in Morse code, through the Atlantic Ocean from Wexford England to Newfoundland Canada (3500 km apart).</a:t>
            </a:r>
            <a:endParaRPr lang="es-MX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83" y="260648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F:\neuCommunicationReferences\comNeutrinos\neuCommunicationReferences\neuCommunicationReferences\220px-Brant_rock_radio_tower_19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8061"/>
            <a:ext cx="2520280" cy="39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ulianF\Desktop\MinervaPhotos\10-0096-11D.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7" y="1307861"/>
            <a:ext cx="2834514" cy="37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875942"/>
            <a:ext cx="18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Marconi  antenna</a:t>
            </a:r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5329917" y="5543541"/>
            <a:ext cx="2834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MINERvA Detector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44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1674674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MINERvA collaboration accomplished the </a:t>
            </a:r>
            <a:r>
              <a:rPr lang="en-US" sz="2800" dirty="0">
                <a:solidFill>
                  <a:srgbClr val="FF0000"/>
                </a:solidFill>
              </a:rPr>
              <a:t>MINERvA detector in 2011, hexagonal shaped, </a:t>
            </a:r>
            <a:r>
              <a:rPr lang="en-US" sz="2800" dirty="0" smtClean="0">
                <a:solidFill>
                  <a:srgbClr val="FF0000"/>
                </a:solidFill>
              </a:rPr>
              <a:t>160 </a:t>
            </a:r>
            <a:r>
              <a:rPr lang="en-US" sz="2800" dirty="0">
                <a:solidFill>
                  <a:srgbClr val="FF0000"/>
                </a:solidFill>
              </a:rPr>
              <a:t>tons, 38 000 electronic channels, time resolution 3.2 ns, space resolution 2.5 mm, and will run up to 2016 collecting neutrino nucleus interactions. 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332" y="142495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the 1901 experiment, </a:t>
            </a:r>
            <a:r>
              <a:rPr lang="en-US" sz="2800" dirty="0" smtClean="0">
                <a:solidFill>
                  <a:srgbClr val="FF0000"/>
                </a:solidFill>
              </a:rPr>
              <a:t>at </a:t>
            </a:r>
            <a:r>
              <a:rPr lang="en-US" sz="2800" dirty="0" err="1">
                <a:solidFill>
                  <a:srgbClr val="FF0000"/>
                </a:solidFill>
              </a:rPr>
              <a:t>Poldhu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Cornwall. </a:t>
            </a:r>
            <a:r>
              <a:rPr lang="en-US" sz="2800" dirty="0">
                <a:solidFill>
                  <a:srgbClr val="FF0000"/>
                </a:solidFill>
              </a:rPr>
              <a:t>The spark-gap transmitter fed a mammoth antenna array -- four hundred wires suspended from 20 masts, each 200 feet tall, placed in a circle. A similar station was set up on the American side of the Atlantic at South Wellfleet, Cape Cod. 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5" name="Picture 3" descr="F:\neuCommunicationReferences\comNeutrinos\neuCommunicationReferences\neuCommunicationReferences\220px-Marconi_at_newfoundla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25701"/>
            <a:ext cx="3696184" cy="18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2-field-xhair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32" y="191264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48254"/>
            <a:ext cx="4464496" cy="24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568" y="4221088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4851" y="6207226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221088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4851" y="6207226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407" y="170268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 beam is composed of 88% </a:t>
            </a:r>
            <a:r>
              <a:rPr lang="en-US" sz="2800" dirty="0" err="1">
                <a:solidFill>
                  <a:srgbClr val="FF0000"/>
                </a:solidFill>
              </a:rPr>
              <a:t>muon</a:t>
            </a:r>
            <a:r>
              <a:rPr lang="en-US" sz="2800" dirty="0">
                <a:solidFill>
                  <a:srgbClr val="FF0000"/>
                </a:solidFill>
              </a:rPr>
              <a:t> neutrinos, 11% </a:t>
            </a:r>
            <a:r>
              <a:rPr lang="en-US" sz="2800" dirty="0" err="1">
                <a:solidFill>
                  <a:srgbClr val="FF0000"/>
                </a:solidFill>
              </a:rPr>
              <a:t>muon</a:t>
            </a:r>
            <a:r>
              <a:rPr lang="en-US" sz="2800" dirty="0">
                <a:solidFill>
                  <a:srgbClr val="FF0000"/>
                </a:solidFill>
              </a:rPr>
              <a:t> antineutrino, and 1% electron neutrinos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The beam distribution energy peaks at 3.2 </a:t>
            </a:r>
            <a:r>
              <a:rPr lang="en-US" sz="2800" dirty="0" err="1">
                <a:solidFill>
                  <a:srgbClr val="FF0000"/>
                </a:solidFill>
              </a:rPr>
              <a:t>GeV</a:t>
            </a:r>
            <a:r>
              <a:rPr lang="en-US" sz="2800" dirty="0">
                <a:solidFill>
                  <a:srgbClr val="FF0000"/>
                </a:solidFill>
              </a:rPr>
              <a:t>, with a width (FWHM) of 2.8 </a:t>
            </a:r>
            <a:r>
              <a:rPr lang="en-US" sz="2800" dirty="0" err="1">
                <a:solidFill>
                  <a:srgbClr val="FF0000"/>
                </a:solidFill>
              </a:rPr>
              <a:t>GeV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endParaRPr lang="es-MX" sz="2800" dirty="0">
              <a:solidFill>
                <a:srgbClr val="FF0000"/>
              </a:solidFill>
            </a:endParaRPr>
          </a:p>
        </p:txBody>
      </p:sp>
      <p:pic>
        <p:nvPicPr>
          <p:cNvPr id="11" name="Picture 4" descr="F:\neuCommunicationReferences\comNeutrinos\neuCommunicationReferences\neuCommunicationReferences\220px-Muirhead_Morse_inker_(Rankin_Kennedy,_Electrical_Installations,_Vol_V,_1903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66139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013176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4851" y="6207226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8" name="5 Imagen" descr="Marconi's Receiver 19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9" y="1814736"/>
            <a:ext cx="136564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14735"/>
            <a:ext cx="1827506" cy="247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:\MINIdTop29June2011\MiniDeskTopMarch19-2011\newNcomPaper\neutrino_f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4" y="1487677"/>
            <a:ext cx="4328525" cy="37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BkAGQDASIAAhEBAxEB/8QAGwABAAICAwAAAAAAAAAAAAAAAAUGBAcBAgP/xABAEAACAQQABAIFBgsJAQAAAAABAgMABAURBhIhMVFhEyJBcYEUIzJSkbEHFRZicoKhorLB0iQzNjdCdJKTwsP/xAAaAQEBAAMBAQAAAAAAAAAAAAAAAwIEBgUB/8QAKxEAAgICAQICCgMAAAAAAAAAAAECAwQRIRIxE1EFFBUyM0FhcbHwIlLR/9oADAMBAAIRAxEAPwDeNKUoBSlKAUpSgFKUoBSlKAUpSgFKUoDhmC9WOhTYPaqX+EWCLJ3nDeGuE9Jb3mRLzxknTpHG7EHy3quB+D/hdTuPFiM+MdxKv3PUp2qD0zKMWy7brjdU78iMGO0d8B4DJXH9ddfyF4fLczW10x8Wv7g/+6w9YiZeGy57puqenBHDqHf4vZv0rmZvverBiraCxX5LaRLFCF2EXsDvrWUblJ6R8cGkSG68HvrSOQxyXUCOO6tIAR8N16yHlRmPYDdayu8dY37ekvrG1uHbu0sKsftIqGZmrG6drey2PjO/enrRspbu2b6M8R9ziu4ljPZ1PuNambhnBN3w9j8IVH3V1HC+BA0MRaf9dantmr+rNj2dPzRt3Ypv31qFuFsEe2MhX9Esv3GsK+xGOwU+NymPtzDLb5G3LMJXO0MgVh1J9hqtXpWqyagk9v8AfMnPBnCLltcG7KVwKV6ZpFR4kHPx5wun1IL6T9xF/masFQGe/wAweHv9je//ACqfrSyPfLV9hSlKgUKzxpxJLw3bpeKLR4YyrTwySamkQuFPoxv2b2Sdj2dO9WuzZWPMp2GXYPiKovGfAEXFWbsr+4vmhhgjEUsKxAl1DFujb6b2R1B8qu0AVJYgNKB6oA7du1Wr6eqOu5OW9MyLpuS2lY9gjH9latzuWXD2cc7R+kaSZIUXm5Rtj3J9gABrZeZbkxV229fNMN+8arWPEmEiz1gLWSZ4eWQSK6qG6gEdj5E1pek3Dxq1Z2+ZuYKl4c3HuSUUscyCSGRJEPZkYEH4iu9YuLsIMXYQ2VqCIol0N9yd7JPmSSayq8KSSk+nserHeuRULxl04avnHeNUcfqup/lU1UNxl/hbJ+cOv2iqY/xofdfkwu+HL7M26Oo3SuIxpFB8KV2ZzZVOJ/m+NuFZT2ZbyHfmY1YfwGp+oP8ACGjQYyzzMalmxF5HduFHUxdUl/cZj8KmkdXRXjYMjAFWB6EHsRWpkLlMtW+DtSonJZoY7J2tpLZXMsdxG7rNAvOVKkbBQesejA+rs9+mgTWZaZKxvN/JbuGRh3VXHMvvXuPiKh0vWzPaMh2VFLOwVVGySdACvFL2B5YkgkWZ2ddCI82hvqSR0A1vqa8r0pcTWtmHUmWZWddgnkT1z08NqB+tXNzmjDLbzBB8hMxt7gtsPBJsBSR25SdD9ZT2q9Va95mL23pGRxCsr4edYY3kY8vqoNkjmG9D29N1SfSLz8jHlf6jgq32HrV0yF/MuRtcfZIjTy/Oys+ysUIOiT5k9B8T7Kw+I3jv8RdtCrMbKZX59dNoQX5fHS8wPnsVDOwlkfz3ykWxr5U8NcMrVKxzfWaqWN5bBR7fTLr765E008Ly2Fs88aKWe4f5uCNQNlmkI1oDr6vMfKuerotseoxZ68rYQW2z3qH4sX0uEktx3uJoYQPHmlQVI2Uz3FnBNLH6J5I1dk3vlJG9V5RQHK8V4bGoNpbyfjC5/NWPog+LkfYarh1OWTGPk/wTyJpUyf0No0pSuvOfOs0Uc0LxTIrxupVlYbDA9CDVJxU7cKXkfD+VciwduXE3sh9Vl9kDn2OvZd/SGvaNVeax7+xtcjaS2l9bx3FvKOV4pVDKw9xrCcFNaZ9T0yNyWPgyVuIbjnUoweOSNikkTjsyt7CNn4Eg7BIqGvcdmSha5vcHfxRAkTZPG+uqjrssrhfjoVkrwrf471MBn7i3tx9G2voxdxoPBSSHA8uY12HC1zkHU8S5VshApB+RQwCCByO3Ou2Z/cW15VGNdkXpPgzcosxeDzLe4S/uru1x9vbSSE2lxZ2xt/SxgAiTlJJA5gSpJ6jR0OlZOUCzWOc9MoVXxiSSj6snLJ+3QX7BVlaGNozGyAoRorrprw1UflMQt7bPbxsIo7idZLroSZVGtr36bCqPdurtcCuST5I/AvJLlcnLMP7T6C1A34ejJ/iLV74JUeDHjewlkki7Pd2+mT5/1HxrNbHt+OEyEUnJuEwzJy/3g3tT5EHfwNZMFpBAPmowvViPIsdtrw2etIrR9nNPt9P8KRlOJMvjOIpsfJg8WXbclncPcNGZo9+z5ttsv+ob8+xrEv7vK5oKmXmt0tQQxs7QHkcjtzu3Vh5AKPHdXnM4exzVp8lyMAljBDKdlWjYdmVh1UjxFVs8By83KvEmVEH1eWEv/wA+Tfx71p5VWTZxVJJP97laLKY8zjtkDkMhHZmOMI893OeW3tYuskzeAHh4nsPbVt4K4flw9tPdZFlkyt8we5dOqoAPVjX81R9pJNZmC4ZxWDLyWVuTcyDUt1M5kmk97t115DQ8qmaYeDHGW97b+YyMl3cdkKUpW8ao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45085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2631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ata:image/jpg;base64,/9j/4AAQSkZJRgABAQAAAQABAAD/2wBDAAkGBwgHBgkIBwgKCgkLDRYPDQwMDRsUFRAWIB0iIiAdHx8kKDQsJCYxJx8fLT0tMTU3Ojo6Iys/RD84QzQ5Ojf/2wBDAQoKCg0MDRoPDxo3JR8lNzc3Nzc3Nzc3Nzc3Nzc3Nzc3Nzc3Nzc3Nzc3Nzc3Nzc3Nzc3Nzc3Nzc3Nzc3Nzc3Nzf/wAARCABeAI0DASIAAhEBAxEB/8QAHAAAAQQDAQAAAAAAAAAAAAAAAAIFBwgBAwYE/8QAOxAAAgEDAgQDBwIDBgcAAAAAAQIDAAQRBQYSITFBIlGBBxMUYXGRoTJCI8HRCDNSYnKxFRZDU2OC8f/EABgBAQEBAQEAAAAAAAAAAAAAAAABAgME/8QAHxEBAQACAgMAAwAAAAAAAAAAAAECEQMhBBIxE0FR/9oADAMBAAIRAxEAPwCcKKKKAopvm1vSoNRTTptRtI75xlbd5lEh/wDXOacKAooooCiiigKKKKAooooCiiigKKKKAooooCq0+0jfGpbh1u5tobqW30u2laOKGFyBJwkjjbHUnHLsB6k2TlkSNGeRgqKOJmJwAB1NU5eHilkOc+Nu/wA6ixmfga34nYmVskk8+mMVKXsQ31fHVIds6nK9xbzK3wskjZaJlBPBz6qQDgdj8jUVvBxEZPy610nsutWPtC0QRnHDcFiSewVs/wBKLe1phTXq13dw4W1QDzdh/tXo1a/j0zTZ72YEpCuSB37Afc0wLvbTrqEpbhzcsp4I2HI+dW3U2km7qFxatdRyFnlZSf2SrxRn1HNfyPlTvbatDIAJx7gnoxIKN9GHL74Pypt0ueHUCYbyMR3OCQyAKGHT79a9T6MYyWt3xnrjwk/XsfUVMcplNxcsbjdU8g5GaKYY0vbI4jDKo/aF8J9Og9CK9sGrRE8FyvuW8+q/ft61WTjRWFYMAVIIPQis0BRRXnv7gWllPcNjEUbOcnA5DNBtlmjhXjmkSNenE7AD80JIki8SMGHmDmqo7l1zUtXv5Zrq8uJY+IlFeQkLnyGcDPkK8Wn65q2mSCWx1G6gcEHwSsASCCMjPMculF0t9RUJ+zP2qXc2ow6RuaX33xMnDDeNgFHPRWxyIJ5A9s+XSbKIRNGs0TxuMq6lWHmDVYt/bXn23rrQOgEE4MkTIcggcvTpnHzqxOs7o0PRFf8A4nqlrA6DJiMgMh+iDxH7VAO/t8S7n1lbi0i+HtLdWjtwyAuwPVm6jn5DpUsv6amWuq4xopI8cSsc9OXOpf8AY7thYtV+Onh4pLePjaQn9Lt0UD6DNRpba3c28kZdIp40IPDJEAfuBmrE+zX4KbbMN9ZTCY3ZMkrdCrdOAjzXp+e9Z1be25ljJdfTlu+3+K23exduFWP0DA/yqLdLsYYNYhZJMOUkULnrlTipomiSeF4pFDI6lWB7g8iKiDU9k7k03UcWNlbatZxuWt5nkCTxA55Zx2z8/ToGctnScdxmW6edVtWvLCZbSUxzMpaJg3Rshh+cj1po07Xtw2qD3V6soHIozA4+XOuh0Gw1E+DUYPhZFxlCwZjnyxypt17S9uWUeo28j21te6gjn4qadQYpMZDZY+Hnj9I5881nhwy123z5Y5Wae+135qcOBfaX7wd2iODTnFvXQbwcF8ktu3/mj6eoqONL2Xui9tUubKe3lhYeGSLUldT9CAa3ttvc9uSrXduzLniQ3LMRg4PRPOt26+uMm/iULKWym8eiatCc8zEXDA+nUU5R3ksfK9gaM/8AcTxIf5j1qKtK2xq+ptKEl052hIDn3uSM9CP4f1+1dNY7Y3LZge41ZIQP2iZ2X7FcVZdlmuq7pXV1DIQwPQjmDXL7yvYbmAaYnE5aRTMVbhAUc8Hzzy5f/K3aHYa5Bqssmq3MEsAT+G0KheNiBniAA6YP3+2jc1pDBfpdJ7tGmXEgXkzEdGx9OWfpWOS316dfHmN5JMlfN36fFY6/cW9nxtCvCQCCeHIyR6U1pErjkPSp0vpC6KscBcqSzAFQrfJieePpULXMnHdTyNw5kkZjwjAySTy+VZ4s/bp08jimHf8AXga3dJOIHhwPCQe/nVtNtX51Tb2m37nL3NrHI/8AqKjP5zVWtG0i617XLPTLT+8uJAnFj9K9S30ABPpVrtMsYdN0+2sbVeGC3iWKMfJRgV2eZUM5YlmOSTkk9TWRSe1GaIywyKctvbm1zbjyjR9RltkkcM8YCsrEDqQwI6U2g5FJagkfTvbNuS3YC9t7G8QdcoY2Pqpx+K7Hbvtk0zUbyG01PT5rGSZ1RZVkEsYJOBk4BAyfI1A3ekTEhPD1oLBe3BNUi21FfaZdSwwxy8F4sRKlkbkpJHPAbljvxfKq/N3bv3NT9sXeWjbz20dC1mXhvRZiG6Sd8e+XAQyKx5ZJIOOoJ79agfVIPgdVvbJSzx29xJCHdcMwViuSOx5UE2/2fNQE239R08nxW10JAP8ALIv9Uaup3JHbRXMktwspC+ILH3+gHrUTewnUfg96NacX8O+tXTGf3p4x+A33qX9dntpZ5/jrlIYbTHGVYLwggEFmJwAR2NZzxuU1HTjzmOW69u1rNYrI3oVVe+4Ziq/tBHIZ7nz+ZNPdRzsjfelXmuHQLQcMTKzQS4wskmSWAzz5jxdueflmRqsmumMru7Fchuiw1OXUviLWz9/D7sLmNxxDGSeRI/FdfXK+0ncr7X2xNd25X4uVhDb8QyA5yeLHfABP2qZYzKarWGdwu4YbNfeEhonVgeFkZSD9MGuU3ZsLQtCs5tRv9Wnt3kLG3tVQMWb/AAjnk/XoO5rRs3e0GlaPf3erTT3mphi0MczZ98zk9+wGBnPnyrida1i91m+e91GVppXOAB+lB2VR2UeVZ4+L0u3Xm5/ySR0fskvdN0zekdxqlysKGB0hklYBVc4HM9By4hk+dWJgnhuIllt5EljbmHjYMD6iqhMpZiT3/Fbre4uLZSLe4mhB6iKQrn7GuunnePPKikg8qAagUDWCaM1gmgB1NIlwepwO9KrUzAHxcxQIIDZYjw8gAR1raON3lkkkZ3ZieJiST8z51qlKswAYYB6ZrPvQvIkDt1oHPbWqS6JuDT9SXl8NcI7Ed1zhh6qSPWu09p+27zRNWkuhcTXWm6hM08UzOWHGeZDf5sdD3X6GuN0jbut65Ig0vS7u5BOONIjwerHwj71Zi12zHdbHs9v65icpZxwyup6OqgcSnzBHI/KgrHDLLBdJNbyNFLCweORDgqwOQRVnNibqtd06HDdRuou1HDcwZ8SOOpx/hPUH5+dV53Vt+72zrU+n3vMr4o5QMCVOzD+nYgimm3uJ7WX3ltNJC5BUtE5U4PUZHb5VfotNuDdWjbfhkfUr6JJUAPw6sGlbJwMJnPr0qCvaXvf/AJtvYYbSJo9PtmJiDjDyMQMswzy8gP68uNmuZZ5mkuJZJZD1eRizHt1NJQ5OewpobsgKOwpJPFjsP96Tzcgn9Pl50qqA1hjSVOXPypRJoPJnFBNIJ50ZrIXmsitWaUGoFHnyrzTdGA64Nby+FOOta0X+ESerA5oLdaZpllPoVhDdWdvMotogRLErDko8xXoh0TSYGDQaZZRsOhS3QH8CkbZkMu3NKkbq9nCx9UFOVBjAAwByHas9qKKDmN+bPtt36YsDuILuE8VvccOeEnqCO6n+QPaonuvY3uZJgIZdOlTswnZfuCtT/RQQND7Fdflwbi/06L/SzuftwiuP3bt19r66+lS3K3JjjRzIqFAeIZ6EnpVqar/7cIQm9Vcf9WyjY/dh/KqOAJpLGsnkKFhZwcFRVGiL+9cdj0rdmtXuyk2CeeDW7FB//9k="/>
          <p:cNvSpPr>
            <a:spLocks noChangeAspect="1" noChangeArrowheads="1"/>
          </p:cNvSpPr>
          <p:nvPr/>
        </p:nvSpPr>
        <p:spPr bwMode="auto">
          <a:xfrm>
            <a:off x="155575" y="-404813"/>
            <a:ext cx="1143000" cy="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3430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Rectángulo"/>
          <p:cNvSpPr/>
          <p:nvPr/>
        </p:nvSpPr>
        <p:spPr>
          <a:xfrm>
            <a:off x="467544" y="517333"/>
            <a:ext cx="8236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Neutrino Communication Technology</a:t>
            </a:r>
            <a:endParaRPr lang="es-MX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4000" b="1" dirty="0">
                <a:solidFill>
                  <a:srgbClr val="FF0000"/>
                </a:solidFill>
              </a:rPr>
              <a:t>Julián </a:t>
            </a:r>
            <a:r>
              <a:rPr lang="es-MX" sz="4000" b="1" dirty="0" smtClean="0">
                <a:solidFill>
                  <a:srgbClr val="FF0000"/>
                </a:solidFill>
              </a:rPr>
              <a:t>Félix</a:t>
            </a:r>
          </a:p>
          <a:p>
            <a:pPr algn="ctr"/>
            <a:endParaRPr lang="es-MX" sz="4000" dirty="0">
              <a:solidFill>
                <a:srgbClr val="FF0000"/>
              </a:solidFill>
            </a:endParaRPr>
          </a:p>
          <a:p>
            <a:pPr algn="ctr"/>
            <a:endParaRPr lang="es-MX" sz="4000" dirty="0">
              <a:solidFill>
                <a:srgbClr val="FF0000"/>
              </a:solidFill>
            </a:endParaRPr>
          </a:p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Laboratorio </a:t>
            </a:r>
            <a:r>
              <a:rPr lang="es-MX" sz="2800" dirty="0">
                <a:solidFill>
                  <a:srgbClr val="FF0000"/>
                </a:solidFill>
              </a:rPr>
              <a:t>de </a:t>
            </a:r>
            <a:r>
              <a:rPr lang="es-MX" sz="2800" dirty="0" smtClean="0">
                <a:solidFill>
                  <a:srgbClr val="FF0000"/>
                </a:solidFill>
              </a:rPr>
              <a:t>Partículas Elementales </a:t>
            </a:r>
          </a:p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Departamento </a:t>
            </a:r>
            <a:r>
              <a:rPr lang="es-MX" sz="2800" dirty="0">
                <a:solidFill>
                  <a:srgbClr val="FF0000"/>
                </a:solidFill>
              </a:rPr>
              <a:t>de </a:t>
            </a:r>
            <a:r>
              <a:rPr lang="es-MX" sz="2800" dirty="0" smtClean="0">
                <a:solidFill>
                  <a:srgbClr val="FF0000"/>
                </a:solidFill>
              </a:rPr>
              <a:t>Física. </a:t>
            </a:r>
            <a:r>
              <a:rPr lang="es-MX" sz="2800" dirty="0" err="1" smtClean="0">
                <a:solidFill>
                  <a:srgbClr val="FF0000"/>
                </a:solidFill>
              </a:rPr>
              <a:t>DCeI</a:t>
            </a:r>
            <a:r>
              <a:rPr lang="es-MX" sz="2800" dirty="0" smtClean="0">
                <a:solidFill>
                  <a:srgbClr val="FF0000"/>
                </a:solidFill>
              </a:rPr>
              <a:t>, </a:t>
            </a:r>
            <a:r>
              <a:rPr lang="es-MX" sz="2800" dirty="0">
                <a:solidFill>
                  <a:srgbClr val="FF0000"/>
                </a:solidFill>
              </a:rPr>
              <a:t>Campus León </a:t>
            </a:r>
          </a:p>
          <a:p>
            <a:pPr algn="ctr"/>
            <a:r>
              <a:rPr lang="es-MX" sz="2800" dirty="0">
                <a:solidFill>
                  <a:srgbClr val="FF0000"/>
                </a:solidFill>
              </a:rPr>
              <a:t>Universidad de Guanajuato</a:t>
            </a:r>
          </a:p>
        </p:txBody>
      </p:sp>
    </p:spTree>
    <p:extLst>
      <p:ext uri="{BB962C8B-B14F-4D97-AF65-F5344CB8AC3E}">
        <p14:creationId xmlns:p14="http://schemas.microsoft.com/office/powerpoint/2010/main" val="32552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14:reveal/>
        <p:sndAc>
          <p:stSnd>
            <p:snd r:embed="rId2" name="push.wav"/>
          </p:stSnd>
        </p:sndAc>
      </p:transition>
    </mc:Choice>
    <mc:Fallback xmlns="">
      <p:transition advTm="10000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013176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4851" y="6207226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60279"/>
            <a:ext cx="4961168" cy="26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013176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2851" y="5837894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9" y="2564904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Marconi experiment used Morse Code.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2408" y="207246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MINERvA experiment digitalized the signal and applied an on-off key (OOK) for encoding the message.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013176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2851" y="5837894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926" y="2111246"/>
            <a:ext cx="30539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Lines and dots.  (three dots for the S letter).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(S • • •)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9" y="2348880"/>
            <a:ext cx="3816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MINERvA bits </a:t>
            </a:r>
            <a:r>
              <a:rPr lang="en-US" sz="3200" dirty="0" smtClean="0">
                <a:solidFill>
                  <a:srgbClr val="FF0000"/>
                </a:solidFill>
              </a:rPr>
              <a:t>were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1 </a:t>
            </a:r>
            <a:r>
              <a:rPr lang="en-US" sz="3200" dirty="0">
                <a:solidFill>
                  <a:srgbClr val="FF0000"/>
                </a:solidFill>
              </a:rPr>
              <a:t>(beam</a:t>
            </a:r>
            <a:r>
              <a:rPr lang="en-US" sz="3200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>
                <a:solidFill>
                  <a:srgbClr val="FF0000"/>
                </a:solidFill>
              </a:rPr>
              <a:t>, no beam.</a:t>
            </a:r>
            <a:endParaRPr lang="es-MX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61816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013176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2851" y="5837894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631" y="2132856"/>
            <a:ext cx="32192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Marconi, and helper, detected by ear the three dots.</a:t>
            </a:r>
            <a:endParaRPr lang="es-MX" sz="3200" dirty="0">
              <a:solidFill>
                <a:srgbClr val="FF0000"/>
              </a:solidFill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74" y="3172000"/>
            <a:ext cx="5508104" cy="23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2126" y="21955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MINERvA codified and digitalized the word NEUTRINO.</a:t>
            </a: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9050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013176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2851" y="5837894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From the analysis, it is shown that the rate of transmission of information is (0.100±0.001) bit/s.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error is statistical, and the systematic error is small compared with the statistical one. 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926" y="1916832"/>
            <a:ext cx="3125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Apparently, Marconi had no errors. The message was received cleanly. 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9050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653228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2851" y="5837894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1545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ore </a:t>
            </a:r>
            <a:r>
              <a:rPr lang="en-US" sz="2400" dirty="0">
                <a:solidFill>
                  <a:srgbClr val="FF0000"/>
                </a:solidFill>
              </a:rPr>
              <a:t>information about MINERvA experiment in </a:t>
            </a:r>
            <a:r>
              <a:rPr lang="en-US" sz="24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minerva.fnal.gov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And Modern Physics Letters 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Vol. 27, No. 12 (2012) 1250077 (10 </a:t>
            </a:r>
            <a:r>
              <a:rPr lang="en-US" sz="2400" dirty="0" smtClean="0">
                <a:solidFill>
                  <a:srgbClr val="FF0000"/>
                </a:solidFill>
              </a:rPr>
              <a:t>pages). World </a:t>
            </a:r>
            <a:r>
              <a:rPr lang="en-US" sz="2400" dirty="0">
                <a:solidFill>
                  <a:srgbClr val="FF0000"/>
                </a:solidFill>
              </a:rPr>
              <a:t>Scientific Publishing Company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DOI: </a:t>
            </a:r>
            <a:r>
              <a:rPr lang="en-US" sz="2400" dirty="0" smtClean="0">
                <a:solidFill>
                  <a:srgbClr val="FF0000"/>
                </a:solidFill>
              </a:rPr>
              <a:t>10.1142/S0217732312500770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DEMONSTRATION OF COMMUNICATION USING NEUTRINOS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926" y="1916832"/>
            <a:ext cx="32699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information about Marconi experiment is in http://www.nobelprize.org/nobel_prizes/physics/laureates/1909/.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9050"/>
            <a:ext cx="8496944" cy="139741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Parallelism between Marconi experiments and MINERvA </a:t>
            </a:r>
            <a:r>
              <a:rPr lang="en-US" sz="2800" dirty="0" smtClean="0">
                <a:solidFill>
                  <a:srgbClr val="FF0000"/>
                </a:solidFill>
              </a:rPr>
              <a:t>experiment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699" y="5653228"/>
            <a:ext cx="223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Marconi </a:t>
            </a:r>
            <a:r>
              <a:rPr lang="es-MX" dirty="0" err="1">
                <a:solidFill>
                  <a:srgbClr val="FF0000"/>
                </a:solidFill>
              </a:rPr>
              <a:t>experiments</a:t>
            </a:r>
            <a:r>
              <a:rPr lang="es-MX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2851" y="5837894"/>
            <a:ext cx="2191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MINERvA </a:t>
            </a:r>
            <a:r>
              <a:rPr lang="es-MX" dirty="0" err="1">
                <a:solidFill>
                  <a:srgbClr val="FF0000"/>
                </a:solidFill>
              </a:rPr>
              <a:t>experiment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2955" y="136283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MINERvA experiment proved the possibility of sending messages using neutrino beams.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926" y="1916832"/>
            <a:ext cx="3269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Marconi experiment proved the possibility of sending messages using electromagnetic waves. 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60" y="4506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3. 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4778" y="177281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MINERvA experiment proved the possibility of sending messages using neutrino beams.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786" y="3284984"/>
            <a:ext cx="7798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 demonstration is based on the establishment of a low rate (0.100±0.001 bit/s) communication link using the </a:t>
            </a:r>
            <a:r>
              <a:rPr lang="en-US" sz="2800" dirty="0" err="1">
                <a:solidFill>
                  <a:srgbClr val="FF0000"/>
                </a:solidFill>
              </a:rPr>
              <a:t>NuMI</a:t>
            </a:r>
            <a:r>
              <a:rPr lang="en-US" sz="2800" dirty="0">
                <a:solidFill>
                  <a:srgbClr val="FF0000"/>
                </a:solidFill>
              </a:rPr>
              <a:t> beam line and the MINERvA detector at </a:t>
            </a:r>
            <a:r>
              <a:rPr lang="en-US" sz="2800" dirty="0" err="1">
                <a:solidFill>
                  <a:srgbClr val="FF0000"/>
                </a:solidFill>
              </a:rPr>
              <a:t>Fermilab</a:t>
            </a:r>
            <a:r>
              <a:rPr lang="en-US" sz="2800" dirty="0">
                <a:solidFill>
                  <a:srgbClr val="FF0000"/>
                </a:solidFill>
              </a:rPr>
              <a:t>, over a distance of 1035 m, including 240 m of earth.</a:t>
            </a:r>
            <a:endParaRPr lang="es-MX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60" y="4506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4. Some Remarks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060" y="98072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There are many applications and implications of this technology, as follows: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1.	Point-to point global communication.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2.	Space communications.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3.	Retirement of satellites. 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4.	Communication with submarines.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5.	Communication with mines.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6.	Spacecraft communication.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7.	Distribution of encryption code.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8.	Search for extraterrestrial and intelligent, and technological advanced, beings.  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9.	This is a landmark in the history of humankind of telecommunications.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410713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Further steps are as follows: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1.	Make this technology more efficient.</a:t>
            </a:r>
          </a:p>
          <a:p>
            <a:pPr algn="just"/>
            <a:r>
              <a:rPr lang="en-US" sz="2800" dirty="0"/>
              <a:t>2.	Reduce the size and weight of the equipment to generate and receive neutrino messages. </a:t>
            </a:r>
          </a:p>
          <a:p>
            <a:pPr algn="just"/>
            <a:r>
              <a:rPr lang="en-US" sz="2800" dirty="0"/>
              <a:t>3.	Search for more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7211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3" y="69269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</a:rPr>
              <a:t>Resume. 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After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Reines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and Cowan neutrino detection, in 1956, physicists have proposed that neutrinos can be used to send messages, in extraordinary mediums, where electromagnetic waves cannot </a:t>
            </a:r>
            <a:r>
              <a:rPr lang="en-US" sz="2400" b="1" dirty="0" smtClean="0">
                <a:solidFill>
                  <a:srgbClr val="FF0000"/>
                </a:solidFill>
              </a:rPr>
              <a:t>pass, </a:t>
            </a:r>
            <a:r>
              <a:rPr lang="en-US" sz="2400" b="1" dirty="0">
                <a:solidFill>
                  <a:srgbClr val="FF0000"/>
                </a:solidFill>
              </a:rPr>
              <a:t>and establish more secure communication, and global, point to point, with interstellar regions, mines, submarines, and </a:t>
            </a:r>
            <a:r>
              <a:rPr lang="en-US" sz="2400" b="1" dirty="0" smtClean="0">
                <a:solidFill>
                  <a:srgbClr val="FF0000"/>
                </a:solidFill>
              </a:rPr>
              <a:t>space </a:t>
            </a:r>
            <a:r>
              <a:rPr lang="en-US" sz="2400" b="1" dirty="0">
                <a:solidFill>
                  <a:srgbClr val="FF0000"/>
                </a:solidFill>
              </a:rPr>
              <a:t>ships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I present a review of the neutrino communication technology efforts done in these days, and establish a parallelism with Marconi electromagnetic </a:t>
            </a:r>
            <a:r>
              <a:rPr lang="en-US" sz="2400" b="1" dirty="0" smtClean="0">
                <a:solidFill>
                  <a:srgbClr val="FF0000"/>
                </a:solidFill>
              </a:rPr>
              <a:t>wave </a:t>
            </a:r>
            <a:r>
              <a:rPr lang="en-US" sz="2400" b="1" dirty="0">
                <a:solidFill>
                  <a:srgbClr val="FF0000"/>
                </a:solidFill>
              </a:rPr>
              <a:t>communication technology experiments. And offer a broad view of future developments in neutrino communication technologies.</a:t>
            </a:r>
          </a:p>
        </p:txBody>
      </p:sp>
    </p:spTree>
    <p:extLst>
      <p:ext uri="{BB962C8B-B14F-4D97-AF65-F5344CB8AC3E}">
        <p14:creationId xmlns:p14="http://schemas.microsoft.com/office/powerpoint/2010/main" val="22225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60" y="4506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5. References</a:t>
            </a:r>
            <a:endParaRPr lang="es-MX" sz="4000" dirty="0"/>
          </a:p>
        </p:txBody>
      </p:sp>
      <p:sp>
        <p:nvSpPr>
          <p:cNvPr id="3" name="Rectangle 2"/>
          <p:cNvSpPr/>
          <p:nvPr/>
        </p:nvSpPr>
        <p:spPr>
          <a:xfrm>
            <a:off x="827584" y="162880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</a:rPr>
              <a:t>http://www.nobelprize.org/nobel_prizes/physics/laureates/1909/.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72" y="2924944"/>
            <a:ext cx="81524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http://minerva.fnal.gov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And Modern Physics Letters 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Vol. 27, No. 12 (2012) 1250077 (10 pages). World Scientific Publishing Company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DOI: 10.1142/S0217732312500770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DEMONSTRATION OF COMMUNICATION USING NEUTRINOS</a:t>
            </a:r>
          </a:p>
        </p:txBody>
      </p:sp>
    </p:spTree>
    <p:extLst>
      <p:ext uri="{BB962C8B-B14F-4D97-AF65-F5344CB8AC3E}">
        <p14:creationId xmlns:p14="http://schemas.microsoft.com/office/powerpoint/2010/main" val="9785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60" y="45063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 Introduction</a:t>
            </a:r>
          </a:p>
          <a:p>
            <a:endParaRPr lang="es-MX" sz="4000" dirty="0"/>
          </a:p>
          <a:p>
            <a:r>
              <a:rPr lang="en-US" sz="4000" dirty="0" smtClean="0"/>
              <a:t>2. Parallelism </a:t>
            </a:r>
            <a:r>
              <a:rPr lang="en-US" sz="4000" dirty="0"/>
              <a:t>between Marconi experiments and MINERvA </a:t>
            </a:r>
            <a:r>
              <a:rPr lang="en-US" sz="4000" dirty="0" smtClean="0"/>
              <a:t>experiment</a:t>
            </a:r>
          </a:p>
          <a:p>
            <a:endParaRPr lang="es-MX" sz="4000" dirty="0"/>
          </a:p>
          <a:p>
            <a:r>
              <a:rPr lang="en-US" sz="4000" dirty="0" smtClean="0"/>
              <a:t>3. Conclusions</a:t>
            </a:r>
          </a:p>
          <a:p>
            <a:endParaRPr lang="es-MX" sz="4000" dirty="0"/>
          </a:p>
          <a:p>
            <a:r>
              <a:rPr lang="en-US" sz="4000" dirty="0" smtClean="0"/>
              <a:t>4. Some Remarks</a:t>
            </a:r>
          </a:p>
          <a:p>
            <a:endParaRPr lang="es-MX" sz="4000" dirty="0"/>
          </a:p>
          <a:p>
            <a:r>
              <a:rPr lang="en-US" sz="4000" dirty="0" smtClean="0"/>
              <a:t>5. References</a:t>
            </a:r>
            <a:endParaRPr lang="es-MX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87394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27" y="4439916"/>
            <a:ext cx="1496873" cy="225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60" y="4506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 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076" y="153722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Humankind has made Technological developments for communication since ever.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052" y="357301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Language, smoke signals, paper, press, books, post, letters are the parts of a long list. </a:t>
            </a:r>
            <a:endParaRPr lang="es-MX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235" y="836712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err="1">
                <a:solidFill>
                  <a:srgbClr val="FF0000"/>
                </a:solidFill>
              </a:rPr>
              <a:t>T</a:t>
            </a:r>
            <a:r>
              <a:rPr lang="es-MX" sz="2400" dirty="0" err="1" smtClean="0">
                <a:solidFill>
                  <a:srgbClr val="FF0000"/>
                </a:solidFill>
              </a:rPr>
              <a:t>elegraph</a:t>
            </a:r>
            <a:r>
              <a:rPr lang="es-MX" sz="2400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339321"/>
            <a:ext cx="1484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err="1">
                <a:solidFill>
                  <a:srgbClr val="FF0000"/>
                </a:solidFill>
              </a:rPr>
              <a:t>teletypes</a:t>
            </a:r>
            <a:r>
              <a:rPr lang="es-MX" sz="2400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3073122"/>
            <a:ext cx="964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Radio,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4293096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err="1">
                <a:solidFill>
                  <a:srgbClr val="FF0000"/>
                </a:solidFill>
              </a:rPr>
              <a:t>Television</a:t>
            </a:r>
            <a:r>
              <a:rPr lang="es-MX" sz="2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7368" y="5247707"/>
            <a:ext cx="1845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PC </a:t>
            </a:r>
            <a:r>
              <a:rPr lang="es-MX" sz="2400" dirty="0" err="1">
                <a:solidFill>
                  <a:srgbClr val="FF0000"/>
                </a:solidFill>
              </a:rPr>
              <a:t>computer</a:t>
            </a:r>
            <a:r>
              <a:rPr lang="es-MX" sz="2400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10" name="Picture 9" descr="Telegraph register designed by Alfred Vai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80" y="890071"/>
            <a:ext cx="1896352" cy="14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What is Teletype?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176909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upload.wikimedia.org/wikipedia/en/thumb/9/9d/NBS_120_Set.jpg/222px-NBS_120_Set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68" y="2852936"/>
            <a:ext cx="1541824" cy="114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upload.wikimedia.org/wikipedia/commons/thumb/4/4c/The_Childrens_Museum_of_Indianapolis_-_Philco_Predicta_television.jpg/220px-The_Childrens_Museum_of_Indianapolis_-_Philco_Predicta_television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20" y="4349652"/>
            <a:ext cx="1536312" cy="112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upload.wikimedia.org/wikipedia/commons/thumb/4/49/Science_museum_025_adjusted.jpg/200px-Science_museum_025_adjusted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067366"/>
            <a:ext cx="1588368" cy="109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4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19675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Internet,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http://upload.wikimedia.org/wikipedia/commons/thumb/6/68/Leonard-Kleinrock-and-IMP1.png/200px-Leonard-Kleinrock-and-IMP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54832"/>
            <a:ext cx="1342881" cy="17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upload.wikimedia.org/wikipedia/commons/thumb/d/d1/First_Web_Server.jpg/200px-First_Web_Server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13500"/>
            <a:ext cx="1727433" cy="13134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88024" y="3439376"/>
            <a:ext cx="113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Web,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734" y="404664"/>
            <a:ext cx="744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And neutrino communication technologies</a:t>
            </a:r>
            <a:endParaRPr lang="es-MX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JulianF\Desktop\MinervaPhotos\10-0096-08D.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08" y="1268760"/>
            <a:ext cx="3960672" cy="52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9969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MINERvA Collaboration 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41490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http://minerva.fnal.gov 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78621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2. Parallelism </a:t>
            </a:r>
            <a:r>
              <a:rPr lang="en-US" sz="3600" dirty="0">
                <a:solidFill>
                  <a:srgbClr val="FF0000"/>
                </a:solidFill>
              </a:rPr>
              <a:t>between Marconi experiments and MINERvA </a:t>
            </a:r>
            <a:r>
              <a:rPr lang="en-US" sz="3600" dirty="0" smtClean="0">
                <a:solidFill>
                  <a:srgbClr val="FF0000"/>
                </a:solidFill>
              </a:rPr>
              <a:t>experiment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Short after Maxwell prediction of electromagnetic waves (1865)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its discovery –generation and detection- by Hertz (1887),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038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short after the proposal of neutrino existence by Pauli (1930), Fermi beta decay theory (1932),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neutrino detection by </a:t>
            </a:r>
            <a:r>
              <a:rPr lang="en-US" dirty="0" err="1"/>
              <a:t>Reines</a:t>
            </a:r>
            <a:r>
              <a:rPr lang="en-US" dirty="0"/>
              <a:t> y Cowan (1956),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2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1183</Words>
  <Application>Microsoft Office PowerPoint</Application>
  <PresentationFormat>On-screen Show (4:3)</PresentationFormat>
  <Paragraphs>159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Parallelism between Marconi experiments and MINERvA experiment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</dc:creator>
  <cp:lastModifiedBy>JulianF</cp:lastModifiedBy>
  <cp:revision>121</cp:revision>
  <dcterms:created xsi:type="dcterms:W3CDTF">2011-08-24T17:52:25Z</dcterms:created>
  <dcterms:modified xsi:type="dcterms:W3CDTF">2012-09-10T12:36:06Z</dcterms:modified>
</cp:coreProperties>
</file>