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45"/>
  </p:notesMasterIdLst>
  <p:handoutMasterIdLst>
    <p:handoutMasterId r:id="rId46"/>
  </p:handoutMasterIdLst>
  <p:sldIdLst>
    <p:sldId id="354" r:id="rId2"/>
    <p:sldId id="374" r:id="rId3"/>
    <p:sldId id="414" r:id="rId4"/>
    <p:sldId id="366" r:id="rId5"/>
    <p:sldId id="399" r:id="rId6"/>
    <p:sldId id="446" r:id="rId7"/>
    <p:sldId id="445" r:id="rId8"/>
    <p:sldId id="447" r:id="rId9"/>
    <p:sldId id="448" r:id="rId10"/>
    <p:sldId id="392" r:id="rId11"/>
    <p:sldId id="449" r:id="rId12"/>
    <p:sldId id="391" r:id="rId13"/>
    <p:sldId id="413" r:id="rId14"/>
    <p:sldId id="430" r:id="rId15"/>
    <p:sldId id="390" r:id="rId16"/>
    <p:sldId id="395" r:id="rId17"/>
    <p:sldId id="419" r:id="rId18"/>
    <p:sldId id="420" r:id="rId19"/>
    <p:sldId id="421" r:id="rId20"/>
    <p:sldId id="389" r:id="rId21"/>
    <p:sldId id="422" r:id="rId22"/>
    <p:sldId id="367" r:id="rId23"/>
    <p:sldId id="368" r:id="rId24"/>
    <p:sldId id="424" r:id="rId25"/>
    <p:sldId id="440" r:id="rId26"/>
    <p:sldId id="426" r:id="rId27"/>
    <p:sldId id="400" r:id="rId28"/>
    <p:sldId id="402" r:id="rId29"/>
    <p:sldId id="429" r:id="rId30"/>
    <p:sldId id="387" r:id="rId31"/>
    <p:sldId id="417" r:id="rId32"/>
    <p:sldId id="434" r:id="rId33"/>
    <p:sldId id="441" r:id="rId34"/>
    <p:sldId id="418" r:id="rId35"/>
    <p:sldId id="432" r:id="rId36"/>
    <p:sldId id="393" r:id="rId37"/>
    <p:sldId id="428" r:id="rId38"/>
    <p:sldId id="398" r:id="rId39"/>
    <p:sldId id="439" r:id="rId40"/>
    <p:sldId id="442" r:id="rId41"/>
    <p:sldId id="443" r:id="rId42"/>
    <p:sldId id="435" r:id="rId43"/>
    <p:sldId id="436" r:id="rId44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50021"/>
    <a:srgbClr val="CC0000"/>
    <a:srgbClr val="0000FF"/>
    <a:srgbClr val="FF0000"/>
    <a:srgbClr val="008000"/>
    <a:srgbClr val="FFFF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4" autoAdjust="0"/>
    <p:restoredTop sz="94500" autoAdjust="0"/>
  </p:normalViewPr>
  <p:slideViewPr>
    <p:cSldViewPr>
      <p:cViewPr varScale="1">
        <p:scale>
          <a:sx n="69" d="100"/>
          <a:sy n="69" d="100"/>
        </p:scale>
        <p:origin x="-1206" y="-96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4.xml"/><Relationship Id="rId3" Type="http://schemas.openxmlformats.org/officeDocument/2006/relationships/slide" Target="slides/slide5.xml"/><Relationship Id="rId7" Type="http://schemas.openxmlformats.org/officeDocument/2006/relationships/slide" Target="slides/slide23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22.xml"/><Relationship Id="rId5" Type="http://schemas.openxmlformats.org/officeDocument/2006/relationships/slide" Target="slides/slide10.xml"/><Relationship Id="rId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F94682B-998B-4D05-B1F4-9CB3E8F6578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68DE39-637F-477C-AA42-92FE4B6FBD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B2392-B25D-4D87-8CE2-CB1E305BFA1A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26AE0-CFA5-4605-B178-0EB330CC64CE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B84D1-0572-4E9B-8533-1E1259FBF909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CFF20-6966-4892-B161-EEDD9C11AED3}" type="slidenum">
              <a:rPr lang="en-US"/>
              <a:pPr/>
              <a:t>31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ECE6C-553A-47D0-B357-B964D89C3327}" type="slidenum">
              <a:rPr lang="en-US"/>
              <a:pPr/>
              <a:t>32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ECE6C-553A-47D0-B357-B964D89C3327}" type="slidenum">
              <a:rPr lang="en-US"/>
              <a:pPr/>
              <a:t>33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9DC48-4A82-4918-9FA2-04D5EE44082F}" type="slidenum">
              <a:rPr lang="en-US"/>
              <a:pPr/>
              <a:t>34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93BDB-1593-46B1-B4A0-E84C80E2E983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795C2-4163-4350-9BC5-705F09C14022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D4038-588F-402A-B10C-6421BB2F75C0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ED828-306D-4E94-BD6A-0ED69F67E37E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3CB58-647B-4CEF-BEA0-2A86B2FBF123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531FB-D09C-4356-A93E-933D17A266F1}" type="slidenum">
              <a:rPr lang="en-US"/>
              <a:pPr/>
              <a:t>11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D69B2-6B0A-4C9C-ADAC-E4F01010F522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CECB5-ED4F-436D-ADDA-36C31ED202B7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50967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MX" sz="2400">
              <a:solidFill>
                <a:srgbClr val="003366"/>
              </a:solidFill>
              <a:latin typeface="Times New Roman" pitchFamily="18" charset="0"/>
            </a:endParaRPr>
          </a:p>
        </p:txBody>
      </p:sp>
      <p:grpSp>
        <p:nvGrpSpPr>
          <p:cNvPr id="2" name="6 Grupo"/>
          <p:cNvGrpSpPr/>
          <p:nvPr/>
        </p:nvGrpSpPr>
        <p:grpSpPr>
          <a:xfrm>
            <a:off x="0" y="0"/>
            <a:ext cx="8991600" cy="6858000"/>
            <a:chOff x="1" y="0"/>
            <a:chExt cx="8991600" cy="6858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" y="0"/>
              <a:ext cx="685799" cy="6858000"/>
            </a:xfrm>
            <a:prstGeom prst="rect">
              <a:avLst/>
            </a:prstGeom>
            <a:solidFill>
              <a:srgbClr val="50967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s-MX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304800" y="152400"/>
              <a:ext cx="8686801" cy="533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s-MX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sp>
        <p:nvSpPr>
          <p:cNvPr id="11" name="10 Arco"/>
          <p:cNvSpPr/>
          <p:nvPr/>
        </p:nvSpPr>
        <p:spPr bwMode="auto">
          <a:xfrm>
            <a:off x="152400" y="330678"/>
            <a:ext cx="838200" cy="744379"/>
          </a:xfrm>
          <a:prstGeom prst="arc">
            <a:avLst>
              <a:gd name="adj1" fmla="val 51210"/>
              <a:gd name="adj2" fmla="val 5355234"/>
            </a:avLst>
          </a:prstGeom>
          <a:solidFill>
            <a:srgbClr val="50967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100278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009"/>
          <a:stretch>
            <a:fillRect/>
          </a:stretch>
        </p:blipFill>
        <p:spPr bwMode="auto">
          <a:xfrm>
            <a:off x="8484078" y="178278"/>
            <a:ext cx="508716" cy="512475"/>
          </a:xfrm>
          <a:prstGeom prst="pie">
            <a:avLst>
              <a:gd name="adj1" fmla="val 15811787"/>
              <a:gd name="adj2" fmla="val 15805726"/>
            </a:avLst>
          </a:prstGeom>
          <a:ln w="9525">
            <a:noFill/>
            <a:miter lim="800000"/>
            <a:headEnd/>
            <a:tailEnd/>
          </a:ln>
        </p:spPr>
      </p:pic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fld id="{F6C193EE-45A7-4933-9BDA-4E43D87BF122}" type="datetimeFigureOut">
              <a:rPr lang="en-US" smtClean="0"/>
              <a:pPr/>
              <a:t>9/7/2012</a:t>
            </a:fld>
            <a:endParaRPr lang="en-US" dirty="0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00400" y="647700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endParaRPr lang="en-US" dirty="0"/>
          </a:p>
        </p:txBody>
      </p:sp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467600" y="647700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fld id="{30EC5FA8-C8A6-48DD-9B19-94381F2C329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50967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MX" sz="2400">
              <a:solidFill>
                <a:srgbClr val="003366"/>
              </a:solidFill>
              <a:latin typeface="Times New Roman" pitchFamily="18" charset="0"/>
            </a:endParaRPr>
          </a:p>
        </p:txBody>
      </p:sp>
      <p:grpSp>
        <p:nvGrpSpPr>
          <p:cNvPr id="2" name="6 Grupo"/>
          <p:cNvGrpSpPr/>
          <p:nvPr/>
        </p:nvGrpSpPr>
        <p:grpSpPr>
          <a:xfrm>
            <a:off x="0" y="0"/>
            <a:ext cx="8991600" cy="6858000"/>
            <a:chOff x="1" y="0"/>
            <a:chExt cx="8991600" cy="6858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" y="0"/>
              <a:ext cx="685799" cy="6858000"/>
            </a:xfrm>
            <a:prstGeom prst="rect">
              <a:avLst/>
            </a:prstGeom>
            <a:solidFill>
              <a:srgbClr val="50967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s-MX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304800" y="152400"/>
              <a:ext cx="8686801" cy="533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s-MX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sp>
        <p:nvSpPr>
          <p:cNvPr id="11" name="10 Arco"/>
          <p:cNvSpPr/>
          <p:nvPr/>
        </p:nvSpPr>
        <p:spPr bwMode="auto">
          <a:xfrm>
            <a:off x="152400" y="330678"/>
            <a:ext cx="838200" cy="744379"/>
          </a:xfrm>
          <a:prstGeom prst="arc">
            <a:avLst>
              <a:gd name="adj1" fmla="val 51210"/>
              <a:gd name="adj2" fmla="val 5355234"/>
            </a:avLst>
          </a:prstGeom>
          <a:solidFill>
            <a:srgbClr val="50967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100278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009"/>
          <a:stretch>
            <a:fillRect/>
          </a:stretch>
        </p:blipFill>
        <p:spPr bwMode="auto">
          <a:xfrm>
            <a:off x="8484078" y="178278"/>
            <a:ext cx="508716" cy="512475"/>
          </a:xfrm>
          <a:prstGeom prst="pie">
            <a:avLst>
              <a:gd name="adj1" fmla="val 15811787"/>
              <a:gd name="adj2" fmla="val 15805726"/>
            </a:avLst>
          </a:prstGeom>
          <a:ln w="9525">
            <a:noFill/>
            <a:miter lim="800000"/>
            <a:headEnd/>
            <a:tailEnd/>
          </a:ln>
        </p:spPr>
      </p:pic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fld id="{F6C193EE-45A7-4933-9BDA-4E43D87BF122}" type="datetimeFigureOut">
              <a:rPr lang="en-US" smtClean="0"/>
              <a:pPr/>
              <a:t>9/7/2012</a:t>
            </a:fld>
            <a:endParaRPr lang="en-US" dirty="0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00400" y="647700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endParaRPr lang="en-US" dirty="0"/>
          </a:p>
        </p:txBody>
      </p:sp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467600" y="647700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fld id="{30EC5FA8-C8A6-48DD-9B19-94381F2C329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50967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MX" sz="2400">
              <a:solidFill>
                <a:srgbClr val="003366"/>
              </a:solidFill>
              <a:latin typeface="Times New Roman" pitchFamily="18" charset="0"/>
            </a:endParaRPr>
          </a:p>
        </p:txBody>
      </p:sp>
      <p:grpSp>
        <p:nvGrpSpPr>
          <p:cNvPr id="2" name="6 Grupo"/>
          <p:cNvGrpSpPr/>
          <p:nvPr/>
        </p:nvGrpSpPr>
        <p:grpSpPr>
          <a:xfrm>
            <a:off x="0" y="0"/>
            <a:ext cx="8991600" cy="6858000"/>
            <a:chOff x="1" y="0"/>
            <a:chExt cx="8991600" cy="6858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" y="0"/>
              <a:ext cx="685799" cy="6858000"/>
            </a:xfrm>
            <a:prstGeom prst="rect">
              <a:avLst/>
            </a:prstGeom>
            <a:solidFill>
              <a:srgbClr val="50967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s-MX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304800" y="152400"/>
              <a:ext cx="8686801" cy="533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s-MX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sp>
        <p:nvSpPr>
          <p:cNvPr id="11" name="10 Arco"/>
          <p:cNvSpPr/>
          <p:nvPr/>
        </p:nvSpPr>
        <p:spPr bwMode="auto">
          <a:xfrm>
            <a:off x="152400" y="330678"/>
            <a:ext cx="838200" cy="744379"/>
          </a:xfrm>
          <a:prstGeom prst="arc">
            <a:avLst>
              <a:gd name="adj1" fmla="val 51210"/>
              <a:gd name="adj2" fmla="val 5355234"/>
            </a:avLst>
          </a:prstGeom>
          <a:solidFill>
            <a:srgbClr val="50967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100278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009"/>
          <a:stretch>
            <a:fillRect/>
          </a:stretch>
        </p:blipFill>
        <p:spPr bwMode="auto">
          <a:xfrm>
            <a:off x="8484078" y="178278"/>
            <a:ext cx="508716" cy="512475"/>
          </a:xfrm>
          <a:prstGeom prst="pie">
            <a:avLst>
              <a:gd name="adj1" fmla="val 15811787"/>
              <a:gd name="adj2" fmla="val 15805726"/>
            </a:avLst>
          </a:prstGeom>
          <a:ln w="9525">
            <a:noFill/>
            <a:miter lim="800000"/>
            <a:headEnd/>
            <a:tailEnd/>
          </a:ln>
        </p:spPr>
      </p:pic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fld id="{F6C193EE-45A7-4933-9BDA-4E43D87BF122}" type="datetimeFigureOut">
              <a:rPr lang="en-US" smtClean="0"/>
              <a:pPr/>
              <a:t>9/7/2012</a:t>
            </a:fld>
            <a:endParaRPr lang="en-US" dirty="0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00400" y="647700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endParaRPr lang="en-US" dirty="0"/>
          </a:p>
        </p:txBody>
      </p:sp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467600" y="647700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fld id="{30EC5FA8-C8A6-48DD-9B19-94381F2C329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52400"/>
            <a:ext cx="7924800" cy="5603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4"/>
          <p:cNvPicPr>
            <a:picLocks noChangeAspect="1" noChangeArrowheads="1"/>
          </p:cNvPicPr>
          <p:nvPr/>
        </p:nvPicPr>
        <p:blipFill>
          <a:blip r:embed="rId11" cstate="print"/>
          <a:srcRect b="19009"/>
          <a:stretch>
            <a:fillRect/>
          </a:stretch>
        </p:blipFill>
        <p:spPr bwMode="auto">
          <a:xfrm>
            <a:off x="6400800" y="5410200"/>
            <a:ext cx="6445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23" name="Line 15"/>
          <p:cNvSpPr>
            <a:spLocks noChangeShapeType="1"/>
          </p:cNvSpPr>
          <p:nvPr/>
        </p:nvSpPr>
        <p:spPr bwMode="auto">
          <a:xfrm flipH="1">
            <a:off x="2743200" y="747712"/>
            <a:ext cx="6324600" cy="14288"/>
          </a:xfrm>
          <a:prstGeom prst="line">
            <a:avLst/>
          </a:prstGeom>
          <a:noFill/>
          <a:ln w="28575">
            <a:solidFill>
              <a:srgbClr val="50967B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srgbClr val="99CC99"/>
              </a:solidFill>
              <a:latin typeface="Times New Roman" pitchFamily="18" charset="0"/>
            </a:endParaRPr>
          </a:p>
        </p:txBody>
      </p:sp>
      <p:grpSp>
        <p:nvGrpSpPr>
          <p:cNvPr id="2" name="15 Grupo"/>
          <p:cNvGrpSpPr/>
          <p:nvPr/>
        </p:nvGrpSpPr>
        <p:grpSpPr>
          <a:xfrm>
            <a:off x="0" y="0"/>
            <a:ext cx="3581400" cy="6858000"/>
            <a:chOff x="0" y="0"/>
            <a:chExt cx="3581400" cy="6858000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790701" cy="6858000"/>
            </a:xfrm>
            <a:prstGeom prst="rect">
              <a:avLst/>
            </a:prstGeom>
            <a:solidFill>
              <a:srgbClr val="50967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s-MX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white">
            <a:xfrm>
              <a:off x="418605" y="762000"/>
              <a:ext cx="3162795" cy="1905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s-MX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Rectangle 8"/>
          <p:cNvSpPr txBox="1">
            <a:spLocks noChangeArrowheads="1"/>
          </p:cNvSpPr>
          <p:nvPr/>
        </p:nvSpPr>
        <p:spPr bwMode="auto">
          <a:xfrm>
            <a:off x="4648200" y="4114800"/>
            <a:ext cx="40132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 b="1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Abdel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Pérez-Lorenzana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Cinvestav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-IPN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18 Marcador de título"/>
          <p:cNvSpPr>
            <a:spLocks noGrp="1"/>
          </p:cNvSpPr>
          <p:nvPr>
            <p:ph type="title"/>
          </p:nvPr>
        </p:nvSpPr>
        <p:spPr>
          <a:xfrm>
            <a:off x="762000" y="7620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7" r:id="rId2"/>
    <p:sldLayoutId id="2147484069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1" u="sng" baseline="0">
          <a:solidFill>
            <a:srgbClr val="980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i="1" u="sng">
          <a:solidFill>
            <a:srgbClr val="980000"/>
          </a:solidFill>
          <a:latin typeface="Times New Roman" pitchFamily="18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i="1" u="sng">
          <a:solidFill>
            <a:srgbClr val="980000"/>
          </a:solidFill>
          <a:latin typeface="Times New Roman" pitchFamily="18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i="1" u="sng">
          <a:solidFill>
            <a:srgbClr val="980000"/>
          </a:solidFill>
          <a:latin typeface="Times New Roman" pitchFamily="18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i="1" u="sng">
          <a:solidFill>
            <a:srgbClr val="980000"/>
          </a:solidFill>
          <a:latin typeface="Times New Roman" pitchFamily="18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i="1" u="sng">
          <a:solidFill>
            <a:srgbClr val="980000"/>
          </a:solidFill>
          <a:latin typeface="Times New Roman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i="1" u="sng">
          <a:solidFill>
            <a:srgbClr val="980000"/>
          </a:solidFill>
          <a:latin typeface="Times New Roman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i="1" u="sng">
          <a:solidFill>
            <a:srgbClr val="980000"/>
          </a:solidFill>
          <a:latin typeface="Times New Roman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i="1" u="sng">
          <a:solidFill>
            <a:srgbClr val="98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81.wmf"/><Relationship Id="rId9" Type="http://schemas.openxmlformats.org/officeDocument/2006/relationships/oleObject" Target="../embeddings/oleObject3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10" Type="http://schemas.openxmlformats.org/officeDocument/2006/relationships/image" Target="../media/image90.wmf"/><Relationship Id="rId4" Type="http://schemas.openxmlformats.org/officeDocument/2006/relationships/image" Target="../media/image84.wmf"/><Relationship Id="rId9" Type="http://schemas.openxmlformats.org/officeDocument/2006/relationships/image" Target="../media/image8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3.wmf"/><Relationship Id="rId7" Type="http://schemas.openxmlformats.org/officeDocument/2006/relationships/image" Target="../media/image9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10" Type="http://schemas.openxmlformats.org/officeDocument/2006/relationships/image" Target="../media/image90.wmf"/><Relationship Id="rId4" Type="http://schemas.openxmlformats.org/officeDocument/2006/relationships/image" Target="../media/image84.wmf"/><Relationship Id="rId9" Type="http://schemas.openxmlformats.org/officeDocument/2006/relationships/image" Target="../media/image9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84.wmf"/><Relationship Id="rId7" Type="http://schemas.openxmlformats.org/officeDocument/2006/relationships/image" Target="../media/image9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image" Target="../media/image10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12.wmf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116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11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34.png"/><Relationship Id="rId4" Type="http://schemas.openxmlformats.org/officeDocument/2006/relationships/oleObject" Target="../embeddings/oleObject50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u="none" dirty="0" smtClean="0">
                <a:solidFill>
                  <a:srgbClr val="CC0000"/>
                </a:solidFill>
                <a:latin typeface="Monotype Corsiva" pitchFamily="66" charset="0"/>
              </a:rPr>
              <a:t>Beyond  the Standard  Model</a:t>
            </a:r>
            <a:endParaRPr lang="en-US" sz="5400" i="0" dirty="0" smtClean="0">
              <a:solidFill>
                <a:srgbClr val="CC0000"/>
              </a:solidFill>
            </a:endParaRPr>
          </a:p>
        </p:txBody>
      </p:sp>
      <p:sp>
        <p:nvSpPr>
          <p:cNvPr id="20485" name="Text Box 31"/>
          <p:cNvSpPr txBox="1">
            <a:spLocks noChangeArrowheads="1"/>
          </p:cNvSpPr>
          <p:nvPr/>
        </p:nvSpPr>
        <p:spPr bwMode="auto">
          <a:xfrm>
            <a:off x="166254" y="5754687"/>
            <a:ext cx="52993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000" b="1" i="1" dirty="0" smtClean="0">
                <a:solidFill>
                  <a:schemeClr val="bg1"/>
                </a:solidFill>
              </a:rPr>
              <a:t>XXV  </a:t>
            </a:r>
            <a:r>
              <a:rPr lang="en-US" sz="2000" b="1" i="1" dirty="0">
                <a:solidFill>
                  <a:schemeClr val="bg1"/>
                </a:solidFill>
              </a:rPr>
              <a:t>Mexican</a:t>
            </a:r>
            <a:r>
              <a:rPr lang="es-MX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School</a:t>
            </a:r>
            <a:r>
              <a:rPr lang="es-MX" sz="2000" b="1" i="1" dirty="0" smtClean="0">
                <a:solidFill>
                  <a:schemeClr val="bg1"/>
                </a:solidFill>
              </a:rPr>
              <a:t> </a:t>
            </a:r>
            <a:r>
              <a:rPr lang="es-MX" sz="2000" b="1" i="1" dirty="0" smtClean="0">
                <a:solidFill>
                  <a:srgbClr val="006600"/>
                </a:solidFill>
              </a:rPr>
              <a:t>of  </a:t>
            </a:r>
            <a:r>
              <a:rPr lang="en-US" sz="2000" b="1" i="1" dirty="0" smtClean="0">
                <a:solidFill>
                  <a:srgbClr val="006600"/>
                </a:solidFill>
              </a:rPr>
              <a:t>Particles</a:t>
            </a:r>
            <a:r>
              <a:rPr lang="es-MX" sz="2000" b="1" i="1" dirty="0" smtClean="0">
                <a:solidFill>
                  <a:srgbClr val="006600"/>
                </a:solidFill>
              </a:rPr>
              <a:t> </a:t>
            </a:r>
            <a:r>
              <a:rPr lang="es-MX" sz="2000" b="1" i="1" dirty="0">
                <a:solidFill>
                  <a:srgbClr val="006600"/>
                </a:solidFill>
              </a:rPr>
              <a:t>and </a:t>
            </a:r>
            <a:r>
              <a:rPr lang="en-US" sz="2000" b="1" i="1" dirty="0">
                <a:solidFill>
                  <a:srgbClr val="006600"/>
                </a:solidFill>
              </a:rPr>
              <a:t>Fields</a:t>
            </a:r>
          </a:p>
          <a:p>
            <a:pPr algn="ctr"/>
            <a:r>
              <a:rPr lang="es-MX" sz="2000" b="1" i="1" dirty="0" smtClean="0">
                <a:solidFill>
                  <a:schemeClr val="bg1"/>
                </a:solidFill>
              </a:rPr>
              <a:t>Puebla, </a:t>
            </a:r>
            <a:r>
              <a:rPr lang="en-US" sz="2000" b="1" i="1" dirty="0">
                <a:solidFill>
                  <a:schemeClr val="bg1"/>
                </a:solidFill>
              </a:rPr>
              <a:t>Sep</a:t>
            </a:r>
            <a:r>
              <a:rPr lang="en-US" sz="2000" b="1" i="1" dirty="0">
                <a:solidFill>
                  <a:srgbClr val="006600"/>
                </a:solidFill>
              </a:rPr>
              <a:t>tember</a:t>
            </a:r>
            <a:r>
              <a:rPr lang="es-MX" sz="2000" b="1" i="1" dirty="0">
                <a:solidFill>
                  <a:srgbClr val="006600"/>
                </a:solidFill>
              </a:rPr>
              <a:t> </a:t>
            </a:r>
            <a:r>
              <a:rPr lang="es-MX" sz="2000" b="1" i="1" dirty="0" smtClean="0">
                <a:solidFill>
                  <a:srgbClr val="006600"/>
                </a:solidFill>
              </a:rPr>
              <a:t>2012</a:t>
            </a:r>
            <a:endParaRPr lang="es-MX" sz="20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1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Oscillations</a:t>
            </a:r>
            <a:endParaRPr lang="es-MX" dirty="0" smtClean="0"/>
          </a:p>
        </p:txBody>
      </p:sp>
      <p:sp>
        <p:nvSpPr>
          <p:cNvPr id="6150" name="13 CuadroTexto"/>
          <p:cNvSpPr txBox="1">
            <a:spLocks noChangeArrowheads="1"/>
          </p:cNvSpPr>
          <p:nvPr/>
        </p:nvSpPr>
        <p:spPr bwMode="auto">
          <a:xfrm>
            <a:off x="3962400" y="838200"/>
            <a:ext cx="103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CC0000"/>
                </a:solidFill>
              </a:rPr>
              <a:t>See-saw:</a:t>
            </a:r>
          </a:p>
        </p:txBody>
      </p:sp>
      <p:grpSp>
        <p:nvGrpSpPr>
          <p:cNvPr id="6151" name="22 Grupo"/>
          <p:cNvGrpSpPr>
            <a:grpSpLocks/>
          </p:cNvGrpSpPr>
          <p:nvPr/>
        </p:nvGrpSpPr>
        <p:grpSpPr bwMode="auto">
          <a:xfrm>
            <a:off x="3732213" y="1219200"/>
            <a:ext cx="5259387" cy="1360488"/>
            <a:chOff x="3732213" y="1219200"/>
            <a:chExt cx="5259387" cy="1359932"/>
          </a:xfrm>
        </p:grpSpPr>
        <p:graphicFrame>
          <p:nvGraphicFramePr>
            <p:cNvPr id="6147" name="Object 8"/>
            <p:cNvGraphicFramePr>
              <a:graphicFrameLocks noChangeAspect="1"/>
            </p:cNvGraphicFramePr>
            <p:nvPr/>
          </p:nvGraphicFramePr>
          <p:xfrm>
            <a:off x="3732213" y="1219200"/>
            <a:ext cx="5259387" cy="498475"/>
          </p:xfrm>
          <a:graphic>
            <a:graphicData uri="http://schemas.openxmlformats.org/presentationml/2006/ole">
              <p:oleObj spid="_x0000_s6147" name="Ecuación" r:id="rId4" imgW="2679480" imgH="253800" progId="Equation.3">
                <p:embed/>
              </p:oleObj>
            </a:graphicData>
          </a:graphic>
        </p:graphicFrame>
        <p:cxnSp>
          <p:nvCxnSpPr>
            <p:cNvPr id="6161" name="10 Conector curvado"/>
            <p:cNvCxnSpPr>
              <a:cxnSpLocks noChangeShapeType="1"/>
              <a:endCxn id="6163" idx="0"/>
            </p:cNvCxnSpPr>
            <p:nvPr/>
          </p:nvCxnSpPr>
          <p:spPr bwMode="auto">
            <a:xfrm rot="16200000" flipH="1">
              <a:off x="4098707" y="1692493"/>
              <a:ext cx="304800" cy="120214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62" name="14 Conector curvado"/>
            <p:cNvCxnSpPr>
              <a:cxnSpLocks noChangeShapeType="1"/>
              <a:endCxn id="6164" idx="0"/>
            </p:cNvCxnSpPr>
            <p:nvPr/>
          </p:nvCxnSpPr>
          <p:spPr bwMode="auto">
            <a:xfrm rot="16200000" flipH="1">
              <a:off x="5458507" y="1647145"/>
              <a:ext cx="285748" cy="229961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163" name="15 CuadroTexto"/>
            <p:cNvSpPr txBox="1">
              <a:spLocks noChangeArrowheads="1"/>
            </p:cNvSpPr>
            <p:nvPr/>
          </p:nvSpPr>
          <p:spPr bwMode="auto">
            <a:xfrm>
              <a:off x="3962400" y="1905000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>
                  <a:solidFill>
                    <a:srgbClr val="0000FF"/>
                  </a:solidFill>
                </a:rPr>
                <a:t>Dirac</a:t>
              </a:r>
            </a:p>
          </p:txBody>
        </p:sp>
        <p:sp>
          <p:nvSpPr>
            <p:cNvPr id="6164" name="16 CuadroTexto"/>
            <p:cNvSpPr txBox="1">
              <a:spLocks noChangeArrowheads="1"/>
            </p:cNvSpPr>
            <p:nvPr/>
          </p:nvSpPr>
          <p:spPr bwMode="auto">
            <a:xfrm>
              <a:off x="5181600" y="1905000"/>
              <a:ext cx="10695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>
                  <a:solidFill>
                    <a:srgbClr val="0000FF"/>
                  </a:solidFill>
                </a:rPr>
                <a:t>Majorana</a:t>
              </a:r>
            </a:p>
          </p:txBody>
        </p:sp>
        <p:sp>
          <p:nvSpPr>
            <p:cNvPr id="6165" name="19 CuadroTexto"/>
            <p:cNvSpPr txBox="1">
              <a:spLocks noChangeArrowheads="1"/>
            </p:cNvSpPr>
            <p:nvPr/>
          </p:nvSpPr>
          <p:spPr bwMode="auto">
            <a:xfrm>
              <a:off x="3810000" y="2209800"/>
              <a:ext cx="25914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 dirty="0">
                  <a:solidFill>
                    <a:srgbClr val="006600"/>
                  </a:solidFill>
                </a:rPr>
                <a:t>Δ</a:t>
              </a:r>
              <a:r>
                <a:rPr lang="es-MX" b="1" i="1" dirty="0">
                  <a:solidFill>
                    <a:srgbClr val="006600"/>
                  </a:solidFill>
                </a:rPr>
                <a:t>(B-L) = 0     </a:t>
              </a:r>
              <a:r>
                <a:rPr lang="el-GR" b="1" i="1" dirty="0">
                  <a:solidFill>
                    <a:srgbClr val="006600"/>
                  </a:solidFill>
                </a:rPr>
                <a:t>Δ</a:t>
              </a:r>
              <a:r>
                <a:rPr lang="es-MX" b="1" i="1" dirty="0">
                  <a:solidFill>
                    <a:srgbClr val="006600"/>
                  </a:solidFill>
                </a:rPr>
                <a:t>(B-L) = -2</a:t>
              </a:r>
            </a:p>
          </p:txBody>
        </p:sp>
        <p:cxnSp>
          <p:nvCxnSpPr>
            <p:cNvPr id="6166" name="21 Conector curvado"/>
            <p:cNvCxnSpPr>
              <a:cxnSpLocks noChangeShapeType="1"/>
              <a:endCxn id="6167" idx="0"/>
            </p:cNvCxnSpPr>
            <p:nvPr/>
          </p:nvCxnSpPr>
          <p:spPr bwMode="auto">
            <a:xfrm rot="5400000">
              <a:off x="7667656" y="1781144"/>
              <a:ext cx="285690" cy="76202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6167" name="23 CuadroTexto"/>
            <p:cNvSpPr txBox="1">
              <a:spLocks noChangeArrowheads="1"/>
            </p:cNvSpPr>
            <p:nvPr/>
          </p:nvSpPr>
          <p:spPr bwMode="auto">
            <a:xfrm>
              <a:off x="6858000" y="1962090"/>
              <a:ext cx="1828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MX" i="1" dirty="0" smtClean="0">
                  <a:solidFill>
                    <a:srgbClr val="CC0000"/>
                  </a:solidFill>
                </a:rPr>
                <a:t>M</a:t>
              </a:r>
              <a:r>
                <a:rPr lang="es-MX" i="1" baseline="-25000" dirty="0" smtClean="0">
                  <a:solidFill>
                    <a:srgbClr val="CC0000"/>
                  </a:solidFill>
                </a:rPr>
                <a:t>R</a:t>
              </a:r>
              <a:r>
                <a:rPr lang="es-MX" i="1" dirty="0" smtClean="0">
                  <a:solidFill>
                    <a:srgbClr val="CC0000"/>
                  </a:solidFill>
                </a:rPr>
                <a:t> </a:t>
              </a:r>
              <a:r>
                <a:rPr lang="es-MX" dirty="0" smtClean="0">
                  <a:solidFill>
                    <a:srgbClr val="CC0000"/>
                  </a:solidFill>
                </a:rPr>
                <a:t>≈ </a:t>
              </a:r>
              <a:r>
                <a:rPr lang="es-MX" i="1" dirty="0" smtClean="0">
                  <a:solidFill>
                    <a:srgbClr val="CC0000"/>
                  </a:solidFill>
                </a:rPr>
                <a:t>10</a:t>
              </a:r>
              <a:r>
                <a:rPr lang="es-MX" i="1" baseline="30000" dirty="0" smtClean="0">
                  <a:solidFill>
                    <a:srgbClr val="CC0000"/>
                  </a:solidFill>
                </a:rPr>
                <a:t>13, 14</a:t>
              </a:r>
              <a:r>
                <a:rPr lang="es-MX" i="1" dirty="0" smtClean="0">
                  <a:solidFill>
                    <a:srgbClr val="CC0000"/>
                  </a:solidFill>
                </a:rPr>
                <a:t> </a:t>
              </a:r>
              <a:r>
                <a:rPr lang="es-MX" dirty="0" err="1">
                  <a:solidFill>
                    <a:srgbClr val="CC0000"/>
                  </a:solidFill>
                </a:rPr>
                <a:t>GeV</a:t>
              </a:r>
              <a:endParaRPr lang="es-MX" dirty="0">
                <a:solidFill>
                  <a:srgbClr val="CC0000"/>
                </a:solidFill>
              </a:endParaRPr>
            </a:p>
          </p:txBody>
        </p:sp>
      </p:grpSp>
      <p:sp>
        <p:nvSpPr>
          <p:cNvPr id="6153" name="18 CuadroTexto"/>
          <p:cNvSpPr txBox="1">
            <a:spLocks noChangeArrowheads="1"/>
          </p:cNvSpPr>
          <p:nvPr/>
        </p:nvSpPr>
        <p:spPr bwMode="auto">
          <a:xfrm>
            <a:off x="3790950" y="2743200"/>
            <a:ext cx="43717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 dirty="0" err="1">
                <a:solidFill>
                  <a:srgbClr val="002060"/>
                </a:solidFill>
              </a:rPr>
              <a:t>Gauging</a:t>
            </a:r>
            <a:r>
              <a:rPr lang="es-MX" sz="2000" dirty="0">
                <a:solidFill>
                  <a:srgbClr val="002060"/>
                </a:solidFill>
              </a:rPr>
              <a:t>  B-L: </a:t>
            </a:r>
          </a:p>
          <a:p>
            <a:pPr lvl="1">
              <a:buFont typeface="Arial" charset="0"/>
              <a:buChar char="•"/>
            </a:pPr>
            <a:r>
              <a:rPr lang="es-MX" sz="2000" b="1" i="1" dirty="0">
                <a:solidFill>
                  <a:srgbClr val="002060"/>
                </a:solidFill>
              </a:rPr>
              <a:t> </a:t>
            </a:r>
            <a:r>
              <a:rPr lang="es-MX" sz="2000" b="1" i="1" dirty="0" smtClean="0">
                <a:solidFill>
                  <a:srgbClr val="006600"/>
                </a:solidFill>
              </a:rPr>
              <a:t>SU(2)</a:t>
            </a:r>
            <a:r>
              <a:rPr lang="es-MX" sz="2000" b="1" i="1" baseline="-25000" dirty="0" smtClean="0">
                <a:solidFill>
                  <a:srgbClr val="006600"/>
                </a:solidFill>
              </a:rPr>
              <a:t>L</a:t>
            </a:r>
            <a:r>
              <a:rPr lang="es-MX" sz="2000" b="1" i="1" dirty="0" smtClean="0">
                <a:solidFill>
                  <a:srgbClr val="006600"/>
                </a:solidFill>
              </a:rPr>
              <a:t>×SU(2)</a:t>
            </a:r>
            <a:r>
              <a:rPr lang="es-MX" sz="2000" b="1" i="1" baseline="-25000" dirty="0" smtClean="0">
                <a:solidFill>
                  <a:srgbClr val="006600"/>
                </a:solidFill>
              </a:rPr>
              <a:t>R</a:t>
            </a:r>
            <a:r>
              <a:rPr lang="es-MX" sz="2000" b="1" i="1" dirty="0" smtClean="0">
                <a:solidFill>
                  <a:srgbClr val="006600"/>
                </a:solidFill>
              </a:rPr>
              <a:t>×U(1)</a:t>
            </a:r>
            <a:r>
              <a:rPr lang="es-MX" sz="2000" b="1" i="1" baseline="-25000" dirty="0" smtClean="0">
                <a:solidFill>
                  <a:srgbClr val="006600"/>
                </a:solidFill>
              </a:rPr>
              <a:t>B-L</a:t>
            </a:r>
            <a:r>
              <a:rPr lang="es-MX" sz="2000" b="1" i="1" dirty="0">
                <a:solidFill>
                  <a:srgbClr val="006600"/>
                </a:solidFill>
              </a:rPr>
              <a:t>→ SO(10)</a:t>
            </a:r>
          </a:p>
          <a:p>
            <a:endParaRPr lang="es-MX" sz="2000" b="1" i="1" dirty="0">
              <a:solidFill>
                <a:srgbClr val="00660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s-MX" sz="2000" b="1" i="1" dirty="0">
                <a:solidFill>
                  <a:srgbClr val="006600"/>
                </a:solidFill>
              </a:rPr>
              <a:t> SU(2)</a:t>
            </a:r>
            <a:r>
              <a:rPr lang="es-MX" sz="2000" b="1" i="1" baseline="-25000" dirty="0">
                <a:solidFill>
                  <a:srgbClr val="006600"/>
                </a:solidFill>
              </a:rPr>
              <a:t>L</a:t>
            </a:r>
            <a:r>
              <a:rPr lang="es-MX" sz="2000" b="1" i="1" dirty="0">
                <a:solidFill>
                  <a:srgbClr val="006600"/>
                </a:solidFill>
              </a:rPr>
              <a:t>×U(1)</a:t>
            </a:r>
            <a:r>
              <a:rPr lang="es-MX" sz="2000" b="1" i="1" baseline="-25000" dirty="0">
                <a:solidFill>
                  <a:srgbClr val="006600"/>
                </a:solidFill>
              </a:rPr>
              <a:t>Y</a:t>
            </a:r>
            <a:r>
              <a:rPr lang="es-MX" sz="2000" b="1" i="1" dirty="0">
                <a:solidFill>
                  <a:srgbClr val="006600"/>
                </a:solidFill>
              </a:rPr>
              <a:t>×U(1)</a:t>
            </a:r>
            <a:r>
              <a:rPr lang="es-MX" sz="2000" b="1" i="1" baseline="-25000" dirty="0">
                <a:solidFill>
                  <a:srgbClr val="006600"/>
                </a:solidFill>
              </a:rPr>
              <a:t>B-L</a:t>
            </a:r>
            <a:r>
              <a:rPr lang="es-MX" sz="2000" b="1" i="1" dirty="0">
                <a:solidFill>
                  <a:srgbClr val="006600"/>
                </a:solidFill>
              </a:rPr>
              <a:t> </a:t>
            </a:r>
            <a:r>
              <a:rPr lang="es-MX" sz="2000" b="1" i="1" dirty="0" smtClean="0">
                <a:solidFill>
                  <a:srgbClr val="006600"/>
                </a:solidFill>
              </a:rPr>
              <a:t>  …</a:t>
            </a:r>
            <a:endParaRPr lang="es-MX" sz="2000" b="1" i="1" dirty="0">
              <a:solidFill>
                <a:srgbClr val="A50021"/>
              </a:solidFill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3810000" y="4267200"/>
            <a:ext cx="5256937" cy="2486890"/>
            <a:chOff x="3810000" y="4267200"/>
            <a:chExt cx="5256937" cy="2486890"/>
          </a:xfrm>
        </p:grpSpPr>
        <p:sp>
          <p:nvSpPr>
            <p:cNvPr id="6152" name="12 CuadroTexto"/>
            <p:cNvSpPr txBox="1">
              <a:spLocks noChangeArrowheads="1"/>
            </p:cNvSpPr>
            <p:nvPr/>
          </p:nvSpPr>
          <p:spPr bwMode="auto">
            <a:xfrm>
              <a:off x="3810000" y="4267200"/>
              <a:ext cx="5181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sz="2000" b="1" dirty="0">
                  <a:solidFill>
                    <a:srgbClr val="A50021"/>
                  </a:solidFill>
                </a:rPr>
                <a:t>Flavor</a:t>
              </a:r>
              <a:r>
                <a:rPr lang="es-MX" sz="2000" b="1" dirty="0">
                  <a:solidFill>
                    <a:srgbClr val="A50021"/>
                  </a:solidFill>
                </a:rPr>
                <a:t> </a:t>
              </a:r>
              <a:r>
                <a:rPr lang="en-US" sz="2000" b="1" dirty="0">
                  <a:solidFill>
                    <a:srgbClr val="A50021"/>
                  </a:solidFill>
                </a:rPr>
                <a:t>symmetries :    </a:t>
              </a:r>
              <a:r>
                <a:rPr lang="en-US" sz="2000" b="1" i="1" dirty="0">
                  <a:solidFill>
                    <a:srgbClr val="0000FF"/>
                  </a:solidFill>
                </a:rPr>
                <a:t>U(3)</a:t>
              </a:r>
              <a:r>
                <a:rPr lang="en-US" sz="2000" b="1" i="1" baseline="-25000" dirty="0">
                  <a:solidFill>
                    <a:srgbClr val="0000FF"/>
                  </a:solidFill>
                </a:rPr>
                <a:t>L</a:t>
              </a:r>
              <a:r>
                <a:rPr lang="en-US" sz="2000" b="1" i="1" dirty="0">
                  <a:solidFill>
                    <a:srgbClr val="0000FF"/>
                  </a:solidFill>
                </a:rPr>
                <a:t>× U(3) </a:t>
              </a:r>
              <a:r>
                <a:rPr lang="en-US" sz="2000" b="1" i="1" baseline="-25000" dirty="0">
                  <a:solidFill>
                    <a:srgbClr val="0000FF"/>
                  </a:solidFill>
                </a:rPr>
                <a:t>ℓ</a:t>
              </a:r>
              <a:r>
                <a:rPr lang="en-US" sz="2000" b="1" i="1" dirty="0">
                  <a:solidFill>
                    <a:srgbClr val="0000FF"/>
                  </a:solidFill>
                </a:rPr>
                <a:t>× U(3)</a:t>
              </a:r>
              <a:r>
                <a:rPr lang="el-GR" sz="2000" b="1" i="1" baseline="-25000" dirty="0">
                  <a:solidFill>
                    <a:srgbClr val="0000FF"/>
                  </a:solidFill>
                </a:rPr>
                <a:t>ν</a:t>
              </a:r>
              <a:endParaRPr lang="en-US" sz="2000" b="1" i="1" dirty="0">
                <a:solidFill>
                  <a:srgbClr val="A50021"/>
                </a:solidFill>
              </a:endParaRPr>
            </a:p>
          </p:txBody>
        </p:sp>
        <p:grpSp>
          <p:nvGrpSpPr>
            <p:cNvPr id="6154" name="37 Grupo"/>
            <p:cNvGrpSpPr>
              <a:grpSpLocks/>
            </p:cNvGrpSpPr>
            <p:nvPr/>
          </p:nvGrpSpPr>
          <p:grpSpPr bwMode="auto">
            <a:xfrm>
              <a:off x="4876800" y="4765675"/>
              <a:ext cx="3998913" cy="1254125"/>
              <a:chOff x="4876800" y="4876800"/>
              <a:chExt cx="3998913" cy="1253410"/>
            </a:xfrm>
          </p:grpSpPr>
          <p:graphicFrame>
            <p:nvGraphicFramePr>
              <p:cNvPr id="6146" name="Object 14"/>
              <p:cNvGraphicFramePr>
                <a:graphicFrameLocks noChangeAspect="1"/>
              </p:cNvGraphicFramePr>
              <p:nvPr/>
            </p:nvGraphicFramePr>
            <p:xfrm>
              <a:off x="4876800" y="4876800"/>
              <a:ext cx="3998913" cy="1253410"/>
            </p:xfrm>
            <a:graphic>
              <a:graphicData uri="http://schemas.openxmlformats.org/presentationml/2006/ole">
                <p:oleObj spid="_x0000_s6146" name="Ecuación" r:id="rId5" imgW="2438280" imgH="736560" progId="Equation.3">
                  <p:embed/>
                </p:oleObj>
              </a:graphicData>
            </a:graphic>
          </p:graphicFrame>
          <p:grpSp>
            <p:nvGrpSpPr>
              <p:cNvPr id="6158" name="Group 125"/>
              <p:cNvGrpSpPr>
                <a:grpSpLocks/>
              </p:cNvGrpSpPr>
              <p:nvPr/>
            </p:nvGrpSpPr>
            <p:grpSpPr bwMode="auto">
              <a:xfrm>
                <a:off x="7405687" y="4953000"/>
                <a:ext cx="1433513" cy="977900"/>
                <a:chOff x="4570" y="1143"/>
                <a:chExt cx="903" cy="616"/>
              </a:xfrm>
            </p:grpSpPr>
            <p:sp>
              <p:nvSpPr>
                <p:cNvPr id="6159" name="Oval 126"/>
                <p:cNvSpPr>
                  <a:spLocks noChangeArrowheads="1"/>
                </p:cNvSpPr>
                <p:nvPr/>
              </p:nvSpPr>
              <p:spPr bwMode="auto">
                <a:xfrm rot="1440648">
                  <a:off x="4570" y="1468"/>
                  <a:ext cx="903" cy="291"/>
                </a:xfrm>
                <a:prstGeom prst="ellipse">
                  <a:avLst/>
                </a:prstGeom>
                <a:noFill/>
                <a:ln w="9525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6160" name="Oval 129"/>
                <p:cNvSpPr>
                  <a:spLocks noChangeArrowheads="1"/>
                </p:cNvSpPr>
                <p:nvPr/>
              </p:nvSpPr>
              <p:spPr bwMode="auto">
                <a:xfrm>
                  <a:off x="4609" y="1143"/>
                  <a:ext cx="815" cy="288"/>
                </a:xfrm>
                <a:prstGeom prst="ellips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</p:grpSp>
        <p:sp>
          <p:nvSpPr>
            <p:cNvPr id="31" name="Rectangle 128"/>
            <p:cNvSpPr>
              <a:spLocks noChangeArrowheads="1"/>
            </p:cNvSpPr>
            <p:nvPr/>
          </p:nvSpPr>
          <p:spPr bwMode="auto">
            <a:xfrm>
              <a:off x="3962400" y="4724400"/>
              <a:ext cx="2209800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l-GR" sz="2000" i="1" dirty="0">
                  <a:solidFill>
                    <a:srgbClr val="FF0000"/>
                  </a:solidFill>
                  <a:cs typeface="Times New Roman" pitchFamily="18" charset="0"/>
                  <a:sym typeface="Symbol" pitchFamily="18" charset="2"/>
                </a:rPr>
                <a:t>θ</a:t>
              </a:r>
              <a:r>
                <a:rPr lang="es-MX" sz="2000" i="1" baseline="-25000" dirty="0">
                  <a:solidFill>
                    <a:srgbClr val="FF0000"/>
                  </a:solidFill>
                  <a:cs typeface="Times New Roman" pitchFamily="18" charset="0"/>
                  <a:sym typeface="Symbol" pitchFamily="18" charset="2"/>
                </a:rPr>
                <a:t>ATM </a:t>
              </a:r>
              <a:r>
                <a:rPr lang="es-MX" sz="2000" i="1" dirty="0">
                  <a:solidFill>
                    <a:srgbClr val="FF0000"/>
                  </a:solidFill>
                  <a:cs typeface="Times New Roman" pitchFamily="18" charset="0"/>
                  <a:sym typeface="Symbol" pitchFamily="18" charset="2"/>
                </a:rPr>
                <a:t>≈ </a:t>
              </a:r>
              <a:r>
                <a:rPr lang="el-GR" sz="2000" i="1" dirty="0">
                  <a:solidFill>
                    <a:srgbClr val="FF0000"/>
                  </a:solidFill>
                  <a:cs typeface="Times New Roman" pitchFamily="18" charset="0"/>
                  <a:sym typeface="Symbol" pitchFamily="18" charset="2"/>
                </a:rPr>
                <a:t>π</a:t>
              </a:r>
              <a:r>
                <a:rPr lang="es-MX" sz="2000" i="1" dirty="0">
                  <a:solidFill>
                    <a:srgbClr val="FF0000"/>
                  </a:solidFill>
                  <a:cs typeface="Times New Roman" pitchFamily="18" charset="0"/>
                  <a:sym typeface="Symbol" pitchFamily="18" charset="2"/>
                </a:rPr>
                <a:t>/4 ; </a:t>
              </a:r>
              <a:r>
                <a:rPr lang="el-GR" sz="2000" i="1" dirty="0">
                  <a:solidFill>
                    <a:srgbClr val="FF0000"/>
                  </a:solidFill>
                  <a:cs typeface="Times New Roman" pitchFamily="18" charset="0"/>
                  <a:sym typeface="Symbol" pitchFamily="18" charset="2"/>
                </a:rPr>
                <a:t>θ</a:t>
              </a:r>
              <a:r>
                <a:rPr lang="es-MX" sz="2000" i="1" baseline="-25000" dirty="0">
                  <a:solidFill>
                    <a:srgbClr val="FF0000"/>
                  </a:solidFill>
                  <a:cs typeface="Times New Roman" pitchFamily="18" charset="0"/>
                  <a:sym typeface="Symbol" pitchFamily="18" charset="2"/>
                </a:rPr>
                <a:t>13 </a:t>
              </a:r>
              <a:r>
                <a:rPr lang="es-MX" sz="2000" i="1" dirty="0">
                  <a:solidFill>
                    <a:srgbClr val="FF0000"/>
                  </a:solidFill>
                  <a:cs typeface="Times New Roman" pitchFamily="18" charset="0"/>
                  <a:sym typeface="Symbol" pitchFamily="18" charset="2"/>
                </a:rPr>
                <a:t>≈ 0</a:t>
              </a:r>
              <a:endPara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156" name="36 Rectángulo"/>
            <p:cNvSpPr>
              <a:spLocks noChangeArrowheads="1"/>
            </p:cNvSpPr>
            <p:nvPr/>
          </p:nvSpPr>
          <p:spPr bwMode="auto">
            <a:xfrm>
              <a:off x="4343400" y="6446313"/>
              <a:ext cx="4723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 dirty="0" err="1">
                  <a:solidFill>
                    <a:srgbClr val="000066"/>
                  </a:solidFill>
                  <a:sym typeface="Symbol" pitchFamily="18" charset="2"/>
                </a:rPr>
                <a:t>Mohapatra</a:t>
              </a:r>
              <a:r>
                <a:rPr lang="es-MX" sz="1400" dirty="0">
                  <a:solidFill>
                    <a:srgbClr val="000066"/>
                  </a:solidFill>
                  <a:sym typeface="Symbol" pitchFamily="18" charset="2"/>
                </a:rPr>
                <a:t>, </a:t>
              </a:r>
              <a:r>
                <a:rPr lang="es-MX" sz="1400" dirty="0" err="1">
                  <a:solidFill>
                    <a:srgbClr val="000066"/>
                  </a:solidFill>
                  <a:sym typeface="Symbol" pitchFamily="18" charset="2"/>
                </a:rPr>
                <a:t>Nussinov</a:t>
              </a:r>
              <a:r>
                <a:rPr lang="es-MX" sz="1400" dirty="0">
                  <a:solidFill>
                    <a:srgbClr val="000066"/>
                  </a:solidFill>
                  <a:sym typeface="Symbol" pitchFamily="18" charset="2"/>
                </a:rPr>
                <a:t>;</a:t>
              </a:r>
              <a:r>
                <a:rPr lang="en-US" sz="1400" dirty="0">
                  <a:solidFill>
                    <a:srgbClr val="000066"/>
                  </a:solidFill>
                  <a:sym typeface="Symbol" pitchFamily="18" charset="2"/>
                </a:rPr>
                <a:t> Ma, </a:t>
              </a:r>
              <a:r>
                <a:rPr lang="en-US" sz="1400" dirty="0" err="1">
                  <a:solidFill>
                    <a:srgbClr val="000066"/>
                  </a:solidFill>
                  <a:sym typeface="Symbol" pitchFamily="18" charset="2"/>
                </a:rPr>
                <a:t>Raida</a:t>
              </a:r>
              <a:r>
                <a:rPr lang="en-US" sz="1400" dirty="0">
                  <a:solidFill>
                    <a:srgbClr val="000066"/>
                  </a:solidFill>
                  <a:sym typeface="Symbol" pitchFamily="18" charset="2"/>
                </a:rPr>
                <a:t>; </a:t>
              </a:r>
              <a:r>
                <a:rPr lang="en-US" sz="1400" dirty="0" err="1">
                  <a:solidFill>
                    <a:srgbClr val="000066"/>
                  </a:solidFill>
                  <a:sym typeface="Symbol" pitchFamily="18" charset="2"/>
                </a:rPr>
                <a:t>Kitabashashi</a:t>
              </a:r>
              <a:r>
                <a:rPr lang="en-US" sz="1400" dirty="0">
                  <a:solidFill>
                    <a:srgbClr val="000066"/>
                  </a:solidFill>
                  <a:sym typeface="Symbol" pitchFamily="18" charset="2"/>
                </a:rPr>
                <a:t>, </a:t>
              </a:r>
              <a:r>
                <a:rPr lang="en-US" sz="1400" dirty="0" err="1" smtClean="0">
                  <a:solidFill>
                    <a:srgbClr val="000066"/>
                  </a:solidFill>
                  <a:sym typeface="Symbol" pitchFamily="18" charset="2"/>
                </a:rPr>
                <a:t>Yasue;APL</a:t>
              </a:r>
              <a:r>
                <a:rPr lang="en-US" sz="1400" dirty="0" smtClean="0">
                  <a:solidFill>
                    <a:srgbClr val="000066"/>
                  </a:solidFill>
                  <a:sym typeface="Symbol" pitchFamily="18" charset="2"/>
                </a:rPr>
                <a:t> </a:t>
              </a:r>
              <a:r>
                <a:rPr lang="en-US" sz="1400" dirty="0">
                  <a:solidFill>
                    <a:srgbClr val="000066"/>
                  </a:solidFill>
                  <a:sym typeface="Symbol" pitchFamily="18" charset="2"/>
                </a:rPr>
                <a:t>…</a:t>
              </a:r>
              <a:endParaRPr lang="es-MX" sz="1400" dirty="0"/>
            </a:p>
          </p:txBody>
        </p:sp>
        <p:sp>
          <p:nvSpPr>
            <p:cNvPr id="6157" name="39 CuadroTexto"/>
            <p:cNvSpPr txBox="1">
              <a:spLocks noChangeArrowheads="1"/>
            </p:cNvSpPr>
            <p:nvPr/>
          </p:nvSpPr>
          <p:spPr bwMode="auto">
            <a:xfrm>
              <a:off x="3962400" y="5943600"/>
              <a:ext cx="31492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i="1" dirty="0">
                  <a:solidFill>
                    <a:srgbClr val="006600"/>
                  </a:solidFill>
                </a:rPr>
                <a:t>μ↔τ</a:t>
              </a:r>
              <a:r>
                <a:rPr lang="es-MX" i="1" dirty="0">
                  <a:solidFill>
                    <a:srgbClr val="006600"/>
                  </a:solidFill>
                </a:rPr>
                <a:t> : </a:t>
              </a:r>
              <a:r>
                <a:rPr lang="en-US" i="1" dirty="0">
                  <a:solidFill>
                    <a:srgbClr val="990000"/>
                  </a:solidFill>
                  <a:sym typeface="Symbol" pitchFamily="18" charset="2"/>
                </a:rPr>
                <a:t>S</a:t>
              </a:r>
              <a:r>
                <a:rPr lang="en-US" i="1" baseline="-25000" dirty="0">
                  <a:solidFill>
                    <a:srgbClr val="990000"/>
                  </a:solidFill>
                  <a:sym typeface="Symbol" pitchFamily="18" charset="2"/>
                </a:rPr>
                <a:t>3 </a:t>
              </a:r>
              <a:r>
                <a:rPr lang="en-US" i="1" dirty="0">
                  <a:solidFill>
                    <a:srgbClr val="990000"/>
                  </a:solidFill>
                  <a:sym typeface="Symbol" pitchFamily="18" charset="2"/>
                </a:rPr>
                <a:t>,   A</a:t>
              </a:r>
              <a:r>
                <a:rPr lang="en-US" i="1" baseline="-25000" dirty="0">
                  <a:solidFill>
                    <a:srgbClr val="990000"/>
                  </a:solidFill>
                  <a:sym typeface="Symbol" pitchFamily="18" charset="2"/>
                </a:rPr>
                <a:t>4 </a:t>
              </a:r>
              <a:r>
                <a:rPr lang="en-US" i="1" dirty="0">
                  <a:solidFill>
                    <a:srgbClr val="990000"/>
                  </a:solidFill>
                  <a:sym typeface="Symbol" pitchFamily="18" charset="2"/>
                </a:rPr>
                <a:t>,   L</a:t>
              </a:r>
              <a:r>
                <a:rPr lang="en-US" i="1" baseline="-25000" dirty="0">
                  <a:solidFill>
                    <a:srgbClr val="990000"/>
                  </a:solidFill>
                  <a:sym typeface="Symbol" pitchFamily="18" charset="2"/>
                </a:rPr>
                <a:t>e</a:t>
              </a:r>
              <a:r>
                <a:rPr lang="en-US" i="1" dirty="0">
                  <a:solidFill>
                    <a:srgbClr val="990000"/>
                  </a:solidFill>
                  <a:sym typeface="Symbol" pitchFamily="18" charset="2"/>
                </a:rPr>
                <a:t> - L</a:t>
              </a:r>
              <a:r>
                <a:rPr lang="el-GR" i="1" baseline="-25000" dirty="0">
                  <a:solidFill>
                    <a:srgbClr val="990000"/>
                  </a:solidFill>
                  <a:cs typeface="Times New Roman" pitchFamily="18" charset="0"/>
                  <a:sym typeface="Symbol" pitchFamily="18" charset="2"/>
                </a:rPr>
                <a:t></a:t>
              </a:r>
              <a:r>
                <a:rPr lang="en-US" i="1" baseline="-25000" dirty="0">
                  <a:solidFill>
                    <a:srgbClr val="990000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i="1" dirty="0">
                  <a:solidFill>
                    <a:srgbClr val="990000"/>
                  </a:solidFill>
                  <a:cs typeface="Times New Roman" pitchFamily="18" charset="0"/>
                  <a:sym typeface="Symbol" pitchFamily="18" charset="2"/>
                </a:rPr>
                <a:t>- L</a:t>
              </a:r>
              <a:r>
                <a:rPr lang="el-GR" i="1" baseline="-25000" dirty="0" smtClean="0">
                  <a:solidFill>
                    <a:srgbClr val="990000"/>
                  </a:solidFill>
                  <a:cs typeface="Times New Roman" pitchFamily="18" charset="0"/>
                  <a:sym typeface="Symbol" pitchFamily="18" charset="2"/>
                </a:rPr>
                <a:t>τ</a:t>
              </a:r>
              <a:r>
                <a:rPr lang="es-MX" i="1" dirty="0" smtClean="0">
                  <a:solidFill>
                    <a:srgbClr val="990000"/>
                  </a:solidFill>
                  <a:cs typeface="Times New Roman" pitchFamily="18" charset="0"/>
                  <a:sym typeface="Symbol" pitchFamily="18" charset="2"/>
                </a:rPr>
                <a:t> , …</a:t>
              </a:r>
              <a:endParaRPr lang="es-MX" i="1" dirty="0">
                <a:solidFill>
                  <a:srgbClr val="006600"/>
                </a:solidFill>
              </a:endParaRPr>
            </a:p>
          </p:txBody>
        </p:sp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900331"/>
            <a:ext cx="3352800" cy="506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431" y="1400628"/>
            <a:ext cx="4125513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i="1" dirty="0" smtClean="0">
                <a:solidFill>
                  <a:srgbClr val="CC0000"/>
                </a:solidFill>
              </a:rPr>
              <a:t>LSND and </a:t>
            </a:r>
            <a:r>
              <a:rPr lang="es-MX" dirty="0" err="1" smtClean="0">
                <a:solidFill>
                  <a:srgbClr val="CC0000"/>
                </a:solidFill>
              </a:rPr>
              <a:t>M</a:t>
            </a:r>
            <a:r>
              <a:rPr lang="es-MX" b="1" i="1" dirty="0" err="1" smtClean="0">
                <a:solidFill>
                  <a:srgbClr val="CC0000"/>
                </a:solidFill>
              </a:rPr>
              <a:t>iniBooNE</a:t>
            </a:r>
            <a:r>
              <a:rPr lang="es-MX" b="1" i="1" dirty="0" smtClean="0">
                <a:solidFill>
                  <a:srgbClr val="CC0000"/>
                </a:solidFill>
              </a:rPr>
              <a:t>  </a:t>
            </a:r>
            <a:r>
              <a:rPr lang="es-MX" dirty="0" err="1" smtClean="0">
                <a:solidFill>
                  <a:srgbClr val="CC0000"/>
                </a:solidFill>
              </a:rPr>
              <a:t>Sterile</a:t>
            </a:r>
            <a:r>
              <a:rPr lang="es-MX" dirty="0" smtClean="0">
                <a:solidFill>
                  <a:srgbClr val="CC0000"/>
                </a:solidFill>
              </a:rPr>
              <a:t> neutrinos</a:t>
            </a:r>
            <a:endParaRPr lang="es-MX" b="1" i="1" dirty="0">
              <a:solidFill>
                <a:srgbClr val="CC0000"/>
              </a:solidFill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762000"/>
            <a:ext cx="449281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6352179"/>
            <a:ext cx="4724400" cy="28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Rectángulo"/>
          <p:cNvSpPr/>
          <p:nvPr/>
        </p:nvSpPr>
        <p:spPr>
          <a:xfrm>
            <a:off x="6854927" y="926068"/>
            <a:ext cx="1755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arXiv:1007.1150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191000"/>
            <a:ext cx="3733800" cy="33118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4" name="23 Rectángulo"/>
          <p:cNvSpPr/>
          <p:nvPr/>
        </p:nvSpPr>
        <p:spPr>
          <a:xfrm>
            <a:off x="5181600" y="4807359"/>
            <a:ext cx="3813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arXiv:1106.5685: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No excess on </a:t>
            </a:r>
            <a:r>
              <a:rPr lang="el-GR" sz="2000" dirty="0" smtClean="0">
                <a:solidFill>
                  <a:srgbClr val="FF0000"/>
                </a:solidFill>
              </a:rPr>
              <a:t>υ</a:t>
            </a:r>
            <a:r>
              <a:rPr lang="en-US" sz="2000" dirty="0" smtClean="0">
                <a:solidFill>
                  <a:srgbClr val="FF0000"/>
                </a:solidFill>
              </a:rPr>
              <a:t> channel, though…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 rot="20798022">
            <a:off x="5405814" y="5767468"/>
            <a:ext cx="3738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A50021"/>
                </a:solidFill>
                <a:latin typeface="Segoe Print" pitchFamily="2" charset="0"/>
              </a:rPr>
              <a:t>Are there sterile neutrinos?</a:t>
            </a:r>
            <a:endParaRPr lang="en-US" sz="2000" b="1" dirty="0">
              <a:solidFill>
                <a:srgbClr val="A5002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istoryunive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175" y="0"/>
            <a:ext cx="481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230313" y="2870200"/>
            <a:ext cx="15446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rgbClr val="A50021"/>
                </a:solidFill>
              </a:rPr>
              <a:t>Cosmology: </a:t>
            </a:r>
          </a:p>
          <a:p>
            <a:endParaRPr lang="es-ES" sz="2000" b="1">
              <a:solidFill>
                <a:srgbClr val="A50021"/>
              </a:solidFill>
            </a:endParaRPr>
          </a:p>
          <a:p>
            <a:r>
              <a:rPr lang="es-ES" sz="2000" b="1">
                <a:solidFill>
                  <a:srgbClr val="A50021"/>
                </a:solidFill>
              </a:rPr>
              <a:t>GR + SM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838200" y="4876800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</a:rPr>
              <a:t>Understanding the singularity needs </a:t>
            </a:r>
            <a:r>
              <a:rPr lang="en-US" sz="2000" b="1" i="1" dirty="0">
                <a:solidFill>
                  <a:srgbClr val="A50021"/>
                </a:solidFill>
              </a:rPr>
              <a:t>Quantum </a:t>
            </a:r>
            <a:r>
              <a:rPr lang="en-US" sz="2000" b="1" i="1" dirty="0" smtClean="0">
                <a:solidFill>
                  <a:srgbClr val="A50021"/>
                </a:solidFill>
              </a:rPr>
              <a:t>Gravity </a:t>
            </a: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</a:rPr>
              <a:t>!!</a:t>
            </a:r>
            <a:endParaRPr lang="en-US" sz="2000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509" name="Freeform 7"/>
          <p:cNvSpPr>
            <a:spLocks/>
          </p:cNvSpPr>
          <p:nvPr/>
        </p:nvSpPr>
        <p:spPr bwMode="auto">
          <a:xfrm>
            <a:off x="1295400" y="5854700"/>
            <a:ext cx="4495800" cy="444500"/>
          </a:xfrm>
          <a:custGeom>
            <a:avLst/>
            <a:gdLst>
              <a:gd name="T0" fmla="*/ 0 w 2832"/>
              <a:gd name="T1" fmla="*/ 2147483647 h 280"/>
              <a:gd name="T2" fmla="*/ 2147483647 w 2832"/>
              <a:gd name="T3" fmla="*/ 2147483647 h 280"/>
              <a:gd name="T4" fmla="*/ 2147483647 w 2832"/>
              <a:gd name="T5" fmla="*/ 2147483647 h 280"/>
              <a:gd name="T6" fmla="*/ 2147483647 w 2832"/>
              <a:gd name="T7" fmla="*/ 2147483647 h 280"/>
              <a:gd name="T8" fmla="*/ 2147483647 w 2832"/>
              <a:gd name="T9" fmla="*/ 2147483647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32"/>
              <a:gd name="T16" fmla="*/ 0 h 280"/>
              <a:gd name="T17" fmla="*/ 2832 w 2832"/>
              <a:gd name="T18" fmla="*/ 280 h 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32" h="280">
                <a:moveTo>
                  <a:pt x="0" y="104"/>
                </a:moveTo>
                <a:cubicBezTo>
                  <a:pt x="52" y="60"/>
                  <a:pt x="104" y="16"/>
                  <a:pt x="288" y="8"/>
                </a:cubicBezTo>
                <a:cubicBezTo>
                  <a:pt x="472" y="0"/>
                  <a:pt x="1048" y="16"/>
                  <a:pt x="1104" y="56"/>
                </a:cubicBezTo>
                <a:cubicBezTo>
                  <a:pt x="1160" y="96"/>
                  <a:pt x="336" y="216"/>
                  <a:pt x="624" y="248"/>
                </a:cubicBezTo>
                <a:cubicBezTo>
                  <a:pt x="912" y="280"/>
                  <a:pt x="1872" y="264"/>
                  <a:pt x="2832" y="2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228600" y="152400"/>
            <a:ext cx="3292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A50021"/>
                </a:solidFill>
              </a:rPr>
              <a:t>The gravity </a:t>
            </a:r>
            <a:r>
              <a:rPr lang="en-US" sz="2800" b="1" i="1" dirty="0" smtClean="0">
                <a:solidFill>
                  <a:srgbClr val="A50021"/>
                </a:solidFill>
              </a:rPr>
              <a:t>problem</a:t>
            </a:r>
            <a:endParaRPr lang="es-MX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762000" y="120009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Gravity is not in SM 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90600" y="3429000"/>
            <a:ext cx="43434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800000"/>
                </a:solidFill>
              </a:rPr>
              <a:t>Known matter is </a:t>
            </a:r>
            <a:r>
              <a:rPr lang="en-US" sz="2000" b="1" i="1" dirty="0" smtClean="0">
                <a:solidFill>
                  <a:srgbClr val="800000"/>
                </a:solidFill>
              </a:rPr>
              <a:t>only </a:t>
            </a:r>
            <a:r>
              <a:rPr lang="en-US" sz="2000" b="1" i="1" dirty="0">
                <a:solidFill>
                  <a:srgbClr val="800000"/>
                </a:solidFill>
              </a:rPr>
              <a:t>about  4% of Universe content</a:t>
            </a:r>
          </a:p>
          <a:p>
            <a:pPr algn="just">
              <a:lnSpc>
                <a:spcPct val="70000"/>
              </a:lnSpc>
            </a:pPr>
            <a:endParaRPr lang="en-US" sz="2000" b="1" i="1" dirty="0">
              <a:solidFill>
                <a:srgbClr val="EA1302"/>
              </a:solidFill>
            </a:endParaRPr>
          </a:p>
          <a:p>
            <a:pPr algn="just"/>
            <a:r>
              <a:rPr lang="en-US" sz="2000" b="1" i="1" dirty="0" smtClean="0">
                <a:solidFill>
                  <a:srgbClr val="047219"/>
                </a:solidFill>
              </a:rPr>
              <a:t>23%   </a:t>
            </a:r>
            <a:r>
              <a:rPr lang="en-US" sz="2000" b="1" i="1" dirty="0">
                <a:solidFill>
                  <a:srgbClr val="047219"/>
                </a:solidFill>
              </a:rPr>
              <a:t>Dark </a:t>
            </a:r>
            <a:r>
              <a:rPr lang="en-US" sz="2000" b="1" i="1" dirty="0" smtClean="0">
                <a:solidFill>
                  <a:srgbClr val="047219"/>
                </a:solidFill>
              </a:rPr>
              <a:t>Matter    ?  </a:t>
            </a:r>
            <a:endParaRPr lang="en-US" sz="2000" b="1" i="1" dirty="0">
              <a:solidFill>
                <a:srgbClr val="047219"/>
              </a:solidFill>
            </a:endParaRPr>
          </a:p>
          <a:p>
            <a:pPr algn="just">
              <a:lnSpc>
                <a:spcPct val="60000"/>
              </a:lnSpc>
            </a:pPr>
            <a:endParaRPr lang="en-US" sz="2000" b="1" i="1" dirty="0">
              <a:solidFill>
                <a:srgbClr val="920000"/>
              </a:solidFill>
            </a:endParaRPr>
          </a:p>
          <a:p>
            <a:pPr algn="just"/>
            <a:r>
              <a:rPr lang="en-US" sz="2000" b="1" i="1" dirty="0" smtClean="0">
                <a:solidFill>
                  <a:srgbClr val="047219"/>
                </a:solidFill>
              </a:rPr>
              <a:t>73%  </a:t>
            </a:r>
            <a:r>
              <a:rPr lang="en-US" sz="2000" b="1" i="1" dirty="0">
                <a:solidFill>
                  <a:srgbClr val="047219"/>
                </a:solidFill>
              </a:rPr>
              <a:t>Dark </a:t>
            </a:r>
            <a:r>
              <a:rPr lang="en-US" sz="2000" b="1" i="1" dirty="0" smtClean="0">
                <a:solidFill>
                  <a:srgbClr val="047219"/>
                </a:solidFill>
              </a:rPr>
              <a:t>Energy    ?   </a:t>
            </a:r>
            <a:r>
              <a:rPr lang="en-US" sz="2000" b="1" i="1" dirty="0" smtClean="0">
                <a:solidFill>
                  <a:srgbClr val="A50021"/>
                </a:solidFill>
              </a:rPr>
              <a:t>Λ  problem.</a:t>
            </a:r>
            <a:endParaRPr lang="en-US" sz="2000" b="1" i="1" dirty="0">
              <a:solidFill>
                <a:srgbClr val="A50021"/>
              </a:solidFill>
            </a:endParaRPr>
          </a:p>
          <a:p>
            <a:pPr algn="just">
              <a:lnSpc>
                <a:spcPct val="60000"/>
              </a:lnSpc>
            </a:pPr>
            <a:endParaRPr lang="en-US" sz="2000" b="1" i="1" dirty="0">
              <a:solidFill>
                <a:srgbClr val="047219"/>
              </a:solidFill>
            </a:endParaRPr>
          </a:p>
        </p:txBody>
      </p:sp>
      <p:pic>
        <p:nvPicPr>
          <p:cNvPr id="2253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0865" y="842962"/>
            <a:ext cx="3473136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Universe content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420" y="838200"/>
            <a:ext cx="4404980" cy="245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5 CuadroTexto"/>
          <p:cNvSpPr txBox="1"/>
          <p:nvPr/>
        </p:nvSpPr>
        <p:spPr>
          <a:xfrm>
            <a:off x="1143000" y="525780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smtClean="0">
                <a:solidFill>
                  <a:srgbClr val="CC0000"/>
                </a:solidFill>
              </a:rPr>
              <a:t>Initial conditions for BBN: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8000"/>
                </a:solidFill>
              </a:rPr>
              <a:t> matter </a:t>
            </a:r>
            <a:r>
              <a:rPr lang="en-US" sz="2000" b="1" i="1" dirty="0" err="1" smtClean="0">
                <a:solidFill>
                  <a:srgbClr val="008000"/>
                </a:solidFill>
              </a:rPr>
              <a:t>assymmetry</a:t>
            </a:r>
            <a:r>
              <a:rPr lang="en-US" sz="2000" b="1" i="1" dirty="0" smtClean="0">
                <a:solidFill>
                  <a:srgbClr val="008000"/>
                </a:solidFill>
              </a:rPr>
              <a:t>:   violation of C, CP, and B or 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00FF"/>
                </a:solidFill>
              </a:rPr>
              <a:t>Flatness:   inflation</a:t>
            </a:r>
            <a:r>
              <a:rPr lang="en-US" sz="2000" b="1" i="1" dirty="0" smtClean="0">
                <a:solidFill>
                  <a:srgbClr val="CC0000"/>
                </a:solidFill>
              </a:rPr>
              <a:t>  </a:t>
            </a:r>
            <a:endParaRPr lang="en-US" sz="2000" b="1" i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Dream for a Unified Theory</a:t>
            </a:r>
            <a:endParaRPr lang="es-MX" smtClean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066800" y="866775"/>
            <a:ext cx="6540500" cy="5457825"/>
            <a:chOff x="384" y="594"/>
            <a:chExt cx="4120" cy="3438"/>
          </a:xfrm>
        </p:grpSpPr>
        <p:sp>
          <p:nvSpPr>
            <p:cNvPr id="35845" name="Freeform 8"/>
            <p:cNvSpPr>
              <a:spLocks/>
            </p:cNvSpPr>
            <p:nvPr/>
          </p:nvSpPr>
          <p:spPr bwMode="auto">
            <a:xfrm>
              <a:off x="624" y="705"/>
              <a:ext cx="3200" cy="3120"/>
            </a:xfrm>
            <a:custGeom>
              <a:avLst/>
              <a:gdLst>
                <a:gd name="T0" fmla="*/ 607 w 2584"/>
                <a:gd name="T1" fmla="*/ 1642 h 2368"/>
                <a:gd name="T2" fmla="*/ 10381 w 2584"/>
                <a:gd name="T3" fmla="*/ 8444 h 2368"/>
                <a:gd name="T4" fmla="*/ 21380 w 2584"/>
                <a:gd name="T5" fmla="*/ 5424 h 2368"/>
                <a:gd name="T6" fmla="*/ 13645 w 2584"/>
                <a:gd name="T7" fmla="*/ 19056 h 2368"/>
                <a:gd name="T8" fmla="*/ 10788 w 2584"/>
                <a:gd name="T9" fmla="*/ 37200 h 2368"/>
                <a:gd name="T10" fmla="*/ 6722 w 2584"/>
                <a:gd name="T11" fmla="*/ 18280 h 2368"/>
                <a:gd name="T12" fmla="*/ 607 w 2584"/>
                <a:gd name="T13" fmla="*/ 1642 h 23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4"/>
                <a:gd name="T22" fmla="*/ 0 h 2368"/>
                <a:gd name="T23" fmla="*/ 2584 w 2584"/>
                <a:gd name="T24" fmla="*/ 2368 h 23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4" h="2368">
                  <a:moveTo>
                    <a:pt x="72" y="104"/>
                  </a:moveTo>
                  <a:cubicBezTo>
                    <a:pt x="144" y="0"/>
                    <a:pt x="816" y="496"/>
                    <a:pt x="1224" y="536"/>
                  </a:cubicBezTo>
                  <a:cubicBezTo>
                    <a:pt x="1632" y="576"/>
                    <a:pt x="2456" y="232"/>
                    <a:pt x="2520" y="344"/>
                  </a:cubicBezTo>
                  <a:cubicBezTo>
                    <a:pt x="2584" y="456"/>
                    <a:pt x="1816" y="872"/>
                    <a:pt x="1608" y="1208"/>
                  </a:cubicBezTo>
                  <a:cubicBezTo>
                    <a:pt x="1400" y="1544"/>
                    <a:pt x="1408" y="2368"/>
                    <a:pt x="1272" y="2360"/>
                  </a:cubicBezTo>
                  <a:cubicBezTo>
                    <a:pt x="1136" y="2352"/>
                    <a:pt x="984" y="1536"/>
                    <a:pt x="792" y="1160"/>
                  </a:cubicBezTo>
                  <a:cubicBezTo>
                    <a:pt x="600" y="784"/>
                    <a:pt x="0" y="208"/>
                    <a:pt x="72" y="104"/>
                  </a:cubicBezTo>
                  <a:close/>
                </a:path>
              </a:pathLst>
            </a:custGeom>
            <a:noFill/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5846" name="Oval 9"/>
            <p:cNvSpPr>
              <a:spLocks noChangeArrowheads="1"/>
            </p:cNvSpPr>
            <p:nvPr/>
          </p:nvSpPr>
          <p:spPr bwMode="auto">
            <a:xfrm>
              <a:off x="1583" y="1436"/>
              <a:ext cx="1072" cy="1118"/>
            </a:xfrm>
            <a:prstGeom prst="ellips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5847" name="Text Box 10"/>
            <p:cNvSpPr txBox="1">
              <a:spLocks noChangeArrowheads="1"/>
            </p:cNvSpPr>
            <p:nvPr/>
          </p:nvSpPr>
          <p:spPr bwMode="auto">
            <a:xfrm>
              <a:off x="1536" y="1833"/>
              <a:ext cx="11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rgbClr val="A50021"/>
                  </a:solidFill>
                </a:rPr>
                <a:t>ToE[</a:t>
              </a:r>
              <a:r>
                <a:rPr lang="el-GR" sz="2000" b="1" i="1">
                  <a:solidFill>
                    <a:srgbClr val="CC3300"/>
                  </a:solidFill>
                  <a:cs typeface="Times New Roman" pitchFamily="18" charset="0"/>
                </a:rPr>
                <a:t>α</a:t>
              </a:r>
              <a:r>
                <a:rPr lang="en-US" sz="2000" b="1" i="1">
                  <a:solidFill>
                    <a:srgbClr val="CC3300"/>
                  </a:solidFill>
                  <a:cs typeface="Times New Roman" pitchFamily="18" charset="0"/>
                </a:rPr>
                <a:t>(G</a:t>
              </a:r>
              <a:r>
                <a:rPr lang="en-US" sz="2000" b="1" i="1" baseline="-25000">
                  <a:solidFill>
                    <a:srgbClr val="CC3300"/>
                  </a:solidFill>
                  <a:cs typeface="Times New Roman" pitchFamily="18" charset="0"/>
                </a:rPr>
                <a:t>N </a:t>
              </a:r>
              <a:r>
                <a:rPr lang="en-US" sz="2000" b="1" i="1">
                  <a:solidFill>
                    <a:srgbClr val="CC3300"/>
                  </a:solidFill>
                  <a:cs typeface="Times New Roman" pitchFamily="18" charset="0"/>
                </a:rPr>
                <a:t>,ħ,c)</a:t>
              </a:r>
              <a:r>
                <a:rPr lang="en-US" sz="2000" b="1" i="1">
                  <a:solidFill>
                    <a:srgbClr val="A50021"/>
                  </a:solidFill>
                  <a:cs typeface="Times New Roman" pitchFamily="18" charset="0"/>
                </a:rPr>
                <a:t>]</a:t>
              </a:r>
            </a:p>
          </p:txBody>
        </p:sp>
        <p:sp>
          <p:nvSpPr>
            <p:cNvPr id="35848" name="Text Box 12"/>
            <p:cNvSpPr txBox="1">
              <a:spLocks noChangeArrowheads="1"/>
            </p:cNvSpPr>
            <p:nvPr/>
          </p:nvSpPr>
          <p:spPr bwMode="auto">
            <a:xfrm>
              <a:off x="1680" y="3801"/>
              <a:ext cx="11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66"/>
                  </a:solidFill>
                </a:rPr>
                <a:t>Newtonian Mech</a:t>
              </a:r>
              <a:endParaRPr lang="es-MX" b="1" i="1">
                <a:solidFill>
                  <a:srgbClr val="000066"/>
                </a:solidFill>
              </a:endParaRPr>
            </a:p>
          </p:txBody>
        </p:sp>
        <p:sp>
          <p:nvSpPr>
            <p:cNvPr id="35849" name="Text Box 13"/>
            <p:cNvSpPr txBox="1">
              <a:spLocks noChangeArrowheads="1"/>
            </p:cNvSpPr>
            <p:nvPr/>
          </p:nvSpPr>
          <p:spPr bwMode="auto">
            <a:xfrm rot="2129994">
              <a:off x="3360" y="873"/>
              <a:ext cx="11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i="1">
                  <a:solidFill>
                    <a:srgbClr val="000066"/>
                  </a:solidFill>
                </a:rPr>
                <a:t>Class FT</a:t>
              </a:r>
            </a:p>
            <a:p>
              <a:pPr algn="ctr"/>
              <a:r>
                <a:rPr lang="en-US" b="1" i="1">
                  <a:solidFill>
                    <a:srgbClr val="000066"/>
                  </a:solidFill>
                </a:rPr>
                <a:t>Relativistic Mech</a:t>
              </a:r>
              <a:endParaRPr lang="es-MX" b="1" i="1">
                <a:solidFill>
                  <a:srgbClr val="000066"/>
                </a:solidFill>
              </a:endParaRPr>
            </a:p>
          </p:txBody>
        </p:sp>
        <p:sp>
          <p:nvSpPr>
            <p:cNvPr id="35850" name="Text Box 14"/>
            <p:cNvSpPr txBox="1">
              <a:spLocks noChangeArrowheads="1"/>
            </p:cNvSpPr>
            <p:nvPr/>
          </p:nvSpPr>
          <p:spPr bwMode="auto">
            <a:xfrm>
              <a:off x="384" y="594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66"/>
                  </a:solidFill>
                </a:rPr>
                <a:t>Non Rel QM</a:t>
              </a:r>
              <a:endParaRPr lang="es-MX" b="1" i="1">
                <a:solidFill>
                  <a:srgbClr val="000066"/>
                </a:solidFill>
              </a:endParaRPr>
            </a:p>
          </p:txBody>
        </p:sp>
        <p:sp>
          <p:nvSpPr>
            <p:cNvPr id="35851" name="Text Box 15"/>
            <p:cNvSpPr txBox="1">
              <a:spLocks noChangeArrowheads="1"/>
            </p:cNvSpPr>
            <p:nvPr/>
          </p:nvSpPr>
          <p:spPr bwMode="auto">
            <a:xfrm rot="680995">
              <a:off x="814" y="968"/>
              <a:ext cx="49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i="1" dirty="0">
                  <a:solidFill>
                    <a:srgbClr val="006600"/>
                  </a:solidFill>
                </a:rPr>
                <a:t>G</a:t>
              </a:r>
              <a:r>
                <a:rPr lang="en-US" sz="1600" b="1" i="1" baseline="-25000" dirty="0">
                  <a:solidFill>
                    <a:srgbClr val="006600"/>
                  </a:solidFill>
                </a:rPr>
                <a:t>N</a:t>
              </a:r>
              <a:r>
                <a:rPr lang="en-US" sz="1600" b="1" i="1" dirty="0">
                  <a:solidFill>
                    <a:srgbClr val="006600"/>
                  </a:solidFill>
                  <a:sym typeface="Symbol" pitchFamily="18" charset="2"/>
                </a:rPr>
                <a:t> 0</a:t>
              </a:r>
            </a:p>
            <a:p>
              <a:pPr>
                <a:lnSpc>
                  <a:spcPct val="90000"/>
                </a:lnSpc>
              </a:pPr>
              <a:r>
                <a:rPr lang="en-US" sz="1600" b="1" i="1" dirty="0">
                  <a:solidFill>
                    <a:srgbClr val="006600"/>
                  </a:solidFill>
                  <a:sym typeface="Symbol" pitchFamily="18" charset="2"/>
                </a:rPr>
                <a:t> c  </a:t>
              </a:r>
              <a:r>
                <a:rPr lang="en-US" sz="1600" b="1" i="1" dirty="0" smtClean="0">
                  <a:solidFill>
                    <a:srgbClr val="006600"/>
                  </a:solidFill>
                  <a:sym typeface="Symbol" pitchFamily="18" charset="2"/>
                </a:rPr>
                <a:t>∞</a:t>
              </a:r>
              <a:endParaRPr lang="en-US" sz="1600" b="1" i="1" dirty="0">
                <a:solidFill>
                  <a:srgbClr val="006600"/>
                </a:solidFill>
                <a:sym typeface="Symbol" pitchFamily="18" charset="2"/>
              </a:endParaRPr>
            </a:p>
          </p:txBody>
        </p:sp>
        <p:sp>
          <p:nvSpPr>
            <p:cNvPr id="35852" name="Text Box 16"/>
            <p:cNvSpPr txBox="1">
              <a:spLocks noChangeArrowheads="1"/>
            </p:cNvSpPr>
            <p:nvPr/>
          </p:nvSpPr>
          <p:spPr bwMode="auto">
            <a:xfrm>
              <a:off x="2016" y="969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66"/>
                  </a:solidFill>
                </a:rPr>
                <a:t>QFT</a:t>
              </a:r>
              <a:endParaRPr lang="es-MX" b="1" i="1">
                <a:solidFill>
                  <a:srgbClr val="000066"/>
                </a:solidFill>
              </a:endParaRPr>
            </a:p>
          </p:txBody>
        </p:sp>
        <p:sp>
          <p:nvSpPr>
            <p:cNvPr id="35853" name="Text Box 17"/>
            <p:cNvSpPr txBox="1">
              <a:spLocks noChangeArrowheads="1"/>
            </p:cNvSpPr>
            <p:nvPr/>
          </p:nvSpPr>
          <p:spPr bwMode="auto">
            <a:xfrm rot="-490377">
              <a:off x="3024" y="1209"/>
              <a:ext cx="50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i="1">
                  <a:solidFill>
                    <a:srgbClr val="006600"/>
                  </a:solidFill>
                </a:rPr>
                <a:t>G</a:t>
              </a:r>
              <a:r>
                <a:rPr lang="en-US" sz="1600" b="1" i="1" baseline="-25000">
                  <a:solidFill>
                    <a:srgbClr val="006600"/>
                  </a:solidFill>
                </a:rPr>
                <a:t>N</a:t>
              </a:r>
              <a:r>
                <a:rPr lang="en-US" sz="1600" b="1" i="1">
                  <a:solidFill>
                    <a:srgbClr val="006600"/>
                  </a:solidFill>
                  <a:sym typeface="Symbol" pitchFamily="18" charset="2"/>
                </a:rPr>
                <a:t> 0</a:t>
              </a:r>
            </a:p>
            <a:p>
              <a:pPr>
                <a:lnSpc>
                  <a:spcPct val="90000"/>
                </a:lnSpc>
              </a:pPr>
              <a:r>
                <a:rPr lang="en-US" sz="1600" b="1" i="1">
                  <a:solidFill>
                    <a:srgbClr val="006600"/>
                  </a:solidFill>
                  <a:sym typeface="Symbol" pitchFamily="18" charset="2"/>
                </a:rPr>
                <a:t> </a:t>
              </a:r>
              <a:r>
                <a:rPr lang="en-US" sz="1600" b="1" i="1">
                  <a:solidFill>
                    <a:srgbClr val="006600"/>
                  </a:solidFill>
                  <a:cs typeface="Times New Roman" pitchFamily="18" charset="0"/>
                  <a:sym typeface="Symbol" pitchFamily="18" charset="2"/>
                </a:rPr>
                <a:t>ħ</a:t>
              </a:r>
              <a:r>
                <a:rPr lang="en-US" sz="1600" b="1" i="1">
                  <a:solidFill>
                    <a:srgbClr val="006600"/>
                  </a:solidFill>
                  <a:sym typeface="Symbol" pitchFamily="18" charset="2"/>
                </a:rPr>
                <a:t>   0</a:t>
              </a:r>
            </a:p>
          </p:txBody>
        </p:sp>
        <p:sp>
          <p:nvSpPr>
            <p:cNvPr id="35854" name="Text Box 18"/>
            <p:cNvSpPr txBox="1">
              <a:spLocks noChangeArrowheads="1"/>
            </p:cNvSpPr>
            <p:nvPr/>
          </p:nvSpPr>
          <p:spPr bwMode="auto">
            <a:xfrm>
              <a:off x="1930" y="3114"/>
              <a:ext cx="458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i="1" dirty="0">
                  <a:solidFill>
                    <a:srgbClr val="006600"/>
                  </a:solidFill>
                </a:rPr>
                <a:t>c </a:t>
              </a:r>
              <a:r>
                <a:rPr lang="en-US" sz="1600" b="1" i="1" dirty="0">
                  <a:solidFill>
                    <a:srgbClr val="006600"/>
                  </a:solidFill>
                  <a:sym typeface="Symbol" pitchFamily="18" charset="2"/>
                </a:rPr>
                <a:t> </a:t>
              </a:r>
              <a:r>
                <a:rPr lang="en-US" sz="1600" b="1" i="1" dirty="0" smtClean="0">
                  <a:solidFill>
                    <a:srgbClr val="006600"/>
                  </a:solidFill>
                  <a:sym typeface="Symbol" pitchFamily="18" charset="2"/>
                </a:rPr>
                <a:t>∞</a:t>
              </a:r>
              <a:endParaRPr lang="en-US" sz="1600" b="1" i="1" dirty="0">
                <a:solidFill>
                  <a:srgbClr val="006600"/>
                </a:solidFill>
                <a:sym typeface="Symbol" pitchFamily="18" charset="2"/>
              </a:endParaRPr>
            </a:p>
            <a:p>
              <a:pPr>
                <a:lnSpc>
                  <a:spcPct val="90000"/>
                </a:lnSpc>
              </a:pPr>
              <a:r>
                <a:rPr lang="en-US" sz="1600" b="1" i="1" dirty="0">
                  <a:solidFill>
                    <a:srgbClr val="006600"/>
                  </a:solidFill>
                  <a:cs typeface="Times New Roman" pitchFamily="18" charset="0"/>
                  <a:sym typeface="Symbol" pitchFamily="18" charset="2"/>
                </a:rPr>
                <a:t>ħ</a:t>
              </a:r>
              <a:r>
                <a:rPr lang="en-US" sz="1600" b="1" i="1" dirty="0">
                  <a:solidFill>
                    <a:srgbClr val="006600"/>
                  </a:solidFill>
                  <a:sym typeface="Symbol" pitchFamily="18" charset="2"/>
                </a:rPr>
                <a:t>  0</a:t>
              </a:r>
            </a:p>
          </p:txBody>
        </p:sp>
        <p:sp>
          <p:nvSpPr>
            <p:cNvPr id="35855" name="Text Box 19"/>
            <p:cNvSpPr txBox="1">
              <a:spLocks noChangeArrowheads="1"/>
            </p:cNvSpPr>
            <p:nvPr/>
          </p:nvSpPr>
          <p:spPr bwMode="auto">
            <a:xfrm rot="-3530022">
              <a:off x="2439" y="2183"/>
              <a:ext cx="51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i="1">
                  <a:solidFill>
                    <a:srgbClr val="006600"/>
                  </a:solidFill>
                  <a:cs typeface="Times New Roman" pitchFamily="18" charset="0"/>
                  <a:sym typeface="Symbol" pitchFamily="18" charset="2"/>
                </a:rPr>
                <a:t>ħ</a:t>
              </a:r>
              <a:r>
                <a:rPr lang="en-US" b="1" i="1">
                  <a:solidFill>
                    <a:srgbClr val="006600"/>
                  </a:solidFill>
                  <a:sym typeface="Symbol" pitchFamily="18" charset="2"/>
                </a:rPr>
                <a:t>   0</a:t>
              </a:r>
            </a:p>
          </p:txBody>
        </p:sp>
        <p:sp>
          <p:nvSpPr>
            <p:cNvPr id="35856" name="Text Box 20"/>
            <p:cNvSpPr txBox="1">
              <a:spLocks noChangeArrowheads="1"/>
            </p:cNvSpPr>
            <p:nvPr/>
          </p:nvSpPr>
          <p:spPr bwMode="auto">
            <a:xfrm>
              <a:off x="1938" y="1209"/>
              <a:ext cx="55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i="1">
                  <a:solidFill>
                    <a:srgbClr val="006600"/>
                  </a:solidFill>
                  <a:cs typeface="Times New Roman" pitchFamily="18" charset="0"/>
                  <a:sym typeface="Symbol" pitchFamily="18" charset="2"/>
                </a:rPr>
                <a:t>G</a:t>
              </a:r>
              <a:r>
                <a:rPr lang="en-US" sz="1600" b="1" i="1" baseline="-25000">
                  <a:solidFill>
                    <a:srgbClr val="006600"/>
                  </a:solidFill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en-US" sz="1600" b="1" i="1">
                  <a:solidFill>
                    <a:srgbClr val="006600"/>
                  </a:solidFill>
                  <a:sym typeface="Symbol" pitchFamily="18" charset="2"/>
                </a:rPr>
                <a:t>   0</a:t>
              </a:r>
            </a:p>
          </p:txBody>
        </p:sp>
        <p:sp>
          <p:nvSpPr>
            <p:cNvPr id="35857" name="Text Box 21"/>
            <p:cNvSpPr txBox="1">
              <a:spLocks noChangeArrowheads="1"/>
            </p:cNvSpPr>
            <p:nvPr/>
          </p:nvSpPr>
          <p:spPr bwMode="auto">
            <a:xfrm rot="3304405">
              <a:off x="1163" y="2123"/>
              <a:ext cx="5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i="1" dirty="0">
                  <a:solidFill>
                    <a:srgbClr val="006600"/>
                  </a:solidFill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en-US" sz="2000" b="1" i="1" dirty="0">
                  <a:solidFill>
                    <a:srgbClr val="006600"/>
                  </a:solidFill>
                  <a:sym typeface="Symbol" pitchFamily="18" charset="2"/>
                </a:rPr>
                <a:t>   ∞</a:t>
              </a:r>
            </a:p>
          </p:txBody>
        </p:sp>
        <p:sp>
          <p:nvSpPr>
            <p:cNvPr id="35858" name="Text Box 22"/>
            <p:cNvSpPr txBox="1">
              <a:spLocks noChangeArrowheads="1"/>
            </p:cNvSpPr>
            <p:nvPr/>
          </p:nvSpPr>
          <p:spPr bwMode="auto">
            <a:xfrm rot="-3418376">
              <a:off x="2513" y="2329"/>
              <a:ext cx="6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66"/>
                  </a:solidFill>
                </a:rPr>
                <a:t>Gen Rel</a:t>
              </a:r>
              <a:endParaRPr lang="es-MX" b="1" i="1">
                <a:solidFill>
                  <a:srgbClr val="000066"/>
                </a:solidFill>
              </a:endParaRPr>
            </a:p>
          </p:txBody>
        </p:sp>
      </p:grpSp>
      <p:sp>
        <p:nvSpPr>
          <p:cNvPr id="135192" name="Text Box 24"/>
          <p:cNvSpPr txBox="1">
            <a:spLocks noChangeArrowheads="1"/>
          </p:cNvSpPr>
          <p:nvPr/>
        </p:nvSpPr>
        <p:spPr bwMode="auto">
          <a:xfrm>
            <a:off x="5943600" y="43434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C3300"/>
                </a:solidFill>
                <a:latin typeface="Lucida Calligraphy" pitchFamily="66" charset="0"/>
              </a:rPr>
              <a:t>String Theory (?)</a:t>
            </a:r>
            <a:r>
              <a:rPr lang="en-US" sz="2000" b="1" dirty="0" smtClean="0">
                <a:solidFill>
                  <a:schemeClr val="tx2"/>
                </a:solidFill>
                <a:latin typeface="Lucida Calligraphy" pitchFamily="66" charset="0"/>
              </a:rPr>
              <a:t>…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486400" y="5334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006600"/>
                </a:solidFill>
              </a:rPr>
              <a:t>ToE</a:t>
            </a:r>
            <a:r>
              <a:rPr lang="en-US" sz="2000" b="1" i="1" dirty="0" smtClean="0">
                <a:solidFill>
                  <a:srgbClr val="006600"/>
                </a:solidFill>
              </a:rPr>
              <a:t> should provide an answer for SM open questions…</a:t>
            </a:r>
            <a:endParaRPr lang="en-US" sz="20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9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Hierarchy</a:t>
            </a:r>
            <a:r>
              <a:rPr lang="es-MX" dirty="0" smtClean="0"/>
              <a:t> </a:t>
            </a:r>
            <a:r>
              <a:rPr lang="es-MX" dirty="0" err="1" smtClean="0"/>
              <a:t>problem</a:t>
            </a:r>
            <a:endParaRPr lang="es-MX" dirty="0" smtClean="0"/>
          </a:p>
        </p:txBody>
      </p:sp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1828800" y="1371600"/>
            <a:ext cx="5737225" cy="608012"/>
            <a:chOff x="2016" y="2545"/>
            <a:chExt cx="3614" cy="383"/>
          </a:xfrm>
        </p:grpSpPr>
        <p:grpSp>
          <p:nvGrpSpPr>
            <p:cNvPr id="23561" name="Group 28"/>
            <p:cNvGrpSpPr>
              <a:grpSpLocks/>
            </p:cNvGrpSpPr>
            <p:nvPr/>
          </p:nvGrpSpPr>
          <p:grpSpPr bwMode="auto">
            <a:xfrm>
              <a:off x="2016" y="2546"/>
              <a:ext cx="1968" cy="382"/>
              <a:chOff x="1104" y="2592"/>
              <a:chExt cx="1968" cy="382"/>
            </a:xfrm>
          </p:grpSpPr>
          <p:grpSp>
            <p:nvGrpSpPr>
              <p:cNvPr id="23579" name="Group 25"/>
              <p:cNvGrpSpPr>
                <a:grpSpLocks/>
              </p:cNvGrpSpPr>
              <p:nvPr/>
            </p:nvGrpSpPr>
            <p:grpSpPr bwMode="auto">
              <a:xfrm>
                <a:off x="2112" y="2708"/>
                <a:ext cx="960" cy="240"/>
                <a:chOff x="816" y="2620"/>
                <a:chExt cx="960" cy="240"/>
              </a:xfrm>
            </p:grpSpPr>
            <p:sp>
              <p:nvSpPr>
                <p:cNvPr id="23584" name="Oval 16"/>
                <p:cNvSpPr>
                  <a:spLocks noChangeArrowheads="1"/>
                </p:cNvSpPr>
                <p:nvPr/>
              </p:nvSpPr>
              <p:spPr bwMode="auto">
                <a:xfrm>
                  <a:off x="1126" y="2620"/>
                  <a:ext cx="320" cy="240"/>
                </a:xfrm>
                <a:prstGeom prst="ellips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23585" name="Line 18"/>
                <p:cNvSpPr>
                  <a:spLocks noChangeShapeType="1"/>
                </p:cNvSpPr>
                <p:nvPr/>
              </p:nvSpPr>
              <p:spPr bwMode="auto">
                <a:xfrm>
                  <a:off x="816" y="2750"/>
                  <a:ext cx="320" cy="0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3586" name="Line 19"/>
                <p:cNvSpPr>
                  <a:spLocks noChangeShapeType="1"/>
                </p:cNvSpPr>
                <p:nvPr/>
              </p:nvSpPr>
              <p:spPr bwMode="auto">
                <a:xfrm>
                  <a:off x="1456" y="2753"/>
                  <a:ext cx="320" cy="0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23580" name="Group 26"/>
              <p:cNvGrpSpPr>
                <a:grpSpLocks/>
              </p:cNvGrpSpPr>
              <p:nvPr/>
            </p:nvGrpSpPr>
            <p:grpSpPr bwMode="auto">
              <a:xfrm>
                <a:off x="1104" y="2592"/>
                <a:ext cx="768" cy="240"/>
                <a:chOff x="2192" y="2506"/>
                <a:chExt cx="768" cy="240"/>
              </a:xfrm>
            </p:grpSpPr>
            <p:sp>
              <p:nvSpPr>
                <p:cNvPr id="23582" name="Oval 22"/>
                <p:cNvSpPr>
                  <a:spLocks noChangeArrowheads="1"/>
                </p:cNvSpPr>
                <p:nvPr/>
              </p:nvSpPr>
              <p:spPr bwMode="auto">
                <a:xfrm>
                  <a:off x="2432" y="2506"/>
                  <a:ext cx="320" cy="240"/>
                </a:xfrm>
                <a:prstGeom prst="ellipse">
                  <a:avLst/>
                </a:prstGeom>
                <a:noFill/>
                <a:ln w="19050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2358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192" y="2746"/>
                  <a:ext cx="768" cy="0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23581" name="Text Box 27"/>
              <p:cNvSpPr txBox="1">
                <a:spLocks noChangeArrowheads="1"/>
              </p:cNvSpPr>
              <p:nvPr/>
            </p:nvSpPr>
            <p:spPr bwMode="auto">
              <a:xfrm>
                <a:off x="1852" y="2686"/>
                <a:ext cx="2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i="1">
                    <a:solidFill>
                      <a:srgbClr val="A50021"/>
                    </a:solidFill>
                    <a:cs typeface="Times New Roman" pitchFamily="18" charset="0"/>
                  </a:rPr>
                  <a:t>+</a:t>
                </a:r>
              </a:p>
            </p:txBody>
          </p:sp>
        </p:grpSp>
        <p:grpSp>
          <p:nvGrpSpPr>
            <p:cNvPr id="23562" name="Group 126"/>
            <p:cNvGrpSpPr>
              <a:grpSpLocks noChangeAspect="1"/>
            </p:cNvGrpSpPr>
            <p:nvPr/>
          </p:nvGrpSpPr>
          <p:grpSpPr bwMode="auto">
            <a:xfrm>
              <a:off x="4087" y="2545"/>
              <a:ext cx="1543" cy="365"/>
              <a:chOff x="4087" y="2545"/>
              <a:chExt cx="1543" cy="365"/>
            </a:xfrm>
          </p:grpSpPr>
          <p:sp>
            <p:nvSpPr>
              <p:cNvPr id="23563" name="AutoShape 125"/>
              <p:cNvSpPr>
                <a:spLocks noChangeAspect="1" noChangeArrowheads="1" noTextEdit="1"/>
              </p:cNvSpPr>
              <p:nvPr/>
            </p:nvSpPr>
            <p:spPr bwMode="auto">
              <a:xfrm>
                <a:off x="4087" y="2640"/>
                <a:ext cx="1518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64" name="Rectangle 127"/>
              <p:cNvSpPr>
                <a:spLocks noChangeArrowheads="1"/>
              </p:cNvSpPr>
              <p:nvPr/>
            </p:nvSpPr>
            <p:spPr bwMode="auto">
              <a:xfrm>
                <a:off x="4799" y="2545"/>
                <a:ext cx="9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>
                    <a:solidFill>
                      <a:srgbClr val="000000"/>
                    </a:solidFill>
                    <a:latin typeface="Symbol" pitchFamily="18" charset="2"/>
                  </a:rPr>
                  <a:t>(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23565" name="Rectangle 128"/>
              <p:cNvSpPr>
                <a:spLocks noChangeArrowheads="1"/>
              </p:cNvSpPr>
              <p:nvPr/>
            </p:nvSpPr>
            <p:spPr bwMode="auto">
              <a:xfrm>
                <a:off x="5346" y="2545"/>
                <a:ext cx="9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>
                    <a:solidFill>
                      <a:srgbClr val="000000"/>
                    </a:solidFill>
                    <a:latin typeface="Symbol" pitchFamily="18" charset="2"/>
                  </a:rPr>
                  <a:t>)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23566" name="Rectangle 129"/>
              <p:cNvSpPr>
                <a:spLocks noChangeArrowheads="1"/>
              </p:cNvSpPr>
              <p:nvPr/>
            </p:nvSpPr>
            <p:spPr bwMode="auto">
              <a:xfrm>
                <a:off x="5526" y="2661"/>
                <a:ext cx="10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i="1">
                    <a:solidFill>
                      <a:srgbClr val="000000"/>
                    </a:solidFill>
                  </a:rPr>
                  <a:t>  2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23567" name="Rectangle 130"/>
              <p:cNvSpPr>
                <a:spLocks noChangeArrowheads="1"/>
              </p:cNvSpPr>
              <p:nvPr/>
            </p:nvSpPr>
            <p:spPr bwMode="auto">
              <a:xfrm>
                <a:off x="5261" y="2661"/>
                <a:ext cx="5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i="1">
                    <a:solidFill>
                      <a:srgbClr val="000000"/>
                    </a:solidFill>
                  </a:rPr>
                  <a:t>2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23568" name="Rectangle 131"/>
              <p:cNvSpPr>
                <a:spLocks noChangeArrowheads="1"/>
              </p:cNvSpPr>
              <p:nvPr/>
            </p:nvSpPr>
            <p:spPr bwMode="auto">
              <a:xfrm>
                <a:off x="4414" y="2661"/>
                <a:ext cx="5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i="1">
                    <a:solidFill>
                      <a:srgbClr val="000000"/>
                    </a:solidFill>
                  </a:rPr>
                  <a:t>2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23569" name="Rectangle 132"/>
              <p:cNvSpPr>
                <a:spLocks noChangeArrowheads="1"/>
              </p:cNvSpPr>
              <p:nvPr/>
            </p:nvSpPr>
            <p:spPr bwMode="auto">
              <a:xfrm>
                <a:off x="4407" y="2785"/>
                <a:ext cx="7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i="1">
                    <a:solidFill>
                      <a:srgbClr val="000000"/>
                    </a:solidFill>
                  </a:rPr>
                  <a:t>H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23570" name="Rectangle 133"/>
              <p:cNvSpPr>
                <a:spLocks noChangeArrowheads="1"/>
              </p:cNvSpPr>
              <p:nvPr/>
            </p:nvSpPr>
            <p:spPr bwMode="auto">
              <a:xfrm>
                <a:off x="5156" y="2675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0000"/>
                    </a:solidFill>
                  </a:rPr>
                  <a:t>f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23571" name="Rectangle 134"/>
              <p:cNvSpPr>
                <a:spLocks noChangeArrowheads="1"/>
              </p:cNvSpPr>
              <p:nvPr/>
            </p:nvSpPr>
            <p:spPr bwMode="auto">
              <a:xfrm>
                <a:off x="4270" y="2675"/>
                <a:ext cx="12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0000"/>
                    </a:solidFill>
                  </a:rPr>
                  <a:t>m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23572" name="Rectangle 135"/>
              <p:cNvSpPr>
                <a:spLocks noChangeArrowheads="1"/>
              </p:cNvSpPr>
              <p:nvPr/>
            </p:nvSpPr>
            <p:spPr bwMode="auto">
              <a:xfrm>
                <a:off x="5408" y="2654"/>
                <a:ext cx="20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0000"/>
                    </a:solidFill>
                    <a:latin typeface="Symbol" pitchFamily="18" charset="2"/>
                  </a:rPr>
                  <a:t> L 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23573" name="Rectangle 136"/>
              <p:cNvSpPr>
                <a:spLocks noChangeArrowheads="1"/>
              </p:cNvSpPr>
              <p:nvPr/>
            </p:nvSpPr>
            <p:spPr bwMode="auto">
              <a:xfrm>
                <a:off x="4844" y="2654"/>
                <a:ext cx="141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 dirty="0">
                    <a:solidFill>
                      <a:srgbClr val="000000"/>
                    </a:solidFill>
                    <a:latin typeface="Symbol" pitchFamily="18" charset="2"/>
                  </a:rPr>
                  <a:t> l</a:t>
                </a:r>
                <a:endParaRPr lang="en-US" b="1" i="1" dirty="0">
                  <a:solidFill>
                    <a:srgbClr val="CC3300"/>
                  </a:solidFill>
                </a:endParaRPr>
              </a:p>
            </p:txBody>
          </p:sp>
          <p:sp>
            <p:nvSpPr>
              <p:cNvPr id="23574" name="Rectangle 137"/>
              <p:cNvSpPr>
                <a:spLocks noChangeArrowheads="1"/>
              </p:cNvSpPr>
              <p:nvPr/>
            </p:nvSpPr>
            <p:spPr bwMode="auto">
              <a:xfrm>
                <a:off x="4184" y="2654"/>
                <a:ext cx="8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23575" name="Rectangle 138"/>
              <p:cNvSpPr>
                <a:spLocks noChangeArrowheads="1"/>
              </p:cNvSpPr>
              <p:nvPr/>
            </p:nvSpPr>
            <p:spPr bwMode="auto">
              <a:xfrm>
                <a:off x="4989" y="2654"/>
                <a:ext cx="141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Symbol" pitchFamily="18" charset="2"/>
                  </a:rPr>
                  <a:t> -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23576" name="Rectangle 139"/>
              <p:cNvSpPr>
                <a:spLocks noChangeArrowheads="1"/>
              </p:cNvSpPr>
              <p:nvPr/>
            </p:nvSpPr>
            <p:spPr bwMode="auto">
              <a:xfrm>
                <a:off x="4667" y="265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23577" name="Rectangle 140"/>
              <p:cNvSpPr>
                <a:spLocks noChangeArrowheads="1"/>
              </p:cNvSpPr>
              <p:nvPr/>
            </p:nvSpPr>
            <p:spPr bwMode="auto">
              <a:xfrm>
                <a:off x="4544" y="265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Symbol" pitchFamily="18" charset="2"/>
                  </a:rPr>
                  <a:t>»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23578" name="Rectangle 141"/>
              <p:cNvSpPr>
                <a:spLocks noChangeArrowheads="1"/>
              </p:cNvSpPr>
              <p:nvPr/>
            </p:nvSpPr>
            <p:spPr bwMode="auto">
              <a:xfrm>
                <a:off x="4100" y="2675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</a:rPr>
                  <a:t>: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</p:grpSp>
      </p:grpSp>
      <p:grpSp>
        <p:nvGrpSpPr>
          <p:cNvPr id="36" name="35 Grupo"/>
          <p:cNvGrpSpPr/>
          <p:nvPr/>
        </p:nvGrpSpPr>
        <p:grpSpPr>
          <a:xfrm>
            <a:off x="2362200" y="3253797"/>
            <a:ext cx="5294334" cy="3230861"/>
            <a:chOff x="2452688" y="3364468"/>
            <a:chExt cx="5294334" cy="3230861"/>
          </a:xfrm>
        </p:grpSpPr>
        <p:sp>
          <p:nvSpPr>
            <p:cNvPr id="23558" name="42 CuadroTexto"/>
            <p:cNvSpPr txBox="1">
              <a:spLocks noChangeArrowheads="1"/>
            </p:cNvSpPr>
            <p:nvPr/>
          </p:nvSpPr>
          <p:spPr bwMode="auto">
            <a:xfrm>
              <a:off x="2452688" y="3364468"/>
              <a:ext cx="495731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sz="2000" b="1" dirty="0" smtClean="0">
                  <a:solidFill>
                    <a:srgbClr val="002060"/>
                  </a:solidFill>
                </a:rPr>
                <a:t>Compositeness:  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A non fundamental Higgs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559" name="49 CuadroTexto"/>
            <p:cNvSpPr txBox="1">
              <a:spLocks noChangeArrowheads="1"/>
            </p:cNvSpPr>
            <p:nvPr/>
          </p:nvSpPr>
          <p:spPr bwMode="auto">
            <a:xfrm>
              <a:off x="2452688" y="4125913"/>
              <a:ext cx="20249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s-MX" sz="2000" b="1" dirty="0" err="1" smtClean="0">
                  <a:solidFill>
                    <a:srgbClr val="FF0000"/>
                  </a:solidFill>
                </a:rPr>
                <a:t>Supersymmetry</a:t>
              </a:r>
              <a:endParaRPr lang="es-MX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560" name="50 CuadroTexto"/>
            <p:cNvSpPr txBox="1">
              <a:spLocks noChangeArrowheads="1"/>
            </p:cNvSpPr>
            <p:nvPr/>
          </p:nvSpPr>
          <p:spPr bwMode="auto">
            <a:xfrm>
              <a:off x="2452688" y="4964113"/>
              <a:ext cx="5294334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s-MX" sz="2000" b="1" dirty="0" smtClean="0">
                  <a:solidFill>
                    <a:srgbClr val="A50021"/>
                  </a:solidFill>
                </a:rPr>
                <a:t>Extra </a:t>
              </a:r>
              <a:r>
                <a:rPr lang="es-MX" sz="2000" b="1" dirty="0" err="1" smtClean="0">
                  <a:solidFill>
                    <a:srgbClr val="A50021"/>
                  </a:solidFill>
                </a:rPr>
                <a:t>Dimensions</a:t>
              </a:r>
              <a:r>
                <a:rPr lang="es-MX" sz="2000" b="1" dirty="0" smtClean="0">
                  <a:solidFill>
                    <a:srgbClr val="A50021"/>
                  </a:solidFill>
                </a:rPr>
                <a:t> (</a:t>
              </a:r>
              <a:r>
                <a:rPr lang="es-MX" sz="2000" b="1" dirty="0" smtClean="0">
                  <a:solidFill>
                    <a:srgbClr val="FF0000"/>
                  </a:solidFill>
                </a:rPr>
                <a:t>a fundamental </a:t>
              </a:r>
              <a:r>
                <a:rPr lang="es-MX" sz="2000" b="1" dirty="0" err="1" smtClean="0">
                  <a:solidFill>
                    <a:srgbClr val="FF0000"/>
                  </a:solidFill>
                </a:rPr>
                <a:t>TeV</a:t>
              </a:r>
              <a:r>
                <a:rPr lang="es-MX" sz="2000" b="1" dirty="0" smtClean="0">
                  <a:solidFill>
                    <a:srgbClr val="FF0000"/>
                  </a:solidFill>
                </a:rPr>
                <a:t> </a:t>
              </a:r>
              <a:r>
                <a:rPr lang="es-MX" sz="2000" b="1" dirty="0" err="1" smtClean="0">
                  <a:solidFill>
                    <a:srgbClr val="FF0000"/>
                  </a:solidFill>
                </a:rPr>
                <a:t>scale</a:t>
              </a:r>
              <a:r>
                <a:rPr lang="es-MX" sz="2000" b="1" dirty="0" smtClean="0">
                  <a:solidFill>
                    <a:srgbClr val="A50021"/>
                  </a:solidFill>
                </a:rPr>
                <a:t>): </a:t>
              </a:r>
              <a:endParaRPr lang="es-MX" sz="2000" b="1" dirty="0">
                <a:solidFill>
                  <a:srgbClr val="A50021"/>
                </a:solidFill>
              </a:endParaRPr>
            </a:p>
            <a:p>
              <a:pPr>
                <a:buFont typeface="Arial" charset="0"/>
                <a:buChar char="•"/>
              </a:pPr>
              <a:endParaRPr lang="es-MX" sz="2000" b="1" dirty="0">
                <a:solidFill>
                  <a:srgbClr val="A50021"/>
                </a:solidFill>
              </a:endParaRPr>
            </a:p>
            <a:p>
              <a:pPr lvl="2">
                <a:buFont typeface="Arial" charset="0"/>
                <a:buChar char="•"/>
              </a:pPr>
              <a:r>
                <a:rPr lang="es-MX" sz="2000" b="1" dirty="0">
                  <a:solidFill>
                    <a:srgbClr val="A50021"/>
                  </a:solidFill>
                </a:rPr>
                <a:t>ADD </a:t>
              </a:r>
              <a:r>
                <a:rPr lang="es-MX" sz="2000" b="1" dirty="0" smtClean="0">
                  <a:solidFill>
                    <a:srgbClr val="A50021"/>
                  </a:solidFill>
                </a:rPr>
                <a:t> (Flat XD) </a:t>
              </a:r>
              <a:endParaRPr lang="es-MX" sz="2000" b="1" dirty="0">
                <a:solidFill>
                  <a:srgbClr val="A50021"/>
                </a:solidFill>
              </a:endParaRPr>
            </a:p>
            <a:p>
              <a:pPr lvl="2">
                <a:buFont typeface="Arial" charset="0"/>
                <a:buChar char="•"/>
              </a:pPr>
              <a:endParaRPr lang="es-MX" sz="2000" b="1" dirty="0">
                <a:solidFill>
                  <a:srgbClr val="A50021"/>
                </a:solidFill>
              </a:endParaRPr>
            </a:p>
            <a:p>
              <a:pPr lvl="2">
                <a:buFont typeface="Arial" charset="0"/>
                <a:buChar char="•"/>
              </a:pPr>
              <a:r>
                <a:rPr lang="es-MX" sz="2000" b="1" dirty="0" smtClean="0">
                  <a:solidFill>
                    <a:srgbClr val="A50021"/>
                  </a:solidFill>
                </a:rPr>
                <a:t>RS    (</a:t>
              </a:r>
              <a:r>
                <a:rPr lang="es-MX" sz="2000" b="1" dirty="0" err="1" smtClean="0">
                  <a:solidFill>
                    <a:srgbClr val="A50021"/>
                  </a:solidFill>
                </a:rPr>
                <a:t>warped</a:t>
              </a:r>
              <a:r>
                <a:rPr lang="es-MX" sz="2000" b="1" dirty="0" smtClean="0">
                  <a:solidFill>
                    <a:srgbClr val="A50021"/>
                  </a:solidFill>
                </a:rPr>
                <a:t> XD)</a:t>
              </a:r>
              <a:endParaRPr lang="es-MX" sz="2000" b="1" dirty="0">
                <a:solidFill>
                  <a:srgbClr val="A50021"/>
                </a:solidFill>
              </a:endParaRPr>
            </a:p>
          </p:txBody>
        </p:sp>
      </p:grpSp>
      <p:sp>
        <p:nvSpPr>
          <p:cNvPr id="35" name="34 CuadroTexto"/>
          <p:cNvSpPr txBox="1"/>
          <p:nvPr/>
        </p:nvSpPr>
        <p:spPr>
          <a:xfrm>
            <a:off x="3352800" y="228441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006600"/>
                </a:solidFill>
              </a:rPr>
              <a:t>Λ</a:t>
            </a:r>
            <a:r>
              <a:rPr lang="es-MX" sz="2000" b="1" i="1" dirty="0" smtClean="0">
                <a:solidFill>
                  <a:srgbClr val="006600"/>
                </a:solidFill>
              </a:rPr>
              <a:t> = 10</a:t>
            </a:r>
            <a:r>
              <a:rPr lang="es-MX" sz="2000" b="1" i="1" baseline="30000" dirty="0" smtClean="0">
                <a:solidFill>
                  <a:srgbClr val="006600"/>
                </a:solidFill>
              </a:rPr>
              <a:t>16</a:t>
            </a:r>
            <a:r>
              <a:rPr lang="es-MX" sz="2000" b="1" i="1" dirty="0" smtClean="0">
                <a:solidFill>
                  <a:srgbClr val="006600"/>
                </a:solidFill>
              </a:rPr>
              <a:t> </a:t>
            </a:r>
            <a:r>
              <a:rPr lang="es-MX" sz="2000" b="1" dirty="0" err="1" smtClean="0">
                <a:solidFill>
                  <a:srgbClr val="006600"/>
                </a:solidFill>
              </a:rPr>
              <a:t>GeV</a:t>
            </a:r>
            <a:r>
              <a:rPr lang="es-MX" sz="2000" b="1" dirty="0">
                <a:solidFill>
                  <a:srgbClr val="006600"/>
                </a:solidFill>
              </a:rPr>
              <a:t> </a:t>
            </a:r>
            <a:r>
              <a:rPr lang="es-MX" sz="2000" b="1" dirty="0" smtClean="0">
                <a:solidFill>
                  <a:srgbClr val="006600"/>
                </a:solidFill>
              </a:rPr>
              <a:t> </a:t>
            </a:r>
            <a:r>
              <a:rPr lang="es-MX" sz="2000" b="1" dirty="0" err="1" smtClean="0">
                <a:solidFill>
                  <a:srgbClr val="006600"/>
                </a:solidFill>
              </a:rPr>
              <a:t>or</a:t>
            </a:r>
            <a:r>
              <a:rPr lang="es-MX" sz="2000" b="1" dirty="0" smtClean="0">
                <a:solidFill>
                  <a:srgbClr val="006600"/>
                </a:solidFill>
              </a:rPr>
              <a:t> </a:t>
            </a:r>
            <a:r>
              <a:rPr lang="es-MX" sz="2000" b="1" i="1" dirty="0" smtClean="0">
                <a:solidFill>
                  <a:srgbClr val="006600"/>
                </a:solidFill>
              </a:rPr>
              <a:t> M</a:t>
            </a:r>
            <a:r>
              <a:rPr lang="es-MX" sz="2000" b="1" i="1" baseline="-25000" dirty="0" smtClean="0">
                <a:solidFill>
                  <a:srgbClr val="006600"/>
                </a:solidFill>
              </a:rPr>
              <a:t>P</a:t>
            </a:r>
            <a:r>
              <a:rPr lang="es-MX" sz="2000" b="1" dirty="0" smtClean="0">
                <a:solidFill>
                  <a:srgbClr val="006600"/>
                </a:solidFill>
              </a:rPr>
              <a:t>    </a:t>
            </a:r>
            <a:r>
              <a:rPr lang="es-MX" sz="2000" b="1" dirty="0" smtClean="0">
                <a:solidFill>
                  <a:srgbClr val="A50021"/>
                </a:solidFill>
              </a:rPr>
              <a:t>vs.    </a:t>
            </a:r>
            <a:r>
              <a:rPr lang="es-MX" sz="2000" b="1" i="1" dirty="0" err="1" smtClean="0">
                <a:solidFill>
                  <a:srgbClr val="006600"/>
                </a:solidFill>
              </a:rPr>
              <a:t>m</a:t>
            </a:r>
            <a:r>
              <a:rPr lang="es-MX" sz="2000" b="1" i="1" baseline="-25000" dirty="0" err="1" smtClean="0">
                <a:solidFill>
                  <a:srgbClr val="006600"/>
                </a:solidFill>
              </a:rPr>
              <a:t>EW</a:t>
            </a:r>
            <a:r>
              <a:rPr lang="es-MX" sz="2000" b="1" i="1" dirty="0" smtClean="0">
                <a:solidFill>
                  <a:srgbClr val="006600"/>
                </a:solidFill>
              </a:rPr>
              <a:t> ≈ 200 </a:t>
            </a:r>
            <a:r>
              <a:rPr lang="es-MX" sz="2000" b="1" dirty="0" err="1" smtClean="0">
                <a:solidFill>
                  <a:srgbClr val="006600"/>
                </a:solidFill>
              </a:rPr>
              <a:t>GeV</a:t>
            </a:r>
            <a:r>
              <a:rPr lang="es-MX" sz="2000" b="1" dirty="0" smtClean="0">
                <a:solidFill>
                  <a:srgbClr val="006600"/>
                </a:solidFill>
              </a:rPr>
              <a:t>  (??)</a:t>
            </a:r>
            <a:endParaRPr lang="es-MX" sz="2000" b="1" dirty="0">
              <a:solidFill>
                <a:srgbClr val="006600"/>
              </a:solidFill>
            </a:endParaRPr>
          </a:p>
        </p:txBody>
      </p:sp>
      <p:graphicFrame>
        <p:nvGraphicFramePr>
          <p:cNvPr id="37" name="36 Objeto"/>
          <p:cNvGraphicFramePr>
            <a:graphicFrameLocks noChangeAspect="1"/>
          </p:cNvGraphicFramePr>
          <p:nvPr/>
        </p:nvGraphicFramePr>
        <p:xfrm>
          <a:off x="7427912" y="3200400"/>
          <a:ext cx="635000" cy="498929"/>
        </p:xfrm>
        <a:graphic>
          <a:graphicData uri="http://schemas.openxmlformats.org/presentationml/2006/ole">
            <p:oleObj spid="_x0000_s96257" name="Ecuación" r:id="rId3" imgW="35532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susy</a:t>
            </a:r>
            <a:endParaRPr lang="es-MX" dirty="0" smtClean="0"/>
          </a:p>
        </p:txBody>
      </p:sp>
      <p:grpSp>
        <p:nvGrpSpPr>
          <p:cNvPr id="3" name="Group 163"/>
          <p:cNvGrpSpPr>
            <a:grpSpLocks/>
          </p:cNvGrpSpPr>
          <p:nvPr/>
        </p:nvGrpSpPr>
        <p:grpSpPr bwMode="auto">
          <a:xfrm>
            <a:off x="1066800" y="990600"/>
            <a:ext cx="5737225" cy="608012"/>
            <a:chOff x="2016" y="2545"/>
            <a:chExt cx="3614" cy="383"/>
          </a:xfrm>
        </p:grpSpPr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2016" y="2546"/>
              <a:ext cx="1968" cy="382"/>
              <a:chOff x="1104" y="2592"/>
              <a:chExt cx="1968" cy="382"/>
            </a:xfrm>
          </p:grpSpPr>
          <p:grpSp>
            <p:nvGrpSpPr>
              <p:cNvPr id="22" name="Group 25"/>
              <p:cNvGrpSpPr>
                <a:grpSpLocks/>
              </p:cNvGrpSpPr>
              <p:nvPr/>
            </p:nvGrpSpPr>
            <p:grpSpPr bwMode="auto">
              <a:xfrm>
                <a:off x="2112" y="2708"/>
                <a:ext cx="960" cy="240"/>
                <a:chOff x="816" y="2620"/>
                <a:chExt cx="960" cy="240"/>
              </a:xfrm>
            </p:grpSpPr>
            <p:sp>
              <p:nvSpPr>
                <p:cNvPr id="27" name="Oval 16"/>
                <p:cNvSpPr>
                  <a:spLocks noChangeArrowheads="1"/>
                </p:cNvSpPr>
                <p:nvPr/>
              </p:nvSpPr>
              <p:spPr bwMode="auto">
                <a:xfrm>
                  <a:off x="1126" y="2620"/>
                  <a:ext cx="320" cy="240"/>
                </a:xfrm>
                <a:prstGeom prst="ellips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28" name="Line 18"/>
                <p:cNvSpPr>
                  <a:spLocks noChangeShapeType="1"/>
                </p:cNvSpPr>
                <p:nvPr/>
              </p:nvSpPr>
              <p:spPr bwMode="auto">
                <a:xfrm>
                  <a:off x="816" y="2750"/>
                  <a:ext cx="320" cy="0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9" name="Line 19"/>
                <p:cNvSpPr>
                  <a:spLocks noChangeShapeType="1"/>
                </p:cNvSpPr>
                <p:nvPr/>
              </p:nvSpPr>
              <p:spPr bwMode="auto">
                <a:xfrm>
                  <a:off x="1456" y="2753"/>
                  <a:ext cx="320" cy="0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23" name="Group 26"/>
              <p:cNvGrpSpPr>
                <a:grpSpLocks/>
              </p:cNvGrpSpPr>
              <p:nvPr/>
            </p:nvGrpSpPr>
            <p:grpSpPr bwMode="auto">
              <a:xfrm>
                <a:off x="1104" y="2592"/>
                <a:ext cx="768" cy="240"/>
                <a:chOff x="2192" y="2506"/>
                <a:chExt cx="768" cy="240"/>
              </a:xfrm>
            </p:grpSpPr>
            <p:sp>
              <p:nvSpPr>
                <p:cNvPr id="25" name="Oval 22"/>
                <p:cNvSpPr>
                  <a:spLocks noChangeArrowheads="1"/>
                </p:cNvSpPr>
                <p:nvPr/>
              </p:nvSpPr>
              <p:spPr bwMode="auto">
                <a:xfrm>
                  <a:off x="2432" y="2506"/>
                  <a:ext cx="320" cy="240"/>
                </a:xfrm>
                <a:prstGeom prst="ellipse">
                  <a:avLst/>
                </a:prstGeom>
                <a:noFill/>
                <a:ln w="19050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2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192" y="2746"/>
                  <a:ext cx="768" cy="0"/>
                </a:xfrm>
                <a:prstGeom prst="line">
                  <a:avLst/>
                </a:prstGeom>
                <a:noFill/>
                <a:ln w="19050">
                  <a:solidFill>
                    <a:srgbClr val="0066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24" name="Text Box 27"/>
              <p:cNvSpPr txBox="1">
                <a:spLocks noChangeArrowheads="1"/>
              </p:cNvSpPr>
              <p:nvPr/>
            </p:nvSpPr>
            <p:spPr bwMode="auto">
              <a:xfrm>
                <a:off x="1852" y="2686"/>
                <a:ext cx="2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i="1">
                    <a:solidFill>
                      <a:srgbClr val="A50021"/>
                    </a:solidFill>
                    <a:cs typeface="Times New Roman" pitchFamily="18" charset="0"/>
                  </a:rPr>
                  <a:t>+</a:t>
                </a:r>
              </a:p>
            </p:txBody>
          </p:sp>
        </p:grpSp>
        <p:grpSp>
          <p:nvGrpSpPr>
            <p:cNvPr id="5" name="Group 126"/>
            <p:cNvGrpSpPr>
              <a:grpSpLocks noChangeAspect="1"/>
            </p:cNvGrpSpPr>
            <p:nvPr/>
          </p:nvGrpSpPr>
          <p:grpSpPr bwMode="auto">
            <a:xfrm>
              <a:off x="4087" y="2545"/>
              <a:ext cx="1543" cy="365"/>
              <a:chOff x="4087" y="2545"/>
              <a:chExt cx="1543" cy="365"/>
            </a:xfrm>
          </p:grpSpPr>
          <p:sp>
            <p:nvSpPr>
              <p:cNvPr id="6" name="AutoShape 125"/>
              <p:cNvSpPr>
                <a:spLocks noChangeAspect="1" noChangeArrowheads="1" noTextEdit="1"/>
              </p:cNvSpPr>
              <p:nvPr/>
            </p:nvSpPr>
            <p:spPr bwMode="auto">
              <a:xfrm>
                <a:off x="4087" y="2640"/>
                <a:ext cx="1518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" name="Rectangle 127"/>
              <p:cNvSpPr>
                <a:spLocks noChangeArrowheads="1"/>
              </p:cNvSpPr>
              <p:nvPr/>
            </p:nvSpPr>
            <p:spPr bwMode="auto">
              <a:xfrm>
                <a:off x="4799" y="2545"/>
                <a:ext cx="9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>
                    <a:solidFill>
                      <a:srgbClr val="000000"/>
                    </a:solidFill>
                    <a:latin typeface="Symbol" pitchFamily="18" charset="2"/>
                  </a:rPr>
                  <a:t>(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8" name="Rectangle 128"/>
              <p:cNvSpPr>
                <a:spLocks noChangeArrowheads="1"/>
              </p:cNvSpPr>
              <p:nvPr/>
            </p:nvSpPr>
            <p:spPr bwMode="auto">
              <a:xfrm>
                <a:off x="5346" y="2545"/>
                <a:ext cx="9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latin typeface="Symbol" pitchFamily="18" charset="2"/>
                  </a:rPr>
                  <a:t>)</a:t>
                </a:r>
                <a:endParaRPr lang="en-US" b="1" i="1" dirty="0">
                  <a:solidFill>
                    <a:srgbClr val="CC3300"/>
                  </a:solidFill>
                </a:endParaRPr>
              </a:p>
            </p:txBody>
          </p:sp>
          <p:sp>
            <p:nvSpPr>
              <p:cNvPr id="9" name="Rectangle 129"/>
              <p:cNvSpPr>
                <a:spLocks noChangeArrowheads="1"/>
              </p:cNvSpPr>
              <p:nvPr/>
            </p:nvSpPr>
            <p:spPr bwMode="auto">
              <a:xfrm>
                <a:off x="5526" y="2661"/>
                <a:ext cx="10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i="1">
                    <a:solidFill>
                      <a:srgbClr val="000000"/>
                    </a:solidFill>
                  </a:rPr>
                  <a:t>  2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10" name="Rectangle 130"/>
              <p:cNvSpPr>
                <a:spLocks noChangeArrowheads="1"/>
              </p:cNvSpPr>
              <p:nvPr/>
            </p:nvSpPr>
            <p:spPr bwMode="auto">
              <a:xfrm>
                <a:off x="5261" y="2661"/>
                <a:ext cx="5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i="1" dirty="0">
                    <a:solidFill>
                      <a:srgbClr val="000000"/>
                    </a:solidFill>
                  </a:rPr>
                  <a:t>2</a:t>
                </a:r>
                <a:endParaRPr lang="en-US" b="1" i="1" dirty="0">
                  <a:solidFill>
                    <a:srgbClr val="CC3300"/>
                  </a:solidFill>
                </a:endParaRPr>
              </a:p>
            </p:txBody>
          </p:sp>
          <p:sp>
            <p:nvSpPr>
              <p:cNvPr id="11" name="Rectangle 131"/>
              <p:cNvSpPr>
                <a:spLocks noChangeArrowheads="1"/>
              </p:cNvSpPr>
              <p:nvPr/>
            </p:nvSpPr>
            <p:spPr bwMode="auto">
              <a:xfrm>
                <a:off x="4414" y="2661"/>
                <a:ext cx="5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i="1">
                    <a:solidFill>
                      <a:srgbClr val="000000"/>
                    </a:solidFill>
                  </a:rPr>
                  <a:t>2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12" name="Rectangle 132"/>
              <p:cNvSpPr>
                <a:spLocks noChangeArrowheads="1"/>
              </p:cNvSpPr>
              <p:nvPr/>
            </p:nvSpPr>
            <p:spPr bwMode="auto">
              <a:xfrm>
                <a:off x="4407" y="2785"/>
                <a:ext cx="7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i="1">
                    <a:solidFill>
                      <a:srgbClr val="000000"/>
                    </a:solidFill>
                  </a:rPr>
                  <a:t>H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13" name="Rectangle 133"/>
              <p:cNvSpPr>
                <a:spLocks noChangeArrowheads="1"/>
              </p:cNvSpPr>
              <p:nvPr/>
            </p:nvSpPr>
            <p:spPr bwMode="auto">
              <a:xfrm>
                <a:off x="5156" y="2675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 dirty="0">
                    <a:solidFill>
                      <a:srgbClr val="000000"/>
                    </a:solidFill>
                  </a:rPr>
                  <a:t>f</a:t>
                </a:r>
                <a:endParaRPr lang="en-US" b="1" i="1" dirty="0">
                  <a:solidFill>
                    <a:srgbClr val="CC3300"/>
                  </a:solidFill>
                </a:endParaRPr>
              </a:p>
            </p:txBody>
          </p:sp>
          <p:sp>
            <p:nvSpPr>
              <p:cNvPr id="14" name="Rectangle 134"/>
              <p:cNvSpPr>
                <a:spLocks noChangeArrowheads="1"/>
              </p:cNvSpPr>
              <p:nvPr/>
            </p:nvSpPr>
            <p:spPr bwMode="auto">
              <a:xfrm>
                <a:off x="4270" y="2675"/>
                <a:ext cx="12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0000"/>
                    </a:solidFill>
                  </a:rPr>
                  <a:t>m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15" name="Rectangle 135"/>
              <p:cNvSpPr>
                <a:spLocks noChangeArrowheads="1"/>
              </p:cNvSpPr>
              <p:nvPr/>
            </p:nvSpPr>
            <p:spPr bwMode="auto">
              <a:xfrm>
                <a:off x="5408" y="2654"/>
                <a:ext cx="20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0000"/>
                    </a:solidFill>
                    <a:latin typeface="Symbol" pitchFamily="18" charset="2"/>
                  </a:rPr>
                  <a:t> L 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16" name="Rectangle 136"/>
              <p:cNvSpPr>
                <a:spLocks noChangeArrowheads="1"/>
              </p:cNvSpPr>
              <p:nvPr/>
            </p:nvSpPr>
            <p:spPr bwMode="auto">
              <a:xfrm>
                <a:off x="4844" y="2654"/>
                <a:ext cx="141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 dirty="0">
                    <a:solidFill>
                      <a:srgbClr val="000000"/>
                    </a:solidFill>
                    <a:latin typeface="Symbol" pitchFamily="18" charset="2"/>
                  </a:rPr>
                  <a:t> l</a:t>
                </a:r>
                <a:endParaRPr lang="en-US" b="1" i="1" dirty="0">
                  <a:solidFill>
                    <a:srgbClr val="CC3300"/>
                  </a:solidFill>
                </a:endParaRPr>
              </a:p>
            </p:txBody>
          </p:sp>
          <p:sp>
            <p:nvSpPr>
              <p:cNvPr id="17" name="Rectangle 137"/>
              <p:cNvSpPr>
                <a:spLocks noChangeArrowheads="1"/>
              </p:cNvSpPr>
              <p:nvPr/>
            </p:nvSpPr>
            <p:spPr bwMode="auto">
              <a:xfrm>
                <a:off x="4184" y="2654"/>
                <a:ext cx="8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18" name="Rectangle 138"/>
              <p:cNvSpPr>
                <a:spLocks noChangeArrowheads="1"/>
              </p:cNvSpPr>
              <p:nvPr/>
            </p:nvSpPr>
            <p:spPr bwMode="auto">
              <a:xfrm>
                <a:off x="4989" y="2654"/>
                <a:ext cx="141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Symbol" pitchFamily="18" charset="2"/>
                  </a:rPr>
                  <a:t> -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19" name="Rectangle 139"/>
              <p:cNvSpPr>
                <a:spLocks noChangeArrowheads="1"/>
              </p:cNvSpPr>
              <p:nvPr/>
            </p:nvSpPr>
            <p:spPr bwMode="auto">
              <a:xfrm>
                <a:off x="4667" y="265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20" name="Rectangle 140"/>
              <p:cNvSpPr>
                <a:spLocks noChangeArrowheads="1"/>
              </p:cNvSpPr>
              <p:nvPr/>
            </p:nvSpPr>
            <p:spPr bwMode="auto">
              <a:xfrm>
                <a:off x="4544" y="2654"/>
                <a:ext cx="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Symbol" pitchFamily="18" charset="2"/>
                  </a:rPr>
                  <a:t>»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  <p:sp>
            <p:nvSpPr>
              <p:cNvPr id="21" name="Rectangle 141"/>
              <p:cNvSpPr>
                <a:spLocks noChangeArrowheads="1"/>
              </p:cNvSpPr>
              <p:nvPr/>
            </p:nvSpPr>
            <p:spPr bwMode="auto">
              <a:xfrm>
                <a:off x="4100" y="2675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</a:rPr>
                  <a:t>:</a:t>
                </a:r>
                <a:endParaRPr lang="en-US" b="1" i="1">
                  <a:solidFill>
                    <a:srgbClr val="CC3300"/>
                  </a:solidFill>
                </a:endParaRPr>
              </a:p>
            </p:txBody>
          </p:sp>
        </p:grpSp>
      </p:grpSp>
      <p:sp>
        <p:nvSpPr>
          <p:cNvPr id="30" name="29 CuadroTexto"/>
          <p:cNvSpPr txBox="1"/>
          <p:nvPr/>
        </p:nvSpPr>
        <p:spPr>
          <a:xfrm>
            <a:off x="7543800" y="1143000"/>
            <a:ext cx="752129" cy="40011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rgbClr val="A50021"/>
                </a:solidFill>
              </a:rPr>
              <a:t>λ</a:t>
            </a:r>
            <a:r>
              <a:rPr lang="es-MX" sz="2000" i="1" dirty="0" smtClean="0">
                <a:solidFill>
                  <a:srgbClr val="A50021"/>
                </a:solidFill>
              </a:rPr>
              <a:t>= f </a:t>
            </a:r>
            <a:r>
              <a:rPr lang="es-MX" sz="2000" i="1" baseline="30000" dirty="0" smtClean="0">
                <a:solidFill>
                  <a:srgbClr val="A50021"/>
                </a:solidFill>
              </a:rPr>
              <a:t>2</a:t>
            </a:r>
            <a:endParaRPr lang="en-US" sz="2000" i="1" dirty="0">
              <a:solidFill>
                <a:srgbClr val="A50021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61410"/>
            <a:ext cx="8382000" cy="49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susy</a:t>
            </a:r>
            <a:endParaRPr lang="es-MX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838200" y="9144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A50021"/>
                </a:solidFill>
              </a:rPr>
              <a:t>  MSSM </a:t>
            </a:r>
            <a:r>
              <a:rPr lang="en-US" sz="2000" dirty="0" err="1" smtClean="0">
                <a:solidFill>
                  <a:srgbClr val="A50021"/>
                </a:solidFill>
              </a:rPr>
              <a:t>Superpotential</a:t>
            </a:r>
            <a:endParaRPr lang="en-US" sz="2000" dirty="0">
              <a:solidFill>
                <a:srgbClr val="A50021"/>
              </a:solidFill>
            </a:endParaRP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46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" y="2133600"/>
            <a:ext cx="8039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1066800" y="4252210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A50021"/>
                </a:solidFill>
              </a:rPr>
              <a:t>R-Parity: </a:t>
            </a:r>
            <a:endParaRPr lang="en-US" sz="2400" b="1" dirty="0">
              <a:solidFill>
                <a:srgbClr val="A50021"/>
              </a:solidFill>
            </a:endParaRPr>
          </a:p>
        </p:txBody>
      </p:sp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6039" y="4343400"/>
            <a:ext cx="2214561" cy="3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0575" y="2895600"/>
            <a:ext cx="4010025" cy="49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827808" y="2971800"/>
            <a:ext cx="3466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FCNC and p decay:  </a:t>
            </a:r>
            <a:r>
              <a:rPr lang="en-US" sz="2000" dirty="0" smtClean="0">
                <a:solidFill>
                  <a:srgbClr val="A50021"/>
                </a:solidFill>
              </a:rPr>
              <a:t>Exp. limits</a:t>
            </a: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286000" y="4876800"/>
            <a:ext cx="58333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</a:rPr>
              <a:t> Interactions of super-partners are essentially SM ones</a:t>
            </a:r>
            <a:br>
              <a:rPr lang="en-US" sz="2000" dirty="0" smtClean="0">
                <a:solidFill>
                  <a:srgbClr val="006600"/>
                </a:solidFill>
              </a:rPr>
            </a:br>
            <a:endParaRPr lang="en-US" sz="2000" dirty="0" smtClean="0">
              <a:solidFill>
                <a:srgbClr val="0066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</a:rPr>
              <a:t> The super-partners are created in pairs</a:t>
            </a:r>
            <a:br>
              <a:rPr lang="en-US" sz="2000" dirty="0" smtClean="0">
                <a:solidFill>
                  <a:srgbClr val="006600"/>
                </a:solidFill>
              </a:rPr>
            </a:br>
            <a:endParaRPr lang="en-US" sz="2000" dirty="0" smtClean="0">
              <a:solidFill>
                <a:srgbClr val="0066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A50021"/>
                </a:solidFill>
              </a:rPr>
              <a:t> LSP is stable   </a:t>
            </a:r>
            <a:r>
              <a:rPr lang="en-US" sz="2000" dirty="0" smtClean="0">
                <a:solidFill>
                  <a:srgbClr val="0000FF"/>
                </a:solidFill>
              </a:rPr>
              <a:t>( </a:t>
            </a:r>
            <a:r>
              <a:rPr lang="en-US" sz="2000" dirty="0" err="1" smtClean="0">
                <a:solidFill>
                  <a:srgbClr val="0000FF"/>
                </a:solidFill>
              </a:rPr>
              <a:t>neutralino</a:t>
            </a:r>
            <a:r>
              <a:rPr lang="en-US" sz="2000" dirty="0" smtClean="0">
                <a:solidFill>
                  <a:srgbClr val="0000FF"/>
                </a:solidFill>
              </a:rPr>
              <a:t> )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39" name="38 Grupo"/>
          <p:cNvGrpSpPr/>
          <p:nvPr/>
        </p:nvGrpSpPr>
        <p:grpSpPr>
          <a:xfrm>
            <a:off x="6096000" y="3656350"/>
            <a:ext cx="2438400" cy="687050"/>
            <a:chOff x="6096000" y="3732550"/>
            <a:chExt cx="2438400" cy="687050"/>
          </a:xfrm>
        </p:grpSpPr>
        <p:grpSp>
          <p:nvGrpSpPr>
            <p:cNvPr id="36" name="35 Grupo"/>
            <p:cNvGrpSpPr/>
            <p:nvPr/>
          </p:nvGrpSpPr>
          <p:grpSpPr>
            <a:xfrm>
              <a:off x="6096000" y="3732550"/>
              <a:ext cx="2438400" cy="610850"/>
              <a:chOff x="6096000" y="3657600"/>
              <a:chExt cx="2438400" cy="610850"/>
            </a:xfrm>
          </p:grpSpPr>
          <p:cxnSp>
            <p:nvCxnSpPr>
              <p:cNvPr id="22" name="21 Conector recto"/>
              <p:cNvCxnSpPr/>
              <p:nvPr/>
            </p:nvCxnSpPr>
            <p:spPr bwMode="auto">
              <a:xfrm>
                <a:off x="6934200" y="3963650"/>
                <a:ext cx="7620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27 Conector recto"/>
              <p:cNvCxnSpPr/>
              <p:nvPr/>
            </p:nvCxnSpPr>
            <p:spPr bwMode="auto">
              <a:xfrm>
                <a:off x="6096000" y="3657600"/>
                <a:ext cx="838200" cy="304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29 Conector recto"/>
              <p:cNvCxnSpPr/>
              <p:nvPr/>
            </p:nvCxnSpPr>
            <p:spPr bwMode="auto">
              <a:xfrm>
                <a:off x="7696200" y="3963650"/>
                <a:ext cx="838200" cy="304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32 Conector recto"/>
              <p:cNvCxnSpPr/>
              <p:nvPr/>
            </p:nvCxnSpPr>
            <p:spPr bwMode="auto">
              <a:xfrm flipV="1">
                <a:off x="6172200" y="3963650"/>
                <a:ext cx="762000" cy="304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34 Conector recto"/>
              <p:cNvCxnSpPr/>
              <p:nvPr/>
            </p:nvCxnSpPr>
            <p:spPr bwMode="auto">
              <a:xfrm flipV="1">
                <a:off x="7711190" y="3658850"/>
                <a:ext cx="762000" cy="304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38" name="37 Objeto"/>
            <p:cNvGraphicFramePr>
              <a:graphicFrameLocks noChangeAspect="1"/>
            </p:cNvGraphicFramePr>
            <p:nvPr/>
          </p:nvGraphicFramePr>
          <p:xfrm>
            <a:off x="7162800" y="4079966"/>
            <a:ext cx="304800" cy="339634"/>
          </p:xfrm>
          <a:graphic>
            <a:graphicData uri="http://schemas.openxmlformats.org/presentationml/2006/ole">
              <p:oleObj spid="_x0000_s94209" name="Ecuación" r:id="rId7" imgW="139680" imgH="190440" progId="Equation.3">
                <p:embed/>
              </p:oleObj>
            </a:graphicData>
          </a:graphic>
        </p:graphicFrame>
      </p:grpSp>
      <p:sp>
        <p:nvSpPr>
          <p:cNvPr id="19" name="18 CuadroTexto"/>
          <p:cNvSpPr txBox="1"/>
          <p:nvPr/>
        </p:nvSpPr>
        <p:spPr>
          <a:xfrm rot="20442349">
            <a:off x="6785005" y="5922302"/>
            <a:ext cx="2239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  <a:latin typeface="Segoe Print" pitchFamily="2" charset="0"/>
              </a:rPr>
              <a:t>Alternative </a:t>
            </a:r>
            <a:r>
              <a:rPr lang="en-US" sz="2000" b="1" i="1" dirty="0" smtClean="0">
                <a:solidFill>
                  <a:srgbClr val="CC0000"/>
                </a:solidFill>
                <a:latin typeface="Segoe Print" pitchFamily="2" charset="0"/>
              </a:rPr>
              <a:t>B-L</a:t>
            </a:r>
            <a:endParaRPr lang="en-US" sz="2000" b="1" i="1" dirty="0">
              <a:solidFill>
                <a:srgbClr val="CC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susy</a:t>
            </a:r>
            <a:endParaRPr lang="es-MX" dirty="0" smtClean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/>
        </p:nvGraphicFramePr>
        <p:xfrm>
          <a:off x="2983230" y="838200"/>
          <a:ext cx="826770" cy="400050"/>
        </p:xfrm>
        <a:graphic>
          <a:graphicData uri="http://schemas.openxmlformats.org/presentationml/2006/ole">
            <p:oleObj spid="_x0000_s91138" name="Ecuación" r:id="rId3" imgW="393480" imgH="190440" progId="Equation.3">
              <p:embed/>
            </p:oleObj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62000" y="838200"/>
            <a:ext cx="6317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A50021"/>
                </a:solidFill>
              </a:rPr>
              <a:t>Susy</a:t>
            </a:r>
            <a:r>
              <a:rPr lang="en-US" sz="2000" dirty="0" smtClean="0">
                <a:solidFill>
                  <a:srgbClr val="A50021"/>
                </a:solidFill>
              </a:rPr>
              <a:t> is broken                         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         :     Soft breaking       </a:t>
            </a:r>
            <a:endParaRPr lang="en-US" sz="2000" dirty="0">
              <a:solidFill>
                <a:srgbClr val="A50021"/>
              </a:solidFill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091957" y="3657600"/>
            <a:ext cx="6299443" cy="2807732"/>
            <a:chOff x="1091957" y="3657600"/>
            <a:chExt cx="6299443" cy="2807732"/>
          </a:xfrm>
        </p:grpSpPr>
        <p:sp>
          <p:nvSpPr>
            <p:cNvPr id="8" name="7 Paralelogramo"/>
            <p:cNvSpPr/>
            <p:nvPr/>
          </p:nvSpPr>
          <p:spPr bwMode="auto">
            <a:xfrm rot="20577212">
              <a:off x="1125514" y="4312215"/>
              <a:ext cx="1066800" cy="1600200"/>
            </a:xfrm>
            <a:prstGeom prst="parallelogram">
              <a:avLst>
                <a:gd name="adj" fmla="val 51333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100278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8 Paralelogramo"/>
            <p:cNvSpPr/>
            <p:nvPr/>
          </p:nvSpPr>
          <p:spPr bwMode="auto">
            <a:xfrm rot="20577212">
              <a:off x="2151087" y="4236015"/>
              <a:ext cx="1066800" cy="1600200"/>
            </a:xfrm>
            <a:prstGeom prst="parallelogram">
              <a:avLst>
                <a:gd name="adj" fmla="val 51333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100278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091957" y="60960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00FF"/>
                  </a:solidFill>
                </a:rPr>
                <a:t>hidden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2362200" y="594360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00FF"/>
                  </a:solidFill>
                </a:rPr>
                <a:t>visible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12" name="11 Forma libre"/>
            <p:cNvSpPr/>
            <p:nvPr/>
          </p:nvSpPr>
          <p:spPr bwMode="auto">
            <a:xfrm>
              <a:off x="1675151" y="4874301"/>
              <a:ext cx="899410" cy="527155"/>
            </a:xfrm>
            <a:custGeom>
              <a:avLst/>
              <a:gdLst>
                <a:gd name="connsiteX0" fmla="*/ 0 w 899410"/>
                <a:gd name="connsiteY0" fmla="*/ 317292 h 527155"/>
                <a:gd name="connsiteX1" fmla="*/ 269823 w 899410"/>
                <a:gd name="connsiteY1" fmla="*/ 32479 h 527155"/>
                <a:gd name="connsiteX2" fmla="*/ 464695 w 899410"/>
                <a:gd name="connsiteY2" fmla="*/ 512165 h 527155"/>
                <a:gd name="connsiteX3" fmla="*/ 899410 w 899410"/>
                <a:gd name="connsiteY3" fmla="*/ 122420 h 52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9410" h="527155">
                  <a:moveTo>
                    <a:pt x="0" y="317292"/>
                  </a:moveTo>
                  <a:cubicBezTo>
                    <a:pt x="96187" y="158646"/>
                    <a:pt x="192374" y="0"/>
                    <a:pt x="269823" y="32479"/>
                  </a:cubicBezTo>
                  <a:cubicBezTo>
                    <a:pt x="347272" y="64958"/>
                    <a:pt x="359764" y="497175"/>
                    <a:pt x="464695" y="512165"/>
                  </a:cubicBezTo>
                  <a:cubicBezTo>
                    <a:pt x="569626" y="527155"/>
                    <a:pt x="734518" y="324787"/>
                    <a:pt x="899410" y="12242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100278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76400" y="365760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messenger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962400" y="3962400"/>
              <a:ext cx="34290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Gravity mediation (SUGRA)</a:t>
              </a:r>
              <a:br>
                <a:rPr lang="en-US" sz="2000" dirty="0" smtClean="0">
                  <a:solidFill>
                    <a:schemeClr val="tx1"/>
                  </a:solidFill>
                </a:rPr>
              </a:br>
              <a:endParaRPr lang="en-US" sz="2000" dirty="0" smtClean="0">
                <a:solidFill>
                  <a:schemeClr val="tx1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tx1"/>
                  </a:solidFill>
                </a:rPr>
                <a:t> Gauge mediation</a:t>
              </a:r>
              <a:br>
                <a:rPr lang="en-US" sz="2000" dirty="0" smtClean="0">
                  <a:solidFill>
                    <a:schemeClr val="tx1"/>
                  </a:solidFill>
                </a:rPr>
              </a:br>
              <a:endParaRPr lang="en-US" sz="2000" dirty="0" smtClean="0">
                <a:solidFill>
                  <a:schemeClr val="tx1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tx1"/>
                  </a:solidFill>
                </a:rPr>
                <a:t> Anomaly mediation</a:t>
              </a:r>
              <a:br>
                <a:rPr lang="en-US" sz="2000" dirty="0" smtClean="0">
                  <a:solidFill>
                    <a:schemeClr val="tx1"/>
                  </a:solidFill>
                </a:rPr>
              </a:br>
              <a:endParaRPr lang="en-US" sz="2000" dirty="0" smtClean="0">
                <a:solidFill>
                  <a:schemeClr val="tx1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Gaugino</a:t>
              </a:r>
              <a:r>
                <a:rPr lang="en-US" sz="2000" dirty="0" smtClean="0">
                  <a:solidFill>
                    <a:schemeClr val="tx1"/>
                  </a:solidFill>
                </a:rPr>
                <a:t> mediation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 rot="20621110">
              <a:off x="2387938" y="4221351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MSSM</a:t>
              </a:r>
              <a:endParaRPr lang="en-US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 rot="20621110">
              <a:off x="1392717" y="4373751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strike="sngStrike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SUSY</a:t>
              </a:r>
              <a:endParaRPr lang="en-US" sz="1200" b="1" i="1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19200"/>
            <a:ext cx="6629400" cy="128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CuadroTexto"/>
          <p:cNvSpPr txBox="1"/>
          <p:nvPr/>
        </p:nvSpPr>
        <p:spPr>
          <a:xfrm>
            <a:off x="816129" y="2754868"/>
            <a:ext cx="7276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50021"/>
                </a:solidFill>
              </a:rPr>
              <a:t>Upon universality hypothesis:     </a:t>
            </a:r>
            <a:r>
              <a:rPr lang="en-US" sz="2800" i="1" dirty="0" smtClean="0">
                <a:solidFill>
                  <a:srgbClr val="A50021"/>
                </a:solidFill>
              </a:rPr>
              <a:t>m</a:t>
            </a:r>
            <a:r>
              <a:rPr lang="en-US" sz="2800" i="1" baseline="-25000" dirty="0" smtClean="0">
                <a:solidFill>
                  <a:srgbClr val="A50021"/>
                </a:solidFill>
              </a:rPr>
              <a:t>0</a:t>
            </a:r>
            <a:r>
              <a:rPr lang="en-US" sz="2800" i="1" dirty="0" smtClean="0">
                <a:solidFill>
                  <a:srgbClr val="A50021"/>
                </a:solidFill>
              </a:rPr>
              <a:t> ;  m</a:t>
            </a:r>
            <a:r>
              <a:rPr lang="en-US" sz="3200" i="1" baseline="-25000" dirty="0" smtClean="0">
                <a:solidFill>
                  <a:srgbClr val="A50021"/>
                </a:solidFill>
              </a:rPr>
              <a:t>½</a:t>
            </a:r>
            <a:r>
              <a:rPr lang="en-US" sz="3200" i="1" dirty="0" smtClean="0">
                <a:solidFill>
                  <a:srgbClr val="A50021"/>
                </a:solidFill>
              </a:rPr>
              <a:t>   </a:t>
            </a:r>
            <a:r>
              <a:rPr lang="en-US" sz="2400" i="1" dirty="0" smtClean="0">
                <a:solidFill>
                  <a:srgbClr val="A50021"/>
                </a:solidFill>
              </a:rPr>
              <a:t>A, B</a:t>
            </a:r>
            <a:r>
              <a:rPr lang="en-US" sz="2800" dirty="0" smtClean="0">
                <a:solidFill>
                  <a:srgbClr val="A50021"/>
                </a:solidFill>
              </a:rPr>
              <a:t>  </a:t>
            </a:r>
            <a:r>
              <a:rPr lang="en-US" sz="2000" dirty="0" smtClean="0">
                <a:solidFill>
                  <a:srgbClr val="A50021"/>
                </a:solidFill>
              </a:rPr>
              <a:t>to repeat</a:t>
            </a:r>
            <a:r>
              <a:rPr lang="en-US" sz="2800" dirty="0" smtClean="0">
                <a:solidFill>
                  <a:srgbClr val="A50021"/>
                </a:solidFill>
              </a:rPr>
              <a:t>  </a:t>
            </a:r>
            <a:r>
              <a:rPr lang="en-US" sz="2400" i="1" dirty="0" smtClean="0">
                <a:solidFill>
                  <a:srgbClr val="A50021"/>
                </a:solidFill>
              </a:rPr>
              <a:t>W</a:t>
            </a:r>
            <a:r>
              <a:rPr lang="en-US" sz="2400" i="1" baseline="-25000" dirty="0" smtClean="0">
                <a:solidFill>
                  <a:srgbClr val="A50021"/>
                </a:solidFill>
              </a:rPr>
              <a:t>R</a:t>
            </a:r>
            <a:endParaRPr lang="en-US" sz="2800" i="1" dirty="0" smtClean="0">
              <a:solidFill>
                <a:srgbClr val="A50021"/>
              </a:solidFill>
            </a:endParaRP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290026"/>
            <a:ext cx="7277100" cy="137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Susy</a:t>
            </a:r>
            <a:r>
              <a:rPr lang="es-MX" dirty="0" smtClean="0"/>
              <a:t> </a:t>
            </a:r>
            <a:r>
              <a:rPr lang="es-MX" dirty="0" err="1" smtClean="0"/>
              <a:t>spectrum</a:t>
            </a:r>
            <a:endParaRPr lang="es-MX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69032"/>
            <a:ext cx="6705600" cy="490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4468235" y="6248400"/>
            <a:ext cx="429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Adapted from M.E.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Peskin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hep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-ph/0002041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90600" y="838200"/>
            <a:ext cx="475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50021"/>
                </a:solidFill>
              </a:rPr>
              <a:t>Sample spectra in terms of the </a:t>
            </a:r>
            <a:r>
              <a:rPr lang="en-US" sz="2000" dirty="0" err="1" smtClean="0">
                <a:solidFill>
                  <a:srgbClr val="A50021"/>
                </a:solidFill>
              </a:rPr>
              <a:t>gaugino</a:t>
            </a:r>
            <a:r>
              <a:rPr lang="en-US" sz="2000" dirty="0" smtClean="0">
                <a:solidFill>
                  <a:srgbClr val="A50021"/>
                </a:solidFill>
              </a:rPr>
              <a:t> mass</a:t>
            </a:r>
            <a:endParaRPr lang="en-US" sz="20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16"/>
          <p:cNvGrpSpPr>
            <a:grpSpLocks/>
          </p:cNvGrpSpPr>
          <p:nvPr/>
        </p:nvGrpSpPr>
        <p:grpSpPr bwMode="auto">
          <a:xfrm>
            <a:off x="685800" y="1173163"/>
            <a:ext cx="5562600" cy="4237037"/>
            <a:chOff x="1198" y="947"/>
            <a:chExt cx="3504" cy="2669"/>
          </a:xfrm>
        </p:grpSpPr>
        <p:sp>
          <p:nvSpPr>
            <p:cNvPr id="1042" name="Freeform 111"/>
            <p:cNvSpPr>
              <a:spLocks/>
            </p:cNvSpPr>
            <p:nvPr/>
          </p:nvSpPr>
          <p:spPr bwMode="auto">
            <a:xfrm rot="807888">
              <a:off x="3407" y="1828"/>
              <a:ext cx="768" cy="233"/>
            </a:xfrm>
            <a:custGeom>
              <a:avLst/>
              <a:gdLst>
                <a:gd name="T0" fmla="*/ 0 w 384"/>
                <a:gd name="T1" fmla="*/ 160584 h 104"/>
                <a:gd name="T2" fmla="*/ 245760 w 384"/>
                <a:gd name="T3" fmla="*/ 22928 h 104"/>
                <a:gd name="T4" fmla="*/ 49152 w 384"/>
                <a:gd name="T5" fmla="*/ 296882 h 104"/>
                <a:gd name="T6" fmla="*/ 393216 w 384"/>
                <a:gd name="T7" fmla="*/ 22928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04"/>
                <a:gd name="T14" fmla="*/ 384 w 384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04">
                  <a:moveTo>
                    <a:pt x="0" y="56"/>
                  </a:moveTo>
                  <a:cubicBezTo>
                    <a:pt x="116" y="28"/>
                    <a:pt x="232" y="0"/>
                    <a:pt x="240" y="8"/>
                  </a:cubicBezTo>
                  <a:cubicBezTo>
                    <a:pt x="248" y="16"/>
                    <a:pt x="24" y="104"/>
                    <a:pt x="48" y="104"/>
                  </a:cubicBezTo>
                  <a:cubicBezTo>
                    <a:pt x="72" y="104"/>
                    <a:pt x="228" y="56"/>
                    <a:pt x="384" y="8"/>
                  </a:cubicBezTo>
                </a:path>
              </a:pathLst>
            </a:custGeom>
            <a:noFill/>
            <a:ln w="12700">
              <a:solidFill>
                <a:srgbClr val="FF9933"/>
              </a:solidFill>
              <a:round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endParaRPr lang="es-MX" b="1"/>
            </a:p>
          </p:txBody>
        </p:sp>
        <p:grpSp>
          <p:nvGrpSpPr>
            <p:cNvPr id="1043" name="Group 32"/>
            <p:cNvGrpSpPr>
              <a:grpSpLocks/>
            </p:cNvGrpSpPr>
            <p:nvPr/>
          </p:nvGrpSpPr>
          <p:grpSpPr bwMode="auto">
            <a:xfrm>
              <a:off x="1198" y="947"/>
              <a:ext cx="2595" cy="2669"/>
              <a:chOff x="958" y="805"/>
              <a:chExt cx="2595" cy="2669"/>
            </a:xfrm>
          </p:grpSpPr>
          <p:grpSp>
            <p:nvGrpSpPr>
              <p:cNvPr id="1049" name="Group 33"/>
              <p:cNvGrpSpPr>
                <a:grpSpLocks/>
              </p:cNvGrpSpPr>
              <p:nvPr/>
            </p:nvGrpSpPr>
            <p:grpSpPr bwMode="auto">
              <a:xfrm>
                <a:off x="1374" y="1056"/>
                <a:ext cx="1890" cy="2055"/>
                <a:chOff x="1374" y="1240"/>
                <a:chExt cx="1890" cy="1829"/>
              </a:xfrm>
            </p:grpSpPr>
            <p:grpSp>
              <p:nvGrpSpPr>
                <p:cNvPr id="1060" name="Group 34"/>
                <p:cNvGrpSpPr>
                  <a:grpSpLocks/>
                </p:cNvGrpSpPr>
                <p:nvPr/>
              </p:nvGrpSpPr>
              <p:grpSpPr bwMode="auto">
                <a:xfrm>
                  <a:off x="1392" y="2256"/>
                  <a:ext cx="1276" cy="813"/>
                  <a:chOff x="2352" y="1200"/>
                  <a:chExt cx="1276" cy="813"/>
                </a:xfrm>
              </p:grpSpPr>
              <p:sp>
                <p:nvSpPr>
                  <p:cNvPr id="1072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2" y="1683"/>
                    <a:ext cx="347" cy="330"/>
                  </a:xfrm>
                  <a:prstGeom prst="rect">
                    <a:avLst/>
                  </a:prstGeom>
                  <a:solidFill>
                    <a:srgbClr val="FFFF2B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1500000" lon="20099981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FF2B"/>
                    </a:extrusionClr>
                  </a:sp3d>
                </p:spPr>
                <p:txBody>
                  <a:bodyPr>
                    <a:spAutoFit/>
                    <a:flatTx/>
                  </a:bodyPr>
                  <a:lstStyle/>
                  <a:p>
                    <a:pPr algn="ctr"/>
                    <a:r>
                      <a:rPr lang="es-MX" sz="3200" b="1" i="1">
                        <a:solidFill>
                          <a:srgbClr val="000000"/>
                        </a:solidFill>
                        <a:cs typeface="Times New Roman" pitchFamily="18" charset="0"/>
                      </a:rPr>
                      <a:t>e</a:t>
                    </a:r>
                    <a:endParaRPr lang="el-GR" sz="3200" b="1" i="1">
                      <a:solidFill>
                        <a:srgbClr val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73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52" y="1344"/>
                    <a:ext cx="347" cy="331"/>
                  </a:xfrm>
                  <a:prstGeom prst="rect">
                    <a:avLst/>
                  </a:prstGeom>
                  <a:solidFill>
                    <a:srgbClr val="FFFF2B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1500000" lon="20099981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FF2B"/>
                    </a:extrusionClr>
                  </a:sp3d>
                </p:spPr>
                <p:txBody>
                  <a:bodyPr>
                    <a:spAutoFit/>
                    <a:flatTx/>
                  </a:bodyPr>
                  <a:lstStyle/>
                  <a:p>
                    <a:pPr algn="ctr"/>
                    <a:r>
                      <a:rPr lang="en-US" sz="3200" b="1" i="1">
                        <a:solidFill>
                          <a:srgbClr val="000000"/>
                        </a:solidFill>
                      </a:rPr>
                      <a:t>ν</a:t>
                    </a:r>
                    <a:r>
                      <a:rPr lang="en-US" sz="3200" b="1" i="1" baseline="-25000">
                        <a:solidFill>
                          <a:srgbClr val="000000"/>
                        </a:solidFill>
                      </a:rPr>
                      <a:t>e</a:t>
                    </a:r>
                    <a:endParaRPr lang="es-MX" sz="3200" b="1" i="1" baseline="-25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74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1" y="1615"/>
                    <a:ext cx="347" cy="330"/>
                  </a:xfrm>
                  <a:prstGeom prst="rect">
                    <a:avLst/>
                  </a:prstGeom>
                  <a:solidFill>
                    <a:srgbClr val="FFFF2B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1500000" lon="20099981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FF2B"/>
                    </a:extrusionClr>
                  </a:sp3d>
                </p:spPr>
                <p:txBody>
                  <a:bodyPr>
                    <a:spAutoFit/>
                    <a:flatTx/>
                  </a:bodyPr>
                  <a:lstStyle/>
                  <a:p>
                    <a:pPr algn="ctr"/>
                    <a:r>
                      <a:rPr lang="en-US" sz="3200" b="1" i="1">
                        <a:solidFill>
                          <a:srgbClr val="000000"/>
                        </a:solidFill>
                        <a:sym typeface="Symbol" pitchFamily="18" charset="2"/>
                      </a:rPr>
                      <a:t></a:t>
                    </a:r>
                  </a:p>
                </p:txBody>
              </p:sp>
              <p:sp>
                <p:nvSpPr>
                  <p:cNvPr id="1075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11" y="1276"/>
                    <a:ext cx="347" cy="330"/>
                  </a:xfrm>
                  <a:prstGeom prst="rect">
                    <a:avLst/>
                  </a:prstGeom>
                  <a:solidFill>
                    <a:srgbClr val="FFFF2B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1500000" lon="20099981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FF2B"/>
                    </a:extrusionClr>
                  </a:sp3d>
                </p:spPr>
                <p:txBody>
                  <a:bodyPr>
                    <a:spAutoFit/>
                    <a:flatTx/>
                  </a:bodyPr>
                  <a:lstStyle/>
                  <a:p>
                    <a:pPr algn="ctr"/>
                    <a:r>
                      <a:rPr lang="en-US" sz="3200" b="1" i="1">
                        <a:solidFill>
                          <a:srgbClr val="000000"/>
                        </a:solidFill>
                      </a:rPr>
                      <a:t>ν</a:t>
                    </a:r>
                    <a:r>
                      <a:rPr lang="en-US" sz="3200" b="1" i="1" baseline="-25000">
                        <a:solidFill>
                          <a:srgbClr val="000000"/>
                        </a:solidFill>
                        <a:sym typeface="Symbol" pitchFamily="18" charset="2"/>
                      </a:rPr>
                      <a:t></a:t>
                    </a:r>
                  </a:p>
                </p:txBody>
              </p:sp>
              <p:sp>
                <p:nvSpPr>
                  <p:cNvPr id="107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81" y="1539"/>
                    <a:ext cx="347" cy="331"/>
                  </a:xfrm>
                  <a:prstGeom prst="rect">
                    <a:avLst/>
                  </a:prstGeom>
                  <a:solidFill>
                    <a:srgbClr val="FFFF2B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1500000" lon="20099981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FF2B"/>
                    </a:extrusionClr>
                  </a:sp3d>
                </p:spPr>
                <p:txBody>
                  <a:bodyPr>
                    <a:spAutoFit/>
                    <a:flatTx/>
                  </a:bodyPr>
                  <a:lstStyle/>
                  <a:p>
                    <a:pPr algn="ctr"/>
                    <a:r>
                      <a:rPr lang="el-GR" sz="3200" b="1" i="1">
                        <a:solidFill>
                          <a:srgbClr val="000000"/>
                        </a:solidFill>
                        <a:cs typeface="Times New Roman" pitchFamily="18" charset="0"/>
                      </a:rPr>
                      <a:t>τ</a:t>
                    </a:r>
                  </a:p>
                </p:txBody>
              </p:sp>
              <p:sp>
                <p:nvSpPr>
                  <p:cNvPr id="107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1" y="1200"/>
                    <a:ext cx="347" cy="330"/>
                  </a:xfrm>
                  <a:prstGeom prst="rect">
                    <a:avLst/>
                  </a:prstGeom>
                  <a:solidFill>
                    <a:srgbClr val="FFFF2B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1500000" lon="20099981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FF2B"/>
                    </a:extrusionClr>
                  </a:sp3d>
                </p:spPr>
                <p:txBody>
                  <a:bodyPr>
                    <a:spAutoFit/>
                    <a:flatTx/>
                  </a:bodyPr>
                  <a:lstStyle/>
                  <a:p>
                    <a:pPr algn="ctr"/>
                    <a:r>
                      <a:rPr lang="en-US" sz="3200" b="1" i="1">
                        <a:solidFill>
                          <a:srgbClr val="000000"/>
                        </a:solidFill>
                      </a:rPr>
                      <a:t>ν</a:t>
                    </a:r>
                    <a:r>
                      <a:rPr lang="el-GR" sz="3200" b="1" i="1" baseline="-25000">
                        <a:solidFill>
                          <a:srgbClr val="000000"/>
                        </a:solidFill>
                        <a:cs typeface="Times New Roman" pitchFamily="18" charset="0"/>
                        <a:sym typeface="Symbol" pitchFamily="18" charset="2"/>
                      </a:rPr>
                      <a:t>τ</a:t>
                    </a:r>
                  </a:p>
                </p:txBody>
              </p:sp>
            </p:grpSp>
            <p:sp>
              <p:nvSpPr>
                <p:cNvPr id="106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917" y="2259"/>
                  <a:ext cx="347" cy="330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1500000" lon="20099981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66"/>
                  </a:extrusionClr>
                </a:sp3d>
              </p:spPr>
              <p:txBody>
                <a:bodyPr>
                  <a:spAutoFit/>
                  <a:flatTx/>
                </a:bodyPr>
                <a:lstStyle/>
                <a:p>
                  <a:pPr algn="ctr"/>
                  <a:r>
                    <a:rPr lang="es-MX" sz="3200" b="1" i="1">
                      <a:solidFill>
                        <a:srgbClr val="000000"/>
                      </a:solidFill>
                      <a:cs typeface="Times New Roman" pitchFamily="18" charset="0"/>
                    </a:rPr>
                    <a:t>g</a:t>
                  </a:r>
                  <a:endParaRPr lang="el-GR" sz="3200" b="1" i="1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06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917" y="1923"/>
                  <a:ext cx="347" cy="330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1500000" lon="20099981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66"/>
                  </a:extrusionClr>
                </a:sp3d>
              </p:spPr>
              <p:txBody>
                <a:bodyPr>
                  <a:spAutoFit/>
                  <a:flatTx/>
                </a:bodyPr>
                <a:lstStyle/>
                <a:p>
                  <a:pPr algn="ctr"/>
                  <a:r>
                    <a:rPr lang="en-US" sz="3200" b="1" i="1">
                      <a:solidFill>
                        <a:srgbClr val="000000"/>
                      </a:solidFill>
                    </a:rPr>
                    <a:t>W</a:t>
                  </a:r>
                  <a:endParaRPr lang="es-MX" sz="3200" b="1" i="1" baseline="-25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916" y="1587"/>
                  <a:ext cx="347" cy="330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1500000" lon="20099981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66"/>
                  </a:extrusionClr>
                </a:sp3d>
              </p:spPr>
              <p:txBody>
                <a:bodyPr>
                  <a:spAutoFit/>
                  <a:flatTx/>
                </a:bodyPr>
                <a:lstStyle/>
                <a:p>
                  <a:pPr algn="ctr"/>
                  <a:r>
                    <a:rPr lang="en-US" sz="3200" b="1" i="1">
                      <a:solidFill>
                        <a:srgbClr val="000000"/>
                      </a:solidFill>
                      <a:sym typeface="Symbol" pitchFamily="18" charset="2"/>
                    </a:rPr>
                    <a:t>Z</a:t>
                  </a:r>
                </a:p>
              </p:txBody>
            </p:sp>
            <p:sp>
              <p:nvSpPr>
                <p:cNvPr id="106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16" y="1240"/>
                  <a:ext cx="347" cy="330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miter lim="800000"/>
                  <a:headEnd/>
                  <a:tailEnd/>
                </a:ln>
                <a:scene3d>
                  <a:camera prst="legacyPerspectiveFront">
                    <a:rot lat="1500000" lon="20099981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66"/>
                  </a:extrusionClr>
                </a:sp3d>
              </p:spPr>
              <p:txBody>
                <a:bodyPr>
                  <a:spAutoFit/>
                  <a:flatTx/>
                </a:bodyPr>
                <a:lstStyle/>
                <a:p>
                  <a:pPr algn="ctr"/>
                  <a:r>
                    <a:rPr lang="el-GR" sz="3200" b="1" i="1">
                      <a:solidFill>
                        <a:srgbClr val="000000"/>
                      </a:solidFill>
                      <a:cs typeface="Times New Roman" pitchFamily="18" charset="0"/>
                    </a:rPr>
                    <a:t>γ</a:t>
                  </a:r>
                  <a:endParaRPr lang="el-GR" sz="3200" b="1" i="1" baseline="-2500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grpSp>
              <p:nvGrpSpPr>
                <p:cNvPr id="1065" name="Group 45"/>
                <p:cNvGrpSpPr>
                  <a:grpSpLocks/>
                </p:cNvGrpSpPr>
                <p:nvPr/>
              </p:nvGrpSpPr>
              <p:grpSpPr bwMode="auto">
                <a:xfrm>
                  <a:off x="1374" y="1344"/>
                  <a:ext cx="1276" cy="813"/>
                  <a:chOff x="2352" y="1200"/>
                  <a:chExt cx="1276" cy="813"/>
                </a:xfrm>
              </p:grpSpPr>
              <p:sp>
                <p:nvSpPr>
                  <p:cNvPr id="106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2" y="1683"/>
                    <a:ext cx="347" cy="33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1500000" lon="20099981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6600"/>
                    </a:extrusionClr>
                  </a:sp3d>
                </p:spPr>
                <p:txBody>
                  <a:bodyPr>
                    <a:spAutoFit/>
                    <a:flatTx/>
                  </a:bodyPr>
                  <a:lstStyle/>
                  <a:p>
                    <a:pPr algn="ctr"/>
                    <a:r>
                      <a:rPr lang="en-US" sz="3200" b="1" i="1">
                        <a:solidFill>
                          <a:srgbClr val="000000"/>
                        </a:solidFill>
                      </a:rPr>
                      <a:t>d</a:t>
                    </a:r>
                    <a:endParaRPr lang="es-MX" sz="3200" b="1" i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6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52" y="1344"/>
                    <a:ext cx="347" cy="331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1500000" lon="20099981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6600"/>
                    </a:extrusionClr>
                  </a:sp3d>
                </p:spPr>
                <p:txBody>
                  <a:bodyPr>
                    <a:spAutoFit/>
                    <a:flatTx/>
                  </a:bodyPr>
                  <a:lstStyle/>
                  <a:p>
                    <a:pPr algn="ctr"/>
                    <a:r>
                      <a:rPr lang="en-US" sz="3200" b="1" i="1">
                        <a:solidFill>
                          <a:srgbClr val="000000"/>
                        </a:solidFill>
                      </a:rPr>
                      <a:t>u</a:t>
                    </a:r>
                    <a:endParaRPr lang="es-MX" sz="3200" b="1" i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6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1" y="1615"/>
                    <a:ext cx="347" cy="33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1500000" lon="20099981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6600"/>
                    </a:extrusionClr>
                  </a:sp3d>
                </p:spPr>
                <p:txBody>
                  <a:bodyPr>
                    <a:spAutoFit/>
                    <a:flatTx/>
                  </a:bodyPr>
                  <a:lstStyle/>
                  <a:p>
                    <a:pPr algn="ctr"/>
                    <a:r>
                      <a:rPr lang="en-US" sz="3200" b="1" i="1">
                        <a:solidFill>
                          <a:srgbClr val="000000"/>
                        </a:solidFill>
                      </a:rPr>
                      <a:t>s</a:t>
                    </a:r>
                    <a:endParaRPr lang="es-MX" sz="3200" b="1" i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69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11" y="1276"/>
                    <a:ext cx="347" cy="33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1500000" lon="20099981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6600"/>
                    </a:extrusionClr>
                  </a:sp3d>
                </p:spPr>
                <p:txBody>
                  <a:bodyPr>
                    <a:spAutoFit/>
                    <a:flatTx/>
                  </a:bodyPr>
                  <a:lstStyle/>
                  <a:p>
                    <a:pPr algn="ctr"/>
                    <a:r>
                      <a:rPr lang="en-US" sz="3200" b="1" i="1">
                        <a:solidFill>
                          <a:srgbClr val="000000"/>
                        </a:solidFill>
                      </a:rPr>
                      <a:t>c</a:t>
                    </a:r>
                    <a:endParaRPr lang="es-MX" sz="3200" b="1" i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70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81" y="1539"/>
                    <a:ext cx="347" cy="331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1500000" lon="20099981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6600"/>
                    </a:extrusionClr>
                  </a:sp3d>
                </p:spPr>
                <p:txBody>
                  <a:bodyPr>
                    <a:spAutoFit/>
                    <a:flatTx/>
                  </a:bodyPr>
                  <a:lstStyle/>
                  <a:p>
                    <a:pPr algn="ctr"/>
                    <a:r>
                      <a:rPr lang="en-US" sz="3200" b="1" i="1">
                        <a:solidFill>
                          <a:srgbClr val="000000"/>
                        </a:solidFill>
                      </a:rPr>
                      <a:t>b</a:t>
                    </a:r>
                    <a:endParaRPr lang="es-MX" sz="3200" b="1" i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71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1" y="1200"/>
                    <a:ext cx="347" cy="33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1500000" lon="20099981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6600"/>
                    </a:extrusionClr>
                  </a:sp3d>
                </p:spPr>
                <p:txBody>
                  <a:bodyPr>
                    <a:spAutoFit/>
                    <a:flatTx/>
                  </a:bodyPr>
                  <a:lstStyle/>
                  <a:p>
                    <a:pPr algn="ctr"/>
                    <a:r>
                      <a:rPr lang="en-US" sz="3200" b="1" i="1">
                        <a:solidFill>
                          <a:srgbClr val="000000"/>
                        </a:solidFill>
                      </a:rPr>
                      <a:t>t</a:t>
                    </a:r>
                    <a:endParaRPr lang="es-MX" sz="3200" b="1" i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442420" name="Text Box 52"/>
              <p:cNvSpPr txBox="1">
                <a:spLocks noChangeArrowheads="1"/>
              </p:cNvSpPr>
              <p:nvPr/>
            </p:nvSpPr>
            <p:spPr bwMode="auto">
              <a:xfrm rot="21480000">
                <a:off x="2965" y="2880"/>
                <a:ext cx="347" cy="333"/>
              </a:xfrm>
              <a:prstGeom prst="rect">
                <a:avLst/>
              </a:prstGeom>
              <a:solidFill>
                <a:srgbClr val="66CCFF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1500000" lon="20099999" rev="0"/>
                </a:camera>
                <a:lightRig rig="legacyFlat4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CCFF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pPr>
                  <a:defRPr/>
                </a:pPr>
                <a:r>
                  <a:rPr lang="en-US" sz="28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H</a:t>
                </a:r>
                <a:endParaRPr lang="es-MX" sz="2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1051" name="Line 53"/>
              <p:cNvSpPr>
                <a:spLocks noChangeShapeType="1"/>
              </p:cNvSpPr>
              <p:nvPr/>
            </p:nvSpPr>
            <p:spPr bwMode="auto">
              <a:xfrm flipV="1">
                <a:off x="1344" y="3168"/>
                <a:ext cx="1392" cy="240"/>
              </a:xfrm>
              <a:prstGeom prst="line">
                <a:avLst/>
              </a:prstGeom>
              <a:noFill/>
              <a:ln w="9525">
                <a:solidFill>
                  <a:srgbClr val="BE140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s-MX"/>
              </a:p>
            </p:txBody>
          </p:sp>
          <p:sp>
            <p:nvSpPr>
              <p:cNvPr id="1052" name="Text Box 54"/>
              <p:cNvSpPr txBox="1">
                <a:spLocks noChangeArrowheads="1"/>
              </p:cNvSpPr>
              <p:nvPr/>
            </p:nvSpPr>
            <p:spPr bwMode="auto">
              <a:xfrm rot="-655368">
                <a:off x="1828" y="3241"/>
                <a:ext cx="54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MX" b="1" i="1">
                    <a:solidFill>
                      <a:srgbClr val="A50021"/>
                    </a:solidFill>
                  </a:rPr>
                  <a:t>flavor</a:t>
                </a:r>
              </a:p>
            </p:txBody>
          </p:sp>
          <p:sp>
            <p:nvSpPr>
              <p:cNvPr id="1053" name="Text Box 55"/>
              <p:cNvSpPr txBox="1">
                <a:spLocks noChangeArrowheads="1"/>
              </p:cNvSpPr>
              <p:nvPr/>
            </p:nvSpPr>
            <p:spPr bwMode="auto">
              <a:xfrm rot="-5400000">
                <a:off x="728" y="2608"/>
                <a:ext cx="75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400" b="1" i="1">
                    <a:solidFill>
                      <a:srgbClr val="003300"/>
                    </a:solidFill>
                  </a:rPr>
                  <a:t>Leptons</a:t>
                </a:r>
              </a:p>
            </p:txBody>
          </p:sp>
          <p:sp>
            <p:nvSpPr>
              <p:cNvPr id="1054" name="Text Box 56"/>
              <p:cNvSpPr txBox="1">
                <a:spLocks noChangeArrowheads="1"/>
              </p:cNvSpPr>
              <p:nvPr/>
            </p:nvSpPr>
            <p:spPr bwMode="auto">
              <a:xfrm rot="-5400000">
                <a:off x="752" y="1629"/>
                <a:ext cx="70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400" b="1" i="1">
                    <a:solidFill>
                      <a:srgbClr val="003300"/>
                    </a:solidFill>
                  </a:rPr>
                  <a:t>Quarks</a:t>
                </a:r>
              </a:p>
            </p:txBody>
          </p:sp>
          <p:sp>
            <p:nvSpPr>
              <p:cNvPr id="1055" name="Text Box 57"/>
              <p:cNvSpPr txBox="1">
                <a:spLocks noChangeArrowheads="1"/>
              </p:cNvSpPr>
              <p:nvPr/>
            </p:nvSpPr>
            <p:spPr bwMode="auto">
              <a:xfrm rot="-5400000">
                <a:off x="3034" y="1804"/>
                <a:ext cx="74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400" b="1" i="1">
                    <a:solidFill>
                      <a:srgbClr val="003300"/>
                    </a:solidFill>
                  </a:rPr>
                  <a:t>Bosons </a:t>
                </a:r>
              </a:p>
            </p:txBody>
          </p:sp>
          <p:sp>
            <p:nvSpPr>
              <p:cNvPr id="1056" name="Text Box 58"/>
              <p:cNvSpPr txBox="1">
                <a:spLocks noChangeArrowheads="1"/>
              </p:cNvSpPr>
              <p:nvPr/>
            </p:nvSpPr>
            <p:spPr bwMode="auto">
              <a:xfrm rot="-655368">
                <a:off x="1490" y="805"/>
                <a:ext cx="69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000" b="1" i="1">
                    <a:solidFill>
                      <a:srgbClr val="006600"/>
                    </a:solidFill>
                  </a:rPr>
                  <a:t>Families</a:t>
                </a:r>
              </a:p>
            </p:txBody>
          </p:sp>
          <p:sp>
            <p:nvSpPr>
              <p:cNvPr id="1057" name="Text Box 59"/>
              <p:cNvSpPr txBox="1">
                <a:spLocks noChangeArrowheads="1"/>
              </p:cNvSpPr>
              <p:nvPr/>
            </p:nvSpPr>
            <p:spPr bwMode="auto">
              <a:xfrm rot="-655368">
                <a:off x="1254" y="1017"/>
                <a:ext cx="30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000" b="1" i="1">
                    <a:solidFill>
                      <a:srgbClr val="006600"/>
                    </a:solidFill>
                  </a:rPr>
                  <a:t>1st</a:t>
                </a:r>
              </a:p>
            </p:txBody>
          </p:sp>
          <p:sp>
            <p:nvSpPr>
              <p:cNvPr id="1058" name="Text Box 60"/>
              <p:cNvSpPr txBox="1">
                <a:spLocks noChangeArrowheads="1"/>
              </p:cNvSpPr>
              <p:nvPr/>
            </p:nvSpPr>
            <p:spPr bwMode="auto">
              <a:xfrm rot="-655368">
                <a:off x="1674" y="959"/>
                <a:ext cx="36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000" b="1" i="1">
                    <a:solidFill>
                      <a:srgbClr val="006600"/>
                    </a:solidFill>
                  </a:rPr>
                  <a:t>2nd</a:t>
                </a:r>
              </a:p>
            </p:txBody>
          </p:sp>
          <p:sp>
            <p:nvSpPr>
              <p:cNvPr id="1059" name="Text Box 61"/>
              <p:cNvSpPr txBox="1">
                <a:spLocks noChangeArrowheads="1"/>
              </p:cNvSpPr>
              <p:nvPr/>
            </p:nvSpPr>
            <p:spPr bwMode="auto">
              <a:xfrm rot="-655368">
                <a:off x="2183" y="848"/>
                <a:ext cx="34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000" b="1" i="1">
                    <a:solidFill>
                      <a:srgbClr val="006600"/>
                    </a:solidFill>
                  </a:rPr>
                  <a:t>3rd</a:t>
                </a:r>
              </a:p>
            </p:txBody>
          </p:sp>
        </p:grpSp>
        <p:graphicFrame>
          <p:nvGraphicFramePr>
            <p:cNvPr id="1027" name="Object 2"/>
            <p:cNvGraphicFramePr>
              <a:graphicFrameLocks noChangeAspect="1"/>
            </p:cNvGraphicFramePr>
            <p:nvPr/>
          </p:nvGraphicFramePr>
          <p:xfrm>
            <a:off x="4140" y="2224"/>
            <a:ext cx="72" cy="136"/>
          </p:xfrm>
          <a:graphic>
            <a:graphicData uri="http://schemas.openxmlformats.org/presentationml/2006/ole">
              <p:oleObj spid="_x0000_s1027" name="Ecuación" r:id="rId4" imgW="114120" imgH="215640" progId="Equation.3">
                <p:embed/>
              </p:oleObj>
            </a:graphicData>
          </a:graphic>
        </p:graphicFrame>
        <p:sp>
          <p:nvSpPr>
            <p:cNvPr id="1044" name="Freeform 109"/>
            <p:cNvSpPr>
              <a:spLocks/>
            </p:cNvSpPr>
            <p:nvPr/>
          </p:nvSpPr>
          <p:spPr bwMode="auto">
            <a:xfrm rot="-1623036">
              <a:off x="3507" y="1172"/>
              <a:ext cx="528" cy="233"/>
            </a:xfrm>
            <a:custGeom>
              <a:avLst/>
              <a:gdLst>
                <a:gd name="T0" fmla="*/ 0 w 384"/>
                <a:gd name="T1" fmla="*/ 42509 h 104"/>
                <a:gd name="T2" fmla="*/ 5803 w 384"/>
                <a:gd name="T3" fmla="*/ 5693 h 104"/>
                <a:gd name="T4" fmla="*/ 1165 w 384"/>
                <a:gd name="T5" fmla="*/ 79310 h 104"/>
                <a:gd name="T6" fmla="*/ 9276 w 384"/>
                <a:gd name="T7" fmla="*/ 5693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04"/>
                <a:gd name="T14" fmla="*/ 384 w 384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04">
                  <a:moveTo>
                    <a:pt x="0" y="56"/>
                  </a:moveTo>
                  <a:cubicBezTo>
                    <a:pt x="116" y="28"/>
                    <a:pt x="232" y="0"/>
                    <a:pt x="240" y="8"/>
                  </a:cubicBezTo>
                  <a:cubicBezTo>
                    <a:pt x="248" y="16"/>
                    <a:pt x="24" y="104"/>
                    <a:pt x="48" y="104"/>
                  </a:cubicBezTo>
                  <a:cubicBezTo>
                    <a:pt x="72" y="104"/>
                    <a:pt x="228" y="56"/>
                    <a:pt x="384" y="8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endParaRPr lang="es-MX" b="1"/>
            </a:p>
          </p:txBody>
        </p:sp>
        <p:sp>
          <p:nvSpPr>
            <p:cNvPr id="1045" name="Text Box 110"/>
            <p:cNvSpPr txBox="1">
              <a:spLocks noChangeArrowheads="1"/>
            </p:cNvSpPr>
            <p:nvPr/>
          </p:nvSpPr>
          <p:spPr bwMode="auto">
            <a:xfrm>
              <a:off x="4142" y="964"/>
              <a:ext cx="3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 i="1">
                  <a:solidFill>
                    <a:srgbClr val="0000FF"/>
                  </a:solidFill>
                </a:rPr>
                <a:t>EM</a:t>
              </a:r>
            </a:p>
          </p:txBody>
        </p:sp>
        <p:sp>
          <p:nvSpPr>
            <p:cNvPr id="1046" name="Text Box 112"/>
            <p:cNvSpPr txBox="1">
              <a:spLocks noChangeArrowheads="1"/>
            </p:cNvSpPr>
            <p:nvPr/>
          </p:nvSpPr>
          <p:spPr bwMode="auto">
            <a:xfrm>
              <a:off x="4181" y="1696"/>
              <a:ext cx="5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 i="1">
                  <a:solidFill>
                    <a:srgbClr val="800000"/>
                  </a:solidFill>
                </a:rPr>
                <a:t>Weak </a:t>
              </a:r>
              <a:endParaRPr lang="en-US" sz="2000" b="1" i="1">
                <a:solidFill>
                  <a:srgbClr val="800000"/>
                </a:solidFill>
              </a:endParaRPr>
            </a:p>
          </p:txBody>
        </p:sp>
        <p:sp>
          <p:nvSpPr>
            <p:cNvPr id="1047" name="Freeform 113"/>
            <p:cNvSpPr>
              <a:spLocks/>
            </p:cNvSpPr>
            <p:nvPr/>
          </p:nvSpPr>
          <p:spPr bwMode="auto">
            <a:xfrm rot="905219">
              <a:off x="3504" y="2496"/>
              <a:ext cx="528" cy="233"/>
            </a:xfrm>
            <a:custGeom>
              <a:avLst/>
              <a:gdLst>
                <a:gd name="T0" fmla="*/ 0 w 384"/>
                <a:gd name="T1" fmla="*/ 42509 h 104"/>
                <a:gd name="T2" fmla="*/ 5803 w 384"/>
                <a:gd name="T3" fmla="*/ 5693 h 104"/>
                <a:gd name="T4" fmla="*/ 1165 w 384"/>
                <a:gd name="T5" fmla="*/ 79310 h 104"/>
                <a:gd name="T6" fmla="*/ 9276 w 384"/>
                <a:gd name="T7" fmla="*/ 5693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04"/>
                <a:gd name="T14" fmla="*/ 384 w 384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04">
                  <a:moveTo>
                    <a:pt x="0" y="56"/>
                  </a:moveTo>
                  <a:cubicBezTo>
                    <a:pt x="116" y="28"/>
                    <a:pt x="232" y="0"/>
                    <a:pt x="240" y="8"/>
                  </a:cubicBezTo>
                  <a:cubicBezTo>
                    <a:pt x="248" y="16"/>
                    <a:pt x="24" y="104"/>
                    <a:pt x="48" y="104"/>
                  </a:cubicBezTo>
                  <a:cubicBezTo>
                    <a:pt x="72" y="104"/>
                    <a:pt x="228" y="56"/>
                    <a:pt x="384" y="8"/>
                  </a:cubicBezTo>
                </a:path>
              </a:pathLst>
            </a:custGeom>
            <a:noFill/>
            <a:ln w="12700">
              <a:solidFill>
                <a:srgbClr val="006600"/>
              </a:solidFill>
              <a:round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endParaRPr lang="es-MX" b="1"/>
            </a:p>
          </p:txBody>
        </p:sp>
        <p:sp>
          <p:nvSpPr>
            <p:cNvPr id="1048" name="Text Box 114"/>
            <p:cNvSpPr txBox="1">
              <a:spLocks noChangeArrowheads="1"/>
            </p:cNvSpPr>
            <p:nvPr/>
          </p:nvSpPr>
          <p:spPr bwMode="auto">
            <a:xfrm>
              <a:off x="4130" y="2452"/>
              <a:ext cx="4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solidFill>
                    <a:srgbClr val="006600"/>
                  </a:solidFill>
                </a:rPr>
                <a:t>QCD</a:t>
              </a:r>
              <a:endParaRPr lang="en-US" sz="2000" b="1">
                <a:solidFill>
                  <a:srgbClr val="006600"/>
                </a:solidFill>
              </a:endParaRPr>
            </a:p>
          </p:txBody>
        </p:sp>
      </p:grpSp>
      <p:sp>
        <p:nvSpPr>
          <p:cNvPr id="1029" name="4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Elementary</a:t>
            </a:r>
            <a:r>
              <a:rPr lang="es-MX" dirty="0" smtClean="0"/>
              <a:t> </a:t>
            </a:r>
            <a:r>
              <a:rPr lang="es-MX" dirty="0" err="1" smtClean="0"/>
              <a:t>Particles</a:t>
            </a:r>
            <a:endParaRPr lang="es-MX" dirty="0" smtClean="0"/>
          </a:p>
        </p:txBody>
      </p:sp>
      <p:grpSp>
        <p:nvGrpSpPr>
          <p:cNvPr id="7" name="55 Grupo"/>
          <p:cNvGrpSpPr>
            <a:grpSpLocks/>
          </p:cNvGrpSpPr>
          <p:nvPr/>
        </p:nvGrpSpPr>
        <p:grpSpPr bwMode="auto">
          <a:xfrm>
            <a:off x="6324600" y="1143000"/>
            <a:ext cx="2552700" cy="4648200"/>
            <a:chOff x="6324600" y="1143000"/>
            <a:chExt cx="2552889" cy="4648200"/>
          </a:xfrm>
        </p:grpSpPr>
        <p:grpSp>
          <p:nvGrpSpPr>
            <p:cNvPr id="1031" name="42 Grupo"/>
            <p:cNvGrpSpPr>
              <a:grpSpLocks/>
            </p:cNvGrpSpPr>
            <p:nvPr/>
          </p:nvGrpSpPr>
          <p:grpSpPr bwMode="auto">
            <a:xfrm>
              <a:off x="6324600" y="1143000"/>
              <a:ext cx="2548263" cy="1600200"/>
              <a:chOff x="7086599" y="1219200"/>
              <a:chExt cx="2548199" cy="1600200"/>
            </a:xfrm>
          </p:grpSpPr>
          <p:sp>
            <p:nvSpPr>
              <p:cNvPr id="41" name="40 CuadroTexto"/>
              <p:cNvSpPr txBox="1"/>
              <p:nvPr/>
            </p:nvSpPr>
            <p:spPr>
              <a:xfrm>
                <a:off x="7507308" y="1219200"/>
                <a:ext cx="2127354" cy="461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MX" sz="2400" b="1" i="1" dirty="0">
                    <a:solidFill>
                      <a:schemeClr val="tx1">
                        <a:lumMod val="50000"/>
                      </a:schemeClr>
                    </a:solidFill>
                  </a:rPr>
                  <a:t>SU(2)</a:t>
                </a:r>
                <a:r>
                  <a:rPr lang="es-MX" sz="2400" b="1" i="1" baseline="-25000" dirty="0">
                    <a:solidFill>
                      <a:schemeClr val="tx1">
                        <a:lumMod val="50000"/>
                      </a:schemeClr>
                    </a:solidFill>
                  </a:rPr>
                  <a:t>W </a:t>
                </a:r>
                <a:r>
                  <a:rPr lang="es-MX" sz="2400" b="1" i="1" dirty="0">
                    <a:solidFill>
                      <a:schemeClr val="tx1">
                        <a:lumMod val="50000"/>
                      </a:schemeClr>
                    </a:solidFill>
                  </a:rPr>
                  <a:t>× U(1)</a:t>
                </a:r>
                <a:r>
                  <a:rPr lang="es-MX" sz="2400" b="1" i="1" baseline="-25000" dirty="0">
                    <a:solidFill>
                      <a:schemeClr val="tx1">
                        <a:lumMod val="50000"/>
                      </a:schemeClr>
                    </a:solidFill>
                  </a:rPr>
                  <a:t>Y</a:t>
                </a:r>
                <a:endParaRPr lang="es-MX" sz="2400" b="1" i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1" name="41 Cerrar llave"/>
              <p:cNvSpPr>
                <a:spLocks/>
              </p:cNvSpPr>
              <p:nvPr/>
            </p:nvSpPr>
            <p:spPr bwMode="auto">
              <a:xfrm>
                <a:off x="7086599" y="1219200"/>
                <a:ext cx="304800" cy="1600200"/>
              </a:xfrm>
              <a:prstGeom prst="rightBrace">
                <a:avLst>
                  <a:gd name="adj1" fmla="val 8337"/>
                  <a:gd name="adj2" fmla="val 50000"/>
                </a:avLst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s-MX">
                  <a:solidFill>
                    <a:srgbClr val="100278"/>
                  </a:solidFill>
                </a:endParaRPr>
              </a:p>
            </p:txBody>
          </p:sp>
        </p:grpSp>
        <p:sp>
          <p:nvSpPr>
            <p:cNvPr id="1032" name="43 CuadroTexto"/>
            <p:cNvSpPr txBox="1">
              <a:spLocks noChangeArrowheads="1"/>
            </p:cNvSpPr>
            <p:nvPr/>
          </p:nvSpPr>
          <p:spPr bwMode="auto">
            <a:xfrm>
              <a:off x="6890886" y="3654790"/>
              <a:ext cx="17524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400" b="1" i="1">
                  <a:solidFill>
                    <a:srgbClr val="006600"/>
                  </a:solidFill>
                </a:rPr>
                <a:t>SU(3)  :   </a:t>
              </a:r>
              <a:r>
                <a:rPr lang="el-GR" sz="2400" b="1" i="1">
                  <a:solidFill>
                    <a:srgbClr val="006600"/>
                  </a:solidFill>
                </a:rPr>
                <a:t>α</a:t>
              </a:r>
              <a:r>
                <a:rPr lang="es-MX" sz="2400" b="1" i="1" baseline="-25000">
                  <a:solidFill>
                    <a:srgbClr val="006600"/>
                  </a:solidFill>
                </a:rPr>
                <a:t>s</a:t>
              </a:r>
              <a:r>
                <a:rPr lang="es-MX" sz="2400" b="1" i="1">
                  <a:solidFill>
                    <a:srgbClr val="006600"/>
                  </a:solidFill>
                </a:rPr>
                <a:t> </a:t>
              </a:r>
            </a:p>
          </p:txBody>
        </p:sp>
        <p:sp>
          <p:nvSpPr>
            <p:cNvPr id="1033" name="48 CuadroTexto"/>
            <p:cNvSpPr txBox="1">
              <a:spLocks noChangeArrowheads="1"/>
            </p:cNvSpPr>
            <p:nvPr/>
          </p:nvSpPr>
          <p:spPr bwMode="auto">
            <a:xfrm>
              <a:off x="7391400" y="4419600"/>
              <a:ext cx="5838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rgbClr val="0000FF"/>
                  </a:solidFill>
                </a:rPr>
                <a:t>m</a:t>
              </a:r>
              <a:r>
                <a:rPr lang="en-US" sz="2400" b="1" i="1" baseline="-25000">
                  <a:solidFill>
                    <a:srgbClr val="0000FF"/>
                  </a:solidFill>
                </a:rPr>
                <a:t>H</a:t>
              </a:r>
              <a:endParaRPr lang="es-MX" sz="2400" b="1" i="1" baseline="-25000">
                <a:solidFill>
                  <a:srgbClr val="0000FF"/>
                </a:solidFill>
              </a:endParaRPr>
            </a:p>
          </p:txBody>
        </p:sp>
        <p:grpSp>
          <p:nvGrpSpPr>
            <p:cNvPr id="1034" name="50 Grupo"/>
            <p:cNvGrpSpPr>
              <a:grpSpLocks/>
            </p:cNvGrpSpPr>
            <p:nvPr/>
          </p:nvGrpSpPr>
          <p:grpSpPr bwMode="auto">
            <a:xfrm>
              <a:off x="6934200" y="1676400"/>
              <a:ext cx="1943289" cy="1847910"/>
              <a:chOff x="6934200" y="1752600"/>
              <a:chExt cx="1943289" cy="1847910"/>
            </a:xfrm>
          </p:grpSpPr>
          <p:grpSp>
            <p:nvGrpSpPr>
              <p:cNvPr id="1035" name="47 Grupo"/>
              <p:cNvGrpSpPr>
                <a:grpSpLocks/>
              </p:cNvGrpSpPr>
              <p:nvPr/>
            </p:nvGrpSpPr>
            <p:grpSpPr bwMode="auto">
              <a:xfrm>
                <a:off x="6934200" y="1752600"/>
                <a:ext cx="1943289" cy="1395175"/>
                <a:chOff x="6934200" y="2205335"/>
                <a:chExt cx="1943289" cy="1395175"/>
              </a:xfrm>
            </p:grpSpPr>
            <p:sp>
              <p:nvSpPr>
                <p:cNvPr id="1037" name="44 CuadroTexto"/>
                <p:cNvSpPr txBox="1">
                  <a:spLocks noChangeArrowheads="1"/>
                </p:cNvSpPr>
                <p:nvPr/>
              </p:nvSpPr>
              <p:spPr bwMode="auto">
                <a:xfrm>
                  <a:off x="7010400" y="2738735"/>
                  <a:ext cx="138897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MX" sz="2000" b="1" i="1">
                      <a:solidFill>
                        <a:srgbClr val="C00000"/>
                      </a:solidFill>
                    </a:rPr>
                    <a:t>e = g sin</a:t>
                  </a:r>
                  <a:r>
                    <a:rPr lang="el-GR" b="1" i="1">
                      <a:solidFill>
                        <a:srgbClr val="C00000"/>
                      </a:solidFill>
                    </a:rPr>
                    <a:t>θ</a:t>
                  </a:r>
                  <a:r>
                    <a:rPr lang="es-MX" b="1" i="1" baseline="-25000">
                      <a:solidFill>
                        <a:srgbClr val="C00000"/>
                      </a:solidFill>
                    </a:rPr>
                    <a:t>W</a:t>
                  </a:r>
                  <a:r>
                    <a:rPr lang="es-MX" b="1" i="1">
                      <a:solidFill>
                        <a:srgbClr val="C00000"/>
                      </a:solidFill>
                    </a:rPr>
                    <a:t> </a:t>
                  </a:r>
                  <a:endParaRPr lang="es-MX" sz="2000" b="1" i="1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038" name="45 CuadroTexto"/>
                <p:cNvSpPr txBox="1">
                  <a:spLocks noChangeArrowheads="1"/>
                </p:cNvSpPr>
                <p:nvPr/>
              </p:nvSpPr>
              <p:spPr bwMode="auto">
                <a:xfrm>
                  <a:off x="7010400" y="2205335"/>
                  <a:ext cx="161646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MX" sz="2000" b="1" i="1">
                      <a:solidFill>
                        <a:srgbClr val="006600"/>
                      </a:solidFill>
                    </a:rPr>
                    <a:t>Q =  T</a:t>
                  </a:r>
                  <a:r>
                    <a:rPr lang="es-MX" sz="2000" b="1" i="1" baseline="-25000">
                      <a:solidFill>
                        <a:srgbClr val="006600"/>
                      </a:solidFill>
                    </a:rPr>
                    <a:t>3</a:t>
                  </a:r>
                  <a:r>
                    <a:rPr lang="en-US" sz="2000" b="1" i="1">
                      <a:solidFill>
                        <a:srgbClr val="006600"/>
                      </a:solidFill>
                    </a:rPr>
                    <a:t>+ ½ Y</a:t>
                  </a:r>
                  <a:endParaRPr lang="es-MX" sz="2000" b="1" i="1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039" name="46 CuadroTexto"/>
                <p:cNvSpPr txBox="1">
                  <a:spLocks noChangeArrowheads="1"/>
                </p:cNvSpPr>
                <p:nvPr/>
              </p:nvSpPr>
              <p:spPr bwMode="auto">
                <a:xfrm>
                  <a:off x="6934200" y="3200400"/>
                  <a:ext cx="1943289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>
                      <a:solidFill>
                        <a:srgbClr val="006600"/>
                      </a:solidFill>
                    </a:rPr>
                    <a:t>cos</a:t>
                  </a:r>
                  <a:r>
                    <a:rPr lang="el-GR" b="1" i="1">
                      <a:solidFill>
                        <a:srgbClr val="006600"/>
                      </a:solidFill>
                    </a:rPr>
                    <a:t> θ</a:t>
                  </a:r>
                  <a:r>
                    <a:rPr lang="es-MX" b="1" i="1" baseline="-25000">
                      <a:solidFill>
                        <a:srgbClr val="006600"/>
                      </a:solidFill>
                    </a:rPr>
                    <a:t>W</a:t>
                  </a:r>
                  <a:r>
                    <a:rPr lang="en-US" sz="2000" b="1" i="1">
                      <a:solidFill>
                        <a:srgbClr val="006600"/>
                      </a:solidFill>
                    </a:rPr>
                    <a:t> = m</a:t>
                  </a:r>
                  <a:r>
                    <a:rPr lang="en-US" sz="2000" b="1" i="1" baseline="-25000">
                      <a:solidFill>
                        <a:srgbClr val="006600"/>
                      </a:solidFill>
                    </a:rPr>
                    <a:t>W </a:t>
                  </a:r>
                  <a:r>
                    <a:rPr lang="en-US" sz="2000" b="1" i="1">
                      <a:solidFill>
                        <a:srgbClr val="006600"/>
                      </a:solidFill>
                    </a:rPr>
                    <a:t>/ m</a:t>
                  </a:r>
                  <a:r>
                    <a:rPr lang="en-US" sz="2000" b="1" i="1" baseline="-25000">
                      <a:solidFill>
                        <a:srgbClr val="006600"/>
                      </a:solidFill>
                    </a:rPr>
                    <a:t>Z</a:t>
                  </a:r>
                  <a:endParaRPr lang="es-MX" sz="2000" b="1" i="1" baseline="-25000">
                    <a:solidFill>
                      <a:srgbClr val="006600"/>
                    </a:solidFill>
                  </a:endParaRPr>
                </a:p>
              </p:txBody>
            </p:sp>
          </p:grpSp>
          <p:sp>
            <p:nvSpPr>
              <p:cNvPr id="1036" name="49 CuadroTexto"/>
              <p:cNvSpPr txBox="1">
                <a:spLocks noChangeArrowheads="1"/>
              </p:cNvSpPr>
              <p:nvPr/>
            </p:nvSpPr>
            <p:spPr bwMode="auto">
              <a:xfrm>
                <a:off x="7467600" y="3200400"/>
                <a:ext cx="75052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>
                    <a:solidFill>
                      <a:srgbClr val="0000FF"/>
                    </a:solidFill>
                  </a:rPr>
                  <a:t>U</a:t>
                </a:r>
                <a:r>
                  <a:rPr lang="en-US" sz="2000" b="1" i="1" baseline="-25000" dirty="0">
                    <a:solidFill>
                      <a:srgbClr val="0000FF"/>
                    </a:solidFill>
                  </a:rPr>
                  <a:t>CKM</a:t>
                </a:r>
                <a:endParaRPr lang="es-MX" sz="2000" b="1" i="1" baseline="-25000" dirty="0">
                  <a:solidFill>
                    <a:srgbClr val="0000FF"/>
                  </a:solidFill>
                </a:endParaRPr>
              </a:p>
            </p:txBody>
          </p:sp>
        </p:grpSp>
        <p:graphicFrame>
          <p:nvGraphicFramePr>
            <p:cNvPr id="1026" name="Object 48"/>
            <p:cNvGraphicFramePr>
              <a:graphicFrameLocks noChangeAspect="1"/>
            </p:cNvGraphicFramePr>
            <p:nvPr/>
          </p:nvGraphicFramePr>
          <p:xfrm>
            <a:off x="6629424" y="5252812"/>
            <a:ext cx="2209778" cy="538388"/>
          </p:xfrm>
          <a:graphic>
            <a:graphicData uri="http://schemas.openxmlformats.org/presentationml/2006/ole">
              <p:oleObj spid="_x0000_s1026" name="Ecuación" r:id="rId5" imgW="990360" imgH="241200" progId="Equation.3">
                <p:embed/>
              </p:oleObj>
            </a:graphicData>
          </a:graphic>
        </p:graphicFrame>
      </p:grpSp>
      <p:sp>
        <p:nvSpPr>
          <p:cNvPr id="54" name="53 CuadroTexto"/>
          <p:cNvSpPr txBox="1"/>
          <p:nvPr/>
        </p:nvSpPr>
        <p:spPr>
          <a:xfrm rot="19995045">
            <a:off x="3486551" y="4779128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u="sng" dirty="0" smtClean="0">
                <a:solidFill>
                  <a:srgbClr val="C00000"/>
                </a:solidFill>
                <a:latin typeface="Segoe Print" pitchFamily="2" charset="0"/>
              </a:rPr>
              <a:t>Just  found ??</a:t>
            </a:r>
            <a:endParaRPr lang="en-US" sz="2000" b="1" i="1" u="sng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Gauge Problem</a:t>
            </a:r>
            <a:endParaRPr lang="es-MX" dirty="0" smtClean="0"/>
          </a:p>
        </p:txBody>
      </p:sp>
      <p:sp>
        <p:nvSpPr>
          <p:cNvPr id="2053" name="4 CuadroTexto"/>
          <p:cNvSpPr txBox="1">
            <a:spLocks noChangeArrowheads="1"/>
          </p:cNvSpPr>
          <p:nvPr/>
        </p:nvSpPr>
        <p:spPr bwMode="auto">
          <a:xfrm>
            <a:off x="762000" y="838200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rgbClr val="A50021"/>
                </a:solidFill>
              </a:rPr>
              <a:t> 	</a:t>
            </a:r>
            <a:r>
              <a:rPr lang="en-US" sz="2000" i="1" dirty="0" smtClean="0">
                <a:solidFill>
                  <a:srgbClr val="002060"/>
                </a:solidFill>
              </a:rPr>
              <a:t>Why </a:t>
            </a:r>
            <a:r>
              <a:rPr lang="en-US" sz="2000" b="1" i="1" dirty="0" smtClean="0">
                <a:solidFill>
                  <a:srgbClr val="A50021"/>
                </a:solidFill>
              </a:rPr>
              <a:t> </a:t>
            </a:r>
            <a:r>
              <a:rPr lang="en-US" sz="2000" b="1" i="1" dirty="0">
                <a:solidFill>
                  <a:srgbClr val="A50021"/>
                </a:solidFill>
              </a:rPr>
              <a:t>G</a:t>
            </a:r>
            <a:r>
              <a:rPr lang="en-US" sz="2000" b="1" i="1" baseline="-25000" dirty="0">
                <a:solidFill>
                  <a:srgbClr val="A50021"/>
                </a:solidFill>
              </a:rPr>
              <a:t>SM</a:t>
            </a:r>
            <a:r>
              <a:rPr lang="en-US" sz="2000" b="1" i="1" dirty="0">
                <a:solidFill>
                  <a:srgbClr val="A50021"/>
                </a:solidFill>
              </a:rPr>
              <a:t> = </a:t>
            </a:r>
            <a:r>
              <a:rPr lang="en-US" sz="2000" b="1" i="1" dirty="0">
                <a:solidFill>
                  <a:srgbClr val="0000FF"/>
                </a:solidFill>
              </a:rPr>
              <a:t>S(3)</a:t>
            </a:r>
            <a:r>
              <a:rPr lang="en-US" sz="2000" b="1" i="1" dirty="0">
                <a:solidFill>
                  <a:srgbClr val="A50021"/>
                </a:solidFill>
              </a:rPr>
              <a:t>×</a:t>
            </a:r>
            <a:r>
              <a:rPr lang="en-US" sz="2000" b="1" i="1" dirty="0">
                <a:solidFill>
                  <a:srgbClr val="006600"/>
                </a:solidFill>
              </a:rPr>
              <a:t>SU(2)×U(1</a:t>
            </a:r>
            <a:r>
              <a:rPr lang="en-US" sz="2000" b="1" i="1" dirty="0" smtClean="0">
                <a:solidFill>
                  <a:srgbClr val="006600"/>
                </a:solidFill>
              </a:rPr>
              <a:t>)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>
                <a:solidFill>
                  <a:srgbClr val="002060"/>
                </a:solidFill>
              </a:rPr>
              <a:t>where</a:t>
            </a:r>
            <a:r>
              <a:rPr lang="en-US" sz="2000" b="1" i="1" dirty="0">
                <a:solidFill>
                  <a:srgbClr val="002060"/>
                </a:solidFill>
              </a:rPr>
              <a:t>  </a:t>
            </a:r>
            <a:r>
              <a:rPr lang="en-US" sz="2000" i="1" dirty="0" err="1">
                <a:solidFill>
                  <a:srgbClr val="0000FF"/>
                </a:solidFill>
              </a:rPr>
              <a:t>ɡ</a:t>
            </a:r>
            <a:r>
              <a:rPr lang="en-US" sz="2000" i="1" baseline="-25000" dirty="0" err="1">
                <a:solidFill>
                  <a:srgbClr val="0000FF"/>
                </a:solidFill>
              </a:rPr>
              <a:t>s</a:t>
            </a:r>
            <a:r>
              <a:rPr lang="en-US" sz="2000" i="1" baseline="-25000" dirty="0">
                <a:solidFill>
                  <a:srgbClr val="0000FF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≠ ɡ ≠ ɡ</a:t>
            </a:r>
            <a:r>
              <a:rPr lang="en-US" sz="2000" i="1" dirty="0" smtClean="0">
                <a:solidFill>
                  <a:srgbClr val="0000FF"/>
                </a:solidFill>
              </a:rPr>
              <a:t>’  ?</a:t>
            </a:r>
            <a:endParaRPr lang="en-US" sz="2000" i="1" dirty="0">
              <a:solidFill>
                <a:srgbClr val="0000FF"/>
              </a:solidFill>
            </a:endParaRPr>
          </a:p>
          <a:p>
            <a:r>
              <a:rPr lang="en-US" sz="2000" i="1" dirty="0">
                <a:solidFill>
                  <a:srgbClr val="0000FF"/>
                </a:solidFill>
              </a:rPr>
              <a:t/>
            </a:r>
            <a:br>
              <a:rPr lang="en-US" sz="2000" i="1" dirty="0">
                <a:solidFill>
                  <a:srgbClr val="0000FF"/>
                </a:solidFill>
              </a:rPr>
            </a:br>
            <a:r>
              <a:rPr lang="en-US" sz="2000" i="1" dirty="0">
                <a:solidFill>
                  <a:srgbClr val="0000FF"/>
                </a:solidFill>
              </a:rPr>
              <a:t>   </a:t>
            </a:r>
            <a:r>
              <a:rPr lang="en-US" sz="2000" i="1" dirty="0">
                <a:solidFill>
                  <a:srgbClr val="FF0000"/>
                </a:solidFill>
              </a:rPr>
              <a:t>charge quantization:   </a:t>
            </a:r>
            <a:r>
              <a:rPr lang="en-US" sz="2000" i="1" dirty="0">
                <a:solidFill>
                  <a:srgbClr val="0000FF"/>
                </a:solidFill>
              </a:rPr>
              <a:t>Y = 2 ( Q – T</a:t>
            </a:r>
            <a:r>
              <a:rPr lang="en-US" sz="2000" i="1" baseline="-25000" dirty="0">
                <a:solidFill>
                  <a:srgbClr val="0000FF"/>
                </a:solidFill>
              </a:rPr>
              <a:t>3 </a:t>
            </a:r>
            <a:r>
              <a:rPr lang="en-US" sz="2000" i="1" dirty="0">
                <a:solidFill>
                  <a:srgbClr val="0000FF"/>
                </a:solidFill>
              </a:rPr>
              <a:t>) </a:t>
            </a:r>
            <a:r>
              <a:rPr lang="en-US" sz="2000" i="1" dirty="0" smtClean="0">
                <a:solidFill>
                  <a:srgbClr val="0000FF"/>
                </a:solidFill>
              </a:rPr>
              <a:t>;    </a:t>
            </a:r>
            <a:r>
              <a:rPr lang="en-US" sz="2000" i="1" dirty="0" err="1" smtClean="0">
                <a:solidFill>
                  <a:srgbClr val="CC0000"/>
                </a:solidFill>
              </a:rPr>
              <a:t>Tr</a:t>
            </a:r>
            <a:r>
              <a:rPr lang="en-US" sz="2000" i="1" dirty="0" smtClean="0">
                <a:solidFill>
                  <a:srgbClr val="CC0000"/>
                </a:solidFill>
              </a:rPr>
              <a:t> Q</a:t>
            </a:r>
            <a:r>
              <a:rPr lang="en-US" sz="2000" i="1" dirty="0" smtClean="0">
                <a:solidFill>
                  <a:srgbClr val="0000FF"/>
                </a:solidFill>
              </a:rPr>
              <a:t> =</a:t>
            </a:r>
            <a:r>
              <a:rPr lang="en-US" sz="2000" i="1" dirty="0" err="1" smtClean="0">
                <a:solidFill>
                  <a:srgbClr val="0000FF"/>
                </a:solidFill>
              </a:rPr>
              <a:t>Tr</a:t>
            </a:r>
            <a:r>
              <a:rPr lang="en-US" sz="2000" i="1" dirty="0" smtClean="0">
                <a:solidFill>
                  <a:srgbClr val="0000FF"/>
                </a:solidFill>
              </a:rPr>
              <a:t> Q</a:t>
            </a:r>
            <a:r>
              <a:rPr lang="en-US" sz="2000" i="1" baseline="30000" dirty="0" smtClean="0">
                <a:solidFill>
                  <a:srgbClr val="0000FF"/>
                </a:solidFill>
              </a:rPr>
              <a:t>3</a:t>
            </a:r>
            <a:r>
              <a:rPr lang="en-US" sz="2000" i="1" dirty="0" smtClean="0">
                <a:solidFill>
                  <a:srgbClr val="0000FF"/>
                </a:solidFill>
              </a:rPr>
              <a:t> =0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38250" y="1943100"/>
          <a:ext cx="6843713" cy="419100"/>
        </p:xfrm>
        <a:graphic>
          <a:graphicData uri="http://schemas.openxmlformats.org/presentationml/2006/ole">
            <p:oleObj spid="_x0000_s2050" name="Ecuación" r:id="rId3" imgW="3581280" imgH="228600" progId="Equation.3">
              <p:embed/>
            </p:oleObj>
          </a:graphicData>
        </a:graphic>
      </p:graphicFrame>
      <p:sp>
        <p:nvSpPr>
          <p:cNvPr id="2056" name="12 Rectángulo"/>
          <p:cNvSpPr>
            <a:spLocks noChangeArrowheads="1"/>
          </p:cNvSpPr>
          <p:nvPr/>
        </p:nvSpPr>
        <p:spPr bwMode="auto">
          <a:xfrm>
            <a:off x="6400800" y="62484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rgbClr val="0000FF"/>
                </a:solidFill>
              </a:rPr>
              <a:t> why 3 families??</a:t>
            </a:r>
            <a:endParaRPr lang="es-MX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/>
        </p:nvGraphicFramePr>
        <p:xfrm>
          <a:off x="5029200" y="3733800"/>
          <a:ext cx="3538538" cy="838200"/>
        </p:xfrm>
        <a:graphic>
          <a:graphicData uri="http://schemas.openxmlformats.org/presentationml/2006/ole">
            <p:oleObj spid="_x0000_s2060" name="Ecuación" r:id="rId4" imgW="1930320" imgH="457200" progId="Equation.3">
              <p:embed/>
            </p:oleObj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5029200" y="4648200"/>
            <a:ext cx="37338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C0000"/>
                </a:solidFill>
              </a:rPr>
              <a:t>Signature: Proton decay</a:t>
            </a:r>
            <a:r>
              <a:rPr lang="en-US" sz="2000" dirty="0" smtClean="0">
                <a:solidFill>
                  <a:srgbClr val="0000FF"/>
                </a:solidFill>
              </a:rPr>
              <a:t/>
            </a:r>
            <a:br>
              <a:rPr lang="en-US" sz="2000" dirty="0" smtClean="0">
                <a:solidFill>
                  <a:srgbClr val="0000FF"/>
                </a:solidFill>
              </a:rPr>
            </a:br>
            <a:endParaRPr lang="en-US" sz="1200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Doublet-triplet  splitting  problem</a:t>
            </a:r>
            <a:br>
              <a:rPr lang="en-US" sz="2000" dirty="0" smtClean="0">
                <a:solidFill>
                  <a:srgbClr val="0000FF"/>
                </a:solidFill>
              </a:rPr>
            </a:br>
            <a:endParaRPr lang="en-US" sz="1050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FCNC 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582862"/>
            <a:ext cx="4018898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2743200" y="2735262"/>
          <a:ext cx="1676400" cy="628650"/>
        </p:xfrm>
        <a:graphic>
          <a:graphicData uri="http://schemas.openxmlformats.org/presentationml/2006/ole">
            <p:oleObj spid="_x0000_s2061" name="Ecuación" r:id="rId6" imgW="1117440" imgH="419040" progId="Equation.3">
              <p:embed/>
            </p:oleObj>
          </a:graphicData>
        </a:graphic>
      </p:graphicFrame>
      <p:grpSp>
        <p:nvGrpSpPr>
          <p:cNvPr id="16" name="Group 124"/>
          <p:cNvGrpSpPr>
            <a:grpSpLocks/>
          </p:cNvGrpSpPr>
          <p:nvPr/>
        </p:nvGrpSpPr>
        <p:grpSpPr bwMode="auto">
          <a:xfrm>
            <a:off x="5029200" y="2636837"/>
            <a:ext cx="3467100" cy="868363"/>
            <a:chOff x="312" y="2644"/>
            <a:chExt cx="2184" cy="547"/>
          </a:xfrm>
        </p:grpSpPr>
        <p:grpSp>
          <p:nvGrpSpPr>
            <p:cNvPr id="17" name="Group 120"/>
            <p:cNvGrpSpPr>
              <a:grpSpLocks/>
            </p:cNvGrpSpPr>
            <p:nvPr/>
          </p:nvGrpSpPr>
          <p:grpSpPr bwMode="auto">
            <a:xfrm>
              <a:off x="1203" y="2903"/>
              <a:ext cx="1148" cy="288"/>
              <a:chOff x="1203" y="2903"/>
              <a:chExt cx="1148" cy="288"/>
            </a:xfrm>
          </p:grpSpPr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 flipH="1">
                <a:off x="1449" y="3007"/>
                <a:ext cx="114" cy="151"/>
              </a:xfrm>
              <a:prstGeom prst="line">
                <a:avLst/>
              </a:prstGeom>
              <a:noFill/>
              <a:ln w="0">
                <a:solidFill>
                  <a:srgbClr val="F8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/>
              </a:p>
            </p:txBody>
          </p:sp>
          <p:sp>
            <p:nvSpPr>
              <p:cNvPr id="46" name="Rectangle 90"/>
              <p:cNvSpPr>
                <a:spLocks noChangeArrowheads="1"/>
              </p:cNvSpPr>
              <p:nvPr/>
            </p:nvSpPr>
            <p:spPr bwMode="auto">
              <a:xfrm>
                <a:off x="1344" y="2903"/>
                <a:ext cx="6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F80000"/>
                    </a:solidFill>
                    <a:latin typeface="Symbol" pitchFamily="18" charset="2"/>
                  </a:rPr>
                  <a:t>(</a:t>
                </a:r>
                <a:endParaRPr lang="en-US" sz="1600" b="1">
                  <a:solidFill>
                    <a:srgbClr val="F80000"/>
                  </a:solidFill>
                </a:endParaRPr>
              </a:p>
            </p:txBody>
          </p:sp>
          <p:sp>
            <p:nvSpPr>
              <p:cNvPr id="47" name="Rectangle 91"/>
              <p:cNvSpPr>
                <a:spLocks noChangeArrowheads="1"/>
              </p:cNvSpPr>
              <p:nvPr/>
            </p:nvSpPr>
            <p:spPr bwMode="auto">
              <a:xfrm>
                <a:off x="2035" y="2903"/>
                <a:ext cx="6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F80000"/>
                    </a:solidFill>
                    <a:latin typeface="Symbol" pitchFamily="18" charset="2"/>
                  </a:rPr>
                  <a:t>)</a:t>
                </a:r>
                <a:endParaRPr lang="en-US" sz="1600" b="1">
                  <a:solidFill>
                    <a:srgbClr val="F80000"/>
                  </a:solidFill>
                </a:endParaRPr>
              </a:p>
            </p:txBody>
          </p:sp>
          <p:sp>
            <p:nvSpPr>
              <p:cNvPr id="48" name="Rectangle 92"/>
              <p:cNvSpPr>
                <a:spLocks noChangeArrowheads="1"/>
              </p:cNvSpPr>
              <p:nvPr/>
            </p:nvSpPr>
            <p:spPr bwMode="auto">
              <a:xfrm>
                <a:off x="2095" y="3084"/>
                <a:ext cx="256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 i="1" dirty="0">
                    <a:solidFill>
                      <a:srgbClr val="F80000"/>
                    </a:solidFill>
                  </a:rPr>
                  <a:t>MSSM</a:t>
                </a:r>
                <a:endParaRPr lang="en-US" sz="1600" b="1" dirty="0">
                  <a:solidFill>
                    <a:srgbClr val="F80000"/>
                  </a:solidFill>
                </a:endParaRPr>
              </a:p>
            </p:txBody>
          </p:sp>
          <p:sp>
            <p:nvSpPr>
              <p:cNvPr id="49" name="Rectangle 93"/>
              <p:cNvSpPr>
                <a:spLocks noChangeArrowheads="1"/>
              </p:cNvSpPr>
              <p:nvPr/>
            </p:nvSpPr>
            <p:spPr bwMode="auto">
              <a:xfrm>
                <a:off x="1511" y="3070"/>
                <a:ext cx="4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 i="1">
                    <a:solidFill>
                      <a:srgbClr val="F80000"/>
                    </a:solidFill>
                  </a:rPr>
                  <a:t>5</a:t>
                </a:r>
                <a:endParaRPr lang="en-US" sz="1600" b="1">
                  <a:solidFill>
                    <a:srgbClr val="F80000"/>
                  </a:solidFill>
                </a:endParaRPr>
              </a:p>
            </p:txBody>
          </p:sp>
          <p:sp>
            <p:nvSpPr>
              <p:cNvPr id="50" name="Rectangle 94"/>
              <p:cNvSpPr>
                <a:spLocks noChangeArrowheads="1"/>
              </p:cNvSpPr>
              <p:nvPr/>
            </p:nvSpPr>
            <p:spPr bwMode="auto">
              <a:xfrm>
                <a:off x="1400" y="2995"/>
                <a:ext cx="8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 i="1">
                    <a:solidFill>
                      <a:srgbClr val="F80000"/>
                    </a:solidFill>
                  </a:rPr>
                  <a:t>33</a:t>
                </a:r>
                <a:endParaRPr lang="en-US" sz="1600" b="1">
                  <a:solidFill>
                    <a:srgbClr val="F80000"/>
                  </a:solidFill>
                </a:endParaRPr>
              </a:p>
            </p:txBody>
          </p:sp>
          <p:sp>
            <p:nvSpPr>
              <p:cNvPr id="51" name="Rectangle 103"/>
              <p:cNvSpPr>
                <a:spLocks noChangeArrowheads="1"/>
              </p:cNvSpPr>
              <p:nvPr/>
            </p:nvSpPr>
            <p:spPr bwMode="auto">
              <a:xfrm>
                <a:off x="1941" y="2976"/>
                <a:ext cx="8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 i="1">
                    <a:solidFill>
                      <a:srgbClr val="F80000"/>
                    </a:solidFill>
                  </a:rPr>
                  <a:t>3</a:t>
                </a:r>
                <a:endParaRPr lang="en-US" sz="1600" b="1">
                  <a:solidFill>
                    <a:srgbClr val="F80000"/>
                  </a:solidFill>
                </a:endParaRPr>
              </a:p>
            </p:txBody>
          </p:sp>
          <p:sp>
            <p:nvSpPr>
              <p:cNvPr id="52" name="Rectangle 104"/>
              <p:cNvSpPr>
                <a:spLocks noChangeArrowheads="1"/>
              </p:cNvSpPr>
              <p:nvPr/>
            </p:nvSpPr>
            <p:spPr bwMode="auto">
              <a:xfrm>
                <a:off x="1647" y="2976"/>
                <a:ext cx="8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 i="1">
                    <a:solidFill>
                      <a:srgbClr val="F80000"/>
                    </a:solidFill>
                  </a:rPr>
                  <a:t>1</a:t>
                </a:r>
                <a:endParaRPr lang="en-US" sz="1600" b="1">
                  <a:solidFill>
                    <a:srgbClr val="F80000"/>
                  </a:solidFill>
                </a:endParaRPr>
              </a:p>
            </p:txBody>
          </p:sp>
          <p:sp>
            <p:nvSpPr>
              <p:cNvPr id="53" name="Rectangle 109"/>
              <p:cNvSpPr>
                <a:spLocks noChangeArrowheads="1"/>
              </p:cNvSpPr>
              <p:nvPr/>
            </p:nvSpPr>
            <p:spPr bwMode="auto">
              <a:xfrm>
                <a:off x="1810" y="2957"/>
                <a:ext cx="8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F80000"/>
                    </a:solidFill>
                    <a:latin typeface="Symbol" pitchFamily="18" charset="2"/>
                  </a:rPr>
                  <a:t>-</a:t>
                </a:r>
                <a:endParaRPr lang="en-US" sz="1600" b="1">
                  <a:solidFill>
                    <a:srgbClr val="F80000"/>
                  </a:solidFill>
                </a:endParaRPr>
              </a:p>
            </p:txBody>
          </p:sp>
          <p:sp>
            <p:nvSpPr>
              <p:cNvPr id="54" name="Rectangle 110"/>
              <p:cNvSpPr>
                <a:spLocks noChangeArrowheads="1"/>
              </p:cNvSpPr>
              <p:nvPr/>
            </p:nvSpPr>
            <p:spPr bwMode="auto">
              <a:xfrm>
                <a:off x="1203" y="2957"/>
                <a:ext cx="8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F80000"/>
                    </a:solidFill>
                    <a:latin typeface="Symbol" pitchFamily="18" charset="2"/>
                  </a:rPr>
                  <a:t>=</a:t>
                </a:r>
                <a:endParaRPr lang="en-US" sz="1600" b="1">
                  <a:solidFill>
                    <a:srgbClr val="F80000"/>
                  </a:solidFill>
                </a:endParaRPr>
              </a:p>
            </p:txBody>
          </p:sp>
          <p:sp>
            <p:nvSpPr>
              <p:cNvPr id="55" name="Rectangle 114"/>
              <p:cNvSpPr>
                <a:spLocks noChangeArrowheads="1"/>
              </p:cNvSpPr>
              <p:nvPr/>
            </p:nvSpPr>
            <p:spPr bwMode="auto">
              <a:xfrm>
                <a:off x="1744" y="2976"/>
                <a:ext cx="4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F80000"/>
                    </a:solidFill>
                  </a:rPr>
                  <a:t>,</a:t>
                </a:r>
                <a:endParaRPr lang="en-US" sz="1600" b="1">
                  <a:solidFill>
                    <a:srgbClr val="F80000"/>
                  </a:solidFill>
                </a:endParaRPr>
              </a:p>
            </p:txBody>
          </p:sp>
          <p:sp>
            <p:nvSpPr>
              <p:cNvPr id="56" name="Rectangle 115"/>
              <p:cNvSpPr>
                <a:spLocks noChangeArrowheads="1"/>
              </p:cNvSpPr>
              <p:nvPr/>
            </p:nvSpPr>
            <p:spPr bwMode="auto">
              <a:xfrm>
                <a:off x="1588" y="2976"/>
                <a:ext cx="4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F80000"/>
                    </a:solidFill>
                  </a:rPr>
                  <a:t>,</a:t>
                </a:r>
                <a:endParaRPr lang="en-US" sz="1600" b="1">
                  <a:solidFill>
                    <a:srgbClr val="F80000"/>
                  </a:solidFill>
                </a:endParaRPr>
              </a:p>
            </p:txBody>
          </p:sp>
        </p:grpSp>
        <p:grpSp>
          <p:nvGrpSpPr>
            <p:cNvPr id="18" name="Group 121"/>
            <p:cNvGrpSpPr>
              <a:grpSpLocks/>
            </p:cNvGrpSpPr>
            <p:nvPr/>
          </p:nvGrpSpPr>
          <p:grpSpPr bwMode="auto">
            <a:xfrm>
              <a:off x="1204" y="2644"/>
              <a:ext cx="1292" cy="289"/>
              <a:chOff x="1167" y="2644"/>
              <a:chExt cx="1292" cy="289"/>
            </a:xfrm>
          </p:grpSpPr>
          <p:sp>
            <p:nvSpPr>
              <p:cNvPr id="30" name="Line 85"/>
              <p:cNvSpPr>
                <a:spLocks noChangeShapeType="1"/>
              </p:cNvSpPr>
              <p:nvPr/>
            </p:nvSpPr>
            <p:spPr bwMode="auto">
              <a:xfrm flipH="1">
                <a:off x="1408" y="2749"/>
                <a:ext cx="114" cy="151"/>
              </a:xfrm>
              <a:prstGeom prst="line">
                <a:avLst/>
              </a:prstGeom>
              <a:noFill/>
              <a:ln w="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/>
              </a:p>
            </p:txBody>
          </p:sp>
          <p:sp>
            <p:nvSpPr>
              <p:cNvPr id="31" name="Line 86"/>
              <p:cNvSpPr>
                <a:spLocks noChangeShapeType="1"/>
              </p:cNvSpPr>
              <p:nvPr/>
            </p:nvSpPr>
            <p:spPr bwMode="auto">
              <a:xfrm flipH="1">
                <a:off x="1842" y="2749"/>
                <a:ext cx="114" cy="151"/>
              </a:xfrm>
              <a:prstGeom prst="line">
                <a:avLst/>
              </a:prstGeom>
              <a:noFill/>
              <a:ln w="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/>
              </a:p>
            </p:txBody>
          </p:sp>
          <p:sp>
            <p:nvSpPr>
              <p:cNvPr id="32" name="Rectangle 87"/>
              <p:cNvSpPr>
                <a:spLocks noChangeArrowheads="1"/>
              </p:cNvSpPr>
              <p:nvPr/>
            </p:nvSpPr>
            <p:spPr bwMode="auto">
              <a:xfrm>
                <a:off x="1308" y="2644"/>
                <a:ext cx="6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339933"/>
                    </a:solidFill>
                    <a:latin typeface="Symbol" pitchFamily="18" charset="2"/>
                  </a:rPr>
                  <a:t>(</a:t>
                </a:r>
                <a:endParaRPr lang="en-US" sz="1600" b="1">
                  <a:solidFill>
                    <a:srgbClr val="339933"/>
                  </a:solidFill>
                </a:endParaRPr>
              </a:p>
            </p:txBody>
          </p:sp>
          <p:sp>
            <p:nvSpPr>
              <p:cNvPr id="33" name="Rectangle 88"/>
              <p:cNvSpPr>
                <a:spLocks noChangeArrowheads="1"/>
              </p:cNvSpPr>
              <p:nvPr/>
            </p:nvSpPr>
            <p:spPr bwMode="auto">
              <a:xfrm>
                <a:off x="2270" y="2644"/>
                <a:ext cx="6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339933"/>
                    </a:solidFill>
                    <a:latin typeface="Symbol" pitchFamily="18" charset="2"/>
                  </a:rPr>
                  <a:t>)</a:t>
                </a:r>
                <a:endParaRPr lang="en-US" sz="1600" b="1">
                  <a:solidFill>
                    <a:srgbClr val="339933"/>
                  </a:solidFill>
                </a:endParaRPr>
              </a:p>
            </p:txBody>
          </p:sp>
          <p:sp>
            <p:nvSpPr>
              <p:cNvPr id="34" name="Rectangle 95"/>
              <p:cNvSpPr>
                <a:spLocks noChangeArrowheads="1"/>
              </p:cNvSpPr>
              <p:nvPr/>
            </p:nvSpPr>
            <p:spPr bwMode="auto">
              <a:xfrm>
                <a:off x="2331" y="2826"/>
                <a:ext cx="128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 i="1">
                    <a:solidFill>
                      <a:srgbClr val="339933"/>
                    </a:solidFill>
                  </a:rPr>
                  <a:t>SM</a:t>
                </a:r>
                <a:endParaRPr lang="en-US" sz="1600" b="1">
                  <a:solidFill>
                    <a:srgbClr val="339933"/>
                  </a:solidFill>
                </a:endParaRPr>
              </a:p>
            </p:txBody>
          </p:sp>
          <p:sp>
            <p:nvSpPr>
              <p:cNvPr id="35" name="Rectangle 96"/>
              <p:cNvSpPr>
                <a:spLocks noChangeArrowheads="1"/>
              </p:cNvSpPr>
              <p:nvPr/>
            </p:nvSpPr>
            <p:spPr bwMode="auto">
              <a:xfrm>
                <a:off x="1901" y="2811"/>
                <a:ext cx="4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 i="1">
                    <a:solidFill>
                      <a:srgbClr val="339933"/>
                    </a:solidFill>
                  </a:rPr>
                  <a:t>6</a:t>
                </a:r>
                <a:endParaRPr lang="en-US" sz="1600" b="1">
                  <a:solidFill>
                    <a:srgbClr val="339933"/>
                  </a:solidFill>
                </a:endParaRPr>
              </a:p>
            </p:txBody>
          </p:sp>
          <p:sp>
            <p:nvSpPr>
              <p:cNvPr id="36" name="Rectangle 97"/>
              <p:cNvSpPr>
                <a:spLocks noChangeArrowheads="1"/>
              </p:cNvSpPr>
              <p:nvPr/>
            </p:nvSpPr>
            <p:spPr bwMode="auto">
              <a:xfrm>
                <a:off x="1790" y="2736"/>
                <a:ext cx="8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 i="1">
                    <a:solidFill>
                      <a:srgbClr val="339933"/>
                    </a:solidFill>
                  </a:rPr>
                  <a:t>19</a:t>
                </a:r>
                <a:endParaRPr lang="en-US" sz="1600" b="1">
                  <a:solidFill>
                    <a:srgbClr val="339933"/>
                  </a:solidFill>
                </a:endParaRPr>
              </a:p>
            </p:txBody>
          </p:sp>
          <p:sp>
            <p:nvSpPr>
              <p:cNvPr id="37" name="Rectangle 98"/>
              <p:cNvSpPr>
                <a:spLocks noChangeArrowheads="1"/>
              </p:cNvSpPr>
              <p:nvPr/>
            </p:nvSpPr>
            <p:spPr bwMode="auto">
              <a:xfrm>
                <a:off x="1467" y="2811"/>
                <a:ext cx="8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 i="1">
                    <a:solidFill>
                      <a:srgbClr val="339933"/>
                    </a:solidFill>
                  </a:rPr>
                  <a:t>10</a:t>
                </a:r>
                <a:endParaRPr lang="en-US" sz="1600" b="1">
                  <a:solidFill>
                    <a:srgbClr val="339933"/>
                  </a:solidFill>
                </a:endParaRPr>
              </a:p>
            </p:txBody>
          </p:sp>
          <p:sp>
            <p:nvSpPr>
              <p:cNvPr id="38" name="Rectangle 99"/>
              <p:cNvSpPr>
                <a:spLocks noChangeArrowheads="1"/>
              </p:cNvSpPr>
              <p:nvPr/>
            </p:nvSpPr>
            <p:spPr bwMode="auto">
              <a:xfrm>
                <a:off x="1363" y="2736"/>
                <a:ext cx="8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 i="1" dirty="0">
                    <a:solidFill>
                      <a:srgbClr val="339933"/>
                    </a:solidFill>
                  </a:rPr>
                  <a:t>41</a:t>
                </a:r>
                <a:endParaRPr lang="en-US" sz="1600" b="1" dirty="0">
                  <a:solidFill>
                    <a:srgbClr val="339933"/>
                  </a:solidFill>
                </a:endParaRPr>
              </a:p>
            </p:txBody>
          </p:sp>
          <p:sp>
            <p:nvSpPr>
              <p:cNvPr id="39" name="Rectangle 105"/>
              <p:cNvSpPr>
                <a:spLocks noChangeArrowheads="1"/>
              </p:cNvSpPr>
              <p:nvPr/>
            </p:nvSpPr>
            <p:spPr bwMode="auto">
              <a:xfrm>
                <a:off x="2165" y="2718"/>
                <a:ext cx="8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 i="1">
                    <a:solidFill>
                      <a:srgbClr val="339933"/>
                    </a:solidFill>
                  </a:rPr>
                  <a:t>7</a:t>
                </a:r>
                <a:endParaRPr lang="en-US" sz="1600" b="1">
                  <a:solidFill>
                    <a:srgbClr val="339933"/>
                  </a:solidFill>
                </a:endParaRPr>
              </a:p>
            </p:txBody>
          </p:sp>
          <p:sp>
            <p:nvSpPr>
              <p:cNvPr id="40" name="Rectangle 111"/>
              <p:cNvSpPr>
                <a:spLocks noChangeArrowheads="1"/>
              </p:cNvSpPr>
              <p:nvPr/>
            </p:nvSpPr>
            <p:spPr bwMode="auto">
              <a:xfrm>
                <a:off x="2048" y="2699"/>
                <a:ext cx="8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339933"/>
                    </a:solidFill>
                    <a:latin typeface="Symbol" pitchFamily="18" charset="2"/>
                  </a:rPr>
                  <a:t>-</a:t>
                </a:r>
                <a:endParaRPr lang="en-US" sz="1600" b="1">
                  <a:solidFill>
                    <a:srgbClr val="339933"/>
                  </a:solidFill>
                </a:endParaRPr>
              </a:p>
            </p:txBody>
          </p:sp>
          <p:sp>
            <p:nvSpPr>
              <p:cNvPr id="41" name="Rectangle 112"/>
              <p:cNvSpPr>
                <a:spLocks noChangeArrowheads="1"/>
              </p:cNvSpPr>
              <p:nvPr/>
            </p:nvSpPr>
            <p:spPr bwMode="auto">
              <a:xfrm>
                <a:off x="1660" y="2699"/>
                <a:ext cx="8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339933"/>
                    </a:solidFill>
                    <a:latin typeface="Symbol" pitchFamily="18" charset="2"/>
                  </a:rPr>
                  <a:t>-</a:t>
                </a:r>
                <a:endParaRPr lang="en-US" sz="1600" b="1">
                  <a:solidFill>
                    <a:srgbClr val="339933"/>
                  </a:solidFill>
                </a:endParaRPr>
              </a:p>
            </p:txBody>
          </p:sp>
          <p:sp>
            <p:nvSpPr>
              <p:cNvPr id="42" name="Rectangle 113"/>
              <p:cNvSpPr>
                <a:spLocks noChangeArrowheads="1"/>
              </p:cNvSpPr>
              <p:nvPr/>
            </p:nvSpPr>
            <p:spPr bwMode="auto">
              <a:xfrm>
                <a:off x="1167" y="2699"/>
                <a:ext cx="8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339933"/>
                    </a:solidFill>
                    <a:latin typeface="Symbol" pitchFamily="18" charset="2"/>
                  </a:rPr>
                  <a:t>=</a:t>
                </a:r>
                <a:endParaRPr lang="en-US" sz="1600" b="1">
                  <a:solidFill>
                    <a:srgbClr val="339933"/>
                  </a:solidFill>
                </a:endParaRPr>
              </a:p>
            </p:txBody>
          </p:sp>
          <p:sp>
            <p:nvSpPr>
              <p:cNvPr id="43" name="Rectangle 116"/>
              <p:cNvSpPr>
                <a:spLocks noChangeArrowheads="1"/>
              </p:cNvSpPr>
              <p:nvPr/>
            </p:nvSpPr>
            <p:spPr bwMode="auto">
              <a:xfrm>
                <a:off x="1982" y="2718"/>
                <a:ext cx="4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339933"/>
                    </a:solidFill>
                  </a:rPr>
                  <a:t>,</a:t>
                </a:r>
                <a:endParaRPr lang="en-US" sz="1600" b="1">
                  <a:solidFill>
                    <a:srgbClr val="339933"/>
                  </a:solidFill>
                </a:endParaRPr>
              </a:p>
            </p:txBody>
          </p:sp>
          <p:sp>
            <p:nvSpPr>
              <p:cNvPr id="44" name="Rectangle 117"/>
              <p:cNvSpPr>
                <a:spLocks noChangeArrowheads="1"/>
              </p:cNvSpPr>
              <p:nvPr/>
            </p:nvSpPr>
            <p:spPr bwMode="auto">
              <a:xfrm>
                <a:off x="1593" y="2718"/>
                <a:ext cx="4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339933"/>
                    </a:solidFill>
                  </a:rPr>
                  <a:t>,</a:t>
                </a:r>
                <a:endParaRPr lang="en-US" sz="1600" b="1">
                  <a:solidFill>
                    <a:srgbClr val="339933"/>
                  </a:solidFill>
                </a:endParaRPr>
              </a:p>
            </p:txBody>
          </p:sp>
        </p:grpSp>
        <p:grpSp>
          <p:nvGrpSpPr>
            <p:cNvPr id="19" name="Group 122"/>
            <p:cNvGrpSpPr>
              <a:grpSpLocks/>
            </p:cNvGrpSpPr>
            <p:nvPr/>
          </p:nvGrpSpPr>
          <p:grpSpPr bwMode="auto">
            <a:xfrm>
              <a:off x="312" y="2644"/>
              <a:ext cx="830" cy="283"/>
              <a:chOff x="312" y="2644"/>
              <a:chExt cx="830" cy="283"/>
            </a:xfrm>
          </p:grpSpPr>
          <p:sp>
            <p:nvSpPr>
              <p:cNvPr id="20" name="Rectangle 83"/>
              <p:cNvSpPr>
                <a:spLocks noChangeArrowheads="1"/>
              </p:cNvSpPr>
              <p:nvPr/>
            </p:nvSpPr>
            <p:spPr bwMode="auto">
              <a:xfrm>
                <a:off x="312" y="2644"/>
                <a:ext cx="6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333399"/>
                    </a:solidFill>
                    <a:latin typeface="Symbol" pitchFamily="18" charset="2"/>
                  </a:rPr>
                  <a:t>(</a:t>
                </a:r>
                <a:endParaRPr lang="en-US" sz="1600" b="1">
                  <a:solidFill>
                    <a:srgbClr val="333399"/>
                  </a:solidFill>
                </a:endParaRPr>
              </a:p>
            </p:txBody>
          </p:sp>
          <p:sp>
            <p:nvSpPr>
              <p:cNvPr id="21" name="Rectangle 84"/>
              <p:cNvSpPr>
                <a:spLocks noChangeArrowheads="1"/>
              </p:cNvSpPr>
              <p:nvPr/>
            </p:nvSpPr>
            <p:spPr bwMode="auto">
              <a:xfrm>
                <a:off x="1077" y="2644"/>
                <a:ext cx="6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>
                    <a:solidFill>
                      <a:srgbClr val="333399"/>
                    </a:solidFill>
                    <a:latin typeface="Symbol" pitchFamily="18" charset="2"/>
                  </a:rPr>
                  <a:t>)</a:t>
                </a:r>
                <a:endParaRPr lang="en-US" sz="1600" b="1">
                  <a:solidFill>
                    <a:srgbClr val="333399"/>
                  </a:solidFill>
                </a:endParaRPr>
              </a:p>
            </p:txBody>
          </p:sp>
          <p:sp>
            <p:nvSpPr>
              <p:cNvPr id="22" name="Rectangle 100"/>
              <p:cNvSpPr>
                <a:spLocks noChangeArrowheads="1"/>
              </p:cNvSpPr>
              <p:nvPr/>
            </p:nvSpPr>
            <p:spPr bwMode="auto">
              <a:xfrm>
                <a:off x="960" y="2820"/>
                <a:ext cx="4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 i="1">
                    <a:solidFill>
                      <a:srgbClr val="333399"/>
                    </a:solidFill>
                  </a:rPr>
                  <a:t>3</a:t>
                </a:r>
                <a:endParaRPr lang="en-US" sz="1600" b="1">
                  <a:solidFill>
                    <a:srgbClr val="333399"/>
                  </a:solidFill>
                </a:endParaRPr>
              </a:p>
            </p:txBody>
          </p:sp>
          <p:sp>
            <p:nvSpPr>
              <p:cNvPr id="23" name="Rectangle 101"/>
              <p:cNvSpPr>
                <a:spLocks noChangeArrowheads="1"/>
              </p:cNvSpPr>
              <p:nvPr/>
            </p:nvSpPr>
            <p:spPr bwMode="auto">
              <a:xfrm>
                <a:off x="717" y="2820"/>
                <a:ext cx="4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 i="1">
                    <a:solidFill>
                      <a:srgbClr val="333399"/>
                    </a:solidFill>
                  </a:rPr>
                  <a:t>2</a:t>
                </a:r>
                <a:endParaRPr lang="en-US" sz="1600" b="1">
                  <a:solidFill>
                    <a:srgbClr val="333399"/>
                  </a:solidFill>
                </a:endParaRPr>
              </a:p>
            </p:txBody>
          </p:sp>
          <p:sp>
            <p:nvSpPr>
              <p:cNvPr id="24" name="Rectangle 102"/>
              <p:cNvSpPr>
                <a:spLocks noChangeArrowheads="1"/>
              </p:cNvSpPr>
              <p:nvPr/>
            </p:nvSpPr>
            <p:spPr bwMode="auto">
              <a:xfrm>
                <a:off x="478" y="2820"/>
                <a:ext cx="4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 i="1">
                    <a:solidFill>
                      <a:srgbClr val="333399"/>
                    </a:solidFill>
                  </a:rPr>
                  <a:t>1</a:t>
                </a:r>
                <a:endParaRPr lang="en-US" sz="1600" b="1">
                  <a:solidFill>
                    <a:srgbClr val="333399"/>
                  </a:solidFill>
                </a:endParaRPr>
              </a:p>
            </p:txBody>
          </p:sp>
          <p:sp>
            <p:nvSpPr>
              <p:cNvPr id="25" name="Rectangle 106"/>
              <p:cNvSpPr>
                <a:spLocks noChangeArrowheads="1"/>
              </p:cNvSpPr>
              <p:nvPr/>
            </p:nvSpPr>
            <p:spPr bwMode="auto">
              <a:xfrm>
                <a:off x="874" y="2718"/>
                <a:ext cx="8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 i="1">
                    <a:solidFill>
                      <a:srgbClr val="333399"/>
                    </a:solidFill>
                  </a:rPr>
                  <a:t>b</a:t>
                </a:r>
                <a:endParaRPr lang="en-US" sz="1600" b="1">
                  <a:solidFill>
                    <a:srgbClr val="333399"/>
                  </a:solidFill>
                </a:endParaRPr>
              </a:p>
            </p:txBody>
          </p:sp>
          <p:sp>
            <p:nvSpPr>
              <p:cNvPr id="26" name="Rectangle 107"/>
              <p:cNvSpPr>
                <a:spLocks noChangeArrowheads="1"/>
              </p:cNvSpPr>
              <p:nvPr/>
            </p:nvSpPr>
            <p:spPr bwMode="auto">
              <a:xfrm>
                <a:off x="629" y="2718"/>
                <a:ext cx="8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 i="1" dirty="0">
                    <a:solidFill>
                      <a:srgbClr val="333399"/>
                    </a:solidFill>
                  </a:rPr>
                  <a:t>b</a:t>
                </a:r>
                <a:endParaRPr lang="en-US" sz="1600" b="1" dirty="0">
                  <a:solidFill>
                    <a:srgbClr val="333399"/>
                  </a:solidFill>
                </a:endParaRPr>
              </a:p>
            </p:txBody>
          </p:sp>
          <p:sp>
            <p:nvSpPr>
              <p:cNvPr id="27" name="Rectangle 108"/>
              <p:cNvSpPr>
                <a:spLocks noChangeArrowheads="1"/>
              </p:cNvSpPr>
              <p:nvPr/>
            </p:nvSpPr>
            <p:spPr bwMode="auto">
              <a:xfrm>
                <a:off x="395" y="2718"/>
                <a:ext cx="8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 i="1">
                    <a:solidFill>
                      <a:srgbClr val="333399"/>
                    </a:solidFill>
                  </a:rPr>
                  <a:t>b</a:t>
                </a:r>
                <a:endParaRPr lang="en-US" sz="1600" b="1">
                  <a:solidFill>
                    <a:srgbClr val="333399"/>
                  </a:solidFill>
                </a:endParaRPr>
              </a:p>
            </p:txBody>
          </p:sp>
          <p:sp>
            <p:nvSpPr>
              <p:cNvPr id="28" name="Rectangle 118"/>
              <p:cNvSpPr>
                <a:spLocks noChangeArrowheads="1"/>
              </p:cNvSpPr>
              <p:nvPr/>
            </p:nvSpPr>
            <p:spPr bwMode="auto">
              <a:xfrm>
                <a:off x="813" y="2718"/>
                <a:ext cx="4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333399"/>
                    </a:solidFill>
                  </a:rPr>
                  <a:t>,</a:t>
                </a:r>
                <a:endParaRPr lang="en-US" sz="1600" b="1">
                  <a:solidFill>
                    <a:srgbClr val="333399"/>
                  </a:solidFill>
                </a:endParaRPr>
              </a:p>
            </p:txBody>
          </p:sp>
          <p:sp>
            <p:nvSpPr>
              <p:cNvPr id="29" name="Rectangle 119"/>
              <p:cNvSpPr>
                <a:spLocks noChangeArrowheads="1"/>
              </p:cNvSpPr>
              <p:nvPr/>
            </p:nvSpPr>
            <p:spPr bwMode="auto">
              <a:xfrm>
                <a:off x="568" y="2718"/>
                <a:ext cx="4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333399"/>
                    </a:solidFill>
                  </a:rPr>
                  <a:t>,</a:t>
                </a:r>
                <a:endParaRPr lang="en-US" sz="1600" b="1">
                  <a:solidFill>
                    <a:srgbClr val="333399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Radiative</a:t>
            </a:r>
            <a:r>
              <a:rPr lang="en-US" dirty="0" smtClean="0"/>
              <a:t> EWSB</a:t>
            </a:r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781050"/>
            <a:ext cx="658177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685800" y="6443246"/>
            <a:ext cx="3541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Adapted from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Kazakov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hep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-ph/0411064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230" y="762000"/>
            <a:ext cx="66294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41475"/>
            <a:ext cx="4456113" cy="356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5" name="1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Textures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anomalous</a:t>
            </a:r>
            <a:r>
              <a:rPr lang="es-MX" dirty="0" smtClean="0"/>
              <a:t> </a:t>
            </a:r>
            <a:r>
              <a:rPr lang="es-MX" dirty="0" err="1" smtClean="0"/>
              <a:t>symmetries</a:t>
            </a:r>
            <a:endParaRPr lang="es-MX" dirty="0"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685800" y="54864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</a:rPr>
              <a:t>Anomaly is absorbed by a </a:t>
            </a:r>
            <a:r>
              <a:rPr lang="en-US" sz="2000" dirty="0" err="1" smtClean="0">
                <a:solidFill>
                  <a:srgbClr val="0000FF"/>
                </a:solidFill>
              </a:rPr>
              <a:t>superfield</a:t>
            </a:r>
            <a:r>
              <a:rPr lang="en-US" sz="2000" dirty="0" smtClean="0">
                <a:solidFill>
                  <a:srgbClr val="0000FF"/>
                </a:solidFill>
              </a:rPr>
              <a:t> S through a </a:t>
            </a:r>
            <a:r>
              <a:rPr lang="en-US" sz="2000" dirty="0" err="1" smtClean="0">
                <a:solidFill>
                  <a:srgbClr val="0000FF"/>
                </a:solidFill>
              </a:rPr>
              <a:t>Fayet-Illiopoulus</a:t>
            </a:r>
            <a:r>
              <a:rPr lang="en-US" sz="2000" dirty="0" smtClean="0">
                <a:solidFill>
                  <a:srgbClr val="0000FF"/>
                </a:solidFill>
              </a:rPr>
              <a:t> D-term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97277" y="1066800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Froggatt</a:t>
            </a:r>
            <a:r>
              <a:rPr lang="en-US" dirty="0" smtClean="0">
                <a:solidFill>
                  <a:srgbClr val="C00000"/>
                </a:solidFill>
              </a:rPr>
              <a:t>-Nielsen Mechanism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419600" y="1449387"/>
            <a:ext cx="4562475" cy="4951413"/>
            <a:chOff x="2886" y="1056"/>
            <a:chExt cx="2874" cy="3119"/>
          </a:xfrm>
        </p:grpSpPr>
        <p:pic>
          <p:nvPicPr>
            <p:cNvPr id="30726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3" y="1056"/>
              <a:ext cx="2019" cy="5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0727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27" y="1680"/>
              <a:ext cx="1749" cy="5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0728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6" y="2208"/>
              <a:ext cx="2874" cy="6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0729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62" y="2832"/>
              <a:ext cx="1862" cy="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0730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55" y="3456"/>
              <a:ext cx="1209" cy="7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0731" name="Text Box 12"/>
            <p:cNvSpPr txBox="1">
              <a:spLocks noChangeArrowheads="1"/>
            </p:cNvSpPr>
            <p:nvPr/>
          </p:nvSpPr>
          <p:spPr bwMode="auto">
            <a:xfrm>
              <a:off x="4454" y="3722"/>
              <a:ext cx="2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400"/>
                <a:t>...</a:t>
              </a:r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769692" y="1066800"/>
            <a:ext cx="365568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i="1" dirty="0" err="1" smtClean="0">
                <a:solidFill>
                  <a:srgbClr val="035B14"/>
                </a:solidFill>
              </a:rPr>
              <a:t>Yukawas</a:t>
            </a:r>
            <a:r>
              <a:rPr lang="es-MX" sz="2000" i="1" dirty="0" smtClean="0">
                <a:solidFill>
                  <a:srgbClr val="035B14"/>
                </a:solidFill>
              </a:rPr>
              <a:t> are </a:t>
            </a:r>
            <a:r>
              <a:rPr lang="es-MX" sz="2000" i="1" dirty="0" err="1" smtClean="0">
                <a:solidFill>
                  <a:srgbClr val="035B14"/>
                </a:solidFill>
              </a:rPr>
              <a:t>fixed</a:t>
            </a:r>
            <a:r>
              <a:rPr lang="es-MX" sz="2000" i="1" dirty="0" smtClean="0">
                <a:solidFill>
                  <a:srgbClr val="035B14"/>
                </a:solidFill>
              </a:rPr>
              <a:t> as </a:t>
            </a:r>
            <a:r>
              <a:rPr lang="es-MX" sz="2000" i="1" dirty="0" err="1" smtClean="0">
                <a:solidFill>
                  <a:srgbClr val="035B14"/>
                </a:solidFill>
              </a:rPr>
              <a:t>powers</a:t>
            </a:r>
            <a:r>
              <a:rPr lang="es-MX" sz="2000" i="1" dirty="0" smtClean="0">
                <a:solidFill>
                  <a:srgbClr val="035B14"/>
                </a:solidFill>
              </a:rPr>
              <a:t> of </a:t>
            </a:r>
            <a:r>
              <a:rPr lang="el-GR" sz="2000" i="1" dirty="0" smtClean="0">
                <a:solidFill>
                  <a:srgbClr val="035B14"/>
                </a:solidFill>
                <a:cs typeface="Times New Roman" pitchFamily="18" charset="0"/>
              </a:rPr>
              <a:t>ε</a:t>
            </a:r>
            <a:endParaRPr lang="el-GR" sz="2000" i="1" dirty="0">
              <a:solidFill>
                <a:srgbClr val="035B14"/>
              </a:solidFill>
              <a:cs typeface="Times New Roman" pitchFamily="18" charset="0"/>
            </a:endParaRPr>
          </a:p>
        </p:txBody>
      </p:sp>
      <p:pic>
        <p:nvPicPr>
          <p:cNvPr id="3174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288" y="1600200"/>
            <a:ext cx="4456112" cy="304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75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752600"/>
            <a:ext cx="3384550" cy="274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75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775" y="4953000"/>
            <a:ext cx="352742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752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1225" y="4800600"/>
            <a:ext cx="17049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753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6125" y="5410200"/>
            <a:ext cx="2098675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54" name="Line 23"/>
          <p:cNvSpPr>
            <a:spLocks noChangeShapeType="1"/>
          </p:cNvSpPr>
          <p:nvPr/>
        </p:nvSpPr>
        <p:spPr bwMode="auto">
          <a:xfrm>
            <a:off x="4419600" y="5562600"/>
            <a:ext cx="533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s-MX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Textures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anomalous</a:t>
            </a:r>
            <a:r>
              <a:rPr lang="es-MX" dirty="0" smtClean="0"/>
              <a:t> </a:t>
            </a:r>
            <a:r>
              <a:rPr lang="es-MX" dirty="0" err="1" smtClean="0"/>
              <a:t>symmetries</a:t>
            </a:r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93738" y="6324600"/>
            <a:ext cx="4106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Gogoladze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, P</a:t>
            </a:r>
            <a:r>
              <a:rPr lang="es-MX" sz="1400" dirty="0">
                <a:solidFill>
                  <a:schemeClr val="tx1">
                    <a:lumMod val="50000"/>
                  </a:schemeClr>
                </a:solidFill>
              </a:rPr>
              <a:t>é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rez-Lorenzana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, PRD 65 (2002) 095011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String Theory and XD</a:t>
            </a:r>
          </a:p>
        </p:txBody>
      </p:sp>
      <p:pic>
        <p:nvPicPr>
          <p:cNvPr id="9220" name="Picture 3" descr="pw13110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7487" y="9906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825500" y="838200"/>
            <a:ext cx="4356100" cy="5710238"/>
            <a:chOff x="2952" y="528"/>
            <a:chExt cx="2744" cy="3597"/>
          </a:xfrm>
        </p:grpSpPr>
        <p:sp>
          <p:nvSpPr>
            <p:cNvPr id="9225" name="Text Box 24"/>
            <p:cNvSpPr txBox="1">
              <a:spLocks noChangeArrowheads="1"/>
            </p:cNvSpPr>
            <p:nvPr/>
          </p:nvSpPr>
          <p:spPr bwMode="auto">
            <a:xfrm>
              <a:off x="2960" y="528"/>
              <a:ext cx="27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CC0000"/>
                  </a:solidFill>
                </a:rPr>
                <a:t>String theory </a:t>
              </a:r>
              <a:r>
                <a:rPr lang="en-US" sz="2000" b="1" dirty="0">
                  <a:solidFill>
                    <a:srgbClr val="000066"/>
                  </a:solidFill>
                </a:rPr>
                <a:t> requires </a:t>
              </a:r>
              <a:r>
                <a:rPr lang="en-US" sz="2000" b="1" dirty="0">
                  <a:solidFill>
                    <a:schemeClr val="tx2"/>
                  </a:solidFill>
                </a:rPr>
                <a:t>extra </a:t>
              </a:r>
              <a:r>
                <a:rPr lang="en-US" sz="2000" b="1" dirty="0" smtClean="0">
                  <a:solidFill>
                    <a:srgbClr val="CC0000"/>
                  </a:solidFill>
                </a:rPr>
                <a:t>compact 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space-like </a:t>
              </a:r>
              <a:r>
                <a:rPr lang="en-US" sz="2000" b="1" dirty="0">
                  <a:solidFill>
                    <a:schemeClr val="tx2"/>
                  </a:solidFill>
                </a:rPr>
                <a:t>dimensions (XD) </a:t>
              </a:r>
              <a:r>
                <a:rPr lang="en-US" sz="2000" b="1" dirty="0" smtClean="0">
                  <a:solidFill>
                    <a:srgbClr val="000066"/>
                  </a:solidFill>
                </a:rPr>
                <a:t>(</a:t>
              </a:r>
              <a:r>
                <a:rPr lang="en-US" sz="2000" b="1" dirty="0" smtClean="0">
                  <a:solidFill>
                    <a:srgbClr val="CC0000"/>
                  </a:solidFill>
                </a:rPr>
                <a:t>D=10</a:t>
              </a:r>
              <a:r>
                <a:rPr lang="en-US" sz="2000" b="1" dirty="0" smtClean="0">
                  <a:solidFill>
                    <a:srgbClr val="000066"/>
                  </a:solidFill>
                </a:rPr>
                <a:t> </a:t>
              </a:r>
              <a:r>
                <a:rPr lang="en-US" sz="2000" b="1" dirty="0">
                  <a:solidFill>
                    <a:srgbClr val="000066"/>
                  </a:solidFill>
                </a:rPr>
                <a:t>or </a:t>
              </a:r>
              <a:r>
                <a:rPr lang="en-US" sz="2000" b="1" dirty="0">
                  <a:solidFill>
                    <a:srgbClr val="CC0000"/>
                  </a:solidFill>
                </a:rPr>
                <a:t>D=11</a:t>
              </a:r>
              <a:r>
                <a:rPr lang="en-US" sz="2000" b="1" dirty="0">
                  <a:solidFill>
                    <a:srgbClr val="000066"/>
                  </a:solidFill>
                </a:rPr>
                <a:t> for M  theory).</a:t>
              </a:r>
            </a:p>
          </p:txBody>
        </p:sp>
        <p:grpSp>
          <p:nvGrpSpPr>
            <p:cNvPr id="3" name="Group 91"/>
            <p:cNvGrpSpPr>
              <a:grpSpLocks/>
            </p:cNvGrpSpPr>
            <p:nvPr/>
          </p:nvGrpSpPr>
          <p:grpSpPr bwMode="auto">
            <a:xfrm>
              <a:off x="2952" y="1608"/>
              <a:ext cx="2696" cy="2517"/>
              <a:chOff x="2952" y="1608"/>
              <a:chExt cx="2696" cy="2517"/>
            </a:xfrm>
          </p:grpSpPr>
          <p:sp>
            <p:nvSpPr>
              <p:cNvPr id="9227" name="Freeform 65"/>
              <p:cNvSpPr>
                <a:spLocks/>
              </p:cNvSpPr>
              <p:nvPr/>
            </p:nvSpPr>
            <p:spPr bwMode="auto">
              <a:xfrm rot="-1298357">
                <a:off x="3336" y="1728"/>
                <a:ext cx="1872" cy="1968"/>
              </a:xfrm>
              <a:custGeom>
                <a:avLst/>
                <a:gdLst>
                  <a:gd name="T0" fmla="*/ 89209 w 1408"/>
                  <a:gd name="T1" fmla="*/ 9422 h 1784"/>
                  <a:gd name="T2" fmla="*/ 58781 w 1408"/>
                  <a:gd name="T3" fmla="*/ 7131 h 1784"/>
                  <a:gd name="T4" fmla="*/ 4094 w 1408"/>
                  <a:gd name="T5" fmla="*/ 6875 h 1784"/>
                  <a:gd name="T6" fmla="*/ 34516 w 1408"/>
                  <a:gd name="T7" fmla="*/ 4582 h 1784"/>
                  <a:gd name="T8" fmla="*/ 4094 w 1408"/>
                  <a:gd name="T9" fmla="*/ 2549 h 1784"/>
                  <a:gd name="T10" fmla="*/ 52698 w 1408"/>
                  <a:gd name="T11" fmla="*/ 2293 h 1784"/>
                  <a:gd name="T12" fmla="*/ 83119 w 1408"/>
                  <a:gd name="T13" fmla="*/ 0 h 1784"/>
                  <a:gd name="T14" fmla="*/ 125804 w 1408"/>
                  <a:gd name="T15" fmla="*/ 2293 h 1784"/>
                  <a:gd name="T16" fmla="*/ 174337 w 1408"/>
                  <a:gd name="T17" fmla="*/ 2549 h 1784"/>
                  <a:gd name="T18" fmla="*/ 143991 w 1408"/>
                  <a:gd name="T19" fmla="*/ 4836 h 1784"/>
                  <a:gd name="T20" fmla="*/ 174337 w 1408"/>
                  <a:gd name="T21" fmla="*/ 6875 h 1784"/>
                  <a:gd name="T22" fmla="*/ 119640 w 1408"/>
                  <a:gd name="T23" fmla="*/ 6875 h 1784"/>
                  <a:gd name="T24" fmla="*/ 89209 w 1408"/>
                  <a:gd name="T25" fmla="*/ 9422 h 17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08"/>
                  <a:gd name="T40" fmla="*/ 0 h 1784"/>
                  <a:gd name="T41" fmla="*/ 1408 w 1408"/>
                  <a:gd name="T42" fmla="*/ 1784 h 17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08" h="1784">
                    <a:moveTo>
                      <a:pt x="704" y="1776"/>
                    </a:moveTo>
                    <a:cubicBezTo>
                      <a:pt x="624" y="1784"/>
                      <a:pt x="576" y="1424"/>
                      <a:pt x="464" y="1344"/>
                    </a:cubicBezTo>
                    <a:cubicBezTo>
                      <a:pt x="352" y="1264"/>
                      <a:pt x="64" y="1376"/>
                      <a:pt x="32" y="1296"/>
                    </a:cubicBezTo>
                    <a:cubicBezTo>
                      <a:pt x="0" y="1216"/>
                      <a:pt x="272" y="1000"/>
                      <a:pt x="272" y="864"/>
                    </a:cubicBezTo>
                    <a:cubicBezTo>
                      <a:pt x="272" y="728"/>
                      <a:pt x="8" y="552"/>
                      <a:pt x="32" y="480"/>
                    </a:cubicBezTo>
                    <a:cubicBezTo>
                      <a:pt x="56" y="408"/>
                      <a:pt x="312" y="512"/>
                      <a:pt x="416" y="432"/>
                    </a:cubicBezTo>
                    <a:cubicBezTo>
                      <a:pt x="520" y="352"/>
                      <a:pt x="560" y="0"/>
                      <a:pt x="656" y="0"/>
                    </a:cubicBezTo>
                    <a:cubicBezTo>
                      <a:pt x="752" y="0"/>
                      <a:pt x="872" y="352"/>
                      <a:pt x="992" y="432"/>
                    </a:cubicBezTo>
                    <a:cubicBezTo>
                      <a:pt x="1112" y="512"/>
                      <a:pt x="1352" y="400"/>
                      <a:pt x="1376" y="480"/>
                    </a:cubicBezTo>
                    <a:cubicBezTo>
                      <a:pt x="1400" y="560"/>
                      <a:pt x="1136" y="776"/>
                      <a:pt x="1136" y="912"/>
                    </a:cubicBezTo>
                    <a:cubicBezTo>
                      <a:pt x="1136" y="1048"/>
                      <a:pt x="1408" y="1232"/>
                      <a:pt x="1376" y="1296"/>
                    </a:cubicBezTo>
                    <a:cubicBezTo>
                      <a:pt x="1344" y="1360"/>
                      <a:pt x="1056" y="1216"/>
                      <a:pt x="944" y="1296"/>
                    </a:cubicBezTo>
                    <a:cubicBezTo>
                      <a:pt x="832" y="1376"/>
                      <a:pt x="784" y="1768"/>
                      <a:pt x="704" y="1776"/>
                    </a:cubicBezTo>
                    <a:close/>
                  </a:path>
                </a:pathLst>
              </a:cu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9228" name="Text Box 66"/>
              <p:cNvSpPr txBox="1">
                <a:spLocks noChangeArrowheads="1"/>
              </p:cNvSpPr>
              <p:nvPr/>
            </p:nvSpPr>
            <p:spPr bwMode="auto">
              <a:xfrm>
                <a:off x="3868" y="2553"/>
                <a:ext cx="7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 i="1">
                    <a:solidFill>
                      <a:srgbClr val="CC3300"/>
                    </a:solidFill>
                  </a:rPr>
                  <a:t>M-Theory</a:t>
                </a:r>
              </a:p>
            </p:txBody>
          </p:sp>
          <p:sp>
            <p:nvSpPr>
              <p:cNvPr id="9229" name="Text Box 67"/>
              <p:cNvSpPr txBox="1">
                <a:spLocks noChangeArrowheads="1"/>
              </p:cNvSpPr>
              <p:nvPr/>
            </p:nvSpPr>
            <p:spPr bwMode="auto">
              <a:xfrm>
                <a:off x="3470" y="1608"/>
                <a:ext cx="3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 i="1">
                    <a:solidFill>
                      <a:srgbClr val="000066"/>
                    </a:solidFill>
                  </a:rPr>
                  <a:t>HE</a:t>
                </a:r>
              </a:p>
            </p:txBody>
          </p:sp>
          <p:sp>
            <p:nvSpPr>
              <p:cNvPr id="9230" name="Text Box 68"/>
              <p:cNvSpPr txBox="1">
                <a:spLocks noChangeArrowheads="1"/>
              </p:cNvSpPr>
              <p:nvPr/>
            </p:nvSpPr>
            <p:spPr bwMode="auto">
              <a:xfrm>
                <a:off x="2952" y="2448"/>
                <a:ext cx="3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 i="1">
                    <a:solidFill>
                      <a:srgbClr val="000066"/>
                    </a:solidFill>
                  </a:rPr>
                  <a:t>HO</a:t>
                </a:r>
              </a:p>
            </p:txBody>
          </p:sp>
          <p:sp>
            <p:nvSpPr>
              <p:cNvPr id="9231" name="Text Box 69"/>
              <p:cNvSpPr txBox="1">
                <a:spLocks noChangeArrowheads="1"/>
              </p:cNvSpPr>
              <p:nvPr/>
            </p:nvSpPr>
            <p:spPr bwMode="auto">
              <a:xfrm>
                <a:off x="3336" y="3456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 i="1">
                    <a:solidFill>
                      <a:schemeClr val="tx2"/>
                    </a:solidFill>
                  </a:rPr>
                  <a:t>Tipo I</a:t>
                </a:r>
              </a:p>
            </p:txBody>
          </p:sp>
          <p:sp>
            <p:nvSpPr>
              <p:cNvPr id="9232" name="Text Box 70"/>
              <p:cNvSpPr txBox="1">
                <a:spLocks noChangeArrowheads="1"/>
              </p:cNvSpPr>
              <p:nvPr/>
            </p:nvSpPr>
            <p:spPr bwMode="auto">
              <a:xfrm>
                <a:off x="4980" y="2808"/>
                <a:ext cx="6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 i="1" dirty="0">
                    <a:solidFill>
                      <a:srgbClr val="0033CC"/>
                    </a:solidFill>
                  </a:rPr>
                  <a:t>Tipo II A</a:t>
                </a:r>
              </a:p>
            </p:txBody>
          </p:sp>
          <p:sp>
            <p:nvSpPr>
              <p:cNvPr id="9233" name="Text Box 71"/>
              <p:cNvSpPr txBox="1">
                <a:spLocks noChangeArrowheads="1"/>
              </p:cNvSpPr>
              <p:nvPr/>
            </p:nvSpPr>
            <p:spPr bwMode="auto">
              <a:xfrm>
                <a:off x="4308" y="3585"/>
                <a:ext cx="6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 i="1">
                    <a:solidFill>
                      <a:srgbClr val="0033CC"/>
                    </a:solidFill>
                  </a:rPr>
                  <a:t>Tipo II B</a:t>
                </a:r>
              </a:p>
            </p:txBody>
          </p:sp>
          <p:sp>
            <p:nvSpPr>
              <p:cNvPr id="9234" name="Text Box 72"/>
              <p:cNvSpPr txBox="1">
                <a:spLocks noChangeArrowheads="1"/>
              </p:cNvSpPr>
              <p:nvPr/>
            </p:nvSpPr>
            <p:spPr bwMode="auto">
              <a:xfrm>
                <a:off x="4596" y="1713"/>
                <a:ext cx="84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 i="1">
                    <a:solidFill>
                      <a:schemeClr val="tx2"/>
                    </a:solidFill>
                  </a:rPr>
                  <a:t>Sugra D=10</a:t>
                </a:r>
              </a:p>
            </p:txBody>
          </p:sp>
          <p:sp>
            <p:nvSpPr>
              <p:cNvPr id="9235" name="Text Box 73"/>
              <p:cNvSpPr txBox="1">
                <a:spLocks noChangeArrowheads="1"/>
              </p:cNvSpPr>
              <p:nvPr/>
            </p:nvSpPr>
            <p:spPr bwMode="auto">
              <a:xfrm>
                <a:off x="4032" y="3873"/>
                <a:ext cx="81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2000" b="1" i="1" dirty="0">
                    <a:solidFill>
                      <a:srgbClr val="0033CC"/>
                    </a:solidFill>
                  </a:rPr>
                  <a:t>M </a:t>
                </a:r>
                <a:r>
                  <a:rPr lang="es-ES" sz="2000" b="1" i="1" dirty="0" err="1">
                    <a:solidFill>
                      <a:srgbClr val="0033CC"/>
                    </a:solidFill>
                  </a:rPr>
                  <a:t>Theory</a:t>
                </a:r>
                <a:r>
                  <a:rPr lang="es-ES" sz="2000" b="1" i="1" dirty="0">
                    <a:solidFill>
                      <a:srgbClr val="0033CC"/>
                    </a:solidFill>
                  </a:rPr>
                  <a:t> </a:t>
                </a:r>
              </a:p>
            </p:txBody>
          </p:sp>
          <p:sp>
            <p:nvSpPr>
              <p:cNvPr id="9236" name="Text Box 74"/>
              <p:cNvSpPr txBox="1">
                <a:spLocks noChangeArrowheads="1"/>
              </p:cNvSpPr>
              <p:nvPr/>
            </p:nvSpPr>
            <p:spPr bwMode="auto">
              <a:xfrm>
                <a:off x="4836" y="2337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 i="1">
                    <a:solidFill>
                      <a:srgbClr val="000066"/>
                    </a:solidFill>
                  </a:rPr>
                  <a:t>S</a:t>
                </a:r>
              </a:p>
            </p:txBody>
          </p:sp>
          <p:sp>
            <p:nvSpPr>
              <p:cNvPr id="9237" name="Text Box 75"/>
              <p:cNvSpPr txBox="1">
                <a:spLocks noChangeArrowheads="1"/>
              </p:cNvSpPr>
              <p:nvPr/>
            </p:nvSpPr>
            <p:spPr bwMode="auto">
              <a:xfrm>
                <a:off x="4308" y="1848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 i="1">
                    <a:solidFill>
                      <a:srgbClr val="000066"/>
                    </a:solidFill>
                  </a:rPr>
                  <a:t>S</a:t>
                </a:r>
              </a:p>
            </p:txBody>
          </p:sp>
          <p:sp>
            <p:nvSpPr>
              <p:cNvPr id="9238" name="Text Box 76"/>
              <p:cNvSpPr txBox="1">
                <a:spLocks noChangeArrowheads="1"/>
              </p:cNvSpPr>
              <p:nvPr/>
            </p:nvSpPr>
            <p:spPr bwMode="auto">
              <a:xfrm>
                <a:off x="3492" y="2856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 i="1">
                    <a:solidFill>
                      <a:srgbClr val="000066"/>
                    </a:solidFill>
                  </a:rPr>
                  <a:t>S</a:t>
                </a:r>
              </a:p>
            </p:txBody>
          </p:sp>
          <p:sp>
            <p:nvSpPr>
              <p:cNvPr id="9239" name="Text Box 77"/>
              <p:cNvSpPr txBox="1">
                <a:spLocks noChangeArrowheads="1"/>
              </p:cNvSpPr>
              <p:nvPr/>
            </p:nvSpPr>
            <p:spPr bwMode="auto">
              <a:xfrm>
                <a:off x="3540" y="2184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 i="1">
                    <a:solidFill>
                      <a:srgbClr val="000066"/>
                    </a:solidFill>
                  </a:rPr>
                  <a:t>T</a:t>
                </a:r>
              </a:p>
            </p:txBody>
          </p:sp>
          <p:sp>
            <p:nvSpPr>
              <p:cNvPr id="9240" name="Text Box 78"/>
              <p:cNvSpPr txBox="1">
                <a:spLocks noChangeArrowheads="1"/>
              </p:cNvSpPr>
              <p:nvPr/>
            </p:nvSpPr>
            <p:spPr bwMode="auto">
              <a:xfrm>
                <a:off x="4692" y="2952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 i="1">
                    <a:solidFill>
                      <a:srgbClr val="000066"/>
                    </a:solidFill>
                  </a:rPr>
                  <a:t>T</a:t>
                </a:r>
              </a:p>
            </p:txBody>
          </p:sp>
          <p:sp>
            <p:nvSpPr>
              <p:cNvPr id="9241" name="Text Box 79"/>
              <p:cNvSpPr txBox="1">
                <a:spLocks noChangeArrowheads="1"/>
              </p:cNvSpPr>
              <p:nvPr/>
            </p:nvSpPr>
            <p:spPr bwMode="auto">
              <a:xfrm>
                <a:off x="4020" y="3297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 i="1">
                    <a:solidFill>
                      <a:srgbClr val="000066"/>
                    </a:solidFill>
                    <a:cs typeface="Times New Roman" pitchFamily="18" charset="0"/>
                  </a:rPr>
                  <a:t>Ω</a:t>
                </a:r>
              </a:p>
            </p:txBody>
          </p:sp>
        </p:grpSp>
      </p:grpSp>
      <p:pic>
        <p:nvPicPr>
          <p:cNvPr id="9222" name="Picture 80" descr="calabi-y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9887" y="4114800"/>
            <a:ext cx="18827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Line 82"/>
          <p:cNvSpPr>
            <a:spLocks noChangeShapeType="1"/>
          </p:cNvSpPr>
          <p:nvPr/>
        </p:nvSpPr>
        <p:spPr bwMode="auto">
          <a:xfrm flipV="1">
            <a:off x="7583487" y="41910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s-MX"/>
          </a:p>
        </p:txBody>
      </p:sp>
      <p:graphicFrame>
        <p:nvGraphicFramePr>
          <p:cNvPr id="9218" name="Object 27"/>
          <p:cNvGraphicFramePr>
            <a:graphicFrameLocks noChangeAspect="1"/>
          </p:cNvGraphicFramePr>
          <p:nvPr/>
        </p:nvGraphicFramePr>
        <p:xfrm>
          <a:off x="7659687" y="4953000"/>
          <a:ext cx="1408113" cy="412750"/>
        </p:xfrm>
        <a:graphic>
          <a:graphicData uri="http://schemas.openxmlformats.org/presentationml/2006/ole">
            <p:oleObj spid="_x0000_s139266" name="Ecuación" r:id="rId6" imgW="7365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D-brane models and XD</a:t>
            </a: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4495800" y="762000"/>
            <a:ext cx="426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b="1" i="1">
                <a:solidFill>
                  <a:srgbClr val="A50021"/>
                </a:solidFill>
              </a:rPr>
              <a:t>Bottom-up:</a:t>
            </a:r>
            <a:r>
              <a:rPr lang="en-US" sz="2000" b="1" i="1">
                <a:solidFill>
                  <a:srgbClr val="000066"/>
                </a:solidFill>
              </a:rPr>
              <a:t> To study of these models we can use an </a:t>
            </a:r>
            <a:r>
              <a:rPr lang="en-US" sz="2000" b="1" i="1">
                <a:solidFill>
                  <a:srgbClr val="A50021"/>
                </a:solidFill>
              </a:rPr>
              <a:t>effective field theory</a:t>
            </a:r>
            <a:r>
              <a:rPr lang="en-US" sz="2000" b="1" i="1">
                <a:solidFill>
                  <a:srgbClr val="000066"/>
                </a:solidFill>
              </a:rPr>
              <a:t> description with M</a:t>
            </a:r>
            <a:r>
              <a:rPr lang="en-US" sz="2000" b="1" i="1" baseline="-25000">
                <a:solidFill>
                  <a:srgbClr val="000066"/>
                </a:solidFill>
              </a:rPr>
              <a:t>*</a:t>
            </a:r>
            <a:r>
              <a:rPr lang="en-US" sz="2000" b="1" i="1">
                <a:solidFill>
                  <a:srgbClr val="000066"/>
                </a:solidFill>
              </a:rPr>
              <a:t> as the UV-cutoff.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3400" y="1447800"/>
            <a:ext cx="3981450" cy="2957513"/>
            <a:chOff x="336" y="1065"/>
            <a:chExt cx="2508" cy="1863"/>
          </a:xfrm>
        </p:grpSpPr>
        <p:sp>
          <p:nvSpPr>
            <p:cNvPr id="268296" name="Line 8"/>
            <p:cNvSpPr>
              <a:spLocks noChangeShapeType="1"/>
            </p:cNvSpPr>
            <p:nvPr/>
          </p:nvSpPr>
          <p:spPr bwMode="auto">
            <a:xfrm flipV="1">
              <a:off x="392" y="1200"/>
              <a:ext cx="0" cy="15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297" name="Line 9"/>
            <p:cNvSpPr>
              <a:spLocks noChangeShapeType="1"/>
            </p:cNvSpPr>
            <p:nvPr/>
          </p:nvSpPr>
          <p:spPr bwMode="auto">
            <a:xfrm>
              <a:off x="384" y="2520"/>
              <a:ext cx="17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298" name="Line 10"/>
            <p:cNvSpPr>
              <a:spLocks noChangeShapeType="1"/>
            </p:cNvSpPr>
            <p:nvPr/>
          </p:nvSpPr>
          <p:spPr bwMode="auto">
            <a:xfrm>
              <a:off x="1104" y="2144"/>
              <a:ext cx="1352" cy="19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299" name="Line 11"/>
            <p:cNvSpPr>
              <a:spLocks noChangeShapeType="1"/>
            </p:cNvSpPr>
            <p:nvPr/>
          </p:nvSpPr>
          <p:spPr bwMode="auto">
            <a:xfrm flipV="1">
              <a:off x="384" y="2144"/>
              <a:ext cx="720" cy="384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300" name="Line 12"/>
            <p:cNvSpPr>
              <a:spLocks noChangeShapeType="1"/>
            </p:cNvSpPr>
            <p:nvPr/>
          </p:nvSpPr>
          <p:spPr bwMode="auto">
            <a:xfrm>
              <a:off x="392" y="1488"/>
              <a:ext cx="192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301" name="Line 13"/>
            <p:cNvSpPr>
              <a:spLocks noChangeShapeType="1"/>
            </p:cNvSpPr>
            <p:nvPr/>
          </p:nvSpPr>
          <p:spPr bwMode="auto">
            <a:xfrm>
              <a:off x="1112" y="1096"/>
              <a:ext cx="1296" cy="15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302" name="Line 14"/>
            <p:cNvSpPr>
              <a:spLocks noChangeShapeType="1"/>
            </p:cNvSpPr>
            <p:nvPr/>
          </p:nvSpPr>
          <p:spPr bwMode="auto">
            <a:xfrm flipV="1">
              <a:off x="392" y="1096"/>
              <a:ext cx="720" cy="384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303" name="Freeform 15"/>
            <p:cNvSpPr>
              <a:spLocks/>
            </p:cNvSpPr>
            <p:nvPr/>
          </p:nvSpPr>
          <p:spPr bwMode="auto">
            <a:xfrm>
              <a:off x="1064" y="1184"/>
              <a:ext cx="720" cy="1440"/>
            </a:xfrm>
            <a:custGeom>
              <a:avLst/>
              <a:gdLst/>
              <a:ahLst/>
              <a:cxnLst>
                <a:cxn ang="0">
                  <a:pos x="0" y="1440"/>
                </a:cxn>
                <a:cxn ang="0">
                  <a:pos x="0" y="384"/>
                </a:cxn>
                <a:cxn ang="0">
                  <a:pos x="720" y="0"/>
                </a:cxn>
                <a:cxn ang="0">
                  <a:pos x="720" y="1056"/>
                </a:cxn>
                <a:cxn ang="0">
                  <a:pos x="0" y="1440"/>
                </a:cxn>
              </a:cxnLst>
              <a:rect l="0" t="0" r="r" b="b"/>
              <a:pathLst>
                <a:path w="720" h="1440">
                  <a:moveTo>
                    <a:pt x="0" y="1440"/>
                  </a:moveTo>
                  <a:lnTo>
                    <a:pt x="0" y="384"/>
                  </a:lnTo>
                  <a:lnTo>
                    <a:pt x="720" y="0"/>
                  </a:lnTo>
                  <a:lnTo>
                    <a:pt x="720" y="1056"/>
                  </a:lnTo>
                  <a:lnTo>
                    <a:pt x="0" y="1440"/>
                  </a:lnTo>
                  <a:close/>
                </a:path>
              </a:pathLst>
            </a:custGeom>
            <a:solidFill>
              <a:srgbClr val="0099FF">
                <a:alpha val="63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304" name="Freeform 16"/>
            <p:cNvSpPr>
              <a:spLocks/>
            </p:cNvSpPr>
            <p:nvPr/>
          </p:nvSpPr>
          <p:spPr bwMode="auto">
            <a:xfrm>
              <a:off x="1488" y="1824"/>
              <a:ext cx="152" cy="384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96" y="200"/>
                </a:cxn>
                <a:cxn ang="0">
                  <a:pos x="48" y="152"/>
                </a:cxn>
                <a:cxn ang="0">
                  <a:pos x="96" y="56"/>
                </a:cxn>
                <a:cxn ang="0">
                  <a:pos x="48" y="8"/>
                </a:cxn>
                <a:cxn ang="0">
                  <a:pos x="0" y="8"/>
                </a:cxn>
              </a:cxnLst>
              <a:rect l="0" t="0" r="r" b="b"/>
              <a:pathLst>
                <a:path w="104" h="248">
                  <a:moveTo>
                    <a:pt x="0" y="248"/>
                  </a:moveTo>
                  <a:cubicBezTo>
                    <a:pt x="44" y="232"/>
                    <a:pt x="88" y="216"/>
                    <a:pt x="96" y="200"/>
                  </a:cubicBezTo>
                  <a:cubicBezTo>
                    <a:pt x="104" y="184"/>
                    <a:pt x="48" y="176"/>
                    <a:pt x="48" y="152"/>
                  </a:cubicBezTo>
                  <a:cubicBezTo>
                    <a:pt x="48" y="128"/>
                    <a:pt x="96" y="80"/>
                    <a:pt x="96" y="56"/>
                  </a:cubicBezTo>
                  <a:cubicBezTo>
                    <a:pt x="96" y="32"/>
                    <a:pt x="64" y="16"/>
                    <a:pt x="48" y="8"/>
                  </a:cubicBezTo>
                  <a:cubicBezTo>
                    <a:pt x="32" y="0"/>
                    <a:pt x="16" y="4"/>
                    <a:pt x="0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305" name="Text Box 17"/>
            <p:cNvSpPr txBox="1">
              <a:spLocks noChangeArrowheads="1"/>
            </p:cNvSpPr>
            <p:nvPr/>
          </p:nvSpPr>
          <p:spPr bwMode="auto">
            <a:xfrm rot="564407">
              <a:off x="864" y="2697"/>
              <a:ext cx="11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A50021"/>
                  </a:solidFill>
                </a:rPr>
                <a:t>Perperdicular XD</a:t>
              </a:r>
            </a:p>
          </p:txBody>
        </p:sp>
        <p:sp>
          <p:nvSpPr>
            <p:cNvPr id="268306" name="Oval 18"/>
            <p:cNvSpPr>
              <a:spLocks noChangeArrowheads="1"/>
            </p:cNvSpPr>
            <p:nvPr/>
          </p:nvSpPr>
          <p:spPr bwMode="auto">
            <a:xfrm>
              <a:off x="1976" y="2048"/>
              <a:ext cx="96" cy="4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07" name="Text Box 19"/>
            <p:cNvSpPr txBox="1">
              <a:spLocks noChangeArrowheads="1"/>
            </p:cNvSpPr>
            <p:nvPr/>
          </p:nvSpPr>
          <p:spPr bwMode="auto">
            <a:xfrm>
              <a:off x="1728" y="1152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 i="1">
                  <a:solidFill>
                    <a:schemeClr val="tx2"/>
                  </a:solidFill>
                </a:rPr>
                <a:t>Dp-brane</a:t>
              </a:r>
            </a:p>
          </p:txBody>
        </p:sp>
        <p:sp>
          <p:nvSpPr>
            <p:cNvPr id="268308" name="Text Box 20"/>
            <p:cNvSpPr txBox="1">
              <a:spLocks noChangeArrowheads="1"/>
            </p:cNvSpPr>
            <p:nvPr/>
          </p:nvSpPr>
          <p:spPr bwMode="auto">
            <a:xfrm>
              <a:off x="1256" y="2240"/>
              <a:ext cx="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 i="1">
                  <a:solidFill>
                    <a:srgbClr val="0033CC"/>
                  </a:solidFill>
                </a:rPr>
                <a:t>(Gauge)</a:t>
              </a:r>
            </a:p>
          </p:txBody>
        </p:sp>
        <p:sp>
          <p:nvSpPr>
            <p:cNvPr id="268309" name="Text Box 21"/>
            <p:cNvSpPr txBox="1">
              <a:spLocks noChangeArrowheads="1"/>
            </p:cNvSpPr>
            <p:nvPr/>
          </p:nvSpPr>
          <p:spPr bwMode="auto">
            <a:xfrm>
              <a:off x="2120" y="2048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 i="1">
                  <a:solidFill>
                    <a:srgbClr val="0033CC"/>
                  </a:solidFill>
                </a:rPr>
                <a:t>( Gravity )</a:t>
              </a:r>
            </a:p>
          </p:txBody>
        </p:sp>
        <p:sp>
          <p:nvSpPr>
            <p:cNvPr id="268310" name="Text Box 22"/>
            <p:cNvSpPr txBox="1">
              <a:spLocks noChangeArrowheads="1"/>
            </p:cNvSpPr>
            <p:nvPr/>
          </p:nvSpPr>
          <p:spPr bwMode="auto">
            <a:xfrm>
              <a:off x="1304" y="1536"/>
              <a:ext cx="8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 i="1">
                  <a:solidFill>
                    <a:schemeClr val="tx1"/>
                  </a:solidFill>
                </a:rPr>
                <a:t>Open String</a:t>
              </a:r>
            </a:p>
          </p:txBody>
        </p:sp>
        <p:sp>
          <p:nvSpPr>
            <p:cNvPr id="268311" name="Text Box 23"/>
            <p:cNvSpPr txBox="1">
              <a:spLocks noChangeArrowheads="1"/>
            </p:cNvSpPr>
            <p:nvPr/>
          </p:nvSpPr>
          <p:spPr bwMode="auto">
            <a:xfrm>
              <a:off x="1880" y="1824"/>
              <a:ext cx="9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 i="1">
                  <a:solidFill>
                    <a:srgbClr val="0033CC"/>
                  </a:solidFill>
                </a:rPr>
                <a:t>Closed String</a:t>
              </a:r>
            </a:p>
          </p:txBody>
        </p:sp>
        <p:sp>
          <p:nvSpPr>
            <p:cNvPr id="268312" name="Line 24"/>
            <p:cNvSpPr>
              <a:spLocks noChangeShapeType="1"/>
            </p:cNvSpPr>
            <p:nvPr/>
          </p:nvSpPr>
          <p:spPr bwMode="auto">
            <a:xfrm flipV="1">
              <a:off x="1256" y="1424"/>
              <a:ext cx="0" cy="1104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313" name="Text Box 25"/>
            <p:cNvSpPr txBox="1">
              <a:spLocks noChangeArrowheads="1"/>
            </p:cNvSpPr>
            <p:nvPr/>
          </p:nvSpPr>
          <p:spPr bwMode="auto">
            <a:xfrm>
              <a:off x="766" y="1224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 i="1">
                  <a:solidFill>
                    <a:srgbClr val="0033CC"/>
                  </a:solidFill>
                </a:rPr>
                <a:t>3-brane</a:t>
              </a:r>
            </a:p>
          </p:txBody>
        </p:sp>
        <p:sp>
          <p:nvSpPr>
            <p:cNvPr id="268314" name="Text Box 26"/>
            <p:cNvSpPr txBox="1">
              <a:spLocks noChangeArrowheads="1"/>
            </p:cNvSpPr>
            <p:nvPr/>
          </p:nvSpPr>
          <p:spPr bwMode="auto">
            <a:xfrm rot="-1623527">
              <a:off x="336" y="1065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A50021"/>
                  </a:solidFill>
                </a:rPr>
                <a:t>Parallel XD</a:t>
              </a:r>
            </a:p>
          </p:txBody>
        </p:sp>
        <p:sp>
          <p:nvSpPr>
            <p:cNvPr id="268315" name="Text Box 27"/>
            <p:cNvSpPr txBox="1">
              <a:spLocks noChangeArrowheads="1"/>
            </p:cNvSpPr>
            <p:nvPr/>
          </p:nvSpPr>
          <p:spPr bwMode="auto">
            <a:xfrm rot="-21150423">
              <a:off x="1536" y="2544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268316" name="Text Box 28"/>
            <p:cNvSpPr txBox="1">
              <a:spLocks noChangeArrowheads="1"/>
            </p:cNvSpPr>
            <p:nvPr/>
          </p:nvSpPr>
          <p:spPr bwMode="auto">
            <a:xfrm>
              <a:off x="692" y="2096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3300"/>
                  </a:solidFill>
                </a:rPr>
                <a:t>r</a:t>
              </a:r>
            </a:p>
          </p:txBody>
        </p:sp>
      </p:grpSp>
      <p:sp>
        <p:nvSpPr>
          <p:cNvPr id="268341" name="Text Box 53"/>
          <p:cNvSpPr txBox="1">
            <a:spLocks noChangeArrowheads="1"/>
          </p:cNvSpPr>
          <p:nvPr/>
        </p:nvSpPr>
        <p:spPr bwMode="auto">
          <a:xfrm>
            <a:off x="4495800" y="2209800"/>
            <a:ext cx="434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i="1" dirty="0" smtClean="0">
                <a:solidFill>
                  <a:srgbClr val="A50021"/>
                </a:solidFill>
              </a:rPr>
              <a:t>ADD </a:t>
            </a:r>
            <a:r>
              <a:rPr lang="en-US" sz="2000" b="1" i="1" dirty="0" err="1" smtClean="0">
                <a:solidFill>
                  <a:srgbClr val="A50021"/>
                </a:solidFill>
              </a:rPr>
              <a:t>Brane</a:t>
            </a:r>
            <a:r>
              <a:rPr lang="en-US" sz="2000" b="1" i="1" dirty="0" smtClean="0">
                <a:solidFill>
                  <a:srgbClr val="A50021"/>
                </a:solidFill>
              </a:rPr>
              <a:t> </a:t>
            </a:r>
            <a:r>
              <a:rPr lang="en-US" sz="2000" b="1" i="1" dirty="0">
                <a:solidFill>
                  <a:srgbClr val="A50021"/>
                </a:solidFill>
              </a:rPr>
              <a:t>world.-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>
                <a:solidFill>
                  <a:srgbClr val="000066"/>
                </a:solidFill>
              </a:rPr>
              <a:t>Our Universe could be described </a:t>
            </a:r>
            <a:r>
              <a:rPr lang="en-US" sz="2000" b="1" i="1" dirty="0" smtClean="0">
                <a:solidFill>
                  <a:srgbClr val="000066"/>
                </a:solidFill>
              </a:rPr>
              <a:t>as </a:t>
            </a:r>
            <a:r>
              <a:rPr lang="en-US" sz="2000" b="1" i="1" dirty="0">
                <a:solidFill>
                  <a:srgbClr val="000066"/>
                </a:solidFill>
              </a:rPr>
              <a:t>a hyper-surface extended </a:t>
            </a:r>
            <a:r>
              <a:rPr lang="en-US" sz="2000" b="1" i="1" dirty="0" smtClean="0">
                <a:solidFill>
                  <a:srgbClr val="000066"/>
                </a:solidFill>
              </a:rPr>
              <a:t> in  p  spatial  </a:t>
            </a:r>
            <a:r>
              <a:rPr lang="en-US" sz="2000" b="1" i="1" dirty="0">
                <a:solidFill>
                  <a:srgbClr val="000066"/>
                </a:solidFill>
              </a:rPr>
              <a:t>dimensions: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smtClean="0">
                <a:solidFill>
                  <a:schemeClr val="tx2"/>
                </a:solidFill>
              </a:rPr>
              <a:t/>
            </a:r>
            <a:br>
              <a:rPr lang="en-US" sz="2000" b="1" i="1" dirty="0" smtClean="0">
                <a:solidFill>
                  <a:schemeClr val="tx2"/>
                </a:solidFill>
              </a:rPr>
            </a:br>
            <a:r>
              <a:rPr lang="en-US" sz="2000" b="1" i="1" dirty="0" smtClean="0">
                <a:solidFill>
                  <a:srgbClr val="00562B"/>
                </a:solidFill>
              </a:rPr>
              <a:t>a </a:t>
            </a:r>
            <a:r>
              <a:rPr lang="en-US" sz="2000" b="1" i="1" dirty="0">
                <a:solidFill>
                  <a:srgbClr val="00562B"/>
                </a:solidFill>
              </a:rPr>
              <a:t>p-</a:t>
            </a:r>
            <a:r>
              <a:rPr lang="en-US" sz="2000" b="1" i="1" dirty="0" err="1">
                <a:solidFill>
                  <a:srgbClr val="00562B"/>
                </a:solidFill>
              </a:rPr>
              <a:t>brane</a:t>
            </a:r>
            <a:endParaRPr lang="en-US" sz="2000" b="1" i="1" dirty="0">
              <a:solidFill>
                <a:srgbClr val="00562B"/>
              </a:solidFill>
            </a:endParaRPr>
          </a:p>
        </p:txBody>
      </p:sp>
      <p:sp>
        <p:nvSpPr>
          <p:cNvPr id="268342" name="Rectangle 54"/>
          <p:cNvSpPr>
            <a:spLocks noChangeArrowheads="1"/>
          </p:cNvSpPr>
          <p:nvPr/>
        </p:nvSpPr>
        <p:spPr bwMode="auto">
          <a:xfrm>
            <a:off x="4495800" y="4038600"/>
            <a:ext cx="434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b="1" i="1">
                <a:solidFill>
                  <a:srgbClr val="00562B"/>
                </a:solidFill>
              </a:rPr>
              <a:t>Matter would be trapped to the brane, whereas gravity propagates on all </a:t>
            </a:r>
            <a:r>
              <a:rPr lang="en-US" sz="2000" b="1" i="1">
                <a:solidFill>
                  <a:srgbClr val="CC0000"/>
                </a:solidFill>
              </a:rPr>
              <a:t>4+n dimensions</a:t>
            </a:r>
          </a:p>
        </p:txBody>
      </p:sp>
      <p:sp>
        <p:nvSpPr>
          <p:cNvPr id="268343" name="Text Box 55"/>
          <p:cNvSpPr txBox="1">
            <a:spLocks noChangeArrowheads="1"/>
          </p:cNvSpPr>
          <p:nvPr/>
        </p:nvSpPr>
        <p:spPr bwMode="auto">
          <a:xfrm>
            <a:off x="5562600" y="3429000"/>
            <a:ext cx="246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CC3300"/>
                </a:solidFill>
              </a:rPr>
              <a:t>40 </a:t>
            </a:r>
            <a:r>
              <a:rPr lang="en-US" sz="2000" b="1" dirty="0" smtClean="0">
                <a:solidFill>
                  <a:srgbClr val="CC3300"/>
                </a:solidFill>
                <a:sym typeface="Symbol" pitchFamily="18" charset="2"/>
              </a:rPr>
              <a:t></a:t>
            </a:r>
            <a:r>
              <a:rPr lang="en-US" sz="2000" b="1" dirty="0">
                <a:solidFill>
                  <a:srgbClr val="CC3300"/>
                </a:solidFill>
                <a:sym typeface="Symbol" pitchFamily="18" charset="2"/>
              </a:rPr>
              <a:t>m</a:t>
            </a:r>
            <a:r>
              <a:rPr lang="en-US" sz="2000" b="1" i="1" dirty="0">
                <a:solidFill>
                  <a:srgbClr val="CC3300"/>
                </a:solidFill>
                <a:sym typeface="Symbol" pitchFamily="18" charset="2"/>
              </a:rPr>
              <a:t> &gt; </a:t>
            </a:r>
            <a:r>
              <a:rPr lang="en-US" sz="2000" b="1" i="1" dirty="0">
                <a:solidFill>
                  <a:srgbClr val="CC3300"/>
                </a:solidFill>
              </a:rPr>
              <a:t>R &gt;&gt; r </a:t>
            </a:r>
            <a:r>
              <a:rPr lang="en-US" sz="2000" b="1" i="1" dirty="0">
                <a:solidFill>
                  <a:srgbClr val="CC3300"/>
                </a:solidFill>
                <a:cs typeface="Times New Roman" pitchFamily="18" charset="0"/>
              </a:rPr>
              <a:t>&gt;&gt; </a:t>
            </a:r>
            <a:r>
              <a:rPr lang="en-US" sz="2000" b="1" i="1" dirty="0" err="1">
                <a:solidFill>
                  <a:srgbClr val="CC3300"/>
                </a:solidFill>
                <a:cs typeface="Times New Roman" pitchFamily="18" charset="0"/>
              </a:rPr>
              <a:t>ℓ</a:t>
            </a:r>
            <a:r>
              <a:rPr lang="en-US" sz="2000" b="1" i="1" baseline="-25000" dirty="0" err="1">
                <a:solidFill>
                  <a:srgbClr val="CC3300"/>
                </a:solidFill>
                <a:cs typeface="Times New Roman" pitchFamily="18" charset="0"/>
              </a:rPr>
              <a:t>P</a:t>
            </a:r>
            <a:endParaRPr lang="en-US" sz="2000" b="1" i="1" dirty="0">
              <a:solidFill>
                <a:srgbClr val="CC3300"/>
              </a:solidFill>
              <a:cs typeface="Times New Roman" pitchFamily="18" charset="0"/>
            </a:endParaRP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1066800" y="5410200"/>
            <a:ext cx="7467600" cy="762000"/>
            <a:chOff x="672" y="3408"/>
            <a:chExt cx="4704" cy="480"/>
          </a:xfrm>
        </p:grpSpPr>
        <p:pic>
          <p:nvPicPr>
            <p:cNvPr id="268320" name="Picture 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3408"/>
              <a:ext cx="4704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8344" name="Text Box 56"/>
            <p:cNvSpPr txBox="1">
              <a:spLocks noChangeArrowheads="1"/>
            </p:cNvSpPr>
            <p:nvPr/>
          </p:nvSpPr>
          <p:spPr bwMode="auto">
            <a:xfrm>
              <a:off x="3888" y="3657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GUT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D-brane models and XD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724035" y="914400"/>
            <a:ext cx="4191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A50021"/>
                </a:solidFill>
              </a:rPr>
              <a:t> </a:t>
            </a:r>
            <a:r>
              <a:rPr lang="en-US" b="1" i="1" dirty="0" err="1" smtClean="0">
                <a:solidFill>
                  <a:srgbClr val="A50021"/>
                </a:solidFill>
              </a:rPr>
              <a:t>Brane</a:t>
            </a:r>
            <a:r>
              <a:rPr lang="en-US" b="1" i="1" dirty="0" smtClean="0">
                <a:solidFill>
                  <a:srgbClr val="A50021"/>
                </a:solidFill>
              </a:rPr>
              <a:t> world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562B"/>
                </a:solidFill>
              </a:rPr>
              <a:t> ADD: </a:t>
            </a:r>
            <a:endParaRPr lang="en-US" b="1" i="1" dirty="0">
              <a:solidFill>
                <a:srgbClr val="00562B"/>
              </a:solidFill>
            </a:endParaRPr>
          </a:p>
        </p:txBody>
      </p:sp>
      <p:sp>
        <p:nvSpPr>
          <p:cNvPr id="36873" name="Text Box 38"/>
          <p:cNvSpPr txBox="1">
            <a:spLocks noChangeArrowheads="1"/>
          </p:cNvSpPr>
          <p:nvPr/>
        </p:nvSpPr>
        <p:spPr bwMode="auto">
          <a:xfrm>
            <a:off x="1219200" y="5410200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C3300"/>
                </a:solidFill>
              </a:rPr>
              <a:t>R &gt;&gt; r </a:t>
            </a:r>
            <a:r>
              <a:rPr lang="en-US" b="1" i="1" dirty="0">
                <a:solidFill>
                  <a:srgbClr val="CC3300"/>
                </a:solidFill>
                <a:cs typeface="Times New Roman" pitchFamily="18" charset="0"/>
              </a:rPr>
              <a:t>&gt;&gt; </a:t>
            </a:r>
            <a:r>
              <a:rPr lang="en-US" b="1" i="1" dirty="0" err="1">
                <a:solidFill>
                  <a:srgbClr val="CC3300"/>
                </a:solidFill>
                <a:cs typeface="Times New Roman" pitchFamily="18" charset="0"/>
              </a:rPr>
              <a:t>ℓ</a:t>
            </a:r>
            <a:r>
              <a:rPr lang="en-US" b="1" i="1" baseline="-25000" dirty="0" err="1">
                <a:solidFill>
                  <a:srgbClr val="CC3300"/>
                </a:solidFill>
                <a:cs typeface="Times New Roman" pitchFamily="18" charset="0"/>
              </a:rPr>
              <a:t>P</a:t>
            </a:r>
            <a:endParaRPr lang="en-US" b="1" i="1" dirty="0">
              <a:solidFill>
                <a:srgbClr val="CC3300"/>
              </a:solidFill>
              <a:cs typeface="Times New Roman" pitchFamily="18" charset="0"/>
            </a:endParaRPr>
          </a:p>
        </p:txBody>
      </p:sp>
      <p:graphicFrame>
        <p:nvGraphicFramePr>
          <p:cNvPr id="33" name="32 Objeto"/>
          <p:cNvGraphicFramePr>
            <a:graphicFrameLocks noChangeAspect="1"/>
          </p:cNvGraphicFramePr>
          <p:nvPr/>
        </p:nvGraphicFramePr>
        <p:xfrm>
          <a:off x="5429856" y="2286000"/>
          <a:ext cx="1795379" cy="501650"/>
        </p:xfrm>
        <a:graphic>
          <a:graphicData uri="http://schemas.openxmlformats.org/presentationml/2006/ole">
            <p:oleObj spid="_x0000_s141314" name="Ecuación" r:id="rId3" imgW="863280" imgH="241200" progId="Equation.3">
              <p:embed/>
            </p:oleObj>
          </a:graphicData>
        </a:graphic>
      </p:graphicFrame>
      <p:cxnSp>
        <p:nvCxnSpPr>
          <p:cNvPr id="35" name="34 Conector curvado"/>
          <p:cNvCxnSpPr/>
          <p:nvPr/>
        </p:nvCxnSpPr>
        <p:spPr bwMode="auto">
          <a:xfrm>
            <a:off x="6463235" y="2743200"/>
            <a:ext cx="990600" cy="381000"/>
          </a:xfrm>
          <a:prstGeom prst="curvedConnector3">
            <a:avLst>
              <a:gd name="adj1" fmla="val 33354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7374518" y="2895600"/>
            <a:ext cx="1312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A50021"/>
                </a:solidFill>
              </a:rPr>
              <a:t>Few </a:t>
            </a:r>
            <a:r>
              <a:rPr lang="en-US" sz="2000" b="1" i="1" dirty="0" err="1" smtClean="0">
                <a:solidFill>
                  <a:srgbClr val="A50021"/>
                </a:solidFill>
              </a:rPr>
              <a:t>TeV</a:t>
            </a:r>
            <a:r>
              <a:rPr lang="en-US" sz="2000" b="1" i="1" dirty="0" smtClean="0">
                <a:solidFill>
                  <a:srgbClr val="A50021"/>
                </a:solidFill>
              </a:rPr>
              <a:t> ?</a:t>
            </a:r>
            <a:endParaRPr lang="en-US" sz="2000" b="1" i="1" dirty="0">
              <a:solidFill>
                <a:srgbClr val="A50021"/>
              </a:solidFill>
            </a:endParaRPr>
          </a:p>
        </p:txBody>
      </p:sp>
      <p:graphicFrame>
        <p:nvGraphicFramePr>
          <p:cNvPr id="39" name="38 Objeto"/>
          <p:cNvGraphicFramePr>
            <a:graphicFrameLocks noChangeAspect="1"/>
          </p:cNvGraphicFramePr>
          <p:nvPr/>
        </p:nvGraphicFramePr>
        <p:xfrm>
          <a:off x="6130560" y="1295400"/>
          <a:ext cx="1820863" cy="412750"/>
        </p:xfrm>
        <a:graphic>
          <a:graphicData uri="http://schemas.openxmlformats.org/presentationml/2006/ole">
            <p:oleObj spid="_x0000_s141315" name="Ecuación" r:id="rId4" imgW="952200" imgH="215640" progId="Equation.3">
              <p:embed/>
            </p:oleObj>
          </a:graphicData>
        </a:graphic>
      </p:graphicFrame>
      <p:grpSp>
        <p:nvGrpSpPr>
          <p:cNvPr id="43" name="Group 198"/>
          <p:cNvGrpSpPr>
            <a:grpSpLocks/>
          </p:cNvGrpSpPr>
          <p:nvPr/>
        </p:nvGrpSpPr>
        <p:grpSpPr bwMode="auto">
          <a:xfrm>
            <a:off x="6095635" y="3581400"/>
            <a:ext cx="2733675" cy="2562225"/>
            <a:chOff x="432" y="1776"/>
            <a:chExt cx="1722" cy="1614"/>
          </a:xfrm>
        </p:grpSpPr>
        <p:graphicFrame>
          <p:nvGraphicFramePr>
            <p:cNvPr id="44" name="Object 179"/>
            <p:cNvGraphicFramePr>
              <a:graphicFrameLocks noChangeAspect="1"/>
            </p:cNvGraphicFramePr>
            <p:nvPr/>
          </p:nvGraphicFramePr>
          <p:xfrm>
            <a:off x="988" y="2605"/>
            <a:ext cx="1018" cy="467"/>
          </p:xfrm>
          <a:graphic>
            <a:graphicData uri="http://schemas.openxmlformats.org/presentationml/2006/ole">
              <p:oleObj spid="_x0000_s141316" name="Ecuación" r:id="rId5" imgW="914400" imgH="419040" progId="Equation.3">
                <p:embed/>
              </p:oleObj>
            </a:graphicData>
          </a:graphic>
        </p:graphicFrame>
        <p:sp>
          <p:nvSpPr>
            <p:cNvPr id="45" name="Freeform 182"/>
            <p:cNvSpPr>
              <a:spLocks/>
            </p:cNvSpPr>
            <p:nvPr/>
          </p:nvSpPr>
          <p:spPr bwMode="auto">
            <a:xfrm>
              <a:off x="432" y="2557"/>
              <a:ext cx="544" cy="624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16" y="384"/>
                </a:cxn>
                <a:cxn ang="0">
                  <a:pos x="544" y="624"/>
                </a:cxn>
              </a:cxnLst>
              <a:rect l="0" t="0" r="r" b="b"/>
              <a:pathLst>
                <a:path w="544" h="624">
                  <a:moveTo>
                    <a:pt x="448" y="0"/>
                  </a:moveTo>
                  <a:cubicBezTo>
                    <a:pt x="224" y="140"/>
                    <a:pt x="0" y="280"/>
                    <a:pt x="16" y="384"/>
                  </a:cubicBezTo>
                  <a:cubicBezTo>
                    <a:pt x="32" y="488"/>
                    <a:pt x="288" y="556"/>
                    <a:pt x="544" y="624"/>
                  </a:cubicBez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183"/>
            <p:cNvSpPr txBox="1">
              <a:spLocks noChangeArrowheads="1"/>
            </p:cNvSpPr>
            <p:nvPr/>
          </p:nvSpPr>
          <p:spPr bwMode="auto">
            <a:xfrm>
              <a:off x="534" y="3157"/>
              <a:ext cx="7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CC0000"/>
                  </a:solidFill>
                </a:rPr>
                <a:t>SM </a:t>
              </a:r>
              <a:r>
                <a:rPr lang="en-US" b="1" dirty="0">
                  <a:solidFill>
                    <a:srgbClr val="CC0000"/>
                  </a:solidFill>
                </a:rPr>
                <a:t>fields</a:t>
              </a:r>
            </a:p>
          </p:txBody>
        </p:sp>
        <p:grpSp>
          <p:nvGrpSpPr>
            <p:cNvPr id="47" name="Group 197"/>
            <p:cNvGrpSpPr>
              <a:grpSpLocks/>
            </p:cNvGrpSpPr>
            <p:nvPr/>
          </p:nvGrpSpPr>
          <p:grpSpPr bwMode="auto">
            <a:xfrm>
              <a:off x="836" y="1776"/>
              <a:ext cx="1318" cy="790"/>
              <a:chOff x="836" y="1776"/>
              <a:chExt cx="1318" cy="790"/>
            </a:xfrm>
          </p:grpSpPr>
          <p:grpSp>
            <p:nvGrpSpPr>
              <p:cNvPr id="48" name="Group 186"/>
              <p:cNvGrpSpPr>
                <a:grpSpLocks/>
              </p:cNvGrpSpPr>
              <p:nvPr/>
            </p:nvGrpSpPr>
            <p:grpSpPr bwMode="auto">
              <a:xfrm>
                <a:off x="1312" y="1776"/>
                <a:ext cx="516" cy="702"/>
                <a:chOff x="1056" y="2003"/>
                <a:chExt cx="516" cy="702"/>
              </a:xfrm>
            </p:grpSpPr>
            <p:sp>
              <p:nvSpPr>
                <p:cNvPr id="59" name="Line 128"/>
                <p:cNvSpPr>
                  <a:spLocks noChangeShapeType="1"/>
                </p:cNvSpPr>
                <p:nvPr/>
              </p:nvSpPr>
              <p:spPr bwMode="auto">
                <a:xfrm>
                  <a:off x="1056" y="2705"/>
                  <a:ext cx="516" cy="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Line 129"/>
                <p:cNvSpPr>
                  <a:spLocks noChangeShapeType="1"/>
                </p:cNvSpPr>
                <p:nvPr/>
              </p:nvSpPr>
              <p:spPr bwMode="auto">
                <a:xfrm>
                  <a:off x="1056" y="2592"/>
                  <a:ext cx="516" cy="0"/>
                </a:xfrm>
                <a:prstGeom prst="line">
                  <a:avLst/>
                </a:prstGeom>
                <a:noFill/>
                <a:ln w="9525">
                  <a:solidFill>
                    <a:srgbClr val="0F04A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Line 133"/>
                <p:cNvSpPr>
                  <a:spLocks noChangeShapeType="1"/>
                </p:cNvSpPr>
                <p:nvPr/>
              </p:nvSpPr>
              <p:spPr bwMode="auto">
                <a:xfrm>
                  <a:off x="1056" y="2480"/>
                  <a:ext cx="516" cy="0"/>
                </a:xfrm>
                <a:prstGeom prst="line">
                  <a:avLst/>
                </a:prstGeom>
                <a:noFill/>
                <a:ln w="9525">
                  <a:solidFill>
                    <a:srgbClr val="0F04A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Line 134"/>
                <p:cNvSpPr>
                  <a:spLocks noChangeShapeType="1"/>
                </p:cNvSpPr>
                <p:nvPr/>
              </p:nvSpPr>
              <p:spPr bwMode="auto">
                <a:xfrm>
                  <a:off x="1056" y="2367"/>
                  <a:ext cx="516" cy="0"/>
                </a:xfrm>
                <a:prstGeom prst="line">
                  <a:avLst/>
                </a:prstGeom>
                <a:noFill/>
                <a:ln w="9525">
                  <a:solidFill>
                    <a:srgbClr val="0F04A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3" name="Group 185"/>
                <p:cNvGrpSpPr>
                  <a:grpSpLocks/>
                </p:cNvGrpSpPr>
                <p:nvPr/>
              </p:nvGrpSpPr>
              <p:grpSpPr bwMode="auto">
                <a:xfrm>
                  <a:off x="1199" y="2003"/>
                  <a:ext cx="169" cy="306"/>
                  <a:chOff x="1199" y="2003"/>
                  <a:chExt cx="169" cy="306"/>
                </a:xfrm>
              </p:grpSpPr>
              <p:sp>
                <p:nvSpPr>
                  <p:cNvPr id="65" name="Text Box 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2" y="2003"/>
                    <a:ext cx="166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s-ES">
                        <a:solidFill>
                          <a:srgbClr val="0F04A0"/>
                        </a:solidFill>
                        <a:cs typeface="Times New Roman" pitchFamily="18" charset="0"/>
                      </a:rPr>
                      <a:t>•</a:t>
                    </a:r>
                    <a:endParaRPr lang="es-ES">
                      <a:solidFill>
                        <a:srgbClr val="0F04A0"/>
                      </a:solidFill>
                    </a:endParaRPr>
                  </a:p>
                </p:txBody>
              </p:sp>
              <p:sp>
                <p:nvSpPr>
                  <p:cNvPr id="66" name="Text Box 1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9" y="2078"/>
                    <a:ext cx="166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s-ES">
                        <a:solidFill>
                          <a:srgbClr val="0F04A0"/>
                        </a:solidFill>
                        <a:cs typeface="Times New Roman" pitchFamily="18" charset="0"/>
                      </a:rPr>
                      <a:t>•</a:t>
                    </a:r>
                    <a:endParaRPr lang="es-ES">
                      <a:solidFill>
                        <a:srgbClr val="0F04A0"/>
                      </a:solidFill>
                    </a:endParaRPr>
                  </a:p>
                </p:txBody>
              </p:sp>
            </p:grpSp>
            <p:sp>
              <p:nvSpPr>
                <p:cNvPr id="64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1202" y="2152"/>
                  <a:ext cx="16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s-ES">
                      <a:solidFill>
                        <a:srgbClr val="0F04A0"/>
                      </a:solidFill>
                      <a:cs typeface="Times New Roman" pitchFamily="18" charset="0"/>
                    </a:rPr>
                    <a:t>•</a:t>
                  </a:r>
                  <a:endParaRPr lang="es-ES">
                    <a:solidFill>
                      <a:srgbClr val="0F04A0"/>
                    </a:solidFill>
                  </a:endParaRPr>
                </a:p>
              </p:txBody>
            </p:sp>
          </p:grpSp>
          <p:sp>
            <p:nvSpPr>
              <p:cNvPr id="49" name="Text Box 142"/>
              <p:cNvSpPr txBox="1">
                <a:spLocks noChangeArrowheads="1"/>
              </p:cNvSpPr>
              <p:nvPr/>
            </p:nvSpPr>
            <p:spPr bwMode="auto">
              <a:xfrm>
                <a:off x="894" y="2373"/>
                <a:ext cx="298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 b="1">
                    <a:solidFill>
                      <a:srgbClr val="CC0000"/>
                    </a:solidFill>
                  </a:rPr>
                  <a:t>n=0</a:t>
                </a:r>
                <a:endParaRPr lang="es-ES" sz="1400" b="1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50" name="Group 146"/>
              <p:cNvGrpSpPr>
                <a:grpSpLocks noChangeAspect="1"/>
              </p:cNvGrpSpPr>
              <p:nvPr/>
            </p:nvGrpSpPr>
            <p:grpSpPr bwMode="auto">
              <a:xfrm>
                <a:off x="1862" y="2257"/>
                <a:ext cx="292" cy="295"/>
                <a:chOff x="2360" y="3154"/>
                <a:chExt cx="292" cy="295"/>
              </a:xfrm>
            </p:grpSpPr>
            <p:sp>
              <p:nvSpPr>
                <p:cNvPr id="54" name="Line 148"/>
                <p:cNvSpPr>
                  <a:spLocks noChangeShapeType="1"/>
                </p:cNvSpPr>
                <p:nvPr/>
              </p:nvSpPr>
              <p:spPr bwMode="auto">
                <a:xfrm flipH="1">
                  <a:off x="2495" y="3252"/>
                  <a:ext cx="105" cy="147"/>
                </a:xfrm>
                <a:prstGeom prst="line">
                  <a:avLst/>
                </a:prstGeom>
                <a:noFill/>
                <a:ln w="0">
                  <a:solidFill>
                    <a:srgbClr val="95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Rectangle 149"/>
                <p:cNvSpPr>
                  <a:spLocks noChangeArrowheads="1"/>
                </p:cNvSpPr>
                <p:nvPr/>
              </p:nvSpPr>
              <p:spPr bwMode="auto">
                <a:xfrm>
                  <a:off x="2620" y="3309"/>
                  <a:ext cx="32" cy="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950101"/>
                      </a:solidFill>
                    </a:rPr>
                    <a:t>2</a:t>
                  </a:r>
                  <a:endParaRPr lang="en-US" sz="2800" b="1" dirty="0">
                    <a:solidFill>
                      <a:srgbClr val="950101"/>
                    </a:solidFill>
                  </a:endParaRPr>
                </a:p>
              </p:txBody>
            </p:sp>
            <p:sp>
              <p:nvSpPr>
                <p:cNvPr id="56" name="Rectangle 150"/>
                <p:cNvSpPr>
                  <a:spLocks noChangeArrowheads="1"/>
                </p:cNvSpPr>
                <p:nvPr/>
              </p:nvSpPr>
              <p:spPr bwMode="auto">
                <a:xfrm>
                  <a:off x="2517" y="3241"/>
                  <a:ext cx="44" cy="1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>
                      <a:solidFill>
                        <a:srgbClr val="950101"/>
                      </a:solidFill>
                    </a:rPr>
                    <a:t>1</a:t>
                  </a:r>
                  <a:endParaRPr lang="en-US" sz="2800" b="1">
                    <a:solidFill>
                      <a:srgbClr val="950101"/>
                    </a:solidFill>
                  </a:endParaRPr>
                </a:p>
              </p:txBody>
            </p:sp>
            <p:sp>
              <p:nvSpPr>
                <p:cNvPr id="57" name="Rectangle 151"/>
                <p:cNvSpPr>
                  <a:spLocks noChangeArrowheads="1"/>
                </p:cNvSpPr>
                <p:nvPr/>
              </p:nvSpPr>
              <p:spPr bwMode="auto">
                <a:xfrm>
                  <a:off x="2562" y="3324"/>
                  <a:ext cx="4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 b="1" i="1" dirty="0">
                      <a:solidFill>
                        <a:srgbClr val="950101"/>
                      </a:solidFill>
                    </a:rPr>
                    <a:t>r</a:t>
                  </a:r>
                  <a:endParaRPr lang="en-US" sz="3200" b="1" dirty="0">
                    <a:solidFill>
                      <a:srgbClr val="950101"/>
                    </a:solidFill>
                  </a:endParaRPr>
                </a:p>
              </p:txBody>
            </p:sp>
            <p:sp>
              <p:nvSpPr>
                <p:cNvPr id="58" name="Rectangle 152"/>
                <p:cNvSpPr>
                  <a:spLocks noChangeArrowheads="1"/>
                </p:cNvSpPr>
                <p:nvPr/>
              </p:nvSpPr>
              <p:spPr bwMode="auto">
                <a:xfrm>
                  <a:off x="2360" y="3154"/>
                  <a:ext cx="9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950101"/>
                      </a:solidFill>
                      <a:latin typeface="MT Extra" pitchFamily="18" charset="2"/>
                    </a:rPr>
                    <a:t>b</a:t>
                  </a:r>
                  <a:endParaRPr lang="en-US" sz="2800" b="1" dirty="0">
                    <a:solidFill>
                      <a:srgbClr val="950101"/>
                    </a:solidFill>
                  </a:endParaRPr>
                </a:p>
              </p:txBody>
            </p:sp>
          </p:grpSp>
          <p:sp>
            <p:nvSpPr>
              <p:cNvPr id="51" name="AutoShape 195"/>
              <p:cNvSpPr>
                <a:spLocks/>
              </p:cNvSpPr>
              <p:nvPr/>
            </p:nvSpPr>
            <p:spPr bwMode="auto">
              <a:xfrm>
                <a:off x="1104" y="2064"/>
                <a:ext cx="96" cy="336"/>
              </a:xfrm>
              <a:prstGeom prst="leftBrace">
                <a:avLst>
                  <a:gd name="adj1" fmla="val 29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Text Box 196"/>
              <p:cNvSpPr txBox="1">
                <a:spLocks noChangeArrowheads="1"/>
              </p:cNvSpPr>
              <p:nvPr/>
            </p:nvSpPr>
            <p:spPr bwMode="auto">
              <a:xfrm>
                <a:off x="836" y="2120"/>
                <a:ext cx="3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008000"/>
                    </a:solidFill>
                  </a:rPr>
                  <a:t>KK</a:t>
                </a:r>
              </a:p>
            </p:txBody>
          </p:sp>
        </p:grpSp>
      </p:grpSp>
      <p:sp>
        <p:nvSpPr>
          <p:cNvPr id="67" name="66 CuadroTexto"/>
          <p:cNvSpPr txBox="1"/>
          <p:nvPr/>
        </p:nvSpPr>
        <p:spPr>
          <a:xfrm>
            <a:off x="5525125" y="37338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UED:</a:t>
            </a:r>
            <a:endParaRPr lang="en-US" dirty="0">
              <a:solidFill>
                <a:srgbClr val="A50021"/>
              </a:solidFill>
            </a:endParaRPr>
          </a:p>
        </p:txBody>
      </p:sp>
      <p:graphicFrame>
        <p:nvGraphicFramePr>
          <p:cNvPr id="68" name="67 Objeto"/>
          <p:cNvGraphicFramePr>
            <a:graphicFrameLocks noChangeAspect="1"/>
          </p:cNvGraphicFramePr>
          <p:nvPr/>
        </p:nvGraphicFramePr>
        <p:xfrm>
          <a:off x="4940603" y="4114800"/>
          <a:ext cx="1443790" cy="457200"/>
        </p:xfrm>
        <a:graphic>
          <a:graphicData uri="http://schemas.openxmlformats.org/presentationml/2006/ole">
            <p:oleObj spid="_x0000_s141317" name="Ecuación" r:id="rId6" imgW="761760" imgH="241200" progId="Equation.3">
              <p:embed/>
            </p:oleObj>
          </a:graphicData>
        </a:graphic>
      </p:graphicFrame>
      <p:grpSp>
        <p:nvGrpSpPr>
          <p:cNvPr id="70" name="Group 7"/>
          <p:cNvGrpSpPr>
            <a:grpSpLocks/>
          </p:cNvGrpSpPr>
          <p:nvPr/>
        </p:nvGrpSpPr>
        <p:grpSpPr bwMode="auto">
          <a:xfrm>
            <a:off x="648690" y="1447800"/>
            <a:ext cx="3981450" cy="2957513"/>
            <a:chOff x="336" y="1065"/>
            <a:chExt cx="2508" cy="1863"/>
          </a:xfrm>
        </p:grpSpPr>
        <p:sp>
          <p:nvSpPr>
            <p:cNvPr id="71" name="Line 8"/>
            <p:cNvSpPr>
              <a:spLocks noChangeShapeType="1"/>
            </p:cNvSpPr>
            <p:nvPr/>
          </p:nvSpPr>
          <p:spPr bwMode="auto">
            <a:xfrm flipV="1">
              <a:off x="392" y="120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9"/>
            <p:cNvSpPr>
              <a:spLocks noChangeShapeType="1"/>
            </p:cNvSpPr>
            <p:nvPr/>
          </p:nvSpPr>
          <p:spPr bwMode="auto">
            <a:xfrm>
              <a:off x="384" y="2520"/>
              <a:ext cx="17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0"/>
            <p:cNvSpPr>
              <a:spLocks noChangeShapeType="1"/>
            </p:cNvSpPr>
            <p:nvPr/>
          </p:nvSpPr>
          <p:spPr bwMode="auto">
            <a:xfrm>
              <a:off x="1104" y="2144"/>
              <a:ext cx="1352" cy="19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1"/>
            <p:cNvSpPr>
              <a:spLocks noChangeShapeType="1"/>
            </p:cNvSpPr>
            <p:nvPr/>
          </p:nvSpPr>
          <p:spPr bwMode="auto">
            <a:xfrm flipV="1">
              <a:off x="384" y="2144"/>
              <a:ext cx="720" cy="384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"/>
            <p:cNvSpPr>
              <a:spLocks noChangeShapeType="1"/>
            </p:cNvSpPr>
            <p:nvPr/>
          </p:nvSpPr>
          <p:spPr bwMode="auto">
            <a:xfrm>
              <a:off x="392" y="1488"/>
              <a:ext cx="192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3"/>
            <p:cNvSpPr>
              <a:spLocks noChangeShapeType="1"/>
            </p:cNvSpPr>
            <p:nvPr/>
          </p:nvSpPr>
          <p:spPr bwMode="auto">
            <a:xfrm>
              <a:off x="1112" y="1096"/>
              <a:ext cx="1296" cy="15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4"/>
            <p:cNvSpPr>
              <a:spLocks noChangeShapeType="1"/>
            </p:cNvSpPr>
            <p:nvPr/>
          </p:nvSpPr>
          <p:spPr bwMode="auto">
            <a:xfrm flipV="1">
              <a:off x="392" y="1096"/>
              <a:ext cx="720" cy="384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5"/>
            <p:cNvSpPr>
              <a:spLocks/>
            </p:cNvSpPr>
            <p:nvPr/>
          </p:nvSpPr>
          <p:spPr bwMode="auto">
            <a:xfrm>
              <a:off x="1064" y="1184"/>
              <a:ext cx="720" cy="1440"/>
            </a:xfrm>
            <a:custGeom>
              <a:avLst/>
              <a:gdLst/>
              <a:ahLst/>
              <a:cxnLst>
                <a:cxn ang="0">
                  <a:pos x="0" y="1440"/>
                </a:cxn>
                <a:cxn ang="0">
                  <a:pos x="0" y="384"/>
                </a:cxn>
                <a:cxn ang="0">
                  <a:pos x="720" y="0"/>
                </a:cxn>
                <a:cxn ang="0">
                  <a:pos x="720" y="1056"/>
                </a:cxn>
                <a:cxn ang="0">
                  <a:pos x="0" y="1440"/>
                </a:cxn>
              </a:cxnLst>
              <a:rect l="0" t="0" r="r" b="b"/>
              <a:pathLst>
                <a:path w="720" h="1440">
                  <a:moveTo>
                    <a:pt x="0" y="1440"/>
                  </a:moveTo>
                  <a:lnTo>
                    <a:pt x="0" y="384"/>
                  </a:lnTo>
                  <a:lnTo>
                    <a:pt x="720" y="0"/>
                  </a:lnTo>
                  <a:lnTo>
                    <a:pt x="720" y="1056"/>
                  </a:lnTo>
                  <a:lnTo>
                    <a:pt x="0" y="1440"/>
                  </a:lnTo>
                  <a:close/>
                </a:path>
              </a:pathLst>
            </a:custGeom>
            <a:solidFill>
              <a:srgbClr val="0099FF">
                <a:alpha val="63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6"/>
            <p:cNvSpPr>
              <a:spLocks/>
            </p:cNvSpPr>
            <p:nvPr/>
          </p:nvSpPr>
          <p:spPr bwMode="auto">
            <a:xfrm>
              <a:off x="1488" y="1824"/>
              <a:ext cx="152" cy="384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96" y="200"/>
                </a:cxn>
                <a:cxn ang="0">
                  <a:pos x="48" y="152"/>
                </a:cxn>
                <a:cxn ang="0">
                  <a:pos x="96" y="56"/>
                </a:cxn>
                <a:cxn ang="0">
                  <a:pos x="48" y="8"/>
                </a:cxn>
                <a:cxn ang="0">
                  <a:pos x="0" y="8"/>
                </a:cxn>
              </a:cxnLst>
              <a:rect l="0" t="0" r="r" b="b"/>
              <a:pathLst>
                <a:path w="104" h="248">
                  <a:moveTo>
                    <a:pt x="0" y="248"/>
                  </a:moveTo>
                  <a:cubicBezTo>
                    <a:pt x="44" y="232"/>
                    <a:pt x="88" y="216"/>
                    <a:pt x="96" y="200"/>
                  </a:cubicBezTo>
                  <a:cubicBezTo>
                    <a:pt x="104" y="184"/>
                    <a:pt x="48" y="176"/>
                    <a:pt x="48" y="152"/>
                  </a:cubicBezTo>
                  <a:cubicBezTo>
                    <a:pt x="48" y="128"/>
                    <a:pt x="96" y="80"/>
                    <a:pt x="96" y="56"/>
                  </a:cubicBezTo>
                  <a:cubicBezTo>
                    <a:pt x="96" y="32"/>
                    <a:pt x="64" y="16"/>
                    <a:pt x="48" y="8"/>
                  </a:cubicBezTo>
                  <a:cubicBezTo>
                    <a:pt x="32" y="0"/>
                    <a:pt x="16" y="4"/>
                    <a:pt x="0" y="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 Box 17"/>
            <p:cNvSpPr txBox="1">
              <a:spLocks noChangeArrowheads="1"/>
            </p:cNvSpPr>
            <p:nvPr/>
          </p:nvSpPr>
          <p:spPr bwMode="auto">
            <a:xfrm rot="564407">
              <a:off x="864" y="2697"/>
              <a:ext cx="11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A50021"/>
                  </a:solidFill>
                </a:rPr>
                <a:t>Perperdicular XD</a:t>
              </a:r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1976" y="2048"/>
              <a:ext cx="96" cy="4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1728" y="1152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 i="1">
                  <a:solidFill>
                    <a:schemeClr val="tx2"/>
                  </a:solidFill>
                </a:rPr>
                <a:t>Dp-brane</a:t>
              </a:r>
            </a:p>
          </p:txBody>
        </p:sp>
        <p:sp>
          <p:nvSpPr>
            <p:cNvPr id="83" name="Text Box 20"/>
            <p:cNvSpPr txBox="1">
              <a:spLocks noChangeArrowheads="1"/>
            </p:cNvSpPr>
            <p:nvPr/>
          </p:nvSpPr>
          <p:spPr bwMode="auto">
            <a:xfrm>
              <a:off x="1256" y="2240"/>
              <a:ext cx="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 i="1">
                  <a:solidFill>
                    <a:srgbClr val="0033CC"/>
                  </a:solidFill>
                </a:rPr>
                <a:t>(Gauge)</a:t>
              </a:r>
            </a:p>
          </p:txBody>
        </p:sp>
        <p:sp>
          <p:nvSpPr>
            <p:cNvPr id="84" name="Text Box 21"/>
            <p:cNvSpPr txBox="1">
              <a:spLocks noChangeArrowheads="1"/>
            </p:cNvSpPr>
            <p:nvPr/>
          </p:nvSpPr>
          <p:spPr bwMode="auto">
            <a:xfrm>
              <a:off x="2120" y="2048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 i="1">
                  <a:solidFill>
                    <a:srgbClr val="0033CC"/>
                  </a:solidFill>
                </a:rPr>
                <a:t>( Gravity )</a:t>
              </a:r>
            </a:p>
          </p:txBody>
        </p:sp>
        <p:sp>
          <p:nvSpPr>
            <p:cNvPr id="85" name="Text Box 22"/>
            <p:cNvSpPr txBox="1">
              <a:spLocks noChangeArrowheads="1"/>
            </p:cNvSpPr>
            <p:nvPr/>
          </p:nvSpPr>
          <p:spPr bwMode="auto">
            <a:xfrm>
              <a:off x="1304" y="1536"/>
              <a:ext cx="8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 i="1">
                  <a:solidFill>
                    <a:schemeClr val="tx1"/>
                  </a:solidFill>
                </a:rPr>
                <a:t>Open String</a:t>
              </a:r>
            </a:p>
          </p:txBody>
        </p:sp>
        <p:sp>
          <p:nvSpPr>
            <p:cNvPr id="86" name="Text Box 23"/>
            <p:cNvSpPr txBox="1">
              <a:spLocks noChangeArrowheads="1"/>
            </p:cNvSpPr>
            <p:nvPr/>
          </p:nvSpPr>
          <p:spPr bwMode="auto">
            <a:xfrm>
              <a:off x="1880" y="1824"/>
              <a:ext cx="9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 i="1">
                  <a:solidFill>
                    <a:srgbClr val="0033CC"/>
                  </a:solidFill>
                </a:rPr>
                <a:t>Closed String</a:t>
              </a:r>
            </a:p>
          </p:txBody>
        </p:sp>
        <p:sp>
          <p:nvSpPr>
            <p:cNvPr id="87" name="Line 24"/>
            <p:cNvSpPr>
              <a:spLocks noChangeShapeType="1"/>
            </p:cNvSpPr>
            <p:nvPr/>
          </p:nvSpPr>
          <p:spPr bwMode="auto">
            <a:xfrm flipV="1">
              <a:off x="1256" y="1424"/>
              <a:ext cx="0" cy="1104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 Box 25"/>
            <p:cNvSpPr txBox="1">
              <a:spLocks noChangeArrowheads="1"/>
            </p:cNvSpPr>
            <p:nvPr/>
          </p:nvSpPr>
          <p:spPr bwMode="auto">
            <a:xfrm>
              <a:off x="766" y="1224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 i="1">
                  <a:solidFill>
                    <a:srgbClr val="0033CC"/>
                  </a:solidFill>
                </a:rPr>
                <a:t>3-brane</a:t>
              </a:r>
            </a:p>
          </p:txBody>
        </p:sp>
        <p:sp>
          <p:nvSpPr>
            <p:cNvPr id="89" name="Text Box 26"/>
            <p:cNvSpPr txBox="1">
              <a:spLocks noChangeArrowheads="1"/>
            </p:cNvSpPr>
            <p:nvPr/>
          </p:nvSpPr>
          <p:spPr bwMode="auto">
            <a:xfrm rot="-1623527">
              <a:off x="336" y="1065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A50021"/>
                  </a:solidFill>
                </a:rPr>
                <a:t>Parallel XD</a:t>
              </a:r>
            </a:p>
          </p:txBody>
        </p:sp>
        <p:sp>
          <p:nvSpPr>
            <p:cNvPr id="90" name="Text Box 27"/>
            <p:cNvSpPr txBox="1">
              <a:spLocks noChangeArrowheads="1"/>
            </p:cNvSpPr>
            <p:nvPr/>
          </p:nvSpPr>
          <p:spPr bwMode="auto">
            <a:xfrm rot="-21150423">
              <a:off x="1536" y="2544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91" name="Text Box 28"/>
            <p:cNvSpPr txBox="1">
              <a:spLocks noChangeArrowheads="1"/>
            </p:cNvSpPr>
            <p:nvPr/>
          </p:nvSpPr>
          <p:spPr bwMode="auto">
            <a:xfrm>
              <a:off x="692" y="2096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3300"/>
                  </a:solidFill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349375"/>
            <a:ext cx="1828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UED and KK parity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720725" y="1028700"/>
            <a:ext cx="743825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In 5D UED models we start with a theory that is 5D Lorentz invariant</a:t>
            </a:r>
          </a:p>
          <a:p>
            <a:endParaRPr lang="en-US" dirty="0">
              <a:solidFill>
                <a:srgbClr val="003366"/>
              </a:solidFill>
            </a:endParaRPr>
          </a:p>
          <a:p>
            <a:r>
              <a:rPr lang="en-US" dirty="0">
                <a:solidFill>
                  <a:srgbClr val="003366"/>
                </a:solidFill>
              </a:rPr>
              <a:t>		 </a:t>
            </a:r>
            <a:r>
              <a:rPr lang="en-US" sz="2000" dirty="0">
                <a:solidFill>
                  <a:srgbClr val="006600"/>
                </a:solidFill>
              </a:rPr>
              <a:t>KK number is conserved at tree level</a:t>
            </a:r>
            <a:r>
              <a:rPr lang="en-US" dirty="0">
                <a:solidFill>
                  <a:srgbClr val="006600"/>
                </a:solidFill>
              </a:rPr>
              <a:t>.</a:t>
            </a:r>
          </a:p>
          <a:p>
            <a:endParaRPr lang="en-US" dirty="0">
              <a:solidFill>
                <a:srgbClr val="003366"/>
              </a:solidFill>
            </a:endParaRPr>
          </a:p>
          <a:p>
            <a:pPr>
              <a:buFontTx/>
              <a:buChar char="•"/>
            </a:pPr>
            <a:r>
              <a:rPr lang="en-US" dirty="0" err="1">
                <a:solidFill>
                  <a:srgbClr val="990000"/>
                </a:solidFill>
              </a:rPr>
              <a:t>Compactification</a:t>
            </a:r>
            <a:r>
              <a:rPr lang="en-US" dirty="0">
                <a:solidFill>
                  <a:srgbClr val="990000"/>
                </a:solidFill>
              </a:rPr>
              <a:t> (</a:t>
            </a:r>
            <a:r>
              <a:rPr lang="en-US" dirty="0" err="1">
                <a:solidFill>
                  <a:srgbClr val="990000"/>
                </a:solidFill>
              </a:rPr>
              <a:t>Orbifolding</a:t>
            </a:r>
            <a:r>
              <a:rPr lang="en-US" dirty="0">
                <a:solidFill>
                  <a:srgbClr val="990000"/>
                </a:solidFill>
              </a:rPr>
              <a:t>) brakes 5D Lorentz invariance 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032125" y="2743200"/>
          <a:ext cx="4086225" cy="501650"/>
        </p:xfrm>
        <a:graphic>
          <a:graphicData uri="http://schemas.openxmlformats.org/presentationml/2006/ole">
            <p:oleObj spid="_x0000_s10242" name="Ecuación" r:id="rId4" imgW="1968480" imgH="241200" progId="Equation.3">
              <p:embed/>
            </p:oleObj>
          </a:graphicData>
        </a:graphic>
      </p:graphicFrame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1752600" y="1752600"/>
            <a:ext cx="4572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1143000" y="3429000"/>
            <a:ext cx="56578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 </a:t>
            </a:r>
            <a:r>
              <a:rPr lang="en-US" sz="2000" u="sng" dirty="0">
                <a:solidFill>
                  <a:srgbClr val="990000"/>
                </a:solidFill>
              </a:rPr>
              <a:t>KK parity (-1)</a:t>
            </a:r>
            <a:r>
              <a:rPr lang="en-US" sz="2000" u="sng" baseline="30000" dirty="0">
                <a:solidFill>
                  <a:srgbClr val="990000"/>
                </a:solidFill>
              </a:rPr>
              <a:t>KK</a:t>
            </a:r>
            <a:r>
              <a:rPr lang="en-US" sz="2000" u="sng" dirty="0">
                <a:solidFill>
                  <a:srgbClr val="990000"/>
                </a:solidFill>
              </a:rPr>
              <a:t> remains as a conserved number</a:t>
            </a:r>
            <a:r>
              <a:rPr lang="en-US" u="sng" dirty="0">
                <a:solidFill>
                  <a:srgbClr val="990000"/>
                </a:solidFill>
              </a:rPr>
              <a:t>.</a:t>
            </a:r>
          </a:p>
          <a:p>
            <a:pPr>
              <a:lnSpc>
                <a:spcPct val="70000"/>
              </a:lnSpc>
            </a:pPr>
            <a:endParaRPr lang="en-US" u="sng" dirty="0">
              <a:solidFill>
                <a:srgbClr val="990000"/>
              </a:solidFill>
            </a:endParaRPr>
          </a:p>
          <a:p>
            <a:r>
              <a:rPr lang="en-US" dirty="0">
                <a:solidFill>
                  <a:srgbClr val="003366"/>
                </a:solidFill>
              </a:rPr>
              <a:t>      </a:t>
            </a:r>
            <a:r>
              <a:rPr lang="en-US" dirty="0">
                <a:solidFill>
                  <a:srgbClr val="006600"/>
                </a:solidFill>
              </a:rPr>
              <a:t>Interactions require an even number of odd KK modes</a:t>
            </a:r>
          </a:p>
          <a:p>
            <a:pPr>
              <a:lnSpc>
                <a:spcPct val="70000"/>
              </a:lnSpc>
            </a:pPr>
            <a:endParaRPr lang="en-US" dirty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006600"/>
                </a:solidFill>
              </a:rPr>
              <a:t>       1</a:t>
            </a:r>
            <a:r>
              <a:rPr lang="en-US" baseline="30000" dirty="0">
                <a:solidFill>
                  <a:srgbClr val="006600"/>
                </a:solidFill>
              </a:rPr>
              <a:t>st</a:t>
            </a:r>
            <a:r>
              <a:rPr lang="en-US" dirty="0">
                <a:solidFill>
                  <a:srgbClr val="006600"/>
                </a:solidFill>
              </a:rPr>
              <a:t> KK modes must be pair produced at colliders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6276975" y="4724400"/>
            <a:ext cx="2867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</a:rPr>
              <a:t>Macesanu</a:t>
            </a:r>
            <a:r>
              <a:rPr lang="en-US" sz="1400" dirty="0">
                <a:solidFill>
                  <a:srgbClr val="002060"/>
                </a:solidFill>
              </a:rPr>
              <a:t>, McMullen, Nandi (2002)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1219200" y="5043488"/>
            <a:ext cx="307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66"/>
                </a:solidFill>
              </a:rPr>
              <a:t>Weak bounds:</a:t>
            </a:r>
            <a:r>
              <a:rPr lang="en-US">
                <a:solidFill>
                  <a:srgbClr val="990000"/>
                </a:solidFill>
              </a:rPr>
              <a:t> </a:t>
            </a:r>
            <a:r>
              <a:rPr lang="en-US" sz="2000">
                <a:solidFill>
                  <a:srgbClr val="990000"/>
                </a:solidFill>
              </a:rPr>
              <a:t>1/r &gt; 200 GeV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6124575" y="5181600"/>
            <a:ext cx="183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</a:rPr>
              <a:t>Appelquist</a:t>
            </a:r>
            <a:r>
              <a:rPr lang="en-US" sz="1400" dirty="0">
                <a:solidFill>
                  <a:srgbClr val="002060"/>
                </a:solidFill>
              </a:rPr>
              <a:t>, Yee (2002)</a:t>
            </a:r>
          </a:p>
        </p:txBody>
      </p:sp>
      <p:grpSp>
        <p:nvGrpSpPr>
          <p:cNvPr id="10251" name="Group 15"/>
          <p:cNvGrpSpPr>
            <a:grpSpLocks/>
          </p:cNvGrpSpPr>
          <p:nvPr/>
        </p:nvGrpSpPr>
        <p:grpSpPr bwMode="auto">
          <a:xfrm>
            <a:off x="609600" y="5791200"/>
            <a:ext cx="6202363" cy="406400"/>
            <a:chOff x="566" y="3705"/>
            <a:chExt cx="3907" cy="256"/>
          </a:xfrm>
        </p:grpSpPr>
        <p:sp>
          <p:nvSpPr>
            <p:cNvPr id="10252" name="Text Box 13"/>
            <p:cNvSpPr txBox="1">
              <a:spLocks noChangeArrowheads="1"/>
            </p:cNvSpPr>
            <p:nvPr/>
          </p:nvSpPr>
          <p:spPr bwMode="auto">
            <a:xfrm>
              <a:off x="566" y="3705"/>
              <a:ext cx="3907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Lightest KK particle (LKP) is stable!                 </a:t>
              </a:r>
              <a:r>
                <a:rPr lang="en-US" sz="2000" u="sng" dirty="0">
                  <a:solidFill>
                    <a:srgbClr val="990000"/>
                  </a:solidFill>
                </a:rPr>
                <a:t>DM candidate</a:t>
              </a:r>
              <a:r>
                <a:rPr lang="en-US" dirty="0"/>
                <a:t>  </a:t>
              </a:r>
            </a:p>
          </p:txBody>
        </p:sp>
        <p:sp>
          <p:nvSpPr>
            <p:cNvPr id="10253" name="Line 14"/>
            <p:cNvSpPr>
              <a:spLocks noChangeShapeType="1"/>
            </p:cNvSpPr>
            <p:nvPr/>
          </p:nvSpPr>
          <p:spPr bwMode="auto">
            <a:xfrm>
              <a:off x="2976" y="3840"/>
              <a:ext cx="28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1066800" y="5462588"/>
            <a:ext cx="2040943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90000"/>
                </a:solidFill>
              </a:rPr>
              <a:t>DM candidate:  </a:t>
            </a:r>
            <a:r>
              <a:rPr lang="el-GR" sz="2000" dirty="0">
                <a:solidFill>
                  <a:srgbClr val="990000"/>
                </a:solidFill>
                <a:cs typeface="Times New Roman" pitchFamily="18" charset="0"/>
              </a:rPr>
              <a:t>γ</a:t>
            </a:r>
            <a:r>
              <a:rPr lang="en-US" sz="2000" baseline="30000" dirty="0" smtClean="0">
                <a:solidFill>
                  <a:srgbClr val="990000"/>
                </a:solidFill>
                <a:cs typeface="Times New Roman" pitchFamily="18" charset="0"/>
              </a:rPr>
              <a:t>1</a:t>
            </a:r>
          </a:p>
          <a:p>
            <a:r>
              <a:rPr lang="en-US" sz="2000" dirty="0" smtClean="0">
                <a:solidFill>
                  <a:srgbClr val="990000"/>
                </a:solidFill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9900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008000"/>
                </a:solidFill>
                <a:cs typeface="Times New Roman" pitchFamily="18" charset="0"/>
              </a:rPr>
              <a:t>WIMP-like</a:t>
            </a:r>
            <a:endParaRPr lang="el-GR" sz="200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XD DM candidates</a:t>
            </a: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5257800" y="852488"/>
            <a:ext cx="3143250" cy="1433512"/>
            <a:chOff x="3312" y="720"/>
            <a:chExt cx="1980" cy="903"/>
          </a:xfrm>
        </p:grpSpPr>
        <p:pic>
          <p:nvPicPr>
            <p:cNvPr id="1127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2" y="720"/>
              <a:ext cx="1980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8" name="Text Box 4"/>
            <p:cNvSpPr txBox="1">
              <a:spLocks noChangeArrowheads="1"/>
            </p:cNvSpPr>
            <p:nvPr/>
          </p:nvSpPr>
          <p:spPr bwMode="auto">
            <a:xfrm>
              <a:off x="3524" y="1392"/>
              <a:ext cx="1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66"/>
                  </a:solidFill>
                </a:rPr>
                <a:t>one loop corrections in XD</a:t>
              </a:r>
            </a:p>
          </p:txBody>
        </p:sp>
      </p:grp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4403725" y="1295400"/>
            <a:ext cx="415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0000"/>
                </a:solidFill>
              </a:rPr>
              <a:t>+</a:t>
            </a:r>
          </a:p>
        </p:txBody>
      </p:sp>
      <p:pic>
        <p:nvPicPr>
          <p:cNvPr id="1127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362200"/>
            <a:ext cx="406082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685800" y="838200"/>
            <a:ext cx="280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Cheng, </a:t>
            </a:r>
            <a:r>
              <a:rPr lang="en-US" sz="1400" dirty="0" err="1">
                <a:solidFill>
                  <a:srgbClr val="0070C0"/>
                </a:solidFill>
              </a:rPr>
              <a:t>Matchev</a:t>
            </a:r>
            <a:r>
              <a:rPr lang="en-US" sz="1400" dirty="0">
                <a:solidFill>
                  <a:srgbClr val="0070C0"/>
                </a:solidFill>
              </a:rPr>
              <a:t> &amp; Schmaltz (2002)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676400" y="1295400"/>
          <a:ext cx="1524000" cy="635000"/>
        </p:xfrm>
        <a:graphic>
          <a:graphicData uri="http://schemas.openxmlformats.org/presentationml/2006/ole">
            <p:oleObj spid="_x0000_s11266" name="Ecuación" r:id="rId5" imgW="1130040" imgH="469800" progId="Equation.3">
              <p:embed/>
            </p:oleObj>
          </a:graphicData>
        </a:graphic>
      </p:graphicFrame>
      <p:sp>
        <p:nvSpPr>
          <p:cNvPr id="11275" name="Line 16"/>
          <p:cNvSpPr>
            <a:spLocks noChangeShapeType="1"/>
          </p:cNvSpPr>
          <p:nvPr/>
        </p:nvSpPr>
        <p:spPr bwMode="auto">
          <a:xfrm>
            <a:off x="2438400" y="5867400"/>
            <a:ext cx="1066800" cy="4572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0" y="1371600"/>
            <a:ext cx="58039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XD Relic abundance</a:t>
            </a:r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787400" y="914400"/>
            <a:ext cx="622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C0000"/>
                </a:solidFill>
              </a:rPr>
              <a:t>Relic abundance consistent with WMAP observation at 1</a:t>
            </a:r>
            <a:r>
              <a:rPr lang="el-GR" b="1" i="1" dirty="0">
                <a:solidFill>
                  <a:srgbClr val="CC0000"/>
                </a:solidFill>
                <a:cs typeface="Times New Roman" pitchFamily="18" charset="0"/>
              </a:rPr>
              <a:t>σ</a:t>
            </a:r>
            <a:r>
              <a:rPr lang="en-US" b="1" i="1" dirty="0">
                <a:solidFill>
                  <a:srgbClr val="CC0000"/>
                </a:solidFill>
                <a:cs typeface="Times New Roman" pitchFamily="18" charset="0"/>
              </a:rPr>
              <a:t> (2 </a:t>
            </a:r>
            <a:r>
              <a:rPr lang="el-GR" b="1" i="1" dirty="0">
                <a:solidFill>
                  <a:srgbClr val="CC0000"/>
                </a:solidFill>
              </a:rPr>
              <a:t>σ</a:t>
            </a:r>
            <a:r>
              <a:rPr lang="en-US" b="1" i="1" dirty="0">
                <a:solidFill>
                  <a:srgbClr val="CC0000"/>
                </a:solidFill>
              </a:rPr>
              <a:t>) </a:t>
            </a: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4572000" y="6290846"/>
            <a:ext cx="43268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 dirty="0" err="1">
                <a:solidFill>
                  <a:srgbClr val="002060"/>
                </a:solidFill>
              </a:rPr>
              <a:t>Kakizaki</a:t>
            </a:r>
            <a:r>
              <a:rPr lang="en-US" sz="1600" b="1" i="1" dirty="0">
                <a:solidFill>
                  <a:srgbClr val="002060"/>
                </a:solidFill>
              </a:rPr>
              <a:t>, Matsumoto &amp; </a:t>
            </a:r>
            <a:r>
              <a:rPr lang="en-US" sz="1600" b="1" i="1" dirty="0" err="1">
                <a:solidFill>
                  <a:srgbClr val="002060"/>
                </a:solidFill>
              </a:rPr>
              <a:t>Senami</a:t>
            </a:r>
            <a:r>
              <a:rPr lang="en-US" sz="1600" b="1" i="1" dirty="0">
                <a:solidFill>
                  <a:srgbClr val="002060"/>
                </a:solidFill>
              </a:rPr>
              <a:t>, PRD </a:t>
            </a:r>
            <a:r>
              <a:rPr lang="en-US" sz="1600" b="1" i="1" u="sng" dirty="0">
                <a:solidFill>
                  <a:srgbClr val="002060"/>
                </a:solidFill>
              </a:rPr>
              <a:t>74 </a:t>
            </a:r>
            <a:r>
              <a:rPr lang="en-US" sz="1600" b="1" i="1" dirty="0">
                <a:solidFill>
                  <a:srgbClr val="002060"/>
                </a:solidFill>
              </a:rPr>
              <a:t>023504</a:t>
            </a:r>
            <a:endParaRPr lang="en-US" sz="1600" b="1" i="1" u="sng" dirty="0">
              <a:solidFill>
                <a:srgbClr val="002060"/>
              </a:solidFill>
            </a:endParaRPr>
          </a:p>
        </p:txBody>
      </p:sp>
      <p:graphicFrame>
        <p:nvGraphicFramePr>
          <p:cNvPr id="287750" name="Object 6"/>
          <p:cNvGraphicFramePr>
            <a:graphicFrameLocks noChangeAspect="1"/>
          </p:cNvGraphicFramePr>
          <p:nvPr/>
        </p:nvGraphicFramePr>
        <p:xfrm>
          <a:off x="2805113" y="3856038"/>
          <a:ext cx="663575" cy="542925"/>
        </p:xfrm>
        <a:graphic>
          <a:graphicData uri="http://schemas.openxmlformats.org/presentationml/2006/ole">
            <p:oleObj spid="_x0000_s144386" name="Ecuación" r:id="rId4" imgW="279360" imgH="228600" progId="Equation.3">
              <p:embed/>
            </p:oleObj>
          </a:graphicData>
        </a:graphic>
      </p:graphicFrame>
      <p:graphicFrame>
        <p:nvGraphicFramePr>
          <p:cNvPr id="287751" name="Object 7"/>
          <p:cNvGraphicFramePr>
            <a:graphicFrameLocks noChangeAspect="1"/>
          </p:cNvGraphicFramePr>
          <p:nvPr/>
        </p:nvGraphicFramePr>
        <p:xfrm>
          <a:off x="5451475" y="3810000"/>
          <a:ext cx="666750" cy="571500"/>
        </p:xfrm>
        <a:graphic>
          <a:graphicData uri="http://schemas.openxmlformats.org/presentationml/2006/ole">
            <p:oleObj spid="_x0000_s144387" name="Ecuación" r:id="rId5" imgW="266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s-MX" dirty="0" smtClean="0"/>
          </a:p>
        </p:txBody>
      </p:sp>
      <p:grpSp>
        <p:nvGrpSpPr>
          <p:cNvPr id="14" name="13 Grupo"/>
          <p:cNvGrpSpPr/>
          <p:nvPr/>
        </p:nvGrpSpPr>
        <p:grpSpPr>
          <a:xfrm>
            <a:off x="533400" y="2876490"/>
            <a:ext cx="8305800" cy="3752910"/>
            <a:chOff x="533400" y="2876490"/>
            <a:chExt cx="8305800" cy="3752910"/>
          </a:xfrm>
        </p:grpSpPr>
        <p:sp>
          <p:nvSpPr>
            <p:cNvPr id="2053" name="4 CuadroTexto"/>
            <p:cNvSpPr txBox="1">
              <a:spLocks noChangeArrowheads="1"/>
            </p:cNvSpPr>
            <p:nvPr/>
          </p:nvSpPr>
          <p:spPr bwMode="auto">
            <a:xfrm>
              <a:off x="685800" y="287649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sz="2000" b="1" i="1" dirty="0" smtClean="0">
                  <a:solidFill>
                    <a:srgbClr val="A50021"/>
                  </a:solidFill>
                </a:rPr>
                <a:t>The </a:t>
              </a:r>
              <a:r>
                <a:rPr lang="en-US" sz="2000" b="1" i="1" dirty="0">
                  <a:solidFill>
                    <a:srgbClr val="A50021"/>
                  </a:solidFill>
                </a:rPr>
                <a:t>Flavor Problem:</a:t>
              </a:r>
              <a:r>
                <a:rPr lang="en-US" sz="2000" i="1" dirty="0">
                  <a:solidFill>
                    <a:srgbClr val="002060"/>
                  </a:solidFill>
                </a:rPr>
                <a:t>  </a:t>
              </a:r>
              <a:endParaRPr lang="es-MX" sz="2000" b="1" i="1" dirty="0">
                <a:solidFill>
                  <a:srgbClr val="A50021"/>
                </a:solidFill>
              </a:endParaRPr>
            </a:p>
          </p:txBody>
        </p:sp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533400" y="3708400"/>
              <a:ext cx="8305800" cy="2921000"/>
              <a:chOff x="480" y="1234"/>
              <a:chExt cx="5232" cy="1840"/>
            </a:xfrm>
          </p:grpSpPr>
          <p:pic>
            <p:nvPicPr>
              <p:cNvPr id="2057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7006"/>
              <a:stretch>
                <a:fillRect/>
              </a:stretch>
            </p:blipFill>
            <p:spPr bwMode="auto">
              <a:xfrm>
                <a:off x="480" y="1234"/>
                <a:ext cx="5232" cy="1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8" name="Rectangle 9"/>
              <p:cNvSpPr>
                <a:spLocks noChangeArrowheads="1"/>
              </p:cNvSpPr>
              <p:nvPr/>
            </p:nvSpPr>
            <p:spPr bwMode="auto">
              <a:xfrm>
                <a:off x="480" y="1776"/>
                <a:ext cx="14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s-MX"/>
              </a:p>
            </p:txBody>
          </p:sp>
        </p:grpSp>
        <p:graphicFrame>
          <p:nvGraphicFramePr>
            <p:cNvPr id="2051" name="Object 4"/>
            <p:cNvGraphicFramePr>
              <a:graphicFrameLocks noChangeAspect="1"/>
            </p:cNvGraphicFramePr>
            <p:nvPr/>
          </p:nvGraphicFramePr>
          <p:xfrm>
            <a:off x="768350" y="3316288"/>
            <a:ext cx="4635500" cy="1027112"/>
          </p:xfrm>
          <a:graphic>
            <a:graphicData uri="http://schemas.openxmlformats.org/presentationml/2006/ole">
              <p:oleObj spid="_x0000_s84995" name="Ecuación" r:id="rId4" imgW="1968480" imgH="482400" progId="Equation.3">
                <p:embed/>
              </p:oleObj>
            </a:graphicData>
          </a:graphic>
        </p:graphicFrame>
        <p:sp>
          <p:nvSpPr>
            <p:cNvPr id="2055" name="11 CuadroTexto"/>
            <p:cNvSpPr txBox="1">
              <a:spLocks noChangeArrowheads="1"/>
            </p:cNvSpPr>
            <p:nvPr/>
          </p:nvSpPr>
          <p:spPr bwMode="auto">
            <a:xfrm>
              <a:off x="2362200" y="4572000"/>
              <a:ext cx="4921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rgbClr val="FF0000"/>
                  </a:solidFill>
                </a:rPr>
                <a:t>??</a:t>
              </a:r>
              <a:endParaRPr lang="es-MX" sz="24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762000" y="1194137"/>
            <a:ext cx="8153400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buFont typeface="Courier New" pitchFamily="49" charset="0"/>
              <a:buChar char="o"/>
            </a:pPr>
            <a:r>
              <a:rPr lang="en-US" sz="2000" b="1" i="1" dirty="0" smtClean="0">
                <a:solidFill>
                  <a:srgbClr val="002060"/>
                </a:solidFill>
              </a:rPr>
              <a:t>Why </a:t>
            </a:r>
            <a:r>
              <a:rPr lang="en-US" sz="2000" b="1" i="1" dirty="0" smtClean="0">
                <a:solidFill>
                  <a:srgbClr val="A50021"/>
                </a:solidFill>
              </a:rPr>
              <a:t> </a:t>
            </a:r>
            <a:r>
              <a:rPr lang="en-US" sz="2000" b="1" i="1" dirty="0">
                <a:solidFill>
                  <a:srgbClr val="A50021"/>
                </a:solidFill>
              </a:rPr>
              <a:t>G</a:t>
            </a:r>
            <a:r>
              <a:rPr lang="en-US" sz="2000" b="1" i="1" baseline="-25000" dirty="0">
                <a:solidFill>
                  <a:srgbClr val="A50021"/>
                </a:solidFill>
              </a:rPr>
              <a:t>SM</a:t>
            </a:r>
            <a:r>
              <a:rPr lang="en-US" sz="2000" b="1" i="1" dirty="0">
                <a:solidFill>
                  <a:srgbClr val="A50021"/>
                </a:solidFill>
              </a:rPr>
              <a:t> = </a:t>
            </a:r>
            <a:r>
              <a:rPr lang="en-US" sz="2000" b="1" i="1" dirty="0">
                <a:solidFill>
                  <a:srgbClr val="0000FF"/>
                </a:solidFill>
              </a:rPr>
              <a:t>S(3)</a:t>
            </a:r>
            <a:r>
              <a:rPr lang="en-US" sz="2000" b="1" i="1" dirty="0">
                <a:solidFill>
                  <a:srgbClr val="A50021"/>
                </a:solidFill>
              </a:rPr>
              <a:t>×</a:t>
            </a:r>
            <a:r>
              <a:rPr lang="en-US" sz="2000" b="1" i="1" dirty="0">
                <a:solidFill>
                  <a:srgbClr val="006600"/>
                </a:solidFill>
              </a:rPr>
              <a:t>SU(2)×U(1</a:t>
            </a:r>
            <a:r>
              <a:rPr lang="en-US" sz="2000" b="1" i="1" dirty="0" smtClean="0">
                <a:solidFill>
                  <a:srgbClr val="006600"/>
                </a:solidFill>
              </a:rPr>
              <a:t>)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>
                <a:solidFill>
                  <a:srgbClr val="002060"/>
                </a:solidFill>
              </a:rPr>
              <a:t>where  </a:t>
            </a:r>
            <a:r>
              <a:rPr lang="en-US" sz="2000" b="1" i="1" dirty="0" err="1">
                <a:solidFill>
                  <a:srgbClr val="0000FF"/>
                </a:solidFill>
              </a:rPr>
              <a:t>ɡ</a:t>
            </a:r>
            <a:r>
              <a:rPr lang="en-US" sz="2000" b="1" i="1" baseline="-25000" dirty="0" err="1">
                <a:solidFill>
                  <a:srgbClr val="0000FF"/>
                </a:solidFill>
              </a:rPr>
              <a:t>s</a:t>
            </a:r>
            <a:r>
              <a:rPr lang="en-US" sz="2000" b="1" i="1" baseline="-25000" dirty="0">
                <a:solidFill>
                  <a:srgbClr val="0000FF"/>
                </a:solidFill>
              </a:rPr>
              <a:t> </a:t>
            </a:r>
            <a:r>
              <a:rPr lang="en-US" sz="2000" b="1" i="1" dirty="0">
                <a:solidFill>
                  <a:srgbClr val="0000FF"/>
                </a:solidFill>
              </a:rPr>
              <a:t>≠ ɡ ≠ ɡ</a:t>
            </a:r>
            <a:r>
              <a:rPr lang="en-US" sz="2000" b="1" i="1" dirty="0" smtClean="0">
                <a:solidFill>
                  <a:srgbClr val="0000FF"/>
                </a:solidFill>
              </a:rPr>
              <a:t>’  ?</a:t>
            </a:r>
            <a:r>
              <a:rPr lang="en-US" sz="2000" i="1" dirty="0" smtClean="0">
                <a:solidFill>
                  <a:srgbClr val="0000FF"/>
                </a:solidFill>
              </a:rPr>
              <a:t/>
            </a:r>
            <a:br>
              <a:rPr lang="en-US" sz="2000" i="1" dirty="0" smtClean="0">
                <a:solidFill>
                  <a:srgbClr val="0000FF"/>
                </a:solidFill>
              </a:rPr>
            </a:br>
            <a:endParaRPr lang="en-US" sz="1050" i="1" dirty="0" smtClean="0">
              <a:solidFill>
                <a:srgbClr val="0000FF"/>
              </a:solidFill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rgbClr val="A50021"/>
                </a:solidFill>
              </a:rPr>
              <a:t> </a:t>
            </a:r>
            <a:r>
              <a:rPr lang="en-US" sz="2000" b="1" i="1" dirty="0">
                <a:solidFill>
                  <a:srgbClr val="006600"/>
                </a:solidFill>
              </a:rPr>
              <a:t>C</a:t>
            </a:r>
            <a:r>
              <a:rPr lang="en-US" sz="2000" b="1" i="1" dirty="0" smtClean="0">
                <a:solidFill>
                  <a:srgbClr val="006600"/>
                </a:solidFill>
              </a:rPr>
              <a:t>harge </a:t>
            </a:r>
            <a:r>
              <a:rPr lang="en-US" sz="2000" b="1" i="1" dirty="0">
                <a:solidFill>
                  <a:srgbClr val="006600"/>
                </a:solidFill>
              </a:rPr>
              <a:t>quantization:   </a:t>
            </a:r>
            <a:r>
              <a:rPr lang="en-US" sz="2000" i="1" dirty="0">
                <a:solidFill>
                  <a:srgbClr val="0000FF"/>
                </a:solidFill>
              </a:rPr>
              <a:t>Y = 2 ( Q – T</a:t>
            </a:r>
            <a:r>
              <a:rPr lang="en-US" sz="2000" i="1" baseline="-25000" dirty="0">
                <a:solidFill>
                  <a:srgbClr val="0000FF"/>
                </a:solidFill>
              </a:rPr>
              <a:t>3 </a:t>
            </a:r>
            <a:r>
              <a:rPr lang="en-US" sz="2000" i="1" dirty="0">
                <a:solidFill>
                  <a:srgbClr val="0000FF"/>
                </a:solidFill>
              </a:rPr>
              <a:t>) </a:t>
            </a:r>
            <a:r>
              <a:rPr lang="en-US" sz="2000" i="1" dirty="0" smtClean="0">
                <a:solidFill>
                  <a:srgbClr val="0000FF"/>
                </a:solidFill>
              </a:rPr>
              <a:t>;   </a:t>
            </a:r>
            <a:r>
              <a:rPr lang="en-US" sz="2000" b="1" i="1" dirty="0" smtClean="0">
                <a:solidFill>
                  <a:srgbClr val="006600"/>
                </a:solidFill>
              </a:rPr>
              <a:t>Anomaly Cancelation?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766887" y="2209800"/>
          <a:ext cx="6843713" cy="419100"/>
        </p:xfrm>
        <a:graphic>
          <a:graphicData uri="http://schemas.openxmlformats.org/presentationml/2006/ole">
            <p:oleObj spid="_x0000_s84997" name="Ecuación" r:id="rId5" imgW="3581280" imgH="228600" progId="Equation.3">
              <p:embed/>
            </p:oleObj>
          </a:graphicData>
        </a:graphic>
      </p:graphicFrame>
      <p:sp>
        <p:nvSpPr>
          <p:cNvPr id="13" name="4 CuadroTexto"/>
          <p:cNvSpPr txBox="1">
            <a:spLocks noChangeArrowheads="1"/>
          </p:cNvSpPr>
          <p:nvPr/>
        </p:nvSpPr>
        <p:spPr bwMode="auto">
          <a:xfrm>
            <a:off x="762000" y="838200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b="1" i="1" dirty="0" smtClean="0">
                <a:solidFill>
                  <a:srgbClr val="A50021"/>
                </a:solidFill>
              </a:rPr>
              <a:t>The Gauge </a:t>
            </a:r>
            <a:r>
              <a:rPr lang="en-US" sz="2000" b="1" i="1" dirty="0">
                <a:solidFill>
                  <a:srgbClr val="A50021"/>
                </a:solidFill>
              </a:rPr>
              <a:t>Problem:</a:t>
            </a:r>
            <a:r>
              <a:rPr lang="en-US" sz="2000" i="1" dirty="0">
                <a:solidFill>
                  <a:srgbClr val="002060"/>
                </a:solidFill>
              </a:rPr>
              <a:t>  </a:t>
            </a:r>
            <a:endParaRPr lang="es-MX" sz="2000" b="1" i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DM: SUSY or XD?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762000"/>
            <a:ext cx="8229600" cy="56388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r>
              <a:rPr lang="en-US" sz="2000" b="1" i="1" dirty="0" smtClean="0">
                <a:solidFill>
                  <a:srgbClr val="003366"/>
                </a:solidFill>
                <a:latin typeface="Times New Roman" pitchFamily="18" charset="0"/>
              </a:rPr>
              <a:t>SUSY </a:t>
            </a:r>
            <a:r>
              <a:rPr lang="en-US" sz="2000" b="1" i="1" dirty="0" err="1" smtClean="0">
                <a:solidFill>
                  <a:srgbClr val="003366"/>
                </a:solidFill>
                <a:latin typeface="Times New Roman" pitchFamily="18" charset="0"/>
              </a:rPr>
              <a:t>vs</a:t>
            </a:r>
            <a:r>
              <a:rPr lang="en-US" sz="2000" b="1" i="1" dirty="0" smtClean="0">
                <a:solidFill>
                  <a:srgbClr val="003366"/>
                </a:solidFill>
                <a:latin typeface="Times New Roman" pitchFamily="18" charset="0"/>
              </a:rPr>
              <a:t> UED</a:t>
            </a:r>
          </a:p>
          <a:p>
            <a:pPr lvl="1"/>
            <a:r>
              <a:rPr lang="en-US" sz="1800" b="1" i="1" dirty="0" err="1" smtClean="0">
                <a:solidFill>
                  <a:srgbClr val="006600"/>
                </a:solidFill>
                <a:latin typeface="Times New Roman" pitchFamily="18" charset="0"/>
              </a:rPr>
              <a:t>superparners</a:t>
            </a:r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 KK partners		</a:t>
            </a:r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  </a:t>
            </a:r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R Parity   KK parity</a:t>
            </a:r>
          </a:p>
          <a:p>
            <a:pPr lvl="1"/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LSP  LKP				</a:t>
            </a:r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  </a:t>
            </a:r>
            <a:r>
              <a:rPr lang="en-US" sz="1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Bino</a:t>
            </a:r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DM </a:t>
            </a:r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 B</a:t>
            </a:r>
            <a:r>
              <a:rPr lang="en-US" sz="1800" b="1" i="1" baseline="30000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DM</a:t>
            </a:r>
          </a:p>
          <a:p>
            <a:r>
              <a:rPr lang="en-US" sz="2000" b="1" i="1" dirty="0" smtClean="0">
                <a:solidFill>
                  <a:srgbClr val="003366"/>
                </a:solidFill>
                <a:latin typeface="Times New Roman" pitchFamily="18" charset="0"/>
                <a:sym typeface="Symbol" pitchFamily="18" charset="2"/>
              </a:rPr>
              <a:t>There are differences: </a:t>
            </a:r>
          </a:p>
          <a:p>
            <a:pPr lvl="3"/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KK highly degenerate at tree level</a:t>
            </a:r>
          </a:p>
          <a:p>
            <a:pPr lvl="3"/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No Boson - </a:t>
            </a:r>
            <a:r>
              <a:rPr lang="en-US" sz="1800" b="1" i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fermion</a:t>
            </a:r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symmetry</a:t>
            </a:r>
          </a:p>
          <a:p>
            <a:pPr lvl="3"/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LKP indirect detection relay only on annihilation.</a:t>
            </a:r>
          </a:p>
          <a:p>
            <a:pPr lvl="3">
              <a:lnSpc>
                <a:spcPct val="40000"/>
              </a:lnSpc>
              <a:buFontTx/>
              <a:buNone/>
            </a:pPr>
            <a:endParaRPr lang="en-US" sz="1800" b="1" i="1" dirty="0" smtClean="0">
              <a:solidFill>
                <a:srgbClr val="006600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 sz="2000" b="1" i="1" dirty="0" smtClean="0">
                <a:solidFill>
                  <a:srgbClr val="003366"/>
                </a:solidFill>
                <a:latin typeface="Times New Roman" pitchFamily="18" charset="0"/>
                <a:sym typeface="Symbol" pitchFamily="18" charset="2"/>
              </a:rPr>
              <a:t>Much work to be done for DM candidates other than </a:t>
            </a:r>
            <a:r>
              <a:rPr lang="el-GR" sz="20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γ</a:t>
            </a:r>
            <a:r>
              <a:rPr lang="es-MX" sz="2000" b="1" i="1" baseline="-25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KK</a:t>
            </a:r>
            <a:endParaRPr lang="en-US" sz="1900" b="1" i="1" dirty="0" smtClean="0">
              <a:solidFill>
                <a:srgbClr val="003366"/>
              </a:solidFill>
              <a:latin typeface="Times New Roman" pitchFamily="18" charset="0"/>
            </a:endParaRPr>
          </a:p>
          <a:p>
            <a:pPr lvl="1"/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</a:rPr>
              <a:t>KK neutrinos</a:t>
            </a:r>
          </a:p>
          <a:p>
            <a:pPr lvl="1"/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</a:rPr>
              <a:t>KK Gravitons,   (NLKP B</a:t>
            </a:r>
            <a:r>
              <a:rPr lang="en-US" sz="1800" b="1" i="1" baseline="30000" dirty="0" smtClean="0">
                <a:solidFill>
                  <a:srgbClr val="006600"/>
                </a:solidFill>
                <a:latin typeface="Times New Roman" pitchFamily="18" charset="0"/>
              </a:rPr>
              <a:t>1</a:t>
            </a:r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  </a:t>
            </a:r>
            <a:r>
              <a:rPr lang="el-GR" sz="1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γ</a:t>
            </a:r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g</a:t>
            </a:r>
            <a:r>
              <a:rPr lang="en-US" sz="1800" b="1" i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with </a:t>
            </a:r>
            <a:r>
              <a:rPr lang="el-GR" sz="1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τ</a:t>
            </a:r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l-GR" sz="1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≈</a:t>
            </a:r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10</a:t>
            </a:r>
            <a:r>
              <a:rPr lang="en-US" sz="1800" b="1" i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12</a:t>
            </a:r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s.  Diffuse gamma flux signal) </a:t>
            </a:r>
            <a:endParaRPr lang="el-GR" sz="18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/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</a:rPr>
              <a:t>Light </a:t>
            </a:r>
            <a:r>
              <a:rPr lang="en-US" sz="1800" b="1" i="1" dirty="0" err="1" smtClean="0">
                <a:solidFill>
                  <a:srgbClr val="006600"/>
                </a:solidFill>
                <a:latin typeface="Times New Roman" pitchFamily="18" charset="0"/>
              </a:rPr>
              <a:t>Radions</a:t>
            </a:r>
            <a: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en-US" sz="1800" b="1" i="1" dirty="0" smtClean="0">
                <a:solidFill>
                  <a:srgbClr val="006600"/>
                </a:solidFill>
                <a:latin typeface="Times New Roman" pitchFamily="18" charset="0"/>
              </a:rPr>
            </a:br>
            <a:endParaRPr lang="en-US" sz="1800" b="1" i="1" dirty="0" smtClean="0">
              <a:solidFill>
                <a:srgbClr val="006600"/>
              </a:solidFill>
              <a:latin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</a:rPr>
              <a:t>Likely to have similar collider signals than SUSY models</a:t>
            </a:r>
            <a:b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en-US" sz="2000" b="1" i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2000" b="1" dirty="0" smtClean="0">
                <a:solidFill>
                  <a:srgbClr val="A50021"/>
                </a:solidFill>
                <a:latin typeface="Times New Roman" pitchFamily="18" charset="0"/>
              </a:rPr>
              <a:t>Graviton production signals also be present (there should be large XD)</a:t>
            </a:r>
            <a:endParaRPr lang="en-US" sz="1600" b="1" i="1" dirty="0" smtClean="0">
              <a:solidFill>
                <a:srgbClr val="003366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7238" y="609600"/>
            <a:ext cx="31337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1" i="1" dirty="0" err="1">
                <a:solidFill>
                  <a:srgbClr val="047604"/>
                </a:solidFill>
              </a:rPr>
              <a:t>Orbifold</a:t>
            </a:r>
            <a:r>
              <a:rPr lang="en-US" b="1" i="1" dirty="0">
                <a:solidFill>
                  <a:srgbClr val="047604"/>
                </a:solidFill>
              </a:rPr>
              <a:t> </a:t>
            </a:r>
            <a:r>
              <a:rPr lang="en-US" b="1" i="1" dirty="0" smtClean="0">
                <a:solidFill>
                  <a:srgbClr val="047604"/>
                </a:solidFill>
              </a:rPr>
              <a:t>breaking</a:t>
            </a:r>
            <a:endParaRPr lang="en-US" b="1" i="1" dirty="0">
              <a:solidFill>
                <a:srgbClr val="047604"/>
              </a:solidFill>
            </a:endParaRPr>
          </a:p>
        </p:txBody>
      </p:sp>
      <p:graphicFrame>
        <p:nvGraphicFramePr>
          <p:cNvPr id="263178" name="Object 10"/>
          <p:cNvGraphicFramePr>
            <a:graphicFrameLocks noChangeAspect="1"/>
          </p:cNvGraphicFramePr>
          <p:nvPr/>
        </p:nvGraphicFramePr>
        <p:xfrm>
          <a:off x="1793875" y="1289050"/>
          <a:ext cx="1635125" cy="463550"/>
        </p:xfrm>
        <a:graphic>
          <a:graphicData uri="http://schemas.openxmlformats.org/presentationml/2006/ole">
            <p:oleObj spid="_x0000_s88066" name="Ecuación" r:id="rId5" imgW="850680" imgH="241200" progId="Equation.3">
              <p:embed/>
            </p:oleObj>
          </a:graphicData>
        </a:graphic>
      </p:graphicFrame>
      <p:sp>
        <p:nvSpPr>
          <p:cNvPr id="26318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Higgsless</a:t>
            </a:r>
            <a:r>
              <a:rPr lang="en-US" dirty="0" smtClean="0"/>
              <a:t> SB </a:t>
            </a:r>
            <a:endParaRPr lang="en-US" dirty="0"/>
          </a:p>
        </p:txBody>
      </p:sp>
      <p:graphicFrame>
        <p:nvGraphicFramePr>
          <p:cNvPr id="263192" name="Object 24"/>
          <p:cNvGraphicFramePr>
            <a:graphicFrameLocks noChangeAspect="1"/>
          </p:cNvGraphicFramePr>
          <p:nvPr/>
        </p:nvGraphicFramePr>
        <p:xfrm>
          <a:off x="5191125" y="2438400"/>
          <a:ext cx="1666875" cy="366712"/>
        </p:xfrm>
        <a:graphic>
          <a:graphicData uri="http://schemas.openxmlformats.org/presentationml/2006/ole">
            <p:oleObj spid="_x0000_s88068" name="Ecuación" r:id="rId6" imgW="1041120" imgH="228600" progId="Equation.3">
              <p:embed/>
            </p:oleObj>
          </a:graphicData>
        </a:graphic>
      </p:graphicFrame>
      <p:pic>
        <p:nvPicPr>
          <p:cNvPr id="7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143000"/>
            <a:ext cx="19415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8" name="97 Grupo"/>
          <p:cNvGrpSpPr/>
          <p:nvPr/>
        </p:nvGrpSpPr>
        <p:grpSpPr>
          <a:xfrm>
            <a:off x="1524000" y="2133600"/>
            <a:ext cx="2590800" cy="915650"/>
            <a:chOff x="1524000" y="2133600"/>
            <a:chExt cx="2590800" cy="915650"/>
          </a:xfrm>
        </p:grpSpPr>
        <p:cxnSp>
          <p:nvCxnSpPr>
            <p:cNvPr id="80" name="79 Conector recto"/>
            <p:cNvCxnSpPr/>
            <p:nvPr/>
          </p:nvCxnSpPr>
          <p:spPr bwMode="auto">
            <a:xfrm>
              <a:off x="1676400" y="2590800"/>
              <a:ext cx="1828800" cy="1588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2" name="81 CuadroTexto"/>
            <p:cNvSpPr txBox="1"/>
            <p:nvPr/>
          </p:nvSpPr>
          <p:spPr>
            <a:xfrm>
              <a:off x="1524000" y="25920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83" name="82 Rectángulo"/>
            <p:cNvSpPr/>
            <p:nvPr/>
          </p:nvSpPr>
          <p:spPr>
            <a:xfrm>
              <a:off x="3357518" y="2592050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R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85" name="84 CuadroTexto"/>
            <p:cNvSpPr txBox="1"/>
            <p:nvPr/>
          </p:nvSpPr>
          <p:spPr>
            <a:xfrm>
              <a:off x="2966729" y="2133600"/>
              <a:ext cx="1148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H×[U(1)]</a:t>
              </a:r>
              <a:r>
                <a:rPr lang="en-US" baseline="30000" dirty="0" smtClean="0">
                  <a:solidFill>
                    <a:schemeClr val="tx1">
                      <a:lumMod val="50000"/>
                    </a:schemeClr>
                  </a:solidFill>
                </a:rPr>
                <a:t>n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86" name="85 CuadroTexto"/>
            <p:cNvSpPr txBox="1"/>
            <p:nvPr/>
          </p:nvSpPr>
          <p:spPr>
            <a:xfrm>
              <a:off x="2315622" y="267991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G</a:t>
              </a:r>
            </a:p>
          </p:txBody>
        </p:sp>
      </p:grpSp>
      <p:grpSp>
        <p:nvGrpSpPr>
          <p:cNvPr id="97" name="96 Grupo"/>
          <p:cNvGrpSpPr/>
          <p:nvPr/>
        </p:nvGrpSpPr>
        <p:grpSpPr>
          <a:xfrm>
            <a:off x="649131" y="3276600"/>
            <a:ext cx="8342469" cy="1524000"/>
            <a:chOff x="649131" y="3669268"/>
            <a:chExt cx="8342469" cy="1524000"/>
          </a:xfrm>
        </p:grpSpPr>
        <p:grpSp>
          <p:nvGrpSpPr>
            <p:cNvPr id="95" name="94 Grupo"/>
            <p:cNvGrpSpPr/>
            <p:nvPr/>
          </p:nvGrpSpPr>
          <p:grpSpPr>
            <a:xfrm>
              <a:off x="649131" y="3669268"/>
              <a:ext cx="8342469" cy="1524000"/>
              <a:chOff x="725331" y="3669268"/>
              <a:chExt cx="8342469" cy="1524000"/>
            </a:xfrm>
          </p:grpSpPr>
          <p:sp>
            <p:nvSpPr>
              <p:cNvPr id="87" name="Rectangle 4"/>
              <p:cNvSpPr>
                <a:spLocks noChangeArrowheads="1"/>
              </p:cNvSpPr>
              <p:nvPr/>
            </p:nvSpPr>
            <p:spPr bwMode="auto">
              <a:xfrm>
                <a:off x="6688138" y="3669268"/>
                <a:ext cx="2379662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 err="1">
                    <a:solidFill>
                      <a:schemeClr val="tx1"/>
                    </a:solidFill>
                  </a:rPr>
                  <a:t>Hosotani</a:t>
                </a:r>
                <a:r>
                  <a:rPr lang="en-US" sz="1400" dirty="0">
                    <a:solidFill>
                      <a:schemeClr val="tx1"/>
                    </a:solidFill>
                  </a:rPr>
                  <a:t>, PLB126, 309 (1983)</a:t>
                </a:r>
              </a:p>
            </p:txBody>
          </p:sp>
          <p:sp>
            <p:nvSpPr>
              <p:cNvPr id="88" name="Rectangle 6"/>
              <p:cNvSpPr>
                <a:spLocks noChangeArrowheads="1"/>
              </p:cNvSpPr>
              <p:nvPr/>
            </p:nvSpPr>
            <p:spPr bwMode="auto">
              <a:xfrm>
                <a:off x="762000" y="4168775"/>
                <a:ext cx="28257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A50021"/>
                    </a:solidFill>
                  </a:rPr>
                  <a:t>Tr F</a:t>
                </a:r>
                <a:r>
                  <a:rPr lang="en-US" i="1" baseline="30000">
                    <a:solidFill>
                      <a:srgbClr val="A50021"/>
                    </a:solidFill>
                  </a:rPr>
                  <a:t>MN</a:t>
                </a:r>
                <a:r>
                  <a:rPr lang="en-US" i="1">
                    <a:solidFill>
                      <a:srgbClr val="A50021"/>
                    </a:solidFill>
                  </a:rPr>
                  <a:t>F</a:t>
                </a:r>
                <a:r>
                  <a:rPr lang="en-US" i="1" baseline="-25000">
                    <a:solidFill>
                      <a:srgbClr val="A50021"/>
                    </a:solidFill>
                  </a:rPr>
                  <a:t>MN</a:t>
                </a:r>
                <a:r>
                  <a:rPr lang="en-US">
                    <a:solidFill>
                      <a:srgbClr val="0000CC"/>
                    </a:solidFill>
                  </a:rPr>
                  <a:t> contains the term</a:t>
                </a:r>
              </a:p>
            </p:txBody>
          </p:sp>
          <p:graphicFrame>
            <p:nvGraphicFramePr>
              <p:cNvPr id="89" name="Object 7"/>
              <p:cNvGraphicFramePr>
                <a:graphicFrameLocks noChangeAspect="1"/>
              </p:cNvGraphicFramePr>
              <p:nvPr/>
            </p:nvGraphicFramePr>
            <p:xfrm>
              <a:off x="3962400" y="4126468"/>
              <a:ext cx="2355850" cy="395288"/>
            </p:xfrm>
            <a:graphic>
              <a:graphicData uri="http://schemas.openxmlformats.org/presentationml/2006/ole">
                <p:oleObj spid="_x0000_s88071" name="Ecuación" r:id="rId8" imgW="1511280" imgH="253800" progId="Equation.3">
                  <p:embed/>
                </p:oleObj>
              </a:graphicData>
            </a:graphic>
          </p:graphicFrame>
          <p:sp>
            <p:nvSpPr>
              <p:cNvPr id="90" name="Rectangle 8"/>
              <p:cNvSpPr>
                <a:spLocks noChangeArrowheads="1"/>
              </p:cNvSpPr>
              <p:nvPr/>
            </p:nvSpPr>
            <p:spPr bwMode="auto">
              <a:xfrm>
                <a:off x="725331" y="4747736"/>
                <a:ext cx="39228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That can generate a mass term, provided</a:t>
                </a:r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graphicFrame>
            <p:nvGraphicFramePr>
              <p:cNvPr id="91" name="Object 10"/>
              <p:cNvGraphicFramePr>
                <a:graphicFrameLocks noChangeAspect="1"/>
              </p:cNvGraphicFramePr>
              <p:nvPr/>
            </p:nvGraphicFramePr>
            <p:xfrm>
              <a:off x="4768850" y="4726543"/>
              <a:ext cx="869950" cy="466725"/>
            </p:xfrm>
            <a:graphic>
              <a:graphicData uri="http://schemas.openxmlformats.org/presentationml/2006/ole">
                <p:oleObj spid="_x0000_s88072" name="Ecuación" r:id="rId9" imgW="520560" imgH="279360" progId="Equation.3">
                  <p:embed/>
                </p:oleObj>
              </a:graphicData>
            </a:graphic>
          </p:graphicFrame>
          <p:graphicFrame>
            <p:nvGraphicFramePr>
              <p:cNvPr id="92" name="Object 11"/>
              <p:cNvGraphicFramePr>
                <a:graphicFrameLocks noChangeAspect="1"/>
              </p:cNvGraphicFramePr>
              <p:nvPr/>
            </p:nvGraphicFramePr>
            <p:xfrm>
              <a:off x="6400800" y="4583668"/>
              <a:ext cx="2495550" cy="493713"/>
            </p:xfrm>
            <a:graphic>
              <a:graphicData uri="http://schemas.openxmlformats.org/presentationml/2006/ole">
                <p:oleObj spid="_x0000_s88073" name="Ecuación" r:id="rId10" imgW="1600200" imgH="317160" progId="Equation.3">
                  <p:embed/>
                </p:oleObj>
              </a:graphicData>
            </a:graphic>
          </p:graphicFrame>
        </p:grpSp>
        <p:sp>
          <p:nvSpPr>
            <p:cNvPr id="96" name="Text Box 6"/>
            <p:cNvSpPr txBox="1">
              <a:spLocks noChangeArrowheads="1"/>
            </p:cNvSpPr>
            <p:nvPr/>
          </p:nvSpPr>
          <p:spPr bwMode="auto">
            <a:xfrm>
              <a:off x="685800" y="3669268"/>
              <a:ext cx="2590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en-US" b="1" i="1" dirty="0" err="1" smtClean="0">
                  <a:solidFill>
                    <a:srgbClr val="047604"/>
                  </a:solidFill>
                </a:rPr>
                <a:t>Hosotani</a:t>
              </a:r>
              <a:r>
                <a:rPr lang="en-US" b="1" i="1" dirty="0" smtClean="0">
                  <a:solidFill>
                    <a:srgbClr val="047604"/>
                  </a:solidFill>
                </a:rPr>
                <a:t> Mechanism</a:t>
              </a:r>
              <a:endParaRPr lang="en-US" b="1" i="1" dirty="0">
                <a:solidFill>
                  <a:srgbClr val="047604"/>
                </a:solidFill>
              </a:endParaRPr>
            </a:p>
          </p:txBody>
        </p:sp>
      </p:grpSp>
      <p:sp>
        <p:nvSpPr>
          <p:cNvPr id="99" name="Rectangle 14"/>
          <p:cNvSpPr>
            <a:spLocks noChangeArrowheads="1"/>
          </p:cNvSpPr>
          <p:nvPr/>
        </p:nvSpPr>
        <p:spPr bwMode="auto">
          <a:xfrm>
            <a:off x="768350" y="5105400"/>
            <a:ext cx="502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Indeed, in compact space an </a:t>
            </a:r>
            <a:r>
              <a:rPr lang="en-US" i="1" dirty="0">
                <a:solidFill>
                  <a:srgbClr val="000066"/>
                </a:solidFill>
              </a:rPr>
              <a:t>A</a:t>
            </a:r>
            <a:r>
              <a:rPr lang="en-US" i="1" baseline="-25000" dirty="0">
                <a:solidFill>
                  <a:srgbClr val="000066"/>
                </a:solidFill>
              </a:rPr>
              <a:t>5</a:t>
            </a:r>
            <a:r>
              <a:rPr lang="en-US" dirty="0">
                <a:solidFill>
                  <a:srgbClr val="000066"/>
                </a:solidFill>
              </a:rPr>
              <a:t> mass is not protected</a:t>
            </a:r>
          </a:p>
        </p:txBody>
      </p:sp>
      <p:graphicFrame>
        <p:nvGraphicFramePr>
          <p:cNvPr id="100" name="Object 16"/>
          <p:cNvGraphicFramePr>
            <a:graphicFrameLocks noChangeAspect="1"/>
          </p:cNvGraphicFramePr>
          <p:nvPr/>
        </p:nvGraphicFramePr>
        <p:xfrm>
          <a:off x="1524000" y="5511800"/>
          <a:ext cx="3657600" cy="646113"/>
        </p:xfrm>
        <a:graphic>
          <a:graphicData uri="http://schemas.openxmlformats.org/presentationml/2006/ole">
            <p:oleObj spid="_x0000_s88075" name="Ecuación" r:id="rId11" imgW="2590560" imgH="457200" progId="Equation.3">
              <p:embed/>
            </p:oleObj>
          </a:graphicData>
        </a:graphic>
      </p:graphicFrame>
      <p:graphicFrame>
        <p:nvGraphicFramePr>
          <p:cNvPr id="101" name="Object 17"/>
          <p:cNvGraphicFramePr>
            <a:graphicFrameLocks noChangeAspect="1"/>
          </p:cNvGraphicFramePr>
          <p:nvPr/>
        </p:nvGraphicFramePr>
        <p:xfrm>
          <a:off x="6629400" y="5588000"/>
          <a:ext cx="2286000" cy="558800"/>
        </p:xfrm>
        <a:graphic>
          <a:graphicData uri="http://schemas.openxmlformats.org/presentationml/2006/ole">
            <p:oleObj spid="_x0000_s88076" name="Ecuación" r:id="rId12" imgW="1663560" imgH="406080" progId="Equation.3">
              <p:embed/>
            </p:oleObj>
          </a:graphicData>
        </a:graphic>
      </p:graphicFrame>
      <p:sp>
        <p:nvSpPr>
          <p:cNvPr id="102" name="Text Box 18"/>
          <p:cNvSpPr txBox="1">
            <a:spLocks noChangeArrowheads="1"/>
          </p:cNvSpPr>
          <p:nvPr/>
        </p:nvSpPr>
        <p:spPr bwMode="auto">
          <a:xfrm>
            <a:off x="5619750" y="5664200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SSB if</a:t>
            </a:r>
            <a:r>
              <a:rPr lang="en-US"/>
              <a:t>:</a:t>
            </a: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auto">
          <a:xfrm>
            <a:off x="4966740" y="6444520"/>
            <a:ext cx="4048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Cheng, </a:t>
            </a:r>
            <a:r>
              <a:rPr lang="en-US" sz="1400" dirty="0" err="1">
                <a:solidFill>
                  <a:schemeClr val="tx1"/>
                </a:solidFill>
              </a:rPr>
              <a:t>Matchev</a:t>
            </a:r>
            <a:r>
              <a:rPr lang="en-US" sz="1400" dirty="0">
                <a:solidFill>
                  <a:schemeClr val="tx1"/>
                </a:solidFill>
              </a:rPr>
              <a:t>, &amp; Schmaltz, PRD66, 036005 (2003)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6477000" y="1371600"/>
            <a:ext cx="239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may solve D-T problem</a:t>
            </a:r>
            <a:endParaRPr lang="en-U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704850" y="854075"/>
            <a:ext cx="709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1" i="1">
                <a:solidFill>
                  <a:srgbClr val="047604"/>
                </a:solidFill>
              </a:rPr>
              <a:t>A larger  Lorentz symmetry implies more constraints on effective physics</a:t>
            </a: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631825" y="1447800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b="1" i="1" dirty="0">
                <a:solidFill>
                  <a:srgbClr val="100278"/>
                </a:solidFill>
              </a:rPr>
              <a:t>6D SM:</a:t>
            </a:r>
            <a:endParaRPr lang="en-US" b="1" i="1" dirty="0">
              <a:solidFill>
                <a:srgbClr val="100278"/>
              </a:solidFill>
            </a:endParaRPr>
          </a:p>
        </p:txBody>
      </p:sp>
      <p:pic>
        <p:nvPicPr>
          <p:cNvPr id="265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1905000"/>
            <a:ext cx="34480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23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006600"/>
            <a:ext cx="43227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52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Baryon number violation in 6D Models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762000" y="3429000"/>
            <a:ext cx="8031163" cy="2130425"/>
            <a:chOff x="528" y="2027"/>
            <a:chExt cx="5059" cy="1342"/>
          </a:xfrm>
        </p:grpSpPr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528" y="2160"/>
              <a:ext cx="5059" cy="1209"/>
              <a:chOff x="484" y="2884"/>
              <a:chExt cx="5059" cy="1209"/>
            </a:xfrm>
          </p:grpSpPr>
          <p:grpSp>
            <p:nvGrpSpPr>
              <p:cNvPr id="5" name="Group 45"/>
              <p:cNvGrpSpPr>
                <a:grpSpLocks/>
              </p:cNvGrpSpPr>
              <p:nvPr/>
            </p:nvGrpSpPr>
            <p:grpSpPr bwMode="auto">
              <a:xfrm>
                <a:off x="528" y="2884"/>
                <a:ext cx="5015" cy="1117"/>
                <a:chOff x="528" y="2884"/>
                <a:chExt cx="5015" cy="1117"/>
              </a:xfrm>
            </p:grpSpPr>
            <p:pic>
              <p:nvPicPr>
                <p:cNvPr id="265226" name="Picture 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28" y="2884"/>
                  <a:ext cx="1254" cy="8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65227" name="Picture 1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960" y="3175"/>
                  <a:ext cx="1794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65228" name="Picture 1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981" y="3177"/>
                  <a:ext cx="1562" cy="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65229" name="Picture 13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687" y="3723"/>
                  <a:ext cx="1994" cy="278"/>
                </a:xfrm>
                <a:prstGeom prst="rect">
                  <a:avLst/>
                </a:prstGeom>
                <a:noFill/>
                <a:ln w="9525">
                  <a:solidFill>
                    <a:srgbClr val="820404"/>
                  </a:solidFill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265230" name="Picture 1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84" y="3943"/>
                <a:ext cx="192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2832" y="2027"/>
              <a:ext cx="2028" cy="266"/>
              <a:chOff x="2738" y="2764"/>
              <a:chExt cx="2028" cy="266"/>
            </a:xfrm>
          </p:grpSpPr>
          <p:sp>
            <p:nvSpPr>
              <p:cNvPr id="265240" name="AutoShape 24"/>
              <p:cNvSpPr>
                <a:spLocks noChangeAspect="1" noChangeArrowheads="1" noTextEdit="1"/>
              </p:cNvSpPr>
              <p:nvPr/>
            </p:nvSpPr>
            <p:spPr bwMode="auto">
              <a:xfrm>
                <a:off x="2738" y="2765"/>
                <a:ext cx="2028" cy="265"/>
              </a:xfrm>
              <a:prstGeom prst="rect">
                <a:avLst/>
              </a:prstGeom>
              <a:noFill/>
              <a:ln w="9525" algn="ctr">
                <a:solidFill>
                  <a:srgbClr val="0476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42" name="Rectangle 26"/>
              <p:cNvSpPr>
                <a:spLocks noChangeArrowheads="1"/>
              </p:cNvSpPr>
              <p:nvPr/>
            </p:nvSpPr>
            <p:spPr bwMode="auto">
              <a:xfrm>
                <a:off x="4682" y="2785"/>
                <a:ext cx="5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</a:rPr>
                  <a:t>)</a:t>
                </a:r>
                <a:endParaRPr lang="en-US"/>
              </a:p>
            </p:txBody>
          </p:sp>
          <p:sp>
            <p:nvSpPr>
              <p:cNvPr id="265243" name="Rectangle 27"/>
              <p:cNvSpPr>
                <a:spLocks noChangeArrowheads="1"/>
              </p:cNvSpPr>
              <p:nvPr/>
            </p:nvSpPr>
            <p:spPr bwMode="auto">
              <a:xfrm>
                <a:off x="4547" y="2785"/>
                <a:ext cx="5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</a:rPr>
                  <a:t>(</a:t>
                </a:r>
                <a:endParaRPr lang="en-US"/>
              </a:p>
            </p:txBody>
          </p:sp>
          <p:sp>
            <p:nvSpPr>
              <p:cNvPr id="265244" name="Rectangle 28"/>
              <p:cNvSpPr>
                <a:spLocks noChangeArrowheads="1"/>
              </p:cNvSpPr>
              <p:nvPr/>
            </p:nvSpPr>
            <p:spPr bwMode="auto">
              <a:xfrm>
                <a:off x="4021" y="2785"/>
                <a:ext cx="5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</a:rPr>
                  <a:t>)</a:t>
                </a:r>
                <a:endParaRPr lang="en-US"/>
              </a:p>
            </p:txBody>
          </p:sp>
          <p:sp>
            <p:nvSpPr>
              <p:cNvPr id="265245" name="Rectangle 29"/>
              <p:cNvSpPr>
                <a:spLocks noChangeArrowheads="1"/>
              </p:cNvSpPr>
              <p:nvPr/>
            </p:nvSpPr>
            <p:spPr bwMode="auto">
              <a:xfrm>
                <a:off x="3889" y="2785"/>
                <a:ext cx="44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</a:rPr>
                  <a:t>,</a:t>
                </a:r>
                <a:endParaRPr lang="en-US"/>
              </a:p>
            </p:txBody>
          </p:sp>
          <p:sp>
            <p:nvSpPr>
              <p:cNvPr id="265246" name="Rectangle 30"/>
              <p:cNvSpPr>
                <a:spLocks noChangeArrowheads="1"/>
              </p:cNvSpPr>
              <p:nvPr/>
            </p:nvSpPr>
            <p:spPr bwMode="auto">
              <a:xfrm>
                <a:off x="3757" y="2785"/>
                <a:ext cx="5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</a:rPr>
                  <a:t>(</a:t>
                </a:r>
                <a:endParaRPr lang="en-US"/>
              </a:p>
            </p:txBody>
          </p:sp>
          <p:sp>
            <p:nvSpPr>
              <p:cNvPr id="265247" name="Rectangle 31"/>
              <p:cNvSpPr>
                <a:spLocks noChangeArrowheads="1"/>
              </p:cNvSpPr>
              <p:nvPr/>
            </p:nvSpPr>
            <p:spPr bwMode="auto">
              <a:xfrm>
                <a:off x="3255" y="2785"/>
                <a:ext cx="5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</a:rPr>
                  <a:t>)</a:t>
                </a:r>
                <a:endParaRPr lang="en-US"/>
              </a:p>
            </p:txBody>
          </p:sp>
          <p:sp>
            <p:nvSpPr>
              <p:cNvPr id="265248" name="Rectangle 32"/>
              <p:cNvSpPr>
                <a:spLocks noChangeArrowheads="1"/>
              </p:cNvSpPr>
              <p:nvPr/>
            </p:nvSpPr>
            <p:spPr bwMode="auto">
              <a:xfrm>
                <a:off x="3120" y="2785"/>
                <a:ext cx="44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</a:rPr>
                  <a:t>,</a:t>
                </a:r>
                <a:endParaRPr lang="en-US"/>
              </a:p>
            </p:txBody>
          </p:sp>
          <p:sp>
            <p:nvSpPr>
              <p:cNvPr id="265249" name="Rectangle 33"/>
              <p:cNvSpPr>
                <a:spLocks noChangeArrowheads="1"/>
              </p:cNvSpPr>
              <p:nvPr/>
            </p:nvSpPr>
            <p:spPr bwMode="auto">
              <a:xfrm>
                <a:off x="2988" y="2785"/>
                <a:ext cx="5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</a:rPr>
                  <a:t>(</a:t>
                </a:r>
                <a:endParaRPr lang="en-US"/>
              </a:p>
            </p:txBody>
          </p:sp>
          <p:sp>
            <p:nvSpPr>
              <p:cNvPr id="265250" name="Rectangle 34"/>
              <p:cNvSpPr>
                <a:spLocks noChangeArrowheads="1"/>
              </p:cNvSpPr>
              <p:nvPr/>
            </p:nvSpPr>
            <p:spPr bwMode="auto">
              <a:xfrm>
                <a:off x="4602" y="2785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0000"/>
                    </a:solidFill>
                  </a:rPr>
                  <a:t>1</a:t>
                </a:r>
                <a:endParaRPr lang="en-US"/>
              </a:p>
            </p:txBody>
          </p:sp>
          <p:sp>
            <p:nvSpPr>
              <p:cNvPr id="265251" name="Rectangle 35"/>
              <p:cNvSpPr>
                <a:spLocks noChangeArrowheads="1"/>
              </p:cNvSpPr>
              <p:nvPr/>
            </p:nvSpPr>
            <p:spPr bwMode="auto">
              <a:xfrm>
                <a:off x="4264" y="2785"/>
                <a:ext cx="12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0000"/>
                    </a:solidFill>
                  </a:rPr>
                  <a:t>U</a:t>
                </a:r>
                <a:endParaRPr lang="en-US"/>
              </a:p>
            </p:txBody>
          </p:sp>
          <p:sp>
            <p:nvSpPr>
              <p:cNvPr id="265252" name="Rectangle 36"/>
              <p:cNvSpPr>
                <a:spLocks noChangeArrowheads="1"/>
              </p:cNvSpPr>
              <p:nvPr/>
            </p:nvSpPr>
            <p:spPr bwMode="auto">
              <a:xfrm>
                <a:off x="3933" y="2785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265253" name="Rectangle 37"/>
              <p:cNvSpPr>
                <a:spLocks noChangeArrowheads="1"/>
              </p:cNvSpPr>
              <p:nvPr/>
            </p:nvSpPr>
            <p:spPr bwMode="auto">
              <a:xfrm>
                <a:off x="3812" y="2785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0000"/>
                    </a:solidFill>
                  </a:rPr>
                  <a:t>1</a:t>
                </a:r>
                <a:endParaRPr lang="en-US"/>
              </a:p>
            </p:txBody>
          </p:sp>
          <p:sp>
            <p:nvSpPr>
              <p:cNvPr id="265254" name="Rectangle 38"/>
              <p:cNvSpPr>
                <a:spLocks noChangeArrowheads="1"/>
              </p:cNvSpPr>
              <p:nvPr/>
            </p:nvSpPr>
            <p:spPr bwMode="auto">
              <a:xfrm>
                <a:off x="3536" y="2785"/>
                <a:ext cx="215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0000"/>
                    </a:solidFill>
                  </a:rPr>
                  <a:t>SO</a:t>
                </a:r>
                <a:endParaRPr lang="en-US"/>
              </a:p>
            </p:txBody>
          </p:sp>
          <p:sp>
            <p:nvSpPr>
              <p:cNvPr id="265255" name="Rectangle 39"/>
              <p:cNvSpPr>
                <a:spLocks noChangeArrowheads="1"/>
              </p:cNvSpPr>
              <p:nvPr/>
            </p:nvSpPr>
            <p:spPr bwMode="auto">
              <a:xfrm>
                <a:off x="3164" y="2785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0000"/>
                    </a:solidFill>
                  </a:rPr>
                  <a:t>5</a:t>
                </a:r>
                <a:endParaRPr lang="en-US"/>
              </a:p>
            </p:txBody>
          </p:sp>
          <p:sp>
            <p:nvSpPr>
              <p:cNvPr id="265256" name="Rectangle 40"/>
              <p:cNvSpPr>
                <a:spLocks noChangeArrowheads="1"/>
              </p:cNvSpPr>
              <p:nvPr/>
            </p:nvSpPr>
            <p:spPr bwMode="auto">
              <a:xfrm>
                <a:off x="3043" y="2785"/>
                <a:ext cx="8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0000"/>
                    </a:solidFill>
                  </a:rPr>
                  <a:t>1</a:t>
                </a:r>
                <a:endParaRPr lang="en-US"/>
              </a:p>
            </p:txBody>
          </p:sp>
          <p:sp>
            <p:nvSpPr>
              <p:cNvPr id="265257" name="Rectangle 41"/>
              <p:cNvSpPr>
                <a:spLocks noChangeArrowheads="1"/>
              </p:cNvSpPr>
              <p:nvPr/>
            </p:nvSpPr>
            <p:spPr bwMode="auto">
              <a:xfrm>
                <a:off x="2767" y="2785"/>
                <a:ext cx="215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i="1">
                    <a:solidFill>
                      <a:srgbClr val="000000"/>
                    </a:solidFill>
                  </a:rPr>
                  <a:t>SO</a:t>
                </a:r>
                <a:endParaRPr lang="en-US"/>
              </a:p>
            </p:txBody>
          </p:sp>
          <p:sp>
            <p:nvSpPr>
              <p:cNvPr id="265258" name="Rectangle 42"/>
              <p:cNvSpPr>
                <a:spLocks noChangeArrowheads="1"/>
              </p:cNvSpPr>
              <p:nvPr/>
            </p:nvSpPr>
            <p:spPr bwMode="auto">
              <a:xfrm>
                <a:off x="4411" y="2894"/>
                <a:ext cx="10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i="1">
                    <a:solidFill>
                      <a:srgbClr val="000000"/>
                    </a:solidFill>
                  </a:rPr>
                  <a:t>56</a:t>
                </a:r>
                <a:endParaRPr lang="en-US"/>
              </a:p>
            </p:txBody>
          </p:sp>
          <p:sp>
            <p:nvSpPr>
              <p:cNvPr id="265259" name="Rectangle 43"/>
              <p:cNvSpPr>
                <a:spLocks noChangeArrowheads="1"/>
              </p:cNvSpPr>
              <p:nvPr/>
            </p:nvSpPr>
            <p:spPr bwMode="auto">
              <a:xfrm>
                <a:off x="4112" y="2764"/>
                <a:ext cx="135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Symbol" pitchFamily="18" charset="2"/>
                  </a:rPr>
                  <a:t>Ä</a:t>
                </a:r>
                <a:endParaRPr lang="en-US"/>
              </a:p>
            </p:txBody>
          </p:sp>
          <p:sp>
            <p:nvSpPr>
              <p:cNvPr id="265260" name="Rectangle 44"/>
              <p:cNvSpPr>
                <a:spLocks noChangeArrowheads="1"/>
              </p:cNvSpPr>
              <p:nvPr/>
            </p:nvSpPr>
            <p:spPr bwMode="auto">
              <a:xfrm>
                <a:off x="3360" y="2764"/>
                <a:ext cx="125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Symbol" pitchFamily="18" charset="2"/>
                  </a:rPr>
                  <a:t>É</a:t>
                </a:r>
                <a:endParaRPr lang="en-US"/>
              </a:p>
            </p:txBody>
          </p:sp>
        </p:grpSp>
      </p:grpSp>
      <p:sp>
        <p:nvSpPr>
          <p:cNvPr id="265264" name="Text Box 48"/>
          <p:cNvSpPr txBox="1">
            <a:spLocks noChangeArrowheads="1"/>
          </p:cNvSpPr>
          <p:nvPr/>
        </p:nvSpPr>
        <p:spPr bwMode="auto">
          <a:xfrm>
            <a:off x="6934200" y="1295400"/>
            <a:ext cx="1962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tx1"/>
                </a:solidFill>
              </a:rPr>
              <a:t>Appelquist</a:t>
            </a:r>
            <a:r>
              <a:rPr lang="en-US" sz="1400" dirty="0">
                <a:solidFill>
                  <a:schemeClr val="tx1"/>
                </a:solidFill>
              </a:rPr>
              <a:t>, et al., (2001)</a:t>
            </a:r>
          </a:p>
        </p:txBody>
      </p:sp>
      <p:pic>
        <p:nvPicPr>
          <p:cNvPr id="265265" name="Picture 49"/>
          <p:cNvPicPr>
            <a:picLocks noChangeAspect="1" noChangeArrowheads="1"/>
          </p:cNvPicPr>
          <p:nvPr/>
        </p:nvPicPr>
        <p:blipFill>
          <a:blip r:embed="rId10" cstate="print"/>
          <a:srcRect l="56822" t="11905"/>
          <a:stretch>
            <a:fillRect/>
          </a:stretch>
        </p:blipFill>
        <p:spPr bwMode="auto">
          <a:xfrm>
            <a:off x="5334000" y="2819400"/>
            <a:ext cx="17081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704850" y="854075"/>
            <a:ext cx="709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1" i="1">
                <a:solidFill>
                  <a:srgbClr val="047604"/>
                </a:solidFill>
              </a:rPr>
              <a:t>A larger  Lorentz symmetry implies more constraints on effective physics</a:t>
            </a: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b="1" i="1" dirty="0">
                <a:solidFill>
                  <a:srgbClr val="100278"/>
                </a:solidFill>
              </a:rPr>
              <a:t>6D SM:</a:t>
            </a:r>
            <a:endParaRPr lang="en-US" b="1" i="1" dirty="0">
              <a:solidFill>
                <a:srgbClr val="100278"/>
              </a:solidFill>
            </a:endParaRPr>
          </a:p>
        </p:txBody>
      </p:sp>
      <p:pic>
        <p:nvPicPr>
          <p:cNvPr id="265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1905000"/>
            <a:ext cx="34480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23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006600"/>
            <a:ext cx="43227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90575" y="3124200"/>
            <a:ext cx="7410450" cy="2970213"/>
            <a:chOff x="133" y="2368"/>
            <a:chExt cx="4668" cy="1871"/>
          </a:xfrm>
        </p:grpSpPr>
        <p:pic>
          <p:nvPicPr>
            <p:cNvPr id="265233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6" y="2368"/>
              <a:ext cx="1524" cy="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5234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3" y="4032"/>
              <a:ext cx="222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5235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67" y="2591"/>
              <a:ext cx="233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5236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13" y="3042"/>
              <a:ext cx="18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5237" name="Picture 2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92" y="3340"/>
              <a:ext cx="1412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5238" name="Text Box 22"/>
            <p:cNvSpPr txBox="1">
              <a:spLocks noChangeArrowheads="1"/>
            </p:cNvSpPr>
            <p:nvPr/>
          </p:nvSpPr>
          <p:spPr bwMode="auto">
            <a:xfrm>
              <a:off x="3602" y="3536"/>
              <a:ext cx="8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100278"/>
                  </a:solidFill>
                  <a:sym typeface="Symbol" pitchFamily="18" charset="2"/>
                </a:rPr>
                <a:t>  10</a:t>
              </a:r>
              <a:r>
                <a:rPr lang="en-US" b="1" i="1" baseline="30000">
                  <a:solidFill>
                    <a:srgbClr val="100278"/>
                  </a:solidFill>
                  <a:sym typeface="Symbol" pitchFamily="18" charset="2"/>
                </a:rPr>
                <a:t>30</a:t>
              </a:r>
              <a:r>
                <a:rPr lang="en-US" b="1" i="1">
                  <a:solidFill>
                    <a:srgbClr val="100278"/>
                  </a:solidFill>
                  <a:sym typeface="Symbol" pitchFamily="18" charset="2"/>
                </a:rPr>
                <a:t> yrs.</a:t>
              </a:r>
            </a:p>
          </p:txBody>
        </p:sp>
      </p:grpSp>
      <p:sp>
        <p:nvSpPr>
          <p:cNvPr id="2652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Baryon number violation in 6D Models</a:t>
            </a:r>
          </a:p>
        </p:txBody>
      </p:sp>
      <p:sp>
        <p:nvSpPr>
          <p:cNvPr id="265264" name="Text Box 48"/>
          <p:cNvSpPr txBox="1">
            <a:spLocks noChangeArrowheads="1"/>
          </p:cNvSpPr>
          <p:nvPr/>
        </p:nvSpPr>
        <p:spPr bwMode="auto">
          <a:xfrm>
            <a:off x="6934200" y="1295400"/>
            <a:ext cx="1962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tx1"/>
                </a:solidFill>
              </a:rPr>
              <a:t>Appelquist</a:t>
            </a:r>
            <a:r>
              <a:rPr lang="en-US" sz="1400" dirty="0">
                <a:solidFill>
                  <a:schemeClr val="tx1"/>
                </a:solidFill>
              </a:rPr>
              <a:t>, et al., (2001)</a:t>
            </a:r>
          </a:p>
        </p:txBody>
      </p:sp>
      <p:pic>
        <p:nvPicPr>
          <p:cNvPr id="265265" name="Picture 49"/>
          <p:cNvPicPr>
            <a:picLocks noChangeAspect="1" noChangeArrowheads="1"/>
          </p:cNvPicPr>
          <p:nvPr/>
        </p:nvPicPr>
        <p:blipFill>
          <a:blip r:embed="rId10" cstate="print"/>
          <a:srcRect l="56822" t="11905"/>
          <a:stretch>
            <a:fillRect/>
          </a:stretch>
        </p:blipFill>
        <p:spPr bwMode="auto">
          <a:xfrm>
            <a:off x="5334000" y="2819400"/>
            <a:ext cx="17081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990600"/>
            <a:ext cx="5164138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2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9763" y="1020763"/>
            <a:ext cx="309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2804" name="Picture 4"/>
          <p:cNvPicPr>
            <a:picLocks noChangeAspect="1" noChangeArrowheads="1"/>
          </p:cNvPicPr>
          <p:nvPr/>
        </p:nvPicPr>
        <p:blipFill>
          <a:blip r:embed="rId5" cstate="print"/>
          <a:srcRect r="2950"/>
          <a:stretch>
            <a:fillRect/>
          </a:stretch>
        </p:blipFill>
        <p:spPr bwMode="auto">
          <a:xfrm>
            <a:off x="1066800" y="2757488"/>
            <a:ext cx="18288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28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5300" y="2471738"/>
            <a:ext cx="3956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2806" name="Picture 6"/>
          <p:cNvPicPr>
            <a:picLocks noChangeAspect="1" noChangeArrowheads="1"/>
          </p:cNvPicPr>
          <p:nvPr/>
        </p:nvPicPr>
        <p:blipFill>
          <a:blip r:embed="rId7" cstate="print"/>
          <a:srcRect l="13812" r="11151"/>
          <a:stretch>
            <a:fillRect/>
          </a:stretch>
        </p:blipFill>
        <p:spPr bwMode="auto">
          <a:xfrm>
            <a:off x="3759200" y="3313113"/>
            <a:ext cx="4967288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280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9763" y="4614863"/>
            <a:ext cx="2276475" cy="466725"/>
          </a:xfrm>
          <a:prstGeom prst="rect">
            <a:avLst/>
          </a:prstGeom>
          <a:noFill/>
          <a:ln w="9525">
            <a:solidFill>
              <a:srgbClr val="820404"/>
            </a:solidFill>
            <a:miter lim="800000"/>
            <a:headEnd/>
            <a:tailEnd/>
          </a:ln>
          <a:effectLst/>
        </p:spPr>
      </p:pic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3919538" y="2057400"/>
            <a:ext cx="494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1" i="1">
                <a:solidFill>
                  <a:srgbClr val="100278"/>
                </a:solidFill>
              </a:rPr>
              <a:t> Theory is free of </a:t>
            </a:r>
            <a:r>
              <a:rPr lang="en-US" b="1" i="1">
                <a:solidFill>
                  <a:schemeClr val="tx2"/>
                </a:solidFill>
              </a:rPr>
              <a:t>local gravitational anomalies</a:t>
            </a:r>
            <a:r>
              <a:rPr lang="en-US" b="1" i="1">
                <a:solidFill>
                  <a:srgbClr val="100278"/>
                </a:solidFill>
              </a:rPr>
              <a:t> if:</a:t>
            </a:r>
          </a:p>
        </p:txBody>
      </p:sp>
      <p:sp>
        <p:nvSpPr>
          <p:cNvPr id="332809" name="Text Box 9"/>
          <p:cNvSpPr txBox="1">
            <a:spLocks noChangeArrowheads="1"/>
          </p:cNvSpPr>
          <p:nvPr/>
        </p:nvSpPr>
        <p:spPr bwMode="auto">
          <a:xfrm>
            <a:off x="3743325" y="3081338"/>
            <a:ext cx="497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1" i="1">
                <a:solidFill>
                  <a:srgbClr val="047604"/>
                </a:solidFill>
              </a:rPr>
              <a:t> Cancellation of global gauge anomalies requires:</a:t>
            </a:r>
          </a:p>
        </p:txBody>
      </p:sp>
      <p:sp>
        <p:nvSpPr>
          <p:cNvPr id="332810" name="Line 10"/>
          <p:cNvSpPr>
            <a:spLocks noChangeShapeType="1"/>
          </p:cNvSpPr>
          <p:nvPr/>
        </p:nvSpPr>
        <p:spPr bwMode="auto">
          <a:xfrm>
            <a:off x="4291013" y="4813300"/>
            <a:ext cx="958850" cy="0"/>
          </a:xfrm>
          <a:prstGeom prst="line">
            <a:avLst/>
          </a:prstGeom>
          <a:noFill/>
          <a:ln w="28575">
            <a:solidFill>
              <a:srgbClr val="047604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28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 in 6D and the number of  generations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Split Fermions. Hierarchies without Symmetries</a:t>
            </a:r>
          </a:p>
        </p:txBody>
      </p:sp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5257800" y="838200"/>
            <a:ext cx="3724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 err="1">
                <a:solidFill>
                  <a:schemeClr val="tx1"/>
                </a:solidFill>
              </a:rPr>
              <a:t>Arkani-Hamed</a:t>
            </a:r>
            <a:r>
              <a:rPr lang="en-US" sz="1400" i="1" dirty="0">
                <a:solidFill>
                  <a:schemeClr val="tx1"/>
                </a:solidFill>
              </a:rPr>
              <a:t>, Schmaltz, PRD61, 033005 (2000)</a:t>
            </a:r>
          </a:p>
        </p:txBody>
      </p:sp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381000" y="12192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50021"/>
                </a:solidFill>
              </a:rPr>
              <a:t>Localization of fermions within a </a:t>
            </a:r>
            <a:r>
              <a:rPr lang="en-US" b="1" i="1" dirty="0">
                <a:solidFill>
                  <a:srgbClr val="A50021"/>
                </a:solidFill>
              </a:rPr>
              <a:t>tick </a:t>
            </a:r>
            <a:r>
              <a:rPr lang="en-US" b="1" i="1" dirty="0" err="1">
                <a:solidFill>
                  <a:srgbClr val="A50021"/>
                </a:solidFill>
              </a:rPr>
              <a:t>brane</a:t>
            </a:r>
            <a:r>
              <a:rPr lang="en-US" b="1" i="1" dirty="0">
                <a:solidFill>
                  <a:srgbClr val="A50021"/>
                </a:solidFill>
              </a:rPr>
              <a:t> </a:t>
            </a:r>
            <a:r>
              <a:rPr lang="en-US" b="1" dirty="0">
                <a:solidFill>
                  <a:srgbClr val="A50021"/>
                </a:solidFill>
              </a:rPr>
              <a:t>in 5D:  </a:t>
            </a:r>
            <a:r>
              <a:rPr lang="en-US" b="1" i="1" dirty="0">
                <a:solidFill>
                  <a:schemeClr val="tx2"/>
                </a:solidFill>
              </a:rPr>
              <a:t>L ~ M</a:t>
            </a:r>
            <a:r>
              <a:rPr lang="en-US" b="1" i="1" baseline="-25000" dirty="0">
                <a:solidFill>
                  <a:schemeClr val="tx2"/>
                </a:solidFill>
              </a:rPr>
              <a:t>*</a:t>
            </a:r>
            <a:r>
              <a:rPr lang="en-US" b="1" i="1" baseline="30000" dirty="0">
                <a:solidFill>
                  <a:schemeClr val="tx2"/>
                </a:solidFill>
                <a:cs typeface="Times New Roman" pitchFamily="18" charset="0"/>
              </a:rPr>
              <a:t>−1</a:t>
            </a:r>
            <a:endParaRPr lang="en-US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607175" y="1295400"/>
            <a:ext cx="2079625" cy="1922463"/>
            <a:chOff x="432" y="816"/>
            <a:chExt cx="1310" cy="1211"/>
          </a:xfrm>
        </p:grpSpPr>
        <p:sp>
          <p:nvSpPr>
            <p:cNvPr id="324617" name="Line 9"/>
            <p:cNvSpPr>
              <a:spLocks noChangeShapeType="1"/>
            </p:cNvSpPr>
            <p:nvPr/>
          </p:nvSpPr>
          <p:spPr bwMode="auto">
            <a:xfrm>
              <a:off x="432" y="134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4618" name="Line 10"/>
            <p:cNvSpPr>
              <a:spLocks noChangeShapeType="1"/>
            </p:cNvSpPr>
            <p:nvPr/>
          </p:nvSpPr>
          <p:spPr bwMode="auto">
            <a:xfrm>
              <a:off x="816" y="816"/>
              <a:ext cx="0" cy="96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4619" name="Line 11"/>
            <p:cNvSpPr>
              <a:spLocks noChangeShapeType="1"/>
            </p:cNvSpPr>
            <p:nvPr/>
          </p:nvSpPr>
          <p:spPr bwMode="auto">
            <a:xfrm>
              <a:off x="1056" y="816"/>
              <a:ext cx="0" cy="96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324620" name="AutoShape 12"/>
            <p:cNvCxnSpPr>
              <a:cxnSpLocks noChangeShapeType="1"/>
              <a:endCxn id="324618" idx="1"/>
            </p:cNvCxnSpPr>
            <p:nvPr/>
          </p:nvCxnSpPr>
          <p:spPr bwMode="auto">
            <a:xfrm>
              <a:off x="432" y="1584"/>
              <a:ext cx="384" cy="192"/>
            </a:xfrm>
            <a:prstGeom prst="bentConnector4">
              <a:avLst>
                <a:gd name="adj1" fmla="val 50000"/>
                <a:gd name="adj2" fmla="val 175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</p:cxn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80" y="1104"/>
              <a:ext cx="912" cy="480"/>
              <a:chOff x="480" y="1104"/>
              <a:chExt cx="912" cy="480"/>
            </a:xfrm>
          </p:grpSpPr>
          <p:sp>
            <p:nvSpPr>
              <p:cNvPr id="324622" name="Line 14"/>
              <p:cNvSpPr>
                <a:spLocks noChangeShapeType="1"/>
              </p:cNvSpPr>
              <p:nvPr/>
            </p:nvSpPr>
            <p:spPr bwMode="auto">
              <a:xfrm>
                <a:off x="480" y="1584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4623" name="Line 15"/>
              <p:cNvSpPr>
                <a:spLocks noChangeShapeType="1"/>
              </p:cNvSpPr>
              <p:nvPr/>
            </p:nvSpPr>
            <p:spPr bwMode="auto">
              <a:xfrm>
                <a:off x="1056" y="1104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4624" name="AutoShape 16"/>
              <p:cNvCxnSpPr>
                <a:cxnSpLocks noChangeShapeType="1"/>
                <a:stCxn id="324622" idx="1"/>
                <a:endCxn id="324623" idx="0"/>
              </p:cNvCxnSpPr>
              <p:nvPr/>
            </p:nvCxnSpPr>
            <p:spPr bwMode="auto">
              <a:xfrm flipV="1">
                <a:off x="816" y="1104"/>
                <a:ext cx="240" cy="480"/>
              </a:xfrm>
              <a:prstGeom prst="straightConnector1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324625" name="Text Box 17"/>
            <p:cNvSpPr txBox="1">
              <a:spLocks noChangeArrowheads="1"/>
            </p:cNvSpPr>
            <p:nvPr/>
          </p:nvSpPr>
          <p:spPr bwMode="auto">
            <a:xfrm>
              <a:off x="1382" y="132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1">
                  <a:solidFill>
                    <a:srgbClr val="000066"/>
                  </a:solidFill>
                </a:rPr>
                <a:t>y</a:t>
              </a:r>
              <a:endParaRPr lang="es-ES" b="1">
                <a:solidFill>
                  <a:srgbClr val="000066"/>
                </a:solidFill>
              </a:endParaRPr>
            </a:p>
          </p:txBody>
        </p:sp>
        <p:sp>
          <p:nvSpPr>
            <p:cNvPr id="324626" name="Text Box 18"/>
            <p:cNvSpPr txBox="1">
              <a:spLocks noChangeArrowheads="1"/>
            </p:cNvSpPr>
            <p:nvPr/>
          </p:nvSpPr>
          <p:spPr bwMode="auto">
            <a:xfrm>
              <a:off x="854" y="1815"/>
              <a:ext cx="2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600" b="1">
                  <a:solidFill>
                    <a:srgbClr val="000066"/>
                  </a:solidFill>
                </a:rPr>
                <a:t>L</a:t>
              </a:r>
              <a:endParaRPr lang="es-ES" sz="1600" b="1">
                <a:solidFill>
                  <a:srgbClr val="000066"/>
                </a:solidFill>
              </a:endParaRPr>
            </a:p>
          </p:txBody>
        </p:sp>
        <p:sp>
          <p:nvSpPr>
            <p:cNvPr id="324627" name="Line 19"/>
            <p:cNvSpPr>
              <a:spLocks noChangeShapeType="1"/>
            </p:cNvSpPr>
            <p:nvPr/>
          </p:nvSpPr>
          <p:spPr bwMode="auto">
            <a:xfrm>
              <a:off x="816" y="1824"/>
              <a:ext cx="240" cy="0"/>
            </a:xfrm>
            <a:prstGeom prst="line">
              <a:avLst/>
            </a:prstGeom>
            <a:noFill/>
            <a:ln w="9525" cap="rnd">
              <a:solidFill>
                <a:srgbClr val="0000CC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4628" name="Freeform 20"/>
            <p:cNvSpPr>
              <a:spLocks/>
            </p:cNvSpPr>
            <p:nvPr/>
          </p:nvSpPr>
          <p:spPr bwMode="auto">
            <a:xfrm>
              <a:off x="816" y="872"/>
              <a:ext cx="240" cy="472"/>
            </a:xfrm>
            <a:custGeom>
              <a:avLst/>
              <a:gdLst/>
              <a:ahLst/>
              <a:cxnLst>
                <a:cxn ang="0">
                  <a:pos x="0" y="472"/>
                </a:cxn>
                <a:cxn ang="0">
                  <a:pos x="48" y="280"/>
                </a:cxn>
                <a:cxn ang="0">
                  <a:pos x="96" y="40"/>
                </a:cxn>
                <a:cxn ang="0">
                  <a:pos x="144" y="40"/>
                </a:cxn>
                <a:cxn ang="0">
                  <a:pos x="192" y="280"/>
                </a:cxn>
                <a:cxn ang="0">
                  <a:pos x="240" y="472"/>
                </a:cxn>
              </a:cxnLst>
              <a:rect l="0" t="0" r="r" b="b"/>
              <a:pathLst>
                <a:path w="240" h="472">
                  <a:moveTo>
                    <a:pt x="0" y="472"/>
                  </a:moveTo>
                  <a:cubicBezTo>
                    <a:pt x="16" y="412"/>
                    <a:pt x="32" y="352"/>
                    <a:pt x="48" y="280"/>
                  </a:cubicBezTo>
                  <a:cubicBezTo>
                    <a:pt x="64" y="208"/>
                    <a:pt x="80" y="80"/>
                    <a:pt x="96" y="40"/>
                  </a:cubicBezTo>
                  <a:cubicBezTo>
                    <a:pt x="112" y="0"/>
                    <a:pt x="128" y="0"/>
                    <a:pt x="144" y="40"/>
                  </a:cubicBezTo>
                  <a:cubicBezTo>
                    <a:pt x="160" y="80"/>
                    <a:pt x="176" y="208"/>
                    <a:pt x="192" y="280"/>
                  </a:cubicBezTo>
                  <a:cubicBezTo>
                    <a:pt x="208" y="352"/>
                    <a:pt x="232" y="440"/>
                    <a:pt x="240" y="472"/>
                  </a:cubicBezTo>
                </a:path>
              </a:pathLst>
            </a:custGeom>
            <a:noFill/>
            <a:ln w="19050" cap="flat" cmpd="sng">
              <a:solidFill>
                <a:srgbClr val="0066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4629" name="Rectangle 21"/>
            <p:cNvSpPr>
              <a:spLocks noChangeArrowheads="1"/>
            </p:cNvSpPr>
            <p:nvPr/>
          </p:nvSpPr>
          <p:spPr bwMode="auto">
            <a:xfrm>
              <a:off x="1200" y="873"/>
              <a:ext cx="5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1">
                  <a:solidFill>
                    <a:srgbClr val="006600"/>
                  </a:solidFill>
                  <a:cs typeface="Times New Roman" pitchFamily="18" charset="0"/>
                </a:rPr>
                <a:t>‹ φ ›(y)</a:t>
              </a:r>
              <a:endParaRPr lang="es-ES" b="1">
                <a:solidFill>
                  <a:srgbClr val="006600"/>
                </a:solidFill>
                <a:cs typeface="Times New Roman" pitchFamily="18" charset="0"/>
              </a:endParaRPr>
            </a:p>
          </p:txBody>
        </p:sp>
      </p:grpSp>
      <p:graphicFrame>
        <p:nvGraphicFramePr>
          <p:cNvPr id="324630" name="Object 22"/>
          <p:cNvGraphicFramePr>
            <a:graphicFrameLocks noChangeAspect="1"/>
          </p:cNvGraphicFramePr>
          <p:nvPr/>
        </p:nvGraphicFramePr>
        <p:xfrm>
          <a:off x="1828800" y="1752600"/>
          <a:ext cx="3657600" cy="452438"/>
        </p:xfrm>
        <a:graphic>
          <a:graphicData uri="http://schemas.openxmlformats.org/presentationml/2006/ole">
            <p:oleObj spid="_x0000_s147458" name="Ecuación" r:id="rId3" imgW="2260440" imgH="279360" progId="Equation.3">
              <p:embed/>
            </p:oleObj>
          </a:graphicData>
        </a:graphic>
      </p:graphicFrame>
      <p:sp>
        <p:nvSpPr>
          <p:cNvPr id="324633" name="Rectangle 25"/>
          <p:cNvSpPr>
            <a:spLocks noChangeArrowheads="1"/>
          </p:cNvSpPr>
          <p:nvPr/>
        </p:nvSpPr>
        <p:spPr bwMode="auto">
          <a:xfrm>
            <a:off x="917575" y="3352800"/>
            <a:ext cx="2598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Zero mode level (</a:t>
            </a:r>
            <a:r>
              <a:rPr lang="en-US" b="1" dirty="0">
                <a:solidFill>
                  <a:schemeClr val="tx2"/>
                </a:solidFill>
                <a:sym typeface="Symbol" pitchFamily="18" charset="2"/>
              </a:rPr>
              <a:t></a:t>
            </a:r>
            <a:r>
              <a:rPr lang="en-US" b="1" baseline="-25000" dirty="0">
                <a:solidFill>
                  <a:schemeClr val="tx2"/>
                </a:solidFill>
              </a:rPr>
              <a:t>0</a:t>
            </a:r>
            <a:r>
              <a:rPr lang="en-US" b="1" dirty="0">
                <a:solidFill>
                  <a:schemeClr val="tx2"/>
                </a:solidFill>
              </a:rPr>
              <a:t> = 0):</a:t>
            </a:r>
          </a:p>
        </p:txBody>
      </p:sp>
      <p:graphicFrame>
        <p:nvGraphicFramePr>
          <p:cNvPr id="324634" name="Object 26"/>
          <p:cNvGraphicFramePr>
            <a:graphicFrameLocks noChangeAspect="1"/>
          </p:cNvGraphicFramePr>
          <p:nvPr/>
        </p:nvGraphicFramePr>
        <p:xfrm>
          <a:off x="3511550" y="3429000"/>
          <a:ext cx="4946650" cy="547687"/>
        </p:xfrm>
        <a:graphic>
          <a:graphicData uri="http://schemas.openxmlformats.org/presentationml/2006/ole">
            <p:oleObj spid="_x0000_s147460" name="Ecuación" r:id="rId4" imgW="3441600" imgH="380880" progId="Equation.3">
              <p:embed/>
            </p:oleObj>
          </a:graphicData>
        </a:graphic>
      </p:graphicFrame>
      <p:sp>
        <p:nvSpPr>
          <p:cNvPr id="324635" name="Rectangle 27"/>
          <p:cNvSpPr>
            <a:spLocks noChangeArrowheads="1"/>
          </p:cNvSpPr>
          <p:nvPr/>
        </p:nvSpPr>
        <p:spPr bwMode="auto">
          <a:xfrm>
            <a:off x="2362200" y="4191000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For a kink:</a:t>
            </a:r>
          </a:p>
        </p:txBody>
      </p:sp>
      <p:graphicFrame>
        <p:nvGraphicFramePr>
          <p:cNvPr id="324637" name="Object 29"/>
          <p:cNvGraphicFramePr>
            <a:graphicFrameLocks noChangeAspect="1"/>
          </p:cNvGraphicFramePr>
          <p:nvPr/>
        </p:nvGraphicFramePr>
        <p:xfrm>
          <a:off x="4038600" y="4038600"/>
          <a:ext cx="3935412" cy="550862"/>
        </p:xfrm>
        <a:graphic>
          <a:graphicData uri="http://schemas.openxmlformats.org/presentationml/2006/ole">
            <p:oleObj spid="_x0000_s147461" name="Ecuación" r:id="rId5" imgW="1993680" imgH="279360" progId="Equation.3">
              <p:embed/>
            </p:oleObj>
          </a:graphicData>
        </a:graphic>
      </p:graphicFrame>
      <p:sp>
        <p:nvSpPr>
          <p:cNvPr id="324638" name="Text Box 30"/>
          <p:cNvSpPr txBox="1">
            <a:spLocks noChangeArrowheads="1"/>
          </p:cNvSpPr>
          <p:nvPr/>
        </p:nvSpPr>
        <p:spPr bwMode="auto">
          <a:xfrm>
            <a:off x="822325" y="25527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for</a:t>
            </a:r>
          </a:p>
        </p:txBody>
      </p:sp>
      <p:graphicFrame>
        <p:nvGraphicFramePr>
          <p:cNvPr id="324639" name="Object 31"/>
          <p:cNvGraphicFramePr>
            <a:graphicFrameLocks noChangeAspect="1"/>
          </p:cNvGraphicFramePr>
          <p:nvPr/>
        </p:nvGraphicFramePr>
        <p:xfrm>
          <a:off x="1371600" y="2362200"/>
          <a:ext cx="1422864" cy="762000"/>
        </p:xfrm>
        <a:graphic>
          <a:graphicData uri="http://schemas.openxmlformats.org/presentationml/2006/ole">
            <p:oleObj spid="_x0000_s147462" name="Ecuación" r:id="rId6" imgW="901440" imgH="482400" progId="Equation.3">
              <p:embed/>
            </p:oleObj>
          </a:graphicData>
        </a:graphic>
      </p:graphicFrame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781050" y="4891087"/>
            <a:ext cx="4208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Consider the Yukawa Coupling </a:t>
            </a:r>
            <a:r>
              <a:rPr lang="en-US" b="1" dirty="0">
                <a:solidFill>
                  <a:srgbClr val="A50021"/>
                </a:solidFill>
              </a:rPr>
              <a:t> </a:t>
            </a:r>
            <a:r>
              <a:rPr lang="el-GR" b="1" i="1" dirty="0">
                <a:solidFill>
                  <a:srgbClr val="A50021"/>
                </a:solidFill>
                <a:cs typeface="Times New Roman" pitchFamily="18" charset="0"/>
              </a:rPr>
              <a:t>κ</a:t>
            </a:r>
            <a:r>
              <a:rPr lang="en-US" b="1" i="1" dirty="0">
                <a:solidFill>
                  <a:srgbClr val="A50021"/>
                </a:solidFill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A50021"/>
                </a:solidFill>
              </a:rPr>
              <a:t>H L </a:t>
            </a:r>
            <a:r>
              <a:rPr lang="en-US" b="1" i="1" dirty="0" err="1">
                <a:solidFill>
                  <a:srgbClr val="A50021"/>
                </a:solidFill>
              </a:rPr>
              <a:t>E</a:t>
            </a:r>
            <a:r>
              <a:rPr lang="en-US" b="1" i="1" baseline="30000" dirty="0" err="1">
                <a:solidFill>
                  <a:srgbClr val="A50021"/>
                </a:solidFill>
              </a:rPr>
              <a:t>c</a:t>
            </a:r>
            <a:endParaRPr lang="en-US" b="1" i="1" baseline="30000" dirty="0">
              <a:solidFill>
                <a:srgbClr val="A50021"/>
              </a:solidFill>
            </a:endParaRPr>
          </a:p>
        </p:txBody>
      </p:sp>
      <p:graphicFrame>
        <p:nvGraphicFramePr>
          <p:cNvPr id="31" name="Object 28"/>
          <p:cNvGraphicFramePr>
            <a:graphicFrameLocks noChangeAspect="1"/>
          </p:cNvGraphicFramePr>
          <p:nvPr/>
        </p:nvGraphicFramePr>
        <p:xfrm>
          <a:off x="1643063" y="5381625"/>
          <a:ext cx="6180137" cy="500062"/>
        </p:xfrm>
        <a:graphic>
          <a:graphicData uri="http://schemas.openxmlformats.org/presentationml/2006/ole">
            <p:oleObj spid="_x0000_s147463" name="Ecuación" r:id="rId7" imgW="3606480" imgH="291960" progId="Equation.3">
              <p:embed/>
            </p:oleObj>
          </a:graphicData>
        </a:graphic>
      </p:graphicFrame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5353050" y="6034087"/>
            <a:ext cx="356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A50021"/>
                </a:solidFill>
              </a:rPr>
              <a:t>Exponentially suppressed couplings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BH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5562600" y="2678668"/>
            <a:ext cx="3276600" cy="3341132"/>
            <a:chOff x="5257800" y="1981200"/>
            <a:chExt cx="3648075" cy="4026932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1981200"/>
              <a:ext cx="3648075" cy="368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sp>
          <p:nvSpPr>
            <p:cNvPr id="4" name="3 CuadroTexto"/>
            <p:cNvSpPr txBox="1"/>
            <p:nvPr/>
          </p:nvSpPr>
          <p:spPr>
            <a:xfrm>
              <a:off x="6781800" y="5638800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BH at CLIC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50950"/>
            <a:ext cx="41148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29200" y="735012"/>
            <a:ext cx="4084637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S.B. Giddings, S. Thomas, PRL </a:t>
            </a:r>
            <a:r>
              <a:rPr lang="en-US" sz="1400" u="sng" dirty="0">
                <a:solidFill>
                  <a:srgbClr val="000000"/>
                </a:solidFill>
              </a:rPr>
              <a:t>65</a:t>
            </a:r>
            <a:r>
              <a:rPr lang="en-US" sz="1400" dirty="0">
                <a:solidFill>
                  <a:srgbClr val="000000"/>
                </a:solidFill>
              </a:rPr>
              <a:t> (2002)  056010</a:t>
            </a:r>
          </a:p>
          <a:p>
            <a:pPr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S. </a:t>
            </a:r>
            <a:r>
              <a:rPr lang="en-US" sz="1400" dirty="0" err="1">
                <a:solidFill>
                  <a:srgbClr val="000000"/>
                </a:solidFill>
              </a:rPr>
              <a:t>Dimopoulos</a:t>
            </a:r>
            <a:r>
              <a:rPr lang="en-US" sz="1400" dirty="0">
                <a:solidFill>
                  <a:srgbClr val="000000"/>
                </a:solidFill>
              </a:rPr>
              <a:t>, G. </a:t>
            </a:r>
            <a:r>
              <a:rPr lang="en-US" sz="1400" dirty="0" err="1">
                <a:solidFill>
                  <a:srgbClr val="000000"/>
                </a:solidFill>
              </a:rPr>
              <a:t>Landsberg</a:t>
            </a:r>
            <a:r>
              <a:rPr lang="en-US" sz="1400" dirty="0">
                <a:solidFill>
                  <a:srgbClr val="000000"/>
                </a:solidFill>
              </a:rPr>
              <a:t>, PRL </a:t>
            </a:r>
            <a:r>
              <a:rPr lang="en-US" sz="1400" u="sng" dirty="0">
                <a:solidFill>
                  <a:srgbClr val="000000"/>
                </a:solidFill>
              </a:rPr>
              <a:t>87</a:t>
            </a:r>
            <a:r>
              <a:rPr lang="en-US" sz="1400" dirty="0">
                <a:solidFill>
                  <a:srgbClr val="000000"/>
                </a:solidFill>
              </a:rPr>
              <a:t> (2001) 161602 </a:t>
            </a:r>
            <a:endParaRPr lang="es-ES" sz="1400" dirty="0">
              <a:solidFill>
                <a:srgbClr val="000000"/>
              </a:solidFill>
            </a:endParaRPr>
          </a:p>
        </p:txBody>
      </p:sp>
      <p:graphicFrame>
        <p:nvGraphicFramePr>
          <p:cNvPr id="119809" name="Object 1"/>
          <p:cNvGraphicFramePr>
            <a:graphicFrameLocks noGrp="1" noChangeAspect="1"/>
          </p:cNvGraphicFramePr>
          <p:nvPr/>
        </p:nvGraphicFramePr>
        <p:xfrm>
          <a:off x="838200" y="5543550"/>
          <a:ext cx="3962400" cy="857250"/>
        </p:xfrm>
        <a:graphic>
          <a:graphicData uri="http://schemas.openxmlformats.org/presentationml/2006/ole">
            <p:oleObj spid="_x0000_s119809" name="Ecuación" r:id="rId5" imgW="2222280" imgH="520560" progId="Equation.3">
              <p:embed/>
            </p:oleObj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876800" y="1644650"/>
            <a:ext cx="4038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s-MX" b="1" i="1" dirty="0" err="1">
                <a:solidFill>
                  <a:srgbClr val="1B00A4"/>
                </a:solidFill>
              </a:rPr>
              <a:t>If</a:t>
            </a:r>
            <a:r>
              <a:rPr lang="es-MX" b="1" i="1" dirty="0">
                <a:solidFill>
                  <a:srgbClr val="1B00A4"/>
                </a:solidFill>
              </a:rPr>
              <a:t>  </a:t>
            </a:r>
            <a:r>
              <a:rPr lang="es-MX" b="1" i="1" dirty="0">
                <a:solidFill>
                  <a:srgbClr val="990000"/>
                </a:solidFill>
              </a:rPr>
              <a:t>M</a:t>
            </a:r>
            <a:r>
              <a:rPr lang="en-US" b="1" i="1" baseline="-25000" dirty="0">
                <a:solidFill>
                  <a:srgbClr val="990000"/>
                </a:solidFill>
              </a:rPr>
              <a:t>*</a:t>
            </a:r>
            <a:r>
              <a:rPr lang="es-MX" b="1" i="1" dirty="0">
                <a:solidFill>
                  <a:srgbClr val="990000"/>
                </a:solidFill>
              </a:rPr>
              <a:t> ~ </a:t>
            </a:r>
            <a:r>
              <a:rPr lang="es-MX" b="1" i="1" dirty="0" err="1">
                <a:solidFill>
                  <a:srgbClr val="990000"/>
                </a:solidFill>
              </a:rPr>
              <a:t>TeV</a:t>
            </a:r>
            <a:r>
              <a:rPr lang="es-MX" b="1" i="1" dirty="0">
                <a:solidFill>
                  <a:srgbClr val="1B00A4"/>
                </a:solidFill>
              </a:rPr>
              <a:t>,  </a:t>
            </a:r>
            <a:r>
              <a:rPr lang="es-MX" b="1" i="1" dirty="0" err="1">
                <a:solidFill>
                  <a:srgbClr val="1B00A4"/>
                </a:solidFill>
              </a:rPr>
              <a:t>we</a:t>
            </a:r>
            <a:r>
              <a:rPr lang="es-MX" b="1" i="1" dirty="0">
                <a:solidFill>
                  <a:srgbClr val="1B00A4"/>
                </a:solidFill>
              </a:rPr>
              <a:t> </a:t>
            </a:r>
            <a:r>
              <a:rPr lang="es-MX" b="1" i="1" dirty="0" err="1">
                <a:solidFill>
                  <a:srgbClr val="1B00A4"/>
                </a:solidFill>
              </a:rPr>
              <a:t>may</a:t>
            </a:r>
            <a:r>
              <a:rPr lang="es-MX" b="1" i="1" dirty="0">
                <a:solidFill>
                  <a:srgbClr val="1B00A4"/>
                </a:solidFill>
              </a:rPr>
              <a:t> </a:t>
            </a:r>
            <a:r>
              <a:rPr lang="es-MX" b="1" i="1" dirty="0" err="1">
                <a:solidFill>
                  <a:srgbClr val="1B00A4"/>
                </a:solidFill>
              </a:rPr>
              <a:t>be</a:t>
            </a:r>
            <a:r>
              <a:rPr lang="es-MX" b="1" i="1" dirty="0">
                <a:solidFill>
                  <a:srgbClr val="1B00A4"/>
                </a:solidFill>
              </a:rPr>
              <a:t> </a:t>
            </a:r>
            <a:r>
              <a:rPr lang="es-MX" b="1" i="1" dirty="0" err="1">
                <a:solidFill>
                  <a:srgbClr val="1B00A4"/>
                </a:solidFill>
              </a:rPr>
              <a:t>exploring</a:t>
            </a:r>
            <a:r>
              <a:rPr lang="es-MX" b="1" i="1" dirty="0">
                <a:solidFill>
                  <a:srgbClr val="1B00A4"/>
                </a:solidFill>
              </a:rPr>
              <a:t> </a:t>
            </a:r>
            <a:r>
              <a:rPr lang="es-MX" b="1" i="1" dirty="0" err="1">
                <a:solidFill>
                  <a:srgbClr val="1B00A4"/>
                </a:solidFill>
              </a:rPr>
              <a:t>effects</a:t>
            </a:r>
            <a:r>
              <a:rPr lang="es-MX" b="1" i="1" dirty="0">
                <a:solidFill>
                  <a:srgbClr val="1B00A4"/>
                </a:solidFill>
              </a:rPr>
              <a:t> of </a:t>
            </a:r>
            <a:r>
              <a:rPr lang="es-MX" b="1" i="1" dirty="0">
                <a:solidFill>
                  <a:schemeClr val="tx2"/>
                </a:solidFill>
              </a:rPr>
              <a:t>Quantum </a:t>
            </a:r>
            <a:r>
              <a:rPr lang="es-MX" b="1" i="1" dirty="0" err="1">
                <a:solidFill>
                  <a:schemeClr val="tx2"/>
                </a:solidFill>
              </a:rPr>
              <a:t>Gravity</a:t>
            </a:r>
            <a:r>
              <a:rPr lang="es-MX" b="1" i="1" dirty="0">
                <a:solidFill>
                  <a:schemeClr val="tx2"/>
                </a:solidFill>
              </a:rPr>
              <a:t> in LHC/ILC</a:t>
            </a:r>
            <a:endParaRPr lang="es-ES" b="1" i="1" dirty="0">
              <a:solidFill>
                <a:schemeClr val="tx2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62000" y="3468688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If impact parameter in a collision is smaller than </a:t>
            </a:r>
            <a:r>
              <a:rPr lang="en-US" i="1" dirty="0" err="1">
                <a:solidFill>
                  <a:srgbClr val="CC0000"/>
                </a:solidFill>
              </a:rPr>
              <a:t>r</a:t>
            </a:r>
            <a:r>
              <a:rPr lang="en-US" i="1" baseline="-25000" dirty="0" err="1">
                <a:solidFill>
                  <a:srgbClr val="CC0000"/>
                </a:solidFill>
              </a:rPr>
              <a:t>S</a:t>
            </a:r>
            <a:r>
              <a:rPr lang="en-US" dirty="0">
                <a:solidFill>
                  <a:srgbClr val="008000"/>
                </a:solidFill>
              </a:rPr>
              <a:t>, a BH will form </a:t>
            </a:r>
            <a:r>
              <a:rPr lang="en-US" dirty="0">
                <a:solidFill>
                  <a:srgbClr val="CC0000"/>
                </a:solidFill>
              </a:rPr>
              <a:t>M</a:t>
            </a:r>
            <a:r>
              <a:rPr lang="en-US" baseline="-25000" dirty="0">
                <a:solidFill>
                  <a:srgbClr val="CC0000"/>
                </a:solidFill>
              </a:rPr>
              <a:t>BH</a:t>
            </a:r>
            <a:r>
              <a:rPr lang="en-US" dirty="0">
                <a:solidFill>
                  <a:srgbClr val="CC0000"/>
                </a:solidFill>
              </a:rPr>
              <a:t> = </a:t>
            </a:r>
            <a:r>
              <a:rPr lang="en-US" dirty="0">
                <a:solidFill>
                  <a:srgbClr val="CC0000"/>
                </a:solidFill>
                <a:cs typeface="Times New Roman" pitchFamily="18" charset="0"/>
              </a:rPr>
              <a:t>√s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85800" y="4306888"/>
            <a:ext cx="306173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Cross </a:t>
            </a:r>
            <a:r>
              <a:rPr lang="en-US" b="1" dirty="0" smtClean="0">
                <a:solidFill>
                  <a:srgbClr val="0000CC"/>
                </a:solidFill>
              </a:rPr>
              <a:t>section (controversial):</a:t>
            </a:r>
            <a:endParaRPr lang="en-US" b="1" dirty="0">
              <a:solidFill>
                <a:srgbClr val="0000CC"/>
              </a:solidFill>
            </a:endParaRPr>
          </a:p>
        </p:txBody>
      </p:sp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1524000" y="4687888"/>
          <a:ext cx="3124200" cy="417512"/>
        </p:xfrm>
        <a:graphic>
          <a:graphicData uri="http://schemas.openxmlformats.org/presentationml/2006/ole">
            <p:oleObj spid="_x0000_s119810" name="Ecuación" r:id="rId6" imgW="1676160" imgH="241200" progId="Equation.3">
              <p:embed/>
            </p:oleObj>
          </a:graphicData>
        </a:graphic>
      </p:graphicFrame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00100" y="776287"/>
            <a:ext cx="354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i="1" u="sng" dirty="0">
                <a:solidFill>
                  <a:srgbClr val="CC0000"/>
                </a:solidFill>
              </a:rPr>
              <a:t>Microscopic Black Hole</a:t>
            </a:r>
            <a:r>
              <a:rPr lang="en-US" b="1" i="1" dirty="0">
                <a:solidFill>
                  <a:srgbClr val="1B00A4"/>
                </a:solidFill>
              </a:rPr>
              <a:t> production</a:t>
            </a:r>
            <a:endParaRPr lang="es-ES" b="1" i="1" dirty="0"/>
          </a:p>
        </p:txBody>
      </p:sp>
      <p:sp>
        <p:nvSpPr>
          <p:cNvPr id="15" name="14 CuadroTexto"/>
          <p:cNvSpPr txBox="1"/>
          <p:nvPr/>
        </p:nvSpPr>
        <p:spPr>
          <a:xfrm rot="20144499">
            <a:off x="4555642" y="6075831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Print" pitchFamily="2" charset="0"/>
              </a:rPr>
              <a:t>No signals so far</a:t>
            </a:r>
            <a:endParaRPr lang="en-US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6019800" y="762000"/>
            <a:ext cx="3124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Randall, </a:t>
            </a:r>
            <a:r>
              <a:rPr lang="en-US" sz="1400" dirty="0" err="1">
                <a:solidFill>
                  <a:schemeClr val="tx1"/>
                </a:solidFill>
              </a:rPr>
              <a:t>Sundrum</a:t>
            </a:r>
            <a:r>
              <a:rPr lang="en-US" sz="1400" dirty="0">
                <a:solidFill>
                  <a:schemeClr val="tx1"/>
                </a:solidFill>
              </a:rPr>
              <a:t>, PRL83 3370 (1999)</a:t>
            </a:r>
          </a:p>
          <a:p>
            <a:r>
              <a:rPr lang="en-US" sz="1400" dirty="0">
                <a:solidFill>
                  <a:schemeClr val="tx1"/>
                </a:solidFill>
              </a:rPr>
              <a:t>M. </a:t>
            </a:r>
            <a:r>
              <a:rPr lang="en-US" sz="1400" dirty="0" err="1">
                <a:solidFill>
                  <a:schemeClr val="tx1"/>
                </a:solidFill>
              </a:rPr>
              <a:t>Gogberashvili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hep</a:t>
            </a:r>
            <a:r>
              <a:rPr lang="en-US" sz="1400" dirty="0">
                <a:solidFill>
                  <a:schemeClr val="tx1"/>
                </a:solidFill>
              </a:rPr>
              <a:t>-ph/9812296</a:t>
            </a:r>
          </a:p>
        </p:txBody>
      </p:sp>
      <p:pic>
        <p:nvPicPr>
          <p:cNvPr id="3369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220503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2971800" y="126365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Bulk geometry is non </a:t>
            </a:r>
            <a:r>
              <a:rPr lang="en-US" dirty="0" err="1">
                <a:solidFill>
                  <a:srgbClr val="0000CC"/>
                </a:solidFill>
              </a:rPr>
              <a:t>factorizable</a:t>
            </a:r>
            <a:r>
              <a:rPr lang="en-US" dirty="0">
                <a:solidFill>
                  <a:srgbClr val="0000CC"/>
                </a:solidFill>
              </a:rPr>
              <a:t>, but preserve</a:t>
            </a:r>
          </a:p>
          <a:p>
            <a:r>
              <a:rPr lang="en-US" dirty="0">
                <a:solidFill>
                  <a:srgbClr val="0000CC"/>
                </a:solidFill>
              </a:rPr>
              <a:t>4D Poincaré Invariance</a:t>
            </a:r>
          </a:p>
        </p:txBody>
      </p:sp>
      <p:graphicFrame>
        <p:nvGraphicFramePr>
          <p:cNvPr id="336904" name="Object 8"/>
          <p:cNvGraphicFramePr>
            <a:graphicFrameLocks noChangeAspect="1"/>
          </p:cNvGraphicFramePr>
          <p:nvPr/>
        </p:nvGraphicFramePr>
        <p:xfrm>
          <a:off x="3870325" y="1949450"/>
          <a:ext cx="3521075" cy="473075"/>
        </p:xfrm>
        <a:graphic>
          <a:graphicData uri="http://schemas.openxmlformats.org/presentationml/2006/ole">
            <p:oleObj spid="_x0000_s143362" name="Ecuación" r:id="rId4" imgW="1892160" imgH="253800" progId="Equation.3">
              <p:embed/>
            </p:oleObj>
          </a:graphicData>
        </a:graphic>
      </p:graphicFrame>
      <p:sp>
        <p:nvSpPr>
          <p:cNvPr id="336905" name="Text Box 9"/>
          <p:cNvSpPr txBox="1">
            <a:spLocks noChangeArrowheads="1"/>
          </p:cNvSpPr>
          <p:nvPr/>
        </p:nvSpPr>
        <p:spPr bwMode="auto">
          <a:xfrm>
            <a:off x="928221" y="3070225"/>
            <a:ext cx="671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setup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336906" name="Object 10"/>
          <p:cNvGraphicFramePr>
            <a:graphicFrameLocks noChangeAspect="1"/>
          </p:cNvGraphicFramePr>
          <p:nvPr/>
        </p:nvGraphicFramePr>
        <p:xfrm>
          <a:off x="5105400" y="2505075"/>
          <a:ext cx="3563938" cy="619125"/>
        </p:xfrm>
        <a:graphic>
          <a:graphicData uri="http://schemas.openxmlformats.org/presentationml/2006/ole">
            <p:oleObj spid="_x0000_s143363" name="Ecuación" r:id="rId5" imgW="2628720" imgH="457200" progId="Equation.3">
              <p:embed/>
            </p:oleObj>
          </a:graphicData>
        </a:graphic>
      </p:graphicFrame>
      <p:sp>
        <p:nvSpPr>
          <p:cNvPr id="336907" name="Text Box 11"/>
          <p:cNvSpPr txBox="1">
            <a:spLocks noChangeArrowheads="1"/>
          </p:cNvSpPr>
          <p:nvPr/>
        </p:nvSpPr>
        <p:spPr bwMode="auto">
          <a:xfrm>
            <a:off x="2819400" y="32908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Now, effective Planck scale</a:t>
            </a:r>
          </a:p>
        </p:txBody>
      </p:sp>
      <p:graphicFrame>
        <p:nvGraphicFramePr>
          <p:cNvPr id="336908" name="Object 12"/>
          <p:cNvGraphicFramePr>
            <a:graphicFrameLocks noChangeAspect="1"/>
          </p:cNvGraphicFramePr>
          <p:nvPr/>
        </p:nvGraphicFramePr>
        <p:xfrm>
          <a:off x="5611813" y="3276600"/>
          <a:ext cx="2352675" cy="611188"/>
        </p:xfrm>
        <a:graphic>
          <a:graphicData uri="http://schemas.openxmlformats.org/presentationml/2006/ole">
            <p:oleObj spid="_x0000_s143364" name="Ecuación" r:id="rId6" imgW="1485720" imgH="431640" progId="Equation.3">
              <p:embed/>
            </p:oleObj>
          </a:graphicData>
        </a:graphic>
      </p:graphicFrame>
      <p:pic>
        <p:nvPicPr>
          <p:cNvPr id="33691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4449763"/>
            <a:ext cx="69342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85800" y="3886200"/>
            <a:ext cx="4200525" cy="709613"/>
            <a:chOff x="240" y="2448"/>
            <a:chExt cx="2646" cy="447"/>
          </a:xfrm>
        </p:grpSpPr>
        <p:sp>
          <p:nvSpPr>
            <p:cNvPr id="336909" name="Rectangle 13"/>
            <p:cNvSpPr>
              <a:spLocks noChangeArrowheads="1"/>
            </p:cNvSpPr>
            <p:nvPr/>
          </p:nvSpPr>
          <p:spPr bwMode="auto">
            <a:xfrm>
              <a:off x="240" y="2448"/>
              <a:ext cx="23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008000"/>
                  </a:solidFill>
                </a:rPr>
                <a:t>Scales Hierarchy on the Visible </a:t>
              </a:r>
              <a:r>
                <a:rPr lang="en-US" b="1" i="1" dirty="0" err="1">
                  <a:solidFill>
                    <a:srgbClr val="008000"/>
                  </a:solidFill>
                </a:rPr>
                <a:t>Brane</a:t>
              </a:r>
              <a:endParaRPr lang="en-US" b="1" i="1" dirty="0">
                <a:solidFill>
                  <a:srgbClr val="008000"/>
                </a:solidFill>
              </a:endParaRPr>
            </a:p>
          </p:txBody>
        </p:sp>
        <p:sp>
          <p:nvSpPr>
            <p:cNvPr id="336911" name="Text Box 15"/>
            <p:cNvSpPr txBox="1">
              <a:spLocks noChangeArrowheads="1"/>
            </p:cNvSpPr>
            <p:nvPr/>
          </p:nvSpPr>
          <p:spPr bwMode="auto">
            <a:xfrm>
              <a:off x="374" y="2664"/>
              <a:ext cx="2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CC"/>
                  </a:solidFill>
                </a:rPr>
                <a:t>If we consider SM lives in the brane at </a:t>
              </a:r>
              <a:r>
                <a:rPr lang="el-GR" i="1">
                  <a:solidFill>
                    <a:srgbClr val="0000CC"/>
                  </a:solidFill>
                  <a:cs typeface="Times New Roman" pitchFamily="18" charset="0"/>
                </a:rPr>
                <a:t>π</a:t>
              </a:r>
              <a:r>
                <a:rPr lang="en-US" i="1">
                  <a:solidFill>
                    <a:srgbClr val="0000CC"/>
                  </a:solidFill>
                  <a:cs typeface="Times New Roman" pitchFamily="18" charset="0"/>
                </a:rPr>
                <a:t>r</a:t>
              </a:r>
              <a:endParaRPr lang="el-GR" i="1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38200" y="4572000"/>
            <a:ext cx="6680200" cy="1066800"/>
            <a:chOff x="432" y="3408"/>
            <a:chExt cx="4208" cy="672"/>
          </a:xfrm>
        </p:grpSpPr>
        <p:pic>
          <p:nvPicPr>
            <p:cNvPr id="336912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6" y="3408"/>
              <a:ext cx="3824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6913" name="Rectangle 17"/>
            <p:cNvSpPr>
              <a:spLocks noChangeArrowheads="1"/>
            </p:cNvSpPr>
            <p:nvPr/>
          </p:nvSpPr>
          <p:spPr bwMode="auto">
            <a:xfrm>
              <a:off x="432" y="3849"/>
              <a:ext cx="2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The action is not canonically normalized.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371600" y="5715000"/>
            <a:ext cx="7423150" cy="823913"/>
            <a:chOff x="864" y="3600"/>
            <a:chExt cx="4676" cy="519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864" y="3600"/>
              <a:ext cx="3504" cy="299"/>
              <a:chOff x="864" y="3648"/>
              <a:chExt cx="3504" cy="299"/>
            </a:xfrm>
          </p:grpSpPr>
          <p:pic>
            <p:nvPicPr>
              <p:cNvPr id="336917" name="Picture 2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64" y="3648"/>
                <a:ext cx="1824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6919" name="Picture 2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232" y="3648"/>
                <a:ext cx="1136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36920" name="Line 24"/>
              <p:cNvSpPr>
                <a:spLocks noChangeShapeType="1"/>
              </p:cNvSpPr>
              <p:nvPr/>
            </p:nvSpPr>
            <p:spPr bwMode="auto">
              <a:xfrm>
                <a:off x="2832" y="3792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336922" name="Rectangle 26"/>
            <p:cNvSpPr>
              <a:spLocks noChangeArrowheads="1"/>
            </p:cNvSpPr>
            <p:nvPr/>
          </p:nvSpPr>
          <p:spPr bwMode="auto">
            <a:xfrm>
              <a:off x="3792" y="3888"/>
              <a:ext cx="1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8000"/>
                  </a:solidFill>
                </a:rPr>
                <a:t>exponentially suppressed !!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066800" y="4724400"/>
            <a:ext cx="7423150" cy="823913"/>
            <a:chOff x="864" y="3600"/>
            <a:chExt cx="4676" cy="519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864" y="3600"/>
              <a:ext cx="3504" cy="299"/>
              <a:chOff x="864" y="3648"/>
              <a:chExt cx="3504" cy="299"/>
            </a:xfrm>
          </p:grpSpPr>
          <p:pic>
            <p:nvPicPr>
              <p:cNvPr id="336926" name="Picture 3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64" y="3648"/>
                <a:ext cx="1824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6927" name="Picture 3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232" y="3648"/>
                <a:ext cx="1136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36928" name="Line 32"/>
              <p:cNvSpPr>
                <a:spLocks noChangeShapeType="1"/>
              </p:cNvSpPr>
              <p:nvPr/>
            </p:nvSpPr>
            <p:spPr bwMode="auto">
              <a:xfrm>
                <a:off x="2832" y="3792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6929" name="Rectangle 33"/>
            <p:cNvSpPr>
              <a:spLocks noChangeArrowheads="1"/>
            </p:cNvSpPr>
            <p:nvPr/>
          </p:nvSpPr>
          <p:spPr bwMode="auto">
            <a:xfrm>
              <a:off x="3792" y="3888"/>
              <a:ext cx="1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008000"/>
                  </a:solidFill>
                </a:rPr>
                <a:t>exponentially suppressed !!</a:t>
              </a:r>
            </a:p>
          </p:txBody>
        </p:sp>
      </p:grpSp>
      <p:sp>
        <p:nvSpPr>
          <p:cNvPr id="336930" name="Rectangle 34"/>
          <p:cNvSpPr>
            <a:spLocks noChangeArrowheads="1"/>
          </p:cNvSpPr>
          <p:nvPr/>
        </p:nvSpPr>
        <p:spPr bwMode="auto">
          <a:xfrm>
            <a:off x="990600" y="5638800"/>
            <a:ext cx="807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</a:rPr>
              <a:t>One can easily make </a:t>
            </a:r>
            <a:r>
              <a:rPr lang="en-US" sz="2800" dirty="0">
                <a:solidFill>
                  <a:srgbClr val="CC0000"/>
                </a:solidFill>
                <a:latin typeface="Monotype Corsiva" pitchFamily="66" charset="0"/>
              </a:rPr>
              <a:t>v</a:t>
            </a:r>
            <a:r>
              <a:rPr lang="en-US" sz="2000" dirty="0">
                <a:solidFill>
                  <a:srgbClr val="CC0000"/>
                </a:solidFill>
              </a:rPr>
              <a:t> = </a:t>
            </a:r>
            <a:r>
              <a:rPr lang="en-US" sz="2000" i="1" dirty="0" err="1">
                <a:solidFill>
                  <a:srgbClr val="CC0000"/>
                </a:solidFill>
              </a:rPr>
              <a:t>m</a:t>
            </a:r>
            <a:r>
              <a:rPr lang="en-US" sz="2000" i="1" baseline="-25000" dirty="0" err="1">
                <a:solidFill>
                  <a:srgbClr val="CC0000"/>
                </a:solidFill>
              </a:rPr>
              <a:t>EW</a:t>
            </a:r>
            <a:r>
              <a:rPr lang="en-US" sz="2000" dirty="0">
                <a:solidFill>
                  <a:srgbClr val="CC0000"/>
                </a:solidFill>
              </a:rPr>
              <a:t>  if  </a:t>
            </a:r>
            <a:r>
              <a:rPr lang="en-US" sz="2800" dirty="0">
                <a:solidFill>
                  <a:srgbClr val="CC0000"/>
                </a:solidFill>
                <a:latin typeface="Monotype Corsiva" pitchFamily="66" charset="0"/>
              </a:rPr>
              <a:t>v</a:t>
            </a:r>
            <a:r>
              <a:rPr lang="en-US" sz="2000" baseline="-25000" dirty="0">
                <a:solidFill>
                  <a:srgbClr val="CC0000"/>
                </a:solidFill>
              </a:rPr>
              <a:t>0</a:t>
            </a:r>
            <a:r>
              <a:rPr lang="en-US" sz="2000" dirty="0">
                <a:solidFill>
                  <a:srgbClr val="CC0000"/>
                </a:solidFill>
              </a:rPr>
              <a:t>  ~ </a:t>
            </a:r>
            <a:r>
              <a:rPr lang="en-US" sz="2000" i="1" dirty="0">
                <a:solidFill>
                  <a:srgbClr val="CC0000"/>
                </a:solidFill>
              </a:rPr>
              <a:t>M</a:t>
            </a:r>
            <a:r>
              <a:rPr lang="en-US" sz="2000" i="1" baseline="-25000" dirty="0">
                <a:solidFill>
                  <a:srgbClr val="CC0000"/>
                </a:solidFill>
              </a:rPr>
              <a:t>P</a:t>
            </a:r>
            <a:r>
              <a:rPr lang="en-US" sz="2000" dirty="0">
                <a:solidFill>
                  <a:srgbClr val="CC0000"/>
                </a:solidFill>
              </a:rPr>
              <a:t> and  </a:t>
            </a:r>
            <a:r>
              <a:rPr lang="en-US" sz="2000" i="1" dirty="0">
                <a:solidFill>
                  <a:srgbClr val="CC0000"/>
                </a:solidFill>
                <a:sym typeface="Symbol" pitchFamily="18" charset="2"/>
              </a:rPr>
              <a:t> </a:t>
            </a:r>
            <a:r>
              <a:rPr lang="en-US" sz="2000" i="1" dirty="0">
                <a:solidFill>
                  <a:srgbClr val="CC0000"/>
                </a:solidFill>
              </a:rPr>
              <a:t>r</a:t>
            </a:r>
            <a:r>
              <a:rPr lang="en-US" sz="2000" dirty="0">
                <a:solidFill>
                  <a:srgbClr val="CC0000"/>
                </a:solidFill>
              </a:rPr>
              <a:t> ~ 12</a:t>
            </a:r>
          </a:p>
          <a:p>
            <a:r>
              <a:rPr lang="en-US" sz="2000" b="1" i="1" dirty="0">
                <a:solidFill>
                  <a:srgbClr val="CC0000"/>
                </a:solidFill>
              </a:rPr>
              <a:t>			A large scales hierarchy with small dimensions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36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RS </a:t>
            </a:r>
            <a:r>
              <a:rPr lang="es-MX" dirty="0" err="1" smtClean="0"/>
              <a:t>models</a:t>
            </a:r>
            <a:endParaRPr lang="es-MX" dirty="0" smtClean="0"/>
          </a:p>
        </p:txBody>
      </p:sp>
      <p:grpSp>
        <p:nvGrpSpPr>
          <p:cNvPr id="13" name="12 Grupo"/>
          <p:cNvGrpSpPr/>
          <p:nvPr/>
        </p:nvGrpSpPr>
        <p:grpSpPr>
          <a:xfrm>
            <a:off x="533400" y="647700"/>
            <a:ext cx="8305800" cy="2400300"/>
            <a:chOff x="533400" y="647700"/>
            <a:chExt cx="8305800" cy="2400300"/>
          </a:xfrm>
        </p:grpSpPr>
        <p:pic>
          <p:nvPicPr>
            <p:cNvPr id="11673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647700"/>
              <a:ext cx="3324225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67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1371600"/>
              <a:ext cx="4495800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CuadroTexto"/>
            <p:cNvSpPr txBox="1"/>
            <p:nvPr/>
          </p:nvSpPr>
          <p:spPr>
            <a:xfrm>
              <a:off x="3962400" y="838200"/>
              <a:ext cx="2605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p decay and large </a:t>
              </a:r>
              <a:r>
                <a:rPr lang="el-GR" dirty="0" smtClean="0">
                  <a:solidFill>
                    <a:srgbClr val="008000"/>
                  </a:solidFill>
                </a:rPr>
                <a:t>ν</a:t>
              </a:r>
              <a:r>
                <a:rPr lang="es-MX" dirty="0" smtClean="0">
                  <a:solidFill>
                    <a:srgbClr val="008000"/>
                  </a:solidFill>
                </a:rPr>
                <a:t> </a:t>
              </a:r>
              <a:r>
                <a:rPr lang="es-MX" dirty="0" err="1" smtClean="0">
                  <a:solidFill>
                    <a:srgbClr val="008000"/>
                  </a:solidFill>
                </a:rPr>
                <a:t>mass</a:t>
              </a:r>
              <a:r>
                <a:rPr lang="es-MX" dirty="0" smtClean="0">
                  <a:solidFill>
                    <a:srgbClr val="008000"/>
                  </a:solidFill>
                </a:rPr>
                <a:t>: </a:t>
              </a: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553063" y="2971800"/>
            <a:ext cx="8381077" cy="3688830"/>
            <a:chOff x="553063" y="2971800"/>
            <a:chExt cx="8381077" cy="3688830"/>
          </a:xfrm>
        </p:grpSpPr>
        <p:grpSp>
          <p:nvGrpSpPr>
            <p:cNvPr id="17" name="16 Grupo"/>
            <p:cNvGrpSpPr/>
            <p:nvPr/>
          </p:nvGrpSpPr>
          <p:grpSpPr>
            <a:xfrm>
              <a:off x="553063" y="2971800"/>
              <a:ext cx="8367098" cy="3688830"/>
              <a:chOff x="553063" y="2971800"/>
              <a:chExt cx="8367098" cy="3688830"/>
            </a:xfrm>
          </p:grpSpPr>
          <p:grpSp>
            <p:nvGrpSpPr>
              <p:cNvPr id="15" name="14 Grupo"/>
              <p:cNvGrpSpPr/>
              <p:nvPr/>
            </p:nvGrpSpPr>
            <p:grpSpPr>
              <a:xfrm>
                <a:off x="553063" y="2971800"/>
                <a:ext cx="8367098" cy="3688830"/>
                <a:chOff x="553063" y="2971800"/>
                <a:chExt cx="8367098" cy="3688830"/>
              </a:xfrm>
            </p:grpSpPr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09600" y="3124200"/>
                  <a:ext cx="2666702" cy="2362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18" name="17 Grupo"/>
                <p:cNvGrpSpPr/>
                <p:nvPr/>
              </p:nvGrpSpPr>
              <p:grpSpPr>
                <a:xfrm>
                  <a:off x="553063" y="2971800"/>
                  <a:ext cx="8367098" cy="3688830"/>
                  <a:chOff x="553063" y="3276600"/>
                  <a:chExt cx="8367098" cy="3688830"/>
                </a:xfrm>
              </p:grpSpPr>
              <p:pic>
                <p:nvPicPr>
                  <p:cNvPr id="175111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429000" y="6363567"/>
                    <a:ext cx="3933825" cy="6018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75108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4038600" y="4785982"/>
                    <a:ext cx="4724400" cy="9290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8" name="7 Rectángulo"/>
                  <p:cNvSpPr/>
                  <p:nvPr/>
                </p:nvSpPr>
                <p:spPr>
                  <a:xfrm>
                    <a:off x="3429000" y="3276600"/>
                    <a:ext cx="5486400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buFont typeface="Arial" pitchFamily="34" charset="0"/>
                      <a:buChar char="•"/>
                    </a:pPr>
                    <a:r>
                      <a:rPr lang="es-MX" dirty="0" smtClean="0">
                        <a:solidFill>
                          <a:srgbClr val="A50021"/>
                        </a:solidFill>
                      </a:rPr>
                      <a:t> </a:t>
                    </a:r>
                    <a:r>
                      <a:rPr lang="es-MX" dirty="0" err="1" smtClean="0">
                        <a:solidFill>
                          <a:srgbClr val="A50021"/>
                        </a:solidFill>
                      </a:rPr>
                      <a:t>Fermions</a:t>
                    </a:r>
                    <a:r>
                      <a:rPr lang="es-MX" dirty="0" smtClean="0">
                        <a:solidFill>
                          <a:srgbClr val="A50021"/>
                        </a:solidFill>
                      </a:rPr>
                      <a:t> and Gauge </a:t>
                    </a:r>
                    <a:r>
                      <a:rPr lang="es-MX" dirty="0" err="1" smtClean="0">
                        <a:solidFill>
                          <a:srgbClr val="A50021"/>
                        </a:solidFill>
                      </a:rPr>
                      <a:t>on</a:t>
                    </a:r>
                    <a:r>
                      <a:rPr lang="es-MX" dirty="0" smtClean="0">
                        <a:solidFill>
                          <a:srgbClr val="A50021"/>
                        </a:solidFill>
                      </a:rPr>
                      <a:t> </a:t>
                    </a:r>
                    <a:r>
                      <a:rPr lang="es-MX" dirty="0" err="1" smtClean="0">
                        <a:solidFill>
                          <a:srgbClr val="A50021"/>
                        </a:solidFill>
                      </a:rPr>
                      <a:t>AdS</a:t>
                    </a:r>
                    <a:r>
                      <a:rPr lang="es-MX" dirty="0" smtClean="0">
                        <a:solidFill>
                          <a:srgbClr val="A50021"/>
                        </a:solidFill>
                      </a:rPr>
                      <a:t>          </a:t>
                    </a:r>
                    <a:r>
                      <a:rPr lang="en-US" sz="1400" dirty="0" err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Gherghetta</a:t>
                    </a:r>
                    <a:r>
                      <a:rPr lang="en-US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 &amp; </a:t>
                    </a:r>
                    <a:r>
                      <a:rPr lang="en-US" sz="1400" dirty="0" err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Pomarol</a:t>
                    </a:r>
                    <a:r>
                      <a:rPr lang="en-US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 ´00</a:t>
                    </a:r>
                    <a:endPara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  <a:p>
                    <a:endParaRPr lang="en-US" dirty="0">
                      <a:solidFill>
                        <a:srgbClr val="A50021"/>
                      </a:solidFill>
                    </a:endParaRPr>
                  </a:p>
                </p:txBody>
              </p:sp>
              <p:pic>
                <p:nvPicPr>
                  <p:cNvPr id="17510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276600" y="3810000"/>
                    <a:ext cx="5643561" cy="7108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0" name="9 CuadroTexto"/>
                  <p:cNvSpPr txBox="1"/>
                  <p:nvPr/>
                </p:nvSpPr>
                <p:spPr>
                  <a:xfrm>
                    <a:off x="3505200" y="4659868"/>
                    <a:ext cx="12725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Zero Mode:</a:t>
                    </a:r>
                  </a:p>
                </p:txBody>
              </p:sp>
              <p:sp>
                <p:nvSpPr>
                  <p:cNvPr id="14" name="13 CuadroTexto"/>
                  <p:cNvSpPr txBox="1"/>
                  <p:nvPr/>
                </p:nvSpPr>
                <p:spPr>
                  <a:xfrm>
                    <a:off x="553063" y="6019800"/>
                    <a:ext cx="2037737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KK modes: zeros of</a:t>
                    </a:r>
                    <a:br>
                      <a:rPr lang="en-US" dirty="0" smtClean="0">
                        <a:solidFill>
                          <a:srgbClr val="002060"/>
                        </a:solidFill>
                      </a:rPr>
                    </a:b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/>
                    </a:r>
                    <a:br>
                      <a:rPr lang="en-US" dirty="0" smtClean="0">
                        <a:solidFill>
                          <a:srgbClr val="002060"/>
                        </a:solidFill>
                      </a:rPr>
                    </a:br>
                    <a:r>
                      <a:rPr lang="en-US" dirty="0" smtClean="0">
                        <a:solidFill>
                          <a:srgbClr val="006600"/>
                        </a:solidFill>
                      </a:rPr>
                      <a:t>located at IR</a:t>
                    </a:r>
                    <a:endParaRPr lang="en-US" dirty="0">
                      <a:solidFill>
                        <a:srgbClr val="006600"/>
                      </a:solidFill>
                    </a:endParaRPr>
                  </a:p>
                </p:txBody>
              </p:sp>
            </p:grpSp>
          </p:grpSp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09888" y="5638800"/>
                <a:ext cx="2195512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48228" y="6172200"/>
              <a:ext cx="1585912" cy="340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Flavor</a:t>
            </a:r>
            <a:r>
              <a:rPr lang="es-MX" dirty="0" smtClean="0"/>
              <a:t> in RS </a:t>
            </a:r>
            <a:r>
              <a:rPr lang="es-MX" dirty="0" err="1" smtClean="0"/>
              <a:t>models</a:t>
            </a:r>
            <a:endParaRPr lang="es-MX" dirty="0" smtClean="0"/>
          </a:p>
        </p:txBody>
      </p:sp>
      <p:sp>
        <p:nvSpPr>
          <p:cNvPr id="12" name="11 Paralelogramo"/>
          <p:cNvSpPr/>
          <p:nvPr/>
        </p:nvSpPr>
        <p:spPr bwMode="auto">
          <a:xfrm rot="20300605">
            <a:off x="228600" y="1171412"/>
            <a:ext cx="1641175" cy="1752600"/>
          </a:xfrm>
          <a:prstGeom prst="parallelogram">
            <a:avLst>
              <a:gd name="adj" fmla="val 4325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12 Paralelogramo"/>
          <p:cNvSpPr/>
          <p:nvPr/>
        </p:nvSpPr>
        <p:spPr bwMode="auto">
          <a:xfrm rot="20300605">
            <a:off x="1745814" y="1628884"/>
            <a:ext cx="1641175" cy="1752600"/>
          </a:xfrm>
          <a:prstGeom prst="parallelogram">
            <a:avLst>
              <a:gd name="adj" fmla="val 4325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914400" y="1616508"/>
            <a:ext cx="1421381" cy="1148522"/>
            <a:chOff x="1115856" y="1192442"/>
            <a:chExt cx="1421381" cy="1148522"/>
          </a:xfrm>
        </p:grpSpPr>
        <p:grpSp>
          <p:nvGrpSpPr>
            <p:cNvPr id="22" name="21 Grupo"/>
            <p:cNvGrpSpPr/>
            <p:nvPr/>
          </p:nvGrpSpPr>
          <p:grpSpPr>
            <a:xfrm>
              <a:off x="1115856" y="1573442"/>
              <a:ext cx="1371600" cy="737016"/>
              <a:chOff x="1115856" y="1573442"/>
              <a:chExt cx="1371600" cy="737016"/>
            </a:xfrm>
          </p:grpSpPr>
          <p:sp>
            <p:nvSpPr>
              <p:cNvPr id="16" name="15 Forma libre"/>
              <p:cNvSpPr/>
              <p:nvPr/>
            </p:nvSpPr>
            <p:spPr bwMode="auto">
              <a:xfrm>
                <a:off x="1243272" y="1573442"/>
                <a:ext cx="1244184" cy="737016"/>
              </a:xfrm>
              <a:custGeom>
                <a:avLst/>
                <a:gdLst>
                  <a:gd name="connsiteX0" fmla="*/ 0 w 1244184"/>
                  <a:gd name="connsiteY0" fmla="*/ 0 h 737016"/>
                  <a:gd name="connsiteX1" fmla="*/ 614597 w 1244184"/>
                  <a:gd name="connsiteY1" fmla="*/ 614596 h 737016"/>
                  <a:gd name="connsiteX2" fmla="*/ 1244184 w 1244184"/>
                  <a:gd name="connsiteY2" fmla="*/ 734518 h 73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4184" h="737016">
                    <a:moveTo>
                      <a:pt x="0" y="0"/>
                    </a:moveTo>
                    <a:cubicBezTo>
                      <a:pt x="203616" y="246088"/>
                      <a:pt x="407233" y="492176"/>
                      <a:pt x="614597" y="614596"/>
                    </a:cubicBezTo>
                    <a:cubicBezTo>
                      <a:pt x="821961" y="737016"/>
                      <a:pt x="1033072" y="735767"/>
                      <a:pt x="1244184" y="734518"/>
                    </a:cubicBezTo>
                  </a:path>
                </a:pathLst>
              </a:custGeom>
              <a:noFill/>
              <a:ln w="9525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1115856" y="1725842"/>
                <a:ext cx="3866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err="1" smtClean="0">
                    <a:solidFill>
                      <a:srgbClr val="C00000"/>
                    </a:solidFill>
                  </a:rPr>
                  <a:t>ℓ</a:t>
                </a:r>
                <a:r>
                  <a:rPr lang="en-US" sz="2000" i="1" baseline="-25000" dirty="0" err="1" smtClean="0">
                    <a:solidFill>
                      <a:srgbClr val="C00000"/>
                    </a:solidFill>
                  </a:rPr>
                  <a:t>L</a:t>
                </a:r>
                <a:endParaRPr lang="en-US" sz="2000" i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1" name="20 Grupo"/>
            <p:cNvGrpSpPr/>
            <p:nvPr/>
          </p:nvGrpSpPr>
          <p:grpSpPr>
            <a:xfrm>
              <a:off x="1115856" y="1192442"/>
              <a:ext cx="1421381" cy="1148522"/>
              <a:chOff x="1115856" y="1192442"/>
              <a:chExt cx="1421381" cy="1148522"/>
            </a:xfrm>
          </p:grpSpPr>
          <p:sp>
            <p:nvSpPr>
              <p:cNvPr id="15" name="14 Forma libre"/>
              <p:cNvSpPr/>
              <p:nvPr/>
            </p:nvSpPr>
            <p:spPr bwMode="auto">
              <a:xfrm>
                <a:off x="1394237" y="1524000"/>
                <a:ext cx="1143000" cy="816964"/>
              </a:xfrm>
              <a:custGeom>
                <a:avLst/>
                <a:gdLst>
                  <a:gd name="connsiteX0" fmla="*/ 0 w 1244184"/>
                  <a:gd name="connsiteY0" fmla="*/ 0 h 737016"/>
                  <a:gd name="connsiteX1" fmla="*/ 614597 w 1244184"/>
                  <a:gd name="connsiteY1" fmla="*/ 614596 h 737016"/>
                  <a:gd name="connsiteX2" fmla="*/ 1244184 w 1244184"/>
                  <a:gd name="connsiteY2" fmla="*/ 734518 h 73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4184" h="737016">
                    <a:moveTo>
                      <a:pt x="0" y="0"/>
                    </a:moveTo>
                    <a:cubicBezTo>
                      <a:pt x="203616" y="246088"/>
                      <a:pt x="407233" y="492176"/>
                      <a:pt x="614597" y="614596"/>
                    </a:cubicBezTo>
                    <a:cubicBezTo>
                      <a:pt x="821961" y="737016"/>
                      <a:pt x="1033072" y="735767"/>
                      <a:pt x="1244184" y="734518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17 CuadroTexto"/>
              <p:cNvSpPr txBox="1"/>
              <p:nvPr/>
            </p:nvSpPr>
            <p:spPr>
              <a:xfrm>
                <a:off x="1115856" y="1192442"/>
                <a:ext cx="3962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err="1" smtClean="0">
                    <a:solidFill>
                      <a:srgbClr val="006600"/>
                    </a:solidFill>
                  </a:rPr>
                  <a:t>ℓ</a:t>
                </a:r>
                <a:r>
                  <a:rPr lang="en-US" sz="2000" i="1" baseline="-25000" dirty="0" err="1" smtClean="0">
                    <a:solidFill>
                      <a:srgbClr val="006600"/>
                    </a:solidFill>
                  </a:rPr>
                  <a:t>R</a:t>
                </a:r>
                <a:endParaRPr lang="en-US" sz="2000" i="1" dirty="0">
                  <a:solidFill>
                    <a:srgbClr val="006600"/>
                  </a:solidFill>
                </a:endParaRPr>
              </a:p>
            </p:txBody>
          </p:sp>
        </p:grpSp>
      </p:grpSp>
      <p:grpSp>
        <p:nvGrpSpPr>
          <p:cNvPr id="30" name="29 Grupo"/>
          <p:cNvGrpSpPr/>
          <p:nvPr/>
        </p:nvGrpSpPr>
        <p:grpSpPr>
          <a:xfrm>
            <a:off x="1426137" y="1692708"/>
            <a:ext cx="1240863" cy="1310124"/>
            <a:chOff x="1196305" y="3642394"/>
            <a:chExt cx="1240863" cy="1310124"/>
          </a:xfrm>
        </p:grpSpPr>
        <p:sp>
          <p:nvSpPr>
            <p:cNvPr id="24" name="23 Forma libre"/>
            <p:cNvSpPr/>
            <p:nvPr/>
          </p:nvSpPr>
          <p:spPr bwMode="auto">
            <a:xfrm rot="18180049">
              <a:off x="1029182" y="3977605"/>
              <a:ext cx="1142036" cy="807789"/>
            </a:xfrm>
            <a:custGeom>
              <a:avLst/>
              <a:gdLst>
                <a:gd name="connsiteX0" fmla="*/ 0 w 1244184"/>
                <a:gd name="connsiteY0" fmla="*/ 0 h 737016"/>
                <a:gd name="connsiteX1" fmla="*/ 614597 w 1244184"/>
                <a:gd name="connsiteY1" fmla="*/ 614596 h 737016"/>
                <a:gd name="connsiteX2" fmla="*/ 1244184 w 1244184"/>
                <a:gd name="connsiteY2" fmla="*/ 734518 h 73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184" h="737016">
                  <a:moveTo>
                    <a:pt x="0" y="0"/>
                  </a:moveTo>
                  <a:cubicBezTo>
                    <a:pt x="203616" y="246088"/>
                    <a:pt x="407233" y="492176"/>
                    <a:pt x="614597" y="614596"/>
                  </a:cubicBezTo>
                  <a:cubicBezTo>
                    <a:pt x="821961" y="737016"/>
                    <a:pt x="1033072" y="735767"/>
                    <a:pt x="1244184" y="734518"/>
                  </a:cubicBezTo>
                </a:path>
              </a:pathLst>
            </a:custGeom>
            <a:noFill/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2020066" y="4328194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>
                  <a:solidFill>
                    <a:srgbClr val="C00000"/>
                  </a:solidFill>
                </a:rPr>
                <a:t>q</a:t>
              </a:r>
              <a:r>
                <a:rPr lang="en-US" sz="2000" i="1" baseline="-25000" dirty="0" err="1" smtClean="0">
                  <a:solidFill>
                    <a:srgbClr val="C00000"/>
                  </a:solidFill>
                </a:rPr>
                <a:t>L</a:t>
              </a:r>
              <a:endParaRPr lang="en-US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27" name="26 Forma libre"/>
            <p:cNvSpPr/>
            <p:nvPr/>
          </p:nvSpPr>
          <p:spPr bwMode="auto">
            <a:xfrm rot="18161315">
              <a:off x="1004482" y="3916706"/>
              <a:ext cx="1244184" cy="737016"/>
            </a:xfrm>
            <a:custGeom>
              <a:avLst/>
              <a:gdLst>
                <a:gd name="connsiteX0" fmla="*/ 0 w 1244184"/>
                <a:gd name="connsiteY0" fmla="*/ 0 h 737016"/>
                <a:gd name="connsiteX1" fmla="*/ 614597 w 1244184"/>
                <a:gd name="connsiteY1" fmla="*/ 614596 h 737016"/>
                <a:gd name="connsiteX2" fmla="*/ 1244184 w 1244184"/>
                <a:gd name="connsiteY2" fmla="*/ 734518 h 73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184" h="737016">
                  <a:moveTo>
                    <a:pt x="0" y="0"/>
                  </a:moveTo>
                  <a:cubicBezTo>
                    <a:pt x="203616" y="246088"/>
                    <a:pt x="407233" y="492176"/>
                    <a:pt x="614597" y="614596"/>
                  </a:cubicBezTo>
                  <a:cubicBezTo>
                    <a:pt x="821961" y="737016"/>
                    <a:pt x="1033072" y="735767"/>
                    <a:pt x="1244184" y="734518"/>
                  </a:cubicBezTo>
                </a:path>
              </a:pathLst>
            </a:custGeom>
            <a:noFill/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1943866" y="3642394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>
                  <a:solidFill>
                    <a:srgbClr val="006600"/>
                  </a:solidFill>
                </a:rPr>
                <a:t>q</a:t>
              </a:r>
              <a:r>
                <a:rPr lang="en-US" sz="2000" i="1" baseline="-25000" dirty="0" err="1" smtClean="0">
                  <a:solidFill>
                    <a:srgbClr val="006600"/>
                  </a:solidFill>
                </a:rPr>
                <a:t>R</a:t>
              </a:r>
              <a:endParaRPr lang="en-US" sz="2000" i="1" dirty="0">
                <a:solidFill>
                  <a:srgbClr val="006600"/>
                </a:solidFill>
              </a:endParaRPr>
            </a:p>
          </p:txBody>
        </p:sp>
      </p:grp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930707"/>
            <a:ext cx="5105400" cy="100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8" name="37 Grupo"/>
          <p:cNvGrpSpPr/>
          <p:nvPr/>
        </p:nvGrpSpPr>
        <p:grpSpPr>
          <a:xfrm>
            <a:off x="3200400" y="2226108"/>
            <a:ext cx="5638800" cy="1752600"/>
            <a:chOff x="3352800" y="1752600"/>
            <a:chExt cx="5638800" cy="1752600"/>
          </a:xfrm>
        </p:grpSpPr>
        <p:grpSp>
          <p:nvGrpSpPr>
            <p:cNvPr id="36" name="35 Grupo"/>
            <p:cNvGrpSpPr/>
            <p:nvPr/>
          </p:nvGrpSpPr>
          <p:grpSpPr>
            <a:xfrm>
              <a:off x="3352800" y="1752600"/>
              <a:ext cx="5638800" cy="1143000"/>
              <a:chOff x="3352800" y="1752600"/>
              <a:chExt cx="5638800" cy="1143000"/>
            </a:xfrm>
          </p:grpSpPr>
          <p:pic>
            <p:nvPicPr>
              <p:cNvPr id="176134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52800" y="2351221"/>
                <a:ext cx="5638800" cy="544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6136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19475" y="1752600"/>
                <a:ext cx="2066925" cy="452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7613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9950" y="3113087"/>
              <a:ext cx="5200650" cy="39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4" name="43 Grupo"/>
          <p:cNvGrpSpPr/>
          <p:nvPr/>
        </p:nvGrpSpPr>
        <p:grpSpPr>
          <a:xfrm>
            <a:off x="609601" y="4608430"/>
            <a:ext cx="7010399" cy="1868570"/>
            <a:chOff x="609601" y="4134922"/>
            <a:chExt cx="7010399" cy="1868570"/>
          </a:xfrm>
        </p:grpSpPr>
        <p:pic>
          <p:nvPicPr>
            <p:cNvPr id="17613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601" y="4134922"/>
              <a:ext cx="3505200" cy="407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6139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09800" y="4648200"/>
              <a:ext cx="4648200" cy="65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6140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05200" y="5562600"/>
              <a:ext cx="942975" cy="394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6141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86400" y="5562600"/>
              <a:ext cx="2133600" cy="440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2" name="31 CuadroTexto"/>
          <p:cNvSpPr txBox="1"/>
          <p:nvPr/>
        </p:nvSpPr>
        <p:spPr>
          <a:xfrm rot="20686119">
            <a:off x="2431097" y="30576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IR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 rot="20428545">
            <a:off x="838200" y="315241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UV</a:t>
            </a:r>
            <a:endParaRPr lang="en-US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3581400" y="914400"/>
            <a:ext cx="12954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000" b="1" i="1" dirty="0">
                <a:solidFill>
                  <a:srgbClr val="035B14"/>
                </a:solidFill>
                <a:sym typeface="Symbol" pitchFamily="18" charset="2"/>
              </a:rPr>
              <a:t>Quarks:</a:t>
            </a:r>
            <a:endParaRPr lang="el-GR" sz="2000" b="1" i="1" u="sng" dirty="0">
              <a:solidFill>
                <a:srgbClr val="B6060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029200" y="995363"/>
          <a:ext cx="3659188" cy="452437"/>
        </p:xfrm>
        <a:graphic>
          <a:graphicData uri="http://schemas.openxmlformats.org/presentationml/2006/ole">
            <p:oleObj spid="_x0000_s3074" name="Ecuación" r:id="rId4" imgW="1955520" imgH="2412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733800" y="1676400"/>
          <a:ext cx="5181600" cy="790575"/>
        </p:xfrm>
        <a:graphic>
          <a:graphicData uri="http://schemas.openxmlformats.org/presentationml/2006/ole">
            <p:oleObj spid="_x0000_s3075" name="Ecuación" r:id="rId5" imgW="2997000" imgH="457200" progId="Equation.3">
              <p:embed/>
            </p:oleObj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4267200" y="2651125"/>
            <a:ext cx="405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B60606"/>
                </a:solidFill>
                <a:sym typeface="Symbol" pitchFamily="18" charset="2"/>
              </a:rPr>
              <a:t>  u</a:t>
            </a:r>
            <a:r>
              <a:rPr lang="en-US" sz="2000" baseline="-25000">
                <a:solidFill>
                  <a:srgbClr val="B60606"/>
                </a:solidFill>
                <a:sym typeface="Symbol" pitchFamily="18" charset="2"/>
              </a:rPr>
              <a:t>L</a:t>
            </a:r>
            <a:r>
              <a:rPr lang="el-GR" sz="2000" baseline="-25000">
                <a:solidFill>
                  <a:srgbClr val="B60606"/>
                </a:solidFill>
                <a:cs typeface="Times New Roman" pitchFamily="18" charset="0"/>
                <a:sym typeface="Symbol" pitchFamily="18" charset="2"/>
              </a:rPr>
              <a:t>α</a:t>
            </a:r>
            <a:r>
              <a:rPr lang="en-US" sz="2000">
                <a:solidFill>
                  <a:srgbClr val="B60606"/>
                </a:solidFill>
                <a:sym typeface="Symbol" pitchFamily="18" charset="2"/>
              </a:rPr>
              <a:t>= (U</a:t>
            </a:r>
            <a:r>
              <a:rPr lang="en-US" sz="2000" baseline="-25000">
                <a:solidFill>
                  <a:srgbClr val="B60606"/>
                </a:solidFill>
                <a:sym typeface="Symbol" pitchFamily="18" charset="2"/>
              </a:rPr>
              <a:t>L </a:t>
            </a:r>
            <a:r>
              <a:rPr lang="en-US" sz="2000">
                <a:solidFill>
                  <a:srgbClr val="B60606"/>
                </a:solidFill>
                <a:sym typeface="Symbol" pitchFamily="18" charset="2"/>
              </a:rPr>
              <a:t>)</a:t>
            </a:r>
            <a:r>
              <a:rPr lang="el-GR" sz="2000" baseline="-25000">
                <a:solidFill>
                  <a:srgbClr val="B60606"/>
                </a:solidFill>
                <a:cs typeface="Times New Roman" pitchFamily="18" charset="0"/>
                <a:sym typeface="Symbol" pitchFamily="18" charset="2"/>
              </a:rPr>
              <a:t>α</a:t>
            </a:r>
            <a:r>
              <a:rPr lang="en-US" sz="2000" baseline="-25000">
                <a:solidFill>
                  <a:srgbClr val="B60606"/>
                </a:solidFill>
                <a:cs typeface="Times New Roman" pitchFamily="18" charset="0"/>
                <a:sym typeface="Symbol" pitchFamily="18" charset="2"/>
              </a:rPr>
              <a:t>a </a:t>
            </a:r>
            <a:r>
              <a:rPr lang="en-US" sz="2000">
                <a:solidFill>
                  <a:srgbClr val="B60606"/>
                </a:solidFill>
                <a:cs typeface="Times New Roman" pitchFamily="18" charset="0"/>
                <a:sym typeface="Symbol" pitchFamily="18" charset="2"/>
              </a:rPr>
              <a:t>u</a:t>
            </a:r>
            <a:r>
              <a:rPr lang="en-US" sz="2000" baseline="-25000">
                <a:solidFill>
                  <a:srgbClr val="B60606"/>
                </a:solidFill>
                <a:cs typeface="Times New Roman" pitchFamily="18" charset="0"/>
                <a:sym typeface="Symbol" pitchFamily="18" charset="2"/>
              </a:rPr>
              <a:t>La</a:t>
            </a:r>
            <a:r>
              <a:rPr lang="en-US" sz="2000">
                <a:solidFill>
                  <a:srgbClr val="B60606"/>
                </a:solidFill>
                <a:cs typeface="Times New Roman" pitchFamily="18" charset="0"/>
                <a:sym typeface="Symbol" pitchFamily="18" charset="2"/>
              </a:rPr>
              <a:t>   ;    d</a:t>
            </a:r>
            <a:r>
              <a:rPr lang="en-US" sz="2000" baseline="-25000">
                <a:solidFill>
                  <a:srgbClr val="B60606"/>
                </a:solidFill>
                <a:cs typeface="Times New Roman" pitchFamily="18" charset="0"/>
                <a:sym typeface="Symbol" pitchFamily="18" charset="2"/>
              </a:rPr>
              <a:t>L</a:t>
            </a:r>
            <a:r>
              <a:rPr lang="el-GR" sz="2000" baseline="-25000">
                <a:solidFill>
                  <a:srgbClr val="B60606"/>
                </a:solidFill>
                <a:cs typeface="Times New Roman" pitchFamily="18" charset="0"/>
                <a:sym typeface="Symbol" pitchFamily="18" charset="2"/>
              </a:rPr>
              <a:t>α</a:t>
            </a:r>
            <a:r>
              <a:rPr lang="en-US" sz="2000">
                <a:solidFill>
                  <a:srgbClr val="B60606"/>
                </a:solidFill>
                <a:cs typeface="Times New Roman" pitchFamily="18" charset="0"/>
                <a:sym typeface="Symbol" pitchFamily="18" charset="2"/>
              </a:rPr>
              <a:t> = (V</a:t>
            </a:r>
            <a:r>
              <a:rPr lang="en-US" sz="2000" baseline="-25000">
                <a:solidFill>
                  <a:srgbClr val="B60606"/>
                </a:solidFill>
                <a:cs typeface="Times New Roman" pitchFamily="18" charset="0"/>
                <a:sym typeface="Symbol" pitchFamily="18" charset="2"/>
              </a:rPr>
              <a:t>L </a:t>
            </a:r>
            <a:r>
              <a:rPr lang="en-US" sz="2000">
                <a:solidFill>
                  <a:srgbClr val="B60606"/>
                </a:solidFill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000" baseline="-25000">
                <a:solidFill>
                  <a:srgbClr val="B60606"/>
                </a:solidFill>
                <a:cs typeface="Times New Roman" pitchFamily="18" charset="0"/>
                <a:sym typeface="Symbol" pitchFamily="18" charset="2"/>
              </a:rPr>
              <a:t>a</a:t>
            </a:r>
            <a:r>
              <a:rPr lang="el-GR" sz="2000" baseline="-25000">
                <a:solidFill>
                  <a:srgbClr val="B60606"/>
                </a:solidFill>
                <a:cs typeface="Times New Roman" pitchFamily="18" charset="0"/>
                <a:sym typeface="Symbol" pitchFamily="18" charset="2"/>
              </a:rPr>
              <a:t>α</a:t>
            </a:r>
            <a:r>
              <a:rPr lang="en-US" sz="2000">
                <a:solidFill>
                  <a:srgbClr val="B60606"/>
                </a:solidFill>
                <a:cs typeface="Times New Roman" pitchFamily="18" charset="0"/>
                <a:sym typeface="Symbol" pitchFamily="18" charset="2"/>
              </a:rPr>
              <a:t> d</a:t>
            </a:r>
            <a:r>
              <a:rPr lang="en-US" sz="2000" baseline="-25000">
                <a:solidFill>
                  <a:srgbClr val="B60606"/>
                </a:solidFill>
                <a:cs typeface="Times New Roman" pitchFamily="18" charset="0"/>
                <a:sym typeface="Symbol" pitchFamily="18" charset="2"/>
              </a:rPr>
              <a:t>L</a:t>
            </a:r>
            <a:r>
              <a:rPr lang="el-GR" sz="2000" baseline="-25000">
                <a:solidFill>
                  <a:srgbClr val="B60606"/>
                </a:solidFill>
                <a:cs typeface="Times New Roman" pitchFamily="18" charset="0"/>
                <a:sym typeface="Symbol" pitchFamily="18" charset="2"/>
              </a:rPr>
              <a:t>α</a:t>
            </a:r>
            <a:endParaRPr lang="el-GR" sz="2000" baseline="30000">
              <a:solidFill>
                <a:srgbClr val="B60606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81" name="Line 13"/>
          <p:cNvSpPr>
            <a:spLocks noChangeShapeType="1"/>
          </p:cNvSpPr>
          <p:nvPr/>
        </p:nvSpPr>
        <p:spPr bwMode="auto">
          <a:xfrm>
            <a:off x="3657600" y="3657600"/>
            <a:ext cx="381000" cy="0"/>
          </a:xfrm>
          <a:prstGeom prst="line">
            <a:avLst/>
          </a:prstGeom>
          <a:noFill/>
          <a:ln w="28575">
            <a:solidFill>
              <a:srgbClr val="036716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s-MX"/>
          </a:p>
        </p:txBody>
      </p:sp>
      <p:grpSp>
        <p:nvGrpSpPr>
          <p:cNvPr id="3082" name="Group 14"/>
          <p:cNvGrpSpPr>
            <a:grpSpLocks noChangeAspect="1"/>
          </p:cNvGrpSpPr>
          <p:nvPr/>
        </p:nvGrpSpPr>
        <p:grpSpPr bwMode="auto">
          <a:xfrm>
            <a:off x="4114800" y="3352800"/>
            <a:ext cx="4800600" cy="487363"/>
            <a:chOff x="768" y="3293"/>
            <a:chExt cx="3024" cy="307"/>
          </a:xfrm>
        </p:grpSpPr>
        <p:sp>
          <p:nvSpPr>
            <p:cNvPr id="308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768" y="3294"/>
              <a:ext cx="3024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6" name="Line 16"/>
            <p:cNvSpPr>
              <a:spLocks noChangeShapeType="1"/>
            </p:cNvSpPr>
            <p:nvPr/>
          </p:nvSpPr>
          <p:spPr bwMode="auto">
            <a:xfrm>
              <a:off x="1095" y="3329"/>
              <a:ext cx="92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7" name="Line 17"/>
            <p:cNvSpPr>
              <a:spLocks noChangeShapeType="1"/>
            </p:cNvSpPr>
            <p:nvPr/>
          </p:nvSpPr>
          <p:spPr bwMode="auto">
            <a:xfrm>
              <a:off x="2355" y="3329"/>
              <a:ext cx="93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88" name="Rectangle 18"/>
            <p:cNvSpPr>
              <a:spLocks noChangeArrowheads="1"/>
            </p:cNvSpPr>
            <p:nvPr/>
          </p:nvSpPr>
          <p:spPr bwMode="auto">
            <a:xfrm>
              <a:off x="3621" y="3443"/>
              <a:ext cx="12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Lb</a:t>
              </a:r>
              <a:endParaRPr lang="en-US"/>
            </a:p>
          </p:txBody>
        </p:sp>
        <p:sp>
          <p:nvSpPr>
            <p:cNvPr id="3089" name="Rectangle 19"/>
            <p:cNvSpPr>
              <a:spLocks noChangeArrowheads="1"/>
            </p:cNvSpPr>
            <p:nvPr/>
          </p:nvSpPr>
          <p:spPr bwMode="auto">
            <a:xfrm>
              <a:off x="3296" y="3443"/>
              <a:ext cx="1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ab</a:t>
              </a:r>
              <a:endParaRPr lang="en-US"/>
            </a:p>
          </p:txBody>
        </p:sp>
        <p:sp>
          <p:nvSpPr>
            <p:cNvPr id="3090" name="Rectangle 20"/>
            <p:cNvSpPr>
              <a:spLocks noChangeArrowheads="1"/>
            </p:cNvSpPr>
            <p:nvPr/>
          </p:nvSpPr>
          <p:spPr bwMode="auto">
            <a:xfrm>
              <a:off x="2904" y="3443"/>
              <a:ext cx="2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CKM</a:t>
              </a:r>
              <a:endParaRPr lang="en-US"/>
            </a:p>
          </p:txBody>
        </p:sp>
        <p:sp>
          <p:nvSpPr>
            <p:cNvPr id="3091" name="Rectangle 21"/>
            <p:cNvSpPr>
              <a:spLocks noChangeArrowheads="1"/>
            </p:cNvSpPr>
            <p:nvPr/>
          </p:nvSpPr>
          <p:spPr bwMode="auto">
            <a:xfrm>
              <a:off x="2475" y="3405"/>
              <a:ext cx="12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La</a:t>
              </a:r>
              <a:endParaRPr lang="en-US"/>
            </a:p>
          </p:txBody>
        </p:sp>
        <p:sp>
          <p:nvSpPr>
            <p:cNvPr id="3092" name="Rectangle 22"/>
            <p:cNvSpPr>
              <a:spLocks noChangeArrowheads="1"/>
            </p:cNvSpPr>
            <p:nvPr/>
          </p:nvSpPr>
          <p:spPr bwMode="auto">
            <a:xfrm>
              <a:off x="1574" y="3443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L</a:t>
              </a:r>
              <a:endParaRPr lang="en-US" dirty="0"/>
            </a:p>
          </p:txBody>
        </p:sp>
        <p:sp>
          <p:nvSpPr>
            <p:cNvPr id="3093" name="Rectangle 23"/>
            <p:cNvSpPr>
              <a:spLocks noChangeArrowheads="1"/>
            </p:cNvSpPr>
            <p:nvPr/>
          </p:nvSpPr>
          <p:spPr bwMode="auto">
            <a:xfrm>
              <a:off x="1214" y="3405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L</a:t>
              </a:r>
              <a:endParaRPr lang="en-US"/>
            </a:p>
          </p:txBody>
        </p:sp>
        <p:sp>
          <p:nvSpPr>
            <p:cNvPr id="3094" name="Rectangle 24"/>
            <p:cNvSpPr>
              <a:spLocks noChangeArrowheads="1"/>
            </p:cNvSpPr>
            <p:nvPr/>
          </p:nvSpPr>
          <p:spPr bwMode="auto">
            <a:xfrm>
              <a:off x="3497" y="3316"/>
              <a:ext cx="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3095" name="Rectangle 25"/>
            <p:cNvSpPr>
              <a:spLocks noChangeArrowheads="1"/>
            </p:cNvSpPr>
            <p:nvPr/>
          </p:nvSpPr>
          <p:spPr bwMode="auto">
            <a:xfrm>
              <a:off x="2736" y="3316"/>
              <a:ext cx="15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</a:rPr>
                <a:t>V</a:t>
              </a:r>
              <a:endParaRPr lang="en-US" dirty="0"/>
            </a:p>
          </p:txBody>
        </p:sp>
        <p:sp>
          <p:nvSpPr>
            <p:cNvPr id="3096" name="Rectangle 26"/>
            <p:cNvSpPr>
              <a:spLocks noChangeArrowheads="1"/>
            </p:cNvSpPr>
            <p:nvPr/>
          </p:nvSpPr>
          <p:spPr bwMode="auto">
            <a:xfrm>
              <a:off x="2346" y="3316"/>
              <a:ext cx="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</a:rPr>
                <a:t>u</a:t>
              </a:r>
              <a:endParaRPr lang="en-US" dirty="0"/>
            </a:p>
          </p:txBody>
        </p:sp>
        <p:sp>
          <p:nvSpPr>
            <p:cNvPr id="3097" name="Rectangle 27"/>
            <p:cNvSpPr>
              <a:spLocks noChangeArrowheads="1"/>
            </p:cNvSpPr>
            <p:nvPr/>
          </p:nvSpPr>
          <p:spPr bwMode="auto">
            <a:xfrm>
              <a:off x="2040" y="3316"/>
              <a:ext cx="1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3098" name="Rectangle 28"/>
            <p:cNvSpPr>
              <a:spLocks noChangeArrowheads="1"/>
            </p:cNvSpPr>
            <p:nvPr/>
          </p:nvSpPr>
          <p:spPr bwMode="auto">
            <a:xfrm>
              <a:off x="1451" y="3316"/>
              <a:ext cx="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3099" name="Rectangle 29"/>
            <p:cNvSpPr>
              <a:spLocks noChangeArrowheads="1"/>
            </p:cNvSpPr>
            <p:nvPr/>
          </p:nvSpPr>
          <p:spPr bwMode="auto">
            <a:xfrm>
              <a:off x="1085" y="3316"/>
              <a:ext cx="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</a:rPr>
                <a:t>u</a:t>
              </a:r>
              <a:endParaRPr lang="en-US"/>
            </a:p>
          </p:txBody>
        </p:sp>
        <p:sp>
          <p:nvSpPr>
            <p:cNvPr id="3100" name="Rectangle 30"/>
            <p:cNvSpPr>
              <a:spLocks noChangeArrowheads="1"/>
            </p:cNvSpPr>
            <p:nvPr/>
          </p:nvSpPr>
          <p:spPr bwMode="auto">
            <a:xfrm>
              <a:off x="780" y="3316"/>
              <a:ext cx="1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3101" name="Rectangle 31"/>
            <p:cNvSpPr>
              <a:spLocks noChangeArrowheads="1"/>
            </p:cNvSpPr>
            <p:nvPr/>
          </p:nvSpPr>
          <p:spPr bwMode="auto">
            <a:xfrm>
              <a:off x="3212" y="3316"/>
              <a:ext cx="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sp>
          <p:nvSpPr>
            <p:cNvPr id="3102" name="Rectangle 32"/>
            <p:cNvSpPr>
              <a:spLocks noChangeArrowheads="1"/>
            </p:cNvSpPr>
            <p:nvPr/>
          </p:nvSpPr>
          <p:spPr bwMode="auto">
            <a:xfrm>
              <a:off x="2682" y="3316"/>
              <a:ext cx="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</a:rPr>
                <a:t>(</a:t>
              </a:r>
              <a:endParaRPr lang="en-US"/>
            </a:p>
          </p:txBody>
        </p:sp>
        <p:sp>
          <p:nvSpPr>
            <p:cNvPr id="3103" name="Rectangle 33"/>
            <p:cNvSpPr>
              <a:spLocks noChangeArrowheads="1"/>
            </p:cNvSpPr>
            <p:nvPr/>
          </p:nvSpPr>
          <p:spPr bwMode="auto">
            <a:xfrm>
              <a:off x="2269" y="3293"/>
              <a:ext cx="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Symbol" pitchFamily="18" charset="2"/>
                </a:rPr>
                <a:t>×</a:t>
              </a:r>
              <a:endParaRPr lang="en-US"/>
            </a:p>
          </p:txBody>
        </p:sp>
        <p:sp>
          <p:nvSpPr>
            <p:cNvPr id="3104" name="Rectangle 34"/>
            <p:cNvSpPr>
              <a:spLocks noChangeArrowheads="1"/>
            </p:cNvSpPr>
            <p:nvPr/>
          </p:nvSpPr>
          <p:spPr bwMode="auto">
            <a:xfrm>
              <a:off x="1808" y="329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Symbol" pitchFamily="18" charset="2"/>
                </a:rPr>
                <a:t>®</a:t>
              </a:r>
              <a:endParaRPr lang="en-US"/>
            </a:p>
          </p:txBody>
        </p:sp>
        <p:sp>
          <p:nvSpPr>
            <p:cNvPr id="3105" name="Rectangle 35"/>
            <p:cNvSpPr>
              <a:spLocks noChangeArrowheads="1"/>
            </p:cNvSpPr>
            <p:nvPr/>
          </p:nvSpPr>
          <p:spPr bwMode="auto">
            <a:xfrm>
              <a:off x="1009" y="3293"/>
              <a:ext cx="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Symbol" pitchFamily="18" charset="2"/>
                </a:rPr>
                <a:t>×</a:t>
              </a:r>
              <a:endParaRPr lang="en-US"/>
            </a:p>
          </p:txBody>
        </p:sp>
        <p:sp>
          <p:nvSpPr>
            <p:cNvPr id="3106" name="Rectangle 36"/>
            <p:cNvSpPr>
              <a:spLocks noChangeArrowheads="1"/>
            </p:cNvSpPr>
            <p:nvPr/>
          </p:nvSpPr>
          <p:spPr bwMode="auto">
            <a:xfrm>
              <a:off x="1641" y="3429"/>
              <a:ext cx="7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/>
            </a:p>
          </p:txBody>
        </p:sp>
        <p:sp>
          <p:nvSpPr>
            <p:cNvPr id="3107" name="Rectangle 37"/>
            <p:cNvSpPr>
              <a:spLocks noChangeArrowheads="1"/>
            </p:cNvSpPr>
            <p:nvPr/>
          </p:nvSpPr>
          <p:spPr bwMode="auto">
            <a:xfrm>
              <a:off x="1281" y="3391"/>
              <a:ext cx="7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/>
            </a:p>
          </p:txBody>
        </p:sp>
      </p:grpSp>
      <p:sp>
        <p:nvSpPr>
          <p:cNvPr id="3083" name="4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Masses and Mixings</a:t>
            </a:r>
          </a:p>
        </p:txBody>
      </p:sp>
      <p:graphicFrame>
        <p:nvGraphicFramePr>
          <p:cNvPr id="3076" name="Object 47"/>
          <p:cNvGraphicFramePr>
            <a:graphicFrameLocks noChangeAspect="1"/>
          </p:cNvGraphicFramePr>
          <p:nvPr/>
        </p:nvGraphicFramePr>
        <p:xfrm>
          <a:off x="2314575" y="4038600"/>
          <a:ext cx="6567488" cy="1163638"/>
        </p:xfrm>
        <a:graphic>
          <a:graphicData uri="http://schemas.openxmlformats.org/presentationml/2006/ole">
            <p:oleObj spid="_x0000_s3076" name="Ecuación" r:id="rId6" imgW="4457520" imgH="736560" progId="Equation.3">
              <p:embed/>
            </p:oleObj>
          </a:graphicData>
        </a:graphic>
      </p:graphicFrame>
      <p:graphicFrame>
        <p:nvGraphicFramePr>
          <p:cNvPr id="3077" name="Object 4"/>
          <p:cNvGraphicFramePr>
            <a:graphicFrameLocks noChangeAspect="1"/>
          </p:cNvGraphicFramePr>
          <p:nvPr/>
        </p:nvGraphicFramePr>
        <p:xfrm>
          <a:off x="2430463" y="5389563"/>
          <a:ext cx="6415087" cy="1195387"/>
        </p:xfrm>
        <a:graphic>
          <a:graphicData uri="http://schemas.openxmlformats.org/presentationml/2006/ole">
            <p:oleObj spid="_x0000_s3077" name="Ecuación" r:id="rId7" imgW="3987720" imgH="736560" progId="Equation.3">
              <p:embed/>
            </p:oleObj>
          </a:graphicData>
        </a:graphic>
      </p:graphicFrame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533400" y="5486400"/>
            <a:ext cx="1676400" cy="1079500"/>
          </a:xfrm>
          <a:prstGeom prst="rect">
            <a:avLst/>
          </a:prstGeom>
          <a:solidFill>
            <a:schemeClr val="bg1"/>
          </a:solidFill>
          <a:ln w="9525">
            <a:solidFill>
              <a:srgbClr val="A30505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0367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</a:t>
            </a:r>
            <a:r>
              <a:rPr lang="en-US" sz="1600" baseline="-25000">
                <a:solidFill>
                  <a:srgbClr val="0367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12 </a:t>
            </a:r>
            <a:r>
              <a:rPr lang="en-US" sz="1600">
                <a:solidFill>
                  <a:srgbClr val="0367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= </a:t>
            </a:r>
            <a:r>
              <a:rPr lang="en-US" sz="1600" baseline="-25000">
                <a:solidFill>
                  <a:srgbClr val="0367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C</a:t>
            </a:r>
            <a:r>
              <a:rPr lang="en-US" sz="1600">
                <a:solidFill>
                  <a:srgbClr val="0367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≈ </a:t>
            </a:r>
            <a:r>
              <a:rPr lang="en-US" sz="1600">
                <a:solidFill>
                  <a:srgbClr val="0367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12.9</a:t>
            </a:r>
            <a:r>
              <a:rPr lang="es-MX" sz="1600">
                <a:solidFill>
                  <a:srgbClr val="0367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°</a:t>
            </a:r>
            <a:endParaRPr lang="en-US" sz="1600">
              <a:solidFill>
                <a:srgbClr val="03671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0367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</a:t>
            </a:r>
            <a:r>
              <a:rPr lang="en-US" sz="1600" baseline="-25000">
                <a:solidFill>
                  <a:srgbClr val="0367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23</a:t>
            </a:r>
            <a:r>
              <a:rPr lang="en-US" sz="1600">
                <a:solidFill>
                  <a:srgbClr val="0367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≈ 2.4</a:t>
            </a:r>
            <a:r>
              <a:rPr lang="es-MX" sz="1600">
                <a:solidFill>
                  <a:srgbClr val="0367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°</a:t>
            </a:r>
            <a:endParaRPr lang="en-US" sz="1600">
              <a:solidFill>
                <a:srgbClr val="036716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0367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 </a:t>
            </a:r>
            <a:r>
              <a:rPr lang="en-US" sz="1600" baseline="-25000">
                <a:solidFill>
                  <a:srgbClr val="0367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13</a:t>
            </a:r>
            <a:r>
              <a:rPr lang="en-US" sz="1600">
                <a:solidFill>
                  <a:srgbClr val="0367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≈ 0.2°</a:t>
            </a:r>
          </a:p>
        </p:txBody>
      </p:sp>
      <p:grpSp>
        <p:nvGrpSpPr>
          <p:cNvPr id="39" name="38 Grupo"/>
          <p:cNvGrpSpPr/>
          <p:nvPr/>
        </p:nvGrpSpPr>
        <p:grpSpPr>
          <a:xfrm>
            <a:off x="484188" y="1143000"/>
            <a:ext cx="2589212" cy="3124200"/>
            <a:chOff x="484188" y="1143000"/>
            <a:chExt cx="2589212" cy="3124200"/>
          </a:xfrm>
        </p:grpSpPr>
        <p:pic>
          <p:nvPicPr>
            <p:cNvPr id="3108" name="Picture 5" descr="1block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4188" y="1143000"/>
              <a:ext cx="2589212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52"/>
            <p:cNvSpPr txBox="1">
              <a:spLocks noChangeArrowheads="1"/>
            </p:cNvSpPr>
            <p:nvPr/>
          </p:nvSpPr>
          <p:spPr bwMode="auto">
            <a:xfrm rot="21480000">
              <a:off x="2673331" y="3570763"/>
              <a:ext cx="375847" cy="40011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square">
              <a:spAutoFit/>
              <a:flatTx/>
            </a:bodyPr>
            <a:lstStyle/>
            <a:p>
              <a:pPr>
                <a:defRPr/>
              </a:pPr>
              <a:r>
                <a:rPr lang="en-US" sz="20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</a:t>
              </a:r>
              <a:endParaRPr lang="es-MX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Problem</a:t>
            </a:r>
            <a:endParaRPr lang="en-U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2286000" y="1219200"/>
          <a:ext cx="4953000" cy="1143000"/>
        </p:xfrm>
        <a:graphic>
          <a:graphicData uri="http://schemas.openxmlformats.org/presentationml/2006/ole">
            <p:oleObj spid="_x0000_s177154" name="Ecuación" r:id="rId3" imgW="2311200" imgH="533160" progId="Equation.3">
              <p:embed/>
            </p:oleObj>
          </a:graphicData>
        </a:graphic>
      </p:graphicFrame>
      <p:graphicFrame>
        <p:nvGraphicFramePr>
          <p:cNvPr id="177155" name="Object 3"/>
          <p:cNvGraphicFramePr>
            <a:graphicFrameLocks noChangeAspect="1"/>
          </p:cNvGraphicFramePr>
          <p:nvPr/>
        </p:nvGraphicFramePr>
        <p:xfrm>
          <a:off x="1600200" y="3581400"/>
          <a:ext cx="6477000" cy="1143000"/>
        </p:xfrm>
        <a:graphic>
          <a:graphicData uri="http://schemas.openxmlformats.org/presentationml/2006/ole">
            <p:oleObj spid="_x0000_s177155" name="Ecuación" r:id="rId4" imgW="3022560" imgH="533160" progId="Equation.3">
              <p:embed/>
            </p:oleObj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33400" y="14478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Quarks: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3400" y="33644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Leptons: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12746" y="2514600"/>
            <a:ext cx="5331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c´s</a:t>
            </a:r>
            <a:r>
              <a:rPr lang="en-US" sz="2000" dirty="0" smtClean="0">
                <a:solidFill>
                  <a:srgbClr val="002060"/>
                </a:solidFill>
              </a:rPr>
              <a:t> and </a:t>
            </a:r>
            <a:r>
              <a:rPr lang="en-US" sz="2000" dirty="0" err="1" smtClean="0">
                <a:solidFill>
                  <a:srgbClr val="002060"/>
                </a:solidFill>
              </a:rPr>
              <a:t>h´s</a:t>
            </a:r>
            <a:r>
              <a:rPr lang="en-US" sz="2000" dirty="0" smtClean="0">
                <a:solidFill>
                  <a:srgbClr val="002060"/>
                </a:solidFill>
              </a:rPr>
              <a:t> should be simultaneously </a:t>
            </a:r>
            <a:r>
              <a:rPr lang="en-US" sz="2000" dirty="0" err="1" smtClean="0">
                <a:solidFill>
                  <a:srgbClr val="002060"/>
                </a:solidFill>
              </a:rPr>
              <a:t>diagonalized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11" name="10 Conector curvado"/>
          <p:cNvCxnSpPr/>
          <p:nvPr/>
        </p:nvCxnSpPr>
        <p:spPr bwMode="auto">
          <a:xfrm rot="16200000" flipH="1">
            <a:off x="6896100" y="4914900"/>
            <a:ext cx="609600" cy="381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15 CuadroTexto"/>
          <p:cNvSpPr txBox="1"/>
          <p:nvPr/>
        </p:nvSpPr>
        <p:spPr>
          <a:xfrm>
            <a:off x="6781800" y="534566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C0000"/>
                </a:solidFill>
              </a:rPr>
              <a:t>Mayorana</a:t>
            </a:r>
            <a:r>
              <a:rPr lang="en-US" b="1" dirty="0" smtClean="0">
                <a:solidFill>
                  <a:srgbClr val="CC0000"/>
                </a:solidFill>
              </a:rPr>
              <a:t> term</a:t>
            </a:r>
          </a:p>
        </p:txBody>
      </p:sp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791200"/>
            <a:ext cx="3505200" cy="65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638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533400" y="849868"/>
            <a:ext cx="4081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Sample for the KK </a:t>
            </a:r>
            <a:r>
              <a:rPr lang="en-US" sz="2000" dirty="0" err="1" smtClean="0">
                <a:solidFill>
                  <a:srgbClr val="C00000"/>
                </a:solidFill>
              </a:rPr>
              <a:t>leptonic</a:t>
            </a:r>
            <a:r>
              <a:rPr lang="en-US" sz="2000" dirty="0" smtClean="0">
                <a:solidFill>
                  <a:srgbClr val="C00000"/>
                </a:solidFill>
              </a:rPr>
              <a:t> spectrum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AdS</a:t>
            </a:r>
            <a:r>
              <a:rPr lang="en-US" dirty="0" smtClean="0"/>
              <a:t>/CFT </a:t>
            </a:r>
            <a:r>
              <a:rPr lang="en-US" dirty="0" err="1" smtClean="0"/>
              <a:t>correspondance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307140"/>
            <a:ext cx="6678460" cy="84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38" y="1566208"/>
            <a:ext cx="8314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762000" y="1109008"/>
            <a:ext cx="2606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6600"/>
                </a:solidFill>
              </a:rPr>
              <a:t>Maldacena</a:t>
            </a:r>
            <a:r>
              <a:rPr lang="en-US" sz="2000" b="1" dirty="0" smtClean="0">
                <a:solidFill>
                  <a:srgbClr val="006600"/>
                </a:solidFill>
              </a:rPr>
              <a:t> conjecture</a:t>
            </a:r>
            <a:endParaRPr lang="en-US" sz="2000" b="1" dirty="0">
              <a:solidFill>
                <a:srgbClr val="006600"/>
              </a:solidFill>
            </a:endParaRPr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720" y="2328208"/>
            <a:ext cx="1885855" cy="71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685800" y="2785408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6600"/>
                </a:solidFill>
              </a:rPr>
              <a:t>Dualty</a:t>
            </a:r>
            <a:r>
              <a:rPr lang="en-US" sz="2000" b="1" dirty="0" smtClean="0">
                <a:solidFill>
                  <a:srgbClr val="006600"/>
                </a:solidFill>
              </a:rPr>
              <a:t> on RS models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66800" y="4461808"/>
            <a:ext cx="58769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Among other consequences: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</a:rPr>
              <a:t>KK modes would be non fundamental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Higgs would be a composite state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Gauge coupling running becomes logarithmic like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838200" y="1524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762000" y="1073289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Despite the success of the SM there remains a number of challenging theoretical questions  that, we believe, indicate  that some new physics do exist beyond our current model. </a:t>
            </a:r>
          </a:p>
          <a:p>
            <a:pPr algn="just"/>
            <a:endParaRPr lang="en-US" sz="2400" dirty="0" smtClean="0">
              <a:solidFill>
                <a:srgbClr val="002060"/>
              </a:solidFill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Nevertheless , the path towards such a new physics  still remains unclear. </a:t>
            </a:r>
          </a:p>
          <a:p>
            <a:pPr algn="just"/>
            <a:endParaRPr lang="en-US" sz="2400" dirty="0" smtClean="0">
              <a:solidFill>
                <a:srgbClr val="002060"/>
              </a:solidFill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Many theoretical ideas exist on the literature nowadays for every single open question, and at least a few number of conceptual new paths had been depicted.  </a:t>
            </a:r>
          </a:p>
          <a:p>
            <a:pPr algn="just"/>
            <a:endParaRPr lang="en-US" sz="2400" dirty="0" smtClean="0">
              <a:solidFill>
                <a:srgbClr val="002060"/>
              </a:solidFill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However,  in one way or another, to get self-consistent scenarios we always face new challenges. </a:t>
            </a:r>
          </a:p>
          <a:p>
            <a:pPr algn="just"/>
            <a:endParaRPr lang="en-US" sz="2400" dirty="0" smtClean="0">
              <a:solidFill>
                <a:srgbClr val="002060"/>
              </a:solidFill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We hope for new experimental results to illuminate our way…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3581400" y="1143000"/>
            <a:ext cx="25908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b="1" i="1" dirty="0">
                <a:solidFill>
                  <a:srgbClr val="A50021"/>
                </a:solidFill>
              </a:rPr>
              <a:t>Flavor problem</a:t>
            </a:r>
            <a:endParaRPr lang="el-GR" sz="2400" b="1" i="1" u="sng" dirty="0">
              <a:solidFill>
                <a:srgbClr val="B6060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412916" y="1946731"/>
          <a:ext cx="4275472" cy="528638"/>
        </p:xfrm>
        <a:graphic>
          <a:graphicData uri="http://schemas.openxmlformats.org/presentationml/2006/ole">
            <p:oleObj spid="_x0000_s4098" name="Ecuación" r:id="rId4" imgW="1955520" imgH="241200" progId="Equation.3">
              <p:embed/>
            </p:oleObj>
          </a:graphicData>
        </a:graphic>
      </p:graphicFrame>
      <p:sp>
        <p:nvSpPr>
          <p:cNvPr id="4101" name="4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Masses and Mixings</a:t>
            </a:r>
          </a:p>
        </p:txBody>
      </p:sp>
      <p:sp>
        <p:nvSpPr>
          <p:cNvPr id="4102" name="37 CuadroTexto"/>
          <p:cNvSpPr txBox="1">
            <a:spLocks noChangeArrowheads="1"/>
          </p:cNvSpPr>
          <p:nvPr/>
        </p:nvSpPr>
        <p:spPr bwMode="auto">
          <a:xfrm>
            <a:off x="3352800" y="3074313"/>
            <a:ext cx="5638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MX" sz="2400" dirty="0" err="1">
                <a:solidFill>
                  <a:srgbClr val="006600"/>
                </a:solidFill>
              </a:rPr>
              <a:t>Flavor</a:t>
            </a:r>
            <a:r>
              <a:rPr lang="es-MX" sz="2400" dirty="0">
                <a:solidFill>
                  <a:srgbClr val="006600"/>
                </a:solidFill>
              </a:rPr>
              <a:t> </a:t>
            </a:r>
            <a:r>
              <a:rPr lang="es-MX" sz="2400" dirty="0" err="1">
                <a:solidFill>
                  <a:srgbClr val="006600"/>
                </a:solidFill>
              </a:rPr>
              <a:t>symmetries</a:t>
            </a:r>
            <a:r>
              <a:rPr lang="en-US" sz="2400" dirty="0">
                <a:solidFill>
                  <a:srgbClr val="006600"/>
                </a:solidFill>
              </a:rPr>
              <a:t>:    </a:t>
            </a:r>
            <a:r>
              <a:rPr lang="en-US" sz="2400" i="1" dirty="0">
                <a:solidFill>
                  <a:srgbClr val="0000FF"/>
                </a:solidFill>
              </a:rPr>
              <a:t>U(3)</a:t>
            </a:r>
            <a:r>
              <a:rPr lang="en-US" sz="2400" i="1" baseline="-25000" dirty="0">
                <a:solidFill>
                  <a:srgbClr val="0000FF"/>
                </a:solidFill>
              </a:rPr>
              <a:t>Q</a:t>
            </a:r>
            <a:r>
              <a:rPr lang="en-US" sz="2400" i="1" dirty="0">
                <a:solidFill>
                  <a:srgbClr val="0000FF"/>
                </a:solidFill>
              </a:rPr>
              <a:t>× U(3)</a:t>
            </a:r>
            <a:r>
              <a:rPr lang="en-US" sz="2400" i="1" baseline="-25000" dirty="0">
                <a:solidFill>
                  <a:srgbClr val="0000FF"/>
                </a:solidFill>
              </a:rPr>
              <a:t>u</a:t>
            </a:r>
            <a:r>
              <a:rPr lang="en-US" sz="2400" i="1" dirty="0">
                <a:solidFill>
                  <a:srgbClr val="0000FF"/>
                </a:solidFill>
              </a:rPr>
              <a:t>× U(3)</a:t>
            </a:r>
            <a:r>
              <a:rPr lang="es-MX" sz="2400" i="1" baseline="-25000" dirty="0" smtClean="0">
                <a:solidFill>
                  <a:srgbClr val="0000FF"/>
                </a:solidFill>
              </a:rPr>
              <a:t>d</a:t>
            </a:r>
            <a:br>
              <a:rPr lang="es-MX" sz="2400" i="1" baseline="-25000" dirty="0" smtClean="0">
                <a:solidFill>
                  <a:srgbClr val="0000FF"/>
                </a:solidFill>
              </a:rPr>
            </a:br>
            <a:r>
              <a:rPr lang="es-MX" sz="2400" i="1" baseline="-25000" dirty="0" smtClean="0">
                <a:solidFill>
                  <a:srgbClr val="0000FF"/>
                </a:solidFill>
              </a:rPr>
              <a:t>			</a:t>
            </a:r>
            <a:r>
              <a:rPr lang="es-MX" sz="2400" i="1" dirty="0" err="1" smtClean="0">
                <a:solidFill>
                  <a:srgbClr val="0000FF"/>
                </a:solidFill>
              </a:rPr>
              <a:t>Discrete</a:t>
            </a:r>
            <a:r>
              <a:rPr lang="es-MX" sz="2400" i="1" dirty="0" smtClean="0">
                <a:solidFill>
                  <a:srgbClr val="0000FF"/>
                </a:solidFill>
              </a:rPr>
              <a:t> </a:t>
            </a:r>
            <a:r>
              <a:rPr lang="es-MX" sz="2400" i="1" dirty="0" err="1" smtClean="0">
                <a:solidFill>
                  <a:srgbClr val="0000FF"/>
                </a:solidFill>
              </a:rPr>
              <a:t>symmetries</a:t>
            </a:r>
            <a:endParaRPr lang="es-MX" sz="2400" i="1" baseline="-25000" dirty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May be explored through Textures </a:t>
            </a:r>
            <a:endParaRPr lang="en-US" sz="2400" dirty="0" smtClean="0">
              <a:solidFill>
                <a:srgbClr val="A50021"/>
              </a:solidFill>
            </a:endParaRP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A50021"/>
                </a:solidFill>
              </a:rPr>
              <a:t>Extra  </a:t>
            </a:r>
            <a:r>
              <a:rPr lang="en-US" sz="2400" dirty="0" err="1" smtClean="0">
                <a:solidFill>
                  <a:srgbClr val="A50021"/>
                </a:solidFill>
              </a:rPr>
              <a:t>Higgses</a:t>
            </a:r>
            <a:r>
              <a:rPr lang="en-US" sz="2400" dirty="0" smtClean="0">
                <a:solidFill>
                  <a:srgbClr val="A50021"/>
                </a:solidFill>
              </a:rPr>
              <a:t> (FCNC)</a:t>
            </a:r>
            <a:endParaRPr lang="en-US" sz="2400" dirty="0">
              <a:solidFill>
                <a:srgbClr val="A50021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484188" y="1143000"/>
            <a:ext cx="2589212" cy="3124200"/>
            <a:chOff x="484188" y="1143000"/>
            <a:chExt cx="2589212" cy="3124200"/>
          </a:xfrm>
        </p:grpSpPr>
        <p:pic>
          <p:nvPicPr>
            <p:cNvPr id="10" name="Picture 5" descr="1block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4188" y="1143000"/>
              <a:ext cx="2589212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 rot="21480000">
              <a:off x="2673331" y="3570763"/>
              <a:ext cx="375847" cy="40011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square">
              <a:spAutoFit/>
              <a:flatTx/>
            </a:bodyPr>
            <a:lstStyle/>
            <a:p>
              <a:pPr>
                <a:defRPr/>
              </a:pPr>
              <a:r>
                <a:rPr lang="en-US" sz="20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</a:t>
              </a:r>
              <a:endParaRPr lang="es-MX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Neutrino data</a:t>
            </a:r>
          </a:p>
        </p:txBody>
      </p:sp>
      <p:sp>
        <p:nvSpPr>
          <p:cNvPr id="10245" name="5 Rectángulo"/>
          <p:cNvSpPr>
            <a:spLocks noChangeArrowheads="1"/>
          </p:cNvSpPr>
          <p:nvPr/>
        </p:nvSpPr>
        <p:spPr bwMode="auto">
          <a:xfrm>
            <a:off x="3886200" y="3505200"/>
            <a:ext cx="1447800" cy="838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i="0">
              <a:solidFill>
                <a:srgbClr val="100278"/>
              </a:solidFill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9" y="824132"/>
            <a:ext cx="3861059" cy="583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/>
          <a:srcRect l="38925"/>
          <a:stretch>
            <a:fillRect/>
          </a:stretch>
        </p:blipFill>
        <p:spPr bwMode="auto">
          <a:xfrm>
            <a:off x="3686175" y="776288"/>
            <a:ext cx="5410200" cy="596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5 CuadroTexto"/>
          <p:cNvSpPr txBox="1">
            <a:spLocks noChangeArrowheads="1"/>
          </p:cNvSpPr>
          <p:nvPr/>
        </p:nvSpPr>
        <p:spPr bwMode="auto">
          <a:xfrm>
            <a:off x="7861300" y="2514600"/>
            <a:ext cx="1130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+ MINOS</a:t>
            </a:r>
          </a:p>
        </p:txBody>
      </p:sp>
      <p:sp>
        <p:nvSpPr>
          <p:cNvPr id="7" name="6 Rectángulo"/>
          <p:cNvSpPr/>
          <p:nvPr/>
        </p:nvSpPr>
        <p:spPr bwMode="auto">
          <a:xfrm>
            <a:off x="3810000" y="3429000"/>
            <a:ext cx="16002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100278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3611563" y="1025525"/>
            <a:ext cx="5380037" cy="5451476"/>
            <a:chOff x="2275" y="646"/>
            <a:chExt cx="3389" cy="3434"/>
          </a:xfrm>
        </p:grpSpPr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2592" y="1410"/>
            <a:ext cx="1008" cy="318"/>
          </p:xfrm>
          <a:graphic>
            <a:graphicData uri="http://schemas.openxmlformats.org/presentationml/2006/ole">
              <p:oleObj spid="_x0000_s193538" name="Ecuación" r:id="rId4" imgW="723600" imgH="228600" progId="Equation.3">
                <p:embed/>
              </p:oleObj>
            </a:graphicData>
          </a:graphic>
        </p:graphicFrame>
        <p:sp>
          <p:nvSpPr>
            <p:cNvPr id="5130" name="Text Box 25"/>
            <p:cNvSpPr txBox="1">
              <a:spLocks noChangeArrowheads="1"/>
            </p:cNvSpPr>
            <p:nvPr/>
          </p:nvSpPr>
          <p:spPr bwMode="auto">
            <a:xfrm>
              <a:off x="2582" y="1152"/>
              <a:ext cx="2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</a:rPr>
                <a:t>Pontecorvo</a:t>
              </a:r>
              <a:r>
                <a:rPr lang="en-US" dirty="0">
                  <a:solidFill>
                    <a:srgbClr val="0000FF"/>
                  </a:solidFill>
                </a:rPr>
                <a:t>-Maki-Nakagawa-Sakata</a:t>
              </a:r>
            </a:p>
          </p:txBody>
        </p:sp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3888" y="1392"/>
            <a:ext cx="1664" cy="288"/>
          </p:xfrm>
          <a:graphic>
            <a:graphicData uri="http://schemas.openxmlformats.org/presentationml/2006/ole">
              <p:oleObj spid="_x0000_s193539" name="Ecuación" r:id="rId5" imgW="1320480" imgH="228600" progId="Equation.3">
                <p:embed/>
              </p:oleObj>
            </a:graphicData>
          </a:graphic>
        </p:graphicFrame>
        <p:sp>
          <p:nvSpPr>
            <p:cNvPr id="5131" name="Freeform 69"/>
            <p:cNvSpPr>
              <a:spLocks/>
            </p:cNvSpPr>
            <p:nvPr/>
          </p:nvSpPr>
          <p:spPr bwMode="auto">
            <a:xfrm rot="513110">
              <a:off x="3168" y="1652"/>
              <a:ext cx="288" cy="268"/>
            </a:xfrm>
            <a:custGeom>
              <a:avLst/>
              <a:gdLst>
                <a:gd name="T0" fmla="*/ 28 w 336"/>
                <a:gd name="T1" fmla="*/ 0 h 336"/>
                <a:gd name="T2" fmla="*/ 69 w 336"/>
                <a:gd name="T3" fmla="*/ 15 h 336"/>
                <a:gd name="T4" fmla="*/ 7 w 336"/>
                <a:gd name="T5" fmla="*/ 25 h 336"/>
                <a:gd name="T6" fmla="*/ 28 w 336"/>
                <a:gd name="T7" fmla="*/ 35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336"/>
                <a:gd name="T14" fmla="*/ 336 w 33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336">
                  <a:moveTo>
                    <a:pt x="128" y="0"/>
                  </a:moveTo>
                  <a:cubicBezTo>
                    <a:pt x="232" y="52"/>
                    <a:pt x="336" y="104"/>
                    <a:pt x="320" y="144"/>
                  </a:cubicBezTo>
                  <a:cubicBezTo>
                    <a:pt x="304" y="184"/>
                    <a:pt x="64" y="208"/>
                    <a:pt x="32" y="240"/>
                  </a:cubicBezTo>
                  <a:cubicBezTo>
                    <a:pt x="0" y="272"/>
                    <a:pt x="64" y="304"/>
                    <a:pt x="128" y="336"/>
                  </a:cubicBezTo>
                </a:path>
              </a:pathLst>
            </a:custGeom>
            <a:noFill/>
            <a:ln w="9525">
              <a:solidFill>
                <a:srgbClr val="950501"/>
              </a:solidFill>
              <a:round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81992" name="Text Box 72"/>
            <p:cNvSpPr txBox="1">
              <a:spLocks noChangeArrowheads="1"/>
            </p:cNvSpPr>
            <p:nvPr/>
          </p:nvSpPr>
          <p:spPr bwMode="auto">
            <a:xfrm>
              <a:off x="2640" y="2975"/>
              <a:ext cx="2362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rgbClr val="0000FF"/>
                  </a:solidFill>
                </a:rPr>
                <a:t>ATM:  </a:t>
              </a:r>
              <a:r>
                <a:rPr lang="en-US" b="1" i="1" dirty="0">
                  <a:solidFill>
                    <a:srgbClr val="950501"/>
                  </a:solidFill>
                  <a:sym typeface="Symbol" pitchFamily="18" charset="2"/>
                </a:rPr>
                <a:t></a:t>
              </a:r>
              <a:r>
                <a:rPr lang="en-US" b="1" i="1" dirty="0" smtClean="0">
                  <a:solidFill>
                    <a:srgbClr val="950501"/>
                  </a:solidFill>
                  <a:sym typeface="Symbol" pitchFamily="18" charset="2"/>
                </a:rPr>
                <a:t>m</a:t>
              </a:r>
              <a:r>
                <a:rPr lang="en-US" b="1" i="1" baseline="30000" dirty="0" smtClean="0">
                  <a:solidFill>
                    <a:srgbClr val="950501"/>
                  </a:solidFill>
                  <a:sym typeface="Symbol" pitchFamily="18" charset="2"/>
                </a:rPr>
                <a:t>2</a:t>
              </a:r>
              <a:r>
                <a:rPr lang="en-US" b="1" i="1" baseline="-25000" dirty="0" smtClean="0">
                  <a:solidFill>
                    <a:srgbClr val="950501"/>
                  </a:solidFill>
                  <a:sym typeface="Symbol" pitchFamily="18" charset="2"/>
                </a:rPr>
                <a:t>31</a:t>
              </a:r>
              <a:r>
                <a:rPr lang="en-US" b="1" i="1" dirty="0" smtClean="0">
                  <a:solidFill>
                    <a:srgbClr val="950501"/>
                  </a:solidFill>
                  <a:sym typeface="Symbol" pitchFamily="18" charset="2"/>
                </a:rPr>
                <a:t> </a:t>
              </a:r>
              <a:r>
                <a:rPr lang="en-US" b="1" i="1" dirty="0">
                  <a:solidFill>
                    <a:srgbClr val="950501"/>
                  </a:solidFill>
                  <a:sym typeface="Symbol" pitchFamily="18" charset="2"/>
                </a:rPr>
                <a:t>= </a:t>
              </a:r>
              <a:r>
                <a:rPr lang="en-US" b="1" i="1" dirty="0" smtClean="0">
                  <a:solidFill>
                    <a:srgbClr val="950501"/>
                  </a:solidFill>
                  <a:sym typeface="Symbol" pitchFamily="18" charset="2"/>
                </a:rPr>
                <a:t>(2.4±0.35) </a:t>
              </a:r>
              <a:r>
                <a:rPr lang="en-US" b="1" i="1" dirty="0">
                  <a:solidFill>
                    <a:srgbClr val="950501"/>
                  </a:solidFill>
                  <a:sym typeface="Symbol" pitchFamily="18" charset="2"/>
                </a:rPr>
                <a:t> 10</a:t>
              </a:r>
              <a:r>
                <a:rPr lang="en-US" b="1" i="1" baseline="30000" dirty="0">
                  <a:solidFill>
                    <a:srgbClr val="950501"/>
                  </a:solidFill>
                  <a:sym typeface="Symbol" pitchFamily="18" charset="2"/>
                </a:rPr>
                <a:t>-3</a:t>
              </a:r>
              <a:r>
                <a:rPr lang="en-US" b="1" i="1" dirty="0">
                  <a:solidFill>
                    <a:srgbClr val="950501"/>
                  </a:solidFill>
                  <a:sym typeface="Symbol" pitchFamily="18" charset="2"/>
                </a:rPr>
                <a:t> </a:t>
              </a:r>
              <a:r>
                <a:rPr lang="en-US" b="1" i="1" dirty="0" err="1">
                  <a:solidFill>
                    <a:srgbClr val="950501"/>
                  </a:solidFill>
                  <a:sym typeface="Symbol" pitchFamily="18" charset="2"/>
                </a:rPr>
                <a:t>eV</a:t>
              </a:r>
              <a:r>
                <a:rPr lang="en-US" b="1" i="1" baseline="30000" dirty="0">
                  <a:solidFill>
                    <a:srgbClr val="950501"/>
                  </a:solidFill>
                  <a:sym typeface="Symbol" pitchFamily="18" charset="2"/>
                </a:rPr>
                <a:t> 2</a:t>
              </a:r>
            </a:p>
            <a:p>
              <a:pPr>
                <a:defRPr/>
              </a:pPr>
              <a:r>
                <a:rPr lang="en-US" b="1" i="1" dirty="0">
                  <a:sym typeface="Symbol" pitchFamily="18" charset="2"/>
                </a:rPr>
                <a:t>            	</a:t>
              </a:r>
              <a:r>
                <a:rPr lang="en-US" b="1" i="1" dirty="0">
                  <a:solidFill>
                    <a:srgbClr val="047219"/>
                  </a:solidFill>
                  <a:sym typeface="Symbol" pitchFamily="18" charset="2"/>
                </a:rPr>
                <a:t>Sin</a:t>
              </a:r>
              <a:r>
                <a:rPr lang="en-US" b="1" i="1" baseline="30000" dirty="0">
                  <a:solidFill>
                    <a:srgbClr val="047219"/>
                  </a:solidFill>
                  <a:sym typeface="Symbol" pitchFamily="18" charset="2"/>
                </a:rPr>
                <a:t>2</a:t>
              </a:r>
              <a:r>
                <a:rPr lang="en-US" b="1" i="1" dirty="0">
                  <a:solidFill>
                    <a:srgbClr val="047219"/>
                  </a:solidFill>
                  <a:sym typeface="Symbol" pitchFamily="18" charset="2"/>
                </a:rPr>
                <a:t></a:t>
              </a:r>
              <a:r>
                <a:rPr lang="en-US" b="1" i="1" baseline="-25000" dirty="0">
                  <a:solidFill>
                    <a:srgbClr val="047219"/>
                  </a:solidFill>
                  <a:sym typeface="Symbol" pitchFamily="18" charset="2"/>
                </a:rPr>
                <a:t>23</a:t>
              </a:r>
              <a:r>
                <a:rPr lang="en-US" b="1" i="1" dirty="0">
                  <a:solidFill>
                    <a:srgbClr val="047219"/>
                  </a:solidFill>
                  <a:sym typeface="Symbol" pitchFamily="18" charset="2"/>
                </a:rPr>
                <a:t>  = 0.5 ±</a:t>
              </a:r>
              <a:r>
                <a:rPr lang="en-US" b="1" i="1" dirty="0" smtClean="0">
                  <a:solidFill>
                    <a:srgbClr val="047219"/>
                  </a:solidFill>
                  <a:sym typeface="Symbol" pitchFamily="18" charset="2"/>
                </a:rPr>
                <a:t>0.14</a:t>
              </a:r>
              <a:endParaRPr lang="en-US" b="1" i="1" dirty="0">
                <a:solidFill>
                  <a:srgbClr val="047219"/>
                </a:solidFill>
                <a:sym typeface="Symbol" pitchFamily="18" charset="2"/>
              </a:endParaRPr>
            </a:p>
            <a:p>
              <a:pPr>
                <a:defRPr/>
              </a:pPr>
              <a:endParaRPr lang="en-US" b="1" i="1" dirty="0">
                <a:solidFill>
                  <a:srgbClr val="047219"/>
                </a:solidFill>
                <a:sym typeface="Symbol" pitchFamily="18" charset="2"/>
              </a:endParaRPr>
            </a:p>
            <a:p>
              <a:pPr>
                <a:defRPr/>
              </a:pPr>
              <a:r>
                <a:rPr lang="en-US" b="1" i="1" dirty="0">
                  <a:solidFill>
                    <a:srgbClr val="0000FF"/>
                  </a:solidFill>
                  <a:sym typeface="Symbol" pitchFamily="18" charset="2"/>
                </a:rPr>
                <a:t>Solar:</a:t>
              </a:r>
              <a:r>
                <a:rPr lang="en-US" b="1" i="1" dirty="0">
                  <a:sym typeface="Symbol" pitchFamily="18" charset="2"/>
                </a:rPr>
                <a:t> </a:t>
              </a:r>
              <a:r>
                <a:rPr lang="en-US" b="1" i="1" dirty="0">
                  <a:solidFill>
                    <a:srgbClr val="950501"/>
                  </a:solidFill>
                  <a:sym typeface="Symbol" pitchFamily="18" charset="2"/>
                </a:rPr>
                <a:t>m</a:t>
              </a:r>
              <a:r>
                <a:rPr lang="en-US" b="1" i="1" baseline="30000" dirty="0">
                  <a:solidFill>
                    <a:srgbClr val="950501"/>
                  </a:solidFill>
                  <a:sym typeface="Symbol" pitchFamily="18" charset="2"/>
                </a:rPr>
                <a:t>2</a:t>
              </a:r>
              <a:r>
                <a:rPr lang="en-US" b="1" i="1" baseline="-25000" dirty="0">
                  <a:solidFill>
                    <a:srgbClr val="950501"/>
                  </a:solidFill>
                  <a:sym typeface="Symbol" pitchFamily="18" charset="2"/>
                </a:rPr>
                <a:t>12</a:t>
              </a:r>
              <a:r>
                <a:rPr lang="en-US" b="1" i="1" dirty="0">
                  <a:solidFill>
                    <a:srgbClr val="950501"/>
                  </a:solidFill>
                  <a:sym typeface="Symbol" pitchFamily="18" charset="2"/>
                </a:rPr>
                <a:t> = </a:t>
              </a:r>
              <a:r>
                <a:rPr lang="en-US" b="1" i="1" dirty="0" smtClean="0">
                  <a:solidFill>
                    <a:srgbClr val="950501"/>
                  </a:solidFill>
                  <a:sym typeface="Symbol" pitchFamily="18" charset="2"/>
                </a:rPr>
                <a:t>(7.65±0.65) </a:t>
              </a:r>
              <a:r>
                <a:rPr lang="en-US" b="1" i="1" dirty="0">
                  <a:solidFill>
                    <a:srgbClr val="950501"/>
                  </a:solidFill>
                  <a:sym typeface="Symbol" pitchFamily="18" charset="2"/>
                </a:rPr>
                <a:t> 10</a:t>
              </a:r>
              <a:r>
                <a:rPr lang="en-US" b="1" i="1" baseline="30000" dirty="0">
                  <a:solidFill>
                    <a:srgbClr val="950501"/>
                  </a:solidFill>
                  <a:sym typeface="Symbol" pitchFamily="18" charset="2"/>
                </a:rPr>
                <a:t>-5</a:t>
              </a:r>
              <a:r>
                <a:rPr lang="en-US" b="1" i="1" dirty="0">
                  <a:solidFill>
                    <a:srgbClr val="950501"/>
                  </a:solidFill>
                  <a:sym typeface="Symbol" pitchFamily="18" charset="2"/>
                </a:rPr>
                <a:t> </a:t>
              </a:r>
              <a:r>
                <a:rPr lang="en-US" b="1" i="1" dirty="0" err="1">
                  <a:solidFill>
                    <a:srgbClr val="950501"/>
                  </a:solidFill>
                  <a:sym typeface="Symbol" pitchFamily="18" charset="2"/>
                </a:rPr>
                <a:t>eV</a:t>
              </a:r>
              <a:r>
                <a:rPr lang="en-US" b="1" i="1" dirty="0">
                  <a:solidFill>
                    <a:srgbClr val="950501"/>
                  </a:solidFill>
                  <a:sym typeface="Symbol" pitchFamily="18" charset="2"/>
                </a:rPr>
                <a:t> </a:t>
              </a:r>
              <a:r>
                <a:rPr lang="en-US" b="1" i="1" baseline="30000" dirty="0">
                  <a:solidFill>
                    <a:srgbClr val="950501"/>
                  </a:solidFill>
                  <a:sym typeface="Symbol" pitchFamily="18" charset="2"/>
                </a:rPr>
                <a:t>2</a:t>
              </a:r>
            </a:p>
            <a:p>
              <a:pPr>
                <a:defRPr/>
              </a:pPr>
              <a:r>
                <a:rPr lang="en-US" b="1" i="1" dirty="0">
                  <a:solidFill>
                    <a:srgbClr val="047219"/>
                  </a:solidFill>
                  <a:sym typeface="Symbol" pitchFamily="18" charset="2"/>
                </a:rPr>
                <a:t> 	Sin</a:t>
              </a:r>
              <a:r>
                <a:rPr lang="en-US" b="1" i="1" baseline="30000" dirty="0">
                  <a:solidFill>
                    <a:srgbClr val="047219"/>
                  </a:solidFill>
                  <a:sym typeface="Symbol" pitchFamily="18" charset="2"/>
                </a:rPr>
                <a:t>2</a:t>
              </a:r>
              <a:r>
                <a:rPr lang="en-US" b="1" i="1" dirty="0">
                  <a:solidFill>
                    <a:srgbClr val="047219"/>
                  </a:solidFill>
                  <a:sym typeface="Symbol" pitchFamily="18" charset="2"/>
                </a:rPr>
                <a:t></a:t>
              </a:r>
              <a:r>
                <a:rPr lang="en-US" b="1" i="1" baseline="-25000" dirty="0">
                  <a:solidFill>
                    <a:srgbClr val="047219"/>
                  </a:solidFill>
                  <a:sym typeface="Symbol" pitchFamily="18" charset="2"/>
                </a:rPr>
                <a:t>12</a:t>
              </a:r>
              <a:r>
                <a:rPr lang="en-US" b="1" i="1" dirty="0">
                  <a:solidFill>
                    <a:srgbClr val="047219"/>
                  </a:solidFill>
                  <a:sym typeface="Symbol" pitchFamily="18" charset="2"/>
                </a:rPr>
                <a:t> = </a:t>
              </a:r>
              <a:r>
                <a:rPr lang="en-US" b="1" i="1" dirty="0" smtClean="0">
                  <a:solidFill>
                    <a:srgbClr val="047219"/>
                  </a:solidFill>
                  <a:sym typeface="Symbol" pitchFamily="18" charset="2"/>
                </a:rPr>
                <a:t>0.304 </a:t>
              </a:r>
              <a:r>
                <a:rPr lang="en-US" b="1" i="1" dirty="0">
                  <a:solidFill>
                    <a:srgbClr val="047219"/>
                  </a:solidFill>
                  <a:sym typeface="Symbol" pitchFamily="18" charset="2"/>
                </a:rPr>
                <a:t>±</a:t>
              </a:r>
              <a:r>
                <a:rPr lang="en-US" b="1" i="1" dirty="0" smtClean="0">
                  <a:solidFill>
                    <a:srgbClr val="047219"/>
                  </a:solidFill>
                  <a:sym typeface="Symbol" pitchFamily="18" charset="2"/>
                </a:rPr>
                <a:t>0.06</a:t>
              </a:r>
              <a:endParaRPr lang="en-US" b="1" i="1" dirty="0">
                <a:solidFill>
                  <a:srgbClr val="047219"/>
                </a:solidFill>
                <a:sym typeface="Symbol" pitchFamily="18" charset="2"/>
              </a:endParaRPr>
            </a:p>
            <a:p>
              <a:pPr>
                <a:defRPr/>
              </a:pPr>
              <a:endParaRPr lang="en-US" b="1" i="1" dirty="0">
                <a:solidFill>
                  <a:srgbClr val="047219"/>
                </a:solidFill>
                <a:sym typeface="Symbol" pitchFamily="18" charset="2"/>
              </a:endParaRPr>
            </a:p>
          </p:txBody>
        </p:sp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2592" y="646"/>
            <a:ext cx="1056" cy="380"/>
          </p:xfrm>
          <a:graphic>
            <a:graphicData uri="http://schemas.openxmlformats.org/presentationml/2006/ole">
              <p:oleObj spid="_x0000_s193540" name="Ecuación" r:id="rId6" imgW="952200" imgH="342720" progId="Equation.3">
                <p:embed/>
              </p:oleObj>
            </a:graphicData>
          </a:graphic>
        </p:graphicFrame>
        <p:graphicFrame>
          <p:nvGraphicFramePr>
            <p:cNvPr id="5125" name="Object 5"/>
            <p:cNvGraphicFramePr>
              <a:graphicFrameLocks noChangeAspect="1"/>
            </p:cNvGraphicFramePr>
            <p:nvPr/>
          </p:nvGraphicFramePr>
          <p:xfrm>
            <a:off x="3976" y="656"/>
            <a:ext cx="1616" cy="288"/>
          </p:xfrm>
          <a:graphic>
            <a:graphicData uri="http://schemas.openxmlformats.org/presentationml/2006/ole">
              <p:oleObj spid="_x0000_s193541" name="Ecuación" r:id="rId7" imgW="1282680" imgH="228600" progId="Equation.3">
                <p:embed/>
              </p:oleObj>
            </a:graphicData>
          </a:graphic>
        </p:graphicFrame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2275" y="1933"/>
            <a:ext cx="3389" cy="674"/>
          </p:xfrm>
          <a:graphic>
            <a:graphicData uri="http://schemas.openxmlformats.org/presentationml/2006/ole">
              <p:oleObj spid="_x0000_s193542" name="Ecuación" r:id="rId8" imgW="3974760" imgH="736560" progId="Equation.3">
                <p:embed/>
              </p:oleObj>
            </a:graphicData>
          </a:graphic>
        </p:graphicFrame>
        <p:sp>
          <p:nvSpPr>
            <p:cNvPr id="5133" name="Text Box 80"/>
            <p:cNvSpPr txBox="1">
              <a:spLocks noChangeArrowheads="1"/>
            </p:cNvSpPr>
            <p:nvPr/>
          </p:nvSpPr>
          <p:spPr bwMode="auto">
            <a:xfrm>
              <a:off x="4560" y="1632"/>
              <a:ext cx="10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36716"/>
                  </a:solidFill>
                </a:rPr>
                <a:t>Fases de Majorana</a:t>
              </a:r>
            </a:p>
          </p:txBody>
        </p:sp>
      </p:grpSp>
      <p:sp>
        <p:nvSpPr>
          <p:cNvPr id="5129" name="1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Neutrino Oscillations</a:t>
            </a:r>
            <a:endParaRPr lang="es-MX" smtClean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900331"/>
            <a:ext cx="3352800" cy="506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l-GR" dirty="0" smtClean="0"/>
              <a:t>θ</a:t>
            </a:r>
            <a:r>
              <a:rPr lang="en-US" baseline="-25000" dirty="0" smtClean="0"/>
              <a:t>13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216994" cy="431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19 Conector recto de flecha"/>
          <p:cNvCxnSpPr/>
          <p:nvPr/>
        </p:nvCxnSpPr>
        <p:spPr bwMode="auto">
          <a:xfrm>
            <a:off x="2286000" y="1676400"/>
            <a:ext cx="2209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3" name="22 Conector recto de flecha"/>
          <p:cNvCxnSpPr/>
          <p:nvPr/>
        </p:nvCxnSpPr>
        <p:spPr bwMode="auto">
          <a:xfrm>
            <a:off x="3048000" y="1447800"/>
            <a:ext cx="838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" name="5 CuadroTexto"/>
          <p:cNvSpPr txBox="1"/>
          <p:nvPr/>
        </p:nvSpPr>
        <p:spPr>
          <a:xfrm>
            <a:off x="6172200" y="1504890"/>
            <a:ext cx="1588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Doble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Chooz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81600" y="1276290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Daya</a:t>
            </a:r>
            <a:r>
              <a:rPr lang="en-US" sz="2000" b="1" dirty="0" smtClean="0">
                <a:solidFill>
                  <a:srgbClr val="002060"/>
                </a:solidFill>
              </a:rPr>
              <a:t> Bay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10 Cerrar llave"/>
          <p:cNvSpPr/>
          <p:nvPr/>
        </p:nvSpPr>
        <p:spPr bwMode="auto">
          <a:xfrm>
            <a:off x="7848600" y="1828800"/>
            <a:ext cx="76200" cy="2133600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100278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 rot="18164679">
            <a:off x="7568413" y="276151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Segoe Print" pitchFamily="2" charset="0"/>
              </a:rPr>
              <a:t>Before  2012</a:t>
            </a:r>
            <a:endParaRPr lang="en-US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fit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7419975" cy="554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24" y="6007318"/>
            <a:ext cx="28289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015729" y="6324600"/>
            <a:ext cx="405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>
                <a:solidFill>
                  <a:srgbClr val="002060"/>
                </a:solidFill>
              </a:rPr>
              <a:t>Forero</a:t>
            </a:r>
            <a:r>
              <a:rPr lang="en-US" i="0" dirty="0" smtClean="0">
                <a:solidFill>
                  <a:srgbClr val="002060"/>
                </a:solidFill>
              </a:rPr>
              <a:t>, Tortola, Valle</a:t>
            </a:r>
            <a:r>
              <a:rPr lang="en-US" i="0" dirty="0" smtClean="0">
                <a:solidFill>
                  <a:srgbClr val="000000"/>
                </a:solidFill>
              </a:rPr>
              <a:t>, arXiv:1205.4018</a:t>
            </a:r>
            <a:endParaRPr lang="en-US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nves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100278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100278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cinves</Template>
  <TotalTime>5494</TotalTime>
  <Words>1639</Words>
  <Application>Microsoft Office PowerPoint</Application>
  <PresentationFormat>Presentación en pantalla (4:3)</PresentationFormat>
  <Paragraphs>490</Paragraphs>
  <Slides>43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5" baseType="lpstr">
      <vt:lpstr>cinves</vt:lpstr>
      <vt:lpstr>Ecuación</vt:lpstr>
      <vt:lpstr>Beyond  the Standard  Model</vt:lpstr>
      <vt:lpstr>Elementary Particles</vt:lpstr>
      <vt:lpstr>Open Questions</vt:lpstr>
      <vt:lpstr>Masses and Mixings</vt:lpstr>
      <vt:lpstr>Masses and Mixings</vt:lpstr>
      <vt:lpstr>Neutrino data</vt:lpstr>
      <vt:lpstr>Neutrino Oscillations</vt:lpstr>
      <vt:lpstr> θ13 </vt:lpstr>
      <vt:lpstr>Global fit</vt:lpstr>
      <vt:lpstr>Neutrino Oscillations</vt:lpstr>
      <vt:lpstr>LSND and MiniBooNE  Sterile neutrinos</vt:lpstr>
      <vt:lpstr>Diapositiva 12</vt:lpstr>
      <vt:lpstr>Universe content</vt:lpstr>
      <vt:lpstr>The Dream for a Unified Theory</vt:lpstr>
      <vt:lpstr>Hierarchy problem</vt:lpstr>
      <vt:lpstr>susy</vt:lpstr>
      <vt:lpstr>susy</vt:lpstr>
      <vt:lpstr>susy</vt:lpstr>
      <vt:lpstr>Susy spectrum</vt:lpstr>
      <vt:lpstr>The Gauge Problem</vt:lpstr>
      <vt:lpstr>Radiative EWSB</vt:lpstr>
      <vt:lpstr>Textures with anomalous symmetries</vt:lpstr>
      <vt:lpstr>Textures with anomalous symmetries</vt:lpstr>
      <vt:lpstr>String Theory and XD</vt:lpstr>
      <vt:lpstr>D-brane models and XD</vt:lpstr>
      <vt:lpstr>D-brane models and XD</vt:lpstr>
      <vt:lpstr>UED and KK parity</vt:lpstr>
      <vt:lpstr>XD DM candidates</vt:lpstr>
      <vt:lpstr>XD Relic abundance</vt:lpstr>
      <vt:lpstr>DM: SUSY or XD? </vt:lpstr>
      <vt:lpstr>Higgsless SB </vt:lpstr>
      <vt:lpstr>Baryon number violation in 6D Models</vt:lpstr>
      <vt:lpstr>Baryon number violation in 6D Models</vt:lpstr>
      <vt:lpstr>SM in 6D and the number of  generations</vt:lpstr>
      <vt:lpstr>Split Fermions. Hierarchies without Symmetries</vt:lpstr>
      <vt:lpstr>BH</vt:lpstr>
      <vt:lpstr>RS models</vt:lpstr>
      <vt:lpstr>RS models</vt:lpstr>
      <vt:lpstr>Flavor in RS models</vt:lpstr>
      <vt:lpstr>Flavor Problem</vt:lpstr>
      <vt:lpstr>Diapositiva 41</vt:lpstr>
      <vt:lpstr>AdS/CFT correspondance</vt:lpstr>
      <vt:lpstr>Concluding Remarks</vt:lpstr>
    </vt:vector>
  </TitlesOfParts>
  <Company>cinvestav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of Extra Dimensions  A potential discovery for LHC/ILC</dc:title>
  <dc:creator>a.p.lorenzana</dc:creator>
  <cp:lastModifiedBy>Fisica</cp:lastModifiedBy>
  <cp:revision>579</cp:revision>
  <dcterms:created xsi:type="dcterms:W3CDTF">2006-10-10T21:05:50Z</dcterms:created>
  <dcterms:modified xsi:type="dcterms:W3CDTF">2012-09-07T22:09:21Z</dcterms:modified>
</cp:coreProperties>
</file>