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15"/>
  </p:notesMasterIdLst>
  <p:handoutMasterIdLst>
    <p:handoutMasterId r:id="rId116"/>
  </p:handoutMasterIdLst>
  <p:sldIdLst>
    <p:sldId id="256" r:id="rId2"/>
    <p:sldId id="360" r:id="rId3"/>
    <p:sldId id="361" r:id="rId4"/>
    <p:sldId id="362" r:id="rId5"/>
    <p:sldId id="363" r:id="rId6"/>
    <p:sldId id="364" r:id="rId7"/>
    <p:sldId id="365" r:id="rId8"/>
    <p:sldId id="366" r:id="rId9"/>
    <p:sldId id="372" r:id="rId10"/>
    <p:sldId id="370" r:id="rId11"/>
    <p:sldId id="373" r:id="rId12"/>
    <p:sldId id="367" r:id="rId13"/>
    <p:sldId id="374" r:id="rId14"/>
    <p:sldId id="375" r:id="rId15"/>
    <p:sldId id="376" r:id="rId16"/>
    <p:sldId id="377" r:id="rId17"/>
    <p:sldId id="368" r:id="rId18"/>
    <p:sldId id="378" r:id="rId19"/>
    <p:sldId id="383" r:id="rId20"/>
    <p:sldId id="384" r:id="rId21"/>
    <p:sldId id="385" r:id="rId22"/>
    <p:sldId id="379" r:id="rId23"/>
    <p:sldId id="380" r:id="rId24"/>
    <p:sldId id="386" r:id="rId25"/>
    <p:sldId id="387" r:id="rId26"/>
    <p:sldId id="388" r:id="rId27"/>
    <p:sldId id="389" r:id="rId28"/>
    <p:sldId id="418" r:id="rId29"/>
    <p:sldId id="390" r:id="rId30"/>
    <p:sldId id="391" r:id="rId31"/>
    <p:sldId id="392" r:id="rId32"/>
    <p:sldId id="393" r:id="rId33"/>
    <p:sldId id="381" r:id="rId34"/>
    <p:sldId id="382" r:id="rId35"/>
    <p:sldId id="401" r:id="rId36"/>
    <p:sldId id="402" r:id="rId37"/>
    <p:sldId id="403" r:id="rId38"/>
    <p:sldId id="404" r:id="rId39"/>
    <p:sldId id="405" r:id="rId40"/>
    <p:sldId id="406" r:id="rId41"/>
    <p:sldId id="394" r:id="rId42"/>
    <p:sldId id="407" r:id="rId43"/>
    <p:sldId id="408" r:id="rId44"/>
    <p:sldId id="409" r:id="rId45"/>
    <p:sldId id="410" r:id="rId46"/>
    <p:sldId id="411" r:id="rId47"/>
    <p:sldId id="412" r:id="rId48"/>
    <p:sldId id="413" r:id="rId49"/>
    <p:sldId id="414" r:id="rId50"/>
    <p:sldId id="415" r:id="rId51"/>
    <p:sldId id="416" r:id="rId52"/>
    <p:sldId id="417" r:id="rId53"/>
    <p:sldId id="395" r:id="rId54"/>
    <p:sldId id="420" r:id="rId55"/>
    <p:sldId id="421" r:id="rId56"/>
    <p:sldId id="422" r:id="rId57"/>
    <p:sldId id="423" r:id="rId58"/>
    <p:sldId id="424" r:id="rId59"/>
    <p:sldId id="425" r:id="rId60"/>
    <p:sldId id="419" r:id="rId61"/>
    <p:sldId id="426" r:id="rId62"/>
    <p:sldId id="427" r:id="rId63"/>
    <p:sldId id="428" r:id="rId64"/>
    <p:sldId id="429" r:id="rId65"/>
    <p:sldId id="430" r:id="rId66"/>
    <p:sldId id="431" r:id="rId67"/>
    <p:sldId id="432" r:id="rId68"/>
    <p:sldId id="433" r:id="rId69"/>
    <p:sldId id="434" r:id="rId70"/>
    <p:sldId id="435" r:id="rId71"/>
    <p:sldId id="396" r:id="rId72"/>
    <p:sldId id="397" r:id="rId73"/>
    <p:sldId id="398" r:id="rId74"/>
    <p:sldId id="399" r:id="rId75"/>
    <p:sldId id="400" r:id="rId76"/>
    <p:sldId id="436" r:id="rId77"/>
    <p:sldId id="437" r:id="rId78"/>
    <p:sldId id="443" r:id="rId79"/>
    <p:sldId id="439" r:id="rId80"/>
    <p:sldId id="440" r:id="rId81"/>
    <p:sldId id="441" r:id="rId82"/>
    <p:sldId id="448" r:id="rId83"/>
    <p:sldId id="460" r:id="rId84"/>
    <p:sldId id="449" r:id="rId85"/>
    <p:sldId id="450" r:id="rId86"/>
    <p:sldId id="451" r:id="rId87"/>
    <p:sldId id="452" r:id="rId88"/>
    <p:sldId id="453" r:id="rId89"/>
    <p:sldId id="454" r:id="rId90"/>
    <p:sldId id="455" r:id="rId91"/>
    <p:sldId id="456" r:id="rId92"/>
    <p:sldId id="457" r:id="rId93"/>
    <p:sldId id="459" r:id="rId94"/>
    <p:sldId id="458" r:id="rId95"/>
    <p:sldId id="444" r:id="rId96"/>
    <p:sldId id="445" r:id="rId97"/>
    <p:sldId id="461" r:id="rId98"/>
    <p:sldId id="462" r:id="rId99"/>
    <p:sldId id="463" r:id="rId100"/>
    <p:sldId id="464" r:id="rId101"/>
    <p:sldId id="465" r:id="rId102"/>
    <p:sldId id="466" r:id="rId103"/>
    <p:sldId id="467" r:id="rId104"/>
    <p:sldId id="468" r:id="rId105"/>
    <p:sldId id="446" r:id="rId106"/>
    <p:sldId id="447" r:id="rId107"/>
    <p:sldId id="442" r:id="rId108"/>
    <p:sldId id="469" r:id="rId109"/>
    <p:sldId id="470" r:id="rId110"/>
    <p:sldId id="471" r:id="rId111"/>
    <p:sldId id="472" r:id="rId112"/>
    <p:sldId id="473" r:id="rId113"/>
    <p:sldId id="369" r:id="rId114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5" autoAdjust="0"/>
    <p:restoredTop sz="94704" autoAdjust="0"/>
  </p:normalViewPr>
  <p:slideViewPr>
    <p:cSldViewPr>
      <p:cViewPr>
        <p:scale>
          <a:sx n="125" d="100"/>
          <a:sy n="125" d="100"/>
        </p:scale>
        <p:origin x="-200" y="-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286"/>
    </p:cViewPr>
  </p:outlin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theme" Target="theme/theme1.xml"/><Relationship Id="rId121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notesMaster" Target="notesMasters/notesMaster1.xml"/><Relationship Id="rId116" Type="http://schemas.openxmlformats.org/officeDocument/2006/relationships/handoutMaster" Target="handoutMasters/handoutMaster1.xml"/><Relationship Id="rId117" Type="http://schemas.openxmlformats.org/officeDocument/2006/relationships/printerSettings" Target="printerSettings/printerSettings1.bin"/><Relationship Id="rId118" Type="http://schemas.openxmlformats.org/officeDocument/2006/relationships/presProps" Target="presProps.xml"/><Relationship Id="rId119" Type="http://schemas.openxmlformats.org/officeDocument/2006/relationships/viewProps" Target="viewProps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7DE-700A-4D4A-BC98-160C656788CB}" type="datetimeFigureOut">
              <a:rPr lang="en-US" smtClean="0"/>
              <a:t>/7/9/12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F607A-E2DD-8B4F-8DF8-4A39E696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38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774C4D2-29C1-4738-BEBA-594052AF6A4A}" type="datetimeFigureOut">
              <a:rPr lang="en-US" smtClean="0"/>
              <a:pPr/>
              <a:t>/7/9/12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915B59D-6042-4858-A405-CD5333E2F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04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XV Mexican School on Particle and Fields Puebla, Mexico, 8 September 2012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Rende Steerenberg, CERN Switzerland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315206-2E36-4FFE-82C9-2E8A6DA886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XV Mexican School on Particle and Fields Puebla, Mexico, 8 September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Rende Steerenberg, CERN Switzerland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315206-2E36-4FFE-82C9-2E8A6DA88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XV Mexican School on Particle and Fields Puebla, Mexico, 8 September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Rende Steerenberg, CERN Switzerland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315206-2E36-4FFE-82C9-2E8A6DA88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47864" y="6421461"/>
            <a:ext cx="3010086" cy="365125"/>
          </a:xfrm>
        </p:spPr>
        <p:txBody>
          <a:bodyPr/>
          <a:lstStyle>
            <a:extLst/>
          </a:lstStyle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336" y="6416675"/>
            <a:ext cx="2793504" cy="365125"/>
          </a:xfrm>
        </p:spPr>
        <p:txBody>
          <a:bodyPr/>
          <a:lstStyle>
            <a:extLst/>
          </a:lstStyle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6776" y="6416675"/>
            <a:ext cx="781024" cy="365125"/>
          </a:xfrm>
        </p:spPr>
        <p:txBody>
          <a:bodyPr/>
          <a:lstStyle>
            <a:extLst/>
          </a:lstStyle>
          <a:p>
            <a:fld id="{4E315206-2E36-4FFE-82C9-2E8A6DA886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XV Mexican School on Particle and Fields Puebla, Mexico, 8 September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Rende Steerenberg, CERN Switzerland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315206-2E36-4FFE-82C9-2E8A6DA886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XV Mexican School on Particle and Fields Puebla, Mexico, 8 September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Rende Steerenberg, CERN Switzerland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315206-2E36-4FFE-82C9-2E8A6DA88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XV Mexican School on Particle and Fields Puebla, Mexico, 8 September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Rende Steerenberg, CERN Switzerland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315206-2E36-4FFE-82C9-2E8A6DA886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XV Mexican School on Particle and Fields Puebla, Mexico, 8 September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Rende Steerenberg, CERN Switzerland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315206-2E36-4FFE-82C9-2E8A6DA88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XV Mexican School on Particle and Fields Puebla, Mexico, 8 September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Rende Steerenberg, CERN Switzerland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315206-2E36-4FFE-82C9-2E8A6DA88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XV Mexican School on Particle and Fields Puebla, Mexico, 8 September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Rende Steerenberg, CERN Switzerland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315206-2E36-4FFE-82C9-2E8A6DA88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r>
              <a:rPr lang="en-US" smtClean="0"/>
              <a:t>XV Mexican School on Particle and Fields Puebla, Mexico, 8 September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r>
              <a:rPr lang="en-GB" smtClean="0"/>
              <a:t>Rende Steerenberg, CERN Switzerland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E315206-2E36-4FFE-82C9-2E8A6DA88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XV Mexican School on Particle and Fields Puebla, Mexico, 8 September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GB" smtClean="0"/>
              <a:t>Rende Steerenberg, CERN Switzerland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E315206-2E36-4FFE-82C9-2E8A6DA88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12.emf"/><Relationship Id="rId5" Type="http://schemas.openxmlformats.org/officeDocument/2006/relationships/image" Target="../media/image13.png"/><Relationship Id="rId6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6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7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8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oleObject" Target="../embeddings/oleObject1.bin"/><Relationship Id="rId6" Type="http://schemas.openxmlformats.org/officeDocument/2006/relationships/image" Target="../media/image6.w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oleObject" Target="../embeddings/oleObject3.bin"/><Relationship Id="rId6" Type="http://schemas.openxmlformats.org/officeDocument/2006/relationships/image" Target="../media/image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oleObject" Target="../embeddings/oleObject4.bin"/><Relationship Id="rId6" Type="http://schemas.openxmlformats.org/officeDocument/2006/relationships/image" Target="../media/image9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image" Target="../media/image11.png"/><Relationship Id="rId6" Type="http://schemas.openxmlformats.org/officeDocument/2006/relationships/oleObject" Target="../embeddings/oleObject5.bin"/><Relationship Id="rId7" Type="http://schemas.openxmlformats.org/officeDocument/2006/relationships/image" Target="../media/image10.emf"/><Relationship Id="rId8" Type="http://schemas.openxmlformats.org/officeDocument/2006/relationships/image" Target="../media/image5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oleObject" Target="../embeddings/oleObject6.bin"/><Relationship Id="rId6" Type="http://schemas.openxmlformats.org/officeDocument/2006/relationships/image" Target="../media/image9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535" y="1628800"/>
            <a:ext cx="8501122" cy="1785950"/>
          </a:xfrm>
        </p:spPr>
        <p:txBody>
          <a:bodyPr>
            <a:noAutofit/>
          </a:bodyPr>
          <a:lstStyle/>
          <a:p>
            <a:r>
              <a:rPr lang="en-US" dirty="0" smtClean="0"/>
              <a:t>An Introduction to Accelerator physics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2400" dirty="0"/>
              <a:t> </a:t>
            </a:r>
            <a:r>
              <a:rPr lang="en-US" sz="2400" dirty="0" smtClean="0"/>
              <a:t>           Lecture 4: Instabilities &amp; collective effects</a:t>
            </a:r>
            <a:endParaRPr lang="en-US" sz="2400" dirty="0"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6555" y="3522711"/>
            <a:ext cx="7772400" cy="941404"/>
          </a:xfrm>
        </p:spPr>
        <p:txBody>
          <a:bodyPr>
            <a:normAutofit/>
          </a:bodyPr>
          <a:lstStyle/>
          <a:p>
            <a:r>
              <a:rPr lang="en-GB" dirty="0" smtClean="0">
                <a:effectLst>
                  <a:reflection blurRad="6350" stA="55000" endA="300" endPos="45500" dir="5400000" sy="-100000" algn="bl" rotWithShape="0"/>
                </a:effectLst>
              </a:rPr>
              <a:t>Rende Steerenberg, CERN, Switzerland   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6016" y="278650"/>
            <a:ext cx="1356444" cy="13564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792" y="4959170"/>
            <a:ext cx="5108533" cy="16762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6570730" cy="914400"/>
          </a:xfrm>
        </p:spPr>
        <p:txBody>
          <a:bodyPr/>
          <a:lstStyle/>
          <a:p>
            <a:r>
              <a:rPr lang="en-US" sz="4400" dirty="0" smtClean="0"/>
              <a:t>Single Bunch Long. Instability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555" y="1088741"/>
            <a:ext cx="8370930" cy="63007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u="sng" dirty="0"/>
              <a:t>Case: </a:t>
            </a:r>
            <a:r>
              <a:rPr lang="en-US" sz="2400" b="1" u="sng" dirty="0">
                <a:sym typeface="Symbol" charset="0"/>
              </a:rPr>
              <a:t></a:t>
            </a:r>
            <a:r>
              <a:rPr lang="en-US" sz="2400" b="1" u="sng" baseline="-25000" dirty="0">
                <a:sym typeface="Symbol" charset="0"/>
              </a:rPr>
              <a:t>R</a:t>
            </a:r>
            <a:r>
              <a:rPr lang="en-US" sz="2400" b="1" u="sng" dirty="0">
                <a:sym typeface="Symbol" charset="0"/>
              </a:rPr>
              <a:t>&gt;</a:t>
            </a:r>
            <a:r>
              <a:rPr lang="en-US" sz="2400" u="sng" dirty="0"/>
              <a:t> h</a:t>
            </a:r>
            <a:r>
              <a:rPr lang="en-US" sz="2400" b="1" u="sng" dirty="0">
                <a:sym typeface="Symbol" charset="0"/>
              </a:rPr>
              <a:t></a:t>
            </a:r>
            <a:r>
              <a:rPr lang="en-US" sz="2400" dirty="0"/>
              <a:t> </a:t>
            </a:r>
          </a:p>
          <a:p>
            <a:pPr>
              <a:lnSpc>
                <a:spcPct val="90000"/>
              </a:lnSpc>
            </a:pPr>
            <a:endParaRPr lang="en-US" sz="2000" b="1" dirty="0">
              <a:sym typeface="Symbo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6585" y="1538790"/>
            <a:ext cx="7635875" cy="3427412"/>
            <a:chOff x="685800" y="1601788"/>
            <a:chExt cx="7635875" cy="3427412"/>
          </a:xfrm>
        </p:grpSpPr>
        <p:sp>
          <p:nvSpPr>
            <p:cNvPr id="30" name="Line 3"/>
            <p:cNvSpPr>
              <a:spLocks noChangeShapeType="1"/>
            </p:cNvSpPr>
            <p:nvPr/>
          </p:nvSpPr>
          <p:spPr bwMode="auto">
            <a:xfrm flipV="1">
              <a:off x="3368675" y="2209800"/>
              <a:ext cx="0" cy="23018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4"/>
            <p:cNvSpPr>
              <a:spLocks noChangeShapeType="1"/>
            </p:cNvSpPr>
            <p:nvPr/>
          </p:nvSpPr>
          <p:spPr bwMode="auto">
            <a:xfrm>
              <a:off x="3368675" y="4511675"/>
              <a:ext cx="31464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5"/>
            <p:cNvSpPr>
              <a:spLocks noChangeShapeType="1"/>
            </p:cNvSpPr>
            <p:nvPr/>
          </p:nvSpPr>
          <p:spPr bwMode="auto">
            <a:xfrm flipV="1">
              <a:off x="5095875" y="2513013"/>
              <a:ext cx="0" cy="1998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6"/>
            <p:cNvSpPr>
              <a:spLocks noChangeShapeType="1"/>
            </p:cNvSpPr>
            <p:nvPr/>
          </p:nvSpPr>
          <p:spPr bwMode="auto">
            <a:xfrm flipV="1">
              <a:off x="4602163" y="2513013"/>
              <a:ext cx="0" cy="199866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7"/>
            <p:cNvSpPr>
              <a:spLocks/>
            </p:cNvSpPr>
            <p:nvPr/>
          </p:nvSpPr>
          <p:spPr bwMode="auto">
            <a:xfrm>
              <a:off x="4170363" y="2633663"/>
              <a:ext cx="925512" cy="1878012"/>
            </a:xfrm>
            <a:custGeom>
              <a:avLst/>
              <a:gdLst>
                <a:gd name="T0" fmla="*/ 0 w 720"/>
                <a:gd name="T1" fmla="*/ 2147483647 h 1488"/>
                <a:gd name="T2" fmla="*/ 2147483647 w 720"/>
                <a:gd name="T3" fmla="*/ 2147483647 h 1488"/>
                <a:gd name="T4" fmla="*/ 2147483647 w 720"/>
                <a:gd name="T5" fmla="*/ 2147483647 h 1488"/>
                <a:gd name="T6" fmla="*/ 2147483647 w 720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1488"/>
                <a:gd name="T14" fmla="*/ 720 w 720"/>
                <a:gd name="T15" fmla="*/ 1488 h 1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1488">
                  <a:moveTo>
                    <a:pt x="0" y="1488"/>
                  </a:moveTo>
                  <a:cubicBezTo>
                    <a:pt x="52" y="1472"/>
                    <a:pt x="104" y="1456"/>
                    <a:pt x="192" y="1248"/>
                  </a:cubicBezTo>
                  <a:cubicBezTo>
                    <a:pt x="280" y="1040"/>
                    <a:pt x="440" y="448"/>
                    <a:pt x="528" y="240"/>
                  </a:cubicBezTo>
                  <a:cubicBezTo>
                    <a:pt x="616" y="32"/>
                    <a:pt x="668" y="16"/>
                    <a:pt x="720" y="0"/>
                  </a:cubicBezTo>
                </a:path>
              </a:pathLst>
            </a:custGeom>
            <a:noFill/>
            <a:ln w="38100">
              <a:solidFill>
                <a:srgbClr val="EA157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8"/>
            <p:cNvSpPr>
              <a:spLocks/>
            </p:cNvSpPr>
            <p:nvPr/>
          </p:nvSpPr>
          <p:spPr bwMode="auto">
            <a:xfrm flipH="1">
              <a:off x="5095875" y="2633663"/>
              <a:ext cx="925513" cy="1878012"/>
            </a:xfrm>
            <a:custGeom>
              <a:avLst/>
              <a:gdLst>
                <a:gd name="T0" fmla="*/ 0 w 720"/>
                <a:gd name="T1" fmla="*/ 2147483647 h 1488"/>
                <a:gd name="T2" fmla="*/ 2147483647 w 720"/>
                <a:gd name="T3" fmla="*/ 2147483647 h 1488"/>
                <a:gd name="T4" fmla="*/ 2147483647 w 720"/>
                <a:gd name="T5" fmla="*/ 2147483647 h 1488"/>
                <a:gd name="T6" fmla="*/ 2147483647 w 720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1488"/>
                <a:gd name="T14" fmla="*/ 720 w 720"/>
                <a:gd name="T15" fmla="*/ 1488 h 1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1488">
                  <a:moveTo>
                    <a:pt x="0" y="1488"/>
                  </a:moveTo>
                  <a:cubicBezTo>
                    <a:pt x="52" y="1472"/>
                    <a:pt x="104" y="1456"/>
                    <a:pt x="192" y="1248"/>
                  </a:cubicBezTo>
                  <a:cubicBezTo>
                    <a:pt x="280" y="1040"/>
                    <a:pt x="440" y="448"/>
                    <a:pt x="528" y="240"/>
                  </a:cubicBezTo>
                  <a:cubicBezTo>
                    <a:pt x="616" y="32"/>
                    <a:pt x="668" y="16"/>
                    <a:pt x="720" y="0"/>
                  </a:cubicBezTo>
                </a:path>
              </a:pathLst>
            </a:custGeom>
            <a:noFill/>
            <a:ln w="38100">
              <a:solidFill>
                <a:srgbClr val="EA157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417888" y="2062163"/>
              <a:ext cx="9312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</a:rPr>
                <a:t>Real</a:t>
              </a:r>
              <a:r>
                <a:rPr lang="en-US" sz="1800" b="1" dirty="0"/>
                <a:t> Z</a:t>
              </a:r>
              <a:endParaRPr lang="en-US" dirty="0"/>
            </a:p>
          </p:txBody>
        </p:sp>
        <p:sp>
          <p:nvSpPr>
            <p:cNvPr id="37" name="Text Box 10"/>
            <p:cNvSpPr txBox="1">
              <a:spLocks noChangeArrowheads="1"/>
            </p:cNvSpPr>
            <p:nvPr/>
          </p:nvSpPr>
          <p:spPr bwMode="auto">
            <a:xfrm>
              <a:off x="6132513" y="4545013"/>
              <a:ext cx="13388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</a:rPr>
                <a:t>Frequency</a:t>
              </a:r>
              <a:endParaRPr lang="en-US" dirty="0">
                <a:latin typeface="+mn-lt"/>
              </a:endParaRPr>
            </a:p>
          </p:txBody>
        </p:sp>
        <p:sp>
          <p:nvSpPr>
            <p:cNvPr id="38" name="Text Box 11"/>
            <p:cNvSpPr txBox="1">
              <a:spLocks noChangeArrowheads="1"/>
            </p:cNvSpPr>
            <p:nvPr/>
          </p:nvSpPr>
          <p:spPr bwMode="auto">
            <a:xfrm>
              <a:off x="4972050" y="4572000"/>
              <a:ext cx="5016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>
                  <a:latin typeface="Times New Roman" charset="0"/>
                  <a:sym typeface="Symbol" charset="0"/>
                </a:rPr>
                <a:t></a:t>
              </a:r>
              <a:r>
                <a:rPr lang="en-US" sz="1800" b="1" baseline="-25000">
                  <a:latin typeface="Times New Roman" charset="0"/>
                  <a:sym typeface="Symbol" charset="0"/>
                </a:rPr>
                <a:t>R</a:t>
              </a:r>
              <a:r>
                <a:rPr lang="en-US" b="1" baseline="-25000">
                  <a:latin typeface="Times New Roman" charset="0"/>
                  <a:sym typeface="Symbol" charset="0"/>
                </a:rPr>
                <a:t> </a:t>
              </a:r>
              <a:endParaRPr lang="en-US" b="1">
                <a:latin typeface="Times New Roman" charset="0"/>
                <a:sym typeface="Symbol" charset="0"/>
              </a:endParaRPr>
            </a:p>
          </p:txBody>
        </p:sp>
        <p:sp>
          <p:nvSpPr>
            <p:cNvPr id="39" name="Text Box 12"/>
            <p:cNvSpPr txBox="1">
              <a:spLocks noChangeArrowheads="1"/>
            </p:cNvSpPr>
            <p:nvPr/>
          </p:nvSpPr>
          <p:spPr bwMode="auto">
            <a:xfrm>
              <a:off x="4419600" y="4572000"/>
              <a:ext cx="45561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>
                  <a:latin typeface="Times New Roman" charset="0"/>
                </a:rPr>
                <a:t>h</a:t>
              </a:r>
              <a:r>
                <a:rPr lang="en-US" sz="1800" b="1">
                  <a:latin typeface="Times New Roman" charset="0"/>
                  <a:sym typeface="Symbol" charset="0"/>
                </a:rPr>
                <a:t></a:t>
              </a:r>
              <a:endParaRPr lang="en-US" b="1">
                <a:latin typeface="Times New Roman" charset="0"/>
                <a:sym typeface="Symbol" charset="0"/>
              </a:endParaRPr>
            </a:p>
          </p:txBody>
        </p:sp>
        <p:sp>
          <p:nvSpPr>
            <p:cNvPr id="40" name="Text Box 13"/>
            <p:cNvSpPr txBox="1">
              <a:spLocks noChangeArrowheads="1"/>
            </p:cNvSpPr>
            <p:nvPr/>
          </p:nvSpPr>
          <p:spPr bwMode="auto">
            <a:xfrm>
              <a:off x="685800" y="2516188"/>
              <a:ext cx="2743200" cy="731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solidFill>
                    <a:srgbClr val="7FD13B"/>
                  </a:solidFill>
                </a:rPr>
                <a:t>Higher energy </a:t>
              </a:r>
              <a:r>
                <a:rPr lang="en-US" sz="1800" b="1" dirty="0">
                  <a:solidFill>
                    <a:srgbClr val="7FD13B"/>
                  </a:solidFill>
                  <a:sym typeface="Symbol" charset="0"/>
                </a:rPr>
                <a:t> lose less energy</a:t>
              </a:r>
              <a:r>
                <a:rPr lang="en-US" dirty="0">
                  <a:solidFill>
                    <a:srgbClr val="7FD13B"/>
                  </a:solidFill>
                  <a:sym typeface="Symbol" charset="0"/>
                </a:rPr>
                <a:t> </a:t>
              </a:r>
            </a:p>
          </p:txBody>
        </p:sp>
        <p:sp>
          <p:nvSpPr>
            <p:cNvPr id="41" name="Line 14"/>
            <p:cNvSpPr>
              <a:spLocks noChangeShapeType="1"/>
            </p:cNvSpPr>
            <p:nvPr/>
          </p:nvSpPr>
          <p:spPr bwMode="auto">
            <a:xfrm>
              <a:off x="2073275" y="2973388"/>
              <a:ext cx="220980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Text Box 16"/>
            <p:cNvSpPr txBox="1">
              <a:spLocks noChangeArrowheads="1"/>
            </p:cNvSpPr>
            <p:nvPr/>
          </p:nvSpPr>
          <p:spPr bwMode="auto">
            <a:xfrm>
              <a:off x="5791200" y="1601788"/>
              <a:ext cx="2530475" cy="731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solidFill>
                    <a:schemeClr val="accent1"/>
                  </a:solidFill>
                </a:rPr>
                <a:t>Lower energy </a:t>
              </a:r>
              <a:r>
                <a:rPr lang="en-US" sz="1800" b="1" dirty="0">
                  <a:solidFill>
                    <a:schemeClr val="accent1"/>
                  </a:solidFill>
                  <a:sym typeface="Symbol" charset="0"/>
                </a:rPr>
                <a:t> lose more energy</a:t>
              </a:r>
              <a:r>
                <a:rPr lang="en-US" dirty="0">
                  <a:solidFill>
                    <a:schemeClr val="accent1"/>
                  </a:solidFill>
                  <a:sym typeface="Symbol" charset="0"/>
                </a:rPr>
                <a:t> </a:t>
              </a:r>
            </a:p>
          </p:txBody>
        </p:sp>
        <p:sp>
          <p:nvSpPr>
            <p:cNvPr id="43" name="Line 17"/>
            <p:cNvSpPr>
              <a:spLocks noChangeShapeType="1"/>
            </p:cNvSpPr>
            <p:nvPr/>
          </p:nvSpPr>
          <p:spPr bwMode="auto">
            <a:xfrm flipV="1">
              <a:off x="4816475" y="2058988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18"/>
            <p:cNvSpPr>
              <a:spLocks noChangeShapeType="1"/>
            </p:cNvSpPr>
            <p:nvPr/>
          </p:nvSpPr>
          <p:spPr bwMode="auto">
            <a:xfrm>
              <a:off x="4816475" y="2058988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6147175" y="3023955"/>
            <a:ext cx="2541681" cy="461665"/>
          </a:xfrm>
          <a:prstGeom prst="rect">
            <a:avLst/>
          </a:prstGeom>
          <a:solidFill>
            <a:srgbClr val="D6EC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b="1" u="sng">
                <a:solidFill>
                  <a:schemeClr val="bg1"/>
                </a:solidFill>
              </a:rPr>
              <a:t>This is unstable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6" name="Rectangle 26"/>
          <p:cNvSpPr>
            <a:spLocks noChangeArrowheads="1"/>
          </p:cNvSpPr>
          <p:nvPr/>
        </p:nvSpPr>
        <p:spPr bwMode="auto">
          <a:xfrm>
            <a:off x="611560" y="5319210"/>
            <a:ext cx="807720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2400" dirty="0"/>
              <a:t>The cavity tends to increase the energy oscillations</a:t>
            </a:r>
          </a:p>
          <a:p>
            <a:pPr marL="342900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2400" dirty="0"/>
              <a:t>Now retune cavity so that </a:t>
            </a:r>
            <a:r>
              <a:rPr lang="en-US" sz="2400" b="1" dirty="0">
                <a:sym typeface="Symbol" charset="0"/>
              </a:rPr>
              <a:t></a:t>
            </a:r>
            <a:r>
              <a:rPr lang="en-US" sz="2400" baseline="-25000" dirty="0">
                <a:sym typeface="Symbol" charset="0"/>
              </a:rPr>
              <a:t>R</a:t>
            </a:r>
            <a:r>
              <a:rPr lang="en-US" sz="2400" b="1" dirty="0">
                <a:sym typeface="Symbol" charset="0"/>
              </a:rPr>
              <a:t>&lt;</a:t>
            </a:r>
            <a:r>
              <a:rPr lang="en-US" sz="2400" dirty="0"/>
              <a:t> h</a:t>
            </a:r>
            <a:r>
              <a:rPr lang="en-US" sz="2400" b="1" dirty="0">
                <a:sym typeface="Symbol" charset="0"/>
              </a:rPr>
              <a:t></a:t>
            </a:r>
            <a:r>
              <a:rPr lang="en-US" sz="2400" dirty="0"/>
              <a:t> </a:t>
            </a:r>
            <a:endParaRPr 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77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Head-Tail Bunch Mode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100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47800" y="2971800"/>
            <a:ext cx="6248400" cy="2286000"/>
            <a:chOff x="1447800" y="2971800"/>
            <a:chExt cx="6248400" cy="2286000"/>
          </a:xfrm>
        </p:grpSpPr>
        <p:sp>
          <p:nvSpPr>
            <p:cNvPr id="12" name="Line 2"/>
            <p:cNvSpPr>
              <a:spLocks noChangeShapeType="1"/>
            </p:cNvSpPr>
            <p:nvPr/>
          </p:nvSpPr>
          <p:spPr bwMode="auto">
            <a:xfrm>
              <a:off x="1447800" y="4114800"/>
              <a:ext cx="1600200" cy="0"/>
            </a:xfrm>
            <a:prstGeom prst="line">
              <a:avLst/>
            </a:prstGeom>
            <a:noFill/>
            <a:ln w="38100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3"/>
            <p:cNvSpPr>
              <a:spLocks noChangeShapeType="1"/>
            </p:cNvSpPr>
            <p:nvPr/>
          </p:nvSpPr>
          <p:spPr bwMode="auto">
            <a:xfrm>
              <a:off x="5791200" y="4114800"/>
              <a:ext cx="1905000" cy="0"/>
            </a:xfrm>
            <a:prstGeom prst="line">
              <a:avLst/>
            </a:prstGeom>
            <a:noFill/>
            <a:ln w="38100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4"/>
            <p:cNvSpPr>
              <a:spLocks/>
            </p:cNvSpPr>
            <p:nvPr/>
          </p:nvSpPr>
          <p:spPr bwMode="auto">
            <a:xfrm>
              <a:off x="3048000" y="2971800"/>
              <a:ext cx="1371600" cy="11430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rgbClr val="D6E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10847744">
              <a:off x="4419600" y="4114800"/>
              <a:ext cx="1371600" cy="11430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rgbClr val="D6E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3048000" y="3429000"/>
              <a:ext cx="1371600" cy="6858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rgbClr val="D6E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 rot="10847744">
              <a:off x="4421188" y="4114800"/>
              <a:ext cx="1371600" cy="6858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rgbClr val="D6E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 rot="10847744">
              <a:off x="4422775" y="4113213"/>
              <a:ext cx="1371600" cy="3048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rgbClr val="D6E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3048000" y="3657600"/>
              <a:ext cx="1371600" cy="4572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rgbClr val="D6E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3048000" y="3962400"/>
              <a:ext cx="1371600" cy="1524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rgbClr val="D6E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 rot="10847744">
              <a:off x="4419600" y="4114800"/>
              <a:ext cx="1371600" cy="1524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rgbClr val="D6E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 flipV="1">
              <a:off x="3048000" y="4114800"/>
              <a:ext cx="1371600" cy="2286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 rot="10847744" flipV="1">
              <a:off x="4421188" y="3810000"/>
              <a:ext cx="1371600" cy="3048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874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Head-Tail Bunch Mode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101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47800" y="2971800"/>
            <a:ext cx="6248400" cy="2286000"/>
            <a:chOff x="1447800" y="2971800"/>
            <a:chExt cx="6248400" cy="2286000"/>
          </a:xfrm>
        </p:grpSpPr>
        <p:sp>
          <p:nvSpPr>
            <p:cNvPr id="12" name="Line 2"/>
            <p:cNvSpPr>
              <a:spLocks noChangeShapeType="1"/>
            </p:cNvSpPr>
            <p:nvPr/>
          </p:nvSpPr>
          <p:spPr bwMode="auto">
            <a:xfrm>
              <a:off x="1447800" y="4114800"/>
              <a:ext cx="1600200" cy="0"/>
            </a:xfrm>
            <a:prstGeom prst="line">
              <a:avLst/>
            </a:prstGeom>
            <a:noFill/>
            <a:ln w="38100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3"/>
            <p:cNvSpPr>
              <a:spLocks noChangeShapeType="1"/>
            </p:cNvSpPr>
            <p:nvPr/>
          </p:nvSpPr>
          <p:spPr bwMode="auto">
            <a:xfrm>
              <a:off x="5791200" y="4114800"/>
              <a:ext cx="1905000" cy="0"/>
            </a:xfrm>
            <a:prstGeom prst="line">
              <a:avLst/>
            </a:prstGeom>
            <a:noFill/>
            <a:ln w="38100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4"/>
            <p:cNvSpPr>
              <a:spLocks/>
            </p:cNvSpPr>
            <p:nvPr/>
          </p:nvSpPr>
          <p:spPr bwMode="auto">
            <a:xfrm>
              <a:off x="3048000" y="2971800"/>
              <a:ext cx="1371600" cy="11430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10847744">
              <a:off x="4419600" y="4114800"/>
              <a:ext cx="1371600" cy="11430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3048000" y="3429000"/>
              <a:ext cx="1371600" cy="6858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 rot="10847744">
              <a:off x="4421188" y="4114800"/>
              <a:ext cx="1371600" cy="6858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 rot="10847744">
              <a:off x="4422775" y="4113213"/>
              <a:ext cx="1371600" cy="3048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3048000" y="3657600"/>
              <a:ext cx="1371600" cy="4572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3048000" y="3962400"/>
              <a:ext cx="1371600" cy="1524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 rot="10847744">
              <a:off x="4419600" y="4114800"/>
              <a:ext cx="1371600" cy="1524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 flipV="1">
              <a:off x="3048000" y="4114800"/>
              <a:ext cx="1371600" cy="2286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 rot="10847744" flipV="1">
              <a:off x="4421188" y="3810000"/>
              <a:ext cx="1371600" cy="3048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 flipV="1">
              <a:off x="3048000" y="4114800"/>
              <a:ext cx="1371600" cy="6096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 rot="10847744" flipV="1">
              <a:off x="4421188" y="3429000"/>
              <a:ext cx="1371600" cy="6858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874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Head-Tail Bunch Mode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102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47800" y="2895600"/>
            <a:ext cx="6248400" cy="2362200"/>
            <a:chOff x="1447800" y="2895600"/>
            <a:chExt cx="6248400" cy="2362200"/>
          </a:xfrm>
        </p:grpSpPr>
        <p:sp>
          <p:nvSpPr>
            <p:cNvPr id="12" name="Line 2"/>
            <p:cNvSpPr>
              <a:spLocks noChangeShapeType="1"/>
            </p:cNvSpPr>
            <p:nvPr/>
          </p:nvSpPr>
          <p:spPr bwMode="auto">
            <a:xfrm>
              <a:off x="1447800" y="4114800"/>
              <a:ext cx="1600200" cy="0"/>
            </a:xfrm>
            <a:prstGeom prst="line">
              <a:avLst/>
            </a:prstGeom>
            <a:noFill/>
            <a:ln w="38100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3"/>
            <p:cNvSpPr>
              <a:spLocks noChangeShapeType="1"/>
            </p:cNvSpPr>
            <p:nvPr/>
          </p:nvSpPr>
          <p:spPr bwMode="auto">
            <a:xfrm>
              <a:off x="5791200" y="4114800"/>
              <a:ext cx="1905000" cy="0"/>
            </a:xfrm>
            <a:prstGeom prst="line">
              <a:avLst/>
            </a:prstGeom>
            <a:noFill/>
            <a:ln w="38100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4"/>
            <p:cNvSpPr>
              <a:spLocks/>
            </p:cNvSpPr>
            <p:nvPr/>
          </p:nvSpPr>
          <p:spPr bwMode="auto">
            <a:xfrm>
              <a:off x="3048000" y="2971800"/>
              <a:ext cx="1371600" cy="11430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10847744">
              <a:off x="4419600" y="4114800"/>
              <a:ext cx="1371600" cy="11430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3048000" y="3429000"/>
              <a:ext cx="1371600" cy="6858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 rot="10847744">
              <a:off x="4421188" y="4114800"/>
              <a:ext cx="1371600" cy="6858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 rot="10847744">
              <a:off x="4422775" y="4113213"/>
              <a:ext cx="1371600" cy="3048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3048000" y="3657600"/>
              <a:ext cx="1371600" cy="4572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3048000" y="3962400"/>
              <a:ext cx="1371600" cy="1524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 rot="10847744">
              <a:off x="4419600" y="4114800"/>
              <a:ext cx="1371600" cy="1524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 flipV="1">
              <a:off x="3048000" y="4114800"/>
              <a:ext cx="1371600" cy="2286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 rot="10847744" flipV="1">
              <a:off x="4421188" y="3810000"/>
              <a:ext cx="1371600" cy="3048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 flipV="1">
              <a:off x="3048000" y="4114800"/>
              <a:ext cx="1371600" cy="6096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 rot="10847744" flipV="1">
              <a:off x="4421188" y="3429000"/>
              <a:ext cx="1371600" cy="6858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 flipV="1">
              <a:off x="3048000" y="4114800"/>
              <a:ext cx="1371600" cy="9144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 rot="10847744" flipV="1">
              <a:off x="4421188" y="3124200"/>
              <a:ext cx="1371600" cy="9906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 flipV="1">
              <a:off x="3048000" y="4114800"/>
              <a:ext cx="1371600" cy="11430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 rot="10847744" flipV="1">
              <a:off x="4419600" y="2895600"/>
              <a:ext cx="1371600" cy="12192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Rectangle 22"/>
          <p:cNvSpPr txBox="1">
            <a:spLocks noChangeArrowheads="1"/>
          </p:cNvSpPr>
          <p:nvPr/>
        </p:nvSpPr>
        <p:spPr>
          <a:xfrm>
            <a:off x="1066800" y="1371600"/>
            <a:ext cx="7772400" cy="4800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 smtClean="0">
                <a:solidFill>
                  <a:srgbClr val="FFFFFF"/>
                </a:solidFill>
              </a:rPr>
              <a:t>This is a standing wave with one node    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Thus:   </a:t>
            </a:r>
            <a:r>
              <a:rPr lang="en-US" sz="2400" b="1" u="sng" dirty="0" smtClean="0">
                <a:solidFill>
                  <a:srgbClr val="FFFFFF"/>
                </a:solidFill>
              </a:rPr>
              <a:t>Mode M=1</a:t>
            </a:r>
          </a:p>
          <a:p>
            <a:endParaRPr lang="en-US" sz="2400" u="sng" dirty="0">
              <a:solidFill>
                <a:schemeClr val="bg2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74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Head-Tail Bunch Mode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103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90600" y="2641975"/>
            <a:ext cx="7315200" cy="2362200"/>
            <a:chOff x="990600" y="2057400"/>
            <a:chExt cx="7315200" cy="2362200"/>
          </a:xfrm>
        </p:grpSpPr>
        <p:sp>
          <p:nvSpPr>
            <p:cNvPr id="12" name="Line 2"/>
            <p:cNvSpPr>
              <a:spLocks noChangeShapeType="1"/>
            </p:cNvSpPr>
            <p:nvPr/>
          </p:nvSpPr>
          <p:spPr bwMode="auto">
            <a:xfrm>
              <a:off x="990600" y="3276600"/>
              <a:ext cx="1600200" cy="0"/>
            </a:xfrm>
            <a:prstGeom prst="line">
              <a:avLst/>
            </a:prstGeom>
            <a:noFill/>
            <a:ln w="381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3"/>
            <p:cNvSpPr>
              <a:spLocks noChangeShapeType="1"/>
            </p:cNvSpPr>
            <p:nvPr/>
          </p:nvSpPr>
          <p:spPr bwMode="auto">
            <a:xfrm>
              <a:off x="6705600" y="3276600"/>
              <a:ext cx="1600200" cy="0"/>
            </a:xfrm>
            <a:prstGeom prst="line">
              <a:avLst/>
            </a:prstGeom>
            <a:noFill/>
            <a:ln w="38100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4"/>
            <p:cNvSpPr>
              <a:spLocks/>
            </p:cNvSpPr>
            <p:nvPr/>
          </p:nvSpPr>
          <p:spPr bwMode="auto">
            <a:xfrm>
              <a:off x="2590800" y="2133600"/>
              <a:ext cx="1371600" cy="11430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10847744">
              <a:off x="3962400" y="3276600"/>
              <a:ext cx="1371600" cy="11430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2590800" y="2590800"/>
              <a:ext cx="1371600" cy="6858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 rot="10847744">
              <a:off x="3963988" y="3276600"/>
              <a:ext cx="1371600" cy="6858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 rot="10847744">
              <a:off x="3965575" y="3275013"/>
              <a:ext cx="1371600" cy="3048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2590800" y="2819400"/>
              <a:ext cx="1371600" cy="4572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2590800" y="3124200"/>
              <a:ext cx="1371600" cy="1524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 rot="10847744">
              <a:off x="3962400" y="3276600"/>
              <a:ext cx="1371600" cy="1524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 flipV="1">
              <a:off x="2590800" y="3276600"/>
              <a:ext cx="1371600" cy="2286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 rot="10847744" flipV="1">
              <a:off x="3963988" y="2971800"/>
              <a:ext cx="1371600" cy="3048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 flipV="1">
              <a:off x="2590800" y="3276600"/>
              <a:ext cx="1371600" cy="6096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 rot="10847744" flipV="1">
              <a:off x="3963988" y="2590800"/>
              <a:ext cx="1371600" cy="6858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 flipV="1">
              <a:off x="2590800" y="3276600"/>
              <a:ext cx="1371600" cy="9144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 rot="10847744" flipV="1">
              <a:off x="3963988" y="2286000"/>
              <a:ext cx="1371600" cy="9906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 flipV="1">
              <a:off x="2590800" y="3276600"/>
              <a:ext cx="1371600" cy="11430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 rot="10847744" flipV="1">
              <a:off x="3962400" y="2057400"/>
              <a:ext cx="1371600" cy="12192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5334000" y="2133600"/>
              <a:ext cx="1371600" cy="11430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5334000" y="2590800"/>
              <a:ext cx="1371600" cy="6858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5334000" y="2819400"/>
              <a:ext cx="1371600" cy="4572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5334000" y="3124200"/>
              <a:ext cx="1371600" cy="1524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25"/>
            <p:cNvSpPr>
              <a:spLocks/>
            </p:cNvSpPr>
            <p:nvPr/>
          </p:nvSpPr>
          <p:spPr bwMode="auto">
            <a:xfrm flipV="1">
              <a:off x="5334000" y="3276600"/>
              <a:ext cx="1371600" cy="2286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 flipV="1">
              <a:off x="5334000" y="3276600"/>
              <a:ext cx="1371600" cy="6096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 flipV="1">
              <a:off x="5334000" y="3276600"/>
              <a:ext cx="1371600" cy="9144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 flipV="1">
              <a:off x="5334000" y="3276600"/>
              <a:ext cx="1371600" cy="11430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" name="Rectangle 32"/>
          <p:cNvSpPr txBox="1">
            <a:spLocks noChangeArrowheads="1"/>
          </p:cNvSpPr>
          <p:nvPr/>
        </p:nvSpPr>
        <p:spPr>
          <a:xfrm>
            <a:off x="1066800" y="1371600"/>
            <a:ext cx="7772400" cy="457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 smtClean="0"/>
              <a:t>This is (obviously!) </a:t>
            </a:r>
            <a:r>
              <a:rPr lang="en-US" sz="2400" b="1" dirty="0" smtClean="0"/>
              <a:t>Mode M=2.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874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53625"/>
            <a:ext cx="6660740" cy="914400"/>
          </a:xfrm>
        </p:spPr>
        <p:txBody>
          <a:bodyPr/>
          <a:lstStyle/>
          <a:p>
            <a:r>
              <a:rPr lang="en-US" dirty="0" smtClean="0"/>
              <a:t>Real Life Head-Tail Bunch Modes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104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533400" y="13716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2000" dirty="0"/>
              <a:t>Some real life </a:t>
            </a:r>
            <a:r>
              <a:rPr lang="en-US" sz="2000" dirty="0" smtClean="0"/>
              <a:t>examples of higher order head-tail modes.</a:t>
            </a:r>
            <a:endParaRPr lang="en-US" sz="2000" dirty="0"/>
          </a:p>
        </p:txBody>
      </p:sp>
      <p:pic>
        <p:nvPicPr>
          <p:cNvPr id="13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1828800"/>
            <a:ext cx="89916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81400"/>
            <a:ext cx="28956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81400"/>
            <a:ext cx="2900363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41730" y="1898830"/>
            <a:ext cx="67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M=4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92080" y="1898830"/>
            <a:ext cx="67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M=5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52420" y="1943835"/>
            <a:ext cx="67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M=7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61910" y="3564015"/>
            <a:ext cx="67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M=6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92280" y="36090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M=10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5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Space Charge Effects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105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Rectangle 45"/>
          <p:cNvSpPr txBox="1">
            <a:spLocks noChangeArrowheads="1"/>
          </p:cNvSpPr>
          <p:nvPr/>
        </p:nvSpPr>
        <p:spPr>
          <a:xfrm>
            <a:off x="914400" y="1219200"/>
            <a:ext cx="7772400" cy="838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 smtClean="0"/>
              <a:t>Between two charged particles in a beam we have different forces:</a:t>
            </a:r>
            <a:endParaRPr lang="en-US" sz="2400" dirty="0"/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16002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16002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2759075" y="272891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2759075" y="432911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 flipV="1">
            <a:off x="1676400" y="2286000"/>
            <a:ext cx="0" cy="457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1676400" y="4495800"/>
            <a:ext cx="0" cy="457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V="1">
            <a:off x="2835275" y="3948113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2835275" y="2881313"/>
            <a:ext cx="0" cy="457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>
            <a:off x="3063875" y="2805113"/>
            <a:ext cx="838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>
            <a:off x="3063875" y="4405313"/>
            <a:ext cx="838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 flipV="1">
            <a:off x="4953000" y="2286000"/>
            <a:ext cx="0" cy="419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16"/>
          <p:cNvSpPr>
            <a:spLocks noChangeShapeType="1"/>
          </p:cNvSpPr>
          <p:nvPr/>
        </p:nvSpPr>
        <p:spPr bwMode="auto">
          <a:xfrm>
            <a:off x="4648200" y="4419600"/>
            <a:ext cx="3733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Freeform 20"/>
          <p:cNvSpPr>
            <a:spLocks/>
          </p:cNvSpPr>
          <p:nvPr/>
        </p:nvSpPr>
        <p:spPr bwMode="auto">
          <a:xfrm>
            <a:off x="4953000" y="3124200"/>
            <a:ext cx="3108325" cy="1046163"/>
          </a:xfrm>
          <a:custGeom>
            <a:avLst/>
            <a:gdLst>
              <a:gd name="T0" fmla="*/ 0 w 1958"/>
              <a:gd name="T1" fmla="*/ 0 h 851"/>
              <a:gd name="T2" fmla="*/ 2147483647 w 1958"/>
              <a:gd name="T3" fmla="*/ 2147483647 h 851"/>
              <a:gd name="T4" fmla="*/ 2147483647 w 1958"/>
              <a:gd name="T5" fmla="*/ 2147483647 h 851"/>
              <a:gd name="T6" fmla="*/ 2147483647 w 1958"/>
              <a:gd name="T7" fmla="*/ 2147483647 h 851"/>
              <a:gd name="T8" fmla="*/ 2147483647 w 1958"/>
              <a:gd name="T9" fmla="*/ 2147483647 h 8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58"/>
              <a:gd name="T16" fmla="*/ 0 h 851"/>
              <a:gd name="T17" fmla="*/ 1958 w 1958"/>
              <a:gd name="T18" fmla="*/ 851 h 8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58" h="851">
                <a:moveTo>
                  <a:pt x="0" y="0"/>
                </a:moveTo>
                <a:cubicBezTo>
                  <a:pt x="108" y="8"/>
                  <a:pt x="218" y="7"/>
                  <a:pt x="432" y="48"/>
                </a:cubicBezTo>
                <a:cubicBezTo>
                  <a:pt x="646" y="89"/>
                  <a:pt x="1066" y="165"/>
                  <a:pt x="1285" y="244"/>
                </a:cubicBezTo>
                <a:cubicBezTo>
                  <a:pt x="1504" y="323"/>
                  <a:pt x="1634" y="421"/>
                  <a:pt x="1746" y="522"/>
                </a:cubicBezTo>
                <a:cubicBezTo>
                  <a:pt x="1858" y="623"/>
                  <a:pt x="1914" y="783"/>
                  <a:pt x="1958" y="851"/>
                </a:cubicBezTo>
              </a:path>
            </a:pathLst>
          </a:custGeom>
          <a:noFill/>
          <a:ln w="28575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8153400" y="2286000"/>
            <a:ext cx="0" cy="4114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974725" y="5275263"/>
            <a:ext cx="12477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latin typeface="+mn-lt"/>
              </a:rPr>
              <a:t>Coulomb</a:t>
            </a:r>
          </a:p>
          <a:p>
            <a:pPr algn="ctr"/>
            <a:r>
              <a:rPr lang="en-US" sz="2000" dirty="0">
                <a:latin typeface="+mn-lt"/>
              </a:rPr>
              <a:t>repulsion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2301875" y="5243513"/>
            <a:ext cx="1463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latin typeface="+mn-lt"/>
              </a:rPr>
              <a:t>Magnetic attraction</a:t>
            </a:r>
            <a:endParaRPr lang="en-US" dirty="0">
              <a:latin typeface="+mn-lt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3048000" y="3352800"/>
            <a:ext cx="666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Times New Roman" charset="0"/>
              </a:rPr>
              <a:t>I=ev</a:t>
            </a:r>
            <a:endParaRPr lang="en-US">
              <a:latin typeface="Times New Roman" charset="0"/>
            </a:endParaRPr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>
            <a:off x="3216275" y="3795713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V="1">
            <a:off x="3216275" y="2881313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8289925" y="4530725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b="1">
                <a:latin typeface="Symbol" charset="0"/>
              </a:rPr>
              <a:t>b</a:t>
            </a:r>
            <a:endParaRPr lang="en-US">
              <a:latin typeface="Times New Roman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7375525" y="1684338"/>
            <a:ext cx="595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Symbol" charset="0"/>
              </a:rPr>
              <a:t>b</a:t>
            </a:r>
            <a:r>
              <a:rPr lang="en-US" sz="2000" b="1">
                <a:latin typeface="Times New Roman" charset="0"/>
              </a:rPr>
              <a:t>=1</a:t>
            </a:r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7696200" y="20574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 rot="16224237">
            <a:off x="3995095" y="4965671"/>
            <a:ext cx="12490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+mn-lt"/>
              </a:rPr>
              <a:t>attractive</a:t>
            </a:r>
            <a:endParaRPr lang="en-US" dirty="0">
              <a:latin typeface="+mn-lt"/>
            </a:endParaRPr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 rot="16224237">
            <a:off x="4019156" y="3294827"/>
            <a:ext cx="11977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+mn-lt"/>
              </a:rPr>
              <a:t>repulsive</a:t>
            </a:r>
            <a:endParaRPr lang="en-US" dirty="0">
              <a:latin typeface="+mn-lt"/>
            </a:endParaRPr>
          </a:p>
        </p:txBody>
      </p: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1812925" y="2605088"/>
            <a:ext cx="328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Times New Roman" charset="0"/>
              </a:rPr>
              <a:t>+</a:t>
            </a:r>
            <a:endParaRPr lang="en-US">
              <a:latin typeface="Times New Roman" charset="0"/>
            </a:endParaRP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1828800" y="4191000"/>
            <a:ext cx="328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Times New Roman" charset="0"/>
              </a:rPr>
              <a:t>+</a:t>
            </a:r>
            <a:endParaRPr lang="en-US">
              <a:latin typeface="Times New Roman" charset="0"/>
            </a:endParaRPr>
          </a:p>
        </p:txBody>
      </p:sp>
      <p:sp>
        <p:nvSpPr>
          <p:cNvPr id="39" name="Text Box 35"/>
          <p:cNvSpPr txBox="1">
            <a:spLocks noChangeArrowheads="1"/>
          </p:cNvSpPr>
          <p:nvPr/>
        </p:nvSpPr>
        <p:spPr bwMode="auto">
          <a:xfrm>
            <a:off x="5394325" y="5122863"/>
            <a:ext cx="1262063" cy="406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FF3300"/>
                </a:solidFill>
              </a:rPr>
              <a:t>magnetic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6096000" y="2212975"/>
            <a:ext cx="1139825" cy="4064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hlink"/>
                </a:solidFill>
              </a:rPr>
              <a:t>coulomb</a:t>
            </a:r>
            <a:endParaRPr lang="en-US">
              <a:solidFill>
                <a:schemeClr val="hlink"/>
              </a:solidFill>
            </a:endParaRPr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 flipH="1">
            <a:off x="5638800" y="2514600"/>
            <a:ext cx="457200" cy="533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 flipV="1">
            <a:off x="5562600" y="4572000"/>
            <a:ext cx="457200" cy="609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 Box 39"/>
          <p:cNvSpPr txBox="1">
            <a:spLocks noChangeArrowheads="1"/>
          </p:cNvSpPr>
          <p:nvPr/>
        </p:nvSpPr>
        <p:spPr bwMode="auto">
          <a:xfrm>
            <a:off x="5013325" y="2071688"/>
            <a:ext cx="733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Times New Roman" charset="0"/>
              </a:rPr>
              <a:t>force</a:t>
            </a:r>
            <a:endParaRPr lang="en-US">
              <a:latin typeface="Times New Roman" charset="0"/>
            </a:endParaRPr>
          </a:p>
        </p:txBody>
      </p:sp>
      <p:sp>
        <p:nvSpPr>
          <p:cNvPr id="44" name="Line 40"/>
          <p:cNvSpPr>
            <a:spLocks noChangeShapeType="1"/>
          </p:cNvSpPr>
          <p:nvPr/>
        </p:nvSpPr>
        <p:spPr bwMode="auto">
          <a:xfrm>
            <a:off x="5029200" y="3124200"/>
            <a:ext cx="2971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41"/>
          <p:cNvSpPr txBox="1">
            <a:spLocks noChangeArrowheads="1"/>
          </p:cNvSpPr>
          <p:nvPr/>
        </p:nvSpPr>
        <p:spPr bwMode="auto">
          <a:xfrm>
            <a:off x="8153400" y="3051175"/>
            <a:ext cx="876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66CC"/>
                </a:solidFill>
              </a:rPr>
              <a:t>total </a:t>
            </a:r>
          </a:p>
          <a:p>
            <a:r>
              <a:rPr lang="en-US" sz="2000" b="1">
                <a:solidFill>
                  <a:srgbClr val="0066CC"/>
                </a:solidFill>
              </a:rPr>
              <a:t>force</a:t>
            </a:r>
            <a:endParaRPr lang="en-US"/>
          </a:p>
        </p:txBody>
      </p:sp>
      <p:sp>
        <p:nvSpPr>
          <p:cNvPr id="46" name="Line 42"/>
          <p:cNvSpPr>
            <a:spLocks noChangeShapeType="1"/>
          </p:cNvSpPr>
          <p:nvPr/>
        </p:nvSpPr>
        <p:spPr bwMode="auto">
          <a:xfrm flipH="1">
            <a:off x="7620000" y="3429000"/>
            <a:ext cx="609600" cy="228600"/>
          </a:xfrm>
          <a:prstGeom prst="line">
            <a:avLst/>
          </a:prstGeom>
          <a:noFill/>
          <a:ln w="9525">
            <a:solidFill>
              <a:srgbClr val="0066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44"/>
          <p:cNvSpPr txBox="1">
            <a:spLocks noChangeArrowheads="1"/>
          </p:cNvSpPr>
          <p:nvPr/>
        </p:nvSpPr>
        <p:spPr bwMode="auto">
          <a:xfrm>
            <a:off x="4724400" y="434340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Times New Roman" charset="0"/>
              </a:rPr>
              <a:t>0</a:t>
            </a:r>
            <a:endParaRPr lang="en-US">
              <a:latin typeface="Times New Roman" charset="0"/>
            </a:endParaRPr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4953000" y="4419600"/>
            <a:ext cx="3108325" cy="1046163"/>
          </a:xfrm>
          <a:custGeom>
            <a:avLst/>
            <a:gdLst>
              <a:gd name="T0" fmla="*/ 0 w 1958"/>
              <a:gd name="T1" fmla="*/ 0 h 851"/>
              <a:gd name="T2" fmla="*/ 2147483647 w 1958"/>
              <a:gd name="T3" fmla="*/ 2147483647 h 851"/>
              <a:gd name="T4" fmla="*/ 2147483647 w 1958"/>
              <a:gd name="T5" fmla="*/ 2147483647 h 851"/>
              <a:gd name="T6" fmla="*/ 2147483647 w 1958"/>
              <a:gd name="T7" fmla="*/ 2147483647 h 851"/>
              <a:gd name="T8" fmla="*/ 2147483647 w 1958"/>
              <a:gd name="T9" fmla="*/ 2147483647 h 8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58"/>
              <a:gd name="T16" fmla="*/ 0 h 851"/>
              <a:gd name="T17" fmla="*/ 1958 w 1958"/>
              <a:gd name="T18" fmla="*/ 851 h 8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58" h="851">
                <a:moveTo>
                  <a:pt x="0" y="0"/>
                </a:moveTo>
                <a:cubicBezTo>
                  <a:pt x="108" y="8"/>
                  <a:pt x="218" y="7"/>
                  <a:pt x="432" y="48"/>
                </a:cubicBezTo>
                <a:cubicBezTo>
                  <a:pt x="646" y="89"/>
                  <a:pt x="1066" y="165"/>
                  <a:pt x="1285" y="244"/>
                </a:cubicBezTo>
                <a:cubicBezTo>
                  <a:pt x="1504" y="323"/>
                  <a:pt x="1634" y="421"/>
                  <a:pt x="1746" y="522"/>
                </a:cubicBezTo>
                <a:cubicBezTo>
                  <a:pt x="1858" y="623"/>
                  <a:pt x="1914" y="783"/>
                  <a:pt x="1958" y="851"/>
                </a:cubicBez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Space Charge Effects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106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2" name="Group 216"/>
          <p:cNvGrpSpPr>
            <a:grpSpLocks/>
          </p:cNvGrpSpPr>
          <p:nvPr/>
        </p:nvGrpSpPr>
        <p:grpSpPr bwMode="auto">
          <a:xfrm>
            <a:off x="1295400" y="2438400"/>
            <a:ext cx="2590800" cy="2133600"/>
            <a:chOff x="960" y="1536"/>
            <a:chExt cx="1632" cy="1344"/>
          </a:xfrm>
        </p:grpSpPr>
        <p:sp>
          <p:nvSpPr>
            <p:cNvPr id="13" name="Oval 3"/>
            <p:cNvSpPr>
              <a:spLocks noChangeArrowheads="1"/>
            </p:cNvSpPr>
            <p:nvPr/>
          </p:nvSpPr>
          <p:spPr bwMode="auto">
            <a:xfrm>
              <a:off x="960" y="1536"/>
              <a:ext cx="1344" cy="13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1190" y="1767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1286" y="1863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1382" y="1959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1478" y="2055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1574" y="2151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1670" y="2247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1440" y="1680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1536" y="1776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22" name="Text Box 13"/>
            <p:cNvSpPr txBox="1">
              <a:spLocks noChangeArrowheads="1"/>
            </p:cNvSpPr>
            <p:nvPr/>
          </p:nvSpPr>
          <p:spPr bwMode="auto">
            <a:xfrm>
              <a:off x="1632" y="1872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1728" y="1968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24" name="Text Box 15"/>
            <p:cNvSpPr txBox="1">
              <a:spLocks noChangeArrowheads="1"/>
            </p:cNvSpPr>
            <p:nvPr/>
          </p:nvSpPr>
          <p:spPr bwMode="auto">
            <a:xfrm>
              <a:off x="1824" y="2064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25" name="Text Box 16"/>
            <p:cNvSpPr txBox="1">
              <a:spLocks noChangeArrowheads="1"/>
            </p:cNvSpPr>
            <p:nvPr/>
          </p:nvSpPr>
          <p:spPr bwMode="auto">
            <a:xfrm>
              <a:off x="1200" y="2160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26" name="Text Box 17"/>
            <p:cNvSpPr txBox="1">
              <a:spLocks noChangeArrowheads="1"/>
            </p:cNvSpPr>
            <p:nvPr/>
          </p:nvSpPr>
          <p:spPr bwMode="auto">
            <a:xfrm>
              <a:off x="1296" y="2256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1392" y="2352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28" name="Text Box 19"/>
            <p:cNvSpPr txBox="1">
              <a:spLocks noChangeArrowheads="1"/>
            </p:cNvSpPr>
            <p:nvPr/>
          </p:nvSpPr>
          <p:spPr bwMode="auto">
            <a:xfrm>
              <a:off x="1200" y="1968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29" name="Text Box 20"/>
            <p:cNvSpPr txBox="1">
              <a:spLocks noChangeArrowheads="1"/>
            </p:cNvSpPr>
            <p:nvPr/>
          </p:nvSpPr>
          <p:spPr bwMode="auto">
            <a:xfrm>
              <a:off x="1296" y="2064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30" name="Text Box 21"/>
            <p:cNvSpPr txBox="1">
              <a:spLocks noChangeArrowheads="1"/>
            </p:cNvSpPr>
            <p:nvPr/>
          </p:nvSpPr>
          <p:spPr bwMode="auto">
            <a:xfrm>
              <a:off x="1392" y="2160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31" name="Text Box 22"/>
            <p:cNvSpPr txBox="1">
              <a:spLocks noChangeArrowheads="1"/>
            </p:cNvSpPr>
            <p:nvPr/>
          </p:nvSpPr>
          <p:spPr bwMode="auto">
            <a:xfrm>
              <a:off x="1488" y="2256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32" name="Text Box 23"/>
            <p:cNvSpPr txBox="1">
              <a:spLocks noChangeArrowheads="1"/>
            </p:cNvSpPr>
            <p:nvPr/>
          </p:nvSpPr>
          <p:spPr bwMode="auto">
            <a:xfrm>
              <a:off x="1584" y="2352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33" name="Text Box 24"/>
            <p:cNvSpPr txBox="1">
              <a:spLocks noChangeArrowheads="1"/>
            </p:cNvSpPr>
            <p:nvPr/>
          </p:nvSpPr>
          <p:spPr bwMode="auto">
            <a:xfrm>
              <a:off x="1392" y="1776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34" name="Text Box 25"/>
            <p:cNvSpPr txBox="1">
              <a:spLocks noChangeArrowheads="1"/>
            </p:cNvSpPr>
            <p:nvPr/>
          </p:nvSpPr>
          <p:spPr bwMode="auto">
            <a:xfrm>
              <a:off x="1488" y="1872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35" name="Text Box 26"/>
            <p:cNvSpPr txBox="1">
              <a:spLocks noChangeArrowheads="1"/>
            </p:cNvSpPr>
            <p:nvPr/>
          </p:nvSpPr>
          <p:spPr bwMode="auto">
            <a:xfrm>
              <a:off x="1584" y="1968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36" name="Text Box 27"/>
            <p:cNvSpPr txBox="1">
              <a:spLocks noChangeArrowheads="1"/>
            </p:cNvSpPr>
            <p:nvPr/>
          </p:nvSpPr>
          <p:spPr bwMode="auto">
            <a:xfrm>
              <a:off x="1680" y="2064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37" name="Text Box 28"/>
            <p:cNvSpPr txBox="1">
              <a:spLocks noChangeArrowheads="1"/>
            </p:cNvSpPr>
            <p:nvPr/>
          </p:nvSpPr>
          <p:spPr bwMode="auto">
            <a:xfrm>
              <a:off x="1776" y="2160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38" name="Text Box 29"/>
            <p:cNvSpPr txBox="1">
              <a:spLocks noChangeArrowheads="1"/>
            </p:cNvSpPr>
            <p:nvPr/>
          </p:nvSpPr>
          <p:spPr bwMode="auto">
            <a:xfrm>
              <a:off x="1536" y="1584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39" name="Text Box 30"/>
            <p:cNvSpPr txBox="1">
              <a:spLocks noChangeArrowheads="1"/>
            </p:cNvSpPr>
            <p:nvPr/>
          </p:nvSpPr>
          <p:spPr bwMode="auto">
            <a:xfrm>
              <a:off x="1680" y="1632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40" name="Text Box 31"/>
            <p:cNvSpPr txBox="1">
              <a:spLocks noChangeArrowheads="1"/>
            </p:cNvSpPr>
            <p:nvPr/>
          </p:nvSpPr>
          <p:spPr bwMode="auto">
            <a:xfrm>
              <a:off x="1728" y="1776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41" name="Text Box 32"/>
            <p:cNvSpPr txBox="1">
              <a:spLocks noChangeArrowheads="1"/>
            </p:cNvSpPr>
            <p:nvPr/>
          </p:nvSpPr>
          <p:spPr bwMode="auto">
            <a:xfrm>
              <a:off x="1824" y="1872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42" name="Text Box 33"/>
            <p:cNvSpPr txBox="1">
              <a:spLocks noChangeArrowheads="1"/>
            </p:cNvSpPr>
            <p:nvPr/>
          </p:nvSpPr>
          <p:spPr bwMode="auto">
            <a:xfrm>
              <a:off x="1920" y="1968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43" name="Text Box 34"/>
            <p:cNvSpPr txBox="1">
              <a:spLocks noChangeArrowheads="1"/>
            </p:cNvSpPr>
            <p:nvPr/>
          </p:nvSpPr>
          <p:spPr bwMode="auto">
            <a:xfrm>
              <a:off x="1104" y="2352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44" name="Text Box 35"/>
            <p:cNvSpPr txBox="1">
              <a:spLocks noChangeArrowheads="1"/>
            </p:cNvSpPr>
            <p:nvPr/>
          </p:nvSpPr>
          <p:spPr bwMode="auto">
            <a:xfrm>
              <a:off x="1392" y="2352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45" name="Text Box 36"/>
            <p:cNvSpPr txBox="1">
              <a:spLocks noChangeArrowheads="1"/>
            </p:cNvSpPr>
            <p:nvPr/>
          </p:nvSpPr>
          <p:spPr bwMode="auto">
            <a:xfrm>
              <a:off x="1248" y="2592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46" name="Text Box 37"/>
            <p:cNvSpPr txBox="1">
              <a:spLocks noChangeArrowheads="1"/>
            </p:cNvSpPr>
            <p:nvPr/>
          </p:nvSpPr>
          <p:spPr bwMode="auto">
            <a:xfrm>
              <a:off x="1392" y="2640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47" name="Text Box 38"/>
            <p:cNvSpPr txBox="1">
              <a:spLocks noChangeArrowheads="1"/>
            </p:cNvSpPr>
            <p:nvPr/>
          </p:nvSpPr>
          <p:spPr bwMode="auto">
            <a:xfrm>
              <a:off x="1680" y="2448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48" name="Text Box 39"/>
            <p:cNvSpPr txBox="1">
              <a:spLocks noChangeArrowheads="1"/>
            </p:cNvSpPr>
            <p:nvPr/>
          </p:nvSpPr>
          <p:spPr bwMode="auto">
            <a:xfrm>
              <a:off x="1584" y="1968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49" name="Text Box 40"/>
            <p:cNvSpPr txBox="1">
              <a:spLocks noChangeArrowheads="1"/>
            </p:cNvSpPr>
            <p:nvPr/>
          </p:nvSpPr>
          <p:spPr bwMode="auto">
            <a:xfrm>
              <a:off x="1872" y="2256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50" name="Text Box 41"/>
            <p:cNvSpPr txBox="1">
              <a:spLocks noChangeArrowheads="1"/>
            </p:cNvSpPr>
            <p:nvPr/>
          </p:nvSpPr>
          <p:spPr bwMode="auto">
            <a:xfrm>
              <a:off x="1968" y="2352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51" name="Text Box 42"/>
            <p:cNvSpPr txBox="1">
              <a:spLocks noChangeArrowheads="1"/>
            </p:cNvSpPr>
            <p:nvPr/>
          </p:nvSpPr>
          <p:spPr bwMode="auto">
            <a:xfrm>
              <a:off x="1104" y="2112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52" name="Text Box 43"/>
            <p:cNvSpPr txBox="1">
              <a:spLocks noChangeArrowheads="1"/>
            </p:cNvSpPr>
            <p:nvPr/>
          </p:nvSpPr>
          <p:spPr bwMode="auto">
            <a:xfrm>
              <a:off x="1200" y="2208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53" name="Text Box 44"/>
            <p:cNvSpPr txBox="1">
              <a:spLocks noChangeArrowheads="1"/>
            </p:cNvSpPr>
            <p:nvPr/>
          </p:nvSpPr>
          <p:spPr bwMode="auto">
            <a:xfrm>
              <a:off x="1296" y="2304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54" name="Text Box 45"/>
            <p:cNvSpPr txBox="1">
              <a:spLocks noChangeArrowheads="1"/>
            </p:cNvSpPr>
            <p:nvPr/>
          </p:nvSpPr>
          <p:spPr bwMode="auto">
            <a:xfrm>
              <a:off x="1392" y="2400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55" name="Text Box 46"/>
            <p:cNvSpPr txBox="1">
              <a:spLocks noChangeArrowheads="1"/>
            </p:cNvSpPr>
            <p:nvPr/>
          </p:nvSpPr>
          <p:spPr bwMode="auto">
            <a:xfrm>
              <a:off x="1680" y="1632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56" name="Text Box 47"/>
            <p:cNvSpPr txBox="1">
              <a:spLocks noChangeArrowheads="1"/>
            </p:cNvSpPr>
            <p:nvPr/>
          </p:nvSpPr>
          <p:spPr bwMode="auto">
            <a:xfrm>
              <a:off x="1776" y="1728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57" name="Text Box 48"/>
            <p:cNvSpPr txBox="1">
              <a:spLocks noChangeArrowheads="1"/>
            </p:cNvSpPr>
            <p:nvPr/>
          </p:nvSpPr>
          <p:spPr bwMode="auto">
            <a:xfrm>
              <a:off x="1872" y="1824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58" name="Text Box 49"/>
            <p:cNvSpPr txBox="1">
              <a:spLocks noChangeArrowheads="1"/>
            </p:cNvSpPr>
            <p:nvPr/>
          </p:nvSpPr>
          <p:spPr bwMode="auto">
            <a:xfrm>
              <a:off x="1968" y="1920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59" name="Text Box 50"/>
            <p:cNvSpPr txBox="1">
              <a:spLocks noChangeArrowheads="1"/>
            </p:cNvSpPr>
            <p:nvPr/>
          </p:nvSpPr>
          <p:spPr bwMode="auto">
            <a:xfrm>
              <a:off x="1488" y="2016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60" name="Text Box 51"/>
            <p:cNvSpPr txBox="1">
              <a:spLocks noChangeArrowheads="1"/>
            </p:cNvSpPr>
            <p:nvPr/>
          </p:nvSpPr>
          <p:spPr bwMode="auto">
            <a:xfrm>
              <a:off x="1584" y="2112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61" name="Text Box 52"/>
            <p:cNvSpPr txBox="1">
              <a:spLocks noChangeArrowheads="1"/>
            </p:cNvSpPr>
            <p:nvPr/>
          </p:nvSpPr>
          <p:spPr bwMode="auto">
            <a:xfrm>
              <a:off x="1680" y="2208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62" name="Text Box 53"/>
            <p:cNvSpPr txBox="1">
              <a:spLocks noChangeArrowheads="1"/>
            </p:cNvSpPr>
            <p:nvPr/>
          </p:nvSpPr>
          <p:spPr bwMode="auto">
            <a:xfrm>
              <a:off x="1776" y="2304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63" name="Text Box 54"/>
            <p:cNvSpPr txBox="1">
              <a:spLocks noChangeArrowheads="1"/>
            </p:cNvSpPr>
            <p:nvPr/>
          </p:nvSpPr>
          <p:spPr bwMode="auto">
            <a:xfrm>
              <a:off x="1536" y="2496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64" name="Text Box 55"/>
            <p:cNvSpPr txBox="1">
              <a:spLocks noChangeArrowheads="1"/>
            </p:cNvSpPr>
            <p:nvPr/>
          </p:nvSpPr>
          <p:spPr bwMode="auto">
            <a:xfrm>
              <a:off x="1632" y="2592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65" name="Text Box 56"/>
            <p:cNvSpPr txBox="1">
              <a:spLocks noChangeArrowheads="1"/>
            </p:cNvSpPr>
            <p:nvPr/>
          </p:nvSpPr>
          <p:spPr bwMode="auto">
            <a:xfrm>
              <a:off x="1632" y="2640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66" name="Text Box 57"/>
            <p:cNvSpPr txBox="1">
              <a:spLocks noChangeArrowheads="1"/>
            </p:cNvSpPr>
            <p:nvPr/>
          </p:nvSpPr>
          <p:spPr bwMode="auto">
            <a:xfrm>
              <a:off x="1296" y="1632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67" name="Text Box 58"/>
            <p:cNvSpPr txBox="1">
              <a:spLocks noChangeArrowheads="1"/>
            </p:cNvSpPr>
            <p:nvPr/>
          </p:nvSpPr>
          <p:spPr bwMode="auto">
            <a:xfrm>
              <a:off x="1392" y="1728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68" name="Text Box 59"/>
            <p:cNvSpPr txBox="1">
              <a:spLocks noChangeArrowheads="1"/>
            </p:cNvSpPr>
            <p:nvPr/>
          </p:nvSpPr>
          <p:spPr bwMode="auto">
            <a:xfrm>
              <a:off x="1488" y="1824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69" name="Text Box 60"/>
            <p:cNvSpPr txBox="1">
              <a:spLocks noChangeArrowheads="1"/>
            </p:cNvSpPr>
            <p:nvPr/>
          </p:nvSpPr>
          <p:spPr bwMode="auto">
            <a:xfrm>
              <a:off x="1584" y="1920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70" name="Text Box 61"/>
            <p:cNvSpPr txBox="1">
              <a:spLocks noChangeArrowheads="1"/>
            </p:cNvSpPr>
            <p:nvPr/>
          </p:nvSpPr>
          <p:spPr bwMode="auto">
            <a:xfrm>
              <a:off x="1680" y="2016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71" name="Text Box 62"/>
            <p:cNvSpPr txBox="1">
              <a:spLocks noChangeArrowheads="1"/>
            </p:cNvSpPr>
            <p:nvPr/>
          </p:nvSpPr>
          <p:spPr bwMode="auto">
            <a:xfrm>
              <a:off x="1776" y="2112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72" name="Text Box 63"/>
            <p:cNvSpPr txBox="1">
              <a:spLocks noChangeArrowheads="1"/>
            </p:cNvSpPr>
            <p:nvPr/>
          </p:nvSpPr>
          <p:spPr bwMode="auto">
            <a:xfrm>
              <a:off x="1872" y="2208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73" name="Text Box 64"/>
            <p:cNvSpPr txBox="1">
              <a:spLocks noChangeArrowheads="1"/>
            </p:cNvSpPr>
            <p:nvPr/>
          </p:nvSpPr>
          <p:spPr bwMode="auto">
            <a:xfrm>
              <a:off x="1056" y="1920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74" name="Text Box 65"/>
            <p:cNvSpPr txBox="1">
              <a:spLocks noChangeArrowheads="1"/>
            </p:cNvSpPr>
            <p:nvPr/>
          </p:nvSpPr>
          <p:spPr bwMode="auto">
            <a:xfrm>
              <a:off x="1152" y="2016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75" name="Text Box 66"/>
            <p:cNvSpPr txBox="1">
              <a:spLocks noChangeArrowheads="1"/>
            </p:cNvSpPr>
            <p:nvPr/>
          </p:nvSpPr>
          <p:spPr bwMode="auto">
            <a:xfrm>
              <a:off x="1248" y="2112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76" name="Text Box 67"/>
            <p:cNvSpPr txBox="1">
              <a:spLocks noChangeArrowheads="1"/>
            </p:cNvSpPr>
            <p:nvPr/>
          </p:nvSpPr>
          <p:spPr bwMode="auto">
            <a:xfrm>
              <a:off x="1248" y="2304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77" name="Text Box 68"/>
            <p:cNvSpPr txBox="1">
              <a:spLocks noChangeArrowheads="1"/>
            </p:cNvSpPr>
            <p:nvPr/>
          </p:nvSpPr>
          <p:spPr bwMode="auto">
            <a:xfrm>
              <a:off x="1440" y="2304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78" name="Text Box 69"/>
            <p:cNvSpPr txBox="1">
              <a:spLocks noChangeArrowheads="1"/>
            </p:cNvSpPr>
            <p:nvPr/>
          </p:nvSpPr>
          <p:spPr bwMode="auto">
            <a:xfrm>
              <a:off x="1536" y="2400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79" name="Text Box 70"/>
            <p:cNvSpPr txBox="1">
              <a:spLocks noChangeArrowheads="1"/>
            </p:cNvSpPr>
            <p:nvPr/>
          </p:nvSpPr>
          <p:spPr bwMode="auto">
            <a:xfrm>
              <a:off x="1632" y="2496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80" name="Text Box 71"/>
            <p:cNvSpPr txBox="1">
              <a:spLocks noChangeArrowheads="1"/>
            </p:cNvSpPr>
            <p:nvPr/>
          </p:nvSpPr>
          <p:spPr bwMode="auto">
            <a:xfrm>
              <a:off x="1200" y="1824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81" name="Text Box 72"/>
            <p:cNvSpPr txBox="1">
              <a:spLocks noChangeArrowheads="1"/>
            </p:cNvSpPr>
            <p:nvPr/>
          </p:nvSpPr>
          <p:spPr bwMode="auto">
            <a:xfrm>
              <a:off x="1296" y="1920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82" name="Text Box 73"/>
            <p:cNvSpPr txBox="1">
              <a:spLocks noChangeArrowheads="1"/>
            </p:cNvSpPr>
            <p:nvPr/>
          </p:nvSpPr>
          <p:spPr bwMode="auto">
            <a:xfrm>
              <a:off x="1152" y="2016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83" name="Text Box 74"/>
            <p:cNvSpPr txBox="1">
              <a:spLocks noChangeArrowheads="1"/>
            </p:cNvSpPr>
            <p:nvPr/>
          </p:nvSpPr>
          <p:spPr bwMode="auto">
            <a:xfrm>
              <a:off x="1680" y="2160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84" name="Text Box 75"/>
            <p:cNvSpPr txBox="1">
              <a:spLocks noChangeArrowheads="1"/>
            </p:cNvSpPr>
            <p:nvPr/>
          </p:nvSpPr>
          <p:spPr bwMode="auto">
            <a:xfrm>
              <a:off x="1584" y="2208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85" name="Text Box 76"/>
            <p:cNvSpPr txBox="1">
              <a:spLocks noChangeArrowheads="1"/>
            </p:cNvSpPr>
            <p:nvPr/>
          </p:nvSpPr>
          <p:spPr bwMode="auto">
            <a:xfrm>
              <a:off x="1680" y="2304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86" name="Text Box 77"/>
            <p:cNvSpPr txBox="1">
              <a:spLocks noChangeArrowheads="1"/>
            </p:cNvSpPr>
            <p:nvPr/>
          </p:nvSpPr>
          <p:spPr bwMode="auto">
            <a:xfrm>
              <a:off x="1776" y="2400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87" name="Text Box 78"/>
            <p:cNvSpPr txBox="1">
              <a:spLocks noChangeArrowheads="1"/>
            </p:cNvSpPr>
            <p:nvPr/>
          </p:nvSpPr>
          <p:spPr bwMode="auto">
            <a:xfrm>
              <a:off x="1392" y="1584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88" name="Text Box 79"/>
            <p:cNvSpPr txBox="1">
              <a:spLocks noChangeArrowheads="1"/>
            </p:cNvSpPr>
            <p:nvPr/>
          </p:nvSpPr>
          <p:spPr bwMode="auto">
            <a:xfrm>
              <a:off x="1488" y="1680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89" name="Text Box 80"/>
            <p:cNvSpPr txBox="1">
              <a:spLocks noChangeArrowheads="1"/>
            </p:cNvSpPr>
            <p:nvPr/>
          </p:nvSpPr>
          <p:spPr bwMode="auto">
            <a:xfrm>
              <a:off x="1440" y="1968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90" name="Text Box 81"/>
            <p:cNvSpPr txBox="1">
              <a:spLocks noChangeArrowheads="1"/>
            </p:cNvSpPr>
            <p:nvPr/>
          </p:nvSpPr>
          <p:spPr bwMode="auto">
            <a:xfrm>
              <a:off x="1680" y="1872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91" name="Text Box 82"/>
            <p:cNvSpPr txBox="1">
              <a:spLocks noChangeArrowheads="1"/>
            </p:cNvSpPr>
            <p:nvPr/>
          </p:nvSpPr>
          <p:spPr bwMode="auto">
            <a:xfrm>
              <a:off x="1776" y="1968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92" name="Text Box 83"/>
            <p:cNvSpPr txBox="1">
              <a:spLocks noChangeArrowheads="1"/>
            </p:cNvSpPr>
            <p:nvPr/>
          </p:nvSpPr>
          <p:spPr bwMode="auto">
            <a:xfrm>
              <a:off x="1872" y="2064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93" name="Text Box 84"/>
            <p:cNvSpPr txBox="1">
              <a:spLocks noChangeArrowheads="1"/>
            </p:cNvSpPr>
            <p:nvPr/>
          </p:nvSpPr>
          <p:spPr bwMode="auto">
            <a:xfrm>
              <a:off x="1968" y="2160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94" name="Text Box 85"/>
            <p:cNvSpPr txBox="1">
              <a:spLocks noChangeArrowheads="1"/>
            </p:cNvSpPr>
            <p:nvPr/>
          </p:nvSpPr>
          <p:spPr bwMode="auto">
            <a:xfrm>
              <a:off x="1776" y="2400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95" name="Text Box 86"/>
            <p:cNvSpPr txBox="1">
              <a:spLocks noChangeArrowheads="1"/>
            </p:cNvSpPr>
            <p:nvPr/>
          </p:nvSpPr>
          <p:spPr bwMode="auto">
            <a:xfrm>
              <a:off x="1872" y="2496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96" name="Text Box 87"/>
            <p:cNvSpPr txBox="1">
              <a:spLocks noChangeArrowheads="1"/>
            </p:cNvSpPr>
            <p:nvPr/>
          </p:nvSpPr>
          <p:spPr bwMode="auto">
            <a:xfrm>
              <a:off x="1728" y="1536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97" name="Text Box 88"/>
            <p:cNvSpPr txBox="1">
              <a:spLocks noChangeArrowheads="1"/>
            </p:cNvSpPr>
            <p:nvPr/>
          </p:nvSpPr>
          <p:spPr bwMode="auto">
            <a:xfrm>
              <a:off x="1824" y="1632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98" name="Text Box 89"/>
            <p:cNvSpPr txBox="1">
              <a:spLocks noChangeArrowheads="1"/>
            </p:cNvSpPr>
            <p:nvPr/>
          </p:nvSpPr>
          <p:spPr bwMode="auto">
            <a:xfrm>
              <a:off x="1920" y="1728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99" name="Text Box 90"/>
            <p:cNvSpPr txBox="1">
              <a:spLocks noChangeArrowheads="1"/>
            </p:cNvSpPr>
            <p:nvPr/>
          </p:nvSpPr>
          <p:spPr bwMode="auto">
            <a:xfrm>
              <a:off x="2016" y="1824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100" name="Text Box 91"/>
            <p:cNvSpPr txBox="1">
              <a:spLocks noChangeArrowheads="1"/>
            </p:cNvSpPr>
            <p:nvPr/>
          </p:nvSpPr>
          <p:spPr bwMode="auto">
            <a:xfrm>
              <a:off x="2112" y="1920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101" name="Text Box 92"/>
            <p:cNvSpPr txBox="1">
              <a:spLocks noChangeArrowheads="1"/>
            </p:cNvSpPr>
            <p:nvPr/>
          </p:nvSpPr>
          <p:spPr bwMode="auto">
            <a:xfrm>
              <a:off x="1968" y="2064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>
                  <a:solidFill>
                    <a:schemeClr val="hlink"/>
                  </a:solidFill>
                </a:rPr>
                <a:t>+</a:t>
              </a:r>
            </a:p>
          </p:txBody>
        </p:sp>
        <p:sp>
          <p:nvSpPr>
            <p:cNvPr id="102" name="Oval 93"/>
            <p:cNvSpPr>
              <a:spLocks noChangeArrowheads="1"/>
            </p:cNvSpPr>
            <p:nvPr/>
          </p:nvSpPr>
          <p:spPr bwMode="auto">
            <a:xfrm>
              <a:off x="2016" y="2107"/>
              <a:ext cx="144" cy="129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" name="Line 95"/>
            <p:cNvSpPr>
              <a:spLocks noChangeShapeType="1"/>
            </p:cNvSpPr>
            <p:nvPr/>
          </p:nvSpPr>
          <p:spPr bwMode="auto">
            <a:xfrm>
              <a:off x="2208" y="2160"/>
              <a:ext cx="384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Oval 97"/>
            <p:cNvSpPr>
              <a:spLocks noChangeArrowheads="1"/>
            </p:cNvSpPr>
            <p:nvPr/>
          </p:nvSpPr>
          <p:spPr bwMode="auto">
            <a:xfrm>
              <a:off x="1584" y="216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05" name="Group 217"/>
          <p:cNvGrpSpPr>
            <a:grpSpLocks/>
          </p:cNvGrpSpPr>
          <p:nvPr/>
        </p:nvGrpSpPr>
        <p:grpSpPr bwMode="auto">
          <a:xfrm>
            <a:off x="5486400" y="2362200"/>
            <a:ext cx="2133600" cy="2133600"/>
            <a:chOff x="3600" y="1488"/>
            <a:chExt cx="1344" cy="1344"/>
          </a:xfrm>
        </p:grpSpPr>
        <p:sp>
          <p:nvSpPr>
            <p:cNvPr id="106" name="Oval 4"/>
            <p:cNvSpPr>
              <a:spLocks noChangeArrowheads="1"/>
            </p:cNvSpPr>
            <p:nvPr/>
          </p:nvSpPr>
          <p:spPr bwMode="auto">
            <a:xfrm>
              <a:off x="3600" y="1488"/>
              <a:ext cx="1344" cy="13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7" name="Oval 98"/>
            <p:cNvSpPr>
              <a:spLocks noChangeArrowheads="1"/>
            </p:cNvSpPr>
            <p:nvPr/>
          </p:nvSpPr>
          <p:spPr bwMode="auto">
            <a:xfrm>
              <a:off x="4224" y="211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8" name="Oval 99"/>
            <p:cNvSpPr>
              <a:spLocks noChangeArrowheads="1"/>
            </p:cNvSpPr>
            <p:nvPr/>
          </p:nvSpPr>
          <p:spPr bwMode="auto">
            <a:xfrm>
              <a:off x="3984" y="24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9" name="Oval 100"/>
            <p:cNvSpPr>
              <a:spLocks noChangeArrowheads="1"/>
            </p:cNvSpPr>
            <p:nvPr/>
          </p:nvSpPr>
          <p:spPr bwMode="auto">
            <a:xfrm>
              <a:off x="4080" y="24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" name="Oval 101"/>
            <p:cNvSpPr>
              <a:spLocks noChangeArrowheads="1"/>
            </p:cNvSpPr>
            <p:nvPr/>
          </p:nvSpPr>
          <p:spPr bwMode="auto">
            <a:xfrm>
              <a:off x="4176" y="25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1" name="Oval 102"/>
            <p:cNvSpPr>
              <a:spLocks noChangeArrowheads="1"/>
            </p:cNvSpPr>
            <p:nvPr/>
          </p:nvSpPr>
          <p:spPr bwMode="auto">
            <a:xfrm>
              <a:off x="4272" y="26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" name="Oval 103"/>
            <p:cNvSpPr>
              <a:spLocks noChangeArrowheads="1"/>
            </p:cNvSpPr>
            <p:nvPr/>
          </p:nvSpPr>
          <p:spPr bwMode="auto">
            <a:xfrm>
              <a:off x="4032" y="16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" name="Oval 104"/>
            <p:cNvSpPr>
              <a:spLocks noChangeArrowheads="1"/>
            </p:cNvSpPr>
            <p:nvPr/>
          </p:nvSpPr>
          <p:spPr bwMode="auto">
            <a:xfrm>
              <a:off x="4128" y="17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" name="Oval 105"/>
            <p:cNvSpPr>
              <a:spLocks noChangeArrowheads="1"/>
            </p:cNvSpPr>
            <p:nvPr/>
          </p:nvSpPr>
          <p:spPr bwMode="auto">
            <a:xfrm>
              <a:off x="4224" y="18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5" name="Oval 106"/>
            <p:cNvSpPr>
              <a:spLocks noChangeArrowheads="1"/>
            </p:cNvSpPr>
            <p:nvPr/>
          </p:nvSpPr>
          <p:spPr bwMode="auto">
            <a:xfrm>
              <a:off x="4320" y="19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6" name="Oval 107"/>
            <p:cNvSpPr>
              <a:spLocks noChangeArrowheads="1"/>
            </p:cNvSpPr>
            <p:nvPr/>
          </p:nvSpPr>
          <p:spPr bwMode="auto">
            <a:xfrm>
              <a:off x="4416" y="20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7" name="Oval 108"/>
            <p:cNvSpPr>
              <a:spLocks noChangeArrowheads="1"/>
            </p:cNvSpPr>
            <p:nvPr/>
          </p:nvSpPr>
          <p:spPr bwMode="auto">
            <a:xfrm>
              <a:off x="4512" y="21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8" name="Oval 109"/>
            <p:cNvSpPr>
              <a:spLocks noChangeArrowheads="1"/>
            </p:cNvSpPr>
            <p:nvPr/>
          </p:nvSpPr>
          <p:spPr bwMode="auto">
            <a:xfrm>
              <a:off x="4608" y="22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9" name="Oval 110"/>
            <p:cNvSpPr>
              <a:spLocks noChangeArrowheads="1"/>
            </p:cNvSpPr>
            <p:nvPr/>
          </p:nvSpPr>
          <p:spPr bwMode="auto">
            <a:xfrm>
              <a:off x="4704" y="230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0" name="Oval 111"/>
            <p:cNvSpPr>
              <a:spLocks noChangeArrowheads="1"/>
            </p:cNvSpPr>
            <p:nvPr/>
          </p:nvSpPr>
          <p:spPr bwMode="auto">
            <a:xfrm>
              <a:off x="3840" y="22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1" name="Oval 112"/>
            <p:cNvSpPr>
              <a:spLocks noChangeArrowheads="1"/>
            </p:cNvSpPr>
            <p:nvPr/>
          </p:nvSpPr>
          <p:spPr bwMode="auto">
            <a:xfrm>
              <a:off x="4176" y="206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" name="Oval 113"/>
            <p:cNvSpPr>
              <a:spLocks noChangeArrowheads="1"/>
            </p:cNvSpPr>
            <p:nvPr/>
          </p:nvSpPr>
          <p:spPr bwMode="auto">
            <a:xfrm>
              <a:off x="4080" y="20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" name="Oval 114"/>
            <p:cNvSpPr>
              <a:spLocks noChangeArrowheads="1"/>
            </p:cNvSpPr>
            <p:nvPr/>
          </p:nvSpPr>
          <p:spPr bwMode="auto">
            <a:xfrm>
              <a:off x="4272" y="216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" name="Oval 115"/>
            <p:cNvSpPr>
              <a:spLocks noChangeArrowheads="1"/>
            </p:cNvSpPr>
            <p:nvPr/>
          </p:nvSpPr>
          <p:spPr bwMode="auto">
            <a:xfrm>
              <a:off x="4176" y="22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5" name="Oval 116"/>
            <p:cNvSpPr>
              <a:spLocks noChangeArrowheads="1"/>
            </p:cNvSpPr>
            <p:nvPr/>
          </p:nvSpPr>
          <p:spPr bwMode="auto">
            <a:xfrm>
              <a:off x="4272" y="230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6" name="Oval 117"/>
            <p:cNvSpPr>
              <a:spLocks noChangeArrowheads="1"/>
            </p:cNvSpPr>
            <p:nvPr/>
          </p:nvSpPr>
          <p:spPr bwMode="auto">
            <a:xfrm>
              <a:off x="4368" y="24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7" name="Oval 118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8" name="Oval 119"/>
            <p:cNvSpPr>
              <a:spLocks noChangeArrowheads="1"/>
            </p:cNvSpPr>
            <p:nvPr/>
          </p:nvSpPr>
          <p:spPr bwMode="auto">
            <a:xfrm>
              <a:off x="4128" y="16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9" name="Oval 120"/>
            <p:cNvSpPr>
              <a:spLocks noChangeArrowheads="1"/>
            </p:cNvSpPr>
            <p:nvPr/>
          </p:nvSpPr>
          <p:spPr bwMode="auto">
            <a:xfrm>
              <a:off x="4224" y="17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0" name="Oval 122"/>
            <p:cNvSpPr>
              <a:spLocks noChangeArrowheads="1"/>
            </p:cNvSpPr>
            <p:nvPr/>
          </p:nvSpPr>
          <p:spPr bwMode="auto">
            <a:xfrm>
              <a:off x="4224" y="19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1" name="Oval 123"/>
            <p:cNvSpPr>
              <a:spLocks noChangeArrowheads="1"/>
            </p:cNvSpPr>
            <p:nvPr/>
          </p:nvSpPr>
          <p:spPr bwMode="auto">
            <a:xfrm>
              <a:off x="4512" y="20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2" name="Oval 124"/>
            <p:cNvSpPr>
              <a:spLocks noChangeArrowheads="1"/>
            </p:cNvSpPr>
            <p:nvPr/>
          </p:nvSpPr>
          <p:spPr bwMode="auto">
            <a:xfrm>
              <a:off x="4608" y="21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" name="Oval 125"/>
            <p:cNvSpPr>
              <a:spLocks noChangeArrowheads="1"/>
            </p:cNvSpPr>
            <p:nvPr/>
          </p:nvSpPr>
          <p:spPr bwMode="auto">
            <a:xfrm>
              <a:off x="4704" y="22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4" name="Oval 126"/>
            <p:cNvSpPr>
              <a:spLocks noChangeArrowheads="1"/>
            </p:cNvSpPr>
            <p:nvPr/>
          </p:nvSpPr>
          <p:spPr bwMode="auto">
            <a:xfrm>
              <a:off x="4800" y="230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5" name="Oval 127"/>
            <p:cNvSpPr>
              <a:spLocks noChangeArrowheads="1"/>
            </p:cNvSpPr>
            <p:nvPr/>
          </p:nvSpPr>
          <p:spPr bwMode="auto">
            <a:xfrm>
              <a:off x="3888" y="17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6" name="Oval 128"/>
            <p:cNvSpPr>
              <a:spLocks noChangeArrowheads="1"/>
            </p:cNvSpPr>
            <p:nvPr/>
          </p:nvSpPr>
          <p:spPr bwMode="auto">
            <a:xfrm>
              <a:off x="3984" y="18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7" name="Oval 129"/>
            <p:cNvSpPr>
              <a:spLocks noChangeArrowheads="1"/>
            </p:cNvSpPr>
            <p:nvPr/>
          </p:nvSpPr>
          <p:spPr bwMode="auto">
            <a:xfrm flipV="1">
              <a:off x="4176" y="21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8" name="Oval 130"/>
            <p:cNvSpPr>
              <a:spLocks noChangeArrowheads="1"/>
            </p:cNvSpPr>
            <p:nvPr/>
          </p:nvSpPr>
          <p:spPr bwMode="auto">
            <a:xfrm>
              <a:off x="4176" y="20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9" name="Oval 131"/>
            <p:cNvSpPr>
              <a:spLocks noChangeArrowheads="1"/>
            </p:cNvSpPr>
            <p:nvPr/>
          </p:nvSpPr>
          <p:spPr bwMode="auto">
            <a:xfrm>
              <a:off x="4272" y="21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0" name="Oval 132"/>
            <p:cNvSpPr>
              <a:spLocks noChangeArrowheads="1"/>
            </p:cNvSpPr>
            <p:nvPr/>
          </p:nvSpPr>
          <p:spPr bwMode="auto">
            <a:xfrm>
              <a:off x="4368" y="22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1" name="Oval 133"/>
            <p:cNvSpPr>
              <a:spLocks noChangeArrowheads="1"/>
            </p:cNvSpPr>
            <p:nvPr/>
          </p:nvSpPr>
          <p:spPr bwMode="auto">
            <a:xfrm>
              <a:off x="4464" y="230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2" name="Oval 134"/>
            <p:cNvSpPr>
              <a:spLocks noChangeArrowheads="1"/>
            </p:cNvSpPr>
            <p:nvPr/>
          </p:nvSpPr>
          <p:spPr bwMode="auto">
            <a:xfrm>
              <a:off x="4560" y="24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3" name="Oval 135"/>
            <p:cNvSpPr>
              <a:spLocks noChangeArrowheads="1"/>
            </p:cNvSpPr>
            <p:nvPr/>
          </p:nvSpPr>
          <p:spPr bwMode="auto">
            <a:xfrm>
              <a:off x="4656" y="24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4" name="Oval 136"/>
            <p:cNvSpPr>
              <a:spLocks noChangeArrowheads="1"/>
            </p:cNvSpPr>
            <p:nvPr/>
          </p:nvSpPr>
          <p:spPr bwMode="auto">
            <a:xfrm>
              <a:off x="3936" y="22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5" name="Oval 137"/>
            <p:cNvSpPr>
              <a:spLocks noChangeArrowheads="1"/>
            </p:cNvSpPr>
            <p:nvPr/>
          </p:nvSpPr>
          <p:spPr bwMode="auto">
            <a:xfrm>
              <a:off x="3840" y="20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6" name="Oval 138"/>
            <p:cNvSpPr>
              <a:spLocks noChangeArrowheads="1"/>
            </p:cNvSpPr>
            <p:nvPr/>
          </p:nvSpPr>
          <p:spPr bwMode="auto">
            <a:xfrm>
              <a:off x="3936" y="21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7" name="Oval 139"/>
            <p:cNvSpPr>
              <a:spLocks noChangeArrowheads="1"/>
            </p:cNvSpPr>
            <p:nvPr/>
          </p:nvSpPr>
          <p:spPr bwMode="auto">
            <a:xfrm>
              <a:off x="4032" y="22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8" name="Oval 140"/>
            <p:cNvSpPr>
              <a:spLocks noChangeArrowheads="1"/>
            </p:cNvSpPr>
            <p:nvPr/>
          </p:nvSpPr>
          <p:spPr bwMode="auto">
            <a:xfrm>
              <a:off x="4128" y="230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9" name="Oval 141"/>
            <p:cNvSpPr>
              <a:spLocks noChangeArrowheads="1"/>
            </p:cNvSpPr>
            <p:nvPr/>
          </p:nvSpPr>
          <p:spPr bwMode="auto">
            <a:xfrm>
              <a:off x="4224" y="24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0" name="Oval 142"/>
            <p:cNvSpPr>
              <a:spLocks noChangeArrowheads="1"/>
            </p:cNvSpPr>
            <p:nvPr/>
          </p:nvSpPr>
          <p:spPr bwMode="auto">
            <a:xfrm>
              <a:off x="4320" y="24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1" name="Oval 143"/>
            <p:cNvSpPr>
              <a:spLocks noChangeArrowheads="1"/>
            </p:cNvSpPr>
            <p:nvPr/>
          </p:nvSpPr>
          <p:spPr bwMode="auto">
            <a:xfrm>
              <a:off x="4416" y="259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2" name="Oval 144"/>
            <p:cNvSpPr>
              <a:spLocks noChangeArrowheads="1"/>
            </p:cNvSpPr>
            <p:nvPr/>
          </p:nvSpPr>
          <p:spPr bwMode="auto">
            <a:xfrm>
              <a:off x="4224" y="14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" name="Oval 145"/>
            <p:cNvSpPr>
              <a:spLocks noChangeArrowheads="1"/>
            </p:cNvSpPr>
            <p:nvPr/>
          </p:nvSpPr>
          <p:spPr bwMode="auto">
            <a:xfrm>
              <a:off x="4320" y="158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4" name="Oval 146"/>
            <p:cNvSpPr>
              <a:spLocks noChangeArrowheads="1"/>
            </p:cNvSpPr>
            <p:nvPr/>
          </p:nvSpPr>
          <p:spPr bwMode="auto">
            <a:xfrm>
              <a:off x="4560" y="16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5" name="Oval 147"/>
            <p:cNvSpPr>
              <a:spLocks noChangeArrowheads="1"/>
            </p:cNvSpPr>
            <p:nvPr/>
          </p:nvSpPr>
          <p:spPr bwMode="auto">
            <a:xfrm>
              <a:off x="4512" y="17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6" name="Oval 148"/>
            <p:cNvSpPr>
              <a:spLocks noChangeArrowheads="1"/>
            </p:cNvSpPr>
            <p:nvPr/>
          </p:nvSpPr>
          <p:spPr bwMode="auto">
            <a:xfrm>
              <a:off x="4608" y="18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7" name="Oval 149"/>
            <p:cNvSpPr>
              <a:spLocks noChangeArrowheads="1"/>
            </p:cNvSpPr>
            <p:nvPr/>
          </p:nvSpPr>
          <p:spPr bwMode="auto">
            <a:xfrm>
              <a:off x="4704" y="19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8" name="Oval 150"/>
            <p:cNvSpPr>
              <a:spLocks noChangeArrowheads="1"/>
            </p:cNvSpPr>
            <p:nvPr/>
          </p:nvSpPr>
          <p:spPr bwMode="auto">
            <a:xfrm>
              <a:off x="4800" y="2064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9" name="Oval 151"/>
            <p:cNvSpPr>
              <a:spLocks noChangeArrowheads="1"/>
            </p:cNvSpPr>
            <p:nvPr/>
          </p:nvSpPr>
          <p:spPr bwMode="auto">
            <a:xfrm>
              <a:off x="3648" y="206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0" name="Oval 152"/>
            <p:cNvSpPr>
              <a:spLocks noChangeArrowheads="1"/>
            </p:cNvSpPr>
            <p:nvPr/>
          </p:nvSpPr>
          <p:spPr bwMode="auto">
            <a:xfrm>
              <a:off x="3744" y="216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1" name="Oval 153"/>
            <p:cNvSpPr>
              <a:spLocks noChangeArrowheads="1"/>
            </p:cNvSpPr>
            <p:nvPr/>
          </p:nvSpPr>
          <p:spPr bwMode="auto">
            <a:xfrm>
              <a:off x="3936" y="21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" name="Oval 154"/>
            <p:cNvSpPr>
              <a:spLocks noChangeArrowheads="1"/>
            </p:cNvSpPr>
            <p:nvPr/>
          </p:nvSpPr>
          <p:spPr bwMode="auto">
            <a:xfrm>
              <a:off x="4176" y="22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" name="Oval 155"/>
            <p:cNvSpPr>
              <a:spLocks noChangeArrowheads="1"/>
            </p:cNvSpPr>
            <p:nvPr/>
          </p:nvSpPr>
          <p:spPr bwMode="auto">
            <a:xfrm>
              <a:off x="4032" y="24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" name="Oval 156"/>
            <p:cNvSpPr>
              <a:spLocks noChangeArrowheads="1"/>
            </p:cNvSpPr>
            <p:nvPr/>
          </p:nvSpPr>
          <p:spPr bwMode="auto">
            <a:xfrm>
              <a:off x="4128" y="25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5" name="Oval 157"/>
            <p:cNvSpPr>
              <a:spLocks noChangeArrowheads="1"/>
            </p:cNvSpPr>
            <p:nvPr/>
          </p:nvSpPr>
          <p:spPr bwMode="auto">
            <a:xfrm>
              <a:off x="4224" y="26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6" name="Oval 158"/>
            <p:cNvSpPr>
              <a:spLocks noChangeArrowheads="1"/>
            </p:cNvSpPr>
            <p:nvPr/>
          </p:nvSpPr>
          <p:spPr bwMode="auto">
            <a:xfrm>
              <a:off x="3648" y="22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7" name="Oval 159"/>
            <p:cNvSpPr>
              <a:spLocks noChangeArrowheads="1"/>
            </p:cNvSpPr>
            <p:nvPr/>
          </p:nvSpPr>
          <p:spPr bwMode="auto">
            <a:xfrm>
              <a:off x="3744" y="230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8" name="Oval 160"/>
            <p:cNvSpPr>
              <a:spLocks noChangeArrowheads="1"/>
            </p:cNvSpPr>
            <p:nvPr/>
          </p:nvSpPr>
          <p:spPr bwMode="auto">
            <a:xfrm>
              <a:off x="3840" y="24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9" name="Oval 161"/>
            <p:cNvSpPr>
              <a:spLocks noChangeArrowheads="1"/>
            </p:cNvSpPr>
            <p:nvPr/>
          </p:nvSpPr>
          <p:spPr bwMode="auto">
            <a:xfrm>
              <a:off x="3840" y="259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0" name="Oval 162"/>
            <p:cNvSpPr>
              <a:spLocks noChangeArrowheads="1"/>
            </p:cNvSpPr>
            <p:nvPr/>
          </p:nvSpPr>
          <p:spPr bwMode="auto">
            <a:xfrm>
              <a:off x="4032" y="259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1" name="Oval 163"/>
            <p:cNvSpPr>
              <a:spLocks noChangeArrowheads="1"/>
            </p:cNvSpPr>
            <p:nvPr/>
          </p:nvSpPr>
          <p:spPr bwMode="auto">
            <a:xfrm>
              <a:off x="4128" y="26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2" name="Oval 164"/>
            <p:cNvSpPr>
              <a:spLocks noChangeArrowheads="1"/>
            </p:cNvSpPr>
            <p:nvPr/>
          </p:nvSpPr>
          <p:spPr bwMode="auto">
            <a:xfrm>
              <a:off x="4224" y="158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3" name="Oval 165"/>
            <p:cNvSpPr>
              <a:spLocks noChangeArrowheads="1"/>
            </p:cNvSpPr>
            <p:nvPr/>
          </p:nvSpPr>
          <p:spPr bwMode="auto">
            <a:xfrm>
              <a:off x="4320" y="16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4" name="Oval 166"/>
            <p:cNvSpPr>
              <a:spLocks noChangeArrowheads="1"/>
            </p:cNvSpPr>
            <p:nvPr/>
          </p:nvSpPr>
          <p:spPr bwMode="auto">
            <a:xfrm>
              <a:off x="4320" y="18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5" name="Oval 167"/>
            <p:cNvSpPr>
              <a:spLocks noChangeArrowheads="1"/>
            </p:cNvSpPr>
            <p:nvPr/>
          </p:nvSpPr>
          <p:spPr bwMode="auto">
            <a:xfrm>
              <a:off x="4512" y="18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6" name="Oval 168"/>
            <p:cNvSpPr>
              <a:spLocks noChangeArrowheads="1"/>
            </p:cNvSpPr>
            <p:nvPr/>
          </p:nvSpPr>
          <p:spPr bwMode="auto">
            <a:xfrm>
              <a:off x="4608" y="19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7" name="Oval 169"/>
            <p:cNvSpPr>
              <a:spLocks noChangeArrowheads="1"/>
            </p:cNvSpPr>
            <p:nvPr/>
          </p:nvSpPr>
          <p:spPr bwMode="auto">
            <a:xfrm>
              <a:off x="4368" y="18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8" name="Oval 170"/>
            <p:cNvSpPr>
              <a:spLocks noChangeArrowheads="1"/>
            </p:cNvSpPr>
            <p:nvPr/>
          </p:nvSpPr>
          <p:spPr bwMode="auto">
            <a:xfrm>
              <a:off x="4032" y="18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9" name="Oval 171"/>
            <p:cNvSpPr>
              <a:spLocks noChangeArrowheads="1"/>
            </p:cNvSpPr>
            <p:nvPr/>
          </p:nvSpPr>
          <p:spPr bwMode="auto">
            <a:xfrm>
              <a:off x="4128" y="19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" name="Oval 172"/>
            <p:cNvSpPr>
              <a:spLocks noChangeArrowheads="1"/>
            </p:cNvSpPr>
            <p:nvPr/>
          </p:nvSpPr>
          <p:spPr bwMode="auto">
            <a:xfrm>
              <a:off x="4224" y="20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1" name="Oval 173"/>
            <p:cNvSpPr>
              <a:spLocks noChangeArrowheads="1"/>
            </p:cNvSpPr>
            <p:nvPr/>
          </p:nvSpPr>
          <p:spPr bwMode="auto">
            <a:xfrm>
              <a:off x="4320" y="21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2" name="Oval 174"/>
            <p:cNvSpPr>
              <a:spLocks noChangeArrowheads="1"/>
            </p:cNvSpPr>
            <p:nvPr/>
          </p:nvSpPr>
          <p:spPr bwMode="auto">
            <a:xfrm>
              <a:off x="4416" y="22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3" name="Oval 175"/>
            <p:cNvSpPr>
              <a:spLocks noChangeArrowheads="1"/>
            </p:cNvSpPr>
            <p:nvPr/>
          </p:nvSpPr>
          <p:spPr bwMode="auto">
            <a:xfrm>
              <a:off x="4512" y="230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" name="Oval 176"/>
            <p:cNvSpPr>
              <a:spLocks noChangeArrowheads="1"/>
            </p:cNvSpPr>
            <p:nvPr/>
          </p:nvSpPr>
          <p:spPr bwMode="auto">
            <a:xfrm>
              <a:off x="4608" y="24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5" name="Oval 177"/>
            <p:cNvSpPr>
              <a:spLocks noChangeArrowheads="1"/>
            </p:cNvSpPr>
            <p:nvPr/>
          </p:nvSpPr>
          <p:spPr bwMode="auto">
            <a:xfrm>
              <a:off x="4080" y="18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6" name="Oval 178"/>
            <p:cNvSpPr>
              <a:spLocks noChangeArrowheads="1"/>
            </p:cNvSpPr>
            <p:nvPr/>
          </p:nvSpPr>
          <p:spPr bwMode="auto">
            <a:xfrm>
              <a:off x="3936" y="19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7" name="Oval 179"/>
            <p:cNvSpPr>
              <a:spLocks noChangeArrowheads="1"/>
            </p:cNvSpPr>
            <p:nvPr/>
          </p:nvSpPr>
          <p:spPr bwMode="auto">
            <a:xfrm>
              <a:off x="4032" y="21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8" name="Oval 180"/>
            <p:cNvSpPr>
              <a:spLocks noChangeArrowheads="1"/>
            </p:cNvSpPr>
            <p:nvPr/>
          </p:nvSpPr>
          <p:spPr bwMode="auto">
            <a:xfrm flipH="1">
              <a:off x="4224" y="2064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9" name="Oval 181"/>
            <p:cNvSpPr>
              <a:spLocks noChangeArrowheads="1"/>
            </p:cNvSpPr>
            <p:nvPr/>
          </p:nvSpPr>
          <p:spPr bwMode="auto">
            <a:xfrm>
              <a:off x="4272" y="22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0" name="Oval 182"/>
            <p:cNvSpPr>
              <a:spLocks noChangeArrowheads="1"/>
            </p:cNvSpPr>
            <p:nvPr/>
          </p:nvSpPr>
          <p:spPr bwMode="auto">
            <a:xfrm>
              <a:off x="4320" y="230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1" name="Oval 183"/>
            <p:cNvSpPr>
              <a:spLocks noChangeArrowheads="1"/>
            </p:cNvSpPr>
            <p:nvPr/>
          </p:nvSpPr>
          <p:spPr bwMode="auto">
            <a:xfrm>
              <a:off x="4368" y="230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2" name="Oval 184"/>
            <p:cNvSpPr>
              <a:spLocks noChangeArrowheads="1"/>
            </p:cNvSpPr>
            <p:nvPr/>
          </p:nvSpPr>
          <p:spPr bwMode="auto">
            <a:xfrm>
              <a:off x="4512" y="24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3" name="Oval 185"/>
            <p:cNvSpPr>
              <a:spLocks noChangeArrowheads="1"/>
            </p:cNvSpPr>
            <p:nvPr/>
          </p:nvSpPr>
          <p:spPr bwMode="auto">
            <a:xfrm>
              <a:off x="3936" y="16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4" name="Oval 186"/>
            <p:cNvSpPr>
              <a:spLocks noChangeArrowheads="1"/>
            </p:cNvSpPr>
            <p:nvPr/>
          </p:nvSpPr>
          <p:spPr bwMode="auto">
            <a:xfrm>
              <a:off x="4032" y="17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" name="Oval 187"/>
            <p:cNvSpPr>
              <a:spLocks noChangeArrowheads="1"/>
            </p:cNvSpPr>
            <p:nvPr/>
          </p:nvSpPr>
          <p:spPr bwMode="auto">
            <a:xfrm>
              <a:off x="4128" y="18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6" name="Oval 188"/>
            <p:cNvSpPr>
              <a:spLocks noChangeArrowheads="1"/>
            </p:cNvSpPr>
            <p:nvPr/>
          </p:nvSpPr>
          <p:spPr bwMode="auto">
            <a:xfrm>
              <a:off x="4224" y="19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7" name="Oval 189"/>
            <p:cNvSpPr>
              <a:spLocks noChangeArrowheads="1"/>
            </p:cNvSpPr>
            <p:nvPr/>
          </p:nvSpPr>
          <p:spPr bwMode="auto">
            <a:xfrm>
              <a:off x="4320" y="206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" name="Oval 190"/>
            <p:cNvSpPr>
              <a:spLocks noChangeArrowheads="1"/>
            </p:cNvSpPr>
            <p:nvPr/>
          </p:nvSpPr>
          <p:spPr bwMode="auto">
            <a:xfrm>
              <a:off x="4416" y="216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9" name="Oval 191"/>
            <p:cNvSpPr>
              <a:spLocks noChangeArrowheads="1"/>
            </p:cNvSpPr>
            <p:nvPr/>
          </p:nvSpPr>
          <p:spPr bwMode="auto">
            <a:xfrm>
              <a:off x="4512" y="22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0" name="Oval 192"/>
            <p:cNvSpPr>
              <a:spLocks noChangeArrowheads="1"/>
            </p:cNvSpPr>
            <p:nvPr/>
          </p:nvSpPr>
          <p:spPr bwMode="auto">
            <a:xfrm>
              <a:off x="4560" y="19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1" name="Oval 193"/>
            <p:cNvSpPr>
              <a:spLocks noChangeArrowheads="1"/>
            </p:cNvSpPr>
            <p:nvPr/>
          </p:nvSpPr>
          <p:spPr bwMode="auto">
            <a:xfrm>
              <a:off x="4080" y="17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2" name="Oval 194"/>
            <p:cNvSpPr>
              <a:spLocks noChangeArrowheads="1"/>
            </p:cNvSpPr>
            <p:nvPr/>
          </p:nvSpPr>
          <p:spPr bwMode="auto">
            <a:xfrm>
              <a:off x="4176" y="18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3" name="Oval 195"/>
            <p:cNvSpPr>
              <a:spLocks noChangeArrowheads="1"/>
            </p:cNvSpPr>
            <p:nvPr/>
          </p:nvSpPr>
          <p:spPr bwMode="auto">
            <a:xfrm>
              <a:off x="4176" y="19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4" name="Oval 196"/>
            <p:cNvSpPr>
              <a:spLocks noChangeArrowheads="1"/>
            </p:cNvSpPr>
            <p:nvPr/>
          </p:nvSpPr>
          <p:spPr bwMode="auto">
            <a:xfrm>
              <a:off x="4368" y="20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5" name="Oval 197"/>
            <p:cNvSpPr>
              <a:spLocks noChangeArrowheads="1"/>
            </p:cNvSpPr>
            <p:nvPr/>
          </p:nvSpPr>
          <p:spPr bwMode="auto">
            <a:xfrm>
              <a:off x="4464" y="21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6" name="Oval 198"/>
            <p:cNvSpPr>
              <a:spLocks noChangeArrowheads="1"/>
            </p:cNvSpPr>
            <p:nvPr/>
          </p:nvSpPr>
          <p:spPr bwMode="auto">
            <a:xfrm>
              <a:off x="4560" y="22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7" name="Oval 199"/>
            <p:cNvSpPr>
              <a:spLocks noChangeArrowheads="1"/>
            </p:cNvSpPr>
            <p:nvPr/>
          </p:nvSpPr>
          <p:spPr bwMode="auto">
            <a:xfrm>
              <a:off x="4656" y="230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8" name="Oval 200"/>
            <p:cNvSpPr>
              <a:spLocks noChangeArrowheads="1"/>
            </p:cNvSpPr>
            <p:nvPr/>
          </p:nvSpPr>
          <p:spPr bwMode="auto">
            <a:xfrm>
              <a:off x="3744" y="18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9" name="Oval 201"/>
            <p:cNvSpPr>
              <a:spLocks noChangeArrowheads="1"/>
            </p:cNvSpPr>
            <p:nvPr/>
          </p:nvSpPr>
          <p:spPr bwMode="auto">
            <a:xfrm>
              <a:off x="4080" y="22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0" name="Oval 202"/>
            <p:cNvSpPr>
              <a:spLocks noChangeArrowheads="1"/>
            </p:cNvSpPr>
            <p:nvPr/>
          </p:nvSpPr>
          <p:spPr bwMode="auto">
            <a:xfrm>
              <a:off x="3984" y="19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1" name="Oval 203"/>
            <p:cNvSpPr>
              <a:spLocks noChangeArrowheads="1"/>
            </p:cNvSpPr>
            <p:nvPr/>
          </p:nvSpPr>
          <p:spPr bwMode="auto">
            <a:xfrm>
              <a:off x="4032" y="216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2" name="Oval 204"/>
            <p:cNvSpPr>
              <a:spLocks noChangeArrowheads="1"/>
            </p:cNvSpPr>
            <p:nvPr/>
          </p:nvSpPr>
          <p:spPr bwMode="auto">
            <a:xfrm>
              <a:off x="4128" y="22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3" name="Oval 205"/>
            <p:cNvSpPr>
              <a:spLocks noChangeArrowheads="1"/>
            </p:cNvSpPr>
            <p:nvPr/>
          </p:nvSpPr>
          <p:spPr bwMode="auto">
            <a:xfrm>
              <a:off x="3840" y="23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4" name="Oval 206"/>
            <p:cNvSpPr>
              <a:spLocks noChangeArrowheads="1"/>
            </p:cNvSpPr>
            <p:nvPr/>
          </p:nvSpPr>
          <p:spPr bwMode="auto">
            <a:xfrm>
              <a:off x="4320" y="24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" name="Oval 207"/>
            <p:cNvSpPr>
              <a:spLocks noChangeArrowheads="1"/>
            </p:cNvSpPr>
            <p:nvPr/>
          </p:nvSpPr>
          <p:spPr bwMode="auto">
            <a:xfrm>
              <a:off x="4416" y="25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6" name="Oval 208"/>
            <p:cNvSpPr>
              <a:spLocks noChangeArrowheads="1"/>
            </p:cNvSpPr>
            <p:nvPr/>
          </p:nvSpPr>
          <p:spPr bwMode="auto">
            <a:xfrm>
              <a:off x="4512" y="26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7" name="Oval 209"/>
            <p:cNvSpPr>
              <a:spLocks noChangeArrowheads="1"/>
            </p:cNvSpPr>
            <p:nvPr/>
          </p:nvSpPr>
          <p:spPr bwMode="auto">
            <a:xfrm>
              <a:off x="4752" y="2016"/>
              <a:ext cx="144" cy="144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8" name="Line 210"/>
            <p:cNvSpPr>
              <a:spLocks noChangeShapeType="1"/>
            </p:cNvSpPr>
            <p:nvPr/>
          </p:nvSpPr>
          <p:spPr bwMode="auto">
            <a:xfrm flipH="1">
              <a:off x="4512" y="2112"/>
              <a:ext cx="24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9" name="Text Box 211"/>
          <p:cNvSpPr txBox="1">
            <a:spLocks noChangeArrowheads="1"/>
          </p:cNvSpPr>
          <p:nvPr/>
        </p:nvSpPr>
        <p:spPr bwMode="auto">
          <a:xfrm>
            <a:off x="762000" y="4805363"/>
            <a:ext cx="2972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Charges </a:t>
            </a:r>
            <a:r>
              <a:rPr lang="en-US" dirty="0">
                <a:latin typeface="+mn-lt"/>
                <a:sym typeface="Symbol" charset="0"/>
              </a:rPr>
              <a:t> repulsion</a:t>
            </a:r>
            <a:endParaRPr lang="en-US" dirty="0">
              <a:latin typeface="+mn-lt"/>
            </a:endParaRPr>
          </a:p>
        </p:txBody>
      </p:sp>
      <p:sp>
        <p:nvSpPr>
          <p:cNvPr id="220" name="Text Box 212"/>
          <p:cNvSpPr txBox="1">
            <a:spLocks noChangeArrowheads="1"/>
          </p:cNvSpPr>
          <p:nvPr/>
        </p:nvSpPr>
        <p:spPr bwMode="auto">
          <a:xfrm>
            <a:off x="4413250" y="4811713"/>
            <a:ext cx="4657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FFFFFF"/>
                </a:solidFill>
                <a:latin typeface="+mn-lt"/>
              </a:rPr>
              <a:t>Parallel currents </a:t>
            </a:r>
            <a:r>
              <a:rPr lang="en-US" b="1" dirty="0">
                <a:solidFill>
                  <a:srgbClr val="FFFFFF"/>
                </a:solidFill>
                <a:latin typeface="+mn-lt"/>
                <a:sym typeface="Symbol" charset="0"/>
              </a:rPr>
              <a:t> attraction</a:t>
            </a:r>
            <a:endParaRPr lang="en-US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21" name="Rectangle 214"/>
          <p:cNvSpPr txBox="1">
            <a:spLocks noChangeArrowheads="1"/>
          </p:cNvSpPr>
          <p:nvPr/>
        </p:nvSpPr>
        <p:spPr>
          <a:xfrm>
            <a:off x="1016605" y="1358770"/>
            <a:ext cx="7772400" cy="838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 smtClean="0"/>
              <a:t>For many particles in a beam we can represent it as following: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76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Bunch Lengthening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107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2" name="Group 125"/>
          <p:cNvGrpSpPr>
            <a:grpSpLocks/>
          </p:cNvGrpSpPr>
          <p:nvPr/>
        </p:nvGrpSpPr>
        <p:grpSpPr bwMode="auto">
          <a:xfrm>
            <a:off x="1371600" y="2590800"/>
            <a:ext cx="6080125" cy="3657600"/>
            <a:chOff x="1440" y="1584"/>
            <a:chExt cx="3830" cy="2304"/>
          </a:xfrm>
        </p:grpSpPr>
        <p:sp>
          <p:nvSpPr>
            <p:cNvPr id="13" name="Line 91"/>
            <p:cNvSpPr>
              <a:spLocks noChangeShapeType="1"/>
            </p:cNvSpPr>
            <p:nvPr/>
          </p:nvSpPr>
          <p:spPr bwMode="auto">
            <a:xfrm>
              <a:off x="1440" y="3360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93"/>
            <p:cNvSpPr>
              <a:spLocks noChangeShapeType="1"/>
            </p:cNvSpPr>
            <p:nvPr/>
          </p:nvSpPr>
          <p:spPr bwMode="auto">
            <a:xfrm>
              <a:off x="2208" y="2352"/>
              <a:ext cx="0" cy="153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95"/>
            <p:cNvSpPr>
              <a:spLocks noChangeShapeType="1"/>
            </p:cNvSpPr>
            <p:nvPr/>
          </p:nvSpPr>
          <p:spPr bwMode="auto">
            <a:xfrm>
              <a:off x="3312" y="2352"/>
              <a:ext cx="0" cy="105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96"/>
            <p:cNvSpPr txBox="1">
              <a:spLocks noChangeArrowheads="1"/>
            </p:cNvSpPr>
            <p:nvPr/>
          </p:nvSpPr>
          <p:spPr bwMode="auto">
            <a:xfrm>
              <a:off x="4128" y="3408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1">
                  <a:latin typeface="Times New Roman" charset="0"/>
                </a:rPr>
                <a:t>x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7" name="Text Box 97"/>
            <p:cNvSpPr txBox="1">
              <a:spLocks noChangeArrowheads="1"/>
            </p:cNvSpPr>
            <p:nvPr/>
          </p:nvSpPr>
          <p:spPr bwMode="auto">
            <a:xfrm>
              <a:off x="3888" y="2112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1">
                  <a:latin typeface="Times New Roman" charset="0"/>
                </a:rPr>
                <a:t>x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8" name="Text Box 106"/>
            <p:cNvSpPr txBox="1">
              <a:spLocks noChangeArrowheads="1"/>
            </p:cNvSpPr>
            <p:nvPr/>
          </p:nvSpPr>
          <p:spPr bwMode="auto">
            <a:xfrm>
              <a:off x="3744" y="1728"/>
              <a:ext cx="1488" cy="4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 b="1">
                  <a:solidFill>
                    <a:schemeClr val="accent1"/>
                  </a:solidFill>
                </a:rPr>
                <a:t>Uniform density distribution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9" name="Line 107"/>
            <p:cNvSpPr>
              <a:spLocks noChangeShapeType="1"/>
            </p:cNvSpPr>
            <p:nvPr/>
          </p:nvSpPr>
          <p:spPr bwMode="auto">
            <a:xfrm flipH="1">
              <a:off x="3360" y="2064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08"/>
            <p:cNvSpPr txBox="1">
              <a:spLocks noChangeArrowheads="1"/>
            </p:cNvSpPr>
            <p:nvPr/>
          </p:nvSpPr>
          <p:spPr bwMode="auto">
            <a:xfrm>
              <a:off x="2832" y="1584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1">
                  <a:latin typeface="Times New Roman" charset="0"/>
                </a:rPr>
                <a:t>y</a:t>
              </a:r>
            </a:p>
          </p:txBody>
        </p:sp>
        <p:sp>
          <p:nvSpPr>
            <p:cNvPr id="21" name="Oval 110" descr="Trellis"/>
            <p:cNvSpPr>
              <a:spLocks noChangeArrowheads="1"/>
            </p:cNvSpPr>
            <p:nvPr/>
          </p:nvSpPr>
          <p:spPr bwMode="auto">
            <a:xfrm>
              <a:off x="2208" y="1824"/>
              <a:ext cx="1104" cy="1104"/>
            </a:xfrm>
            <a:prstGeom prst="ellipse">
              <a:avLst/>
            </a:prstGeom>
            <a:blipFill rotWithShape="1">
              <a:blip r:embed="rId4"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Line 111"/>
            <p:cNvSpPr>
              <a:spLocks noChangeShapeType="1"/>
            </p:cNvSpPr>
            <p:nvPr/>
          </p:nvSpPr>
          <p:spPr bwMode="auto">
            <a:xfrm flipV="1">
              <a:off x="2784" y="1728"/>
              <a:ext cx="0" cy="2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12"/>
            <p:cNvSpPr>
              <a:spLocks noChangeShapeType="1"/>
            </p:cNvSpPr>
            <p:nvPr/>
          </p:nvSpPr>
          <p:spPr bwMode="auto">
            <a:xfrm>
              <a:off x="1584" y="2352"/>
              <a:ext cx="24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13"/>
            <p:cNvSpPr>
              <a:spLocks noChangeShapeType="1"/>
            </p:cNvSpPr>
            <p:nvPr/>
          </p:nvSpPr>
          <p:spPr bwMode="auto">
            <a:xfrm flipV="1">
              <a:off x="2208" y="2976"/>
              <a:ext cx="1104" cy="81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114"/>
            <p:cNvSpPr>
              <a:spLocks/>
            </p:cNvSpPr>
            <p:nvPr/>
          </p:nvSpPr>
          <p:spPr bwMode="auto">
            <a:xfrm>
              <a:off x="3312" y="2976"/>
              <a:ext cx="526" cy="341"/>
            </a:xfrm>
            <a:custGeom>
              <a:avLst/>
              <a:gdLst>
                <a:gd name="T0" fmla="*/ 0 w 526"/>
                <a:gd name="T1" fmla="*/ 0 h 341"/>
                <a:gd name="T2" fmla="*/ 177 w 526"/>
                <a:gd name="T3" fmla="*/ 269 h 341"/>
                <a:gd name="T4" fmla="*/ 526 w 526"/>
                <a:gd name="T5" fmla="*/ 341 h 341"/>
                <a:gd name="T6" fmla="*/ 0 60000 65536"/>
                <a:gd name="T7" fmla="*/ 0 60000 65536"/>
                <a:gd name="T8" fmla="*/ 0 60000 65536"/>
                <a:gd name="T9" fmla="*/ 0 w 526"/>
                <a:gd name="T10" fmla="*/ 0 h 341"/>
                <a:gd name="T11" fmla="*/ 526 w 526"/>
                <a:gd name="T12" fmla="*/ 341 h 3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6" h="341">
                  <a:moveTo>
                    <a:pt x="0" y="0"/>
                  </a:moveTo>
                  <a:cubicBezTo>
                    <a:pt x="45" y="108"/>
                    <a:pt x="89" y="212"/>
                    <a:pt x="177" y="269"/>
                  </a:cubicBezTo>
                  <a:cubicBezTo>
                    <a:pt x="265" y="326"/>
                    <a:pt x="453" y="326"/>
                    <a:pt x="526" y="341"/>
                  </a:cubicBez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115"/>
            <p:cNvSpPr>
              <a:spLocks/>
            </p:cNvSpPr>
            <p:nvPr/>
          </p:nvSpPr>
          <p:spPr bwMode="auto">
            <a:xfrm rot="-10766928">
              <a:off x="1728" y="3408"/>
              <a:ext cx="480" cy="384"/>
            </a:xfrm>
            <a:custGeom>
              <a:avLst/>
              <a:gdLst>
                <a:gd name="T0" fmla="*/ 0 w 480"/>
                <a:gd name="T1" fmla="*/ 0 h 384"/>
                <a:gd name="T2" fmla="*/ 144 w 480"/>
                <a:gd name="T3" fmla="*/ 288 h 384"/>
                <a:gd name="T4" fmla="*/ 480 w 480"/>
                <a:gd name="T5" fmla="*/ 384 h 384"/>
                <a:gd name="T6" fmla="*/ 0 60000 65536"/>
                <a:gd name="T7" fmla="*/ 0 60000 65536"/>
                <a:gd name="T8" fmla="*/ 0 60000 65536"/>
                <a:gd name="T9" fmla="*/ 0 w 480"/>
                <a:gd name="T10" fmla="*/ 0 h 384"/>
                <a:gd name="T11" fmla="*/ 480 w 480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384">
                  <a:moveTo>
                    <a:pt x="0" y="0"/>
                  </a:moveTo>
                  <a:cubicBezTo>
                    <a:pt x="32" y="112"/>
                    <a:pt x="64" y="224"/>
                    <a:pt x="144" y="288"/>
                  </a:cubicBezTo>
                  <a:cubicBezTo>
                    <a:pt x="224" y="352"/>
                    <a:pt x="352" y="368"/>
                    <a:pt x="480" y="384"/>
                  </a:cubicBez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116"/>
            <p:cNvSpPr txBox="1">
              <a:spLocks noChangeArrowheads="1"/>
            </p:cNvSpPr>
            <p:nvPr/>
          </p:nvSpPr>
          <p:spPr bwMode="auto">
            <a:xfrm>
              <a:off x="1514" y="2880"/>
              <a:ext cx="550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1">
                  <a:solidFill>
                    <a:srgbClr val="7FD13B"/>
                  </a:solidFill>
                </a:rPr>
                <a:t>linear</a:t>
              </a:r>
              <a:endParaRPr lang="en-US">
                <a:solidFill>
                  <a:srgbClr val="7FD13B"/>
                </a:solidFill>
              </a:endParaRPr>
            </a:p>
          </p:txBody>
        </p:sp>
        <p:sp>
          <p:nvSpPr>
            <p:cNvPr id="28" name="Line 117"/>
            <p:cNvSpPr>
              <a:spLocks noChangeShapeType="1"/>
            </p:cNvSpPr>
            <p:nvPr/>
          </p:nvSpPr>
          <p:spPr bwMode="auto">
            <a:xfrm>
              <a:off x="2016" y="3168"/>
              <a:ext cx="43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118"/>
            <p:cNvSpPr txBox="1">
              <a:spLocks noChangeArrowheads="1"/>
            </p:cNvSpPr>
            <p:nvPr/>
          </p:nvSpPr>
          <p:spPr bwMode="auto">
            <a:xfrm>
              <a:off x="3840" y="2544"/>
              <a:ext cx="1430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1">
                  <a:solidFill>
                    <a:srgbClr val="7FD13B"/>
                  </a:solidFill>
                </a:rPr>
                <a:t>Defocusing force</a:t>
              </a:r>
              <a:endParaRPr lang="en-US">
                <a:solidFill>
                  <a:srgbClr val="7FD13B"/>
                </a:solidFill>
              </a:endParaRPr>
            </a:p>
          </p:txBody>
        </p:sp>
        <p:sp>
          <p:nvSpPr>
            <p:cNvPr id="30" name="Line 119"/>
            <p:cNvSpPr>
              <a:spLocks noChangeShapeType="1"/>
            </p:cNvSpPr>
            <p:nvPr/>
          </p:nvSpPr>
          <p:spPr bwMode="auto">
            <a:xfrm flipH="1">
              <a:off x="3456" y="2784"/>
              <a:ext cx="38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Rectangle 124"/>
          <p:cNvSpPr txBox="1">
            <a:spLocks noChangeArrowheads="1"/>
          </p:cNvSpPr>
          <p:nvPr/>
        </p:nvSpPr>
        <p:spPr>
          <a:xfrm>
            <a:off x="762000" y="1219200"/>
            <a:ext cx="8229600" cy="1524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FFFF"/>
                </a:solidFill>
              </a:rPr>
              <a:t>At </a:t>
            </a:r>
            <a:r>
              <a:rPr lang="en-US" sz="2400" b="1" u="sng" dirty="0" smtClean="0">
                <a:solidFill>
                  <a:srgbClr val="FFFFFF"/>
                </a:solidFill>
              </a:rPr>
              <a:t>low energies</a:t>
            </a:r>
            <a:r>
              <a:rPr lang="en-US" sz="2400" dirty="0" smtClean="0">
                <a:solidFill>
                  <a:srgbClr val="FFFFFF"/>
                </a:solidFill>
              </a:rPr>
              <a:t>, which means </a:t>
            </a:r>
            <a:r>
              <a:rPr lang="el-GR" sz="2400" b="1" dirty="0" smtClean="0">
                <a:solidFill>
                  <a:srgbClr val="FFFFFF"/>
                </a:solidFill>
                <a:cs typeface="Times New Roman" charset="0"/>
              </a:rPr>
              <a:t>β</a:t>
            </a:r>
            <a:r>
              <a:rPr lang="en-US" sz="2400" b="1" dirty="0" smtClean="0">
                <a:solidFill>
                  <a:srgbClr val="FFFFFF"/>
                </a:solidFill>
              </a:rPr>
              <a:t>&lt;&lt;1, </a:t>
            </a:r>
            <a:r>
              <a:rPr lang="en-US" sz="2400" dirty="0" smtClean="0">
                <a:solidFill>
                  <a:srgbClr val="FFFFFF"/>
                </a:solidFill>
              </a:rPr>
              <a:t>the force is mainly </a:t>
            </a:r>
            <a:r>
              <a:rPr lang="en-US" sz="2400" b="1" u="sng" dirty="0" smtClean="0">
                <a:solidFill>
                  <a:srgbClr val="FFFFFF"/>
                </a:solidFill>
              </a:rPr>
              <a:t>repulsive </a:t>
            </a:r>
            <a:r>
              <a:rPr lang="en-US" sz="2400" b="1" u="sng" dirty="0" smtClean="0">
                <a:solidFill>
                  <a:srgbClr val="FFFFFF"/>
                </a:solidFill>
                <a:sym typeface="Symbol" charset="0"/>
              </a:rPr>
              <a:t> defocusing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FFFF"/>
                </a:solidFill>
              </a:rPr>
              <a:t>It is zero at the </a:t>
            </a:r>
            <a:r>
              <a:rPr lang="en-US" sz="2400" dirty="0" err="1" smtClean="0">
                <a:solidFill>
                  <a:srgbClr val="FFFFFF"/>
                </a:solidFill>
              </a:rPr>
              <a:t>centre</a:t>
            </a:r>
            <a:r>
              <a:rPr lang="en-US" sz="2400" dirty="0" smtClean="0">
                <a:solidFill>
                  <a:srgbClr val="FFFFFF"/>
                </a:solidFill>
              </a:rPr>
              <a:t> of the beam and maximum at the edge of the beam</a:t>
            </a:r>
            <a:r>
              <a:rPr lang="en-US" sz="2400" dirty="0" smtClean="0">
                <a:latin typeface="Comic Sans MS" charset="0"/>
                <a:sym typeface="Symbol" charset="0"/>
              </a:rPr>
              <a:t>.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83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Space Charge Tune Shift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108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82803"/>
              </p:ext>
            </p:extLst>
          </p:nvPr>
        </p:nvGraphicFramePr>
        <p:xfrm>
          <a:off x="2297113" y="2708275"/>
          <a:ext cx="3057525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5" imgW="2159000" imgH="698500" progId="Equation.3">
                  <p:embed/>
                </p:oleObj>
              </mc:Choice>
              <mc:Fallback>
                <p:oleObj name="Equation" r:id="rId5" imgW="21590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7113" y="2708275"/>
                        <a:ext cx="3057525" cy="989013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235075" y="2133600"/>
            <a:ext cx="2773363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7FD13B"/>
                </a:solidFill>
              </a:rPr>
              <a:t>Classical electron radius</a:t>
            </a: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2987675" y="2487613"/>
            <a:ext cx="1143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029200" y="2147888"/>
            <a:ext cx="36607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7FD13B"/>
                </a:solidFill>
              </a:rPr>
              <a:t>Number of particles in the beam</a:t>
            </a:r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H="1">
            <a:off x="4740275" y="2487613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990600" y="3890963"/>
            <a:ext cx="2519363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7FD13B"/>
                </a:solidFill>
              </a:rPr>
              <a:t>Transverse emittance</a:t>
            </a:r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3505200" y="35814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334000" y="3859213"/>
            <a:ext cx="26797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7FD13B"/>
                </a:solidFill>
              </a:rPr>
              <a:t>Relativistic parameters</a:t>
            </a: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H="1" flipV="1">
            <a:off x="5257800" y="3657600"/>
            <a:ext cx="320675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15"/>
          <p:cNvSpPr txBox="1">
            <a:spLocks noChangeArrowheads="1"/>
          </p:cNvSpPr>
          <p:nvPr/>
        </p:nvSpPr>
        <p:spPr>
          <a:xfrm>
            <a:off x="476545" y="1219200"/>
            <a:ext cx="8210255" cy="76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90000"/>
              </a:lnSpc>
            </a:pPr>
            <a:r>
              <a:rPr lang="en-US" sz="2400" dirty="0" smtClean="0"/>
              <a:t>For the uniform beam distribution, this linear defocusing leads to a tune shift given by:</a:t>
            </a:r>
            <a:endParaRPr lang="en-US" sz="2400" dirty="0"/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476545" y="4495799"/>
            <a:ext cx="8370930" cy="176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2400" dirty="0"/>
              <a:t>This tune shift is the </a:t>
            </a:r>
            <a:r>
              <a:rPr lang="en-US" sz="2400" b="1" dirty="0"/>
              <a:t>same for all particles</a:t>
            </a:r>
            <a:r>
              <a:rPr lang="en-US" sz="2400" dirty="0"/>
              <a:t> and vanishes at high momenta </a:t>
            </a:r>
            <a:r>
              <a:rPr lang="en-US" sz="2400" b="1" dirty="0"/>
              <a:t>(</a:t>
            </a:r>
            <a:r>
              <a:rPr lang="el-GR" sz="2400" b="1" dirty="0">
                <a:cs typeface="Times New Roman" charset="0"/>
              </a:rPr>
              <a:t>β</a:t>
            </a:r>
            <a:r>
              <a:rPr lang="en-US" sz="2400" b="1" dirty="0"/>
              <a:t>=1, </a:t>
            </a:r>
            <a:r>
              <a:rPr lang="el-GR" sz="2400" b="1" dirty="0">
                <a:cs typeface="Times New Roman" charset="0"/>
                <a:sym typeface="Mathematica1" charset="0"/>
              </a:rPr>
              <a:t>γ</a:t>
            </a:r>
            <a:r>
              <a:rPr lang="en-US" sz="2400" b="1" dirty="0"/>
              <a:t>&gt;&gt;1)</a:t>
            </a:r>
          </a:p>
          <a:p>
            <a:pPr marL="342900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2400" dirty="0"/>
              <a:t>However in reality the beam distribution is not uniform….</a:t>
            </a:r>
          </a:p>
        </p:txBody>
      </p:sp>
      <p:sp>
        <p:nvSpPr>
          <p:cNvPr id="23" name="Oval 17"/>
          <p:cNvSpPr>
            <a:spLocks noChangeArrowheads="1"/>
          </p:cNvSpPr>
          <p:nvPr/>
        </p:nvSpPr>
        <p:spPr bwMode="auto">
          <a:xfrm rot="1140000">
            <a:off x="4572000" y="3121025"/>
            <a:ext cx="838200" cy="6858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22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435715" cy="914400"/>
          </a:xfrm>
        </p:spPr>
        <p:txBody>
          <a:bodyPr/>
          <a:lstStyle/>
          <a:p>
            <a:r>
              <a:rPr lang="en-US" sz="4400" dirty="0" smtClean="0"/>
              <a:t>Space Charge Defocussing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109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990600" y="1143000"/>
            <a:ext cx="7676854" cy="4876800"/>
            <a:chOff x="990600" y="1143000"/>
            <a:chExt cx="7676854" cy="4876800"/>
          </a:xfrm>
        </p:grpSpPr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3260725" y="2119313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3413125" y="2271713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3565525" y="2424113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15" name="Text Box 23"/>
            <p:cNvSpPr txBox="1">
              <a:spLocks noChangeArrowheads="1"/>
            </p:cNvSpPr>
            <p:nvPr/>
          </p:nvSpPr>
          <p:spPr bwMode="auto">
            <a:xfrm>
              <a:off x="3717925" y="2576513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16" name="Text Box 24"/>
            <p:cNvSpPr txBox="1">
              <a:spLocks noChangeArrowheads="1"/>
            </p:cNvSpPr>
            <p:nvPr/>
          </p:nvSpPr>
          <p:spPr bwMode="auto">
            <a:xfrm>
              <a:off x="3870325" y="2728913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17" name="Text Box 25"/>
            <p:cNvSpPr txBox="1">
              <a:spLocks noChangeArrowheads="1"/>
            </p:cNvSpPr>
            <p:nvPr/>
          </p:nvSpPr>
          <p:spPr bwMode="auto">
            <a:xfrm>
              <a:off x="4022725" y="2881313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18" name="Text Box 26"/>
            <p:cNvSpPr txBox="1">
              <a:spLocks noChangeArrowheads="1"/>
            </p:cNvSpPr>
            <p:nvPr/>
          </p:nvSpPr>
          <p:spPr bwMode="auto">
            <a:xfrm>
              <a:off x="3657600" y="19812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19" name="Text Box 27"/>
            <p:cNvSpPr txBox="1">
              <a:spLocks noChangeArrowheads="1"/>
            </p:cNvSpPr>
            <p:nvPr/>
          </p:nvSpPr>
          <p:spPr bwMode="auto">
            <a:xfrm>
              <a:off x="3810000" y="21336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20" name="Text Box 28"/>
            <p:cNvSpPr txBox="1">
              <a:spLocks noChangeArrowheads="1"/>
            </p:cNvSpPr>
            <p:nvPr/>
          </p:nvSpPr>
          <p:spPr bwMode="auto">
            <a:xfrm>
              <a:off x="3962400" y="22860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21" name="Text Box 29"/>
            <p:cNvSpPr txBox="1">
              <a:spLocks noChangeArrowheads="1"/>
            </p:cNvSpPr>
            <p:nvPr/>
          </p:nvSpPr>
          <p:spPr bwMode="auto">
            <a:xfrm>
              <a:off x="4114800" y="24384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22" name="Text Box 30"/>
            <p:cNvSpPr txBox="1">
              <a:spLocks noChangeArrowheads="1"/>
            </p:cNvSpPr>
            <p:nvPr/>
          </p:nvSpPr>
          <p:spPr bwMode="auto">
            <a:xfrm>
              <a:off x="4267200" y="25908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23" name="Text Box 31"/>
            <p:cNvSpPr txBox="1">
              <a:spLocks noChangeArrowheads="1"/>
            </p:cNvSpPr>
            <p:nvPr/>
          </p:nvSpPr>
          <p:spPr bwMode="auto">
            <a:xfrm>
              <a:off x="3276600" y="27432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24" name="Text Box 32"/>
            <p:cNvSpPr txBox="1">
              <a:spLocks noChangeArrowheads="1"/>
            </p:cNvSpPr>
            <p:nvPr/>
          </p:nvSpPr>
          <p:spPr bwMode="auto">
            <a:xfrm>
              <a:off x="3429000" y="28956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25" name="Text Box 33"/>
            <p:cNvSpPr txBox="1">
              <a:spLocks noChangeArrowheads="1"/>
            </p:cNvSpPr>
            <p:nvPr/>
          </p:nvSpPr>
          <p:spPr bwMode="auto">
            <a:xfrm>
              <a:off x="3581400" y="30480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26" name="Text Box 34"/>
            <p:cNvSpPr txBox="1">
              <a:spLocks noChangeArrowheads="1"/>
            </p:cNvSpPr>
            <p:nvPr/>
          </p:nvSpPr>
          <p:spPr bwMode="auto">
            <a:xfrm>
              <a:off x="3276600" y="24384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27" name="Text Box 35"/>
            <p:cNvSpPr txBox="1">
              <a:spLocks noChangeArrowheads="1"/>
            </p:cNvSpPr>
            <p:nvPr/>
          </p:nvSpPr>
          <p:spPr bwMode="auto">
            <a:xfrm>
              <a:off x="3429000" y="25908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28" name="Text Box 36"/>
            <p:cNvSpPr txBox="1">
              <a:spLocks noChangeArrowheads="1"/>
            </p:cNvSpPr>
            <p:nvPr/>
          </p:nvSpPr>
          <p:spPr bwMode="auto">
            <a:xfrm>
              <a:off x="3581400" y="27432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29" name="Text Box 37"/>
            <p:cNvSpPr txBox="1">
              <a:spLocks noChangeArrowheads="1"/>
            </p:cNvSpPr>
            <p:nvPr/>
          </p:nvSpPr>
          <p:spPr bwMode="auto">
            <a:xfrm>
              <a:off x="3733800" y="28956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30" name="Text Box 38"/>
            <p:cNvSpPr txBox="1">
              <a:spLocks noChangeArrowheads="1"/>
            </p:cNvSpPr>
            <p:nvPr/>
          </p:nvSpPr>
          <p:spPr bwMode="auto">
            <a:xfrm>
              <a:off x="3886200" y="30480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31" name="Text Box 39"/>
            <p:cNvSpPr txBox="1">
              <a:spLocks noChangeArrowheads="1"/>
            </p:cNvSpPr>
            <p:nvPr/>
          </p:nvSpPr>
          <p:spPr bwMode="auto">
            <a:xfrm>
              <a:off x="3581400" y="21336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32" name="Text Box 40"/>
            <p:cNvSpPr txBox="1">
              <a:spLocks noChangeArrowheads="1"/>
            </p:cNvSpPr>
            <p:nvPr/>
          </p:nvSpPr>
          <p:spPr bwMode="auto">
            <a:xfrm>
              <a:off x="3733800" y="22860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33" name="Text Box 41"/>
            <p:cNvSpPr txBox="1">
              <a:spLocks noChangeArrowheads="1"/>
            </p:cNvSpPr>
            <p:nvPr/>
          </p:nvSpPr>
          <p:spPr bwMode="auto">
            <a:xfrm>
              <a:off x="3886200" y="24384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34" name="Text Box 42"/>
            <p:cNvSpPr txBox="1">
              <a:spLocks noChangeArrowheads="1"/>
            </p:cNvSpPr>
            <p:nvPr/>
          </p:nvSpPr>
          <p:spPr bwMode="auto">
            <a:xfrm>
              <a:off x="4038600" y="25908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35" name="Text Box 43"/>
            <p:cNvSpPr txBox="1">
              <a:spLocks noChangeArrowheads="1"/>
            </p:cNvSpPr>
            <p:nvPr/>
          </p:nvSpPr>
          <p:spPr bwMode="auto">
            <a:xfrm>
              <a:off x="4191000" y="27432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36" name="Text Box 44"/>
            <p:cNvSpPr txBox="1">
              <a:spLocks noChangeArrowheads="1"/>
            </p:cNvSpPr>
            <p:nvPr/>
          </p:nvSpPr>
          <p:spPr bwMode="auto">
            <a:xfrm>
              <a:off x="3810000" y="18288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37" name="Text Box 45"/>
            <p:cNvSpPr txBox="1">
              <a:spLocks noChangeArrowheads="1"/>
            </p:cNvSpPr>
            <p:nvPr/>
          </p:nvSpPr>
          <p:spPr bwMode="auto">
            <a:xfrm>
              <a:off x="4038600" y="19050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38" name="Text Box 46"/>
            <p:cNvSpPr txBox="1">
              <a:spLocks noChangeArrowheads="1"/>
            </p:cNvSpPr>
            <p:nvPr/>
          </p:nvSpPr>
          <p:spPr bwMode="auto">
            <a:xfrm>
              <a:off x="4114800" y="21336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39" name="Text Box 47"/>
            <p:cNvSpPr txBox="1">
              <a:spLocks noChangeArrowheads="1"/>
            </p:cNvSpPr>
            <p:nvPr/>
          </p:nvSpPr>
          <p:spPr bwMode="auto">
            <a:xfrm>
              <a:off x="4267200" y="22860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40" name="Text Box 48"/>
            <p:cNvSpPr txBox="1">
              <a:spLocks noChangeArrowheads="1"/>
            </p:cNvSpPr>
            <p:nvPr/>
          </p:nvSpPr>
          <p:spPr bwMode="auto">
            <a:xfrm>
              <a:off x="4419600" y="24384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41" name="Text Box 49"/>
            <p:cNvSpPr txBox="1">
              <a:spLocks noChangeArrowheads="1"/>
            </p:cNvSpPr>
            <p:nvPr/>
          </p:nvSpPr>
          <p:spPr bwMode="auto">
            <a:xfrm>
              <a:off x="3124200" y="30480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42" name="Text Box 50"/>
            <p:cNvSpPr txBox="1">
              <a:spLocks noChangeArrowheads="1"/>
            </p:cNvSpPr>
            <p:nvPr/>
          </p:nvSpPr>
          <p:spPr bwMode="auto">
            <a:xfrm>
              <a:off x="3581400" y="30480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43" name="Text Box 51"/>
            <p:cNvSpPr txBox="1">
              <a:spLocks noChangeArrowheads="1"/>
            </p:cNvSpPr>
            <p:nvPr/>
          </p:nvSpPr>
          <p:spPr bwMode="auto">
            <a:xfrm>
              <a:off x="3352800" y="34290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44" name="Text Box 52"/>
            <p:cNvSpPr txBox="1">
              <a:spLocks noChangeArrowheads="1"/>
            </p:cNvSpPr>
            <p:nvPr/>
          </p:nvSpPr>
          <p:spPr bwMode="auto">
            <a:xfrm>
              <a:off x="3581400" y="35052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45" name="Text Box 53"/>
            <p:cNvSpPr txBox="1">
              <a:spLocks noChangeArrowheads="1"/>
            </p:cNvSpPr>
            <p:nvPr/>
          </p:nvSpPr>
          <p:spPr bwMode="auto">
            <a:xfrm>
              <a:off x="4038600" y="32004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46" name="Text Box 54"/>
            <p:cNvSpPr txBox="1">
              <a:spLocks noChangeArrowheads="1"/>
            </p:cNvSpPr>
            <p:nvPr/>
          </p:nvSpPr>
          <p:spPr bwMode="auto">
            <a:xfrm>
              <a:off x="3886200" y="24384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47" name="Text Box 55"/>
            <p:cNvSpPr txBox="1">
              <a:spLocks noChangeArrowheads="1"/>
            </p:cNvSpPr>
            <p:nvPr/>
          </p:nvSpPr>
          <p:spPr bwMode="auto">
            <a:xfrm>
              <a:off x="4343400" y="28956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48" name="Text Box 56"/>
            <p:cNvSpPr txBox="1">
              <a:spLocks noChangeArrowheads="1"/>
            </p:cNvSpPr>
            <p:nvPr/>
          </p:nvSpPr>
          <p:spPr bwMode="auto">
            <a:xfrm>
              <a:off x="4495800" y="30480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49" name="Text Box 57"/>
            <p:cNvSpPr txBox="1">
              <a:spLocks noChangeArrowheads="1"/>
            </p:cNvSpPr>
            <p:nvPr/>
          </p:nvSpPr>
          <p:spPr bwMode="auto">
            <a:xfrm>
              <a:off x="3124200" y="26670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50" name="Text Box 58"/>
            <p:cNvSpPr txBox="1">
              <a:spLocks noChangeArrowheads="1"/>
            </p:cNvSpPr>
            <p:nvPr/>
          </p:nvSpPr>
          <p:spPr bwMode="auto">
            <a:xfrm>
              <a:off x="3276600" y="28194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51" name="Text Box 59"/>
            <p:cNvSpPr txBox="1">
              <a:spLocks noChangeArrowheads="1"/>
            </p:cNvSpPr>
            <p:nvPr/>
          </p:nvSpPr>
          <p:spPr bwMode="auto">
            <a:xfrm>
              <a:off x="3429000" y="29718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52" name="Text Box 60"/>
            <p:cNvSpPr txBox="1">
              <a:spLocks noChangeArrowheads="1"/>
            </p:cNvSpPr>
            <p:nvPr/>
          </p:nvSpPr>
          <p:spPr bwMode="auto">
            <a:xfrm>
              <a:off x="3581400" y="32004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53" name="Text Box 61"/>
            <p:cNvSpPr txBox="1">
              <a:spLocks noChangeArrowheads="1"/>
            </p:cNvSpPr>
            <p:nvPr/>
          </p:nvSpPr>
          <p:spPr bwMode="auto">
            <a:xfrm>
              <a:off x="4038600" y="19050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54" name="Text Box 62"/>
            <p:cNvSpPr txBox="1">
              <a:spLocks noChangeArrowheads="1"/>
            </p:cNvSpPr>
            <p:nvPr/>
          </p:nvSpPr>
          <p:spPr bwMode="auto">
            <a:xfrm>
              <a:off x="4191000" y="20574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55" name="Text Box 63"/>
            <p:cNvSpPr txBox="1">
              <a:spLocks noChangeArrowheads="1"/>
            </p:cNvSpPr>
            <p:nvPr/>
          </p:nvSpPr>
          <p:spPr bwMode="auto">
            <a:xfrm>
              <a:off x="4343400" y="22098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56" name="Text Box 64"/>
            <p:cNvSpPr txBox="1">
              <a:spLocks noChangeArrowheads="1"/>
            </p:cNvSpPr>
            <p:nvPr/>
          </p:nvSpPr>
          <p:spPr bwMode="auto">
            <a:xfrm>
              <a:off x="4495800" y="23622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57" name="Text Box 65"/>
            <p:cNvSpPr txBox="1">
              <a:spLocks noChangeArrowheads="1"/>
            </p:cNvSpPr>
            <p:nvPr/>
          </p:nvSpPr>
          <p:spPr bwMode="auto">
            <a:xfrm>
              <a:off x="3733800" y="25146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58" name="Text Box 66"/>
            <p:cNvSpPr txBox="1">
              <a:spLocks noChangeArrowheads="1"/>
            </p:cNvSpPr>
            <p:nvPr/>
          </p:nvSpPr>
          <p:spPr bwMode="auto">
            <a:xfrm>
              <a:off x="3886200" y="26670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59" name="Text Box 67"/>
            <p:cNvSpPr txBox="1">
              <a:spLocks noChangeArrowheads="1"/>
            </p:cNvSpPr>
            <p:nvPr/>
          </p:nvSpPr>
          <p:spPr bwMode="auto">
            <a:xfrm>
              <a:off x="4038600" y="28194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60" name="Text Box 68"/>
            <p:cNvSpPr txBox="1">
              <a:spLocks noChangeArrowheads="1"/>
            </p:cNvSpPr>
            <p:nvPr/>
          </p:nvSpPr>
          <p:spPr bwMode="auto">
            <a:xfrm>
              <a:off x="4191000" y="29718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61" name="Text Box 69"/>
            <p:cNvSpPr txBox="1">
              <a:spLocks noChangeArrowheads="1"/>
            </p:cNvSpPr>
            <p:nvPr/>
          </p:nvSpPr>
          <p:spPr bwMode="auto">
            <a:xfrm>
              <a:off x="3810000" y="32766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62" name="Text Box 70"/>
            <p:cNvSpPr txBox="1">
              <a:spLocks noChangeArrowheads="1"/>
            </p:cNvSpPr>
            <p:nvPr/>
          </p:nvSpPr>
          <p:spPr bwMode="auto">
            <a:xfrm>
              <a:off x="3962400" y="34290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63" name="Text Box 71"/>
            <p:cNvSpPr txBox="1">
              <a:spLocks noChangeArrowheads="1"/>
            </p:cNvSpPr>
            <p:nvPr/>
          </p:nvSpPr>
          <p:spPr bwMode="auto">
            <a:xfrm>
              <a:off x="3962400" y="35052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64" name="Text Box 72"/>
            <p:cNvSpPr txBox="1">
              <a:spLocks noChangeArrowheads="1"/>
            </p:cNvSpPr>
            <p:nvPr/>
          </p:nvSpPr>
          <p:spPr bwMode="auto">
            <a:xfrm>
              <a:off x="3429000" y="19050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65" name="Text Box 73"/>
            <p:cNvSpPr txBox="1">
              <a:spLocks noChangeArrowheads="1"/>
            </p:cNvSpPr>
            <p:nvPr/>
          </p:nvSpPr>
          <p:spPr bwMode="auto">
            <a:xfrm>
              <a:off x="3581400" y="20574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66" name="Text Box 74"/>
            <p:cNvSpPr txBox="1">
              <a:spLocks noChangeArrowheads="1"/>
            </p:cNvSpPr>
            <p:nvPr/>
          </p:nvSpPr>
          <p:spPr bwMode="auto">
            <a:xfrm>
              <a:off x="3733800" y="22098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67" name="Text Box 75"/>
            <p:cNvSpPr txBox="1">
              <a:spLocks noChangeArrowheads="1"/>
            </p:cNvSpPr>
            <p:nvPr/>
          </p:nvSpPr>
          <p:spPr bwMode="auto">
            <a:xfrm>
              <a:off x="3886200" y="23622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68" name="Text Box 76"/>
            <p:cNvSpPr txBox="1">
              <a:spLocks noChangeArrowheads="1"/>
            </p:cNvSpPr>
            <p:nvPr/>
          </p:nvSpPr>
          <p:spPr bwMode="auto">
            <a:xfrm>
              <a:off x="4038600" y="25146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69" name="Text Box 77"/>
            <p:cNvSpPr txBox="1">
              <a:spLocks noChangeArrowheads="1"/>
            </p:cNvSpPr>
            <p:nvPr/>
          </p:nvSpPr>
          <p:spPr bwMode="auto">
            <a:xfrm>
              <a:off x="4191000" y="26670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70" name="Text Box 78"/>
            <p:cNvSpPr txBox="1">
              <a:spLocks noChangeArrowheads="1"/>
            </p:cNvSpPr>
            <p:nvPr/>
          </p:nvSpPr>
          <p:spPr bwMode="auto">
            <a:xfrm>
              <a:off x="4876800" y="25908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71" name="Text Box 79"/>
            <p:cNvSpPr txBox="1">
              <a:spLocks noChangeArrowheads="1"/>
            </p:cNvSpPr>
            <p:nvPr/>
          </p:nvSpPr>
          <p:spPr bwMode="auto">
            <a:xfrm>
              <a:off x="3048000" y="23622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72" name="Text Box 80"/>
            <p:cNvSpPr txBox="1">
              <a:spLocks noChangeArrowheads="1"/>
            </p:cNvSpPr>
            <p:nvPr/>
          </p:nvSpPr>
          <p:spPr bwMode="auto">
            <a:xfrm>
              <a:off x="3200400" y="25146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73" name="Text Box 81"/>
            <p:cNvSpPr txBox="1">
              <a:spLocks noChangeArrowheads="1"/>
            </p:cNvSpPr>
            <p:nvPr/>
          </p:nvSpPr>
          <p:spPr bwMode="auto">
            <a:xfrm>
              <a:off x="3352800" y="26670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74" name="Text Box 82"/>
            <p:cNvSpPr txBox="1">
              <a:spLocks noChangeArrowheads="1"/>
            </p:cNvSpPr>
            <p:nvPr/>
          </p:nvSpPr>
          <p:spPr bwMode="auto">
            <a:xfrm>
              <a:off x="2971800" y="29718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75" name="Text Box 83"/>
            <p:cNvSpPr txBox="1">
              <a:spLocks noChangeArrowheads="1"/>
            </p:cNvSpPr>
            <p:nvPr/>
          </p:nvSpPr>
          <p:spPr bwMode="auto">
            <a:xfrm>
              <a:off x="3657600" y="29718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76" name="Text Box 84"/>
            <p:cNvSpPr txBox="1">
              <a:spLocks noChangeArrowheads="1"/>
            </p:cNvSpPr>
            <p:nvPr/>
          </p:nvSpPr>
          <p:spPr bwMode="auto">
            <a:xfrm>
              <a:off x="3810000" y="31242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77" name="Text Box 85"/>
            <p:cNvSpPr txBox="1">
              <a:spLocks noChangeArrowheads="1"/>
            </p:cNvSpPr>
            <p:nvPr/>
          </p:nvSpPr>
          <p:spPr bwMode="auto">
            <a:xfrm>
              <a:off x="3962400" y="32766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78" name="Text Box 86"/>
            <p:cNvSpPr txBox="1">
              <a:spLocks noChangeArrowheads="1"/>
            </p:cNvSpPr>
            <p:nvPr/>
          </p:nvSpPr>
          <p:spPr bwMode="auto">
            <a:xfrm>
              <a:off x="3200400" y="20574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79" name="Text Box 87"/>
            <p:cNvSpPr txBox="1">
              <a:spLocks noChangeArrowheads="1"/>
            </p:cNvSpPr>
            <p:nvPr/>
          </p:nvSpPr>
          <p:spPr bwMode="auto">
            <a:xfrm>
              <a:off x="2819400" y="23622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80" name="Text Box 88"/>
            <p:cNvSpPr txBox="1">
              <a:spLocks noChangeArrowheads="1"/>
            </p:cNvSpPr>
            <p:nvPr/>
          </p:nvSpPr>
          <p:spPr bwMode="auto">
            <a:xfrm>
              <a:off x="3200400" y="25146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81" name="Text Box 89"/>
            <p:cNvSpPr txBox="1">
              <a:spLocks noChangeArrowheads="1"/>
            </p:cNvSpPr>
            <p:nvPr/>
          </p:nvSpPr>
          <p:spPr bwMode="auto">
            <a:xfrm>
              <a:off x="4038600" y="27432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82" name="Text Box 90"/>
            <p:cNvSpPr txBox="1">
              <a:spLocks noChangeArrowheads="1"/>
            </p:cNvSpPr>
            <p:nvPr/>
          </p:nvSpPr>
          <p:spPr bwMode="auto">
            <a:xfrm>
              <a:off x="3886200" y="28194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83" name="Text Box 91"/>
            <p:cNvSpPr txBox="1">
              <a:spLocks noChangeArrowheads="1"/>
            </p:cNvSpPr>
            <p:nvPr/>
          </p:nvSpPr>
          <p:spPr bwMode="auto">
            <a:xfrm>
              <a:off x="4038600" y="29718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84" name="Text Box 92"/>
            <p:cNvSpPr txBox="1">
              <a:spLocks noChangeArrowheads="1"/>
            </p:cNvSpPr>
            <p:nvPr/>
          </p:nvSpPr>
          <p:spPr bwMode="auto">
            <a:xfrm>
              <a:off x="4191000" y="31242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85" name="Text Box 93"/>
            <p:cNvSpPr txBox="1">
              <a:spLocks noChangeArrowheads="1"/>
            </p:cNvSpPr>
            <p:nvPr/>
          </p:nvSpPr>
          <p:spPr bwMode="auto">
            <a:xfrm>
              <a:off x="3581400" y="16764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86" name="Text Box 94"/>
            <p:cNvSpPr txBox="1">
              <a:spLocks noChangeArrowheads="1"/>
            </p:cNvSpPr>
            <p:nvPr/>
          </p:nvSpPr>
          <p:spPr bwMode="auto">
            <a:xfrm>
              <a:off x="3733800" y="19812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87" name="Text Box 95"/>
            <p:cNvSpPr txBox="1">
              <a:spLocks noChangeArrowheads="1"/>
            </p:cNvSpPr>
            <p:nvPr/>
          </p:nvSpPr>
          <p:spPr bwMode="auto">
            <a:xfrm>
              <a:off x="3657600" y="24384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88" name="Text Box 96"/>
            <p:cNvSpPr txBox="1">
              <a:spLocks noChangeArrowheads="1"/>
            </p:cNvSpPr>
            <p:nvPr/>
          </p:nvSpPr>
          <p:spPr bwMode="auto">
            <a:xfrm>
              <a:off x="4038600" y="22860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89" name="Text Box 97"/>
            <p:cNvSpPr txBox="1">
              <a:spLocks noChangeArrowheads="1"/>
            </p:cNvSpPr>
            <p:nvPr/>
          </p:nvSpPr>
          <p:spPr bwMode="auto">
            <a:xfrm>
              <a:off x="4191000" y="24384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90" name="Text Box 98"/>
            <p:cNvSpPr txBox="1">
              <a:spLocks noChangeArrowheads="1"/>
            </p:cNvSpPr>
            <p:nvPr/>
          </p:nvSpPr>
          <p:spPr bwMode="auto">
            <a:xfrm>
              <a:off x="4343400" y="25908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91" name="Text Box 99"/>
            <p:cNvSpPr txBox="1">
              <a:spLocks noChangeArrowheads="1"/>
            </p:cNvSpPr>
            <p:nvPr/>
          </p:nvSpPr>
          <p:spPr bwMode="auto">
            <a:xfrm>
              <a:off x="4495800" y="27432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92" name="Text Box 100"/>
            <p:cNvSpPr txBox="1">
              <a:spLocks noChangeArrowheads="1"/>
            </p:cNvSpPr>
            <p:nvPr/>
          </p:nvSpPr>
          <p:spPr bwMode="auto">
            <a:xfrm>
              <a:off x="4191000" y="31242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93" name="Text Box 101"/>
            <p:cNvSpPr txBox="1">
              <a:spLocks noChangeArrowheads="1"/>
            </p:cNvSpPr>
            <p:nvPr/>
          </p:nvSpPr>
          <p:spPr bwMode="auto">
            <a:xfrm>
              <a:off x="4343400" y="32766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94" name="Text Box 102"/>
            <p:cNvSpPr txBox="1">
              <a:spLocks noChangeArrowheads="1"/>
            </p:cNvSpPr>
            <p:nvPr/>
          </p:nvSpPr>
          <p:spPr bwMode="auto">
            <a:xfrm>
              <a:off x="4114800" y="17526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95" name="Text Box 103"/>
            <p:cNvSpPr txBox="1">
              <a:spLocks noChangeArrowheads="1"/>
            </p:cNvSpPr>
            <p:nvPr/>
          </p:nvSpPr>
          <p:spPr bwMode="auto">
            <a:xfrm>
              <a:off x="4267200" y="19050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96" name="Text Box 104"/>
            <p:cNvSpPr txBox="1">
              <a:spLocks noChangeArrowheads="1"/>
            </p:cNvSpPr>
            <p:nvPr/>
          </p:nvSpPr>
          <p:spPr bwMode="auto">
            <a:xfrm>
              <a:off x="4419600" y="20574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97" name="Text Box 105"/>
            <p:cNvSpPr txBox="1">
              <a:spLocks noChangeArrowheads="1"/>
            </p:cNvSpPr>
            <p:nvPr/>
          </p:nvSpPr>
          <p:spPr bwMode="auto">
            <a:xfrm>
              <a:off x="4572000" y="22098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98" name="Text Box 106"/>
            <p:cNvSpPr txBox="1">
              <a:spLocks noChangeArrowheads="1"/>
            </p:cNvSpPr>
            <p:nvPr/>
          </p:nvSpPr>
          <p:spPr bwMode="auto">
            <a:xfrm>
              <a:off x="4724400" y="2362200"/>
              <a:ext cx="300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99" name="Line 113"/>
            <p:cNvSpPr>
              <a:spLocks noChangeShapeType="1"/>
            </p:cNvSpPr>
            <p:nvPr/>
          </p:nvSpPr>
          <p:spPr bwMode="auto">
            <a:xfrm flipV="1">
              <a:off x="4114800" y="1371600"/>
              <a:ext cx="0" cy="3657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114"/>
            <p:cNvSpPr>
              <a:spLocks noChangeShapeType="1"/>
            </p:cNvSpPr>
            <p:nvPr/>
          </p:nvSpPr>
          <p:spPr bwMode="auto">
            <a:xfrm>
              <a:off x="1219200" y="5029200"/>
              <a:ext cx="6248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115"/>
            <p:cNvSpPr>
              <a:spLocks noChangeShapeType="1"/>
            </p:cNvSpPr>
            <p:nvPr/>
          </p:nvSpPr>
          <p:spPr bwMode="auto">
            <a:xfrm>
              <a:off x="2057400" y="2819400"/>
              <a:ext cx="396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118"/>
            <p:cNvSpPr>
              <a:spLocks noChangeShapeType="1"/>
            </p:cNvSpPr>
            <p:nvPr/>
          </p:nvSpPr>
          <p:spPr bwMode="auto">
            <a:xfrm>
              <a:off x="3124200" y="2819400"/>
              <a:ext cx="0" cy="2362200"/>
            </a:xfrm>
            <a:prstGeom prst="lin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Freeform 119"/>
            <p:cNvSpPr>
              <a:spLocks/>
            </p:cNvSpPr>
            <p:nvPr/>
          </p:nvSpPr>
          <p:spPr bwMode="auto">
            <a:xfrm>
              <a:off x="3960813" y="4381500"/>
              <a:ext cx="1830387" cy="655638"/>
            </a:xfrm>
            <a:custGeom>
              <a:avLst/>
              <a:gdLst>
                <a:gd name="T0" fmla="*/ 2147483647 w 1344"/>
                <a:gd name="T1" fmla="*/ 2147483647 h 413"/>
                <a:gd name="T2" fmla="*/ 2147483647 w 1344"/>
                <a:gd name="T3" fmla="*/ 2147483647 h 413"/>
                <a:gd name="T4" fmla="*/ 2147483647 w 1344"/>
                <a:gd name="T5" fmla="*/ 2147483647 h 413"/>
                <a:gd name="T6" fmla="*/ 2147483647 w 1344"/>
                <a:gd name="T7" fmla="*/ 2147483647 h 413"/>
                <a:gd name="T8" fmla="*/ 2147483647 w 1344"/>
                <a:gd name="T9" fmla="*/ 2147483647 h 413"/>
                <a:gd name="T10" fmla="*/ 2147483647 w 1344"/>
                <a:gd name="T11" fmla="*/ 2147483647 h 413"/>
                <a:gd name="T12" fmla="*/ 0 w 1344"/>
                <a:gd name="T13" fmla="*/ 2147483647 h 4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44"/>
                <a:gd name="T22" fmla="*/ 0 h 413"/>
                <a:gd name="T23" fmla="*/ 1344 w 1344"/>
                <a:gd name="T24" fmla="*/ 413 h 4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44" h="413">
                  <a:moveTo>
                    <a:pt x="1344" y="346"/>
                  </a:moveTo>
                  <a:cubicBezTo>
                    <a:pt x="1294" y="328"/>
                    <a:pt x="1131" y="288"/>
                    <a:pt x="1045" y="243"/>
                  </a:cubicBezTo>
                  <a:cubicBezTo>
                    <a:pt x="959" y="198"/>
                    <a:pt x="888" y="112"/>
                    <a:pt x="829" y="73"/>
                  </a:cubicBezTo>
                  <a:cubicBezTo>
                    <a:pt x="770" y="34"/>
                    <a:pt x="735" y="14"/>
                    <a:pt x="690" y="7"/>
                  </a:cubicBezTo>
                  <a:cubicBezTo>
                    <a:pt x="645" y="0"/>
                    <a:pt x="615" y="9"/>
                    <a:pt x="558" y="29"/>
                  </a:cubicBezTo>
                  <a:cubicBezTo>
                    <a:pt x="501" y="49"/>
                    <a:pt x="438" y="61"/>
                    <a:pt x="345" y="125"/>
                  </a:cubicBezTo>
                  <a:cubicBezTo>
                    <a:pt x="252" y="189"/>
                    <a:pt x="124" y="305"/>
                    <a:pt x="0" y="413"/>
                  </a:cubicBezTo>
                </a:path>
              </a:pathLst>
            </a:cu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120"/>
            <p:cNvSpPr>
              <a:spLocks noChangeShapeType="1"/>
            </p:cNvSpPr>
            <p:nvPr/>
          </p:nvSpPr>
          <p:spPr bwMode="auto">
            <a:xfrm>
              <a:off x="4876800" y="2819400"/>
              <a:ext cx="0" cy="2362200"/>
            </a:xfrm>
            <a:prstGeom prst="lin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Text Box 121"/>
            <p:cNvSpPr txBox="1">
              <a:spLocks noChangeArrowheads="1"/>
            </p:cNvSpPr>
            <p:nvPr/>
          </p:nvSpPr>
          <p:spPr bwMode="auto">
            <a:xfrm>
              <a:off x="6918325" y="4586288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1">
                  <a:latin typeface="Times New Roman" charset="0"/>
                </a:rPr>
                <a:t>x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06" name="Text Box 122"/>
            <p:cNvSpPr txBox="1">
              <a:spLocks noChangeArrowheads="1"/>
            </p:cNvSpPr>
            <p:nvPr/>
          </p:nvSpPr>
          <p:spPr bwMode="auto">
            <a:xfrm>
              <a:off x="5715000" y="2438400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1">
                  <a:latin typeface="Times New Roman" charset="0"/>
                </a:rPr>
                <a:t>x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07" name="Freeform 123"/>
            <p:cNvSpPr>
              <a:spLocks/>
            </p:cNvSpPr>
            <p:nvPr/>
          </p:nvSpPr>
          <p:spPr bwMode="auto">
            <a:xfrm rot="10896099">
              <a:off x="2209800" y="4953000"/>
              <a:ext cx="1827213" cy="655638"/>
            </a:xfrm>
            <a:custGeom>
              <a:avLst/>
              <a:gdLst>
                <a:gd name="T0" fmla="*/ 2147483647 w 1344"/>
                <a:gd name="T1" fmla="*/ 2147483647 h 413"/>
                <a:gd name="T2" fmla="*/ 2147483647 w 1344"/>
                <a:gd name="T3" fmla="*/ 2147483647 h 413"/>
                <a:gd name="T4" fmla="*/ 2147483647 w 1344"/>
                <a:gd name="T5" fmla="*/ 2147483647 h 413"/>
                <a:gd name="T6" fmla="*/ 2147483647 w 1344"/>
                <a:gd name="T7" fmla="*/ 2147483647 h 413"/>
                <a:gd name="T8" fmla="*/ 2147483647 w 1344"/>
                <a:gd name="T9" fmla="*/ 2147483647 h 413"/>
                <a:gd name="T10" fmla="*/ 2147483647 w 1344"/>
                <a:gd name="T11" fmla="*/ 2147483647 h 413"/>
                <a:gd name="T12" fmla="*/ 0 w 1344"/>
                <a:gd name="T13" fmla="*/ 2147483647 h 4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44"/>
                <a:gd name="T22" fmla="*/ 0 h 413"/>
                <a:gd name="T23" fmla="*/ 1344 w 1344"/>
                <a:gd name="T24" fmla="*/ 413 h 4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44" h="413">
                  <a:moveTo>
                    <a:pt x="1344" y="346"/>
                  </a:moveTo>
                  <a:cubicBezTo>
                    <a:pt x="1294" y="328"/>
                    <a:pt x="1131" y="288"/>
                    <a:pt x="1045" y="243"/>
                  </a:cubicBezTo>
                  <a:cubicBezTo>
                    <a:pt x="959" y="198"/>
                    <a:pt x="888" y="112"/>
                    <a:pt x="829" y="73"/>
                  </a:cubicBezTo>
                  <a:cubicBezTo>
                    <a:pt x="770" y="34"/>
                    <a:pt x="735" y="14"/>
                    <a:pt x="690" y="7"/>
                  </a:cubicBezTo>
                  <a:cubicBezTo>
                    <a:pt x="645" y="0"/>
                    <a:pt x="615" y="9"/>
                    <a:pt x="558" y="29"/>
                  </a:cubicBezTo>
                  <a:cubicBezTo>
                    <a:pt x="501" y="49"/>
                    <a:pt x="438" y="61"/>
                    <a:pt x="345" y="125"/>
                  </a:cubicBezTo>
                  <a:cubicBezTo>
                    <a:pt x="252" y="189"/>
                    <a:pt x="124" y="305"/>
                    <a:pt x="0" y="413"/>
                  </a:cubicBezTo>
                </a:path>
              </a:pathLst>
            </a:custGeom>
            <a:noFill/>
            <a:ln w="28575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Text Box 124"/>
            <p:cNvSpPr txBox="1">
              <a:spLocks noChangeArrowheads="1"/>
            </p:cNvSpPr>
            <p:nvPr/>
          </p:nvSpPr>
          <p:spPr bwMode="auto">
            <a:xfrm>
              <a:off x="990600" y="3760788"/>
              <a:ext cx="854075" cy="376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chemeClr val="accent1"/>
                  </a:solidFill>
                </a:rPr>
                <a:t>Linear</a:t>
              </a:r>
            </a:p>
          </p:txBody>
        </p:sp>
        <p:sp>
          <p:nvSpPr>
            <p:cNvPr id="109" name="Line 125"/>
            <p:cNvSpPr>
              <a:spLocks noChangeShapeType="1"/>
            </p:cNvSpPr>
            <p:nvPr/>
          </p:nvSpPr>
          <p:spPr bwMode="auto">
            <a:xfrm flipV="1">
              <a:off x="2971800" y="3886200"/>
              <a:ext cx="2133600" cy="2133600"/>
            </a:xfrm>
            <a:prstGeom prst="line">
              <a:avLst/>
            </a:prstGeom>
            <a:noFill/>
            <a:ln w="28575">
              <a:solidFill>
                <a:srgbClr val="EA157A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126"/>
            <p:cNvSpPr>
              <a:spLocks noChangeShapeType="1"/>
            </p:cNvSpPr>
            <p:nvPr/>
          </p:nvSpPr>
          <p:spPr bwMode="auto">
            <a:xfrm>
              <a:off x="1600200" y="4114800"/>
              <a:ext cx="213360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Text Box 127"/>
            <p:cNvSpPr txBox="1">
              <a:spLocks noChangeArrowheads="1"/>
            </p:cNvSpPr>
            <p:nvPr/>
          </p:nvSpPr>
          <p:spPr bwMode="auto">
            <a:xfrm>
              <a:off x="4648200" y="5613400"/>
              <a:ext cx="1185863" cy="3460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rgbClr val="7FD13B"/>
                  </a:solidFill>
                </a:rPr>
                <a:t>Non-linear</a:t>
              </a:r>
            </a:p>
          </p:txBody>
        </p:sp>
        <p:sp>
          <p:nvSpPr>
            <p:cNvPr id="112" name="Line 128"/>
            <p:cNvSpPr>
              <a:spLocks noChangeShapeType="1"/>
            </p:cNvSpPr>
            <p:nvPr/>
          </p:nvSpPr>
          <p:spPr bwMode="auto">
            <a:xfrm flipH="1" flipV="1">
              <a:off x="4800600" y="4495800"/>
              <a:ext cx="15240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Text Box 129"/>
            <p:cNvSpPr txBox="1">
              <a:spLocks noChangeArrowheads="1"/>
            </p:cNvSpPr>
            <p:nvPr/>
          </p:nvSpPr>
          <p:spPr bwMode="auto">
            <a:xfrm>
              <a:off x="6019800" y="3608388"/>
              <a:ext cx="2028825" cy="376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rgbClr val="7FD13B"/>
                  </a:solidFill>
                </a:rPr>
                <a:t>Defocusing force</a:t>
              </a:r>
            </a:p>
          </p:txBody>
        </p:sp>
        <p:sp>
          <p:nvSpPr>
            <p:cNvPr id="114" name="Line 130"/>
            <p:cNvSpPr>
              <a:spLocks noChangeShapeType="1"/>
            </p:cNvSpPr>
            <p:nvPr/>
          </p:nvSpPr>
          <p:spPr bwMode="auto">
            <a:xfrm flipH="1">
              <a:off x="5410200" y="3886200"/>
              <a:ext cx="609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Text Box 132"/>
            <p:cNvSpPr txBox="1">
              <a:spLocks noChangeArrowheads="1"/>
            </p:cNvSpPr>
            <p:nvPr/>
          </p:nvSpPr>
          <p:spPr bwMode="auto">
            <a:xfrm>
              <a:off x="5562599" y="1524000"/>
              <a:ext cx="3104855" cy="6463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rgbClr val="7FD13B"/>
                  </a:solidFill>
                </a:rPr>
                <a:t>Non-uniform density </a:t>
              </a:r>
              <a:r>
                <a:rPr lang="en-US" sz="1800" dirty="0" smtClean="0">
                  <a:solidFill>
                    <a:srgbClr val="7FD13B"/>
                  </a:solidFill>
                </a:rPr>
                <a:t>distribution (e.g. Gaussian)</a:t>
              </a:r>
              <a:endParaRPr lang="en-US" sz="1800" dirty="0">
                <a:solidFill>
                  <a:srgbClr val="7FD13B"/>
                </a:solidFill>
              </a:endParaRPr>
            </a:p>
          </p:txBody>
        </p:sp>
        <p:sp>
          <p:nvSpPr>
            <p:cNvPr id="116" name="Line 133"/>
            <p:cNvSpPr>
              <a:spLocks noChangeShapeType="1"/>
            </p:cNvSpPr>
            <p:nvPr/>
          </p:nvSpPr>
          <p:spPr bwMode="auto">
            <a:xfrm flipH="1">
              <a:off x="4876800" y="1905000"/>
              <a:ext cx="685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Text Box 134"/>
            <p:cNvSpPr txBox="1">
              <a:spLocks noChangeArrowheads="1"/>
            </p:cNvSpPr>
            <p:nvPr/>
          </p:nvSpPr>
          <p:spPr bwMode="auto">
            <a:xfrm>
              <a:off x="4267200" y="1143000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1">
                  <a:latin typeface="Times New Roman" charset="0"/>
                </a:rPr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622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6570730" cy="914400"/>
          </a:xfrm>
        </p:spPr>
        <p:txBody>
          <a:bodyPr/>
          <a:lstStyle/>
          <a:p>
            <a:r>
              <a:rPr lang="en-US" sz="4400" dirty="0" smtClean="0"/>
              <a:t>Single Bunch Long. Instability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555" y="1088741"/>
            <a:ext cx="8370930" cy="63007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u="sng" dirty="0"/>
              <a:t>Case: </a:t>
            </a:r>
            <a:r>
              <a:rPr lang="en-US" sz="2400" b="1" u="sng" dirty="0">
                <a:sym typeface="Symbol" charset="0"/>
              </a:rPr>
              <a:t></a:t>
            </a:r>
            <a:r>
              <a:rPr lang="en-US" sz="2400" b="1" u="sng" baseline="-25000" dirty="0" smtClean="0">
                <a:sym typeface="Symbol" charset="0"/>
              </a:rPr>
              <a:t>R</a:t>
            </a:r>
            <a:r>
              <a:rPr lang="en-US" sz="2400" b="1" u="sng" dirty="0" smtClean="0">
                <a:sym typeface="Symbol" charset="0"/>
              </a:rPr>
              <a:t>&lt;</a:t>
            </a:r>
            <a:r>
              <a:rPr lang="en-US" sz="2400" u="sng" dirty="0" smtClean="0"/>
              <a:t> </a:t>
            </a:r>
            <a:r>
              <a:rPr lang="en-US" sz="2400" u="sng" dirty="0"/>
              <a:t>h</a:t>
            </a:r>
            <a:r>
              <a:rPr lang="en-US" sz="2400" b="1" u="sng" dirty="0">
                <a:sym typeface="Symbol" charset="0"/>
              </a:rPr>
              <a:t></a:t>
            </a:r>
            <a:r>
              <a:rPr lang="en-US" sz="2400" dirty="0"/>
              <a:t> </a:t>
            </a:r>
          </a:p>
          <a:p>
            <a:pPr>
              <a:lnSpc>
                <a:spcPct val="90000"/>
              </a:lnSpc>
            </a:pPr>
            <a:endParaRPr lang="en-US" sz="2000" b="1" dirty="0">
              <a:sym typeface="Symbo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6147175" y="3023955"/>
            <a:ext cx="2220530" cy="461665"/>
          </a:xfrm>
          <a:prstGeom prst="rect">
            <a:avLst/>
          </a:prstGeom>
          <a:solidFill>
            <a:srgbClr val="D6EC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b="1" u="sng" dirty="0">
                <a:solidFill>
                  <a:schemeClr val="bg1"/>
                </a:solidFill>
              </a:rPr>
              <a:t>This is </a:t>
            </a:r>
            <a:r>
              <a:rPr lang="en-US" b="1" u="sng" dirty="0" smtClean="0">
                <a:solidFill>
                  <a:schemeClr val="bg1"/>
                </a:solidFill>
              </a:rPr>
              <a:t>stable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Rectangle 26"/>
          <p:cNvSpPr>
            <a:spLocks noChangeArrowheads="1"/>
          </p:cNvSpPr>
          <p:nvPr/>
        </p:nvSpPr>
        <p:spPr bwMode="auto">
          <a:xfrm>
            <a:off x="611559" y="5139190"/>
            <a:ext cx="832592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400" dirty="0"/>
              <a:t>This is is known as the </a:t>
            </a:r>
            <a:r>
              <a:rPr lang="en-US" sz="2400" b="1" u="sng" dirty="0" smtClean="0"/>
              <a:t>“Robinson Instability”</a:t>
            </a:r>
            <a:endParaRPr lang="en-US" sz="2400" b="1" u="sng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400" b="1" dirty="0"/>
              <a:t>To damp this instability one should retune the cavity so that </a:t>
            </a:r>
            <a:r>
              <a:rPr lang="en-US" sz="2400" b="1" dirty="0">
                <a:sym typeface="Symbol" charset="0"/>
              </a:rPr>
              <a:t></a:t>
            </a:r>
            <a:r>
              <a:rPr lang="en-US" sz="2400" b="1" baseline="-25000" dirty="0">
                <a:sym typeface="Symbol" charset="0"/>
              </a:rPr>
              <a:t>R</a:t>
            </a:r>
            <a:r>
              <a:rPr lang="en-US" sz="2400" b="1" dirty="0">
                <a:sym typeface="Symbol" charset="0"/>
              </a:rPr>
              <a:t>&lt;</a:t>
            </a:r>
            <a:r>
              <a:rPr lang="en-US" sz="2400" dirty="0"/>
              <a:t> h</a:t>
            </a:r>
            <a:r>
              <a:rPr lang="en-US" sz="2400" b="1" dirty="0">
                <a:sym typeface="Symbol" charset="0"/>
              </a:rPr>
              <a:t></a:t>
            </a:r>
            <a:r>
              <a:rPr lang="en-US" sz="2400" dirty="0"/>
              <a:t> </a:t>
            </a:r>
          </a:p>
        </p:txBody>
      </p:sp>
      <p:sp>
        <p:nvSpPr>
          <p:cNvPr id="29" name="Line 3"/>
          <p:cNvSpPr>
            <a:spLocks noChangeShapeType="1"/>
          </p:cNvSpPr>
          <p:nvPr/>
        </p:nvSpPr>
        <p:spPr bwMode="auto">
          <a:xfrm flipV="1">
            <a:off x="3489430" y="2146803"/>
            <a:ext cx="0" cy="2301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"/>
          <p:cNvSpPr>
            <a:spLocks noChangeShapeType="1"/>
          </p:cNvSpPr>
          <p:nvPr/>
        </p:nvSpPr>
        <p:spPr bwMode="auto">
          <a:xfrm>
            <a:off x="3489430" y="4448678"/>
            <a:ext cx="3146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5"/>
          <p:cNvSpPr>
            <a:spLocks noChangeShapeType="1"/>
          </p:cNvSpPr>
          <p:nvPr/>
        </p:nvSpPr>
        <p:spPr bwMode="auto">
          <a:xfrm flipV="1">
            <a:off x="4387955" y="2453190"/>
            <a:ext cx="0" cy="19986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6"/>
          <p:cNvSpPr>
            <a:spLocks noChangeShapeType="1"/>
          </p:cNvSpPr>
          <p:nvPr/>
        </p:nvSpPr>
        <p:spPr bwMode="auto">
          <a:xfrm flipV="1">
            <a:off x="4722918" y="2450015"/>
            <a:ext cx="0" cy="1998663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Freeform 7"/>
          <p:cNvSpPr>
            <a:spLocks/>
          </p:cNvSpPr>
          <p:nvPr/>
        </p:nvSpPr>
        <p:spPr bwMode="auto">
          <a:xfrm>
            <a:off x="3473555" y="2605590"/>
            <a:ext cx="925513" cy="1878013"/>
          </a:xfrm>
          <a:custGeom>
            <a:avLst/>
            <a:gdLst>
              <a:gd name="T0" fmla="*/ 0 w 720"/>
              <a:gd name="T1" fmla="*/ 2147483647 h 1488"/>
              <a:gd name="T2" fmla="*/ 2147483647 w 720"/>
              <a:gd name="T3" fmla="*/ 2147483647 h 1488"/>
              <a:gd name="T4" fmla="*/ 2147483647 w 720"/>
              <a:gd name="T5" fmla="*/ 2147483647 h 1488"/>
              <a:gd name="T6" fmla="*/ 2147483647 w 720"/>
              <a:gd name="T7" fmla="*/ 0 h 1488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1488"/>
              <a:gd name="T14" fmla="*/ 720 w 720"/>
              <a:gd name="T15" fmla="*/ 1488 h 14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1488">
                <a:moveTo>
                  <a:pt x="0" y="1488"/>
                </a:moveTo>
                <a:cubicBezTo>
                  <a:pt x="52" y="1472"/>
                  <a:pt x="104" y="1456"/>
                  <a:pt x="192" y="1248"/>
                </a:cubicBezTo>
                <a:cubicBezTo>
                  <a:pt x="280" y="1040"/>
                  <a:pt x="440" y="448"/>
                  <a:pt x="528" y="240"/>
                </a:cubicBezTo>
                <a:cubicBezTo>
                  <a:pt x="616" y="32"/>
                  <a:pt x="668" y="16"/>
                  <a:pt x="720" y="0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Freeform 8"/>
          <p:cNvSpPr>
            <a:spLocks/>
          </p:cNvSpPr>
          <p:nvPr/>
        </p:nvSpPr>
        <p:spPr bwMode="auto">
          <a:xfrm flipH="1">
            <a:off x="4387955" y="2605590"/>
            <a:ext cx="925513" cy="1878013"/>
          </a:xfrm>
          <a:custGeom>
            <a:avLst/>
            <a:gdLst>
              <a:gd name="T0" fmla="*/ 0 w 720"/>
              <a:gd name="T1" fmla="*/ 2147483647 h 1488"/>
              <a:gd name="T2" fmla="*/ 2147483647 w 720"/>
              <a:gd name="T3" fmla="*/ 2147483647 h 1488"/>
              <a:gd name="T4" fmla="*/ 2147483647 w 720"/>
              <a:gd name="T5" fmla="*/ 2147483647 h 1488"/>
              <a:gd name="T6" fmla="*/ 2147483647 w 720"/>
              <a:gd name="T7" fmla="*/ 0 h 1488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1488"/>
              <a:gd name="T14" fmla="*/ 720 w 720"/>
              <a:gd name="T15" fmla="*/ 1488 h 14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1488">
                <a:moveTo>
                  <a:pt x="0" y="1488"/>
                </a:moveTo>
                <a:cubicBezTo>
                  <a:pt x="52" y="1472"/>
                  <a:pt x="104" y="1456"/>
                  <a:pt x="192" y="1248"/>
                </a:cubicBezTo>
                <a:cubicBezTo>
                  <a:pt x="280" y="1040"/>
                  <a:pt x="440" y="448"/>
                  <a:pt x="528" y="240"/>
                </a:cubicBezTo>
                <a:cubicBezTo>
                  <a:pt x="616" y="32"/>
                  <a:pt x="668" y="16"/>
                  <a:pt x="720" y="0"/>
                </a:cubicBezTo>
              </a:path>
            </a:pathLst>
          </a:custGeom>
          <a:noFill/>
          <a:ln w="38100">
            <a:solidFill>
              <a:srgbClr val="EA15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Text Box 9"/>
          <p:cNvSpPr txBox="1">
            <a:spLocks noChangeArrowheads="1"/>
          </p:cNvSpPr>
          <p:nvPr/>
        </p:nvSpPr>
        <p:spPr bwMode="auto">
          <a:xfrm>
            <a:off x="3538643" y="1999165"/>
            <a:ext cx="8623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b="1" dirty="0">
                <a:latin typeface="+mn-lt"/>
              </a:rPr>
              <a:t>Real Z</a:t>
            </a:r>
            <a:endParaRPr lang="en-US" dirty="0">
              <a:latin typeface="+mn-lt"/>
            </a:endParaRPr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6253268" y="4482015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b="1" dirty="0">
                <a:latin typeface="+mn-lt"/>
              </a:rPr>
              <a:t>Frequency</a:t>
            </a:r>
            <a:endParaRPr lang="en-US" dirty="0">
              <a:latin typeface="+mn-lt"/>
            </a:endParaRPr>
          </a:p>
        </p:txBody>
      </p:sp>
      <p:sp>
        <p:nvSpPr>
          <p:cNvPr id="54" name="Text Box 11"/>
          <p:cNvSpPr txBox="1">
            <a:spLocks noChangeArrowheads="1"/>
          </p:cNvSpPr>
          <p:nvPr/>
        </p:nvSpPr>
        <p:spPr bwMode="auto">
          <a:xfrm>
            <a:off x="4083155" y="4358190"/>
            <a:ext cx="501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b="1">
                <a:latin typeface="Times New Roman" charset="0"/>
                <a:sym typeface="Symbol" charset="0"/>
              </a:rPr>
              <a:t></a:t>
            </a:r>
            <a:r>
              <a:rPr lang="en-US" sz="1800" b="1" baseline="-25000">
                <a:latin typeface="Times New Roman" charset="0"/>
                <a:sym typeface="Symbol" charset="0"/>
              </a:rPr>
              <a:t>R</a:t>
            </a:r>
            <a:r>
              <a:rPr lang="en-US" b="1" baseline="-25000">
                <a:latin typeface="Times New Roman" charset="0"/>
                <a:sym typeface="Symbol" charset="0"/>
              </a:rPr>
              <a:t> </a:t>
            </a:r>
            <a:endParaRPr lang="en-US" b="1">
              <a:latin typeface="Times New Roman" charset="0"/>
              <a:sym typeface="Symbol" charset="0"/>
            </a:endParaRPr>
          </a:p>
        </p:txBody>
      </p:sp>
      <p:sp>
        <p:nvSpPr>
          <p:cNvPr id="55" name="Text Box 12"/>
          <p:cNvSpPr txBox="1">
            <a:spLocks noChangeArrowheads="1"/>
          </p:cNvSpPr>
          <p:nvPr/>
        </p:nvSpPr>
        <p:spPr bwMode="auto">
          <a:xfrm>
            <a:off x="4538768" y="4516940"/>
            <a:ext cx="473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/>
              <a:t>h</a:t>
            </a:r>
            <a:r>
              <a:rPr lang="en-US" sz="1800" b="1">
                <a:latin typeface="Times New Roman" charset="0"/>
                <a:sym typeface="Symbol" charset="0"/>
              </a:rPr>
              <a:t></a:t>
            </a:r>
            <a:endParaRPr lang="en-US" b="1">
              <a:latin typeface="Times New Roman" charset="0"/>
              <a:sym typeface="Symbol" charset="0"/>
            </a:endParaRPr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806555" y="2453190"/>
            <a:ext cx="28352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b="1" dirty="0">
                <a:solidFill>
                  <a:srgbClr val="7FD13B"/>
                </a:solidFill>
              </a:rPr>
              <a:t>Higher energy </a:t>
            </a:r>
            <a:r>
              <a:rPr lang="en-US" sz="1800" b="1" dirty="0">
                <a:solidFill>
                  <a:srgbClr val="7FD13B"/>
                </a:solidFill>
                <a:sym typeface="Symbol" charset="0"/>
              </a:rPr>
              <a:t> lose more energy</a:t>
            </a:r>
            <a:r>
              <a:rPr lang="en-US" dirty="0">
                <a:solidFill>
                  <a:srgbClr val="7FD13B"/>
                </a:solidFill>
                <a:latin typeface="Times New Roman" charset="0"/>
                <a:sym typeface="Symbol" charset="0"/>
              </a:rPr>
              <a:t> </a:t>
            </a:r>
          </a:p>
        </p:txBody>
      </p:sp>
      <p:sp>
        <p:nvSpPr>
          <p:cNvPr id="57" name="Line 14"/>
          <p:cNvSpPr>
            <a:spLocks noChangeShapeType="1"/>
          </p:cNvSpPr>
          <p:nvPr/>
        </p:nvSpPr>
        <p:spPr bwMode="auto">
          <a:xfrm flipV="1">
            <a:off x="2194030" y="2834190"/>
            <a:ext cx="2346325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16"/>
          <p:cNvSpPr>
            <a:spLocks noChangeShapeType="1"/>
          </p:cNvSpPr>
          <p:nvPr/>
        </p:nvSpPr>
        <p:spPr bwMode="auto">
          <a:xfrm flipV="1">
            <a:off x="4921355" y="1995990"/>
            <a:ext cx="15875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17"/>
          <p:cNvSpPr>
            <a:spLocks noChangeShapeType="1"/>
          </p:cNvSpPr>
          <p:nvPr/>
        </p:nvSpPr>
        <p:spPr bwMode="auto">
          <a:xfrm>
            <a:off x="4937230" y="199599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21"/>
          <p:cNvSpPr txBox="1">
            <a:spLocks noChangeArrowheads="1"/>
          </p:cNvSpPr>
          <p:nvPr/>
        </p:nvSpPr>
        <p:spPr bwMode="auto">
          <a:xfrm>
            <a:off x="5911955" y="1538790"/>
            <a:ext cx="25304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b="1" dirty="0">
                <a:solidFill>
                  <a:srgbClr val="7FD13B"/>
                </a:solidFill>
              </a:rPr>
              <a:t>Lower energy </a:t>
            </a:r>
            <a:r>
              <a:rPr lang="en-US" sz="1800" b="1" dirty="0">
                <a:solidFill>
                  <a:srgbClr val="7FD13B"/>
                </a:solidFill>
                <a:sym typeface="Symbol" charset="0"/>
              </a:rPr>
              <a:t> lose less energy</a:t>
            </a:r>
            <a:r>
              <a:rPr lang="en-US" dirty="0">
                <a:solidFill>
                  <a:srgbClr val="7FD13B"/>
                </a:solidFill>
                <a:latin typeface="Times New Roman" charset="0"/>
                <a:sym typeface="Symbo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344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 autoUpdateAnimBg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err="1" smtClean="0"/>
              <a:t>Laslett</a:t>
            </a:r>
            <a:r>
              <a:rPr lang="en-US" sz="4400" dirty="0" smtClean="0"/>
              <a:t> Tune Shift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110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19" name="Group 22"/>
          <p:cNvGrpSpPr>
            <a:grpSpLocks/>
          </p:cNvGrpSpPr>
          <p:nvPr/>
        </p:nvGrpSpPr>
        <p:grpSpPr bwMode="auto">
          <a:xfrm>
            <a:off x="3348038" y="3429000"/>
            <a:ext cx="3057525" cy="1066800"/>
            <a:chOff x="2109" y="2160"/>
            <a:chExt cx="1926" cy="672"/>
          </a:xfrm>
          <a:solidFill>
            <a:schemeClr val="tx2"/>
          </a:solidFill>
        </p:grpSpPr>
        <p:sp>
          <p:nvSpPr>
            <p:cNvPr id="120" name="Rectangle 21"/>
            <p:cNvSpPr>
              <a:spLocks noChangeArrowheads="1"/>
            </p:cNvSpPr>
            <p:nvPr/>
          </p:nvSpPr>
          <p:spPr bwMode="auto">
            <a:xfrm>
              <a:off x="2112" y="2160"/>
              <a:ext cx="1920" cy="67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121" name="Object 0"/>
            <p:cNvGraphicFramePr>
              <a:graphicFrameLocks noChangeAspect="1"/>
            </p:cNvGraphicFramePr>
            <p:nvPr/>
          </p:nvGraphicFramePr>
          <p:xfrm>
            <a:off x="2109" y="2203"/>
            <a:ext cx="1926" cy="6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3" name="Equation" r:id="rId5" imgW="2159000" imgH="698500" progId="Equation.3">
                    <p:embed/>
                  </p:oleObj>
                </mc:Choice>
                <mc:Fallback>
                  <p:oleObj name="Equation" r:id="rId5" imgW="2159000" imgH="698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9" y="2203"/>
                          <a:ext cx="1926" cy="6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2" name="Text Box 15"/>
          <p:cNvSpPr txBox="1">
            <a:spLocks noChangeArrowheads="1"/>
          </p:cNvSpPr>
          <p:nvPr/>
        </p:nvSpPr>
        <p:spPr bwMode="auto">
          <a:xfrm>
            <a:off x="1219200" y="4572000"/>
            <a:ext cx="22098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accent1"/>
                </a:solidFill>
              </a:rPr>
              <a:t>half of the uniform tune shift</a:t>
            </a:r>
          </a:p>
        </p:txBody>
      </p:sp>
      <p:sp>
        <p:nvSpPr>
          <p:cNvPr id="123" name="Line 16"/>
          <p:cNvSpPr>
            <a:spLocks noChangeShapeType="1"/>
          </p:cNvSpPr>
          <p:nvPr/>
        </p:nvSpPr>
        <p:spPr bwMode="auto">
          <a:xfrm flipV="1">
            <a:off x="2743200" y="41910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Rectangle 19"/>
          <p:cNvSpPr txBox="1">
            <a:spLocks noChangeArrowheads="1"/>
          </p:cNvSpPr>
          <p:nvPr/>
        </p:nvSpPr>
        <p:spPr>
          <a:xfrm>
            <a:off x="476545" y="1219200"/>
            <a:ext cx="8667455" cy="2209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 smtClean="0"/>
              <a:t>For the non-uniform beam distribution, this non-linear defocusing means the </a:t>
            </a:r>
            <a:r>
              <a:rPr lang="el-GR" sz="2400" dirty="0" smtClean="0">
                <a:cs typeface="Times New Roman" charset="0"/>
              </a:rPr>
              <a:t>Δ</a:t>
            </a:r>
            <a:r>
              <a:rPr lang="en-US" sz="2400" b="1" dirty="0" smtClean="0"/>
              <a:t>Q</a:t>
            </a:r>
            <a:r>
              <a:rPr lang="en-US" sz="2400" dirty="0" smtClean="0"/>
              <a:t> is a function of </a:t>
            </a:r>
            <a:r>
              <a:rPr lang="en-US" sz="2400" b="1" dirty="0" smtClean="0"/>
              <a:t>x</a:t>
            </a:r>
            <a:r>
              <a:rPr lang="en-US" sz="2400" dirty="0" smtClean="0"/>
              <a:t> (transverse position)</a:t>
            </a:r>
          </a:p>
          <a:p>
            <a:r>
              <a:rPr lang="en-US" sz="2400" dirty="0" smtClean="0"/>
              <a:t>This leads to a spread of tune shift across the beam</a:t>
            </a:r>
          </a:p>
          <a:p>
            <a:r>
              <a:rPr lang="en-US" sz="2400" dirty="0" smtClean="0"/>
              <a:t>This tune shift is called the </a:t>
            </a:r>
            <a:r>
              <a:rPr lang="en-US" sz="2400" b="1" u="sng" dirty="0" smtClean="0"/>
              <a:t>LASLETT tune shift</a:t>
            </a:r>
            <a:r>
              <a:rPr lang="en-US" sz="2400" b="1" u="sng" dirty="0"/>
              <a:t>.</a:t>
            </a:r>
            <a:endParaRPr lang="en-US" sz="2400" b="1" u="sng" dirty="0" smtClean="0"/>
          </a:p>
          <a:p>
            <a:pPr>
              <a:spcBef>
                <a:spcPct val="0"/>
              </a:spcBef>
              <a:buFontTx/>
              <a:buNone/>
            </a:pPr>
            <a:endParaRPr lang="en-US" sz="2400" dirty="0"/>
          </a:p>
        </p:txBody>
      </p:sp>
      <p:sp>
        <p:nvSpPr>
          <p:cNvPr id="125" name="Rectangle 20"/>
          <p:cNvSpPr>
            <a:spLocks noChangeArrowheads="1"/>
          </p:cNvSpPr>
          <p:nvPr/>
        </p:nvSpPr>
        <p:spPr bwMode="auto">
          <a:xfrm>
            <a:off x="566556" y="5334000"/>
            <a:ext cx="81009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2400" dirty="0"/>
              <a:t>This tune spread cannot be corrected and does get very large at high intensity and low momentum</a:t>
            </a:r>
          </a:p>
        </p:txBody>
      </p:sp>
    </p:spTree>
    <p:extLst>
      <p:ext uri="{BB962C8B-B14F-4D97-AF65-F5344CB8AC3E}">
        <p14:creationId xmlns:p14="http://schemas.microsoft.com/office/powerpoint/2010/main" val="183992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435715" cy="914400"/>
          </a:xfrm>
        </p:spPr>
        <p:txBody>
          <a:bodyPr/>
          <a:lstStyle/>
          <a:p>
            <a:r>
              <a:rPr lang="en-US" sz="4400" dirty="0" smtClean="0"/>
              <a:t>Space Charge Tune Shift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111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19" name="Group 12"/>
          <p:cNvGrpSpPr>
            <a:grpSpLocks/>
          </p:cNvGrpSpPr>
          <p:nvPr/>
        </p:nvGrpSpPr>
        <p:grpSpPr bwMode="auto">
          <a:xfrm>
            <a:off x="2967038" y="1219200"/>
            <a:ext cx="3057525" cy="1066800"/>
            <a:chOff x="1869" y="768"/>
            <a:chExt cx="1926" cy="672"/>
          </a:xfrm>
          <a:solidFill>
            <a:schemeClr val="tx2"/>
          </a:solidFill>
        </p:grpSpPr>
        <p:sp>
          <p:nvSpPr>
            <p:cNvPr id="120" name="Rectangle 11"/>
            <p:cNvSpPr>
              <a:spLocks noChangeArrowheads="1"/>
            </p:cNvSpPr>
            <p:nvPr/>
          </p:nvSpPr>
          <p:spPr bwMode="auto">
            <a:xfrm>
              <a:off x="1872" y="768"/>
              <a:ext cx="1920" cy="67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12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6734646"/>
                </p:ext>
              </p:extLst>
            </p:nvPr>
          </p:nvGraphicFramePr>
          <p:xfrm>
            <a:off x="1869" y="811"/>
            <a:ext cx="1926" cy="6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7" name="Equation" r:id="rId5" imgW="2159000" imgH="698500" progId="Equation.3">
                    <p:embed/>
                  </p:oleObj>
                </mc:Choice>
                <mc:Fallback>
                  <p:oleObj name="Equation" r:id="rId5" imgW="2159000" imgH="698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9" y="811"/>
                          <a:ext cx="1926" cy="623"/>
                        </a:xfrm>
                        <a:prstGeom prst="rect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2" name="Text Box 4"/>
          <p:cNvSpPr txBox="1">
            <a:spLocks noChangeArrowheads="1"/>
          </p:cNvSpPr>
          <p:nvPr/>
        </p:nvSpPr>
        <p:spPr bwMode="auto">
          <a:xfrm>
            <a:off x="1041400" y="1752600"/>
            <a:ext cx="13589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7FD13B"/>
                </a:solidFill>
              </a:rPr>
              <a:t>Tune Shift</a:t>
            </a:r>
          </a:p>
        </p:txBody>
      </p:sp>
      <p:sp>
        <p:nvSpPr>
          <p:cNvPr id="123" name="Line 5"/>
          <p:cNvSpPr>
            <a:spLocks noChangeShapeType="1"/>
          </p:cNvSpPr>
          <p:nvPr/>
        </p:nvSpPr>
        <p:spPr bwMode="auto">
          <a:xfrm flipV="1">
            <a:off x="2438400" y="18288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Rectangle 10"/>
          <p:cNvSpPr txBox="1">
            <a:spLocks noChangeArrowheads="1"/>
          </p:cNvSpPr>
          <p:nvPr/>
        </p:nvSpPr>
        <p:spPr>
          <a:xfrm>
            <a:off x="476545" y="2514600"/>
            <a:ext cx="8438855" cy="3733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80000"/>
              </a:lnSpc>
            </a:pPr>
            <a:r>
              <a:rPr lang="en-US" sz="2400" dirty="0" smtClean="0"/>
              <a:t>At injection into the PS Booster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E = 0.988 </a:t>
            </a:r>
            <a:r>
              <a:rPr lang="en-US" sz="1800" dirty="0" err="1" smtClean="0"/>
              <a:t>GeV</a:t>
            </a:r>
            <a:r>
              <a:rPr lang="en-US" sz="1800" dirty="0" smtClean="0"/>
              <a:t>,   </a:t>
            </a:r>
            <a:r>
              <a:rPr lang="el-GR" sz="1800" dirty="0" smtClean="0">
                <a:cs typeface="Times New Roman" charset="0"/>
              </a:rPr>
              <a:t>γ</a:t>
            </a:r>
            <a:r>
              <a:rPr lang="en-US" sz="1800" dirty="0" smtClean="0"/>
              <a:t> = 1.053,  </a:t>
            </a:r>
            <a:r>
              <a:rPr lang="el-GR" sz="1800" dirty="0" smtClean="0">
                <a:cs typeface="Times New Roman" charset="0"/>
              </a:rPr>
              <a:t>β</a:t>
            </a:r>
            <a:r>
              <a:rPr lang="en-US" sz="1800" dirty="0" smtClean="0"/>
              <a:t> =  0.313 </a:t>
            </a:r>
            <a:r>
              <a:rPr lang="en-US" sz="1800" dirty="0" smtClean="0">
                <a:sym typeface="Symbol" charset="0"/>
              </a:rPr>
              <a:t></a:t>
            </a:r>
            <a:r>
              <a:rPr lang="en-US" sz="1800" dirty="0" smtClean="0"/>
              <a:t> </a:t>
            </a:r>
            <a:r>
              <a:rPr lang="el-GR" sz="1800" dirty="0" smtClean="0">
                <a:cs typeface="Times New Roman" charset="0"/>
              </a:rPr>
              <a:t>Δ</a:t>
            </a:r>
            <a:r>
              <a:rPr lang="en-US" sz="1800" b="1" dirty="0" smtClean="0"/>
              <a:t>Q </a:t>
            </a:r>
            <a:r>
              <a:rPr lang="en-US" sz="1800" b="1" dirty="0" smtClean="0">
                <a:sym typeface="Symbol" charset="0"/>
              </a:rPr>
              <a:t> 0.3</a:t>
            </a:r>
          </a:p>
          <a:p>
            <a:pPr lvl="1">
              <a:lnSpc>
                <a:spcPct val="80000"/>
              </a:lnSpc>
            </a:pPr>
            <a:endParaRPr lang="en-US" sz="1600" b="1" dirty="0" smtClean="0">
              <a:sym typeface="Symbol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/>
              <a:t>For the same beam at injection into the PS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E = 2.3826 </a:t>
            </a:r>
            <a:r>
              <a:rPr lang="en-US" sz="1800" dirty="0" err="1" smtClean="0"/>
              <a:t>GeV</a:t>
            </a:r>
            <a:r>
              <a:rPr lang="en-US" sz="1800" dirty="0" smtClean="0"/>
              <a:t>,  </a:t>
            </a:r>
            <a:r>
              <a:rPr lang="el-GR" sz="1800" dirty="0" smtClean="0">
                <a:cs typeface="Times New Roman" charset="0"/>
              </a:rPr>
              <a:t>γ</a:t>
            </a:r>
            <a:r>
              <a:rPr lang="en-US" sz="1800" dirty="0" smtClean="0">
                <a:cs typeface="Times New Roman" charset="0"/>
              </a:rPr>
              <a:t> </a:t>
            </a:r>
            <a:r>
              <a:rPr lang="el-GR" sz="1800" dirty="0" smtClean="0">
                <a:cs typeface="Times New Roman" charset="0"/>
              </a:rPr>
              <a:t> </a:t>
            </a:r>
            <a:r>
              <a:rPr lang="en-US" sz="1800" dirty="0" smtClean="0"/>
              <a:t>= 2.475,  </a:t>
            </a:r>
            <a:r>
              <a:rPr lang="el-GR" sz="1800" dirty="0" smtClean="0">
                <a:cs typeface="Times New Roman" charset="0"/>
              </a:rPr>
              <a:t>β</a:t>
            </a:r>
            <a:r>
              <a:rPr lang="en-US" sz="1800" dirty="0" smtClean="0"/>
              <a:t> =  0.915 </a:t>
            </a:r>
            <a:r>
              <a:rPr lang="en-US" sz="1800" dirty="0" smtClean="0">
                <a:sym typeface="Symbol" charset="0"/>
              </a:rPr>
              <a:t></a:t>
            </a:r>
            <a:r>
              <a:rPr lang="en-US" sz="1800" dirty="0" smtClean="0"/>
              <a:t> </a:t>
            </a:r>
            <a:r>
              <a:rPr lang="el-GR" sz="1800" dirty="0" smtClean="0">
                <a:cs typeface="Times New Roman" charset="0"/>
              </a:rPr>
              <a:t>Δ</a:t>
            </a:r>
            <a:r>
              <a:rPr lang="en-US" sz="1800" b="1" dirty="0" smtClean="0"/>
              <a:t>Q </a:t>
            </a:r>
            <a:r>
              <a:rPr lang="en-US" sz="1800" b="1" dirty="0" smtClean="0">
                <a:sym typeface="Symbol" charset="0"/>
              </a:rPr>
              <a:t> 0.005</a:t>
            </a:r>
          </a:p>
          <a:p>
            <a:pPr lvl="1">
              <a:lnSpc>
                <a:spcPct val="80000"/>
              </a:lnSpc>
            </a:pPr>
            <a:endParaRPr lang="en-US" sz="1800" b="1" dirty="0" smtClean="0">
              <a:sym typeface="Symbol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/>
              <a:t>For the same beam at injection into the SPS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E = 14 </a:t>
            </a:r>
            <a:r>
              <a:rPr lang="en-US" sz="1800" dirty="0" err="1" smtClean="0"/>
              <a:t>GeV</a:t>
            </a:r>
            <a:r>
              <a:rPr lang="en-US" sz="1800" dirty="0" smtClean="0"/>
              <a:t>,   </a:t>
            </a:r>
            <a:r>
              <a:rPr lang="el-GR" sz="1800" dirty="0" smtClean="0">
                <a:cs typeface="Times New Roman" charset="0"/>
              </a:rPr>
              <a:t>γ</a:t>
            </a:r>
            <a:r>
              <a:rPr lang="en-US" sz="1800" dirty="0" smtClean="0"/>
              <a:t> = 14.93,   </a:t>
            </a:r>
            <a:r>
              <a:rPr lang="el-GR" sz="1800" dirty="0" smtClean="0">
                <a:cs typeface="Times New Roman" charset="0"/>
              </a:rPr>
              <a:t>β</a:t>
            </a:r>
            <a:r>
              <a:rPr lang="en-US" sz="1800" dirty="0" smtClean="0"/>
              <a:t> =  0.998 </a:t>
            </a:r>
            <a:r>
              <a:rPr lang="en-US" sz="1800" dirty="0" smtClean="0">
                <a:sym typeface="Symbol" charset="0"/>
              </a:rPr>
              <a:t></a:t>
            </a:r>
            <a:r>
              <a:rPr lang="en-US" sz="1800" dirty="0" smtClean="0"/>
              <a:t> </a:t>
            </a:r>
            <a:r>
              <a:rPr lang="el-GR" sz="1800" dirty="0" smtClean="0">
                <a:cs typeface="Times New Roman" charset="0"/>
              </a:rPr>
              <a:t>Δ</a:t>
            </a:r>
            <a:r>
              <a:rPr lang="en-US" sz="1800" b="1" dirty="0" smtClean="0"/>
              <a:t>Q </a:t>
            </a:r>
            <a:r>
              <a:rPr lang="en-US" sz="1800" b="1" dirty="0" smtClean="0">
                <a:sym typeface="Symbol" charset="0"/>
              </a:rPr>
              <a:t> 0.00001</a:t>
            </a:r>
          </a:p>
          <a:p>
            <a:pPr lvl="1">
              <a:lnSpc>
                <a:spcPct val="80000"/>
              </a:lnSpc>
            </a:pPr>
            <a:endParaRPr lang="en-US" sz="1800" b="1" dirty="0" smtClean="0">
              <a:sym typeface="Symbol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/>
              <a:t>We accelerate the beam in the PSB as quickly as possible to avoid problems of blow-up due to </a:t>
            </a:r>
            <a:r>
              <a:rPr lang="en-US" sz="2400" dirty="0" err="1" smtClean="0"/>
              <a:t>betatron</a:t>
            </a:r>
            <a:r>
              <a:rPr lang="en-US" sz="2400" dirty="0" smtClean="0"/>
              <a:t> resonances</a:t>
            </a:r>
            <a:endParaRPr lang="en-US" sz="2400" dirty="0"/>
          </a:p>
        </p:txBody>
      </p:sp>
      <p:sp>
        <p:nvSpPr>
          <p:cNvPr id="125" name="Text Box 4"/>
          <p:cNvSpPr txBox="1">
            <a:spLocks noChangeArrowheads="1"/>
          </p:cNvSpPr>
          <p:nvPr/>
        </p:nvSpPr>
        <p:spPr bwMode="auto">
          <a:xfrm>
            <a:off x="6934200" y="1524000"/>
            <a:ext cx="1907005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7FD13B"/>
                </a:solidFill>
              </a:rPr>
              <a:t>Large “neck tie” </a:t>
            </a:r>
            <a:endParaRPr lang="en-US" sz="1800" dirty="0">
              <a:solidFill>
                <a:srgbClr val="7FD13B"/>
              </a:solidFill>
            </a:endParaRPr>
          </a:p>
          <a:p>
            <a:r>
              <a:rPr lang="en-US" sz="1800" dirty="0">
                <a:solidFill>
                  <a:srgbClr val="7FD13B"/>
                </a:solidFill>
              </a:rPr>
              <a:t>in tune diagram</a:t>
            </a:r>
          </a:p>
        </p:txBody>
      </p:sp>
      <p:cxnSp>
        <p:nvCxnSpPr>
          <p:cNvPr id="126" name="Straight Arrow Connector 13"/>
          <p:cNvCxnSpPr>
            <a:cxnSpLocks noChangeShapeType="1"/>
          </p:cNvCxnSpPr>
          <p:nvPr/>
        </p:nvCxnSpPr>
        <p:spPr bwMode="auto">
          <a:xfrm flipH="1">
            <a:off x="6057165" y="2209800"/>
            <a:ext cx="1334235" cy="769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7228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435715" cy="914400"/>
          </a:xfrm>
        </p:spPr>
        <p:txBody>
          <a:bodyPr/>
          <a:lstStyle/>
          <a:p>
            <a:r>
              <a:rPr lang="en-US" sz="4400" dirty="0" smtClean="0"/>
              <a:t>Injector upgrade for HL-LHC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112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539" y="2078850"/>
            <a:ext cx="5279947" cy="417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" name="Content Placeholder 2"/>
          <p:cNvSpPr>
            <a:spLocks noGrp="1"/>
          </p:cNvSpPr>
          <p:nvPr>
            <p:ph idx="1"/>
          </p:nvPr>
        </p:nvSpPr>
        <p:spPr>
          <a:xfrm>
            <a:off x="5607115" y="1943835"/>
            <a:ext cx="3465385" cy="4545505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LINAC4 at 160 MeV instead of 50 MeV.</a:t>
            </a:r>
            <a:endParaRPr lang="en-US" sz="2400" dirty="0" smtClean="0"/>
          </a:p>
          <a:p>
            <a:r>
              <a:rPr lang="en-US" sz="2400" dirty="0" smtClean="0"/>
              <a:t>PSB H</a:t>
            </a:r>
            <a:r>
              <a:rPr lang="en-US" sz="3300" baseline="30000" dirty="0" smtClean="0"/>
              <a:t>-</a:t>
            </a:r>
            <a:r>
              <a:rPr lang="en-US" sz="2400" dirty="0" smtClean="0"/>
              <a:t> injection instead of multi-turn injection</a:t>
            </a:r>
            <a:endParaRPr lang="en-US" sz="2400" dirty="0" smtClean="0"/>
          </a:p>
          <a:p>
            <a:r>
              <a:rPr lang="en-US" sz="2400" dirty="0" smtClean="0"/>
              <a:t>PSB extraction and PS injection energy upgrade.</a:t>
            </a:r>
            <a:endParaRPr lang="en-US" sz="2400" dirty="0" smtClean="0"/>
          </a:p>
          <a:p>
            <a:r>
              <a:rPr lang="en-US" sz="2400" dirty="0" smtClean="0"/>
              <a:t>PS transverse and longitudinal damper</a:t>
            </a:r>
          </a:p>
          <a:p>
            <a:r>
              <a:rPr lang="en-US" sz="2400" dirty="0" smtClean="0"/>
              <a:t>PS improved radiation shielding</a:t>
            </a:r>
            <a:endParaRPr lang="en-US" sz="2400" dirty="0" smtClean="0"/>
          </a:p>
          <a:p>
            <a:r>
              <a:rPr lang="en-US" sz="2400" dirty="0" smtClean="0"/>
              <a:t>SPS new RF cavities.</a:t>
            </a:r>
          </a:p>
          <a:p>
            <a:r>
              <a:rPr lang="en-US" sz="2400" dirty="0" smtClean="0"/>
              <a:t>SPS carbon coating to avoid electron cloud instabilities.</a:t>
            </a:r>
            <a:endParaRPr lang="en-US" sz="2400" dirty="0" smtClean="0"/>
          </a:p>
        </p:txBody>
      </p:sp>
      <p:sp>
        <p:nvSpPr>
          <p:cNvPr id="121" name="Content Placeholder 2"/>
          <p:cNvSpPr txBox="1">
            <a:spLocks/>
          </p:cNvSpPr>
          <p:nvPr/>
        </p:nvSpPr>
        <p:spPr>
          <a:xfrm>
            <a:off x="431540" y="1178750"/>
            <a:ext cx="8505945" cy="765085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charset="2"/>
              <a:buChar char="§"/>
            </a:pPr>
            <a:r>
              <a:rPr lang="en-US" sz="2400" dirty="0" smtClean="0"/>
              <a:t>Aim: produce brighter and more intense beams in the injector chain in order to produce higher luminosity in the LHC.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7228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6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113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675" y="278650"/>
            <a:ext cx="6309274" cy="207023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816805" y="2978950"/>
            <a:ext cx="40339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Questions 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1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Robinson Instability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6926" y="1178751"/>
            <a:ext cx="5040560" cy="990110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/>
              <a:t>The Robinson Instability is a </a:t>
            </a:r>
            <a:r>
              <a:rPr lang="en-US" sz="3200" b="1" u="sng" dirty="0"/>
              <a:t>single bunch</a:t>
            </a:r>
            <a:r>
              <a:rPr lang="en-US" sz="3200" b="1" dirty="0"/>
              <a:t>, </a:t>
            </a:r>
            <a:r>
              <a:rPr lang="en-US" sz="3200" u="sng" dirty="0"/>
              <a:t>dipole mode</a:t>
            </a:r>
            <a:r>
              <a:rPr lang="en-US" sz="3200" dirty="0"/>
              <a:t> </a:t>
            </a:r>
            <a:r>
              <a:rPr lang="en-US" sz="3200" dirty="0" smtClean="0"/>
              <a:t>oscillation.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582430" y="384575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582430" y="6207950"/>
            <a:ext cx="457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1573030" y="4302950"/>
            <a:ext cx="1851025" cy="1878013"/>
            <a:chOff x="2915" y="1514"/>
            <a:chExt cx="1166" cy="1183"/>
          </a:xfrm>
        </p:grpSpPr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2915" y="1514"/>
              <a:ext cx="583" cy="1183"/>
            </a:xfrm>
            <a:custGeom>
              <a:avLst/>
              <a:gdLst>
                <a:gd name="T0" fmla="*/ 0 w 720"/>
                <a:gd name="T1" fmla="*/ 299 h 1488"/>
                <a:gd name="T2" fmla="*/ 44 w 720"/>
                <a:gd name="T3" fmla="*/ 250 h 1488"/>
                <a:gd name="T4" fmla="*/ 121 w 720"/>
                <a:gd name="T5" fmla="*/ 48 h 1488"/>
                <a:gd name="T6" fmla="*/ 164 w 720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1488"/>
                <a:gd name="T14" fmla="*/ 720 w 720"/>
                <a:gd name="T15" fmla="*/ 1488 h 1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1488">
                  <a:moveTo>
                    <a:pt x="0" y="1488"/>
                  </a:moveTo>
                  <a:cubicBezTo>
                    <a:pt x="52" y="1472"/>
                    <a:pt x="104" y="1456"/>
                    <a:pt x="192" y="1248"/>
                  </a:cubicBezTo>
                  <a:cubicBezTo>
                    <a:pt x="280" y="1040"/>
                    <a:pt x="440" y="448"/>
                    <a:pt x="528" y="240"/>
                  </a:cubicBezTo>
                  <a:cubicBezTo>
                    <a:pt x="616" y="32"/>
                    <a:pt x="668" y="16"/>
                    <a:pt x="720" y="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 flipH="1">
              <a:off x="3498" y="1514"/>
              <a:ext cx="583" cy="1183"/>
            </a:xfrm>
            <a:custGeom>
              <a:avLst/>
              <a:gdLst>
                <a:gd name="T0" fmla="*/ 0 w 720"/>
                <a:gd name="T1" fmla="*/ 299 h 1488"/>
                <a:gd name="T2" fmla="*/ 44 w 720"/>
                <a:gd name="T3" fmla="*/ 250 h 1488"/>
                <a:gd name="T4" fmla="*/ 121 w 720"/>
                <a:gd name="T5" fmla="*/ 48 h 1488"/>
                <a:gd name="T6" fmla="*/ 164 w 720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1488"/>
                <a:gd name="T14" fmla="*/ 720 w 720"/>
                <a:gd name="T15" fmla="*/ 1488 h 1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1488">
                  <a:moveTo>
                    <a:pt x="0" y="1488"/>
                  </a:moveTo>
                  <a:cubicBezTo>
                    <a:pt x="52" y="1472"/>
                    <a:pt x="104" y="1456"/>
                    <a:pt x="192" y="1248"/>
                  </a:cubicBezTo>
                  <a:cubicBezTo>
                    <a:pt x="280" y="1040"/>
                    <a:pt x="440" y="448"/>
                    <a:pt x="528" y="240"/>
                  </a:cubicBezTo>
                  <a:cubicBezTo>
                    <a:pt x="616" y="32"/>
                    <a:pt x="668" y="16"/>
                    <a:pt x="720" y="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566555" y="3582225"/>
            <a:ext cx="10054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b="1" dirty="0">
                <a:latin typeface="+mn-lt"/>
              </a:rPr>
              <a:t>Charge</a:t>
            </a:r>
          </a:p>
          <a:p>
            <a:r>
              <a:rPr lang="en-US" sz="1800" b="1" dirty="0">
                <a:latin typeface="+mn-lt"/>
              </a:rPr>
              <a:t>density</a:t>
            </a:r>
            <a:endParaRPr lang="en-US" dirty="0">
              <a:latin typeface="+mn-lt"/>
            </a:endParaRPr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>
            <a:off x="582430" y="2321750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 flipV="1">
            <a:off x="582430" y="1178750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24"/>
          <p:cNvSpPr>
            <a:spLocks noChangeArrowheads="1"/>
          </p:cNvSpPr>
          <p:nvPr/>
        </p:nvSpPr>
        <p:spPr bwMode="auto">
          <a:xfrm>
            <a:off x="2030230" y="1407350"/>
            <a:ext cx="990600" cy="5334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>
            <a:off x="2487430" y="2093150"/>
            <a:ext cx="0" cy="1828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642755" y="1220025"/>
            <a:ext cx="4796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b="1" dirty="0">
                <a:latin typeface="+mn-lt"/>
                <a:sym typeface="Symbol" charset="0"/>
              </a:rPr>
              <a:t></a:t>
            </a:r>
            <a:r>
              <a:rPr lang="en-US" sz="1800" b="1" dirty="0">
                <a:latin typeface="+mn-lt"/>
              </a:rPr>
              <a:t>E</a:t>
            </a:r>
            <a:endParaRPr lang="en-US" dirty="0">
              <a:latin typeface="+mn-lt"/>
            </a:endParaRP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4376555" y="2363025"/>
            <a:ext cx="8259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b="1" dirty="0">
                <a:latin typeface="+mn-lt"/>
              </a:rPr>
              <a:t>phase</a:t>
            </a:r>
            <a:endParaRPr lang="en-US" dirty="0">
              <a:latin typeface="+mn-lt"/>
            </a:endParaRPr>
          </a:p>
        </p:txBody>
      </p:sp>
      <p:cxnSp>
        <p:nvCxnSpPr>
          <p:cNvPr id="24" name="AutoShape 39"/>
          <p:cNvCxnSpPr>
            <a:cxnSpLocks noChangeShapeType="1"/>
            <a:stCxn id="20" idx="2"/>
          </p:cNvCxnSpPr>
          <p:nvPr/>
        </p:nvCxnSpPr>
        <p:spPr bwMode="auto">
          <a:xfrm rot="10800000" flipV="1">
            <a:off x="1839730" y="1674050"/>
            <a:ext cx="190500" cy="323850"/>
          </a:xfrm>
          <a:prstGeom prst="curvedConnector2">
            <a:avLst/>
          </a:prstGeom>
          <a:noFill/>
          <a:ln w="9525">
            <a:solidFill>
              <a:srgbClr val="EA157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 Box 33"/>
          <p:cNvSpPr txBox="1">
            <a:spLocks noChangeArrowheads="1"/>
          </p:cNvSpPr>
          <p:nvPr/>
        </p:nvSpPr>
        <p:spPr bwMode="auto">
          <a:xfrm>
            <a:off x="4849630" y="2707513"/>
            <a:ext cx="1897063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7FD13B"/>
                </a:solidFill>
              </a:rPr>
              <a:t>Longitudinal</a:t>
            </a:r>
          </a:p>
          <a:p>
            <a:r>
              <a:rPr lang="en-US">
                <a:solidFill>
                  <a:srgbClr val="7FD13B"/>
                </a:solidFill>
              </a:rPr>
              <a:t>phase space</a:t>
            </a:r>
          </a:p>
        </p:txBody>
      </p:sp>
      <p:sp>
        <p:nvSpPr>
          <p:cNvPr id="26" name="Line 41"/>
          <p:cNvSpPr>
            <a:spLocks noChangeShapeType="1"/>
          </p:cNvSpPr>
          <p:nvPr/>
        </p:nvSpPr>
        <p:spPr bwMode="auto">
          <a:xfrm flipH="1" flipV="1">
            <a:off x="3097030" y="2016950"/>
            <a:ext cx="1676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4849630" y="4079113"/>
            <a:ext cx="2096547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Seen on a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WCM + </a:t>
            </a:r>
            <a:r>
              <a:rPr lang="en-US" dirty="0" smtClean="0">
                <a:solidFill>
                  <a:schemeClr val="accent1"/>
                </a:solidFill>
              </a:rPr>
              <a:t>scope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8" name="Line 43"/>
          <p:cNvSpPr>
            <a:spLocks noChangeShapeType="1"/>
          </p:cNvSpPr>
          <p:nvPr/>
        </p:nvSpPr>
        <p:spPr bwMode="auto">
          <a:xfrm flipH="1">
            <a:off x="3020830" y="4455350"/>
            <a:ext cx="1828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5157605" y="6055550"/>
            <a:ext cx="710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b="1" dirty="0">
                <a:latin typeface="+mn-lt"/>
              </a:rPr>
              <a:t>time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933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Robinson Instability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582430" y="384575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582430" y="6207950"/>
            <a:ext cx="457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91580" y="4302950"/>
            <a:ext cx="1851025" cy="1878013"/>
            <a:chOff x="2915" y="1514"/>
            <a:chExt cx="1166" cy="1183"/>
          </a:xfrm>
        </p:grpSpPr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2915" y="1514"/>
              <a:ext cx="583" cy="1183"/>
            </a:xfrm>
            <a:custGeom>
              <a:avLst/>
              <a:gdLst>
                <a:gd name="T0" fmla="*/ 0 w 720"/>
                <a:gd name="T1" fmla="*/ 299 h 1488"/>
                <a:gd name="T2" fmla="*/ 44 w 720"/>
                <a:gd name="T3" fmla="*/ 250 h 1488"/>
                <a:gd name="T4" fmla="*/ 121 w 720"/>
                <a:gd name="T5" fmla="*/ 48 h 1488"/>
                <a:gd name="T6" fmla="*/ 164 w 720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1488"/>
                <a:gd name="T14" fmla="*/ 720 w 720"/>
                <a:gd name="T15" fmla="*/ 1488 h 1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1488">
                  <a:moveTo>
                    <a:pt x="0" y="1488"/>
                  </a:moveTo>
                  <a:cubicBezTo>
                    <a:pt x="52" y="1472"/>
                    <a:pt x="104" y="1456"/>
                    <a:pt x="192" y="1248"/>
                  </a:cubicBezTo>
                  <a:cubicBezTo>
                    <a:pt x="280" y="1040"/>
                    <a:pt x="440" y="448"/>
                    <a:pt x="528" y="240"/>
                  </a:cubicBezTo>
                  <a:cubicBezTo>
                    <a:pt x="616" y="32"/>
                    <a:pt x="668" y="16"/>
                    <a:pt x="720" y="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 flipH="1">
              <a:off x="3498" y="1514"/>
              <a:ext cx="583" cy="1183"/>
            </a:xfrm>
            <a:custGeom>
              <a:avLst/>
              <a:gdLst>
                <a:gd name="T0" fmla="*/ 0 w 720"/>
                <a:gd name="T1" fmla="*/ 299 h 1488"/>
                <a:gd name="T2" fmla="*/ 44 w 720"/>
                <a:gd name="T3" fmla="*/ 250 h 1488"/>
                <a:gd name="T4" fmla="*/ 121 w 720"/>
                <a:gd name="T5" fmla="*/ 48 h 1488"/>
                <a:gd name="T6" fmla="*/ 164 w 720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1488"/>
                <a:gd name="T14" fmla="*/ 720 w 720"/>
                <a:gd name="T15" fmla="*/ 1488 h 1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1488">
                  <a:moveTo>
                    <a:pt x="0" y="1488"/>
                  </a:moveTo>
                  <a:cubicBezTo>
                    <a:pt x="52" y="1472"/>
                    <a:pt x="104" y="1456"/>
                    <a:pt x="192" y="1248"/>
                  </a:cubicBezTo>
                  <a:cubicBezTo>
                    <a:pt x="280" y="1040"/>
                    <a:pt x="440" y="448"/>
                    <a:pt x="528" y="240"/>
                  </a:cubicBezTo>
                  <a:cubicBezTo>
                    <a:pt x="616" y="32"/>
                    <a:pt x="668" y="16"/>
                    <a:pt x="720" y="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566555" y="3582225"/>
            <a:ext cx="10054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b="1" dirty="0">
                <a:latin typeface="+mn-lt"/>
              </a:rPr>
              <a:t>Charge</a:t>
            </a:r>
          </a:p>
          <a:p>
            <a:r>
              <a:rPr lang="en-US" sz="1800" b="1" dirty="0">
                <a:latin typeface="+mn-lt"/>
              </a:rPr>
              <a:t>density</a:t>
            </a:r>
            <a:endParaRPr lang="en-US" dirty="0">
              <a:latin typeface="+mn-lt"/>
            </a:endParaRPr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>
            <a:off x="582430" y="2321750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 flipV="1">
            <a:off x="582430" y="1178750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24"/>
          <p:cNvSpPr>
            <a:spLocks noChangeArrowheads="1"/>
          </p:cNvSpPr>
          <p:nvPr/>
        </p:nvSpPr>
        <p:spPr bwMode="auto">
          <a:xfrm>
            <a:off x="1241630" y="2033845"/>
            <a:ext cx="990600" cy="5334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>
            <a:off x="2487430" y="2093150"/>
            <a:ext cx="0" cy="1828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642755" y="1220025"/>
            <a:ext cx="4796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b="1" dirty="0">
                <a:latin typeface="+mn-lt"/>
                <a:sym typeface="Symbol" charset="0"/>
              </a:rPr>
              <a:t></a:t>
            </a:r>
            <a:r>
              <a:rPr lang="en-US" sz="1800" b="1" dirty="0">
                <a:latin typeface="+mn-lt"/>
              </a:rPr>
              <a:t>E</a:t>
            </a:r>
            <a:endParaRPr lang="en-US" dirty="0">
              <a:latin typeface="+mn-lt"/>
            </a:endParaRP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4376555" y="2363025"/>
            <a:ext cx="8259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b="1" dirty="0">
                <a:latin typeface="+mn-lt"/>
              </a:rPr>
              <a:t>phase</a:t>
            </a:r>
            <a:endParaRPr lang="en-US" dirty="0">
              <a:latin typeface="+mn-lt"/>
            </a:endParaRPr>
          </a:p>
        </p:txBody>
      </p:sp>
      <p:sp>
        <p:nvSpPr>
          <p:cNvPr id="25" name="Text Box 33"/>
          <p:cNvSpPr txBox="1">
            <a:spLocks noChangeArrowheads="1"/>
          </p:cNvSpPr>
          <p:nvPr/>
        </p:nvSpPr>
        <p:spPr bwMode="auto">
          <a:xfrm>
            <a:off x="4849630" y="2707513"/>
            <a:ext cx="1897063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7FD13B"/>
                </a:solidFill>
              </a:rPr>
              <a:t>Longitudinal</a:t>
            </a:r>
          </a:p>
          <a:p>
            <a:r>
              <a:rPr lang="en-US">
                <a:solidFill>
                  <a:srgbClr val="7FD13B"/>
                </a:solidFill>
              </a:rPr>
              <a:t>phase space</a:t>
            </a:r>
          </a:p>
        </p:txBody>
      </p:sp>
      <p:sp>
        <p:nvSpPr>
          <p:cNvPr id="26" name="Line 41"/>
          <p:cNvSpPr>
            <a:spLocks noChangeShapeType="1"/>
          </p:cNvSpPr>
          <p:nvPr/>
        </p:nvSpPr>
        <p:spPr bwMode="auto">
          <a:xfrm flipH="1" flipV="1">
            <a:off x="2366755" y="2663914"/>
            <a:ext cx="2406675" cy="4960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4849630" y="4079113"/>
            <a:ext cx="2096547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Seen on a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WCM + </a:t>
            </a:r>
            <a:r>
              <a:rPr lang="en-US" dirty="0" smtClean="0">
                <a:solidFill>
                  <a:schemeClr val="accent1"/>
                </a:solidFill>
              </a:rPr>
              <a:t>scope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8" name="Line 43"/>
          <p:cNvSpPr>
            <a:spLocks noChangeShapeType="1"/>
          </p:cNvSpPr>
          <p:nvPr/>
        </p:nvSpPr>
        <p:spPr bwMode="auto">
          <a:xfrm flipH="1">
            <a:off x="3020830" y="4455350"/>
            <a:ext cx="1828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5157605" y="6055550"/>
            <a:ext cx="710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b="1" dirty="0">
                <a:latin typeface="+mn-lt"/>
              </a:rPr>
              <a:t>time</a:t>
            </a:r>
            <a:endParaRPr lang="en-US" dirty="0">
              <a:latin typeface="+mn-lt"/>
            </a:endParaRPr>
          </a:p>
        </p:txBody>
      </p:sp>
      <p:cxnSp>
        <p:nvCxnSpPr>
          <p:cNvPr id="36" name="AutoShape 30"/>
          <p:cNvCxnSpPr>
            <a:cxnSpLocks noChangeShapeType="1"/>
          </p:cNvCxnSpPr>
          <p:nvPr/>
        </p:nvCxnSpPr>
        <p:spPr bwMode="auto">
          <a:xfrm rot="16200000" flipH="1">
            <a:off x="1714060" y="2650106"/>
            <a:ext cx="323850" cy="171450"/>
          </a:xfrm>
          <a:prstGeom prst="curvedConnector2">
            <a:avLst/>
          </a:prstGeom>
          <a:noFill/>
          <a:ln w="9525">
            <a:solidFill>
              <a:srgbClr val="EA157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110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Robinson Instability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582430" y="384575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582430" y="6207950"/>
            <a:ext cx="457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1556665" y="4302950"/>
            <a:ext cx="1851025" cy="1878013"/>
            <a:chOff x="2915" y="1514"/>
            <a:chExt cx="1166" cy="1183"/>
          </a:xfrm>
        </p:grpSpPr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2915" y="1514"/>
              <a:ext cx="583" cy="1183"/>
            </a:xfrm>
            <a:custGeom>
              <a:avLst/>
              <a:gdLst>
                <a:gd name="T0" fmla="*/ 0 w 720"/>
                <a:gd name="T1" fmla="*/ 299 h 1488"/>
                <a:gd name="T2" fmla="*/ 44 w 720"/>
                <a:gd name="T3" fmla="*/ 250 h 1488"/>
                <a:gd name="T4" fmla="*/ 121 w 720"/>
                <a:gd name="T5" fmla="*/ 48 h 1488"/>
                <a:gd name="T6" fmla="*/ 164 w 720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1488"/>
                <a:gd name="T14" fmla="*/ 720 w 720"/>
                <a:gd name="T15" fmla="*/ 1488 h 1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1488">
                  <a:moveTo>
                    <a:pt x="0" y="1488"/>
                  </a:moveTo>
                  <a:cubicBezTo>
                    <a:pt x="52" y="1472"/>
                    <a:pt x="104" y="1456"/>
                    <a:pt x="192" y="1248"/>
                  </a:cubicBezTo>
                  <a:cubicBezTo>
                    <a:pt x="280" y="1040"/>
                    <a:pt x="440" y="448"/>
                    <a:pt x="528" y="240"/>
                  </a:cubicBezTo>
                  <a:cubicBezTo>
                    <a:pt x="616" y="32"/>
                    <a:pt x="668" y="16"/>
                    <a:pt x="720" y="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 flipH="1">
              <a:off x="3498" y="1514"/>
              <a:ext cx="583" cy="1183"/>
            </a:xfrm>
            <a:custGeom>
              <a:avLst/>
              <a:gdLst>
                <a:gd name="T0" fmla="*/ 0 w 720"/>
                <a:gd name="T1" fmla="*/ 299 h 1488"/>
                <a:gd name="T2" fmla="*/ 44 w 720"/>
                <a:gd name="T3" fmla="*/ 250 h 1488"/>
                <a:gd name="T4" fmla="*/ 121 w 720"/>
                <a:gd name="T5" fmla="*/ 48 h 1488"/>
                <a:gd name="T6" fmla="*/ 164 w 720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1488"/>
                <a:gd name="T14" fmla="*/ 720 w 720"/>
                <a:gd name="T15" fmla="*/ 1488 h 1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1488">
                  <a:moveTo>
                    <a:pt x="0" y="1488"/>
                  </a:moveTo>
                  <a:cubicBezTo>
                    <a:pt x="52" y="1472"/>
                    <a:pt x="104" y="1456"/>
                    <a:pt x="192" y="1248"/>
                  </a:cubicBezTo>
                  <a:cubicBezTo>
                    <a:pt x="280" y="1040"/>
                    <a:pt x="440" y="448"/>
                    <a:pt x="528" y="240"/>
                  </a:cubicBezTo>
                  <a:cubicBezTo>
                    <a:pt x="616" y="32"/>
                    <a:pt x="668" y="16"/>
                    <a:pt x="720" y="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566555" y="3582225"/>
            <a:ext cx="10054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b="1" dirty="0">
                <a:latin typeface="+mn-lt"/>
              </a:rPr>
              <a:t>Charge</a:t>
            </a:r>
          </a:p>
          <a:p>
            <a:r>
              <a:rPr lang="en-US" sz="1800" b="1" dirty="0">
                <a:latin typeface="+mn-lt"/>
              </a:rPr>
              <a:t>density</a:t>
            </a:r>
            <a:endParaRPr lang="en-US" dirty="0">
              <a:latin typeface="+mn-lt"/>
            </a:endParaRPr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>
            <a:off x="582430" y="2321750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 flipV="1">
            <a:off x="582430" y="1178750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24"/>
          <p:cNvSpPr>
            <a:spLocks noChangeArrowheads="1"/>
          </p:cNvSpPr>
          <p:nvPr/>
        </p:nvSpPr>
        <p:spPr bwMode="auto">
          <a:xfrm>
            <a:off x="1961710" y="2573905"/>
            <a:ext cx="990600" cy="5334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>
            <a:off x="2487430" y="2093150"/>
            <a:ext cx="0" cy="1828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642755" y="1220025"/>
            <a:ext cx="4796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b="1" dirty="0">
                <a:latin typeface="+mn-lt"/>
                <a:sym typeface="Symbol" charset="0"/>
              </a:rPr>
              <a:t></a:t>
            </a:r>
            <a:r>
              <a:rPr lang="en-US" sz="1800" b="1" dirty="0">
                <a:latin typeface="+mn-lt"/>
              </a:rPr>
              <a:t>E</a:t>
            </a:r>
            <a:endParaRPr lang="en-US" dirty="0">
              <a:latin typeface="+mn-lt"/>
            </a:endParaRP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4376555" y="2363025"/>
            <a:ext cx="8259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b="1" dirty="0">
                <a:latin typeface="+mn-lt"/>
              </a:rPr>
              <a:t>phase</a:t>
            </a:r>
            <a:endParaRPr lang="en-US" dirty="0">
              <a:latin typeface="+mn-lt"/>
            </a:endParaRPr>
          </a:p>
        </p:txBody>
      </p:sp>
      <p:sp>
        <p:nvSpPr>
          <p:cNvPr id="25" name="Text Box 33"/>
          <p:cNvSpPr txBox="1">
            <a:spLocks noChangeArrowheads="1"/>
          </p:cNvSpPr>
          <p:nvPr/>
        </p:nvSpPr>
        <p:spPr bwMode="auto">
          <a:xfrm>
            <a:off x="4849630" y="2707513"/>
            <a:ext cx="1897063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7FD13B"/>
                </a:solidFill>
              </a:rPr>
              <a:t>Longitudinal</a:t>
            </a:r>
          </a:p>
          <a:p>
            <a:r>
              <a:rPr lang="en-US">
                <a:solidFill>
                  <a:srgbClr val="7FD13B"/>
                </a:solidFill>
              </a:rPr>
              <a:t>phase space</a:t>
            </a:r>
          </a:p>
        </p:txBody>
      </p:sp>
      <p:sp>
        <p:nvSpPr>
          <p:cNvPr id="26" name="Line 41"/>
          <p:cNvSpPr>
            <a:spLocks noChangeShapeType="1"/>
          </p:cNvSpPr>
          <p:nvPr/>
        </p:nvSpPr>
        <p:spPr bwMode="auto">
          <a:xfrm flipH="1" flipV="1">
            <a:off x="3041829" y="2933944"/>
            <a:ext cx="1731600" cy="2260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4849630" y="4079113"/>
            <a:ext cx="2096547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Seen on a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WCM + </a:t>
            </a:r>
            <a:r>
              <a:rPr lang="en-US" dirty="0" smtClean="0">
                <a:solidFill>
                  <a:schemeClr val="accent1"/>
                </a:solidFill>
              </a:rPr>
              <a:t>scope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8" name="Line 43"/>
          <p:cNvSpPr>
            <a:spLocks noChangeShapeType="1"/>
          </p:cNvSpPr>
          <p:nvPr/>
        </p:nvSpPr>
        <p:spPr bwMode="auto">
          <a:xfrm flipH="1">
            <a:off x="3020830" y="4455350"/>
            <a:ext cx="1828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5157605" y="6055550"/>
            <a:ext cx="710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b="1" dirty="0">
                <a:latin typeface="+mn-lt"/>
              </a:rPr>
              <a:t>time</a:t>
            </a:r>
            <a:endParaRPr lang="en-US" dirty="0">
              <a:latin typeface="+mn-lt"/>
            </a:endParaRPr>
          </a:p>
        </p:txBody>
      </p:sp>
      <p:cxnSp>
        <p:nvCxnSpPr>
          <p:cNvPr id="31" name="AutoShape 31"/>
          <p:cNvCxnSpPr>
            <a:cxnSpLocks noChangeShapeType="1"/>
          </p:cNvCxnSpPr>
          <p:nvPr/>
        </p:nvCxnSpPr>
        <p:spPr bwMode="auto">
          <a:xfrm flipV="1">
            <a:off x="2996825" y="2483895"/>
            <a:ext cx="171450" cy="323850"/>
          </a:xfrm>
          <a:prstGeom prst="curvedConnector2">
            <a:avLst/>
          </a:prstGeom>
          <a:noFill/>
          <a:ln w="9525">
            <a:solidFill>
              <a:srgbClr val="EA157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Line 15"/>
          <p:cNvSpPr>
            <a:spLocks noChangeShapeType="1"/>
          </p:cNvSpPr>
          <p:nvPr/>
        </p:nvSpPr>
        <p:spPr bwMode="auto">
          <a:xfrm>
            <a:off x="2051720" y="4194085"/>
            <a:ext cx="810090" cy="0"/>
          </a:xfrm>
          <a:prstGeom prst="line">
            <a:avLst/>
          </a:prstGeom>
          <a:noFill/>
          <a:ln w="28575">
            <a:solidFill>
              <a:srgbClr val="EA157A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3851920" y="5139190"/>
            <a:ext cx="3645404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chemeClr val="accent1"/>
                </a:solidFill>
              </a:rPr>
              <a:t>Note that the width remains unchanged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87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Robinson Instability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582430" y="384575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582430" y="6207950"/>
            <a:ext cx="457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2540955" y="4302950"/>
            <a:ext cx="1851025" cy="1878013"/>
            <a:chOff x="2915" y="1514"/>
            <a:chExt cx="1166" cy="1183"/>
          </a:xfrm>
        </p:grpSpPr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2915" y="1514"/>
              <a:ext cx="583" cy="1183"/>
            </a:xfrm>
            <a:custGeom>
              <a:avLst/>
              <a:gdLst>
                <a:gd name="T0" fmla="*/ 0 w 720"/>
                <a:gd name="T1" fmla="*/ 299 h 1488"/>
                <a:gd name="T2" fmla="*/ 44 w 720"/>
                <a:gd name="T3" fmla="*/ 250 h 1488"/>
                <a:gd name="T4" fmla="*/ 121 w 720"/>
                <a:gd name="T5" fmla="*/ 48 h 1488"/>
                <a:gd name="T6" fmla="*/ 164 w 720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1488"/>
                <a:gd name="T14" fmla="*/ 720 w 720"/>
                <a:gd name="T15" fmla="*/ 1488 h 1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1488">
                  <a:moveTo>
                    <a:pt x="0" y="1488"/>
                  </a:moveTo>
                  <a:cubicBezTo>
                    <a:pt x="52" y="1472"/>
                    <a:pt x="104" y="1456"/>
                    <a:pt x="192" y="1248"/>
                  </a:cubicBezTo>
                  <a:cubicBezTo>
                    <a:pt x="280" y="1040"/>
                    <a:pt x="440" y="448"/>
                    <a:pt x="528" y="240"/>
                  </a:cubicBezTo>
                  <a:cubicBezTo>
                    <a:pt x="616" y="32"/>
                    <a:pt x="668" y="16"/>
                    <a:pt x="720" y="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 flipH="1">
              <a:off x="3498" y="1514"/>
              <a:ext cx="583" cy="1183"/>
            </a:xfrm>
            <a:custGeom>
              <a:avLst/>
              <a:gdLst>
                <a:gd name="T0" fmla="*/ 0 w 720"/>
                <a:gd name="T1" fmla="*/ 299 h 1488"/>
                <a:gd name="T2" fmla="*/ 44 w 720"/>
                <a:gd name="T3" fmla="*/ 250 h 1488"/>
                <a:gd name="T4" fmla="*/ 121 w 720"/>
                <a:gd name="T5" fmla="*/ 48 h 1488"/>
                <a:gd name="T6" fmla="*/ 164 w 720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1488"/>
                <a:gd name="T14" fmla="*/ 720 w 720"/>
                <a:gd name="T15" fmla="*/ 1488 h 1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1488">
                  <a:moveTo>
                    <a:pt x="0" y="1488"/>
                  </a:moveTo>
                  <a:cubicBezTo>
                    <a:pt x="52" y="1472"/>
                    <a:pt x="104" y="1456"/>
                    <a:pt x="192" y="1248"/>
                  </a:cubicBezTo>
                  <a:cubicBezTo>
                    <a:pt x="280" y="1040"/>
                    <a:pt x="440" y="448"/>
                    <a:pt x="528" y="240"/>
                  </a:cubicBezTo>
                  <a:cubicBezTo>
                    <a:pt x="616" y="32"/>
                    <a:pt x="668" y="16"/>
                    <a:pt x="720" y="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566555" y="3582225"/>
            <a:ext cx="10054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b="1" dirty="0">
                <a:latin typeface="+mn-lt"/>
              </a:rPr>
              <a:t>Charge</a:t>
            </a:r>
          </a:p>
          <a:p>
            <a:r>
              <a:rPr lang="en-US" sz="1800" b="1" dirty="0">
                <a:latin typeface="+mn-lt"/>
              </a:rPr>
              <a:t>density</a:t>
            </a:r>
            <a:endParaRPr lang="en-US" dirty="0">
              <a:latin typeface="+mn-lt"/>
            </a:endParaRPr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>
            <a:off x="582430" y="2321750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 flipV="1">
            <a:off x="582430" y="1178750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24"/>
          <p:cNvSpPr>
            <a:spLocks noChangeArrowheads="1"/>
          </p:cNvSpPr>
          <p:nvPr/>
        </p:nvSpPr>
        <p:spPr bwMode="auto">
          <a:xfrm>
            <a:off x="2861810" y="2033845"/>
            <a:ext cx="990600" cy="5334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>
            <a:off x="2487430" y="2093150"/>
            <a:ext cx="0" cy="1828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642755" y="1220025"/>
            <a:ext cx="4796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b="1" dirty="0">
                <a:latin typeface="+mn-lt"/>
                <a:sym typeface="Symbol" charset="0"/>
              </a:rPr>
              <a:t></a:t>
            </a:r>
            <a:r>
              <a:rPr lang="en-US" sz="1800" b="1" dirty="0">
                <a:latin typeface="+mn-lt"/>
              </a:rPr>
              <a:t>E</a:t>
            </a:r>
            <a:endParaRPr lang="en-US" dirty="0">
              <a:latin typeface="+mn-lt"/>
            </a:endParaRP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4376555" y="2363025"/>
            <a:ext cx="8259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b="1" dirty="0">
                <a:latin typeface="+mn-lt"/>
              </a:rPr>
              <a:t>phase</a:t>
            </a:r>
            <a:endParaRPr lang="en-US" dirty="0">
              <a:latin typeface="+mn-lt"/>
            </a:endParaRPr>
          </a:p>
        </p:txBody>
      </p:sp>
      <p:sp>
        <p:nvSpPr>
          <p:cNvPr id="25" name="Text Box 33"/>
          <p:cNvSpPr txBox="1">
            <a:spLocks noChangeArrowheads="1"/>
          </p:cNvSpPr>
          <p:nvPr/>
        </p:nvSpPr>
        <p:spPr bwMode="auto">
          <a:xfrm>
            <a:off x="4849630" y="2707513"/>
            <a:ext cx="1897063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7FD13B"/>
                </a:solidFill>
              </a:rPr>
              <a:t>Longitudinal</a:t>
            </a:r>
          </a:p>
          <a:p>
            <a:r>
              <a:rPr lang="en-US">
                <a:solidFill>
                  <a:srgbClr val="7FD13B"/>
                </a:solidFill>
              </a:rPr>
              <a:t>phase space</a:t>
            </a:r>
          </a:p>
        </p:txBody>
      </p:sp>
      <p:sp>
        <p:nvSpPr>
          <p:cNvPr id="26" name="Line 41"/>
          <p:cNvSpPr>
            <a:spLocks noChangeShapeType="1"/>
          </p:cNvSpPr>
          <p:nvPr/>
        </p:nvSpPr>
        <p:spPr bwMode="auto">
          <a:xfrm flipH="1" flipV="1">
            <a:off x="3716905" y="2618910"/>
            <a:ext cx="1056524" cy="541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4849630" y="4079113"/>
            <a:ext cx="2096547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Seen on a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WCM + </a:t>
            </a:r>
            <a:r>
              <a:rPr lang="en-US" dirty="0" smtClean="0">
                <a:solidFill>
                  <a:schemeClr val="accent1"/>
                </a:solidFill>
              </a:rPr>
              <a:t>scope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8" name="Line 43"/>
          <p:cNvSpPr>
            <a:spLocks noChangeShapeType="1"/>
          </p:cNvSpPr>
          <p:nvPr/>
        </p:nvSpPr>
        <p:spPr bwMode="auto">
          <a:xfrm flipH="1">
            <a:off x="3941930" y="4455350"/>
            <a:ext cx="907700" cy="4138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5157605" y="6055550"/>
            <a:ext cx="710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b="1" dirty="0">
                <a:latin typeface="+mn-lt"/>
              </a:rPr>
              <a:t>time</a:t>
            </a:r>
            <a:endParaRPr lang="en-US" dirty="0">
              <a:latin typeface="+mn-lt"/>
            </a:endParaRPr>
          </a:p>
        </p:txBody>
      </p:sp>
      <p:cxnSp>
        <p:nvCxnSpPr>
          <p:cNvPr id="30" name="AutoShape 32"/>
          <p:cNvCxnSpPr>
            <a:cxnSpLocks noChangeShapeType="1"/>
          </p:cNvCxnSpPr>
          <p:nvPr/>
        </p:nvCxnSpPr>
        <p:spPr bwMode="auto">
          <a:xfrm rot="5400000" flipH="1">
            <a:off x="3065165" y="1781175"/>
            <a:ext cx="323850" cy="190500"/>
          </a:xfrm>
          <a:prstGeom prst="curvedConnector2">
            <a:avLst/>
          </a:prstGeom>
          <a:noFill/>
          <a:ln w="9525">
            <a:solidFill>
              <a:srgbClr val="EA157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5263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Robinson Instability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6926" y="1178751"/>
            <a:ext cx="5040560" cy="990110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The oscillation frequency is the synchrotron frequency.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582430" y="384575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582430" y="6207950"/>
            <a:ext cx="457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1573030" y="4302950"/>
            <a:ext cx="1851025" cy="1878013"/>
            <a:chOff x="2915" y="1514"/>
            <a:chExt cx="1166" cy="1183"/>
          </a:xfrm>
        </p:grpSpPr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2915" y="1514"/>
              <a:ext cx="583" cy="1183"/>
            </a:xfrm>
            <a:custGeom>
              <a:avLst/>
              <a:gdLst>
                <a:gd name="T0" fmla="*/ 0 w 720"/>
                <a:gd name="T1" fmla="*/ 299 h 1488"/>
                <a:gd name="T2" fmla="*/ 44 w 720"/>
                <a:gd name="T3" fmla="*/ 250 h 1488"/>
                <a:gd name="T4" fmla="*/ 121 w 720"/>
                <a:gd name="T5" fmla="*/ 48 h 1488"/>
                <a:gd name="T6" fmla="*/ 164 w 720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1488"/>
                <a:gd name="T14" fmla="*/ 720 w 720"/>
                <a:gd name="T15" fmla="*/ 1488 h 1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1488">
                  <a:moveTo>
                    <a:pt x="0" y="1488"/>
                  </a:moveTo>
                  <a:cubicBezTo>
                    <a:pt x="52" y="1472"/>
                    <a:pt x="104" y="1456"/>
                    <a:pt x="192" y="1248"/>
                  </a:cubicBezTo>
                  <a:cubicBezTo>
                    <a:pt x="280" y="1040"/>
                    <a:pt x="440" y="448"/>
                    <a:pt x="528" y="240"/>
                  </a:cubicBezTo>
                  <a:cubicBezTo>
                    <a:pt x="616" y="32"/>
                    <a:pt x="668" y="16"/>
                    <a:pt x="720" y="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 flipH="1">
              <a:off x="3498" y="1514"/>
              <a:ext cx="583" cy="1183"/>
            </a:xfrm>
            <a:custGeom>
              <a:avLst/>
              <a:gdLst>
                <a:gd name="T0" fmla="*/ 0 w 720"/>
                <a:gd name="T1" fmla="*/ 299 h 1488"/>
                <a:gd name="T2" fmla="*/ 44 w 720"/>
                <a:gd name="T3" fmla="*/ 250 h 1488"/>
                <a:gd name="T4" fmla="*/ 121 w 720"/>
                <a:gd name="T5" fmla="*/ 48 h 1488"/>
                <a:gd name="T6" fmla="*/ 164 w 720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1488"/>
                <a:gd name="T14" fmla="*/ 720 w 720"/>
                <a:gd name="T15" fmla="*/ 1488 h 1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1488">
                  <a:moveTo>
                    <a:pt x="0" y="1488"/>
                  </a:moveTo>
                  <a:cubicBezTo>
                    <a:pt x="52" y="1472"/>
                    <a:pt x="104" y="1456"/>
                    <a:pt x="192" y="1248"/>
                  </a:cubicBezTo>
                  <a:cubicBezTo>
                    <a:pt x="280" y="1040"/>
                    <a:pt x="440" y="448"/>
                    <a:pt x="528" y="240"/>
                  </a:cubicBezTo>
                  <a:cubicBezTo>
                    <a:pt x="616" y="32"/>
                    <a:pt x="668" y="16"/>
                    <a:pt x="720" y="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566555" y="3582225"/>
            <a:ext cx="10054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b="1" dirty="0">
                <a:latin typeface="+mn-lt"/>
              </a:rPr>
              <a:t>Charge</a:t>
            </a:r>
          </a:p>
          <a:p>
            <a:r>
              <a:rPr lang="en-US" sz="1800" b="1" dirty="0">
                <a:latin typeface="+mn-lt"/>
              </a:rPr>
              <a:t>density</a:t>
            </a:r>
            <a:endParaRPr lang="en-US" dirty="0">
              <a:latin typeface="+mn-lt"/>
            </a:endParaRPr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>
            <a:off x="582430" y="2321750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 flipV="1">
            <a:off x="582430" y="1178750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24"/>
          <p:cNvSpPr>
            <a:spLocks noChangeArrowheads="1"/>
          </p:cNvSpPr>
          <p:nvPr/>
        </p:nvSpPr>
        <p:spPr bwMode="auto">
          <a:xfrm>
            <a:off x="2030230" y="1407350"/>
            <a:ext cx="990600" cy="5334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>
            <a:off x="2487430" y="2093150"/>
            <a:ext cx="0" cy="1828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642755" y="1220025"/>
            <a:ext cx="4796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b="1" dirty="0">
                <a:latin typeface="+mn-lt"/>
                <a:sym typeface="Symbol" charset="0"/>
              </a:rPr>
              <a:t></a:t>
            </a:r>
            <a:r>
              <a:rPr lang="en-US" sz="1800" b="1" dirty="0">
                <a:latin typeface="+mn-lt"/>
              </a:rPr>
              <a:t>E</a:t>
            </a:r>
            <a:endParaRPr lang="en-US" dirty="0">
              <a:latin typeface="+mn-lt"/>
            </a:endParaRP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4376555" y="2363025"/>
            <a:ext cx="8259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b="1" dirty="0">
                <a:latin typeface="+mn-lt"/>
              </a:rPr>
              <a:t>phase</a:t>
            </a:r>
            <a:endParaRPr lang="en-US" dirty="0">
              <a:latin typeface="+mn-lt"/>
            </a:endParaRPr>
          </a:p>
        </p:txBody>
      </p:sp>
      <p:sp>
        <p:nvSpPr>
          <p:cNvPr id="25" name="Text Box 33"/>
          <p:cNvSpPr txBox="1">
            <a:spLocks noChangeArrowheads="1"/>
          </p:cNvSpPr>
          <p:nvPr/>
        </p:nvSpPr>
        <p:spPr bwMode="auto">
          <a:xfrm>
            <a:off x="4849630" y="2707513"/>
            <a:ext cx="1897063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7FD13B"/>
                </a:solidFill>
              </a:rPr>
              <a:t>Longitudinal</a:t>
            </a:r>
          </a:p>
          <a:p>
            <a:r>
              <a:rPr lang="en-US">
                <a:solidFill>
                  <a:srgbClr val="7FD13B"/>
                </a:solidFill>
              </a:rPr>
              <a:t>phase space</a:t>
            </a:r>
          </a:p>
        </p:txBody>
      </p:sp>
      <p:sp>
        <p:nvSpPr>
          <p:cNvPr id="26" name="Line 41"/>
          <p:cNvSpPr>
            <a:spLocks noChangeShapeType="1"/>
          </p:cNvSpPr>
          <p:nvPr/>
        </p:nvSpPr>
        <p:spPr bwMode="auto">
          <a:xfrm flipH="1" flipV="1">
            <a:off x="3097030" y="2016950"/>
            <a:ext cx="1676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4849630" y="4079113"/>
            <a:ext cx="2096547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Seen on a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WCM + </a:t>
            </a:r>
            <a:r>
              <a:rPr lang="en-US" dirty="0" smtClean="0">
                <a:solidFill>
                  <a:schemeClr val="accent1"/>
                </a:solidFill>
              </a:rPr>
              <a:t>scope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8" name="Line 43"/>
          <p:cNvSpPr>
            <a:spLocks noChangeShapeType="1"/>
          </p:cNvSpPr>
          <p:nvPr/>
        </p:nvSpPr>
        <p:spPr bwMode="auto">
          <a:xfrm flipH="1">
            <a:off x="3020830" y="4455350"/>
            <a:ext cx="1828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5157605" y="6055550"/>
            <a:ext cx="710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b="1" dirty="0">
                <a:latin typeface="+mn-lt"/>
              </a:rPr>
              <a:t>time</a:t>
            </a:r>
            <a:endParaRPr lang="en-US" dirty="0">
              <a:latin typeface="+mn-lt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5022050" y="5229200"/>
            <a:ext cx="3735415" cy="6300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200" dirty="0" smtClean="0"/>
              <a:t>Mode m = 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438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255695" cy="914400"/>
          </a:xfrm>
        </p:spPr>
        <p:txBody>
          <a:bodyPr/>
          <a:lstStyle/>
          <a:p>
            <a:r>
              <a:rPr lang="en-US" sz="4400" dirty="0" smtClean="0"/>
              <a:t>Higher Order Modes: m=2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537425" y="38862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537425" y="6248400"/>
            <a:ext cx="457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6"/>
          <p:cNvGrpSpPr>
            <a:grpSpLocks/>
          </p:cNvGrpSpPr>
          <p:nvPr/>
        </p:nvGrpSpPr>
        <p:grpSpPr bwMode="auto">
          <a:xfrm>
            <a:off x="1528025" y="5029200"/>
            <a:ext cx="1851025" cy="1192213"/>
            <a:chOff x="2915" y="1514"/>
            <a:chExt cx="1166" cy="1183"/>
          </a:xfrm>
        </p:grpSpPr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2915" y="1514"/>
              <a:ext cx="583" cy="1183"/>
            </a:xfrm>
            <a:custGeom>
              <a:avLst/>
              <a:gdLst>
                <a:gd name="T0" fmla="*/ 0 w 720"/>
                <a:gd name="T1" fmla="*/ 299 h 1488"/>
                <a:gd name="T2" fmla="*/ 44 w 720"/>
                <a:gd name="T3" fmla="*/ 250 h 1488"/>
                <a:gd name="T4" fmla="*/ 121 w 720"/>
                <a:gd name="T5" fmla="*/ 48 h 1488"/>
                <a:gd name="T6" fmla="*/ 164 w 720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1488"/>
                <a:gd name="T14" fmla="*/ 720 w 720"/>
                <a:gd name="T15" fmla="*/ 1488 h 1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1488">
                  <a:moveTo>
                    <a:pt x="0" y="1488"/>
                  </a:moveTo>
                  <a:cubicBezTo>
                    <a:pt x="52" y="1472"/>
                    <a:pt x="104" y="1456"/>
                    <a:pt x="192" y="1248"/>
                  </a:cubicBezTo>
                  <a:cubicBezTo>
                    <a:pt x="280" y="1040"/>
                    <a:pt x="440" y="448"/>
                    <a:pt x="528" y="240"/>
                  </a:cubicBezTo>
                  <a:cubicBezTo>
                    <a:pt x="616" y="32"/>
                    <a:pt x="668" y="16"/>
                    <a:pt x="720" y="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 flipH="1">
              <a:off x="3498" y="1514"/>
              <a:ext cx="583" cy="1183"/>
            </a:xfrm>
            <a:custGeom>
              <a:avLst/>
              <a:gdLst>
                <a:gd name="T0" fmla="*/ 0 w 720"/>
                <a:gd name="T1" fmla="*/ 299 h 1488"/>
                <a:gd name="T2" fmla="*/ 44 w 720"/>
                <a:gd name="T3" fmla="*/ 250 h 1488"/>
                <a:gd name="T4" fmla="*/ 121 w 720"/>
                <a:gd name="T5" fmla="*/ 48 h 1488"/>
                <a:gd name="T6" fmla="*/ 164 w 720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1488"/>
                <a:gd name="T14" fmla="*/ 720 w 720"/>
                <a:gd name="T15" fmla="*/ 1488 h 1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1488">
                  <a:moveTo>
                    <a:pt x="0" y="1488"/>
                  </a:moveTo>
                  <a:cubicBezTo>
                    <a:pt x="52" y="1472"/>
                    <a:pt x="104" y="1456"/>
                    <a:pt x="192" y="1248"/>
                  </a:cubicBezTo>
                  <a:cubicBezTo>
                    <a:pt x="280" y="1040"/>
                    <a:pt x="440" y="448"/>
                    <a:pt x="528" y="240"/>
                  </a:cubicBezTo>
                  <a:cubicBezTo>
                    <a:pt x="616" y="32"/>
                    <a:pt x="668" y="16"/>
                    <a:pt x="720" y="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21550" y="3622675"/>
            <a:ext cx="10054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b="1" dirty="0">
                <a:latin typeface="+mn-lt"/>
              </a:rPr>
              <a:t>Charge</a:t>
            </a:r>
          </a:p>
          <a:p>
            <a:r>
              <a:rPr lang="en-US" sz="1800" b="1" dirty="0">
                <a:latin typeface="+mn-lt"/>
              </a:rPr>
              <a:t>density</a:t>
            </a:r>
            <a:endParaRPr lang="en-US" dirty="0">
              <a:latin typeface="+mn-lt"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537425" y="2362200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537425" y="1219200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597750" y="1260475"/>
            <a:ext cx="4796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b="1" dirty="0">
                <a:latin typeface="+mn-lt"/>
                <a:sym typeface="Symbol" charset="0"/>
              </a:rPr>
              <a:t></a:t>
            </a:r>
            <a:r>
              <a:rPr lang="en-US" sz="1800" b="1" dirty="0">
                <a:latin typeface="+mn-lt"/>
              </a:rPr>
              <a:t>E</a:t>
            </a:r>
            <a:endParaRPr lang="en-US" dirty="0">
              <a:latin typeface="+mn-lt"/>
            </a:endParaRP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4331550" y="2403475"/>
            <a:ext cx="8259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b="1" dirty="0">
                <a:latin typeface="+mn-lt"/>
              </a:rPr>
              <a:t>phase</a:t>
            </a:r>
            <a:endParaRPr lang="en-US" dirty="0">
              <a:latin typeface="+mn-lt"/>
            </a:endParaRPr>
          </a:p>
        </p:txBody>
      </p:sp>
      <p:sp>
        <p:nvSpPr>
          <p:cNvPr id="22" name="Oval 34"/>
          <p:cNvSpPr>
            <a:spLocks noChangeArrowheads="1"/>
          </p:cNvSpPr>
          <p:nvPr/>
        </p:nvSpPr>
        <p:spPr bwMode="auto">
          <a:xfrm>
            <a:off x="1604225" y="2057400"/>
            <a:ext cx="1676400" cy="5334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3" name="Text Box 45"/>
          <p:cNvSpPr txBox="1">
            <a:spLocks noChangeArrowheads="1"/>
          </p:cNvSpPr>
          <p:nvPr/>
        </p:nvSpPr>
        <p:spPr bwMode="auto">
          <a:xfrm>
            <a:off x="5490425" y="1528763"/>
            <a:ext cx="1897063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7FD13B"/>
                </a:solidFill>
              </a:rPr>
              <a:t>Longitudinal</a:t>
            </a:r>
          </a:p>
          <a:p>
            <a:r>
              <a:rPr lang="en-US">
                <a:solidFill>
                  <a:srgbClr val="7FD13B"/>
                </a:solidFill>
              </a:rPr>
              <a:t>phase space</a:t>
            </a:r>
          </a:p>
        </p:txBody>
      </p:sp>
      <p:sp>
        <p:nvSpPr>
          <p:cNvPr id="24" name="Line 47"/>
          <p:cNvSpPr>
            <a:spLocks noChangeShapeType="1"/>
          </p:cNvSpPr>
          <p:nvPr/>
        </p:nvSpPr>
        <p:spPr bwMode="auto">
          <a:xfrm flipH="1">
            <a:off x="4728425" y="17526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48"/>
          <p:cNvSpPr txBox="1">
            <a:spLocks noChangeArrowheads="1"/>
          </p:cNvSpPr>
          <p:nvPr/>
        </p:nvSpPr>
        <p:spPr bwMode="auto">
          <a:xfrm>
            <a:off x="5414225" y="2824163"/>
            <a:ext cx="2096547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7FD13B"/>
                </a:solidFill>
              </a:rPr>
              <a:t>Seen on a </a:t>
            </a:r>
          </a:p>
          <a:p>
            <a:r>
              <a:rPr lang="en-US" dirty="0" smtClean="0">
                <a:solidFill>
                  <a:srgbClr val="7FD13B"/>
                </a:solidFill>
              </a:rPr>
              <a:t>WCM + </a:t>
            </a:r>
            <a:r>
              <a:rPr lang="en-US" dirty="0" smtClean="0">
                <a:solidFill>
                  <a:srgbClr val="7FD13B"/>
                </a:solidFill>
              </a:rPr>
              <a:t>scope</a:t>
            </a:r>
            <a:endParaRPr lang="en-US" dirty="0">
              <a:solidFill>
                <a:srgbClr val="7FD13B"/>
              </a:solidFill>
            </a:endParaRPr>
          </a:p>
        </p:txBody>
      </p:sp>
      <p:sp>
        <p:nvSpPr>
          <p:cNvPr id="26" name="Line 50"/>
          <p:cNvSpPr>
            <a:spLocks noChangeShapeType="1"/>
          </p:cNvSpPr>
          <p:nvPr/>
        </p:nvSpPr>
        <p:spPr bwMode="auto">
          <a:xfrm flipH="1">
            <a:off x="3814025" y="3048000"/>
            <a:ext cx="15240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7" name="AutoShape 52"/>
          <p:cNvCxnSpPr>
            <a:cxnSpLocks noChangeShapeType="1"/>
            <a:stCxn id="22" idx="3"/>
          </p:cNvCxnSpPr>
          <p:nvPr/>
        </p:nvCxnSpPr>
        <p:spPr bwMode="auto">
          <a:xfrm rot="16200000" flipH="1">
            <a:off x="1812188" y="2570163"/>
            <a:ext cx="211137" cy="134937"/>
          </a:xfrm>
          <a:prstGeom prst="curvedConnector3">
            <a:avLst>
              <a:gd name="adj1" fmla="val 63912"/>
            </a:avLst>
          </a:prstGeom>
          <a:noFill/>
          <a:ln w="9525">
            <a:solidFill>
              <a:srgbClr val="EA157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54"/>
          <p:cNvCxnSpPr>
            <a:cxnSpLocks noChangeShapeType="1"/>
            <a:stCxn id="22" idx="7"/>
          </p:cNvCxnSpPr>
          <p:nvPr/>
        </p:nvCxnSpPr>
        <p:spPr bwMode="auto">
          <a:xfrm rot="5400000" flipH="1">
            <a:off x="2861525" y="1943100"/>
            <a:ext cx="211138" cy="134938"/>
          </a:xfrm>
          <a:prstGeom prst="curvedConnector3">
            <a:avLst>
              <a:gd name="adj1" fmla="val 63912"/>
            </a:avLst>
          </a:prstGeom>
          <a:noFill/>
          <a:ln w="9525">
            <a:solidFill>
              <a:srgbClr val="EA157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5033225" y="6107113"/>
            <a:ext cx="710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b="1" dirty="0">
                <a:latin typeface="+mn-lt"/>
              </a:rPr>
              <a:t>time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933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6390710" cy="914400"/>
          </a:xfrm>
        </p:spPr>
        <p:txBody>
          <a:bodyPr/>
          <a:lstStyle/>
          <a:p>
            <a:r>
              <a:rPr lang="en-US" sz="4400" dirty="0" smtClean="0"/>
              <a:t>Higher Order Modes: m=2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21550" y="1219200"/>
            <a:ext cx="6989222" cy="5257245"/>
            <a:chOff x="521550" y="1219200"/>
            <a:chExt cx="6989222" cy="5257245"/>
          </a:xfrm>
        </p:grpSpPr>
        <p:sp>
          <p:nvSpPr>
            <p:cNvPr id="12" name="Line 4"/>
            <p:cNvSpPr>
              <a:spLocks noChangeShapeType="1"/>
            </p:cNvSpPr>
            <p:nvPr/>
          </p:nvSpPr>
          <p:spPr bwMode="auto">
            <a:xfrm>
              <a:off x="537425" y="3886200"/>
              <a:ext cx="0" cy="2362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537425" y="6248400"/>
              <a:ext cx="4572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521550" y="3622675"/>
              <a:ext cx="100540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</a:rPr>
                <a:t>Charge</a:t>
              </a:r>
            </a:p>
            <a:p>
              <a:r>
                <a:rPr lang="en-US" sz="1800" b="1" dirty="0">
                  <a:latin typeface="+mn-lt"/>
                </a:rPr>
                <a:t>density</a:t>
              </a:r>
              <a:endParaRPr lang="en-US" dirty="0">
                <a:latin typeface="+mn-lt"/>
              </a:endParaRPr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537425" y="2362200"/>
              <a:ext cx="4419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 flipV="1">
              <a:off x="537425" y="1219200"/>
              <a:ext cx="0" cy="2286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597750" y="1260475"/>
              <a:ext cx="4796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  <a:sym typeface="Symbol" charset="0"/>
                </a:rPr>
                <a:t></a:t>
              </a:r>
              <a:r>
                <a:rPr lang="en-US" sz="1800" b="1" dirty="0">
                  <a:latin typeface="+mn-lt"/>
                </a:rPr>
                <a:t>E</a:t>
              </a:r>
              <a:endParaRPr lang="en-US" dirty="0">
                <a:latin typeface="+mn-lt"/>
              </a:endParaRP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4331550" y="2403475"/>
              <a:ext cx="8259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</a:rPr>
                <a:t>phase</a:t>
              </a:r>
              <a:endParaRPr lang="en-US" dirty="0">
                <a:latin typeface="+mn-lt"/>
              </a:endParaRPr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auto">
            <a:xfrm rot="16231474">
              <a:off x="1566125" y="2095500"/>
              <a:ext cx="1676400" cy="533400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  <p:grpSp>
          <p:nvGrpSpPr>
            <p:cNvPr id="20" name="Group 16"/>
            <p:cNvGrpSpPr>
              <a:grpSpLocks/>
            </p:cNvGrpSpPr>
            <p:nvPr/>
          </p:nvGrpSpPr>
          <p:grpSpPr bwMode="auto">
            <a:xfrm>
              <a:off x="1985225" y="4038600"/>
              <a:ext cx="936625" cy="2182813"/>
              <a:chOff x="2915" y="1514"/>
              <a:chExt cx="1166" cy="1183"/>
            </a:xfrm>
          </p:grpSpPr>
          <p:sp>
            <p:nvSpPr>
              <p:cNvPr id="21" name="Freeform 17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23" name="AutoShape 19"/>
            <p:cNvCxnSpPr>
              <a:cxnSpLocks noChangeShapeType="1"/>
              <a:stCxn id="19" idx="7"/>
            </p:cNvCxnSpPr>
            <p:nvPr/>
          </p:nvCxnSpPr>
          <p:spPr bwMode="auto">
            <a:xfrm rot="10800000" flipV="1">
              <a:off x="1850288" y="1766888"/>
              <a:ext cx="350837" cy="349250"/>
            </a:xfrm>
            <a:prstGeom prst="curvedConnector2">
              <a:avLst/>
            </a:prstGeom>
            <a:noFill/>
            <a:ln w="9525">
              <a:solidFill>
                <a:srgbClr val="EA157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20"/>
            <p:cNvCxnSpPr>
              <a:cxnSpLocks noChangeShapeType="1"/>
              <a:stCxn id="19" idx="3"/>
            </p:cNvCxnSpPr>
            <p:nvPr/>
          </p:nvCxnSpPr>
          <p:spPr bwMode="auto">
            <a:xfrm flipV="1">
              <a:off x="2605938" y="2532063"/>
              <a:ext cx="428625" cy="423862"/>
            </a:xfrm>
            <a:prstGeom prst="curvedConnector2">
              <a:avLst/>
            </a:prstGeom>
            <a:noFill/>
            <a:ln w="9525">
              <a:solidFill>
                <a:srgbClr val="EA157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5490425" y="1528763"/>
              <a:ext cx="1897063" cy="8318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solidFill>
                    <a:srgbClr val="7FD13B"/>
                  </a:solidFill>
                </a:rPr>
                <a:t>Longitudinal</a:t>
              </a:r>
            </a:p>
            <a:p>
              <a:r>
                <a:rPr lang="en-US" dirty="0">
                  <a:solidFill>
                    <a:srgbClr val="7FD13B"/>
                  </a:solidFill>
                </a:rPr>
                <a:t>phase space</a:t>
              </a:r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H="1">
              <a:off x="4728425" y="1752600"/>
              <a:ext cx="685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5414225" y="2824163"/>
              <a:ext cx="2096547" cy="8309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solidFill>
                    <a:srgbClr val="7FD13B"/>
                  </a:solidFill>
                </a:rPr>
                <a:t>Seen on a </a:t>
              </a:r>
            </a:p>
            <a:p>
              <a:r>
                <a:rPr lang="en-US" dirty="0" smtClean="0">
                  <a:solidFill>
                    <a:srgbClr val="7FD13B"/>
                  </a:solidFill>
                </a:rPr>
                <a:t>WCM + </a:t>
              </a:r>
              <a:r>
                <a:rPr lang="en-US" dirty="0" smtClean="0">
                  <a:solidFill>
                    <a:srgbClr val="7FD13B"/>
                  </a:solidFill>
                </a:rPr>
                <a:t>scope</a:t>
              </a:r>
              <a:endParaRPr lang="en-US" dirty="0">
                <a:solidFill>
                  <a:srgbClr val="7FD13B"/>
                </a:solidFill>
              </a:endParaRPr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H="1">
              <a:off x="3814025" y="3048000"/>
              <a:ext cx="1524000" cy="167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32"/>
            <p:cNvSpPr txBox="1">
              <a:spLocks noChangeArrowheads="1"/>
            </p:cNvSpPr>
            <p:nvPr/>
          </p:nvSpPr>
          <p:spPr bwMode="auto">
            <a:xfrm>
              <a:off x="5033225" y="6107113"/>
              <a:ext cx="7104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</a:rPr>
                <a:t>time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4932040" y="4869160"/>
            <a:ext cx="3575647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 smtClean="0">
                <a:solidFill>
                  <a:srgbClr val="7FD13B"/>
                </a:solidFill>
              </a:rPr>
              <a:t>After a quarter of a synchrotron period</a:t>
            </a:r>
            <a:endParaRPr lang="en-US" dirty="0">
              <a:solidFill>
                <a:srgbClr val="7FD1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7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255695" cy="914400"/>
          </a:xfrm>
        </p:spPr>
        <p:txBody>
          <a:bodyPr/>
          <a:lstStyle/>
          <a:p>
            <a:r>
              <a:rPr lang="en-US" sz="4400" dirty="0" smtClean="0"/>
              <a:t>Higher Order Modes: m=2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537425" y="38862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537425" y="6248400"/>
            <a:ext cx="457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6"/>
          <p:cNvGrpSpPr>
            <a:grpSpLocks/>
          </p:cNvGrpSpPr>
          <p:nvPr/>
        </p:nvGrpSpPr>
        <p:grpSpPr bwMode="auto">
          <a:xfrm>
            <a:off x="1528025" y="5029200"/>
            <a:ext cx="1851025" cy="1192213"/>
            <a:chOff x="2915" y="1514"/>
            <a:chExt cx="1166" cy="1183"/>
          </a:xfrm>
        </p:grpSpPr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2915" y="1514"/>
              <a:ext cx="583" cy="1183"/>
            </a:xfrm>
            <a:custGeom>
              <a:avLst/>
              <a:gdLst>
                <a:gd name="T0" fmla="*/ 0 w 720"/>
                <a:gd name="T1" fmla="*/ 299 h 1488"/>
                <a:gd name="T2" fmla="*/ 44 w 720"/>
                <a:gd name="T3" fmla="*/ 250 h 1488"/>
                <a:gd name="T4" fmla="*/ 121 w 720"/>
                <a:gd name="T5" fmla="*/ 48 h 1488"/>
                <a:gd name="T6" fmla="*/ 164 w 720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1488"/>
                <a:gd name="T14" fmla="*/ 720 w 720"/>
                <a:gd name="T15" fmla="*/ 1488 h 1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1488">
                  <a:moveTo>
                    <a:pt x="0" y="1488"/>
                  </a:moveTo>
                  <a:cubicBezTo>
                    <a:pt x="52" y="1472"/>
                    <a:pt x="104" y="1456"/>
                    <a:pt x="192" y="1248"/>
                  </a:cubicBezTo>
                  <a:cubicBezTo>
                    <a:pt x="280" y="1040"/>
                    <a:pt x="440" y="448"/>
                    <a:pt x="528" y="240"/>
                  </a:cubicBezTo>
                  <a:cubicBezTo>
                    <a:pt x="616" y="32"/>
                    <a:pt x="668" y="16"/>
                    <a:pt x="720" y="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 flipH="1">
              <a:off x="3498" y="1514"/>
              <a:ext cx="583" cy="1183"/>
            </a:xfrm>
            <a:custGeom>
              <a:avLst/>
              <a:gdLst>
                <a:gd name="T0" fmla="*/ 0 w 720"/>
                <a:gd name="T1" fmla="*/ 299 h 1488"/>
                <a:gd name="T2" fmla="*/ 44 w 720"/>
                <a:gd name="T3" fmla="*/ 250 h 1488"/>
                <a:gd name="T4" fmla="*/ 121 w 720"/>
                <a:gd name="T5" fmla="*/ 48 h 1488"/>
                <a:gd name="T6" fmla="*/ 164 w 720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1488"/>
                <a:gd name="T14" fmla="*/ 720 w 720"/>
                <a:gd name="T15" fmla="*/ 1488 h 1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1488">
                  <a:moveTo>
                    <a:pt x="0" y="1488"/>
                  </a:moveTo>
                  <a:cubicBezTo>
                    <a:pt x="52" y="1472"/>
                    <a:pt x="104" y="1456"/>
                    <a:pt x="192" y="1248"/>
                  </a:cubicBezTo>
                  <a:cubicBezTo>
                    <a:pt x="280" y="1040"/>
                    <a:pt x="440" y="448"/>
                    <a:pt x="528" y="240"/>
                  </a:cubicBezTo>
                  <a:cubicBezTo>
                    <a:pt x="616" y="32"/>
                    <a:pt x="668" y="16"/>
                    <a:pt x="720" y="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21550" y="3622675"/>
            <a:ext cx="10054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b="1" dirty="0">
                <a:latin typeface="+mn-lt"/>
              </a:rPr>
              <a:t>Charge</a:t>
            </a:r>
          </a:p>
          <a:p>
            <a:r>
              <a:rPr lang="en-US" sz="1800" b="1" dirty="0">
                <a:latin typeface="+mn-lt"/>
              </a:rPr>
              <a:t>density</a:t>
            </a:r>
            <a:endParaRPr lang="en-US" dirty="0">
              <a:latin typeface="+mn-lt"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537425" y="2362200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537425" y="1219200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597750" y="1260475"/>
            <a:ext cx="4796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b="1" dirty="0">
                <a:latin typeface="+mn-lt"/>
                <a:sym typeface="Symbol" charset="0"/>
              </a:rPr>
              <a:t></a:t>
            </a:r>
            <a:r>
              <a:rPr lang="en-US" sz="1800" b="1" dirty="0">
                <a:latin typeface="+mn-lt"/>
              </a:rPr>
              <a:t>E</a:t>
            </a:r>
            <a:endParaRPr lang="en-US" dirty="0">
              <a:latin typeface="+mn-lt"/>
            </a:endParaRP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4331550" y="2403475"/>
            <a:ext cx="8259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b="1" dirty="0">
                <a:latin typeface="+mn-lt"/>
              </a:rPr>
              <a:t>phase</a:t>
            </a:r>
            <a:endParaRPr lang="en-US" dirty="0">
              <a:latin typeface="+mn-lt"/>
            </a:endParaRPr>
          </a:p>
        </p:txBody>
      </p:sp>
      <p:sp>
        <p:nvSpPr>
          <p:cNvPr id="22" name="Oval 34"/>
          <p:cNvSpPr>
            <a:spLocks noChangeArrowheads="1"/>
          </p:cNvSpPr>
          <p:nvPr/>
        </p:nvSpPr>
        <p:spPr bwMode="auto">
          <a:xfrm>
            <a:off x="1604225" y="2057400"/>
            <a:ext cx="1676400" cy="5334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3" name="Text Box 45"/>
          <p:cNvSpPr txBox="1">
            <a:spLocks noChangeArrowheads="1"/>
          </p:cNvSpPr>
          <p:nvPr/>
        </p:nvSpPr>
        <p:spPr bwMode="auto">
          <a:xfrm>
            <a:off x="5490425" y="1528763"/>
            <a:ext cx="1897063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7FD13B"/>
                </a:solidFill>
              </a:rPr>
              <a:t>Longitudinal</a:t>
            </a:r>
          </a:p>
          <a:p>
            <a:r>
              <a:rPr lang="en-US">
                <a:solidFill>
                  <a:srgbClr val="7FD13B"/>
                </a:solidFill>
              </a:rPr>
              <a:t>phase space</a:t>
            </a:r>
          </a:p>
        </p:txBody>
      </p:sp>
      <p:sp>
        <p:nvSpPr>
          <p:cNvPr id="24" name="Line 47"/>
          <p:cNvSpPr>
            <a:spLocks noChangeShapeType="1"/>
          </p:cNvSpPr>
          <p:nvPr/>
        </p:nvSpPr>
        <p:spPr bwMode="auto">
          <a:xfrm flipH="1">
            <a:off x="4728425" y="17526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48"/>
          <p:cNvSpPr txBox="1">
            <a:spLocks noChangeArrowheads="1"/>
          </p:cNvSpPr>
          <p:nvPr/>
        </p:nvSpPr>
        <p:spPr bwMode="auto">
          <a:xfrm>
            <a:off x="5414225" y="2824163"/>
            <a:ext cx="2096547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7FD13B"/>
                </a:solidFill>
              </a:rPr>
              <a:t>Seen on a </a:t>
            </a:r>
          </a:p>
          <a:p>
            <a:r>
              <a:rPr lang="en-US" dirty="0" smtClean="0">
                <a:solidFill>
                  <a:srgbClr val="7FD13B"/>
                </a:solidFill>
              </a:rPr>
              <a:t>WCM + </a:t>
            </a:r>
            <a:r>
              <a:rPr lang="en-US" dirty="0" smtClean="0">
                <a:solidFill>
                  <a:srgbClr val="7FD13B"/>
                </a:solidFill>
              </a:rPr>
              <a:t>scope</a:t>
            </a:r>
            <a:endParaRPr lang="en-US" dirty="0">
              <a:solidFill>
                <a:srgbClr val="7FD13B"/>
              </a:solidFill>
            </a:endParaRPr>
          </a:p>
        </p:txBody>
      </p:sp>
      <p:sp>
        <p:nvSpPr>
          <p:cNvPr id="26" name="Line 50"/>
          <p:cNvSpPr>
            <a:spLocks noChangeShapeType="1"/>
          </p:cNvSpPr>
          <p:nvPr/>
        </p:nvSpPr>
        <p:spPr bwMode="auto">
          <a:xfrm flipH="1">
            <a:off x="3814025" y="3048000"/>
            <a:ext cx="15240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7" name="AutoShape 52"/>
          <p:cNvCxnSpPr>
            <a:cxnSpLocks noChangeShapeType="1"/>
            <a:stCxn id="22" idx="3"/>
          </p:cNvCxnSpPr>
          <p:nvPr/>
        </p:nvCxnSpPr>
        <p:spPr bwMode="auto">
          <a:xfrm rot="16200000" flipH="1">
            <a:off x="1812188" y="2570163"/>
            <a:ext cx="211137" cy="134937"/>
          </a:xfrm>
          <a:prstGeom prst="curvedConnector3">
            <a:avLst>
              <a:gd name="adj1" fmla="val 63912"/>
            </a:avLst>
          </a:prstGeom>
          <a:noFill/>
          <a:ln w="9525">
            <a:solidFill>
              <a:srgbClr val="EA157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54"/>
          <p:cNvCxnSpPr>
            <a:cxnSpLocks noChangeShapeType="1"/>
            <a:stCxn id="22" idx="7"/>
          </p:cNvCxnSpPr>
          <p:nvPr/>
        </p:nvCxnSpPr>
        <p:spPr bwMode="auto">
          <a:xfrm rot="5400000" flipH="1">
            <a:off x="2861525" y="1943100"/>
            <a:ext cx="211138" cy="134938"/>
          </a:xfrm>
          <a:prstGeom prst="curvedConnector3">
            <a:avLst>
              <a:gd name="adj1" fmla="val 63912"/>
            </a:avLst>
          </a:prstGeom>
          <a:noFill/>
          <a:ln w="9525">
            <a:solidFill>
              <a:srgbClr val="EA157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5033225" y="6107113"/>
            <a:ext cx="710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b="1" dirty="0">
                <a:latin typeface="+mn-lt"/>
              </a:rPr>
              <a:t>time</a:t>
            </a:r>
            <a:endParaRPr lang="en-US" dirty="0">
              <a:latin typeface="+mn-lt"/>
            </a:endParaRP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4932040" y="4869160"/>
            <a:ext cx="3575647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 smtClean="0">
                <a:solidFill>
                  <a:srgbClr val="7FD13B"/>
                </a:solidFill>
              </a:rPr>
              <a:t>After half a synchrotron period</a:t>
            </a:r>
            <a:endParaRPr lang="en-US" dirty="0">
              <a:solidFill>
                <a:srgbClr val="7FD1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78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Contents: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625" y="1673805"/>
            <a:ext cx="7412360" cy="4095455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Single-Bunch Longitudinal Instabilities</a:t>
            </a:r>
          </a:p>
          <a:p>
            <a:r>
              <a:rPr lang="en-US" sz="3200" dirty="0" smtClean="0"/>
              <a:t>Multi-Bunch Longitudinal Instabilities</a:t>
            </a:r>
          </a:p>
          <a:p>
            <a:r>
              <a:rPr lang="en-US" sz="3200" dirty="0" smtClean="0"/>
              <a:t>Longitudinal Modes</a:t>
            </a:r>
            <a:endParaRPr lang="en-US" dirty="0" smtClean="0"/>
          </a:p>
          <a:p>
            <a:r>
              <a:rPr lang="en-US" dirty="0" smtClean="0"/>
              <a:t>Bunch Lengthening</a:t>
            </a:r>
          </a:p>
          <a:p>
            <a:r>
              <a:rPr lang="en-US" dirty="0" smtClean="0"/>
              <a:t>Single-Bunch Transverse Instabilities</a:t>
            </a:r>
          </a:p>
          <a:p>
            <a:r>
              <a:rPr lang="en-US" dirty="0" smtClean="0"/>
              <a:t>Possible Cures</a:t>
            </a:r>
          </a:p>
          <a:p>
            <a:r>
              <a:rPr lang="en-US" dirty="0" smtClean="0"/>
              <a:t>Space Charge Effects</a:t>
            </a:r>
          </a:p>
          <a:p>
            <a:r>
              <a:rPr lang="en-US" dirty="0" smtClean="0"/>
              <a:t>Questions: All you wanted to know about accelerators.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41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6390710" cy="914400"/>
          </a:xfrm>
        </p:spPr>
        <p:txBody>
          <a:bodyPr/>
          <a:lstStyle/>
          <a:p>
            <a:r>
              <a:rPr lang="en-US" sz="4400" dirty="0" smtClean="0"/>
              <a:t>Higher Order Modes: m=2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21550" y="1219200"/>
            <a:ext cx="6989222" cy="5257245"/>
            <a:chOff x="521550" y="1219200"/>
            <a:chExt cx="6989222" cy="5257245"/>
          </a:xfrm>
        </p:grpSpPr>
        <p:sp>
          <p:nvSpPr>
            <p:cNvPr id="12" name="Line 4"/>
            <p:cNvSpPr>
              <a:spLocks noChangeShapeType="1"/>
            </p:cNvSpPr>
            <p:nvPr/>
          </p:nvSpPr>
          <p:spPr bwMode="auto">
            <a:xfrm>
              <a:off x="537425" y="3886200"/>
              <a:ext cx="0" cy="2362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537425" y="6248400"/>
              <a:ext cx="4572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521550" y="3622675"/>
              <a:ext cx="100540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</a:rPr>
                <a:t>Charge</a:t>
              </a:r>
            </a:p>
            <a:p>
              <a:r>
                <a:rPr lang="en-US" sz="1800" b="1" dirty="0">
                  <a:latin typeface="+mn-lt"/>
                </a:rPr>
                <a:t>density</a:t>
              </a:r>
              <a:endParaRPr lang="en-US" dirty="0">
                <a:latin typeface="+mn-lt"/>
              </a:endParaRPr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537425" y="2362200"/>
              <a:ext cx="4419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 flipV="1">
              <a:off x="537425" y="1219200"/>
              <a:ext cx="0" cy="2286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597750" y="1260475"/>
              <a:ext cx="4796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  <a:sym typeface="Symbol" charset="0"/>
                </a:rPr>
                <a:t></a:t>
              </a:r>
              <a:r>
                <a:rPr lang="en-US" sz="1800" b="1" dirty="0">
                  <a:latin typeface="+mn-lt"/>
                </a:rPr>
                <a:t>E</a:t>
              </a:r>
              <a:endParaRPr lang="en-US" dirty="0">
                <a:latin typeface="+mn-lt"/>
              </a:endParaRP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4331550" y="2403475"/>
              <a:ext cx="8259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</a:rPr>
                <a:t>phase</a:t>
              </a:r>
              <a:endParaRPr lang="en-US" dirty="0">
                <a:latin typeface="+mn-lt"/>
              </a:endParaRPr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auto">
            <a:xfrm rot="16231474">
              <a:off x="1566125" y="2095500"/>
              <a:ext cx="1676400" cy="533400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</a:endParaRPr>
            </a:p>
          </p:txBody>
        </p:sp>
        <p:grpSp>
          <p:nvGrpSpPr>
            <p:cNvPr id="20" name="Group 16"/>
            <p:cNvGrpSpPr>
              <a:grpSpLocks/>
            </p:cNvGrpSpPr>
            <p:nvPr/>
          </p:nvGrpSpPr>
          <p:grpSpPr bwMode="auto">
            <a:xfrm>
              <a:off x="1985225" y="4038600"/>
              <a:ext cx="936625" cy="2182813"/>
              <a:chOff x="2915" y="1514"/>
              <a:chExt cx="1166" cy="1183"/>
            </a:xfrm>
          </p:grpSpPr>
          <p:sp>
            <p:nvSpPr>
              <p:cNvPr id="21" name="Freeform 17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23" name="AutoShape 19"/>
            <p:cNvCxnSpPr>
              <a:cxnSpLocks noChangeShapeType="1"/>
              <a:stCxn id="19" idx="7"/>
            </p:cNvCxnSpPr>
            <p:nvPr/>
          </p:nvCxnSpPr>
          <p:spPr bwMode="auto">
            <a:xfrm rot="10800000" flipV="1">
              <a:off x="1850288" y="1766888"/>
              <a:ext cx="350837" cy="349250"/>
            </a:xfrm>
            <a:prstGeom prst="curvedConnector2">
              <a:avLst/>
            </a:prstGeom>
            <a:noFill/>
            <a:ln w="9525">
              <a:solidFill>
                <a:srgbClr val="EA157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20"/>
            <p:cNvCxnSpPr>
              <a:cxnSpLocks noChangeShapeType="1"/>
              <a:stCxn id="19" idx="3"/>
            </p:cNvCxnSpPr>
            <p:nvPr/>
          </p:nvCxnSpPr>
          <p:spPr bwMode="auto">
            <a:xfrm flipV="1">
              <a:off x="2605938" y="2532063"/>
              <a:ext cx="428625" cy="423862"/>
            </a:xfrm>
            <a:prstGeom prst="curvedConnector2">
              <a:avLst/>
            </a:prstGeom>
            <a:noFill/>
            <a:ln w="9525">
              <a:solidFill>
                <a:srgbClr val="EA157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5490425" y="1528763"/>
              <a:ext cx="1897063" cy="8318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solidFill>
                    <a:srgbClr val="7FD13B"/>
                  </a:solidFill>
                </a:rPr>
                <a:t>Longitudinal</a:t>
              </a:r>
            </a:p>
            <a:p>
              <a:r>
                <a:rPr lang="en-US" dirty="0">
                  <a:solidFill>
                    <a:srgbClr val="7FD13B"/>
                  </a:solidFill>
                </a:rPr>
                <a:t>phase space</a:t>
              </a:r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H="1">
              <a:off x="4728425" y="1752600"/>
              <a:ext cx="685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5414225" y="2824163"/>
              <a:ext cx="2096547" cy="8309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solidFill>
                    <a:srgbClr val="7FD13B"/>
                  </a:solidFill>
                </a:rPr>
                <a:t>Seen on a </a:t>
              </a:r>
            </a:p>
            <a:p>
              <a:r>
                <a:rPr lang="en-US" dirty="0" smtClean="0">
                  <a:solidFill>
                    <a:srgbClr val="7FD13B"/>
                  </a:solidFill>
                </a:rPr>
                <a:t>WCM + </a:t>
              </a:r>
              <a:r>
                <a:rPr lang="en-US" dirty="0" smtClean="0">
                  <a:solidFill>
                    <a:srgbClr val="7FD13B"/>
                  </a:solidFill>
                </a:rPr>
                <a:t>scope</a:t>
              </a:r>
              <a:endParaRPr lang="en-US" dirty="0">
                <a:solidFill>
                  <a:srgbClr val="7FD13B"/>
                </a:solidFill>
              </a:endParaRPr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H="1">
              <a:off x="3814025" y="3048000"/>
              <a:ext cx="1524000" cy="167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32"/>
            <p:cNvSpPr txBox="1">
              <a:spLocks noChangeArrowheads="1"/>
            </p:cNvSpPr>
            <p:nvPr/>
          </p:nvSpPr>
          <p:spPr bwMode="auto">
            <a:xfrm>
              <a:off x="5033225" y="6107113"/>
              <a:ext cx="7104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</a:rPr>
                <a:t>time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4932040" y="4869160"/>
            <a:ext cx="3575647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 smtClean="0">
                <a:solidFill>
                  <a:srgbClr val="7FD13B"/>
                </a:solidFill>
              </a:rPr>
              <a:t>After three quarter of a synchrotron period</a:t>
            </a:r>
            <a:endParaRPr lang="en-US" dirty="0">
              <a:solidFill>
                <a:srgbClr val="7FD1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90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255695" cy="914400"/>
          </a:xfrm>
        </p:spPr>
        <p:txBody>
          <a:bodyPr/>
          <a:lstStyle/>
          <a:p>
            <a:r>
              <a:rPr lang="en-US" sz="4400" dirty="0" smtClean="0"/>
              <a:t>Higher Order Modes: m=2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537425" y="38862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537425" y="6248400"/>
            <a:ext cx="457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6"/>
          <p:cNvGrpSpPr>
            <a:grpSpLocks/>
          </p:cNvGrpSpPr>
          <p:nvPr/>
        </p:nvGrpSpPr>
        <p:grpSpPr bwMode="auto">
          <a:xfrm>
            <a:off x="1528025" y="5029200"/>
            <a:ext cx="1851025" cy="1192213"/>
            <a:chOff x="2915" y="1514"/>
            <a:chExt cx="1166" cy="1183"/>
          </a:xfrm>
        </p:grpSpPr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2915" y="1514"/>
              <a:ext cx="583" cy="1183"/>
            </a:xfrm>
            <a:custGeom>
              <a:avLst/>
              <a:gdLst>
                <a:gd name="T0" fmla="*/ 0 w 720"/>
                <a:gd name="T1" fmla="*/ 299 h 1488"/>
                <a:gd name="T2" fmla="*/ 44 w 720"/>
                <a:gd name="T3" fmla="*/ 250 h 1488"/>
                <a:gd name="T4" fmla="*/ 121 w 720"/>
                <a:gd name="T5" fmla="*/ 48 h 1488"/>
                <a:gd name="T6" fmla="*/ 164 w 720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1488"/>
                <a:gd name="T14" fmla="*/ 720 w 720"/>
                <a:gd name="T15" fmla="*/ 1488 h 1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1488">
                  <a:moveTo>
                    <a:pt x="0" y="1488"/>
                  </a:moveTo>
                  <a:cubicBezTo>
                    <a:pt x="52" y="1472"/>
                    <a:pt x="104" y="1456"/>
                    <a:pt x="192" y="1248"/>
                  </a:cubicBezTo>
                  <a:cubicBezTo>
                    <a:pt x="280" y="1040"/>
                    <a:pt x="440" y="448"/>
                    <a:pt x="528" y="240"/>
                  </a:cubicBezTo>
                  <a:cubicBezTo>
                    <a:pt x="616" y="32"/>
                    <a:pt x="668" y="16"/>
                    <a:pt x="720" y="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 flipH="1">
              <a:off x="3498" y="1514"/>
              <a:ext cx="583" cy="1183"/>
            </a:xfrm>
            <a:custGeom>
              <a:avLst/>
              <a:gdLst>
                <a:gd name="T0" fmla="*/ 0 w 720"/>
                <a:gd name="T1" fmla="*/ 299 h 1488"/>
                <a:gd name="T2" fmla="*/ 44 w 720"/>
                <a:gd name="T3" fmla="*/ 250 h 1488"/>
                <a:gd name="T4" fmla="*/ 121 w 720"/>
                <a:gd name="T5" fmla="*/ 48 h 1488"/>
                <a:gd name="T6" fmla="*/ 164 w 720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1488"/>
                <a:gd name="T14" fmla="*/ 720 w 720"/>
                <a:gd name="T15" fmla="*/ 1488 h 1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1488">
                  <a:moveTo>
                    <a:pt x="0" y="1488"/>
                  </a:moveTo>
                  <a:cubicBezTo>
                    <a:pt x="52" y="1472"/>
                    <a:pt x="104" y="1456"/>
                    <a:pt x="192" y="1248"/>
                  </a:cubicBezTo>
                  <a:cubicBezTo>
                    <a:pt x="280" y="1040"/>
                    <a:pt x="440" y="448"/>
                    <a:pt x="528" y="240"/>
                  </a:cubicBezTo>
                  <a:cubicBezTo>
                    <a:pt x="616" y="32"/>
                    <a:pt x="668" y="16"/>
                    <a:pt x="720" y="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21550" y="3622675"/>
            <a:ext cx="10054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b="1" dirty="0">
                <a:latin typeface="+mn-lt"/>
              </a:rPr>
              <a:t>Charge</a:t>
            </a:r>
          </a:p>
          <a:p>
            <a:r>
              <a:rPr lang="en-US" sz="1800" b="1" dirty="0">
                <a:latin typeface="+mn-lt"/>
              </a:rPr>
              <a:t>density</a:t>
            </a:r>
            <a:endParaRPr lang="en-US" dirty="0">
              <a:latin typeface="+mn-lt"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537425" y="2362200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537425" y="1219200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597750" y="1260475"/>
            <a:ext cx="4796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b="1" dirty="0">
                <a:latin typeface="+mn-lt"/>
                <a:sym typeface="Symbol" charset="0"/>
              </a:rPr>
              <a:t></a:t>
            </a:r>
            <a:r>
              <a:rPr lang="en-US" sz="1800" b="1" dirty="0">
                <a:latin typeface="+mn-lt"/>
              </a:rPr>
              <a:t>E</a:t>
            </a:r>
            <a:endParaRPr lang="en-US" dirty="0">
              <a:latin typeface="+mn-lt"/>
            </a:endParaRP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4331550" y="2403475"/>
            <a:ext cx="8259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b="1" dirty="0">
                <a:latin typeface="+mn-lt"/>
              </a:rPr>
              <a:t>phase</a:t>
            </a:r>
            <a:endParaRPr lang="en-US" dirty="0">
              <a:latin typeface="+mn-lt"/>
            </a:endParaRPr>
          </a:p>
        </p:txBody>
      </p:sp>
      <p:sp>
        <p:nvSpPr>
          <p:cNvPr id="22" name="Oval 34"/>
          <p:cNvSpPr>
            <a:spLocks noChangeArrowheads="1"/>
          </p:cNvSpPr>
          <p:nvPr/>
        </p:nvSpPr>
        <p:spPr bwMode="auto">
          <a:xfrm>
            <a:off x="1604225" y="2057400"/>
            <a:ext cx="1676400" cy="5334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3" name="Text Box 45"/>
          <p:cNvSpPr txBox="1">
            <a:spLocks noChangeArrowheads="1"/>
          </p:cNvSpPr>
          <p:nvPr/>
        </p:nvSpPr>
        <p:spPr bwMode="auto">
          <a:xfrm>
            <a:off x="5490425" y="1528763"/>
            <a:ext cx="1897063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7FD13B"/>
                </a:solidFill>
              </a:rPr>
              <a:t>Longitudinal</a:t>
            </a:r>
          </a:p>
          <a:p>
            <a:r>
              <a:rPr lang="en-US">
                <a:solidFill>
                  <a:srgbClr val="7FD13B"/>
                </a:solidFill>
              </a:rPr>
              <a:t>phase space</a:t>
            </a:r>
          </a:p>
        </p:txBody>
      </p:sp>
      <p:sp>
        <p:nvSpPr>
          <p:cNvPr id="24" name="Line 47"/>
          <p:cNvSpPr>
            <a:spLocks noChangeShapeType="1"/>
          </p:cNvSpPr>
          <p:nvPr/>
        </p:nvSpPr>
        <p:spPr bwMode="auto">
          <a:xfrm flipH="1">
            <a:off x="4728425" y="17526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48"/>
          <p:cNvSpPr txBox="1">
            <a:spLocks noChangeArrowheads="1"/>
          </p:cNvSpPr>
          <p:nvPr/>
        </p:nvSpPr>
        <p:spPr bwMode="auto">
          <a:xfrm>
            <a:off x="5414225" y="2824163"/>
            <a:ext cx="2096547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7FD13B"/>
                </a:solidFill>
              </a:rPr>
              <a:t>Seen on a </a:t>
            </a:r>
          </a:p>
          <a:p>
            <a:r>
              <a:rPr lang="en-US" dirty="0" smtClean="0">
                <a:solidFill>
                  <a:srgbClr val="7FD13B"/>
                </a:solidFill>
              </a:rPr>
              <a:t>WCM + </a:t>
            </a:r>
            <a:r>
              <a:rPr lang="en-US" dirty="0" smtClean="0">
                <a:solidFill>
                  <a:srgbClr val="7FD13B"/>
                </a:solidFill>
              </a:rPr>
              <a:t>scope</a:t>
            </a:r>
            <a:endParaRPr lang="en-US" dirty="0">
              <a:solidFill>
                <a:srgbClr val="7FD13B"/>
              </a:solidFill>
            </a:endParaRPr>
          </a:p>
        </p:txBody>
      </p:sp>
      <p:sp>
        <p:nvSpPr>
          <p:cNvPr id="26" name="Line 50"/>
          <p:cNvSpPr>
            <a:spLocks noChangeShapeType="1"/>
          </p:cNvSpPr>
          <p:nvPr/>
        </p:nvSpPr>
        <p:spPr bwMode="auto">
          <a:xfrm flipH="1">
            <a:off x="3814025" y="3048000"/>
            <a:ext cx="15240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7" name="AutoShape 52"/>
          <p:cNvCxnSpPr>
            <a:cxnSpLocks noChangeShapeType="1"/>
            <a:stCxn id="22" idx="3"/>
          </p:cNvCxnSpPr>
          <p:nvPr/>
        </p:nvCxnSpPr>
        <p:spPr bwMode="auto">
          <a:xfrm rot="16200000" flipH="1">
            <a:off x="1812188" y="2570163"/>
            <a:ext cx="211137" cy="134937"/>
          </a:xfrm>
          <a:prstGeom prst="curvedConnector3">
            <a:avLst>
              <a:gd name="adj1" fmla="val 63912"/>
            </a:avLst>
          </a:prstGeom>
          <a:noFill/>
          <a:ln w="9525">
            <a:solidFill>
              <a:srgbClr val="EA157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54"/>
          <p:cNvCxnSpPr>
            <a:cxnSpLocks noChangeShapeType="1"/>
            <a:stCxn id="22" idx="7"/>
          </p:cNvCxnSpPr>
          <p:nvPr/>
        </p:nvCxnSpPr>
        <p:spPr bwMode="auto">
          <a:xfrm rot="5400000" flipH="1">
            <a:off x="2861525" y="1943100"/>
            <a:ext cx="211138" cy="134938"/>
          </a:xfrm>
          <a:prstGeom prst="curvedConnector3">
            <a:avLst>
              <a:gd name="adj1" fmla="val 63912"/>
            </a:avLst>
          </a:prstGeom>
          <a:noFill/>
          <a:ln w="9525">
            <a:solidFill>
              <a:srgbClr val="EA157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5033225" y="6107113"/>
            <a:ext cx="710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b="1" dirty="0">
                <a:latin typeface="+mn-lt"/>
              </a:rPr>
              <a:t>time</a:t>
            </a:r>
            <a:endParaRPr lang="en-US" dirty="0">
              <a:latin typeface="+mn-lt"/>
            </a:endParaRP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4932040" y="4149080"/>
            <a:ext cx="3575647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 smtClean="0">
                <a:solidFill>
                  <a:srgbClr val="7FD13B"/>
                </a:solidFill>
              </a:rPr>
              <a:t>After a complete synchrotron period</a:t>
            </a:r>
            <a:endParaRPr lang="en-US" dirty="0">
              <a:solidFill>
                <a:srgbClr val="7FD13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3986935" y="5139190"/>
            <a:ext cx="5040560" cy="990110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The oscillation frequency is 2 times synchrotron frequency.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9688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Multi-Bunch Instabilities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564" y="1178751"/>
            <a:ext cx="8145905" cy="490554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5000"/>
              </a:lnSpc>
            </a:pPr>
            <a:r>
              <a:rPr lang="en-US" sz="3200" dirty="0"/>
              <a:t>What if we have more than one bunch in our </a:t>
            </a:r>
            <a:r>
              <a:rPr lang="en-US" sz="3200" dirty="0" smtClean="0"/>
              <a:t>accelerator ring…</a:t>
            </a:r>
            <a:r>
              <a:rPr lang="en-US" sz="3200" dirty="0"/>
              <a:t>..?</a:t>
            </a:r>
          </a:p>
          <a:p>
            <a:pPr>
              <a:lnSpc>
                <a:spcPct val="125000"/>
              </a:lnSpc>
            </a:pPr>
            <a:r>
              <a:rPr lang="en-US" sz="3200" dirty="0"/>
              <a:t>Lets take 4 equidistant bunches </a:t>
            </a:r>
            <a:r>
              <a:rPr lang="en-US" sz="3200" b="1" dirty="0"/>
              <a:t>A, B, C &amp; D</a:t>
            </a:r>
          </a:p>
          <a:p>
            <a:pPr>
              <a:lnSpc>
                <a:spcPct val="125000"/>
              </a:lnSpc>
            </a:pPr>
            <a:r>
              <a:rPr lang="en-US" sz="3200" dirty="0"/>
              <a:t>The field left in the cavity by bunch </a:t>
            </a:r>
            <a:r>
              <a:rPr lang="en-US" sz="3200" b="1" dirty="0"/>
              <a:t>A</a:t>
            </a:r>
            <a:r>
              <a:rPr lang="en-US" sz="3200" dirty="0"/>
              <a:t> alters the coherent synchrotron </a:t>
            </a:r>
            <a:r>
              <a:rPr lang="en-US" sz="3200" dirty="0" smtClean="0"/>
              <a:t>motion </a:t>
            </a:r>
            <a:r>
              <a:rPr lang="en-US" sz="3200" dirty="0"/>
              <a:t>of </a:t>
            </a:r>
            <a:r>
              <a:rPr lang="en-US" sz="3200" b="1" dirty="0"/>
              <a:t>B, </a:t>
            </a:r>
            <a:r>
              <a:rPr lang="en-US" sz="3200" dirty="0"/>
              <a:t>which changes field left by bunch B, which alters bunch </a:t>
            </a:r>
            <a:r>
              <a:rPr lang="en-US" sz="3200" b="1" dirty="0"/>
              <a:t>C</a:t>
            </a:r>
            <a:r>
              <a:rPr lang="en-US" sz="3200" dirty="0"/>
              <a:t>……to bunch </a:t>
            </a:r>
            <a:r>
              <a:rPr lang="en-US" sz="3200" b="1" dirty="0"/>
              <a:t>D, </a:t>
            </a:r>
            <a:r>
              <a:rPr lang="en-US" sz="3200" dirty="0"/>
              <a:t>etc…etc..</a:t>
            </a:r>
          </a:p>
          <a:p>
            <a:pPr>
              <a:lnSpc>
                <a:spcPct val="125000"/>
              </a:lnSpc>
            </a:pPr>
            <a:r>
              <a:rPr lang="en-US" sz="3200" dirty="0"/>
              <a:t>Until we get back to bunch </a:t>
            </a:r>
            <a:r>
              <a:rPr lang="en-US" sz="3200" b="1" dirty="0"/>
              <a:t>A…..</a:t>
            </a:r>
          </a:p>
          <a:p>
            <a:pPr>
              <a:lnSpc>
                <a:spcPct val="125000"/>
              </a:lnSpc>
            </a:pPr>
            <a:r>
              <a:rPr lang="en-US" sz="3200" dirty="0"/>
              <a:t>For </a:t>
            </a:r>
            <a:r>
              <a:rPr lang="en-US" sz="3200" b="1" u="sng" dirty="0"/>
              <a:t>4 bunches</a:t>
            </a:r>
            <a:r>
              <a:rPr lang="en-US" sz="3200" dirty="0"/>
              <a:t> there are </a:t>
            </a:r>
            <a:r>
              <a:rPr lang="en-US" sz="3200" b="1" u="sng" dirty="0"/>
              <a:t>4 possible modes</a:t>
            </a:r>
            <a:r>
              <a:rPr lang="en-US" sz="3200" dirty="0"/>
              <a:t> of </a:t>
            </a:r>
            <a:r>
              <a:rPr lang="en-US" sz="3200" b="1" u="sng" dirty="0"/>
              <a:t>coupled bunch</a:t>
            </a:r>
            <a:r>
              <a:rPr lang="en-US" sz="3200" dirty="0"/>
              <a:t> longitudinal oscillation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22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7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345705" cy="914400"/>
          </a:xfrm>
        </p:spPr>
        <p:txBody>
          <a:bodyPr/>
          <a:lstStyle/>
          <a:p>
            <a:r>
              <a:rPr lang="en-US" sz="4400" dirty="0" smtClean="0"/>
              <a:t>Coupled Bunch Instabilities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23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69680" y="955675"/>
            <a:ext cx="7597775" cy="5292725"/>
            <a:chOff x="1219200" y="955675"/>
            <a:chExt cx="7597775" cy="5292725"/>
          </a:xfrm>
        </p:grpSpPr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1355725" y="955675"/>
              <a:ext cx="2603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imes New Roman" charset="0"/>
                </a:rPr>
                <a:t> </a:t>
              </a:r>
            </a:p>
          </p:txBody>
        </p:sp>
        <p:grpSp>
          <p:nvGrpSpPr>
            <p:cNvPr id="14" name="Group 91"/>
            <p:cNvGrpSpPr>
              <a:grpSpLocks/>
            </p:cNvGrpSpPr>
            <p:nvPr/>
          </p:nvGrpSpPr>
          <p:grpSpPr bwMode="auto">
            <a:xfrm>
              <a:off x="1219200" y="1219200"/>
              <a:ext cx="742950" cy="804863"/>
              <a:chOff x="864" y="501"/>
              <a:chExt cx="468" cy="507"/>
            </a:xfrm>
          </p:grpSpPr>
          <p:sp>
            <p:nvSpPr>
              <p:cNvPr id="66" name="Line 2"/>
              <p:cNvSpPr>
                <a:spLocks noChangeShapeType="1"/>
              </p:cNvSpPr>
              <p:nvPr/>
            </p:nvSpPr>
            <p:spPr bwMode="auto">
              <a:xfrm>
                <a:off x="864" y="528"/>
                <a:ext cx="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3"/>
              <p:cNvSpPr>
                <a:spLocks noChangeShapeType="1"/>
              </p:cNvSpPr>
              <p:nvPr/>
            </p:nvSpPr>
            <p:spPr bwMode="auto">
              <a:xfrm>
                <a:off x="864" y="1008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Text Box 5"/>
              <p:cNvSpPr txBox="1">
                <a:spLocks noChangeArrowheads="1"/>
              </p:cNvSpPr>
              <p:nvPr/>
            </p:nvSpPr>
            <p:spPr bwMode="auto">
              <a:xfrm>
                <a:off x="902" y="501"/>
                <a:ext cx="30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b="1">
                    <a:latin typeface="Times New Roman" charset="0"/>
                    <a:sym typeface="Symbol" charset="0"/>
                  </a:rPr>
                  <a:t></a:t>
                </a:r>
                <a:r>
                  <a:rPr lang="en-US" sz="1800" b="1">
                    <a:latin typeface="Times New Roman" charset="0"/>
                  </a:rPr>
                  <a:t>E</a:t>
                </a:r>
              </a:p>
            </p:txBody>
          </p:sp>
          <p:sp>
            <p:nvSpPr>
              <p:cNvPr id="69" name="Text Box 6"/>
              <p:cNvSpPr txBox="1">
                <a:spLocks noChangeArrowheads="1"/>
              </p:cNvSpPr>
              <p:nvPr/>
            </p:nvSpPr>
            <p:spPr bwMode="auto">
              <a:xfrm>
                <a:off x="864" y="768"/>
                <a:ext cx="46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b="1">
                    <a:latin typeface="Times New Roman" charset="0"/>
                  </a:rPr>
                  <a:t>phase</a:t>
                </a:r>
                <a:endParaRPr lang="en-US">
                  <a:latin typeface="Times New Roman" charset="0"/>
                </a:endParaRPr>
              </a:p>
            </p:txBody>
          </p:sp>
        </p:grp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1905000" y="1981200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2286000" y="16764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007EEA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5638800" y="16764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007EEA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Oval 10"/>
            <p:cNvSpPr>
              <a:spLocks noChangeArrowheads="1"/>
            </p:cNvSpPr>
            <p:nvPr/>
          </p:nvSpPr>
          <p:spPr bwMode="auto">
            <a:xfrm>
              <a:off x="4572000" y="16764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007EEA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Oval 11"/>
            <p:cNvSpPr>
              <a:spLocks noChangeArrowheads="1"/>
            </p:cNvSpPr>
            <p:nvPr/>
          </p:nvSpPr>
          <p:spPr bwMode="auto">
            <a:xfrm>
              <a:off x="3429000" y="16764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007EEA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Oval 12"/>
            <p:cNvSpPr>
              <a:spLocks noChangeArrowheads="1"/>
            </p:cNvSpPr>
            <p:nvPr/>
          </p:nvSpPr>
          <p:spPr bwMode="auto">
            <a:xfrm>
              <a:off x="2209800" y="1905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Oval 13"/>
            <p:cNvSpPr>
              <a:spLocks noChangeArrowheads="1"/>
            </p:cNvSpPr>
            <p:nvPr/>
          </p:nvSpPr>
          <p:spPr bwMode="auto">
            <a:xfrm>
              <a:off x="3352800" y="1905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Oval 14"/>
            <p:cNvSpPr>
              <a:spLocks noChangeArrowheads="1"/>
            </p:cNvSpPr>
            <p:nvPr/>
          </p:nvSpPr>
          <p:spPr bwMode="auto">
            <a:xfrm>
              <a:off x="4495800" y="1905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Oval 15"/>
            <p:cNvSpPr>
              <a:spLocks noChangeArrowheads="1"/>
            </p:cNvSpPr>
            <p:nvPr/>
          </p:nvSpPr>
          <p:spPr bwMode="auto">
            <a:xfrm>
              <a:off x="5562600" y="1905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 flipV="1">
              <a:off x="2133600" y="1676400"/>
              <a:ext cx="228600" cy="2286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1905000" y="3200400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2"/>
            <p:cNvSpPr>
              <a:spLocks noChangeArrowheads="1"/>
            </p:cNvSpPr>
            <p:nvPr/>
          </p:nvSpPr>
          <p:spPr bwMode="auto">
            <a:xfrm>
              <a:off x="2286000" y="28956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" name="Oval 23"/>
            <p:cNvSpPr>
              <a:spLocks noChangeArrowheads="1"/>
            </p:cNvSpPr>
            <p:nvPr/>
          </p:nvSpPr>
          <p:spPr bwMode="auto">
            <a:xfrm>
              <a:off x="5638800" y="28956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Oval 24"/>
            <p:cNvSpPr>
              <a:spLocks noChangeArrowheads="1"/>
            </p:cNvSpPr>
            <p:nvPr/>
          </p:nvSpPr>
          <p:spPr bwMode="auto">
            <a:xfrm>
              <a:off x="4572000" y="28956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3429000" y="28956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" name="Oval 26"/>
            <p:cNvSpPr>
              <a:spLocks noChangeArrowheads="1"/>
            </p:cNvSpPr>
            <p:nvPr/>
          </p:nvSpPr>
          <p:spPr bwMode="auto">
            <a:xfrm>
              <a:off x="2209800" y="31242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Oval 27"/>
            <p:cNvSpPr>
              <a:spLocks noChangeArrowheads="1"/>
            </p:cNvSpPr>
            <p:nvPr/>
          </p:nvSpPr>
          <p:spPr bwMode="auto">
            <a:xfrm>
              <a:off x="3733800" y="28194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" name="Oval 28"/>
            <p:cNvSpPr>
              <a:spLocks noChangeArrowheads="1"/>
            </p:cNvSpPr>
            <p:nvPr/>
          </p:nvSpPr>
          <p:spPr bwMode="auto">
            <a:xfrm>
              <a:off x="5257800" y="31242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auto">
            <a:xfrm>
              <a:off x="5943600" y="35052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 flipV="1">
              <a:off x="2133600" y="2895600"/>
              <a:ext cx="228600" cy="2286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6"/>
            <p:cNvSpPr>
              <a:spLocks noChangeShapeType="1"/>
            </p:cNvSpPr>
            <p:nvPr/>
          </p:nvSpPr>
          <p:spPr bwMode="auto">
            <a:xfrm>
              <a:off x="1905000" y="4419600"/>
              <a:ext cx="487680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7"/>
            <p:cNvSpPr>
              <a:spLocks noChangeArrowheads="1"/>
            </p:cNvSpPr>
            <p:nvPr/>
          </p:nvSpPr>
          <p:spPr bwMode="auto">
            <a:xfrm>
              <a:off x="2286000" y="41148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" name="Oval 38"/>
            <p:cNvSpPr>
              <a:spLocks noChangeArrowheads="1"/>
            </p:cNvSpPr>
            <p:nvPr/>
          </p:nvSpPr>
          <p:spPr bwMode="auto">
            <a:xfrm>
              <a:off x="5638800" y="41148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" name="Oval 39"/>
            <p:cNvSpPr>
              <a:spLocks noChangeArrowheads="1"/>
            </p:cNvSpPr>
            <p:nvPr/>
          </p:nvSpPr>
          <p:spPr bwMode="auto">
            <a:xfrm>
              <a:off x="4572000" y="41148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Oval 40"/>
            <p:cNvSpPr>
              <a:spLocks noChangeArrowheads="1"/>
            </p:cNvSpPr>
            <p:nvPr/>
          </p:nvSpPr>
          <p:spPr bwMode="auto">
            <a:xfrm>
              <a:off x="3429000" y="41148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" name="Oval 41"/>
            <p:cNvSpPr>
              <a:spLocks noChangeArrowheads="1"/>
            </p:cNvSpPr>
            <p:nvPr/>
          </p:nvSpPr>
          <p:spPr bwMode="auto">
            <a:xfrm>
              <a:off x="2209800" y="43434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" name="Oval 42"/>
            <p:cNvSpPr>
              <a:spLocks noChangeArrowheads="1"/>
            </p:cNvSpPr>
            <p:nvPr/>
          </p:nvSpPr>
          <p:spPr bwMode="auto">
            <a:xfrm>
              <a:off x="4114800" y="43434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" name="Oval 43"/>
            <p:cNvSpPr>
              <a:spLocks noChangeArrowheads="1"/>
            </p:cNvSpPr>
            <p:nvPr/>
          </p:nvSpPr>
          <p:spPr bwMode="auto">
            <a:xfrm>
              <a:off x="4495800" y="43434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" name="Oval 44"/>
            <p:cNvSpPr>
              <a:spLocks noChangeArrowheads="1"/>
            </p:cNvSpPr>
            <p:nvPr/>
          </p:nvSpPr>
          <p:spPr bwMode="auto">
            <a:xfrm>
              <a:off x="6324600" y="43434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" name="Line 45"/>
            <p:cNvSpPr>
              <a:spLocks noChangeShapeType="1"/>
            </p:cNvSpPr>
            <p:nvPr/>
          </p:nvSpPr>
          <p:spPr bwMode="auto">
            <a:xfrm flipV="1">
              <a:off x="2133600" y="4114800"/>
              <a:ext cx="228600" cy="2286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52"/>
            <p:cNvSpPr>
              <a:spLocks noChangeShapeType="1"/>
            </p:cNvSpPr>
            <p:nvPr/>
          </p:nvSpPr>
          <p:spPr bwMode="auto">
            <a:xfrm>
              <a:off x="1981200" y="5791200"/>
              <a:ext cx="487680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53"/>
            <p:cNvSpPr>
              <a:spLocks noChangeArrowheads="1"/>
            </p:cNvSpPr>
            <p:nvPr/>
          </p:nvSpPr>
          <p:spPr bwMode="auto">
            <a:xfrm>
              <a:off x="2362200" y="548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" name="Oval 54"/>
            <p:cNvSpPr>
              <a:spLocks noChangeArrowheads="1"/>
            </p:cNvSpPr>
            <p:nvPr/>
          </p:nvSpPr>
          <p:spPr bwMode="auto">
            <a:xfrm>
              <a:off x="5715000" y="548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" name="Oval 55"/>
            <p:cNvSpPr>
              <a:spLocks noChangeArrowheads="1"/>
            </p:cNvSpPr>
            <p:nvPr/>
          </p:nvSpPr>
          <p:spPr bwMode="auto">
            <a:xfrm>
              <a:off x="4648200" y="548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9" name="Oval 56"/>
            <p:cNvSpPr>
              <a:spLocks noChangeArrowheads="1"/>
            </p:cNvSpPr>
            <p:nvPr/>
          </p:nvSpPr>
          <p:spPr bwMode="auto">
            <a:xfrm>
              <a:off x="3505200" y="548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" name="Oval 57"/>
            <p:cNvSpPr>
              <a:spLocks noChangeArrowheads="1"/>
            </p:cNvSpPr>
            <p:nvPr/>
          </p:nvSpPr>
          <p:spPr bwMode="auto">
            <a:xfrm>
              <a:off x="2286000" y="5715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" name="Oval 58"/>
            <p:cNvSpPr>
              <a:spLocks noChangeArrowheads="1"/>
            </p:cNvSpPr>
            <p:nvPr/>
          </p:nvSpPr>
          <p:spPr bwMode="auto">
            <a:xfrm>
              <a:off x="3810000" y="6096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" name="Oval 59"/>
            <p:cNvSpPr>
              <a:spLocks noChangeArrowheads="1"/>
            </p:cNvSpPr>
            <p:nvPr/>
          </p:nvSpPr>
          <p:spPr bwMode="auto">
            <a:xfrm>
              <a:off x="5334000" y="5715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" name="Oval 60"/>
            <p:cNvSpPr>
              <a:spLocks noChangeArrowheads="1"/>
            </p:cNvSpPr>
            <p:nvPr/>
          </p:nvSpPr>
          <p:spPr bwMode="auto">
            <a:xfrm>
              <a:off x="6019800" y="54102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" name="Line 61"/>
            <p:cNvSpPr>
              <a:spLocks noChangeShapeType="1"/>
            </p:cNvSpPr>
            <p:nvPr/>
          </p:nvSpPr>
          <p:spPr bwMode="auto">
            <a:xfrm flipV="1">
              <a:off x="2209800" y="5486400"/>
              <a:ext cx="228600" cy="2286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Text Box 63"/>
            <p:cNvSpPr txBox="1">
              <a:spLocks noChangeArrowheads="1"/>
            </p:cNvSpPr>
            <p:nvPr/>
          </p:nvSpPr>
          <p:spPr bwMode="auto">
            <a:xfrm>
              <a:off x="6781800" y="1752600"/>
              <a:ext cx="679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n=0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56" name="Text Box 67"/>
            <p:cNvSpPr txBox="1">
              <a:spLocks noChangeArrowheads="1"/>
            </p:cNvSpPr>
            <p:nvPr/>
          </p:nvSpPr>
          <p:spPr bwMode="auto">
            <a:xfrm>
              <a:off x="6858000" y="5562600"/>
              <a:ext cx="679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n=3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57" name="Text Box 68"/>
            <p:cNvSpPr txBox="1">
              <a:spLocks noChangeArrowheads="1"/>
            </p:cNvSpPr>
            <p:nvPr/>
          </p:nvSpPr>
          <p:spPr bwMode="auto">
            <a:xfrm>
              <a:off x="6781800" y="4191000"/>
              <a:ext cx="679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n=2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58" name="Text Box 69"/>
            <p:cNvSpPr txBox="1">
              <a:spLocks noChangeArrowheads="1"/>
            </p:cNvSpPr>
            <p:nvPr/>
          </p:nvSpPr>
          <p:spPr bwMode="auto">
            <a:xfrm>
              <a:off x="6781800" y="2971800"/>
              <a:ext cx="679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n=1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59" name="Text Box 70"/>
            <p:cNvSpPr txBox="1">
              <a:spLocks noChangeArrowheads="1"/>
            </p:cNvSpPr>
            <p:nvPr/>
          </p:nvSpPr>
          <p:spPr bwMode="auto">
            <a:xfrm>
              <a:off x="8016720" y="1171600"/>
              <a:ext cx="5302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 dirty="0" err="1">
                  <a:latin typeface="Symbol" charset="0"/>
                </a:rPr>
                <a:t>Df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61" name="Text Box 72"/>
            <p:cNvSpPr txBox="1">
              <a:spLocks noChangeArrowheads="1"/>
            </p:cNvSpPr>
            <p:nvPr/>
          </p:nvSpPr>
          <p:spPr bwMode="auto">
            <a:xfrm>
              <a:off x="8153400" y="17526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0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62" name="Text Box 73"/>
            <p:cNvSpPr txBox="1">
              <a:spLocks noChangeArrowheads="1"/>
            </p:cNvSpPr>
            <p:nvPr/>
          </p:nvSpPr>
          <p:spPr bwMode="auto">
            <a:xfrm>
              <a:off x="8137525" y="2930525"/>
              <a:ext cx="5873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Symbol" charset="0"/>
                </a:rPr>
                <a:t>p/2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63" name="Text Box 74"/>
            <p:cNvSpPr txBox="1">
              <a:spLocks noChangeArrowheads="1"/>
            </p:cNvSpPr>
            <p:nvPr/>
          </p:nvSpPr>
          <p:spPr bwMode="auto">
            <a:xfrm>
              <a:off x="8077200" y="5562600"/>
              <a:ext cx="7397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Symbol" charset="0"/>
                </a:rPr>
                <a:t>3p/2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64" name="Text Box 75"/>
            <p:cNvSpPr txBox="1">
              <a:spLocks noChangeArrowheads="1"/>
            </p:cNvSpPr>
            <p:nvPr/>
          </p:nvSpPr>
          <p:spPr bwMode="auto">
            <a:xfrm>
              <a:off x="8305800" y="4114800"/>
              <a:ext cx="3524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Symbol" charset="0"/>
                </a:rPr>
                <a:t>p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65" name="Text Box 76"/>
            <p:cNvSpPr txBox="1">
              <a:spLocks noChangeArrowheads="1"/>
            </p:cNvSpPr>
            <p:nvPr/>
          </p:nvSpPr>
          <p:spPr bwMode="auto">
            <a:xfrm>
              <a:off x="2270125" y="1143000"/>
              <a:ext cx="40211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imes New Roman" charset="0"/>
                </a:rPr>
                <a:t> </a:t>
              </a:r>
              <a:r>
                <a:rPr lang="en-US" b="1">
                  <a:latin typeface="Times New Roman" charset="0"/>
                </a:rPr>
                <a:t>A             B             C            D</a:t>
              </a:r>
              <a:endParaRPr lang="en-US">
                <a:latin typeface="Times New Roman" charset="0"/>
              </a:endParaRPr>
            </a:p>
          </p:txBody>
        </p:sp>
      </p:grpSp>
      <p:cxnSp>
        <p:nvCxnSpPr>
          <p:cNvPr id="71" name="Straight Connector 70"/>
          <p:cNvCxnSpPr/>
          <p:nvPr/>
        </p:nvCxnSpPr>
        <p:spPr>
          <a:xfrm>
            <a:off x="6687235" y="2213865"/>
            <a:ext cx="1665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77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345705" cy="914400"/>
          </a:xfrm>
        </p:spPr>
        <p:txBody>
          <a:bodyPr/>
          <a:lstStyle/>
          <a:p>
            <a:r>
              <a:rPr lang="en-US" sz="4400" dirty="0" smtClean="0"/>
              <a:t>Coupled Bunch Instabilities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24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069680" y="949995"/>
            <a:ext cx="7597775" cy="5292725"/>
            <a:chOff x="1219200" y="955675"/>
            <a:chExt cx="7597775" cy="5292725"/>
          </a:xfrm>
        </p:grpSpPr>
        <p:sp>
          <p:nvSpPr>
            <p:cNvPr id="71" name="Text Box 2"/>
            <p:cNvSpPr txBox="1">
              <a:spLocks noChangeArrowheads="1"/>
            </p:cNvSpPr>
            <p:nvPr/>
          </p:nvSpPr>
          <p:spPr bwMode="auto">
            <a:xfrm>
              <a:off x="1355725" y="955675"/>
              <a:ext cx="2603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imes New Roman" charset="0"/>
                </a:rPr>
                <a:t> </a:t>
              </a:r>
            </a:p>
          </p:txBody>
        </p:sp>
        <p:grpSp>
          <p:nvGrpSpPr>
            <p:cNvPr id="72" name="Group 3"/>
            <p:cNvGrpSpPr>
              <a:grpSpLocks/>
            </p:cNvGrpSpPr>
            <p:nvPr/>
          </p:nvGrpSpPr>
          <p:grpSpPr bwMode="auto">
            <a:xfrm>
              <a:off x="1219200" y="1219200"/>
              <a:ext cx="742950" cy="804863"/>
              <a:chOff x="864" y="501"/>
              <a:chExt cx="468" cy="507"/>
            </a:xfrm>
          </p:grpSpPr>
          <p:sp>
            <p:nvSpPr>
              <p:cNvPr id="124" name="Line 4"/>
              <p:cNvSpPr>
                <a:spLocks noChangeShapeType="1"/>
              </p:cNvSpPr>
              <p:nvPr/>
            </p:nvSpPr>
            <p:spPr bwMode="auto">
              <a:xfrm>
                <a:off x="864" y="528"/>
                <a:ext cx="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Line 5"/>
              <p:cNvSpPr>
                <a:spLocks noChangeShapeType="1"/>
              </p:cNvSpPr>
              <p:nvPr/>
            </p:nvSpPr>
            <p:spPr bwMode="auto">
              <a:xfrm>
                <a:off x="864" y="1008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Text Box 6"/>
              <p:cNvSpPr txBox="1">
                <a:spLocks noChangeArrowheads="1"/>
              </p:cNvSpPr>
              <p:nvPr/>
            </p:nvSpPr>
            <p:spPr bwMode="auto">
              <a:xfrm>
                <a:off x="902" y="501"/>
                <a:ext cx="30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b="1">
                    <a:latin typeface="Times New Roman" charset="0"/>
                    <a:sym typeface="Symbol" charset="0"/>
                  </a:rPr>
                  <a:t></a:t>
                </a:r>
                <a:r>
                  <a:rPr lang="en-US" sz="1800" b="1">
                    <a:latin typeface="Times New Roman" charset="0"/>
                  </a:rPr>
                  <a:t>E</a:t>
                </a:r>
              </a:p>
            </p:txBody>
          </p:sp>
          <p:sp>
            <p:nvSpPr>
              <p:cNvPr id="127" name="Text Box 7"/>
              <p:cNvSpPr txBox="1">
                <a:spLocks noChangeArrowheads="1"/>
              </p:cNvSpPr>
              <p:nvPr/>
            </p:nvSpPr>
            <p:spPr bwMode="auto">
              <a:xfrm>
                <a:off x="864" y="768"/>
                <a:ext cx="46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b="1">
                    <a:latin typeface="Times New Roman" charset="0"/>
                  </a:rPr>
                  <a:t>phase</a:t>
                </a:r>
                <a:endParaRPr lang="en-US">
                  <a:latin typeface="Times New Roman" charset="0"/>
                </a:endParaRPr>
              </a:p>
            </p:txBody>
          </p:sp>
        </p:grpSp>
        <p:sp>
          <p:nvSpPr>
            <p:cNvPr id="73" name="Line 8"/>
            <p:cNvSpPr>
              <a:spLocks noChangeShapeType="1"/>
            </p:cNvSpPr>
            <p:nvPr/>
          </p:nvSpPr>
          <p:spPr bwMode="auto">
            <a:xfrm>
              <a:off x="1905000" y="1981200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9"/>
            <p:cNvSpPr>
              <a:spLocks noChangeArrowheads="1"/>
            </p:cNvSpPr>
            <p:nvPr/>
          </p:nvSpPr>
          <p:spPr bwMode="auto">
            <a:xfrm>
              <a:off x="2286000" y="16764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007EEA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5" name="Oval 10"/>
            <p:cNvSpPr>
              <a:spLocks noChangeArrowheads="1"/>
            </p:cNvSpPr>
            <p:nvPr/>
          </p:nvSpPr>
          <p:spPr bwMode="auto">
            <a:xfrm>
              <a:off x="5638800" y="16764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007EEA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" name="Oval 11"/>
            <p:cNvSpPr>
              <a:spLocks noChangeArrowheads="1"/>
            </p:cNvSpPr>
            <p:nvPr/>
          </p:nvSpPr>
          <p:spPr bwMode="auto">
            <a:xfrm>
              <a:off x="4572000" y="16764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007EEA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" name="Oval 12"/>
            <p:cNvSpPr>
              <a:spLocks noChangeArrowheads="1"/>
            </p:cNvSpPr>
            <p:nvPr/>
          </p:nvSpPr>
          <p:spPr bwMode="auto">
            <a:xfrm>
              <a:off x="3429000" y="16764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007EEA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" name="Oval 13"/>
            <p:cNvSpPr>
              <a:spLocks noChangeArrowheads="1"/>
            </p:cNvSpPr>
            <p:nvPr/>
          </p:nvSpPr>
          <p:spPr bwMode="auto">
            <a:xfrm>
              <a:off x="2590800" y="16002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9" name="Oval 14"/>
            <p:cNvSpPr>
              <a:spLocks noChangeArrowheads="1"/>
            </p:cNvSpPr>
            <p:nvPr/>
          </p:nvSpPr>
          <p:spPr bwMode="auto">
            <a:xfrm>
              <a:off x="3733800" y="16002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0" name="Oval 15"/>
            <p:cNvSpPr>
              <a:spLocks noChangeArrowheads="1"/>
            </p:cNvSpPr>
            <p:nvPr/>
          </p:nvSpPr>
          <p:spPr bwMode="auto">
            <a:xfrm>
              <a:off x="4876800" y="16002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" name="Oval 16"/>
            <p:cNvSpPr>
              <a:spLocks noChangeArrowheads="1"/>
            </p:cNvSpPr>
            <p:nvPr/>
          </p:nvSpPr>
          <p:spPr bwMode="auto">
            <a:xfrm>
              <a:off x="5943600" y="16002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" name="Line 17"/>
            <p:cNvSpPr>
              <a:spLocks noChangeShapeType="1"/>
            </p:cNvSpPr>
            <p:nvPr/>
          </p:nvSpPr>
          <p:spPr bwMode="auto">
            <a:xfrm flipV="1">
              <a:off x="2133600" y="1676400"/>
              <a:ext cx="228600" cy="2286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19"/>
            <p:cNvSpPr>
              <a:spLocks noChangeShapeType="1"/>
            </p:cNvSpPr>
            <p:nvPr/>
          </p:nvSpPr>
          <p:spPr bwMode="auto">
            <a:xfrm>
              <a:off x="1905000" y="3200400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20"/>
            <p:cNvSpPr>
              <a:spLocks noChangeArrowheads="1"/>
            </p:cNvSpPr>
            <p:nvPr/>
          </p:nvSpPr>
          <p:spPr bwMode="auto">
            <a:xfrm>
              <a:off x="2286000" y="28956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5" name="Oval 21"/>
            <p:cNvSpPr>
              <a:spLocks noChangeArrowheads="1"/>
            </p:cNvSpPr>
            <p:nvPr/>
          </p:nvSpPr>
          <p:spPr bwMode="auto">
            <a:xfrm>
              <a:off x="5638800" y="28956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6" name="Oval 22"/>
            <p:cNvSpPr>
              <a:spLocks noChangeArrowheads="1"/>
            </p:cNvSpPr>
            <p:nvPr/>
          </p:nvSpPr>
          <p:spPr bwMode="auto">
            <a:xfrm>
              <a:off x="4572000" y="28956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87" name="Oval 23"/>
            <p:cNvSpPr>
              <a:spLocks noChangeArrowheads="1"/>
            </p:cNvSpPr>
            <p:nvPr/>
          </p:nvSpPr>
          <p:spPr bwMode="auto">
            <a:xfrm>
              <a:off x="3429000" y="28956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8" name="Oval 24"/>
            <p:cNvSpPr>
              <a:spLocks noChangeArrowheads="1"/>
            </p:cNvSpPr>
            <p:nvPr/>
          </p:nvSpPr>
          <p:spPr bwMode="auto">
            <a:xfrm>
              <a:off x="2209800" y="31242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9" name="Oval 25"/>
            <p:cNvSpPr>
              <a:spLocks noChangeArrowheads="1"/>
            </p:cNvSpPr>
            <p:nvPr/>
          </p:nvSpPr>
          <p:spPr bwMode="auto">
            <a:xfrm>
              <a:off x="3733800" y="28194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0" name="Oval 26"/>
            <p:cNvSpPr>
              <a:spLocks noChangeArrowheads="1"/>
            </p:cNvSpPr>
            <p:nvPr/>
          </p:nvSpPr>
          <p:spPr bwMode="auto">
            <a:xfrm>
              <a:off x="5257800" y="31242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1" name="Oval 27"/>
            <p:cNvSpPr>
              <a:spLocks noChangeArrowheads="1"/>
            </p:cNvSpPr>
            <p:nvPr/>
          </p:nvSpPr>
          <p:spPr bwMode="auto">
            <a:xfrm>
              <a:off x="5943600" y="35052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" name="Line 28"/>
            <p:cNvSpPr>
              <a:spLocks noChangeShapeType="1"/>
            </p:cNvSpPr>
            <p:nvPr/>
          </p:nvSpPr>
          <p:spPr bwMode="auto">
            <a:xfrm flipV="1">
              <a:off x="2133600" y="2895600"/>
              <a:ext cx="228600" cy="2286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30"/>
            <p:cNvSpPr>
              <a:spLocks noChangeShapeType="1"/>
            </p:cNvSpPr>
            <p:nvPr/>
          </p:nvSpPr>
          <p:spPr bwMode="auto">
            <a:xfrm>
              <a:off x="1905000" y="4419600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Oval 31"/>
            <p:cNvSpPr>
              <a:spLocks noChangeArrowheads="1"/>
            </p:cNvSpPr>
            <p:nvPr/>
          </p:nvSpPr>
          <p:spPr bwMode="auto">
            <a:xfrm>
              <a:off x="2286000" y="41148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" name="Oval 32"/>
            <p:cNvSpPr>
              <a:spLocks noChangeArrowheads="1"/>
            </p:cNvSpPr>
            <p:nvPr/>
          </p:nvSpPr>
          <p:spPr bwMode="auto">
            <a:xfrm>
              <a:off x="5638800" y="41148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6" name="Oval 33"/>
            <p:cNvSpPr>
              <a:spLocks noChangeArrowheads="1"/>
            </p:cNvSpPr>
            <p:nvPr/>
          </p:nvSpPr>
          <p:spPr bwMode="auto">
            <a:xfrm>
              <a:off x="4572000" y="41148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7" name="Oval 34"/>
            <p:cNvSpPr>
              <a:spLocks noChangeArrowheads="1"/>
            </p:cNvSpPr>
            <p:nvPr/>
          </p:nvSpPr>
          <p:spPr bwMode="auto">
            <a:xfrm>
              <a:off x="3429000" y="41148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8" name="Oval 35"/>
            <p:cNvSpPr>
              <a:spLocks noChangeArrowheads="1"/>
            </p:cNvSpPr>
            <p:nvPr/>
          </p:nvSpPr>
          <p:spPr bwMode="auto">
            <a:xfrm>
              <a:off x="2209800" y="43434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9" name="Oval 36"/>
            <p:cNvSpPr>
              <a:spLocks noChangeArrowheads="1"/>
            </p:cNvSpPr>
            <p:nvPr/>
          </p:nvSpPr>
          <p:spPr bwMode="auto">
            <a:xfrm>
              <a:off x="4114800" y="43434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0" name="Oval 37"/>
            <p:cNvSpPr>
              <a:spLocks noChangeArrowheads="1"/>
            </p:cNvSpPr>
            <p:nvPr/>
          </p:nvSpPr>
          <p:spPr bwMode="auto">
            <a:xfrm>
              <a:off x="4495800" y="43434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" name="Oval 38"/>
            <p:cNvSpPr>
              <a:spLocks noChangeArrowheads="1"/>
            </p:cNvSpPr>
            <p:nvPr/>
          </p:nvSpPr>
          <p:spPr bwMode="auto">
            <a:xfrm>
              <a:off x="6324600" y="43434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" name="Line 39"/>
            <p:cNvSpPr>
              <a:spLocks noChangeShapeType="1"/>
            </p:cNvSpPr>
            <p:nvPr/>
          </p:nvSpPr>
          <p:spPr bwMode="auto">
            <a:xfrm flipV="1">
              <a:off x="2133600" y="4114800"/>
              <a:ext cx="228600" cy="2286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40"/>
            <p:cNvSpPr>
              <a:spLocks noChangeShapeType="1"/>
            </p:cNvSpPr>
            <p:nvPr/>
          </p:nvSpPr>
          <p:spPr bwMode="auto">
            <a:xfrm>
              <a:off x="1981200" y="5791200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Oval 41"/>
            <p:cNvSpPr>
              <a:spLocks noChangeArrowheads="1"/>
            </p:cNvSpPr>
            <p:nvPr/>
          </p:nvSpPr>
          <p:spPr bwMode="auto">
            <a:xfrm>
              <a:off x="2362200" y="548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" name="Oval 42"/>
            <p:cNvSpPr>
              <a:spLocks noChangeArrowheads="1"/>
            </p:cNvSpPr>
            <p:nvPr/>
          </p:nvSpPr>
          <p:spPr bwMode="auto">
            <a:xfrm>
              <a:off x="5715000" y="548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" name="Oval 43"/>
            <p:cNvSpPr>
              <a:spLocks noChangeArrowheads="1"/>
            </p:cNvSpPr>
            <p:nvPr/>
          </p:nvSpPr>
          <p:spPr bwMode="auto">
            <a:xfrm>
              <a:off x="4648200" y="548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7" name="Oval 44"/>
            <p:cNvSpPr>
              <a:spLocks noChangeArrowheads="1"/>
            </p:cNvSpPr>
            <p:nvPr/>
          </p:nvSpPr>
          <p:spPr bwMode="auto">
            <a:xfrm>
              <a:off x="3505200" y="548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8" name="Oval 45"/>
            <p:cNvSpPr>
              <a:spLocks noChangeArrowheads="1"/>
            </p:cNvSpPr>
            <p:nvPr/>
          </p:nvSpPr>
          <p:spPr bwMode="auto">
            <a:xfrm>
              <a:off x="2286000" y="5715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9" name="Oval 46"/>
            <p:cNvSpPr>
              <a:spLocks noChangeArrowheads="1"/>
            </p:cNvSpPr>
            <p:nvPr/>
          </p:nvSpPr>
          <p:spPr bwMode="auto">
            <a:xfrm>
              <a:off x="3810000" y="6096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" name="Oval 47"/>
            <p:cNvSpPr>
              <a:spLocks noChangeArrowheads="1"/>
            </p:cNvSpPr>
            <p:nvPr/>
          </p:nvSpPr>
          <p:spPr bwMode="auto">
            <a:xfrm>
              <a:off x="5334000" y="5715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1" name="Oval 48"/>
            <p:cNvSpPr>
              <a:spLocks noChangeArrowheads="1"/>
            </p:cNvSpPr>
            <p:nvPr/>
          </p:nvSpPr>
          <p:spPr bwMode="auto">
            <a:xfrm>
              <a:off x="6019800" y="54102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" name="Line 49"/>
            <p:cNvSpPr>
              <a:spLocks noChangeShapeType="1"/>
            </p:cNvSpPr>
            <p:nvPr/>
          </p:nvSpPr>
          <p:spPr bwMode="auto">
            <a:xfrm flipV="1">
              <a:off x="2209800" y="5486400"/>
              <a:ext cx="228600" cy="2286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Text Box 51"/>
            <p:cNvSpPr txBox="1">
              <a:spLocks noChangeArrowheads="1"/>
            </p:cNvSpPr>
            <p:nvPr/>
          </p:nvSpPr>
          <p:spPr bwMode="auto">
            <a:xfrm>
              <a:off x="6781800" y="1752600"/>
              <a:ext cx="679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n=0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14" name="Text Box 52"/>
            <p:cNvSpPr txBox="1">
              <a:spLocks noChangeArrowheads="1"/>
            </p:cNvSpPr>
            <p:nvPr/>
          </p:nvSpPr>
          <p:spPr bwMode="auto">
            <a:xfrm>
              <a:off x="6858000" y="5562600"/>
              <a:ext cx="679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n=3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15" name="Text Box 53"/>
            <p:cNvSpPr txBox="1">
              <a:spLocks noChangeArrowheads="1"/>
            </p:cNvSpPr>
            <p:nvPr/>
          </p:nvSpPr>
          <p:spPr bwMode="auto">
            <a:xfrm>
              <a:off x="6781800" y="4191000"/>
              <a:ext cx="679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n=2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16" name="Text Box 54"/>
            <p:cNvSpPr txBox="1">
              <a:spLocks noChangeArrowheads="1"/>
            </p:cNvSpPr>
            <p:nvPr/>
          </p:nvSpPr>
          <p:spPr bwMode="auto">
            <a:xfrm>
              <a:off x="6781800" y="2971800"/>
              <a:ext cx="679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n=1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17" name="Text Box 55"/>
            <p:cNvSpPr txBox="1">
              <a:spLocks noChangeArrowheads="1"/>
            </p:cNvSpPr>
            <p:nvPr/>
          </p:nvSpPr>
          <p:spPr bwMode="auto">
            <a:xfrm>
              <a:off x="8016720" y="1177280"/>
              <a:ext cx="5302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 dirty="0" err="1">
                  <a:latin typeface="Symbol" charset="0"/>
                </a:rPr>
                <a:t>Df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19" name="Text Box 57"/>
            <p:cNvSpPr txBox="1">
              <a:spLocks noChangeArrowheads="1"/>
            </p:cNvSpPr>
            <p:nvPr/>
          </p:nvSpPr>
          <p:spPr bwMode="auto">
            <a:xfrm>
              <a:off x="8153400" y="17526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0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20" name="Text Box 58"/>
            <p:cNvSpPr txBox="1">
              <a:spLocks noChangeArrowheads="1"/>
            </p:cNvSpPr>
            <p:nvPr/>
          </p:nvSpPr>
          <p:spPr bwMode="auto">
            <a:xfrm>
              <a:off x="8137525" y="2930525"/>
              <a:ext cx="5873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Symbol" charset="0"/>
                </a:rPr>
                <a:t>p/2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21" name="Text Box 59"/>
            <p:cNvSpPr txBox="1">
              <a:spLocks noChangeArrowheads="1"/>
            </p:cNvSpPr>
            <p:nvPr/>
          </p:nvSpPr>
          <p:spPr bwMode="auto">
            <a:xfrm>
              <a:off x="8077200" y="5562600"/>
              <a:ext cx="7397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Symbol" charset="0"/>
                </a:rPr>
                <a:t>3p/2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22" name="Text Box 60"/>
            <p:cNvSpPr txBox="1">
              <a:spLocks noChangeArrowheads="1"/>
            </p:cNvSpPr>
            <p:nvPr/>
          </p:nvSpPr>
          <p:spPr bwMode="auto">
            <a:xfrm>
              <a:off x="8305800" y="4114800"/>
              <a:ext cx="3524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Symbol" charset="0"/>
                </a:rPr>
                <a:t>p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23" name="Text Box 61"/>
            <p:cNvSpPr txBox="1">
              <a:spLocks noChangeArrowheads="1"/>
            </p:cNvSpPr>
            <p:nvPr/>
          </p:nvSpPr>
          <p:spPr bwMode="auto">
            <a:xfrm>
              <a:off x="2270125" y="1143000"/>
              <a:ext cx="40211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imes New Roman" charset="0"/>
                </a:rPr>
                <a:t> </a:t>
              </a:r>
              <a:r>
                <a:rPr lang="en-US" b="1">
                  <a:latin typeface="Times New Roman" charset="0"/>
                </a:rPr>
                <a:t>A             B             C            D</a:t>
              </a:r>
              <a:endParaRPr lang="en-US">
                <a:latin typeface="Times New Roman" charset="0"/>
              </a:endParaRPr>
            </a:p>
          </p:txBody>
        </p:sp>
      </p:grpSp>
      <p:cxnSp>
        <p:nvCxnSpPr>
          <p:cNvPr id="128" name="Straight Connector 127"/>
          <p:cNvCxnSpPr/>
          <p:nvPr/>
        </p:nvCxnSpPr>
        <p:spPr>
          <a:xfrm>
            <a:off x="6687235" y="2213865"/>
            <a:ext cx="1665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9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345705" cy="914400"/>
          </a:xfrm>
        </p:spPr>
        <p:txBody>
          <a:bodyPr/>
          <a:lstStyle/>
          <a:p>
            <a:r>
              <a:rPr lang="en-US" sz="4400" dirty="0" smtClean="0"/>
              <a:t>Coupled Bunch Instabilities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25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1069680" y="955675"/>
            <a:ext cx="7597775" cy="5292725"/>
            <a:chOff x="1219200" y="955675"/>
            <a:chExt cx="7597775" cy="5292725"/>
          </a:xfrm>
        </p:grpSpPr>
        <p:sp>
          <p:nvSpPr>
            <p:cNvPr id="69" name="Text Box 2"/>
            <p:cNvSpPr txBox="1">
              <a:spLocks noChangeArrowheads="1"/>
            </p:cNvSpPr>
            <p:nvPr/>
          </p:nvSpPr>
          <p:spPr bwMode="auto">
            <a:xfrm>
              <a:off x="1355725" y="955675"/>
              <a:ext cx="2603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imes New Roman" charset="0"/>
                </a:rPr>
                <a:t> </a:t>
              </a:r>
            </a:p>
          </p:txBody>
        </p:sp>
        <p:grpSp>
          <p:nvGrpSpPr>
            <p:cNvPr id="128" name="Group 3"/>
            <p:cNvGrpSpPr>
              <a:grpSpLocks/>
            </p:cNvGrpSpPr>
            <p:nvPr/>
          </p:nvGrpSpPr>
          <p:grpSpPr bwMode="auto">
            <a:xfrm>
              <a:off x="1219200" y="1219200"/>
              <a:ext cx="742950" cy="804863"/>
              <a:chOff x="864" y="501"/>
              <a:chExt cx="468" cy="507"/>
            </a:xfrm>
          </p:grpSpPr>
          <p:sp>
            <p:nvSpPr>
              <p:cNvPr id="180" name="Line 4"/>
              <p:cNvSpPr>
                <a:spLocks noChangeShapeType="1"/>
              </p:cNvSpPr>
              <p:nvPr/>
            </p:nvSpPr>
            <p:spPr bwMode="auto">
              <a:xfrm>
                <a:off x="864" y="528"/>
                <a:ext cx="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Line 5"/>
              <p:cNvSpPr>
                <a:spLocks noChangeShapeType="1"/>
              </p:cNvSpPr>
              <p:nvPr/>
            </p:nvSpPr>
            <p:spPr bwMode="auto">
              <a:xfrm>
                <a:off x="864" y="1008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Text Box 6"/>
              <p:cNvSpPr txBox="1">
                <a:spLocks noChangeArrowheads="1"/>
              </p:cNvSpPr>
              <p:nvPr/>
            </p:nvSpPr>
            <p:spPr bwMode="auto">
              <a:xfrm>
                <a:off x="902" y="501"/>
                <a:ext cx="30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b="1">
                    <a:latin typeface="Times New Roman" charset="0"/>
                    <a:sym typeface="Symbol" charset="0"/>
                  </a:rPr>
                  <a:t></a:t>
                </a:r>
                <a:r>
                  <a:rPr lang="en-US" sz="1800" b="1">
                    <a:latin typeface="Times New Roman" charset="0"/>
                  </a:rPr>
                  <a:t>E</a:t>
                </a:r>
              </a:p>
            </p:txBody>
          </p:sp>
          <p:sp>
            <p:nvSpPr>
              <p:cNvPr id="183" name="Text Box 7"/>
              <p:cNvSpPr txBox="1">
                <a:spLocks noChangeArrowheads="1"/>
              </p:cNvSpPr>
              <p:nvPr/>
            </p:nvSpPr>
            <p:spPr bwMode="auto">
              <a:xfrm>
                <a:off x="864" y="768"/>
                <a:ext cx="46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b="1">
                    <a:latin typeface="Times New Roman" charset="0"/>
                  </a:rPr>
                  <a:t>phase</a:t>
                </a:r>
                <a:endParaRPr lang="en-US">
                  <a:latin typeface="Times New Roman" charset="0"/>
                </a:endParaRPr>
              </a:p>
            </p:txBody>
          </p:sp>
        </p:grpSp>
        <p:sp>
          <p:nvSpPr>
            <p:cNvPr id="129" name="Line 8"/>
            <p:cNvSpPr>
              <a:spLocks noChangeShapeType="1"/>
            </p:cNvSpPr>
            <p:nvPr/>
          </p:nvSpPr>
          <p:spPr bwMode="auto">
            <a:xfrm>
              <a:off x="1905000" y="1981200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Oval 9"/>
            <p:cNvSpPr>
              <a:spLocks noChangeArrowheads="1"/>
            </p:cNvSpPr>
            <p:nvPr/>
          </p:nvSpPr>
          <p:spPr bwMode="auto">
            <a:xfrm>
              <a:off x="2286000" y="16764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007EEA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1" name="Oval 10"/>
            <p:cNvSpPr>
              <a:spLocks noChangeArrowheads="1"/>
            </p:cNvSpPr>
            <p:nvPr/>
          </p:nvSpPr>
          <p:spPr bwMode="auto">
            <a:xfrm>
              <a:off x="5638800" y="16764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007EEA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2" name="Oval 11"/>
            <p:cNvSpPr>
              <a:spLocks noChangeArrowheads="1"/>
            </p:cNvSpPr>
            <p:nvPr/>
          </p:nvSpPr>
          <p:spPr bwMode="auto">
            <a:xfrm>
              <a:off x="4572000" y="16764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007EEA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" name="Oval 12"/>
            <p:cNvSpPr>
              <a:spLocks noChangeArrowheads="1"/>
            </p:cNvSpPr>
            <p:nvPr/>
          </p:nvSpPr>
          <p:spPr bwMode="auto">
            <a:xfrm>
              <a:off x="3429000" y="16764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007EEA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4" name="Oval 13"/>
            <p:cNvSpPr>
              <a:spLocks noChangeArrowheads="1"/>
            </p:cNvSpPr>
            <p:nvPr/>
          </p:nvSpPr>
          <p:spPr bwMode="auto">
            <a:xfrm>
              <a:off x="2971800" y="1905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135" name="Oval 14"/>
            <p:cNvSpPr>
              <a:spLocks noChangeArrowheads="1"/>
            </p:cNvSpPr>
            <p:nvPr/>
          </p:nvSpPr>
          <p:spPr bwMode="auto">
            <a:xfrm>
              <a:off x="4114800" y="1905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6" name="Oval 15"/>
            <p:cNvSpPr>
              <a:spLocks noChangeArrowheads="1"/>
            </p:cNvSpPr>
            <p:nvPr/>
          </p:nvSpPr>
          <p:spPr bwMode="auto">
            <a:xfrm>
              <a:off x="5257800" y="1905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7" name="Oval 16"/>
            <p:cNvSpPr>
              <a:spLocks noChangeArrowheads="1"/>
            </p:cNvSpPr>
            <p:nvPr/>
          </p:nvSpPr>
          <p:spPr bwMode="auto">
            <a:xfrm>
              <a:off x="6324600" y="1905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8" name="Line 17"/>
            <p:cNvSpPr>
              <a:spLocks noChangeShapeType="1"/>
            </p:cNvSpPr>
            <p:nvPr/>
          </p:nvSpPr>
          <p:spPr bwMode="auto">
            <a:xfrm flipV="1">
              <a:off x="2133600" y="1676400"/>
              <a:ext cx="228600" cy="2286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Line 19"/>
            <p:cNvSpPr>
              <a:spLocks noChangeShapeType="1"/>
            </p:cNvSpPr>
            <p:nvPr/>
          </p:nvSpPr>
          <p:spPr bwMode="auto">
            <a:xfrm>
              <a:off x="1905000" y="3200400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Oval 20"/>
            <p:cNvSpPr>
              <a:spLocks noChangeArrowheads="1"/>
            </p:cNvSpPr>
            <p:nvPr/>
          </p:nvSpPr>
          <p:spPr bwMode="auto">
            <a:xfrm>
              <a:off x="2286000" y="28956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1" name="Oval 21"/>
            <p:cNvSpPr>
              <a:spLocks noChangeArrowheads="1"/>
            </p:cNvSpPr>
            <p:nvPr/>
          </p:nvSpPr>
          <p:spPr bwMode="auto">
            <a:xfrm>
              <a:off x="5638800" y="28956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2" name="Oval 22"/>
            <p:cNvSpPr>
              <a:spLocks noChangeArrowheads="1"/>
            </p:cNvSpPr>
            <p:nvPr/>
          </p:nvSpPr>
          <p:spPr bwMode="auto">
            <a:xfrm>
              <a:off x="4572000" y="28956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3" name="Oval 23"/>
            <p:cNvSpPr>
              <a:spLocks noChangeArrowheads="1"/>
            </p:cNvSpPr>
            <p:nvPr/>
          </p:nvSpPr>
          <p:spPr bwMode="auto">
            <a:xfrm>
              <a:off x="3429000" y="28956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4" name="Oval 24"/>
            <p:cNvSpPr>
              <a:spLocks noChangeArrowheads="1"/>
            </p:cNvSpPr>
            <p:nvPr/>
          </p:nvSpPr>
          <p:spPr bwMode="auto">
            <a:xfrm>
              <a:off x="2209800" y="31242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5" name="Oval 25"/>
            <p:cNvSpPr>
              <a:spLocks noChangeArrowheads="1"/>
            </p:cNvSpPr>
            <p:nvPr/>
          </p:nvSpPr>
          <p:spPr bwMode="auto">
            <a:xfrm>
              <a:off x="3733800" y="28194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6" name="Oval 26"/>
            <p:cNvSpPr>
              <a:spLocks noChangeArrowheads="1"/>
            </p:cNvSpPr>
            <p:nvPr/>
          </p:nvSpPr>
          <p:spPr bwMode="auto">
            <a:xfrm>
              <a:off x="5257800" y="31242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7" name="Oval 27"/>
            <p:cNvSpPr>
              <a:spLocks noChangeArrowheads="1"/>
            </p:cNvSpPr>
            <p:nvPr/>
          </p:nvSpPr>
          <p:spPr bwMode="auto">
            <a:xfrm>
              <a:off x="5943600" y="35052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8" name="Line 28"/>
            <p:cNvSpPr>
              <a:spLocks noChangeShapeType="1"/>
            </p:cNvSpPr>
            <p:nvPr/>
          </p:nvSpPr>
          <p:spPr bwMode="auto">
            <a:xfrm flipV="1">
              <a:off x="2133600" y="2895600"/>
              <a:ext cx="228600" cy="2286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Line 30"/>
            <p:cNvSpPr>
              <a:spLocks noChangeShapeType="1"/>
            </p:cNvSpPr>
            <p:nvPr/>
          </p:nvSpPr>
          <p:spPr bwMode="auto">
            <a:xfrm>
              <a:off x="1905000" y="4419600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Oval 31"/>
            <p:cNvSpPr>
              <a:spLocks noChangeArrowheads="1"/>
            </p:cNvSpPr>
            <p:nvPr/>
          </p:nvSpPr>
          <p:spPr bwMode="auto">
            <a:xfrm>
              <a:off x="2286000" y="41148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1" name="Oval 32"/>
            <p:cNvSpPr>
              <a:spLocks noChangeArrowheads="1"/>
            </p:cNvSpPr>
            <p:nvPr/>
          </p:nvSpPr>
          <p:spPr bwMode="auto">
            <a:xfrm>
              <a:off x="5638800" y="41148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2" name="Oval 33"/>
            <p:cNvSpPr>
              <a:spLocks noChangeArrowheads="1"/>
            </p:cNvSpPr>
            <p:nvPr/>
          </p:nvSpPr>
          <p:spPr bwMode="auto">
            <a:xfrm>
              <a:off x="4572000" y="41148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153" name="Oval 34"/>
            <p:cNvSpPr>
              <a:spLocks noChangeArrowheads="1"/>
            </p:cNvSpPr>
            <p:nvPr/>
          </p:nvSpPr>
          <p:spPr bwMode="auto">
            <a:xfrm>
              <a:off x="3429000" y="41148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4" name="Oval 35"/>
            <p:cNvSpPr>
              <a:spLocks noChangeArrowheads="1"/>
            </p:cNvSpPr>
            <p:nvPr/>
          </p:nvSpPr>
          <p:spPr bwMode="auto">
            <a:xfrm>
              <a:off x="2209800" y="43434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5" name="Oval 36"/>
            <p:cNvSpPr>
              <a:spLocks noChangeArrowheads="1"/>
            </p:cNvSpPr>
            <p:nvPr/>
          </p:nvSpPr>
          <p:spPr bwMode="auto">
            <a:xfrm>
              <a:off x="4114800" y="43434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6" name="Oval 37"/>
            <p:cNvSpPr>
              <a:spLocks noChangeArrowheads="1"/>
            </p:cNvSpPr>
            <p:nvPr/>
          </p:nvSpPr>
          <p:spPr bwMode="auto">
            <a:xfrm>
              <a:off x="4495800" y="43434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7" name="Oval 38"/>
            <p:cNvSpPr>
              <a:spLocks noChangeArrowheads="1"/>
            </p:cNvSpPr>
            <p:nvPr/>
          </p:nvSpPr>
          <p:spPr bwMode="auto">
            <a:xfrm>
              <a:off x="6324600" y="43434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8" name="Line 39"/>
            <p:cNvSpPr>
              <a:spLocks noChangeShapeType="1"/>
            </p:cNvSpPr>
            <p:nvPr/>
          </p:nvSpPr>
          <p:spPr bwMode="auto">
            <a:xfrm flipV="1">
              <a:off x="2133600" y="4114800"/>
              <a:ext cx="228600" cy="2286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Line 40"/>
            <p:cNvSpPr>
              <a:spLocks noChangeShapeType="1"/>
            </p:cNvSpPr>
            <p:nvPr/>
          </p:nvSpPr>
          <p:spPr bwMode="auto">
            <a:xfrm>
              <a:off x="1981200" y="5791200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Oval 41"/>
            <p:cNvSpPr>
              <a:spLocks noChangeArrowheads="1"/>
            </p:cNvSpPr>
            <p:nvPr/>
          </p:nvSpPr>
          <p:spPr bwMode="auto">
            <a:xfrm>
              <a:off x="2362200" y="548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1" name="Oval 42"/>
            <p:cNvSpPr>
              <a:spLocks noChangeArrowheads="1"/>
            </p:cNvSpPr>
            <p:nvPr/>
          </p:nvSpPr>
          <p:spPr bwMode="auto">
            <a:xfrm>
              <a:off x="5715000" y="548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" name="Oval 43"/>
            <p:cNvSpPr>
              <a:spLocks noChangeArrowheads="1"/>
            </p:cNvSpPr>
            <p:nvPr/>
          </p:nvSpPr>
          <p:spPr bwMode="auto">
            <a:xfrm>
              <a:off x="4648200" y="548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" name="Oval 44"/>
            <p:cNvSpPr>
              <a:spLocks noChangeArrowheads="1"/>
            </p:cNvSpPr>
            <p:nvPr/>
          </p:nvSpPr>
          <p:spPr bwMode="auto">
            <a:xfrm>
              <a:off x="3505200" y="548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" name="Oval 45"/>
            <p:cNvSpPr>
              <a:spLocks noChangeArrowheads="1"/>
            </p:cNvSpPr>
            <p:nvPr/>
          </p:nvSpPr>
          <p:spPr bwMode="auto">
            <a:xfrm>
              <a:off x="2286000" y="5715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5" name="Oval 46"/>
            <p:cNvSpPr>
              <a:spLocks noChangeArrowheads="1"/>
            </p:cNvSpPr>
            <p:nvPr/>
          </p:nvSpPr>
          <p:spPr bwMode="auto">
            <a:xfrm>
              <a:off x="3810000" y="6096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6" name="Oval 47"/>
            <p:cNvSpPr>
              <a:spLocks noChangeArrowheads="1"/>
            </p:cNvSpPr>
            <p:nvPr/>
          </p:nvSpPr>
          <p:spPr bwMode="auto">
            <a:xfrm>
              <a:off x="5334000" y="5715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7" name="Oval 48"/>
            <p:cNvSpPr>
              <a:spLocks noChangeArrowheads="1"/>
            </p:cNvSpPr>
            <p:nvPr/>
          </p:nvSpPr>
          <p:spPr bwMode="auto">
            <a:xfrm>
              <a:off x="6019800" y="54102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8" name="Line 49"/>
            <p:cNvSpPr>
              <a:spLocks noChangeShapeType="1"/>
            </p:cNvSpPr>
            <p:nvPr/>
          </p:nvSpPr>
          <p:spPr bwMode="auto">
            <a:xfrm flipV="1">
              <a:off x="2209800" y="5486400"/>
              <a:ext cx="228600" cy="2286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Text Box 51"/>
            <p:cNvSpPr txBox="1">
              <a:spLocks noChangeArrowheads="1"/>
            </p:cNvSpPr>
            <p:nvPr/>
          </p:nvSpPr>
          <p:spPr bwMode="auto">
            <a:xfrm>
              <a:off x="6781800" y="1752600"/>
              <a:ext cx="679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n=0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70" name="Text Box 52"/>
            <p:cNvSpPr txBox="1">
              <a:spLocks noChangeArrowheads="1"/>
            </p:cNvSpPr>
            <p:nvPr/>
          </p:nvSpPr>
          <p:spPr bwMode="auto">
            <a:xfrm>
              <a:off x="6858000" y="5562600"/>
              <a:ext cx="679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n=3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71" name="Text Box 53"/>
            <p:cNvSpPr txBox="1">
              <a:spLocks noChangeArrowheads="1"/>
            </p:cNvSpPr>
            <p:nvPr/>
          </p:nvSpPr>
          <p:spPr bwMode="auto">
            <a:xfrm>
              <a:off x="6781800" y="4191000"/>
              <a:ext cx="679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n=2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72" name="Text Box 54"/>
            <p:cNvSpPr txBox="1">
              <a:spLocks noChangeArrowheads="1"/>
            </p:cNvSpPr>
            <p:nvPr/>
          </p:nvSpPr>
          <p:spPr bwMode="auto">
            <a:xfrm>
              <a:off x="6781800" y="2971800"/>
              <a:ext cx="679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n=1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73" name="Text Box 55"/>
            <p:cNvSpPr txBox="1">
              <a:spLocks noChangeArrowheads="1"/>
            </p:cNvSpPr>
            <p:nvPr/>
          </p:nvSpPr>
          <p:spPr bwMode="auto">
            <a:xfrm>
              <a:off x="8016720" y="1171600"/>
              <a:ext cx="5302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 dirty="0" err="1">
                  <a:latin typeface="Symbol" charset="0"/>
                </a:rPr>
                <a:t>Df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75" name="Text Box 57"/>
            <p:cNvSpPr txBox="1">
              <a:spLocks noChangeArrowheads="1"/>
            </p:cNvSpPr>
            <p:nvPr/>
          </p:nvSpPr>
          <p:spPr bwMode="auto">
            <a:xfrm>
              <a:off x="8153400" y="17526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0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76" name="Text Box 58"/>
            <p:cNvSpPr txBox="1">
              <a:spLocks noChangeArrowheads="1"/>
            </p:cNvSpPr>
            <p:nvPr/>
          </p:nvSpPr>
          <p:spPr bwMode="auto">
            <a:xfrm>
              <a:off x="8137525" y="2930525"/>
              <a:ext cx="5873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Symbol" charset="0"/>
                </a:rPr>
                <a:t>p/2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77" name="Text Box 59"/>
            <p:cNvSpPr txBox="1">
              <a:spLocks noChangeArrowheads="1"/>
            </p:cNvSpPr>
            <p:nvPr/>
          </p:nvSpPr>
          <p:spPr bwMode="auto">
            <a:xfrm>
              <a:off x="8077200" y="5562600"/>
              <a:ext cx="7397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Symbol" charset="0"/>
                </a:rPr>
                <a:t>3p/2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78" name="Text Box 60"/>
            <p:cNvSpPr txBox="1">
              <a:spLocks noChangeArrowheads="1"/>
            </p:cNvSpPr>
            <p:nvPr/>
          </p:nvSpPr>
          <p:spPr bwMode="auto">
            <a:xfrm>
              <a:off x="8305800" y="4114800"/>
              <a:ext cx="3524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Symbol" charset="0"/>
                </a:rPr>
                <a:t>p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79" name="Text Box 61"/>
            <p:cNvSpPr txBox="1">
              <a:spLocks noChangeArrowheads="1"/>
            </p:cNvSpPr>
            <p:nvPr/>
          </p:nvSpPr>
          <p:spPr bwMode="auto">
            <a:xfrm>
              <a:off x="2270125" y="1143000"/>
              <a:ext cx="40211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imes New Roman" charset="0"/>
                </a:rPr>
                <a:t> </a:t>
              </a:r>
              <a:r>
                <a:rPr lang="en-US" b="1">
                  <a:latin typeface="Times New Roman" charset="0"/>
                </a:rPr>
                <a:t>A             B             C            D</a:t>
              </a:r>
              <a:endParaRPr lang="en-US">
                <a:latin typeface="Times New Roman" charset="0"/>
              </a:endParaRPr>
            </a:p>
          </p:txBody>
        </p:sp>
      </p:grpSp>
      <p:cxnSp>
        <p:nvCxnSpPr>
          <p:cNvPr id="184" name="Straight Connector 183"/>
          <p:cNvCxnSpPr/>
          <p:nvPr/>
        </p:nvCxnSpPr>
        <p:spPr>
          <a:xfrm>
            <a:off x="6687235" y="2213865"/>
            <a:ext cx="1665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38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345705" cy="914400"/>
          </a:xfrm>
        </p:spPr>
        <p:txBody>
          <a:bodyPr/>
          <a:lstStyle/>
          <a:p>
            <a:r>
              <a:rPr lang="en-US" sz="4400" dirty="0" smtClean="0"/>
              <a:t>Coupled Bunch Instabilities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26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061610" y="955675"/>
            <a:ext cx="7597775" cy="5292725"/>
            <a:chOff x="1219200" y="955675"/>
            <a:chExt cx="7597775" cy="5292725"/>
          </a:xfrm>
        </p:grpSpPr>
        <p:sp>
          <p:nvSpPr>
            <p:cNvPr id="71" name="Text Box 2"/>
            <p:cNvSpPr txBox="1">
              <a:spLocks noChangeArrowheads="1"/>
            </p:cNvSpPr>
            <p:nvPr/>
          </p:nvSpPr>
          <p:spPr bwMode="auto">
            <a:xfrm>
              <a:off x="1355725" y="955675"/>
              <a:ext cx="2603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imes New Roman" charset="0"/>
                </a:rPr>
                <a:t> </a:t>
              </a:r>
            </a:p>
          </p:txBody>
        </p:sp>
        <p:grpSp>
          <p:nvGrpSpPr>
            <p:cNvPr id="72" name="Group 3"/>
            <p:cNvGrpSpPr>
              <a:grpSpLocks/>
            </p:cNvGrpSpPr>
            <p:nvPr/>
          </p:nvGrpSpPr>
          <p:grpSpPr bwMode="auto">
            <a:xfrm>
              <a:off x="1219200" y="1219200"/>
              <a:ext cx="742950" cy="804863"/>
              <a:chOff x="864" y="501"/>
              <a:chExt cx="468" cy="507"/>
            </a:xfrm>
          </p:grpSpPr>
          <p:sp>
            <p:nvSpPr>
              <p:cNvPr id="124" name="Line 4"/>
              <p:cNvSpPr>
                <a:spLocks noChangeShapeType="1"/>
              </p:cNvSpPr>
              <p:nvPr/>
            </p:nvSpPr>
            <p:spPr bwMode="auto">
              <a:xfrm>
                <a:off x="864" y="528"/>
                <a:ext cx="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Line 5"/>
              <p:cNvSpPr>
                <a:spLocks noChangeShapeType="1"/>
              </p:cNvSpPr>
              <p:nvPr/>
            </p:nvSpPr>
            <p:spPr bwMode="auto">
              <a:xfrm>
                <a:off x="864" y="1008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Text Box 6"/>
              <p:cNvSpPr txBox="1">
                <a:spLocks noChangeArrowheads="1"/>
              </p:cNvSpPr>
              <p:nvPr/>
            </p:nvSpPr>
            <p:spPr bwMode="auto">
              <a:xfrm>
                <a:off x="902" y="501"/>
                <a:ext cx="30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b="1">
                    <a:latin typeface="Times New Roman" charset="0"/>
                    <a:sym typeface="Symbol" charset="0"/>
                  </a:rPr>
                  <a:t></a:t>
                </a:r>
                <a:r>
                  <a:rPr lang="en-US" sz="1800" b="1">
                    <a:latin typeface="Times New Roman" charset="0"/>
                  </a:rPr>
                  <a:t>E</a:t>
                </a:r>
              </a:p>
            </p:txBody>
          </p:sp>
          <p:sp>
            <p:nvSpPr>
              <p:cNvPr id="127" name="Text Box 7"/>
              <p:cNvSpPr txBox="1">
                <a:spLocks noChangeArrowheads="1"/>
              </p:cNvSpPr>
              <p:nvPr/>
            </p:nvSpPr>
            <p:spPr bwMode="auto">
              <a:xfrm>
                <a:off x="864" y="768"/>
                <a:ext cx="46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b="1">
                    <a:latin typeface="Times New Roman" charset="0"/>
                  </a:rPr>
                  <a:t>phase</a:t>
                </a:r>
                <a:endParaRPr lang="en-US">
                  <a:latin typeface="Times New Roman" charset="0"/>
                </a:endParaRPr>
              </a:p>
            </p:txBody>
          </p:sp>
        </p:grpSp>
        <p:sp>
          <p:nvSpPr>
            <p:cNvPr id="73" name="Line 8"/>
            <p:cNvSpPr>
              <a:spLocks noChangeShapeType="1"/>
            </p:cNvSpPr>
            <p:nvPr/>
          </p:nvSpPr>
          <p:spPr bwMode="auto">
            <a:xfrm>
              <a:off x="1905000" y="1981200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9"/>
            <p:cNvSpPr>
              <a:spLocks noChangeArrowheads="1"/>
            </p:cNvSpPr>
            <p:nvPr/>
          </p:nvSpPr>
          <p:spPr bwMode="auto">
            <a:xfrm>
              <a:off x="2286000" y="16764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007EEA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5" name="Oval 10"/>
            <p:cNvSpPr>
              <a:spLocks noChangeArrowheads="1"/>
            </p:cNvSpPr>
            <p:nvPr/>
          </p:nvSpPr>
          <p:spPr bwMode="auto">
            <a:xfrm>
              <a:off x="5638800" y="16764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007EEA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" name="Oval 11"/>
            <p:cNvSpPr>
              <a:spLocks noChangeArrowheads="1"/>
            </p:cNvSpPr>
            <p:nvPr/>
          </p:nvSpPr>
          <p:spPr bwMode="auto">
            <a:xfrm>
              <a:off x="4572000" y="16764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007EEA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" name="Oval 12"/>
            <p:cNvSpPr>
              <a:spLocks noChangeArrowheads="1"/>
            </p:cNvSpPr>
            <p:nvPr/>
          </p:nvSpPr>
          <p:spPr bwMode="auto">
            <a:xfrm>
              <a:off x="3429000" y="16764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007EEA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" name="Oval 13"/>
            <p:cNvSpPr>
              <a:spLocks noChangeArrowheads="1"/>
            </p:cNvSpPr>
            <p:nvPr/>
          </p:nvSpPr>
          <p:spPr bwMode="auto">
            <a:xfrm>
              <a:off x="2590800" y="2286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9" name="Oval 14"/>
            <p:cNvSpPr>
              <a:spLocks noChangeArrowheads="1"/>
            </p:cNvSpPr>
            <p:nvPr/>
          </p:nvSpPr>
          <p:spPr bwMode="auto">
            <a:xfrm>
              <a:off x="3733800" y="2286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0" name="Oval 15"/>
            <p:cNvSpPr>
              <a:spLocks noChangeArrowheads="1"/>
            </p:cNvSpPr>
            <p:nvPr/>
          </p:nvSpPr>
          <p:spPr bwMode="auto">
            <a:xfrm>
              <a:off x="4876800" y="2286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" name="Oval 16"/>
            <p:cNvSpPr>
              <a:spLocks noChangeArrowheads="1"/>
            </p:cNvSpPr>
            <p:nvPr/>
          </p:nvSpPr>
          <p:spPr bwMode="auto">
            <a:xfrm>
              <a:off x="5943600" y="2286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82" name="Line 17"/>
            <p:cNvSpPr>
              <a:spLocks noChangeShapeType="1"/>
            </p:cNvSpPr>
            <p:nvPr/>
          </p:nvSpPr>
          <p:spPr bwMode="auto">
            <a:xfrm flipV="1">
              <a:off x="2133600" y="1676400"/>
              <a:ext cx="228600" cy="2286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19"/>
            <p:cNvSpPr>
              <a:spLocks noChangeShapeType="1"/>
            </p:cNvSpPr>
            <p:nvPr/>
          </p:nvSpPr>
          <p:spPr bwMode="auto">
            <a:xfrm>
              <a:off x="1905000" y="3200400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20"/>
            <p:cNvSpPr>
              <a:spLocks noChangeArrowheads="1"/>
            </p:cNvSpPr>
            <p:nvPr/>
          </p:nvSpPr>
          <p:spPr bwMode="auto">
            <a:xfrm>
              <a:off x="2286000" y="28956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5" name="Oval 21"/>
            <p:cNvSpPr>
              <a:spLocks noChangeArrowheads="1"/>
            </p:cNvSpPr>
            <p:nvPr/>
          </p:nvSpPr>
          <p:spPr bwMode="auto">
            <a:xfrm>
              <a:off x="5638800" y="28956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6" name="Oval 22"/>
            <p:cNvSpPr>
              <a:spLocks noChangeArrowheads="1"/>
            </p:cNvSpPr>
            <p:nvPr/>
          </p:nvSpPr>
          <p:spPr bwMode="auto">
            <a:xfrm>
              <a:off x="4572000" y="28956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7" name="Oval 23"/>
            <p:cNvSpPr>
              <a:spLocks noChangeArrowheads="1"/>
            </p:cNvSpPr>
            <p:nvPr/>
          </p:nvSpPr>
          <p:spPr bwMode="auto">
            <a:xfrm>
              <a:off x="3429000" y="28956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8" name="Oval 24"/>
            <p:cNvSpPr>
              <a:spLocks noChangeArrowheads="1"/>
            </p:cNvSpPr>
            <p:nvPr/>
          </p:nvSpPr>
          <p:spPr bwMode="auto">
            <a:xfrm>
              <a:off x="2209800" y="31242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9" name="Oval 25"/>
            <p:cNvSpPr>
              <a:spLocks noChangeArrowheads="1"/>
            </p:cNvSpPr>
            <p:nvPr/>
          </p:nvSpPr>
          <p:spPr bwMode="auto">
            <a:xfrm>
              <a:off x="3733800" y="28194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0" name="Oval 26"/>
            <p:cNvSpPr>
              <a:spLocks noChangeArrowheads="1"/>
            </p:cNvSpPr>
            <p:nvPr/>
          </p:nvSpPr>
          <p:spPr bwMode="auto">
            <a:xfrm>
              <a:off x="5257800" y="31242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1" name="Oval 27"/>
            <p:cNvSpPr>
              <a:spLocks noChangeArrowheads="1"/>
            </p:cNvSpPr>
            <p:nvPr/>
          </p:nvSpPr>
          <p:spPr bwMode="auto">
            <a:xfrm>
              <a:off x="5943600" y="35052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" name="Line 28"/>
            <p:cNvSpPr>
              <a:spLocks noChangeShapeType="1"/>
            </p:cNvSpPr>
            <p:nvPr/>
          </p:nvSpPr>
          <p:spPr bwMode="auto">
            <a:xfrm flipV="1">
              <a:off x="2133600" y="2895600"/>
              <a:ext cx="228600" cy="2286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30"/>
            <p:cNvSpPr>
              <a:spLocks noChangeShapeType="1"/>
            </p:cNvSpPr>
            <p:nvPr/>
          </p:nvSpPr>
          <p:spPr bwMode="auto">
            <a:xfrm>
              <a:off x="1905000" y="4419600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Oval 31"/>
            <p:cNvSpPr>
              <a:spLocks noChangeArrowheads="1"/>
            </p:cNvSpPr>
            <p:nvPr/>
          </p:nvSpPr>
          <p:spPr bwMode="auto">
            <a:xfrm>
              <a:off x="2286000" y="41148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" name="Oval 32"/>
            <p:cNvSpPr>
              <a:spLocks noChangeArrowheads="1"/>
            </p:cNvSpPr>
            <p:nvPr/>
          </p:nvSpPr>
          <p:spPr bwMode="auto">
            <a:xfrm>
              <a:off x="5638800" y="41148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6" name="Oval 33"/>
            <p:cNvSpPr>
              <a:spLocks noChangeArrowheads="1"/>
            </p:cNvSpPr>
            <p:nvPr/>
          </p:nvSpPr>
          <p:spPr bwMode="auto">
            <a:xfrm>
              <a:off x="4572000" y="41148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7" name="Oval 34"/>
            <p:cNvSpPr>
              <a:spLocks noChangeArrowheads="1"/>
            </p:cNvSpPr>
            <p:nvPr/>
          </p:nvSpPr>
          <p:spPr bwMode="auto">
            <a:xfrm>
              <a:off x="3429000" y="41148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8" name="Oval 35"/>
            <p:cNvSpPr>
              <a:spLocks noChangeArrowheads="1"/>
            </p:cNvSpPr>
            <p:nvPr/>
          </p:nvSpPr>
          <p:spPr bwMode="auto">
            <a:xfrm>
              <a:off x="2209800" y="43434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9" name="Oval 36"/>
            <p:cNvSpPr>
              <a:spLocks noChangeArrowheads="1"/>
            </p:cNvSpPr>
            <p:nvPr/>
          </p:nvSpPr>
          <p:spPr bwMode="auto">
            <a:xfrm>
              <a:off x="4114800" y="43434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0" name="Oval 37"/>
            <p:cNvSpPr>
              <a:spLocks noChangeArrowheads="1"/>
            </p:cNvSpPr>
            <p:nvPr/>
          </p:nvSpPr>
          <p:spPr bwMode="auto">
            <a:xfrm>
              <a:off x="4495800" y="43434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" name="Oval 38"/>
            <p:cNvSpPr>
              <a:spLocks noChangeArrowheads="1"/>
            </p:cNvSpPr>
            <p:nvPr/>
          </p:nvSpPr>
          <p:spPr bwMode="auto">
            <a:xfrm>
              <a:off x="6324600" y="43434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" name="Line 39"/>
            <p:cNvSpPr>
              <a:spLocks noChangeShapeType="1"/>
            </p:cNvSpPr>
            <p:nvPr/>
          </p:nvSpPr>
          <p:spPr bwMode="auto">
            <a:xfrm flipV="1">
              <a:off x="2133600" y="4114800"/>
              <a:ext cx="228600" cy="2286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40"/>
            <p:cNvSpPr>
              <a:spLocks noChangeShapeType="1"/>
            </p:cNvSpPr>
            <p:nvPr/>
          </p:nvSpPr>
          <p:spPr bwMode="auto">
            <a:xfrm>
              <a:off x="1981200" y="5791200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Oval 41"/>
            <p:cNvSpPr>
              <a:spLocks noChangeArrowheads="1"/>
            </p:cNvSpPr>
            <p:nvPr/>
          </p:nvSpPr>
          <p:spPr bwMode="auto">
            <a:xfrm>
              <a:off x="2362200" y="548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" name="Oval 42"/>
            <p:cNvSpPr>
              <a:spLocks noChangeArrowheads="1"/>
            </p:cNvSpPr>
            <p:nvPr/>
          </p:nvSpPr>
          <p:spPr bwMode="auto">
            <a:xfrm>
              <a:off x="5715000" y="548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" name="Oval 43"/>
            <p:cNvSpPr>
              <a:spLocks noChangeArrowheads="1"/>
            </p:cNvSpPr>
            <p:nvPr/>
          </p:nvSpPr>
          <p:spPr bwMode="auto">
            <a:xfrm>
              <a:off x="4648200" y="548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7" name="Oval 44"/>
            <p:cNvSpPr>
              <a:spLocks noChangeArrowheads="1"/>
            </p:cNvSpPr>
            <p:nvPr/>
          </p:nvSpPr>
          <p:spPr bwMode="auto">
            <a:xfrm>
              <a:off x="3505200" y="548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8" name="Oval 45"/>
            <p:cNvSpPr>
              <a:spLocks noChangeArrowheads="1"/>
            </p:cNvSpPr>
            <p:nvPr/>
          </p:nvSpPr>
          <p:spPr bwMode="auto">
            <a:xfrm>
              <a:off x="2286000" y="5715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9" name="Oval 46"/>
            <p:cNvSpPr>
              <a:spLocks noChangeArrowheads="1"/>
            </p:cNvSpPr>
            <p:nvPr/>
          </p:nvSpPr>
          <p:spPr bwMode="auto">
            <a:xfrm>
              <a:off x="3810000" y="6096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" name="Oval 47"/>
            <p:cNvSpPr>
              <a:spLocks noChangeArrowheads="1"/>
            </p:cNvSpPr>
            <p:nvPr/>
          </p:nvSpPr>
          <p:spPr bwMode="auto">
            <a:xfrm>
              <a:off x="5334000" y="5715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1" name="Oval 48"/>
            <p:cNvSpPr>
              <a:spLocks noChangeArrowheads="1"/>
            </p:cNvSpPr>
            <p:nvPr/>
          </p:nvSpPr>
          <p:spPr bwMode="auto">
            <a:xfrm>
              <a:off x="6019800" y="54102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" name="Line 49"/>
            <p:cNvSpPr>
              <a:spLocks noChangeShapeType="1"/>
            </p:cNvSpPr>
            <p:nvPr/>
          </p:nvSpPr>
          <p:spPr bwMode="auto">
            <a:xfrm flipV="1">
              <a:off x="2209800" y="5486400"/>
              <a:ext cx="228600" cy="2286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Text Box 51"/>
            <p:cNvSpPr txBox="1">
              <a:spLocks noChangeArrowheads="1"/>
            </p:cNvSpPr>
            <p:nvPr/>
          </p:nvSpPr>
          <p:spPr bwMode="auto">
            <a:xfrm>
              <a:off x="6781800" y="1752600"/>
              <a:ext cx="679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n=0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14" name="Text Box 52"/>
            <p:cNvSpPr txBox="1">
              <a:spLocks noChangeArrowheads="1"/>
            </p:cNvSpPr>
            <p:nvPr/>
          </p:nvSpPr>
          <p:spPr bwMode="auto">
            <a:xfrm>
              <a:off x="6858000" y="5562600"/>
              <a:ext cx="679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n=3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15" name="Text Box 53"/>
            <p:cNvSpPr txBox="1">
              <a:spLocks noChangeArrowheads="1"/>
            </p:cNvSpPr>
            <p:nvPr/>
          </p:nvSpPr>
          <p:spPr bwMode="auto">
            <a:xfrm>
              <a:off x="6781800" y="4191000"/>
              <a:ext cx="679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n=2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16" name="Text Box 54"/>
            <p:cNvSpPr txBox="1">
              <a:spLocks noChangeArrowheads="1"/>
            </p:cNvSpPr>
            <p:nvPr/>
          </p:nvSpPr>
          <p:spPr bwMode="auto">
            <a:xfrm>
              <a:off x="6781800" y="2971800"/>
              <a:ext cx="679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n=1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17" name="Text Box 55"/>
            <p:cNvSpPr txBox="1">
              <a:spLocks noChangeArrowheads="1"/>
            </p:cNvSpPr>
            <p:nvPr/>
          </p:nvSpPr>
          <p:spPr bwMode="auto">
            <a:xfrm>
              <a:off x="8024790" y="1171600"/>
              <a:ext cx="5302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 dirty="0" err="1">
                  <a:latin typeface="Symbol" charset="0"/>
                </a:rPr>
                <a:t>Df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19" name="Text Box 57"/>
            <p:cNvSpPr txBox="1">
              <a:spLocks noChangeArrowheads="1"/>
            </p:cNvSpPr>
            <p:nvPr/>
          </p:nvSpPr>
          <p:spPr bwMode="auto">
            <a:xfrm>
              <a:off x="8153400" y="17526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0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20" name="Text Box 58"/>
            <p:cNvSpPr txBox="1">
              <a:spLocks noChangeArrowheads="1"/>
            </p:cNvSpPr>
            <p:nvPr/>
          </p:nvSpPr>
          <p:spPr bwMode="auto">
            <a:xfrm>
              <a:off x="8137525" y="2930525"/>
              <a:ext cx="5873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Symbol" charset="0"/>
                </a:rPr>
                <a:t>p/2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21" name="Text Box 59"/>
            <p:cNvSpPr txBox="1">
              <a:spLocks noChangeArrowheads="1"/>
            </p:cNvSpPr>
            <p:nvPr/>
          </p:nvSpPr>
          <p:spPr bwMode="auto">
            <a:xfrm>
              <a:off x="8077200" y="5562600"/>
              <a:ext cx="7397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Symbol" charset="0"/>
                </a:rPr>
                <a:t>3p/2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22" name="Text Box 60"/>
            <p:cNvSpPr txBox="1">
              <a:spLocks noChangeArrowheads="1"/>
            </p:cNvSpPr>
            <p:nvPr/>
          </p:nvSpPr>
          <p:spPr bwMode="auto">
            <a:xfrm>
              <a:off x="8305800" y="4114800"/>
              <a:ext cx="3524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Symbol" charset="0"/>
                </a:rPr>
                <a:t>p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23" name="Text Box 61"/>
            <p:cNvSpPr txBox="1">
              <a:spLocks noChangeArrowheads="1"/>
            </p:cNvSpPr>
            <p:nvPr/>
          </p:nvSpPr>
          <p:spPr bwMode="auto">
            <a:xfrm>
              <a:off x="2270125" y="1143000"/>
              <a:ext cx="40211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imes New Roman" charset="0"/>
                </a:rPr>
                <a:t> </a:t>
              </a:r>
              <a:r>
                <a:rPr lang="en-US" b="1">
                  <a:latin typeface="Times New Roman" charset="0"/>
                </a:rPr>
                <a:t>A             B             C            D</a:t>
              </a:r>
              <a:endParaRPr lang="en-US">
                <a:latin typeface="Times New Roman" charset="0"/>
              </a:endParaRPr>
            </a:p>
          </p:txBody>
        </p:sp>
      </p:grpSp>
      <p:cxnSp>
        <p:nvCxnSpPr>
          <p:cNvPr id="184" name="Straight Connector 183"/>
          <p:cNvCxnSpPr/>
          <p:nvPr/>
        </p:nvCxnSpPr>
        <p:spPr>
          <a:xfrm>
            <a:off x="6687235" y="2213865"/>
            <a:ext cx="1665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0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345705" cy="914400"/>
          </a:xfrm>
        </p:spPr>
        <p:txBody>
          <a:bodyPr/>
          <a:lstStyle/>
          <a:p>
            <a:r>
              <a:rPr lang="en-US" sz="4400" dirty="0" smtClean="0"/>
              <a:t>Coupled Bunch Instabilities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27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1061610" y="1143000"/>
            <a:ext cx="7597775" cy="5029200"/>
            <a:chOff x="1219200" y="1143000"/>
            <a:chExt cx="7597775" cy="5029200"/>
          </a:xfrm>
        </p:grpSpPr>
        <p:grpSp>
          <p:nvGrpSpPr>
            <p:cNvPr id="69" name="Group 3"/>
            <p:cNvGrpSpPr>
              <a:grpSpLocks/>
            </p:cNvGrpSpPr>
            <p:nvPr/>
          </p:nvGrpSpPr>
          <p:grpSpPr bwMode="auto">
            <a:xfrm>
              <a:off x="1219200" y="1219200"/>
              <a:ext cx="742950" cy="804863"/>
              <a:chOff x="864" y="501"/>
              <a:chExt cx="468" cy="507"/>
            </a:xfrm>
          </p:grpSpPr>
          <p:sp>
            <p:nvSpPr>
              <p:cNvPr id="177" name="Line 4"/>
              <p:cNvSpPr>
                <a:spLocks noChangeShapeType="1"/>
              </p:cNvSpPr>
              <p:nvPr/>
            </p:nvSpPr>
            <p:spPr bwMode="auto">
              <a:xfrm>
                <a:off x="864" y="528"/>
                <a:ext cx="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Line 5"/>
              <p:cNvSpPr>
                <a:spLocks noChangeShapeType="1"/>
              </p:cNvSpPr>
              <p:nvPr/>
            </p:nvSpPr>
            <p:spPr bwMode="auto">
              <a:xfrm>
                <a:off x="864" y="1008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Text Box 6"/>
              <p:cNvSpPr txBox="1">
                <a:spLocks noChangeArrowheads="1"/>
              </p:cNvSpPr>
              <p:nvPr/>
            </p:nvSpPr>
            <p:spPr bwMode="auto">
              <a:xfrm>
                <a:off x="902" y="501"/>
                <a:ext cx="30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b="1">
                    <a:latin typeface="Times New Roman" charset="0"/>
                    <a:sym typeface="Symbol" charset="0"/>
                  </a:rPr>
                  <a:t></a:t>
                </a:r>
                <a:r>
                  <a:rPr lang="en-US" sz="1800" b="1">
                    <a:latin typeface="Times New Roman" charset="0"/>
                  </a:rPr>
                  <a:t>E</a:t>
                </a:r>
              </a:p>
            </p:txBody>
          </p:sp>
          <p:sp>
            <p:nvSpPr>
              <p:cNvPr id="180" name="Text Box 7"/>
              <p:cNvSpPr txBox="1">
                <a:spLocks noChangeArrowheads="1"/>
              </p:cNvSpPr>
              <p:nvPr/>
            </p:nvSpPr>
            <p:spPr bwMode="auto">
              <a:xfrm>
                <a:off x="864" y="768"/>
                <a:ext cx="46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b="1">
                    <a:latin typeface="Times New Roman" charset="0"/>
                  </a:rPr>
                  <a:t>phase</a:t>
                </a:r>
                <a:endParaRPr lang="en-US">
                  <a:latin typeface="Times New Roman" charset="0"/>
                </a:endParaRPr>
              </a:p>
            </p:txBody>
          </p:sp>
        </p:grpSp>
        <p:sp>
          <p:nvSpPr>
            <p:cNvPr id="128" name="Line 8"/>
            <p:cNvSpPr>
              <a:spLocks noChangeShapeType="1"/>
            </p:cNvSpPr>
            <p:nvPr/>
          </p:nvSpPr>
          <p:spPr bwMode="auto">
            <a:xfrm>
              <a:off x="1905000" y="1981200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Oval 9"/>
            <p:cNvSpPr>
              <a:spLocks noChangeArrowheads="1"/>
            </p:cNvSpPr>
            <p:nvPr/>
          </p:nvSpPr>
          <p:spPr bwMode="auto">
            <a:xfrm>
              <a:off x="2286000" y="16764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007EEA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0" name="Oval 10"/>
            <p:cNvSpPr>
              <a:spLocks noChangeArrowheads="1"/>
            </p:cNvSpPr>
            <p:nvPr/>
          </p:nvSpPr>
          <p:spPr bwMode="auto">
            <a:xfrm>
              <a:off x="5638800" y="16764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007EEA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1" name="Oval 11"/>
            <p:cNvSpPr>
              <a:spLocks noChangeArrowheads="1"/>
            </p:cNvSpPr>
            <p:nvPr/>
          </p:nvSpPr>
          <p:spPr bwMode="auto">
            <a:xfrm>
              <a:off x="4572000" y="16764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007EEA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2" name="Oval 12"/>
            <p:cNvSpPr>
              <a:spLocks noChangeArrowheads="1"/>
            </p:cNvSpPr>
            <p:nvPr/>
          </p:nvSpPr>
          <p:spPr bwMode="auto">
            <a:xfrm>
              <a:off x="3429000" y="16764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007EEA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" name="Oval 13"/>
            <p:cNvSpPr>
              <a:spLocks noChangeArrowheads="1"/>
            </p:cNvSpPr>
            <p:nvPr/>
          </p:nvSpPr>
          <p:spPr bwMode="auto">
            <a:xfrm>
              <a:off x="2209800" y="1905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4" name="Oval 14"/>
            <p:cNvSpPr>
              <a:spLocks noChangeArrowheads="1"/>
            </p:cNvSpPr>
            <p:nvPr/>
          </p:nvSpPr>
          <p:spPr bwMode="auto">
            <a:xfrm>
              <a:off x="3352800" y="1905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5" name="Oval 15"/>
            <p:cNvSpPr>
              <a:spLocks noChangeArrowheads="1"/>
            </p:cNvSpPr>
            <p:nvPr/>
          </p:nvSpPr>
          <p:spPr bwMode="auto">
            <a:xfrm>
              <a:off x="4495800" y="1905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6" name="Oval 16"/>
            <p:cNvSpPr>
              <a:spLocks noChangeArrowheads="1"/>
            </p:cNvSpPr>
            <p:nvPr/>
          </p:nvSpPr>
          <p:spPr bwMode="auto">
            <a:xfrm>
              <a:off x="5562600" y="1905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7" name="Line 17"/>
            <p:cNvSpPr>
              <a:spLocks noChangeShapeType="1"/>
            </p:cNvSpPr>
            <p:nvPr/>
          </p:nvSpPr>
          <p:spPr bwMode="auto">
            <a:xfrm flipV="1">
              <a:off x="2133600" y="1676400"/>
              <a:ext cx="228600" cy="2286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Line 19"/>
            <p:cNvSpPr>
              <a:spLocks noChangeShapeType="1"/>
            </p:cNvSpPr>
            <p:nvPr/>
          </p:nvSpPr>
          <p:spPr bwMode="auto">
            <a:xfrm>
              <a:off x="1905000" y="3200400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Oval 20"/>
            <p:cNvSpPr>
              <a:spLocks noChangeArrowheads="1"/>
            </p:cNvSpPr>
            <p:nvPr/>
          </p:nvSpPr>
          <p:spPr bwMode="auto">
            <a:xfrm>
              <a:off x="2286000" y="28956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0" name="Oval 21"/>
            <p:cNvSpPr>
              <a:spLocks noChangeArrowheads="1"/>
            </p:cNvSpPr>
            <p:nvPr/>
          </p:nvSpPr>
          <p:spPr bwMode="auto">
            <a:xfrm>
              <a:off x="5638800" y="28956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1" name="Oval 22"/>
            <p:cNvSpPr>
              <a:spLocks noChangeArrowheads="1"/>
            </p:cNvSpPr>
            <p:nvPr/>
          </p:nvSpPr>
          <p:spPr bwMode="auto">
            <a:xfrm>
              <a:off x="4572000" y="28956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2" name="Oval 23"/>
            <p:cNvSpPr>
              <a:spLocks noChangeArrowheads="1"/>
            </p:cNvSpPr>
            <p:nvPr/>
          </p:nvSpPr>
          <p:spPr bwMode="auto">
            <a:xfrm>
              <a:off x="3429000" y="28956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3" name="Oval 24"/>
            <p:cNvSpPr>
              <a:spLocks noChangeArrowheads="1"/>
            </p:cNvSpPr>
            <p:nvPr/>
          </p:nvSpPr>
          <p:spPr bwMode="auto">
            <a:xfrm>
              <a:off x="2209800" y="31242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4" name="Oval 25"/>
            <p:cNvSpPr>
              <a:spLocks noChangeArrowheads="1"/>
            </p:cNvSpPr>
            <p:nvPr/>
          </p:nvSpPr>
          <p:spPr bwMode="auto">
            <a:xfrm>
              <a:off x="3733800" y="28194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5" name="Oval 26"/>
            <p:cNvSpPr>
              <a:spLocks noChangeArrowheads="1"/>
            </p:cNvSpPr>
            <p:nvPr/>
          </p:nvSpPr>
          <p:spPr bwMode="auto">
            <a:xfrm>
              <a:off x="5257800" y="31242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6" name="Oval 27"/>
            <p:cNvSpPr>
              <a:spLocks noChangeArrowheads="1"/>
            </p:cNvSpPr>
            <p:nvPr/>
          </p:nvSpPr>
          <p:spPr bwMode="auto">
            <a:xfrm>
              <a:off x="5943600" y="35052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7" name="Line 28"/>
            <p:cNvSpPr>
              <a:spLocks noChangeShapeType="1"/>
            </p:cNvSpPr>
            <p:nvPr/>
          </p:nvSpPr>
          <p:spPr bwMode="auto">
            <a:xfrm flipV="1">
              <a:off x="2133600" y="2895600"/>
              <a:ext cx="228600" cy="2286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Line 30"/>
            <p:cNvSpPr>
              <a:spLocks noChangeShapeType="1"/>
            </p:cNvSpPr>
            <p:nvPr/>
          </p:nvSpPr>
          <p:spPr bwMode="auto">
            <a:xfrm>
              <a:off x="1905000" y="4419600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Oval 31"/>
            <p:cNvSpPr>
              <a:spLocks noChangeArrowheads="1"/>
            </p:cNvSpPr>
            <p:nvPr/>
          </p:nvSpPr>
          <p:spPr bwMode="auto">
            <a:xfrm>
              <a:off x="2286000" y="41148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0" name="Oval 32"/>
            <p:cNvSpPr>
              <a:spLocks noChangeArrowheads="1"/>
            </p:cNvSpPr>
            <p:nvPr/>
          </p:nvSpPr>
          <p:spPr bwMode="auto">
            <a:xfrm>
              <a:off x="5638800" y="41148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1" name="Oval 33"/>
            <p:cNvSpPr>
              <a:spLocks noChangeArrowheads="1"/>
            </p:cNvSpPr>
            <p:nvPr/>
          </p:nvSpPr>
          <p:spPr bwMode="auto">
            <a:xfrm>
              <a:off x="4572000" y="41148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2" name="Oval 34"/>
            <p:cNvSpPr>
              <a:spLocks noChangeArrowheads="1"/>
            </p:cNvSpPr>
            <p:nvPr/>
          </p:nvSpPr>
          <p:spPr bwMode="auto">
            <a:xfrm>
              <a:off x="3429000" y="41148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" name="Oval 35"/>
            <p:cNvSpPr>
              <a:spLocks noChangeArrowheads="1"/>
            </p:cNvSpPr>
            <p:nvPr/>
          </p:nvSpPr>
          <p:spPr bwMode="auto">
            <a:xfrm>
              <a:off x="2209800" y="43434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4" name="Oval 36"/>
            <p:cNvSpPr>
              <a:spLocks noChangeArrowheads="1"/>
            </p:cNvSpPr>
            <p:nvPr/>
          </p:nvSpPr>
          <p:spPr bwMode="auto">
            <a:xfrm>
              <a:off x="4114800" y="43434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5" name="Oval 37"/>
            <p:cNvSpPr>
              <a:spLocks noChangeArrowheads="1"/>
            </p:cNvSpPr>
            <p:nvPr/>
          </p:nvSpPr>
          <p:spPr bwMode="auto">
            <a:xfrm>
              <a:off x="4495800" y="43434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6" name="Oval 38"/>
            <p:cNvSpPr>
              <a:spLocks noChangeArrowheads="1"/>
            </p:cNvSpPr>
            <p:nvPr/>
          </p:nvSpPr>
          <p:spPr bwMode="auto">
            <a:xfrm>
              <a:off x="6324600" y="43434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7" name="Line 39"/>
            <p:cNvSpPr>
              <a:spLocks noChangeShapeType="1"/>
            </p:cNvSpPr>
            <p:nvPr/>
          </p:nvSpPr>
          <p:spPr bwMode="auto">
            <a:xfrm flipV="1">
              <a:off x="2133600" y="4114800"/>
              <a:ext cx="228600" cy="2286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Line 40"/>
            <p:cNvSpPr>
              <a:spLocks noChangeShapeType="1"/>
            </p:cNvSpPr>
            <p:nvPr/>
          </p:nvSpPr>
          <p:spPr bwMode="auto">
            <a:xfrm>
              <a:off x="1981200" y="5791200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Oval 41"/>
            <p:cNvSpPr>
              <a:spLocks noChangeArrowheads="1"/>
            </p:cNvSpPr>
            <p:nvPr/>
          </p:nvSpPr>
          <p:spPr bwMode="auto">
            <a:xfrm>
              <a:off x="2362200" y="548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0" name="Oval 42"/>
            <p:cNvSpPr>
              <a:spLocks noChangeArrowheads="1"/>
            </p:cNvSpPr>
            <p:nvPr/>
          </p:nvSpPr>
          <p:spPr bwMode="auto">
            <a:xfrm>
              <a:off x="5715000" y="548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1" name="Oval 43"/>
            <p:cNvSpPr>
              <a:spLocks noChangeArrowheads="1"/>
            </p:cNvSpPr>
            <p:nvPr/>
          </p:nvSpPr>
          <p:spPr bwMode="auto">
            <a:xfrm>
              <a:off x="4648200" y="548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" name="Oval 44"/>
            <p:cNvSpPr>
              <a:spLocks noChangeArrowheads="1"/>
            </p:cNvSpPr>
            <p:nvPr/>
          </p:nvSpPr>
          <p:spPr bwMode="auto">
            <a:xfrm>
              <a:off x="3505200" y="548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" name="Oval 45"/>
            <p:cNvSpPr>
              <a:spLocks noChangeArrowheads="1"/>
            </p:cNvSpPr>
            <p:nvPr/>
          </p:nvSpPr>
          <p:spPr bwMode="auto">
            <a:xfrm>
              <a:off x="2286000" y="5715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" name="Oval 47"/>
            <p:cNvSpPr>
              <a:spLocks noChangeArrowheads="1"/>
            </p:cNvSpPr>
            <p:nvPr/>
          </p:nvSpPr>
          <p:spPr bwMode="auto">
            <a:xfrm>
              <a:off x="5334000" y="5715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5" name="Oval 48"/>
            <p:cNvSpPr>
              <a:spLocks noChangeArrowheads="1"/>
            </p:cNvSpPr>
            <p:nvPr/>
          </p:nvSpPr>
          <p:spPr bwMode="auto">
            <a:xfrm>
              <a:off x="6019800" y="54102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6" name="Line 49"/>
            <p:cNvSpPr>
              <a:spLocks noChangeShapeType="1"/>
            </p:cNvSpPr>
            <p:nvPr/>
          </p:nvSpPr>
          <p:spPr bwMode="auto">
            <a:xfrm flipV="1">
              <a:off x="2209800" y="5486400"/>
              <a:ext cx="228600" cy="2286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Text Box 51"/>
            <p:cNvSpPr txBox="1">
              <a:spLocks noChangeArrowheads="1"/>
            </p:cNvSpPr>
            <p:nvPr/>
          </p:nvSpPr>
          <p:spPr bwMode="auto">
            <a:xfrm>
              <a:off x="6781800" y="1752600"/>
              <a:ext cx="679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n=0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68" name="Text Box 52"/>
            <p:cNvSpPr txBox="1">
              <a:spLocks noChangeArrowheads="1"/>
            </p:cNvSpPr>
            <p:nvPr/>
          </p:nvSpPr>
          <p:spPr bwMode="auto">
            <a:xfrm>
              <a:off x="6858000" y="5562600"/>
              <a:ext cx="679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n=3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69" name="Text Box 53"/>
            <p:cNvSpPr txBox="1">
              <a:spLocks noChangeArrowheads="1"/>
            </p:cNvSpPr>
            <p:nvPr/>
          </p:nvSpPr>
          <p:spPr bwMode="auto">
            <a:xfrm>
              <a:off x="6781800" y="4191000"/>
              <a:ext cx="679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n=2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70" name="Text Box 54"/>
            <p:cNvSpPr txBox="1">
              <a:spLocks noChangeArrowheads="1"/>
            </p:cNvSpPr>
            <p:nvPr/>
          </p:nvSpPr>
          <p:spPr bwMode="auto">
            <a:xfrm>
              <a:off x="6781800" y="2971800"/>
              <a:ext cx="679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n=1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72" name="Text Box 57"/>
            <p:cNvSpPr txBox="1">
              <a:spLocks noChangeArrowheads="1"/>
            </p:cNvSpPr>
            <p:nvPr/>
          </p:nvSpPr>
          <p:spPr bwMode="auto">
            <a:xfrm>
              <a:off x="8153400" y="17526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0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73" name="Text Box 58"/>
            <p:cNvSpPr txBox="1">
              <a:spLocks noChangeArrowheads="1"/>
            </p:cNvSpPr>
            <p:nvPr/>
          </p:nvSpPr>
          <p:spPr bwMode="auto">
            <a:xfrm>
              <a:off x="8137525" y="2930525"/>
              <a:ext cx="5873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Symbol" charset="0"/>
                </a:rPr>
                <a:t>p/2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74" name="Text Box 59"/>
            <p:cNvSpPr txBox="1">
              <a:spLocks noChangeArrowheads="1"/>
            </p:cNvSpPr>
            <p:nvPr/>
          </p:nvSpPr>
          <p:spPr bwMode="auto">
            <a:xfrm>
              <a:off x="8077200" y="5562600"/>
              <a:ext cx="7397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Symbol" charset="0"/>
                </a:rPr>
                <a:t>3p/2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75" name="Text Box 60"/>
            <p:cNvSpPr txBox="1">
              <a:spLocks noChangeArrowheads="1"/>
            </p:cNvSpPr>
            <p:nvPr/>
          </p:nvSpPr>
          <p:spPr bwMode="auto">
            <a:xfrm>
              <a:off x="8305800" y="4114800"/>
              <a:ext cx="3524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Symbol" charset="0"/>
                </a:rPr>
                <a:t>p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76" name="Text Box 61"/>
            <p:cNvSpPr txBox="1">
              <a:spLocks noChangeArrowheads="1"/>
            </p:cNvSpPr>
            <p:nvPr/>
          </p:nvSpPr>
          <p:spPr bwMode="auto">
            <a:xfrm>
              <a:off x="2270125" y="1143000"/>
              <a:ext cx="40211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imes New Roman" charset="0"/>
                </a:rPr>
                <a:t> </a:t>
              </a:r>
              <a:r>
                <a:rPr lang="en-US" b="1">
                  <a:latin typeface="Times New Roman" charset="0"/>
                </a:rPr>
                <a:t>A             B             C            D</a:t>
              </a:r>
              <a:endParaRPr lang="en-US">
                <a:latin typeface="Times New Roman" charset="0"/>
              </a:endParaRPr>
            </a:p>
          </p:txBody>
        </p:sp>
      </p:grpSp>
      <p:sp>
        <p:nvSpPr>
          <p:cNvPr id="181" name="Text Box 55"/>
          <p:cNvSpPr txBox="1">
            <a:spLocks noChangeArrowheads="1"/>
          </p:cNvSpPr>
          <p:nvPr/>
        </p:nvSpPr>
        <p:spPr bwMode="auto">
          <a:xfrm>
            <a:off x="7857365" y="1171600"/>
            <a:ext cx="53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b="1" dirty="0" err="1">
                <a:latin typeface="Symbol" charset="0"/>
              </a:rPr>
              <a:t>Df</a:t>
            </a:r>
            <a:endParaRPr lang="en-US" dirty="0">
              <a:latin typeface="Times New Roman" charset="0"/>
            </a:endParaRPr>
          </a:p>
        </p:txBody>
      </p:sp>
      <p:cxnSp>
        <p:nvCxnSpPr>
          <p:cNvPr id="182" name="Straight Connector 181"/>
          <p:cNvCxnSpPr/>
          <p:nvPr/>
        </p:nvCxnSpPr>
        <p:spPr>
          <a:xfrm>
            <a:off x="6687235" y="2213865"/>
            <a:ext cx="1665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26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345705" cy="914400"/>
          </a:xfrm>
        </p:spPr>
        <p:txBody>
          <a:bodyPr/>
          <a:lstStyle/>
          <a:p>
            <a:r>
              <a:rPr lang="en-US" sz="4400" dirty="0" smtClean="0"/>
              <a:t>Coupled Bunch Instabilities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28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1061610" y="1143000"/>
            <a:ext cx="7597775" cy="5029200"/>
            <a:chOff x="1219200" y="1143000"/>
            <a:chExt cx="7597775" cy="5029200"/>
          </a:xfrm>
        </p:grpSpPr>
        <p:grpSp>
          <p:nvGrpSpPr>
            <p:cNvPr id="69" name="Group 3"/>
            <p:cNvGrpSpPr>
              <a:grpSpLocks/>
            </p:cNvGrpSpPr>
            <p:nvPr/>
          </p:nvGrpSpPr>
          <p:grpSpPr bwMode="auto">
            <a:xfrm>
              <a:off x="1219200" y="1219200"/>
              <a:ext cx="742950" cy="804863"/>
              <a:chOff x="864" y="501"/>
              <a:chExt cx="468" cy="507"/>
            </a:xfrm>
          </p:grpSpPr>
          <p:sp>
            <p:nvSpPr>
              <p:cNvPr id="177" name="Line 4"/>
              <p:cNvSpPr>
                <a:spLocks noChangeShapeType="1"/>
              </p:cNvSpPr>
              <p:nvPr/>
            </p:nvSpPr>
            <p:spPr bwMode="auto">
              <a:xfrm>
                <a:off x="864" y="528"/>
                <a:ext cx="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Line 5"/>
              <p:cNvSpPr>
                <a:spLocks noChangeShapeType="1"/>
              </p:cNvSpPr>
              <p:nvPr/>
            </p:nvSpPr>
            <p:spPr bwMode="auto">
              <a:xfrm>
                <a:off x="864" y="1008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Text Box 6"/>
              <p:cNvSpPr txBox="1">
                <a:spLocks noChangeArrowheads="1"/>
              </p:cNvSpPr>
              <p:nvPr/>
            </p:nvSpPr>
            <p:spPr bwMode="auto">
              <a:xfrm>
                <a:off x="902" y="501"/>
                <a:ext cx="30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b="1">
                    <a:latin typeface="Times New Roman" charset="0"/>
                    <a:sym typeface="Symbol" charset="0"/>
                  </a:rPr>
                  <a:t></a:t>
                </a:r>
                <a:r>
                  <a:rPr lang="en-US" sz="1800" b="1">
                    <a:latin typeface="Times New Roman" charset="0"/>
                  </a:rPr>
                  <a:t>E</a:t>
                </a:r>
              </a:p>
            </p:txBody>
          </p:sp>
          <p:sp>
            <p:nvSpPr>
              <p:cNvPr id="180" name="Text Box 7"/>
              <p:cNvSpPr txBox="1">
                <a:spLocks noChangeArrowheads="1"/>
              </p:cNvSpPr>
              <p:nvPr/>
            </p:nvSpPr>
            <p:spPr bwMode="auto">
              <a:xfrm>
                <a:off x="864" y="768"/>
                <a:ext cx="46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b="1">
                    <a:latin typeface="Times New Roman" charset="0"/>
                  </a:rPr>
                  <a:t>phase</a:t>
                </a:r>
                <a:endParaRPr lang="en-US">
                  <a:latin typeface="Times New Roman" charset="0"/>
                </a:endParaRPr>
              </a:p>
            </p:txBody>
          </p:sp>
        </p:grpSp>
        <p:sp>
          <p:nvSpPr>
            <p:cNvPr id="128" name="Line 8"/>
            <p:cNvSpPr>
              <a:spLocks noChangeShapeType="1"/>
            </p:cNvSpPr>
            <p:nvPr/>
          </p:nvSpPr>
          <p:spPr bwMode="auto">
            <a:xfrm>
              <a:off x="1905000" y="1981200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Oval 13"/>
            <p:cNvSpPr>
              <a:spLocks noChangeArrowheads="1"/>
            </p:cNvSpPr>
            <p:nvPr/>
          </p:nvSpPr>
          <p:spPr bwMode="auto">
            <a:xfrm>
              <a:off x="2209800" y="1905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4" name="Oval 14"/>
            <p:cNvSpPr>
              <a:spLocks noChangeArrowheads="1"/>
            </p:cNvSpPr>
            <p:nvPr/>
          </p:nvSpPr>
          <p:spPr bwMode="auto">
            <a:xfrm>
              <a:off x="3352800" y="1905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5" name="Oval 15"/>
            <p:cNvSpPr>
              <a:spLocks noChangeArrowheads="1"/>
            </p:cNvSpPr>
            <p:nvPr/>
          </p:nvSpPr>
          <p:spPr bwMode="auto">
            <a:xfrm>
              <a:off x="4495800" y="1905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6" name="Oval 16"/>
            <p:cNvSpPr>
              <a:spLocks noChangeArrowheads="1"/>
            </p:cNvSpPr>
            <p:nvPr/>
          </p:nvSpPr>
          <p:spPr bwMode="auto">
            <a:xfrm>
              <a:off x="5562600" y="1905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7" name="Line 17"/>
            <p:cNvSpPr>
              <a:spLocks noChangeShapeType="1"/>
            </p:cNvSpPr>
            <p:nvPr/>
          </p:nvSpPr>
          <p:spPr bwMode="auto">
            <a:xfrm flipV="1">
              <a:off x="2133600" y="1676400"/>
              <a:ext cx="228600" cy="2286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Line 19"/>
            <p:cNvSpPr>
              <a:spLocks noChangeShapeType="1"/>
            </p:cNvSpPr>
            <p:nvPr/>
          </p:nvSpPr>
          <p:spPr bwMode="auto">
            <a:xfrm>
              <a:off x="1905000" y="3200400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Oval 20"/>
            <p:cNvSpPr>
              <a:spLocks noChangeArrowheads="1"/>
            </p:cNvSpPr>
            <p:nvPr/>
          </p:nvSpPr>
          <p:spPr bwMode="auto">
            <a:xfrm>
              <a:off x="2286000" y="28956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tx2">
                  <a:lumMod val="5000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0" name="Oval 21"/>
            <p:cNvSpPr>
              <a:spLocks noChangeArrowheads="1"/>
            </p:cNvSpPr>
            <p:nvPr/>
          </p:nvSpPr>
          <p:spPr bwMode="auto">
            <a:xfrm>
              <a:off x="5638800" y="28956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007EEA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1" name="Oval 22"/>
            <p:cNvSpPr>
              <a:spLocks noChangeArrowheads="1"/>
            </p:cNvSpPr>
            <p:nvPr/>
          </p:nvSpPr>
          <p:spPr bwMode="auto">
            <a:xfrm>
              <a:off x="4572000" y="28956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007EEA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2" name="Oval 23"/>
            <p:cNvSpPr>
              <a:spLocks noChangeArrowheads="1"/>
            </p:cNvSpPr>
            <p:nvPr/>
          </p:nvSpPr>
          <p:spPr bwMode="auto">
            <a:xfrm>
              <a:off x="3429000" y="28956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007EEA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3" name="Oval 24"/>
            <p:cNvSpPr>
              <a:spLocks noChangeArrowheads="1"/>
            </p:cNvSpPr>
            <p:nvPr/>
          </p:nvSpPr>
          <p:spPr bwMode="auto">
            <a:xfrm>
              <a:off x="2209800" y="31242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4" name="Oval 25"/>
            <p:cNvSpPr>
              <a:spLocks noChangeArrowheads="1"/>
            </p:cNvSpPr>
            <p:nvPr/>
          </p:nvSpPr>
          <p:spPr bwMode="auto">
            <a:xfrm>
              <a:off x="3733800" y="28194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5" name="Oval 26"/>
            <p:cNvSpPr>
              <a:spLocks noChangeArrowheads="1"/>
            </p:cNvSpPr>
            <p:nvPr/>
          </p:nvSpPr>
          <p:spPr bwMode="auto">
            <a:xfrm>
              <a:off x="5257800" y="31242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6" name="Oval 27"/>
            <p:cNvSpPr>
              <a:spLocks noChangeArrowheads="1"/>
            </p:cNvSpPr>
            <p:nvPr/>
          </p:nvSpPr>
          <p:spPr bwMode="auto">
            <a:xfrm>
              <a:off x="5943600" y="35052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7" name="Line 28"/>
            <p:cNvSpPr>
              <a:spLocks noChangeShapeType="1"/>
            </p:cNvSpPr>
            <p:nvPr/>
          </p:nvSpPr>
          <p:spPr bwMode="auto">
            <a:xfrm flipV="1">
              <a:off x="2133600" y="2895600"/>
              <a:ext cx="228600" cy="2286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Line 30"/>
            <p:cNvSpPr>
              <a:spLocks noChangeShapeType="1"/>
            </p:cNvSpPr>
            <p:nvPr/>
          </p:nvSpPr>
          <p:spPr bwMode="auto">
            <a:xfrm>
              <a:off x="1905000" y="4419600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Oval 31"/>
            <p:cNvSpPr>
              <a:spLocks noChangeArrowheads="1"/>
            </p:cNvSpPr>
            <p:nvPr/>
          </p:nvSpPr>
          <p:spPr bwMode="auto">
            <a:xfrm>
              <a:off x="2286000" y="41148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0" name="Oval 32"/>
            <p:cNvSpPr>
              <a:spLocks noChangeArrowheads="1"/>
            </p:cNvSpPr>
            <p:nvPr/>
          </p:nvSpPr>
          <p:spPr bwMode="auto">
            <a:xfrm>
              <a:off x="5638800" y="41148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1" name="Oval 33"/>
            <p:cNvSpPr>
              <a:spLocks noChangeArrowheads="1"/>
            </p:cNvSpPr>
            <p:nvPr/>
          </p:nvSpPr>
          <p:spPr bwMode="auto">
            <a:xfrm>
              <a:off x="4572000" y="41148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2" name="Oval 34"/>
            <p:cNvSpPr>
              <a:spLocks noChangeArrowheads="1"/>
            </p:cNvSpPr>
            <p:nvPr/>
          </p:nvSpPr>
          <p:spPr bwMode="auto">
            <a:xfrm>
              <a:off x="3429000" y="41148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" name="Oval 35"/>
            <p:cNvSpPr>
              <a:spLocks noChangeArrowheads="1"/>
            </p:cNvSpPr>
            <p:nvPr/>
          </p:nvSpPr>
          <p:spPr bwMode="auto">
            <a:xfrm>
              <a:off x="2209800" y="43434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4" name="Oval 36"/>
            <p:cNvSpPr>
              <a:spLocks noChangeArrowheads="1"/>
            </p:cNvSpPr>
            <p:nvPr/>
          </p:nvSpPr>
          <p:spPr bwMode="auto">
            <a:xfrm>
              <a:off x="4114800" y="43434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5" name="Oval 37"/>
            <p:cNvSpPr>
              <a:spLocks noChangeArrowheads="1"/>
            </p:cNvSpPr>
            <p:nvPr/>
          </p:nvSpPr>
          <p:spPr bwMode="auto">
            <a:xfrm>
              <a:off x="4495800" y="43434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6" name="Oval 38"/>
            <p:cNvSpPr>
              <a:spLocks noChangeArrowheads="1"/>
            </p:cNvSpPr>
            <p:nvPr/>
          </p:nvSpPr>
          <p:spPr bwMode="auto">
            <a:xfrm>
              <a:off x="6324600" y="43434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7" name="Line 39"/>
            <p:cNvSpPr>
              <a:spLocks noChangeShapeType="1"/>
            </p:cNvSpPr>
            <p:nvPr/>
          </p:nvSpPr>
          <p:spPr bwMode="auto">
            <a:xfrm flipV="1">
              <a:off x="2133600" y="4114800"/>
              <a:ext cx="228600" cy="2286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Line 40"/>
            <p:cNvSpPr>
              <a:spLocks noChangeShapeType="1"/>
            </p:cNvSpPr>
            <p:nvPr/>
          </p:nvSpPr>
          <p:spPr bwMode="auto">
            <a:xfrm>
              <a:off x="1981200" y="5791200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Oval 41"/>
            <p:cNvSpPr>
              <a:spLocks noChangeArrowheads="1"/>
            </p:cNvSpPr>
            <p:nvPr/>
          </p:nvSpPr>
          <p:spPr bwMode="auto">
            <a:xfrm>
              <a:off x="2362200" y="548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0" name="Oval 42"/>
            <p:cNvSpPr>
              <a:spLocks noChangeArrowheads="1"/>
            </p:cNvSpPr>
            <p:nvPr/>
          </p:nvSpPr>
          <p:spPr bwMode="auto">
            <a:xfrm>
              <a:off x="5715000" y="548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1" name="Oval 43"/>
            <p:cNvSpPr>
              <a:spLocks noChangeArrowheads="1"/>
            </p:cNvSpPr>
            <p:nvPr/>
          </p:nvSpPr>
          <p:spPr bwMode="auto">
            <a:xfrm>
              <a:off x="4648200" y="548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" name="Oval 44"/>
            <p:cNvSpPr>
              <a:spLocks noChangeArrowheads="1"/>
            </p:cNvSpPr>
            <p:nvPr/>
          </p:nvSpPr>
          <p:spPr bwMode="auto">
            <a:xfrm>
              <a:off x="3505200" y="548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" name="Oval 45"/>
            <p:cNvSpPr>
              <a:spLocks noChangeArrowheads="1"/>
            </p:cNvSpPr>
            <p:nvPr/>
          </p:nvSpPr>
          <p:spPr bwMode="auto">
            <a:xfrm>
              <a:off x="2286000" y="5715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" name="Oval 47"/>
            <p:cNvSpPr>
              <a:spLocks noChangeArrowheads="1"/>
            </p:cNvSpPr>
            <p:nvPr/>
          </p:nvSpPr>
          <p:spPr bwMode="auto">
            <a:xfrm>
              <a:off x="5334000" y="5715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5" name="Oval 48"/>
            <p:cNvSpPr>
              <a:spLocks noChangeArrowheads="1"/>
            </p:cNvSpPr>
            <p:nvPr/>
          </p:nvSpPr>
          <p:spPr bwMode="auto">
            <a:xfrm>
              <a:off x="6019800" y="54102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6" name="Line 49"/>
            <p:cNvSpPr>
              <a:spLocks noChangeShapeType="1"/>
            </p:cNvSpPr>
            <p:nvPr/>
          </p:nvSpPr>
          <p:spPr bwMode="auto">
            <a:xfrm flipV="1">
              <a:off x="2209800" y="5486400"/>
              <a:ext cx="228600" cy="2286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Text Box 51"/>
            <p:cNvSpPr txBox="1">
              <a:spLocks noChangeArrowheads="1"/>
            </p:cNvSpPr>
            <p:nvPr/>
          </p:nvSpPr>
          <p:spPr bwMode="auto">
            <a:xfrm>
              <a:off x="6781800" y="1752600"/>
              <a:ext cx="679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n=0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68" name="Text Box 52"/>
            <p:cNvSpPr txBox="1">
              <a:spLocks noChangeArrowheads="1"/>
            </p:cNvSpPr>
            <p:nvPr/>
          </p:nvSpPr>
          <p:spPr bwMode="auto">
            <a:xfrm>
              <a:off x="6858000" y="5562600"/>
              <a:ext cx="679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n=3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69" name="Text Box 53"/>
            <p:cNvSpPr txBox="1">
              <a:spLocks noChangeArrowheads="1"/>
            </p:cNvSpPr>
            <p:nvPr/>
          </p:nvSpPr>
          <p:spPr bwMode="auto">
            <a:xfrm>
              <a:off x="6781800" y="4191000"/>
              <a:ext cx="679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n=2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70" name="Text Box 54"/>
            <p:cNvSpPr txBox="1">
              <a:spLocks noChangeArrowheads="1"/>
            </p:cNvSpPr>
            <p:nvPr/>
          </p:nvSpPr>
          <p:spPr bwMode="auto">
            <a:xfrm>
              <a:off x="6781800" y="2971800"/>
              <a:ext cx="679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n=1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72" name="Text Box 57"/>
            <p:cNvSpPr txBox="1">
              <a:spLocks noChangeArrowheads="1"/>
            </p:cNvSpPr>
            <p:nvPr/>
          </p:nvSpPr>
          <p:spPr bwMode="auto">
            <a:xfrm>
              <a:off x="8153400" y="17526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0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73" name="Text Box 58"/>
            <p:cNvSpPr txBox="1">
              <a:spLocks noChangeArrowheads="1"/>
            </p:cNvSpPr>
            <p:nvPr/>
          </p:nvSpPr>
          <p:spPr bwMode="auto">
            <a:xfrm>
              <a:off x="8137525" y="2930525"/>
              <a:ext cx="5873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Symbol" charset="0"/>
                </a:rPr>
                <a:t>p/2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74" name="Text Box 59"/>
            <p:cNvSpPr txBox="1">
              <a:spLocks noChangeArrowheads="1"/>
            </p:cNvSpPr>
            <p:nvPr/>
          </p:nvSpPr>
          <p:spPr bwMode="auto">
            <a:xfrm>
              <a:off x="8077200" y="5562600"/>
              <a:ext cx="7397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Symbol" charset="0"/>
                </a:rPr>
                <a:t>3p/2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75" name="Text Box 60"/>
            <p:cNvSpPr txBox="1">
              <a:spLocks noChangeArrowheads="1"/>
            </p:cNvSpPr>
            <p:nvPr/>
          </p:nvSpPr>
          <p:spPr bwMode="auto">
            <a:xfrm>
              <a:off x="8305800" y="4114800"/>
              <a:ext cx="3524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Symbol" charset="0"/>
                </a:rPr>
                <a:t>p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76" name="Text Box 61"/>
            <p:cNvSpPr txBox="1">
              <a:spLocks noChangeArrowheads="1"/>
            </p:cNvSpPr>
            <p:nvPr/>
          </p:nvSpPr>
          <p:spPr bwMode="auto">
            <a:xfrm>
              <a:off x="2270125" y="1143000"/>
              <a:ext cx="40211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imes New Roman" charset="0"/>
                </a:rPr>
                <a:t> </a:t>
              </a:r>
              <a:r>
                <a:rPr lang="en-US" b="1">
                  <a:latin typeface="Times New Roman" charset="0"/>
                </a:rPr>
                <a:t>A             B             C            D</a:t>
              </a:r>
              <a:endParaRPr lang="en-US">
                <a:latin typeface="Times New Roman" charset="0"/>
              </a:endParaRPr>
            </a:p>
          </p:txBody>
        </p:sp>
      </p:grpSp>
      <p:sp>
        <p:nvSpPr>
          <p:cNvPr id="181" name="Text Box 55"/>
          <p:cNvSpPr txBox="1">
            <a:spLocks noChangeArrowheads="1"/>
          </p:cNvSpPr>
          <p:nvPr/>
        </p:nvSpPr>
        <p:spPr bwMode="auto">
          <a:xfrm>
            <a:off x="7857365" y="1171600"/>
            <a:ext cx="53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b="1" dirty="0" err="1">
                <a:latin typeface="Symbol" charset="0"/>
              </a:rPr>
              <a:t>Df</a:t>
            </a:r>
            <a:endParaRPr lang="en-US" dirty="0">
              <a:latin typeface="Times New Roman" charset="0"/>
            </a:endParaRPr>
          </a:p>
        </p:txBody>
      </p:sp>
      <p:cxnSp>
        <p:nvCxnSpPr>
          <p:cNvPr id="182" name="Straight Connector 181"/>
          <p:cNvCxnSpPr/>
          <p:nvPr/>
        </p:nvCxnSpPr>
        <p:spPr>
          <a:xfrm>
            <a:off x="6687235" y="3474005"/>
            <a:ext cx="1665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Oval 21"/>
          <p:cNvSpPr>
            <a:spLocks noChangeArrowheads="1"/>
          </p:cNvSpPr>
          <p:nvPr/>
        </p:nvSpPr>
        <p:spPr bwMode="auto">
          <a:xfrm>
            <a:off x="5520190" y="1628800"/>
            <a:ext cx="762000" cy="685800"/>
          </a:xfrm>
          <a:prstGeom prst="ellipse">
            <a:avLst/>
          </a:prstGeom>
          <a:noFill/>
          <a:ln w="38100" cap="rnd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7" name="Oval 21"/>
          <p:cNvSpPr>
            <a:spLocks noChangeArrowheads="1"/>
          </p:cNvSpPr>
          <p:nvPr/>
        </p:nvSpPr>
        <p:spPr bwMode="auto">
          <a:xfrm>
            <a:off x="4391980" y="1628800"/>
            <a:ext cx="762000" cy="685800"/>
          </a:xfrm>
          <a:prstGeom prst="ellipse">
            <a:avLst/>
          </a:prstGeom>
          <a:noFill/>
          <a:ln w="38100" cap="rnd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" name="Oval 21"/>
          <p:cNvSpPr>
            <a:spLocks noChangeArrowheads="1"/>
          </p:cNvSpPr>
          <p:nvPr/>
        </p:nvSpPr>
        <p:spPr bwMode="auto">
          <a:xfrm>
            <a:off x="3266855" y="1628800"/>
            <a:ext cx="762000" cy="685800"/>
          </a:xfrm>
          <a:prstGeom prst="ellipse">
            <a:avLst/>
          </a:prstGeom>
          <a:noFill/>
          <a:ln w="38100" cap="rnd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" name="Oval 21"/>
          <p:cNvSpPr>
            <a:spLocks noChangeArrowheads="1"/>
          </p:cNvSpPr>
          <p:nvPr/>
        </p:nvSpPr>
        <p:spPr bwMode="auto">
          <a:xfrm>
            <a:off x="2144815" y="1628800"/>
            <a:ext cx="762000" cy="685800"/>
          </a:xfrm>
          <a:prstGeom prst="ellipse">
            <a:avLst/>
          </a:prstGeom>
          <a:noFill/>
          <a:ln w="38100" cap="rnd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41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345705" cy="914400"/>
          </a:xfrm>
        </p:spPr>
        <p:txBody>
          <a:bodyPr/>
          <a:lstStyle/>
          <a:p>
            <a:r>
              <a:rPr lang="en-US" sz="4400" dirty="0" smtClean="0"/>
              <a:t>Coupled Bunch Instabilities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29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1" name="Text Box 55"/>
          <p:cNvSpPr txBox="1">
            <a:spLocks noChangeArrowheads="1"/>
          </p:cNvSpPr>
          <p:nvPr/>
        </p:nvSpPr>
        <p:spPr bwMode="auto">
          <a:xfrm>
            <a:off x="7857365" y="1171600"/>
            <a:ext cx="53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b="1" dirty="0" err="1">
                <a:latin typeface="Symbol" charset="0"/>
              </a:rPr>
              <a:t>Df</a:t>
            </a:r>
            <a:endParaRPr lang="en-US" dirty="0">
              <a:latin typeface="Times New Roman" charset="0"/>
            </a:endParaRPr>
          </a:p>
        </p:txBody>
      </p:sp>
      <p:cxnSp>
        <p:nvCxnSpPr>
          <p:cNvPr id="182" name="Straight Connector 181"/>
          <p:cNvCxnSpPr/>
          <p:nvPr/>
        </p:nvCxnSpPr>
        <p:spPr>
          <a:xfrm>
            <a:off x="6732240" y="3429000"/>
            <a:ext cx="1665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1069680" y="1133745"/>
            <a:ext cx="7597775" cy="5105400"/>
            <a:chOff x="1219200" y="1143000"/>
            <a:chExt cx="7597775" cy="5105400"/>
          </a:xfrm>
        </p:grpSpPr>
        <p:grpSp>
          <p:nvGrpSpPr>
            <p:cNvPr id="67" name="Group 3"/>
            <p:cNvGrpSpPr>
              <a:grpSpLocks/>
            </p:cNvGrpSpPr>
            <p:nvPr/>
          </p:nvGrpSpPr>
          <p:grpSpPr bwMode="auto">
            <a:xfrm>
              <a:off x="1219200" y="1219200"/>
              <a:ext cx="742950" cy="804863"/>
              <a:chOff x="864" y="501"/>
              <a:chExt cx="468" cy="507"/>
            </a:xfrm>
          </p:grpSpPr>
          <p:sp>
            <p:nvSpPr>
              <p:cNvPr id="120" name="Line 4"/>
              <p:cNvSpPr>
                <a:spLocks noChangeShapeType="1"/>
              </p:cNvSpPr>
              <p:nvPr/>
            </p:nvSpPr>
            <p:spPr bwMode="auto">
              <a:xfrm>
                <a:off x="864" y="528"/>
                <a:ext cx="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Line 5"/>
              <p:cNvSpPr>
                <a:spLocks noChangeShapeType="1"/>
              </p:cNvSpPr>
              <p:nvPr/>
            </p:nvSpPr>
            <p:spPr bwMode="auto">
              <a:xfrm>
                <a:off x="864" y="1008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Text Box 6"/>
              <p:cNvSpPr txBox="1">
                <a:spLocks noChangeArrowheads="1"/>
              </p:cNvSpPr>
              <p:nvPr/>
            </p:nvSpPr>
            <p:spPr bwMode="auto">
              <a:xfrm>
                <a:off x="902" y="501"/>
                <a:ext cx="30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b="1">
                    <a:latin typeface="Times New Roman" charset="0"/>
                    <a:sym typeface="Symbol" charset="0"/>
                  </a:rPr>
                  <a:t></a:t>
                </a:r>
                <a:r>
                  <a:rPr lang="en-US" sz="1800" b="1">
                    <a:latin typeface="Times New Roman" charset="0"/>
                  </a:rPr>
                  <a:t>E</a:t>
                </a:r>
              </a:p>
            </p:txBody>
          </p:sp>
          <p:sp>
            <p:nvSpPr>
              <p:cNvPr id="123" name="Text Box 7"/>
              <p:cNvSpPr txBox="1">
                <a:spLocks noChangeArrowheads="1"/>
              </p:cNvSpPr>
              <p:nvPr/>
            </p:nvSpPr>
            <p:spPr bwMode="auto">
              <a:xfrm>
                <a:off x="864" y="768"/>
                <a:ext cx="46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b="1">
                    <a:latin typeface="Times New Roman" charset="0"/>
                  </a:rPr>
                  <a:t>phase</a:t>
                </a:r>
                <a:endParaRPr lang="en-US">
                  <a:latin typeface="Times New Roman" charset="0"/>
                </a:endParaRPr>
              </a:p>
            </p:txBody>
          </p:sp>
        </p:grpSp>
        <p:sp>
          <p:nvSpPr>
            <p:cNvPr id="70" name="Line 8"/>
            <p:cNvSpPr>
              <a:spLocks noChangeShapeType="1"/>
            </p:cNvSpPr>
            <p:nvPr/>
          </p:nvSpPr>
          <p:spPr bwMode="auto">
            <a:xfrm>
              <a:off x="1905000" y="1981200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9"/>
            <p:cNvSpPr>
              <a:spLocks noChangeArrowheads="1"/>
            </p:cNvSpPr>
            <p:nvPr/>
          </p:nvSpPr>
          <p:spPr bwMode="auto">
            <a:xfrm>
              <a:off x="2286000" y="167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2" name="Oval 10"/>
            <p:cNvSpPr>
              <a:spLocks noChangeArrowheads="1"/>
            </p:cNvSpPr>
            <p:nvPr/>
          </p:nvSpPr>
          <p:spPr bwMode="auto">
            <a:xfrm>
              <a:off x="5638800" y="167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3" name="Oval 11"/>
            <p:cNvSpPr>
              <a:spLocks noChangeArrowheads="1"/>
            </p:cNvSpPr>
            <p:nvPr/>
          </p:nvSpPr>
          <p:spPr bwMode="auto">
            <a:xfrm>
              <a:off x="4572000" y="167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4" name="Oval 12"/>
            <p:cNvSpPr>
              <a:spLocks noChangeArrowheads="1"/>
            </p:cNvSpPr>
            <p:nvPr/>
          </p:nvSpPr>
          <p:spPr bwMode="auto">
            <a:xfrm>
              <a:off x="3429000" y="167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5" name="Oval 13"/>
            <p:cNvSpPr>
              <a:spLocks noChangeArrowheads="1"/>
            </p:cNvSpPr>
            <p:nvPr/>
          </p:nvSpPr>
          <p:spPr bwMode="auto">
            <a:xfrm>
              <a:off x="2209800" y="1905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" name="Oval 14"/>
            <p:cNvSpPr>
              <a:spLocks noChangeArrowheads="1"/>
            </p:cNvSpPr>
            <p:nvPr/>
          </p:nvSpPr>
          <p:spPr bwMode="auto">
            <a:xfrm>
              <a:off x="3352800" y="1905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" name="Oval 15"/>
            <p:cNvSpPr>
              <a:spLocks noChangeArrowheads="1"/>
            </p:cNvSpPr>
            <p:nvPr/>
          </p:nvSpPr>
          <p:spPr bwMode="auto">
            <a:xfrm>
              <a:off x="4495800" y="1905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" name="Oval 16"/>
            <p:cNvSpPr>
              <a:spLocks noChangeArrowheads="1"/>
            </p:cNvSpPr>
            <p:nvPr/>
          </p:nvSpPr>
          <p:spPr bwMode="auto">
            <a:xfrm>
              <a:off x="5562600" y="1905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9" name="Line 17"/>
            <p:cNvSpPr>
              <a:spLocks noChangeShapeType="1"/>
            </p:cNvSpPr>
            <p:nvPr/>
          </p:nvSpPr>
          <p:spPr bwMode="auto">
            <a:xfrm flipV="1">
              <a:off x="2133600" y="1676400"/>
              <a:ext cx="228600" cy="2286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19"/>
            <p:cNvSpPr>
              <a:spLocks noChangeShapeType="1"/>
            </p:cNvSpPr>
            <p:nvPr/>
          </p:nvSpPr>
          <p:spPr bwMode="auto">
            <a:xfrm>
              <a:off x="1905000" y="3200400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20"/>
            <p:cNvSpPr>
              <a:spLocks noChangeArrowheads="1"/>
            </p:cNvSpPr>
            <p:nvPr/>
          </p:nvSpPr>
          <p:spPr bwMode="auto">
            <a:xfrm>
              <a:off x="2286000" y="28956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007EEA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" name="Oval 21"/>
            <p:cNvSpPr>
              <a:spLocks noChangeArrowheads="1"/>
            </p:cNvSpPr>
            <p:nvPr/>
          </p:nvSpPr>
          <p:spPr bwMode="auto">
            <a:xfrm>
              <a:off x="5638800" y="28956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007EEA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3" name="Oval 22"/>
            <p:cNvSpPr>
              <a:spLocks noChangeArrowheads="1"/>
            </p:cNvSpPr>
            <p:nvPr/>
          </p:nvSpPr>
          <p:spPr bwMode="auto">
            <a:xfrm>
              <a:off x="4572000" y="28956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007EEA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" name="Oval 23"/>
            <p:cNvSpPr>
              <a:spLocks noChangeArrowheads="1"/>
            </p:cNvSpPr>
            <p:nvPr/>
          </p:nvSpPr>
          <p:spPr bwMode="auto">
            <a:xfrm>
              <a:off x="3429000" y="28956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007EEA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5" name="Oval 24"/>
            <p:cNvSpPr>
              <a:spLocks noChangeArrowheads="1"/>
            </p:cNvSpPr>
            <p:nvPr/>
          </p:nvSpPr>
          <p:spPr bwMode="auto">
            <a:xfrm>
              <a:off x="2590800" y="28194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6" name="Oval 25"/>
            <p:cNvSpPr>
              <a:spLocks noChangeArrowheads="1"/>
            </p:cNvSpPr>
            <p:nvPr/>
          </p:nvSpPr>
          <p:spPr bwMode="auto">
            <a:xfrm>
              <a:off x="4114800" y="31242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87" name="Oval 26"/>
            <p:cNvSpPr>
              <a:spLocks noChangeArrowheads="1"/>
            </p:cNvSpPr>
            <p:nvPr/>
          </p:nvSpPr>
          <p:spPr bwMode="auto">
            <a:xfrm>
              <a:off x="4876800" y="35052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8" name="Oval 27"/>
            <p:cNvSpPr>
              <a:spLocks noChangeArrowheads="1"/>
            </p:cNvSpPr>
            <p:nvPr/>
          </p:nvSpPr>
          <p:spPr bwMode="auto">
            <a:xfrm>
              <a:off x="5562600" y="31242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9" name="Line 28"/>
            <p:cNvSpPr>
              <a:spLocks noChangeShapeType="1"/>
            </p:cNvSpPr>
            <p:nvPr/>
          </p:nvSpPr>
          <p:spPr bwMode="auto">
            <a:xfrm flipV="1">
              <a:off x="2133600" y="2895600"/>
              <a:ext cx="228600" cy="2286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30"/>
            <p:cNvSpPr>
              <a:spLocks noChangeShapeType="1"/>
            </p:cNvSpPr>
            <p:nvPr/>
          </p:nvSpPr>
          <p:spPr bwMode="auto">
            <a:xfrm>
              <a:off x="1905000" y="4419600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31"/>
            <p:cNvSpPr>
              <a:spLocks noChangeArrowheads="1"/>
            </p:cNvSpPr>
            <p:nvPr/>
          </p:nvSpPr>
          <p:spPr bwMode="auto">
            <a:xfrm>
              <a:off x="2286000" y="41148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" name="Oval 32"/>
            <p:cNvSpPr>
              <a:spLocks noChangeArrowheads="1"/>
            </p:cNvSpPr>
            <p:nvPr/>
          </p:nvSpPr>
          <p:spPr bwMode="auto">
            <a:xfrm>
              <a:off x="5638800" y="41148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3" name="Oval 33"/>
            <p:cNvSpPr>
              <a:spLocks noChangeArrowheads="1"/>
            </p:cNvSpPr>
            <p:nvPr/>
          </p:nvSpPr>
          <p:spPr bwMode="auto">
            <a:xfrm>
              <a:off x="4572000" y="41148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4" name="Oval 34"/>
            <p:cNvSpPr>
              <a:spLocks noChangeArrowheads="1"/>
            </p:cNvSpPr>
            <p:nvPr/>
          </p:nvSpPr>
          <p:spPr bwMode="auto">
            <a:xfrm>
              <a:off x="3429000" y="41148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" name="Oval 35"/>
            <p:cNvSpPr>
              <a:spLocks noChangeArrowheads="1"/>
            </p:cNvSpPr>
            <p:nvPr/>
          </p:nvSpPr>
          <p:spPr bwMode="auto">
            <a:xfrm>
              <a:off x="2209800" y="43434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6" name="Oval 36"/>
            <p:cNvSpPr>
              <a:spLocks noChangeArrowheads="1"/>
            </p:cNvSpPr>
            <p:nvPr/>
          </p:nvSpPr>
          <p:spPr bwMode="auto">
            <a:xfrm>
              <a:off x="4114800" y="43434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7" name="Oval 37"/>
            <p:cNvSpPr>
              <a:spLocks noChangeArrowheads="1"/>
            </p:cNvSpPr>
            <p:nvPr/>
          </p:nvSpPr>
          <p:spPr bwMode="auto">
            <a:xfrm>
              <a:off x="4495800" y="43434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8" name="Oval 38"/>
            <p:cNvSpPr>
              <a:spLocks noChangeArrowheads="1"/>
            </p:cNvSpPr>
            <p:nvPr/>
          </p:nvSpPr>
          <p:spPr bwMode="auto">
            <a:xfrm>
              <a:off x="6324600" y="43434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9" name="Line 39"/>
            <p:cNvSpPr>
              <a:spLocks noChangeShapeType="1"/>
            </p:cNvSpPr>
            <p:nvPr/>
          </p:nvSpPr>
          <p:spPr bwMode="auto">
            <a:xfrm flipV="1">
              <a:off x="2133600" y="4114800"/>
              <a:ext cx="228600" cy="2286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40"/>
            <p:cNvSpPr>
              <a:spLocks noChangeShapeType="1"/>
            </p:cNvSpPr>
            <p:nvPr/>
          </p:nvSpPr>
          <p:spPr bwMode="auto">
            <a:xfrm>
              <a:off x="1981200" y="5791200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Oval 41"/>
            <p:cNvSpPr>
              <a:spLocks noChangeArrowheads="1"/>
            </p:cNvSpPr>
            <p:nvPr/>
          </p:nvSpPr>
          <p:spPr bwMode="auto">
            <a:xfrm>
              <a:off x="2362200" y="548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" name="Oval 42"/>
            <p:cNvSpPr>
              <a:spLocks noChangeArrowheads="1"/>
            </p:cNvSpPr>
            <p:nvPr/>
          </p:nvSpPr>
          <p:spPr bwMode="auto">
            <a:xfrm>
              <a:off x="5715000" y="548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" name="Oval 43"/>
            <p:cNvSpPr>
              <a:spLocks noChangeArrowheads="1"/>
            </p:cNvSpPr>
            <p:nvPr/>
          </p:nvSpPr>
          <p:spPr bwMode="auto">
            <a:xfrm>
              <a:off x="4648200" y="548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" name="Oval 44"/>
            <p:cNvSpPr>
              <a:spLocks noChangeArrowheads="1"/>
            </p:cNvSpPr>
            <p:nvPr/>
          </p:nvSpPr>
          <p:spPr bwMode="auto">
            <a:xfrm>
              <a:off x="3505200" y="548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" name="Oval 45"/>
            <p:cNvSpPr>
              <a:spLocks noChangeArrowheads="1"/>
            </p:cNvSpPr>
            <p:nvPr/>
          </p:nvSpPr>
          <p:spPr bwMode="auto">
            <a:xfrm>
              <a:off x="2286000" y="5715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" name="Oval 46"/>
            <p:cNvSpPr>
              <a:spLocks noChangeArrowheads="1"/>
            </p:cNvSpPr>
            <p:nvPr/>
          </p:nvSpPr>
          <p:spPr bwMode="auto">
            <a:xfrm>
              <a:off x="3810000" y="6096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7" name="Oval 47"/>
            <p:cNvSpPr>
              <a:spLocks noChangeArrowheads="1"/>
            </p:cNvSpPr>
            <p:nvPr/>
          </p:nvSpPr>
          <p:spPr bwMode="auto">
            <a:xfrm>
              <a:off x="5334000" y="5715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8" name="Oval 48"/>
            <p:cNvSpPr>
              <a:spLocks noChangeArrowheads="1"/>
            </p:cNvSpPr>
            <p:nvPr/>
          </p:nvSpPr>
          <p:spPr bwMode="auto">
            <a:xfrm>
              <a:off x="6019800" y="54102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9" name="Line 49"/>
            <p:cNvSpPr>
              <a:spLocks noChangeShapeType="1"/>
            </p:cNvSpPr>
            <p:nvPr/>
          </p:nvSpPr>
          <p:spPr bwMode="auto">
            <a:xfrm flipV="1">
              <a:off x="2209800" y="5486400"/>
              <a:ext cx="228600" cy="2286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Text Box 51"/>
            <p:cNvSpPr txBox="1">
              <a:spLocks noChangeArrowheads="1"/>
            </p:cNvSpPr>
            <p:nvPr/>
          </p:nvSpPr>
          <p:spPr bwMode="auto">
            <a:xfrm>
              <a:off x="6781800" y="1752600"/>
              <a:ext cx="679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n=0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11" name="Text Box 52"/>
            <p:cNvSpPr txBox="1">
              <a:spLocks noChangeArrowheads="1"/>
            </p:cNvSpPr>
            <p:nvPr/>
          </p:nvSpPr>
          <p:spPr bwMode="auto">
            <a:xfrm>
              <a:off x="6858000" y="5562600"/>
              <a:ext cx="679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n=3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12" name="Text Box 53"/>
            <p:cNvSpPr txBox="1">
              <a:spLocks noChangeArrowheads="1"/>
            </p:cNvSpPr>
            <p:nvPr/>
          </p:nvSpPr>
          <p:spPr bwMode="auto">
            <a:xfrm>
              <a:off x="6781800" y="4191000"/>
              <a:ext cx="679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n=2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13" name="Text Box 54"/>
            <p:cNvSpPr txBox="1">
              <a:spLocks noChangeArrowheads="1"/>
            </p:cNvSpPr>
            <p:nvPr/>
          </p:nvSpPr>
          <p:spPr bwMode="auto">
            <a:xfrm>
              <a:off x="6781800" y="2971800"/>
              <a:ext cx="679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n=1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15" name="Text Box 57"/>
            <p:cNvSpPr txBox="1">
              <a:spLocks noChangeArrowheads="1"/>
            </p:cNvSpPr>
            <p:nvPr/>
          </p:nvSpPr>
          <p:spPr bwMode="auto">
            <a:xfrm>
              <a:off x="8153400" y="17526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0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16" name="Text Box 58"/>
            <p:cNvSpPr txBox="1">
              <a:spLocks noChangeArrowheads="1"/>
            </p:cNvSpPr>
            <p:nvPr/>
          </p:nvSpPr>
          <p:spPr bwMode="auto">
            <a:xfrm>
              <a:off x="8137525" y="2930525"/>
              <a:ext cx="5873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Symbol" charset="0"/>
                </a:rPr>
                <a:t>p/2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17" name="Text Box 59"/>
            <p:cNvSpPr txBox="1">
              <a:spLocks noChangeArrowheads="1"/>
            </p:cNvSpPr>
            <p:nvPr/>
          </p:nvSpPr>
          <p:spPr bwMode="auto">
            <a:xfrm>
              <a:off x="8077200" y="5562600"/>
              <a:ext cx="7397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Symbol" charset="0"/>
                </a:rPr>
                <a:t>3p/2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18" name="Text Box 60"/>
            <p:cNvSpPr txBox="1">
              <a:spLocks noChangeArrowheads="1"/>
            </p:cNvSpPr>
            <p:nvPr/>
          </p:nvSpPr>
          <p:spPr bwMode="auto">
            <a:xfrm>
              <a:off x="8305800" y="4114800"/>
              <a:ext cx="3524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Symbol" charset="0"/>
                </a:rPr>
                <a:t>p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19" name="Text Box 61"/>
            <p:cNvSpPr txBox="1">
              <a:spLocks noChangeArrowheads="1"/>
            </p:cNvSpPr>
            <p:nvPr/>
          </p:nvSpPr>
          <p:spPr bwMode="auto">
            <a:xfrm>
              <a:off x="2270125" y="1143000"/>
              <a:ext cx="40211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imes New Roman" charset="0"/>
                </a:rPr>
                <a:t> </a:t>
              </a:r>
              <a:r>
                <a:rPr lang="en-US" b="1">
                  <a:latin typeface="Times New Roman" charset="0"/>
                </a:rPr>
                <a:t>A             B             C            D</a:t>
              </a: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675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Instabilities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060" y="1448780"/>
            <a:ext cx="7412360" cy="4095455"/>
          </a:xfrm>
        </p:spPr>
        <p:txBody>
          <a:bodyPr>
            <a:normAutofit/>
          </a:bodyPr>
          <a:lstStyle/>
          <a:p>
            <a:r>
              <a:rPr lang="en-US" sz="2400" dirty="0"/>
              <a:t>Until now we have only considered independent particle motion.</a:t>
            </a:r>
          </a:p>
          <a:p>
            <a:r>
              <a:rPr lang="en-US" sz="2400" dirty="0"/>
              <a:t>We call this incoherent motion.</a:t>
            </a:r>
          </a:p>
          <a:p>
            <a:pPr lvl="1"/>
            <a:r>
              <a:rPr lang="en-US" sz="2000" dirty="0">
                <a:sym typeface="Symbol" charset="0"/>
              </a:rPr>
              <a:t>single particle </a:t>
            </a:r>
            <a:r>
              <a:rPr lang="en-US" sz="2000" dirty="0"/>
              <a:t>synchrotron/</a:t>
            </a:r>
            <a:r>
              <a:rPr lang="en-US" sz="2000" dirty="0" err="1"/>
              <a:t>betatron</a:t>
            </a:r>
            <a:r>
              <a:rPr lang="en-US" sz="2000" dirty="0"/>
              <a:t> oscillations</a:t>
            </a:r>
          </a:p>
          <a:p>
            <a:pPr lvl="1"/>
            <a:r>
              <a:rPr lang="en-US" sz="2000" dirty="0">
                <a:sym typeface="Symbol" charset="0"/>
              </a:rPr>
              <a:t>each particle moves independently of all the others</a:t>
            </a:r>
          </a:p>
          <a:p>
            <a:pPr lvl="1"/>
            <a:endParaRPr lang="en-US" sz="2000" dirty="0">
              <a:sym typeface="Symbol" charset="0"/>
            </a:endParaRPr>
          </a:p>
          <a:p>
            <a:r>
              <a:rPr lang="en-US" sz="2400" dirty="0">
                <a:sym typeface="Symbol" charset="0"/>
              </a:rPr>
              <a:t>Now we have to consider what happens if all particles move in phase, coherently, in response to some excitations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AutoShape 24"/>
          <p:cNvSpPr>
            <a:spLocks/>
          </p:cNvSpPr>
          <p:nvPr/>
        </p:nvSpPr>
        <p:spPr bwMode="auto">
          <a:xfrm>
            <a:off x="1016605" y="5139190"/>
            <a:ext cx="2947988" cy="609600"/>
          </a:xfrm>
          <a:prstGeom prst="borderCallout2">
            <a:avLst>
              <a:gd name="adj1" fmla="val 18750"/>
              <a:gd name="adj2" fmla="val 102583"/>
              <a:gd name="adj3" fmla="val 18750"/>
              <a:gd name="adj4" fmla="val 131069"/>
              <a:gd name="adj5" fmla="val -89706"/>
              <a:gd name="adj6" fmla="val 15440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>
                <a:solidFill>
                  <a:schemeClr val="accent1"/>
                </a:solidFill>
              </a:rPr>
              <a:t>Synchrotron &amp; betatron oscillations</a:t>
            </a:r>
          </a:p>
        </p:txBody>
      </p:sp>
    </p:spTree>
    <p:extLst>
      <p:ext uri="{BB962C8B-B14F-4D97-AF65-F5344CB8AC3E}">
        <p14:creationId xmlns:p14="http://schemas.microsoft.com/office/powerpoint/2010/main" val="7804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345705" cy="914400"/>
          </a:xfrm>
        </p:spPr>
        <p:txBody>
          <a:bodyPr/>
          <a:lstStyle/>
          <a:p>
            <a:r>
              <a:rPr lang="en-US" sz="4400" dirty="0" smtClean="0"/>
              <a:t>Coupled Bunch Instabilities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30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1" name="Text Box 55"/>
          <p:cNvSpPr txBox="1">
            <a:spLocks noChangeArrowheads="1"/>
          </p:cNvSpPr>
          <p:nvPr/>
        </p:nvSpPr>
        <p:spPr bwMode="auto">
          <a:xfrm>
            <a:off x="7857365" y="1171600"/>
            <a:ext cx="53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b="1" dirty="0" err="1">
                <a:latin typeface="Symbol" charset="0"/>
              </a:rPr>
              <a:t>Df</a:t>
            </a:r>
            <a:endParaRPr lang="en-US" dirty="0">
              <a:latin typeface="Times New Roman" charset="0"/>
            </a:endParaRPr>
          </a:p>
        </p:txBody>
      </p:sp>
      <p:cxnSp>
        <p:nvCxnSpPr>
          <p:cNvPr id="182" name="Straight Connector 181"/>
          <p:cNvCxnSpPr/>
          <p:nvPr/>
        </p:nvCxnSpPr>
        <p:spPr>
          <a:xfrm>
            <a:off x="6732240" y="3429000"/>
            <a:ext cx="1665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1061610" y="953725"/>
            <a:ext cx="7597775" cy="5292725"/>
            <a:chOff x="1219200" y="955675"/>
            <a:chExt cx="7597775" cy="5292725"/>
          </a:xfrm>
        </p:grpSpPr>
        <p:sp>
          <p:nvSpPr>
            <p:cNvPr id="69" name="Text Box 2"/>
            <p:cNvSpPr txBox="1">
              <a:spLocks noChangeArrowheads="1"/>
            </p:cNvSpPr>
            <p:nvPr/>
          </p:nvSpPr>
          <p:spPr bwMode="auto">
            <a:xfrm>
              <a:off x="1355725" y="955675"/>
              <a:ext cx="2603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imes New Roman" charset="0"/>
                </a:rPr>
                <a:t> </a:t>
              </a:r>
            </a:p>
          </p:txBody>
        </p:sp>
        <p:grpSp>
          <p:nvGrpSpPr>
            <p:cNvPr id="114" name="Group 3"/>
            <p:cNvGrpSpPr>
              <a:grpSpLocks/>
            </p:cNvGrpSpPr>
            <p:nvPr/>
          </p:nvGrpSpPr>
          <p:grpSpPr bwMode="auto">
            <a:xfrm>
              <a:off x="1219200" y="1219200"/>
              <a:ext cx="742950" cy="804863"/>
              <a:chOff x="864" y="501"/>
              <a:chExt cx="468" cy="507"/>
            </a:xfrm>
          </p:grpSpPr>
          <p:sp>
            <p:nvSpPr>
              <p:cNvPr id="174" name="Line 4"/>
              <p:cNvSpPr>
                <a:spLocks noChangeShapeType="1"/>
              </p:cNvSpPr>
              <p:nvPr/>
            </p:nvSpPr>
            <p:spPr bwMode="auto">
              <a:xfrm>
                <a:off x="864" y="528"/>
                <a:ext cx="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Line 5"/>
              <p:cNvSpPr>
                <a:spLocks noChangeShapeType="1"/>
              </p:cNvSpPr>
              <p:nvPr/>
            </p:nvSpPr>
            <p:spPr bwMode="auto">
              <a:xfrm>
                <a:off x="864" y="1008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Text Box 6"/>
              <p:cNvSpPr txBox="1">
                <a:spLocks noChangeArrowheads="1"/>
              </p:cNvSpPr>
              <p:nvPr/>
            </p:nvSpPr>
            <p:spPr bwMode="auto">
              <a:xfrm>
                <a:off x="902" y="501"/>
                <a:ext cx="30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b="1">
                    <a:latin typeface="Times New Roman" charset="0"/>
                    <a:sym typeface="Symbol" charset="0"/>
                  </a:rPr>
                  <a:t></a:t>
                </a:r>
                <a:r>
                  <a:rPr lang="en-US" sz="1800" b="1">
                    <a:latin typeface="Times New Roman" charset="0"/>
                  </a:rPr>
                  <a:t>E</a:t>
                </a:r>
              </a:p>
            </p:txBody>
          </p:sp>
          <p:sp>
            <p:nvSpPr>
              <p:cNvPr id="177" name="Text Box 7"/>
              <p:cNvSpPr txBox="1">
                <a:spLocks noChangeArrowheads="1"/>
              </p:cNvSpPr>
              <p:nvPr/>
            </p:nvSpPr>
            <p:spPr bwMode="auto">
              <a:xfrm>
                <a:off x="864" y="768"/>
                <a:ext cx="46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b="1">
                    <a:latin typeface="Times New Roman" charset="0"/>
                  </a:rPr>
                  <a:t>phase</a:t>
                </a:r>
                <a:endParaRPr lang="en-US">
                  <a:latin typeface="Times New Roman" charset="0"/>
                </a:endParaRPr>
              </a:p>
            </p:txBody>
          </p:sp>
        </p:grpSp>
        <p:sp>
          <p:nvSpPr>
            <p:cNvPr id="124" name="Line 8"/>
            <p:cNvSpPr>
              <a:spLocks noChangeShapeType="1"/>
            </p:cNvSpPr>
            <p:nvPr/>
          </p:nvSpPr>
          <p:spPr bwMode="auto">
            <a:xfrm>
              <a:off x="1905000" y="1981200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Oval 9"/>
            <p:cNvSpPr>
              <a:spLocks noChangeArrowheads="1"/>
            </p:cNvSpPr>
            <p:nvPr/>
          </p:nvSpPr>
          <p:spPr bwMode="auto">
            <a:xfrm>
              <a:off x="2286000" y="167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6" name="Oval 10"/>
            <p:cNvSpPr>
              <a:spLocks noChangeArrowheads="1"/>
            </p:cNvSpPr>
            <p:nvPr/>
          </p:nvSpPr>
          <p:spPr bwMode="auto">
            <a:xfrm>
              <a:off x="5638800" y="167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7" name="Oval 11"/>
            <p:cNvSpPr>
              <a:spLocks noChangeArrowheads="1"/>
            </p:cNvSpPr>
            <p:nvPr/>
          </p:nvSpPr>
          <p:spPr bwMode="auto">
            <a:xfrm>
              <a:off x="4572000" y="167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8" name="Oval 12"/>
            <p:cNvSpPr>
              <a:spLocks noChangeArrowheads="1"/>
            </p:cNvSpPr>
            <p:nvPr/>
          </p:nvSpPr>
          <p:spPr bwMode="auto">
            <a:xfrm>
              <a:off x="3429000" y="167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9" name="Oval 13"/>
            <p:cNvSpPr>
              <a:spLocks noChangeArrowheads="1"/>
            </p:cNvSpPr>
            <p:nvPr/>
          </p:nvSpPr>
          <p:spPr bwMode="auto">
            <a:xfrm>
              <a:off x="2209800" y="1905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0" name="Oval 14"/>
            <p:cNvSpPr>
              <a:spLocks noChangeArrowheads="1"/>
            </p:cNvSpPr>
            <p:nvPr/>
          </p:nvSpPr>
          <p:spPr bwMode="auto">
            <a:xfrm>
              <a:off x="3352800" y="1905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1" name="Oval 15"/>
            <p:cNvSpPr>
              <a:spLocks noChangeArrowheads="1"/>
            </p:cNvSpPr>
            <p:nvPr/>
          </p:nvSpPr>
          <p:spPr bwMode="auto">
            <a:xfrm>
              <a:off x="4495800" y="1905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2" name="Oval 16"/>
            <p:cNvSpPr>
              <a:spLocks noChangeArrowheads="1"/>
            </p:cNvSpPr>
            <p:nvPr/>
          </p:nvSpPr>
          <p:spPr bwMode="auto">
            <a:xfrm>
              <a:off x="5562600" y="1905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" name="Line 17"/>
            <p:cNvSpPr>
              <a:spLocks noChangeShapeType="1"/>
            </p:cNvSpPr>
            <p:nvPr/>
          </p:nvSpPr>
          <p:spPr bwMode="auto">
            <a:xfrm flipV="1">
              <a:off x="2133600" y="1676400"/>
              <a:ext cx="228600" cy="2286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Line 18"/>
            <p:cNvSpPr>
              <a:spLocks noChangeShapeType="1"/>
            </p:cNvSpPr>
            <p:nvPr/>
          </p:nvSpPr>
          <p:spPr bwMode="auto">
            <a:xfrm>
              <a:off x="1905000" y="3200400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Oval 19"/>
            <p:cNvSpPr>
              <a:spLocks noChangeArrowheads="1"/>
            </p:cNvSpPr>
            <p:nvPr/>
          </p:nvSpPr>
          <p:spPr bwMode="auto">
            <a:xfrm>
              <a:off x="2286000" y="28956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007EEA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6" name="Oval 20"/>
            <p:cNvSpPr>
              <a:spLocks noChangeArrowheads="1"/>
            </p:cNvSpPr>
            <p:nvPr/>
          </p:nvSpPr>
          <p:spPr bwMode="auto">
            <a:xfrm>
              <a:off x="5638800" y="28956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007EEA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7" name="Oval 21"/>
            <p:cNvSpPr>
              <a:spLocks noChangeArrowheads="1"/>
            </p:cNvSpPr>
            <p:nvPr/>
          </p:nvSpPr>
          <p:spPr bwMode="auto">
            <a:xfrm>
              <a:off x="4572000" y="28956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007EEA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8" name="Oval 22"/>
            <p:cNvSpPr>
              <a:spLocks noChangeArrowheads="1"/>
            </p:cNvSpPr>
            <p:nvPr/>
          </p:nvSpPr>
          <p:spPr bwMode="auto">
            <a:xfrm>
              <a:off x="3429000" y="28956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007EEA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9" name="Oval 23"/>
            <p:cNvSpPr>
              <a:spLocks noChangeArrowheads="1"/>
            </p:cNvSpPr>
            <p:nvPr/>
          </p:nvSpPr>
          <p:spPr bwMode="auto">
            <a:xfrm>
              <a:off x="2971800" y="31242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0" name="Oval 24"/>
            <p:cNvSpPr>
              <a:spLocks noChangeArrowheads="1"/>
            </p:cNvSpPr>
            <p:nvPr/>
          </p:nvSpPr>
          <p:spPr bwMode="auto">
            <a:xfrm>
              <a:off x="3733800" y="35052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1" name="Oval 25"/>
            <p:cNvSpPr>
              <a:spLocks noChangeArrowheads="1"/>
            </p:cNvSpPr>
            <p:nvPr/>
          </p:nvSpPr>
          <p:spPr bwMode="auto">
            <a:xfrm>
              <a:off x="4495800" y="31242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2" name="Oval 26"/>
            <p:cNvSpPr>
              <a:spLocks noChangeArrowheads="1"/>
            </p:cNvSpPr>
            <p:nvPr/>
          </p:nvSpPr>
          <p:spPr bwMode="auto">
            <a:xfrm>
              <a:off x="5943600" y="28194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3" name="Line 27"/>
            <p:cNvSpPr>
              <a:spLocks noChangeShapeType="1"/>
            </p:cNvSpPr>
            <p:nvPr/>
          </p:nvSpPr>
          <p:spPr bwMode="auto">
            <a:xfrm flipV="1">
              <a:off x="2133600" y="2895600"/>
              <a:ext cx="228600" cy="2286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Line 29"/>
            <p:cNvSpPr>
              <a:spLocks noChangeShapeType="1"/>
            </p:cNvSpPr>
            <p:nvPr/>
          </p:nvSpPr>
          <p:spPr bwMode="auto">
            <a:xfrm>
              <a:off x="1905000" y="4419600"/>
              <a:ext cx="487680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Oval 30"/>
            <p:cNvSpPr>
              <a:spLocks noChangeArrowheads="1"/>
            </p:cNvSpPr>
            <p:nvPr/>
          </p:nvSpPr>
          <p:spPr bwMode="auto">
            <a:xfrm>
              <a:off x="2286000" y="41148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6" name="Oval 31"/>
            <p:cNvSpPr>
              <a:spLocks noChangeArrowheads="1"/>
            </p:cNvSpPr>
            <p:nvPr/>
          </p:nvSpPr>
          <p:spPr bwMode="auto">
            <a:xfrm>
              <a:off x="5638800" y="41148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7" name="Oval 32"/>
            <p:cNvSpPr>
              <a:spLocks noChangeArrowheads="1"/>
            </p:cNvSpPr>
            <p:nvPr/>
          </p:nvSpPr>
          <p:spPr bwMode="auto">
            <a:xfrm>
              <a:off x="4572000" y="41148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8" name="Oval 33"/>
            <p:cNvSpPr>
              <a:spLocks noChangeArrowheads="1"/>
            </p:cNvSpPr>
            <p:nvPr/>
          </p:nvSpPr>
          <p:spPr bwMode="auto">
            <a:xfrm>
              <a:off x="3429000" y="41148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9" name="Oval 34"/>
            <p:cNvSpPr>
              <a:spLocks noChangeArrowheads="1"/>
            </p:cNvSpPr>
            <p:nvPr/>
          </p:nvSpPr>
          <p:spPr bwMode="auto">
            <a:xfrm>
              <a:off x="2209800" y="43434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0" name="Oval 35"/>
            <p:cNvSpPr>
              <a:spLocks noChangeArrowheads="1"/>
            </p:cNvSpPr>
            <p:nvPr/>
          </p:nvSpPr>
          <p:spPr bwMode="auto">
            <a:xfrm>
              <a:off x="4114800" y="43434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1" name="Oval 36"/>
            <p:cNvSpPr>
              <a:spLocks noChangeArrowheads="1"/>
            </p:cNvSpPr>
            <p:nvPr/>
          </p:nvSpPr>
          <p:spPr bwMode="auto">
            <a:xfrm>
              <a:off x="4495800" y="43434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2" name="Oval 37"/>
            <p:cNvSpPr>
              <a:spLocks noChangeArrowheads="1"/>
            </p:cNvSpPr>
            <p:nvPr/>
          </p:nvSpPr>
          <p:spPr bwMode="auto">
            <a:xfrm>
              <a:off x="6324600" y="43434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" name="Line 38"/>
            <p:cNvSpPr>
              <a:spLocks noChangeShapeType="1"/>
            </p:cNvSpPr>
            <p:nvPr/>
          </p:nvSpPr>
          <p:spPr bwMode="auto">
            <a:xfrm flipV="1">
              <a:off x="2133600" y="4114800"/>
              <a:ext cx="228600" cy="2286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Line 39"/>
            <p:cNvSpPr>
              <a:spLocks noChangeShapeType="1"/>
            </p:cNvSpPr>
            <p:nvPr/>
          </p:nvSpPr>
          <p:spPr bwMode="auto">
            <a:xfrm>
              <a:off x="1981200" y="5791200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Oval 40"/>
            <p:cNvSpPr>
              <a:spLocks noChangeArrowheads="1"/>
            </p:cNvSpPr>
            <p:nvPr/>
          </p:nvSpPr>
          <p:spPr bwMode="auto">
            <a:xfrm>
              <a:off x="2362200" y="548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6" name="Oval 41"/>
            <p:cNvSpPr>
              <a:spLocks noChangeArrowheads="1"/>
            </p:cNvSpPr>
            <p:nvPr/>
          </p:nvSpPr>
          <p:spPr bwMode="auto">
            <a:xfrm>
              <a:off x="5715000" y="548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7" name="Oval 42"/>
            <p:cNvSpPr>
              <a:spLocks noChangeArrowheads="1"/>
            </p:cNvSpPr>
            <p:nvPr/>
          </p:nvSpPr>
          <p:spPr bwMode="auto">
            <a:xfrm>
              <a:off x="4648200" y="548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8" name="Oval 43"/>
            <p:cNvSpPr>
              <a:spLocks noChangeArrowheads="1"/>
            </p:cNvSpPr>
            <p:nvPr/>
          </p:nvSpPr>
          <p:spPr bwMode="auto">
            <a:xfrm>
              <a:off x="3505200" y="548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9" name="Oval 44"/>
            <p:cNvSpPr>
              <a:spLocks noChangeArrowheads="1"/>
            </p:cNvSpPr>
            <p:nvPr/>
          </p:nvSpPr>
          <p:spPr bwMode="auto">
            <a:xfrm>
              <a:off x="2286000" y="5715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0" name="Oval 45"/>
            <p:cNvSpPr>
              <a:spLocks noChangeArrowheads="1"/>
            </p:cNvSpPr>
            <p:nvPr/>
          </p:nvSpPr>
          <p:spPr bwMode="auto">
            <a:xfrm>
              <a:off x="3810000" y="6096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1" name="Oval 46"/>
            <p:cNvSpPr>
              <a:spLocks noChangeArrowheads="1"/>
            </p:cNvSpPr>
            <p:nvPr/>
          </p:nvSpPr>
          <p:spPr bwMode="auto">
            <a:xfrm>
              <a:off x="5334000" y="5715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" name="Oval 47"/>
            <p:cNvSpPr>
              <a:spLocks noChangeArrowheads="1"/>
            </p:cNvSpPr>
            <p:nvPr/>
          </p:nvSpPr>
          <p:spPr bwMode="auto">
            <a:xfrm>
              <a:off x="6019800" y="54102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" name="Line 48"/>
            <p:cNvSpPr>
              <a:spLocks noChangeShapeType="1"/>
            </p:cNvSpPr>
            <p:nvPr/>
          </p:nvSpPr>
          <p:spPr bwMode="auto">
            <a:xfrm flipV="1">
              <a:off x="2209800" y="5486400"/>
              <a:ext cx="228600" cy="2286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Text Box 50"/>
            <p:cNvSpPr txBox="1">
              <a:spLocks noChangeArrowheads="1"/>
            </p:cNvSpPr>
            <p:nvPr/>
          </p:nvSpPr>
          <p:spPr bwMode="auto">
            <a:xfrm>
              <a:off x="6781800" y="1752600"/>
              <a:ext cx="679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n=0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65" name="Text Box 51"/>
            <p:cNvSpPr txBox="1">
              <a:spLocks noChangeArrowheads="1"/>
            </p:cNvSpPr>
            <p:nvPr/>
          </p:nvSpPr>
          <p:spPr bwMode="auto">
            <a:xfrm>
              <a:off x="6858000" y="5562600"/>
              <a:ext cx="679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n=3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66" name="Text Box 52"/>
            <p:cNvSpPr txBox="1">
              <a:spLocks noChangeArrowheads="1"/>
            </p:cNvSpPr>
            <p:nvPr/>
          </p:nvSpPr>
          <p:spPr bwMode="auto">
            <a:xfrm>
              <a:off x="6781800" y="4191000"/>
              <a:ext cx="679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n=2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67" name="Text Box 53"/>
            <p:cNvSpPr txBox="1">
              <a:spLocks noChangeArrowheads="1"/>
            </p:cNvSpPr>
            <p:nvPr/>
          </p:nvSpPr>
          <p:spPr bwMode="auto">
            <a:xfrm>
              <a:off x="6781800" y="2971800"/>
              <a:ext cx="679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n=1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69" name="Text Box 56"/>
            <p:cNvSpPr txBox="1">
              <a:spLocks noChangeArrowheads="1"/>
            </p:cNvSpPr>
            <p:nvPr/>
          </p:nvSpPr>
          <p:spPr bwMode="auto">
            <a:xfrm>
              <a:off x="8153400" y="17526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0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70" name="Text Box 57"/>
            <p:cNvSpPr txBox="1">
              <a:spLocks noChangeArrowheads="1"/>
            </p:cNvSpPr>
            <p:nvPr/>
          </p:nvSpPr>
          <p:spPr bwMode="auto">
            <a:xfrm>
              <a:off x="8137525" y="2930525"/>
              <a:ext cx="5873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Symbol" charset="0"/>
                </a:rPr>
                <a:t>p/2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71" name="Text Box 58"/>
            <p:cNvSpPr txBox="1">
              <a:spLocks noChangeArrowheads="1"/>
            </p:cNvSpPr>
            <p:nvPr/>
          </p:nvSpPr>
          <p:spPr bwMode="auto">
            <a:xfrm>
              <a:off x="8077200" y="5562600"/>
              <a:ext cx="7397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Symbol" charset="0"/>
                </a:rPr>
                <a:t>3p/2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72" name="Text Box 59"/>
            <p:cNvSpPr txBox="1">
              <a:spLocks noChangeArrowheads="1"/>
            </p:cNvSpPr>
            <p:nvPr/>
          </p:nvSpPr>
          <p:spPr bwMode="auto">
            <a:xfrm>
              <a:off x="8305800" y="4114800"/>
              <a:ext cx="3524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Symbol" charset="0"/>
                </a:rPr>
                <a:t>p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73" name="Text Box 60"/>
            <p:cNvSpPr txBox="1">
              <a:spLocks noChangeArrowheads="1"/>
            </p:cNvSpPr>
            <p:nvPr/>
          </p:nvSpPr>
          <p:spPr bwMode="auto">
            <a:xfrm>
              <a:off x="2270125" y="1143000"/>
              <a:ext cx="40211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imes New Roman" charset="0"/>
                </a:rPr>
                <a:t> </a:t>
              </a:r>
              <a:r>
                <a:rPr lang="en-US" b="1">
                  <a:latin typeface="Times New Roman" charset="0"/>
                </a:rPr>
                <a:t>A             B             C            D</a:t>
              </a: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517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345705" cy="914400"/>
          </a:xfrm>
        </p:spPr>
        <p:txBody>
          <a:bodyPr/>
          <a:lstStyle/>
          <a:p>
            <a:r>
              <a:rPr lang="en-US" sz="4400" dirty="0" smtClean="0"/>
              <a:t>Coupled Bunch Instabilities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31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1" name="Text Box 55"/>
          <p:cNvSpPr txBox="1">
            <a:spLocks noChangeArrowheads="1"/>
          </p:cNvSpPr>
          <p:nvPr/>
        </p:nvSpPr>
        <p:spPr bwMode="auto">
          <a:xfrm>
            <a:off x="7857365" y="1171600"/>
            <a:ext cx="53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b="1" dirty="0" err="1">
                <a:latin typeface="Symbol" charset="0"/>
              </a:rPr>
              <a:t>Df</a:t>
            </a:r>
            <a:endParaRPr lang="en-US" dirty="0">
              <a:latin typeface="Times New Roman" charset="0"/>
            </a:endParaRPr>
          </a:p>
        </p:txBody>
      </p:sp>
      <p:cxnSp>
        <p:nvCxnSpPr>
          <p:cNvPr id="182" name="Straight Connector 181"/>
          <p:cNvCxnSpPr/>
          <p:nvPr/>
        </p:nvCxnSpPr>
        <p:spPr>
          <a:xfrm>
            <a:off x="6732240" y="3429000"/>
            <a:ext cx="1665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1061610" y="1143000"/>
            <a:ext cx="7597775" cy="5105400"/>
            <a:chOff x="1219200" y="1143000"/>
            <a:chExt cx="7597775" cy="5105400"/>
          </a:xfrm>
        </p:grpSpPr>
        <p:grpSp>
          <p:nvGrpSpPr>
            <p:cNvPr id="71" name="Group 3"/>
            <p:cNvGrpSpPr>
              <a:grpSpLocks/>
            </p:cNvGrpSpPr>
            <p:nvPr/>
          </p:nvGrpSpPr>
          <p:grpSpPr bwMode="auto">
            <a:xfrm>
              <a:off x="1219200" y="1219200"/>
              <a:ext cx="742950" cy="804863"/>
              <a:chOff x="864" y="501"/>
              <a:chExt cx="468" cy="507"/>
            </a:xfrm>
          </p:grpSpPr>
          <p:sp>
            <p:nvSpPr>
              <p:cNvPr id="123" name="Line 4"/>
              <p:cNvSpPr>
                <a:spLocks noChangeShapeType="1"/>
              </p:cNvSpPr>
              <p:nvPr/>
            </p:nvSpPr>
            <p:spPr bwMode="auto">
              <a:xfrm>
                <a:off x="864" y="528"/>
                <a:ext cx="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Line 5"/>
              <p:cNvSpPr>
                <a:spLocks noChangeShapeType="1"/>
              </p:cNvSpPr>
              <p:nvPr/>
            </p:nvSpPr>
            <p:spPr bwMode="auto">
              <a:xfrm>
                <a:off x="864" y="1008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Text Box 6"/>
              <p:cNvSpPr txBox="1">
                <a:spLocks noChangeArrowheads="1"/>
              </p:cNvSpPr>
              <p:nvPr/>
            </p:nvSpPr>
            <p:spPr bwMode="auto">
              <a:xfrm>
                <a:off x="902" y="501"/>
                <a:ext cx="30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b="1">
                    <a:latin typeface="Times New Roman" charset="0"/>
                    <a:sym typeface="Symbol" charset="0"/>
                  </a:rPr>
                  <a:t></a:t>
                </a:r>
                <a:r>
                  <a:rPr lang="en-US" sz="1800" b="1">
                    <a:latin typeface="Times New Roman" charset="0"/>
                  </a:rPr>
                  <a:t>E</a:t>
                </a:r>
              </a:p>
            </p:txBody>
          </p:sp>
          <p:sp>
            <p:nvSpPr>
              <p:cNvPr id="179" name="Text Box 7"/>
              <p:cNvSpPr txBox="1">
                <a:spLocks noChangeArrowheads="1"/>
              </p:cNvSpPr>
              <p:nvPr/>
            </p:nvSpPr>
            <p:spPr bwMode="auto">
              <a:xfrm>
                <a:off x="864" y="768"/>
                <a:ext cx="46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b="1">
                    <a:latin typeface="Times New Roman" charset="0"/>
                  </a:rPr>
                  <a:t>phase</a:t>
                </a:r>
                <a:endParaRPr lang="en-US">
                  <a:latin typeface="Times New Roman" charset="0"/>
                </a:endParaRPr>
              </a:p>
            </p:txBody>
          </p:sp>
        </p:grpSp>
        <p:sp>
          <p:nvSpPr>
            <p:cNvPr id="72" name="Line 8"/>
            <p:cNvSpPr>
              <a:spLocks noChangeShapeType="1"/>
            </p:cNvSpPr>
            <p:nvPr/>
          </p:nvSpPr>
          <p:spPr bwMode="auto">
            <a:xfrm>
              <a:off x="1905000" y="1981200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9"/>
            <p:cNvSpPr>
              <a:spLocks noChangeArrowheads="1"/>
            </p:cNvSpPr>
            <p:nvPr/>
          </p:nvSpPr>
          <p:spPr bwMode="auto">
            <a:xfrm>
              <a:off x="2286000" y="167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4" name="Oval 10"/>
            <p:cNvSpPr>
              <a:spLocks noChangeArrowheads="1"/>
            </p:cNvSpPr>
            <p:nvPr/>
          </p:nvSpPr>
          <p:spPr bwMode="auto">
            <a:xfrm>
              <a:off x="5638800" y="167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5" name="Oval 11"/>
            <p:cNvSpPr>
              <a:spLocks noChangeArrowheads="1"/>
            </p:cNvSpPr>
            <p:nvPr/>
          </p:nvSpPr>
          <p:spPr bwMode="auto">
            <a:xfrm>
              <a:off x="4572000" y="167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" name="Oval 12"/>
            <p:cNvSpPr>
              <a:spLocks noChangeArrowheads="1"/>
            </p:cNvSpPr>
            <p:nvPr/>
          </p:nvSpPr>
          <p:spPr bwMode="auto">
            <a:xfrm>
              <a:off x="3429000" y="167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" name="Oval 13"/>
            <p:cNvSpPr>
              <a:spLocks noChangeArrowheads="1"/>
            </p:cNvSpPr>
            <p:nvPr/>
          </p:nvSpPr>
          <p:spPr bwMode="auto">
            <a:xfrm>
              <a:off x="2209800" y="1905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" name="Oval 14"/>
            <p:cNvSpPr>
              <a:spLocks noChangeArrowheads="1"/>
            </p:cNvSpPr>
            <p:nvPr/>
          </p:nvSpPr>
          <p:spPr bwMode="auto">
            <a:xfrm>
              <a:off x="3352800" y="1905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9" name="Oval 15"/>
            <p:cNvSpPr>
              <a:spLocks noChangeArrowheads="1"/>
            </p:cNvSpPr>
            <p:nvPr/>
          </p:nvSpPr>
          <p:spPr bwMode="auto">
            <a:xfrm>
              <a:off x="4495800" y="1905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0" name="Oval 16"/>
            <p:cNvSpPr>
              <a:spLocks noChangeArrowheads="1"/>
            </p:cNvSpPr>
            <p:nvPr/>
          </p:nvSpPr>
          <p:spPr bwMode="auto">
            <a:xfrm>
              <a:off x="5562600" y="1905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" name="Line 17"/>
            <p:cNvSpPr>
              <a:spLocks noChangeShapeType="1"/>
            </p:cNvSpPr>
            <p:nvPr/>
          </p:nvSpPr>
          <p:spPr bwMode="auto">
            <a:xfrm flipV="1">
              <a:off x="2133600" y="1676400"/>
              <a:ext cx="228600" cy="2286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18"/>
            <p:cNvSpPr>
              <a:spLocks noChangeShapeType="1"/>
            </p:cNvSpPr>
            <p:nvPr/>
          </p:nvSpPr>
          <p:spPr bwMode="auto">
            <a:xfrm>
              <a:off x="1905000" y="3200400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19"/>
            <p:cNvSpPr>
              <a:spLocks noChangeArrowheads="1"/>
            </p:cNvSpPr>
            <p:nvPr/>
          </p:nvSpPr>
          <p:spPr bwMode="auto">
            <a:xfrm>
              <a:off x="2286000" y="28956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007EEA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" name="Oval 20"/>
            <p:cNvSpPr>
              <a:spLocks noChangeArrowheads="1"/>
            </p:cNvSpPr>
            <p:nvPr/>
          </p:nvSpPr>
          <p:spPr bwMode="auto">
            <a:xfrm>
              <a:off x="5638800" y="28956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007EEA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5" name="Oval 21"/>
            <p:cNvSpPr>
              <a:spLocks noChangeArrowheads="1"/>
            </p:cNvSpPr>
            <p:nvPr/>
          </p:nvSpPr>
          <p:spPr bwMode="auto">
            <a:xfrm>
              <a:off x="4572000" y="28956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007EEA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6" name="Oval 22"/>
            <p:cNvSpPr>
              <a:spLocks noChangeArrowheads="1"/>
            </p:cNvSpPr>
            <p:nvPr/>
          </p:nvSpPr>
          <p:spPr bwMode="auto">
            <a:xfrm>
              <a:off x="3429000" y="28956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007EEA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7" name="Oval 23"/>
            <p:cNvSpPr>
              <a:spLocks noChangeArrowheads="1"/>
            </p:cNvSpPr>
            <p:nvPr/>
          </p:nvSpPr>
          <p:spPr bwMode="auto">
            <a:xfrm>
              <a:off x="2590800" y="35052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8" name="Oval 24"/>
            <p:cNvSpPr>
              <a:spLocks noChangeArrowheads="1"/>
            </p:cNvSpPr>
            <p:nvPr/>
          </p:nvSpPr>
          <p:spPr bwMode="auto">
            <a:xfrm>
              <a:off x="3352800" y="31242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9" name="Oval 25"/>
            <p:cNvSpPr>
              <a:spLocks noChangeArrowheads="1"/>
            </p:cNvSpPr>
            <p:nvPr/>
          </p:nvSpPr>
          <p:spPr bwMode="auto">
            <a:xfrm>
              <a:off x="4876800" y="28194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0" name="Oval 26"/>
            <p:cNvSpPr>
              <a:spLocks noChangeArrowheads="1"/>
            </p:cNvSpPr>
            <p:nvPr/>
          </p:nvSpPr>
          <p:spPr bwMode="auto">
            <a:xfrm>
              <a:off x="6324600" y="31242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1" name="Line 27"/>
            <p:cNvSpPr>
              <a:spLocks noChangeShapeType="1"/>
            </p:cNvSpPr>
            <p:nvPr/>
          </p:nvSpPr>
          <p:spPr bwMode="auto">
            <a:xfrm flipV="1">
              <a:off x="2133600" y="2895600"/>
              <a:ext cx="228600" cy="2286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29"/>
            <p:cNvSpPr>
              <a:spLocks noChangeShapeType="1"/>
            </p:cNvSpPr>
            <p:nvPr/>
          </p:nvSpPr>
          <p:spPr bwMode="auto">
            <a:xfrm>
              <a:off x="1905000" y="4419600"/>
              <a:ext cx="487680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Oval 30"/>
            <p:cNvSpPr>
              <a:spLocks noChangeArrowheads="1"/>
            </p:cNvSpPr>
            <p:nvPr/>
          </p:nvSpPr>
          <p:spPr bwMode="auto">
            <a:xfrm>
              <a:off x="2286000" y="41148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4" name="Oval 31"/>
            <p:cNvSpPr>
              <a:spLocks noChangeArrowheads="1"/>
            </p:cNvSpPr>
            <p:nvPr/>
          </p:nvSpPr>
          <p:spPr bwMode="auto">
            <a:xfrm>
              <a:off x="5638800" y="41148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" name="Oval 32"/>
            <p:cNvSpPr>
              <a:spLocks noChangeArrowheads="1"/>
            </p:cNvSpPr>
            <p:nvPr/>
          </p:nvSpPr>
          <p:spPr bwMode="auto">
            <a:xfrm>
              <a:off x="4572000" y="41148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6" name="Oval 33"/>
            <p:cNvSpPr>
              <a:spLocks noChangeArrowheads="1"/>
            </p:cNvSpPr>
            <p:nvPr/>
          </p:nvSpPr>
          <p:spPr bwMode="auto">
            <a:xfrm>
              <a:off x="3429000" y="41148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7" name="Oval 34"/>
            <p:cNvSpPr>
              <a:spLocks noChangeArrowheads="1"/>
            </p:cNvSpPr>
            <p:nvPr/>
          </p:nvSpPr>
          <p:spPr bwMode="auto">
            <a:xfrm>
              <a:off x="2209800" y="43434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8" name="Oval 35"/>
            <p:cNvSpPr>
              <a:spLocks noChangeArrowheads="1"/>
            </p:cNvSpPr>
            <p:nvPr/>
          </p:nvSpPr>
          <p:spPr bwMode="auto">
            <a:xfrm>
              <a:off x="4114800" y="43434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9" name="Oval 36"/>
            <p:cNvSpPr>
              <a:spLocks noChangeArrowheads="1"/>
            </p:cNvSpPr>
            <p:nvPr/>
          </p:nvSpPr>
          <p:spPr bwMode="auto">
            <a:xfrm>
              <a:off x="4495800" y="43434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0" name="Oval 37"/>
            <p:cNvSpPr>
              <a:spLocks noChangeArrowheads="1"/>
            </p:cNvSpPr>
            <p:nvPr/>
          </p:nvSpPr>
          <p:spPr bwMode="auto">
            <a:xfrm>
              <a:off x="6324600" y="43434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" name="Line 38"/>
            <p:cNvSpPr>
              <a:spLocks noChangeShapeType="1"/>
            </p:cNvSpPr>
            <p:nvPr/>
          </p:nvSpPr>
          <p:spPr bwMode="auto">
            <a:xfrm flipV="1">
              <a:off x="2133600" y="4114800"/>
              <a:ext cx="228600" cy="2286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39"/>
            <p:cNvSpPr>
              <a:spLocks noChangeShapeType="1"/>
            </p:cNvSpPr>
            <p:nvPr/>
          </p:nvSpPr>
          <p:spPr bwMode="auto">
            <a:xfrm>
              <a:off x="1981200" y="5791200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40"/>
            <p:cNvSpPr>
              <a:spLocks noChangeArrowheads="1"/>
            </p:cNvSpPr>
            <p:nvPr/>
          </p:nvSpPr>
          <p:spPr bwMode="auto">
            <a:xfrm>
              <a:off x="2362200" y="548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" name="Oval 41"/>
            <p:cNvSpPr>
              <a:spLocks noChangeArrowheads="1"/>
            </p:cNvSpPr>
            <p:nvPr/>
          </p:nvSpPr>
          <p:spPr bwMode="auto">
            <a:xfrm>
              <a:off x="5715000" y="548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" name="Oval 42"/>
            <p:cNvSpPr>
              <a:spLocks noChangeArrowheads="1"/>
            </p:cNvSpPr>
            <p:nvPr/>
          </p:nvSpPr>
          <p:spPr bwMode="auto">
            <a:xfrm>
              <a:off x="4648200" y="548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" name="Oval 43"/>
            <p:cNvSpPr>
              <a:spLocks noChangeArrowheads="1"/>
            </p:cNvSpPr>
            <p:nvPr/>
          </p:nvSpPr>
          <p:spPr bwMode="auto">
            <a:xfrm>
              <a:off x="3505200" y="548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7" name="Oval 44"/>
            <p:cNvSpPr>
              <a:spLocks noChangeArrowheads="1"/>
            </p:cNvSpPr>
            <p:nvPr/>
          </p:nvSpPr>
          <p:spPr bwMode="auto">
            <a:xfrm>
              <a:off x="2286000" y="5715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8" name="Oval 45"/>
            <p:cNvSpPr>
              <a:spLocks noChangeArrowheads="1"/>
            </p:cNvSpPr>
            <p:nvPr/>
          </p:nvSpPr>
          <p:spPr bwMode="auto">
            <a:xfrm>
              <a:off x="3810000" y="6096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9" name="Oval 46"/>
            <p:cNvSpPr>
              <a:spLocks noChangeArrowheads="1"/>
            </p:cNvSpPr>
            <p:nvPr/>
          </p:nvSpPr>
          <p:spPr bwMode="auto">
            <a:xfrm>
              <a:off x="5334000" y="5715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" name="Oval 47"/>
            <p:cNvSpPr>
              <a:spLocks noChangeArrowheads="1"/>
            </p:cNvSpPr>
            <p:nvPr/>
          </p:nvSpPr>
          <p:spPr bwMode="auto">
            <a:xfrm>
              <a:off x="6019800" y="54102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1" name="Line 48"/>
            <p:cNvSpPr>
              <a:spLocks noChangeShapeType="1"/>
            </p:cNvSpPr>
            <p:nvPr/>
          </p:nvSpPr>
          <p:spPr bwMode="auto">
            <a:xfrm flipV="1">
              <a:off x="2209800" y="5486400"/>
              <a:ext cx="228600" cy="2286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Text Box 50"/>
            <p:cNvSpPr txBox="1">
              <a:spLocks noChangeArrowheads="1"/>
            </p:cNvSpPr>
            <p:nvPr/>
          </p:nvSpPr>
          <p:spPr bwMode="auto">
            <a:xfrm>
              <a:off x="6781800" y="1752600"/>
              <a:ext cx="679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n=0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13" name="Text Box 51"/>
            <p:cNvSpPr txBox="1">
              <a:spLocks noChangeArrowheads="1"/>
            </p:cNvSpPr>
            <p:nvPr/>
          </p:nvSpPr>
          <p:spPr bwMode="auto">
            <a:xfrm>
              <a:off x="6858000" y="5562600"/>
              <a:ext cx="679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n=3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15" name="Text Box 52"/>
            <p:cNvSpPr txBox="1">
              <a:spLocks noChangeArrowheads="1"/>
            </p:cNvSpPr>
            <p:nvPr/>
          </p:nvSpPr>
          <p:spPr bwMode="auto">
            <a:xfrm>
              <a:off x="6781800" y="4191000"/>
              <a:ext cx="679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n=2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16" name="Text Box 53"/>
            <p:cNvSpPr txBox="1">
              <a:spLocks noChangeArrowheads="1"/>
            </p:cNvSpPr>
            <p:nvPr/>
          </p:nvSpPr>
          <p:spPr bwMode="auto">
            <a:xfrm>
              <a:off x="6781800" y="2971800"/>
              <a:ext cx="679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n=1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18" name="Text Box 56"/>
            <p:cNvSpPr txBox="1">
              <a:spLocks noChangeArrowheads="1"/>
            </p:cNvSpPr>
            <p:nvPr/>
          </p:nvSpPr>
          <p:spPr bwMode="auto">
            <a:xfrm>
              <a:off x="8153400" y="17526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0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19" name="Text Box 57"/>
            <p:cNvSpPr txBox="1">
              <a:spLocks noChangeArrowheads="1"/>
            </p:cNvSpPr>
            <p:nvPr/>
          </p:nvSpPr>
          <p:spPr bwMode="auto">
            <a:xfrm>
              <a:off x="8137525" y="2930525"/>
              <a:ext cx="5873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Symbol" charset="0"/>
                </a:rPr>
                <a:t>p/2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20" name="Text Box 58"/>
            <p:cNvSpPr txBox="1">
              <a:spLocks noChangeArrowheads="1"/>
            </p:cNvSpPr>
            <p:nvPr/>
          </p:nvSpPr>
          <p:spPr bwMode="auto">
            <a:xfrm>
              <a:off x="8077200" y="5562600"/>
              <a:ext cx="7397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Symbol" charset="0"/>
                </a:rPr>
                <a:t>3p/2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21" name="Text Box 59"/>
            <p:cNvSpPr txBox="1">
              <a:spLocks noChangeArrowheads="1"/>
            </p:cNvSpPr>
            <p:nvPr/>
          </p:nvSpPr>
          <p:spPr bwMode="auto">
            <a:xfrm>
              <a:off x="8305800" y="4114800"/>
              <a:ext cx="3524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Symbol" charset="0"/>
                </a:rPr>
                <a:t>p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22" name="Text Box 60"/>
            <p:cNvSpPr txBox="1">
              <a:spLocks noChangeArrowheads="1"/>
            </p:cNvSpPr>
            <p:nvPr/>
          </p:nvSpPr>
          <p:spPr bwMode="auto">
            <a:xfrm>
              <a:off x="2270125" y="1143000"/>
              <a:ext cx="40211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imes New Roman" charset="0"/>
                </a:rPr>
                <a:t> </a:t>
              </a:r>
              <a:r>
                <a:rPr lang="en-US" b="1">
                  <a:latin typeface="Times New Roman" charset="0"/>
                </a:rPr>
                <a:t>A             B             C            D</a:t>
              </a: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995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345705" cy="914400"/>
          </a:xfrm>
        </p:spPr>
        <p:txBody>
          <a:bodyPr/>
          <a:lstStyle/>
          <a:p>
            <a:r>
              <a:rPr lang="en-US" sz="4400" dirty="0" smtClean="0"/>
              <a:t>Coupled Bunch Instabilities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32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1" name="Text Box 55"/>
          <p:cNvSpPr txBox="1">
            <a:spLocks noChangeArrowheads="1"/>
          </p:cNvSpPr>
          <p:nvPr/>
        </p:nvSpPr>
        <p:spPr bwMode="auto">
          <a:xfrm>
            <a:off x="7857365" y="1171600"/>
            <a:ext cx="53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b="1" dirty="0" err="1">
                <a:latin typeface="Symbol" charset="0"/>
              </a:rPr>
              <a:t>Df</a:t>
            </a:r>
            <a:endParaRPr lang="en-US" dirty="0">
              <a:latin typeface="Times New Roman" charset="0"/>
            </a:endParaRPr>
          </a:p>
        </p:txBody>
      </p:sp>
      <p:cxnSp>
        <p:nvCxnSpPr>
          <p:cNvPr id="182" name="Straight Connector 181"/>
          <p:cNvCxnSpPr/>
          <p:nvPr/>
        </p:nvCxnSpPr>
        <p:spPr>
          <a:xfrm>
            <a:off x="6732240" y="3429000"/>
            <a:ext cx="1665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1061610" y="1143000"/>
            <a:ext cx="7597775" cy="5105400"/>
            <a:chOff x="1219200" y="1143000"/>
            <a:chExt cx="7597775" cy="5105400"/>
          </a:xfrm>
        </p:grpSpPr>
        <p:grpSp>
          <p:nvGrpSpPr>
            <p:cNvPr id="68" name="Group 3"/>
            <p:cNvGrpSpPr>
              <a:grpSpLocks/>
            </p:cNvGrpSpPr>
            <p:nvPr/>
          </p:nvGrpSpPr>
          <p:grpSpPr bwMode="auto">
            <a:xfrm>
              <a:off x="1219200" y="1219200"/>
              <a:ext cx="742950" cy="804863"/>
              <a:chOff x="864" y="501"/>
              <a:chExt cx="468" cy="507"/>
            </a:xfrm>
          </p:grpSpPr>
          <p:sp>
            <p:nvSpPr>
              <p:cNvPr id="172" name="Line 4"/>
              <p:cNvSpPr>
                <a:spLocks noChangeShapeType="1"/>
              </p:cNvSpPr>
              <p:nvPr/>
            </p:nvSpPr>
            <p:spPr bwMode="auto">
              <a:xfrm>
                <a:off x="864" y="528"/>
                <a:ext cx="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" name="Line 5"/>
              <p:cNvSpPr>
                <a:spLocks noChangeShapeType="1"/>
              </p:cNvSpPr>
              <p:nvPr/>
            </p:nvSpPr>
            <p:spPr bwMode="auto">
              <a:xfrm>
                <a:off x="864" y="1008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Text Box 6"/>
              <p:cNvSpPr txBox="1">
                <a:spLocks noChangeArrowheads="1"/>
              </p:cNvSpPr>
              <p:nvPr/>
            </p:nvSpPr>
            <p:spPr bwMode="auto">
              <a:xfrm>
                <a:off x="902" y="501"/>
                <a:ext cx="30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b="1">
                    <a:latin typeface="Times New Roman" charset="0"/>
                    <a:sym typeface="Symbol" charset="0"/>
                  </a:rPr>
                  <a:t></a:t>
                </a:r>
                <a:r>
                  <a:rPr lang="en-US" sz="1800" b="1">
                    <a:latin typeface="Times New Roman" charset="0"/>
                  </a:rPr>
                  <a:t>E</a:t>
                </a:r>
              </a:p>
            </p:txBody>
          </p:sp>
          <p:sp>
            <p:nvSpPr>
              <p:cNvPr id="175" name="Text Box 7"/>
              <p:cNvSpPr txBox="1">
                <a:spLocks noChangeArrowheads="1"/>
              </p:cNvSpPr>
              <p:nvPr/>
            </p:nvSpPr>
            <p:spPr bwMode="auto">
              <a:xfrm>
                <a:off x="864" y="768"/>
                <a:ext cx="46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b="1">
                    <a:latin typeface="Times New Roman" charset="0"/>
                  </a:rPr>
                  <a:t>phase</a:t>
                </a:r>
                <a:endParaRPr lang="en-US">
                  <a:latin typeface="Times New Roman" charset="0"/>
                </a:endParaRPr>
              </a:p>
            </p:txBody>
          </p:sp>
        </p:grpSp>
        <p:sp>
          <p:nvSpPr>
            <p:cNvPr id="69" name="Line 8"/>
            <p:cNvSpPr>
              <a:spLocks noChangeShapeType="1"/>
            </p:cNvSpPr>
            <p:nvPr/>
          </p:nvSpPr>
          <p:spPr bwMode="auto">
            <a:xfrm>
              <a:off x="1905000" y="1981200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Oval 9"/>
            <p:cNvSpPr>
              <a:spLocks noChangeArrowheads="1"/>
            </p:cNvSpPr>
            <p:nvPr/>
          </p:nvSpPr>
          <p:spPr bwMode="auto">
            <a:xfrm>
              <a:off x="2286000" y="167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7" name="Oval 10"/>
            <p:cNvSpPr>
              <a:spLocks noChangeArrowheads="1"/>
            </p:cNvSpPr>
            <p:nvPr/>
          </p:nvSpPr>
          <p:spPr bwMode="auto">
            <a:xfrm>
              <a:off x="5638800" y="167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" name="Oval 11"/>
            <p:cNvSpPr>
              <a:spLocks noChangeArrowheads="1"/>
            </p:cNvSpPr>
            <p:nvPr/>
          </p:nvSpPr>
          <p:spPr bwMode="auto">
            <a:xfrm>
              <a:off x="4572000" y="167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5" name="Oval 12"/>
            <p:cNvSpPr>
              <a:spLocks noChangeArrowheads="1"/>
            </p:cNvSpPr>
            <p:nvPr/>
          </p:nvSpPr>
          <p:spPr bwMode="auto">
            <a:xfrm>
              <a:off x="3429000" y="167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6" name="Oval 13"/>
            <p:cNvSpPr>
              <a:spLocks noChangeArrowheads="1"/>
            </p:cNvSpPr>
            <p:nvPr/>
          </p:nvSpPr>
          <p:spPr bwMode="auto">
            <a:xfrm>
              <a:off x="2209800" y="1905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7" name="Oval 14"/>
            <p:cNvSpPr>
              <a:spLocks noChangeArrowheads="1"/>
            </p:cNvSpPr>
            <p:nvPr/>
          </p:nvSpPr>
          <p:spPr bwMode="auto">
            <a:xfrm>
              <a:off x="3352800" y="1905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8" name="Oval 15"/>
            <p:cNvSpPr>
              <a:spLocks noChangeArrowheads="1"/>
            </p:cNvSpPr>
            <p:nvPr/>
          </p:nvSpPr>
          <p:spPr bwMode="auto">
            <a:xfrm>
              <a:off x="4495800" y="1905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9" name="Oval 16"/>
            <p:cNvSpPr>
              <a:spLocks noChangeArrowheads="1"/>
            </p:cNvSpPr>
            <p:nvPr/>
          </p:nvSpPr>
          <p:spPr bwMode="auto">
            <a:xfrm>
              <a:off x="5562600" y="1905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0" name="Line 17"/>
            <p:cNvSpPr>
              <a:spLocks noChangeShapeType="1"/>
            </p:cNvSpPr>
            <p:nvPr/>
          </p:nvSpPr>
          <p:spPr bwMode="auto">
            <a:xfrm flipV="1">
              <a:off x="2133600" y="1676400"/>
              <a:ext cx="228600" cy="2286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Line 18"/>
            <p:cNvSpPr>
              <a:spLocks noChangeShapeType="1"/>
            </p:cNvSpPr>
            <p:nvPr/>
          </p:nvSpPr>
          <p:spPr bwMode="auto">
            <a:xfrm>
              <a:off x="1905000" y="3200400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Oval 19"/>
            <p:cNvSpPr>
              <a:spLocks noChangeArrowheads="1"/>
            </p:cNvSpPr>
            <p:nvPr/>
          </p:nvSpPr>
          <p:spPr bwMode="auto">
            <a:xfrm>
              <a:off x="2286000" y="28956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007EEA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" name="Oval 20"/>
            <p:cNvSpPr>
              <a:spLocks noChangeArrowheads="1"/>
            </p:cNvSpPr>
            <p:nvPr/>
          </p:nvSpPr>
          <p:spPr bwMode="auto">
            <a:xfrm>
              <a:off x="5638800" y="28956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007EEA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4" name="Oval 21"/>
            <p:cNvSpPr>
              <a:spLocks noChangeArrowheads="1"/>
            </p:cNvSpPr>
            <p:nvPr/>
          </p:nvSpPr>
          <p:spPr bwMode="auto">
            <a:xfrm>
              <a:off x="4572000" y="28956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007EEA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5" name="Oval 22"/>
            <p:cNvSpPr>
              <a:spLocks noChangeArrowheads="1"/>
            </p:cNvSpPr>
            <p:nvPr/>
          </p:nvSpPr>
          <p:spPr bwMode="auto">
            <a:xfrm>
              <a:off x="3429000" y="28956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007EEA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6" name="Oval 23"/>
            <p:cNvSpPr>
              <a:spLocks noChangeArrowheads="1"/>
            </p:cNvSpPr>
            <p:nvPr/>
          </p:nvSpPr>
          <p:spPr bwMode="auto">
            <a:xfrm>
              <a:off x="2209800" y="31242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7" name="Oval 24"/>
            <p:cNvSpPr>
              <a:spLocks noChangeArrowheads="1"/>
            </p:cNvSpPr>
            <p:nvPr/>
          </p:nvSpPr>
          <p:spPr bwMode="auto">
            <a:xfrm>
              <a:off x="3733800" y="28194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8" name="Oval 25"/>
            <p:cNvSpPr>
              <a:spLocks noChangeArrowheads="1"/>
            </p:cNvSpPr>
            <p:nvPr/>
          </p:nvSpPr>
          <p:spPr bwMode="auto">
            <a:xfrm>
              <a:off x="5257800" y="31242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9" name="Oval 26"/>
            <p:cNvSpPr>
              <a:spLocks noChangeArrowheads="1"/>
            </p:cNvSpPr>
            <p:nvPr/>
          </p:nvSpPr>
          <p:spPr bwMode="auto">
            <a:xfrm>
              <a:off x="5943600" y="35052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0" name="Line 27"/>
            <p:cNvSpPr>
              <a:spLocks noChangeShapeType="1"/>
            </p:cNvSpPr>
            <p:nvPr/>
          </p:nvSpPr>
          <p:spPr bwMode="auto">
            <a:xfrm flipV="1">
              <a:off x="2133600" y="2895600"/>
              <a:ext cx="228600" cy="2286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Line 29"/>
            <p:cNvSpPr>
              <a:spLocks noChangeShapeType="1"/>
            </p:cNvSpPr>
            <p:nvPr/>
          </p:nvSpPr>
          <p:spPr bwMode="auto">
            <a:xfrm>
              <a:off x="1905000" y="4419600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Oval 30"/>
            <p:cNvSpPr>
              <a:spLocks noChangeArrowheads="1"/>
            </p:cNvSpPr>
            <p:nvPr/>
          </p:nvSpPr>
          <p:spPr bwMode="auto">
            <a:xfrm>
              <a:off x="2286000" y="41148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3" name="Oval 31"/>
            <p:cNvSpPr>
              <a:spLocks noChangeArrowheads="1"/>
            </p:cNvSpPr>
            <p:nvPr/>
          </p:nvSpPr>
          <p:spPr bwMode="auto">
            <a:xfrm>
              <a:off x="5638800" y="41148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4" name="Oval 32"/>
            <p:cNvSpPr>
              <a:spLocks noChangeArrowheads="1"/>
            </p:cNvSpPr>
            <p:nvPr/>
          </p:nvSpPr>
          <p:spPr bwMode="auto">
            <a:xfrm>
              <a:off x="4572000" y="41148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5" name="Oval 33"/>
            <p:cNvSpPr>
              <a:spLocks noChangeArrowheads="1"/>
            </p:cNvSpPr>
            <p:nvPr/>
          </p:nvSpPr>
          <p:spPr bwMode="auto">
            <a:xfrm>
              <a:off x="3429000" y="41148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6" name="Oval 34"/>
            <p:cNvSpPr>
              <a:spLocks noChangeArrowheads="1"/>
            </p:cNvSpPr>
            <p:nvPr/>
          </p:nvSpPr>
          <p:spPr bwMode="auto">
            <a:xfrm>
              <a:off x="2209800" y="43434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7" name="Oval 35"/>
            <p:cNvSpPr>
              <a:spLocks noChangeArrowheads="1"/>
            </p:cNvSpPr>
            <p:nvPr/>
          </p:nvSpPr>
          <p:spPr bwMode="auto">
            <a:xfrm>
              <a:off x="4114800" y="43434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8" name="Oval 36"/>
            <p:cNvSpPr>
              <a:spLocks noChangeArrowheads="1"/>
            </p:cNvSpPr>
            <p:nvPr/>
          </p:nvSpPr>
          <p:spPr bwMode="auto">
            <a:xfrm>
              <a:off x="4495800" y="43434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9" name="Oval 37"/>
            <p:cNvSpPr>
              <a:spLocks noChangeArrowheads="1"/>
            </p:cNvSpPr>
            <p:nvPr/>
          </p:nvSpPr>
          <p:spPr bwMode="auto">
            <a:xfrm>
              <a:off x="6324600" y="43434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0" name="Line 38"/>
            <p:cNvSpPr>
              <a:spLocks noChangeShapeType="1"/>
            </p:cNvSpPr>
            <p:nvPr/>
          </p:nvSpPr>
          <p:spPr bwMode="auto">
            <a:xfrm flipV="1">
              <a:off x="2133600" y="4114800"/>
              <a:ext cx="228600" cy="2286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Line 39"/>
            <p:cNvSpPr>
              <a:spLocks noChangeShapeType="1"/>
            </p:cNvSpPr>
            <p:nvPr/>
          </p:nvSpPr>
          <p:spPr bwMode="auto">
            <a:xfrm>
              <a:off x="1981200" y="5791200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Oval 40"/>
            <p:cNvSpPr>
              <a:spLocks noChangeArrowheads="1"/>
            </p:cNvSpPr>
            <p:nvPr/>
          </p:nvSpPr>
          <p:spPr bwMode="auto">
            <a:xfrm>
              <a:off x="2362200" y="548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" name="Oval 41"/>
            <p:cNvSpPr>
              <a:spLocks noChangeArrowheads="1"/>
            </p:cNvSpPr>
            <p:nvPr/>
          </p:nvSpPr>
          <p:spPr bwMode="auto">
            <a:xfrm>
              <a:off x="5715000" y="548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4" name="Oval 42"/>
            <p:cNvSpPr>
              <a:spLocks noChangeArrowheads="1"/>
            </p:cNvSpPr>
            <p:nvPr/>
          </p:nvSpPr>
          <p:spPr bwMode="auto">
            <a:xfrm>
              <a:off x="4648200" y="548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5" name="Oval 43"/>
            <p:cNvSpPr>
              <a:spLocks noChangeArrowheads="1"/>
            </p:cNvSpPr>
            <p:nvPr/>
          </p:nvSpPr>
          <p:spPr bwMode="auto">
            <a:xfrm>
              <a:off x="3505200" y="548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6" name="Oval 44"/>
            <p:cNvSpPr>
              <a:spLocks noChangeArrowheads="1"/>
            </p:cNvSpPr>
            <p:nvPr/>
          </p:nvSpPr>
          <p:spPr bwMode="auto">
            <a:xfrm>
              <a:off x="2286000" y="5715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7" name="Oval 45"/>
            <p:cNvSpPr>
              <a:spLocks noChangeArrowheads="1"/>
            </p:cNvSpPr>
            <p:nvPr/>
          </p:nvSpPr>
          <p:spPr bwMode="auto">
            <a:xfrm>
              <a:off x="3810000" y="6096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8" name="Oval 46"/>
            <p:cNvSpPr>
              <a:spLocks noChangeArrowheads="1"/>
            </p:cNvSpPr>
            <p:nvPr/>
          </p:nvSpPr>
          <p:spPr bwMode="auto">
            <a:xfrm>
              <a:off x="5334000" y="57150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9" name="Oval 47"/>
            <p:cNvSpPr>
              <a:spLocks noChangeArrowheads="1"/>
            </p:cNvSpPr>
            <p:nvPr/>
          </p:nvSpPr>
          <p:spPr bwMode="auto">
            <a:xfrm>
              <a:off x="6019800" y="54102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0" name="Line 48"/>
            <p:cNvSpPr>
              <a:spLocks noChangeShapeType="1"/>
            </p:cNvSpPr>
            <p:nvPr/>
          </p:nvSpPr>
          <p:spPr bwMode="auto">
            <a:xfrm flipV="1">
              <a:off x="2209800" y="5486400"/>
              <a:ext cx="228600" cy="2286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Text Box 50"/>
            <p:cNvSpPr txBox="1">
              <a:spLocks noChangeArrowheads="1"/>
            </p:cNvSpPr>
            <p:nvPr/>
          </p:nvSpPr>
          <p:spPr bwMode="auto">
            <a:xfrm>
              <a:off x="6781800" y="1752600"/>
              <a:ext cx="679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n=0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62" name="Text Box 51"/>
            <p:cNvSpPr txBox="1">
              <a:spLocks noChangeArrowheads="1"/>
            </p:cNvSpPr>
            <p:nvPr/>
          </p:nvSpPr>
          <p:spPr bwMode="auto">
            <a:xfrm>
              <a:off x="6858000" y="5562600"/>
              <a:ext cx="679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n=3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63" name="Text Box 52"/>
            <p:cNvSpPr txBox="1">
              <a:spLocks noChangeArrowheads="1"/>
            </p:cNvSpPr>
            <p:nvPr/>
          </p:nvSpPr>
          <p:spPr bwMode="auto">
            <a:xfrm>
              <a:off x="6781800" y="4191000"/>
              <a:ext cx="679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n=2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64" name="Text Box 53"/>
            <p:cNvSpPr txBox="1">
              <a:spLocks noChangeArrowheads="1"/>
            </p:cNvSpPr>
            <p:nvPr/>
          </p:nvSpPr>
          <p:spPr bwMode="auto">
            <a:xfrm>
              <a:off x="6781800" y="2971800"/>
              <a:ext cx="679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n=1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66" name="Text Box 56"/>
            <p:cNvSpPr txBox="1">
              <a:spLocks noChangeArrowheads="1"/>
            </p:cNvSpPr>
            <p:nvPr/>
          </p:nvSpPr>
          <p:spPr bwMode="auto">
            <a:xfrm>
              <a:off x="8153400" y="17526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0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67" name="Text Box 57"/>
            <p:cNvSpPr txBox="1">
              <a:spLocks noChangeArrowheads="1"/>
            </p:cNvSpPr>
            <p:nvPr/>
          </p:nvSpPr>
          <p:spPr bwMode="auto">
            <a:xfrm>
              <a:off x="8137525" y="2930525"/>
              <a:ext cx="5873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Symbol" charset="0"/>
                </a:rPr>
                <a:t>p/2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69" name="Text Box 58"/>
            <p:cNvSpPr txBox="1">
              <a:spLocks noChangeArrowheads="1"/>
            </p:cNvSpPr>
            <p:nvPr/>
          </p:nvSpPr>
          <p:spPr bwMode="auto">
            <a:xfrm>
              <a:off x="8077200" y="5562600"/>
              <a:ext cx="7397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Symbol" charset="0"/>
                </a:rPr>
                <a:t>3p/2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70" name="Text Box 59"/>
            <p:cNvSpPr txBox="1">
              <a:spLocks noChangeArrowheads="1"/>
            </p:cNvSpPr>
            <p:nvPr/>
          </p:nvSpPr>
          <p:spPr bwMode="auto">
            <a:xfrm>
              <a:off x="8305800" y="4114800"/>
              <a:ext cx="3524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Symbol" charset="0"/>
                </a:rPr>
                <a:t>p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71" name="Text Box 60"/>
            <p:cNvSpPr txBox="1">
              <a:spLocks noChangeArrowheads="1"/>
            </p:cNvSpPr>
            <p:nvPr/>
          </p:nvSpPr>
          <p:spPr bwMode="auto">
            <a:xfrm>
              <a:off x="2270125" y="1143000"/>
              <a:ext cx="40211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imes New Roman" charset="0"/>
                </a:rPr>
                <a:t> </a:t>
              </a:r>
              <a:r>
                <a:rPr lang="en-US" b="1">
                  <a:latin typeface="Times New Roman" charset="0"/>
                </a:rPr>
                <a:t>A             B             C            D</a:t>
              </a: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577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435715" cy="914400"/>
          </a:xfrm>
        </p:spPr>
        <p:txBody>
          <a:bodyPr/>
          <a:lstStyle/>
          <a:p>
            <a:r>
              <a:rPr lang="en-US" sz="4400" dirty="0"/>
              <a:t>Coupled Bunch Instabilities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570" y="1313766"/>
            <a:ext cx="8100900" cy="175519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200" dirty="0"/>
              <a:t>For simplicity assume we have a single cavity which resonates at the revolution frequency 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With </a:t>
            </a:r>
            <a:r>
              <a:rPr lang="en-US" sz="3200" b="1" u="sng" dirty="0"/>
              <a:t>no coherent synchrotron oscillation </a:t>
            </a:r>
            <a:r>
              <a:rPr lang="en-US" sz="3200" dirty="0"/>
              <a:t>we have: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33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2775865" y="4146137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3461665" y="4111212"/>
            <a:ext cx="152400" cy="1524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4604665" y="4111212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5747665" y="4111212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6814465" y="4111212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3140990" y="3044412"/>
            <a:ext cx="4021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Times New Roman" charset="0"/>
              </a:rPr>
              <a:t> </a:t>
            </a:r>
            <a:r>
              <a:rPr lang="en-US" b="1">
                <a:latin typeface="Times New Roman" charset="0"/>
              </a:rPr>
              <a:t>A             B             C            D</a:t>
            </a:r>
            <a:endParaRPr lang="en-US">
              <a:latin typeface="Times New Roman" charset="0"/>
            </a:endParaRP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2013865" y="3392075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>
            <a:off x="2013865" y="415407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1556665" y="3349212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b="1">
                <a:latin typeface="Times New Roman" charset="0"/>
                <a:sym typeface="Symbol" charset="0"/>
              </a:rPr>
              <a:t></a:t>
            </a:r>
            <a:r>
              <a:rPr lang="en-US" sz="1800" b="1">
                <a:latin typeface="Times New Roman" charset="0"/>
              </a:rPr>
              <a:t>E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2013865" y="4187412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b="1">
                <a:latin typeface="Times New Roman" charset="0"/>
              </a:rPr>
              <a:t>phase</a:t>
            </a:r>
            <a:endParaRPr lang="en-US">
              <a:latin typeface="Times New Roman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701570" y="4644136"/>
            <a:ext cx="8100900" cy="17551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800" dirty="0"/>
              <a:t>Lets have a look at the voltage induced in a cavity by each </a:t>
            </a:r>
            <a:r>
              <a:rPr lang="en-US" sz="2800" dirty="0" smtClean="0"/>
              <a:t>bunch and see how this acts back on the other bunches.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777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435715" cy="914400"/>
          </a:xfrm>
        </p:spPr>
        <p:txBody>
          <a:bodyPr/>
          <a:lstStyle/>
          <a:p>
            <a:r>
              <a:rPr lang="en-US" sz="4400" dirty="0"/>
              <a:t>Coupled Bunch Instabilities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565" y="1313765"/>
            <a:ext cx="7412360" cy="585065"/>
          </a:xfrm>
        </p:spPr>
        <p:txBody>
          <a:bodyPr>
            <a:normAutofit/>
          </a:bodyPr>
          <a:lstStyle/>
          <a:p>
            <a:r>
              <a:rPr lang="en-US" dirty="0" smtClean="0"/>
              <a:t>Bunch 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34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76854" y="2290763"/>
            <a:ext cx="6140451" cy="3805237"/>
            <a:chOff x="869949" y="2290763"/>
            <a:chExt cx="6140451" cy="3805237"/>
          </a:xfrm>
        </p:grpSpPr>
        <p:sp>
          <p:nvSpPr>
            <p:cNvPr id="12" name="Line 2"/>
            <p:cNvSpPr>
              <a:spLocks noChangeShapeType="1"/>
            </p:cNvSpPr>
            <p:nvPr/>
          </p:nvSpPr>
          <p:spPr bwMode="auto">
            <a:xfrm>
              <a:off x="2133600" y="3387725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3"/>
            <p:cNvSpPr>
              <a:spLocks noChangeArrowheads="1"/>
            </p:cNvSpPr>
            <p:nvPr/>
          </p:nvSpPr>
          <p:spPr bwMode="auto">
            <a:xfrm>
              <a:off x="2819400" y="3352800"/>
              <a:ext cx="152400" cy="152400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Oval 4"/>
            <p:cNvSpPr>
              <a:spLocks noChangeArrowheads="1"/>
            </p:cNvSpPr>
            <p:nvPr/>
          </p:nvSpPr>
          <p:spPr bwMode="auto">
            <a:xfrm>
              <a:off x="3962400" y="33528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>
                <a:solidFill>
                  <a:schemeClr val="tx2"/>
                </a:solidFill>
                <a:latin typeface="Times New Roman" charset="0"/>
              </a:endParaRPr>
            </a:p>
          </p:txBody>
        </p:sp>
        <p:sp>
          <p:nvSpPr>
            <p:cNvPr id="15" name="Oval 5"/>
            <p:cNvSpPr>
              <a:spLocks noChangeArrowheads="1"/>
            </p:cNvSpPr>
            <p:nvPr/>
          </p:nvSpPr>
          <p:spPr bwMode="auto">
            <a:xfrm>
              <a:off x="5105400" y="3352800"/>
              <a:ext cx="152400" cy="1524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6172200" y="3352800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2498725" y="2290763"/>
              <a:ext cx="39830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Times New Roman" charset="0"/>
                </a:rPr>
                <a:t> </a:t>
              </a:r>
              <a:r>
                <a:rPr lang="en-US" b="1" dirty="0"/>
                <a:t>A        B       C       D</a:t>
              </a:r>
              <a:endParaRPr lang="en-US" dirty="0"/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>
              <a:off x="1371600" y="2633663"/>
              <a:ext cx="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>
              <a:off x="1371600" y="3395663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914400" y="2598738"/>
              <a:ext cx="4796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  <a:sym typeface="Symbol" charset="0"/>
                </a:rPr>
                <a:t></a:t>
              </a:r>
              <a:r>
                <a:rPr lang="en-US" sz="1800" b="1" dirty="0">
                  <a:latin typeface="+mn-lt"/>
                </a:rPr>
                <a:t>E</a:t>
              </a:r>
            </a:p>
          </p:txBody>
        </p:sp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1371600" y="3432175"/>
              <a:ext cx="8259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</a:rPr>
                <a:t>phase</a:t>
              </a:r>
              <a:endParaRPr lang="en-US" dirty="0">
                <a:latin typeface="+mn-lt"/>
              </a:endParaRPr>
            </a:p>
          </p:txBody>
        </p: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>
              <a:off x="1098550" y="4495800"/>
              <a:ext cx="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3"/>
            <p:cNvSpPr>
              <a:spLocks noChangeShapeType="1"/>
            </p:cNvSpPr>
            <p:nvPr/>
          </p:nvSpPr>
          <p:spPr bwMode="auto">
            <a:xfrm>
              <a:off x="1066800" y="5257800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869949" y="3965575"/>
              <a:ext cx="109989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  <a:sym typeface="Symbol" charset="0"/>
                </a:rPr>
                <a:t>V</a:t>
              </a:r>
            </a:p>
            <a:p>
              <a:r>
                <a:rPr lang="en-US" sz="1800" b="1" dirty="0">
                  <a:latin typeface="+mn-lt"/>
                  <a:sym typeface="Symbol" charset="0"/>
                </a:rPr>
                <a:t>induced</a:t>
              </a:r>
              <a:endParaRPr lang="en-US" sz="1800" b="1" dirty="0">
                <a:latin typeface="+mn-lt"/>
              </a:endParaRPr>
            </a:p>
          </p:txBody>
        </p:sp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1143000" y="5337175"/>
              <a:ext cx="8259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</a:rPr>
                <a:t>phase</a:t>
              </a:r>
              <a:endParaRPr lang="en-US" dirty="0">
                <a:latin typeface="+mn-lt"/>
              </a:endParaRPr>
            </a:p>
          </p:txBody>
        </p:sp>
        <p:sp>
          <p:nvSpPr>
            <p:cNvPr id="26" name="Line 16"/>
            <p:cNvSpPr>
              <a:spLocks noChangeShapeType="1"/>
            </p:cNvSpPr>
            <p:nvPr/>
          </p:nvSpPr>
          <p:spPr bwMode="auto">
            <a:xfrm>
              <a:off x="1789820" y="5257800"/>
              <a:ext cx="4800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 rot="10804211">
              <a:off x="1828800" y="52578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4114800" y="44196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2895600" y="3581400"/>
              <a:ext cx="0" cy="68580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777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435715" cy="914400"/>
          </a:xfrm>
        </p:spPr>
        <p:txBody>
          <a:bodyPr/>
          <a:lstStyle/>
          <a:p>
            <a:r>
              <a:rPr lang="en-US" sz="4400" dirty="0"/>
              <a:t>Coupled Bunch Instabilities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565" y="1313765"/>
            <a:ext cx="7412360" cy="585065"/>
          </a:xfrm>
        </p:spPr>
        <p:txBody>
          <a:bodyPr>
            <a:normAutofit/>
          </a:bodyPr>
          <a:lstStyle/>
          <a:p>
            <a:r>
              <a:rPr lang="en-US" dirty="0" smtClean="0"/>
              <a:t>Bunch 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35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24290" y="2290763"/>
            <a:ext cx="8458200" cy="3805237"/>
            <a:chOff x="228600" y="2290763"/>
            <a:chExt cx="8458200" cy="3805237"/>
          </a:xfrm>
        </p:grpSpPr>
        <p:sp>
          <p:nvSpPr>
            <p:cNvPr id="30" name="Line 2"/>
            <p:cNvSpPr>
              <a:spLocks noChangeShapeType="1"/>
            </p:cNvSpPr>
            <p:nvPr/>
          </p:nvSpPr>
          <p:spPr bwMode="auto">
            <a:xfrm>
              <a:off x="2133600" y="3387725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"/>
            <p:cNvSpPr>
              <a:spLocks noChangeArrowheads="1"/>
            </p:cNvSpPr>
            <p:nvPr/>
          </p:nvSpPr>
          <p:spPr bwMode="auto">
            <a:xfrm>
              <a:off x="2819400" y="3352800"/>
              <a:ext cx="152400" cy="152400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" name="Oval 4"/>
            <p:cNvSpPr>
              <a:spLocks noChangeArrowheads="1"/>
            </p:cNvSpPr>
            <p:nvPr/>
          </p:nvSpPr>
          <p:spPr bwMode="auto">
            <a:xfrm>
              <a:off x="3962400" y="33528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>
                <a:solidFill>
                  <a:schemeClr val="tx2"/>
                </a:solidFill>
                <a:latin typeface="Times New Roman" charset="0"/>
              </a:endParaRPr>
            </a:p>
          </p:txBody>
        </p:sp>
        <p:sp>
          <p:nvSpPr>
            <p:cNvPr id="33" name="Oval 5"/>
            <p:cNvSpPr>
              <a:spLocks noChangeArrowheads="1"/>
            </p:cNvSpPr>
            <p:nvPr/>
          </p:nvSpPr>
          <p:spPr bwMode="auto">
            <a:xfrm>
              <a:off x="5105400" y="3352800"/>
              <a:ext cx="152400" cy="1524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" name="Oval 6"/>
            <p:cNvSpPr>
              <a:spLocks noChangeArrowheads="1"/>
            </p:cNvSpPr>
            <p:nvPr/>
          </p:nvSpPr>
          <p:spPr bwMode="auto">
            <a:xfrm>
              <a:off x="6172200" y="3352800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2498725" y="2290763"/>
              <a:ext cx="39830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imes New Roman" charset="0"/>
                </a:rPr>
                <a:t> </a:t>
              </a:r>
              <a:r>
                <a:rPr lang="en-US" b="1"/>
                <a:t>A        B       C       D</a:t>
              </a:r>
              <a:endParaRPr lang="en-US"/>
            </a:p>
          </p:txBody>
        </p:sp>
        <p:sp>
          <p:nvSpPr>
            <p:cNvPr id="36" name="Line 8"/>
            <p:cNvSpPr>
              <a:spLocks noChangeShapeType="1"/>
            </p:cNvSpPr>
            <p:nvPr/>
          </p:nvSpPr>
          <p:spPr bwMode="auto">
            <a:xfrm>
              <a:off x="1371600" y="2633663"/>
              <a:ext cx="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>
              <a:off x="1371600" y="3395663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10"/>
            <p:cNvSpPr txBox="1">
              <a:spLocks noChangeArrowheads="1"/>
            </p:cNvSpPr>
            <p:nvPr/>
          </p:nvSpPr>
          <p:spPr bwMode="auto">
            <a:xfrm>
              <a:off x="914400" y="2598738"/>
              <a:ext cx="4796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  <a:sym typeface="Symbol" charset="0"/>
                </a:rPr>
                <a:t></a:t>
              </a:r>
              <a:r>
                <a:rPr lang="en-US" sz="1800" b="1" dirty="0">
                  <a:latin typeface="+mn-lt"/>
                </a:rPr>
                <a:t>E</a:t>
              </a:r>
            </a:p>
          </p:txBody>
        </p:sp>
        <p:sp>
          <p:nvSpPr>
            <p:cNvPr id="39" name="Text Box 11"/>
            <p:cNvSpPr txBox="1">
              <a:spLocks noChangeArrowheads="1"/>
            </p:cNvSpPr>
            <p:nvPr/>
          </p:nvSpPr>
          <p:spPr bwMode="auto">
            <a:xfrm>
              <a:off x="1371600" y="3432175"/>
              <a:ext cx="8259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</a:rPr>
                <a:t>phase</a:t>
              </a:r>
              <a:endParaRPr lang="en-US" dirty="0">
                <a:latin typeface="+mn-lt"/>
              </a:endParaRPr>
            </a:p>
          </p:txBody>
        </p:sp>
        <p:sp>
          <p:nvSpPr>
            <p:cNvPr id="40" name="Line 12"/>
            <p:cNvSpPr>
              <a:spLocks noChangeShapeType="1"/>
            </p:cNvSpPr>
            <p:nvPr/>
          </p:nvSpPr>
          <p:spPr bwMode="auto">
            <a:xfrm>
              <a:off x="457200" y="4724400"/>
              <a:ext cx="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13"/>
            <p:cNvSpPr>
              <a:spLocks noChangeShapeType="1"/>
            </p:cNvSpPr>
            <p:nvPr/>
          </p:nvSpPr>
          <p:spPr bwMode="auto">
            <a:xfrm>
              <a:off x="450885" y="5454225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Text Box 14"/>
            <p:cNvSpPr txBox="1">
              <a:spLocks noChangeArrowheads="1"/>
            </p:cNvSpPr>
            <p:nvPr/>
          </p:nvSpPr>
          <p:spPr bwMode="auto">
            <a:xfrm>
              <a:off x="228600" y="4194175"/>
              <a:ext cx="109517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  <a:sym typeface="Symbol" charset="0"/>
                </a:rPr>
                <a:t>V</a:t>
              </a:r>
            </a:p>
            <a:p>
              <a:r>
                <a:rPr lang="en-US" sz="1800" b="1" dirty="0">
                  <a:latin typeface="+mn-lt"/>
                  <a:sym typeface="Symbol" charset="0"/>
                </a:rPr>
                <a:t>induced</a:t>
              </a:r>
              <a:endParaRPr lang="en-US" sz="1800" b="1" dirty="0">
                <a:latin typeface="+mn-lt"/>
              </a:endParaRPr>
            </a:p>
          </p:txBody>
        </p:sp>
        <p:sp>
          <p:nvSpPr>
            <p:cNvPr id="43" name="Text Box 15"/>
            <p:cNvSpPr txBox="1">
              <a:spLocks noChangeArrowheads="1"/>
            </p:cNvSpPr>
            <p:nvPr/>
          </p:nvSpPr>
          <p:spPr bwMode="auto">
            <a:xfrm>
              <a:off x="457200" y="5409220"/>
              <a:ext cx="8259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</a:rPr>
                <a:t>phase</a:t>
              </a:r>
              <a:endParaRPr lang="en-US" dirty="0">
                <a:latin typeface="+mn-lt"/>
              </a:endParaRPr>
            </a:p>
          </p:txBody>
        </p:sp>
        <p:sp>
          <p:nvSpPr>
            <p:cNvPr id="44" name="Line 16"/>
            <p:cNvSpPr>
              <a:spLocks noChangeShapeType="1"/>
            </p:cNvSpPr>
            <p:nvPr/>
          </p:nvSpPr>
          <p:spPr bwMode="auto">
            <a:xfrm flipV="1">
              <a:off x="675910" y="5274204"/>
              <a:ext cx="801089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20"/>
            <p:cNvSpPr>
              <a:spLocks/>
            </p:cNvSpPr>
            <p:nvPr/>
          </p:nvSpPr>
          <p:spPr bwMode="auto">
            <a:xfrm>
              <a:off x="5257800" y="44196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21"/>
            <p:cNvSpPr>
              <a:spLocks/>
            </p:cNvSpPr>
            <p:nvPr/>
          </p:nvSpPr>
          <p:spPr bwMode="auto">
            <a:xfrm rot="10804211">
              <a:off x="1828800" y="52578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22"/>
            <p:cNvSpPr>
              <a:spLocks/>
            </p:cNvSpPr>
            <p:nvPr/>
          </p:nvSpPr>
          <p:spPr bwMode="auto">
            <a:xfrm rot="10804211">
              <a:off x="2971800" y="52578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25"/>
            <p:cNvSpPr>
              <a:spLocks/>
            </p:cNvSpPr>
            <p:nvPr/>
          </p:nvSpPr>
          <p:spPr bwMode="auto">
            <a:xfrm>
              <a:off x="4114800" y="44196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26"/>
            <p:cNvSpPr>
              <a:spLocks/>
            </p:cNvSpPr>
            <p:nvPr/>
          </p:nvSpPr>
          <p:spPr bwMode="auto">
            <a:xfrm>
              <a:off x="685800" y="44196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29"/>
            <p:cNvSpPr>
              <a:spLocks/>
            </p:cNvSpPr>
            <p:nvPr/>
          </p:nvSpPr>
          <p:spPr bwMode="auto">
            <a:xfrm rot="10804211">
              <a:off x="6400800" y="52578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30"/>
            <p:cNvSpPr>
              <a:spLocks noChangeShapeType="1"/>
            </p:cNvSpPr>
            <p:nvPr/>
          </p:nvSpPr>
          <p:spPr bwMode="auto">
            <a:xfrm>
              <a:off x="2895600" y="3581400"/>
              <a:ext cx="0" cy="68580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31"/>
            <p:cNvSpPr>
              <a:spLocks noChangeShapeType="1"/>
            </p:cNvSpPr>
            <p:nvPr/>
          </p:nvSpPr>
          <p:spPr bwMode="auto">
            <a:xfrm>
              <a:off x="4038600" y="3581400"/>
              <a:ext cx="0" cy="68580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801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435715" cy="914400"/>
          </a:xfrm>
        </p:spPr>
        <p:txBody>
          <a:bodyPr/>
          <a:lstStyle/>
          <a:p>
            <a:r>
              <a:rPr lang="en-US" sz="4400" dirty="0"/>
              <a:t>Coupled Bunch Instabilities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565" y="1313765"/>
            <a:ext cx="7412360" cy="585065"/>
          </a:xfrm>
        </p:spPr>
        <p:txBody>
          <a:bodyPr>
            <a:normAutofit/>
          </a:bodyPr>
          <a:lstStyle/>
          <a:p>
            <a:r>
              <a:rPr lang="en-US" dirty="0" smtClean="0"/>
              <a:t>Bunch 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36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4290" y="2290763"/>
            <a:ext cx="8458200" cy="3805237"/>
            <a:chOff x="228600" y="2290763"/>
            <a:chExt cx="8458200" cy="3805237"/>
          </a:xfrm>
        </p:grpSpPr>
        <p:sp>
          <p:nvSpPr>
            <p:cNvPr id="54" name="Line 2"/>
            <p:cNvSpPr>
              <a:spLocks noChangeShapeType="1"/>
            </p:cNvSpPr>
            <p:nvPr/>
          </p:nvSpPr>
          <p:spPr bwMode="auto">
            <a:xfrm>
              <a:off x="2133600" y="3387725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3"/>
            <p:cNvSpPr>
              <a:spLocks noChangeArrowheads="1"/>
            </p:cNvSpPr>
            <p:nvPr/>
          </p:nvSpPr>
          <p:spPr bwMode="auto">
            <a:xfrm>
              <a:off x="2819400" y="3352800"/>
              <a:ext cx="152400" cy="152400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" name="Oval 4"/>
            <p:cNvSpPr>
              <a:spLocks noChangeArrowheads="1"/>
            </p:cNvSpPr>
            <p:nvPr/>
          </p:nvSpPr>
          <p:spPr bwMode="auto">
            <a:xfrm>
              <a:off x="3962400" y="33528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>
                <a:solidFill>
                  <a:schemeClr val="tx2"/>
                </a:solidFill>
                <a:latin typeface="Times New Roman" charset="0"/>
              </a:endParaRPr>
            </a:p>
          </p:txBody>
        </p:sp>
        <p:sp>
          <p:nvSpPr>
            <p:cNvPr id="57" name="Oval 5"/>
            <p:cNvSpPr>
              <a:spLocks noChangeArrowheads="1"/>
            </p:cNvSpPr>
            <p:nvPr/>
          </p:nvSpPr>
          <p:spPr bwMode="auto">
            <a:xfrm>
              <a:off x="5105400" y="3352800"/>
              <a:ext cx="152400" cy="1524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" name="Oval 6"/>
            <p:cNvSpPr>
              <a:spLocks noChangeArrowheads="1"/>
            </p:cNvSpPr>
            <p:nvPr/>
          </p:nvSpPr>
          <p:spPr bwMode="auto">
            <a:xfrm>
              <a:off x="6172200" y="3352800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2498725" y="2290763"/>
              <a:ext cx="39830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imes New Roman" charset="0"/>
                </a:rPr>
                <a:t> </a:t>
              </a:r>
              <a:r>
                <a:rPr lang="en-US" b="1"/>
                <a:t>A        B       C       D</a:t>
              </a:r>
              <a:endParaRPr lang="en-US"/>
            </a:p>
          </p:txBody>
        </p:sp>
        <p:sp>
          <p:nvSpPr>
            <p:cNvPr id="60" name="Line 8"/>
            <p:cNvSpPr>
              <a:spLocks noChangeShapeType="1"/>
            </p:cNvSpPr>
            <p:nvPr/>
          </p:nvSpPr>
          <p:spPr bwMode="auto">
            <a:xfrm>
              <a:off x="1371600" y="2633663"/>
              <a:ext cx="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9"/>
            <p:cNvSpPr>
              <a:spLocks noChangeShapeType="1"/>
            </p:cNvSpPr>
            <p:nvPr/>
          </p:nvSpPr>
          <p:spPr bwMode="auto">
            <a:xfrm>
              <a:off x="1371600" y="3395663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Text Box 10"/>
            <p:cNvSpPr txBox="1">
              <a:spLocks noChangeArrowheads="1"/>
            </p:cNvSpPr>
            <p:nvPr/>
          </p:nvSpPr>
          <p:spPr bwMode="auto">
            <a:xfrm>
              <a:off x="914400" y="2598738"/>
              <a:ext cx="4796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  <a:sym typeface="Symbol" charset="0"/>
                </a:rPr>
                <a:t></a:t>
              </a:r>
              <a:r>
                <a:rPr lang="en-US" sz="1800" b="1" dirty="0">
                  <a:latin typeface="+mn-lt"/>
                </a:rPr>
                <a:t>E</a:t>
              </a:r>
            </a:p>
          </p:txBody>
        </p:sp>
        <p:sp>
          <p:nvSpPr>
            <p:cNvPr id="63" name="Text Box 11"/>
            <p:cNvSpPr txBox="1">
              <a:spLocks noChangeArrowheads="1"/>
            </p:cNvSpPr>
            <p:nvPr/>
          </p:nvSpPr>
          <p:spPr bwMode="auto">
            <a:xfrm>
              <a:off x="1371600" y="3432175"/>
              <a:ext cx="8259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</a:rPr>
                <a:t>phase</a:t>
              </a:r>
              <a:endParaRPr lang="en-US" dirty="0">
                <a:latin typeface="+mn-lt"/>
              </a:endParaRPr>
            </a:p>
          </p:txBody>
        </p:sp>
        <p:sp>
          <p:nvSpPr>
            <p:cNvPr id="64" name="Line 12"/>
            <p:cNvSpPr>
              <a:spLocks noChangeShapeType="1"/>
            </p:cNvSpPr>
            <p:nvPr/>
          </p:nvSpPr>
          <p:spPr bwMode="auto">
            <a:xfrm>
              <a:off x="457200" y="4724400"/>
              <a:ext cx="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13"/>
            <p:cNvSpPr>
              <a:spLocks noChangeShapeType="1"/>
            </p:cNvSpPr>
            <p:nvPr/>
          </p:nvSpPr>
          <p:spPr bwMode="auto">
            <a:xfrm>
              <a:off x="457200" y="5483225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Text Box 14"/>
            <p:cNvSpPr txBox="1">
              <a:spLocks noChangeArrowheads="1"/>
            </p:cNvSpPr>
            <p:nvPr/>
          </p:nvSpPr>
          <p:spPr bwMode="auto">
            <a:xfrm>
              <a:off x="228600" y="4194175"/>
              <a:ext cx="109517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  <a:sym typeface="Symbol" charset="0"/>
                </a:rPr>
                <a:t>V</a:t>
              </a:r>
            </a:p>
            <a:p>
              <a:r>
                <a:rPr lang="en-US" sz="1800" b="1" dirty="0">
                  <a:latin typeface="+mn-lt"/>
                  <a:sym typeface="Symbol" charset="0"/>
                </a:rPr>
                <a:t>induced</a:t>
              </a:r>
              <a:endParaRPr lang="en-US" sz="1800" b="1" dirty="0">
                <a:latin typeface="+mn-lt"/>
              </a:endParaRPr>
            </a:p>
          </p:txBody>
        </p:sp>
        <p:sp>
          <p:nvSpPr>
            <p:cNvPr id="67" name="Text Box 15"/>
            <p:cNvSpPr txBox="1">
              <a:spLocks noChangeArrowheads="1"/>
            </p:cNvSpPr>
            <p:nvPr/>
          </p:nvSpPr>
          <p:spPr bwMode="auto">
            <a:xfrm>
              <a:off x="533400" y="5562600"/>
              <a:ext cx="8259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</a:rPr>
                <a:t>phase</a:t>
              </a:r>
              <a:endParaRPr lang="en-US" dirty="0">
                <a:latin typeface="+mn-lt"/>
              </a:endParaRPr>
            </a:p>
          </p:txBody>
        </p:sp>
        <p:sp>
          <p:nvSpPr>
            <p:cNvPr id="68" name="Line 16"/>
            <p:cNvSpPr>
              <a:spLocks noChangeShapeType="1"/>
            </p:cNvSpPr>
            <p:nvPr/>
          </p:nvSpPr>
          <p:spPr bwMode="auto">
            <a:xfrm>
              <a:off x="675910" y="5229201"/>
              <a:ext cx="8010890" cy="450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Freeform 20"/>
            <p:cNvSpPr>
              <a:spLocks/>
            </p:cNvSpPr>
            <p:nvPr/>
          </p:nvSpPr>
          <p:spPr bwMode="auto">
            <a:xfrm>
              <a:off x="5257800" y="44196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Freeform 21"/>
            <p:cNvSpPr>
              <a:spLocks/>
            </p:cNvSpPr>
            <p:nvPr/>
          </p:nvSpPr>
          <p:spPr bwMode="auto">
            <a:xfrm rot="10804211">
              <a:off x="1828800" y="52578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Freeform 22"/>
            <p:cNvSpPr>
              <a:spLocks/>
            </p:cNvSpPr>
            <p:nvPr/>
          </p:nvSpPr>
          <p:spPr bwMode="auto">
            <a:xfrm rot="10804211">
              <a:off x="2971800" y="52578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Freeform 23"/>
            <p:cNvSpPr>
              <a:spLocks/>
            </p:cNvSpPr>
            <p:nvPr/>
          </p:nvSpPr>
          <p:spPr bwMode="auto">
            <a:xfrm rot="10804211">
              <a:off x="4114800" y="52578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Freeform 25"/>
            <p:cNvSpPr>
              <a:spLocks/>
            </p:cNvSpPr>
            <p:nvPr/>
          </p:nvSpPr>
          <p:spPr bwMode="auto">
            <a:xfrm>
              <a:off x="4114800" y="44196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Freeform 26"/>
            <p:cNvSpPr>
              <a:spLocks/>
            </p:cNvSpPr>
            <p:nvPr/>
          </p:nvSpPr>
          <p:spPr bwMode="auto">
            <a:xfrm>
              <a:off x="685800" y="44196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Freeform 27"/>
            <p:cNvSpPr>
              <a:spLocks/>
            </p:cNvSpPr>
            <p:nvPr/>
          </p:nvSpPr>
          <p:spPr bwMode="auto">
            <a:xfrm>
              <a:off x="1828800" y="44196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Freeform 28"/>
            <p:cNvSpPr>
              <a:spLocks/>
            </p:cNvSpPr>
            <p:nvPr/>
          </p:nvSpPr>
          <p:spPr bwMode="auto">
            <a:xfrm>
              <a:off x="6400800" y="44196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Freeform 29"/>
            <p:cNvSpPr>
              <a:spLocks/>
            </p:cNvSpPr>
            <p:nvPr/>
          </p:nvSpPr>
          <p:spPr bwMode="auto">
            <a:xfrm rot="10804211">
              <a:off x="6400800" y="52578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30"/>
            <p:cNvSpPr>
              <a:spLocks noChangeShapeType="1"/>
            </p:cNvSpPr>
            <p:nvPr/>
          </p:nvSpPr>
          <p:spPr bwMode="auto">
            <a:xfrm>
              <a:off x="2895600" y="3581400"/>
              <a:ext cx="0" cy="68580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31"/>
            <p:cNvSpPr>
              <a:spLocks noChangeShapeType="1"/>
            </p:cNvSpPr>
            <p:nvPr/>
          </p:nvSpPr>
          <p:spPr bwMode="auto">
            <a:xfrm>
              <a:off x="4038600" y="3581400"/>
              <a:ext cx="0" cy="68580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32"/>
            <p:cNvSpPr>
              <a:spLocks noChangeShapeType="1"/>
            </p:cNvSpPr>
            <p:nvPr/>
          </p:nvSpPr>
          <p:spPr bwMode="auto">
            <a:xfrm>
              <a:off x="5181600" y="3581400"/>
              <a:ext cx="0" cy="6858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559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435715" cy="914400"/>
          </a:xfrm>
        </p:spPr>
        <p:txBody>
          <a:bodyPr/>
          <a:lstStyle/>
          <a:p>
            <a:r>
              <a:rPr lang="en-US" sz="4400" dirty="0"/>
              <a:t>Coupled Bunch Instabilities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565" y="1313765"/>
            <a:ext cx="7412360" cy="585065"/>
          </a:xfrm>
        </p:spPr>
        <p:txBody>
          <a:bodyPr>
            <a:normAutofit/>
          </a:bodyPr>
          <a:lstStyle/>
          <a:p>
            <a:r>
              <a:rPr lang="en-US" dirty="0" smtClean="0"/>
              <a:t>Bunch 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37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24290" y="2290763"/>
            <a:ext cx="8458200" cy="3872944"/>
            <a:chOff x="228600" y="2290763"/>
            <a:chExt cx="8458200" cy="3872944"/>
          </a:xfrm>
        </p:grpSpPr>
        <p:sp>
          <p:nvSpPr>
            <p:cNvPr id="39" name="Line 2"/>
            <p:cNvSpPr>
              <a:spLocks noChangeShapeType="1"/>
            </p:cNvSpPr>
            <p:nvPr/>
          </p:nvSpPr>
          <p:spPr bwMode="auto">
            <a:xfrm>
              <a:off x="2133600" y="3387725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3"/>
            <p:cNvSpPr>
              <a:spLocks noChangeArrowheads="1"/>
            </p:cNvSpPr>
            <p:nvPr/>
          </p:nvSpPr>
          <p:spPr bwMode="auto">
            <a:xfrm>
              <a:off x="2819400" y="3352800"/>
              <a:ext cx="152400" cy="152400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" name="Oval 4"/>
            <p:cNvSpPr>
              <a:spLocks noChangeArrowheads="1"/>
            </p:cNvSpPr>
            <p:nvPr/>
          </p:nvSpPr>
          <p:spPr bwMode="auto">
            <a:xfrm>
              <a:off x="3962400" y="33528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>
                <a:solidFill>
                  <a:schemeClr val="tx2"/>
                </a:solidFill>
                <a:latin typeface="Times New Roman" charset="0"/>
              </a:endParaRPr>
            </a:p>
          </p:txBody>
        </p:sp>
        <p:sp>
          <p:nvSpPr>
            <p:cNvPr id="42" name="Oval 5"/>
            <p:cNvSpPr>
              <a:spLocks noChangeArrowheads="1"/>
            </p:cNvSpPr>
            <p:nvPr/>
          </p:nvSpPr>
          <p:spPr bwMode="auto">
            <a:xfrm>
              <a:off x="5105400" y="3352800"/>
              <a:ext cx="152400" cy="1524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" name="Oval 6"/>
            <p:cNvSpPr>
              <a:spLocks noChangeArrowheads="1"/>
            </p:cNvSpPr>
            <p:nvPr/>
          </p:nvSpPr>
          <p:spPr bwMode="auto">
            <a:xfrm>
              <a:off x="6172200" y="3352800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" name="Text Box 7"/>
            <p:cNvSpPr txBox="1">
              <a:spLocks noChangeArrowheads="1"/>
            </p:cNvSpPr>
            <p:nvPr/>
          </p:nvSpPr>
          <p:spPr bwMode="auto">
            <a:xfrm>
              <a:off x="2498725" y="2290763"/>
              <a:ext cx="39830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imes New Roman" charset="0"/>
                </a:rPr>
                <a:t> </a:t>
              </a:r>
              <a:r>
                <a:rPr lang="en-US" b="1"/>
                <a:t>A        B       C       D</a:t>
              </a:r>
              <a:endParaRPr lang="en-US"/>
            </a:p>
          </p:txBody>
        </p:sp>
        <p:sp>
          <p:nvSpPr>
            <p:cNvPr id="45" name="Line 8"/>
            <p:cNvSpPr>
              <a:spLocks noChangeShapeType="1"/>
            </p:cNvSpPr>
            <p:nvPr/>
          </p:nvSpPr>
          <p:spPr bwMode="auto">
            <a:xfrm>
              <a:off x="1371600" y="2633663"/>
              <a:ext cx="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9"/>
            <p:cNvSpPr>
              <a:spLocks noChangeShapeType="1"/>
            </p:cNvSpPr>
            <p:nvPr/>
          </p:nvSpPr>
          <p:spPr bwMode="auto">
            <a:xfrm>
              <a:off x="1371600" y="3395663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Text Box 10"/>
            <p:cNvSpPr txBox="1">
              <a:spLocks noChangeArrowheads="1"/>
            </p:cNvSpPr>
            <p:nvPr/>
          </p:nvSpPr>
          <p:spPr bwMode="auto">
            <a:xfrm>
              <a:off x="914400" y="2598738"/>
              <a:ext cx="4796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  <a:sym typeface="Symbol" charset="0"/>
                </a:rPr>
                <a:t></a:t>
              </a:r>
              <a:r>
                <a:rPr lang="en-US" sz="1800" b="1" dirty="0">
                  <a:latin typeface="+mn-lt"/>
                </a:rPr>
                <a:t>E</a:t>
              </a:r>
            </a:p>
          </p:txBody>
        </p:sp>
        <p:sp>
          <p:nvSpPr>
            <p:cNvPr id="48" name="Text Box 11"/>
            <p:cNvSpPr txBox="1">
              <a:spLocks noChangeArrowheads="1"/>
            </p:cNvSpPr>
            <p:nvPr/>
          </p:nvSpPr>
          <p:spPr bwMode="auto">
            <a:xfrm>
              <a:off x="1371600" y="3432175"/>
              <a:ext cx="8259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</a:rPr>
                <a:t>phase</a:t>
              </a:r>
              <a:endParaRPr lang="en-US" dirty="0">
                <a:latin typeface="+mn-lt"/>
              </a:endParaRPr>
            </a:p>
          </p:txBody>
        </p:sp>
        <p:sp>
          <p:nvSpPr>
            <p:cNvPr id="49" name="Line 12"/>
            <p:cNvSpPr>
              <a:spLocks noChangeShapeType="1"/>
            </p:cNvSpPr>
            <p:nvPr/>
          </p:nvSpPr>
          <p:spPr bwMode="auto">
            <a:xfrm>
              <a:off x="457200" y="4724400"/>
              <a:ext cx="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13"/>
            <p:cNvSpPr>
              <a:spLocks noChangeShapeType="1"/>
            </p:cNvSpPr>
            <p:nvPr/>
          </p:nvSpPr>
          <p:spPr bwMode="auto">
            <a:xfrm>
              <a:off x="450885" y="5499230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Text Box 14"/>
            <p:cNvSpPr txBox="1">
              <a:spLocks noChangeArrowheads="1"/>
            </p:cNvSpPr>
            <p:nvPr/>
          </p:nvSpPr>
          <p:spPr bwMode="auto">
            <a:xfrm>
              <a:off x="228600" y="4194175"/>
              <a:ext cx="109517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  <a:sym typeface="Symbol" charset="0"/>
                </a:rPr>
                <a:t>V</a:t>
              </a:r>
            </a:p>
            <a:p>
              <a:r>
                <a:rPr lang="en-US" sz="1800" b="1" dirty="0">
                  <a:latin typeface="+mn-lt"/>
                  <a:sym typeface="Symbol" charset="0"/>
                </a:rPr>
                <a:t>induced</a:t>
              </a:r>
              <a:endParaRPr lang="en-US" sz="1800" b="1" dirty="0">
                <a:latin typeface="+mn-lt"/>
              </a:endParaRPr>
            </a:p>
          </p:txBody>
        </p:sp>
        <p:sp>
          <p:nvSpPr>
            <p:cNvPr id="52" name="Text Box 15"/>
            <p:cNvSpPr txBox="1">
              <a:spLocks noChangeArrowheads="1"/>
            </p:cNvSpPr>
            <p:nvPr/>
          </p:nvSpPr>
          <p:spPr bwMode="auto">
            <a:xfrm>
              <a:off x="457200" y="5794375"/>
              <a:ext cx="8259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</a:rPr>
                <a:t>phase</a:t>
              </a:r>
              <a:endParaRPr lang="en-US" dirty="0">
                <a:latin typeface="+mn-lt"/>
              </a:endParaRPr>
            </a:p>
          </p:txBody>
        </p:sp>
        <p:sp>
          <p:nvSpPr>
            <p:cNvPr id="53" name="Line 16"/>
            <p:cNvSpPr>
              <a:spLocks noChangeShapeType="1"/>
            </p:cNvSpPr>
            <p:nvPr/>
          </p:nvSpPr>
          <p:spPr bwMode="auto">
            <a:xfrm>
              <a:off x="630905" y="5229201"/>
              <a:ext cx="8055895" cy="450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1" name="Group 17"/>
            <p:cNvGrpSpPr>
              <a:grpSpLocks/>
            </p:cNvGrpSpPr>
            <p:nvPr/>
          </p:nvGrpSpPr>
          <p:grpSpPr bwMode="auto">
            <a:xfrm>
              <a:off x="2971800" y="4419600"/>
              <a:ext cx="4572000" cy="1676400"/>
              <a:chOff x="1872" y="2784"/>
              <a:chExt cx="2880" cy="1056"/>
            </a:xfrm>
          </p:grpSpPr>
          <p:sp>
            <p:nvSpPr>
              <p:cNvPr id="82" name="Freeform 18"/>
              <p:cNvSpPr>
                <a:spLocks/>
              </p:cNvSpPr>
              <p:nvPr/>
            </p:nvSpPr>
            <p:spPr bwMode="auto">
              <a:xfrm>
                <a:off x="1872" y="2784"/>
                <a:ext cx="1440" cy="528"/>
              </a:xfrm>
              <a:custGeom>
                <a:avLst/>
                <a:gdLst>
                  <a:gd name="T0" fmla="*/ 0 w 1488"/>
                  <a:gd name="T1" fmla="*/ 528 h 528"/>
                  <a:gd name="T2" fmla="*/ 573 w 1488"/>
                  <a:gd name="T3" fmla="*/ 0 h 528"/>
                  <a:gd name="T4" fmla="*/ 1183 w 1488"/>
                  <a:gd name="T5" fmla="*/ 528 h 528"/>
                  <a:gd name="T6" fmla="*/ 0 60000 65536"/>
                  <a:gd name="T7" fmla="*/ 0 60000 65536"/>
                  <a:gd name="T8" fmla="*/ 0 60000 65536"/>
                  <a:gd name="T9" fmla="*/ 0 w 1488"/>
                  <a:gd name="T10" fmla="*/ 0 h 528"/>
                  <a:gd name="T11" fmla="*/ 1488 w 1488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88" h="528">
                    <a:moveTo>
                      <a:pt x="0" y="528"/>
                    </a:moveTo>
                    <a:cubicBezTo>
                      <a:pt x="236" y="264"/>
                      <a:pt x="472" y="0"/>
                      <a:pt x="720" y="0"/>
                    </a:cubicBezTo>
                    <a:cubicBezTo>
                      <a:pt x="968" y="0"/>
                      <a:pt x="1360" y="440"/>
                      <a:pt x="1488" y="528"/>
                    </a:cubicBezTo>
                  </a:path>
                </a:pathLst>
              </a:cu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Freeform 19"/>
              <p:cNvSpPr>
                <a:spLocks/>
              </p:cNvSpPr>
              <p:nvPr/>
            </p:nvSpPr>
            <p:spPr bwMode="auto">
              <a:xfrm rot="-10795789">
                <a:off x="3312" y="3312"/>
                <a:ext cx="1440" cy="528"/>
              </a:xfrm>
              <a:custGeom>
                <a:avLst/>
                <a:gdLst>
                  <a:gd name="T0" fmla="*/ 0 w 1488"/>
                  <a:gd name="T1" fmla="*/ 528 h 528"/>
                  <a:gd name="T2" fmla="*/ 573 w 1488"/>
                  <a:gd name="T3" fmla="*/ 0 h 528"/>
                  <a:gd name="T4" fmla="*/ 1183 w 1488"/>
                  <a:gd name="T5" fmla="*/ 528 h 528"/>
                  <a:gd name="T6" fmla="*/ 0 60000 65536"/>
                  <a:gd name="T7" fmla="*/ 0 60000 65536"/>
                  <a:gd name="T8" fmla="*/ 0 60000 65536"/>
                  <a:gd name="T9" fmla="*/ 0 w 1488"/>
                  <a:gd name="T10" fmla="*/ 0 h 528"/>
                  <a:gd name="T11" fmla="*/ 1488 w 1488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88" h="528">
                    <a:moveTo>
                      <a:pt x="0" y="528"/>
                    </a:moveTo>
                    <a:cubicBezTo>
                      <a:pt x="236" y="264"/>
                      <a:pt x="472" y="0"/>
                      <a:pt x="720" y="0"/>
                    </a:cubicBezTo>
                    <a:cubicBezTo>
                      <a:pt x="968" y="0"/>
                      <a:pt x="1360" y="440"/>
                      <a:pt x="1488" y="528"/>
                    </a:cubicBezTo>
                  </a:path>
                </a:pathLst>
              </a:cu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4" name="Freeform 20"/>
            <p:cNvSpPr>
              <a:spLocks/>
            </p:cNvSpPr>
            <p:nvPr/>
          </p:nvSpPr>
          <p:spPr bwMode="auto">
            <a:xfrm>
              <a:off x="5257800" y="44196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Freeform 21"/>
            <p:cNvSpPr>
              <a:spLocks/>
            </p:cNvSpPr>
            <p:nvPr/>
          </p:nvSpPr>
          <p:spPr bwMode="auto">
            <a:xfrm rot="10804211">
              <a:off x="1828800" y="52578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Freeform 22"/>
            <p:cNvSpPr>
              <a:spLocks/>
            </p:cNvSpPr>
            <p:nvPr/>
          </p:nvSpPr>
          <p:spPr bwMode="auto">
            <a:xfrm rot="10804211">
              <a:off x="2971800" y="52578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Freeform 23"/>
            <p:cNvSpPr>
              <a:spLocks/>
            </p:cNvSpPr>
            <p:nvPr/>
          </p:nvSpPr>
          <p:spPr bwMode="auto">
            <a:xfrm rot="10804211">
              <a:off x="4114800" y="52578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Freeform 24"/>
            <p:cNvSpPr>
              <a:spLocks/>
            </p:cNvSpPr>
            <p:nvPr/>
          </p:nvSpPr>
          <p:spPr bwMode="auto">
            <a:xfrm rot="10804211">
              <a:off x="762000" y="51816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Freeform 25"/>
            <p:cNvSpPr>
              <a:spLocks/>
            </p:cNvSpPr>
            <p:nvPr/>
          </p:nvSpPr>
          <p:spPr bwMode="auto">
            <a:xfrm>
              <a:off x="4114800" y="44196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Freeform 26"/>
            <p:cNvSpPr>
              <a:spLocks/>
            </p:cNvSpPr>
            <p:nvPr/>
          </p:nvSpPr>
          <p:spPr bwMode="auto">
            <a:xfrm>
              <a:off x="685800" y="44196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Freeform 27"/>
            <p:cNvSpPr>
              <a:spLocks/>
            </p:cNvSpPr>
            <p:nvPr/>
          </p:nvSpPr>
          <p:spPr bwMode="auto">
            <a:xfrm>
              <a:off x="1828800" y="44196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Freeform 28"/>
            <p:cNvSpPr>
              <a:spLocks/>
            </p:cNvSpPr>
            <p:nvPr/>
          </p:nvSpPr>
          <p:spPr bwMode="auto">
            <a:xfrm>
              <a:off x="6400800" y="44196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Freeform 29"/>
            <p:cNvSpPr>
              <a:spLocks/>
            </p:cNvSpPr>
            <p:nvPr/>
          </p:nvSpPr>
          <p:spPr bwMode="auto">
            <a:xfrm rot="10804211">
              <a:off x="6400800" y="52578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30"/>
            <p:cNvSpPr>
              <a:spLocks noChangeShapeType="1"/>
            </p:cNvSpPr>
            <p:nvPr/>
          </p:nvSpPr>
          <p:spPr bwMode="auto">
            <a:xfrm>
              <a:off x="2895600" y="3581400"/>
              <a:ext cx="0" cy="68580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31"/>
            <p:cNvSpPr>
              <a:spLocks noChangeShapeType="1"/>
            </p:cNvSpPr>
            <p:nvPr/>
          </p:nvSpPr>
          <p:spPr bwMode="auto">
            <a:xfrm>
              <a:off x="4038600" y="3581400"/>
              <a:ext cx="0" cy="68580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32"/>
            <p:cNvSpPr>
              <a:spLocks noChangeShapeType="1"/>
            </p:cNvSpPr>
            <p:nvPr/>
          </p:nvSpPr>
          <p:spPr bwMode="auto">
            <a:xfrm>
              <a:off x="5181600" y="3581400"/>
              <a:ext cx="0" cy="6858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33"/>
            <p:cNvSpPr>
              <a:spLocks noChangeShapeType="1"/>
            </p:cNvSpPr>
            <p:nvPr/>
          </p:nvSpPr>
          <p:spPr bwMode="auto">
            <a:xfrm>
              <a:off x="6248400" y="3581400"/>
              <a:ext cx="0" cy="6858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3997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435715" cy="914400"/>
          </a:xfrm>
        </p:spPr>
        <p:txBody>
          <a:bodyPr/>
          <a:lstStyle/>
          <a:p>
            <a:r>
              <a:rPr lang="en-US" sz="4400" dirty="0"/>
              <a:t>Coupled Bunch Instabilities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38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48180" y="1524000"/>
            <a:ext cx="8569325" cy="4572000"/>
            <a:chOff x="228600" y="1524000"/>
            <a:chExt cx="8569325" cy="4572000"/>
          </a:xfrm>
        </p:grpSpPr>
        <p:sp>
          <p:nvSpPr>
            <p:cNvPr id="54" name="Line 4"/>
            <p:cNvSpPr>
              <a:spLocks noChangeShapeType="1"/>
            </p:cNvSpPr>
            <p:nvPr/>
          </p:nvSpPr>
          <p:spPr bwMode="auto">
            <a:xfrm>
              <a:off x="2133600" y="3387725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9"/>
            <p:cNvSpPr>
              <a:spLocks noChangeArrowheads="1"/>
            </p:cNvSpPr>
            <p:nvPr/>
          </p:nvSpPr>
          <p:spPr bwMode="auto">
            <a:xfrm>
              <a:off x="2819400" y="3352800"/>
              <a:ext cx="152400" cy="152400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" name="Oval 10"/>
            <p:cNvSpPr>
              <a:spLocks noChangeArrowheads="1"/>
            </p:cNvSpPr>
            <p:nvPr/>
          </p:nvSpPr>
          <p:spPr bwMode="auto">
            <a:xfrm>
              <a:off x="3962400" y="33528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>
                <a:solidFill>
                  <a:schemeClr val="tx2"/>
                </a:solidFill>
                <a:latin typeface="Times New Roman" charset="0"/>
              </a:endParaRPr>
            </a:p>
          </p:txBody>
        </p:sp>
        <p:sp>
          <p:nvSpPr>
            <p:cNvPr id="57" name="Oval 11"/>
            <p:cNvSpPr>
              <a:spLocks noChangeArrowheads="1"/>
            </p:cNvSpPr>
            <p:nvPr/>
          </p:nvSpPr>
          <p:spPr bwMode="auto">
            <a:xfrm>
              <a:off x="5105400" y="3352800"/>
              <a:ext cx="152400" cy="1524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" name="Oval 12"/>
            <p:cNvSpPr>
              <a:spLocks noChangeArrowheads="1"/>
            </p:cNvSpPr>
            <p:nvPr/>
          </p:nvSpPr>
          <p:spPr bwMode="auto">
            <a:xfrm>
              <a:off x="6172200" y="3352800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9" name="Text Box 17"/>
            <p:cNvSpPr txBox="1">
              <a:spLocks noChangeArrowheads="1"/>
            </p:cNvSpPr>
            <p:nvPr/>
          </p:nvSpPr>
          <p:spPr bwMode="auto">
            <a:xfrm>
              <a:off x="2498725" y="2290763"/>
              <a:ext cx="39830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imes New Roman" charset="0"/>
                </a:rPr>
                <a:t> </a:t>
              </a:r>
              <a:r>
                <a:rPr lang="en-US" b="1"/>
                <a:t>A        B       C       D</a:t>
              </a:r>
              <a:endParaRPr lang="en-US"/>
            </a:p>
          </p:txBody>
        </p:sp>
        <p:sp>
          <p:nvSpPr>
            <p:cNvPr id="60" name="Line 20"/>
            <p:cNvSpPr>
              <a:spLocks noChangeShapeType="1"/>
            </p:cNvSpPr>
            <p:nvPr/>
          </p:nvSpPr>
          <p:spPr bwMode="auto">
            <a:xfrm>
              <a:off x="1371600" y="2633663"/>
              <a:ext cx="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21"/>
            <p:cNvSpPr>
              <a:spLocks noChangeShapeType="1"/>
            </p:cNvSpPr>
            <p:nvPr/>
          </p:nvSpPr>
          <p:spPr bwMode="auto">
            <a:xfrm>
              <a:off x="1371600" y="3395663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Text Box 22"/>
            <p:cNvSpPr txBox="1">
              <a:spLocks noChangeArrowheads="1"/>
            </p:cNvSpPr>
            <p:nvPr/>
          </p:nvSpPr>
          <p:spPr bwMode="auto">
            <a:xfrm>
              <a:off x="914400" y="2598738"/>
              <a:ext cx="4796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  <a:sym typeface="Symbol" charset="0"/>
                </a:rPr>
                <a:t></a:t>
              </a:r>
              <a:r>
                <a:rPr lang="en-US" sz="1800" b="1" dirty="0">
                  <a:latin typeface="+mn-lt"/>
                </a:rPr>
                <a:t>E</a:t>
              </a:r>
            </a:p>
          </p:txBody>
        </p:sp>
        <p:sp>
          <p:nvSpPr>
            <p:cNvPr id="63" name="Text Box 23"/>
            <p:cNvSpPr txBox="1">
              <a:spLocks noChangeArrowheads="1"/>
            </p:cNvSpPr>
            <p:nvPr/>
          </p:nvSpPr>
          <p:spPr bwMode="auto">
            <a:xfrm>
              <a:off x="1371600" y="3432175"/>
              <a:ext cx="8259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</a:rPr>
                <a:t>phase</a:t>
              </a:r>
              <a:endParaRPr lang="en-US" dirty="0">
                <a:latin typeface="+mn-lt"/>
              </a:endParaRPr>
            </a:p>
          </p:txBody>
        </p:sp>
        <p:sp>
          <p:nvSpPr>
            <p:cNvPr id="64" name="Line 25"/>
            <p:cNvSpPr>
              <a:spLocks noChangeShapeType="1"/>
            </p:cNvSpPr>
            <p:nvPr/>
          </p:nvSpPr>
          <p:spPr bwMode="auto">
            <a:xfrm>
              <a:off x="457200" y="4724400"/>
              <a:ext cx="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26"/>
            <p:cNvSpPr>
              <a:spLocks noChangeShapeType="1"/>
            </p:cNvSpPr>
            <p:nvPr/>
          </p:nvSpPr>
          <p:spPr bwMode="auto">
            <a:xfrm>
              <a:off x="490538" y="5562600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Text Box 27"/>
            <p:cNvSpPr txBox="1">
              <a:spLocks noChangeArrowheads="1"/>
            </p:cNvSpPr>
            <p:nvPr/>
          </p:nvSpPr>
          <p:spPr bwMode="auto">
            <a:xfrm>
              <a:off x="228600" y="4194175"/>
              <a:ext cx="109517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  <a:sym typeface="Symbol" charset="0"/>
                </a:rPr>
                <a:t>V</a:t>
              </a:r>
            </a:p>
            <a:p>
              <a:r>
                <a:rPr lang="en-US" sz="1800" b="1" dirty="0">
                  <a:latin typeface="+mn-lt"/>
                  <a:sym typeface="Symbol" charset="0"/>
                </a:rPr>
                <a:t>induced</a:t>
              </a:r>
              <a:endParaRPr lang="en-US" sz="1800" b="1" dirty="0">
                <a:latin typeface="+mn-lt"/>
              </a:endParaRPr>
            </a:p>
          </p:txBody>
        </p:sp>
        <p:sp>
          <p:nvSpPr>
            <p:cNvPr id="67" name="Text Box 28"/>
            <p:cNvSpPr txBox="1">
              <a:spLocks noChangeArrowheads="1"/>
            </p:cNvSpPr>
            <p:nvPr/>
          </p:nvSpPr>
          <p:spPr bwMode="auto">
            <a:xfrm>
              <a:off x="566738" y="5641975"/>
              <a:ext cx="8259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</a:rPr>
                <a:t>phase</a:t>
              </a:r>
              <a:endParaRPr lang="en-US" dirty="0">
                <a:latin typeface="+mn-lt"/>
              </a:endParaRPr>
            </a:p>
          </p:txBody>
        </p:sp>
        <p:sp>
          <p:nvSpPr>
            <p:cNvPr id="68" name="Line 29"/>
            <p:cNvSpPr>
              <a:spLocks noChangeShapeType="1"/>
            </p:cNvSpPr>
            <p:nvPr/>
          </p:nvSpPr>
          <p:spPr bwMode="auto">
            <a:xfrm flipV="1">
              <a:off x="652021" y="5274204"/>
              <a:ext cx="805589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9" name="Group 39"/>
            <p:cNvGrpSpPr>
              <a:grpSpLocks/>
            </p:cNvGrpSpPr>
            <p:nvPr/>
          </p:nvGrpSpPr>
          <p:grpSpPr bwMode="auto">
            <a:xfrm>
              <a:off x="2971800" y="4419600"/>
              <a:ext cx="4572000" cy="1676400"/>
              <a:chOff x="1872" y="2784"/>
              <a:chExt cx="2880" cy="1056"/>
            </a:xfrm>
          </p:grpSpPr>
          <p:sp>
            <p:nvSpPr>
              <p:cNvPr id="70" name="Freeform 37"/>
              <p:cNvSpPr>
                <a:spLocks/>
              </p:cNvSpPr>
              <p:nvPr/>
            </p:nvSpPr>
            <p:spPr bwMode="auto">
              <a:xfrm>
                <a:off x="1872" y="2784"/>
                <a:ext cx="1440" cy="528"/>
              </a:xfrm>
              <a:custGeom>
                <a:avLst/>
                <a:gdLst>
                  <a:gd name="T0" fmla="*/ 0 w 1488"/>
                  <a:gd name="T1" fmla="*/ 528 h 528"/>
                  <a:gd name="T2" fmla="*/ 573 w 1488"/>
                  <a:gd name="T3" fmla="*/ 0 h 528"/>
                  <a:gd name="T4" fmla="*/ 1183 w 1488"/>
                  <a:gd name="T5" fmla="*/ 528 h 528"/>
                  <a:gd name="T6" fmla="*/ 0 60000 65536"/>
                  <a:gd name="T7" fmla="*/ 0 60000 65536"/>
                  <a:gd name="T8" fmla="*/ 0 60000 65536"/>
                  <a:gd name="T9" fmla="*/ 0 w 1488"/>
                  <a:gd name="T10" fmla="*/ 0 h 528"/>
                  <a:gd name="T11" fmla="*/ 1488 w 1488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88" h="528">
                    <a:moveTo>
                      <a:pt x="0" y="528"/>
                    </a:moveTo>
                    <a:cubicBezTo>
                      <a:pt x="236" y="264"/>
                      <a:pt x="472" y="0"/>
                      <a:pt x="720" y="0"/>
                    </a:cubicBezTo>
                    <a:cubicBezTo>
                      <a:pt x="968" y="0"/>
                      <a:pt x="1360" y="440"/>
                      <a:pt x="1488" y="528"/>
                    </a:cubicBezTo>
                  </a:path>
                </a:pathLst>
              </a:cu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Freeform 38"/>
              <p:cNvSpPr>
                <a:spLocks/>
              </p:cNvSpPr>
              <p:nvPr/>
            </p:nvSpPr>
            <p:spPr bwMode="auto">
              <a:xfrm rot="-10795789">
                <a:off x="3312" y="3312"/>
                <a:ext cx="1440" cy="528"/>
              </a:xfrm>
              <a:custGeom>
                <a:avLst/>
                <a:gdLst>
                  <a:gd name="T0" fmla="*/ 0 w 1488"/>
                  <a:gd name="T1" fmla="*/ 528 h 528"/>
                  <a:gd name="T2" fmla="*/ 573 w 1488"/>
                  <a:gd name="T3" fmla="*/ 0 h 528"/>
                  <a:gd name="T4" fmla="*/ 1183 w 1488"/>
                  <a:gd name="T5" fmla="*/ 528 h 528"/>
                  <a:gd name="T6" fmla="*/ 0 60000 65536"/>
                  <a:gd name="T7" fmla="*/ 0 60000 65536"/>
                  <a:gd name="T8" fmla="*/ 0 60000 65536"/>
                  <a:gd name="T9" fmla="*/ 0 w 1488"/>
                  <a:gd name="T10" fmla="*/ 0 h 528"/>
                  <a:gd name="T11" fmla="*/ 1488 w 1488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88" h="528">
                    <a:moveTo>
                      <a:pt x="0" y="528"/>
                    </a:moveTo>
                    <a:cubicBezTo>
                      <a:pt x="236" y="264"/>
                      <a:pt x="472" y="0"/>
                      <a:pt x="720" y="0"/>
                    </a:cubicBezTo>
                    <a:cubicBezTo>
                      <a:pt x="968" y="0"/>
                      <a:pt x="1360" y="440"/>
                      <a:pt x="1488" y="528"/>
                    </a:cubicBezTo>
                  </a:path>
                </a:pathLst>
              </a:cu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" name="Freeform 41"/>
            <p:cNvSpPr>
              <a:spLocks/>
            </p:cNvSpPr>
            <p:nvPr/>
          </p:nvSpPr>
          <p:spPr bwMode="auto">
            <a:xfrm>
              <a:off x="5257800" y="44196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Freeform 42"/>
            <p:cNvSpPr>
              <a:spLocks/>
            </p:cNvSpPr>
            <p:nvPr/>
          </p:nvSpPr>
          <p:spPr bwMode="auto">
            <a:xfrm rot="10804211">
              <a:off x="1828800" y="52578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Freeform 45"/>
            <p:cNvSpPr>
              <a:spLocks/>
            </p:cNvSpPr>
            <p:nvPr/>
          </p:nvSpPr>
          <p:spPr bwMode="auto">
            <a:xfrm rot="10804211">
              <a:off x="2971800" y="52578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Freeform 48"/>
            <p:cNvSpPr>
              <a:spLocks/>
            </p:cNvSpPr>
            <p:nvPr/>
          </p:nvSpPr>
          <p:spPr bwMode="auto">
            <a:xfrm rot="10804211">
              <a:off x="4114800" y="52578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Freeform 50"/>
            <p:cNvSpPr>
              <a:spLocks/>
            </p:cNvSpPr>
            <p:nvPr/>
          </p:nvSpPr>
          <p:spPr bwMode="auto">
            <a:xfrm rot="10804211">
              <a:off x="762000" y="51816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Freeform 51"/>
            <p:cNvSpPr>
              <a:spLocks/>
            </p:cNvSpPr>
            <p:nvPr/>
          </p:nvSpPr>
          <p:spPr bwMode="auto">
            <a:xfrm>
              <a:off x="4114800" y="44196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Freeform 52"/>
            <p:cNvSpPr>
              <a:spLocks/>
            </p:cNvSpPr>
            <p:nvPr/>
          </p:nvSpPr>
          <p:spPr bwMode="auto">
            <a:xfrm>
              <a:off x="685800" y="44196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Freeform 53"/>
            <p:cNvSpPr>
              <a:spLocks/>
            </p:cNvSpPr>
            <p:nvPr/>
          </p:nvSpPr>
          <p:spPr bwMode="auto">
            <a:xfrm>
              <a:off x="1828800" y="44196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Freeform 54"/>
            <p:cNvSpPr>
              <a:spLocks/>
            </p:cNvSpPr>
            <p:nvPr/>
          </p:nvSpPr>
          <p:spPr bwMode="auto">
            <a:xfrm>
              <a:off x="6400800" y="44196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Freeform 55"/>
            <p:cNvSpPr>
              <a:spLocks/>
            </p:cNvSpPr>
            <p:nvPr/>
          </p:nvSpPr>
          <p:spPr bwMode="auto">
            <a:xfrm rot="10804211">
              <a:off x="6400800" y="52578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56"/>
            <p:cNvSpPr>
              <a:spLocks noChangeShapeType="1"/>
            </p:cNvSpPr>
            <p:nvPr/>
          </p:nvSpPr>
          <p:spPr bwMode="auto">
            <a:xfrm>
              <a:off x="2895600" y="3581400"/>
              <a:ext cx="0" cy="68580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57"/>
            <p:cNvSpPr>
              <a:spLocks noChangeShapeType="1"/>
            </p:cNvSpPr>
            <p:nvPr/>
          </p:nvSpPr>
          <p:spPr bwMode="auto">
            <a:xfrm>
              <a:off x="4038600" y="3581400"/>
              <a:ext cx="0" cy="68580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58"/>
            <p:cNvSpPr>
              <a:spLocks noChangeShapeType="1"/>
            </p:cNvSpPr>
            <p:nvPr/>
          </p:nvSpPr>
          <p:spPr bwMode="auto">
            <a:xfrm>
              <a:off x="5181600" y="3581400"/>
              <a:ext cx="0" cy="6858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59"/>
            <p:cNvSpPr>
              <a:spLocks noChangeShapeType="1"/>
            </p:cNvSpPr>
            <p:nvPr/>
          </p:nvSpPr>
          <p:spPr bwMode="auto">
            <a:xfrm>
              <a:off x="6248400" y="3581400"/>
              <a:ext cx="0" cy="6858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Text Box 61"/>
            <p:cNvSpPr txBox="1">
              <a:spLocks noChangeArrowheads="1"/>
            </p:cNvSpPr>
            <p:nvPr/>
          </p:nvSpPr>
          <p:spPr bwMode="auto">
            <a:xfrm>
              <a:off x="4419600" y="1524000"/>
              <a:ext cx="4378325" cy="45720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accent1"/>
                  </a:solidFill>
                </a:rPr>
                <a:t>A &amp; C induced voltages cancel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012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435715" cy="914400"/>
          </a:xfrm>
        </p:spPr>
        <p:txBody>
          <a:bodyPr/>
          <a:lstStyle/>
          <a:p>
            <a:r>
              <a:rPr lang="en-US" sz="4400" dirty="0"/>
              <a:t>Coupled Bunch Instabilities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39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10635" y="1524000"/>
            <a:ext cx="8446040" cy="4572000"/>
            <a:chOff x="228600" y="1524000"/>
            <a:chExt cx="8446040" cy="4572000"/>
          </a:xfrm>
        </p:grpSpPr>
        <p:sp>
          <p:nvSpPr>
            <p:cNvPr id="46" name="Line 3"/>
            <p:cNvSpPr>
              <a:spLocks noChangeShapeType="1"/>
            </p:cNvSpPr>
            <p:nvPr/>
          </p:nvSpPr>
          <p:spPr bwMode="auto">
            <a:xfrm>
              <a:off x="2133600" y="3387725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4"/>
            <p:cNvSpPr>
              <a:spLocks noChangeArrowheads="1"/>
            </p:cNvSpPr>
            <p:nvPr/>
          </p:nvSpPr>
          <p:spPr bwMode="auto">
            <a:xfrm>
              <a:off x="2819400" y="3352800"/>
              <a:ext cx="152400" cy="152400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" name="Oval 5"/>
            <p:cNvSpPr>
              <a:spLocks noChangeArrowheads="1"/>
            </p:cNvSpPr>
            <p:nvPr/>
          </p:nvSpPr>
          <p:spPr bwMode="auto">
            <a:xfrm>
              <a:off x="3962400" y="33528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>
                <a:solidFill>
                  <a:schemeClr val="tx2"/>
                </a:solidFill>
                <a:latin typeface="Times New Roman" charset="0"/>
              </a:endParaRPr>
            </a:p>
          </p:txBody>
        </p:sp>
        <p:sp>
          <p:nvSpPr>
            <p:cNvPr id="49" name="Oval 6"/>
            <p:cNvSpPr>
              <a:spLocks noChangeArrowheads="1"/>
            </p:cNvSpPr>
            <p:nvPr/>
          </p:nvSpPr>
          <p:spPr bwMode="auto">
            <a:xfrm>
              <a:off x="5105400" y="3352800"/>
              <a:ext cx="152400" cy="1524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" name="Oval 7"/>
            <p:cNvSpPr>
              <a:spLocks noChangeArrowheads="1"/>
            </p:cNvSpPr>
            <p:nvPr/>
          </p:nvSpPr>
          <p:spPr bwMode="auto">
            <a:xfrm>
              <a:off x="6172200" y="3352800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" name="Text Box 8"/>
            <p:cNvSpPr txBox="1">
              <a:spLocks noChangeArrowheads="1"/>
            </p:cNvSpPr>
            <p:nvPr/>
          </p:nvSpPr>
          <p:spPr bwMode="auto">
            <a:xfrm>
              <a:off x="2498725" y="2290763"/>
              <a:ext cx="39830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imes New Roman" charset="0"/>
                </a:rPr>
                <a:t> </a:t>
              </a:r>
              <a:r>
                <a:rPr lang="en-US" b="1"/>
                <a:t>A        B       C       D</a:t>
              </a:r>
              <a:endParaRPr lang="en-US"/>
            </a:p>
          </p:txBody>
        </p:sp>
        <p:sp>
          <p:nvSpPr>
            <p:cNvPr id="52" name="Line 9"/>
            <p:cNvSpPr>
              <a:spLocks noChangeShapeType="1"/>
            </p:cNvSpPr>
            <p:nvPr/>
          </p:nvSpPr>
          <p:spPr bwMode="auto">
            <a:xfrm>
              <a:off x="1371600" y="2633663"/>
              <a:ext cx="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0"/>
            <p:cNvSpPr>
              <a:spLocks noChangeShapeType="1"/>
            </p:cNvSpPr>
            <p:nvPr/>
          </p:nvSpPr>
          <p:spPr bwMode="auto">
            <a:xfrm>
              <a:off x="1371600" y="3395663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Text Box 11"/>
            <p:cNvSpPr txBox="1">
              <a:spLocks noChangeArrowheads="1"/>
            </p:cNvSpPr>
            <p:nvPr/>
          </p:nvSpPr>
          <p:spPr bwMode="auto">
            <a:xfrm>
              <a:off x="914400" y="2598738"/>
              <a:ext cx="4796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  <a:sym typeface="Symbol" charset="0"/>
                </a:rPr>
                <a:t></a:t>
              </a:r>
              <a:r>
                <a:rPr lang="en-US" sz="1800" b="1" dirty="0">
                  <a:latin typeface="+mn-lt"/>
                </a:rPr>
                <a:t>E</a:t>
              </a:r>
            </a:p>
          </p:txBody>
        </p:sp>
        <p:sp>
          <p:nvSpPr>
            <p:cNvPr id="82" name="Text Box 12"/>
            <p:cNvSpPr txBox="1">
              <a:spLocks noChangeArrowheads="1"/>
            </p:cNvSpPr>
            <p:nvPr/>
          </p:nvSpPr>
          <p:spPr bwMode="auto">
            <a:xfrm>
              <a:off x="1371600" y="3432175"/>
              <a:ext cx="8259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</a:rPr>
                <a:t>phase</a:t>
              </a:r>
              <a:endParaRPr lang="en-US" dirty="0">
                <a:latin typeface="+mn-lt"/>
              </a:endParaRPr>
            </a:p>
          </p:txBody>
        </p:sp>
        <p:sp>
          <p:nvSpPr>
            <p:cNvPr id="83" name="Line 13"/>
            <p:cNvSpPr>
              <a:spLocks noChangeShapeType="1"/>
            </p:cNvSpPr>
            <p:nvPr/>
          </p:nvSpPr>
          <p:spPr bwMode="auto">
            <a:xfrm>
              <a:off x="457200" y="4724400"/>
              <a:ext cx="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14"/>
            <p:cNvSpPr>
              <a:spLocks noChangeShapeType="1"/>
            </p:cNvSpPr>
            <p:nvPr/>
          </p:nvSpPr>
          <p:spPr bwMode="auto">
            <a:xfrm>
              <a:off x="457200" y="5486400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Text Box 15"/>
            <p:cNvSpPr txBox="1">
              <a:spLocks noChangeArrowheads="1"/>
            </p:cNvSpPr>
            <p:nvPr/>
          </p:nvSpPr>
          <p:spPr bwMode="auto">
            <a:xfrm>
              <a:off x="228600" y="4194175"/>
              <a:ext cx="109517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  <a:sym typeface="Symbol" charset="0"/>
                </a:rPr>
                <a:t>V</a:t>
              </a:r>
            </a:p>
            <a:p>
              <a:r>
                <a:rPr lang="en-US" sz="1800" b="1" dirty="0">
                  <a:latin typeface="+mn-lt"/>
                  <a:sym typeface="Symbol" charset="0"/>
                </a:rPr>
                <a:t>induced</a:t>
              </a:r>
              <a:endParaRPr lang="en-US" sz="1800" b="1" dirty="0">
                <a:latin typeface="+mn-lt"/>
              </a:endParaRPr>
            </a:p>
          </p:txBody>
        </p:sp>
        <p:sp>
          <p:nvSpPr>
            <p:cNvPr id="86" name="Text Box 16"/>
            <p:cNvSpPr txBox="1">
              <a:spLocks noChangeArrowheads="1"/>
            </p:cNvSpPr>
            <p:nvPr/>
          </p:nvSpPr>
          <p:spPr bwMode="auto">
            <a:xfrm>
              <a:off x="533400" y="5565775"/>
              <a:ext cx="8259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</a:rPr>
                <a:t>phase</a:t>
              </a:r>
              <a:endParaRPr lang="en-US" dirty="0">
                <a:latin typeface="+mn-lt"/>
              </a:endParaRPr>
            </a:p>
          </p:txBody>
        </p:sp>
        <p:sp>
          <p:nvSpPr>
            <p:cNvPr id="87" name="Line 17"/>
            <p:cNvSpPr>
              <a:spLocks noChangeShapeType="1"/>
            </p:cNvSpPr>
            <p:nvPr/>
          </p:nvSpPr>
          <p:spPr bwMode="auto">
            <a:xfrm>
              <a:off x="689565" y="5229199"/>
              <a:ext cx="7065785" cy="450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8" name="Group 18"/>
            <p:cNvGrpSpPr>
              <a:grpSpLocks/>
            </p:cNvGrpSpPr>
            <p:nvPr/>
          </p:nvGrpSpPr>
          <p:grpSpPr bwMode="auto">
            <a:xfrm>
              <a:off x="2971800" y="4419600"/>
              <a:ext cx="4572000" cy="1676400"/>
              <a:chOff x="1872" y="2784"/>
              <a:chExt cx="2880" cy="1056"/>
            </a:xfrm>
          </p:grpSpPr>
          <p:sp>
            <p:nvSpPr>
              <p:cNvPr id="89" name="Freeform 19"/>
              <p:cNvSpPr>
                <a:spLocks/>
              </p:cNvSpPr>
              <p:nvPr/>
            </p:nvSpPr>
            <p:spPr bwMode="auto">
              <a:xfrm>
                <a:off x="1872" y="2784"/>
                <a:ext cx="1440" cy="528"/>
              </a:xfrm>
              <a:custGeom>
                <a:avLst/>
                <a:gdLst>
                  <a:gd name="T0" fmla="*/ 0 w 1488"/>
                  <a:gd name="T1" fmla="*/ 528 h 528"/>
                  <a:gd name="T2" fmla="*/ 573 w 1488"/>
                  <a:gd name="T3" fmla="*/ 0 h 528"/>
                  <a:gd name="T4" fmla="*/ 1183 w 1488"/>
                  <a:gd name="T5" fmla="*/ 528 h 528"/>
                  <a:gd name="T6" fmla="*/ 0 60000 65536"/>
                  <a:gd name="T7" fmla="*/ 0 60000 65536"/>
                  <a:gd name="T8" fmla="*/ 0 60000 65536"/>
                  <a:gd name="T9" fmla="*/ 0 w 1488"/>
                  <a:gd name="T10" fmla="*/ 0 h 528"/>
                  <a:gd name="T11" fmla="*/ 1488 w 1488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88" h="528">
                    <a:moveTo>
                      <a:pt x="0" y="528"/>
                    </a:moveTo>
                    <a:cubicBezTo>
                      <a:pt x="236" y="264"/>
                      <a:pt x="472" y="0"/>
                      <a:pt x="720" y="0"/>
                    </a:cubicBezTo>
                    <a:cubicBezTo>
                      <a:pt x="968" y="0"/>
                      <a:pt x="1360" y="440"/>
                      <a:pt x="1488" y="528"/>
                    </a:cubicBezTo>
                  </a:path>
                </a:pathLst>
              </a:cu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Freeform 20"/>
              <p:cNvSpPr>
                <a:spLocks/>
              </p:cNvSpPr>
              <p:nvPr/>
            </p:nvSpPr>
            <p:spPr bwMode="auto">
              <a:xfrm rot="-10795789">
                <a:off x="3312" y="3312"/>
                <a:ext cx="1440" cy="528"/>
              </a:xfrm>
              <a:custGeom>
                <a:avLst/>
                <a:gdLst>
                  <a:gd name="T0" fmla="*/ 0 w 1488"/>
                  <a:gd name="T1" fmla="*/ 528 h 528"/>
                  <a:gd name="T2" fmla="*/ 573 w 1488"/>
                  <a:gd name="T3" fmla="*/ 0 h 528"/>
                  <a:gd name="T4" fmla="*/ 1183 w 1488"/>
                  <a:gd name="T5" fmla="*/ 528 h 528"/>
                  <a:gd name="T6" fmla="*/ 0 60000 65536"/>
                  <a:gd name="T7" fmla="*/ 0 60000 65536"/>
                  <a:gd name="T8" fmla="*/ 0 60000 65536"/>
                  <a:gd name="T9" fmla="*/ 0 w 1488"/>
                  <a:gd name="T10" fmla="*/ 0 h 528"/>
                  <a:gd name="T11" fmla="*/ 1488 w 1488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88" h="528">
                    <a:moveTo>
                      <a:pt x="0" y="528"/>
                    </a:moveTo>
                    <a:cubicBezTo>
                      <a:pt x="236" y="264"/>
                      <a:pt x="472" y="0"/>
                      <a:pt x="720" y="0"/>
                    </a:cubicBezTo>
                    <a:cubicBezTo>
                      <a:pt x="968" y="0"/>
                      <a:pt x="1360" y="440"/>
                      <a:pt x="1488" y="528"/>
                    </a:cubicBezTo>
                  </a:path>
                </a:pathLst>
              </a:cu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1" name="Freeform 21"/>
            <p:cNvSpPr>
              <a:spLocks/>
            </p:cNvSpPr>
            <p:nvPr/>
          </p:nvSpPr>
          <p:spPr bwMode="auto">
            <a:xfrm>
              <a:off x="5257800" y="44196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Freeform 23"/>
            <p:cNvSpPr>
              <a:spLocks/>
            </p:cNvSpPr>
            <p:nvPr/>
          </p:nvSpPr>
          <p:spPr bwMode="auto">
            <a:xfrm rot="10804211">
              <a:off x="2971800" y="52578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Freeform 25"/>
            <p:cNvSpPr>
              <a:spLocks/>
            </p:cNvSpPr>
            <p:nvPr/>
          </p:nvSpPr>
          <p:spPr bwMode="auto">
            <a:xfrm rot="10804211">
              <a:off x="762000" y="51816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Freeform 27"/>
            <p:cNvSpPr>
              <a:spLocks/>
            </p:cNvSpPr>
            <p:nvPr/>
          </p:nvSpPr>
          <p:spPr bwMode="auto">
            <a:xfrm>
              <a:off x="685800" y="44196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31"/>
            <p:cNvSpPr>
              <a:spLocks noChangeShapeType="1"/>
            </p:cNvSpPr>
            <p:nvPr/>
          </p:nvSpPr>
          <p:spPr bwMode="auto">
            <a:xfrm>
              <a:off x="2895600" y="3581400"/>
              <a:ext cx="0" cy="68580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32"/>
            <p:cNvSpPr>
              <a:spLocks noChangeShapeType="1"/>
            </p:cNvSpPr>
            <p:nvPr/>
          </p:nvSpPr>
          <p:spPr bwMode="auto">
            <a:xfrm>
              <a:off x="4038600" y="3581400"/>
              <a:ext cx="0" cy="68580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33"/>
            <p:cNvSpPr>
              <a:spLocks noChangeShapeType="1"/>
            </p:cNvSpPr>
            <p:nvPr/>
          </p:nvSpPr>
          <p:spPr bwMode="auto">
            <a:xfrm>
              <a:off x="5181600" y="3581400"/>
              <a:ext cx="0" cy="6858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34"/>
            <p:cNvSpPr>
              <a:spLocks noChangeShapeType="1"/>
            </p:cNvSpPr>
            <p:nvPr/>
          </p:nvSpPr>
          <p:spPr bwMode="auto">
            <a:xfrm>
              <a:off x="6248400" y="3581400"/>
              <a:ext cx="0" cy="6858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Text Box 36"/>
            <p:cNvSpPr txBox="1">
              <a:spLocks noChangeArrowheads="1"/>
            </p:cNvSpPr>
            <p:nvPr/>
          </p:nvSpPr>
          <p:spPr bwMode="auto">
            <a:xfrm>
              <a:off x="4289965" y="1524000"/>
              <a:ext cx="4384675" cy="45720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solidFill>
                    <a:srgbClr val="7FD13B"/>
                  </a:solidFill>
                </a:rPr>
                <a:t>B &amp; D induced voltages cancel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116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6390710" cy="914400"/>
          </a:xfrm>
        </p:spPr>
        <p:txBody>
          <a:bodyPr/>
          <a:lstStyle/>
          <a:p>
            <a:r>
              <a:rPr lang="en-US" sz="4400" dirty="0" smtClean="0"/>
              <a:t>Instabilities, How They  Arise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535" y="1403775"/>
            <a:ext cx="8667456" cy="490554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200" dirty="0"/>
              <a:t>We cannot ignore interactions between the charged particles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They interact with each other in two ways: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Direct Coulomb interaction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Space charge effects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Intra </a:t>
            </a:r>
            <a:r>
              <a:rPr lang="en-US" dirty="0" smtClean="0"/>
              <a:t>beam scattering</a:t>
            </a:r>
            <a:endParaRPr lang="en-US" dirty="0" smtClean="0"/>
          </a:p>
          <a:p>
            <a:pPr lvl="2">
              <a:lnSpc>
                <a:spcPct val="110000"/>
              </a:lnSpc>
            </a:pPr>
            <a:r>
              <a:rPr lang="en-US" dirty="0" smtClean="0"/>
              <a:t>Beam – beam effect in colliders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Through their environment: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Impedances, such as </a:t>
            </a:r>
            <a:r>
              <a:rPr lang="en-US" dirty="0"/>
              <a:t>v</a:t>
            </a:r>
            <a:r>
              <a:rPr lang="en-US" dirty="0" smtClean="0"/>
              <a:t>acuum chamber, </a:t>
            </a:r>
            <a:r>
              <a:rPr lang="en-US" dirty="0" smtClean="0"/>
              <a:t>cavities</a:t>
            </a:r>
            <a:r>
              <a:rPr lang="en-US" dirty="0" smtClean="0"/>
              <a:t>, etc.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A circulating bunch induces electro magnetic fields in the vacuum chamber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These fields act back on the particles in the </a:t>
            </a:r>
            <a:r>
              <a:rPr lang="en-US" sz="2800" dirty="0" smtClean="0"/>
              <a:t>same or the following bunch(</a:t>
            </a:r>
            <a:r>
              <a:rPr lang="en-US" sz="2800" dirty="0" err="1" smtClean="0"/>
              <a:t>es</a:t>
            </a:r>
            <a:r>
              <a:rPr lang="en-US" sz="2800" dirty="0" smtClean="0"/>
              <a:t>)</a:t>
            </a:r>
            <a:endParaRPr lang="en-US" sz="2800" dirty="0"/>
          </a:p>
          <a:p>
            <a:pPr lvl="1">
              <a:lnSpc>
                <a:spcPct val="110000"/>
              </a:lnSpc>
            </a:pPr>
            <a:r>
              <a:rPr lang="en-US" sz="2800" dirty="0"/>
              <a:t>Small perturbation to the bunch motion, changes the induced EM fields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If this change amplifies the perturbation then we have an </a:t>
            </a:r>
            <a:r>
              <a:rPr lang="en-US" sz="2800" b="1" u="sng" dirty="0" smtClean="0"/>
              <a:t>instability</a:t>
            </a:r>
            <a:r>
              <a:rPr lang="en-US" dirty="0"/>
              <a:t>.</a:t>
            </a:r>
            <a:endParaRPr lang="en-US" sz="2800" b="1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3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435715" cy="914400"/>
          </a:xfrm>
        </p:spPr>
        <p:txBody>
          <a:bodyPr/>
          <a:lstStyle/>
          <a:p>
            <a:r>
              <a:rPr lang="en-US" sz="4400" dirty="0"/>
              <a:t>Coupled Bunch Instabilities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40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51067" y="1447800"/>
            <a:ext cx="8359006" cy="4487307"/>
            <a:chOff x="228600" y="1447800"/>
            <a:chExt cx="8359006" cy="4487307"/>
          </a:xfrm>
        </p:grpSpPr>
        <p:sp>
          <p:nvSpPr>
            <p:cNvPr id="38" name="Line 3"/>
            <p:cNvSpPr>
              <a:spLocks noChangeShapeType="1"/>
            </p:cNvSpPr>
            <p:nvPr/>
          </p:nvSpPr>
          <p:spPr bwMode="auto">
            <a:xfrm>
              <a:off x="2133600" y="3387725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4"/>
            <p:cNvSpPr>
              <a:spLocks noChangeArrowheads="1"/>
            </p:cNvSpPr>
            <p:nvPr/>
          </p:nvSpPr>
          <p:spPr bwMode="auto">
            <a:xfrm>
              <a:off x="2819400" y="3352800"/>
              <a:ext cx="152400" cy="152400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" name="Oval 5"/>
            <p:cNvSpPr>
              <a:spLocks noChangeArrowheads="1"/>
            </p:cNvSpPr>
            <p:nvPr/>
          </p:nvSpPr>
          <p:spPr bwMode="auto">
            <a:xfrm>
              <a:off x="3962400" y="33528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>
                <a:solidFill>
                  <a:schemeClr val="tx2"/>
                </a:solidFill>
                <a:latin typeface="Times New Roman" charset="0"/>
              </a:endParaRPr>
            </a:p>
          </p:txBody>
        </p:sp>
        <p:sp>
          <p:nvSpPr>
            <p:cNvPr id="41" name="Oval 6"/>
            <p:cNvSpPr>
              <a:spLocks noChangeArrowheads="1"/>
            </p:cNvSpPr>
            <p:nvPr/>
          </p:nvSpPr>
          <p:spPr bwMode="auto">
            <a:xfrm>
              <a:off x="5105400" y="3352800"/>
              <a:ext cx="152400" cy="1524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" name="Oval 7"/>
            <p:cNvSpPr>
              <a:spLocks noChangeArrowheads="1"/>
            </p:cNvSpPr>
            <p:nvPr/>
          </p:nvSpPr>
          <p:spPr bwMode="auto">
            <a:xfrm>
              <a:off x="6172200" y="3352800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" name="Text Box 8"/>
            <p:cNvSpPr txBox="1">
              <a:spLocks noChangeArrowheads="1"/>
            </p:cNvSpPr>
            <p:nvPr/>
          </p:nvSpPr>
          <p:spPr bwMode="auto">
            <a:xfrm>
              <a:off x="2498725" y="2290763"/>
              <a:ext cx="39830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imes New Roman" charset="0"/>
                </a:rPr>
                <a:t> </a:t>
              </a:r>
              <a:r>
                <a:rPr lang="en-US" b="1"/>
                <a:t>A        B       C       D</a:t>
              </a:r>
              <a:endParaRPr lang="en-US"/>
            </a:p>
          </p:txBody>
        </p:sp>
        <p:sp>
          <p:nvSpPr>
            <p:cNvPr id="44" name="Line 9"/>
            <p:cNvSpPr>
              <a:spLocks noChangeShapeType="1"/>
            </p:cNvSpPr>
            <p:nvPr/>
          </p:nvSpPr>
          <p:spPr bwMode="auto">
            <a:xfrm>
              <a:off x="1371600" y="2633663"/>
              <a:ext cx="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10"/>
            <p:cNvSpPr>
              <a:spLocks noChangeShapeType="1"/>
            </p:cNvSpPr>
            <p:nvPr/>
          </p:nvSpPr>
          <p:spPr bwMode="auto">
            <a:xfrm>
              <a:off x="1371600" y="3395663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Text Box 11"/>
            <p:cNvSpPr txBox="1">
              <a:spLocks noChangeArrowheads="1"/>
            </p:cNvSpPr>
            <p:nvPr/>
          </p:nvSpPr>
          <p:spPr bwMode="auto">
            <a:xfrm>
              <a:off x="914400" y="2598738"/>
              <a:ext cx="4796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  <a:sym typeface="Symbol" charset="0"/>
                </a:rPr>
                <a:t></a:t>
              </a:r>
              <a:r>
                <a:rPr lang="en-US" sz="1800" b="1" dirty="0">
                  <a:latin typeface="+mn-lt"/>
                </a:rPr>
                <a:t>E</a:t>
              </a:r>
            </a:p>
          </p:txBody>
        </p:sp>
        <p:sp>
          <p:nvSpPr>
            <p:cNvPr id="55" name="Text Box 12"/>
            <p:cNvSpPr txBox="1">
              <a:spLocks noChangeArrowheads="1"/>
            </p:cNvSpPr>
            <p:nvPr/>
          </p:nvSpPr>
          <p:spPr bwMode="auto">
            <a:xfrm>
              <a:off x="1371600" y="3432175"/>
              <a:ext cx="8259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</a:rPr>
                <a:t>phase</a:t>
              </a:r>
              <a:endParaRPr lang="en-US" dirty="0">
                <a:latin typeface="+mn-lt"/>
              </a:endParaRPr>
            </a:p>
          </p:txBody>
        </p:sp>
        <p:sp>
          <p:nvSpPr>
            <p:cNvPr id="56" name="Line 13"/>
            <p:cNvSpPr>
              <a:spLocks noChangeShapeType="1"/>
            </p:cNvSpPr>
            <p:nvPr/>
          </p:nvSpPr>
          <p:spPr bwMode="auto">
            <a:xfrm>
              <a:off x="457200" y="4724400"/>
              <a:ext cx="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14"/>
            <p:cNvSpPr>
              <a:spLocks noChangeShapeType="1"/>
            </p:cNvSpPr>
            <p:nvPr/>
          </p:nvSpPr>
          <p:spPr bwMode="auto">
            <a:xfrm>
              <a:off x="490538" y="5486400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15"/>
            <p:cNvSpPr txBox="1">
              <a:spLocks noChangeArrowheads="1"/>
            </p:cNvSpPr>
            <p:nvPr/>
          </p:nvSpPr>
          <p:spPr bwMode="auto">
            <a:xfrm>
              <a:off x="228600" y="4194175"/>
              <a:ext cx="109517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  <a:sym typeface="Symbol" charset="0"/>
                </a:rPr>
                <a:t>V</a:t>
              </a:r>
            </a:p>
            <a:p>
              <a:r>
                <a:rPr lang="en-US" sz="1800" b="1" dirty="0">
                  <a:latin typeface="+mn-lt"/>
                  <a:sym typeface="Symbol" charset="0"/>
                </a:rPr>
                <a:t>induced</a:t>
              </a:r>
              <a:endParaRPr lang="en-US" sz="1800" b="1" dirty="0">
                <a:latin typeface="+mn-lt"/>
              </a:endParaRPr>
            </a:p>
          </p:txBody>
        </p:sp>
        <p:sp>
          <p:nvSpPr>
            <p:cNvPr id="59" name="Text Box 16"/>
            <p:cNvSpPr txBox="1">
              <a:spLocks noChangeArrowheads="1"/>
            </p:cNvSpPr>
            <p:nvPr/>
          </p:nvSpPr>
          <p:spPr bwMode="auto">
            <a:xfrm>
              <a:off x="566738" y="5565775"/>
              <a:ext cx="8259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</a:rPr>
                <a:t>phase</a:t>
              </a:r>
              <a:endParaRPr lang="en-US" dirty="0">
                <a:latin typeface="+mn-lt"/>
              </a:endParaRPr>
            </a:p>
          </p:txBody>
        </p:sp>
        <p:sp>
          <p:nvSpPr>
            <p:cNvPr id="60" name="Line 17"/>
            <p:cNvSpPr>
              <a:spLocks noChangeShapeType="1"/>
            </p:cNvSpPr>
            <p:nvPr/>
          </p:nvSpPr>
          <p:spPr bwMode="auto">
            <a:xfrm>
              <a:off x="2209800" y="5257800"/>
              <a:ext cx="4800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25"/>
            <p:cNvSpPr>
              <a:spLocks noChangeShapeType="1"/>
            </p:cNvSpPr>
            <p:nvPr/>
          </p:nvSpPr>
          <p:spPr bwMode="auto">
            <a:xfrm>
              <a:off x="2895600" y="3581400"/>
              <a:ext cx="0" cy="68580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26"/>
            <p:cNvSpPr>
              <a:spLocks noChangeShapeType="1"/>
            </p:cNvSpPr>
            <p:nvPr/>
          </p:nvSpPr>
          <p:spPr bwMode="auto">
            <a:xfrm>
              <a:off x="4038600" y="3581400"/>
              <a:ext cx="0" cy="68580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27"/>
            <p:cNvSpPr>
              <a:spLocks noChangeShapeType="1"/>
            </p:cNvSpPr>
            <p:nvPr/>
          </p:nvSpPr>
          <p:spPr bwMode="auto">
            <a:xfrm>
              <a:off x="5181600" y="3581400"/>
              <a:ext cx="0" cy="6858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28"/>
            <p:cNvSpPr>
              <a:spLocks noChangeShapeType="1"/>
            </p:cNvSpPr>
            <p:nvPr/>
          </p:nvSpPr>
          <p:spPr bwMode="auto">
            <a:xfrm>
              <a:off x="6248400" y="3581400"/>
              <a:ext cx="0" cy="6858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Text Box 29"/>
            <p:cNvSpPr txBox="1">
              <a:spLocks noChangeArrowheads="1"/>
            </p:cNvSpPr>
            <p:nvPr/>
          </p:nvSpPr>
          <p:spPr bwMode="auto">
            <a:xfrm>
              <a:off x="2674358" y="1447800"/>
              <a:ext cx="5913248" cy="46166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solidFill>
                    <a:srgbClr val="7FD13B"/>
                  </a:solidFill>
                </a:rPr>
                <a:t>All voltages cancel </a:t>
              </a:r>
              <a:r>
                <a:rPr lang="en-US" dirty="0">
                  <a:solidFill>
                    <a:srgbClr val="7FD13B"/>
                  </a:solidFill>
                  <a:sym typeface="Symbol" charset="0"/>
                </a:rPr>
                <a:t></a:t>
              </a:r>
              <a:r>
                <a:rPr lang="en-US" dirty="0">
                  <a:solidFill>
                    <a:srgbClr val="7FD13B"/>
                  </a:solidFill>
                </a:rPr>
                <a:t> no residual effect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943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685" y="53625"/>
            <a:ext cx="6615735" cy="914400"/>
          </a:xfrm>
        </p:spPr>
        <p:txBody>
          <a:bodyPr/>
          <a:lstStyle/>
          <a:p>
            <a:r>
              <a:rPr lang="en-US" sz="4400" dirty="0"/>
              <a:t>Coupled Bunch </a:t>
            </a:r>
            <a:r>
              <a:rPr lang="en-US" sz="4400" dirty="0" smtClean="0"/>
              <a:t>Instability n=1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40" y="1133745"/>
            <a:ext cx="8595955" cy="85509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Let introduce n=1 coupled bunch oscillation mode.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41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6585" y="1661997"/>
            <a:ext cx="8001000" cy="4334907"/>
            <a:chOff x="1066800" y="1219200"/>
            <a:chExt cx="8001000" cy="4334907"/>
          </a:xfrm>
        </p:grpSpPr>
        <p:sp>
          <p:nvSpPr>
            <p:cNvPr id="12" name="Line 2"/>
            <p:cNvSpPr>
              <a:spLocks noChangeShapeType="1"/>
            </p:cNvSpPr>
            <p:nvPr/>
          </p:nvSpPr>
          <p:spPr bwMode="auto">
            <a:xfrm>
              <a:off x="2971800" y="2209800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3"/>
            <p:cNvSpPr>
              <a:spLocks noChangeArrowheads="1"/>
            </p:cNvSpPr>
            <p:nvPr/>
          </p:nvSpPr>
          <p:spPr bwMode="auto">
            <a:xfrm>
              <a:off x="3276600" y="2133600"/>
              <a:ext cx="152400" cy="152400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Oval 4"/>
            <p:cNvSpPr>
              <a:spLocks noChangeArrowheads="1"/>
            </p:cNvSpPr>
            <p:nvPr/>
          </p:nvSpPr>
          <p:spPr bwMode="auto">
            <a:xfrm>
              <a:off x="4800600" y="18288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>
                <a:solidFill>
                  <a:schemeClr val="tx2"/>
                </a:solidFill>
                <a:latin typeface="Times New Roman" charset="0"/>
              </a:endParaRPr>
            </a:p>
          </p:txBody>
        </p:sp>
        <p:sp>
          <p:nvSpPr>
            <p:cNvPr id="15" name="Oval 5"/>
            <p:cNvSpPr>
              <a:spLocks noChangeArrowheads="1"/>
            </p:cNvSpPr>
            <p:nvPr/>
          </p:nvSpPr>
          <p:spPr bwMode="auto">
            <a:xfrm>
              <a:off x="6324600" y="2133600"/>
              <a:ext cx="152400" cy="1524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7010400" y="2438400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3336925" y="1219200"/>
              <a:ext cx="39830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imes New Roman" charset="0"/>
                </a:rPr>
                <a:t> </a:t>
              </a:r>
              <a:r>
                <a:rPr lang="en-US" b="1"/>
                <a:t>A        B       C       D</a:t>
              </a:r>
              <a:endParaRPr lang="en-US"/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>
              <a:off x="2209800" y="1425575"/>
              <a:ext cx="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>
              <a:off x="2209800" y="2187575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1752600" y="1390650"/>
              <a:ext cx="4796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  <a:sym typeface="Symbol" charset="0"/>
                </a:rPr>
                <a:t></a:t>
              </a:r>
              <a:r>
                <a:rPr lang="en-US" sz="1800" b="1" dirty="0">
                  <a:latin typeface="+mn-lt"/>
                </a:rPr>
                <a:t>E</a:t>
              </a:r>
            </a:p>
          </p:txBody>
        </p:sp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2209800" y="2224088"/>
              <a:ext cx="8259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</a:rPr>
                <a:t>phase</a:t>
              </a:r>
              <a:endParaRPr lang="en-US" dirty="0">
                <a:latin typeface="+mn-lt"/>
              </a:endParaRPr>
            </a:p>
          </p:txBody>
        </p: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>
              <a:off x="1295400" y="3429000"/>
              <a:ext cx="0" cy="1524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3"/>
            <p:cNvSpPr>
              <a:spLocks noChangeShapeType="1"/>
            </p:cNvSpPr>
            <p:nvPr/>
          </p:nvSpPr>
          <p:spPr bwMode="auto">
            <a:xfrm>
              <a:off x="1291825" y="4921418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1066800" y="2822575"/>
              <a:ext cx="109517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  <a:sym typeface="Symbol" charset="0"/>
                </a:rPr>
                <a:t>V</a:t>
              </a:r>
            </a:p>
            <a:p>
              <a:r>
                <a:rPr lang="en-US" sz="1800" b="1" dirty="0">
                  <a:latin typeface="+mn-lt"/>
                  <a:sym typeface="Symbol" charset="0"/>
                </a:rPr>
                <a:t>induced</a:t>
              </a:r>
              <a:endParaRPr lang="en-US" sz="1800" b="1" dirty="0">
                <a:latin typeface="+mn-lt"/>
              </a:endParaRPr>
            </a:p>
          </p:txBody>
        </p:sp>
        <p:sp>
          <p:nvSpPr>
            <p:cNvPr id="25" name="Line 15"/>
            <p:cNvSpPr>
              <a:spLocks noChangeShapeType="1"/>
            </p:cNvSpPr>
            <p:nvPr/>
          </p:nvSpPr>
          <p:spPr bwMode="auto">
            <a:xfrm>
              <a:off x="1295400" y="4038600"/>
              <a:ext cx="7772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" name="Group 16"/>
            <p:cNvGrpSpPr>
              <a:grpSpLocks/>
            </p:cNvGrpSpPr>
            <p:nvPr/>
          </p:nvGrpSpPr>
          <p:grpSpPr bwMode="auto">
            <a:xfrm>
              <a:off x="1295400" y="3200400"/>
              <a:ext cx="4572000" cy="1676400"/>
              <a:chOff x="1872" y="2784"/>
              <a:chExt cx="2880" cy="1056"/>
            </a:xfrm>
          </p:grpSpPr>
          <p:sp>
            <p:nvSpPr>
              <p:cNvPr id="27" name="Freeform 17"/>
              <p:cNvSpPr>
                <a:spLocks/>
              </p:cNvSpPr>
              <p:nvPr/>
            </p:nvSpPr>
            <p:spPr bwMode="auto">
              <a:xfrm>
                <a:off x="1872" y="2784"/>
                <a:ext cx="1440" cy="528"/>
              </a:xfrm>
              <a:custGeom>
                <a:avLst/>
                <a:gdLst>
                  <a:gd name="T0" fmla="*/ 0 w 1488"/>
                  <a:gd name="T1" fmla="*/ 528 h 528"/>
                  <a:gd name="T2" fmla="*/ 573 w 1488"/>
                  <a:gd name="T3" fmla="*/ 0 h 528"/>
                  <a:gd name="T4" fmla="*/ 1183 w 1488"/>
                  <a:gd name="T5" fmla="*/ 528 h 528"/>
                  <a:gd name="T6" fmla="*/ 0 60000 65536"/>
                  <a:gd name="T7" fmla="*/ 0 60000 65536"/>
                  <a:gd name="T8" fmla="*/ 0 60000 65536"/>
                  <a:gd name="T9" fmla="*/ 0 w 1488"/>
                  <a:gd name="T10" fmla="*/ 0 h 528"/>
                  <a:gd name="T11" fmla="*/ 1488 w 1488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88" h="528">
                    <a:moveTo>
                      <a:pt x="0" y="528"/>
                    </a:moveTo>
                    <a:cubicBezTo>
                      <a:pt x="236" y="264"/>
                      <a:pt x="472" y="0"/>
                      <a:pt x="720" y="0"/>
                    </a:cubicBezTo>
                    <a:cubicBezTo>
                      <a:pt x="968" y="0"/>
                      <a:pt x="1360" y="440"/>
                      <a:pt x="1488" y="528"/>
                    </a:cubicBez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Freeform 18"/>
              <p:cNvSpPr>
                <a:spLocks/>
              </p:cNvSpPr>
              <p:nvPr/>
            </p:nvSpPr>
            <p:spPr bwMode="auto">
              <a:xfrm rot="-10795789">
                <a:off x="3312" y="3312"/>
                <a:ext cx="1440" cy="528"/>
              </a:xfrm>
              <a:custGeom>
                <a:avLst/>
                <a:gdLst>
                  <a:gd name="T0" fmla="*/ 0 w 1488"/>
                  <a:gd name="T1" fmla="*/ 528 h 528"/>
                  <a:gd name="T2" fmla="*/ 573 w 1488"/>
                  <a:gd name="T3" fmla="*/ 0 h 528"/>
                  <a:gd name="T4" fmla="*/ 1183 w 1488"/>
                  <a:gd name="T5" fmla="*/ 528 h 528"/>
                  <a:gd name="T6" fmla="*/ 0 60000 65536"/>
                  <a:gd name="T7" fmla="*/ 0 60000 65536"/>
                  <a:gd name="T8" fmla="*/ 0 60000 65536"/>
                  <a:gd name="T9" fmla="*/ 0 w 1488"/>
                  <a:gd name="T10" fmla="*/ 0 h 528"/>
                  <a:gd name="T11" fmla="*/ 1488 w 1488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88" h="528">
                    <a:moveTo>
                      <a:pt x="0" y="528"/>
                    </a:moveTo>
                    <a:cubicBezTo>
                      <a:pt x="236" y="264"/>
                      <a:pt x="472" y="0"/>
                      <a:pt x="720" y="0"/>
                    </a:cubicBezTo>
                    <a:cubicBezTo>
                      <a:pt x="968" y="0"/>
                      <a:pt x="1360" y="440"/>
                      <a:pt x="1488" y="528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" name="Freeform 20"/>
            <p:cNvSpPr>
              <a:spLocks/>
            </p:cNvSpPr>
            <p:nvPr/>
          </p:nvSpPr>
          <p:spPr bwMode="auto">
            <a:xfrm rot="10804211">
              <a:off x="2057400" y="40386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 rot="10804211">
              <a:off x="1295400" y="40386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 rot="10804211">
              <a:off x="5181600" y="40386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24"/>
            <p:cNvSpPr>
              <a:spLocks/>
            </p:cNvSpPr>
            <p:nvPr/>
          </p:nvSpPr>
          <p:spPr bwMode="auto">
            <a:xfrm>
              <a:off x="4343400" y="32004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25"/>
            <p:cNvSpPr>
              <a:spLocks/>
            </p:cNvSpPr>
            <p:nvPr/>
          </p:nvSpPr>
          <p:spPr bwMode="auto">
            <a:xfrm>
              <a:off x="3581400" y="32004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26"/>
            <p:cNvSpPr>
              <a:spLocks/>
            </p:cNvSpPr>
            <p:nvPr/>
          </p:nvSpPr>
          <p:spPr bwMode="auto">
            <a:xfrm>
              <a:off x="2895600" y="32004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>
              <a:off x="3352800" y="2362200"/>
              <a:ext cx="0" cy="68580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30"/>
            <p:cNvSpPr>
              <a:spLocks noChangeShapeType="1"/>
            </p:cNvSpPr>
            <p:nvPr/>
          </p:nvSpPr>
          <p:spPr bwMode="auto">
            <a:xfrm>
              <a:off x="4876800" y="2057400"/>
              <a:ext cx="0" cy="99060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31"/>
            <p:cNvSpPr>
              <a:spLocks noChangeShapeType="1"/>
            </p:cNvSpPr>
            <p:nvPr/>
          </p:nvSpPr>
          <p:spPr bwMode="auto">
            <a:xfrm>
              <a:off x="6400800" y="2362200"/>
              <a:ext cx="0" cy="6858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32"/>
            <p:cNvSpPr>
              <a:spLocks noChangeShapeType="1"/>
            </p:cNvSpPr>
            <p:nvPr/>
          </p:nvSpPr>
          <p:spPr bwMode="auto">
            <a:xfrm>
              <a:off x="7086600" y="2667000"/>
              <a:ext cx="0" cy="3810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33"/>
            <p:cNvSpPr txBox="1">
              <a:spLocks noChangeArrowheads="1"/>
            </p:cNvSpPr>
            <p:nvPr/>
          </p:nvSpPr>
          <p:spPr bwMode="auto">
            <a:xfrm>
              <a:off x="2057400" y="5184775"/>
              <a:ext cx="8259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</a:rPr>
                <a:t>phase</a:t>
              </a:r>
              <a:endParaRPr lang="en-US" dirty="0">
                <a:latin typeface="+mn-lt"/>
              </a:endParaRPr>
            </a:p>
          </p:txBody>
        </p:sp>
        <p:sp>
          <p:nvSpPr>
            <p:cNvPr id="40" name="Oval 36"/>
            <p:cNvSpPr>
              <a:spLocks noChangeArrowheads="1"/>
            </p:cNvSpPr>
            <p:nvPr/>
          </p:nvSpPr>
          <p:spPr bwMode="auto">
            <a:xfrm>
              <a:off x="3352800" y="1863725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0033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" name="Oval 37"/>
            <p:cNvSpPr>
              <a:spLocks noChangeArrowheads="1"/>
            </p:cNvSpPr>
            <p:nvPr/>
          </p:nvSpPr>
          <p:spPr bwMode="auto">
            <a:xfrm>
              <a:off x="6705600" y="18288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" name="Oval 38"/>
            <p:cNvSpPr>
              <a:spLocks noChangeArrowheads="1"/>
            </p:cNvSpPr>
            <p:nvPr/>
          </p:nvSpPr>
          <p:spPr bwMode="auto">
            <a:xfrm>
              <a:off x="5638800" y="18288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" name="Oval 39"/>
            <p:cNvSpPr>
              <a:spLocks noChangeArrowheads="1"/>
            </p:cNvSpPr>
            <p:nvPr/>
          </p:nvSpPr>
          <p:spPr bwMode="auto">
            <a:xfrm>
              <a:off x="4495800" y="1863725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 flipV="1">
              <a:off x="3200400" y="1863725"/>
              <a:ext cx="228600" cy="22860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53"/>
            <p:cNvSpPr>
              <a:spLocks/>
            </p:cNvSpPr>
            <p:nvPr/>
          </p:nvSpPr>
          <p:spPr bwMode="auto">
            <a:xfrm rot="10804211">
              <a:off x="6629400" y="40386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55"/>
            <p:cNvSpPr>
              <a:spLocks/>
            </p:cNvSpPr>
            <p:nvPr/>
          </p:nvSpPr>
          <p:spPr bwMode="auto">
            <a:xfrm rot="10804211">
              <a:off x="5867400" y="40386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57"/>
            <p:cNvSpPr>
              <a:spLocks/>
            </p:cNvSpPr>
            <p:nvPr/>
          </p:nvSpPr>
          <p:spPr bwMode="auto">
            <a:xfrm>
              <a:off x="5867400" y="32004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473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685" y="53625"/>
            <a:ext cx="6660740" cy="914400"/>
          </a:xfrm>
        </p:spPr>
        <p:txBody>
          <a:bodyPr/>
          <a:lstStyle/>
          <a:p>
            <a:r>
              <a:rPr lang="en-US" sz="4400" dirty="0"/>
              <a:t>Coupled Bunch </a:t>
            </a:r>
            <a:r>
              <a:rPr lang="en-US" sz="4400" dirty="0" smtClean="0"/>
              <a:t>Instability n=1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42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1334870" y="1661997"/>
            <a:ext cx="7467600" cy="4334907"/>
            <a:chOff x="914400" y="1219200"/>
            <a:chExt cx="7467600" cy="4334907"/>
          </a:xfrm>
        </p:grpSpPr>
        <p:sp>
          <p:nvSpPr>
            <p:cNvPr id="48" name="Line 3"/>
            <p:cNvSpPr>
              <a:spLocks noChangeShapeType="1"/>
            </p:cNvSpPr>
            <p:nvPr/>
          </p:nvSpPr>
          <p:spPr bwMode="auto">
            <a:xfrm>
              <a:off x="2133600" y="2168525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4"/>
            <p:cNvSpPr>
              <a:spLocks noChangeArrowheads="1"/>
            </p:cNvSpPr>
            <p:nvPr/>
          </p:nvSpPr>
          <p:spPr bwMode="auto">
            <a:xfrm>
              <a:off x="2438400" y="2133600"/>
              <a:ext cx="152400" cy="152400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" name="Oval 5"/>
            <p:cNvSpPr>
              <a:spLocks noChangeArrowheads="1"/>
            </p:cNvSpPr>
            <p:nvPr/>
          </p:nvSpPr>
          <p:spPr bwMode="auto">
            <a:xfrm>
              <a:off x="3962400" y="18288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>
                <a:solidFill>
                  <a:schemeClr val="tx2"/>
                </a:solidFill>
                <a:latin typeface="Times New Roman" charset="0"/>
              </a:endParaRPr>
            </a:p>
          </p:txBody>
        </p:sp>
        <p:sp>
          <p:nvSpPr>
            <p:cNvPr id="51" name="Oval 6"/>
            <p:cNvSpPr>
              <a:spLocks noChangeArrowheads="1"/>
            </p:cNvSpPr>
            <p:nvPr/>
          </p:nvSpPr>
          <p:spPr bwMode="auto">
            <a:xfrm>
              <a:off x="5486400" y="2133600"/>
              <a:ext cx="152400" cy="1524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" name="Oval 7"/>
            <p:cNvSpPr>
              <a:spLocks noChangeArrowheads="1"/>
            </p:cNvSpPr>
            <p:nvPr/>
          </p:nvSpPr>
          <p:spPr bwMode="auto">
            <a:xfrm>
              <a:off x="6172200" y="2438400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" name="Text Box 8"/>
            <p:cNvSpPr txBox="1">
              <a:spLocks noChangeArrowheads="1"/>
            </p:cNvSpPr>
            <p:nvPr/>
          </p:nvSpPr>
          <p:spPr bwMode="auto">
            <a:xfrm>
              <a:off x="2498725" y="1219200"/>
              <a:ext cx="39830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imes New Roman" charset="0"/>
                </a:rPr>
                <a:t> </a:t>
              </a:r>
              <a:r>
                <a:rPr lang="en-US" b="1"/>
                <a:t>A        B       C       D</a:t>
              </a:r>
              <a:endParaRPr lang="en-US"/>
            </a:p>
          </p:txBody>
        </p:sp>
        <p:sp>
          <p:nvSpPr>
            <p:cNvPr id="54" name="Line 9"/>
            <p:cNvSpPr>
              <a:spLocks noChangeShapeType="1"/>
            </p:cNvSpPr>
            <p:nvPr/>
          </p:nvSpPr>
          <p:spPr bwMode="auto">
            <a:xfrm>
              <a:off x="1371600" y="1414463"/>
              <a:ext cx="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10"/>
            <p:cNvSpPr>
              <a:spLocks noChangeShapeType="1"/>
            </p:cNvSpPr>
            <p:nvPr/>
          </p:nvSpPr>
          <p:spPr bwMode="auto">
            <a:xfrm>
              <a:off x="1371600" y="2176463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Text Box 11"/>
            <p:cNvSpPr txBox="1">
              <a:spLocks noChangeArrowheads="1"/>
            </p:cNvSpPr>
            <p:nvPr/>
          </p:nvSpPr>
          <p:spPr bwMode="auto">
            <a:xfrm>
              <a:off x="914400" y="1379538"/>
              <a:ext cx="4796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  <a:sym typeface="Symbol" charset="0"/>
                </a:rPr>
                <a:t></a:t>
              </a:r>
              <a:r>
                <a:rPr lang="en-US" sz="1800" b="1" dirty="0">
                  <a:latin typeface="+mn-lt"/>
                </a:rPr>
                <a:t>E</a:t>
              </a:r>
            </a:p>
          </p:txBody>
        </p:sp>
        <p:sp>
          <p:nvSpPr>
            <p:cNvPr id="57" name="Text Box 12"/>
            <p:cNvSpPr txBox="1">
              <a:spLocks noChangeArrowheads="1"/>
            </p:cNvSpPr>
            <p:nvPr/>
          </p:nvSpPr>
          <p:spPr bwMode="auto">
            <a:xfrm>
              <a:off x="1371600" y="2212975"/>
              <a:ext cx="8259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</a:rPr>
                <a:t>phase</a:t>
              </a:r>
              <a:endParaRPr lang="en-US" dirty="0">
                <a:latin typeface="+mn-lt"/>
              </a:endParaRPr>
            </a:p>
          </p:txBody>
        </p:sp>
        <p:sp>
          <p:nvSpPr>
            <p:cNvPr id="58" name="Line 13"/>
            <p:cNvSpPr>
              <a:spLocks noChangeShapeType="1"/>
            </p:cNvSpPr>
            <p:nvPr/>
          </p:nvSpPr>
          <p:spPr bwMode="auto">
            <a:xfrm>
              <a:off x="1143000" y="3429000"/>
              <a:ext cx="0" cy="1295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14"/>
            <p:cNvSpPr>
              <a:spLocks noChangeShapeType="1"/>
            </p:cNvSpPr>
            <p:nvPr/>
          </p:nvSpPr>
          <p:spPr bwMode="auto">
            <a:xfrm>
              <a:off x="1143000" y="4696393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Text Box 15"/>
            <p:cNvSpPr txBox="1">
              <a:spLocks noChangeArrowheads="1"/>
            </p:cNvSpPr>
            <p:nvPr/>
          </p:nvSpPr>
          <p:spPr bwMode="auto">
            <a:xfrm>
              <a:off x="1066800" y="2822575"/>
              <a:ext cx="109517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  <a:sym typeface="Symbol" charset="0"/>
                </a:rPr>
                <a:t>V</a:t>
              </a:r>
            </a:p>
            <a:p>
              <a:r>
                <a:rPr lang="en-US" sz="1800" b="1" dirty="0">
                  <a:latin typeface="+mn-lt"/>
                  <a:sym typeface="Symbol" charset="0"/>
                </a:rPr>
                <a:t>induced</a:t>
              </a:r>
              <a:endParaRPr lang="en-US" sz="1800" b="1" dirty="0">
                <a:latin typeface="+mn-lt"/>
              </a:endParaRPr>
            </a:p>
          </p:txBody>
        </p:sp>
        <p:sp>
          <p:nvSpPr>
            <p:cNvPr id="61" name="Line 16"/>
            <p:cNvSpPr>
              <a:spLocks noChangeShapeType="1"/>
            </p:cNvSpPr>
            <p:nvPr/>
          </p:nvSpPr>
          <p:spPr bwMode="auto">
            <a:xfrm>
              <a:off x="1143000" y="4038600"/>
              <a:ext cx="7239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Freeform 21"/>
            <p:cNvSpPr>
              <a:spLocks/>
            </p:cNvSpPr>
            <p:nvPr/>
          </p:nvSpPr>
          <p:spPr bwMode="auto">
            <a:xfrm rot="10804211">
              <a:off x="1219200" y="40386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Freeform 23"/>
            <p:cNvSpPr>
              <a:spLocks/>
            </p:cNvSpPr>
            <p:nvPr/>
          </p:nvSpPr>
          <p:spPr bwMode="auto">
            <a:xfrm rot="10804211">
              <a:off x="4343400" y="40386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Freeform 25"/>
            <p:cNvSpPr>
              <a:spLocks/>
            </p:cNvSpPr>
            <p:nvPr/>
          </p:nvSpPr>
          <p:spPr bwMode="auto">
            <a:xfrm>
              <a:off x="3505200" y="32004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Freeform 27"/>
            <p:cNvSpPr>
              <a:spLocks/>
            </p:cNvSpPr>
            <p:nvPr/>
          </p:nvSpPr>
          <p:spPr bwMode="auto">
            <a:xfrm>
              <a:off x="2057400" y="32004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30"/>
            <p:cNvSpPr>
              <a:spLocks noChangeShapeType="1"/>
            </p:cNvSpPr>
            <p:nvPr/>
          </p:nvSpPr>
          <p:spPr bwMode="auto">
            <a:xfrm>
              <a:off x="2514600" y="2362200"/>
              <a:ext cx="0" cy="68580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31"/>
            <p:cNvSpPr>
              <a:spLocks noChangeShapeType="1"/>
            </p:cNvSpPr>
            <p:nvPr/>
          </p:nvSpPr>
          <p:spPr bwMode="auto">
            <a:xfrm>
              <a:off x="4038600" y="2057400"/>
              <a:ext cx="0" cy="99060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32"/>
            <p:cNvSpPr>
              <a:spLocks noChangeShapeType="1"/>
            </p:cNvSpPr>
            <p:nvPr/>
          </p:nvSpPr>
          <p:spPr bwMode="auto">
            <a:xfrm>
              <a:off x="5562600" y="2362200"/>
              <a:ext cx="0" cy="6858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33"/>
            <p:cNvSpPr>
              <a:spLocks noChangeShapeType="1"/>
            </p:cNvSpPr>
            <p:nvPr/>
          </p:nvSpPr>
          <p:spPr bwMode="auto">
            <a:xfrm>
              <a:off x="6248400" y="2667000"/>
              <a:ext cx="0" cy="3810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Text Box 34"/>
            <p:cNvSpPr txBox="1">
              <a:spLocks noChangeArrowheads="1"/>
            </p:cNvSpPr>
            <p:nvPr/>
          </p:nvSpPr>
          <p:spPr bwMode="auto">
            <a:xfrm>
              <a:off x="1219200" y="5184775"/>
              <a:ext cx="8259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</a:rPr>
                <a:t>phase</a:t>
              </a:r>
              <a:endParaRPr lang="en-US" dirty="0">
                <a:latin typeface="+mn-lt"/>
              </a:endParaRPr>
            </a:p>
          </p:txBody>
        </p:sp>
        <p:sp>
          <p:nvSpPr>
            <p:cNvPr id="71" name="Line 35"/>
            <p:cNvSpPr>
              <a:spLocks noChangeShapeType="1"/>
            </p:cNvSpPr>
            <p:nvPr/>
          </p:nvSpPr>
          <p:spPr bwMode="auto">
            <a:xfrm>
              <a:off x="2133600" y="2168525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36"/>
            <p:cNvSpPr>
              <a:spLocks noChangeArrowheads="1"/>
            </p:cNvSpPr>
            <p:nvPr/>
          </p:nvSpPr>
          <p:spPr bwMode="auto">
            <a:xfrm>
              <a:off x="2514600" y="1863725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0033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3" name="Oval 37"/>
            <p:cNvSpPr>
              <a:spLocks noChangeArrowheads="1"/>
            </p:cNvSpPr>
            <p:nvPr/>
          </p:nvSpPr>
          <p:spPr bwMode="auto">
            <a:xfrm>
              <a:off x="5867400" y="18288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4" name="Oval 38"/>
            <p:cNvSpPr>
              <a:spLocks noChangeArrowheads="1"/>
            </p:cNvSpPr>
            <p:nvPr/>
          </p:nvSpPr>
          <p:spPr bwMode="auto">
            <a:xfrm>
              <a:off x="4800600" y="18288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5" name="Oval 39"/>
            <p:cNvSpPr>
              <a:spLocks noChangeArrowheads="1"/>
            </p:cNvSpPr>
            <p:nvPr/>
          </p:nvSpPr>
          <p:spPr bwMode="auto">
            <a:xfrm>
              <a:off x="3657600" y="1863725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" name="Line 40"/>
            <p:cNvSpPr>
              <a:spLocks noChangeShapeType="1"/>
            </p:cNvSpPr>
            <p:nvPr/>
          </p:nvSpPr>
          <p:spPr bwMode="auto">
            <a:xfrm flipV="1">
              <a:off x="2362200" y="1863725"/>
              <a:ext cx="228600" cy="22860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Freeform 42"/>
            <p:cNvSpPr>
              <a:spLocks/>
            </p:cNvSpPr>
            <p:nvPr/>
          </p:nvSpPr>
          <p:spPr bwMode="auto">
            <a:xfrm rot="10804211">
              <a:off x="5791200" y="40386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" name="Text Box 41"/>
          <p:cNvSpPr txBox="1">
            <a:spLocks noChangeArrowheads="1"/>
          </p:cNvSpPr>
          <p:nvPr/>
        </p:nvSpPr>
        <p:spPr bwMode="auto">
          <a:xfrm>
            <a:off x="3536885" y="5589240"/>
            <a:ext cx="5362575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7FD13B"/>
                </a:solidFill>
              </a:rPr>
              <a:t>A &amp; C induced voltages do not cancel</a:t>
            </a:r>
          </a:p>
        </p:txBody>
      </p:sp>
    </p:spTree>
    <p:extLst>
      <p:ext uri="{BB962C8B-B14F-4D97-AF65-F5344CB8AC3E}">
        <p14:creationId xmlns:p14="http://schemas.microsoft.com/office/powerpoint/2010/main" val="121476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43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26595" y="1649852"/>
            <a:ext cx="7924800" cy="4393903"/>
            <a:chOff x="1143000" y="1219200"/>
            <a:chExt cx="7924800" cy="4393903"/>
          </a:xfrm>
        </p:grpSpPr>
        <p:sp>
          <p:nvSpPr>
            <p:cNvPr id="45" name="Line 2"/>
            <p:cNvSpPr>
              <a:spLocks noChangeShapeType="1"/>
            </p:cNvSpPr>
            <p:nvPr/>
          </p:nvSpPr>
          <p:spPr bwMode="auto">
            <a:xfrm>
              <a:off x="3048000" y="2168525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3"/>
            <p:cNvSpPr>
              <a:spLocks noChangeArrowheads="1"/>
            </p:cNvSpPr>
            <p:nvPr/>
          </p:nvSpPr>
          <p:spPr bwMode="auto">
            <a:xfrm>
              <a:off x="3352800" y="2133600"/>
              <a:ext cx="152400" cy="152400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" name="Oval 4"/>
            <p:cNvSpPr>
              <a:spLocks noChangeArrowheads="1"/>
            </p:cNvSpPr>
            <p:nvPr/>
          </p:nvSpPr>
          <p:spPr bwMode="auto">
            <a:xfrm>
              <a:off x="4876800" y="18288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>
                <a:solidFill>
                  <a:schemeClr val="tx2"/>
                </a:solidFill>
                <a:latin typeface="Times New Roman" charset="0"/>
              </a:endParaRPr>
            </a:p>
          </p:txBody>
        </p:sp>
        <p:sp>
          <p:nvSpPr>
            <p:cNvPr id="80" name="Oval 5"/>
            <p:cNvSpPr>
              <a:spLocks noChangeArrowheads="1"/>
            </p:cNvSpPr>
            <p:nvPr/>
          </p:nvSpPr>
          <p:spPr bwMode="auto">
            <a:xfrm>
              <a:off x="6400800" y="2133600"/>
              <a:ext cx="152400" cy="1524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" name="Oval 6"/>
            <p:cNvSpPr>
              <a:spLocks noChangeArrowheads="1"/>
            </p:cNvSpPr>
            <p:nvPr/>
          </p:nvSpPr>
          <p:spPr bwMode="auto">
            <a:xfrm>
              <a:off x="7086600" y="2438400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" name="Text Box 7"/>
            <p:cNvSpPr txBox="1">
              <a:spLocks noChangeArrowheads="1"/>
            </p:cNvSpPr>
            <p:nvPr/>
          </p:nvSpPr>
          <p:spPr bwMode="auto">
            <a:xfrm>
              <a:off x="3413125" y="1219200"/>
              <a:ext cx="39830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imes New Roman" charset="0"/>
                </a:rPr>
                <a:t> </a:t>
              </a:r>
              <a:r>
                <a:rPr lang="en-US" b="1"/>
                <a:t>A        B       C       D</a:t>
              </a:r>
              <a:endParaRPr lang="en-US"/>
            </a:p>
          </p:txBody>
        </p:sp>
        <p:sp>
          <p:nvSpPr>
            <p:cNvPr id="83" name="Line 8"/>
            <p:cNvSpPr>
              <a:spLocks noChangeShapeType="1"/>
            </p:cNvSpPr>
            <p:nvPr/>
          </p:nvSpPr>
          <p:spPr bwMode="auto">
            <a:xfrm>
              <a:off x="2286000" y="1414463"/>
              <a:ext cx="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9"/>
            <p:cNvSpPr>
              <a:spLocks noChangeShapeType="1"/>
            </p:cNvSpPr>
            <p:nvPr/>
          </p:nvSpPr>
          <p:spPr bwMode="auto">
            <a:xfrm>
              <a:off x="2286000" y="2176463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Text Box 10"/>
            <p:cNvSpPr txBox="1">
              <a:spLocks noChangeArrowheads="1"/>
            </p:cNvSpPr>
            <p:nvPr/>
          </p:nvSpPr>
          <p:spPr bwMode="auto">
            <a:xfrm>
              <a:off x="1828800" y="1379538"/>
              <a:ext cx="4796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  <a:sym typeface="Symbol" charset="0"/>
                </a:rPr>
                <a:t></a:t>
              </a:r>
              <a:r>
                <a:rPr lang="en-US" sz="1800" b="1" dirty="0">
                  <a:latin typeface="+mn-lt"/>
                </a:rPr>
                <a:t>E</a:t>
              </a:r>
            </a:p>
          </p:txBody>
        </p:sp>
        <p:sp>
          <p:nvSpPr>
            <p:cNvPr id="86" name="Text Box 11"/>
            <p:cNvSpPr txBox="1">
              <a:spLocks noChangeArrowheads="1"/>
            </p:cNvSpPr>
            <p:nvPr/>
          </p:nvSpPr>
          <p:spPr bwMode="auto">
            <a:xfrm>
              <a:off x="2286000" y="2212975"/>
              <a:ext cx="8259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</a:rPr>
                <a:t>phase</a:t>
              </a:r>
              <a:endParaRPr lang="en-US" dirty="0">
                <a:latin typeface="+mn-lt"/>
              </a:endParaRPr>
            </a:p>
          </p:txBody>
        </p:sp>
        <p:sp>
          <p:nvSpPr>
            <p:cNvPr id="87" name="Line 12"/>
            <p:cNvSpPr>
              <a:spLocks noChangeShapeType="1"/>
            </p:cNvSpPr>
            <p:nvPr/>
          </p:nvSpPr>
          <p:spPr bwMode="auto">
            <a:xfrm flipH="1">
              <a:off x="1368025" y="3505200"/>
              <a:ext cx="3575" cy="1023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3"/>
            <p:cNvSpPr>
              <a:spLocks noChangeShapeType="1"/>
            </p:cNvSpPr>
            <p:nvPr/>
          </p:nvSpPr>
          <p:spPr bwMode="auto">
            <a:xfrm>
              <a:off x="1368025" y="4528518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Text Box 14"/>
            <p:cNvSpPr txBox="1">
              <a:spLocks noChangeArrowheads="1"/>
            </p:cNvSpPr>
            <p:nvPr/>
          </p:nvSpPr>
          <p:spPr bwMode="auto">
            <a:xfrm>
              <a:off x="1143000" y="2974975"/>
              <a:ext cx="109517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  <a:sym typeface="Symbol" charset="0"/>
                </a:rPr>
                <a:t>V</a:t>
              </a:r>
            </a:p>
            <a:p>
              <a:r>
                <a:rPr lang="en-US" sz="1800" b="1" dirty="0">
                  <a:latin typeface="+mn-lt"/>
                  <a:sym typeface="Symbol" charset="0"/>
                </a:rPr>
                <a:t>induced</a:t>
              </a:r>
              <a:endParaRPr lang="en-US" sz="1800" b="1" dirty="0">
                <a:latin typeface="+mn-lt"/>
              </a:endParaRPr>
            </a:p>
          </p:txBody>
        </p:sp>
        <p:sp>
          <p:nvSpPr>
            <p:cNvPr id="90" name="Line 15"/>
            <p:cNvSpPr>
              <a:spLocks noChangeShapeType="1"/>
            </p:cNvSpPr>
            <p:nvPr/>
          </p:nvSpPr>
          <p:spPr bwMode="auto">
            <a:xfrm>
              <a:off x="1371600" y="4038600"/>
              <a:ext cx="7696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Freeform 16"/>
            <p:cNvSpPr>
              <a:spLocks/>
            </p:cNvSpPr>
            <p:nvPr/>
          </p:nvSpPr>
          <p:spPr bwMode="auto">
            <a:xfrm rot="10804211">
              <a:off x="2209800" y="39624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Freeform 17"/>
            <p:cNvSpPr>
              <a:spLocks/>
            </p:cNvSpPr>
            <p:nvPr/>
          </p:nvSpPr>
          <p:spPr bwMode="auto">
            <a:xfrm rot="10804211">
              <a:off x="5105400" y="40386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Freeform 18"/>
            <p:cNvSpPr>
              <a:spLocks/>
            </p:cNvSpPr>
            <p:nvPr/>
          </p:nvSpPr>
          <p:spPr bwMode="auto">
            <a:xfrm>
              <a:off x="4419600" y="32004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Freeform 19"/>
            <p:cNvSpPr>
              <a:spLocks/>
            </p:cNvSpPr>
            <p:nvPr/>
          </p:nvSpPr>
          <p:spPr bwMode="auto">
            <a:xfrm>
              <a:off x="2819400" y="32004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22"/>
            <p:cNvSpPr>
              <a:spLocks noChangeShapeType="1"/>
            </p:cNvSpPr>
            <p:nvPr/>
          </p:nvSpPr>
          <p:spPr bwMode="auto">
            <a:xfrm>
              <a:off x="3429000" y="2362200"/>
              <a:ext cx="0" cy="68580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23"/>
            <p:cNvSpPr>
              <a:spLocks noChangeShapeType="1"/>
            </p:cNvSpPr>
            <p:nvPr/>
          </p:nvSpPr>
          <p:spPr bwMode="auto">
            <a:xfrm>
              <a:off x="4953000" y="2057400"/>
              <a:ext cx="0" cy="99060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24"/>
            <p:cNvSpPr>
              <a:spLocks noChangeShapeType="1"/>
            </p:cNvSpPr>
            <p:nvPr/>
          </p:nvSpPr>
          <p:spPr bwMode="auto">
            <a:xfrm>
              <a:off x="6477000" y="2362200"/>
              <a:ext cx="0" cy="6858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25"/>
            <p:cNvSpPr>
              <a:spLocks noChangeShapeType="1"/>
            </p:cNvSpPr>
            <p:nvPr/>
          </p:nvSpPr>
          <p:spPr bwMode="auto">
            <a:xfrm>
              <a:off x="7162800" y="2667000"/>
              <a:ext cx="0" cy="3810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Text Box 26"/>
            <p:cNvSpPr txBox="1">
              <a:spLocks noChangeArrowheads="1"/>
            </p:cNvSpPr>
            <p:nvPr/>
          </p:nvSpPr>
          <p:spPr bwMode="auto">
            <a:xfrm>
              <a:off x="1447800" y="4651375"/>
              <a:ext cx="8259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</a:rPr>
                <a:t>phase</a:t>
              </a:r>
              <a:endParaRPr lang="en-US" dirty="0">
                <a:latin typeface="+mn-lt"/>
              </a:endParaRPr>
            </a:p>
          </p:txBody>
        </p:sp>
        <p:sp>
          <p:nvSpPr>
            <p:cNvPr id="100" name="Line 27"/>
            <p:cNvSpPr>
              <a:spLocks noChangeShapeType="1"/>
            </p:cNvSpPr>
            <p:nvPr/>
          </p:nvSpPr>
          <p:spPr bwMode="auto">
            <a:xfrm>
              <a:off x="3048000" y="2168525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Oval 28"/>
            <p:cNvSpPr>
              <a:spLocks noChangeArrowheads="1"/>
            </p:cNvSpPr>
            <p:nvPr/>
          </p:nvSpPr>
          <p:spPr bwMode="auto">
            <a:xfrm>
              <a:off x="3429000" y="1863725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0033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" name="Oval 29"/>
            <p:cNvSpPr>
              <a:spLocks noChangeArrowheads="1"/>
            </p:cNvSpPr>
            <p:nvPr/>
          </p:nvSpPr>
          <p:spPr bwMode="auto">
            <a:xfrm>
              <a:off x="6781800" y="18288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" name="Oval 30"/>
            <p:cNvSpPr>
              <a:spLocks noChangeArrowheads="1"/>
            </p:cNvSpPr>
            <p:nvPr/>
          </p:nvSpPr>
          <p:spPr bwMode="auto">
            <a:xfrm>
              <a:off x="5715000" y="18288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" name="Oval 31"/>
            <p:cNvSpPr>
              <a:spLocks noChangeArrowheads="1"/>
            </p:cNvSpPr>
            <p:nvPr/>
          </p:nvSpPr>
          <p:spPr bwMode="auto">
            <a:xfrm>
              <a:off x="4572000" y="1863725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" name="Line 32"/>
            <p:cNvSpPr>
              <a:spLocks noChangeShapeType="1"/>
            </p:cNvSpPr>
            <p:nvPr/>
          </p:nvSpPr>
          <p:spPr bwMode="auto">
            <a:xfrm flipV="1">
              <a:off x="3276600" y="1863725"/>
              <a:ext cx="228600" cy="22860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Freeform 33"/>
            <p:cNvSpPr>
              <a:spLocks/>
            </p:cNvSpPr>
            <p:nvPr/>
          </p:nvSpPr>
          <p:spPr bwMode="auto">
            <a:xfrm rot="10804211">
              <a:off x="1447800" y="3962400"/>
              <a:ext cx="2286000" cy="6096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EA157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Freeform 35"/>
            <p:cNvSpPr>
              <a:spLocks/>
            </p:cNvSpPr>
            <p:nvPr/>
          </p:nvSpPr>
          <p:spPr bwMode="auto">
            <a:xfrm>
              <a:off x="3657600" y="3429000"/>
              <a:ext cx="2286000" cy="6096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Freeform 36"/>
            <p:cNvSpPr>
              <a:spLocks/>
            </p:cNvSpPr>
            <p:nvPr/>
          </p:nvSpPr>
          <p:spPr bwMode="auto">
            <a:xfrm rot="10804211">
              <a:off x="5943600" y="4038600"/>
              <a:ext cx="2286000" cy="6096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EA157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Freeform 37"/>
            <p:cNvSpPr>
              <a:spLocks/>
            </p:cNvSpPr>
            <p:nvPr/>
          </p:nvSpPr>
          <p:spPr bwMode="auto">
            <a:xfrm rot="10804211">
              <a:off x="6705600" y="40386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Text Box 40"/>
            <p:cNvSpPr txBox="1">
              <a:spLocks noChangeArrowheads="1"/>
            </p:cNvSpPr>
            <p:nvPr/>
          </p:nvSpPr>
          <p:spPr bwMode="auto">
            <a:xfrm>
              <a:off x="4098925" y="5151438"/>
              <a:ext cx="2487730" cy="46166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solidFill>
                    <a:srgbClr val="7FD13B"/>
                  </a:solidFill>
                </a:rPr>
                <a:t>R</a:t>
              </a:r>
              <a:r>
                <a:rPr lang="en-US" dirty="0" smtClean="0">
                  <a:solidFill>
                    <a:srgbClr val="7FD13B"/>
                  </a:solidFill>
                </a:rPr>
                <a:t>esidual </a:t>
              </a:r>
              <a:r>
                <a:rPr lang="en-US" dirty="0">
                  <a:solidFill>
                    <a:srgbClr val="7FD13B"/>
                  </a:solidFill>
                </a:rPr>
                <a:t>voltage</a:t>
              </a:r>
            </a:p>
          </p:txBody>
        </p:sp>
        <p:sp>
          <p:nvSpPr>
            <p:cNvPr id="111" name="Line 42"/>
            <p:cNvSpPr>
              <a:spLocks noChangeShapeType="1"/>
            </p:cNvSpPr>
            <p:nvPr/>
          </p:nvSpPr>
          <p:spPr bwMode="auto">
            <a:xfrm flipV="1">
              <a:off x="5638800" y="4343400"/>
              <a:ext cx="7620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" name="Title 1"/>
          <p:cNvSpPr>
            <a:spLocks noGrp="1"/>
          </p:cNvSpPr>
          <p:nvPr>
            <p:ph type="title"/>
          </p:nvPr>
        </p:nvSpPr>
        <p:spPr>
          <a:xfrm>
            <a:off x="1736685" y="53625"/>
            <a:ext cx="6660740" cy="914400"/>
          </a:xfrm>
        </p:spPr>
        <p:txBody>
          <a:bodyPr/>
          <a:lstStyle/>
          <a:p>
            <a:r>
              <a:rPr lang="en-US" sz="4400" dirty="0"/>
              <a:t>Coupled Bunch </a:t>
            </a:r>
            <a:r>
              <a:rPr lang="en-US" sz="4400" dirty="0" smtClean="0"/>
              <a:t>Instability n=1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29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685" y="53625"/>
            <a:ext cx="6615735" cy="914400"/>
          </a:xfrm>
        </p:spPr>
        <p:txBody>
          <a:bodyPr/>
          <a:lstStyle/>
          <a:p>
            <a:r>
              <a:rPr lang="en-US" sz="4400" dirty="0"/>
              <a:t>Coupled Bunch </a:t>
            </a:r>
            <a:r>
              <a:rPr lang="en-US" sz="4400" dirty="0" smtClean="0"/>
              <a:t>Instability n=1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44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66800" y="1219200"/>
            <a:ext cx="7696200" cy="5086528"/>
            <a:chOff x="1066800" y="1219200"/>
            <a:chExt cx="7696200" cy="5086528"/>
          </a:xfrm>
        </p:grpSpPr>
        <p:sp>
          <p:nvSpPr>
            <p:cNvPr id="48" name="Line 2"/>
            <p:cNvSpPr>
              <a:spLocks noChangeShapeType="1"/>
            </p:cNvSpPr>
            <p:nvPr/>
          </p:nvSpPr>
          <p:spPr bwMode="auto">
            <a:xfrm>
              <a:off x="2971800" y="2168525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3"/>
            <p:cNvSpPr>
              <a:spLocks noChangeArrowheads="1"/>
            </p:cNvSpPr>
            <p:nvPr/>
          </p:nvSpPr>
          <p:spPr bwMode="auto">
            <a:xfrm>
              <a:off x="3276600" y="2133600"/>
              <a:ext cx="152400" cy="152400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" name="Oval 4"/>
            <p:cNvSpPr>
              <a:spLocks noChangeArrowheads="1"/>
            </p:cNvSpPr>
            <p:nvPr/>
          </p:nvSpPr>
          <p:spPr bwMode="auto">
            <a:xfrm>
              <a:off x="4800600" y="18288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>
                <a:solidFill>
                  <a:schemeClr val="tx2"/>
                </a:solidFill>
                <a:latin typeface="Times New Roman" charset="0"/>
              </a:endParaRPr>
            </a:p>
          </p:txBody>
        </p:sp>
        <p:sp>
          <p:nvSpPr>
            <p:cNvPr id="51" name="Oval 5"/>
            <p:cNvSpPr>
              <a:spLocks noChangeArrowheads="1"/>
            </p:cNvSpPr>
            <p:nvPr/>
          </p:nvSpPr>
          <p:spPr bwMode="auto">
            <a:xfrm>
              <a:off x="6324600" y="2133600"/>
              <a:ext cx="152400" cy="1524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" name="Oval 6"/>
            <p:cNvSpPr>
              <a:spLocks noChangeArrowheads="1"/>
            </p:cNvSpPr>
            <p:nvPr/>
          </p:nvSpPr>
          <p:spPr bwMode="auto">
            <a:xfrm>
              <a:off x="7010400" y="2438400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" name="Text Box 7"/>
            <p:cNvSpPr txBox="1">
              <a:spLocks noChangeArrowheads="1"/>
            </p:cNvSpPr>
            <p:nvPr/>
          </p:nvSpPr>
          <p:spPr bwMode="auto">
            <a:xfrm>
              <a:off x="3336925" y="1219200"/>
              <a:ext cx="4114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imes New Roman" charset="0"/>
                </a:rPr>
                <a:t> </a:t>
              </a:r>
              <a:r>
                <a:rPr lang="en-US" b="1"/>
                <a:t>A        B       C        D</a:t>
              </a:r>
              <a:endParaRPr lang="en-US"/>
            </a:p>
          </p:txBody>
        </p:sp>
        <p:sp>
          <p:nvSpPr>
            <p:cNvPr id="54" name="Line 8"/>
            <p:cNvSpPr>
              <a:spLocks noChangeShapeType="1"/>
            </p:cNvSpPr>
            <p:nvPr/>
          </p:nvSpPr>
          <p:spPr bwMode="auto">
            <a:xfrm>
              <a:off x="2209800" y="1414463"/>
              <a:ext cx="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9"/>
            <p:cNvSpPr>
              <a:spLocks noChangeShapeType="1"/>
            </p:cNvSpPr>
            <p:nvPr/>
          </p:nvSpPr>
          <p:spPr bwMode="auto">
            <a:xfrm>
              <a:off x="2209800" y="2176463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Text Box 10"/>
            <p:cNvSpPr txBox="1">
              <a:spLocks noChangeArrowheads="1"/>
            </p:cNvSpPr>
            <p:nvPr/>
          </p:nvSpPr>
          <p:spPr bwMode="auto">
            <a:xfrm>
              <a:off x="1752600" y="1379538"/>
              <a:ext cx="4796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  <a:sym typeface="Symbol" charset="0"/>
                </a:rPr>
                <a:t></a:t>
              </a:r>
              <a:r>
                <a:rPr lang="en-US" sz="1800" b="1" dirty="0">
                  <a:latin typeface="+mn-lt"/>
                </a:rPr>
                <a:t>E</a:t>
              </a:r>
            </a:p>
          </p:txBody>
        </p:sp>
        <p:sp>
          <p:nvSpPr>
            <p:cNvPr id="57" name="Text Box 11"/>
            <p:cNvSpPr txBox="1">
              <a:spLocks noChangeArrowheads="1"/>
            </p:cNvSpPr>
            <p:nvPr/>
          </p:nvSpPr>
          <p:spPr bwMode="auto">
            <a:xfrm>
              <a:off x="2209800" y="2212975"/>
              <a:ext cx="8259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</a:rPr>
                <a:t>phase</a:t>
              </a:r>
              <a:endParaRPr lang="en-US" dirty="0">
                <a:latin typeface="+mn-lt"/>
              </a:endParaRPr>
            </a:p>
          </p:txBody>
        </p:sp>
        <p:sp>
          <p:nvSpPr>
            <p:cNvPr id="58" name="Line 12"/>
            <p:cNvSpPr>
              <a:spLocks noChangeShapeType="1"/>
            </p:cNvSpPr>
            <p:nvPr/>
          </p:nvSpPr>
          <p:spPr bwMode="auto">
            <a:xfrm flipH="1">
              <a:off x="1286635" y="3505199"/>
              <a:ext cx="8765" cy="11389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13"/>
            <p:cNvSpPr>
              <a:spLocks noChangeShapeType="1"/>
            </p:cNvSpPr>
            <p:nvPr/>
          </p:nvSpPr>
          <p:spPr bwMode="auto">
            <a:xfrm>
              <a:off x="1275910" y="4644135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Text Box 14"/>
            <p:cNvSpPr txBox="1">
              <a:spLocks noChangeArrowheads="1"/>
            </p:cNvSpPr>
            <p:nvPr/>
          </p:nvSpPr>
          <p:spPr bwMode="auto">
            <a:xfrm>
              <a:off x="1066800" y="2974975"/>
              <a:ext cx="109517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  <a:sym typeface="Symbol" charset="0"/>
                </a:rPr>
                <a:t>V</a:t>
              </a:r>
            </a:p>
            <a:p>
              <a:r>
                <a:rPr lang="en-US" sz="1800" b="1" dirty="0">
                  <a:latin typeface="+mn-lt"/>
                  <a:sym typeface="Symbol" charset="0"/>
                </a:rPr>
                <a:t>induced</a:t>
              </a:r>
              <a:endParaRPr lang="en-US" sz="1800" b="1" dirty="0">
                <a:latin typeface="+mn-lt"/>
              </a:endParaRPr>
            </a:p>
          </p:txBody>
        </p:sp>
        <p:sp>
          <p:nvSpPr>
            <p:cNvPr id="61" name="Line 15"/>
            <p:cNvSpPr>
              <a:spLocks noChangeShapeType="1"/>
            </p:cNvSpPr>
            <p:nvPr/>
          </p:nvSpPr>
          <p:spPr bwMode="auto">
            <a:xfrm>
              <a:off x="1295400" y="4038600"/>
              <a:ext cx="7467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22"/>
            <p:cNvSpPr>
              <a:spLocks noChangeShapeType="1"/>
            </p:cNvSpPr>
            <p:nvPr/>
          </p:nvSpPr>
          <p:spPr bwMode="auto">
            <a:xfrm>
              <a:off x="3352800" y="2362200"/>
              <a:ext cx="0" cy="68580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23"/>
            <p:cNvSpPr>
              <a:spLocks noChangeShapeType="1"/>
            </p:cNvSpPr>
            <p:nvPr/>
          </p:nvSpPr>
          <p:spPr bwMode="auto">
            <a:xfrm>
              <a:off x="4876800" y="2057400"/>
              <a:ext cx="0" cy="99060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24"/>
            <p:cNvSpPr>
              <a:spLocks noChangeShapeType="1"/>
            </p:cNvSpPr>
            <p:nvPr/>
          </p:nvSpPr>
          <p:spPr bwMode="auto">
            <a:xfrm>
              <a:off x="6400800" y="2362200"/>
              <a:ext cx="0" cy="6858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25"/>
            <p:cNvSpPr>
              <a:spLocks noChangeShapeType="1"/>
            </p:cNvSpPr>
            <p:nvPr/>
          </p:nvSpPr>
          <p:spPr bwMode="auto">
            <a:xfrm>
              <a:off x="7086600" y="2667000"/>
              <a:ext cx="0" cy="3810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Text Box 26"/>
            <p:cNvSpPr txBox="1">
              <a:spLocks noChangeArrowheads="1"/>
            </p:cNvSpPr>
            <p:nvPr/>
          </p:nvSpPr>
          <p:spPr bwMode="auto">
            <a:xfrm>
              <a:off x="1371600" y="4727575"/>
              <a:ext cx="8259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</a:rPr>
                <a:t>phase</a:t>
              </a:r>
              <a:endParaRPr lang="en-US" dirty="0">
                <a:latin typeface="+mn-lt"/>
              </a:endParaRPr>
            </a:p>
          </p:txBody>
        </p:sp>
        <p:sp>
          <p:nvSpPr>
            <p:cNvPr id="67" name="Line 27"/>
            <p:cNvSpPr>
              <a:spLocks noChangeShapeType="1"/>
            </p:cNvSpPr>
            <p:nvPr/>
          </p:nvSpPr>
          <p:spPr bwMode="auto">
            <a:xfrm>
              <a:off x="2971800" y="2168525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28"/>
            <p:cNvSpPr>
              <a:spLocks noChangeArrowheads="1"/>
            </p:cNvSpPr>
            <p:nvPr/>
          </p:nvSpPr>
          <p:spPr bwMode="auto">
            <a:xfrm>
              <a:off x="3352800" y="1863725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0033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" name="Oval 29"/>
            <p:cNvSpPr>
              <a:spLocks noChangeArrowheads="1"/>
            </p:cNvSpPr>
            <p:nvPr/>
          </p:nvSpPr>
          <p:spPr bwMode="auto">
            <a:xfrm>
              <a:off x="6705600" y="18288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0" name="Oval 30"/>
            <p:cNvSpPr>
              <a:spLocks noChangeArrowheads="1"/>
            </p:cNvSpPr>
            <p:nvPr/>
          </p:nvSpPr>
          <p:spPr bwMode="auto">
            <a:xfrm>
              <a:off x="5638800" y="18288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1" name="Oval 31"/>
            <p:cNvSpPr>
              <a:spLocks noChangeArrowheads="1"/>
            </p:cNvSpPr>
            <p:nvPr/>
          </p:nvSpPr>
          <p:spPr bwMode="auto">
            <a:xfrm>
              <a:off x="4495800" y="1863725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2" name="Line 32"/>
            <p:cNvSpPr>
              <a:spLocks noChangeShapeType="1"/>
            </p:cNvSpPr>
            <p:nvPr/>
          </p:nvSpPr>
          <p:spPr bwMode="auto">
            <a:xfrm flipV="1">
              <a:off x="3200400" y="1863725"/>
              <a:ext cx="228600" cy="22860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Freeform 33"/>
            <p:cNvSpPr>
              <a:spLocks/>
            </p:cNvSpPr>
            <p:nvPr/>
          </p:nvSpPr>
          <p:spPr bwMode="auto">
            <a:xfrm rot="10804211">
              <a:off x="1447800" y="4038600"/>
              <a:ext cx="2286000" cy="6096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EA157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Freeform 34"/>
            <p:cNvSpPr>
              <a:spLocks/>
            </p:cNvSpPr>
            <p:nvPr/>
          </p:nvSpPr>
          <p:spPr bwMode="auto">
            <a:xfrm>
              <a:off x="3733800" y="3429000"/>
              <a:ext cx="2286000" cy="6096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EA157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Text Box 36"/>
            <p:cNvSpPr txBox="1">
              <a:spLocks noChangeArrowheads="1"/>
            </p:cNvSpPr>
            <p:nvPr/>
          </p:nvSpPr>
          <p:spPr bwMode="auto">
            <a:xfrm>
              <a:off x="2362200" y="5105400"/>
              <a:ext cx="6062627" cy="12003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solidFill>
                    <a:srgbClr val="7FD13B"/>
                  </a:solidFill>
                </a:rPr>
                <a:t>This residual voltage will accelerate </a:t>
              </a:r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  <a:p>
              <a:r>
                <a:rPr lang="en-US" dirty="0">
                  <a:solidFill>
                    <a:srgbClr val="7FD13B"/>
                  </a:solidFill>
                </a:rPr>
                <a:t>and decelerate </a:t>
              </a:r>
              <a:r>
                <a:rPr lang="en-US" dirty="0">
                  <a:solidFill>
                    <a:schemeClr val="tx2"/>
                  </a:solidFill>
                </a:rPr>
                <a:t>D</a:t>
              </a:r>
              <a:r>
                <a:rPr lang="en-US" dirty="0">
                  <a:solidFill>
                    <a:srgbClr val="7FD13B"/>
                  </a:solidFill>
                </a:rPr>
                <a:t> </a:t>
              </a:r>
            </a:p>
            <a:p>
              <a:r>
                <a:rPr lang="en-US" b="1" u="sng" dirty="0">
                  <a:solidFill>
                    <a:srgbClr val="7FD13B"/>
                  </a:solidFill>
                </a:rPr>
                <a:t>This </a:t>
              </a:r>
              <a:r>
                <a:rPr lang="en-US" b="1" u="sng" dirty="0" smtClean="0">
                  <a:solidFill>
                    <a:srgbClr val="7FD13B"/>
                  </a:solidFill>
                </a:rPr>
                <a:t>increases </a:t>
              </a:r>
              <a:r>
                <a:rPr lang="en-US" b="1" u="sng" dirty="0">
                  <a:solidFill>
                    <a:srgbClr val="7FD13B"/>
                  </a:solidFill>
                </a:rPr>
                <a:t>the oscillation amplitude</a:t>
              </a:r>
            </a:p>
          </p:txBody>
        </p:sp>
        <p:sp>
          <p:nvSpPr>
            <p:cNvPr id="76" name="Freeform 37"/>
            <p:cNvSpPr>
              <a:spLocks/>
            </p:cNvSpPr>
            <p:nvPr/>
          </p:nvSpPr>
          <p:spPr bwMode="auto">
            <a:xfrm rot="10804211">
              <a:off x="6019800" y="4038600"/>
              <a:ext cx="2286000" cy="6096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EA157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38"/>
            <p:cNvSpPr>
              <a:spLocks noChangeShapeType="1"/>
            </p:cNvSpPr>
            <p:nvPr/>
          </p:nvSpPr>
          <p:spPr bwMode="auto">
            <a:xfrm flipV="1">
              <a:off x="5562600" y="4343400"/>
              <a:ext cx="7620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920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685" y="53625"/>
            <a:ext cx="6615735" cy="914400"/>
          </a:xfrm>
        </p:spPr>
        <p:txBody>
          <a:bodyPr/>
          <a:lstStyle/>
          <a:p>
            <a:r>
              <a:rPr lang="en-US" sz="4400" dirty="0"/>
              <a:t>Coupled Bunch </a:t>
            </a:r>
            <a:r>
              <a:rPr lang="en-US" sz="4400" dirty="0" smtClean="0"/>
              <a:t>Instability n=1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40" y="1133745"/>
            <a:ext cx="8595955" cy="855095"/>
          </a:xfrm>
        </p:spPr>
        <p:txBody>
          <a:bodyPr>
            <a:normAutofit/>
          </a:bodyPr>
          <a:lstStyle/>
          <a:p>
            <a:r>
              <a:rPr lang="en-US" dirty="0" smtClean="0"/>
              <a:t>¼ of a synchrotron period later...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45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1020180" y="1653970"/>
            <a:ext cx="7917650" cy="4302460"/>
            <a:chOff x="1020180" y="1653970"/>
            <a:chExt cx="7917650" cy="4302460"/>
          </a:xfrm>
        </p:grpSpPr>
        <p:grpSp>
          <p:nvGrpSpPr>
            <p:cNvPr id="84" name="Group 83"/>
            <p:cNvGrpSpPr/>
            <p:nvPr/>
          </p:nvGrpSpPr>
          <p:grpSpPr>
            <a:xfrm>
              <a:off x="1020180" y="1653970"/>
              <a:ext cx="7874195" cy="4302460"/>
              <a:chOff x="1219200" y="1219200"/>
              <a:chExt cx="7874195" cy="4302460"/>
            </a:xfrm>
          </p:grpSpPr>
          <p:sp>
            <p:nvSpPr>
              <p:cNvPr id="49" name="Text Box 52"/>
              <p:cNvSpPr txBox="1">
                <a:spLocks noChangeArrowheads="1"/>
              </p:cNvSpPr>
              <p:nvPr/>
            </p:nvSpPr>
            <p:spPr bwMode="auto">
              <a:xfrm>
                <a:off x="4095945" y="5064460"/>
                <a:ext cx="499745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solidFill>
                      <a:srgbClr val="7FD13B"/>
                    </a:solidFill>
                  </a:rPr>
                  <a:t>A &amp; C induced voltages now cancel</a:t>
                </a:r>
              </a:p>
            </p:txBody>
          </p:sp>
          <p:sp>
            <p:nvSpPr>
              <p:cNvPr id="50" name="Line 17"/>
              <p:cNvSpPr>
                <a:spLocks noChangeShapeType="1"/>
              </p:cNvSpPr>
              <p:nvPr/>
            </p:nvSpPr>
            <p:spPr bwMode="auto">
              <a:xfrm>
                <a:off x="3124200" y="2168525"/>
                <a:ext cx="4876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Oval 18"/>
              <p:cNvSpPr>
                <a:spLocks noChangeArrowheads="1"/>
              </p:cNvSpPr>
              <p:nvPr/>
            </p:nvSpPr>
            <p:spPr bwMode="auto">
              <a:xfrm>
                <a:off x="3810000" y="1752600"/>
                <a:ext cx="152400" cy="152400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2" name="Oval 19"/>
              <p:cNvSpPr>
                <a:spLocks noChangeArrowheads="1"/>
              </p:cNvSpPr>
              <p:nvPr/>
            </p:nvSpPr>
            <p:spPr bwMode="auto">
              <a:xfrm>
                <a:off x="5334000" y="2133600"/>
                <a:ext cx="152400" cy="15240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fr-FR">
                  <a:solidFill>
                    <a:schemeClr val="tx2"/>
                  </a:solidFill>
                  <a:latin typeface="Times New Roman" charset="0"/>
                </a:endParaRPr>
              </a:p>
            </p:txBody>
          </p:sp>
          <p:sp>
            <p:nvSpPr>
              <p:cNvPr id="53" name="Oval 20"/>
              <p:cNvSpPr>
                <a:spLocks noChangeArrowheads="1"/>
              </p:cNvSpPr>
              <p:nvPr/>
            </p:nvSpPr>
            <p:spPr bwMode="auto">
              <a:xfrm>
                <a:off x="6096000" y="2438400"/>
                <a:ext cx="152400" cy="15240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" name="Oval 21"/>
              <p:cNvSpPr>
                <a:spLocks noChangeArrowheads="1"/>
              </p:cNvSpPr>
              <p:nvPr/>
            </p:nvSpPr>
            <p:spPr bwMode="auto">
              <a:xfrm>
                <a:off x="6781800" y="2133600"/>
                <a:ext cx="152400" cy="1524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5" name="Text Box 22"/>
              <p:cNvSpPr txBox="1">
                <a:spLocks noChangeArrowheads="1"/>
              </p:cNvSpPr>
              <p:nvPr/>
            </p:nvSpPr>
            <p:spPr bwMode="auto">
              <a:xfrm>
                <a:off x="3489325" y="1219200"/>
                <a:ext cx="3983038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latin typeface="Times New Roman" charset="0"/>
                  </a:rPr>
                  <a:t> </a:t>
                </a:r>
                <a:r>
                  <a:rPr lang="en-US" b="1"/>
                  <a:t>A        B       C       D</a:t>
                </a:r>
                <a:endParaRPr lang="en-US"/>
              </a:p>
            </p:txBody>
          </p:sp>
          <p:sp>
            <p:nvSpPr>
              <p:cNvPr id="56" name="Line 23"/>
              <p:cNvSpPr>
                <a:spLocks noChangeShapeType="1"/>
              </p:cNvSpPr>
              <p:nvPr/>
            </p:nvSpPr>
            <p:spPr bwMode="auto">
              <a:xfrm>
                <a:off x="2362200" y="1414463"/>
                <a:ext cx="0" cy="762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Line 24"/>
              <p:cNvSpPr>
                <a:spLocks noChangeShapeType="1"/>
              </p:cNvSpPr>
              <p:nvPr/>
            </p:nvSpPr>
            <p:spPr bwMode="auto">
              <a:xfrm>
                <a:off x="2362200" y="2176463"/>
                <a:ext cx="6858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Text Box 25"/>
              <p:cNvSpPr txBox="1">
                <a:spLocks noChangeArrowheads="1"/>
              </p:cNvSpPr>
              <p:nvPr/>
            </p:nvSpPr>
            <p:spPr bwMode="auto">
              <a:xfrm>
                <a:off x="1905000" y="1379538"/>
                <a:ext cx="47961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b="1" dirty="0">
                    <a:latin typeface="+mn-lt"/>
                    <a:sym typeface="Symbol" charset="0"/>
                  </a:rPr>
                  <a:t></a:t>
                </a:r>
                <a:r>
                  <a:rPr lang="en-US" sz="1800" b="1" dirty="0">
                    <a:latin typeface="+mn-lt"/>
                  </a:rPr>
                  <a:t>E</a:t>
                </a:r>
              </a:p>
            </p:txBody>
          </p:sp>
          <p:sp>
            <p:nvSpPr>
              <p:cNvPr id="59" name="Text Box 26"/>
              <p:cNvSpPr txBox="1">
                <a:spLocks noChangeArrowheads="1"/>
              </p:cNvSpPr>
              <p:nvPr/>
            </p:nvSpPr>
            <p:spPr bwMode="auto">
              <a:xfrm>
                <a:off x="2362200" y="2212975"/>
                <a:ext cx="8259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b="1" dirty="0">
                    <a:latin typeface="+mn-lt"/>
                  </a:rPr>
                  <a:t>phase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60" name="Line 27"/>
              <p:cNvSpPr>
                <a:spLocks noChangeShapeType="1"/>
              </p:cNvSpPr>
              <p:nvPr/>
            </p:nvSpPr>
            <p:spPr bwMode="auto">
              <a:xfrm>
                <a:off x="1447800" y="3582380"/>
                <a:ext cx="0" cy="762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Line 28"/>
              <p:cNvSpPr>
                <a:spLocks noChangeShapeType="1"/>
              </p:cNvSpPr>
              <p:nvPr/>
            </p:nvSpPr>
            <p:spPr bwMode="auto">
              <a:xfrm>
                <a:off x="1447800" y="4343400"/>
                <a:ext cx="6858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Text Box 29"/>
              <p:cNvSpPr txBox="1">
                <a:spLocks noChangeArrowheads="1"/>
              </p:cNvSpPr>
              <p:nvPr/>
            </p:nvSpPr>
            <p:spPr bwMode="auto">
              <a:xfrm>
                <a:off x="1219200" y="2974975"/>
                <a:ext cx="1095172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b="1" dirty="0">
                    <a:latin typeface="+mn-lt"/>
                    <a:sym typeface="Symbol" charset="0"/>
                  </a:rPr>
                  <a:t>V</a:t>
                </a:r>
              </a:p>
              <a:p>
                <a:r>
                  <a:rPr lang="en-US" sz="1800" b="1" dirty="0">
                    <a:latin typeface="+mn-lt"/>
                    <a:sym typeface="Symbol" charset="0"/>
                  </a:rPr>
                  <a:t>induced</a:t>
                </a:r>
                <a:endParaRPr lang="en-US" sz="1800" b="1" dirty="0">
                  <a:latin typeface="+mn-lt"/>
                </a:endParaRPr>
              </a:p>
            </p:txBody>
          </p:sp>
          <p:grpSp>
            <p:nvGrpSpPr>
              <p:cNvPr id="63" name="Group 31"/>
              <p:cNvGrpSpPr>
                <a:grpSpLocks/>
              </p:cNvGrpSpPr>
              <p:nvPr/>
            </p:nvGrpSpPr>
            <p:grpSpPr bwMode="auto">
              <a:xfrm>
                <a:off x="1981200" y="3200400"/>
                <a:ext cx="4572000" cy="1676400"/>
                <a:chOff x="1872" y="2784"/>
                <a:chExt cx="2880" cy="1056"/>
              </a:xfrm>
            </p:grpSpPr>
            <p:sp>
              <p:nvSpPr>
                <p:cNvPr id="64" name="Freeform 32"/>
                <p:cNvSpPr>
                  <a:spLocks/>
                </p:cNvSpPr>
                <p:nvPr/>
              </p:nvSpPr>
              <p:spPr bwMode="auto">
                <a:xfrm>
                  <a:off x="1872" y="2784"/>
                  <a:ext cx="1440" cy="528"/>
                </a:xfrm>
                <a:custGeom>
                  <a:avLst/>
                  <a:gdLst>
                    <a:gd name="T0" fmla="*/ 0 w 1488"/>
                    <a:gd name="T1" fmla="*/ 528 h 528"/>
                    <a:gd name="T2" fmla="*/ 573 w 1488"/>
                    <a:gd name="T3" fmla="*/ 0 h 528"/>
                    <a:gd name="T4" fmla="*/ 1183 w 1488"/>
                    <a:gd name="T5" fmla="*/ 528 h 528"/>
                    <a:gd name="T6" fmla="*/ 0 60000 65536"/>
                    <a:gd name="T7" fmla="*/ 0 60000 65536"/>
                    <a:gd name="T8" fmla="*/ 0 60000 65536"/>
                    <a:gd name="T9" fmla="*/ 0 w 1488"/>
                    <a:gd name="T10" fmla="*/ 0 h 528"/>
                    <a:gd name="T11" fmla="*/ 1488 w 1488"/>
                    <a:gd name="T12" fmla="*/ 528 h 5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88" h="528">
                      <a:moveTo>
                        <a:pt x="0" y="528"/>
                      </a:moveTo>
                      <a:cubicBezTo>
                        <a:pt x="236" y="264"/>
                        <a:pt x="472" y="0"/>
                        <a:pt x="720" y="0"/>
                      </a:cubicBezTo>
                      <a:cubicBezTo>
                        <a:pt x="968" y="0"/>
                        <a:pt x="1360" y="440"/>
                        <a:pt x="1488" y="528"/>
                      </a:cubicBezTo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Freeform 33"/>
                <p:cNvSpPr>
                  <a:spLocks/>
                </p:cNvSpPr>
                <p:nvPr/>
              </p:nvSpPr>
              <p:spPr bwMode="auto">
                <a:xfrm rot="-10795789">
                  <a:off x="3312" y="3312"/>
                  <a:ext cx="1440" cy="528"/>
                </a:xfrm>
                <a:custGeom>
                  <a:avLst/>
                  <a:gdLst>
                    <a:gd name="T0" fmla="*/ 0 w 1488"/>
                    <a:gd name="T1" fmla="*/ 528 h 528"/>
                    <a:gd name="T2" fmla="*/ 573 w 1488"/>
                    <a:gd name="T3" fmla="*/ 0 h 528"/>
                    <a:gd name="T4" fmla="*/ 1183 w 1488"/>
                    <a:gd name="T5" fmla="*/ 528 h 528"/>
                    <a:gd name="T6" fmla="*/ 0 60000 65536"/>
                    <a:gd name="T7" fmla="*/ 0 60000 65536"/>
                    <a:gd name="T8" fmla="*/ 0 60000 65536"/>
                    <a:gd name="T9" fmla="*/ 0 w 1488"/>
                    <a:gd name="T10" fmla="*/ 0 h 528"/>
                    <a:gd name="T11" fmla="*/ 1488 w 1488"/>
                    <a:gd name="T12" fmla="*/ 528 h 5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88" h="528">
                      <a:moveTo>
                        <a:pt x="0" y="528"/>
                      </a:moveTo>
                      <a:cubicBezTo>
                        <a:pt x="236" y="264"/>
                        <a:pt x="472" y="0"/>
                        <a:pt x="720" y="0"/>
                      </a:cubicBezTo>
                      <a:cubicBezTo>
                        <a:pt x="968" y="0"/>
                        <a:pt x="1360" y="440"/>
                        <a:pt x="1488" y="528"/>
                      </a:cubicBezTo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6" name="Freeform 34"/>
              <p:cNvSpPr>
                <a:spLocks/>
              </p:cNvSpPr>
              <p:nvPr/>
            </p:nvSpPr>
            <p:spPr bwMode="auto">
              <a:xfrm rot="10804211">
                <a:off x="2743200" y="4038600"/>
                <a:ext cx="2286000" cy="838200"/>
              </a:xfrm>
              <a:custGeom>
                <a:avLst/>
                <a:gdLst>
                  <a:gd name="T0" fmla="*/ 0 w 1488"/>
                  <a:gd name="T1" fmla="*/ 2147483647 h 528"/>
                  <a:gd name="T2" fmla="*/ 2147483647 w 1488"/>
                  <a:gd name="T3" fmla="*/ 0 h 528"/>
                  <a:gd name="T4" fmla="*/ 2147483647 w 1488"/>
                  <a:gd name="T5" fmla="*/ 2147483647 h 528"/>
                  <a:gd name="T6" fmla="*/ 0 60000 65536"/>
                  <a:gd name="T7" fmla="*/ 0 60000 65536"/>
                  <a:gd name="T8" fmla="*/ 0 60000 65536"/>
                  <a:gd name="T9" fmla="*/ 0 w 1488"/>
                  <a:gd name="T10" fmla="*/ 0 h 528"/>
                  <a:gd name="T11" fmla="*/ 1488 w 1488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88" h="528">
                    <a:moveTo>
                      <a:pt x="0" y="528"/>
                    </a:moveTo>
                    <a:cubicBezTo>
                      <a:pt x="236" y="264"/>
                      <a:pt x="472" y="0"/>
                      <a:pt x="720" y="0"/>
                    </a:cubicBezTo>
                    <a:cubicBezTo>
                      <a:pt x="968" y="0"/>
                      <a:pt x="1360" y="440"/>
                      <a:pt x="1488" y="528"/>
                    </a:cubicBezTo>
                  </a:path>
                </a:pathLst>
              </a:custGeom>
              <a:noFill/>
              <a:ln w="28575">
                <a:solidFill>
                  <a:srgbClr val="00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Freeform 36"/>
              <p:cNvSpPr>
                <a:spLocks/>
              </p:cNvSpPr>
              <p:nvPr/>
            </p:nvSpPr>
            <p:spPr bwMode="auto">
              <a:xfrm rot="10804211">
                <a:off x="5029200" y="4038600"/>
                <a:ext cx="2286000" cy="838200"/>
              </a:xfrm>
              <a:custGeom>
                <a:avLst/>
                <a:gdLst>
                  <a:gd name="T0" fmla="*/ 0 w 1488"/>
                  <a:gd name="T1" fmla="*/ 2147483647 h 528"/>
                  <a:gd name="T2" fmla="*/ 2147483647 w 1488"/>
                  <a:gd name="T3" fmla="*/ 0 h 528"/>
                  <a:gd name="T4" fmla="*/ 2147483647 w 1488"/>
                  <a:gd name="T5" fmla="*/ 2147483647 h 528"/>
                  <a:gd name="T6" fmla="*/ 0 60000 65536"/>
                  <a:gd name="T7" fmla="*/ 0 60000 65536"/>
                  <a:gd name="T8" fmla="*/ 0 60000 65536"/>
                  <a:gd name="T9" fmla="*/ 0 w 1488"/>
                  <a:gd name="T10" fmla="*/ 0 h 528"/>
                  <a:gd name="T11" fmla="*/ 1488 w 1488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88" h="528">
                    <a:moveTo>
                      <a:pt x="0" y="528"/>
                    </a:moveTo>
                    <a:cubicBezTo>
                      <a:pt x="236" y="264"/>
                      <a:pt x="472" y="0"/>
                      <a:pt x="720" y="0"/>
                    </a:cubicBezTo>
                    <a:cubicBezTo>
                      <a:pt x="968" y="0"/>
                      <a:pt x="1360" y="440"/>
                      <a:pt x="1488" y="528"/>
                    </a:cubicBezTo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Freeform 37"/>
              <p:cNvSpPr>
                <a:spLocks/>
              </p:cNvSpPr>
              <p:nvPr/>
            </p:nvSpPr>
            <p:spPr bwMode="auto">
              <a:xfrm>
                <a:off x="5029200" y="3200400"/>
                <a:ext cx="2286000" cy="838200"/>
              </a:xfrm>
              <a:custGeom>
                <a:avLst/>
                <a:gdLst>
                  <a:gd name="T0" fmla="*/ 0 w 1488"/>
                  <a:gd name="T1" fmla="*/ 2147483647 h 528"/>
                  <a:gd name="T2" fmla="*/ 2147483647 w 1488"/>
                  <a:gd name="T3" fmla="*/ 0 h 528"/>
                  <a:gd name="T4" fmla="*/ 2147483647 w 1488"/>
                  <a:gd name="T5" fmla="*/ 2147483647 h 528"/>
                  <a:gd name="T6" fmla="*/ 0 60000 65536"/>
                  <a:gd name="T7" fmla="*/ 0 60000 65536"/>
                  <a:gd name="T8" fmla="*/ 0 60000 65536"/>
                  <a:gd name="T9" fmla="*/ 0 w 1488"/>
                  <a:gd name="T10" fmla="*/ 0 h 528"/>
                  <a:gd name="T11" fmla="*/ 1488 w 1488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88" h="528">
                    <a:moveTo>
                      <a:pt x="0" y="528"/>
                    </a:moveTo>
                    <a:cubicBezTo>
                      <a:pt x="236" y="264"/>
                      <a:pt x="472" y="0"/>
                      <a:pt x="720" y="0"/>
                    </a:cubicBezTo>
                    <a:cubicBezTo>
                      <a:pt x="968" y="0"/>
                      <a:pt x="1360" y="440"/>
                      <a:pt x="1488" y="528"/>
                    </a:cubicBezTo>
                  </a:path>
                </a:pathLst>
              </a:custGeom>
              <a:noFill/>
              <a:ln w="28575">
                <a:solidFill>
                  <a:srgbClr val="00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Freeform 38"/>
              <p:cNvSpPr>
                <a:spLocks/>
              </p:cNvSpPr>
              <p:nvPr/>
            </p:nvSpPr>
            <p:spPr bwMode="auto">
              <a:xfrm>
                <a:off x="3429000" y="3276600"/>
                <a:ext cx="2286000" cy="838200"/>
              </a:xfrm>
              <a:custGeom>
                <a:avLst/>
                <a:gdLst>
                  <a:gd name="T0" fmla="*/ 0 w 1488"/>
                  <a:gd name="T1" fmla="*/ 2147483647 h 528"/>
                  <a:gd name="T2" fmla="*/ 2147483647 w 1488"/>
                  <a:gd name="T3" fmla="*/ 0 h 528"/>
                  <a:gd name="T4" fmla="*/ 2147483647 w 1488"/>
                  <a:gd name="T5" fmla="*/ 2147483647 h 528"/>
                  <a:gd name="T6" fmla="*/ 0 60000 65536"/>
                  <a:gd name="T7" fmla="*/ 0 60000 65536"/>
                  <a:gd name="T8" fmla="*/ 0 60000 65536"/>
                  <a:gd name="T9" fmla="*/ 0 w 1488"/>
                  <a:gd name="T10" fmla="*/ 0 h 528"/>
                  <a:gd name="T11" fmla="*/ 1488 w 1488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88" h="528">
                    <a:moveTo>
                      <a:pt x="0" y="528"/>
                    </a:moveTo>
                    <a:cubicBezTo>
                      <a:pt x="236" y="264"/>
                      <a:pt x="472" y="0"/>
                      <a:pt x="720" y="0"/>
                    </a:cubicBezTo>
                    <a:cubicBezTo>
                      <a:pt x="968" y="0"/>
                      <a:pt x="1360" y="440"/>
                      <a:pt x="1488" y="528"/>
                    </a:cubicBezTo>
                  </a:path>
                </a:pathLst>
              </a:cu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Freeform 39"/>
              <p:cNvSpPr>
                <a:spLocks/>
              </p:cNvSpPr>
              <p:nvPr/>
            </p:nvSpPr>
            <p:spPr bwMode="auto">
              <a:xfrm>
                <a:off x="2743200" y="3200400"/>
                <a:ext cx="2286000" cy="838200"/>
              </a:xfrm>
              <a:custGeom>
                <a:avLst/>
                <a:gdLst>
                  <a:gd name="T0" fmla="*/ 0 w 1488"/>
                  <a:gd name="T1" fmla="*/ 2147483647 h 528"/>
                  <a:gd name="T2" fmla="*/ 2147483647 w 1488"/>
                  <a:gd name="T3" fmla="*/ 0 h 528"/>
                  <a:gd name="T4" fmla="*/ 2147483647 w 1488"/>
                  <a:gd name="T5" fmla="*/ 2147483647 h 528"/>
                  <a:gd name="T6" fmla="*/ 0 60000 65536"/>
                  <a:gd name="T7" fmla="*/ 0 60000 65536"/>
                  <a:gd name="T8" fmla="*/ 0 60000 65536"/>
                  <a:gd name="T9" fmla="*/ 0 w 1488"/>
                  <a:gd name="T10" fmla="*/ 0 h 528"/>
                  <a:gd name="T11" fmla="*/ 1488 w 1488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88" h="528">
                    <a:moveTo>
                      <a:pt x="0" y="528"/>
                    </a:moveTo>
                    <a:cubicBezTo>
                      <a:pt x="236" y="264"/>
                      <a:pt x="472" y="0"/>
                      <a:pt x="720" y="0"/>
                    </a:cubicBezTo>
                    <a:cubicBezTo>
                      <a:pt x="968" y="0"/>
                      <a:pt x="1360" y="440"/>
                      <a:pt x="1488" y="528"/>
                    </a:cubicBezTo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Line 40"/>
              <p:cNvSpPr>
                <a:spLocks noChangeShapeType="1"/>
              </p:cNvSpPr>
              <p:nvPr/>
            </p:nvSpPr>
            <p:spPr bwMode="auto">
              <a:xfrm>
                <a:off x="3886200" y="1981200"/>
                <a:ext cx="0" cy="1066800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Line 41"/>
              <p:cNvSpPr>
                <a:spLocks noChangeShapeType="1"/>
              </p:cNvSpPr>
              <p:nvPr/>
            </p:nvSpPr>
            <p:spPr bwMode="auto">
              <a:xfrm>
                <a:off x="5410200" y="2438400"/>
                <a:ext cx="0" cy="60960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Line 42"/>
              <p:cNvSpPr>
                <a:spLocks noChangeShapeType="1"/>
              </p:cNvSpPr>
              <p:nvPr/>
            </p:nvSpPr>
            <p:spPr bwMode="auto">
              <a:xfrm>
                <a:off x="6172200" y="2667000"/>
                <a:ext cx="0" cy="38100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Line 43"/>
              <p:cNvSpPr>
                <a:spLocks noChangeShapeType="1"/>
              </p:cNvSpPr>
              <p:nvPr/>
            </p:nvSpPr>
            <p:spPr bwMode="auto">
              <a:xfrm>
                <a:off x="6858000" y="2362200"/>
                <a:ext cx="0" cy="68580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Text Box 44"/>
              <p:cNvSpPr txBox="1">
                <a:spLocks noChangeArrowheads="1"/>
              </p:cNvSpPr>
              <p:nvPr/>
            </p:nvSpPr>
            <p:spPr bwMode="auto">
              <a:xfrm>
                <a:off x="1524000" y="4422775"/>
                <a:ext cx="8259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b="1" dirty="0">
                    <a:latin typeface="+mn-lt"/>
                  </a:rPr>
                  <a:t>phase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76" name="Line 45"/>
              <p:cNvSpPr>
                <a:spLocks noChangeShapeType="1"/>
              </p:cNvSpPr>
              <p:nvPr/>
            </p:nvSpPr>
            <p:spPr bwMode="auto">
              <a:xfrm>
                <a:off x="3124200" y="2168525"/>
                <a:ext cx="4876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Oval 46"/>
              <p:cNvSpPr>
                <a:spLocks noChangeArrowheads="1"/>
              </p:cNvSpPr>
              <p:nvPr/>
            </p:nvSpPr>
            <p:spPr bwMode="auto">
              <a:xfrm>
                <a:off x="3505200" y="1828800"/>
                <a:ext cx="762000" cy="685800"/>
              </a:xfrm>
              <a:prstGeom prst="ellipse">
                <a:avLst/>
              </a:prstGeom>
              <a:noFill/>
              <a:ln w="38100" cap="rnd">
                <a:solidFill>
                  <a:srgbClr val="0033C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8" name="Oval 47"/>
              <p:cNvSpPr>
                <a:spLocks noChangeArrowheads="1"/>
              </p:cNvSpPr>
              <p:nvPr/>
            </p:nvSpPr>
            <p:spPr bwMode="auto">
              <a:xfrm>
                <a:off x="6858000" y="1828800"/>
                <a:ext cx="762000" cy="685800"/>
              </a:xfrm>
              <a:prstGeom prst="ellipse">
                <a:avLst/>
              </a:prstGeom>
              <a:noFill/>
              <a:ln w="38100" cap="rnd">
                <a:solidFill>
                  <a:schemeClr val="tx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9" name="Oval 48"/>
              <p:cNvSpPr>
                <a:spLocks noChangeArrowheads="1"/>
              </p:cNvSpPr>
              <p:nvPr/>
            </p:nvSpPr>
            <p:spPr bwMode="auto">
              <a:xfrm>
                <a:off x="5791200" y="1828800"/>
                <a:ext cx="762000" cy="685800"/>
              </a:xfrm>
              <a:prstGeom prst="ellipse">
                <a:avLst/>
              </a:prstGeom>
              <a:noFill/>
              <a:ln w="3810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0" name="Oval 49"/>
              <p:cNvSpPr>
                <a:spLocks noChangeArrowheads="1"/>
              </p:cNvSpPr>
              <p:nvPr/>
            </p:nvSpPr>
            <p:spPr bwMode="auto">
              <a:xfrm>
                <a:off x="4648200" y="1863725"/>
                <a:ext cx="762000" cy="685800"/>
              </a:xfrm>
              <a:prstGeom prst="ellipse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1" name="Line 50"/>
              <p:cNvSpPr>
                <a:spLocks noChangeShapeType="1"/>
              </p:cNvSpPr>
              <p:nvPr/>
            </p:nvSpPr>
            <p:spPr bwMode="auto">
              <a:xfrm flipV="1">
                <a:off x="3352800" y="1863725"/>
                <a:ext cx="228600" cy="228600"/>
              </a:xfrm>
              <a:prstGeom prst="line">
                <a:avLst/>
              </a:prstGeom>
              <a:noFill/>
              <a:ln w="28575">
                <a:solidFill>
                  <a:srgbClr val="0033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Freeform 54"/>
              <p:cNvSpPr>
                <a:spLocks/>
              </p:cNvSpPr>
              <p:nvPr/>
            </p:nvSpPr>
            <p:spPr bwMode="auto">
              <a:xfrm rot="10804211">
                <a:off x="5638800" y="4038600"/>
                <a:ext cx="2286000" cy="838200"/>
              </a:xfrm>
              <a:custGeom>
                <a:avLst/>
                <a:gdLst>
                  <a:gd name="T0" fmla="*/ 0 w 1488"/>
                  <a:gd name="T1" fmla="*/ 2147483647 h 528"/>
                  <a:gd name="T2" fmla="*/ 2147483647 w 1488"/>
                  <a:gd name="T3" fmla="*/ 0 h 528"/>
                  <a:gd name="T4" fmla="*/ 2147483647 w 1488"/>
                  <a:gd name="T5" fmla="*/ 2147483647 h 528"/>
                  <a:gd name="T6" fmla="*/ 0 60000 65536"/>
                  <a:gd name="T7" fmla="*/ 0 60000 65536"/>
                  <a:gd name="T8" fmla="*/ 0 60000 65536"/>
                  <a:gd name="T9" fmla="*/ 0 w 1488"/>
                  <a:gd name="T10" fmla="*/ 0 h 528"/>
                  <a:gd name="T11" fmla="*/ 1488 w 1488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88" h="528">
                    <a:moveTo>
                      <a:pt x="0" y="528"/>
                    </a:moveTo>
                    <a:cubicBezTo>
                      <a:pt x="236" y="264"/>
                      <a:pt x="472" y="0"/>
                      <a:pt x="720" y="0"/>
                    </a:cubicBezTo>
                    <a:cubicBezTo>
                      <a:pt x="968" y="0"/>
                      <a:pt x="1360" y="440"/>
                      <a:pt x="1488" y="528"/>
                    </a:cubicBezTo>
                  </a:path>
                </a:pathLst>
              </a:cu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Freeform 55"/>
              <p:cNvSpPr>
                <a:spLocks/>
              </p:cNvSpPr>
              <p:nvPr/>
            </p:nvSpPr>
            <p:spPr bwMode="auto">
              <a:xfrm>
                <a:off x="6553200" y="3200400"/>
                <a:ext cx="2286000" cy="838200"/>
              </a:xfrm>
              <a:custGeom>
                <a:avLst/>
                <a:gdLst>
                  <a:gd name="T0" fmla="*/ 0 w 1488"/>
                  <a:gd name="T1" fmla="*/ 2147483647 h 528"/>
                  <a:gd name="T2" fmla="*/ 2147483647 w 1488"/>
                  <a:gd name="T3" fmla="*/ 0 h 528"/>
                  <a:gd name="T4" fmla="*/ 2147483647 w 1488"/>
                  <a:gd name="T5" fmla="*/ 2147483647 h 528"/>
                  <a:gd name="T6" fmla="*/ 0 60000 65536"/>
                  <a:gd name="T7" fmla="*/ 0 60000 65536"/>
                  <a:gd name="T8" fmla="*/ 0 60000 65536"/>
                  <a:gd name="T9" fmla="*/ 0 w 1488"/>
                  <a:gd name="T10" fmla="*/ 0 h 528"/>
                  <a:gd name="T11" fmla="*/ 1488 w 1488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88" h="528">
                    <a:moveTo>
                      <a:pt x="0" y="528"/>
                    </a:moveTo>
                    <a:cubicBezTo>
                      <a:pt x="236" y="264"/>
                      <a:pt x="472" y="0"/>
                      <a:pt x="720" y="0"/>
                    </a:cubicBezTo>
                    <a:cubicBezTo>
                      <a:pt x="968" y="0"/>
                      <a:pt x="1360" y="440"/>
                      <a:pt x="1488" y="528"/>
                    </a:cubicBez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5" name="Line 30"/>
            <p:cNvSpPr>
              <a:spLocks noChangeShapeType="1"/>
            </p:cNvSpPr>
            <p:nvPr/>
          </p:nvSpPr>
          <p:spPr bwMode="auto">
            <a:xfrm>
              <a:off x="1241630" y="4464115"/>
              <a:ext cx="7696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676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685" y="53625"/>
            <a:ext cx="6615735" cy="914400"/>
          </a:xfrm>
        </p:spPr>
        <p:txBody>
          <a:bodyPr/>
          <a:lstStyle/>
          <a:p>
            <a:r>
              <a:rPr lang="en-US" sz="4400" dirty="0"/>
              <a:t>Coupled Bunch </a:t>
            </a:r>
            <a:r>
              <a:rPr lang="en-US" sz="4400" dirty="0" smtClean="0"/>
              <a:t>Instability n=1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46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26595" y="1638972"/>
            <a:ext cx="7965885" cy="4497478"/>
            <a:chOff x="926595" y="1638972"/>
            <a:chExt cx="7965885" cy="4497478"/>
          </a:xfrm>
        </p:grpSpPr>
        <p:sp>
          <p:nvSpPr>
            <p:cNvPr id="42" name="Text Box 36"/>
            <p:cNvSpPr txBox="1">
              <a:spLocks noChangeArrowheads="1"/>
            </p:cNvSpPr>
            <p:nvPr/>
          </p:nvSpPr>
          <p:spPr bwMode="auto">
            <a:xfrm>
              <a:off x="3523555" y="5679250"/>
              <a:ext cx="5368925" cy="45720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7FD13B"/>
                  </a:solidFill>
                </a:rPr>
                <a:t>B &amp; D induced voltages do not cancel</a:t>
              </a:r>
            </a:p>
          </p:txBody>
        </p:sp>
        <p:sp>
          <p:nvSpPr>
            <p:cNvPr id="43" name="Line 2"/>
            <p:cNvSpPr>
              <a:spLocks noChangeShapeType="1"/>
            </p:cNvSpPr>
            <p:nvPr/>
          </p:nvSpPr>
          <p:spPr bwMode="auto">
            <a:xfrm>
              <a:off x="2831595" y="2588297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3"/>
            <p:cNvSpPr>
              <a:spLocks noChangeArrowheads="1"/>
            </p:cNvSpPr>
            <p:nvPr/>
          </p:nvSpPr>
          <p:spPr bwMode="auto">
            <a:xfrm>
              <a:off x="3517395" y="2172372"/>
              <a:ext cx="152400" cy="152400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" name="Oval 4"/>
            <p:cNvSpPr>
              <a:spLocks noChangeArrowheads="1"/>
            </p:cNvSpPr>
            <p:nvPr/>
          </p:nvSpPr>
          <p:spPr bwMode="auto">
            <a:xfrm>
              <a:off x="5041395" y="2553372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>
                <a:solidFill>
                  <a:schemeClr val="tx2"/>
                </a:solidFill>
                <a:latin typeface="Times New Roman" charset="0"/>
              </a:endParaRPr>
            </a:p>
          </p:txBody>
        </p:sp>
        <p:sp>
          <p:nvSpPr>
            <p:cNvPr id="46" name="Oval 5"/>
            <p:cNvSpPr>
              <a:spLocks noChangeArrowheads="1"/>
            </p:cNvSpPr>
            <p:nvPr/>
          </p:nvSpPr>
          <p:spPr bwMode="auto">
            <a:xfrm>
              <a:off x="5803395" y="2858172"/>
              <a:ext cx="152400" cy="1524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" name="Oval 6"/>
            <p:cNvSpPr>
              <a:spLocks noChangeArrowheads="1"/>
            </p:cNvSpPr>
            <p:nvPr/>
          </p:nvSpPr>
          <p:spPr bwMode="auto">
            <a:xfrm>
              <a:off x="6489195" y="2553372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3196720" y="1638972"/>
              <a:ext cx="39830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imes New Roman" charset="0"/>
                </a:rPr>
                <a:t> </a:t>
              </a:r>
              <a:r>
                <a:rPr lang="en-US" b="1"/>
                <a:t>A        B       C       D</a:t>
              </a:r>
              <a:endParaRPr lang="en-US"/>
            </a:p>
          </p:txBody>
        </p:sp>
        <p:sp>
          <p:nvSpPr>
            <p:cNvPr id="81" name="Line 8"/>
            <p:cNvSpPr>
              <a:spLocks noChangeShapeType="1"/>
            </p:cNvSpPr>
            <p:nvPr/>
          </p:nvSpPr>
          <p:spPr bwMode="auto">
            <a:xfrm>
              <a:off x="2069595" y="1834235"/>
              <a:ext cx="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9"/>
            <p:cNvSpPr>
              <a:spLocks noChangeShapeType="1"/>
            </p:cNvSpPr>
            <p:nvPr/>
          </p:nvSpPr>
          <p:spPr bwMode="auto">
            <a:xfrm>
              <a:off x="2069595" y="2596235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Text Box 10"/>
            <p:cNvSpPr txBox="1">
              <a:spLocks noChangeArrowheads="1"/>
            </p:cNvSpPr>
            <p:nvPr/>
          </p:nvSpPr>
          <p:spPr bwMode="auto">
            <a:xfrm>
              <a:off x="1612395" y="1799310"/>
              <a:ext cx="4796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  <a:sym typeface="Symbol" charset="0"/>
                </a:rPr>
                <a:t></a:t>
              </a:r>
              <a:r>
                <a:rPr lang="en-US" sz="1800" b="1" dirty="0">
                  <a:latin typeface="+mn-lt"/>
                </a:rPr>
                <a:t>E</a:t>
              </a:r>
            </a:p>
          </p:txBody>
        </p:sp>
        <p:sp>
          <p:nvSpPr>
            <p:cNvPr id="84" name="Text Box 11"/>
            <p:cNvSpPr txBox="1">
              <a:spLocks noChangeArrowheads="1"/>
            </p:cNvSpPr>
            <p:nvPr/>
          </p:nvSpPr>
          <p:spPr bwMode="auto">
            <a:xfrm>
              <a:off x="2069595" y="2632747"/>
              <a:ext cx="8259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</a:rPr>
                <a:t>phase</a:t>
              </a:r>
              <a:endParaRPr lang="en-US" dirty="0">
                <a:latin typeface="+mn-lt"/>
              </a:endParaRPr>
            </a:p>
          </p:txBody>
        </p:sp>
        <p:sp>
          <p:nvSpPr>
            <p:cNvPr id="85" name="Line 12"/>
            <p:cNvSpPr>
              <a:spLocks noChangeShapeType="1"/>
            </p:cNvSpPr>
            <p:nvPr/>
          </p:nvSpPr>
          <p:spPr bwMode="auto">
            <a:xfrm>
              <a:off x="1155195" y="4017150"/>
              <a:ext cx="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13"/>
            <p:cNvSpPr>
              <a:spLocks noChangeShapeType="1"/>
            </p:cNvSpPr>
            <p:nvPr/>
          </p:nvSpPr>
          <p:spPr bwMode="auto">
            <a:xfrm>
              <a:off x="1140895" y="4763172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Text Box 14"/>
            <p:cNvSpPr txBox="1">
              <a:spLocks noChangeArrowheads="1"/>
            </p:cNvSpPr>
            <p:nvPr/>
          </p:nvSpPr>
          <p:spPr bwMode="auto">
            <a:xfrm>
              <a:off x="926595" y="3394747"/>
              <a:ext cx="109517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  <a:sym typeface="Symbol" charset="0"/>
                </a:rPr>
                <a:t>V</a:t>
              </a:r>
            </a:p>
            <a:p>
              <a:r>
                <a:rPr lang="en-US" sz="1800" b="1" dirty="0">
                  <a:latin typeface="+mn-lt"/>
                  <a:sym typeface="Symbol" charset="0"/>
                </a:rPr>
                <a:t>induced</a:t>
              </a:r>
              <a:endParaRPr lang="en-US" sz="1800" b="1" dirty="0">
                <a:latin typeface="+mn-lt"/>
              </a:endParaRPr>
            </a:p>
          </p:txBody>
        </p:sp>
        <p:sp>
          <p:nvSpPr>
            <p:cNvPr id="88" name="Line 15"/>
            <p:cNvSpPr>
              <a:spLocks noChangeShapeType="1"/>
            </p:cNvSpPr>
            <p:nvPr/>
          </p:nvSpPr>
          <p:spPr bwMode="auto">
            <a:xfrm>
              <a:off x="1155195" y="4458372"/>
              <a:ext cx="7543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9" name="Group 16"/>
            <p:cNvGrpSpPr>
              <a:grpSpLocks/>
            </p:cNvGrpSpPr>
            <p:nvPr/>
          </p:nvGrpSpPr>
          <p:grpSpPr bwMode="auto">
            <a:xfrm>
              <a:off x="1688595" y="3620172"/>
              <a:ext cx="4572000" cy="1676400"/>
              <a:chOff x="1872" y="2784"/>
              <a:chExt cx="2880" cy="1056"/>
            </a:xfrm>
          </p:grpSpPr>
          <p:sp>
            <p:nvSpPr>
              <p:cNvPr id="90" name="Freeform 17"/>
              <p:cNvSpPr>
                <a:spLocks/>
              </p:cNvSpPr>
              <p:nvPr/>
            </p:nvSpPr>
            <p:spPr bwMode="auto">
              <a:xfrm>
                <a:off x="1872" y="2784"/>
                <a:ext cx="1440" cy="528"/>
              </a:xfrm>
              <a:custGeom>
                <a:avLst/>
                <a:gdLst>
                  <a:gd name="T0" fmla="*/ 0 w 1488"/>
                  <a:gd name="T1" fmla="*/ 528 h 528"/>
                  <a:gd name="T2" fmla="*/ 573 w 1488"/>
                  <a:gd name="T3" fmla="*/ 0 h 528"/>
                  <a:gd name="T4" fmla="*/ 1183 w 1488"/>
                  <a:gd name="T5" fmla="*/ 528 h 528"/>
                  <a:gd name="T6" fmla="*/ 0 60000 65536"/>
                  <a:gd name="T7" fmla="*/ 0 60000 65536"/>
                  <a:gd name="T8" fmla="*/ 0 60000 65536"/>
                  <a:gd name="T9" fmla="*/ 0 w 1488"/>
                  <a:gd name="T10" fmla="*/ 0 h 528"/>
                  <a:gd name="T11" fmla="*/ 1488 w 1488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88" h="528">
                    <a:moveTo>
                      <a:pt x="0" y="528"/>
                    </a:moveTo>
                    <a:cubicBezTo>
                      <a:pt x="236" y="264"/>
                      <a:pt x="472" y="0"/>
                      <a:pt x="720" y="0"/>
                    </a:cubicBezTo>
                    <a:cubicBezTo>
                      <a:pt x="968" y="0"/>
                      <a:pt x="1360" y="440"/>
                      <a:pt x="1488" y="528"/>
                    </a:cubicBez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Freeform 18"/>
              <p:cNvSpPr>
                <a:spLocks/>
              </p:cNvSpPr>
              <p:nvPr/>
            </p:nvSpPr>
            <p:spPr bwMode="auto">
              <a:xfrm rot="-10795789">
                <a:off x="3312" y="3312"/>
                <a:ext cx="1440" cy="528"/>
              </a:xfrm>
              <a:custGeom>
                <a:avLst/>
                <a:gdLst>
                  <a:gd name="T0" fmla="*/ 0 w 1488"/>
                  <a:gd name="T1" fmla="*/ 528 h 528"/>
                  <a:gd name="T2" fmla="*/ 573 w 1488"/>
                  <a:gd name="T3" fmla="*/ 0 h 528"/>
                  <a:gd name="T4" fmla="*/ 1183 w 1488"/>
                  <a:gd name="T5" fmla="*/ 528 h 528"/>
                  <a:gd name="T6" fmla="*/ 0 60000 65536"/>
                  <a:gd name="T7" fmla="*/ 0 60000 65536"/>
                  <a:gd name="T8" fmla="*/ 0 60000 65536"/>
                  <a:gd name="T9" fmla="*/ 0 w 1488"/>
                  <a:gd name="T10" fmla="*/ 0 h 528"/>
                  <a:gd name="T11" fmla="*/ 1488 w 1488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88" h="528">
                    <a:moveTo>
                      <a:pt x="0" y="528"/>
                    </a:moveTo>
                    <a:cubicBezTo>
                      <a:pt x="236" y="264"/>
                      <a:pt x="472" y="0"/>
                      <a:pt x="720" y="0"/>
                    </a:cubicBezTo>
                    <a:cubicBezTo>
                      <a:pt x="968" y="0"/>
                      <a:pt x="1360" y="440"/>
                      <a:pt x="1488" y="528"/>
                    </a:cubicBez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" name="Freeform 22"/>
            <p:cNvSpPr>
              <a:spLocks/>
            </p:cNvSpPr>
            <p:nvPr/>
          </p:nvSpPr>
          <p:spPr bwMode="auto">
            <a:xfrm>
              <a:off x="3136395" y="3696372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24"/>
            <p:cNvSpPr>
              <a:spLocks noChangeShapeType="1"/>
            </p:cNvSpPr>
            <p:nvPr/>
          </p:nvSpPr>
          <p:spPr bwMode="auto">
            <a:xfrm>
              <a:off x="3593595" y="2400972"/>
              <a:ext cx="0" cy="106680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25"/>
            <p:cNvSpPr>
              <a:spLocks noChangeShapeType="1"/>
            </p:cNvSpPr>
            <p:nvPr/>
          </p:nvSpPr>
          <p:spPr bwMode="auto">
            <a:xfrm>
              <a:off x="5117595" y="2858172"/>
              <a:ext cx="0" cy="60960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26"/>
            <p:cNvSpPr>
              <a:spLocks noChangeShapeType="1"/>
            </p:cNvSpPr>
            <p:nvPr/>
          </p:nvSpPr>
          <p:spPr bwMode="auto">
            <a:xfrm>
              <a:off x="5879595" y="3086772"/>
              <a:ext cx="0" cy="3810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27"/>
            <p:cNvSpPr>
              <a:spLocks noChangeShapeType="1"/>
            </p:cNvSpPr>
            <p:nvPr/>
          </p:nvSpPr>
          <p:spPr bwMode="auto">
            <a:xfrm>
              <a:off x="6565395" y="2781972"/>
              <a:ext cx="0" cy="6858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Text Box 28"/>
            <p:cNvSpPr txBox="1">
              <a:spLocks noChangeArrowheads="1"/>
            </p:cNvSpPr>
            <p:nvPr/>
          </p:nvSpPr>
          <p:spPr bwMode="auto">
            <a:xfrm>
              <a:off x="1155195" y="4842547"/>
              <a:ext cx="8259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</a:rPr>
                <a:t>phase</a:t>
              </a:r>
              <a:endParaRPr lang="en-US" dirty="0">
                <a:latin typeface="+mn-lt"/>
              </a:endParaRPr>
            </a:p>
          </p:txBody>
        </p:sp>
        <p:sp>
          <p:nvSpPr>
            <p:cNvPr id="98" name="Line 29"/>
            <p:cNvSpPr>
              <a:spLocks noChangeShapeType="1"/>
            </p:cNvSpPr>
            <p:nvPr/>
          </p:nvSpPr>
          <p:spPr bwMode="auto">
            <a:xfrm>
              <a:off x="2831595" y="2588297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Oval 30"/>
            <p:cNvSpPr>
              <a:spLocks noChangeArrowheads="1"/>
            </p:cNvSpPr>
            <p:nvPr/>
          </p:nvSpPr>
          <p:spPr bwMode="auto">
            <a:xfrm>
              <a:off x="3212595" y="2248572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0033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0" name="Oval 31"/>
            <p:cNvSpPr>
              <a:spLocks noChangeArrowheads="1"/>
            </p:cNvSpPr>
            <p:nvPr/>
          </p:nvSpPr>
          <p:spPr bwMode="auto">
            <a:xfrm>
              <a:off x="6565395" y="2248572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" name="Oval 32"/>
            <p:cNvSpPr>
              <a:spLocks noChangeArrowheads="1"/>
            </p:cNvSpPr>
            <p:nvPr/>
          </p:nvSpPr>
          <p:spPr bwMode="auto">
            <a:xfrm>
              <a:off x="5498595" y="2248572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" name="Oval 33"/>
            <p:cNvSpPr>
              <a:spLocks noChangeArrowheads="1"/>
            </p:cNvSpPr>
            <p:nvPr/>
          </p:nvSpPr>
          <p:spPr bwMode="auto">
            <a:xfrm>
              <a:off x="4355595" y="2283497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" name="Line 34"/>
            <p:cNvSpPr>
              <a:spLocks noChangeShapeType="1"/>
            </p:cNvSpPr>
            <p:nvPr/>
          </p:nvSpPr>
          <p:spPr bwMode="auto">
            <a:xfrm flipV="1">
              <a:off x="3060195" y="2283497"/>
              <a:ext cx="228600" cy="22860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Freeform 38"/>
            <p:cNvSpPr>
              <a:spLocks/>
            </p:cNvSpPr>
            <p:nvPr/>
          </p:nvSpPr>
          <p:spPr bwMode="auto">
            <a:xfrm rot="10804211">
              <a:off x="5346195" y="4458372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Freeform 39"/>
            <p:cNvSpPr>
              <a:spLocks/>
            </p:cNvSpPr>
            <p:nvPr/>
          </p:nvSpPr>
          <p:spPr bwMode="auto">
            <a:xfrm>
              <a:off x="6260595" y="3620172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034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685" y="53625"/>
            <a:ext cx="6615735" cy="914400"/>
          </a:xfrm>
        </p:spPr>
        <p:txBody>
          <a:bodyPr/>
          <a:lstStyle/>
          <a:p>
            <a:r>
              <a:rPr lang="en-US" sz="4400" dirty="0"/>
              <a:t>Coupled Bunch </a:t>
            </a:r>
            <a:r>
              <a:rPr lang="en-US" sz="4400" dirty="0" smtClean="0"/>
              <a:t>Instability n=1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47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791580" y="1649852"/>
            <a:ext cx="7924799" cy="4393903"/>
            <a:chOff x="990600" y="1219200"/>
            <a:chExt cx="7924799" cy="4393903"/>
          </a:xfrm>
        </p:grpSpPr>
        <p:sp>
          <p:nvSpPr>
            <p:cNvPr id="49" name="Line 2"/>
            <p:cNvSpPr>
              <a:spLocks noChangeShapeType="1"/>
            </p:cNvSpPr>
            <p:nvPr/>
          </p:nvSpPr>
          <p:spPr bwMode="auto">
            <a:xfrm>
              <a:off x="2895600" y="2168525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3"/>
            <p:cNvSpPr>
              <a:spLocks noChangeArrowheads="1"/>
            </p:cNvSpPr>
            <p:nvPr/>
          </p:nvSpPr>
          <p:spPr bwMode="auto">
            <a:xfrm>
              <a:off x="3581400" y="1752600"/>
              <a:ext cx="152400" cy="152400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5105400" y="213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>
                <a:solidFill>
                  <a:schemeClr val="tx2"/>
                </a:solidFill>
                <a:latin typeface="Times New Roman" charset="0"/>
              </a:endParaRPr>
            </a:p>
          </p:txBody>
        </p:sp>
        <p:sp>
          <p:nvSpPr>
            <p:cNvPr id="52" name="Oval 5"/>
            <p:cNvSpPr>
              <a:spLocks noChangeArrowheads="1"/>
            </p:cNvSpPr>
            <p:nvPr/>
          </p:nvSpPr>
          <p:spPr bwMode="auto">
            <a:xfrm>
              <a:off x="5867400" y="2438400"/>
              <a:ext cx="152400" cy="1524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" name="Oval 6"/>
            <p:cNvSpPr>
              <a:spLocks noChangeArrowheads="1"/>
            </p:cNvSpPr>
            <p:nvPr/>
          </p:nvSpPr>
          <p:spPr bwMode="auto">
            <a:xfrm>
              <a:off x="6553200" y="2133600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3260725" y="1219200"/>
              <a:ext cx="39830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imes New Roman" charset="0"/>
                </a:rPr>
                <a:t> </a:t>
              </a:r>
              <a:r>
                <a:rPr lang="en-US" b="1"/>
                <a:t>A        B       C       D</a:t>
              </a:r>
              <a:endParaRPr lang="en-US"/>
            </a:p>
          </p:txBody>
        </p:sp>
        <p:sp>
          <p:nvSpPr>
            <p:cNvPr id="55" name="Line 8"/>
            <p:cNvSpPr>
              <a:spLocks noChangeShapeType="1"/>
            </p:cNvSpPr>
            <p:nvPr/>
          </p:nvSpPr>
          <p:spPr bwMode="auto">
            <a:xfrm>
              <a:off x="2133600" y="1414463"/>
              <a:ext cx="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9"/>
            <p:cNvSpPr>
              <a:spLocks noChangeShapeType="1"/>
            </p:cNvSpPr>
            <p:nvPr/>
          </p:nvSpPr>
          <p:spPr bwMode="auto">
            <a:xfrm>
              <a:off x="2133600" y="2176463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Text Box 10"/>
            <p:cNvSpPr txBox="1">
              <a:spLocks noChangeArrowheads="1"/>
            </p:cNvSpPr>
            <p:nvPr/>
          </p:nvSpPr>
          <p:spPr bwMode="auto">
            <a:xfrm>
              <a:off x="1676400" y="1379538"/>
              <a:ext cx="4796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  <a:sym typeface="Symbol" charset="0"/>
                </a:rPr>
                <a:t></a:t>
              </a:r>
              <a:r>
                <a:rPr lang="en-US" sz="1800" b="1" dirty="0">
                  <a:latin typeface="+mn-lt"/>
                </a:rPr>
                <a:t>E</a:t>
              </a:r>
            </a:p>
          </p:txBody>
        </p:sp>
        <p:sp>
          <p:nvSpPr>
            <p:cNvPr id="58" name="Text Box 11"/>
            <p:cNvSpPr txBox="1">
              <a:spLocks noChangeArrowheads="1"/>
            </p:cNvSpPr>
            <p:nvPr/>
          </p:nvSpPr>
          <p:spPr bwMode="auto">
            <a:xfrm>
              <a:off x="2133600" y="2212975"/>
              <a:ext cx="8259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>
                  <a:latin typeface="+mn-lt"/>
                </a:rPr>
                <a:t>phase</a:t>
              </a:r>
              <a:endParaRPr lang="en-US">
                <a:latin typeface="+mn-lt"/>
              </a:endParaRPr>
            </a:p>
          </p:txBody>
        </p:sp>
        <p:sp>
          <p:nvSpPr>
            <p:cNvPr id="59" name="Line 12"/>
            <p:cNvSpPr>
              <a:spLocks noChangeShapeType="1"/>
            </p:cNvSpPr>
            <p:nvPr/>
          </p:nvSpPr>
          <p:spPr bwMode="auto">
            <a:xfrm>
              <a:off x="1219200" y="3505200"/>
              <a:ext cx="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13"/>
            <p:cNvSpPr>
              <a:spLocks noChangeShapeType="1"/>
            </p:cNvSpPr>
            <p:nvPr/>
          </p:nvSpPr>
          <p:spPr bwMode="auto">
            <a:xfrm>
              <a:off x="1219200" y="4267200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Text Box 14"/>
            <p:cNvSpPr txBox="1">
              <a:spLocks noChangeArrowheads="1"/>
            </p:cNvSpPr>
            <p:nvPr/>
          </p:nvSpPr>
          <p:spPr bwMode="auto">
            <a:xfrm>
              <a:off x="990600" y="2974975"/>
              <a:ext cx="109517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  <a:sym typeface="Symbol" charset="0"/>
                </a:rPr>
                <a:t>V</a:t>
              </a:r>
            </a:p>
            <a:p>
              <a:r>
                <a:rPr lang="en-US" sz="1800" b="1" dirty="0">
                  <a:latin typeface="+mn-lt"/>
                  <a:sym typeface="Symbol" charset="0"/>
                </a:rPr>
                <a:t>induced</a:t>
              </a:r>
              <a:endParaRPr lang="en-US" sz="1800" b="1" dirty="0">
                <a:latin typeface="+mn-lt"/>
              </a:endParaRPr>
            </a:p>
          </p:txBody>
        </p:sp>
        <p:sp>
          <p:nvSpPr>
            <p:cNvPr id="62" name="Line 15"/>
            <p:cNvSpPr>
              <a:spLocks noChangeShapeType="1"/>
            </p:cNvSpPr>
            <p:nvPr/>
          </p:nvSpPr>
          <p:spPr bwMode="auto">
            <a:xfrm>
              <a:off x="1575664" y="4033463"/>
              <a:ext cx="7339735" cy="5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" name="Group 16"/>
            <p:cNvGrpSpPr>
              <a:grpSpLocks/>
            </p:cNvGrpSpPr>
            <p:nvPr/>
          </p:nvGrpSpPr>
          <p:grpSpPr bwMode="auto">
            <a:xfrm>
              <a:off x="1752600" y="3200400"/>
              <a:ext cx="4572000" cy="1676400"/>
              <a:chOff x="1872" y="2784"/>
              <a:chExt cx="2880" cy="1056"/>
            </a:xfrm>
          </p:grpSpPr>
          <p:sp>
            <p:nvSpPr>
              <p:cNvPr id="114" name="Freeform 17"/>
              <p:cNvSpPr>
                <a:spLocks/>
              </p:cNvSpPr>
              <p:nvPr/>
            </p:nvSpPr>
            <p:spPr bwMode="auto">
              <a:xfrm>
                <a:off x="1872" y="2784"/>
                <a:ext cx="1440" cy="528"/>
              </a:xfrm>
              <a:custGeom>
                <a:avLst/>
                <a:gdLst>
                  <a:gd name="T0" fmla="*/ 0 w 1488"/>
                  <a:gd name="T1" fmla="*/ 528 h 528"/>
                  <a:gd name="T2" fmla="*/ 573 w 1488"/>
                  <a:gd name="T3" fmla="*/ 0 h 528"/>
                  <a:gd name="T4" fmla="*/ 1183 w 1488"/>
                  <a:gd name="T5" fmla="*/ 528 h 528"/>
                  <a:gd name="T6" fmla="*/ 0 60000 65536"/>
                  <a:gd name="T7" fmla="*/ 0 60000 65536"/>
                  <a:gd name="T8" fmla="*/ 0 60000 65536"/>
                  <a:gd name="T9" fmla="*/ 0 w 1488"/>
                  <a:gd name="T10" fmla="*/ 0 h 528"/>
                  <a:gd name="T11" fmla="*/ 1488 w 1488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88" h="528">
                    <a:moveTo>
                      <a:pt x="0" y="528"/>
                    </a:moveTo>
                    <a:cubicBezTo>
                      <a:pt x="236" y="264"/>
                      <a:pt x="472" y="0"/>
                      <a:pt x="720" y="0"/>
                    </a:cubicBezTo>
                    <a:cubicBezTo>
                      <a:pt x="968" y="0"/>
                      <a:pt x="1360" y="440"/>
                      <a:pt x="1488" y="528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Freeform 18"/>
              <p:cNvSpPr>
                <a:spLocks/>
              </p:cNvSpPr>
              <p:nvPr/>
            </p:nvSpPr>
            <p:spPr bwMode="auto">
              <a:xfrm rot="-10795789">
                <a:off x="3312" y="3312"/>
                <a:ext cx="1440" cy="528"/>
              </a:xfrm>
              <a:custGeom>
                <a:avLst/>
                <a:gdLst>
                  <a:gd name="T0" fmla="*/ 0 w 1488"/>
                  <a:gd name="T1" fmla="*/ 528 h 528"/>
                  <a:gd name="T2" fmla="*/ 573 w 1488"/>
                  <a:gd name="T3" fmla="*/ 0 h 528"/>
                  <a:gd name="T4" fmla="*/ 1183 w 1488"/>
                  <a:gd name="T5" fmla="*/ 528 h 528"/>
                  <a:gd name="T6" fmla="*/ 0 60000 65536"/>
                  <a:gd name="T7" fmla="*/ 0 60000 65536"/>
                  <a:gd name="T8" fmla="*/ 0 60000 65536"/>
                  <a:gd name="T9" fmla="*/ 0 w 1488"/>
                  <a:gd name="T10" fmla="*/ 0 h 528"/>
                  <a:gd name="T11" fmla="*/ 1488 w 1488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88" h="528">
                    <a:moveTo>
                      <a:pt x="0" y="528"/>
                    </a:moveTo>
                    <a:cubicBezTo>
                      <a:pt x="236" y="264"/>
                      <a:pt x="472" y="0"/>
                      <a:pt x="720" y="0"/>
                    </a:cubicBezTo>
                    <a:cubicBezTo>
                      <a:pt x="968" y="0"/>
                      <a:pt x="1360" y="440"/>
                      <a:pt x="1488" y="528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4" name="Line 20"/>
            <p:cNvSpPr>
              <a:spLocks noChangeShapeType="1"/>
            </p:cNvSpPr>
            <p:nvPr/>
          </p:nvSpPr>
          <p:spPr bwMode="auto">
            <a:xfrm>
              <a:off x="3657600" y="1981200"/>
              <a:ext cx="0" cy="106680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21"/>
            <p:cNvSpPr>
              <a:spLocks noChangeShapeType="1"/>
            </p:cNvSpPr>
            <p:nvPr/>
          </p:nvSpPr>
          <p:spPr bwMode="auto">
            <a:xfrm>
              <a:off x="5181600" y="24384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22"/>
            <p:cNvSpPr>
              <a:spLocks noChangeShapeType="1"/>
            </p:cNvSpPr>
            <p:nvPr/>
          </p:nvSpPr>
          <p:spPr bwMode="auto">
            <a:xfrm>
              <a:off x="5943600" y="2667000"/>
              <a:ext cx="0" cy="3810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23"/>
            <p:cNvSpPr>
              <a:spLocks noChangeShapeType="1"/>
            </p:cNvSpPr>
            <p:nvPr/>
          </p:nvSpPr>
          <p:spPr bwMode="auto">
            <a:xfrm>
              <a:off x="6629400" y="2362200"/>
              <a:ext cx="0" cy="6858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Text Box 24"/>
            <p:cNvSpPr txBox="1">
              <a:spLocks noChangeArrowheads="1"/>
            </p:cNvSpPr>
            <p:nvPr/>
          </p:nvSpPr>
          <p:spPr bwMode="auto">
            <a:xfrm>
              <a:off x="1295400" y="4346575"/>
              <a:ext cx="8259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</a:rPr>
                <a:t>phase</a:t>
              </a:r>
              <a:endParaRPr lang="en-US" dirty="0">
                <a:latin typeface="+mn-lt"/>
              </a:endParaRPr>
            </a:p>
          </p:txBody>
        </p:sp>
        <p:sp>
          <p:nvSpPr>
            <p:cNvPr id="69" name="Line 25"/>
            <p:cNvSpPr>
              <a:spLocks noChangeShapeType="1"/>
            </p:cNvSpPr>
            <p:nvPr/>
          </p:nvSpPr>
          <p:spPr bwMode="auto">
            <a:xfrm>
              <a:off x="2895600" y="2168525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26"/>
            <p:cNvSpPr>
              <a:spLocks noChangeArrowheads="1"/>
            </p:cNvSpPr>
            <p:nvPr/>
          </p:nvSpPr>
          <p:spPr bwMode="auto">
            <a:xfrm>
              <a:off x="3276600" y="18288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0033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1" name="Oval 27"/>
            <p:cNvSpPr>
              <a:spLocks noChangeArrowheads="1"/>
            </p:cNvSpPr>
            <p:nvPr/>
          </p:nvSpPr>
          <p:spPr bwMode="auto">
            <a:xfrm>
              <a:off x="6629400" y="18288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2" name="Oval 28"/>
            <p:cNvSpPr>
              <a:spLocks noChangeArrowheads="1"/>
            </p:cNvSpPr>
            <p:nvPr/>
          </p:nvSpPr>
          <p:spPr bwMode="auto">
            <a:xfrm>
              <a:off x="5562600" y="18288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3" name="Oval 29"/>
            <p:cNvSpPr>
              <a:spLocks noChangeArrowheads="1"/>
            </p:cNvSpPr>
            <p:nvPr/>
          </p:nvSpPr>
          <p:spPr bwMode="auto">
            <a:xfrm>
              <a:off x="4419600" y="1863725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4" name="Line 30"/>
            <p:cNvSpPr>
              <a:spLocks noChangeShapeType="1"/>
            </p:cNvSpPr>
            <p:nvPr/>
          </p:nvSpPr>
          <p:spPr bwMode="auto">
            <a:xfrm flipV="1">
              <a:off x="3124200" y="1863725"/>
              <a:ext cx="228600" cy="22860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Freeform 32"/>
            <p:cNvSpPr>
              <a:spLocks/>
            </p:cNvSpPr>
            <p:nvPr/>
          </p:nvSpPr>
          <p:spPr bwMode="auto">
            <a:xfrm>
              <a:off x="6324600" y="32004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Freeform 33"/>
            <p:cNvSpPr>
              <a:spLocks/>
            </p:cNvSpPr>
            <p:nvPr/>
          </p:nvSpPr>
          <p:spPr bwMode="auto">
            <a:xfrm>
              <a:off x="2438400" y="3352800"/>
              <a:ext cx="2286000" cy="6858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Freeform 34"/>
            <p:cNvSpPr>
              <a:spLocks/>
            </p:cNvSpPr>
            <p:nvPr/>
          </p:nvSpPr>
          <p:spPr bwMode="auto">
            <a:xfrm rot="-10795789">
              <a:off x="4724400" y="4038600"/>
              <a:ext cx="2286000" cy="6096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EA157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Freeform 36"/>
            <p:cNvSpPr>
              <a:spLocks/>
            </p:cNvSpPr>
            <p:nvPr/>
          </p:nvSpPr>
          <p:spPr bwMode="auto">
            <a:xfrm>
              <a:off x="3200400" y="32766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Freeform 37"/>
            <p:cNvSpPr>
              <a:spLocks/>
            </p:cNvSpPr>
            <p:nvPr/>
          </p:nvSpPr>
          <p:spPr bwMode="auto">
            <a:xfrm rot="-10795789">
              <a:off x="5410200" y="40386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Text Box 39"/>
            <p:cNvSpPr txBox="1">
              <a:spLocks noChangeArrowheads="1"/>
            </p:cNvSpPr>
            <p:nvPr/>
          </p:nvSpPr>
          <p:spPr bwMode="auto">
            <a:xfrm>
              <a:off x="3946525" y="5151438"/>
              <a:ext cx="3157234" cy="46166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7FD13B"/>
                  </a:solidFill>
                </a:rPr>
                <a:t>This residual voltage</a:t>
              </a:r>
            </a:p>
          </p:txBody>
        </p:sp>
        <p:sp>
          <p:nvSpPr>
            <p:cNvPr id="113" name="Line 40"/>
            <p:cNvSpPr>
              <a:spLocks noChangeShapeType="1"/>
            </p:cNvSpPr>
            <p:nvPr/>
          </p:nvSpPr>
          <p:spPr bwMode="auto">
            <a:xfrm flipV="1">
              <a:off x="5029200" y="4419600"/>
              <a:ext cx="1524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760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685" y="53625"/>
            <a:ext cx="6615735" cy="914400"/>
          </a:xfrm>
        </p:spPr>
        <p:txBody>
          <a:bodyPr/>
          <a:lstStyle/>
          <a:p>
            <a:r>
              <a:rPr lang="en-US" sz="4400" dirty="0"/>
              <a:t>Coupled Bunch </a:t>
            </a:r>
            <a:r>
              <a:rPr lang="en-US" sz="4400" dirty="0" smtClean="0"/>
              <a:t>Instability n=1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48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926595" y="1071563"/>
            <a:ext cx="7952419" cy="5238928"/>
            <a:chOff x="1143000" y="1071563"/>
            <a:chExt cx="7952419" cy="5238928"/>
          </a:xfrm>
        </p:grpSpPr>
        <p:sp>
          <p:nvSpPr>
            <p:cNvPr id="42" name="Line 2"/>
            <p:cNvSpPr>
              <a:spLocks noChangeShapeType="1"/>
            </p:cNvSpPr>
            <p:nvPr/>
          </p:nvSpPr>
          <p:spPr bwMode="auto">
            <a:xfrm>
              <a:off x="2362200" y="2168525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3"/>
            <p:cNvSpPr>
              <a:spLocks noChangeArrowheads="1"/>
            </p:cNvSpPr>
            <p:nvPr/>
          </p:nvSpPr>
          <p:spPr bwMode="auto">
            <a:xfrm>
              <a:off x="3048000" y="1752600"/>
              <a:ext cx="152400" cy="152400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" name="Oval 4"/>
            <p:cNvSpPr>
              <a:spLocks noChangeArrowheads="1"/>
            </p:cNvSpPr>
            <p:nvPr/>
          </p:nvSpPr>
          <p:spPr bwMode="auto">
            <a:xfrm>
              <a:off x="4572000" y="213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>
                <a:solidFill>
                  <a:schemeClr val="tx2"/>
                </a:solidFill>
                <a:latin typeface="Times New Roman" charset="0"/>
              </a:endParaRPr>
            </a:p>
          </p:txBody>
        </p:sp>
        <p:sp>
          <p:nvSpPr>
            <p:cNvPr id="45" name="Oval 5"/>
            <p:cNvSpPr>
              <a:spLocks noChangeArrowheads="1"/>
            </p:cNvSpPr>
            <p:nvPr/>
          </p:nvSpPr>
          <p:spPr bwMode="auto">
            <a:xfrm>
              <a:off x="5334000" y="2438400"/>
              <a:ext cx="152400" cy="1524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" name="Oval 6"/>
            <p:cNvSpPr>
              <a:spLocks noChangeArrowheads="1"/>
            </p:cNvSpPr>
            <p:nvPr/>
          </p:nvSpPr>
          <p:spPr bwMode="auto">
            <a:xfrm>
              <a:off x="6019800" y="2133600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" name="Text Box 7"/>
            <p:cNvSpPr txBox="1">
              <a:spLocks noChangeArrowheads="1"/>
            </p:cNvSpPr>
            <p:nvPr/>
          </p:nvSpPr>
          <p:spPr bwMode="auto">
            <a:xfrm>
              <a:off x="2727325" y="1071563"/>
              <a:ext cx="39830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imes New Roman" charset="0"/>
                </a:rPr>
                <a:t> </a:t>
              </a:r>
              <a:r>
                <a:rPr lang="en-US" b="1"/>
                <a:t>A        B       C       D</a:t>
              </a:r>
              <a:endParaRPr lang="en-US"/>
            </a:p>
          </p:txBody>
        </p:sp>
        <p:sp>
          <p:nvSpPr>
            <p:cNvPr id="78" name="Line 8"/>
            <p:cNvSpPr>
              <a:spLocks noChangeShapeType="1"/>
            </p:cNvSpPr>
            <p:nvPr/>
          </p:nvSpPr>
          <p:spPr bwMode="auto">
            <a:xfrm>
              <a:off x="1600200" y="1414463"/>
              <a:ext cx="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9"/>
            <p:cNvSpPr>
              <a:spLocks noChangeShapeType="1"/>
            </p:cNvSpPr>
            <p:nvPr/>
          </p:nvSpPr>
          <p:spPr bwMode="auto">
            <a:xfrm>
              <a:off x="1600200" y="2176463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Text Box 10"/>
            <p:cNvSpPr txBox="1">
              <a:spLocks noChangeArrowheads="1"/>
            </p:cNvSpPr>
            <p:nvPr/>
          </p:nvSpPr>
          <p:spPr bwMode="auto">
            <a:xfrm>
              <a:off x="1143000" y="1379538"/>
              <a:ext cx="4796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  <a:sym typeface="Symbol" charset="0"/>
                </a:rPr>
                <a:t></a:t>
              </a:r>
              <a:r>
                <a:rPr lang="en-US" sz="1800" b="1" dirty="0">
                  <a:latin typeface="+mn-lt"/>
                </a:rPr>
                <a:t>E</a:t>
              </a:r>
            </a:p>
          </p:txBody>
        </p:sp>
        <p:sp>
          <p:nvSpPr>
            <p:cNvPr id="81" name="Text Box 11"/>
            <p:cNvSpPr txBox="1">
              <a:spLocks noChangeArrowheads="1"/>
            </p:cNvSpPr>
            <p:nvPr/>
          </p:nvSpPr>
          <p:spPr bwMode="auto">
            <a:xfrm>
              <a:off x="1600200" y="2212975"/>
              <a:ext cx="8259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</a:rPr>
                <a:t>phase</a:t>
              </a:r>
              <a:endParaRPr lang="en-US" dirty="0">
                <a:latin typeface="+mn-lt"/>
              </a:endParaRPr>
            </a:p>
          </p:txBody>
        </p:sp>
        <p:sp>
          <p:nvSpPr>
            <p:cNvPr id="82" name="Line 12"/>
            <p:cNvSpPr>
              <a:spLocks noChangeShapeType="1"/>
            </p:cNvSpPr>
            <p:nvPr/>
          </p:nvSpPr>
          <p:spPr bwMode="auto">
            <a:xfrm>
              <a:off x="1600200" y="3522095"/>
              <a:ext cx="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13"/>
            <p:cNvSpPr>
              <a:spLocks noChangeShapeType="1"/>
            </p:cNvSpPr>
            <p:nvPr/>
          </p:nvSpPr>
          <p:spPr bwMode="auto">
            <a:xfrm>
              <a:off x="1600200" y="4267200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Text Box 14"/>
            <p:cNvSpPr txBox="1">
              <a:spLocks noChangeArrowheads="1"/>
            </p:cNvSpPr>
            <p:nvPr/>
          </p:nvSpPr>
          <p:spPr bwMode="auto">
            <a:xfrm>
              <a:off x="1371600" y="2898775"/>
              <a:ext cx="109517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  <a:sym typeface="Symbol" charset="0"/>
                </a:rPr>
                <a:t>V</a:t>
              </a:r>
            </a:p>
            <a:p>
              <a:r>
                <a:rPr lang="en-US" sz="1800" b="1" dirty="0">
                  <a:latin typeface="+mn-lt"/>
                  <a:sym typeface="Symbol" charset="0"/>
                </a:rPr>
                <a:t>induced</a:t>
              </a:r>
              <a:endParaRPr lang="en-US" sz="1800" b="1" dirty="0">
                <a:latin typeface="+mn-lt"/>
              </a:endParaRPr>
            </a:p>
          </p:txBody>
        </p:sp>
        <p:sp>
          <p:nvSpPr>
            <p:cNvPr id="85" name="Line 15"/>
            <p:cNvSpPr>
              <a:spLocks noChangeShapeType="1"/>
            </p:cNvSpPr>
            <p:nvPr/>
          </p:nvSpPr>
          <p:spPr bwMode="auto">
            <a:xfrm>
              <a:off x="1703675" y="4038600"/>
              <a:ext cx="7315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19"/>
            <p:cNvSpPr>
              <a:spLocks noChangeShapeType="1"/>
            </p:cNvSpPr>
            <p:nvPr/>
          </p:nvSpPr>
          <p:spPr bwMode="auto">
            <a:xfrm>
              <a:off x="3124200" y="1981200"/>
              <a:ext cx="0" cy="106680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20"/>
            <p:cNvSpPr>
              <a:spLocks noChangeShapeType="1"/>
            </p:cNvSpPr>
            <p:nvPr/>
          </p:nvSpPr>
          <p:spPr bwMode="auto">
            <a:xfrm>
              <a:off x="4648200" y="24384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21"/>
            <p:cNvSpPr>
              <a:spLocks noChangeShapeType="1"/>
            </p:cNvSpPr>
            <p:nvPr/>
          </p:nvSpPr>
          <p:spPr bwMode="auto">
            <a:xfrm>
              <a:off x="5410200" y="2667000"/>
              <a:ext cx="0" cy="3810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22"/>
            <p:cNvSpPr>
              <a:spLocks noChangeShapeType="1"/>
            </p:cNvSpPr>
            <p:nvPr/>
          </p:nvSpPr>
          <p:spPr bwMode="auto">
            <a:xfrm>
              <a:off x="6096000" y="2362200"/>
              <a:ext cx="0" cy="6858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Text Box 23"/>
            <p:cNvSpPr txBox="1">
              <a:spLocks noChangeArrowheads="1"/>
            </p:cNvSpPr>
            <p:nvPr/>
          </p:nvSpPr>
          <p:spPr bwMode="auto">
            <a:xfrm>
              <a:off x="1371600" y="4346575"/>
              <a:ext cx="8259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</a:rPr>
                <a:t>phase</a:t>
              </a:r>
              <a:endParaRPr lang="en-US" dirty="0">
                <a:latin typeface="+mn-lt"/>
              </a:endParaRPr>
            </a:p>
          </p:txBody>
        </p:sp>
        <p:sp>
          <p:nvSpPr>
            <p:cNvPr id="91" name="Line 24"/>
            <p:cNvSpPr>
              <a:spLocks noChangeShapeType="1"/>
            </p:cNvSpPr>
            <p:nvPr/>
          </p:nvSpPr>
          <p:spPr bwMode="auto">
            <a:xfrm>
              <a:off x="2362200" y="2168525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Oval 25"/>
            <p:cNvSpPr>
              <a:spLocks noChangeArrowheads="1"/>
            </p:cNvSpPr>
            <p:nvPr/>
          </p:nvSpPr>
          <p:spPr bwMode="auto">
            <a:xfrm>
              <a:off x="2743200" y="18288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0033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3" name="Oval 26"/>
            <p:cNvSpPr>
              <a:spLocks noChangeArrowheads="1"/>
            </p:cNvSpPr>
            <p:nvPr/>
          </p:nvSpPr>
          <p:spPr bwMode="auto">
            <a:xfrm>
              <a:off x="6096000" y="18288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4" name="Oval 27"/>
            <p:cNvSpPr>
              <a:spLocks noChangeArrowheads="1"/>
            </p:cNvSpPr>
            <p:nvPr/>
          </p:nvSpPr>
          <p:spPr bwMode="auto">
            <a:xfrm>
              <a:off x="5029200" y="18288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" name="Oval 28"/>
            <p:cNvSpPr>
              <a:spLocks noChangeArrowheads="1"/>
            </p:cNvSpPr>
            <p:nvPr/>
          </p:nvSpPr>
          <p:spPr bwMode="auto">
            <a:xfrm>
              <a:off x="3886200" y="1863725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6" name="Line 29"/>
            <p:cNvSpPr>
              <a:spLocks noChangeShapeType="1"/>
            </p:cNvSpPr>
            <p:nvPr/>
          </p:nvSpPr>
          <p:spPr bwMode="auto">
            <a:xfrm flipV="1">
              <a:off x="2590800" y="1863725"/>
              <a:ext cx="228600" cy="22860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Freeform 31"/>
            <p:cNvSpPr>
              <a:spLocks/>
            </p:cNvSpPr>
            <p:nvPr/>
          </p:nvSpPr>
          <p:spPr bwMode="auto">
            <a:xfrm>
              <a:off x="1905000" y="3352800"/>
              <a:ext cx="2286000" cy="6858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EA157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Freeform 32"/>
            <p:cNvSpPr>
              <a:spLocks/>
            </p:cNvSpPr>
            <p:nvPr/>
          </p:nvSpPr>
          <p:spPr bwMode="auto">
            <a:xfrm rot="-10795789">
              <a:off x="4191000" y="4038600"/>
              <a:ext cx="2286000" cy="6096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EA157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Freeform 33"/>
            <p:cNvSpPr>
              <a:spLocks/>
            </p:cNvSpPr>
            <p:nvPr/>
          </p:nvSpPr>
          <p:spPr bwMode="auto">
            <a:xfrm>
              <a:off x="6477000" y="3352800"/>
              <a:ext cx="2286000" cy="6858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EA157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Text Box 36"/>
            <p:cNvSpPr txBox="1">
              <a:spLocks noChangeArrowheads="1"/>
            </p:cNvSpPr>
            <p:nvPr/>
          </p:nvSpPr>
          <p:spPr bwMode="auto">
            <a:xfrm>
              <a:off x="2743200" y="5110163"/>
              <a:ext cx="6352219" cy="12003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solidFill>
                    <a:srgbClr val="7FD13B"/>
                  </a:solidFill>
                </a:rPr>
                <a:t>This residual voltage will accelerate A</a:t>
              </a:r>
            </a:p>
            <a:p>
              <a:r>
                <a:rPr lang="en-US" dirty="0">
                  <a:solidFill>
                    <a:srgbClr val="7FD13B"/>
                  </a:solidFill>
                </a:rPr>
                <a:t>and decelerate C</a:t>
              </a:r>
            </a:p>
            <a:p>
              <a:r>
                <a:rPr lang="en-US" b="1" u="sng" dirty="0">
                  <a:solidFill>
                    <a:srgbClr val="7FD13B"/>
                  </a:solidFill>
                </a:rPr>
                <a:t>Again </a:t>
              </a:r>
              <a:r>
                <a:rPr lang="en-US" b="1" u="sng" dirty="0">
                  <a:solidFill>
                    <a:srgbClr val="7FD13B"/>
                  </a:solidFill>
                  <a:sym typeface="Symbol" charset="0"/>
                </a:rPr>
                <a:t></a:t>
              </a:r>
              <a:r>
                <a:rPr lang="en-US" b="1" u="sng" dirty="0">
                  <a:solidFill>
                    <a:srgbClr val="7FD13B"/>
                  </a:solidFill>
                </a:rPr>
                <a:t> increase </a:t>
              </a:r>
              <a:r>
                <a:rPr lang="en-US" b="1" u="sng" dirty="0" smtClean="0">
                  <a:solidFill>
                    <a:srgbClr val="7FD13B"/>
                  </a:solidFill>
                </a:rPr>
                <a:t>of </a:t>
              </a:r>
              <a:r>
                <a:rPr lang="en-US" b="1" u="sng" dirty="0">
                  <a:solidFill>
                    <a:srgbClr val="7FD13B"/>
                  </a:solidFill>
                </a:rPr>
                <a:t>oscillation amplitude</a:t>
              </a:r>
            </a:p>
          </p:txBody>
        </p:sp>
        <p:sp>
          <p:nvSpPr>
            <p:cNvPr id="101" name="Line 37"/>
            <p:cNvSpPr>
              <a:spLocks noChangeShapeType="1"/>
            </p:cNvSpPr>
            <p:nvPr/>
          </p:nvSpPr>
          <p:spPr bwMode="auto">
            <a:xfrm flipV="1">
              <a:off x="4495800" y="4419600"/>
              <a:ext cx="1524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277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53625"/>
            <a:ext cx="6660740" cy="914400"/>
          </a:xfrm>
        </p:spPr>
        <p:txBody>
          <a:bodyPr/>
          <a:lstStyle/>
          <a:p>
            <a:r>
              <a:rPr lang="en-US" sz="4400" dirty="0"/>
              <a:t>Coupled Bunch </a:t>
            </a:r>
            <a:r>
              <a:rPr lang="en-US" sz="4400" dirty="0" smtClean="0"/>
              <a:t>Instability n=3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40" y="1133745"/>
            <a:ext cx="8595955" cy="85509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200" dirty="0"/>
              <a:t>Hence the </a:t>
            </a:r>
            <a:r>
              <a:rPr lang="en-US" sz="3200" b="1" u="sng" dirty="0"/>
              <a:t>n=1</a:t>
            </a:r>
            <a:r>
              <a:rPr lang="en-US" sz="3200" dirty="0"/>
              <a:t> mode coupled bunch oscillation is </a:t>
            </a:r>
            <a:r>
              <a:rPr lang="en-US" sz="3200" b="1" u="sng" dirty="0"/>
              <a:t>unstable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Not all modes are </a:t>
            </a:r>
            <a:r>
              <a:rPr lang="en-US" sz="3200" dirty="0" smtClean="0"/>
              <a:t>unstable, let’s have a </a:t>
            </a:r>
            <a:r>
              <a:rPr lang="en-US" sz="3200" dirty="0"/>
              <a:t>look at </a:t>
            </a:r>
            <a:r>
              <a:rPr lang="en-US" sz="3200" b="1" u="sng" dirty="0"/>
              <a:t>n=3</a:t>
            </a:r>
            <a:endParaRPr lang="en-US" sz="3200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49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521550" y="1981690"/>
            <a:ext cx="8333420" cy="4327630"/>
            <a:chOff x="810580" y="1219200"/>
            <a:chExt cx="8333420" cy="4327630"/>
          </a:xfrm>
        </p:grpSpPr>
        <p:sp>
          <p:nvSpPr>
            <p:cNvPr id="89" name="Text Box 37"/>
            <p:cNvSpPr txBox="1">
              <a:spLocks noChangeArrowheads="1"/>
            </p:cNvSpPr>
            <p:nvPr/>
          </p:nvSpPr>
          <p:spPr bwMode="auto">
            <a:xfrm>
              <a:off x="4751830" y="5089630"/>
              <a:ext cx="4384675" cy="45720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accent1"/>
                  </a:solidFill>
                </a:rPr>
                <a:t>B &amp; D induced voltages cancel</a:t>
              </a:r>
            </a:p>
          </p:txBody>
        </p:sp>
        <p:sp>
          <p:nvSpPr>
            <p:cNvPr id="90" name="Line 2"/>
            <p:cNvSpPr>
              <a:spLocks noChangeShapeType="1"/>
            </p:cNvSpPr>
            <p:nvPr/>
          </p:nvSpPr>
          <p:spPr bwMode="auto">
            <a:xfrm>
              <a:off x="2895600" y="2168525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3"/>
            <p:cNvSpPr>
              <a:spLocks noChangeArrowheads="1"/>
            </p:cNvSpPr>
            <p:nvPr/>
          </p:nvSpPr>
          <p:spPr bwMode="auto">
            <a:xfrm>
              <a:off x="3200400" y="2133600"/>
              <a:ext cx="152400" cy="152400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" name="Oval 4"/>
            <p:cNvSpPr>
              <a:spLocks noChangeArrowheads="1"/>
            </p:cNvSpPr>
            <p:nvPr/>
          </p:nvSpPr>
          <p:spPr bwMode="auto">
            <a:xfrm>
              <a:off x="4724400" y="24384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>
                <a:solidFill>
                  <a:schemeClr val="tx2"/>
                </a:solidFill>
                <a:latin typeface="Times New Roman" charset="0"/>
              </a:endParaRPr>
            </a:p>
          </p:txBody>
        </p:sp>
        <p:sp>
          <p:nvSpPr>
            <p:cNvPr id="93" name="Oval 5"/>
            <p:cNvSpPr>
              <a:spLocks noChangeArrowheads="1"/>
            </p:cNvSpPr>
            <p:nvPr/>
          </p:nvSpPr>
          <p:spPr bwMode="auto">
            <a:xfrm>
              <a:off x="6248400" y="2133600"/>
              <a:ext cx="152400" cy="1524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4" name="Oval 6"/>
            <p:cNvSpPr>
              <a:spLocks noChangeArrowheads="1"/>
            </p:cNvSpPr>
            <p:nvPr/>
          </p:nvSpPr>
          <p:spPr bwMode="auto">
            <a:xfrm>
              <a:off x="6934200" y="1752600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" name="Text Box 7"/>
            <p:cNvSpPr txBox="1">
              <a:spLocks noChangeArrowheads="1"/>
            </p:cNvSpPr>
            <p:nvPr/>
          </p:nvSpPr>
          <p:spPr bwMode="auto">
            <a:xfrm>
              <a:off x="3260725" y="1219200"/>
              <a:ext cx="39830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imes New Roman" charset="0"/>
                </a:rPr>
                <a:t> </a:t>
              </a:r>
              <a:r>
                <a:rPr lang="en-US" b="1"/>
                <a:t>A        B       C       D</a:t>
              </a:r>
              <a:endParaRPr lang="en-US"/>
            </a:p>
          </p:txBody>
        </p:sp>
        <p:sp>
          <p:nvSpPr>
            <p:cNvPr id="96" name="Line 8"/>
            <p:cNvSpPr>
              <a:spLocks noChangeShapeType="1"/>
            </p:cNvSpPr>
            <p:nvPr/>
          </p:nvSpPr>
          <p:spPr bwMode="auto">
            <a:xfrm>
              <a:off x="2133600" y="1414463"/>
              <a:ext cx="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9"/>
            <p:cNvSpPr>
              <a:spLocks noChangeShapeType="1"/>
            </p:cNvSpPr>
            <p:nvPr/>
          </p:nvSpPr>
          <p:spPr bwMode="auto">
            <a:xfrm>
              <a:off x="2133600" y="2176463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Text Box 10"/>
            <p:cNvSpPr txBox="1">
              <a:spLocks noChangeArrowheads="1"/>
            </p:cNvSpPr>
            <p:nvPr/>
          </p:nvSpPr>
          <p:spPr bwMode="auto">
            <a:xfrm>
              <a:off x="1676400" y="1379538"/>
              <a:ext cx="4796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  <a:sym typeface="Symbol" charset="0"/>
                </a:rPr>
                <a:t></a:t>
              </a:r>
              <a:r>
                <a:rPr lang="en-US" sz="1800" b="1" dirty="0">
                  <a:latin typeface="+mn-lt"/>
                </a:rPr>
                <a:t>E</a:t>
              </a:r>
            </a:p>
          </p:txBody>
        </p:sp>
        <p:sp>
          <p:nvSpPr>
            <p:cNvPr id="99" name="Text Box 11"/>
            <p:cNvSpPr txBox="1">
              <a:spLocks noChangeArrowheads="1"/>
            </p:cNvSpPr>
            <p:nvPr/>
          </p:nvSpPr>
          <p:spPr bwMode="auto">
            <a:xfrm>
              <a:off x="2133600" y="2212975"/>
              <a:ext cx="8259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</a:rPr>
                <a:t>phase</a:t>
              </a:r>
              <a:endParaRPr lang="en-US" dirty="0">
                <a:latin typeface="+mn-lt"/>
              </a:endParaRPr>
            </a:p>
          </p:txBody>
        </p:sp>
        <p:sp>
          <p:nvSpPr>
            <p:cNvPr id="100" name="Line 12"/>
            <p:cNvSpPr>
              <a:spLocks noChangeShapeType="1"/>
            </p:cNvSpPr>
            <p:nvPr/>
          </p:nvSpPr>
          <p:spPr bwMode="auto">
            <a:xfrm flipH="1">
              <a:off x="1215625" y="3569694"/>
              <a:ext cx="3575" cy="9870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13"/>
            <p:cNvSpPr>
              <a:spLocks noChangeShapeType="1"/>
            </p:cNvSpPr>
            <p:nvPr/>
          </p:nvSpPr>
          <p:spPr bwMode="auto">
            <a:xfrm flipV="1">
              <a:off x="1215625" y="4556720"/>
              <a:ext cx="495055" cy="152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Text Box 14"/>
            <p:cNvSpPr txBox="1">
              <a:spLocks noChangeArrowheads="1"/>
            </p:cNvSpPr>
            <p:nvPr/>
          </p:nvSpPr>
          <p:spPr bwMode="auto">
            <a:xfrm>
              <a:off x="810580" y="2898775"/>
              <a:ext cx="109517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  <a:sym typeface="Symbol" charset="0"/>
                </a:rPr>
                <a:t>V</a:t>
              </a:r>
            </a:p>
            <a:p>
              <a:r>
                <a:rPr lang="en-US" sz="1800" b="1" dirty="0">
                  <a:latin typeface="+mn-lt"/>
                  <a:sym typeface="Symbol" charset="0"/>
                </a:rPr>
                <a:t>induced</a:t>
              </a:r>
              <a:endParaRPr lang="en-US" sz="1800" b="1" dirty="0">
                <a:latin typeface="+mn-lt"/>
              </a:endParaRPr>
            </a:p>
          </p:txBody>
        </p:sp>
        <p:sp>
          <p:nvSpPr>
            <p:cNvPr id="103" name="Line 15"/>
            <p:cNvSpPr>
              <a:spLocks noChangeShapeType="1"/>
            </p:cNvSpPr>
            <p:nvPr/>
          </p:nvSpPr>
          <p:spPr bwMode="auto">
            <a:xfrm>
              <a:off x="1219200" y="4038600"/>
              <a:ext cx="792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4" name="Group 16"/>
            <p:cNvGrpSpPr>
              <a:grpSpLocks/>
            </p:cNvGrpSpPr>
            <p:nvPr/>
          </p:nvGrpSpPr>
          <p:grpSpPr bwMode="auto">
            <a:xfrm>
              <a:off x="1295400" y="3200400"/>
              <a:ext cx="4572000" cy="1676400"/>
              <a:chOff x="1872" y="2784"/>
              <a:chExt cx="2880" cy="1056"/>
            </a:xfrm>
          </p:grpSpPr>
          <p:sp>
            <p:nvSpPr>
              <p:cNvPr id="125" name="Freeform 17"/>
              <p:cNvSpPr>
                <a:spLocks/>
              </p:cNvSpPr>
              <p:nvPr/>
            </p:nvSpPr>
            <p:spPr bwMode="auto">
              <a:xfrm>
                <a:off x="1872" y="2784"/>
                <a:ext cx="1440" cy="528"/>
              </a:xfrm>
              <a:custGeom>
                <a:avLst/>
                <a:gdLst>
                  <a:gd name="T0" fmla="*/ 0 w 1488"/>
                  <a:gd name="T1" fmla="*/ 528 h 528"/>
                  <a:gd name="T2" fmla="*/ 573 w 1488"/>
                  <a:gd name="T3" fmla="*/ 0 h 528"/>
                  <a:gd name="T4" fmla="*/ 1183 w 1488"/>
                  <a:gd name="T5" fmla="*/ 528 h 528"/>
                  <a:gd name="T6" fmla="*/ 0 60000 65536"/>
                  <a:gd name="T7" fmla="*/ 0 60000 65536"/>
                  <a:gd name="T8" fmla="*/ 0 60000 65536"/>
                  <a:gd name="T9" fmla="*/ 0 w 1488"/>
                  <a:gd name="T10" fmla="*/ 0 h 528"/>
                  <a:gd name="T11" fmla="*/ 1488 w 1488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88" h="528">
                    <a:moveTo>
                      <a:pt x="0" y="528"/>
                    </a:moveTo>
                    <a:cubicBezTo>
                      <a:pt x="236" y="264"/>
                      <a:pt x="472" y="0"/>
                      <a:pt x="720" y="0"/>
                    </a:cubicBezTo>
                    <a:cubicBezTo>
                      <a:pt x="968" y="0"/>
                      <a:pt x="1360" y="440"/>
                      <a:pt x="1488" y="528"/>
                    </a:cubicBez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Freeform 18"/>
              <p:cNvSpPr>
                <a:spLocks/>
              </p:cNvSpPr>
              <p:nvPr/>
            </p:nvSpPr>
            <p:spPr bwMode="auto">
              <a:xfrm rot="-10795789">
                <a:off x="3312" y="3312"/>
                <a:ext cx="1440" cy="528"/>
              </a:xfrm>
              <a:custGeom>
                <a:avLst/>
                <a:gdLst>
                  <a:gd name="T0" fmla="*/ 0 w 1488"/>
                  <a:gd name="T1" fmla="*/ 528 h 528"/>
                  <a:gd name="T2" fmla="*/ 573 w 1488"/>
                  <a:gd name="T3" fmla="*/ 0 h 528"/>
                  <a:gd name="T4" fmla="*/ 1183 w 1488"/>
                  <a:gd name="T5" fmla="*/ 528 h 528"/>
                  <a:gd name="T6" fmla="*/ 0 60000 65536"/>
                  <a:gd name="T7" fmla="*/ 0 60000 65536"/>
                  <a:gd name="T8" fmla="*/ 0 60000 65536"/>
                  <a:gd name="T9" fmla="*/ 0 w 1488"/>
                  <a:gd name="T10" fmla="*/ 0 h 528"/>
                  <a:gd name="T11" fmla="*/ 1488 w 1488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88" h="528">
                    <a:moveTo>
                      <a:pt x="0" y="528"/>
                    </a:moveTo>
                    <a:cubicBezTo>
                      <a:pt x="236" y="264"/>
                      <a:pt x="472" y="0"/>
                      <a:pt x="720" y="0"/>
                    </a:cubicBezTo>
                    <a:cubicBezTo>
                      <a:pt x="968" y="0"/>
                      <a:pt x="1360" y="440"/>
                      <a:pt x="1488" y="528"/>
                    </a:cubicBez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5" name="Freeform 19"/>
            <p:cNvSpPr>
              <a:spLocks/>
            </p:cNvSpPr>
            <p:nvPr/>
          </p:nvSpPr>
          <p:spPr bwMode="auto">
            <a:xfrm rot="-10795789">
              <a:off x="1981200" y="40386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Freeform 20"/>
            <p:cNvSpPr>
              <a:spLocks/>
            </p:cNvSpPr>
            <p:nvPr/>
          </p:nvSpPr>
          <p:spPr bwMode="auto">
            <a:xfrm rot="-10795789">
              <a:off x="1295400" y="40386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Freeform 21"/>
            <p:cNvSpPr>
              <a:spLocks/>
            </p:cNvSpPr>
            <p:nvPr/>
          </p:nvSpPr>
          <p:spPr bwMode="auto">
            <a:xfrm rot="-10795789">
              <a:off x="5181600" y="40386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Freeform 22"/>
            <p:cNvSpPr>
              <a:spLocks/>
            </p:cNvSpPr>
            <p:nvPr/>
          </p:nvSpPr>
          <p:spPr bwMode="auto">
            <a:xfrm>
              <a:off x="4267200" y="32004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Freeform 23"/>
            <p:cNvSpPr>
              <a:spLocks/>
            </p:cNvSpPr>
            <p:nvPr/>
          </p:nvSpPr>
          <p:spPr bwMode="auto">
            <a:xfrm>
              <a:off x="3581400" y="32004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Freeform 24"/>
            <p:cNvSpPr>
              <a:spLocks/>
            </p:cNvSpPr>
            <p:nvPr/>
          </p:nvSpPr>
          <p:spPr bwMode="auto">
            <a:xfrm>
              <a:off x="2895600" y="32004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25"/>
            <p:cNvSpPr>
              <a:spLocks noChangeShapeType="1"/>
            </p:cNvSpPr>
            <p:nvPr/>
          </p:nvSpPr>
          <p:spPr bwMode="auto">
            <a:xfrm>
              <a:off x="3276600" y="2362200"/>
              <a:ext cx="0" cy="68580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26"/>
            <p:cNvSpPr>
              <a:spLocks noChangeShapeType="1"/>
            </p:cNvSpPr>
            <p:nvPr/>
          </p:nvSpPr>
          <p:spPr bwMode="auto">
            <a:xfrm>
              <a:off x="4800600" y="2667000"/>
              <a:ext cx="0" cy="38100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27"/>
            <p:cNvSpPr>
              <a:spLocks noChangeShapeType="1"/>
            </p:cNvSpPr>
            <p:nvPr/>
          </p:nvSpPr>
          <p:spPr bwMode="auto">
            <a:xfrm>
              <a:off x="6324600" y="2362200"/>
              <a:ext cx="0" cy="6858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Line 28"/>
            <p:cNvSpPr>
              <a:spLocks noChangeShapeType="1"/>
            </p:cNvSpPr>
            <p:nvPr/>
          </p:nvSpPr>
          <p:spPr bwMode="auto">
            <a:xfrm>
              <a:off x="7010400" y="1981200"/>
              <a:ext cx="0" cy="10668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Text Box 29"/>
            <p:cNvSpPr txBox="1">
              <a:spLocks noChangeArrowheads="1"/>
            </p:cNvSpPr>
            <p:nvPr/>
          </p:nvSpPr>
          <p:spPr bwMode="auto">
            <a:xfrm>
              <a:off x="1219200" y="4651375"/>
              <a:ext cx="8259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</a:rPr>
                <a:t>phase</a:t>
              </a:r>
              <a:endParaRPr lang="en-US" dirty="0">
                <a:latin typeface="+mn-lt"/>
              </a:endParaRPr>
            </a:p>
          </p:txBody>
        </p:sp>
        <p:sp>
          <p:nvSpPr>
            <p:cNvPr id="116" name="Line 30"/>
            <p:cNvSpPr>
              <a:spLocks noChangeShapeType="1"/>
            </p:cNvSpPr>
            <p:nvPr/>
          </p:nvSpPr>
          <p:spPr bwMode="auto">
            <a:xfrm>
              <a:off x="2895600" y="2168525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Oval 31"/>
            <p:cNvSpPr>
              <a:spLocks noChangeArrowheads="1"/>
            </p:cNvSpPr>
            <p:nvPr/>
          </p:nvSpPr>
          <p:spPr bwMode="auto">
            <a:xfrm>
              <a:off x="3276600" y="1863725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0033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8" name="Oval 32"/>
            <p:cNvSpPr>
              <a:spLocks noChangeArrowheads="1"/>
            </p:cNvSpPr>
            <p:nvPr/>
          </p:nvSpPr>
          <p:spPr bwMode="auto">
            <a:xfrm>
              <a:off x="6629400" y="18288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9" name="Oval 33"/>
            <p:cNvSpPr>
              <a:spLocks noChangeArrowheads="1"/>
            </p:cNvSpPr>
            <p:nvPr/>
          </p:nvSpPr>
          <p:spPr bwMode="auto">
            <a:xfrm>
              <a:off x="5562600" y="18288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0" name="Oval 34"/>
            <p:cNvSpPr>
              <a:spLocks noChangeArrowheads="1"/>
            </p:cNvSpPr>
            <p:nvPr/>
          </p:nvSpPr>
          <p:spPr bwMode="auto">
            <a:xfrm>
              <a:off x="4419600" y="18288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1" name="Line 35"/>
            <p:cNvSpPr>
              <a:spLocks noChangeShapeType="1"/>
            </p:cNvSpPr>
            <p:nvPr/>
          </p:nvSpPr>
          <p:spPr bwMode="auto">
            <a:xfrm flipV="1">
              <a:off x="3124200" y="1863725"/>
              <a:ext cx="228600" cy="22860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Freeform 38"/>
            <p:cNvSpPr>
              <a:spLocks/>
            </p:cNvSpPr>
            <p:nvPr/>
          </p:nvSpPr>
          <p:spPr bwMode="auto">
            <a:xfrm rot="-10795789">
              <a:off x="6553200" y="40386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Freeform 39"/>
            <p:cNvSpPr>
              <a:spLocks/>
            </p:cNvSpPr>
            <p:nvPr/>
          </p:nvSpPr>
          <p:spPr bwMode="auto">
            <a:xfrm rot="-10795789">
              <a:off x="5867400" y="40386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Freeform 40"/>
            <p:cNvSpPr>
              <a:spLocks/>
            </p:cNvSpPr>
            <p:nvPr/>
          </p:nvSpPr>
          <p:spPr bwMode="auto">
            <a:xfrm>
              <a:off x="5791200" y="32766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032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Image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549" y="1088740"/>
            <a:ext cx="8415935" cy="855095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A circulating bunch creates an image current in vacuum </a:t>
            </a:r>
            <a:r>
              <a:rPr lang="en-US" sz="3200" dirty="0" smtClean="0"/>
              <a:t>chamber.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836585" y="2236917"/>
            <a:ext cx="4500563" cy="3262313"/>
            <a:chOff x="1152" y="1392"/>
            <a:chExt cx="2835" cy="2055"/>
          </a:xfrm>
        </p:grpSpPr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1536" y="2160"/>
              <a:ext cx="672" cy="240"/>
            </a:xfrm>
            <a:prstGeom prst="ellipse">
              <a:avLst/>
            </a:prstGeom>
            <a:gradFill rotWithShape="0">
              <a:gsLst>
                <a:gs pos="0">
                  <a:srgbClr val="5E5E76"/>
                </a:gs>
                <a:gs pos="100000">
                  <a:srgbClr val="CC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2256" y="2304"/>
              <a:ext cx="7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1536" y="1584"/>
              <a:ext cx="624" cy="344"/>
            </a:xfrm>
            <a:custGeom>
              <a:avLst/>
              <a:gdLst>
                <a:gd name="T0" fmla="*/ 0 w 624"/>
                <a:gd name="T1" fmla="*/ 336 h 344"/>
                <a:gd name="T2" fmla="*/ 144 w 624"/>
                <a:gd name="T3" fmla="*/ 288 h 344"/>
                <a:gd name="T4" fmla="*/ 336 w 624"/>
                <a:gd name="T5" fmla="*/ 0 h 344"/>
                <a:gd name="T6" fmla="*/ 528 w 624"/>
                <a:gd name="T7" fmla="*/ 288 h 344"/>
                <a:gd name="T8" fmla="*/ 624 w 624"/>
                <a:gd name="T9" fmla="*/ 336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4"/>
                <a:gd name="T16" fmla="*/ 0 h 344"/>
                <a:gd name="T17" fmla="*/ 624 w 624"/>
                <a:gd name="T18" fmla="*/ 344 h 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4" h="344">
                  <a:moveTo>
                    <a:pt x="0" y="336"/>
                  </a:moveTo>
                  <a:cubicBezTo>
                    <a:pt x="44" y="340"/>
                    <a:pt x="88" y="344"/>
                    <a:pt x="144" y="288"/>
                  </a:cubicBezTo>
                  <a:cubicBezTo>
                    <a:pt x="200" y="232"/>
                    <a:pt x="272" y="0"/>
                    <a:pt x="336" y="0"/>
                  </a:cubicBezTo>
                  <a:cubicBezTo>
                    <a:pt x="400" y="0"/>
                    <a:pt x="480" y="232"/>
                    <a:pt x="528" y="288"/>
                  </a:cubicBezTo>
                  <a:cubicBezTo>
                    <a:pt x="576" y="344"/>
                    <a:pt x="600" y="340"/>
                    <a:pt x="624" y="336"/>
                  </a:cubicBezTo>
                </a:path>
              </a:pathLst>
            </a:custGeom>
            <a:solidFill>
              <a:srgbClr val="CCCCFF"/>
            </a:solidFill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2064" y="1680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536" y="1680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>
                <a:latin typeface="Times New Roman" charset="0"/>
              </a:endParaRPr>
            </a:p>
          </p:txBody>
        </p: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1632" y="1392"/>
              <a:ext cx="525" cy="356"/>
              <a:chOff x="1632" y="1536"/>
              <a:chExt cx="525" cy="356"/>
            </a:xfrm>
          </p:grpSpPr>
          <p:sp>
            <p:nvSpPr>
              <p:cNvPr id="40" name="Text Box 12"/>
              <p:cNvSpPr txBox="1">
                <a:spLocks noChangeArrowheads="1"/>
              </p:cNvSpPr>
              <p:nvPr/>
            </p:nvSpPr>
            <p:spPr bwMode="auto">
              <a:xfrm>
                <a:off x="1968" y="1680"/>
                <a:ext cx="18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b="1">
                    <a:latin typeface="Times New Roman" charset="0"/>
                  </a:rPr>
                  <a:t>+</a:t>
                </a:r>
                <a:endParaRPr lang="en-US">
                  <a:latin typeface="Times New Roman" charset="0"/>
                </a:endParaRPr>
              </a:p>
            </p:txBody>
          </p:sp>
          <p:sp>
            <p:nvSpPr>
              <p:cNvPr id="41" name="Text Box 14"/>
              <p:cNvSpPr txBox="1">
                <a:spLocks noChangeArrowheads="1"/>
              </p:cNvSpPr>
              <p:nvPr/>
            </p:nvSpPr>
            <p:spPr bwMode="auto">
              <a:xfrm>
                <a:off x="1632" y="1680"/>
                <a:ext cx="18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b="1">
                    <a:latin typeface="Times New Roman" charset="0"/>
                  </a:rPr>
                  <a:t>+</a:t>
                </a:r>
                <a:endParaRPr lang="en-US">
                  <a:latin typeface="Times New Roman" charset="0"/>
                </a:endParaRPr>
              </a:p>
            </p:txBody>
          </p:sp>
          <p:sp>
            <p:nvSpPr>
              <p:cNvPr id="42" name="Text Box 16"/>
              <p:cNvSpPr txBox="1">
                <a:spLocks noChangeArrowheads="1"/>
              </p:cNvSpPr>
              <p:nvPr/>
            </p:nvSpPr>
            <p:spPr bwMode="auto">
              <a:xfrm>
                <a:off x="1776" y="1536"/>
                <a:ext cx="18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b="1">
                    <a:latin typeface="Times New Roman" charset="0"/>
                  </a:rPr>
                  <a:t>+</a:t>
                </a:r>
                <a:endParaRPr lang="en-US">
                  <a:latin typeface="Times New Roman" charset="0"/>
                </a:endParaRPr>
              </a:p>
            </p:txBody>
          </p:sp>
        </p:grpSp>
        <p:sp>
          <p:nvSpPr>
            <p:cNvPr id="19" name="Freeform 24"/>
            <p:cNvSpPr>
              <a:spLocks/>
            </p:cNvSpPr>
            <p:nvPr/>
          </p:nvSpPr>
          <p:spPr bwMode="auto">
            <a:xfrm rot="10783906">
              <a:off x="1581" y="2688"/>
              <a:ext cx="624" cy="344"/>
            </a:xfrm>
            <a:custGeom>
              <a:avLst/>
              <a:gdLst>
                <a:gd name="T0" fmla="*/ 0 w 624"/>
                <a:gd name="T1" fmla="*/ 336 h 344"/>
                <a:gd name="T2" fmla="*/ 144 w 624"/>
                <a:gd name="T3" fmla="*/ 288 h 344"/>
                <a:gd name="T4" fmla="*/ 336 w 624"/>
                <a:gd name="T5" fmla="*/ 0 h 344"/>
                <a:gd name="T6" fmla="*/ 528 w 624"/>
                <a:gd name="T7" fmla="*/ 288 h 344"/>
                <a:gd name="T8" fmla="*/ 624 w 624"/>
                <a:gd name="T9" fmla="*/ 336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4"/>
                <a:gd name="T16" fmla="*/ 0 h 344"/>
                <a:gd name="T17" fmla="*/ 624 w 624"/>
                <a:gd name="T18" fmla="*/ 344 h 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4" h="344">
                  <a:moveTo>
                    <a:pt x="0" y="336"/>
                  </a:moveTo>
                  <a:cubicBezTo>
                    <a:pt x="44" y="340"/>
                    <a:pt x="88" y="344"/>
                    <a:pt x="144" y="288"/>
                  </a:cubicBezTo>
                  <a:cubicBezTo>
                    <a:pt x="200" y="232"/>
                    <a:pt x="272" y="0"/>
                    <a:pt x="336" y="0"/>
                  </a:cubicBezTo>
                  <a:cubicBezTo>
                    <a:pt x="400" y="0"/>
                    <a:pt x="480" y="232"/>
                    <a:pt x="528" y="288"/>
                  </a:cubicBezTo>
                  <a:cubicBezTo>
                    <a:pt x="576" y="344"/>
                    <a:pt x="600" y="340"/>
                    <a:pt x="624" y="336"/>
                  </a:cubicBezTo>
                </a:path>
              </a:pathLst>
            </a:custGeom>
            <a:solidFill>
              <a:srgbClr val="CCCCFF"/>
            </a:solidFill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25"/>
            <p:cNvSpPr txBox="1">
              <a:spLocks noChangeArrowheads="1"/>
            </p:cNvSpPr>
            <p:nvPr/>
          </p:nvSpPr>
          <p:spPr bwMode="auto">
            <a:xfrm rot="10783906">
              <a:off x="1488" y="2737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21" name="Text Box 26"/>
            <p:cNvSpPr txBox="1">
              <a:spLocks noChangeArrowheads="1"/>
            </p:cNvSpPr>
            <p:nvPr/>
          </p:nvSpPr>
          <p:spPr bwMode="auto">
            <a:xfrm rot="10783906">
              <a:off x="2015" y="2723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22" name="Text Box 28"/>
            <p:cNvSpPr txBox="1">
              <a:spLocks noChangeArrowheads="1"/>
            </p:cNvSpPr>
            <p:nvPr/>
          </p:nvSpPr>
          <p:spPr bwMode="auto">
            <a:xfrm rot="10783906">
              <a:off x="1583" y="2868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 rot="10783906">
              <a:off x="1919" y="2867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24" name="Text Box 30"/>
            <p:cNvSpPr txBox="1">
              <a:spLocks noChangeArrowheads="1"/>
            </p:cNvSpPr>
            <p:nvPr/>
          </p:nvSpPr>
          <p:spPr bwMode="auto">
            <a:xfrm rot="10783906">
              <a:off x="1776" y="3011"/>
              <a:ext cx="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Times New Roman" charset="0"/>
                </a:rPr>
                <a:t>+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25" name="Text Box 31"/>
            <p:cNvSpPr txBox="1">
              <a:spLocks noChangeArrowheads="1"/>
            </p:cNvSpPr>
            <p:nvPr/>
          </p:nvSpPr>
          <p:spPr bwMode="auto">
            <a:xfrm>
              <a:off x="1968" y="1968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imes New Roman" charset="0"/>
                </a:rPr>
                <a:t>-</a:t>
              </a:r>
            </a:p>
          </p:txBody>
        </p:sp>
        <p:sp>
          <p:nvSpPr>
            <p:cNvPr id="26" name="Text Box 32"/>
            <p:cNvSpPr txBox="1">
              <a:spLocks noChangeArrowheads="1"/>
            </p:cNvSpPr>
            <p:nvPr/>
          </p:nvSpPr>
          <p:spPr bwMode="auto">
            <a:xfrm>
              <a:off x="1776" y="1920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imes New Roman" charset="0"/>
                </a:rPr>
                <a:t>-</a:t>
              </a:r>
            </a:p>
          </p:txBody>
        </p:sp>
        <p:sp>
          <p:nvSpPr>
            <p:cNvPr id="27" name="Text Box 33"/>
            <p:cNvSpPr txBox="1">
              <a:spLocks noChangeArrowheads="1"/>
            </p:cNvSpPr>
            <p:nvPr/>
          </p:nvSpPr>
          <p:spPr bwMode="auto">
            <a:xfrm>
              <a:off x="1776" y="2304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imes New Roman" charset="0"/>
                </a:rPr>
                <a:t>-</a:t>
              </a:r>
            </a:p>
          </p:txBody>
        </p:sp>
        <p:sp>
          <p:nvSpPr>
            <p:cNvPr id="28" name="Text Box 34"/>
            <p:cNvSpPr txBox="1">
              <a:spLocks noChangeArrowheads="1"/>
            </p:cNvSpPr>
            <p:nvPr/>
          </p:nvSpPr>
          <p:spPr bwMode="auto">
            <a:xfrm>
              <a:off x="2016" y="2256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imes New Roman" charset="0"/>
                </a:rPr>
                <a:t>-</a:t>
              </a:r>
            </a:p>
          </p:txBody>
        </p:sp>
        <p:sp>
          <p:nvSpPr>
            <p:cNvPr id="29" name="Text Box 35"/>
            <p:cNvSpPr txBox="1">
              <a:spLocks noChangeArrowheads="1"/>
            </p:cNvSpPr>
            <p:nvPr/>
          </p:nvSpPr>
          <p:spPr bwMode="auto">
            <a:xfrm>
              <a:off x="1584" y="2256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imes New Roman" charset="0"/>
                </a:rPr>
                <a:t>-</a:t>
              </a:r>
            </a:p>
          </p:txBody>
        </p:sp>
        <p:sp>
          <p:nvSpPr>
            <p:cNvPr id="30" name="Text Box 36"/>
            <p:cNvSpPr txBox="1">
              <a:spLocks noChangeArrowheads="1"/>
            </p:cNvSpPr>
            <p:nvPr/>
          </p:nvSpPr>
          <p:spPr bwMode="auto">
            <a:xfrm>
              <a:off x="1584" y="1968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imes New Roman" charset="0"/>
                </a:rPr>
                <a:t>-</a:t>
              </a:r>
            </a:p>
          </p:txBody>
        </p:sp>
        <p:sp>
          <p:nvSpPr>
            <p:cNvPr id="31" name="Text Box 37"/>
            <p:cNvSpPr txBox="1">
              <a:spLocks noChangeArrowheads="1"/>
            </p:cNvSpPr>
            <p:nvPr/>
          </p:nvSpPr>
          <p:spPr bwMode="auto">
            <a:xfrm>
              <a:off x="1632" y="2160"/>
              <a:ext cx="5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>
                  <a:latin typeface="Times New Roman" charset="0"/>
                </a:rPr>
                <a:t>bunch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32" name="Text Box 39"/>
            <p:cNvSpPr txBox="1">
              <a:spLocks noChangeArrowheads="1"/>
            </p:cNvSpPr>
            <p:nvPr/>
          </p:nvSpPr>
          <p:spPr bwMode="auto">
            <a:xfrm>
              <a:off x="2456" y="2398"/>
              <a:ext cx="1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Times New Roman" charset="0"/>
                </a:rPr>
                <a:t>vacuum chamber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33" name="Line 40"/>
            <p:cNvSpPr>
              <a:spLocks noChangeShapeType="1"/>
            </p:cNvSpPr>
            <p:nvPr/>
          </p:nvSpPr>
          <p:spPr bwMode="auto">
            <a:xfrm flipV="1">
              <a:off x="3335" y="2001"/>
              <a:ext cx="198" cy="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41"/>
            <p:cNvSpPr>
              <a:spLocks noChangeShapeType="1"/>
            </p:cNvSpPr>
            <p:nvPr/>
          </p:nvSpPr>
          <p:spPr bwMode="auto">
            <a:xfrm>
              <a:off x="2208" y="1680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42"/>
            <p:cNvSpPr>
              <a:spLocks noChangeShapeType="1"/>
            </p:cNvSpPr>
            <p:nvPr/>
          </p:nvSpPr>
          <p:spPr bwMode="auto">
            <a:xfrm>
              <a:off x="2304" y="2977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43"/>
            <p:cNvSpPr txBox="1">
              <a:spLocks noChangeArrowheads="1"/>
            </p:cNvSpPr>
            <p:nvPr/>
          </p:nvSpPr>
          <p:spPr bwMode="auto">
            <a:xfrm>
              <a:off x="2112" y="3216"/>
              <a:ext cx="10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>
                  <a:latin typeface="Times New Roman" charset="0"/>
                </a:rPr>
                <a:t>induced charge</a:t>
              </a:r>
            </a:p>
          </p:txBody>
        </p:sp>
        <p:sp>
          <p:nvSpPr>
            <p:cNvPr id="37" name="Line 44"/>
            <p:cNvSpPr>
              <a:spLocks noChangeShapeType="1"/>
            </p:cNvSpPr>
            <p:nvPr/>
          </p:nvSpPr>
          <p:spPr bwMode="auto">
            <a:xfrm flipH="1" flipV="1">
              <a:off x="2064" y="2977"/>
              <a:ext cx="384" cy="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4"/>
            <p:cNvSpPr>
              <a:spLocks noChangeShapeType="1"/>
            </p:cNvSpPr>
            <p:nvPr/>
          </p:nvSpPr>
          <p:spPr bwMode="auto">
            <a:xfrm flipV="1">
              <a:off x="1152" y="1916"/>
              <a:ext cx="2835" cy="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5"/>
            <p:cNvSpPr>
              <a:spLocks noChangeShapeType="1"/>
            </p:cNvSpPr>
            <p:nvPr/>
          </p:nvSpPr>
          <p:spPr bwMode="auto">
            <a:xfrm flipV="1">
              <a:off x="1200" y="2682"/>
              <a:ext cx="2787" cy="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" name="Content Placeholder 2"/>
          <p:cNvSpPr txBox="1">
            <a:spLocks/>
          </p:cNvSpPr>
          <p:nvPr/>
        </p:nvSpPr>
        <p:spPr>
          <a:xfrm>
            <a:off x="521550" y="5589240"/>
            <a:ext cx="8415935" cy="72008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200" dirty="0"/>
              <a:t>The induced image current is the same size but has the opposite sign to the bunch </a:t>
            </a:r>
            <a:r>
              <a:rPr lang="en-US" sz="3200" dirty="0" smtClean="0"/>
              <a:t>current.</a:t>
            </a:r>
            <a:endParaRPr lang="en-US" sz="32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4593377" y="1718810"/>
            <a:ext cx="4415608" cy="3624991"/>
            <a:chOff x="4593377" y="1718810"/>
            <a:chExt cx="4415608" cy="3624991"/>
          </a:xfrm>
        </p:grpSpPr>
        <p:grpSp>
          <p:nvGrpSpPr>
            <p:cNvPr id="47" name="Group 46"/>
            <p:cNvGrpSpPr/>
            <p:nvPr/>
          </p:nvGrpSpPr>
          <p:grpSpPr>
            <a:xfrm>
              <a:off x="4593377" y="1718810"/>
              <a:ext cx="4415608" cy="3624991"/>
              <a:chOff x="4593377" y="1718810"/>
              <a:chExt cx="4415608" cy="3624991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4593377" y="1718810"/>
                <a:ext cx="4415608" cy="3624991"/>
                <a:chOff x="4593377" y="1718810"/>
                <a:chExt cx="4415608" cy="3624991"/>
              </a:xfrm>
            </p:grpSpPr>
            <p:grpSp>
              <p:nvGrpSpPr>
                <p:cNvPr id="82" name="Group 81"/>
                <p:cNvGrpSpPr/>
                <p:nvPr/>
              </p:nvGrpSpPr>
              <p:grpSpPr>
                <a:xfrm>
                  <a:off x="4593377" y="1718810"/>
                  <a:ext cx="4415608" cy="3624991"/>
                  <a:chOff x="4593377" y="1718810"/>
                  <a:chExt cx="4415608" cy="3624991"/>
                </a:xfrm>
              </p:grpSpPr>
              <p:sp>
                <p:nvSpPr>
                  <p:cNvPr id="44" name="Line 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87135" y="3068960"/>
                    <a:ext cx="144016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Line 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87135" y="4284095"/>
                    <a:ext cx="144016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pic>
                <p:nvPicPr>
                  <p:cNvPr id="54" name="Picture 53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6642230" y="1718810"/>
                    <a:ext cx="2366755" cy="1277048"/>
                  </a:xfrm>
                  <a:prstGeom prst="rect">
                    <a:avLst/>
                  </a:prstGeom>
                </p:spPr>
              </p:pic>
              <p:cxnSp>
                <p:nvCxnSpPr>
                  <p:cNvPr id="56" name="Elbow Connector 55"/>
                  <p:cNvCxnSpPr>
                    <a:endCxn id="7" idx="1"/>
                  </p:cNvCxnSpPr>
                  <p:nvPr/>
                </p:nvCxnSpPr>
                <p:spPr>
                  <a:xfrm>
                    <a:off x="4758370" y="4290445"/>
                    <a:ext cx="443700" cy="353690"/>
                  </a:xfrm>
                  <a:prstGeom prst="bentConnector3">
                    <a:avLst>
                      <a:gd name="adj1" fmla="val 1341"/>
                    </a:avLst>
                  </a:prstGeom>
                  <a:ln>
                    <a:solidFill>
                      <a:srgbClr val="007EE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Elbow Connector 59"/>
                  <p:cNvCxnSpPr/>
                  <p:nvPr/>
                </p:nvCxnSpPr>
                <p:spPr>
                  <a:xfrm rot="10800000" flipV="1">
                    <a:off x="5787136" y="4290445"/>
                    <a:ext cx="546410" cy="353690"/>
                  </a:xfrm>
                  <a:prstGeom prst="bentConnector3">
                    <a:avLst>
                      <a:gd name="adj1" fmla="val -3458"/>
                    </a:avLst>
                  </a:prstGeom>
                  <a:ln>
                    <a:solidFill>
                      <a:srgbClr val="007EE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" name="Rectangle 6"/>
                  <p:cNvSpPr/>
                  <p:nvPr/>
                </p:nvSpPr>
                <p:spPr>
                  <a:xfrm>
                    <a:off x="5202070" y="4554125"/>
                    <a:ext cx="675075" cy="18002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solidFill>
                      <a:schemeClr val="tx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Freeform 9"/>
                  <p:cNvSpPr>
                    <a:spLocks/>
                  </p:cNvSpPr>
                  <p:nvPr/>
                </p:nvSpPr>
                <p:spPr bwMode="auto">
                  <a:xfrm>
                    <a:off x="6867255" y="2033845"/>
                    <a:ext cx="765575" cy="456090"/>
                  </a:xfrm>
                  <a:custGeom>
                    <a:avLst/>
                    <a:gdLst>
                      <a:gd name="T0" fmla="*/ 0 w 624"/>
                      <a:gd name="T1" fmla="*/ 336 h 344"/>
                      <a:gd name="T2" fmla="*/ 144 w 624"/>
                      <a:gd name="T3" fmla="*/ 288 h 344"/>
                      <a:gd name="T4" fmla="*/ 336 w 624"/>
                      <a:gd name="T5" fmla="*/ 0 h 344"/>
                      <a:gd name="T6" fmla="*/ 528 w 624"/>
                      <a:gd name="T7" fmla="*/ 288 h 344"/>
                      <a:gd name="T8" fmla="*/ 624 w 624"/>
                      <a:gd name="T9" fmla="*/ 336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24"/>
                      <a:gd name="T16" fmla="*/ 0 h 344"/>
                      <a:gd name="T17" fmla="*/ 624 w 62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24" h="344">
                        <a:moveTo>
                          <a:pt x="0" y="336"/>
                        </a:moveTo>
                        <a:cubicBezTo>
                          <a:pt x="44" y="340"/>
                          <a:pt x="88" y="344"/>
                          <a:pt x="144" y="288"/>
                        </a:cubicBezTo>
                        <a:cubicBezTo>
                          <a:pt x="200" y="232"/>
                          <a:pt x="272" y="0"/>
                          <a:pt x="336" y="0"/>
                        </a:cubicBezTo>
                        <a:cubicBezTo>
                          <a:pt x="400" y="0"/>
                          <a:pt x="480" y="232"/>
                          <a:pt x="528" y="288"/>
                        </a:cubicBezTo>
                        <a:cubicBezTo>
                          <a:pt x="576" y="344"/>
                          <a:pt x="600" y="340"/>
                          <a:pt x="624" y="336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ffectLst>
                    <a:glow rad="25400">
                      <a:schemeClr val="accent2">
                        <a:alpha val="75000"/>
                      </a:schemeClr>
                    </a:glo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79"/>
                  <p:cNvSpPr/>
                  <p:nvPr/>
                </p:nvSpPr>
                <p:spPr>
                  <a:xfrm>
                    <a:off x="4593377" y="2814715"/>
                    <a:ext cx="3725123" cy="2529086"/>
                  </a:xfrm>
                  <a:custGeom>
                    <a:avLst/>
                    <a:gdLst>
                      <a:gd name="connsiteX0" fmla="*/ 156423 w 3725123"/>
                      <a:gd name="connsiteY0" fmla="*/ 1816100 h 2529086"/>
                      <a:gd name="connsiteX1" fmla="*/ 156423 w 3725123"/>
                      <a:gd name="connsiteY1" fmla="*/ 2425700 h 2529086"/>
                      <a:gd name="connsiteX2" fmla="*/ 1782023 w 3725123"/>
                      <a:gd name="connsiteY2" fmla="*/ 2463800 h 2529086"/>
                      <a:gd name="connsiteX3" fmla="*/ 3217123 w 3725123"/>
                      <a:gd name="connsiteY3" fmla="*/ 1765300 h 2529086"/>
                      <a:gd name="connsiteX4" fmla="*/ 3725123 w 3725123"/>
                      <a:gd name="connsiteY4" fmla="*/ 0 h 2529086"/>
                      <a:gd name="connsiteX5" fmla="*/ 3725123 w 3725123"/>
                      <a:gd name="connsiteY5" fmla="*/ 0 h 2529086"/>
                      <a:gd name="connsiteX6" fmla="*/ 3725123 w 3725123"/>
                      <a:gd name="connsiteY6" fmla="*/ 0 h 2529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25123" h="2529086">
                        <a:moveTo>
                          <a:pt x="156423" y="1816100"/>
                        </a:moveTo>
                        <a:cubicBezTo>
                          <a:pt x="20956" y="2066925"/>
                          <a:pt x="-114510" y="2317750"/>
                          <a:pt x="156423" y="2425700"/>
                        </a:cubicBezTo>
                        <a:cubicBezTo>
                          <a:pt x="427356" y="2533650"/>
                          <a:pt x="1271906" y="2573867"/>
                          <a:pt x="1782023" y="2463800"/>
                        </a:cubicBezTo>
                        <a:cubicBezTo>
                          <a:pt x="2292140" y="2353733"/>
                          <a:pt x="2893273" y="2175933"/>
                          <a:pt x="3217123" y="1765300"/>
                        </a:cubicBezTo>
                        <a:cubicBezTo>
                          <a:pt x="3540973" y="1354667"/>
                          <a:pt x="3725123" y="0"/>
                          <a:pt x="3725123" y="0"/>
                        </a:cubicBezTo>
                        <a:lnTo>
                          <a:pt x="3725123" y="0"/>
                        </a:lnTo>
                        <a:lnTo>
                          <a:pt x="3725123" y="0"/>
                        </a:lnTo>
                      </a:path>
                    </a:pathLst>
                  </a:custGeom>
                  <a:ln>
                    <a:solidFill>
                      <a:schemeClr val="tx2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Freeform 80"/>
                  <p:cNvSpPr/>
                  <p:nvPr/>
                </p:nvSpPr>
                <p:spPr>
                  <a:xfrm>
                    <a:off x="6342490" y="2789315"/>
                    <a:ext cx="1739900" cy="2095620"/>
                  </a:xfrm>
                  <a:custGeom>
                    <a:avLst/>
                    <a:gdLst>
                      <a:gd name="connsiteX0" fmla="*/ 0 w 1739900"/>
                      <a:gd name="connsiteY0" fmla="*/ 1841500 h 2095620"/>
                      <a:gd name="connsiteX1" fmla="*/ 228600 w 1739900"/>
                      <a:gd name="connsiteY1" fmla="*/ 2095500 h 2095620"/>
                      <a:gd name="connsiteX2" fmla="*/ 939800 w 1739900"/>
                      <a:gd name="connsiteY2" fmla="*/ 1866900 h 2095620"/>
                      <a:gd name="connsiteX3" fmla="*/ 1358900 w 1739900"/>
                      <a:gd name="connsiteY3" fmla="*/ 1346200 h 2095620"/>
                      <a:gd name="connsiteX4" fmla="*/ 1739900 w 1739900"/>
                      <a:gd name="connsiteY4" fmla="*/ 0 h 2095620"/>
                      <a:gd name="connsiteX5" fmla="*/ 1739900 w 1739900"/>
                      <a:gd name="connsiteY5" fmla="*/ 0 h 2095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39900" h="2095620">
                        <a:moveTo>
                          <a:pt x="0" y="1841500"/>
                        </a:moveTo>
                        <a:cubicBezTo>
                          <a:pt x="35983" y="1966383"/>
                          <a:pt x="71967" y="2091267"/>
                          <a:pt x="228600" y="2095500"/>
                        </a:cubicBezTo>
                        <a:cubicBezTo>
                          <a:pt x="385233" y="2099733"/>
                          <a:pt x="751417" y="1991783"/>
                          <a:pt x="939800" y="1866900"/>
                        </a:cubicBezTo>
                        <a:cubicBezTo>
                          <a:pt x="1128183" y="1742017"/>
                          <a:pt x="1225550" y="1657350"/>
                          <a:pt x="1358900" y="1346200"/>
                        </a:cubicBezTo>
                        <a:cubicBezTo>
                          <a:pt x="1492250" y="1035050"/>
                          <a:pt x="1739900" y="0"/>
                          <a:pt x="1739900" y="0"/>
                        </a:cubicBezTo>
                        <a:lnTo>
                          <a:pt x="1739900" y="0"/>
                        </a:lnTo>
                      </a:path>
                    </a:pathLst>
                  </a:custGeom>
                  <a:ln>
                    <a:solidFill>
                      <a:srgbClr val="007EE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3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5088222" y="4644135"/>
                  <a:ext cx="923938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b="1" dirty="0" smtClean="0">
                      <a:latin typeface="Times New Roman" charset="0"/>
                    </a:rPr>
                    <a:t>resistor</a:t>
                  </a:r>
                  <a:endParaRPr lang="en-US" dirty="0">
                    <a:latin typeface="Times New Roman" charset="0"/>
                  </a:endParaRPr>
                </a:p>
              </p:txBody>
            </p:sp>
          </p:grpSp>
          <p:sp>
            <p:nvSpPr>
              <p:cNvPr id="46" name="TextBox 45"/>
              <p:cNvSpPr txBox="1"/>
              <p:nvPr/>
            </p:nvSpPr>
            <p:spPr>
              <a:xfrm>
                <a:off x="4797025" y="1898830"/>
                <a:ext cx="18452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accent1"/>
                    </a:solidFill>
                    <a:latin typeface="Comic Sans MS"/>
                    <a:cs typeface="Comic Sans MS"/>
                  </a:rPr>
                  <a:t>Wall Current Monitor (WCM)</a:t>
                </a:r>
                <a:endParaRPr lang="en-US" dirty="0">
                  <a:solidFill>
                    <a:schemeClr val="accent1"/>
                  </a:solidFill>
                  <a:latin typeface="Comic Sans MS"/>
                  <a:cs typeface="Comic Sans MS"/>
                </a:endParaRPr>
              </a:p>
            </p:txBody>
          </p:sp>
        </p:grpSp>
        <p:sp>
          <p:nvSpPr>
            <p:cNvPr id="57" name="Line 9"/>
            <p:cNvSpPr>
              <a:spLocks noChangeShapeType="1"/>
            </p:cNvSpPr>
            <p:nvPr/>
          </p:nvSpPr>
          <p:spPr bwMode="auto">
            <a:xfrm>
              <a:off x="5112060" y="2888940"/>
              <a:ext cx="8550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8"/>
            <p:cNvSpPr>
              <a:spLocks noChangeShapeType="1"/>
            </p:cNvSpPr>
            <p:nvPr/>
          </p:nvSpPr>
          <p:spPr bwMode="auto">
            <a:xfrm flipV="1">
              <a:off x="5112060" y="2888940"/>
              <a:ext cx="0" cy="1800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8"/>
            <p:cNvSpPr>
              <a:spLocks noChangeShapeType="1"/>
            </p:cNvSpPr>
            <p:nvPr/>
          </p:nvSpPr>
          <p:spPr bwMode="auto">
            <a:xfrm flipV="1">
              <a:off x="5967155" y="2888940"/>
              <a:ext cx="0" cy="1800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9"/>
            <p:cNvSpPr>
              <a:spLocks noChangeShapeType="1"/>
            </p:cNvSpPr>
            <p:nvPr/>
          </p:nvSpPr>
          <p:spPr bwMode="auto">
            <a:xfrm>
              <a:off x="5112060" y="4464115"/>
              <a:ext cx="8550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8"/>
            <p:cNvSpPr>
              <a:spLocks noChangeShapeType="1"/>
            </p:cNvSpPr>
            <p:nvPr/>
          </p:nvSpPr>
          <p:spPr bwMode="auto">
            <a:xfrm flipV="1">
              <a:off x="5112060" y="4284095"/>
              <a:ext cx="0" cy="1800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8"/>
            <p:cNvSpPr>
              <a:spLocks noChangeShapeType="1"/>
            </p:cNvSpPr>
            <p:nvPr/>
          </p:nvSpPr>
          <p:spPr bwMode="auto">
            <a:xfrm flipV="1">
              <a:off x="5967155" y="4284095"/>
              <a:ext cx="0" cy="1800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AutoShape 28"/>
            <p:cNvSpPr>
              <a:spLocks/>
            </p:cNvSpPr>
            <p:nvPr/>
          </p:nvSpPr>
          <p:spPr bwMode="auto">
            <a:xfrm>
              <a:off x="6147175" y="3248979"/>
              <a:ext cx="1341438" cy="675075"/>
            </a:xfrm>
            <a:prstGeom prst="borderCallout2">
              <a:avLst>
                <a:gd name="adj1" fmla="val 22797"/>
                <a:gd name="adj2" fmla="val -4899"/>
                <a:gd name="adj3" fmla="val 22797"/>
                <a:gd name="adj4" fmla="val -20874"/>
                <a:gd name="adj5" fmla="val -45699"/>
                <a:gd name="adj6" fmla="val -4593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800" b="0" dirty="0">
                  <a:solidFill>
                    <a:schemeClr val="accent1"/>
                  </a:solidFill>
                  <a:latin typeface="Comic Sans MS"/>
                  <a:cs typeface="Comic Sans MS"/>
                </a:rPr>
                <a:t>Insulator</a:t>
              </a:r>
            </a:p>
            <a:p>
              <a:pPr algn="ctr"/>
              <a:r>
                <a:rPr lang="en-US" sz="1800" b="0" dirty="0">
                  <a:solidFill>
                    <a:schemeClr val="accent1"/>
                  </a:solidFill>
                  <a:latin typeface="Comic Sans MS"/>
                  <a:cs typeface="Comic Sans MS"/>
                </a:rPr>
                <a:t>(ceramic</a:t>
              </a:r>
              <a:r>
                <a:rPr lang="en-US" sz="1800" b="0" dirty="0">
                  <a:solidFill>
                    <a:schemeClr val="accent1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933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53625"/>
            <a:ext cx="6660740" cy="914400"/>
          </a:xfrm>
        </p:spPr>
        <p:txBody>
          <a:bodyPr/>
          <a:lstStyle/>
          <a:p>
            <a:r>
              <a:rPr lang="en-US" sz="4400" dirty="0"/>
              <a:t>Coupled Bunch </a:t>
            </a:r>
            <a:r>
              <a:rPr lang="en-US" sz="4400" dirty="0" smtClean="0"/>
              <a:t>Instability n=3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50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791580" y="1854950"/>
            <a:ext cx="8100900" cy="4371510"/>
            <a:chOff x="1068865" y="1219200"/>
            <a:chExt cx="8100900" cy="4371510"/>
          </a:xfrm>
        </p:grpSpPr>
        <p:sp>
          <p:nvSpPr>
            <p:cNvPr id="51" name="Line 2"/>
            <p:cNvSpPr>
              <a:spLocks noChangeShapeType="1"/>
            </p:cNvSpPr>
            <p:nvPr/>
          </p:nvSpPr>
          <p:spPr bwMode="auto">
            <a:xfrm>
              <a:off x="2378075" y="2168525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3"/>
            <p:cNvSpPr>
              <a:spLocks noChangeArrowheads="1"/>
            </p:cNvSpPr>
            <p:nvPr/>
          </p:nvSpPr>
          <p:spPr bwMode="auto">
            <a:xfrm>
              <a:off x="2682875" y="2133600"/>
              <a:ext cx="152400" cy="152400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4206875" y="2438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>
                <a:solidFill>
                  <a:schemeClr val="tx2"/>
                </a:solidFill>
                <a:latin typeface="Times New Roman" charset="0"/>
              </a:endParaRPr>
            </a:p>
          </p:txBody>
        </p:sp>
        <p:sp>
          <p:nvSpPr>
            <p:cNvPr id="54" name="Oval 5"/>
            <p:cNvSpPr>
              <a:spLocks noChangeArrowheads="1"/>
            </p:cNvSpPr>
            <p:nvPr/>
          </p:nvSpPr>
          <p:spPr bwMode="auto">
            <a:xfrm>
              <a:off x="5730875" y="2133600"/>
              <a:ext cx="152400" cy="1524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" name="Oval 6"/>
            <p:cNvSpPr>
              <a:spLocks noChangeArrowheads="1"/>
            </p:cNvSpPr>
            <p:nvPr/>
          </p:nvSpPr>
          <p:spPr bwMode="auto">
            <a:xfrm>
              <a:off x="6416675" y="1752600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>
              <a:off x="2743200" y="1219200"/>
              <a:ext cx="39973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/>
                <a:t> </a:t>
              </a:r>
              <a:r>
                <a:rPr lang="en-US" b="1"/>
                <a:t>A        B       C       D</a:t>
              </a:r>
              <a:endParaRPr lang="en-US"/>
            </a:p>
          </p:txBody>
        </p:sp>
        <p:sp>
          <p:nvSpPr>
            <p:cNvPr id="57" name="Line 8"/>
            <p:cNvSpPr>
              <a:spLocks noChangeShapeType="1"/>
            </p:cNvSpPr>
            <p:nvPr/>
          </p:nvSpPr>
          <p:spPr bwMode="auto">
            <a:xfrm>
              <a:off x="1616075" y="1414463"/>
              <a:ext cx="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9"/>
            <p:cNvSpPr>
              <a:spLocks noChangeShapeType="1"/>
            </p:cNvSpPr>
            <p:nvPr/>
          </p:nvSpPr>
          <p:spPr bwMode="auto">
            <a:xfrm>
              <a:off x="1616075" y="2176463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Text Box 10"/>
            <p:cNvSpPr txBox="1">
              <a:spLocks noChangeArrowheads="1"/>
            </p:cNvSpPr>
            <p:nvPr/>
          </p:nvSpPr>
          <p:spPr bwMode="auto">
            <a:xfrm>
              <a:off x="1158875" y="1379538"/>
              <a:ext cx="4796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  <a:sym typeface="Symbol" charset="0"/>
                </a:rPr>
                <a:t></a:t>
              </a:r>
              <a:r>
                <a:rPr lang="en-US" sz="1800" b="1" dirty="0">
                  <a:latin typeface="+mn-lt"/>
                </a:rPr>
                <a:t>E</a:t>
              </a:r>
            </a:p>
          </p:txBody>
        </p:sp>
        <p:sp>
          <p:nvSpPr>
            <p:cNvPr id="60" name="Text Box 11"/>
            <p:cNvSpPr txBox="1">
              <a:spLocks noChangeArrowheads="1"/>
            </p:cNvSpPr>
            <p:nvPr/>
          </p:nvSpPr>
          <p:spPr bwMode="auto">
            <a:xfrm>
              <a:off x="1616075" y="2212975"/>
              <a:ext cx="8259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</a:rPr>
                <a:t>phase</a:t>
              </a:r>
              <a:endParaRPr lang="en-US" dirty="0">
                <a:latin typeface="+mn-lt"/>
              </a:endParaRPr>
            </a:p>
          </p:txBody>
        </p:sp>
        <p:sp>
          <p:nvSpPr>
            <p:cNvPr id="61" name="Line 12"/>
            <p:cNvSpPr>
              <a:spLocks noChangeShapeType="1"/>
            </p:cNvSpPr>
            <p:nvPr/>
          </p:nvSpPr>
          <p:spPr bwMode="auto">
            <a:xfrm>
              <a:off x="1293890" y="3505200"/>
              <a:ext cx="10235" cy="1088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13"/>
            <p:cNvSpPr>
              <a:spLocks noChangeShapeType="1"/>
            </p:cNvSpPr>
            <p:nvPr/>
          </p:nvSpPr>
          <p:spPr bwMode="auto">
            <a:xfrm>
              <a:off x="1293890" y="4593450"/>
              <a:ext cx="4571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Text Box 14"/>
            <p:cNvSpPr txBox="1">
              <a:spLocks noChangeArrowheads="1"/>
            </p:cNvSpPr>
            <p:nvPr/>
          </p:nvSpPr>
          <p:spPr bwMode="auto">
            <a:xfrm>
              <a:off x="1068865" y="2883260"/>
              <a:ext cx="109517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  <a:sym typeface="Symbol" charset="0"/>
                </a:rPr>
                <a:t>V</a:t>
              </a:r>
            </a:p>
            <a:p>
              <a:r>
                <a:rPr lang="en-US" sz="1800" b="1" dirty="0">
                  <a:latin typeface="+mn-lt"/>
                  <a:sym typeface="Symbol" charset="0"/>
                </a:rPr>
                <a:t>induced</a:t>
              </a:r>
              <a:endParaRPr lang="en-US" sz="1800" b="1" dirty="0">
                <a:latin typeface="+mn-lt"/>
              </a:endParaRPr>
            </a:p>
          </p:txBody>
        </p:sp>
        <p:sp>
          <p:nvSpPr>
            <p:cNvPr id="64" name="Freeform 19"/>
            <p:cNvSpPr>
              <a:spLocks/>
            </p:cNvSpPr>
            <p:nvPr/>
          </p:nvSpPr>
          <p:spPr bwMode="auto">
            <a:xfrm rot="-10795789">
              <a:off x="1524000" y="40386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Freeform 21"/>
            <p:cNvSpPr>
              <a:spLocks/>
            </p:cNvSpPr>
            <p:nvPr/>
          </p:nvSpPr>
          <p:spPr bwMode="auto">
            <a:xfrm rot="-10795789">
              <a:off x="4648200" y="40386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Freeform 22"/>
            <p:cNvSpPr>
              <a:spLocks/>
            </p:cNvSpPr>
            <p:nvPr/>
          </p:nvSpPr>
          <p:spPr bwMode="auto">
            <a:xfrm>
              <a:off x="3810000" y="32004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Freeform 24"/>
            <p:cNvSpPr>
              <a:spLocks/>
            </p:cNvSpPr>
            <p:nvPr/>
          </p:nvSpPr>
          <p:spPr bwMode="auto">
            <a:xfrm>
              <a:off x="2362200" y="32004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25"/>
            <p:cNvSpPr>
              <a:spLocks noChangeShapeType="1"/>
            </p:cNvSpPr>
            <p:nvPr/>
          </p:nvSpPr>
          <p:spPr bwMode="auto">
            <a:xfrm>
              <a:off x="2759075" y="2362200"/>
              <a:ext cx="0" cy="68580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26"/>
            <p:cNvSpPr>
              <a:spLocks noChangeShapeType="1"/>
            </p:cNvSpPr>
            <p:nvPr/>
          </p:nvSpPr>
          <p:spPr bwMode="auto">
            <a:xfrm>
              <a:off x="4283075" y="26670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27"/>
            <p:cNvSpPr>
              <a:spLocks noChangeShapeType="1"/>
            </p:cNvSpPr>
            <p:nvPr/>
          </p:nvSpPr>
          <p:spPr bwMode="auto">
            <a:xfrm>
              <a:off x="5807075" y="2362200"/>
              <a:ext cx="0" cy="6858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28"/>
            <p:cNvSpPr>
              <a:spLocks noChangeShapeType="1"/>
            </p:cNvSpPr>
            <p:nvPr/>
          </p:nvSpPr>
          <p:spPr bwMode="auto">
            <a:xfrm>
              <a:off x="6492875" y="1981200"/>
              <a:ext cx="0" cy="10668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Text Box 29"/>
            <p:cNvSpPr txBox="1">
              <a:spLocks noChangeArrowheads="1"/>
            </p:cNvSpPr>
            <p:nvPr/>
          </p:nvSpPr>
          <p:spPr bwMode="auto">
            <a:xfrm>
              <a:off x="1203880" y="4539153"/>
              <a:ext cx="8259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</a:rPr>
                <a:t>phase</a:t>
              </a:r>
              <a:endParaRPr lang="en-US" dirty="0">
                <a:latin typeface="+mn-lt"/>
              </a:endParaRPr>
            </a:p>
          </p:txBody>
        </p:sp>
        <p:sp>
          <p:nvSpPr>
            <p:cNvPr id="73" name="Line 30"/>
            <p:cNvSpPr>
              <a:spLocks noChangeShapeType="1"/>
            </p:cNvSpPr>
            <p:nvPr/>
          </p:nvSpPr>
          <p:spPr bwMode="auto">
            <a:xfrm>
              <a:off x="2378075" y="2168525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31"/>
            <p:cNvSpPr>
              <a:spLocks noChangeArrowheads="1"/>
            </p:cNvSpPr>
            <p:nvPr/>
          </p:nvSpPr>
          <p:spPr bwMode="auto">
            <a:xfrm>
              <a:off x="2759075" y="1863725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0033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5" name="Oval 32"/>
            <p:cNvSpPr>
              <a:spLocks noChangeArrowheads="1"/>
            </p:cNvSpPr>
            <p:nvPr/>
          </p:nvSpPr>
          <p:spPr bwMode="auto">
            <a:xfrm>
              <a:off x="6111875" y="18288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" name="Oval 33"/>
            <p:cNvSpPr>
              <a:spLocks noChangeArrowheads="1"/>
            </p:cNvSpPr>
            <p:nvPr/>
          </p:nvSpPr>
          <p:spPr bwMode="auto">
            <a:xfrm>
              <a:off x="5045075" y="18288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" name="Oval 34"/>
            <p:cNvSpPr>
              <a:spLocks noChangeArrowheads="1"/>
            </p:cNvSpPr>
            <p:nvPr/>
          </p:nvSpPr>
          <p:spPr bwMode="auto">
            <a:xfrm>
              <a:off x="3902075" y="18288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" name="Line 35"/>
            <p:cNvSpPr>
              <a:spLocks noChangeShapeType="1"/>
            </p:cNvSpPr>
            <p:nvPr/>
          </p:nvSpPr>
          <p:spPr bwMode="auto">
            <a:xfrm flipV="1">
              <a:off x="2606675" y="1863725"/>
              <a:ext cx="228600" cy="22860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Text Box 36"/>
            <p:cNvSpPr txBox="1">
              <a:spLocks noChangeArrowheads="1"/>
            </p:cNvSpPr>
            <p:nvPr/>
          </p:nvSpPr>
          <p:spPr bwMode="auto">
            <a:xfrm>
              <a:off x="3807190" y="5133510"/>
              <a:ext cx="5362575" cy="45720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7FD13B"/>
                  </a:solidFill>
                </a:rPr>
                <a:t>A &amp; C induced voltages do not cancel</a:t>
              </a:r>
            </a:p>
          </p:txBody>
        </p:sp>
        <p:sp>
          <p:nvSpPr>
            <p:cNvPr id="80" name="Freeform 37"/>
            <p:cNvSpPr>
              <a:spLocks/>
            </p:cNvSpPr>
            <p:nvPr/>
          </p:nvSpPr>
          <p:spPr bwMode="auto">
            <a:xfrm rot="-10795789">
              <a:off x="6096000" y="40386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44"/>
            <p:cNvSpPr>
              <a:spLocks noChangeShapeType="1"/>
            </p:cNvSpPr>
            <p:nvPr/>
          </p:nvSpPr>
          <p:spPr bwMode="auto">
            <a:xfrm>
              <a:off x="1463675" y="4038600"/>
              <a:ext cx="7239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027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53625"/>
            <a:ext cx="6660740" cy="914400"/>
          </a:xfrm>
        </p:spPr>
        <p:txBody>
          <a:bodyPr/>
          <a:lstStyle/>
          <a:p>
            <a:r>
              <a:rPr lang="en-US" sz="4400" dirty="0"/>
              <a:t>Coupled Bunch </a:t>
            </a:r>
            <a:r>
              <a:rPr lang="en-US" sz="4400" dirty="0" smtClean="0"/>
              <a:t>Instability n=3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51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838200" y="2009892"/>
            <a:ext cx="7543800" cy="4221033"/>
            <a:chOff x="838200" y="1219200"/>
            <a:chExt cx="7543800" cy="4221033"/>
          </a:xfrm>
        </p:grpSpPr>
        <p:sp>
          <p:nvSpPr>
            <p:cNvPr id="43" name="Line 66"/>
            <p:cNvSpPr>
              <a:spLocks noChangeShapeType="1"/>
            </p:cNvSpPr>
            <p:nvPr/>
          </p:nvSpPr>
          <p:spPr bwMode="auto">
            <a:xfrm>
              <a:off x="2133600" y="2168525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67"/>
            <p:cNvSpPr>
              <a:spLocks noChangeArrowheads="1"/>
            </p:cNvSpPr>
            <p:nvPr/>
          </p:nvSpPr>
          <p:spPr bwMode="auto">
            <a:xfrm>
              <a:off x="2438400" y="2133600"/>
              <a:ext cx="152400" cy="152400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" name="Oval 68"/>
            <p:cNvSpPr>
              <a:spLocks noChangeArrowheads="1"/>
            </p:cNvSpPr>
            <p:nvPr/>
          </p:nvSpPr>
          <p:spPr bwMode="auto">
            <a:xfrm>
              <a:off x="3962400" y="2438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>
                <a:solidFill>
                  <a:schemeClr val="tx2"/>
                </a:solidFill>
                <a:latin typeface="Times New Roman" charset="0"/>
              </a:endParaRPr>
            </a:p>
          </p:txBody>
        </p:sp>
        <p:sp>
          <p:nvSpPr>
            <p:cNvPr id="46" name="Oval 69"/>
            <p:cNvSpPr>
              <a:spLocks noChangeArrowheads="1"/>
            </p:cNvSpPr>
            <p:nvPr/>
          </p:nvSpPr>
          <p:spPr bwMode="auto">
            <a:xfrm>
              <a:off x="5486400" y="2133600"/>
              <a:ext cx="152400" cy="1524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" name="Oval 70"/>
            <p:cNvSpPr>
              <a:spLocks noChangeArrowheads="1"/>
            </p:cNvSpPr>
            <p:nvPr/>
          </p:nvSpPr>
          <p:spPr bwMode="auto">
            <a:xfrm>
              <a:off x="6172200" y="1752600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" name="Text Box 71"/>
            <p:cNvSpPr txBox="1">
              <a:spLocks noChangeArrowheads="1"/>
            </p:cNvSpPr>
            <p:nvPr/>
          </p:nvSpPr>
          <p:spPr bwMode="auto">
            <a:xfrm>
              <a:off x="2498725" y="1219200"/>
              <a:ext cx="39830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imes New Roman" charset="0"/>
                </a:rPr>
                <a:t> </a:t>
              </a:r>
              <a:r>
                <a:rPr lang="en-US" b="1"/>
                <a:t>A        B       C       D</a:t>
              </a:r>
              <a:endParaRPr lang="en-US"/>
            </a:p>
          </p:txBody>
        </p:sp>
        <p:sp>
          <p:nvSpPr>
            <p:cNvPr id="49" name="Line 72"/>
            <p:cNvSpPr>
              <a:spLocks noChangeShapeType="1"/>
            </p:cNvSpPr>
            <p:nvPr/>
          </p:nvSpPr>
          <p:spPr bwMode="auto">
            <a:xfrm>
              <a:off x="1371600" y="1414463"/>
              <a:ext cx="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73"/>
            <p:cNvSpPr>
              <a:spLocks noChangeShapeType="1"/>
            </p:cNvSpPr>
            <p:nvPr/>
          </p:nvSpPr>
          <p:spPr bwMode="auto">
            <a:xfrm>
              <a:off x="1371600" y="2176463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Text Box 74"/>
            <p:cNvSpPr txBox="1">
              <a:spLocks noChangeArrowheads="1"/>
            </p:cNvSpPr>
            <p:nvPr/>
          </p:nvSpPr>
          <p:spPr bwMode="auto">
            <a:xfrm>
              <a:off x="838200" y="1295400"/>
              <a:ext cx="4796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  <a:sym typeface="Symbol" charset="0"/>
                </a:rPr>
                <a:t></a:t>
              </a:r>
              <a:r>
                <a:rPr lang="en-US" sz="1800" b="1" dirty="0">
                  <a:latin typeface="+mn-lt"/>
                </a:rPr>
                <a:t>E</a:t>
              </a:r>
            </a:p>
          </p:txBody>
        </p:sp>
        <p:sp>
          <p:nvSpPr>
            <p:cNvPr id="84" name="Text Box 75"/>
            <p:cNvSpPr txBox="1">
              <a:spLocks noChangeArrowheads="1"/>
            </p:cNvSpPr>
            <p:nvPr/>
          </p:nvSpPr>
          <p:spPr bwMode="auto">
            <a:xfrm>
              <a:off x="1371600" y="2212975"/>
              <a:ext cx="8259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</a:rPr>
                <a:t>phase</a:t>
              </a:r>
              <a:endParaRPr lang="en-US" dirty="0">
                <a:latin typeface="+mn-lt"/>
              </a:endParaRPr>
            </a:p>
          </p:txBody>
        </p:sp>
        <p:sp>
          <p:nvSpPr>
            <p:cNvPr id="85" name="Line 76"/>
            <p:cNvSpPr>
              <a:spLocks noChangeShapeType="1"/>
            </p:cNvSpPr>
            <p:nvPr/>
          </p:nvSpPr>
          <p:spPr bwMode="auto">
            <a:xfrm flipH="1">
              <a:off x="1061610" y="3505199"/>
              <a:ext cx="8765" cy="13383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77"/>
            <p:cNvSpPr>
              <a:spLocks noChangeShapeType="1"/>
            </p:cNvSpPr>
            <p:nvPr/>
          </p:nvSpPr>
          <p:spPr bwMode="auto">
            <a:xfrm>
              <a:off x="1050885" y="4843553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Text Box 78"/>
            <p:cNvSpPr txBox="1">
              <a:spLocks noChangeArrowheads="1"/>
            </p:cNvSpPr>
            <p:nvPr/>
          </p:nvSpPr>
          <p:spPr bwMode="auto">
            <a:xfrm>
              <a:off x="1066800" y="2974975"/>
              <a:ext cx="109517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  <a:sym typeface="Symbol" charset="0"/>
                </a:rPr>
                <a:t>V</a:t>
              </a:r>
            </a:p>
            <a:p>
              <a:r>
                <a:rPr lang="en-US" sz="1800" b="1" dirty="0">
                  <a:latin typeface="+mn-lt"/>
                  <a:sym typeface="Symbol" charset="0"/>
                </a:rPr>
                <a:t>induced</a:t>
              </a:r>
              <a:endParaRPr lang="en-US" sz="1800" b="1" dirty="0">
                <a:latin typeface="+mn-lt"/>
              </a:endParaRPr>
            </a:p>
          </p:txBody>
        </p:sp>
        <p:sp>
          <p:nvSpPr>
            <p:cNvPr id="88" name="Freeform 79"/>
            <p:cNvSpPr>
              <a:spLocks/>
            </p:cNvSpPr>
            <p:nvPr/>
          </p:nvSpPr>
          <p:spPr bwMode="auto">
            <a:xfrm rot="-10795789">
              <a:off x="1295400" y="40386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 rot="-10795789">
              <a:off x="4419600" y="40386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3581400" y="32004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2133600" y="32004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83"/>
            <p:cNvSpPr>
              <a:spLocks noChangeShapeType="1"/>
            </p:cNvSpPr>
            <p:nvPr/>
          </p:nvSpPr>
          <p:spPr bwMode="auto">
            <a:xfrm>
              <a:off x="2514600" y="2362200"/>
              <a:ext cx="0" cy="68580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84"/>
            <p:cNvSpPr>
              <a:spLocks noChangeShapeType="1"/>
            </p:cNvSpPr>
            <p:nvPr/>
          </p:nvSpPr>
          <p:spPr bwMode="auto">
            <a:xfrm>
              <a:off x="4038600" y="26670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85"/>
            <p:cNvSpPr>
              <a:spLocks noChangeShapeType="1"/>
            </p:cNvSpPr>
            <p:nvPr/>
          </p:nvSpPr>
          <p:spPr bwMode="auto">
            <a:xfrm>
              <a:off x="5562600" y="2362200"/>
              <a:ext cx="0" cy="6858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86"/>
            <p:cNvSpPr>
              <a:spLocks noChangeShapeType="1"/>
            </p:cNvSpPr>
            <p:nvPr/>
          </p:nvSpPr>
          <p:spPr bwMode="auto">
            <a:xfrm>
              <a:off x="6248400" y="1981200"/>
              <a:ext cx="0" cy="10668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Text Box 87"/>
            <p:cNvSpPr txBox="1">
              <a:spLocks noChangeArrowheads="1"/>
            </p:cNvSpPr>
            <p:nvPr/>
          </p:nvSpPr>
          <p:spPr bwMode="auto">
            <a:xfrm>
              <a:off x="1016605" y="4798548"/>
              <a:ext cx="8259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</a:rPr>
                <a:t>phase</a:t>
              </a:r>
              <a:endParaRPr lang="en-US" dirty="0">
                <a:latin typeface="+mn-lt"/>
              </a:endParaRPr>
            </a:p>
          </p:txBody>
        </p:sp>
        <p:sp>
          <p:nvSpPr>
            <p:cNvPr id="97" name="Line 88"/>
            <p:cNvSpPr>
              <a:spLocks noChangeShapeType="1"/>
            </p:cNvSpPr>
            <p:nvPr/>
          </p:nvSpPr>
          <p:spPr bwMode="auto">
            <a:xfrm>
              <a:off x="2133600" y="2168525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Oval 89"/>
            <p:cNvSpPr>
              <a:spLocks noChangeArrowheads="1"/>
            </p:cNvSpPr>
            <p:nvPr/>
          </p:nvSpPr>
          <p:spPr bwMode="auto">
            <a:xfrm>
              <a:off x="2514600" y="1863725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0033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9" name="Oval 90"/>
            <p:cNvSpPr>
              <a:spLocks noChangeArrowheads="1"/>
            </p:cNvSpPr>
            <p:nvPr/>
          </p:nvSpPr>
          <p:spPr bwMode="auto">
            <a:xfrm>
              <a:off x="5867400" y="18288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0" name="Oval 91"/>
            <p:cNvSpPr>
              <a:spLocks noChangeArrowheads="1"/>
            </p:cNvSpPr>
            <p:nvPr/>
          </p:nvSpPr>
          <p:spPr bwMode="auto">
            <a:xfrm>
              <a:off x="4800600" y="18288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" name="Oval 92"/>
            <p:cNvSpPr>
              <a:spLocks noChangeArrowheads="1"/>
            </p:cNvSpPr>
            <p:nvPr/>
          </p:nvSpPr>
          <p:spPr bwMode="auto">
            <a:xfrm>
              <a:off x="3657600" y="18288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" name="Line 93"/>
            <p:cNvSpPr>
              <a:spLocks noChangeShapeType="1"/>
            </p:cNvSpPr>
            <p:nvPr/>
          </p:nvSpPr>
          <p:spPr bwMode="auto">
            <a:xfrm flipV="1">
              <a:off x="2362200" y="1863725"/>
              <a:ext cx="228600" cy="22860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 rot="-10795789">
              <a:off x="5867400" y="4038600"/>
              <a:ext cx="2286000" cy="8382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95"/>
            <p:cNvSpPr>
              <a:spLocks noChangeShapeType="1"/>
            </p:cNvSpPr>
            <p:nvPr/>
          </p:nvSpPr>
          <p:spPr bwMode="auto">
            <a:xfrm>
              <a:off x="1295400" y="4038600"/>
              <a:ext cx="7086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Freeform 96"/>
            <p:cNvSpPr>
              <a:spLocks/>
            </p:cNvSpPr>
            <p:nvPr/>
          </p:nvSpPr>
          <p:spPr bwMode="auto">
            <a:xfrm>
              <a:off x="2895600" y="3505200"/>
              <a:ext cx="2286000" cy="5334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 rot="-10795789">
              <a:off x="5181600" y="4038600"/>
              <a:ext cx="2286000" cy="5334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EA157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Text Box 101"/>
            <p:cNvSpPr txBox="1">
              <a:spLocks noChangeArrowheads="1"/>
            </p:cNvSpPr>
            <p:nvPr/>
          </p:nvSpPr>
          <p:spPr bwMode="auto">
            <a:xfrm>
              <a:off x="3184525" y="4978568"/>
              <a:ext cx="3157234" cy="46166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7FD13B"/>
                  </a:solidFill>
                </a:rPr>
                <a:t>This residual voltage</a:t>
              </a:r>
            </a:p>
          </p:txBody>
        </p:sp>
        <p:sp>
          <p:nvSpPr>
            <p:cNvPr id="108" name="Line 102"/>
            <p:cNvSpPr>
              <a:spLocks noChangeShapeType="1"/>
            </p:cNvSpPr>
            <p:nvPr/>
          </p:nvSpPr>
          <p:spPr bwMode="auto">
            <a:xfrm flipV="1">
              <a:off x="4301970" y="3810000"/>
              <a:ext cx="270030" cy="12585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6522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53625"/>
            <a:ext cx="6705745" cy="914400"/>
          </a:xfrm>
        </p:spPr>
        <p:txBody>
          <a:bodyPr/>
          <a:lstStyle/>
          <a:p>
            <a:r>
              <a:rPr lang="en-US" sz="4400" dirty="0"/>
              <a:t>Coupled Bunch </a:t>
            </a:r>
            <a:r>
              <a:rPr lang="en-US" sz="4400" dirty="0" smtClean="0"/>
              <a:t>Instability n=3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52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926595" y="1372453"/>
            <a:ext cx="7924762" cy="4904740"/>
            <a:chOff x="1066800" y="1074738"/>
            <a:chExt cx="7924762" cy="4904740"/>
          </a:xfrm>
        </p:grpSpPr>
        <p:sp>
          <p:nvSpPr>
            <p:cNvPr id="51" name="Line 2"/>
            <p:cNvSpPr>
              <a:spLocks noChangeShapeType="1"/>
            </p:cNvSpPr>
            <p:nvPr/>
          </p:nvSpPr>
          <p:spPr bwMode="auto">
            <a:xfrm>
              <a:off x="2133600" y="2168525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3"/>
            <p:cNvSpPr>
              <a:spLocks noChangeArrowheads="1"/>
            </p:cNvSpPr>
            <p:nvPr/>
          </p:nvSpPr>
          <p:spPr bwMode="auto">
            <a:xfrm>
              <a:off x="2438400" y="2133600"/>
              <a:ext cx="152400" cy="152400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3962400" y="2438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>
                <a:solidFill>
                  <a:schemeClr val="tx2"/>
                </a:solidFill>
                <a:latin typeface="Times New Roman" charset="0"/>
              </a:endParaRPr>
            </a:p>
          </p:txBody>
        </p:sp>
        <p:sp>
          <p:nvSpPr>
            <p:cNvPr id="54" name="Oval 5"/>
            <p:cNvSpPr>
              <a:spLocks noChangeArrowheads="1"/>
            </p:cNvSpPr>
            <p:nvPr/>
          </p:nvSpPr>
          <p:spPr bwMode="auto">
            <a:xfrm>
              <a:off x="5486400" y="2133600"/>
              <a:ext cx="152400" cy="1524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" name="Oval 6"/>
            <p:cNvSpPr>
              <a:spLocks noChangeArrowheads="1"/>
            </p:cNvSpPr>
            <p:nvPr/>
          </p:nvSpPr>
          <p:spPr bwMode="auto">
            <a:xfrm>
              <a:off x="6172200" y="1752600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>
              <a:off x="2498725" y="1219200"/>
              <a:ext cx="39830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imes New Roman" charset="0"/>
                </a:rPr>
                <a:t> </a:t>
              </a:r>
              <a:r>
                <a:rPr lang="en-US" b="1"/>
                <a:t>A        B       C       D</a:t>
              </a:r>
              <a:endParaRPr lang="en-US"/>
            </a:p>
          </p:txBody>
        </p:sp>
        <p:sp>
          <p:nvSpPr>
            <p:cNvPr id="57" name="Line 8"/>
            <p:cNvSpPr>
              <a:spLocks noChangeShapeType="1"/>
            </p:cNvSpPr>
            <p:nvPr/>
          </p:nvSpPr>
          <p:spPr bwMode="auto">
            <a:xfrm>
              <a:off x="1371600" y="1414463"/>
              <a:ext cx="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9"/>
            <p:cNvSpPr>
              <a:spLocks noChangeShapeType="1"/>
            </p:cNvSpPr>
            <p:nvPr/>
          </p:nvSpPr>
          <p:spPr bwMode="auto">
            <a:xfrm>
              <a:off x="1371600" y="2176463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Text Box 10"/>
            <p:cNvSpPr txBox="1">
              <a:spLocks noChangeArrowheads="1"/>
            </p:cNvSpPr>
            <p:nvPr/>
          </p:nvSpPr>
          <p:spPr bwMode="auto">
            <a:xfrm>
              <a:off x="1143000" y="1074738"/>
              <a:ext cx="4796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  <a:sym typeface="Symbol" charset="0"/>
                </a:rPr>
                <a:t></a:t>
              </a:r>
              <a:r>
                <a:rPr lang="en-US" sz="1800" b="1" dirty="0">
                  <a:latin typeface="+mn-lt"/>
                </a:rPr>
                <a:t>E</a:t>
              </a:r>
            </a:p>
          </p:txBody>
        </p:sp>
        <p:sp>
          <p:nvSpPr>
            <p:cNvPr id="60" name="Text Box 11"/>
            <p:cNvSpPr txBox="1">
              <a:spLocks noChangeArrowheads="1"/>
            </p:cNvSpPr>
            <p:nvPr/>
          </p:nvSpPr>
          <p:spPr bwMode="auto">
            <a:xfrm>
              <a:off x="1371600" y="2212975"/>
              <a:ext cx="8259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</a:rPr>
                <a:t>phase</a:t>
              </a:r>
              <a:endParaRPr lang="en-US" dirty="0">
                <a:latin typeface="+mn-lt"/>
              </a:endParaRPr>
            </a:p>
          </p:txBody>
        </p:sp>
        <p:sp>
          <p:nvSpPr>
            <p:cNvPr id="61" name="Line 12"/>
            <p:cNvSpPr>
              <a:spLocks noChangeShapeType="1"/>
            </p:cNvSpPr>
            <p:nvPr/>
          </p:nvSpPr>
          <p:spPr bwMode="auto">
            <a:xfrm>
              <a:off x="1295400" y="3505200"/>
              <a:ext cx="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13"/>
            <p:cNvSpPr>
              <a:spLocks noChangeShapeType="1"/>
            </p:cNvSpPr>
            <p:nvPr/>
          </p:nvSpPr>
          <p:spPr bwMode="auto">
            <a:xfrm>
              <a:off x="1281100" y="4256410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Text Box 14"/>
            <p:cNvSpPr txBox="1">
              <a:spLocks noChangeArrowheads="1"/>
            </p:cNvSpPr>
            <p:nvPr/>
          </p:nvSpPr>
          <p:spPr bwMode="auto">
            <a:xfrm>
              <a:off x="1066800" y="2906260"/>
              <a:ext cx="109517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  <a:sym typeface="Symbol" charset="0"/>
                </a:rPr>
                <a:t>V</a:t>
              </a:r>
            </a:p>
            <a:p>
              <a:r>
                <a:rPr lang="en-US" sz="1800" b="1" dirty="0">
                  <a:latin typeface="+mn-lt"/>
                  <a:sym typeface="Symbol" charset="0"/>
                </a:rPr>
                <a:t>induced</a:t>
              </a:r>
              <a:endParaRPr lang="en-US" sz="1800" b="1" dirty="0">
                <a:latin typeface="+mn-lt"/>
              </a:endParaRPr>
            </a:p>
          </p:txBody>
        </p:sp>
        <p:sp>
          <p:nvSpPr>
            <p:cNvPr id="64" name="Line 19"/>
            <p:cNvSpPr>
              <a:spLocks noChangeShapeType="1"/>
            </p:cNvSpPr>
            <p:nvPr/>
          </p:nvSpPr>
          <p:spPr bwMode="auto">
            <a:xfrm>
              <a:off x="2514600" y="2362200"/>
              <a:ext cx="0" cy="68580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20"/>
            <p:cNvSpPr>
              <a:spLocks noChangeShapeType="1"/>
            </p:cNvSpPr>
            <p:nvPr/>
          </p:nvSpPr>
          <p:spPr bwMode="auto">
            <a:xfrm>
              <a:off x="4038600" y="26670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21"/>
            <p:cNvSpPr>
              <a:spLocks noChangeShapeType="1"/>
            </p:cNvSpPr>
            <p:nvPr/>
          </p:nvSpPr>
          <p:spPr bwMode="auto">
            <a:xfrm>
              <a:off x="5562600" y="2362200"/>
              <a:ext cx="0" cy="6858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22"/>
            <p:cNvSpPr>
              <a:spLocks noChangeShapeType="1"/>
            </p:cNvSpPr>
            <p:nvPr/>
          </p:nvSpPr>
          <p:spPr bwMode="auto">
            <a:xfrm>
              <a:off x="6248400" y="1981200"/>
              <a:ext cx="0" cy="10668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Text Box 23"/>
            <p:cNvSpPr txBox="1">
              <a:spLocks noChangeArrowheads="1"/>
            </p:cNvSpPr>
            <p:nvPr/>
          </p:nvSpPr>
          <p:spPr bwMode="auto">
            <a:xfrm>
              <a:off x="1371600" y="4422775"/>
              <a:ext cx="8259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</a:rPr>
                <a:t>phase</a:t>
              </a:r>
              <a:endParaRPr lang="en-US" dirty="0">
                <a:latin typeface="+mn-lt"/>
              </a:endParaRPr>
            </a:p>
          </p:txBody>
        </p:sp>
        <p:sp>
          <p:nvSpPr>
            <p:cNvPr id="69" name="Line 24"/>
            <p:cNvSpPr>
              <a:spLocks noChangeShapeType="1"/>
            </p:cNvSpPr>
            <p:nvPr/>
          </p:nvSpPr>
          <p:spPr bwMode="auto">
            <a:xfrm>
              <a:off x="2133600" y="2168525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25"/>
            <p:cNvSpPr>
              <a:spLocks noChangeArrowheads="1"/>
            </p:cNvSpPr>
            <p:nvPr/>
          </p:nvSpPr>
          <p:spPr bwMode="auto">
            <a:xfrm>
              <a:off x="2514600" y="1863725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0033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1" name="Oval 26"/>
            <p:cNvSpPr>
              <a:spLocks noChangeArrowheads="1"/>
            </p:cNvSpPr>
            <p:nvPr/>
          </p:nvSpPr>
          <p:spPr bwMode="auto">
            <a:xfrm>
              <a:off x="5867400" y="18288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2" name="Oval 27"/>
            <p:cNvSpPr>
              <a:spLocks noChangeArrowheads="1"/>
            </p:cNvSpPr>
            <p:nvPr/>
          </p:nvSpPr>
          <p:spPr bwMode="auto">
            <a:xfrm>
              <a:off x="4800600" y="18288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3" name="Oval 28"/>
            <p:cNvSpPr>
              <a:spLocks noChangeArrowheads="1"/>
            </p:cNvSpPr>
            <p:nvPr/>
          </p:nvSpPr>
          <p:spPr bwMode="auto">
            <a:xfrm>
              <a:off x="3657600" y="18288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4" name="Line 29"/>
            <p:cNvSpPr>
              <a:spLocks noChangeShapeType="1"/>
            </p:cNvSpPr>
            <p:nvPr/>
          </p:nvSpPr>
          <p:spPr bwMode="auto">
            <a:xfrm flipV="1">
              <a:off x="2362200" y="1863725"/>
              <a:ext cx="228600" cy="22860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31"/>
            <p:cNvSpPr>
              <a:spLocks noChangeShapeType="1"/>
            </p:cNvSpPr>
            <p:nvPr/>
          </p:nvSpPr>
          <p:spPr bwMode="auto">
            <a:xfrm>
              <a:off x="2416950" y="4031385"/>
              <a:ext cx="5507850" cy="72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Freeform 32"/>
            <p:cNvSpPr>
              <a:spLocks/>
            </p:cNvSpPr>
            <p:nvPr/>
          </p:nvSpPr>
          <p:spPr bwMode="auto">
            <a:xfrm>
              <a:off x="2895600" y="3505200"/>
              <a:ext cx="2286000" cy="5334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EA157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Freeform 33"/>
            <p:cNvSpPr>
              <a:spLocks/>
            </p:cNvSpPr>
            <p:nvPr/>
          </p:nvSpPr>
          <p:spPr bwMode="auto">
            <a:xfrm rot="-10795789">
              <a:off x="5181600" y="4038600"/>
              <a:ext cx="2286000" cy="533400"/>
            </a:xfrm>
            <a:custGeom>
              <a:avLst/>
              <a:gdLst>
                <a:gd name="T0" fmla="*/ 0 w 1488"/>
                <a:gd name="T1" fmla="*/ 2147483647 h 528"/>
                <a:gd name="T2" fmla="*/ 2147483647 w 1488"/>
                <a:gd name="T3" fmla="*/ 0 h 528"/>
                <a:gd name="T4" fmla="*/ 2147483647 w 148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488"/>
                <a:gd name="T10" fmla="*/ 0 h 528"/>
                <a:gd name="T11" fmla="*/ 1488 w 14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528">
                  <a:moveTo>
                    <a:pt x="0" y="528"/>
                  </a:moveTo>
                  <a:cubicBezTo>
                    <a:pt x="236" y="264"/>
                    <a:pt x="472" y="0"/>
                    <a:pt x="720" y="0"/>
                  </a:cubicBezTo>
                  <a:cubicBezTo>
                    <a:pt x="968" y="0"/>
                    <a:pt x="1360" y="440"/>
                    <a:pt x="1488" y="528"/>
                  </a:cubicBezTo>
                </a:path>
              </a:pathLst>
            </a:custGeom>
            <a:noFill/>
            <a:ln w="28575">
              <a:solidFill>
                <a:srgbClr val="EA157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Text Box 34"/>
            <p:cNvSpPr txBox="1">
              <a:spLocks noChangeArrowheads="1"/>
            </p:cNvSpPr>
            <p:nvPr/>
          </p:nvSpPr>
          <p:spPr bwMode="auto">
            <a:xfrm>
              <a:off x="3297575" y="4779150"/>
              <a:ext cx="5693987" cy="12003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solidFill>
                    <a:schemeClr val="accent1"/>
                  </a:solidFill>
                </a:rPr>
                <a:t>This residual voltage will accelerate </a:t>
              </a:r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  <a:p>
              <a:r>
                <a:rPr lang="en-US" dirty="0">
                  <a:solidFill>
                    <a:schemeClr val="accent1"/>
                  </a:solidFill>
                </a:rPr>
                <a:t>and decelerate </a:t>
              </a:r>
              <a:r>
                <a:rPr lang="en-US" dirty="0">
                  <a:solidFill>
                    <a:schemeClr val="tx2"/>
                  </a:solidFill>
                </a:rPr>
                <a:t>D</a:t>
              </a:r>
            </a:p>
            <a:p>
              <a:r>
                <a:rPr lang="en-US" b="1" dirty="0">
                  <a:solidFill>
                    <a:schemeClr val="accent1"/>
                  </a:solidFill>
                  <a:sym typeface="Symbol" charset="0"/>
                </a:rPr>
                <a:t></a:t>
              </a:r>
              <a:r>
                <a:rPr lang="en-US" b="1" dirty="0">
                  <a:solidFill>
                    <a:schemeClr val="accent1"/>
                  </a:solidFill>
                </a:rPr>
                <a:t> </a:t>
              </a:r>
              <a:r>
                <a:rPr lang="en-US" b="1" u="sng" dirty="0">
                  <a:solidFill>
                    <a:schemeClr val="accent1"/>
                  </a:solidFill>
                </a:rPr>
                <a:t>decrease the oscillation amplitude</a:t>
              </a:r>
            </a:p>
          </p:txBody>
        </p:sp>
        <p:sp>
          <p:nvSpPr>
            <p:cNvPr id="79" name="Line 35"/>
            <p:cNvSpPr>
              <a:spLocks noChangeShapeType="1"/>
            </p:cNvSpPr>
            <p:nvPr/>
          </p:nvSpPr>
          <p:spPr bwMode="auto">
            <a:xfrm flipV="1">
              <a:off x="4267200" y="3810000"/>
              <a:ext cx="304800" cy="137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47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79" y="53625"/>
            <a:ext cx="6615735" cy="914400"/>
          </a:xfrm>
        </p:spPr>
        <p:txBody>
          <a:bodyPr/>
          <a:lstStyle/>
          <a:p>
            <a:r>
              <a:rPr lang="en-US" sz="3600" dirty="0" smtClean="0"/>
              <a:t>Coupled Bunch </a:t>
            </a:r>
            <a:r>
              <a:rPr lang="en-US" sz="3600" dirty="0" err="1" smtClean="0"/>
              <a:t>Instab</a:t>
            </a:r>
            <a:r>
              <a:rPr lang="en-US" sz="3600" dirty="0" smtClean="0"/>
              <a:t>. on a Scope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53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2" name="Group 212"/>
          <p:cNvGrpSpPr>
            <a:grpSpLocks/>
          </p:cNvGrpSpPr>
          <p:nvPr/>
        </p:nvGrpSpPr>
        <p:grpSpPr bwMode="auto">
          <a:xfrm>
            <a:off x="1752600" y="2133600"/>
            <a:ext cx="936625" cy="1192213"/>
            <a:chOff x="2915" y="1514"/>
            <a:chExt cx="1166" cy="1183"/>
          </a:xfrm>
        </p:grpSpPr>
        <p:sp>
          <p:nvSpPr>
            <p:cNvPr id="13" name="Freeform 213"/>
            <p:cNvSpPr>
              <a:spLocks/>
            </p:cNvSpPr>
            <p:nvPr/>
          </p:nvSpPr>
          <p:spPr bwMode="auto">
            <a:xfrm>
              <a:off x="2915" y="1514"/>
              <a:ext cx="583" cy="1183"/>
            </a:xfrm>
            <a:custGeom>
              <a:avLst/>
              <a:gdLst>
                <a:gd name="T0" fmla="*/ 0 w 720"/>
                <a:gd name="T1" fmla="*/ 299 h 1488"/>
                <a:gd name="T2" fmla="*/ 44 w 720"/>
                <a:gd name="T3" fmla="*/ 250 h 1488"/>
                <a:gd name="T4" fmla="*/ 121 w 720"/>
                <a:gd name="T5" fmla="*/ 48 h 1488"/>
                <a:gd name="T6" fmla="*/ 164 w 720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1488"/>
                <a:gd name="T14" fmla="*/ 720 w 720"/>
                <a:gd name="T15" fmla="*/ 1488 h 1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1488">
                  <a:moveTo>
                    <a:pt x="0" y="1488"/>
                  </a:moveTo>
                  <a:cubicBezTo>
                    <a:pt x="52" y="1472"/>
                    <a:pt x="104" y="1456"/>
                    <a:pt x="192" y="1248"/>
                  </a:cubicBezTo>
                  <a:cubicBezTo>
                    <a:pt x="280" y="1040"/>
                    <a:pt x="440" y="448"/>
                    <a:pt x="528" y="240"/>
                  </a:cubicBezTo>
                  <a:cubicBezTo>
                    <a:pt x="616" y="32"/>
                    <a:pt x="668" y="16"/>
                    <a:pt x="720" y="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4" name="Freeform 214"/>
            <p:cNvSpPr>
              <a:spLocks/>
            </p:cNvSpPr>
            <p:nvPr/>
          </p:nvSpPr>
          <p:spPr bwMode="auto">
            <a:xfrm flipH="1">
              <a:off x="3498" y="1514"/>
              <a:ext cx="583" cy="1183"/>
            </a:xfrm>
            <a:custGeom>
              <a:avLst/>
              <a:gdLst>
                <a:gd name="T0" fmla="*/ 0 w 720"/>
                <a:gd name="T1" fmla="*/ 299 h 1488"/>
                <a:gd name="T2" fmla="*/ 44 w 720"/>
                <a:gd name="T3" fmla="*/ 250 h 1488"/>
                <a:gd name="T4" fmla="*/ 121 w 720"/>
                <a:gd name="T5" fmla="*/ 48 h 1488"/>
                <a:gd name="T6" fmla="*/ 164 w 720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1488"/>
                <a:gd name="T14" fmla="*/ 720 w 720"/>
                <a:gd name="T15" fmla="*/ 1488 h 1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1488">
                  <a:moveTo>
                    <a:pt x="0" y="1488"/>
                  </a:moveTo>
                  <a:cubicBezTo>
                    <a:pt x="52" y="1472"/>
                    <a:pt x="104" y="1456"/>
                    <a:pt x="192" y="1248"/>
                  </a:cubicBezTo>
                  <a:cubicBezTo>
                    <a:pt x="280" y="1040"/>
                    <a:pt x="440" y="448"/>
                    <a:pt x="528" y="240"/>
                  </a:cubicBezTo>
                  <a:cubicBezTo>
                    <a:pt x="616" y="32"/>
                    <a:pt x="668" y="16"/>
                    <a:pt x="720" y="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Group 215"/>
          <p:cNvGrpSpPr>
            <a:grpSpLocks/>
          </p:cNvGrpSpPr>
          <p:nvPr/>
        </p:nvGrpSpPr>
        <p:grpSpPr bwMode="auto">
          <a:xfrm>
            <a:off x="5943600" y="2133600"/>
            <a:ext cx="936625" cy="1192213"/>
            <a:chOff x="2915" y="1514"/>
            <a:chExt cx="1166" cy="1183"/>
          </a:xfrm>
        </p:grpSpPr>
        <p:sp>
          <p:nvSpPr>
            <p:cNvPr id="16" name="Freeform 216"/>
            <p:cNvSpPr>
              <a:spLocks/>
            </p:cNvSpPr>
            <p:nvPr/>
          </p:nvSpPr>
          <p:spPr bwMode="auto">
            <a:xfrm>
              <a:off x="2915" y="1514"/>
              <a:ext cx="583" cy="1183"/>
            </a:xfrm>
            <a:custGeom>
              <a:avLst/>
              <a:gdLst>
                <a:gd name="T0" fmla="*/ 0 w 720"/>
                <a:gd name="T1" fmla="*/ 299 h 1488"/>
                <a:gd name="T2" fmla="*/ 44 w 720"/>
                <a:gd name="T3" fmla="*/ 250 h 1488"/>
                <a:gd name="T4" fmla="*/ 121 w 720"/>
                <a:gd name="T5" fmla="*/ 48 h 1488"/>
                <a:gd name="T6" fmla="*/ 164 w 720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1488"/>
                <a:gd name="T14" fmla="*/ 720 w 720"/>
                <a:gd name="T15" fmla="*/ 1488 h 1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1488">
                  <a:moveTo>
                    <a:pt x="0" y="1488"/>
                  </a:moveTo>
                  <a:cubicBezTo>
                    <a:pt x="52" y="1472"/>
                    <a:pt x="104" y="1456"/>
                    <a:pt x="192" y="1248"/>
                  </a:cubicBezTo>
                  <a:cubicBezTo>
                    <a:pt x="280" y="1040"/>
                    <a:pt x="440" y="448"/>
                    <a:pt x="528" y="240"/>
                  </a:cubicBezTo>
                  <a:cubicBezTo>
                    <a:pt x="616" y="32"/>
                    <a:pt x="668" y="16"/>
                    <a:pt x="720" y="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7" name="Freeform 217"/>
            <p:cNvSpPr>
              <a:spLocks/>
            </p:cNvSpPr>
            <p:nvPr/>
          </p:nvSpPr>
          <p:spPr bwMode="auto">
            <a:xfrm flipH="1">
              <a:off x="3498" y="1514"/>
              <a:ext cx="583" cy="1183"/>
            </a:xfrm>
            <a:custGeom>
              <a:avLst/>
              <a:gdLst>
                <a:gd name="T0" fmla="*/ 0 w 720"/>
                <a:gd name="T1" fmla="*/ 299 h 1488"/>
                <a:gd name="T2" fmla="*/ 44 w 720"/>
                <a:gd name="T3" fmla="*/ 250 h 1488"/>
                <a:gd name="T4" fmla="*/ 121 w 720"/>
                <a:gd name="T5" fmla="*/ 48 h 1488"/>
                <a:gd name="T6" fmla="*/ 164 w 720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1488"/>
                <a:gd name="T14" fmla="*/ 720 w 720"/>
                <a:gd name="T15" fmla="*/ 1488 h 1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1488">
                  <a:moveTo>
                    <a:pt x="0" y="1488"/>
                  </a:moveTo>
                  <a:cubicBezTo>
                    <a:pt x="52" y="1472"/>
                    <a:pt x="104" y="1456"/>
                    <a:pt x="192" y="1248"/>
                  </a:cubicBezTo>
                  <a:cubicBezTo>
                    <a:pt x="280" y="1040"/>
                    <a:pt x="440" y="448"/>
                    <a:pt x="528" y="240"/>
                  </a:cubicBezTo>
                  <a:cubicBezTo>
                    <a:pt x="616" y="32"/>
                    <a:pt x="668" y="16"/>
                    <a:pt x="720" y="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18" name="Group 218"/>
          <p:cNvGrpSpPr>
            <a:grpSpLocks/>
          </p:cNvGrpSpPr>
          <p:nvPr/>
        </p:nvGrpSpPr>
        <p:grpSpPr bwMode="auto">
          <a:xfrm>
            <a:off x="4572000" y="2133600"/>
            <a:ext cx="936625" cy="1192213"/>
            <a:chOff x="2915" y="1514"/>
            <a:chExt cx="1166" cy="1183"/>
          </a:xfrm>
        </p:grpSpPr>
        <p:sp>
          <p:nvSpPr>
            <p:cNvPr id="19" name="Freeform 219"/>
            <p:cNvSpPr>
              <a:spLocks/>
            </p:cNvSpPr>
            <p:nvPr/>
          </p:nvSpPr>
          <p:spPr bwMode="auto">
            <a:xfrm>
              <a:off x="2915" y="1514"/>
              <a:ext cx="583" cy="1183"/>
            </a:xfrm>
            <a:custGeom>
              <a:avLst/>
              <a:gdLst>
                <a:gd name="T0" fmla="*/ 0 w 720"/>
                <a:gd name="T1" fmla="*/ 299 h 1488"/>
                <a:gd name="T2" fmla="*/ 44 w 720"/>
                <a:gd name="T3" fmla="*/ 250 h 1488"/>
                <a:gd name="T4" fmla="*/ 121 w 720"/>
                <a:gd name="T5" fmla="*/ 48 h 1488"/>
                <a:gd name="T6" fmla="*/ 164 w 720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1488"/>
                <a:gd name="T14" fmla="*/ 720 w 720"/>
                <a:gd name="T15" fmla="*/ 1488 h 1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1488">
                  <a:moveTo>
                    <a:pt x="0" y="1488"/>
                  </a:moveTo>
                  <a:cubicBezTo>
                    <a:pt x="52" y="1472"/>
                    <a:pt x="104" y="1456"/>
                    <a:pt x="192" y="1248"/>
                  </a:cubicBezTo>
                  <a:cubicBezTo>
                    <a:pt x="280" y="1040"/>
                    <a:pt x="440" y="448"/>
                    <a:pt x="528" y="240"/>
                  </a:cubicBezTo>
                  <a:cubicBezTo>
                    <a:pt x="616" y="32"/>
                    <a:pt x="668" y="16"/>
                    <a:pt x="720" y="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" name="Freeform 220"/>
            <p:cNvSpPr>
              <a:spLocks/>
            </p:cNvSpPr>
            <p:nvPr/>
          </p:nvSpPr>
          <p:spPr bwMode="auto">
            <a:xfrm flipH="1">
              <a:off x="3498" y="1514"/>
              <a:ext cx="583" cy="1183"/>
            </a:xfrm>
            <a:custGeom>
              <a:avLst/>
              <a:gdLst>
                <a:gd name="T0" fmla="*/ 0 w 720"/>
                <a:gd name="T1" fmla="*/ 299 h 1488"/>
                <a:gd name="T2" fmla="*/ 44 w 720"/>
                <a:gd name="T3" fmla="*/ 250 h 1488"/>
                <a:gd name="T4" fmla="*/ 121 w 720"/>
                <a:gd name="T5" fmla="*/ 48 h 1488"/>
                <a:gd name="T6" fmla="*/ 164 w 720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1488"/>
                <a:gd name="T14" fmla="*/ 720 w 720"/>
                <a:gd name="T15" fmla="*/ 1488 h 1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1488">
                  <a:moveTo>
                    <a:pt x="0" y="1488"/>
                  </a:moveTo>
                  <a:cubicBezTo>
                    <a:pt x="52" y="1472"/>
                    <a:pt x="104" y="1456"/>
                    <a:pt x="192" y="1248"/>
                  </a:cubicBezTo>
                  <a:cubicBezTo>
                    <a:pt x="280" y="1040"/>
                    <a:pt x="440" y="448"/>
                    <a:pt x="528" y="240"/>
                  </a:cubicBezTo>
                  <a:cubicBezTo>
                    <a:pt x="616" y="32"/>
                    <a:pt x="668" y="16"/>
                    <a:pt x="720" y="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21" name="Group 221"/>
          <p:cNvGrpSpPr>
            <a:grpSpLocks/>
          </p:cNvGrpSpPr>
          <p:nvPr/>
        </p:nvGrpSpPr>
        <p:grpSpPr bwMode="auto">
          <a:xfrm>
            <a:off x="3124200" y="2133600"/>
            <a:ext cx="936625" cy="1192213"/>
            <a:chOff x="2915" y="1514"/>
            <a:chExt cx="1166" cy="1183"/>
          </a:xfrm>
        </p:grpSpPr>
        <p:sp>
          <p:nvSpPr>
            <p:cNvPr id="22" name="Freeform 222"/>
            <p:cNvSpPr>
              <a:spLocks/>
            </p:cNvSpPr>
            <p:nvPr/>
          </p:nvSpPr>
          <p:spPr bwMode="auto">
            <a:xfrm>
              <a:off x="2915" y="1514"/>
              <a:ext cx="583" cy="1183"/>
            </a:xfrm>
            <a:custGeom>
              <a:avLst/>
              <a:gdLst>
                <a:gd name="T0" fmla="*/ 0 w 720"/>
                <a:gd name="T1" fmla="*/ 299 h 1488"/>
                <a:gd name="T2" fmla="*/ 44 w 720"/>
                <a:gd name="T3" fmla="*/ 250 h 1488"/>
                <a:gd name="T4" fmla="*/ 121 w 720"/>
                <a:gd name="T5" fmla="*/ 48 h 1488"/>
                <a:gd name="T6" fmla="*/ 164 w 720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1488"/>
                <a:gd name="T14" fmla="*/ 720 w 720"/>
                <a:gd name="T15" fmla="*/ 1488 h 1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1488">
                  <a:moveTo>
                    <a:pt x="0" y="1488"/>
                  </a:moveTo>
                  <a:cubicBezTo>
                    <a:pt x="52" y="1472"/>
                    <a:pt x="104" y="1456"/>
                    <a:pt x="192" y="1248"/>
                  </a:cubicBezTo>
                  <a:cubicBezTo>
                    <a:pt x="280" y="1040"/>
                    <a:pt x="440" y="448"/>
                    <a:pt x="528" y="240"/>
                  </a:cubicBezTo>
                  <a:cubicBezTo>
                    <a:pt x="616" y="32"/>
                    <a:pt x="668" y="16"/>
                    <a:pt x="720" y="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3" name="Freeform 223"/>
            <p:cNvSpPr>
              <a:spLocks/>
            </p:cNvSpPr>
            <p:nvPr/>
          </p:nvSpPr>
          <p:spPr bwMode="auto">
            <a:xfrm flipH="1">
              <a:off x="3498" y="1514"/>
              <a:ext cx="583" cy="1183"/>
            </a:xfrm>
            <a:custGeom>
              <a:avLst/>
              <a:gdLst>
                <a:gd name="T0" fmla="*/ 0 w 720"/>
                <a:gd name="T1" fmla="*/ 299 h 1488"/>
                <a:gd name="T2" fmla="*/ 44 w 720"/>
                <a:gd name="T3" fmla="*/ 250 h 1488"/>
                <a:gd name="T4" fmla="*/ 121 w 720"/>
                <a:gd name="T5" fmla="*/ 48 h 1488"/>
                <a:gd name="T6" fmla="*/ 164 w 720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1488"/>
                <a:gd name="T14" fmla="*/ 720 w 720"/>
                <a:gd name="T15" fmla="*/ 1488 h 1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1488">
                  <a:moveTo>
                    <a:pt x="0" y="1488"/>
                  </a:moveTo>
                  <a:cubicBezTo>
                    <a:pt x="52" y="1472"/>
                    <a:pt x="104" y="1456"/>
                    <a:pt x="192" y="1248"/>
                  </a:cubicBezTo>
                  <a:cubicBezTo>
                    <a:pt x="280" y="1040"/>
                    <a:pt x="440" y="448"/>
                    <a:pt x="528" y="240"/>
                  </a:cubicBezTo>
                  <a:cubicBezTo>
                    <a:pt x="616" y="32"/>
                    <a:pt x="668" y="16"/>
                    <a:pt x="720" y="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24" name="Text Box 226"/>
          <p:cNvSpPr txBox="1">
            <a:spLocks noChangeArrowheads="1"/>
          </p:cNvSpPr>
          <p:nvPr/>
        </p:nvSpPr>
        <p:spPr bwMode="auto">
          <a:xfrm>
            <a:off x="7010400" y="27432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accent1"/>
                </a:solidFill>
              </a:rPr>
              <a:t>Turn </a:t>
            </a:r>
            <a:r>
              <a:rPr lang="ja-JP" altLang="en-US">
                <a:solidFill>
                  <a:schemeClr val="accent1"/>
                </a:solidFill>
              </a:rPr>
              <a:t>“</a:t>
            </a:r>
            <a:r>
              <a:rPr lang="en-US">
                <a:solidFill>
                  <a:schemeClr val="accent1"/>
                </a:solidFill>
              </a:rPr>
              <a:t>1</a:t>
            </a:r>
            <a:r>
              <a:rPr lang="ja-JP" altLang="en-US">
                <a:solidFill>
                  <a:schemeClr val="accent1"/>
                </a:solidFill>
              </a:rPr>
              <a:t>”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25" name="Text Box 227"/>
          <p:cNvSpPr txBox="1">
            <a:spLocks noChangeArrowheads="1"/>
          </p:cNvSpPr>
          <p:nvPr/>
        </p:nvSpPr>
        <p:spPr bwMode="auto">
          <a:xfrm>
            <a:off x="2117725" y="3932238"/>
            <a:ext cx="61131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ja-JP" altLang="en-US" dirty="0">
                <a:solidFill>
                  <a:schemeClr val="accent1"/>
                </a:solidFill>
              </a:rPr>
              <a:t>“</a:t>
            </a:r>
            <a:r>
              <a:rPr lang="en-US" dirty="0">
                <a:solidFill>
                  <a:schemeClr val="accent1"/>
                </a:solidFill>
              </a:rPr>
              <a:t>Mountain range </a:t>
            </a:r>
            <a:r>
              <a:rPr lang="en-US" dirty="0" smtClean="0">
                <a:solidFill>
                  <a:schemeClr val="accent1"/>
                </a:solidFill>
              </a:rPr>
              <a:t>display, using the WCM</a:t>
            </a:r>
            <a:r>
              <a:rPr lang="ja-JP" altLang="en-US" dirty="0" smtClean="0">
                <a:solidFill>
                  <a:schemeClr val="accent1"/>
                </a:solidFill>
              </a:rPr>
              <a:t>”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3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79" y="53625"/>
            <a:ext cx="6615735" cy="914400"/>
          </a:xfrm>
        </p:spPr>
        <p:txBody>
          <a:bodyPr/>
          <a:lstStyle/>
          <a:p>
            <a:r>
              <a:rPr lang="en-US" sz="3600" dirty="0" smtClean="0"/>
              <a:t>Coupled Bunch </a:t>
            </a:r>
            <a:r>
              <a:rPr lang="en-US" sz="3600" dirty="0" err="1" smtClean="0"/>
              <a:t>Instab</a:t>
            </a:r>
            <a:r>
              <a:rPr lang="en-US" sz="3600" dirty="0" smtClean="0"/>
              <a:t>. on a Scope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54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1752600" y="2133600"/>
            <a:ext cx="936625" cy="1192213"/>
            <a:chOff x="2915" y="1514"/>
            <a:chExt cx="1166" cy="1183"/>
          </a:xfrm>
        </p:grpSpPr>
        <p:sp>
          <p:nvSpPr>
            <p:cNvPr id="13" name="Freeform 3"/>
            <p:cNvSpPr>
              <a:spLocks/>
            </p:cNvSpPr>
            <p:nvPr/>
          </p:nvSpPr>
          <p:spPr bwMode="auto">
            <a:xfrm>
              <a:off x="2915" y="1514"/>
              <a:ext cx="583" cy="1183"/>
            </a:xfrm>
            <a:custGeom>
              <a:avLst/>
              <a:gdLst>
                <a:gd name="T0" fmla="*/ 0 w 720"/>
                <a:gd name="T1" fmla="*/ 299 h 1488"/>
                <a:gd name="T2" fmla="*/ 44 w 720"/>
                <a:gd name="T3" fmla="*/ 250 h 1488"/>
                <a:gd name="T4" fmla="*/ 121 w 720"/>
                <a:gd name="T5" fmla="*/ 48 h 1488"/>
                <a:gd name="T6" fmla="*/ 164 w 720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1488"/>
                <a:gd name="T14" fmla="*/ 720 w 720"/>
                <a:gd name="T15" fmla="*/ 1488 h 1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1488">
                  <a:moveTo>
                    <a:pt x="0" y="1488"/>
                  </a:moveTo>
                  <a:cubicBezTo>
                    <a:pt x="52" y="1472"/>
                    <a:pt x="104" y="1456"/>
                    <a:pt x="192" y="1248"/>
                  </a:cubicBezTo>
                  <a:cubicBezTo>
                    <a:pt x="280" y="1040"/>
                    <a:pt x="440" y="448"/>
                    <a:pt x="528" y="240"/>
                  </a:cubicBezTo>
                  <a:cubicBezTo>
                    <a:pt x="616" y="32"/>
                    <a:pt x="668" y="16"/>
                    <a:pt x="720" y="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7FD13B"/>
                </a:solidFill>
              </a:endParaRPr>
            </a:p>
          </p:txBody>
        </p:sp>
        <p:sp>
          <p:nvSpPr>
            <p:cNvPr id="14" name="Freeform 4"/>
            <p:cNvSpPr>
              <a:spLocks/>
            </p:cNvSpPr>
            <p:nvPr/>
          </p:nvSpPr>
          <p:spPr bwMode="auto">
            <a:xfrm flipH="1">
              <a:off x="3498" y="1514"/>
              <a:ext cx="583" cy="1183"/>
            </a:xfrm>
            <a:custGeom>
              <a:avLst/>
              <a:gdLst>
                <a:gd name="T0" fmla="*/ 0 w 720"/>
                <a:gd name="T1" fmla="*/ 299 h 1488"/>
                <a:gd name="T2" fmla="*/ 44 w 720"/>
                <a:gd name="T3" fmla="*/ 250 h 1488"/>
                <a:gd name="T4" fmla="*/ 121 w 720"/>
                <a:gd name="T5" fmla="*/ 48 h 1488"/>
                <a:gd name="T6" fmla="*/ 164 w 720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1488"/>
                <a:gd name="T14" fmla="*/ 720 w 720"/>
                <a:gd name="T15" fmla="*/ 1488 h 1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1488">
                  <a:moveTo>
                    <a:pt x="0" y="1488"/>
                  </a:moveTo>
                  <a:cubicBezTo>
                    <a:pt x="52" y="1472"/>
                    <a:pt x="104" y="1456"/>
                    <a:pt x="192" y="1248"/>
                  </a:cubicBezTo>
                  <a:cubicBezTo>
                    <a:pt x="280" y="1040"/>
                    <a:pt x="440" y="448"/>
                    <a:pt x="528" y="240"/>
                  </a:cubicBezTo>
                  <a:cubicBezTo>
                    <a:pt x="616" y="32"/>
                    <a:pt x="668" y="16"/>
                    <a:pt x="720" y="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7FD13B"/>
                </a:solidFill>
              </a:endParaRPr>
            </a:p>
          </p:txBody>
        </p:sp>
      </p:grpSp>
      <p:grpSp>
        <p:nvGrpSpPr>
          <p:cNvPr id="15" name="Group 5"/>
          <p:cNvGrpSpPr>
            <a:grpSpLocks/>
          </p:cNvGrpSpPr>
          <p:nvPr/>
        </p:nvGrpSpPr>
        <p:grpSpPr bwMode="auto">
          <a:xfrm>
            <a:off x="5943600" y="2133600"/>
            <a:ext cx="936625" cy="1192213"/>
            <a:chOff x="2915" y="1514"/>
            <a:chExt cx="1166" cy="1183"/>
          </a:xfrm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2915" y="1514"/>
              <a:ext cx="583" cy="1183"/>
            </a:xfrm>
            <a:custGeom>
              <a:avLst/>
              <a:gdLst>
                <a:gd name="T0" fmla="*/ 0 w 720"/>
                <a:gd name="T1" fmla="*/ 299 h 1488"/>
                <a:gd name="T2" fmla="*/ 44 w 720"/>
                <a:gd name="T3" fmla="*/ 250 h 1488"/>
                <a:gd name="T4" fmla="*/ 121 w 720"/>
                <a:gd name="T5" fmla="*/ 48 h 1488"/>
                <a:gd name="T6" fmla="*/ 164 w 720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1488"/>
                <a:gd name="T14" fmla="*/ 720 w 720"/>
                <a:gd name="T15" fmla="*/ 1488 h 1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1488">
                  <a:moveTo>
                    <a:pt x="0" y="1488"/>
                  </a:moveTo>
                  <a:cubicBezTo>
                    <a:pt x="52" y="1472"/>
                    <a:pt x="104" y="1456"/>
                    <a:pt x="192" y="1248"/>
                  </a:cubicBezTo>
                  <a:cubicBezTo>
                    <a:pt x="280" y="1040"/>
                    <a:pt x="440" y="448"/>
                    <a:pt x="528" y="240"/>
                  </a:cubicBezTo>
                  <a:cubicBezTo>
                    <a:pt x="616" y="32"/>
                    <a:pt x="668" y="16"/>
                    <a:pt x="720" y="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7FD13B"/>
                </a:solidFill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 flipH="1">
              <a:off x="3498" y="1514"/>
              <a:ext cx="583" cy="1183"/>
            </a:xfrm>
            <a:custGeom>
              <a:avLst/>
              <a:gdLst>
                <a:gd name="T0" fmla="*/ 0 w 720"/>
                <a:gd name="T1" fmla="*/ 299 h 1488"/>
                <a:gd name="T2" fmla="*/ 44 w 720"/>
                <a:gd name="T3" fmla="*/ 250 h 1488"/>
                <a:gd name="T4" fmla="*/ 121 w 720"/>
                <a:gd name="T5" fmla="*/ 48 h 1488"/>
                <a:gd name="T6" fmla="*/ 164 w 720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1488"/>
                <a:gd name="T14" fmla="*/ 720 w 720"/>
                <a:gd name="T15" fmla="*/ 1488 h 1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1488">
                  <a:moveTo>
                    <a:pt x="0" y="1488"/>
                  </a:moveTo>
                  <a:cubicBezTo>
                    <a:pt x="52" y="1472"/>
                    <a:pt x="104" y="1456"/>
                    <a:pt x="192" y="1248"/>
                  </a:cubicBezTo>
                  <a:cubicBezTo>
                    <a:pt x="280" y="1040"/>
                    <a:pt x="440" y="448"/>
                    <a:pt x="528" y="240"/>
                  </a:cubicBezTo>
                  <a:cubicBezTo>
                    <a:pt x="616" y="32"/>
                    <a:pt x="668" y="16"/>
                    <a:pt x="720" y="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7FD13B"/>
                </a:solidFill>
              </a:endParaRPr>
            </a:p>
          </p:txBody>
        </p:sp>
      </p:grpSp>
      <p:grpSp>
        <p:nvGrpSpPr>
          <p:cNvPr id="18" name="Group 8"/>
          <p:cNvGrpSpPr>
            <a:grpSpLocks/>
          </p:cNvGrpSpPr>
          <p:nvPr/>
        </p:nvGrpSpPr>
        <p:grpSpPr bwMode="auto">
          <a:xfrm>
            <a:off x="4572000" y="2133600"/>
            <a:ext cx="936625" cy="1192213"/>
            <a:chOff x="2915" y="1514"/>
            <a:chExt cx="1166" cy="1183"/>
          </a:xfrm>
        </p:grpSpPr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2915" y="1514"/>
              <a:ext cx="583" cy="1183"/>
            </a:xfrm>
            <a:custGeom>
              <a:avLst/>
              <a:gdLst>
                <a:gd name="T0" fmla="*/ 0 w 720"/>
                <a:gd name="T1" fmla="*/ 299 h 1488"/>
                <a:gd name="T2" fmla="*/ 44 w 720"/>
                <a:gd name="T3" fmla="*/ 250 h 1488"/>
                <a:gd name="T4" fmla="*/ 121 w 720"/>
                <a:gd name="T5" fmla="*/ 48 h 1488"/>
                <a:gd name="T6" fmla="*/ 164 w 720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1488"/>
                <a:gd name="T14" fmla="*/ 720 w 720"/>
                <a:gd name="T15" fmla="*/ 1488 h 1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1488">
                  <a:moveTo>
                    <a:pt x="0" y="1488"/>
                  </a:moveTo>
                  <a:cubicBezTo>
                    <a:pt x="52" y="1472"/>
                    <a:pt x="104" y="1456"/>
                    <a:pt x="192" y="1248"/>
                  </a:cubicBezTo>
                  <a:cubicBezTo>
                    <a:pt x="280" y="1040"/>
                    <a:pt x="440" y="448"/>
                    <a:pt x="528" y="240"/>
                  </a:cubicBezTo>
                  <a:cubicBezTo>
                    <a:pt x="616" y="32"/>
                    <a:pt x="668" y="16"/>
                    <a:pt x="720" y="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7FD13B"/>
                </a:solidFill>
              </a:endParaRP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 flipH="1">
              <a:off x="3498" y="1514"/>
              <a:ext cx="583" cy="1183"/>
            </a:xfrm>
            <a:custGeom>
              <a:avLst/>
              <a:gdLst>
                <a:gd name="T0" fmla="*/ 0 w 720"/>
                <a:gd name="T1" fmla="*/ 299 h 1488"/>
                <a:gd name="T2" fmla="*/ 44 w 720"/>
                <a:gd name="T3" fmla="*/ 250 h 1488"/>
                <a:gd name="T4" fmla="*/ 121 w 720"/>
                <a:gd name="T5" fmla="*/ 48 h 1488"/>
                <a:gd name="T6" fmla="*/ 164 w 720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1488"/>
                <a:gd name="T14" fmla="*/ 720 w 720"/>
                <a:gd name="T15" fmla="*/ 1488 h 1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1488">
                  <a:moveTo>
                    <a:pt x="0" y="1488"/>
                  </a:moveTo>
                  <a:cubicBezTo>
                    <a:pt x="52" y="1472"/>
                    <a:pt x="104" y="1456"/>
                    <a:pt x="192" y="1248"/>
                  </a:cubicBezTo>
                  <a:cubicBezTo>
                    <a:pt x="280" y="1040"/>
                    <a:pt x="440" y="448"/>
                    <a:pt x="528" y="240"/>
                  </a:cubicBezTo>
                  <a:cubicBezTo>
                    <a:pt x="616" y="32"/>
                    <a:pt x="668" y="16"/>
                    <a:pt x="720" y="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7FD13B"/>
                </a:solidFill>
              </a:endParaRPr>
            </a:p>
          </p:txBody>
        </p:sp>
      </p:grpSp>
      <p:grpSp>
        <p:nvGrpSpPr>
          <p:cNvPr id="21" name="Group 11"/>
          <p:cNvGrpSpPr>
            <a:grpSpLocks/>
          </p:cNvGrpSpPr>
          <p:nvPr/>
        </p:nvGrpSpPr>
        <p:grpSpPr bwMode="auto">
          <a:xfrm>
            <a:off x="3124200" y="2133600"/>
            <a:ext cx="936625" cy="1192213"/>
            <a:chOff x="2915" y="1514"/>
            <a:chExt cx="1166" cy="1183"/>
          </a:xfrm>
        </p:grpSpPr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2915" y="1514"/>
              <a:ext cx="583" cy="1183"/>
            </a:xfrm>
            <a:custGeom>
              <a:avLst/>
              <a:gdLst>
                <a:gd name="T0" fmla="*/ 0 w 720"/>
                <a:gd name="T1" fmla="*/ 299 h 1488"/>
                <a:gd name="T2" fmla="*/ 44 w 720"/>
                <a:gd name="T3" fmla="*/ 250 h 1488"/>
                <a:gd name="T4" fmla="*/ 121 w 720"/>
                <a:gd name="T5" fmla="*/ 48 h 1488"/>
                <a:gd name="T6" fmla="*/ 164 w 720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1488"/>
                <a:gd name="T14" fmla="*/ 720 w 720"/>
                <a:gd name="T15" fmla="*/ 1488 h 1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1488">
                  <a:moveTo>
                    <a:pt x="0" y="1488"/>
                  </a:moveTo>
                  <a:cubicBezTo>
                    <a:pt x="52" y="1472"/>
                    <a:pt x="104" y="1456"/>
                    <a:pt x="192" y="1248"/>
                  </a:cubicBezTo>
                  <a:cubicBezTo>
                    <a:pt x="280" y="1040"/>
                    <a:pt x="440" y="448"/>
                    <a:pt x="528" y="240"/>
                  </a:cubicBezTo>
                  <a:cubicBezTo>
                    <a:pt x="616" y="32"/>
                    <a:pt x="668" y="16"/>
                    <a:pt x="720" y="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7FD13B"/>
                </a:solidFill>
              </a:endParaRPr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 flipH="1">
              <a:off x="3498" y="1514"/>
              <a:ext cx="583" cy="1183"/>
            </a:xfrm>
            <a:custGeom>
              <a:avLst/>
              <a:gdLst>
                <a:gd name="T0" fmla="*/ 0 w 720"/>
                <a:gd name="T1" fmla="*/ 299 h 1488"/>
                <a:gd name="T2" fmla="*/ 44 w 720"/>
                <a:gd name="T3" fmla="*/ 250 h 1488"/>
                <a:gd name="T4" fmla="*/ 121 w 720"/>
                <a:gd name="T5" fmla="*/ 48 h 1488"/>
                <a:gd name="T6" fmla="*/ 164 w 720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1488"/>
                <a:gd name="T14" fmla="*/ 720 w 720"/>
                <a:gd name="T15" fmla="*/ 1488 h 1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1488">
                  <a:moveTo>
                    <a:pt x="0" y="1488"/>
                  </a:moveTo>
                  <a:cubicBezTo>
                    <a:pt x="52" y="1472"/>
                    <a:pt x="104" y="1456"/>
                    <a:pt x="192" y="1248"/>
                  </a:cubicBezTo>
                  <a:cubicBezTo>
                    <a:pt x="280" y="1040"/>
                    <a:pt x="440" y="448"/>
                    <a:pt x="528" y="240"/>
                  </a:cubicBezTo>
                  <a:cubicBezTo>
                    <a:pt x="616" y="32"/>
                    <a:pt x="668" y="16"/>
                    <a:pt x="720" y="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7FD13B"/>
                </a:solidFill>
              </a:endParaRPr>
            </a:p>
          </p:txBody>
        </p:sp>
      </p:grpSp>
      <p:grpSp>
        <p:nvGrpSpPr>
          <p:cNvPr id="24" name="Group 14"/>
          <p:cNvGrpSpPr>
            <a:grpSpLocks/>
          </p:cNvGrpSpPr>
          <p:nvPr/>
        </p:nvGrpSpPr>
        <p:grpSpPr bwMode="auto">
          <a:xfrm>
            <a:off x="1676400" y="2286000"/>
            <a:ext cx="936625" cy="1192213"/>
            <a:chOff x="2915" y="1514"/>
            <a:chExt cx="1166" cy="1183"/>
          </a:xfrm>
        </p:grpSpPr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2915" y="1514"/>
              <a:ext cx="583" cy="1183"/>
            </a:xfrm>
            <a:custGeom>
              <a:avLst/>
              <a:gdLst>
                <a:gd name="T0" fmla="*/ 0 w 720"/>
                <a:gd name="T1" fmla="*/ 299 h 1488"/>
                <a:gd name="T2" fmla="*/ 44 w 720"/>
                <a:gd name="T3" fmla="*/ 250 h 1488"/>
                <a:gd name="T4" fmla="*/ 121 w 720"/>
                <a:gd name="T5" fmla="*/ 48 h 1488"/>
                <a:gd name="T6" fmla="*/ 164 w 720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1488"/>
                <a:gd name="T14" fmla="*/ 720 w 720"/>
                <a:gd name="T15" fmla="*/ 1488 h 1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1488">
                  <a:moveTo>
                    <a:pt x="0" y="1488"/>
                  </a:moveTo>
                  <a:cubicBezTo>
                    <a:pt x="52" y="1472"/>
                    <a:pt x="104" y="1456"/>
                    <a:pt x="192" y="1248"/>
                  </a:cubicBezTo>
                  <a:cubicBezTo>
                    <a:pt x="280" y="1040"/>
                    <a:pt x="440" y="448"/>
                    <a:pt x="528" y="240"/>
                  </a:cubicBezTo>
                  <a:cubicBezTo>
                    <a:pt x="616" y="32"/>
                    <a:pt x="668" y="16"/>
                    <a:pt x="720" y="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7FD13B"/>
                </a:solidFill>
              </a:endParaRPr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 flipH="1">
              <a:off x="3498" y="1514"/>
              <a:ext cx="583" cy="1183"/>
            </a:xfrm>
            <a:custGeom>
              <a:avLst/>
              <a:gdLst>
                <a:gd name="T0" fmla="*/ 0 w 720"/>
                <a:gd name="T1" fmla="*/ 299 h 1488"/>
                <a:gd name="T2" fmla="*/ 44 w 720"/>
                <a:gd name="T3" fmla="*/ 250 h 1488"/>
                <a:gd name="T4" fmla="*/ 121 w 720"/>
                <a:gd name="T5" fmla="*/ 48 h 1488"/>
                <a:gd name="T6" fmla="*/ 164 w 720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1488"/>
                <a:gd name="T14" fmla="*/ 720 w 720"/>
                <a:gd name="T15" fmla="*/ 1488 h 1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1488">
                  <a:moveTo>
                    <a:pt x="0" y="1488"/>
                  </a:moveTo>
                  <a:cubicBezTo>
                    <a:pt x="52" y="1472"/>
                    <a:pt x="104" y="1456"/>
                    <a:pt x="192" y="1248"/>
                  </a:cubicBezTo>
                  <a:cubicBezTo>
                    <a:pt x="280" y="1040"/>
                    <a:pt x="440" y="448"/>
                    <a:pt x="528" y="240"/>
                  </a:cubicBezTo>
                  <a:cubicBezTo>
                    <a:pt x="616" y="32"/>
                    <a:pt x="668" y="16"/>
                    <a:pt x="720" y="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7FD13B"/>
                </a:solidFill>
              </a:endParaRPr>
            </a:p>
          </p:txBody>
        </p:sp>
      </p:grpSp>
      <p:grpSp>
        <p:nvGrpSpPr>
          <p:cNvPr id="27" name="Group 17"/>
          <p:cNvGrpSpPr>
            <a:grpSpLocks/>
          </p:cNvGrpSpPr>
          <p:nvPr/>
        </p:nvGrpSpPr>
        <p:grpSpPr bwMode="auto">
          <a:xfrm>
            <a:off x="6019800" y="2286000"/>
            <a:ext cx="936625" cy="1192213"/>
            <a:chOff x="2915" y="1514"/>
            <a:chExt cx="1166" cy="1183"/>
          </a:xfrm>
        </p:grpSpPr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2915" y="1514"/>
              <a:ext cx="583" cy="1183"/>
            </a:xfrm>
            <a:custGeom>
              <a:avLst/>
              <a:gdLst>
                <a:gd name="T0" fmla="*/ 0 w 720"/>
                <a:gd name="T1" fmla="*/ 299 h 1488"/>
                <a:gd name="T2" fmla="*/ 44 w 720"/>
                <a:gd name="T3" fmla="*/ 250 h 1488"/>
                <a:gd name="T4" fmla="*/ 121 w 720"/>
                <a:gd name="T5" fmla="*/ 48 h 1488"/>
                <a:gd name="T6" fmla="*/ 164 w 720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1488"/>
                <a:gd name="T14" fmla="*/ 720 w 720"/>
                <a:gd name="T15" fmla="*/ 1488 h 1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1488">
                  <a:moveTo>
                    <a:pt x="0" y="1488"/>
                  </a:moveTo>
                  <a:cubicBezTo>
                    <a:pt x="52" y="1472"/>
                    <a:pt x="104" y="1456"/>
                    <a:pt x="192" y="1248"/>
                  </a:cubicBezTo>
                  <a:cubicBezTo>
                    <a:pt x="280" y="1040"/>
                    <a:pt x="440" y="448"/>
                    <a:pt x="528" y="240"/>
                  </a:cubicBezTo>
                  <a:cubicBezTo>
                    <a:pt x="616" y="32"/>
                    <a:pt x="668" y="16"/>
                    <a:pt x="720" y="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7FD13B"/>
                </a:solidFill>
              </a:endParaRPr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 flipH="1">
              <a:off x="3498" y="1514"/>
              <a:ext cx="583" cy="1183"/>
            </a:xfrm>
            <a:custGeom>
              <a:avLst/>
              <a:gdLst>
                <a:gd name="T0" fmla="*/ 0 w 720"/>
                <a:gd name="T1" fmla="*/ 299 h 1488"/>
                <a:gd name="T2" fmla="*/ 44 w 720"/>
                <a:gd name="T3" fmla="*/ 250 h 1488"/>
                <a:gd name="T4" fmla="*/ 121 w 720"/>
                <a:gd name="T5" fmla="*/ 48 h 1488"/>
                <a:gd name="T6" fmla="*/ 164 w 720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1488"/>
                <a:gd name="T14" fmla="*/ 720 w 720"/>
                <a:gd name="T15" fmla="*/ 1488 h 1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1488">
                  <a:moveTo>
                    <a:pt x="0" y="1488"/>
                  </a:moveTo>
                  <a:cubicBezTo>
                    <a:pt x="52" y="1472"/>
                    <a:pt x="104" y="1456"/>
                    <a:pt x="192" y="1248"/>
                  </a:cubicBezTo>
                  <a:cubicBezTo>
                    <a:pt x="280" y="1040"/>
                    <a:pt x="440" y="448"/>
                    <a:pt x="528" y="240"/>
                  </a:cubicBezTo>
                  <a:cubicBezTo>
                    <a:pt x="616" y="32"/>
                    <a:pt x="668" y="16"/>
                    <a:pt x="720" y="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7FD13B"/>
                </a:solidFill>
              </a:endParaRPr>
            </a:p>
          </p:txBody>
        </p:sp>
      </p:grpSp>
      <p:grpSp>
        <p:nvGrpSpPr>
          <p:cNvPr id="30" name="Group 20"/>
          <p:cNvGrpSpPr>
            <a:grpSpLocks/>
          </p:cNvGrpSpPr>
          <p:nvPr/>
        </p:nvGrpSpPr>
        <p:grpSpPr bwMode="auto">
          <a:xfrm>
            <a:off x="4495800" y="2286000"/>
            <a:ext cx="936625" cy="1192213"/>
            <a:chOff x="2915" y="1514"/>
            <a:chExt cx="1166" cy="1183"/>
          </a:xfrm>
        </p:grpSpPr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2915" y="1514"/>
              <a:ext cx="583" cy="1183"/>
            </a:xfrm>
            <a:custGeom>
              <a:avLst/>
              <a:gdLst>
                <a:gd name="T0" fmla="*/ 0 w 720"/>
                <a:gd name="T1" fmla="*/ 299 h 1488"/>
                <a:gd name="T2" fmla="*/ 44 w 720"/>
                <a:gd name="T3" fmla="*/ 250 h 1488"/>
                <a:gd name="T4" fmla="*/ 121 w 720"/>
                <a:gd name="T5" fmla="*/ 48 h 1488"/>
                <a:gd name="T6" fmla="*/ 164 w 720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1488"/>
                <a:gd name="T14" fmla="*/ 720 w 720"/>
                <a:gd name="T15" fmla="*/ 1488 h 1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1488">
                  <a:moveTo>
                    <a:pt x="0" y="1488"/>
                  </a:moveTo>
                  <a:cubicBezTo>
                    <a:pt x="52" y="1472"/>
                    <a:pt x="104" y="1456"/>
                    <a:pt x="192" y="1248"/>
                  </a:cubicBezTo>
                  <a:cubicBezTo>
                    <a:pt x="280" y="1040"/>
                    <a:pt x="440" y="448"/>
                    <a:pt x="528" y="240"/>
                  </a:cubicBezTo>
                  <a:cubicBezTo>
                    <a:pt x="616" y="32"/>
                    <a:pt x="668" y="16"/>
                    <a:pt x="720" y="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7FD13B"/>
                </a:solidFill>
              </a:endParaRPr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 flipH="1">
              <a:off x="3498" y="1514"/>
              <a:ext cx="583" cy="1183"/>
            </a:xfrm>
            <a:custGeom>
              <a:avLst/>
              <a:gdLst>
                <a:gd name="T0" fmla="*/ 0 w 720"/>
                <a:gd name="T1" fmla="*/ 299 h 1488"/>
                <a:gd name="T2" fmla="*/ 44 w 720"/>
                <a:gd name="T3" fmla="*/ 250 h 1488"/>
                <a:gd name="T4" fmla="*/ 121 w 720"/>
                <a:gd name="T5" fmla="*/ 48 h 1488"/>
                <a:gd name="T6" fmla="*/ 164 w 720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1488"/>
                <a:gd name="T14" fmla="*/ 720 w 720"/>
                <a:gd name="T15" fmla="*/ 1488 h 1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1488">
                  <a:moveTo>
                    <a:pt x="0" y="1488"/>
                  </a:moveTo>
                  <a:cubicBezTo>
                    <a:pt x="52" y="1472"/>
                    <a:pt x="104" y="1456"/>
                    <a:pt x="192" y="1248"/>
                  </a:cubicBezTo>
                  <a:cubicBezTo>
                    <a:pt x="280" y="1040"/>
                    <a:pt x="440" y="448"/>
                    <a:pt x="528" y="240"/>
                  </a:cubicBezTo>
                  <a:cubicBezTo>
                    <a:pt x="616" y="32"/>
                    <a:pt x="668" y="16"/>
                    <a:pt x="720" y="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7FD13B"/>
                </a:solidFill>
              </a:endParaRPr>
            </a:p>
          </p:txBody>
        </p:sp>
      </p:grpSp>
      <p:grpSp>
        <p:nvGrpSpPr>
          <p:cNvPr id="33" name="Group 23"/>
          <p:cNvGrpSpPr>
            <a:grpSpLocks/>
          </p:cNvGrpSpPr>
          <p:nvPr/>
        </p:nvGrpSpPr>
        <p:grpSpPr bwMode="auto">
          <a:xfrm>
            <a:off x="3200400" y="2286000"/>
            <a:ext cx="936625" cy="1192213"/>
            <a:chOff x="2915" y="1514"/>
            <a:chExt cx="1166" cy="1183"/>
          </a:xfrm>
        </p:grpSpPr>
        <p:sp>
          <p:nvSpPr>
            <p:cNvPr id="34" name="Freeform 24"/>
            <p:cNvSpPr>
              <a:spLocks/>
            </p:cNvSpPr>
            <p:nvPr/>
          </p:nvSpPr>
          <p:spPr bwMode="auto">
            <a:xfrm>
              <a:off x="2915" y="1514"/>
              <a:ext cx="583" cy="1183"/>
            </a:xfrm>
            <a:custGeom>
              <a:avLst/>
              <a:gdLst>
                <a:gd name="T0" fmla="*/ 0 w 720"/>
                <a:gd name="T1" fmla="*/ 299 h 1488"/>
                <a:gd name="T2" fmla="*/ 44 w 720"/>
                <a:gd name="T3" fmla="*/ 250 h 1488"/>
                <a:gd name="T4" fmla="*/ 121 w 720"/>
                <a:gd name="T5" fmla="*/ 48 h 1488"/>
                <a:gd name="T6" fmla="*/ 164 w 720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1488"/>
                <a:gd name="T14" fmla="*/ 720 w 720"/>
                <a:gd name="T15" fmla="*/ 1488 h 1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1488">
                  <a:moveTo>
                    <a:pt x="0" y="1488"/>
                  </a:moveTo>
                  <a:cubicBezTo>
                    <a:pt x="52" y="1472"/>
                    <a:pt x="104" y="1456"/>
                    <a:pt x="192" y="1248"/>
                  </a:cubicBezTo>
                  <a:cubicBezTo>
                    <a:pt x="280" y="1040"/>
                    <a:pt x="440" y="448"/>
                    <a:pt x="528" y="240"/>
                  </a:cubicBezTo>
                  <a:cubicBezTo>
                    <a:pt x="616" y="32"/>
                    <a:pt x="668" y="16"/>
                    <a:pt x="720" y="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7FD13B"/>
                </a:solidFill>
              </a:endParaRPr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 flipH="1">
              <a:off x="3498" y="1514"/>
              <a:ext cx="583" cy="1183"/>
            </a:xfrm>
            <a:custGeom>
              <a:avLst/>
              <a:gdLst>
                <a:gd name="T0" fmla="*/ 0 w 720"/>
                <a:gd name="T1" fmla="*/ 299 h 1488"/>
                <a:gd name="T2" fmla="*/ 44 w 720"/>
                <a:gd name="T3" fmla="*/ 250 h 1488"/>
                <a:gd name="T4" fmla="*/ 121 w 720"/>
                <a:gd name="T5" fmla="*/ 48 h 1488"/>
                <a:gd name="T6" fmla="*/ 164 w 720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1488"/>
                <a:gd name="T14" fmla="*/ 720 w 720"/>
                <a:gd name="T15" fmla="*/ 1488 h 1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1488">
                  <a:moveTo>
                    <a:pt x="0" y="1488"/>
                  </a:moveTo>
                  <a:cubicBezTo>
                    <a:pt x="52" y="1472"/>
                    <a:pt x="104" y="1456"/>
                    <a:pt x="192" y="1248"/>
                  </a:cubicBezTo>
                  <a:cubicBezTo>
                    <a:pt x="280" y="1040"/>
                    <a:pt x="440" y="448"/>
                    <a:pt x="528" y="240"/>
                  </a:cubicBezTo>
                  <a:cubicBezTo>
                    <a:pt x="616" y="32"/>
                    <a:pt x="668" y="16"/>
                    <a:pt x="720" y="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7FD13B"/>
                </a:solidFill>
              </a:endParaRPr>
            </a:p>
          </p:txBody>
        </p:sp>
      </p:grp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2117725" y="4160838"/>
            <a:ext cx="56499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7FD13B"/>
                </a:solidFill>
              </a:rPr>
              <a:t>Add snapshot images some turns later</a:t>
            </a:r>
          </a:p>
        </p:txBody>
      </p:sp>
    </p:spTree>
    <p:extLst>
      <p:ext uri="{BB962C8B-B14F-4D97-AF65-F5344CB8AC3E}">
        <p14:creationId xmlns:p14="http://schemas.microsoft.com/office/powerpoint/2010/main" val="104237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79" y="53625"/>
            <a:ext cx="6615735" cy="914400"/>
          </a:xfrm>
        </p:spPr>
        <p:txBody>
          <a:bodyPr/>
          <a:lstStyle/>
          <a:p>
            <a:r>
              <a:rPr lang="en-US" sz="3600" dirty="0" smtClean="0"/>
              <a:t>Coupled Bunch </a:t>
            </a:r>
            <a:r>
              <a:rPr lang="en-US" sz="3600" dirty="0" err="1" smtClean="0"/>
              <a:t>Instab</a:t>
            </a:r>
            <a:r>
              <a:rPr lang="en-US" sz="3600" dirty="0" smtClean="0"/>
              <a:t>. on a Scope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55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00200" y="2133600"/>
            <a:ext cx="5432425" cy="1497013"/>
            <a:chOff x="1600200" y="2133600"/>
            <a:chExt cx="5432425" cy="1497013"/>
          </a:xfrm>
        </p:grpSpPr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1752600" y="2133600"/>
              <a:ext cx="936625" cy="1192213"/>
              <a:chOff x="2915" y="1514"/>
              <a:chExt cx="1166" cy="1183"/>
            </a:xfrm>
          </p:grpSpPr>
          <p:sp>
            <p:nvSpPr>
              <p:cNvPr id="13" name="Freeform 3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4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5"/>
            <p:cNvGrpSpPr>
              <a:grpSpLocks/>
            </p:cNvGrpSpPr>
            <p:nvPr/>
          </p:nvGrpSpPr>
          <p:grpSpPr bwMode="auto">
            <a:xfrm>
              <a:off x="5943600" y="2133600"/>
              <a:ext cx="936625" cy="1192213"/>
              <a:chOff x="2915" y="1514"/>
              <a:chExt cx="1166" cy="1183"/>
            </a:xfrm>
          </p:grpSpPr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8"/>
            <p:cNvGrpSpPr>
              <a:grpSpLocks/>
            </p:cNvGrpSpPr>
            <p:nvPr/>
          </p:nvGrpSpPr>
          <p:grpSpPr bwMode="auto">
            <a:xfrm>
              <a:off x="4572000" y="2133600"/>
              <a:ext cx="936625" cy="1192213"/>
              <a:chOff x="2915" y="1514"/>
              <a:chExt cx="1166" cy="1183"/>
            </a:xfrm>
          </p:grpSpPr>
          <p:sp>
            <p:nvSpPr>
              <p:cNvPr id="19" name="Freeform 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 11"/>
            <p:cNvGrpSpPr>
              <a:grpSpLocks/>
            </p:cNvGrpSpPr>
            <p:nvPr/>
          </p:nvGrpSpPr>
          <p:grpSpPr bwMode="auto">
            <a:xfrm>
              <a:off x="3124200" y="2133600"/>
              <a:ext cx="936625" cy="1192213"/>
              <a:chOff x="2915" y="1514"/>
              <a:chExt cx="1166" cy="1183"/>
            </a:xfrm>
          </p:grpSpPr>
          <p:sp>
            <p:nvSpPr>
              <p:cNvPr id="22" name="Freeform 1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1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" name="Group 14"/>
            <p:cNvGrpSpPr>
              <a:grpSpLocks/>
            </p:cNvGrpSpPr>
            <p:nvPr/>
          </p:nvGrpSpPr>
          <p:grpSpPr bwMode="auto">
            <a:xfrm>
              <a:off x="1676400" y="2286000"/>
              <a:ext cx="936625" cy="1192213"/>
              <a:chOff x="2915" y="1514"/>
              <a:chExt cx="1166" cy="1183"/>
            </a:xfrm>
          </p:grpSpPr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1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17"/>
            <p:cNvGrpSpPr>
              <a:grpSpLocks/>
            </p:cNvGrpSpPr>
            <p:nvPr/>
          </p:nvGrpSpPr>
          <p:grpSpPr bwMode="auto">
            <a:xfrm>
              <a:off x="6019800" y="2286000"/>
              <a:ext cx="936625" cy="1192213"/>
              <a:chOff x="2915" y="1514"/>
              <a:chExt cx="1166" cy="1183"/>
            </a:xfrm>
          </p:grpSpPr>
          <p:sp>
            <p:nvSpPr>
              <p:cNvPr id="28" name="Freeform 1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Freeform 1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20"/>
            <p:cNvGrpSpPr>
              <a:grpSpLocks/>
            </p:cNvGrpSpPr>
            <p:nvPr/>
          </p:nvGrpSpPr>
          <p:grpSpPr bwMode="auto">
            <a:xfrm>
              <a:off x="4495800" y="2286000"/>
              <a:ext cx="936625" cy="1192213"/>
              <a:chOff x="2915" y="1514"/>
              <a:chExt cx="1166" cy="1183"/>
            </a:xfrm>
          </p:grpSpPr>
          <p:sp>
            <p:nvSpPr>
              <p:cNvPr id="31" name="Freeform 21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Freeform 22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" name="Group 23"/>
            <p:cNvGrpSpPr>
              <a:grpSpLocks/>
            </p:cNvGrpSpPr>
            <p:nvPr/>
          </p:nvGrpSpPr>
          <p:grpSpPr bwMode="auto">
            <a:xfrm>
              <a:off x="3200400" y="2286000"/>
              <a:ext cx="936625" cy="1192213"/>
              <a:chOff x="2915" y="1514"/>
              <a:chExt cx="1166" cy="1183"/>
            </a:xfrm>
          </p:grpSpPr>
          <p:sp>
            <p:nvSpPr>
              <p:cNvPr id="34" name="Freeform 24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Freeform 25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" name="Group 26"/>
            <p:cNvGrpSpPr>
              <a:grpSpLocks/>
            </p:cNvGrpSpPr>
            <p:nvPr/>
          </p:nvGrpSpPr>
          <p:grpSpPr bwMode="auto">
            <a:xfrm>
              <a:off x="1600200" y="2438400"/>
              <a:ext cx="936625" cy="1192213"/>
              <a:chOff x="2915" y="1514"/>
              <a:chExt cx="1166" cy="1183"/>
            </a:xfrm>
          </p:grpSpPr>
          <p:sp>
            <p:nvSpPr>
              <p:cNvPr id="37" name="Freeform 27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Freeform 28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" name="Group 29"/>
            <p:cNvGrpSpPr>
              <a:grpSpLocks/>
            </p:cNvGrpSpPr>
            <p:nvPr/>
          </p:nvGrpSpPr>
          <p:grpSpPr bwMode="auto">
            <a:xfrm>
              <a:off x="6096000" y="2438400"/>
              <a:ext cx="936625" cy="1192213"/>
              <a:chOff x="2915" y="1514"/>
              <a:chExt cx="1166" cy="1183"/>
            </a:xfrm>
          </p:grpSpPr>
          <p:sp>
            <p:nvSpPr>
              <p:cNvPr id="40" name="Freeform 30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Freeform 31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" name="Group 32"/>
            <p:cNvGrpSpPr>
              <a:grpSpLocks/>
            </p:cNvGrpSpPr>
            <p:nvPr/>
          </p:nvGrpSpPr>
          <p:grpSpPr bwMode="auto">
            <a:xfrm>
              <a:off x="4419600" y="2438400"/>
              <a:ext cx="936625" cy="1192213"/>
              <a:chOff x="2915" y="1514"/>
              <a:chExt cx="1166" cy="1183"/>
            </a:xfrm>
          </p:grpSpPr>
          <p:sp>
            <p:nvSpPr>
              <p:cNvPr id="43" name="Freeform 33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Freeform 34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" name="Group 35"/>
            <p:cNvGrpSpPr>
              <a:grpSpLocks/>
            </p:cNvGrpSpPr>
            <p:nvPr/>
          </p:nvGrpSpPr>
          <p:grpSpPr bwMode="auto">
            <a:xfrm>
              <a:off x="3276600" y="2438400"/>
              <a:ext cx="936625" cy="1192213"/>
              <a:chOff x="2915" y="1514"/>
              <a:chExt cx="1166" cy="1183"/>
            </a:xfrm>
          </p:grpSpPr>
          <p:sp>
            <p:nvSpPr>
              <p:cNvPr id="46" name="Freeform 3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Freeform 3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237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79" y="53625"/>
            <a:ext cx="6615735" cy="914400"/>
          </a:xfrm>
        </p:spPr>
        <p:txBody>
          <a:bodyPr/>
          <a:lstStyle/>
          <a:p>
            <a:r>
              <a:rPr lang="en-US" sz="3600" dirty="0" smtClean="0"/>
              <a:t>Coupled Bunch </a:t>
            </a:r>
            <a:r>
              <a:rPr lang="en-US" sz="3600" dirty="0" err="1" smtClean="0"/>
              <a:t>Instab</a:t>
            </a:r>
            <a:r>
              <a:rPr lang="en-US" sz="3600" dirty="0" smtClean="0"/>
              <a:t>. on a Scope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56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00200" y="2133600"/>
            <a:ext cx="5432425" cy="1649413"/>
            <a:chOff x="1600200" y="2133600"/>
            <a:chExt cx="5432425" cy="1649413"/>
          </a:xfrm>
        </p:grpSpPr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1752600" y="2133600"/>
              <a:ext cx="936625" cy="1192213"/>
              <a:chOff x="2915" y="1514"/>
              <a:chExt cx="1166" cy="1183"/>
            </a:xfrm>
          </p:grpSpPr>
          <p:sp>
            <p:nvSpPr>
              <p:cNvPr id="13" name="Freeform 3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4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5"/>
            <p:cNvGrpSpPr>
              <a:grpSpLocks/>
            </p:cNvGrpSpPr>
            <p:nvPr/>
          </p:nvGrpSpPr>
          <p:grpSpPr bwMode="auto">
            <a:xfrm>
              <a:off x="5943600" y="2133600"/>
              <a:ext cx="936625" cy="1192213"/>
              <a:chOff x="2915" y="1514"/>
              <a:chExt cx="1166" cy="1183"/>
            </a:xfrm>
          </p:grpSpPr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8"/>
            <p:cNvGrpSpPr>
              <a:grpSpLocks/>
            </p:cNvGrpSpPr>
            <p:nvPr/>
          </p:nvGrpSpPr>
          <p:grpSpPr bwMode="auto">
            <a:xfrm>
              <a:off x="4572000" y="2133600"/>
              <a:ext cx="936625" cy="1192213"/>
              <a:chOff x="2915" y="1514"/>
              <a:chExt cx="1166" cy="1183"/>
            </a:xfrm>
          </p:grpSpPr>
          <p:sp>
            <p:nvSpPr>
              <p:cNvPr id="19" name="Freeform 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 11"/>
            <p:cNvGrpSpPr>
              <a:grpSpLocks/>
            </p:cNvGrpSpPr>
            <p:nvPr/>
          </p:nvGrpSpPr>
          <p:grpSpPr bwMode="auto">
            <a:xfrm>
              <a:off x="3124200" y="2133600"/>
              <a:ext cx="936625" cy="1192213"/>
              <a:chOff x="2915" y="1514"/>
              <a:chExt cx="1166" cy="1183"/>
            </a:xfrm>
          </p:grpSpPr>
          <p:sp>
            <p:nvSpPr>
              <p:cNvPr id="22" name="Freeform 1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1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" name="Group 14"/>
            <p:cNvGrpSpPr>
              <a:grpSpLocks/>
            </p:cNvGrpSpPr>
            <p:nvPr/>
          </p:nvGrpSpPr>
          <p:grpSpPr bwMode="auto">
            <a:xfrm>
              <a:off x="1676400" y="2286000"/>
              <a:ext cx="936625" cy="1192213"/>
              <a:chOff x="2915" y="1514"/>
              <a:chExt cx="1166" cy="1183"/>
            </a:xfrm>
          </p:grpSpPr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1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17"/>
            <p:cNvGrpSpPr>
              <a:grpSpLocks/>
            </p:cNvGrpSpPr>
            <p:nvPr/>
          </p:nvGrpSpPr>
          <p:grpSpPr bwMode="auto">
            <a:xfrm>
              <a:off x="6019800" y="2286000"/>
              <a:ext cx="936625" cy="1192213"/>
              <a:chOff x="2915" y="1514"/>
              <a:chExt cx="1166" cy="1183"/>
            </a:xfrm>
          </p:grpSpPr>
          <p:sp>
            <p:nvSpPr>
              <p:cNvPr id="28" name="Freeform 1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Freeform 1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20"/>
            <p:cNvGrpSpPr>
              <a:grpSpLocks/>
            </p:cNvGrpSpPr>
            <p:nvPr/>
          </p:nvGrpSpPr>
          <p:grpSpPr bwMode="auto">
            <a:xfrm>
              <a:off x="4495800" y="2286000"/>
              <a:ext cx="936625" cy="1192213"/>
              <a:chOff x="2915" y="1514"/>
              <a:chExt cx="1166" cy="1183"/>
            </a:xfrm>
          </p:grpSpPr>
          <p:sp>
            <p:nvSpPr>
              <p:cNvPr id="31" name="Freeform 21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Freeform 22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" name="Group 23"/>
            <p:cNvGrpSpPr>
              <a:grpSpLocks/>
            </p:cNvGrpSpPr>
            <p:nvPr/>
          </p:nvGrpSpPr>
          <p:grpSpPr bwMode="auto">
            <a:xfrm>
              <a:off x="3200400" y="2286000"/>
              <a:ext cx="936625" cy="1192213"/>
              <a:chOff x="2915" y="1514"/>
              <a:chExt cx="1166" cy="1183"/>
            </a:xfrm>
          </p:grpSpPr>
          <p:sp>
            <p:nvSpPr>
              <p:cNvPr id="34" name="Freeform 24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Freeform 25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" name="Group 26"/>
            <p:cNvGrpSpPr>
              <a:grpSpLocks/>
            </p:cNvGrpSpPr>
            <p:nvPr/>
          </p:nvGrpSpPr>
          <p:grpSpPr bwMode="auto">
            <a:xfrm>
              <a:off x="1600200" y="2438400"/>
              <a:ext cx="936625" cy="1192213"/>
              <a:chOff x="2915" y="1514"/>
              <a:chExt cx="1166" cy="1183"/>
            </a:xfrm>
          </p:grpSpPr>
          <p:sp>
            <p:nvSpPr>
              <p:cNvPr id="37" name="Freeform 27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Freeform 28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" name="Group 29"/>
            <p:cNvGrpSpPr>
              <a:grpSpLocks/>
            </p:cNvGrpSpPr>
            <p:nvPr/>
          </p:nvGrpSpPr>
          <p:grpSpPr bwMode="auto">
            <a:xfrm>
              <a:off x="6096000" y="2438400"/>
              <a:ext cx="936625" cy="1192213"/>
              <a:chOff x="2915" y="1514"/>
              <a:chExt cx="1166" cy="1183"/>
            </a:xfrm>
          </p:grpSpPr>
          <p:sp>
            <p:nvSpPr>
              <p:cNvPr id="40" name="Freeform 30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Freeform 31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" name="Group 32"/>
            <p:cNvGrpSpPr>
              <a:grpSpLocks/>
            </p:cNvGrpSpPr>
            <p:nvPr/>
          </p:nvGrpSpPr>
          <p:grpSpPr bwMode="auto">
            <a:xfrm>
              <a:off x="4419600" y="2438400"/>
              <a:ext cx="936625" cy="1192213"/>
              <a:chOff x="2915" y="1514"/>
              <a:chExt cx="1166" cy="1183"/>
            </a:xfrm>
          </p:grpSpPr>
          <p:sp>
            <p:nvSpPr>
              <p:cNvPr id="43" name="Freeform 33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Freeform 34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" name="Group 35"/>
            <p:cNvGrpSpPr>
              <a:grpSpLocks/>
            </p:cNvGrpSpPr>
            <p:nvPr/>
          </p:nvGrpSpPr>
          <p:grpSpPr bwMode="auto">
            <a:xfrm>
              <a:off x="3276600" y="2438400"/>
              <a:ext cx="936625" cy="1192213"/>
              <a:chOff x="2915" y="1514"/>
              <a:chExt cx="1166" cy="1183"/>
            </a:xfrm>
          </p:grpSpPr>
          <p:sp>
            <p:nvSpPr>
              <p:cNvPr id="46" name="Freeform 3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Freeform 3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" name="Group 38"/>
            <p:cNvGrpSpPr>
              <a:grpSpLocks/>
            </p:cNvGrpSpPr>
            <p:nvPr/>
          </p:nvGrpSpPr>
          <p:grpSpPr bwMode="auto">
            <a:xfrm>
              <a:off x="1600200" y="2590800"/>
              <a:ext cx="936625" cy="1192213"/>
              <a:chOff x="2915" y="1514"/>
              <a:chExt cx="1166" cy="1183"/>
            </a:xfrm>
          </p:grpSpPr>
          <p:sp>
            <p:nvSpPr>
              <p:cNvPr id="49" name="Freeform 3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Freeform 4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" name="Group 41"/>
            <p:cNvGrpSpPr>
              <a:grpSpLocks/>
            </p:cNvGrpSpPr>
            <p:nvPr/>
          </p:nvGrpSpPr>
          <p:grpSpPr bwMode="auto">
            <a:xfrm>
              <a:off x="6096000" y="2590800"/>
              <a:ext cx="936625" cy="1192213"/>
              <a:chOff x="2915" y="1514"/>
              <a:chExt cx="1166" cy="1183"/>
            </a:xfrm>
          </p:grpSpPr>
          <p:sp>
            <p:nvSpPr>
              <p:cNvPr id="52" name="Freeform 4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Freeform 4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" name="Group 44"/>
            <p:cNvGrpSpPr>
              <a:grpSpLocks/>
            </p:cNvGrpSpPr>
            <p:nvPr/>
          </p:nvGrpSpPr>
          <p:grpSpPr bwMode="auto">
            <a:xfrm>
              <a:off x="4419600" y="2590800"/>
              <a:ext cx="936625" cy="1192213"/>
              <a:chOff x="2915" y="1514"/>
              <a:chExt cx="1166" cy="1183"/>
            </a:xfrm>
          </p:grpSpPr>
          <p:sp>
            <p:nvSpPr>
              <p:cNvPr id="55" name="Freeform 4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Freeform 4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7" name="Group 47"/>
            <p:cNvGrpSpPr>
              <a:grpSpLocks/>
            </p:cNvGrpSpPr>
            <p:nvPr/>
          </p:nvGrpSpPr>
          <p:grpSpPr bwMode="auto">
            <a:xfrm>
              <a:off x="3276600" y="2590800"/>
              <a:ext cx="936625" cy="1192213"/>
              <a:chOff x="2915" y="1514"/>
              <a:chExt cx="1166" cy="1183"/>
            </a:xfrm>
          </p:grpSpPr>
          <p:sp>
            <p:nvSpPr>
              <p:cNvPr id="58" name="Freeform 4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Freeform 4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237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79" y="53625"/>
            <a:ext cx="6615735" cy="914400"/>
          </a:xfrm>
        </p:spPr>
        <p:txBody>
          <a:bodyPr/>
          <a:lstStyle/>
          <a:p>
            <a:r>
              <a:rPr lang="en-US" sz="3600" dirty="0" smtClean="0"/>
              <a:t>Coupled Bunch </a:t>
            </a:r>
            <a:r>
              <a:rPr lang="en-US" sz="3600" dirty="0" err="1" smtClean="0"/>
              <a:t>Instab</a:t>
            </a:r>
            <a:r>
              <a:rPr lang="en-US" sz="3600" dirty="0" smtClean="0"/>
              <a:t>. on a Scope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57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00200" y="2133600"/>
            <a:ext cx="5432425" cy="1801813"/>
            <a:chOff x="1600200" y="2133600"/>
            <a:chExt cx="5432425" cy="1801813"/>
          </a:xfrm>
        </p:grpSpPr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1752600" y="2133600"/>
              <a:ext cx="936625" cy="1192213"/>
              <a:chOff x="2915" y="1514"/>
              <a:chExt cx="1166" cy="1183"/>
            </a:xfrm>
          </p:grpSpPr>
          <p:sp>
            <p:nvSpPr>
              <p:cNvPr id="13" name="Freeform 3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4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5"/>
            <p:cNvGrpSpPr>
              <a:grpSpLocks/>
            </p:cNvGrpSpPr>
            <p:nvPr/>
          </p:nvGrpSpPr>
          <p:grpSpPr bwMode="auto">
            <a:xfrm>
              <a:off x="5943600" y="2133600"/>
              <a:ext cx="936625" cy="1192213"/>
              <a:chOff x="2915" y="1514"/>
              <a:chExt cx="1166" cy="1183"/>
            </a:xfrm>
          </p:grpSpPr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8"/>
            <p:cNvGrpSpPr>
              <a:grpSpLocks/>
            </p:cNvGrpSpPr>
            <p:nvPr/>
          </p:nvGrpSpPr>
          <p:grpSpPr bwMode="auto">
            <a:xfrm>
              <a:off x="4572000" y="2133600"/>
              <a:ext cx="936625" cy="1192213"/>
              <a:chOff x="2915" y="1514"/>
              <a:chExt cx="1166" cy="1183"/>
            </a:xfrm>
          </p:grpSpPr>
          <p:sp>
            <p:nvSpPr>
              <p:cNvPr id="19" name="Freeform 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 11"/>
            <p:cNvGrpSpPr>
              <a:grpSpLocks/>
            </p:cNvGrpSpPr>
            <p:nvPr/>
          </p:nvGrpSpPr>
          <p:grpSpPr bwMode="auto">
            <a:xfrm>
              <a:off x="3124200" y="2133600"/>
              <a:ext cx="936625" cy="1192213"/>
              <a:chOff x="2915" y="1514"/>
              <a:chExt cx="1166" cy="1183"/>
            </a:xfrm>
          </p:grpSpPr>
          <p:sp>
            <p:nvSpPr>
              <p:cNvPr id="22" name="Freeform 1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1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" name="Group 14"/>
            <p:cNvGrpSpPr>
              <a:grpSpLocks/>
            </p:cNvGrpSpPr>
            <p:nvPr/>
          </p:nvGrpSpPr>
          <p:grpSpPr bwMode="auto">
            <a:xfrm>
              <a:off x="1676400" y="2286000"/>
              <a:ext cx="936625" cy="1192213"/>
              <a:chOff x="2915" y="1514"/>
              <a:chExt cx="1166" cy="1183"/>
            </a:xfrm>
          </p:grpSpPr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1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17"/>
            <p:cNvGrpSpPr>
              <a:grpSpLocks/>
            </p:cNvGrpSpPr>
            <p:nvPr/>
          </p:nvGrpSpPr>
          <p:grpSpPr bwMode="auto">
            <a:xfrm>
              <a:off x="6019800" y="2286000"/>
              <a:ext cx="936625" cy="1192213"/>
              <a:chOff x="2915" y="1514"/>
              <a:chExt cx="1166" cy="1183"/>
            </a:xfrm>
          </p:grpSpPr>
          <p:sp>
            <p:nvSpPr>
              <p:cNvPr id="28" name="Freeform 1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Freeform 1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20"/>
            <p:cNvGrpSpPr>
              <a:grpSpLocks/>
            </p:cNvGrpSpPr>
            <p:nvPr/>
          </p:nvGrpSpPr>
          <p:grpSpPr bwMode="auto">
            <a:xfrm>
              <a:off x="4495800" y="2286000"/>
              <a:ext cx="936625" cy="1192213"/>
              <a:chOff x="2915" y="1514"/>
              <a:chExt cx="1166" cy="1183"/>
            </a:xfrm>
          </p:grpSpPr>
          <p:sp>
            <p:nvSpPr>
              <p:cNvPr id="31" name="Freeform 21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Freeform 22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" name="Group 23"/>
            <p:cNvGrpSpPr>
              <a:grpSpLocks/>
            </p:cNvGrpSpPr>
            <p:nvPr/>
          </p:nvGrpSpPr>
          <p:grpSpPr bwMode="auto">
            <a:xfrm>
              <a:off x="3200400" y="2286000"/>
              <a:ext cx="936625" cy="1192213"/>
              <a:chOff x="2915" y="1514"/>
              <a:chExt cx="1166" cy="1183"/>
            </a:xfrm>
          </p:grpSpPr>
          <p:sp>
            <p:nvSpPr>
              <p:cNvPr id="34" name="Freeform 24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Freeform 25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" name="Group 26"/>
            <p:cNvGrpSpPr>
              <a:grpSpLocks/>
            </p:cNvGrpSpPr>
            <p:nvPr/>
          </p:nvGrpSpPr>
          <p:grpSpPr bwMode="auto">
            <a:xfrm>
              <a:off x="1600200" y="2438400"/>
              <a:ext cx="936625" cy="1192213"/>
              <a:chOff x="2915" y="1514"/>
              <a:chExt cx="1166" cy="1183"/>
            </a:xfrm>
          </p:grpSpPr>
          <p:sp>
            <p:nvSpPr>
              <p:cNvPr id="37" name="Freeform 27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Freeform 28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" name="Group 29"/>
            <p:cNvGrpSpPr>
              <a:grpSpLocks/>
            </p:cNvGrpSpPr>
            <p:nvPr/>
          </p:nvGrpSpPr>
          <p:grpSpPr bwMode="auto">
            <a:xfrm>
              <a:off x="6096000" y="2438400"/>
              <a:ext cx="936625" cy="1192213"/>
              <a:chOff x="2915" y="1514"/>
              <a:chExt cx="1166" cy="1183"/>
            </a:xfrm>
          </p:grpSpPr>
          <p:sp>
            <p:nvSpPr>
              <p:cNvPr id="40" name="Freeform 30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Freeform 31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" name="Group 32"/>
            <p:cNvGrpSpPr>
              <a:grpSpLocks/>
            </p:cNvGrpSpPr>
            <p:nvPr/>
          </p:nvGrpSpPr>
          <p:grpSpPr bwMode="auto">
            <a:xfrm>
              <a:off x="4419600" y="2438400"/>
              <a:ext cx="936625" cy="1192213"/>
              <a:chOff x="2915" y="1514"/>
              <a:chExt cx="1166" cy="1183"/>
            </a:xfrm>
          </p:grpSpPr>
          <p:sp>
            <p:nvSpPr>
              <p:cNvPr id="43" name="Freeform 33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Freeform 34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" name="Group 35"/>
            <p:cNvGrpSpPr>
              <a:grpSpLocks/>
            </p:cNvGrpSpPr>
            <p:nvPr/>
          </p:nvGrpSpPr>
          <p:grpSpPr bwMode="auto">
            <a:xfrm>
              <a:off x="3276600" y="2438400"/>
              <a:ext cx="936625" cy="1192213"/>
              <a:chOff x="2915" y="1514"/>
              <a:chExt cx="1166" cy="1183"/>
            </a:xfrm>
          </p:grpSpPr>
          <p:sp>
            <p:nvSpPr>
              <p:cNvPr id="46" name="Freeform 3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Freeform 3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" name="Group 38"/>
            <p:cNvGrpSpPr>
              <a:grpSpLocks/>
            </p:cNvGrpSpPr>
            <p:nvPr/>
          </p:nvGrpSpPr>
          <p:grpSpPr bwMode="auto">
            <a:xfrm>
              <a:off x="1600200" y="2590800"/>
              <a:ext cx="936625" cy="1192213"/>
              <a:chOff x="2915" y="1514"/>
              <a:chExt cx="1166" cy="1183"/>
            </a:xfrm>
          </p:grpSpPr>
          <p:sp>
            <p:nvSpPr>
              <p:cNvPr id="49" name="Freeform 3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Freeform 4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" name="Group 41"/>
            <p:cNvGrpSpPr>
              <a:grpSpLocks/>
            </p:cNvGrpSpPr>
            <p:nvPr/>
          </p:nvGrpSpPr>
          <p:grpSpPr bwMode="auto">
            <a:xfrm>
              <a:off x="6096000" y="2590800"/>
              <a:ext cx="936625" cy="1192213"/>
              <a:chOff x="2915" y="1514"/>
              <a:chExt cx="1166" cy="1183"/>
            </a:xfrm>
          </p:grpSpPr>
          <p:sp>
            <p:nvSpPr>
              <p:cNvPr id="52" name="Freeform 4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Freeform 4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" name="Group 44"/>
            <p:cNvGrpSpPr>
              <a:grpSpLocks/>
            </p:cNvGrpSpPr>
            <p:nvPr/>
          </p:nvGrpSpPr>
          <p:grpSpPr bwMode="auto">
            <a:xfrm>
              <a:off x="4419600" y="2590800"/>
              <a:ext cx="936625" cy="1192213"/>
              <a:chOff x="2915" y="1514"/>
              <a:chExt cx="1166" cy="1183"/>
            </a:xfrm>
          </p:grpSpPr>
          <p:sp>
            <p:nvSpPr>
              <p:cNvPr id="55" name="Freeform 4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Freeform 4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7" name="Group 47"/>
            <p:cNvGrpSpPr>
              <a:grpSpLocks/>
            </p:cNvGrpSpPr>
            <p:nvPr/>
          </p:nvGrpSpPr>
          <p:grpSpPr bwMode="auto">
            <a:xfrm>
              <a:off x="3276600" y="2590800"/>
              <a:ext cx="936625" cy="1192213"/>
              <a:chOff x="2915" y="1514"/>
              <a:chExt cx="1166" cy="1183"/>
            </a:xfrm>
          </p:grpSpPr>
          <p:sp>
            <p:nvSpPr>
              <p:cNvPr id="58" name="Freeform 4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Freeform 4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" name="Group 50"/>
            <p:cNvGrpSpPr>
              <a:grpSpLocks/>
            </p:cNvGrpSpPr>
            <p:nvPr/>
          </p:nvGrpSpPr>
          <p:grpSpPr bwMode="auto">
            <a:xfrm>
              <a:off x="1676400" y="2743200"/>
              <a:ext cx="936625" cy="1192213"/>
              <a:chOff x="2915" y="1514"/>
              <a:chExt cx="1166" cy="1183"/>
            </a:xfrm>
          </p:grpSpPr>
          <p:sp>
            <p:nvSpPr>
              <p:cNvPr id="61" name="Freeform 51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Freeform 52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" name="Group 53"/>
            <p:cNvGrpSpPr>
              <a:grpSpLocks/>
            </p:cNvGrpSpPr>
            <p:nvPr/>
          </p:nvGrpSpPr>
          <p:grpSpPr bwMode="auto">
            <a:xfrm>
              <a:off x="6019800" y="2743200"/>
              <a:ext cx="936625" cy="1192213"/>
              <a:chOff x="2915" y="1514"/>
              <a:chExt cx="1166" cy="1183"/>
            </a:xfrm>
          </p:grpSpPr>
          <p:sp>
            <p:nvSpPr>
              <p:cNvPr id="64" name="Freeform 54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Freeform 55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" name="Group 56"/>
            <p:cNvGrpSpPr>
              <a:grpSpLocks/>
            </p:cNvGrpSpPr>
            <p:nvPr/>
          </p:nvGrpSpPr>
          <p:grpSpPr bwMode="auto">
            <a:xfrm>
              <a:off x="4495800" y="2743200"/>
              <a:ext cx="936625" cy="1192213"/>
              <a:chOff x="2915" y="1514"/>
              <a:chExt cx="1166" cy="1183"/>
            </a:xfrm>
          </p:grpSpPr>
          <p:sp>
            <p:nvSpPr>
              <p:cNvPr id="67" name="Freeform 57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Freeform 58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" name="Group 59"/>
            <p:cNvGrpSpPr>
              <a:grpSpLocks/>
            </p:cNvGrpSpPr>
            <p:nvPr/>
          </p:nvGrpSpPr>
          <p:grpSpPr bwMode="auto">
            <a:xfrm>
              <a:off x="3200400" y="2743200"/>
              <a:ext cx="936625" cy="1192213"/>
              <a:chOff x="2915" y="1514"/>
              <a:chExt cx="1166" cy="1183"/>
            </a:xfrm>
          </p:grpSpPr>
          <p:sp>
            <p:nvSpPr>
              <p:cNvPr id="70" name="Freeform 60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Freeform 61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237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79" y="53625"/>
            <a:ext cx="6615735" cy="914400"/>
          </a:xfrm>
        </p:spPr>
        <p:txBody>
          <a:bodyPr/>
          <a:lstStyle/>
          <a:p>
            <a:r>
              <a:rPr lang="en-US" sz="3600" dirty="0" smtClean="0"/>
              <a:t>Coupled Bunch </a:t>
            </a:r>
            <a:r>
              <a:rPr lang="en-US" sz="3600" dirty="0" err="1" smtClean="0"/>
              <a:t>Instab</a:t>
            </a:r>
            <a:r>
              <a:rPr lang="en-US" sz="3600" dirty="0" smtClean="0"/>
              <a:t>. on a Scope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58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00200" y="2133600"/>
            <a:ext cx="5432425" cy="1954213"/>
            <a:chOff x="1600200" y="2133600"/>
            <a:chExt cx="5432425" cy="1954213"/>
          </a:xfrm>
        </p:grpSpPr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1752600" y="2133600"/>
              <a:ext cx="936625" cy="1192213"/>
              <a:chOff x="2915" y="1514"/>
              <a:chExt cx="1166" cy="1183"/>
            </a:xfrm>
          </p:grpSpPr>
          <p:sp>
            <p:nvSpPr>
              <p:cNvPr id="13" name="Freeform 3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4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5"/>
            <p:cNvGrpSpPr>
              <a:grpSpLocks/>
            </p:cNvGrpSpPr>
            <p:nvPr/>
          </p:nvGrpSpPr>
          <p:grpSpPr bwMode="auto">
            <a:xfrm>
              <a:off x="5943600" y="2133600"/>
              <a:ext cx="936625" cy="1192213"/>
              <a:chOff x="2915" y="1514"/>
              <a:chExt cx="1166" cy="1183"/>
            </a:xfrm>
          </p:grpSpPr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8"/>
            <p:cNvGrpSpPr>
              <a:grpSpLocks/>
            </p:cNvGrpSpPr>
            <p:nvPr/>
          </p:nvGrpSpPr>
          <p:grpSpPr bwMode="auto">
            <a:xfrm>
              <a:off x="4572000" y="2133600"/>
              <a:ext cx="936625" cy="1192213"/>
              <a:chOff x="2915" y="1514"/>
              <a:chExt cx="1166" cy="1183"/>
            </a:xfrm>
          </p:grpSpPr>
          <p:sp>
            <p:nvSpPr>
              <p:cNvPr id="19" name="Freeform 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 11"/>
            <p:cNvGrpSpPr>
              <a:grpSpLocks/>
            </p:cNvGrpSpPr>
            <p:nvPr/>
          </p:nvGrpSpPr>
          <p:grpSpPr bwMode="auto">
            <a:xfrm>
              <a:off x="3124200" y="2133600"/>
              <a:ext cx="936625" cy="1192213"/>
              <a:chOff x="2915" y="1514"/>
              <a:chExt cx="1166" cy="1183"/>
            </a:xfrm>
          </p:grpSpPr>
          <p:sp>
            <p:nvSpPr>
              <p:cNvPr id="22" name="Freeform 1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1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" name="Group 14"/>
            <p:cNvGrpSpPr>
              <a:grpSpLocks/>
            </p:cNvGrpSpPr>
            <p:nvPr/>
          </p:nvGrpSpPr>
          <p:grpSpPr bwMode="auto">
            <a:xfrm>
              <a:off x="1676400" y="2286000"/>
              <a:ext cx="936625" cy="1192213"/>
              <a:chOff x="2915" y="1514"/>
              <a:chExt cx="1166" cy="1183"/>
            </a:xfrm>
          </p:grpSpPr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1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17"/>
            <p:cNvGrpSpPr>
              <a:grpSpLocks/>
            </p:cNvGrpSpPr>
            <p:nvPr/>
          </p:nvGrpSpPr>
          <p:grpSpPr bwMode="auto">
            <a:xfrm>
              <a:off x="6019800" y="2286000"/>
              <a:ext cx="936625" cy="1192213"/>
              <a:chOff x="2915" y="1514"/>
              <a:chExt cx="1166" cy="1183"/>
            </a:xfrm>
          </p:grpSpPr>
          <p:sp>
            <p:nvSpPr>
              <p:cNvPr id="28" name="Freeform 1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Freeform 1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20"/>
            <p:cNvGrpSpPr>
              <a:grpSpLocks/>
            </p:cNvGrpSpPr>
            <p:nvPr/>
          </p:nvGrpSpPr>
          <p:grpSpPr bwMode="auto">
            <a:xfrm>
              <a:off x="4495800" y="2286000"/>
              <a:ext cx="936625" cy="1192213"/>
              <a:chOff x="2915" y="1514"/>
              <a:chExt cx="1166" cy="1183"/>
            </a:xfrm>
          </p:grpSpPr>
          <p:sp>
            <p:nvSpPr>
              <p:cNvPr id="31" name="Freeform 21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Freeform 22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" name="Group 23"/>
            <p:cNvGrpSpPr>
              <a:grpSpLocks/>
            </p:cNvGrpSpPr>
            <p:nvPr/>
          </p:nvGrpSpPr>
          <p:grpSpPr bwMode="auto">
            <a:xfrm>
              <a:off x="3200400" y="2286000"/>
              <a:ext cx="936625" cy="1192213"/>
              <a:chOff x="2915" y="1514"/>
              <a:chExt cx="1166" cy="1183"/>
            </a:xfrm>
          </p:grpSpPr>
          <p:sp>
            <p:nvSpPr>
              <p:cNvPr id="34" name="Freeform 24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Freeform 25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" name="Group 26"/>
            <p:cNvGrpSpPr>
              <a:grpSpLocks/>
            </p:cNvGrpSpPr>
            <p:nvPr/>
          </p:nvGrpSpPr>
          <p:grpSpPr bwMode="auto">
            <a:xfrm>
              <a:off x="1600200" y="2438400"/>
              <a:ext cx="936625" cy="1192213"/>
              <a:chOff x="2915" y="1514"/>
              <a:chExt cx="1166" cy="1183"/>
            </a:xfrm>
          </p:grpSpPr>
          <p:sp>
            <p:nvSpPr>
              <p:cNvPr id="37" name="Freeform 27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Freeform 28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" name="Group 29"/>
            <p:cNvGrpSpPr>
              <a:grpSpLocks/>
            </p:cNvGrpSpPr>
            <p:nvPr/>
          </p:nvGrpSpPr>
          <p:grpSpPr bwMode="auto">
            <a:xfrm>
              <a:off x="6096000" y="2438400"/>
              <a:ext cx="936625" cy="1192213"/>
              <a:chOff x="2915" y="1514"/>
              <a:chExt cx="1166" cy="1183"/>
            </a:xfrm>
          </p:grpSpPr>
          <p:sp>
            <p:nvSpPr>
              <p:cNvPr id="40" name="Freeform 30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Freeform 31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" name="Group 32"/>
            <p:cNvGrpSpPr>
              <a:grpSpLocks/>
            </p:cNvGrpSpPr>
            <p:nvPr/>
          </p:nvGrpSpPr>
          <p:grpSpPr bwMode="auto">
            <a:xfrm>
              <a:off x="4419600" y="2438400"/>
              <a:ext cx="936625" cy="1192213"/>
              <a:chOff x="2915" y="1514"/>
              <a:chExt cx="1166" cy="1183"/>
            </a:xfrm>
          </p:grpSpPr>
          <p:sp>
            <p:nvSpPr>
              <p:cNvPr id="43" name="Freeform 33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Freeform 34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" name="Group 35"/>
            <p:cNvGrpSpPr>
              <a:grpSpLocks/>
            </p:cNvGrpSpPr>
            <p:nvPr/>
          </p:nvGrpSpPr>
          <p:grpSpPr bwMode="auto">
            <a:xfrm>
              <a:off x="3276600" y="2438400"/>
              <a:ext cx="936625" cy="1192213"/>
              <a:chOff x="2915" y="1514"/>
              <a:chExt cx="1166" cy="1183"/>
            </a:xfrm>
          </p:grpSpPr>
          <p:sp>
            <p:nvSpPr>
              <p:cNvPr id="46" name="Freeform 3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Freeform 3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" name="Group 38"/>
            <p:cNvGrpSpPr>
              <a:grpSpLocks/>
            </p:cNvGrpSpPr>
            <p:nvPr/>
          </p:nvGrpSpPr>
          <p:grpSpPr bwMode="auto">
            <a:xfrm>
              <a:off x="1600200" y="2590800"/>
              <a:ext cx="936625" cy="1192213"/>
              <a:chOff x="2915" y="1514"/>
              <a:chExt cx="1166" cy="1183"/>
            </a:xfrm>
          </p:grpSpPr>
          <p:sp>
            <p:nvSpPr>
              <p:cNvPr id="49" name="Freeform 3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Freeform 4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" name="Group 41"/>
            <p:cNvGrpSpPr>
              <a:grpSpLocks/>
            </p:cNvGrpSpPr>
            <p:nvPr/>
          </p:nvGrpSpPr>
          <p:grpSpPr bwMode="auto">
            <a:xfrm>
              <a:off x="6096000" y="2590800"/>
              <a:ext cx="936625" cy="1192213"/>
              <a:chOff x="2915" y="1514"/>
              <a:chExt cx="1166" cy="1183"/>
            </a:xfrm>
          </p:grpSpPr>
          <p:sp>
            <p:nvSpPr>
              <p:cNvPr id="52" name="Freeform 4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Freeform 4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" name="Group 44"/>
            <p:cNvGrpSpPr>
              <a:grpSpLocks/>
            </p:cNvGrpSpPr>
            <p:nvPr/>
          </p:nvGrpSpPr>
          <p:grpSpPr bwMode="auto">
            <a:xfrm>
              <a:off x="4419600" y="2590800"/>
              <a:ext cx="936625" cy="1192213"/>
              <a:chOff x="2915" y="1514"/>
              <a:chExt cx="1166" cy="1183"/>
            </a:xfrm>
          </p:grpSpPr>
          <p:sp>
            <p:nvSpPr>
              <p:cNvPr id="55" name="Freeform 4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Freeform 4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7" name="Group 47"/>
            <p:cNvGrpSpPr>
              <a:grpSpLocks/>
            </p:cNvGrpSpPr>
            <p:nvPr/>
          </p:nvGrpSpPr>
          <p:grpSpPr bwMode="auto">
            <a:xfrm>
              <a:off x="3276600" y="2590800"/>
              <a:ext cx="936625" cy="1192213"/>
              <a:chOff x="2915" y="1514"/>
              <a:chExt cx="1166" cy="1183"/>
            </a:xfrm>
          </p:grpSpPr>
          <p:sp>
            <p:nvSpPr>
              <p:cNvPr id="58" name="Freeform 4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Freeform 4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" name="Group 50"/>
            <p:cNvGrpSpPr>
              <a:grpSpLocks/>
            </p:cNvGrpSpPr>
            <p:nvPr/>
          </p:nvGrpSpPr>
          <p:grpSpPr bwMode="auto">
            <a:xfrm>
              <a:off x="1676400" y="2743200"/>
              <a:ext cx="936625" cy="1192213"/>
              <a:chOff x="2915" y="1514"/>
              <a:chExt cx="1166" cy="1183"/>
            </a:xfrm>
          </p:grpSpPr>
          <p:sp>
            <p:nvSpPr>
              <p:cNvPr id="61" name="Freeform 51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Freeform 52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" name="Group 53"/>
            <p:cNvGrpSpPr>
              <a:grpSpLocks/>
            </p:cNvGrpSpPr>
            <p:nvPr/>
          </p:nvGrpSpPr>
          <p:grpSpPr bwMode="auto">
            <a:xfrm>
              <a:off x="6019800" y="2743200"/>
              <a:ext cx="936625" cy="1192213"/>
              <a:chOff x="2915" y="1514"/>
              <a:chExt cx="1166" cy="1183"/>
            </a:xfrm>
          </p:grpSpPr>
          <p:sp>
            <p:nvSpPr>
              <p:cNvPr id="64" name="Freeform 54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Freeform 55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" name="Group 56"/>
            <p:cNvGrpSpPr>
              <a:grpSpLocks/>
            </p:cNvGrpSpPr>
            <p:nvPr/>
          </p:nvGrpSpPr>
          <p:grpSpPr bwMode="auto">
            <a:xfrm>
              <a:off x="4495800" y="2743200"/>
              <a:ext cx="936625" cy="1192213"/>
              <a:chOff x="2915" y="1514"/>
              <a:chExt cx="1166" cy="1183"/>
            </a:xfrm>
          </p:grpSpPr>
          <p:sp>
            <p:nvSpPr>
              <p:cNvPr id="67" name="Freeform 57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Freeform 58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" name="Group 59"/>
            <p:cNvGrpSpPr>
              <a:grpSpLocks/>
            </p:cNvGrpSpPr>
            <p:nvPr/>
          </p:nvGrpSpPr>
          <p:grpSpPr bwMode="auto">
            <a:xfrm>
              <a:off x="3200400" y="2743200"/>
              <a:ext cx="936625" cy="1192213"/>
              <a:chOff x="2915" y="1514"/>
              <a:chExt cx="1166" cy="1183"/>
            </a:xfrm>
          </p:grpSpPr>
          <p:sp>
            <p:nvSpPr>
              <p:cNvPr id="70" name="Freeform 60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Freeform 61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" name="Group 62"/>
            <p:cNvGrpSpPr>
              <a:grpSpLocks/>
            </p:cNvGrpSpPr>
            <p:nvPr/>
          </p:nvGrpSpPr>
          <p:grpSpPr bwMode="auto">
            <a:xfrm>
              <a:off x="1752600" y="2895600"/>
              <a:ext cx="5127625" cy="1192213"/>
              <a:chOff x="1200" y="1440"/>
              <a:chExt cx="3230" cy="751"/>
            </a:xfrm>
          </p:grpSpPr>
          <p:grpSp>
            <p:nvGrpSpPr>
              <p:cNvPr id="73" name="Group 63"/>
              <p:cNvGrpSpPr>
                <a:grpSpLocks/>
              </p:cNvGrpSpPr>
              <p:nvPr/>
            </p:nvGrpSpPr>
            <p:grpSpPr bwMode="auto">
              <a:xfrm>
                <a:off x="1200" y="1440"/>
                <a:ext cx="590" cy="751"/>
                <a:chOff x="2915" y="1514"/>
                <a:chExt cx="1166" cy="1183"/>
              </a:xfrm>
            </p:grpSpPr>
            <p:sp>
              <p:nvSpPr>
                <p:cNvPr id="83" name="Freeform 64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Freeform 65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4" name="Group 66"/>
              <p:cNvGrpSpPr>
                <a:grpSpLocks/>
              </p:cNvGrpSpPr>
              <p:nvPr/>
            </p:nvGrpSpPr>
            <p:grpSpPr bwMode="auto">
              <a:xfrm>
                <a:off x="3840" y="1440"/>
                <a:ext cx="590" cy="751"/>
                <a:chOff x="2915" y="1514"/>
                <a:chExt cx="1166" cy="1183"/>
              </a:xfrm>
            </p:grpSpPr>
            <p:sp>
              <p:nvSpPr>
                <p:cNvPr id="81" name="Freeform 67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Freeform 68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5" name="Group 69"/>
              <p:cNvGrpSpPr>
                <a:grpSpLocks/>
              </p:cNvGrpSpPr>
              <p:nvPr/>
            </p:nvGrpSpPr>
            <p:grpSpPr bwMode="auto">
              <a:xfrm>
                <a:off x="2976" y="1440"/>
                <a:ext cx="590" cy="751"/>
                <a:chOff x="2915" y="1514"/>
                <a:chExt cx="1166" cy="1183"/>
              </a:xfrm>
            </p:grpSpPr>
            <p:sp>
              <p:nvSpPr>
                <p:cNvPr id="79" name="Freeform 70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Freeform 71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" name="Group 72"/>
              <p:cNvGrpSpPr>
                <a:grpSpLocks/>
              </p:cNvGrpSpPr>
              <p:nvPr/>
            </p:nvGrpSpPr>
            <p:grpSpPr bwMode="auto">
              <a:xfrm>
                <a:off x="2064" y="1440"/>
                <a:ext cx="590" cy="751"/>
                <a:chOff x="2915" y="1514"/>
                <a:chExt cx="1166" cy="1183"/>
              </a:xfrm>
            </p:grpSpPr>
            <p:sp>
              <p:nvSpPr>
                <p:cNvPr id="77" name="Freeform 73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Freeform 74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04237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79" y="53625"/>
            <a:ext cx="6615735" cy="914400"/>
          </a:xfrm>
        </p:spPr>
        <p:txBody>
          <a:bodyPr/>
          <a:lstStyle/>
          <a:p>
            <a:r>
              <a:rPr lang="en-US" sz="3600" dirty="0" smtClean="0"/>
              <a:t>Coupled Bunch </a:t>
            </a:r>
            <a:r>
              <a:rPr lang="en-US" sz="3600" dirty="0" err="1" smtClean="0"/>
              <a:t>Instab</a:t>
            </a:r>
            <a:r>
              <a:rPr lang="en-US" sz="3600" dirty="0" smtClean="0"/>
              <a:t>. on a Scope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59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00200" y="2133600"/>
            <a:ext cx="5432425" cy="2106613"/>
            <a:chOff x="1600200" y="2133600"/>
            <a:chExt cx="5432425" cy="2106613"/>
          </a:xfrm>
        </p:grpSpPr>
        <p:grpSp>
          <p:nvGrpSpPr>
            <p:cNvPr id="13" name="Group 2"/>
            <p:cNvGrpSpPr>
              <a:grpSpLocks/>
            </p:cNvGrpSpPr>
            <p:nvPr/>
          </p:nvGrpSpPr>
          <p:grpSpPr bwMode="auto">
            <a:xfrm>
              <a:off x="1752600" y="2133600"/>
              <a:ext cx="936625" cy="1192213"/>
              <a:chOff x="2915" y="1514"/>
              <a:chExt cx="1166" cy="1183"/>
            </a:xfrm>
          </p:grpSpPr>
          <p:sp>
            <p:nvSpPr>
              <p:cNvPr id="96" name="Freeform 3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Freeform 4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5"/>
            <p:cNvGrpSpPr>
              <a:grpSpLocks/>
            </p:cNvGrpSpPr>
            <p:nvPr/>
          </p:nvGrpSpPr>
          <p:grpSpPr bwMode="auto">
            <a:xfrm>
              <a:off x="5943600" y="2133600"/>
              <a:ext cx="936625" cy="1192213"/>
              <a:chOff x="2915" y="1514"/>
              <a:chExt cx="1166" cy="1183"/>
            </a:xfrm>
          </p:grpSpPr>
          <p:sp>
            <p:nvSpPr>
              <p:cNvPr id="94" name="Freeform 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Freeform 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8"/>
            <p:cNvGrpSpPr>
              <a:grpSpLocks/>
            </p:cNvGrpSpPr>
            <p:nvPr/>
          </p:nvGrpSpPr>
          <p:grpSpPr bwMode="auto">
            <a:xfrm>
              <a:off x="4572000" y="2133600"/>
              <a:ext cx="936625" cy="1192213"/>
              <a:chOff x="2915" y="1514"/>
              <a:chExt cx="1166" cy="1183"/>
            </a:xfrm>
          </p:grpSpPr>
          <p:sp>
            <p:nvSpPr>
              <p:cNvPr id="92" name="Freeform 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Freeform 1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11"/>
            <p:cNvGrpSpPr>
              <a:grpSpLocks/>
            </p:cNvGrpSpPr>
            <p:nvPr/>
          </p:nvGrpSpPr>
          <p:grpSpPr bwMode="auto">
            <a:xfrm>
              <a:off x="3124200" y="2133600"/>
              <a:ext cx="936625" cy="1192213"/>
              <a:chOff x="2915" y="1514"/>
              <a:chExt cx="1166" cy="1183"/>
            </a:xfrm>
          </p:grpSpPr>
          <p:sp>
            <p:nvSpPr>
              <p:cNvPr id="90" name="Freeform 1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Freeform 1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14"/>
            <p:cNvGrpSpPr>
              <a:grpSpLocks/>
            </p:cNvGrpSpPr>
            <p:nvPr/>
          </p:nvGrpSpPr>
          <p:grpSpPr bwMode="auto">
            <a:xfrm>
              <a:off x="1676400" y="2286000"/>
              <a:ext cx="936625" cy="1192213"/>
              <a:chOff x="2915" y="1514"/>
              <a:chExt cx="1166" cy="1183"/>
            </a:xfrm>
          </p:grpSpPr>
          <p:sp>
            <p:nvSpPr>
              <p:cNvPr id="88" name="Freeform 1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Freeform 1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6019800" y="2286000"/>
              <a:ext cx="936625" cy="1192213"/>
              <a:chOff x="2915" y="1514"/>
              <a:chExt cx="1166" cy="1183"/>
            </a:xfrm>
          </p:grpSpPr>
          <p:sp>
            <p:nvSpPr>
              <p:cNvPr id="86" name="Freeform 1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Freeform 1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20"/>
            <p:cNvGrpSpPr>
              <a:grpSpLocks/>
            </p:cNvGrpSpPr>
            <p:nvPr/>
          </p:nvGrpSpPr>
          <p:grpSpPr bwMode="auto">
            <a:xfrm>
              <a:off x="4495800" y="2286000"/>
              <a:ext cx="936625" cy="1192213"/>
              <a:chOff x="2915" y="1514"/>
              <a:chExt cx="1166" cy="1183"/>
            </a:xfrm>
          </p:grpSpPr>
          <p:sp>
            <p:nvSpPr>
              <p:cNvPr id="84" name="Freeform 21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Freeform 22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" name="Group 23"/>
            <p:cNvGrpSpPr>
              <a:grpSpLocks/>
            </p:cNvGrpSpPr>
            <p:nvPr/>
          </p:nvGrpSpPr>
          <p:grpSpPr bwMode="auto">
            <a:xfrm>
              <a:off x="3200400" y="2286000"/>
              <a:ext cx="936625" cy="1192213"/>
              <a:chOff x="2915" y="1514"/>
              <a:chExt cx="1166" cy="1183"/>
            </a:xfrm>
          </p:grpSpPr>
          <p:sp>
            <p:nvSpPr>
              <p:cNvPr id="82" name="Freeform 24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Freeform 25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 26"/>
            <p:cNvGrpSpPr>
              <a:grpSpLocks/>
            </p:cNvGrpSpPr>
            <p:nvPr/>
          </p:nvGrpSpPr>
          <p:grpSpPr bwMode="auto">
            <a:xfrm>
              <a:off x="1600200" y="2438400"/>
              <a:ext cx="936625" cy="1192213"/>
              <a:chOff x="2915" y="1514"/>
              <a:chExt cx="1166" cy="1183"/>
            </a:xfrm>
          </p:grpSpPr>
          <p:sp>
            <p:nvSpPr>
              <p:cNvPr id="80" name="Freeform 27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Freeform 28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" name="Group 29"/>
            <p:cNvGrpSpPr>
              <a:grpSpLocks/>
            </p:cNvGrpSpPr>
            <p:nvPr/>
          </p:nvGrpSpPr>
          <p:grpSpPr bwMode="auto">
            <a:xfrm>
              <a:off x="6096000" y="2438400"/>
              <a:ext cx="936625" cy="1192213"/>
              <a:chOff x="2915" y="1514"/>
              <a:chExt cx="1166" cy="1183"/>
            </a:xfrm>
          </p:grpSpPr>
          <p:sp>
            <p:nvSpPr>
              <p:cNvPr id="78" name="Freeform 30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Freeform 31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" name="Group 32"/>
            <p:cNvGrpSpPr>
              <a:grpSpLocks/>
            </p:cNvGrpSpPr>
            <p:nvPr/>
          </p:nvGrpSpPr>
          <p:grpSpPr bwMode="auto">
            <a:xfrm>
              <a:off x="4419600" y="2438400"/>
              <a:ext cx="936625" cy="1192213"/>
              <a:chOff x="2915" y="1514"/>
              <a:chExt cx="1166" cy="1183"/>
            </a:xfrm>
          </p:grpSpPr>
          <p:sp>
            <p:nvSpPr>
              <p:cNvPr id="76" name="Freeform 33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Freeform 34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" name="Group 35"/>
            <p:cNvGrpSpPr>
              <a:grpSpLocks/>
            </p:cNvGrpSpPr>
            <p:nvPr/>
          </p:nvGrpSpPr>
          <p:grpSpPr bwMode="auto">
            <a:xfrm>
              <a:off x="3276600" y="2438400"/>
              <a:ext cx="936625" cy="1192213"/>
              <a:chOff x="2915" y="1514"/>
              <a:chExt cx="1166" cy="1183"/>
            </a:xfrm>
          </p:grpSpPr>
          <p:sp>
            <p:nvSpPr>
              <p:cNvPr id="74" name="Freeform 3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Freeform 3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" name="Group 38"/>
            <p:cNvGrpSpPr>
              <a:grpSpLocks/>
            </p:cNvGrpSpPr>
            <p:nvPr/>
          </p:nvGrpSpPr>
          <p:grpSpPr bwMode="auto">
            <a:xfrm>
              <a:off x="1600200" y="2590800"/>
              <a:ext cx="936625" cy="1192213"/>
              <a:chOff x="2915" y="1514"/>
              <a:chExt cx="1166" cy="1183"/>
            </a:xfrm>
          </p:grpSpPr>
          <p:sp>
            <p:nvSpPr>
              <p:cNvPr id="72" name="Freeform 3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Freeform 4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" name="Group 41"/>
            <p:cNvGrpSpPr>
              <a:grpSpLocks/>
            </p:cNvGrpSpPr>
            <p:nvPr/>
          </p:nvGrpSpPr>
          <p:grpSpPr bwMode="auto">
            <a:xfrm>
              <a:off x="6096000" y="2590800"/>
              <a:ext cx="936625" cy="1192213"/>
              <a:chOff x="2915" y="1514"/>
              <a:chExt cx="1166" cy="1183"/>
            </a:xfrm>
          </p:grpSpPr>
          <p:sp>
            <p:nvSpPr>
              <p:cNvPr id="70" name="Freeform 4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Freeform 4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44"/>
            <p:cNvGrpSpPr>
              <a:grpSpLocks/>
            </p:cNvGrpSpPr>
            <p:nvPr/>
          </p:nvGrpSpPr>
          <p:grpSpPr bwMode="auto">
            <a:xfrm>
              <a:off x="4419600" y="2590800"/>
              <a:ext cx="936625" cy="1192213"/>
              <a:chOff x="2915" y="1514"/>
              <a:chExt cx="1166" cy="1183"/>
            </a:xfrm>
          </p:grpSpPr>
          <p:sp>
            <p:nvSpPr>
              <p:cNvPr id="68" name="Freeform 4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Freeform 4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" name="Group 47"/>
            <p:cNvGrpSpPr>
              <a:grpSpLocks/>
            </p:cNvGrpSpPr>
            <p:nvPr/>
          </p:nvGrpSpPr>
          <p:grpSpPr bwMode="auto">
            <a:xfrm>
              <a:off x="3276600" y="2590800"/>
              <a:ext cx="936625" cy="1192213"/>
              <a:chOff x="2915" y="1514"/>
              <a:chExt cx="1166" cy="1183"/>
            </a:xfrm>
          </p:grpSpPr>
          <p:sp>
            <p:nvSpPr>
              <p:cNvPr id="66" name="Freeform 4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Freeform 4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" name="Group 50"/>
            <p:cNvGrpSpPr>
              <a:grpSpLocks/>
            </p:cNvGrpSpPr>
            <p:nvPr/>
          </p:nvGrpSpPr>
          <p:grpSpPr bwMode="auto">
            <a:xfrm>
              <a:off x="1676400" y="2743200"/>
              <a:ext cx="936625" cy="1192213"/>
              <a:chOff x="2915" y="1514"/>
              <a:chExt cx="1166" cy="1183"/>
            </a:xfrm>
          </p:grpSpPr>
          <p:sp>
            <p:nvSpPr>
              <p:cNvPr id="64" name="Freeform 51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Freeform 52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53"/>
            <p:cNvGrpSpPr>
              <a:grpSpLocks/>
            </p:cNvGrpSpPr>
            <p:nvPr/>
          </p:nvGrpSpPr>
          <p:grpSpPr bwMode="auto">
            <a:xfrm>
              <a:off x="6019800" y="2743200"/>
              <a:ext cx="936625" cy="1192213"/>
              <a:chOff x="2915" y="1514"/>
              <a:chExt cx="1166" cy="1183"/>
            </a:xfrm>
          </p:grpSpPr>
          <p:sp>
            <p:nvSpPr>
              <p:cNvPr id="62" name="Freeform 54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Freeform 55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" name="Group 56"/>
            <p:cNvGrpSpPr>
              <a:grpSpLocks/>
            </p:cNvGrpSpPr>
            <p:nvPr/>
          </p:nvGrpSpPr>
          <p:grpSpPr bwMode="auto">
            <a:xfrm>
              <a:off x="4495800" y="2743200"/>
              <a:ext cx="936625" cy="1192213"/>
              <a:chOff x="2915" y="1514"/>
              <a:chExt cx="1166" cy="1183"/>
            </a:xfrm>
          </p:grpSpPr>
          <p:sp>
            <p:nvSpPr>
              <p:cNvPr id="60" name="Freeform 57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Freeform 58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" name="Group 59"/>
            <p:cNvGrpSpPr>
              <a:grpSpLocks/>
            </p:cNvGrpSpPr>
            <p:nvPr/>
          </p:nvGrpSpPr>
          <p:grpSpPr bwMode="auto">
            <a:xfrm>
              <a:off x="3200400" y="2743200"/>
              <a:ext cx="936625" cy="1192213"/>
              <a:chOff x="2915" y="1514"/>
              <a:chExt cx="1166" cy="1183"/>
            </a:xfrm>
          </p:grpSpPr>
          <p:sp>
            <p:nvSpPr>
              <p:cNvPr id="58" name="Freeform 60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Freeform 61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" name="Group 62"/>
            <p:cNvGrpSpPr>
              <a:grpSpLocks/>
            </p:cNvGrpSpPr>
            <p:nvPr/>
          </p:nvGrpSpPr>
          <p:grpSpPr bwMode="auto">
            <a:xfrm>
              <a:off x="1752600" y="2895600"/>
              <a:ext cx="5127625" cy="1192213"/>
              <a:chOff x="1200" y="1440"/>
              <a:chExt cx="3230" cy="751"/>
            </a:xfrm>
          </p:grpSpPr>
          <p:grpSp>
            <p:nvGrpSpPr>
              <p:cNvPr id="46" name="Group 63"/>
              <p:cNvGrpSpPr>
                <a:grpSpLocks/>
              </p:cNvGrpSpPr>
              <p:nvPr/>
            </p:nvGrpSpPr>
            <p:grpSpPr bwMode="auto">
              <a:xfrm>
                <a:off x="1200" y="1440"/>
                <a:ext cx="590" cy="751"/>
                <a:chOff x="2915" y="1514"/>
                <a:chExt cx="1166" cy="1183"/>
              </a:xfrm>
            </p:grpSpPr>
            <p:sp>
              <p:nvSpPr>
                <p:cNvPr id="56" name="Freeform 64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Freeform 65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" name="Group 66"/>
              <p:cNvGrpSpPr>
                <a:grpSpLocks/>
              </p:cNvGrpSpPr>
              <p:nvPr/>
            </p:nvGrpSpPr>
            <p:grpSpPr bwMode="auto">
              <a:xfrm>
                <a:off x="3840" y="1440"/>
                <a:ext cx="590" cy="751"/>
                <a:chOff x="2915" y="1514"/>
                <a:chExt cx="1166" cy="1183"/>
              </a:xfrm>
            </p:grpSpPr>
            <p:sp>
              <p:nvSpPr>
                <p:cNvPr id="54" name="Freeform 67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Freeform 68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8" name="Group 69"/>
              <p:cNvGrpSpPr>
                <a:grpSpLocks/>
              </p:cNvGrpSpPr>
              <p:nvPr/>
            </p:nvGrpSpPr>
            <p:grpSpPr bwMode="auto">
              <a:xfrm>
                <a:off x="2976" y="1440"/>
                <a:ext cx="590" cy="751"/>
                <a:chOff x="2915" y="1514"/>
                <a:chExt cx="1166" cy="1183"/>
              </a:xfrm>
            </p:grpSpPr>
            <p:sp>
              <p:nvSpPr>
                <p:cNvPr id="52" name="Freeform 70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Freeform 71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9" name="Group 72"/>
              <p:cNvGrpSpPr>
                <a:grpSpLocks/>
              </p:cNvGrpSpPr>
              <p:nvPr/>
            </p:nvGrpSpPr>
            <p:grpSpPr bwMode="auto">
              <a:xfrm>
                <a:off x="2064" y="1440"/>
                <a:ext cx="590" cy="751"/>
                <a:chOff x="2915" y="1514"/>
                <a:chExt cx="1166" cy="1183"/>
              </a:xfrm>
            </p:grpSpPr>
            <p:sp>
              <p:nvSpPr>
                <p:cNvPr id="50" name="Freeform 73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Freeform 74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4" name="Group 75"/>
            <p:cNvGrpSpPr>
              <a:grpSpLocks/>
            </p:cNvGrpSpPr>
            <p:nvPr/>
          </p:nvGrpSpPr>
          <p:grpSpPr bwMode="auto">
            <a:xfrm>
              <a:off x="1828800" y="3048000"/>
              <a:ext cx="936625" cy="1192213"/>
              <a:chOff x="2915" y="1514"/>
              <a:chExt cx="1166" cy="1183"/>
            </a:xfrm>
          </p:grpSpPr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" name="Group 78"/>
            <p:cNvGrpSpPr>
              <a:grpSpLocks/>
            </p:cNvGrpSpPr>
            <p:nvPr/>
          </p:nvGrpSpPr>
          <p:grpSpPr bwMode="auto">
            <a:xfrm>
              <a:off x="5867400" y="3048000"/>
              <a:ext cx="936625" cy="1192213"/>
              <a:chOff x="2915" y="1514"/>
              <a:chExt cx="1166" cy="1183"/>
            </a:xfrm>
          </p:grpSpPr>
          <p:sp>
            <p:nvSpPr>
              <p:cNvPr id="42" name="Freeform 7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Freeform 8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" name="Group 81"/>
            <p:cNvGrpSpPr>
              <a:grpSpLocks/>
            </p:cNvGrpSpPr>
            <p:nvPr/>
          </p:nvGrpSpPr>
          <p:grpSpPr bwMode="auto">
            <a:xfrm>
              <a:off x="4648200" y="3048000"/>
              <a:ext cx="936625" cy="1192213"/>
              <a:chOff x="2915" y="1514"/>
              <a:chExt cx="1166" cy="1183"/>
            </a:xfrm>
          </p:grpSpPr>
          <p:sp>
            <p:nvSpPr>
              <p:cNvPr id="40" name="Freeform 8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Freeform 8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" name="Group 84"/>
            <p:cNvGrpSpPr>
              <a:grpSpLocks/>
            </p:cNvGrpSpPr>
            <p:nvPr/>
          </p:nvGrpSpPr>
          <p:grpSpPr bwMode="auto">
            <a:xfrm>
              <a:off x="3048000" y="3048000"/>
              <a:ext cx="936625" cy="1192213"/>
              <a:chOff x="2915" y="1514"/>
              <a:chExt cx="1166" cy="1183"/>
            </a:xfrm>
          </p:grpSpPr>
          <p:sp>
            <p:nvSpPr>
              <p:cNvPr id="38" name="Freeform 8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8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237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670" y="53625"/>
            <a:ext cx="6750750" cy="914400"/>
          </a:xfrm>
        </p:spPr>
        <p:txBody>
          <a:bodyPr/>
          <a:lstStyle/>
          <a:p>
            <a:r>
              <a:rPr lang="en-US" sz="4400" dirty="0" smtClean="0"/>
              <a:t>Image Currents &amp; Impedance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550" y="1178751"/>
            <a:ext cx="8325925" cy="184520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FFFFFF"/>
                </a:solidFill>
              </a:rPr>
              <a:t>The vacuum chamber presents an impedance to this induced wall current (changes of shape, material etc.)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FFFFFF"/>
                </a:solidFill>
              </a:rPr>
              <a:t>The image current combined with this impedance induces a voltage, which in turn affects the charged particles in the </a:t>
            </a:r>
            <a:r>
              <a:rPr lang="en-US" sz="3200" dirty="0" smtClean="0">
                <a:solidFill>
                  <a:srgbClr val="FFFFFF"/>
                </a:solidFill>
              </a:rPr>
              <a:t>bunch.</a:t>
            </a:r>
            <a:endParaRPr lang="en-US" sz="3200" dirty="0">
              <a:solidFill>
                <a:srgbClr val="FFFFFF"/>
              </a:solidFill>
            </a:endParaRPr>
          </a:p>
          <a:p>
            <a:pPr marL="68580" indent="0">
              <a:lnSpc>
                <a:spcPct val="110000"/>
              </a:lnSpc>
              <a:buNone/>
            </a:pP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3429000" y="4946340"/>
            <a:ext cx="1905000" cy="533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3" name="Group 26"/>
          <p:cNvGrpSpPr>
            <a:grpSpLocks/>
          </p:cNvGrpSpPr>
          <p:nvPr/>
        </p:nvGrpSpPr>
        <p:grpSpPr bwMode="auto">
          <a:xfrm>
            <a:off x="2667000" y="2888940"/>
            <a:ext cx="3810000" cy="838200"/>
            <a:chOff x="1680" y="1824"/>
            <a:chExt cx="2400" cy="528"/>
          </a:xfrm>
          <a:solidFill>
            <a:schemeClr val="tx2"/>
          </a:solidFill>
        </p:grpSpPr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1680" y="1824"/>
              <a:ext cx="2400" cy="5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15" name="Object 4"/>
            <p:cNvGraphicFramePr>
              <a:graphicFrameLocks noChangeAspect="1"/>
            </p:cNvGraphicFramePr>
            <p:nvPr/>
          </p:nvGraphicFramePr>
          <p:xfrm>
            <a:off x="1736" y="1872"/>
            <a:ext cx="2338" cy="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1" name="Equation" r:id="rId5" imgW="2705100" imgH="482600" progId="Equation.3">
                    <p:embed/>
                  </p:oleObj>
                </mc:Choice>
                <mc:Fallback>
                  <p:oleObj name="Equation" r:id="rId5" imgW="2705100" imgH="482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6" y="1872"/>
                          <a:ext cx="2338" cy="4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527440"/>
              </p:ext>
            </p:extLst>
          </p:nvPr>
        </p:nvGraphicFramePr>
        <p:xfrm>
          <a:off x="3508375" y="5032065"/>
          <a:ext cx="17526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Equation" r:id="rId7" imgW="1129810" imgH="241195" progId="Equation.3">
                  <p:embed/>
                </p:oleObj>
              </mc:Choice>
              <mc:Fallback>
                <p:oleObj name="Equation" r:id="rId7" imgW="1129810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75" y="5032065"/>
                        <a:ext cx="17526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2670175" y="4225615"/>
            <a:ext cx="466725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517775" y="4417703"/>
            <a:ext cx="42473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Resistive, inductive, capacitive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3898900" y="5760728"/>
            <a:ext cx="3648075" cy="396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7FD13B"/>
                </a:solidFill>
                <a:latin typeface="+mn-lt"/>
              </a:rPr>
              <a:t>Real &amp; Imaginary components</a:t>
            </a: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H="1" flipV="1">
            <a:off x="4346575" y="5521015"/>
            <a:ext cx="9525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H="1" flipV="1">
            <a:off x="5108575" y="5444815"/>
            <a:ext cx="161925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>
            <a:off x="2136775" y="525114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 flipH="1" flipV="1">
            <a:off x="2133600" y="426054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1524000" y="3814453"/>
            <a:ext cx="65400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Impedance &amp; current </a:t>
            </a:r>
            <a:r>
              <a:rPr lang="en-US" dirty="0">
                <a:latin typeface="+mn-lt"/>
                <a:sym typeface="Symbol" charset="0"/>
              </a:rPr>
              <a:t> voltage  electric field</a:t>
            </a:r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 flipV="1">
            <a:off x="2743200" y="3574740"/>
            <a:ext cx="330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 flipV="1">
            <a:off x="3886200" y="3498540"/>
            <a:ext cx="3175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>
            <a:off x="6184900" y="3498540"/>
            <a:ext cx="5207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698500" y="5327340"/>
            <a:ext cx="2438400" cy="7016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chemeClr val="accent1"/>
                </a:solidFill>
                <a:latin typeface="+mn-lt"/>
              </a:rPr>
              <a:t>Strong frequency dependence</a:t>
            </a:r>
          </a:p>
        </p:txBody>
      </p:sp>
      <p:sp>
        <p:nvSpPr>
          <p:cNvPr id="29" name="Line 21"/>
          <p:cNvSpPr>
            <a:spLocks noChangeShapeType="1"/>
          </p:cNvSpPr>
          <p:nvPr/>
        </p:nvSpPr>
        <p:spPr bwMode="auto">
          <a:xfrm flipV="1">
            <a:off x="1524000" y="334614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22"/>
          <p:cNvSpPr>
            <a:spLocks noChangeShapeType="1"/>
          </p:cNvSpPr>
          <p:nvPr/>
        </p:nvSpPr>
        <p:spPr bwMode="auto">
          <a:xfrm>
            <a:off x="1536700" y="334614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3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79" y="53625"/>
            <a:ext cx="6615735" cy="914400"/>
          </a:xfrm>
        </p:spPr>
        <p:txBody>
          <a:bodyPr/>
          <a:lstStyle/>
          <a:p>
            <a:r>
              <a:rPr lang="en-US" sz="3600" dirty="0" smtClean="0"/>
              <a:t>Coupled Bunch </a:t>
            </a:r>
            <a:r>
              <a:rPr lang="en-US" sz="3600" dirty="0" err="1" smtClean="0"/>
              <a:t>Instab</a:t>
            </a:r>
            <a:r>
              <a:rPr lang="en-US" sz="3600" dirty="0" smtClean="0"/>
              <a:t>. on a Scope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60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00200" y="2133600"/>
            <a:ext cx="5432425" cy="2259013"/>
            <a:chOff x="1600200" y="2133600"/>
            <a:chExt cx="5432425" cy="2259013"/>
          </a:xfrm>
        </p:grpSpPr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1752600" y="2133600"/>
              <a:ext cx="936625" cy="1192213"/>
              <a:chOff x="2915" y="1514"/>
              <a:chExt cx="1166" cy="1183"/>
            </a:xfrm>
          </p:grpSpPr>
          <p:sp>
            <p:nvSpPr>
              <p:cNvPr id="13" name="Freeform 3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4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5"/>
            <p:cNvGrpSpPr>
              <a:grpSpLocks/>
            </p:cNvGrpSpPr>
            <p:nvPr/>
          </p:nvGrpSpPr>
          <p:grpSpPr bwMode="auto">
            <a:xfrm>
              <a:off x="5943600" y="2133600"/>
              <a:ext cx="936625" cy="1192213"/>
              <a:chOff x="2915" y="1514"/>
              <a:chExt cx="1166" cy="1183"/>
            </a:xfrm>
          </p:grpSpPr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8"/>
            <p:cNvGrpSpPr>
              <a:grpSpLocks/>
            </p:cNvGrpSpPr>
            <p:nvPr/>
          </p:nvGrpSpPr>
          <p:grpSpPr bwMode="auto">
            <a:xfrm>
              <a:off x="4572000" y="2133600"/>
              <a:ext cx="936625" cy="1192213"/>
              <a:chOff x="2915" y="1514"/>
              <a:chExt cx="1166" cy="1183"/>
            </a:xfrm>
          </p:grpSpPr>
          <p:sp>
            <p:nvSpPr>
              <p:cNvPr id="19" name="Freeform 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 11"/>
            <p:cNvGrpSpPr>
              <a:grpSpLocks/>
            </p:cNvGrpSpPr>
            <p:nvPr/>
          </p:nvGrpSpPr>
          <p:grpSpPr bwMode="auto">
            <a:xfrm>
              <a:off x="3124200" y="2133600"/>
              <a:ext cx="936625" cy="1192213"/>
              <a:chOff x="2915" y="1514"/>
              <a:chExt cx="1166" cy="1183"/>
            </a:xfrm>
          </p:grpSpPr>
          <p:sp>
            <p:nvSpPr>
              <p:cNvPr id="22" name="Freeform 1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1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" name="Group 14"/>
            <p:cNvGrpSpPr>
              <a:grpSpLocks/>
            </p:cNvGrpSpPr>
            <p:nvPr/>
          </p:nvGrpSpPr>
          <p:grpSpPr bwMode="auto">
            <a:xfrm>
              <a:off x="1676400" y="2286000"/>
              <a:ext cx="936625" cy="1192213"/>
              <a:chOff x="2915" y="1514"/>
              <a:chExt cx="1166" cy="1183"/>
            </a:xfrm>
          </p:grpSpPr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1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17"/>
            <p:cNvGrpSpPr>
              <a:grpSpLocks/>
            </p:cNvGrpSpPr>
            <p:nvPr/>
          </p:nvGrpSpPr>
          <p:grpSpPr bwMode="auto">
            <a:xfrm>
              <a:off x="6019800" y="2286000"/>
              <a:ext cx="936625" cy="1192213"/>
              <a:chOff x="2915" y="1514"/>
              <a:chExt cx="1166" cy="1183"/>
            </a:xfrm>
          </p:grpSpPr>
          <p:sp>
            <p:nvSpPr>
              <p:cNvPr id="28" name="Freeform 1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Freeform 1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20"/>
            <p:cNvGrpSpPr>
              <a:grpSpLocks/>
            </p:cNvGrpSpPr>
            <p:nvPr/>
          </p:nvGrpSpPr>
          <p:grpSpPr bwMode="auto">
            <a:xfrm>
              <a:off x="4495800" y="2286000"/>
              <a:ext cx="936625" cy="1192213"/>
              <a:chOff x="2915" y="1514"/>
              <a:chExt cx="1166" cy="1183"/>
            </a:xfrm>
          </p:grpSpPr>
          <p:sp>
            <p:nvSpPr>
              <p:cNvPr id="31" name="Freeform 21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Freeform 22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" name="Group 23"/>
            <p:cNvGrpSpPr>
              <a:grpSpLocks/>
            </p:cNvGrpSpPr>
            <p:nvPr/>
          </p:nvGrpSpPr>
          <p:grpSpPr bwMode="auto">
            <a:xfrm>
              <a:off x="3200400" y="2286000"/>
              <a:ext cx="936625" cy="1192213"/>
              <a:chOff x="2915" y="1514"/>
              <a:chExt cx="1166" cy="1183"/>
            </a:xfrm>
          </p:grpSpPr>
          <p:sp>
            <p:nvSpPr>
              <p:cNvPr id="34" name="Freeform 24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Freeform 25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" name="Group 26"/>
            <p:cNvGrpSpPr>
              <a:grpSpLocks/>
            </p:cNvGrpSpPr>
            <p:nvPr/>
          </p:nvGrpSpPr>
          <p:grpSpPr bwMode="auto">
            <a:xfrm>
              <a:off x="1600200" y="2438400"/>
              <a:ext cx="936625" cy="1192213"/>
              <a:chOff x="2915" y="1514"/>
              <a:chExt cx="1166" cy="1183"/>
            </a:xfrm>
          </p:grpSpPr>
          <p:sp>
            <p:nvSpPr>
              <p:cNvPr id="37" name="Freeform 27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Freeform 28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" name="Group 29"/>
            <p:cNvGrpSpPr>
              <a:grpSpLocks/>
            </p:cNvGrpSpPr>
            <p:nvPr/>
          </p:nvGrpSpPr>
          <p:grpSpPr bwMode="auto">
            <a:xfrm>
              <a:off x="6096000" y="2438400"/>
              <a:ext cx="936625" cy="1192213"/>
              <a:chOff x="2915" y="1514"/>
              <a:chExt cx="1166" cy="1183"/>
            </a:xfrm>
          </p:grpSpPr>
          <p:sp>
            <p:nvSpPr>
              <p:cNvPr id="40" name="Freeform 30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Freeform 31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" name="Group 32"/>
            <p:cNvGrpSpPr>
              <a:grpSpLocks/>
            </p:cNvGrpSpPr>
            <p:nvPr/>
          </p:nvGrpSpPr>
          <p:grpSpPr bwMode="auto">
            <a:xfrm>
              <a:off x="4419600" y="2438400"/>
              <a:ext cx="936625" cy="1192213"/>
              <a:chOff x="2915" y="1514"/>
              <a:chExt cx="1166" cy="1183"/>
            </a:xfrm>
          </p:grpSpPr>
          <p:sp>
            <p:nvSpPr>
              <p:cNvPr id="43" name="Freeform 33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Freeform 34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" name="Group 35"/>
            <p:cNvGrpSpPr>
              <a:grpSpLocks/>
            </p:cNvGrpSpPr>
            <p:nvPr/>
          </p:nvGrpSpPr>
          <p:grpSpPr bwMode="auto">
            <a:xfrm>
              <a:off x="3276600" y="2438400"/>
              <a:ext cx="936625" cy="1192213"/>
              <a:chOff x="2915" y="1514"/>
              <a:chExt cx="1166" cy="1183"/>
            </a:xfrm>
          </p:grpSpPr>
          <p:sp>
            <p:nvSpPr>
              <p:cNvPr id="46" name="Freeform 3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Freeform 3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" name="Group 38"/>
            <p:cNvGrpSpPr>
              <a:grpSpLocks/>
            </p:cNvGrpSpPr>
            <p:nvPr/>
          </p:nvGrpSpPr>
          <p:grpSpPr bwMode="auto">
            <a:xfrm>
              <a:off x="1600200" y="2590800"/>
              <a:ext cx="936625" cy="1192213"/>
              <a:chOff x="2915" y="1514"/>
              <a:chExt cx="1166" cy="1183"/>
            </a:xfrm>
          </p:grpSpPr>
          <p:sp>
            <p:nvSpPr>
              <p:cNvPr id="49" name="Freeform 3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Freeform 4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" name="Group 41"/>
            <p:cNvGrpSpPr>
              <a:grpSpLocks/>
            </p:cNvGrpSpPr>
            <p:nvPr/>
          </p:nvGrpSpPr>
          <p:grpSpPr bwMode="auto">
            <a:xfrm>
              <a:off x="6096000" y="2590800"/>
              <a:ext cx="936625" cy="1192213"/>
              <a:chOff x="2915" y="1514"/>
              <a:chExt cx="1166" cy="1183"/>
            </a:xfrm>
          </p:grpSpPr>
          <p:sp>
            <p:nvSpPr>
              <p:cNvPr id="52" name="Freeform 4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Freeform 4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" name="Group 44"/>
            <p:cNvGrpSpPr>
              <a:grpSpLocks/>
            </p:cNvGrpSpPr>
            <p:nvPr/>
          </p:nvGrpSpPr>
          <p:grpSpPr bwMode="auto">
            <a:xfrm>
              <a:off x="4419600" y="2590800"/>
              <a:ext cx="936625" cy="1192213"/>
              <a:chOff x="2915" y="1514"/>
              <a:chExt cx="1166" cy="1183"/>
            </a:xfrm>
          </p:grpSpPr>
          <p:sp>
            <p:nvSpPr>
              <p:cNvPr id="55" name="Freeform 4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Freeform 4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7" name="Group 47"/>
            <p:cNvGrpSpPr>
              <a:grpSpLocks/>
            </p:cNvGrpSpPr>
            <p:nvPr/>
          </p:nvGrpSpPr>
          <p:grpSpPr bwMode="auto">
            <a:xfrm>
              <a:off x="3276600" y="2590800"/>
              <a:ext cx="936625" cy="1192213"/>
              <a:chOff x="2915" y="1514"/>
              <a:chExt cx="1166" cy="1183"/>
            </a:xfrm>
          </p:grpSpPr>
          <p:sp>
            <p:nvSpPr>
              <p:cNvPr id="58" name="Freeform 4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Freeform 4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" name="Group 50"/>
            <p:cNvGrpSpPr>
              <a:grpSpLocks/>
            </p:cNvGrpSpPr>
            <p:nvPr/>
          </p:nvGrpSpPr>
          <p:grpSpPr bwMode="auto">
            <a:xfrm>
              <a:off x="1676400" y="2743200"/>
              <a:ext cx="936625" cy="1192213"/>
              <a:chOff x="2915" y="1514"/>
              <a:chExt cx="1166" cy="1183"/>
            </a:xfrm>
          </p:grpSpPr>
          <p:sp>
            <p:nvSpPr>
              <p:cNvPr id="61" name="Freeform 51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Freeform 52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" name="Group 53"/>
            <p:cNvGrpSpPr>
              <a:grpSpLocks/>
            </p:cNvGrpSpPr>
            <p:nvPr/>
          </p:nvGrpSpPr>
          <p:grpSpPr bwMode="auto">
            <a:xfrm>
              <a:off x="6019800" y="2743200"/>
              <a:ext cx="936625" cy="1192213"/>
              <a:chOff x="2915" y="1514"/>
              <a:chExt cx="1166" cy="1183"/>
            </a:xfrm>
          </p:grpSpPr>
          <p:sp>
            <p:nvSpPr>
              <p:cNvPr id="64" name="Freeform 54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Freeform 55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" name="Group 56"/>
            <p:cNvGrpSpPr>
              <a:grpSpLocks/>
            </p:cNvGrpSpPr>
            <p:nvPr/>
          </p:nvGrpSpPr>
          <p:grpSpPr bwMode="auto">
            <a:xfrm>
              <a:off x="4495800" y="2743200"/>
              <a:ext cx="936625" cy="1192213"/>
              <a:chOff x="2915" y="1514"/>
              <a:chExt cx="1166" cy="1183"/>
            </a:xfrm>
          </p:grpSpPr>
          <p:sp>
            <p:nvSpPr>
              <p:cNvPr id="67" name="Freeform 57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Freeform 58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" name="Group 59"/>
            <p:cNvGrpSpPr>
              <a:grpSpLocks/>
            </p:cNvGrpSpPr>
            <p:nvPr/>
          </p:nvGrpSpPr>
          <p:grpSpPr bwMode="auto">
            <a:xfrm>
              <a:off x="3200400" y="2743200"/>
              <a:ext cx="936625" cy="1192213"/>
              <a:chOff x="2915" y="1514"/>
              <a:chExt cx="1166" cy="1183"/>
            </a:xfrm>
          </p:grpSpPr>
          <p:sp>
            <p:nvSpPr>
              <p:cNvPr id="70" name="Freeform 60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Freeform 61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" name="Group 62"/>
            <p:cNvGrpSpPr>
              <a:grpSpLocks/>
            </p:cNvGrpSpPr>
            <p:nvPr/>
          </p:nvGrpSpPr>
          <p:grpSpPr bwMode="auto">
            <a:xfrm>
              <a:off x="1752600" y="2895600"/>
              <a:ext cx="5127625" cy="1192213"/>
              <a:chOff x="1200" y="1440"/>
              <a:chExt cx="3230" cy="751"/>
            </a:xfrm>
          </p:grpSpPr>
          <p:grpSp>
            <p:nvGrpSpPr>
              <p:cNvPr id="73" name="Group 63"/>
              <p:cNvGrpSpPr>
                <a:grpSpLocks/>
              </p:cNvGrpSpPr>
              <p:nvPr/>
            </p:nvGrpSpPr>
            <p:grpSpPr bwMode="auto">
              <a:xfrm>
                <a:off x="1200" y="1440"/>
                <a:ext cx="590" cy="751"/>
                <a:chOff x="2915" y="1514"/>
                <a:chExt cx="1166" cy="1183"/>
              </a:xfrm>
            </p:grpSpPr>
            <p:sp>
              <p:nvSpPr>
                <p:cNvPr id="83" name="Freeform 64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Freeform 65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4" name="Group 66"/>
              <p:cNvGrpSpPr>
                <a:grpSpLocks/>
              </p:cNvGrpSpPr>
              <p:nvPr/>
            </p:nvGrpSpPr>
            <p:grpSpPr bwMode="auto">
              <a:xfrm>
                <a:off x="3840" y="1440"/>
                <a:ext cx="590" cy="751"/>
                <a:chOff x="2915" y="1514"/>
                <a:chExt cx="1166" cy="1183"/>
              </a:xfrm>
            </p:grpSpPr>
            <p:sp>
              <p:nvSpPr>
                <p:cNvPr id="81" name="Freeform 67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Freeform 68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5" name="Group 69"/>
              <p:cNvGrpSpPr>
                <a:grpSpLocks/>
              </p:cNvGrpSpPr>
              <p:nvPr/>
            </p:nvGrpSpPr>
            <p:grpSpPr bwMode="auto">
              <a:xfrm>
                <a:off x="2976" y="1440"/>
                <a:ext cx="590" cy="751"/>
                <a:chOff x="2915" y="1514"/>
                <a:chExt cx="1166" cy="1183"/>
              </a:xfrm>
            </p:grpSpPr>
            <p:sp>
              <p:nvSpPr>
                <p:cNvPr id="79" name="Freeform 70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Freeform 71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" name="Group 72"/>
              <p:cNvGrpSpPr>
                <a:grpSpLocks/>
              </p:cNvGrpSpPr>
              <p:nvPr/>
            </p:nvGrpSpPr>
            <p:grpSpPr bwMode="auto">
              <a:xfrm>
                <a:off x="2064" y="1440"/>
                <a:ext cx="590" cy="751"/>
                <a:chOff x="2915" y="1514"/>
                <a:chExt cx="1166" cy="1183"/>
              </a:xfrm>
            </p:grpSpPr>
            <p:sp>
              <p:nvSpPr>
                <p:cNvPr id="77" name="Freeform 73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Freeform 74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5" name="Group 75"/>
            <p:cNvGrpSpPr>
              <a:grpSpLocks/>
            </p:cNvGrpSpPr>
            <p:nvPr/>
          </p:nvGrpSpPr>
          <p:grpSpPr bwMode="auto">
            <a:xfrm>
              <a:off x="1828800" y="3048000"/>
              <a:ext cx="936625" cy="1192213"/>
              <a:chOff x="2915" y="1514"/>
              <a:chExt cx="1166" cy="1183"/>
            </a:xfrm>
          </p:grpSpPr>
          <p:sp>
            <p:nvSpPr>
              <p:cNvPr id="86" name="Freeform 7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Freeform 7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8" name="Group 78"/>
            <p:cNvGrpSpPr>
              <a:grpSpLocks/>
            </p:cNvGrpSpPr>
            <p:nvPr/>
          </p:nvGrpSpPr>
          <p:grpSpPr bwMode="auto">
            <a:xfrm>
              <a:off x="5867400" y="3048000"/>
              <a:ext cx="936625" cy="1192213"/>
              <a:chOff x="2915" y="1514"/>
              <a:chExt cx="1166" cy="1183"/>
            </a:xfrm>
          </p:grpSpPr>
          <p:sp>
            <p:nvSpPr>
              <p:cNvPr id="89" name="Freeform 7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Freeform 8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1" name="Group 81"/>
            <p:cNvGrpSpPr>
              <a:grpSpLocks/>
            </p:cNvGrpSpPr>
            <p:nvPr/>
          </p:nvGrpSpPr>
          <p:grpSpPr bwMode="auto">
            <a:xfrm>
              <a:off x="4648200" y="3048000"/>
              <a:ext cx="936625" cy="1192213"/>
              <a:chOff x="2915" y="1514"/>
              <a:chExt cx="1166" cy="1183"/>
            </a:xfrm>
          </p:grpSpPr>
          <p:sp>
            <p:nvSpPr>
              <p:cNvPr id="92" name="Freeform 8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Freeform 8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4" name="Group 84"/>
            <p:cNvGrpSpPr>
              <a:grpSpLocks/>
            </p:cNvGrpSpPr>
            <p:nvPr/>
          </p:nvGrpSpPr>
          <p:grpSpPr bwMode="auto">
            <a:xfrm>
              <a:off x="3048000" y="3048000"/>
              <a:ext cx="936625" cy="1192213"/>
              <a:chOff x="2915" y="1514"/>
              <a:chExt cx="1166" cy="1183"/>
            </a:xfrm>
          </p:grpSpPr>
          <p:sp>
            <p:nvSpPr>
              <p:cNvPr id="95" name="Freeform 8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Freeform 8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" name="Group 87"/>
            <p:cNvGrpSpPr>
              <a:grpSpLocks/>
            </p:cNvGrpSpPr>
            <p:nvPr/>
          </p:nvGrpSpPr>
          <p:grpSpPr bwMode="auto">
            <a:xfrm>
              <a:off x="1905000" y="3200400"/>
              <a:ext cx="936625" cy="1192213"/>
              <a:chOff x="2915" y="1514"/>
              <a:chExt cx="1166" cy="1183"/>
            </a:xfrm>
          </p:grpSpPr>
          <p:sp>
            <p:nvSpPr>
              <p:cNvPr id="98" name="Freeform 8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Freeform 8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0" name="Group 90"/>
            <p:cNvGrpSpPr>
              <a:grpSpLocks/>
            </p:cNvGrpSpPr>
            <p:nvPr/>
          </p:nvGrpSpPr>
          <p:grpSpPr bwMode="auto">
            <a:xfrm>
              <a:off x="5791200" y="3200400"/>
              <a:ext cx="936625" cy="1192213"/>
              <a:chOff x="2915" y="1514"/>
              <a:chExt cx="1166" cy="1183"/>
            </a:xfrm>
          </p:grpSpPr>
          <p:sp>
            <p:nvSpPr>
              <p:cNvPr id="101" name="Freeform 91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Freeform 92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" name="Group 93"/>
            <p:cNvGrpSpPr>
              <a:grpSpLocks/>
            </p:cNvGrpSpPr>
            <p:nvPr/>
          </p:nvGrpSpPr>
          <p:grpSpPr bwMode="auto">
            <a:xfrm>
              <a:off x="4724400" y="3200400"/>
              <a:ext cx="936625" cy="1192213"/>
              <a:chOff x="2915" y="1514"/>
              <a:chExt cx="1166" cy="1183"/>
            </a:xfrm>
          </p:grpSpPr>
          <p:sp>
            <p:nvSpPr>
              <p:cNvPr id="104" name="Freeform 94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Freeform 95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6" name="Group 96"/>
            <p:cNvGrpSpPr>
              <a:grpSpLocks/>
            </p:cNvGrpSpPr>
            <p:nvPr/>
          </p:nvGrpSpPr>
          <p:grpSpPr bwMode="auto">
            <a:xfrm>
              <a:off x="2971800" y="3200400"/>
              <a:ext cx="936625" cy="1192213"/>
              <a:chOff x="2915" y="1514"/>
              <a:chExt cx="1166" cy="1183"/>
            </a:xfrm>
          </p:grpSpPr>
          <p:sp>
            <p:nvSpPr>
              <p:cNvPr id="107" name="Freeform 97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Freeform 98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32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79" y="53625"/>
            <a:ext cx="6615735" cy="914400"/>
          </a:xfrm>
        </p:spPr>
        <p:txBody>
          <a:bodyPr/>
          <a:lstStyle/>
          <a:p>
            <a:r>
              <a:rPr lang="en-US" sz="3600" dirty="0" smtClean="0"/>
              <a:t>Coupled Bunch </a:t>
            </a:r>
            <a:r>
              <a:rPr lang="en-US" sz="3600" dirty="0" err="1" smtClean="0"/>
              <a:t>Instab</a:t>
            </a:r>
            <a:r>
              <a:rPr lang="en-US" sz="3600" dirty="0" smtClean="0"/>
              <a:t>. on a Scope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61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00200" y="2133600"/>
            <a:ext cx="5432425" cy="2411413"/>
            <a:chOff x="1600200" y="2133600"/>
            <a:chExt cx="5432425" cy="2411413"/>
          </a:xfrm>
        </p:grpSpPr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1752600" y="2133600"/>
              <a:ext cx="936625" cy="1192213"/>
              <a:chOff x="2915" y="1514"/>
              <a:chExt cx="1166" cy="1183"/>
            </a:xfrm>
          </p:grpSpPr>
          <p:sp>
            <p:nvSpPr>
              <p:cNvPr id="13" name="Freeform 3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4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5"/>
            <p:cNvGrpSpPr>
              <a:grpSpLocks/>
            </p:cNvGrpSpPr>
            <p:nvPr/>
          </p:nvGrpSpPr>
          <p:grpSpPr bwMode="auto">
            <a:xfrm>
              <a:off x="5943600" y="2133600"/>
              <a:ext cx="936625" cy="1192213"/>
              <a:chOff x="2915" y="1514"/>
              <a:chExt cx="1166" cy="1183"/>
            </a:xfrm>
          </p:grpSpPr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8"/>
            <p:cNvGrpSpPr>
              <a:grpSpLocks/>
            </p:cNvGrpSpPr>
            <p:nvPr/>
          </p:nvGrpSpPr>
          <p:grpSpPr bwMode="auto">
            <a:xfrm>
              <a:off x="4572000" y="2133600"/>
              <a:ext cx="936625" cy="1192213"/>
              <a:chOff x="2915" y="1514"/>
              <a:chExt cx="1166" cy="1183"/>
            </a:xfrm>
          </p:grpSpPr>
          <p:sp>
            <p:nvSpPr>
              <p:cNvPr id="19" name="Freeform 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 11"/>
            <p:cNvGrpSpPr>
              <a:grpSpLocks/>
            </p:cNvGrpSpPr>
            <p:nvPr/>
          </p:nvGrpSpPr>
          <p:grpSpPr bwMode="auto">
            <a:xfrm>
              <a:off x="3124200" y="2133600"/>
              <a:ext cx="936625" cy="1192213"/>
              <a:chOff x="2915" y="1514"/>
              <a:chExt cx="1166" cy="1183"/>
            </a:xfrm>
          </p:grpSpPr>
          <p:sp>
            <p:nvSpPr>
              <p:cNvPr id="22" name="Freeform 1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1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" name="Group 14"/>
            <p:cNvGrpSpPr>
              <a:grpSpLocks/>
            </p:cNvGrpSpPr>
            <p:nvPr/>
          </p:nvGrpSpPr>
          <p:grpSpPr bwMode="auto">
            <a:xfrm>
              <a:off x="1676400" y="2286000"/>
              <a:ext cx="936625" cy="1192213"/>
              <a:chOff x="2915" y="1514"/>
              <a:chExt cx="1166" cy="1183"/>
            </a:xfrm>
          </p:grpSpPr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1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17"/>
            <p:cNvGrpSpPr>
              <a:grpSpLocks/>
            </p:cNvGrpSpPr>
            <p:nvPr/>
          </p:nvGrpSpPr>
          <p:grpSpPr bwMode="auto">
            <a:xfrm>
              <a:off x="6019800" y="2286000"/>
              <a:ext cx="936625" cy="1192213"/>
              <a:chOff x="2915" y="1514"/>
              <a:chExt cx="1166" cy="1183"/>
            </a:xfrm>
          </p:grpSpPr>
          <p:sp>
            <p:nvSpPr>
              <p:cNvPr id="28" name="Freeform 1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Freeform 1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20"/>
            <p:cNvGrpSpPr>
              <a:grpSpLocks/>
            </p:cNvGrpSpPr>
            <p:nvPr/>
          </p:nvGrpSpPr>
          <p:grpSpPr bwMode="auto">
            <a:xfrm>
              <a:off x="4495800" y="2286000"/>
              <a:ext cx="936625" cy="1192213"/>
              <a:chOff x="2915" y="1514"/>
              <a:chExt cx="1166" cy="1183"/>
            </a:xfrm>
          </p:grpSpPr>
          <p:sp>
            <p:nvSpPr>
              <p:cNvPr id="31" name="Freeform 21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Freeform 22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" name="Group 23"/>
            <p:cNvGrpSpPr>
              <a:grpSpLocks/>
            </p:cNvGrpSpPr>
            <p:nvPr/>
          </p:nvGrpSpPr>
          <p:grpSpPr bwMode="auto">
            <a:xfrm>
              <a:off x="3200400" y="2286000"/>
              <a:ext cx="936625" cy="1192213"/>
              <a:chOff x="2915" y="1514"/>
              <a:chExt cx="1166" cy="1183"/>
            </a:xfrm>
          </p:grpSpPr>
          <p:sp>
            <p:nvSpPr>
              <p:cNvPr id="34" name="Freeform 24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Freeform 25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" name="Group 26"/>
            <p:cNvGrpSpPr>
              <a:grpSpLocks/>
            </p:cNvGrpSpPr>
            <p:nvPr/>
          </p:nvGrpSpPr>
          <p:grpSpPr bwMode="auto">
            <a:xfrm>
              <a:off x="1600200" y="2438400"/>
              <a:ext cx="936625" cy="1192213"/>
              <a:chOff x="2915" y="1514"/>
              <a:chExt cx="1166" cy="1183"/>
            </a:xfrm>
          </p:grpSpPr>
          <p:sp>
            <p:nvSpPr>
              <p:cNvPr id="37" name="Freeform 27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Freeform 28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" name="Group 29"/>
            <p:cNvGrpSpPr>
              <a:grpSpLocks/>
            </p:cNvGrpSpPr>
            <p:nvPr/>
          </p:nvGrpSpPr>
          <p:grpSpPr bwMode="auto">
            <a:xfrm>
              <a:off x="6096000" y="2438400"/>
              <a:ext cx="936625" cy="1192213"/>
              <a:chOff x="2915" y="1514"/>
              <a:chExt cx="1166" cy="1183"/>
            </a:xfrm>
          </p:grpSpPr>
          <p:sp>
            <p:nvSpPr>
              <p:cNvPr id="40" name="Freeform 30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Freeform 31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" name="Group 32"/>
            <p:cNvGrpSpPr>
              <a:grpSpLocks/>
            </p:cNvGrpSpPr>
            <p:nvPr/>
          </p:nvGrpSpPr>
          <p:grpSpPr bwMode="auto">
            <a:xfrm>
              <a:off x="4419600" y="2438400"/>
              <a:ext cx="936625" cy="1192213"/>
              <a:chOff x="2915" y="1514"/>
              <a:chExt cx="1166" cy="1183"/>
            </a:xfrm>
          </p:grpSpPr>
          <p:sp>
            <p:nvSpPr>
              <p:cNvPr id="43" name="Freeform 33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Freeform 34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" name="Group 35"/>
            <p:cNvGrpSpPr>
              <a:grpSpLocks/>
            </p:cNvGrpSpPr>
            <p:nvPr/>
          </p:nvGrpSpPr>
          <p:grpSpPr bwMode="auto">
            <a:xfrm>
              <a:off x="3276600" y="2438400"/>
              <a:ext cx="936625" cy="1192213"/>
              <a:chOff x="2915" y="1514"/>
              <a:chExt cx="1166" cy="1183"/>
            </a:xfrm>
          </p:grpSpPr>
          <p:sp>
            <p:nvSpPr>
              <p:cNvPr id="46" name="Freeform 3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Freeform 3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" name="Group 38"/>
            <p:cNvGrpSpPr>
              <a:grpSpLocks/>
            </p:cNvGrpSpPr>
            <p:nvPr/>
          </p:nvGrpSpPr>
          <p:grpSpPr bwMode="auto">
            <a:xfrm>
              <a:off x="1600200" y="2590800"/>
              <a:ext cx="936625" cy="1192213"/>
              <a:chOff x="2915" y="1514"/>
              <a:chExt cx="1166" cy="1183"/>
            </a:xfrm>
          </p:grpSpPr>
          <p:sp>
            <p:nvSpPr>
              <p:cNvPr id="49" name="Freeform 3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Freeform 4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" name="Group 41"/>
            <p:cNvGrpSpPr>
              <a:grpSpLocks/>
            </p:cNvGrpSpPr>
            <p:nvPr/>
          </p:nvGrpSpPr>
          <p:grpSpPr bwMode="auto">
            <a:xfrm>
              <a:off x="6096000" y="2590800"/>
              <a:ext cx="936625" cy="1192213"/>
              <a:chOff x="2915" y="1514"/>
              <a:chExt cx="1166" cy="1183"/>
            </a:xfrm>
          </p:grpSpPr>
          <p:sp>
            <p:nvSpPr>
              <p:cNvPr id="52" name="Freeform 4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Freeform 4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" name="Group 44"/>
            <p:cNvGrpSpPr>
              <a:grpSpLocks/>
            </p:cNvGrpSpPr>
            <p:nvPr/>
          </p:nvGrpSpPr>
          <p:grpSpPr bwMode="auto">
            <a:xfrm>
              <a:off x="4419600" y="2590800"/>
              <a:ext cx="936625" cy="1192213"/>
              <a:chOff x="2915" y="1514"/>
              <a:chExt cx="1166" cy="1183"/>
            </a:xfrm>
          </p:grpSpPr>
          <p:sp>
            <p:nvSpPr>
              <p:cNvPr id="55" name="Freeform 4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Freeform 4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7" name="Group 47"/>
            <p:cNvGrpSpPr>
              <a:grpSpLocks/>
            </p:cNvGrpSpPr>
            <p:nvPr/>
          </p:nvGrpSpPr>
          <p:grpSpPr bwMode="auto">
            <a:xfrm>
              <a:off x="3276600" y="2590800"/>
              <a:ext cx="936625" cy="1192213"/>
              <a:chOff x="2915" y="1514"/>
              <a:chExt cx="1166" cy="1183"/>
            </a:xfrm>
          </p:grpSpPr>
          <p:sp>
            <p:nvSpPr>
              <p:cNvPr id="58" name="Freeform 4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Freeform 4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" name="Group 50"/>
            <p:cNvGrpSpPr>
              <a:grpSpLocks/>
            </p:cNvGrpSpPr>
            <p:nvPr/>
          </p:nvGrpSpPr>
          <p:grpSpPr bwMode="auto">
            <a:xfrm>
              <a:off x="1676400" y="2743200"/>
              <a:ext cx="936625" cy="1192213"/>
              <a:chOff x="2915" y="1514"/>
              <a:chExt cx="1166" cy="1183"/>
            </a:xfrm>
          </p:grpSpPr>
          <p:sp>
            <p:nvSpPr>
              <p:cNvPr id="61" name="Freeform 51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Freeform 52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" name="Group 53"/>
            <p:cNvGrpSpPr>
              <a:grpSpLocks/>
            </p:cNvGrpSpPr>
            <p:nvPr/>
          </p:nvGrpSpPr>
          <p:grpSpPr bwMode="auto">
            <a:xfrm>
              <a:off x="6019800" y="2743200"/>
              <a:ext cx="936625" cy="1192213"/>
              <a:chOff x="2915" y="1514"/>
              <a:chExt cx="1166" cy="1183"/>
            </a:xfrm>
          </p:grpSpPr>
          <p:sp>
            <p:nvSpPr>
              <p:cNvPr id="64" name="Freeform 54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Freeform 55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" name="Group 56"/>
            <p:cNvGrpSpPr>
              <a:grpSpLocks/>
            </p:cNvGrpSpPr>
            <p:nvPr/>
          </p:nvGrpSpPr>
          <p:grpSpPr bwMode="auto">
            <a:xfrm>
              <a:off x="4495800" y="2743200"/>
              <a:ext cx="936625" cy="1192213"/>
              <a:chOff x="2915" y="1514"/>
              <a:chExt cx="1166" cy="1183"/>
            </a:xfrm>
          </p:grpSpPr>
          <p:sp>
            <p:nvSpPr>
              <p:cNvPr id="67" name="Freeform 57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Freeform 58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" name="Group 59"/>
            <p:cNvGrpSpPr>
              <a:grpSpLocks/>
            </p:cNvGrpSpPr>
            <p:nvPr/>
          </p:nvGrpSpPr>
          <p:grpSpPr bwMode="auto">
            <a:xfrm>
              <a:off x="3200400" y="2743200"/>
              <a:ext cx="936625" cy="1192213"/>
              <a:chOff x="2915" y="1514"/>
              <a:chExt cx="1166" cy="1183"/>
            </a:xfrm>
          </p:grpSpPr>
          <p:sp>
            <p:nvSpPr>
              <p:cNvPr id="70" name="Freeform 60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Freeform 61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" name="Group 62"/>
            <p:cNvGrpSpPr>
              <a:grpSpLocks/>
            </p:cNvGrpSpPr>
            <p:nvPr/>
          </p:nvGrpSpPr>
          <p:grpSpPr bwMode="auto">
            <a:xfrm>
              <a:off x="1752600" y="2895600"/>
              <a:ext cx="5127625" cy="1192213"/>
              <a:chOff x="1200" y="1440"/>
              <a:chExt cx="3230" cy="751"/>
            </a:xfrm>
          </p:grpSpPr>
          <p:grpSp>
            <p:nvGrpSpPr>
              <p:cNvPr id="73" name="Group 63"/>
              <p:cNvGrpSpPr>
                <a:grpSpLocks/>
              </p:cNvGrpSpPr>
              <p:nvPr/>
            </p:nvGrpSpPr>
            <p:grpSpPr bwMode="auto">
              <a:xfrm>
                <a:off x="1200" y="1440"/>
                <a:ext cx="590" cy="751"/>
                <a:chOff x="2915" y="1514"/>
                <a:chExt cx="1166" cy="1183"/>
              </a:xfrm>
            </p:grpSpPr>
            <p:sp>
              <p:nvSpPr>
                <p:cNvPr id="83" name="Freeform 64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Freeform 65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4" name="Group 66"/>
              <p:cNvGrpSpPr>
                <a:grpSpLocks/>
              </p:cNvGrpSpPr>
              <p:nvPr/>
            </p:nvGrpSpPr>
            <p:grpSpPr bwMode="auto">
              <a:xfrm>
                <a:off x="3840" y="1440"/>
                <a:ext cx="590" cy="751"/>
                <a:chOff x="2915" y="1514"/>
                <a:chExt cx="1166" cy="1183"/>
              </a:xfrm>
            </p:grpSpPr>
            <p:sp>
              <p:nvSpPr>
                <p:cNvPr id="81" name="Freeform 67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Freeform 68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5" name="Group 69"/>
              <p:cNvGrpSpPr>
                <a:grpSpLocks/>
              </p:cNvGrpSpPr>
              <p:nvPr/>
            </p:nvGrpSpPr>
            <p:grpSpPr bwMode="auto">
              <a:xfrm>
                <a:off x="2976" y="1440"/>
                <a:ext cx="590" cy="751"/>
                <a:chOff x="2915" y="1514"/>
                <a:chExt cx="1166" cy="1183"/>
              </a:xfrm>
            </p:grpSpPr>
            <p:sp>
              <p:nvSpPr>
                <p:cNvPr id="79" name="Freeform 70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Freeform 71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" name="Group 72"/>
              <p:cNvGrpSpPr>
                <a:grpSpLocks/>
              </p:cNvGrpSpPr>
              <p:nvPr/>
            </p:nvGrpSpPr>
            <p:grpSpPr bwMode="auto">
              <a:xfrm>
                <a:off x="2064" y="1440"/>
                <a:ext cx="590" cy="751"/>
                <a:chOff x="2915" y="1514"/>
                <a:chExt cx="1166" cy="1183"/>
              </a:xfrm>
            </p:grpSpPr>
            <p:sp>
              <p:nvSpPr>
                <p:cNvPr id="77" name="Freeform 73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Freeform 74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5" name="Group 75"/>
            <p:cNvGrpSpPr>
              <a:grpSpLocks/>
            </p:cNvGrpSpPr>
            <p:nvPr/>
          </p:nvGrpSpPr>
          <p:grpSpPr bwMode="auto">
            <a:xfrm>
              <a:off x="1828800" y="3048000"/>
              <a:ext cx="936625" cy="1192213"/>
              <a:chOff x="2915" y="1514"/>
              <a:chExt cx="1166" cy="1183"/>
            </a:xfrm>
          </p:grpSpPr>
          <p:sp>
            <p:nvSpPr>
              <p:cNvPr id="86" name="Freeform 7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Freeform 7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8" name="Group 78"/>
            <p:cNvGrpSpPr>
              <a:grpSpLocks/>
            </p:cNvGrpSpPr>
            <p:nvPr/>
          </p:nvGrpSpPr>
          <p:grpSpPr bwMode="auto">
            <a:xfrm>
              <a:off x="5867400" y="3048000"/>
              <a:ext cx="936625" cy="1192213"/>
              <a:chOff x="2915" y="1514"/>
              <a:chExt cx="1166" cy="1183"/>
            </a:xfrm>
          </p:grpSpPr>
          <p:sp>
            <p:nvSpPr>
              <p:cNvPr id="89" name="Freeform 7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Freeform 8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1" name="Group 81"/>
            <p:cNvGrpSpPr>
              <a:grpSpLocks/>
            </p:cNvGrpSpPr>
            <p:nvPr/>
          </p:nvGrpSpPr>
          <p:grpSpPr bwMode="auto">
            <a:xfrm>
              <a:off x="4648200" y="3048000"/>
              <a:ext cx="936625" cy="1192213"/>
              <a:chOff x="2915" y="1514"/>
              <a:chExt cx="1166" cy="1183"/>
            </a:xfrm>
          </p:grpSpPr>
          <p:sp>
            <p:nvSpPr>
              <p:cNvPr id="92" name="Freeform 8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Freeform 8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4" name="Group 84"/>
            <p:cNvGrpSpPr>
              <a:grpSpLocks/>
            </p:cNvGrpSpPr>
            <p:nvPr/>
          </p:nvGrpSpPr>
          <p:grpSpPr bwMode="auto">
            <a:xfrm>
              <a:off x="3048000" y="3048000"/>
              <a:ext cx="936625" cy="1192213"/>
              <a:chOff x="2915" y="1514"/>
              <a:chExt cx="1166" cy="1183"/>
            </a:xfrm>
          </p:grpSpPr>
          <p:sp>
            <p:nvSpPr>
              <p:cNvPr id="95" name="Freeform 8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Freeform 8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" name="Group 87"/>
            <p:cNvGrpSpPr>
              <a:grpSpLocks/>
            </p:cNvGrpSpPr>
            <p:nvPr/>
          </p:nvGrpSpPr>
          <p:grpSpPr bwMode="auto">
            <a:xfrm>
              <a:off x="1905000" y="3200400"/>
              <a:ext cx="936625" cy="1192213"/>
              <a:chOff x="2915" y="1514"/>
              <a:chExt cx="1166" cy="1183"/>
            </a:xfrm>
          </p:grpSpPr>
          <p:sp>
            <p:nvSpPr>
              <p:cNvPr id="98" name="Freeform 8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Freeform 8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0" name="Group 90"/>
            <p:cNvGrpSpPr>
              <a:grpSpLocks/>
            </p:cNvGrpSpPr>
            <p:nvPr/>
          </p:nvGrpSpPr>
          <p:grpSpPr bwMode="auto">
            <a:xfrm>
              <a:off x="5791200" y="3200400"/>
              <a:ext cx="936625" cy="1192213"/>
              <a:chOff x="2915" y="1514"/>
              <a:chExt cx="1166" cy="1183"/>
            </a:xfrm>
          </p:grpSpPr>
          <p:sp>
            <p:nvSpPr>
              <p:cNvPr id="101" name="Freeform 91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Freeform 92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" name="Group 93"/>
            <p:cNvGrpSpPr>
              <a:grpSpLocks/>
            </p:cNvGrpSpPr>
            <p:nvPr/>
          </p:nvGrpSpPr>
          <p:grpSpPr bwMode="auto">
            <a:xfrm>
              <a:off x="4724400" y="3200400"/>
              <a:ext cx="936625" cy="1192213"/>
              <a:chOff x="2915" y="1514"/>
              <a:chExt cx="1166" cy="1183"/>
            </a:xfrm>
          </p:grpSpPr>
          <p:sp>
            <p:nvSpPr>
              <p:cNvPr id="104" name="Freeform 94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Freeform 95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6" name="Group 96"/>
            <p:cNvGrpSpPr>
              <a:grpSpLocks/>
            </p:cNvGrpSpPr>
            <p:nvPr/>
          </p:nvGrpSpPr>
          <p:grpSpPr bwMode="auto">
            <a:xfrm>
              <a:off x="2971800" y="3200400"/>
              <a:ext cx="936625" cy="1192213"/>
              <a:chOff x="2915" y="1514"/>
              <a:chExt cx="1166" cy="1183"/>
            </a:xfrm>
          </p:grpSpPr>
          <p:sp>
            <p:nvSpPr>
              <p:cNvPr id="107" name="Freeform 97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Freeform 98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9" name="Group 99"/>
            <p:cNvGrpSpPr>
              <a:grpSpLocks/>
            </p:cNvGrpSpPr>
            <p:nvPr/>
          </p:nvGrpSpPr>
          <p:grpSpPr bwMode="auto">
            <a:xfrm>
              <a:off x="1905000" y="3352800"/>
              <a:ext cx="936625" cy="1192213"/>
              <a:chOff x="2915" y="1514"/>
              <a:chExt cx="1166" cy="1183"/>
            </a:xfrm>
          </p:grpSpPr>
          <p:sp>
            <p:nvSpPr>
              <p:cNvPr id="110" name="Freeform 100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Freeform 101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" name="Group 102"/>
            <p:cNvGrpSpPr>
              <a:grpSpLocks/>
            </p:cNvGrpSpPr>
            <p:nvPr/>
          </p:nvGrpSpPr>
          <p:grpSpPr bwMode="auto">
            <a:xfrm>
              <a:off x="5791200" y="3352800"/>
              <a:ext cx="936625" cy="1192213"/>
              <a:chOff x="2915" y="1514"/>
              <a:chExt cx="1166" cy="1183"/>
            </a:xfrm>
          </p:grpSpPr>
          <p:sp>
            <p:nvSpPr>
              <p:cNvPr id="113" name="Freeform 103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Freeform 104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5" name="Group 105"/>
            <p:cNvGrpSpPr>
              <a:grpSpLocks/>
            </p:cNvGrpSpPr>
            <p:nvPr/>
          </p:nvGrpSpPr>
          <p:grpSpPr bwMode="auto">
            <a:xfrm>
              <a:off x="4724400" y="3352800"/>
              <a:ext cx="936625" cy="1192213"/>
              <a:chOff x="2915" y="1514"/>
              <a:chExt cx="1166" cy="1183"/>
            </a:xfrm>
          </p:grpSpPr>
          <p:sp>
            <p:nvSpPr>
              <p:cNvPr id="116" name="Freeform 10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Freeform 10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8" name="Group 108"/>
            <p:cNvGrpSpPr>
              <a:grpSpLocks/>
            </p:cNvGrpSpPr>
            <p:nvPr/>
          </p:nvGrpSpPr>
          <p:grpSpPr bwMode="auto">
            <a:xfrm>
              <a:off x="2971800" y="3352800"/>
              <a:ext cx="936625" cy="1192213"/>
              <a:chOff x="2915" y="1514"/>
              <a:chExt cx="1166" cy="1183"/>
            </a:xfrm>
          </p:grpSpPr>
          <p:sp>
            <p:nvSpPr>
              <p:cNvPr id="119" name="Freeform 10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Freeform 11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828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79" y="53625"/>
            <a:ext cx="6615735" cy="914400"/>
          </a:xfrm>
        </p:spPr>
        <p:txBody>
          <a:bodyPr/>
          <a:lstStyle/>
          <a:p>
            <a:r>
              <a:rPr lang="en-US" sz="3600" dirty="0" smtClean="0"/>
              <a:t>Coupled Bunch </a:t>
            </a:r>
            <a:r>
              <a:rPr lang="en-US" sz="3600" dirty="0" err="1" smtClean="0"/>
              <a:t>Instab</a:t>
            </a:r>
            <a:r>
              <a:rPr lang="en-US" sz="3600" dirty="0" smtClean="0"/>
              <a:t>. on a Scope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62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00200" y="2133600"/>
            <a:ext cx="5432425" cy="2563813"/>
            <a:chOff x="1600200" y="2133600"/>
            <a:chExt cx="5432425" cy="2563813"/>
          </a:xfrm>
        </p:grpSpPr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1752600" y="2133600"/>
              <a:ext cx="936625" cy="1192213"/>
              <a:chOff x="2915" y="1514"/>
              <a:chExt cx="1166" cy="1183"/>
            </a:xfrm>
          </p:grpSpPr>
          <p:sp>
            <p:nvSpPr>
              <p:cNvPr id="13" name="Freeform 3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4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5"/>
            <p:cNvGrpSpPr>
              <a:grpSpLocks/>
            </p:cNvGrpSpPr>
            <p:nvPr/>
          </p:nvGrpSpPr>
          <p:grpSpPr bwMode="auto">
            <a:xfrm>
              <a:off x="5943600" y="2133600"/>
              <a:ext cx="936625" cy="1192213"/>
              <a:chOff x="2915" y="1514"/>
              <a:chExt cx="1166" cy="1183"/>
            </a:xfrm>
          </p:grpSpPr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8"/>
            <p:cNvGrpSpPr>
              <a:grpSpLocks/>
            </p:cNvGrpSpPr>
            <p:nvPr/>
          </p:nvGrpSpPr>
          <p:grpSpPr bwMode="auto">
            <a:xfrm>
              <a:off x="4572000" y="2133600"/>
              <a:ext cx="936625" cy="1192213"/>
              <a:chOff x="2915" y="1514"/>
              <a:chExt cx="1166" cy="1183"/>
            </a:xfrm>
          </p:grpSpPr>
          <p:sp>
            <p:nvSpPr>
              <p:cNvPr id="19" name="Freeform 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 11"/>
            <p:cNvGrpSpPr>
              <a:grpSpLocks/>
            </p:cNvGrpSpPr>
            <p:nvPr/>
          </p:nvGrpSpPr>
          <p:grpSpPr bwMode="auto">
            <a:xfrm>
              <a:off x="3124200" y="2133600"/>
              <a:ext cx="936625" cy="1192213"/>
              <a:chOff x="2915" y="1514"/>
              <a:chExt cx="1166" cy="1183"/>
            </a:xfrm>
          </p:grpSpPr>
          <p:sp>
            <p:nvSpPr>
              <p:cNvPr id="22" name="Freeform 1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1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" name="Group 14"/>
            <p:cNvGrpSpPr>
              <a:grpSpLocks/>
            </p:cNvGrpSpPr>
            <p:nvPr/>
          </p:nvGrpSpPr>
          <p:grpSpPr bwMode="auto">
            <a:xfrm>
              <a:off x="1676400" y="2286000"/>
              <a:ext cx="936625" cy="1192213"/>
              <a:chOff x="2915" y="1514"/>
              <a:chExt cx="1166" cy="1183"/>
            </a:xfrm>
          </p:grpSpPr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1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17"/>
            <p:cNvGrpSpPr>
              <a:grpSpLocks/>
            </p:cNvGrpSpPr>
            <p:nvPr/>
          </p:nvGrpSpPr>
          <p:grpSpPr bwMode="auto">
            <a:xfrm>
              <a:off x="6019800" y="2286000"/>
              <a:ext cx="936625" cy="1192213"/>
              <a:chOff x="2915" y="1514"/>
              <a:chExt cx="1166" cy="1183"/>
            </a:xfrm>
          </p:grpSpPr>
          <p:sp>
            <p:nvSpPr>
              <p:cNvPr id="28" name="Freeform 1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Freeform 1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20"/>
            <p:cNvGrpSpPr>
              <a:grpSpLocks/>
            </p:cNvGrpSpPr>
            <p:nvPr/>
          </p:nvGrpSpPr>
          <p:grpSpPr bwMode="auto">
            <a:xfrm>
              <a:off x="4495800" y="2286000"/>
              <a:ext cx="936625" cy="1192213"/>
              <a:chOff x="2915" y="1514"/>
              <a:chExt cx="1166" cy="1183"/>
            </a:xfrm>
          </p:grpSpPr>
          <p:sp>
            <p:nvSpPr>
              <p:cNvPr id="31" name="Freeform 21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Freeform 22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" name="Group 23"/>
            <p:cNvGrpSpPr>
              <a:grpSpLocks/>
            </p:cNvGrpSpPr>
            <p:nvPr/>
          </p:nvGrpSpPr>
          <p:grpSpPr bwMode="auto">
            <a:xfrm>
              <a:off x="3200400" y="2286000"/>
              <a:ext cx="936625" cy="1192213"/>
              <a:chOff x="2915" y="1514"/>
              <a:chExt cx="1166" cy="1183"/>
            </a:xfrm>
          </p:grpSpPr>
          <p:sp>
            <p:nvSpPr>
              <p:cNvPr id="34" name="Freeform 24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Freeform 25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" name="Group 26"/>
            <p:cNvGrpSpPr>
              <a:grpSpLocks/>
            </p:cNvGrpSpPr>
            <p:nvPr/>
          </p:nvGrpSpPr>
          <p:grpSpPr bwMode="auto">
            <a:xfrm>
              <a:off x="1600200" y="2438400"/>
              <a:ext cx="936625" cy="1192213"/>
              <a:chOff x="2915" y="1514"/>
              <a:chExt cx="1166" cy="1183"/>
            </a:xfrm>
          </p:grpSpPr>
          <p:sp>
            <p:nvSpPr>
              <p:cNvPr id="37" name="Freeform 27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Freeform 28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" name="Group 29"/>
            <p:cNvGrpSpPr>
              <a:grpSpLocks/>
            </p:cNvGrpSpPr>
            <p:nvPr/>
          </p:nvGrpSpPr>
          <p:grpSpPr bwMode="auto">
            <a:xfrm>
              <a:off x="6096000" y="2438400"/>
              <a:ext cx="936625" cy="1192213"/>
              <a:chOff x="2915" y="1514"/>
              <a:chExt cx="1166" cy="1183"/>
            </a:xfrm>
          </p:grpSpPr>
          <p:sp>
            <p:nvSpPr>
              <p:cNvPr id="40" name="Freeform 30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Freeform 31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" name="Group 32"/>
            <p:cNvGrpSpPr>
              <a:grpSpLocks/>
            </p:cNvGrpSpPr>
            <p:nvPr/>
          </p:nvGrpSpPr>
          <p:grpSpPr bwMode="auto">
            <a:xfrm>
              <a:off x="4419600" y="2438400"/>
              <a:ext cx="936625" cy="1192213"/>
              <a:chOff x="2915" y="1514"/>
              <a:chExt cx="1166" cy="1183"/>
            </a:xfrm>
          </p:grpSpPr>
          <p:sp>
            <p:nvSpPr>
              <p:cNvPr id="43" name="Freeform 33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Freeform 34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" name="Group 35"/>
            <p:cNvGrpSpPr>
              <a:grpSpLocks/>
            </p:cNvGrpSpPr>
            <p:nvPr/>
          </p:nvGrpSpPr>
          <p:grpSpPr bwMode="auto">
            <a:xfrm>
              <a:off x="3276600" y="2438400"/>
              <a:ext cx="936625" cy="1192213"/>
              <a:chOff x="2915" y="1514"/>
              <a:chExt cx="1166" cy="1183"/>
            </a:xfrm>
          </p:grpSpPr>
          <p:sp>
            <p:nvSpPr>
              <p:cNvPr id="46" name="Freeform 3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Freeform 3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" name="Group 38"/>
            <p:cNvGrpSpPr>
              <a:grpSpLocks/>
            </p:cNvGrpSpPr>
            <p:nvPr/>
          </p:nvGrpSpPr>
          <p:grpSpPr bwMode="auto">
            <a:xfrm>
              <a:off x="1600200" y="2590800"/>
              <a:ext cx="936625" cy="1192213"/>
              <a:chOff x="2915" y="1514"/>
              <a:chExt cx="1166" cy="1183"/>
            </a:xfrm>
          </p:grpSpPr>
          <p:sp>
            <p:nvSpPr>
              <p:cNvPr id="49" name="Freeform 3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Freeform 4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" name="Group 41"/>
            <p:cNvGrpSpPr>
              <a:grpSpLocks/>
            </p:cNvGrpSpPr>
            <p:nvPr/>
          </p:nvGrpSpPr>
          <p:grpSpPr bwMode="auto">
            <a:xfrm>
              <a:off x="6096000" y="2590800"/>
              <a:ext cx="936625" cy="1192213"/>
              <a:chOff x="2915" y="1514"/>
              <a:chExt cx="1166" cy="1183"/>
            </a:xfrm>
          </p:grpSpPr>
          <p:sp>
            <p:nvSpPr>
              <p:cNvPr id="52" name="Freeform 4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Freeform 4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" name="Group 44"/>
            <p:cNvGrpSpPr>
              <a:grpSpLocks/>
            </p:cNvGrpSpPr>
            <p:nvPr/>
          </p:nvGrpSpPr>
          <p:grpSpPr bwMode="auto">
            <a:xfrm>
              <a:off x="4419600" y="2590800"/>
              <a:ext cx="936625" cy="1192213"/>
              <a:chOff x="2915" y="1514"/>
              <a:chExt cx="1166" cy="1183"/>
            </a:xfrm>
          </p:grpSpPr>
          <p:sp>
            <p:nvSpPr>
              <p:cNvPr id="55" name="Freeform 4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Freeform 4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7" name="Group 47"/>
            <p:cNvGrpSpPr>
              <a:grpSpLocks/>
            </p:cNvGrpSpPr>
            <p:nvPr/>
          </p:nvGrpSpPr>
          <p:grpSpPr bwMode="auto">
            <a:xfrm>
              <a:off x="3276600" y="2590800"/>
              <a:ext cx="936625" cy="1192213"/>
              <a:chOff x="2915" y="1514"/>
              <a:chExt cx="1166" cy="1183"/>
            </a:xfrm>
          </p:grpSpPr>
          <p:sp>
            <p:nvSpPr>
              <p:cNvPr id="58" name="Freeform 4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Freeform 4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" name="Group 50"/>
            <p:cNvGrpSpPr>
              <a:grpSpLocks/>
            </p:cNvGrpSpPr>
            <p:nvPr/>
          </p:nvGrpSpPr>
          <p:grpSpPr bwMode="auto">
            <a:xfrm>
              <a:off x="1676400" y="2743200"/>
              <a:ext cx="936625" cy="1192213"/>
              <a:chOff x="2915" y="1514"/>
              <a:chExt cx="1166" cy="1183"/>
            </a:xfrm>
          </p:grpSpPr>
          <p:sp>
            <p:nvSpPr>
              <p:cNvPr id="61" name="Freeform 51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Freeform 52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" name="Group 53"/>
            <p:cNvGrpSpPr>
              <a:grpSpLocks/>
            </p:cNvGrpSpPr>
            <p:nvPr/>
          </p:nvGrpSpPr>
          <p:grpSpPr bwMode="auto">
            <a:xfrm>
              <a:off x="6019800" y="2743200"/>
              <a:ext cx="936625" cy="1192213"/>
              <a:chOff x="2915" y="1514"/>
              <a:chExt cx="1166" cy="1183"/>
            </a:xfrm>
          </p:grpSpPr>
          <p:sp>
            <p:nvSpPr>
              <p:cNvPr id="64" name="Freeform 54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Freeform 55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" name="Group 56"/>
            <p:cNvGrpSpPr>
              <a:grpSpLocks/>
            </p:cNvGrpSpPr>
            <p:nvPr/>
          </p:nvGrpSpPr>
          <p:grpSpPr bwMode="auto">
            <a:xfrm>
              <a:off x="4495800" y="2743200"/>
              <a:ext cx="936625" cy="1192213"/>
              <a:chOff x="2915" y="1514"/>
              <a:chExt cx="1166" cy="1183"/>
            </a:xfrm>
          </p:grpSpPr>
          <p:sp>
            <p:nvSpPr>
              <p:cNvPr id="67" name="Freeform 57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Freeform 58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" name="Group 59"/>
            <p:cNvGrpSpPr>
              <a:grpSpLocks/>
            </p:cNvGrpSpPr>
            <p:nvPr/>
          </p:nvGrpSpPr>
          <p:grpSpPr bwMode="auto">
            <a:xfrm>
              <a:off x="3200400" y="2743200"/>
              <a:ext cx="936625" cy="1192213"/>
              <a:chOff x="2915" y="1514"/>
              <a:chExt cx="1166" cy="1183"/>
            </a:xfrm>
          </p:grpSpPr>
          <p:sp>
            <p:nvSpPr>
              <p:cNvPr id="70" name="Freeform 60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Freeform 61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" name="Group 62"/>
            <p:cNvGrpSpPr>
              <a:grpSpLocks/>
            </p:cNvGrpSpPr>
            <p:nvPr/>
          </p:nvGrpSpPr>
          <p:grpSpPr bwMode="auto">
            <a:xfrm>
              <a:off x="1752600" y="2895600"/>
              <a:ext cx="5127625" cy="1192213"/>
              <a:chOff x="1200" y="1440"/>
              <a:chExt cx="3230" cy="751"/>
            </a:xfrm>
          </p:grpSpPr>
          <p:grpSp>
            <p:nvGrpSpPr>
              <p:cNvPr id="73" name="Group 63"/>
              <p:cNvGrpSpPr>
                <a:grpSpLocks/>
              </p:cNvGrpSpPr>
              <p:nvPr/>
            </p:nvGrpSpPr>
            <p:grpSpPr bwMode="auto">
              <a:xfrm>
                <a:off x="1200" y="1440"/>
                <a:ext cx="590" cy="751"/>
                <a:chOff x="2915" y="1514"/>
                <a:chExt cx="1166" cy="1183"/>
              </a:xfrm>
            </p:grpSpPr>
            <p:sp>
              <p:nvSpPr>
                <p:cNvPr id="83" name="Freeform 64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Freeform 65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4" name="Group 66"/>
              <p:cNvGrpSpPr>
                <a:grpSpLocks/>
              </p:cNvGrpSpPr>
              <p:nvPr/>
            </p:nvGrpSpPr>
            <p:grpSpPr bwMode="auto">
              <a:xfrm>
                <a:off x="3840" y="1440"/>
                <a:ext cx="590" cy="751"/>
                <a:chOff x="2915" y="1514"/>
                <a:chExt cx="1166" cy="1183"/>
              </a:xfrm>
            </p:grpSpPr>
            <p:sp>
              <p:nvSpPr>
                <p:cNvPr id="81" name="Freeform 67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Freeform 68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5" name="Group 69"/>
              <p:cNvGrpSpPr>
                <a:grpSpLocks/>
              </p:cNvGrpSpPr>
              <p:nvPr/>
            </p:nvGrpSpPr>
            <p:grpSpPr bwMode="auto">
              <a:xfrm>
                <a:off x="2976" y="1440"/>
                <a:ext cx="590" cy="751"/>
                <a:chOff x="2915" y="1514"/>
                <a:chExt cx="1166" cy="1183"/>
              </a:xfrm>
            </p:grpSpPr>
            <p:sp>
              <p:nvSpPr>
                <p:cNvPr id="79" name="Freeform 70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Freeform 71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" name="Group 72"/>
              <p:cNvGrpSpPr>
                <a:grpSpLocks/>
              </p:cNvGrpSpPr>
              <p:nvPr/>
            </p:nvGrpSpPr>
            <p:grpSpPr bwMode="auto">
              <a:xfrm>
                <a:off x="2064" y="1440"/>
                <a:ext cx="590" cy="751"/>
                <a:chOff x="2915" y="1514"/>
                <a:chExt cx="1166" cy="1183"/>
              </a:xfrm>
            </p:grpSpPr>
            <p:sp>
              <p:nvSpPr>
                <p:cNvPr id="77" name="Freeform 73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Freeform 74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5" name="Group 75"/>
            <p:cNvGrpSpPr>
              <a:grpSpLocks/>
            </p:cNvGrpSpPr>
            <p:nvPr/>
          </p:nvGrpSpPr>
          <p:grpSpPr bwMode="auto">
            <a:xfrm>
              <a:off x="1828800" y="3048000"/>
              <a:ext cx="936625" cy="1192213"/>
              <a:chOff x="2915" y="1514"/>
              <a:chExt cx="1166" cy="1183"/>
            </a:xfrm>
          </p:grpSpPr>
          <p:sp>
            <p:nvSpPr>
              <p:cNvPr id="86" name="Freeform 7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Freeform 7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8" name="Group 78"/>
            <p:cNvGrpSpPr>
              <a:grpSpLocks/>
            </p:cNvGrpSpPr>
            <p:nvPr/>
          </p:nvGrpSpPr>
          <p:grpSpPr bwMode="auto">
            <a:xfrm>
              <a:off x="5867400" y="3048000"/>
              <a:ext cx="936625" cy="1192213"/>
              <a:chOff x="2915" y="1514"/>
              <a:chExt cx="1166" cy="1183"/>
            </a:xfrm>
          </p:grpSpPr>
          <p:sp>
            <p:nvSpPr>
              <p:cNvPr id="89" name="Freeform 7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Freeform 8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1" name="Group 81"/>
            <p:cNvGrpSpPr>
              <a:grpSpLocks/>
            </p:cNvGrpSpPr>
            <p:nvPr/>
          </p:nvGrpSpPr>
          <p:grpSpPr bwMode="auto">
            <a:xfrm>
              <a:off x="4648200" y="3048000"/>
              <a:ext cx="936625" cy="1192213"/>
              <a:chOff x="2915" y="1514"/>
              <a:chExt cx="1166" cy="1183"/>
            </a:xfrm>
          </p:grpSpPr>
          <p:sp>
            <p:nvSpPr>
              <p:cNvPr id="92" name="Freeform 8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Freeform 8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4" name="Group 84"/>
            <p:cNvGrpSpPr>
              <a:grpSpLocks/>
            </p:cNvGrpSpPr>
            <p:nvPr/>
          </p:nvGrpSpPr>
          <p:grpSpPr bwMode="auto">
            <a:xfrm>
              <a:off x="3048000" y="3048000"/>
              <a:ext cx="936625" cy="1192213"/>
              <a:chOff x="2915" y="1514"/>
              <a:chExt cx="1166" cy="1183"/>
            </a:xfrm>
          </p:grpSpPr>
          <p:sp>
            <p:nvSpPr>
              <p:cNvPr id="95" name="Freeform 8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Freeform 8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" name="Group 87"/>
            <p:cNvGrpSpPr>
              <a:grpSpLocks/>
            </p:cNvGrpSpPr>
            <p:nvPr/>
          </p:nvGrpSpPr>
          <p:grpSpPr bwMode="auto">
            <a:xfrm>
              <a:off x="1905000" y="3200400"/>
              <a:ext cx="936625" cy="1192213"/>
              <a:chOff x="2915" y="1514"/>
              <a:chExt cx="1166" cy="1183"/>
            </a:xfrm>
          </p:grpSpPr>
          <p:sp>
            <p:nvSpPr>
              <p:cNvPr id="98" name="Freeform 8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Freeform 8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0" name="Group 90"/>
            <p:cNvGrpSpPr>
              <a:grpSpLocks/>
            </p:cNvGrpSpPr>
            <p:nvPr/>
          </p:nvGrpSpPr>
          <p:grpSpPr bwMode="auto">
            <a:xfrm>
              <a:off x="5791200" y="3200400"/>
              <a:ext cx="936625" cy="1192213"/>
              <a:chOff x="2915" y="1514"/>
              <a:chExt cx="1166" cy="1183"/>
            </a:xfrm>
          </p:grpSpPr>
          <p:sp>
            <p:nvSpPr>
              <p:cNvPr id="101" name="Freeform 91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Freeform 92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" name="Group 93"/>
            <p:cNvGrpSpPr>
              <a:grpSpLocks/>
            </p:cNvGrpSpPr>
            <p:nvPr/>
          </p:nvGrpSpPr>
          <p:grpSpPr bwMode="auto">
            <a:xfrm>
              <a:off x="4724400" y="3200400"/>
              <a:ext cx="936625" cy="1192213"/>
              <a:chOff x="2915" y="1514"/>
              <a:chExt cx="1166" cy="1183"/>
            </a:xfrm>
          </p:grpSpPr>
          <p:sp>
            <p:nvSpPr>
              <p:cNvPr id="104" name="Freeform 94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Freeform 95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6" name="Group 96"/>
            <p:cNvGrpSpPr>
              <a:grpSpLocks/>
            </p:cNvGrpSpPr>
            <p:nvPr/>
          </p:nvGrpSpPr>
          <p:grpSpPr bwMode="auto">
            <a:xfrm>
              <a:off x="2971800" y="3200400"/>
              <a:ext cx="936625" cy="1192213"/>
              <a:chOff x="2915" y="1514"/>
              <a:chExt cx="1166" cy="1183"/>
            </a:xfrm>
          </p:grpSpPr>
          <p:sp>
            <p:nvSpPr>
              <p:cNvPr id="107" name="Freeform 97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Freeform 98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9" name="Group 99"/>
            <p:cNvGrpSpPr>
              <a:grpSpLocks/>
            </p:cNvGrpSpPr>
            <p:nvPr/>
          </p:nvGrpSpPr>
          <p:grpSpPr bwMode="auto">
            <a:xfrm>
              <a:off x="1905000" y="3352800"/>
              <a:ext cx="936625" cy="1192213"/>
              <a:chOff x="2915" y="1514"/>
              <a:chExt cx="1166" cy="1183"/>
            </a:xfrm>
          </p:grpSpPr>
          <p:sp>
            <p:nvSpPr>
              <p:cNvPr id="110" name="Freeform 100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Freeform 101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" name="Group 102"/>
            <p:cNvGrpSpPr>
              <a:grpSpLocks/>
            </p:cNvGrpSpPr>
            <p:nvPr/>
          </p:nvGrpSpPr>
          <p:grpSpPr bwMode="auto">
            <a:xfrm>
              <a:off x="5791200" y="3352800"/>
              <a:ext cx="936625" cy="1192213"/>
              <a:chOff x="2915" y="1514"/>
              <a:chExt cx="1166" cy="1183"/>
            </a:xfrm>
          </p:grpSpPr>
          <p:sp>
            <p:nvSpPr>
              <p:cNvPr id="113" name="Freeform 103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Freeform 104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5" name="Group 105"/>
            <p:cNvGrpSpPr>
              <a:grpSpLocks/>
            </p:cNvGrpSpPr>
            <p:nvPr/>
          </p:nvGrpSpPr>
          <p:grpSpPr bwMode="auto">
            <a:xfrm>
              <a:off x="4724400" y="3352800"/>
              <a:ext cx="936625" cy="1192213"/>
              <a:chOff x="2915" y="1514"/>
              <a:chExt cx="1166" cy="1183"/>
            </a:xfrm>
          </p:grpSpPr>
          <p:sp>
            <p:nvSpPr>
              <p:cNvPr id="116" name="Freeform 10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Freeform 10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8" name="Group 108"/>
            <p:cNvGrpSpPr>
              <a:grpSpLocks/>
            </p:cNvGrpSpPr>
            <p:nvPr/>
          </p:nvGrpSpPr>
          <p:grpSpPr bwMode="auto">
            <a:xfrm>
              <a:off x="2971800" y="3352800"/>
              <a:ext cx="936625" cy="1192213"/>
              <a:chOff x="2915" y="1514"/>
              <a:chExt cx="1166" cy="1183"/>
            </a:xfrm>
          </p:grpSpPr>
          <p:sp>
            <p:nvSpPr>
              <p:cNvPr id="119" name="Freeform 10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Freeform 11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1" name="Group 111"/>
            <p:cNvGrpSpPr>
              <a:grpSpLocks/>
            </p:cNvGrpSpPr>
            <p:nvPr/>
          </p:nvGrpSpPr>
          <p:grpSpPr bwMode="auto">
            <a:xfrm>
              <a:off x="1828800" y="3505200"/>
              <a:ext cx="936625" cy="1192213"/>
              <a:chOff x="2915" y="1514"/>
              <a:chExt cx="1166" cy="1183"/>
            </a:xfrm>
          </p:grpSpPr>
          <p:sp>
            <p:nvSpPr>
              <p:cNvPr id="122" name="Freeform 11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Freeform 11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4" name="Group 114"/>
            <p:cNvGrpSpPr>
              <a:grpSpLocks/>
            </p:cNvGrpSpPr>
            <p:nvPr/>
          </p:nvGrpSpPr>
          <p:grpSpPr bwMode="auto">
            <a:xfrm>
              <a:off x="5867400" y="3505200"/>
              <a:ext cx="936625" cy="1192213"/>
              <a:chOff x="2915" y="1514"/>
              <a:chExt cx="1166" cy="1183"/>
            </a:xfrm>
          </p:grpSpPr>
          <p:sp>
            <p:nvSpPr>
              <p:cNvPr id="125" name="Freeform 11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Freeform 11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" name="Group 117"/>
            <p:cNvGrpSpPr>
              <a:grpSpLocks/>
            </p:cNvGrpSpPr>
            <p:nvPr/>
          </p:nvGrpSpPr>
          <p:grpSpPr bwMode="auto">
            <a:xfrm>
              <a:off x="4648200" y="3505200"/>
              <a:ext cx="936625" cy="1192213"/>
              <a:chOff x="2915" y="1514"/>
              <a:chExt cx="1166" cy="1183"/>
            </a:xfrm>
          </p:grpSpPr>
          <p:sp>
            <p:nvSpPr>
              <p:cNvPr id="128" name="Freeform 11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Freeform 11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0" name="Group 120"/>
            <p:cNvGrpSpPr>
              <a:grpSpLocks/>
            </p:cNvGrpSpPr>
            <p:nvPr/>
          </p:nvGrpSpPr>
          <p:grpSpPr bwMode="auto">
            <a:xfrm>
              <a:off x="3048000" y="3505200"/>
              <a:ext cx="936625" cy="1192213"/>
              <a:chOff x="2915" y="1514"/>
              <a:chExt cx="1166" cy="1183"/>
            </a:xfrm>
          </p:grpSpPr>
          <p:sp>
            <p:nvSpPr>
              <p:cNvPr id="131" name="Freeform 121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Freeform 122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828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79" y="53625"/>
            <a:ext cx="6615735" cy="914400"/>
          </a:xfrm>
        </p:spPr>
        <p:txBody>
          <a:bodyPr/>
          <a:lstStyle/>
          <a:p>
            <a:r>
              <a:rPr lang="en-US" sz="3600" dirty="0" smtClean="0"/>
              <a:t>Coupled Bunch </a:t>
            </a:r>
            <a:r>
              <a:rPr lang="en-US" sz="3600" dirty="0" err="1" smtClean="0"/>
              <a:t>Instab</a:t>
            </a:r>
            <a:r>
              <a:rPr lang="en-US" sz="3600" dirty="0" smtClean="0"/>
              <a:t>. on a Scope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63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00200" y="2133600"/>
            <a:ext cx="5432425" cy="2716213"/>
            <a:chOff x="1600200" y="2133600"/>
            <a:chExt cx="5432425" cy="2716213"/>
          </a:xfrm>
        </p:grpSpPr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1752600" y="2133600"/>
              <a:ext cx="936625" cy="1192213"/>
              <a:chOff x="2915" y="1514"/>
              <a:chExt cx="1166" cy="1183"/>
            </a:xfrm>
          </p:grpSpPr>
          <p:sp>
            <p:nvSpPr>
              <p:cNvPr id="13" name="Freeform 3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4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5"/>
            <p:cNvGrpSpPr>
              <a:grpSpLocks/>
            </p:cNvGrpSpPr>
            <p:nvPr/>
          </p:nvGrpSpPr>
          <p:grpSpPr bwMode="auto">
            <a:xfrm>
              <a:off x="5943600" y="2133600"/>
              <a:ext cx="936625" cy="1192213"/>
              <a:chOff x="2915" y="1514"/>
              <a:chExt cx="1166" cy="1183"/>
            </a:xfrm>
          </p:grpSpPr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8"/>
            <p:cNvGrpSpPr>
              <a:grpSpLocks/>
            </p:cNvGrpSpPr>
            <p:nvPr/>
          </p:nvGrpSpPr>
          <p:grpSpPr bwMode="auto">
            <a:xfrm>
              <a:off x="4572000" y="2133600"/>
              <a:ext cx="936625" cy="1192213"/>
              <a:chOff x="2915" y="1514"/>
              <a:chExt cx="1166" cy="1183"/>
            </a:xfrm>
          </p:grpSpPr>
          <p:sp>
            <p:nvSpPr>
              <p:cNvPr id="19" name="Freeform 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 11"/>
            <p:cNvGrpSpPr>
              <a:grpSpLocks/>
            </p:cNvGrpSpPr>
            <p:nvPr/>
          </p:nvGrpSpPr>
          <p:grpSpPr bwMode="auto">
            <a:xfrm>
              <a:off x="3124200" y="2133600"/>
              <a:ext cx="936625" cy="1192213"/>
              <a:chOff x="2915" y="1514"/>
              <a:chExt cx="1166" cy="1183"/>
            </a:xfrm>
          </p:grpSpPr>
          <p:sp>
            <p:nvSpPr>
              <p:cNvPr id="22" name="Freeform 1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1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" name="Group 14"/>
            <p:cNvGrpSpPr>
              <a:grpSpLocks/>
            </p:cNvGrpSpPr>
            <p:nvPr/>
          </p:nvGrpSpPr>
          <p:grpSpPr bwMode="auto">
            <a:xfrm>
              <a:off x="1676400" y="2286000"/>
              <a:ext cx="936625" cy="1192213"/>
              <a:chOff x="2915" y="1514"/>
              <a:chExt cx="1166" cy="1183"/>
            </a:xfrm>
          </p:grpSpPr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1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17"/>
            <p:cNvGrpSpPr>
              <a:grpSpLocks/>
            </p:cNvGrpSpPr>
            <p:nvPr/>
          </p:nvGrpSpPr>
          <p:grpSpPr bwMode="auto">
            <a:xfrm>
              <a:off x="6019800" y="2286000"/>
              <a:ext cx="936625" cy="1192213"/>
              <a:chOff x="2915" y="1514"/>
              <a:chExt cx="1166" cy="1183"/>
            </a:xfrm>
          </p:grpSpPr>
          <p:sp>
            <p:nvSpPr>
              <p:cNvPr id="28" name="Freeform 1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Freeform 1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20"/>
            <p:cNvGrpSpPr>
              <a:grpSpLocks/>
            </p:cNvGrpSpPr>
            <p:nvPr/>
          </p:nvGrpSpPr>
          <p:grpSpPr bwMode="auto">
            <a:xfrm>
              <a:off x="4495800" y="2286000"/>
              <a:ext cx="936625" cy="1192213"/>
              <a:chOff x="2915" y="1514"/>
              <a:chExt cx="1166" cy="1183"/>
            </a:xfrm>
          </p:grpSpPr>
          <p:sp>
            <p:nvSpPr>
              <p:cNvPr id="31" name="Freeform 21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Freeform 22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" name="Group 23"/>
            <p:cNvGrpSpPr>
              <a:grpSpLocks/>
            </p:cNvGrpSpPr>
            <p:nvPr/>
          </p:nvGrpSpPr>
          <p:grpSpPr bwMode="auto">
            <a:xfrm>
              <a:off x="3200400" y="2286000"/>
              <a:ext cx="936625" cy="1192213"/>
              <a:chOff x="2915" y="1514"/>
              <a:chExt cx="1166" cy="1183"/>
            </a:xfrm>
          </p:grpSpPr>
          <p:sp>
            <p:nvSpPr>
              <p:cNvPr id="34" name="Freeform 24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Freeform 25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" name="Group 26"/>
            <p:cNvGrpSpPr>
              <a:grpSpLocks/>
            </p:cNvGrpSpPr>
            <p:nvPr/>
          </p:nvGrpSpPr>
          <p:grpSpPr bwMode="auto">
            <a:xfrm>
              <a:off x="1600200" y="2438400"/>
              <a:ext cx="936625" cy="1192213"/>
              <a:chOff x="2915" y="1514"/>
              <a:chExt cx="1166" cy="1183"/>
            </a:xfrm>
          </p:grpSpPr>
          <p:sp>
            <p:nvSpPr>
              <p:cNvPr id="37" name="Freeform 27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Freeform 28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" name="Group 29"/>
            <p:cNvGrpSpPr>
              <a:grpSpLocks/>
            </p:cNvGrpSpPr>
            <p:nvPr/>
          </p:nvGrpSpPr>
          <p:grpSpPr bwMode="auto">
            <a:xfrm>
              <a:off x="6096000" y="2438400"/>
              <a:ext cx="936625" cy="1192213"/>
              <a:chOff x="2915" y="1514"/>
              <a:chExt cx="1166" cy="1183"/>
            </a:xfrm>
          </p:grpSpPr>
          <p:sp>
            <p:nvSpPr>
              <p:cNvPr id="40" name="Freeform 30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Freeform 31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" name="Group 32"/>
            <p:cNvGrpSpPr>
              <a:grpSpLocks/>
            </p:cNvGrpSpPr>
            <p:nvPr/>
          </p:nvGrpSpPr>
          <p:grpSpPr bwMode="auto">
            <a:xfrm>
              <a:off x="4419600" y="2438400"/>
              <a:ext cx="936625" cy="1192213"/>
              <a:chOff x="2915" y="1514"/>
              <a:chExt cx="1166" cy="1183"/>
            </a:xfrm>
          </p:grpSpPr>
          <p:sp>
            <p:nvSpPr>
              <p:cNvPr id="43" name="Freeform 33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Freeform 34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" name="Group 35"/>
            <p:cNvGrpSpPr>
              <a:grpSpLocks/>
            </p:cNvGrpSpPr>
            <p:nvPr/>
          </p:nvGrpSpPr>
          <p:grpSpPr bwMode="auto">
            <a:xfrm>
              <a:off x="3276600" y="2438400"/>
              <a:ext cx="936625" cy="1192213"/>
              <a:chOff x="2915" y="1514"/>
              <a:chExt cx="1166" cy="1183"/>
            </a:xfrm>
          </p:grpSpPr>
          <p:sp>
            <p:nvSpPr>
              <p:cNvPr id="46" name="Freeform 3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Freeform 3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" name="Group 38"/>
            <p:cNvGrpSpPr>
              <a:grpSpLocks/>
            </p:cNvGrpSpPr>
            <p:nvPr/>
          </p:nvGrpSpPr>
          <p:grpSpPr bwMode="auto">
            <a:xfrm>
              <a:off x="1600200" y="2590800"/>
              <a:ext cx="936625" cy="1192213"/>
              <a:chOff x="2915" y="1514"/>
              <a:chExt cx="1166" cy="1183"/>
            </a:xfrm>
          </p:grpSpPr>
          <p:sp>
            <p:nvSpPr>
              <p:cNvPr id="49" name="Freeform 3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Freeform 4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" name="Group 41"/>
            <p:cNvGrpSpPr>
              <a:grpSpLocks/>
            </p:cNvGrpSpPr>
            <p:nvPr/>
          </p:nvGrpSpPr>
          <p:grpSpPr bwMode="auto">
            <a:xfrm>
              <a:off x="6096000" y="2590800"/>
              <a:ext cx="936625" cy="1192213"/>
              <a:chOff x="2915" y="1514"/>
              <a:chExt cx="1166" cy="1183"/>
            </a:xfrm>
          </p:grpSpPr>
          <p:sp>
            <p:nvSpPr>
              <p:cNvPr id="52" name="Freeform 4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Freeform 4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" name="Group 44"/>
            <p:cNvGrpSpPr>
              <a:grpSpLocks/>
            </p:cNvGrpSpPr>
            <p:nvPr/>
          </p:nvGrpSpPr>
          <p:grpSpPr bwMode="auto">
            <a:xfrm>
              <a:off x="4419600" y="2590800"/>
              <a:ext cx="936625" cy="1192213"/>
              <a:chOff x="2915" y="1514"/>
              <a:chExt cx="1166" cy="1183"/>
            </a:xfrm>
          </p:grpSpPr>
          <p:sp>
            <p:nvSpPr>
              <p:cNvPr id="55" name="Freeform 4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Freeform 4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7" name="Group 47"/>
            <p:cNvGrpSpPr>
              <a:grpSpLocks/>
            </p:cNvGrpSpPr>
            <p:nvPr/>
          </p:nvGrpSpPr>
          <p:grpSpPr bwMode="auto">
            <a:xfrm>
              <a:off x="3276600" y="2590800"/>
              <a:ext cx="936625" cy="1192213"/>
              <a:chOff x="2915" y="1514"/>
              <a:chExt cx="1166" cy="1183"/>
            </a:xfrm>
          </p:grpSpPr>
          <p:sp>
            <p:nvSpPr>
              <p:cNvPr id="58" name="Freeform 4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Freeform 4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" name="Group 50"/>
            <p:cNvGrpSpPr>
              <a:grpSpLocks/>
            </p:cNvGrpSpPr>
            <p:nvPr/>
          </p:nvGrpSpPr>
          <p:grpSpPr bwMode="auto">
            <a:xfrm>
              <a:off x="1676400" y="2743200"/>
              <a:ext cx="936625" cy="1192213"/>
              <a:chOff x="2915" y="1514"/>
              <a:chExt cx="1166" cy="1183"/>
            </a:xfrm>
          </p:grpSpPr>
          <p:sp>
            <p:nvSpPr>
              <p:cNvPr id="61" name="Freeform 51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Freeform 52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" name="Group 53"/>
            <p:cNvGrpSpPr>
              <a:grpSpLocks/>
            </p:cNvGrpSpPr>
            <p:nvPr/>
          </p:nvGrpSpPr>
          <p:grpSpPr bwMode="auto">
            <a:xfrm>
              <a:off x="6019800" y="2743200"/>
              <a:ext cx="936625" cy="1192213"/>
              <a:chOff x="2915" y="1514"/>
              <a:chExt cx="1166" cy="1183"/>
            </a:xfrm>
          </p:grpSpPr>
          <p:sp>
            <p:nvSpPr>
              <p:cNvPr id="64" name="Freeform 54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Freeform 55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" name="Group 56"/>
            <p:cNvGrpSpPr>
              <a:grpSpLocks/>
            </p:cNvGrpSpPr>
            <p:nvPr/>
          </p:nvGrpSpPr>
          <p:grpSpPr bwMode="auto">
            <a:xfrm>
              <a:off x="4495800" y="2743200"/>
              <a:ext cx="936625" cy="1192213"/>
              <a:chOff x="2915" y="1514"/>
              <a:chExt cx="1166" cy="1183"/>
            </a:xfrm>
          </p:grpSpPr>
          <p:sp>
            <p:nvSpPr>
              <p:cNvPr id="67" name="Freeform 57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Freeform 58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" name="Group 59"/>
            <p:cNvGrpSpPr>
              <a:grpSpLocks/>
            </p:cNvGrpSpPr>
            <p:nvPr/>
          </p:nvGrpSpPr>
          <p:grpSpPr bwMode="auto">
            <a:xfrm>
              <a:off x="3200400" y="2743200"/>
              <a:ext cx="936625" cy="1192213"/>
              <a:chOff x="2915" y="1514"/>
              <a:chExt cx="1166" cy="1183"/>
            </a:xfrm>
          </p:grpSpPr>
          <p:sp>
            <p:nvSpPr>
              <p:cNvPr id="70" name="Freeform 60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Freeform 61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" name="Group 62"/>
            <p:cNvGrpSpPr>
              <a:grpSpLocks/>
            </p:cNvGrpSpPr>
            <p:nvPr/>
          </p:nvGrpSpPr>
          <p:grpSpPr bwMode="auto">
            <a:xfrm>
              <a:off x="1752600" y="2895600"/>
              <a:ext cx="5127625" cy="1192213"/>
              <a:chOff x="1200" y="1440"/>
              <a:chExt cx="3230" cy="751"/>
            </a:xfrm>
          </p:grpSpPr>
          <p:grpSp>
            <p:nvGrpSpPr>
              <p:cNvPr id="73" name="Group 63"/>
              <p:cNvGrpSpPr>
                <a:grpSpLocks/>
              </p:cNvGrpSpPr>
              <p:nvPr/>
            </p:nvGrpSpPr>
            <p:grpSpPr bwMode="auto">
              <a:xfrm>
                <a:off x="1200" y="1440"/>
                <a:ext cx="590" cy="751"/>
                <a:chOff x="2915" y="1514"/>
                <a:chExt cx="1166" cy="1183"/>
              </a:xfrm>
            </p:grpSpPr>
            <p:sp>
              <p:nvSpPr>
                <p:cNvPr id="83" name="Freeform 64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Freeform 65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4" name="Group 66"/>
              <p:cNvGrpSpPr>
                <a:grpSpLocks/>
              </p:cNvGrpSpPr>
              <p:nvPr/>
            </p:nvGrpSpPr>
            <p:grpSpPr bwMode="auto">
              <a:xfrm>
                <a:off x="3840" y="1440"/>
                <a:ext cx="590" cy="751"/>
                <a:chOff x="2915" y="1514"/>
                <a:chExt cx="1166" cy="1183"/>
              </a:xfrm>
            </p:grpSpPr>
            <p:sp>
              <p:nvSpPr>
                <p:cNvPr id="81" name="Freeform 67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Freeform 68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5" name="Group 69"/>
              <p:cNvGrpSpPr>
                <a:grpSpLocks/>
              </p:cNvGrpSpPr>
              <p:nvPr/>
            </p:nvGrpSpPr>
            <p:grpSpPr bwMode="auto">
              <a:xfrm>
                <a:off x="2976" y="1440"/>
                <a:ext cx="590" cy="751"/>
                <a:chOff x="2915" y="1514"/>
                <a:chExt cx="1166" cy="1183"/>
              </a:xfrm>
            </p:grpSpPr>
            <p:sp>
              <p:nvSpPr>
                <p:cNvPr id="79" name="Freeform 70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Freeform 71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" name="Group 72"/>
              <p:cNvGrpSpPr>
                <a:grpSpLocks/>
              </p:cNvGrpSpPr>
              <p:nvPr/>
            </p:nvGrpSpPr>
            <p:grpSpPr bwMode="auto">
              <a:xfrm>
                <a:off x="2064" y="1440"/>
                <a:ext cx="590" cy="751"/>
                <a:chOff x="2915" y="1514"/>
                <a:chExt cx="1166" cy="1183"/>
              </a:xfrm>
            </p:grpSpPr>
            <p:sp>
              <p:nvSpPr>
                <p:cNvPr id="77" name="Freeform 73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Freeform 74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5" name="Group 75"/>
            <p:cNvGrpSpPr>
              <a:grpSpLocks/>
            </p:cNvGrpSpPr>
            <p:nvPr/>
          </p:nvGrpSpPr>
          <p:grpSpPr bwMode="auto">
            <a:xfrm>
              <a:off x="1828800" y="3048000"/>
              <a:ext cx="936625" cy="1192213"/>
              <a:chOff x="2915" y="1514"/>
              <a:chExt cx="1166" cy="1183"/>
            </a:xfrm>
          </p:grpSpPr>
          <p:sp>
            <p:nvSpPr>
              <p:cNvPr id="86" name="Freeform 7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Freeform 7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8" name="Group 78"/>
            <p:cNvGrpSpPr>
              <a:grpSpLocks/>
            </p:cNvGrpSpPr>
            <p:nvPr/>
          </p:nvGrpSpPr>
          <p:grpSpPr bwMode="auto">
            <a:xfrm>
              <a:off x="5867400" y="3048000"/>
              <a:ext cx="936625" cy="1192213"/>
              <a:chOff x="2915" y="1514"/>
              <a:chExt cx="1166" cy="1183"/>
            </a:xfrm>
          </p:grpSpPr>
          <p:sp>
            <p:nvSpPr>
              <p:cNvPr id="89" name="Freeform 7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Freeform 8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1" name="Group 81"/>
            <p:cNvGrpSpPr>
              <a:grpSpLocks/>
            </p:cNvGrpSpPr>
            <p:nvPr/>
          </p:nvGrpSpPr>
          <p:grpSpPr bwMode="auto">
            <a:xfrm>
              <a:off x="4648200" y="3048000"/>
              <a:ext cx="936625" cy="1192213"/>
              <a:chOff x="2915" y="1514"/>
              <a:chExt cx="1166" cy="1183"/>
            </a:xfrm>
          </p:grpSpPr>
          <p:sp>
            <p:nvSpPr>
              <p:cNvPr id="92" name="Freeform 8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Freeform 8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4" name="Group 84"/>
            <p:cNvGrpSpPr>
              <a:grpSpLocks/>
            </p:cNvGrpSpPr>
            <p:nvPr/>
          </p:nvGrpSpPr>
          <p:grpSpPr bwMode="auto">
            <a:xfrm>
              <a:off x="3048000" y="3048000"/>
              <a:ext cx="936625" cy="1192213"/>
              <a:chOff x="2915" y="1514"/>
              <a:chExt cx="1166" cy="1183"/>
            </a:xfrm>
          </p:grpSpPr>
          <p:sp>
            <p:nvSpPr>
              <p:cNvPr id="95" name="Freeform 8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Freeform 8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" name="Group 87"/>
            <p:cNvGrpSpPr>
              <a:grpSpLocks/>
            </p:cNvGrpSpPr>
            <p:nvPr/>
          </p:nvGrpSpPr>
          <p:grpSpPr bwMode="auto">
            <a:xfrm>
              <a:off x="1905000" y="3200400"/>
              <a:ext cx="936625" cy="1192213"/>
              <a:chOff x="2915" y="1514"/>
              <a:chExt cx="1166" cy="1183"/>
            </a:xfrm>
          </p:grpSpPr>
          <p:sp>
            <p:nvSpPr>
              <p:cNvPr id="98" name="Freeform 8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Freeform 8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0" name="Group 90"/>
            <p:cNvGrpSpPr>
              <a:grpSpLocks/>
            </p:cNvGrpSpPr>
            <p:nvPr/>
          </p:nvGrpSpPr>
          <p:grpSpPr bwMode="auto">
            <a:xfrm>
              <a:off x="5791200" y="3200400"/>
              <a:ext cx="936625" cy="1192213"/>
              <a:chOff x="2915" y="1514"/>
              <a:chExt cx="1166" cy="1183"/>
            </a:xfrm>
          </p:grpSpPr>
          <p:sp>
            <p:nvSpPr>
              <p:cNvPr id="101" name="Freeform 91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Freeform 92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" name="Group 93"/>
            <p:cNvGrpSpPr>
              <a:grpSpLocks/>
            </p:cNvGrpSpPr>
            <p:nvPr/>
          </p:nvGrpSpPr>
          <p:grpSpPr bwMode="auto">
            <a:xfrm>
              <a:off x="4724400" y="3200400"/>
              <a:ext cx="936625" cy="1192213"/>
              <a:chOff x="2915" y="1514"/>
              <a:chExt cx="1166" cy="1183"/>
            </a:xfrm>
          </p:grpSpPr>
          <p:sp>
            <p:nvSpPr>
              <p:cNvPr id="104" name="Freeform 94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Freeform 95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6" name="Group 96"/>
            <p:cNvGrpSpPr>
              <a:grpSpLocks/>
            </p:cNvGrpSpPr>
            <p:nvPr/>
          </p:nvGrpSpPr>
          <p:grpSpPr bwMode="auto">
            <a:xfrm>
              <a:off x="2971800" y="3200400"/>
              <a:ext cx="936625" cy="1192213"/>
              <a:chOff x="2915" y="1514"/>
              <a:chExt cx="1166" cy="1183"/>
            </a:xfrm>
          </p:grpSpPr>
          <p:sp>
            <p:nvSpPr>
              <p:cNvPr id="107" name="Freeform 97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Freeform 98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9" name="Group 99"/>
            <p:cNvGrpSpPr>
              <a:grpSpLocks/>
            </p:cNvGrpSpPr>
            <p:nvPr/>
          </p:nvGrpSpPr>
          <p:grpSpPr bwMode="auto">
            <a:xfrm>
              <a:off x="1905000" y="3352800"/>
              <a:ext cx="936625" cy="1192213"/>
              <a:chOff x="2915" y="1514"/>
              <a:chExt cx="1166" cy="1183"/>
            </a:xfrm>
          </p:grpSpPr>
          <p:sp>
            <p:nvSpPr>
              <p:cNvPr id="110" name="Freeform 100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Freeform 101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" name="Group 102"/>
            <p:cNvGrpSpPr>
              <a:grpSpLocks/>
            </p:cNvGrpSpPr>
            <p:nvPr/>
          </p:nvGrpSpPr>
          <p:grpSpPr bwMode="auto">
            <a:xfrm>
              <a:off x="5791200" y="3352800"/>
              <a:ext cx="936625" cy="1192213"/>
              <a:chOff x="2915" y="1514"/>
              <a:chExt cx="1166" cy="1183"/>
            </a:xfrm>
          </p:grpSpPr>
          <p:sp>
            <p:nvSpPr>
              <p:cNvPr id="113" name="Freeform 103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Freeform 104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5" name="Group 105"/>
            <p:cNvGrpSpPr>
              <a:grpSpLocks/>
            </p:cNvGrpSpPr>
            <p:nvPr/>
          </p:nvGrpSpPr>
          <p:grpSpPr bwMode="auto">
            <a:xfrm>
              <a:off x="4724400" y="3352800"/>
              <a:ext cx="936625" cy="1192213"/>
              <a:chOff x="2915" y="1514"/>
              <a:chExt cx="1166" cy="1183"/>
            </a:xfrm>
          </p:grpSpPr>
          <p:sp>
            <p:nvSpPr>
              <p:cNvPr id="116" name="Freeform 10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Freeform 10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8" name="Group 108"/>
            <p:cNvGrpSpPr>
              <a:grpSpLocks/>
            </p:cNvGrpSpPr>
            <p:nvPr/>
          </p:nvGrpSpPr>
          <p:grpSpPr bwMode="auto">
            <a:xfrm>
              <a:off x="2971800" y="3352800"/>
              <a:ext cx="936625" cy="1192213"/>
              <a:chOff x="2915" y="1514"/>
              <a:chExt cx="1166" cy="1183"/>
            </a:xfrm>
          </p:grpSpPr>
          <p:sp>
            <p:nvSpPr>
              <p:cNvPr id="119" name="Freeform 10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Freeform 11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1" name="Group 111"/>
            <p:cNvGrpSpPr>
              <a:grpSpLocks/>
            </p:cNvGrpSpPr>
            <p:nvPr/>
          </p:nvGrpSpPr>
          <p:grpSpPr bwMode="auto">
            <a:xfrm>
              <a:off x="1828800" y="3505200"/>
              <a:ext cx="936625" cy="1192213"/>
              <a:chOff x="2915" y="1514"/>
              <a:chExt cx="1166" cy="1183"/>
            </a:xfrm>
          </p:grpSpPr>
          <p:sp>
            <p:nvSpPr>
              <p:cNvPr id="122" name="Freeform 11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Freeform 11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4" name="Group 114"/>
            <p:cNvGrpSpPr>
              <a:grpSpLocks/>
            </p:cNvGrpSpPr>
            <p:nvPr/>
          </p:nvGrpSpPr>
          <p:grpSpPr bwMode="auto">
            <a:xfrm>
              <a:off x="5867400" y="3505200"/>
              <a:ext cx="936625" cy="1192213"/>
              <a:chOff x="2915" y="1514"/>
              <a:chExt cx="1166" cy="1183"/>
            </a:xfrm>
          </p:grpSpPr>
          <p:sp>
            <p:nvSpPr>
              <p:cNvPr id="125" name="Freeform 11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Freeform 11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" name="Group 117"/>
            <p:cNvGrpSpPr>
              <a:grpSpLocks/>
            </p:cNvGrpSpPr>
            <p:nvPr/>
          </p:nvGrpSpPr>
          <p:grpSpPr bwMode="auto">
            <a:xfrm>
              <a:off x="4648200" y="3505200"/>
              <a:ext cx="936625" cy="1192213"/>
              <a:chOff x="2915" y="1514"/>
              <a:chExt cx="1166" cy="1183"/>
            </a:xfrm>
          </p:grpSpPr>
          <p:sp>
            <p:nvSpPr>
              <p:cNvPr id="128" name="Freeform 11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Freeform 11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0" name="Group 120"/>
            <p:cNvGrpSpPr>
              <a:grpSpLocks/>
            </p:cNvGrpSpPr>
            <p:nvPr/>
          </p:nvGrpSpPr>
          <p:grpSpPr bwMode="auto">
            <a:xfrm>
              <a:off x="3048000" y="3505200"/>
              <a:ext cx="936625" cy="1192213"/>
              <a:chOff x="2915" y="1514"/>
              <a:chExt cx="1166" cy="1183"/>
            </a:xfrm>
          </p:grpSpPr>
          <p:sp>
            <p:nvSpPr>
              <p:cNvPr id="131" name="Freeform 121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Freeform 122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" name="Group 123"/>
            <p:cNvGrpSpPr>
              <a:grpSpLocks/>
            </p:cNvGrpSpPr>
            <p:nvPr/>
          </p:nvGrpSpPr>
          <p:grpSpPr bwMode="auto">
            <a:xfrm>
              <a:off x="1752600" y="3657600"/>
              <a:ext cx="5127625" cy="1192213"/>
              <a:chOff x="1200" y="1440"/>
              <a:chExt cx="3230" cy="751"/>
            </a:xfrm>
          </p:grpSpPr>
          <p:grpSp>
            <p:nvGrpSpPr>
              <p:cNvPr id="134" name="Group 124"/>
              <p:cNvGrpSpPr>
                <a:grpSpLocks/>
              </p:cNvGrpSpPr>
              <p:nvPr/>
            </p:nvGrpSpPr>
            <p:grpSpPr bwMode="auto">
              <a:xfrm>
                <a:off x="1200" y="1440"/>
                <a:ext cx="590" cy="751"/>
                <a:chOff x="2915" y="1514"/>
                <a:chExt cx="1166" cy="1183"/>
              </a:xfrm>
            </p:grpSpPr>
            <p:sp>
              <p:nvSpPr>
                <p:cNvPr id="144" name="Freeform 125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" name="Freeform 126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5" name="Group 127"/>
              <p:cNvGrpSpPr>
                <a:grpSpLocks/>
              </p:cNvGrpSpPr>
              <p:nvPr/>
            </p:nvGrpSpPr>
            <p:grpSpPr bwMode="auto">
              <a:xfrm>
                <a:off x="3840" y="1440"/>
                <a:ext cx="590" cy="751"/>
                <a:chOff x="2915" y="1514"/>
                <a:chExt cx="1166" cy="1183"/>
              </a:xfrm>
            </p:grpSpPr>
            <p:sp>
              <p:nvSpPr>
                <p:cNvPr id="142" name="Freeform 128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" name="Freeform 129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6" name="Group 130"/>
              <p:cNvGrpSpPr>
                <a:grpSpLocks/>
              </p:cNvGrpSpPr>
              <p:nvPr/>
            </p:nvGrpSpPr>
            <p:grpSpPr bwMode="auto">
              <a:xfrm>
                <a:off x="2976" y="1440"/>
                <a:ext cx="590" cy="751"/>
                <a:chOff x="2915" y="1514"/>
                <a:chExt cx="1166" cy="1183"/>
              </a:xfrm>
            </p:grpSpPr>
            <p:sp>
              <p:nvSpPr>
                <p:cNvPr id="140" name="Freeform 131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Freeform 132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7" name="Group 133"/>
              <p:cNvGrpSpPr>
                <a:grpSpLocks/>
              </p:cNvGrpSpPr>
              <p:nvPr/>
            </p:nvGrpSpPr>
            <p:grpSpPr bwMode="auto">
              <a:xfrm>
                <a:off x="2064" y="1440"/>
                <a:ext cx="590" cy="751"/>
                <a:chOff x="2915" y="1514"/>
                <a:chExt cx="1166" cy="1183"/>
              </a:xfrm>
            </p:grpSpPr>
            <p:sp>
              <p:nvSpPr>
                <p:cNvPr id="138" name="Freeform 134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Freeform 135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3828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79" y="53625"/>
            <a:ext cx="6615735" cy="914400"/>
          </a:xfrm>
        </p:spPr>
        <p:txBody>
          <a:bodyPr/>
          <a:lstStyle/>
          <a:p>
            <a:r>
              <a:rPr lang="en-US" sz="3600" dirty="0" smtClean="0"/>
              <a:t>Coupled Bunch </a:t>
            </a:r>
            <a:r>
              <a:rPr lang="en-US" sz="3600" dirty="0" err="1" smtClean="0"/>
              <a:t>Instab</a:t>
            </a:r>
            <a:r>
              <a:rPr lang="en-US" sz="3600" dirty="0" smtClean="0"/>
              <a:t>. on a Scope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64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00200" y="2133600"/>
            <a:ext cx="5432425" cy="2868613"/>
            <a:chOff x="1600200" y="2133600"/>
            <a:chExt cx="5432425" cy="2868613"/>
          </a:xfrm>
        </p:grpSpPr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1752600" y="2133600"/>
              <a:ext cx="936625" cy="1192213"/>
              <a:chOff x="2915" y="1514"/>
              <a:chExt cx="1166" cy="1183"/>
            </a:xfrm>
          </p:grpSpPr>
          <p:sp>
            <p:nvSpPr>
              <p:cNvPr id="13" name="Freeform 3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4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5"/>
            <p:cNvGrpSpPr>
              <a:grpSpLocks/>
            </p:cNvGrpSpPr>
            <p:nvPr/>
          </p:nvGrpSpPr>
          <p:grpSpPr bwMode="auto">
            <a:xfrm>
              <a:off x="5943600" y="2133600"/>
              <a:ext cx="936625" cy="1192213"/>
              <a:chOff x="2915" y="1514"/>
              <a:chExt cx="1166" cy="1183"/>
            </a:xfrm>
          </p:grpSpPr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8"/>
            <p:cNvGrpSpPr>
              <a:grpSpLocks/>
            </p:cNvGrpSpPr>
            <p:nvPr/>
          </p:nvGrpSpPr>
          <p:grpSpPr bwMode="auto">
            <a:xfrm>
              <a:off x="4572000" y="2133600"/>
              <a:ext cx="936625" cy="1192213"/>
              <a:chOff x="2915" y="1514"/>
              <a:chExt cx="1166" cy="1183"/>
            </a:xfrm>
          </p:grpSpPr>
          <p:sp>
            <p:nvSpPr>
              <p:cNvPr id="19" name="Freeform 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 11"/>
            <p:cNvGrpSpPr>
              <a:grpSpLocks/>
            </p:cNvGrpSpPr>
            <p:nvPr/>
          </p:nvGrpSpPr>
          <p:grpSpPr bwMode="auto">
            <a:xfrm>
              <a:off x="3124200" y="2133600"/>
              <a:ext cx="936625" cy="1192213"/>
              <a:chOff x="2915" y="1514"/>
              <a:chExt cx="1166" cy="1183"/>
            </a:xfrm>
          </p:grpSpPr>
          <p:sp>
            <p:nvSpPr>
              <p:cNvPr id="22" name="Freeform 1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1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" name="Group 14"/>
            <p:cNvGrpSpPr>
              <a:grpSpLocks/>
            </p:cNvGrpSpPr>
            <p:nvPr/>
          </p:nvGrpSpPr>
          <p:grpSpPr bwMode="auto">
            <a:xfrm>
              <a:off x="1676400" y="2286000"/>
              <a:ext cx="936625" cy="1192213"/>
              <a:chOff x="2915" y="1514"/>
              <a:chExt cx="1166" cy="1183"/>
            </a:xfrm>
          </p:grpSpPr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1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17"/>
            <p:cNvGrpSpPr>
              <a:grpSpLocks/>
            </p:cNvGrpSpPr>
            <p:nvPr/>
          </p:nvGrpSpPr>
          <p:grpSpPr bwMode="auto">
            <a:xfrm>
              <a:off x="6019800" y="2286000"/>
              <a:ext cx="936625" cy="1192213"/>
              <a:chOff x="2915" y="1514"/>
              <a:chExt cx="1166" cy="1183"/>
            </a:xfrm>
          </p:grpSpPr>
          <p:sp>
            <p:nvSpPr>
              <p:cNvPr id="28" name="Freeform 1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Freeform 1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20"/>
            <p:cNvGrpSpPr>
              <a:grpSpLocks/>
            </p:cNvGrpSpPr>
            <p:nvPr/>
          </p:nvGrpSpPr>
          <p:grpSpPr bwMode="auto">
            <a:xfrm>
              <a:off x="4495800" y="2286000"/>
              <a:ext cx="936625" cy="1192213"/>
              <a:chOff x="2915" y="1514"/>
              <a:chExt cx="1166" cy="1183"/>
            </a:xfrm>
          </p:grpSpPr>
          <p:sp>
            <p:nvSpPr>
              <p:cNvPr id="31" name="Freeform 21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Freeform 22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" name="Group 23"/>
            <p:cNvGrpSpPr>
              <a:grpSpLocks/>
            </p:cNvGrpSpPr>
            <p:nvPr/>
          </p:nvGrpSpPr>
          <p:grpSpPr bwMode="auto">
            <a:xfrm>
              <a:off x="3200400" y="2286000"/>
              <a:ext cx="936625" cy="1192213"/>
              <a:chOff x="2915" y="1514"/>
              <a:chExt cx="1166" cy="1183"/>
            </a:xfrm>
          </p:grpSpPr>
          <p:sp>
            <p:nvSpPr>
              <p:cNvPr id="34" name="Freeform 24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Freeform 25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" name="Group 26"/>
            <p:cNvGrpSpPr>
              <a:grpSpLocks/>
            </p:cNvGrpSpPr>
            <p:nvPr/>
          </p:nvGrpSpPr>
          <p:grpSpPr bwMode="auto">
            <a:xfrm>
              <a:off x="1600200" y="2438400"/>
              <a:ext cx="936625" cy="1192213"/>
              <a:chOff x="2915" y="1514"/>
              <a:chExt cx="1166" cy="1183"/>
            </a:xfrm>
          </p:grpSpPr>
          <p:sp>
            <p:nvSpPr>
              <p:cNvPr id="37" name="Freeform 27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Freeform 28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" name="Group 29"/>
            <p:cNvGrpSpPr>
              <a:grpSpLocks/>
            </p:cNvGrpSpPr>
            <p:nvPr/>
          </p:nvGrpSpPr>
          <p:grpSpPr bwMode="auto">
            <a:xfrm>
              <a:off x="6096000" y="2438400"/>
              <a:ext cx="936625" cy="1192213"/>
              <a:chOff x="2915" y="1514"/>
              <a:chExt cx="1166" cy="1183"/>
            </a:xfrm>
          </p:grpSpPr>
          <p:sp>
            <p:nvSpPr>
              <p:cNvPr id="40" name="Freeform 30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Freeform 31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" name="Group 32"/>
            <p:cNvGrpSpPr>
              <a:grpSpLocks/>
            </p:cNvGrpSpPr>
            <p:nvPr/>
          </p:nvGrpSpPr>
          <p:grpSpPr bwMode="auto">
            <a:xfrm>
              <a:off x="4419600" y="2438400"/>
              <a:ext cx="936625" cy="1192213"/>
              <a:chOff x="2915" y="1514"/>
              <a:chExt cx="1166" cy="1183"/>
            </a:xfrm>
          </p:grpSpPr>
          <p:sp>
            <p:nvSpPr>
              <p:cNvPr id="43" name="Freeform 33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Freeform 34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" name="Group 35"/>
            <p:cNvGrpSpPr>
              <a:grpSpLocks/>
            </p:cNvGrpSpPr>
            <p:nvPr/>
          </p:nvGrpSpPr>
          <p:grpSpPr bwMode="auto">
            <a:xfrm>
              <a:off x="3276600" y="2438400"/>
              <a:ext cx="936625" cy="1192213"/>
              <a:chOff x="2915" y="1514"/>
              <a:chExt cx="1166" cy="1183"/>
            </a:xfrm>
          </p:grpSpPr>
          <p:sp>
            <p:nvSpPr>
              <p:cNvPr id="46" name="Freeform 3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Freeform 3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" name="Group 38"/>
            <p:cNvGrpSpPr>
              <a:grpSpLocks/>
            </p:cNvGrpSpPr>
            <p:nvPr/>
          </p:nvGrpSpPr>
          <p:grpSpPr bwMode="auto">
            <a:xfrm>
              <a:off x="1600200" y="2590800"/>
              <a:ext cx="936625" cy="1192213"/>
              <a:chOff x="2915" y="1514"/>
              <a:chExt cx="1166" cy="1183"/>
            </a:xfrm>
          </p:grpSpPr>
          <p:sp>
            <p:nvSpPr>
              <p:cNvPr id="49" name="Freeform 3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Freeform 4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" name="Group 41"/>
            <p:cNvGrpSpPr>
              <a:grpSpLocks/>
            </p:cNvGrpSpPr>
            <p:nvPr/>
          </p:nvGrpSpPr>
          <p:grpSpPr bwMode="auto">
            <a:xfrm>
              <a:off x="6096000" y="2590800"/>
              <a:ext cx="936625" cy="1192213"/>
              <a:chOff x="2915" y="1514"/>
              <a:chExt cx="1166" cy="1183"/>
            </a:xfrm>
          </p:grpSpPr>
          <p:sp>
            <p:nvSpPr>
              <p:cNvPr id="52" name="Freeform 4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Freeform 4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" name="Group 44"/>
            <p:cNvGrpSpPr>
              <a:grpSpLocks/>
            </p:cNvGrpSpPr>
            <p:nvPr/>
          </p:nvGrpSpPr>
          <p:grpSpPr bwMode="auto">
            <a:xfrm>
              <a:off x="4419600" y="2590800"/>
              <a:ext cx="936625" cy="1192213"/>
              <a:chOff x="2915" y="1514"/>
              <a:chExt cx="1166" cy="1183"/>
            </a:xfrm>
          </p:grpSpPr>
          <p:sp>
            <p:nvSpPr>
              <p:cNvPr id="55" name="Freeform 4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Freeform 4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7" name="Group 47"/>
            <p:cNvGrpSpPr>
              <a:grpSpLocks/>
            </p:cNvGrpSpPr>
            <p:nvPr/>
          </p:nvGrpSpPr>
          <p:grpSpPr bwMode="auto">
            <a:xfrm>
              <a:off x="3276600" y="2590800"/>
              <a:ext cx="936625" cy="1192213"/>
              <a:chOff x="2915" y="1514"/>
              <a:chExt cx="1166" cy="1183"/>
            </a:xfrm>
          </p:grpSpPr>
          <p:sp>
            <p:nvSpPr>
              <p:cNvPr id="58" name="Freeform 4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Freeform 4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" name="Group 50"/>
            <p:cNvGrpSpPr>
              <a:grpSpLocks/>
            </p:cNvGrpSpPr>
            <p:nvPr/>
          </p:nvGrpSpPr>
          <p:grpSpPr bwMode="auto">
            <a:xfrm>
              <a:off x="1676400" y="2743200"/>
              <a:ext cx="936625" cy="1192213"/>
              <a:chOff x="2915" y="1514"/>
              <a:chExt cx="1166" cy="1183"/>
            </a:xfrm>
          </p:grpSpPr>
          <p:sp>
            <p:nvSpPr>
              <p:cNvPr id="61" name="Freeform 51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Freeform 52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" name="Group 53"/>
            <p:cNvGrpSpPr>
              <a:grpSpLocks/>
            </p:cNvGrpSpPr>
            <p:nvPr/>
          </p:nvGrpSpPr>
          <p:grpSpPr bwMode="auto">
            <a:xfrm>
              <a:off x="6019800" y="2743200"/>
              <a:ext cx="936625" cy="1192213"/>
              <a:chOff x="2915" y="1514"/>
              <a:chExt cx="1166" cy="1183"/>
            </a:xfrm>
          </p:grpSpPr>
          <p:sp>
            <p:nvSpPr>
              <p:cNvPr id="64" name="Freeform 54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Freeform 55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" name="Group 56"/>
            <p:cNvGrpSpPr>
              <a:grpSpLocks/>
            </p:cNvGrpSpPr>
            <p:nvPr/>
          </p:nvGrpSpPr>
          <p:grpSpPr bwMode="auto">
            <a:xfrm>
              <a:off x="4495800" y="2743200"/>
              <a:ext cx="936625" cy="1192213"/>
              <a:chOff x="2915" y="1514"/>
              <a:chExt cx="1166" cy="1183"/>
            </a:xfrm>
          </p:grpSpPr>
          <p:sp>
            <p:nvSpPr>
              <p:cNvPr id="67" name="Freeform 57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Freeform 58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" name="Group 59"/>
            <p:cNvGrpSpPr>
              <a:grpSpLocks/>
            </p:cNvGrpSpPr>
            <p:nvPr/>
          </p:nvGrpSpPr>
          <p:grpSpPr bwMode="auto">
            <a:xfrm>
              <a:off x="3200400" y="2743200"/>
              <a:ext cx="936625" cy="1192213"/>
              <a:chOff x="2915" y="1514"/>
              <a:chExt cx="1166" cy="1183"/>
            </a:xfrm>
          </p:grpSpPr>
          <p:sp>
            <p:nvSpPr>
              <p:cNvPr id="70" name="Freeform 60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Freeform 61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" name="Group 62"/>
            <p:cNvGrpSpPr>
              <a:grpSpLocks/>
            </p:cNvGrpSpPr>
            <p:nvPr/>
          </p:nvGrpSpPr>
          <p:grpSpPr bwMode="auto">
            <a:xfrm>
              <a:off x="1752600" y="2895600"/>
              <a:ext cx="5127625" cy="1192213"/>
              <a:chOff x="1200" y="1440"/>
              <a:chExt cx="3230" cy="751"/>
            </a:xfrm>
          </p:grpSpPr>
          <p:grpSp>
            <p:nvGrpSpPr>
              <p:cNvPr id="73" name="Group 63"/>
              <p:cNvGrpSpPr>
                <a:grpSpLocks/>
              </p:cNvGrpSpPr>
              <p:nvPr/>
            </p:nvGrpSpPr>
            <p:grpSpPr bwMode="auto">
              <a:xfrm>
                <a:off x="1200" y="1440"/>
                <a:ext cx="590" cy="751"/>
                <a:chOff x="2915" y="1514"/>
                <a:chExt cx="1166" cy="1183"/>
              </a:xfrm>
            </p:grpSpPr>
            <p:sp>
              <p:nvSpPr>
                <p:cNvPr id="83" name="Freeform 64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Freeform 65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4" name="Group 66"/>
              <p:cNvGrpSpPr>
                <a:grpSpLocks/>
              </p:cNvGrpSpPr>
              <p:nvPr/>
            </p:nvGrpSpPr>
            <p:grpSpPr bwMode="auto">
              <a:xfrm>
                <a:off x="3840" y="1440"/>
                <a:ext cx="590" cy="751"/>
                <a:chOff x="2915" y="1514"/>
                <a:chExt cx="1166" cy="1183"/>
              </a:xfrm>
            </p:grpSpPr>
            <p:sp>
              <p:nvSpPr>
                <p:cNvPr id="81" name="Freeform 67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Freeform 68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5" name="Group 69"/>
              <p:cNvGrpSpPr>
                <a:grpSpLocks/>
              </p:cNvGrpSpPr>
              <p:nvPr/>
            </p:nvGrpSpPr>
            <p:grpSpPr bwMode="auto">
              <a:xfrm>
                <a:off x="2976" y="1440"/>
                <a:ext cx="590" cy="751"/>
                <a:chOff x="2915" y="1514"/>
                <a:chExt cx="1166" cy="1183"/>
              </a:xfrm>
            </p:grpSpPr>
            <p:sp>
              <p:nvSpPr>
                <p:cNvPr id="79" name="Freeform 70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Freeform 71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" name="Group 72"/>
              <p:cNvGrpSpPr>
                <a:grpSpLocks/>
              </p:cNvGrpSpPr>
              <p:nvPr/>
            </p:nvGrpSpPr>
            <p:grpSpPr bwMode="auto">
              <a:xfrm>
                <a:off x="2064" y="1440"/>
                <a:ext cx="590" cy="751"/>
                <a:chOff x="2915" y="1514"/>
                <a:chExt cx="1166" cy="1183"/>
              </a:xfrm>
            </p:grpSpPr>
            <p:sp>
              <p:nvSpPr>
                <p:cNvPr id="77" name="Freeform 73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Freeform 74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5" name="Group 75"/>
            <p:cNvGrpSpPr>
              <a:grpSpLocks/>
            </p:cNvGrpSpPr>
            <p:nvPr/>
          </p:nvGrpSpPr>
          <p:grpSpPr bwMode="auto">
            <a:xfrm>
              <a:off x="1828800" y="3048000"/>
              <a:ext cx="936625" cy="1192213"/>
              <a:chOff x="2915" y="1514"/>
              <a:chExt cx="1166" cy="1183"/>
            </a:xfrm>
          </p:grpSpPr>
          <p:sp>
            <p:nvSpPr>
              <p:cNvPr id="86" name="Freeform 7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Freeform 7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8" name="Group 78"/>
            <p:cNvGrpSpPr>
              <a:grpSpLocks/>
            </p:cNvGrpSpPr>
            <p:nvPr/>
          </p:nvGrpSpPr>
          <p:grpSpPr bwMode="auto">
            <a:xfrm>
              <a:off x="5867400" y="3048000"/>
              <a:ext cx="936625" cy="1192213"/>
              <a:chOff x="2915" y="1514"/>
              <a:chExt cx="1166" cy="1183"/>
            </a:xfrm>
          </p:grpSpPr>
          <p:sp>
            <p:nvSpPr>
              <p:cNvPr id="89" name="Freeform 7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Freeform 8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1" name="Group 81"/>
            <p:cNvGrpSpPr>
              <a:grpSpLocks/>
            </p:cNvGrpSpPr>
            <p:nvPr/>
          </p:nvGrpSpPr>
          <p:grpSpPr bwMode="auto">
            <a:xfrm>
              <a:off x="4648200" y="3048000"/>
              <a:ext cx="936625" cy="1192213"/>
              <a:chOff x="2915" y="1514"/>
              <a:chExt cx="1166" cy="1183"/>
            </a:xfrm>
          </p:grpSpPr>
          <p:sp>
            <p:nvSpPr>
              <p:cNvPr id="92" name="Freeform 8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Freeform 8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4" name="Group 84"/>
            <p:cNvGrpSpPr>
              <a:grpSpLocks/>
            </p:cNvGrpSpPr>
            <p:nvPr/>
          </p:nvGrpSpPr>
          <p:grpSpPr bwMode="auto">
            <a:xfrm>
              <a:off x="3048000" y="3048000"/>
              <a:ext cx="936625" cy="1192213"/>
              <a:chOff x="2915" y="1514"/>
              <a:chExt cx="1166" cy="1183"/>
            </a:xfrm>
          </p:grpSpPr>
          <p:sp>
            <p:nvSpPr>
              <p:cNvPr id="95" name="Freeform 8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Freeform 8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" name="Group 87"/>
            <p:cNvGrpSpPr>
              <a:grpSpLocks/>
            </p:cNvGrpSpPr>
            <p:nvPr/>
          </p:nvGrpSpPr>
          <p:grpSpPr bwMode="auto">
            <a:xfrm>
              <a:off x="1905000" y="3200400"/>
              <a:ext cx="936625" cy="1192213"/>
              <a:chOff x="2915" y="1514"/>
              <a:chExt cx="1166" cy="1183"/>
            </a:xfrm>
          </p:grpSpPr>
          <p:sp>
            <p:nvSpPr>
              <p:cNvPr id="98" name="Freeform 8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Freeform 8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0" name="Group 90"/>
            <p:cNvGrpSpPr>
              <a:grpSpLocks/>
            </p:cNvGrpSpPr>
            <p:nvPr/>
          </p:nvGrpSpPr>
          <p:grpSpPr bwMode="auto">
            <a:xfrm>
              <a:off x="5791200" y="3200400"/>
              <a:ext cx="936625" cy="1192213"/>
              <a:chOff x="2915" y="1514"/>
              <a:chExt cx="1166" cy="1183"/>
            </a:xfrm>
          </p:grpSpPr>
          <p:sp>
            <p:nvSpPr>
              <p:cNvPr id="101" name="Freeform 91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Freeform 92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" name="Group 93"/>
            <p:cNvGrpSpPr>
              <a:grpSpLocks/>
            </p:cNvGrpSpPr>
            <p:nvPr/>
          </p:nvGrpSpPr>
          <p:grpSpPr bwMode="auto">
            <a:xfrm>
              <a:off x="4724400" y="3200400"/>
              <a:ext cx="936625" cy="1192213"/>
              <a:chOff x="2915" y="1514"/>
              <a:chExt cx="1166" cy="1183"/>
            </a:xfrm>
          </p:grpSpPr>
          <p:sp>
            <p:nvSpPr>
              <p:cNvPr id="104" name="Freeform 94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Freeform 95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6" name="Group 96"/>
            <p:cNvGrpSpPr>
              <a:grpSpLocks/>
            </p:cNvGrpSpPr>
            <p:nvPr/>
          </p:nvGrpSpPr>
          <p:grpSpPr bwMode="auto">
            <a:xfrm>
              <a:off x="2971800" y="3200400"/>
              <a:ext cx="936625" cy="1192213"/>
              <a:chOff x="2915" y="1514"/>
              <a:chExt cx="1166" cy="1183"/>
            </a:xfrm>
          </p:grpSpPr>
          <p:sp>
            <p:nvSpPr>
              <p:cNvPr id="107" name="Freeform 97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Freeform 98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9" name="Group 99"/>
            <p:cNvGrpSpPr>
              <a:grpSpLocks/>
            </p:cNvGrpSpPr>
            <p:nvPr/>
          </p:nvGrpSpPr>
          <p:grpSpPr bwMode="auto">
            <a:xfrm>
              <a:off x="1905000" y="3352800"/>
              <a:ext cx="936625" cy="1192213"/>
              <a:chOff x="2915" y="1514"/>
              <a:chExt cx="1166" cy="1183"/>
            </a:xfrm>
          </p:grpSpPr>
          <p:sp>
            <p:nvSpPr>
              <p:cNvPr id="110" name="Freeform 100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Freeform 101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" name="Group 102"/>
            <p:cNvGrpSpPr>
              <a:grpSpLocks/>
            </p:cNvGrpSpPr>
            <p:nvPr/>
          </p:nvGrpSpPr>
          <p:grpSpPr bwMode="auto">
            <a:xfrm>
              <a:off x="5791200" y="3352800"/>
              <a:ext cx="936625" cy="1192213"/>
              <a:chOff x="2915" y="1514"/>
              <a:chExt cx="1166" cy="1183"/>
            </a:xfrm>
          </p:grpSpPr>
          <p:sp>
            <p:nvSpPr>
              <p:cNvPr id="113" name="Freeform 103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Freeform 104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5" name="Group 105"/>
            <p:cNvGrpSpPr>
              <a:grpSpLocks/>
            </p:cNvGrpSpPr>
            <p:nvPr/>
          </p:nvGrpSpPr>
          <p:grpSpPr bwMode="auto">
            <a:xfrm>
              <a:off x="4724400" y="3352800"/>
              <a:ext cx="936625" cy="1192213"/>
              <a:chOff x="2915" y="1514"/>
              <a:chExt cx="1166" cy="1183"/>
            </a:xfrm>
          </p:grpSpPr>
          <p:sp>
            <p:nvSpPr>
              <p:cNvPr id="116" name="Freeform 10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Freeform 10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8" name="Group 108"/>
            <p:cNvGrpSpPr>
              <a:grpSpLocks/>
            </p:cNvGrpSpPr>
            <p:nvPr/>
          </p:nvGrpSpPr>
          <p:grpSpPr bwMode="auto">
            <a:xfrm>
              <a:off x="2971800" y="3352800"/>
              <a:ext cx="936625" cy="1192213"/>
              <a:chOff x="2915" y="1514"/>
              <a:chExt cx="1166" cy="1183"/>
            </a:xfrm>
          </p:grpSpPr>
          <p:sp>
            <p:nvSpPr>
              <p:cNvPr id="119" name="Freeform 10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Freeform 11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1" name="Group 111"/>
            <p:cNvGrpSpPr>
              <a:grpSpLocks/>
            </p:cNvGrpSpPr>
            <p:nvPr/>
          </p:nvGrpSpPr>
          <p:grpSpPr bwMode="auto">
            <a:xfrm>
              <a:off x="1828800" y="3505200"/>
              <a:ext cx="936625" cy="1192213"/>
              <a:chOff x="2915" y="1514"/>
              <a:chExt cx="1166" cy="1183"/>
            </a:xfrm>
          </p:grpSpPr>
          <p:sp>
            <p:nvSpPr>
              <p:cNvPr id="122" name="Freeform 11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Freeform 11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4" name="Group 114"/>
            <p:cNvGrpSpPr>
              <a:grpSpLocks/>
            </p:cNvGrpSpPr>
            <p:nvPr/>
          </p:nvGrpSpPr>
          <p:grpSpPr bwMode="auto">
            <a:xfrm>
              <a:off x="5867400" y="3505200"/>
              <a:ext cx="936625" cy="1192213"/>
              <a:chOff x="2915" y="1514"/>
              <a:chExt cx="1166" cy="1183"/>
            </a:xfrm>
          </p:grpSpPr>
          <p:sp>
            <p:nvSpPr>
              <p:cNvPr id="125" name="Freeform 11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Freeform 11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" name="Group 117"/>
            <p:cNvGrpSpPr>
              <a:grpSpLocks/>
            </p:cNvGrpSpPr>
            <p:nvPr/>
          </p:nvGrpSpPr>
          <p:grpSpPr bwMode="auto">
            <a:xfrm>
              <a:off x="4648200" y="3505200"/>
              <a:ext cx="936625" cy="1192213"/>
              <a:chOff x="2915" y="1514"/>
              <a:chExt cx="1166" cy="1183"/>
            </a:xfrm>
          </p:grpSpPr>
          <p:sp>
            <p:nvSpPr>
              <p:cNvPr id="128" name="Freeform 11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Freeform 11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0" name="Group 120"/>
            <p:cNvGrpSpPr>
              <a:grpSpLocks/>
            </p:cNvGrpSpPr>
            <p:nvPr/>
          </p:nvGrpSpPr>
          <p:grpSpPr bwMode="auto">
            <a:xfrm>
              <a:off x="3048000" y="3505200"/>
              <a:ext cx="936625" cy="1192213"/>
              <a:chOff x="2915" y="1514"/>
              <a:chExt cx="1166" cy="1183"/>
            </a:xfrm>
          </p:grpSpPr>
          <p:sp>
            <p:nvSpPr>
              <p:cNvPr id="131" name="Freeform 121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Freeform 122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" name="Group 123"/>
            <p:cNvGrpSpPr>
              <a:grpSpLocks/>
            </p:cNvGrpSpPr>
            <p:nvPr/>
          </p:nvGrpSpPr>
          <p:grpSpPr bwMode="auto">
            <a:xfrm>
              <a:off x="1752600" y="3657600"/>
              <a:ext cx="5127625" cy="1192213"/>
              <a:chOff x="1200" y="1440"/>
              <a:chExt cx="3230" cy="751"/>
            </a:xfrm>
          </p:grpSpPr>
          <p:grpSp>
            <p:nvGrpSpPr>
              <p:cNvPr id="134" name="Group 124"/>
              <p:cNvGrpSpPr>
                <a:grpSpLocks/>
              </p:cNvGrpSpPr>
              <p:nvPr/>
            </p:nvGrpSpPr>
            <p:grpSpPr bwMode="auto">
              <a:xfrm>
                <a:off x="1200" y="1440"/>
                <a:ext cx="590" cy="751"/>
                <a:chOff x="2915" y="1514"/>
                <a:chExt cx="1166" cy="1183"/>
              </a:xfrm>
            </p:grpSpPr>
            <p:sp>
              <p:nvSpPr>
                <p:cNvPr id="144" name="Freeform 125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" name="Freeform 126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5" name="Group 127"/>
              <p:cNvGrpSpPr>
                <a:grpSpLocks/>
              </p:cNvGrpSpPr>
              <p:nvPr/>
            </p:nvGrpSpPr>
            <p:grpSpPr bwMode="auto">
              <a:xfrm>
                <a:off x="3840" y="1440"/>
                <a:ext cx="590" cy="751"/>
                <a:chOff x="2915" y="1514"/>
                <a:chExt cx="1166" cy="1183"/>
              </a:xfrm>
            </p:grpSpPr>
            <p:sp>
              <p:nvSpPr>
                <p:cNvPr id="142" name="Freeform 128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" name="Freeform 129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6" name="Group 130"/>
              <p:cNvGrpSpPr>
                <a:grpSpLocks/>
              </p:cNvGrpSpPr>
              <p:nvPr/>
            </p:nvGrpSpPr>
            <p:grpSpPr bwMode="auto">
              <a:xfrm>
                <a:off x="2976" y="1440"/>
                <a:ext cx="590" cy="751"/>
                <a:chOff x="2915" y="1514"/>
                <a:chExt cx="1166" cy="1183"/>
              </a:xfrm>
            </p:grpSpPr>
            <p:sp>
              <p:nvSpPr>
                <p:cNvPr id="140" name="Freeform 131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Freeform 132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7" name="Group 133"/>
              <p:cNvGrpSpPr>
                <a:grpSpLocks/>
              </p:cNvGrpSpPr>
              <p:nvPr/>
            </p:nvGrpSpPr>
            <p:grpSpPr bwMode="auto">
              <a:xfrm>
                <a:off x="2064" y="1440"/>
                <a:ext cx="590" cy="751"/>
                <a:chOff x="2915" y="1514"/>
                <a:chExt cx="1166" cy="1183"/>
              </a:xfrm>
            </p:grpSpPr>
            <p:sp>
              <p:nvSpPr>
                <p:cNvPr id="138" name="Freeform 134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Freeform 135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6" name="Group 136"/>
            <p:cNvGrpSpPr>
              <a:grpSpLocks/>
            </p:cNvGrpSpPr>
            <p:nvPr/>
          </p:nvGrpSpPr>
          <p:grpSpPr bwMode="auto">
            <a:xfrm>
              <a:off x="1676400" y="3810000"/>
              <a:ext cx="936625" cy="1192213"/>
              <a:chOff x="2915" y="1514"/>
              <a:chExt cx="1166" cy="1183"/>
            </a:xfrm>
          </p:grpSpPr>
          <p:sp>
            <p:nvSpPr>
              <p:cNvPr id="147" name="Freeform 137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Freeform 138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9" name="Group 139"/>
            <p:cNvGrpSpPr>
              <a:grpSpLocks/>
            </p:cNvGrpSpPr>
            <p:nvPr/>
          </p:nvGrpSpPr>
          <p:grpSpPr bwMode="auto">
            <a:xfrm>
              <a:off x="6019800" y="3810000"/>
              <a:ext cx="936625" cy="1192213"/>
              <a:chOff x="2915" y="1514"/>
              <a:chExt cx="1166" cy="1183"/>
            </a:xfrm>
          </p:grpSpPr>
          <p:sp>
            <p:nvSpPr>
              <p:cNvPr id="150" name="Freeform 140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Freeform 141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2" name="Group 142"/>
            <p:cNvGrpSpPr>
              <a:grpSpLocks/>
            </p:cNvGrpSpPr>
            <p:nvPr/>
          </p:nvGrpSpPr>
          <p:grpSpPr bwMode="auto">
            <a:xfrm>
              <a:off x="4495800" y="3810000"/>
              <a:ext cx="936625" cy="1192213"/>
              <a:chOff x="2915" y="1514"/>
              <a:chExt cx="1166" cy="1183"/>
            </a:xfrm>
          </p:grpSpPr>
          <p:sp>
            <p:nvSpPr>
              <p:cNvPr id="153" name="Freeform 143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Freeform 144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5" name="Group 145"/>
            <p:cNvGrpSpPr>
              <a:grpSpLocks/>
            </p:cNvGrpSpPr>
            <p:nvPr/>
          </p:nvGrpSpPr>
          <p:grpSpPr bwMode="auto">
            <a:xfrm>
              <a:off x="3200400" y="3810000"/>
              <a:ext cx="936625" cy="1192213"/>
              <a:chOff x="2915" y="1514"/>
              <a:chExt cx="1166" cy="1183"/>
            </a:xfrm>
          </p:grpSpPr>
          <p:sp>
            <p:nvSpPr>
              <p:cNvPr id="156" name="Freeform 14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Freeform 14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828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79" y="53625"/>
            <a:ext cx="6615735" cy="914400"/>
          </a:xfrm>
        </p:spPr>
        <p:txBody>
          <a:bodyPr/>
          <a:lstStyle/>
          <a:p>
            <a:r>
              <a:rPr lang="en-US" sz="3600" dirty="0" smtClean="0"/>
              <a:t>Coupled Bunch </a:t>
            </a:r>
            <a:r>
              <a:rPr lang="en-US" sz="3600" dirty="0" err="1" smtClean="0"/>
              <a:t>Instab</a:t>
            </a:r>
            <a:r>
              <a:rPr lang="en-US" sz="3600" dirty="0" smtClean="0"/>
              <a:t>. on a Scope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65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00200" y="2133600"/>
            <a:ext cx="5432425" cy="3021013"/>
            <a:chOff x="1600200" y="2133600"/>
            <a:chExt cx="5432425" cy="3021013"/>
          </a:xfrm>
        </p:grpSpPr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1752600" y="2133600"/>
              <a:ext cx="936625" cy="1192213"/>
              <a:chOff x="2915" y="1514"/>
              <a:chExt cx="1166" cy="1183"/>
            </a:xfrm>
          </p:grpSpPr>
          <p:sp>
            <p:nvSpPr>
              <p:cNvPr id="13" name="Freeform 3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4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5"/>
            <p:cNvGrpSpPr>
              <a:grpSpLocks/>
            </p:cNvGrpSpPr>
            <p:nvPr/>
          </p:nvGrpSpPr>
          <p:grpSpPr bwMode="auto">
            <a:xfrm>
              <a:off x="5943600" y="2133600"/>
              <a:ext cx="936625" cy="1192213"/>
              <a:chOff x="2915" y="1514"/>
              <a:chExt cx="1166" cy="1183"/>
            </a:xfrm>
          </p:grpSpPr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8"/>
            <p:cNvGrpSpPr>
              <a:grpSpLocks/>
            </p:cNvGrpSpPr>
            <p:nvPr/>
          </p:nvGrpSpPr>
          <p:grpSpPr bwMode="auto">
            <a:xfrm>
              <a:off x="4572000" y="2133600"/>
              <a:ext cx="936625" cy="1192213"/>
              <a:chOff x="2915" y="1514"/>
              <a:chExt cx="1166" cy="1183"/>
            </a:xfrm>
          </p:grpSpPr>
          <p:sp>
            <p:nvSpPr>
              <p:cNvPr id="19" name="Freeform 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 11"/>
            <p:cNvGrpSpPr>
              <a:grpSpLocks/>
            </p:cNvGrpSpPr>
            <p:nvPr/>
          </p:nvGrpSpPr>
          <p:grpSpPr bwMode="auto">
            <a:xfrm>
              <a:off x="3124200" y="2133600"/>
              <a:ext cx="936625" cy="1192213"/>
              <a:chOff x="2915" y="1514"/>
              <a:chExt cx="1166" cy="1183"/>
            </a:xfrm>
          </p:grpSpPr>
          <p:sp>
            <p:nvSpPr>
              <p:cNvPr id="22" name="Freeform 1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1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" name="Group 14"/>
            <p:cNvGrpSpPr>
              <a:grpSpLocks/>
            </p:cNvGrpSpPr>
            <p:nvPr/>
          </p:nvGrpSpPr>
          <p:grpSpPr bwMode="auto">
            <a:xfrm>
              <a:off x="1676400" y="2286000"/>
              <a:ext cx="936625" cy="1192213"/>
              <a:chOff x="2915" y="1514"/>
              <a:chExt cx="1166" cy="1183"/>
            </a:xfrm>
          </p:grpSpPr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1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17"/>
            <p:cNvGrpSpPr>
              <a:grpSpLocks/>
            </p:cNvGrpSpPr>
            <p:nvPr/>
          </p:nvGrpSpPr>
          <p:grpSpPr bwMode="auto">
            <a:xfrm>
              <a:off x="6019800" y="2286000"/>
              <a:ext cx="936625" cy="1192213"/>
              <a:chOff x="2915" y="1514"/>
              <a:chExt cx="1166" cy="1183"/>
            </a:xfrm>
          </p:grpSpPr>
          <p:sp>
            <p:nvSpPr>
              <p:cNvPr id="28" name="Freeform 1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Freeform 1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20"/>
            <p:cNvGrpSpPr>
              <a:grpSpLocks/>
            </p:cNvGrpSpPr>
            <p:nvPr/>
          </p:nvGrpSpPr>
          <p:grpSpPr bwMode="auto">
            <a:xfrm>
              <a:off x="4495800" y="2286000"/>
              <a:ext cx="936625" cy="1192213"/>
              <a:chOff x="2915" y="1514"/>
              <a:chExt cx="1166" cy="1183"/>
            </a:xfrm>
          </p:grpSpPr>
          <p:sp>
            <p:nvSpPr>
              <p:cNvPr id="31" name="Freeform 21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Freeform 22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" name="Group 23"/>
            <p:cNvGrpSpPr>
              <a:grpSpLocks/>
            </p:cNvGrpSpPr>
            <p:nvPr/>
          </p:nvGrpSpPr>
          <p:grpSpPr bwMode="auto">
            <a:xfrm>
              <a:off x="3200400" y="2286000"/>
              <a:ext cx="936625" cy="1192213"/>
              <a:chOff x="2915" y="1514"/>
              <a:chExt cx="1166" cy="1183"/>
            </a:xfrm>
          </p:grpSpPr>
          <p:sp>
            <p:nvSpPr>
              <p:cNvPr id="34" name="Freeform 24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Freeform 25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" name="Group 26"/>
            <p:cNvGrpSpPr>
              <a:grpSpLocks/>
            </p:cNvGrpSpPr>
            <p:nvPr/>
          </p:nvGrpSpPr>
          <p:grpSpPr bwMode="auto">
            <a:xfrm>
              <a:off x="1600200" y="2438400"/>
              <a:ext cx="936625" cy="1192213"/>
              <a:chOff x="2915" y="1514"/>
              <a:chExt cx="1166" cy="1183"/>
            </a:xfrm>
          </p:grpSpPr>
          <p:sp>
            <p:nvSpPr>
              <p:cNvPr id="37" name="Freeform 27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Freeform 28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" name="Group 29"/>
            <p:cNvGrpSpPr>
              <a:grpSpLocks/>
            </p:cNvGrpSpPr>
            <p:nvPr/>
          </p:nvGrpSpPr>
          <p:grpSpPr bwMode="auto">
            <a:xfrm>
              <a:off x="6096000" y="2438400"/>
              <a:ext cx="936625" cy="1192213"/>
              <a:chOff x="2915" y="1514"/>
              <a:chExt cx="1166" cy="1183"/>
            </a:xfrm>
          </p:grpSpPr>
          <p:sp>
            <p:nvSpPr>
              <p:cNvPr id="40" name="Freeform 30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Freeform 31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" name="Group 32"/>
            <p:cNvGrpSpPr>
              <a:grpSpLocks/>
            </p:cNvGrpSpPr>
            <p:nvPr/>
          </p:nvGrpSpPr>
          <p:grpSpPr bwMode="auto">
            <a:xfrm>
              <a:off x="4419600" y="2438400"/>
              <a:ext cx="936625" cy="1192213"/>
              <a:chOff x="2915" y="1514"/>
              <a:chExt cx="1166" cy="1183"/>
            </a:xfrm>
          </p:grpSpPr>
          <p:sp>
            <p:nvSpPr>
              <p:cNvPr id="43" name="Freeform 33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Freeform 34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" name="Group 35"/>
            <p:cNvGrpSpPr>
              <a:grpSpLocks/>
            </p:cNvGrpSpPr>
            <p:nvPr/>
          </p:nvGrpSpPr>
          <p:grpSpPr bwMode="auto">
            <a:xfrm>
              <a:off x="3276600" y="2438400"/>
              <a:ext cx="936625" cy="1192213"/>
              <a:chOff x="2915" y="1514"/>
              <a:chExt cx="1166" cy="1183"/>
            </a:xfrm>
          </p:grpSpPr>
          <p:sp>
            <p:nvSpPr>
              <p:cNvPr id="46" name="Freeform 3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Freeform 3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" name="Group 38"/>
            <p:cNvGrpSpPr>
              <a:grpSpLocks/>
            </p:cNvGrpSpPr>
            <p:nvPr/>
          </p:nvGrpSpPr>
          <p:grpSpPr bwMode="auto">
            <a:xfrm>
              <a:off x="1600200" y="2590800"/>
              <a:ext cx="936625" cy="1192213"/>
              <a:chOff x="2915" y="1514"/>
              <a:chExt cx="1166" cy="1183"/>
            </a:xfrm>
          </p:grpSpPr>
          <p:sp>
            <p:nvSpPr>
              <p:cNvPr id="49" name="Freeform 3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Freeform 4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" name="Group 41"/>
            <p:cNvGrpSpPr>
              <a:grpSpLocks/>
            </p:cNvGrpSpPr>
            <p:nvPr/>
          </p:nvGrpSpPr>
          <p:grpSpPr bwMode="auto">
            <a:xfrm>
              <a:off x="6096000" y="2590800"/>
              <a:ext cx="936625" cy="1192213"/>
              <a:chOff x="2915" y="1514"/>
              <a:chExt cx="1166" cy="1183"/>
            </a:xfrm>
          </p:grpSpPr>
          <p:sp>
            <p:nvSpPr>
              <p:cNvPr id="52" name="Freeform 4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Freeform 4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" name="Group 44"/>
            <p:cNvGrpSpPr>
              <a:grpSpLocks/>
            </p:cNvGrpSpPr>
            <p:nvPr/>
          </p:nvGrpSpPr>
          <p:grpSpPr bwMode="auto">
            <a:xfrm>
              <a:off x="4419600" y="2590800"/>
              <a:ext cx="936625" cy="1192213"/>
              <a:chOff x="2915" y="1514"/>
              <a:chExt cx="1166" cy="1183"/>
            </a:xfrm>
          </p:grpSpPr>
          <p:sp>
            <p:nvSpPr>
              <p:cNvPr id="55" name="Freeform 4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Freeform 4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7" name="Group 47"/>
            <p:cNvGrpSpPr>
              <a:grpSpLocks/>
            </p:cNvGrpSpPr>
            <p:nvPr/>
          </p:nvGrpSpPr>
          <p:grpSpPr bwMode="auto">
            <a:xfrm>
              <a:off x="3276600" y="2590800"/>
              <a:ext cx="936625" cy="1192213"/>
              <a:chOff x="2915" y="1514"/>
              <a:chExt cx="1166" cy="1183"/>
            </a:xfrm>
          </p:grpSpPr>
          <p:sp>
            <p:nvSpPr>
              <p:cNvPr id="58" name="Freeform 4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Freeform 4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" name="Group 50"/>
            <p:cNvGrpSpPr>
              <a:grpSpLocks/>
            </p:cNvGrpSpPr>
            <p:nvPr/>
          </p:nvGrpSpPr>
          <p:grpSpPr bwMode="auto">
            <a:xfrm>
              <a:off x="1676400" y="2743200"/>
              <a:ext cx="936625" cy="1192213"/>
              <a:chOff x="2915" y="1514"/>
              <a:chExt cx="1166" cy="1183"/>
            </a:xfrm>
          </p:grpSpPr>
          <p:sp>
            <p:nvSpPr>
              <p:cNvPr id="61" name="Freeform 51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Freeform 52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" name="Group 53"/>
            <p:cNvGrpSpPr>
              <a:grpSpLocks/>
            </p:cNvGrpSpPr>
            <p:nvPr/>
          </p:nvGrpSpPr>
          <p:grpSpPr bwMode="auto">
            <a:xfrm>
              <a:off x="6019800" y="2743200"/>
              <a:ext cx="936625" cy="1192213"/>
              <a:chOff x="2915" y="1514"/>
              <a:chExt cx="1166" cy="1183"/>
            </a:xfrm>
          </p:grpSpPr>
          <p:sp>
            <p:nvSpPr>
              <p:cNvPr id="64" name="Freeform 54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Freeform 55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" name="Group 56"/>
            <p:cNvGrpSpPr>
              <a:grpSpLocks/>
            </p:cNvGrpSpPr>
            <p:nvPr/>
          </p:nvGrpSpPr>
          <p:grpSpPr bwMode="auto">
            <a:xfrm>
              <a:off x="4495800" y="2743200"/>
              <a:ext cx="936625" cy="1192213"/>
              <a:chOff x="2915" y="1514"/>
              <a:chExt cx="1166" cy="1183"/>
            </a:xfrm>
          </p:grpSpPr>
          <p:sp>
            <p:nvSpPr>
              <p:cNvPr id="67" name="Freeform 57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Freeform 58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" name="Group 59"/>
            <p:cNvGrpSpPr>
              <a:grpSpLocks/>
            </p:cNvGrpSpPr>
            <p:nvPr/>
          </p:nvGrpSpPr>
          <p:grpSpPr bwMode="auto">
            <a:xfrm>
              <a:off x="3200400" y="2743200"/>
              <a:ext cx="936625" cy="1192213"/>
              <a:chOff x="2915" y="1514"/>
              <a:chExt cx="1166" cy="1183"/>
            </a:xfrm>
          </p:grpSpPr>
          <p:sp>
            <p:nvSpPr>
              <p:cNvPr id="70" name="Freeform 60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Freeform 61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" name="Group 62"/>
            <p:cNvGrpSpPr>
              <a:grpSpLocks/>
            </p:cNvGrpSpPr>
            <p:nvPr/>
          </p:nvGrpSpPr>
          <p:grpSpPr bwMode="auto">
            <a:xfrm>
              <a:off x="1752600" y="2895600"/>
              <a:ext cx="5127625" cy="1192213"/>
              <a:chOff x="1200" y="1440"/>
              <a:chExt cx="3230" cy="751"/>
            </a:xfrm>
          </p:grpSpPr>
          <p:grpSp>
            <p:nvGrpSpPr>
              <p:cNvPr id="73" name="Group 63"/>
              <p:cNvGrpSpPr>
                <a:grpSpLocks/>
              </p:cNvGrpSpPr>
              <p:nvPr/>
            </p:nvGrpSpPr>
            <p:grpSpPr bwMode="auto">
              <a:xfrm>
                <a:off x="1200" y="1440"/>
                <a:ext cx="590" cy="751"/>
                <a:chOff x="2915" y="1514"/>
                <a:chExt cx="1166" cy="1183"/>
              </a:xfrm>
            </p:grpSpPr>
            <p:sp>
              <p:nvSpPr>
                <p:cNvPr id="83" name="Freeform 64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Freeform 65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4" name="Group 66"/>
              <p:cNvGrpSpPr>
                <a:grpSpLocks/>
              </p:cNvGrpSpPr>
              <p:nvPr/>
            </p:nvGrpSpPr>
            <p:grpSpPr bwMode="auto">
              <a:xfrm>
                <a:off x="3840" y="1440"/>
                <a:ext cx="590" cy="751"/>
                <a:chOff x="2915" y="1514"/>
                <a:chExt cx="1166" cy="1183"/>
              </a:xfrm>
            </p:grpSpPr>
            <p:sp>
              <p:nvSpPr>
                <p:cNvPr id="81" name="Freeform 67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Freeform 68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5" name="Group 69"/>
              <p:cNvGrpSpPr>
                <a:grpSpLocks/>
              </p:cNvGrpSpPr>
              <p:nvPr/>
            </p:nvGrpSpPr>
            <p:grpSpPr bwMode="auto">
              <a:xfrm>
                <a:off x="2976" y="1440"/>
                <a:ext cx="590" cy="751"/>
                <a:chOff x="2915" y="1514"/>
                <a:chExt cx="1166" cy="1183"/>
              </a:xfrm>
            </p:grpSpPr>
            <p:sp>
              <p:nvSpPr>
                <p:cNvPr id="79" name="Freeform 70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Freeform 71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" name="Group 72"/>
              <p:cNvGrpSpPr>
                <a:grpSpLocks/>
              </p:cNvGrpSpPr>
              <p:nvPr/>
            </p:nvGrpSpPr>
            <p:grpSpPr bwMode="auto">
              <a:xfrm>
                <a:off x="2064" y="1440"/>
                <a:ext cx="590" cy="751"/>
                <a:chOff x="2915" y="1514"/>
                <a:chExt cx="1166" cy="1183"/>
              </a:xfrm>
            </p:grpSpPr>
            <p:sp>
              <p:nvSpPr>
                <p:cNvPr id="77" name="Freeform 73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Freeform 74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5" name="Group 75"/>
            <p:cNvGrpSpPr>
              <a:grpSpLocks/>
            </p:cNvGrpSpPr>
            <p:nvPr/>
          </p:nvGrpSpPr>
          <p:grpSpPr bwMode="auto">
            <a:xfrm>
              <a:off x="1828800" y="3048000"/>
              <a:ext cx="936625" cy="1192213"/>
              <a:chOff x="2915" y="1514"/>
              <a:chExt cx="1166" cy="1183"/>
            </a:xfrm>
          </p:grpSpPr>
          <p:sp>
            <p:nvSpPr>
              <p:cNvPr id="86" name="Freeform 7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Freeform 7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8" name="Group 78"/>
            <p:cNvGrpSpPr>
              <a:grpSpLocks/>
            </p:cNvGrpSpPr>
            <p:nvPr/>
          </p:nvGrpSpPr>
          <p:grpSpPr bwMode="auto">
            <a:xfrm>
              <a:off x="5867400" y="3048000"/>
              <a:ext cx="936625" cy="1192213"/>
              <a:chOff x="2915" y="1514"/>
              <a:chExt cx="1166" cy="1183"/>
            </a:xfrm>
          </p:grpSpPr>
          <p:sp>
            <p:nvSpPr>
              <p:cNvPr id="89" name="Freeform 7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Freeform 8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1" name="Group 81"/>
            <p:cNvGrpSpPr>
              <a:grpSpLocks/>
            </p:cNvGrpSpPr>
            <p:nvPr/>
          </p:nvGrpSpPr>
          <p:grpSpPr bwMode="auto">
            <a:xfrm>
              <a:off x="4648200" y="3048000"/>
              <a:ext cx="936625" cy="1192213"/>
              <a:chOff x="2915" y="1514"/>
              <a:chExt cx="1166" cy="1183"/>
            </a:xfrm>
          </p:grpSpPr>
          <p:sp>
            <p:nvSpPr>
              <p:cNvPr id="92" name="Freeform 8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Freeform 8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4" name="Group 84"/>
            <p:cNvGrpSpPr>
              <a:grpSpLocks/>
            </p:cNvGrpSpPr>
            <p:nvPr/>
          </p:nvGrpSpPr>
          <p:grpSpPr bwMode="auto">
            <a:xfrm>
              <a:off x="3048000" y="3048000"/>
              <a:ext cx="936625" cy="1192213"/>
              <a:chOff x="2915" y="1514"/>
              <a:chExt cx="1166" cy="1183"/>
            </a:xfrm>
          </p:grpSpPr>
          <p:sp>
            <p:nvSpPr>
              <p:cNvPr id="95" name="Freeform 8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Freeform 8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" name="Group 87"/>
            <p:cNvGrpSpPr>
              <a:grpSpLocks/>
            </p:cNvGrpSpPr>
            <p:nvPr/>
          </p:nvGrpSpPr>
          <p:grpSpPr bwMode="auto">
            <a:xfrm>
              <a:off x="1905000" y="3200400"/>
              <a:ext cx="936625" cy="1192213"/>
              <a:chOff x="2915" y="1514"/>
              <a:chExt cx="1166" cy="1183"/>
            </a:xfrm>
          </p:grpSpPr>
          <p:sp>
            <p:nvSpPr>
              <p:cNvPr id="98" name="Freeform 8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Freeform 8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0" name="Group 90"/>
            <p:cNvGrpSpPr>
              <a:grpSpLocks/>
            </p:cNvGrpSpPr>
            <p:nvPr/>
          </p:nvGrpSpPr>
          <p:grpSpPr bwMode="auto">
            <a:xfrm>
              <a:off x="5791200" y="3200400"/>
              <a:ext cx="936625" cy="1192213"/>
              <a:chOff x="2915" y="1514"/>
              <a:chExt cx="1166" cy="1183"/>
            </a:xfrm>
          </p:grpSpPr>
          <p:sp>
            <p:nvSpPr>
              <p:cNvPr id="101" name="Freeform 91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Freeform 92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" name="Group 93"/>
            <p:cNvGrpSpPr>
              <a:grpSpLocks/>
            </p:cNvGrpSpPr>
            <p:nvPr/>
          </p:nvGrpSpPr>
          <p:grpSpPr bwMode="auto">
            <a:xfrm>
              <a:off x="4724400" y="3200400"/>
              <a:ext cx="936625" cy="1192213"/>
              <a:chOff x="2915" y="1514"/>
              <a:chExt cx="1166" cy="1183"/>
            </a:xfrm>
          </p:grpSpPr>
          <p:sp>
            <p:nvSpPr>
              <p:cNvPr id="104" name="Freeform 94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Freeform 95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6" name="Group 96"/>
            <p:cNvGrpSpPr>
              <a:grpSpLocks/>
            </p:cNvGrpSpPr>
            <p:nvPr/>
          </p:nvGrpSpPr>
          <p:grpSpPr bwMode="auto">
            <a:xfrm>
              <a:off x="2971800" y="3200400"/>
              <a:ext cx="936625" cy="1192213"/>
              <a:chOff x="2915" y="1514"/>
              <a:chExt cx="1166" cy="1183"/>
            </a:xfrm>
          </p:grpSpPr>
          <p:sp>
            <p:nvSpPr>
              <p:cNvPr id="107" name="Freeform 97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Freeform 98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9" name="Group 99"/>
            <p:cNvGrpSpPr>
              <a:grpSpLocks/>
            </p:cNvGrpSpPr>
            <p:nvPr/>
          </p:nvGrpSpPr>
          <p:grpSpPr bwMode="auto">
            <a:xfrm>
              <a:off x="1905000" y="3352800"/>
              <a:ext cx="936625" cy="1192213"/>
              <a:chOff x="2915" y="1514"/>
              <a:chExt cx="1166" cy="1183"/>
            </a:xfrm>
          </p:grpSpPr>
          <p:sp>
            <p:nvSpPr>
              <p:cNvPr id="110" name="Freeform 100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Freeform 101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" name="Group 102"/>
            <p:cNvGrpSpPr>
              <a:grpSpLocks/>
            </p:cNvGrpSpPr>
            <p:nvPr/>
          </p:nvGrpSpPr>
          <p:grpSpPr bwMode="auto">
            <a:xfrm>
              <a:off x="5791200" y="3352800"/>
              <a:ext cx="936625" cy="1192213"/>
              <a:chOff x="2915" y="1514"/>
              <a:chExt cx="1166" cy="1183"/>
            </a:xfrm>
          </p:grpSpPr>
          <p:sp>
            <p:nvSpPr>
              <p:cNvPr id="113" name="Freeform 103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Freeform 104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5" name="Group 105"/>
            <p:cNvGrpSpPr>
              <a:grpSpLocks/>
            </p:cNvGrpSpPr>
            <p:nvPr/>
          </p:nvGrpSpPr>
          <p:grpSpPr bwMode="auto">
            <a:xfrm>
              <a:off x="4724400" y="3352800"/>
              <a:ext cx="936625" cy="1192213"/>
              <a:chOff x="2915" y="1514"/>
              <a:chExt cx="1166" cy="1183"/>
            </a:xfrm>
          </p:grpSpPr>
          <p:sp>
            <p:nvSpPr>
              <p:cNvPr id="116" name="Freeform 10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Freeform 10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8" name="Group 108"/>
            <p:cNvGrpSpPr>
              <a:grpSpLocks/>
            </p:cNvGrpSpPr>
            <p:nvPr/>
          </p:nvGrpSpPr>
          <p:grpSpPr bwMode="auto">
            <a:xfrm>
              <a:off x="2971800" y="3352800"/>
              <a:ext cx="936625" cy="1192213"/>
              <a:chOff x="2915" y="1514"/>
              <a:chExt cx="1166" cy="1183"/>
            </a:xfrm>
          </p:grpSpPr>
          <p:sp>
            <p:nvSpPr>
              <p:cNvPr id="119" name="Freeform 10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Freeform 11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1" name="Group 111"/>
            <p:cNvGrpSpPr>
              <a:grpSpLocks/>
            </p:cNvGrpSpPr>
            <p:nvPr/>
          </p:nvGrpSpPr>
          <p:grpSpPr bwMode="auto">
            <a:xfrm>
              <a:off x="1828800" y="3505200"/>
              <a:ext cx="936625" cy="1192213"/>
              <a:chOff x="2915" y="1514"/>
              <a:chExt cx="1166" cy="1183"/>
            </a:xfrm>
          </p:grpSpPr>
          <p:sp>
            <p:nvSpPr>
              <p:cNvPr id="122" name="Freeform 11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Freeform 11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4" name="Group 114"/>
            <p:cNvGrpSpPr>
              <a:grpSpLocks/>
            </p:cNvGrpSpPr>
            <p:nvPr/>
          </p:nvGrpSpPr>
          <p:grpSpPr bwMode="auto">
            <a:xfrm>
              <a:off x="5867400" y="3505200"/>
              <a:ext cx="936625" cy="1192213"/>
              <a:chOff x="2915" y="1514"/>
              <a:chExt cx="1166" cy="1183"/>
            </a:xfrm>
          </p:grpSpPr>
          <p:sp>
            <p:nvSpPr>
              <p:cNvPr id="125" name="Freeform 11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Freeform 11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" name="Group 117"/>
            <p:cNvGrpSpPr>
              <a:grpSpLocks/>
            </p:cNvGrpSpPr>
            <p:nvPr/>
          </p:nvGrpSpPr>
          <p:grpSpPr bwMode="auto">
            <a:xfrm>
              <a:off x="4648200" y="3505200"/>
              <a:ext cx="936625" cy="1192213"/>
              <a:chOff x="2915" y="1514"/>
              <a:chExt cx="1166" cy="1183"/>
            </a:xfrm>
          </p:grpSpPr>
          <p:sp>
            <p:nvSpPr>
              <p:cNvPr id="128" name="Freeform 11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Freeform 11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0" name="Group 120"/>
            <p:cNvGrpSpPr>
              <a:grpSpLocks/>
            </p:cNvGrpSpPr>
            <p:nvPr/>
          </p:nvGrpSpPr>
          <p:grpSpPr bwMode="auto">
            <a:xfrm>
              <a:off x="3048000" y="3505200"/>
              <a:ext cx="936625" cy="1192213"/>
              <a:chOff x="2915" y="1514"/>
              <a:chExt cx="1166" cy="1183"/>
            </a:xfrm>
          </p:grpSpPr>
          <p:sp>
            <p:nvSpPr>
              <p:cNvPr id="131" name="Freeform 121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Freeform 122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" name="Group 123"/>
            <p:cNvGrpSpPr>
              <a:grpSpLocks/>
            </p:cNvGrpSpPr>
            <p:nvPr/>
          </p:nvGrpSpPr>
          <p:grpSpPr bwMode="auto">
            <a:xfrm>
              <a:off x="1752600" y="3657600"/>
              <a:ext cx="5127625" cy="1192213"/>
              <a:chOff x="1200" y="1440"/>
              <a:chExt cx="3230" cy="751"/>
            </a:xfrm>
          </p:grpSpPr>
          <p:grpSp>
            <p:nvGrpSpPr>
              <p:cNvPr id="134" name="Group 124"/>
              <p:cNvGrpSpPr>
                <a:grpSpLocks/>
              </p:cNvGrpSpPr>
              <p:nvPr/>
            </p:nvGrpSpPr>
            <p:grpSpPr bwMode="auto">
              <a:xfrm>
                <a:off x="1200" y="1440"/>
                <a:ext cx="590" cy="751"/>
                <a:chOff x="2915" y="1514"/>
                <a:chExt cx="1166" cy="1183"/>
              </a:xfrm>
            </p:grpSpPr>
            <p:sp>
              <p:nvSpPr>
                <p:cNvPr id="144" name="Freeform 125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" name="Freeform 126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5" name="Group 127"/>
              <p:cNvGrpSpPr>
                <a:grpSpLocks/>
              </p:cNvGrpSpPr>
              <p:nvPr/>
            </p:nvGrpSpPr>
            <p:grpSpPr bwMode="auto">
              <a:xfrm>
                <a:off x="3840" y="1440"/>
                <a:ext cx="590" cy="751"/>
                <a:chOff x="2915" y="1514"/>
                <a:chExt cx="1166" cy="1183"/>
              </a:xfrm>
            </p:grpSpPr>
            <p:sp>
              <p:nvSpPr>
                <p:cNvPr id="142" name="Freeform 128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" name="Freeform 129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6" name="Group 130"/>
              <p:cNvGrpSpPr>
                <a:grpSpLocks/>
              </p:cNvGrpSpPr>
              <p:nvPr/>
            </p:nvGrpSpPr>
            <p:grpSpPr bwMode="auto">
              <a:xfrm>
                <a:off x="2976" y="1440"/>
                <a:ext cx="590" cy="751"/>
                <a:chOff x="2915" y="1514"/>
                <a:chExt cx="1166" cy="1183"/>
              </a:xfrm>
            </p:grpSpPr>
            <p:sp>
              <p:nvSpPr>
                <p:cNvPr id="140" name="Freeform 131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Freeform 132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7" name="Group 133"/>
              <p:cNvGrpSpPr>
                <a:grpSpLocks/>
              </p:cNvGrpSpPr>
              <p:nvPr/>
            </p:nvGrpSpPr>
            <p:grpSpPr bwMode="auto">
              <a:xfrm>
                <a:off x="2064" y="1440"/>
                <a:ext cx="590" cy="751"/>
                <a:chOff x="2915" y="1514"/>
                <a:chExt cx="1166" cy="1183"/>
              </a:xfrm>
            </p:grpSpPr>
            <p:sp>
              <p:nvSpPr>
                <p:cNvPr id="138" name="Freeform 134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Freeform 135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6" name="Group 136"/>
            <p:cNvGrpSpPr>
              <a:grpSpLocks/>
            </p:cNvGrpSpPr>
            <p:nvPr/>
          </p:nvGrpSpPr>
          <p:grpSpPr bwMode="auto">
            <a:xfrm>
              <a:off x="1676400" y="3810000"/>
              <a:ext cx="936625" cy="1192213"/>
              <a:chOff x="2915" y="1514"/>
              <a:chExt cx="1166" cy="1183"/>
            </a:xfrm>
          </p:grpSpPr>
          <p:sp>
            <p:nvSpPr>
              <p:cNvPr id="147" name="Freeform 137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Freeform 138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9" name="Group 139"/>
            <p:cNvGrpSpPr>
              <a:grpSpLocks/>
            </p:cNvGrpSpPr>
            <p:nvPr/>
          </p:nvGrpSpPr>
          <p:grpSpPr bwMode="auto">
            <a:xfrm>
              <a:off x="6019800" y="3810000"/>
              <a:ext cx="936625" cy="1192213"/>
              <a:chOff x="2915" y="1514"/>
              <a:chExt cx="1166" cy="1183"/>
            </a:xfrm>
          </p:grpSpPr>
          <p:sp>
            <p:nvSpPr>
              <p:cNvPr id="150" name="Freeform 140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Freeform 141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2" name="Group 142"/>
            <p:cNvGrpSpPr>
              <a:grpSpLocks/>
            </p:cNvGrpSpPr>
            <p:nvPr/>
          </p:nvGrpSpPr>
          <p:grpSpPr bwMode="auto">
            <a:xfrm>
              <a:off x="4495800" y="3810000"/>
              <a:ext cx="936625" cy="1192213"/>
              <a:chOff x="2915" y="1514"/>
              <a:chExt cx="1166" cy="1183"/>
            </a:xfrm>
          </p:grpSpPr>
          <p:sp>
            <p:nvSpPr>
              <p:cNvPr id="153" name="Freeform 143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Freeform 144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5" name="Group 145"/>
            <p:cNvGrpSpPr>
              <a:grpSpLocks/>
            </p:cNvGrpSpPr>
            <p:nvPr/>
          </p:nvGrpSpPr>
          <p:grpSpPr bwMode="auto">
            <a:xfrm>
              <a:off x="3200400" y="3810000"/>
              <a:ext cx="936625" cy="1192213"/>
              <a:chOff x="2915" y="1514"/>
              <a:chExt cx="1166" cy="1183"/>
            </a:xfrm>
          </p:grpSpPr>
          <p:sp>
            <p:nvSpPr>
              <p:cNvPr id="156" name="Freeform 14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Freeform 14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8" name="Group 148"/>
            <p:cNvGrpSpPr>
              <a:grpSpLocks/>
            </p:cNvGrpSpPr>
            <p:nvPr/>
          </p:nvGrpSpPr>
          <p:grpSpPr bwMode="auto">
            <a:xfrm>
              <a:off x="1600200" y="3962400"/>
              <a:ext cx="936625" cy="1192213"/>
              <a:chOff x="2915" y="1514"/>
              <a:chExt cx="1166" cy="1183"/>
            </a:xfrm>
          </p:grpSpPr>
          <p:sp>
            <p:nvSpPr>
              <p:cNvPr id="159" name="Freeform 14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Freeform 15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1" name="Group 151"/>
            <p:cNvGrpSpPr>
              <a:grpSpLocks/>
            </p:cNvGrpSpPr>
            <p:nvPr/>
          </p:nvGrpSpPr>
          <p:grpSpPr bwMode="auto">
            <a:xfrm>
              <a:off x="6096000" y="3962400"/>
              <a:ext cx="936625" cy="1192213"/>
              <a:chOff x="2915" y="1514"/>
              <a:chExt cx="1166" cy="1183"/>
            </a:xfrm>
          </p:grpSpPr>
          <p:sp>
            <p:nvSpPr>
              <p:cNvPr id="162" name="Freeform 15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" name="Freeform 15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4" name="Group 154"/>
            <p:cNvGrpSpPr>
              <a:grpSpLocks/>
            </p:cNvGrpSpPr>
            <p:nvPr/>
          </p:nvGrpSpPr>
          <p:grpSpPr bwMode="auto">
            <a:xfrm>
              <a:off x="4419600" y="3962400"/>
              <a:ext cx="936625" cy="1192213"/>
              <a:chOff x="2915" y="1514"/>
              <a:chExt cx="1166" cy="1183"/>
            </a:xfrm>
          </p:grpSpPr>
          <p:sp>
            <p:nvSpPr>
              <p:cNvPr id="165" name="Freeform 15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" name="Freeform 15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7" name="Group 157"/>
            <p:cNvGrpSpPr>
              <a:grpSpLocks/>
            </p:cNvGrpSpPr>
            <p:nvPr/>
          </p:nvGrpSpPr>
          <p:grpSpPr bwMode="auto">
            <a:xfrm>
              <a:off x="3276600" y="3962400"/>
              <a:ext cx="936625" cy="1192213"/>
              <a:chOff x="2915" y="1514"/>
              <a:chExt cx="1166" cy="1183"/>
            </a:xfrm>
          </p:grpSpPr>
          <p:sp>
            <p:nvSpPr>
              <p:cNvPr id="168" name="Freeform 15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" name="Freeform 15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828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79" y="53625"/>
            <a:ext cx="6615735" cy="914400"/>
          </a:xfrm>
        </p:spPr>
        <p:txBody>
          <a:bodyPr/>
          <a:lstStyle/>
          <a:p>
            <a:r>
              <a:rPr lang="en-US" sz="3600" dirty="0" smtClean="0"/>
              <a:t>Coupled Bunch </a:t>
            </a:r>
            <a:r>
              <a:rPr lang="en-US" sz="3600" dirty="0" err="1" smtClean="0"/>
              <a:t>Instab</a:t>
            </a:r>
            <a:r>
              <a:rPr lang="en-US" sz="3600" dirty="0" smtClean="0"/>
              <a:t>. on a Scope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66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4000" y="2133600"/>
            <a:ext cx="5584825" cy="3173413"/>
            <a:chOff x="1524000" y="2133600"/>
            <a:chExt cx="5584825" cy="3173413"/>
          </a:xfrm>
        </p:grpSpPr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1752600" y="2133600"/>
              <a:ext cx="936625" cy="1192213"/>
              <a:chOff x="2915" y="1514"/>
              <a:chExt cx="1166" cy="1183"/>
            </a:xfrm>
          </p:grpSpPr>
          <p:sp>
            <p:nvSpPr>
              <p:cNvPr id="13" name="Freeform 3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4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5"/>
            <p:cNvGrpSpPr>
              <a:grpSpLocks/>
            </p:cNvGrpSpPr>
            <p:nvPr/>
          </p:nvGrpSpPr>
          <p:grpSpPr bwMode="auto">
            <a:xfrm>
              <a:off x="5943600" y="2133600"/>
              <a:ext cx="936625" cy="1192213"/>
              <a:chOff x="2915" y="1514"/>
              <a:chExt cx="1166" cy="1183"/>
            </a:xfrm>
          </p:grpSpPr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8"/>
            <p:cNvGrpSpPr>
              <a:grpSpLocks/>
            </p:cNvGrpSpPr>
            <p:nvPr/>
          </p:nvGrpSpPr>
          <p:grpSpPr bwMode="auto">
            <a:xfrm>
              <a:off x="4572000" y="2133600"/>
              <a:ext cx="936625" cy="1192213"/>
              <a:chOff x="2915" y="1514"/>
              <a:chExt cx="1166" cy="1183"/>
            </a:xfrm>
          </p:grpSpPr>
          <p:sp>
            <p:nvSpPr>
              <p:cNvPr id="19" name="Freeform 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 11"/>
            <p:cNvGrpSpPr>
              <a:grpSpLocks/>
            </p:cNvGrpSpPr>
            <p:nvPr/>
          </p:nvGrpSpPr>
          <p:grpSpPr bwMode="auto">
            <a:xfrm>
              <a:off x="3124200" y="2133600"/>
              <a:ext cx="936625" cy="1192213"/>
              <a:chOff x="2915" y="1514"/>
              <a:chExt cx="1166" cy="1183"/>
            </a:xfrm>
          </p:grpSpPr>
          <p:sp>
            <p:nvSpPr>
              <p:cNvPr id="22" name="Freeform 1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1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" name="Group 14"/>
            <p:cNvGrpSpPr>
              <a:grpSpLocks/>
            </p:cNvGrpSpPr>
            <p:nvPr/>
          </p:nvGrpSpPr>
          <p:grpSpPr bwMode="auto">
            <a:xfrm>
              <a:off x="1676400" y="2286000"/>
              <a:ext cx="936625" cy="1192213"/>
              <a:chOff x="2915" y="1514"/>
              <a:chExt cx="1166" cy="1183"/>
            </a:xfrm>
          </p:grpSpPr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1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17"/>
            <p:cNvGrpSpPr>
              <a:grpSpLocks/>
            </p:cNvGrpSpPr>
            <p:nvPr/>
          </p:nvGrpSpPr>
          <p:grpSpPr bwMode="auto">
            <a:xfrm>
              <a:off x="6019800" y="2286000"/>
              <a:ext cx="936625" cy="1192213"/>
              <a:chOff x="2915" y="1514"/>
              <a:chExt cx="1166" cy="1183"/>
            </a:xfrm>
          </p:grpSpPr>
          <p:sp>
            <p:nvSpPr>
              <p:cNvPr id="28" name="Freeform 1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Freeform 1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20"/>
            <p:cNvGrpSpPr>
              <a:grpSpLocks/>
            </p:cNvGrpSpPr>
            <p:nvPr/>
          </p:nvGrpSpPr>
          <p:grpSpPr bwMode="auto">
            <a:xfrm>
              <a:off x="4495800" y="2286000"/>
              <a:ext cx="936625" cy="1192213"/>
              <a:chOff x="2915" y="1514"/>
              <a:chExt cx="1166" cy="1183"/>
            </a:xfrm>
          </p:grpSpPr>
          <p:sp>
            <p:nvSpPr>
              <p:cNvPr id="31" name="Freeform 21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Freeform 22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" name="Group 23"/>
            <p:cNvGrpSpPr>
              <a:grpSpLocks/>
            </p:cNvGrpSpPr>
            <p:nvPr/>
          </p:nvGrpSpPr>
          <p:grpSpPr bwMode="auto">
            <a:xfrm>
              <a:off x="3200400" y="2286000"/>
              <a:ext cx="936625" cy="1192213"/>
              <a:chOff x="2915" y="1514"/>
              <a:chExt cx="1166" cy="1183"/>
            </a:xfrm>
          </p:grpSpPr>
          <p:sp>
            <p:nvSpPr>
              <p:cNvPr id="34" name="Freeform 24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Freeform 25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" name="Group 26"/>
            <p:cNvGrpSpPr>
              <a:grpSpLocks/>
            </p:cNvGrpSpPr>
            <p:nvPr/>
          </p:nvGrpSpPr>
          <p:grpSpPr bwMode="auto">
            <a:xfrm>
              <a:off x="1600200" y="2438400"/>
              <a:ext cx="936625" cy="1192213"/>
              <a:chOff x="2915" y="1514"/>
              <a:chExt cx="1166" cy="1183"/>
            </a:xfrm>
          </p:grpSpPr>
          <p:sp>
            <p:nvSpPr>
              <p:cNvPr id="37" name="Freeform 27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Freeform 28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" name="Group 29"/>
            <p:cNvGrpSpPr>
              <a:grpSpLocks/>
            </p:cNvGrpSpPr>
            <p:nvPr/>
          </p:nvGrpSpPr>
          <p:grpSpPr bwMode="auto">
            <a:xfrm>
              <a:off x="6096000" y="2438400"/>
              <a:ext cx="936625" cy="1192213"/>
              <a:chOff x="2915" y="1514"/>
              <a:chExt cx="1166" cy="1183"/>
            </a:xfrm>
          </p:grpSpPr>
          <p:sp>
            <p:nvSpPr>
              <p:cNvPr id="40" name="Freeform 30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Freeform 31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" name="Group 32"/>
            <p:cNvGrpSpPr>
              <a:grpSpLocks/>
            </p:cNvGrpSpPr>
            <p:nvPr/>
          </p:nvGrpSpPr>
          <p:grpSpPr bwMode="auto">
            <a:xfrm>
              <a:off x="4419600" y="2438400"/>
              <a:ext cx="936625" cy="1192213"/>
              <a:chOff x="2915" y="1514"/>
              <a:chExt cx="1166" cy="1183"/>
            </a:xfrm>
          </p:grpSpPr>
          <p:sp>
            <p:nvSpPr>
              <p:cNvPr id="43" name="Freeform 33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Freeform 34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" name="Group 35"/>
            <p:cNvGrpSpPr>
              <a:grpSpLocks/>
            </p:cNvGrpSpPr>
            <p:nvPr/>
          </p:nvGrpSpPr>
          <p:grpSpPr bwMode="auto">
            <a:xfrm>
              <a:off x="3276600" y="2438400"/>
              <a:ext cx="936625" cy="1192213"/>
              <a:chOff x="2915" y="1514"/>
              <a:chExt cx="1166" cy="1183"/>
            </a:xfrm>
          </p:grpSpPr>
          <p:sp>
            <p:nvSpPr>
              <p:cNvPr id="46" name="Freeform 3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Freeform 3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" name="Group 38"/>
            <p:cNvGrpSpPr>
              <a:grpSpLocks/>
            </p:cNvGrpSpPr>
            <p:nvPr/>
          </p:nvGrpSpPr>
          <p:grpSpPr bwMode="auto">
            <a:xfrm>
              <a:off x="1600200" y="2590800"/>
              <a:ext cx="936625" cy="1192213"/>
              <a:chOff x="2915" y="1514"/>
              <a:chExt cx="1166" cy="1183"/>
            </a:xfrm>
          </p:grpSpPr>
          <p:sp>
            <p:nvSpPr>
              <p:cNvPr id="49" name="Freeform 3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Freeform 4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" name="Group 41"/>
            <p:cNvGrpSpPr>
              <a:grpSpLocks/>
            </p:cNvGrpSpPr>
            <p:nvPr/>
          </p:nvGrpSpPr>
          <p:grpSpPr bwMode="auto">
            <a:xfrm>
              <a:off x="6096000" y="2590800"/>
              <a:ext cx="936625" cy="1192213"/>
              <a:chOff x="2915" y="1514"/>
              <a:chExt cx="1166" cy="1183"/>
            </a:xfrm>
          </p:grpSpPr>
          <p:sp>
            <p:nvSpPr>
              <p:cNvPr id="52" name="Freeform 4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Freeform 4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" name="Group 44"/>
            <p:cNvGrpSpPr>
              <a:grpSpLocks/>
            </p:cNvGrpSpPr>
            <p:nvPr/>
          </p:nvGrpSpPr>
          <p:grpSpPr bwMode="auto">
            <a:xfrm>
              <a:off x="4419600" y="2590800"/>
              <a:ext cx="936625" cy="1192213"/>
              <a:chOff x="2915" y="1514"/>
              <a:chExt cx="1166" cy="1183"/>
            </a:xfrm>
          </p:grpSpPr>
          <p:sp>
            <p:nvSpPr>
              <p:cNvPr id="55" name="Freeform 4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Freeform 4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7" name="Group 47"/>
            <p:cNvGrpSpPr>
              <a:grpSpLocks/>
            </p:cNvGrpSpPr>
            <p:nvPr/>
          </p:nvGrpSpPr>
          <p:grpSpPr bwMode="auto">
            <a:xfrm>
              <a:off x="3276600" y="2590800"/>
              <a:ext cx="936625" cy="1192213"/>
              <a:chOff x="2915" y="1514"/>
              <a:chExt cx="1166" cy="1183"/>
            </a:xfrm>
          </p:grpSpPr>
          <p:sp>
            <p:nvSpPr>
              <p:cNvPr id="58" name="Freeform 4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Freeform 4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" name="Group 50"/>
            <p:cNvGrpSpPr>
              <a:grpSpLocks/>
            </p:cNvGrpSpPr>
            <p:nvPr/>
          </p:nvGrpSpPr>
          <p:grpSpPr bwMode="auto">
            <a:xfrm>
              <a:off x="1676400" y="2743200"/>
              <a:ext cx="936625" cy="1192213"/>
              <a:chOff x="2915" y="1514"/>
              <a:chExt cx="1166" cy="1183"/>
            </a:xfrm>
          </p:grpSpPr>
          <p:sp>
            <p:nvSpPr>
              <p:cNvPr id="61" name="Freeform 51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Freeform 52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" name="Group 53"/>
            <p:cNvGrpSpPr>
              <a:grpSpLocks/>
            </p:cNvGrpSpPr>
            <p:nvPr/>
          </p:nvGrpSpPr>
          <p:grpSpPr bwMode="auto">
            <a:xfrm>
              <a:off x="6019800" y="2743200"/>
              <a:ext cx="936625" cy="1192213"/>
              <a:chOff x="2915" y="1514"/>
              <a:chExt cx="1166" cy="1183"/>
            </a:xfrm>
          </p:grpSpPr>
          <p:sp>
            <p:nvSpPr>
              <p:cNvPr id="64" name="Freeform 54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Freeform 55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" name="Group 56"/>
            <p:cNvGrpSpPr>
              <a:grpSpLocks/>
            </p:cNvGrpSpPr>
            <p:nvPr/>
          </p:nvGrpSpPr>
          <p:grpSpPr bwMode="auto">
            <a:xfrm>
              <a:off x="4495800" y="2743200"/>
              <a:ext cx="936625" cy="1192213"/>
              <a:chOff x="2915" y="1514"/>
              <a:chExt cx="1166" cy="1183"/>
            </a:xfrm>
          </p:grpSpPr>
          <p:sp>
            <p:nvSpPr>
              <p:cNvPr id="67" name="Freeform 57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Freeform 58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" name="Group 59"/>
            <p:cNvGrpSpPr>
              <a:grpSpLocks/>
            </p:cNvGrpSpPr>
            <p:nvPr/>
          </p:nvGrpSpPr>
          <p:grpSpPr bwMode="auto">
            <a:xfrm>
              <a:off x="3200400" y="2743200"/>
              <a:ext cx="936625" cy="1192213"/>
              <a:chOff x="2915" y="1514"/>
              <a:chExt cx="1166" cy="1183"/>
            </a:xfrm>
          </p:grpSpPr>
          <p:sp>
            <p:nvSpPr>
              <p:cNvPr id="70" name="Freeform 60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Freeform 61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" name="Group 62"/>
            <p:cNvGrpSpPr>
              <a:grpSpLocks/>
            </p:cNvGrpSpPr>
            <p:nvPr/>
          </p:nvGrpSpPr>
          <p:grpSpPr bwMode="auto">
            <a:xfrm>
              <a:off x="1752600" y="2895600"/>
              <a:ext cx="5127625" cy="1192213"/>
              <a:chOff x="1200" y="1440"/>
              <a:chExt cx="3230" cy="751"/>
            </a:xfrm>
          </p:grpSpPr>
          <p:grpSp>
            <p:nvGrpSpPr>
              <p:cNvPr id="73" name="Group 63"/>
              <p:cNvGrpSpPr>
                <a:grpSpLocks/>
              </p:cNvGrpSpPr>
              <p:nvPr/>
            </p:nvGrpSpPr>
            <p:grpSpPr bwMode="auto">
              <a:xfrm>
                <a:off x="1200" y="1440"/>
                <a:ext cx="590" cy="751"/>
                <a:chOff x="2915" y="1514"/>
                <a:chExt cx="1166" cy="1183"/>
              </a:xfrm>
            </p:grpSpPr>
            <p:sp>
              <p:nvSpPr>
                <p:cNvPr id="83" name="Freeform 64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Freeform 65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4" name="Group 66"/>
              <p:cNvGrpSpPr>
                <a:grpSpLocks/>
              </p:cNvGrpSpPr>
              <p:nvPr/>
            </p:nvGrpSpPr>
            <p:grpSpPr bwMode="auto">
              <a:xfrm>
                <a:off x="3840" y="1440"/>
                <a:ext cx="590" cy="751"/>
                <a:chOff x="2915" y="1514"/>
                <a:chExt cx="1166" cy="1183"/>
              </a:xfrm>
            </p:grpSpPr>
            <p:sp>
              <p:nvSpPr>
                <p:cNvPr id="81" name="Freeform 67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Freeform 68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5" name="Group 69"/>
              <p:cNvGrpSpPr>
                <a:grpSpLocks/>
              </p:cNvGrpSpPr>
              <p:nvPr/>
            </p:nvGrpSpPr>
            <p:grpSpPr bwMode="auto">
              <a:xfrm>
                <a:off x="2976" y="1440"/>
                <a:ext cx="590" cy="751"/>
                <a:chOff x="2915" y="1514"/>
                <a:chExt cx="1166" cy="1183"/>
              </a:xfrm>
            </p:grpSpPr>
            <p:sp>
              <p:nvSpPr>
                <p:cNvPr id="79" name="Freeform 70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Freeform 71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" name="Group 72"/>
              <p:cNvGrpSpPr>
                <a:grpSpLocks/>
              </p:cNvGrpSpPr>
              <p:nvPr/>
            </p:nvGrpSpPr>
            <p:grpSpPr bwMode="auto">
              <a:xfrm>
                <a:off x="2064" y="1440"/>
                <a:ext cx="590" cy="751"/>
                <a:chOff x="2915" y="1514"/>
                <a:chExt cx="1166" cy="1183"/>
              </a:xfrm>
            </p:grpSpPr>
            <p:sp>
              <p:nvSpPr>
                <p:cNvPr id="77" name="Freeform 73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Freeform 74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5" name="Group 75"/>
            <p:cNvGrpSpPr>
              <a:grpSpLocks/>
            </p:cNvGrpSpPr>
            <p:nvPr/>
          </p:nvGrpSpPr>
          <p:grpSpPr bwMode="auto">
            <a:xfrm>
              <a:off x="1828800" y="3048000"/>
              <a:ext cx="936625" cy="1192213"/>
              <a:chOff x="2915" y="1514"/>
              <a:chExt cx="1166" cy="1183"/>
            </a:xfrm>
          </p:grpSpPr>
          <p:sp>
            <p:nvSpPr>
              <p:cNvPr id="86" name="Freeform 7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Freeform 7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8" name="Group 78"/>
            <p:cNvGrpSpPr>
              <a:grpSpLocks/>
            </p:cNvGrpSpPr>
            <p:nvPr/>
          </p:nvGrpSpPr>
          <p:grpSpPr bwMode="auto">
            <a:xfrm>
              <a:off x="5867400" y="3048000"/>
              <a:ext cx="936625" cy="1192213"/>
              <a:chOff x="2915" y="1514"/>
              <a:chExt cx="1166" cy="1183"/>
            </a:xfrm>
          </p:grpSpPr>
          <p:sp>
            <p:nvSpPr>
              <p:cNvPr id="89" name="Freeform 7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Freeform 8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1" name="Group 81"/>
            <p:cNvGrpSpPr>
              <a:grpSpLocks/>
            </p:cNvGrpSpPr>
            <p:nvPr/>
          </p:nvGrpSpPr>
          <p:grpSpPr bwMode="auto">
            <a:xfrm>
              <a:off x="4648200" y="3048000"/>
              <a:ext cx="936625" cy="1192213"/>
              <a:chOff x="2915" y="1514"/>
              <a:chExt cx="1166" cy="1183"/>
            </a:xfrm>
          </p:grpSpPr>
          <p:sp>
            <p:nvSpPr>
              <p:cNvPr id="92" name="Freeform 8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Freeform 8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4" name="Group 84"/>
            <p:cNvGrpSpPr>
              <a:grpSpLocks/>
            </p:cNvGrpSpPr>
            <p:nvPr/>
          </p:nvGrpSpPr>
          <p:grpSpPr bwMode="auto">
            <a:xfrm>
              <a:off x="3048000" y="3048000"/>
              <a:ext cx="936625" cy="1192213"/>
              <a:chOff x="2915" y="1514"/>
              <a:chExt cx="1166" cy="1183"/>
            </a:xfrm>
          </p:grpSpPr>
          <p:sp>
            <p:nvSpPr>
              <p:cNvPr id="95" name="Freeform 8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Freeform 8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" name="Group 87"/>
            <p:cNvGrpSpPr>
              <a:grpSpLocks/>
            </p:cNvGrpSpPr>
            <p:nvPr/>
          </p:nvGrpSpPr>
          <p:grpSpPr bwMode="auto">
            <a:xfrm>
              <a:off x="1905000" y="3200400"/>
              <a:ext cx="936625" cy="1192213"/>
              <a:chOff x="2915" y="1514"/>
              <a:chExt cx="1166" cy="1183"/>
            </a:xfrm>
          </p:grpSpPr>
          <p:sp>
            <p:nvSpPr>
              <p:cNvPr id="98" name="Freeform 8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Freeform 8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0" name="Group 90"/>
            <p:cNvGrpSpPr>
              <a:grpSpLocks/>
            </p:cNvGrpSpPr>
            <p:nvPr/>
          </p:nvGrpSpPr>
          <p:grpSpPr bwMode="auto">
            <a:xfrm>
              <a:off x="5791200" y="3200400"/>
              <a:ext cx="936625" cy="1192213"/>
              <a:chOff x="2915" y="1514"/>
              <a:chExt cx="1166" cy="1183"/>
            </a:xfrm>
          </p:grpSpPr>
          <p:sp>
            <p:nvSpPr>
              <p:cNvPr id="101" name="Freeform 91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Freeform 92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" name="Group 93"/>
            <p:cNvGrpSpPr>
              <a:grpSpLocks/>
            </p:cNvGrpSpPr>
            <p:nvPr/>
          </p:nvGrpSpPr>
          <p:grpSpPr bwMode="auto">
            <a:xfrm>
              <a:off x="4724400" y="3200400"/>
              <a:ext cx="936625" cy="1192213"/>
              <a:chOff x="2915" y="1514"/>
              <a:chExt cx="1166" cy="1183"/>
            </a:xfrm>
          </p:grpSpPr>
          <p:sp>
            <p:nvSpPr>
              <p:cNvPr id="104" name="Freeform 94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Freeform 95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6" name="Group 96"/>
            <p:cNvGrpSpPr>
              <a:grpSpLocks/>
            </p:cNvGrpSpPr>
            <p:nvPr/>
          </p:nvGrpSpPr>
          <p:grpSpPr bwMode="auto">
            <a:xfrm>
              <a:off x="2971800" y="3200400"/>
              <a:ext cx="936625" cy="1192213"/>
              <a:chOff x="2915" y="1514"/>
              <a:chExt cx="1166" cy="1183"/>
            </a:xfrm>
          </p:grpSpPr>
          <p:sp>
            <p:nvSpPr>
              <p:cNvPr id="107" name="Freeform 97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Freeform 98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9" name="Group 99"/>
            <p:cNvGrpSpPr>
              <a:grpSpLocks/>
            </p:cNvGrpSpPr>
            <p:nvPr/>
          </p:nvGrpSpPr>
          <p:grpSpPr bwMode="auto">
            <a:xfrm>
              <a:off x="1905000" y="3352800"/>
              <a:ext cx="936625" cy="1192213"/>
              <a:chOff x="2915" y="1514"/>
              <a:chExt cx="1166" cy="1183"/>
            </a:xfrm>
          </p:grpSpPr>
          <p:sp>
            <p:nvSpPr>
              <p:cNvPr id="110" name="Freeform 100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Freeform 101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" name="Group 102"/>
            <p:cNvGrpSpPr>
              <a:grpSpLocks/>
            </p:cNvGrpSpPr>
            <p:nvPr/>
          </p:nvGrpSpPr>
          <p:grpSpPr bwMode="auto">
            <a:xfrm>
              <a:off x="5791200" y="3352800"/>
              <a:ext cx="936625" cy="1192213"/>
              <a:chOff x="2915" y="1514"/>
              <a:chExt cx="1166" cy="1183"/>
            </a:xfrm>
          </p:grpSpPr>
          <p:sp>
            <p:nvSpPr>
              <p:cNvPr id="113" name="Freeform 103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Freeform 104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5" name="Group 105"/>
            <p:cNvGrpSpPr>
              <a:grpSpLocks/>
            </p:cNvGrpSpPr>
            <p:nvPr/>
          </p:nvGrpSpPr>
          <p:grpSpPr bwMode="auto">
            <a:xfrm>
              <a:off x="4724400" y="3352800"/>
              <a:ext cx="936625" cy="1192213"/>
              <a:chOff x="2915" y="1514"/>
              <a:chExt cx="1166" cy="1183"/>
            </a:xfrm>
          </p:grpSpPr>
          <p:sp>
            <p:nvSpPr>
              <p:cNvPr id="116" name="Freeform 10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Freeform 10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8" name="Group 108"/>
            <p:cNvGrpSpPr>
              <a:grpSpLocks/>
            </p:cNvGrpSpPr>
            <p:nvPr/>
          </p:nvGrpSpPr>
          <p:grpSpPr bwMode="auto">
            <a:xfrm>
              <a:off x="2971800" y="3352800"/>
              <a:ext cx="936625" cy="1192213"/>
              <a:chOff x="2915" y="1514"/>
              <a:chExt cx="1166" cy="1183"/>
            </a:xfrm>
          </p:grpSpPr>
          <p:sp>
            <p:nvSpPr>
              <p:cNvPr id="119" name="Freeform 10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Freeform 11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1" name="Group 111"/>
            <p:cNvGrpSpPr>
              <a:grpSpLocks/>
            </p:cNvGrpSpPr>
            <p:nvPr/>
          </p:nvGrpSpPr>
          <p:grpSpPr bwMode="auto">
            <a:xfrm>
              <a:off x="1828800" y="3505200"/>
              <a:ext cx="936625" cy="1192213"/>
              <a:chOff x="2915" y="1514"/>
              <a:chExt cx="1166" cy="1183"/>
            </a:xfrm>
          </p:grpSpPr>
          <p:sp>
            <p:nvSpPr>
              <p:cNvPr id="122" name="Freeform 11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Freeform 11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4" name="Group 114"/>
            <p:cNvGrpSpPr>
              <a:grpSpLocks/>
            </p:cNvGrpSpPr>
            <p:nvPr/>
          </p:nvGrpSpPr>
          <p:grpSpPr bwMode="auto">
            <a:xfrm>
              <a:off x="5867400" y="3505200"/>
              <a:ext cx="936625" cy="1192213"/>
              <a:chOff x="2915" y="1514"/>
              <a:chExt cx="1166" cy="1183"/>
            </a:xfrm>
          </p:grpSpPr>
          <p:sp>
            <p:nvSpPr>
              <p:cNvPr id="125" name="Freeform 11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Freeform 11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" name="Group 117"/>
            <p:cNvGrpSpPr>
              <a:grpSpLocks/>
            </p:cNvGrpSpPr>
            <p:nvPr/>
          </p:nvGrpSpPr>
          <p:grpSpPr bwMode="auto">
            <a:xfrm>
              <a:off x="4648200" y="3505200"/>
              <a:ext cx="936625" cy="1192213"/>
              <a:chOff x="2915" y="1514"/>
              <a:chExt cx="1166" cy="1183"/>
            </a:xfrm>
          </p:grpSpPr>
          <p:sp>
            <p:nvSpPr>
              <p:cNvPr id="128" name="Freeform 11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Freeform 11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0" name="Group 120"/>
            <p:cNvGrpSpPr>
              <a:grpSpLocks/>
            </p:cNvGrpSpPr>
            <p:nvPr/>
          </p:nvGrpSpPr>
          <p:grpSpPr bwMode="auto">
            <a:xfrm>
              <a:off x="3048000" y="3505200"/>
              <a:ext cx="936625" cy="1192213"/>
              <a:chOff x="2915" y="1514"/>
              <a:chExt cx="1166" cy="1183"/>
            </a:xfrm>
          </p:grpSpPr>
          <p:sp>
            <p:nvSpPr>
              <p:cNvPr id="131" name="Freeform 121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Freeform 122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" name="Group 123"/>
            <p:cNvGrpSpPr>
              <a:grpSpLocks/>
            </p:cNvGrpSpPr>
            <p:nvPr/>
          </p:nvGrpSpPr>
          <p:grpSpPr bwMode="auto">
            <a:xfrm>
              <a:off x="1752600" y="3657600"/>
              <a:ext cx="5127625" cy="1192213"/>
              <a:chOff x="1200" y="1440"/>
              <a:chExt cx="3230" cy="751"/>
            </a:xfrm>
          </p:grpSpPr>
          <p:grpSp>
            <p:nvGrpSpPr>
              <p:cNvPr id="134" name="Group 124"/>
              <p:cNvGrpSpPr>
                <a:grpSpLocks/>
              </p:cNvGrpSpPr>
              <p:nvPr/>
            </p:nvGrpSpPr>
            <p:grpSpPr bwMode="auto">
              <a:xfrm>
                <a:off x="1200" y="1440"/>
                <a:ext cx="590" cy="751"/>
                <a:chOff x="2915" y="1514"/>
                <a:chExt cx="1166" cy="1183"/>
              </a:xfrm>
            </p:grpSpPr>
            <p:sp>
              <p:nvSpPr>
                <p:cNvPr id="144" name="Freeform 125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" name="Freeform 126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5" name="Group 127"/>
              <p:cNvGrpSpPr>
                <a:grpSpLocks/>
              </p:cNvGrpSpPr>
              <p:nvPr/>
            </p:nvGrpSpPr>
            <p:grpSpPr bwMode="auto">
              <a:xfrm>
                <a:off x="3840" y="1440"/>
                <a:ext cx="590" cy="751"/>
                <a:chOff x="2915" y="1514"/>
                <a:chExt cx="1166" cy="1183"/>
              </a:xfrm>
            </p:grpSpPr>
            <p:sp>
              <p:nvSpPr>
                <p:cNvPr id="142" name="Freeform 128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" name="Freeform 129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6" name="Group 130"/>
              <p:cNvGrpSpPr>
                <a:grpSpLocks/>
              </p:cNvGrpSpPr>
              <p:nvPr/>
            </p:nvGrpSpPr>
            <p:grpSpPr bwMode="auto">
              <a:xfrm>
                <a:off x="2976" y="1440"/>
                <a:ext cx="590" cy="751"/>
                <a:chOff x="2915" y="1514"/>
                <a:chExt cx="1166" cy="1183"/>
              </a:xfrm>
            </p:grpSpPr>
            <p:sp>
              <p:nvSpPr>
                <p:cNvPr id="140" name="Freeform 131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Freeform 132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7" name="Group 133"/>
              <p:cNvGrpSpPr>
                <a:grpSpLocks/>
              </p:cNvGrpSpPr>
              <p:nvPr/>
            </p:nvGrpSpPr>
            <p:grpSpPr bwMode="auto">
              <a:xfrm>
                <a:off x="2064" y="1440"/>
                <a:ext cx="590" cy="751"/>
                <a:chOff x="2915" y="1514"/>
                <a:chExt cx="1166" cy="1183"/>
              </a:xfrm>
            </p:grpSpPr>
            <p:sp>
              <p:nvSpPr>
                <p:cNvPr id="138" name="Freeform 134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Freeform 135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6" name="Group 136"/>
            <p:cNvGrpSpPr>
              <a:grpSpLocks/>
            </p:cNvGrpSpPr>
            <p:nvPr/>
          </p:nvGrpSpPr>
          <p:grpSpPr bwMode="auto">
            <a:xfrm>
              <a:off x="1676400" y="3810000"/>
              <a:ext cx="936625" cy="1192213"/>
              <a:chOff x="2915" y="1514"/>
              <a:chExt cx="1166" cy="1183"/>
            </a:xfrm>
          </p:grpSpPr>
          <p:sp>
            <p:nvSpPr>
              <p:cNvPr id="147" name="Freeform 137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Freeform 138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9" name="Group 139"/>
            <p:cNvGrpSpPr>
              <a:grpSpLocks/>
            </p:cNvGrpSpPr>
            <p:nvPr/>
          </p:nvGrpSpPr>
          <p:grpSpPr bwMode="auto">
            <a:xfrm>
              <a:off x="6019800" y="3810000"/>
              <a:ext cx="936625" cy="1192213"/>
              <a:chOff x="2915" y="1514"/>
              <a:chExt cx="1166" cy="1183"/>
            </a:xfrm>
          </p:grpSpPr>
          <p:sp>
            <p:nvSpPr>
              <p:cNvPr id="150" name="Freeform 140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Freeform 141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2" name="Group 142"/>
            <p:cNvGrpSpPr>
              <a:grpSpLocks/>
            </p:cNvGrpSpPr>
            <p:nvPr/>
          </p:nvGrpSpPr>
          <p:grpSpPr bwMode="auto">
            <a:xfrm>
              <a:off x="4495800" y="3810000"/>
              <a:ext cx="936625" cy="1192213"/>
              <a:chOff x="2915" y="1514"/>
              <a:chExt cx="1166" cy="1183"/>
            </a:xfrm>
          </p:grpSpPr>
          <p:sp>
            <p:nvSpPr>
              <p:cNvPr id="153" name="Freeform 143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Freeform 144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5" name="Group 145"/>
            <p:cNvGrpSpPr>
              <a:grpSpLocks/>
            </p:cNvGrpSpPr>
            <p:nvPr/>
          </p:nvGrpSpPr>
          <p:grpSpPr bwMode="auto">
            <a:xfrm>
              <a:off x="3200400" y="3810000"/>
              <a:ext cx="936625" cy="1192213"/>
              <a:chOff x="2915" y="1514"/>
              <a:chExt cx="1166" cy="1183"/>
            </a:xfrm>
          </p:grpSpPr>
          <p:sp>
            <p:nvSpPr>
              <p:cNvPr id="156" name="Freeform 14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Freeform 14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8" name="Group 148"/>
            <p:cNvGrpSpPr>
              <a:grpSpLocks/>
            </p:cNvGrpSpPr>
            <p:nvPr/>
          </p:nvGrpSpPr>
          <p:grpSpPr bwMode="auto">
            <a:xfrm>
              <a:off x="1600200" y="3962400"/>
              <a:ext cx="936625" cy="1192213"/>
              <a:chOff x="2915" y="1514"/>
              <a:chExt cx="1166" cy="1183"/>
            </a:xfrm>
          </p:grpSpPr>
          <p:sp>
            <p:nvSpPr>
              <p:cNvPr id="159" name="Freeform 14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Freeform 15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1" name="Group 151"/>
            <p:cNvGrpSpPr>
              <a:grpSpLocks/>
            </p:cNvGrpSpPr>
            <p:nvPr/>
          </p:nvGrpSpPr>
          <p:grpSpPr bwMode="auto">
            <a:xfrm>
              <a:off x="6096000" y="3962400"/>
              <a:ext cx="936625" cy="1192213"/>
              <a:chOff x="2915" y="1514"/>
              <a:chExt cx="1166" cy="1183"/>
            </a:xfrm>
          </p:grpSpPr>
          <p:sp>
            <p:nvSpPr>
              <p:cNvPr id="162" name="Freeform 15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" name="Freeform 15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4" name="Group 154"/>
            <p:cNvGrpSpPr>
              <a:grpSpLocks/>
            </p:cNvGrpSpPr>
            <p:nvPr/>
          </p:nvGrpSpPr>
          <p:grpSpPr bwMode="auto">
            <a:xfrm>
              <a:off x="4419600" y="3962400"/>
              <a:ext cx="936625" cy="1192213"/>
              <a:chOff x="2915" y="1514"/>
              <a:chExt cx="1166" cy="1183"/>
            </a:xfrm>
          </p:grpSpPr>
          <p:sp>
            <p:nvSpPr>
              <p:cNvPr id="165" name="Freeform 15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" name="Freeform 15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7" name="Group 157"/>
            <p:cNvGrpSpPr>
              <a:grpSpLocks/>
            </p:cNvGrpSpPr>
            <p:nvPr/>
          </p:nvGrpSpPr>
          <p:grpSpPr bwMode="auto">
            <a:xfrm>
              <a:off x="3276600" y="3962400"/>
              <a:ext cx="936625" cy="1192213"/>
              <a:chOff x="2915" y="1514"/>
              <a:chExt cx="1166" cy="1183"/>
            </a:xfrm>
          </p:grpSpPr>
          <p:sp>
            <p:nvSpPr>
              <p:cNvPr id="168" name="Freeform 15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" name="Freeform 15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0" name="Group 160"/>
            <p:cNvGrpSpPr>
              <a:grpSpLocks/>
            </p:cNvGrpSpPr>
            <p:nvPr/>
          </p:nvGrpSpPr>
          <p:grpSpPr bwMode="auto">
            <a:xfrm>
              <a:off x="1524000" y="4114800"/>
              <a:ext cx="936625" cy="1192213"/>
              <a:chOff x="2915" y="1514"/>
              <a:chExt cx="1166" cy="1183"/>
            </a:xfrm>
          </p:grpSpPr>
          <p:sp>
            <p:nvSpPr>
              <p:cNvPr id="171" name="Freeform 161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" name="Freeform 162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3" name="Group 163"/>
            <p:cNvGrpSpPr>
              <a:grpSpLocks/>
            </p:cNvGrpSpPr>
            <p:nvPr/>
          </p:nvGrpSpPr>
          <p:grpSpPr bwMode="auto">
            <a:xfrm>
              <a:off x="6172200" y="4114800"/>
              <a:ext cx="936625" cy="1192213"/>
              <a:chOff x="2915" y="1514"/>
              <a:chExt cx="1166" cy="1183"/>
            </a:xfrm>
          </p:grpSpPr>
          <p:sp>
            <p:nvSpPr>
              <p:cNvPr id="174" name="Freeform 164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Freeform 165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6" name="Group 166"/>
            <p:cNvGrpSpPr>
              <a:grpSpLocks/>
            </p:cNvGrpSpPr>
            <p:nvPr/>
          </p:nvGrpSpPr>
          <p:grpSpPr bwMode="auto">
            <a:xfrm>
              <a:off x="4343400" y="4114800"/>
              <a:ext cx="936625" cy="1192213"/>
              <a:chOff x="2915" y="1514"/>
              <a:chExt cx="1166" cy="1183"/>
            </a:xfrm>
          </p:grpSpPr>
          <p:sp>
            <p:nvSpPr>
              <p:cNvPr id="177" name="Freeform 167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Freeform 168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9" name="Group 169"/>
            <p:cNvGrpSpPr>
              <a:grpSpLocks/>
            </p:cNvGrpSpPr>
            <p:nvPr/>
          </p:nvGrpSpPr>
          <p:grpSpPr bwMode="auto">
            <a:xfrm>
              <a:off x="3352800" y="4114800"/>
              <a:ext cx="936625" cy="1192213"/>
              <a:chOff x="2915" y="1514"/>
              <a:chExt cx="1166" cy="1183"/>
            </a:xfrm>
          </p:grpSpPr>
          <p:sp>
            <p:nvSpPr>
              <p:cNvPr id="180" name="Freeform 170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Freeform 171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828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79" y="53625"/>
            <a:ext cx="6615735" cy="914400"/>
          </a:xfrm>
        </p:spPr>
        <p:txBody>
          <a:bodyPr/>
          <a:lstStyle/>
          <a:p>
            <a:r>
              <a:rPr lang="en-US" sz="3600" dirty="0" smtClean="0"/>
              <a:t>Coupled Bunch </a:t>
            </a:r>
            <a:r>
              <a:rPr lang="en-US" sz="3600" dirty="0" err="1" smtClean="0"/>
              <a:t>Instab</a:t>
            </a:r>
            <a:r>
              <a:rPr lang="en-US" sz="3600" dirty="0" smtClean="0"/>
              <a:t>. on a Scope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67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4000" y="2133600"/>
            <a:ext cx="5584825" cy="3325813"/>
            <a:chOff x="1524000" y="2133600"/>
            <a:chExt cx="5584825" cy="3325813"/>
          </a:xfrm>
        </p:grpSpPr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1752600" y="2133600"/>
              <a:ext cx="936625" cy="1192213"/>
              <a:chOff x="2915" y="1514"/>
              <a:chExt cx="1166" cy="1183"/>
            </a:xfrm>
          </p:grpSpPr>
          <p:sp>
            <p:nvSpPr>
              <p:cNvPr id="13" name="Freeform 3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4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5"/>
            <p:cNvGrpSpPr>
              <a:grpSpLocks/>
            </p:cNvGrpSpPr>
            <p:nvPr/>
          </p:nvGrpSpPr>
          <p:grpSpPr bwMode="auto">
            <a:xfrm>
              <a:off x="5943600" y="2133600"/>
              <a:ext cx="936625" cy="1192213"/>
              <a:chOff x="2915" y="1514"/>
              <a:chExt cx="1166" cy="1183"/>
            </a:xfrm>
          </p:grpSpPr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8"/>
            <p:cNvGrpSpPr>
              <a:grpSpLocks/>
            </p:cNvGrpSpPr>
            <p:nvPr/>
          </p:nvGrpSpPr>
          <p:grpSpPr bwMode="auto">
            <a:xfrm>
              <a:off x="4572000" y="2133600"/>
              <a:ext cx="936625" cy="1192213"/>
              <a:chOff x="2915" y="1514"/>
              <a:chExt cx="1166" cy="1183"/>
            </a:xfrm>
          </p:grpSpPr>
          <p:sp>
            <p:nvSpPr>
              <p:cNvPr id="19" name="Freeform 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 11"/>
            <p:cNvGrpSpPr>
              <a:grpSpLocks/>
            </p:cNvGrpSpPr>
            <p:nvPr/>
          </p:nvGrpSpPr>
          <p:grpSpPr bwMode="auto">
            <a:xfrm>
              <a:off x="3124200" y="2133600"/>
              <a:ext cx="936625" cy="1192213"/>
              <a:chOff x="2915" y="1514"/>
              <a:chExt cx="1166" cy="1183"/>
            </a:xfrm>
          </p:grpSpPr>
          <p:sp>
            <p:nvSpPr>
              <p:cNvPr id="22" name="Freeform 1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1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" name="Group 15"/>
            <p:cNvGrpSpPr>
              <a:grpSpLocks/>
            </p:cNvGrpSpPr>
            <p:nvPr/>
          </p:nvGrpSpPr>
          <p:grpSpPr bwMode="auto">
            <a:xfrm>
              <a:off x="1676400" y="2286000"/>
              <a:ext cx="936625" cy="1192213"/>
              <a:chOff x="2915" y="1514"/>
              <a:chExt cx="1166" cy="1183"/>
            </a:xfrm>
          </p:grpSpPr>
          <p:sp>
            <p:nvSpPr>
              <p:cNvPr id="25" name="Freeform 1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1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18"/>
            <p:cNvGrpSpPr>
              <a:grpSpLocks/>
            </p:cNvGrpSpPr>
            <p:nvPr/>
          </p:nvGrpSpPr>
          <p:grpSpPr bwMode="auto">
            <a:xfrm>
              <a:off x="6019800" y="2286000"/>
              <a:ext cx="936625" cy="1192213"/>
              <a:chOff x="2915" y="1514"/>
              <a:chExt cx="1166" cy="1183"/>
            </a:xfrm>
          </p:grpSpPr>
          <p:sp>
            <p:nvSpPr>
              <p:cNvPr id="28" name="Freeform 1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Freeform 2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21"/>
            <p:cNvGrpSpPr>
              <a:grpSpLocks/>
            </p:cNvGrpSpPr>
            <p:nvPr/>
          </p:nvGrpSpPr>
          <p:grpSpPr bwMode="auto">
            <a:xfrm>
              <a:off x="4495800" y="2286000"/>
              <a:ext cx="936625" cy="1192213"/>
              <a:chOff x="2915" y="1514"/>
              <a:chExt cx="1166" cy="1183"/>
            </a:xfrm>
          </p:grpSpPr>
          <p:sp>
            <p:nvSpPr>
              <p:cNvPr id="31" name="Freeform 2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Freeform 2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" name="Group 24"/>
            <p:cNvGrpSpPr>
              <a:grpSpLocks/>
            </p:cNvGrpSpPr>
            <p:nvPr/>
          </p:nvGrpSpPr>
          <p:grpSpPr bwMode="auto">
            <a:xfrm>
              <a:off x="3200400" y="2286000"/>
              <a:ext cx="936625" cy="1192213"/>
              <a:chOff x="2915" y="1514"/>
              <a:chExt cx="1166" cy="1183"/>
            </a:xfrm>
          </p:grpSpPr>
          <p:sp>
            <p:nvSpPr>
              <p:cNvPr id="34" name="Freeform 2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Freeform 2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" name="Group 28"/>
            <p:cNvGrpSpPr>
              <a:grpSpLocks/>
            </p:cNvGrpSpPr>
            <p:nvPr/>
          </p:nvGrpSpPr>
          <p:grpSpPr bwMode="auto">
            <a:xfrm>
              <a:off x="1600200" y="2438400"/>
              <a:ext cx="936625" cy="1192213"/>
              <a:chOff x="2915" y="1514"/>
              <a:chExt cx="1166" cy="1183"/>
            </a:xfrm>
          </p:grpSpPr>
          <p:sp>
            <p:nvSpPr>
              <p:cNvPr id="37" name="Freeform 2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Freeform 3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" name="Group 31"/>
            <p:cNvGrpSpPr>
              <a:grpSpLocks/>
            </p:cNvGrpSpPr>
            <p:nvPr/>
          </p:nvGrpSpPr>
          <p:grpSpPr bwMode="auto">
            <a:xfrm>
              <a:off x="6096000" y="2438400"/>
              <a:ext cx="936625" cy="1192213"/>
              <a:chOff x="2915" y="1514"/>
              <a:chExt cx="1166" cy="1183"/>
            </a:xfrm>
          </p:grpSpPr>
          <p:sp>
            <p:nvSpPr>
              <p:cNvPr id="40" name="Freeform 3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Freeform 3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" name="Group 34"/>
            <p:cNvGrpSpPr>
              <a:grpSpLocks/>
            </p:cNvGrpSpPr>
            <p:nvPr/>
          </p:nvGrpSpPr>
          <p:grpSpPr bwMode="auto">
            <a:xfrm>
              <a:off x="4419600" y="2438400"/>
              <a:ext cx="936625" cy="1192213"/>
              <a:chOff x="2915" y="1514"/>
              <a:chExt cx="1166" cy="1183"/>
            </a:xfrm>
          </p:grpSpPr>
          <p:sp>
            <p:nvSpPr>
              <p:cNvPr id="43" name="Freeform 3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Freeform 3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" name="Group 37"/>
            <p:cNvGrpSpPr>
              <a:grpSpLocks/>
            </p:cNvGrpSpPr>
            <p:nvPr/>
          </p:nvGrpSpPr>
          <p:grpSpPr bwMode="auto">
            <a:xfrm>
              <a:off x="3276600" y="2438400"/>
              <a:ext cx="936625" cy="1192213"/>
              <a:chOff x="2915" y="1514"/>
              <a:chExt cx="1166" cy="1183"/>
            </a:xfrm>
          </p:grpSpPr>
          <p:sp>
            <p:nvSpPr>
              <p:cNvPr id="46" name="Freeform 3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Freeform 3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" name="Group 41"/>
            <p:cNvGrpSpPr>
              <a:grpSpLocks/>
            </p:cNvGrpSpPr>
            <p:nvPr/>
          </p:nvGrpSpPr>
          <p:grpSpPr bwMode="auto">
            <a:xfrm>
              <a:off x="1600200" y="2590800"/>
              <a:ext cx="936625" cy="1192213"/>
              <a:chOff x="2915" y="1514"/>
              <a:chExt cx="1166" cy="1183"/>
            </a:xfrm>
          </p:grpSpPr>
          <p:sp>
            <p:nvSpPr>
              <p:cNvPr id="49" name="Freeform 4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Freeform 4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" name="Group 44"/>
            <p:cNvGrpSpPr>
              <a:grpSpLocks/>
            </p:cNvGrpSpPr>
            <p:nvPr/>
          </p:nvGrpSpPr>
          <p:grpSpPr bwMode="auto">
            <a:xfrm>
              <a:off x="6096000" y="2590800"/>
              <a:ext cx="936625" cy="1192213"/>
              <a:chOff x="2915" y="1514"/>
              <a:chExt cx="1166" cy="1183"/>
            </a:xfrm>
          </p:grpSpPr>
          <p:sp>
            <p:nvSpPr>
              <p:cNvPr id="52" name="Freeform 4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Freeform 4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" name="Group 47"/>
            <p:cNvGrpSpPr>
              <a:grpSpLocks/>
            </p:cNvGrpSpPr>
            <p:nvPr/>
          </p:nvGrpSpPr>
          <p:grpSpPr bwMode="auto">
            <a:xfrm>
              <a:off x="4419600" y="2590800"/>
              <a:ext cx="936625" cy="1192213"/>
              <a:chOff x="2915" y="1514"/>
              <a:chExt cx="1166" cy="1183"/>
            </a:xfrm>
          </p:grpSpPr>
          <p:sp>
            <p:nvSpPr>
              <p:cNvPr id="55" name="Freeform 4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Freeform 4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7" name="Group 50"/>
            <p:cNvGrpSpPr>
              <a:grpSpLocks/>
            </p:cNvGrpSpPr>
            <p:nvPr/>
          </p:nvGrpSpPr>
          <p:grpSpPr bwMode="auto">
            <a:xfrm>
              <a:off x="3276600" y="2590800"/>
              <a:ext cx="936625" cy="1192213"/>
              <a:chOff x="2915" y="1514"/>
              <a:chExt cx="1166" cy="1183"/>
            </a:xfrm>
          </p:grpSpPr>
          <p:sp>
            <p:nvSpPr>
              <p:cNvPr id="58" name="Freeform 51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Freeform 52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" name="Group 54"/>
            <p:cNvGrpSpPr>
              <a:grpSpLocks/>
            </p:cNvGrpSpPr>
            <p:nvPr/>
          </p:nvGrpSpPr>
          <p:grpSpPr bwMode="auto">
            <a:xfrm>
              <a:off x="1676400" y="2743200"/>
              <a:ext cx="936625" cy="1192213"/>
              <a:chOff x="2915" y="1514"/>
              <a:chExt cx="1166" cy="1183"/>
            </a:xfrm>
          </p:grpSpPr>
          <p:sp>
            <p:nvSpPr>
              <p:cNvPr id="61" name="Freeform 5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Freeform 5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" name="Group 57"/>
            <p:cNvGrpSpPr>
              <a:grpSpLocks/>
            </p:cNvGrpSpPr>
            <p:nvPr/>
          </p:nvGrpSpPr>
          <p:grpSpPr bwMode="auto">
            <a:xfrm>
              <a:off x="6019800" y="2743200"/>
              <a:ext cx="936625" cy="1192213"/>
              <a:chOff x="2915" y="1514"/>
              <a:chExt cx="1166" cy="1183"/>
            </a:xfrm>
          </p:grpSpPr>
          <p:sp>
            <p:nvSpPr>
              <p:cNvPr id="64" name="Freeform 5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Freeform 5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" name="Group 60"/>
            <p:cNvGrpSpPr>
              <a:grpSpLocks/>
            </p:cNvGrpSpPr>
            <p:nvPr/>
          </p:nvGrpSpPr>
          <p:grpSpPr bwMode="auto">
            <a:xfrm>
              <a:off x="4495800" y="2743200"/>
              <a:ext cx="936625" cy="1192213"/>
              <a:chOff x="2915" y="1514"/>
              <a:chExt cx="1166" cy="1183"/>
            </a:xfrm>
          </p:grpSpPr>
          <p:sp>
            <p:nvSpPr>
              <p:cNvPr id="67" name="Freeform 61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Freeform 62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" name="Group 63"/>
            <p:cNvGrpSpPr>
              <a:grpSpLocks/>
            </p:cNvGrpSpPr>
            <p:nvPr/>
          </p:nvGrpSpPr>
          <p:grpSpPr bwMode="auto">
            <a:xfrm>
              <a:off x="3200400" y="2743200"/>
              <a:ext cx="936625" cy="1192213"/>
              <a:chOff x="2915" y="1514"/>
              <a:chExt cx="1166" cy="1183"/>
            </a:xfrm>
          </p:grpSpPr>
          <p:sp>
            <p:nvSpPr>
              <p:cNvPr id="70" name="Freeform 64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Freeform 65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" name="Group 66"/>
            <p:cNvGrpSpPr>
              <a:grpSpLocks/>
            </p:cNvGrpSpPr>
            <p:nvPr/>
          </p:nvGrpSpPr>
          <p:grpSpPr bwMode="auto">
            <a:xfrm>
              <a:off x="1752600" y="2895600"/>
              <a:ext cx="5127625" cy="1192213"/>
              <a:chOff x="1200" y="1440"/>
              <a:chExt cx="3230" cy="751"/>
            </a:xfrm>
          </p:grpSpPr>
          <p:grpSp>
            <p:nvGrpSpPr>
              <p:cNvPr id="73" name="Group 67"/>
              <p:cNvGrpSpPr>
                <a:grpSpLocks/>
              </p:cNvGrpSpPr>
              <p:nvPr/>
            </p:nvGrpSpPr>
            <p:grpSpPr bwMode="auto">
              <a:xfrm>
                <a:off x="1200" y="1440"/>
                <a:ext cx="590" cy="751"/>
                <a:chOff x="2915" y="1514"/>
                <a:chExt cx="1166" cy="1183"/>
              </a:xfrm>
            </p:grpSpPr>
            <p:sp>
              <p:nvSpPr>
                <p:cNvPr id="83" name="Freeform 68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Freeform 69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4" name="Group 70"/>
              <p:cNvGrpSpPr>
                <a:grpSpLocks/>
              </p:cNvGrpSpPr>
              <p:nvPr/>
            </p:nvGrpSpPr>
            <p:grpSpPr bwMode="auto">
              <a:xfrm>
                <a:off x="3840" y="1440"/>
                <a:ext cx="590" cy="751"/>
                <a:chOff x="2915" y="1514"/>
                <a:chExt cx="1166" cy="1183"/>
              </a:xfrm>
            </p:grpSpPr>
            <p:sp>
              <p:nvSpPr>
                <p:cNvPr id="81" name="Freeform 71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Freeform 72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5" name="Group 73"/>
              <p:cNvGrpSpPr>
                <a:grpSpLocks/>
              </p:cNvGrpSpPr>
              <p:nvPr/>
            </p:nvGrpSpPr>
            <p:grpSpPr bwMode="auto">
              <a:xfrm>
                <a:off x="2976" y="1440"/>
                <a:ext cx="590" cy="751"/>
                <a:chOff x="2915" y="1514"/>
                <a:chExt cx="1166" cy="1183"/>
              </a:xfrm>
            </p:grpSpPr>
            <p:sp>
              <p:nvSpPr>
                <p:cNvPr id="79" name="Freeform 74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Freeform 75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" name="Group 76"/>
              <p:cNvGrpSpPr>
                <a:grpSpLocks/>
              </p:cNvGrpSpPr>
              <p:nvPr/>
            </p:nvGrpSpPr>
            <p:grpSpPr bwMode="auto">
              <a:xfrm>
                <a:off x="2064" y="1440"/>
                <a:ext cx="590" cy="751"/>
                <a:chOff x="2915" y="1514"/>
                <a:chExt cx="1166" cy="1183"/>
              </a:xfrm>
            </p:grpSpPr>
            <p:sp>
              <p:nvSpPr>
                <p:cNvPr id="77" name="Freeform 77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Freeform 78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5" name="Group 80"/>
            <p:cNvGrpSpPr>
              <a:grpSpLocks/>
            </p:cNvGrpSpPr>
            <p:nvPr/>
          </p:nvGrpSpPr>
          <p:grpSpPr bwMode="auto">
            <a:xfrm>
              <a:off x="1828800" y="3048000"/>
              <a:ext cx="936625" cy="1192213"/>
              <a:chOff x="2915" y="1514"/>
              <a:chExt cx="1166" cy="1183"/>
            </a:xfrm>
          </p:grpSpPr>
          <p:sp>
            <p:nvSpPr>
              <p:cNvPr id="86" name="Freeform 81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Freeform 82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8" name="Group 83"/>
            <p:cNvGrpSpPr>
              <a:grpSpLocks/>
            </p:cNvGrpSpPr>
            <p:nvPr/>
          </p:nvGrpSpPr>
          <p:grpSpPr bwMode="auto">
            <a:xfrm>
              <a:off x="5867400" y="3048000"/>
              <a:ext cx="936625" cy="1192213"/>
              <a:chOff x="2915" y="1514"/>
              <a:chExt cx="1166" cy="1183"/>
            </a:xfrm>
          </p:grpSpPr>
          <p:sp>
            <p:nvSpPr>
              <p:cNvPr id="89" name="Freeform 84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Freeform 85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1" name="Group 86"/>
            <p:cNvGrpSpPr>
              <a:grpSpLocks/>
            </p:cNvGrpSpPr>
            <p:nvPr/>
          </p:nvGrpSpPr>
          <p:grpSpPr bwMode="auto">
            <a:xfrm>
              <a:off x="4648200" y="3048000"/>
              <a:ext cx="936625" cy="1192213"/>
              <a:chOff x="2915" y="1514"/>
              <a:chExt cx="1166" cy="1183"/>
            </a:xfrm>
          </p:grpSpPr>
          <p:sp>
            <p:nvSpPr>
              <p:cNvPr id="92" name="Freeform 87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Freeform 88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4" name="Group 89"/>
            <p:cNvGrpSpPr>
              <a:grpSpLocks/>
            </p:cNvGrpSpPr>
            <p:nvPr/>
          </p:nvGrpSpPr>
          <p:grpSpPr bwMode="auto">
            <a:xfrm>
              <a:off x="3048000" y="3048000"/>
              <a:ext cx="936625" cy="1192213"/>
              <a:chOff x="2915" y="1514"/>
              <a:chExt cx="1166" cy="1183"/>
            </a:xfrm>
          </p:grpSpPr>
          <p:sp>
            <p:nvSpPr>
              <p:cNvPr id="95" name="Freeform 90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Freeform 91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" name="Group 93"/>
            <p:cNvGrpSpPr>
              <a:grpSpLocks/>
            </p:cNvGrpSpPr>
            <p:nvPr/>
          </p:nvGrpSpPr>
          <p:grpSpPr bwMode="auto">
            <a:xfrm>
              <a:off x="1905000" y="3200400"/>
              <a:ext cx="936625" cy="1192213"/>
              <a:chOff x="2915" y="1514"/>
              <a:chExt cx="1166" cy="1183"/>
            </a:xfrm>
          </p:grpSpPr>
          <p:sp>
            <p:nvSpPr>
              <p:cNvPr id="98" name="Freeform 94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Freeform 95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0" name="Group 96"/>
            <p:cNvGrpSpPr>
              <a:grpSpLocks/>
            </p:cNvGrpSpPr>
            <p:nvPr/>
          </p:nvGrpSpPr>
          <p:grpSpPr bwMode="auto">
            <a:xfrm>
              <a:off x="5791200" y="3200400"/>
              <a:ext cx="936625" cy="1192213"/>
              <a:chOff x="2915" y="1514"/>
              <a:chExt cx="1166" cy="1183"/>
            </a:xfrm>
          </p:grpSpPr>
          <p:sp>
            <p:nvSpPr>
              <p:cNvPr id="101" name="Freeform 97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Freeform 98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" name="Group 99"/>
            <p:cNvGrpSpPr>
              <a:grpSpLocks/>
            </p:cNvGrpSpPr>
            <p:nvPr/>
          </p:nvGrpSpPr>
          <p:grpSpPr bwMode="auto">
            <a:xfrm>
              <a:off x="4724400" y="3200400"/>
              <a:ext cx="936625" cy="1192213"/>
              <a:chOff x="2915" y="1514"/>
              <a:chExt cx="1166" cy="1183"/>
            </a:xfrm>
          </p:grpSpPr>
          <p:sp>
            <p:nvSpPr>
              <p:cNvPr id="104" name="Freeform 100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Freeform 101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6" name="Group 102"/>
            <p:cNvGrpSpPr>
              <a:grpSpLocks/>
            </p:cNvGrpSpPr>
            <p:nvPr/>
          </p:nvGrpSpPr>
          <p:grpSpPr bwMode="auto">
            <a:xfrm>
              <a:off x="2971800" y="3200400"/>
              <a:ext cx="936625" cy="1192213"/>
              <a:chOff x="2915" y="1514"/>
              <a:chExt cx="1166" cy="1183"/>
            </a:xfrm>
          </p:grpSpPr>
          <p:sp>
            <p:nvSpPr>
              <p:cNvPr id="107" name="Freeform 103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Freeform 104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9" name="Group 106"/>
            <p:cNvGrpSpPr>
              <a:grpSpLocks/>
            </p:cNvGrpSpPr>
            <p:nvPr/>
          </p:nvGrpSpPr>
          <p:grpSpPr bwMode="auto">
            <a:xfrm>
              <a:off x="1905000" y="3352800"/>
              <a:ext cx="936625" cy="1192213"/>
              <a:chOff x="2915" y="1514"/>
              <a:chExt cx="1166" cy="1183"/>
            </a:xfrm>
          </p:grpSpPr>
          <p:sp>
            <p:nvSpPr>
              <p:cNvPr id="110" name="Freeform 107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Freeform 108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" name="Group 109"/>
            <p:cNvGrpSpPr>
              <a:grpSpLocks/>
            </p:cNvGrpSpPr>
            <p:nvPr/>
          </p:nvGrpSpPr>
          <p:grpSpPr bwMode="auto">
            <a:xfrm>
              <a:off x="5791200" y="3352800"/>
              <a:ext cx="936625" cy="1192213"/>
              <a:chOff x="2915" y="1514"/>
              <a:chExt cx="1166" cy="1183"/>
            </a:xfrm>
          </p:grpSpPr>
          <p:sp>
            <p:nvSpPr>
              <p:cNvPr id="113" name="Freeform 110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Freeform 111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5" name="Group 112"/>
            <p:cNvGrpSpPr>
              <a:grpSpLocks/>
            </p:cNvGrpSpPr>
            <p:nvPr/>
          </p:nvGrpSpPr>
          <p:grpSpPr bwMode="auto">
            <a:xfrm>
              <a:off x="4724400" y="3352800"/>
              <a:ext cx="936625" cy="1192213"/>
              <a:chOff x="2915" y="1514"/>
              <a:chExt cx="1166" cy="1183"/>
            </a:xfrm>
          </p:grpSpPr>
          <p:sp>
            <p:nvSpPr>
              <p:cNvPr id="116" name="Freeform 113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Freeform 114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8" name="Group 115"/>
            <p:cNvGrpSpPr>
              <a:grpSpLocks/>
            </p:cNvGrpSpPr>
            <p:nvPr/>
          </p:nvGrpSpPr>
          <p:grpSpPr bwMode="auto">
            <a:xfrm>
              <a:off x="2971800" y="3352800"/>
              <a:ext cx="936625" cy="1192213"/>
              <a:chOff x="2915" y="1514"/>
              <a:chExt cx="1166" cy="1183"/>
            </a:xfrm>
          </p:grpSpPr>
          <p:sp>
            <p:nvSpPr>
              <p:cNvPr id="119" name="Freeform 11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Freeform 11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1" name="Group 119"/>
            <p:cNvGrpSpPr>
              <a:grpSpLocks/>
            </p:cNvGrpSpPr>
            <p:nvPr/>
          </p:nvGrpSpPr>
          <p:grpSpPr bwMode="auto">
            <a:xfrm>
              <a:off x="1828800" y="3505200"/>
              <a:ext cx="936625" cy="1192213"/>
              <a:chOff x="2915" y="1514"/>
              <a:chExt cx="1166" cy="1183"/>
            </a:xfrm>
          </p:grpSpPr>
          <p:sp>
            <p:nvSpPr>
              <p:cNvPr id="122" name="Freeform 120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Freeform 121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4" name="Group 122"/>
            <p:cNvGrpSpPr>
              <a:grpSpLocks/>
            </p:cNvGrpSpPr>
            <p:nvPr/>
          </p:nvGrpSpPr>
          <p:grpSpPr bwMode="auto">
            <a:xfrm>
              <a:off x="5867400" y="3505200"/>
              <a:ext cx="936625" cy="1192213"/>
              <a:chOff x="2915" y="1514"/>
              <a:chExt cx="1166" cy="1183"/>
            </a:xfrm>
          </p:grpSpPr>
          <p:sp>
            <p:nvSpPr>
              <p:cNvPr id="125" name="Freeform 123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Freeform 124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" name="Group 125"/>
            <p:cNvGrpSpPr>
              <a:grpSpLocks/>
            </p:cNvGrpSpPr>
            <p:nvPr/>
          </p:nvGrpSpPr>
          <p:grpSpPr bwMode="auto">
            <a:xfrm>
              <a:off x="4648200" y="3505200"/>
              <a:ext cx="936625" cy="1192213"/>
              <a:chOff x="2915" y="1514"/>
              <a:chExt cx="1166" cy="1183"/>
            </a:xfrm>
          </p:grpSpPr>
          <p:sp>
            <p:nvSpPr>
              <p:cNvPr id="128" name="Freeform 12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Freeform 12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0" name="Group 128"/>
            <p:cNvGrpSpPr>
              <a:grpSpLocks/>
            </p:cNvGrpSpPr>
            <p:nvPr/>
          </p:nvGrpSpPr>
          <p:grpSpPr bwMode="auto">
            <a:xfrm>
              <a:off x="3048000" y="3505200"/>
              <a:ext cx="936625" cy="1192213"/>
              <a:chOff x="2915" y="1514"/>
              <a:chExt cx="1166" cy="1183"/>
            </a:xfrm>
          </p:grpSpPr>
          <p:sp>
            <p:nvSpPr>
              <p:cNvPr id="131" name="Freeform 12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Freeform 13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" name="Group 131"/>
            <p:cNvGrpSpPr>
              <a:grpSpLocks/>
            </p:cNvGrpSpPr>
            <p:nvPr/>
          </p:nvGrpSpPr>
          <p:grpSpPr bwMode="auto">
            <a:xfrm>
              <a:off x="1752600" y="3657600"/>
              <a:ext cx="5127625" cy="1192213"/>
              <a:chOff x="1200" y="1440"/>
              <a:chExt cx="3230" cy="751"/>
            </a:xfrm>
          </p:grpSpPr>
          <p:grpSp>
            <p:nvGrpSpPr>
              <p:cNvPr id="134" name="Group 132"/>
              <p:cNvGrpSpPr>
                <a:grpSpLocks/>
              </p:cNvGrpSpPr>
              <p:nvPr/>
            </p:nvGrpSpPr>
            <p:grpSpPr bwMode="auto">
              <a:xfrm>
                <a:off x="1200" y="1440"/>
                <a:ext cx="590" cy="751"/>
                <a:chOff x="2915" y="1514"/>
                <a:chExt cx="1166" cy="1183"/>
              </a:xfrm>
            </p:grpSpPr>
            <p:sp>
              <p:nvSpPr>
                <p:cNvPr id="144" name="Freeform 133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" name="Freeform 134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5" name="Group 135"/>
              <p:cNvGrpSpPr>
                <a:grpSpLocks/>
              </p:cNvGrpSpPr>
              <p:nvPr/>
            </p:nvGrpSpPr>
            <p:grpSpPr bwMode="auto">
              <a:xfrm>
                <a:off x="3840" y="1440"/>
                <a:ext cx="590" cy="751"/>
                <a:chOff x="2915" y="1514"/>
                <a:chExt cx="1166" cy="1183"/>
              </a:xfrm>
            </p:grpSpPr>
            <p:sp>
              <p:nvSpPr>
                <p:cNvPr id="142" name="Freeform 136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" name="Freeform 137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6" name="Group 138"/>
              <p:cNvGrpSpPr>
                <a:grpSpLocks/>
              </p:cNvGrpSpPr>
              <p:nvPr/>
            </p:nvGrpSpPr>
            <p:grpSpPr bwMode="auto">
              <a:xfrm>
                <a:off x="2976" y="1440"/>
                <a:ext cx="590" cy="751"/>
                <a:chOff x="2915" y="1514"/>
                <a:chExt cx="1166" cy="1183"/>
              </a:xfrm>
            </p:grpSpPr>
            <p:sp>
              <p:nvSpPr>
                <p:cNvPr id="140" name="Freeform 139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Freeform 140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7" name="Group 141"/>
              <p:cNvGrpSpPr>
                <a:grpSpLocks/>
              </p:cNvGrpSpPr>
              <p:nvPr/>
            </p:nvGrpSpPr>
            <p:grpSpPr bwMode="auto">
              <a:xfrm>
                <a:off x="2064" y="1440"/>
                <a:ext cx="590" cy="751"/>
                <a:chOff x="2915" y="1514"/>
                <a:chExt cx="1166" cy="1183"/>
              </a:xfrm>
            </p:grpSpPr>
            <p:sp>
              <p:nvSpPr>
                <p:cNvPr id="138" name="Freeform 142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Freeform 143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6" name="Group 145"/>
            <p:cNvGrpSpPr>
              <a:grpSpLocks/>
            </p:cNvGrpSpPr>
            <p:nvPr/>
          </p:nvGrpSpPr>
          <p:grpSpPr bwMode="auto">
            <a:xfrm>
              <a:off x="1676400" y="3810000"/>
              <a:ext cx="936625" cy="1192213"/>
              <a:chOff x="2915" y="1514"/>
              <a:chExt cx="1166" cy="1183"/>
            </a:xfrm>
          </p:grpSpPr>
          <p:sp>
            <p:nvSpPr>
              <p:cNvPr id="147" name="Freeform 14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Freeform 14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9" name="Group 148"/>
            <p:cNvGrpSpPr>
              <a:grpSpLocks/>
            </p:cNvGrpSpPr>
            <p:nvPr/>
          </p:nvGrpSpPr>
          <p:grpSpPr bwMode="auto">
            <a:xfrm>
              <a:off x="6019800" y="3810000"/>
              <a:ext cx="936625" cy="1192213"/>
              <a:chOff x="2915" y="1514"/>
              <a:chExt cx="1166" cy="1183"/>
            </a:xfrm>
          </p:grpSpPr>
          <p:sp>
            <p:nvSpPr>
              <p:cNvPr id="150" name="Freeform 14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Freeform 15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2" name="Group 151"/>
            <p:cNvGrpSpPr>
              <a:grpSpLocks/>
            </p:cNvGrpSpPr>
            <p:nvPr/>
          </p:nvGrpSpPr>
          <p:grpSpPr bwMode="auto">
            <a:xfrm>
              <a:off x="4495800" y="3810000"/>
              <a:ext cx="936625" cy="1192213"/>
              <a:chOff x="2915" y="1514"/>
              <a:chExt cx="1166" cy="1183"/>
            </a:xfrm>
          </p:grpSpPr>
          <p:sp>
            <p:nvSpPr>
              <p:cNvPr id="153" name="Freeform 15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Freeform 15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5" name="Group 154"/>
            <p:cNvGrpSpPr>
              <a:grpSpLocks/>
            </p:cNvGrpSpPr>
            <p:nvPr/>
          </p:nvGrpSpPr>
          <p:grpSpPr bwMode="auto">
            <a:xfrm>
              <a:off x="3200400" y="3810000"/>
              <a:ext cx="936625" cy="1192213"/>
              <a:chOff x="2915" y="1514"/>
              <a:chExt cx="1166" cy="1183"/>
            </a:xfrm>
          </p:grpSpPr>
          <p:sp>
            <p:nvSpPr>
              <p:cNvPr id="156" name="Freeform 15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Freeform 15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8" name="Group 158"/>
            <p:cNvGrpSpPr>
              <a:grpSpLocks/>
            </p:cNvGrpSpPr>
            <p:nvPr/>
          </p:nvGrpSpPr>
          <p:grpSpPr bwMode="auto">
            <a:xfrm>
              <a:off x="1600200" y="3962400"/>
              <a:ext cx="936625" cy="1192213"/>
              <a:chOff x="2915" y="1514"/>
              <a:chExt cx="1166" cy="1183"/>
            </a:xfrm>
          </p:grpSpPr>
          <p:sp>
            <p:nvSpPr>
              <p:cNvPr id="159" name="Freeform 15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Freeform 16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1" name="Group 161"/>
            <p:cNvGrpSpPr>
              <a:grpSpLocks/>
            </p:cNvGrpSpPr>
            <p:nvPr/>
          </p:nvGrpSpPr>
          <p:grpSpPr bwMode="auto">
            <a:xfrm>
              <a:off x="6096000" y="3962400"/>
              <a:ext cx="936625" cy="1192213"/>
              <a:chOff x="2915" y="1514"/>
              <a:chExt cx="1166" cy="1183"/>
            </a:xfrm>
          </p:grpSpPr>
          <p:sp>
            <p:nvSpPr>
              <p:cNvPr id="162" name="Freeform 16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" name="Freeform 16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4" name="Group 164"/>
            <p:cNvGrpSpPr>
              <a:grpSpLocks/>
            </p:cNvGrpSpPr>
            <p:nvPr/>
          </p:nvGrpSpPr>
          <p:grpSpPr bwMode="auto">
            <a:xfrm>
              <a:off x="4419600" y="3962400"/>
              <a:ext cx="936625" cy="1192213"/>
              <a:chOff x="2915" y="1514"/>
              <a:chExt cx="1166" cy="1183"/>
            </a:xfrm>
          </p:grpSpPr>
          <p:sp>
            <p:nvSpPr>
              <p:cNvPr id="165" name="Freeform 16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" name="Freeform 16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7" name="Group 167"/>
            <p:cNvGrpSpPr>
              <a:grpSpLocks/>
            </p:cNvGrpSpPr>
            <p:nvPr/>
          </p:nvGrpSpPr>
          <p:grpSpPr bwMode="auto">
            <a:xfrm>
              <a:off x="3276600" y="3962400"/>
              <a:ext cx="936625" cy="1192213"/>
              <a:chOff x="2915" y="1514"/>
              <a:chExt cx="1166" cy="1183"/>
            </a:xfrm>
          </p:grpSpPr>
          <p:sp>
            <p:nvSpPr>
              <p:cNvPr id="168" name="Freeform 16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" name="Freeform 16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0" name="Group 171"/>
            <p:cNvGrpSpPr>
              <a:grpSpLocks/>
            </p:cNvGrpSpPr>
            <p:nvPr/>
          </p:nvGrpSpPr>
          <p:grpSpPr bwMode="auto">
            <a:xfrm>
              <a:off x="1524000" y="4114800"/>
              <a:ext cx="936625" cy="1192213"/>
              <a:chOff x="2915" y="1514"/>
              <a:chExt cx="1166" cy="1183"/>
            </a:xfrm>
          </p:grpSpPr>
          <p:sp>
            <p:nvSpPr>
              <p:cNvPr id="171" name="Freeform 17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" name="Freeform 17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3" name="Group 174"/>
            <p:cNvGrpSpPr>
              <a:grpSpLocks/>
            </p:cNvGrpSpPr>
            <p:nvPr/>
          </p:nvGrpSpPr>
          <p:grpSpPr bwMode="auto">
            <a:xfrm>
              <a:off x="6172200" y="4114800"/>
              <a:ext cx="936625" cy="1192213"/>
              <a:chOff x="2915" y="1514"/>
              <a:chExt cx="1166" cy="1183"/>
            </a:xfrm>
          </p:grpSpPr>
          <p:sp>
            <p:nvSpPr>
              <p:cNvPr id="174" name="Freeform 17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Freeform 17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6" name="Group 177"/>
            <p:cNvGrpSpPr>
              <a:grpSpLocks/>
            </p:cNvGrpSpPr>
            <p:nvPr/>
          </p:nvGrpSpPr>
          <p:grpSpPr bwMode="auto">
            <a:xfrm>
              <a:off x="4343400" y="4114800"/>
              <a:ext cx="936625" cy="1192213"/>
              <a:chOff x="2915" y="1514"/>
              <a:chExt cx="1166" cy="1183"/>
            </a:xfrm>
          </p:grpSpPr>
          <p:sp>
            <p:nvSpPr>
              <p:cNvPr id="177" name="Freeform 17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Freeform 17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9" name="Group 180"/>
            <p:cNvGrpSpPr>
              <a:grpSpLocks/>
            </p:cNvGrpSpPr>
            <p:nvPr/>
          </p:nvGrpSpPr>
          <p:grpSpPr bwMode="auto">
            <a:xfrm>
              <a:off x="3352800" y="4114800"/>
              <a:ext cx="936625" cy="1192213"/>
              <a:chOff x="2915" y="1514"/>
              <a:chExt cx="1166" cy="1183"/>
            </a:xfrm>
          </p:grpSpPr>
          <p:sp>
            <p:nvSpPr>
              <p:cNvPr id="180" name="Freeform 181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Freeform 182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2" name="Group 184"/>
            <p:cNvGrpSpPr>
              <a:grpSpLocks/>
            </p:cNvGrpSpPr>
            <p:nvPr/>
          </p:nvGrpSpPr>
          <p:grpSpPr bwMode="auto">
            <a:xfrm>
              <a:off x="1600200" y="4267200"/>
              <a:ext cx="936625" cy="1192213"/>
              <a:chOff x="2915" y="1514"/>
              <a:chExt cx="1166" cy="1183"/>
            </a:xfrm>
          </p:grpSpPr>
          <p:sp>
            <p:nvSpPr>
              <p:cNvPr id="183" name="Freeform 18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Freeform 18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5" name="Group 187"/>
            <p:cNvGrpSpPr>
              <a:grpSpLocks/>
            </p:cNvGrpSpPr>
            <p:nvPr/>
          </p:nvGrpSpPr>
          <p:grpSpPr bwMode="auto">
            <a:xfrm>
              <a:off x="6096000" y="4267200"/>
              <a:ext cx="936625" cy="1192213"/>
              <a:chOff x="2915" y="1514"/>
              <a:chExt cx="1166" cy="1183"/>
            </a:xfrm>
          </p:grpSpPr>
          <p:sp>
            <p:nvSpPr>
              <p:cNvPr id="186" name="Freeform 18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Freeform 18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8" name="Group 190"/>
            <p:cNvGrpSpPr>
              <a:grpSpLocks/>
            </p:cNvGrpSpPr>
            <p:nvPr/>
          </p:nvGrpSpPr>
          <p:grpSpPr bwMode="auto">
            <a:xfrm>
              <a:off x="4419600" y="4267200"/>
              <a:ext cx="936625" cy="1192213"/>
              <a:chOff x="2915" y="1514"/>
              <a:chExt cx="1166" cy="1183"/>
            </a:xfrm>
          </p:grpSpPr>
          <p:sp>
            <p:nvSpPr>
              <p:cNvPr id="189" name="Freeform 191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Freeform 192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1" name="Group 193"/>
            <p:cNvGrpSpPr>
              <a:grpSpLocks/>
            </p:cNvGrpSpPr>
            <p:nvPr/>
          </p:nvGrpSpPr>
          <p:grpSpPr bwMode="auto">
            <a:xfrm>
              <a:off x="3276600" y="4267200"/>
              <a:ext cx="936625" cy="1192213"/>
              <a:chOff x="2915" y="1514"/>
              <a:chExt cx="1166" cy="1183"/>
            </a:xfrm>
          </p:grpSpPr>
          <p:sp>
            <p:nvSpPr>
              <p:cNvPr id="192" name="Freeform 194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Freeform 195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828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79" y="53625"/>
            <a:ext cx="6615735" cy="914400"/>
          </a:xfrm>
        </p:spPr>
        <p:txBody>
          <a:bodyPr/>
          <a:lstStyle/>
          <a:p>
            <a:r>
              <a:rPr lang="en-US" sz="3600" dirty="0" smtClean="0"/>
              <a:t>Coupled Bunch </a:t>
            </a:r>
            <a:r>
              <a:rPr lang="en-US" sz="3600" dirty="0" err="1" smtClean="0"/>
              <a:t>Instab</a:t>
            </a:r>
            <a:r>
              <a:rPr lang="en-US" sz="3600" dirty="0" smtClean="0"/>
              <a:t>. on a Scope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68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4000" y="2133600"/>
            <a:ext cx="5584825" cy="3478213"/>
            <a:chOff x="1524000" y="2133600"/>
            <a:chExt cx="5584825" cy="3478213"/>
          </a:xfrm>
        </p:grpSpPr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1752600" y="2133600"/>
              <a:ext cx="936625" cy="1192213"/>
              <a:chOff x="2915" y="1514"/>
              <a:chExt cx="1166" cy="1183"/>
            </a:xfrm>
          </p:grpSpPr>
          <p:sp>
            <p:nvSpPr>
              <p:cNvPr id="13" name="Freeform 3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4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5"/>
            <p:cNvGrpSpPr>
              <a:grpSpLocks/>
            </p:cNvGrpSpPr>
            <p:nvPr/>
          </p:nvGrpSpPr>
          <p:grpSpPr bwMode="auto">
            <a:xfrm>
              <a:off x="5943600" y="2133600"/>
              <a:ext cx="936625" cy="1192213"/>
              <a:chOff x="2915" y="1514"/>
              <a:chExt cx="1166" cy="1183"/>
            </a:xfrm>
          </p:grpSpPr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8"/>
            <p:cNvGrpSpPr>
              <a:grpSpLocks/>
            </p:cNvGrpSpPr>
            <p:nvPr/>
          </p:nvGrpSpPr>
          <p:grpSpPr bwMode="auto">
            <a:xfrm>
              <a:off x="4572000" y="2133600"/>
              <a:ext cx="936625" cy="1192213"/>
              <a:chOff x="2915" y="1514"/>
              <a:chExt cx="1166" cy="1183"/>
            </a:xfrm>
          </p:grpSpPr>
          <p:sp>
            <p:nvSpPr>
              <p:cNvPr id="19" name="Freeform 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 11"/>
            <p:cNvGrpSpPr>
              <a:grpSpLocks/>
            </p:cNvGrpSpPr>
            <p:nvPr/>
          </p:nvGrpSpPr>
          <p:grpSpPr bwMode="auto">
            <a:xfrm>
              <a:off x="3124200" y="2133600"/>
              <a:ext cx="936625" cy="1192213"/>
              <a:chOff x="2915" y="1514"/>
              <a:chExt cx="1166" cy="1183"/>
            </a:xfrm>
          </p:grpSpPr>
          <p:sp>
            <p:nvSpPr>
              <p:cNvPr id="22" name="Freeform 1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1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" name="Group 14"/>
            <p:cNvGrpSpPr>
              <a:grpSpLocks/>
            </p:cNvGrpSpPr>
            <p:nvPr/>
          </p:nvGrpSpPr>
          <p:grpSpPr bwMode="auto">
            <a:xfrm>
              <a:off x="1676400" y="2286000"/>
              <a:ext cx="936625" cy="1192213"/>
              <a:chOff x="2915" y="1514"/>
              <a:chExt cx="1166" cy="1183"/>
            </a:xfrm>
          </p:grpSpPr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1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17"/>
            <p:cNvGrpSpPr>
              <a:grpSpLocks/>
            </p:cNvGrpSpPr>
            <p:nvPr/>
          </p:nvGrpSpPr>
          <p:grpSpPr bwMode="auto">
            <a:xfrm>
              <a:off x="6019800" y="2286000"/>
              <a:ext cx="936625" cy="1192213"/>
              <a:chOff x="2915" y="1514"/>
              <a:chExt cx="1166" cy="1183"/>
            </a:xfrm>
          </p:grpSpPr>
          <p:sp>
            <p:nvSpPr>
              <p:cNvPr id="28" name="Freeform 1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Freeform 1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20"/>
            <p:cNvGrpSpPr>
              <a:grpSpLocks/>
            </p:cNvGrpSpPr>
            <p:nvPr/>
          </p:nvGrpSpPr>
          <p:grpSpPr bwMode="auto">
            <a:xfrm>
              <a:off x="4495800" y="2286000"/>
              <a:ext cx="936625" cy="1192213"/>
              <a:chOff x="2915" y="1514"/>
              <a:chExt cx="1166" cy="1183"/>
            </a:xfrm>
          </p:grpSpPr>
          <p:sp>
            <p:nvSpPr>
              <p:cNvPr id="31" name="Freeform 21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Freeform 22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" name="Group 23"/>
            <p:cNvGrpSpPr>
              <a:grpSpLocks/>
            </p:cNvGrpSpPr>
            <p:nvPr/>
          </p:nvGrpSpPr>
          <p:grpSpPr bwMode="auto">
            <a:xfrm>
              <a:off x="3200400" y="2286000"/>
              <a:ext cx="936625" cy="1192213"/>
              <a:chOff x="2915" y="1514"/>
              <a:chExt cx="1166" cy="1183"/>
            </a:xfrm>
          </p:grpSpPr>
          <p:sp>
            <p:nvSpPr>
              <p:cNvPr id="34" name="Freeform 24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Freeform 25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" name="Group 26"/>
            <p:cNvGrpSpPr>
              <a:grpSpLocks/>
            </p:cNvGrpSpPr>
            <p:nvPr/>
          </p:nvGrpSpPr>
          <p:grpSpPr bwMode="auto">
            <a:xfrm>
              <a:off x="1600200" y="2438400"/>
              <a:ext cx="936625" cy="1192213"/>
              <a:chOff x="2915" y="1514"/>
              <a:chExt cx="1166" cy="1183"/>
            </a:xfrm>
          </p:grpSpPr>
          <p:sp>
            <p:nvSpPr>
              <p:cNvPr id="37" name="Freeform 27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Freeform 28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" name="Group 29"/>
            <p:cNvGrpSpPr>
              <a:grpSpLocks/>
            </p:cNvGrpSpPr>
            <p:nvPr/>
          </p:nvGrpSpPr>
          <p:grpSpPr bwMode="auto">
            <a:xfrm>
              <a:off x="6096000" y="2438400"/>
              <a:ext cx="936625" cy="1192213"/>
              <a:chOff x="2915" y="1514"/>
              <a:chExt cx="1166" cy="1183"/>
            </a:xfrm>
          </p:grpSpPr>
          <p:sp>
            <p:nvSpPr>
              <p:cNvPr id="40" name="Freeform 30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Freeform 31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" name="Group 32"/>
            <p:cNvGrpSpPr>
              <a:grpSpLocks/>
            </p:cNvGrpSpPr>
            <p:nvPr/>
          </p:nvGrpSpPr>
          <p:grpSpPr bwMode="auto">
            <a:xfrm>
              <a:off x="4419600" y="2438400"/>
              <a:ext cx="936625" cy="1192213"/>
              <a:chOff x="2915" y="1514"/>
              <a:chExt cx="1166" cy="1183"/>
            </a:xfrm>
          </p:grpSpPr>
          <p:sp>
            <p:nvSpPr>
              <p:cNvPr id="43" name="Freeform 33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Freeform 34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" name="Group 35"/>
            <p:cNvGrpSpPr>
              <a:grpSpLocks/>
            </p:cNvGrpSpPr>
            <p:nvPr/>
          </p:nvGrpSpPr>
          <p:grpSpPr bwMode="auto">
            <a:xfrm>
              <a:off x="3276600" y="2438400"/>
              <a:ext cx="936625" cy="1192213"/>
              <a:chOff x="2915" y="1514"/>
              <a:chExt cx="1166" cy="1183"/>
            </a:xfrm>
          </p:grpSpPr>
          <p:sp>
            <p:nvSpPr>
              <p:cNvPr id="46" name="Freeform 3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Freeform 3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" name="Group 38"/>
            <p:cNvGrpSpPr>
              <a:grpSpLocks/>
            </p:cNvGrpSpPr>
            <p:nvPr/>
          </p:nvGrpSpPr>
          <p:grpSpPr bwMode="auto">
            <a:xfrm>
              <a:off x="1600200" y="2590800"/>
              <a:ext cx="936625" cy="1192213"/>
              <a:chOff x="2915" y="1514"/>
              <a:chExt cx="1166" cy="1183"/>
            </a:xfrm>
          </p:grpSpPr>
          <p:sp>
            <p:nvSpPr>
              <p:cNvPr id="49" name="Freeform 3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Freeform 4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" name="Group 41"/>
            <p:cNvGrpSpPr>
              <a:grpSpLocks/>
            </p:cNvGrpSpPr>
            <p:nvPr/>
          </p:nvGrpSpPr>
          <p:grpSpPr bwMode="auto">
            <a:xfrm>
              <a:off x="6096000" y="2590800"/>
              <a:ext cx="936625" cy="1192213"/>
              <a:chOff x="2915" y="1514"/>
              <a:chExt cx="1166" cy="1183"/>
            </a:xfrm>
          </p:grpSpPr>
          <p:sp>
            <p:nvSpPr>
              <p:cNvPr id="52" name="Freeform 4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Freeform 4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" name="Group 44"/>
            <p:cNvGrpSpPr>
              <a:grpSpLocks/>
            </p:cNvGrpSpPr>
            <p:nvPr/>
          </p:nvGrpSpPr>
          <p:grpSpPr bwMode="auto">
            <a:xfrm>
              <a:off x="4419600" y="2590800"/>
              <a:ext cx="936625" cy="1192213"/>
              <a:chOff x="2915" y="1514"/>
              <a:chExt cx="1166" cy="1183"/>
            </a:xfrm>
          </p:grpSpPr>
          <p:sp>
            <p:nvSpPr>
              <p:cNvPr id="55" name="Freeform 4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Freeform 4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7" name="Group 47"/>
            <p:cNvGrpSpPr>
              <a:grpSpLocks/>
            </p:cNvGrpSpPr>
            <p:nvPr/>
          </p:nvGrpSpPr>
          <p:grpSpPr bwMode="auto">
            <a:xfrm>
              <a:off x="3276600" y="2590800"/>
              <a:ext cx="936625" cy="1192213"/>
              <a:chOff x="2915" y="1514"/>
              <a:chExt cx="1166" cy="1183"/>
            </a:xfrm>
          </p:grpSpPr>
          <p:sp>
            <p:nvSpPr>
              <p:cNvPr id="58" name="Freeform 4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Freeform 4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" name="Group 50"/>
            <p:cNvGrpSpPr>
              <a:grpSpLocks/>
            </p:cNvGrpSpPr>
            <p:nvPr/>
          </p:nvGrpSpPr>
          <p:grpSpPr bwMode="auto">
            <a:xfrm>
              <a:off x="1676400" y="2743200"/>
              <a:ext cx="936625" cy="1192213"/>
              <a:chOff x="2915" y="1514"/>
              <a:chExt cx="1166" cy="1183"/>
            </a:xfrm>
          </p:grpSpPr>
          <p:sp>
            <p:nvSpPr>
              <p:cNvPr id="61" name="Freeform 51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Freeform 52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" name="Group 53"/>
            <p:cNvGrpSpPr>
              <a:grpSpLocks/>
            </p:cNvGrpSpPr>
            <p:nvPr/>
          </p:nvGrpSpPr>
          <p:grpSpPr bwMode="auto">
            <a:xfrm>
              <a:off x="6019800" y="2743200"/>
              <a:ext cx="936625" cy="1192213"/>
              <a:chOff x="2915" y="1514"/>
              <a:chExt cx="1166" cy="1183"/>
            </a:xfrm>
          </p:grpSpPr>
          <p:sp>
            <p:nvSpPr>
              <p:cNvPr id="64" name="Freeform 54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Freeform 55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" name="Group 56"/>
            <p:cNvGrpSpPr>
              <a:grpSpLocks/>
            </p:cNvGrpSpPr>
            <p:nvPr/>
          </p:nvGrpSpPr>
          <p:grpSpPr bwMode="auto">
            <a:xfrm>
              <a:off x="4495800" y="2743200"/>
              <a:ext cx="936625" cy="1192213"/>
              <a:chOff x="2915" y="1514"/>
              <a:chExt cx="1166" cy="1183"/>
            </a:xfrm>
          </p:grpSpPr>
          <p:sp>
            <p:nvSpPr>
              <p:cNvPr id="67" name="Freeform 57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Freeform 58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" name="Group 59"/>
            <p:cNvGrpSpPr>
              <a:grpSpLocks/>
            </p:cNvGrpSpPr>
            <p:nvPr/>
          </p:nvGrpSpPr>
          <p:grpSpPr bwMode="auto">
            <a:xfrm>
              <a:off x="3200400" y="2743200"/>
              <a:ext cx="936625" cy="1192213"/>
              <a:chOff x="2915" y="1514"/>
              <a:chExt cx="1166" cy="1183"/>
            </a:xfrm>
          </p:grpSpPr>
          <p:sp>
            <p:nvSpPr>
              <p:cNvPr id="70" name="Freeform 60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Freeform 61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" name="Group 62"/>
            <p:cNvGrpSpPr>
              <a:grpSpLocks/>
            </p:cNvGrpSpPr>
            <p:nvPr/>
          </p:nvGrpSpPr>
          <p:grpSpPr bwMode="auto">
            <a:xfrm>
              <a:off x="1752600" y="2895600"/>
              <a:ext cx="5127625" cy="1192213"/>
              <a:chOff x="1200" y="1440"/>
              <a:chExt cx="3230" cy="751"/>
            </a:xfrm>
          </p:grpSpPr>
          <p:grpSp>
            <p:nvGrpSpPr>
              <p:cNvPr id="73" name="Group 63"/>
              <p:cNvGrpSpPr>
                <a:grpSpLocks/>
              </p:cNvGrpSpPr>
              <p:nvPr/>
            </p:nvGrpSpPr>
            <p:grpSpPr bwMode="auto">
              <a:xfrm>
                <a:off x="1200" y="1440"/>
                <a:ext cx="590" cy="751"/>
                <a:chOff x="2915" y="1514"/>
                <a:chExt cx="1166" cy="1183"/>
              </a:xfrm>
            </p:grpSpPr>
            <p:sp>
              <p:nvSpPr>
                <p:cNvPr id="83" name="Freeform 64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Freeform 65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4" name="Group 66"/>
              <p:cNvGrpSpPr>
                <a:grpSpLocks/>
              </p:cNvGrpSpPr>
              <p:nvPr/>
            </p:nvGrpSpPr>
            <p:grpSpPr bwMode="auto">
              <a:xfrm>
                <a:off x="3840" y="1440"/>
                <a:ext cx="590" cy="751"/>
                <a:chOff x="2915" y="1514"/>
                <a:chExt cx="1166" cy="1183"/>
              </a:xfrm>
            </p:grpSpPr>
            <p:sp>
              <p:nvSpPr>
                <p:cNvPr id="81" name="Freeform 67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Freeform 68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5" name="Group 69"/>
              <p:cNvGrpSpPr>
                <a:grpSpLocks/>
              </p:cNvGrpSpPr>
              <p:nvPr/>
            </p:nvGrpSpPr>
            <p:grpSpPr bwMode="auto">
              <a:xfrm>
                <a:off x="2976" y="1440"/>
                <a:ext cx="590" cy="751"/>
                <a:chOff x="2915" y="1514"/>
                <a:chExt cx="1166" cy="1183"/>
              </a:xfrm>
            </p:grpSpPr>
            <p:sp>
              <p:nvSpPr>
                <p:cNvPr id="79" name="Freeform 70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Freeform 71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" name="Group 72"/>
              <p:cNvGrpSpPr>
                <a:grpSpLocks/>
              </p:cNvGrpSpPr>
              <p:nvPr/>
            </p:nvGrpSpPr>
            <p:grpSpPr bwMode="auto">
              <a:xfrm>
                <a:off x="2064" y="1440"/>
                <a:ext cx="590" cy="751"/>
                <a:chOff x="2915" y="1514"/>
                <a:chExt cx="1166" cy="1183"/>
              </a:xfrm>
            </p:grpSpPr>
            <p:sp>
              <p:nvSpPr>
                <p:cNvPr id="77" name="Freeform 73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Freeform 74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5" name="Group 75"/>
            <p:cNvGrpSpPr>
              <a:grpSpLocks/>
            </p:cNvGrpSpPr>
            <p:nvPr/>
          </p:nvGrpSpPr>
          <p:grpSpPr bwMode="auto">
            <a:xfrm>
              <a:off x="1828800" y="3048000"/>
              <a:ext cx="936625" cy="1192213"/>
              <a:chOff x="2915" y="1514"/>
              <a:chExt cx="1166" cy="1183"/>
            </a:xfrm>
          </p:grpSpPr>
          <p:sp>
            <p:nvSpPr>
              <p:cNvPr id="86" name="Freeform 7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Freeform 7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8" name="Group 78"/>
            <p:cNvGrpSpPr>
              <a:grpSpLocks/>
            </p:cNvGrpSpPr>
            <p:nvPr/>
          </p:nvGrpSpPr>
          <p:grpSpPr bwMode="auto">
            <a:xfrm>
              <a:off x="5867400" y="3048000"/>
              <a:ext cx="936625" cy="1192213"/>
              <a:chOff x="2915" y="1514"/>
              <a:chExt cx="1166" cy="1183"/>
            </a:xfrm>
          </p:grpSpPr>
          <p:sp>
            <p:nvSpPr>
              <p:cNvPr id="89" name="Freeform 7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Freeform 8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1" name="Group 81"/>
            <p:cNvGrpSpPr>
              <a:grpSpLocks/>
            </p:cNvGrpSpPr>
            <p:nvPr/>
          </p:nvGrpSpPr>
          <p:grpSpPr bwMode="auto">
            <a:xfrm>
              <a:off x="4648200" y="3048000"/>
              <a:ext cx="936625" cy="1192213"/>
              <a:chOff x="2915" y="1514"/>
              <a:chExt cx="1166" cy="1183"/>
            </a:xfrm>
          </p:grpSpPr>
          <p:sp>
            <p:nvSpPr>
              <p:cNvPr id="92" name="Freeform 8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Freeform 8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4" name="Group 84"/>
            <p:cNvGrpSpPr>
              <a:grpSpLocks/>
            </p:cNvGrpSpPr>
            <p:nvPr/>
          </p:nvGrpSpPr>
          <p:grpSpPr bwMode="auto">
            <a:xfrm>
              <a:off x="3048000" y="3048000"/>
              <a:ext cx="936625" cy="1192213"/>
              <a:chOff x="2915" y="1514"/>
              <a:chExt cx="1166" cy="1183"/>
            </a:xfrm>
          </p:grpSpPr>
          <p:sp>
            <p:nvSpPr>
              <p:cNvPr id="95" name="Freeform 8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Freeform 8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" name="Group 87"/>
            <p:cNvGrpSpPr>
              <a:grpSpLocks/>
            </p:cNvGrpSpPr>
            <p:nvPr/>
          </p:nvGrpSpPr>
          <p:grpSpPr bwMode="auto">
            <a:xfrm>
              <a:off x="1905000" y="3200400"/>
              <a:ext cx="936625" cy="1192213"/>
              <a:chOff x="2915" y="1514"/>
              <a:chExt cx="1166" cy="1183"/>
            </a:xfrm>
          </p:grpSpPr>
          <p:sp>
            <p:nvSpPr>
              <p:cNvPr id="98" name="Freeform 8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Freeform 8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0" name="Group 90"/>
            <p:cNvGrpSpPr>
              <a:grpSpLocks/>
            </p:cNvGrpSpPr>
            <p:nvPr/>
          </p:nvGrpSpPr>
          <p:grpSpPr bwMode="auto">
            <a:xfrm>
              <a:off x="5791200" y="3200400"/>
              <a:ext cx="936625" cy="1192213"/>
              <a:chOff x="2915" y="1514"/>
              <a:chExt cx="1166" cy="1183"/>
            </a:xfrm>
          </p:grpSpPr>
          <p:sp>
            <p:nvSpPr>
              <p:cNvPr id="101" name="Freeform 91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Freeform 92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" name="Group 93"/>
            <p:cNvGrpSpPr>
              <a:grpSpLocks/>
            </p:cNvGrpSpPr>
            <p:nvPr/>
          </p:nvGrpSpPr>
          <p:grpSpPr bwMode="auto">
            <a:xfrm>
              <a:off x="4724400" y="3200400"/>
              <a:ext cx="936625" cy="1192213"/>
              <a:chOff x="2915" y="1514"/>
              <a:chExt cx="1166" cy="1183"/>
            </a:xfrm>
          </p:grpSpPr>
          <p:sp>
            <p:nvSpPr>
              <p:cNvPr id="104" name="Freeform 94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Freeform 95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6" name="Group 96"/>
            <p:cNvGrpSpPr>
              <a:grpSpLocks/>
            </p:cNvGrpSpPr>
            <p:nvPr/>
          </p:nvGrpSpPr>
          <p:grpSpPr bwMode="auto">
            <a:xfrm>
              <a:off x="2971800" y="3200400"/>
              <a:ext cx="936625" cy="1192213"/>
              <a:chOff x="2915" y="1514"/>
              <a:chExt cx="1166" cy="1183"/>
            </a:xfrm>
          </p:grpSpPr>
          <p:sp>
            <p:nvSpPr>
              <p:cNvPr id="107" name="Freeform 97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Freeform 98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9" name="Group 99"/>
            <p:cNvGrpSpPr>
              <a:grpSpLocks/>
            </p:cNvGrpSpPr>
            <p:nvPr/>
          </p:nvGrpSpPr>
          <p:grpSpPr bwMode="auto">
            <a:xfrm>
              <a:off x="1905000" y="3352800"/>
              <a:ext cx="936625" cy="1192213"/>
              <a:chOff x="2915" y="1514"/>
              <a:chExt cx="1166" cy="1183"/>
            </a:xfrm>
          </p:grpSpPr>
          <p:sp>
            <p:nvSpPr>
              <p:cNvPr id="110" name="Freeform 100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Freeform 101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" name="Group 102"/>
            <p:cNvGrpSpPr>
              <a:grpSpLocks/>
            </p:cNvGrpSpPr>
            <p:nvPr/>
          </p:nvGrpSpPr>
          <p:grpSpPr bwMode="auto">
            <a:xfrm>
              <a:off x="5791200" y="3352800"/>
              <a:ext cx="936625" cy="1192213"/>
              <a:chOff x="2915" y="1514"/>
              <a:chExt cx="1166" cy="1183"/>
            </a:xfrm>
          </p:grpSpPr>
          <p:sp>
            <p:nvSpPr>
              <p:cNvPr id="113" name="Freeform 103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Freeform 104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5" name="Group 105"/>
            <p:cNvGrpSpPr>
              <a:grpSpLocks/>
            </p:cNvGrpSpPr>
            <p:nvPr/>
          </p:nvGrpSpPr>
          <p:grpSpPr bwMode="auto">
            <a:xfrm>
              <a:off x="4724400" y="3352800"/>
              <a:ext cx="936625" cy="1192213"/>
              <a:chOff x="2915" y="1514"/>
              <a:chExt cx="1166" cy="1183"/>
            </a:xfrm>
          </p:grpSpPr>
          <p:sp>
            <p:nvSpPr>
              <p:cNvPr id="116" name="Freeform 10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Freeform 10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8" name="Group 108"/>
            <p:cNvGrpSpPr>
              <a:grpSpLocks/>
            </p:cNvGrpSpPr>
            <p:nvPr/>
          </p:nvGrpSpPr>
          <p:grpSpPr bwMode="auto">
            <a:xfrm>
              <a:off x="2971800" y="3352800"/>
              <a:ext cx="936625" cy="1192213"/>
              <a:chOff x="2915" y="1514"/>
              <a:chExt cx="1166" cy="1183"/>
            </a:xfrm>
          </p:grpSpPr>
          <p:sp>
            <p:nvSpPr>
              <p:cNvPr id="119" name="Freeform 10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Freeform 11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1" name="Group 111"/>
            <p:cNvGrpSpPr>
              <a:grpSpLocks/>
            </p:cNvGrpSpPr>
            <p:nvPr/>
          </p:nvGrpSpPr>
          <p:grpSpPr bwMode="auto">
            <a:xfrm>
              <a:off x="1828800" y="3505200"/>
              <a:ext cx="936625" cy="1192213"/>
              <a:chOff x="2915" y="1514"/>
              <a:chExt cx="1166" cy="1183"/>
            </a:xfrm>
          </p:grpSpPr>
          <p:sp>
            <p:nvSpPr>
              <p:cNvPr id="122" name="Freeform 11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Freeform 11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4" name="Group 114"/>
            <p:cNvGrpSpPr>
              <a:grpSpLocks/>
            </p:cNvGrpSpPr>
            <p:nvPr/>
          </p:nvGrpSpPr>
          <p:grpSpPr bwMode="auto">
            <a:xfrm>
              <a:off x="5867400" y="3505200"/>
              <a:ext cx="936625" cy="1192213"/>
              <a:chOff x="2915" y="1514"/>
              <a:chExt cx="1166" cy="1183"/>
            </a:xfrm>
          </p:grpSpPr>
          <p:sp>
            <p:nvSpPr>
              <p:cNvPr id="125" name="Freeform 11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Freeform 11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" name="Group 117"/>
            <p:cNvGrpSpPr>
              <a:grpSpLocks/>
            </p:cNvGrpSpPr>
            <p:nvPr/>
          </p:nvGrpSpPr>
          <p:grpSpPr bwMode="auto">
            <a:xfrm>
              <a:off x="4648200" y="3505200"/>
              <a:ext cx="936625" cy="1192213"/>
              <a:chOff x="2915" y="1514"/>
              <a:chExt cx="1166" cy="1183"/>
            </a:xfrm>
          </p:grpSpPr>
          <p:sp>
            <p:nvSpPr>
              <p:cNvPr id="128" name="Freeform 11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Freeform 11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0" name="Group 120"/>
            <p:cNvGrpSpPr>
              <a:grpSpLocks/>
            </p:cNvGrpSpPr>
            <p:nvPr/>
          </p:nvGrpSpPr>
          <p:grpSpPr bwMode="auto">
            <a:xfrm>
              <a:off x="3048000" y="3505200"/>
              <a:ext cx="936625" cy="1192213"/>
              <a:chOff x="2915" y="1514"/>
              <a:chExt cx="1166" cy="1183"/>
            </a:xfrm>
          </p:grpSpPr>
          <p:sp>
            <p:nvSpPr>
              <p:cNvPr id="131" name="Freeform 121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Freeform 122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" name="Group 123"/>
            <p:cNvGrpSpPr>
              <a:grpSpLocks/>
            </p:cNvGrpSpPr>
            <p:nvPr/>
          </p:nvGrpSpPr>
          <p:grpSpPr bwMode="auto">
            <a:xfrm>
              <a:off x="1752600" y="3657600"/>
              <a:ext cx="5127625" cy="1192213"/>
              <a:chOff x="1200" y="1440"/>
              <a:chExt cx="3230" cy="751"/>
            </a:xfrm>
          </p:grpSpPr>
          <p:grpSp>
            <p:nvGrpSpPr>
              <p:cNvPr id="134" name="Group 124"/>
              <p:cNvGrpSpPr>
                <a:grpSpLocks/>
              </p:cNvGrpSpPr>
              <p:nvPr/>
            </p:nvGrpSpPr>
            <p:grpSpPr bwMode="auto">
              <a:xfrm>
                <a:off x="1200" y="1440"/>
                <a:ext cx="590" cy="751"/>
                <a:chOff x="2915" y="1514"/>
                <a:chExt cx="1166" cy="1183"/>
              </a:xfrm>
            </p:grpSpPr>
            <p:sp>
              <p:nvSpPr>
                <p:cNvPr id="144" name="Freeform 125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" name="Freeform 126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5" name="Group 127"/>
              <p:cNvGrpSpPr>
                <a:grpSpLocks/>
              </p:cNvGrpSpPr>
              <p:nvPr/>
            </p:nvGrpSpPr>
            <p:grpSpPr bwMode="auto">
              <a:xfrm>
                <a:off x="3840" y="1440"/>
                <a:ext cx="590" cy="751"/>
                <a:chOff x="2915" y="1514"/>
                <a:chExt cx="1166" cy="1183"/>
              </a:xfrm>
            </p:grpSpPr>
            <p:sp>
              <p:nvSpPr>
                <p:cNvPr id="142" name="Freeform 128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" name="Freeform 129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6" name="Group 130"/>
              <p:cNvGrpSpPr>
                <a:grpSpLocks/>
              </p:cNvGrpSpPr>
              <p:nvPr/>
            </p:nvGrpSpPr>
            <p:grpSpPr bwMode="auto">
              <a:xfrm>
                <a:off x="2976" y="1440"/>
                <a:ext cx="590" cy="751"/>
                <a:chOff x="2915" y="1514"/>
                <a:chExt cx="1166" cy="1183"/>
              </a:xfrm>
            </p:grpSpPr>
            <p:sp>
              <p:nvSpPr>
                <p:cNvPr id="140" name="Freeform 131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Freeform 132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7" name="Group 133"/>
              <p:cNvGrpSpPr>
                <a:grpSpLocks/>
              </p:cNvGrpSpPr>
              <p:nvPr/>
            </p:nvGrpSpPr>
            <p:grpSpPr bwMode="auto">
              <a:xfrm>
                <a:off x="2064" y="1440"/>
                <a:ext cx="590" cy="751"/>
                <a:chOff x="2915" y="1514"/>
                <a:chExt cx="1166" cy="1183"/>
              </a:xfrm>
            </p:grpSpPr>
            <p:sp>
              <p:nvSpPr>
                <p:cNvPr id="138" name="Freeform 134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Freeform 135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6" name="Group 136"/>
            <p:cNvGrpSpPr>
              <a:grpSpLocks/>
            </p:cNvGrpSpPr>
            <p:nvPr/>
          </p:nvGrpSpPr>
          <p:grpSpPr bwMode="auto">
            <a:xfrm>
              <a:off x="1676400" y="3810000"/>
              <a:ext cx="936625" cy="1192213"/>
              <a:chOff x="2915" y="1514"/>
              <a:chExt cx="1166" cy="1183"/>
            </a:xfrm>
          </p:grpSpPr>
          <p:sp>
            <p:nvSpPr>
              <p:cNvPr id="147" name="Freeform 137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Freeform 138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9" name="Group 139"/>
            <p:cNvGrpSpPr>
              <a:grpSpLocks/>
            </p:cNvGrpSpPr>
            <p:nvPr/>
          </p:nvGrpSpPr>
          <p:grpSpPr bwMode="auto">
            <a:xfrm>
              <a:off x="6019800" y="3810000"/>
              <a:ext cx="936625" cy="1192213"/>
              <a:chOff x="2915" y="1514"/>
              <a:chExt cx="1166" cy="1183"/>
            </a:xfrm>
          </p:grpSpPr>
          <p:sp>
            <p:nvSpPr>
              <p:cNvPr id="150" name="Freeform 140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Freeform 141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2" name="Group 142"/>
            <p:cNvGrpSpPr>
              <a:grpSpLocks/>
            </p:cNvGrpSpPr>
            <p:nvPr/>
          </p:nvGrpSpPr>
          <p:grpSpPr bwMode="auto">
            <a:xfrm>
              <a:off x="4495800" y="3810000"/>
              <a:ext cx="936625" cy="1192213"/>
              <a:chOff x="2915" y="1514"/>
              <a:chExt cx="1166" cy="1183"/>
            </a:xfrm>
          </p:grpSpPr>
          <p:sp>
            <p:nvSpPr>
              <p:cNvPr id="153" name="Freeform 143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Freeform 144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5" name="Group 145"/>
            <p:cNvGrpSpPr>
              <a:grpSpLocks/>
            </p:cNvGrpSpPr>
            <p:nvPr/>
          </p:nvGrpSpPr>
          <p:grpSpPr bwMode="auto">
            <a:xfrm>
              <a:off x="3200400" y="3810000"/>
              <a:ext cx="936625" cy="1192213"/>
              <a:chOff x="2915" y="1514"/>
              <a:chExt cx="1166" cy="1183"/>
            </a:xfrm>
          </p:grpSpPr>
          <p:sp>
            <p:nvSpPr>
              <p:cNvPr id="156" name="Freeform 14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Freeform 14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8" name="Group 148"/>
            <p:cNvGrpSpPr>
              <a:grpSpLocks/>
            </p:cNvGrpSpPr>
            <p:nvPr/>
          </p:nvGrpSpPr>
          <p:grpSpPr bwMode="auto">
            <a:xfrm>
              <a:off x="1600200" y="3962400"/>
              <a:ext cx="936625" cy="1192213"/>
              <a:chOff x="2915" y="1514"/>
              <a:chExt cx="1166" cy="1183"/>
            </a:xfrm>
          </p:grpSpPr>
          <p:sp>
            <p:nvSpPr>
              <p:cNvPr id="159" name="Freeform 14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Freeform 15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1" name="Group 151"/>
            <p:cNvGrpSpPr>
              <a:grpSpLocks/>
            </p:cNvGrpSpPr>
            <p:nvPr/>
          </p:nvGrpSpPr>
          <p:grpSpPr bwMode="auto">
            <a:xfrm>
              <a:off x="6096000" y="3962400"/>
              <a:ext cx="936625" cy="1192213"/>
              <a:chOff x="2915" y="1514"/>
              <a:chExt cx="1166" cy="1183"/>
            </a:xfrm>
          </p:grpSpPr>
          <p:sp>
            <p:nvSpPr>
              <p:cNvPr id="162" name="Freeform 15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" name="Freeform 15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4" name="Group 154"/>
            <p:cNvGrpSpPr>
              <a:grpSpLocks/>
            </p:cNvGrpSpPr>
            <p:nvPr/>
          </p:nvGrpSpPr>
          <p:grpSpPr bwMode="auto">
            <a:xfrm>
              <a:off x="4419600" y="3962400"/>
              <a:ext cx="936625" cy="1192213"/>
              <a:chOff x="2915" y="1514"/>
              <a:chExt cx="1166" cy="1183"/>
            </a:xfrm>
          </p:grpSpPr>
          <p:sp>
            <p:nvSpPr>
              <p:cNvPr id="165" name="Freeform 15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" name="Freeform 15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7" name="Group 157"/>
            <p:cNvGrpSpPr>
              <a:grpSpLocks/>
            </p:cNvGrpSpPr>
            <p:nvPr/>
          </p:nvGrpSpPr>
          <p:grpSpPr bwMode="auto">
            <a:xfrm>
              <a:off x="3276600" y="3962400"/>
              <a:ext cx="936625" cy="1192213"/>
              <a:chOff x="2915" y="1514"/>
              <a:chExt cx="1166" cy="1183"/>
            </a:xfrm>
          </p:grpSpPr>
          <p:sp>
            <p:nvSpPr>
              <p:cNvPr id="168" name="Freeform 15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" name="Freeform 15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0" name="Group 160"/>
            <p:cNvGrpSpPr>
              <a:grpSpLocks/>
            </p:cNvGrpSpPr>
            <p:nvPr/>
          </p:nvGrpSpPr>
          <p:grpSpPr bwMode="auto">
            <a:xfrm>
              <a:off x="1524000" y="4114800"/>
              <a:ext cx="936625" cy="1192213"/>
              <a:chOff x="2915" y="1514"/>
              <a:chExt cx="1166" cy="1183"/>
            </a:xfrm>
          </p:grpSpPr>
          <p:sp>
            <p:nvSpPr>
              <p:cNvPr id="171" name="Freeform 161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" name="Freeform 162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3" name="Group 163"/>
            <p:cNvGrpSpPr>
              <a:grpSpLocks/>
            </p:cNvGrpSpPr>
            <p:nvPr/>
          </p:nvGrpSpPr>
          <p:grpSpPr bwMode="auto">
            <a:xfrm>
              <a:off x="6172200" y="4114800"/>
              <a:ext cx="936625" cy="1192213"/>
              <a:chOff x="2915" y="1514"/>
              <a:chExt cx="1166" cy="1183"/>
            </a:xfrm>
          </p:grpSpPr>
          <p:sp>
            <p:nvSpPr>
              <p:cNvPr id="174" name="Freeform 164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Freeform 165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6" name="Group 166"/>
            <p:cNvGrpSpPr>
              <a:grpSpLocks/>
            </p:cNvGrpSpPr>
            <p:nvPr/>
          </p:nvGrpSpPr>
          <p:grpSpPr bwMode="auto">
            <a:xfrm>
              <a:off x="4343400" y="4114800"/>
              <a:ext cx="936625" cy="1192213"/>
              <a:chOff x="2915" y="1514"/>
              <a:chExt cx="1166" cy="1183"/>
            </a:xfrm>
          </p:grpSpPr>
          <p:sp>
            <p:nvSpPr>
              <p:cNvPr id="177" name="Freeform 167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Freeform 168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9" name="Group 169"/>
            <p:cNvGrpSpPr>
              <a:grpSpLocks/>
            </p:cNvGrpSpPr>
            <p:nvPr/>
          </p:nvGrpSpPr>
          <p:grpSpPr bwMode="auto">
            <a:xfrm>
              <a:off x="3352800" y="4114800"/>
              <a:ext cx="936625" cy="1192213"/>
              <a:chOff x="2915" y="1514"/>
              <a:chExt cx="1166" cy="1183"/>
            </a:xfrm>
          </p:grpSpPr>
          <p:sp>
            <p:nvSpPr>
              <p:cNvPr id="180" name="Freeform 170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Freeform 171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2" name="Group 172"/>
            <p:cNvGrpSpPr>
              <a:grpSpLocks/>
            </p:cNvGrpSpPr>
            <p:nvPr/>
          </p:nvGrpSpPr>
          <p:grpSpPr bwMode="auto">
            <a:xfrm>
              <a:off x="1600200" y="4267200"/>
              <a:ext cx="936625" cy="1192213"/>
              <a:chOff x="2915" y="1514"/>
              <a:chExt cx="1166" cy="1183"/>
            </a:xfrm>
          </p:grpSpPr>
          <p:sp>
            <p:nvSpPr>
              <p:cNvPr id="183" name="Freeform 173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Freeform 174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5" name="Group 175"/>
            <p:cNvGrpSpPr>
              <a:grpSpLocks/>
            </p:cNvGrpSpPr>
            <p:nvPr/>
          </p:nvGrpSpPr>
          <p:grpSpPr bwMode="auto">
            <a:xfrm>
              <a:off x="6096000" y="4267200"/>
              <a:ext cx="936625" cy="1192213"/>
              <a:chOff x="2915" y="1514"/>
              <a:chExt cx="1166" cy="1183"/>
            </a:xfrm>
          </p:grpSpPr>
          <p:sp>
            <p:nvSpPr>
              <p:cNvPr id="186" name="Freeform 17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Freeform 17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8" name="Group 178"/>
            <p:cNvGrpSpPr>
              <a:grpSpLocks/>
            </p:cNvGrpSpPr>
            <p:nvPr/>
          </p:nvGrpSpPr>
          <p:grpSpPr bwMode="auto">
            <a:xfrm>
              <a:off x="4419600" y="4267200"/>
              <a:ext cx="936625" cy="1192213"/>
              <a:chOff x="2915" y="1514"/>
              <a:chExt cx="1166" cy="1183"/>
            </a:xfrm>
          </p:grpSpPr>
          <p:sp>
            <p:nvSpPr>
              <p:cNvPr id="189" name="Freeform 17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Freeform 18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1" name="Group 181"/>
            <p:cNvGrpSpPr>
              <a:grpSpLocks/>
            </p:cNvGrpSpPr>
            <p:nvPr/>
          </p:nvGrpSpPr>
          <p:grpSpPr bwMode="auto">
            <a:xfrm>
              <a:off x="3276600" y="4267200"/>
              <a:ext cx="936625" cy="1192213"/>
              <a:chOff x="2915" y="1514"/>
              <a:chExt cx="1166" cy="1183"/>
            </a:xfrm>
          </p:grpSpPr>
          <p:sp>
            <p:nvSpPr>
              <p:cNvPr id="192" name="Freeform 18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Freeform 18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4" name="Group 184"/>
            <p:cNvGrpSpPr>
              <a:grpSpLocks/>
            </p:cNvGrpSpPr>
            <p:nvPr/>
          </p:nvGrpSpPr>
          <p:grpSpPr bwMode="auto">
            <a:xfrm>
              <a:off x="1676400" y="4419600"/>
              <a:ext cx="936625" cy="1192213"/>
              <a:chOff x="2915" y="1514"/>
              <a:chExt cx="1166" cy="1183"/>
            </a:xfrm>
          </p:grpSpPr>
          <p:sp>
            <p:nvSpPr>
              <p:cNvPr id="195" name="Freeform 18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Freeform 18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7" name="Group 187"/>
            <p:cNvGrpSpPr>
              <a:grpSpLocks/>
            </p:cNvGrpSpPr>
            <p:nvPr/>
          </p:nvGrpSpPr>
          <p:grpSpPr bwMode="auto">
            <a:xfrm>
              <a:off x="6019800" y="4419600"/>
              <a:ext cx="936625" cy="1192213"/>
              <a:chOff x="2915" y="1514"/>
              <a:chExt cx="1166" cy="1183"/>
            </a:xfrm>
          </p:grpSpPr>
          <p:sp>
            <p:nvSpPr>
              <p:cNvPr id="198" name="Freeform 18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Freeform 18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0" name="Group 190"/>
            <p:cNvGrpSpPr>
              <a:grpSpLocks/>
            </p:cNvGrpSpPr>
            <p:nvPr/>
          </p:nvGrpSpPr>
          <p:grpSpPr bwMode="auto">
            <a:xfrm>
              <a:off x="4495800" y="4419600"/>
              <a:ext cx="936625" cy="1192213"/>
              <a:chOff x="2915" y="1514"/>
              <a:chExt cx="1166" cy="1183"/>
            </a:xfrm>
          </p:grpSpPr>
          <p:sp>
            <p:nvSpPr>
              <p:cNvPr id="201" name="Freeform 191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" name="Freeform 192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3" name="Group 193"/>
            <p:cNvGrpSpPr>
              <a:grpSpLocks/>
            </p:cNvGrpSpPr>
            <p:nvPr/>
          </p:nvGrpSpPr>
          <p:grpSpPr bwMode="auto">
            <a:xfrm>
              <a:off x="3200400" y="4419600"/>
              <a:ext cx="936625" cy="1192213"/>
              <a:chOff x="2915" y="1514"/>
              <a:chExt cx="1166" cy="1183"/>
            </a:xfrm>
          </p:grpSpPr>
          <p:sp>
            <p:nvSpPr>
              <p:cNvPr id="204" name="Freeform 194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" name="Freeform 195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6" name="Content Placeholder 2"/>
          <p:cNvSpPr>
            <a:spLocks noGrp="1"/>
          </p:cNvSpPr>
          <p:nvPr>
            <p:ph idx="1"/>
          </p:nvPr>
        </p:nvSpPr>
        <p:spPr>
          <a:xfrm>
            <a:off x="431540" y="1133745"/>
            <a:ext cx="8595955" cy="99011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200" dirty="0" smtClean="0"/>
              <a:t>Which </a:t>
            </a:r>
            <a:r>
              <a:rPr lang="en-US" sz="3200" dirty="0"/>
              <a:t>coupled bunch </a:t>
            </a:r>
            <a:r>
              <a:rPr lang="en-US" sz="3200" dirty="0" smtClean="0"/>
              <a:t>mode is this ?</a:t>
            </a:r>
            <a:endParaRPr lang="en-US" sz="3200" b="1" u="sng" dirty="0"/>
          </a:p>
          <a:p>
            <a:pPr>
              <a:lnSpc>
                <a:spcPct val="110000"/>
              </a:lnSpc>
            </a:pPr>
            <a:r>
              <a:rPr lang="en-US" sz="3200" dirty="0" smtClean="0"/>
              <a:t>What is the synchrotron period ?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137422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79" y="53625"/>
            <a:ext cx="6615735" cy="914400"/>
          </a:xfrm>
        </p:spPr>
        <p:txBody>
          <a:bodyPr/>
          <a:lstStyle/>
          <a:p>
            <a:r>
              <a:rPr lang="en-US" sz="3600" dirty="0" smtClean="0"/>
              <a:t>Coupled Bunch </a:t>
            </a:r>
            <a:r>
              <a:rPr lang="en-US" sz="3600" dirty="0" err="1" smtClean="0"/>
              <a:t>Instab</a:t>
            </a:r>
            <a:r>
              <a:rPr lang="en-US" sz="3600" dirty="0" smtClean="0"/>
              <a:t>. on a Scope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69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14865" y="1169988"/>
            <a:ext cx="8119535" cy="5235575"/>
            <a:chOff x="414865" y="1169988"/>
            <a:chExt cx="8119535" cy="5235575"/>
          </a:xfrm>
        </p:grpSpPr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1489075" y="1703388"/>
              <a:ext cx="936625" cy="1192212"/>
              <a:chOff x="2915" y="1514"/>
              <a:chExt cx="1166" cy="1183"/>
            </a:xfrm>
          </p:grpSpPr>
          <p:sp>
            <p:nvSpPr>
              <p:cNvPr id="13" name="Freeform 3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4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5"/>
            <p:cNvGrpSpPr>
              <a:grpSpLocks/>
            </p:cNvGrpSpPr>
            <p:nvPr/>
          </p:nvGrpSpPr>
          <p:grpSpPr bwMode="auto">
            <a:xfrm>
              <a:off x="5680075" y="1703388"/>
              <a:ext cx="936625" cy="1192212"/>
              <a:chOff x="2915" y="1514"/>
              <a:chExt cx="1166" cy="1183"/>
            </a:xfrm>
          </p:grpSpPr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8"/>
            <p:cNvGrpSpPr>
              <a:grpSpLocks/>
            </p:cNvGrpSpPr>
            <p:nvPr/>
          </p:nvGrpSpPr>
          <p:grpSpPr bwMode="auto">
            <a:xfrm>
              <a:off x="4308475" y="1703388"/>
              <a:ext cx="936625" cy="1192212"/>
              <a:chOff x="2915" y="1514"/>
              <a:chExt cx="1166" cy="1183"/>
            </a:xfrm>
          </p:grpSpPr>
          <p:sp>
            <p:nvSpPr>
              <p:cNvPr id="19" name="Freeform 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 11"/>
            <p:cNvGrpSpPr>
              <a:grpSpLocks/>
            </p:cNvGrpSpPr>
            <p:nvPr/>
          </p:nvGrpSpPr>
          <p:grpSpPr bwMode="auto">
            <a:xfrm>
              <a:off x="2860675" y="1703388"/>
              <a:ext cx="936625" cy="1192212"/>
              <a:chOff x="2915" y="1514"/>
              <a:chExt cx="1166" cy="1183"/>
            </a:xfrm>
          </p:grpSpPr>
          <p:sp>
            <p:nvSpPr>
              <p:cNvPr id="22" name="Freeform 1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1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" name="Group 14"/>
            <p:cNvGrpSpPr>
              <a:grpSpLocks/>
            </p:cNvGrpSpPr>
            <p:nvPr/>
          </p:nvGrpSpPr>
          <p:grpSpPr bwMode="auto">
            <a:xfrm>
              <a:off x="1412875" y="1855788"/>
              <a:ext cx="936625" cy="1192212"/>
              <a:chOff x="2915" y="1514"/>
              <a:chExt cx="1166" cy="1183"/>
            </a:xfrm>
          </p:grpSpPr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1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17"/>
            <p:cNvGrpSpPr>
              <a:grpSpLocks/>
            </p:cNvGrpSpPr>
            <p:nvPr/>
          </p:nvGrpSpPr>
          <p:grpSpPr bwMode="auto">
            <a:xfrm>
              <a:off x="5756275" y="1855788"/>
              <a:ext cx="936625" cy="1192212"/>
              <a:chOff x="2915" y="1514"/>
              <a:chExt cx="1166" cy="1183"/>
            </a:xfrm>
          </p:grpSpPr>
          <p:sp>
            <p:nvSpPr>
              <p:cNvPr id="28" name="Freeform 1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Freeform 1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20"/>
            <p:cNvGrpSpPr>
              <a:grpSpLocks/>
            </p:cNvGrpSpPr>
            <p:nvPr/>
          </p:nvGrpSpPr>
          <p:grpSpPr bwMode="auto">
            <a:xfrm>
              <a:off x="4232275" y="1855788"/>
              <a:ext cx="936625" cy="1192212"/>
              <a:chOff x="2915" y="1514"/>
              <a:chExt cx="1166" cy="1183"/>
            </a:xfrm>
          </p:grpSpPr>
          <p:sp>
            <p:nvSpPr>
              <p:cNvPr id="31" name="Freeform 21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Freeform 22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" name="Group 23"/>
            <p:cNvGrpSpPr>
              <a:grpSpLocks/>
            </p:cNvGrpSpPr>
            <p:nvPr/>
          </p:nvGrpSpPr>
          <p:grpSpPr bwMode="auto">
            <a:xfrm>
              <a:off x="2936875" y="1855788"/>
              <a:ext cx="936625" cy="1192212"/>
              <a:chOff x="2915" y="1514"/>
              <a:chExt cx="1166" cy="1183"/>
            </a:xfrm>
          </p:grpSpPr>
          <p:sp>
            <p:nvSpPr>
              <p:cNvPr id="34" name="Freeform 24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Freeform 25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" name="Group 26"/>
            <p:cNvGrpSpPr>
              <a:grpSpLocks/>
            </p:cNvGrpSpPr>
            <p:nvPr/>
          </p:nvGrpSpPr>
          <p:grpSpPr bwMode="auto">
            <a:xfrm>
              <a:off x="1336675" y="2008188"/>
              <a:ext cx="936625" cy="1192212"/>
              <a:chOff x="2915" y="1514"/>
              <a:chExt cx="1166" cy="1183"/>
            </a:xfrm>
          </p:grpSpPr>
          <p:sp>
            <p:nvSpPr>
              <p:cNvPr id="37" name="Freeform 27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Freeform 28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" name="Group 29"/>
            <p:cNvGrpSpPr>
              <a:grpSpLocks/>
            </p:cNvGrpSpPr>
            <p:nvPr/>
          </p:nvGrpSpPr>
          <p:grpSpPr bwMode="auto">
            <a:xfrm>
              <a:off x="5832475" y="2008188"/>
              <a:ext cx="936625" cy="1192212"/>
              <a:chOff x="2915" y="1514"/>
              <a:chExt cx="1166" cy="1183"/>
            </a:xfrm>
          </p:grpSpPr>
          <p:sp>
            <p:nvSpPr>
              <p:cNvPr id="40" name="Freeform 30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Freeform 31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" name="Group 32"/>
            <p:cNvGrpSpPr>
              <a:grpSpLocks/>
            </p:cNvGrpSpPr>
            <p:nvPr/>
          </p:nvGrpSpPr>
          <p:grpSpPr bwMode="auto">
            <a:xfrm>
              <a:off x="4156075" y="2008188"/>
              <a:ext cx="936625" cy="1192212"/>
              <a:chOff x="2915" y="1514"/>
              <a:chExt cx="1166" cy="1183"/>
            </a:xfrm>
          </p:grpSpPr>
          <p:sp>
            <p:nvSpPr>
              <p:cNvPr id="43" name="Freeform 33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Freeform 34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" name="Group 35"/>
            <p:cNvGrpSpPr>
              <a:grpSpLocks/>
            </p:cNvGrpSpPr>
            <p:nvPr/>
          </p:nvGrpSpPr>
          <p:grpSpPr bwMode="auto">
            <a:xfrm>
              <a:off x="3013075" y="2008188"/>
              <a:ext cx="936625" cy="1192212"/>
              <a:chOff x="2915" y="1514"/>
              <a:chExt cx="1166" cy="1183"/>
            </a:xfrm>
          </p:grpSpPr>
          <p:sp>
            <p:nvSpPr>
              <p:cNvPr id="46" name="Freeform 3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Freeform 3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" name="Group 38"/>
            <p:cNvGrpSpPr>
              <a:grpSpLocks/>
            </p:cNvGrpSpPr>
            <p:nvPr/>
          </p:nvGrpSpPr>
          <p:grpSpPr bwMode="auto">
            <a:xfrm>
              <a:off x="1336675" y="2160588"/>
              <a:ext cx="936625" cy="1192212"/>
              <a:chOff x="2915" y="1514"/>
              <a:chExt cx="1166" cy="1183"/>
            </a:xfrm>
          </p:grpSpPr>
          <p:sp>
            <p:nvSpPr>
              <p:cNvPr id="49" name="Freeform 3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Freeform 4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" name="Group 41"/>
            <p:cNvGrpSpPr>
              <a:grpSpLocks/>
            </p:cNvGrpSpPr>
            <p:nvPr/>
          </p:nvGrpSpPr>
          <p:grpSpPr bwMode="auto">
            <a:xfrm>
              <a:off x="5832475" y="2160588"/>
              <a:ext cx="936625" cy="1192212"/>
              <a:chOff x="2915" y="1514"/>
              <a:chExt cx="1166" cy="1183"/>
            </a:xfrm>
          </p:grpSpPr>
          <p:sp>
            <p:nvSpPr>
              <p:cNvPr id="52" name="Freeform 4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Freeform 4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" name="Group 44"/>
            <p:cNvGrpSpPr>
              <a:grpSpLocks/>
            </p:cNvGrpSpPr>
            <p:nvPr/>
          </p:nvGrpSpPr>
          <p:grpSpPr bwMode="auto">
            <a:xfrm>
              <a:off x="4156075" y="2160588"/>
              <a:ext cx="936625" cy="1192212"/>
              <a:chOff x="2915" y="1514"/>
              <a:chExt cx="1166" cy="1183"/>
            </a:xfrm>
          </p:grpSpPr>
          <p:sp>
            <p:nvSpPr>
              <p:cNvPr id="55" name="Freeform 4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Freeform 4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7" name="Group 47"/>
            <p:cNvGrpSpPr>
              <a:grpSpLocks/>
            </p:cNvGrpSpPr>
            <p:nvPr/>
          </p:nvGrpSpPr>
          <p:grpSpPr bwMode="auto">
            <a:xfrm>
              <a:off x="3013075" y="2160588"/>
              <a:ext cx="936625" cy="1192212"/>
              <a:chOff x="2915" y="1514"/>
              <a:chExt cx="1166" cy="1183"/>
            </a:xfrm>
          </p:grpSpPr>
          <p:sp>
            <p:nvSpPr>
              <p:cNvPr id="58" name="Freeform 4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Freeform 4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" name="Group 50"/>
            <p:cNvGrpSpPr>
              <a:grpSpLocks/>
            </p:cNvGrpSpPr>
            <p:nvPr/>
          </p:nvGrpSpPr>
          <p:grpSpPr bwMode="auto">
            <a:xfrm>
              <a:off x="1412875" y="2312988"/>
              <a:ext cx="936625" cy="1192212"/>
              <a:chOff x="2915" y="1514"/>
              <a:chExt cx="1166" cy="1183"/>
            </a:xfrm>
          </p:grpSpPr>
          <p:sp>
            <p:nvSpPr>
              <p:cNvPr id="61" name="Freeform 51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Freeform 52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" name="Group 53"/>
            <p:cNvGrpSpPr>
              <a:grpSpLocks/>
            </p:cNvGrpSpPr>
            <p:nvPr/>
          </p:nvGrpSpPr>
          <p:grpSpPr bwMode="auto">
            <a:xfrm>
              <a:off x="5756275" y="2312988"/>
              <a:ext cx="936625" cy="1192212"/>
              <a:chOff x="2915" y="1514"/>
              <a:chExt cx="1166" cy="1183"/>
            </a:xfrm>
          </p:grpSpPr>
          <p:sp>
            <p:nvSpPr>
              <p:cNvPr id="64" name="Freeform 54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Freeform 55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" name="Group 56"/>
            <p:cNvGrpSpPr>
              <a:grpSpLocks/>
            </p:cNvGrpSpPr>
            <p:nvPr/>
          </p:nvGrpSpPr>
          <p:grpSpPr bwMode="auto">
            <a:xfrm>
              <a:off x="4232275" y="2312988"/>
              <a:ext cx="936625" cy="1192212"/>
              <a:chOff x="2915" y="1514"/>
              <a:chExt cx="1166" cy="1183"/>
            </a:xfrm>
          </p:grpSpPr>
          <p:sp>
            <p:nvSpPr>
              <p:cNvPr id="67" name="Freeform 57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Freeform 58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" name="Group 59"/>
            <p:cNvGrpSpPr>
              <a:grpSpLocks/>
            </p:cNvGrpSpPr>
            <p:nvPr/>
          </p:nvGrpSpPr>
          <p:grpSpPr bwMode="auto">
            <a:xfrm>
              <a:off x="2936875" y="2312988"/>
              <a:ext cx="936625" cy="1192212"/>
              <a:chOff x="2915" y="1514"/>
              <a:chExt cx="1166" cy="1183"/>
            </a:xfrm>
          </p:grpSpPr>
          <p:sp>
            <p:nvSpPr>
              <p:cNvPr id="70" name="Freeform 60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Freeform 61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" name="Group 62"/>
            <p:cNvGrpSpPr>
              <a:grpSpLocks/>
            </p:cNvGrpSpPr>
            <p:nvPr/>
          </p:nvGrpSpPr>
          <p:grpSpPr bwMode="auto">
            <a:xfrm>
              <a:off x="1489075" y="2465388"/>
              <a:ext cx="5127625" cy="1192212"/>
              <a:chOff x="1200" y="1440"/>
              <a:chExt cx="3230" cy="751"/>
            </a:xfrm>
          </p:grpSpPr>
          <p:grpSp>
            <p:nvGrpSpPr>
              <p:cNvPr id="73" name="Group 63"/>
              <p:cNvGrpSpPr>
                <a:grpSpLocks/>
              </p:cNvGrpSpPr>
              <p:nvPr/>
            </p:nvGrpSpPr>
            <p:grpSpPr bwMode="auto">
              <a:xfrm>
                <a:off x="1200" y="1440"/>
                <a:ext cx="590" cy="751"/>
                <a:chOff x="2915" y="1514"/>
                <a:chExt cx="1166" cy="1183"/>
              </a:xfrm>
            </p:grpSpPr>
            <p:sp>
              <p:nvSpPr>
                <p:cNvPr id="83" name="Freeform 64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Freeform 65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4" name="Group 66"/>
              <p:cNvGrpSpPr>
                <a:grpSpLocks/>
              </p:cNvGrpSpPr>
              <p:nvPr/>
            </p:nvGrpSpPr>
            <p:grpSpPr bwMode="auto">
              <a:xfrm>
                <a:off x="3840" y="1440"/>
                <a:ext cx="590" cy="751"/>
                <a:chOff x="2915" y="1514"/>
                <a:chExt cx="1166" cy="1183"/>
              </a:xfrm>
            </p:grpSpPr>
            <p:sp>
              <p:nvSpPr>
                <p:cNvPr id="81" name="Freeform 67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Freeform 68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5" name="Group 69"/>
              <p:cNvGrpSpPr>
                <a:grpSpLocks/>
              </p:cNvGrpSpPr>
              <p:nvPr/>
            </p:nvGrpSpPr>
            <p:grpSpPr bwMode="auto">
              <a:xfrm>
                <a:off x="2976" y="1440"/>
                <a:ext cx="590" cy="751"/>
                <a:chOff x="2915" y="1514"/>
                <a:chExt cx="1166" cy="1183"/>
              </a:xfrm>
            </p:grpSpPr>
            <p:sp>
              <p:nvSpPr>
                <p:cNvPr id="79" name="Freeform 70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Freeform 71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" name="Group 72"/>
              <p:cNvGrpSpPr>
                <a:grpSpLocks/>
              </p:cNvGrpSpPr>
              <p:nvPr/>
            </p:nvGrpSpPr>
            <p:grpSpPr bwMode="auto">
              <a:xfrm>
                <a:off x="2064" y="1440"/>
                <a:ext cx="590" cy="751"/>
                <a:chOff x="2915" y="1514"/>
                <a:chExt cx="1166" cy="1183"/>
              </a:xfrm>
            </p:grpSpPr>
            <p:sp>
              <p:nvSpPr>
                <p:cNvPr id="77" name="Freeform 73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Freeform 74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5" name="Group 75"/>
            <p:cNvGrpSpPr>
              <a:grpSpLocks/>
            </p:cNvGrpSpPr>
            <p:nvPr/>
          </p:nvGrpSpPr>
          <p:grpSpPr bwMode="auto">
            <a:xfrm>
              <a:off x="1565275" y="2617788"/>
              <a:ext cx="936625" cy="1192212"/>
              <a:chOff x="2915" y="1514"/>
              <a:chExt cx="1166" cy="1183"/>
            </a:xfrm>
          </p:grpSpPr>
          <p:sp>
            <p:nvSpPr>
              <p:cNvPr id="86" name="Freeform 7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Freeform 7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8" name="Group 78"/>
            <p:cNvGrpSpPr>
              <a:grpSpLocks/>
            </p:cNvGrpSpPr>
            <p:nvPr/>
          </p:nvGrpSpPr>
          <p:grpSpPr bwMode="auto">
            <a:xfrm>
              <a:off x="5603875" y="2617788"/>
              <a:ext cx="936625" cy="1192212"/>
              <a:chOff x="2915" y="1514"/>
              <a:chExt cx="1166" cy="1183"/>
            </a:xfrm>
          </p:grpSpPr>
          <p:sp>
            <p:nvSpPr>
              <p:cNvPr id="89" name="Freeform 7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Freeform 8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1" name="Group 81"/>
            <p:cNvGrpSpPr>
              <a:grpSpLocks/>
            </p:cNvGrpSpPr>
            <p:nvPr/>
          </p:nvGrpSpPr>
          <p:grpSpPr bwMode="auto">
            <a:xfrm>
              <a:off x="4384675" y="2617788"/>
              <a:ext cx="936625" cy="1192212"/>
              <a:chOff x="2915" y="1514"/>
              <a:chExt cx="1166" cy="1183"/>
            </a:xfrm>
          </p:grpSpPr>
          <p:sp>
            <p:nvSpPr>
              <p:cNvPr id="92" name="Freeform 8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Freeform 8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4" name="Group 84"/>
            <p:cNvGrpSpPr>
              <a:grpSpLocks/>
            </p:cNvGrpSpPr>
            <p:nvPr/>
          </p:nvGrpSpPr>
          <p:grpSpPr bwMode="auto">
            <a:xfrm>
              <a:off x="2784475" y="2617788"/>
              <a:ext cx="936625" cy="1192212"/>
              <a:chOff x="2915" y="1514"/>
              <a:chExt cx="1166" cy="1183"/>
            </a:xfrm>
          </p:grpSpPr>
          <p:sp>
            <p:nvSpPr>
              <p:cNvPr id="95" name="Freeform 8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Freeform 8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" name="Group 87"/>
            <p:cNvGrpSpPr>
              <a:grpSpLocks/>
            </p:cNvGrpSpPr>
            <p:nvPr/>
          </p:nvGrpSpPr>
          <p:grpSpPr bwMode="auto">
            <a:xfrm>
              <a:off x="1641475" y="2770188"/>
              <a:ext cx="936625" cy="1192212"/>
              <a:chOff x="2915" y="1514"/>
              <a:chExt cx="1166" cy="1183"/>
            </a:xfrm>
          </p:grpSpPr>
          <p:sp>
            <p:nvSpPr>
              <p:cNvPr id="98" name="Freeform 8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Freeform 8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0" name="Group 90"/>
            <p:cNvGrpSpPr>
              <a:grpSpLocks/>
            </p:cNvGrpSpPr>
            <p:nvPr/>
          </p:nvGrpSpPr>
          <p:grpSpPr bwMode="auto">
            <a:xfrm>
              <a:off x="5527675" y="2770188"/>
              <a:ext cx="936625" cy="1192212"/>
              <a:chOff x="2915" y="1514"/>
              <a:chExt cx="1166" cy="1183"/>
            </a:xfrm>
          </p:grpSpPr>
          <p:sp>
            <p:nvSpPr>
              <p:cNvPr id="101" name="Freeform 91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Freeform 92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" name="Group 93"/>
            <p:cNvGrpSpPr>
              <a:grpSpLocks/>
            </p:cNvGrpSpPr>
            <p:nvPr/>
          </p:nvGrpSpPr>
          <p:grpSpPr bwMode="auto">
            <a:xfrm>
              <a:off x="4460875" y="2770188"/>
              <a:ext cx="936625" cy="1192212"/>
              <a:chOff x="2915" y="1514"/>
              <a:chExt cx="1166" cy="1183"/>
            </a:xfrm>
          </p:grpSpPr>
          <p:sp>
            <p:nvSpPr>
              <p:cNvPr id="104" name="Freeform 94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Freeform 95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6" name="Group 96"/>
            <p:cNvGrpSpPr>
              <a:grpSpLocks/>
            </p:cNvGrpSpPr>
            <p:nvPr/>
          </p:nvGrpSpPr>
          <p:grpSpPr bwMode="auto">
            <a:xfrm>
              <a:off x="2708275" y="2770188"/>
              <a:ext cx="936625" cy="1192212"/>
              <a:chOff x="2915" y="1514"/>
              <a:chExt cx="1166" cy="1183"/>
            </a:xfrm>
          </p:grpSpPr>
          <p:sp>
            <p:nvSpPr>
              <p:cNvPr id="107" name="Freeform 97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Freeform 98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9" name="Group 99"/>
            <p:cNvGrpSpPr>
              <a:grpSpLocks/>
            </p:cNvGrpSpPr>
            <p:nvPr/>
          </p:nvGrpSpPr>
          <p:grpSpPr bwMode="auto">
            <a:xfrm>
              <a:off x="1641475" y="2922588"/>
              <a:ext cx="936625" cy="1192212"/>
              <a:chOff x="2915" y="1514"/>
              <a:chExt cx="1166" cy="1183"/>
            </a:xfrm>
          </p:grpSpPr>
          <p:sp>
            <p:nvSpPr>
              <p:cNvPr id="110" name="Freeform 100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Freeform 101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" name="Group 102"/>
            <p:cNvGrpSpPr>
              <a:grpSpLocks/>
            </p:cNvGrpSpPr>
            <p:nvPr/>
          </p:nvGrpSpPr>
          <p:grpSpPr bwMode="auto">
            <a:xfrm>
              <a:off x="5527675" y="2922588"/>
              <a:ext cx="936625" cy="1192212"/>
              <a:chOff x="2915" y="1514"/>
              <a:chExt cx="1166" cy="1183"/>
            </a:xfrm>
          </p:grpSpPr>
          <p:sp>
            <p:nvSpPr>
              <p:cNvPr id="113" name="Freeform 103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Freeform 104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5" name="Group 105"/>
            <p:cNvGrpSpPr>
              <a:grpSpLocks/>
            </p:cNvGrpSpPr>
            <p:nvPr/>
          </p:nvGrpSpPr>
          <p:grpSpPr bwMode="auto">
            <a:xfrm>
              <a:off x="4460875" y="2922588"/>
              <a:ext cx="936625" cy="1192212"/>
              <a:chOff x="2915" y="1514"/>
              <a:chExt cx="1166" cy="1183"/>
            </a:xfrm>
          </p:grpSpPr>
          <p:sp>
            <p:nvSpPr>
              <p:cNvPr id="116" name="Freeform 10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Freeform 10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8" name="Group 108"/>
            <p:cNvGrpSpPr>
              <a:grpSpLocks/>
            </p:cNvGrpSpPr>
            <p:nvPr/>
          </p:nvGrpSpPr>
          <p:grpSpPr bwMode="auto">
            <a:xfrm>
              <a:off x="2708275" y="2922588"/>
              <a:ext cx="936625" cy="1192212"/>
              <a:chOff x="2915" y="1514"/>
              <a:chExt cx="1166" cy="1183"/>
            </a:xfrm>
          </p:grpSpPr>
          <p:sp>
            <p:nvSpPr>
              <p:cNvPr id="119" name="Freeform 10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Freeform 11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1" name="Group 111"/>
            <p:cNvGrpSpPr>
              <a:grpSpLocks/>
            </p:cNvGrpSpPr>
            <p:nvPr/>
          </p:nvGrpSpPr>
          <p:grpSpPr bwMode="auto">
            <a:xfrm>
              <a:off x="1565275" y="3074988"/>
              <a:ext cx="936625" cy="1192212"/>
              <a:chOff x="2915" y="1514"/>
              <a:chExt cx="1166" cy="1183"/>
            </a:xfrm>
          </p:grpSpPr>
          <p:sp>
            <p:nvSpPr>
              <p:cNvPr id="122" name="Freeform 11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Freeform 11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4" name="Group 114"/>
            <p:cNvGrpSpPr>
              <a:grpSpLocks/>
            </p:cNvGrpSpPr>
            <p:nvPr/>
          </p:nvGrpSpPr>
          <p:grpSpPr bwMode="auto">
            <a:xfrm>
              <a:off x="5603875" y="3074988"/>
              <a:ext cx="936625" cy="1192212"/>
              <a:chOff x="2915" y="1514"/>
              <a:chExt cx="1166" cy="1183"/>
            </a:xfrm>
          </p:grpSpPr>
          <p:sp>
            <p:nvSpPr>
              <p:cNvPr id="125" name="Freeform 11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Freeform 11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" name="Group 117"/>
            <p:cNvGrpSpPr>
              <a:grpSpLocks/>
            </p:cNvGrpSpPr>
            <p:nvPr/>
          </p:nvGrpSpPr>
          <p:grpSpPr bwMode="auto">
            <a:xfrm>
              <a:off x="4384675" y="3074988"/>
              <a:ext cx="936625" cy="1192212"/>
              <a:chOff x="2915" y="1514"/>
              <a:chExt cx="1166" cy="1183"/>
            </a:xfrm>
          </p:grpSpPr>
          <p:sp>
            <p:nvSpPr>
              <p:cNvPr id="128" name="Freeform 11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Freeform 11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0" name="Group 120"/>
            <p:cNvGrpSpPr>
              <a:grpSpLocks/>
            </p:cNvGrpSpPr>
            <p:nvPr/>
          </p:nvGrpSpPr>
          <p:grpSpPr bwMode="auto">
            <a:xfrm>
              <a:off x="2784475" y="3074988"/>
              <a:ext cx="936625" cy="1192212"/>
              <a:chOff x="2915" y="1514"/>
              <a:chExt cx="1166" cy="1183"/>
            </a:xfrm>
          </p:grpSpPr>
          <p:sp>
            <p:nvSpPr>
              <p:cNvPr id="131" name="Freeform 121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Freeform 122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" name="Group 123"/>
            <p:cNvGrpSpPr>
              <a:grpSpLocks/>
            </p:cNvGrpSpPr>
            <p:nvPr/>
          </p:nvGrpSpPr>
          <p:grpSpPr bwMode="auto">
            <a:xfrm>
              <a:off x="1489075" y="3227388"/>
              <a:ext cx="5127625" cy="1192212"/>
              <a:chOff x="1200" y="1440"/>
              <a:chExt cx="3230" cy="751"/>
            </a:xfrm>
          </p:grpSpPr>
          <p:grpSp>
            <p:nvGrpSpPr>
              <p:cNvPr id="134" name="Group 124"/>
              <p:cNvGrpSpPr>
                <a:grpSpLocks/>
              </p:cNvGrpSpPr>
              <p:nvPr/>
            </p:nvGrpSpPr>
            <p:grpSpPr bwMode="auto">
              <a:xfrm>
                <a:off x="1200" y="1440"/>
                <a:ext cx="590" cy="751"/>
                <a:chOff x="2915" y="1514"/>
                <a:chExt cx="1166" cy="1183"/>
              </a:xfrm>
            </p:grpSpPr>
            <p:sp>
              <p:nvSpPr>
                <p:cNvPr id="144" name="Freeform 125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" name="Freeform 126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5" name="Group 127"/>
              <p:cNvGrpSpPr>
                <a:grpSpLocks/>
              </p:cNvGrpSpPr>
              <p:nvPr/>
            </p:nvGrpSpPr>
            <p:grpSpPr bwMode="auto">
              <a:xfrm>
                <a:off x="3840" y="1440"/>
                <a:ext cx="590" cy="751"/>
                <a:chOff x="2915" y="1514"/>
                <a:chExt cx="1166" cy="1183"/>
              </a:xfrm>
            </p:grpSpPr>
            <p:sp>
              <p:nvSpPr>
                <p:cNvPr id="142" name="Freeform 128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" name="Freeform 129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6" name="Group 130"/>
              <p:cNvGrpSpPr>
                <a:grpSpLocks/>
              </p:cNvGrpSpPr>
              <p:nvPr/>
            </p:nvGrpSpPr>
            <p:grpSpPr bwMode="auto">
              <a:xfrm>
                <a:off x="2976" y="1440"/>
                <a:ext cx="590" cy="751"/>
                <a:chOff x="2915" y="1514"/>
                <a:chExt cx="1166" cy="1183"/>
              </a:xfrm>
            </p:grpSpPr>
            <p:sp>
              <p:nvSpPr>
                <p:cNvPr id="140" name="Freeform 131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Freeform 132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7" name="Group 133"/>
              <p:cNvGrpSpPr>
                <a:grpSpLocks/>
              </p:cNvGrpSpPr>
              <p:nvPr/>
            </p:nvGrpSpPr>
            <p:grpSpPr bwMode="auto">
              <a:xfrm>
                <a:off x="2064" y="1440"/>
                <a:ext cx="590" cy="751"/>
                <a:chOff x="2915" y="1514"/>
                <a:chExt cx="1166" cy="1183"/>
              </a:xfrm>
            </p:grpSpPr>
            <p:sp>
              <p:nvSpPr>
                <p:cNvPr id="138" name="Freeform 134"/>
                <p:cNvSpPr>
                  <a:spLocks/>
                </p:cNvSpPr>
                <p:nvPr/>
              </p:nvSpPr>
              <p:spPr bwMode="auto">
                <a:xfrm>
                  <a:off x="2915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Freeform 135"/>
                <p:cNvSpPr>
                  <a:spLocks/>
                </p:cNvSpPr>
                <p:nvPr/>
              </p:nvSpPr>
              <p:spPr bwMode="auto">
                <a:xfrm flipH="1">
                  <a:off x="3498" y="1514"/>
                  <a:ext cx="583" cy="1183"/>
                </a:xfrm>
                <a:custGeom>
                  <a:avLst/>
                  <a:gdLst>
                    <a:gd name="T0" fmla="*/ 0 w 720"/>
                    <a:gd name="T1" fmla="*/ 299 h 1488"/>
                    <a:gd name="T2" fmla="*/ 44 w 720"/>
                    <a:gd name="T3" fmla="*/ 250 h 1488"/>
                    <a:gd name="T4" fmla="*/ 121 w 720"/>
                    <a:gd name="T5" fmla="*/ 48 h 1488"/>
                    <a:gd name="T6" fmla="*/ 164 w 720"/>
                    <a:gd name="T7" fmla="*/ 0 h 14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1488"/>
                    <a:gd name="T14" fmla="*/ 720 w 720"/>
                    <a:gd name="T15" fmla="*/ 1488 h 14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1488">
                      <a:moveTo>
                        <a:pt x="0" y="1488"/>
                      </a:moveTo>
                      <a:cubicBezTo>
                        <a:pt x="52" y="1472"/>
                        <a:pt x="104" y="1456"/>
                        <a:pt x="192" y="1248"/>
                      </a:cubicBezTo>
                      <a:cubicBezTo>
                        <a:pt x="280" y="1040"/>
                        <a:pt x="440" y="448"/>
                        <a:pt x="528" y="240"/>
                      </a:cubicBezTo>
                      <a:cubicBezTo>
                        <a:pt x="616" y="32"/>
                        <a:pt x="668" y="16"/>
                        <a:pt x="720" y="0"/>
                      </a:cubicBez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6" name="Group 136"/>
            <p:cNvGrpSpPr>
              <a:grpSpLocks/>
            </p:cNvGrpSpPr>
            <p:nvPr/>
          </p:nvGrpSpPr>
          <p:grpSpPr bwMode="auto">
            <a:xfrm>
              <a:off x="1412875" y="3379788"/>
              <a:ext cx="936625" cy="1192212"/>
              <a:chOff x="2915" y="1514"/>
              <a:chExt cx="1166" cy="1183"/>
            </a:xfrm>
          </p:grpSpPr>
          <p:sp>
            <p:nvSpPr>
              <p:cNvPr id="147" name="Freeform 137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Freeform 138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9" name="Group 139"/>
            <p:cNvGrpSpPr>
              <a:grpSpLocks/>
            </p:cNvGrpSpPr>
            <p:nvPr/>
          </p:nvGrpSpPr>
          <p:grpSpPr bwMode="auto">
            <a:xfrm>
              <a:off x="5756275" y="3379788"/>
              <a:ext cx="936625" cy="1192212"/>
              <a:chOff x="2915" y="1514"/>
              <a:chExt cx="1166" cy="1183"/>
            </a:xfrm>
          </p:grpSpPr>
          <p:sp>
            <p:nvSpPr>
              <p:cNvPr id="150" name="Freeform 140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Freeform 141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2" name="Group 142"/>
            <p:cNvGrpSpPr>
              <a:grpSpLocks/>
            </p:cNvGrpSpPr>
            <p:nvPr/>
          </p:nvGrpSpPr>
          <p:grpSpPr bwMode="auto">
            <a:xfrm>
              <a:off x="4232275" y="3379788"/>
              <a:ext cx="936625" cy="1192212"/>
              <a:chOff x="2915" y="1514"/>
              <a:chExt cx="1166" cy="1183"/>
            </a:xfrm>
          </p:grpSpPr>
          <p:sp>
            <p:nvSpPr>
              <p:cNvPr id="153" name="Freeform 143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Freeform 144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5" name="Group 145"/>
            <p:cNvGrpSpPr>
              <a:grpSpLocks/>
            </p:cNvGrpSpPr>
            <p:nvPr/>
          </p:nvGrpSpPr>
          <p:grpSpPr bwMode="auto">
            <a:xfrm>
              <a:off x="2936875" y="3379788"/>
              <a:ext cx="936625" cy="1192212"/>
              <a:chOff x="2915" y="1514"/>
              <a:chExt cx="1166" cy="1183"/>
            </a:xfrm>
          </p:grpSpPr>
          <p:sp>
            <p:nvSpPr>
              <p:cNvPr id="156" name="Freeform 14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Freeform 14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8" name="Group 148"/>
            <p:cNvGrpSpPr>
              <a:grpSpLocks/>
            </p:cNvGrpSpPr>
            <p:nvPr/>
          </p:nvGrpSpPr>
          <p:grpSpPr bwMode="auto">
            <a:xfrm>
              <a:off x="1336675" y="3532188"/>
              <a:ext cx="936625" cy="1192212"/>
              <a:chOff x="2915" y="1514"/>
              <a:chExt cx="1166" cy="1183"/>
            </a:xfrm>
          </p:grpSpPr>
          <p:sp>
            <p:nvSpPr>
              <p:cNvPr id="159" name="Freeform 14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Freeform 15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1" name="Group 151"/>
            <p:cNvGrpSpPr>
              <a:grpSpLocks/>
            </p:cNvGrpSpPr>
            <p:nvPr/>
          </p:nvGrpSpPr>
          <p:grpSpPr bwMode="auto">
            <a:xfrm>
              <a:off x="5832475" y="3532188"/>
              <a:ext cx="936625" cy="1192212"/>
              <a:chOff x="2915" y="1514"/>
              <a:chExt cx="1166" cy="1183"/>
            </a:xfrm>
          </p:grpSpPr>
          <p:sp>
            <p:nvSpPr>
              <p:cNvPr id="162" name="Freeform 15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" name="Freeform 15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4" name="Group 154"/>
            <p:cNvGrpSpPr>
              <a:grpSpLocks/>
            </p:cNvGrpSpPr>
            <p:nvPr/>
          </p:nvGrpSpPr>
          <p:grpSpPr bwMode="auto">
            <a:xfrm>
              <a:off x="4156075" y="3532188"/>
              <a:ext cx="936625" cy="1192212"/>
              <a:chOff x="2915" y="1514"/>
              <a:chExt cx="1166" cy="1183"/>
            </a:xfrm>
          </p:grpSpPr>
          <p:sp>
            <p:nvSpPr>
              <p:cNvPr id="165" name="Freeform 15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" name="Freeform 15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7" name="Group 157"/>
            <p:cNvGrpSpPr>
              <a:grpSpLocks/>
            </p:cNvGrpSpPr>
            <p:nvPr/>
          </p:nvGrpSpPr>
          <p:grpSpPr bwMode="auto">
            <a:xfrm>
              <a:off x="3013075" y="3532188"/>
              <a:ext cx="936625" cy="1192212"/>
              <a:chOff x="2915" y="1514"/>
              <a:chExt cx="1166" cy="1183"/>
            </a:xfrm>
          </p:grpSpPr>
          <p:sp>
            <p:nvSpPr>
              <p:cNvPr id="168" name="Freeform 15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" name="Freeform 15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0" name="Group 160"/>
            <p:cNvGrpSpPr>
              <a:grpSpLocks/>
            </p:cNvGrpSpPr>
            <p:nvPr/>
          </p:nvGrpSpPr>
          <p:grpSpPr bwMode="auto">
            <a:xfrm>
              <a:off x="1260475" y="3684588"/>
              <a:ext cx="936625" cy="1192212"/>
              <a:chOff x="2915" y="1514"/>
              <a:chExt cx="1166" cy="1183"/>
            </a:xfrm>
          </p:grpSpPr>
          <p:sp>
            <p:nvSpPr>
              <p:cNvPr id="171" name="Freeform 161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" name="Freeform 162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3" name="Group 163"/>
            <p:cNvGrpSpPr>
              <a:grpSpLocks/>
            </p:cNvGrpSpPr>
            <p:nvPr/>
          </p:nvGrpSpPr>
          <p:grpSpPr bwMode="auto">
            <a:xfrm>
              <a:off x="5908675" y="3684588"/>
              <a:ext cx="936625" cy="1192212"/>
              <a:chOff x="2915" y="1514"/>
              <a:chExt cx="1166" cy="1183"/>
            </a:xfrm>
          </p:grpSpPr>
          <p:sp>
            <p:nvSpPr>
              <p:cNvPr id="174" name="Freeform 164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Freeform 165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6" name="Group 166"/>
            <p:cNvGrpSpPr>
              <a:grpSpLocks/>
            </p:cNvGrpSpPr>
            <p:nvPr/>
          </p:nvGrpSpPr>
          <p:grpSpPr bwMode="auto">
            <a:xfrm>
              <a:off x="4079875" y="3684588"/>
              <a:ext cx="936625" cy="1192212"/>
              <a:chOff x="2915" y="1514"/>
              <a:chExt cx="1166" cy="1183"/>
            </a:xfrm>
          </p:grpSpPr>
          <p:sp>
            <p:nvSpPr>
              <p:cNvPr id="177" name="Freeform 167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Freeform 168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9" name="Group 169"/>
            <p:cNvGrpSpPr>
              <a:grpSpLocks/>
            </p:cNvGrpSpPr>
            <p:nvPr/>
          </p:nvGrpSpPr>
          <p:grpSpPr bwMode="auto">
            <a:xfrm>
              <a:off x="3089275" y="3684588"/>
              <a:ext cx="936625" cy="1192212"/>
              <a:chOff x="2915" y="1514"/>
              <a:chExt cx="1166" cy="1183"/>
            </a:xfrm>
          </p:grpSpPr>
          <p:sp>
            <p:nvSpPr>
              <p:cNvPr id="180" name="Freeform 170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Freeform 171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2" name="Group 172"/>
            <p:cNvGrpSpPr>
              <a:grpSpLocks/>
            </p:cNvGrpSpPr>
            <p:nvPr/>
          </p:nvGrpSpPr>
          <p:grpSpPr bwMode="auto">
            <a:xfrm>
              <a:off x="1336675" y="3836988"/>
              <a:ext cx="936625" cy="1192212"/>
              <a:chOff x="2915" y="1514"/>
              <a:chExt cx="1166" cy="1183"/>
            </a:xfrm>
          </p:grpSpPr>
          <p:sp>
            <p:nvSpPr>
              <p:cNvPr id="183" name="Freeform 173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Freeform 174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5" name="Group 175"/>
            <p:cNvGrpSpPr>
              <a:grpSpLocks/>
            </p:cNvGrpSpPr>
            <p:nvPr/>
          </p:nvGrpSpPr>
          <p:grpSpPr bwMode="auto">
            <a:xfrm>
              <a:off x="5832475" y="3836988"/>
              <a:ext cx="936625" cy="1192212"/>
              <a:chOff x="2915" y="1514"/>
              <a:chExt cx="1166" cy="1183"/>
            </a:xfrm>
          </p:grpSpPr>
          <p:sp>
            <p:nvSpPr>
              <p:cNvPr id="186" name="Freeform 176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Freeform 177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8" name="Group 178"/>
            <p:cNvGrpSpPr>
              <a:grpSpLocks/>
            </p:cNvGrpSpPr>
            <p:nvPr/>
          </p:nvGrpSpPr>
          <p:grpSpPr bwMode="auto">
            <a:xfrm>
              <a:off x="4156075" y="3836988"/>
              <a:ext cx="936625" cy="1192212"/>
              <a:chOff x="2915" y="1514"/>
              <a:chExt cx="1166" cy="1183"/>
            </a:xfrm>
          </p:grpSpPr>
          <p:sp>
            <p:nvSpPr>
              <p:cNvPr id="189" name="Freeform 179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Freeform 180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1" name="Group 181"/>
            <p:cNvGrpSpPr>
              <a:grpSpLocks/>
            </p:cNvGrpSpPr>
            <p:nvPr/>
          </p:nvGrpSpPr>
          <p:grpSpPr bwMode="auto">
            <a:xfrm>
              <a:off x="3013075" y="3836988"/>
              <a:ext cx="936625" cy="1192212"/>
              <a:chOff x="2915" y="1514"/>
              <a:chExt cx="1166" cy="1183"/>
            </a:xfrm>
          </p:grpSpPr>
          <p:sp>
            <p:nvSpPr>
              <p:cNvPr id="192" name="Freeform 182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Freeform 183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4" name="Group 184"/>
            <p:cNvGrpSpPr>
              <a:grpSpLocks/>
            </p:cNvGrpSpPr>
            <p:nvPr/>
          </p:nvGrpSpPr>
          <p:grpSpPr bwMode="auto">
            <a:xfrm>
              <a:off x="1412875" y="3989388"/>
              <a:ext cx="936625" cy="1192212"/>
              <a:chOff x="2915" y="1514"/>
              <a:chExt cx="1166" cy="1183"/>
            </a:xfrm>
          </p:grpSpPr>
          <p:sp>
            <p:nvSpPr>
              <p:cNvPr id="195" name="Freeform 185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Freeform 186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7" name="Group 187"/>
            <p:cNvGrpSpPr>
              <a:grpSpLocks/>
            </p:cNvGrpSpPr>
            <p:nvPr/>
          </p:nvGrpSpPr>
          <p:grpSpPr bwMode="auto">
            <a:xfrm>
              <a:off x="5756275" y="3989388"/>
              <a:ext cx="936625" cy="1192212"/>
              <a:chOff x="2915" y="1514"/>
              <a:chExt cx="1166" cy="1183"/>
            </a:xfrm>
          </p:grpSpPr>
          <p:sp>
            <p:nvSpPr>
              <p:cNvPr id="198" name="Freeform 188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Freeform 189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0" name="Group 190"/>
            <p:cNvGrpSpPr>
              <a:grpSpLocks/>
            </p:cNvGrpSpPr>
            <p:nvPr/>
          </p:nvGrpSpPr>
          <p:grpSpPr bwMode="auto">
            <a:xfrm>
              <a:off x="4232275" y="3989388"/>
              <a:ext cx="936625" cy="1192212"/>
              <a:chOff x="2915" y="1514"/>
              <a:chExt cx="1166" cy="1183"/>
            </a:xfrm>
          </p:grpSpPr>
          <p:sp>
            <p:nvSpPr>
              <p:cNvPr id="201" name="Freeform 191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" name="Freeform 192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3" name="Group 193"/>
            <p:cNvGrpSpPr>
              <a:grpSpLocks/>
            </p:cNvGrpSpPr>
            <p:nvPr/>
          </p:nvGrpSpPr>
          <p:grpSpPr bwMode="auto">
            <a:xfrm>
              <a:off x="2936875" y="3989388"/>
              <a:ext cx="936625" cy="1192212"/>
              <a:chOff x="2915" y="1514"/>
              <a:chExt cx="1166" cy="1183"/>
            </a:xfrm>
          </p:grpSpPr>
          <p:sp>
            <p:nvSpPr>
              <p:cNvPr id="204" name="Freeform 194"/>
              <p:cNvSpPr>
                <a:spLocks/>
              </p:cNvSpPr>
              <p:nvPr/>
            </p:nvSpPr>
            <p:spPr bwMode="auto">
              <a:xfrm>
                <a:off x="2915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" name="Freeform 195"/>
              <p:cNvSpPr>
                <a:spLocks/>
              </p:cNvSpPr>
              <p:nvPr/>
            </p:nvSpPr>
            <p:spPr bwMode="auto">
              <a:xfrm flipH="1">
                <a:off x="3498" y="1514"/>
                <a:ext cx="583" cy="1183"/>
              </a:xfrm>
              <a:custGeom>
                <a:avLst/>
                <a:gdLst>
                  <a:gd name="T0" fmla="*/ 0 w 720"/>
                  <a:gd name="T1" fmla="*/ 299 h 1488"/>
                  <a:gd name="T2" fmla="*/ 44 w 720"/>
                  <a:gd name="T3" fmla="*/ 250 h 1488"/>
                  <a:gd name="T4" fmla="*/ 121 w 720"/>
                  <a:gd name="T5" fmla="*/ 48 h 1488"/>
                  <a:gd name="T6" fmla="*/ 164 w 720"/>
                  <a:gd name="T7" fmla="*/ 0 h 14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1488"/>
                  <a:gd name="T14" fmla="*/ 720 w 720"/>
                  <a:gd name="T15" fmla="*/ 1488 h 14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1488">
                    <a:moveTo>
                      <a:pt x="0" y="1488"/>
                    </a:moveTo>
                    <a:cubicBezTo>
                      <a:pt x="52" y="1472"/>
                      <a:pt x="104" y="1456"/>
                      <a:pt x="192" y="1248"/>
                    </a:cubicBezTo>
                    <a:cubicBezTo>
                      <a:pt x="280" y="1040"/>
                      <a:pt x="440" y="448"/>
                      <a:pt x="528" y="240"/>
                    </a:cubicBezTo>
                    <a:cubicBezTo>
                      <a:pt x="616" y="32"/>
                      <a:pt x="668" y="16"/>
                      <a:pt x="720" y="0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6" name="Line 197"/>
            <p:cNvSpPr>
              <a:spLocks noChangeShapeType="1"/>
            </p:cNvSpPr>
            <p:nvPr/>
          </p:nvSpPr>
          <p:spPr bwMode="auto">
            <a:xfrm flipH="1">
              <a:off x="6289675" y="1703388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" name="Line 198"/>
            <p:cNvSpPr>
              <a:spLocks noChangeShapeType="1"/>
            </p:cNvSpPr>
            <p:nvPr/>
          </p:nvSpPr>
          <p:spPr bwMode="auto">
            <a:xfrm flipH="1">
              <a:off x="6365875" y="3455988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" name="Line 199"/>
            <p:cNvSpPr>
              <a:spLocks noChangeShapeType="1"/>
            </p:cNvSpPr>
            <p:nvPr/>
          </p:nvSpPr>
          <p:spPr bwMode="auto">
            <a:xfrm>
              <a:off x="7432675" y="1855788"/>
              <a:ext cx="0" cy="15240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" name="Text Box 200"/>
            <p:cNvSpPr txBox="1">
              <a:spLocks noChangeArrowheads="1"/>
            </p:cNvSpPr>
            <p:nvPr/>
          </p:nvSpPr>
          <p:spPr bwMode="auto">
            <a:xfrm>
              <a:off x="4918075" y="1169988"/>
              <a:ext cx="36163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solidFill>
                    <a:srgbClr val="7FD13B"/>
                  </a:solidFill>
                </a:rPr>
                <a:t>One Synchrotron period</a:t>
              </a:r>
            </a:p>
          </p:txBody>
        </p:sp>
        <p:sp>
          <p:nvSpPr>
            <p:cNvPr id="210" name="Line 201"/>
            <p:cNvSpPr>
              <a:spLocks noChangeShapeType="1"/>
            </p:cNvSpPr>
            <p:nvPr/>
          </p:nvSpPr>
          <p:spPr bwMode="auto">
            <a:xfrm flipH="1">
              <a:off x="8001000" y="1600200"/>
              <a:ext cx="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" name="Line 202"/>
            <p:cNvSpPr>
              <a:spLocks noChangeShapeType="1"/>
            </p:cNvSpPr>
            <p:nvPr/>
          </p:nvSpPr>
          <p:spPr bwMode="auto">
            <a:xfrm flipH="1">
              <a:off x="7467600" y="2590800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" name="Rectangle 204"/>
            <p:cNvSpPr txBox="1">
              <a:spLocks noChangeArrowheads="1"/>
            </p:cNvSpPr>
            <p:nvPr/>
          </p:nvSpPr>
          <p:spPr>
            <a:xfrm>
              <a:off x="803275" y="1169988"/>
              <a:ext cx="3581400" cy="457200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411480" indent="-342900" algn="l" rtl="0" eaLnBrk="1" latinLnBrk="0" hangingPunct="1"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/>
                <a:buChar char=""/>
                <a:defRPr kumimoji="0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0664" indent="-28575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/>
                <a:buChar char="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96696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 2"/>
                <a:buChar char="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61872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 3"/>
                <a:buChar char=""/>
                <a:defRPr kumimoji="0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81328" indent="-210312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928" indent="-210312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 2"/>
                <a:buChar char="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01952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3976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r>
                <a:rPr lang="en-US" sz="2400" dirty="0" smtClean="0"/>
                <a:t>This is Mode n = 2</a:t>
              </a:r>
              <a:endParaRPr lang="en-US" sz="2400" dirty="0"/>
            </a:p>
          </p:txBody>
        </p:sp>
        <p:sp>
          <p:nvSpPr>
            <p:cNvPr id="213" name="Line 29"/>
            <p:cNvSpPr>
              <a:spLocks noChangeShapeType="1"/>
            </p:cNvSpPr>
            <p:nvPr/>
          </p:nvSpPr>
          <p:spPr bwMode="auto">
            <a:xfrm>
              <a:off x="1295400" y="5791200"/>
              <a:ext cx="556260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" name="Oval 30"/>
            <p:cNvSpPr>
              <a:spLocks noChangeArrowheads="1"/>
            </p:cNvSpPr>
            <p:nvPr/>
          </p:nvSpPr>
          <p:spPr bwMode="auto">
            <a:xfrm>
              <a:off x="1600200" y="5486400"/>
              <a:ext cx="762000" cy="685800"/>
            </a:xfrm>
            <a:prstGeom prst="ellipse">
              <a:avLst/>
            </a:prstGeom>
            <a:noFill/>
            <a:ln w="38100" cap="rnd">
              <a:solidFill>
                <a:schemeClr val="tx2">
                  <a:lumMod val="5000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" name="Oval 31"/>
            <p:cNvSpPr>
              <a:spLocks noChangeArrowheads="1"/>
            </p:cNvSpPr>
            <p:nvPr/>
          </p:nvSpPr>
          <p:spPr bwMode="auto">
            <a:xfrm>
              <a:off x="5867400" y="54864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007EEA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6" name="Oval 32"/>
            <p:cNvSpPr>
              <a:spLocks noChangeArrowheads="1"/>
            </p:cNvSpPr>
            <p:nvPr/>
          </p:nvSpPr>
          <p:spPr bwMode="auto">
            <a:xfrm>
              <a:off x="4419600" y="54864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007EEA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7" name="Oval 33"/>
            <p:cNvSpPr>
              <a:spLocks noChangeArrowheads="1"/>
            </p:cNvSpPr>
            <p:nvPr/>
          </p:nvSpPr>
          <p:spPr bwMode="auto">
            <a:xfrm>
              <a:off x="3048000" y="5486400"/>
              <a:ext cx="762000" cy="685800"/>
            </a:xfrm>
            <a:prstGeom prst="ellipse">
              <a:avLst/>
            </a:prstGeom>
            <a:noFill/>
            <a:ln w="38100" cap="rnd">
              <a:solidFill>
                <a:srgbClr val="007EEA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8" name="Oval 34"/>
            <p:cNvSpPr>
              <a:spLocks noChangeArrowheads="1"/>
            </p:cNvSpPr>
            <p:nvPr/>
          </p:nvSpPr>
          <p:spPr bwMode="auto">
            <a:xfrm>
              <a:off x="1871700" y="540922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9" name="Oval 35"/>
            <p:cNvSpPr>
              <a:spLocks noChangeArrowheads="1"/>
            </p:cNvSpPr>
            <p:nvPr/>
          </p:nvSpPr>
          <p:spPr bwMode="auto">
            <a:xfrm>
              <a:off x="3356865" y="6084295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0" name="Oval 36"/>
            <p:cNvSpPr>
              <a:spLocks noChangeArrowheads="1"/>
            </p:cNvSpPr>
            <p:nvPr/>
          </p:nvSpPr>
          <p:spPr bwMode="auto">
            <a:xfrm>
              <a:off x="4707015" y="540922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1" name="Oval 37"/>
            <p:cNvSpPr>
              <a:spLocks noChangeArrowheads="1"/>
            </p:cNvSpPr>
            <p:nvPr/>
          </p:nvSpPr>
          <p:spPr bwMode="auto">
            <a:xfrm>
              <a:off x="6147175" y="6084295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2" name="Line 38"/>
            <p:cNvSpPr>
              <a:spLocks noChangeShapeType="1"/>
            </p:cNvSpPr>
            <p:nvPr/>
          </p:nvSpPr>
          <p:spPr bwMode="auto">
            <a:xfrm flipV="1">
              <a:off x="1447800" y="5486400"/>
              <a:ext cx="228600" cy="2286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" name="Text Box 52"/>
            <p:cNvSpPr txBox="1">
              <a:spLocks noChangeArrowheads="1"/>
            </p:cNvSpPr>
            <p:nvPr/>
          </p:nvSpPr>
          <p:spPr bwMode="auto">
            <a:xfrm>
              <a:off x="7245350" y="5562600"/>
              <a:ext cx="679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n=2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224" name="Text Box 54"/>
            <p:cNvSpPr txBox="1">
              <a:spLocks noChangeArrowheads="1"/>
            </p:cNvSpPr>
            <p:nvPr/>
          </p:nvSpPr>
          <p:spPr bwMode="auto">
            <a:xfrm>
              <a:off x="7239000" y="5943600"/>
              <a:ext cx="1143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Symbol" charset="0"/>
                </a:rPr>
                <a:t>Df = p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225" name="Line 8"/>
            <p:cNvSpPr>
              <a:spLocks noChangeShapeType="1"/>
            </p:cNvSpPr>
            <p:nvPr/>
          </p:nvSpPr>
          <p:spPr bwMode="auto">
            <a:xfrm>
              <a:off x="457200" y="5029200"/>
              <a:ext cx="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" name="Line 9"/>
            <p:cNvSpPr>
              <a:spLocks noChangeShapeType="1"/>
            </p:cNvSpPr>
            <p:nvPr/>
          </p:nvSpPr>
          <p:spPr bwMode="auto">
            <a:xfrm>
              <a:off x="457200" y="5791200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" name="Text Box 10"/>
            <p:cNvSpPr txBox="1">
              <a:spLocks noChangeArrowheads="1"/>
            </p:cNvSpPr>
            <p:nvPr/>
          </p:nvSpPr>
          <p:spPr bwMode="auto">
            <a:xfrm>
              <a:off x="414865" y="4689475"/>
              <a:ext cx="4796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  <a:sym typeface="Symbol" charset="0"/>
                </a:rPr>
                <a:t></a:t>
              </a:r>
              <a:r>
                <a:rPr lang="en-US" sz="1800" b="1" dirty="0">
                  <a:latin typeface="+mn-lt"/>
                </a:rPr>
                <a:t>E</a:t>
              </a:r>
            </a:p>
          </p:txBody>
        </p:sp>
        <p:sp>
          <p:nvSpPr>
            <p:cNvPr id="228" name="Text Box 11"/>
            <p:cNvSpPr txBox="1">
              <a:spLocks noChangeArrowheads="1"/>
            </p:cNvSpPr>
            <p:nvPr/>
          </p:nvSpPr>
          <p:spPr bwMode="auto">
            <a:xfrm>
              <a:off x="457200" y="5827713"/>
              <a:ext cx="8259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</a:rPr>
                <a:t>phase</a:t>
              </a:r>
              <a:endParaRPr lang="en-US" dirty="0">
                <a:latin typeface="+mn-lt"/>
              </a:endParaRPr>
            </a:p>
          </p:txBody>
        </p:sp>
        <p:cxnSp>
          <p:nvCxnSpPr>
            <p:cNvPr id="229" name="Straight Connector 224"/>
            <p:cNvCxnSpPr>
              <a:cxnSpLocks noChangeShapeType="1"/>
            </p:cNvCxnSpPr>
            <p:nvPr/>
          </p:nvCxnSpPr>
          <p:spPr bwMode="auto">
            <a:xfrm rot="16200000" flipV="1">
              <a:off x="-381000" y="3886200"/>
              <a:ext cx="46482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0" name="Straight Connector 225"/>
            <p:cNvCxnSpPr>
              <a:cxnSpLocks noChangeShapeType="1"/>
            </p:cNvCxnSpPr>
            <p:nvPr/>
          </p:nvCxnSpPr>
          <p:spPr bwMode="auto">
            <a:xfrm rot="16200000" flipV="1">
              <a:off x="1066800" y="3886200"/>
              <a:ext cx="4648200" cy="762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1" name="Straight Connector 226"/>
            <p:cNvCxnSpPr>
              <a:cxnSpLocks noChangeShapeType="1"/>
            </p:cNvCxnSpPr>
            <p:nvPr/>
          </p:nvCxnSpPr>
          <p:spPr bwMode="auto">
            <a:xfrm rot="16200000" flipV="1">
              <a:off x="2438400" y="3886200"/>
              <a:ext cx="4648200" cy="762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2" name="Straight Connector 227"/>
            <p:cNvCxnSpPr>
              <a:cxnSpLocks noChangeShapeType="1"/>
            </p:cNvCxnSpPr>
            <p:nvPr/>
          </p:nvCxnSpPr>
          <p:spPr bwMode="auto">
            <a:xfrm rot="16200000" flipV="1">
              <a:off x="3886200" y="3886200"/>
              <a:ext cx="4648200" cy="762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37422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Impedance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190910" cy="495055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Any change of cross section or material leads to a finite impedance</a:t>
            </a:r>
          </a:p>
          <a:p>
            <a:r>
              <a:rPr lang="en-US" sz="2400" dirty="0">
                <a:solidFill>
                  <a:srgbClr val="FFFFFF"/>
                </a:solidFill>
              </a:rPr>
              <a:t>We can describe the vacuum chamber as a series of cavities</a:t>
            </a:r>
          </a:p>
          <a:p>
            <a:pPr lvl="1"/>
            <a:r>
              <a:rPr lang="en-US" sz="2000" b="1" u="sng" dirty="0">
                <a:solidFill>
                  <a:srgbClr val="FFFFFF"/>
                </a:solidFill>
              </a:rPr>
              <a:t>Narrow band</a:t>
            </a:r>
            <a:r>
              <a:rPr lang="en-US" sz="2000" dirty="0">
                <a:solidFill>
                  <a:srgbClr val="FFFFFF"/>
                </a:solidFill>
              </a:rPr>
              <a:t> - High Q resonators - RF Cavities tuned </a:t>
            </a:r>
            <a:r>
              <a:rPr lang="en-US" sz="2000" dirty="0" smtClean="0">
                <a:solidFill>
                  <a:srgbClr val="FFFFFF"/>
                </a:solidFill>
              </a:rPr>
              <a:t>to </a:t>
            </a:r>
            <a:r>
              <a:rPr lang="en-US" sz="2000" dirty="0">
                <a:solidFill>
                  <a:srgbClr val="FFFFFF"/>
                </a:solidFill>
              </a:rPr>
              <a:t>some harmonic of the revolution frequency</a:t>
            </a:r>
          </a:p>
          <a:p>
            <a:pPr lvl="1"/>
            <a:r>
              <a:rPr lang="en-US" sz="2000" b="1" u="sng" dirty="0">
                <a:solidFill>
                  <a:srgbClr val="FFFFFF"/>
                </a:solidFill>
              </a:rPr>
              <a:t>Broad band</a:t>
            </a:r>
            <a:r>
              <a:rPr lang="en-US" sz="2000" dirty="0">
                <a:solidFill>
                  <a:srgbClr val="FFFFFF"/>
                </a:solidFill>
              </a:rPr>
              <a:t> - Low Q resonators - rest of the machine</a:t>
            </a:r>
          </a:p>
          <a:p>
            <a:r>
              <a:rPr lang="en-US" sz="2400" dirty="0">
                <a:solidFill>
                  <a:srgbClr val="FFFFFF"/>
                </a:solidFill>
              </a:rPr>
              <a:t>For any cavity two frequencies are important:</a:t>
            </a:r>
          </a:p>
          <a:p>
            <a:pPr lvl="1"/>
            <a:r>
              <a:rPr lang="en-US" sz="2000" b="1" dirty="0">
                <a:solidFill>
                  <a:srgbClr val="FFFFFF"/>
                </a:solidFill>
                <a:sym typeface="Symbol" charset="0"/>
              </a:rPr>
              <a:t> </a:t>
            </a:r>
            <a:r>
              <a:rPr lang="en-US" sz="2000" dirty="0">
                <a:solidFill>
                  <a:srgbClr val="FFFFFF"/>
                </a:solidFill>
                <a:sym typeface="Symbol" charset="0"/>
              </a:rPr>
              <a:t>= Excitation frequency (bunch frequency)</a:t>
            </a:r>
          </a:p>
          <a:p>
            <a:pPr lvl="1"/>
            <a:r>
              <a:rPr lang="en-US" sz="2000" b="1" dirty="0">
                <a:solidFill>
                  <a:srgbClr val="FFFFFF"/>
                </a:solidFill>
                <a:sym typeface="Symbol" charset="0"/>
              </a:rPr>
              <a:t></a:t>
            </a:r>
            <a:r>
              <a:rPr lang="en-US" sz="2000" b="1" baseline="-25000" dirty="0">
                <a:solidFill>
                  <a:srgbClr val="FFFFFF"/>
                </a:solidFill>
                <a:sym typeface="Symbol" charset="0"/>
              </a:rPr>
              <a:t>R</a:t>
            </a:r>
            <a:r>
              <a:rPr lang="en-US" sz="2000" dirty="0">
                <a:solidFill>
                  <a:srgbClr val="FFFFFF"/>
                </a:solidFill>
                <a:sym typeface="Symbol" charset="0"/>
              </a:rPr>
              <a:t>=</a:t>
            </a:r>
            <a:r>
              <a:rPr lang="en-US" sz="2000" baseline="-25000" dirty="0">
                <a:solidFill>
                  <a:srgbClr val="FFFFFF"/>
                </a:solidFill>
                <a:sym typeface="Symbol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sym typeface="Symbol" charset="0"/>
              </a:rPr>
              <a:t>Resonant frequency of the cavity</a:t>
            </a:r>
          </a:p>
          <a:p>
            <a:r>
              <a:rPr lang="en-US" sz="2400" dirty="0">
                <a:solidFill>
                  <a:srgbClr val="FFFFFF"/>
                </a:solidFill>
              </a:rPr>
              <a:t>If </a:t>
            </a:r>
            <a:r>
              <a:rPr lang="en-US" sz="2400" b="1" dirty="0">
                <a:solidFill>
                  <a:srgbClr val="FFFFFF"/>
                </a:solidFill>
              </a:rPr>
              <a:t>h</a:t>
            </a:r>
            <a:r>
              <a:rPr lang="en-US" sz="2400" b="1" dirty="0">
                <a:solidFill>
                  <a:srgbClr val="FFFFFF"/>
                </a:solidFill>
                <a:sym typeface="Symbol" charset="0"/>
              </a:rPr>
              <a:t>  </a:t>
            </a:r>
            <a:r>
              <a:rPr lang="en-US" sz="2400" b="1" baseline="-25000" dirty="0">
                <a:solidFill>
                  <a:srgbClr val="FFFFFF"/>
                </a:solidFill>
                <a:sym typeface="Symbol" charset="0"/>
              </a:rPr>
              <a:t>R</a:t>
            </a:r>
            <a:r>
              <a:rPr lang="en-US" sz="2400" baseline="-25000" dirty="0">
                <a:solidFill>
                  <a:srgbClr val="FFFFFF"/>
                </a:solidFill>
                <a:sym typeface="Symbol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sym typeface="Symbol" charset="0"/>
              </a:rPr>
              <a:t>then the induced voltage will be large and will build up with repeated passages of the bunch</a:t>
            </a:r>
            <a:r>
              <a:rPr lang="en-US" sz="2400" b="1" dirty="0">
                <a:solidFill>
                  <a:srgbClr val="FFFFFF"/>
                </a:solidFill>
                <a:sym typeface="Symbol" charset="0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3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6435714" cy="914400"/>
          </a:xfrm>
        </p:spPr>
        <p:txBody>
          <a:bodyPr/>
          <a:lstStyle/>
          <a:p>
            <a:r>
              <a:rPr lang="en-US" sz="3200" dirty="0" smtClean="0"/>
              <a:t>Possible Cures Longitudinal Instabilities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70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31540" y="1223754"/>
            <a:ext cx="8595955" cy="499555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sz="3200" dirty="0" smtClean="0"/>
              <a:t>Single Bunch: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Tune </a:t>
            </a:r>
            <a:r>
              <a:rPr lang="en-US" dirty="0"/>
              <a:t>the RF cavities correctly in order to avoid the Robinson </a:t>
            </a:r>
            <a:r>
              <a:rPr lang="en-US" dirty="0" smtClean="0"/>
              <a:t>Instability.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Have a phase lock system, this is a feedback on phase difference between RF and </a:t>
            </a:r>
            <a:r>
              <a:rPr lang="en-US" dirty="0" smtClean="0"/>
              <a:t>bunch.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Have correct Longitudinal </a:t>
            </a:r>
            <a:r>
              <a:rPr lang="en-US" dirty="0" smtClean="0"/>
              <a:t>matching.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Radiation damping (Leptons</a:t>
            </a:r>
            <a:r>
              <a:rPr lang="en-US" dirty="0" smtClean="0"/>
              <a:t>).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Damp higher order resonant modes in </a:t>
            </a:r>
            <a:r>
              <a:rPr lang="en-US" dirty="0" smtClean="0"/>
              <a:t>cavities.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Reduce machine impedance as much as </a:t>
            </a:r>
            <a:r>
              <a:rPr lang="en-US" dirty="0" smtClean="0"/>
              <a:t>possible.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sz="3200" dirty="0" smtClean="0"/>
              <a:t>Multi Bunch: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Reduce machine impedance as far as </a:t>
            </a:r>
            <a:r>
              <a:rPr lang="en-US" sz="2400" dirty="0" smtClean="0"/>
              <a:t>possible.</a:t>
            </a:r>
            <a:endParaRPr lang="en-US" sz="2400" dirty="0"/>
          </a:p>
          <a:p>
            <a:pPr lvl="1">
              <a:lnSpc>
                <a:spcPct val="110000"/>
              </a:lnSpc>
            </a:pPr>
            <a:r>
              <a:rPr lang="en-US" sz="2400" dirty="0"/>
              <a:t>Feedback systems - correct bunch phase errors with high frequency RF </a:t>
            </a:r>
            <a:r>
              <a:rPr lang="en-US" sz="2400" dirty="0" smtClean="0"/>
              <a:t>system.</a:t>
            </a:r>
            <a:endParaRPr lang="en-US" sz="2400" dirty="0"/>
          </a:p>
          <a:p>
            <a:pPr lvl="1"/>
            <a:r>
              <a:rPr lang="en-US" sz="2400" dirty="0"/>
              <a:t>Radiation damping (Leptons</a:t>
            </a:r>
            <a:r>
              <a:rPr lang="en-US" sz="2400" dirty="0" smtClean="0"/>
              <a:t>).</a:t>
            </a:r>
            <a:endParaRPr lang="en-US" sz="2400" dirty="0"/>
          </a:p>
          <a:p>
            <a:pPr lvl="1"/>
            <a:r>
              <a:rPr lang="en-US" sz="2400" dirty="0"/>
              <a:t>Damp higher order resonant modes in </a:t>
            </a:r>
            <a:r>
              <a:rPr lang="en-US" sz="2400" dirty="0" smtClean="0"/>
              <a:t>cavities. </a:t>
            </a:r>
            <a:endParaRPr lang="en-US" sz="24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422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6480720" cy="914400"/>
          </a:xfrm>
        </p:spPr>
        <p:txBody>
          <a:bodyPr/>
          <a:lstStyle/>
          <a:p>
            <a:r>
              <a:rPr lang="en-US" sz="4400" dirty="0" smtClean="0"/>
              <a:t>Everything Under Control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585" y="1358770"/>
            <a:ext cx="7772400" cy="4680520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Now we controlled all longitudinal instabilities, but …..</a:t>
            </a:r>
          </a:p>
          <a:p>
            <a:r>
              <a:rPr lang="en-US" sz="3200" dirty="0"/>
              <a:t>It seems that we are unable to increase peak bunch current above a certain </a:t>
            </a:r>
            <a:r>
              <a:rPr lang="en-US" sz="3200" dirty="0" smtClean="0"/>
              <a:t>level.</a:t>
            </a:r>
            <a:endParaRPr lang="en-US" sz="3200" dirty="0"/>
          </a:p>
          <a:p>
            <a:r>
              <a:rPr lang="en-US" sz="3200" dirty="0"/>
              <a:t>The bunch gets longer as we add more particles.</a:t>
            </a:r>
          </a:p>
          <a:p>
            <a:endParaRPr lang="en-US" sz="3200" dirty="0"/>
          </a:p>
          <a:p>
            <a:r>
              <a:rPr lang="en-US" sz="3200" dirty="0"/>
              <a:t>Why..? </a:t>
            </a:r>
          </a:p>
          <a:p>
            <a:r>
              <a:rPr lang="en-US" sz="3200" dirty="0"/>
              <a:t>What happens….? </a:t>
            </a:r>
          </a:p>
          <a:p>
            <a:endParaRPr lang="en-US" sz="3200" dirty="0"/>
          </a:p>
          <a:p>
            <a:r>
              <a:rPr lang="en-US" sz="3200" dirty="0"/>
              <a:t>Lets </a:t>
            </a:r>
            <a:r>
              <a:rPr lang="en-US" sz="3200" dirty="0" smtClean="0"/>
              <a:t>first look </a:t>
            </a:r>
            <a:r>
              <a:rPr lang="en-US" sz="3200" dirty="0"/>
              <a:t>at the </a:t>
            </a:r>
            <a:r>
              <a:rPr lang="en-US" sz="3200" dirty="0" err="1"/>
              <a:t>behaviour</a:t>
            </a:r>
            <a:r>
              <a:rPr lang="en-US" sz="3200" dirty="0"/>
              <a:t> of a cavity resonator as we change the driving frequency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71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3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6570730" cy="914400"/>
          </a:xfrm>
        </p:spPr>
        <p:txBody>
          <a:bodyPr/>
          <a:lstStyle/>
          <a:p>
            <a:r>
              <a:rPr lang="en-US" dirty="0" smtClean="0"/>
              <a:t>Driving &amp; Resonant Frequencies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40" y="1223755"/>
            <a:ext cx="8370930" cy="945105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/>
              <a:t>The </a:t>
            </a:r>
            <a:r>
              <a:rPr lang="en-US" sz="3200" b="1" dirty="0"/>
              <a:t>phase</a:t>
            </a:r>
            <a:r>
              <a:rPr lang="en-US" sz="3200" dirty="0"/>
              <a:t> of the response of a </a:t>
            </a:r>
            <a:r>
              <a:rPr lang="en-US" sz="3200" dirty="0" smtClean="0"/>
              <a:t>resonator/cavity </a:t>
            </a:r>
            <a:r>
              <a:rPr lang="en-US" sz="3200" dirty="0"/>
              <a:t>depends on the difference between the </a:t>
            </a:r>
            <a:r>
              <a:rPr lang="en-US" sz="3200" b="1" dirty="0"/>
              <a:t>driving</a:t>
            </a:r>
            <a:r>
              <a:rPr lang="en-US" sz="3200" dirty="0"/>
              <a:t> and the </a:t>
            </a:r>
            <a:r>
              <a:rPr lang="en-US" sz="3200" b="1" dirty="0"/>
              <a:t>resonant</a:t>
            </a:r>
            <a:r>
              <a:rPr lang="en-US" sz="3200" dirty="0"/>
              <a:t> frequencies</a:t>
            </a:r>
            <a:r>
              <a:rPr lang="en-US" sz="3200" baseline="-25000" dirty="0">
                <a:sym typeface="Symbol" charset="0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72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H="1" flipV="1">
            <a:off x="4343400" y="180882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 flipV="1">
            <a:off x="6399820" y="180882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436985" y="1808820"/>
            <a:ext cx="563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  <a:latin typeface="Times New Roman" charset="0"/>
                <a:sym typeface="Symbol" charset="0"/>
              </a:rPr>
              <a:t>h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6462210" y="1763815"/>
            <a:ext cx="556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7FD13B"/>
                </a:solidFill>
                <a:latin typeface="Times New Roman" charset="0"/>
                <a:sym typeface="Symbol" charset="0"/>
              </a:rPr>
              <a:t></a:t>
            </a:r>
            <a:r>
              <a:rPr lang="en-US" b="1" baseline="-25000" dirty="0">
                <a:solidFill>
                  <a:srgbClr val="7FD13B"/>
                </a:solidFill>
                <a:latin typeface="Times New Roman" charset="0"/>
                <a:sym typeface="Symbol" charset="0"/>
              </a:rPr>
              <a:t>R</a:t>
            </a:r>
            <a:endParaRPr lang="en-US" b="1" dirty="0">
              <a:solidFill>
                <a:srgbClr val="7FD13B"/>
              </a:solidFill>
              <a:latin typeface="Times New Roman" charset="0"/>
              <a:sym typeface="Symbol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46575" y="2258870"/>
            <a:ext cx="8025378" cy="4035425"/>
            <a:chOff x="914400" y="2365375"/>
            <a:chExt cx="8025378" cy="4035425"/>
          </a:xfrm>
        </p:grpSpPr>
        <p:sp>
          <p:nvSpPr>
            <p:cNvPr id="17" name="Text Box 28"/>
            <p:cNvSpPr txBox="1">
              <a:spLocks noChangeArrowheads="1"/>
            </p:cNvSpPr>
            <p:nvPr/>
          </p:nvSpPr>
          <p:spPr bwMode="auto">
            <a:xfrm>
              <a:off x="1177165" y="5943600"/>
              <a:ext cx="3022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7FD13B"/>
                  </a:solidFill>
                </a:rPr>
                <a:t>Response leads excitation</a:t>
              </a:r>
              <a:endParaRPr lang="en-US" dirty="0">
                <a:solidFill>
                  <a:srgbClr val="7FD13B"/>
                </a:solidFill>
              </a:endParaRPr>
            </a:p>
          </p:txBody>
        </p:sp>
        <p:sp>
          <p:nvSpPr>
            <p:cNvPr id="18" name="Line 3"/>
            <p:cNvSpPr>
              <a:spLocks noChangeShapeType="1"/>
            </p:cNvSpPr>
            <p:nvPr/>
          </p:nvSpPr>
          <p:spPr bwMode="auto">
            <a:xfrm>
              <a:off x="1219200" y="4495800"/>
              <a:ext cx="3886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4"/>
            <p:cNvSpPr>
              <a:spLocks noChangeShapeType="1"/>
            </p:cNvSpPr>
            <p:nvPr/>
          </p:nvSpPr>
          <p:spPr bwMode="auto">
            <a:xfrm flipH="1" flipV="1">
              <a:off x="1219200" y="2514600"/>
              <a:ext cx="0" cy="3810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 flipV="1">
              <a:off x="3124200" y="4495800"/>
              <a:ext cx="1905000" cy="1905000"/>
            </a:xfrm>
            <a:custGeom>
              <a:avLst/>
              <a:gdLst>
                <a:gd name="T0" fmla="*/ 0 w 1200"/>
                <a:gd name="T1" fmla="*/ 2147483647 h 1152"/>
                <a:gd name="T2" fmla="*/ 2147483647 w 1200"/>
                <a:gd name="T3" fmla="*/ 2147483647 h 1152"/>
                <a:gd name="T4" fmla="*/ 2147483647 w 1200"/>
                <a:gd name="T5" fmla="*/ 0 h 1152"/>
                <a:gd name="T6" fmla="*/ 0 60000 65536"/>
                <a:gd name="T7" fmla="*/ 0 60000 65536"/>
                <a:gd name="T8" fmla="*/ 0 60000 65536"/>
                <a:gd name="T9" fmla="*/ 0 w 1200"/>
                <a:gd name="T10" fmla="*/ 0 h 1152"/>
                <a:gd name="T11" fmla="*/ 1200 w 1200"/>
                <a:gd name="T12" fmla="*/ 1152 h 1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1152">
                  <a:moveTo>
                    <a:pt x="0" y="1152"/>
                  </a:moveTo>
                  <a:cubicBezTo>
                    <a:pt x="212" y="768"/>
                    <a:pt x="424" y="384"/>
                    <a:pt x="624" y="192"/>
                  </a:cubicBezTo>
                  <a:cubicBezTo>
                    <a:pt x="824" y="0"/>
                    <a:pt x="1012" y="0"/>
                    <a:pt x="1200" y="0"/>
                  </a:cubicBezTo>
                </a:path>
              </a:pathLst>
            </a:cu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 rot="10931478" flipV="1">
              <a:off x="1295400" y="2743200"/>
              <a:ext cx="1905000" cy="1752600"/>
            </a:xfrm>
            <a:custGeom>
              <a:avLst/>
              <a:gdLst>
                <a:gd name="T0" fmla="*/ 0 w 1200"/>
                <a:gd name="T1" fmla="*/ 2147483647 h 1152"/>
                <a:gd name="T2" fmla="*/ 2147483647 w 1200"/>
                <a:gd name="T3" fmla="*/ 2147483647 h 1152"/>
                <a:gd name="T4" fmla="*/ 2147483647 w 1200"/>
                <a:gd name="T5" fmla="*/ 0 h 1152"/>
                <a:gd name="T6" fmla="*/ 0 60000 65536"/>
                <a:gd name="T7" fmla="*/ 0 60000 65536"/>
                <a:gd name="T8" fmla="*/ 0 60000 65536"/>
                <a:gd name="T9" fmla="*/ 0 w 1200"/>
                <a:gd name="T10" fmla="*/ 0 h 1152"/>
                <a:gd name="T11" fmla="*/ 1200 w 1200"/>
                <a:gd name="T12" fmla="*/ 1152 h 1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1152">
                  <a:moveTo>
                    <a:pt x="0" y="1152"/>
                  </a:moveTo>
                  <a:cubicBezTo>
                    <a:pt x="212" y="768"/>
                    <a:pt x="424" y="384"/>
                    <a:pt x="624" y="192"/>
                  </a:cubicBezTo>
                  <a:cubicBezTo>
                    <a:pt x="824" y="0"/>
                    <a:pt x="1012" y="0"/>
                    <a:pt x="1200" y="0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4800600" y="4572000"/>
              <a:ext cx="5635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  <a:sym typeface="Symbol" charset="0"/>
                </a:rPr>
                <a:t>h</a:t>
              </a:r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914400" y="2438400"/>
              <a:ext cx="3429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  <a:sym typeface="Symbol" charset="0"/>
                </a:rPr>
                <a:t>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 flipH="1">
              <a:off x="2743200" y="4572000"/>
              <a:ext cx="3810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1879600" y="5410200"/>
              <a:ext cx="1092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  <a:sym typeface="Symbol" charset="0"/>
                </a:rPr>
                <a:t>h=</a:t>
              </a:r>
              <a:r>
                <a:rPr lang="en-US" b="1" baseline="-25000">
                  <a:latin typeface="Times New Roman" charset="0"/>
                  <a:sym typeface="Symbol" charset="0"/>
                </a:rPr>
                <a:t>R</a:t>
              </a:r>
            </a:p>
          </p:txBody>
        </p:sp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1219200" y="3124200"/>
              <a:ext cx="1092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  <a:sym typeface="Symbol" charset="0"/>
                </a:rPr>
                <a:t>h&lt;</a:t>
              </a:r>
              <a:r>
                <a:rPr lang="en-US" b="1" baseline="-25000">
                  <a:latin typeface="Times New Roman" charset="0"/>
                  <a:sym typeface="Symbol" charset="0"/>
                </a:rPr>
                <a:t>R</a:t>
              </a:r>
            </a:p>
          </p:txBody>
        </p:sp>
        <p:sp>
          <p:nvSpPr>
            <p:cNvPr id="27" name="Text Box 23"/>
            <p:cNvSpPr txBox="1">
              <a:spLocks noChangeArrowheads="1"/>
            </p:cNvSpPr>
            <p:nvPr/>
          </p:nvSpPr>
          <p:spPr bwMode="auto">
            <a:xfrm>
              <a:off x="4114800" y="5562600"/>
              <a:ext cx="1168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  <a:sym typeface="Symbol" charset="0"/>
                </a:rPr>
                <a:t>h&gt;</a:t>
              </a:r>
              <a:r>
                <a:rPr lang="en-US" b="1" baseline="-25000">
                  <a:latin typeface="Times New Roman" charset="0"/>
                  <a:sym typeface="Symbol" charset="0"/>
                </a:rPr>
                <a:t>R</a:t>
              </a:r>
            </a:p>
          </p:txBody>
        </p:sp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1219200" y="2365375"/>
              <a:ext cx="37293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7FD13B"/>
                  </a:solidFill>
                </a:rPr>
                <a:t>Response lags behind excitation</a:t>
              </a:r>
              <a:endParaRPr lang="en-US" dirty="0">
                <a:solidFill>
                  <a:srgbClr val="7FD13B"/>
                </a:solidFill>
              </a:endParaRPr>
            </a:p>
          </p:txBody>
        </p:sp>
        <p:sp>
          <p:nvSpPr>
            <p:cNvPr id="29" name="Line 35"/>
            <p:cNvSpPr>
              <a:spLocks noChangeShapeType="1"/>
            </p:cNvSpPr>
            <p:nvPr/>
          </p:nvSpPr>
          <p:spPr bwMode="auto">
            <a:xfrm flipV="1">
              <a:off x="5695950" y="5943600"/>
              <a:ext cx="2667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36"/>
            <p:cNvSpPr>
              <a:spLocks noChangeShapeType="1"/>
            </p:cNvSpPr>
            <p:nvPr/>
          </p:nvSpPr>
          <p:spPr bwMode="auto">
            <a:xfrm flipV="1">
              <a:off x="6991350" y="3429000"/>
              <a:ext cx="0" cy="2514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37"/>
            <p:cNvSpPr>
              <a:spLocks noChangeShapeType="1"/>
            </p:cNvSpPr>
            <p:nvPr/>
          </p:nvSpPr>
          <p:spPr bwMode="auto">
            <a:xfrm flipV="1">
              <a:off x="6534150" y="3505200"/>
              <a:ext cx="0" cy="25146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38"/>
            <p:cNvSpPr>
              <a:spLocks/>
            </p:cNvSpPr>
            <p:nvPr/>
          </p:nvSpPr>
          <p:spPr bwMode="auto">
            <a:xfrm>
              <a:off x="5848350" y="3581400"/>
              <a:ext cx="1143000" cy="2362200"/>
            </a:xfrm>
            <a:custGeom>
              <a:avLst/>
              <a:gdLst>
                <a:gd name="T0" fmla="*/ 0 w 720"/>
                <a:gd name="T1" fmla="*/ 2147483647 h 1488"/>
                <a:gd name="T2" fmla="*/ 2147483647 w 720"/>
                <a:gd name="T3" fmla="*/ 2147483647 h 1488"/>
                <a:gd name="T4" fmla="*/ 2147483647 w 720"/>
                <a:gd name="T5" fmla="*/ 2147483647 h 1488"/>
                <a:gd name="T6" fmla="*/ 2147483647 w 720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1488"/>
                <a:gd name="T14" fmla="*/ 720 w 720"/>
                <a:gd name="T15" fmla="*/ 1488 h 1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1488">
                  <a:moveTo>
                    <a:pt x="0" y="1488"/>
                  </a:moveTo>
                  <a:cubicBezTo>
                    <a:pt x="52" y="1472"/>
                    <a:pt x="104" y="1456"/>
                    <a:pt x="192" y="1248"/>
                  </a:cubicBezTo>
                  <a:cubicBezTo>
                    <a:pt x="280" y="1040"/>
                    <a:pt x="440" y="448"/>
                    <a:pt x="528" y="240"/>
                  </a:cubicBezTo>
                  <a:cubicBezTo>
                    <a:pt x="616" y="32"/>
                    <a:pt x="668" y="16"/>
                    <a:pt x="720" y="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39"/>
            <p:cNvSpPr>
              <a:spLocks/>
            </p:cNvSpPr>
            <p:nvPr/>
          </p:nvSpPr>
          <p:spPr bwMode="auto">
            <a:xfrm flipH="1">
              <a:off x="6991350" y="3581400"/>
              <a:ext cx="1143000" cy="2362200"/>
            </a:xfrm>
            <a:custGeom>
              <a:avLst/>
              <a:gdLst>
                <a:gd name="T0" fmla="*/ 0 w 720"/>
                <a:gd name="T1" fmla="*/ 2147483647 h 1488"/>
                <a:gd name="T2" fmla="*/ 2147483647 w 720"/>
                <a:gd name="T3" fmla="*/ 2147483647 h 1488"/>
                <a:gd name="T4" fmla="*/ 2147483647 w 720"/>
                <a:gd name="T5" fmla="*/ 2147483647 h 1488"/>
                <a:gd name="T6" fmla="*/ 2147483647 w 720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1488"/>
                <a:gd name="T14" fmla="*/ 720 w 720"/>
                <a:gd name="T15" fmla="*/ 1488 h 1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1488">
                  <a:moveTo>
                    <a:pt x="0" y="1488"/>
                  </a:moveTo>
                  <a:cubicBezTo>
                    <a:pt x="52" y="1472"/>
                    <a:pt x="104" y="1456"/>
                    <a:pt x="192" y="1248"/>
                  </a:cubicBezTo>
                  <a:cubicBezTo>
                    <a:pt x="280" y="1040"/>
                    <a:pt x="440" y="448"/>
                    <a:pt x="528" y="240"/>
                  </a:cubicBezTo>
                  <a:cubicBezTo>
                    <a:pt x="616" y="32"/>
                    <a:pt x="668" y="16"/>
                    <a:pt x="720" y="0"/>
                  </a:cubicBezTo>
                </a:path>
              </a:pathLst>
            </a:custGeom>
            <a:noFill/>
            <a:ln w="38100">
              <a:solidFill>
                <a:srgbClr val="EA157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40"/>
            <p:cNvSpPr txBox="1">
              <a:spLocks noChangeArrowheads="1"/>
            </p:cNvSpPr>
            <p:nvPr/>
          </p:nvSpPr>
          <p:spPr bwMode="auto">
            <a:xfrm>
              <a:off x="7543800" y="2590400"/>
              <a:ext cx="1303338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7FD13B"/>
                  </a:solidFill>
                </a:rPr>
                <a:t>Cavity </a:t>
              </a:r>
            </a:p>
            <a:p>
              <a:r>
                <a:rPr lang="en-US" sz="1800" dirty="0">
                  <a:solidFill>
                    <a:srgbClr val="7FD13B"/>
                  </a:solidFill>
                </a:rPr>
                <a:t>impedance</a:t>
              </a:r>
              <a:endParaRPr lang="en-US" dirty="0">
                <a:solidFill>
                  <a:srgbClr val="7FD13B"/>
                </a:solidFill>
              </a:endParaRPr>
            </a:p>
          </p:txBody>
        </p:sp>
        <p:sp>
          <p:nvSpPr>
            <p:cNvPr id="35" name="Line 41"/>
            <p:cNvSpPr>
              <a:spLocks noChangeShapeType="1"/>
            </p:cNvSpPr>
            <p:nvPr/>
          </p:nvSpPr>
          <p:spPr bwMode="auto">
            <a:xfrm flipH="1">
              <a:off x="7530135" y="3265475"/>
              <a:ext cx="470865" cy="900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42"/>
            <p:cNvSpPr txBox="1">
              <a:spLocks noChangeArrowheads="1"/>
            </p:cNvSpPr>
            <p:nvPr/>
          </p:nvSpPr>
          <p:spPr bwMode="auto">
            <a:xfrm>
              <a:off x="5756275" y="2895600"/>
              <a:ext cx="838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>
                  <a:latin typeface="Times New Roman" charset="0"/>
                </a:rPr>
                <a:t>Real Z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37" name="Text Box 43"/>
            <p:cNvSpPr txBox="1">
              <a:spLocks noChangeArrowheads="1"/>
            </p:cNvSpPr>
            <p:nvPr/>
          </p:nvSpPr>
          <p:spPr bwMode="auto">
            <a:xfrm>
              <a:off x="7600950" y="6022975"/>
              <a:ext cx="13388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</a:rPr>
                <a:t>Frequency</a:t>
              </a:r>
              <a:endParaRPr lang="en-US" dirty="0">
                <a:latin typeface="+mn-lt"/>
              </a:endParaRPr>
            </a:p>
          </p:txBody>
        </p:sp>
        <p:sp>
          <p:nvSpPr>
            <p:cNvPr id="38" name="Text Box 44"/>
            <p:cNvSpPr txBox="1">
              <a:spLocks noChangeArrowheads="1"/>
            </p:cNvSpPr>
            <p:nvPr/>
          </p:nvSpPr>
          <p:spPr bwMode="auto">
            <a:xfrm>
              <a:off x="6762750" y="5867400"/>
              <a:ext cx="5016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>
                  <a:latin typeface="Times New Roman" charset="0"/>
                  <a:sym typeface="Symbol" charset="0"/>
                </a:rPr>
                <a:t></a:t>
              </a:r>
              <a:r>
                <a:rPr lang="en-US" sz="1800" b="1" baseline="-25000">
                  <a:latin typeface="Times New Roman" charset="0"/>
                  <a:sym typeface="Symbol" charset="0"/>
                </a:rPr>
                <a:t>R</a:t>
              </a:r>
              <a:r>
                <a:rPr lang="en-US" b="1" baseline="-25000">
                  <a:latin typeface="Times New Roman" charset="0"/>
                  <a:sym typeface="Symbol" charset="0"/>
                </a:rPr>
                <a:t> </a:t>
              </a:r>
              <a:endParaRPr lang="en-US" b="1">
                <a:latin typeface="Times New Roman" charset="0"/>
                <a:sym typeface="Symbol" charset="0"/>
              </a:endParaRPr>
            </a:p>
          </p:txBody>
        </p:sp>
        <p:sp>
          <p:nvSpPr>
            <p:cNvPr id="39" name="Line 48"/>
            <p:cNvSpPr>
              <a:spLocks noChangeShapeType="1"/>
            </p:cNvSpPr>
            <p:nvPr/>
          </p:nvSpPr>
          <p:spPr bwMode="auto">
            <a:xfrm flipV="1">
              <a:off x="5695950" y="4152900"/>
              <a:ext cx="0" cy="1828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49"/>
            <p:cNvSpPr>
              <a:spLocks noChangeShapeType="1"/>
            </p:cNvSpPr>
            <p:nvPr/>
          </p:nvSpPr>
          <p:spPr bwMode="auto">
            <a:xfrm flipV="1">
              <a:off x="5695950" y="3086100"/>
              <a:ext cx="0" cy="1104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67"/>
            <p:cNvSpPr>
              <a:spLocks noChangeShapeType="1"/>
            </p:cNvSpPr>
            <p:nvPr/>
          </p:nvSpPr>
          <p:spPr bwMode="auto">
            <a:xfrm flipV="1">
              <a:off x="7372350" y="3505200"/>
              <a:ext cx="0" cy="25146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69"/>
            <p:cNvSpPr>
              <a:spLocks noChangeShapeType="1"/>
            </p:cNvSpPr>
            <p:nvPr/>
          </p:nvSpPr>
          <p:spPr bwMode="auto">
            <a:xfrm>
              <a:off x="2286000" y="3505200"/>
              <a:ext cx="41910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70"/>
            <p:cNvSpPr>
              <a:spLocks noChangeShapeType="1"/>
            </p:cNvSpPr>
            <p:nvPr/>
          </p:nvSpPr>
          <p:spPr bwMode="auto">
            <a:xfrm flipV="1">
              <a:off x="2743200" y="4953000"/>
              <a:ext cx="41910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71"/>
            <p:cNvSpPr>
              <a:spLocks noChangeShapeType="1"/>
            </p:cNvSpPr>
            <p:nvPr/>
          </p:nvSpPr>
          <p:spPr bwMode="auto">
            <a:xfrm flipV="1">
              <a:off x="5181600" y="5181600"/>
              <a:ext cx="21336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Text Box 73"/>
            <p:cNvSpPr txBox="1">
              <a:spLocks noChangeArrowheads="1"/>
            </p:cNvSpPr>
            <p:nvPr/>
          </p:nvSpPr>
          <p:spPr bwMode="auto">
            <a:xfrm>
              <a:off x="1330325" y="4648200"/>
              <a:ext cx="1336675" cy="6413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dirty="0">
                  <a:solidFill>
                    <a:srgbClr val="000000"/>
                  </a:solidFill>
                  <a:latin typeface="+mn-lt"/>
                </a:rPr>
                <a:t>Capacitive </a:t>
              </a:r>
            </a:p>
            <a:p>
              <a:pPr algn="ctr" eaLnBrk="1" hangingPunct="1"/>
              <a:r>
                <a:rPr lang="en-US" sz="1800" dirty="0">
                  <a:solidFill>
                    <a:srgbClr val="000000"/>
                  </a:solidFill>
                  <a:latin typeface="+mn-lt"/>
                </a:rPr>
                <a:t>impedance</a:t>
              </a:r>
            </a:p>
          </p:txBody>
        </p:sp>
        <p:sp>
          <p:nvSpPr>
            <p:cNvPr id="46" name="Text Box 74"/>
            <p:cNvSpPr txBox="1">
              <a:spLocks noChangeArrowheads="1"/>
            </p:cNvSpPr>
            <p:nvPr/>
          </p:nvSpPr>
          <p:spPr bwMode="auto">
            <a:xfrm>
              <a:off x="1379538" y="3733800"/>
              <a:ext cx="1287462" cy="6413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dirty="0">
                  <a:solidFill>
                    <a:schemeClr val="bg1"/>
                  </a:solidFill>
                  <a:latin typeface="+mn-lt"/>
                </a:rPr>
                <a:t>Inductive </a:t>
              </a:r>
            </a:p>
            <a:p>
              <a:pPr algn="ctr" eaLnBrk="1" hangingPunct="1"/>
              <a:r>
                <a:rPr lang="en-US" sz="1800" dirty="0">
                  <a:solidFill>
                    <a:schemeClr val="bg1"/>
                  </a:solidFill>
                  <a:latin typeface="+mn-lt"/>
                </a:rPr>
                <a:t>impedance</a:t>
              </a:r>
            </a:p>
          </p:txBody>
        </p:sp>
      </p:grpSp>
      <p:sp>
        <p:nvSpPr>
          <p:cNvPr id="47" name="Text Box 74"/>
          <p:cNvSpPr txBox="1">
            <a:spLocks noChangeArrowheads="1"/>
          </p:cNvSpPr>
          <p:nvPr/>
        </p:nvSpPr>
        <p:spPr bwMode="auto">
          <a:xfrm rot="17265775">
            <a:off x="5356538" y="4645725"/>
            <a:ext cx="1218002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schemeClr val="accent1"/>
                </a:solidFill>
                <a:latin typeface="Comic Sans MS"/>
                <a:cs typeface="Comic Sans MS"/>
              </a:rPr>
              <a:t>Inductive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48" name="Text Box 74"/>
          <p:cNvSpPr txBox="1">
            <a:spLocks noChangeArrowheads="1"/>
          </p:cNvSpPr>
          <p:nvPr/>
        </p:nvSpPr>
        <p:spPr bwMode="auto">
          <a:xfrm rot="4247074">
            <a:off x="7062701" y="4606096"/>
            <a:ext cx="1278866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 smtClean="0">
                <a:solidFill>
                  <a:schemeClr val="accent1"/>
                </a:solidFill>
                <a:latin typeface="Comic Sans MS"/>
                <a:cs typeface="Comic Sans MS"/>
              </a:rPr>
              <a:t>Capacitive</a:t>
            </a: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 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473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Higher Order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534" y="1088740"/>
            <a:ext cx="4500501" cy="139515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Cavity/Resonator </a:t>
            </a:r>
            <a:r>
              <a:rPr lang="en-US" dirty="0"/>
              <a:t>driven </a:t>
            </a:r>
            <a:r>
              <a:rPr lang="en-US" b="1" dirty="0"/>
              <a:t>on </a:t>
            </a:r>
            <a:r>
              <a:rPr lang="en-US" dirty="0"/>
              <a:t>resonance </a:t>
            </a:r>
            <a:endParaRPr lang="en-US" dirty="0" smtClean="0"/>
          </a:p>
          <a:p>
            <a:pPr lvl="1"/>
            <a:r>
              <a:rPr lang="en-US" b="1" dirty="0" smtClean="0"/>
              <a:t>h</a:t>
            </a:r>
            <a:r>
              <a:rPr lang="en-US" b="1" dirty="0">
                <a:latin typeface="Times New Roman" charset="0"/>
                <a:sym typeface="Symbol" charset="0"/>
              </a:rPr>
              <a:t> = </a:t>
            </a:r>
            <a:r>
              <a:rPr lang="en-US" b="1" baseline="-25000" dirty="0">
                <a:latin typeface="Times New Roman" charset="0"/>
                <a:sym typeface="Symbol" charset="0"/>
              </a:rPr>
              <a:t>R</a:t>
            </a:r>
            <a:r>
              <a:rPr lang="en-US" dirty="0">
                <a:latin typeface="Times New Roman" charset="0"/>
              </a:rPr>
              <a:t> </a:t>
            </a:r>
            <a:endParaRPr lang="en-US" dirty="0" smtClean="0">
              <a:latin typeface="Times New Roman" charset="0"/>
            </a:endParaRPr>
          </a:p>
          <a:p>
            <a:pPr lvl="1"/>
            <a:r>
              <a:rPr lang="en-US" b="1" u="sng" dirty="0"/>
              <a:t>R</a:t>
            </a:r>
            <a:r>
              <a:rPr lang="en-US" b="1" u="sng" dirty="0" smtClean="0"/>
              <a:t>esistive </a:t>
            </a:r>
            <a:r>
              <a:rPr lang="en-US" b="1" u="sng" dirty="0"/>
              <a:t>impedance</a:t>
            </a:r>
            <a:endParaRPr lang="en-US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73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2" name="Group 36"/>
          <p:cNvGrpSpPr>
            <a:grpSpLocks/>
          </p:cNvGrpSpPr>
          <p:nvPr/>
        </p:nvGrpSpPr>
        <p:grpSpPr bwMode="auto">
          <a:xfrm>
            <a:off x="4932040" y="1005308"/>
            <a:ext cx="4083115" cy="1613602"/>
            <a:chOff x="960" y="1104"/>
            <a:chExt cx="3360" cy="1632"/>
          </a:xfrm>
        </p:grpSpPr>
        <p:sp>
          <p:nvSpPr>
            <p:cNvPr id="13" name="Line 21"/>
            <p:cNvSpPr>
              <a:spLocks noChangeShapeType="1"/>
            </p:cNvSpPr>
            <p:nvPr/>
          </p:nvSpPr>
          <p:spPr bwMode="auto">
            <a:xfrm>
              <a:off x="960" y="2016"/>
              <a:ext cx="33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22"/>
            <p:cNvSpPr>
              <a:spLocks noChangeShapeType="1"/>
            </p:cNvSpPr>
            <p:nvPr/>
          </p:nvSpPr>
          <p:spPr bwMode="auto">
            <a:xfrm flipV="1">
              <a:off x="960" y="1344"/>
              <a:ext cx="0" cy="13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auto">
            <a:xfrm>
              <a:off x="960" y="1344"/>
              <a:ext cx="1440" cy="672"/>
            </a:xfrm>
            <a:custGeom>
              <a:avLst/>
              <a:gdLst>
                <a:gd name="T0" fmla="*/ 0 w 1440"/>
                <a:gd name="T1" fmla="*/ 672 h 672"/>
                <a:gd name="T2" fmla="*/ 720 w 1440"/>
                <a:gd name="T3" fmla="*/ 0 h 672"/>
                <a:gd name="T4" fmla="*/ 1440 w 1440"/>
                <a:gd name="T5" fmla="*/ 672 h 672"/>
                <a:gd name="T6" fmla="*/ 0 60000 65536"/>
                <a:gd name="T7" fmla="*/ 0 60000 65536"/>
                <a:gd name="T8" fmla="*/ 0 60000 65536"/>
                <a:gd name="T9" fmla="*/ 0 w 1440"/>
                <a:gd name="T10" fmla="*/ 0 h 672"/>
                <a:gd name="T11" fmla="*/ 1440 w 144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672">
                  <a:moveTo>
                    <a:pt x="0" y="672"/>
                  </a:moveTo>
                  <a:cubicBezTo>
                    <a:pt x="240" y="336"/>
                    <a:pt x="480" y="0"/>
                    <a:pt x="720" y="0"/>
                  </a:cubicBezTo>
                  <a:cubicBezTo>
                    <a:pt x="960" y="0"/>
                    <a:pt x="1200" y="336"/>
                    <a:pt x="1440" y="672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auto">
            <a:xfrm rot="-10738063">
              <a:off x="2400" y="2016"/>
              <a:ext cx="1440" cy="672"/>
            </a:xfrm>
            <a:custGeom>
              <a:avLst/>
              <a:gdLst>
                <a:gd name="T0" fmla="*/ 0 w 1440"/>
                <a:gd name="T1" fmla="*/ 672 h 672"/>
                <a:gd name="T2" fmla="*/ 720 w 1440"/>
                <a:gd name="T3" fmla="*/ 0 h 672"/>
                <a:gd name="T4" fmla="*/ 1440 w 1440"/>
                <a:gd name="T5" fmla="*/ 672 h 672"/>
                <a:gd name="T6" fmla="*/ 0 60000 65536"/>
                <a:gd name="T7" fmla="*/ 0 60000 65536"/>
                <a:gd name="T8" fmla="*/ 0 60000 65536"/>
                <a:gd name="T9" fmla="*/ 0 w 1440"/>
                <a:gd name="T10" fmla="*/ 0 h 672"/>
                <a:gd name="T11" fmla="*/ 1440 w 144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672">
                  <a:moveTo>
                    <a:pt x="0" y="672"/>
                  </a:moveTo>
                  <a:cubicBezTo>
                    <a:pt x="240" y="336"/>
                    <a:pt x="480" y="0"/>
                    <a:pt x="720" y="0"/>
                  </a:cubicBezTo>
                  <a:cubicBezTo>
                    <a:pt x="960" y="0"/>
                    <a:pt x="1200" y="336"/>
                    <a:pt x="1440" y="672"/>
                  </a:cubicBezTo>
                </a:path>
              </a:pathLst>
            </a:custGeom>
            <a:noFill/>
            <a:ln w="28575">
              <a:solidFill>
                <a:srgbClr val="EA157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960" y="1104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1">
                  <a:latin typeface="Times New Roman" charset="0"/>
                </a:rPr>
                <a:t>V</a:t>
              </a:r>
            </a:p>
          </p:txBody>
        </p:sp>
        <p:sp>
          <p:nvSpPr>
            <p:cNvPr id="18" name="Text Box 30"/>
            <p:cNvSpPr txBox="1">
              <a:spLocks noChangeArrowheads="1"/>
            </p:cNvSpPr>
            <p:nvPr/>
          </p:nvSpPr>
          <p:spPr bwMode="auto">
            <a:xfrm>
              <a:off x="4128" y="2064"/>
              <a:ext cx="16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1">
                  <a:latin typeface="Times New Roman" charset="0"/>
                </a:rPr>
                <a:t>t</a:t>
              </a:r>
            </a:p>
          </p:txBody>
        </p:sp>
        <p:sp>
          <p:nvSpPr>
            <p:cNvPr id="19" name="Oval 31"/>
            <p:cNvSpPr>
              <a:spLocks noChangeArrowheads="1"/>
            </p:cNvSpPr>
            <p:nvPr/>
          </p:nvSpPr>
          <p:spPr bwMode="auto">
            <a:xfrm>
              <a:off x="2832" y="1872"/>
              <a:ext cx="528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Text Box 32"/>
            <p:cNvSpPr txBox="1">
              <a:spLocks noChangeArrowheads="1"/>
            </p:cNvSpPr>
            <p:nvPr/>
          </p:nvSpPr>
          <p:spPr bwMode="auto">
            <a:xfrm>
              <a:off x="3648" y="1394"/>
              <a:ext cx="670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7FD13B"/>
                  </a:solidFill>
                </a:rPr>
                <a:t>bunch</a:t>
              </a:r>
              <a:endParaRPr lang="en-US" dirty="0">
                <a:solidFill>
                  <a:srgbClr val="7FD13B"/>
                </a:solidFill>
              </a:endParaRPr>
            </a:p>
          </p:txBody>
        </p:sp>
        <p:sp>
          <p:nvSpPr>
            <p:cNvPr id="21" name="Line 33"/>
            <p:cNvSpPr>
              <a:spLocks noChangeShapeType="1"/>
            </p:cNvSpPr>
            <p:nvPr/>
          </p:nvSpPr>
          <p:spPr bwMode="auto">
            <a:xfrm flipH="1">
              <a:off x="3360" y="158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34"/>
            <p:cNvSpPr txBox="1">
              <a:spLocks noChangeArrowheads="1"/>
            </p:cNvSpPr>
            <p:nvPr/>
          </p:nvSpPr>
          <p:spPr bwMode="auto">
            <a:xfrm>
              <a:off x="1145" y="2333"/>
              <a:ext cx="1610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7FD13B"/>
                  </a:solidFill>
                </a:rPr>
                <a:t>Induced voltage</a:t>
              </a:r>
              <a:endParaRPr lang="en-US" dirty="0">
                <a:solidFill>
                  <a:srgbClr val="7FD13B"/>
                </a:solidFill>
              </a:endParaRPr>
            </a:p>
          </p:txBody>
        </p:sp>
        <p:sp>
          <p:nvSpPr>
            <p:cNvPr id="23" name="Line 35"/>
            <p:cNvSpPr>
              <a:spLocks noChangeShapeType="1"/>
            </p:cNvSpPr>
            <p:nvPr/>
          </p:nvSpPr>
          <p:spPr bwMode="auto">
            <a:xfrm flipV="1">
              <a:off x="2219" y="2160"/>
              <a:ext cx="229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" name="Content Placeholder 2"/>
          <p:cNvSpPr txBox="1">
            <a:spLocks/>
          </p:cNvSpPr>
          <p:nvPr/>
        </p:nvSpPr>
        <p:spPr>
          <a:xfrm>
            <a:off x="386535" y="2798930"/>
            <a:ext cx="4185465" cy="1395155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Cavity/Resonator driven </a:t>
            </a:r>
            <a:r>
              <a:rPr lang="en-US" b="1" dirty="0" smtClean="0"/>
              <a:t>above</a:t>
            </a:r>
            <a:r>
              <a:rPr lang="en-US" dirty="0" smtClean="0"/>
              <a:t> resonance </a:t>
            </a:r>
          </a:p>
          <a:p>
            <a:pPr lvl="1"/>
            <a:r>
              <a:rPr lang="en-US" b="1" dirty="0" smtClean="0"/>
              <a:t>h</a:t>
            </a:r>
            <a:r>
              <a:rPr lang="en-US" b="1" dirty="0" smtClean="0">
                <a:latin typeface="Times New Roman" charset="0"/>
                <a:sym typeface="Symbol" charset="0"/>
              </a:rPr>
              <a:t> &gt; </a:t>
            </a:r>
            <a:r>
              <a:rPr lang="en-US" b="1" baseline="-25000" dirty="0" smtClean="0">
                <a:latin typeface="Times New Roman" charset="0"/>
                <a:sym typeface="Symbol" charset="0"/>
              </a:rPr>
              <a:t>R</a:t>
            </a:r>
            <a:r>
              <a:rPr lang="en-US" dirty="0" smtClean="0">
                <a:latin typeface="Times New Roman" charset="0"/>
              </a:rPr>
              <a:t> </a:t>
            </a:r>
          </a:p>
          <a:p>
            <a:pPr lvl="1"/>
            <a:r>
              <a:rPr lang="en-US" b="1" u="sng" dirty="0"/>
              <a:t>C</a:t>
            </a:r>
            <a:r>
              <a:rPr lang="en-US" b="1" u="sng" dirty="0" smtClean="0"/>
              <a:t>apacitive impedance</a:t>
            </a:r>
            <a:endParaRPr lang="en-US" u="sng" dirty="0"/>
          </a:p>
        </p:txBody>
      </p:sp>
      <p:grpSp>
        <p:nvGrpSpPr>
          <p:cNvPr id="38" name="Group 37"/>
          <p:cNvGrpSpPr/>
          <p:nvPr/>
        </p:nvGrpSpPr>
        <p:grpSpPr>
          <a:xfrm>
            <a:off x="4958190" y="2528900"/>
            <a:ext cx="4069827" cy="1707246"/>
            <a:chOff x="1524000" y="2209800"/>
            <a:chExt cx="5334684" cy="2819104"/>
          </a:xfrm>
        </p:grpSpPr>
        <p:sp>
          <p:nvSpPr>
            <p:cNvPr id="39" name="Line 4"/>
            <p:cNvSpPr>
              <a:spLocks noChangeShapeType="1"/>
            </p:cNvSpPr>
            <p:nvPr/>
          </p:nvSpPr>
          <p:spPr bwMode="auto">
            <a:xfrm>
              <a:off x="1524000" y="3657600"/>
              <a:ext cx="53340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5"/>
            <p:cNvSpPr>
              <a:spLocks noChangeShapeType="1"/>
            </p:cNvSpPr>
            <p:nvPr/>
          </p:nvSpPr>
          <p:spPr bwMode="auto">
            <a:xfrm flipV="1">
              <a:off x="1524000" y="2590800"/>
              <a:ext cx="0" cy="2209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6"/>
            <p:cNvSpPr>
              <a:spLocks/>
            </p:cNvSpPr>
            <p:nvPr/>
          </p:nvSpPr>
          <p:spPr bwMode="auto">
            <a:xfrm>
              <a:off x="1828800" y="2590800"/>
              <a:ext cx="2286000" cy="1066800"/>
            </a:xfrm>
            <a:custGeom>
              <a:avLst/>
              <a:gdLst>
                <a:gd name="T0" fmla="*/ 0 w 1440"/>
                <a:gd name="T1" fmla="*/ 2147483647 h 672"/>
                <a:gd name="T2" fmla="*/ 2147483647 w 1440"/>
                <a:gd name="T3" fmla="*/ 0 h 672"/>
                <a:gd name="T4" fmla="*/ 2147483647 w 1440"/>
                <a:gd name="T5" fmla="*/ 2147483647 h 672"/>
                <a:gd name="T6" fmla="*/ 0 60000 65536"/>
                <a:gd name="T7" fmla="*/ 0 60000 65536"/>
                <a:gd name="T8" fmla="*/ 0 60000 65536"/>
                <a:gd name="T9" fmla="*/ 0 w 1440"/>
                <a:gd name="T10" fmla="*/ 0 h 672"/>
                <a:gd name="T11" fmla="*/ 1440 w 144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672">
                  <a:moveTo>
                    <a:pt x="0" y="672"/>
                  </a:moveTo>
                  <a:cubicBezTo>
                    <a:pt x="240" y="336"/>
                    <a:pt x="480" y="0"/>
                    <a:pt x="720" y="0"/>
                  </a:cubicBezTo>
                  <a:cubicBezTo>
                    <a:pt x="960" y="0"/>
                    <a:pt x="1200" y="336"/>
                    <a:pt x="1440" y="672"/>
                  </a:cubicBezTo>
                </a:path>
              </a:pathLst>
            </a:custGeom>
            <a:noFill/>
            <a:ln w="28575">
              <a:solidFill>
                <a:srgbClr val="EA157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auto">
            <a:xfrm rot="-10738063">
              <a:off x="4114800" y="3657600"/>
              <a:ext cx="2286000" cy="1066800"/>
            </a:xfrm>
            <a:custGeom>
              <a:avLst/>
              <a:gdLst>
                <a:gd name="T0" fmla="*/ 0 w 1440"/>
                <a:gd name="T1" fmla="*/ 2147483647 h 672"/>
                <a:gd name="T2" fmla="*/ 2147483647 w 1440"/>
                <a:gd name="T3" fmla="*/ 0 h 672"/>
                <a:gd name="T4" fmla="*/ 2147483647 w 1440"/>
                <a:gd name="T5" fmla="*/ 2147483647 h 672"/>
                <a:gd name="T6" fmla="*/ 0 60000 65536"/>
                <a:gd name="T7" fmla="*/ 0 60000 65536"/>
                <a:gd name="T8" fmla="*/ 0 60000 65536"/>
                <a:gd name="T9" fmla="*/ 0 w 1440"/>
                <a:gd name="T10" fmla="*/ 0 h 672"/>
                <a:gd name="T11" fmla="*/ 1440 w 144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672">
                  <a:moveTo>
                    <a:pt x="0" y="672"/>
                  </a:moveTo>
                  <a:cubicBezTo>
                    <a:pt x="240" y="336"/>
                    <a:pt x="480" y="0"/>
                    <a:pt x="720" y="0"/>
                  </a:cubicBezTo>
                  <a:cubicBezTo>
                    <a:pt x="960" y="0"/>
                    <a:pt x="1200" y="336"/>
                    <a:pt x="1440" y="672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8"/>
            <p:cNvSpPr txBox="1">
              <a:spLocks noChangeArrowheads="1"/>
            </p:cNvSpPr>
            <p:nvPr/>
          </p:nvSpPr>
          <p:spPr bwMode="auto">
            <a:xfrm>
              <a:off x="1524000" y="2209800"/>
              <a:ext cx="3683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1">
                  <a:latin typeface="Times New Roman" charset="0"/>
                </a:rPr>
                <a:t>V</a:t>
              </a:r>
            </a:p>
          </p:txBody>
        </p:sp>
        <p:sp>
          <p:nvSpPr>
            <p:cNvPr id="44" name="Text Box 9"/>
            <p:cNvSpPr txBox="1">
              <a:spLocks noChangeArrowheads="1"/>
            </p:cNvSpPr>
            <p:nvPr/>
          </p:nvSpPr>
          <p:spPr bwMode="auto">
            <a:xfrm>
              <a:off x="6553200" y="3733800"/>
              <a:ext cx="2682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1">
                  <a:latin typeface="Times New Roman" charset="0"/>
                </a:rPr>
                <a:t>t</a:t>
              </a:r>
            </a:p>
          </p:txBody>
        </p:sp>
        <p:sp>
          <p:nvSpPr>
            <p:cNvPr id="45" name="Oval 10"/>
            <p:cNvSpPr>
              <a:spLocks noChangeArrowheads="1"/>
            </p:cNvSpPr>
            <p:nvPr/>
          </p:nvSpPr>
          <p:spPr bwMode="auto">
            <a:xfrm>
              <a:off x="4495800" y="3429000"/>
              <a:ext cx="8382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" name="Text Box 11"/>
            <p:cNvSpPr txBox="1">
              <a:spLocks noChangeArrowheads="1"/>
            </p:cNvSpPr>
            <p:nvPr/>
          </p:nvSpPr>
          <p:spPr bwMode="auto">
            <a:xfrm>
              <a:off x="5791200" y="2670176"/>
              <a:ext cx="1067484" cy="60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7FD13B"/>
                  </a:solidFill>
                </a:rPr>
                <a:t>bunch</a:t>
              </a:r>
              <a:endParaRPr lang="en-US" dirty="0">
                <a:solidFill>
                  <a:srgbClr val="7FD13B"/>
                </a:solidFill>
              </a:endParaRPr>
            </a:p>
          </p:txBody>
        </p:sp>
        <p:sp>
          <p:nvSpPr>
            <p:cNvPr id="47" name="Line 12"/>
            <p:cNvSpPr>
              <a:spLocks noChangeShapeType="1"/>
            </p:cNvSpPr>
            <p:nvPr/>
          </p:nvSpPr>
          <p:spPr bwMode="auto">
            <a:xfrm flipH="1">
              <a:off x="5334000" y="2971800"/>
              <a:ext cx="4572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Text Box 13"/>
            <p:cNvSpPr txBox="1">
              <a:spLocks noChangeArrowheads="1"/>
            </p:cNvSpPr>
            <p:nvPr/>
          </p:nvSpPr>
          <p:spPr bwMode="auto">
            <a:xfrm>
              <a:off x="1725691" y="3993357"/>
              <a:ext cx="2563948" cy="60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7FD13B"/>
                  </a:solidFill>
                </a:rPr>
                <a:t>Induced voltage</a:t>
              </a:r>
              <a:endParaRPr lang="en-US" dirty="0">
                <a:solidFill>
                  <a:srgbClr val="7FD13B"/>
                </a:solidFill>
              </a:endParaRPr>
            </a:p>
          </p:txBody>
        </p:sp>
        <p:sp>
          <p:nvSpPr>
            <p:cNvPr id="49" name="Line 14"/>
            <p:cNvSpPr>
              <a:spLocks noChangeShapeType="1"/>
            </p:cNvSpPr>
            <p:nvPr/>
          </p:nvSpPr>
          <p:spPr bwMode="auto">
            <a:xfrm flipV="1">
              <a:off x="3908396" y="3886200"/>
              <a:ext cx="358804" cy="2557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Text Box 17"/>
            <p:cNvSpPr txBox="1">
              <a:spLocks noChangeArrowheads="1"/>
            </p:cNvSpPr>
            <p:nvPr/>
          </p:nvSpPr>
          <p:spPr bwMode="auto">
            <a:xfrm>
              <a:off x="2315612" y="4662191"/>
              <a:ext cx="3022601" cy="36671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/>
                <a:t>Response leads excitation</a:t>
              </a:r>
              <a:endParaRPr lang="en-US"/>
            </a:p>
          </p:txBody>
        </p:sp>
      </p:grpSp>
      <p:sp>
        <p:nvSpPr>
          <p:cNvPr id="51" name="Content Placeholder 2"/>
          <p:cNvSpPr txBox="1">
            <a:spLocks/>
          </p:cNvSpPr>
          <p:nvPr/>
        </p:nvSpPr>
        <p:spPr>
          <a:xfrm>
            <a:off x="386535" y="4734145"/>
            <a:ext cx="4185465" cy="1395155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Cavity/Resonator driven below resonance </a:t>
            </a:r>
          </a:p>
          <a:p>
            <a:pPr lvl="1"/>
            <a:r>
              <a:rPr lang="en-US" b="1" dirty="0" smtClean="0"/>
              <a:t>h</a:t>
            </a:r>
            <a:r>
              <a:rPr lang="en-US" b="1" dirty="0" smtClean="0">
                <a:latin typeface="Times New Roman" charset="0"/>
                <a:sym typeface="Symbol" charset="0"/>
              </a:rPr>
              <a:t> &lt; </a:t>
            </a:r>
            <a:r>
              <a:rPr lang="en-US" b="1" baseline="-25000" dirty="0" smtClean="0">
                <a:latin typeface="Times New Roman" charset="0"/>
                <a:sym typeface="Symbol" charset="0"/>
              </a:rPr>
              <a:t>R</a:t>
            </a:r>
            <a:r>
              <a:rPr lang="en-US" dirty="0" smtClean="0">
                <a:latin typeface="Times New Roman" charset="0"/>
              </a:rPr>
              <a:t> </a:t>
            </a:r>
          </a:p>
          <a:p>
            <a:pPr lvl="1"/>
            <a:r>
              <a:rPr lang="en-US" b="1" u="sng" dirty="0" smtClean="0">
                <a:latin typeface="Times New Roman" charset="0"/>
                <a:sym typeface="Symbol" charset="0"/>
              </a:rPr>
              <a:t>Induc</a:t>
            </a:r>
            <a:r>
              <a:rPr lang="en-US" b="1" u="sng" dirty="0" smtClean="0"/>
              <a:t>tive impedance</a:t>
            </a:r>
            <a:endParaRPr lang="en-US" b="1" u="sng" dirty="0"/>
          </a:p>
        </p:txBody>
      </p:sp>
      <p:grpSp>
        <p:nvGrpSpPr>
          <p:cNvPr id="52" name="Group 51"/>
          <p:cNvGrpSpPr/>
          <p:nvPr/>
        </p:nvGrpSpPr>
        <p:grpSpPr>
          <a:xfrm>
            <a:off x="4752019" y="4284094"/>
            <a:ext cx="4343759" cy="1884453"/>
            <a:chOff x="1219200" y="1938218"/>
            <a:chExt cx="5638800" cy="3151649"/>
          </a:xfrm>
        </p:grpSpPr>
        <p:sp>
          <p:nvSpPr>
            <p:cNvPr id="53" name="Line 4"/>
            <p:cNvSpPr>
              <a:spLocks noChangeShapeType="1"/>
            </p:cNvSpPr>
            <p:nvPr/>
          </p:nvSpPr>
          <p:spPr bwMode="auto">
            <a:xfrm>
              <a:off x="1524000" y="3657600"/>
              <a:ext cx="53340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5"/>
            <p:cNvSpPr>
              <a:spLocks noChangeShapeType="1"/>
            </p:cNvSpPr>
            <p:nvPr/>
          </p:nvSpPr>
          <p:spPr bwMode="auto">
            <a:xfrm flipV="1">
              <a:off x="1524000" y="2590800"/>
              <a:ext cx="0" cy="2209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6"/>
            <p:cNvSpPr>
              <a:spLocks/>
            </p:cNvSpPr>
            <p:nvPr/>
          </p:nvSpPr>
          <p:spPr bwMode="auto">
            <a:xfrm>
              <a:off x="1219200" y="2590800"/>
              <a:ext cx="2286000" cy="1066800"/>
            </a:xfrm>
            <a:custGeom>
              <a:avLst/>
              <a:gdLst>
                <a:gd name="T0" fmla="*/ 0 w 1440"/>
                <a:gd name="T1" fmla="*/ 2147483647 h 672"/>
                <a:gd name="T2" fmla="*/ 2147483647 w 1440"/>
                <a:gd name="T3" fmla="*/ 0 h 672"/>
                <a:gd name="T4" fmla="*/ 2147483647 w 1440"/>
                <a:gd name="T5" fmla="*/ 2147483647 h 672"/>
                <a:gd name="T6" fmla="*/ 0 60000 65536"/>
                <a:gd name="T7" fmla="*/ 0 60000 65536"/>
                <a:gd name="T8" fmla="*/ 0 60000 65536"/>
                <a:gd name="T9" fmla="*/ 0 w 1440"/>
                <a:gd name="T10" fmla="*/ 0 h 672"/>
                <a:gd name="T11" fmla="*/ 1440 w 144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672">
                  <a:moveTo>
                    <a:pt x="0" y="672"/>
                  </a:moveTo>
                  <a:cubicBezTo>
                    <a:pt x="240" y="336"/>
                    <a:pt x="480" y="0"/>
                    <a:pt x="720" y="0"/>
                  </a:cubicBezTo>
                  <a:cubicBezTo>
                    <a:pt x="960" y="0"/>
                    <a:pt x="1200" y="336"/>
                    <a:pt x="1440" y="672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7"/>
            <p:cNvSpPr>
              <a:spLocks/>
            </p:cNvSpPr>
            <p:nvPr/>
          </p:nvSpPr>
          <p:spPr bwMode="auto">
            <a:xfrm rot="-10738063">
              <a:off x="3505200" y="3657600"/>
              <a:ext cx="2286000" cy="1066800"/>
            </a:xfrm>
            <a:custGeom>
              <a:avLst/>
              <a:gdLst>
                <a:gd name="T0" fmla="*/ 0 w 1440"/>
                <a:gd name="T1" fmla="*/ 2147483647 h 672"/>
                <a:gd name="T2" fmla="*/ 2147483647 w 1440"/>
                <a:gd name="T3" fmla="*/ 0 h 672"/>
                <a:gd name="T4" fmla="*/ 2147483647 w 1440"/>
                <a:gd name="T5" fmla="*/ 2147483647 h 672"/>
                <a:gd name="T6" fmla="*/ 0 60000 65536"/>
                <a:gd name="T7" fmla="*/ 0 60000 65536"/>
                <a:gd name="T8" fmla="*/ 0 60000 65536"/>
                <a:gd name="T9" fmla="*/ 0 w 1440"/>
                <a:gd name="T10" fmla="*/ 0 h 672"/>
                <a:gd name="T11" fmla="*/ 1440 w 144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672">
                  <a:moveTo>
                    <a:pt x="0" y="672"/>
                  </a:moveTo>
                  <a:cubicBezTo>
                    <a:pt x="240" y="336"/>
                    <a:pt x="480" y="0"/>
                    <a:pt x="720" y="0"/>
                  </a:cubicBezTo>
                  <a:cubicBezTo>
                    <a:pt x="960" y="0"/>
                    <a:pt x="1200" y="336"/>
                    <a:pt x="1440" y="672"/>
                  </a:cubicBezTo>
                </a:path>
              </a:pathLst>
            </a:custGeom>
            <a:noFill/>
            <a:ln w="28575">
              <a:solidFill>
                <a:srgbClr val="EA157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Text Box 8"/>
            <p:cNvSpPr txBox="1">
              <a:spLocks noChangeArrowheads="1"/>
            </p:cNvSpPr>
            <p:nvPr/>
          </p:nvSpPr>
          <p:spPr bwMode="auto">
            <a:xfrm>
              <a:off x="1524000" y="1938218"/>
              <a:ext cx="3683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1">
                  <a:latin typeface="Times New Roman" charset="0"/>
                </a:rPr>
                <a:t>V</a:t>
              </a:r>
            </a:p>
          </p:txBody>
        </p:sp>
        <p:sp>
          <p:nvSpPr>
            <p:cNvPr id="58" name="Text Box 9"/>
            <p:cNvSpPr txBox="1">
              <a:spLocks noChangeArrowheads="1"/>
            </p:cNvSpPr>
            <p:nvPr/>
          </p:nvSpPr>
          <p:spPr bwMode="auto">
            <a:xfrm>
              <a:off x="6553200" y="3733800"/>
              <a:ext cx="2682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1">
                  <a:latin typeface="Times New Roman" charset="0"/>
                </a:rPr>
                <a:t>t</a:t>
              </a:r>
            </a:p>
          </p:txBody>
        </p:sp>
        <p:sp>
          <p:nvSpPr>
            <p:cNvPr id="59" name="Oval 10"/>
            <p:cNvSpPr>
              <a:spLocks noChangeArrowheads="1"/>
            </p:cNvSpPr>
            <p:nvPr/>
          </p:nvSpPr>
          <p:spPr bwMode="auto">
            <a:xfrm>
              <a:off x="4495800" y="3429000"/>
              <a:ext cx="8382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" name="Text Box 11"/>
            <p:cNvSpPr txBox="1">
              <a:spLocks noChangeArrowheads="1"/>
            </p:cNvSpPr>
            <p:nvPr/>
          </p:nvSpPr>
          <p:spPr bwMode="auto">
            <a:xfrm>
              <a:off x="5791201" y="2670176"/>
              <a:ext cx="1057182" cy="61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7FD13B"/>
                  </a:solidFill>
                </a:rPr>
                <a:t>bunch</a:t>
              </a:r>
              <a:endParaRPr lang="en-US" dirty="0">
                <a:solidFill>
                  <a:srgbClr val="7FD13B"/>
                </a:solidFill>
              </a:endParaRPr>
            </a:p>
          </p:txBody>
        </p:sp>
        <p:sp>
          <p:nvSpPr>
            <p:cNvPr id="61" name="Line 12"/>
            <p:cNvSpPr>
              <a:spLocks noChangeShapeType="1"/>
            </p:cNvSpPr>
            <p:nvPr/>
          </p:nvSpPr>
          <p:spPr bwMode="auto">
            <a:xfrm flipH="1">
              <a:off x="5334000" y="2971800"/>
              <a:ext cx="4572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Text Box 13"/>
            <p:cNvSpPr txBox="1">
              <a:spLocks noChangeArrowheads="1"/>
            </p:cNvSpPr>
            <p:nvPr/>
          </p:nvSpPr>
          <p:spPr bwMode="auto">
            <a:xfrm>
              <a:off x="1708493" y="4086138"/>
              <a:ext cx="2478921" cy="61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7FD13B"/>
                  </a:solidFill>
                </a:rPr>
                <a:t>Induced voltage</a:t>
              </a:r>
              <a:endParaRPr lang="en-US" dirty="0">
                <a:solidFill>
                  <a:srgbClr val="7FD13B"/>
                </a:solidFill>
              </a:endParaRPr>
            </a:p>
          </p:txBody>
        </p:sp>
        <p:sp>
          <p:nvSpPr>
            <p:cNvPr id="63" name="Line 14"/>
            <p:cNvSpPr>
              <a:spLocks noChangeShapeType="1"/>
            </p:cNvSpPr>
            <p:nvPr/>
          </p:nvSpPr>
          <p:spPr bwMode="auto">
            <a:xfrm flipV="1">
              <a:off x="3439263" y="3962400"/>
              <a:ext cx="218335" cy="233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17"/>
            <p:cNvSpPr txBox="1">
              <a:spLocks noChangeArrowheads="1"/>
            </p:cNvSpPr>
            <p:nvPr/>
          </p:nvSpPr>
          <p:spPr bwMode="auto">
            <a:xfrm>
              <a:off x="1920274" y="4723154"/>
              <a:ext cx="3690939" cy="36671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/>
                <a:t>Response lags behind excitation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473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Bunch Lengthening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4" y="1133747"/>
            <a:ext cx="8505945" cy="175519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200" dirty="0"/>
              <a:t>In general the Broad Band impedance of the machine, vacuum </a:t>
            </a:r>
            <a:r>
              <a:rPr lang="en-US" sz="3200" dirty="0" smtClean="0"/>
              <a:t>pipe, etc. </a:t>
            </a:r>
            <a:r>
              <a:rPr lang="en-US" sz="3200" dirty="0"/>
              <a:t>(other than the cavities) is </a:t>
            </a:r>
            <a:r>
              <a:rPr lang="en-US" sz="3200" b="1" u="sng" dirty="0" smtClean="0"/>
              <a:t>inductive.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FFFFFF"/>
                </a:solidFill>
              </a:rPr>
              <a:t>Since the Broad Band impedance of the machine is predominantly </a:t>
            </a:r>
            <a:r>
              <a:rPr lang="en-US" sz="3200" b="1" u="sng" dirty="0">
                <a:solidFill>
                  <a:srgbClr val="FFFFFF"/>
                </a:solidFill>
              </a:rPr>
              <a:t>inductive</a:t>
            </a:r>
            <a:r>
              <a:rPr lang="en-US" sz="3200" dirty="0">
                <a:solidFill>
                  <a:srgbClr val="FFFFFF"/>
                </a:solidFill>
              </a:rPr>
              <a:t> , the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u="sng" dirty="0">
                <a:solidFill>
                  <a:srgbClr val="FFFFFF"/>
                </a:solidFill>
              </a:rPr>
              <a:t>response lags behind </a:t>
            </a:r>
            <a:r>
              <a:rPr lang="en-US" sz="3200" b="1" u="sng" dirty="0" smtClean="0">
                <a:solidFill>
                  <a:srgbClr val="FFFFFF"/>
                </a:solidFill>
              </a:rPr>
              <a:t>excitation</a:t>
            </a:r>
            <a:r>
              <a:rPr lang="en-US" sz="3200" b="1" dirty="0" smtClean="0">
                <a:solidFill>
                  <a:srgbClr val="FFFFFF"/>
                </a:solidFill>
              </a:rPr>
              <a:t>.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74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73430" y="2888940"/>
            <a:ext cx="5543875" cy="2115235"/>
            <a:chOff x="1134740" y="3142605"/>
            <a:chExt cx="5723260" cy="2267595"/>
          </a:xfrm>
        </p:grpSpPr>
        <p:sp>
          <p:nvSpPr>
            <p:cNvPr id="12" name="Line 3"/>
            <p:cNvSpPr>
              <a:spLocks noChangeShapeType="1"/>
            </p:cNvSpPr>
            <p:nvPr/>
          </p:nvSpPr>
          <p:spPr bwMode="auto">
            <a:xfrm>
              <a:off x="1524000" y="4267200"/>
              <a:ext cx="53340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4"/>
            <p:cNvSpPr>
              <a:spLocks noChangeShapeType="1"/>
            </p:cNvSpPr>
            <p:nvPr/>
          </p:nvSpPr>
          <p:spPr bwMode="auto">
            <a:xfrm flipV="1">
              <a:off x="1524000" y="3200400"/>
              <a:ext cx="0" cy="2209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1134740" y="3142605"/>
              <a:ext cx="3683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1" dirty="0">
                  <a:latin typeface="Times New Roman" charset="0"/>
                </a:rPr>
                <a:t>V</a:t>
              </a: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6553200" y="4343400"/>
              <a:ext cx="2682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1">
                  <a:latin typeface="Times New Roman" charset="0"/>
                </a:rPr>
                <a:t>t</a:t>
              </a:r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4526995" y="3969060"/>
              <a:ext cx="900100" cy="6029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5791200" y="3279776"/>
              <a:ext cx="840734" cy="395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7FD13B"/>
                  </a:solidFill>
                </a:rPr>
                <a:t>bunch</a:t>
              </a:r>
              <a:endParaRPr lang="en-US" dirty="0">
                <a:solidFill>
                  <a:srgbClr val="7FD13B"/>
                </a:solidFill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 flipH="1">
              <a:off x="5334000" y="3581400"/>
              <a:ext cx="4572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1683060" y="4799620"/>
              <a:ext cx="1971386" cy="395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/>
                  </a:solidFill>
                </a:rPr>
                <a:t>Induced voltage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 flipV="1">
              <a:off x="3258235" y="4724399"/>
              <a:ext cx="246964" cy="210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1143000" y="3352800"/>
              <a:ext cx="2079625" cy="984250"/>
            </a:xfrm>
            <a:custGeom>
              <a:avLst/>
              <a:gdLst>
                <a:gd name="T0" fmla="*/ 0 w 1310"/>
                <a:gd name="T1" fmla="*/ 2147483647 h 620"/>
                <a:gd name="T2" fmla="*/ 2147483647 w 1310"/>
                <a:gd name="T3" fmla="*/ 2147483647 h 620"/>
                <a:gd name="T4" fmla="*/ 2147483647 w 1310"/>
                <a:gd name="T5" fmla="*/ 2147483647 h 620"/>
                <a:gd name="T6" fmla="*/ 0 60000 65536"/>
                <a:gd name="T7" fmla="*/ 0 60000 65536"/>
                <a:gd name="T8" fmla="*/ 0 60000 65536"/>
                <a:gd name="T9" fmla="*/ 0 w 1310"/>
                <a:gd name="T10" fmla="*/ 0 h 620"/>
                <a:gd name="T11" fmla="*/ 1310 w 1310"/>
                <a:gd name="T12" fmla="*/ 620 h 6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10" h="620">
                  <a:moveTo>
                    <a:pt x="0" y="251"/>
                  </a:moveTo>
                  <a:cubicBezTo>
                    <a:pt x="96" y="219"/>
                    <a:pt x="360" y="0"/>
                    <a:pt x="578" y="61"/>
                  </a:cubicBezTo>
                  <a:cubicBezTo>
                    <a:pt x="796" y="122"/>
                    <a:pt x="1158" y="504"/>
                    <a:pt x="1310" y="620"/>
                  </a:cubicBezTo>
                </a:path>
              </a:pathLst>
            </a:custGeom>
            <a:noFill/>
            <a:ln w="28575">
              <a:solidFill>
                <a:srgbClr val="EA157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 rot="10861937">
              <a:off x="3124200" y="4276361"/>
              <a:ext cx="2741613" cy="838200"/>
            </a:xfrm>
            <a:custGeom>
              <a:avLst/>
              <a:gdLst>
                <a:gd name="T0" fmla="*/ 0 w 1440"/>
                <a:gd name="T1" fmla="*/ 2147483647 h 672"/>
                <a:gd name="T2" fmla="*/ 2147483647 w 1440"/>
                <a:gd name="T3" fmla="*/ 0 h 672"/>
                <a:gd name="T4" fmla="*/ 2147483647 w 1440"/>
                <a:gd name="T5" fmla="*/ 2147483647 h 672"/>
                <a:gd name="T6" fmla="*/ 0 60000 65536"/>
                <a:gd name="T7" fmla="*/ 0 60000 65536"/>
                <a:gd name="T8" fmla="*/ 0 60000 65536"/>
                <a:gd name="T9" fmla="*/ 0 w 1440"/>
                <a:gd name="T10" fmla="*/ 0 h 672"/>
                <a:gd name="T11" fmla="*/ 1440 w 144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672">
                  <a:moveTo>
                    <a:pt x="0" y="672"/>
                  </a:moveTo>
                  <a:cubicBezTo>
                    <a:pt x="240" y="336"/>
                    <a:pt x="480" y="0"/>
                    <a:pt x="720" y="0"/>
                  </a:cubicBezTo>
                  <a:cubicBezTo>
                    <a:pt x="960" y="0"/>
                    <a:pt x="1200" y="336"/>
                    <a:pt x="1440" y="672"/>
                  </a:cubicBezTo>
                </a:path>
              </a:pathLst>
            </a:custGeom>
            <a:noFill/>
            <a:ln w="28575">
              <a:solidFill>
                <a:srgbClr val="EA157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Content Placeholder 2"/>
          <p:cNvSpPr txBox="1">
            <a:spLocks/>
          </p:cNvSpPr>
          <p:nvPr/>
        </p:nvSpPr>
        <p:spPr>
          <a:xfrm>
            <a:off x="476545" y="5004174"/>
            <a:ext cx="8505945" cy="1485166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10000"/>
              </a:lnSpc>
            </a:pPr>
            <a:r>
              <a:rPr lang="en-US" sz="3200" dirty="0" smtClean="0"/>
              <a:t>This induced voltage seen by the bunch over 1 turn needs to be added to the accelerating cavity voltage. </a:t>
            </a:r>
          </a:p>
          <a:p>
            <a:pPr>
              <a:lnSpc>
                <a:spcPct val="110000"/>
              </a:lnSpc>
            </a:pPr>
            <a:r>
              <a:rPr lang="en-US" sz="3200" dirty="0" smtClean="0">
                <a:solidFill>
                  <a:srgbClr val="FFFFFF"/>
                </a:solidFill>
              </a:rPr>
              <a:t>The amplitude of the induced voltage depends on the bunch intensity.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3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Bunch Lengthening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75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01570" y="1133746"/>
            <a:ext cx="7523799" cy="2700300"/>
            <a:chOff x="457200" y="1142998"/>
            <a:chExt cx="7279361" cy="5181602"/>
          </a:xfrm>
        </p:grpSpPr>
        <p:sp>
          <p:nvSpPr>
            <p:cNvPr id="13" name="Line 2"/>
            <p:cNvSpPr>
              <a:spLocks noChangeShapeType="1"/>
            </p:cNvSpPr>
            <p:nvPr/>
          </p:nvSpPr>
          <p:spPr bwMode="auto">
            <a:xfrm flipV="1">
              <a:off x="1524000" y="3636571"/>
              <a:ext cx="5856514" cy="2102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3"/>
            <p:cNvSpPr>
              <a:spLocks noChangeShapeType="1"/>
            </p:cNvSpPr>
            <p:nvPr/>
          </p:nvSpPr>
          <p:spPr bwMode="auto">
            <a:xfrm flipH="1" flipV="1">
              <a:off x="1502229" y="1142998"/>
              <a:ext cx="0" cy="507026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1524000" y="1161720"/>
              <a:ext cx="3683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1" dirty="0">
                  <a:latin typeface="Times New Roman" charset="0"/>
                </a:rPr>
                <a:t>V</a:t>
              </a:r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6553200" y="3733800"/>
              <a:ext cx="2682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1">
                  <a:latin typeface="Times New Roman" charset="0"/>
                </a:rPr>
                <a:t>t</a:t>
              </a: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 rot="-10738063">
              <a:off x="457200" y="3352800"/>
              <a:ext cx="2286000" cy="2743200"/>
            </a:xfrm>
            <a:custGeom>
              <a:avLst/>
              <a:gdLst>
                <a:gd name="T0" fmla="*/ 0 w 1440"/>
                <a:gd name="T1" fmla="*/ 2147483647 h 672"/>
                <a:gd name="T2" fmla="*/ 2147483647 w 1440"/>
                <a:gd name="T3" fmla="*/ 0 h 672"/>
                <a:gd name="T4" fmla="*/ 2147483647 w 1440"/>
                <a:gd name="T5" fmla="*/ 2147483647 h 672"/>
                <a:gd name="T6" fmla="*/ 0 60000 65536"/>
                <a:gd name="T7" fmla="*/ 0 60000 65536"/>
                <a:gd name="T8" fmla="*/ 0 60000 65536"/>
                <a:gd name="T9" fmla="*/ 0 w 1440"/>
                <a:gd name="T10" fmla="*/ 0 h 672"/>
                <a:gd name="T11" fmla="*/ 1440 w 144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672">
                  <a:moveTo>
                    <a:pt x="0" y="672"/>
                  </a:moveTo>
                  <a:cubicBezTo>
                    <a:pt x="240" y="336"/>
                    <a:pt x="480" y="0"/>
                    <a:pt x="720" y="0"/>
                  </a:cubicBezTo>
                  <a:cubicBezTo>
                    <a:pt x="960" y="0"/>
                    <a:pt x="1200" y="336"/>
                    <a:pt x="1440" y="672"/>
                  </a:cubicBezTo>
                </a:path>
              </a:pathLst>
            </a:cu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38"/>
            <p:cNvSpPr txBox="1">
              <a:spLocks noChangeArrowheads="1"/>
            </p:cNvSpPr>
            <p:nvPr/>
          </p:nvSpPr>
          <p:spPr bwMode="auto">
            <a:xfrm>
              <a:off x="5159828" y="1558595"/>
              <a:ext cx="2576733" cy="852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 smtClean="0">
                  <a:solidFill>
                    <a:srgbClr val="7FD13B"/>
                  </a:solidFill>
                </a:rPr>
                <a:t>RF Cavity </a:t>
              </a:r>
              <a:r>
                <a:rPr lang="en-US" dirty="0">
                  <a:solidFill>
                    <a:srgbClr val="7FD13B"/>
                  </a:solidFill>
                </a:rPr>
                <a:t>voltage</a:t>
              </a:r>
            </a:p>
          </p:txBody>
        </p:sp>
        <p:sp>
          <p:nvSpPr>
            <p:cNvPr id="19" name="Line 39"/>
            <p:cNvSpPr>
              <a:spLocks noChangeShapeType="1"/>
            </p:cNvSpPr>
            <p:nvPr/>
          </p:nvSpPr>
          <p:spPr bwMode="auto">
            <a:xfrm flipH="1">
              <a:off x="4800600" y="2223545"/>
              <a:ext cx="359228" cy="2910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45"/>
            <p:cNvSpPr>
              <a:spLocks/>
            </p:cNvSpPr>
            <p:nvPr/>
          </p:nvSpPr>
          <p:spPr bwMode="auto">
            <a:xfrm rot="-10738063">
              <a:off x="3124200" y="3657600"/>
              <a:ext cx="2741613" cy="838200"/>
            </a:xfrm>
            <a:custGeom>
              <a:avLst/>
              <a:gdLst>
                <a:gd name="T0" fmla="*/ 0 w 1440"/>
                <a:gd name="T1" fmla="*/ 2147483647 h 672"/>
                <a:gd name="T2" fmla="*/ 2147483647 w 1440"/>
                <a:gd name="T3" fmla="*/ 0 h 672"/>
                <a:gd name="T4" fmla="*/ 2147483647 w 1440"/>
                <a:gd name="T5" fmla="*/ 2147483647 h 672"/>
                <a:gd name="T6" fmla="*/ 0 60000 65536"/>
                <a:gd name="T7" fmla="*/ 0 60000 65536"/>
                <a:gd name="T8" fmla="*/ 0 60000 65536"/>
                <a:gd name="T9" fmla="*/ 0 w 1440"/>
                <a:gd name="T10" fmla="*/ 0 h 672"/>
                <a:gd name="T11" fmla="*/ 1440 w 144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672">
                  <a:moveTo>
                    <a:pt x="0" y="672"/>
                  </a:moveTo>
                  <a:cubicBezTo>
                    <a:pt x="240" y="336"/>
                    <a:pt x="480" y="0"/>
                    <a:pt x="720" y="0"/>
                  </a:cubicBezTo>
                  <a:cubicBezTo>
                    <a:pt x="960" y="0"/>
                    <a:pt x="1200" y="336"/>
                    <a:pt x="1440" y="672"/>
                  </a:cubicBezTo>
                </a:path>
              </a:pathLst>
            </a:custGeom>
            <a:noFill/>
            <a:ln w="28575">
              <a:solidFill>
                <a:srgbClr val="EA157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46"/>
            <p:cNvSpPr>
              <a:spLocks/>
            </p:cNvSpPr>
            <p:nvPr/>
          </p:nvSpPr>
          <p:spPr bwMode="auto">
            <a:xfrm>
              <a:off x="1143000" y="2743200"/>
              <a:ext cx="2079625" cy="984250"/>
            </a:xfrm>
            <a:custGeom>
              <a:avLst/>
              <a:gdLst>
                <a:gd name="T0" fmla="*/ 0 w 1310"/>
                <a:gd name="T1" fmla="*/ 2147483647 h 620"/>
                <a:gd name="T2" fmla="*/ 2147483647 w 1310"/>
                <a:gd name="T3" fmla="*/ 2147483647 h 620"/>
                <a:gd name="T4" fmla="*/ 2147483647 w 1310"/>
                <a:gd name="T5" fmla="*/ 2147483647 h 620"/>
                <a:gd name="T6" fmla="*/ 0 60000 65536"/>
                <a:gd name="T7" fmla="*/ 0 60000 65536"/>
                <a:gd name="T8" fmla="*/ 0 60000 65536"/>
                <a:gd name="T9" fmla="*/ 0 w 1310"/>
                <a:gd name="T10" fmla="*/ 0 h 620"/>
                <a:gd name="T11" fmla="*/ 1310 w 1310"/>
                <a:gd name="T12" fmla="*/ 620 h 6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10" h="620">
                  <a:moveTo>
                    <a:pt x="0" y="251"/>
                  </a:moveTo>
                  <a:cubicBezTo>
                    <a:pt x="96" y="219"/>
                    <a:pt x="360" y="0"/>
                    <a:pt x="578" y="61"/>
                  </a:cubicBezTo>
                  <a:cubicBezTo>
                    <a:pt x="796" y="122"/>
                    <a:pt x="1158" y="504"/>
                    <a:pt x="1310" y="62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47"/>
            <p:cNvSpPr txBox="1">
              <a:spLocks noChangeArrowheads="1"/>
            </p:cNvSpPr>
            <p:nvPr/>
          </p:nvSpPr>
          <p:spPr bwMode="auto">
            <a:xfrm>
              <a:off x="2498725" y="4765675"/>
              <a:ext cx="2704645" cy="153475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 smtClean="0">
                  <a:solidFill>
                    <a:srgbClr val="7FD13B"/>
                  </a:solidFill>
                </a:rPr>
                <a:t>Reduces apparent </a:t>
              </a:r>
              <a:r>
                <a:rPr lang="en-US" dirty="0">
                  <a:solidFill>
                    <a:srgbClr val="7FD13B"/>
                  </a:solidFill>
                </a:rPr>
                <a:t>RF voltage</a:t>
              </a:r>
            </a:p>
          </p:txBody>
        </p:sp>
        <p:sp>
          <p:nvSpPr>
            <p:cNvPr id="23" name="Line 48"/>
            <p:cNvSpPr>
              <a:spLocks noChangeShapeType="1"/>
            </p:cNvSpPr>
            <p:nvPr/>
          </p:nvSpPr>
          <p:spPr bwMode="auto">
            <a:xfrm flipV="1">
              <a:off x="3200400" y="4191000"/>
              <a:ext cx="4572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49"/>
            <p:cNvSpPr>
              <a:spLocks noChangeArrowheads="1"/>
            </p:cNvSpPr>
            <p:nvPr/>
          </p:nvSpPr>
          <p:spPr bwMode="auto">
            <a:xfrm>
              <a:off x="4572000" y="3276600"/>
              <a:ext cx="6096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Freeform 50"/>
            <p:cNvSpPr>
              <a:spLocks/>
            </p:cNvSpPr>
            <p:nvPr/>
          </p:nvSpPr>
          <p:spPr bwMode="auto">
            <a:xfrm>
              <a:off x="2667000" y="1143000"/>
              <a:ext cx="2286000" cy="2590800"/>
            </a:xfrm>
            <a:custGeom>
              <a:avLst/>
              <a:gdLst>
                <a:gd name="T0" fmla="*/ 0 w 1440"/>
                <a:gd name="T1" fmla="*/ 2147483647 h 672"/>
                <a:gd name="T2" fmla="*/ 2147483647 w 1440"/>
                <a:gd name="T3" fmla="*/ 0 h 672"/>
                <a:gd name="T4" fmla="*/ 2147483647 w 1440"/>
                <a:gd name="T5" fmla="*/ 2147483647 h 672"/>
                <a:gd name="T6" fmla="*/ 0 60000 65536"/>
                <a:gd name="T7" fmla="*/ 0 60000 65536"/>
                <a:gd name="T8" fmla="*/ 0 60000 65536"/>
                <a:gd name="T9" fmla="*/ 0 w 1440"/>
                <a:gd name="T10" fmla="*/ 0 h 672"/>
                <a:gd name="T11" fmla="*/ 1440 w 144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672">
                  <a:moveTo>
                    <a:pt x="0" y="672"/>
                  </a:moveTo>
                  <a:cubicBezTo>
                    <a:pt x="240" y="336"/>
                    <a:pt x="480" y="0"/>
                    <a:pt x="720" y="0"/>
                  </a:cubicBezTo>
                  <a:cubicBezTo>
                    <a:pt x="960" y="0"/>
                    <a:pt x="1200" y="336"/>
                    <a:pt x="1440" y="672"/>
                  </a:cubicBezTo>
                </a:path>
              </a:pathLst>
            </a:custGeom>
            <a:noFill/>
            <a:ln w="28575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51"/>
            <p:cNvSpPr>
              <a:spLocks/>
            </p:cNvSpPr>
            <p:nvPr/>
          </p:nvSpPr>
          <p:spPr bwMode="auto">
            <a:xfrm rot="-10738063">
              <a:off x="4876800" y="3581400"/>
              <a:ext cx="2286000" cy="2743200"/>
            </a:xfrm>
            <a:custGeom>
              <a:avLst/>
              <a:gdLst>
                <a:gd name="T0" fmla="*/ 0 w 1440"/>
                <a:gd name="T1" fmla="*/ 2147483647 h 672"/>
                <a:gd name="T2" fmla="*/ 2147483647 w 1440"/>
                <a:gd name="T3" fmla="*/ 0 h 672"/>
                <a:gd name="T4" fmla="*/ 2147483647 w 1440"/>
                <a:gd name="T5" fmla="*/ 2147483647 h 672"/>
                <a:gd name="T6" fmla="*/ 0 60000 65536"/>
                <a:gd name="T7" fmla="*/ 0 60000 65536"/>
                <a:gd name="T8" fmla="*/ 0 60000 65536"/>
                <a:gd name="T9" fmla="*/ 0 w 1440"/>
                <a:gd name="T10" fmla="*/ 0 h 672"/>
                <a:gd name="T11" fmla="*/ 1440 w 144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672">
                  <a:moveTo>
                    <a:pt x="0" y="672"/>
                  </a:moveTo>
                  <a:cubicBezTo>
                    <a:pt x="240" y="336"/>
                    <a:pt x="480" y="0"/>
                    <a:pt x="720" y="0"/>
                  </a:cubicBezTo>
                  <a:cubicBezTo>
                    <a:pt x="960" y="0"/>
                    <a:pt x="1200" y="336"/>
                    <a:pt x="1440" y="672"/>
                  </a:cubicBezTo>
                </a:path>
              </a:pathLst>
            </a:custGeom>
            <a:noFill/>
            <a:ln w="28575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46575" y="3879051"/>
            <a:ext cx="8235915" cy="2649138"/>
            <a:chOff x="457200" y="854070"/>
            <a:chExt cx="8495834" cy="5761043"/>
          </a:xfrm>
        </p:grpSpPr>
        <p:sp>
          <p:nvSpPr>
            <p:cNvPr id="28" name="Freeform 8"/>
            <p:cNvSpPr>
              <a:spLocks/>
            </p:cNvSpPr>
            <p:nvPr/>
          </p:nvSpPr>
          <p:spPr bwMode="auto">
            <a:xfrm>
              <a:off x="2667000" y="854075"/>
              <a:ext cx="1689100" cy="2879725"/>
            </a:xfrm>
            <a:custGeom>
              <a:avLst/>
              <a:gdLst>
                <a:gd name="T0" fmla="*/ 0 w 1064"/>
                <a:gd name="T1" fmla="*/ 2147483647 h 1814"/>
                <a:gd name="T2" fmla="*/ 2147483647 w 1064"/>
                <a:gd name="T3" fmla="*/ 2147483647 h 1814"/>
                <a:gd name="T4" fmla="*/ 2147483647 w 1064"/>
                <a:gd name="T5" fmla="*/ 2147483647 h 1814"/>
                <a:gd name="T6" fmla="*/ 0 60000 65536"/>
                <a:gd name="T7" fmla="*/ 0 60000 65536"/>
                <a:gd name="T8" fmla="*/ 0 60000 65536"/>
                <a:gd name="T9" fmla="*/ 0 w 1064"/>
                <a:gd name="T10" fmla="*/ 0 h 1814"/>
                <a:gd name="T11" fmla="*/ 1064 w 1064"/>
                <a:gd name="T12" fmla="*/ 1814 h 18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4" h="1814">
                  <a:moveTo>
                    <a:pt x="0" y="1814"/>
                  </a:moveTo>
                  <a:cubicBezTo>
                    <a:pt x="103" y="1544"/>
                    <a:pt x="441" y="388"/>
                    <a:pt x="618" y="194"/>
                  </a:cubicBezTo>
                  <a:cubicBezTo>
                    <a:pt x="795" y="0"/>
                    <a:pt x="971" y="553"/>
                    <a:pt x="1064" y="647"/>
                  </a:cubicBezTo>
                </a:path>
              </a:pathLst>
            </a:custGeom>
            <a:noFill/>
            <a:ln w="28575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457200" y="854070"/>
              <a:ext cx="8495834" cy="5761043"/>
              <a:chOff x="457200" y="854070"/>
              <a:chExt cx="8495834" cy="5761043"/>
            </a:xfrm>
          </p:grpSpPr>
          <p:sp>
            <p:nvSpPr>
              <p:cNvPr id="30" name="Freeform 9"/>
              <p:cNvSpPr>
                <a:spLocks/>
              </p:cNvSpPr>
              <p:nvPr/>
            </p:nvSpPr>
            <p:spPr bwMode="auto">
              <a:xfrm>
                <a:off x="5543799" y="3602038"/>
                <a:ext cx="1784350" cy="3013075"/>
              </a:xfrm>
              <a:custGeom>
                <a:avLst/>
                <a:gdLst>
                  <a:gd name="T0" fmla="*/ 2147483647 w 1124"/>
                  <a:gd name="T1" fmla="*/ 0 h 1898"/>
                  <a:gd name="T2" fmla="*/ 2147483647 w 1124"/>
                  <a:gd name="T3" fmla="*/ 2147483647 h 1898"/>
                  <a:gd name="T4" fmla="*/ 0 w 1124"/>
                  <a:gd name="T5" fmla="*/ 2147483647 h 1898"/>
                  <a:gd name="T6" fmla="*/ 0 60000 65536"/>
                  <a:gd name="T7" fmla="*/ 0 60000 65536"/>
                  <a:gd name="T8" fmla="*/ 0 60000 65536"/>
                  <a:gd name="T9" fmla="*/ 0 w 1124"/>
                  <a:gd name="T10" fmla="*/ 0 h 1898"/>
                  <a:gd name="T11" fmla="*/ 1124 w 1124"/>
                  <a:gd name="T12" fmla="*/ 1898 h 18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4" h="1898">
                    <a:moveTo>
                      <a:pt x="1124" y="0"/>
                    </a:moveTo>
                    <a:cubicBezTo>
                      <a:pt x="1009" y="284"/>
                      <a:pt x="618" y="1512"/>
                      <a:pt x="431" y="1705"/>
                    </a:cubicBezTo>
                    <a:cubicBezTo>
                      <a:pt x="244" y="1898"/>
                      <a:pt x="90" y="1271"/>
                      <a:pt x="0" y="1156"/>
                    </a:cubicBezTo>
                  </a:path>
                </a:pathLst>
              </a:custGeom>
              <a:noFill/>
              <a:ln w="28575">
                <a:solidFill>
                  <a:srgbClr val="007EE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457200" y="854070"/>
                <a:ext cx="8495834" cy="5561761"/>
                <a:chOff x="457200" y="854070"/>
                <a:chExt cx="8495834" cy="5561761"/>
              </a:xfrm>
            </p:grpSpPr>
            <p:sp>
              <p:nvSpPr>
                <p:cNvPr id="32" name="Line 2"/>
                <p:cNvSpPr>
                  <a:spLocks noChangeShapeType="1"/>
                </p:cNvSpPr>
                <p:nvPr/>
              </p:nvSpPr>
              <p:spPr bwMode="auto">
                <a:xfrm>
                  <a:off x="1524000" y="3657600"/>
                  <a:ext cx="53340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Line 3"/>
                <p:cNvSpPr>
                  <a:spLocks noChangeShapeType="1"/>
                </p:cNvSpPr>
                <p:nvPr/>
              </p:nvSpPr>
              <p:spPr bwMode="auto">
                <a:xfrm flipH="1" flipV="1">
                  <a:off x="1524982" y="854070"/>
                  <a:ext cx="1" cy="5561761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524000" y="2209800"/>
                  <a:ext cx="368300" cy="396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 b="1">
                      <a:latin typeface="Times New Roman" charset="0"/>
                    </a:rPr>
                    <a:t>V</a:t>
                  </a:r>
                </a:p>
              </p:txBody>
            </p:sp>
            <p:sp>
              <p:nvSpPr>
                <p:cNvPr id="3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6553200" y="3733800"/>
                  <a:ext cx="268288" cy="396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 b="1">
                      <a:latin typeface="Times New Roman" charset="0"/>
                    </a:rPr>
                    <a:t>t</a:t>
                  </a:r>
                </a:p>
              </p:txBody>
            </p:sp>
            <p:sp>
              <p:nvSpPr>
                <p:cNvPr id="36" name="Freeform 6"/>
                <p:cNvSpPr>
                  <a:spLocks/>
                </p:cNvSpPr>
                <p:nvPr/>
              </p:nvSpPr>
              <p:spPr bwMode="auto">
                <a:xfrm rot="-10738063">
                  <a:off x="457200" y="3429000"/>
                  <a:ext cx="2286000" cy="2743200"/>
                </a:xfrm>
                <a:custGeom>
                  <a:avLst/>
                  <a:gdLst>
                    <a:gd name="T0" fmla="*/ 0 w 1440"/>
                    <a:gd name="T1" fmla="*/ 2147483647 h 672"/>
                    <a:gd name="T2" fmla="*/ 2147483647 w 1440"/>
                    <a:gd name="T3" fmla="*/ 0 h 672"/>
                    <a:gd name="T4" fmla="*/ 2147483647 w 1440"/>
                    <a:gd name="T5" fmla="*/ 2147483647 h 672"/>
                    <a:gd name="T6" fmla="*/ 0 60000 65536"/>
                    <a:gd name="T7" fmla="*/ 0 60000 65536"/>
                    <a:gd name="T8" fmla="*/ 0 60000 65536"/>
                    <a:gd name="T9" fmla="*/ 0 w 1440"/>
                    <a:gd name="T10" fmla="*/ 0 h 672"/>
                    <a:gd name="T11" fmla="*/ 1440 w 1440"/>
                    <a:gd name="T12" fmla="*/ 672 h 6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0" h="672">
                      <a:moveTo>
                        <a:pt x="0" y="672"/>
                      </a:moveTo>
                      <a:cubicBezTo>
                        <a:pt x="240" y="336"/>
                        <a:pt x="480" y="0"/>
                        <a:pt x="720" y="0"/>
                      </a:cubicBezTo>
                      <a:cubicBezTo>
                        <a:pt x="960" y="0"/>
                        <a:pt x="1200" y="336"/>
                        <a:pt x="1440" y="672"/>
                      </a:cubicBezTo>
                    </a:path>
                  </a:pathLst>
                </a:custGeom>
                <a:noFill/>
                <a:ln w="28575">
                  <a:solidFill>
                    <a:schemeClr val="tx2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5105400" y="2743200"/>
                  <a:ext cx="609600" cy="609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Line 10"/>
                <p:cNvSpPr>
                  <a:spLocks noChangeShapeType="1"/>
                </p:cNvSpPr>
                <p:nvPr/>
              </p:nvSpPr>
              <p:spPr bwMode="auto">
                <a:xfrm>
                  <a:off x="4356927" y="1923643"/>
                  <a:ext cx="92850" cy="1283482"/>
                </a:xfrm>
                <a:prstGeom prst="line">
                  <a:avLst/>
                </a:prstGeom>
                <a:noFill/>
                <a:ln w="28575">
                  <a:solidFill>
                    <a:srgbClr val="007E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Line 11"/>
                <p:cNvSpPr>
                  <a:spLocks noChangeShapeType="1"/>
                </p:cNvSpPr>
                <p:nvPr/>
              </p:nvSpPr>
              <p:spPr bwMode="auto">
                <a:xfrm flipH="1" flipV="1">
                  <a:off x="5471136" y="4062780"/>
                  <a:ext cx="92851" cy="1390437"/>
                </a:xfrm>
                <a:prstGeom prst="line">
                  <a:avLst/>
                </a:prstGeom>
                <a:noFill/>
                <a:ln w="28575">
                  <a:solidFill>
                    <a:srgbClr val="007E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Oval 12"/>
                <p:cNvSpPr>
                  <a:spLocks noChangeArrowheads="1"/>
                </p:cNvSpPr>
                <p:nvPr/>
              </p:nvSpPr>
              <p:spPr bwMode="auto">
                <a:xfrm>
                  <a:off x="4343400" y="3429000"/>
                  <a:ext cx="1219200" cy="45720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" name="Line 13"/>
                <p:cNvSpPr>
                  <a:spLocks noChangeShapeType="1"/>
                </p:cNvSpPr>
                <p:nvPr/>
              </p:nvSpPr>
              <p:spPr bwMode="auto">
                <a:xfrm>
                  <a:off x="4449779" y="3207125"/>
                  <a:ext cx="1021357" cy="855655"/>
                </a:xfrm>
                <a:prstGeom prst="line">
                  <a:avLst/>
                </a:prstGeom>
                <a:noFill/>
                <a:ln w="28575">
                  <a:solidFill>
                    <a:srgbClr val="007E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5749686" y="951940"/>
                  <a:ext cx="3203348" cy="2610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dirty="0" smtClean="0">
                      <a:solidFill>
                        <a:srgbClr val="7FD13B"/>
                      </a:solidFill>
                    </a:rPr>
                    <a:t>Bunch Lengthens as</a:t>
                  </a:r>
                </a:p>
                <a:p>
                  <a:r>
                    <a:rPr lang="en-US" dirty="0" smtClean="0">
                      <a:solidFill>
                        <a:srgbClr val="7FD13B"/>
                      </a:solidFill>
                    </a:rPr>
                    <a:t>Function of bunch intensity</a:t>
                  </a:r>
                  <a:endParaRPr lang="en-US" dirty="0">
                    <a:solidFill>
                      <a:srgbClr val="7FD13B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4473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685" y="53625"/>
            <a:ext cx="7110791" cy="914400"/>
          </a:xfrm>
        </p:spPr>
        <p:txBody>
          <a:bodyPr/>
          <a:lstStyle/>
          <a:p>
            <a:r>
              <a:rPr lang="en-US" dirty="0" smtClean="0"/>
              <a:t>Coherent Transverse Oscillations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39" y="1133745"/>
            <a:ext cx="8505945" cy="292532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sz="3200" dirty="0"/>
              <a:t>The complete bunch is displaced form side to side (or up and down</a:t>
            </a:r>
            <a:r>
              <a:rPr lang="en-US" sz="3200" dirty="0" smtClean="0"/>
              <a:t>).</a:t>
            </a:r>
            <a:endParaRPr lang="en-US" sz="3200" dirty="0"/>
          </a:p>
          <a:p>
            <a:pPr>
              <a:lnSpc>
                <a:spcPct val="110000"/>
              </a:lnSpc>
            </a:pPr>
            <a:r>
              <a:rPr lang="en-US" sz="3200" dirty="0"/>
              <a:t>A bunch of charged particles induces a</a:t>
            </a:r>
            <a:r>
              <a:rPr lang="en-US" sz="3200" dirty="0">
                <a:sym typeface="Symbol" charset="0"/>
              </a:rPr>
              <a:t> charge in the vacuum </a:t>
            </a:r>
            <a:r>
              <a:rPr lang="en-US" sz="3200" dirty="0" smtClean="0">
                <a:sym typeface="Symbol" charset="0"/>
              </a:rPr>
              <a:t>chamber.</a:t>
            </a:r>
            <a:endParaRPr lang="en-US" sz="3200" dirty="0">
              <a:sym typeface="Symbol" charset="0"/>
            </a:endParaRPr>
          </a:p>
          <a:p>
            <a:pPr>
              <a:lnSpc>
                <a:spcPct val="110000"/>
              </a:lnSpc>
            </a:pPr>
            <a:r>
              <a:rPr lang="en-US" sz="3200" dirty="0" smtClean="0">
                <a:sym typeface="Symbol" charset="0"/>
              </a:rPr>
              <a:t>As we have already seen this creates an image currents .</a:t>
            </a:r>
          </a:p>
          <a:p>
            <a:pPr>
              <a:lnSpc>
                <a:spcPct val="110000"/>
              </a:lnSpc>
            </a:pPr>
            <a:r>
              <a:rPr lang="en-US" sz="3200" dirty="0" smtClean="0"/>
              <a:t>If </a:t>
            </a:r>
            <a:r>
              <a:rPr lang="en-US" sz="3200" dirty="0"/>
              <a:t>the bunch is displaced form the </a:t>
            </a:r>
            <a:r>
              <a:rPr lang="en-US" sz="3200" dirty="0" smtClean="0"/>
              <a:t>center </a:t>
            </a:r>
            <a:r>
              <a:rPr lang="en-US" sz="3200" dirty="0"/>
              <a:t>of the vacuum chamber it will drive a differential wall </a:t>
            </a:r>
            <a:r>
              <a:rPr lang="en-US" sz="3200" dirty="0" smtClean="0"/>
              <a:t>current.</a:t>
            </a:r>
            <a:endParaRPr lang="en-US" sz="3200" dirty="0"/>
          </a:p>
          <a:p>
            <a:endParaRPr lang="en-US" sz="3200" dirty="0">
              <a:sym typeface="Symbol" charset="0"/>
            </a:endParaRPr>
          </a:p>
          <a:p>
            <a:endParaRPr lang="en-US" sz="3200" dirty="0">
              <a:sym typeface="Symbo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76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746575" y="4188354"/>
            <a:ext cx="4989496" cy="2300986"/>
            <a:chOff x="1344" y="928"/>
            <a:chExt cx="3904" cy="1699"/>
          </a:xfrm>
        </p:grpSpPr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1440" y="928"/>
              <a:ext cx="0" cy="13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3360" y="928"/>
              <a:ext cx="0" cy="13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7"/>
            <p:cNvSpPr>
              <a:spLocks noChangeArrowheads="1"/>
            </p:cNvSpPr>
            <p:nvPr/>
          </p:nvSpPr>
          <p:spPr bwMode="auto">
            <a:xfrm>
              <a:off x="2688" y="1552"/>
              <a:ext cx="192" cy="52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 flipV="1">
              <a:off x="2784" y="928"/>
              <a:ext cx="0" cy="52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2304" y="1696"/>
              <a:ext cx="240" cy="192"/>
              <a:chOff x="2400" y="2928"/>
              <a:chExt cx="480" cy="432"/>
            </a:xfrm>
          </p:grpSpPr>
          <p:sp>
            <p:nvSpPr>
              <p:cNvPr id="32" name="Line 12"/>
              <p:cNvSpPr>
                <a:spLocks noChangeShapeType="1"/>
              </p:cNvSpPr>
              <p:nvPr/>
            </p:nvSpPr>
            <p:spPr bwMode="auto">
              <a:xfrm>
                <a:off x="2496" y="3024"/>
                <a:ext cx="288" cy="24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13"/>
              <p:cNvSpPr>
                <a:spLocks noChangeShapeType="1"/>
              </p:cNvSpPr>
              <p:nvPr/>
            </p:nvSpPr>
            <p:spPr bwMode="auto">
              <a:xfrm flipV="1">
                <a:off x="2496" y="3024"/>
                <a:ext cx="288" cy="24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Oval 14"/>
              <p:cNvSpPr>
                <a:spLocks noChangeArrowheads="1"/>
              </p:cNvSpPr>
              <p:nvPr/>
            </p:nvSpPr>
            <p:spPr bwMode="auto">
              <a:xfrm>
                <a:off x="2400" y="2928"/>
                <a:ext cx="480" cy="432"/>
              </a:xfrm>
              <a:prstGeom prst="ellips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>
              <a:off x="1344" y="1360"/>
              <a:ext cx="0" cy="240"/>
            </a:xfrm>
            <a:prstGeom prst="line">
              <a:avLst/>
            </a:prstGeom>
            <a:noFill/>
            <a:ln w="38100">
              <a:solidFill>
                <a:srgbClr val="007EE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rot="10800000" flipV="1">
              <a:off x="3456" y="1065"/>
              <a:ext cx="1" cy="679"/>
            </a:xfrm>
            <a:prstGeom prst="line">
              <a:avLst/>
            </a:prstGeom>
            <a:noFill/>
            <a:ln w="38100">
              <a:solidFill>
                <a:schemeClr val="tx2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V="1">
              <a:off x="1344" y="1792"/>
              <a:ext cx="0" cy="303"/>
            </a:xfrm>
            <a:prstGeom prst="line">
              <a:avLst/>
            </a:prstGeom>
            <a:noFill/>
            <a:ln w="38100" cap="rnd">
              <a:solidFill>
                <a:srgbClr val="EA157A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3456" y="1840"/>
              <a:ext cx="1" cy="322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2762" y="2096"/>
              <a:ext cx="676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7FD13B"/>
                  </a:solidFill>
                </a:rPr>
                <a:t>Bunch</a:t>
              </a:r>
              <a:r>
                <a:rPr lang="en-US" dirty="0">
                  <a:solidFill>
                    <a:srgbClr val="7FD13B"/>
                  </a:solidFill>
                  <a:latin typeface="Times New Roman" charset="0"/>
                </a:rPr>
                <a:t> 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1847" y="987"/>
              <a:ext cx="1104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7FD13B"/>
                  </a:solidFill>
                </a:rPr>
                <a:t>Bunch current</a:t>
              </a: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2544" y="1200"/>
              <a:ext cx="192" cy="1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H="1" flipV="1">
              <a:off x="2880" y="1996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3542" y="1348"/>
              <a:ext cx="1569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Induced current</a:t>
              </a:r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3572" y="1697"/>
              <a:ext cx="1340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solidFill>
                    <a:schemeClr val="accent2"/>
                  </a:solidFill>
                  <a:latin typeface="+mn-lt"/>
                </a:rPr>
                <a:t>Differential </a:t>
              </a:r>
              <a:endParaRPr lang="en-US" dirty="0" smtClean="0">
                <a:solidFill>
                  <a:schemeClr val="accent2"/>
                </a:solidFill>
                <a:latin typeface="+mn-lt"/>
              </a:endParaRPr>
            </a:p>
            <a:p>
              <a:r>
                <a:rPr lang="en-US" dirty="0" smtClean="0">
                  <a:solidFill>
                    <a:schemeClr val="accent2"/>
                  </a:solidFill>
                  <a:latin typeface="+mn-lt"/>
                </a:rPr>
                <a:t>current</a:t>
              </a:r>
              <a:endParaRPr lang="en-US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1470" y="2150"/>
              <a:ext cx="1680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7FD13B"/>
                  </a:solidFill>
                </a:rPr>
                <a:t>Induced </a:t>
              </a:r>
              <a:endParaRPr lang="en-US" sz="1800" dirty="0" smtClean="0">
                <a:solidFill>
                  <a:srgbClr val="7FD13B"/>
                </a:solidFill>
              </a:endParaRPr>
            </a:p>
            <a:p>
              <a:r>
                <a:rPr lang="en-US" sz="1800" dirty="0" smtClean="0">
                  <a:solidFill>
                    <a:srgbClr val="7FD13B"/>
                  </a:solidFill>
                </a:rPr>
                <a:t>magnetic </a:t>
              </a:r>
              <a:r>
                <a:rPr lang="en-US" sz="1800" dirty="0">
                  <a:solidFill>
                    <a:srgbClr val="7FD13B"/>
                  </a:solidFill>
                </a:rPr>
                <a:t>field</a:t>
              </a:r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 flipV="1">
              <a:off x="1968" y="1888"/>
              <a:ext cx="288" cy="3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3696" y="954"/>
              <a:ext cx="1552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rgbClr val="7FD13B"/>
                  </a:solidFill>
                </a:rPr>
                <a:t>Vacuum chamber</a:t>
              </a:r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H="1" flipV="1">
              <a:off x="3408" y="100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5832140" y="4329100"/>
            <a:ext cx="3150350" cy="1845205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10000"/>
              </a:lnSpc>
            </a:pPr>
            <a:r>
              <a:rPr lang="en-US" sz="3200" dirty="0"/>
              <a:t>This </a:t>
            </a:r>
            <a:r>
              <a:rPr lang="en-US" sz="3200" dirty="0" smtClean="0"/>
              <a:t>differential current leads </a:t>
            </a:r>
            <a:r>
              <a:rPr lang="en-US" sz="3200" dirty="0"/>
              <a:t>to a magnetic field, which deflects the bunch </a:t>
            </a:r>
          </a:p>
        </p:txBody>
      </p:sp>
    </p:spTree>
    <p:extLst>
      <p:ext uri="{BB962C8B-B14F-4D97-AF65-F5344CB8AC3E}">
        <p14:creationId xmlns:p14="http://schemas.microsoft.com/office/powerpoint/2010/main" val="393568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690" y="53625"/>
            <a:ext cx="6750750" cy="914400"/>
          </a:xfrm>
        </p:spPr>
        <p:txBody>
          <a:bodyPr/>
          <a:lstStyle/>
          <a:p>
            <a:r>
              <a:rPr lang="en-US" dirty="0" smtClean="0"/>
              <a:t>Transverse Coupling Impedance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77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2819400" y="2514600"/>
            <a:ext cx="4419600" cy="762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2895600" y="2590800"/>
          <a:ext cx="426878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5" imgW="3111500" imgH="495300" progId="Equation.3">
                  <p:embed/>
                </p:oleObj>
              </mc:Choice>
              <mc:Fallback>
                <p:oleObj name="Equation" r:id="rId5" imgW="31115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590800"/>
                        <a:ext cx="4268788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Line 5"/>
          <p:cNvSpPr>
            <a:spLocks noChangeShapeType="1"/>
          </p:cNvSpPr>
          <p:nvPr/>
        </p:nvSpPr>
        <p:spPr bwMode="auto">
          <a:xfrm flipH="1">
            <a:off x="3352800" y="1981200"/>
            <a:ext cx="914400" cy="762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447800" y="3641725"/>
            <a:ext cx="25908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chemeClr val="accent1"/>
                </a:solidFill>
              </a:rPr>
              <a:t>Frequency spectrum of bunch current</a:t>
            </a:r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V="1">
            <a:off x="3200400" y="3048000"/>
            <a:ext cx="457200" cy="609600"/>
          </a:xfrm>
          <a:prstGeom prst="line">
            <a:avLst/>
          </a:prstGeom>
          <a:noFill/>
          <a:ln w="9525">
            <a:solidFill>
              <a:srgbClr val="EA157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105400" y="3657600"/>
            <a:ext cx="3581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rgbClr val="7FD13B"/>
                </a:solidFill>
              </a:rPr>
              <a:t>Transverse E &amp; B fields summed around the machine</a:t>
            </a:r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 flipV="1">
            <a:off x="5791200" y="3124200"/>
            <a:ext cx="457200" cy="533400"/>
          </a:xfrm>
          <a:prstGeom prst="line">
            <a:avLst/>
          </a:prstGeom>
          <a:noFill/>
          <a:ln w="9525">
            <a:solidFill>
              <a:srgbClr val="EA157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2"/>
          <p:cNvSpPr txBox="1">
            <a:spLocks noChangeArrowheads="1"/>
          </p:cNvSpPr>
          <p:nvPr/>
        </p:nvSpPr>
        <p:spPr>
          <a:xfrm>
            <a:off x="762000" y="1219200"/>
            <a:ext cx="8229600" cy="1219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 smtClean="0">
                <a:solidFill>
                  <a:srgbClr val="FFFFFF"/>
                </a:solidFill>
              </a:rPr>
              <a:t>We characterize the electromagnetic response to the bunch by a </a:t>
            </a:r>
            <a:r>
              <a:rPr lang="en-US" sz="2400" b="1" u="sng" dirty="0" smtClean="0">
                <a:solidFill>
                  <a:srgbClr val="FFFFFF"/>
                </a:solidFill>
              </a:rPr>
              <a:t>transverse coupling impedance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(as for longitudinal case)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611560" y="4689140"/>
            <a:ext cx="8456240" cy="148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2400" b="1" dirty="0">
                <a:solidFill>
                  <a:srgbClr val="FFFFFF"/>
                </a:solidFill>
              </a:rPr>
              <a:t>Z</a:t>
            </a:r>
            <a:r>
              <a:rPr lang="en-US" sz="2400" b="1" baseline="-25000" dirty="0">
                <a:solidFill>
                  <a:srgbClr val="FFFFFF"/>
                </a:solidFill>
                <a:latin typeface="Times New Roman" charset="0"/>
                <a:sym typeface="Symbol" charset="0"/>
              </a:rPr>
              <a:t></a:t>
            </a:r>
            <a:r>
              <a:rPr lang="en-US" sz="2400" dirty="0">
                <a:solidFill>
                  <a:srgbClr val="FFFFFF"/>
                </a:solidFill>
                <a:sym typeface="Symbol" charset="0"/>
              </a:rPr>
              <a:t>(exactly as</a:t>
            </a:r>
            <a:r>
              <a:rPr lang="en-US" sz="2400" dirty="0">
                <a:solidFill>
                  <a:srgbClr val="FFFFFF"/>
                </a:solidFill>
                <a:latin typeface="Times New Roman" charset="0"/>
                <a:sym typeface="Symbol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sym typeface="Symbol" charset="0"/>
              </a:rPr>
              <a:t>Z</a:t>
            </a:r>
            <a:r>
              <a:rPr lang="en-US" sz="2400" b="1" baseline="-25000" dirty="0" err="1">
                <a:solidFill>
                  <a:srgbClr val="FFFFFF"/>
                </a:solidFill>
                <a:latin typeface="Times New Roman" charset="0"/>
                <a:sym typeface="Symbol" charset="0"/>
              </a:rPr>
              <a:t>ll</a:t>
            </a:r>
            <a:r>
              <a:rPr lang="en-US" sz="2400" b="1" dirty="0">
                <a:solidFill>
                  <a:srgbClr val="FFFFFF"/>
                </a:solidFill>
                <a:sym typeface="Symbol" charset="0"/>
              </a:rPr>
              <a:t>)</a:t>
            </a:r>
            <a:r>
              <a:rPr lang="en-US" sz="2400" b="1" baseline="-25000" dirty="0">
                <a:solidFill>
                  <a:srgbClr val="FFFFFF"/>
                </a:solidFill>
                <a:latin typeface="Times New Roman" charset="0"/>
                <a:sym typeface="Symbol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sym typeface="Symbol" charset="0"/>
              </a:rPr>
              <a:t>is also a function of frequency</a:t>
            </a:r>
          </a:p>
          <a:p>
            <a:pPr marL="342900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2400" b="1" dirty="0">
                <a:solidFill>
                  <a:srgbClr val="FFFFFF"/>
                </a:solidFill>
              </a:rPr>
              <a:t>Z</a:t>
            </a:r>
            <a:r>
              <a:rPr lang="en-US" sz="2400" b="1" baseline="-25000" dirty="0" smtClean="0">
                <a:solidFill>
                  <a:srgbClr val="FFFFFF"/>
                </a:solidFill>
                <a:latin typeface="Times New Roman" charset="0"/>
                <a:sym typeface="Symbol" charset="0"/>
              </a:rPr>
              <a:t> </a:t>
            </a:r>
            <a:r>
              <a:rPr lang="en-US" sz="2400" dirty="0" smtClean="0">
                <a:solidFill>
                  <a:srgbClr val="FFFFFF"/>
                </a:solidFill>
                <a:sym typeface="Symbol" charset="0"/>
              </a:rPr>
              <a:t>also </a:t>
            </a:r>
            <a:r>
              <a:rPr lang="en-US" sz="2400" dirty="0">
                <a:solidFill>
                  <a:srgbClr val="FFFFFF"/>
                </a:solidFill>
                <a:sym typeface="Symbol" charset="0"/>
              </a:rPr>
              <a:t>has resistive, capacitive and inductive </a:t>
            </a:r>
            <a:r>
              <a:rPr lang="en-US" sz="2400" dirty="0" smtClean="0">
                <a:solidFill>
                  <a:srgbClr val="FFFFFF"/>
                </a:solidFill>
                <a:sym typeface="Symbol" charset="0"/>
              </a:rPr>
              <a:t>components</a:t>
            </a:r>
            <a:endParaRPr lang="en-US" sz="2400" dirty="0">
              <a:solidFill>
                <a:srgbClr val="FFFFFF"/>
              </a:solidFill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68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710" y="53625"/>
            <a:ext cx="6615734" cy="914400"/>
          </a:xfrm>
        </p:spPr>
        <p:txBody>
          <a:bodyPr/>
          <a:lstStyle/>
          <a:p>
            <a:r>
              <a:rPr lang="en-US" sz="3600" dirty="0" smtClean="0"/>
              <a:t>Transverse – Longitudinal Coupling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554" y="1268760"/>
            <a:ext cx="8460941" cy="243027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u="sng" dirty="0" smtClean="0">
                <a:solidFill>
                  <a:srgbClr val="FFFFFF"/>
                </a:solidFill>
              </a:rPr>
              <a:t>Longitudinal instabilitie</a:t>
            </a:r>
            <a:r>
              <a:rPr lang="en-US" sz="2400" dirty="0" smtClean="0">
                <a:solidFill>
                  <a:srgbClr val="FFFFFF"/>
                </a:solidFill>
              </a:rPr>
              <a:t>s are related to </a:t>
            </a:r>
            <a:r>
              <a:rPr lang="en-US" sz="2400" u="sng" dirty="0" smtClean="0">
                <a:solidFill>
                  <a:srgbClr val="FFFFFF"/>
                </a:solidFill>
              </a:rPr>
              <a:t>synchrotron oscillations.</a:t>
            </a:r>
          </a:p>
          <a:p>
            <a:pPr>
              <a:lnSpc>
                <a:spcPct val="110000"/>
              </a:lnSpc>
            </a:pPr>
            <a:r>
              <a:rPr lang="en-US" sz="2400" u="sng" dirty="0" smtClean="0">
                <a:solidFill>
                  <a:srgbClr val="FFFFFF"/>
                </a:solidFill>
              </a:rPr>
              <a:t>Transverse instabilities</a:t>
            </a:r>
            <a:r>
              <a:rPr lang="en-US" sz="2400" dirty="0" smtClean="0">
                <a:solidFill>
                  <a:srgbClr val="FFFFFF"/>
                </a:solidFill>
              </a:rPr>
              <a:t> are related to </a:t>
            </a:r>
            <a:r>
              <a:rPr lang="en-US" sz="2400" u="sng" dirty="0" smtClean="0">
                <a:solidFill>
                  <a:srgbClr val="FFFFFF"/>
                </a:solidFill>
                <a:sym typeface="Symbol" charset="0"/>
              </a:rPr>
              <a:t>synchrotron and </a:t>
            </a:r>
            <a:r>
              <a:rPr lang="en-US" sz="2400" u="sng" dirty="0" err="1" smtClean="0">
                <a:solidFill>
                  <a:srgbClr val="FFFFFF"/>
                </a:solidFill>
                <a:sym typeface="Symbol" charset="0"/>
              </a:rPr>
              <a:t>betatron</a:t>
            </a:r>
            <a:r>
              <a:rPr lang="en-US" sz="2400" u="sng" dirty="0" smtClean="0">
                <a:solidFill>
                  <a:srgbClr val="FFFFFF"/>
                </a:solidFill>
                <a:sym typeface="Symbol" charset="0"/>
              </a:rPr>
              <a:t> oscillations.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rgbClr val="FFFFFF"/>
                </a:solidFill>
              </a:rPr>
              <a:t>Why….?….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78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66555" y="3789040"/>
            <a:ext cx="8460941" cy="2745305"/>
            <a:chOff x="566555" y="3789040"/>
            <a:chExt cx="8460941" cy="2745305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566555" y="3789040"/>
              <a:ext cx="8460941" cy="2745305"/>
            </a:xfrm>
            <a:prstGeom prst="rect">
              <a:avLst/>
            </a:prstGeom>
          </p:spPr>
          <p:txBody>
            <a:bodyPr vert="horz">
              <a:noAutofit/>
            </a:bodyPr>
            <a:lstStyle>
              <a:lvl1pPr marL="411480" indent="-342900" algn="l" rtl="0" eaLnBrk="1" latinLnBrk="0" hangingPunct="1"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/>
                <a:buChar char=""/>
                <a:defRPr kumimoji="0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0664" indent="-28575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/>
                <a:buChar char="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96696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 2"/>
                <a:buChar char="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61872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 3"/>
                <a:buChar char=""/>
                <a:defRPr kumimoji="0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81328" indent="-210312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928" indent="-210312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 2"/>
                <a:buChar char="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01952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3976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342900">
                <a:lnSpc>
                  <a:spcPct val="90000"/>
                </a:lnSpc>
                <a:spcBef>
                  <a:spcPct val="20000"/>
                </a:spcBef>
                <a:buFont typeface="Wingdings" charset="2"/>
                <a:buChar char="§"/>
              </a:pPr>
              <a:r>
                <a:rPr lang="en-US" sz="2000" dirty="0"/>
                <a:t>Particles move around the machine and execute synchrotron and </a:t>
              </a:r>
              <a:r>
                <a:rPr lang="en-US" sz="2000" dirty="0" err="1"/>
                <a:t>betatron</a:t>
              </a:r>
              <a:r>
                <a:rPr lang="en-US" sz="2000" dirty="0"/>
                <a:t> oscillations</a:t>
              </a:r>
            </a:p>
            <a:p>
              <a:pPr marL="342900">
                <a:lnSpc>
                  <a:spcPct val="90000"/>
                </a:lnSpc>
                <a:spcBef>
                  <a:spcPct val="20000"/>
                </a:spcBef>
                <a:buFont typeface="Wingdings" charset="2"/>
                <a:buChar char="§"/>
              </a:pPr>
              <a:endParaRPr lang="en-US" sz="2000" dirty="0"/>
            </a:p>
            <a:p>
              <a:pPr marL="342900">
                <a:lnSpc>
                  <a:spcPct val="90000"/>
                </a:lnSpc>
                <a:spcBef>
                  <a:spcPct val="20000"/>
                </a:spcBef>
                <a:buFont typeface="Wingdings" charset="2"/>
                <a:buChar char="§"/>
              </a:pPr>
              <a:r>
                <a:rPr lang="en-US" sz="2000" dirty="0"/>
                <a:t>If the chromaticity                </a:t>
              </a:r>
              <a:r>
                <a:rPr lang="en-US" sz="2000" dirty="0" smtClean="0"/>
                <a:t>             is </a:t>
              </a:r>
              <a:r>
                <a:rPr lang="en-US" sz="2000" dirty="0"/>
                <a:t>non </a:t>
              </a:r>
              <a:r>
                <a:rPr lang="en-US" sz="2000" dirty="0" smtClean="0"/>
                <a:t>zero.</a:t>
              </a:r>
              <a:endParaRPr lang="en-US" sz="2000" dirty="0"/>
            </a:p>
            <a:p>
              <a:pPr marL="342900">
                <a:lnSpc>
                  <a:spcPct val="90000"/>
                </a:lnSpc>
                <a:spcBef>
                  <a:spcPct val="20000"/>
                </a:spcBef>
                <a:buFont typeface="Wingdings" charset="2"/>
                <a:buChar char="§"/>
              </a:pPr>
              <a:endParaRPr lang="en-US" sz="2000" dirty="0"/>
            </a:p>
            <a:p>
              <a:pPr marL="342900">
                <a:lnSpc>
                  <a:spcPct val="90000"/>
                </a:lnSpc>
                <a:spcBef>
                  <a:spcPct val="20000"/>
                </a:spcBef>
                <a:buFont typeface="Wingdings" charset="2"/>
                <a:buChar char="§"/>
              </a:pPr>
              <a:r>
                <a:rPr lang="en-US" sz="2000" dirty="0"/>
                <a:t>Then the changing energy, due to synchrotron oscillations will also change the </a:t>
              </a:r>
              <a:r>
                <a:rPr lang="en-US" sz="2000" dirty="0" err="1"/>
                <a:t>betatron</a:t>
              </a:r>
              <a:r>
                <a:rPr lang="en-US" sz="2000" dirty="0"/>
                <a:t> oscillation frequency </a:t>
              </a:r>
              <a:r>
                <a:rPr lang="en-US" sz="2000" dirty="0" smtClean="0"/>
                <a:t>(</a:t>
              </a:r>
              <a:r>
                <a:rPr lang="en-US" sz="2000" dirty="0" err="1" smtClean="0"/>
                <a:t>betatron</a:t>
              </a:r>
              <a:r>
                <a:rPr lang="en-US" sz="2000" dirty="0" smtClean="0"/>
                <a:t> tune, Q).</a:t>
              </a:r>
              <a:endParaRPr lang="en-US" sz="2000" dirty="0"/>
            </a:p>
          </p:txBody>
        </p:sp>
        <p:graphicFrame>
          <p:nvGraphicFramePr>
            <p:cNvPr id="13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3846601"/>
                </p:ext>
              </p:extLst>
            </p:nvPr>
          </p:nvGraphicFramePr>
          <p:xfrm>
            <a:off x="3176845" y="4554126"/>
            <a:ext cx="1574800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Equation" r:id="rId5" imgW="1574800" imgH="711200" progId="Equation.3">
                    <p:embed/>
                  </p:oleObj>
                </mc:Choice>
                <mc:Fallback>
                  <p:oleObj name="Equation" r:id="rId5" imgW="1574800" imgH="71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6845" y="4554126"/>
                          <a:ext cx="1574800" cy="711200"/>
                        </a:xfrm>
                        <a:prstGeom prst="rect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5383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Single Bunch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78751"/>
            <a:ext cx="8235915" cy="207022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As for longitudinal oscillation there are different </a:t>
            </a:r>
            <a:r>
              <a:rPr lang="en-US" sz="2800" b="1" dirty="0"/>
              <a:t>modes </a:t>
            </a:r>
            <a:r>
              <a:rPr lang="en-US" sz="2800" dirty="0"/>
              <a:t>for single bunch transverse </a:t>
            </a:r>
            <a:r>
              <a:rPr lang="en-US" sz="2800" dirty="0" smtClean="0"/>
              <a:t>oscillations</a:t>
            </a:r>
            <a:endParaRPr lang="en-US" sz="2800" dirty="0"/>
          </a:p>
          <a:p>
            <a:r>
              <a:rPr lang="en-US" sz="2800" dirty="0"/>
              <a:t>We can observe the transverse bunch motion from the difference signal on a </a:t>
            </a:r>
            <a:r>
              <a:rPr lang="en-US" sz="2800" dirty="0" smtClean="0"/>
              <a:t>beam position monitor (BPM)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79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2" name="Picture 4" descr="C:\acc-physics\bpm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48980"/>
            <a:ext cx="282416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4076945" y="3248980"/>
            <a:ext cx="4545505" cy="1354215"/>
            <a:chOff x="3941930" y="5024645"/>
            <a:chExt cx="4545505" cy="1354215"/>
          </a:xfrm>
        </p:grpSpPr>
        <p:graphicFrame>
          <p:nvGraphicFramePr>
            <p:cNvPr id="14" name="Object 2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57453786"/>
                </p:ext>
              </p:extLst>
            </p:nvPr>
          </p:nvGraphicFramePr>
          <p:xfrm>
            <a:off x="3941930" y="5229200"/>
            <a:ext cx="2025225" cy="900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5" name="Equation" r:id="rId6" imgW="914400" imgH="393700" progId="Equation.3">
                    <p:embed/>
                  </p:oleObj>
                </mc:Choice>
                <mc:Fallback>
                  <p:oleObj name="Equation" r:id="rId6" imgW="914400" imgH="3937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1930" y="5229200"/>
                          <a:ext cx="2025225" cy="900100"/>
                        </a:xfrm>
                        <a:prstGeom prst="rect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AutoShape 18"/>
            <p:cNvSpPr>
              <a:spLocks/>
            </p:cNvSpPr>
            <p:nvPr/>
          </p:nvSpPr>
          <p:spPr bwMode="auto">
            <a:xfrm>
              <a:off x="6372200" y="5769260"/>
              <a:ext cx="2115235" cy="609600"/>
            </a:xfrm>
            <a:prstGeom prst="borderCallout2">
              <a:avLst>
                <a:gd name="adj1" fmla="val 18750"/>
                <a:gd name="adj2" fmla="val -6250"/>
                <a:gd name="adj3" fmla="val 18750"/>
                <a:gd name="adj4" fmla="val -12889"/>
                <a:gd name="adj5" fmla="val 15736"/>
                <a:gd name="adj6" fmla="val -20743"/>
              </a:avLst>
            </a:prstGeom>
            <a:noFill/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ctr"/>
              <a:r>
                <a:rPr lang="en-US" sz="1600" dirty="0" smtClean="0">
                  <a:solidFill>
                    <a:schemeClr val="accent1"/>
                  </a:solidFill>
                </a:rPr>
                <a:t>Sum of charges on H or V strip lines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16" name="AutoShape 18"/>
            <p:cNvSpPr>
              <a:spLocks/>
            </p:cNvSpPr>
            <p:nvPr/>
          </p:nvSpPr>
          <p:spPr bwMode="auto">
            <a:xfrm>
              <a:off x="6372200" y="5024645"/>
              <a:ext cx="2115235" cy="609600"/>
            </a:xfrm>
            <a:prstGeom prst="borderCallout2">
              <a:avLst>
                <a:gd name="adj1" fmla="val 18750"/>
                <a:gd name="adj2" fmla="val -6250"/>
                <a:gd name="adj3" fmla="val 18750"/>
                <a:gd name="adj4" fmla="val -12889"/>
                <a:gd name="adj5" fmla="val 61569"/>
                <a:gd name="adj6" fmla="val -24945"/>
              </a:avLst>
            </a:prstGeom>
            <a:noFill/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ctr"/>
              <a:r>
                <a:rPr lang="en-US" sz="1600" dirty="0" smtClean="0">
                  <a:solidFill>
                    <a:schemeClr val="accent1"/>
                  </a:solidFill>
                </a:rPr>
                <a:t>Difference of charges on </a:t>
              </a:r>
              <a:r>
                <a:rPr lang="en-US" sz="1600" dirty="0" smtClean="0">
                  <a:solidFill>
                    <a:schemeClr val="accent1"/>
                  </a:solidFill>
                </a:rPr>
                <a:t>H </a:t>
              </a:r>
              <a:r>
                <a:rPr lang="en-US" sz="1600" dirty="0" smtClean="0">
                  <a:solidFill>
                    <a:schemeClr val="accent1"/>
                  </a:solidFill>
                </a:rPr>
                <a:t>or V strip lines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112060" y="4869160"/>
            <a:ext cx="2366755" cy="1277048"/>
            <a:chOff x="2231740" y="4869160"/>
            <a:chExt cx="2366755" cy="127704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31740" y="4869160"/>
              <a:ext cx="2366755" cy="1277048"/>
            </a:xfrm>
            <a:prstGeom prst="rect">
              <a:avLst/>
            </a:prstGeom>
          </p:spPr>
        </p:pic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2456765" y="5139190"/>
              <a:ext cx="765575" cy="456090"/>
            </a:xfrm>
            <a:custGeom>
              <a:avLst/>
              <a:gdLst>
                <a:gd name="T0" fmla="*/ 0 w 624"/>
                <a:gd name="T1" fmla="*/ 336 h 344"/>
                <a:gd name="T2" fmla="*/ 144 w 624"/>
                <a:gd name="T3" fmla="*/ 288 h 344"/>
                <a:gd name="T4" fmla="*/ 336 w 624"/>
                <a:gd name="T5" fmla="*/ 0 h 344"/>
                <a:gd name="T6" fmla="*/ 528 w 624"/>
                <a:gd name="T7" fmla="*/ 288 h 344"/>
                <a:gd name="T8" fmla="*/ 624 w 624"/>
                <a:gd name="T9" fmla="*/ 336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4"/>
                <a:gd name="T16" fmla="*/ 0 h 344"/>
                <a:gd name="T17" fmla="*/ 624 w 624"/>
                <a:gd name="T18" fmla="*/ 344 h 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4" h="344">
                  <a:moveTo>
                    <a:pt x="0" y="336"/>
                  </a:moveTo>
                  <a:cubicBezTo>
                    <a:pt x="44" y="340"/>
                    <a:pt x="88" y="344"/>
                    <a:pt x="144" y="288"/>
                  </a:cubicBezTo>
                  <a:cubicBezTo>
                    <a:pt x="200" y="232"/>
                    <a:pt x="272" y="0"/>
                    <a:pt x="336" y="0"/>
                  </a:cubicBezTo>
                  <a:cubicBezTo>
                    <a:pt x="400" y="0"/>
                    <a:pt x="480" y="232"/>
                    <a:pt x="528" y="288"/>
                  </a:cubicBezTo>
                  <a:cubicBezTo>
                    <a:pt x="576" y="344"/>
                    <a:pt x="600" y="340"/>
                    <a:pt x="624" y="336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>
              <a:glow rad="25400">
                <a:schemeClr val="accent2">
                  <a:alpha val="75000"/>
                </a:schemeClr>
              </a:glo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568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6570730" cy="914400"/>
          </a:xfrm>
        </p:spPr>
        <p:txBody>
          <a:bodyPr/>
          <a:lstStyle/>
          <a:p>
            <a:r>
              <a:rPr lang="en-US" sz="4400" dirty="0" smtClean="0"/>
              <a:t>Single Bunch Long. Instability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555" y="1088740"/>
            <a:ext cx="8370930" cy="14851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Lets consider: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 single bunch with a revolution frequency = </a:t>
            </a:r>
            <a:r>
              <a:rPr lang="en-US" sz="2000" b="1" dirty="0">
                <a:sym typeface="Symbol" charset="0"/>
              </a:rPr>
              <a:t>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charset="0"/>
              </a:rPr>
              <a:t>That this bunch is not centered in the </a:t>
            </a:r>
            <a:r>
              <a:rPr lang="en-US" sz="2000" dirty="0" smtClean="0">
                <a:sym typeface="Symbol" charset="0"/>
              </a:rPr>
              <a:t>longitudinal </a:t>
            </a:r>
            <a:r>
              <a:rPr lang="en-US" sz="2000" dirty="0">
                <a:sym typeface="Symbol" charset="0"/>
              </a:rPr>
              <a:t>Phase Space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charset="0"/>
              </a:rPr>
              <a:t>A single high-Q cavity which resonates at </a:t>
            </a:r>
            <a:r>
              <a:rPr lang="en-US" sz="2000" b="1" dirty="0">
                <a:sym typeface="Symbol" charset="0"/>
              </a:rPr>
              <a:t></a:t>
            </a:r>
            <a:r>
              <a:rPr lang="en-US" sz="2000" b="1" baseline="-25000" dirty="0">
                <a:sym typeface="Symbol" charset="0"/>
              </a:rPr>
              <a:t>R</a:t>
            </a:r>
            <a:r>
              <a:rPr lang="en-US" sz="2000" dirty="0"/>
              <a:t> (</a:t>
            </a:r>
            <a:r>
              <a:rPr lang="en-US" sz="2000" b="1" dirty="0">
                <a:sym typeface="Symbol" charset="0"/>
              </a:rPr>
              <a:t></a:t>
            </a:r>
            <a:r>
              <a:rPr lang="en-US" sz="2000" b="1" baseline="-25000" dirty="0">
                <a:sym typeface="Symbol" charset="0"/>
              </a:rPr>
              <a:t>R</a:t>
            </a:r>
            <a:r>
              <a:rPr lang="en-US" sz="2000" b="1" dirty="0">
                <a:sym typeface="Symbol" charset="0"/>
              </a:rPr>
              <a:t></a:t>
            </a:r>
            <a:r>
              <a:rPr lang="en-US" sz="2000" dirty="0"/>
              <a:t> h</a:t>
            </a:r>
            <a:r>
              <a:rPr lang="en-US" sz="2000" b="1" dirty="0">
                <a:sym typeface="Symbol" charset="0"/>
              </a:rPr>
              <a:t>)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2" name="Group 1053"/>
          <p:cNvGrpSpPr>
            <a:grpSpLocks/>
          </p:cNvGrpSpPr>
          <p:nvPr/>
        </p:nvGrpSpPr>
        <p:grpSpPr bwMode="auto">
          <a:xfrm>
            <a:off x="1228275" y="2634335"/>
            <a:ext cx="7169150" cy="3813175"/>
            <a:chOff x="336" y="1632"/>
            <a:chExt cx="4516" cy="2402"/>
          </a:xfrm>
        </p:grpSpPr>
        <p:sp>
          <p:nvSpPr>
            <p:cNvPr id="13" name="Text Box 1042"/>
            <p:cNvSpPr txBox="1">
              <a:spLocks noChangeArrowheads="1"/>
            </p:cNvSpPr>
            <p:nvPr/>
          </p:nvSpPr>
          <p:spPr bwMode="auto">
            <a:xfrm>
              <a:off x="2688" y="3744"/>
              <a:ext cx="3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>
                  <a:latin typeface="Times New Roman" charset="0"/>
                  <a:sym typeface="Symbol" charset="0"/>
                </a:rPr>
                <a:t></a:t>
              </a:r>
              <a:r>
                <a:rPr lang="en-US" sz="1800" b="1" baseline="-25000">
                  <a:latin typeface="Times New Roman" charset="0"/>
                  <a:sym typeface="Symbol" charset="0"/>
                </a:rPr>
                <a:t>R</a:t>
              </a:r>
              <a:r>
                <a:rPr lang="en-US" b="1" baseline="-25000">
                  <a:latin typeface="Times New Roman" charset="0"/>
                  <a:sym typeface="Symbol" charset="0"/>
                </a:rPr>
                <a:t> </a:t>
              </a:r>
              <a:endParaRPr lang="en-US" b="1">
                <a:latin typeface="Times New Roman" charset="0"/>
                <a:sym typeface="Symbol" charset="0"/>
              </a:endParaRPr>
            </a:p>
          </p:txBody>
        </p:sp>
        <p:sp>
          <p:nvSpPr>
            <p:cNvPr id="14" name="Text Box 1044"/>
            <p:cNvSpPr txBox="1">
              <a:spLocks noChangeArrowheads="1"/>
            </p:cNvSpPr>
            <p:nvPr/>
          </p:nvSpPr>
          <p:spPr bwMode="auto">
            <a:xfrm>
              <a:off x="2592" y="1632"/>
              <a:ext cx="189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7FD13B"/>
                  </a:solidFill>
                </a:rPr>
                <a:t>Higher impedance </a:t>
              </a:r>
              <a:r>
                <a:rPr lang="en-US" sz="1800" dirty="0">
                  <a:solidFill>
                    <a:srgbClr val="7FD13B"/>
                  </a:solidFill>
                  <a:sym typeface="Symbol" charset="0"/>
                </a:rPr>
                <a:t></a:t>
              </a:r>
              <a:r>
                <a:rPr lang="en-US" sz="1800" dirty="0">
                  <a:solidFill>
                    <a:srgbClr val="7FD13B"/>
                  </a:solidFill>
                </a:rPr>
                <a:t> more </a:t>
              </a:r>
            </a:p>
            <a:p>
              <a:r>
                <a:rPr lang="en-US" sz="1800" dirty="0">
                  <a:solidFill>
                    <a:srgbClr val="7FD13B"/>
                  </a:solidFill>
                </a:rPr>
                <a:t>energy lost in cavity</a:t>
              </a:r>
              <a:endParaRPr lang="en-US" dirty="0">
                <a:solidFill>
                  <a:srgbClr val="7FD13B"/>
                </a:solidFill>
              </a:endParaRPr>
            </a:p>
          </p:txBody>
        </p:sp>
        <p:sp>
          <p:nvSpPr>
            <p:cNvPr id="15" name="Text Box 1046"/>
            <p:cNvSpPr txBox="1">
              <a:spLocks noChangeArrowheads="1"/>
            </p:cNvSpPr>
            <p:nvPr/>
          </p:nvSpPr>
          <p:spPr bwMode="auto">
            <a:xfrm>
              <a:off x="336" y="2256"/>
              <a:ext cx="19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/>
                  </a:solidFill>
                </a:rPr>
                <a:t>Lower impedance </a:t>
              </a:r>
              <a:r>
                <a:rPr lang="en-US" sz="1800" dirty="0">
                  <a:solidFill>
                    <a:schemeClr val="accent1"/>
                  </a:solidFill>
                  <a:sym typeface="Symbol" charset="0"/>
                </a:rPr>
                <a:t></a:t>
              </a:r>
              <a:r>
                <a:rPr lang="en-US" sz="1800" dirty="0">
                  <a:solidFill>
                    <a:schemeClr val="accent1"/>
                  </a:solidFill>
                </a:rPr>
                <a:t> less energy lost in cavity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6" name="Line 1031"/>
            <p:cNvSpPr>
              <a:spLocks noChangeShapeType="1"/>
            </p:cNvSpPr>
            <p:nvPr/>
          </p:nvSpPr>
          <p:spPr bwMode="auto">
            <a:xfrm>
              <a:off x="1488" y="3768"/>
              <a:ext cx="24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032"/>
            <p:cNvSpPr>
              <a:spLocks noChangeShapeType="1"/>
            </p:cNvSpPr>
            <p:nvPr/>
          </p:nvSpPr>
          <p:spPr bwMode="auto">
            <a:xfrm flipV="1">
              <a:off x="2832" y="2184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033"/>
            <p:cNvSpPr>
              <a:spLocks noChangeShapeType="1"/>
            </p:cNvSpPr>
            <p:nvPr/>
          </p:nvSpPr>
          <p:spPr bwMode="auto">
            <a:xfrm flipV="1">
              <a:off x="2448" y="2184"/>
              <a:ext cx="0" cy="158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1035"/>
            <p:cNvSpPr>
              <a:spLocks/>
            </p:cNvSpPr>
            <p:nvPr/>
          </p:nvSpPr>
          <p:spPr bwMode="auto">
            <a:xfrm>
              <a:off x="2112" y="2280"/>
              <a:ext cx="720" cy="1488"/>
            </a:xfrm>
            <a:custGeom>
              <a:avLst/>
              <a:gdLst>
                <a:gd name="T0" fmla="*/ 0 w 720"/>
                <a:gd name="T1" fmla="*/ 1488 h 1488"/>
                <a:gd name="T2" fmla="*/ 192 w 720"/>
                <a:gd name="T3" fmla="*/ 1248 h 1488"/>
                <a:gd name="T4" fmla="*/ 528 w 720"/>
                <a:gd name="T5" fmla="*/ 240 h 1488"/>
                <a:gd name="T6" fmla="*/ 720 w 720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1488"/>
                <a:gd name="T14" fmla="*/ 720 w 720"/>
                <a:gd name="T15" fmla="*/ 1488 h 1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1488">
                  <a:moveTo>
                    <a:pt x="0" y="1488"/>
                  </a:moveTo>
                  <a:cubicBezTo>
                    <a:pt x="52" y="1472"/>
                    <a:pt x="104" y="1456"/>
                    <a:pt x="192" y="1248"/>
                  </a:cubicBezTo>
                  <a:cubicBezTo>
                    <a:pt x="280" y="1040"/>
                    <a:pt x="440" y="448"/>
                    <a:pt x="528" y="240"/>
                  </a:cubicBezTo>
                  <a:cubicBezTo>
                    <a:pt x="616" y="32"/>
                    <a:pt x="668" y="16"/>
                    <a:pt x="720" y="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036"/>
            <p:cNvSpPr>
              <a:spLocks/>
            </p:cNvSpPr>
            <p:nvPr/>
          </p:nvSpPr>
          <p:spPr bwMode="auto">
            <a:xfrm flipH="1">
              <a:off x="2832" y="2280"/>
              <a:ext cx="720" cy="1488"/>
            </a:xfrm>
            <a:custGeom>
              <a:avLst/>
              <a:gdLst>
                <a:gd name="T0" fmla="*/ 0 w 720"/>
                <a:gd name="T1" fmla="*/ 1488 h 1488"/>
                <a:gd name="T2" fmla="*/ 192 w 720"/>
                <a:gd name="T3" fmla="*/ 1248 h 1488"/>
                <a:gd name="T4" fmla="*/ 528 w 720"/>
                <a:gd name="T5" fmla="*/ 240 h 1488"/>
                <a:gd name="T6" fmla="*/ 720 w 720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1488"/>
                <a:gd name="T14" fmla="*/ 720 w 720"/>
                <a:gd name="T15" fmla="*/ 1488 h 1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1488">
                  <a:moveTo>
                    <a:pt x="0" y="1488"/>
                  </a:moveTo>
                  <a:cubicBezTo>
                    <a:pt x="52" y="1472"/>
                    <a:pt x="104" y="1456"/>
                    <a:pt x="192" y="1248"/>
                  </a:cubicBezTo>
                  <a:cubicBezTo>
                    <a:pt x="280" y="1040"/>
                    <a:pt x="440" y="448"/>
                    <a:pt x="528" y="240"/>
                  </a:cubicBezTo>
                  <a:cubicBezTo>
                    <a:pt x="616" y="32"/>
                    <a:pt x="668" y="16"/>
                    <a:pt x="720" y="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037"/>
            <p:cNvSpPr txBox="1">
              <a:spLocks noChangeArrowheads="1"/>
            </p:cNvSpPr>
            <p:nvPr/>
          </p:nvSpPr>
          <p:spPr bwMode="auto">
            <a:xfrm>
              <a:off x="3542" y="2162"/>
              <a:ext cx="13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7FD13B"/>
                  </a:solidFill>
                </a:rPr>
                <a:t>Cavity impedance</a:t>
              </a:r>
              <a:endParaRPr lang="en-US" dirty="0">
                <a:solidFill>
                  <a:srgbClr val="7FD13B"/>
                </a:solidFill>
              </a:endParaRPr>
            </a:p>
          </p:txBody>
        </p:sp>
        <p:sp>
          <p:nvSpPr>
            <p:cNvPr id="22" name="Line 1038"/>
            <p:cNvSpPr>
              <a:spLocks noChangeShapeType="1"/>
            </p:cNvSpPr>
            <p:nvPr/>
          </p:nvSpPr>
          <p:spPr bwMode="auto">
            <a:xfrm flipH="1">
              <a:off x="3168" y="2328"/>
              <a:ext cx="38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1039"/>
            <p:cNvSpPr txBox="1">
              <a:spLocks noChangeArrowheads="1"/>
            </p:cNvSpPr>
            <p:nvPr/>
          </p:nvSpPr>
          <p:spPr bwMode="auto">
            <a:xfrm>
              <a:off x="1526" y="1826"/>
              <a:ext cx="54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</a:rPr>
                <a:t>Real Z</a:t>
              </a:r>
              <a:endParaRPr lang="en-US" dirty="0">
                <a:latin typeface="+mn-lt"/>
              </a:endParaRPr>
            </a:p>
          </p:txBody>
        </p:sp>
        <p:sp>
          <p:nvSpPr>
            <p:cNvPr id="24" name="Text Box 1040"/>
            <p:cNvSpPr txBox="1">
              <a:spLocks noChangeArrowheads="1"/>
            </p:cNvSpPr>
            <p:nvPr/>
          </p:nvSpPr>
          <p:spPr bwMode="auto">
            <a:xfrm>
              <a:off x="3312" y="3801"/>
              <a:ext cx="84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</a:rPr>
                <a:t>Frequency</a:t>
              </a:r>
              <a:endParaRPr lang="en-US" dirty="0">
                <a:latin typeface="+mn-lt"/>
              </a:endParaRPr>
            </a:p>
          </p:txBody>
        </p:sp>
        <p:sp>
          <p:nvSpPr>
            <p:cNvPr id="25" name="Text Box 1043"/>
            <p:cNvSpPr txBox="1">
              <a:spLocks noChangeArrowheads="1"/>
            </p:cNvSpPr>
            <p:nvPr/>
          </p:nvSpPr>
          <p:spPr bwMode="auto">
            <a:xfrm>
              <a:off x="2304" y="3792"/>
              <a:ext cx="2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/>
                <a:t>h</a:t>
              </a:r>
              <a:r>
                <a:rPr lang="en-US" sz="1800" b="1">
                  <a:latin typeface="Times New Roman" charset="0"/>
                  <a:sym typeface="Symbol" charset="0"/>
                </a:rPr>
                <a:t></a:t>
              </a:r>
              <a:endParaRPr lang="en-US" b="1">
                <a:latin typeface="Times New Roman" charset="0"/>
                <a:sym typeface="Symbol" charset="0"/>
              </a:endParaRPr>
            </a:p>
          </p:txBody>
        </p:sp>
        <p:sp>
          <p:nvSpPr>
            <p:cNvPr id="26" name="Line 1045"/>
            <p:cNvSpPr>
              <a:spLocks noChangeShapeType="1"/>
            </p:cNvSpPr>
            <p:nvPr/>
          </p:nvSpPr>
          <p:spPr bwMode="auto">
            <a:xfrm flipH="1">
              <a:off x="2592" y="1992"/>
              <a:ext cx="4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1047"/>
            <p:cNvSpPr>
              <a:spLocks noChangeShapeType="1"/>
            </p:cNvSpPr>
            <p:nvPr/>
          </p:nvSpPr>
          <p:spPr bwMode="auto">
            <a:xfrm>
              <a:off x="1584" y="2616"/>
              <a:ext cx="672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048"/>
            <p:cNvSpPr>
              <a:spLocks noChangeShapeType="1"/>
            </p:cNvSpPr>
            <p:nvPr/>
          </p:nvSpPr>
          <p:spPr bwMode="auto">
            <a:xfrm flipV="1">
              <a:off x="1488" y="2616"/>
              <a:ext cx="0" cy="1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1049"/>
            <p:cNvSpPr>
              <a:spLocks noChangeShapeType="1"/>
            </p:cNvSpPr>
            <p:nvPr/>
          </p:nvSpPr>
          <p:spPr bwMode="auto">
            <a:xfrm flipV="1">
              <a:off x="1488" y="1944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933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Rigid Bunch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554" y="1178750"/>
            <a:ext cx="8415935" cy="409545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bunch oscillates transversely as a rigid unit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On a single position sensitive pick-up we can observe the following: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80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1016605" y="2632075"/>
            <a:ext cx="7326314" cy="2620963"/>
            <a:chOff x="1104" y="1658"/>
            <a:chExt cx="4615" cy="1651"/>
          </a:xfrm>
        </p:grpSpPr>
        <p:sp>
          <p:nvSpPr>
            <p:cNvPr id="13" name="Line 4"/>
            <p:cNvSpPr>
              <a:spLocks noChangeShapeType="1"/>
            </p:cNvSpPr>
            <p:nvPr/>
          </p:nvSpPr>
          <p:spPr bwMode="auto">
            <a:xfrm>
              <a:off x="1104" y="2570"/>
              <a:ext cx="41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5"/>
            <p:cNvSpPr>
              <a:spLocks noChangeShapeType="1"/>
            </p:cNvSpPr>
            <p:nvPr/>
          </p:nvSpPr>
          <p:spPr bwMode="auto">
            <a:xfrm flipV="1">
              <a:off x="1104" y="1658"/>
              <a:ext cx="0" cy="1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 flipV="1">
              <a:off x="1344" y="2186"/>
              <a:ext cx="0" cy="38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 flipV="1">
              <a:off x="1632" y="2378"/>
              <a:ext cx="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1872" y="2570"/>
              <a:ext cx="0" cy="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>
              <a:off x="2112" y="2570"/>
              <a:ext cx="9" cy="27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0"/>
            <p:cNvSpPr>
              <a:spLocks noChangeShapeType="1"/>
            </p:cNvSpPr>
            <p:nvPr/>
          </p:nvSpPr>
          <p:spPr bwMode="auto">
            <a:xfrm flipV="1">
              <a:off x="2304" y="2574"/>
              <a:ext cx="0" cy="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1"/>
            <p:cNvSpPr>
              <a:spLocks noChangeShapeType="1"/>
            </p:cNvSpPr>
            <p:nvPr/>
          </p:nvSpPr>
          <p:spPr bwMode="auto">
            <a:xfrm flipV="1">
              <a:off x="2544" y="2387"/>
              <a:ext cx="3" cy="18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 flipV="1">
              <a:off x="2784" y="2186"/>
              <a:ext cx="0" cy="38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 flipV="1">
              <a:off x="3024" y="2378"/>
              <a:ext cx="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>
              <a:off x="3284" y="2557"/>
              <a:ext cx="0" cy="14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>
              <a:off x="3504" y="2570"/>
              <a:ext cx="0" cy="2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>
              <a:off x="3744" y="2570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 flipV="1">
              <a:off x="3996" y="2443"/>
              <a:ext cx="0" cy="14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18"/>
            <p:cNvSpPr>
              <a:spLocks noChangeShapeType="1"/>
            </p:cNvSpPr>
            <p:nvPr/>
          </p:nvSpPr>
          <p:spPr bwMode="auto">
            <a:xfrm flipH="1" flipV="1">
              <a:off x="4212" y="2217"/>
              <a:ext cx="10" cy="35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9"/>
            <p:cNvSpPr>
              <a:spLocks noChangeShapeType="1"/>
            </p:cNvSpPr>
            <p:nvPr/>
          </p:nvSpPr>
          <p:spPr bwMode="auto">
            <a:xfrm>
              <a:off x="4449" y="2472"/>
              <a:ext cx="0" cy="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0"/>
            <p:cNvSpPr>
              <a:spLocks noChangeShapeType="1"/>
            </p:cNvSpPr>
            <p:nvPr/>
          </p:nvSpPr>
          <p:spPr bwMode="auto">
            <a:xfrm>
              <a:off x="4676" y="2570"/>
              <a:ext cx="0" cy="12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1"/>
            <p:cNvSpPr>
              <a:spLocks noChangeShapeType="1"/>
            </p:cNvSpPr>
            <p:nvPr/>
          </p:nvSpPr>
          <p:spPr bwMode="auto">
            <a:xfrm flipH="1" flipV="1">
              <a:off x="4874" y="2574"/>
              <a:ext cx="0" cy="26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23"/>
            <p:cNvSpPr txBox="1">
              <a:spLocks noChangeArrowheads="1"/>
            </p:cNvSpPr>
            <p:nvPr/>
          </p:nvSpPr>
          <p:spPr bwMode="auto">
            <a:xfrm>
              <a:off x="1104" y="1728"/>
              <a:ext cx="182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</a:rPr>
                <a:t>Transverse displacement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33" name="Text Box 24"/>
            <p:cNvSpPr txBox="1">
              <a:spLocks noChangeArrowheads="1"/>
            </p:cNvSpPr>
            <p:nvPr/>
          </p:nvSpPr>
          <p:spPr bwMode="auto">
            <a:xfrm>
              <a:off x="5271" y="2472"/>
              <a:ext cx="4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+mn-lt"/>
                </a:rPr>
                <a:t>time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34" name="Line 25"/>
            <p:cNvSpPr>
              <a:spLocks noChangeShapeType="1"/>
            </p:cNvSpPr>
            <p:nvPr/>
          </p:nvSpPr>
          <p:spPr bwMode="auto">
            <a:xfrm>
              <a:off x="1872" y="2762"/>
              <a:ext cx="0" cy="31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26"/>
            <p:cNvSpPr>
              <a:spLocks noChangeShapeType="1"/>
            </p:cNvSpPr>
            <p:nvPr/>
          </p:nvSpPr>
          <p:spPr bwMode="auto">
            <a:xfrm>
              <a:off x="2112" y="2858"/>
              <a:ext cx="0" cy="21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27"/>
            <p:cNvSpPr>
              <a:spLocks noChangeShapeType="1"/>
            </p:cNvSpPr>
            <p:nvPr/>
          </p:nvSpPr>
          <p:spPr bwMode="auto">
            <a:xfrm>
              <a:off x="1680" y="297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 flipH="1">
              <a:off x="2112" y="297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29"/>
            <p:cNvSpPr txBox="1">
              <a:spLocks noChangeArrowheads="1"/>
            </p:cNvSpPr>
            <p:nvPr/>
          </p:nvSpPr>
          <p:spPr bwMode="auto">
            <a:xfrm>
              <a:off x="1488" y="3072"/>
              <a:ext cx="1258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>
                  <a:latin typeface="+mn-lt"/>
                </a:rPr>
                <a:t>revolution period</a:t>
              </a:r>
            </a:p>
          </p:txBody>
        </p:sp>
      </p:grp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839429" y="5589240"/>
            <a:ext cx="7738016" cy="461665"/>
          </a:xfrm>
          <a:prstGeom prst="rect">
            <a:avLst/>
          </a:prstGeom>
          <a:solidFill>
            <a:schemeClr val="tx2"/>
          </a:solidFill>
          <a:ln w="38100">
            <a:solidFill>
              <a:srgbClr val="CCCC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+mn-lt"/>
              </a:rPr>
              <a:t>Change in position/turn </a:t>
            </a:r>
            <a:r>
              <a:rPr lang="en-US">
                <a:solidFill>
                  <a:schemeClr val="bg1"/>
                </a:solidFill>
                <a:latin typeface="+mn-lt"/>
                <a:sym typeface="Symbol" charset="0"/>
              </a:rPr>
              <a:t> betatron phase advance/turn</a:t>
            </a:r>
            <a:endParaRPr lang="en-US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383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671" y="53625"/>
            <a:ext cx="6795754" cy="914400"/>
          </a:xfrm>
        </p:spPr>
        <p:txBody>
          <a:bodyPr/>
          <a:lstStyle/>
          <a:p>
            <a:r>
              <a:rPr lang="en-US" sz="4400" dirty="0" smtClean="0"/>
              <a:t>Rigid Bunch Mode on a Scope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81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143000" y="5033963"/>
            <a:ext cx="47390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Lets superimpose successive turns</a:t>
            </a:r>
          </a:p>
        </p:txBody>
      </p:sp>
      <p:sp>
        <p:nvSpPr>
          <p:cNvPr id="13" name="Line 3"/>
          <p:cNvSpPr>
            <a:spLocks noChangeShapeType="1"/>
          </p:cNvSpPr>
          <p:nvPr/>
        </p:nvSpPr>
        <p:spPr bwMode="auto">
          <a:xfrm flipV="1">
            <a:off x="1676400" y="21336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143000" y="1447800"/>
            <a:ext cx="2057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1" dirty="0">
                <a:latin typeface="+mn-lt"/>
              </a:rPr>
              <a:t>Transverse displacement</a:t>
            </a:r>
            <a:endParaRPr lang="en-US" dirty="0">
              <a:latin typeface="+mn-lt"/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2895600" y="3276600"/>
            <a:ext cx="1600200" cy="0"/>
          </a:xfrm>
          <a:prstGeom prst="line">
            <a:avLst/>
          </a:prstGeom>
          <a:noFill/>
          <a:ln w="38100">
            <a:solidFill>
              <a:srgbClr val="007E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5867400" y="3276600"/>
            <a:ext cx="1905000" cy="0"/>
          </a:xfrm>
          <a:prstGeom prst="line">
            <a:avLst/>
          </a:prstGeom>
          <a:noFill/>
          <a:ln w="38100">
            <a:solidFill>
              <a:srgbClr val="007E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Freeform 8"/>
          <p:cNvSpPr>
            <a:spLocks/>
          </p:cNvSpPr>
          <p:nvPr/>
        </p:nvSpPr>
        <p:spPr bwMode="auto">
          <a:xfrm>
            <a:off x="4495800" y="2133600"/>
            <a:ext cx="1371600" cy="1143000"/>
          </a:xfrm>
          <a:custGeom>
            <a:avLst/>
            <a:gdLst>
              <a:gd name="T0" fmla="*/ 0 w 864"/>
              <a:gd name="T1" fmla="*/ 2147483647 h 720"/>
              <a:gd name="T2" fmla="*/ 2147483647 w 864"/>
              <a:gd name="T3" fmla="*/ 2147483647 h 720"/>
              <a:gd name="T4" fmla="*/ 2147483647 w 864"/>
              <a:gd name="T5" fmla="*/ 2147483647 h 720"/>
              <a:gd name="T6" fmla="*/ 2147483647 w 864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864"/>
              <a:gd name="T13" fmla="*/ 0 h 720"/>
              <a:gd name="T14" fmla="*/ 864 w 864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4" h="720">
                <a:moveTo>
                  <a:pt x="0" y="720"/>
                </a:moveTo>
                <a:cubicBezTo>
                  <a:pt x="72" y="484"/>
                  <a:pt x="144" y="248"/>
                  <a:pt x="240" y="144"/>
                </a:cubicBezTo>
                <a:cubicBezTo>
                  <a:pt x="336" y="40"/>
                  <a:pt x="472" y="0"/>
                  <a:pt x="576" y="96"/>
                </a:cubicBezTo>
                <a:cubicBezTo>
                  <a:pt x="680" y="192"/>
                  <a:pt x="772" y="456"/>
                  <a:pt x="864" y="720"/>
                </a:cubicBezTo>
              </a:path>
            </a:pathLst>
          </a:custGeom>
          <a:noFill/>
          <a:ln w="38100">
            <a:solidFill>
              <a:schemeClr val="tx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3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671" y="53625"/>
            <a:ext cx="6795754" cy="914400"/>
          </a:xfrm>
        </p:spPr>
        <p:txBody>
          <a:bodyPr/>
          <a:lstStyle/>
          <a:p>
            <a:r>
              <a:rPr lang="en-US" sz="4400" dirty="0" smtClean="0"/>
              <a:t>Rigid Bunch Mode on a Scope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82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143000" y="1447800"/>
            <a:ext cx="6629400" cy="2590800"/>
            <a:chOff x="1143000" y="1447800"/>
            <a:chExt cx="6629400" cy="2590800"/>
          </a:xfrm>
        </p:grpSpPr>
        <p:sp>
          <p:nvSpPr>
            <p:cNvPr id="19" name="Line 3"/>
            <p:cNvSpPr>
              <a:spLocks noChangeShapeType="1"/>
            </p:cNvSpPr>
            <p:nvPr/>
          </p:nvSpPr>
          <p:spPr bwMode="auto">
            <a:xfrm flipV="1">
              <a:off x="1676400" y="2133600"/>
              <a:ext cx="0" cy="1905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1143000" y="1447800"/>
              <a:ext cx="20574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1" dirty="0">
                  <a:latin typeface="+mn-lt"/>
                </a:rPr>
                <a:t>Transverse displacement</a:t>
              </a:r>
              <a:endParaRPr lang="en-US" dirty="0">
                <a:latin typeface="+mn-lt"/>
              </a:endParaRPr>
            </a:p>
          </p:txBody>
        </p:sp>
        <p:sp>
          <p:nvSpPr>
            <p:cNvPr id="21" name="Line 5"/>
            <p:cNvSpPr>
              <a:spLocks noChangeShapeType="1"/>
            </p:cNvSpPr>
            <p:nvPr/>
          </p:nvSpPr>
          <p:spPr bwMode="auto">
            <a:xfrm>
              <a:off x="2895600" y="3276600"/>
              <a:ext cx="1600200" cy="0"/>
            </a:xfrm>
            <a:prstGeom prst="line">
              <a:avLst/>
            </a:prstGeom>
            <a:noFill/>
            <a:ln w="38100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5867400" y="3276600"/>
              <a:ext cx="1905000" cy="0"/>
            </a:xfrm>
            <a:prstGeom prst="line">
              <a:avLst/>
            </a:prstGeom>
            <a:noFill/>
            <a:ln w="38100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4495800" y="2133600"/>
              <a:ext cx="1371600" cy="11430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4495800" y="1676400"/>
              <a:ext cx="1371600" cy="16002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440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671" y="53625"/>
            <a:ext cx="6795754" cy="914400"/>
          </a:xfrm>
        </p:spPr>
        <p:txBody>
          <a:bodyPr/>
          <a:lstStyle/>
          <a:p>
            <a:r>
              <a:rPr lang="en-US" sz="4400" dirty="0" smtClean="0"/>
              <a:t>Rigid Bunch Mode on a Scope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83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143000" y="1447800"/>
            <a:ext cx="6629400" cy="2590800"/>
            <a:chOff x="1143000" y="1447800"/>
            <a:chExt cx="6629400" cy="2590800"/>
          </a:xfrm>
        </p:grpSpPr>
        <p:sp>
          <p:nvSpPr>
            <p:cNvPr id="19" name="Line 3"/>
            <p:cNvSpPr>
              <a:spLocks noChangeShapeType="1"/>
            </p:cNvSpPr>
            <p:nvPr/>
          </p:nvSpPr>
          <p:spPr bwMode="auto">
            <a:xfrm flipV="1">
              <a:off x="1676400" y="2133600"/>
              <a:ext cx="0" cy="1905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1143000" y="1447800"/>
              <a:ext cx="20574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1" dirty="0">
                  <a:latin typeface="+mn-lt"/>
                </a:rPr>
                <a:t>Transverse displacement</a:t>
              </a:r>
              <a:endParaRPr lang="en-US" dirty="0">
                <a:latin typeface="+mn-lt"/>
              </a:endParaRPr>
            </a:p>
          </p:txBody>
        </p:sp>
        <p:sp>
          <p:nvSpPr>
            <p:cNvPr id="21" name="Line 5"/>
            <p:cNvSpPr>
              <a:spLocks noChangeShapeType="1"/>
            </p:cNvSpPr>
            <p:nvPr/>
          </p:nvSpPr>
          <p:spPr bwMode="auto">
            <a:xfrm>
              <a:off x="2895600" y="3276600"/>
              <a:ext cx="1600200" cy="0"/>
            </a:xfrm>
            <a:prstGeom prst="line">
              <a:avLst/>
            </a:prstGeom>
            <a:noFill/>
            <a:ln w="38100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5867400" y="3276600"/>
              <a:ext cx="1905000" cy="0"/>
            </a:xfrm>
            <a:prstGeom prst="line">
              <a:avLst/>
            </a:prstGeom>
            <a:noFill/>
            <a:ln w="38100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4495800" y="2133600"/>
              <a:ext cx="1371600" cy="11430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4495800" y="1676400"/>
              <a:ext cx="1371600" cy="16002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rgbClr val="D6E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812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671" y="53625"/>
            <a:ext cx="6795754" cy="914400"/>
          </a:xfrm>
        </p:spPr>
        <p:txBody>
          <a:bodyPr/>
          <a:lstStyle/>
          <a:p>
            <a:r>
              <a:rPr lang="en-US" sz="4400" dirty="0" smtClean="0"/>
              <a:t>Rigid Bunch Mode on a Scope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84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43000" y="1447800"/>
            <a:ext cx="6629400" cy="2590800"/>
            <a:chOff x="1143000" y="1447800"/>
            <a:chExt cx="6629400" cy="2590800"/>
          </a:xfrm>
        </p:grpSpPr>
        <p:sp>
          <p:nvSpPr>
            <p:cNvPr id="13" name="Line 1027"/>
            <p:cNvSpPr>
              <a:spLocks noChangeShapeType="1"/>
            </p:cNvSpPr>
            <p:nvPr/>
          </p:nvSpPr>
          <p:spPr bwMode="auto">
            <a:xfrm flipV="1">
              <a:off x="1676400" y="2133600"/>
              <a:ext cx="0" cy="1905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028"/>
            <p:cNvSpPr txBox="1">
              <a:spLocks noChangeArrowheads="1"/>
            </p:cNvSpPr>
            <p:nvPr/>
          </p:nvSpPr>
          <p:spPr bwMode="auto">
            <a:xfrm>
              <a:off x="1143000" y="1447800"/>
              <a:ext cx="20574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1" dirty="0">
                  <a:latin typeface="+mn-lt"/>
                </a:rPr>
                <a:t>Transverse displacement</a:t>
              </a:r>
              <a:endParaRPr lang="en-US" dirty="0">
                <a:latin typeface="+mn-lt"/>
              </a:endParaRPr>
            </a:p>
          </p:txBody>
        </p:sp>
        <p:sp>
          <p:nvSpPr>
            <p:cNvPr id="15" name="Line 1029"/>
            <p:cNvSpPr>
              <a:spLocks noChangeShapeType="1"/>
            </p:cNvSpPr>
            <p:nvPr/>
          </p:nvSpPr>
          <p:spPr bwMode="auto">
            <a:xfrm>
              <a:off x="2895600" y="3276600"/>
              <a:ext cx="1600200" cy="0"/>
            </a:xfrm>
            <a:prstGeom prst="line">
              <a:avLst/>
            </a:prstGeom>
            <a:noFill/>
            <a:ln w="381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030"/>
            <p:cNvSpPr>
              <a:spLocks noChangeShapeType="1"/>
            </p:cNvSpPr>
            <p:nvPr/>
          </p:nvSpPr>
          <p:spPr bwMode="auto">
            <a:xfrm>
              <a:off x="5867400" y="3276600"/>
              <a:ext cx="1905000" cy="0"/>
            </a:xfrm>
            <a:prstGeom prst="line">
              <a:avLst/>
            </a:prstGeom>
            <a:noFill/>
            <a:ln w="38100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1031"/>
            <p:cNvSpPr>
              <a:spLocks/>
            </p:cNvSpPr>
            <p:nvPr/>
          </p:nvSpPr>
          <p:spPr bwMode="auto">
            <a:xfrm>
              <a:off x="4495800" y="2133600"/>
              <a:ext cx="1371600" cy="11430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1032"/>
            <p:cNvSpPr>
              <a:spLocks/>
            </p:cNvSpPr>
            <p:nvPr/>
          </p:nvSpPr>
          <p:spPr bwMode="auto">
            <a:xfrm>
              <a:off x="4495800" y="1676400"/>
              <a:ext cx="1371600" cy="16002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rgbClr val="D6E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1033"/>
            <p:cNvSpPr>
              <a:spLocks/>
            </p:cNvSpPr>
            <p:nvPr/>
          </p:nvSpPr>
          <p:spPr bwMode="auto">
            <a:xfrm>
              <a:off x="4495800" y="2819400"/>
              <a:ext cx="1371600" cy="4572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736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671" y="53625"/>
            <a:ext cx="6795754" cy="914400"/>
          </a:xfrm>
        </p:spPr>
        <p:txBody>
          <a:bodyPr/>
          <a:lstStyle/>
          <a:p>
            <a:r>
              <a:rPr lang="en-US" sz="4400" dirty="0" smtClean="0"/>
              <a:t>Rigid Bunch Mode on a Scope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85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43000" y="1447800"/>
            <a:ext cx="6629400" cy="2590800"/>
            <a:chOff x="1143000" y="1447800"/>
            <a:chExt cx="6629400" cy="2590800"/>
          </a:xfrm>
        </p:grpSpPr>
        <p:sp>
          <p:nvSpPr>
            <p:cNvPr id="13" name="Line 3"/>
            <p:cNvSpPr>
              <a:spLocks noChangeShapeType="1"/>
            </p:cNvSpPr>
            <p:nvPr/>
          </p:nvSpPr>
          <p:spPr bwMode="auto">
            <a:xfrm flipV="1">
              <a:off x="1676400" y="2133600"/>
              <a:ext cx="0" cy="1905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1143000" y="1447800"/>
              <a:ext cx="20574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1" dirty="0">
                  <a:latin typeface="+mn-lt"/>
                </a:rPr>
                <a:t>Transverse displacement</a:t>
              </a:r>
              <a:endParaRPr lang="en-US" dirty="0">
                <a:latin typeface="+mn-lt"/>
              </a:endParaRPr>
            </a:p>
          </p:txBody>
        </p:sp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2895600" y="3276600"/>
              <a:ext cx="1600200" cy="0"/>
            </a:xfrm>
            <a:prstGeom prst="line">
              <a:avLst/>
            </a:prstGeom>
            <a:noFill/>
            <a:ln w="38100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5867400" y="3276600"/>
              <a:ext cx="1905000" cy="0"/>
            </a:xfrm>
            <a:prstGeom prst="line">
              <a:avLst/>
            </a:prstGeom>
            <a:noFill/>
            <a:ln w="38100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4495800" y="2133600"/>
              <a:ext cx="1371600" cy="11430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rgbClr val="D6E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4495800" y="1676400"/>
              <a:ext cx="1371600" cy="16002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4495800" y="2819400"/>
              <a:ext cx="1371600" cy="4572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rgbClr val="D6E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 flipV="1">
              <a:off x="4495800" y="3276600"/>
              <a:ext cx="1371600" cy="3810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736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671" y="53625"/>
            <a:ext cx="6795754" cy="914400"/>
          </a:xfrm>
        </p:spPr>
        <p:txBody>
          <a:bodyPr/>
          <a:lstStyle/>
          <a:p>
            <a:r>
              <a:rPr lang="en-US" sz="4400" dirty="0" smtClean="0"/>
              <a:t>Rigid Bunch Mode on a Scope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86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43000" y="1447800"/>
            <a:ext cx="6629400" cy="2743200"/>
            <a:chOff x="1143000" y="1447800"/>
            <a:chExt cx="6629400" cy="2743200"/>
          </a:xfrm>
        </p:grpSpPr>
        <p:sp>
          <p:nvSpPr>
            <p:cNvPr id="13" name="Line 3"/>
            <p:cNvSpPr>
              <a:spLocks noChangeShapeType="1"/>
            </p:cNvSpPr>
            <p:nvPr/>
          </p:nvSpPr>
          <p:spPr bwMode="auto">
            <a:xfrm flipV="1">
              <a:off x="1676400" y="2133600"/>
              <a:ext cx="0" cy="1905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1143000" y="1447800"/>
              <a:ext cx="20574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1" dirty="0">
                  <a:latin typeface="+mn-lt"/>
                </a:rPr>
                <a:t>Transverse displacement</a:t>
              </a:r>
              <a:endParaRPr lang="en-US" dirty="0">
                <a:latin typeface="+mn-lt"/>
              </a:endParaRPr>
            </a:p>
          </p:txBody>
        </p:sp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2895600" y="3276600"/>
              <a:ext cx="1600200" cy="0"/>
            </a:xfrm>
            <a:prstGeom prst="line">
              <a:avLst/>
            </a:prstGeom>
            <a:noFill/>
            <a:ln w="38100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5867400" y="3276600"/>
              <a:ext cx="1905000" cy="0"/>
            </a:xfrm>
            <a:prstGeom prst="line">
              <a:avLst/>
            </a:prstGeom>
            <a:noFill/>
            <a:ln w="38100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4495800" y="2133600"/>
              <a:ext cx="1371600" cy="11430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rgbClr val="D6E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4495800" y="1676400"/>
              <a:ext cx="1371600" cy="16002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4495800" y="2819400"/>
              <a:ext cx="1371600" cy="4572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rgbClr val="D6E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 flipV="1">
              <a:off x="4495800" y="3276600"/>
              <a:ext cx="1371600" cy="3810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rgbClr val="D6E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 flipV="1">
              <a:off x="4495800" y="3276600"/>
              <a:ext cx="1371600" cy="9144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736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671" y="53625"/>
            <a:ext cx="6795754" cy="914400"/>
          </a:xfrm>
        </p:spPr>
        <p:txBody>
          <a:bodyPr/>
          <a:lstStyle/>
          <a:p>
            <a:r>
              <a:rPr lang="en-US" sz="4400" dirty="0" smtClean="0"/>
              <a:t>Rigid Bunch Mode on a Scope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87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8160" y="39014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43000" y="1447800"/>
            <a:ext cx="6629400" cy="3276600"/>
            <a:chOff x="1143000" y="1447800"/>
            <a:chExt cx="6629400" cy="3276600"/>
          </a:xfrm>
        </p:grpSpPr>
        <p:sp>
          <p:nvSpPr>
            <p:cNvPr id="13" name="Line 3"/>
            <p:cNvSpPr>
              <a:spLocks noChangeShapeType="1"/>
            </p:cNvSpPr>
            <p:nvPr/>
          </p:nvSpPr>
          <p:spPr bwMode="auto">
            <a:xfrm flipV="1">
              <a:off x="1676400" y="2133600"/>
              <a:ext cx="0" cy="1905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1143000" y="1447800"/>
              <a:ext cx="20574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1" dirty="0">
                  <a:latin typeface="+mn-lt"/>
                </a:rPr>
                <a:t>Transverse displacement</a:t>
              </a:r>
              <a:endParaRPr lang="en-US" dirty="0">
                <a:latin typeface="+mn-lt"/>
              </a:endParaRPr>
            </a:p>
          </p:txBody>
        </p:sp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2895600" y="3276600"/>
              <a:ext cx="1600200" cy="0"/>
            </a:xfrm>
            <a:prstGeom prst="line">
              <a:avLst/>
            </a:prstGeom>
            <a:noFill/>
            <a:ln w="38100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5867400" y="3276600"/>
              <a:ext cx="1905000" cy="0"/>
            </a:xfrm>
            <a:prstGeom prst="line">
              <a:avLst/>
            </a:prstGeom>
            <a:noFill/>
            <a:ln w="38100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4495800" y="2133600"/>
              <a:ext cx="1371600" cy="11430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4495800" y="1676400"/>
              <a:ext cx="1371600" cy="16002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4495800" y="2819400"/>
              <a:ext cx="1371600" cy="4572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 flipV="1">
              <a:off x="4495800" y="3276600"/>
              <a:ext cx="1371600" cy="3810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 flipV="1">
              <a:off x="4495800" y="3276600"/>
              <a:ext cx="1371600" cy="9144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 flipV="1">
              <a:off x="4495800" y="3276600"/>
              <a:ext cx="1371600" cy="14478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736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671" y="53625"/>
            <a:ext cx="6795754" cy="914400"/>
          </a:xfrm>
        </p:spPr>
        <p:txBody>
          <a:bodyPr/>
          <a:lstStyle/>
          <a:p>
            <a:r>
              <a:rPr lang="en-US" sz="4400" dirty="0" smtClean="0"/>
              <a:t>Rigid Bunch Mode on a Scope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88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43000" y="1447800"/>
            <a:ext cx="6629400" cy="3505200"/>
            <a:chOff x="1143000" y="1447800"/>
            <a:chExt cx="6629400" cy="3505200"/>
          </a:xfrm>
        </p:grpSpPr>
        <p:sp>
          <p:nvSpPr>
            <p:cNvPr id="12" name="Line 3"/>
            <p:cNvSpPr>
              <a:spLocks noChangeShapeType="1"/>
            </p:cNvSpPr>
            <p:nvPr/>
          </p:nvSpPr>
          <p:spPr bwMode="auto">
            <a:xfrm flipV="1">
              <a:off x="1676400" y="2133600"/>
              <a:ext cx="0" cy="1905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1143000" y="1447800"/>
              <a:ext cx="20574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1" dirty="0">
                  <a:latin typeface="+mn-lt"/>
                </a:rPr>
                <a:t>Transverse displacement</a:t>
              </a:r>
              <a:endParaRPr lang="en-US" dirty="0">
                <a:latin typeface="+mn-lt"/>
              </a:endParaRPr>
            </a:p>
          </p:txBody>
        </p:sp>
        <p:sp>
          <p:nvSpPr>
            <p:cNvPr id="14" name="Line 5"/>
            <p:cNvSpPr>
              <a:spLocks noChangeShapeType="1"/>
            </p:cNvSpPr>
            <p:nvPr/>
          </p:nvSpPr>
          <p:spPr bwMode="auto">
            <a:xfrm>
              <a:off x="2895600" y="3276600"/>
              <a:ext cx="1600200" cy="0"/>
            </a:xfrm>
            <a:prstGeom prst="line">
              <a:avLst/>
            </a:prstGeom>
            <a:noFill/>
            <a:ln w="38100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5867400" y="3276600"/>
              <a:ext cx="1905000" cy="0"/>
            </a:xfrm>
            <a:prstGeom prst="line">
              <a:avLst/>
            </a:prstGeom>
            <a:noFill/>
            <a:ln w="38100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4495800" y="2133600"/>
              <a:ext cx="1371600" cy="11430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4495800" y="1676400"/>
              <a:ext cx="1371600" cy="16002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4495800" y="2819400"/>
              <a:ext cx="1371600" cy="4572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 flipV="1">
              <a:off x="4495800" y="3276600"/>
              <a:ext cx="1371600" cy="3810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 flipV="1">
              <a:off x="4495800" y="3276600"/>
              <a:ext cx="1371600" cy="9144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 flipV="1">
              <a:off x="4495800" y="3276600"/>
              <a:ext cx="1371600" cy="14478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 flipV="1">
              <a:off x="4495800" y="3276600"/>
              <a:ext cx="1371600" cy="16764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968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671" y="53625"/>
            <a:ext cx="6795754" cy="914400"/>
          </a:xfrm>
        </p:spPr>
        <p:txBody>
          <a:bodyPr/>
          <a:lstStyle/>
          <a:p>
            <a:r>
              <a:rPr lang="en-US" sz="4400" dirty="0" smtClean="0"/>
              <a:t>Rigid Bunch Mode on a Scope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89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43000" y="1447800"/>
            <a:ext cx="6629400" cy="3505200"/>
            <a:chOff x="1143000" y="1447800"/>
            <a:chExt cx="6629400" cy="3505200"/>
          </a:xfrm>
        </p:grpSpPr>
        <p:sp>
          <p:nvSpPr>
            <p:cNvPr id="13" name="Line 3"/>
            <p:cNvSpPr>
              <a:spLocks noChangeShapeType="1"/>
            </p:cNvSpPr>
            <p:nvPr/>
          </p:nvSpPr>
          <p:spPr bwMode="auto">
            <a:xfrm flipV="1">
              <a:off x="1676400" y="2133600"/>
              <a:ext cx="0" cy="1905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1143000" y="1447800"/>
              <a:ext cx="20574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1" dirty="0">
                  <a:latin typeface="+mn-lt"/>
                </a:rPr>
                <a:t>Transverse displacement</a:t>
              </a:r>
              <a:endParaRPr lang="en-US" dirty="0">
                <a:latin typeface="+mn-lt"/>
              </a:endParaRPr>
            </a:p>
          </p:txBody>
        </p:sp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2895600" y="3276600"/>
              <a:ext cx="1600200" cy="0"/>
            </a:xfrm>
            <a:prstGeom prst="line">
              <a:avLst/>
            </a:prstGeom>
            <a:noFill/>
            <a:ln w="38100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5867400" y="3276600"/>
              <a:ext cx="1905000" cy="0"/>
            </a:xfrm>
            <a:prstGeom prst="line">
              <a:avLst/>
            </a:prstGeom>
            <a:noFill/>
            <a:ln w="38100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4495800" y="2133600"/>
              <a:ext cx="1371600" cy="11430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4495800" y="1676400"/>
              <a:ext cx="1371600" cy="16002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4495800" y="2819400"/>
              <a:ext cx="1371600" cy="4572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 flipV="1">
              <a:off x="4495800" y="3276600"/>
              <a:ext cx="1371600" cy="3810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 flipV="1">
              <a:off x="4495800" y="3276600"/>
              <a:ext cx="1371600" cy="9144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 flipV="1">
              <a:off x="4495800" y="3276600"/>
              <a:ext cx="1371600" cy="14478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 flipV="1">
              <a:off x="4495800" y="3276600"/>
              <a:ext cx="1371600" cy="16764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968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Impedance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1610" y="1493785"/>
            <a:ext cx="7560840" cy="45455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Lets start a coherent synchrotron </a:t>
            </a:r>
            <a:r>
              <a:rPr lang="en-US" sz="2400" dirty="0" smtClean="0"/>
              <a:t>oscillation </a:t>
            </a:r>
            <a:r>
              <a:rPr lang="en-US" sz="2400" dirty="0"/>
              <a:t>(above transition)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bunch will </a:t>
            </a:r>
            <a:r>
              <a:rPr lang="en-US" sz="2000" b="1" u="sng" dirty="0"/>
              <a:t>gain</a:t>
            </a:r>
            <a:r>
              <a:rPr lang="en-US" sz="2000" dirty="0"/>
              <a:t> and </a:t>
            </a:r>
            <a:r>
              <a:rPr lang="en-US" sz="2000" b="1" u="sng" dirty="0"/>
              <a:t>loose</a:t>
            </a:r>
            <a:r>
              <a:rPr lang="en-US" sz="2000" dirty="0"/>
              <a:t> energy/</a:t>
            </a:r>
            <a:r>
              <a:rPr lang="en-US" sz="2000" dirty="0" smtClean="0"/>
              <a:t>momentum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There will be a </a:t>
            </a:r>
            <a:r>
              <a:rPr lang="en-US" sz="2000" b="1" u="sng" dirty="0"/>
              <a:t>decrease</a:t>
            </a:r>
            <a:r>
              <a:rPr lang="en-US" sz="2000" dirty="0"/>
              <a:t> and </a:t>
            </a:r>
            <a:r>
              <a:rPr lang="en-US" sz="2000" b="1" u="sng" dirty="0"/>
              <a:t>increase</a:t>
            </a:r>
            <a:r>
              <a:rPr lang="en-US" sz="2000" dirty="0"/>
              <a:t> in revolution frequency</a:t>
            </a:r>
            <a:endParaRPr lang="en-US" sz="2000" b="1" u="sng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Therefore the bunch will see </a:t>
            </a:r>
            <a:r>
              <a:rPr lang="en-US" sz="2400" dirty="0" smtClean="0"/>
              <a:t>a changing </a:t>
            </a:r>
            <a:r>
              <a:rPr lang="en-US" sz="2400" dirty="0"/>
              <a:t>cavity impedance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Lets consider two cases: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First case, consider </a:t>
            </a:r>
            <a:r>
              <a:rPr lang="en-US" sz="2000" dirty="0">
                <a:sym typeface="Symbol" charset="0"/>
              </a:rPr>
              <a:t></a:t>
            </a:r>
            <a:r>
              <a:rPr lang="en-US" sz="2000" baseline="-25000" dirty="0">
                <a:sym typeface="Symbol" charset="0"/>
              </a:rPr>
              <a:t>R </a:t>
            </a:r>
            <a:r>
              <a:rPr lang="en-US" sz="2000" dirty="0">
                <a:sym typeface="Symbol" charset="0"/>
              </a:rPr>
              <a:t>&gt;</a:t>
            </a:r>
            <a:r>
              <a:rPr lang="en-US" sz="2000" dirty="0"/>
              <a:t> h</a:t>
            </a:r>
            <a:r>
              <a:rPr lang="en-US" sz="2000" dirty="0">
                <a:sym typeface="Symbol" charset="0"/>
              </a:rPr>
              <a:t></a:t>
            </a:r>
            <a:r>
              <a:rPr lang="en-US" sz="20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Second case, consider </a:t>
            </a:r>
            <a:r>
              <a:rPr lang="en-US" sz="2000" dirty="0">
                <a:sym typeface="Symbol" charset="0"/>
              </a:rPr>
              <a:t></a:t>
            </a:r>
            <a:r>
              <a:rPr lang="en-US" sz="2000" baseline="-25000" dirty="0">
                <a:sym typeface="Symbol" charset="0"/>
              </a:rPr>
              <a:t>R </a:t>
            </a:r>
            <a:r>
              <a:rPr lang="en-US" sz="2000" dirty="0">
                <a:sym typeface="Symbol" charset="0"/>
              </a:rPr>
              <a:t>&lt;</a:t>
            </a:r>
            <a:r>
              <a:rPr lang="en-US" sz="2000" dirty="0"/>
              <a:t> h</a:t>
            </a:r>
            <a:r>
              <a:rPr lang="en-US" sz="2000" dirty="0">
                <a:sym typeface="Symbol" charset="0"/>
              </a:rPr>
              <a:t></a:t>
            </a:r>
            <a:r>
              <a:rPr lang="en-US" sz="2000" dirty="0"/>
              <a:t> 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1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671" y="53625"/>
            <a:ext cx="6795754" cy="914400"/>
          </a:xfrm>
        </p:spPr>
        <p:txBody>
          <a:bodyPr/>
          <a:lstStyle/>
          <a:p>
            <a:r>
              <a:rPr lang="en-US" sz="4400" dirty="0" smtClean="0"/>
              <a:t>Rigid Bunch Mode on a Scope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90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43000" y="1447800"/>
            <a:ext cx="6629400" cy="3505200"/>
            <a:chOff x="1143000" y="1447800"/>
            <a:chExt cx="6629400" cy="3505200"/>
          </a:xfrm>
        </p:grpSpPr>
        <p:sp>
          <p:nvSpPr>
            <p:cNvPr id="13" name="Line 3"/>
            <p:cNvSpPr>
              <a:spLocks noChangeShapeType="1"/>
            </p:cNvSpPr>
            <p:nvPr/>
          </p:nvSpPr>
          <p:spPr bwMode="auto">
            <a:xfrm flipV="1">
              <a:off x="1676400" y="2133600"/>
              <a:ext cx="0" cy="1905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1143000" y="1447800"/>
              <a:ext cx="20574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1" dirty="0">
                  <a:latin typeface="+mn-lt"/>
                </a:rPr>
                <a:t>Transverse displacement</a:t>
              </a:r>
              <a:endParaRPr lang="en-US" dirty="0">
                <a:latin typeface="+mn-lt"/>
              </a:endParaRPr>
            </a:p>
          </p:txBody>
        </p:sp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2895600" y="3276600"/>
              <a:ext cx="1600200" cy="0"/>
            </a:xfrm>
            <a:prstGeom prst="line">
              <a:avLst/>
            </a:prstGeom>
            <a:noFill/>
            <a:ln w="38100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5867400" y="3276600"/>
              <a:ext cx="1905000" cy="0"/>
            </a:xfrm>
            <a:prstGeom prst="line">
              <a:avLst/>
            </a:prstGeom>
            <a:noFill/>
            <a:ln w="38100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4495800" y="2133600"/>
              <a:ext cx="1371600" cy="11430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rgbClr val="D6E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4495800" y="1676400"/>
              <a:ext cx="1371600" cy="16002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rgbClr val="D6E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4495800" y="2819400"/>
              <a:ext cx="1371600" cy="4572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 flipV="1">
              <a:off x="4495800" y="3276600"/>
              <a:ext cx="1371600" cy="3810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rgbClr val="D6E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 flipV="1">
              <a:off x="4495800" y="3276600"/>
              <a:ext cx="1371600" cy="9144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 flipV="1">
              <a:off x="4495800" y="3276600"/>
              <a:ext cx="1371600" cy="14478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rgbClr val="D6E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 flipV="1">
              <a:off x="4495800" y="3276600"/>
              <a:ext cx="1371600" cy="16764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968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671" y="53625"/>
            <a:ext cx="6795754" cy="914400"/>
          </a:xfrm>
        </p:spPr>
        <p:txBody>
          <a:bodyPr/>
          <a:lstStyle/>
          <a:p>
            <a:r>
              <a:rPr lang="en-US" sz="4400" dirty="0" smtClean="0"/>
              <a:t>Rigid Bunch Mode on a Scope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91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43000" y="1447800"/>
            <a:ext cx="6629400" cy="3505200"/>
            <a:chOff x="1143000" y="1447800"/>
            <a:chExt cx="6629400" cy="3505200"/>
          </a:xfrm>
        </p:grpSpPr>
        <p:sp>
          <p:nvSpPr>
            <p:cNvPr id="13" name="Line 3"/>
            <p:cNvSpPr>
              <a:spLocks noChangeShapeType="1"/>
            </p:cNvSpPr>
            <p:nvPr/>
          </p:nvSpPr>
          <p:spPr bwMode="auto">
            <a:xfrm flipV="1">
              <a:off x="1676400" y="2133600"/>
              <a:ext cx="0" cy="1905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1143000" y="1447800"/>
              <a:ext cx="20574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1" dirty="0">
                  <a:latin typeface="+mn-lt"/>
                </a:rPr>
                <a:t>Transverse displacement</a:t>
              </a:r>
              <a:endParaRPr lang="en-US" dirty="0">
                <a:latin typeface="+mn-lt"/>
              </a:endParaRPr>
            </a:p>
          </p:txBody>
        </p:sp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2895600" y="3276600"/>
              <a:ext cx="1600200" cy="0"/>
            </a:xfrm>
            <a:prstGeom prst="line">
              <a:avLst/>
            </a:prstGeom>
            <a:noFill/>
            <a:ln w="381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5867400" y="3276600"/>
              <a:ext cx="1905000" cy="0"/>
            </a:xfrm>
            <a:prstGeom prst="line">
              <a:avLst/>
            </a:prstGeom>
            <a:noFill/>
            <a:ln w="38100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4495800" y="2133600"/>
              <a:ext cx="1371600" cy="11430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4495800" y="1676400"/>
              <a:ext cx="1371600" cy="16002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rgbClr val="D6E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4495800" y="2819400"/>
              <a:ext cx="1371600" cy="4572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rgbClr val="D6E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 flipV="1">
              <a:off x="4495800" y="3276600"/>
              <a:ext cx="1371600" cy="3810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 flipV="1">
              <a:off x="4495800" y="3276600"/>
              <a:ext cx="1371600" cy="9144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rgbClr val="D6E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 flipV="1">
              <a:off x="4495800" y="3276600"/>
              <a:ext cx="1371600" cy="14478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rgbClr val="D6E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 flipV="1">
              <a:off x="4495800" y="3276600"/>
              <a:ext cx="1371600" cy="16764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rgbClr val="D6E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968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671" y="53625"/>
            <a:ext cx="6795754" cy="914400"/>
          </a:xfrm>
        </p:spPr>
        <p:txBody>
          <a:bodyPr/>
          <a:lstStyle/>
          <a:p>
            <a:r>
              <a:rPr lang="en-US" sz="4400" dirty="0" smtClean="0"/>
              <a:t>Rigid Bunch Mode on a Scope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92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43000" y="1447800"/>
            <a:ext cx="6629400" cy="3505200"/>
            <a:chOff x="1143000" y="1447800"/>
            <a:chExt cx="6629400" cy="3505200"/>
          </a:xfrm>
        </p:grpSpPr>
        <p:sp>
          <p:nvSpPr>
            <p:cNvPr id="13" name="Line 3"/>
            <p:cNvSpPr>
              <a:spLocks noChangeShapeType="1"/>
            </p:cNvSpPr>
            <p:nvPr/>
          </p:nvSpPr>
          <p:spPr bwMode="auto">
            <a:xfrm flipV="1">
              <a:off x="1676400" y="2133600"/>
              <a:ext cx="0" cy="1905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1143000" y="1447800"/>
              <a:ext cx="20574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1" dirty="0">
                  <a:latin typeface="+mn-lt"/>
                </a:rPr>
                <a:t>Transverse displacement</a:t>
              </a:r>
              <a:endParaRPr lang="en-US" dirty="0">
                <a:latin typeface="+mn-lt"/>
              </a:endParaRPr>
            </a:p>
          </p:txBody>
        </p:sp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2895600" y="3276600"/>
              <a:ext cx="1600200" cy="0"/>
            </a:xfrm>
            <a:prstGeom prst="line">
              <a:avLst/>
            </a:prstGeom>
            <a:noFill/>
            <a:ln w="38100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5867400" y="3276600"/>
              <a:ext cx="1905000" cy="0"/>
            </a:xfrm>
            <a:prstGeom prst="line">
              <a:avLst/>
            </a:prstGeom>
            <a:noFill/>
            <a:ln w="38100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4495800" y="2133600"/>
              <a:ext cx="1371600" cy="11430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rgbClr val="D6E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4495800" y="1676400"/>
              <a:ext cx="1371600" cy="16002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4495800" y="2819400"/>
              <a:ext cx="1371600" cy="4572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 flipV="1">
              <a:off x="4495800" y="3276600"/>
              <a:ext cx="1371600" cy="3810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rgbClr val="D6E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 flipV="1">
              <a:off x="4495800" y="3276600"/>
              <a:ext cx="1371600" cy="9144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rgbClr val="D6E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 flipV="1">
              <a:off x="4495800" y="3276600"/>
              <a:ext cx="1371600" cy="14478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rgbClr val="D6E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 flipV="1">
              <a:off x="4495800" y="3276600"/>
              <a:ext cx="1371600" cy="16764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rgbClr val="D6E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968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671" y="53625"/>
            <a:ext cx="6795754" cy="914400"/>
          </a:xfrm>
        </p:spPr>
        <p:txBody>
          <a:bodyPr/>
          <a:lstStyle/>
          <a:p>
            <a:r>
              <a:rPr lang="en-US" sz="4400" dirty="0" smtClean="0"/>
              <a:t>Rigid Bunch Mode on a Scope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93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43000" y="1447800"/>
            <a:ext cx="6849380" cy="4130378"/>
            <a:chOff x="1143000" y="1447800"/>
            <a:chExt cx="6849380" cy="4130378"/>
          </a:xfrm>
        </p:grpSpPr>
        <p:sp>
          <p:nvSpPr>
            <p:cNvPr id="13" name="Line 3"/>
            <p:cNvSpPr>
              <a:spLocks noChangeShapeType="1"/>
            </p:cNvSpPr>
            <p:nvPr/>
          </p:nvSpPr>
          <p:spPr bwMode="auto">
            <a:xfrm flipV="1">
              <a:off x="1676400" y="2133600"/>
              <a:ext cx="0" cy="1905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1143000" y="1447800"/>
              <a:ext cx="20574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1" dirty="0">
                  <a:latin typeface="+mn-lt"/>
                </a:rPr>
                <a:t>Transverse displacement</a:t>
              </a:r>
              <a:endParaRPr lang="en-US" dirty="0">
                <a:latin typeface="+mn-lt"/>
              </a:endParaRPr>
            </a:p>
          </p:txBody>
        </p:sp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2895600" y="3276600"/>
              <a:ext cx="1600200" cy="0"/>
            </a:xfrm>
            <a:prstGeom prst="line">
              <a:avLst/>
            </a:prstGeom>
            <a:noFill/>
            <a:ln w="38100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5867400" y="3276600"/>
              <a:ext cx="1905000" cy="0"/>
            </a:xfrm>
            <a:prstGeom prst="line">
              <a:avLst/>
            </a:prstGeom>
            <a:noFill/>
            <a:ln w="38100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4495800" y="2133600"/>
              <a:ext cx="1371600" cy="11430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4495800" y="1676400"/>
              <a:ext cx="1371600" cy="16002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rgbClr val="D6E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4495800" y="2819400"/>
              <a:ext cx="1371600" cy="4572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rgbClr val="D6E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 flipV="1">
              <a:off x="4495800" y="3276600"/>
              <a:ext cx="1371600" cy="3810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rgbClr val="D6E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 flipV="1">
              <a:off x="4495800" y="3276600"/>
              <a:ext cx="1371600" cy="9144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rgbClr val="D6E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 flipV="1">
              <a:off x="4495800" y="3276600"/>
              <a:ext cx="1371600" cy="14478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 flipV="1">
              <a:off x="4495800" y="3276600"/>
              <a:ext cx="1371600" cy="16764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rgbClr val="D6E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1672771" y="5116513"/>
              <a:ext cx="63196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+mn-lt"/>
                </a:rPr>
                <a:t>Standing wave without node </a:t>
              </a:r>
              <a:r>
                <a:rPr lang="en-US" dirty="0">
                  <a:latin typeface="+mn-lt"/>
                  <a:sym typeface="Symbol" charset="0"/>
                </a:rPr>
                <a:t></a:t>
              </a:r>
              <a:r>
                <a:rPr lang="en-US" dirty="0">
                  <a:latin typeface="+mn-lt"/>
                </a:rPr>
                <a:t>  </a:t>
              </a:r>
              <a:r>
                <a:rPr lang="en-US" b="1" u="sng" dirty="0">
                  <a:latin typeface="+mn-lt"/>
                </a:rPr>
                <a:t>Mode </a:t>
              </a:r>
              <a:r>
                <a:rPr lang="en-US" b="1" u="sng" dirty="0" smtClean="0">
                  <a:latin typeface="+mn-lt"/>
                </a:rPr>
                <a:t>M = 0</a:t>
              </a:r>
              <a:endParaRPr lang="en-US" b="1" u="sng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823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671" y="53625"/>
            <a:ext cx="6795754" cy="914400"/>
          </a:xfrm>
        </p:spPr>
        <p:txBody>
          <a:bodyPr/>
          <a:lstStyle/>
          <a:p>
            <a:r>
              <a:rPr lang="en-US" sz="4400" dirty="0" smtClean="0"/>
              <a:t>Cure for Rigid Bunch Mode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94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Rectangle 12"/>
          <p:cNvSpPr txBox="1">
            <a:spLocks noChangeArrowheads="1"/>
          </p:cNvSpPr>
          <p:nvPr/>
        </p:nvSpPr>
        <p:spPr>
          <a:xfrm>
            <a:off x="762000" y="1219200"/>
            <a:ext cx="8229600" cy="6858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FFFF"/>
                </a:solidFill>
              </a:rPr>
              <a:t>To help avoid this instability we need a </a:t>
            </a:r>
            <a:r>
              <a:rPr lang="en-US" sz="2400" b="1" dirty="0" smtClean="0">
                <a:solidFill>
                  <a:srgbClr val="FFFFFF"/>
                </a:solidFill>
              </a:rPr>
              <a:t>non-zero chromaticity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4648200" y="2514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4648200" y="3276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46482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037088"/>
              </p:ext>
            </p:extLst>
          </p:nvPr>
        </p:nvGraphicFramePr>
        <p:xfrm>
          <a:off x="3886200" y="1752600"/>
          <a:ext cx="15748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5" imgW="1574800" imgH="711200" progId="Equation.3">
                  <p:embed/>
                </p:oleObj>
              </mc:Choice>
              <mc:Fallback>
                <p:oleObj name="Equation" r:id="rId5" imgW="15748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752600"/>
                        <a:ext cx="1574800" cy="7112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Line 10"/>
          <p:cNvSpPr>
            <a:spLocks noChangeShapeType="1"/>
          </p:cNvSpPr>
          <p:nvPr/>
        </p:nvSpPr>
        <p:spPr bwMode="auto">
          <a:xfrm flipH="1">
            <a:off x="5638800" y="1600200"/>
            <a:ext cx="1447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838200" y="2743200"/>
            <a:ext cx="8229600" cy="50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400" dirty="0">
                <a:solidFill>
                  <a:srgbClr val="FFFFFF"/>
                </a:solidFill>
              </a:rPr>
              <a:t>The bunch has an </a:t>
            </a:r>
            <a:r>
              <a:rPr lang="en-US" sz="2400" b="1" dirty="0">
                <a:solidFill>
                  <a:srgbClr val="FFFFFF"/>
                </a:solidFill>
              </a:rPr>
              <a:t>energy/momentum spread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838200" y="38100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400" dirty="0">
                <a:solidFill>
                  <a:srgbClr val="FFFFFF"/>
                </a:solidFill>
              </a:rPr>
              <a:t>The Particles will have a </a:t>
            </a:r>
            <a:r>
              <a:rPr lang="en-US" sz="2400" b="1" dirty="0">
                <a:solidFill>
                  <a:srgbClr val="FFFFFF"/>
                </a:solidFill>
              </a:rPr>
              <a:t>spread in </a:t>
            </a:r>
            <a:r>
              <a:rPr lang="en-US" sz="2400" b="1" dirty="0" err="1">
                <a:solidFill>
                  <a:srgbClr val="FFFFFF"/>
                </a:solidFill>
              </a:rPr>
              <a:t>betatron</a:t>
            </a:r>
            <a:r>
              <a:rPr lang="en-US" sz="2400" b="1" dirty="0">
                <a:solidFill>
                  <a:srgbClr val="FFFFFF"/>
                </a:solidFill>
              </a:rPr>
              <a:t> frequencies</a:t>
            </a: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762000" y="4953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400" dirty="0">
                <a:solidFill>
                  <a:srgbClr val="FFFFFF"/>
                </a:solidFill>
              </a:rPr>
              <a:t>A </a:t>
            </a:r>
            <a:r>
              <a:rPr lang="en-US" sz="2400" b="1" dirty="0">
                <a:solidFill>
                  <a:srgbClr val="FFFFFF"/>
                </a:solidFill>
              </a:rPr>
              <a:t>spread in </a:t>
            </a:r>
            <a:r>
              <a:rPr lang="en-US" sz="2400" b="1" dirty="0" err="1">
                <a:solidFill>
                  <a:srgbClr val="FFFFFF"/>
                </a:solidFill>
              </a:rPr>
              <a:t>betatron</a:t>
            </a:r>
            <a:r>
              <a:rPr lang="en-US" sz="2400" b="1" dirty="0">
                <a:solidFill>
                  <a:srgbClr val="FFFFFF"/>
                </a:solidFill>
              </a:rPr>
              <a:t> frequencies</a:t>
            </a:r>
            <a:r>
              <a:rPr lang="en-US" sz="2400" dirty="0">
                <a:solidFill>
                  <a:srgbClr val="FFFFFF"/>
                </a:solidFill>
              </a:rPr>
              <a:t> will mean that any coherent transverse oscillation (all particles moving together) will very quickly become </a:t>
            </a:r>
            <a:r>
              <a:rPr lang="en-US" sz="2400" b="1" dirty="0">
                <a:solidFill>
                  <a:srgbClr val="FFFFFF"/>
                </a:solidFill>
              </a:rPr>
              <a:t>incoherent</a:t>
            </a:r>
            <a:r>
              <a:rPr lang="en-US" sz="2400" dirty="0">
                <a:solidFill>
                  <a:srgbClr val="FFFFFF"/>
                </a:solidFill>
              </a:rPr>
              <a:t> again.</a:t>
            </a:r>
          </a:p>
        </p:txBody>
      </p:sp>
    </p:spTree>
    <p:extLst>
      <p:ext uri="{BB962C8B-B14F-4D97-AF65-F5344CB8AC3E}">
        <p14:creationId xmlns:p14="http://schemas.microsoft.com/office/powerpoint/2010/main" val="151823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6210690" cy="914400"/>
          </a:xfrm>
        </p:spPr>
        <p:txBody>
          <a:bodyPr/>
          <a:lstStyle/>
          <a:p>
            <a:r>
              <a:rPr lang="en-US" sz="4400" dirty="0" smtClean="0"/>
              <a:t>Higher Order Bunch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625" y="1673805"/>
            <a:ext cx="7412360" cy="4095455"/>
          </a:xfrm>
        </p:spPr>
        <p:txBody>
          <a:bodyPr>
            <a:normAutofit/>
          </a:bodyPr>
          <a:lstStyle/>
          <a:p>
            <a:r>
              <a:rPr lang="en-US" dirty="0" smtClean="0"/>
              <a:t>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95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762000" y="1371600"/>
            <a:ext cx="82296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 smtClean="0">
                <a:solidFill>
                  <a:srgbClr val="FFFFFF"/>
                </a:solidFill>
              </a:rPr>
              <a:t>Higher order modes are called </a:t>
            </a:r>
            <a:r>
              <a:rPr lang="en-US" sz="2400" b="1" u="sng" dirty="0" smtClean="0">
                <a:solidFill>
                  <a:srgbClr val="FFFFFF"/>
                </a:solidFill>
              </a:rPr>
              <a:t>“Head-tail” </a:t>
            </a:r>
            <a:r>
              <a:rPr lang="en-US" sz="2400" dirty="0" smtClean="0">
                <a:solidFill>
                  <a:srgbClr val="FFFFFF"/>
                </a:solidFill>
              </a:rPr>
              <a:t>modes as the electro-magnetic fields induced by the head of the bunch excite oscillation of the tail.</a:t>
            </a: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However, these modes may be harder to observe as the center of gravity on the bunch may not move…..</a:t>
            </a: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Nevertheless, they are very important and cannot be neglected.</a:t>
            </a:r>
          </a:p>
          <a:p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6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Head-Tail Bunch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4" y="1178750"/>
            <a:ext cx="8415935" cy="135015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Head &amp; Tail of bunch move </a:t>
            </a:r>
            <a:r>
              <a:rPr lang="el-GR" sz="3200" dirty="0">
                <a:solidFill>
                  <a:srgbClr val="FFFFFF"/>
                </a:solidFill>
                <a:cs typeface="Times New Roman" charset="0"/>
              </a:rPr>
              <a:t>π</a:t>
            </a:r>
            <a:r>
              <a:rPr lang="en-US" sz="3200" dirty="0">
                <a:solidFill>
                  <a:srgbClr val="FFFFFF"/>
                </a:solidFill>
              </a:rPr>
              <a:t> out of phase with each other</a:t>
            </a:r>
          </a:p>
          <a:p>
            <a:r>
              <a:rPr lang="en-US" sz="3200" dirty="0">
                <a:solidFill>
                  <a:srgbClr val="FFFFFF"/>
                </a:solidFill>
              </a:rPr>
              <a:t>Again, lets superimpose successive turns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96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47800" y="2971800"/>
            <a:ext cx="6248400" cy="2286000"/>
            <a:chOff x="1447800" y="2971800"/>
            <a:chExt cx="6248400" cy="2286000"/>
          </a:xfrm>
        </p:grpSpPr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1447800" y="4114800"/>
              <a:ext cx="1600200" cy="0"/>
            </a:xfrm>
            <a:prstGeom prst="line">
              <a:avLst/>
            </a:prstGeom>
            <a:noFill/>
            <a:ln w="381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5791200" y="4114800"/>
              <a:ext cx="1905000" cy="0"/>
            </a:xfrm>
            <a:prstGeom prst="line">
              <a:avLst/>
            </a:prstGeom>
            <a:noFill/>
            <a:ln w="381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3048000" y="2971800"/>
              <a:ext cx="1371600" cy="11430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 rot="-10752256">
              <a:off x="4419600" y="4114800"/>
              <a:ext cx="1371600" cy="11430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76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Head-Tail Bunch Mode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97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47800" y="2971800"/>
            <a:ext cx="6248400" cy="2286000"/>
            <a:chOff x="1447800" y="2971800"/>
            <a:chExt cx="6248400" cy="2286000"/>
          </a:xfrm>
        </p:grpSpPr>
        <p:sp>
          <p:nvSpPr>
            <p:cNvPr id="13" name="Line 4"/>
            <p:cNvSpPr>
              <a:spLocks noChangeShapeType="1"/>
            </p:cNvSpPr>
            <p:nvPr/>
          </p:nvSpPr>
          <p:spPr bwMode="auto">
            <a:xfrm>
              <a:off x="1447800" y="4114800"/>
              <a:ext cx="1600200" cy="0"/>
            </a:xfrm>
            <a:prstGeom prst="line">
              <a:avLst/>
            </a:prstGeom>
            <a:noFill/>
            <a:ln w="38100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5"/>
            <p:cNvSpPr>
              <a:spLocks noChangeShapeType="1"/>
            </p:cNvSpPr>
            <p:nvPr/>
          </p:nvSpPr>
          <p:spPr bwMode="auto">
            <a:xfrm>
              <a:off x="5791200" y="4114800"/>
              <a:ext cx="1905000" cy="0"/>
            </a:xfrm>
            <a:prstGeom prst="line">
              <a:avLst/>
            </a:prstGeom>
            <a:noFill/>
            <a:ln w="38100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3048000" y="2971800"/>
              <a:ext cx="1371600" cy="11430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rgbClr val="D6E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 rot="-10752256">
              <a:off x="4419600" y="4114800"/>
              <a:ext cx="1371600" cy="11430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3048000" y="3429000"/>
              <a:ext cx="1371600" cy="6858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 rot="-10752256">
              <a:off x="4421188" y="4114800"/>
              <a:ext cx="1371600" cy="6858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401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Head-Tail Bunch Mode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98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47800" y="2971800"/>
            <a:ext cx="6248400" cy="2286000"/>
            <a:chOff x="1447800" y="2971800"/>
            <a:chExt cx="6248400" cy="2286000"/>
          </a:xfrm>
        </p:grpSpPr>
        <p:sp>
          <p:nvSpPr>
            <p:cNvPr id="13" name="Line 1026"/>
            <p:cNvSpPr>
              <a:spLocks noChangeShapeType="1"/>
            </p:cNvSpPr>
            <p:nvPr/>
          </p:nvSpPr>
          <p:spPr bwMode="auto">
            <a:xfrm>
              <a:off x="1447800" y="4114800"/>
              <a:ext cx="1600200" cy="0"/>
            </a:xfrm>
            <a:prstGeom prst="line">
              <a:avLst/>
            </a:prstGeom>
            <a:noFill/>
            <a:ln w="38100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027"/>
            <p:cNvSpPr>
              <a:spLocks noChangeShapeType="1"/>
            </p:cNvSpPr>
            <p:nvPr/>
          </p:nvSpPr>
          <p:spPr bwMode="auto">
            <a:xfrm>
              <a:off x="5791200" y="4114800"/>
              <a:ext cx="1905000" cy="0"/>
            </a:xfrm>
            <a:prstGeom prst="line">
              <a:avLst/>
            </a:prstGeom>
            <a:noFill/>
            <a:ln w="38100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1028"/>
            <p:cNvSpPr>
              <a:spLocks/>
            </p:cNvSpPr>
            <p:nvPr/>
          </p:nvSpPr>
          <p:spPr bwMode="auto">
            <a:xfrm>
              <a:off x="3048000" y="2971800"/>
              <a:ext cx="1371600" cy="11430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1029"/>
            <p:cNvSpPr>
              <a:spLocks/>
            </p:cNvSpPr>
            <p:nvPr/>
          </p:nvSpPr>
          <p:spPr bwMode="auto">
            <a:xfrm rot="-10752256">
              <a:off x="4419600" y="4114800"/>
              <a:ext cx="1371600" cy="11430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1030"/>
            <p:cNvSpPr>
              <a:spLocks/>
            </p:cNvSpPr>
            <p:nvPr/>
          </p:nvSpPr>
          <p:spPr bwMode="auto">
            <a:xfrm>
              <a:off x="3048000" y="3429000"/>
              <a:ext cx="1371600" cy="6858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1031"/>
            <p:cNvSpPr>
              <a:spLocks/>
            </p:cNvSpPr>
            <p:nvPr/>
          </p:nvSpPr>
          <p:spPr bwMode="auto">
            <a:xfrm rot="-10752256">
              <a:off x="4421188" y="4114800"/>
              <a:ext cx="1371600" cy="6858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1032"/>
            <p:cNvSpPr>
              <a:spLocks/>
            </p:cNvSpPr>
            <p:nvPr/>
          </p:nvSpPr>
          <p:spPr bwMode="auto">
            <a:xfrm rot="-10752256">
              <a:off x="4422775" y="4113213"/>
              <a:ext cx="1371600" cy="3048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033"/>
            <p:cNvSpPr>
              <a:spLocks/>
            </p:cNvSpPr>
            <p:nvPr/>
          </p:nvSpPr>
          <p:spPr bwMode="auto">
            <a:xfrm>
              <a:off x="3048000" y="3657600"/>
              <a:ext cx="1371600" cy="4572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874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Head-Tail Bunch Mode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8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99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Instabilities &amp; Collective Effects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47800" y="2971800"/>
            <a:ext cx="6248400" cy="2286000"/>
            <a:chOff x="1447800" y="2971800"/>
            <a:chExt cx="6248400" cy="2286000"/>
          </a:xfrm>
        </p:grpSpPr>
        <p:sp>
          <p:nvSpPr>
            <p:cNvPr id="12" name="Line 2"/>
            <p:cNvSpPr>
              <a:spLocks noChangeShapeType="1"/>
            </p:cNvSpPr>
            <p:nvPr/>
          </p:nvSpPr>
          <p:spPr bwMode="auto">
            <a:xfrm>
              <a:off x="1447800" y="4114800"/>
              <a:ext cx="1600200" cy="0"/>
            </a:xfrm>
            <a:prstGeom prst="line">
              <a:avLst/>
            </a:prstGeom>
            <a:noFill/>
            <a:ln w="38100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3"/>
            <p:cNvSpPr>
              <a:spLocks noChangeShapeType="1"/>
            </p:cNvSpPr>
            <p:nvPr/>
          </p:nvSpPr>
          <p:spPr bwMode="auto">
            <a:xfrm>
              <a:off x="5791200" y="4114800"/>
              <a:ext cx="1905000" cy="0"/>
            </a:xfrm>
            <a:prstGeom prst="line">
              <a:avLst/>
            </a:prstGeom>
            <a:noFill/>
            <a:ln w="38100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4"/>
            <p:cNvSpPr>
              <a:spLocks/>
            </p:cNvSpPr>
            <p:nvPr/>
          </p:nvSpPr>
          <p:spPr bwMode="auto">
            <a:xfrm>
              <a:off x="3048000" y="2971800"/>
              <a:ext cx="1371600" cy="11430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10847744">
              <a:off x="4419600" y="4114800"/>
              <a:ext cx="1371600" cy="11430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3048000" y="3429000"/>
              <a:ext cx="1371600" cy="6858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 rot="10847744">
              <a:off x="4421188" y="4114800"/>
              <a:ext cx="1371600" cy="6858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 rot="10847744">
              <a:off x="4422775" y="4113213"/>
              <a:ext cx="1371600" cy="3048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3048000" y="3657600"/>
              <a:ext cx="1371600" cy="4572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3048000" y="3962400"/>
              <a:ext cx="1371600" cy="1524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 rot="10847744">
              <a:off x="4419600" y="4114800"/>
              <a:ext cx="1371600" cy="152400"/>
            </a:xfrm>
            <a:custGeom>
              <a:avLst/>
              <a:gdLst>
                <a:gd name="T0" fmla="*/ 0 w 864"/>
                <a:gd name="T1" fmla="*/ 2147483647 h 720"/>
                <a:gd name="T2" fmla="*/ 2147483647 w 864"/>
                <a:gd name="T3" fmla="*/ 2147483647 h 720"/>
                <a:gd name="T4" fmla="*/ 2147483647 w 864"/>
                <a:gd name="T5" fmla="*/ 2147483647 h 720"/>
                <a:gd name="T6" fmla="*/ 2147483647 w 864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720"/>
                <a:gd name="T14" fmla="*/ 864 w 8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720">
                  <a:moveTo>
                    <a:pt x="0" y="720"/>
                  </a:moveTo>
                  <a:cubicBezTo>
                    <a:pt x="72" y="484"/>
                    <a:pt x="144" y="248"/>
                    <a:pt x="240" y="144"/>
                  </a:cubicBezTo>
                  <a:cubicBezTo>
                    <a:pt x="336" y="40"/>
                    <a:pt x="472" y="0"/>
                    <a:pt x="576" y="96"/>
                  </a:cubicBezTo>
                  <a:cubicBezTo>
                    <a:pt x="680" y="192"/>
                    <a:pt x="772" y="456"/>
                    <a:pt x="864" y="720"/>
                  </a:cubicBezTo>
                </a:path>
              </a:pathLst>
            </a:custGeom>
            <a:noFill/>
            <a:ln w="38100">
              <a:solidFill>
                <a:srgbClr val="007E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874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24403</TotalTime>
  <Words>6444</Words>
  <Application>Microsoft Macintosh PowerPoint</Application>
  <PresentationFormat>On-screen Show (4:3)</PresentationFormat>
  <Paragraphs>1454</Paragraphs>
  <Slides>113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113</vt:i4>
      </vt:variant>
    </vt:vector>
  </HeadingPairs>
  <TitlesOfParts>
    <vt:vector size="116" baseType="lpstr">
      <vt:lpstr>Metro</vt:lpstr>
      <vt:lpstr>Equation</vt:lpstr>
      <vt:lpstr>Microsoft Equation</vt:lpstr>
      <vt:lpstr>An Introduction to Accelerator physics             Lecture 4: Instabilities &amp; collective effects</vt:lpstr>
      <vt:lpstr>Contents:</vt:lpstr>
      <vt:lpstr>Instabilities</vt:lpstr>
      <vt:lpstr>Instabilities, How They  Arise</vt:lpstr>
      <vt:lpstr>Image Currents</vt:lpstr>
      <vt:lpstr>Image Currents &amp; Impedance</vt:lpstr>
      <vt:lpstr>Impedance sources</vt:lpstr>
      <vt:lpstr>Single Bunch Long. Instability</vt:lpstr>
      <vt:lpstr>Impedance sources</vt:lpstr>
      <vt:lpstr>Single Bunch Long. Instability</vt:lpstr>
      <vt:lpstr>Single Bunch Long. Instability</vt:lpstr>
      <vt:lpstr>Robinson Instability</vt:lpstr>
      <vt:lpstr>Robinson Instability</vt:lpstr>
      <vt:lpstr>Robinson Instability</vt:lpstr>
      <vt:lpstr>Robinson Instability</vt:lpstr>
      <vt:lpstr>Robinson Instability</vt:lpstr>
      <vt:lpstr>Higher Order Modes: m=2</vt:lpstr>
      <vt:lpstr>Higher Order Modes: m=2</vt:lpstr>
      <vt:lpstr>Higher Order Modes: m=2</vt:lpstr>
      <vt:lpstr>Higher Order Modes: m=2</vt:lpstr>
      <vt:lpstr>Higher Order Modes: m=2</vt:lpstr>
      <vt:lpstr>Multi-Bunch Instabilities</vt:lpstr>
      <vt:lpstr>Coupled Bunch Instabilities</vt:lpstr>
      <vt:lpstr>Coupled Bunch Instabilities</vt:lpstr>
      <vt:lpstr>Coupled Bunch Instabilities</vt:lpstr>
      <vt:lpstr>Coupled Bunch Instabilities</vt:lpstr>
      <vt:lpstr>Coupled Bunch Instabilities</vt:lpstr>
      <vt:lpstr>Coupled Bunch Instabilities</vt:lpstr>
      <vt:lpstr>Coupled Bunch Instabilities</vt:lpstr>
      <vt:lpstr>Coupled Bunch Instabilities</vt:lpstr>
      <vt:lpstr>Coupled Bunch Instabilities</vt:lpstr>
      <vt:lpstr>Coupled Bunch Instabilities</vt:lpstr>
      <vt:lpstr>Coupled Bunch Instabilities</vt:lpstr>
      <vt:lpstr>Coupled Bunch Instabilities</vt:lpstr>
      <vt:lpstr>Coupled Bunch Instabilities</vt:lpstr>
      <vt:lpstr>Coupled Bunch Instabilities</vt:lpstr>
      <vt:lpstr>Coupled Bunch Instabilities</vt:lpstr>
      <vt:lpstr>Coupled Bunch Instabilities</vt:lpstr>
      <vt:lpstr>Coupled Bunch Instabilities</vt:lpstr>
      <vt:lpstr>Coupled Bunch Instabilities</vt:lpstr>
      <vt:lpstr>Coupled Bunch Instability n=1</vt:lpstr>
      <vt:lpstr>Coupled Bunch Instability n=1</vt:lpstr>
      <vt:lpstr>Coupled Bunch Instability n=1</vt:lpstr>
      <vt:lpstr>Coupled Bunch Instability n=1</vt:lpstr>
      <vt:lpstr>Coupled Bunch Instability n=1</vt:lpstr>
      <vt:lpstr>Coupled Bunch Instability n=1</vt:lpstr>
      <vt:lpstr>Coupled Bunch Instability n=1</vt:lpstr>
      <vt:lpstr>Coupled Bunch Instability n=1</vt:lpstr>
      <vt:lpstr>Coupled Bunch Instability n=3</vt:lpstr>
      <vt:lpstr>Coupled Bunch Instability n=3</vt:lpstr>
      <vt:lpstr>Coupled Bunch Instability n=3</vt:lpstr>
      <vt:lpstr>Coupled Bunch Instability n=3</vt:lpstr>
      <vt:lpstr>Coupled Bunch Instab. on a Scope</vt:lpstr>
      <vt:lpstr>Coupled Bunch Instab. on a Scope</vt:lpstr>
      <vt:lpstr>Coupled Bunch Instab. on a Scope</vt:lpstr>
      <vt:lpstr>Coupled Bunch Instab. on a Scope</vt:lpstr>
      <vt:lpstr>Coupled Bunch Instab. on a Scope</vt:lpstr>
      <vt:lpstr>Coupled Bunch Instab. on a Scope</vt:lpstr>
      <vt:lpstr>Coupled Bunch Instab. on a Scope</vt:lpstr>
      <vt:lpstr>Coupled Bunch Instab. on a Scope</vt:lpstr>
      <vt:lpstr>Coupled Bunch Instab. on a Scope</vt:lpstr>
      <vt:lpstr>Coupled Bunch Instab. on a Scope</vt:lpstr>
      <vt:lpstr>Coupled Bunch Instab. on a Scope</vt:lpstr>
      <vt:lpstr>Coupled Bunch Instab. on a Scope</vt:lpstr>
      <vt:lpstr>Coupled Bunch Instab. on a Scope</vt:lpstr>
      <vt:lpstr>Coupled Bunch Instab. on a Scope</vt:lpstr>
      <vt:lpstr>Coupled Bunch Instab. on a Scope</vt:lpstr>
      <vt:lpstr>Coupled Bunch Instab. on a Scope</vt:lpstr>
      <vt:lpstr>Coupled Bunch Instab. on a Scope</vt:lpstr>
      <vt:lpstr>Possible Cures Longitudinal Instabilities</vt:lpstr>
      <vt:lpstr>Everything Under Control ?</vt:lpstr>
      <vt:lpstr>Driving &amp; Resonant Frequencies</vt:lpstr>
      <vt:lpstr>Higher Order Modes</vt:lpstr>
      <vt:lpstr>Bunch Lengthening</vt:lpstr>
      <vt:lpstr>Bunch Lengthening</vt:lpstr>
      <vt:lpstr>Coherent Transverse Oscillations</vt:lpstr>
      <vt:lpstr>Transverse Coupling Impedance</vt:lpstr>
      <vt:lpstr>Transverse – Longitudinal Coupling</vt:lpstr>
      <vt:lpstr>Single Bunch modes</vt:lpstr>
      <vt:lpstr>Rigid Bunch Mode</vt:lpstr>
      <vt:lpstr>Rigid Bunch Mode on a Scope</vt:lpstr>
      <vt:lpstr>Rigid Bunch Mode on a Scope</vt:lpstr>
      <vt:lpstr>Rigid Bunch Mode on a Scope</vt:lpstr>
      <vt:lpstr>Rigid Bunch Mode on a Scope</vt:lpstr>
      <vt:lpstr>Rigid Bunch Mode on a Scope</vt:lpstr>
      <vt:lpstr>Rigid Bunch Mode on a Scope</vt:lpstr>
      <vt:lpstr>Rigid Bunch Mode on a Scope</vt:lpstr>
      <vt:lpstr>Rigid Bunch Mode on a Scope</vt:lpstr>
      <vt:lpstr>Rigid Bunch Mode on a Scope</vt:lpstr>
      <vt:lpstr>Rigid Bunch Mode on a Scope</vt:lpstr>
      <vt:lpstr>Rigid Bunch Mode on a Scope</vt:lpstr>
      <vt:lpstr>Rigid Bunch Mode on a Scope</vt:lpstr>
      <vt:lpstr>Rigid Bunch Mode on a Scope</vt:lpstr>
      <vt:lpstr>Cure for Rigid Bunch Mode</vt:lpstr>
      <vt:lpstr>Higher Order Bunch Modes</vt:lpstr>
      <vt:lpstr>Head-Tail Bunch Mode</vt:lpstr>
      <vt:lpstr>Head-Tail Bunch Mode</vt:lpstr>
      <vt:lpstr>Head-Tail Bunch Mode</vt:lpstr>
      <vt:lpstr>Head-Tail Bunch Mode</vt:lpstr>
      <vt:lpstr>Head-Tail Bunch Mode</vt:lpstr>
      <vt:lpstr>Head-Tail Bunch Mode</vt:lpstr>
      <vt:lpstr>Head-Tail Bunch Mode</vt:lpstr>
      <vt:lpstr>Head-Tail Bunch Mode</vt:lpstr>
      <vt:lpstr>Real Life Head-Tail Bunch Modes</vt:lpstr>
      <vt:lpstr>Space Charge Effects</vt:lpstr>
      <vt:lpstr>Space Charge Effects</vt:lpstr>
      <vt:lpstr>Bunch Lengthening</vt:lpstr>
      <vt:lpstr>Space Charge Tune Shift</vt:lpstr>
      <vt:lpstr>Space Charge Defocussing</vt:lpstr>
      <vt:lpstr>Laslett Tune Shift</vt:lpstr>
      <vt:lpstr>Space Charge Tune Shift</vt:lpstr>
      <vt:lpstr>Injector upgrade for HL-LHC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Requests vs What Can Be Delivered  (protons and ions)</dc:title>
  <dc:creator>Rende Steerenberg</dc:creator>
  <cp:lastModifiedBy>Rende Steerenberg</cp:lastModifiedBy>
  <cp:revision>636</cp:revision>
  <cp:lastPrinted>2012-08-07T16:28:29Z</cp:lastPrinted>
  <dcterms:created xsi:type="dcterms:W3CDTF">2009-11-06T13:20:51Z</dcterms:created>
  <dcterms:modified xsi:type="dcterms:W3CDTF">2012-09-08T10:52:10Z</dcterms:modified>
</cp:coreProperties>
</file>