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Microsoft_Equation1.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4"/>
  </p:notesMasterIdLst>
  <p:handoutMasterIdLst>
    <p:handoutMasterId r:id="rId45"/>
  </p:handoutMasterIdLst>
  <p:sldIdLst>
    <p:sldId id="256" r:id="rId2"/>
    <p:sldId id="360" r:id="rId3"/>
    <p:sldId id="361" r:id="rId4"/>
    <p:sldId id="362" r:id="rId5"/>
    <p:sldId id="398" r:id="rId6"/>
    <p:sldId id="397" r:id="rId7"/>
    <p:sldId id="399" r:id="rId8"/>
    <p:sldId id="400" r:id="rId9"/>
    <p:sldId id="364" r:id="rId10"/>
    <p:sldId id="363"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5" r:id="rId30"/>
    <p:sldId id="386" r:id="rId31"/>
    <p:sldId id="383" r:id="rId32"/>
    <p:sldId id="384" r:id="rId33"/>
    <p:sldId id="387" r:id="rId34"/>
    <p:sldId id="388" r:id="rId35"/>
    <p:sldId id="392" r:id="rId36"/>
    <p:sldId id="389" r:id="rId37"/>
    <p:sldId id="390" r:id="rId38"/>
    <p:sldId id="391" r:id="rId39"/>
    <p:sldId id="393" r:id="rId40"/>
    <p:sldId id="394" r:id="rId41"/>
    <p:sldId id="395" r:id="rId42"/>
    <p:sldId id="396" r:id="rId4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98231" autoAdjust="0"/>
  </p:normalViewPr>
  <p:slideViewPr>
    <p:cSldViewPr>
      <p:cViewPr>
        <p:scale>
          <a:sx n="116" d="100"/>
          <a:sy n="116" d="100"/>
        </p:scale>
        <p:origin x="-440" y="-168"/>
      </p:cViewPr>
      <p:guideLst>
        <p:guide orient="horz" pos="2160"/>
        <p:guide pos="2880"/>
      </p:guideLst>
    </p:cSldViewPr>
  </p:slideViewPr>
  <p:outlineViewPr>
    <p:cViewPr>
      <p:scale>
        <a:sx n="33" d="100"/>
        <a:sy n="33" d="100"/>
      </p:scale>
      <p:origin x="48" y="5286"/>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wmf"/><Relationship Id="rId3"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1" Type="http://schemas.openxmlformats.org/officeDocument/2006/relationships/image" Target="../media/image48.wmf"/><Relationship Id="rId2"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emf"/><Relationship Id="rId9" Type="http://schemas.openxmlformats.org/officeDocument/2006/relationships/image" Target="../media/image63.wmf"/><Relationship Id="rId10" Type="http://schemas.openxmlformats.org/officeDocument/2006/relationships/image" Target="../media/image64.wmf"/><Relationship Id="rId11" Type="http://schemas.openxmlformats.org/officeDocument/2006/relationships/image" Target="../media/image65.wmf"/><Relationship Id="rId1" Type="http://schemas.openxmlformats.org/officeDocument/2006/relationships/image" Target="../media/image55.wmf"/><Relationship Id="rId2"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5" Type="http://schemas.openxmlformats.org/officeDocument/2006/relationships/image" Target="../media/image69.wmf"/><Relationship Id="rId6" Type="http://schemas.openxmlformats.org/officeDocument/2006/relationships/image" Target="../media/image70.emf"/><Relationship Id="rId7" Type="http://schemas.openxmlformats.org/officeDocument/2006/relationships/image" Target="../media/image71.wmf"/><Relationship Id="rId8" Type="http://schemas.openxmlformats.org/officeDocument/2006/relationships/image" Target="../media/image72.emf"/><Relationship Id="rId1" Type="http://schemas.openxmlformats.org/officeDocument/2006/relationships/image" Target="../media/image66.wmf"/><Relationship Id="rId2"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67.wmf"/><Relationship Id="rId1" Type="http://schemas.openxmlformats.org/officeDocument/2006/relationships/image" Target="../media/image71.wmf"/><Relationship Id="rId2" Type="http://schemas.openxmlformats.org/officeDocument/2006/relationships/image" Target="../media/image7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1.wmf"/><Relationship Id="rId2" Type="http://schemas.openxmlformats.org/officeDocument/2006/relationships/image" Target="../media/image67.wmf"/><Relationship Id="rId3"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1.wmf"/><Relationship Id="rId2"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14.wmf"/><Relationship Id="rId6" Type="http://schemas.openxmlformats.org/officeDocument/2006/relationships/image" Target="../media/image20.emf"/><Relationship Id="rId1" Type="http://schemas.openxmlformats.org/officeDocument/2006/relationships/image" Target="../media/image16.wmf"/><Relationship Id="rId2"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emf"/><Relationship Id="rId1" Type="http://schemas.openxmlformats.org/officeDocument/2006/relationships/image" Target="../media/image83.wmf"/><Relationship Id="rId2"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0.wmf"/><Relationship Id="rId2"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1" Type="http://schemas.openxmlformats.org/officeDocument/2006/relationships/image" Target="../media/image27.wmf"/><Relationship Id="rId2"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7" Type="http://schemas.openxmlformats.org/officeDocument/2006/relationships/image" Target="../media/image43.wmf"/><Relationship Id="rId1" Type="http://schemas.openxmlformats.org/officeDocument/2006/relationships/image" Target="../media/image37.wmf"/><Relationship Id="rId2"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E96307DE-700A-4D4A-BC98-160C656788CB}" type="datetimeFigureOut">
              <a:rPr lang="en-US" smtClean="0"/>
              <a:t>/6/9/12</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72FF607A-E2DD-8B4F-8DF8-4A39E6960690}" type="slidenum">
              <a:rPr lang="en-US" smtClean="0"/>
              <a:t>‹#›</a:t>
            </a:fld>
            <a:endParaRPr lang="en-US"/>
          </a:p>
        </p:txBody>
      </p:sp>
    </p:spTree>
    <p:extLst>
      <p:ext uri="{BB962C8B-B14F-4D97-AF65-F5344CB8AC3E}">
        <p14:creationId xmlns:p14="http://schemas.microsoft.com/office/powerpoint/2010/main" val="2017338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774C4D2-29C1-4738-BEBA-594052AF6A4A}" type="datetimeFigureOut">
              <a:rPr lang="en-US" smtClean="0"/>
              <a:pPr/>
              <a:t>/6/9/12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915B59D-6042-4858-A405-CD5333E2FEF4}" type="slidenum">
              <a:rPr lang="en-US" smtClean="0"/>
              <a:pPr/>
              <a:t>‹#›</a:t>
            </a:fld>
            <a:endParaRPr lang="en-US"/>
          </a:p>
        </p:txBody>
      </p:sp>
    </p:spTree>
    <p:extLst>
      <p:ext uri="{BB962C8B-B14F-4D97-AF65-F5344CB8AC3E}">
        <p14:creationId xmlns:p14="http://schemas.microsoft.com/office/powerpoint/2010/main" val="3773304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17" name="Footer Placeholder 16"/>
          <p:cNvSpPr>
            <a:spLocks noGrp="1"/>
          </p:cNvSpPr>
          <p:nvPr>
            <p:ph type="ftr" sz="quarter" idx="11"/>
          </p:nvPr>
        </p:nvSpPr>
        <p:spPr/>
        <p:txBody>
          <a:bodyPr/>
          <a:lstStyle>
            <a:extLst/>
          </a:lstStyle>
          <a:p>
            <a:r>
              <a:rPr lang="en-GB" smtClean="0"/>
              <a:t>Rende Steerenberg, CERN Switzerland</a:t>
            </a:r>
            <a:endParaRPr lang="en-US"/>
          </a:p>
        </p:txBody>
      </p:sp>
      <p:sp>
        <p:nvSpPr>
          <p:cNvPr id="29" name="Slide Number Placeholder 28"/>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3347864" y="6421461"/>
            <a:ext cx="3010086" cy="365125"/>
          </a:xfrm>
        </p:spPr>
        <p:txBody>
          <a:bodyPr/>
          <a:lstStyle>
            <a:extLst/>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a:xfrm>
            <a:off x="338336" y="6416675"/>
            <a:ext cx="2793504" cy="365125"/>
          </a:xfrm>
        </p:spPr>
        <p:txBody>
          <a:bodyPr/>
          <a:lstStyle>
            <a:extLst/>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a:xfrm>
            <a:off x="8286776" y="6416675"/>
            <a:ext cx="781024" cy="365125"/>
          </a:xfrm>
        </p:spPr>
        <p:txBody>
          <a:bodyPr/>
          <a:lstStyle>
            <a:extLst/>
          </a:lstStyle>
          <a:p>
            <a:fld id="{4E315206-2E36-4FFE-82C9-2E8A6DA886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6" name="Footer Placeholder 5"/>
          <p:cNvSpPr>
            <a:spLocks noGrp="1"/>
          </p:cNvSpPr>
          <p:nvPr>
            <p:ph type="ftr" sz="quarter" idx="11"/>
          </p:nvPr>
        </p:nvSpPr>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8" name="Footer Placeholder 7"/>
          <p:cNvSpPr>
            <a:spLocks noGrp="1"/>
          </p:cNvSpPr>
          <p:nvPr>
            <p:ph type="ftr" sz="quarter" idx="11"/>
          </p:nvPr>
        </p:nvSpPr>
        <p:spPr/>
        <p:txBody>
          <a:bodyPr/>
          <a:lstStyle>
            <a:extLst/>
          </a:lstStyle>
          <a:p>
            <a:r>
              <a:rPr lang="en-GB" smtClean="0"/>
              <a:t>Rende Steerenberg, CERN Switzerland</a:t>
            </a:r>
            <a:endParaRPr lang="en-US"/>
          </a:p>
        </p:txBody>
      </p:sp>
      <p:sp>
        <p:nvSpPr>
          <p:cNvPr id="9" name="Slide Number Placeholder 8"/>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4" name="Footer Placeholder 3"/>
          <p:cNvSpPr>
            <a:spLocks noGrp="1"/>
          </p:cNvSpPr>
          <p:nvPr>
            <p:ph type="ftr" sz="quarter" idx="11"/>
          </p:nvPr>
        </p:nvSpPr>
        <p:spPr/>
        <p:txBody>
          <a:bodyPr/>
          <a:lstStyle>
            <a:extLst/>
          </a:lstStyle>
          <a:p>
            <a:r>
              <a:rPr lang="en-GB" smtClean="0"/>
              <a:t>Rende Steerenberg, CERN Switzerland</a:t>
            </a:r>
            <a:endParaRPr lang="en-US"/>
          </a:p>
        </p:txBody>
      </p:sp>
      <p:sp>
        <p:nvSpPr>
          <p:cNvPr id="5" name="Slide Number Placeholder 4"/>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3" name="Footer Placeholder 2"/>
          <p:cNvSpPr>
            <a:spLocks noGrp="1"/>
          </p:cNvSpPr>
          <p:nvPr>
            <p:ph type="ftr" sz="quarter" idx="11"/>
          </p:nvPr>
        </p:nvSpPr>
        <p:spPr/>
        <p:txBody>
          <a:bodyPr/>
          <a:lstStyle>
            <a:extLst/>
          </a:lstStyle>
          <a:p>
            <a:r>
              <a:rPr lang="en-GB" smtClean="0"/>
              <a:t>Rende Steerenberg, CERN Switzerland</a:t>
            </a:r>
            <a:endParaRPr lang="en-US"/>
          </a:p>
        </p:txBody>
      </p:sp>
      <p:sp>
        <p:nvSpPr>
          <p:cNvPr id="4" name="Slide Number Placeholder 3"/>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XV Mexican School on Particle and Fields Puebla, Mexico, 6 September 2012</a:t>
            </a:r>
            <a:endParaRPr lang="en-US"/>
          </a:p>
        </p:txBody>
      </p:sp>
      <p:sp>
        <p:nvSpPr>
          <p:cNvPr id="6" name="Footer Placeholder 5"/>
          <p:cNvSpPr>
            <a:spLocks noGrp="1"/>
          </p:cNvSpPr>
          <p:nvPr>
            <p:ph type="ftr" sz="quarter" idx="11"/>
          </p:nvPr>
        </p:nvSpPr>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r>
              <a:rPr lang="en-US" smtClean="0"/>
              <a:t>XV Mexican School on Particle and Fields Puebla, Mexico, 6 September 2012</a:t>
            </a:r>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E315206-2E36-4FFE-82C9-2E8A6DA88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XV Mexican School on Particle and Fields Puebla, Mexico, 6 September 2012</a:t>
            </a: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GB" smtClean="0"/>
              <a:t>Rende Steerenberg, CERN Switzerland</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E315206-2E36-4FFE-82C9-2E8A6DA8869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9.wmf"/><Relationship Id="rId13" Type="http://schemas.openxmlformats.org/officeDocument/2006/relationships/oleObject" Target="../embeddings/oleObject10.bin"/><Relationship Id="rId14" Type="http://schemas.openxmlformats.org/officeDocument/2006/relationships/image" Target="../media/image14.wmf"/><Relationship Id="rId15" Type="http://schemas.openxmlformats.org/officeDocument/2006/relationships/oleObject" Target="../embeddings/oleObject11.bin"/><Relationship Id="rId16"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6.bin"/><Relationship Id="rId6" Type="http://schemas.openxmlformats.org/officeDocument/2006/relationships/image" Target="../media/image16.wmf"/><Relationship Id="rId7" Type="http://schemas.openxmlformats.org/officeDocument/2006/relationships/oleObject" Target="../embeddings/oleObject7.bin"/><Relationship Id="rId8" Type="http://schemas.openxmlformats.org/officeDocument/2006/relationships/image" Target="../media/image17.wmf"/><Relationship Id="rId9" Type="http://schemas.openxmlformats.org/officeDocument/2006/relationships/oleObject" Target="../embeddings/oleObject8.bin"/><Relationship Id="rId10"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12.bin"/><Relationship Id="rId6"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13.bin"/><Relationship Id="rId6" Type="http://schemas.openxmlformats.org/officeDocument/2006/relationships/image" Target="../media/image22.wmf"/><Relationship Id="rId7" Type="http://schemas.openxmlformats.org/officeDocument/2006/relationships/oleObject" Target="../embeddings/oleObject14.bin"/><Relationship Id="rId8" Type="http://schemas.openxmlformats.org/officeDocument/2006/relationships/image" Target="../media/image2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15.bin"/><Relationship Id="rId6" Type="http://schemas.openxmlformats.org/officeDocument/2006/relationships/image" Target="../media/image26.emf"/><Relationship Id="rId7" Type="http://schemas.openxmlformats.org/officeDocument/2006/relationships/oleObject" Target="../embeddings/oleObject16.bin"/><Relationship Id="rId8" Type="http://schemas.openxmlformats.org/officeDocument/2006/relationships/image" Target="../media/image2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image" Target="../media/image34.wmf"/><Relationship Id="rId10" Type="http://schemas.openxmlformats.org/officeDocument/2006/relationships/image" Target="../media/image29.wmf"/><Relationship Id="rId11" Type="http://schemas.openxmlformats.org/officeDocument/2006/relationships/oleObject" Target="../embeddings/oleObject20.bin"/><Relationship Id="rId12" Type="http://schemas.openxmlformats.org/officeDocument/2006/relationships/image" Target="../media/image30.wmf"/><Relationship Id="rId13" Type="http://schemas.openxmlformats.org/officeDocument/2006/relationships/oleObject" Target="../embeddings/oleObject21.bin"/><Relationship Id="rId14" Type="http://schemas.openxmlformats.org/officeDocument/2006/relationships/image" Target="../media/image31.wmf"/><Relationship Id="rId15" Type="http://schemas.openxmlformats.org/officeDocument/2006/relationships/oleObject" Target="../embeddings/oleObject22.bin"/><Relationship Id="rId16" Type="http://schemas.openxmlformats.org/officeDocument/2006/relationships/image" Target="../media/image32.wmf"/><Relationship Id="rId17" Type="http://schemas.openxmlformats.org/officeDocument/2006/relationships/oleObject" Target="../embeddings/oleObject23.bin"/><Relationship Id="rId18" Type="http://schemas.openxmlformats.org/officeDocument/2006/relationships/image" Target="../media/image33.wmf"/><Relationship Id="rId19" Type="http://schemas.openxmlformats.org/officeDocument/2006/relationships/oleObject" Target="../embeddings/oleObject24.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17.bin"/><Relationship Id="rId6" Type="http://schemas.openxmlformats.org/officeDocument/2006/relationships/image" Target="../media/image27.wmf"/><Relationship Id="rId7" Type="http://schemas.openxmlformats.org/officeDocument/2006/relationships/oleObject" Target="../embeddings/oleObject18.bin"/><Relationship Id="rId8"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5.emf"/><Relationship Id="rId5" Type="http://schemas.openxmlformats.org/officeDocument/2006/relationships/image" Target="../media/image4.png"/><Relationship Id="rId6" Type="http://schemas.openxmlformats.org/officeDocument/2006/relationships/image" Target="../media/image2.gi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26.bin"/><Relationship Id="rId6" Type="http://schemas.openxmlformats.org/officeDocument/2006/relationships/image" Target="../media/image3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9" Type="http://schemas.openxmlformats.org/officeDocument/2006/relationships/image" Target="../media/image38.wmf"/><Relationship Id="rId20" Type="http://schemas.openxmlformats.org/officeDocument/2006/relationships/image" Target="../media/image43.wmf"/><Relationship Id="rId10" Type="http://schemas.openxmlformats.org/officeDocument/2006/relationships/oleObject" Target="../embeddings/oleObject30.bin"/><Relationship Id="rId11" Type="http://schemas.openxmlformats.org/officeDocument/2006/relationships/oleObject" Target="../embeddings/oleObject31.bin"/><Relationship Id="rId12" Type="http://schemas.openxmlformats.org/officeDocument/2006/relationships/image" Target="../media/image39.wmf"/><Relationship Id="rId13" Type="http://schemas.openxmlformats.org/officeDocument/2006/relationships/oleObject" Target="../embeddings/oleObject32.bin"/><Relationship Id="rId14" Type="http://schemas.openxmlformats.org/officeDocument/2006/relationships/image" Target="../media/image40.wmf"/><Relationship Id="rId15" Type="http://schemas.openxmlformats.org/officeDocument/2006/relationships/oleObject" Target="../embeddings/oleObject33.bin"/><Relationship Id="rId16" Type="http://schemas.openxmlformats.org/officeDocument/2006/relationships/image" Target="../media/image41.wmf"/><Relationship Id="rId17" Type="http://schemas.openxmlformats.org/officeDocument/2006/relationships/oleObject" Target="../embeddings/oleObject34.bin"/><Relationship Id="rId18" Type="http://schemas.openxmlformats.org/officeDocument/2006/relationships/image" Target="../media/image42.wmf"/><Relationship Id="rId19" Type="http://schemas.openxmlformats.org/officeDocument/2006/relationships/oleObject" Target="../embeddings/oleObject3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27.bin"/><Relationship Id="rId6" Type="http://schemas.openxmlformats.org/officeDocument/2006/relationships/image" Target="../media/image37.wmf"/><Relationship Id="rId7" Type="http://schemas.openxmlformats.org/officeDocument/2006/relationships/oleObject" Target="../embeddings/oleObject28.bin"/><Relationship Id="rId8"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image" Target="../media/image47.wmf"/><Relationship Id="rId6" Type="http://schemas.openxmlformats.org/officeDocument/2006/relationships/oleObject" Target="../embeddings/oleObject36.bin"/><Relationship Id="rId7" Type="http://schemas.openxmlformats.org/officeDocument/2006/relationships/image" Target="../media/image44.emf"/><Relationship Id="rId8" Type="http://schemas.openxmlformats.org/officeDocument/2006/relationships/oleObject" Target="../embeddings/oleObject37.bin"/><Relationship Id="rId9" Type="http://schemas.openxmlformats.org/officeDocument/2006/relationships/image" Target="../media/image45.wmf"/><Relationship Id="rId10" Type="http://schemas.openxmlformats.org/officeDocument/2006/relationships/oleObject" Target="../embeddings/oleObject38.bin"/><Relationship Id="rId11" Type="http://schemas.openxmlformats.org/officeDocument/2006/relationships/image" Target="../media/image4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39.bin"/><Relationship Id="rId6" Type="http://schemas.openxmlformats.org/officeDocument/2006/relationships/image" Target="../media/image48.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49.w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2.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40.bin"/><Relationship Id="rId6" Type="http://schemas.openxmlformats.org/officeDocument/2006/relationships/image" Target="../media/image48.wmf"/><Relationship Id="rId7" Type="http://schemas.openxmlformats.org/officeDocument/2006/relationships/oleObject" Target="../embeddings/oleObject41.bin"/><Relationship Id="rId8" Type="http://schemas.openxmlformats.org/officeDocument/2006/relationships/image" Target="../media/image50.wmf"/><Relationship Id="rId9" Type="http://schemas.openxmlformats.org/officeDocument/2006/relationships/oleObject" Target="../embeddings/oleObject42.bin"/><Relationship Id="rId10" Type="http://schemas.openxmlformats.org/officeDocument/2006/relationships/image" Target="../media/image51.w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hyperlink" Target="http://cas.web.cern.ch/cas/welcome.html"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44.bin"/><Relationship Id="rId6" Type="http://schemas.openxmlformats.org/officeDocument/2006/relationships/image" Target="../media/image53.wmf"/><Relationship Id="rId7" Type="http://schemas.openxmlformats.org/officeDocument/2006/relationships/oleObject" Target="../embeddings/oleObject45.bin"/><Relationship Id="rId8" Type="http://schemas.openxmlformats.org/officeDocument/2006/relationships/image" Target="../media/image54.wmf"/><Relationship Id="rId9" Type="http://schemas.openxmlformats.org/officeDocument/2006/relationships/oleObject" Target="../embeddings/oleObject46.bin"/><Relationship Id="rId10" Type="http://schemas.openxmlformats.org/officeDocument/2006/relationships/image" Target="../media/image55.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61.wmf"/><Relationship Id="rId21" Type="http://schemas.openxmlformats.org/officeDocument/2006/relationships/oleObject" Target="../embeddings/Microsoft_Equation1.bin"/><Relationship Id="rId22" Type="http://schemas.openxmlformats.org/officeDocument/2006/relationships/image" Target="../media/image62.emf"/><Relationship Id="rId23" Type="http://schemas.openxmlformats.org/officeDocument/2006/relationships/oleObject" Target="../embeddings/oleObject56.bin"/><Relationship Id="rId24" Type="http://schemas.openxmlformats.org/officeDocument/2006/relationships/image" Target="../media/image63.wmf"/><Relationship Id="rId25" Type="http://schemas.openxmlformats.org/officeDocument/2006/relationships/oleObject" Target="../embeddings/oleObject57.bin"/><Relationship Id="rId26" Type="http://schemas.openxmlformats.org/officeDocument/2006/relationships/image" Target="../media/image64.wmf"/><Relationship Id="rId27" Type="http://schemas.openxmlformats.org/officeDocument/2006/relationships/oleObject" Target="../embeddings/oleObject58.bin"/><Relationship Id="rId28" Type="http://schemas.openxmlformats.org/officeDocument/2006/relationships/image" Target="../media/image65.wmf"/><Relationship Id="rId10" Type="http://schemas.openxmlformats.org/officeDocument/2006/relationships/image" Target="../media/image57.wmf"/><Relationship Id="rId11" Type="http://schemas.openxmlformats.org/officeDocument/2006/relationships/oleObject" Target="../embeddings/oleObject50.bin"/><Relationship Id="rId12" Type="http://schemas.openxmlformats.org/officeDocument/2006/relationships/image" Target="../media/image58.wmf"/><Relationship Id="rId13" Type="http://schemas.openxmlformats.org/officeDocument/2006/relationships/oleObject" Target="../embeddings/oleObject51.bin"/><Relationship Id="rId14" Type="http://schemas.openxmlformats.org/officeDocument/2006/relationships/image" Target="../media/image59.wmf"/><Relationship Id="rId15" Type="http://schemas.openxmlformats.org/officeDocument/2006/relationships/oleObject" Target="../embeddings/oleObject52.bin"/><Relationship Id="rId16" Type="http://schemas.openxmlformats.org/officeDocument/2006/relationships/image" Target="../media/image60.wmf"/><Relationship Id="rId17" Type="http://schemas.openxmlformats.org/officeDocument/2006/relationships/oleObject" Target="../embeddings/oleObject53.bin"/><Relationship Id="rId18" Type="http://schemas.openxmlformats.org/officeDocument/2006/relationships/oleObject" Target="../embeddings/oleObject54.bin"/><Relationship Id="rId19" Type="http://schemas.openxmlformats.org/officeDocument/2006/relationships/oleObject" Target="../embeddings/oleObject55.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47.bin"/><Relationship Id="rId6" Type="http://schemas.openxmlformats.org/officeDocument/2006/relationships/image" Target="../media/image55.wmf"/><Relationship Id="rId7" Type="http://schemas.openxmlformats.org/officeDocument/2006/relationships/oleObject" Target="../embeddings/oleObject48.bin"/><Relationship Id="rId8" Type="http://schemas.openxmlformats.org/officeDocument/2006/relationships/image" Target="../media/image56.wmf"/></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72.emf"/><Relationship Id="rId10" Type="http://schemas.openxmlformats.org/officeDocument/2006/relationships/image" Target="../media/image67.wmf"/><Relationship Id="rId11" Type="http://schemas.openxmlformats.org/officeDocument/2006/relationships/oleObject" Target="../embeddings/oleObject62.bin"/><Relationship Id="rId12" Type="http://schemas.openxmlformats.org/officeDocument/2006/relationships/image" Target="../media/image68.wmf"/><Relationship Id="rId13" Type="http://schemas.openxmlformats.org/officeDocument/2006/relationships/oleObject" Target="../embeddings/oleObject63.bin"/><Relationship Id="rId14" Type="http://schemas.openxmlformats.org/officeDocument/2006/relationships/image" Target="../media/image69.wmf"/><Relationship Id="rId15" Type="http://schemas.openxmlformats.org/officeDocument/2006/relationships/oleObject" Target="../embeddings/oleObject64.bin"/><Relationship Id="rId16" Type="http://schemas.openxmlformats.org/officeDocument/2006/relationships/image" Target="../media/image70.emf"/><Relationship Id="rId17" Type="http://schemas.openxmlformats.org/officeDocument/2006/relationships/oleObject" Target="../embeddings/oleObject65.bin"/><Relationship Id="rId18" Type="http://schemas.openxmlformats.org/officeDocument/2006/relationships/image" Target="../media/image71.wmf"/><Relationship Id="rId19" Type="http://schemas.openxmlformats.org/officeDocument/2006/relationships/oleObject" Target="../embeddings/oleObject6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59.bin"/><Relationship Id="rId6" Type="http://schemas.openxmlformats.org/officeDocument/2006/relationships/image" Target="../media/image66.wmf"/><Relationship Id="rId7" Type="http://schemas.openxmlformats.org/officeDocument/2006/relationships/oleObject" Target="../embeddings/oleObject60.bin"/><Relationship Id="rId8" Type="http://schemas.openxmlformats.org/officeDocument/2006/relationships/image" Target="../media/image64.wmf"/></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67.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67.bin"/><Relationship Id="rId6" Type="http://schemas.openxmlformats.org/officeDocument/2006/relationships/image" Target="../media/image71.wmf"/><Relationship Id="rId7" Type="http://schemas.openxmlformats.org/officeDocument/2006/relationships/oleObject" Target="../embeddings/oleObject68.bin"/><Relationship Id="rId8" Type="http://schemas.openxmlformats.org/officeDocument/2006/relationships/image" Target="../media/image73.emf"/><Relationship Id="rId9" Type="http://schemas.openxmlformats.org/officeDocument/2006/relationships/oleObject" Target="../embeddings/oleObject69.bin"/><Relationship Id="rId10" Type="http://schemas.openxmlformats.org/officeDocument/2006/relationships/image" Target="../media/image74.w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71.bin"/><Relationship Id="rId6" Type="http://schemas.openxmlformats.org/officeDocument/2006/relationships/image" Target="../media/image71.wmf"/><Relationship Id="rId7" Type="http://schemas.openxmlformats.org/officeDocument/2006/relationships/oleObject" Target="../embeddings/oleObject72.bin"/><Relationship Id="rId8" Type="http://schemas.openxmlformats.org/officeDocument/2006/relationships/image" Target="../media/image67.wmf"/><Relationship Id="rId9" Type="http://schemas.openxmlformats.org/officeDocument/2006/relationships/oleObject" Target="../embeddings/oleObject73.bin"/><Relationship Id="rId10" Type="http://schemas.openxmlformats.org/officeDocument/2006/relationships/image" Target="../media/image74.wmf"/><Relationship Id="rId11" Type="http://schemas.openxmlformats.org/officeDocument/2006/relationships/oleObject" Target="../embeddings/oleObject74.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hyperlink" Target="http://ab-dep-op.web.cern.ch/ab-dep-op/dokuwiki/lib/exe/fetch.php?cache=cache&amp;media=cps:sftpro:sem-fils-v-tt2-sftpro.gif" TargetMode="External"/><Relationship Id="rId7" Type="http://schemas.openxmlformats.org/officeDocument/2006/relationships/image" Target="../media/image77.png"/><Relationship Id="rId8"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75.bin"/><Relationship Id="rId6" Type="http://schemas.openxmlformats.org/officeDocument/2006/relationships/image" Target="../media/image79.wmf"/><Relationship Id="rId7" Type="http://schemas.openxmlformats.org/officeDocument/2006/relationships/oleObject" Target="../embeddings/oleObject76.bin"/><Relationship Id="rId8" Type="http://schemas.openxmlformats.org/officeDocument/2006/relationships/image" Target="../media/image80.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77.bin"/><Relationship Id="rId6" Type="http://schemas.openxmlformats.org/officeDocument/2006/relationships/image" Target="../media/image81.wmf"/><Relationship Id="rId7" Type="http://schemas.openxmlformats.org/officeDocument/2006/relationships/oleObject" Target="../embeddings/oleObject78.bin"/><Relationship Id="rId8" Type="http://schemas.openxmlformats.org/officeDocument/2006/relationships/image" Target="../media/image82.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82.bin"/><Relationship Id="rId12" Type="http://schemas.openxmlformats.org/officeDocument/2006/relationships/image" Target="../media/image86.wmf"/><Relationship Id="rId13" Type="http://schemas.openxmlformats.org/officeDocument/2006/relationships/oleObject" Target="../embeddings/oleObject83.bin"/><Relationship Id="rId14" Type="http://schemas.openxmlformats.org/officeDocument/2006/relationships/image" Target="../media/image87.e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79.bin"/><Relationship Id="rId6" Type="http://schemas.openxmlformats.org/officeDocument/2006/relationships/image" Target="../media/image83.wmf"/><Relationship Id="rId7" Type="http://schemas.openxmlformats.org/officeDocument/2006/relationships/oleObject" Target="../embeddings/oleObject80.bin"/><Relationship Id="rId8" Type="http://schemas.openxmlformats.org/officeDocument/2006/relationships/image" Target="../media/image84.wmf"/><Relationship Id="rId9" Type="http://schemas.openxmlformats.org/officeDocument/2006/relationships/oleObject" Target="../embeddings/oleObject81.bin"/><Relationship Id="rId10" Type="http://schemas.openxmlformats.org/officeDocument/2006/relationships/image" Target="../media/image85.w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oleObject" Target="../embeddings/oleObject84.bin"/><Relationship Id="rId6" Type="http://schemas.openxmlformats.org/officeDocument/2006/relationships/image" Target="../media/image80.wmf"/><Relationship Id="rId7" Type="http://schemas.openxmlformats.org/officeDocument/2006/relationships/oleObject" Target="../embeddings/oleObject85.bin"/><Relationship Id="rId8" Type="http://schemas.openxmlformats.org/officeDocument/2006/relationships/image" Target="../media/image48.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gif"/></Relationships>
</file>

<file path=ppt/slides/_rels/slide9.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oleObject" Target="../embeddings/oleObject4.bin"/><Relationship Id="rId13" Type="http://schemas.openxmlformats.org/officeDocument/2006/relationships/image" Target="../media/image13.wmf"/><Relationship Id="rId14" Type="http://schemas.openxmlformats.org/officeDocument/2006/relationships/oleObject" Target="../embeddings/oleObject5.bin"/><Relationship Id="rId15"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image" Target="../media/image15.gif"/><Relationship Id="rId6" Type="http://schemas.openxmlformats.org/officeDocument/2006/relationships/oleObject" Target="../embeddings/oleObject1.bin"/><Relationship Id="rId7" Type="http://schemas.openxmlformats.org/officeDocument/2006/relationships/image" Target="../media/image10.emf"/><Relationship Id="rId8" Type="http://schemas.openxmlformats.org/officeDocument/2006/relationships/oleObject" Target="../embeddings/oleObject2.bin"/><Relationship Id="rId9" Type="http://schemas.openxmlformats.org/officeDocument/2006/relationships/image" Target="../media/image11.emf"/><Relationship Id="rId10"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35" y="1628800"/>
            <a:ext cx="8501122" cy="1785950"/>
          </a:xfrm>
        </p:spPr>
        <p:txBody>
          <a:bodyPr>
            <a:noAutofit/>
          </a:bodyPr>
          <a:lstStyle/>
          <a:p>
            <a:r>
              <a:rPr lang="en-US" dirty="0" smtClean="0"/>
              <a:t>An Introduction to Accelerator physics</a:t>
            </a:r>
            <a:r>
              <a:rPr lang="en-US" sz="4800" dirty="0" smtClean="0"/>
              <a:t/>
            </a:r>
            <a:br>
              <a:rPr lang="en-US" sz="4800" dirty="0" smtClean="0"/>
            </a:br>
            <a:r>
              <a:rPr lang="en-US" sz="2400" dirty="0" smtClean="0"/>
              <a:t>	Lecture 1: Introduction &amp; Transverse motion</a:t>
            </a:r>
            <a:endParaRPr lang="en-US" sz="2400" dirty="0">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566555" y="3522711"/>
            <a:ext cx="7772400" cy="941404"/>
          </a:xfrm>
        </p:spPr>
        <p:txBody>
          <a:bodyPr>
            <a:normAutofit/>
          </a:bodyPr>
          <a:lstStyle/>
          <a:p>
            <a:r>
              <a:rPr lang="en-GB" dirty="0" smtClean="0">
                <a:effectLst>
                  <a:reflection blurRad="6350" stA="55000" endA="300" endPos="45500" dir="5400000" sy="-100000" algn="bl" rotWithShape="0"/>
                </a:effectLst>
              </a:rPr>
              <a:t>Rende Steerenberg, CERN, Switzerland   </a:t>
            </a:r>
            <a:endParaRPr lang="en-US" dirty="0">
              <a:effectLst>
                <a:reflection blurRad="6350" stA="55000" endA="300" endPos="45500" dir="5400000" sy="-100000" algn="bl" rotWithShape="0"/>
              </a:effectLst>
            </a:endParaRPr>
          </a:p>
        </p:txBody>
      </p: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7356016" y="278650"/>
            <a:ext cx="1356444" cy="1356444"/>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7" name="Picture 6"/>
          <p:cNvPicPr>
            <a:picLocks noChangeAspect="1"/>
          </p:cNvPicPr>
          <p:nvPr/>
        </p:nvPicPr>
        <p:blipFill>
          <a:blip r:embed="rId3"/>
          <a:stretch>
            <a:fillRect/>
          </a:stretch>
        </p:blipFill>
        <p:spPr>
          <a:xfrm>
            <a:off x="2388792" y="4959170"/>
            <a:ext cx="5108533" cy="1676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smtClean="0"/>
              <a:t>The Mathematics we Need</a:t>
            </a:r>
            <a:endParaRPr lang="en-US" dirty="0"/>
          </a:p>
        </p:txBody>
      </p:sp>
      <p:sp>
        <p:nvSpPr>
          <p:cNvPr id="3" name="Content Placeholder 2"/>
          <p:cNvSpPr>
            <a:spLocks noGrp="1"/>
          </p:cNvSpPr>
          <p:nvPr>
            <p:ph idx="1"/>
          </p:nvPr>
        </p:nvSpPr>
        <p:spPr>
          <a:xfrm>
            <a:off x="521550" y="1178750"/>
            <a:ext cx="7052320" cy="495055"/>
          </a:xfrm>
        </p:spPr>
        <p:txBody>
          <a:bodyPr>
            <a:normAutofit fontScale="92500" lnSpcReduction="20000"/>
          </a:bodyPr>
          <a:lstStyle/>
          <a:p>
            <a:r>
              <a:rPr lang="en-US" sz="3200" dirty="0" smtClean="0"/>
              <a:t>Solving the differential equation:</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10</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22" name="Content Placeholder 2"/>
          <p:cNvSpPr txBox="1">
            <a:spLocks/>
          </p:cNvSpPr>
          <p:nvPr/>
        </p:nvSpPr>
        <p:spPr>
          <a:xfrm>
            <a:off x="521550" y="1673805"/>
            <a:ext cx="369041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Educated guess:</a:t>
            </a:r>
          </a:p>
        </p:txBody>
      </p:sp>
      <p:sp>
        <p:nvSpPr>
          <p:cNvPr id="25" name="Content Placeholder 2"/>
          <p:cNvSpPr txBox="1">
            <a:spLocks/>
          </p:cNvSpPr>
          <p:nvPr/>
        </p:nvSpPr>
        <p:spPr>
          <a:xfrm>
            <a:off x="521550" y="2483895"/>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Differentiate twice: </a:t>
            </a:r>
          </a:p>
        </p:txBody>
      </p:sp>
      <p:sp>
        <p:nvSpPr>
          <p:cNvPr id="27" name="Content Placeholder 2"/>
          <p:cNvSpPr txBox="1">
            <a:spLocks/>
          </p:cNvSpPr>
          <p:nvPr/>
        </p:nvSpPr>
        <p:spPr>
          <a:xfrm>
            <a:off x="566555" y="5544235"/>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Final solution for pendulum:</a:t>
            </a:r>
          </a:p>
        </p:txBody>
      </p:sp>
      <p:sp>
        <p:nvSpPr>
          <p:cNvPr id="54" name="Content Placeholder 2"/>
          <p:cNvSpPr txBox="1">
            <a:spLocks/>
          </p:cNvSpPr>
          <p:nvPr/>
        </p:nvSpPr>
        <p:spPr>
          <a:xfrm>
            <a:off x="566555" y="4644135"/>
            <a:ext cx="2565285"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Valid for:</a:t>
            </a:r>
          </a:p>
        </p:txBody>
      </p:sp>
      <p:graphicFrame>
        <p:nvGraphicFramePr>
          <p:cNvPr id="59" name="Object 35"/>
          <p:cNvGraphicFramePr>
            <a:graphicFrameLocks noChangeAspect="1"/>
          </p:cNvGraphicFramePr>
          <p:nvPr>
            <p:extLst>
              <p:ext uri="{D42A27DB-BD31-4B8C-83A1-F6EECF244321}">
                <p14:modId xmlns:p14="http://schemas.microsoft.com/office/powerpoint/2010/main" val="1698811978"/>
              </p:ext>
            </p:extLst>
          </p:nvPr>
        </p:nvGraphicFramePr>
        <p:xfrm>
          <a:off x="4398460" y="1716422"/>
          <a:ext cx="2063750" cy="452438"/>
        </p:xfrm>
        <a:graphic>
          <a:graphicData uri="http://schemas.openxmlformats.org/presentationml/2006/ole">
            <mc:AlternateContent xmlns:mc="http://schemas.openxmlformats.org/markup-compatibility/2006">
              <mc:Choice xmlns:v="urn:schemas-microsoft-com:vml" Requires="v">
                <p:oleObj spid="_x0000_s1566" name="Equation" r:id="rId5" imgW="1384200" imgH="304560" progId="Equation.3">
                  <p:embed/>
                </p:oleObj>
              </mc:Choice>
              <mc:Fallback>
                <p:oleObj name="Equation" r:id="rId5" imgW="1384200" imgH="304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460" y="1716422"/>
                        <a:ext cx="2063750" cy="452438"/>
                      </a:xfrm>
                      <a:prstGeom prst="rect">
                        <a:avLst/>
                      </a:prstGeom>
                      <a:solidFill>
                        <a:srgbClr val="D6ECFF"/>
                      </a:solidFill>
                      <a:ln>
                        <a:noFill/>
                      </a:ln>
                      <a:effectLst/>
                    </p:spPr>
                  </p:pic>
                </p:oleObj>
              </mc:Fallback>
            </mc:AlternateContent>
          </a:graphicData>
        </a:graphic>
      </p:graphicFrame>
      <p:graphicFrame>
        <p:nvGraphicFramePr>
          <p:cNvPr id="60" name="Object 44"/>
          <p:cNvGraphicFramePr>
            <a:graphicFrameLocks noChangeAspect="1"/>
          </p:cNvGraphicFramePr>
          <p:nvPr>
            <p:extLst>
              <p:ext uri="{D42A27DB-BD31-4B8C-83A1-F6EECF244321}">
                <p14:modId xmlns:p14="http://schemas.microsoft.com/office/powerpoint/2010/main" val="330188873"/>
              </p:ext>
            </p:extLst>
          </p:nvPr>
        </p:nvGraphicFramePr>
        <p:xfrm>
          <a:off x="4391980" y="2303875"/>
          <a:ext cx="3132137" cy="838200"/>
        </p:xfrm>
        <a:graphic>
          <a:graphicData uri="http://schemas.openxmlformats.org/presentationml/2006/ole">
            <mc:AlternateContent xmlns:mc="http://schemas.openxmlformats.org/markup-compatibility/2006">
              <mc:Choice xmlns:v="urn:schemas-microsoft-com:vml" Requires="v">
                <p:oleObj spid="_x0000_s1567" name="Equation" r:id="rId7" imgW="2273040" imgH="609480" progId="Equation.3">
                  <p:embed/>
                </p:oleObj>
              </mc:Choice>
              <mc:Fallback>
                <p:oleObj name="Equation" r:id="rId7" imgW="2273040" imgH="609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1980" y="2303875"/>
                        <a:ext cx="3132137" cy="838200"/>
                      </a:xfrm>
                      <a:prstGeom prst="rect">
                        <a:avLst/>
                      </a:prstGeom>
                      <a:solidFill>
                        <a:srgbClr val="D6ECFF"/>
                      </a:solidFill>
                      <a:ln>
                        <a:noFill/>
                      </a:ln>
                      <a:effectLst/>
                    </p:spPr>
                  </p:pic>
                </p:oleObj>
              </mc:Fallback>
            </mc:AlternateContent>
          </a:graphicData>
        </a:graphic>
      </p:graphicFrame>
      <p:graphicFrame>
        <p:nvGraphicFramePr>
          <p:cNvPr id="61" name="Object 53"/>
          <p:cNvGraphicFramePr>
            <a:graphicFrameLocks noChangeAspect="1"/>
          </p:cNvGraphicFramePr>
          <p:nvPr>
            <p:extLst>
              <p:ext uri="{D42A27DB-BD31-4B8C-83A1-F6EECF244321}">
                <p14:modId xmlns:p14="http://schemas.microsoft.com/office/powerpoint/2010/main" val="958514188"/>
              </p:ext>
            </p:extLst>
          </p:nvPr>
        </p:nvGraphicFramePr>
        <p:xfrm>
          <a:off x="4436985" y="3519010"/>
          <a:ext cx="4248150" cy="908050"/>
        </p:xfrm>
        <a:graphic>
          <a:graphicData uri="http://schemas.openxmlformats.org/presentationml/2006/ole">
            <mc:AlternateContent xmlns:mc="http://schemas.openxmlformats.org/markup-compatibility/2006">
              <mc:Choice xmlns:v="urn:schemas-microsoft-com:vml" Requires="v">
                <p:oleObj spid="_x0000_s1568" name="Equation" r:id="rId9" imgW="3085920" imgH="660240" progId="Equation.3">
                  <p:embed/>
                </p:oleObj>
              </mc:Choice>
              <mc:Fallback>
                <p:oleObj name="Equation" r:id="rId9" imgW="3085920" imgH="660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6985" y="3519010"/>
                        <a:ext cx="4248150" cy="908050"/>
                      </a:xfrm>
                      <a:prstGeom prst="rect">
                        <a:avLst/>
                      </a:prstGeom>
                      <a:solidFill>
                        <a:srgbClr val="D6ECFF"/>
                      </a:solidFill>
                      <a:ln>
                        <a:noFill/>
                      </a:ln>
                      <a:effectLst/>
                    </p:spPr>
                  </p:pic>
                </p:oleObj>
              </mc:Fallback>
            </mc:AlternateContent>
          </a:graphicData>
        </a:graphic>
      </p:graphicFrame>
      <p:graphicFrame>
        <p:nvGraphicFramePr>
          <p:cNvPr id="64" name="Object 1025"/>
          <p:cNvGraphicFramePr>
            <a:graphicFrameLocks noChangeAspect="1"/>
          </p:cNvGraphicFramePr>
          <p:nvPr>
            <p:extLst>
              <p:ext uri="{D42A27DB-BD31-4B8C-83A1-F6EECF244321}">
                <p14:modId xmlns:p14="http://schemas.microsoft.com/office/powerpoint/2010/main" val="2333917362"/>
              </p:ext>
            </p:extLst>
          </p:nvPr>
        </p:nvGraphicFramePr>
        <p:xfrm>
          <a:off x="5967155" y="5319210"/>
          <a:ext cx="2574925" cy="1062038"/>
        </p:xfrm>
        <a:graphic>
          <a:graphicData uri="http://schemas.openxmlformats.org/presentationml/2006/ole">
            <mc:AlternateContent xmlns:mc="http://schemas.openxmlformats.org/markup-compatibility/2006">
              <mc:Choice xmlns:v="urn:schemas-microsoft-com:vml" Requires="v">
                <p:oleObj spid="_x0000_s1569" name="Equation" r:id="rId11" imgW="1726920" imgH="711000" progId="Equation.3">
                  <p:embed/>
                </p:oleObj>
              </mc:Choice>
              <mc:Fallback>
                <p:oleObj name="Equation" r:id="rId11" imgW="1726920" imgH="71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7155" y="5319210"/>
                        <a:ext cx="2574925" cy="1062038"/>
                      </a:xfrm>
                      <a:prstGeom prst="rect">
                        <a:avLst/>
                      </a:prstGeom>
                      <a:solidFill>
                        <a:srgbClr val="D6ECFF"/>
                      </a:solidFill>
                      <a:ln>
                        <a:noFill/>
                      </a:ln>
                      <a:effectLst/>
                    </p:spPr>
                  </p:pic>
                </p:oleObj>
              </mc:Fallback>
            </mc:AlternateContent>
          </a:graphicData>
        </a:graphic>
      </p:graphicFrame>
      <p:graphicFrame>
        <p:nvGraphicFramePr>
          <p:cNvPr id="67" name="Object 32"/>
          <p:cNvGraphicFramePr>
            <a:graphicFrameLocks noChangeAspect="1"/>
          </p:cNvGraphicFramePr>
          <p:nvPr>
            <p:extLst>
              <p:ext uri="{D42A27DB-BD31-4B8C-83A1-F6EECF244321}">
                <p14:modId xmlns:p14="http://schemas.microsoft.com/office/powerpoint/2010/main" val="4189990495"/>
              </p:ext>
            </p:extLst>
          </p:nvPr>
        </p:nvGraphicFramePr>
        <p:xfrm>
          <a:off x="1331640" y="3519010"/>
          <a:ext cx="2482850" cy="908050"/>
        </p:xfrm>
        <a:graphic>
          <a:graphicData uri="http://schemas.openxmlformats.org/presentationml/2006/ole">
            <mc:AlternateContent xmlns:mc="http://schemas.openxmlformats.org/markup-compatibility/2006">
              <mc:Choice xmlns:v="urn:schemas-microsoft-com:vml" Requires="v">
                <p:oleObj spid="_x0000_s1570" name="Equation" r:id="rId13" imgW="1803240" imgH="660240" progId="Equation.3">
                  <p:embed/>
                </p:oleObj>
              </mc:Choice>
              <mc:Fallback>
                <p:oleObj name="Equation" r:id="rId13" imgW="1803240" imgH="660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1640" y="3519010"/>
                        <a:ext cx="2482850" cy="908050"/>
                      </a:xfrm>
                      <a:prstGeom prst="rect">
                        <a:avLst/>
                      </a:prstGeom>
                      <a:solidFill>
                        <a:srgbClr val="D6ECFF"/>
                      </a:solidFill>
                      <a:ln>
                        <a:noFill/>
                      </a:ln>
                      <a:effectLst/>
                    </p:spPr>
                  </p:pic>
                </p:oleObj>
              </mc:Fallback>
            </mc:AlternateContent>
          </a:graphicData>
        </a:graphic>
      </p:graphicFrame>
      <p:sp>
        <p:nvSpPr>
          <p:cNvPr id="68" name="Line 29"/>
          <p:cNvSpPr>
            <a:spLocks noChangeShapeType="1"/>
          </p:cNvSpPr>
          <p:nvPr/>
        </p:nvSpPr>
        <p:spPr bwMode="auto">
          <a:xfrm>
            <a:off x="6462210" y="1943835"/>
            <a:ext cx="171019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29"/>
          <p:cNvSpPr>
            <a:spLocks noChangeShapeType="1"/>
          </p:cNvSpPr>
          <p:nvPr/>
        </p:nvSpPr>
        <p:spPr bwMode="auto">
          <a:xfrm>
            <a:off x="7497325" y="2708920"/>
            <a:ext cx="31503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29"/>
          <p:cNvSpPr>
            <a:spLocks noChangeShapeType="1"/>
          </p:cNvSpPr>
          <p:nvPr/>
        </p:nvSpPr>
        <p:spPr bwMode="auto">
          <a:xfrm>
            <a:off x="7812360" y="2708920"/>
            <a:ext cx="1" cy="49505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9"/>
          <p:cNvSpPr>
            <a:spLocks noChangeShapeType="1"/>
          </p:cNvSpPr>
          <p:nvPr/>
        </p:nvSpPr>
        <p:spPr bwMode="auto">
          <a:xfrm>
            <a:off x="1736685" y="3203975"/>
            <a:ext cx="60756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7"/>
          <p:cNvSpPr>
            <a:spLocks noChangeShapeType="1"/>
          </p:cNvSpPr>
          <p:nvPr/>
        </p:nvSpPr>
        <p:spPr bwMode="auto">
          <a:xfrm>
            <a:off x="1736685" y="3203975"/>
            <a:ext cx="0" cy="27003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9"/>
          <p:cNvSpPr>
            <a:spLocks noChangeShapeType="1"/>
          </p:cNvSpPr>
          <p:nvPr/>
        </p:nvSpPr>
        <p:spPr bwMode="auto">
          <a:xfrm>
            <a:off x="8172399" y="1943836"/>
            <a:ext cx="1" cy="1350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9"/>
          <p:cNvSpPr>
            <a:spLocks noChangeShapeType="1"/>
          </p:cNvSpPr>
          <p:nvPr/>
        </p:nvSpPr>
        <p:spPr bwMode="auto">
          <a:xfrm flipV="1">
            <a:off x="3221851" y="3276600"/>
            <a:ext cx="4950549" cy="1738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7"/>
          <p:cNvSpPr>
            <a:spLocks noChangeShapeType="1"/>
          </p:cNvSpPr>
          <p:nvPr/>
        </p:nvSpPr>
        <p:spPr bwMode="auto">
          <a:xfrm>
            <a:off x="3221850" y="3293985"/>
            <a:ext cx="0" cy="18002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6" name="Right Arrow 75"/>
          <p:cNvSpPr/>
          <p:nvPr/>
        </p:nvSpPr>
        <p:spPr>
          <a:xfrm>
            <a:off x="3896925" y="3789040"/>
            <a:ext cx="450050" cy="405045"/>
          </a:xfrm>
          <a:prstGeom prst="rightArrow">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8" name="Object 1025"/>
          <p:cNvGraphicFramePr>
            <a:graphicFrameLocks noChangeAspect="1"/>
          </p:cNvGraphicFramePr>
          <p:nvPr>
            <p:extLst>
              <p:ext uri="{D42A27DB-BD31-4B8C-83A1-F6EECF244321}">
                <p14:modId xmlns:p14="http://schemas.microsoft.com/office/powerpoint/2010/main" val="2838658829"/>
              </p:ext>
            </p:extLst>
          </p:nvPr>
        </p:nvGraphicFramePr>
        <p:xfrm>
          <a:off x="2996825" y="4509120"/>
          <a:ext cx="1110714" cy="900100"/>
        </p:xfrm>
        <a:graphic>
          <a:graphicData uri="http://schemas.openxmlformats.org/presentationml/2006/ole">
            <mc:AlternateContent xmlns:mc="http://schemas.openxmlformats.org/markup-compatibility/2006">
              <mc:Choice xmlns:v="urn:schemas-microsoft-com:vml" Requires="v">
                <p:oleObj spid="_x0000_s1571" name="Equation" r:id="rId15" imgW="533400" imgH="431800" progId="Equation.3">
                  <p:embed/>
                </p:oleObj>
              </mc:Choice>
              <mc:Fallback>
                <p:oleObj name="Equation" r:id="rId15" imgW="533400" imgH="431800" progId="Equation.3">
                  <p:embed/>
                  <p:pic>
                    <p:nvPicPr>
                      <p:cNvPr id="0" name=""/>
                      <p:cNvPicPr>
                        <a:picLocks noChangeAspect="1" noChangeArrowheads="1"/>
                      </p:cNvPicPr>
                      <p:nvPr/>
                    </p:nvPicPr>
                    <p:blipFill>
                      <a:blip r:embed="rId16"/>
                      <a:srcRect/>
                      <a:stretch>
                        <a:fillRect/>
                      </a:stretch>
                    </p:blipFill>
                    <p:spPr bwMode="auto">
                      <a:xfrm>
                        <a:off x="2996825" y="4509120"/>
                        <a:ext cx="1110714" cy="900100"/>
                      </a:xfrm>
                      <a:prstGeom prst="rect">
                        <a:avLst/>
                      </a:prstGeom>
                      <a:solidFill>
                        <a:srgbClr val="D6ECFF"/>
                      </a:solidFill>
                      <a:ln>
                        <a:noFill/>
                      </a:ln>
                      <a:effectLst/>
                    </p:spPr>
                  </p:pic>
                </p:oleObj>
              </mc:Fallback>
            </mc:AlternateContent>
          </a:graphicData>
        </a:graphic>
      </p:graphicFrame>
      <p:sp>
        <p:nvSpPr>
          <p:cNvPr id="79" name="Rectangle 7"/>
          <p:cNvSpPr>
            <a:spLocks noChangeArrowheads="1"/>
          </p:cNvSpPr>
          <p:nvPr/>
        </p:nvSpPr>
        <p:spPr bwMode="auto">
          <a:xfrm>
            <a:off x="5472100" y="4554125"/>
            <a:ext cx="1485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kumimoji="1" lang="en-US" sz="1800" dirty="0">
                <a:solidFill>
                  <a:schemeClr val="tx2"/>
                </a:solidFill>
                <a:sym typeface="Math1" charset="0"/>
              </a:rPr>
              <a:t>Oscillation amplitude</a:t>
            </a:r>
          </a:p>
        </p:txBody>
      </p:sp>
      <p:sp>
        <p:nvSpPr>
          <p:cNvPr id="80" name="Rectangle 35"/>
          <p:cNvSpPr>
            <a:spLocks noChangeArrowheads="1"/>
          </p:cNvSpPr>
          <p:nvPr/>
        </p:nvSpPr>
        <p:spPr bwMode="auto">
          <a:xfrm>
            <a:off x="7857365" y="4554125"/>
            <a:ext cx="1350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kumimoji="1" lang="en-US" sz="1800" dirty="0">
                <a:solidFill>
                  <a:schemeClr val="tx2"/>
                </a:solidFill>
                <a:sym typeface="Math1" charset="0"/>
              </a:rPr>
              <a:t>Oscillation frequency</a:t>
            </a:r>
          </a:p>
        </p:txBody>
      </p:sp>
      <p:sp>
        <p:nvSpPr>
          <p:cNvPr id="81" name="Line 27"/>
          <p:cNvSpPr>
            <a:spLocks noChangeShapeType="1"/>
          </p:cNvSpPr>
          <p:nvPr/>
        </p:nvSpPr>
        <p:spPr bwMode="auto">
          <a:xfrm>
            <a:off x="6237185" y="5184195"/>
            <a:ext cx="540059" cy="495055"/>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82" name="Line 27"/>
          <p:cNvSpPr>
            <a:spLocks noChangeShapeType="1"/>
          </p:cNvSpPr>
          <p:nvPr/>
        </p:nvSpPr>
        <p:spPr bwMode="auto">
          <a:xfrm flipH="1">
            <a:off x="8352419" y="5184195"/>
            <a:ext cx="225025" cy="360040"/>
          </a:xfrm>
          <a:prstGeom prst="line">
            <a:avLst/>
          </a:prstGeom>
          <a:noFill/>
          <a:ln w="25400">
            <a:solidFill>
              <a:schemeClr val="accent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4" name="TextBox 33"/>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47781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smtClean="0"/>
              <a:t>The Mathematics we Need</a:t>
            </a:r>
            <a:endParaRPr lang="en-US" dirty="0"/>
          </a:p>
        </p:txBody>
      </p:sp>
      <p:sp>
        <p:nvSpPr>
          <p:cNvPr id="3" name="Content Placeholder 2"/>
          <p:cNvSpPr>
            <a:spLocks noGrp="1"/>
          </p:cNvSpPr>
          <p:nvPr>
            <p:ph idx="1"/>
          </p:nvPr>
        </p:nvSpPr>
        <p:spPr>
          <a:xfrm>
            <a:off x="521549" y="1178751"/>
            <a:ext cx="8055895" cy="945104"/>
          </a:xfrm>
        </p:spPr>
        <p:txBody>
          <a:bodyPr>
            <a:normAutofit fontScale="92500" lnSpcReduction="10000"/>
          </a:bodyPr>
          <a:lstStyle/>
          <a:p>
            <a:r>
              <a:rPr lang="en-US" sz="3200" dirty="0" smtClean="0"/>
              <a:t>The differential equation used to describe transverse motion in our accelerator:</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11</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graphicFrame>
        <p:nvGraphicFramePr>
          <p:cNvPr id="34" name="Object 1026"/>
          <p:cNvGraphicFramePr>
            <a:graphicFrameLocks noChangeAspect="1"/>
          </p:cNvGraphicFramePr>
          <p:nvPr>
            <p:extLst>
              <p:ext uri="{D42A27DB-BD31-4B8C-83A1-F6EECF244321}">
                <p14:modId xmlns:p14="http://schemas.microsoft.com/office/powerpoint/2010/main" val="2013154069"/>
              </p:ext>
            </p:extLst>
          </p:nvPr>
        </p:nvGraphicFramePr>
        <p:xfrm>
          <a:off x="2834705" y="2258870"/>
          <a:ext cx="3447485" cy="1215135"/>
        </p:xfrm>
        <a:graphic>
          <a:graphicData uri="http://schemas.openxmlformats.org/presentationml/2006/ole">
            <mc:AlternateContent xmlns:mc="http://schemas.openxmlformats.org/markup-compatibility/2006">
              <mc:Choice xmlns:v="urn:schemas-microsoft-com:vml" Requires="v">
                <p:oleObj spid="_x0000_s3167" name="Equation" r:id="rId5" imgW="1726920" imgH="609480" progId="Equation.3">
                  <p:embed/>
                </p:oleObj>
              </mc:Choice>
              <mc:Fallback>
                <p:oleObj name="Equation" r:id="rId5" imgW="172692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705" y="2258870"/>
                        <a:ext cx="3447485" cy="1215135"/>
                      </a:xfrm>
                      <a:prstGeom prst="rect">
                        <a:avLst/>
                      </a:prstGeom>
                      <a:solidFill>
                        <a:srgbClr val="D6ECFF"/>
                      </a:solidFill>
                      <a:ln>
                        <a:noFill/>
                      </a:ln>
                      <a:effectLst/>
                    </p:spPr>
                  </p:pic>
                </p:oleObj>
              </mc:Fallback>
            </mc:AlternateContent>
          </a:graphicData>
        </a:graphic>
      </p:graphicFrame>
      <p:sp>
        <p:nvSpPr>
          <p:cNvPr id="35" name="Content Placeholder 2"/>
          <p:cNvSpPr txBox="1">
            <a:spLocks/>
          </p:cNvSpPr>
          <p:nvPr/>
        </p:nvSpPr>
        <p:spPr>
          <a:xfrm>
            <a:off x="521550" y="3654024"/>
            <a:ext cx="8280920" cy="2475276"/>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3200" dirty="0" smtClean="0"/>
              <a:t>The 2</a:t>
            </a:r>
            <a:r>
              <a:rPr lang="en-US" sz="3200" baseline="30000" dirty="0" smtClean="0"/>
              <a:t>nd</a:t>
            </a:r>
            <a:r>
              <a:rPr lang="en-US" sz="3200" dirty="0" smtClean="0"/>
              <a:t> order differential equation describes simple harmonic motion and is valid for any system where the restoring force is proportional to the displacement.</a:t>
            </a:r>
          </a:p>
          <a:p>
            <a:r>
              <a:rPr lang="en-US" sz="3200" dirty="0" smtClean="0"/>
              <a:t>Particles in our accelerator follow an oscillatory trajectory when they go around in the accelerator and the forces acting upon them are restoring forces that are proportional to their displacement.</a:t>
            </a:r>
          </a:p>
        </p:txBody>
      </p:sp>
      <p:sp>
        <p:nvSpPr>
          <p:cNvPr id="13" name="TextBox 12"/>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1554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smtClean="0"/>
              <a:t>The Mathematics we Need</a:t>
            </a:r>
            <a:endParaRPr lang="en-US" dirty="0"/>
          </a:p>
        </p:txBody>
      </p:sp>
      <p:sp>
        <p:nvSpPr>
          <p:cNvPr id="3" name="Content Placeholder 2"/>
          <p:cNvSpPr>
            <a:spLocks noGrp="1"/>
          </p:cNvSpPr>
          <p:nvPr>
            <p:ph idx="1"/>
          </p:nvPr>
        </p:nvSpPr>
        <p:spPr>
          <a:xfrm>
            <a:off x="521549" y="1178751"/>
            <a:ext cx="8055895" cy="945104"/>
          </a:xfrm>
        </p:spPr>
        <p:txBody>
          <a:bodyPr>
            <a:normAutofit fontScale="85000" lnSpcReduction="10000"/>
          </a:bodyPr>
          <a:lstStyle/>
          <a:p>
            <a:r>
              <a:rPr lang="en-US" sz="3200" dirty="0" smtClean="0"/>
              <a:t>The other important mathematical ingredient to describe transverse motion are matrices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12</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35" name="Content Placeholder 2"/>
          <p:cNvSpPr txBox="1">
            <a:spLocks/>
          </p:cNvSpPr>
          <p:nvPr/>
        </p:nvSpPr>
        <p:spPr>
          <a:xfrm>
            <a:off x="521550" y="3519009"/>
            <a:ext cx="8280920" cy="2565285"/>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3200" dirty="0" smtClean="0"/>
              <a:t>Matrices are used to describe the various magnetic elements in our accelerator:</a:t>
            </a:r>
          </a:p>
          <a:p>
            <a:pPr lvl="1"/>
            <a:r>
              <a:rPr lang="en-US" sz="2800" dirty="0" smtClean="0"/>
              <a:t>The x and y coordinates are the position and angle of each individual particle.</a:t>
            </a:r>
          </a:p>
          <a:p>
            <a:pPr lvl="1"/>
            <a:r>
              <a:rPr lang="en-US" sz="2800" dirty="0" smtClean="0"/>
              <a:t>If we know the position and angle of any particle at one point, then to calculate its position and angle at another point, we multiply all the matrices describing the magnetic elements between the two points to give a single matrix. </a:t>
            </a:r>
          </a:p>
        </p:txBody>
      </p:sp>
      <p:graphicFrame>
        <p:nvGraphicFramePr>
          <p:cNvPr id="14" name="Object 3"/>
          <p:cNvGraphicFramePr>
            <a:graphicFrameLocks noChangeAspect="1"/>
          </p:cNvGraphicFramePr>
          <p:nvPr>
            <p:extLst>
              <p:ext uri="{D42A27DB-BD31-4B8C-83A1-F6EECF244321}">
                <p14:modId xmlns:p14="http://schemas.microsoft.com/office/powerpoint/2010/main" val="2440289199"/>
              </p:ext>
            </p:extLst>
          </p:nvPr>
        </p:nvGraphicFramePr>
        <p:xfrm>
          <a:off x="1106488" y="2124075"/>
          <a:ext cx="2514600" cy="1127125"/>
        </p:xfrm>
        <a:graphic>
          <a:graphicData uri="http://schemas.openxmlformats.org/presentationml/2006/ole">
            <mc:AlternateContent xmlns:mc="http://schemas.openxmlformats.org/markup-compatibility/2006">
              <mc:Choice xmlns:v="urn:schemas-microsoft-com:vml" Requires="v">
                <p:oleObj spid="_x0000_s4273" name="Equation" r:id="rId5" imgW="1587240" imgH="711000" progId="Equation.3">
                  <p:embed/>
                </p:oleObj>
              </mc:Choice>
              <mc:Fallback>
                <p:oleObj name="Equation" r:id="rId5" imgW="158724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488" y="2124075"/>
                        <a:ext cx="2514600" cy="1127125"/>
                      </a:xfrm>
                      <a:prstGeom prst="rect">
                        <a:avLst/>
                      </a:prstGeom>
                      <a:solidFill>
                        <a:srgbClr val="D6ECFF"/>
                      </a:solidFill>
                      <a:ln>
                        <a:noFill/>
                      </a:ln>
                      <a:effec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164327540"/>
              </p:ext>
            </p:extLst>
          </p:nvPr>
        </p:nvGraphicFramePr>
        <p:xfrm>
          <a:off x="5018670" y="2110742"/>
          <a:ext cx="3333750" cy="1138238"/>
        </p:xfrm>
        <a:graphic>
          <a:graphicData uri="http://schemas.openxmlformats.org/presentationml/2006/ole">
            <mc:AlternateContent xmlns:mc="http://schemas.openxmlformats.org/markup-compatibility/2006">
              <mc:Choice xmlns:v="urn:schemas-microsoft-com:vml" Requires="v">
                <p:oleObj spid="_x0000_s4274" name="Equation" r:id="rId7" imgW="2158920" imgH="736560" progId="Equation.3">
                  <p:embed/>
                </p:oleObj>
              </mc:Choice>
              <mc:Fallback>
                <p:oleObj name="Equation" r:id="rId7" imgW="2158920" imgH="736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8670" y="2110742"/>
                        <a:ext cx="3333750" cy="1138238"/>
                      </a:xfrm>
                      <a:prstGeom prst="rect">
                        <a:avLst/>
                      </a:prstGeom>
                      <a:solidFill>
                        <a:srgbClr val="D6ECFF"/>
                      </a:solidFill>
                      <a:ln>
                        <a:noFill/>
                      </a:ln>
                      <a:effectLst/>
                    </p:spPr>
                  </p:pic>
                </p:oleObj>
              </mc:Fallback>
            </mc:AlternateContent>
          </a:graphicData>
        </a:graphic>
      </p:graphicFrame>
      <p:sp>
        <p:nvSpPr>
          <p:cNvPr id="7" name="Left-Right Arrow 6"/>
          <p:cNvSpPr/>
          <p:nvPr/>
        </p:nvSpPr>
        <p:spPr>
          <a:xfrm>
            <a:off x="3806915" y="2438890"/>
            <a:ext cx="1035115" cy="495055"/>
          </a:xfrm>
          <a:prstGeom prst="leftRightArrow">
            <a:avLst/>
          </a:prstGeom>
          <a:solidFill>
            <a:srgbClr val="D6EC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152479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The CERN Accelerator Complex</a:t>
            </a:r>
            <a:endParaRPr lang="en-US" sz="3600" dirty="0"/>
          </a:p>
        </p:txBody>
      </p:sp>
      <p:sp>
        <p:nvSpPr>
          <p:cNvPr id="3" name="Content Placeholder 2"/>
          <p:cNvSpPr>
            <a:spLocks noGrp="1"/>
          </p:cNvSpPr>
          <p:nvPr>
            <p:ph idx="1"/>
          </p:nvPr>
        </p:nvSpPr>
        <p:spPr>
          <a:xfrm>
            <a:off x="6075675" y="1493784"/>
            <a:ext cx="2996825" cy="4545505"/>
          </a:xfrm>
        </p:spPr>
        <p:txBody>
          <a:bodyPr>
            <a:normAutofit fontScale="92500" lnSpcReduction="10000"/>
          </a:bodyPr>
          <a:lstStyle/>
          <a:p>
            <a:r>
              <a:rPr lang="en-US" sz="2400" dirty="0" smtClean="0"/>
              <a:t>From several </a:t>
            </a:r>
            <a:r>
              <a:rPr lang="en-US" sz="2400" dirty="0" err="1" smtClean="0"/>
              <a:t>keV</a:t>
            </a:r>
            <a:r>
              <a:rPr lang="en-US" sz="2400" dirty="0" smtClean="0"/>
              <a:t> to several </a:t>
            </a:r>
            <a:r>
              <a:rPr lang="en-US" sz="2400" dirty="0" err="1" smtClean="0"/>
              <a:t>TeV</a:t>
            </a:r>
            <a:r>
              <a:rPr lang="en-US" sz="2400" dirty="0"/>
              <a:t> </a:t>
            </a:r>
            <a:r>
              <a:rPr lang="en-US" sz="2400" dirty="0" smtClean="0"/>
              <a:t>using 5 different accelerators</a:t>
            </a:r>
          </a:p>
          <a:p>
            <a:endParaRPr lang="en-US" sz="2400" dirty="0" smtClean="0"/>
          </a:p>
          <a:p>
            <a:r>
              <a:rPr lang="en-US" sz="2400" dirty="0" smtClean="0"/>
              <a:t>Fixed target physics.</a:t>
            </a:r>
          </a:p>
          <a:p>
            <a:endParaRPr lang="en-US" sz="2400" dirty="0" smtClean="0"/>
          </a:p>
          <a:p>
            <a:r>
              <a:rPr lang="en-US" sz="2400" dirty="0" smtClean="0"/>
              <a:t>Collider physics.</a:t>
            </a:r>
          </a:p>
          <a:p>
            <a:endParaRPr lang="en-US" sz="2400" dirty="0"/>
          </a:p>
          <a:p>
            <a:r>
              <a:rPr lang="en-US" sz="2400" dirty="0" smtClean="0"/>
              <a:t>Different particle species.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13</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15" name="Picture 3"/>
          <p:cNvPicPr>
            <a:picLocks noChangeAspect="1" noChangeArrowheads="1"/>
          </p:cNvPicPr>
          <p:nvPr/>
        </p:nvPicPr>
        <p:blipFill>
          <a:blip r:embed="rId4" cstate="print"/>
          <a:srcRect/>
          <a:stretch>
            <a:fillRect/>
          </a:stretch>
        </p:blipFill>
        <p:spPr bwMode="auto">
          <a:xfrm>
            <a:off x="431540" y="1448780"/>
            <a:ext cx="5731478" cy="4533122"/>
          </a:xfrm>
          <a:prstGeom prst="rect">
            <a:avLst/>
          </a:prstGeom>
          <a:noFill/>
          <a:ln w="9525">
            <a:noFill/>
            <a:miter lim="800000"/>
            <a:headEnd/>
            <a:tailEnd/>
          </a:ln>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81878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The CERN Accelerator Complex</a:t>
            </a:r>
            <a:endParaRPr lang="en-US" sz="3600" dirty="0"/>
          </a:p>
        </p:txBody>
      </p:sp>
      <p:sp>
        <p:nvSpPr>
          <p:cNvPr id="3" name="Content Placeholder 2"/>
          <p:cNvSpPr>
            <a:spLocks noGrp="1"/>
          </p:cNvSpPr>
          <p:nvPr>
            <p:ph idx="1"/>
          </p:nvPr>
        </p:nvSpPr>
        <p:spPr>
          <a:xfrm>
            <a:off x="566555" y="3969060"/>
            <a:ext cx="8442430" cy="2070229"/>
          </a:xfrm>
        </p:spPr>
        <p:txBody>
          <a:bodyPr>
            <a:normAutofit/>
          </a:bodyPr>
          <a:lstStyle/>
          <a:p>
            <a:r>
              <a:rPr lang="en-US" sz="3200" dirty="0" smtClean="0"/>
              <a:t>Time sharing to serve all experiments and accelerators.</a:t>
            </a:r>
          </a:p>
          <a:p>
            <a:endParaRPr lang="en-US" sz="3200" dirty="0" smtClean="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14</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7" name="Picture 6"/>
          <p:cNvPicPr>
            <a:picLocks noChangeAspect="1"/>
          </p:cNvPicPr>
          <p:nvPr/>
        </p:nvPicPr>
        <p:blipFill>
          <a:blip r:embed="rId4"/>
          <a:stretch>
            <a:fillRect/>
          </a:stretch>
        </p:blipFill>
        <p:spPr>
          <a:xfrm>
            <a:off x="971600" y="1403775"/>
            <a:ext cx="7182290" cy="2525358"/>
          </a:xfrm>
          <a:prstGeom prst="rect">
            <a:avLst/>
          </a:prstGeom>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78766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Relativity in Accelerators</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15</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grpSp>
        <p:nvGrpSpPr>
          <p:cNvPr id="43" name="Group 4"/>
          <p:cNvGrpSpPr>
            <a:grpSpLocks/>
          </p:cNvGrpSpPr>
          <p:nvPr/>
        </p:nvGrpSpPr>
        <p:grpSpPr bwMode="auto">
          <a:xfrm>
            <a:off x="849313" y="3471863"/>
            <a:ext cx="1941512" cy="2954337"/>
            <a:chOff x="535" y="2187"/>
            <a:chExt cx="1223" cy="1861"/>
          </a:xfrm>
        </p:grpSpPr>
        <p:grpSp>
          <p:nvGrpSpPr>
            <p:cNvPr id="44" name="Group 5"/>
            <p:cNvGrpSpPr>
              <a:grpSpLocks/>
            </p:cNvGrpSpPr>
            <p:nvPr/>
          </p:nvGrpSpPr>
          <p:grpSpPr bwMode="auto">
            <a:xfrm>
              <a:off x="841" y="2187"/>
              <a:ext cx="917" cy="1454"/>
              <a:chOff x="841" y="2187"/>
              <a:chExt cx="917" cy="1454"/>
            </a:xfrm>
          </p:grpSpPr>
          <p:sp>
            <p:nvSpPr>
              <p:cNvPr id="46" name="Oval 6"/>
              <p:cNvSpPr>
                <a:spLocks noChangeArrowheads="1"/>
              </p:cNvSpPr>
              <p:nvPr/>
            </p:nvSpPr>
            <p:spPr bwMode="auto">
              <a:xfrm rot="1800000">
                <a:off x="1111" y="2187"/>
                <a:ext cx="647" cy="1291"/>
              </a:xfrm>
              <a:prstGeom prst="ellipse">
                <a:avLst/>
              </a:prstGeom>
              <a:solidFill>
                <a:srgbClr val="CCCCFF">
                  <a:alpha val="50195"/>
                </a:srgbClr>
              </a:solidFill>
              <a:ln w="9525">
                <a:solidFill>
                  <a:schemeClr val="tx1"/>
                </a:solidFill>
                <a:round/>
                <a:headEnd/>
                <a:tailEnd/>
              </a:ln>
            </p:spPr>
            <p:txBody>
              <a:bodyPr wrap="none" anchor="ctr"/>
              <a:lstStyle/>
              <a:p>
                <a:endParaRPr lang="fr-FR"/>
              </a:p>
            </p:txBody>
          </p:sp>
          <p:sp>
            <p:nvSpPr>
              <p:cNvPr id="47" name="Line 7"/>
              <p:cNvSpPr>
                <a:spLocks noChangeShapeType="1"/>
              </p:cNvSpPr>
              <p:nvPr/>
            </p:nvSpPr>
            <p:spPr bwMode="auto">
              <a:xfrm flipV="1">
                <a:off x="841" y="3357"/>
                <a:ext cx="265" cy="28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5" name="Text Box 8"/>
            <p:cNvSpPr txBox="1">
              <a:spLocks noChangeArrowheads="1"/>
            </p:cNvSpPr>
            <p:nvPr/>
          </p:nvSpPr>
          <p:spPr bwMode="auto">
            <a:xfrm>
              <a:off x="535" y="3602"/>
              <a:ext cx="62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2000" dirty="0" smtClean="0">
                  <a:solidFill>
                    <a:srgbClr val="FFFFFF"/>
                  </a:solidFill>
                  <a:latin typeface="Times New Roman" charset="0"/>
                </a:rPr>
                <a:t>PS Booster</a:t>
              </a:r>
              <a:endParaRPr lang="en-US" sz="2000" dirty="0">
                <a:solidFill>
                  <a:srgbClr val="FFFFFF"/>
                </a:solidFill>
                <a:latin typeface="Times New Roman" charset="0"/>
              </a:endParaRPr>
            </a:p>
          </p:txBody>
        </p:sp>
      </p:grpSp>
      <p:grpSp>
        <p:nvGrpSpPr>
          <p:cNvPr id="48" name="Group 9"/>
          <p:cNvGrpSpPr>
            <a:grpSpLocks/>
          </p:cNvGrpSpPr>
          <p:nvPr/>
        </p:nvGrpSpPr>
        <p:grpSpPr bwMode="auto">
          <a:xfrm>
            <a:off x="2651125" y="1989138"/>
            <a:ext cx="3519488" cy="1876425"/>
            <a:chOff x="1670" y="1253"/>
            <a:chExt cx="2217" cy="1182"/>
          </a:xfrm>
        </p:grpSpPr>
        <p:sp>
          <p:nvSpPr>
            <p:cNvPr id="49" name="Oval 10"/>
            <p:cNvSpPr>
              <a:spLocks noChangeArrowheads="1"/>
            </p:cNvSpPr>
            <p:nvPr/>
          </p:nvSpPr>
          <p:spPr bwMode="auto">
            <a:xfrm rot="-480000">
              <a:off x="1670" y="1839"/>
              <a:ext cx="2217" cy="596"/>
            </a:xfrm>
            <a:prstGeom prst="ellipse">
              <a:avLst/>
            </a:prstGeom>
            <a:solidFill>
              <a:srgbClr val="CCCCFF">
                <a:alpha val="50195"/>
              </a:srgbClr>
            </a:solidFill>
            <a:ln w="9525">
              <a:solidFill>
                <a:schemeClr val="tx1"/>
              </a:solidFill>
              <a:round/>
              <a:headEnd/>
              <a:tailEnd/>
            </a:ln>
          </p:spPr>
          <p:txBody>
            <a:bodyPr wrap="none" anchor="ctr"/>
            <a:lstStyle/>
            <a:p>
              <a:endParaRPr lang="fr-FR"/>
            </a:p>
          </p:txBody>
        </p:sp>
        <p:sp>
          <p:nvSpPr>
            <p:cNvPr id="50" name="Line 11"/>
            <p:cNvSpPr>
              <a:spLocks noChangeShapeType="1"/>
            </p:cNvSpPr>
            <p:nvPr/>
          </p:nvSpPr>
          <p:spPr bwMode="auto">
            <a:xfrm flipH="1">
              <a:off x="2618" y="1526"/>
              <a:ext cx="179" cy="30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ext Box 12"/>
            <p:cNvSpPr txBox="1">
              <a:spLocks noChangeArrowheads="1"/>
            </p:cNvSpPr>
            <p:nvPr/>
          </p:nvSpPr>
          <p:spPr bwMode="auto">
            <a:xfrm>
              <a:off x="2625" y="1253"/>
              <a:ext cx="62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2000" dirty="0" smtClean="0">
                  <a:solidFill>
                    <a:srgbClr val="FFFFFF"/>
                  </a:solidFill>
                  <a:latin typeface="Times New Roman" charset="0"/>
                </a:rPr>
                <a:t>CERN PS</a:t>
              </a:r>
              <a:endParaRPr lang="en-US" sz="2000" dirty="0">
                <a:solidFill>
                  <a:srgbClr val="FFFFFF"/>
                </a:solidFill>
                <a:latin typeface="Times New Roman" charset="0"/>
              </a:endParaRPr>
            </a:p>
          </p:txBody>
        </p:sp>
      </p:grpSp>
      <p:sp>
        <p:nvSpPr>
          <p:cNvPr id="53" name="Line 14"/>
          <p:cNvSpPr>
            <a:spLocks noChangeShapeType="1"/>
          </p:cNvSpPr>
          <p:nvPr/>
        </p:nvSpPr>
        <p:spPr bwMode="auto">
          <a:xfrm flipV="1">
            <a:off x="1712913" y="1971676"/>
            <a:ext cx="1588" cy="3213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5"/>
          <p:cNvSpPr>
            <a:spLocks noChangeShapeType="1"/>
          </p:cNvSpPr>
          <p:nvPr/>
        </p:nvSpPr>
        <p:spPr bwMode="auto">
          <a:xfrm>
            <a:off x="1712913" y="5184776"/>
            <a:ext cx="5997575" cy="1588"/>
          </a:xfrm>
          <a:prstGeom prst="line">
            <a:avLst/>
          </a:prstGeom>
          <a:noFill/>
          <a:ln w="28575">
            <a:solidFill>
              <a:srgbClr val="D6E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Freeform 16"/>
          <p:cNvSpPr>
            <a:spLocks/>
          </p:cNvSpPr>
          <p:nvPr/>
        </p:nvSpPr>
        <p:spPr bwMode="auto">
          <a:xfrm>
            <a:off x="1712913" y="3119438"/>
            <a:ext cx="5908675" cy="2065338"/>
          </a:xfrm>
          <a:custGeom>
            <a:avLst/>
            <a:gdLst>
              <a:gd name="T0" fmla="*/ 0 w 3168"/>
              <a:gd name="T1" fmla="*/ 1336 h 1296"/>
              <a:gd name="T2" fmla="*/ 2965 w 3168"/>
              <a:gd name="T3" fmla="*/ 248 h 1296"/>
              <a:gd name="T4" fmla="*/ 11502 w 3168"/>
              <a:gd name="T5" fmla="*/ 0 h 1296"/>
              <a:gd name="T6" fmla="*/ 0 60000 65536"/>
              <a:gd name="T7" fmla="*/ 0 60000 65536"/>
              <a:gd name="T8" fmla="*/ 0 60000 65536"/>
              <a:gd name="T9" fmla="*/ 0 w 3168"/>
              <a:gd name="T10" fmla="*/ 0 h 1296"/>
              <a:gd name="T11" fmla="*/ 3168 w 3168"/>
              <a:gd name="T12" fmla="*/ 1296 h 1296"/>
            </a:gdLst>
            <a:ahLst/>
            <a:cxnLst>
              <a:cxn ang="T6">
                <a:pos x="T0" y="T1"/>
              </a:cxn>
              <a:cxn ang="T7">
                <a:pos x="T2" y="T3"/>
              </a:cxn>
              <a:cxn ang="T8">
                <a:pos x="T4" y="T5"/>
              </a:cxn>
            </a:cxnLst>
            <a:rect l="T9" t="T10" r="T11" b="T12"/>
            <a:pathLst>
              <a:path w="3168" h="1296">
                <a:moveTo>
                  <a:pt x="0" y="1296"/>
                </a:moveTo>
                <a:cubicBezTo>
                  <a:pt x="144" y="876"/>
                  <a:pt x="288" y="456"/>
                  <a:pt x="816" y="240"/>
                </a:cubicBezTo>
                <a:cubicBezTo>
                  <a:pt x="1344" y="24"/>
                  <a:pt x="2776" y="40"/>
                  <a:pt x="3168" y="0"/>
                </a:cubicBez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Line 17"/>
          <p:cNvSpPr>
            <a:spLocks noChangeShapeType="1"/>
          </p:cNvSpPr>
          <p:nvPr/>
        </p:nvSpPr>
        <p:spPr bwMode="auto">
          <a:xfrm flipH="1" flipV="1">
            <a:off x="1712913" y="3127376"/>
            <a:ext cx="5819775" cy="1588"/>
          </a:xfrm>
          <a:prstGeom prst="line">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18"/>
          <p:cNvSpPr txBox="1">
            <a:spLocks noChangeArrowheads="1"/>
          </p:cNvSpPr>
          <p:nvPr/>
        </p:nvSpPr>
        <p:spPr bwMode="auto">
          <a:xfrm>
            <a:off x="1747838" y="1922463"/>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velocity</a:t>
            </a:r>
          </a:p>
        </p:txBody>
      </p:sp>
      <p:sp>
        <p:nvSpPr>
          <p:cNvPr id="58" name="Text Box 19"/>
          <p:cNvSpPr txBox="1">
            <a:spLocks noChangeArrowheads="1"/>
          </p:cNvSpPr>
          <p:nvPr/>
        </p:nvSpPr>
        <p:spPr bwMode="auto">
          <a:xfrm>
            <a:off x="5873751" y="5183188"/>
            <a:ext cx="114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energy</a:t>
            </a:r>
          </a:p>
        </p:txBody>
      </p:sp>
      <p:sp>
        <p:nvSpPr>
          <p:cNvPr id="59" name="Text Box 20"/>
          <p:cNvSpPr txBox="1">
            <a:spLocks noChangeArrowheads="1"/>
          </p:cNvSpPr>
          <p:nvPr/>
        </p:nvSpPr>
        <p:spPr bwMode="auto">
          <a:xfrm>
            <a:off x="858838" y="28622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latin typeface="Times New Roman" charset="0"/>
              </a:rPr>
              <a:t>c</a:t>
            </a:r>
          </a:p>
        </p:txBody>
      </p:sp>
      <p:sp>
        <p:nvSpPr>
          <p:cNvPr id="60" name="Line 21"/>
          <p:cNvSpPr>
            <a:spLocks noChangeShapeType="1"/>
          </p:cNvSpPr>
          <p:nvPr/>
        </p:nvSpPr>
        <p:spPr bwMode="auto">
          <a:xfrm>
            <a:off x="1179513" y="3127376"/>
            <a:ext cx="447675" cy="1588"/>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 name="Group 22"/>
          <p:cNvGrpSpPr>
            <a:grpSpLocks/>
          </p:cNvGrpSpPr>
          <p:nvPr/>
        </p:nvGrpSpPr>
        <p:grpSpPr bwMode="auto">
          <a:xfrm>
            <a:off x="1933575" y="4821236"/>
            <a:ext cx="2311400" cy="1289049"/>
            <a:chOff x="1218" y="3037"/>
            <a:chExt cx="1456" cy="812"/>
          </a:xfrm>
        </p:grpSpPr>
        <p:sp>
          <p:nvSpPr>
            <p:cNvPr id="62" name="Text Box 23"/>
            <p:cNvSpPr txBox="1">
              <a:spLocks noChangeArrowheads="1"/>
            </p:cNvSpPr>
            <p:nvPr/>
          </p:nvSpPr>
          <p:spPr bwMode="auto">
            <a:xfrm>
              <a:off x="1218" y="3496"/>
              <a:ext cx="8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a:t>Newton:</a:t>
              </a:r>
            </a:p>
          </p:txBody>
        </p:sp>
        <p:graphicFrame>
          <p:nvGraphicFramePr>
            <p:cNvPr id="63" name="Object 24"/>
            <p:cNvGraphicFramePr>
              <a:graphicFrameLocks noChangeAspect="1"/>
            </p:cNvGraphicFramePr>
            <p:nvPr>
              <p:extLst>
                <p:ext uri="{D42A27DB-BD31-4B8C-83A1-F6EECF244321}">
                  <p14:modId xmlns:p14="http://schemas.microsoft.com/office/powerpoint/2010/main" val="3469808068"/>
                </p:ext>
              </p:extLst>
            </p:nvPr>
          </p:nvGraphicFramePr>
          <p:xfrm>
            <a:off x="2086" y="3492"/>
            <a:ext cx="588" cy="357"/>
          </p:xfrm>
          <a:graphic>
            <a:graphicData uri="http://schemas.openxmlformats.org/presentationml/2006/ole">
              <mc:AlternateContent xmlns:mc="http://schemas.openxmlformats.org/markup-compatibility/2006">
                <mc:Choice xmlns:v="urn:schemas-microsoft-com:vml" Requires="v">
                  <p:oleObj spid="_x0000_s8362" name="Equation" r:id="rId5" imgW="647700" imgH="393700" progId="Equation.3">
                    <p:embed/>
                  </p:oleObj>
                </mc:Choice>
                <mc:Fallback>
                  <p:oleObj name="Equation" r:id="rId5" imgW="647700" imgH="393700" progId="Equation.3">
                    <p:embed/>
                    <p:pic>
                      <p:nvPicPr>
                        <p:cNvPr id="0" name=""/>
                        <p:cNvPicPr>
                          <a:picLocks noChangeAspect="1" noChangeArrowheads="1"/>
                        </p:cNvPicPr>
                        <p:nvPr/>
                      </p:nvPicPr>
                      <p:blipFill>
                        <a:blip r:embed="rId6"/>
                        <a:srcRect/>
                        <a:stretch>
                          <a:fillRect/>
                        </a:stretch>
                      </p:blipFill>
                      <p:spPr bwMode="auto">
                        <a:xfrm>
                          <a:off x="2086" y="3492"/>
                          <a:ext cx="588" cy="357"/>
                        </a:xfrm>
                        <a:prstGeom prst="rect">
                          <a:avLst/>
                        </a:prstGeom>
                        <a:solidFill>
                          <a:srgbClr val="D6ECFF"/>
                        </a:solidFill>
                        <a:ln>
                          <a:noFill/>
                        </a:ln>
                        <a:effectLst/>
                        <a:extLst/>
                      </p:spPr>
                    </p:pic>
                  </p:oleObj>
                </mc:Fallback>
              </mc:AlternateContent>
            </a:graphicData>
          </a:graphic>
        </p:graphicFrame>
        <p:sp>
          <p:nvSpPr>
            <p:cNvPr id="64" name="Line 25"/>
            <p:cNvSpPr>
              <a:spLocks noChangeShapeType="1"/>
            </p:cNvSpPr>
            <p:nvPr/>
          </p:nvSpPr>
          <p:spPr bwMode="auto">
            <a:xfrm flipH="1" flipV="1">
              <a:off x="1266" y="3037"/>
              <a:ext cx="144" cy="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6"/>
          <p:cNvGrpSpPr/>
          <p:nvPr/>
        </p:nvGrpSpPr>
        <p:grpSpPr>
          <a:xfrm>
            <a:off x="4891088" y="2786063"/>
            <a:ext cx="3956387" cy="2224087"/>
            <a:chOff x="4891088" y="2786063"/>
            <a:chExt cx="3956387" cy="2224087"/>
          </a:xfrm>
        </p:grpSpPr>
        <p:grpSp>
          <p:nvGrpSpPr>
            <p:cNvPr id="65" name="Group 26"/>
            <p:cNvGrpSpPr>
              <a:grpSpLocks/>
            </p:cNvGrpSpPr>
            <p:nvPr/>
          </p:nvGrpSpPr>
          <p:grpSpPr bwMode="auto">
            <a:xfrm>
              <a:off x="5783263" y="2786063"/>
              <a:ext cx="3016250" cy="1119187"/>
              <a:chOff x="3643" y="1755"/>
              <a:chExt cx="1900" cy="705"/>
            </a:xfrm>
          </p:grpSpPr>
          <p:sp>
            <p:nvSpPr>
              <p:cNvPr id="66" name="Oval 27"/>
              <p:cNvSpPr>
                <a:spLocks noChangeArrowheads="1"/>
              </p:cNvSpPr>
              <p:nvPr/>
            </p:nvSpPr>
            <p:spPr bwMode="auto">
              <a:xfrm>
                <a:off x="3643" y="1755"/>
                <a:ext cx="1319" cy="476"/>
              </a:xfrm>
              <a:prstGeom prst="ellipse">
                <a:avLst/>
              </a:prstGeom>
              <a:solidFill>
                <a:srgbClr val="CCCCFF">
                  <a:alpha val="50195"/>
                </a:srgbClr>
              </a:solidFill>
              <a:ln w="9525">
                <a:solidFill>
                  <a:schemeClr val="tx1"/>
                </a:solidFill>
                <a:round/>
                <a:headEnd/>
                <a:tailEnd/>
              </a:ln>
            </p:spPr>
            <p:txBody>
              <a:bodyPr wrap="none" anchor="ctr"/>
              <a:lstStyle/>
              <a:p>
                <a:endParaRPr lang="fr-FR"/>
              </a:p>
            </p:txBody>
          </p:sp>
          <p:sp>
            <p:nvSpPr>
              <p:cNvPr id="67" name="Line 28"/>
              <p:cNvSpPr>
                <a:spLocks noChangeShapeType="1"/>
              </p:cNvSpPr>
              <p:nvPr/>
            </p:nvSpPr>
            <p:spPr bwMode="auto">
              <a:xfrm flipH="1" flipV="1">
                <a:off x="4928" y="2027"/>
                <a:ext cx="222" cy="231"/>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29"/>
              <p:cNvSpPr txBox="1">
                <a:spLocks noChangeArrowheads="1"/>
              </p:cNvSpPr>
              <p:nvPr/>
            </p:nvSpPr>
            <p:spPr bwMode="auto">
              <a:xfrm>
                <a:off x="4707" y="2210"/>
                <a:ext cx="8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2000" dirty="0">
                    <a:solidFill>
                      <a:srgbClr val="FFFFFF"/>
                    </a:solidFill>
                    <a:latin typeface="Times New Roman" charset="0"/>
                  </a:rPr>
                  <a:t>SPS / LHC</a:t>
                </a:r>
              </a:p>
            </p:txBody>
          </p:sp>
        </p:grpSp>
        <p:grpSp>
          <p:nvGrpSpPr>
            <p:cNvPr id="3" name="Group 2"/>
            <p:cNvGrpSpPr/>
            <p:nvPr/>
          </p:nvGrpSpPr>
          <p:grpSpPr>
            <a:xfrm>
              <a:off x="4891088" y="3214688"/>
              <a:ext cx="3956387" cy="1795462"/>
              <a:chOff x="4891088" y="3214688"/>
              <a:chExt cx="3956387" cy="1795462"/>
            </a:xfrm>
          </p:grpSpPr>
          <p:sp>
            <p:nvSpPr>
              <p:cNvPr id="75" name="Rectangle 74"/>
              <p:cNvSpPr/>
              <p:nvPr/>
            </p:nvSpPr>
            <p:spPr>
              <a:xfrm>
                <a:off x="7587335" y="4104075"/>
                <a:ext cx="1260140" cy="7650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30"/>
              <p:cNvGrpSpPr>
                <a:grpSpLocks/>
              </p:cNvGrpSpPr>
              <p:nvPr/>
            </p:nvGrpSpPr>
            <p:grpSpPr bwMode="auto">
              <a:xfrm>
                <a:off x="4891088" y="3214688"/>
                <a:ext cx="3798887" cy="1795462"/>
                <a:chOff x="3081" y="2025"/>
                <a:chExt cx="2393" cy="1131"/>
              </a:xfrm>
            </p:grpSpPr>
            <p:sp>
              <p:nvSpPr>
                <p:cNvPr id="70" name="Text Box 31"/>
                <p:cNvSpPr txBox="1">
                  <a:spLocks noChangeArrowheads="1"/>
                </p:cNvSpPr>
                <p:nvPr/>
              </p:nvSpPr>
              <p:spPr bwMode="auto">
                <a:xfrm>
                  <a:off x="3081" y="2405"/>
                  <a:ext cx="170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dirty="0"/>
                    <a:t>Einstein:</a:t>
                  </a:r>
                </a:p>
                <a:p>
                  <a:r>
                    <a:rPr lang="en-US" dirty="0"/>
                    <a:t>energy increases</a:t>
                  </a:r>
                </a:p>
                <a:p>
                  <a:r>
                    <a:rPr lang="en-US" dirty="0"/>
                    <a:t>not velocity</a:t>
                  </a:r>
                </a:p>
              </p:txBody>
            </p:sp>
            <p:sp>
              <p:nvSpPr>
                <p:cNvPr id="71" name="Line 32"/>
                <p:cNvSpPr>
                  <a:spLocks noChangeShapeType="1"/>
                </p:cNvSpPr>
                <p:nvPr/>
              </p:nvSpPr>
              <p:spPr bwMode="auto">
                <a:xfrm flipV="1">
                  <a:off x="3702" y="2025"/>
                  <a:ext cx="311" cy="4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2" name="Object 33"/>
                <p:cNvGraphicFramePr>
                  <a:graphicFrameLocks noChangeAspect="1"/>
                </p:cNvGraphicFramePr>
                <p:nvPr/>
              </p:nvGraphicFramePr>
              <p:xfrm>
                <a:off x="4798" y="2673"/>
                <a:ext cx="676" cy="214"/>
              </p:xfrm>
              <a:graphic>
                <a:graphicData uri="http://schemas.openxmlformats.org/presentationml/2006/ole">
                  <mc:AlternateContent xmlns:mc="http://schemas.openxmlformats.org/markup-compatibility/2006">
                    <mc:Choice xmlns:v="urn:schemas-microsoft-com:vml" Requires="v">
                      <p:oleObj spid="_x0000_s8363" name="Equation" r:id="rId7" imgW="837836" imgH="266584" progId="Equation.3">
                        <p:embed/>
                      </p:oleObj>
                    </mc:Choice>
                    <mc:Fallback>
                      <p:oleObj name="Equation" r:id="rId7" imgW="837836"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8" y="2673"/>
                              <a:ext cx="67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3" name="Text Box 34"/>
                <p:cNvSpPr txBox="1">
                  <a:spLocks noChangeArrowheads="1"/>
                </p:cNvSpPr>
                <p:nvPr/>
              </p:nvSpPr>
              <p:spPr bwMode="auto">
                <a:xfrm>
                  <a:off x="4371" y="2253"/>
                  <a:ext cx="68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8800" dirty="0">
                      <a:solidFill>
                        <a:schemeClr val="bg2"/>
                      </a:solidFill>
                      <a:latin typeface="Times New Roman" charset="0"/>
                    </a:rPr>
                    <a:t>}</a:t>
                  </a:r>
                </a:p>
              </p:txBody>
            </p:sp>
          </p:grpSp>
        </p:grpSp>
      </p:grpSp>
      <p:sp>
        <p:nvSpPr>
          <p:cNvPr id="41" name="TextBox 40"/>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23301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ppt_x"/>
                                          </p:val>
                                        </p:tav>
                                        <p:tav tm="100000">
                                          <p:val>
                                            <p:strVal val="#ppt_x"/>
                                          </p:val>
                                        </p:tav>
                                      </p:tavLst>
                                    </p:anim>
                                    <p:anim calcmode="lin" valueType="num">
                                      <p:cBhvr additive="base">
                                        <p:cTn id="19"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Energy and Momentum</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16</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5" name="Rectangle 84"/>
          <p:cNvSpPr txBox="1">
            <a:spLocks noChangeArrowheads="1"/>
          </p:cNvSpPr>
          <p:nvPr/>
        </p:nvSpPr>
        <p:spPr>
          <a:xfrm>
            <a:off x="795338" y="1257300"/>
            <a:ext cx="4657725" cy="4572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kumimoji="1" lang="en-US" sz="2400" dirty="0" smtClean="0"/>
              <a:t>Einstein’s relativity formula:</a:t>
            </a:r>
            <a:endParaRPr lang="en-US" sz="2400" dirty="0"/>
          </a:p>
        </p:txBody>
      </p:sp>
      <p:grpSp>
        <p:nvGrpSpPr>
          <p:cNvPr id="76" name="Group 55"/>
          <p:cNvGrpSpPr>
            <a:grpSpLocks/>
          </p:cNvGrpSpPr>
          <p:nvPr/>
        </p:nvGrpSpPr>
        <p:grpSpPr bwMode="auto">
          <a:xfrm>
            <a:off x="5341938" y="1276350"/>
            <a:ext cx="1135062" cy="409575"/>
            <a:chOff x="3390" y="1099"/>
            <a:chExt cx="715" cy="258"/>
          </a:xfrm>
        </p:grpSpPr>
        <p:sp>
          <p:nvSpPr>
            <p:cNvPr id="77" name="Rectangle 51"/>
            <p:cNvSpPr>
              <a:spLocks noChangeArrowheads="1"/>
            </p:cNvSpPr>
            <p:nvPr/>
          </p:nvSpPr>
          <p:spPr bwMode="auto">
            <a:xfrm>
              <a:off x="3390" y="1099"/>
              <a:ext cx="715" cy="258"/>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78" name="Object 39"/>
            <p:cNvGraphicFramePr>
              <a:graphicFrameLocks noChangeAspect="1"/>
            </p:cNvGraphicFramePr>
            <p:nvPr>
              <p:extLst>
                <p:ext uri="{D42A27DB-BD31-4B8C-83A1-F6EECF244321}">
                  <p14:modId xmlns:p14="http://schemas.microsoft.com/office/powerpoint/2010/main" val="716599663"/>
                </p:ext>
              </p:extLst>
            </p:nvPr>
          </p:nvGraphicFramePr>
          <p:xfrm>
            <a:off x="3408" y="1121"/>
            <a:ext cx="676" cy="214"/>
          </p:xfrm>
          <a:graphic>
            <a:graphicData uri="http://schemas.openxmlformats.org/presentationml/2006/ole">
              <mc:AlternateContent xmlns:mc="http://schemas.openxmlformats.org/markup-compatibility/2006">
                <mc:Choice xmlns:v="urn:schemas-microsoft-com:vml" Requires="v">
                  <p:oleObj spid="_x0000_s9874" name="Equation" r:id="rId5" imgW="837836" imgH="266584" progId="Equation.3">
                    <p:embed/>
                  </p:oleObj>
                </mc:Choice>
                <mc:Fallback>
                  <p:oleObj name="Equation" r:id="rId5" imgW="837836" imgH="26658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121"/>
                          <a:ext cx="676" cy="214"/>
                        </a:xfrm>
                        <a:prstGeom prst="rect">
                          <a:avLst/>
                        </a:prstGeom>
                        <a:solidFill>
                          <a:schemeClr val="tx2"/>
                        </a:solidFill>
                        <a:ln>
                          <a:solidFill>
                            <a:schemeClr val="tx2"/>
                          </a:solidFill>
                        </a:ln>
                        <a:effectLst/>
                        <a:extLst/>
                      </p:spPr>
                    </p:pic>
                  </p:oleObj>
                </mc:Fallback>
              </mc:AlternateContent>
            </a:graphicData>
          </a:graphic>
        </p:graphicFrame>
      </p:grpSp>
      <p:grpSp>
        <p:nvGrpSpPr>
          <p:cNvPr id="79" name="Group 99"/>
          <p:cNvGrpSpPr>
            <a:grpSpLocks/>
          </p:cNvGrpSpPr>
          <p:nvPr/>
        </p:nvGrpSpPr>
        <p:grpSpPr bwMode="auto">
          <a:xfrm>
            <a:off x="833438" y="1803400"/>
            <a:ext cx="7756525" cy="1085850"/>
            <a:chOff x="525" y="1136"/>
            <a:chExt cx="4886" cy="684"/>
          </a:xfrm>
        </p:grpSpPr>
        <p:grpSp>
          <p:nvGrpSpPr>
            <p:cNvPr id="80" name="Group 86"/>
            <p:cNvGrpSpPr>
              <a:grpSpLocks/>
            </p:cNvGrpSpPr>
            <p:nvPr/>
          </p:nvGrpSpPr>
          <p:grpSpPr bwMode="auto">
            <a:xfrm>
              <a:off x="3595" y="1136"/>
              <a:ext cx="1816" cy="684"/>
              <a:chOff x="3595" y="1136"/>
              <a:chExt cx="1816" cy="684"/>
            </a:xfrm>
          </p:grpSpPr>
          <p:grpSp>
            <p:nvGrpSpPr>
              <p:cNvPr id="82" name="Group 56"/>
              <p:cNvGrpSpPr>
                <a:grpSpLocks/>
              </p:cNvGrpSpPr>
              <p:nvPr/>
            </p:nvGrpSpPr>
            <p:grpSpPr bwMode="auto">
              <a:xfrm>
                <a:off x="3595" y="1241"/>
                <a:ext cx="808" cy="285"/>
                <a:chOff x="3595" y="1423"/>
                <a:chExt cx="808" cy="285"/>
              </a:xfrm>
            </p:grpSpPr>
            <p:sp>
              <p:nvSpPr>
                <p:cNvPr id="85" name="Rectangle 52"/>
                <p:cNvSpPr>
                  <a:spLocks noChangeArrowheads="1"/>
                </p:cNvSpPr>
                <p:nvPr/>
              </p:nvSpPr>
              <p:spPr bwMode="auto">
                <a:xfrm>
                  <a:off x="3595" y="1423"/>
                  <a:ext cx="808" cy="285"/>
                </a:xfrm>
                <a:prstGeom prst="rect">
                  <a:avLst/>
                </a:prstGeom>
                <a:solidFill>
                  <a:srgbClr val="D6ECFF"/>
                </a:solidFill>
                <a:ln w="9525">
                  <a:solidFill>
                    <a:schemeClr val="tx1"/>
                  </a:solidFill>
                  <a:miter lim="800000"/>
                  <a:headEnd/>
                  <a:tailEnd/>
                </a:ln>
              </p:spPr>
              <p:txBody>
                <a:bodyPr wrap="none" anchor="ctr"/>
                <a:lstStyle/>
                <a:p>
                  <a:endParaRPr lang="fr-FR"/>
                </a:p>
              </p:txBody>
            </p:sp>
            <p:graphicFrame>
              <p:nvGraphicFramePr>
                <p:cNvPr id="86" name="Object 41"/>
                <p:cNvGraphicFramePr>
                  <a:graphicFrameLocks noChangeAspect="1"/>
                </p:cNvGraphicFramePr>
                <p:nvPr>
                  <p:extLst>
                    <p:ext uri="{D42A27DB-BD31-4B8C-83A1-F6EECF244321}">
                      <p14:modId xmlns:p14="http://schemas.microsoft.com/office/powerpoint/2010/main" val="4150135381"/>
                    </p:ext>
                  </p:extLst>
                </p:nvPr>
              </p:nvGraphicFramePr>
              <p:xfrm>
                <a:off x="3613" y="1444"/>
                <a:ext cx="769" cy="247"/>
              </p:xfrm>
              <a:graphic>
                <a:graphicData uri="http://schemas.openxmlformats.org/presentationml/2006/ole">
                  <mc:AlternateContent xmlns:mc="http://schemas.openxmlformats.org/markup-compatibility/2006">
                    <mc:Choice xmlns:v="urn:schemas-microsoft-com:vml" Requires="v">
                      <p:oleObj spid="_x0000_s9875" name="Equation" r:id="rId7" imgW="952087" imgH="330057" progId="Equation.3">
                        <p:embed/>
                      </p:oleObj>
                    </mc:Choice>
                    <mc:Fallback>
                      <p:oleObj name="Equation" r:id="rId7" imgW="952087"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3" y="1444"/>
                              <a:ext cx="769" cy="247"/>
                            </a:xfrm>
                            <a:prstGeom prst="rect">
                              <a:avLst/>
                            </a:prstGeom>
                            <a:solidFill>
                              <a:srgbClr val="D6ECFF"/>
                            </a:solidFill>
                            <a:ln>
                              <a:solidFill>
                                <a:srgbClr val="D6ECFF"/>
                              </a:solidFill>
                            </a:ln>
                            <a:effectLst/>
                            <a:extLst/>
                          </p:spPr>
                        </p:pic>
                      </p:oleObj>
                    </mc:Fallback>
                  </mc:AlternateContent>
                </a:graphicData>
              </a:graphic>
            </p:graphicFrame>
          </p:grpSp>
          <p:sp>
            <p:nvSpPr>
              <p:cNvPr id="83" name="AutoShape 43"/>
              <p:cNvSpPr>
                <a:spLocks/>
              </p:cNvSpPr>
              <p:nvPr/>
            </p:nvSpPr>
            <p:spPr bwMode="auto">
              <a:xfrm>
                <a:off x="4498" y="1136"/>
                <a:ext cx="913" cy="245"/>
              </a:xfrm>
              <a:prstGeom prst="borderCallout2">
                <a:avLst>
                  <a:gd name="adj1" fmla="val 29389"/>
                  <a:gd name="adj2" fmla="val -5259"/>
                  <a:gd name="adj3" fmla="val 29389"/>
                  <a:gd name="adj4" fmla="val -24315"/>
                  <a:gd name="adj5" fmla="val 73060"/>
                  <a:gd name="adj6" fmla="val -43704"/>
                </a:avLst>
              </a:prstGeom>
              <a:solidFill>
                <a:schemeClr val="bg1"/>
              </a:solidFill>
              <a:ln w="9525">
                <a:solidFill>
                  <a:schemeClr val="tx1"/>
                </a:solidFill>
                <a:miter lim="800000"/>
                <a:headEnd/>
                <a:tailEnd/>
              </a:ln>
            </p:spPr>
            <p:txBody>
              <a:bodyPr anchor="ctr"/>
              <a:lstStyle/>
              <a:p>
                <a:pPr algn="ctr" eaLnBrk="0" hangingPunct="0"/>
                <a:r>
                  <a:rPr lang="en-US" sz="2000" dirty="0">
                    <a:solidFill>
                      <a:schemeClr val="accent1"/>
                    </a:solidFill>
                  </a:rPr>
                  <a:t>Rest mass</a:t>
                </a:r>
              </a:p>
            </p:txBody>
          </p:sp>
          <p:sp>
            <p:nvSpPr>
              <p:cNvPr id="84" name="AutoShape 44"/>
              <p:cNvSpPr>
                <a:spLocks/>
              </p:cNvSpPr>
              <p:nvPr/>
            </p:nvSpPr>
            <p:spPr bwMode="auto">
              <a:xfrm>
                <a:off x="4285" y="1555"/>
                <a:ext cx="1026" cy="265"/>
              </a:xfrm>
              <a:prstGeom prst="borderCallout2">
                <a:avLst>
                  <a:gd name="adj1" fmla="val 27171"/>
                  <a:gd name="adj2" fmla="val -4681"/>
                  <a:gd name="adj3" fmla="val 27171"/>
                  <a:gd name="adj4" fmla="val -25148"/>
                  <a:gd name="adj5" fmla="val -20755"/>
                  <a:gd name="adj6" fmla="val -53801"/>
                </a:avLst>
              </a:prstGeom>
              <a:solidFill>
                <a:schemeClr val="bg1"/>
              </a:solidFill>
              <a:ln w="9525">
                <a:solidFill>
                  <a:schemeClr val="tx1"/>
                </a:solidFill>
                <a:miter lim="800000"/>
                <a:headEnd/>
                <a:tailEnd/>
              </a:ln>
            </p:spPr>
            <p:txBody>
              <a:bodyPr anchor="ctr"/>
              <a:lstStyle/>
              <a:p>
                <a:pPr algn="ctr" eaLnBrk="0" hangingPunct="0"/>
                <a:r>
                  <a:rPr lang="en-US" sz="2000" dirty="0">
                    <a:solidFill>
                      <a:srgbClr val="7FD13B"/>
                    </a:solidFill>
                  </a:rPr>
                  <a:t>Rest energy</a:t>
                </a:r>
              </a:p>
            </p:txBody>
          </p:sp>
        </p:grpSp>
        <p:sp>
          <p:nvSpPr>
            <p:cNvPr id="81" name="Rectangle 85"/>
            <p:cNvSpPr>
              <a:spLocks noChangeArrowheads="1"/>
            </p:cNvSpPr>
            <p:nvPr/>
          </p:nvSpPr>
          <p:spPr bwMode="auto">
            <a:xfrm>
              <a:off x="525" y="1238"/>
              <a:ext cx="30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2"/>
                <a:buChar char="§"/>
              </a:pPr>
              <a:r>
                <a:rPr kumimoji="1" lang="en-US" sz="2400" dirty="0"/>
                <a:t>For a mass at rest this will be:</a:t>
              </a:r>
            </a:p>
          </p:txBody>
        </p:sp>
      </p:grpSp>
      <p:grpSp>
        <p:nvGrpSpPr>
          <p:cNvPr id="87" name="Group 94"/>
          <p:cNvGrpSpPr>
            <a:grpSpLocks/>
          </p:cNvGrpSpPr>
          <p:nvPr/>
        </p:nvGrpSpPr>
        <p:grpSpPr bwMode="auto">
          <a:xfrm>
            <a:off x="836585" y="2888942"/>
            <a:ext cx="7923212" cy="830263"/>
            <a:chOff x="537" y="1810"/>
            <a:chExt cx="4991" cy="523"/>
          </a:xfrm>
        </p:grpSpPr>
        <p:grpSp>
          <p:nvGrpSpPr>
            <p:cNvPr id="88" name="Group 88"/>
            <p:cNvGrpSpPr>
              <a:grpSpLocks/>
            </p:cNvGrpSpPr>
            <p:nvPr/>
          </p:nvGrpSpPr>
          <p:grpSpPr bwMode="auto">
            <a:xfrm>
              <a:off x="1536" y="1810"/>
              <a:ext cx="3992" cy="523"/>
              <a:chOff x="1536" y="1810"/>
              <a:chExt cx="3992" cy="523"/>
            </a:xfrm>
          </p:grpSpPr>
          <p:grpSp>
            <p:nvGrpSpPr>
              <p:cNvPr id="90" name="Group 57"/>
              <p:cNvGrpSpPr>
                <a:grpSpLocks/>
              </p:cNvGrpSpPr>
              <p:nvPr/>
            </p:nvGrpSpPr>
            <p:grpSpPr bwMode="auto">
              <a:xfrm>
                <a:off x="1536" y="1872"/>
                <a:ext cx="497" cy="431"/>
                <a:chOff x="1536" y="2019"/>
                <a:chExt cx="497" cy="431"/>
              </a:xfrm>
            </p:grpSpPr>
            <p:sp>
              <p:nvSpPr>
                <p:cNvPr id="92" name="Rectangle 53"/>
                <p:cNvSpPr>
                  <a:spLocks noChangeArrowheads="1"/>
                </p:cNvSpPr>
                <p:nvPr/>
              </p:nvSpPr>
              <p:spPr bwMode="auto">
                <a:xfrm>
                  <a:off x="1536" y="2019"/>
                  <a:ext cx="497" cy="431"/>
                </a:xfrm>
                <a:prstGeom prst="rect">
                  <a:avLst/>
                </a:prstGeom>
                <a:solidFill>
                  <a:srgbClr val="D6ECFF"/>
                </a:solidFill>
                <a:ln w="9525">
                  <a:solidFill>
                    <a:schemeClr val="tx1"/>
                  </a:solidFill>
                  <a:miter lim="800000"/>
                  <a:headEnd/>
                  <a:tailEnd/>
                </a:ln>
              </p:spPr>
              <p:txBody>
                <a:bodyPr wrap="none" anchor="ctr"/>
                <a:lstStyle/>
                <a:p>
                  <a:endParaRPr lang="fr-FR"/>
                </a:p>
              </p:txBody>
            </p:sp>
            <p:graphicFrame>
              <p:nvGraphicFramePr>
                <p:cNvPr id="93" name="Object 46"/>
                <p:cNvGraphicFramePr>
                  <a:graphicFrameLocks noChangeAspect="1"/>
                </p:cNvGraphicFramePr>
                <p:nvPr>
                  <p:extLst>
                    <p:ext uri="{D42A27DB-BD31-4B8C-83A1-F6EECF244321}">
                      <p14:modId xmlns:p14="http://schemas.microsoft.com/office/powerpoint/2010/main" val="3443392714"/>
                    </p:ext>
                  </p:extLst>
                </p:nvPr>
              </p:nvGraphicFramePr>
              <p:xfrm>
                <a:off x="1556" y="2037"/>
                <a:ext cx="456" cy="392"/>
              </p:xfrm>
              <a:graphic>
                <a:graphicData uri="http://schemas.openxmlformats.org/presentationml/2006/ole">
                  <mc:AlternateContent xmlns:mc="http://schemas.openxmlformats.org/markup-compatibility/2006">
                    <mc:Choice xmlns:v="urn:schemas-microsoft-com:vml" Requires="v">
                      <p:oleObj spid="_x0000_s9876" name="Equation" r:id="rId9" imgW="723586" imgH="622030" progId="Equation.3">
                        <p:embed/>
                      </p:oleObj>
                    </mc:Choice>
                    <mc:Fallback>
                      <p:oleObj name="Equation" r:id="rId9" imgW="723586" imgH="62203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6" y="2037"/>
                              <a:ext cx="456" cy="392"/>
                            </a:xfrm>
                            <a:prstGeom prst="rect">
                              <a:avLst/>
                            </a:prstGeom>
                            <a:solidFill>
                              <a:srgbClr val="D6ECFF"/>
                            </a:solidFill>
                            <a:ln>
                              <a:noFill/>
                            </a:ln>
                            <a:effectLst/>
                            <a:extLst/>
                          </p:spPr>
                        </p:pic>
                      </p:oleObj>
                    </mc:Fallback>
                  </mc:AlternateContent>
                </a:graphicData>
              </a:graphic>
            </p:graphicFrame>
          </p:grpSp>
          <p:sp>
            <p:nvSpPr>
              <p:cNvPr id="91" name="Rectangle 47"/>
              <p:cNvSpPr>
                <a:spLocks noChangeArrowheads="1"/>
              </p:cNvSpPr>
              <p:nvPr/>
            </p:nvSpPr>
            <p:spPr bwMode="auto">
              <a:xfrm>
                <a:off x="2056" y="1810"/>
                <a:ext cx="347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buClr>
                    <a:schemeClr val="accent1"/>
                  </a:buClr>
                  <a:buSzPct val="90000"/>
                  <a:buFont typeface="Wingdings" charset="0"/>
                  <a:buNone/>
                </a:pPr>
                <a:r>
                  <a:rPr kumimoji="1" lang="en-US" sz="2400" dirty="0"/>
                  <a:t>As being the ratio between the total energy and the rest energy</a:t>
                </a:r>
              </a:p>
            </p:txBody>
          </p:sp>
        </p:grpSp>
        <p:sp>
          <p:nvSpPr>
            <p:cNvPr id="89" name="Rectangle 87"/>
            <p:cNvSpPr>
              <a:spLocks noChangeArrowheads="1"/>
            </p:cNvSpPr>
            <p:nvPr/>
          </p:nvSpPr>
          <p:spPr bwMode="auto">
            <a:xfrm>
              <a:off x="537" y="1922"/>
              <a:ext cx="9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2"/>
                <a:buChar char="§"/>
              </a:pPr>
              <a:r>
                <a:rPr kumimoji="1" lang="en-US" sz="2400" dirty="0"/>
                <a:t>Define:</a:t>
              </a:r>
            </a:p>
          </p:txBody>
        </p:sp>
      </p:grpSp>
      <p:grpSp>
        <p:nvGrpSpPr>
          <p:cNvPr id="94" name="Group 92"/>
          <p:cNvGrpSpPr>
            <a:grpSpLocks/>
          </p:cNvGrpSpPr>
          <p:nvPr/>
        </p:nvGrpSpPr>
        <p:grpSpPr bwMode="auto">
          <a:xfrm>
            <a:off x="858838" y="3751263"/>
            <a:ext cx="6940550" cy="493712"/>
            <a:chOff x="541" y="2363"/>
            <a:chExt cx="4372" cy="311"/>
          </a:xfrm>
        </p:grpSpPr>
        <p:grpSp>
          <p:nvGrpSpPr>
            <p:cNvPr id="95" name="Group 58"/>
            <p:cNvGrpSpPr>
              <a:grpSpLocks/>
            </p:cNvGrpSpPr>
            <p:nvPr/>
          </p:nvGrpSpPr>
          <p:grpSpPr bwMode="auto">
            <a:xfrm>
              <a:off x="4231" y="2363"/>
              <a:ext cx="682" cy="311"/>
              <a:chOff x="4231" y="2503"/>
              <a:chExt cx="682" cy="311"/>
            </a:xfrm>
          </p:grpSpPr>
          <p:sp>
            <p:nvSpPr>
              <p:cNvPr id="97" name="Rectangle 54"/>
              <p:cNvSpPr>
                <a:spLocks noChangeArrowheads="1"/>
              </p:cNvSpPr>
              <p:nvPr/>
            </p:nvSpPr>
            <p:spPr bwMode="auto">
              <a:xfrm>
                <a:off x="4231" y="2503"/>
                <a:ext cx="682" cy="311"/>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98" name="Object 49"/>
              <p:cNvGraphicFramePr>
                <a:graphicFrameLocks noChangeAspect="1"/>
              </p:cNvGraphicFramePr>
              <p:nvPr>
                <p:extLst>
                  <p:ext uri="{D42A27DB-BD31-4B8C-83A1-F6EECF244321}">
                    <p14:modId xmlns:p14="http://schemas.microsoft.com/office/powerpoint/2010/main" val="1923011147"/>
                  </p:ext>
                </p:extLst>
              </p:nvPr>
            </p:nvGraphicFramePr>
            <p:xfrm>
              <a:off x="4249" y="2525"/>
              <a:ext cx="646" cy="267"/>
            </p:xfrm>
            <a:graphic>
              <a:graphicData uri="http://schemas.openxmlformats.org/presentationml/2006/ole">
                <mc:AlternateContent xmlns:mc="http://schemas.openxmlformats.org/markup-compatibility/2006">
                  <mc:Choice xmlns:v="urn:schemas-microsoft-com:vml" Requires="v">
                    <p:oleObj spid="_x0000_s9877" name="Equation" r:id="rId11" imgW="799753" imgH="330057" progId="Equation.3">
                      <p:embed/>
                    </p:oleObj>
                  </mc:Choice>
                  <mc:Fallback>
                    <p:oleObj name="Equation" r:id="rId11" imgW="799753" imgH="3300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9" y="2525"/>
                            <a:ext cx="646" cy="267"/>
                          </a:xfrm>
                          <a:prstGeom prst="rect">
                            <a:avLst/>
                          </a:prstGeom>
                          <a:solidFill>
                            <a:srgbClr val="D6ECFF"/>
                          </a:solidFill>
                          <a:ln>
                            <a:solidFill>
                              <a:srgbClr val="D6ECFF"/>
                            </a:solidFill>
                          </a:ln>
                          <a:effectLst/>
                          <a:extLst/>
                        </p:spPr>
                      </p:pic>
                    </p:oleObj>
                  </mc:Fallback>
                </mc:AlternateContent>
              </a:graphicData>
            </a:graphic>
          </p:graphicFrame>
        </p:grpSp>
        <p:sp>
          <p:nvSpPr>
            <p:cNvPr id="96" name="Rectangle 90"/>
            <p:cNvSpPr>
              <a:spLocks noChangeArrowheads="1"/>
            </p:cNvSpPr>
            <p:nvPr/>
          </p:nvSpPr>
          <p:spPr bwMode="auto">
            <a:xfrm>
              <a:off x="541" y="2380"/>
              <a:ext cx="37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2"/>
                <a:buChar char="§"/>
              </a:pPr>
              <a:r>
                <a:rPr kumimoji="1" lang="en-US" sz="2400" dirty="0"/>
                <a:t>Then the mass of a moving particle is:</a:t>
              </a:r>
            </a:p>
          </p:txBody>
        </p:sp>
      </p:grpSp>
      <p:grpSp>
        <p:nvGrpSpPr>
          <p:cNvPr id="99" name="Group 98"/>
          <p:cNvGrpSpPr>
            <a:grpSpLocks/>
          </p:cNvGrpSpPr>
          <p:nvPr/>
        </p:nvGrpSpPr>
        <p:grpSpPr bwMode="auto">
          <a:xfrm>
            <a:off x="882650" y="4319588"/>
            <a:ext cx="6464300" cy="885825"/>
            <a:chOff x="556" y="2721"/>
            <a:chExt cx="4072" cy="558"/>
          </a:xfrm>
        </p:grpSpPr>
        <p:grpSp>
          <p:nvGrpSpPr>
            <p:cNvPr id="100" name="Group 62"/>
            <p:cNvGrpSpPr>
              <a:grpSpLocks/>
            </p:cNvGrpSpPr>
            <p:nvPr/>
          </p:nvGrpSpPr>
          <p:grpSpPr bwMode="auto">
            <a:xfrm>
              <a:off x="1517" y="2721"/>
              <a:ext cx="542" cy="530"/>
              <a:chOff x="1510" y="2721"/>
              <a:chExt cx="542" cy="530"/>
            </a:xfrm>
          </p:grpSpPr>
          <p:sp>
            <p:nvSpPr>
              <p:cNvPr id="106" name="Rectangle 61"/>
              <p:cNvSpPr>
                <a:spLocks noChangeArrowheads="1"/>
              </p:cNvSpPr>
              <p:nvPr/>
            </p:nvSpPr>
            <p:spPr bwMode="auto">
              <a:xfrm>
                <a:off x="1510" y="2721"/>
                <a:ext cx="542" cy="530"/>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107" name="Object 60"/>
              <p:cNvGraphicFramePr>
                <a:graphicFrameLocks noChangeAspect="1"/>
              </p:cNvGraphicFramePr>
              <p:nvPr>
                <p:extLst>
                  <p:ext uri="{D42A27DB-BD31-4B8C-83A1-F6EECF244321}">
                    <p14:modId xmlns:p14="http://schemas.microsoft.com/office/powerpoint/2010/main" val="1759043536"/>
                  </p:ext>
                </p:extLst>
              </p:nvPr>
            </p:nvGraphicFramePr>
            <p:xfrm>
              <a:off x="1531" y="2740"/>
              <a:ext cx="501" cy="493"/>
            </p:xfrm>
            <a:graphic>
              <a:graphicData uri="http://schemas.openxmlformats.org/presentationml/2006/ole">
                <mc:AlternateContent xmlns:mc="http://schemas.openxmlformats.org/markup-compatibility/2006">
                  <mc:Choice xmlns:v="urn:schemas-microsoft-com:vml" Requires="v">
                    <p:oleObj spid="_x0000_s9878" name="Equation" r:id="rId13" imgW="622030" imgH="609336" progId="Equation.3">
                      <p:embed/>
                    </p:oleObj>
                  </mc:Choice>
                  <mc:Fallback>
                    <p:oleObj name="Equation" r:id="rId13" imgW="622030" imgH="6093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1" y="2740"/>
                            <a:ext cx="501" cy="493"/>
                          </a:xfrm>
                          <a:prstGeom prst="rect">
                            <a:avLst/>
                          </a:prstGeom>
                          <a:solidFill>
                            <a:srgbClr val="D6ECFF"/>
                          </a:solidFill>
                          <a:ln>
                            <a:noFill/>
                          </a:ln>
                          <a:effectLst/>
                          <a:extLst/>
                        </p:spPr>
                      </p:pic>
                    </p:oleObj>
                  </mc:Fallback>
                </mc:AlternateContent>
              </a:graphicData>
            </a:graphic>
          </p:graphicFrame>
        </p:grpSp>
        <p:sp>
          <p:nvSpPr>
            <p:cNvPr id="101" name="Rectangle 63"/>
            <p:cNvSpPr>
              <a:spLocks noChangeArrowheads="1"/>
            </p:cNvSpPr>
            <p:nvPr/>
          </p:nvSpPr>
          <p:spPr bwMode="auto">
            <a:xfrm>
              <a:off x="2063" y="2845"/>
              <a:ext cx="18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buClr>
                  <a:schemeClr val="accent1"/>
                </a:buClr>
                <a:buSzPct val="90000"/>
                <a:buFont typeface="Wingdings" charset="0"/>
                <a:buNone/>
              </a:pPr>
              <a:r>
                <a:rPr kumimoji="1" lang="en-US" sz="2400" dirty="0"/>
                <a:t>,then we can write:</a:t>
              </a:r>
            </a:p>
          </p:txBody>
        </p:sp>
        <p:grpSp>
          <p:nvGrpSpPr>
            <p:cNvPr id="102" name="Group 66"/>
            <p:cNvGrpSpPr>
              <a:grpSpLocks/>
            </p:cNvGrpSpPr>
            <p:nvPr/>
          </p:nvGrpSpPr>
          <p:grpSpPr bwMode="auto">
            <a:xfrm>
              <a:off x="3847" y="2742"/>
              <a:ext cx="781" cy="537"/>
              <a:chOff x="3847" y="2840"/>
              <a:chExt cx="781" cy="537"/>
            </a:xfrm>
          </p:grpSpPr>
          <p:sp>
            <p:nvSpPr>
              <p:cNvPr id="104" name="Rectangle 65"/>
              <p:cNvSpPr>
                <a:spLocks noChangeArrowheads="1"/>
              </p:cNvSpPr>
              <p:nvPr/>
            </p:nvSpPr>
            <p:spPr bwMode="auto">
              <a:xfrm>
                <a:off x="3847" y="2840"/>
                <a:ext cx="781" cy="537"/>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105" name="Object 64"/>
              <p:cNvGraphicFramePr>
                <a:graphicFrameLocks noChangeAspect="1"/>
              </p:cNvGraphicFramePr>
              <p:nvPr>
                <p:extLst>
                  <p:ext uri="{D42A27DB-BD31-4B8C-83A1-F6EECF244321}">
                    <p14:modId xmlns:p14="http://schemas.microsoft.com/office/powerpoint/2010/main" val="1036088632"/>
                  </p:ext>
                </p:extLst>
              </p:nvPr>
            </p:nvGraphicFramePr>
            <p:xfrm>
              <a:off x="3868" y="2862"/>
              <a:ext cx="738" cy="493"/>
            </p:xfrm>
            <a:graphic>
              <a:graphicData uri="http://schemas.openxmlformats.org/presentationml/2006/ole">
                <mc:AlternateContent xmlns:mc="http://schemas.openxmlformats.org/markup-compatibility/2006">
                  <mc:Choice xmlns:v="urn:schemas-microsoft-com:vml" Requires="v">
                    <p:oleObj spid="_x0000_s9879" name="Equation" r:id="rId15" imgW="914400" imgH="609480" progId="Equation.3">
                      <p:embed/>
                    </p:oleObj>
                  </mc:Choice>
                  <mc:Fallback>
                    <p:oleObj name="Equation" r:id="rId15" imgW="914400" imgH="609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8" y="2862"/>
                            <a:ext cx="738" cy="493"/>
                          </a:xfrm>
                          <a:prstGeom prst="rect">
                            <a:avLst/>
                          </a:prstGeom>
                          <a:solidFill>
                            <a:srgbClr val="D6ECFF"/>
                          </a:solidFill>
                          <a:ln>
                            <a:noFill/>
                          </a:ln>
                          <a:effectLst/>
                          <a:extLst/>
                        </p:spPr>
                      </p:pic>
                    </p:oleObj>
                  </mc:Fallback>
                </mc:AlternateContent>
              </a:graphicData>
            </a:graphic>
          </p:graphicFrame>
        </p:grpSp>
        <p:sp>
          <p:nvSpPr>
            <p:cNvPr id="103" name="Rectangle 93"/>
            <p:cNvSpPr>
              <a:spLocks noChangeArrowheads="1"/>
            </p:cNvSpPr>
            <p:nvPr/>
          </p:nvSpPr>
          <p:spPr bwMode="auto">
            <a:xfrm>
              <a:off x="556" y="2849"/>
              <a:ext cx="9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2"/>
                <a:buChar char="§"/>
              </a:pPr>
              <a:r>
                <a:rPr kumimoji="1" lang="en-US" sz="2400" dirty="0"/>
                <a:t>Define:</a:t>
              </a:r>
            </a:p>
          </p:txBody>
        </p:sp>
      </p:grpSp>
      <p:grpSp>
        <p:nvGrpSpPr>
          <p:cNvPr id="108" name="Group 97"/>
          <p:cNvGrpSpPr>
            <a:grpSpLocks/>
          </p:cNvGrpSpPr>
          <p:nvPr/>
        </p:nvGrpSpPr>
        <p:grpSpPr bwMode="auto">
          <a:xfrm>
            <a:off x="893763" y="5372103"/>
            <a:ext cx="7388225" cy="866776"/>
            <a:chOff x="563" y="3384"/>
            <a:chExt cx="4654" cy="546"/>
          </a:xfrm>
        </p:grpSpPr>
        <p:grpSp>
          <p:nvGrpSpPr>
            <p:cNvPr id="109" name="Group 70"/>
            <p:cNvGrpSpPr>
              <a:grpSpLocks/>
            </p:cNvGrpSpPr>
            <p:nvPr/>
          </p:nvGrpSpPr>
          <p:grpSpPr bwMode="auto">
            <a:xfrm>
              <a:off x="847" y="3436"/>
              <a:ext cx="655" cy="232"/>
              <a:chOff x="1351" y="3562"/>
              <a:chExt cx="655" cy="232"/>
            </a:xfrm>
          </p:grpSpPr>
          <p:sp>
            <p:nvSpPr>
              <p:cNvPr id="116" name="Rectangle 69"/>
              <p:cNvSpPr>
                <a:spLocks noChangeArrowheads="1"/>
              </p:cNvSpPr>
              <p:nvPr/>
            </p:nvSpPr>
            <p:spPr bwMode="auto">
              <a:xfrm>
                <a:off x="1351" y="3562"/>
                <a:ext cx="655" cy="232"/>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117" name="Object 68"/>
              <p:cNvGraphicFramePr>
                <a:graphicFrameLocks noChangeAspect="1"/>
              </p:cNvGraphicFramePr>
              <p:nvPr>
                <p:extLst>
                  <p:ext uri="{D42A27DB-BD31-4B8C-83A1-F6EECF244321}">
                    <p14:modId xmlns:p14="http://schemas.microsoft.com/office/powerpoint/2010/main" val="993249303"/>
                  </p:ext>
                </p:extLst>
              </p:nvPr>
            </p:nvGraphicFramePr>
            <p:xfrm>
              <a:off x="1372" y="3583"/>
              <a:ext cx="616" cy="194"/>
            </p:xfrm>
            <a:graphic>
              <a:graphicData uri="http://schemas.openxmlformats.org/presentationml/2006/ole">
                <mc:AlternateContent xmlns:mc="http://schemas.openxmlformats.org/markup-compatibility/2006">
                  <mc:Choice xmlns:v="urn:schemas-microsoft-com:vml" Requires="v">
                    <p:oleObj spid="_x0000_s9880" name="Equation" r:id="rId17" imgW="761669" imgH="241195" progId="Equation.3">
                      <p:embed/>
                    </p:oleObj>
                  </mc:Choice>
                  <mc:Fallback>
                    <p:oleObj name="Equation" r:id="rId17" imgW="761669" imgH="24119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2" y="3583"/>
                            <a:ext cx="616" cy="194"/>
                          </a:xfrm>
                          <a:prstGeom prst="rect">
                            <a:avLst/>
                          </a:prstGeom>
                          <a:solidFill>
                            <a:srgbClr val="D6ECFF"/>
                          </a:solidFill>
                          <a:ln>
                            <a:noFill/>
                          </a:ln>
                          <a:effectLst/>
                          <a:extLst/>
                        </p:spPr>
                      </p:pic>
                    </p:oleObj>
                  </mc:Fallback>
                </mc:AlternateContent>
              </a:graphicData>
            </a:graphic>
          </p:graphicFrame>
        </p:grpSp>
        <p:sp>
          <p:nvSpPr>
            <p:cNvPr id="110" name="Rectangle 71"/>
            <p:cNvSpPr>
              <a:spLocks noChangeArrowheads="1"/>
            </p:cNvSpPr>
            <p:nvPr/>
          </p:nvSpPr>
          <p:spPr bwMode="auto">
            <a:xfrm>
              <a:off x="1516" y="3407"/>
              <a:ext cx="18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buClr>
                  <a:schemeClr val="accent1"/>
                </a:buClr>
                <a:buSzPct val="90000"/>
                <a:buFont typeface="Wingdings" charset="0"/>
                <a:buNone/>
              </a:pPr>
              <a:r>
                <a:rPr kumimoji="1" lang="en-US" sz="2400" dirty="0"/>
                <a:t>,which is always   true and gives:</a:t>
              </a:r>
            </a:p>
          </p:txBody>
        </p:sp>
        <p:grpSp>
          <p:nvGrpSpPr>
            <p:cNvPr id="111" name="Group 77"/>
            <p:cNvGrpSpPr>
              <a:grpSpLocks/>
            </p:cNvGrpSpPr>
            <p:nvPr/>
          </p:nvGrpSpPr>
          <p:grpSpPr bwMode="auto">
            <a:xfrm>
              <a:off x="3337" y="3384"/>
              <a:ext cx="1880" cy="543"/>
              <a:chOff x="3337" y="3482"/>
              <a:chExt cx="1880" cy="543"/>
            </a:xfrm>
          </p:grpSpPr>
          <p:sp>
            <p:nvSpPr>
              <p:cNvPr id="113" name="Rectangle 75"/>
              <p:cNvSpPr>
                <a:spLocks noChangeArrowheads="1"/>
              </p:cNvSpPr>
              <p:nvPr/>
            </p:nvSpPr>
            <p:spPr bwMode="auto">
              <a:xfrm>
                <a:off x="4522" y="3489"/>
                <a:ext cx="695" cy="536"/>
              </a:xfrm>
              <a:prstGeom prst="rect">
                <a:avLst/>
              </a:prstGeom>
              <a:solidFill>
                <a:srgbClr val="D6ECFF"/>
              </a:solidFill>
              <a:ln w="9525">
                <a:solidFill>
                  <a:srgbClr val="D6ECFF"/>
                </a:solidFill>
                <a:miter lim="800000"/>
                <a:headEnd/>
                <a:tailEnd/>
              </a:ln>
            </p:spPr>
            <p:txBody>
              <a:bodyPr wrap="none" anchor="ctr"/>
              <a:lstStyle/>
              <a:p>
                <a:endParaRPr lang="fr-FR"/>
              </a:p>
            </p:txBody>
          </p:sp>
          <p:sp>
            <p:nvSpPr>
              <p:cNvPr id="114" name="Rectangle 74"/>
              <p:cNvSpPr>
                <a:spLocks noChangeArrowheads="1"/>
              </p:cNvSpPr>
              <p:nvPr/>
            </p:nvSpPr>
            <p:spPr bwMode="auto">
              <a:xfrm>
                <a:off x="3337" y="3482"/>
                <a:ext cx="675" cy="543"/>
              </a:xfrm>
              <a:prstGeom prst="rect">
                <a:avLst/>
              </a:prstGeom>
              <a:solidFill>
                <a:srgbClr val="D6ECFF"/>
              </a:solidFill>
              <a:ln w="9525">
                <a:solidFill>
                  <a:srgbClr val="D6ECFF"/>
                </a:solidFill>
                <a:miter lim="800000"/>
                <a:headEnd/>
                <a:tailEnd/>
              </a:ln>
            </p:spPr>
            <p:txBody>
              <a:bodyPr wrap="none" anchor="ctr"/>
              <a:lstStyle/>
              <a:p>
                <a:endParaRPr lang="fr-FR"/>
              </a:p>
            </p:txBody>
          </p:sp>
          <p:graphicFrame>
            <p:nvGraphicFramePr>
              <p:cNvPr id="115" name="Object 72"/>
              <p:cNvGraphicFramePr>
                <a:graphicFrameLocks noChangeAspect="1"/>
              </p:cNvGraphicFramePr>
              <p:nvPr/>
            </p:nvGraphicFramePr>
            <p:xfrm>
              <a:off x="3347" y="3519"/>
              <a:ext cx="1845" cy="493"/>
            </p:xfrm>
            <a:graphic>
              <a:graphicData uri="http://schemas.openxmlformats.org/presentationml/2006/ole">
                <mc:AlternateContent xmlns:mc="http://schemas.openxmlformats.org/markup-compatibility/2006">
                  <mc:Choice xmlns:v="urn:schemas-microsoft-com:vml" Requires="v">
                    <p:oleObj spid="_x0000_s9881" name="Equation" r:id="rId19" imgW="2286000" imgH="609480" progId="Equation.3">
                      <p:embed/>
                    </p:oleObj>
                  </mc:Choice>
                  <mc:Fallback>
                    <p:oleObj name="Equation" r:id="rId19" imgW="2286000" imgH="609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47" y="3519"/>
                            <a:ext cx="1845" cy="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2" name="Rectangle 96"/>
            <p:cNvSpPr>
              <a:spLocks noChangeArrowheads="1"/>
            </p:cNvSpPr>
            <p:nvPr/>
          </p:nvSpPr>
          <p:spPr bwMode="auto">
            <a:xfrm>
              <a:off x="563" y="3397"/>
              <a:ext cx="9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2"/>
                <a:buChar char="§"/>
              </a:pPr>
              <a:r>
                <a:rPr kumimoji="1" lang="en-US" dirty="0"/>
                <a:t> </a:t>
              </a:r>
            </a:p>
          </p:txBody>
        </p:sp>
      </p:grpSp>
      <p:sp>
        <p:nvSpPr>
          <p:cNvPr id="53" name="TextBox 52"/>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1167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9"/>
          <p:cNvGraphicFramePr>
            <a:graphicFrameLocks noChangeAspect="1"/>
          </p:cNvGraphicFramePr>
          <p:nvPr>
            <p:extLst>
              <p:ext uri="{D42A27DB-BD31-4B8C-83A1-F6EECF244321}">
                <p14:modId xmlns:p14="http://schemas.microsoft.com/office/powerpoint/2010/main" val="889835342"/>
              </p:ext>
            </p:extLst>
          </p:nvPr>
        </p:nvGraphicFramePr>
        <p:xfrm>
          <a:off x="2591780" y="4104075"/>
          <a:ext cx="1237605" cy="962916"/>
        </p:xfrm>
        <a:graphic>
          <a:graphicData uri="http://schemas.openxmlformats.org/presentationml/2006/ole">
            <mc:AlternateContent xmlns:mc="http://schemas.openxmlformats.org/markup-compatibility/2006">
              <mc:Choice xmlns:v="urn:schemas-microsoft-com:vml" Requires="v">
                <p:oleObj spid="_x0000_s10328" name="Equation" r:id="rId3" imgW="508000" imgH="393700" progId="Equation.3">
                  <p:embed/>
                </p:oleObj>
              </mc:Choice>
              <mc:Fallback>
                <p:oleObj name="Equation" r:id="rId3" imgW="508000" imgH="393700" progId="Equation.3">
                  <p:embed/>
                  <p:pic>
                    <p:nvPicPr>
                      <p:cNvPr id="0" name=""/>
                      <p:cNvPicPr>
                        <a:picLocks noChangeAspect="1" noChangeArrowheads="1"/>
                      </p:cNvPicPr>
                      <p:nvPr/>
                    </p:nvPicPr>
                    <p:blipFill>
                      <a:blip r:embed="rId4">
                        <a:alphaModFix amt="50000"/>
                      </a:blip>
                      <a:srcRect/>
                      <a:stretch>
                        <a:fillRect/>
                      </a:stretch>
                    </p:blipFill>
                    <p:spPr bwMode="auto">
                      <a:xfrm>
                        <a:off x="2591780" y="4104075"/>
                        <a:ext cx="1237605" cy="962916"/>
                      </a:xfrm>
                      <a:prstGeom prst="rect">
                        <a:avLst/>
                      </a:prstGeom>
                      <a:solidFill>
                        <a:schemeClr val="tx2"/>
                      </a:solidFill>
                      <a:ln>
                        <a:noFill/>
                      </a:ln>
                      <a:effectLst/>
                      <a:extLst/>
                    </p:spPr>
                  </p:pic>
                </p:oleObj>
              </mc:Fallback>
            </mc:AlternateContent>
          </a:graphicData>
        </a:graphic>
      </p:graphicFrame>
      <p:pic>
        <p:nvPicPr>
          <p:cNvPr id="10" name="Picture 9"/>
          <p:cNvPicPr>
            <a:picLocks noChangeAspect="1"/>
          </p:cNvPicPr>
          <p:nvPr/>
        </p:nvPicPr>
        <p:blipFill>
          <a:blip r:embed="rId5"/>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Units</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17</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6"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133745"/>
            <a:ext cx="8370930" cy="2790310"/>
          </a:xfrm>
        </p:spPr>
        <p:txBody>
          <a:bodyPr>
            <a:normAutofit lnSpcReduction="10000"/>
          </a:bodyPr>
          <a:lstStyle/>
          <a:p>
            <a:r>
              <a:rPr lang="en-US" sz="2400" dirty="0"/>
              <a:t>The energy acquired by an electron </a:t>
            </a:r>
            <a:r>
              <a:rPr lang="en-US" sz="2400" dirty="0" smtClean="0"/>
              <a:t>accelerated in </a:t>
            </a:r>
            <a:r>
              <a:rPr lang="en-US" sz="2400" dirty="0"/>
              <a:t>a potential of 1 Volt is defined as being 1 </a:t>
            </a:r>
            <a:r>
              <a:rPr lang="en-US" sz="2400" dirty="0" err="1" smtClean="0"/>
              <a:t>eV</a:t>
            </a:r>
            <a:endParaRPr lang="en-US" sz="1000" dirty="0">
              <a:solidFill>
                <a:schemeClr val="bg2"/>
              </a:solidFill>
            </a:endParaRPr>
          </a:p>
          <a:p>
            <a:r>
              <a:rPr lang="en-US" sz="2400" dirty="0">
                <a:solidFill>
                  <a:srgbClr val="FFFFFF"/>
                </a:solidFill>
              </a:rPr>
              <a:t>1 </a:t>
            </a:r>
            <a:r>
              <a:rPr lang="en-US" sz="2400" dirty="0" err="1">
                <a:solidFill>
                  <a:srgbClr val="FFFFFF"/>
                </a:solidFill>
              </a:rPr>
              <a:t>eV</a:t>
            </a:r>
            <a:r>
              <a:rPr lang="en-US" sz="2400" dirty="0">
                <a:solidFill>
                  <a:srgbClr val="FFFFFF"/>
                </a:solidFill>
              </a:rPr>
              <a:t> </a:t>
            </a:r>
            <a:r>
              <a:rPr lang="en-US" sz="2400" dirty="0" smtClean="0">
                <a:solidFill>
                  <a:srgbClr val="FFFFFF"/>
                </a:solidFill>
              </a:rPr>
              <a:t>is energy gained by </a:t>
            </a:r>
            <a:r>
              <a:rPr lang="en-US" sz="2400" dirty="0">
                <a:solidFill>
                  <a:srgbClr val="FFFFFF"/>
                </a:solidFill>
              </a:rPr>
              <a:t>1 elementary </a:t>
            </a:r>
            <a:r>
              <a:rPr lang="en-US" sz="2400" dirty="0" smtClean="0">
                <a:solidFill>
                  <a:srgbClr val="FFFFFF"/>
                </a:solidFill>
              </a:rPr>
              <a:t>charge</a:t>
            </a:r>
            <a:r>
              <a:rPr lang="en-US" sz="2400" dirty="0">
                <a:solidFill>
                  <a:srgbClr val="FFFFFF"/>
                </a:solidFill>
              </a:rPr>
              <a:t> </a:t>
            </a:r>
            <a:r>
              <a:rPr lang="en-US" sz="2400" dirty="0" smtClean="0">
                <a:solidFill>
                  <a:srgbClr val="FFFFFF"/>
                </a:solidFill>
              </a:rPr>
              <a:t>accelerated </a:t>
            </a:r>
            <a:r>
              <a:rPr lang="en-US" sz="2400" dirty="0">
                <a:solidFill>
                  <a:srgbClr val="FFFFFF"/>
                </a:solidFill>
              </a:rPr>
              <a:t>by 1 Volt</a:t>
            </a:r>
            <a:r>
              <a:rPr lang="en-US" sz="2400" dirty="0" smtClean="0">
                <a:solidFill>
                  <a:srgbClr val="FFFFFF"/>
                </a:solidFill>
              </a:rPr>
              <a:t>.</a:t>
            </a:r>
            <a:endParaRPr lang="en-US" sz="1000" dirty="0"/>
          </a:p>
          <a:p>
            <a:r>
              <a:rPr lang="en-US" sz="2400" dirty="0">
                <a:solidFill>
                  <a:srgbClr val="FFFFFF"/>
                </a:solidFill>
              </a:rPr>
              <a:t>Thus : 1 </a:t>
            </a:r>
            <a:r>
              <a:rPr lang="en-US" sz="2400" dirty="0" err="1">
                <a:solidFill>
                  <a:srgbClr val="FFFFFF"/>
                </a:solidFill>
              </a:rPr>
              <a:t>eV</a:t>
            </a:r>
            <a:r>
              <a:rPr lang="en-US" sz="2400" dirty="0">
                <a:solidFill>
                  <a:srgbClr val="FFFFFF"/>
                </a:solidFill>
              </a:rPr>
              <a:t> = 1.6 x 10</a:t>
            </a:r>
            <a:r>
              <a:rPr lang="en-US" sz="2400" baseline="30000" dirty="0">
                <a:solidFill>
                  <a:srgbClr val="FFFFFF"/>
                </a:solidFill>
              </a:rPr>
              <a:t>-19</a:t>
            </a:r>
            <a:r>
              <a:rPr lang="en-US" sz="2400" dirty="0">
                <a:solidFill>
                  <a:srgbClr val="FFFFFF"/>
                </a:solidFill>
              </a:rPr>
              <a:t> </a:t>
            </a:r>
            <a:r>
              <a:rPr lang="en-US" sz="2400" dirty="0" smtClean="0">
                <a:solidFill>
                  <a:srgbClr val="FFFFFF"/>
                </a:solidFill>
              </a:rPr>
              <a:t>Joules</a:t>
            </a:r>
            <a:endParaRPr lang="en-US" sz="1000" dirty="0"/>
          </a:p>
          <a:p>
            <a:r>
              <a:rPr lang="en-US" sz="2400" dirty="0"/>
              <a:t>The unit </a:t>
            </a:r>
            <a:r>
              <a:rPr lang="en-US" sz="2400" dirty="0" err="1"/>
              <a:t>eV</a:t>
            </a:r>
            <a:r>
              <a:rPr lang="en-US" sz="2400" dirty="0"/>
              <a:t> is too small to be used currently, we use:</a:t>
            </a:r>
          </a:p>
          <a:p>
            <a:pPr lvl="1">
              <a:buNone/>
            </a:pPr>
            <a:r>
              <a:rPr lang="en-US" sz="2000" dirty="0"/>
              <a:t>1 </a:t>
            </a:r>
            <a:r>
              <a:rPr lang="en-US" sz="2000" dirty="0" err="1"/>
              <a:t>keV</a:t>
            </a:r>
            <a:r>
              <a:rPr lang="en-US" sz="2000" dirty="0"/>
              <a:t> = 10</a:t>
            </a:r>
            <a:r>
              <a:rPr lang="en-US" sz="2000" baseline="30000" dirty="0"/>
              <a:t>3</a:t>
            </a:r>
            <a:r>
              <a:rPr lang="en-US" sz="2000" dirty="0"/>
              <a:t> </a:t>
            </a:r>
            <a:r>
              <a:rPr lang="en-US" sz="2000" dirty="0" err="1"/>
              <a:t>eV</a:t>
            </a:r>
            <a:r>
              <a:rPr lang="en-US" sz="2000" dirty="0"/>
              <a:t>; 1 MeV = 10</a:t>
            </a:r>
            <a:r>
              <a:rPr lang="en-US" sz="2000" baseline="30000" dirty="0"/>
              <a:t>6</a:t>
            </a:r>
            <a:r>
              <a:rPr lang="en-US" sz="2000" dirty="0"/>
              <a:t> </a:t>
            </a:r>
            <a:r>
              <a:rPr lang="en-US" sz="2000" dirty="0" err="1"/>
              <a:t>eV</a:t>
            </a:r>
            <a:r>
              <a:rPr lang="en-US" sz="2000" dirty="0"/>
              <a:t>; 1 </a:t>
            </a:r>
            <a:r>
              <a:rPr lang="en-US" sz="2000" dirty="0" err="1"/>
              <a:t>GeV</a:t>
            </a:r>
            <a:r>
              <a:rPr lang="en-US" sz="2000" dirty="0"/>
              <a:t>=10</a:t>
            </a:r>
            <a:r>
              <a:rPr lang="en-US" sz="2000" baseline="30000" dirty="0"/>
              <a:t>9</a:t>
            </a:r>
            <a:r>
              <a:rPr lang="en-US" sz="2000" dirty="0"/>
              <a:t>; 1 </a:t>
            </a:r>
            <a:r>
              <a:rPr lang="en-US" sz="2000" dirty="0" err="1"/>
              <a:t>TeV</a:t>
            </a:r>
            <a:r>
              <a:rPr lang="en-US" sz="2000" dirty="0"/>
              <a:t>=10</a:t>
            </a:r>
            <a:r>
              <a:rPr lang="en-US" sz="2000" baseline="30000" dirty="0"/>
              <a:t>12</a:t>
            </a:r>
            <a:r>
              <a:rPr lang="en-US" sz="2000" dirty="0"/>
              <a:t>,……</a:t>
            </a:r>
            <a:r>
              <a:rPr lang="en-US" sz="2000" dirty="0" smtClean="0"/>
              <a:t>…</a:t>
            </a:r>
            <a:endParaRPr lang="en-US" sz="1800" dirty="0"/>
          </a:p>
        </p:txBody>
      </p:sp>
      <p:sp>
        <p:nvSpPr>
          <p:cNvPr id="12" name="AutoShape 7"/>
          <p:cNvSpPr>
            <a:spLocks/>
          </p:cNvSpPr>
          <p:nvPr/>
        </p:nvSpPr>
        <p:spPr bwMode="auto">
          <a:xfrm>
            <a:off x="4031940" y="4554125"/>
            <a:ext cx="1260475" cy="388938"/>
          </a:xfrm>
          <a:prstGeom prst="borderCallout2">
            <a:avLst>
              <a:gd name="adj1" fmla="val 29389"/>
              <a:gd name="adj2" fmla="val -6046"/>
              <a:gd name="adj3" fmla="val 26309"/>
              <a:gd name="adj4" fmla="val -18685"/>
              <a:gd name="adj5" fmla="val -11314"/>
              <a:gd name="adj6" fmla="val -52238"/>
            </a:avLst>
          </a:prstGeom>
          <a:solidFill>
            <a:schemeClr val="bg1"/>
          </a:solidFill>
          <a:ln w="9525">
            <a:solidFill>
              <a:schemeClr val="tx1"/>
            </a:solidFill>
            <a:miter lim="800000"/>
            <a:headEnd/>
            <a:tailEnd/>
          </a:ln>
        </p:spPr>
        <p:txBody>
          <a:bodyPr anchor="ctr"/>
          <a:lstStyle/>
          <a:p>
            <a:pPr algn="ctr" eaLnBrk="0" hangingPunct="0"/>
            <a:r>
              <a:rPr lang="en-US" sz="2000" dirty="0">
                <a:solidFill>
                  <a:srgbClr val="7FD13B"/>
                </a:solidFill>
              </a:rPr>
              <a:t>Energy</a:t>
            </a:r>
          </a:p>
        </p:txBody>
      </p:sp>
      <p:sp>
        <p:nvSpPr>
          <p:cNvPr id="13" name="AutoShape 8"/>
          <p:cNvSpPr>
            <a:spLocks/>
          </p:cNvSpPr>
          <p:nvPr/>
        </p:nvSpPr>
        <p:spPr bwMode="auto">
          <a:xfrm>
            <a:off x="701570" y="4464115"/>
            <a:ext cx="1628775" cy="420688"/>
          </a:xfrm>
          <a:prstGeom prst="borderCallout2">
            <a:avLst>
              <a:gd name="adj1" fmla="val 27171"/>
              <a:gd name="adj2" fmla="val 104681"/>
              <a:gd name="adj3" fmla="val 30019"/>
              <a:gd name="adj4" fmla="val 109478"/>
              <a:gd name="adj5" fmla="val 23447"/>
              <a:gd name="adj6" fmla="val 120737"/>
            </a:avLst>
          </a:prstGeom>
          <a:solidFill>
            <a:schemeClr val="bg1"/>
          </a:solidFill>
          <a:ln w="9525">
            <a:solidFill>
              <a:schemeClr val="tx1"/>
            </a:solidFill>
            <a:miter lim="800000"/>
            <a:headEnd/>
            <a:tailEnd/>
          </a:ln>
        </p:spPr>
        <p:txBody>
          <a:bodyPr anchor="ctr"/>
          <a:lstStyle/>
          <a:p>
            <a:pPr algn="ctr" eaLnBrk="0" hangingPunct="0"/>
            <a:r>
              <a:rPr lang="en-US" sz="2000" dirty="0">
                <a:solidFill>
                  <a:schemeClr val="accent1"/>
                </a:solidFill>
              </a:rPr>
              <a:t>Momentum</a:t>
            </a:r>
          </a:p>
        </p:txBody>
      </p:sp>
      <p:sp>
        <p:nvSpPr>
          <p:cNvPr id="16" name="Content Placeholder 2"/>
          <p:cNvSpPr txBox="1">
            <a:spLocks/>
          </p:cNvSpPr>
          <p:nvPr/>
        </p:nvSpPr>
        <p:spPr>
          <a:xfrm>
            <a:off x="5382089" y="3924055"/>
            <a:ext cx="3555395" cy="1170130"/>
          </a:xfrm>
          <a:prstGeom prst="rect">
            <a:avLst/>
          </a:prstGeom>
        </p:spPr>
        <p:txBody>
          <a:bodyPr vert="horz">
            <a:normAutofit fontScale="92500"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800" dirty="0" smtClean="0"/>
              <a:t>Therefore the units of momentum are </a:t>
            </a:r>
            <a:r>
              <a:rPr lang="en-US" sz="2800" dirty="0" err="1" smtClean="0"/>
              <a:t>GeV</a:t>
            </a:r>
            <a:r>
              <a:rPr lang="en-US" sz="2800" dirty="0" smtClean="0"/>
              <a:t>/c,..,</a:t>
            </a:r>
            <a:r>
              <a:rPr lang="en-US" sz="2800" dirty="0" err="1" smtClean="0"/>
              <a:t>etc</a:t>
            </a:r>
            <a:r>
              <a:rPr lang="en-US" sz="2800" dirty="0" smtClean="0"/>
              <a:t>.</a:t>
            </a:r>
          </a:p>
          <a:p>
            <a:endParaRPr lang="en-US" sz="3200" dirty="0" smtClean="0"/>
          </a:p>
        </p:txBody>
      </p:sp>
      <p:sp>
        <p:nvSpPr>
          <p:cNvPr id="17" name="Content Placeholder 2"/>
          <p:cNvSpPr txBox="1">
            <a:spLocks/>
          </p:cNvSpPr>
          <p:nvPr/>
        </p:nvSpPr>
        <p:spPr>
          <a:xfrm>
            <a:off x="476545" y="5319210"/>
            <a:ext cx="8442430" cy="1035115"/>
          </a:xfrm>
          <a:prstGeom prst="rect">
            <a:avLst/>
          </a:prstGeom>
        </p:spPr>
        <p:txBody>
          <a:bodyPr vert="horz">
            <a:normAutofit fontScale="85000"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90000"/>
              </a:lnSpc>
            </a:pPr>
            <a:r>
              <a:rPr lang="en-US" sz="3200" dirty="0">
                <a:solidFill>
                  <a:srgbClr val="FFFFFF"/>
                </a:solidFill>
              </a:rPr>
              <a:t>when </a:t>
            </a:r>
            <a:r>
              <a:rPr lang="el-GR" sz="3200" dirty="0" smtClean="0">
                <a:solidFill>
                  <a:srgbClr val="FFFFFF"/>
                </a:solidFill>
                <a:sym typeface="Math1" charset="0"/>
              </a:rPr>
              <a:t>β</a:t>
            </a:r>
            <a:r>
              <a:rPr lang="en-US" sz="3200" dirty="0" smtClean="0">
                <a:solidFill>
                  <a:srgbClr val="FFFFFF"/>
                </a:solidFill>
                <a:sym typeface="Math1" charset="0"/>
              </a:rPr>
              <a:t> = 1 </a:t>
            </a:r>
            <a:r>
              <a:rPr lang="en-US" sz="3200" dirty="0">
                <a:solidFill>
                  <a:srgbClr val="FFFFFF"/>
                </a:solidFill>
                <a:sym typeface="Math1" charset="0"/>
              </a:rPr>
              <a:t>energy and momentum are </a:t>
            </a:r>
            <a:r>
              <a:rPr lang="en-US" sz="3200" dirty="0" smtClean="0">
                <a:solidFill>
                  <a:srgbClr val="FFFFFF"/>
                </a:solidFill>
                <a:sym typeface="Math1" charset="0"/>
              </a:rPr>
              <a:t>equal</a:t>
            </a:r>
            <a:endParaRPr lang="en-US" sz="1800" dirty="0">
              <a:solidFill>
                <a:srgbClr val="FFFFFF"/>
              </a:solidFill>
              <a:sym typeface="Math1" charset="0"/>
            </a:endParaRPr>
          </a:p>
          <a:p>
            <a:pPr>
              <a:lnSpc>
                <a:spcPct val="90000"/>
              </a:lnSpc>
            </a:pPr>
            <a:r>
              <a:rPr lang="en-US" sz="3200" dirty="0">
                <a:solidFill>
                  <a:srgbClr val="FFFFFF"/>
                </a:solidFill>
                <a:sym typeface="Math1" charset="0"/>
              </a:rPr>
              <a:t>when </a:t>
            </a:r>
            <a:r>
              <a:rPr lang="el-GR" sz="3200" dirty="0" smtClean="0">
                <a:solidFill>
                  <a:srgbClr val="FFFFFF"/>
                </a:solidFill>
                <a:sym typeface="Math1" charset="0"/>
              </a:rPr>
              <a:t>β</a:t>
            </a:r>
            <a:r>
              <a:rPr lang="en-US" sz="3200" dirty="0" smtClean="0">
                <a:solidFill>
                  <a:srgbClr val="FFFFFF"/>
                </a:solidFill>
                <a:sym typeface="Math1" charset="0"/>
              </a:rPr>
              <a:t> &lt; 1 </a:t>
            </a:r>
            <a:r>
              <a:rPr lang="en-US" sz="3200" dirty="0">
                <a:solidFill>
                  <a:srgbClr val="FFFFFF"/>
                </a:solidFill>
                <a:sym typeface="Math1" charset="0"/>
              </a:rPr>
              <a:t>the energy and momentum are not </a:t>
            </a:r>
            <a:r>
              <a:rPr lang="en-US" sz="3200" dirty="0" smtClean="0">
                <a:solidFill>
                  <a:srgbClr val="FFFFFF"/>
                </a:solidFill>
                <a:sym typeface="Math1" charset="0"/>
              </a:rPr>
              <a:t>equal</a:t>
            </a:r>
            <a:endParaRPr lang="en-US" sz="3600" dirty="0" smtClean="0">
              <a:solidFill>
                <a:srgbClr val="FFFFFF"/>
              </a:solidFill>
            </a:endParaRPr>
          </a:p>
          <a:p>
            <a:endParaRPr lang="en-US" sz="3200" dirty="0" smtClean="0"/>
          </a:p>
        </p:txBody>
      </p:sp>
      <p:sp>
        <p:nvSpPr>
          <p:cNvPr id="18" name="TextBox 17"/>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114368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Accelerator Coordinate System</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18</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Rectangle 265"/>
          <p:cNvSpPr txBox="1">
            <a:spLocks noChangeArrowheads="1"/>
          </p:cNvSpPr>
          <p:nvPr/>
        </p:nvSpPr>
        <p:spPr>
          <a:xfrm>
            <a:off x="762260" y="5229200"/>
            <a:ext cx="7950200" cy="100965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charset="2"/>
              <a:buChar char="§"/>
            </a:pPr>
            <a:r>
              <a:rPr lang="en-US" sz="2400" dirty="0" smtClean="0">
                <a:solidFill>
                  <a:srgbClr val="FFFFFF"/>
                </a:solidFill>
              </a:rPr>
              <a:t>We can speak about a: </a:t>
            </a:r>
          </a:p>
          <a:p>
            <a:pPr lvl="1">
              <a:buFont typeface="Wingdings" charset="0"/>
              <a:buNone/>
            </a:pPr>
            <a:r>
              <a:rPr lang="en-US" sz="2800" b="1" u="sng" dirty="0" smtClean="0">
                <a:solidFill>
                  <a:srgbClr val="FFFFFF"/>
                </a:solidFill>
              </a:rPr>
              <a:t>Rotating Cartesian Co-ordinate System</a:t>
            </a:r>
            <a:endParaRPr lang="en-US" sz="2800" b="1" u="sng" dirty="0">
              <a:solidFill>
                <a:srgbClr val="FFFFFF"/>
              </a:solidFill>
            </a:endParaRPr>
          </a:p>
        </p:txBody>
      </p:sp>
      <p:sp>
        <p:nvSpPr>
          <p:cNvPr id="14" name="Freeform 46"/>
          <p:cNvSpPr>
            <a:spLocks/>
          </p:cNvSpPr>
          <p:nvPr/>
        </p:nvSpPr>
        <p:spPr bwMode="auto">
          <a:xfrm>
            <a:off x="6318843" y="3618492"/>
            <a:ext cx="133350" cy="122238"/>
          </a:xfrm>
          <a:custGeom>
            <a:avLst/>
            <a:gdLst>
              <a:gd name="T0" fmla="*/ 0 w 168"/>
              <a:gd name="T1" fmla="*/ 2147483647 h 154"/>
              <a:gd name="T2" fmla="*/ 2147483647 w 168"/>
              <a:gd name="T3" fmla="*/ 0 h 154"/>
              <a:gd name="T4" fmla="*/ 2147483647 w 168"/>
              <a:gd name="T5" fmla="*/ 2147483647 h 154"/>
              <a:gd name="T6" fmla="*/ 0 w 168"/>
              <a:gd name="T7" fmla="*/ 2147483647 h 154"/>
              <a:gd name="T8" fmla="*/ 0 w 168"/>
              <a:gd name="T9" fmla="*/ 2147483647 h 154"/>
              <a:gd name="T10" fmla="*/ 0 60000 65536"/>
              <a:gd name="T11" fmla="*/ 0 60000 65536"/>
              <a:gd name="T12" fmla="*/ 0 60000 65536"/>
              <a:gd name="T13" fmla="*/ 0 60000 65536"/>
              <a:gd name="T14" fmla="*/ 0 60000 65536"/>
              <a:gd name="T15" fmla="*/ 0 w 168"/>
              <a:gd name="T16" fmla="*/ 0 h 154"/>
              <a:gd name="T17" fmla="*/ 168 w 168"/>
              <a:gd name="T18" fmla="*/ 154 h 154"/>
            </a:gdLst>
            <a:ahLst/>
            <a:cxnLst>
              <a:cxn ang="T10">
                <a:pos x="T0" y="T1"/>
              </a:cxn>
              <a:cxn ang="T11">
                <a:pos x="T2" y="T3"/>
              </a:cxn>
              <a:cxn ang="T12">
                <a:pos x="T4" y="T5"/>
              </a:cxn>
              <a:cxn ang="T13">
                <a:pos x="T6" y="T7"/>
              </a:cxn>
              <a:cxn ang="T14">
                <a:pos x="T8" y="T9"/>
              </a:cxn>
            </a:cxnLst>
            <a:rect l="T15" t="T16" r="T17" b="T18"/>
            <a:pathLst>
              <a:path w="168" h="154">
                <a:moveTo>
                  <a:pt x="0" y="154"/>
                </a:moveTo>
                <a:lnTo>
                  <a:pt x="84" y="0"/>
                </a:lnTo>
                <a:lnTo>
                  <a:pt x="168" y="154"/>
                </a:lnTo>
                <a:lnTo>
                  <a:pt x="0" y="15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47"/>
          <p:cNvSpPr>
            <a:spLocks noChangeArrowheads="1"/>
          </p:cNvSpPr>
          <p:nvPr/>
        </p:nvSpPr>
        <p:spPr bwMode="auto">
          <a:xfrm>
            <a:off x="6372818" y="3618492"/>
            <a:ext cx="25400" cy="1497012"/>
          </a:xfrm>
          <a:prstGeom prst="rect">
            <a:avLst/>
          </a:prstGeom>
          <a:solidFill>
            <a:srgbClr val="EA15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 name="Freeform 48"/>
          <p:cNvSpPr>
            <a:spLocks/>
          </p:cNvSpPr>
          <p:nvPr/>
        </p:nvSpPr>
        <p:spPr bwMode="auto">
          <a:xfrm>
            <a:off x="6896692" y="4074052"/>
            <a:ext cx="131763" cy="120650"/>
          </a:xfrm>
          <a:custGeom>
            <a:avLst/>
            <a:gdLst>
              <a:gd name="T0" fmla="*/ 0 w 167"/>
              <a:gd name="T1" fmla="*/ 0 h 154"/>
              <a:gd name="T2" fmla="*/ 2147483647 w 167"/>
              <a:gd name="T3" fmla="*/ 2147483647 h 154"/>
              <a:gd name="T4" fmla="*/ 2147483647 w 167"/>
              <a:gd name="T5" fmla="*/ 2147483647 h 154"/>
              <a:gd name="T6" fmla="*/ 0 w 167"/>
              <a:gd name="T7" fmla="*/ 0 h 154"/>
              <a:gd name="T8" fmla="*/ 0 w 167"/>
              <a:gd name="T9" fmla="*/ 0 h 154"/>
              <a:gd name="T10" fmla="*/ 0 60000 65536"/>
              <a:gd name="T11" fmla="*/ 0 60000 65536"/>
              <a:gd name="T12" fmla="*/ 0 60000 65536"/>
              <a:gd name="T13" fmla="*/ 0 60000 65536"/>
              <a:gd name="T14" fmla="*/ 0 60000 65536"/>
              <a:gd name="T15" fmla="*/ 0 w 167"/>
              <a:gd name="T16" fmla="*/ 0 h 154"/>
              <a:gd name="T17" fmla="*/ 167 w 167"/>
              <a:gd name="T18" fmla="*/ 154 h 154"/>
            </a:gdLst>
            <a:ahLst/>
            <a:cxnLst>
              <a:cxn ang="T10">
                <a:pos x="T0" y="T1"/>
              </a:cxn>
              <a:cxn ang="T11">
                <a:pos x="T2" y="T3"/>
              </a:cxn>
              <a:cxn ang="T12">
                <a:pos x="T4" y="T5"/>
              </a:cxn>
              <a:cxn ang="T13">
                <a:pos x="T6" y="T7"/>
              </a:cxn>
              <a:cxn ang="T14">
                <a:pos x="T8" y="T9"/>
              </a:cxn>
            </a:cxnLst>
            <a:rect l="T15" t="T16" r="T17" b="T18"/>
            <a:pathLst>
              <a:path w="167" h="154">
                <a:moveTo>
                  <a:pt x="0" y="0"/>
                </a:moveTo>
                <a:lnTo>
                  <a:pt x="167" y="28"/>
                </a:lnTo>
                <a:lnTo>
                  <a:pt x="54" y="154"/>
                </a:lnTo>
                <a:lnTo>
                  <a:pt x="0"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49"/>
          <p:cNvSpPr>
            <a:spLocks/>
          </p:cNvSpPr>
          <p:nvPr/>
        </p:nvSpPr>
        <p:spPr bwMode="auto">
          <a:xfrm>
            <a:off x="5926845" y="4084427"/>
            <a:ext cx="1103312" cy="425310"/>
          </a:xfrm>
          <a:custGeom>
            <a:avLst/>
            <a:gdLst>
              <a:gd name="T0" fmla="*/ 0 w 820"/>
              <a:gd name="T1" fmla="*/ 2147483647 h 313"/>
              <a:gd name="T2" fmla="*/ 2147483647 w 820"/>
              <a:gd name="T3" fmla="*/ 2147483647 h 313"/>
              <a:gd name="T4" fmla="*/ 2147483647 w 820"/>
              <a:gd name="T5" fmla="*/ 2147483647 h 313"/>
              <a:gd name="T6" fmla="*/ 2147483647 w 820"/>
              <a:gd name="T7" fmla="*/ 0 h 313"/>
              <a:gd name="T8" fmla="*/ 0 w 820"/>
              <a:gd name="T9" fmla="*/ 2147483647 h 313"/>
              <a:gd name="T10" fmla="*/ 0 60000 65536"/>
              <a:gd name="T11" fmla="*/ 0 60000 65536"/>
              <a:gd name="T12" fmla="*/ 0 60000 65536"/>
              <a:gd name="T13" fmla="*/ 0 60000 65536"/>
              <a:gd name="T14" fmla="*/ 0 60000 65536"/>
              <a:gd name="T15" fmla="*/ 0 w 820"/>
              <a:gd name="T16" fmla="*/ 0 h 313"/>
              <a:gd name="T17" fmla="*/ 820 w 820"/>
              <a:gd name="T18" fmla="*/ 313 h 313"/>
            </a:gdLst>
            <a:ahLst/>
            <a:cxnLst>
              <a:cxn ang="T10">
                <a:pos x="T0" y="T1"/>
              </a:cxn>
              <a:cxn ang="T11">
                <a:pos x="T2" y="T3"/>
              </a:cxn>
              <a:cxn ang="T12">
                <a:pos x="T4" y="T5"/>
              </a:cxn>
              <a:cxn ang="T13">
                <a:pos x="T6" y="T7"/>
              </a:cxn>
              <a:cxn ang="T14">
                <a:pos x="T8" y="T9"/>
              </a:cxn>
            </a:cxnLst>
            <a:rect l="T15" t="T16" r="T17" b="T18"/>
            <a:pathLst>
              <a:path w="820" h="313">
                <a:moveTo>
                  <a:pt x="0" y="283"/>
                </a:moveTo>
                <a:lnTo>
                  <a:pt x="9" y="313"/>
                </a:lnTo>
                <a:lnTo>
                  <a:pt x="820" y="30"/>
                </a:lnTo>
                <a:lnTo>
                  <a:pt x="811" y="0"/>
                </a:lnTo>
                <a:lnTo>
                  <a:pt x="0" y="28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50"/>
          <p:cNvSpPr>
            <a:spLocks/>
          </p:cNvSpPr>
          <p:nvPr/>
        </p:nvSpPr>
        <p:spPr bwMode="auto">
          <a:xfrm>
            <a:off x="7096975" y="4419727"/>
            <a:ext cx="123825" cy="122238"/>
          </a:xfrm>
          <a:custGeom>
            <a:avLst/>
            <a:gdLst>
              <a:gd name="T0" fmla="*/ 2147483647 w 158"/>
              <a:gd name="T1" fmla="*/ 0 h 153"/>
              <a:gd name="T2" fmla="*/ 2147483647 w 158"/>
              <a:gd name="T3" fmla="*/ 2147483647 h 153"/>
              <a:gd name="T4" fmla="*/ 0 w 158"/>
              <a:gd name="T5" fmla="*/ 2147483647 h 153"/>
              <a:gd name="T6" fmla="*/ 2147483647 w 158"/>
              <a:gd name="T7" fmla="*/ 0 h 153"/>
              <a:gd name="T8" fmla="*/ 2147483647 w 158"/>
              <a:gd name="T9" fmla="*/ 0 h 153"/>
              <a:gd name="T10" fmla="*/ 0 60000 65536"/>
              <a:gd name="T11" fmla="*/ 0 60000 65536"/>
              <a:gd name="T12" fmla="*/ 0 60000 65536"/>
              <a:gd name="T13" fmla="*/ 0 60000 65536"/>
              <a:gd name="T14" fmla="*/ 0 60000 65536"/>
              <a:gd name="T15" fmla="*/ 0 w 158"/>
              <a:gd name="T16" fmla="*/ 0 h 153"/>
              <a:gd name="T17" fmla="*/ 158 w 158"/>
              <a:gd name="T18" fmla="*/ 153 h 153"/>
            </a:gdLst>
            <a:ahLst/>
            <a:cxnLst>
              <a:cxn ang="T10">
                <a:pos x="T0" y="T1"/>
              </a:cxn>
              <a:cxn ang="T11">
                <a:pos x="T2" y="T3"/>
              </a:cxn>
              <a:cxn ang="T12">
                <a:pos x="T4" y="T5"/>
              </a:cxn>
              <a:cxn ang="T13">
                <a:pos x="T6" y="T7"/>
              </a:cxn>
              <a:cxn ang="T14">
                <a:pos x="T8" y="T9"/>
              </a:cxn>
            </a:cxnLst>
            <a:rect l="T15" t="T16" r="T17" b="T18"/>
            <a:pathLst>
              <a:path w="158" h="153">
                <a:moveTo>
                  <a:pt x="36" y="0"/>
                </a:moveTo>
                <a:lnTo>
                  <a:pt x="158" y="109"/>
                </a:lnTo>
                <a:lnTo>
                  <a:pt x="0" y="153"/>
                </a:lnTo>
                <a:lnTo>
                  <a:pt x="36"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51"/>
          <p:cNvSpPr>
            <a:spLocks/>
          </p:cNvSpPr>
          <p:nvPr/>
        </p:nvSpPr>
        <p:spPr bwMode="auto">
          <a:xfrm>
            <a:off x="6010868" y="4225574"/>
            <a:ext cx="1131887" cy="284163"/>
          </a:xfrm>
          <a:custGeom>
            <a:avLst/>
            <a:gdLst>
              <a:gd name="T0" fmla="*/ 2147483647 w 1425"/>
              <a:gd name="T1" fmla="*/ 0 h 360"/>
              <a:gd name="T2" fmla="*/ 0 w 1425"/>
              <a:gd name="T3" fmla="*/ 2147483647 h 360"/>
              <a:gd name="T4" fmla="*/ 2147483647 w 1425"/>
              <a:gd name="T5" fmla="*/ 2147483647 h 360"/>
              <a:gd name="T6" fmla="*/ 2147483647 w 1425"/>
              <a:gd name="T7" fmla="*/ 2147483647 h 360"/>
              <a:gd name="T8" fmla="*/ 2147483647 w 1425"/>
              <a:gd name="T9" fmla="*/ 0 h 360"/>
              <a:gd name="T10" fmla="*/ 0 60000 65536"/>
              <a:gd name="T11" fmla="*/ 0 60000 65536"/>
              <a:gd name="T12" fmla="*/ 0 60000 65536"/>
              <a:gd name="T13" fmla="*/ 0 60000 65536"/>
              <a:gd name="T14" fmla="*/ 0 60000 65536"/>
              <a:gd name="T15" fmla="*/ 0 w 1425"/>
              <a:gd name="T16" fmla="*/ 0 h 360"/>
              <a:gd name="T17" fmla="*/ 1425 w 1425"/>
              <a:gd name="T18" fmla="*/ 360 h 360"/>
            </a:gdLst>
            <a:ahLst/>
            <a:cxnLst>
              <a:cxn ang="T10">
                <a:pos x="T0" y="T1"/>
              </a:cxn>
              <a:cxn ang="T11">
                <a:pos x="T2" y="T3"/>
              </a:cxn>
              <a:cxn ang="T12">
                <a:pos x="T4" y="T5"/>
              </a:cxn>
              <a:cxn ang="T13">
                <a:pos x="T6" y="T7"/>
              </a:cxn>
              <a:cxn ang="T14">
                <a:pos x="T8" y="T9"/>
              </a:cxn>
            </a:cxnLst>
            <a:rect l="T15" t="T16" r="T17" b="T18"/>
            <a:pathLst>
              <a:path w="1425" h="360">
                <a:moveTo>
                  <a:pt x="5" y="0"/>
                </a:moveTo>
                <a:lnTo>
                  <a:pt x="0" y="30"/>
                </a:lnTo>
                <a:lnTo>
                  <a:pt x="1421" y="360"/>
                </a:lnTo>
                <a:lnTo>
                  <a:pt x="1425" y="330"/>
                </a:lnTo>
                <a:lnTo>
                  <a:pt x="5"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46"/>
          <p:cNvSpPr>
            <a:spLocks/>
          </p:cNvSpPr>
          <p:nvPr/>
        </p:nvSpPr>
        <p:spPr bwMode="auto">
          <a:xfrm>
            <a:off x="6196875" y="3564632"/>
            <a:ext cx="155575" cy="127000"/>
          </a:xfrm>
          <a:custGeom>
            <a:avLst/>
            <a:gdLst>
              <a:gd name="T0" fmla="*/ 0 w 194"/>
              <a:gd name="T1" fmla="*/ 0 h 159"/>
              <a:gd name="T2" fmla="*/ 0 w 194"/>
              <a:gd name="T3" fmla="*/ 2147483647 h 159"/>
              <a:gd name="T4" fmla="*/ 2147483647 w 194"/>
              <a:gd name="T5" fmla="*/ 2147483647 h 159"/>
              <a:gd name="T6" fmla="*/ 2147483647 w 194"/>
              <a:gd name="T7" fmla="*/ 2147483647 h 159"/>
              <a:gd name="T8" fmla="*/ 2147483647 w 194"/>
              <a:gd name="T9" fmla="*/ 2147483647 h 159"/>
              <a:gd name="T10" fmla="*/ 2147483647 w 194"/>
              <a:gd name="T11" fmla="*/ 2147483647 h 159"/>
              <a:gd name="T12" fmla="*/ 2147483647 w 194"/>
              <a:gd name="T13" fmla="*/ 2147483647 h 159"/>
              <a:gd name="T14" fmla="*/ 2147483647 w 194"/>
              <a:gd name="T15" fmla="*/ 2147483647 h 159"/>
              <a:gd name="T16" fmla="*/ 2147483647 w 194"/>
              <a:gd name="T17" fmla="*/ 2147483647 h 159"/>
              <a:gd name="T18" fmla="*/ 2147483647 w 194"/>
              <a:gd name="T19" fmla="*/ 2147483647 h 159"/>
              <a:gd name="T20" fmla="*/ 2147483647 w 194"/>
              <a:gd name="T21" fmla="*/ 2147483647 h 159"/>
              <a:gd name="T22" fmla="*/ 0 w 194"/>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59"/>
              <a:gd name="T38" fmla="*/ 194 w 194"/>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59">
                <a:moveTo>
                  <a:pt x="0" y="0"/>
                </a:moveTo>
                <a:lnTo>
                  <a:pt x="0" y="4"/>
                </a:lnTo>
                <a:lnTo>
                  <a:pt x="27" y="3"/>
                </a:lnTo>
                <a:lnTo>
                  <a:pt x="96" y="159"/>
                </a:lnTo>
                <a:lnTo>
                  <a:pt x="99" y="159"/>
                </a:lnTo>
                <a:lnTo>
                  <a:pt x="167" y="3"/>
                </a:lnTo>
                <a:lnTo>
                  <a:pt x="192" y="3"/>
                </a:lnTo>
                <a:lnTo>
                  <a:pt x="194" y="1"/>
                </a:lnTo>
                <a:lnTo>
                  <a:pt x="164" y="2"/>
                </a:lnTo>
                <a:lnTo>
                  <a:pt x="98" y="157"/>
                </a:lnTo>
                <a:lnTo>
                  <a:pt x="27" y="1"/>
                </a:lnTo>
                <a:lnTo>
                  <a:pt x="0"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47"/>
          <p:cNvSpPr>
            <a:spLocks/>
          </p:cNvSpPr>
          <p:nvPr/>
        </p:nvSpPr>
        <p:spPr bwMode="auto">
          <a:xfrm>
            <a:off x="6091831" y="3502605"/>
            <a:ext cx="155575" cy="223838"/>
          </a:xfrm>
          <a:custGeom>
            <a:avLst/>
            <a:gdLst>
              <a:gd name="T0" fmla="*/ 2147483647 w 196"/>
              <a:gd name="T1" fmla="*/ 2147483647 h 281"/>
              <a:gd name="T2" fmla="*/ 2147483647 w 196"/>
              <a:gd name="T3" fmla="*/ 2147483647 h 281"/>
              <a:gd name="T4" fmla="*/ 2147483647 w 196"/>
              <a:gd name="T5" fmla="*/ 2147483647 h 281"/>
              <a:gd name="T6" fmla="*/ 2147483647 w 196"/>
              <a:gd name="T7" fmla="*/ 2147483647 h 281"/>
              <a:gd name="T8" fmla="*/ 2147483647 w 196"/>
              <a:gd name="T9" fmla="*/ 2147483647 h 281"/>
              <a:gd name="T10" fmla="*/ 2147483647 w 196"/>
              <a:gd name="T11" fmla="*/ 0 h 281"/>
              <a:gd name="T12" fmla="*/ 0 w 196"/>
              <a:gd name="T13" fmla="*/ 2147483647 h 281"/>
              <a:gd name="T14" fmla="*/ 2147483647 w 196"/>
              <a:gd name="T15" fmla="*/ 2147483647 h 281"/>
              <a:gd name="T16" fmla="*/ 2147483647 w 196"/>
              <a:gd name="T17" fmla="*/ 2147483647 h 281"/>
              <a:gd name="T18" fmla="*/ 2147483647 w 196"/>
              <a:gd name="T19" fmla="*/ 2147483647 h 281"/>
              <a:gd name="T20" fmla="*/ 2147483647 w 196"/>
              <a:gd name="T21" fmla="*/ 0 h 281"/>
              <a:gd name="T22" fmla="*/ 2147483647 w 196"/>
              <a:gd name="T23" fmla="*/ 2147483647 h 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281"/>
              <a:gd name="T38" fmla="*/ 196 w 196"/>
              <a:gd name="T39" fmla="*/ 281 h 2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281">
                <a:moveTo>
                  <a:pt x="194" y="2"/>
                </a:moveTo>
                <a:lnTo>
                  <a:pt x="73" y="276"/>
                </a:lnTo>
                <a:lnTo>
                  <a:pt x="48" y="276"/>
                </a:lnTo>
                <a:lnTo>
                  <a:pt x="87" y="188"/>
                </a:lnTo>
                <a:lnTo>
                  <a:pt x="3" y="2"/>
                </a:lnTo>
                <a:lnTo>
                  <a:pt x="2" y="0"/>
                </a:lnTo>
                <a:lnTo>
                  <a:pt x="0" y="1"/>
                </a:lnTo>
                <a:lnTo>
                  <a:pt x="85" y="188"/>
                </a:lnTo>
                <a:lnTo>
                  <a:pt x="45" y="281"/>
                </a:lnTo>
                <a:lnTo>
                  <a:pt x="75" y="280"/>
                </a:lnTo>
                <a:lnTo>
                  <a:pt x="196" y="0"/>
                </a:lnTo>
                <a:lnTo>
                  <a:pt x="194" y="2"/>
                </a:lnTo>
                <a:close/>
              </a:path>
            </a:pathLst>
          </a:custGeom>
          <a:solidFill>
            <a:srgbClr val="EA157A"/>
          </a:solidFill>
          <a:ln w="9525">
            <a:solidFill>
              <a:srgbClr val="000000"/>
            </a:solidFill>
            <a:round/>
            <a:headEnd/>
            <a:tailEnd/>
          </a:ln>
          <a:extLst/>
        </p:spPr>
        <p:txBody>
          <a:bodyPr/>
          <a:lstStyle/>
          <a:p>
            <a:endParaRPr lang="en-US">
              <a:solidFill>
                <a:srgbClr val="FFFFFF"/>
              </a:solidFill>
            </a:endParaRPr>
          </a:p>
        </p:txBody>
      </p:sp>
      <p:sp>
        <p:nvSpPr>
          <p:cNvPr id="26" name="Freeform 150"/>
          <p:cNvSpPr>
            <a:spLocks/>
          </p:cNvSpPr>
          <p:nvPr/>
        </p:nvSpPr>
        <p:spPr bwMode="auto">
          <a:xfrm>
            <a:off x="7047505" y="3788355"/>
            <a:ext cx="41275" cy="17463"/>
          </a:xfrm>
          <a:custGeom>
            <a:avLst/>
            <a:gdLst>
              <a:gd name="T0" fmla="*/ 2147483647 w 51"/>
              <a:gd name="T1" fmla="*/ 0 h 23"/>
              <a:gd name="T2" fmla="*/ 2147483647 w 51"/>
              <a:gd name="T3" fmla="*/ 0 h 23"/>
              <a:gd name="T4" fmla="*/ 2147483647 w 51"/>
              <a:gd name="T5" fmla="*/ 2147483647 h 23"/>
              <a:gd name="T6" fmla="*/ 2147483647 w 51"/>
              <a:gd name="T7" fmla="*/ 2147483647 h 23"/>
              <a:gd name="T8" fmla="*/ 2147483647 w 51"/>
              <a:gd name="T9" fmla="*/ 2147483647 h 23"/>
              <a:gd name="T10" fmla="*/ 2147483647 w 51"/>
              <a:gd name="T11" fmla="*/ 2147483647 h 23"/>
              <a:gd name="T12" fmla="*/ 2147483647 w 51"/>
              <a:gd name="T13" fmla="*/ 2147483647 h 23"/>
              <a:gd name="T14" fmla="*/ 2147483647 w 51"/>
              <a:gd name="T15" fmla="*/ 0 h 23"/>
              <a:gd name="T16" fmla="*/ 2147483647 w 51"/>
              <a:gd name="T17" fmla="*/ 0 h 23"/>
              <a:gd name="T18" fmla="*/ 2147483647 w 51"/>
              <a:gd name="T19" fmla="*/ 0 h 23"/>
              <a:gd name="T20" fmla="*/ 2147483647 w 51"/>
              <a:gd name="T21" fmla="*/ 0 h 23"/>
              <a:gd name="T22" fmla="*/ 0 w 51"/>
              <a:gd name="T23" fmla="*/ 0 h 23"/>
              <a:gd name="T24" fmla="*/ 0 w 51"/>
              <a:gd name="T25" fmla="*/ 0 h 23"/>
              <a:gd name="T26" fmla="*/ 0 w 51"/>
              <a:gd name="T27" fmla="*/ 0 h 23"/>
              <a:gd name="T28" fmla="*/ 2147483647 w 51"/>
              <a:gd name="T29" fmla="*/ 0 h 23"/>
              <a:gd name="T30" fmla="*/ 2147483647 w 51"/>
              <a:gd name="T31" fmla="*/ 0 h 23"/>
              <a:gd name="T32" fmla="*/ 2147483647 w 51"/>
              <a:gd name="T33" fmla="*/ 0 h 23"/>
              <a:gd name="T34" fmla="*/ 2147483647 w 51"/>
              <a:gd name="T35" fmla="*/ 2147483647 h 23"/>
              <a:gd name="T36" fmla="*/ 2147483647 w 51"/>
              <a:gd name="T37" fmla="*/ 2147483647 h 23"/>
              <a:gd name="T38" fmla="*/ 2147483647 w 51"/>
              <a:gd name="T39" fmla="*/ 2147483647 h 23"/>
              <a:gd name="T40" fmla="*/ 2147483647 w 51"/>
              <a:gd name="T41" fmla="*/ 2147483647 h 23"/>
              <a:gd name="T42" fmla="*/ 2147483647 w 51"/>
              <a:gd name="T43" fmla="*/ 2147483647 h 23"/>
              <a:gd name="T44" fmla="*/ 2147483647 w 51"/>
              <a:gd name="T45" fmla="*/ 2147483647 h 23"/>
              <a:gd name="T46" fmla="*/ 2147483647 w 51"/>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23"/>
              <a:gd name="T74" fmla="*/ 51 w 51"/>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23">
                <a:moveTo>
                  <a:pt x="51" y="6"/>
                </a:moveTo>
                <a:lnTo>
                  <a:pt x="49" y="4"/>
                </a:lnTo>
                <a:lnTo>
                  <a:pt x="32" y="21"/>
                </a:lnTo>
                <a:lnTo>
                  <a:pt x="29" y="18"/>
                </a:lnTo>
                <a:lnTo>
                  <a:pt x="26" y="14"/>
                </a:lnTo>
                <a:lnTo>
                  <a:pt x="22" y="12"/>
                </a:lnTo>
                <a:lnTo>
                  <a:pt x="19" y="9"/>
                </a:lnTo>
                <a:lnTo>
                  <a:pt x="17" y="7"/>
                </a:lnTo>
                <a:lnTo>
                  <a:pt x="13" y="5"/>
                </a:lnTo>
                <a:lnTo>
                  <a:pt x="10" y="4"/>
                </a:lnTo>
                <a:lnTo>
                  <a:pt x="4" y="0"/>
                </a:lnTo>
                <a:lnTo>
                  <a:pt x="0" y="0"/>
                </a:lnTo>
                <a:lnTo>
                  <a:pt x="0" y="3"/>
                </a:lnTo>
                <a:lnTo>
                  <a:pt x="0" y="5"/>
                </a:lnTo>
                <a:lnTo>
                  <a:pt x="4" y="5"/>
                </a:lnTo>
                <a:lnTo>
                  <a:pt x="6" y="6"/>
                </a:lnTo>
                <a:lnTo>
                  <a:pt x="10" y="7"/>
                </a:lnTo>
                <a:lnTo>
                  <a:pt x="13" y="10"/>
                </a:lnTo>
                <a:lnTo>
                  <a:pt x="17" y="11"/>
                </a:lnTo>
                <a:lnTo>
                  <a:pt x="20" y="14"/>
                </a:lnTo>
                <a:lnTo>
                  <a:pt x="24" y="17"/>
                </a:lnTo>
                <a:lnTo>
                  <a:pt x="27" y="20"/>
                </a:lnTo>
                <a:lnTo>
                  <a:pt x="34" y="23"/>
                </a:lnTo>
                <a:lnTo>
                  <a:pt x="51" y="6"/>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51"/>
          <p:cNvSpPr>
            <a:spLocks/>
          </p:cNvSpPr>
          <p:nvPr/>
        </p:nvSpPr>
        <p:spPr bwMode="auto">
          <a:xfrm>
            <a:off x="7045917" y="3788355"/>
            <a:ext cx="4763" cy="3175"/>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3"/>
                </a:moveTo>
                <a:lnTo>
                  <a:pt x="3" y="2"/>
                </a:lnTo>
                <a:lnTo>
                  <a:pt x="0" y="0"/>
                </a:lnTo>
                <a:lnTo>
                  <a:pt x="0" y="2"/>
                </a:lnTo>
                <a:lnTo>
                  <a:pt x="0" y="3"/>
                </a:lnTo>
                <a:lnTo>
                  <a:pt x="7" y="5"/>
                </a:lnTo>
                <a:lnTo>
                  <a:pt x="3" y="5"/>
                </a:lnTo>
                <a:lnTo>
                  <a:pt x="3"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52"/>
          <p:cNvSpPr>
            <a:spLocks/>
          </p:cNvSpPr>
          <p:nvPr/>
        </p:nvSpPr>
        <p:spPr bwMode="auto">
          <a:xfrm>
            <a:off x="7033217" y="3786767"/>
            <a:ext cx="12700" cy="3175"/>
          </a:xfrm>
          <a:custGeom>
            <a:avLst/>
            <a:gdLst>
              <a:gd name="T0" fmla="*/ 2147483647 w 15"/>
              <a:gd name="T1" fmla="*/ 0 h 5"/>
              <a:gd name="T2" fmla="*/ 2147483647 w 15"/>
              <a:gd name="T3" fmla="*/ 0 h 5"/>
              <a:gd name="T4" fmla="*/ 0 w 15"/>
              <a:gd name="T5" fmla="*/ 0 h 5"/>
              <a:gd name="T6" fmla="*/ 0 w 15"/>
              <a:gd name="T7" fmla="*/ 0 h 5"/>
              <a:gd name="T8" fmla="*/ 0 w 15"/>
              <a:gd name="T9" fmla="*/ 0 h 5"/>
              <a:gd name="T10" fmla="*/ 2147483647 w 15"/>
              <a:gd name="T11" fmla="*/ 0 h 5"/>
              <a:gd name="T12" fmla="*/ 2147483647 w 15"/>
              <a:gd name="T13" fmla="*/ 0 h 5"/>
              <a:gd name="T14" fmla="*/ 2147483647 w 1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
              <a:gd name="T26" fmla="*/ 15 w 1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
                <a:moveTo>
                  <a:pt x="15" y="1"/>
                </a:moveTo>
                <a:lnTo>
                  <a:pt x="12" y="0"/>
                </a:lnTo>
                <a:lnTo>
                  <a:pt x="0" y="0"/>
                </a:lnTo>
                <a:lnTo>
                  <a:pt x="0" y="3"/>
                </a:lnTo>
                <a:lnTo>
                  <a:pt x="0" y="5"/>
                </a:lnTo>
                <a:lnTo>
                  <a:pt x="15" y="5"/>
                </a:lnTo>
                <a:lnTo>
                  <a:pt x="15" y="3"/>
                </a:lnTo>
                <a:lnTo>
                  <a:pt x="15"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53"/>
          <p:cNvSpPr>
            <a:spLocks/>
          </p:cNvSpPr>
          <p:nvPr/>
        </p:nvSpPr>
        <p:spPr bwMode="auto">
          <a:xfrm>
            <a:off x="7031630" y="3786767"/>
            <a:ext cx="3175" cy="3175"/>
          </a:xfrm>
          <a:custGeom>
            <a:avLst/>
            <a:gdLst>
              <a:gd name="T0" fmla="*/ 2147483647 w 3"/>
              <a:gd name="T1" fmla="*/ 0 h 5"/>
              <a:gd name="T2" fmla="*/ 2147483647 w 3"/>
              <a:gd name="T3" fmla="*/ 0 h 5"/>
              <a:gd name="T4" fmla="*/ 0 w 3"/>
              <a:gd name="T5" fmla="*/ 0 h 5"/>
              <a:gd name="T6" fmla="*/ 2147483647 w 3"/>
              <a:gd name="T7" fmla="*/ 0 h 5"/>
              <a:gd name="T8" fmla="*/ 2147483647 w 3"/>
              <a:gd name="T9" fmla="*/ 0 h 5"/>
              <a:gd name="T10" fmla="*/ 2147483647 w 3"/>
              <a:gd name="T11" fmla="*/ 0 h 5"/>
              <a:gd name="T12" fmla="*/ 2147483647 w 3"/>
              <a:gd name="T13" fmla="*/ 0 h 5"/>
              <a:gd name="T14" fmla="*/ 2147483647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0"/>
                </a:moveTo>
                <a:lnTo>
                  <a:pt x="2" y="0"/>
                </a:lnTo>
                <a:lnTo>
                  <a:pt x="0" y="3"/>
                </a:lnTo>
                <a:lnTo>
                  <a:pt x="1" y="4"/>
                </a:lnTo>
                <a:lnTo>
                  <a:pt x="2" y="5"/>
                </a:lnTo>
                <a:lnTo>
                  <a:pt x="3" y="4"/>
                </a:lnTo>
                <a:lnTo>
                  <a:pt x="2" y="3"/>
                </a:lnTo>
                <a:lnTo>
                  <a:pt x="2"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54"/>
          <p:cNvSpPr>
            <a:spLocks/>
          </p:cNvSpPr>
          <p:nvPr/>
        </p:nvSpPr>
        <p:spPr bwMode="auto">
          <a:xfrm>
            <a:off x="7030042" y="3788355"/>
            <a:ext cx="4763" cy="3175"/>
          </a:xfrm>
          <a:custGeom>
            <a:avLst/>
            <a:gdLst>
              <a:gd name="T0" fmla="*/ 2147483647 w 4"/>
              <a:gd name="T1" fmla="*/ 2147483647 h 3"/>
              <a:gd name="T2" fmla="*/ 2147483647 w 4"/>
              <a:gd name="T3" fmla="*/ 0 h 3"/>
              <a:gd name="T4" fmla="*/ 0 w 4"/>
              <a:gd name="T5" fmla="*/ 2147483647 h 3"/>
              <a:gd name="T6" fmla="*/ 0 w 4"/>
              <a:gd name="T7" fmla="*/ 2147483647 h 3"/>
              <a:gd name="T8" fmla="*/ 0 w 4"/>
              <a:gd name="T9" fmla="*/ 2147483647 h 3"/>
              <a:gd name="T10" fmla="*/ 2147483647 w 4"/>
              <a:gd name="T11" fmla="*/ 2147483647 h 3"/>
              <a:gd name="T12" fmla="*/ 2147483647 w 4"/>
              <a:gd name="T13" fmla="*/ 2147483647 h 3"/>
              <a:gd name="T14" fmla="*/ 2147483647 w 4"/>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2" y="1"/>
                </a:moveTo>
                <a:lnTo>
                  <a:pt x="2" y="0"/>
                </a:lnTo>
                <a:lnTo>
                  <a:pt x="0" y="1"/>
                </a:lnTo>
                <a:lnTo>
                  <a:pt x="0" y="2"/>
                </a:lnTo>
                <a:lnTo>
                  <a:pt x="0" y="3"/>
                </a:lnTo>
                <a:lnTo>
                  <a:pt x="4" y="1"/>
                </a:lnTo>
                <a:lnTo>
                  <a:pt x="3" y="2"/>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55"/>
          <p:cNvSpPr>
            <a:spLocks/>
          </p:cNvSpPr>
          <p:nvPr/>
        </p:nvSpPr>
        <p:spPr bwMode="auto">
          <a:xfrm>
            <a:off x="7028455" y="3788355"/>
            <a:ext cx="1588" cy="4763"/>
          </a:xfrm>
          <a:custGeom>
            <a:avLst/>
            <a:gdLst>
              <a:gd name="T0" fmla="*/ 0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0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2"/>
                </a:moveTo>
                <a:lnTo>
                  <a:pt x="3" y="0"/>
                </a:lnTo>
                <a:lnTo>
                  <a:pt x="1" y="0"/>
                </a:lnTo>
                <a:lnTo>
                  <a:pt x="1" y="2"/>
                </a:lnTo>
                <a:lnTo>
                  <a:pt x="1" y="4"/>
                </a:lnTo>
                <a:lnTo>
                  <a:pt x="0" y="4"/>
                </a:lnTo>
                <a:lnTo>
                  <a:pt x="3" y="3"/>
                </a:lnTo>
                <a:lnTo>
                  <a:pt x="3"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56"/>
          <p:cNvSpPr>
            <a:spLocks/>
          </p:cNvSpPr>
          <p:nvPr/>
        </p:nvSpPr>
        <p:spPr bwMode="auto">
          <a:xfrm>
            <a:off x="7028455" y="3788355"/>
            <a:ext cx="3175" cy="4763"/>
          </a:xfrm>
          <a:custGeom>
            <a:avLst/>
            <a:gdLst>
              <a:gd name="T0" fmla="*/ 0 w 5"/>
              <a:gd name="T1" fmla="*/ 0 h 4"/>
              <a:gd name="T2" fmla="*/ 0 w 5"/>
              <a:gd name="T3" fmla="*/ 0 h 4"/>
              <a:gd name="T4" fmla="*/ 0 w 5"/>
              <a:gd name="T5" fmla="*/ 2147483647 h 4"/>
              <a:gd name="T6" fmla="*/ 0 w 5"/>
              <a:gd name="T7" fmla="*/ 2147483647 h 4"/>
              <a:gd name="T8" fmla="*/ 0 w 5"/>
              <a:gd name="T9" fmla="*/ 2147483647 h 4"/>
              <a:gd name="T10" fmla="*/ 0 w 5"/>
              <a:gd name="T11" fmla="*/ 2147483647 h 4"/>
              <a:gd name="T12" fmla="*/ 0 w 5"/>
              <a:gd name="T13" fmla="*/ 2147483647 h 4"/>
              <a:gd name="T14" fmla="*/ 0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5" y="0"/>
                </a:lnTo>
                <a:lnTo>
                  <a:pt x="0" y="2"/>
                </a:lnTo>
                <a:lnTo>
                  <a:pt x="0" y="3"/>
                </a:lnTo>
                <a:lnTo>
                  <a:pt x="0" y="4"/>
                </a:lnTo>
                <a:lnTo>
                  <a:pt x="2" y="3"/>
                </a:lnTo>
                <a:lnTo>
                  <a:pt x="2" y="2"/>
                </a:lnTo>
                <a:lnTo>
                  <a:pt x="2"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57"/>
          <p:cNvSpPr>
            <a:spLocks/>
          </p:cNvSpPr>
          <p:nvPr/>
        </p:nvSpPr>
        <p:spPr bwMode="auto">
          <a:xfrm>
            <a:off x="7025280" y="3789942"/>
            <a:ext cx="3175" cy="3175"/>
          </a:xfrm>
          <a:custGeom>
            <a:avLst/>
            <a:gdLst>
              <a:gd name="T0" fmla="*/ 2147483647 w 3"/>
              <a:gd name="T1" fmla="*/ 0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0"/>
                </a:moveTo>
                <a:lnTo>
                  <a:pt x="0" y="1"/>
                </a:lnTo>
                <a:lnTo>
                  <a:pt x="1" y="2"/>
                </a:lnTo>
                <a:lnTo>
                  <a:pt x="2" y="3"/>
                </a:lnTo>
                <a:lnTo>
                  <a:pt x="3" y="2"/>
                </a:lnTo>
                <a:lnTo>
                  <a:pt x="2" y="1"/>
                </a:lnTo>
                <a:lnTo>
                  <a:pt x="2"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8"/>
          <p:cNvSpPr>
            <a:spLocks/>
          </p:cNvSpPr>
          <p:nvPr/>
        </p:nvSpPr>
        <p:spPr bwMode="auto">
          <a:xfrm>
            <a:off x="7025280" y="3791530"/>
            <a:ext cx="3175" cy="3175"/>
          </a:xfrm>
          <a:custGeom>
            <a:avLst/>
            <a:gdLst>
              <a:gd name="T0" fmla="*/ 2147483647 w 4"/>
              <a:gd name="T1" fmla="*/ 2147483647 h 4"/>
              <a:gd name="T2" fmla="*/ 2147483647 w 4"/>
              <a:gd name="T3" fmla="*/ 0 h 4"/>
              <a:gd name="T4" fmla="*/ 0 w 4"/>
              <a:gd name="T5" fmla="*/ 2147483647 h 4"/>
              <a:gd name="T6" fmla="*/ 0 w 4"/>
              <a:gd name="T7" fmla="*/ 2147483647 h 4"/>
              <a:gd name="T8" fmla="*/ 0 w 4"/>
              <a:gd name="T9" fmla="*/ 2147483647 h 4"/>
              <a:gd name="T10" fmla="*/ 2147483647 w 4"/>
              <a:gd name="T11" fmla="*/ 2147483647 h 4"/>
              <a:gd name="T12" fmla="*/ 2147483647 w 4"/>
              <a:gd name="T13" fmla="*/ 2147483647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2" y="0"/>
                </a:lnTo>
                <a:lnTo>
                  <a:pt x="0" y="1"/>
                </a:lnTo>
                <a:lnTo>
                  <a:pt x="0" y="2"/>
                </a:lnTo>
                <a:lnTo>
                  <a:pt x="0" y="4"/>
                </a:lnTo>
                <a:lnTo>
                  <a:pt x="4" y="1"/>
                </a:lnTo>
                <a:lnTo>
                  <a:pt x="3" y="2"/>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59"/>
          <p:cNvSpPr>
            <a:spLocks/>
          </p:cNvSpPr>
          <p:nvPr/>
        </p:nvSpPr>
        <p:spPr bwMode="auto">
          <a:xfrm>
            <a:off x="7023692" y="3793117"/>
            <a:ext cx="1588" cy="1588"/>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0" y="1"/>
                </a:lnTo>
                <a:lnTo>
                  <a:pt x="2" y="3"/>
                </a:lnTo>
                <a:lnTo>
                  <a:pt x="3" y="4"/>
                </a:lnTo>
                <a:lnTo>
                  <a:pt x="4" y="3"/>
                </a:lnTo>
                <a:lnTo>
                  <a:pt x="3" y="1"/>
                </a:lnTo>
                <a:lnTo>
                  <a:pt x="3"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60"/>
          <p:cNvSpPr>
            <a:spLocks/>
          </p:cNvSpPr>
          <p:nvPr/>
        </p:nvSpPr>
        <p:spPr bwMode="auto">
          <a:xfrm>
            <a:off x="7022105" y="3793117"/>
            <a:ext cx="3175" cy="4763"/>
          </a:xfrm>
          <a:custGeom>
            <a:avLst/>
            <a:gdLst>
              <a:gd name="T0" fmla="*/ 0 w 5"/>
              <a:gd name="T1" fmla="*/ 0 h 7"/>
              <a:gd name="T2" fmla="*/ 0 w 5"/>
              <a:gd name="T3" fmla="*/ 0 h 7"/>
              <a:gd name="T4" fmla="*/ 0 w 5"/>
              <a:gd name="T5" fmla="*/ 0 h 7"/>
              <a:gd name="T6" fmla="*/ 0 w 5"/>
              <a:gd name="T7" fmla="*/ 0 h 7"/>
              <a:gd name="T8" fmla="*/ 0 w 5"/>
              <a:gd name="T9" fmla="*/ 0 h 7"/>
              <a:gd name="T10" fmla="*/ 0 w 5"/>
              <a:gd name="T11" fmla="*/ 0 h 7"/>
              <a:gd name="T12" fmla="*/ 0 w 5"/>
              <a:gd name="T13" fmla="*/ 0 h 7"/>
              <a:gd name="T14" fmla="*/ 0 w 5"/>
              <a:gd name="T15" fmla="*/ 0 h 7"/>
              <a:gd name="T16" fmla="*/ 0 w 5"/>
              <a:gd name="T17" fmla="*/ 0 h 7"/>
              <a:gd name="T18" fmla="*/ 0 w 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2" y="1"/>
                </a:moveTo>
                <a:lnTo>
                  <a:pt x="4" y="0"/>
                </a:lnTo>
                <a:lnTo>
                  <a:pt x="1" y="5"/>
                </a:lnTo>
                <a:lnTo>
                  <a:pt x="0" y="5"/>
                </a:lnTo>
                <a:lnTo>
                  <a:pt x="0" y="6"/>
                </a:lnTo>
                <a:lnTo>
                  <a:pt x="0" y="7"/>
                </a:lnTo>
                <a:lnTo>
                  <a:pt x="4" y="5"/>
                </a:lnTo>
                <a:lnTo>
                  <a:pt x="5" y="3"/>
                </a:lnTo>
                <a:lnTo>
                  <a:pt x="4" y="3"/>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61"/>
          <p:cNvSpPr>
            <a:spLocks/>
          </p:cNvSpPr>
          <p:nvPr/>
        </p:nvSpPr>
        <p:spPr bwMode="auto">
          <a:xfrm>
            <a:off x="7018930" y="3796292"/>
            <a:ext cx="3175" cy="3175"/>
          </a:xfrm>
          <a:custGeom>
            <a:avLst/>
            <a:gdLst>
              <a:gd name="T0" fmla="*/ 2147483647 w 4"/>
              <a:gd name="T1" fmla="*/ 0 h 4"/>
              <a:gd name="T2" fmla="*/ 2147483647 w 4"/>
              <a:gd name="T3" fmla="*/ 2147483647 h 4"/>
              <a:gd name="T4" fmla="*/ 0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1" y="1"/>
                </a:lnTo>
                <a:lnTo>
                  <a:pt x="0" y="2"/>
                </a:lnTo>
                <a:lnTo>
                  <a:pt x="1" y="3"/>
                </a:lnTo>
                <a:lnTo>
                  <a:pt x="2" y="4"/>
                </a:lnTo>
                <a:lnTo>
                  <a:pt x="4" y="2"/>
                </a:lnTo>
                <a:lnTo>
                  <a:pt x="3" y="1"/>
                </a:lnTo>
                <a:lnTo>
                  <a:pt x="3"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62"/>
          <p:cNvSpPr>
            <a:spLocks/>
          </p:cNvSpPr>
          <p:nvPr/>
        </p:nvSpPr>
        <p:spPr bwMode="auto">
          <a:xfrm>
            <a:off x="7017342" y="3796292"/>
            <a:ext cx="3175" cy="4763"/>
          </a:xfrm>
          <a:custGeom>
            <a:avLst/>
            <a:gdLst>
              <a:gd name="T0" fmla="*/ 2147483647 w 4"/>
              <a:gd name="T1" fmla="*/ 2147483647 h 5"/>
              <a:gd name="T2" fmla="*/ 2147483647 w 4"/>
              <a:gd name="T3" fmla="*/ 0 h 5"/>
              <a:gd name="T4" fmla="*/ 0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1"/>
                </a:moveTo>
                <a:lnTo>
                  <a:pt x="3" y="0"/>
                </a:lnTo>
                <a:lnTo>
                  <a:pt x="0" y="5"/>
                </a:lnTo>
                <a:lnTo>
                  <a:pt x="2" y="5"/>
                </a:lnTo>
                <a:lnTo>
                  <a:pt x="3" y="5"/>
                </a:lnTo>
                <a:lnTo>
                  <a:pt x="4" y="2"/>
                </a:lnTo>
                <a:lnTo>
                  <a:pt x="3" y="2"/>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63"/>
          <p:cNvSpPr>
            <a:spLocks/>
          </p:cNvSpPr>
          <p:nvPr/>
        </p:nvSpPr>
        <p:spPr bwMode="auto">
          <a:xfrm>
            <a:off x="7015755" y="3799467"/>
            <a:ext cx="3175" cy="17463"/>
          </a:xfrm>
          <a:custGeom>
            <a:avLst/>
            <a:gdLst>
              <a:gd name="T0" fmla="*/ 0 w 6"/>
              <a:gd name="T1" fmla="*/ 2147483647 h 21"/>
              <a:gd name="T2" fmla="*/ 0 w 6"/>
              <a:gd name="T3" fmla="*/ 0 h 21"/>
              <a:gd name="T4" fmla="*/ 0 w 6"/>
              <a:gd name="T5" fmla="*/ 2147483647 h 21"/>
              <a:gd name="T6" fmla="*/ 0 w 6"/>
              <a:gd name="T7" fmla="*/ 2147483647 h 21"/>
              <a:gd name="T8" fmla="*/ 0 w 6"/>
              <a:gd name="T9" fmla="*/ 2147483647 h 21"/>
              <a:gd name="T10" fmla="*/ 0 w 6"/>
              <a:gd name="T11" fmla="*/ 2147483647 h 21"/>
              <a:gd name="T12" fmla="*/ 0 w 6"/>
              <a:gd name="T13" fmla="*/ 2147483647 h 21"/>
              <a:gd name="T14" fmla="*/ 0 w 6"/>
              <a:gd name="T15" fmla="*/ 2147483647 h 21"/>
              <a:gd name="T16" fmla="*/ 0 w 6"/>
              <a:gd name="T17" fmla="*/ 2147483647 h 21"/>
              <a:gd name="T18" fmla="*/ 0 w 6"/>
              <a:gd name="T19" fmla="*/ 2147483647 h 21"/>
              <a:gd name="T20" fmla="*/ 0 w 6"/>
              <a:gd name="T21" fmla="*/ 2147483647 h 21"/>
              <a:gd name="T22" fmla="*/ 0 w 6"/>
              <a:gd name="T23" fmla="*/ 2147483647 h 21"/>
              <a:gd name="T24" fmla="*/ 0 w 6"/>
              <a:gd name="T25" fmla="*/ 2147483647 h 21"/>
              <a:gd name="T26" fmla="*/ 0 w 6"/>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21"/>
              <a:gd name="T44" fmla="*/ 6 w 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21">
                <a:moveTo>
                  <a:pt x="5" y="2"/>
                </a:moveTo>
                <a:lnTo>
                  <a:pt x="3" y="0"/>
                </a:lnTo>
                <a:lnTo>
                  <a:pt x="1" y="3"/>
                </a:lnTo>
                <a:lnTo>
                  <a:pt x="1" y="5"/>
                </a:lnTo>
                <a:lnTo>
                  <a:pt x="0" y="6"/>
                </a:lnTo>
                <a:lnTo>
                  <a:pt x="0" y="21"/>
                </a:lnTo>
                <a:lnTo>
                  <a:pt x="1" y="21"/>
                </a:lnTo>
                <a:lnTo>
                  <a:pt x="2" y="21"/>
                </a:lnTo>
                <a:lnTo>
                  <a:pt x="2" y="8"/>
                </a:lnTo>
                <a:lnTo>
                  <a:pt x="3" y="7"/>
                </a:lnTo>
                <a:lnTo>
                  <a:pt x="3" y="5"/>
                </a:lnTo>
                <a:lnTo>
                  <a:pt x="5" y="4"/>
                </a:lnTo>
                <a:lnTo>
                  <a:pt x="6" y="2"/>
                </a:lnTo>
                <a:lnTo>
                  <a:pt x="5"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64"/>
          <p:cNvSpPr>
            <a:spLocks/>
          </p:cNvSpPr>
          <p:nvPr/>
        </p:nvSpPr>
        <p:spPr bwMode="auto">
          <a:xfrm>
            <a:off x="7015755" y="3815342"/>
            <a:ext cx="1588" cy="1588"/>
          </a:xfrm>
          <a:custGeom>
            <a:avLst/>
            <a:gdLst>
              <a:gd name="T0" fmla="*/ 0 w 2"/>
              <a:gd name="T1" fmla="*/ 2147483647 h 2"/>
              <a:gd name="T2" fmla="*/ 0 w 2"/>
              <a:gd name="T3" fmla="*/ 2147483647 h 2"/>
              <a:gd name="T4" fmla="*/ 2147483647 w 2"/>
              <a:gd name="T5" fmla="*/ 0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lnTo>
                  <a:pt x="0" y="2"/>
                </a:lnTo>
                <a:lnTo>
                  <a:pt x="2" y="0"/>
                </a:lnTo>
                <a:lnTo>
                  <a:pt x="1" y="1"/>
                </a:lnTo>
                <a:lnTo>
                  <a:pt x="0"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65"/>
          <p:cNvSpPr>
            <a:spLocks/>
          </p:cNvSpPr>
          <p:nvPr/>
        </p:nvSpPr>
        <p:spPr bwMode="auto">
          <a:xfrm>
            <a:off x="7015755" y="3815342"/>
            <a:ext cx="9525" cy="14288"/>
          </a:xfrm>
          <a:custGeom>
            <a:avLst/>
            <a:gdLst>
              <a:gd name="T0" fmla="*/ 0 w 13"/>
              <a:gd name="T1" fmla="*/ 2147483647 h 17"/>
              <a:gd name="T2" fmla="*/ 0 w 13"/>
              <a:gd name="T3" fmla="*/ 2147483647 h 17"/>
              <a:gd name="T4" fmla="*/ 0 w 13"/>
              <a:gd name="T5" fmla="*/ 2147483647 h 17"/>
              <a:gd name="T6" fmla="*/ 0 w 13"/>
              <a:gd name="T7" fmla="*/ 2147483647 h 17"/>
              <a:gd name="T8" fmla="*/ 0 w 13"/>
              <a:gd name="T9" fmla="*/ 2147483647 h 17"/>
              <a:gd name="T10" fmla="*/ 2147483647 w 13"/>
              <a:gd name="T11" fmla="*/ 2147483647 h 17"/>
              <a:gd name="T12" fmla="*/ 2147483647 w 13"/>
              <a:gd name="T13" fmla="*/ 2147483647 h 17"/>
              <a:gd name="T14" fmla="*/ 2147483647 w 13"/>
              <a:gd name="T15" fmla="*/ 2147483647 h 17"/>
              <a:gd name="T16" fmla="*/ 0 w 13"/>
              <a:gd name="T17" fmla="*/ 2147483647 h 17"/>
              <a:gd name="T18" fmla="*/ 0 w 13"/>
              <a:gd name="T19" fmla="*/ 2147483647 h 17"/>
              <a:gd name="T20" fmla="*/ 0 w 13"/>
              <a:gd name="T21" fmla="*/ 2147483647 h 17"/>
              <a:gd name="T22" fmla="*/ 0 w 13"/>
              <a:gd name="T23" fmla="*/ 2147483647 h 17"/>
              <a:gd name="T24" fmla="*/ 0 w 13"/>
              <a:gd name="T25" fmla="*/ 0 h 17"/>
              <a:gd name="T26" fmla="*/ 0 w 13"/>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7"/>
              <a:gd name="T44" fmla="*/ 13 w 1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7">
                <a:moveTo>
                  <a:pt x="0" y="2"/>
                </a:moveTo>
                <a:lnTo>
                  <a:pt x="1" y="3"/>
                </a:lnTo>
                <a:lnTo>
                  <a:pt x="1" y="6"/>
                </a:lnTo>
                <a:lnTo>
                  <a:pt x="3" y="8"/>
                </a:lnTo>
                <a:lnTo>
                  <a:pt x="3" y="10"/>
                </a:lnTo>
                <a:lnTo>
                  <a:pt x="10" y="17"/>
                </a:lnTo>
                <a:lnTo>
                  <a:pt x="12" y="16"/>
                </a:lnTo>
                <a:lnTo>
                  <a:pt x="13" y="15"/>
                </a:lnTo>
                <a:lnTo>
                  <a:pt x="6" y="8"/>
                </a:lnTo>
                <a:lnTo>
                  <a:pt x="6" y="6"/>
                </a:lnTo>
                <a:lnTo>
                  <a:pt x="3" y="3"/>
                </a:lnTo>
                <a:lnTo>
                  <a:pt x="3" y="1"/>
                </a:lnTo>
                <a:lnTo>
                  <a:pt x="2" y="0"/>
                </a:lnTo>
                <a:lnTo>
                  <a:pt x="0"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66"/>
          <p:cNvSpPr>
            <a:spLocks/>
          </p:cNvSpPr>
          <p:nvPr/>
        </p:nvSpPr>
        <p:spPr bwMode="auto">
          <a:xfrm>
            <a:off x="7023692" y="3826455"/>
            <a:ext cx="3175" cy="4763"/>
          </a:xfrm>
          <a:custGeom>
            <a:avLst/>
            <a:gdLst>
              <a:gd name="T0" fmla="*/ 0 w 5"/>
              <a:gd name="T1" fmla="*/ 0 h 7"/>
              <a:gd name="T2" fmla="*/ 0 w 5"/>
              <a:gd name="T3" fmla="*/ 0 h 7"/>
              <a:gd name="T4" fmla="*/ 0 w 5"/>
              <a:gd name="T5" fmla="*/ 0 h 7"/>
              <a:gd name="T6" fmla="*/ 0 w 5"/>
              <a:gd name="T7" fmla="*/ 0 h 7"/>
              <a:gd name="T8" fmla="*/ 0 w 5"/>
              <a:gd name="T9" fmla="*/ 0 h 7"/>
              <a:gd name="T10" fmla="*/ 0 w 5"/>
              <a:gd name="T11" fmla="*/ 0 h 7"/>
              <a:gd name="T12" fmla="*/ 0 w 5"/>
              <a:gd name="T13" fmla="*/ 0 h 7"/>
              <a:gd name="T14" fmla="*/ 0 w 5"/>
              <a:gd name="T15" fmla="*/ 0 h 7"/>
              <a:gd name="T16" fmla="*/ 0 w 5"/>
              <a:gd name="T17" fmla="*/ 0 h 7"/>
              <a:gd name="T18" fmla="*/ 0 w 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2" y="2"/>
                </a:moveTo>
                <a:lnTo>
                  <a:pt x="0" y="2"/>
                </a:lnTo>
                <a:lnTo>
                  <a:pt x="2" y="4"/>
                </a:lnTo>
                <a:lnTo>
                  <a:pt x="5" y="7"/>
                </a:lnTo>
                <a:lnTo>
                  <a:pt x="5" y="6"/>
                </a:lnTo>
                <a:lnTo>
                  <a:pt x="5" y="4"/>
                </a:lnTo>
                <a:lnTo>
                  <a:pt x="4" y="4"/>
                </a:lnTo>
                <a:lnTo>
                  <a:pt x="2" y="0"/>
                </a:lnTo>
                <a:lnTo>
                  <a:pt x="3" y="1"/>
                </a:lnTo>
                <a:lnTo>
                  <a:pt x="2"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67"/>
          <p:cNvSpPr>
            <a:spLocks/>
          </p:cNvSpPr>
          <p:nvPr/>
        </p:nvSpPr>
        <p:spPr bwMode="auto">
          <a:xfrm>
            <a:off x="7025280" y="3829630"/>
            <a:ext cx="4763" cy="4763"/>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0 h 5"/>
              <a:gd name="T14" fmla="*/ 2147483647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2"/>
                </a:moveTo>
                <a:lnTo>
                  <a:pt x="0" y="3"/>
                </a:lnTo>
                <a:lnTo>
                  <a:pt x="2" y="5"/>
                </a:lnTo>
                <a:lnTo>
                  <a:pt x="3" y="4"/>
                </a:lnTo>
                <a:lnTo>
                  <a:pt x="4" y="3"/>
                </a:lnTo>
                <a:lnTo>
                  <a:pt x="3" y="2"/>
                </a:lnTo>
                <a:lnTo>
                  <a:pt x="1" y="0"/>
                </a:lnTo>
                <a:lnTo>
                  <a:pt x="1"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68"/>
          <p:cNvSpPr>
            <a:spLocks/>
          </p:cNvSpPr>
          <p:nvPr/>
        </p:nvSpPr>
        <p:spPr bwMode="auto">
          <a:xfrm>
            <a:off x="7026867" y="3831217"/>
            <a:ext cx="3175" cy="3175"/>
          </a:xfrm>
          <a:custGeom>
            <a:avLst/>
            <a:gdLst>
              <a:gd name="T0" fmla="*/ 0 w 5"/>
              <a:gd name="T1" fmla="*/ 2147483647 h 3"/>
              <a:gd name="T2" fmla="*/ 0 w 5"/>
              <a:gd name="T3" fmla="*/ 2147483647 h 3"/>
              <a:gd name="T4" fmla="*/ 0 w 5"/>
              <a:gd name="T5" fmla="*/ 2147483647 h 3"/>
              <a:gd name="T6" fmla="*/ 0 w 5"/>
              <a:gd name="T7" fmla="*/ 2147483647 h 3"/>
              <a:gd name="T8" fmla="*/ 0 w 5"/>
              <a:gd name="T9" fmla="*/ 2147483647 h 3"/>
              <a:gd name="T10" fmla="*/ 0 w 5"/>
              <a:gd name="T11" fmla="*/ 0 h 3"/>
              <a:gd name="T12" fmla="*/ 0 w 5"/>
              <a:gd name="T13" fmla="*/ 2147483647 h 3"/>
              <a:gd name="T14" fmla="*/ 0 w 5"/>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2"/>
                </a:moveTo>
                <a:lnTo>
                  <a:pt x="0" y="1"/>
                </a:lnTo>
                <a:lnTo>
                  <a:pt x="5" y="3"/>
                </a:lnTo>
                <a:lnTo>
                  <a:pt x="5" y="2"/>
                </a:lnTo>
                <a:lnTo>
                  <a:pt x="5" y="1"/>
                </a:lnTo>
                <a:lnTo>
                  <a:pt x="2" y="0"/>
                </a:lnTo>
                <a:lnTo>
                  <a:pt x="2" y="1"/>
                </a:lnTo>
                <a:lnTo>
                  <a:pt x="1"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69"/>
          <p:cNvSpPr>
            <a:spLocks/>
          </p:cNvSpPr>
          <p:nvPr/>
        </p:nvSpPr>
        <p:spPr bwMode="auto">
          <a:xfrm>
            <a:off x="7030042" y="3832805"/>
            <a:ext cx="14288" cy="9525"/>
          </a:xfrm>
          <a:custGeom>
            <a:avLst/>
            <a:gdLst>
              <a:gd name="T0" fmla="*/ 0 w 19"/>
              <a:gd name="T1" fmla="*/ 0 h 13"/>
              <a:gd name="T2" fmla="*/ 0 w 19"/>
              <a:gd name="T3" fmla="*/ 0 h 13"/>
              <a:gd name="T4" fmla="*/ 0 w 19"/>
              <a:gd name="T5" fmla="*/ 0 h 13"/>
              <a:gd name="T6" fmla="*/ 0 w 19"/>
              <a:gd name="T7" fmla="*/ 0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0 h 13"/>
              <a:gd name="T18" fmla="*/ 2147483647 w 19"/>
              <a:gd name="T19" fmla="*/ 0 h 13"/>
              <a:gd name="T20" fmla="*/ 0 w 19"/>
              <a:gd name="T21" fmla="*/ 0 h 13"/>
              <a:gd name="T22" fmla="*/ 0 w 19"/>
              <a:gd name="T23" fmla="*/ 0 h 13"/>
              <a:gd name="T24" fmla="*/ 0 w 19"/>
              <a:gd name="T25" fmla="*/ 0 h 13"/>
              <a:gd name="T26" fmla="*/ 0 w 19"/>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3"/>
              <a:gd name="T44" fmla="*/ 19 w 19"/>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3">
                <a:moveTo>
                  <a:pt x="2" y="1"/>
                </a:moveTo>
                <a:lnTo>
                  <a:pt x="0" y="2"/>
                </a:lnTo>
                <a:lnTo>
                  <a:pt x="4" y="5"/>
                </a:lnTo>
                <a:lnTo>
                  <a:pt x="6" y="7"/>
                </a:lnTo>
                <a:lnTo>
                  <a:pt x="9" y="8"/>
                </a:lnTo>
                <a:lnTo>
                  <a:pt x="17" y="13"/>
                </a:lnTo>
                <a:lnTo>
                  <a:pt x="18" y="11"/>
                </a:lnTo>
                <a:lnTo>
                  <a:pt x="19" y="10"/>
                </a:lnTo>
                <a:lnTo>
                  <a:pt x="12" y="6"/>
                </a:lnTo>
                <a:lnTo>
                  <a:pt x="9" y="5"/>
                </a:lnTo>
                <a:lnTo>
                  <a:pt x="6" y="2"/>
                </a:lnTo>
                <a:lnTo>
                  <a:pt x="2" y="0"/>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71"/>
          <p:cNvSpPr>
            <a:spLocks/>
          </p:cNvSpPr>
          <p:nvPr/>
        </p:nvSpPr>
        <p:spPr bwMode="auto">
          <a:xfrm>
            <a:off x="7049092" y="3843917"/>
            <a:ext cx="4763" cy="4763"/>
          </a:xfrm>
          <a:custGeom>
            <a:avLst/>
            <a:gdLst>
              <a:gd name="T0" fmla="*/ 2147483647 w 6"/>
              <a:gd name="T1" fmla="*/ 2147483647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0 h 4"/>
              <a:gd name="T14" fmla="*/ 2147483647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1" y="1"/>
                </a:moveTo>
                <a:lnTo>
                  <a:pt x="0" y="2"/>
                </a:lnTo>
                <a:lnTo>
                  <a:pt x="3" y="4"/>
                </a:lnTo>
                <a:lnTo>
                  <a:pt x="4" y="3"/>
                </a:lnTo>
                <a:lnTo>
                  <a:pt x="6" y="2"/>
                </a:lnTo>
                <a:lnTo>
                  <a:pt x="1" y="0"/>
                </a:lnTo>
                <a:lnTo>
                  <a:pt x="1"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72"/>
          <p:cNvSpPr>
            <a:spLocks/>
          </p:cNvSpPr>
          <p:nvPr/>
        </p:nvSpPr>
        <p:spPr bwMode="auto">
          <a:xfrm>
            <a:off x="7049092" y="3847092"/>
            <a:ext cx="11113" cy="4763"/>
          </a:xfrm>
          <a:custGeom>
            <a:avLst/>
            <a:gdLst>
              <a:gd name="T0" fmla="*/ 2147483647 w 14"/>
              <a:gd name="T1" fmla="*/ 0 h 7"/>
              <a:gd name="T2" fmla="*/ 0 w 14"/>
              <a:gd name="T3" fmla="*/ 0 h 7"/>
              <a:gd name="T4" fmla="*/ 2147483647 w 14"/>
              <a:gd name="T5" fmla="*/ 0 h 7"/>
              <a:gd name="T6" fmla="*/ 2147483647 w 14"/>
              <a:gd name="T7" fmla="*/ 0 h 7"/>
              <a:gd name="T8" fmla="*/ 2147483647 w 14"/>
              <a:gd name="T9" fmla="*/ 0 h 7"/>
              <a:gd name="T10" fmla="*/ 2147483647 w 14"/>
              <a:gd name="T11" fmla="*/ 0 h 7"/>
              <a:gd name="T12" fmla="*/ 2147483647 w 14"/>
              <a:gd name="T13" fmla="*/ 0 h 7"/>
              <a:gd name="T14" fmla="*/ 2147483647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3" y="2"/>
                </a:moveTo>
                <a:lnTo>
                  <a:pt x="0" y="0"/>
                </a:lnTo>
                <a:lnTo>
                  <a:pt x="14" y="7"/>
                </a:lnTo>
                <a:lnTo>
                  <a:pt x="14" y="6"/>
                </a:lnTo>
                <a:lnTo>
                  <a:pt x="14" y="5"/>
                </a:lnTo>
                <a:lnTo>
                  <a:pt x="4" y="0"/>
                </a:lnTo>
                <a:lnTo>
                  <a:pt x="4" y="1"/>
                </a:lnTo>
                <a:lnTo>
                  <a:pt x="3"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73"/>
          <p:cNvSpPr>
            <a:spLocks/>
          </p:cNvSpPr>
          <p:nvPr/>
        </p:nvSpPr>
        <p:spPr bwMode="auto">
          <a:xfrm>
            <a:off x="7060205" y="3850267"/>
            <a:ext cx="19050" cy="17463"/>
          </a:xfrm>
          <a:custGeom>
            <a:avLst/>
            <a:gdLst>
              <a:gd name="T0" fmla="*/ 0 w 26"/>
              <a:gd name="T1" fmla="*/ 2147483647 h 22"/>
              <a:gd name="T2" fmla="*/ 0 w 26"/>
              <a:gd name="T3" fmla="*/ 2147483647 h 22"/>
              <a:gd name="T4" fmla="*/ 2147483647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2147483647 h 22"/>
              <a:gd name="T20" fmla="*/ 2147483647 w 26"/>
              <a:gd name="T21" fmla="*/ 2147483647 h 22"/>
              <a:gd name="T22" fmla="*/ 2147483647 w 26"/>
              <a:gd name="T23" fmla="*/ 2147483647 h 22"/>
              <a:gd name="T24" fmla="*/ 2147483647 w 26"/>
              <a:gd name="T25" fmla="*/ 2147483647 h 22"/>
              <a:gd name="T26" fmla="*/ 0 w 26"/>
              <a:gd name="T27" fmla="*/ 2147483647 h 22"/>
              <a:gd name="T28" fmla="*/ 0 w 26"/>
              <a:gd name="T29" fmla="*/ 0 h 22"/>
              <a:gd name="T30" fmla="*/ 0 w 26"/>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2" y="1"/>
                </a:moveTo>
                <a:lnTo>
                  <a:pt x="0" y="2"/>
                </a:lnTo>
                <a:lnTo>
                  <a:pt x="11" y="9"/>
                </a:lnTo>
                <a:lnTo>
                  <a:pt x="13" y="11"/>
                </a:lnTo>
                <a:lnTo>
                  <a:pt x="17" y="14"/>
                </a:lnTo>
                <a:lnTo>
                  <a:pt x="21" y="18"/>
                </a:lnTo>
                <a:lnTo>
                  <a:pt x="24" y="22"/>
                </a:lnTo>
                <a:lnTo>
                  <a:pt x="25" y="21"/>
                </a:lnTo>
                <a:lnTo>
                  <a:pt x="26" y="19"/>
                </a:lnTo>
                <a:lnTo>
                  <a:pt x="24" y="16"/>
                </a:lnTo>
                <a:lnTo>
                  <a:pt x="19" y="11"/>
                </a:lnTo>
                <a:lnTo>
                  <a:pt x="15" y="9"/>
                </a:lnTo>
                <a:lnTo>
                  <a:pt x="13" y="7"/>
                </a:lnTo>
                <a:lnTo>
                  <a:pt x="6" y="2"/>
                </a:lnTo>
                <a:lnTo>
                  <a:pt x="2" y="0"/>
                </a:lnTo>
                <a:lnTo>
                  <a:pt x="2"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74"/>
          <p:cNvSpPr>
            <a:spLocks/>
          </p:cNvSpPr>
          <p:nvPr/>
        </p:nvSpPr>
        <p:spPr bwMode="auto">
          <a:xfrm>
            <a:off x="7077667" y="3862967"/>
            <a:ext cx="4763" cy="9525"/>
          </a:xfrm>
          <a:custGeom>
            <a:avLst/>
            <a:gdLst>
              <a:gd name="T0" fmla="*/ 2147483647 w 5"/>
              <a:gd name="T1" fmla="*/ 2147483647 h 11"/>
              <a:gd name="T2" fmla="*/ 0 w 5"/>
              <a:gd name="T3" fmla="*/ 2147483647 h 11"/>
              <a:gd name="T4" fmla="*/ 2147483647 w 5"/>
              <a:gd name="T5" fmla="*/ 2147483647 h 11"/>
              <a:gd name="T6" fmla="*/ 2147483647 w 5"/>
              <a:gd name="T7" fmla="*/ 2147483647 h 11"/>
              <a:gd name="T8" fmla="*/ 2147483647 w 5"/>
              <a:gd name="T9" fmla="*/ 2147483647 h 11"/>
              <a:gd name="T10" fmla="*/ 0 w 5"/>
              <a:gd name="T11" fmla="*/ 0 h 11"/>
              <a:gd name="T12" fmla="*/ 2147483647 w 5"/>
              <a:gd name="T13" fmla="*/ 2147483647 h 11"/>
              <a:gd name="T14" fmla="*/ 2147483647 w 5"/>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
              <a:gd name="T26" fmla="*/ 5 w 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
                <a:moveTo>
                  <a:pt x="1" y="5"/>
                </a:moveTo>
                <a:lnTo>
                  <a:pt x="0" y="5"/>
                </a:lnTo>
                <a:lnTo>
                  <a:pt x="3" y="11"/>
                </a:lnTo>
                <a:lnTo>
                  <a:pt x="4" y="11"/>
                </a:lnTo>
                <a:lnTo>
                  <a:pt x="5" y="11"/>
                </a:lnTo>
                <a:lnTo>
                  <a:pt x="0" y="0"/>
                </a:lnTo>
                <a:lnTo>
                  <a:pt x="2" y="3"/>
                </a:lnTo>
                <a:lnTo>
                  <a:pt x="1" y="5"/>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75"/>
          <p:cNvSpPr>
            <a:spLocks/>
          </p:cNvSpPr>
          <p:nvPr/>
        </p:nvSpPr>
        <p:spPr bwMode="auto">
          <a:xfrm>
            <a:off x="7047505" y="3870905"/>
            <a:ext cx="41275" cy="68263"/>
          </a:xfrm>
          <a:custGeom>
            <a:avLst/>
            <a:gdLst>
              <a:gd name="T0" fmla="*/ 2147483647 w 52"/>
              <a:gd name="T1" fmla="*/ 0 h 87"/>
              <a:gd name="T2" fmla="*/ 2147483647 w 52"/>
              <a:gd name="T3" fmla="*/ 0 h 87"/>
              <a:gd name="T4" fmla="*/ 2147483647 w 52"/>
              <a:gd name="T5" fmla="*/ 0 h 87"/>
              <a:gd name="T6" fmla="*/ 2147483647 w 52"/>
              <a:gd name="T7" fmla="*/ 0 h 87"/>
              <a:gd name="T8" fmla="*/ 2147483647 w 52"/>
              <a:gd name="T9" fmla="*/ 2147483647 h 87"/>
              <a:gd name="T10" fmla="*/ 2147483647 w 52"/>
              <a:gd name="T11" fmla="*/ 2147483647 h 87"/>
              <a:gd name="T12" fmla="*/ 2147483647 w 52"/>
              <a:gd name="T13" fmla="*/ 2147483647 h 87"/>
              <a:gd name="T14" fmla="*/ 2147483647 w 52"/>
              <a:gd name="T15" fmla="*/ 2147483647 h 87"/>
              <a:gd name="T16" fmla="*/ 2147483647 w 52"/>
              <a:gd name="T17" fmla="*/ 2147483647 h 87"/>
              <a:gd name="T18" fmla="*/ 2147483647 w 52"/>
              <a:gd name="T19" fmla="*/ 2147483647 h 87"/>
              <a:gd name="T20" fmla="*/ 2147483647 w 52"/>
              <a:gd name="T21" fmla="*/ 2147483647 h 87"/>
              <a:gd name="T22" fmla="*/ 2147483647 w 52"/>
              <a:gd name="T23" fmla="*/ 2147483647 h 87"/>
              <a:gd name="T24" fmla="*/ 2147483647 w 52"/>
              <a:gd name="T25" fmla="*/ 2147483647 h 87"/>
              <a:gd name="T26" fmla="*/ 2147483647 w 52"/>
              <a:gd name="T27" fmla="*/ 2147483647 h 87"/>
              <a:gd name="T28" fmla="*/ 2147483647 w 52"/>
              <a:gd name="T29" fmla="*/ 2147483647 h 87"/>
              <a:gd name="T30" fmla="*/ 2147483647 w 52"/>
              <a:gd name="T31" fmla="*/ 2147483647 h 87"/>
              <a:gd name="T32" fmla="*/ 2147483647 w 52"/>
              <a:gd name="T33" fmla="*/ 2147483647 h 87"/>
              <a:gd name="T34" fmla="*/ 2147483647 w 52"/>
              <a:gd name="T35" fmla="*/ 2147483647 h 87"/>
              <a:gd name="T36" fmla="*/ 2147483647 w 52"/>
              <a:gd name="T37" fmla="*/ 2147483647 h 87"/>
              <a:gd name="T38" fmla="*/ 2147483647 w 52"/>
              <a:gd name="T39" fmla="*/ 2147483647 h 87"/>
              <a:gd name="T40" fmla="*/ 2147483647 w 52"/>
              <a:gd name="T41" fmla="*/ 2147483647 h 87"/>
              <a:gd name="T42" fmla="*/ 2147483647 w 52"/>
              <a:gd name="T43" fmla="*/ 2147483647 h 87"/>
              <a:gd name="T44" fmla="*/ 2147483647 w 52"/>
              <a:gd name="T45" fmla="*/ 2147483647 h 87"/>
              <a:gd name="T46" fmla="*/ 0 w 52"/>
              <a:gd name="T47" fmla="*/ 2147483647 h 87"/>
              <a:gd name="T48" fmla="*/ 0 w 52"/>
              <a:gd name="T49" fmla="*/ 2147483647 h 87"/>
              <a:gd name="T50" fmla="*/ 0 w 52"/>
              <a:gd name="T51" fmla="*/ 2147483647 h 87"/>
              <a:gd name="T52" fmla="*/ 2147483647 w 52"/>
              <a:gd name="T53" fmla="*/ 2147483647 h 87"/>
              <a:gd name="T54" fmla="*/ 2147483647 w 52"/>
              <a:gd name="T55" fmla="*/ 2147483647 h 87"/>
              <a:gd name="T56" fmla="*/ 2147483647 w 52"/>
              <a:gd name="T57" fmla="*/ 2147483647 h 87"/>
              <a:gd name="T58" fmla="*/ 2147483647 w 52"/>
              <a:gd name="T59" fmla="*/ 2147483647 h 87"/>
              <a:gd name="T60" fmla="*/ 2147483647 w 52"/>
              <a:gd name="T61" fmla="*/ 2147483647 h 87"/>
              <a:gd name="T62" fmla="*/ 2147483647 w 52"/>
              <a:gd name="T63" fmla="*/ 2147483647 h 87"/>
              <a:gd name="T64" fmla="*/ 2147483647 w 52"/>
              <a:gd name="T65" fmla="*/ 2147483647 h 87"/>
              <a:gd name="T66" fmla="*/ 2147483647 w 52"/>
              <a:gd name="T67" fmla="*/ 2147483647 h 87"/>
              <a:gd name="T68" fmla="*/ 2147483647 w 52"/>
              <a:gd name="T69" fmla="*/ 2147483647 h 87"/>
              <a:gd name="T70" fmla="*/ 2147483647 w 52"/>
              <a:gd name="T71" fmla="*/ 2147483647 h 87"/>
              <a:gd name="T72" fmla="*/ 2147483647 w 52"/>
              <a:gd name="T73" fmla="*/ 2147483647 h 87"/>
              <a:gd name="T74" fmla="*/ 2147483647 w 52"/>
              <a:gd name="T75" fmla="*/ 2147483647 h 87"/>
              <a:gd name="T76" fmla="*/ 2147483647 w 52"/>
              <a:gd name="T77" fmla="*/ 2147483647 h 87"/>
              <a:gd name="T78" fmla="*/ 2147483647 w 52"/>
              <a:gd name="T79" fmla="*/ 2147483647 h 87"/>
              <a:gd name="T80" fmla="*/ 2147483647 w 52"/>
              <a:gd name="T81" fmla="*/ 2147483647 h 87"/>
              <a:gd name="T82" fmla="*/ 2147483647 w 52"/>
              <a:gd name="T83" fmla="*/ 2147483647 h 87"/>
              <a:gd name="T84" fmla="*/ 2147483647 w 52"/>
              <a:gd name="T85" fmla="*/ 2147483647 h 87"/>
              <a:gd name="T86" fmla="*/ 2147483647 w 52"/>
              <a:gd name="T87" fmla="*/ 2147483647 h 87"/>
              <a:gd name="T88" fmla="*/ 2147483647 w 52"/>
              <a:gd name="T89" fmla="*/ 2147483647 h 87"/>
              <a:gd name="T90" fmla="*/ 2147483647 w 52"/>
              <a:gd name="T91" fmla="*/ 0 h 87"/>
              <a:gd name="T92" fmla="*/ 2147483647 w 52"/>
              <a:gd name="T93" fmla="*/ 0 h 87"/>
              <a:gd name="T94" fmla="*/ 2147483647 w 52"/>
              <a:gd name="T95" fmla="*/ 0 h 87"/>
              <a:gd name="T96" fmla="*/ 2147483647 w 52"/>
              <a:gd name="T97" fmla="*/ 0 h 87"/>
              <a:gd name="T98" fmla="*/ 2147483647 w 52"/>
              <a:gd name="T99" fmla="*/ 0 h 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87"/>
              <a:gd name="T152" fmla="*/ 52 w 52"/>
              <a:gd name="T153" fmla="*/ 87 h 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87">
                <a:moveTo>
                  <a:pt x="43" y="1"/>
                </a:moveTo>
                <a:lnTo>
                  <a:pt x="44" y="4"/>
                </a:lnTo>
                <a:lnTo>
                  <a:pt x="45" y="5"/>
                </a:lnTo>
                <a:lnTo>
                  <a:pt x="45" y="7"/>
                </a:lnTo>
                <a:lnTo>
                  <a:pt x="48" y="12"/>
                </a:lnTo>
                <a:lnTo>
                  <a:pt x="49" y="15"/>
                </a:lnTo>
                <a:lnTo>
                  <a:pt x="49" y="23"/>
                </a:lnTo>
                <a:lnTo>
                  <a:pt x="50" y="27"/>
                </a:lnTo>
                <a:lnTo>
                  <a:pt x="49" y="30"/>
                </a:lnTo>
                <a:lnTo>
                  <a:pt x="49" y="35"/>
                </a:lnTo>
                <a:lnTo>
                  <a:pt x="48" y="38"/>
                </a:lnTo>
                <a:lnTo>
                  <a:pt x="48" y="42"/>
                </a:lnTo>
                <a:lnTo>
                  <a:pt x="46" y="45"/>
                </a:lnTo>
                <a:lnTo>
                  <a:pt x="44" y="48"/>
                </a:lnTo>
                <a:lnTo>
                  <a:pt x="43" y="51"/>
                </a:lnTo>
                <a:lnTo>
                  <a:pt x="38" y="59"/>
                </a:lnTo>
                <a:lnTo>
                  <a:pt x="36" y="61"/>
                </a:lnTo>
                <a:lnTo>
                  <a:pt x="31" y="68"/>
                </a:lnTo>
                <a:lnTo>
                  <a:pt x="21" y="75"/>
                </a:lnTo>
                <a:lnTo>
                  <a:pt x="19" y="77"/>
                </a:lnTo>
                <a:lnTo>
                  <a:pt x="16" y="79"/>
                </a:lnTo>
                <a:lnTo>
                  <a:pt x="12" y="81"/>
                </a:lnTo>
                <a:lnTo>
                  <a:pt x="5" y="83"/>
                </a:lnTo>
                <a:lnTo>
                  <a:pt x="0" y="84"/>
                </a:lnTo>
                <a:lnTo>
                  <a:pt x="0" y="86"/>
                </a:lnTo>
                <a:lnTo>
                  <a:pt x="0" y="87"/>
                </a:lnTo>
                <a:lnTo>
                  <a:pt x="5" y="86"/>
                </a:lnTo>
                <a:lnTo>
                  <a:pt x="12" y="83"/>
                </a:lnTo>
                <a:lnTo>
                  <a:pt x="16" y="81"/>
                </a:lnTo>
                <a:lnTo>
                  <a:pt x="21" y="80"/>
                </a:lnTo>
                <a:lnTo>
                  <a:pt x="23" y="77"/>
                </a:lnTo>
                <a:lnTo>
                  <a:pt x="34" y="71"/>
                </a:lnTo>
                <a:lnTo>
                  <a:pt x="38" y="64"/>
                </a:lnTo>
                <a:lnTo>
                  <a:pt x="41" y="61"/>
                </a:lnTo>
                <a:lnTo>
                  <a:pt x="45" y="54"/>
                </a:lnTo>
                <a:lnTo>
                  <a:pt x="46" y="51"/>
                </a:lnTo>
                <a:lnTo>
                  <a:pt x="49" y="48"/>
                </a:lnTo>
                <a:lnTo>
                  <a:pt x="50" y="42"/>
                </a:lnTo>
                <a:lnTo>
                  <a:pt x="50" y="38"/>
                </a:lnTo>
                <a:lnTo>
                  <a:pt x="51" y="35"/>
                </a:lnTo>
                <a:lnTo>
                  <a:pt x="51" y="30"/>
                </a:lnTo>
                <a:lnTo>
                  <a:pt x="52" y="27"/>
                </a:lnTo>
                <a:lnTo>
                  <a:pt x="51" y="23"/>
                </a:lnTo>
                <a:lnTo>
                  <a:pt x="51" y="15"/>
                </a:lnTo>
                <a:lnTo>
                  <a:pt x="50" y="12"/>
                </a:lnTo>
                <a:lnTo>
                  <a:pt x="48" y="7"/>
                </a:lnTo>
                <a:lnTo>
                  <a:pt x="48" y="3"/>
                </a:lnTo>
                <a:lnTo>
                  <a:pt x="45" y="0"/>
                </a:lnTo>
                <a:lnTo>
                  <a:pt x="44" y="1"/>
                </a:lnTo>
                <a:lnTo>
                  <a:pt x="43"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76"/>
          <p:cNvSpPr>
            <a:spLocks/>
          </p:cNvSpPr>
          <p:nvPr/>
        </p:nvSpPr>
        <p:spPr bwMode="auto">
          <a:xfrm>
            <a:off x="7041155" y="3937580"/>
            <a:ext cx="6350" cy="3175"/>
          </a:xfrm>
          <a:custGeom>
            <a:avLst/>
            <a:gdLst>
              <a:gd name="T0" fmla="*/ 2147483647 w 8"/>
              <a:gd name="T1" fmla="*/ 0 h 5"/>
              <a:gd name="T2" fmla="*/ 2147483647 w 8"/>
              <a:gd name="T3" fmla="*/ 0 h 5"/>
              <a:gd name="T4" fmla="*/ 0 w 8"/>
              <a:gd name="T5" fmla="*/ 0 h 5"/>
              <a:gd name="T6" fmla="*/ 0 w 8"/>
              <a:gd name="T7" fmla="*/ 0 h 5"/>
              <a:gd name="T8" fmla="*/ 0 w 8"/>
              <a:gd name="T9" fmla="*/ 0 h 5"/>
              <a:gd name="T10" fmla="*/ 2147483647 w 8"/>
              <a:gd name="T11" fmla="*/ 0 h 5"/>
              <a:gd name="T12" fmla="*/ 2147483647 w 8"/>
              <a:gd name="T13" fmla="*/ 0 h 5"/>
              <a:gd name="T14" fmla="*/ 2147483647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8" y="3"/>
                </a:moveTo>
                <a:lnTo>
                  <a:pt x="8" y="0"/>
                </a:lnTo>
                <a:lnTo>
                  <a:pt x="0" y="0"/>
                </a:lnTo>
                <a:lnTo>
                  <a:pt x="0" y="3"/>
                </a:lnTo>
                <a:lnTo>
                  <a:pt x="0" y="5"/>
                </a:lnTo>
                <a:lnTo>
                  <a:pt x="4" y="5"/>
                </a:lnTo>
                <a:lnTo>
                  <a:pt x="8" y="4"/>
                </a:lnTo>
                <a:lnTo>
                  <a:pt x="8"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77"/>
          <p:cNvSpPr>
            <a:spLocks/>
          </p:cNvSpPr>
          <p:nvPr/>
        </p:nvSpPr>
        <p:spPr bwMode="auto">
          <a:xfrm>
            <a:off x="7037980" y="3937580"/>
            <a:ext cx="4763" cy="3175"/>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3" y="0"/>
                </a:moveTo>
                <a:lnTo>
                  <a:pt x="7" y="0"/>
                </a:lnTo>
                <a:lnTo>
                  <a:pt x="0" y="3"/>
                </a:lnTo>
                <a:lnTo>
                  <a:pt x="0" y="5"/>
                </a:lnTo>
                <a:lnTo>
                  <a:pt x="3" y="4"/>
                </a:lnTo>
                <a:lnTo>
                  <a:pt x="3" y="3"/>
                </a:lnTo>
                <a:lnTo>
                  <a:pt x="3"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78"/>
          <p:cNvSpPr>
            <a:spLocks/>
          </p:cNvSpPr>
          <p:nvPr/>
        </p:nvSpPr>
        <p:spPr bwMode="auto">
          <a:xfrm>
            <a:off x="7034805" y="3937580"/>
            <a:ext cx="3175" cy="3175"/>
          </a:xfrm>
          <a:custGeom>
            <a:avLst/>
            <a:gdLst>
              <a:gd name="T0" fmla="*/ 2147483647 w 4"/>
              <a:gd name="T1" fmla="*/ 2147483647 h 4"/>
              <a:gd name="T2" fmla="*/ 0 w 4"/>
              <a:gd name="T3" fmla="*/ 0 h 4"/>
              <a:gd name="T4" fmla="*/ 0 w 4"/>
              <a:gd name="T5" fmla="*/ 2147483647 h 4"/>
              <a:gd name="T6" fmla="*/ 0 w 4"/>
              <a:gd name="T7" fmla="*/ 2147483647 h 4"/>
              <a:gd name="T8" fmla="*/ 2147483647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2"/>
                </a:moveTo>
                <a:lnTo>
                  <a:pt x="0" y="0"/>
                </a:lnTo>
                <a:lnTo>
                  <a:pt x="0" y="2"/>
                </a:lnTo>
                <a:lnTo>
                  <a:pt x="0" y="3"/>
                </a:lnTo>
                <a:lnTo>
                  <a:pt x="4" y="4"/>
                </a:lnTo>
                <a:lnTo>
                  <a:pt x="4"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79"/>
          <p:cNvSpPr>
            <a:spLocks/>
          </p:cNvSpPr>
          <p:nvPr/>
        </p:nvSpPr>
        <p:spPr bwMode="auto">
          <a:xfrm>
            <a:off x="7028455" y="3937580"/>
            <a:ext cx="6350" cy="3175"/>
          </a:xfrm>
          <a:custGeom>
            <a:avLst/>
            <a:gdLst>
              <a:gd name="T0" fmla="*/ 2147483647 w 8"/>
              <a:gd name="T1" fmla="*/ 0 h 5"/>
              <a:gd name="T2" fmla="*/ 2147483647 w 8"/>
              <a:gd name="T3" fmla="*/ 0 h 5"/>
              <a:gd name="T4" fmla="*/ 0 w 8"/>
              <a:gd name="T5" fmla="*/ 0 h 5"/>
              <a:gd name="T6" fmla="*/ 0 w 8"/>
              <a:gd name="T7" fmla="*/ 0 h 5"/>
              <a:gd name="T8" fmla="*/ 0 w 8"/>
              <a:gd name="T9" fmla="*/ 0 h 5"/>
              <a:gd name="T10" fmla="*/ 2147483647 w 8"/>
              <a:gd name="T11" fmla="*/ 0 h 5"/>
              <a:gd name="T12" fmla="*/ 2147483647 w 8"/>
              <a:gd name="T13" fmla="*/ 0 h 5"/>
              <a:gd name="T14" fmla="*/ 2147483647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8" y="1"/>
                </a:moveTo>
                <a:lnTo>
                  <a:pt x="5" y="0"/>
                </a:lnTo>
                <a:lnTo>
                  <a:pt x="0" y="0"/>
                </a:lnTo>
                <a:lnTo>
                  <a:pt x="0" y="3"/>
                </a:lnTo>
                <a:lnTo>
                  <a:pt x="0" y="5"/>
                </a:lnTo>
                <a:lnTo>
                  <a:pt x="8" y="5"/>
                </a:lnTo>
                <a:lnTo>
                  <a:pt x="8" y="3"/>
                </a:lnTo>
                <a:lnTo>
                  <a:pt x="8"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80"/>
          <p:cNvSpPr>
            <a:spLocks/>
          </p:cNvSpPr>
          <p:nvPr/>
        </p:nvSpPr>
        <p:spPr bwMode="auto">
          <a:xfrm>
            <a:off x="7025280" y="3937580"/>
            <a:ext cx="6350" cy="3175"/>
          </a:xfrm>
          <a:custGeom>
            <a:avLst/>
            <a:gdLst>
              <a:gd name="T0" fmla="*/ 2147483647 w 7"/>
              <a:gd name="T1" fmla="*/ 0 h 5"/>
              <a:gd name="T2" fmla="*/ 2147483647 w 7"/>
              <a:gd name="T3" fmla="*/ 0 h 5"/>
              <a:gd name="T4" fmla="*/ 0 w 7"/>
              <a:gd name="T5" fmla="*/ 0 h 5"/>
              <a:gd name="T6" fmla="*/ 0 w 7"/>
              <a:gd name="T7" fmla="*/ 0 h 5"/>
              <a:gd name="T8" fmla="*/ 0 w 7"/>
              <a:gd name="T9" fmla="*/ 0 h 5"/>
              <a:gd name="T10" fmla="*/ 2147483647 w 7"/>
              <a:gd name="T11" fmla="*/ 0 h 5"/>
              <a:gd name="T12" fmla="*/ 2147483647 w 7"/>
              <a:gd name="T13" fmla="*/ 0 h 5"/>
              <a:gd name="T14" fmla="*/ 2147483647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3"/>
                </a:moveTo>
                <a:lnTo>
                  <a:pt x="3" y="1"/>
                </a:lnTo>
                <a:lnTo>
                  <a:pt x="0" y="0"/>
                </a:lnTo>
                <a:lnTo>
                  <a:pt x="0" y="1"/>
                </a:lnTo>
                <a:lnTo>
                  <a:pt x="0" y="3"/>
                </a:lnTo>
                <a:lnTo>
                  <a:pt x="7" y="5"/>
                </a:lnTo>
                <a:lnTo>
                  <a:pt x="3" y="5"/>
                </a:lnTo>
                <a:lnTo>
                  <a:pt x="3"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81"/>
          <p:cNvSpPr>
            <a:spLocks/>
          </p:cNvSpPr>
          <p:nvPr/>
        </p:nvSpPr>
        <p:spPr bwMode="auto">
          <a:xfrm>
            <a:off x="7023692" y="3935992"/>
            <a:ext cx="1588" cy="3175"/>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1"/>
                </a:moveTo>
                <a:lnTo>
                  <a:pt x="0" y="0"/>
                </a:lnTo>
                <a:lnTo>
                  <a:pt x="2" y="0"/>
                </a:lnTo>
                <a:lnTo>
                  <a:pt x="2" y="2"/>
                </a:lnTo>
                <a:lnTo>
                  <a:pt x="2" y="5"/>
                </a:lnTo>
                <a:lnTo>
                  <a:pt x="4" y="5"/>
                </a:lnTo>
                <a:lnTo>
                  <a:pt x="4" y="2"/>
                </a:lnTo>
                <a:lnTo>
                  <a:pt x="4"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82"/>
          <p:cNvSpPr>
            <a:spLocks/>
          </p:cNvSpPr>
          <p:nvPr/>
        </p:nvSpPr>
        <p:spPr bwMode="auto">
          <a:xfrm>
            <a:off x="7018930" y="3934405"/>
            <a:ext cx="7938" cy="4763"/>
          </a:xfrm>
          <a:custGeom>
            <a:avLst/>
            <a:gdLst>
              <a:gd name="T0" fmla="*/ 2147483647 w 9"/>
              <a:gd name="T1" fmla="*/ 2147483647 h 6"/>
              <a:gd name="T2" fmla="*/ 2147483647 w 9"/>
              <a:gd name="T3" fmla="*/ 2147483647 h 6"/>
              <a:gd name="T4" fmla="*/ 2147483647 w 9"/>
              <a:gd name="T5" fmla="*/ 2147483647 h 6"/>
              <a:gd name="T6" fmla="*/ 0 w 9"/>
              <a:gd name="T7" fmla="*/ 0 h 6"/>
              <a:gd name="T8" fmla="*/ 0 w 9"/>
              <a:gd name="T9" fmla="*/ 2147483647 h 6"/>
              <a:gd name="T10" fmla="*/ 0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6" y="3"/>
                </a:moveTo>
                <a:lnTo>
                  <a:pt x="6" y="2"/>
                </a:lnTo>
                <a:lnTo>
                  <a:pt x="2" y="1"/>
                </a:lnTo>
                <a:lnTo>
                  <a:pt x="0" y="0"/>
                </a:lnTo>
                <a:lnTo>
                  <a:pt x="0" y="1"/>
                </a:lnTo>
                <a:lnTo>
                  <a:pt x="0" y="2"/>
                </a:lnTo>
                <a:lnTo>
                  <a:pt x="2" y="3"/>
                </a:lnTo>
                <a:lnTo>
                  <a:pt x="9" y="6"/>
                </a:lnTo>
                <a:lnTo>
                  <a:pt x="6" y="6"/>
                </a:lnTo>
                <a:lnTo>
                  <a:pt x="6"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83"/>
          <p:cNvSpPr>
            <a:spLocks/>
          </p:cNvSpPr>
          <p:nvPr/>
        </p:nvSpPr>
        <p:spPr bwMode="auto">
          <a:xfrm>
            <a:off x="7017342" y="3934405"/>
            <a:ext cx="1588" cy="3175"/>
          </a:xfrm>
          <a:custGeom>
            <a:avLst/>
            <a:gdLst>
              <a:gd name="T0" fmla="*/ 0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0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1"/>
                </a:moveTo>
                <a:lnTo>
                  <a:pt x="0" y="0"/>
                </a:lnTo>
                <a:lnTo>
                  <a:pt x="0" y="2"/>
                </a:lnTo>
                <a:lnTo>
                  <a:pt x="0" y="4"/>
                </a:lnTo>
                <a:lnTo>
                  <a:pt x="3" y="4"/>
                </a:lnTo>
                <a:lnTo>
                  <a:pt x="3" y="2"/>
                </a:lnTo>
                <a:lnTo>
                  <a:pt x="3"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84"/>
          <p:cNvSpPr>
            <a:spLocks/>
          </p:cNvSpPr>
          <p:nvPr/>
        </p:nvSpPr>
        <p:spPr bwMode="auto">
          <a:xfrm>
            <a:off x="7010992" y="3932817"/>
            <a:ext cx="9525" cy="4763"/>
          </a:xfrm>
          <a:custGeom>
            <a:avLst/>
            <a:gdLst>
              <a:gd name="T0" fmla="*/ 2147483647 w 12"/>
              <a:gd name="T1" fmla="*/ 0 h 7"/>
              <a:gd name="T2" fmla="*/ 2147483647 w 12"/>
              <a:gd name="T3" fmla="*/ 0 h 7"/>
              <a:gd name="T4" fmla="*/ 2147483647 w 12"/>
              <a:gd name="T5" fmla="*/ 0 h 7"/>
              <a:gd name="T6" fmla="*/ 0 w 12"/>
              <a:gd name="T7" fmla="*/ 0 h 7"/>
              <a:gd name="T8" fmla="*/ 0 w 12"/>
              <a:gd name="T9" fmla="*/ 0 h 7"/>
              <a:gd name="T10" fmla="*/ 0 w 12"/>
              <a:gd name="T11" fmla="*/ 0 h 7"/>
              <a:gd name="T12" fmla="*/ 2147483647 w 12"/>
              <a:gd name="T13" fmla="*/ 0 h 7"/>
              <a:gd name="T14" fmla="*/ 2147483647 w 12"/>
              <a:gd name="T15" fmla="*/ 0 h 7"/>
              <a:gd name="T16" fmla="*/ 2147483647 w 12"/>
              <a:gd name="T17" fmla="*/ 0 h 7"/>
              <a:gd name="T18" fmla="*/ 2147483647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8" y="5"/>
                </a:moveTo>
                <a:lnTo>
                  <a:pt x="8" y="4"/>
                </a:lnTo>
                <a:lnTo>
                  <a:pt x="5" y="3"/>
                </a:lnTo>
                <a:lnTo>
                  <a:pt x="0" y="0"/>
                </a:lnTo>
                <a:lnTo>
                  <a:pt x="0" y="2"/>
                </a:lnTo>
                <a:lnTo>
                  <a:pt x="0" y="3"/>
                </a:lnTo>
                <a:lnTo>
                  <a:pt x="5" y="5"/>
                </a:lnTo>
                <a:lnTo>
                  <a:pt x="12" y="7"/>
                </a:lnTo>
                <a:lnTo>
                  <a:pt x="8" y="7"/>
                </a:lnTo>
                <a:lnTo>
                  <a:pt x="8" y="5"/>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85"/>
          <p:cNvSpPr>
            <a:spLocks/>
          </p:cNvSpPr>
          <p:nvPr/>
        </p:nvSpPr>
        <p:spPr bwMode="auto">
          <a:xfrm>
            <a:off x="7007817" y="3931230"/>
            <a:ext cx="4763" cy="3175"/>
          </a:xfrm>
          <a:custGeom>
            <a:avLst/>
            <a:gdLst>
              <a:gd name="T0" fmla="*/ 2147483647 w 6"/>
              <a:gd name="T1" fmla="*/ 0 h 5"/>
              <a:gd name="T2" fmla="*/ 2147483647 w 6"/>
              <a:gd name="T3" fmla="*/ 0 h 5"/>
              <a:gd name="T4" fmla="*/ 2147483647 w 6"/>
              <a:gd name="T5" fmla="*/ 0 h 5"/>
              <a:gd name="T6" fmla="*/ 2147483647 w 6"/>
              <a:gd name="T7" fmla="*/ 0 h 5"/>
              <a:gd name="T8" fmla="*/ 0 w 6"/>
              <a:gd name="T9" fmla="*/ 0 h 5"/>
              <a:gd name="T10" fmla="*/ 0 w 6"/>
              <a:gd name="T11" fmla="*/ 0 h 5"/>
              <a:gd name="T12" fmla="*/ 2147483647 w 6"/>
              <a:gd name="T13" fmla="*/ 0 h 5"/>
              <a:gd name="T14" fmla="*/ 2147483647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4"/>
                </a:moveTo>
                <a:lnTo>
                  <a:pt x="6" y="2"/>
                </a:lnTo>
                <a:lnTo>
                  <a:pt x="2" y="0"/>
                </a:lnTo>
                <a:lnTo>
                  <a:pt x="1" y="1"/>
                </a:lnTo>
                <a:lnTo>
                  <a:pt x="0" y="2"/>
                </a:lnTo>
                <a:lnTo>
                  <a:pt x="4" y="5"/>
                </a:lnTo>
                <a:lnTo>
                  <a:pt x="4" y="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86"/>
          <p:cNvSpPr>
            <a:spLocks/>
          </p:cNvSpPr>
          <p:nvPr/>
        </p:nvSpPr>
        <p:spPr bwMode="auto">
          <a:xfrm>
            <a:off x="7003055" y="3928055"/>
            <a:ext cx="9525" cy="4763"/>
          </a:xfrm>
          <a:custGeom>
            <a:avLst/>
            <a:gdLst>
              <a:gd name="T0" fmla="*/ 2147483647 w 12"/>
              <a:gd name="T1" fmla="*/ 2147483647 h 5"/>
              <a:gd name="T2" fmla="*/ 2147483647 w 12"/>
              <a:gd name="T3" fmla="*/ 2147483647 h 5"/>
              <a:gd name="T4" fmla="*/ 0 w 12"/>
              <a:gd name="T5" fmla="*/ 0 h 5"/>
              <a:gd name="T6" fmla="*/ 0 w 12"/>
              <a:gd name="T7" fmla="*/ 2147483647 h 5"/>
              <a:gd name="T8" fmla="*/ 0 w 12"/>
              <a:gd name="T9" fmla="*/ 2147483647 h 5"/>
              <a:gd name="T10" fmla="*/ 2147483647 w 12"/>
              <a:gd name="T11" fmla="*/ 2147483647 h 5"/>
              <a:gd name="T12" fmla="*/ 2147483647 w 12"/>
              <a:gd name="T13" fmla="*/ 2147483647 h 5"/>
              <a:gd name="T14" fmla="*/ 2147483647 w 12"/>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
              <a:gd name="T26" fmla="*/ 12 w 1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
                <a:moveTo>
                  <a:pt x="8" y="3"/>
                </a:moveTo>
                <a:lnTo>
                  <a:pt x="12" y="5"/>
                </a:lnTo>
                <a:lnTo>
                  <a:pt x="0" y="0"/>
                </a:lnTo>
                <a:lnTo>
                  <a:pt x="0" y="1"/>
                </a:lnTo>
                <a:lnTo>
                  <a:pt x="0" y="2"/>
                </a:lnTo>
                <a:lnTo>
                  <a:pt x="7" y="5"/>
                </a:lnTo>
                <a:lnTo>
                  <a:pt x="7" y="4"/>
                </a:lnTo>
                <a:lnTo>
                  <a:pt x="8"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87"/>
          <p:cNvSpPr>
            <a:spLocks/>
          </p:cNvSpPr>
          <p:nvPr/>
        </p:nvSpPr>
        <p:spPr bwMode="auto">
          <a:xfrm>
            <a:off x="6999880" y="3926467"/>
            <a:ext cx="4763" cy="3175"/>
          </a:xfrm>
          <a:custGeom>
            <a:avLst/>
            <a:gdLst>
              <a:gd name="T0" fmla="*/ 2147483647 w 4"/>
              <a:gd name="T1" fmla="*/ 0 h 5"/>
              <a:gd name="T2" fmla="*/ 2147483647 w 4"/>
              <a:gd name="T3" fmla="*/ 0 h 5"/>
              <a:gd name="T4" fmla="*/ 2147483647 w 4"/>
              <a:gd name="T5" fmla="*/ 0 h 5"/>
              <a:gd name="T6" fmla="*/ 2147483647 w 4"/>
              <a:gd name="T7" fmla="*/ 0 h 5"/>
              <a:gd name="T8" fmla="*/ 0 w 4"/>
              <a:gd name="T9" fmla="*/ 0 h 5"/>
              <a:gd name="T10" fmla="*/ 2147483647 w 4"/>
              <a:gd name="T11" fmla="*/ 0 h 5"/>
              <a:gd name="T12" fmla="*/ 2147483647 w 4"/>
              <a:gd name="T13" fmla="*/ 0 h 5"/>
              <a:gd name="T14" fmla="*/ 2147483647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4"/>
                </a:moveTo>
                <a:lnTo>
                  <a:pt x="4" y="3"/>
                </a:lnTo>
                <a:lnTo>
                  <a:pt x="2" y="0"/>
                </a:lnTo>
                <a:lnTo>
                  <a:pt x="1" y="2"/>
                </a:lnTo>
                <a:lnTo>
                  <a:pt x="0" y="3"/>
                </a:lnTo>
                <a:lnTo>
                  <a:pt x="1" y="4"/>
                </a:lnTo>
                <a:lnTo>
                  <a:pt x="3" y="5"/>
                </a:lnTo>
                <a:lnTo>
                  <a:pt x="3" y="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88"/>
          <p:cNvSpPr>
            <a:spLocks/>
          </p:cNvSpPr>
          <p:nvPr/>
        </p:nvSpPr>
        <p:spPr bwMode="auto">
          <a:xfrm>
            <a:off x="6999880" y="3924880"/>
            <a:ext cx="3175" cy="3175"/>
          </a:xfrm>
          <a:custGeom>
            <a:avLst/>
            <a:gdLst>
              <a:gd name="T0" fmla="*/ 0 w 5"/>
              <a:gd name="T1" fmla="*/ 2147483647 h 4"/>
              <a:gd name="T2" fmla="*/ 0 w 5"/>
              <a:gd name="T3" fmla="*/ 2147483647 h 4"/>
              <a:gd name="T4" fmla="*/ 0 w 5"/>
              <a:gd name="T5" fmla="*/ 0 h 4"/>
              <a:gd name="T6" fmla="*/ 0 w 5"/>
              <a:gd name="T7" fmla="*/ 2147483647 h 4"/>
              <a:gd name="T8" fmla="*/ 0 w 5"/>
              <a:gd name="T9" fmla="*/ 2147483647 h 4"/>
              <a:gd name="T10" fmla="*/ 0 w 5"/>
              <a:gd name="T11" fmla="*/ 2147483647 h 4"/>
              <a:gd name="T12" fmla="*/ 0 w 5"/>
              <a:gd name="T13" fmla="*/ 2147483647 h 4"/>
              <a:gd name="T14" fmla="*/ 0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1"/>
                </a:moveTo>
                <a:lnTo>
                  <a:pt x="5" y="3"/>
                </a:lnTo>
                <a:lnTo>
                  <a:pt x="0" y="0"/>
                </a:lnTo>
                <a:lnTo>
                  <a:pt x="0" y="1"/>
                </a:lnTo>
                <a:lnTo>
                  <a:pt x="0" y="3"/>
                </a:lnTo>
                <a:lnTo>
                  <a:pt x="3" y="4"/>
                </a:lnTo>
                <a:lnTo>
                  <a:pt x="3" y="3"/>
                </a:lnTo>
                <a:lnTo>
                  <a:pt x="4"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89"/>
          <p:cNvSpPr>
            <a:spLocks/>
          </p:cNvSpPr>
          <p:nvPr/>
        </p:nvSpPr>
        <p:spPr bwMode="auto">
          <a:xfrm>
            <a:off x="6996705" y="3923292"/>
            <a:ext cx="3175" cy="3175"/>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3"/>
                </a:moveTo>
                <a:lnTo>
                  <a:pt x="5" y="2"/>
                </a:lnTo>
                <a:lnTo>
                  <a:pt x="2" y="0"/>
                </a:lnTo>
                <a:lnTo>
                  <a:pt x="1" y="1"/>
                </a:lnTo>
                <a:lnTo>
                  <a:pt x="0" y="2"/>
                </a:lnTo>
                <a:lnTo>
                  <a:pt x="1" y="3"/>
                </a:lnTo>
                <a:lnTo>
                  <a:pt x="3" y="5"/>
                </a:lnTo>
                <a:lnTo>
                  <a:pt x="3"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90"/>
          <p:cNvSpPr>
            <a:spLocks/>
          </p:cNvSpPr>
          <p:nvPr/>
        </p:nvSpPr>
        <p:spPr bwMode="auto">
          <a:xfrm>
            <a:off x="6995117" y="3921705"/>
            <a:ext cx="4763" cy="3175"/>
          </a:xfrm>
          <a:custGeom>
            <a:avLst/>
            <a:gdLst>
              <a:gd name="T0" fmla="*/ 2147483647 w 4"/>
              <a:gd name="T1" fmla="*/ 2147483647 h 3"/>
              <a:gd name="T2" fmla="*/ 2147483647 w 4"/>
              <a:gd name="T3" fmla="*/ 2147483647 h 3"/>
              <a:gd name="T4" fmla="*/ 0 w 4"/>
              <a:gd name="T5" fmla="*/ 0 h 3"/>
              <a:gd name="T6" fmla="*/ 0 w 4"/>
              <a:gd name="T7" fmla="*/ 2147483647 h 3"/>
              <a:gd name="T8" fmla="*/ 0 w 4"/>
              <a:gd name="T9" fmla="*/ 2147483647 h 3"/>
              <a:gd name="T10" fmla="*/ 2147483647 w 4"/>
              <a:gd name="T11" fmla="*/ 2147483647 h 3"/>
              <a:gd name="T12" fmla="*/ 2147483647 w 4"/>
              <a:gd name="T13" fmla="*/ 2147483647 h 3"/>
              <a:gd name="T14" fmla="*/ 2147483647 w 4"/>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3" y="1"/>
                </a:moveTo>
                <a:lnTo>
                  <a:pt x="4" y="2"/>
                </a:lnTo>
                <a:lnTo>
                  <a:pt x="0" y="0"/>
                </a:lnTo>
                <a:lnTo>
                  <a:pt x="0" y="1"/>
                </a:lnTo>
                <a:lnTo>
                  <a:pt x="0" y="2"/>
                </a:lnTo>
                <a:lnTo>
                  <a:pt x="2" y="3"/>
                </a:lnTo>
                <a:lnTo>
                  <a:pt x="2" y="2"/>
                </a:lnTo>
                <a:lnTo>
                  <a:pt x="3" y="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91"/>
          <p:cNvSpPr>
            <a:spLocks/>
          </p:cNvSpPr>
          <p:nvPr/>
        </p:nvSpPr>
        <p:spPr bwMode="auto">
          <a:xfrm>
            <a:off x="6993530" y="3920117"/>
            <a:ext cx="3175" cy="4763"/>
          </a:xfrm>
          <a:custGeom>
            <a:avLst/>
            <a:gdLst>
              <a:gd name="T0" fmla="*/ 0 w 5"/>
              <a:gd name="T1" fmla="*/ 2147483647 h 4"/>
              <a:gd name="T2" fmla="*/ 0 w 5"/>
              <a:gd name="T3" fmla="*/ 2147483647 h 4"/>
              <a:gd name="T4" fmla="*/ 0 w 5"/>
              <a:gd name="T5" fmla="*/ 0 h 4"/>
              <a:gd name="T6" fmla="*/ 0 w 5"/>
              <a:gd name="T7" fmla="*/ 2147483647 h 4"/>
              <a:gd name="T8" fmla="*/ 0 w 5"/>
              <a:gd name="T9" fmla="*/ 2147483647 h 4"/>
              <a:gd name="T10" fmla="*/ 0 w 5"/>
              <a:gd name="T11" fmla="*/ 2147483647 h 4"/>
              <a:gd name="T12" fmla="*/ 0 w 5"/>
              <a:gd name="T13" fmla="*/ 2147483647 h 4"/>
              <a:gd name="T14" fmla="*/ 0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3"/>
                </a:moveTo>
                <a:lnTo>
                  <a:pt x="5" y="2"/>
                </a:lnTo>
                <a:lnTo>
                  <a:pt x="3" y="0"/>
                </a:lnTo>
                <a:lnTo>
                  <a:pt x="2" y="1"/>
                </a:lnTo>
                <a:lnTo>
                  <a:pt x="0" y="2"/>
                </a:lnTo>
                <a:lnTo>
                  <a:pt x="2" y="3"/>
                </a:lnTo>
                <a:lnTo>
                  <a:pt x="4" y="4"/>
                </a:lnTo>
                <a:lnTo>
                  <a:pt x="4"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92"/>
          <p:cNvSpPr>
            <a:spLocks/>
          </p:cNvSpPr>
          <p:nvPr/>
        </p:nvSpPr>
        <p:spPr bwMode="auto">
          <a:xfrm>
            <a:off x="6991942" y="3920117"/>
            <a:ext cx="3175" cy="3175"/>
          </a:xfrm>
          <a:custGeom>
            <a:avLst/>
            <a:gdLst>
              <a:gd name="T0" fmla="*/ 2147483647 w 4"/>
              <a:gd name="T1" fmla="*/ 0 h 5"/>
              <a:gd name="T2" fmla="*/ 2147483647 w 4"/>
              <a:gd name="T3" fmla="*/ 0 h 5"/>
              <a:gd name="T4" fmla="*/ 2147483647 w 4"/>
              <a:gd name="T5" fmla="*/ 0 h 5"/>
              <a:gd name="T6" fmla="*/ 2147483647 w 4"/>
              <a:gd name="T7" fmla="*/ 0 h 5"/>
              <a:gd name="T8" fmla="*/ 0 w 4"/>
              <a:gd name="T9" fmla="*/ 0 h 5"/>
              <a:gd name="T10" fmla="*/ 2147483647 w 4"/>
              <a:gd name="T11" fmla="*/ 0 h 5"/>
              <a:gd name="T12" fmla="*/ 2147483647 w 4"/>
              <a:gd name="T13" fmla="*/ 0 h 5"/>
              <a:gd name="T14" fmla="*/ 2147483647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3"/>
                </a:moveTo>
                <a:lnTo>
                  <a:pt x="4" y="3"/>
                </a:lnTo>
                <a:lnTo>
                  <a:pt x="3" y="0"/>
                </a:lnTo>
                <a:lnTo>
                  <a:pt x="1" y="0"/>
                </a:lnTo>
                <a:lnTo>
                  <a:pt x="0" y="0"/>
                </a:lnTo>
                <a:lnTo>
                  <a:pt x="3" y="5"/>
                </a:lnTo>
                <a:lnTo>
                  <a:pt x="1" y="4"/>
                </a:lnTo>
                <a:lnTo>
                  <a:pt x="3"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93"/>
          <p:cNvSpPr>
            <a:spLocks/>
          </p:cNvSpPr>
          <p:nvPr/>
        </p:nvSpPr>
        <p:spPr bwMode="auto">
          <a:xfrm>
            <a:off x="6988767" y="3901067"/>
            <a:ext cx="14288" cy="19050"/>
          </a:xfrm>
          <a:custGeom>
            <a:avLst/>
            <a:gdLst>
              <a:gd name="T0" fmla="*/ 2147483647 w 17"/>
              <a:gd name="T1" fmla="*/ 2147483647 h 26"/>
              <a:gd name="T2" fmla="*/ 2147483647 w 17"/>
              <a:gd name="T3" fmla="*/ 2147483647 h 26"/>
              <a:gd name="T4" fmla="*/ 2147483647 w 17"/>
              <a:gd name="T5" fmla="*/ 2147483647 h 26"/>
              <a:gd name="T6" fmla="*/ 2147483647 w 17"/>
              <a:gd name="T7" fmla="*/ 0 h 26"/>
              <a:gd name="T8" fmla="*/ 2147483647 w 17"/>
              <a:gd name="T9" fmla="*/ 0 h 26"/>
              <a:gd name="T10" fmla="*/ 0 w 17"/>
              <a:gd name="T11" fmla="*/ 2147483647 h 26"/>
              <a:gd name="T12" fmla="*/ 2147483647 w 17"/>
              <a:gd name="T13" fmla="*/ 2147483647 h 26"/>
              <a:gd name="T14" fmla="*/ 2147483647 w 17"/>
              <a:gd name="T15" fmla="*/ 2147483647 h 26"/>
              <a:gd name="T16" fmla="*/ 2147483647 w 17"/>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6"/>
              <a:gd name="T29" fmla="*/ 17 w 1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6">
                <a:moveTo>
                  <a:pt x="6" y="24"/>
                </a:moveTo>
                <a:lnTo>
                  <a:pt x="4" y="22"/>
                </a:lnTo>
                <a:lnTo>
                  <a:pt x="2" y="20"/>
                </a:lnTo>
                <a:lnTo>
                  <a:pt x="17" y="5"/>
                </a:lnTo>
                <a:lnTo>
                  <a:pt x="17" y="0"/>
                </a:lnTo>
                <a:lnTo>
                  <a:pt x="0" y="22"/>
                </a:lnTo>
                <a:lnTo>
                  <a:pt x="3" y="26"/>
                </a:lnTo>
                <a:lnTo>
                  <a:pt x="4" y="24"/>
                </a:lnTo>
                <a:lnTo>
                  <a:pt x="6" y="2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94"/>
          <p:cNvSpPr>
            <a:spLocks/>
          </p:cNvSpPr>
          <p:nvPr/>
        </p:nvSpPr>
        <p:spPr bwMode="auto">
          <a:xfrm>
            <a:off x="7003055" y="3901067"/>
            <a:ext cx="7938" cy="9525"/>
          </a:xfrm>
          <a:custGeom>
            <a:avLst/>
            <a:gdLst>
              <a:gd name="T0" fmla="*/ 0 w 10"/>
              <a:gd name="T1" fmla="*/ 0 h 13"/>
              <a:gd name="T2" fmla="*/ 2147483647 w 10"/>
              <a:gd name="T3" fmla="*/ 0 h 13"/>
              <a:gd name="T4" fmla="*/ 2147483647 w 10"/>
              <a:gd name="T5" fmla="*/ 2147483647 h 13"/>
              <a:gd name="T6" fmla="*/ 2147483647 w 10"/>
              <a:gd name="T7" fmla="*/ 2147483647 h 13"/>
              <a:gd name="T8" fmla="*/ 2147483647 w 10"/>
              <a:gd name="T9" fmla="*/ 2147483647 h 13"/>
              <a:gd name="T10" fmla="*/ 2147483647 w 10"/>
              <a:gd name="T11" fmla="*/ 0 h 13"/>
              <a:gd name="T12" fmla="*/ 2147483647 w 10"/>
              <a:gd name="T13" fmla="*/ 0 h 13"/>
              <a:gd name="T14" fmla="*/ 0 w 10"/>
              <a:gd name="T15" fmla="*/ 0 h 13"/>
              <a:gd name="T16" fmla="*/ 0 w 1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5"/>
                </a:moveTo>
                <a:lnTo>
                  <a:pt x="1" y="7"/>
                </a:lnTo>
                <a:lnTo>
                  <a:pt x="5" y="9"/>
                </a:lnTo>
                <a:lnTo>
                  <a:pt x="8" y="13"/>
                </a:lnTo>
                <a:lnTo>
                  <a:pt x="10" y="11"/>
                </a:lnTo>
                <a:lnTo>
                  <a:pt x="7" y="7"/>
                </a:lnTo>
                <a:lnTo>
                  <a:pt x="4" y="5"/>
                </a:lnTo>
                <a:lnTo>
                  <a:pt x="0" y="0"/>
                </a:lnTo>
                <a:lnTo>
                  <a:pt x="0" y="5"/>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95"/>
          <p:cNvSpPr>
            <a:spLocks/>
          </p:cNvSpPr>
          <p:nvPr/>
        </p:nvSpPr>
        <p:spPr bwMode="auto">
          <a:xfrm>
            <a:off x="7009405" y="3909005"/>
            <a:ext cx="44450" cy="11113"/>
          </a:xfrm>
          <a:custGeom>
            <a:avLst/>
            <a:gdLst>
              <a:gd name="T0" fmla="*/ 0 w 55"/>
              <a:gd name="T1" fmla="*/ 0 h 15"/>
              <a:gd name="T2" fmla="*/ 2147483647 w 55"/>
              <a:gd name="T3" fmla="*/ 2147483647 h 15"/>
              <a:gd name="T4" fmla="*/ 2147483647 w 55"/>
              <a:gd name="T5" fmla="*/ 2147483647 h 15"/>
              <a:gd name="T6" fmla="*/ 2147483647 w 55"/>
              <a:gd name="T7" fmla="*/ 2147483647 h 15"/>
              <a:gd name="T8" fmla="*/ 2147483647 w 55"/>
              <a:gd name="T9" fmla="*/ 2147483647 h 15"/>
              <a:gd name="T10" fmla="*/ 2147483647 w 55"/>
              <a:gd name="T11" fmla="*/ 2147483647 h 15"/>
              <a:gd name="T12" fmla="*/ 2147483647 w 55"/>
              <a:gd name="T13" fmla="*/ 2147483647 h 15"/>
              <a:gd name="T14" fmla="*/ 2147483647 w 55"/>
              <a:gd name="T15" fmla="*/ 2147483647 h 15"/>
              <a:gd name="T16" fmla="*/ 2147483647 w 55"/>
              <a:gd name="T17" fmla="*/ 2147483647 h 15"/>
              <a:gd name="T18" fmla="*/ 2147483647 w 55"/>
              <a:gd name="T19" fmla="*/ 2147483647 h 15"/>
              <a:gd name="T20" fmla="*/ 2147483647 w 55"/>
              <a:gd name="T21" fmla="*/ 2147483647 h 15"/>
              <a:gd name="T22" fmla="*/ 2147483647 w 55"/>
              <a:gd name="T23" fmla="*/ 2147483647 h 15"/>
              <a:gd name="T24" fmla="*/ 2147483647 w 55"/>
              <a:gd name="T25" fmla="*/ 2147483647 h 15"/>
              <a:gd name="T26" fmla="*/ 2147483647 w 55"/>
              <a:gd name="T27" fmla="*/ 0 h 15"/>
              <a:gd name="T28" fmla="*/ 2147483647 w 55"/>
              <a:gd name="T29" fmla="*/ 2147483647 h 15"/>
              <a:gd name="T30" fmla="*/ 2147483647 w 55"/>
              <a:gd name="T31" fmla="*/ 2147483647 h 15"/>
              <a:gd name="T32" fmla="*/ 2147483647 w 55"/>
              <a:gd name="T33" fmla="*/ 2147483647 h 15"/>
              <a:gd name="T34" fmla="*/ 2147483647 w 55"/>
              <a:gd name="T35" fmla="*/ 2147483647 h 15"/>
              <a:gd name="T36" fmla="*/ 2147483647 w 55"/>
              <a:gd name="T37" fmla="*/ 2147483647 h 15"/>
              <a:gd name="T38" fmla="*/ 2147483647 w 55"/>
              <a:gd name="T39" fmla="*/ 2147483647 h 15"/>
              <a:gd name="T40" fmla="*/ 2147483647 w 55"/>
              <a:gd name="T41" fmla="*/ 2147483647 h 15"/>
              <a:gd name="T42" fmla="*/ 2147483647 w 55"/>
              <a:gd name="T43" fmla="*/ 2147483647 h 15"/>
              <a:gd name="T44" fmla="*/ 2147483647 w 55"/>
              <a:gd name="T45" fmla="*/ 2147483647 h 15"/>
              <a:gd name="T46" fmla="*/ 2147483647 w 55"/>
              <a:gd name="T47" fmla="*/ 0 h 15"/>
              <a:gd name="T48" fmla="*/ 2147483647 w 55"/>
              <a:gd name="T49" fmla="*/ 0 h 15"/>
              <a:gd name="T50" fmla="*/ 0 w 55"/>
              <a:gd name="T51" fmla="*/ 0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15"/>
              <a:gd name="T80" fmla="*/ 55 w 55"/>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15">
                <a:moveTo>
                  <a:pt x="0" y="2"/>
                </a:moveTo>
                <a:lnTo>
                  <a:pt x="9" y="9"/>
                </a:lnTo>
                <a:lnTo>
                  <a:pt x="15" y="10"/>
                </a:lnTo>
                <a:lnTo>
                  <a:pt x="20" y="11"/>
                </a:lnTo>
                <a:lnTo>
                  <a:pt x="27" y="13"/>
                </a:lnTo>
                <a:lnTo>
                  <a:pt x="30" y="13"/>
                </a:lnTo>
                <a:lnTo>
                  <a:pt x="35" y="15"/>
                </a:lnTo>
                <a:lnTo>
                  <a:pt x="37" y="13"/>
                </a:lnTo>
                <a:lnTo>
                  <a:pt x="44" y="13"/>
                </a:lnTo>
                <a:lnTo>
                  <a:pt x="48" y="11"/>
                </a:lnTo>
                <a:lnTo>
                  <a:pt x="51" y="11"/>
                </a:lnTo>
                <a:lnTo>
                  <a:pt x="55" y="9"/>
                </a:lnTo>
                <a:lnTo>
                  <a:pt x="55" y="8"/>
                </a:lnTo>
                <a:lnTo>
                  <a:pt x="55" y="6"/>
                </a:lnTo>
                <a:lnTo>
                  <a:pt x="51" y="9"/>
                </a:lnTo>
                <a:lnTo>
                  <a:pt x="48" y="9"/>
                </a:lnTo>
                <a:lnTo>
                  <a:pt x="44" y="11"/>
                </a:lnTo>
                <a:lnTo>
                  <a:pt x="37" y="11"/>
                </a:lnTo>
                <a:lnTo>
                  <a:pt x="35" y="12"/>
                </a:lnTo>
                <a:lnTo>
                  <a:pt x="30" y="11"/>
                </a:lnTo>
                <a:lnTo>
                  <a:pt x="27" y="11"/>
                </a:lnTo>
                <a:lnTo>
                  <a:pt x="20" y="9"/>
                </a:lnTo>
                <a:lnTo>
                  <a:pt x="15" y="8"/>
                </a:lnTo>
                <a:lnTo>
                  <a:pt x="13" y="6"/>
                </a:lnTo>
                <a:lnTo>
                  <a:pt x="2" y="0"/>
                </a:lnTo>
                <a:lnTo>
                  <a:pt x="0"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96"/>
          <p:cNvSpPr>
            <a:spLocks/>
          </p:cNvSpPr>
          <p:nvPr/>
        </p:nvSpPr>
        <p:spPr bwMode="auto">
          <a:xfrm>
            <a:off x="7052267" y="3913767"/>
            <a:ext cx="3175" cy="1588"/>
          </a:xfrm>
          <a:custGeom>
            <a:avLst/>
            <a:gdLst>
              <a:gd name="T0" fmla="*/ 2147483647 w 4"/>
              <a:gd name="T1" fmla="*/ 0 h 4"/>
              <a:gd name="T2" fmla="*/ 2147483647 w 4"/>
              <a:gd name="T3" fmla="*/ 0 h 4"/>
              <a:gd name="T4" fmla="*/ 2147483647 w 4"/>
              <a:gd name="T5" fmla="*/ 0 h 4"/>
              <a:gd name="T6" fmla="*/ 2147483647 w 4"/>
              <a:gd name="T7" fmla="*/ 0 h 4"/>
              <a:gd name="T8" fmla="*/ 2147483647 w 4"/>
              <a:gd name="T9" fmla="*/ 0 h 4"/>
              <a:gd name="T10" fmla="*/ 0 w 4"/>
              <a:gd name="T11" fmla="*/ 0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4"/>
                </a:moveTo>
                <a:lnTo>
                  <a:pt x="4" y="3"/>
                </a:lnTo>
                <a:lnTo>
                  <a:pt x="3" y="1"/>
                </a:lnTo>
                <a:lnTo>
                  <a:pt x="1" y="0"/>
                </a:lnTo>
                <a:lnTo>
                  <a:pt x="0" y="1"/>
                </a:lnTo>
                <a:lnTo>
                  <a:pt x="1" y="3"/>
                </a:lnTo>
                <a:lnTo>
                  <a:pt x="1" y="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97"/>
          <p:cNvSpPr>
            <a:spLocks/>
          </p:cNvSpPr>
          <p:nvPr/>
        </p:nvSpPr>
        <p:spPr bwMode="auto">
          <a:xfrm>
            <a:off x="7052267" y="3910592"/>
            <a:ext cx="7938" cy="4763"/>
          </a:xfrm>
          <a:custGeom>
            <a:avLst/>
            <a:gdLst>
              <a:gd name="T0" fmla="*/ 2147483647 w 9"/>
              <a:gd name="T1" fmla="*/ 2147483647 h 6"/>
              <a:gd name="T2" fmla="*/ 2147483647 w 9"/>
              <a:gd name="T3" fmla="*/ 2147483647 h 6"/>
              <a:gd name="T4" fmla="*/ 2147483647 w 9"/>
              <a:gd name="T5" fmla="*/ 2147483647 h 6"/>
              <a:gd name="T6" fmla="*/ 2147483647 w 9"/>
              <a:gd name="T7" fmla="*/ 0 h 6"/>
              <a:gd name="T8" fmla="*/ 2147483647 w 9"/>
              <a:gd name="T9" fmla="*/ 0 h 6"/>
              <a:gd name="T10" fmla="*/ 2147483647 w 9"/>
              <a:gd name="T11" fmla="*/ 0 h 6"/>
              <a:gd name="T12" fmla="*/ 2147483647 w 9"/>
              <a:gd name="T13" fmla="*/ 2147483647 h 6"/>
              <a:gd name="T14" fmla="*/ 0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4"/>
                </a:moveTo>
                <a:lnTo>
                  <a:pt x="3" y="6"/>
                </a:lnTo>
                <a:lnTo>
                  <a:pt x="7" y="3"/>
                </a:lnTo>
                <a:lnTo>
                  <a:pt x="9" y="0"/>
                </a:lnTo>
                <a:lnTo>
                  <a:pt x="8" y="0"/>
                </a:lnTo>
                <a:lnTo>
                  <a:pt x="7" y="0"/>
                </a:lnTo>
                <a:lnTo>
                  <a:pt x="7" y="1"/>
                </a:lnTo>
                <a:lnTo>
                  <a:pt x="0" y="4"/>
                </a:lnTo>
                <a:lnTo>
                  <a:pt x="1" y="3"/>
                </a:lnTo>
                <a:lnTo>
                  <a:pt x="3" y="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98"/>
          <p:cNvSpPr>
            <a:spLocks/>
          </p:cNvSpPr>
          <p:nvPr/>
        </p:nvSpPr>
        <p:spPr bwMode="auto">
          <a:xfrm>
            <a:off x="7058617" y="3907417"/>
            <a:ext cx="3175" cy="3175"/>
          </a:xfrm>
          <a:custGeom>
            <a:avLst/>
            <a:gdLst>
              <a:gd name="T0" fmla="*/ 0 w 6"/>
              <a:gd name="T1" fmla="*/ 0 h 6"/>
              <a:gd name="T2" fmla="*/ 0 w 6"/>
              <a:gd name="T3" fmla="*/ 0 h 6"/>
              <a:gd name="T4" fmla="*/ 0 w 6"/>
              <a:gd name="T5" fmla="*/ 0 h 6"/>
              <a:gd name="T6" fmla="*/ 0 w 6"/>
              <a:gd name="T7" fmla="*/ 0 h 6"/>
              <a:gd name="T8" fmla="*/ 0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1" y="5"/>
                </a:moveTo>
                <a:lnTo>
                  <a:pt x="2" y="6"/>
                </a:lnTo>
                <a:lnTo>
                  <a:pt x="6" y="3"/>
                </a:lnTo>
                <a:lnTo>
                  <a:pt x="5" y="1"/>
                </a:lnTo>
                <a:lnTo>
                  <a:pt x="4" y="0"/>
                </a:lnTo>
                <a:lnTo>
                  <a:pt x="1" y="3"/>
                </a:lnTo>
                <a:lnTo>
                  <a:pt x="0" y="5"/>
                </a:lnTo>
                <a:lnTo>
                  <a:pt x="1" y="5"/>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99"/>
          <p:cNvSpPr>
            <a:spLocks/>
          </p:cNvSpPr>
          <p:nvPr/>
        </p:nvSpPr>
        <p:spPr bwMode="auto">
          <a:xfrm>
            <a:off x="7060205" y="3904242"/>
            <a:ext cx="4763" cy="4763"/>
          </a:xfrm>
          <a:custGeom>
            <a:avLst/>
            <a:gdLst>
              <a:gd name="T0" fmla="*/ 2147483647 w 4"/>
              <a:gd name="T1" fmla="*/ 0 h 7"/>
              <a:gd name="T2" fmla="*/ 2147483647 w 4"/>
              <a:gd name="T3" fmla="*/ 0 h 7"/>
              <a:gd name="T4" fmla="*/ 2147483647 w 4"/>
              <a:gd name="T5" fmla="*/ 0 h 7"/>
              <a:gd name="T6" fmla="*/ 2147483647 w 4"/>
              <a:gd name="T7" fmla="*/ 0 h 7"/>
              <a:gd name="T8" fmla="*/ 2147483647 w 4"/>
              <a:gd name="T9" fmla="*/ 0 h 7"/>
              <a:gd name="T10" fmla="*/ 0 w 4"/>
              <a:gd name="T11" fmla="*/ 0 h 7"/>
              <a:gd name="T12" fmla="*/ 2147483647 w 4"/>
              <a:gd name="T13" fmla="*/ 0 h 7"/>
              <a:gd name="T14" fmla="*/ 2147483647 w 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2" y="6"/>
                </a:moveTo>
                <a:lnTo>
                  <a:pt x="1" y="7"/>
                </a:lnTo>
                <a:lnTo>
                  <a:pt x="4" y="0"/>
                </a:lnTo>
                <a:lnTo>
                  <a:pt x="3" y="0"/>
                </a:lnTo>
                <a:lnTo>
                  <a:pt x="2" y="0"/>
                </a:lnTo>
                <a:lnTo>
                  <a:pt x="0" y="4"/>
                </a:lnTo>
                <a:lnTo>
                  <a:pt x="1" y="4"/>
                </a:lnTo>
                <a:lnTo>
                  <a:pt x="2" y="6"/>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00"/>
          <p:cNvSpPr>
            <a:spLocks/>
          </p:cNvSpPr>
          <p:nvPr/>
        </p:nvSpPr>
        <p:spPr bwMode="auto">
          <a:xfrm>
            <a:off x="7061792" y="3902655"/>
            <a:ext cx="3175" cy="1588"/>
          </a:xfrm>
          <a:custGeom>
            <a:avLst/>
            <a:gdLst>
              <a:gd name="T0" fmla="*/ 2147483647 w 3"/>
              <a:gd name="T1" fmla="*/ 0 h 4"/>
              <a:gd name="T2" fmla="*/ 2147483647 w 3"/>
              <a:gd name="T3" fmla="*/ 0 h 4"/>
              <a:gd name="T4" fmla="*/ 2147483647 w 3"/>
              <a:gd name="T5" fmla="*/ 0 h 4"/>
              <a:gd name="T6" fmla="*/ 2147483647 w 3"/>
              <a:gd name="T7" fmla="*/ 0 h 4"/>
              <a:gd name="T8" fmla="*/ 2147483647 w 3"/>
              <a:gd name="T9" fmla="*/ 0 h 4"/>
              <a:gd name="T10" fmla="*/ 2147483647 w 3"/>
              <a:gd name="T11" fmla="*/ 0 h 4"/>
              <a:gd name="T12" fmla="*/ 0 w 3"/>
              <a:gd name="T13" fmla="*/ 0 h 4"/>
              <a:gd name="T14" fmla="*/ 2147483647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1" y="3"/>
                </a:moveTo>
                <a:lnTo>
                  <a:pt x="2" y="4"/>
                </a:lnTo>
                <a:lnTo>
                  <a:pt x="3" y="3"/>
                </a:lnTo>
                <a:lnTo>
                  <a:pt x="2" y="2"/>
                </a:lnTo>
                <a:lnTo>
                  <a:pt x="1" y="0"/>
                </a:lnTo>
                <a:lnTo>
                  <a:pt x="0" y="3"/>
                </a:lnTo>
                <a:lnTo>
                  <a:pt x="1"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01"/>
          <p:cNvSpPr>
            <a:spLocks/>
          </p:cNvSpPr>
          <p:nvPr/>
        </p:nvSpPr>
        <p:spPr bwMode="auto">
          <a:xfrm>
            <a:off x="7063380" y="3882017"/>
            <a:ext cx="4763" cy="22225"/>
          </a:xfrm>
          <a:custGeom>
            <a:avLst/>
            <a:gdLst>
              <a:gd name="T0" fmla="*/ 2147483647 w 6"/>
              <a:gd name="T1" fmla="*/ 2147483647 h 29"/>
              <a:gd name="T2" fmla="*/ 2147483647 w 6"/>
              <a:gd name="T3" fmla="*/ 2147483647 h 29"/>
              <a:gd name="T4" fmla="*/ 2147483647 w 6"/>
              <a:gd name="T5" fmla="*/ 2147483647 h 29"/>
              <a:gd name="T6" fmla="*/ 2147483647 w 6"/>
              <a:gd name="T7" fmla="*/ 2147483647 h 29"/>
              <a:gd name="T8" fmla="*/ 2147483647 w 6"/>
              <a:gd name="T9" fmla="*/ 2147483647 h 29"/>
              <a:gd name="T10" fmla="*/ 2147483647 w 6"/>
              <a:gd name="T11" fmla="*/ 2147483647 h 29"/>
              <a:gd name="T12" fmla="*/ 2147483647 w 6"/>
              <a:gd name="T13" fmla="*/ 2147483647 h 29"/>
              <a:gd name="T14" fmla="*/ 2147483647 w 6"/>
              <a:gd name="T15" fmla="*/ 2147483647 h 29"/>
              <a:gd name="T16" fmla="*/ 2147483647 w 6"/>
              <a:gd name="T17" fmla="*/ 0 h 29"/>
              <a:gd name="T18" fmla="*/ 2147483647 w 6"/>
              <a:gd name="T19" fmla="*/ 0 h 29"/>
              <a:gd name="T20" fmla="*/ 2147483647 w 6"/>
              <a:gd name="T21" fmla="*/ 0 h 29"/>
              <a:gd name="T22" fmla="*/ 2147483647 w 6"/>
              <a:gd name="T23" fmla="*/ 0 h 29"/>
              <a:gd name="T24" fmla="*/ 2147483647 w 6"/>
              <a:gd name="T25" fmla="*/ 0 h 29"/>
              <a:gd name="T26" fmla="*/ 0 w 6"/>
              <a:gd name="T27" fmla="*/ 0 h 29"/>
              <a:gd name="T28" fmla="*/ 2147483647 w 6"/>
              <a:gd name="T29" fmla="*/ 0 h 29"/>
              <a:gd name="T30" fmla="*/ 2147483647 w 6"/>
              <a:gd name="T31" fmla="*/ 0 h 29"/>
              <a:gd name="T32" fmla="*/ 2147483647 w 6"/>
              <a:gd name="T33" fmla="*/ 0 h 29"/>
              <a:gd name="T34" fmla="*/ 2147483647 w 6"/>
              <a:gd name="T35" fmla="*/ 2147483647 h 29"/>
              <a:gd name="T36" fmla="*/ 2147483647 w 6"/>
              <a:gd name="T37" fmla="*/ 2147483647 h 29"/>
              <a:gd name="T38" fmla="*/ 2147483647 w 6"/>
              <a:gd name="T39" fmla="*/ 2147483647 h 29"/>
              <a:gd name="T40" fmla="*/ 2147483647 w 6"/>
              <a:gd name="T41" fmla="*/ 2147483647 h 29"/>
              <a:gd name="T42" fmla="*/ 2147483647 w 6"/>
              <a:gd name="T43" fmla="*/ 2147483647 h 29"/>
              <a:gd name="T44" fmla="*/ 2147483647 w 6"/>
              <a:gd name="T45" fmla="*/ 2147483647 h 29"/>
              <a:gd name="T46" fmla="*/ 0 w 6"/>
              <a:gd name="T47" fmla="*/ 2147483647 h 29"/>
              <a:gd name="T48" fmla="*/ 2147483647 w 6"/>
              <a:gd name="T49" fmla="*/ 2147483647 h 29"/>
              <a:gd name="T50" fmla="*/ 2147483647 w 6"/>
              <a:gd name="T51" fmla="*/ 2147483647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
              <a:gd name="T79" fmla="*/ 0 h 29"/>
              <a:gd name="T80" fmla="*/ 6 w 6"/>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 h="29">
                <a:moveTo>
                  <a:pt x="2" y="28"/>
                </a:moveTo>
                <a:lnTo>
                  <a:pt x="1" y="29"/>
                </a:lnTo>
                <a:lnTo>
                  <a:pt x="4" y="24"/>
                </a:lnTo>
                <a:lnTo>
                  <a:pt x="4" y="22"/>
                </a:lnTo>
                <a:lnTo>
                  <a:pt x="5" y="20"/>
                </a:lnTo>
                <a:lnTo>
                  <a:pt x="5" y="16"/>
                </a:lnTo>
                <a:lnTo>
                  <a:pt x="6" y="15"/>
                </a:lnTo>
                <a:lnTo>
                  <a:pt x="5" y="12"/>
                </a:lnTo>
                <a:lnTo>
                  <a:pt x="5" y="5"/>
                </a:lnTo>
                <a:lnTo>
                  <a:pt x="4" y="4"/>
                </a:lnTo>
                <a:lnTo>
                  <a:pt x="4" y="1"/>
                </a:lnTo>
                <a:lnTo>
                  <a:pt x="2" y="0"/>
                </a:lnTo>
                <a:lnTo>
                  <a:pt x="1" y="1"/>
                </a:lnTo>
                <a:lnTo>
                  <a:pt x="0" y="2"/>
                </a:lnTo>
                <a:lnTo>
                  <a:pt x="1" y="4"/>
                </a:lnTo>
                <a:lnTo>
                  <a:pt x="1" y="6"/>
                </a:lnTo>
                <a:lnTo>
                  <a:pt x="2" y="7"/>
                </a:lnTo>
                <a:lnTo>
                  <a:pt x="2" y="12"/>
                </a:lnTo>
                <a:lnTo>
                  <a:pt x="4" y="13"/>
                </a:lnTo>
                <a:lnTo>
                  <a:pt x="2" y="14"/>
                </a:lnTo>
                <a:lnTo>
                  <a:pt x="2" y="20"/>
                </a:lnTo>
                <a:lnTo>
                  <a:pt x="1" y="22"/>
                </a:lnTo>
                <a:lnTo>
                  <a:pt x="1" y="24"/>
                </a:lnTo>
                <a:lnTo>
                  <a:pt x="0" y="27"/>
                </a:lnTo>
                <a:lnTo>
                  <a:pt x="1" y="27"/>
                </a:lnTo>
                <a:lnTo>
                  <a:pt x="2" y="28"/>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02"/>
          <p:cNvSpPr>
            <a:spLocks/>
          </p:cNvSpPr>
          <p:nvPr/>
        </p:nvSpPr>
        <p:spPr bwMode="auto">
          <a:xfrm>
            <a:off x="7061792" y="3880430"/>
            <a:ext cx="3175" cy="4763"/>
          </a:xfrm>
          <a:custGeom>
            <a:avLst/>
            <a:gdLst>
              <a:gd name="T0" fmla="*/ 2147483647 w 3"/>
              <a:gd name="T1" fmla="*/ 2147483647 h 6"/>
              <a:gd name="T2" fmla="*/ 2147483647 w 3"/>
              <a:gd name="T3" fmla="*/ 2147483647 h 6"/>
              <a:gd name="T4" fmla="*/ 2147483647 w 3"/>
              <a:gd name="T5" fmla="*/ 2147483647 h 6"/>
              <a:gd name="T6" fmla="*/ 2147483647 w 3"/>
              <a:gd name="T7" fmla="*/ 0 h 6"/>
              <a:gd name="T8" fmla="*/ 2147483647 w 3"/>
              <a:gd name="T9" fmla="*/ 0 h 6"/>
              <a:gd name="T10" fmla="*/ 0 w 3"/>
              <a:gd name="T11" fmla="*/ 0 h 6"/>
              <a:gd name="T12" fmla="*/ 0 w 3"/>
              <a:gd name="T13" fmla="*/ 2147483647 h 6"/>
              <a:gd name="T14" fmla="*/ 2147483647 w 3"/>
              <a:gd name="T15" fmla="*/ 2147483647 h 6"/>
              <a:gd name="T16" fmla="*/ 2147483647 w 3"/>
              <a:gd name="T17" fmla="*/ 2147483647 h 6"/>
              <a:gd name="T18" fmla="*/ 2147483647 w 3"/>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6"/>
              <a:gd name="T32" fmla="*/ 3 w 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6">
                <a:moveTo>
                  <a:pt x="2" y="3"/>
                </a:moveTo>
                <a:lnTo>
                  <a:pt x="3" y="3"/>
                </a:lnTo>
                <a:lnTo>
                  <a:pt x="2" y="1"/>
                </a:lnTo>
                <a:lnTo>
                  <a:pt x="2" y="0"/>
                </a:lnTo>
                <a:lnTo>
                  <a:pt x="1" y="0"/>
                </a:lnTo>
                <a:lnTo>
                  <a:pt x="0" y="0"/>
                </a:lnTo>
                <a:lnTo>
                  <a:pt x="0" y="1"/>
                </a:lnTo>
                <a:lnTo>
                  <a:pt x="2" y="6"/>
                </a:lnTo>
                <a:lnTo>
                  <a:pt x="1" y="4"/>
                </a:lnTo>
                <a:lnTo>
                  <a:pt x="2" y="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03"/>
          <p:cNvSpPr>
            <a:spLocks/>
          </p:cNvSpPr>
          <p:nvPr/>
        </p:nvSpPr>
        <p:spPr bwMode="auto">
          <a:xfrm>
            <a:off x="7052267" y="3869317"/>
            <a:ext cx="12700" cy="11113"/>
          </a:xfrm>
          <a:custGeom>
            <a:avLst/>
            <a:gdLst>
              <a:gd name="T0" fmla="*/ 2147483647 w 15"/>
              <a:gd name="T1" fmla="*/ 2147483647 h 15"/>
              <a:gd name="T2" fmla="*/ 2147483647 w 15"/>
              <a:gd name="T3" fmla="*/ 2147483647 h 15"/>
              <a:gd name="T4" fmla="*/ 2147483647 w 15"/>
              <a:gd name="T5" fmla="*/ 0 h 15"/>
              <a:gd name="T6" fmla="*/ 0 w 15"/>
              <a:gd name="T7" fmla="*/ 0 h 15"/>
              <a:gd name="T8" fmla="*/ 2147483647 w 15"/>
              <a:gd name="T9" fmla="*/ 2147483647 h 15"/>
              <a:gd name="T10" fmla="*/ 2147483647 w 15"/>
              <a:gd name="T11" fmla="*/ 2147483647 h 15"/>
              <a:gd name="T12" fmla="*/ 2147483647 w 15"/>
              <a:gd name="T13" fmla="*/ 2147483647 h 15"/>
              <a:gd name="T14" fmla="*/ 0 60000 65536"/>
              <a:gd name="T15" fmla="*/ 0 60000 65536"/>
              <a:gd name="T16" fmla="*/ 0 60000 65536"/>
              <a:gd name="T17" fmla="*/ 0 60000 65536"/>
              <a:gd name="T18" fmla="*/ 0 60000 65536"/>
              <a:gd name="T19" fmla="*/ 0 60000 65536"/>
              <a:gd name="T20" fmla="*/ 0 60000 65536"/>
              <a:gd name="T21" fmla="*/ 0 w 15"/>
              <a:gd name="T22" fmla="*/ 0 h 15"/>
              <a:gd name="T23" fmla="*/ 15 w 1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5">
                <a:moveTo>
                  <a:pt x="15" y="14"/>
                </a:moveTo>
                <a:lnTo>
                  <a:pt x="15" y="13"/>
                </a:lnTo>
                <a:lnTo>
                  <a:pt x="3" y="0"/>
                </a:lnTo>
                <a:lnTo>
                  <a:pt x="0" y="2"/>
                </a:lnTo>
                <a:lnTo>
                  <a:pt x="13" y="15"/>
                </a:lnTo>
                <a:lnTo>
                  <a:pt x="14" y="14"/>
                </a:lnTo>
                <a:lnTo>
                  <a:pt x="15" y="1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04"/>
          <p:cNvSpPr>
            <a:spLocks/>
          </p:cNvSpPr>
          <p:nvPr/>
        </p:nvSpPr>
        <p:spPr bwMode="auto">
          <a:xfrm>
            <a:off x="7023692" y="3853442"/>
            <a:ext cx="30163" cy="17463"/>
          </a:xfrm>
          <a:custGeom>
            <a:avLst/>
            <a:gdLst>
              <a:gd name="T0" fmla="*/ 2147483647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2147483647 h 23"/>
              <a:gd name="T14" fmla="*/ 2147483647 w 38"/>
              <a:gd name="T15" fmla="*/ 0 h 23"/>
              <a:gd name="T16" fmla="*/ 0 w 38"/>
              <a:gd name="T17" fmla="*/ 0 h 23"/>
              <a:gd name="T18" fmla="*/ 0 w 38"/>
              <a:gd name="T19" fmla="*/ 0 h 23"/>
              <a:gd name="T20" fmla="*/ 0 w 38"/>
              <a:gd name="T21" fmla="*/ 0 h 23"/>
              <a:gd name="T22" fmla="*/ 2147483647 w 38"/>
              <a:gd name="T23" fmla="*/ 0 h 23"/>
              <a:gd name="T24" fmla="*/ 2147483647 w 38"/>
              <a:gd name="T25" fmla="*/ 2147483647 h 23"/>
              <a:gd name="T26" fmla="*/ 2147483647 w 38"/>
              <a:gd name="T27" fmla="*/ 2147483647 h 23"/>
              <a:gd name="T28" fmla="*/ 2147483647 w 38"/>
              <a:gd name="T29" fmla="*/ 2147483647 h 23"/>
              <a:gd name="T30" fmla="*/ 2147483647 w 38"/>
              <a:gd name="T31" fmla="*/ 2147483647 h 23"/>
              <a:gd name="T32" fmla="*/ 2147483647 w 38"/>
              <a:gd name="T33" fmla="*/ 2147483647 h 23"/>
              <a:gd name="T34" fmla="*/ 2147483647 w 38"/>
              <a:gd name="T35" fmla="*/ 2147483647 h 23"/>
              <a:gd name="T36" fmla="*/ 2147483647 w 38"/>
              <a:gd name="T37" fmla="*/ 2147483647 h 23"/>
              <a:gd name="T38" fmla="*/ 2147483647 w 38"/>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3"/>
              <a:gd name="T62" fmla="*/ 38 w 38"/>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3">
                <a:moveTo>
                  <a:pt x="38" y="21"/>
                </a:moveTo>
                <a:lnTo>
                  <a:pt x="34" y="20"/>
                </a:lnTo>
                <a:lnTo>
                  <a:pt x="32" y="18"/>
                </a:lnTo>
                <a:lnTo>
                  <a:pt x="29" y="15"/>
                </a:lnTo>
                <a:lnTo>
                  <a:pt x="26" y="14"/>
                </a:lnTo>
                <a:lnTo>
                  <a:pt x="19" y="9"/>
                </a:lnTo>
                <a:lnTo>
                  <a:pt x="15" y="8"/>
                </a:lnTo>
                <a:lnTo>
                  <a:pt x="12" y="6"/>
                </a:lnTo>
                <a:lnTo>
                  <a:pt x="0" y="0"/>
                </a:lnTo>
                <a:lnTo>
                  <a:pt x="0" y="1"/>
                </a:lnTo>
                <a:lnTo>
                  <a:pt x="0" y="3"/>
                </a:lnTo>
                <a:lnTo>
                  <a:pt x="5" y="6"/>
                </a:lnTo>
                <a:lnTo>
                  <a:pt x="12" y="11"/>
                </a:lnTo>
                <a:lnTo>
                  <a:pt x="16" y="12"/>
                </a:lnTo>
                <a:lnTo>
                  <a:pt x="23" y="16"/>
                </a:lnTo>
                <a:lnTo>
                  <a:pt x="26" y="18"/>
                </a:lnTo>
                <a:lnTo>
                  <a:pt x="29" y="20"/>
                </a:lnTo>
                <a:lnTo>
                  <a:pt x="32" y="22"/>
                </a:lnTo>
                <a:lnTo>
                  <a:pt x="35" y="23"/>
                </a:lnTo>
                <a:lnTo>
                  <a:pt x="38" y="21"/>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05"/>
          <p:cNvSpPr>
            <a:spLocks/>
          </p:cNvSpPr>
          <p:nvPr/>
        </p:nvSpPr>
        <p:spPr bwMode="auto">
          <a:xfrm>
            <a:off x="7001467" y="3834392"/>
            <a:ext cx="23813" cy="20638"/>
          </a:xfrm>
          <a:custGeom>
            <a:avLst/>
            <a:gdLst>
              <a:gd name="T0" fmla="*/ 2147483647 w 29"/>
              <a:gd name="T1" fmla="*/ 2147483647 h 26"/>
              <a:gd name="T2" fmla="*/ 2147483647 w 29"/>
              <a:gd name="T3" fmla="*/ 2147483647 h 26"/>
              <a:gd name="T4" fmla="*/ 2147483647 w 29"/>
              <a:gd name="T5" fmla="*/ 2147483647 h 26"/>
              <a:gd name="T6" fmla="*/ 2147483647 w 29"/>
              <a:gd name="T7" fmla="*/ 2147483647 h 26"/>
              <a:gd name="T8" fmla="*/ 2147483647 w 29"/>
              <a:gd name="T9" fmla="*/ 2147483647 h 26"/>
              <a:gd name="T10" fmla="*/ 2147483647 w 29"/>
              <a:gd name="T11" fmla="*/ 2147483647 h 26"/>
              <a:gd name="T12" fmla="*/ 2147483647 w 29"/>
              <a:gd name="T13" fmla="*/ 0 h 26"/>
              <a:gd name="T14" fmla="*/ 2147483647 w 29"/>
              <a:gd name="T15" fmla="*/ 2147483647 h 26"/>
              <a:gd name="T16" fmla="*/ 0 w 29"/>
              <a:gd name="T17" fmla="*/ 2147483647 h 26"/>
              <a:gd name="T18" fmla="*/ 2147483647 w 29"/>
              <a:gd name="T19" fmla="*/ 2147483647 h 26"/>
              <a:gd name="T20" fmla="*/ 2147483647 w 29"/>
              <a:gd name="T21" fmla="*/ 2147483647 h 26"/>
              <a:gd name="T22" fmla="*/ 2147483647 w 29"/>
              <a:gd name="T23" fmla="*/ 2147483647 h 26"/>
              <a:gd name="T24" fmla="*/ 2147483647 w 29"/>
              <a:gd name="T25" fmla="*/ 2147483647 h 26"/>
              <a:gd name="T26" fmla="*/ 2147483647 w 29"/>
              <a:gd name="T27" fmla="*/ 2147483647 h 26"/>
              <a:gd name="T28" fmla="*/ 2147483647 w 29"/>
              <a:gd name="T29" fmla="*/ 2147483647 h 26"/>
              <a:gd name="T30" fmla="*/ 2147483647 w 29"/>
              <a:gd name="T31" fmla="*/ 2147483647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6"/>
              <a:gd name="T50" fmla="*/ 29 w 29"/>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6">
                <a:moveTo>
                  <a:pt x="28" y="24"/>
                </a:moveTo>
                <a:lnTo>
                  <a:pt x="29" y="23"/>
                </a:lnTo>
                <a:lnTo>
                  <a:pt x="18" y="16"/>
                </a:lnTo>
                <a:lnTo>
                  <a:pt x="16" y="14"/>
                </a:lnTo>
                <a:lnTo>
                  <a:pt x="13" y="12"/>
                </a:lnTo>
                <a:lnTo>
                  <a:pt x="5" y="4"/>
                </a:lnTo>
                <a:lnTo>
                  <a:pt x="2" y="0"/>
                </a:lnTo>
                <a:lnTo>
                  <a:pt x="1" y="1"/>
                </a:lnTo>
                <a:lnTo>
                  <a:pt x="0" y="3"/>
                </a:lnTo>
                <a:lnTo>
                  <a:pt x="2" y="6"/>
                </a:lnTo>
                <a:lnTo>
                  <a:pt x="10" y="14"/>
                </a:lnTo>
                <a:lnTo>
                  <a:pt x="14" y="16"/>
                </a:lnTo>
                <a:lnTo>
                  <a:pt x="16" y="19"/>
                </a:lnTo>
                <a:lnTo>
                  <a:pt x="23" y="23"/>
                </a:lnTo>
                <a:lnTo>
                  <a:pt x="28" y="26"/>
                </a:lnTo>
                <a:lnTo>
                  <a:pt x="28" y="24"/>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206"/>
          <p:cNvSpPr>
            <a:spLocks/>
          </p:cNvSpPr>
          <p:nvPr/>
        </p:nvSpPr>
        <p:spPr bwMode="auto">
          <a:xfrm>
            <a:off x="6996705" y="3785180"/>
            <a:ext cx="9525" cy="53975"/>
          </a:xfrm>
          <a:custGeom>
            <a:avLst/>
            <a:gdLst>
              <a:gd name="T0" fmla="*/ 2147483647 w 13"/>
              <a:gd name="T1" fmla="*/ 2147483647 h 68"/>
              <a:gd name="T2" fmla="*/ 2147483647 w 13"/>
              <a:gd name="T3" fmla="*/ 2147483647 h 68"/>
              <a:gd name="T4" fmla="*/ 0 w 13"/>
              <a:gd name="T5" fmla="*/ 2147483647 h 68"/>
              <a:gd name="T6" fmla="*/ 0 w 13"/>
              <a:gd name="T7" fmla="*/ 2147483647 h 68"/>
              <a:gd name="T8" fmla="*/ 0 w 13"/>
              <a:gd name="T9" fmla="*/ 2147483647 h 68"/>
              <a:gd name="T10" fmla="*/ 0 w 13"/>
              <a:gd name="T11" fmla="*/ 2147483647 h 68"/>
              <a:gd name="T12" fmla="*/ 0 w 13"/>
              <a:gd name="T13" fmla="*/ 2147483647 h 68"/>
              <a:gd name="T14" fmla="*/ 0 w 13"/>
              <a:gd name="T15" fmla="*/ 2147483647 h 68"/>
              <a:gd name="T16" fmla="*/ 0 w 13"/>
              <a:gd name="T17" fmla="*/ 2147483647 h 68"/>
              <a:gd name="T18" fmla="*/ 2147483647 w 13"/>
              <a:gd name="T19" fmla="*/ 2147483647 h 68"/>
              <a:gd name="T20" fmla="*/ 2147483647 w 13"/>
              <a:gd name="T21" fmla="*/ 2147483647 h 68"/>
              <a:gd name="T22" fmla="*/ 2147483647 w 13"/>
              <a:gd name="T23" fmla="*/ 2147483647 h 68"/>
              <a:gd name="T24" fmla="*/ 2147483647 w 13"/>
              <a:gd name="T25" fmla="*/ 2147483647 h 68"/>
              <a:gd name="T26" fmla="*/ 2147483647 w 13"/>
              <a:gd name="T27" fmla="*/ 0 h 68"/>
              <a:gd name="T28" fmla="*/ 2147483647 w 13"/>
              <a:gd name="T29" fmla="*/ 2147483647 h 68"/>
              <a:gd name="T30" fmla="*/ 0 w 13"/>
              <a:gd name="T31" fmla="*/ 2147483647 h 68"/>
              <a:gd name="T32" fmla="*/ 0 w 13"/>
              <a:gd name="T33" fmla="*/ 2147483647 h 68"/>
              <a:gd name="T34" fmla="*/ 0 w 13"/>
              <a:gd name="T35" fmla="*/ 2147483647 h 68"/>
              <a:gd name="T36" fmla="*/ 0 w 13"/>
              <a:gd name="T37" fmla="*/ 2147483647 h 68"/>
              <a:gd name="T38" fmla="*/ 0 w 13"/>
              <a:gd name="T39" fmla="*/ 2147483647 h 68"/>
              <a:gd name="T40" fmla="*/ 0 w 13"/>
              <a:gd name="T41" fmla="*/ 2147483647 h 68"/>
              <a:gd name="T42" fmla="*/ 0 w 13"/>
              <a:gd name="T43" fmla="*/ 2147483647 h 68"/>
              <a:gd name="T44" fmla="*/ 0 w 13"/>
              <a:gd name="T45" fmla="*/ 2147483647 h 68"/>
              <a:gd name="T46" fmla="*/ 2147483647 w 13"/>
              <a:gd name="T47" fmla="*/ 2147483647 h 68"/>
              <a:gd name="T48" fmla="*/ 0 w 13"/>
              <a:gd name="T49" fmla="*/ 2147483647 h 68"/>
              <a:gd name="T50" fmla="*/ 2147483647 w 13"/>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68"/>
              <a:gd name="T80" fmla="*/ 13 w 13"/>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68">
                <a:moveTo>
                  <a:pt x="8" y="63"/>
                </a:moveTo>
                <a:lnTo>
                  <a:pt x="9" y="63"/>
                </a:lnTo>
                <a:lnTo>
                  <a:pt x="5" y="54"/>
                </a:lnTo>
                <a:lnTo>
                  <a:pt x="3" y="51"/>
                </a:lnTo>
                <a:lnTo>
                  <a:pt x="3" y="48"/>
                </a:lnTo>
                <a:lnTo>
                  <a:pt x="2" y="46"/>
                </a:lnTo>
                <a:lnTo>
                  <a:pt x="2" y="23"/>
                </a:lnTo>
                <a:lnTo>
                  <a:pt x="6" y="13"/>
                </a:lnTo>
                <a:lnTo>
                  <a:pt x="7" y="10"/>
                </a:lnTo>
                <a:lnTo>
                  <a:pt x="8" y="9"/>
                </a:lnTo>
                <a:lnTo>
                  <a:pt x="10" y="5"/>
                </a:lnTo>
                <a:lnTo>
                  <a:pt x="13" y="2"/>
                </a:lnTo>
                <a:lnTo>
                  <a:pt x="12" y="1"/>
                </a:lnTo>
                <a:lnTo>
                  <a:pt x="10" y="0"/>
                </a:lnTo>
                <a:lnTo>
                  <a:pt x="8" y="2"/>
                </a:lnTo>
                <a:lnTo>
                  <a:pt x="6" y="6"/>
                </a:lnTo>
                <a:lnTo>
                  <a:pt x="5" y="10"/>
                </a:lnTo>
                <a:lnTo>
                  <a:pt x="3" y="13"/>
                </a:lnTo>
                <a:lnTo>
                  <a:pt x="0" y="23"/>
                </a:lnTo>
                <a:lnTo>
                  <a:pt x="0" y="46"/>
                </a:lnTo>
                <a:lnTo>
                  <a:pt x="1" y="48"/>
                </a:lnTo>
                <a:lnTo>
                  <a:pt x="1" y="51"/>
                </a:lnTo>
                <a:lnTo>
                  <a:pt x="2" y="54"/>
                </a:lnTo>
                <a:lnTo>
                  <a:pt x="9" y="68"/>
                </a:lnTo>
                <a:lnTo>
                  <a:pt x="7" y="65"/>
                </a:lnTo>
                <a:lnTo>
                  <a:pt x="8" y="6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07"/>
          <p:cNvSpPr>
            <a:spLocks/>
          </p:cNvSpPr>
          <p:nvPr/>
        </p:nvSpPr>
        <p:spPr bwMode="auto">
          <a:xfrm>
            <a:off x="7004642" y="3769305"/>
            <a:ext cx="50800" cy="19050"/>
          </a:xfrm>
          <a:custGeom>
            <a:avLst/>
            <a:gdLst>
              <a:gd name="T0" fmla="*/ 0 w 65"/>
              <a:gd name="T1" fmla="*/ 2147483647 h 24"/>
              <a:gd name="T2" fmla="*/ 0 w 65"/>
              <a:gd name="T3" fmla="*/ 2147483647 h 24"/>
              <a:gd name="T4" fmla="*/ 0 w 65"/>
              <a:gd name="T5" fmla="*/ 2147483647 h 24"/>
              <a:gd name="T6" fmla="*/ 0 w 65"/>
              <a:gd name="T7" fmla="*/ 2147483647 h 24"/>
              <a:gd name="T8" fmla="*/ 2147483647 w 65"/>
              <a:gd name="T9" fmla="*/ 2147483647 h 24"/>
              <a:gd name="T10" fmla="*/ 2147483647 w 65"/>
              <a:gd name="T11" fmla="*/ 2147483647 h 24"/>
              <a:gd name="T12" fmla="*/ 2147483647 w 65"/>
              <a:gd name="T13" fmla="*/ 2147483647 h 24"/>
              <a:gd name="T14" fmla="*/ 2147483647 w 65"/>
              <a:gd name="T15" fmla="*/ 2147483647 h 24"/>
              <a:gd name="T16" fmla="*/ 2147483647 w 65"/>
              <a:gd name="T17" fmla="*/ 2147483647 h 24"/>
              <a:gd name="T18" fmla="*/ 2147483647 w 65"/>
              <a:gd name="T19" fmla="*/ 2147483647 h 24"/>
              <a:gd name="T20" fmla="*/ 2147483647 w 65"/>
              <a:gd name="T21" fmla="*/ 2147483647 h 24"/>
              <a:gd name="T22" fmla="*/ 2147483647 w 65"/>
              <a:gd name="T23" fmla="*/ 2147483647 h 24"/>
              <a:gd name="T24" fmla="*/ 2147483647 w 65"/>
              <a:gd name="T25" fmla="*/ 2147483647 h 24"/>
              <a:gd name="T26" fmla="*/ 2147483647 w 65"/>
              <a:gd name="T27" fmla="*/ 0 h 24"/>
              <a:gd name="T28" fmla="*/ 2147483647 w 65"/>
              <a:gd name="T29" fmla="*/ 0 h 24"/>
              <a:gd name="T30" fmla="*/ 2147483647 w 65"/>
              <a:gd name="T31" fmla="*/ 2147483647 h 24"/>
              <a:gd name="T32" fmla="*/ 2147483647 w 65"/>
              <a:gd name="T33" fmla="*/ 2147483647 h 24"/>
              <a:gd name="T34" fmla="*/ 2147483647 w 65"/>
              <a:gd name="T35" fmla="*/ 2147483647 h 24"/>
              <a:gd name="T36" fmla="*/ 2147483647 w 65"/>
              <a:gd name="T37" fmla="*/ 2147483647 h 24"/>
              <a:gd name="T38" fmla="*/ 0 w 65"/>
              <a:gd name="T39" fmla="*/ 2147483647 h 24"/>
              <a:gd name="T40" fmla="*/ 0 w 65"/>
              <a:gd name="T41" fmla="*/ 2147483647 h 24"/>
              <a:gd name="T42" fmla="*/ 0 w 65"/>
              <a:gd name="T43" fmla="*/ 2147483647 h 24"/>
              <a:gd name="T44" fmla="*/ 0 w 65"/>
              <a:gd name="T45" fmla="*/ 2147483647 h 24"/>
              <a:gd name="T46" fmla="*/ 0 w 65"/>
              <a:gd name="T47" fmla="*/ 2147483647 h 24"/>
              <a:gd name="T48" fmla="*/ 0 w 65"/>
              <a:gd name="T49" fmla="*/ 214748364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4"/>
              <a:gd name="T77" fmla="*/ 65 w 65"/>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4">
                <a:moveTo>
                  <a:pt x="3" y="23"/>
                </a:moveTo>
                <a:lnTo>
                  <a:pt x="2" y="24"/>
                </a:lnTo>
                <a:lnTo>
                  <a:pt x="4" y="21"/>
                </a:lnTo>
                <a:lnTo>
                  <a:pt x="7" y="19"/>
                </a:lnTo>
                <a:lnTo>
                  <a:pt x="10" y="15"/>
                </a:lnTo>
                <a:lnTo>
                  <a:pt x="12" y="13"/>
                </a:lnTo>
                <a:lnTo>
                  <a:pt x="15" y="11"/>
                </a:lnTo>
                <a:lnTo>
                  <a:pt x="19" y="9"/>
                </a:lnTo>
                <a:lnTo>
                  <a:pt x="21" y="7"/>
                </a:lnTo>
                <a:lnTo>
                  <a:pt x="34" y="3"/>
                </a:lnTo>
                <a:lnTo>
                  <a:pt x="56" y="3"/>
                </a:lnTo>
                <a:lnTo>
                  <a:pt x="65" y="5"/>
                </a:lnTo>
                <a:lnTo>
                  <a:pt x="65" y="3"/>
                </a:lnTo>
                <a:lnTo>
                  <a:pt x="56" y="0"/>
                </a:lnTo>
                <a:lnTo>
                  <a:pt x="34" y="0"/>
                </a:lnTo>
                <a:lnTo>
                  <a:pt x="19" y="5"/>
                </a:lnTo>
                <a:lnTo>
                  <a:pt x="16" y="7"/>
                </a:lnTo>
                <a:lnTo>
                  <a:pt x="12" y="8"/>
                </a:lnTo>
                <a:lnTo>
                  <a:pt x="10" y="11"/>
                </a:lnTo>
                <a:lnTo>
                  <a:pt x="7" y="13"/>
                </a:lnTo>
                <a:lnTo>
                  <a:pt x="5" y="16"/>
                </a:lnTo>
                <a:lnTo>
                  <a:pt x="2" y="19"/>
                </a:lnTo>
                <a:lnTo>
                  <a:pt x="0" y="22"/>
                </a:lnTo>
                <a:lnTo>
                  <a:pt x="2" y="22"/>
                </a:lnTo>
                <a:lnTo>
                  <a:pt x="3" y="23"/>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08"/>
          <p:cNvSpPr>
            <a:spLocks/>
          </p:cNvSpPr>
          <p:nvPr/>
        </p:nvSpPr>
        <p:spPr bwMode="auto">
          <a:xfrm>
            <a:off x="7055442" y="3770892"/>
            <a:ext cx="33338" cy="22225"/>
          </a:xfrm>
          <a:custGeom>
            <a:avLst/>
            <a:gdLst>
              <a:gd name="T0" fmla="*/ 0 w 41"/>
              <a:gd name="T1" fmla="*/ 2147483647 h 27"/>
              <a:gd name="T2" fmla="*/ 2147483647 w 41"/>
              <a:gd name="T3" fmla="*/ 2147483647 h 27"/>
              <a:gd name="T4" fmla="*/ 2147483647 w 41"/>
              <a:gd name="T5" fmla="*/ 2147483647 h 27"/>
              <a:gd name="T6" fmla="*/ 2147483647 w 41"/>
              <a:gd name="T7" fmla="*/ 2147483647 h 27"/>
              <a:gd name="T8" fmla="*/ 2147483647 w 41"/>
              <a:gd name="T9" fmla="*/ 2147483647 h 27"/>
              <a:gd name="T10" fmla="*/ 2147483647 w 41"/>
              <a:gd name="T11" fmla="*/ 2147483647 h 27"/>
              <a:gd name="T12" fmla="*/ 2147483647 w 41"/>
              <a:gd name="T13" fmla="*/ 2147483647 h 27"/>
              <a:gd name="T14" fmla="*/ 2147483647 w 41"/>
              <a:gd name="T15" fmla="*/ 2147483647 h 27"/>
              <a:gd name="T16" fmla="*/ 2147483647 w 41"/>
              <a:gd name="T17" fmla="*/ 2147483647 h 27"/>
              <a:gd name="T18" fmla="*/ 2147483647 w 41"/>
              <a:gd name="T19" fmla="*/ 2147483647 h 27"/>
              <a:gd name="T20" fmla="*/ 2147483647 w 41"/>
              <a:gd name="T21" fmla="*/ 2147483647 h 27"/>
              <a:gd name="T22" fmla="*/ 2147483647 w 41"/>
              <a:gd name="T23" fmla="*/ 2147483647 h 27"/>
              <a:gd name="T24" fmla="*/ 2147483647 w 41"/>
              <a:gd name="T25" fmla="*/ 2147483647 h 27"/>
              <a:gd name="T26" fmla="*/ 2147483647 w 41"/>
              <a:gd name="T27" fmla="*/ 2147483647 h 27"/>
              <a:gd name="T28" fmla="*/ 0 w 41"/>
              <a:gd name="T29" fmla="*/ 0 h 27"/>
              <a:gd name="T30" fmla="*/ 0 w 41"/>
              <a:gd name="T31" fmla="*/ 214748364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27"/>
              <a:gd name="T50" fmla="*/ 41 w 41"/>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27">
                <a:moveTo>
                  <a:pt x="0" y="2"/>
                </a:moveTo>
                <a:lnTo>
                  <a:pt x="4" y="4"/>
                </a:lnTo>
                <a:lnTo>
                  <a:pt x="10" y="6"/>
                </a:lnTo>
                <a:lnTo>
                  <a:pt x="16" y="10"/>
                </a:lnTo>
                <a:lnTo>
                  <a:pt x="28" y="18"/>
                </a:lnTo>
                <a:lnTo>
                  <a:pt x="32" y="23"/>
                </a:lnTo>
                <a:lnTo>
                  <a:pt x="37" y="27"/>
                </a:lnTo>
                <a:lnTo>
                  <a:pt x="40" y="27"/>
                </a:lnTo>
                <a:lnTo>
                  <a:pt x="41" y="25"/>
                </a:lnTo>
                <a:lnTo>
                  <a:pt x="34" y="20"/>
                </a:lnTo>
                <a:lnTo>
                  <a:pt x="30" y="16"/>
                </a:lnTo>
                <a:lnTo>
                  <a:pt x="23" y="10"/>
                </a:lnTo>
                <a:lnTo>
                  <a:pt x="10" y="4"/>
                </a:lnTo>
                <a:lnTo>
                  <a:pt x="4" y="2"/>
                </a:lnTo>
                <a:lnTo>
                  <a:pt x="0" y="0"/>
                </a:lnTo>
                <a:lnTo>
                  <a:pt x="0" y="2"/>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11"/>
          <p:cNvSpPr>
            <a:spLocks/>
          </p:cNvSpPr>
          <p:nvPr/>
        </p:nvSpPr>
        <p:spPr bwMode="auto">
          <a:xfrm>
            <a:off x="7050680" y="4529716"/>
            <a:ext cx="136525" cy="63500"/>
          </a:xfrm>
          <a:custGeom>
            <a:avLst/>
            <a:gdLst>
              <a:gd name="T0" fmla="*/ 0 w 172"/>
              <a:gd name="T1" fmla="*/ 0 h 79"/>
              <a:gd name="T2" fmla="*/ 0 w 172"/>
              <a:gd name="T3" fmla="*/ 2147483647 h 79"/>
              <a:gd name="T4" fmla="*/ 2147483647 w 172"/>
              <a:gd name="T5" fmla="*/ 2147483647 h 79"/>
              <a:gd name="T6" fmla="*/ 2147483647 w 172"/>
              <a:gd name="T7" fmla="*/ 2147483647 h 79"/>
              <a:gd name="T8" fmla="*/ 2147483647 w 172"/>
              <a:gd name="T9" fmla="*/ 2147483647 h 79"/>
              <a:gd name="T10" fmla="*/ 2147483647 w 172"/>
              <a:gd name="T11" fmla="*/ 2147483647 h 79"/>
              <a:gd name="T12" fmla="*/ 2147483647 w 172"/>
              <a:gd name="T13" fmla="*/ 2147483647 h 79"/>
              <a:gd name="T14" fmla="*/ 2147483647 w 172"/>
              <a:gd name="T15" fmla="*/ 2147483647 h 79"/>
              <a:gd name="T16" fmla="*/ 2147483647 w 172"/>
              <a:gd name="T17" fmla="*/ 2147483647 h 79"/>
              <a:gd name="T18" fmla="*/ 2147483647 w 172"/>
              <a:gd name="T19" fmla="*/ 2147483647 h 79"/>
              <a:gd name="T20" fmla="*/ 2147483647 w 172"/>
              <a:gd name="T21" fmla="*/ 2147483647 h 79"/>
              <a:gd name="T22" fmla="*/ 0 w 172"/>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79"/>
              <a:gd name="T38" fmla="*/ 172 w 172"/>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79">
                <a:moveTo>
                  <a:pt x="0" y="0"/>
                </a:moveTo>
                <a:lnTo>
                  <a:pt x="0" y="5"/>
                </a:lnTo>
                <a:lnTo>
                  <a:pt x="31" y="3"/>
                </a:lnTo>
                <a:lnTo>
                  <a:pt x="86" y="79"/>
                </a:lnTo>
                <a:lnTo>
                  <a:pt x="141" y="3"/>
                </a:lnTo>
                <a:lnTo>
                  <a:pt x="168" y="3"/>
                </a:lnTo>
                <a:lnTo>
                  <a:pt x="172" y="3"/>
                </a:lnTo>
                <a:lnTo>
                  <a:pt x="170" y="1"/>
                </a:lnTo>
                <a:lnTo>
                  <a:pt x="138" y="1"/>
                </a:lnTo>
                <a:lnTo>
                  <a:pt x="86" y="75"/>
                </a:lnTo>
                <a:lnTo>
                  <a:pt x="32" y="1"/>
                </a:lnTo>
                <a:lnTo>
                  <a:pt x="0" y="0"/>
                </a:lnTo>
                <a:close/>
              </a:path>
            </a:pathLst>
          </a:custGeom>
          <a:solidFill>
            <a:srgbClr val="EA15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4"/>
          <p:cNvSpPr>
            <a:spLocks/>
          </p:cNvSpPr>
          <p:nvPr/>
        </p:nvSpPr>
        <p:spPr bwMode="auto">
          <a:xfrm>
            <a:off x="5144093" y="4340804"/>
            <a:ext cx="169863" cy="139700"/>
          </a:xfrm>
          <a:custGeom>
            <a:avLst/>
            <a:gdLst>
              <a:gd name="T0" fmla="*/ 0 w 216"/>
              <a:gd name="T1" fmla="*/ 0 h 178"/>
              <a:gd name="T2" fmla="*/ 0 w 216"/>
              <a:gd name="T3" fmla="*/ 0 h 178"/>
              <a:gd name="T4" fmla="*/ 0 w 216"/>
              <a:gd name="T5" fmla="*/ 0 h 178"/>
              <a:gd name="T6" fmla="*/ 0 w 216"/>
              <a:gd name="T7" fmla="*/ 0 h 178"/>
              <a:gd name="T8" fmla="*/ 0 w 216"/>
              <a:gd name="T9" fmla="*/ 0 h 178"/>
              <a:gd name="T10" fmla="*/ 0 w 216"/>
              <a:gd name="T11" fmla="*/ 0 h 178"/>
              <a:gd name="T12" fmla="*/ 0 w 216"/>
              <a:gd name="T13" fmla="*/ 0 h 178"/>
              <a:gd name="T14" fmla="*/ 0 w 216"/>
              <a:gd name="T15" fmla="*/ 0 h 178"/>
              <a:gd name="T16" fmla="*/ 0 w 216"/>
              <a:gd name="T17" fmla="*/ 0 h 178"/>
              <a:gd name="T18" fmla="*/ 0 w 216"/>
              <a:gd name="T19" fmla="*/ 0 h 178"/>
              <a:gd name="T20" fmla="*/ 0 w 216"/>
              <a:gd name="T21" fmla="*/ 0 h 178"/>
              <a:gd name="T22" fmla="*/ 0 w 216"/>
              <a:gd name="T23" fmla="*/ 0 h 178"/>
              <a:gd name="T24" fmla="*/ 0 w 216"/>
              <a:gd name="T25" fmla="*/ 0 h 178"/>
              <a:gd name="T26" fmla="*/ 0 w 216"/>
              <a:gd name="T27" fmla="*/ 0 h 178"/>
              <a:gd name="T28" fmla="*/ 0 w 216"/>
              <a:gd name="T29" fmla="*/ 0 h 178"/>
              <a:gd name="T30" fmla="*/ 0 w 216"/>
              <a:gd name="T31" fmla="*/ 0 h 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178"/>
              <a:gd name="T50" fmla="*/ 216 w 216"/>
              <a:gd name="T51" fmla="*/ 178 h 1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178">
                <a:moveTo>
                  <a:pt x="216" y="72"/>
                </a:moveTo>
                <a:lnTo>
                  <a:pt x="0" y="0"/>
                </a:lnTo>
                <a:lnTo>
                  <a:pt x="8" y="14"/>
                </a:lnTo>
                <a:lnTo>
                  <a:pt x="15" y="29"/>
                </a:lnTo>
                <a:lnTo>
                  <a:pt x="21" y="43"/>
                </a:lnTo>
                <a:lnTo>
                  <a:pt x="26" y="58"/>
                </a:lnTo>
                <a:lnTo>
                  <a:pt x="28" y="72"/>
                </a:lnTo>
                <a:lnTo>
                  <a:pt x="30" y="87"/>
                </a:lnTo>
                <a:lnTo>
                  <a:pt x="30" y="102"/>
                </a:lnTo>
                <a:lnTo>
                  <a:pt x="30" y="117"/>
                </a:lnTo>
                <a:lnTo>
                  <a:pt x="28" y="132"/>
                </a:lnTo>
                <a:lnTo>
                  <a:pt x="26" y="147"/>
                </a:lnTo>
                <a:lnTo>
                  <a:pt x="21" y="162"/>
                </a:lnTo>
                <a:lnTo>
                  <a:pt x="15" y="178"/>
                </a:lnTo>
                <a:lnTo>
                  <a:pt x="216" y="72"/>
                </a:lnTo>
                <a:close/>
              </a:path>
            </a:pathLst>
          </a:custGeom>
          <a:solidFill>
            <a:schemeClr val="accent2"/>
          </a:solidFill>
          <a:ln>
            <a:noFill/>
          </a:ln>
          <a:extLst/>
        </p:spPr>
        <p:txBody>
          <a:bodyPr/>
          <a:lstStyle/>
          <a:p>
            <a:endParaRPr lang="en-US"/>
          </a:p>
        </p:txBody>
      </p:sp>
      <p:sp>
        <p:nvSpPr>
          <p:cNvPr id="93" name="Freeform 35"/>
          <p:cNvSpPr>
            <a:spLocks/>
          </p:cNvSpPr>
          <p:nvPr/>
        </p:nvSpPr>
        <p:spPr bwMode="auto">
          <a:xfrm>
            <a:off x="3850280" y="4388429"/>
            <a:ext cx="247650" cy="41275"/>
          </a:xfrm>
          <a:custGeom>
            <a:avLst/>
            <a:gdLst>
              <a:gd name="T0" fmla="*/ 0 w 312"/>
              <a:gd name="T1" fmla="*/ 0 h 51"/>
              <a:gd name="T2" fmla="*/ 0 w 312"/>
              <a:gd name="T3" fmla="*/ 1 h 51"/>
              <a:gd name="T4" fmla="*/ 1 w 312"/>
              <a:gd name="T5" fmla="*/ 1 h 51"/>
              <a:gd name="T6" fmla="*/ 1 w 312"/>
              <a:gd name="T7" fmla="*/ 1 h 51"/>
              <a:gd name="T8" fmla="*/ 1 w 312"/>
              <a:gd name="T9" fmla="*/ 1 h 51"/>
              <a:gd name="T10" fmla="*/ 1 w 312"/>
              <a:gd name="T11" fmla="*/ 1 h 51"/>
              <a:gd name="T12" fmla="*/ 0 w 312"/>
              <a:gd name="T13" fmla="*/ 0 h 51"/>
              <a:gd name="T14" fmla="*/ 0 60000 65536"/>
              <a:gd name="T15" fmla="*/ 0 60000 65536"/>
              <a:gd name="T16" fmla="*/ 0 60000 65536"/>
              <a:gd name="T17" fmla="*/ 0 60000 65536"/>
              <a:gd name="T18" fmla="*/ 0 60000 65536"/>
              <a:gd name="T19" fmla="*/ 0 60000 65536"/>
              <a:gd name="T20" fmla="*/ 0 60000 65536"/>
              <a:gd name="T21" fmla="*/ 0 w 312"/>
              <a:gd name="T22" fmla="*/ 0 h 51"/>
              <a:gd name="T23" fmla="*/ 312 w 31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51">
                <a:moveTo>
                  <a:pt x="0" y="0"/>
                </a:moveTo>
                <a:lnTo>
                  <a:pt x="0" y="30"/>
                </a:lnTo>
                <a:lnTo>
                  <a:pt x="158" y="42"/>
                </a:lnTo>
                <a:lnTo>
                  <a:pt x="312" y="51"/>
                </a:lnTo>
                <a:lnTo>
                  <a:pt x="312" y="21"/>
                </a:lnTo>
                <a:lnTo>
                  <a:pt x="158" y="12"/>
                </a:lnTo>
                <a:lnTo>
                  <a:pt x="0" y="0"/>
                </a:lnTo>
                <a:close/>
              </a:path>
            </a:pathLst>
          </a:custGeom>
          <a:solidFill>
            <a:schemeClr val="accent2"/>
          </a:solidFill>
          <a:ln>
            <a:noFill/>
          </a:ln>
          <a:extLst/>
        </p:spPr>
        <p:txBody>
          <a:bodyPr/>
          <a:lstStyle/>
          <a:p>
            <a:endParaRPr lang="en-US"/>
          </a:p>
        </p:txBody>
      </p:sp>
      <p:sp>
        <p:nvSpPr>
          <p:cNvPr id="94" name="Freeform 36"/>
          <p:cNvSpPr>
            <a:spLocks/>
          </p:cNvSpPr>
          <p:nvPr/>
        </p:nvSpPr>
        <p:spPr bwMode="auto">
          <a:xfrm>
            <a:off x="4234455" y="4412242"/>
            <a:ext cx="255588" cy="30163"/>
          </a:xfrm>
          <a:custGeom>
            <a:avLst/>
            <a:gdLst>
              <a:gd name="T0" fmla="*/ 0 w 323"/>
              <a:gd name="T1" fmla="*/ 0 h 38"/>
              <a:gd name="T2" fmla="*/ 0 w 323"/>
              <a:gd name="T3" fmla="*/ 1 h 38"/>
              <a:gd name="T4" fmla="*/ 0 w 323"/>
              <a:gd name="T5" fmla="*/ 1 h 38"/>
              <a:gd name="T6" fmla="*/ 1 w 323"/>
              <a:gd name="T7" fmla="*/ 1 h 38"/>
              <a:gd name="T8" fmla="*/ 1 w 323"/>
              <a:gd name="T9" fmla="*/ 1 h 38"/>
              <a:gd name="T10" fmla="*/ 1 w 323"/>
              <a:gd name="T11" fmla="*/ 1 h 38"/>
              <a:gd name="T12" fmla="*/ 1 w 323"/>
              <a:gd name="T13" fmla="*/ 1 h 38"/>
              <a:gd name="T14" fmla="*/ 0 w 323"/>
              <a:gd name="T15" fmla="*/ 1 h 38"/>
              <a:gd name="T16" fmla="*/ 0 w 32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3"/>
              <a:gd name="T28" fmla="*/ 0 h 38"/>
              <a:gd name="T29" fmla="*/ 323 w 32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3" h="38">
                <a:moveTo>
                  <a:pt x="0" y="0"/>
                </a:moveTo>
                <a:lnTo>
                  <a:pt x="0" y="30"/>
                </a:lnTo>
                <a:lnTo>
                  <a:pt x="136" y="35"/>
                </a:lnTo>
                <a:lnTo>
                  <a:pt x="288" y="38"/>
                </a:lnTo>
                <a:lnTo>
                  <a:pt x="323" y="37"/>
                </a:lnTo>
                <a:lnTo>
                  <a:pt x="323" y="7"/>
                </a:lnTo>
                <a:lnTo>
                  <a:pt x="288" y="8"/>
                </a:lnTo>
                <a:lnTo>
                  <a:pt x="136" y="5"/>
                </a:lnTo>
                <a:lnTo>
                  <a:pt x="0" y="0"/>
                </a:lnTo>
                <a:close/>
              </a:path>
            </a:pathLst>
          </a:custGeom>
          <a:solidFill>
            <a:schemeClr val="accent2"/>
          </a:solidFill>
          <a:ln>
            <a:noFill/>
          </a:ln>
          <a:extLst/>
        </p:spPr>
        <p:txBody>
          <a:bodyPr/>
          <a:lstStyle/>
          <a:p>
            <a:endParaRPr lang="en-US"/>
          </a:p>
        </p:txBody>
      </p:sp>
      <p:sp>
        <p:nvSpPr>
          <p:cNvPr id="95" name="Freeform 37"/>
          <p:cNvSpPr>
            <a:spLocks/>
          </p:cNvSpPr>
          <p:nvPr/>
        </p:nvSpPr>
        <p:spPr bwMode="auto">
          <a:xfrm>
            <a:off x="4617043" y="4412242"/>
            <a:ext cx="257175" cy="30163"/>
          </a:xfrm>
          <a:custGeom>
            <a:avLst/>
            <a:gdLst>
              <a:gd name="T0" fmla="*/ 0 w 322"/>
              <a:gd name="T1" fmla="*/ 1 h 38"/>
              <a:gd name="T2" fmla="*/ 0 w 322"/>
              <a:gd name="T3" fmla="*/ 1 h 38"/>
              <a:gd name="T4" fmla="*/ 1 w 322"/>
              <a:gd name="T5" fmla="*/ 1 h 38"/>
              <a:gd name="T6" fmla="*/ 2 w 322"/>
              <a:gd name="T7" fmla="*/ 1 h 38"/>
              <a:gd name="T8" fmla="*/ 2 w 322"/>
              <a:gd name="T9" fmla="*/ 1 h 38"/>
              <a:gd name="T10" fmla="*/ 2 w 322"/>
              <a:gd name="T11" fmla="*/ 0 h 38"/>
              <a:gd name="T12" fmla="*/ 2 w 322"/>
              <a:gd name="T13" fmla="*/ 1 h 38"/>
              <a:gd name="T14" fmla="*/ 1 w 322"/>
              <a:gd name="T15" fmla="*/ 1 h 38"/>
              <a:gd name="T16" fmla="*/ 0 w 322"/>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38"/>
              <a:gd name="T29" fmla="*/ 322 w 3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38">
                <a:moveTo>
                  <a:pt x="0" y="6"/>
                </a:moveTo>
                <a:lnTo>
                  <a:pt x="0" y="38"/>
                </a:lnTo>
                <a:lnTo>
                  <a:pt x="108" y="37"/>
                </a:lnTo>
                <a:lnTo>
                  <a:pt x="260" y="34"/>
                </a:lnTo>
                <a:lnTo>
                  <a:pt x="322" y="30"/>
                </a:lnTo>
                <a:lnTo>
                  <a:pt x="322" y="0"/>
                </a:lnTo>
                <a:lnTo>
                  <a:pt x="260" y="4"/>
                </a:lnTo>
                <a:lnTo>
                  <a:pt x="108" y="7"/>
                </a:lnTo>
                <a:lnTo>
                  <a:pt x="0" y="6"/>
                </a:lnTo>
                <a:close/>
              </a:path>
            </a:pathLst>
          </a:custGeom>
          <a:solidFill>
            <a:schemeClr val="accent2"/>
          </a:solidFill>
          <a:ln>
            <a:noFill/>
          </a:ln>
          <a:extLst/>
        </p:spPr>
        <p:txBody>
          <a:bodyPr/>
          <a:lstStyle/>
          <a:p>
            <a:endParaRPr lang="en-US"/>
          </a:p>
        </p:txBody>
      </p:sp>
      <p:sp>
        <p:nvSpPr>
          <p:cNvPr id="96" name="Freeform 39"/>
          <p:cNvSpPr>
            <a:spLocks/>
          </p:cNvSpPr>
          <p:nvPr/>
        </p:nvSpPr>
        <p:spPr bwMode="auto">
          <a:xfrm>
            <a:off x="4586880" y="3518479"/>
            <a:ext cx="385763" cy="906463"/>
          </a:xfrm>
          <a:custGeom>
            <a:avLst/>
            <a:gdLst>
              <a:gd name="T0" fmla="*/ 1 w 486"/>
              <a:gd name="T1" fmla="*/ 0 h 1141"/>
              <a:gd name="T2" fmla="*/ 0 w 486"/>
              <a:gd name="T3" fmla="*/ 1 h 1141"/>
              <a:gd name="T4" fmla="*/ 2 w 486"/>
              <a:gd name="T5" fmla="*/ 5 h 1141"/>
              <a:gd name="T6" fmla="*/ 2 w 486"/>
              <a:gd name="T7" fmla="*/ 5 h 1141"/>
              <a:gd name="T8" fmla="*/ 1 w 486"/>
              <a:gd name="T9" fmla="*/ 0 h 1141"/>
              <a:gd name="T10" fmla="*/ 0 60000 65536"/>
              <a:gd name="T11" fmla="*/ 0 60000 65536"/>
              <a:gd name="T12" fmla="*/ 0 60000 65536"/>
              <a:gd name="T13" fmla="*/ 0 60000 65536"/>
              <a:gd name="T14" fmla="*/ 0 60000 65536"/>
              <a:gd name="T15" fmla="*/ 0 w 486"/>
              <a:gd name="T16" fmla="*/ 0 h 1141"/>
              <a:gd name="T17" fmla="*/ 486 w 486"/>
              <a:gd name="T18" fmla="*/ 1141 h 1141"/>
            </a:gdLst>
            <a:ahLst/>
            <a:cxnLst>
              <a:cxn ang="T10">
                <a:pos x="T0" y="T1"/>
              </a:cxn>
              <a:cxn ang="T11">
                <a:pos x="T2" y="T3"/>
              </a:cxn>
              <a:cxn ang="T12">
                <a:pos x="T4" y="T5"/>
              </a:cxn>
              <a:cxn ang="T13">
                <a:pos x="T6" y="T7"/>
              </a:cxn>
              <a:cxn ang="T14">
                <a:pos x="T8" y="T9"/>
              </a:cxn>
            </a:cxnLst>
            <a:rect l="T15" t="T16" r="T17" b="T18"/>
            <a:pathLst>
              <a:path w="486" h="1141">
                <a:moveTo>
                  <a:pt x="27" y="0"/>
                </a:moveTo>
                <a:lnTo>
                  <a:pt x="0" y="11"/>
                </a:lnTo>
                <a:lnTo>
                  <a:pt x="458" y="1141"/>
                </a:lnTo>
                <a:lnTo>
                  <a:pt x="486" y="1130"/>
                </a:lnTo>
                <a:lnTo>
                  <a:pt x="2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0"/>
          <p:cNvSpPr>
            <a:spLocks/>
          </p:cNvSpPr>
          <p:nvPr/>
        </p:nvSpPr>
        <p:spPr bwMode="auto">
          <a:xfrm>
            <a:off x="4971055" y="4402717"/>
            <a:ext cx="158750" cy="33338"/>
          </a:xfrm>
          <a:custGeom>
            <a:avLst/>
            <a:gdLst>
              <a:gd name="T0" fmla="*/ 0 w 199"/>
              <a:gd name="T1" fmla="*/ 1 h 42"/>
              <a:gd name="T2" fmla="*/ 0 w 199"/>
              <a:gd name="T3" fmla="*/ 1 h 42"/>
              <a:gd name="T4" fmla="*/ 1 w 199"/>
              <a:gd name="T5" fmla="*/ 1 h 42"/>
              <a:gd name="T6" fmla="*/ 1 w 199"/>
              <a:gd name="T7" fmla="*/ 0 h 42"/>
              <a:gd name="T8" fmla="*/ 0 w 199"/>
              <a:gd name="T9" fmla="*/ 1 h 42"/>
              <a:gd name="T10" fmla="*/ 0 60000 65536"/>
              <a:gd name="T11" fmla="*/ 0 60000 65536"/>
              <a:gd name="T12" fmla="*/ 0 60000 65536"/>
              <a:gd name="T13" fmla="*/ 0 60000 65536"/>
              <a:gd name="T14" fmla="*/ 0 60000 65536"/>
              <a:gd name="T15" fmla="*/ 0 w 199"/>
              <a:gd name="T16" fmla="*/ 0 h 42"/>
              <a:gd name="T17" fmla="*/ 199 w 199"/>
              <a:gd name="T18" fmla="*/ 42 h 42"/>
            </a:gdLst>
            <a:ahLst/>
            <a:cxnLst>
              <a:cxn ang="T10">
                <a:pos x="T0" y="T1"/>
              </a:cxn>
              <a:cxn ang="T11">
                <a:pos x="T2" y="T3"/>
              </a:cxn>
              <a:cxn ang="T12">
                <a:pos x="T4" y="T5"/>
              </a:cxn>
              <a:cxn ang="T13">
                <a:pos x="T6" y="T7"/>
              </a:cxn>
              <a:cxn ang="T14">
                <a:pos x="T8" y="T9"/>
              </a:cxn>
            </a:cxnLst>
            <a:rect l="T15" t="T16" r="T17" b="T18"/>
            <a:pathLst>
              <a:path w="199" h="42">
                <a:moveTo>
                  <a:pt x="0" y="12"/>
                </a:moveTo>
                <a:lnTo>
                  <a:pt x="0" y="42"/>
                </a:lnTo>
                <a:lnTo>
                  <a:pt x="199" y="29"/>
                </a:lnTo>
                <a:lnTo>
                  <a:pt x="199" y="0"/>
                </a:lnTo>
                <a:lnTo>
                  <a:pt x="0" y="12"/>
                </a:lnTo>
                <a:close/>
              </a:path>
            </a:pathLst>
          </a:custGeom>
          <a:solidFill>
            <a:schemeClr val="accent2"/>
          </a:solidFill>
          <a:ln>
            <a:noFill/>
          </a:ln>
          <a:extLst/>
        </p:spPr>
        <p:txBody>
          <a:bodyPr/>
          <a:lstStyle/>
          <a:p>
            <a:endParaRPr lang="en-US"/>
          </a:p>
        </p:txBody>
      </p:sp>
      <p:sp>
        <p:nvSpPr>
          <p:cNvPr id="98" name="Freeform 41"/>
          <p:cNvSpPr>
            <a:spLocks/>
          </p:cNvSpPr>
          <p:nvPr/>
        </p:nvSpPr>
        <p:spPr bwMode="auto">
          <a:xfrm>
            <a:off x="4386855" y="3534354"/>
            <a:ext cx="182563" cy="209550"/>
          </a:xfrm>
          <a:custGeom>
            <a:avLst/>
            <a:gdLst>
              <a:gd name="T0" fmla="*/ 0 w 232"/>
              <a:gd name="T1" fmla="*/ 0 h 265"/>
              <a:gd name="T2" fmla="*/ 0 w 232"/>
              <a:gd name="T3" fmla="*/ 0 h 265"/>
              <a:gd name="T4" fmla="*/ 0 w 232"/>
              <a:gd name="T5" fmla="*/ 0 h 265"/>
              <a:gd name="T6" fmla="*/ 0 w 232"/>
              <a:gd name="T7" fmla="*/ 1 h 265"/>
              <a:gd name="T8" fmla="*/ 0 w 232"/>
              <a:gd name="T9" fmla="*/ 0 h 265"/>
              <a:gd name="T10" fmla="*/ 0 60000 65536"/>
              <a:gd name="T11" fmla="*/ 0 60000 65536"/>
              <a:gd name="T12" fmla="*/ 0 60000 65536"/>
              <a:gd name="T13" fmla="*/ 0 60000 65536"/>
              <a:gd name="T14" fmla="*/ 0 60000 65536"/>
              <a:gd name="T15" fmla="*/ 0 w 232"/>
              <a:gd name="T16" fmla="*/ 0 h 265"/>
              <a:gd name="T17" fmla="*/ 232 w 232"/>
              <a:gd name="T18" fmla="*/ 265 h 265"/>
            </a:gdLst>
            <a:ahLst/>
            <a:cxnLst>
              <a:cxn ang="T10">
                <a:pos x="T0" y="T1"/>
              </a:cxn>
              <a:cxn ang="T11">
                <a:pos x="T2" y="T3"/>
              </a:cxn>
              <a:cxn ang="T12">
                <a:pos x="T4" y="T5"/>
              </a:cxn>
              <a:cxn ang="T13">
                <a:pos x="T6" y="T7"/>
              </a:cxn>
              <a:cxn ang="T14">
                <a:pos x="T8" y="T9"/>
              </a:cxn>
            </a:cxnLst>
            <a:rect l="T15" t="T16" r="T17" b="T18"/>
            <a:pathLst>
              <a:path w="232" h="265">
                <a:moveTo>
                  <a:pt x="232" y="21"/>
                </a:moveTo>
                <a:lnTo>
                  <a:pt x="209" y="0"/>
                </a:lnTo>
                <a:lnTo>
                  <a:pt x="0" y="244"/>
                </a:lnTo>
                <a:lnTo>
                  <a:pt x="23" y="265"/>
                </a:lnTo>
                <a:lnTo>
                  <a:pt x="232" y="2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42"/>
          <p:cNvSpPr>
            <a:spLocks/>
          </p:cNvSpPr>
          <p:nvPr/>
        </p:nvSpPr>
        <p:spPr bwMode="auto">
          <a:xfrm>
            <a:off x="4136030" y="3824867"/>
            <a:ext cx="185738" cy="211138"/>
          </a:xfrm>
          <a:custGeom>
            <a:avLst/>
            <a:gdLst>
              <a:gd name="T0" fmla="*/ 1 w 233"/>
              <a:gd name="T1" fmla="*/ 1 h 266"/>
              <a:gd name="T2" fmla="*/ 1 w 233"/>
              <a:gd name="T3" fmla="*/ 0 h 266"/>
              <a:gd name="T4" fmla="*/ 0 w 233"/>
              <a:gd name="T5" fmla="*/ 1 h 266"/>
              <a:gd name="T6" fmla="*/ 1 w 233"/>
              <a:gd name="T7" fmla="*/ 1 h 266"/>
              <a:gd name="T8" fmla="*/ 1 w 233"/>
              <a:gd name="T9" fmla="*/ 1 h 266"/>
              <a:gd name="T10" fmla="*/ 0 60000 65536"/>
              <a:gd name="T11" fmla="*/ 0 60000 65536"/>
              <a:gd name="T12" fmla="*/ 0 60000 65536"/>
              <a:gd name="T13" fmla="*/ 0 60000 65536"/>
              <a:gd name="T14" fmla="*/ 0 60000 65536"/>
              <a:gd name="T15" fmla="*/ 0 w 233"/>
              <a:gd name="T16" fmla="*/ 0 h 266"/>
              <a:gd name="T17" fmla="*/ 233 w 233"/>
              <a:gd name="T18" fmla="*/ 266 h 266"/>
            </a:gdLst>
            <a:ahLst/>
            <a:cxnLst>
              <a:cxn ang="T10">
                <a:pos x="T0" y="T1"/>
              </a:cxn>
              <a:cxn ang="T11">
                <a:pos x="T2" y="T3"/>
              </a:cxn>
              <a:cxn ang="T12">
                <a:pos x="T4" y="T5"/>
              </a:cxn>
              <a:cxn ang="T13">
                <a:pos x="T6" y="T7"/>
              </a:cxn>
              <a:cxn ang="T14">
                <a:pos x="T8" y="T9"/>
              </a:cxn>
            </a:cxnLst>
            <a:rect l="T15" t="T16" r="T17" b="T18"/>
            <a:pathLst>
              <a:path w="233" h="266">
                <a:moveTo>
                  <a:pt x="233" y="20"/>
                </a:moveTo>
                <a:lnTo>
                  <a:pt x="210" y="0"/>
                </a:lnTo>
                <a:lnTo>
                  <a:pt x="0" y="245"/>
                </a:lnTo>
                <a:lnTo>
                  <a:pt x="23" y="266"/>
                </a:lnTo>
                <a:lnTo>
                  <a:pt x="233" y="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43"/>
          <p:cNvSpPr>
            <a:spLocks/>
          </p:cNvSpPr>
          <p:nvPr/>
        </p:nvSpPr>
        <p:spPr bwMode="auto">
          <a:xfrm>
            <a:off x="3888380" y="4116967"/>
            <a:ext cx="184150" cy="211138"/>
          </a:xfrm>
          <a:custGeom>
            <a:avLst/>
            <a:gdLst>
              <a:gd name="T0" fmla="*/ 1 w 231"/>
              <a:gd name="T1" fmla="*/ 1 h 266"/>
              <a:gd name="T2" fmla="*/ 1 w 231"/>
              <a:gd name="T3" fmla="*/ 0 h 266"/>
              <a:gd name="T4" fmla="*/ 0 w 231"/>
              <a:gd name="T5" fmla="*/ 1 h 266"/>
              <a:gd name="T6" fmla="*/ 1 w 231"/>
              <a:gd name="T7" fmla="*/ 1 h 266"/>
              <a:gd name="T8" fmla="*/ 1 w 231"/>
              <a:gd name="T9" fmla="*/ 1 h 266"/>
              <a:gd name="T10" fmla="*/ 0 60000 65536"/>
              <a:gd name="T11" fmla="*/ 0 60000 65536"/>
              <a:gd name="T12" fmla="*/ 0 60000 65536"/>
              <a:gd name="T13" fmla="*/ 0 60000 65536"/>
              <a:gd name="T14" fmla="*/ 0 60000 65536"/>
              <a:gd name="T15" fmla="*/ 0 w 231"/>
              <a:gd name="T16" fmla="*/ 0 h 266"/>
              <a:gd name="T17" fmla="*/ 231 w 231"/>
              <a:gd name="T18" fmla="*/ 266 h 266"/>
            </a:gdLst>
            <a:ahLst/>
            <a:cxnLst>
              <a:cxn ang="T10">
                <a:pos x="T0" y="T1"/>
              </a:cxn>
              <a:cxn ang="T11">
                <a:pos x="T2" y="T3"/>
              </a:cxn>
              <a:cxn ang="T12">
                <a:pos x="T4" y="T5"/>
              </a:cxn>
              <a:cxn ang="T13">
                <a:pos x="T6" y="T7"/>
              </a:cxn>
              <a:cxn ang="T14">
                <a:pos x="T8" y="T9"/>
              </a:cxn>
            </a:cxnLst>
            <a:rect l="T15" t="T16" r="T17" b="T18"/>
            <a:pathLst>
              <a:path w="231" h="266">
                <a:moveTo>
                  <a:pt x="231" y="21"/>
                </a:moveTo>
                <a:lnTo>
                  <a:pt x="208" y="0"/>
                </a:lnTo>
                <a:lnTo>
                  <a:pt x="0" y="246"/>
                </a:lnTo>
                <a:lnTo>
                  <a:pt x="23" y="266"/>
                </a:lnTo>
                <a:lnTo>
                  <a:pt x="231" y="2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44"/>
          <p:cNvSpPr>
            <a:spLocks/>
          </p:cNvSpPr>
          <p:nvPr/>
        </p:nvSpPr>
        <p:spPr bwMode="auto">
          <a:xfrm>
            <a:off x="4447180" y="3696279"/>
            <a:ext cx="227013" cy="42863"/>
          </a:xfrm>
          <a:custGeom>
            <a:avLst/>
            <a:gdLst>
              <a:gd name="T0" fmla="*/ 0 w 285"/>
              <a:gd name="T1" fmla="*/ 0 h 54"/>
              <a:gd name="T2" fmla="*/ 1 w 285"/>
              <a:gd name="T3" fmla="*/ 1 h 54"/>
              <a:gd name="T4" fmla="*/ 1 w 285"/>
              <a:gd name="T5" fmla="*/ 1 h 54"/>
              <a:gd name="T6" fmla="*/ 1 w 285"/>
              <a:gd name="T7" fmla="*/ 1 h 54"/>
              <a:gd name="T8" fmla="*/ 1 w 285"/>
              <a:gd name="T9" fmla="*/ 1 h 54"/>
              <a:gd name="T10" fmla="*/ 1 w 285"/>
              <a:gd name="T11" fmla="*/ 1 h 54"/>
              <a:gd name="T12" fmla="*/ 1 w 285"/>
              <a:gd name="T13" fmla="*/ 1 h 54"/>
              <a:gd name="T14" fmla="*/ 1 w 285"/>
              <a:gd name="T15" fmla="*/ 1 h 54"/>
              <a:gd name="T16" fmla="*/ 1 w 285"/>
              <a:gd name="T17" fmla="*/ 1 h 54"/>
              <a:gd name="T18" fmla="*/ 1 w 285"/>
              <a:gd name="T19" fmla="*/ 1 h 54"/>
              <a:gd name="T20" fmla="*/ 1 w 285"/>
              <a:gd name="T21" fmla="*/ 1 h 54"/>
              <a:gd name="T22" fmla="*/ 2 w 285"/>
              <a:gd name="T23" fmla="*/ 1 h 54"/>
              <a:gd name="T24" fmla="*/ 2 w 285"/>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
              <a:gd name="T40" fmla="*/ 0 h 54"/>
              <a:gd name="T41" fmla="*/ 285 w 28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 h="54">
                <a:moveTo>
                  <a:pt x="0" y="0"/>
                </a:moveTo>
                <a:lnTo>
                  <a:pt x="23" y="14"/>
                </a:lnTo>
                <a:lnTo>
                  <a:pt x="44" y="25"/>
                </a:lnTo>
                <a:lnTo>
                  <a:pt x="68" y="36"/>
                </a:lnTo>
                <a:lnTo>
                  <a:pt x="91" y="43"/>
                </a:lnTo>
                <a:lnTo>
                  <a:pt x="115" y="48"/>
                </a:lnTo>
                <a:lnTo>
                  <a:pt x="139" y="53"/>
                </a:lnTo>
                <a:lnTo>
                  <a:pt x="163" y="54"/>
                </a:lnTo>
                <a:lnTo>
                  <a:pt x="186" y="54"/>
                </a:lnTo>
                <a:lnTo>
                  <a:pt x="210" y="51"/>
                </a:lnTo>
                <a:lnTo>
                  <a:pt x="236" y="46"/>
                </a:lnTo>
                <a:lnTo>
                  <a:pt x="260" y="39"/>
                </a:lnTo>
                <a:lnTo>
                  <a:pt x="285" y="31"/>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5"/>
          <p:cNvSpPr>
            <a:spLocks/>
          </p:cNvSpPr>
          <p:nvPr/>
        </p:nvSpPr>
        <p:spPr bwMode="auto">
          <a:xfrm>
            <a:off x="4447180" y="3694692"/>
            <a:ext cx="227013" cy="44450"/>
          </a:xfrm>
          <a:custGeom>
            <a:avLst/>
            <a:gdLst>
              <a:gd name="T0" fmla="*/ 0 w 287"/>
              <a:gd name="T1" fmla="*/ 0 h 56"/>
              <a:gd name="T2" fmla="*/ 0 w 287"/>
              <a:gd name="T3" fmla="*/ 1 h 56"/>
              <a:gd name="T4" fmla="*/ 0 w 287"/>
              <a:gd name="T5" fmla="*/ 1 h 56"/>
              <a:gd name="T6" fmla="*/ 0 w 287"/>
              <a:gd name="T7" fmla="*/ 1 h 56"/>
              <a:gd name="T8" fmla="*/ 0 w 287"/>
              <a:gd name="T9" fmla="*/ 1 h 56"/>
              <a:gd name="T10" fmla="*/ 0 w 287"/>
              <a:gd name="T11" fmla="*/ 1 h 56"/>
              <a:gd name="T12" fmla="*/ 0 w 287"/>
              <a:gd name="T13" fmla="*/ 1 h 56"/>
              <a:gd name="T14" fmla="*/ 0 w 287"/>
              <a:gd name="T15" fmla="*/ 1 h 56"/>
              <a:gd name="T16" fmla="*/ 0 w 287"/>
              <a:gd name="T17" fmla="*/ 1 h 56"/>
              <a:gd name="T18" fmla="*/ 0 w 287"/>
              <a:gd name="T19" fmla="*/ 1 h 56"/>
              <a:gd name="T20" fmla="*/ 0 w 287"/>
              <a:gd name="T21" fmla="*/ 1 h 56"/>
              <a:gd name="T22" fmla="*/ 0 w 287"/>
              <a:gd name="T23" fmla="*/ 1 h 56"/>
              <a:gd name="T24" fmla="*/ 1 w 287"/>
              <a:gd name="T25" fmla="*/ 1 h 56"/>
              <a:gd name="T26" fmla="*/ 1 w 287"/>
              <a:gd name="T27" fmla="*/ 1 h 56"/>
              <a:gd name="T28" fmla="*/ 1 w 287"/>
              <a:gd name="T29" fmla="*/ 1 h 56"/>
              <a:gd name="T30" fmla="*/ 1 w 287"/>
              <a:gd name="T31" fmla="*/ 1 h 56"/>
              <a:gd name="T32" fmla="*/ 0 w 287"/>
              <a:gd name="T33" fmla="*/ 1 h 56"/>
              <a:gd name="T34" fmla="*/ 0 w 287"/>
              <a:gd name="T35" fmla="*/ 1 h 56"/>
              <a:gd name="T36" fmla="*/ 0 w 287"/>
              <a:gd name="T37" fmla="*/ 1 h 56"/>
              <a:gd name="T38" fmla="*/ 0 w 287"/>
              <a:gd name="T39" fmla="*/ 1 h 56"/>
              <a:gd name="T40" fmla="*/ 0 w 287"/>
              <a:gd name="T41" fmla="*/ 1 h 56"/>
              <a:gd name="T42" fmla="*/ 0 w 287"/>
              <a:gd name="T43" fmla="*/ 1 h 56"/>
              <a:gd name="T44" fmla="*/ 0 w 287"/>
              <a:gd name="T45" fmla="*/ 1 h 56"/>
              <a:gd name="T46" fmla="*/ 0 w 287"/>
              <a:gd name="T47" fmla="*/ 1 h 56"/>
              <a:gd name="T48" fmla="*/ 0 w 287"/>
              <a:gd name="T49" fmla="*/ 1 h 56"/>
              <a:gd name="T50" fmla="*/ 0 w 287"/>
              <a:gd name="T51" fmla="*/ 1 h 56"/>
              <a:gd name="T52" fmla="*/ 0 w 287"/>
              <a:gd name="T53" fmla="*/ 0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56"/>
              <a:gd name="T83" fmla="*/ 287 w 287"/>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56">
                <a:moveTo>
                  <a:pt x="3" y="0"/>
                </a:moveTo>
                <a:lnTo>
                  <a:pt x="0" y="2"/>
                </a:lnTo>
                <a:lnTo>
                  <a:pt x="15" y="11"/>
                </a:lnTo>
                <a:lnTo>
                  <a:pt x="46" y="28"/>
                </a:lnTo>
                <a:lnTo>
                  <a:pt x="70" y="38"/>
                </a:lnTo>
                <a:lnTo>
                  <a:pt x="93" y="45"/>
                </a:lnTo>
                <a:lnTo>
                  <a:pt x="117" y="51"/>
                </a:lnTo>
                <a:lnTo>
                  <a:pt x="141" y="55"/>
                </a:lnTo>
                <a:lnTo>
                  <a:pt x="165" y="56"/>
                </a:lnTo>
                <a:lnTo>
                  <a:pt x="188" y="56"/>
                </a:lnTo>
                <a:lnTo>
                  <a:pt x="212" y="53"/>
                </a:lnTo>
                <a:lnTo>
                  <a:pt x="238" y="48"/>
                </a:lnTo>
                <a:lnTo>
                  <a:pt x="262" y="41"/>
                </a:lnTo>
                <a:lnTo>
                  <a:pt x="287" y="33"/>
                </a:lnTo>
                <a:lnTo>
                  <a:pt x="287" y="31"/>
                </a:lnTo>
                <a:lnTo>
                  <a:pt x="262" y="39"/>
                </a:lnTo>
                <a:lnTo>
                  <a:pt x="238" y="46"/>
                </a:lnTo>
                <a:lnTo>
                  <a:pt x="212" y="51"/>
                </a:lnTo>
                <a:lnTo>
                  <a:pt x="188" y="54"/>
                </a:lnTo>
                <a:lnTo>
                  <a:pt x="165" y="54"/>
                </a:lnTo>
                <a:lnTo>
                  <a:pt x="141" y="53"/>
                </a:lnTo>
                <a:lnTo>
                  <a:pt x="117" y="48"/>
                </a:lnTo>
                <a:lnTo>
                  <a:pt x="93" y="43"/>
                </a:lnTo>
                <a:lnTo>
                  <a:pt x="70" y="36"/>
                </a:lnTo>
                <a:lnTo>
                  <a:pt x="46" y="25"/>
                </a:lnTo>
                <a:lnTo>
                  <a:pt x="34" y="18"/>
                </a:lnTo>
                <a:lnTo>
                  <a:pt x="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214"/>
          <p:cNvSpPr>
            <a:spLocks noEditPoints="1"/>
          </p:cNvSpPr>
          <p:nvPr/>
        </p:nvSpPr>
        <p:spPr bwMode="auto">
          <a:xfrm>
            <a:off x="4407493" y="3758192"/>
            <a:ext cx="200025" cy="323850"/>
          </a:xfrm>
          <a:custGeom>
            <a:avLst/>
            <a:gdLst>
              <a:gd name="T0" fmla="*/ 1 w 251"/>
              <a:gd name="T1" fmla="*/ 1 h 408"/>
              <a:gd name="T2" fmla="*/ 1 w 251"/>
              <a:gd name="T3" fmla="*/ 1 h 408"/>
              <a:gd name="T4" fmla="*/ 1 w 251"/>
              <a:gd name="T5" fmla="*/ 1 h 408"/>
              <a:gd name="T6" fmla="*/ 1 w 251"/>
              <a:gd name="T7" fmla="*/ 1 h 408"/>
              <a:gd name="T8" fmla="*/ 1 w 251"/>
              <a:gd name="T9" fmla="*/ 0 h 408"/>
              <a:gd name="T10" fmla="*/ 1 w 251"/>
              <a:gd name="T11" fmla="*/ 1 h 408"/>
              <a:gd name="T12" fmla="*/ 1 w 251"/>
              <a:gd name="T13" fmla="*/ 1 h 408"/>
              <a:gd name="T14" fmla="*/ 1 w 251"/>
              <a:gd name="T15" fmla="*/ 1 h 408"/>
              <a:gd name="T16" fmla="*/ 1 w 251"/>
              <a:gd name="T17" fmla="*/ 1 h 408"/>
              <a:gd name="T18" fmla="*/ 1 w 251"/>
              <a:gd name="T19" fmla="*/ 1 h 408"/>
              <a:gd name="T20" fmla="*/ 1 w 251"/>
              <a:gd name="T21" fmla="*/ 2 h 408"/>
              <a:gd name="T22" fmla="*/ 1 w 251"/>
              <a:gd name="T23" fmla="*/ 2 h 408"/>
              <a:gd name="T24" fmla="*/ 1 w 251"/>
              <a:gd name="T25" fmla="*/ 2 h 408"/>
              <a:gd name="T26" fmla="*/ 1 w 251"/>
              <a:gd name="T27" fmla="*/ 2 h 408"/>
              <a:gd name="T28" fmla="*/ 1 w 251"/>
              <a:gd name="T29" fmla="*/ 2 h 408"/>
              <a:gd name="T30" fmla="*/ 1 w 251"/>
              <a:gd name="T31" fmla="*/ 2 h 408"/>
              <a:gd name="T32" fmla="*/ 1 w 251"/>
              <a:gd name="T33" fmla="*/ 2 h 408"/>
              <a:gd name="T34" fmla="*/ 1 w 251"/>
              <a:gd name="T35" fmla="*/ 2 h 408"/>
              <a:gd name="T36" fmla="*/ 1 w 251"/>
              <a:gd name="T37" fmla="*/ 2 h 408"/>
              <a:gd name="T38" fmla="*/ 1 w 251"/>
              <a:gd name="T39" fmla="*/ 2 h 408"/>
              <a:gd name="T40" fmla="*/ 1 w 251"/>
              <a:gd name="T41" fmla="*/ 2 h 408"/>
              <a:gd name="T42" fmla="*/ 1 w 251"/>
              <a:gd name="T43" fmla="*/ 2 h 408"/>
              <a:gd name="T44" fmla="*/ 1 w 251"/>
              <a:gd name="T45" fmla="*/ 2 h 408"/>
              <a:gd name="T46" fmla="*/ 1 w 251"/>
              <a:gd name="T47" fmla="*/ 1 h 408"/>
              <a:gd name="T48" fmla="*/ 1 w 251"/>
              <a:gd name="T49" fmla="*/ 1 h 408"/>
              <a:gd name="T50" fmla="*/ 1 w 251"/>
              <a:gd name="T51" fmla="*/ 1 h 408"/>
              <a:gd name="T52" fmla="*/ 1 w 251"/>
              <a:gd name="T53" fmla="*/ 1 h 408"/>
              <a:gd name="T54" fmla="*/ 1 w 251"/>
              <a:gd name="T55" fmla="*/ 1 h 408"/>
              <a:gd name="T56" fmla="*/ 1 w 251"/>
              <a:gd name="T57" fmla="*/ 1 h 408"/>
              <a:gd name="T58" fmla="*/ 1 w 251"/>
              <a:gd name="T59" fmla="*/ 1 h 408"/>
              <a:gd name="T60" fmla="*/ 1 w 251"/>
              <a:gd name="T61" fmla="*/ 1 h 408"/>
              <a:gd name="T62" fmla="*/ 1 w 251"/>
              <a:gd name="T63" fmla="*/ 1 h 408"/>
              <a:gd name="T64" fmla="*/ 1 w 251"/>
              <a:gd name="T65" fmla="*/ 1 h 408"/>
              <a:gd name="T66" fmla="*/ 1 w 251"/>
              <a:gd name="T67" fmla="*/ 1 h 408"/>
              <a:gd name="T68" fmla="*/ 1 w 251"/>
              <a:gd name="T69" fmla="*/ 1 h 408"/>
              <a:gd name="T70" fmla="*/ 1 w 251"/>
              <a:gd name="T71" fmla="*/ 1 h 408"/>
              <a:gd name="T72" fmla="*/ 1 w 251"/>
              <a:gd name="T73" fmla="*/ 1 h 408"/>
              <a:gd name="T74" fmla="*/ 1 w 251"/>
              <a:gd name="T75" fmla="*/ 1 h 408"/>
              <a:gd name="T76" fmla="*/ 1 w 251"/>
              <a:gd name="T77" fmla="*/ 1 h 408"/>
              <a:gd name="T78" fmla="*/ 1 w 251"/>
              <a:gd name="T79" fmla="*/ 1 h 408"/>
              <a:gd name="T80" fmla="*/ 1 w 251"/>
              <a:gd name="T81" fmla="*/ 2 h 408"/>
              <a:gd name="T82" fmla="*/ 1 w 251"/>
              <a:gd name="T83" fmla="*/ 2 h 408"/>
              <a:gd name="T84" fmla="*/ 1 w 251"/>
              <a:gd name="T85" fmla="*/ 2 h 408"/>
              <a:gd name="T86" fmla="*/ 1 w 251"/>
              <a:gd name="T87" fmla="*/ 2 h 408"/>
              <a:gd name="T88" fmla="*/ 1 w 251"/>
              <a:gd name="T89" fmla="*/ 2 h 408"/>
              <a:gd name="T90" fmla="*/ 1 w 251"/>
              <a:gd name="T91" fmla="*/ 2 h 408"/>
              <a:gd name="T92" fmla="*/ 1 w 251"/>
              <a:gd name="T93" fmla="*/ 2 h 408"/>
              <a:gd name="T94" fmla="*/ 1 w 251"/>
              <a:gd name="T95" fmla="*/ 2 h 408"/>
              <a:gd name="T96" fmla="*/ 1 w 251"/>
              <a:gd name="T97" fmla="*/ 2 h 408"/>
              <a:gd name="T98" fmla="*/ 1 w 251"/>
              <a:gd name="T99" fmla="*/ 2 h 408"/>
              <a:gd name="T100" fmla="*/ 1 w 251"/>
              <a:gd name="T101" fmla="*/ 2 h 408"/>
              <a:gd name="T102" fmla="*/ 1 w 251"/>
              <a:gd name="T103" fmla="*/ 2 h 408"/>
              <a:gd name="T104" fmla="*/ 1 w 251"/>
              <a:gd name="T105" fmla="*/ 2 h 408"/>
              <a:gd name="T106" fmla="*/ 1 w 251"/>
              <a:gd name="T107" fmla="*/ 2 h 408"/>
              <a:gd name="T108" fmla="*/ 1 w 251"/>
              <a:gd name="T109" fmla="*/ 2 h 408"/>
              <a:gd name="T110" fmla="*/ 1 w 251"/>
              <a:gd name="T111" fmla="*/ 1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
              <a:gd name="T169" fmla="*/ 0 h 408"/>
              <a:gd name="T170" fmla="*/ 251 w 251"/>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 h="408">
                <a:moveTo>
                  <a:pt x="0" y="217"/>
                </a:moveTo>
                <a:lnTo>
                  <a:pt x="1" y="199"/>
                </a:lnTo>
                <a:lnTo>
                  <a:pt x="2" y="180"/>
                </a:lnTo>
                <a:lnTo>
                  <a:pt x="3" y="164"/>
                </a:lnTo>
                <a:lnTo>
                  <a:pt x="6" y="148"/>
                </a:lnTo>
                <a:lnTo>
                  <a:pt x="8" y="132"/>
                </a:lnTo>
                <a:lnTo>
                  <a:pt x="11" y="118"/>
                </a:lnTo>
                <a:lnTo>
                  <a:pt x="16" y="104"/>
                </a:lnTo>
                <a:lnTo>
                  <a:pt x="21" y="90"/>
                </a:lnTo>
                <a:lnTo>
                  <a:pt x="25" y="78"/>
                </a:lnTo>
                <a:lnTo>
                  <a:pt x="32" y="66"/>
                </a:lnTo>
                <a:lnTo>
                  <a:pt x="38" y="56"/>
                </a:lnTo>
                <a:lnTo>
                  <a:pt x="45" y="45"/>
                </a:lnTo>
                <a:lnTo>
                  <a:pt x="52" y="37"/>
                </a:lnTo>
                <a:lnTo>
                  <a:pt x="57" y="32"/>
                </a:lnTo>
                <a:lnTo>
                  <a:pt x="63" y="25"/>
                </a:lnTo>
                <a:lnTo>
                  <a:pt x="70" y="20"/>
                </a:lnTo>
                <a:lnTo>
                  <a:pt x="77" y="15"/>
                </a:lnTo>
                <a:lnTo>
                  <a:pt x="83" y="11"/>
                </a:lnTo>
                <a:lnTo>
                  <a:pt x="90" y="7"/>
                </a:lnTo>
                <a:lnTo>
                  <a:pt x="98" y="5"/>
                </a:lnTo>
                <a:lnTo>
                  <a:pt x="105" y="3"/>
                </a:lnTo>
                <a:lnTo>
                  <a:pt x="112" y="2"/>
                </a:lnTo>
                <a:lnTo>
                  <a:pt x="120" y="0"/>
                </a:lnTo>
                <a:lnTo>
                  <a:pt x="127" y="0"/>
                </a:lnTo>
                <a:lnTo>
                  <a:pt x="135" y="0"/>
                </a:lnTo>
                <a:lnTo>
                  <a:pt x="143" y="2"/>
                </a:lnTo>
                <a:lnTo>
                  <a:pt x="150" y="3"/>
                </a:lnTo>
                <a:lnTo>
                  <a:pt x="157" y="5"/>
                </a:lnTo>
                <a:lnTo>
                  <a:pt x="163" y="7"/>
                </a:lnTo>
                <a:lnTo>
                  <a:pt x="170" y="11"/>
                </a:lnTo>
                <a:lnTo>
                  <a:pt x="177" y="15"/>
                </a:lnTo>
                <a:lnTo>
                  <a:pt x="183" y="20"/>
                </a:lnTo>
                <a:lnTo>
                  <a:pt x="190" y="25"/>
                </a:lnTo>
                <a:lnTo>
                  <a:pt x="196" y="30"/>
                </a:lnTo>
                <a:lnTo>
                  <a:pt x="201" y="37"/>
                </a:lnTo>
                <a:lnTo>
                  <a:pt x="206" y="44"/>
                </a:lnTo>
                <a:lnTo>
                  <a:pt x="214" y="55"/>
                </a:lnTo>
                <a:lnTo>
                  <a:pt x="220" y="65"/>
                </a:lnTo>
                <a:lnTo>
                  <a:pt x="226" y="76"/>
                </a:lnTo>
                <a:lnTo>
                  <a:pt x="230" y="89"/>
                </a:lnTo>
                <a:lnTo>
                  <a:pt x="235" y="102"/>
                </a:lnTo>
                <a:lnTo>
                  <a:pt x="238" y="115"/>
                </a:lnTo>
                <a:lnTo>
                  <a:pt x="242" y="128"/>
                </a:lnTo>
                <a:lnTo>
                  <a:pt x="245" y="143"/>
                </a:lnTo>
                <a:lnTo>
                  <a:pt x="248" y="158"/>
                </a:lnTo>
                <a:lnTo>
                  <a:pt x="249" y="174"/>
                </a:lnTo>
                <a:lnTo>
                  <a:pt x="250" y="192"/>
                </a:lnTo>
                <a:lnTo>
                  <a:pt x="251" y="209"/>
                </a:lnTo>
                <a:lnTo>
                  <a:pt x="250" y="225"/>
                </a:lnTo>
                <a:lnTo>
                  <a:pt x="249" y="240"/>
                </a:lnTo>
                <a:lnTo>
                  <a:pt x="248" y="255"/>
                </a:lnTo>
                <a:lnTo>
                  <a:pt x="245" y="270"/>
                </a:lnTo>
                <a:lnTo>
                  <a:pt x="243" y="284"/>
                </a:lnTo>
                <a:lnTo>
                  <a:pt x="239" y="297"/>
                </a:lnTo>
                <a:lnTo>
                  <a:pt x="235" y="310"/>
                </a:lnTo>
                <a:lnTo>
                  <a:pt x="230" y="322"/>
                </a:lnTo>
                <a:lnTo>
                  <a:pt x="227" y="333"/>
                </a:lnTo>
                <a:lnTo>
                  <a:pt x="221" y="345"/>
                </a:lnTo>
                <a:lnTo>
                  <a:pt x="214" y="355"/>
                </a:lnTo>
                <a:lnTo>
                  <a:pt x="207" y="366"/>
                </a:lnTo>
                <a:lnTo>
                  <a:pt x="201" y="371"/>
                </a:lnTo>
                <a:lnTo>
                  <a:pt x="196" y="378"/>
                </a:lnTo>
                <a:lnTo>
                  <a:pt x="190" y="384"/>
                </a:lnTo>
                <a:lnTo>
                  <a:pt x="183" y="389"/>
                </a:lnTo>
                <a:lnTo>
                  <a:pt x="176" y="393"/>
                </a:lnTo>
                <a:lnTo>
                  <a:pt x="169" y="397"/>
                </a:lnTo>
                <a:lnTo>
                  <a:pt x="162" y="400"/>
                </a:lnTo>
                <a:lnTo>
                  <a:pt x="155" y="403"/>
                </a:lnTo>
                <a:lnTo>
                  <a:pt x="148" y="405"/>
                </a:lnTo>
                <a:lnTo>
                  <a:pt x="140" y="406"/>
                </a:lnTo>
                <a:lnTo>
                  <a:pt x="132" y="407"/>
                </a:lnTo>
                <a:lnTo>
                  <a:pt x="124" y="408"/>
                </a:lnTo>
                <a:lnTo>
                  <a:pt x="121" y="407"/>
                </a:lnTo>
                <a:lnTo>
                  <a:pt x="116" y="407"/>
                </a:lnTo>
                <a:lnTo>
                  <a:pt x="113" y="407"/>
                </a:lnTo>
                <a:lnTo>
                  <a:pt x="108" y="406"/>
                </a:lnTo>
                <a:lnTo>
                  <a:pt x="105" y="406"/>
                </a:lnTo>
                <a:lnTo>
                  <a:pt x="100" y="405"/>
                </a:lnTo>
                <a:lnTo>
                  <a:pt x="97" y="404"/>
                </a:lnTo>
                <a:lnTo>
                  <a:pt x="93" y="403"/>
                </a:lnTo>
                <a:lnTo>
                  <a:pt x="90" y="401"/>
                </a:lnTo>
                <a:lnTo>
                  <a:pt x="86" y="400"/>
                </a:lnTo>
                <a:lnTo>
                  <a:pt x="83" y="399"/>
                </a:lnTo>
                <a:lnTo>
                  <a:pt x="78" y="398"/>
                </a:lnTo>
                <a:lnTo>
                  <a:pt x="75" y="394"/>
                </a:lnTo>
                <a:lnTo>
                  <a:pt x="71" y="392"/>
                </a:lnTo>
                <a:lnTo>
                  <a:pt x="68" y="390"/>
                </a:lnTo>
                <a:lnTo>
                  <a:pt x="64" y="388"/>
                </a:lnTo>
                <a:lnTo>
                  <a:pt x="61" y="384"/>
                </a:lnTo>
                <a:lnTo>
                  <a:pt x="59" y="382"/>
                </a:lnTo>
                <a:lnTo>
                  <a:pt x="55" y="378"/>
                </a:lnTo>
                <a:lnTo>
                  <a:pt x="52" y="376"/>
                </a:lnTo>
                <a:lnTo>
                  <a:pt x="49" y="373"/>
                </a:lnTo>
                <a:lnTo>
                  <a:pt x="46" y="369"/>
                </a:lnTo>
                <a:lnTo>
                  <a:pt x="44" y="366"/>
                </a:lnTo>
                <a:lnTo>
                  <a:pt x="40" y="362"/>
                </a:lnTo>
                <a:lnTo>
                  <a:pt x="38" y="358"/>
                </a:lnTo>
                <a:lnTo>
                  <a:pt x="36" y="353"/>
                </a:lnTo>
                <a:lnTo>
                  <a:pt x="33" y="350"/>
                </a:lnTo>
                <a:lnTo>
                  <a:pt x="31" y="345"/>
                </a:lnTo>
                <a:lnTo>
                  <a:pt x="29" y="341"/>
                </a:lnTo>
                <a:lnTo>
                  <a:pt x="26" y="337"/>
                </a:lnTo>
                <a:lnTo>
                  <a:pt x="24" y="333"/>
                </a:lnTo>
                <a:lnTo>
                  <a:pt x="22" y="329"/>
                </a:lnTo>
                <a:lnTo>
                  <a:pt x="21" y="325"/>
                </a:lnTo>
                <a:lnTo>
                  <a:pt x="18" y="321"/>
                </a:lnTo>
                <a:lnTo>
                  <a:pt x="17" y="316"/>
                </a:lnTo>
                <a:lnTo>
                  <a:pt x="15" y="313"/>
                </a:lnTo>
                <a:lnTo>
                  <a:pt x="14" y="305"/>
                </a:lnTo>
                <a:lnTo>
                  <a:pt x="11" y="297"/>
                </a:lnTo>
                <a:lnTo>
                  <a:pt x="9" y="288"/>
                </a:lnTo>
                <a:lnTo>
                  <a:pt x="8" y="280"/>
                </a:lnTo>
                <a:lnTo>
                  <a:pt x="6" y="273"/>
                </a:lnTo>
                <a:lnTo>
                  <a:pt x="4" y="265"/>
                </a:lnTo>
                <a:lnTo>
                  <a:pt x="3" y="257"/>
                </a:lnTo>
                <a:lnTo>
                  <a:pt x="2" y="249"/>
                </a:lnTo>
                <a:lnTo>
                  <a:pt x="1" y="241"/>
                </a:lnTo>
                <a:lnTo>
                  <a:pt x="1" y="233"/>
                </a:lnTo>
                <a:lnTo>
                  <a:pt x="1" y="225"/>
                </a:lnTo>
                <a:lnTo>
                  <a:pt x="0" y="217"/>
                </a:lnTo>
                <a:close/>
                <a:moveTo>
                  <a:pt x="203" y="199"/>
                </a:moveTo>
                <a:lnTo>
                  <a:pt x="203" y="186"/>
                </a:lnTo>
                <a:lnTo>
                  <a:pt x="203" y="174"/>
                </a:lnTo>
                <a:lnTo>
                  <a:pt x="203" y="163"/>
                </a:lnTo>
                <a:lnTo>
                  <a:pt x="201" y="151"/>
                </a:lnTo>
                <a:lnTo>
                  <a:pt x="200" y="141"/>
                </a:lnTo>
                <a:lnTo>
                  <a:pt x="199" y="131"/>
                </a:lnTo>
                <a:lnTo>
                  <a:pt x="198" y="121"/>
                </a:lnTo>
                <a:lnTo>
                  <a:pt x="196" y="111"/>
                </a:lnTo>
                <a:lnTo>
                  <a:pt x="195" y="103"/>
                </a:lnTo>
                <a:lnTo>
                  <a:pt x="192" y="94"/>
                </a:lnTo>
                <a:lnTo>
                  <a:pt x="190" y="86"/>
                </a:lnTo>
                <a:lnTo>
                  <a:pt x="188" y="79"/>
                </a:lnTo>
                <a:lnTo>
                  <a:pt x="186" y="73"/>
                </a:lnTo>
                <a:lnTo>
                  <a:pt x="184" y="67"/>
                </a:lnTo>
                <a:lnTo>
                  <a:pt x="182" y="63"/>
                </a:lnTo>
                <a:lnTo>
                  <a:pt x="180" y="57"/>
                </a:lnTo>
                <a:lnTo>
                  <a:pt x="177" y="53"/>
                </a:lnTo>
                <a:lnTo>
                  <a:pt x="175" y="49"/>
                </a:lnTo>
                <a:lnTo>
                  <a:pt x="172" y="44"/>
                </a:lnTo>
                <a:lnTo>
                  <a:pt x="169" y="41"/>
                </a:lnTo>
                <a:lnTo>
                  <a:pt x="166" y="37"/>
                </a:lnTo>
                <a:lnTo>
                  <a:pt x="163" y="34"/>
                </a:lnTo>
                <a:lnTo>
                  <a:pt x="160" y="32"/>
                </a:lnTo>
                <a:lnTo>
                  <a:pt x="157" y="29"/>
                </a:lnTo>
                <a:lnTo>
                  <a:pt x="155" y="27"/>
                </a:lnTo>
                <a:lnTo>
                  <a:pt x="153" y="26"/>
                </a:lnTo>
                <a:lnTo>
                  <a:pt x="151" y="23"/>
                </a:lnTo>
                <a:lnTo>
                  <a:pt x="148" y="22"/>
                </a:lnTo>
                <a:lnTo>
                  <a:pt x="145" y="21"/>
                </a:lnTo>
                <a:lnTo>
                  <a:pt x="143" y="20"/>
                </a:lnTo>
                <a:lnTo>
                  <a:pt x="140" y="19"/>
                </a:lnTo>
                <a:lnTo>
                  <a:pt x="137" y="19"/>
                </a:lnTo>
                <a:lnTo>
                  <a:pt x="135" y="18"/>
                </a:lnTo>
                <a:lnTo>
                  <a:pt x="131" y="18"/>
                </a:lnTo>
                <a:lnTo>
                  <a:pt x="129" y="18"/>
                </a:lnTo>
                <a:lnTo>
                  <a:pt x="125" y="18"/>
                </a:lnTo>
                <a:lnTo>
                  <a:pt x="123" y="18"/>
                </a:lnTo>
                <a:lnTo>
                  <a:pt x="120" y="18"/>
                </a:lnTo>
                <a:lnTo>
                  <a:pt x="116" y="18"/>
                </a:lnTo>
                <a:lnTo>
                  <a:pt x="113" y="19"/>
                </a:lnTo>
                <a:lnTo>
                  <a:pt x="109" y="20"/>
                </a:lnTo>
                <a:lnTo>
                  <a:pt x="106" y="21"/>
                </a:lnTo>
                <a:lnTo>
                  <a:pt x="104" y="22"/>
                </a:lnTo>
                <a:lnTo>
                  <a:pt x="100" y="25"/>
                </a:lnTo>
                <a:lnTo>
                  <a:pt x="97" y="27"/>
                </a:lnTo>
                <a:lnTo>
                  <a:pt x="94" y="28"/>
                </a:lnTo>
                <a:lnTo>
                  <a:pt x="91" y="30"/>
                </a:lnTo>
                <a:lnTo>
                  <a:pt x="87" y="34"/>
                </a:lnTo>
                <a:lnTo>
                  <a:pt x="85" y="36"/>
                </a:lnTo>
                <a:lnTo>
                  <a:pt x="83" y="38"/>
                </a:lnTo>
                <a:lnTo>
                  <a:pt x="79" y="42"/>
                </a:lnTo>
                <a:lnTo>
                  <a:pt x="77" y="45"/>
                </a:lnTo>
                <a:lnTo>
                  <a:pt x="75" y="49"/>
                </a:lnTo>
                <a:lnTo>
                  <a:pt x="72" y="53"/>
                </a:lnTo>
                <a:lnTo>
                  <a:pt x="70" y="57"/>
                </a:lnTo>
                <a:lnTo>
                  <a:pt x="68" y="63"/>
                </a:lnTo>
                <a:lnTo>
                  <a:pt x="67" y="67"/>
                </a:lnTo>
                <a:lnTo>
                  <a:pt x="64" y="73"/>
                </a:lnTo>
                <a:lnTo>
                  <a:pt x="63" y="78"/>
                </a:lnTo>
                <a:lnTo>
                  <a:pt x="61" y="85"/>
                </a:lnTo>
                <a:lnTo>
                  <a:pt x="60" y="90"/>
                </a:lnTo>
                <a:lnTo>
                  <a:pt x="59" y="97"/>
                </a:lnTo>
                <a:lnTo>
                  <a:pt x="57" y="104"/>
                </a:lnTo>
                <a:lnTo>
                  <a:pt x="56" y="112"/>
                </a:lnTo>
                <a:lnTo>
                  <a:pt x="55" y="120"/>
                </a:lnTo>
                <a:lnTo>
                  <a:pt x="54" y="129"/>
                </a:lnTo>
                <a:lnTo>
                  <a:pt x="54" y="140"/>
                </a:lnTo>
                <a:lnTo>
                  <a:pt x="53" y="150"/>
                </a:lnTo>
                <a:lnTo>
                  <a:pt x="52" y="161"/>
                </a:lnTo>
                <a:lnTo>
                  <a:pt x="52" y="173"/>
                </a:lnTo>
                <a:lnTo>
                  <a:pt x="51" y="185"/>
                </a:lnTo>
                <a:lnTo>
                  <a:pt x="49" y="199"/>
                </a:lnTo>
                <a:lnTo>
                  <a:pt x="203" y="199"/>
                </a:lnTo>
                <a:close/>
                <a:moveTo>
                  <a:pt x="49" y="216"/>
                </a:moveTo>
                <a:lnTo>
                  <a:pt x="51" y="224"/>
                </a:lnTo>
                <a:lnTo>
                  <a:pt x="51" y="232"/>
                </a:lnTo>
                <a:lnTo>
                  <a:pt x="51" y="240"/>
                </a:lnTo>
                <a:lnTo>
                  <a:pt x="52" y="248"/>
                </a:lnTo>
                <a:lnTo>
                  <a:pt x="52" y="256"/>
                </a:lnTo>
                <a:lnTo>
                  <a:pt x="53" y="263"/>
                </a:lnTo>
                <a:lnTo>
                  <a:pt x="53" y="271"/>
                </a:lnTo>
                <a:lnTo>
                  <a:pt x="54" y="278"/>
                </a:lnTo>
                <a:lnTo>
                  <a:pt x="55" y="286"/>
                </a:lnTo>
                <a:lnTo>
                  <a:pt x="56" y="293"/>
                </a:lnTo>
                <a:lnTo>
                  <a:pt x="57" y="300"/>
                </a:lnTo>
                <a:lnTo>
                  <a:pt x="57" y="307"/>
                </a:lnTo>
                <a:lnTo>
                  <a:pt x="59" y="312"/>
                </a:lnTo>
                <a:lnTo>
                  <a:pt x="60" y="316"/>
                </a:lnTo>
                <a:lnTo>
                  <a:pt x="61" y="321"/>
                </a:lnTo>
                <a:lnTo>
                  <a:pt x="62" y="325"/>
                </a:lnTo>
                <a:lnTo>
                  <a:pt x="63" y="330"/>
                </a:lnTo>
                <a:lnTo>
                  <a:pt x="66" y="335"/>
                </a:lnTo>
                <a:lnTo>
                  <a:pt x="67" y="339"/>
                </a:lnTo>
                <a:lnTo>
                  <a:pt x="68" y="344"/>
                </a:lnTo>
                <a:lnTo>
                  <a:pt x="70" y="347"/>
                </a:lnTo>
                <a:lnTo>
                  <a:pt x="72" y="352"/>
                </a:lnTo>
                <a:lnTo>
                  <a:pt x="75" y="355"/>
                </a:lnTo>
                <a:lnTo>
                  <a:pt x="76" y="360"/>
                </a:lnTo>
                <a:lnTo>
                  <a:pt x="78" y="361"/>
                </a:lnTo>
                <a:lnTo>
                  <a:pt x="79" y="363"/>
                </a:lnTo>
                <a:lnTo>
                  <a:pt x="81" y="366"/>
                </a:lnTo>
                <a:lnTo>
                  <a:pt x="82" y="367"/>
                </a:lnTo>
                <a:lnTo>
                  <a:pt x="84" y="369"/>
                </a:lnTo>
                <a:lnTo>
                  <a:pt x="85" y="371"/>
                </a:lnTo>
                <a:lnTo>
                  <a:pt x="87" y="373"/>
                </a:lnTo>
                <a:lnTo>
                  <a:pt x="89" y="375"/>
                </a:lnTo>
                <a:lnTo>
                  <a:pt x="91" y="376"/>
                </a:lnTo>
                <a:lnTo>
                  <a:pt x="93" y="378"/>
                </a:lnTo>
                <a:lnTo>
                  <a:pt x="95" y="379"/>
                </a:lnTo>
                <a:lnTo>
                  <a:pt x="98" y="382"/>
                </a:lnTo>
                <a:lnTo>
                  <a:pt x="101" y="383"/>
                </a:lnTo>
                <a:lnTo>
                  <a:pt x="104" y="384"/>
                </a:lnTo>
                <a:lnTo>
                  <a:pt x="106" y="385"/>
                </a:lnTo>
                <a:lnTo>
                  <a:pt x="108" y="386"/>
                </a:lnTo>
                <a:lnTo>
                  <a:pt x="110" y="388"/>
                </a:lnTo>
                <a:lnTo>
                  <a:pt x="113" y="389"/>
                </a:lnTo>
                <a:lnTo>
                  <a:pt x="116" y="390"/>
                </a:lnTo>
                <a:lnTo>
                  <a:pt x="119" y="390"/>
                </a:lnTo>
                <a:lnTo>
                  <a:pt x="121" y="391"/>
                </a:lnTo>
                <a:lnTo>
                  <a:pt x="124" y="391"/>
                </a:lnTo>
                <a:lnTo>
                  <a:pt x="127" y="391"/>
                </a:lnTo>
                <a:lnTo>
                  <a:pt x="129" y="392"/>
                </a:lnTo>
                <a:lnTo>
                  <a:pt x="132" y="391"/>
                </a:lnTo>
                <a:lnTo>
                  <a:pt x="136" y="391"/>
                </a:lnTo>
                <a:lnTo>
                  <a:pt x="139" y="391"/>
                </a:lnTo>
                <a:lnTo>
                  <a:pt x="142" y="390"/>
                </a:lnTo>
                <a:lnTo>
                  <a:pt x="145" y="389"/>
                </a:lnTo>
                <a:lnTo>
                  <a:pt x="148" y="388"/>
                </a:lnTo>
                <a:lnTo>
                  <a:pt x="152" y="385"/>
                </a:lnTo>
                <a:lnTo>
                  <a:pt x="154" y="384"/>
                </a:lnTo>
                <a:lnTo>
                  <a:pt x="158" y="382"/>
                </a:lnTo>
                <a:lnTo>
                  <a:pt x="160" y="379"/>
                </a:lnTo>
                <a:lnTo>
                  <a:pt x="163" y="377"/>
                </a:lnTo>
                <a:lnTo>
                  <a:pt x="166" y="375"/>
                </a:lnTo>
                <a:lnTo>
                  <a:pt x="169" y="371"/>
                </a:lnTo>
                <a:lnTo>
                  <a:pt x="172" y="368"/>
                </a:lnTo>
                <a:lnTo>
                  <a:pt x="175" y="365"/>
                </a:lnTo>
                <a:lnTo>
                  <a:pt x="177" y="361"/>
                </a:lnTo>
                <a:lnTo>
                  <a:pt x="180" y="356"/>
                </a:lnTo>
                <a:lnTo>
                  <a:pt x="182" y="352"/>
                </a:lnTo>
                <a:lnTo>
                  <a:pt x="184" y="347"/>
                </a:lnTo>
                <a:lnTo>
                  <a:pt x="185" y="343"/>
                </a:lnTo>
                <a:lnTo>
                  <a:pt x="188" y="337"/>
                </a:lnTo>
                <a:lnTo>
                  <a:pt x="189" y="332"/>
                </a:lnTo>
                <a:lnTo>
                  <a:pt x="190" y="326"/>
                </a:lnTo>
                <a:lnTo>
                  <a:pt x="191" y="321"/>
                </a:lnTo>
                <a:lnTo>
                  <a:pt x="193" y="314"/>
                </a:lnTo>
                <a:lnTo>
                  <a:pt x="195" y="307"/>
                </a:lnTo>
                <a:lnTo>
                  <a:pt x="196" y="299"/>
                </a:lnTo>
                <a:lnTo>
                  <a:pt x="198" y="292"/>
                </a:lnTo>
                <a:lnTo>
                  <a:pt x="199" y="284"/>
                </a:lnTo>
                <a:lnTo>
                  <a:pt x="199" y="275"/>
                </a:lnTo>
                <a:lnTo>
                  <a:pt x="200" y="267"/>
                </a:lnTo>
                <a:lnTo>
                  <a:pt x="201" y="257"/>
                </a:lnTo>
                <a:lnTo>
                  <a:pt x="201" y="247"/>
                </a:lnTo>
                <a:lnTo>
                  <a:pt x="203" y="237"/>
                </a:lnTo>
                <a:lnTo>
                  <a:pt x="203" y="226"/>
                </a:lnTo>
                <a:lnTo>
                  <a:pt x="203" y="216"/>
                </a:lnTo>
                <a:lnTo>
                  <a:pt x="49"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215"/>
          <p:cNvSpPr>
            <a:spLocks/>
          </p:cNvSpPr>
          <p:nvPr/>
        </p:nvSpPr>
        <p:spPr bwMode="auto">
          <a:xfrm>
            <a:off x="4407493" y="3758192"/>
            <a:ext cx="200025" cy="323850"/>
          </a:xfrm>
          <a:custGeom>
            <a:avLst/>
            <a:gdLst>
              <a:gd name="T0" fmla="*/ 1 w 251"/>
              <a:gd name="T1" fmla="*/ 1 h 408"/>
              <a:gd name="T2" fmla="*/ 1 w 251"/>
              <a:gd name="T3" fmla="*/ 1 h 408"/>
              <a:gd name="T4" fmla="*/ 1 w 251"/>
              <a:gd name="T5" fmla="*/ 1 h 408"/>
              <a:gd name="T6" fmla="*/ 1 w 251"/>
              <a:gd name="T7" fmla="*/ 1 h 408"/>
              <a:gd name="T8" fmla="*/ 1 w 251"/>
              <a:gd name="T9" fmla="*/ 1 h 408"/>
              <a:gd name="T10" fmla="*/ 1 w 251"/>
              <a:gd name="T11" fmla="*/ 1 h 408"/>
              <a:gd name="T12" fmla="*/ 1 w 251"/>
              <a:gd name="T13" fmla="*/ 1 h 408"/>
              <a:gd name="T14" fmla="*/ 1 w 251"/>
              <a:gd name="T15" fmla="*/ 1 h 408"/>
              <a:gd name="T16" fmla="*/ 1 w 251"/>
              <a:gd name="T17" fmla="*/ 1 h 408"/>
              <a:gd name="T18" fmla="*/ 1 w 251"/>
              <a:gd name="T19" fmla="*/ 1 h 408"/>
              <a:gd name="T20" fmla="*/ 1 w 251"/>
              <a:gd name="T21" fmla="*/ 1 h 408"/>
              <a:gd name="T22" fmla="*/ 1 w 251"/>
              <a:gd name="T23" fmla="*/ 0 h 408"/>
              <a:gd name="T24" fmla="*/ 1 w 251"/>
              <a:gd name="T25" fmla="*/ 0 h 408"/>
              <a:gd name="T26" fmla="*/ 1 w 251"/>
              <a:gd name="T27" fmla="*/ 1 h 408"/>
              <a:gd name="T28" fmla="*/ 1 w 251"/>
              <a:gd name="T29" fmla="*/ 1 h 408"/>
              <a:gd name="T30" fmla="*/ 1 w 251"/>
              <a:gd name="T31" fmla="*/ 1 h 408"/>
              <a:gd name="T32" fmla="*/ 1 w 251"/>
              <a:gd name="T33" fmla="*/ 1 h 408"/>
              <a:gd name="T34" fmla="*/ 1 w 251"/>
              <a:gd name="T35" fmla="*/ 1 h 408"/>
              <a:gd name="T36" fmla="*/ 1 w 251"/>
              <a:gd name="T37" fmla="*/ 1 h 408"/>
              <a:gd name="T38" fmla="*/ 1 w 251"/>
              <a:gd name="T39" fmla="*/ 1 h 408"/>
              <a:gd name="T40" fmla="*/ 1 w 251"/>
              <a:gd name="T41" fmla="*/ 1 h 408"/>
              <a:gd name="T42" fmla="*/ 1 w 251"/>
              <a:gd name="T43" fmla="*/ 1 h 408"/>
              <a:gd name="T44" fmla="*/ 1 w 251"/>
              <a:gd name="T45" fmla="*/ 1 h 408"/>
              <a:gd name="T46" fmla="*/ 1 w 251"/>
              <a:gd name="T47" fmla="*/ 1 h 408"/>
              <a:gd name="T48" fmla="*/ 1 w 251"/>
              <a:gd name="T49" fmla="*/ 1 h 408"/>
              <a:gd name="T50" fmla="*/ 1 w 251"/>
              <a:gd name="T51" fmla="*/ 1 h 408"/>
              <a:gd name="T52" fmla="*/ 1 w 251"/>
              <a:gd name="T53" fmla="*/ 2 h 408"/>
              <a:gd name="T54" fmla="*/ 1 w 251"/>
              <a:gd name="T55" fmla="*/ 2 h 408"/>
              <a:gd name="T56" fmla="*/ 1 w 251"/>
              <a:gd name="T57" fmla="*/ 2 h 408"/>
              <a:gd name="T58" fmla="*/ 1 w 251"/>
              <a:gd name="T59" fmla="*/ 2 h 408"/>
              <a:gd name="T60" fmla="*/ 1 w 251"/>
              <a:gd name="T61" fmla="*/ 2 h 408"/>
              <a:gd name="T62" fmla="*/ 1 w 251"/>
              <a:gd name="T63" fmla="*/ 2 h 408"/>
              <a:gd name="T64" fmla="*/ 1 w 251"/>
              <a:gd name="T65" fmla="*/ 2 h 408"/>
              <a:gd name="T66" fmla="*/ 1 w 251"/>
              <a:gd name="T67" fmla="*/ 2 h 408"/>
              <a:gd name="T68" fmla="*/ 1 w 251"/>
              <a:gd name="T69" fmla="*/ 2 h 408"/>
              <a:gd name="T70" fmla="*/ 1 w 251"/>
              <a:gd name="T71" fmla="*/ 2 h 408"/>
              <a:gd name="T72" fmla="*/ 1 w 251"/>
              <a:gd name="T73" fmla="*/ 2 h 408"/>
              <a:gd name="T74" fmla="*/ 1 w 251"/>
              <a:gd name="T75" fmla="*/ 2 h 408"/>
              <a:gd name="T76" fmla="*/ 1 w 251"/>
              <a:gd name="T77" fmla="*/ 2 h 408"/>
              <a:gd name="T78" fmla="*/ 1 w 251"/>
              <a:gd name="T79" fmla="*/ 2 h 408"/>
              <a:gd name="T80" fmla="*/ 1 w 251"/>
              <a:gd name="T81" fmla="*/ 2 h 408"/>
              <a:gd name="T82" fmla="*/ 1 w 251"/>
              <a:gd name="T83" fmla="*/ 2 h 408"/>
              <a:gd name="T84" fmla="*/ 1 w 251"/>
              <a:gd name="T85" fmla="*/ 2 h 408"/>
              <a:gd name="T86" fmla="*/ 1 w 251"/>
              <a:gd name="T87" fmla="*/ 2 h 408"/>
              <a:gd name="T88" fmla="*/ 1 w 251"/>
              <a:gd name="T89" fmla="*/ 2 h 408"/>
              <a:gd name="T90" fmla="*/ 1 w 251"/>
              <a:gd name="T91" fmla="*/ 2 h 408"/>
              <a:gd name="T92" fmla="*/ 1 w 251"/>
              <a:gd name="T93" fmla="*/ 2 h 408"/>
              <a:gd name="T94" fmla="*/ 1 w 251"/>
              <a:gd name="T95" fmla="*/ 2 h 408"/>
              <a:gd name="T96" fmla="*/ 1 w 251"/>
              <a:gd name="T97" fmla="*/ 2 h 408"/>
              <a:gd name="T98" fmla="*/ 1 w 251"/>
              <a:gd name="T99" fmla="*/ 2 h 408"/>
              <a:gd name="T100" fmla="*/ 1 w 251"/>
              <a:gd name="T101" fmla="*/ 2 h 408"/>
              <a:gd name="T102" fmla="*/ 1 w 251"/>
              <a:gd name="T103" fmla="*/ 2 h 408"/>
              <a:gd name="T104" fmla="*/ 1 w 251"/>
              <a:gd name="T105" fmla="*/ 2 h 408"/>
              <a:gd name="T106" fmla="*/ 1 w 251"/>
              <a:gd name="T107" fmla="*/ 2 h 408"/>
              <a:gd name="T108" fmla="*/ 1 w 251"/>
              <a:gd name="T109" fmla="*/ 2 h 408"/>
              <a:gd name="T110" fmla="*/ 1 w 251"/>
              <a:gd name="T111" fmla="*/ 2 h 408"/>
              <a:gd name="T112" fmla="*/ 1 w 251"/>
              <a:gd name="T113" fmla="*/ 2 h 408"/>
              <a:gd name="T114" fmla="*/ 1 w 251"/>
              <a:gd name="T115" fmla="*/ 2 h 408"/>
              <a:gd name="T116" fmla="*/ 1 w 251"/>
              <a:gd name="T117" fmla="*/ 1 h 408"/>
              <a:gd name="T118" fmla="*/ 1 w 251"/>
              <a:gd name="T119" fmla="*/ 1 h 408"/>
              <a:gd name="T120" fmla="*/ 0 w 251"/>
              <a:gd name="T121" fmla="*/ 1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
              <a:gd name="T184" fmla="*/ 0 h 408"/>
              <a:gd name="T185" fmla="*/ 251 w 251"/>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 h="408">
                <a:moveTo>
                  <a:pt x="0" y="217"/>
                </a:moveTo>
                <a:lnTo>
                  <a:pt x="1" y="199"/>
                </a:lnTo>
                <a:lnTo>
                  <a:pt x="2" y="180"/>
                </a:lnTo>
                <a:lnTo>
                  <a:pt x="3" y="164"/>
                </a:lnTo>
                <a:lnTo>
                  <a:pt x="6" y="148"/>
                </a:lnTo>
                <a:lnTo>
                  <a:pt x="8" y="132"/>
                </a:lnTo>
                <a:lnTo>
                  <a:pt x="11" y="118"/>
                </a:lnTo>
                <a:lnTo>
                  <a:pt x="16" y="104"/>
                </a:lnTo>
                <a:lnTo>
                  <a:pt x="21" y="90"/>
                </a:lnTo>
                <a:lnTo>
                  <a:pt x="25" y="78"/>
                </a:lnTo>
                <a:lnTo>
                  <a:pt x="32" y="66"/>
                </a:lnTo>
                <a:lnTo>
                  <a:pt x="38" y="56"/>
                </a:lnTo>
                <a:lnTo>
                  <a:pt x="45" y="45"/>
                </a:lnTo>
                <a:lnTo>
                  <a:pt x="52" y="37"/>
                </a:lnTo>
                <a:lnTo>
                  <a:pt x="57" y="32"/>
                </a:lnTo>
                <a:lnTo>
                  <a:pt x="63" y="25"/>
                </a:lnTo>
                <a:lnTo>
                  <a:pt x="70" y="20"/>
                </a:lnTo>
                <a:lnTo>
                  <a:pt x="77" y="15"/>
                </a:lnTo>
                <a:lnTo>
                  <a:pt x="83" y="11"/>
                </a:lnTo>
                <a:lnTo>
                  <a:pt x="90" y="7"/>
                </a:lnTo>
                <a:lnTo>
                  <a:pt x="98" y="5"/>
                </a:lnTo>
                <a:lnTo>
                  <a:pt x="105" y="3"/>
                </a:lnTo>
                <a:lnTo>
                  <a:pt x="112" y="2"/>
                </a:lnTo>
                <a:lnTo>
                  <a:pt x="120" y="0"/>
                </a:lnTo>
                <a:lnTo>
                  <a:pt x="127" y="0"/>
                </a:lnTo>
                <a:lnTo>
                  <a:pt x="135" y="0"/>
                </a:lnTo>
                <a:lnTo>
                  <a:pt x="143" y="2"/>
                </a:lnTo>
                <a:lnTo>
                  <a:pt x="150" y="3"/>
                </a:lnTo>
                <a:lnTo>
                  <a:pt x="157" y="5"/>
                </a:lnTo>
                <a:lnTo>
                  <a:pt x="163" y="7"/>
                </a:lnTo>
                <a:lnTo>
                  <a:pt x="170" y="11"/>
                </a:lnTo>
                <a:lnTo>
                  <a:pt x="177" y="15"/>
                </a:lnTo>
                <a:lnTo>
                  <a:pt x="183" y="20"/>
                </a:lnTo>
                <a:lnTo>
                  <a:pt x="190" y="25"/>
                </a:lnTo>
                <a:lnTo>
                  <a:pt x="196" y="30"/>
                </a:lnTo>
                <a:lnTo>
                  <a:pt x="201" y="37"/>
                </a:lnTo>
                <a:lnTo>
                  <a:pt x="206" y="44"/>
                </a:lnTo>
                <a:lnTo>
                  <a:pt x="214" y="55"/>
                </a:lnTo>
                <a:lnTo>
                  <a:pt x="220" y="65"/>
                </a:lnTo>
                <a:lnTo>
                  <a:pt x="226" y="76"/>
                </a:lnTo>
                <a:lnTo>
                  <a:pt x="230" y="89"/>
                </a:lnTo>
                <a:lnTo>
                  <a:pt x="235" y="102"/>
                </a:lnTo>
                <a:lnTo>
                  <a:pt x="238" y="115"/>
                </a:lnTo>
                <a:lnTo>
                  <a:pt x="242" y="128"/>
                </a:lnTo>
                <a:lnTo>
                  <a:pt x="245" y="143"/>
                </a:lnTo>
                <a:lnTo>
                  <a:pt x="248" y="158"/>
                </a:lnTo>
                <a:lnTo>
                  <a:pt x="249" y="174"/>
                </a:lnTo>
                <a:lnTo>
                  <a:pt x="250" y="192"/>
                </a:lnTo>
                <a:lnTo>
                  <a:pt x="251" y="209"/>
                </a:lnTo>
                <a:lnTo>
                  <a:pt x="250" y="225"/>
                </a:lnTo>
                <a:lnTo>
                  <a:pt x="249" y="240"/>
                </a:lnTo>
                <a:lnTo>
                  <a:pt x="248" y="255"/>
                </a:lnTo>
                <a:lnTo>
                  <a:pt x="245" y="270"/>
                </a:lnTo>
                <a:lnTo>
                  <a:pt x="243" y="284"/>
                </a:lnTo>
                <a:lnTo>
                  <a:pt x="239" y="297"/>
                </a:lnTo>
                <a:lnTo>
                  <a:pt x="235" y="310"/>
                </a:lnTo>
                <a:lnTo>
                  <a:pt x="230" y="322"/>
                </a:lnTo>
                <a:lnTo>
                  <a:pt x="227" y="333"/>
                </a:lnTo>
                <a:lnTo>
                  <a:pt x="221" y="345"/>
                </a:lnTo>
                <a:lnTo>
                  <a:pt x="214" y="355"/>
                </a:lnTo>
                <a:lnTo>
                  <a:pt x="207" y="366"/>
                </a:lnTo>
                <a:lnTo>
                  <a:pt x="201" y="371"/>
                </a:lnTo>
                <a:lnTo>
                  <a:pt x="196" y="378"/>
                </a:lnTo>
                <a:lnTo>
                  <a:pt x="190" y="384"/>
                </a:lnTo>
                <a:lnTo>
                  <a:pt x="183" y="389"/>
                </a:lnTo>
                <a:lnTo>
                  <a:pt x="176" y="393"/>
                </a:lnTo>
                <a:lnTo>
                  <a:pt x="169" y="397"/>
                </a:lnTo>
                <a:lnTo>
                  <a:pt x="162" y="400"/>
                </a:lnTo>
                <a:lnTo>
                  <a:pt x="155" y="403"/>
                </a:lnTo>
                <a:lnTo>
                  <a:pt x="148" y="405"/>
                </a:lnTo>
                <a:lnTo>
                  <a:pt x="140" y="406"/>
                </a:lnTo>
                <a:lnTo>
                  <a:pt x="132" y="407"/>
                </a:lnTo>
                <a:lnTo>
                  <a:pt x="124" y="408"/>
                </a:lnTo>
                <a:lnTo>
                  <a:pt x="121" y="407"/>
                </a:lnTo>
                <a:lnTo>
                  <a:pt x="116" y="407"/>
                </a:lnTo>
                <a:lnTo>
                  <a:pt x="113" y="407"/>
                </a:lnTo>
                <a:lnTo>
                  <a:pt x="108" y="406"/>
                </a:lnTo>
                <a:lnTo>
                  <a:pt x="105" y="406"/>
                </a:lnTo>
                <a:lnTo>
                  <a:pt x="100" y="405"/>
                </a:lnTo>
                <a:lnTo>
                  <a:pt x="97" y="404"/>
                </a:lnTo>
                <a:lnTo>
                  <a:pt x="93" y="403"/>
                </a:lnTo>
                <a:lnTo>
                  <a:pt x="90" y="401"/>
                </a:lnTo>
                <a:lnTo>
                  <a:pt x="86" y="400"/>
                </a:lnTo>
                <a:lnTo>
                  <a:pt x="83" y="399"/>
                </a:lnTo>
                <a:lnTo>
                  <a:pt x="78" y="398"/>
                </a:lnTo>
                <a:lnTo>
                  <a:pt x="75" y="394"/>
                </a:lnTo>
                <a:lnTo>
                  <a:pt x="71" y="392"/>
                </a:lnTo>
                <a:lnTo>
                  <a:pt x="68" y="390"/>
                </a:lnTo>
                <a:lnTo>
                  <a:pt x="64" y="388"/>
                </a:lnTo>
                <a:lnTo>
                  <a:pt x="61" y="384"/>
                </a:lnTo>
                <a:lnTo>
                  <a:pt x="59" y="382"/>
                </a:lnTo>
                <a:lnTo>
                  <a:pt x="55" y="378"/>
                </a:lnTo>
                <a:lnTo>
                  <a:pt x="52" y="376"/>
                </a:lnTo>
                <a:lnTo>
                  <a:pt x="49" y="373"/>
                </a:lnTo>
                <a:lnTo>
                  <a:pt x="46" y="369"/>
                </a:lnTo>
                <a:lnTo>
                  <a:pt x="44" y="366"/>
                </a:lnTo>
                <a:lnTo>
                  <a:pt x="40" y="362"/>
                </a:lnTo>
                <a:lnTo>
                  <a:pt x="38" y="358"/>
                </a:lnTo>
                <a:lnTo>
                  <a:pt x="36" y="353"/>
                </a:lnTo>
                <a:lnTo>
                  <a:pt x="33" y="350"/>
                </a:lnTo>
                <a:lnTo>
                  <a:pt x="31" y="345"/>
                </a:lnTo>
                <a:lnTo>
                  <a:pt x="29" y="341"/>
                </a:lnTo>
                <a:lnTo>
                  <a:pt x="26" y="337"/>
                </a:lnTo>
                <a:lnTo>
                  <a:pt x="24" y="333"/>
                </a:lnTo>
                <a:lnTo>
                  <a:pt x="22" y="329"/>
                </a:lnTo>
                <a:lnTo>
                  <a:pt x="21" y="325"/>
                </a:lnTo>
                <a:lnTo>
                  <a:pt x="18" y="321"/>
                </a:lnTo>
                <a:lnTo>
                  <a:pt x="17" y="316"/>
                </a:lnTo>
                <a:lnTo>
                  <a:pt x="15" y="313"/>
                </a:lnTo>
                <a:lnTo>
                  <a:pt x="14" y="305"/>
                </a:lnTo>
                <a:lnTo>
                  <a:pt x="11" y="297"/>
                </a:lnTo>
                <a:lnTo>
                  <a:pt x="9" y="288"/>
                </a:lnTo>
                <a:lnTo>
                  <a:pt x="8" y="280"/>
                </a:lnTo>
                <a:lnTo>
                  <a:pt x="6" y="273"/>
                </a:lnTo>
                <a:lnTo>
                  <a:pt x="4" y="265"/>
                </a:lnTo>
                <a:lnTo>
                  <a:pt x="3" y="257"/>
                </a:lnTo>
                <a:lnTo>
                  <a:pt x="2" y="249"/>
                </a:lnTo>
                <a:lnTo>
                  <a:pt x="1" y="241"/>
                </a:lnTo>
                <a:lnTo>
                  <a:pt x="1" y="233"/>
                </a:lnTo>
                <a:lnTo>
                  <a:pt x="1" y="225"/>
                </a:lnTo>
                <a:lnTo>
                  <a:pt x="0" y="2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16"/>
          <p:cNvSpPr>
            <a:spLocks/>
          </p:cNvSpPr>
          <p:nvPr/>
        </p:nvSpPr>
        <p:spPr bwMode="auto">
          <a:xfrm>
            <a:off x="4405905" y="3808992"/>
            <a:ext cx="28575" cy="120650"/>
          </a:xfrm>
          <a:custGeom>
            <a:avLst/>
            <a:gdLst>
              <a:gd name="T0" fmla="*/ 0 w 34"/>
              <a:gd name="T1" fmla="*/ 1 h 152"/>
              <a:gd name="T2" fmla="*/ 1 w 34"/>
              <a:gd name="T3" fmla="*/ 1 h 152"/>
              <a:gd name="T4" fmla="*/ 1 w 34"/>
              <a:gd name="T5" fmla="*/ 1 h 152"/>
              <a:gd name="T6" fmla="*/ 1 w 34"/>
              <a:gd name="T7" fmla="*/ 1 h 152"/>
              <a:gd name="T8" fmla="*/ 1 w 34"/>
              <a:gd name="T9" fmla="*/ 1 h 152"/>
              <a:gd name="T10" fmla="*/ 1 w 34"/>
              <a:gd name="T11" fmla="*/ 1 h 152"/>
              <a:gd name="T12" fmla="*/ 1 w 34"/>
              <a:gd name="T13" fmla="*/ 1 h 152"/>
              <a:gd name="T14" fmla="*/ 1 w 34"/>
              <a:gd name="T15" fmla="*/ 1 h 152"/>
              <a:gd name="T16" fmla="*/ 1 w 34"/>
              <a:gd name="T17" fmla="*/ 1 h 152"/>
              <a:gd name="T18" fmla="*/ 1 w 34"/>
              <a:gd name="T19" fmla="*/ 1 h 152"/>
              <a:gd name="T20" fmla="*/ 1 w 34"/>
              <a:gd name="T21" fmla="*/ 0 h 152"/>
              <a:gd name="T22" fmla="*/ 1 w 34"/>
              <a:gd name="T23" fmla="*/ 1 h 152"/>
              <a:gd name="T24" fmla="*/ 1 w 34"/>
              <a:gd name="T25" fmla="*/ 1 h 152"/>
              <a:gd name="T26" fmla="*/ 1 w 34"/>
              <a:gd name="T27" fmla="*/ 1 h 152"/>
              <a:gd name="T28" fmla="*/ 1 w 34"/>
              <a:gd name="T29" fmla="*/ 1 h 152"/>
              <a:gd name="T30" fmla="*/ 1 w 34"/>
              <a:gd name="T31" fmla="*/ 1 h 152"/>
              <a:gd name="T32" fmla="*/ 1 w 34"/>
              <a:gd name="T33" fmla="*/ 1 h 152"/>
              <a:gd name="T34" fmla="*/ 0 w 34"/>
              <a:gd name="T35" fmla="*/ 1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52"/>
              <a:gd name="T56" fmla="*/ 34 w 34"/>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52">
                <a:moveTo>
                  <a:pt x="0" y="152"/>
                </a:moveTo>
                <a:lnTo>
                  <a:pt x="2" y="152"/>
                </a:lnTo>
                <a:lnTo>
                  <a:pt x="4" y="115"/>
                </a:lnTo>
                <a:lnTo>
                  <a:pt x="5" y="99"/>
                </a:lnTo>
                <a:lnTo>
                  <a:pt x="10" y="67"/>
                </a:lnTo>
                <a:lnTo>
                  <a:pt x="14" y="53"/>
                </a:lnTo>
                <a:lnTo>
                  <a:pt x="23" y="25"/>
                </a:lnTo>
                <a:lnTo>
                  <a:pt x="27" y="15"/>
                </a:lnTo>
                <a:lnTo>
                  <a:pt x="34" y="2"/>
                </a:lnTo>
                <a:lnTo>
                  <a:pt x="33" y="1"/>
                </a:lnTo>
                <a:lnTo>
                  <a:pt x="32" y="0"/>
                </a:lnTo>
                <a:lnTo>
                  <a:pt x="25" y="10"/>
                </a:lnTo>
                <a:lnTo>
                  <a:pt x="20" y="25"/>
                </a:lnTo>
                <a:lnTo>
                  <a:pt x="11" y="53"/>
                </a:lnTo>
                <a:lnTo>
                  <a:pt x="8" y="67"/>
                </a:lnTo>
                <a:lnTo>
                  <a:pt x="3" y="99"/>
                </a:lnTo>
                <a:lnTo>
                  <a:pt x="2" y="115"/>
                </a:lnTo>
                <a:lnTo>
                  <a:pt x="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217"/>
          <p:cNvSpPr>
            <a:spLocks/>
          </p:cNvSpPr>
          <p:nvPr/>
        </p:nvSpPr>
        <p:spPr bwMode="auto">
          <a:xfrm>
            <a:off x="4428130" y="3756604"/>
            <a:ext cx="179388" cy="166688"/>
          </a:xfrm>
          <a:custGeom>
            <a:avLst/>
            <a:gdLst>
              <a:gd name="T0" fmla="*/ 0 w 227"/>
              <a:gd name="T1" fmla="*/ 1 h 210"/>
              <a:gd name="T2" fmla="*/ 0 w 227"/>
              <a:gd name="T3" fmla="*/ 1 h 210"/>
              <a:gd name="T4" fmla="*/ 0 w 227"/>
              <a:gd name="T5" fmla="*/ 1 h 210"/>
              <a:gd name="T6" fmla="*/ 0 w 227"/>
              <a:gd name="T7" fmla="*/ 1 h 210"/>
              <a:gd name="T8" fmla="*/ 0 w 227"/>
              <a:gd name="T9" fmla="*/ 1 h 210"/>
              <a:gd name="T10" fmla="*/ 0 w 227"/>
              <a:gd name="T11" fmla="*/ 1 h 210"/>
              <a:gd name="T12" fmla="*/ 0 w 227"/>
              <a:gd name="T13" fmla="*/ 1 h 210"/>
              <a:gd name="T14" fmla="*/ 0 w 227"/>
              <a:gd name="T15" fmla="*/ 1 h 210"/>
              <a:gd name="T16" fmla="*/ 0 w 227"/>
              <a:gd name="T17" fmla="*/ 1 h 210"/>
              <a:gd name="T18" fmla="*/ 0 w 227"/>
              <a:gd name="T19" fmla="*/ 1 h 210"/>
              <a:gd name="T20" fmla="*/ 0 w 227"/>
              <a:gd name="T21" fmla="*/ 1 h 210"/>
              <a:gd name="T22" fmla="*/ 0 w 227"/>
              <a:gd name="T23" fmla="*/ 1 h 210"/>
              <a:gd name="T24" fmla="*/ 0 w 227"/>
              <a:gd name="T25" fmla="*/ 1 h 210"/>
              <a:gd name="T26" fmla="*/ 0 w 227"/>
              <a:gd name="T27" fmla="*/ 1 h 210"/>
              <a:gd name="T28" fmla="*/ 0 w 227"/>
              <a:gd name="T29" fmla="*/ 1 h 210"/>
              <a:gd name="T30" fmla="*/ 0 w 227"/>
              <a:gd name="T31" fmla="*/ 1 h 210"/>
              <a:gd name="T32" fmla="*/ 0 w 227"/>
              <a:gd name="T33" fmla="*/ 1 h 210"/>
              <a:gd name="T34" fmla="*/ 0 w 227"/>
              <a:gd name="T35" fmla="*/ 1 h 210"/>
              <a:gd name="T36" fmla="*/ 0 w 227"/>
              <a:gd name="T37" fmla="*/ 1 h 210"/>
              <a:gd name="T38" fmla="*/ 0 w 227"/>
              <a:gd name="T39" fmla="*/ 1 h 210"/>
              <a:gd name="T40" fmla="*/ 0 w 227"/>
              <a:gd name="T41" fmla="*/ 1 h 210"/>
              <a:gd name="T42" fmla="*/ 0 w 227"/>
              <a:gd name="T43" fmla="*/ 1 h 210"/>
              <a:gd name="T44" fmla="*/ 0 w 227"/>
              <a:gd name="T45" fmla="*/ 1 h 210"/>
              <a:gd name="T46" fmla="*/ 0 w 227"/>
              <a:gd name="T47" fmla="*/ 1 h 210"/>
              <a:gd name="T48" fmla="*/ 0 w 227"/>
              <a:gd name="T49" fmla="*/ 1 h 210"/>
              <a:gd name="T50" fmla="*/ 0 w 227"/>
              <a:gd name="T51" fmla="*/ 1 h 210"/>
              <a:gd name="T52" fmla="*/ 0 w 227"/>
              <a:gd name="T53" fmla="*/ 1 h 210"/>
              <a:gd name="T54" fmla="*/ 0 w 227"/>
              <a:gd name="T55" fmla="*/ 0 h 210"/>
              <a:gd name="T56" fmla="*/ 0 w 227"/>
              <a:gd name="T57" fmla="*/ 1 h 210"/>
              <a:gd name="T58" fmla="*/ 0 w 227"/>
              <a:gd name="T59" fmla="*/ 1 h 210"/>
              <a:gd name="T60" fmla="*/ 0 w 227"/>
              <a:gd name="T61" fmla="*/ 1 h 210"/>
              <a:gd name="T62" fmla="*/ 0 w 227"/>
              <a:gd name="T63" fmla="*/ 1 h 210"/>
              <a:gd name="T64" fmla="*/ 0 w 227"/>
              <a:gd name="T65" fmla="*/ 1 h 210"/>
              <a:gd name="T66" fmla="*/ 0 w 227"/>
              <a:gd name="T67" fmla="*/ 1 h 210"/>
              <a:gd name="T68" fmla="*/ 0 w 227"/>
              <a:gd name="T69" fmla="*/ 1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210"/>
              <a:gd name="T107" fmla="*/ 227 w 227"/>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210">
                <a:moveTo>
                  <a:pt x="8" y="68"/>
                </a:moveTo>
                <a:lnTo>
                  <a:pt x="0" y="82"/>
                </a:lnTo>
                <a:lnTo>
                  <a:pt x="11" y="64"/>
                </a:lnTo>
                <a:lnTo>
                  <a:pt x="21" y="48"/>
                </a:lnTo>
                <a:lnTo>
                  <a:pt x="28" y="39"/>
                </a:lnTo>
                <a:lnTo>
                  <a:pt x="34" y="34"/>
                </a:lnTo>
                <a:lnTo>
                  <a:pt x="39" y="27"/>
                </a:lnTo>
                <a:lnTo>
                  <a:pt x="53" y="18"/>
                </a:lnTo>
                <a:lnTo>
                  <a:pt x="60" y="12"/>
                </a:lnTo>
                <a:lnTo>
                  <a:pt x="65" y="10"/>
                </a:lnTo>
                <a:lnTo>
                  <a:pt x="73" y="7"/>
                </a:lnTo>
                <a:lnTo>
                  <a:pt x="80" y="5"/>
                </a:lnTo>
                <a:lnTo>
                  <a:pt x="87" y="4"/>
                </a:lnTo>
                <a:lnTo>
                  <a:pt x="95" y="3"/>
                </a:lnTo>
                <a:lnTo>
                  <a:pt x="110" y="3"/>
                </a:lnTo>
                <a:lnTo>
                  <a:pt x="118" y="4"/>
                </a:lnTo>
                <a:lnTo>
                  <a:pt x="125" y="5"/>
                </a:lnTo>
                <a:lnTo>
                  <a:pt x="138" y="10"/>
                </a:lnTo>
                <a:lnTo>
                  <a:pt x="141" y="11"/>
                </a:lnTo>
                <a:lnTo>
                  <a:pt x="151" y="18"/>
                </a:lnTo>
                <a:lnTo>
                  <a:pt x="157" y="22"/>
                </a:lnTo>
                <a:lnTo>
                  <a:pt x="164" y="27"/>
                </a:lnTo>
                <a:lnTo>
                  <a:pt x="170" y="33"/>
                </a:lnTo>
                <a:lnTo>
                  <a:pt x="175" y="39"/>
                </a:lnTo>
                <a:lnTo>
                  <a:pt x="180" y="46"/>
                </a:lnTo>
                <a:lnTo>
                  <a:pt x="189" y="59"/>
                </a:lnTo>
                <a:lnTo>
                  <a:pt x="194" y="66"/>
                </a:lnTo>
                <a:lnTo>
                  <a:pt x="200" y="77"/>
                </a:lnTo>
                <a:lnTo>
                  <a:pt x="209" y="103"/>
                </a:lnTo>
                <a:lnTo>
                  <a:pt x="212" y="116"/>
                </a:lnTo>
                <a:lnTo>
                  <a:pt x="216" y="129"/>
                </a:lnTo>
                <a:lnTo>
                  <a:pt x="219" y="144"/>
                </a:lnTo>
                <a:lnTo>
                  <a:pt x="221" y="159"/>
                </a:lnTo>
                <a:lnTo>
                  <a:pt x="223" y="175"/>
                </a:lnTo>
                <a:lnTo>
                  <a:pt x="225" y="210"/>
                </a:lnTo>
                <a:lnTo>
                  <a:pt x="227" y="210"/>
                </a:lnTo>
                <a:lnTo>
                  <a:pt x="225" y="175"/>
                </a:lnTo>
                <a:lnTo>
                  <a:pt x="224" y="159"/>
                </a:lnTo>
                <a:lnTo>
                  <a:pt x="221" y="144"/>
                </a:lnTo>
                <a:lnTo>
                  <a:pt x="218" y="129"/>
                </a:lnTo>
                <a:lnTo>
                  <a:pt x="214" y="116"/>
                </a:lnTo>
                <a:lnTo>
                  <a:pt x="211" y="103"/>
                </a:lnTo>
                <a:lnTo>
                  <a:pt x="202" y="77"/>
                </a:lnTo>
                <a:lnTo>
                  <a:pt x="196" y="66"/>
                </a:lnTo>
                <a:lnTo>
                  <a:pt x="189" y="52"/>
                </a:lnTo>
                <a:lnTo>
                  <a:pt x="182" y="44"/>
                </a:lnTo>
                <a:lnTo>
                  <a:pt x="178" y="37"/>
                </a:lnTo>
                <a:lnTo>
                  <a:pt x="172" y="30"/>
                </a:lnTo>
                <a:lnTo>
                  <a:pt x="166" y="24"/>
                </a:lnTo>
                <a:lnTo>
                  <a:pt x="159" y="20"/>
                </a:lnTo>
                <a:lnTo>
                  <a:pt x="153" y="15"/>
                </a:lnTo>
                <a:lnTo>
                  <a:pt x="149" y="12"/>
                </a:lnTo>
                <a:lnTo>
                  <a:pt x="138" y="7"/>
                </a:lnTo>
                <a:lnTo>
                  <a:pt x="125" y="3"/>
                </a:lnTo>
                <a:lnTo>
                  <a:pt x="118" y="1"/>
                </a:lnTo>
                <a:lnTo>
                  <a:pt x="110" y="0"/>
                </a:lnTo>
                <a:lnTo>
                  <a:pt x="95" y="0"/>
                </a:lnTo>
                <a:lnTo>
                  <a:pt x="87" y="1"/>
                </a:lnTo>
                <a:lnTo>
                  <a:pt x="80" y="3"/>
                </a:lnTo>
                <a:lnTo>
                  <a:pt x="73" y="5"/>
                </a:lnTo>
                <a:lnTo>
                  <a:pt x="65" y="7"/>
                </a:lnTo>
                <a:lnTo>
                  <a:pt x="56" y="12"/>
                </a:lnTo>
                <a:lnTo>
                  <a:pt x="51" y="15"/>
                </a:lnTo>
                <a:lnTo>
                  <a:pt x="37" y="24"/>
                </a:lnTo>
                <a:lnTo>
                  <a:pt x="31" y="31"/>
                </a:lnTo>
                <a:lnTo>
                  <a:pt x="26" y="37"/>
                </a:lnTo>
                <a:lnTo>
                  <a:pt x="19" y="45"/>
                </a:lnTo>
                <a:lnTo>
                  <a:pt x="15" y="51"/>
                </a:lnTo>
                <a:lnTo>
                  <a:pt x="6" y="67"/>
                </a:lnTo>
                <a:lnTo>
                  <a:pt x="7" y="67"/>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218"/>
          <p:cNvSpPr>
            <a:spLocks/>
          </p:cNvSpPr>
          <p:nvPr/>
        </p:nvSpPr>
        <p:spPr bwMode="auto">
          <a:xfrm>
            <a:off x="4502743" y="3923292"/>
            <a:ext cx="104775" cy="158750"/>
          </a:xfrm>
          <a:custGeom>
            <a:avLst/>
            <a:gdLst>
              <a:gd name="T0" fmla="*/ 1 w 131"/>
              <a:gd name="T1" fmla="*/ 0 h 200"/>
              <a:gd name="T2" fmla="*/ 1 w 131"/>
              <a:gd name="T3" fmla="*/ 1 h 200"/>
              <a:gd name="T4" fmla="*/ 1 w 131"/>
              <a:gd name="T5" fmla="*/ 1 h 200"/>
              <a:gd name="T6" fmla="*/ 1 w 131"/>
              <a:gd name="T7" fmla="*/ 1 h 200"/>
              <a:gd name="T8" fmla="*/ 1 w 131"/>
              <a:gd name="T9" fmla="*/ 1 h 200"/>
              <a:gd name="T10" fmla="*/ 1 w 131"/>
              <a:gd name="T11" fmla="*/ 1 h 200"/>
              <a:gd name="T12" fmla="*/ 1 w 131"/>
              <a:gd name="T13" fmla="*/ 1 h 200"/>
              <a:gd name="T14" fmla="*/ 1 w 131"/>
              <a:gd name="T15" fmla="*/ 1 h 200"/>
              <a:gd name="T16" fmla="*/ 1 w 131"/>
              <a:gd name="T17" fmla="*/ 1 h 200"/>
              <a:gd name="T18" fmla="*/ 1 w 131"/>
              <a:gd name="T19" fmla="*/ 1 h 200"/>
              <a:gd name="T20" fmla="*/ 1 w 131"/>
              <a:gd name="T21" fmla="*/ 1 h 200"/>
              <a:gd name="T22" fmla="*/ 1 w 131"/>
              <a:gd name="T23" fmla="*/ 1 h 200"/>
              <a:gd name="T24" fmla="*/ 1 w 131"/>
              <a:gd name="T25" fmla="*/ 1 h 200"/>
              <a:gd name="T26" fmla="*/ 1 w 131"/>
              <a:gd name="T27" fmla="*/ 1 h 200"/>
              <a:gd name="T28" fmla="*/ 1 w 131"/>
              <a:gd name="T29" fmla="*/ 1 h 200"/>
              <a:gd name="T30" fmla="*/ 1 w 131"/>
              <a:gd name="T31" fmla="*/ 1 h 200"/>
              <a:gd name="T32" fmla="*/ 1 w 131"/>
              <a:gd name="T33" fmla="*/ 1 h 200"/>
              <a:gd name="T34" fmla="*/ 1 w 131"/>
              <a:gd name="T35" fmla="*/ 1 h 200"/>
              <a:gd name="T36" fmla="*/ 0 w 131"/>
              <a:gd name="T37" fmla="*/ 1 h 200"/>
              <a:gd name="T38" fmla="*/ 0 w 131"/>
              <a:gd name="T39" fmla="*/ 1 h 200"/>
              <a:gd name="T40" fmla="*/ 0 w 131"/>
              <a:gd name="T41" fmla="*/ 1 h 200"/>
              <a:gd name="T42" fmla="*/ 1 w 131"/>
              <a:gd name="T43" fmla="*/ 1 h 200"/>
              <a:gd name="T44" fmla="*/ 1 w 131"/>
              <a:gd name="T45" fmla="*/ 1 h 200"/>
              <a:gd name="T46" fmla="*/ 1 w 131"/>
              <a:gd name="T47" fmla="*/ 1 h 200"/>
              <a:gd name="T48" fmla="*/ 1 w 131"/>
              <a:gd name="T49" fmla="*/ 1 h 200"/>
              <a:gd name="T50" fmla="*/ 1 w 131"/>
              <a:gd name="T51" fmla="*/ 1 h 200"/>
              <a:gd name="T52" fmla="*/ 1 w 131"/>
              <a:gd name="T53" fmla="*/ 1 h 200"/>
              <a:gd name="T54" fmla="*/ 1 w 131"/>
              <a:gd name="T55" fmla="*/ 1 h 200"/>
              <a:gd name="T56" fmla="*/ 1 w 131"/>
              <a:gd name="T57" fmla="*/ 1 h 200"/>
              <a:gd name="T58" fmla="*/ 1 w 131"/>
              <a:gd name="T59" fmla="*/ 1 h 200"/>
              <a:gd name="T60" fmla="*/ 1 w 131"/>
              <a:gd name="T61" fmla="*/ 1 h 200"/>
              <a:gd name="T62" fmla="*/ 1 w 131"/>
              <a:gd name="T63" fmla="*/ 1 h 200"/>
              <a:gd name="T64" fmla="*/ 1 w 131"/>
              <a:gd name="T65" fmla="*/ 1 h 200"/>
              <a:gd name="T66" fmla="*/ 1 w 131"/>
              <a:gd name="T67" fmla="*/ 1 h 200"/>
              <a:gd name="T68" fmla="*/ 1 w 131"/>
              <a:gd name="T69" fmla="*/ 1 h 200"/>
              <a:gd name="T70" fmla="*/ 1 w 131"/>
              <a:gd name="T71" fmla="*/ 1 h 200"/>
              <a:gd name="T72" fmla="*/ 1 w 131"/>
              <a:gd name="T73" fmla="*/ 1 h 200"/>
              <a:gd name="T74" fmla="*/ 1 w 131"/>
              <a:gd name="T75" fmla="*/ 1 h 200"/>
              <a:gd name="T76" fmla="*/ 1 w 131"/>
              <a:gd name="T77" fmla="*/ 0 h 200"/>
              <a:gd name="T78" fmla="*/ 1 w 131"/>
              <a:gd name="T79" fmla="*/ 0 h 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
              <a:gd name="T121" fmla="*/ 0 h 200"/>
              <a:gd name="T122" fmla="*/ 131 w 131"/>
              <a:gd name="T123" fmla="*/ 200 h 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 h="200">
                <a:moveTo>
                  <a:pt x="129" y="0"/>
                </a:moveTo>
                <a:lnTo>
                  <a:pt x="128" y="16"/>
                </a:lnTo>
                <a:lnTo>
                  <a:pt x="125" y="46"/>
                </a:lnTo>
                <a:lnTo>
                  <a:pt x="123" y="61"/>
                </a:lnTo>
                <a:lnTo>
                  <a:pt x="121" y="75"/>
                </a:lnTo>
                <a:lnTo>
                  <a:pt x="117" y="88"/>
                </a:lnTo>
                <a:lnTo>
                  <a:pt x="113" y="101"/>
                </a:lnTo>
                <a:lnTo>
                  <a:pt x="108" y="113"/>
                </a:lnTo>
                <a:lnTo>
                  <a:pt x="105" y="124"/>
                </a:lnTo>
                <a:lnTo>
                  <a:pt x="101" y="131"/>
                </a:lnTo>
                <a:lnTo>
                  <a:pt x="85" y="156"/>
                </a:lnTo>
                <a:lnTo>
                  <a:pt x="79" y="161"/>
                </a:lnTo>
                <a:lnTo>
                  <a:pt x="74" y="168"/>
                </a:lnTo>
                <a:lnTo>
                  <a:pt x="68" y="174"/>
                </a:lnTo>
                <a:lnTo>
                  <a:pt x="51" y="185"/>
                </a:lnTo>
                <a:lnTo>
                  <a:pt x="41" y="190"/>
                </a:lnTo>
                <a:lnTo>
                  <a:pt x="27" y="195"/>
                </a:lnTo>
                <a:lnTo>
                  <a:pt x="3" y="198"/>
                </a:lnTo>
                <a:lnTo>
                  <a:pt x="0" y="197"/>
                </a:lnTo>
                <a:lnTo>
                  <a:pt x="0" y="198"/>
                </a:lnTo>
                <a:lnTo>
                  <a:pt x="0" y="199"/>
                </a:lnTo>
                <a:lnTo>
                  <a:pt x="3" y="200"/>
                </a:lnTo>
                <a:lnTo>
                  <a:pt x="27" y="197"/>
                </a:lnTo>
                <a:lnTo>
                  <a:pt x="41" y="192"/>
                </a:lnTo>
                <a:lnTo>
                  <a:pt x="60" y="183"/>
                </a:lnTo>
                <a:lnTo>
                  <a:pt x="70" y="176"/>
                </a:lnTo>
                <a:lnTo>
                  <a:pt x="76" y="170"/>
                </a:lnTo>
                <a:lnTo>
                  <a:pt x="82" y="164"/>
                </a:lnTo>
                <a:lnTo>
                  <a:pt x="87" y="158"/>
                </a:lnTo>
                <a:lnTo>
                  <a:pt x="100" y="139"/>
                </a:lnTo>
                <a:lnTo>
                  <a:pt x="107" y="124"/>
                </a:lnTo>
                <a:lnTo>
                  <a:pt x="110" y="113"/>
                </a:lnTo>
                <a:lnTo>
                  <a:pt x="115" y="101"/>
                </a:lnTo>
                <a:lnTo>
                  <a:pt x="120" y="88"/>
                </a:lnTo>
                <a:lnTo>
                  <a:pt x="123" y="75"/>
                </a:lnTo>
                <a:lnTo>
                  <a:pt x="125" y="61"/>
                </a:lnTo>
                <a:lnTo>
                  <a:pt x="128" y="46"/>
                </a:lnTo>
                <a:lnTo>
                  <a:pt x="130" y="16"/>
                </a:lnTo>
                <a:lnTo>
                  <a:pt x="131"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219"/>
          <p:cNvSpPr>
            <a:spLocks/>
          </p:cNvSpPr>
          <p:nvPr/>
        </p:nvSpPr>
        <p:spPr bwMode="auto">
          <a:xfrm>
            <a:off x="4493218" y="4078867"/>
            <a:ext cx="9525" cy="3175"/>
          </a:xfrm>
          <a:custGeom>
            <a:avLst/>
            <a:gdLst>
              <a:gd name="T0" fmla="*/ 0 w 13"/>
              <a:gd name="T1" fmla="*/ 1 h 4"/>
              <a:gd name="T2" fmla="*/ 0 w 13"/>
              <a:gd name="T3" fmla="*/ 0 h 4"/>
              <a:gd name="T4" fmla="*/ 0 w 13"/>
              <a:gd name="T5" fmla="*/ 0 h 4"/>
              <a:gd name="T6" fmla="*/ 0 w 13"/>
              <a:gd name="T7" fmla="*/ 0 h 4"/>
              <a:gd name="T8" fmla="*/ 0 w 13"/>
              <a:gd name="T9" fmla="*/ 1 h 4"/>
              <a:gd name="T10" fmla="*/ 0 w 13"/>
              <a:gd name="T11" fmla="*/ 1 h 4"/>
              <a:gd name="T12" fmla="*/ 0 w 13"/>
              <a:gd name="T13" fmla="*/ 1 h 4"/>
              <a:gd name="T14" fmla="*/ 0 w 13"/>
              <a:gd name="T15" fmla="*/ 1 h 4"/>
              <a:gd name="T16" fmla="*/ 0 w 13"/>
              <a:gd name="T17" fmla="*/ 1 h 4"/>
              <a:gd name="T18" fmla="*/ 0 w 13"/>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
              <a:gd name="T32" fmla="*/ 13 w 1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
                <a:moveTo>
                  <a:pt x="13" y="1"/>
                </a:moveTo>
                <a:lnTo>
                  <a:pt x="9" y="0"/>
                </a:lnTo>
                <a:lnTo>
                  <a:pt x="1" y="0"/>
                </a:lnTo>
                <a:lnTo>
                  <a:pt x="0" y="0"/>
                </a:lnTo>
                <a:lnTo>
                  <a:pt x="0" y="1"/>
                </a:lnTo>
                <a:lnTo>
                  <a:pt x="0" y="2"/>
                </a:lnTo>
                <a:lnTo>
                  <a:pt x="9" y="4"/>
                </a:lnTo>
                <a:lnTo>
                  <a:pt x="13" y="4"/>
                </a:lnTo>
                <a:lnTo>
                  <a:pt x="13"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220"/>
          <p:cNvSpPr>
            <a:spLocks/>
          </p:cNvSpPr>
          <p:nvPr/>
        </p:nvSpPr>
        <p:spPr bwMode="auto">
          <a:xfrm>
            <a:off x="4434480" y="4037592"/>
            <a:ext cx="60325" cy="44450"/>
          </a:xfrm>
          <a:custGeom>
            <a:avLst/>
            <a:gdLst>
              <a:gd name="T0" fmla="*/ 1 w 75"/>
              <a:gd name="T1" fmla="*/ 1 h 55"/>
              <a:gd name="T2" fmla="*/ 1 w 75"/>
              <a:gd name="T3" fmla="*/ 1 h 55"/>
              <a:gd name="T4" fmla="*/ 1 w 75"/>
              <a:gd name="T5" fmla="*/ 1 h 55"/>
              <a:gd name="T6" fmla="*/ 1 w 75"/>
              <a:gd name="T7" fmla="*/ 1 h 55"/>
              <a:gd name="T8" fmla="*/ 1 w 75"/>
              <a:gd name="T9" fmla="*/ 1 h 55"/>
              <a:gd name="T10" fmla="*/ 1 w 75"/>
              <a:gd name="T11" fmla="*/ 1 h 55"/>
              <a:gd name="T12" fmla="*/ 1 w 75"/>
              <a:gd name="T13" fmla="*/ 1 h 55"/>
              <a:gd name="T14" fmla="*/ 1 w 75"/>
              <a:gd name="T15" fmla="*/ 1 h 55"/>
              <a:gd name="T16" fmla="*/ 1 w 75"/>
              <a:gd name="T17" fmla="*/ 1 h 55"/>
              <a:gd name="T18" fmla="*/ 1 w 75"/>
              <a:gd name="T19" fmla="*/ 1 h 55"/>
              <a:gd name="T20" fmla="*/ 1 w 75"/>
              <a:gd name="T21" fmla="*/ 1 h 55"/>
              <a:gd name="T22" fmla="*/ 1 w 75"/>
              <a:gd name="T23" fmla="*/ 1 h 55"/>
              <a:gd name="T24" fmla="*/ 1 w 75"/>
              <a:gd name="T25" fmla="*/ 1 h 55"/>
              <a:gd name="T26" fmla="*/ 1 w 75"/>
              <a:gd name="T27" fmla="*/ 1 h 55"/>
              <a:gd name="T28" fmla="*/ 1 w 75"/>
              <a:gd name="T29" fmla="*/ 0 h 55"/>
              <a:gd name="T30" fmla="*/ 1 w 75"/>
              <a:gd name="T31" fmla="*/ 0 h 55"/>
              <a:gd name="T32" fmla="*/ 0 w 75"/>
              <a:gd name="T33" fmla="*/ 0 h 55"/>
              <a:gd name="T34" fmla="*/ 1 w 75"/>
              <a:gd name="T35" fmla="*/ 1 h 55"/>
              <a:gd name="T36" fmla="*/ 1 w 75"/>
              <a:gd name="T37" fmla="*/ 1 h 55"/>
              <a:gd name="T38" fmla="*/ 1 w 75"/>
              <a:gd name="T39" fmla="*/ 1 h 55"/>
              <a:gd name="T40" fmla="*/ 1 w 75"/>
              <a:gd name="T41" fmla="*/ 1 h 55"/>
              <a:gd name="T42" fmla="*/ 1 w 75"/>
              <a:gd name="T43" fmla="*/ 1 h 55"/>
              <a:gd name="T44" fmla="*/ 1 w 75"/>
              <a:gd name="T45" fmla="*/ 1 h 55"/>
              <a:gd name="T46" fmla="*/ 1 w 75"/>
              <a:gd name="T47" fmla="*/ 1 h 55"/>
              <a:gd name="T48" fmla="*/ 1 w 75"/>
              <a:gd name="T49" fmla="*/ 1 h 55"/>
              <a:gd name="T50" fmla="*/ 1 w 75"/>
              <a:gd name="T51" fmla="*/ 1 h 55"/>
              <a:gd name="T52" fmla="*/ 1 w 75"/>
              <a:gd name="T53" fmla="*/ 1 h 55"/>
              <a:gd name="T54" fmla="*/ 1 w 75"/>
              <a:gd name="T55" fmla="*/ 1 h 55"/>
              <a:gd name="T56" fmla="*/ 1 w 75"/>
              <a:gd name="T57" fmla="*/ 1 h 55"/>
              <a:gd name="T58" fmla="*/ 1 w 75"/>
              <a:gd name="T59" fmla="*/ 1 h 55"/>
              <a:gd name="T60" fmla="*/ 1 w 75"/>
              <a:gd name="T61" fmla="*/ 1 h 55"/>
              <a:gd name="T62" fmla="*/ 1 w 75"/>
              <a:gd name="T63" fmla="*/ 1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55"/>
              <a:gd name="T98" fmla="*/ 75 w 7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55">
                <a:moveTo>
                  <a:pt x="74" y="52"/>
                </a:moveTo>
                <a:lnTo>
                  <a:pt x="70" y="51"/>
                </a:lnTo>
                <a:lnTo>
                  <a:pt x="67" y="51"/>
                </a:lnTo>
                <a:lnTo>
                  <a:pt x="66" y="51"/>
                </a:lnTo>
                <a:lnTo>
                  <a:pt x="49" y="45"/>
                </a:lnTo>
                <a:lnTo>
                  <a:pt x="45" y="44"/>
                </a:lnTo>
                <a:lnTo>
                  <a:pt x="42" y="40"/>
                </a:lnTo>
                <a:lnTo>
                  <a:pt x="32" y="33"/>
                </a:lnTo>
                <a:lnTo>
                  <a:pt x="22" y="24"/>
                </a:lnTo>
                <a:lnTo>
                  <a:pt x="19" y="22"/>
                </a:lnTo>
                <a:lnTo>
                  <a:pt x="17" y="18"/>
                </a:lnTo>
                <a:lnTo>
                  <a:pt x="13" y="15"/>
                </a:lnTo>
                <a:lnTo>
                  <a:pt x="11" y="12"/>
                </a:lnTo>
                <a:lnTo>
                  <a:pt x="7" y="8"/>
                </a:lnTo>
                <a:lnTo>
                  <a:pt x="3" y="0"/>
                </a:lnTo>
                <a:lnTo>
                  <a:pt x="2" y="0"/>
                </a:lnTo>
                <a:lnTo>
                  <a:pt x="0" y="0"/>
                </a:lnTo>
                <a:lnTo>
                  <a:pt x="6" y="12"/>
                </a:lnTo>
                <a:lnTo>
                  <a:pt x="8" y="14"/>
                </a:lnTo>
                <a:lnTo>
                  <a:pt x="11" y="17"/>
                </a:lnTo>
                <a:lnTo>
                  <a:pt x="14" y="21"/>
                </a:lnTo>
                <a:lnTo>
                  <a:pt x="17" y="24"/>
                </a:lnTo>
                <a:lnTo>
                  <a:pt x="20" y="26"/>
                </a:lnTo>
                <a:lnTo>
                  <a:pt x="29" y="36"/>
                </a:lnTo>
                <a:lnTo>
                  <a:pt x="40" y="43"/>
                </a:lnTo>
                <a:lnTo>
                  <a:pt x="43" y="46"/>
                </a:lnTo>
                <a:lnTo>
                  <a:pt x="49" y="47"/>
                </a:lnTo>
                <a:lnTo>
                  <a:pt x="66" y="53"/>
                </a:lnTo>
                <a:lnTo>
                  <a:pt x="75" y="55"/>
                </a:lnTo>
                <a:lnTo>
                  <a:pt x="74" y="55"/>
                </a:lnTo>
                <a:lnTo>
                  <a:pt x="74" y="53"/>
                </a:lnTo>
                <a:lnTo>
                  <a:pt x="7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21"/>
          <p:cNvSpPr>
            <a:spLocks/>
          </p:cNvSpPr>
          <p:nvPr/>
        </p:nvSpPr>
        <p:spPr bwMode="auto">
          <a:xfrm>
            <a:off x="4432893" y="4034417"/>
            <a:ext cx="3175" cy="4763"/>
          </a:xfrm>
          <a:custGeom>
            <a:avLst/>
            <a:gdLst>
              <a:gd name="T0" fmla="*/ 0 w 5"/>
              <a:gd name="T1" fmla="*/ 1 h 6"/>
              <a:gd name="T2" fmla="*/ 0 w 5"/>
              <a:gd name="T3" fmla="*/ 0 h 6"/>
              <a:gd name="T4" fmla="*/ 0 w 5"/>
              <a:gd name="T5" fmla="*/ 0 h 6"/>
              <a:gd name="T6" fmla="*/ 0 w 5"/>
              <a:gd name="T7" fmla="*/ 1 h 6"/>
              <a:gd name="T8" fmla="*/ 0 w 5"/>
              <a:gd name="T9" fmla="*/ 1 h 6"/>
              <a:gd name="T10" fmla="*/ 0 w 5"/>
              <a:gd name="T11" fmla="*/ 1 h 6"/>
              <a:gd name="T12" fmla="*/ 0 w 5"/>
              <a:gd name="T13" fmla="*/ 1 h 6"/>
              <a:gd name="T14" fmla="*/ 0 w 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2"/>
                </a:lnTo>
                <a:lnTo>
                  <a:pt x="0" y="3"/>
                </a:lnTo>
                <a:lnTo>
                  <a:pt x="2" y="6"/>
                </a:lnTo>
                <a:lnTo>
                  <a:pt x="4"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23"/>
          <p:cNvSpPr>
            <a:spLocks/>
          </p:cNvSpPr>
          <p:nvPr/>
        </p:nvSpPr>
        <p:spPr bwMode="auto">
          <a:xfrm>
            <a:off x="4431305" y="4031242"/>
            <a:ext cx="3175" cy="7938"/>
          </a:xfrm>
          <a:custGeom>
            <a:avLst/>
            <a:gdLst>
              <a:gd name="T0" fmla="*/ 1 w 4"/>
              <a:gd name="T1" fmla="*/ 1 h 9"/>
              <a:gd name="T2" fmla="*/ 1 w 4"/>
              <a:gd name="T3" fmla="*/ 1 h 9"/>
              <a:gd name="T4" fmla="*/ 1 w 4"/>
              <a:gd name="T5" fmla="*/ 0 h 9"/>
              <a:gd name="T6" fmla="*/ 1 w 4"/>
              <a:gd name="T7" fmla="*/ 0 h 9"/>
              <a:gd name="T8" fmla="*/ 0 w 4"/>
              <a:gd name="T9" fmla="*/ 0 h 9"/>
              <a:gd name="T10" fmla="*/ 1 w 4"/>
              <a:gd name="T11" fmla="*/ 1 h 9"/>
              <a:gd name="T12" fmla="*/ 1 w 4"/>
              <a:gd name="T13" fmla="*/ 1 h 9"/>
              <a:gd name="T14" fmla="*/ 1 w 4"/>
              <a:gd name="T15" fmla="*/ 1 h 9"/>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9"/>
              <a:gd name="T26" fmla="*/ 4 w 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9">
                <a:moveTo>
                  <a:pt x="3" y="5"/>
                </a:moveTo>
                <a:lnTo>
                  <a:pt x="4" y="5"/>
                </a:lnTo>
                <a:lnTo>
                  <a:pt x="2" y="0"/>
                </a:lnTo>
                <a:lnTo>
                  <a:pt x="1" y="0"/>
                </a:lnTo>
                <a:lnTo>
                  <a:pt x="0" y="0"/>
                </a:lnTo>
                <a:lnTo>
                  <a:pt x="4" y="9"/>
                </a:lnTo>
                <a:lnTo>
                  <a:pt x="2" y="6"/>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24"/>
          <p:cNvSpPr>
            <a:spLocks/>
          </p:cNvSpPr>
          <p:nvPr/>
        </p:nvSpPr>
        <p:spPr bwMode="auto">
          <a:xfrm>
            <a:off x="4429718" y="4028067"/>
            <a:ext cx="3175" cy="4763"/>
          </a:xfrm>
          <a:custGeom>
            <a:avLst/>
            <a:gdLst>
              <a:gd name="T0" fmla="*/ 1 w 4"/>
              <a:gd name="T1" fmla="*/ 1 h 6"/>
              <a:gd name="T2" fmla="*/ 1 w 4"/>
              <a:gd name="T3" fmla="*/ 0 h 6"/>
              <a:gd name="T4" fmla="*/ 1 w 4"/>
              <a:gd name="T5" fmla="*/ 0 h 6"/>
              <a:gd name="T6" fmla="*/ 1 w 4"/>
              <a:gd name="T7" fmla="*/ 1 h 6"/>
              <a:gd name="T8" fmla="*/ 0 w 4"/>
              <a:gd name="T9" fmla="*/ 1 h 6"/>
              <a:gd name="T10" fmla="*/ 1 w 4"/>
              <a:gd name="T11" fmla="*/ 1 h 6"/>
              <a:gd name="T12" fmla="*/ 1 w 4"/>
              <a:gd name="T13" fmla="*/ 1 h 6"/>
              <a:gd name="T14" fmla="*/ 1 w 4"/>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5"/>
                </a:moveTo>
                <a:lnTo>
                  <a:pt x="2" y="0"/>
                </a:lnTo>
                <a:lnTo>
                  <a:pt x="1" y="1"/>
                </a:lnTo>
                <a:lnTo>
                  <a:pt x="0" y="3"/>
                </a:lnTo>
                <a:lnTo>
                  <a:pt x="2" y="6"/>
                </a:lnTo>
                <a:lnTo>
                  <a:pt x="3" y="5"/>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25"/>
          <p:cNvSpPr>
            <a:spLocks/>
          </p:cNvSpPr>
          <p:nvPr/>
        </p:nvSpPr>
        <p:spPr bwMode="auto">
          <a:xfrm>
            <a:off x="4428130" y="4024892"/>
            <a:ext cx="3175" cy="7938"/>
          </a:xfrm>
          <a:custGeom>
            <a:avLst/>
            <a:gdLst>
              <a:gd name="T0" fmla="*/ 0 w 5"/>
              <a:gd name="T1" fmla="*/ 1 h 9"/>
              <a:gd name="T2" fmla="*/ 0 w 5"/>
              <a:gd name="T3" fmla="*/ 1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4" y="4"/>
                </a:moveTo>
                <a:lnTo>
                  <a:pt x="5" y="4"/>
                </a:lnTo>
                <a:lnTo>
                  <a:pt x="3" y="0"/>
                </a:lnTo>
                <a:lnTo>
                  <a:pt x="1" y="0"/>
                </a:lnTo>
                <a:lnTo>
                  <a:pt x="0" y="0"/>
                </a:lnTo>
                <a:lnTo>
                  <a:pt x="5" y="9"/>
                </a:lnTo>
                <a:lnTo>
                  <a:pt x="3" y="6"/>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26"/>
          <p:cNvSpPr>
            <a:spLocks/>
          </p:cNvSpPr>
          <p:nvPr/>
        </p:nvSpPr>
        <p:spPr bwMode="auto">
          <a:xfrm>
            <a:off x="4424955" y="4021717"/>
            <a:ext cx="4763" cy="4763"/>
          </a:xfrm>
          <a:custGeom>
            <a:avLst/>
            <a:gdLst>
              <a:gd name="T0" fmla="*/ 1 w 5"/>
              <a:gd name="T1" fmla="*/ 1 h 6"/>
              <a:gd name="T2" fmla="*/ 1 w 5"/>
              <a:gd name="T3" fmla="*/ 0 h 6"/>
              <a:gd name="T4" fmla="*/ 1 w 5"/>
              <a:gd name="T5" fmla="*/ 0 h 6"/>
              <a:gd name="T6" fmla="*/ 1 w 5"/>
              <a:gd name="T7" fmla="*/ 1 h 6"/>
              <a:gd name="T8" fmla="*/ 0 w 5"/>
              <a:gd name="T9" fmla="*/ 1 h 6"/>
              <a:gd name="T10" fmla="*/ 1 w 5"/>
              <a:gd name="T11" fmla="*/ 1 h 6"/>
              <a:gd name="T12" fmla="*/ 1 w 5"/>
              <a:gd name="T13" fmla="*/ 1 h 6"/>
              <a:gd name="T14" fmla="*/ 1 w 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3"/>
                </a:lnTo>
                <a:lnTo>
                  <a:pt x="2" y="6"/>
                </a:lnTo>
                <a:lnTo>
                  <a:pt x="3"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27"/>
          <p:cNvSpPr>
            <a:spLocks/>
          </p:cNvSpPr>
          <p:nvPr/>
        </p:nvSpPr>
        <p:spPr bwMode="auto">
          <a:xfrm>
            <a:off x="4405905" y="3929642"/>
            <a:ext cx="22225" cy="96838"/>
          </a:xfrm>
          <a:custGeom>
            <a:avLst/>
            <a:gdLst>
              <a:gd name="T0" fmla="*/ 1 w 26"/>
              <a:gd name="T1" fmla="*/ 1 h 121"/>
              <a:gd name="T2" fmla="*/ 1 w 26"/>
              <a:gd name="T3" fmla="*/ 1 h 121"/>
              <a:gd name="T4" fmla="*/ 1 w 26"/>
              <a:gd name="T5" fmla="*/ 1 h 121"/>
              <a:gd name="T6" fmla="*/ 1 w 26"/>
              <a:gd name="T7" fmla="*/ 1 h 121"/>
              <a:gd name="T8" fmla="*/ 1 w 26"/>
              <a:gd name="T9" fmla="*/ 1 h 121"/>
              <a:gd name="T10" fmla="*/ 1 w 26"/>
              <a:gd name="T11" fmla="*/ 1 h 121"/>
              <a:gd name="T12" fmla="*/ 1 w 26"/>
              <a:gd name="T13" fmla="*/ 1 h 121"/>
              <a:gd name="T14" fmla="*/ 1 w 26"/>
              <a:gd name="T15" fmla="*/ 1 h 121"/>
              <a:gd name="T16" fmla="*/ 1 w 26"/>
              <a:gd name="T17" fmla="*/ 1 h 121"/>
              <a:gd name="T18" fmla="*/ 1 w 26"/>
              <a:gd name="T19" fmla="*/ 1 h 121"/>
              <a:gd name="T20" fmla="*/ 1 w 26"/>
              <a:gd name="T21" fmla="*/ 1 h 121"/>
              <a:gd name="T22" fmla="*/ 1 w 26"/>
              <a:gd name="T23" fmla="*/ 1 h 121"/>
              <a:gd name="T24" fmla="*/ 1 w 26"/>
              <a:gd name="T25" fmla="*/ 1 h 121"/>
              <a:gd name="T26" fmla="*/ 1 w 26"/>
              <a:gd name="T27" fmla="*/ 0 h 121"/>
              <a:gd name="T28" fmla="*/ 0 w 26"/>
              <a:gd name="T29" fmla="*/ 0 h 121"/>
              <a:gd name="T30" fmla="*/ 0 w 26"/>
              <a:gd name="T31" fmla="*/ 0 h 121"/>
              <a:gd name="T32" fmla="*/ 1 w 26"/>
              <a:gd name="T33" fmla="*/ 1 h 121"/>
              <a:gd name="T34" fmla="*/ 1 w 26"/>
              <a:gd name="T35" fmla="*/ 1 h 121"/>
              <a:gd name="T36" fmla="*/ 1 w 26"/>
              <a:gd name="T37" fmla="*/ 1 h 121"/>
              <a:gd name="T38" fmla="*/ 1 w 26"/>
              <a:gd name="T39" fmla="*/ 1 h 121"/>
              <a:gd name="T40" fmla="*/ 1 w 26"/>
              <a:gd name="T41" fmla="*/ 1 h 121"/>
              <a:gd name="T42" fmla="*/ 1 w 26"/>
              <a:gd name="T43" fmla="*/ 1 h 121"/>
              <a:gd name="T44" fmla="*/ 1 w 26"/>
              <a:gd name="T45" fmla="*/ 1 h 121"/>
              <a:gd name="T46" fmla="*/ 1 w 26"/>
              <a:gd name="T47" fmla="*/ 1 h 121"/>
              <a:gd name="T48" fmla="*/ 1 w 26"/>
              <a:gd name="T49" fmla="*/ 1 h 121"/>
              <a:gd name="T50" fmla="*/ 1 w 26"/>
              <a:gd name="T51" fmla="*/ 1 h 121"/>
              <a:gd name="T52" fmla="*/ 1 w 26"/>
              <a:gd name="T53" fmla="*/ 1 h 121"/>
              <a:gd name="T54" fmla="*/ 1 w 26"/>
              <a:gd name="T55" fmla="*/ 1 h 121"/>
              <a:gd name="T56" fmla="*/ 1 w 26"/>
              <a:gd name="T57" fmla="*/ 1 h 121"/>
              <a:gd name="T58" fmla="*/ 1 w 26"/>
              <a:gd name="T59" fmla="*/ 1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121"/>
              <a:gd name="T92" fmla="*/ 26 w 26"/>
              <a:gd name="T93" fmla="*/ 121 h 1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121">
                <a:moveTo>
                  <a:pt x="25" y="116"/>
                </a:moveTo>
                <a:lnTo>
                  <a:pt x="26" y="116"/>
                </a:lnTo>
                <a:lnTo>
                  <a:pt x="24" y="112"/>
                </a:lnTo>
                <a:lnTo>
                  <a:pt x="23" y="108"/>
                </a:lnTo>
                <a:lnTo>
                  <a:pt x="20" y="104"/>
                </a:lnTo>
                <a:lnTo>
                  <a:pt x="19" y="98"/>
                </a:lnTo>
                <a:lnTo>
                  <a:pt x="17" y="95"/>
                </a:lnTo>
                <a:lnTo>
                  <a:pt x="16" y="88"/>
                </a:lnTo>
                <a:lnTo>
                  <a:pt x="11" y="71"/>
                </a:lnTo>
                <a:lnTo>
                  <a:pt x="10" y="63"/>
                </a:lnTo>
                <a:lnTo>
                  <a:pt x="8" y="56"/>
                </a:lnTo>
                <a:lnTo>
                  <a:pt x="3" y="24"/>
                </a:lnTo>
                <a:lnTo>
                  <a:pt x="3" y="8"/>
                </a:lnTo>
                <a:lnTo>
                  <a:pt x="2" y="0"/>
                </a:lnTo>
                <a:lnTo>
                  <a:pt x="0" y="0"/>
                </a:lnTo>
                <a:lnTo>
                  <a:pt x="1" y="8"/>
                </a:lnTo>
                <a:lnTo>
                  <a:pt x="1" y="24"/>
                </a:lnTo>
                <a:lnTo>
                  <a:pt x="5" y="56"/>
                </a:lnTo>
                <a:lnTo>
                  <a:pt x="8" y="63"/>
                </a:lnTo>
                <a:lnTo>
                  <a:pt x="9" y="71"/>
                </a:lnTo>
                <a:lnTo>
                  <a:pt x="14" y="88"/>
                </a:lnTo>
                <a:lnTo>
                  <a:pt x="15" y="97"/>
                </a:lnTo>
                <a:lnTo>
                  <a:pt x="17" y="100"/>
                </a:lnTo>
                <a:lnTo>
                  <a:pt x="18" y="104"/>
                </a:lnTo>
                <a:lnTo>
                  <a:pt x="20" y="108"/>
                </a:lnTo>
                <a:lnTo>
                  <a:pt x="22" y="112"/>
                </a:lnTo>
                <a:lnTo>
                  <a:pt x="26" y="121"/>
                </a:lnTo>
                <a:lnTo>
                  <a:pt x="24" y="118"/>
                </a:lnTo>
                <a:lnTo>
                  <a:pt x="25"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29"/>
          <p:cNvSpPr>
            <a:spLocks/>
          </p:cNvSpPr>
          <p:nvPr/>
        </p:nvSpPr>
        <p:spPr bwMode="auto">
          <a:xfrm>
            <a:off x="4547193" y="3799467"/>
            <a:ext cx="22225" cy="115888"/>
          </a:xfrm>
          <a:custGeom>
            <a:avLst/>
            <a:gdLst>
              <a:gd name="T0" fmla="*/ 1 w 28"/>
              <a:gd name="T1" fmla="*/ 0 h 147"/>
              <a:gd name="T2" fmla="*/ 1 w 28"/>
              <a:gd name="T3" fmla="*/ 0 h 147"/>
              <a:gd name="T4" fmla="*/ 1 w 28"/>
              <a:gd name="T5" fmla="*/ 0 h 147"/>
              <a:gd name="T6" fmla="*/ 1 w 28"/>
              <a:gd name="T7" fmla="*/ 0 h 147"/>
              <a:gd name="T8" fmla="*/ 1 w 28"/>
              <a:gd name="T9" fmla="*/ 0 h 147"/>
              <a:gd name="T10" fmla="*/ 1 w 28"/>
              <a:gd name="T11" fmla="*/ 0 h 147"/>
              <a:gd name="T12" fmla="*/ 1 w 28"/>
              <a:gd name="T13" fmla="*/ 0 h 147"/>
              <a:gd name="T14" fmla="*/ 1 w 28"/>
              <a:gd name="T15" fmla="*/ 0 h 147"/>
              <a:gd name="T16" fmla="*/ 1 w 28"/>
              <a:gd name="T17" fmla="*/ 0 h 147"/>
              <a:gd name="T18" fmla="*/ 1 w 28"/>
              <a:gd name="T19" fmla="*/ 0 h 147"/>
              <a:gd name="T20" fmla="*/ 1 w 28"/>
              <a:gd name="T21" fmla="*/ 0 h 147"/>
              <a:gd name="T22" fmla="*/ 1 w 28"/>
              <a:gd name="T23" fmla="*/ 0 h 147"/>
              <a:gd name="T24" fmla="*/ 1 w 28"/>
              <a:gd name="T25" fmla="*/ 0 h 147"/>
              <a:gd name="T26" fmla="*/ 1 w 28"/>
              <a:gd name="T27" fmla="*/ 0 h 147"/>
              <a:gd name="T28" fmla="*/ 1 w 28"/>
              <a:gd name="T29" fmla="*/ 0 h 147"/>
              <a:gd name="T30" fmla="*/ 1 w 28"/>
              <a:gd name="T31" fmla="*/ 0 h 147"/>
              <a:gd name="T32" fmla="*/ 1 w 28"/>
              <a:gd name="T33" fmla="*/ 0 h 147"/>
              <a:gd name="T34" fmla="*/ 0 w 28"/>
              <a:gd name="T35" fmla="*/ 0 h 147"/>
              <a:gd name="T36" fmla="*/ 1 w 28"/>
              <a:gd name="T37" fmla="*/ 0 h 147"/>
              <a:gd name="T38" fmla="*/ 1 w 28"/>
              <a:gd name="T39" fmla="*/ 0 h 147"/>
              <a:gd name="T40" fmla="*/ 1 w 28"/>
              <a:gd name="T41" fmla="*/ 0 h 147"/>
              <a:gd name="T42" fmla="*/ 1 w 28"/>
              <a:gd name="T43" fmla="*/ 0 h 147"/>
              <a:gd name="T44" fmla="*/ 1 w 28"/>
              <a:gd name="T45" fmla="*/ 0 h 147"/>
              <a:gd name="T46" fmla="*/ 1 w 28"/>
              <a:gd name="T47" fmla="*/ 0 h 147"/>
              <a:gd name="T48" fmla="*/ 1 w 28"/>
              <a:gd name="T49" fmla="*/ 0 h 147"/>
              <a:gd name="T50" fmla="*/ 1 w 28"/>
              <a:gd name="T51" fmla="*/ 0 h 147"/>
              <a:gd name="T52" fmla="*/ 1 w 28"/>
              <a:gd name="T53" fmla="*/ 0 h 147"/>
              <a:gd name="T54" fmla="*/ 1 w 28"/>
              <a:gd name="T55" fmla="*/ 0 h 147"/>
              <a:gd name="T56" fmla="*/ 1 w 28"/>
              <a:gd name="T57" fmla="*/ 0 h 147"/>
              <a:gd name="T58" fmla="*/ 1 w 28"/>
              <a:gd name="T59" fmla="*/ 0 h 147"/>
              <a:gd name="T60" fmla="*/ 1 w 28"/>
              <a:gd name="T61" fmla="*/ 0 h 147"/>
              <a:gd name="T62" fmla="*/ 1 w 28"/>
              <a:gd name="T63" fmla="*/ 0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147"/>
              <a:gd name="T98" fmla="*/ 28 w 28"/>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147">
                <a:moveTo>
                  <a:pt x="25" y="147"/>
                </a:moveTo>
                <a:lnTo>
                  <a:pt x="28" y="147"/>
                </a:lnTo>
                <a:lnTo>
                  <a:pt x="28" y="111"/>
                </a:lnTo>
                <a:lnTo>
                  <a:pt x="27" y="99"/>
                </a:lnTo>
                <a:lnTo>
                  <a:pt x="24" y="79"/>
                </a:lnTo>
                <a:lnTo>
                  <a:pt x="23" y="69"/>
                </a:lnTo>
                <a:lnTo>
                  <a:pt x="21" y="59"/>
                </a:lnTo>
                <a:lnTo>
                  <a:pt x="20" y="51"/>
                </a:lnTo>
                <a:lnTo>
                  <a:pt x="17" y="42"/>
                </a:lnTo>
                <a:lnTo>
                  <a:pt x="15" y="34"/>
                </a:lnTo>
                <a:lnTo>
                  <a:pt x="13" y="27"/>
                </a:lnTo>
                <a:lnTo>
                  <a:pt x="12" y="21"/>
                </a:lnTo>
                <a:lnTo>
                  <a:pt x="9" y="15"/>
                </a:lnTo>
                <a:lnTo>
                  <a:pt x="7" y="11"/>
                </a:lnTo>
                <a:lnTo>
                  <a:pt x="4" y="3"/>
                </a:lnTo>
                <a:lnTo>
                  <a:pt x="2" y="0"/>
                </a:lnTo>
                <a:lnTo>
                  <a:pt x="1" y="1"/>
                </a:lnTo>
                <a:lnTo>
                  <a:pt x="0" y="3"/>
                </a:lnTo>
                <a:lnTo>
                  <a:pt x="4" y="7"/>
                </a:lnTo>
                <a:lnTo>
                  <a:pt x="5" y="11"/>
                </a:lnTo>
                <a:lnTo>
                  <a:pt x="7" y="15"/>
                </a:lnTo>
                <a:lnTo>
                  <a:pt x="9" y="21"/>
                </a:lnTo>
                <a:lnTo>
                  <a:pt x="10" y="27"/>
                </a:lnTo>
                <a:lnTo>
                  <a:pt x="13" y="34"/>
                </a:lnTo>
                <a:lnTo>
                  <a:pt x="15" y="42"/>
                </a:lnTo>
                <a:lnTo>
                  <a:pt x="17" y="51"/>
                </a:lnTo>
                <a:lnTo>
                  <a:pt x="19" y="59"/>
                </a:lnTo>
                <a:lnTo>
                  <a:pt x="21" y="69"/>
                </a:lnTo>
                <a:lnTo>
                  <a:pt x="22" y="79"/>
                </a:lnTo>
                <a:lnTo>
                  <a:pt x="24" y="99"/>
                </a:lnTo>
                <a:lnTo>
                  <a:pt x="25" y="111"/>
                </a:lnTo>
                <a:lnTo>
                  <a:pt x="25"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30"/>
          <p:cNvSpPr>
            <a:spLocks/>
          </p:cNvSpPr>
          <p:nvPr/>
        </p:nvSpPr>
        <p:spPr bwMode="auto">
          <a:xfrm>
            <a:off x="4529730" y="3777242"/>
            <a:ext cx="19050" cy="26988"/>
          </a:xfrm>
          <a:custGeom>
            <a:avLst/>
            <a:gdLst>
              <a:gd name="T0" fmla="*/ 0 w 25"/>
              <a:gd name="T1" fmla="*/ 1 h 33"/>
              <a:gd name="T2" fmla="*/ 0 w 25"/>
              <a:gd name="T3" fmla="*/ 1 h 33"/>
              <a:gd name="T4" fmla="*/ 0 w 25"/>
              <a:gd name="T5" fmla="*/ 1 h 33"/>
              <a:gd name="T6" fmla="*/ 0 w 25"/>
              <a:gd name="T7" fmla="*/ 1 h 33"/>
              <a:gd name="T8" fmla="*/ 0 w 25"/>
              <a:gd name="T9" fmla="*/ 1 h 33"/>
              <a:gd name="T10" fmla="*/ 0 w 25"/>
              <a:gd name="T11" fmla="*/ 1 h 33"/>
              <a:gd name="T12" fmla="*/ 0 w 25"/>
              <a:gd name="T13" fmla="*/ 1 h 33"/>
              <a:gd name="T14" fmla="*/ 0 w 25"/>
              <a:gd name="T15" fmla="*/ 1 h 33"/>
              <a:gd name="T16" fmla="*/ 0 w 25"/>
              <a:gd name="T17" fmla="*/ 1 h 33"/>
              <a:gd name="T18" fmla="*/ 0 w 25"/>
              <a:gd name="T19" fmla="*/ 0 h 33"/>
              <a:gd name="T20" fmla="*/ 0 w 25"/>
              <a:gd name="T21" fmla="*/ 1 h 33"/>
              <a:gd name="T22" fmla="*/ 0 w 25"/>
              <a:gd name="T23" fmla="*/ 1 h 33"/>
              <a:gd name="T24" fmla="*/ 0 w 25"/>
              <a:gd name="T25" fmla="*/ 1 h 33"/>
              <a:gd name="T26" fmla="*/ 0 w 25"/>
              <a:gd name="T27" fmla="*/ 1 h 33"/>
              <a:gd name="T28" fmla="*/ 0 w 25"/>
              <a:gd name="T29" fmla="*/ 1 h 33"/>
              <a:gd name="T30" fmla="*/ 0 w 25"/>
              <a:gd name="T31" fmla="*/ 1 h 33"/>
              <a:gd name="T32" fmla="*/ 0 w 25"/>
              <a:gd name="T33" fmla="*/ 1 h 33"/>
              <a:gd name="T34" fmla="*/ 0 w 25"/>
              <a:gd name="T35" fmla="*/ 1 h 33"/>
              <a:gd name="T36" fmla="*/ 0 w 25"/>
              <a:gd name="T37" fmla="*/ 1 h 33"/>
              <a:gd name="T38" fmla="*/ 0 w 25"/>
              <a:gd name="T39" fmla="*/ 1 h 33"/>
              <a:gd name="T40" fmla="*/ 0 w 25"/>
              <a:gd name="T41" fmla="*/ 1 h 33"/>
              <a:gd name="T42" fmla="*/ 0 w 25"/>
              <a:gd name="T43" fmla="*/ 1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33"/>
              <a:gd name="T68" fmla="*/ 25 w 25"/>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33">
                <a:moveTo>
                  <a:pt x="24" y="28"/>
                </a:moveTo>
                <a:lnTo>
                  <a:pt x="25" y="28"/>
                </a:lnTo>
                <a:lnTo>
                  <a:pt x="22" y="20"/>
                </a:lnTo>
                <a:lnTo>
                  <a:pt x="20" y="18"/>
                </a:lnTo>
                <a:lnTo>
                  <a:pt x="17" y="15"/>
                </a:lnTo>
                <a:lnTo>
                  <a:pt x="14" y="11"/>
                </a:lnTo>
                <a:lnTo>
                  <a:pt x="12" y="8"/>
                </a:lnTo>
                <a:lnTo>
                  <a:pt x="5" y="3"/>
                </a:lnTo>
                <a:lnTo>
                  <a:pt x="4" y="2"/>
                </a:lnTo>
                <a:lnTo>
                  <a:pt x="0" y="0"/>
                </a:lnTo>
                <a:lnTo>
                  <a:pt x="0" y="1"/>
                </a:lnTo>
                <a:lnTo>
                  <a:pt x="0" y="2"/>
                </a:lnTo>
                <a:lnTo>
                  <a:pt x="1" y="2"/>
                </a:lnTo>
                <a:lnTo>
                  <a:pt x="2" y="5"/>
                </a:lnTo>
                <a:lnTo>
                  <a:pt x="9" y="10"/>
                </a:lnTo>
                <a:lnTo>
                  <a:pt x="12" y="13"/>
                </a:lnTo>
                <a:lnTo>
                  <a:pt x="15" y="17"/>
                </a:lnTo>
                <a:lnTo>
                  <a:pt x="17" y="20"/>
                </a:lnTo>
                <a:lnTo>
                  <a:pt x="22" y="27"/>
                </a:lnTo>
                <a:lnTo>
                  <a:pt x="25" y="33"/>
                </a:lnTo>
                <a:lnTo>
                  <a:pt x="23" y="30"/>
                </a:lnTo>
                <a:lnTo>
                  <a:pt x="2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31"/>
          <p:cNvSpPr>
            <a:spLocks/>
          </p:cNvSpPr>
          <p:nvPr/>
        </p:nvSpPr>
        <p:spPr bwMode="auto">
          <a:xfrm>
            <a:off x="4526555" y="3775654"/>
            <a:ext cx="3175" cy="3175"/>
          </a:xfrm>
          <a:custGeom>
            <a:avLst/>
            <a:gdLst>
              <a:gd name="T0" fmla="*/ 1 w 4"/>
              <a:gd name="T1" fmla="*/ 0 h 5"/>
              <a:gd name="T2" fmla="*/ 1 w 4"/>
              <a:gd name="T3" fmla="*/ 0 h 5"/>
              <a:gd name="T4" fmla="*/ 1 w 4"/>
              <a:gd name="T5" fmla="*/ 0 h 5"/>
              <a:gd name="T6" fmla="*/ 1 w 4"/>
              <a:gd name="T7" fmla="*/ 0 h 5"/>
              <a:gd name="T8" fmla="*/ 0 w 4"/>
              <a:gd name="T9" fmla="*/ 0 h 5"/>
              <a:gd name="T10" fmla="*/ 1 w 4"/>
              <a:gd name="T11" fmla="*/ 0 h 5"/>
              <a:gd name="T12" fmla="*/ 1 w 4"/>
              <a:gd name="T13" fmla="*/ 0 h 5"/>
              <a:gd name="T14" fmla="*/ 1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4"/>
                </a:moveTo>
                <a:lnTo>
                  <a:pt x="4" y="3"/>
                </a:lnTo>
                <a:lnTo>
                  <a:pt x="2" y="0"/>
                </a:lnTo>
                <a:lnTo>
                  <a:pt x="1" y="1"/>
                </a:lnTo>
                <a:lnTo>
                  <a:pt x="0" y="3"/>
                </a:lnTo>
                <a:lnTo>
                  <a:pt x="1" y="4"/>
                </a:lnTo>
                <a:lnTo>
                  <a:pt x="3"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32"/>
          <p:cNvSpPr>
            <a:spLocks/>
          </p:cNvSpPr>
          <p:nvPr/>
        </p:nvSpPr>
        <p:spPr bwMode="auto">
          <a:xfrm>
            <a:off x="4518618" y="3770892"/>
            <a:ext cx="11113" cy="6350"/>
          </a:xfrm>
          <a:custGeom>
            <a:avLst/>
            <a:gdLst>
              <a:gd name="T0" fmla="*/ 1 w 13"/>
              <a:gd name="T1" fmla="*/ 1 h 7"/>
              <a:gd name="T2" fmla="*/ 1 w 13"/>
              <a:gd name="T3" fmla="*/ 1 h 7"/>
              <a:gd name="T4" fmla="*/ 1 w 13"/>
              <a:gd name="T5" fmla="*/ 1 h 7"/>
              <a:gd name="T6" fmla="*/ 1 w 13"/>
              <a:gd name="T7" fmla="*/ 1 h 7"/>
              <a:gd name="T8" fmla="*/ 0 w 13"/>
              <a:gd name="T9" fmla="*/ 0 h 7"/>
              <a:gd name="T10" fmla="*/ 0 w 13"/>
              <a:gd name="T11" fmla="*/ 1 h 7"/>
              <a:gd name="T12" fmla="*/ 0 w 13"/>
              <a:gd name="T13" fmla="*/ 1 h 7"/>
              <a:gd name="T14" fmla="*/ 1 w 13"/>
              <a:gd name="T15" fmla="*/ 1 h 7"/>
              <a:gd name="T16" fmla="*/ 1 w 13"/>
              <a:gd name="T17" fmla="*/ 1 h 7"/>
              <a:gd name="T18" fmla="*/ 1 w 13"/>
              <a:gd name="T19" fmla="*/ 1 h 7"/>
              <a:gd name="T20" fmla="*/ 1 w 13"/>
              <a:gd name="T21" fmla="*/ 1 h 7"/>
              <a:gd name="T22" fmla="*/ 1 w 13"/>
              <a:gd name="T23" fmla="*/ 1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7"/>
              <a:gd name="T38" fmla="*/ 13 w 1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7">
                <a:moveTo>
                  <a:pt x="12" y="4"/>
                </a:moveTo>
                <a:lnTo>
                  <a:pt x="13" y="5"/>
                </a:lnTo>
                <a:lnTo>
                  <a:pt x="8" y="3"/>
                </a:lnTo>
                <a:lnTo>
                  <a:pt x="5" y="2"/>
                </a:lnTo>
                <a:lnTo>
                  <a:pt x="0" y="0"/>
                </a:lnTo>
                <a:lnTo>
                  <a:pt x="0" y="1"/>
                </a:lnTo>
                <a:lnTo>
                  <a:pt x="0" y="2"/>
                </a:lnTo>
                <a:lnTo>
                  <a:pt x="5" y="4"/>
                </a:lnTo>
                <a:lnTo>
                  <a:pt x="8" y="5"/>
                </a:lnTo>
                <a:lnTo>
                  <a:pt x="11" y="7"/>
                </a:lnTo>
                <a:lnTo>
                  <a:pt x="11" y="5"/>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33"/>
          <p:cNvSpPr>
            <a:spLocks/>
          </p:cNvSpPr>
          <p:nvPr/>
        </p:nvSpPr>
        <p:spPr bwMode="auto">
          <a:xfrm>
            <a:off x="4513855" y="3770892"/>
            <a:ext cx="4763" cy="3175"/>
          </a:xfrm>
          <a:custGeom>
            <a:avLst/>
            <a:gdLst>
              <a:gd name="T0" fmla="*/ 1 w 5"/>
              <a:gd name="T1" fmla="*/ 1 h 4"/>
              <a:gd name="T2" fmla="*/ 1 w 5"/>
              <a:gd name="T3" fmla="*/ 0 h 4"/>
              <a:gd name="T4" fmla="*/ 1 w 5"/>
              <a:gd name="T5" fmla="*/ 0 h 4"/>
              <a:gd name="T6" fmla="*/ 0 w 5"/>
              <a:gd name="T7" fmla="*/ 0 h 4"/>
              <a:gd name="T8" fmla="*/ 0 w 5"/>
              <a:gd name="T9" fmla="*/ 1 h 4"/>
              <a:gd name="T10" fmla="*/ 0 w 5"/>
              <a:gd name="T11" fmla="*/ 1 h 4"/>
              <a:gd name="T12" fmla="*/ 1 w 5"/>
              <a:gd name="T13" fmla="*/ 1 h 4"/>
              <a:gd name="T14" fmla="*/ 1 w 5"/>
              <a:gd name="T15" fmla="*/ 1 h 4"/>
              <a:gd name="T16" fmla="*/ 1 w 5"/>
              <a:gd name="T17" fmla="*/ 1 h 4"/>
              <a:gd name="T18" fmla="*/ 1 w 5"/>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
              <a:gd name="T32" fmla="*/ 5 w 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
                <a:moveTo>
                  <a:pt x="5" y="1"/>
                </a:moveTo>
                <a:lnTo>
                  <a:pt x="3" y="0"/>
                </a:lnTo>
                <a:lnTo>
                  <a:pt x="1" y="0"/>
                </a:lnTo>
                <a:lnTo>
                  <a:pt x="0" y="0"/>
                </a:lnTo>
                <a:lnTo>
                  <a:pt x="0" y="1"/>
                </a:lnTo>
                <a:lnTo>
                  <a:pt x="0" y="2"/>
                </a:lnTo>
                <a:lnTo>
                  <a:pt x="4" y="4"/>
                </a:lnTo>
                <a:lnTo>
                  <a:pt x="5" y="4"/>
                </a:lnTo>
                <a:lnTo>
                  <a:pt x="5" y="2"/>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34"/>
          <p:cNvSpPr>
            <a:spLocks/>
          </p:cNvSpPr>
          <p:nvPr/>
        </p:nvSpPr>
        <p:spPr bwMode="auto">
          <a:xfrm>
            <a:off x="4499568" y="3769304"/>
            <a:ext cx="14288" cy="4763"/>
          </a:xfrm>
          <a:custGeom>
            <a:avLst/>
            <a:gdLst>
              <a:gd name="T0" fmla="*/ 0 w 19"/>
              <a:gd name="T1" fmla="*/ 1 h 5"/>
              <a:gd name="T2" fmla="*/ 0 w 19"/>
              <a:gd name="T3" fmla="*/ 0 h 5"/>
              <a:gd name="T4" fmla="*/ 0 w 19"/>
              <a:gd name="T5" fmla="*/ 0 h 5"/>
              <a:gd name="T6" fmla="*/ 0 w 19"/>
              <a:gd name="T7" fmla="*/ 1 h 5"/>
              <a:gd name="T8" fmla="*/ 0 w 19"/>
              <a:gd name="T9" fmla="*/ 1 h 5"/>
              <a:gd name="T10" fmla="*/ 0 w 19"/>
              <a:gd name="T11" fmla="*/ 1 h 5"/>
              <a:gd name="T12" fmla="*/ 0 w 19"/>
              <a:gd name="T13" fmla="*/ 1 h 5"/>
              <a:gd name="T14" fmla="*/ 0 w 19"/>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5"/>
              <a:gd name="T26" fmla="*/ 19 w 1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5">
                <a:moveTo>
                  <a:pt x="19" y="2"/>
                </a:moveTo>
                <a:lnTo>
                  <a:pt x="16" y="0"/>
                </a:lnTo>
                <a:lnTo>
                  <a:pt x="0" y="0"/>
                </a:lnTo>
                <a:lnTo>
                  <a:pt x="0" y="3"/>
                </a:lnTo>
                <a:lnTo>
                  <a:pt x="0" y="5"/>
                </a:lnTo>
                <a:lnTo>
                  <a:pt x="19" y="5"/>
                </a:lnTo>
                <a:lnTo>
                  <a:pt x="19" y="3"/>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35"/>
          <p:cNvSpPr>
            <a:spLocks/>
          </p:cNvSpPr>
          <p:nvPr/>
        </p:nvSpPr>
        <p:spPr bwMode="auto">
          <a:xfrm>
            <a:off x="4490043" y="3769304"/>
            <a:ext cx="12700" cy="6350"/>
          </a:xfrm>
          <a:custGeom>
            <a:avLst/>
            <a:gdLst>
              <a:gd name="T0" fmla="*/ 1 w 16"/>
              <a:gd name="T1" fmla="*/ 0 h 8"/>
              <a:gd name="T2" fmla="*/ 1 w 16"/>
              <a:gd name="T3" fmla="*/ 0 h 8"/>
              <a:gd name="T4" fmla="*/ 1 w 16"/>
              <a:gd name="T5" fmla="*/ 1 h 8"/>
              <a:gd name="T6" fmla="*/ 0 w 16"/>
              <a:gd name="T7" fmla="*/ 1 h 8"/>
              <a:gd name="T8" fmla="*/ 0 w 16"/>
              <a:gd name="T9" fmla="*/ 1 h 8"/>
              <a:gd name="T10" fmla="*/ 0 w 16"/>
              <a:gd name="T11" fmla="*/ 1 h 8"/>
              <a:gd name="T12" fmla="*/ 1 w 16"/>
              <a:gd name="T13" fmla="*/ 1 h 8"/>
              <a:gd name="T14" fmla="*/ 1 w 16"/>
              <a:gd name="T15" fmla="*/ 1 h 8"/>
              <a:gd name="T16" fmla="*/ 1 w 16"/>
              <a:gd name="T17" fmla="*/ 1 h 8"/>
              <a:gd name="T18" fmla="*/ 1 w 1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12" y="0"/>
                </a:moveTo>
                <a:lnTo>
                  <a:pt x="16" y="0"/>
                </a:lnTo>
                <a:lnTo>
                  <a:pt x="2" y="5"/>
                </a:lnTo>
                <a:lnTo>
                  <a:pt x="0" y="6"/>
                </a:lnTo>
                <a:lnTo>
                  <a:pt x="0" y="7"/>
                </a:lnTo>
                <a:lnTo>
                  <a:pt x="0" y="8"/>
                </a:lnTo>
                <a:lnTo>
                  <a:pt x="2" y="7"/>
                </a:lnTo>
                <a:lnTo>
                  <a:pt x="12" y="4"/>
                </a:lnTo>
                <a:lnTo>
                  <a:pt x="12" y="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36"/>
          <p:cNvSpPr>
            <a:spLocks/>
          </p:cNvSpPr>
          <p:nvPr/>
        </p:nvSpPr>
        <p:spPr bwMode="auto">
          <a:xfrm>
            <a:off x="4483693" y="3774067"/>
            <a:ext cx="6350" cy="6350"/>
          </a:xfrm>
          <a:custGeom>
            <a:avLst/>
            <a:gdLst>
              <a:gd name="T0" fmla="*/ 0 w 10"/>
              <a:gd name="T1" fmla="*/ 0 h 7"/>
              <a:gd name="T2" fmla="*/ 0 w 10"/>
              <a:gd name="T3" fmla="*/ 1 h 7"/>
              <a:gd name="T4" fmla="*/ 0 w 10"/>
              <a:gd name="T5" fmla="*/ 1 h 7"/>
              <a:gd name="T6" fmla="*/ 0 w 10"/>
              <a:gd name="T7" fmla="*/ 1 h 7"/>
              <a:gd name="T8" fmla="*/ 0 w 10"/>
              <a:gd name="T9" fmla="*/ 1 h 7"/>
              <a:gd name="T10" fmla="*/ 0 w 10"/>
              <a:gd name="T11" fmla="*/ 1 h 7"/>
              <a:gd name="T12" fmla="*/ 0 w 10"/>
              <a:gd name="T13" fmla="*/ 1 h 7"/>
              <a:gd name="T14" fmla="*/ 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9" y="0"/>
                </a:moveTo>
                <a:lnTo>
                  <a:pt x="4" y="2"/>
                </a:lnTo>
                <a:lnTo>
                  <a:pt x="0" y="5"/>
                </a:lnTo>
                <a:lnTo>
                  <a:pt x="2" y="6"/>
                </a:lnTo>
                <a:lnTo>
                  <a:pt x="3" y="7"/>
                </a:lnTo>
                <a:lnTo>
                  <a:pt x="10" y="2"/>
                </a:lnTo>
                <a:lnTo>
                  <a:pt x="9"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37"/>
          <p:cNvSpPr>
            <a:spLocks/>
          </p:cNvSpPr>
          <p:nvPr/>
        </p:nvSpPr>
        <p:spPr bwMode="auto">
          <a:xfrm>
            <a:off x="4482105" y="3777242"/>
            <a:ext cx="6350" cy="3175"/>
          </a:xfrm>
          <a:custGeom>
            <a:avLst/>
            <a:gdLst>
              <a:gd name="T0" fmla="*/ 1 w 7"/>
              <a:gd name="T1" fmla="*/ 1 h 3"/>
              <a:gd name="T2" fmla="*/ 1 w 7"/>
              <a:gd name="T3" fmla="*/ 0 h 3"/>
              <a:gd name="T4" fmla="*/ 0 w 7"/>
              <a:gd name="T5" fmla="*/ 1 h 3"/>
              <a:gd name="T6" fmla="*/ 0 w 7"/>
              <a:gd name="T7" fmla="*/ 1 h 3"/>
              <a:gd name="T8" fmla="*/ 0 w 7"/>
              <a:gd name="T9" fmla="*/ 1 h 3"/>
              <a:gd name="T10" fmla="*/ 1 w 7"/>
              <a:gd name="T11" fmla="*/ 0 h 3"/>
              <a:gd name="T12" fmla="*/ 1 w 7"/>
              <a:gd name="T13" fmla="*/ 1 h 3"/>
              <a:gd name="T14" fmla="*/ 1 w 7"/>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3" y="1"/>
                </a:moveTo>
                <a:lnTo>
                  <a:pt x="3" y="0"/>
                </a:lnTo>
                <a:lnTo>
                  <a:pt x="0" y="1"/>
                </a:lnTo>
                <a:lnTo>
                  <a:pt x="0" y="2"/>
                </a:lnTo>
                <a:lnTo>
                  <a:pt x="0" y="3"/>
                </a:lnTo>
                <a:lnTo>
                  <a:pt x="7" y="0"/>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38"/>
          <p:cNvSpPr>
            <a:spLocks/>
          </p:cNvSpPr>
          <p:nvPr/>
        </p:nvSpPr>
        <p:spPr bwMode="auto">
          <a:xfrm>
            <a:off x="4466230" y="3778829"/>
            <a:ext cx="17463" cy="17463"/>
          </a:xfrm>
          <a:custGeom>
            <a:avLst/>
            <a:gdLst>
              <a:gd name="T0" fmla="*/ 1 w 21"/>
              <a:gd name="T1" fmla="*/ 0 h 23"/>
              <a:gd name="T2" fmla="*/ 1 w 21"/>
              <a:gd name="T3" fmla="*/ 0 h 23"/>
              <a:gd name="T4" fmla="*/ 1 w 21"/>
              <a:gd name="T5" fmla="*/ 0 h 23"/>
              <a:gd name="T6" fmla="*/ 1 w 21"/>
              <a:gd name="T7" fmla="*/ 0 h 23"/>
              <a:gd name="T8" fmla="*/ 0 w 21"/>
              <a:gd name="T9" fmla="*/ 0 h 23"/>
              <a:gd name="T10" fmla="*/ 1 w 21"/>
              <a:gd name="T11" fmla="*/ 0 h 23"/>
              <a:gd name="T12" fmla="*/ 1 w 21"/>
              <a:gd name="T13" fmla="*/ 0 h 23"/>
              <a:gd name="T14" fmla="*/ 1 w 21"/>
              <a:gd name="T15" fmla="*/ 0 h 23"/>
              <a:gd name="T16" fmla="*/ 1 w 21"/>
              <a:gd name="T17" fmla="*/ 0 h 23"/>
              <a:gd name="T18" fmla="*/ 1 w 21"/>
              <a:gd name="T19" fmla="*/ 0 h 23"/>
              <a:gd name="T20" fmla="*/ 1 w 21"/>
              <a:gd name="T21" fmla="*/ 0 h 23"/>
              <a:gd name="T22" fmla="*/ 1 w 21"/>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3"/>
              <a:gd name="T38" fmla="*/ 21 w 21"/>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3">
                <a:moveTo>
                  <a:pt x="20" y="0"/>
                </a:moveTo>
                <a:lnTo>
                  <a:pt x="16" y="2"/>
                </a:lnTo>
                <a:lnTo>
                  <a:pt x="4" y="14"/>
                </a:lnTo>
                <a:lnTo>
                  <a:pt x="0" y="21"/>
                </a:lnTo>
                <a:lnTo>
                  <a:pt x="1" y="22"/>
                </a:lnTo>
                <a:lnTo>
                  <a:pt x="2" y="23"/>
                </a:lnTo>
                <a:lnTo>
                  <a:pt x="7" y="16"/>
                </a:lnTo>
                <a:lnTo>
                  <a:pt x="18" y="5"/>
                </a:lnTo>
                <a:lnTo>
                  <a:pt x="21" y="2"/>
                </a:lnTo>
                <a:lnTo>
                  <a:pt x="20" y="1"/>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39"/>
          <p:cNvSpPr>
            <a:spLocks/>
          </p:cNvSpPr>
          <p:nvPr/>
        </p:nvSpPr>
        <p:spPr bwMode="auto">
          <a:xfrm>
            <a:off x="4464643" y="3793117"/>
            <a:ext cx="3175" cy="6350"/>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w 5"/>
              <a:gd name="T13" fmla="*/ 0 h 9"/>
              <a:gd name="T14" fmla="*/ 0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4"/>
                </a:moveTo>
                <a:lnTo>
                  <a:pt x="5" y="0"/>
                </a:lnTo>
                <a:lnTo>
                  <a:pt x="0" y="9"/>
                </a:lnTo>
                <a:lnTo>
                  <a:pt x="1" y="9"/>
                </a:lnTo>
                <a:lnTo>
                  <a:pt x="3" y="9"/>
                </a:lnTo>
                <a:lnTo>
                  <a:pt x="5" y="5"/>
                </a:lnTo>
                <a:lnTo>
                  <a:pt x="4"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40"/>
          <p:cNvSpPr>
            <a:spLocks/>
          </p:cNvSpPr>
          <p:nvPr/>
        </p:nvSpPr>
        <p:spPr bwMode="auto">
          <a:xfrm>
            <a:off x="4448768" y="3799467"/>
            <a:ext cx="17463" cy="60325"/>
          </a:xfrm>
          <a:custGeom>
            <a:avLst/>
            <a:gdLst>
              <a:gd name="T0" fmla="*/ 1 w 21"/>
              <a:gd name="T1" fmla="*/ 0 h 77"/>
              <a:gd name="T2" fmla="*/ 1 w 21"/>
              <a:gd name="T3" fmla="*/ 0 h 77"/>
              <a:gd name="T4" fmla="*/ 1 w 21"/>
              <a:gd name="T5" fmla="*/ 0 h 77"/>
              <a:gd name="T6" fmla="*/ 1 w 21"/>
              <a:gd name="T7" fmla="*/ 0 h 77"/>
              <a:gd name="T8" fmla="*/ 1 w 21"/>
              <a:gd name="T9" fmla="*/ 0 h 77"/>
              <a:gd name="T10" fmla="*/ 1 w 21"/>
              <a:gd name="T11" fmla="*/ 0 h 77"/>
              <a:gd name="T12" fmla="*/ 1 w 21"/>
              <a:gd name="T13" fmla="*/ 0 h 77"/>
              <a:gd name="T14" fmla="*/ 1 w 21"/>
              <a:gd name="T15" fmla="*/ 0 h 77"/>
              <a:gd name="T16" fmla="*/ 1 w 21"/>
              <a:gd name="T17" fmla="*/ 0 h 77"/>
              <a:gd name="T18" fmla="*/ 1 w 21"/>
              <a:gd name="T19" fmla="*/ 0 h 77"/>
              <a:gd name="T20" fmla="*/ 1 w 21"/>
              <a:gd name="T21" fmla="*/ 0 h 77"/>
              <a:gd name="T22" fmla="*/ 0 w 21"/>
              <a:gd name="T23" fmla="*/ 0 h 77"/>
              <a:gd name="T24" fmla="*/ 1 w 21"/>
              <a:gd name="T25" fmla="*/ 0 h 77"/>
              <a:gd name="T26" fmla="*/ 1 w 21"/>
              <a:gd name="T27" fmla="*/ 0 h 77"/>
              <a:gd name="T28" fmla="*/ 1 w 21"/>
              <a:gd name="T29" fmla="*/ 0 h 77"/>
              <a:gd name="T30" fmla="*/ 1 w 21"/>
              <a:gd name="T31" fmla="*/ 0 h 77"/>
              <a:gd name="T32" fmla="*/ 1 w 21"/>
              <a:gd name="T33" fmla="*/ 0 h 77"/>
              <a:gd name="T34" fmla="*/ 1 w 21"/>
              <a:gd name="T35" fmla="*/ 0 h 77"/>
              <a:gd name="T36" fmla="*/ 1 w 21"/>
              <a:gd name="T37" fmla="*/ 0 h 77"/>
              <a:gd name="T38" fmla="*/ 1 w 21"/>
              <a:gd name="T39" fmla="*/ 0 h 77"/>
              <a:gd name="T40" fmla="*/ 1 w 21"/>
              <a:gd name="T41" fmla="*/ 0 h 77"/>
              <a:gd name="T42" fmla="*/ 1 w 21"/>
              <a:gd name="T43" fmla="*/ 0 h 77"/>
              <a:gd name="T44" fmla="*/ 1 w 21"/>
              <a:gd name="T45" fmla="*/ 0 h 77"/>
              <a:gd name="T46" fmla="*/ 1 w 21"/>
              <a:gd name="T47" fmla="*/ 0 h 77"/>
              <a:gd name="T48" fmla="*/ 1 w 21"/>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77"/>
              <a:gd name="T77" fmla="*/ 21 w 21"/>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77">
                <a:moveTo>
                  <a:pt x="19" y="1"/>
                </a:moveTo>
                <a:lnTo>
                  <a:pt x="18" y="0"/>
                </a:lnTo>
                <a:lnTo>
                  <a:pt x="17" y="3"/>
                </a:lnTo>
                <a:lnTo>
                  <a:pt x="14" y="11"/>
                </a:lnTo>
                <a:lnTo>
                  <a:pt x="13" y="15"/>
                </a:lnTo>
                <a:lnTo>
                  <a:pt x="10" y="21"/>
                </a:lnTo>
                <a:lnTo>
                  <a:pt x="9" y="26"/>
                </a:lnTo>
                <a:lnTo>
                  <a:pt x="7" y="33"/>
                </a:lnTo>
                <a:lnTo>
                  <a:pt x="6" y="38"/>
                </a:lnTo>
                <a:lnTo>
                  <a:pt x="3" y="52"/>
                </a:lnTo>
                <a:lnTo>
                  <a:pt x="1" y="68"/>
                </a:lnTo>
                <a:lnTo>
                  <a:pt x="0" y="77"/>
                </a:lnTo>
                <a:lnTo>
                  <a:pt x="2" y="77"/>
                </a:lnTo>
                <a:lnTo>
                  <a:pt x="3" y="68"/>
                </a:lnTo>
                <a:lnTo>
                  <a:pt x="6" y="52"/>
                </a:lnTo>
                <a:lnTo>
                  <a:pt x="8" y="38"/>
                </a:lnTo>
                <a:lnTo>
                  <a:pt x="9" y="33"/>
                </a:lnTo>
                <a:lnTo>
                  <a:pt x="11" y="26"/>
                </a:lnTo>
                <a:lnTo>
                  <a:pt x="13" y="21"/>
                </a:lnTo>
                <a:lnTo>
                  <a:pt x="15" y="15"/>
                </a:lnTo>
                <a:lnTo>
                  <a:pt x="16" y="11"/>
                </a:lnTo>
                <a:lnTo>
                  <a:pt x="17" y="7"/>
                </a:lnTo>
                <a:lnTo>
                  <a:pt x="18" y="6"/>
                </a:lnTo>
                <a:lnTo>
                  <a:pt x="21" y="1"/>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241"/>
          <p:cNvSpPr>
            <a:spLocks/>
          </p:cNvSpPr>
          <p:nvPr/>
        </p:nvSpPr>
        <p:spPr bwMode="auto">
          <a:xfrm>
            <a:off x="4445593" y="3859792"/>
            <a:ext cx="123825" cy="55563"/>
          </a:xfrm>
          <a:custGeom>
            <a:avLst/>
            <a:gdLst>
              <a:gd name="T0" fmla="*/ 1 w 156"/>
              <a:gd name="T1" fmla="*/ 0 h 71"/>
              <a:gd name="T2" fmla="*/ 1 w 156"/>
              <a:gd name="T3" fmla="*/ 0 h 71"/>
              <a:gd name="T4" fmla="*/ 1 w 156"/>
              <a:gd name="T5" fmla="*/ 0 h 71"/>
              <a:gd name="T6" fmla="*/ 1 w 156"/>
              <a:gd name="T7" fmla="*/ 0 h 71"/>
              <a:gd name="T8" fmla="*/ 1 w 156"/>
              <a:gd name="T9" fmla="*/ 0 h 71"/>
              <a:gd name="T10" fmla="*/ 0 w 156"/>
              <a:gd name="T11" fmla="*/ 0 h 71"/>
              <a:gd name="T12" fmla="*/ 1 w 156"/>
              <a:gd name="T13" fmla="*/ 0 h 71"/>
              <a:gd name="T14" fmla="*/ 1 w 156"/>
              <a:gd name="T15" fmla="*/ 0 h 71"/>
              <a:gd name="T16" fmla="*/ 1 w 156"/>
              <a:gd name="T17" fmla="*/ 0 h 71"/>
              <a:gd name="T18" fmla="*/ 1 w 156"/>
              <a:gd name="T19" fmla="*/ 0 h 71"/>
              <a:gd name="T20" fmla="*/ 1 w 156"/>
              <a:gd name="T21" fmla="*/ 0 h 71"/>
              <a:gd name="T22" fmla="*/ 1 w 156"/>
              <a:gd name="T23" fmla="*/ 0 h 71"/>
              <a:gd name="T24" fmla="*/ 1 w 156"/>
              <a:gd name="T25" fmla="*/ 0 h 71"/>
              <a:gd name="T26" fmla="*/ 1 w 156"/>
              <a:gd name="T27" fmla="*/ 0 h 71"/>
              <a:gd name="T28" fmla="*/ 1 w 156"/>
              <a:gd name="T29" fmla="*/ 0 h 71"/>
              <a:gd name="T30" fmla="*/ 1 w 156"/>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71"/>
              <a:gd name="T50" fmla="*/ 156 w 156"/>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71">
                <a:moveTo>
                  <a:pt x="5" y="0"/>
                </a:moveTo>
                <a:lnTo>
                  <a:pt x="5" y="11"/>
                </a:lnTo>
                <a:lnTo>
                  <a:pt x="3" y="32"/>
                </a:lnTo>
                <a:lnTo>
                  <a:pt x="3" y="44"/>
                </a:lnTo>
                <a:lnTo>
                  <a:pt x="1" y="56"/>
                </a:lnTo>
                <a:lnTo>
                  <a:pt x="0" y="70"/>
                </a:lnTo>
                <a:lnTo>
                  <a:pt x="155" y="71"/>
                </a:lnTo>
                <a:lnTo>
                  <a:pt x="156" y="70"/>
                </a:lnTo>
                <a:lnTo>
                  <a:pt x="153" y="68"/>
                </a:lnTo>
                <a:lnTo>
                  <a:pt x="3" y="68"/>
                </a:lnTo>
                <a:lnTo>
                  <a:pt x="4" y="56"/>
                </a:lnTo>
                <a:lnTo>
                  <a:pt x="5" y="44"/>
                </a:lnTo>
                <a:lnTo>
                  <a:pt x="5" y="32"/>
                </a:lnTo>
                <a:lnTo>
                  <a:pt x="7" y="11"/>
                </a:lnTo>
                <a:lnTo>
                  <a:pt x="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42"/>
          <p:cNvSpPr>
            <a:spLocks/>
          </p:cNvSpPr>
          <p:nvPr/>
        </p:nvSpPr>
        <p:spPr bwMode="auto">
          <a:xfrm>
            <a:off x="4447180" y="3928054"/>
            <a:ext cx="120650" cy="141288"/>
          </a:xfrm>
          <a:custGeom>
            <a:avLst/>
            <a:gdLst>
              <a:gd name="T0" fmla="*/ 0 w 154"/>
              <a:gd name="T1" fmla="*/ 1 h 176"/>
              <a:gd name="T2" fmla="*/ 0 w 154"/>
              <a:gd name="T3" fmla="*/ 1 h 176"/>
              <a:gd name="T4" fmla="*/ 0 w 154"/>
              <a:gd name="T5" fmla="*/ 1 h 176"/>
              <a:gd name="T6" fmla="*/ 0 w 154"/>
              <a:gd name="T7" fmla="*/ 1 h 176"/>
              <a:gd name="T8" fmla="*/ 0 w 154"/>
              <a:gd name="T9" fmla="*/ 1 h 176"/>
              <a:gd name="T10" fmla="*/ 0 w 154"/>
              <a:gd name="T11" fmla="*/ 1 h 176"/>
              <a:gd name="T12" fmla="*/ 0 w 154"/>
              <a:gd name="T13" fmla="*/ 1 h 176"/>
              <a:gd name="T14" fmla="*/ 0 w 154"/>
              <a:gd name="T15" fmla="*/ 1 h 176"/>
              <a:gd name="T16" fmla="*/ 0 w 154"/>
              <a:gd name="T17" fmla="*/ 1 h 176"/>
              <a:gd name="T18" fmla="*/ 0 w 154"/>
              <a:gd name="T19" fmla="*/ 1 h 176"/>
              <a:gd name="T20" fmla="*/ 0 w 154"/>
              <a:gd name="T21" fmla="*/ 1 h 176"/>
              <a:gd name="T22" fmla="*/ 0 w 154"/>
              <a:gd name="T23" fmla="*/ 1 h 176"/>
              <a:gd name="T24" fmla="*/ 0 w 154"/>
              <a:gd name="T25" fmla="*/ 1 h 176"/>
              <a:gd name="T26" fmla="*/ 0 w 154"/>
              <a:gd name="T27" fmla="*/ 1 h 176"/>
              <a:gd name="T28" fmla="*/ 0 w 154"/>
              <a:gd name="T29" fmla="*/ 1 h 176"/>
              <a:gd name="T30" fmla="*/ 0 w 154"/>
              <a:gd name="T31" fmla="*/ 1 h 176"/>
              <a:gd name="T32" fmla="*/ 0 w 154"/>
              <a:gd name="T33" fmla="*/ 1 h 176"/>
              <a:gd name="T34" fmla="*/ 0 w 154"/>
              <a:gd name="T35" fmla="*/ 1 h 176"/>
              <a:gd name="T36" fmla="*/ 0 w 154"/>
              <a:gd name="T37" fmla="*/ 1 h 176"/>
              <a:gd name="T38" fmla="*/ 0 w 154"/>
              <a:gd name="T39" fmla="*/ 1 h 176"/>
              <a:gd name="T40" fmla="*/ 0 w 154"/>
              <a:gd name="T41" fmla="*/ 1 h 176"/>
              <a:gd name="T42" fmla="*/ 0 w 154"/>
              <a:gd name="T43" fmla="*/ 1 h 176"/>
              <a:gd name="T44" fmla="*/ 0 w 154"/>
              <a:gd name="T45" fmla="*/ 1 h 176"/>
              <a:gd name="T46" fmla="*/ 0 w 154"/>
              <a:gd name="T47" fmla="*/ 1 h 176"/>
              <a:gd name="T48" fmla="*/ 0 w 154"/>
              <a:gd name="T49" fmla="*/ 1 h 176"/>
              <a:gd name="T50" fmla="*/ 0 w 154"/>
              <a:gd name="T51" fmla="*/ 1 h 176"/>
              <a:gd name="T52" fmla="*/ 0 w 154"/>
              <a:gd name="T53" fmla="*/ 1 h 176"/>
              <a:gd name="T54" fmla="*/ 0 w 154"/>
              <a:gd name="T55" fmla="*/ 1 h 176"/>
              <a:gd name="T56" fmla="*/ 0 w 154"/>
              <a:gd name="T57" fmla="*/ 1 h 176"/>
              <a:gd name="T58" fmla="*/ 0 w 154"/>
              <a:gd name="T59" fmla="*/ 1 h 176"/>
              <a:gd name="T60" fmla="*/ 0 w 154"/>
              <a:gd name="T61" fmla="*/ 1 h 176"/>
              <a:gd name="T62" fmla="*/ 0 w 154"/>
              <a:gd name="T63" fmla="*/ 1 h 176"/>
              <a:gd name="T64" fmla="*/ 0 w 154"/>
              <a:gd name="T65" fmla="*/ 1 h 176"/>
              <a:gd name="T66" fmla="*/ 0 w 154"/>
              <a:gd name="T67" fmla="*/ 1 h 176"/>
              <a:gd name="T68" fmla="*/ 0 w 154"/>
              <a:gd name="T69" fmla="*/ 1 h 176"/>
              <a:gd name="T70" fmla="*/ 0 w 154"/>
              <a:gd name="T71" fmla="*/ 1 h 176"/>
              <a:gd name="T72" fmla="*/ 0 w 154"/>
              <a:gd name="T73" fmla="*/ 1 h 176"/>
              <a:gd name="T74" fmla="*/ 0 w 154"/>
              <a:gd name="T75" fmla="*/ 1 h 176"/>
              <a:gd name="T76" fmla="*/ 0 w 154"/>
              <a:gd name="T77" fmla="*/ 1 h 176"/>
              <a:gd name="T78" fmla="*/ 0 w 154"/>
              <a:gd name="T79" fmla="*/ 1 h 176"/>
              <a:gd name="T80" fmla="*/ 0 w 154"/>
              <a:gd name="T81" fmla="*/ 1 h 176"/>
              <a:gd name="T82" fmla="*/ 0 w 154"/>
              <a:gd name="T83" fmla="*/ 1 h 176"/>
              <a:gd name="T84" fmla="*/ 0 w 154"/>
              <a:gd name="T85" fmla="*/ 0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6"/>
              <a:gd name="T131" fmla="*/ 154 w 154"/>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6">
                <a:moveTo>
                  <a:pt x="0" y="0"/>
                </a:moveTo>
                <a:lnTo>
                  <a:pt x="2" y="8"/>
                </a:lnTo>
                <a:lnTo>
                  <a:pt x="2" y="16"/>
                </a:lnTo>
                <a:lnTo>
                  <a:pt x="2" y="24"/>
                </a:lnTo>
                <a:lnTo>
                  <a:pt x="3" y="32"/>
                </a:lnTo>
                <a:lnTo>
                  <a:pt x="3" y="40"/>
                </a:lnTo>
                <a:lnTo>
                  <a:pt x="4" y="47"/>
                </a:lnTo>
                <a:lnTo>
                  <a:pt x="4" y="55"/>
                </a:lnTo>
                <a:lnTo>
                  <a:pt x="5" y="62"/>
                </a:lnTo>
                <a:lnTo>
                  <a:pt x="6" y="70"/>
                </a:lnTo>
                <a:lnTo>
                  <a:pt x="7" y="77"/>
                </a:lnTo>
                <a:lnTo>
                  <a:pt x="8" y="84"/>
                </a:lnTo>
                <a:lnTo>
                  <a:pt x="8" y="91"/>
                </a:lnTo>
                <a:lnTo>
                  <a:pt x="10" y="96"/>
                </a:lnTo>
                <a:lnTo>
                  <a:pt x="11" y="100"/>
                </a:lnTo>
                <a:lnTo>
                  <a:pt x="12" y="105"/>
                </a:lnTo>
                <a:lnTo>
                  <a:pt x="13" y="109"/>
                </a:lnTo>
                <a:lnTo>
                  <a:pt x="14" y="114"/>
                </a:lnTo>
                <a:lnTo>
                  <a:pt x="17" y="119"/>
                </a:lnTo>
                <a:lnTo>
                  <a:pt x="18" y="123"/>
                </a:lnTo>
                <a:lnTo>
                  <a:pt x="19" y="128"/>
                </a:lnTo>
                <a:lnTo>
                  <a:pt x="21" y="131"/>
                </a:lnTo>
                <a:lnTo>
                  <a:pt x="23" y="136"/>
                </a:lnTo>
                <a:lnTo>
                  <a:pt x="26" y="139"/>
                </a:lnTo>
                <a:lnTo>
                  <a:pt x="27" y="144"/>
                </a:lnTo>
                <a:lnTo>
                  <a:pt x="29" y="145"/>
                </a:lnTo>
                <a:lnTo>
                  <a:pt x="30" y="147"/>
                </a:lnTo>
                <a:lnTo>
                  <a:pt x="32" y="150"/>
                </a:lnTo>
                <a:lnTo>
                  <a:pt x="33" y="151"/>
                </a:lnTo>
                <a:lnTo>
                  <a:pt x="35" y="153"/>
                </a:lnTo>
                <a:lnTo>
                  <a:pt x="36" y="155"/>
                </a:lnTo>
                <a:lnTo>
                  <a:pt x="38" y="157"/>
                </a:lnTo>
                <a:lnTo>
                  <a:pt x="40" y="159"/>
                </a:lnTo>
                <a:lnTo>
                  <a:pt x="42" y="160"/>
                </a:lnTo>
                <a:lnTo>
                  <a:pt x="44" y="162"/>
                </a:lnTo>
                <a:lnTo>
                  <a:pt x="46" y="163"/>
                </a:lnTo>
                <a:lnTo>
                  <a:pt x="49" y="166"/>
                </a:lnTo>
                <a:lnTo>
                  <a:pt x="52" y="167"/>
                </a:lnTo>
                <a:lnTo>
                  <a:pt x="55" y="168"/>
                </a:lnTo>
                <a:lnTo>
                  <a:pt x="57" y="169"/>
                </a:lnTo>
                <a:lnTo>
                  <a:pt x="59" y="170"/>
                </a:lnTo>
                <a:lnTo>
                  <a:pt x="61" y="172"/>
                </a:lnTo>
                <a:lnTo>
                  <a:pt x="64" y="173"/>
                </a:lnTo>
                <a:lnTo>
                  <a:pt x="67" y="174"/>
                </a:lnTo>
                <a:lnTo>
                  <a:pt x="70" y="174"/>
                </a:lnTo>
                <a:lnTo>
                  <a:pt x="72" y="175"/>
                </a:lnTo>
                <a:lnTo>
                  <a:pt x="75" y="175"/>
                </a:lnTo>
                <a:lnTo>
                  <a:pt x="78" y="175"/>
                </a:lnTo>
                <a:lnTo>
                  <a:pt x="80" y="176"/>
                </a:lnTo>
                <a:lnTo>
                  <a:pt x="83" y="175"/>
                </a:lnTo>
                <a:lnTo>
                  <a:pt x="87" y="175"/>
                </a:lnTo>
                <a:lnTo>
                  <a:pt x="90" y="175"/>
                </a:lnTo>
                <a:lnTo>
                  <a:pt x="93" y="174"/>
                </a:lnTo>
                <a:lnTo>
                  <a:pt x="96" y="173"/>
                </a:lnTo>
                <a:lnTo>
                  <a:pt x="99" y="172"/>
                </a:lnTo>
                <a:lnTo>
                  <a:pt x="103" y="169"/>
                </a:lnTo>
                <a:lnTo>
                  <a:pt x="105" y="168"/>
                </a:lnTo>
                <a:lnTo>
                  <a:pt x="109" y="166"/>
                </a:lnTo>
                <a:lnTo>
                  <a:pt x="111" y="163"/>
                </a:lnTo>
                <a:lnTo>
                  <a:pt x="114" y="161"/>
                </a:lnTo>
                <a:lnTo>
                  <a:pt x="117" y="159"/>
                </a:lnTo>
                <a:lnTo>
                  <a:pt x="120" y="155"/>
                </a:lnTo>
                <a:lnTo>
                  <a:pt x="123" y="152"/>
                </a:lnTo>
                <a:lnTo>
                  <a:pt x="126" y="149"/>
                </a:lnTo>
                <a:lnTo>
                  <a:pt x="128" y="145"/>
                </a:lnTo>
                <a:lnTo>
                  <a:pt x="131" y="140"/>
                </a:lnTo>
                <a:lnTo>
                  <a:pt x="133" y="136"/>
                </a:lnTo>
                <a:lnTo>
                  <a:pt x="135" y="131"/>
                </a:lnTo>
                <a:lnTo>
                  <a:pt x="136" y="127"/>
                </a:lnTo>
                <a:lnTo>
                  <a:pt x="139" y="121"/>
                </a:lnTo>
                <a:lnTo>
                  <a:pt x="140" y="116"/>
                </a:lnTo>
                <a:lnTo>
                  <a:pt x="141" y="110"/>
                </a:lnTo>
                <a:lnTo>
                  <a:pt x="142" y="105"/>
                </a:lnTo>
                <a:lnTo>
                  <a:pt x="144" y="98"/>
                </a:lnTo>
                <a:lnTo>
                  <a:pt x="146" y="91"/>
                </a:lnTo>
                <a:lnTo>
                  <a:pt x="147" y="83"/>
                </a:lnTo>
                <a:lnTo>
                  <a:pt x="149" y="76"/>
                </a:lnTo>
                <a:lnTo>
                  <a:pt x="150" y="68"/>
                </a:lnTo>
                <a:lnTo>
                  <a:pt x="150" y="59"/>
                </a:lnTo>
                <a:lnTo>
                  <a:pt x="151" y="51"/>
                </a:lnTo>
                <a:lnTo>
                  <a:pt x="152" y="41"/>
                </a:lnTo>
                <a:lnTo>
                  <a:pt x="152" y="31"/>
                </a:lnTo>
                <a:lnTo>
                  <a:pt x="154" y="21"/>
                </a:lnTo>
                <a:lnTo>
                  <a:pt x="154" y="10"/>
                </a:lnTo>
                <a:lnTo>
                  <a:pt x="154" y="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243"/>
          <p:cNvSpPr>
            <a:spLocks/>
          </p:cNvSpPr>
          <p:nvPr/>
        </p:nvSpPr>
        <p:spPr bwMode="auto">
          <a:xfrm>
            <a:off x="4445593" y="3928054"/>
            <a:ext cx="3175" cy="20638"/>
          </a:xfrm>
          <a:custGeom>
            <a:avLst/>
            <a:gdLst>
              <a:gd name="T0" fmla="*/ 1 w 4"/>
              <a:gd name="T1" fmla="*/ 0 h 24"/>
              <a:gd name="T2" fmla="*/ 0 w 4"/>
              <a:gd name="T3" fmla="*/ 0 h 24"/>
              <a:gd name="T4" fmla="*/ 1 w 4"/>
              <a:gd name="T5" fmla="*/ 1 h 24"/>
              <a:gd name="T6" fmla="*/ 1 w 4"/>
              <a:gd name="T7" fmla="*/ 1 h 24"/>
              <a:gd name="T8" fmla="*/ 1 w 4"/>
              <a:gd name="T9" fmla="*/ 1 h 24"/>
              <a:gd name="T10" fmla="*/ 1 w 4"/>
              <a:gd name="T11" fmla="*/ 1 h 24"/>
              <a:gd name="T12" fmla="*/ 1 w 4"/>
              <a:gd name="T13" fmla="*/ 0 h 24"/>
              <a:gd name="T14" fmla="*/ 0 60000 65536"/>
              <a:gd name="T15" fmla="*/ 0 60000 65536"/>
              <a:gd name="T16" fmla="*/ 0 60000 65536"/>
              <a:gd name="T17" fmla="*/ 0 60000 65536"/>
              <a:gd name="T18" fmla="*/ 0 60000 65536"/>
              <a:gd name="T19" fmla="*/ 0 60000 65536"/>
              <a:gd name="T20" fmla="*/ 0 60000 65536"/>
              <a:gd name="T21" fmla="*/ 0 w 4"/>
              <a:gd name="T22" fmla="*/ 0 h 24"/>
              <a:gd name="T23" fmla="*/ 4 w 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4">
                <a:moveTo>
                  <a:pt x="3" y="0"/>
                </a:moveTo>
                <a:lnTo>
                  <a:pt x="0" y="0"/>
                </a:lnTo>
                <a:lnTo>
                  <a:pt x="1" y="8"/>
                </a:lnTo>
                <a:lnTo>
                  <a:pt x="1" y="24"/>
                </a:lnTo>
                <a:lnTo>
                  <a:pt x="4" y="24"/>
                </a:lnTo>
                <a:lnTo>
                  <a:pt x="4"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44"/>
          <p:cNvSpPr>
            <a:spLocks/>
          </p:cNvSpPr>
          <p:nvPr/>
        </p:nvSpPr>
        <p:spPr bwMode="auto">
          <a:xfrm>
            <a:off x="4447180" y="3948692"/>
            <a:ext cx="3175" cy="23813"/>
          </a:xfrm>
          <a:custGeom>
            <a:avLst/>
            <a:gdLst>
              <a:gd name="T0" fmla="*/ 0 w 5"/>
              <a:gd name="T1" fmla="*/ 0 h 31"/>
              <a:gd name="T2" fmla="*/ 0 w 5"/>
              <a:gd name="T3" fmla="*/ 0 h 31"/>
              <a:gd name="T4" fmla="*/ 0 w 5"/>
              <a:gd name="T5" fmla="*/ 0 h 31"/>
              <a:gd name="T6" fmla="*/ 0 w 5"/>
              <a:gd name="T7" fmla="*/ 0 h 31"/>
              <a:gd name="T8" fmla="*/ 0 w 5"/>
              <a:gd name="T9" fmla="*/ 0 h 31"/>
              <a:gd name="T10" fmla="*/ 0 w 5"/>
              <a:gd name="T11" fmla="*/ 0 h 31"/>
              <a:gd name="T12" fmla="*/ 0 w 5"/>
              <a:gd name="T13" fmla="*/ 0 h 31"/>
              <a:gd name="T14" fmla="*/ 0 w 5"/>
              <a:gd name="T15" fmla="*/ 0 h 31"/>
              <a:gd name="T16" fmla="*/ 0 w 5"/>
              <a:gd name="T17" fmla="*/ 0 h 31"/>
              <a:gd name="T18" fmla="*/ 0 w 5"/>
              <a:gd name="T19" fmla="*/ 0 h 31"/>
              <a:gd name="T20" fmla="*/ 0 w 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1"/>
              <a:gd name="T35" fmla="*/ 5 w 5"/>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1">
                <a:moveTo>
                  <a:pt x="0" y="0"/>
                </a:moveTo>
                <a:lnTo>
                  <a:pt x="2" y="8"/>
                </a:lnTo>
                <a:lnTo>
                  <a:pt x="2" y="16"/>
                </a:lnTo>
                <a:lnTo>
                  <a:pt x="3" y="23"/>
                </a:lnTo>
                <a:lnTo>
                  <a:pt x="3" y="31"/>
                </a:lnTo>
                <a:lnTo>
                  <a:pt x="5" y="31"/>
                </a:lnTo>
                <a:lnTo>
                  <a:pt x="5" y="23"/>
                </a:lnTo>
                <a:lnTo>
                  <a:pt x="4" y="16"/>
                </a:lnTo>
                <a:lnTo>
                  <a:pt x="4" y="8"/>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45"/>
          <p:cNvSpPr>
            <a:spLocks/>
          </p:cNvSpPr>
          <p:nvPr/>
        </p:nvSpPr>
        <p:spPr bwMode="auto">
          <a:xfrm>
            <a:off x="4448768" y="3972504"/>
            <a:ext cx="15875" cy="61913"/>
          </a:xfrm>
          <a:custGeom>
            <a:avLst/>
            <a:gdLst>
              <a:gd name="T0" fmla="*/ 0 w 19"/>
              <a:gd name="T1" fmla="*/ 0 h 77"/>
              <a:gd name="T2" fmla="*/ 1 w 19"/>
              <a:gd name="T3" fmla="*/ 1 h 77"/>
              <a:gd name="T4" fmla="*/ 1 w 19"/>
              <a:gd name="T5" fmla="*/ 1 h 77"/>
              <a:gd name="T6" fmla="*/ 1 w 19"/>
              <a:gd name="T7" fmla="*/ 1 h 77"/>
              <a:gd name="T8" fmla="*/ 1 w 19"/>
              <a:gd name="T9" fmla="*/ 1 h 77"/>
              <a:gd name="T10" fmla="*/ 1 w 19"/>
              <a:gd name="T11" fmla="*/ 1 h 77"/>
              <a:gd name="T12" fmla="*/ 1 w 19"/>
              <a:gd name="T13" fmla="*/ 1 h 77"/>
              <a:gd name="T14" fmla="*/ 1 w 19"/>
              <a:gd name="T15" fmla="*/ 1 h 77"/>
              <a:gd name="T16" fmla="*/ 1 w 19"/>
              <a:gd name="T17" fmla="*/ 1 h 77"/>
              <a:gd name="T18" fmla="*/ 1 w 19"/>
              <a:gd name="T19" fmla="*/ 1 h 77"/>
              <a:gd name="T20" fmla="*/ 1 w 19"/>
              <a:gd name="T21" fmla="*/ 1 h 77"/>
              <a:gd name="T22" fmla="*/ 1 w 19"/>
              <a:gd name="T23" fmla="*/ 1 h 77"/>
              <a:gd name="T24" fmla="*/ 1 w 19"/>
              <a:gd name="T25" fmla="*/ 1 h 77"/>
              <a:gd name="T26" fmla="*/ 1 w 19"/>
              <a:gd name="T27" fmla="*/ 1 h 77"/>
              <a:gd name="T28" fmla="*/ 1 w 19"/>
              <a:gd name="T29" fmla="*/ 1 h 77"/>
              <a:gd name="T30" fmla="*/ 1 w 19"/>
              <a:gd name="T31" fmla="*/ 1 h 77"/>
              <a:gd name="T32" fmla="*/ 1 w 19"/>
              <a:gd name="T33" fmla="*/ 1 h 77"/>
              <a:gd name="T34" fmla="*/ 1 w 19"/>
              <a:gd name="T35" fmla="*/ 1 h 77"/>
              <a:gd name="T36" fmla="*/ 1 w 19"/>
              <a:gd name="T37" fmla="*/ 0 h 77"/>
              <a:gd name="T38" fmla="*/ 0 w 19"/>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77"/>
              <a:gd name="T62" fmla="*/ 19 w 19"/>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77">
                <a:moveTo>
                  <a:pt x="0" y="0"/>
                </a:moveTo>
                <a:lnTo>
                  <a:pt x="1" y="7"/>
                </a:lnTo>
                <a:lnTo>
                  <a:pt x="2" y="15"/>
                </a:lnTo>
                <a:lnTo>
                  <a:pt x="4" y="29"/>
                </a:lnTo>
                <a:lnTo>
                  <a:pt x="4" y="36"/>
                </a:lnTo>
                <a:lnTo>
                  <a:pt x="10" y="59"/>
                </a:lnTo>
                <a:lnTo>
                  <a:pt x="12" y="64"/>
                </a:lnTo>
                <a:lnTo>
                  <a:pt x="15" y="74"/>
                </a:lnTo>
                <a:lnTo>
                  <a:pt x="17" y="77"/>
                </a:lnTo>
                <a:lnTo>
                  <a:pt x="18" y="76"/>
                </a:lnTo>
                <a:lnTo>
                  <a:pt x="19" y="75"/>
                </a:lnTo>
                <a:lnTo>
                  <a:pt x="17" y="72"/>
                </a:lnTo>
                <a:lnTo>
                  <a:pt x="15" y="64"/>
                </a:lnTo>
                <a:lnTo>
                  <a:pt x="12" y="59"/>
                </a:lnTo>
                <a:lnTo>
                  <a:pt x="7" y="36"/>
                </a:lnTo>
                <a:lnTo>
                  <a:pt x="7" y="29"/>
                </a:lnTo>
                <a:lnTo>
                  <a:pt x="4" y="15"/>
                </a:lnTo>
                <a:lnTo>
                  <a:pt x="3" y="7"/>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46"/>
          <p:cNvSpPr>
            <a:spLocks/>
          </p:cNvSpPr>
          <p:nvPr/>
        </p:nvSpPr>
        <p:spPr bwMode="auto">
          <a:xfrm>
            <a:off x="4461468" y="4029654"/>
            <a:ext cx="4763" cy="6350"/>
          </a:xfrm>
          <a:custGeom>
            <a:avLst/>
            <a:gdLst>
              <a:gd name="T0" fmla="*/ 1 w 5"/>
              <a:gd name="T1" fmla="*/ 0 h 9"/>
              <a:gd name="T2" fmla="*/ 0 w 5"/>
              <a:gd name="T3" fmla="*/ 0 h 9"/>
              <a:gd name="T4" fmla="*/ 1 w 5"/>
              <a:gd name="T5" fmla="*/ 0 h 9"/>
              <a:gd name="T6" fmla="*/ 1 w 5"/>
              <a:gd name="T7" fmla="*/ 0 h 9"/>
              <a:gd name="T8" fmla="*/ 1 w 5"/>
              <a:gd name="T9" fmla="*/ 0 h 9"/>
              <a:gd name="T10" fmla="*/ 0 w 5"/>
              <a:gd name="T11" fmla="*/ 0 h 9"/>
              <a:gd name="T12" fmla="*/ 1 w 5"/>
              <a:gd name="T13" fmla="*/ 0 h 9"/>
              <a:gd name="T14" fmla="*/ 1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1" y="4"/>
                </a:moveTo>
                <a:lnTo>
                  <a:pt x="0" y="4"/>
                </a:lnTo>
                <a:lnTo>
                  <a:pt x="2" y="9"/>
                </a:lnTo>
                <a:lnTo>
                  <a:pt x="3" y="9"/>
                </a:lnTo>
                <a:lnTo>
                  <a:pt x="5" y="9"/>
                </a:lnTo>
                <a:lnTo>
                  <a:pt x="0" y="0"/>
                </a:lnTo>
                <a:lnTo>
                  <a:pt x="2" y="3"/>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47"/>
          <p:cNvSpPr>
            <a:spLocks/>
          </p:cNvSpPr>
          <p:nvPr/>
        </p:nvSpPr>
        <p:spPr bwMode="auto">
          <a:xfrm>
            <a:off x="4464643" y="4036004"/>
            <a:ext cx="1588" cy="4763"/>
          </a:xfrm>
          <a:custGeom>
            <a:avLst/>
            <a:gdLst>
              <a:gd name="T0" fmla="*/ 0 w 3"/>
              <a:gd name="T1" fmla="*/ 1 h 5"/>
              <a:gd name="T2" fmla="*/ 0 w 3"/>
              <a:gd name="T3" fmla="*/ 1 h 5"/>
              <a:gd name="T4" fmla="*/ 0 w 3"/>
              <a:gd name="T5" fmla="*/ 0 h 5"/>
              <a:gd name="T6" fmla="*/ 0 w 3"/>
              <a:gd name="T7" fmla="*/ 1 h 5"/>
              <a:gd name="T8" fmla="*/ 0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3" y="5"/>
                </a:lnTo>
                <a:lnTo>
                  <a:pt x="3" y="0"/>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48"/>
          <p:cNvSpPr>
            <a:spLocks/>
          </p:cNvSpPr>
          <p:nvPr/>
        </p:nvSpPr>
        <p:spPr bwMode="auto">
          <a:xfrm>
            <a:off x="4466230" y="4036004"/>
            <a:ext cx="6350" cy="11113"/>
          </a:xfrm>
          <a:custGeom>
            <a:avLst/>
            <a:gdLst>
              <a:gd name="T0" fmla="*/ 0 w 8"/>
              <a:gd name="T1" fmla="*/ 0 h 15"/>
              <a:gd name="T2" fmla="*/ 0 w 8"/>
              <a:gd name="T3" fmla="*/ 0 h 15"/>
              <a:gd name="T4" fmla="*/ 1 w 8"/>
              <a:gd name="T5" fmla="*/ 0 h 15"/>
              <a:gd name="T6" fmla="*/ 1 w 8"/>
              <a:gd name="T7" fmla="*/ 0 h 15"/>
              <a:gd name="T8" fmla="*/ 1 w 8"/>
              <a:gd name="T9" fmla="*/ 0 h 15"/>
              <a:gd name="T10" fmla="*/ 1 w 8"/>
              <a:gd name="T11" fmla="*/ 0 h 15"/>
              <a:gd name="T12" fmla="*/ 1 w 8"/>
              <a:gd name="T13" fmla="*/ 0 h 15"/>
              <a:gd name="T14" fmla="*/ 1 w 8"/>
              <a:gd name="T15" fmla="*/ 0 h 15"/>
              <a:gd name="T16" fmla="*/ 1 w 8"/>
              <a:gd name="T17" fmla="*/ 0 h 15"/>
              <a:gd name="T18" fmla="*/ 1 w 8"/>
              <a:gd name="T19" fmla="*/ 0 h 15"/>
              <a:gd name="T20" fmla="*/ 0 w 8"/>
              <a:gd name="T21" fmla="*/ 0 h 15"/>
              <a:gd name="T22" fmla="*/ 0 w 8"/>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5"/>
              <a:gd name="T38" fmla="*/ 8 w 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5">
                <a:moveTo>
                  <a:pt x="0" y="5"/>
                </a:moveTo>
                <a:lnTo>
                  <a:pt x="0" y="5"/>
                </a:lnTo>
                <a:lnTo>
                  <a:pt x="1" y="9"/>
                </a:lnTo>
                <a:lnTo>
                  <a:pt x="4" y="11"/>
                </a:lnTo>
                <a:lnTo>
                  <a:pt x="5" y="15"/>
                </a:lnTo>
                <a:lnTo>
                  <a:pt x="7" y="15"/>
                </a:lnTo>
                <a:lnTo>
                  <a:pt x="8" y="15"/>
                </a:lnTo>
                <a:lnTo>
                  <a:pt x="4" y="9"/>
                </a:lnTo>
                <a:lnTo>
                  <a:pt x="3" y="9"/>
                </a:lnTo>
                <a:lnTo>
                  <a:pt x="2" y="3"/>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49"/>
          <p:cNvSpPr>
            <a:spLocks/>
          </p:cNvSpPr>
          <p:nvPr/>
        </p:nvSpPr>
        <p:spPr bwMode="auto">
          <a:xfrm>
            <a:off x="4470993" y="4047117"/>
            <a:ext cx="4763" cy="4763"/>
          </a:xfrm>
          <a:custGeom>
            <a:avLst/>
            <a:gdLst>
              <a:gd name="T0" fmla="*/ 0 w 6"/>
              <a:gd name="T1" fmla="*/ 1 h 5"/>
              <a:gd name="T2" fmla="*/ 1 w 6"/>
              <a:gd name="T3" fmla="*/ 1 h 5"/>
              <a:gd name="T4" fmla="*/ 1 w 6"/>
              <a:gd name="T5" fmla="*/ 1 h 5"/>
              <a:gd name="T6" fmla="*/ 1 w 6"/>
              <a:gd name="T7" fmla="*/ 1 h 5"/>
              <a:gd name="T8" fmla="*/ 1 w 6"/>
              <a:gd name="T9" fmla="*/ 1 h 5"/>
              <a:gd name="T10" fmla="*/ 1 w 6"/>
              <a:gd name="T11" fmla="*/ 0 h 5"/>
              <a:gd name="T12" fmla="*/ 1 w 6"/>
              <a:gd name="T13" fmla="*/ 1 h 5"/>
              <a:gd name="T14" fmla="*/ 0 w 6"/>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1"/>
                </a:moveTo>
                <a:lnTo>
                  <a:pt x="2" y="3"/>
                </a:lnTo>
                <a:lnTo>
                  <a:pt x="4" y="5"/>
                </a:lnTo>
                <a:lnTo>
                  <a:pt x="5" y="4"/>
                </a:lnTo>
                <a:lnTo>
                  <a:pt x="6" y="3"/>
                </a:lnTo>
                <a:lnTo>
                  <a:pt x="3" y="0"/>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50"/>
          <p:cNvSpPr>
            <a:spLocks/>
          </p:cNvSpPr>
          <p:nvPr/>
        </p:nvSpPr>
        <p:spPr bwMode="auto">
          <a:xfrm>
            <a:off x="4472580" y="4048704"/>
            <a:ext cx="3175" cy="3175"/>
          </a:xfrm>
          <a:custGeom>
            <a:avLst/>
            <a:gdLst>
              <a:gd name="T0" fmla="*/ 1 w 3"/>
              <a:gd name="T1" fmla="*/ 1 h 4"/>
              <a:gd name="T2" fmla="*/ 0 w 3"/>
              <a:gd name="T3" fmla="*/ 1 h 4"/>
              <a:gd name="T4" fmla="*/ 1 w 3"/>
              <a:gd name="T5" fmla="*/ 1 h 4"/>
              <a:gd name="T6" fmla="*/ 1 w 3"/>
              <a:gd name="T7" fmla="*/ 1 h 4"/>
              <a:gd name="T8" fmla="*/ 1 w 3"/>
              <a:gd name="T9" fmla="*/ 0 h 4"/>
              <a:gd name="T10" fmla="*/ 1 w 3"/>
              <a:gd name="T11" fmla="*/ 1 h 4"/>
              <a:gd name="T12" fmla="*/ 1 w 3"/>
              <a:gd name="T13" fmla="*/ 1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2"/>
                </a:moveTo>
                <a:lnTo>
                  <a:pt x="0" y="2"/>
                </a:lnTo>
                <a:lnTo>
                  <a:pt x="1" y="4"/>
                </a:lnTo>
                <a:lnTo>
                  <a:pt x="3" y="4"/>
                </a:lnTo>
                <a:lnTo>
                  <a:pt x="1"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51"/>
          <p:cNvSpPr>
            <a:spLocks/>
          </p:cNvSpPr>
          <p:nvPr/>
        </p:nvSpPr>
        <p:spPr bwMode="auto">
          <a:xfrm>
            <a:off x="4474168" y="4051879"/>
            <a:ext cx="4763" cy="3175"/>
          </a:xfrm>
          <a:custGeom>
            <a:avLst/>
            <a:gdLst>
              <a:gd name="T0" fmla="*/ 0 w 6"/>
              <a:gd name="T1" fmla="*/ 0 h 4"/>
              <a:gd name="T2" fmla="*/ 1 w 6"/>
              <a:gd name="T3" fmla="*/ 1 h 4"/>
              <a:gd name="T4" fmla="*/ 1 w 6"/>
              <a:gd name="T5" fmla="*/ 1 h 4"/>
              <a:gd name="T6" fmla="*/ 1 w 6"/>
              <a:gd name="T7" fmla="*/ 1 h 4"/>
              <a:gd name="T8" fmla="*/ 1 w 6"/>
              <a:gd name="T9" fmla="*/ 0 h 4"/>
              <a:gd name="T10" fmla="*/ 1 w 6"/>
              <a:gd name="T11" fmla="*/ 0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3" y="3"/>
                </a:lnTo>
                <a:lnTo>
                  <a:pt x="3" y="4"/>
                </a:lnTo>
                <a:lnTo>
                  <a:pt x="6" y="4"/>
                </a:lnTo>
                <a:lnTo>
                  <a:pt x="3"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52"/>
          <p:cNvSpPr>
            <a:spLocks/>
          </p:cNvSpPr>
          <p:nvPr/>
        </p:nvSpPr>
        <p:spPr bwMode="auto">
          <a:xfrm>
            <a:off x="4477343" y="4055054"/>
            <a:ext cx="1588" cy="1588"/>
          </a:xfrm>
          <a:custGeom>
            <a:avLst/>
            <a:gdLst>
              <a:gd name="T0" fmla="*/ 0 w 4"/>
              <a:gd name="T1" fmla="*/ 0 h 2"/>
              <a:gd name="T2" fmla="*/ 0 w 4"/>
              <a:gd name="T3" fmla="*/ 1 h 2"/>
              <a:gd name="T4" fmla="*/ 0 w 4"/>
              <a:gd name="T5" fmla="*/ 1 h 2"/>
              <a:gd name="T6" fmla="*/ 0 w 4"/>
              <a:gd name="T7" fmla="*/ 0 h 2"/>
              <a:gd name="T8" fmla="*/ 0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4" y="2"/>
                </a:lnTo>
                <a:lnTo>
                  <a:pt x="4" y="1"/>
                </a:lnTo>
                <a:lnTo>
                  <a:pt x="4" y="0"/>
                </a:ln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53"/>
          <p:cNvSpPr>
            <a:spLocks/>
          </p:cNvSpPr>
          <p:nvPr/>
        </p:nvSpPr>
        <p:spPr bwMode="auto">
          <a:xfrm>
            <a:off x="4478930" y="4055054"/>
            <a:ext cx="3175" cy="3175"/>
          </a:xfrm>
          <a:custGeom>
            <a:avLst/>
            <a:gdLst>
              <a:gd name="T0" fmla="*/ 1 w 4"/>
              <a:gd name="T1" fmla="*/ 1 h 4"/>
              <a:gd name="T2" fmla="*/ 0 w 4"/>
              <a:gd name="T3" fmla="*/ 1 h 4"/>
              <a:gd name="T4" fmla="*/ 1 w 4"/>
              <a:gd name="T5" fmla="*/ 1 h 4"/>
              <a:gd name="T6" fmla="*/ 1 w 4"/>
              <a:gd name="T7" fmla="*/ 1 h 4"/>
              <a:gd name="T8" fmla="*/ 1 w 4"/>
              <a:gd name="T9" fmla="*/ 1 h 4"/>
              <a:gd name="T10" fmla="*/ 1 w 4"/>
              <a:gd name="T11" fmla="*/ 1 h 4"/>
              <a:gd name="T12" fmla="*/ 1 w 4"/>
              <a:gd name="T13" fmla="*/ 0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1"/>
                </a:moveTo>
                <a:lnTo>
                  <a:pt x="0" y="2"/>
                </a:lnTo>
                <a:lnTo>
                  <a:pt x="2" y="4"/>
                </a:lnTo>
                <a:lnTo>
                  <a:pt x="3" y="3"/>
                </a:lnTo>
                <a:lnTo>
                  <a:pt x="4" y="2"/>
                </a:lnTo>
                <a:lnTo>
                  <a:pt x="3" y="1"/>
                </a:lnTo>
                <a:lnTo>
                  <a:pt x="1"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54"/>
          <p:cNvSpPr>
            <a:spLocks/>
          </p:cNvSpPr>
          <p:nvPr/>
        </p:nvSpPr>
        <p:spPr bwMode="auto">
          <a:xfrm>
            <a:off x="4478930" y="4056642"/>
            <a:ext cx="4763" cy="3175"/>
          </a:xfrm>
          <a:custGeom>
            <a:avLst/>
            <a:gdLst>
              <a:gd name="T0" fmla="*/ 1 w 4"/>
              <a:gd name="T1" fmla="*/ 1 h 4"/>
              <a:gd name="T2" fmla="*/ 0 w 4"/>
              <a:gd name="T3" fmla="*/ 1 h 4"/>
              <a:gd name="T4" fmla="*/ 2 w 4"/>
              <a:gd name="T5" fmla="*/ 1 h 4"/>
              <a:gd name="T6" fmla="*/ 2 w 4"/>
              <a:gd name="T7" fmla="*/ 1 h 4"/>
              <a:gd name="T8" fmla="*/ 2 w 4"/>
              <a:gd name="T9" fmla="*/ 1 h 4"/>
              <a:gd name="T10" fmla="*/ 2 w 4"/>
              <a:gd name="T11" fmla="*/ 0 h 4"/>
              <a:gd name="T12" fmla="*/ 2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2"/>
                </a:moveTo>
                <a:lnTo>
                  <a:pt x="0" y="1"/>
                </a:lnTo>
                <a:lnTo>
                  <a:pt x="4" y="4"/>
                </a:lnTo>
                <a:lnTo>
                  <a:pt x="4" y="2"/>
                </a:lnTo>
                <a:lnTo>
                  <a:pt x="4" y="1"/>
                </a:lnTo>
                <a:lnTo>
                  <a:pt x="2"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55"/>
          <p:cNvSpPr>
            <a:spLocks/>
          </p:cNvSpPr>
          <p:nvPr/>
        </p:nvSpPr>
        <p:spPr bwMode="auto">
          <a:xfrm>
            <a:off x="4482105" y="4058229"/>
            <a:ext cx="47625" cy="11113"/>
          </a:xfrm>
          <a:custGeom>
            <a:avLst/>
            <a:gdLst>
              <a:gd name="T0" fmla="*/ 1 w 59"/>
              <a:gd name="T1" fmla="*/ 0 h 15"/>
              <a:gd name="T2" fmla="*/ 0 w 59"/>
              <a:gd name="T3" fmla="*/ 0 h 15"/>
              <a:gd name="T4" fmla="*/ 1 w 59"/>
              <a:gd name="T5" fmla="*/ 0 h 15"/>
              <a:gd name="T6" fmla="*/ 1 w 59"/>
              <a:gd name="T7" fmla="*/ 0 h 15"/>
              <a:gd name="T8" fmla="*/ 1 w 59"/>
              <a:gd name="T9" fmla="*/ 0 h 15"/>
              <a:gd name="T10" fmla="*/ 1 w 59"/>
              <a:gd name="T11" fmla="*/ 0 h 15"/>
              <a:gd name="T12" fmla="*/ 1 w 59"/>
              <a:gd name="T13" fmla="*/ 0 h 15"/>
              <a:gd name="T14" fmla="*/ 1 w 59"/>
              <a:gd name="T15" fmla="*/ 0 h 15"/>
              <a:gd name="T16" fmla="*/ 1 w 59"/>
              <a:gd name="T17" fmla="*/ 0 h 15"/>
              <a:gd name="T18" fmla="*/ 1 w 59"/>
              <a:gd name="T19" fmla="*/ 0 h 15"/>
              <a:gd name="T20" fmla="*/ 1 w 59"/>
              <a:gd name="T21" fmla="*/ 0 h 15"/>
              <a:gd name="T22" fmla="*/ 1 w 59"/>
              <a:gd name="T23" fmla="*/ 0 h 15"/>
              <a:gd name="T24" fmla="*/ 1 w 59"/>
              <a:gd name="T25" fmla="*/ 0 h 15"/>
              <a:gd name="T26" fmla="*/ 1 w 59"/>
              <a:gd name="T27" fmla="*/ 0 h 15"/>
              <a:gd name="T28" fmla="*/ 1 w 59"/>
              <a:gd name="T29" fmla="*/ 0 h 15"/>
              <a:gd name="T30" fmla="*/ 1 w 59"/>
              <a:gd name="T31" fmla="*/ 0 h 15"/>
              <a:gd name="T32" fmla="*/ 1 w 59"/>
              <a:gd name="T33" fmla="*/ 0 h 15"/>
              <a:gd name="T34" fmla="*/ 1 w 59"/>
              <a:gd name="T35" fmla="*/ 0 h 15"/>
              <a:gd name="T36" fmla="*/ 1 w 59"/>
              <a:gd name="T37" fmla="*/ 0 h 15"/>
              <a:gd name="T38" fmla="*/ 1 w 59"/>
              <a:gd name="T39" fmla="*/ 0 h 15"/>
              <a:gd name="T40" fmla="*/ 1 w 59"/>
              <a:gd name="T41" fmla="*/ 0 h 15"/>
              <a:gd name="T42" fmla="*/ 1 w 59"/>
              <a:gd name="T43" fmla="*/ 0 h 15"/>
              <a:gd name="T44" fmla="*/ 1 w 59"/>
              <a:gd name="T45" fmla="*/ 0 h 15"/>
              <a:gd name="T46" fmla="*/ 1 w 59"/>
              <a:gd name="T47" fmla="*/ 0 h 15"/>
              <a:gd name="T48" fmla="*/ 1 w 59"/>
              <a:gd name="T49" fmla="*/ 0 h 15"/>
              <a:gd name="T50" fmla="*/ 1 w 59"/>
              <a:gd name="T51" fmla="*/ 0 h 15"/>
              <a:gd name="T52" fmla="*/ 1 w 59"/>
              <a:gd name="T53" fmla="*/ 0 h 15"/>
              <a:gd name="T54" fmla="*/ 1 w 59"/>
              <a:gd name="T55" fmla="*/ 0 h 15"/>
              <a:gd name="T56" fmla="*/ 1 w 59"/>
              <a:gd name="T57" fmla="*/ 0 h 15"/>
              <a:gd name="T58" fmla="*/ 1 w 59"/>
              <a:gd name="T59" fmla="*/ 0 h 15"/>
              <a:gd name="T60" fmla="*/ 1 w 59"/>
              <a:gd name="T61" fmla="*/ 0 h 15"/>
              <a:gd name="T62" fmla="*/ 1 w 59"/>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15"/>
              <a:gd name="T98" fmla="*/ 59 w 59"/>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15">
                <a:moveTo>
                  <a:pt x="1" y="1"/>
                </a:moveTo>
                <a:lnTo>
                  <a:pt x="0" y="3"/>
                </a:lnTo>
                <a:lnTo>
                  <a:pt x="3" y="5"/>
                </a:lnTo>
                <a:lnTo>
                  <a:pt x="7" y="6"/>
                </a:lnTo>
                <a:lnTo>
                  <a:pt x="19" y="12"/>
                </a:lnTo>
                <a:lnTo>
                  <a:pt x="22" y="13"/>
                </a:lnTo>
                <a:lnTo>
                  <a:pt x="25" y="13"/>
                </a:lnTo>
                <a:lnTo>
                  <a:pt x="27" y="14"/>
                </a:lnTo>
                <a:lnTo>
                  <a:pt x="33" y="14"/>
                </a:lnTo>
                <a:lnTo>
                  <a:pt x="35" y="15"/>
                </a:lnTo>
                <a:lnTo>
                  <a:pt x="38" y="14"/>
                </a:lnTo>
                <a:lnTo>
                  <a:pt x="45" y="14"/>
                </a:lnTo>
                <a:lnTo>
                  <a:pt x="48" y="13"/>
                </a:lnTo>
                <a:lnTo>
                  <a:pt x="56" y="11"/>
                </a:lnTo>
                <a:lnTo>
                  <a:pt x="59" y="8"/>
                </a:lnTo>
                <a:lnTo>
                  <a:pt x="58" y="7"/>
                </a:lnTo>
                <a:lnTo>
                  <a:pt x="57" y="6"/>
                </a:lnTo>
                <a:lnTo>
                  <a:pt x="52" y="8"/>
                </a:lnTo>
                <a:lnTo>
                  <a:pt x="48" y="11"/>
                </a:lnTo>
                <a:lnTo>
                  <a:pt x="45" y="12"/>
                </a:lnTo>
                <a:lnTo>
                  <a:pt x="38" y="12"/>
                </a:lnTo>
                <a:lnTo>
                  <a:pt x="35" y="13"/>
                </a:lnTo>
                <a:lnTo>
                  <a:pt x="33" y="12"/>
                </a:lnTo>
                <a:lnTo>
                  <a:pt x="27" y="12"/>
                </a:lnTo>
                <a:lnTo>
                  <a:pt x="25" y="11"/>
                </a:lnTo>
                <a:lnTo>
                  <a:pt x="22" y="11"/>
                </a:lnTo>
                <a:lnTo>
                  <a:pt x="19" y="10"/>
                </a:lnTo>
                <a:lnTo>
                  <a:pt x="7" y="4"/>
                </a:lnTo>
                <a:lnTo>
                  <a:pt x="5" y="3"/>
                </a:lnTo>
                <a:lnTo>
                  <a:pt x="4" y="1"/>
                </a:lnTo>
                <a:lnTo>
                  <a:pt x="1"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56"/>
          <p:cNvSpPr>
            <a:spLocks/>
          </p:cNvSpPr>
          <p:nvPr/>
        </p:nvSpPr>
        <p:spPr bwMode="auto">
          <a:xfrm>
            <a:off x="4524968" y="4061404"/>
            <a:ext cx="4763" cy="3175"/>
          </a:xfrm>
          <a:custGeom>
            <a:avLst/>
            <a:gdLst>
              <a:gd name="T0" fmla="*/ 0 w 7"/>
              <a:gd name="T1" fmla="*/ 1 h 3"/>
              <a:gd name="T2" fmla="*/ 0 w 7"/>
              <a:gd name="T3" fmla="*/ 1 h 3"/>
              <a:gd name="T4" fmla="*/ 0 w 7"/>
              <a:gd name="T5" fmla="*/ 1 h 3"/>
              <a:gd name="T6" fmla="*/ 0 w 7"/>
              <a:gd name="T7" fmla="*/ 1 h 3"/>
              <a:gd name="T8" fmla="*/ 0 w 7"/>
              <a:gd name="T9" fmla="*/ 0 h 3"/>
              <a:gd name="T10" fmla="*/ 0 w 7"/>
              <a:gd name="T11" fmla="*/ 1 h 3"/>
              <a:gd name="T12" fmla="*/ 0 w 7"/>
              <a:gd name="T13" fmla="*/ 1 h 3"/>
              <a:gd name="T14" fmla="*/ 0 w 7"/>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5" y="2"/>
                </a:moveTo>
                <a:lnTo>
                  <a:pt x="5" y="3"/>
                </a:lnTo>
                <a:lnTo>
                  <a:pt x="7" y="2"/>
                </a:lnTo>
                <a:lnTo>
                  <a:pt x="7" y="1"/>
                </a:lnTo>
                <a:lnTo>
                  <a:pt x="7" y="0"/>
                </a:lnTo>
                <a:lnTo>
                  <a:pt x="0" y="3"/>
                </a:lnTo>
                <a:lnTo>
                  <a:pt x="4" y="1"/>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57"/>
          <p:cNvSpPr>
            <a:spLocks/>
          </p:cNvSpPr>
          <p:nvPr/>
        </p:nvSpPr>
        <p:spPr bwMode="auto">
          <a:xfrm>
            <a:off x="4529730" y="4042354"/>
            <a:ext cx="19050" cy="20638"/>
          </a:xfrm>
          <a:custGeom>
            <a:avLst/>
            <a:gdLst>
              <a:gd name="T0" fmla="*/ 0 w 25"/>
              <a:gd name="T1" fmla="*/ 1 h 25"/>
              <a:gd name="T2" fmla="*/ 0 w 25"/>
              <a:gd name="T3" fmla="*/ 1 h 25"/>
              <a:gd name="T4" fmla="*/ 0 w 25"/>
              <a:gd name="T5" fmla="*/ 1 h 25"/>
              <a:gd name="T6" fmla="*/ 0 w 25"/>
              <a:gd name="T7" fmla="*/ 1 h 25"/>
              <a:gd name="T8" fmla="*/ 0 w 25"/>
              <a:gd name="T9" fmla="*/ 1 h 25"/>
              <a:gd name="T10" fmla="*/ 0 w 25"/>
              <a:gd name="T11" fmla="*/ 1 h 25"/>
              <a:gd name="T12" fmla="*/ 0 w 25"/>
              <a:gd name="T13" fmla="*/ 1 h 25"/>
              <a:gd name="T14" fmla="*/ 0 w 25"/>
              <a:gd name="T15" fmla="*/ 1 h 25"/>
              <a:gd name="T16" fmla="*/ 0 w 25"/>
              <a:gd name="T17" fmla="*/ 1 h 25"/>
              <a:gd name="T18" fmla="*/ 0 w 25"/>
              <a:gd name="T19" fmla="*/ 1 h 25"/>
              <a:gd name="T20" fmla="*/ 0 w 25"/>
              <a:gd name="T21" fmla="*/ 0 h 25"/>
              <a:gd name="T22" fmla="*/ 0 w 25"/>
              <a:gd name="T23" fmla="*/ 1 h 25"/>
              <a:gd name="T24" fmla="*/ 0 w 25"/>
              <a:gd name="T25" fmla="*/ 1 h 25"/>
              <a:gd name="T26" fmla="*/ 0 w 25"/>
              <a:gd name="T27" fmla="*/ 1 h 25"/>
              <a:gd name="T28" fmla="*/ 0 w 25"/>
              <a:gd name="T29" fmla="*/ 1 h 25"/>
              <a:gd name="T30" fmla="*/ 0 w 25"/>
              <a:gd name="T31" fmla="*/ 1 h 25"/>
              <a:gd name="T32" fmla="*/ 0 w 25"/>
              <a:gd name="T33" fmla="*/ 1 h 25"/>
              <a:gd name="T34" fmla="*/ 0 w 25"/>
              <a:gd name="T35" fmla="*/ 1 h 25"/>
              <a:gd name="T36" fmla="*/ 0 w 25"/>
              <a:gd name="T37" fmla="*/ 1 h 25"/>
              <a:gd name="T38" fmla="*/ 0 w 25"/>
              <a:gd name="T39" fmla="*/ 1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1" y="25"/>
                </a:moveTo>
                <a:lnTo>
                  <a:pt x="6" y="23"/>
                </a:lnTo>
                <a:lnTo>
                  <a:pt x="8" y="21"/>
                </a:lnTo>
                <a:lnTo>
                  <a:pt x="12" y="18"/>
                </a:lnTo>
                <a:lnTo>
                  <a:pt x="17" y="13"/>
                </a:lnTo>
                <a:lnTo>
                  <a:pt x="20" y="9"/>
                </a:lnTo>
                <a:lnTo>
                  <a:pt x="23" y="6"/>
                </a:lnTo>
                <a:lnTo>
                  <a:pt x="25" y="2"/>
                </a:lnTo>
                <a:lnTo>
                  <a:pt x="24" y="1"/>
                </a:lnTo>
                <a:lnTo>
                  <a:pt x="23" y="0"/>
                </a:lnTo>
                <a:lnTo>
                  <a:pt x="21" y="3"/>
                </a:lnTo>
                <a:lnTo>
                  <a:pt x="17" y="7"/>
                </a:lnTo>
                <a:lnTo>
                  <a:pt x="15" y="10"/>
                </a:lnTo>
                <a:lnTo>
                  <a:pt x="9" y="16"/>
                </a:lnTo>
                <a:lnTo>
                  <a:pt x="6" y="18"/>
                </a:lnTo>
                <a:lnTo>
                  <a:pt x="4" y="21"/>
                </a:lnTo>
                <a:lnTo>
                  <a:pt x="0" y="23"/>
                </a:lnTo>
                <a:lnTo>
                  <a:pt x="1" y="24"/>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58"/>
          <p:cNvSpPr>
            <a:spLocks/>
          </p:cNvSpPr>
          <p:nvPr/>
        </p:nvSpPr>
        <p:spPr bwMode="auto">
          <a:xfrm>
            <a:off x="4547193" y="3928054"/>
            <a:ext cx="22225" cy="119063"/>
          </a:xfrm>
          <a:custGeom>
            <a:avLst/>
            <a:gdLst>
              <a:gd name="T0" fmla="*/ 1 w 28"/>
              <a:gd name="T1" fmla="*/ 0 h 151"/>
              <a:gd name="T2" fmla="*/ 0 w 28"/>
              <a:gd name="T3" fmla="*/ 0 h 151"/>
              <a:gd name="T4" fmla="*/ 1 w 28"/>
              <a:gd name="T5" fmla="*/ 0 h 151"/>
              <a:gd name="T6" fmla="*/ 1 w 28"/>
              <a:gd name="T7" fmla="*/ 0 h 151"/>
              <a:gd name="T8" fmla="*/ 1 w 28"/>
              <a:gd name="T9" fmla="*/ 0 h 151"/>
              <a:gd name="T10" fmla="*/ 1 w 28"/>
              <a:gd name="T11" fmla="*/ 0 h 151"/>
              <a:gd name="T12" fmla="*/ 1 w 28"/>
              <a:gd name="T13" fmla="*/ 0 h 151"/>
              <a:gd name="T14" fmla="*/ 1 w 28"/>
              <a:gd name="T15" fmla="*/ 0 h 151"/>
              <a:gd name="T16" fmla="*/ 1 w 28"/>
              <a:gd name="T17" fmla="*/ 0 h 151"/>
              <a:gd name="T18" fmla="*/ 1 w 28"/>
              <a:gd name="T19" fmla="*/ 0 h 151"/>
              <a:gd name="T20" fmla="*/ 1 w 28"/>
              <a:gd name="T21" fmla="*/ 0 h 151"/>
              <a:gd name="T22" fmla="*/ 1 w 28"/>
              <a:gd name="T23" fmla="*/ 0 h 151"/>
              <a:gd name="T24" fmla="*/ 1 w 28"/>
              <a:gd name="T25" fmla="*/ 0 h 151"/>
              <a:gd name="T26" fmla="*/ 1 w 28"/>
              <a:gd name="T27" fmla="*/ 0 h 151"/>
              <a:gd name="T28" fmla="*/ 1 w 28"/>
              <a:gd name="T29" fmla="*/ 0 h 151"/>
              <a:gd name="T30" fmla="*/ 1 w 28"/>
              <a:gd name="T31" fmla="*/ 0 h 151"/>
              <a:gd name="T32" fmla="*/ 1 w 28"/>
              <a:gd name="T33" fmla="*/ 0 h 151"/>
              <a:gd name="T34" fmla="*/ 1 w 28"/>
              <a:gd name="T35" fmla="*/ 0 h 151"/>
              <a:gd name="T36" fmla="*/ 1 w 28"/>
              <a:gd name="T37" fmla="*/ 0 h 151"/>
              <a:gd name="T38" fmla="*/ 1 w 28"/>
              <a:gd name="T39" fmla="*/ 0 h 151"/>
              <a:gd name="T40" fmla="*/ 1 w 28"/>
              <a:gd name="T41" fmla="*/ 0 h 151"/>
              <a:gd name="T42" fmla="*/ 1 w 28"/>
              <a:gd name="T43" fmla="*/ 0 h 151"/>
              <a:gd name="T44" fmla="*/ 1 w 28"/>
              <a:gd name="T45" fmla="*/ 0 h 151"/>
              <a:gd name="T46" fmla="*/ 1 w 28"/>
              <a:gd name="T47" fmla="*/ 0 h 151"/>
              <a:gd name="T48" fmla="*/ 1 w 28"/>
              <a:gd name="T49" fmla="*/ 0 h 151"/>
              <a:gd name="T50" fmla="*/ 1 w 28"/>
              <a:gd name="T51" fmla="*/ 0 h 151"/>
              <a:gd name="T52" fmla="*/ 1 w 28"/>
              <a:gd name="T53" fmla="*/ 0 h 151"/>
              <a:gd name="T54" fmla="*/ 1 w 28"/>
              <a:gd name="T55" fmla="*/ 0 h 151"/>
              <a:gd name="T56" fmla="*/ 1 w 28"/>
              <a:gd name="T57" fmla="*/ 0 h 151"/>
              <a:gd name="T58" fmla="*/ 1 w 28"/>
              <a:gd name="T59" fmla="*/ 0 h 151"/>
              <a:gd name="T60" fmla="*/ 1 w 28"/>
              <a:gd name="T61" fmla="*/ 0 h 151"/>
              <a:gd name="T62" fmla="*/ 1 w 28"/>
              <a:gd name="T63" fmla="*/ 0 h 151"/>
              <a:gd name="T64" fmla="*/ 1 w 28"/>
              <a:gd name="T65" fmla="*/ 0 h 151"/>
              <a:gd name="T66" fmla="*/ 1 w 28"/>
              <a:gd name="T67" fmla="*/ 0 h 151"/>
              <a:gd name="T68" fmla="*/ 0 w 28"/>
              <a:gd name="T69" fmla="*/ 0 h 151"/>
              <a:gd name="T70" fmla="*/ 1 w 28"/>
              <a:gd name="T71" fmla="*/ 0 h 151"/>
              <a:gd name="T72" fmla="*/ 1 w 28"/>
              <a:gd name="T73" fmla="*/ 0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151"/>
              <a:gd name="T113" fmla="*/ 28 w 28"/>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151">
                <a:moveTo>
                  <a:pt x="2" y="147"/>
                </a:moveTo>
                <a:lnTo>
                  <a:pt x="0" y="151"/>
                </a:lnTo>
                <a:lnTo>
                  <a:pt x="9" y="132"/>
                </a:lnTo>
                <a:lnTo>
                  <a:pt x="10" y="128"/>
                </a:lnTo>
                <a:lnTo>
                  <a:pt x="13" y="122"/>
                </a:lnTo>
                <a:lnTo>
                  <a:pt x="14" y="117"/>
                </a:lnTo>
                <a:lnTo>
                  <a:pt x="16" y="106"/>
                </a:lnTo>
                <a:lnTo>
                  <a:pt x="19" y="99"/>
                </a:lnTo>
                <a:lnTo>
                  <a:pt x="20" y="92"/>
                </a:lnTo>
                <a:lnTo>
                  <a:pt x="21" y="84"/>
                </a:lnTo>
                <a:lnTo>
                  <a:pt x="23" y="77"/>
                </a:lnTo>
                <a:lnTo>
                  <a:pt x="24" y="69"/>
                </a:lnTo>
                <a:lnTo>
                  <a:pt x="24" y="60"/>
                </a:lnTo>
                <a:lnTo>
                  <a:pt x="25" y="52"/>
                </a:lnTo>
                <a:lnTo>
                  <a:pt x="27" y="42"/>
                </a:lnTo>
                <a:lnTo>
                  <a:pt x="27" y="32"/>
                </a:lnTo>
                <a:lnTo>
                  <a:pt x="28" y="22"/>
                </a:lnTo>
                <a:lnTo>
                  <a:pt x="28" y="0"/>
                </a:lnTo>
                <a:lnTo>
                  <a:pt x="25" y="3"/>
                </a:lnTo>
                <a:lnTo>
                  <a:pt x="25" y="22"/>
                </a:lnTo>
                <a:lnTo>
                  <a:pt x="24" y="32"/>
                </a:lnTo>
                <a:lnTo>
                  <a:pt x="24" y="42"/>
                </a:lnTo>
                <a:lnTo>
                  <a:pt x="23" y="52"/>
                </a:lnTo>
                <a:lnTo>
                  <a:pt x="22" y="60"/>
                </a:lnTo>
                <a:lnTo>
                  <a:pt x="22" y="69"/>
                </a:lnTo>
                <a:lnTo>
                  <a:pt x="21" y="77"/>
                </a:lnTo>
                <a:lnTo>
                  <a:pt x="19" y="84"/>
                </a:lnTo>
                <a:lnTo>
                  <a:pt x="17" y="92"/>
                </a:lnTo>
                <a:lnTo>
                  <a:pt x="16" y="99"/>
                </a:lnTo>
                <a:lnTo>
                  <a:pt x="14" y="106"/>
                </a:lnTo>
                <a:lnTo>
                  <a:pt x="12" y="117"/>
                </a:lnTo>
                <a:lnTo>
                  <a:pt x="10" y="122"/>
                </a:lnTo>
                <a:lnTo>
                  <a:pt x="8" y="128"/>
                </a:lnTo>
                <a:lnTo>
                  <a:pt x="7" y="132"/>
                </a:lnTo>
                <a:lnTo>
                  <a:pt x="0" y="146"/>
                </a:lnTo>
                <a:lnTo>
                  <a:pt x="1" y="146"/>
                </a:lnTo>
                <a:lnTo>
                  <a:pt x="2"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59"/>
          <p:cNvSpPr>
            <a:spLocks/>
          </p:cNvSpPr>
          <p:nvPr/>
        </p:nvSpPr>
        <p:spPr bwMode="auto">
          <a:xfrm>
            <a:off x="4445593" y="3926467"/>
            <a:ext cx="123825" cy="4763"/>
          </a:xfrm>
          <a:custGeom>
            <a:avLst/>
            <a:gdLst>
              <a:gd name="T0" fmla="*/ 1 w 156"/>
              <a:gd name="T1" fmla="*/ 1 h 4"/>
              <a:gd name="T2" fmla="*/ 0 w 156"/>
              <a:gd name="T3" fmla="*/ 0 h 4"/>
              <a:gd name="T4" fmla="*/ 0 w 156"/>
              <a:gd name="T5" fmla="*/ 2 h 4"/>
              <a:gd name="T6" fmla="*/ 1 w 156"/>
              <a:gd name="T7" fmla="*/ 2 h 4"/>
              <a:gd name="T8" fmla="*/ 1 w 156"/>
              <a:gd name="T9" fmla="*/ 2 h 4"/>
              <a:gd name="T10" fmla="*/ 1 w 156"/>
              <a:gd name="T11" fmla="*/ 1 h 4"/>
              <a:gd name="T12" fmla="*/ 0 60000 65536"/>
              <a:gd name="T13" fmla="*/ 0 60000 65536"/>
              <a:gd name="T14" fmla="*/ 0 60000 65536"/>
              <a:gd name="T15" fmla="*/ 0 60000 65536"/>
              <a:gd name="T16" fmla="*/ 0 60000 65536"/>
              <a:gd name="T17" fmla="*/ 0 60000 65536"/>
              <a:gd name="T18" fmla="*/ 0 w 156"/>
              <a:gd name="T19" fmla="*/ 0 h 4"/>
              <a:gd name="T20" fmla="*/ 156 w 156"/>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6" h="4">
                <a:moveTo>
                  <a:pt x="156" y="1"/>
                </a:moveTo>
                <a:lnTo>
                  <a:pt x="0" y="0"/>
                </a:lnTo>
                <a:lnTo>
                  <a:pt x="0" y="2"/>
                </a:lnTo>
                <a:lnTo>
                  <a:pt x="3" y="4"/>
                </a:lnTo>
                <a:lnTo>
                  <a:pt x="153" y="4"/>
                </a:lnTo>
                <a:lnTo>
                  <a:pt x="15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AutoShape 272"/>
          <p:cNvSpPr>
            <a:spLocks/>
          </p:cNvSpPr>
          <p:nvPr/>
        </p:nvSpPr>
        <p:spPr bwMode="auto">
          <a:xfrm>
            <a:off x="5898155" y="1821442"/>
            <a:ext cx="2317750" cy="661987"/>
          </a:xfrm>
          <a:prstGeom prst="borderCallout2">
            <a:avLst>
              <a:gd name="adj1" fmla="val 17264"/>
              <a:gd name="adj2" fmla="val -3287"/>
              <a:gd name="adj3" fmla="val 17264"/>
              <a:gd name="adj4" fmla="val -49384"/>
              <a:gd name="adj5" fmla="val 141245"/>
              <a:gd name="adj6" fmla="val -95958"/>
            </a:avLst>
          </a:prstGeom>
          <a:noFill/>
          <a:ln w="9525">
            <a:solidFill>
              <a:schemeClr val="tx1"/>
            </a:solidFill>
            <a:miter lim="800000"/>
            <a:headEnd/>
            <a:tailEnd/>
          </a:ln>
        </p:spPr>
        <p:txBody>
          <a:bodyPr anchor="ctr"/>
          <a:lstStyle/>
          <a:p>
            <a:pPr algn="ctr" eaLnBrk="0" hangingPunct="0"/>
            <a:r>
              <a:rPr lang="en-US" sz="2000" dirty="0">
                <a:solidFill>
                  <a:srgbClr val="7FD13B"/>
                </a:solidFill>
              </a:rPr>
              <a:t>It travels on the central orbit</a:t>
            </a:r>
          </a:p>
        </p:txBody>
      </p:sp>
      <p:sp>
        <p:nvSpPr>
          <p:cNvPr id="149" name="Oval 158"/>
          <p:cNvSpPr>
            <a:spLocks noChangeArrowheads="1"/>
          </p:cNvSpPr>
          <p:nvPr/>
        </p:nvSpPr>
        <p:spPr bwMode="auto">
          <a:xfrm>
            <a:off x="1934168" y="2496129"/>
            <a:ext cx="5297487" cy="1639888"/>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150" name="Oval 160"/>
          <p:cNvSpPr>
            <a:spLocks noChangeArrowheads="1"/>
          </p:cNvSpPr>
          <p:nvPr/>
        </p:nvSpPr>
        <p:spPr bwMode="auto">
          <a:xfrm>
            <a:off x="1916705" y="3135892"/>
            <a:ext cx="5297488" cy="1639887"/>
          </a:xfrm>
          <a:prstGeom prst="ellipse">
            <a:avLst/>
          </a:prstGeom>
          <a:noFill/>
          <a:ln w="38100">
            <a:solidFill>
              <a:srgbClr val="D6EC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cxnSp>
        <p:nvCxnSpPr>
          <p:cNvPr id="151" name="Straight Connector 162"/>
          <p:cNvCxnSpPr>
            <a:cxnSpLocks noChangeShapeType="1"/>
            <a:stCxn id="149" idx="2"/>
            <a:endCxn id="150" idx="2"/>
          </p:cNvCxnSpPr>
          <p:nvPr/>
        </p:nvCxnSpPr>
        <p:spPr bwMode="auto">
          <a:xfrm rot="10800000" flipV="1">
            <a:off x="1916705" y="3316867"/>
            <a:ext cx="17463" cy="639762"/>
          </a:xfrm>
          <a:prstGeom prst="line">
            <a:avLst/>
          </a:prstGeom>
          <a:noFill/>
          <a:ln w="38100">
            <a:solidFill>
              <a:srgbClr val="D6ECFF"/>
            </a:solidFill>
            <a:round/>
            <a:headEnd/>
            <a:tailEnd/>
          </a:ln>
          <a:extLst>
            <a:ext uri="{909E8E84-426E-40dd-AFC4-6F175D3DCCD1}">
              <a14:hiddenFill xmlns:a14="http://schemas.microsoft.com/office/drawing/2010/main">
                <a:noFill/>
              </a14:hiddenFill>
            </a:ext>
          </a:extLst>
        </p:spPr>
      </p:cxnSp>
      <p:cxnSp>
        <p:nvCxnSpPr>
          <p:cNvPr id="152" name="Straight Connector 163"/>
          <p:cNvCxnSpPr>
            <a:cxnSpLocks noChangeShapeType="1"/>
          </p:cNvCxnSpPr>
          <p:nvPr/>
        </p:nvCxnSpPr>
        <p:spPr bwMode="auto">
          <a:xfrm rot="10800000" flipV="1">
            <a:off x="7207843" y="3339092"/>
            <a:ext cx="15875" cy="639762"/>
          </a:xfrm>
          <a:prstGeom prst="line">
            <a:avLst/>
          </a:prstGeom>
          <a:noFill/>
          <a:ln w="38100">
            <a:solidFill>
              <a:srgbClr val="D6ECFF"/>
            </a:solidFill>
            <a:round/>
            <a:headEnd/>
            <a:tailEnd/>
          </a:ln>
          <a:extLst>
            <a:ext uri="{909E8E84-426E-40dd-AFC4-6F175D3DCCD1}">
              <a14:hiddenFill xmlns:a14="http://schemas.microsoft.com/office/drawing/2010/main">
                <a:noFill/>
              </a14:hiddenFill>
            </a:ext>
          </a:extLst>
        </p:spPr>
      </p:cxnSp>
      <p:sp>
        <p:nvSpPr>
          <p:cNvPr id="154" name="Freeform 28"/>
          <p:cNvSpPr>
            <a:spLocks/>
          </p:cNvSpPr>
          <p:nvPr/>
        </p:nvSpPr>
        <p:spPr bwMode="auto">
          <a:xfrm>
            <a:off x="3543893" y="1959555"/>
            <a:ext cx="133350" cy="122238"/>
          </a:xfrm>
          <a:custGeom>
            <a:avLst/>
            <a:gdLst>
              <a:gd name="T0" fmla="*/ 0 w 169"/>
              <a:gd name="T1" fmla="*/ 1 h 153"/>
              <a:gd name="T2" fmla="*/ 0 w 169"/>
              <a:gd name="T3" fmla="*/ 0 h 153"/>
              <a:gd name="T4" fmla="*/ 0 w 169"/>
              <a:gd name="T5" fmla="*/ 1 h 153"/>
              <a:gd name="T6" fmla="*/ 0 w 169"/>
              <a:gd name="T7" fmla="*/ 1 h 153"/>
              <a:gd name="T8" fmla="*/ 0 w 169"/>
              <a:gd name="T9" fmla="*/ 1 h 153"/>
              <a:gd name="T10" fmla="*/ 0 60000 65536"/>
              <a:gd name="T11" fmla="*/ 0 60000 65536"/>
              <a:gd name="T12" fmla="*/ 0 60000 65536"/>
              <a:gd name="T13" fmla="*/ 0 60000 65536"/>
              <a:gd name="T14" fmla="*/ 0 60000 65536"/>
              <a:gd name="T15" fmla="*/ 0 w 169"/>
              <a:gd name="T16" fmla="*/ 0 h 153"/>
              <a:gd name="T17" fmla="*/ 169 w 169"/>
              <a:gd name="T18" fmla="*/ 153 h 153"/>
            </a:gdLst>
            <a:ahLst/>
            <a:cxnLst>
              <a:cxn ang="T10">
                <a:pos x="T0" y="T1"/>
              </a:cxn>
              <a:cxn ang="T11">
                <a:pos x="T2" y="T3"/>
              </a:cxn>
              <a:cxn ang="T12">
                <a:pos x="T4" y="T5"/>
              </a:cxn>
              <a:cxn ang="T13">
                <a:pos x="T6" y="T7"/>
              </a:cxn>
              <a:cxn ang="T14">
                <a:pos x="T8" y="T9"/>
              </a:cxn>
            </a:cxnLst>
            <a:rect l="T15" t="T16" r="T17" b="T18"/>
            <a:pathLst>
              <a:path w="169" h="153">
                <a:moveTo>
                  <a:pt x="0" y="153"/>
                </a:moveTo>
                <a:lnTo>
                  <a:pt x="84" y="0"/>
                </a:lnTo>
                <a:lnTo>
                  <a:pt x="169" y="153"/>
                </a:lnTo>
                <a:lnTo>
                  <a:pt x="0" y="153"/>
                </a:lnTo>
                <a:close/>
              </a:path>
            </a:pathLst>
          </a:custGeom>
          <a:solidFill>
            <a:srgbClr val="EA157A"/>
          </a:solidFill>
          <a:ln>
            <a:noFill/>
          </a:ln>
          <a:extLst/>
        </p:spPr>
        <p:txBody>
          <a:bodyPr/>
          <a:lstStyle/>
          <a:p>
            <a:endParaRPr lang="en-US"/>
          </a:p>
        </p:txBody>
      </p:sp>
      <p:sp>
        <p:nvSpPr>
          <p:cNvPr id="155" name="Rectangle 29"/>
          <p:cNvSpPr>
            <a:spLocks noChangeArrowheads="1"/>
          </p:cNvSpPr>
          <p:nvPr/>
        </p:nvSpPr>
        <p:spPr bwMode="auto">
          <a:xfrm>
            <a:off x="3597868" y="1981780"/>
            <a:ext cx="25400" cy="1355726"/>
          </a:xfrm>
          <a:prstGeom prst="rect">
            <a:avLst/>
          </a:prstGeom>
          <a:solidFill>
            <a:srgbClr val="EA157A"/>
          </a:solidFill>
          <a:ln>
            <a:noFill/>
          </a:ln>
          <a:extLst/>
        </p:spPr>
        <p:txBody>
          <a:bodyPr/>
          <a:lstStyle/>
          <a:p>
            <a:endParaRPr lang="fr-FR"/>
          </a:p>
        </p:txBody>
      </p:sp>
      <p:sp>
        <p:nvSpPr>
          <p:cNvPr id="156" name="Freeform 30"/>
          <p:cNvSpPr>
            <a:spLocks/>
          </p:cNvSpPr>
          <p:nvPr/>
        </p:nvSpPr>
        <p:spPr bwMode="auto">
          <a:xfrm>
            <a:off x="2902543" y="2878718"/>
            <a:ext cx="123825" cy="122238"/>
          </a:xfrm>
          <a:custGeom>
            <a:avLst/>
            <a:gdLst>
              <a:gd name="T0" fmla="*/ 1 w 156"/>
              <a:gd name="T1" fmla="*/ 1 h 154"/>
              <a:gd name="T2" fmla="*/ 0 w 156"/>
              <a:gd name="T3" fmla="*/ 1 h 154"/>
              <a:gd name="T4" fmla="*/ 1 w 156"/>
              <a:gd name="T5" fmla="*/ 0 h 154"/>
              <a:gd name="T6" fmla="*/ 1 w 156"/>
              <a:gd name="T7" fmla="*/ 1 h 154"/>
              <a:gd name="T8" fmla="*/ 1 w 156"/>
              <a:gd name="T9" fmla="*/ 1 h 154"/>
              <a:gd name="T10" fmla="*/ 0 60000 65536"/>
              <a:gd name="T11" fmla="*/ 0 60000 65536"/>
              <a:gd name="T12" fmla="*/ 0 60000 65536"/>
              <a:gd name="T13" fmla="*/ 0 60000 65536"/>
              <a:gd name="T14" fmla="*/ 0 60000 65536"/>
              <a:gd name="T15" fmla="*/ 0 w 156"/>
              <a:gd name="T16" fmla="*/ 0 h 154"/>
              <a:gd name="T17" fmla="*/ 156 w 156"/>
              <a:gd name="T18" fmla="*/ 154 h 154"/>
            </a:gdLst>
            <a:ahLst/>
            <a:cxnLst>
              <a:cxn ang="T10">
                <a:pos x="T0" y="T1"/>
              </a:cxn>
              <a:cxn ang="T11">
                <a:pos x="T2" y="T3"/>
              </a:cxn>
              <a:cxn ang="T12">
                <a:pos x="T4" y="T5"/>
              </a:cxn>
              <a:cxn ang="T13">
                <a:pos x="T6" y="T7"/>
              </a:cxn>
              <a:cxn ang="T14">
                <a:pos x="T8" y="T9"/>
              </a:cxn>
            </a:cxnLst>
            <a:rect l="T15" t="T16" r="T17" b="T18"/>
            <a:pathLst>
              <a:path w="156" h="154">
                <a:moveTo>
                  <a:pt x="156" y="154"/>
                </a:moveTo>
                <a:lnTo>
                  <a:pt x="0" y="107"/>
                </a:lnTo>
                <a:lnTo>
                  <a:pt x="123" y="0"/>
                </a:lnTo>
                <a:lnTo>
                  <a:pt x="156" y="154"/>
                </a:lnTo>
                <a:close/>
              </a:path>
            </a:pathLst>
          </a:custGeom>
          <a:solidFill>
            <a:srgbClr val="EA157A"/>
          </a:solidFill>
          <a:ln>
            <a:noFill/>
          </a:ln>
          <a:extLst/>
        </p:spPr>
        <p:txBody>
          <a:bodyPr/>
          <a:lstStyle/>
          <a:p>
            <a:endParaRPr lang="en-US"/>
          </a:p>
        </p:txBody>
      </p:sp>
      <p:sp>
        <p:nvSpPr>
          <p:cNvPr id="157" name="Freeform 31"/>
          <p:cNvSpPr>
            <a:spLocks/>
          </p:cNvSpPr>
          <p:nvPr/>
        </p:nvSpPr>
        <p:spPr bwMode="auto">
          <a:xfrm>
            <a:off x="2900955" y="2645356"/>
            <a:ext cx="1368425" cy="330200"/>
          </a:xfrm>
          <a:custGeom>
            <a:avLst/>
            <a:gdLst>
              <a:gd name="T0" fmla="*/ 95 w 885"/>
              <a:gd name="T1" fmla="*/ 3 h 218"/>
              <a:gd name="T2" fmla="*/ 95 w 885"/>
              <a:gd name="T3" fmla="*/ 0 h 218"/>
              <a:gd name="T4" fmla="*/ 0 w 885"/>
              <a:gd name="T5" fmla="*/ 19 h 218"/>
              <a:gd name="T6" fmla="*/ 0 w 885"/>
              <a:gd name="T7" fmla="*/ 22 h 218"/>
              <a:gd name="T8" fmla="*/ 95 w 885"/>
              <a:gd name="T9" fmla="*/ 3 h 218"/>
              <a:gd name="T10" fmla="*/ 0 60000 65536"/>
              <a:gd name="T11" fmla="*/ 0 60000 65536"/>
              <a:gd name="T12" fmla="*/ 0 60000 65536"/>
              <a:gd name="T13" fmla="*/ 0 60000 65536"/>
              <a:gd name="T14" fmla="*/ 0 60000 65536"/>
              <a:gd name="T15" fmla="*/ 0 w 885"/>
              <a:gd name="T16" fmla="*/ 0 h 218"/>
              <a:gd name="T17" fmla="*/ 885 w 885"/>
              <a:gd name="T18" fmla="*/ 218 h 218"/>
            </a:gdLst>
            <a:ahLst/>
            <a:cxnLst>
              <a:cxn ang="T10">
                <a:pos x="T0" y="T1"/>
              </a:cxn>
              <a:cxn ang="T11">
                <a:pos x="T2" y="T3"/>
              </a:cxn>
              <a:cxn ang="T12">
                <a:pos x="T4" y="T5"/>
              </a:cxn>
              <a:cxn ang="T13">
                <a:pos x="T6" y="T7"/>
              </a:cxn>
              <a:cxn ang="T14">
                <a:pos x="T8" y="T9"/>
              </a:cxn>
            </a:cxnLst>
            <a:rect l="T15" t="T16" r="T17" b="T18"/>
            <a:pathLst>
              <a:path w="885" h="218">
                <a:moveTo>
                  <a:pt x="885" y="29"/>
                </a:moveTo>
                <a:lnTo>
                  <a:pt x="880" y="0"/>
                </a:lnTo>
                <a:lnTo>
                  <a:pt x="0" y="188"/>
                </a:lnTo>
                <a:lnTo>
                  <a:pt x="5" y="218"/>
                </a:lnTo>
                <a:lnTo>
                  <a:pt x="885" y="29"/>
                </a:lnTo>
                <a:close/>
              </a:path>
            </a:pathLst>
          </a:custGeom>
          <a:solidFill>
            <a:schemeClr val="accent2"/>
          </a:solidFill>
          <a:ln>
            <a:noFill/>
          </a:ln>
          <a:extLst/>
        </p:spPr>
        <p:txBody>
          <a:bodyPr/>
          <a:lstStyle/>
          <a:p>
            <a:endParaRPr lang="en-US"/>
          </a:p>
        </p:txBody>
      </p:sp>
      <p:sp>
        <p:nvSpPr>
          <p:cNvPr id="158" name="Freeform 32"/>
          <p:cNvSpPr>
            <a:spLocks/>
          </p:cNvSpPr>
          <p:nvPr/>
        </p:nvSpPr>
        <p:spPr bwMode="auto">
          <a:xfrm>
            <a:off x="3051768" y="2169105"/>
            <a:ext cx="117475" cy="123825"/>
          </a:xfrm>
          <a:custGeom>
            <a:avLst/>
            <a:gdLst>
              <a:gd name="T0" fmla="*/ 0 w 149"/>
              <a:gd name="T1" fmla="*/ 0 h 157"/>
              <a:gd name="T2" fmla="*/ 0 w 149"/>
              <a:gd name="T3" fmla="*/ 0 h 157"/>
              <a:gd name="T4" fmla="*/ 0 w 149"/>
              <a:gd name="T5" fmla="*/ 0 h 157"/>
              <a:gd name="T6" fmla="*/ 0 w 149"/>
              <a:gd name="T7" fmla="*/ 0 h 157"/>
              <a:gd name="T8" fmla="*/ 0 w 149"/>
              <a:gd name="T9" fmla="*/ 0 h 157"/>
              <a:gd name="T10" fmla="*/ 0 60000 65536"/>
              <a:gd name="T11" fmla="*/ 0 60000 65536"/>
              <a:gd name="T12" fmla="*/ 0 60000 65536"/>
              <a:gd name="T13" fmla="*/ 0 60000 65536"/>
              <a:gd name="T14" fmla="*/ 0 60000 65536"/>
              <a:gd name="T15" fmla="*/ 0 w 149"/>
              <a:gd name="T16" fmla="*/ 0 h 157"/>
              <a:gd name="T17" fmla="*/ 149 w 149"/>
              <a:gd name="T18" fmla="*/ 157 h 157"/>
            </a:gdLst>
            <a:ahLst/>
            <a:cxnLst>
              <a:cxn ang="T10">
                <a:pos x="T0" y="T1"/>
              </a:cxn>
              <a:cxn ang="T11">
                <a:pos x="T2" y="T3"/>
              </a:cxn>
              <a:cxn ang="T12">
                <a:pos x="T4" y="T5"/>
              </a:cxn>
              <a:cxn ang="T13">
                <a:pos x="T6" y="T7"/>
              </a:cxn>
              <a:cxn ang="T14">
                <a:pos x="T8" y="T9"/>
              </a:cxn>
            </a:cxnLst>
            <a:rect l="T15" t="T16" r="T17" b="T18"/>
            <a:pathLst>
              <a:path w="149" h="157">
                <a:moveTo>
                  <a:pt x="29" y="157"/>
                </a:moveTo>
                <a:lnTo>
                  <a:pt x="0" y="0"/>
                </a:lnTo>
                <a:lnTo>
                  <a:pt x="149" y="59"/>
                </a:lnTo>
                <a:lnTo>
                  <a:pt x="29" y="157"/>
                </a:lnTo>
                <a:close/>
              </a:path>
            </a:pathLst>
          </a:custGeom>
          <a:solidFill>
            <a:srgbClr val="EA157A"/>
          </a:solidFill>
          <a:ln>
            <a:noFill/>
          </a:ln>
          <a:extLst/>
        </p:spPr>
        <p:txBody>
          <a:bodyPr/>
          <a:lstStyle/>
          <a:p>
            <a:endParaRPr lang="en-US"/>
          </a:p>
        </p:txBody>
      </p:sp>
      <p:sp>
        <p:nvSpPr>
          <p:cNvPr id="159" name="Freeform 33"/>
          <p:cNvSpPr>
            <a:spLocks/>
          </p:cNvSpPr>
          <p:nvPr/>
        </p:nvSpPr>
        <p:spPr bwMode="auto">
          <a:xfrm>
            <a:off x="3042243" y="2162755"/>
            <a:ext cx="968375" cy="1109663"/>
          </a:xfrm>
          <a:custGeom>
            <a:avLst/>
            <a:gdLst>
              <a:gd name="T0" fmla="*/ 5 w 1185"/>
              <a:gd name="T1" fmla="*/ 5 h 1431"/>
              <a:gd name="T2" fmla="*/ 6 w 1185"/>
              <a:gd name="T3" fmla="*/ 5 h 1431"/>
              <a:gd name="T4" fmla="*/ 1 w 1185"/>
              <a:gd name="T5" fmla="*/ 0 h 1431"/>
              <a:gd name="T6" fmla="*/ 0 w 1185"/>
              <a:gd name="T7" fmla="*/ 0 h 1431"/>
              <a:gd name="T8" fmla="*/ 5 w 1185"/>
              <a:gd name="T9" fmla="*/ 5 h 1431"/>
              <a:gd name="T10" fmla="*/ 0 60000 65536"/>
              <a:gd name="T11" fmla="*/ 0 60000 65536"/>
              <a:gd name="T12" fmla="*/ 0 60000 65536"/>
              <a:gd name="T13" fmla="*/ 0 60000 65536"/>
              <a:gd name="T14" fmla="*/ 0 60000 65536"/>
              <a:gd name="T15" fmla="*/ 0 w 1185"/>
              <a:gd name="T16" fmla="*/ 0 h 1431"/>
              <a:gd name="T17" fmla="*/ 1185 w 1185"/>
              <a:gd name="T18" fmla="*/ 1431 h 1431"/>
            </a:gdLst>
            <a:ahLst/>
            <a:cxnLst>
              <a:cxn ang="T10">
                <a:pos x="T0" y="T1"/>
              </a:cxn>
              <a:cxn ang="T11">
                <a:pos x="T2" y="T3"/>
              </a:cxn>
              <a:cxn ang="T12">
                <a:pos x="T4" y="T5"/>
              </a:cxn>
              <a:cxn ang="T13">
                <a:pos x="T6" y="T7"/>
              </a:cxn>
              <a:cxn ang="T14">
                <a:pos x="T8" y="T9"/>
              </a:cxn>
            </a:cxnLst>
            <a:rect l="T15" t="T16" r="T17" b="T18"/>
            <a:pathLst>
              <a:path w="1185" h="1431">
                <a:moveTo>
                  <a:pt x="1162" y="1431"/>
                </a:moveTo>
                <a:lnTo>
                  <a:pt x="1185" y="1413"/>
                </a:lnTo>
                <a:lnTo>
                  <a:pt x="23" y="0"/>
                </a:lnTo>
                <a:lnTo>
                  <a:pt x="0" y="19"/>
                </a:lnTo>
                <a:lnTo>
                  <a:pt x="1162" y="1431"/>
                </a:lnTo>
                <a:close/>
              </a:path>
            </a:pathLst>
          </a:custGeom>
          <a:solidFill>
            <a:srgbClr val="EA157A"/>
          </a:solidFill>
          <a:ln>
            <a:noFill/>
          </a:ln>
          <a:extLst/>
        </p:spPr>
        <p:txBody>
          <a:bodyPr/>
          <a:lstStyle/>
          <a:p>
            <a:endParaRPr lang="en-US"/>
          </a:p>
        </p:txBody>
      </p:sp>
      <p:sp>
        <p:nvSpPr>
          <p:cNvPr id="160" name="Text Box 261"/>
          <p:cNvSpPr txBox="1">
            <a:spLocks noChangeArrowheads="1"/>
          </p:cNvSpPr>
          <p:nvPr/>
        </p:nvSpPr>
        <p:spPr bwMode="auto">
          <a:xfrm>
            <a:off x="3502618" y="1673805"/>
            <a:ext cx="1050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a:solidFill>
                  <a:srgbClr val="FFFFFF"/>
                </a:solidFill>
                <a:latin typeface="Times New Roman" charset="0"/>
              </a:rPr>
              <a:t>Vertical</a:t>
            </a:r>
          </a:p>
        </p:txBody>
      </p:sp>
      <p:sp>
        <p:nvSpPr>
          <p:cNvPr id="161" name="Text Box 262"/>
          <p:cNvSpPr txBox="1">
            <a:spLocks noChangeArrowheads="1"/>
          </p:cNvSpPr>
          <p:nvPr/>
        </p:nvSpPr>
        <p:spPr bwMode="auto">
          <a:xfrm>
            <a:off x="2015130" y="1843668"/>
            <a:ext cx="1303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a:solidFill>
                  <a:srgbClr val="FFFFFF"/>
                </a:solidFill>
                <a:latin typeface="Times New Roman" charset="0"/>
              </a:rPr>
              <a:t>Horizontal</a:t>
            </a:r>
          </a:p>
        </p:txBody>
      </p:sp>
      <p:sp>
        <p:nvSpPr>
          <p:cNvPr id="162" name="Text Box 263"/>
          <p:cNvSpPr txBox="1">
            <a:spLocks noChangeArrowheads="1"/>
          </p:cNvSpPr>
          <p:nvPr/>
        </p:nvSpPr>
        <p:spPr bwMode="auto">
          <a:xfrm>
            <a:off x="2123080" y="2880306"/>
            <a:ext cx="1512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a:solidFill>
                  <a:srgbClr val="FFFFFF"/>
                </a:solidFill>
                <a:latin typeface="Times New Roman" charset="0"/>
              </a:rPr>
              <a:t>Longitudinal</a:t>
            </a:r>
          </a:p>
        </p:txBody>
      </p:sp>
      <p:sp>
        <p:nvSpPr>
          <p:cNvPr id="163" name="Text Box 261"/>
          <p:cNvSpPr txBox="1">
            <a:spLocks noChangeArrowheads="1"/>
          </p:cNvSpPr>
          <p:nvPr/>
        </p:nvSpPr>
        <p:spPr bwMode="auto">
          <a:xfrm>
            <a:off x="5971850" y="3384612"/>
            <a:ext cx="46586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smtClean="0">
                <a:solidFill>
                  <a:srgbClr val="FFFFFF"/>
                </a:solidFill>
                <a:latin typeface="Times New Roman" charset="0"/>
              </a:rPr>
              <a:t>y</a:t>
            </a:r>
            <a:endParaRPr lang="en-US" sz="2000" dirty="0">
              <a:solidFill>
                <a:srgbClr val="FFFFFF"/>
              </a:solidFill>
              <a:latin typeface="Times New Roman" charset="0"/>
            </a:endParaRPr>
          </a:p>
        </p:txBody>
      </p:sp>
      <p:sp>
        <p:nvSpPr>
          <p:cNvPr id="164" name="Text Box 261"/>
          <p:cNvSpPr txBox="1">
            <a:spLocks noChangeArrowheads="1"/>
          </p:cNvSpPr>
          <p:nvPr/>
        </p:nvSpPr>
        <p:spPr bwMode="auto">
          <a:xfrm rot="20310762">
            <a:off x="6375455" y="3707337"/>
            <a:ext cx="855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smtClean="0">
                <a:solidFill>
                  <a:srgbClr val="FFFFFF"/>
                </a:solidFill>
                <a:latin typeface="Times New Roman" charset="0"/>
              </a:rPr>
              <a:t>s or z</a:t>
            </a:r>
            <a:endParaRPr lang="en-US" sz="2000" dirty="0">
              <a:solidFill>
                <a:srgbClr val="FFFFFF"/>
              </a:solidFill>
              <a:latin typeface="Times New Roman" charset="0"/>
            </a:endParaRPr>
          </a:p>
        </p:txBody>
      </p:sp>
      <p:sp>
        <p:nvSpPr>
          <p:cNvPr id="165" name="Text Box 261"/>
          <p:cNvSpPr txBox="1">
            <a:spLocks noChangeArrowheads="1"/>
          </p:cNvSpPr>
          <p:nvPr/>
        </p:nvSpPr>
        <p:spPr bwMode="auto">
          <a:xfrm>
            <a:off x="7186985" y="4284712"/>
            <a:ext cx="46586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smtClean="0">
                <a:solidFill>
                  <a:srgbClr val="FFFFFF"/>
                </a:solidFill>
                <a:latin typeface="Times New Roman" charset="0"/>
              </a:rPr>
              <a:t>x</a:t>
            </a:r>
            <a:endParaRPr lang="en-US" sz="2000" dirty="0">
              <a:solidFill>
                <a:srgbClr val="FFFFFF"/>
              </a:solidFill>
              <a:latin typeface="Times New Roman" charset="0"/>
            </a:endParaRPr>
          </a:p>
        </p:txBody>
      </p:sp>
      <p:sp>
        <p:nvSpPr>
          <p:cNvPr id="166" name="Text Box 261"/>
          <p:cNvSpPr txBox="1">
            <a:spLocks noChangeArrowheads="1"/>
          </p:cNvSpPr>
          <p:nvPr/>
        </p:nvSpPr>
        <p:spPr bwMode="auto">
          <a:xfrm>
            <a:off x="4301970" y="3699030"/>
            <a:ext cx="465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smtClean="0">
                <a:solidFill>
                  <a:srgbClr val="FFFFFF"/>
                </a:solidFill>
                <a:latin typeface="Symbol" charset="2"/>
                <a:cs typeface="Symbol" charset="2"/>
              </a:rPr>
              <a:t>q</a:t>
            </a:r>
            <a:endParaRPr lang="en-US" sz="2000" dirty="0">
              <a:solidFill>
                <a:srgbClr val="FFFFFF"/>
              </a:solidFill>
              <a:latin typeface="Symbol" charset="2"/>
              <a:cs typeface="Symbol" charset="2"/>
            </a:endParaRPr>
          </a:p>
        </p:txBody>
      </p:sp>
      <p:sp>
        <p:nvSpPr>
          <p:cNvPr id="153" name="TextBox 152"/>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41288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26694" y="53625"/>
            <a:ext cx="6570731" cy="914400"/>
          </a:xfrm>
        </p:spPr>
        <p:txBody>
          <a:bodyPr/>
          <a:lstStyle/>
          <a:p>
            <a:r>
              <a:rPr lang="en-US" sz="3600" dirty="0" smtClean="0"/>
              <a:t>Bending a Beam &amp; Magnetic Rigidity</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19</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0" name="Rectangle 8"/>
          <p:cNvSpPr>
            <a:spLocks noChangeArrowheads="1"/>
          </p:cNvSpPr>
          <p:nvPr/>
        </p:nvSpPr>
        <p:spPr bwMode="auto">
          <a:xfrm>
            <a:off x="521550" y="3699030"/>
            <a:ext cx="3382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As a formula this is:</a:t>
            </a:r>
            <a:endParaRPr lang="en-US" sz="2000" dirty="0">
              <a:sym typeface="Math1" charset="0"/>
            </a:endParaRPr>
          </a:p>
        </p:txBody>
      </p:sp>
      <p:sp>
        <p:nvSpPr>
          <p:cNvPr id="71" name="Rectangle 11"/>
          <p:cNvSpPr>
            <a:spLocks noChangeArrowheads="1"/>
          </p:cNvSpPr>
          <p:nvPr/>
        </p:nvSpPr>
        <p:spPr bwMode="auto">
          <a:xfrm>
            <a:off x="566555" y="4689140"/>
            <a:ext cx="382129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Which can be written as:</a:t>
            </a:r>
            <a:endParaRPr lang="en-US" sz="2000" dirty="0">
              <a:sym typeface="Math1" charset="0"/>
            </a:endParaRPr>
          </a:p>
        </p:txBody>
      </p:sp>
      <p:sp>
        <p:nvSpPr>
          <p:cNvPr id="72" name="AutoShape 16"/>
          <p:cNvSpPr>
            <a:spLocks/>
          </p:cNvSpPr>
          <p:nvPr/>
        </p:nvSpPr>
        <p:spPr bwMode="auto">
          <a:xfrm>
            <a:off x="7102475" y="4734145"/>
            <a:ext cx="1389063" cy="609600"/>
          </a:xfrm>
          <a:prstGeom prst="borderCallout2">
            <a:avLst>
              <a:gd name="adj1" fmla="val 18750"/>
              <a:gd name="adj2" fmla="val -5486"/>
              <a:gd name="adj3" fmla="val 18750"/>
              <a:gd name="adj4" fmla="val -47088"/>
              <a:gd name="adj5" fmla="val -259"/>
              <a:gd name="adj6" fmla="val -90287"/>
            </a:avLst>
          </a:prstGeom>
          <a:noFill/>
          <a:ln w="9525">
            <a:solidFill>
              <a:schemeClr val="tx1"/>
            </a:solidFill>
            <a:miter lim="800000"/>
            <a:headEnd/>
            <a:tailEnd/>
          </a:ln>
        </p:spPr>
        <p:txBody>
          <a:bodyPr anchor="ctr"/>
          <a:lstStyle/>
          <a:p>
            <a:pPr algn="ctr" eaLnBrk="0" hangingPunct="0"/>
            <a:r>
              <a:rPr lang="en-US" sz="2000" dirty="0">
                <a:solidFill>
                  <a:srgbClr val="7FD13B"/>
                </a:solidFill>
                <a:latin typeface="Times New Roman" charset="0"/>
              </a:rPr>
              <a:t>Momentum</a:t>
            </a:r>
          </a:p>
          <a:p>
            <a:pPr algn="ctr" eaLnBrk="0" hangingPunct="0"/>
            <a:r>
              <a:rPr lang="en-US" sz="2000" dirty="0" smtClean="0">
                <a:solidFill>
                  <a:srgbClr val="7FD13B"/>
                </a:solidFill>
                <a:latin typeface="Times New Roman" charset="0"/>
              </a:rPr>
              <a:t>P = mv</a:t>
            </a:r>
            <a:endParaRPr lang="en-US" sz="2000" dirty="0">
              <a:solidFill>
                <a:srgbClr val="7FD13B"/>
              </a:solidFill>
              <a:latin typeface="Times New Roman" charset="0"/>
            </a:endParaRPr>
          </a:p>
        </p:txBody>
      </p:sp>
      <p:sp>
        <p:nvSpPr>
          <p:cNvPr id="73" name="Rectangle 17"/>
          <p:cNvSpPr>
            <a:spLocks noChangeArrowheads="1"/>
          </p:cNvSpPr>
          <p:nvPr/>
        </p:nvSpPr>
        <p:spPr bwMode="auto">
          <a:xfrm>
            <a:off x="566555" y="5340235"/>
            <a:ext cx="835519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b="1" u="sng" dirty="0"/>
              <a:t>B</a:t>
            </a:r>
            <a:r>
              <a:rPr lang="el-GR" sz="2000" b="1" u="sng" dirty="0">
                <a:sym typeface="Math1" charset="0"/>
              </a:rPr>
              <a:t>ρ</a:t>
            </a:r>
            <a:r>
              <a:rPr lang="en-US" sz="2000" dirty="0">
                <a:sym typeface="Math1" charset="0"/>
              </a:rPr>
              <a:t> is called the </a:t>
            </a:r>
            <a:r>
              <a:rPr lang="en-US" sz="2000" b="1" u="sng" dirty="0">
                <a:sym typeface="Math1" charset="0"/>
              </a:rPr>
              <a:t>magnetic rigidity</a:t>
            </a:r>
            <a:r>
              <a:rPr lang="en-US" sz="2000" dirty="0">
                <a:sym typeface="Math1" charset="0"/>
              </a:rPr>
              <a:t>, and if we put in all the correct units we get:</a:t>
            </a:r>
          </a:p>
        </p:txBody>
      </p:sp>
      <p:sp>
        <p:nvSpPr>
          <p:cNvPr id="75" name="Rectangle 18"/>
          <p:cNvSpPr>
            <a:spLocks noChangeArrowheads="1"/>
          </p:cNvSpPr>
          <p:nvPr/>
        </p:nvSpPr>
        <p:spPr bwMode="auto">
          <a:xfrm>
            <a:off x="888521" y="5892660"/>
            <a:ext cx="801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000" b="1" dirty="0"/>
              <a:t>B</a:t>
            </a:r>
            <a:r>
              <a:rPr lang="el-GR" sz="2000" b="1" dirty="0">
                <a:sym typeface="Math1" charset="0"/>
              </a:rPr>
              <a:t>ρ</a:t>
            </a:r>
            <a:r>
              <a:rPr lang="en-US" sz="2000" b="1" dirty="0">
                <a:sym typeface="Math1" charset="0"/>
              </a:rPr>
              <a:t> </a:t>
            </a:r>
            <a:r>
              <a:rPr kumimoji="1" lang="en-US" sz="2400" b="1" dirty="0">
                <a:sym typeface="Math1" charset="0"/>
              </a:rPr>
              <a:t>= 33.356·p [</a:t>
            </a:r>
            <a:r>
              <a:rPr kumimoji="1" lang="en-US" sz="2400" b="1" dirty="0" err="1">
                <a:sym typeface="Math1" charset="0"/>
              </a:rPr>
              <a:t>KG·m</a:t>
            </a:r>
            <a:r>
              <a:rPr kumimoji="1" lang="en-US" sz="2400" b="1" dirty="0">
                <a:sym typeface="Math1" charset="0"/>
              </a:rPr>
              <a:t>] = 3.3356·p [</a:t>
            </a:r>
            <a:r>
              <a:rPr kumimoji="1" lang="en-US" sz="2400" b="1" dirty="0" err="1">
                <a:sym typeface="Math1" charset="0"/>
              </a:rPr>
              <a:t>T·m</a:t>
            </a:r>
            <a:r>
              <a:rPr kumimoji="1" lang="en-US" sz="2400" b="1" dirty="0">
                <a:sym typeface="Math1" charset="0"/>
              </a:rPr>
              <a:t>]  (if p is in [</a:t>
            </a:r>
            <a:r>
              <a:rPr kumimoji="1" lang="en-US" sz="2400" b="1" dirty="0" err="1">
                <a:sym typeface="Math1" charset="0"/>
              </a:rPr>
              <a:t>GeV</a:t>
            </a:r>
            <a:r>
              <a:rPr kumimoji="1" lang="en-US" sz="2400" b="1" dirty="0">
                <a:sym typeface="Math1" charset="0"/>
              </a:rPr>
              <a:t>/c])</a:t>
            </a:r>
          </a:p>
        </p:txBody>
      </p:sp>
      <p:sp>
        <p:nvSpPr>
          <p:cNvPr id="76" name="AutoShape 20"/>
          <p:cNvSpPr>
            <a:spLocks noChangeArrowheads="1"/>
          </p:cNvSpPr>
          <p:nvPr/>
        </p:nvSpPr>
        <p:spPr bwMode="auto">
          <a:xfrm>
            <a:off x="6803741" y="2078850"/>
            <a:ext cx="2340259" cy="1080120"/>
          </a:xfrm>
          <a:prstGeom prst="cloudCallout">
            <a:avLst>
              <a:gd name="adj1" fmla="val -75441"/>
              <a:gd name="adj2" fmla="val 72663"/>
            </a:avLst>
          </a:prstGeom>
          <a:noFill/>
          <a:ln w="9525">
            <a:solidFill>
              <a:schemeClr val="tx1"/>
            </a:solidFill>
            <a:round/>
            <a:headEnd/>
            <a:tailEnd/>
          </a:ln>
        </p:spPr>
        <p:txBody>
          <a:bodyPr anchor="ctr"/>
          <a:lstStyle/>
          <a:p>
            <a:pPr algn="ctr" eaLnBrk="0" hangingPunct="0"/>
            <a:r>
              <a:rPr lang="en-US" sz="1600" b="1" i="1" dirty="0">
                <a:solidFill>
                  <a:srgbClr val="7FD13B"/>
                </a:solidFill>
                <a:latin typeface="Times New Roman" charset="0"/>
              </a:rPr>
              <a:t>Like for a stone attached to a rotating rope</a:t>
            </a:r>
          </a:p>
        </p:txBody>
      </p:sp>
      <p:grpSp>
        <p:nvGrpSpPr>
          <p:cNvPr id="77" name="Group 42"/>
          <p:cNvGrpSpPr>
            <a:grpSpLocks/>
          </p:cNvGrpSpPr>
          <p:nvPr/>
        </p:nvGrpSpPr>
        <p:grpSpPr bwMode="auto">
          <a:xfrm>
            <a:off x="4414838" y="4535462"/>
            <a:ext cx="1585912" cy="693738"/>
            <a:chOff x="2781" y="2258"/>
            <a:chExt cx="999" cy="437"/>
          </a:xfrm>
          <a:solidFill>
            <a:srgbClr val="D6ECFF"/>
          </a:solidFill>
        </p:grpSpPr>
        <p:sp>
          <p:nvSpPr>
            <p:cNvPr id="78" name="Rectangle 13"/>
            <p:cNvSpPr>
              <a:spLocks noChangeArrowheads="1"/>
            </p:cNvSpPr>
            <p:nvPr/>
          </p:nvSpPr>
          <p:spPr bwMode="auto">
            <a:xfrm>
              <a:off x="2781" y="2258"/>
              <a:ext cx="999" cy="437"/>
            </a:xfrm>
            <a:prstGeom prst="rect">
              <a:avLst/>
            </a:prstGeom>
            <a:grpFill/>
            <a:ln w="9525">
              <a:solidFill>
                <a:schemeClr val="tx1"/>
              </a:solidFill>
              <a:miter lim="800000"/>
              <a:headEnd/>
              <a:tailEnd/>
            </a:ln>
          </p:spPr>
          <p:txBody>
            <a:bodyPr wrap="none" anchor="ctr"/>
            <a:lstStyle/>
            <a:p>
              <a:endParaRPr lang="fr-FR"/>
            </a:p>
          </p:txBody>
        </p:sp>
        <p:sp>
          <p:nvSpPr>
            <p:cNvPr id="79" name="Line 24"/>
            <p:cNvSpPr>
              <a:spLocks noChangeShapeType="1"/>
            </p:cNvSpPr>
            <p:nvPr/>
          </p:nvSpPr>
          <p:spPr bwMode="auto">
            <a:xfrm>
              <a:off x="3173" y="2480"/>
              <a:ext cx="196" cy="1"/>
            </a:xfrm>
            <a:prstGeom prst="line">
              <a:avLst/>
            </a:prstGeom>
            <a:grpFill/>
            <a:ln w="6350">
              <a:solidFill>
                <a:srgbClr val="000000"/>
              </a:solidFill>
              <a:round/>
              <a:headEnd/>
              <a:tailEnd/>
            </a:ln>
            <a:extLst/>
          </p:spPr>
          <p:txBody>
            <a:bodyPr/>
            <a:lstStyle/>
            <a:p>
              <a:endParaRPr lang="en-US"/>
            </a:p>
          </p:txBody>
        </p:sp>
        <p:sp>
          <p:nvSpPr>
            <p:cNvPr id="80" name="Line 25"/>
            <p:cNvSpPr>
              <a:spLocks noChangeShapeType="1"/>
            </p:cNvSpPr>
            <p:nvPr/>
          </p:nvSpPr>
          <p:spPr bwMode="auto">
            <a:xfrm>
              <a:off x="3539" y="2480"/>
              <a:ext cx="111" cy="1"/>
            </a:xfrm>
            <a:prstGeom prst="line">
              <a:avLst/>
            </a:prstGeom>
            <a:grpFill/>
            <a:ln w="6350">
              <a:solidFill>
                <a:srgbClr val="000000"/>
              </a:solidFill>
              <a:round/>
              <a:headEnd/>
              <a:tailEnd/>
            </a:ln>
            <a:extLst/>
          </p:spPr>
          <p:txBody>
            <a:bodyPr/>
            <a:lstStyle/>
            <a:p>
              <a:endParaRPr lang="en-US"/>
            </a:p>
          </p:txBody>
        </p:sp>
        <p:sp>
          <p:nvSpPr>
            <p:cNvPr id="81" name="Rectangle 26"/>
            <p:cNvSpPr>
              <a:spLocks noChangeArrowheads="1"/>
            </p:cNvSpPr>
            <p:nvPr/>
          </p:nvSpPr>
          <p:spPr bwMode="auto">
            <a:xfrm>
              <a:off x="3560" y="2500"/>
              <a:ext cx="71"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e</a:t>
              </a:r>
              <a:endParaRPr lang="en-US"/>
            </a:p>
          </p:txBody>
        </p:sp>
        <p:sp>
          <p:nvSpPr>
            <p:cNvPr id="82" name="Rectangle 27"/>
            <p:cNvSpPr>
              <a:spLocks noChangeArrowheads="1"/>
            </p:cNvSpPr>
            <p:nvPr/>
          </p:nvSpPr>
          <p:spPr bwMode="auto">
            <a:xfrm>
              <a:off x="3565" y="2278"/>
              <a:ext cx="8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p</a:t>
              </a:r>
              <a:endParaRPr lang="en-US"/>
            </a:p>
          </p:txBody>
        </p:sp>
        <p:sp>
          <p:nvSpPr>
            <p:cNvPr id="83" name="Rectangle 28"/>
            <p:cNvSpPr>
              <a:spLocks noChangeArrowheads="1"/>
            </p:cNvSpPr>
            <p:nvPr/>
          </p:nvSpPr>
          <p:spPr bwMode="auto">
            <a:xfrm>
              <a:off x="3236" y="2500"/>
              <a:ext cx="71"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e</a:t>
              </a:r>
              <a:endParaRPr lang="en-US"/>
            </a:p>
          </p:txBody>
        </p:sp>
        <p:sp>
          <p:nvSpPr>
            <p:cNvPr id="84" name="Rectangle 29"/>
            <p:cNvSpPr>
              <a:spLocks noChangeArrowheads="1"/>
            </p:cNvSpPr>
            <p:nvPr/>
          </p:nvSpPr>
          <p:spPr bwMode="auto">
            <a:xfrm>
              <a:off x="3179" y="2278"/>
              <a:ext cx="187"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mv</a:t>
              </a:r>
              <a:endParaRPr lang="en-US"/>
            </a:p>
          </p:txBody>
        </p:sp>
        <p:sp>
          <p:nvSpPr>
            <p:cNvPr id="85" name="Rectangle 30"/>
            <p:cNvSpPr>
              <a:spLocks noChangeArrowheads="1"/>
            </p:cNvSpPr>
            <p:nvPr/>
          </p:nvSpPr>
          <p:spPr bwMode="auto">
            <a:xfrm>
              <a:off x="2811" y="2377"/>
              <a:ext cx="9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B</a:t>
              </a:r>
              <a:endParaRPr lang="en-US"/>
            </a:p>
          </p:txBody>
        </p:sp>
        <p:sp>
          <p:nvSpPr>
            <p:cNvPr id="86" name="Rectangle 34"/>
            <p:cNvSpPr>
              <a:spLocks noChangeArrowheads="1"/>
            </p:cNvSpPr>
            <p:nvPr/>
          </p:nvSpPr>
          <p:spPr bwMode="auto">
            <a:xfrm>
              <a:off x="3412" y="2359"/>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Symbol" charset="0"/>
                </a:rPr>
                <a:t>=</a:t>
              </a:r>
              <a:endParaRPr lang="en-US"/>
            </a:p>
          </p:txBody>
        </p:sp>
        <p:sp>
          <p:nvSpPr>
            <p:cNvPr id="87" name="Rectangle 35"/>
            <p:cNvSpPr>
              <a:spLocks noChangeArrowheads="1"/>
            </p:cNvSpPr>
            <p:nvPr/>
          </p:nvSpPr>
          <p:spPr bwMode="auto">
            <a:xfrm>
              <a:off x="3046" y="2359"/>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Symbol" charset="0"/>
                </a:rPr>
                <a:t>=</a:t>
              </a:r>
              <a:endParaRPr lang="en-US"/>
            </a:p>
          </p:txBody>
        </p:sp>
        <p:sp>
          <p:nvSpPr>
            <p:cNvPr id="88" name="Rectangle 38"/>
            <p:cNvSpPr>
              <a:spLocks noChangeArrowheads="1"/>
            </p:cNvSpPr>
            <p:nvPr/>
          </p:nvSpPr>
          <p:spPr bwMode="auto">
            <a:xfrm>
              <a:off x="2908" y="2359"/>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Symbol" charset="0"/>
                </a:rPr>
                <a:t>r</a:t>
              </a:r>
              <a:endParaRPr lang="en-US"/>
            </a:p>
          </p:txBody>
        </p:sp>
      </p:grpSp>
      <p:grpSp>
        <p:nvGrpSpPr>
          <p:cNvPr id="89" name="Group 41"/>
          <p:cNvGrpSpPr>
            <a:grpSpLocks/>
          </p:cNvGrpSpPr>
          <p:nvPr/>
        </p:nvGrpSpPr>
        <p:grpSpPr bwMode="auto">
          <a:xfrm>
            <a:off x="4323240" y="3564015"/>
            <a:ext cx="1868940" cy="746125"/>
            <a:chOff x="2774" y="1534"/>
            <a:chExt cx="1013" cy="470"/>
          </a:xfrm>
          <a:solidFill>
            <a:srgbClr val="D6ECFF"/>
          </a:solidFill>
        </p:grpSpPr>
        <p:sp>
          <p:nvSpPr>
            <p:cNvPr id="90" name="Rectangle 12"/>
            <p:cNvSpPr>
              <a:spLocks noChangeArrowheads="1"/>
            </p:cNvSpPr>
            <p:nvPr/>
          </p:nvSpPr>
          <p:spPr bwMode="auto">
            <a:xfrm>
              <a:off x="2774" y="1534"/>
              <a:ext cx="1013" cy="470"/>
            </a:xfrm>
            <a:prstGeom prst="rect">
              <a:avLst/>
            </a:prstGeom>
            <a:grpFill/>
            <a:ln w="9525">
              <a:solidFill>
                <a:schemeClr val="tx1"/>
              </a:solidFill>
              <a:miter lim="800000"/>
              <a:headEnd/>
              <a:tailEnd/>
            </a:ln>
          </p:spPr>
          <p:txBody>
            <a:bodyPr wrap="none" anchor="ctr"/>
            <a:lstStyle/>
            <a:p>
              <a:endParaRPr lang="fr-FR"/>
            </a:p>
          </p:txBody>
        </p:sp>
        <p:sp>
          <p:nvSpPr>
            <p:cNvPr id="91" name="Line 23"/>
            <p:cNvSpPr>
              <a:spLocks noChangeShapeType="1"/>
            </p:cNvSpPr>
            <p:nvPr/>
          </p:nvSpPr>
          <p:spPr bwMode="auto">
            <a:xfrm>
              <a:off x="3536" y="1781"/>
              <a:ext cx="251" cy="1"/>
            </a:xfrm>
            <a:prstGeom prst="line">
              <a:avLst/>
            </a:prstGeom>
            <a:grpFill/>
            <a:ln w="6350">
              <a:solidFill>
                <a:srgbClr val="000000"/>
              </a:solidFill>
              <a:round/>
              <a:headEnd/>
              <a:tailEnd/>
            </a:ln>
            <a:extLst/>
          </p:spPr>
          <p:txBody>
            <a:bodyPr/>
            <a:lstStyle/>
            <a:p>
              <a:endParaRPr lang="en-US"/>
            </a:p>
          </p:txBody>
        </p:sp>
        <p:sp>
          <p:nvSpPr>
            <p:cNvPr id="92" name="Rectangle 31"/>
            <p:cNvSpPr>
              <a:spLocks noChangeArrowheads="1"/>
            </p:cNvSpPr>
            <p:nvPr/>
          </p:nvSpPr>
          <p:spPr bwMode="auto">
            <a:xfrm>
              <a:off x="3576" y="1579"/>
              <a:ext cx="187"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00"/>
                  </a:solidFill>
                  <a:latin typeface="Times New Roman" charset="0"/>
                </a:rPr>
                <a:t>mv</a:t>
              </a:r>
              <a:endParaRPr lang="en-US" dirty="0"/>
            </a:p>
          </p:txBody>
        </p:sp>
        <p:sp>
          <p:nvSpPr>
            <p:cNvPr id="93" name="Rectangle 32"/>
            <p:cNvSpPr>
              <a:spLocks noChangeArrowheads="1"/>
            </p:cNvSpPr>
            <p:nvPr/>
          </p:nvSpPr>
          <p:spPr bwMode="auto">
            <a:xfrm>
              <a:off x="3083" y="1678"/>
              <a:ext cx="347"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err="1">
                  <a:solidFill>
                    <a:srgbClr val="000000"/>
                  </a:solidFill>
                  <a:latin typeface="Times New Roman" charset="0"/>
                </a:rPr>
                <a:t>e</a:t>
              </a:r>
              <a:r>
                <a:rPr lang="en-US" sz="2000" i="1" dirty="0" err="1" smtClean="0">
                  <a:solidFill>
                    <a:srgbClr val="000000"/>
                  </a:solidFill>
                  <a:latin typeface="Times New Roman" charset="0"/>
                </a:rPr>
                <a:t>v</a:t>
              </a:r>
              <a:r>
                <a:rPr lang="en-US" sz="2000" i="1" dirty="0" smtClean="0">
                  <a:solidFill>
                    <a:srgbClr val="000000"/>
                  </a:solidFill>
                  <a:latin typeface="Times New Roman" charset="0"/>
                </a:rPr>
                <a:t> ×B</a:t>
              </a:r>
              <a:endParaRPr lang="en-US" dirty="0"/>
            </a:p>
          </p:txBody>
        </p:sp>
        <p:sp>
          <p:nvSpPr>
            <p:cNvPr id="94" name="Rectangle 33"/>
            <p:cNvSpPr>
              <a:spLocks noChangeArrowheads="1"/>
            </p:cNvSpPr>
            <p:nvPr/>
          </p:nvSpPr>
          <p:spPr bwMode="auto">
            <a:xfrm>
              <a:off x="2811" y="1678"/>
              <a:ext cx="9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latin typeface="Times New Roman" charset="0"/>
                </a:rPr>
                <a:t>F</a:t>
              </a:r>
              <a:endParaRPr lang="en-US"/>
            </a:p>
          </p:txBody>
        </p:sp>
        <p:sp>
          <p:nvSpPr>
            <p:cNvPr id="95" name="Rectangle 36"/>
            <p:cNvSpPr>
              <a:spLocks noChangeArrowheads="1"/>
            </p:cNvSpPr>
            <p:nvPr/>
          </p:nvSpPr>
          <p:spPr bwMode="auto">
            <a:xfrm>
              <a:off x="3431" y="1660"/>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000000"/>
                  </a:solidFill>
                  <a:latin typeface="Symbol" charset="0"/>
                </a:rPr>
                <a:t>=</a:t>
              </a:r>
              <a:endParaRPr lang="en-US" dirty="0"/>
            </a:p>
          </p:txBody>
        </p:sp>
        <p:sp>
          <p:nvSpPr>
            <p:cNvPr id="96" name="Rectangle 37"/>
            <p:cNvSpPr>
              <a:spLocks noChangeArrowheads="1"/>
            </p:cNvSpPr>
            <p:nvPr/>
          </p:nvSpPr>
          <p:spPr bwMode="auto">
            <a:xfrm>
              <a:off x="2961" y="1660"/>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Symbol" charset="0"/>
                </a:rPr>
                <a:t>=</a:t>
              </a:r>
              <a:endParaRPr lang="en-US"/>
            </a:p>
          </p:txBody>
        </p:sp>
        <p:sp>
          <p:nvSpPr>
            <p:cNvPr id="97" name="Rectangle 39"/>
            <p:cNvSpPr>
              <a:spLocks noChangeArrowheads="1"/>
            </p:cNvSpPr>
            <p:nvPr/>
          </p:nvSpPr>
          <p:spPr bwMode="auto">
            <a:xfrm>
              <a:off x="3626" y="1783"/>
              <a:ext cx="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00"/>
                  </a:solidFill>
                  <a:latin typeface="Symbol" charset="0"/>
                </a:rPr>
                <a:t>r</a:t>
              </a:r>
              <a:endParaRPr lang="en-US" dirty="0"/>
            </a:p>
          </p:txBody>
        </p:sp>
        <p:sp>
          <p:nvSpPr>
            <p:cNvPr id="98" name="Rectangle 40"/>
            <p:cNvSpPr>
              <a:spLocks noChangeArrowheads="1"/>
            </p:cNvSpPr>
            <p:nvPr/>
          </p:nvSpPr>
          <p:spPr bwMode="auto">
            <a:xfrm>
              <a:off x="3738" y="1619"/>
              <a:ext cx="28"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Times New Roman" charset="0"/>
                </a:rPr>
                <a:t>2</a:t>
              </a:r>
              <a:endParaRPr lang="en-US" dirty="0"/>
            </a:p>
          </p:txBody>
        </p:sp>
      </p:grpSp>
      <p:sp>
        <p:nvSpPr>
          <p:cNvPr id="99" name="AutoShape 15"/>
          <p:cNvSpPr>
            <a:spLocks/>
          </p:cNvSpPr>
          <p:nvPr/>
        </p:nvSpPr>
        <p:spPr bwMode="auto">
          <a:xfrm>
            <a:off x="7212013" y="3427800"/>
            <a:ext cx="1282700" cy="609600"/>
          </a:xfrm>
          <a:prstGeom prst="borderCallout2">
            <a:avLst>
              <a:gd name="adj1" fmla="val 18750"/>
              <a:gd name="adj2" fmla="val -5940"/>
              <a:gd name="adj3" fmla="val 18750"/>
              <a:gd name="adj4" fmla="val -54454"/>
              <a:gd name="adj5" fmla="val 104428"/>
              <a:gd name="adj6" fmla="val -89480"/>
            </a:avLst>
          </a:prstGeom>
          <a:noFill/>
          <a:ln w="9525">
            <a:solidFill>
              <a:schemeClr val="tx1"/>
            </a:solidFill>
            <a:miter lim="800000"/>
            <a:headEnd/>
            <a:tailEnd/>
          </a:ln>
        </p:spPr>
        <p:txBody>
          <a:bodyPr anchor="ctr"/>
          <a:lstStyle/>
          <a:p>
            <a:pPr algn="ctr" eaLnBrk="0" hangingPunct="0"/>
            <a:r>
              <a:rPr lang="en-US" sz="2000" dirty="0">
                <a:solidFill>
                  <a:srgbClr val="7FD13B"/>
                </a:solidFill>
                <a:latin typeface="Times New Roman" charset="0"/>
              </a:rPr>
              <a:t>Radius of curvature</a:t>
            </a:r>
          </a:p>
        </p:txBody>
      </p:sp>
      <p:sp>
        <p:nvSpPr>
          <p:cNvPr id="100" name="Rectangle 2"/>
          <p:cNvSpPr>
            <a:spLocks noGrp="1" noChangeArrowheads="1"/>
          </p:cNvSpPr>
          <p:nvPr>
            <p:ph idx="1"/>
          </p:nvPr>
        </p:nvSpPr>
        <p:spPr>
          <a:xfrm>
            <a:off x="521550" y="1296988"/>
            <a:ext cx="8387500" cy="998537"/>
          </a:xfrm>
        </p:spPr>
        <p:txBody>
          <a:bodyPr/>
          <a:lstStyle/>
          <a:p>
            <a:pPr eaLnBrk="1" hangingPunct="1">
              <a:lnSpc>
                <a:spcPct val="90000"/>
              </a:lnSpc>
              <a:buFont typeface="Wingdings" charset="2"/>
              <a:buChar char="§"/>
            </a:pPr>
            <a:r>
              <a:rPr lang="en-US" sz="2000" dirty="0">
                <a:solidFill>
                  <a:srgbClr val="FFFFFF"/>
                </a:solidFill>
              </a:rPr>
              <a:t>The force </a:t>
            </a:r>
            <a:r>
              <a:rPr lang="en-US" sz="2000" b="1" u="sng" dirty="0" err="1" smtClean="0">
                <a:solidFill>
                  <a:srgbClr val="FFFFFF"/>
                </a:solidFill>
              </a:rPr>
              <a:t>ev×B</a:t>
            </a:r>
            <a:r>
              <a:rPr lang="en-US" sz="2000" dirty="0" smtClean="0">
                <a:solidFill>
                  <a:srgbClr val="FFFFFF"/>
                </a:solidFill>
              </a:rPr>
              <a:t> </a:t>
            </a:r>
            <a:r>
              <a:rPr lang="en-US" sz="2000" dirty="0">
                <a:solidFill>
                  <a:srgbClr val="FFFFFF"/>
                </a:solidFill>
              </a:rPr>
              <a:t>on a charged particle moving with velocity </a:t>
            </a:r>
            <a:r>
              <a:rPr lang="en-US" sz="2000" b="1" u="sng" dirty="0">
                <a:solidFill>
                  <a:srgbClr val="FFFFFF"/>
                </a:solidFill>
              </a:rPr>
              <a:t>v</a:t>
            </a:r>
            <a:r>
              <a:rPr lang="en-US" sz="2000" dirty="0">
                <a:solidFill>
                  <a:srgbClr val="FFFFFF"/>
                </a:solidFill>
              </a:rPr>
              <a:t> in a dipole field of strength </a:t>
            </a:r>
            <a:r>
              <a:rPr lang="en-US" sz="2000" b="1" u="sng" dirty="0">
                <a:solidFill>
                  <a:srgbClr val="FFFFFF"/>
                </a:solidFill>
              </a:rPr>
              <a:t>B</a:t>
            </a:r>
            <a:r>
              <a:rPr lang="en-US" sz="2000" dirty="0">
                <a:solidFill>
                  <a:srgbClr val="FFFFFF"/>
                </a:solidFill>
              </a:rPr>
              <a:t> is equal to </a:t>
            </a:r>
            <a:r>
              <a:rPr lang="en-US" sz="2000" dirty="0" smtClean="0">
                <a:solidFill>
                  <a:srgbClr val="FFFFFF"/>
                </a:solidFill>
              </a:rPr>
              <a:t>it’s </a:t>
            </a:r>
            <a:r>
              <a:rPr lang="en-US" sz="2000" dirty="0">
                <a:solidFill>
                  <a:srgbClr val="FFFFFF"/>
                </a:solidFill>
              </a:rPr>
              <a:t>mass multiplied by </a:t>
            </a:r>
            <a:r>
              <a:rPr lang="en-US" sz="2000" dirty="0" smtClean="0">
                <a:solidFill>
                  <a:srgbClr val="FFFFFF"/>
                </a:solidFill>
              </a:rPr>
              <a:t>it’s </a:t>
            </a:r>
            <a:r>
              <a:rPr lang="en-US" sz="2000" dirty="0">
                <a:solidFill>
                  <a:srgbClr val="FFFFFF"/>
                </a:solidFill>
              </a:rPr>
              <a:t>acceleration towards the </a:t>
            </a:r>
            <a:r>
              <a:rPr lang="en-US" sz="2000" dirty="0" smtClean="0">
                <a:solidFill>
                  <a:srgbClr val="FFFFFF"/>
                </a:solidFill>
              </a:rPr>
              <a:t>center </a:t>
            </a:r>
            <a:r>
              <a:rPr lang="en-US" sz="2000" dirty="0">
                <a:solidFill>
                  <a:srgbClr val="FFFFFF"/>
                </a:solidFill>
              </a:rPr>
              <a:t>of </a:t>
            </a:r>
            <a:r>
              <a:rPr lang="en-US" sz="2000" dirty="0" smtClean="0">
                <a:solidFill>
                  <a:srgbClr val="FFFFFF"/>
                </a:solidFill>
              </a:rPr>
              <a:t>it’s </a:t>
            </a:r>
            <a:r>
              <a:rPr lang="en-US" sz="2000" dirty="0">
                <a:solidFill>
                  <a:srgbClr val="FFFFFF"/>
                </a:solidFill>
              </a:rPr>
              <a:t>circular path.</a:t>
            </a:r>
            <a:endParaRPr lang="en-US" sz="2000" dirty="0">
              <a:solidFill>
                <a:srgbClr val="FFFFFF"/>
              </a:solidFill>
              <a:sym typeface="Math1" charset="0"/>
            </a:endParaRPr>
          </a:p>
        </p:txBody>
      </p:sp>
      <p:cxnSp>
        <p:nvCxnSpPr>
          <p:cNvPr id="43" name="Straight Arrow Connector 42"/>
          <p:cNvCxnSpPr/>
          <p:nvPr/>
        </p:nvCxnSpPr>
        <p:spPr>
          <a:xfrm>
            <a:off x="5697125" y="3513678"/>
            <a:ext cx="180020" cy="0"/>
          </a:xfrm>
          <a:prstGeom prst="straightConnector1">
            <a:avLst/>
          </a:prstGeom>
          <a:ln>
            <a:solidFill>
              <a:schemeClr val="bg1"/>
            </a:solidFill>
            <a:tailEnd type="arrow" w="sm" len="sm"/>
          </a:ln>
          <a:effectLst/>
        </p:spPr>
        <p:style>
          <a:lnRef idx="2">
            <a:schemeClr val="accent1"/>
          </a:lnRef>
          <a:fillRef idx="0">
            <a:schemeClr val="accent1"/>
          </a:fillRef>
          <a:effectRef idx="1">
            <a:schemeClr val="accent1"/>
          </a:effectRef>
          <a:fontRef idx="minor">
            <a:schemeClr val="tx1"/>
          </a:fontRef>
        </p:style>
      </p:cxnSp>
      <p:graphicFrame>
        <p:nvGraphicFramePr>
          <p:cNvPr id="44" name="Object 22"/>
          <p:cNvGraphicFramePr>
            <a:graphicFrameLocks noChangeAspect="1"/>
          </p:cNvGraphicFramePr>
          <p:nvPr>
            <p:extLst>
              <p:ext uri="{D42A27DB-BD31-4B8C-83A1-F6EECF244321}">
                <p14:modId xmlns:p14="http://schemas.microsoft.com/office/powerpoint/2010/main" val="3163600275"/>
              </p:ext>
            </p:extLst>
          </p:nvPr>
        </p:nvGraphicFramePr>
        <p:xfrm>
          <a:off x="4523922" y="2439220"/>
          <a:ext cx="1938288" cy="584735"/>
        </p:xfrm>
        <a:graphic>
          <a:graphicData uri="http://schemas.openxmlformats.org/presentationml/2006/ole">
            <mc:AlternateContent xmlns:mc="http://schemas.openxmlformats.org/markup-compatibility/2006">
              <mc:Choice xmlns:v="urn:schemas-microsoft-com:vml" Requires="v">
                <p:oleObj spid="_x0000_s37927" name="Equation" r:id="rId5" imgW="673100" imgH="203200" progId="Equation.3">
                  <p:embed/>
                </p:oleObj>
              </mc:Choice>
              <mc:Fallback>
                <p:oleObj name="Equation" r:id="rId5" imgW="673100" imgH="203200" progId="Equation.3">
                  <p:embed/>
                  <p:pic>
                    <p:nvPicPr>
                      <p:cNvPr id="0" name=""/>
                      <p:cNvPicPr>
                        <a:picLocks noChangeAspect="1" noChangeArrowheads="1"/>
                      </p:cNvPicPr>
                      <p:nvPr/>
                    </p:nvPicPr>
                    <p:blipFill>
                      <a:blip r:embed="rId6"/>
                      <a:srcRect/>
                      <a:stretch>
                        <a:fillRect/>
                      </a:stretch>
                    </p:blipFill>
                    <p:spPr bwMode="auto">
                      <a:xfrm>
                        <a:off x="4523922" y="2439220"/>
                        <a:ext cx="1938288" cy="584735"/>
                      </a:xfrm>
                      <a:prstGeom prst="rect">
                        <a:avLst/>
                      </a:prstGeom>
                      <a:solidFill>
                        <a:srgbClr val="D6ECFF"/>
                      </a:solidFill>
                      <a:ln>
                        <a:noFill/>
                      </a:ln>
                      <a:effectLst/>
                    </p:spPr>
                  </p:pic>
                </p:oleObj>
              </mc:Fallback>
            </mc:AlternateContent>
          </a:graphicData>
        </a:graphic>
      </p:graphicFrame>
      <p:sp>
        <p:nvSpPr>
          <p:cNvPr id="46" name="Rectangle 8"/>
          <p:cNvSpPr>
            <a:spLocks noChangeArrowheads="1"/>
          </p:cNvSpPr>
          <p:nvPr/>
        </p:nvSpPr>
        <p:spPr bwMode="auto">
          <a:xfrm>
            <a:off x="521550" y="2258870"/>
            <a:ext cx="3960440" cy="94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smtClean="0"/>
              <a:t>A vertical magnetic field and a particle travelling horizontally with velocity v.</a:t>
            </a:r>
            <a:endParaRPr lang="en-US" sz="2000" dirty="0">
              <a:sym typeface="Math1" charset="0"/>
            </a:endParaRPr>
          </a:p>
        </p:txBody>
      </p:sp>
      <p:sp>
        <p:nvSpPr>
          <p:cNvPr id="45" name="TextBox 44"/>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41288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700" y="53625"/>
            <a:ext cx="5644970" cy="914400"/>
          </a:xfrm>
        </p:spPr>
        <p:txBody>
          <a:bodyPr/>
          <a:lstStyle/>
          <a:p>
            <a:r>
              <a:rPr lang="en-US" sz="4400" dirty="0" smtClean="0"/>
              <a:t>Contents:</a:t>
            </a:r>
            <a:endParaRPr lang="en-US" dirty="0"/>
          </a:p>
        </p:txBody>
      </p:sp>
      <p:sp>
        <p:nvSpPr>
          <p:cNvPr id="3" name="Content Placeholder 2"/>
          <p:cNvSpPr>
            <a:spLocks noGrp="1"/>
          </p:cNvSpPr>
          <p:nvPr>
            <p:ph idx="1"/>
          </p:nvPr>
        </p:nvSpPr>
        <p:spPr>
          <a:xfrm>
            <a:off x="1331640" y="1448781"/>
            <a:ext cx="7052320" cy="4635514"/>
          </a:xfrm>
        </p:spPr>
        <p:txBody>
          <a:bodyPr>
            <a:normAutofit fontScale="85000" lnSpcReduction="20000"/>
          </a:bodyPr>
          <a:lstStyle/>
          <a:p>
            <a:r>
              <a:rPr lang="en-US" sz="3200" dirty="0" smtClean="0"/>
              <a:t>Overview of the Lectures</a:t>
            </a:r>
          </a:p>
          <a:p>
            <a:r>
              <a:rPr lang="en-US" sz="3200" dirty="0" smtClean="0"/>
              <a:t>A Brief History on Particle Accelerators</a:t>
            </a:r>
            <a:endParaRPr lang="en-US" dirty="0" smtClean="0"/>
          </a:p>
          <a:p>
            <a:r>
              <a:rPr lang="en-US" dirty="0" smtClean="0"/>
              <a:t>The Mathematics we Need</a:t>
            </a:r>
          </a:p>
          <a:p>
            <a:r>
              <a:rPr lang="en-US" dirty="0" smtClean="0"/>
              <a:t>Overview of the CERN Accelerator Complex</a:t>
            </a:r>
          </a:p>
          <a:p>
            <a:r>
              <a:rPr lang="en-US" dirty="0" smtClean="0"/>
              <a:t>Relativity, Energy and Units </a:t>
            </a:r>
          </a:p>
          <a:p>
            <a:r>
              <a:rPr lang="en-US" dirty="0"/>
              <a:t>Accelerator </a:t>
            </a:r>
            <a:r>
              <a:rPr lang="en-US" dirty="0" smtClean="0"/>
              <a:t>Coordinates</a:t>
            </a:r>
          </a:p>
          <a:p>
            <a:r>
              <a:rPr lang="en-US" dirty="0" smtClean="0"/>
              <a:t>Magnetic Rigidity</a:t>
            </a:r>
            <a:endParaRPr lang="en-US" dirty="0"/>
          </a:p>
          <a:p>
            <a:r>
              <a:rPr lang="en-US" dirty="0" smtClean="0"/>
              <a:t>The Magnets we Need</a:t>
            </a:r>
          </a:p>
          <a:p>
            <a:r>
              <a:rPr lang="en-US" dirty="0" smtClean="0"/>
              <a:t>Hill’s Equation</a:t>
            </a:r>
          </a:p>
          <a:p>
            <a:r>
              <a:rPr lang="en-US" dirty="0" smtClean="0"/>
              <a:t>Phase Space, </a:t>
            </a:r>
            <a:r>
              <a:rPr lang="en-US" dirty="0" err="1" smtClean="0"/>
              <a:t>Emittance</a:t>
            </a:r>
            <a:r>
              <a:rPr lang="en-US" dirty="0"/>
              <a:t> </a:t>
            </a:r>
            <a:r>
              <a:rPr lang="en-US" dirty="0" smtClean="0"/>
              <a:t>and Acceptance</a:t>
            </a:r>
          </a:p>
          <a:p>
            <a:r>
              <a:rPr lang="en-US" dirty="0" smtClean="0"/>
              <a:t>The Matrix Formalism</a:t>
            </a:r>
          </a:p>
          <a:p>
            <a:endParaRPr lang="en-US"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2341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Radius Versus Radius of Curvature</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20</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5040560"/>
          </a:xfrm>
        </p:spPr>
        <p:txBody>
          <a:bodyPr>
            <a:normAutofit fontScale="85000" lnSpcReduction="20000"/>
          </a:bodyPr>
          <a:lstStyle/>
          <a:p>
            <a:pPr>
              <a:lnSpc>
                <a:spcPct val="90000"/>
              </a:lnSpc>
              <a:buFont typeface="Wingdings" charset="2"/>
              <a:buChar char="§"/>
            </a:pPr>
            <a:r>
              <a:rPr lang="en-US" sz="2800" dirty="0"/>
              <a:t>LHC circumference = 26658.883 m</a:t>
            </a:r>
          </a:p>
          <a:p>
            <a:pPr lvl="1">
              <a:lnSpc>
                <a:spcPct val="90000"/>
              </a:lnSpc>
              <a:buFont typeface="Wingdings" charset="2"/>
              <a:buChar char="§"/>
            </a:pPr>
            <a:r>
              <a:rPr lang="en-US" sz="2000" dirty="0"/>
              <a:t>Therefore the radius r = </a:t>
            </a:r>
            <a:r>
              <a:rPr lang="en-US" sz="2000" dirty="0">
                <a:solidFill>
                  <a:schemeClr val="accent1"/>
                </a:solidFill>
              </a:rPr>
              <a:t>4242.9 </a:t>
            </a:r>
            <a:r>
              <a:rPr lang="en-US" sz="2000" dirty="0" smtClean="0">
                <a:solidFill>
                  <a:schemeClr val="accent1"/>
                </a:solidFill>
              </a:rPr>
              <a:t>m</a:t>
            </a:r>
          </a:p>
          <a:p>
            <a:pPr lvl="1">
              <a:lnSpc>
                <a:spcPct val="90000"/>
              </a:lnSpc>
              <a:buFont typeface="Wingdings" charset="2"/>
              <a:buChar char="§"/>
            </a:pPr>
            <a:endParaRPr lang="en-US" sz="2000" dirty="0"/>
          </a:p>
          <a:p>
            <a:pPr>
              <a:lnSpc>
                <a:spcPct val="90000"/>
              </a:lnSpc>
              <a:buFont typeface="Wingdings" charset="2"/>
              <a:buChar char="§"/>
            </a:pPr>
            <a:r>
              <a:rPr lang="en-US" sz="2800" dirty="0"/>
              <a:t>There are 1232 main dipoles to make 360˚</a:t>
            </a:r>
          </a:p>
          <a:p>
            <a:pPr lvl="1">
              <a:lnSpc>
                <a:spcPct val="90000"/>
              </a:lnSpc>
              <a:buFont typeface="Wingdings" charset="2"/>
              <a:buChar char="§"/>
            </a:pPr>
            <a:r>
              <a:rPr lang="en-US" sz="2000" dirty="0"/>
              <a:t>This means that each dipole deviates the beam by only </a:t>
            </a:r>
            <a:r>
              <a:rPr lang="en-US" sz="2000" dirty="0">
                <a:solidFill>
                  <a:srgbClr val="7FD13B"/>
                </a:solidFill>
              </a:rPr>
              <a:t>0.29 </a:t>
            </a:r>
            <a:r>
              <a:rPr lang="en-US" sz="2000" dirty="0" smtClean="0">
                <a:solidFill>
                  <a:srgbClr val="7FD13B"/>
                </a:solidFill>
              </a:rPr>
              <a:t>˚</a:t>
            </a:r>
          </a:p>
          <a:p>
            <a:pPr lvl="1">
              <a:lnSpc>
                <a:spcPct val="90000"/>
              </a:lnSpc>
              <a:buFont typeface="Wingdings" charset="2"/>
              <a:buChar char="§"/>
            </a:pPr>
            <a:endParaRPr lang="en-US" sz="2000" dirty="0"/>
          </a:p>
          <a:p>
            <a:pPr>
              <a:lnSpc>
                <a:spcPct val="90000"/>
              </a:lnSpc>
              <a:buFont typeface="Wingdings" charset="2"/>
              <a:buChar char="§"/>
            </a:pPr>
            <a:r>
              <a:rPr lang="en-US" sz="2800" dirty="0"/>
              <a:t>The dipole length = 14.3 </a:t>
            </a:r>
            <a:r>
              <a:rPr lang="en-US" sz="2800" dirty="0" smtClean="0"/>
              <a:t>m</a:t>
            </a:r>
            <a:endParaRPr lang="en-US" sz="2800" dirty="0"/>
          </a:p>
          <a:p>
            <a:pPr lvl="1">
              <a:lnSpc>
                <a:spcPct val="90000"/>
              </a:lnSpc>
              <a:buFont typeface="Wingdings" charset="2"/>
              <a:buChar char="§"/>
            </a:pPr>
            <a:r>
              <a:rPr lang="en-US" sz="2000" dirty="0"/>
              <a:t>The total dipole length is thus 17617.6 m, which occupies 66.09 % of the total </a:t>
            </a:r>
            <a:r>
              <a:rPr lang="en-US" sz="2000" dirty="0" smtClean="0"/>
              <a:t>circumference</a:t>
            </a:r>
          </a:p>
          <a:p>
            <a:pPr lvl="1">
              <a:lnSpc>
                <a:spcPct val="90000"/>
              </a:lnSpc>
              <a:buFont typeface="Wingdings" charset="2"/>
              <a:buChar char="§"/>
            </a:pPr>
            <a:endParaRPr lang="en-US" sz="2000" dirty="0"/>
          </a:p>
          <a:p>
            <a:pPr>
              <a:lnSpc>
                <a:spcPct val="90000"/>
              </a:lnSpc>
              <a:buFont typeface="Wingdings" charset="2"/>
              <a:buChar char="§"/>
            </a:pPr>
            <a:r>
              <a:rPr lang="en-US" sz="2800" dirty="0"/>
              <a:t>The bending radius </a:t>
            </a:r>
            <a:r>
              <a:rPr lang="el-GR" sz="2800" dirty="0"/>
              <a:t>ρ</a:t>
            </a:r>
            <a:r>
              <a:rPr lang="en-GB" sz="2800" dirty="0"/>
              <a:t> </a:t>
            </a:r>
            <a:r>
              <a:rPr lang="en-US" sz="2800" dirty="0"/>
              <a:t>is therefore</a:t>
            </a:r>
          </a:p>
          <a:p>
            <a:pPr lvl="1">
              <a:lnSpc>
                <a:spcPct val="90000"/>
              </a:lnSpc>
              <a:buFont typeface="Wingdings" charset="2"/>
              <a:buChar char="§"/>
            </a:pPr>
            <a:r>
              <a:rPr lang="el-GR" sz="2000" dirty="0"/>
              <a:t>ρ </a:t>
            </a:r>
            <a:r>
              <a:rPr lang="en-GB" sz="2000" dirty="0"/>
              <a:t>= </a:t>
            </a:r>
            <a:r>
              <a:rPr lang="en-US" sz="2000" dirty="0"/>
              <a:t>0.6609 x 4242.9 m </a:t>
            </a:r>
            <a:r>
              <a:rPr lang="en-US" sz="2000" dirty="0">
                <a:sym typeface="Wingdings" charset="0"/>
              </a:rPr>
              <a:t> </a:t>
            </a:r>
            <a:r>
              <a:rPr lang="el-GR" sz="2000" dirty="0"/>
              <a:t>ρ</a:t>
            </a:r>
            <a:r>
              <a:rPr lang="en-US" sz="2000" dirty="0"/>
              <a:t> = </a:t>
            </a:r>
            <a:r>
              <a:rPr lang="en-US" sz="2000" dirty="0">
                <a:solidFill>
                  <a:srgbClr val="7FD13B"/>
                </a:solidFill>
              </a:rPr>
              <a:t>2804 </a:t>
            </a:r>
            <a:r>
              <a:rPr lang="en-US" sz="2000" dirty="0" smtClean="0">
                <a:solidFill>
                  <a:srgbClr val="7FD13B"/>
                </a:solidFill>
              </a:rPr>
              <a:t>m</a:t>
            </a:r>
          </a:p>
          <a:p>
            <a:pPr lvl="1">
              <a:lnSpc>
                <a:spcPct val="90000"/>
              </a:lnSpc>
              <a:buFont typeface="Wingdings" charset="2"/>
              <a:buChar char="§"/>
            </a:pPr>
            <a:endParaRPr lang="en-US" sz="2000" dirty="0">
              <a:solidFill>
                <a:srgbClr val="EA157A"/>
              </a:solidFill>
            </a:endParaRPr>
          </a:p>
          <a:p>
            <a:r>
              <a:rPr lang="en-US" sz="3200" dirty="0" smtClean="0"/>
              <a:t>Apart from dipole magnets there are also empty straight sections in our accelerator.</a:t>
            </a:r>
          </a:p>
          <a:p>
            <a:pPr lvl="1"/>
            <a:r>
              <a:rPr lang="en-US" sz="2800" dirty="0" smtClean="0"/>
              <a:t>These are used to house RF cavities, diagnostics equipment, special magnets for injection, extraction etc.</a:t>
            </a:r>
          </a:p>
        </p:txBody>
      </p:sp>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41288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The Dipole Magnet</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21</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6"/>
            <a:ext cx="8442430" cy="1530169"/>
          </a:xfrm>
        </p:spPr>
        <p:txBody>
          <a:bodyPr>
            <a:normAutofit fontScale="70000" lnSpcReduction="20000"/>
          </a:bodyPr>
          <a:lstStyle/>
          <a:p>
            <a:pPr marL="457200" indent="-457200">
              <a:lnSpc>
                <a:spcPct val="110000"/>
              </a:lnSpc>
              <a:spcBef>
                <a:spcPct val="20000"/>
              </a:spcBef>
              <a:buFont typeface="Wingdings" charset="2"/>
              <a:buChar char="§"/>
            </a:pPr>
            <a:r>
              <a:rPr lang="en-US" sz="3200" dirty="0"/>
              <a:t>A dipole with a uniform dipolar field deviates a particle by an angle </a:t>
            </a:r>
            <a:r>
              <a:rPr lang="el-GR" sz="3200" dirty="0">
                <a:sym typeface="Math1" charset="0"/>
              </a:rPr>
              <a:t>θ</a:t>
            </a:r>
            <a:r>
              <a:rPr lang="en-US" sz="3200" dirty="0" smtClean="0">
                <a:sym typeface="Math1" charset="0"/>
              </a:rPr>
              <a:t>.</a:t>
            </a:r>
          </a:p>
          <a:p>
            <a:pPr marL="457200" indent="-457200">
              <a:lnSpc>
                <a:spcPct val="110000"/>
              </a:lnSpc>
              <a:spcBef>
                <a:spcPct val="20000"/>
              </a:spcBef>
              <a:buFont typeface="Wingdings" charset="2"/>
              <a:buChar char="§"/>
            </a:pPr>
            <a:r>
              <a:rPr lang="en-US" sz="3200" dirty="0"/>
              <a:t>The deviation angle </a:t>
            </a:r>
            <a:r>
              <a:rPr lang="el-GR" sz="3200" dirty="0">
                <a:sym typeface="Math1" charset="0"/>
              </a:rPr>
              <a:t>θ</a:t>
            </a:r>
            <a:r>
              <a:rPr lang="en-US" sz="3200" dirty="0"/>
              <a:t> depends on the length L and the magnetic field B</a:t>
            </a:r>
            <a:r>
              <a:rPr lang="en-US" sz="3200" dirty="0" smtClean="0"/>
              <a:t>.</a:t>
            </a:r>
            <a:endParaRPr lang="en-US" sz="3200" dirty="0"/>
          </a:p>
        </p:txBody>
      </p:sp>
      <p:sp>
        <p:nvSpPr>
          <p:cNvPr id="12" name="Rectangle 3"/>
          <p:cNvSpPr>
            <a:spLocks noChangeArrowheads="1"/>
          </p:cNvSpPr>
          <p:nvPr/>
        </p:nvSpPr>
        <p:spPr bwMode="auto">
          <a:xfrm>
            <a:off x="5780088" y="4457700"/>
            <a:ext cx="1587" cy="15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 name="Rectangle 19"/>
          <p:cNvSpPr>
            <a:spLocks noChangeArrowheads="1"/>
          </p:cNvSpPr>
          <p:nvPr/>
        </p:nvSpPr>
        <p:spPr bwMode="auto">
          <a:xfrm>
            <a:off x="4905376" y="3527425"/>
            <a:ext cx="3363913" cy="1282700"/>
          </a:xfrm>
          <a:prstGeom prst="rect">
            <a:avLst/>
          </a:prstGeom>
          <a:solidFill>
            <a:schemeClr val="tx2">
              <a:lumMod val="25000"/>
            </a:schemeClr>
          </a:solidFill>
          <a:ln w="9525">
            <a:solidFill>
              <a:schemeClr val="tx2"/>
            </a:solidFill>
            <a:miter lim="800000"/>
            <a:headEnd/>
            <a:tailEnd/>
          </a:ln>
        </p:spPr>
        <p:txBody>
          <a:bodyPr wrap="none" anchor="ctr"/>
          <a:lstStyle/>
          <a:p>
            <a:endParaRPr lang="fr-FR"/>
          </a:p>
        </p:txBody>
      </p:sp>
      <p:sp>
        <p:nvSpPr>
          <p:cNvPr id="15" name="Freeform 27"/>
          <p:cNvSpPr>
            <a:spLocks/>
          </p:cNvSpPr>
          <p:nvPr/>
        </p:nvSpPr>
        <p:spPr bwMode="auto">
          <a:xfrm>
            <a:off x="4911726" y="3703638"/>
            <a:ext cx="3362325" cy="701675"/>
          </a:xfrm>
          <a:custGeom>
            <a:avLst/>
            <a:gdLst>
              <a:gd name="T0" fmla="*/ 0 w 2118"/>
              <a:gd name="T1" fmla="*/ 442 h 442"/>
              <a:gd name="T2" fmla="*/ 42 w 2118"/>
              <a:gd name="T3" fmla="*/ 394 h 442"/>
              <a:gd name="T4" fmla="*/ 102 w 2118"/>
              <a:gd name="T5" fmla="*/ 340 h 442"/>
              <a:gd name="T6" fmla="*/ 174 w 2118"/>
              <a:gd name="T7" fmla="*/ 292 h 442"/>
              <a:gd name="T8" fmla="*/ 267 w 2118"/>
              <a:gd name="T9" fmla="*/ 223 h 442"/>
              <a:gd name="T10" fmla="*/ 378 w 2118"/>
              <a:gd name="T11" fmla="*/ 163 h 442"/>
              <a:gd name="T12" fmla="*/ 510 w 2118"/>
              <a:gd name="T13" fmla="*/ 106 h 442"/>
              <a:gd name="T14" fmla="*/ 705 w 2118"/>
              <a:gd name="T15" fmla="*/ 43 h 442"/>
              <a:gd name="T16" fmla="*/ 852 w 2118"/>
              <a:gd name="T17" fmla="*/ 16 h 442"/>
              <a:gd name="T18" fmla="*/ 966 w 2118"/>
              <a:gd name="T19" fmla="*/ 7 h 442"/>
              <a:gd name="T20" fmla="*/ 1086 w 2118"/>
              <a:gd name="T21" fmla="*/ 1 h 442"/>
              <a:gd name="T22" fmla="*/ 1257 w 2118"/>
              <a:gd name="T23" fmla="*/ 16 h 442"/>
              <a:gd name="T24" fmla="*/ 1407 w 2118"/>
              <a:gd name="T25" fmla="*/ 43 h 442"/>
              <a:gd name="T26" fmla="*/ 1578 w 2118"/>
              <a:gd name="T27" fmla="*/ 91 h 442"/>
              <a:gd name="T28" fmla="*/ 1722 w 2118"/>
              <a:gd name="T29" fmla="*/ 154 h 442"/>
              <a:gd name="T30" fmla="*/ 1806 w 2118"/>
              <a:gd name="T31" fmla="*/ 196 h 442"/>
              <a:gd name="T32" fmla="*/ 1860 w 2118"/>
              <a:gd name="T33" fmla="*/ 229 h 442"/>
              <a:gd name="T34" fmla="*/ 1926 w 2118"/>
              <a:gd name="T35" fmla="*/ 271 h 442"/>
              <a:gd name="T36" fmla="*/ 1977 w 2118"/>
              <a:gd name="T37" fmla="*/ 310 h 442"/>
              <a:gd name="T38" fmla="*/ 2019 w 2118"/>
              <a:gd name="T39" fmla="*/ 343 h 442"/>
              <a:gd name="T40" fmla="*/ 2055 w 2118"/>
              <a:gd name="T41" fmla="*/ 373 h 442"/>
              <a:gd name="T42" fmla="*/ 2079 w 2118"/>
              <a:gd name="T43" fmla="*/ 397 h 442"/>
              <a:gd name="T44" fmla="*/ 2103 w 2118"/>
              <a:gd name="T45" fmla="*/ 418 h 442"/>
              <a:gd name="T46" fmla="*/ 2118 w 2118"/>
              <a:gd name="T47" fmla="*/ 430 h 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18"/>
              <a:gd name="T73" fmla="*/ 0 h 442"/>
              <a:gd name="T74" fmla="*/ 2118 w 2118"/>
              <a:gd name="T75" fmla="*/ 442 h 4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18" h="442">
                <a:moveTo>
                  <a:pt x="0" y="442"/>
                </a:moveTo>
                <a:cubicBezTo>
                  <a:pt x="12" y="426"/>
                  <a:pt x="25" y="411"/>
                  <a:pt x="42" y="394"/>
                </a:cubicBezTo>
                <a:cubicBezTo>
                  <a:pt x="59" y="377"/>
                  <a:pt x="80" y="357"/>
                  <a:pt x="102" y="340"/>
                </a:cubicBezTo>
                <a:cubicBezTo>
                  <a:pt x="124" y="323"/>
                  <a:pt x="147" y="311"/>
                  <a:pt x="174" y="292"/>
                </a:cubicBezTo>
                <a:cubicBezTo>
                  <a:pt x="201" y="273"/>
                  <a:pt x="233" y="245"/>
                  <a:pt x="267" y="223"/>
                </a:cubicBezTo>
                <a:cubicBezTo>
                  <a:pt x="301" y="201"/>
                  <a:pt x="338" y="182"/>
                  <a:pt x="378" y="163"/>
                </a:cubicBezTo>
                <a:cubicBezTo>
                  <a:pt x="418" y="144"/>
                  <a:pt x="456" y="126"/>
                  <a:pt x="510" y="106"/>
                </a:cubicBezTo>
                <a:cubicBezTo>
                  <a:pt x="564" y="86"/>
                  <a:pt x="648" y="58"/>
                  <a:pt x="705" y="43"/>
                </a:cubicBezTo>
                <a:cubicBezTo>
                  <a:pt x="762" y="28"/>
                  <a:pt x="809" y="22"/>
                  <a:pt x="852" y="16"/>
                </a:cubicBezTo>
                <a:cubicBezTo>
                  <a:pt x="895" y="10"/>
                  <a:pt x="927" y="9"/>
                  <a:pt x="966" y="7"/>
                </a:cubicBezTo>
                <a:cubicBezTo>
                  <a:pt x="1005" y="5"/>
                  <a:pt x="1038" y="0"/>
                  <a:pt x="1086" y="1"/>
                </a:cubicBezTo>
                <a:cubicBezTo>
                  <a:pt x="1134" y="2"/>
                  <a:pt x="1204" y="9"/>
                  <a:pt x="1257" y="16"/>
                </a:cubicBezTo>
                <a:cubicBezTo>
                  <a:pt x="1310" y="23"/>
                  <a:pt x="1354" y="31"/>
                  <a:pt x="1407" y="43"/>
                </a:cubicBezTo>
                <a:cubicBezTo>
                  <a:pt x="1460" y="55"/>
                  <a:pt x="1526" y="73"/>
                  <a:pt x="1578" y="91"/>
                </a:cubicBezTo>
                <a:cubicBezTo>
                  <a:pt x="1630" y="109"/>
                  <a:pt x="1684" y="137"/>
                  <a:pt x="1722" y="154"/>
                </a:cubicBezTo>
                <a:cubicBezTo>
                  <a:pt x="1760" y="171"/>
                  <a:pt x="1783" y="183"/>
                  <a:pt x="1806" y="196"/>
                </a:cubicBezTo>
                <a:cubicBezTo>
                  <a:pt x="1829" y="209"/>
                  <a:pt x="1840" y="217"/>
                  <a:pt x="1860" y="229"/>
                </a:cubicBezTo>
                <a:cubicBezTo>
                  <a:pt x="1880" y="241"/>
                  <a:pt x="1907" y="257"/>
                  <a:pt x="1926" y="271"/>
                </a:cubicBezTo>
                <a:cubicBezTo>
                  <a:pt x="1945" y="285"/>
                  <a:pt x="1962" y="298"/>
                  <a:pt x="1977" y="310"/>
                </a:cubicBezTo>
                <a:cubicBezTo>
                  <a:pt x="1992" y="322"/>
                  <a:pt x="2006" y="333"/>
                  <a:pt x="2019" y="343"/>
                </a:cubicBezTo>
                <a:cubicBezTo>
                  <a:pt x="2032" y="353"/>
                  <a:pt x="2045" y="364"/>
                  <a:pt x="2055" y="373"/>
                </a:cubicBezTo>
                <a:cubicBezTo>
                  <a:pt x="2065" y="382"/>
                  <a:pt x="2071" y="390"/>
                  <a:pt x="2079" y="397"/>
                </a:cubicBezTo>
                <a:cubicBezTo>
                  <a:pt x="2087" y="404"/>
                  <a:pt x="2097" y="413"/>
                  <a:pt x="2103" y="418"/>
                </a:cubicBezTo>
                <a:cubicBezTo>
                  <a:pt x="2109" y="423"/>
                  <a:pt x="2113" y="426"/>
                  <a:pt x="2118" y="430"/>
                </a:cubicBezTo>
              </a:path>
            </a:pathLst>
          </a:custGeom>
          <a:noFill/>
          <a:ln w="317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Line 28"/>
          <p:cNvSpPr>
            <a:spLocks noChangeShapeType="1"/>
          </p:cNvSpPr>
          <p:nvPr/>
        </p:nvSpPr>
        <p:spPr bwMode="auto">
          <a:xfrm flipV="1">
            <a:off x="4911726" y="2581275"/>
            <a:ext cx="1947863" cy="181451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9"/>
          <p:cNvSpPr>
            <a:spLocks noChangeShapeType="1"/>
          </p:cNvSpPr>
          <p:nvPr/>
        </p:nvSpPr>
        <p:spPr bwMode="auto">
          <a:xfrm flipH="1" flipV="1">
            <a:off x="6354763" y="2647950"/>
            <a:ext cx="1914525" cy="174307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0"/>
          <p:cNvSpPr>
            <a:spLocks noChangeShapeType="1"/>
          </p:cNvSpPr>
          <p:nvPr/>
        </p:nvSpPr>
        <p:spPr bwMode="auto">
          <a:xfrm>
            <a:off x="4911726" y="4400550"/>
            <a:ext cx="3357563"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1"/>
          <p:cNvSpPr>
            <a:spLocks noChangeShapeType="1"/>
          </p:cNvSpPr>
          <p:nvPr/>
        </p:nvSpPr>
        <p:spPr bwMode="auto">
          <a:xfrm>
            <a:off x="6588126" y="4400550"/>
            <a:ext cx="0" cy="1633538"/>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2"/>
          <p:cNvSpPr>
            <a:spLocks noChangeShapeType="1"/>
          </p:cNvSpPr>
          <p:nvPr/>
        </p:nvSpPr>
        <p:spPr bwMode="auto">
          <a:xfrm>
            <a:off x="4930776" y="4400550"/>
            <a:ext cx="1662113" cy="16478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33"/>
          <p:cNvSpPr>
            <a:spLocks noChangeShapeType="1"/>
          </p:cNvSpPr>
          <p:nvPr/>
        </p:nvSpPr>
        <p:spPr bwMode="auto">
          <a:xfrm flipH="1">
            <a:off x="6588126" y="4395788"/>
            <a:ext cx="1676400" cy="16573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4"/>
          <p:cNvSpPr>
            <a:spLocks noChangeShapeType="1"/>
          </p:cNvSpPr>
          <p:nvPr/>
        </p:nvSpPr>
        <p:spPr bwMode="auto">
          <a:xfrm flipH="1">
            <a:off x="6678613" y="4486275"/>
            <a:ext cx="1633538" cy="1647825"/>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3" name="Line 35"/>
          <p:cNvSpPr>
            <a:spLocks noChangeShapeType="1"/>
          </p:cNvSpPr>
          <p:nvPr/>
        </p:nvSpPr>
        <p:spPr bwMode="auto">
          <a:xfrm flipV="1">
            <a:off x="5121276" y="4491038"/>
            <a:ext cx="1323975" cy="0"/>
          </a:xfrm>
          <a:prstGeom prst="line">
            <a:avLst/>
          </a:prstGeom>
          <a:noFill/>
          <a:ln w="25400">
            <a:solidFill>
              <a:srgbClr val="D6ECFF"/>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6"/>
          <p:cNvSpPr>
            <a:spLocks noChangeShapeType="1"/>
          </p:cNvSpPr>
          <p:nvPr/>
        </p:nvSpPr>
        <p:spPr bwMode="auto">
          <a:xfrm>
            <a:off x="6707188" y="4505325"/>
            <a:ext cx="1319213" cy="0"/>
          </a:xfrm>
          <a:prstGeom prst="line">
            <a:avLst/>
          </a:prstGeom>
          <a:noFill/>
          <a:ln w="25400">
            <a:solidFill>
              <a:srgbClr val="D6ECFF"/>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7"/>
          <p:cNvSpPr>
            <a:spLocks noChangeShapeType="1"/>
          </p:cNvSpPr>
          <p:nvPr/>
        </p:nvSpPr>
        <p:spPr bwMode="auto">
          <a:xfrm flipV="1">
            <a:off x="4364038" y="4395788"/>
            <a:ext cx="547688" cy="561975"/>
          </a:xfrm>
          <a:prstGeom prst="line">
            <a:avLst/>
          </a:prstGeom>
          <a:noFill/>
          <a:ln w="31750">
            <a:solidFill>
              <a:srgbClr val="EA157A"/>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 name="Freeform 38"/>
          <p:cNvSpPr>
            <a:spLocks/>
          </p:cNvSpPr>
          <p:nvPr/>
        </p:nvSpPr>
        <p:spPr bwMode="auto">
          <a:xfrm>
            <a:off x="6426201" y="5807075"/>
            <a:ext cx="309563" cy="74613"/>
          </a:xfrm>
          <a:custGeom>
            <a:avLst/>
            <a:gdLst>
              <a:gd name="T0" fmla="*/ 0 w 195"/>
              <a:gd name="T1" fmla="*/ 47 h 47"/>
              <a:gd name="T2" fmla="*/ 18 w 195"/>
              <a:gd name="T3" fmla="*/ 29 h 47"/>
              <a:gd name="T4" fmla="*/ 42 w 195"/>
              <a:gd name="T5" fmla="*/ 14 h 47"/>
              <a:gd name="T6" fmla="*/ 66 w 195"/>
              <a:gd name="T7" fmla="*/ 2 h 47"/>
              <a:gd name="T8" fmla="*/ 87 w 195"/>
              <a:gd name="T9" fmla="*/ 2 h 47"/>
              <a:gd name="T10" fmla="*/ 129 w 195"/>
              <a:gd name="T11" fmla="*/ 8 h 47"/>
              <a:gd name="T12" fmla="*/ 162 w 195"/>
              <a:gd name="T13" fmla="*/ 20 h 47"/>
              <a:gd name="T14" fmla="*/ 177 w 195"/>
              <a:gd name="T15" fmla="*/ 35 h 47"/>
              <a:gd name="T16" fmla="*/ 195 w 195"/>
              <a:gd name="T17" fmla="*/ 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47"/>
              <a:gd name="T29" fmla="*/ 195 w 19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47">
                <a:moveTo>
                  <a:pt x="0" y="47"/>
                </a:moveTo>
                <a:cubicBezTo>
                  <a:pt x="5" y="40"/>
                  <a:pt x="11" y="34"/>
                  <a:pt x="18" y="29"/>
                </a:cubicBezTo>
                <a:cubicBezTo>
                  <a:pt x="25" y="24"/>
                  <a:pt x="34" y="18"/>
                  <a:pt x="42" y="14"/>
                </a:cubicBezTo>
                <a:cubicBezTo>
                  <a:pt x="50" y="10"/>
                  <a:pt x="59" y="4"/>
                  <a:pt x="66" y="2"/>
                </a:cubicBezTo>
                <a:cubicBezTo>
                  <a:pt x="73" y="0"/>
                  <a:pt x="77" y="1"/>
                  <a:pt x="87" y="2"/>
                </a:cubicBezTo>
                <a:cubicBezTo>
                  <a:pt x="97" y="3"/>
                  <a:pt x="117" y="5"/>
                  <a:pt x="129" y="8"/>
                </a:cubicBezTo>
                <a:cubicBezTo>
                  <a:pt x="141" y="11"/>
                  <a:pt x="154" y="16"/>
                  <a:pt x="162" y="20"/>
                </a:cubicBezTo>
                <a:cubicBezTo>
                  <a:pt x="170" y="24"/>
                  <a:pt x="172" y="31"/>
                  <a:pt x="177" y="35"/>
                </a:cubicBezTo>
                <a:cubicBezTo>
                  <a:pt x="182" y="39"/>
                  <a:pt x="192" y="45"/>
                  <a:pt x="195" y="47"/>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Line 39"/>
          <p:cNvSpPr>
            <a:spLocks noChangeShapeType="1"/>
          </p:cNvSpPr>
          <p:nvPr/>
        </p:nvSpPr>
        <p:spPr bwMode="auto">
          <a:xfrm>
            <a:off x="8274051" y="4395788"/>
            <a:ext cx="414338" cy="395288"/>
          </a:xfrm>
          <a:prstGeom prst="line">
            <a:avLst/>
          </a:prstGeom>
          <a:noFill/>
          <a:ln w="31750">
            <a:solidFill>
              <a:srgbClr val="EA157A"/>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 name="Freeform 40"/>
          <p:cNvSpPr>
            <a:spLocks/>
          </p:cNvSpPr>
          <p:nvPr/>
        </p:nvSpPr>
        <p:spPr bwMode="auto">
          <a:xfrm>
            <a:off x="6673851" y="2767013"/>
            <a:ext cx="58738" cy="180975"/>
          </a:xfrm>
          <a:custGeom>
            <a:avLst/>
            <a:gdLst>
              <a:gd name="T0" fmla="*/ 0 w 37"/>
              <a:gd name="T1" fmla="*/ 0 h 114"/>
              <a:gd name="T2" fmla="*/ 15 w 37"/>
              <a:gd name="T3" fmla="*/ 15 h 114"/>
              <a:gd name="T4" fmla="*/ 33 w 37"/>
              <a:gd name="T5" fmla="*/ 42 h 114"/>
              <a:gd name="T6" fmla="*/ 36 w 37"/>
              <a:gd name="T7" fmla="*/ 63 h 114"/>
              <a:gd name="T8" fmla="*/ 24 w 37"/>
              <a:gd name="T9" fmla="*/ 96 h 114"/>
              <a:gd name="T10" fmla="*/ 12 w 37"/>
              <a:gd name="T11" fmla="*/ 114 h 114"/>
              <a:gd name="T12" fmla="*/ 0 60000 65536"/>
              <a:gd name="T13" fmla="*/ 0 60000 65536"/>
              <a:gd name="T14" fmla="*/ 0 60000 65536"/>
              <a:gd name="T15" fmla="*/ 0 60000 65536"/>
              <a:gd name="T16" fmla="*/ 0 60000 65536"/>
              <a:gd name="T17" fmla="*/ 0 60000 65536"/>
              <a:gd name="T18" fmla="*/ 0 w 37"/>
              <a:gd name="T19" fmla="*/ 0 h 114"/>
              <a:gd name="T20" fmla="*/ 37 w 3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7" h="114">
                <a:moveTo>
                  <a:pt x="0" y="0"/>
                </a:moveTo>
                <a:cubicBezTo>
                  <a:pt x="5" y="4"/>
                  <a:pt x="10" y="8"/>
                  <a:pt x="15" y="15"/>
                </a:cubicBezTo>
                <a:cubicBezTo>
                  <a:pt x="20" y="22"/>
                  <a:pt x="29" y="34"/>
                  <a:pt x="33" y="42"/>
                </a:cubicBezTo>
                <a:cubicBezTo>
                  <a:pt x="37" y="50"/>
                  <a:pt x="37" y="54"/>
                  <a:pt x="36" y="63"/>
                </a:cubicBezTo>
                <a:cubicBezTo>
                  <a:pt x="35" y="72"/>
                  <a:pt x="28" y="88"/>
                  <a:pt x="24" y="96"/>
                </a:cubicBezTo>
                <a:cubicBezTo>
                  <a:pt x="20" y="104"/>
                  <a:pt x="15" y="110"/>
                  <a:pt x="12" y="114"/>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9" name="Object 43"/>
          <p:cNvGraphicFramePr>
            <a:graphicFrameLocks noChangeAspect="1"/>
          </p:cNvGraphicFramePr>
          <p:nvPr>
            <p:extLst>
              <p:ext uri="{D42A27DB-BD31-4B8C-83A1-F6EECF244321}">
                <p14:modId xmlns:p14="http://schemas.microsoft.com/office/powerpoint/2010/main" val="1270390884"/>
              </p:ext>
            </p:extLst>
          </p:nvPr>
        </p:nvGraphicFramePr>
        <p:xfrm>
          <a:off x="6637338" y="5340350"/>
          <a:ext cx="152400" cy="393700"/>
        </p:xfrm>
        <a:graphic>
          <a:graphicData uri="http://schemas.openxmlformats.org/presentationml/2006/ole">
            <mc:AlternateContent xmlns:mc="http://schemas.openxmlformats.org/markup-compatibility/2006">
              <mc:Choice xmlns:v="urn:schemas-microsoft-com:vml" Requires="v">
                <p:oleObj spid="_x0000_s14998" name="Equation" r:id="rId5" imgW="152334" imgH="393529" progId="Equation.3">
                  <p:embed/>
                </p:oleObj>
              </mc:Choice>
              <mc:Fallback>
                <p:oleObj name="Equation" r:id="rId5" imgW="15233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7338" y="5340350"/>
                        <a:ext cx="152400" cy="393700"/>
                      </a:xfrm>
                      <a:prstGeom prst="rect">
                        <a:avLst/>
                      </a:prstGeom>
                      <a:solidFill>
                        <a:srgbClr val="D6ECFF"/>
                      </a:solidFill>
                      <a:ln>
                        <a:noFill/>
                      </a:ln>
                      <a:effectLst/>
                      <a:extLst/>
                    </p:spPr>
                  </p:pic>
                </p:oleObj>
              </mc:Fallback>
            </mc:AlternateContent>
          </a:graphicData>
        </a:graphic>
      </p:graphicFrame>
      <p:graphicFrame>
        <p:nvGraphicFramePr>
          <p:cNvPr id="30" name="Object 44"/>
          <p:cNvGraphicFramePr>
            <a:graphicFrameLocks noChangeAspect="1"/>
          </p:cNvGraphicFramePr>
          <p:nvPr>
            <p:extLst>
              <p:ext uri="{D42A27DB-BD31-4B8C-83A1-F6EECF244321}">
                <p14:modId xmlns:p14="http://schemas.microsoft.com/office/powerpoint/2010/main" val="1996067363"/>
              </p:ext>
            </p:extLst>
          </p:nvPr>
        </p:nvGraphicFramePr>
        <p:xfrm>
          <a:off x="6380163" y="5345113"/>
          <a:ext cx="152400" cy="393700"/>
        </p:xfrm>
        <a:graphic>
          <a:graphicData uri="http://schemas.openxmlformats.org/presentationml/2006/ole">
            <mc:AlternateContent xmlns:mc="http://schemas.openxmlformats.org/markup-compatibility/2006">
              <mc:Choice xmlns:v="urn:schemas-microsoft-com:vml" Requires="v">
                <p:oleObj spid="_x0000_s14999" name="Equation" r:id="rId7" imgW="152334" imgH="393529" progId="Equation.3">
                  <p:embed/>
                </p:oleObj>
              </mc:Choice>
              <mc:Fallback>
                <p:oleObj name="Equation" r:id="rId7" imgW="15233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163" y="5345113"/>
                        <a:ext cx="152400" cy="393700"/>
                      </a:xfrm>
                      <a:prstGeom prst="rect">
                        <a:avLst/>
                      </a:prstGeom>
                      <a:solidFill>
                        <a:srgbClr val="D6ECFF"/>
                      </a:solidFill>
                      <a:ln>
                        <a:noFill/>
                      </a:ln>
                      <a:effectLst/>
                      <a:extLst/>
                    </p:spPr>
                  </p:pic>
                </p:oleObj>
              </mc:Fallback>
            </mc:AlternateContent>
          </a:graphicData>
        </a:graphic>
      </p:graphicFrame>
      <p:graphicFrame>
        <p:nvGraphicFramePr>
          <p:cNvPr id="31" name="Object 45"/>
          <p:cNvGraphicFramePr>
            <a:graphicFrameLocks noChangeAspect="1"/>
          </p:cNvGraphicFramePr>
          <p:nvPr>
            <p:extLst>
              <p:ext uri="{D42A27DB-BD31-4B8C-83A1-F6EECF244321}">
                <p14:modId xmlns:p14="http://schemas.microsoft.com/office/powerpoint/2010/main" val="3207798972"/>
              </p:ext>
            </p:extLst>
          </p:nvPr>
        </p:nvGraphicFramePr>
        <p:xfrm>
          <a:off x="5705476" y="3986213"/>
          <a:ext cx="165100" cy="393700"/>
        </p:xfrm>
        <a:graphic>
          <a:graphicData uri="http://schemas.openxmlformats.org/presentationml/2006/ole">
            <mc:AlternateContent xmlns:mc="http://schemas.openxmlformats.org/markup-compatibility/2006">
              <mc:Choice xmlns:v="urn:schemas-microsoft-com:vml" Requires="v">
                <p:oleObj spid="_x0000_s15000" name="Equation" r:id="rId8" imgW="164957" imgH="393359" progId="Equation.3">
                  <p:embed/>
                </p:oleObj>
              </mc:Choice>
              <mc:Fallback>
                <p:oleObj name="Equation" r:id="rId8" imgW="164957" imgH="39335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5476" y="3986213"/>
                        <a:ext cx="165100" cy="393700"/>
                      </a:xfrm>
                      <a:prstGeom prst="rect">
                        <a:avLst/>
                      </a:prstGeom>
                      <a:solidFill>
                        <a:srgbClr val="D6ECFF"/>
                      </a:solidFill>
                      <a:ln>
                        <a:noFill/>
                      </a:ln>
                      <a:effectLst/>
                      <a:extLst/>
                    </p:spPr>
                  </p:pic>
                </p:oleObj>
              </mc:Fallback>
            </mc:AlternateContent>
          </a:graphicData>
        </a:graphic>
      </p:graphicFrame>
      <p:graphicFrame>
        <p:nvGraphicFramePr>
          <p:cNvPr id="32" name="Object 46"/>
          <p:cNvGraphicFramePr>
            <a:graphicFrameLocks noChangeAspect="1"/>
          </p:cNvGraphicFramePr>
          <p:nvPr>
            <p:extLst>
              <p:ext uri="{D42A27DB-BD31-4B8C-83A1-F6EECF244321}">
                <p14:modId xmlns:p14="http://schemas.microsoft.com/office/powerpoint/2010/main" val="2012586363"/>
              </p:ext>
            </p:extLst>
          </p:nvPr>
        </p:nvGraphicFramePr>
        <p:xfrm>
          <a:off x="7224713" y="3979863"/>
          <a:ext cx="165100" cy="393700"/>
        </p:xfrm>
        <a:graphic>
          <a:graphicData uri="http://schemas.openxmlformats.org/presentationml/2006/ole">
            <mc:AlternateContent xmlns:mc="http://schemas.openxmlformats.org/markup-compatibility/2006">
              <mc:Choice xmlns:v="urn:schemas-microsoft-com:vml" Requires="v">
                <p:oleObj spid="_x0000_s15001" name="Equation" r:id="rId10" imgW="164957" imgH="393359" progId="Equation.3">
                  <p:embed/>
                </p:oleObj>
              </mc:Choice>
              <mc:Fallback>
                <p:oleObj name="Equation" r:id="rId10" imgW="164957" imgH="39335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4713" y="3979863"/>
                        <a:ext cx="165100" cy="393700"/>
                      </a:xfrm>
                      <a:prstGeom prst="rect">
                        <a:avLst/>
                      </a:prstGeom>
                      <a:solidFill>
                        <a:srgbClr val="D6ECFF"/>
                      </a:solidFill>
                      <a:ln>
                        <a:noFill/>
                      </a:ln>
                      <a:effectLst/>
                      <a:extLst/>
                    </p:spPr>
                  </p:pic>
                </p:oleObj>
              </mc:Fallback>
            </mc:AlternateContent>
          </a:graphicData>
        </a:graphic>
      </p:graphicFrame>
      <p:graphicFrame>
        <p:nvGraphicFramePr>
          <p:cNvPr id="33" name="Object 48"/>
          <p:cNvGraphicFramePr>
            <a:graphicFrameLocks noChangeAspect="1"/>
          </p:cNvGraphicFramePr>
          <p:nvPr>
            <p:extLst>
              <p:ext uri="{D42A27DB-BD31-4B8C-83A1-F6EECF244321}">
                <p14:modId xmlns:p14="http://schemas.microsoft.com/office/powerpoint/2010/main" val="603164259"/>
              </p:ext>
            </p:extLst>
          </p:nvPr>
        </p:nvGraphicFramePr>
        <p:xfrm>
          <a:off x="6775451" y="2759075"/>
          <a:ext cx="127000" cy="177800"/>
        </p:xfrm>
        <a:graphic>
          <a:graphicData uri="http://schemas.openxmlformats.org/presentationml/2006/ole">
            <mc:AlternateContent xmlns:mc="http://schemas.openxmlformats.org/markup-compatibility/2006">
              <mc:Choice xmlns:v="urn:schemas-microsoft-com:vml" Requires="v">
                <p:oleObj spid="_x0000_s15002" name="Equation" r:id="rId11" imgW="126725" imgH="177415" progId="Equation.3">
                  <p:embed/>
                </p:oleObj>
              </mc:Choice>
              <mc:Fallback>
                <p:oleObj name="Equation" r:id="rId11" imgW="126725" imgH="17741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5451" y="2759075"/>
                        <a:ext cx="127000" cy="177800"/>
                      </a:xfrm>
                      <a:prstGeom prst="rect">
                        <a:avLst/>
                      </a:prstGeom>
                      <a:solidFill>
                        <a:srgbClr val="D6ECFF"/>
                      </a:solidFill>
                      <a:ln>
                        <a:noFill/>
                      </a:ln>
                      <a:effectLst/>
                      <a:extLst/>
                    </p:spPr>
                  </p:pic>
                </p:oleObj>
              </mc:Fallback>
            </mc:AlternateContent>
          </a:graphicData>
        </a:graphic>
      </p:graphicFrame>
      <p:graphicFrame>
        <p:nvGraphicFramePr>
          <p:cNvPr id="34" name="Object 49"/>
          <p:cNvGraphicFramePr>
            <a:graphicFrameLocks noChangeAspect="1"/>
          </p:cNvGraphicFramePr>
          <p:nvPr>
            <p:extLst>
              <p:ext uri="{D42A27DB-BD31-4B8C-83A1-F6EECF244321}">
                <p14:modId xmlns:p14="http://schemas.microsoft.com/office/powerpoint/2010/main" val="925917404"/>
              </p:ext>
            </p:extLst>
          </p:nvPr>
        </p:nvGraphicFramePr>
        <p:xfrm>
          <a:off x="7531101" y="5349875"/>
          <a:ext cx="152400" cy="165100"/>
        </p:xfrm>
        <a:graphic>
          <a:graphicData uri="http://schemas.openxmlformats.org/presentationml/2006/ole">
            <mc:AlternateContent xmlns:mc="http://schemas.openxmlformats.org/markup-compatibility/2006">
              <mc:Choice xmlns:v="urn:schemas-microsoft-com:vml" Requires="v">
                <p:oleObj spid="_x0000_s15003" name="Equation" r:id="rId13" imgW="152268" imgH="164957" progId="Equation.3">
                  <p:embed/>
                </p:oleObj>
              </mc:Choice>
              <mc:Fallback>
                <p:oleObj name="Equation" r:id="rId13" imgW="152268"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1101" y="5349875"/>
                        <a:ext cx="152400" cy="165100"/>
                      </a:xfrm>
                      <a:prstGeom prst="rect">
                        <a:avLst/>
                      </a:prstGeom>
                      <a:solidFill>
                        <a:srgbClr val="D6ECFF"/>
                      </a:solidFill>
                      <a:ln>
                        <a:noFill/>
                      </a:ln>
                      <a:effectLst/>
                      <a:extLst/>
                    </p:spPr>
                  </p:pic>
                </p:oleObj>
              </mc:Fallback>
            </mc:AlternateContent>
          </a:graphicData>
        </a:graphic>
      </p:graphicFrame>
      <p:sp>
        <p:nvSpPr>
          <p:cNvPr id="35" name="Content Placeholder 2"/>
          <p:cNvSpPr txBox="1">
            <a:spLocks/>
          </p:cNvSpPr>
          <p:nvPr/>
        </p:nvSpPr>
        <p:spPr>
          <a:xfrm>
            <a:off x="521550" y="2753927"/>
            <a:ext cx="4230470" cy="495054"/>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90000"/>
              </a:lnSpc>
              <a:spcBef>
                <a:spcPct val="20000"/>
              </a:spcBef>
              <a:buFont typeface="Wingdings" charset="2"/>
              <a:buChar char="§"/>
            </a:pPr>
            <a:r>
              <a:rPr lang="en-US" sz="3200" dirty="0"/>
              <a:t>The angle </a:t>
            </a:r>
            <a:r>
              <a:rPr lang="el-GR" sz="3200" dirty="0">
                <a:sym typeface="Math1" charset="0"/>
              </a:rPr>
              <a:t>θ</a:t>
            </a:r>
            <a:r>
              <a:rPr lang="en-US" sz="3200" dirty="0"/>
              <a:t> can be calculated:</a:t>
            </a:r>
          </a:p>
        </p:txBody>
      </p:sp>
      <p:graphicFrame>
        <p:nvGraphicFramePr>
          <p:cNvPr id="36" name="Object 6"/>
          <p:cNvGraphicFramePr>
            <a:graphicFrameLocks noChangeAspect="1"/>
          </p:cNvGraphicFramePr>
          <p:nvPr>
            <p:extLst>
              <p:ext uri="{D42A27DB-BD31-4B8C-83A1-F6EECF244321}">
                <p14:modId xmlns:p14="http://schemas.microsoft.com/office/powerpoint/2010/main" val="221984296"/>
              </p:ext>
            </p:extLst>
          </p:nvPr>
        </p:nvGraphicFramePr>
        <p:xfrm>
          <a:off x="1511660" y="3158970"/>
          <a:ext cx="2273300" cy="673100"/>
        </p:xfrm>
        <a:graphic>
          <a:graphicData uri="http://schemas.openxmlformats.org/presentationml/2006/ole">
            <mc:AlternateContent xmlns:mc="http://schemas.openxmlformats.org/markup-compatibility/2006">
              <mc:Choice xmlns:v="urn:schemas-microsoft-com:vml" Requires="v">
                <p:oleObj spid="_x0000_s15004" name="Equation" r:id="rId15" imgW="2273300" imgH="673100" progId="Equation.3">
                  <p:embed/>
                </p:oleObj>
              </mc:Choice>
              <mc:Fallback>
                <p:oleObj name="Equation" r:id="rId15" imgW="2273300" imgH="673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1660" y="3158970"/>
                        <a:ext cx="2273300" cy="673100"/>
                      </a:xfrm>
                      <a:prstGeom prst="rect">
                        <a:avLst/>
                      </a:prstGeom>
                      <a:solidFill>
                        <a:srgbClr val="D6ECFF"/>
                      </a:solidFill>
                      <a:ln>
                        <a:noFill/>
                      </a:ln>
                      <a:effectLst/>
                      <a:extLst/>
                    </p:spPr>
                  </p:pic>
                </p:oleObj>
              </mc:Fallback>
            </mc:AlternateContent>
          </a:graphicData>
        </a:graphic>
      </p:graphicFrame>
      <p:sp>
        <p:nvSpPr>
          <p:cNvPr id="38" name="Content Placeholder 2"/>
          <p:cNvSpPr txBox="1">
            <a:spLocks/>
          </p:cNvSpPr>
          <p:nvPr/>
        </p:nvSpPr>
        <p:spPr>
          <a:xfrm>
            <a:off x="521550" y="4014065"/>
            <a:ext cx="4230470" cy="315034"/>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90000"/>
              </a:lnSpc>
              <a:spcBef>
                <a:spcPct val="20000"/>
              </a:spcBef>
              <a:buFont typeface="Wingdings" charset="2"/>
              <a:buChar char="§"/>
            </a:pPr>
            <a:r>
              <a:rPr lang="en-US" sz="3200" dirty="0" smtClean="0"/>
              <a:t>If </a:t>
            </a:r>
            <a:r>
              <a:rPr lang="en-US" sz="3200" dirty="0"/>
              <a:t>angle </a:t>
            </a:r>
            <a:r>
              <a:rPr lang="el-GR" sz="3200" dirty="0">
                <a:sym typeface="Math1" charset="0"/>
              </a:rPr>
              <a:t>θ</a:t>
            </a:r>
            <a:r>
              <a:rPr lang="en-US" sz="3200" dirty="0"/>
              <a:t> </a:t>
            </a:r>
            <a:r>
              <a:rPr lang="en-US" sz="3200" dirty="0" smtClean="0"/>
              <a:t>is small:</a:t>
            </a:r>
            <a:endParaRPr lang="en-US" sz="3200" dirty="0"/>
          </a:p>
        </p:txBody>
      </p:sp>
      <p:graphicFrame>
        <p:nvGraphicFramePr>
          <p:cNvPr id="39" name="Object 17"/>
          <p:cNvGraphicFramePr>
            <a:graphicFrameLocks noChangeAspect="1"/>
          </p:cNvGraphicFramePr>
          <p:nvPr>
            <p:extLst>
              <p:ext uri="{D42A27DB-BD31-4B8C-83A1-F6EECF244321}">
                <p14:modId xmlns:p14="http://schemas.microsoft.com/office/powerpoint/2010/main" val="2667462374"/>
              </p:ext>
            </p:extLst>
          </p:nvPr>
        </p:nvGraphicFramePr>
        <p:xfrm>
          <a:off x="2096725" y="4419110"/>
          <a:ext cx="1181100" cy="660400"/>
        </p:xfrm>
        <a:graphic>
          <a:graphicData uri="http://schemas.openxmlformats.org/presentationml/2006/ole">
            <mc:AlternateContent xmlns:mc="http://schemas.openxmlformats.org/markup-compatibility/2006">
              <mc:Choice xmlns:v="urn:schemas-microsoft-com:vml" Requires="v">
                <p:oleObj spid="_x0000_s15005" name="Equation" r:id="rId17" imgW="1180588" imgH="660113" progId="Equation.3">
                  <p:embed/>
                </p:oleObj>
              </mc:Choice>
              <mc:Fallback>
                <p:oleObj name="Equation" r:id="rId17" imgW="1180588" imgH="6601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96725" y="4419110"/>
                        <a:ext cx="1181100" cy="660400"/>
                      </a:xfrm>
                      <a:prstGeom prst="rect">
                        <a:avLst/>
                      </a:prstGeom>
                      <a:solidFill>
                        <a:srgbClr val="D6ECFF"/>
                      </a:solidFill>
                      <a:ln>
                        <a:noFill/>
                      </a:ln>
                      <a:effectLst/>
                      <a:extLst/>
                    </p:spPr>
                  </p:pic>
                </p:oleObj>
              </mc:Fallback>
            </mc:AlternateContent>
          </a:graphicData>
        </a:graphic>
      </p:graphicFrame>
      <p:sp>
        <p:nvSpPr>
          <p:cNvPr id="40" name="Content Placeholder 2"/>
          <p:cNvSpPr txBox="1">
            <a:spLocks/>
          </p:cNvSpPr>
          <p:nvPr/>
        </p:nvSpPr>
        <p:spPr>
          <a:xfrm>
            <a:off x="521550" y="5229201"/>
            <a:ext cx="4230470" cy="315034"/>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90000"/>
              </a:lnSpc>
              <a:spcBef>
                <a:spcPct val="20000"/>
              </a:spcBef>
              <a:buFont typeface="Wingdings" charset="2"/>
              <a:buChar char="§"/>
            </a:pPr>
            <a:r>
              <a:rPr lang="en-US" sz="3200" dirty="0" smtClean="0"/>
              <a:t>Therefore we can write:</a:t>
            </a:r>
            <a:endParaRPr lang="en-US" sz="3200" dirty="0"/>
          </a:p>
        </p:txBody>
      </p:sp>
      <p:graphicFrame>
        <p:nvGraphicFramePr>
          <p:cNvPr id="41" name="Object 9"/>
          <p:cNvGraphicFramePr>
            <a:graphicFrameLocks noChangeAspect="1"/>
          </p:cNvGraphicFramePr>
          <p:nvPr>
            <p:extLst>
              <p:ext uri="{D42A27DB-BD31-4B8C-83A1-F6EECF244321}">
                <p14:modId xmlns:p14="http://schemas.microsoft.com/office/powerpoint/2010/main" val="4238627123"/>
              </p:ext>
            </p:extLst>
          </p:nvPr>
        </p:nvGraphicFramePr>
        <p:xfrm>
          <a:off x="2231740" y="5589240"/>
          <a:ext cx="939800" cy="660400"/>
        </p:xfrm>
        <a:graphic>
          <a:graphicData uri="http://schemas.openxmlformats.org/presentationml/2006/ole">
            <mc:AlternateContent xmlns:mc="http://schemas.openxmlformats.org/markup-compatibility/2006">
              <mc:Choice xmlns:v="urn:schemas-microsoft-com:vml" Requires="v">
                <p:oleObj spid="_x0000_s15006" name="Equation" r:id="rId19" imgW="939392" imgH="660113" progId="Equation.3">
                  <p:embed/>
                </p:oleObj>
              </mc:Choice>
              <mc:Fallback>
                <p:oleObj name="Equation" r:id="rId19" imgW="939392" imgH="660113"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31740" y="5589240"/>
                        <a:ext cx="939800" cy="660400"/>
                      </a:xfrm>
                      <a:prstGeom prst="rect">
                        <a:avLst/>
                      </a:prstGeom>
                      <a:solidFill>
                        <a:srgbClr val="D6ECFF"/>
                      </a:solidFill>
                      <a:ln>
                        <a:noFill/>
                      </a:ln>
                      <a:effectLst/>
                      <a:extLst/>
                    </p:spPr>
                  </p:pic>
                </p:oleObj>
              </mc:Fallback>
            </mc:AlternateContent>
          </a:graphicData>
        </a:graphic>
      </p:graphicFrame>
      <p:sp>
        <p:nvSpPr>
          <p:cNvPr id="42" name="TextBox 4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78395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Two Particles in a Dipole Field</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22</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4" y="1088740"/>
            <a:ext cx="8505945" cy="1080120"/>
          </a:xfrm>
        </p:spPr>
        <p:txBody>
          <a:bodyPr>
            <a:normAutofit fontScale="62500" lnSpcReduction="20000"/>
          </a:bodyPr>
          <a:lstStyle/>
          <a:p>
            <a:pPr marL="457200" indent="-457200">
              <a:lnSpc>
                <a:spcPct val="120000"/>
              </a:lnSpc>
              <a:spcBef>
                <a:spcPct val="20000"/>
              </a:spcBef>
              <a:buFont typeface="Wingdings" charset="2"/>
              <a:buChar char="§"/>
            </a:pPr>
            <a:r>
              <a:rPr lang="en-US" sz="3200" dirty="0"/>
              <a:t>What happens with two particles that travel in a dipole field with different initial angles, but with equal initial position and equal momentum ?</a:t>
            </a:r>
            <a:endParaRPr lang="en-US" sz="3200" dirty="0">
              <a:sym typeface="Math1" charset="0"/>
            </a:endParaRPr>
          </a:p>
        </p:txBody>
      </p:sp>
      <p:sp>
        <p:nvSpPr>
          <p:cNvPr id="12" name="Rectangle 3"/>
          <p:cNvSpPr>
            <a:spLocks noChangeArrowheads="1"/>
          </p:cNvSpPr>
          <p:nvPr/>
        </p:nvSpPr>
        <p:spPr bwMode="auto">
          <a:xfrm>
            <a:off x="5248470" y="6195431"/>
            <a:ext cx="1587" cy="15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35" name="Group 34"/>
          <p:cNvGrpSpPr/>
          <p:nvPr/>
        </p:nvGrpSpPr>
        <p:grpSpPr>
          <a:xfrm>
            <a:off x="566555" y="2264693"/>
            <a:ext cx="2790310" cy="2559462"/>
            <a:chOff x="566555" y="2123855"/>
            <a:chExt cx="2790310" cy="2559462"/>
          </a:xfrm>
        </p:grpSpPr>
        <p:grpSp>
          <p:nvGrpSpPr>
            <p:cNvPr id="13" name="Group 21"/>
            <p:cNvGrpSpPr>
              <a:grpSpLocks/>
            </p:cNvGrpSpPr>
            <p:nvPr/>
          </p:nvGrpSpPr>
          <p:grpSpPr bwMode="auto">
            <a:xfrm>
              <a:off x="566555" y="2123855"/>
              <a:ext cx="2790310" cy="2559462"/>
              <a:chOff x="3293" y="1449"/>
              <a:chExt cx="1878" cy="1736"/>
            </a:xfrm>
          </p:grpSpPr>
          <p:sp>
            <p:nvSpPr>
              <p:cNvPr id="14" name="Oval 7"/>
              <p:cNvSpPr>
                <a:spLocks noChangeArrowheads="1"/>
              </p:cNvSpPr>
              <p:nvPr/>
            </p:nvSpPr>
            <p:spPr bwMode="auto">
              <a:xfrm>
                <a:off x="3540" y="1449"/>
                <a:ext cx="1631" cy="1580"/>
              </a:xfrm>
              <a:prstGeom prst="ellipse">
                <a:avLst/>
              </a:prstGeom>
              <a:noFill/>
              <a:ln w="317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5" name="Oval 8"/>
              <p:cNvSpPr>
                <a:spLocks noChangeArrowheads="1"/>
              </p:cNvSpPr>
              <p:nvPr/>
            </p:nvSpPr>
            <p:spPr bwMode="auto">
              <a:xfrm>
                <a:off x="3293" y="1454"/>
                <a:ext cx="1631" cy="1580"/>
              </a:xfrm>
              <a:prstGeom prst="ellipse">
                <a:avLst/>
              </a:prstGeom>
              <a:noFill/>
              <a:ln w="31750">
                <a:solidFill>
                  <a:schemeClr val="tx2">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 name="Line 9"/>
              <p:cNvSpPr>
                <a:spLocks noChangeShapeType="1"/>
              </p:cNvSpPr>
              <p:nvPr/>
            </p:nvSpPr>
            <p:spPr bwMode="auto">
              <a:xfrm flipH="1">
                <a:off x="4255" y="2273"/>
                <a:ext cx="7" cy="9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10"/>
              <p:cNvSpPr>
                <a:spLocks/>
              </p:cNvSpPr>
              <p:nvPr/>
            </p:nvSpPr>
            <p:spPr bwMode="auto">
              <a:xfrm>
                <a:off x="4003" y="2423"/>
                <a:ext cx="239" cy="159"/>
              </a:xfrm>
              <a:custGeom>
                <a:avLst/>
                <a:gdLst>
                  <a:gd name="T0" fmla="*/ 239 w 239"/>
                  <a:gd name="T1" fmla="*/ 145 h 159"/>
                  <a:gd name="T2" fmla="*/ 186 w 239"/>
                  <a:gd name="T3" fmla="*/ 159 h 159"/>
                  <a:gd name="T4" fmla="*/ 139 w 239"/>
                  <a:gd name="T5" fmla="*/ 145 h 159"/>
                  <a:gd name="T6" fmla="*/ 100 w 239"/>
                  <a:gd name="T7" fmla="*/ 132 h 159"/>
                  <a:gd name="T8" fmla="*/ 66 w 239"/>
                  <a:gd name="T9" fmla="*/ 99 h 159"/>
                  <a:gd name="T10" fmla="*/ 27 w 239"/>
                  <a:gd name="T11" fmla="*/ 53 h 159"/>
                  <a:gd name="T12" fmla="*/ 0 w 239"/>
                  <a:gd name="T13" fmla="*/ 0 h 159"/>
                  <a:gd name="T14" fmla="*/ 0 60000 65536"/>
                  <a:gd name="T15" fmla="*/ 0 60000 65536"/>
                  <a:gd name="T16" fmla="*/ 0 60000 65536"/>
                  <a:gd name="T17" fmla="*/ 0 60000 65536"/>
                  <a:gd name="T18" fmla="*/ 0 60000 65536"/>
                  <a:gd name="T19" fmla="*/ 0 60000 65536"/>
                  <a:gd name="T20" fmla="*/ 0 60000 65536"/>
                  <a:gd name="T21" fmla="*/ 0 w 239"/>
                  <a:gd name="T22" fmla="*/ 0 h 159"/>
                  <a:gd name="T23" fmla="*/ 239 w 239"/>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59">
                    <a:moveTo>
                      <a:pt x="239" y="145"/>
                    </a:moveTo>
                    <a:cubicBezTo>
                      <a:pt x="221" y="152"/>
                      <a:pt x="203" y="159"/>
                      <a:pt x="186" y="159"/>
                    </a:cubicBezTo>
                    <a:cubicBezTo>
                      <a:pt x="169" y="159"/>
                      <a:pt x="153" y="150"/>
                      <a:pt x="139" y="145"/>
                    </a:cubicBezTo>
                    <a:cubicBezTo>
                      <a:pt x="125" y="140"/>
                      <a:pt x="112" y="140"/>
                      <a:pt x="100" y="132"/>
                    </a:cubicBezTo>
                    <a:cubicBezTo>
                      <a:pt x="88" y="124"/>
                      <a:pt x="78" y="112"/>
                      <a:pt x="66" y="99"/>
                    </a:cubicBezTo>
                    <a:cubicBezTo>
                      <a:pt x="54" y="86"/>
                      <a:pt x="38" y="70"/>
                      <a:pt x="27" y="53"/>
                    </a:cubicBezTo>
                    <a:cubicBezTo>
                      <a:pt x="16" y="36"/>
                      <a:pt x="4" y="9"/>
                      <a:pt x="0" y="0"/>
                    </a:cubicBezTo>
                  </a:path>
                </a:pathLst>
              </a:custGeom>
              <a:noFill/>
              <a:ln w="2540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4" name="Group 33"/>
            <p:cNvGrpSpPr/>
            <p:nvPr/>
          </p:nvGrpSpPr>
          <p:grpSpPr>
            <a:xfrm>
              <a:off x="1286635" y="2708920"/>
              <a:ext cx="1359152" cy="540060"/>
              <a:chOff x="3536885" y="4329100"/>
              <a:chExt cx="1359152" cy="540060"/>
            </a:xfrm>
          </p:grpSpPr>
          <p:sp>
            <p:nvSpPr>
              <p:cNvPr id="19" name="Line 11"/>
              <p:cNvSpPr>
                <a:spLocks noChangeShapeType="1"/>
              </p:cNvSpPr>
              <p:nvPr/>
            </p:nvSpPr>
            <p:spPr bwMode="auto">
              <a:xfrm>
                <a:off x="3536885" y="4464115"/>
                <a:ext cx="406958" cy="12068"/>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2"/>
              <p:cNvSpPr>
                <a:spLocks noChangeShapeType="1"/>
              </p:cNvSpPr>
              <p:nvPr/>
            </p:nvSpPr>
            <p:spPr bwMode="auto">
              <a:xfrm>
                <a:off x="3536885" y="4696398"/>
                <a:ext cx="403783" cy="21348"/>
              </a:xfrm>
              <a:prstGeom prst="line">
                <a:avLst/>
              </a:prstGeom>
              <a:noFill/>
              <a:ln w="31750">
                <a:solidFill>
                  <a:srgbClr val="007EEA"/>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13"/>
              <p:cNvSpPr txBox="1">
                <a:spLocks noChangeArrowheads="1"/>
              </p:cNvSpPr>
              <p:nvPr/>
            </p:nvSpPr>
            <p:spPr bwMode="auto">
              <a:xfrm>
                <a:off x="3941930" y="4329100"/>
                <a:ext cx="954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400" dirty="0">
                    <a:latin typeface="+mn-lt"/>
                  </a:rPr>
                  <a:t>Particle A</a:t>
                </a:r>
              </a:p>
            </p:txBody>
          </p:sp>
          <p:sp>
            <p:nvSpPr>
              <p:cNvPr id="22" name="Text Box 14"/>
              <p:cNvSpPr txBox="1">
                <a:spLocks noChangeArrowheads="1"/>
              </p:cNvSpPr>
              <p:nvPr/>
            </p:nvSpPr>
            <p:spPr bwMode="auto">
              <a:xfrm>
                <a:off x="3941930" y="4561383"/>
                <a:ext cx="929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400" dirty="0">
                    <a:latin typeface="+mn-lt"/>
                  </a:rPr>
                  <a:t>Particle B</a:t>
                </a:r>
              </a:p>
            </p:txBody>
          </p:sp>
        </p:grpSp>
      </p:grpSp>
      <p:sp>
        <p:nvSpPr>
          <p:cNvPr id="3" name="TextBox 2"/>
          <p:cNvSpPr txBox="1"/>
          <p:nvPr/>
        </p:nvSpPr>
        <p:spPr>
          <a:xfrm>
            <a:off x="2726795" y="2078850"/>
            <a:ext cx="2835315" cy="646331"/>
          </a:xfrm>
          <a:prstGeom prst="rect">
            <a:avLst/>
          </a:prstGeom>
          <a:noFill/>
        </p:spPr>
        <p:txBody>
          <a:bodyPr wrap="square" rtlCol="0">
            <a:spAutoFit/>
          </a:bodyPr>
          <a:lstStyle/>
          <a:p>
            <a:pPr algn="ctr"/>
            <a:r>
              <a:rPr lang="en-US" dirty="0" smtClean="0"/>
              <a:t>Assume </a:t>
            </a:r>
            <a:r>
              <a:rPr lang="en-US" dirty="0" smtClean="0">
                <a:latin typeface="Symbol" charset="2"/>
                <a:cs typeface="Symbol" charset="2"/>
              </a:rPr>
              <a:t>Br</a:t>
            </a:r>
            <a:r>
              <a:rPr lang="en-US" dirty="0" smtClean="0"/>
              <a:t> identical for both particles</a:t>
            </a:r>
            <a:endParaRPr lang="en-US" dirty="0"/>
          </a:p>
        </p:txBody>
      </p:sp>
      <p:grpSp>
        <p:nvGrpSpPr>
          <p:cNvPr id="33" name="Group 32"/>
          <p:cNvGrpSpPr/>
          <p:nvPr/>
        </p:nvGrpSpPr>
        <p:grpSpPr>
          <a:xfrm>
            <a:off x="3716905" y="2618910"/>
            <a:ext cx="5085565" cy="1860162"/>
            <a:chOff x="700869" y="4509120"/>
            <a:chExt cx="5085565" cy="1860162"/>
          </a:xfrm>
        </p:grpSpPr>
        <p:sp>
          <p:nvSpPr>
            <p:cNvPr id="24" name="Line 310"/>
            <p:cNvSpPr>
              <a:spLocks noChangeShapeType="1"/>
            </p:cNvSpPr>
            <p:nvPr/>
          </p:nvSpPr>
          <p:spPr bwMode="auto">
            <a:xfrm flipV="1">
              <a:off x="1001732" y="4942420"/>
              <a:ext cx="0" cy="116478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11"/>
            <p:cNvSpPr>
              <a:spLocks noChangeShapeType="1"/>
            </p:cNvSpPr>
            <p:nvPr/>
          </p:nvSpPr>
          <p:spPr bwMode="auto">
            <a:xfrm flipV="1">
              <a:off x="5124054" y="4973869"/>
              <a:ext cx="0" cy="10948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312"/>
            <p:cNvSpPr>
              <a:spLocks noChangeShapeType="1"/>
            </p:cNvSpPr>
            <p:nvPr/>
          </p:nvSpPr>
          <p:spPr bwMode="auto">
            <a:xfrm>
              <a:off x="1001732" y="5513165"/>
              <a:ext cx="4132140" cy="0"/>
            </a:xfrm>
            <a:prstGeom prst="line">
              <a:avLst/>
            </a:prstGeom>
            <a:noFill/>
            <a:ln w="317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Freeform 326"/>
            <p:cNvSpPr>
              <a:spLocks/>
            </p:cNvSpPr>
            <p:nvPr/>
          </p:nvSpPr>
          <p:spPr bwMode="auto">
            <a:xfrm>
              <a:off x="1001732" y="5018131"/>
              <a:ext cx="4122321" cy="1013363"/>
            </a:xfrm>
            <a:custGeom>
              <a:avLst/>
              <a:gdLst>
                <a:gd name="T0" fmla="*/ 0 w 2939"/>
                <a:gd name="T1" fmla="*/ 425 h 870"/>
                <a:gd name="T2" fmla="*/ 735 w 2939"/>
                <a:gd name="T3" fmla="*/ 1 h 870"/>
                <a:gd name="T4" fmla="*/ 1470 w 2939"/>
                <a:gd name="T5" fmla="*/ 418 h 870"/>
                <a:gd name="T6" fmla="*/ 2211 w 2939"/>
                <a:gd name="T7" fmla="*/ 869 h 870"/>
                <a:gd name="T8" fmla="*/ 2939 w 2939"/>
                <a:gd name="T9" fmla="*/ 425 h 870"/>
                <a:gd name="T10" fmla="*/ 0 60000 65536"/>
                <a:gd name="T11" fmla="*/ 0 60000 65536"/>
                <a:gd name="T12" fmla="*/ 0 60000 65536"/>
                <a:gd name="T13" fmla="*/ 0 60000 65536"/>
                <a:gd name="T14" fmla="*/ 0 60000 65536"/>
                <a:gd name="T15" fmla="*/ 0 w 2939"/>
                <a:gd name="T16" fmla="*/ 0 h 870"/>
                <a:gd name="T17" fmla="*/ 2939 w 2939"/>
                <a:gd name="T18" fmla="*/ 870 h 870"/>
              </a:gdLst>
              <a:ahLst/>
              <a:cxnLst>
                <a:cxn ang="T10">
                  <a:pos x="T0" y="T1"/>
                </a:cxn>
                <a:cxn ang="T11">
                  <a:pos x="T2" y="T3"/>
                </a:cxn>
                <a:cxn ang="T12">
                  <a:pos x="T4" y="T5"/>
                </a:cxn>
                <a:cxn ang="T13">
                  <a:pos x="T6" y="T7"/>
                </a:cxn>
                <a:cxn ang="T14">
                  <a:pos x="T8" y="T9"/>
                </a:cxn>
              </a:cxnLst>
              <a:rect l="T15" t="T16" r="T17" b="T18"/>
              <a:pathLst>
                <a:path w="2939" h="870">
                  <a:moveTo>
                    <a:pt x="0" y="425"/>
                  </a:moveTo>
                  <a:cubicBezTo>
                    <a:pt x="245" y="213"/>
                    <a:pt x="490" y="2"/>
                    <a:pt x="735" y="1"/>
                  </a:cubicBezTo>
                  <a:cubicBezTo>
                    <a:pt x="980" y="0"/>
                    <a:pt x="1224" y="273"/>
                    <a:pt x="1470" y="418"/>
                  </a:cubicBezTo>
                  <a:cubicBezTo>
                    <a:pt x="1716" y="563"/>
                    <a:pt x="1966" y="868"/>
                    <a:pt x="2211" y="869"/>
                  </a:cubicBezTo>
                  <a:cubicBezTo>
                    <a:pt x="2456" y="870"/>
                    <a:pt x="2697" y="647"/>
                    <a:pt x="2939" y="425"/>
                  </a:cubicBezTo>
                </a:path>
              </a:pathLst>
            </a:custGeom>
            <a:noFill/>
            <a:ln w="31750">
              <a:solidFill>
                <a:srgbClr val="007EEA"/>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utoShape 329"/>
            <p:cNvSpPr>
              <a:spLocks/>
            </p:cNvSpPr>
            <p:nvPr/>
          </p:nvSpPr>
          <p:spPr bwMode="auto">
            <a:xfrm>
              <a:off x="3365159" y="4509120"/>
              <a:ext cx="936811" cy="323810"/>
            </a:xfrm>
            <a:prstGeom prst="borderCallout2">
              <a:avLst>
                <a:gd name="adj1" fmla="val 25898"/>
                <a:gd name="adj2" fmla="val -7463"/>
                <a:gd name="adj3" fmla="val 25898"/>
                <a:gd name="adj4" fmla="val -70296"/>
                <a:gd name="adj5" fmla="val 142444"/>
                <a:gd name="adj6" fmla="val -135926"/>
              </a:avLst>
            </a:prstGeom>
            <a:solidFill>
              <a:schemeClr val="tx2"/>
            </a:solidFill>
            <a:ln w="9525">
              <a:solidFill>
                <a:schemeClr val="tx1"/>
              </a:solidFill>
              <a:miter lim="800000"/>
              <a:headEnd/>
              <a:tailEnd/>
            </a:ln>
          </p:spPr>
          <p:txBody>
            <a:bodyPr anchor="ctr"/>
            <a:lstStyle/>
            <a:p>
              <a:pPr algn="ctr" eaLnBrk="0" hangingPunct="0"/>
              <a:r>
                <a:rPr lang="en-US" sz="1400" dirty="0">
                  <a:solidFill>
                    <a:schemeClr val="bg1"/>
                  </a:solidFill>
                </a:rPr>
                <a:t>Particle B</a:t>
              </a:r>
            </a:p>
          </p:txBody>
        </p:sp>
        <p:sp>
          <p:nvSpPr>
            <p:cNvPr id="29" name="AutoShape 330"/>
            <p:cNvSpPr>
              <a:spLocks/>
            </p:cNvSpPr>
            <p:nvPr/>
          </p:nvSpPr>
          <p:spPr bwMode="auto">
            <a:xfrm>
              <a:off x="4813565" y="4875342"/>
              <a:ext cx="972869" cy="323810"/>
            </a:xfrm>
            <a:prstGeom prst="borderCallout2">
              <a:avLst>
                <a:gd name="adj1" fmla="val 25898"/>
                <a:gd name="adj2" fmla="val -7477"/>
                <a:gd name="adj3" fmla="val 25898"/>
                <a:gd name="adj4" fmla="val -72898"/>
                <a:gd name="adj5" fmla="val 183646"/>
                <a:gd name="adj6" fmla="val -119520"/>
              </a:avLst>
            </a:prstGeom>
            <a:solidFill>
              <a:srgbClr val="D6ECFF"/>
            </a:solidFill>
            <a:ln w="9525">
              <a:solidFill>
                <a:schemeClr val="tx1"/>
              </a:solidFill>
              <a:miter lim="800000"/>
              <a:headEnd/>
              <a:tailEnd/>
            </a:ln>
          </p:spPr>
          <p:txBody>
            <a:bodyPr anchor="ctr"/>
            <a:lstStyle/>
            <a:p>
              <a:pPr algn="ctr" eaLnBrk="0" hangingPunct="0"/>
              <a:r>
                <a:rPr lang="en-US" sz="1400" dirty="0">
                  <a:solidFill>
                    <a:srgbClr val="000000"/>
                  </a:solidFill>
                </a:rPr>
                <a:t>Particle A</a:t>
              </a:r>
            </a:p>
          </p:txBody>
        </p:sp>
        <p:sp>
          <p:nvSpPr>
            <p:cNvPr id="30" name="Text Box 331"/>
            <p:cNvSpPr txBox="1">
              <a:spLocks noChangeArrowheads="1"/>
            </p:cNvSpPr>
            <p:nvPr/>
          </p:nvSpPr>
          <p:spPr bwMode="auto">
            <a:xfrm>
              <a:off x="4846333" y="6031494"/>
              <a:ext cx="528790" cy="29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2000" dirty="0" smtClean="0">
                  <a:latin typeface="Times New Roman" charset="0"/>
                  <a:sym typeface="Math1" charset="0"/>
                </a:rPr>
                <a:t>2π</a:t>
              </a:r>
              <a:endParaRPr lang="en-US" sz="2000" dirty="0">
                <a:latin typeface="Times New Roman" charset="0"/>
              </a:endParaRPr>
            </a:p>
          </p:txBody>
        </p:sp>
        <p:sp>
          <p:nvSpPr>
            <p:cNvPr id="31" name="Text Box 332"/>
            <p:cNvSpPr txBox="1">
              <a:spLocks noChangeArrowheads="1"/>
            </p:cNvSpPr>
            <p:nvPr/>
          </p:nvSpPr>
          <p:spPr bwMode="auto">
            <a:xfrm>
              <a:off x="853054" y="6078086"/>
              <a:ext cx="274915" cy="29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a:latin typeface="Times New Roman" charset="0"/>
                </a:rPr>
                <a:t>0</a:t>
              </a:r>
            </a:p>
          </p:txBody>
        </p:sp>
        <p:sp>
          <p:nvSpPr>
            <p:cNvPr id="32" name="Text Box 335"/>
            <p:cNvSpPr txBox="1">
              <a:spLocks noChangeArrowheads="1"/>
            </p:cNvSpPr>
            <p:nvPr/>
          </p:nvSpPr>
          <p:spPr bwMode="auto">
            <a:xfrm rot="16200000">
              <a:off x="372519" y="5476355"/>
              <a:ext cx="926004"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400"/>
                <a:t>displacement</a:t>
              </a:r>
            </a:p>
          </p:txBody>
        </p:sp>
      </p:grpSp>
      <p:sp>
        <p:nvSpPr>
          <p:cNvPr id="36" name="Content Placeholder 2"/>
          <p:cNvSpPr txBox="1">
            <a:spLocks/>
          </p:cNvSpPr>
          <p:nvPr/>
        </p:nvSpPr>
        <p:spPr>
          <a:xfrm>
            <a:off x="476545" y="4959170"/>
            <a:ext cx="8505945" cy="1395155"/>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110000"/>
              </a:lnSpc>
              <a:spcBef>
                <a:spcPct val="20000"/>
              </a:spcBef>
              <a:buFont typeface="Wingdings" charset="2"/>
              <a:buChar char="§"/>
            </a:pPr>
            <a:r>
              <a:rPr lang="en-US" sz="3200" dirty="0"/>
              <a:t>Particle B oscillates around particle A.</a:t>
            </a:r>
          </a:p>
          <a:p>
            <a:pPr marL="457200" indent="-457200">
              <a:lnSpc>
                <a:spcPct val="110000"/>
              </a:lnSpc>
              <a:spcBef>
                <a:spcPct val="20000"/>
              </a:spcBef>
              <a:buFont typeface="Wingdings" charset="2"/>
              <a:buChar char="§"/>
            </a:pPr>
            <a:r>
              <a:rPr lang="en-US" sz="3200" dirty="0"/>
              <a:t>This type of oscillation forms the basis of all transverse motion in an accelerator.</a:t>
            </a:r>
          </a:p>
          <a:p>
            <a:pPr marL="457200" indent="-457200">
              <a:lnSpc>
                <a:spcPct val="110000"/>
              </a:lnSpc>
              <a:spcBef>
                <a:spcPct val="20000"/>
              </a:spcBef>
              <a:buFont typeface="Wingdings" charset="2"/>
              <a:buChar char="§"/>
            </a:pPr>
            <a:r>
              <a:rPr lang="en-US" sz="3200" dirty="0"/>
              <a:t>It is called </a:t>
            </a:r>
            <a:r>
              <a:rPr lang="en-US" sz="3200" b="1" u="sng" dirty="0" smtClean="0"/>
              <a:t>“</a:t>
            </a:r>
            <a:r>
              <a:rPr lang="en-US" sz="3200" b="1" u="sng" dirty="0" err="1" smtClean="0"/>
              <a:t>Betatron</a:t>
            </a:r>
            <a:r>
              <a:rPr lang="en-US" sz="3200" b="1" u="sng" dirty="0" smtClean="0"/>
              <a:t> Oscillation”</a:t>
            </a:r>
            <a:endParaRPr lang="en-US" sz="3200" b="1" u="sng" dirty="0">
              <a:sym typeface="Math1" charset="0"/>
            </a:endParaRPr>
          </a:p>
        </p:txBody>
      </p:sp>
      <p:sp>
        <p:nvSpPr>
          <p:cNvPr id="37" name="TextBox 36"/>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Stable or Unstable Motion ?</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23</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4950550"/>
          </a:xfrm>
        </p:spPr>
        <p:txBody>
          <a:bodyPr>
            <a:normAutofit fontScale="85000" lnSpcReduction="10000"/>
          </a:bodyPr>
          <a:lstStyle/>
          <a:p>
            <a:pPr marL="457200" indent="-457200">
              <a:spcBef>
                <a:spcPct val="20000"/>
              </a:spcBef>
              <a:buFont typeface="Wingdings" charset="2"/>
              <a:buChar char="§"/>
            </a:pPr>
            <a:r>
              <a:rPr lang="en-US" sz="3200" dirty="0">
                <a:solidFill>
                  <a:srgbClr val="FFFFFF"/>
                </a:solidFill>
              </a:rPr>
              <a:t>Since the horizontal trajectories close we can say that the horizontal motion in our simplified accelerator with only a horizontal dipole field is </a:t>
            </a:r>
            <a:r>
              <a:rPr lang="en-US" sz="3200" dirty="0" smtClean="0">
                <a:solidFill>
                  <a:srgbClr val="FFFFFF"/>
                </a:solidFill>
              </a:rPr>
              <a:t>stable.</a:t>
            </a:r>
          </a:p>
          <a:p>
            <a:pPr marL="457200" indent="-457200">
              <a:spcBef>
                <a:spcPct val="20000"/>
              </a:spcBef>
              <a:buFont typeface="Wingdings" charset="2"/>
              <a:buChar char="§"/>
            </a:pPr>
            <a:endParaRPr lang="en-US" altLang="ja-JP" sz="1500" dirty="0" smtClean="0">
              <a:solidFill>
                <a:srgbClr val="FFFFFF"/>
              </a:solidFill>
            </a:endParaRPr>
          </a:p>
          <a:p>
            <a:pPr marL="457200" indent="-457200">
              <a:spcBef>
                <a:spcPct val="20000"/>
              </a:spcBef>
              <a:buFont typeface="Wingdings" charset="2"/>
              <a:buChar char="§"/>
            </a:pPr>
            <a:r>
              <a:rPr lang="en-US" sz="3200" dirty="0">
                <a:solidFill>
                  <a:srgbClr val="FFFFFF"/>
                </a:solidFill>
              </a:rPr>
              <a:t>What can we say about the vertical motion  in the same simplified accelerator ? </a:t>
            </a:r>
            <a:endParaRPr lang="en-US" sz="3200" dirty="0" smtClean="0">
              <a:solidFill>
                <a:srgbClr val="FFFFFF"/>
              </a:solidFill>
            </a:endParaRPr>
          </a:p>
          <a:p>
            <a:pPr marL="1042416" lvl="2" indent="-457200">
              <a:buFont typeface="Wingdings" charset="2"/>
              <a:buChar char="§"/>
            </a:pPr>
            <a:r>
              <a:rPr lang="en-US" dirty="0" smtClean="0">
                <a:solidFill>
                  <a:srgbClr val="FFFFFF"/>
                </a:solidFill>
              </a:rPr>
              <a:t>Is </a:t>
            </a:r>
            <a:r>
              <a:rPr lang="en-US" dirty="0">
                <a:solidFill>
                  <a:srgbClr val="FFFFFF"/>
                </a:solidFill>
              </a:rPr>
              <a:t>it </a:t>
            </a:r>
            <a:r>
              <a:rPr lang="en-US" dirty="0" smtClean="0">
                <a:solidFill>
                  <a:srgbClr val="FFFFFF"/>
                </a:solidFill>
              </a:rPr>
              <a:t>stable </a:t>
            </a:r>
            <a:r>
              <a:rPr lang="en-US" dirty="0">
                <a:solidFill>
                  <a:srgbClr val="FFFFFF"/>
                </a:solidFill>
              </a:rPr>
              <a:t>or </a:t>
            </a:r>
            <a:r>
              <a:rPr lang="en-US" dirty="0" smtClean="0">
                <a:solidFill>
                  <a:srgbClr val="FFFFFF"/>
                </a:solidFill>
              </a:rPr>
              <a:t>unstable </a:t>
            </a:r>
            <a:r>
              <a:rPr lang="en-US" dirty="0">
                <a:solidFill>
                  <a:srgbClr val="FFFFFF"/>
                </a:solidFill>
              </a:rPr>
              <a:t>and why </a:t>
            </a:r>
            <a:r>
              <a:rPr lang="en-US" dirty="0" smtClean="0">
                <a:solidFill>
                  <a:srgbClr val="FFFFFF"/>
                </a:solidFill>
              </a:rPr>
              <a:t>?</a:t>
            </a:r>
            <a:r>
              <a:rPr lang="en-US" dirty="0">
                <a:solidFill>
                  <a:srgbClr val="FFFFFF"/>
                </a:solidFill>
              </a:rPr>
              <a:t> </a:t>
            </a:r>
            <a:endParaRPr lang="en-US" dirty="0" smtClean="0">
              <a:solidFill>
                <a:srgbClr val="FFFFFF"/>
              </a:solidFill>
            </a:endParaRPr>
          </a:p>
          <a:p>
            <a:pPr marL="1042416" lvl="2" indent="-457200">
              <a:buFont typeface="Wingdings" charset="2"/>
              <a:buChar char="§"/>
            </a:pPr>
            <a:r>
              <a:rPr lang="en-US" dirty="0" smtClean="0">
                <a:solidFill>
                  <a:srgbClr val="FFFFFF"/>
                </a:solidFill>
              </a:rPr>
              <a:t>What </a:t>
            </a:r>
            <a:r>
              <a:rPr lang="en-US" dirty="0">
                <a:solidFill>
                  <a:srgbClr val="FFFFFF"/>
                </a:solidFill>
              </a:rPr>
              <a:t>can we do to make this motion stable </a:t>
            </a:r>
            <a:r>
              <a:rPr lang="en-US" dirty="0" smtClean="0">
                <a:solidFill>
                  <a:srgbClr val="FFFFFF"/>
                </a:solidFill>
              </a:rPr>
              <a:t>?</a:t>
            </a:r>
          </a:p>
          <a:p>
            <a:pPr marL="1042416" lvl="2" indent="-457200">
              <a:buFont typeface="Wingdings" charset="2"/>
              <a:buChar char="§"/>
            </a:pPr>
            <a:endParaRPr lang="en-US" sz="1100" dirty="0">
              <a:solidFill>
                <a:srgbClr val="FFFFFF"/>
              </a:solidFill>
              <a:sym typeface="Math1" charset="0"/>
            </a:endParaRPr>
          </a:p>
          <a:p>
            <a:pPr marL="457200" indent="-457200">
              <a:spcBef>
                <a:spcPct val="20000"/>
              </a:spcBef>
              <a:buFont typeface="Wingdings" charset="2"/>
              <a:buChar char="§"/>
            </a:pPr>
            <a:r>
              <a:rPr lang="en-US" sz="3200" dirty="0">
                <a:solidFill>
                  <a:srgbClr val="FFFFFF"/>
                </a:solidFill>
              </a:rPr>
              <a:t>We need some element that </a:t>
            </a:r>
            <a:r>
              <a:rPr lang="en-US" sz="3200" dirty="0" smtClean="0">
                <a:solidFill>
                  <a:srgbClr val="FFFFFF"/>
                </a:solidFill>
              </a:rPr>
              <a:t>focuses </a:t>
            </a:r>
            <a:r>
              <a:rPr lang="en-US" sz="3200" dirty="0">
                <a:solidFill>
                  <a:srgbClr val="FFFFFF"/>
                </a:solidFill>
              </a:rPr>
              <a:t>the particles back to the reference trajectory</a:t>
            </a:r>
            <a:r>
              <a:rPr lang="en-US" sz="3200" dirty="0" smtClean="0">
                <a:solidFill>
                  <a:srgbClr val="FFFFFF"/>
                </a:solidFill>
              </a:rPr>
              <a:t>.</a:t>
            </a:r>
          </a:p>
          <a:p>
            <a:pPr marL="457200" indent="-457200">
              <a:spcBef>
                <a:spcPct val="20000"/>
              </a:spcBef>
              <a:buFont typeface="Wingdings" charset="2"/>
              <a:buChar char="§"/>
            </a:pPr>
            <a:endParaRPr lang="en-US" sz="1600" dirty="0">
              <a:solidFill>
                <a:srgbClr val="FFFFFF"/>
              </a:solidFill>
              <a:sym typeface="Math1" charset="0"/>
            </a:endParaRPr>
          </a:p>
          <a:p>
            <a:pPr marL="457200" indent="-457200">
              <a:spcBef>
                <a:spcPct val="20000"/>
              </a:spcBef>
              <a:buFont typeface="Wingdings" charset="2"/>
              <a:buChar char="§"/>
            </a:pPr>
            <a:r>
              <a:rPr lang="en-US" sz="3200" dirty="0">
                <a:solidFill>
                  <a:srgbClr val="FFFFFF"/>
                </a:solidFill>
              </a:rPr>
              <a:t>This </a:t>
            </a:r>
            <a:r>
              <a:rPr lang="en-US" sz="3200" dirty="0" smtClean="0">
                <a:solidFill>
                  <a:srgbClr val="FFFFFF"/>
                </a:solidFill>
              </a:rPr>
              <a:t>focusing is provided by </a:t>
            </a:r>
            <a:r>
              <a:rPr lang="en-US" sz="3200" dirty="0" err="1" smtClean="0">
                <a:solidFill>
                  <a:srgbClr val="FFFFFF"/>
                </a:solidFill>
              </a:rPr>
              <a:t>Quadrupole</a:t>
            </a:r>
            <a:r>
              <a:rPr lang="en-US" sz="3200" dirty="0" smtClean="0">
                <a:solidFill>
                  <a:srgbClr val="FFFFFF"/>
                </a:solidFill>
              </a:rPr>
              <a:t> magnets</a:t>
            </a:r>
            <a:endParaRPr lang="en-US" sz="3200" dirty="0">
              <a:solidFill>
                <a:srgbClr val="FFFFFF"/>
              </a:solidFill>
              <a:sym typeface="Math1" charset="0"/>
            </a:endParaRPr>
          </a:p>
          <a:p>
            <a:pPr marL="342900">
              <a:lnSpc>
                <a:spcPct val="90000"/>
              </a:lnSpc>
              <a:spcBef>
                <a:spcPct val="20000"/>
              </a:spcBef>
              <a:buFont typeface="Wingdings" charset="0"/>
              <a:buChar char="ü"/>
            </a:pPr>
            <a:endParaRPr lang="en-US" sz="3200" dirty="0">
              <a:solidFill>
                <a:schemeClr val="accent2"/>
              </a:solidFill>
              <a:sym typeface="Math1" charset="0"/>
            </a:endParaRPr>
          </a:p>
        </p:txBody>
      </p:sp>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err="1" smtClean="0"/>
              <a:t>Quadrupoles</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24</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52020" y="1088740"/>
            <a:ext cx="4275475" cy="2565285"/>
          </a:xfrm>
        </p:spPr>
        <p:txBody>
          <a:bodyPr>
            <a:normAutofit fontScale="70000" lnSpcReduction="20000"/>
          </a:bodyPr>
          <a:lstStyle/>
          <a:p>
            <a:pPr>
              <a:lnSpc>
                <a:spcPct val="110000"/>
              </a:lnSpc>
              <a:buFont typeface="Wingdings" charset="2"/>
              <a:buChar char="§"/>
            </a:pPr>
            <a:r>
              <a:rPr lang="en-US" sz="3200" dirty="0" smtClean="0"/>
              <a:t>A </a:t>
            </a:r>
            <a:r>
              <a:rPr lang="en-US" sz="3200" dirty="0" err="1" smtClean="0"/>
              <a:t>quadrupole</a:t>
            </a:r>
            <a:r>
              <a:rPr lang="en-US" sz="3200" dirty="0" smtClean="0"/>
              <a:t> has </a:t>
            </a:r>
            <a:r>
              <a:rPr lang="en-US" sz="2800" dirty="0" smtClean="0"/>
              <a:t>4 poles, 2 North and 2 South</a:t>
            </a:r>
          </a:p>
          <a:p>
            <a:pPr>
              <a:lnSpc>
                <a:spcPct val="110000"/>
              </a:lnSpc>
              <a:buFont typeface="Wingdings" charset="2"/>
              <a:buChar char="§"/>
            </a:pPr>
            <a:r>
              <a:rPr lang="en-US" sz="3200" dirty="0" smtClean="0"/>
              <a:t>The poles are symmetrically arranged around the center.</a:t>
            </a:r>
          </a:p>
          <a:p>
            <a:pPr>
              <a:lnSpc>
                <a:spcPct val="110000"/>
              </a:lnSpc>
              <a:buFont typeface="Wingdings" charset="2"/>
              <a:buChar char="§"/>
            </a:pPr>
            <a:r>
              <a:rPr lang="en-US" sz="3200" dirty="0" smtClean="0"/>
              <a:t>All magnetic fields cancel-out in the center.</a:t>
            </a:r>
          </a:p>
        </p:txBody>
      </p:sp>
      <p:grpSp>
        <p:nvGrpSpPr>
          <p:cNvPr id="25" name="Group 24"/>
          <p:cNvGrpSpPr/>
          <p:nvPr/>
        </p:nvGrpSpPr>
        <p:grpSpPr>
          <a:xfrm>
            <a:off x="431540" y="908720"/>
            <a:ext cx="4500500" cy="3600400"/>
            <a:chOff x="521550" y="1043735"/>
            <a:chExt cx="4500500" cy="3600400"/>
          </a:xfrm>
        </p:grpSpPr>
        <p:grpSp>
          <p:nvGrpSpPr>
            <p:cNvPr id="7" name="Group 6"/>
            <p:cNvGrpSpPr/>
            <p:nvPr/>
          </p:nvGrpSpPr>
          <p:grpSpPr>
            <a:xfrm>
              <a:off x="656565" y="1043735"/>
              <a:ext cx="4365485" cy="3600400"/>
              <a:chOff x="4391980" y="2438890"/>
              <a:chExt cx="4365485" cy="3600400"/>
            </a:xfrm>
          </p:grpSpPr>
          <p:pic>
            <p:nvPicPr>
              <p:cNvPr id="12" name="Picture 21" descr="Graphic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980" y="2438890"/>
                <a:ext cx="427767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02070" y="5229200"/>
                <a:ext cx="360040" cy="369332"/>
              </a:xfrm>
              <a:prstGeom prst="rect">
                <a:avLst/>
              </a:prstGeom>
              <a:solidFill>
                <a:srgbClr val="D6ECFF"/>
              </a:solidFill>
            </p:spPr>
            <p:txBody>
              <a:bodyPr wrap="square" rtlCol="0">
                <a:spAutoFit/>
              </a:bodyPr>
              <a:lstStyle/>
              <a:p>
                <a:pPr algn="ctr"/>
                <a:r>
                  <a:rPr lang="en-US" dirty="0" smtClean="0">
                    <a:solidFill>
                      <a:srgbClr val="000000"/>
                    </a:solidFill>
                  </a:rPr>
                  <a:t>S</a:t>
                </a:r>
                <a:endParaRPr lang="en-US" dirty="0">
                  <a:solidFill>
                    <a:srgbClr val="000000"/>
                  </a:solidFill>
                </a:endParaRPr>
              </a:p>
            </p:txBody>
          </p:sp>
          <p:sp>
            <p:nvSpPr>
              <p:cNvPr id="19" name="TextBox 18"/>
              <p:cNvSpPr txBox="1"/>
              <p:nvPr/>
            </p:nvSpPr>
            <p:spPr>
              <a:xfrm>
                <a:off x="7362310" y="3068960"/>
                <a:ext cx="360040" cy="369332"/>
              </a:xfrm>
              <a:prstGeom prst="rect">
                <a:avLst/>
              </a:prstGeom>
              <a:solidFill>
                <a:srgbClr val="D6ECFF"/>
              </a:solidFill>
            </p:spPr>
            <p:txBody>
              <a:bodyPr wrap="square" rtlCol="0">
                <a:spAutoFit/>
              </a:bodyPr>
              <a:lstStyle/>
              <a:p>
                <a:pPr algn="ctr"/>
                <a:r>
                  <a:rPr lang="en-US" dirty="0" smtClean="0">
                    <a:solidFill>
                      <a:srgbClr val="000000"/>
                    </a:solidFill>
                  </a:rPr>
                  <a:t>S</a:t>
                </a:r>
                <a:endParaRPr lang="en-US" dirty="0">
                  <a:solidFill>
                    <a:srgbClr val="000000"/>
                  </a:solidFill>
                </a:endParaRPr>
              </a:p>
            </p:txBody>
          </p:sp>
          <p:sp>
            <p:nvSpPr>
              <p:cNvPr id="20" name="TextBox 19"/>
              <p:cNvSpPr txBox="1"/>
              <p:nvPr/>
            </p:nvSpPr>
            <p:spPr>
              <a:xfrm>
                <a:off x="7362310" y="5229200"/>
                <a:ext cx="360040" cy="369332"/>
              </a:xfrm>
              <a:prstGeom prst="rect">
                <a:avLst/>
              </a:prstGeom>
              <a:solidFill>
                <a:srgbClr val="D6ECFF"/>
              </a:solidFill>
            </p:spPr>
            <p:txBody>
              <a:bodyPr wrap="square" rtlCol="0">
                <a:spAutoFit/>
              </a:bodyPr>
              <a:lstStyle/>
              <a:p>
                <a:pPr algn="ctr"/>
                <a:r>
                  <a:rPr lang="en-US" dirty="0" smtClean="0">
                    <a:solidFill>
                      <a:srgbClr val="000000"/>
                    </a:solidFill>
                  </a:rPr>
                  <a:t>N</a:t>
                </a:r>
                <a:endParaRPr lang="en-US" dirty="0">
                  <a:solidFill>
                    <a:srgbClr val="000000"/>
                  </a:solidFill>
                </a:endParaRPr>
              </a:p>
            </p:txBody>
          </p:sp>
          <p:sp>
            <p:nvSpPr>
              <p:cNvPr id="21" name="TextBox 20"/>
              <p:cNvSpPr txBox="1"/>
              <p:nvPr/>
            </p:nvSpPr>
            <p:spPr>
              <a:xfrm>
                <a:off x="5202070" y="3068960"/>
                <a:ext cx="360040" cy="369332"/>
              </a:xfrm>
              <a:prstGeom prst="rect">
                <a:avLst/>
              </a:prstGeom>
              <a:solidFill>
                <a:srgbClr val="D6ECFF"/>
              </a:solidFill>
            </p:spPr>
            <p:txBody>
              <a:bodyPr wrap="square" rtlCol="0">
                <a:spAutoFit/>
              </a:bodyPr>
              <a:lstStyle/>
              <a:p>
                <a:pPr algn="ctr"/>
                <a:r>
                  <a:rPr lang="en-US" dirty="0">
                    <a:solidFill>
                      <a:srgbClr val="000000"/>
                    </a:solidFill>
                  </a:rPr>
                  <a:t>N</a:t>
                </a:r>
                <a:endParaRPr lang="en-US" dirty="0">
                  <a:solidFill>
                    <a:srgbClr val="000000"/>
                  </a:solidFill>
                </a:endParaRPr>
              </a:p>
            </p:txBody>
          </p:sp>
          <p:sp>
            <p:nvSpPr>
              <p:cNvPr id="22" name="TextBox 21"/>
              <p:cNvSpPr txBox="1"/>
              <p:nvPr/>
            </p:nvSpPr>
            <p:spPr>
              <a:xfrm>
                <a:off x="8397425" y="4149080"/>
                <a:ext cx="360040" cy="369332"/>
              </a:xfrm>
              <a:prstGeom prst="rect">
                <a:avLst/>
              </a:prstGeom>
              <a:noFill/>
            </p:spPr>
            <p:txBody>
              <a:bodyPr wrap="square" rtlCol="0">
                <a:spAutoFit/>
              </a:bodyPr>
              <a:lstStyle/>
              <a:p>
                <a:pPr algn="ctr"/>
                <a:r>
                  <a:rPr lang="en-US" dirty="0" smtClean="0">
                    <a:solidFill>
                      <a:srgbClr val="FFFFFF"/>
                    </a:solidFill>
                  </a:rPr>
                  <a:t>x</a:t>
                </a:r>
                <a:endParaRPr lang="en-US" dirty="0">
                  <a:solidFill>
                    <a:srgbClr val="FFFFFF"/>
                  </a:solidFill>
                </a:endParaRPr>
              </a:p>
            </p:txBody>
          </p:sp>
          <p:sp>
            <p:nvSpPr>
              <p:cNvPr id="23" name="TextBox 22"/>
              <p:cNvSpPr txBox="1"/>
              <p:nvPr/>
            </p:nvSpPr>
            <p:spPr>
              <a:xfrm>
                <a:off x="6417205" y="2528900"/>
                <a:ext cx="360040" cy="369332"/>
              </a:xfrm>
              <a:prstGeom prst="rect">
                <a:avLst/>
              </a:prstGeom>
              <a:noFill/>
            </p:spPr>
            <p:txBody>
              <a:bodyPr wrap="square" rtlCol="0">
                <a:spAutoFit/>
              </a:bodyPr>
              <a:lstStyle/>
              <a:p>
                <a:pPr algn="ctr"/>
                <a:r>
                  <a:rPr lang="en-US" dirty="0" smtClean="0">
                    <a:solidFill>
                      <a:srgbClr val="FFFFFF"/>
                    </a:solidFill>
                  </a:rPr>
                  <a:t>y</a:t>
                </a:r>
                <a:endParaRPr lang="en-US" dirty="0">
                  <a:solidFill>
                    <a:srgbClr val="FFFFFF"/>
                  </a:solidFill>
                </a:endParaRPr>
              </a:p>
            </p:txBody>
          </p:sp>
        </p:grpSp>
        <p:sp>
          <p:nvSpPr>
            <p:cNvPr id="13" name="AutoShape 8"/>
            <p:cNvSpPr>
              <a:spLocks/>
            </p:cNvSpPr>
            <p:nvPr/>
          </p:nvSpPr>
          <p:spPr bwMode="auto">
            <a:xfrm>
              <a:off x="521550" y="2663915"/>
              <a:ext cx="1073106" cy="562929"/>
            </a:xfrm>
            <a:prstGeom prst="borderCallout2">
              <a:avLst>
                <a:gd name="adj1" fmla="val 18750"/>
                <a:gd name="adj2" fmla="val 105792"/>
                <a:gd name="adj3" fmla="val 18750"/>
                <a:gd name="adj4" fmla="val 121713"/>
                <a:gd name="adj5" fmla="val -87836"/>
                <a:gd name="adj6" fmla="val 168589"/>
              </a:avLst>
            </a:prstGeom>
            <a:solidFill>
              <a:srgbClr val="D6ECFF"/>
            </a:solidFill>
            <a:ln w="12700">
              <a:solidFill>
                <a:schemeClr val="tx1"/>
              </a:solidFill>
              <a:miter lim="800000"/>
              <a:headEnd/>
              <a:tailEnd type="stealth" w="lg" len="lg"/>
            </a:ln>
          </p:spPr>
          <p:txBody>
            <a:bodyPr anchor="ctr"/>
            <a:lstStyle/>
            <a:p>
              <a:pPr algn="ctr" eaLnBrk="0" hangingPunct="0"/>
              <a:r>
                <a:rPr lang="en-US" sz="1400" dirty="0">
                  <a:solidFill>
                    <a:schemeClr val="bg1"/>
                  </a:solidFill>
                </a:rPr>
                <a:t>Force on particles</a:t>
              </a:r>
            </a:p>
          </p:txBody>
        </p:sp>
        <p:sp>
          <p:nvSpPr>
            <p:cNvPr id="14" name="Oval 13"/>
            <p:cNvSpPr/>
            <p:nvPr/>
          </p:nvSpPr>
          <p:spPr bwMode="auto">
            <a:xfrm>
              <a:off x="2549359" y="2393885"/>
              <a:ext cx="267446" cy="1138096"/>
            </a:xfrm>
            <a:prstGeom prst="ellipse">
              <a:avLst/>
            </a:prstGeom>
            <a:gradFill flip="none" rotWithShape="1">
              <a:gsLst>
                <a:gs pos="0">
                  <a:srgbClr val="7030A0">
                    <a:alpha val="50000"/>
                  </a:srgb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wrap="none"/>
            <a:lstStyle/>
            <a:p>
              <a:pPr>
                <a:defRPr/>
              </a:pPr>
              <a:endParaRPr lang="en-GB">
                <a:latin typeface="Comic Sans MS" pitchFamily="66" charset="0"/>
                <a:ea typeface="+mn-ea"/>
              </a:endParaRPr>
            </a:p>
          </p:txBody>
        </p:sp>
        <p:sp>
          <p:nvSpPr>
            <p:cNvPr id="15" name="Down Arrow 17"/>
            <p:cNvSpPr>
              <a:spLocks noChangeArrowheads="1"/>
            </p:cNvSpPr>
            <p:nvPr/>
          </p:nvSpPr>
          <p:spPr bwMode="auto">
            <a:xfrm>
              <a:off x="2560804" y="3474005"/>
              <a:ext cx="210996" cy="514552"/>
            </a:xfrm>
            <a:prstGeom prst="downArrow">
              <a:avLst>
                <a:gd name="adj1" fmla="val 50000"/>
                <a:gd name="adj2" fmla="val 49986"/>
              </a:avLst>
            </a:prstGeom>
            <a:solidFill>
              <a:srgbClr val="7030A0">
                <a:alpha val="50195"/>
              </a:srgbClr>
            </a:solidFill>
            <a:ln w="9525">
              <a:solidFill>
                <a:schemeClr val="tx1"/>
              </a:solidFill>
              <a:round/>
              <a:headEnd/>
              <a:tailEnd/>
            </a:ln>
          </p:spPr>
          <p:txBody>
            <a:bodyPr wrap="none"/>
            <a:lstStyle/>
            <a:p>
              <a:endParaRPr lang="en-GB"/>
            </a:p>
          </p:txBody>
        </p:sp>
        <p:sp>
          <p:nvSpPr>
            <p:cNvPr id="16" name="Down Arrow 18"/>
            <p:cNvSpPr>
              <a:spLocks noChangeArrowheads="1"/>
            </p:cNvSpPr>
            <p:nvPr/>
          </p:nvSpPr>
          <p:spPr bwMode="auto">
            <a:xfrm rot="10800000">
              <a:off x="2560804" y="2034889"/>
              <a:ext cx="210996" cy="514553"/>
            </a:xfrm>
            <a:prstGeom prst="downArrow">
              <a:avLst>
                <a:gd name="adj1" fmla="val 50000"/>
                <a:gd name="adj2" fmla="val 49986"/>
              </a:avLst>
            </a:prstGeom>
            <a:solidFill>
              <a:srgbClr val="7030A0">
                <a:alpha val="50195"/>
              </a:srgbClr>
            </a:solidFill>
            <a:ln w="9525">
              <a:solidFill>
                <a:schemeClr val="tx1"/>
              </a:solidFill>
              <a:round/>
              <a:headEnd/>
              <a:tailEnd/>
            </a:ln>
          </p:spPr>
          <p:txBody>
            <a:bodyPr wrap="none"/>
            <a:lstStyle/>
            <a:p>
              <a:endParaRPr lang="en-GB"/>
            </a:p>
          </p:txBody>
        </p:sp>
        <p:sp>
          <p:nvSpPr>
            <p:cNvPr id="17" name="Down Arrow 19"/>
            <p:cNvSpPr>
              <a:spLocks noChangeArrowheads="1"/>
            </p:cNvSpPr>
            <p:nvPr/>
          </p:nvSpPr>
          <p:spPr bwMode="auto">
            <a:xfrm rot="5400000">
              <a:off x="2924506" y="2736234"/>
              <a:ext cx="238953" cy="454355"/>
            </a:xfrm>
            <a:prstGeom prst="downArrow">
              <a:avLst>
                <a:gd name="adj1" fmla="val 50000"/>
                <a:gd name="adj2" fmla="val 49986"/>
              </a:avLst>
            </a:prstGeom>
            <a:solidFill>
              <a:srgbClr val="7030A0">
                <a:alpha val="50195"/>
              </a:srgbClr>
            </a:solidFill>
            <a:ln w="9525">
              <a:solidFill>
                <a:schemeClr val="tx1"/>
              </a:solidFill>
              <a:round/>
              <a:headEnd/>
              <a:tailEnd/>
            </a:ln>
          </p:spPr>
          <p:txBody>
            <a:bodyPr wrap="none"/>
            <a:lstStyle/>
            <a:p>
              <a:endParaRPr lang="en-GB"/>
            </a:p>
          </p:txBody>
        </p:sp>
        <p:sp>
          <p:nvSpPr>
            <p:cNvPr id="18" name="Down Arrow 20"/>
            <p:cNvSpPr>
              <a:spLocks noChangeArrowheads="1"/>
            </p:cNvSpPr>
            <p:nvPr/>
          </p:nvSpPr>
          <p:spPr bwMode="auto">
            <a:xfrm rot="16200000">
              <a:off x="2200855" y="2735502"/>
              <a:ext cx="237486" cy="454353"/>
            </a:xfrm>
            <a:prstGeom prst="downArrow">
              <a:avLst>
                <a:gd name="adj1" fmla="val 50000"/>
                <a:gd name="adj2" fmla="val 50295"/>
              </a:avLst>
            </a:prstGeom>
            <a:solidFill>
              <a:srgbClr val="7030A0">
                <a:alpha val="50195"/>
              </a:srgbClr>
            </a:solidFill>
            <a:ln w="9525">
              <a:solidFill>
                <a:schemeClr val="tx1"/>
              </a:solidFill>
              <a:round/>
              <a:headEnd/>
              <a:tailEnd/>
            </a:ln>
          </p:spPr>
          <p:txBody>
            <a:bodyPr wrap="none"/>
            <a:lstStyle/>
            <a:p>
              <a:endParaRPr lang="en-GB"/>
            </a:p>
          </p:txBody>
        </p:sp>
      </p:grpSp>
      <p:grpSp>
        <p:nvGrpSpPr>
          <p:cNvPr id="27" name="Group 21"/>
          <p:cNvGrpSpPr>
            <a:grpSpLocks/>
          </p:cNvGrpSpPr>
          <p:nvPr/>
        </p:nvGrpSpPr>
        <p:grpSpPr bwMode="auto">
          <a:xfrm>
            <a:off x="4121950" y="3113965"/>
            <a:ext cx="4945063" cy="866775"/>
            <a:chOff x="2394" y="884"/>
            <a:chExt cx="3115" cy="546"/>
          </a:xfrm>
        </p:grpSpPr>
        <p:sp>
          <p:nvSpPr>
            <p:cNvPr id="28" name="Rectangle 4"/>
            <p:cNvSpPr>
              <a:spLocks noChangeArrowheads="1"/>
            </p:cNvSpPr>
            <p:nvPr/>
          </p:nvSpPr>
          <p:spPr bwMode="auto">
            <a:xfrm>
              <a:off x="2394" y="884"/>
              <a:ext cx="3115"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On the x-axis (horizontal) the field is vertical and given by:</a:t>
              </a:r>
            </a:p>
          </p:txBody>
        </p:sp>
        <p:sp>
          <p:nvSpPr>
            <p:cNvPr id="29" name="Text Box 12"/>
            <p:cNvSpPr txBox="1">
              <a:spLocks noChangeArrowheads="1"/>
            </p:cNvSpPr>
            <p:nvPr/>
          </p:nvSpPr>
          <p:spPr bwMode="auto">
            <a:xfrm>
              <a:off x="4237" y="1136"/>
              <a:ext cx="736" cy="294"/>
            </a:xfrm>
            <a:prstGeom prst="rect">
              <a:avLst/>
            </a:prstGeom>
            <a:solidFill>
              <a:schemeClr val="tx2"/>
            </a:solidFill>
            <a:ln w="9525">
              <a:solidFill>
                <a:schemeClr val="tx1"/>
              </a:solidFill>
              <a:miter lim="800000"/>
              <a:headEnd/>
              <a:tailEnd/>
            </a:ln>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b="1" dirty="0">
                  <a:solidFill>
                    <a:schemeClr val="bg1"/>
                  </a:solidFill>
                  <a:latin typeface="Times New Roman" charset="0"/>
                </a:rPr>
                <a:t>B</a:t>
              </a:r>
              <a:r>
                <a:rPr lang="en-US" b="1" baseline="-25000" dirty="0">
                  <a:solidFill>
                    <a:schemeClr val="bg1"/>
                  </a:solidFill>
                  <a:latin typeface="Times New Roman" charset="0"/>
                </a:rPr>
                <a:t>y</a:t>
              </a:r>
              <a:r>
                <a:rPr lang="en-US" b="1" dirty="0">
                  <a:solidFill>
                    <a:schemeClr val="bg1"/>
                  </a:solidFill>
                  <a:latin typeface="Times New Roman" charset="0"/>
                </a:rPr>
                <a:t> </a:t>
              </a:r>
              <a:r>
                <a:rPr lang="en-US" b="1" dirty="0">
                  <a:solidFill>
                    <a:schemeClr val="bg1"/>
                  </a:solidFill>
                  <a:latin typeface="Times New Roman" charset="0"/>
                  <a:sym typeface="Symbol" charset="0"/>
                </a:rPr>
                <a:t></a:t>
              </a:r>
              <a:r>
                <a:rPr lang="en-US" b="1" dirty="0">
                  <a:solidFill>
                    <a:schemeClr val="bg1"/>
                  </a:solidFill>
                  <a:latin typeface="Times New Roman" charset="0"/>
                </a:rPr>
                <a:t> x</a:t>
              </a:r>
            </a:p>
          </p:txBody>
        </p:sp>
      </p:grpSp>
      <p:grpSp>
        <p:nvGrpSpPr>
          <p:cNvPr id="31" name="Group 22"/>
          <p:cNvGrpSpPr>
            <a:grpSpLocks/>
          </p:cNvGrpSpPr>
          <p:nvPr/>
        </p:nvGrpSpPr>
        <p:grpSpPr bwMode="auto">
          <a:xfrm>
            <a:off x="4121472" y="3969060"/>
            <a:ext cx="4905374" cy="990110"/>
            <a:chOff x="3030" y="1499"/>
            <a:chExt cx="3090" cy="768"/>
          </a:xfrm>
        </p:grpSpPr>
        <p:sp>
          <p:nvSpPr>
            <p:cNvPr id="32" name="Rectangle 11"/>
            <p:cNvSpPr>
              <a:spLocks noChangeArrowheads="1"/>
            </p:cNvSpPr>
            <p:nvPr/>
          </p:nvSpPr>
          <p:spPr bwMode="auto">
            <a:xfrm>
              <a:off x="3030" y="1499"/>
              <a:ext cx="309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On the y-axis (vertical) the field is horizontal and given by:</a:t>
              </a:r>
            </a:p>
            <a:p>
              <a:pPr marL="342900" indent="-342900">
                <a:lnSpc>
                  <a:spcPct val="90000"/>
                </a:lnSpc>
                <a:spcBef>
                  <a:spcPct val="20000"/>
                </a:spcBef>
                <a:buFont typeface="Wingdings" charset="0"/>
                <a:buNone/>
              </a:pPr>
              <a:endParaRPr lang="en-US" sz="2000" dirty="0"/>
            </a:p>
          </p:txBody>
        </p:sp>
        <p:sp>
          <p:nvSpPr>
            <p:cNvPr id="33" name="Text Box 13"/>
            <p:cNvSpPr txBox="1">
              <a:spLocks noChangeArrowheads="1"/>
            </p:cNvSpPr>
            <p:nvPr/>
          </p:nvSpPr>
          <p:spPr bwMode="auto">
            <a:xfrm>
              <a:off x="5078" y="1798"/>
              <a:ext cx="731" cy="294"/>
            </a:xfrm>
            <a:prstGeom prst="rect">
              <a:avLst/>
            </a:prstGeom>
            <a:solidFill>
              <a:srgbClr val="D6ECFF"/>
            </a:solidFill>
            <a:ln w="9525">
              <a:solidFill>
                <a:schemeClr val="tx1"/>
              </a:solidFill>
              <a:miter lim="800000"/>
              <a:headEnd/>
              <a:tailEnd/>
            </a:ln>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b="1" dirty="0" err="1">
                  <a:solidFill>
                    <a:srgbClr val="000000"/>
                  </a:solidFill>
                  <a:latin typeface="Times New Roman" charset="0"/>
                </a:rPr>
                <a:t>B</a:t>
              </a:r>
              <a:r>
                <a:rPr lang="en-US" b="1" baseline="-25000" dirty="0" err="1">
                  <a:solidFill>
                    <a:srgbClr val="000000"/>
                  </a:solidFill>
                  <a:latin typeface="Times New Roman" charset="0"/>
                </a:rPr>
                <a:t>x</a:t>
              </a:r>
              <a:r>
                <a:rPr lang="en-US" b="1" dirty="0">
                  <a:solidFill>
                    <a:srgbClr val="000000"/>
                  </a:solidFill>
                  <a:latin typeface="Times New Roman" charset="0"/>
                </a:rPr>
                <a:t> </a:t>
              </a:r>
              <a:r>
                <a:rPr lang="en-US" b="1" dirty="0">
                  <a:solidFill>
                    <a:srgbClr val="000000"/>
                  </a:solidFill>
                  <a:latin typeface="Times New Roman" charset="0"/>
                  <a:sym typeface="Symbol" charset="0"/>
                </a:rPr>
                <a:t></a:t>
              </a:r>
              <a:r>
                <a:rPr lang="en-US" b="1" dirty="0">
                  <a:solidFill>
                    <a:srgbClr val="000000"/>
                  </a:solidFill>
                  <a:latin typeface="Times New Roman" charset="0"/>
                </a:rPr>
                <a:t> y</a:t>
              </a:r>
            </a:p>
          </p:txBody>
        </p:sp>
      </p:grpSp>
      <p:sp>
        <p:nvSpPr>
          <p:cNvPr id="35" name="Rectangle 14"/>
          <p:cNvSpPr>
            <a:spLocks noChangeArrowheads="1"/>
          </p:cNvSpPr>
          <p:nvPr/>
        </p:nvSpPr>
        <p:spPr bwMode="auto">
          <a:xfrm>
            <a:off x="476545" y="4599130"/>
            <a:ext cx="355539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The field gradient, K is defined as:</a:t>
            </a:r>
          </a:p>
        </p:txBody>
      </p:sp>
      <p:grpSp>
        <p:nvGrpSpPr>
          <p:cNvPr id="36" name="Group 15"/>
          <p:cNvGrpSpPr>
            <a:grpSpLocks/>
          </p:cNvGrpSpPr>
          <p:nvPr/>
        </p:nvGrpSpPr>
        <p:grpSpPr bwMode="auto">
          <a:xfrm>
            <a:off x="2239420" y="5023135"/>
            <a:ext cx="1387475" cy="746125"/>
            <a:chOff x="4356" y="3098"/>
            <a:chExt cx="874" cy="470"/>
          </a:xfrm>
          <a:solidFill>
            <a:srgbClr val="D6ECFF"/>
          </a:solidFill>
        </p:grpSpPr>
        <p:sp>
          <p:nvSpPr>
            <p:cNvPr id="37" name="Rectangle 16"/>
            <p:cNvSpPr>
              <a:spLocks noChangeArrowheads="1"/>
            </p:cNvSpPr>
            <p:nvPr/>
          </p:nvSpPr>
          <p:spPr bwMode="auto">
            <a:xfrm>
              <a:off x="4356" y="3098"/>
              <a:ext cx="874" cy="470"/>
            </a:xfrm>
            <a:prstGeom prst="rect">
              <a:avLst/>
            </a:prstGeom>
            <a:grpFill/>
            <a:ln w="9525">
              <a:solidFill>
                <a:schemeClr val="tx1"/>
              </a:solidFill>
              <a:miter lim="800000"/>
              <a:headEnd/>
              <a:tailEnd/>
            </a:ln>
          </p:spPr>
          <p:txBody>
            <a:bodyPr wrap="none" anchor="ctr"/>
            <a:lstStyle/>
            <a:p>
              <a:endParaRPr lang="fr-FR"/>
            </a:p>
          </p:txBody>
        </p:sp>
        <p:grpSp>
          <p:nvGrpSpPr>
            <p:cNvPr id="38" name="Group 17"/>
            <p:cNvGrpSpPr>
              <a:grpSpLocks/>
            </p:cNvGrpSpPr>
            <p:nvPr/>
          </p:nvGrpSpPr>
          <p:grpSpPr bwMode="auto">
            <a:xfrm>
              <a:off x="4380" y="3114"/>
              <a:ext cx="830" cy="436"/>
              <a:chOff x="4513" y="2776"/>
              <a:chExt cx="830" cy="436"/>
            </a:xfrm>
            <a:grpFill/>
          </p:grpSpPr>
          <p:graphicFrame>
            <p:nvGraphicFramePr>
              <p:cNvPr id="39" name="Object 18"/>
              <p:cNvGraphicFramePr>
                <a:graphicFrameLocks noChangeAspect="1"/>
              </p:cNvGraphicFramePr>
              <p:nvPr>
                <p:extLst>
                  <p:ext uri="{D42A27DB-BD31-4B8C-83A1-F6EECF244321}">
                    <p14:modId xmlns:p14="http://schemas.microsoft.com/office/powerpoint/2010/main" val="2527455685"/>
                  </p:ext>
                </p:extLst>
              </p:nvPr>
            </p:nvGraphicFramePr>
            <p:xfrm>
              <a:off x="4513" y="2776"/>
              <a:ext cx="386" cy="436"/>
            </p:xfrm>
            <a:graphic>
              <a:graphicData uri="http://schemas.openxmlformats.org/presentationml/2006/ole">
                <mc:AlternateContent xmlns:mc="http://schemas.openxmlformats.org/markup-compatibility/2006">
                  <mc:Choice xmlns:v="urn:schemas-microsoft-com:vml" Requires="v">
                    <p:oleObj spid="_x0000_s17620" name="Equation" r:id="rId6" imgW="419100" imgH="419100" progId="Equation.3">
                      <p:embed/>
                    </p:oleObj>
                  </mc:Choice>
                  <mc:Fallback>
                    <p:oleObj name="Equation" r:id="rId6" imgW="419100" imgH="419100" progId="Equation.3">
                      <p:embed/>
                      <p:pic>
                        <p:nvPicPr>
                          <p:cNvPr id="0" name=""/>
                          <p:cNvPicPr>
                            <a:picLocks noChangeAspect="1" noChangeArrowheads="1"/>
                          </p:cNvPicPr>
                          <p:nvPr/>
                        </p:nvPicPr>
                        <p:blipFill>
                          <a:blip r:embed="rId7"/>
                          <a:srcRect/>
                          <a:stretch>
                            <a:fillRect/>
                          </a:stretch>
                        </p:blipFill>
                        <p:spPr bwMode="auto">
                          <a:xfrm>
                            <a:off x="4513" y="2776"/>
                            <a:ext cx="386" cy="436"/>
                          </a:xfrm>
                          <a:prstGeom prst="rect">
                            <a:avLst/>
                          </a:prstGeom>
                          <a:solidFill>
                            <a:srgbClr val="D6ECFF"/>
                          </a:solidFill>
                          <a:ln>
                            <a:noFill/>
                          </a:ln>
                          <a:effectLst/>
                          <a:extLst/>
                        </p:spPr>
                      </p:pic>
                    </p:oleObj>
                  </mc:Fallback>
                </mc:AlternateContent>
              </a:graphicData>
            </a:graphic>
          </p:graphicFrame>
          <p:graphicFrame>
            <p:nvGraphicFramePr>
              <p:cNvPr id="40" name="Object 19"/>
              <p:cNvGraphicFramePr>
                <a:graphicFrameLocks noChangeAspect="1"/>
              </p:cNvGraphicFramePr>
              <p:nvPr>
                <p:extLst>
                  <p:ext uri="{D42A27DB-BD31-4B8C-83A1-F6EECF244321}">
                    <p14:modId xmlns:p14="http://schemas.microsoft.com/office/powerpoint/2010/main" val="2963069715"/>
                  </p:ext>
                </p:extLst>
              </p:nvPr>
            </p:nvGraphicFramePr>
            <p:xfrm>
              <a:off x="4944" y="2880"/>
              <a:ext cx="399" cy="200"/>
            </p:xfrm>
            <a:graphic>
              <a:graphicData uri="http://schemas.openxmlformats.org/presentationml/2006/ole">
                <mc:AlternateContent xmlns:mc="http://schemas.openxmlformats.org/markup-compatibility/2006">
                  <mc:Choice xmlns:v="urn:schemas-microsoft-com:vml" Requires="v">
                    <p:oleObj spid="_x0000_s17621" name="Equation" r:id="rId8" imgW="634449" imgH="317225" progId="Equation.3">
                      <p:embed/>
                    </p:oleObj>
                  </mc:Choice>
                  <mc:Fallback>
                    <p:oleObj name="Equation" r:id="rId8" imgW="634449" imgH="31722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4" y="2880"/>
                            <a:ext cx="399" cy="200"/>
                          </a:xfrm>
                          <a:prstGeom prst="rect">
                            <a:avLst/>
                          </a:prstGeom>
                          <a:solidFill>
                            <a:srgbClr val="D6ECFF"/>
                          </a:solidFill>
                          <a:ln>
                            <a:noFill/>
                          </a:ln>
                          <a:effectLst/>
                          <a:extLst/>
                        </p:spPr>
                      </p:pic>
                    </p:oleObj>
                  </mc:Fallback>
                </mc:AlternateContent>
              </a:graphicData>
            </a:graphic>
          </p:graphicFrame>
        </p:grpSp>
      </p:grpSp>
      <p:sp>
        <p:nvSpPr>
          <p:cNvPr id="42" name="Rectangle 6"/>
          <p:cNvSpPr>
            <a:spLocks noChangeArrowheads="1"/>
          </p:cNvSpPr>
          <p:nvPr/>
        </p:nvSpPr>
        <p:spPr bwMode="auto">
          <a:xfrm>
            <a:off x="4121950" y="4734145"/>
            <a:ext cx="42684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smtClean="0">
                <a:solidFill>
                  <a:srgbClr val="FFFFFF"/>
                </a:solidFill>
              </a:rPr>
              <a:t>The “normalized gradient”, </a:t>
            </a:r>
            <a:r>
              <a:rPr lang="en-US" sz="2000" dirty="0">
                <a:solidFill>
                  <a:srgbClr val="FFFFFF"/>
                </a:solidFill>
              </a:rPr>
              <a:t>k is defined as:</a:t>
            </a:r>
          </a:p>
        </p:txBody>
      </p:sp>
      <p:graphicFrame>
        <p:nvGraphicFramePr>
          <p:cNvPr id="45" name="Object 10"/>
          <p:cNvGraphicFramePr>
            <a:graphicFrameLocks noChangeAspect="1"/>
          </p:cNvGraphicFramePr>
          <p:nvPr>
            <p:extLst>
              <p:ext uri="{D42A27DB-BD31-4B8C-83A1-F6EECF244321}">
                <p14:modId xmlns:p14="http://schemas.microsoft.com/office/powerpoint/2010/main" val="3311235474"/>
              </p:ext>
            </p:extLst>
          </p:nvPr>
        </p:nvGraphicFramePr>
        <p:xfrm>
          <a:off x="5922150" y="5184195"/>
          <a:ext cx="1079500" cy="660400"/>
        </p:xfrm>
        <a:graphic>
          <a:graphicData uri="http://schemas.openxmlformats.org/presentationml/2006/ole">
            <mc:AlternateContent xmlns:mc="http://schemas.openxmlformats.org/markup-compatibility/2006">
              <mc:Choice xmlns:v="urn:schemas-microsoft-com:vml" Requires="v">
                <p:oleObj spid="_x0000_s17622" name="Equation" r:id="rId10" imgW="1079032" imgH="660113" progId="Equation.3">
                  <p:embed/>
                </p:oleObj>
              </mc:Choice>
              <mc:Fallback>
                <p:oleObj name="Equation" r:id="rId10" imgW="1079032" imgH="6601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2150" y="5184195"/>
                        <a:ext cx="1079500" cy="660400"/>
                      </a:xfrm>
                      <a:prstGeom prst="rect">
                        <a:avLst/>
                      </a:prstGeom>
                      <a:solidFill>
                        <a:srgbClr val="D6ECFF"/>
                      </a:solidFill>
                      <a:ln>
                        <a:noFill/>
                      </a:ln>
                      <a:effectLst/>
                      <a:extLst/>
                    </p:spPr>
                  </p:pic>
                </p:oleObj>
              </mc:Fallback>
            </mc:AlternateContent>
          </a:graphicData>
        </a:graphic>
      </p:graphicFrame>
      <p:sp>
        <p:nvSpPr>
          <p:cNvPr id="43" name="Rectangle 6"/>
          <p:cNvSpPr>
            <a:spLocks noChangeArrowheads="1"/>
          </p:cNvSpPr>
          <p:nvPr/>
        </p:nvSpPr>
        <p:spPr bwMode="auto">
          <a:xfrm>
            <a:off x="431540" y="5814265"/>
            <a:ext cx="864096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smtClean="0">
                <a:solidFill>
                  <a:srgbClr val="FFFFFF"/>
                </a:solidFill>
              </a:rPr>
              <a:t>This is a focusing </a:t>
            </a:r>
            <a:r>
              <a:rPr lang="en-US" sz="2000" dirty="0" err="1" smtClean="0">
                <a:solidFill>
                  <a:srgbClr val="FFFFFF"/>
                </a:solidFill>
              </a:rPr>
              <a:t>quadrupole</a:t>
            </a:r>
            <a:r>
              <a:rPr lang="en-US" sz="2000" dirty="0" smtClean="0">
                <a:solidFill>
                  <a:srgbClr val="FFFFFF"/>
                </a:solidFill>
              </a:rPr>
              <a:t>, rotating 90</a:t>
            </a:r>
            <a:r>
              <a:rPr lang="en-US" sz="2000" dirty="0"/>
              <a:t>˚</a:t>
            </a:r>
            <a:r>
              <a:rPr lang="en-US" sz="2000" dirty="0" smtClean="0">
                <a:solidFill>
                  <a:srgbClr val="FFFFFF"/>
                </a:solidFill>
              </a:rPr>
              <a:t> gives a defocusing </a:t>
            </a:r>
            <a:r>
              <a:rPr lang="en-US" sz="2000" dirty="0" err="1" smtClean="0">
                <a:solidFill>
                  <a:srgbClr val="FFFFFF"/>
                </a:solidFill>
              </a:rPr>
              <a:t>quadrupole</a:t>
            </a:r>
            <a:r>
              <a:rPr lang="en-US" sz="2000" dirty="0" smtClean="0">
                <a:solidFill>
                  <a:srgbClr val="FFFFFF"/>
                </a:solidFill>
              </a:rPr>
              <a:t>.</a:t>
            </a:r>
            <a:endParaRPr lang="en-US" sz="2000" dirty="0">
              <a:solidFill>
                <a:srgbClr val="FFFFFF"/>
              </a:solidFill>
            </a:endParaRPr>
          </a:p>
        </p:txBody>
      </p:sp>
      <p:sp>
        <p:nvSpPr>
          <p:cNvPr id="41" name="TextBox 40"/>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Focusing and Stable Motion</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25</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4"/>
            <a:ext cx="8442430" cy="2835315"/>
          </a:xfrm>
        </p:spPr>
        <p:txBody>
          <a:bodyPr>
            <a:normAutofit lnSpcReduction="10000"/>
          </a:bodyPr>
          <a:lstStyle/>
          <a:p>
            <a:pPr marL="342900">
              <a:spcBef>
                <a:spcPct val="20000"/>
              </a:spcBef>
              <a:buFont typeface="Wingdings" charset="2"/>
              <a:buChar char="§"/>
            </a:pPr>
            <a:r>
              <a:rPr lang="en-US" sz="2000" dirty="0"/>
              <a:t>Using a combination of focusing (QF) and defocusing (QD) </a:t>
            </a:r>
            <a:r>
              <a:rPr lang="en-US" sz="2000" dirty="0" err="1"/>
              <a:t>quadrupoles</a:t>
            </a:r>
            <a:r>
              <a:rPr lang="en-US" sz="2000" dirty="0"/>
              <a:t> solves our problem of </a:t>
            </a:r>
            <a:r>
              <a:rPr lang="en-US" sz="2000" dirty="0" smtClean="0"/>
              <a:t>“unstable” </a:t>
            </a:r>
            <a:r>
              <a:rPr lang="en-US" sz="2000" dirty="0"/>
              <a:t>vertical motion.</a:t>
            </a:r>
          </a:p>
          <a:p>
            <a:pPr marL="342900">
              <a:spcBef>
                <a:spcPct val="20000"/>
              </a:spcBef>
              <a:buFont typeface="Wingdings" charset="2"/>
              <a:buChar char="§"/>
            </a:pPr>
            <a:r>
              <a:rPr lang="en-US" sz="2000" dirty="0"/>
              <a:t>It will keep the beams focused in both planes when the position in the accelerator, type and strength of the </a:t>
            </a:r>
            <a:r>
              <a:rPr lang="en-US" sz="2000" dirty="0" err="1"/>
              <a:t>quadrupoles</a:t>
            </a:r>
            <a:r>
              <a:rPr lang="en-US" sz="2000" dirty="0"/>
              <a:t> are well chosen</a:t>
            </a:r>
            <a:r>
              <a:rPr lang="en-US" sz="2000" dirty="0" smtClean="0"/>
              <a:t>.</a:t>
            </a:r>
          </a:p>
          <a:p>
            <a:pPr marL="342900">
              <a:spcBef>
                <a:spcPct val="20000"/>
              </a:spcBef>
              <a:buFont typeface="Wingdings" charset="2"/>
              <a:buChar char="§"/>
            </a:pPr>
            <a:endParaRPr lang="en-US" sz="1200" dirty="0"/>
          </a:p>
          <a:p>
            <a:pPr marL="342900">
              <a:spcBef>
                <a:spcPct val="20000"/>
              </a:spcBef>
              <a:buFont typeface="Wingdings" charset="2"/>
              <a:buChar char="§"/>
            </a:pPr>
            <a:r>
              <a:rPr lang="en-US" sz="2000" dirty="0"/>
              <a:t>By now our accelerator is composed of:</a:t>
            </a:r>
          </a:p>
          <a:p>
            <a:pPr marL="742950" lvl="1">
              <a:buSzPct val="80000"/>
              <a:buFont typeface="Wingdings" charset="2"/>
              <a:buChar char="§"/>
            </a:pPr>
            <a:r>
              <a:rPr lang="en-US" sz="1800" dirty="0">
                <a:solidFill>
                  <a:srgbClr val="7FD13B"/>
                </a:solidFill>
                <a:sym typeface="Math1" charset="0"/>
              </a:rPr>
              <a:t>Dipoles</a:t>
            </a:r>
            <a:r>
              <a:rPr lang="en-US" sz="1800" dirty="0">
                <a:sym typeface="Math1" charset="0"/>
              </a:rPr>
              <a:t>, constrain the beam to some closed path (orbit).</a:t>
            </a:r>
          </a:p>
          <a:p>
            <a:pPr marL="742950" lvl="1">
              <a:buSzPct val="80000"/>
              <a:buFont typeface="Wingdings" charset="2"/>
              <a:buChar char="§"/>
            </a:pPr>
            <a:r>
              <a:rPr lang="en-US" sz="1800" dirty="0">
                <a:solidFill>
                  <a:srgbClr val="7FD13B"/>
                </a:solidFill>
                <a:sym typeface="Math1" charset="0"/>
              </a:rPr>
              <a:t>Focusing and Defocusing </a:t>
            </a:r>
            <a:r>
              <a:rPr lang="en-US" sz="1800" dirty="0" err="1">
                <a:solidFill>
                  <a:srgbClr val="7FD13B"/>
                </a:solidFill>
                <a:sym typeface="Math1" charset="0"/>
              </a:rPr>
              <a:t>Quadrupoles</a:t>
            </a:r>
            <a:r>
              <a:rPr lang="en-US" sz="1800" dirty="0">
                <a:sym typeface="Math1" charset="0"/>
              </a:rPr>
              <a:t>, provide horizontal and vertical focusing in order to constrain the beam in transverse directions</a:t>
            </a:r>
            <a:r>
              <a:rPr lang="en-US" sz="1800" dirty="0" smtClean="0">
                <a:sym typeface="Math1" charset="0"/>
              </a:rPr>
              <a:t>.</a:t>
            </a:r>
            <a:endParaRPr lang="en-US" sz="1800" dirty="0">
              <a:sym typeface="Math1" charset="0"/>
            </a:endParaRPr>
          </a:p>
        </p:txBody>
      </p:sp>
      <p:sp>
        <p:nvSpPr>
          <p:cNvPr id="12" name="Rectangle 3"/>
          <p:cNvSpPr>
            <a:spLocks noChangeArrowheads="1"/>
          </p:cNvSpPr>
          <p:nvPr/>
        </p:nvSpPr>
        <p:spPr bwMode="auto">
          <a:xfrm>
            <a:off x="8896105" y="4953630"/>
            <a:ext cx="45719" cy="4571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13" name="Group 49"/>
          <p:cNvGrpSpPr>
            <a:grpSpLocks/>
          </p:cNvGrpSpPr>
          <p:nvPr/>
        </p:nvGrpSpPr>
        <p:grpSpPr bwMode="auto">
          <a:xfrm>
            <a:off x="5326413" y="4014065"/>
            <a:ext cx="3836097" cy="2215816"/>
            <a:chOff x="1229" y="1577"/>
            <a:chExt cx="3575" cy="2283"/>
          </a:xfrm>
        </p:grpSpPr>
        <p:sp>
          <p:nvSpPr>
            <p:cNvPr id="14" name="Line 27"/>
            <p:cNvSpPr>
              <a:spLocks noChangeShapeType="1"/>
            </p:cNvSpPr>
            <p:nvPr/>
          </p:nvSpPr>
          <p:spPr bwMode="auto">
            <a:xfrm flipV="1">
              <a:off x="1571" y="2869"/>
              <a:ext cx="2561" cy="7"/>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34"/>
            <p:cNvSpPr txBox="1">
              <a:spLocks noChangeArrowheads="1"/>
            </p:cNvSpPr>
            <p:nvPr/>
          </p:nvSpPr>
          <p:spPr bwMode="auto">
            <a:xfrm>
              <a:off x="2140" y="2856"/>
              <a:ext cx="152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ja-JP" altLang="en-US" sz="2000" dirty="0">
                  <a:latin typeface="+mn-lt"/>
                </a:rPr>
                <a:t>‘</a:t>
              </a:r>
              <a:r>
                <a:rPr lang="en-US" sz="2000" dirty="0">
                  <a:latin typeface="+mn-lt"/>
                </a:rPr>
                <a:t>FODO</a:t>
              </a:r>
              <a:r>
                <a:rPr lang="ja-JP" altLang="en-US" sz="2000" dirty="0">
                  <a:latin typeface="+mn-lt"/>
                </a:rPr>
                <a:t>’</a:t>
              </a:r>
              <a:r>
                <a:rPr lang="en-US" sz="2000" dirty="0">
                  <a:latin typeface="+mn-lt"/>
                </a:rPr>
                <a:t> cell</a:t>
              </a:r>
            </a:p>
          </p:txBody>
        </p:sp>
        <p:sp>
          <p:nvSpPr>
            <p:cNvPr id="16" name="Line 20"/>
            <p:cNvSpPr>
              <a:spLocks noChangeShapeType="1"/>
            </p:cNvSpPr>
            <p:nvPr/>
          </p:nvSpPr>
          <p:spPr bwMode="auto">
            <a:xfrm>
              <a:off x="1229" y="2147"/>
              <a:ext cx="3575" cy="7"/>
            </a:xfrm>
            <a:prstGeom prst="line">
              <a:avLst/>
            </a:prstGeom>
            <a:noFill/>
            <a:ln w="31750">
              <a:solidFill>
                <a:schemeClr val="bg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8"/>
            <p:cNvSpPr>
              <a:spLocks noChangeArrowheads="1"/>
            </p:cNvSpPr>
            <p:nvPr/>
          </p:nvSpPr>
          <p:spPr bwMode="auto">
            <a:xfrm>
              <a:off x="1514" y="1577"/>
              <a:ext cx="298" cy="1139"/>
            </a:xfrm>
            <a:prstGeom prst="rect">
              <a:avLst/>
            </a:prstGeom>
            <a:solidFill>
              <a:schemeClr val="accent2">
                <a:alpha val="50195"/>
              </a:schemeClr>
            </a:solidFill>
            <a:ln w="9525">
              <a:solidFill>
                <a:schemeClr val="tx1"/>
              </a:solidFill>
              <a:miter lim="800000"/>
              <a:headEnd/>
              <a:tailEnd/>
            </a:ln>
          </p:spPr>
          <p:txBody>
            <a:bodyPr wrap="none" anchor="ctr"/>
            <a:lstStyle/>
            <a:p>
              <a:endParaRPr lang="fr-FR"/>
            </a:p>
          </p:txBody>
        </p:sp>
        <p:sp>
          <p:nvSpPr>
            <p:cNvPr id="18" name="Rectangle 19"/>
            <p:cNvSpPr>
              <a:spLocks noChangeArrowheads="1"/>
            </p:cNvSpPr>
            <p:nvPr/>
          </p:nvSpPr>
          <p:spPr bwMode="auto">
            <a:xfrm>
              <a:off x="2842" y="1580"/>
              <a:ext cx="298" cy="1139"/>
            </a:xfrm>
            <a:prstGeom prst="rect">
              <a:avLst/>
            </a:prstGeom>
            <a:solidFill>
              <a:schemeClr val="hlink">
                <a:alpha val="50195"/>
              </a:schemeClr>
            </a:solidFill>
            <a:ln w="9525">
              <a:solidFill>
                <a:schemeClr val="tx1"/>
              </a:solidFill>
              <a:miter lim="800000"/>
              <a:headEnd/>
              <a:tailEnd/>
            </a:ln>
          </p:spPr>
          <p:txBody>
            <a:bodyPr wrap="none" anchor="ctr"/>
            <a:lstStyle/>
            <a:p>
              <a:endParaRPr lang="fr-FR"/>
            </a:p>
          </p:txBody>
        </p:sp>
        <p:sp>
          <p:nvSpPr>
            <p:cNvPr id="19" name="Rectangle 21"/>
            <p:cNvSpPr>
              <a:spLocks noChangeArrowheads="1"/>
            </p:cNvSpPr>
            <p:nvPr/>
          </p:nvSpPr>
          <p:spPr bwMode="auto">
            <a:xfrm>
              <a:off x="4190" y="1577"/>
              <a:ext cx="298" cy="1139"/>
            </a:xfrm>
            <a:prstGeom prst="rect">
              <a:avLst/>
            </a:prstGeom>
            <a:solidFill>
              <a:schemeClr val="accent2">
                <a:alpha val="50195"/>
              </a:schemeClr>
            </a:solidFill>
            <a:ln w="9525">
              <a:solidFill>
                <a:schemeClr val="tx1"/>
              </a:solidFill>
              <a:miter lim="800000"/>
              <a:headEnd/>
              <a:tailEnd/>
            </a:ln>
          </p:spPr>
          <p:txBody>
            <a:bodyPr wrap="none" anchor="ctr"/>
            <a:lstStyle/>
            <a:p>
              <a:endParaRPr lang="fr-FR"/>
            </a:p>
          </p:txBody>
        </p:sp>
        <p:sp>
          <p:nvSpPr>
            <p:cNvPr id="20" name="Line 22"/>
            <p:cNvSpPr>
              <a:spLocks noChangeShapeType="1"/>
            </p:cNvSpPr>
            <p:nvPr/>
          </p:nvSpPr>
          <p:spPr bwMode="auto">
            <a:xfrm flipV="1">
              <a:off x="1679" y="2288"/>
              <a:ext cx="1316" cy="1"/>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3"/>
            <p:cNvSpPr>
              <a:spLocks noChangeShapeType="1"/>
            </p:cNvSpPr>
            <p:nvPr/>
          </p:nvSpPr>
          <p:spPr bwMode="auto">
            <a:xfrm flipV="1">
              <a:off x="3014" y="2278"/>
              <a:ext cx="1321" cy="7"/>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5"/>
            <p:cNvSpPr>
              <a:spLocks noChangeShapeType="1"/>
            </p:cNvSpPr>
            <p:nvPr/>
          </p:nvSpPr>
          <p:spPr bwMode="auto">
            <a:xfrm>
              <a:off x="1514" y="2717"/>
              <a:ext cx="0" cy="31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6"/>
            <p:cNvSpPr>
              <a:spLocks noChangeShapeType="1"/>
            </p:cNvSpPr>
            <p:nvPr/>
          </p:nvSpPr>
          <p:spPr bwMode="auto">
            <a:xfrm>
              <a:off x="4192" y="2714"/>
              <a:ext cx="0" cy="31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8"/>
            <p:cNvSpPr>
              <a:spLocks noChangeShapeType="1"/>
            </p:cNvSpPr>
            <p:nvPr/>
          </p:nvSpPr>
          <p:spPr bwMode="auto">
            <a:xfrm>
              <a:off x="1663" y="3044"/>
              <a:ext cx="0" cy="31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9"/>
            <p:cNvSpPr>
              <a:spLocks noChangeShapeType="1"/>
            </p:cNvSpPr>
            <p:nvPr/>
          </p:nvSpPr>
          <p:spPr bwMode="auto">
            <a:xfrm>
              <a:off x="4361" y="3036"/>
              <a:ext cx="0" cy="31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30"/>
            <p:cNvSpPr>
              <a:spLocks noChangeShapeType="1"/>
            </p:cNvSpPr>
            <p:nvPr/>
          </p:nvSpPr>
          <p:spPr bwMode="auto">
            <a:xfrm flipV="1">
              <a:off x="1727" y="3235"/>
              <a:ext cx="2561" cy="0"/>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31"/>
            <p:cNvSpPr txBox="1">
              <a:spLocks noChangeArrowheads="1"/>
            </p:cNvSpPr>
            <p:nvPr/>
          </p:nvSpPr>
          <p:spPr bwMode="auto">
            <a:xfrm>
              <a:off x="1443" y="1581"/>
              <a:ext cx="43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dirty="0">
                  <a:latin typeface="Times New Roman" charset="0"/>
                </a:rPr>
                <a:t>QF</a:t>
              </a:r>
              <a:endParaRPr lang="en-US" sz="2000" b="1" dirty="0">
                <a:latin typeface="Times New Roman" charset="0"/>
              </a:endParaRPr>
            </a:p>
          </p:txBody>
        </p:sp>
        <p:sp>
          <p:nvSpPr>
            <p:cNvPr id="28" name="Text Box 32"/>
            <p:cNvSpPr txBox="1">
              <a:spLocks noChangeArrowheads="1"/>
            </p:cNvSpPr>
            <p:nvPr/>
          </p:nvSpPr>
          <p:spPr bwMode="auto">
            <a:xfrm>
              <a:off x="2773" y="1585"/>
              <a:ext cx="45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dirty="0">
                  <a:latin typeface="Times New Roman" charset="0"/>
                </a:rPr>
                <a:t>QD</a:t>
              </a:r>
            </a:p>
          </p:txBody>
        </p:sp>
        <p:sp>
          <p:nvSpPr>
            <p:cNvPr id="29" name="Text Box 33"/>
            <p:cNvSpPr txBox="1">
              <a:spLocks noChangeArrowheads="1"/>
            </p:cNvSpPr>
            <p:nvPr/>
          </p:nvSpPr>
          <p:spPr bwMode="auto">
            <a:xfrm>
              <a:off x="4120" y="1581"/>
              <a:ext cx="43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dirty="0">
                  <a:latin typeface="Times New Roman" charset="0"/>
                </a:rPr>
                <a:t>QF</a:t>
              </a:r>
            </a:p>
          </p:txBody>
        </p:sp>
        <p:sp>
          <p:nvSpPr>
            <p:cNvPr id="30" name="Text Box 35"/>
            <p:cNvSpPr txBox="1">
              <a:spLocks noChangeArrowheads="1"/>
            </p:cNvSpPr>
            <p:nvPr/>
          </p:nvSpPr>
          <p:spPr bwMode="auto">
            <a:xfrm>
              <a:off x="2164" y="3207"/>
              <a:ext cx="168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mn-lt"/>
                </a:rPr>
                <a:t>Or like this……</a:t>
              </a:r>
            </a:p>
          </p:txBody>
        </p:sp>
        <p:sp>
          <p:nvSpPr>
            <p:cNvPr id="31" name="Text Box 36"/>
            <p:cNvSpPr txBox="1">
              <a:spLocks noChangeArrowheads="1"/>
            </p:cNvSpPr>
            <p:nvPr/>
          </p:nvSpPr>
          <p:spPr bwMode="auto">
            <a:xfrm>
              <a:off x="1259" y="3384"/>
              <a:ext cx="818"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200" dirty="0">
                  <a:solidFill>
                    <a:srgbClr val="7FD13B"/>
                  </a:solidFill>
                </a:rPr>
                <a:t>Centre of</a:t>
              </a:r>
            </a:p>
            <a:p>
              <a:pPr algn="ctr"/>
              <a:r>
                <a:rPr lang="en-US" sz="1200" dirty="0">
                  <a:solidFill>
                    <a:srgbClr val="7FD13B"/>
                  </a:solidFill>
                </a:rPr>
                <a:t> first QF</a:t>
              </a:r>
            </a:p>
          </p:txBody>
        </p:sp>
        <p:sp>
          <p:nvSpPr>
            <p:cNvPr id="32" name="Text Box 37"/>
            <p:cNvSpPr txBox="1">
              <a:spLocks noChangeArrowheads="1"/>
            </p:cNvSpPr>
            <p:nvPr/>
          </p:nvSpPr>
          <p:spPr bwMode="auto">
            <a:xfrm>
              <a:off x="3820" y="3367"/>
              <a:ext cx="88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200" dirty="0">
                  <a:solidFill>
                    <a:srgbClr val="7FD13B"/>
                  </a:solidFill>
                </a:rPr>
                <a:t>Centre of </a:t>
              </a:r>
            </a:p>
            <a:p>
              <a:pPr algn="ctr"/>
              <a:r>
                <a:rPr lang="en-US" sz="1200" dirty="0">
                  <a:solidFill>
                    <a:srgbClr val="7FD13B"/>
                  </a:solidFill>
                </a:rPr>
                <a:t>second QF</a:t>
              </a:r>
            </a:p>
          </p:txBody>
        </p:sp>
        <p:sp>
          <p:nvSpPr>
            <p:cNvPr id="33" name="Text Box 38"/>
            <p:cNvSpPr txBox="1">
              <a:spLocks noChangeArrowheads="1"/>
            </p:cNvSpPr>
            <p:nvPr/>
          </p:nvSpPr>
          <p:spPr bwMode="auto">
            <a:xfrm>
              <a:off x="2179" y="2197"/>
              <a:ext cx="316" cy="28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200" dirty="0">
                  <a:solidFill>
                    <a:schemeClr val="bg1"/>
                  </a:solidFill>
                </a:rPr>
                <a:t>L1</a:t>
              </a:r>
            </a:p>
          </p:txBody>
        </p:sp>
        <p:sp>
          <p:nvSpPr>
            <p:cNvPr id="34" name="Text Box 39"/>
            <p:cNvSpPr txBox="1">
              <a:spLocks noChangeArrowheads="1"/>
            </p:cNvSpPr>
            <p:nvPr/>
          </p:nvSpPr>
          <p:spPr bwMode="auto">
            <a:xfrm>
              <a:off x="3522" y="2186"/>
              <a:ext cx="339" cy="28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200" dirty="0">
                  <a:solidFill>
                    <a:srgbClr val="000000"/>
                  </a:solidFill>
                </a:rPr>
                <a:t>L2</a:t>
              </a:r>
            </a:p>
          </p:txBody>
        </p:sp>
        <p:sp>
          <p:nvSpPr>
            <p:cNvPr id="35" name="Line 42"/>
            <p:cNvSpPr>
              <a:spLocks noChangeShapeType="1"/>
            </p:cNvSpPr>
            <p:nvPr/>
          </p:nvSpPr>
          <p:spPr bwMode="auto">
            <a:xfrm>
              <a:off x="1672" y="1922"/>
              <a:ext cx="1" cy="44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43"/>
            <p:cNvSpPr>
              <a:spLocks noChangeShapeType="1"/>
            </p:cNvSpPr>
            <p:nvPr/>
          </p:nvSpPr>
          <p:spPr bwMode="auto">
            <a:xfrm>
              <a:off x="3006" y="1920"/>
              <a:ext cx="1" cy="44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45"/>
            <p:cNvSpPr>
              <a:spLocks noChangeShapeType="1"/>
            </p:cNvSpPr>
            <p:nvPr/>
          </p:nvSpPr>
          <p:spPr bwMode="auto">
            <a:xfrm>
              <a:off x="4351" y="1918"/>
              <a:ext cx="1" cy="44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 name="Content Placeholder 2"/>
          <p:cNvSpPr txBox="1">
            <a:spLocks/>
          </p:cNvSpPr>
          <p:nvPr/>
        </p:nvSpPr>
        <p:spPr>
          <a:xfrm>
            <a:off x="476545" y="3924055"/>
            <a:ext cx="4905545" cy="2475275"/>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342900">
              <a:spcBef>
                <a:spcPct val="20000"/>
              </a:spcBef>
              <a:buFont typeface="Wingdings" charset="2"/>
              <a:buChar char="§"/>
            </a:pPr>
            <a:r>
              <a:rPr lang="en-US" sz="2000" dirty="0" smtClean="0">
                <a:sym typeface="Math1" charset="0"/>
              </a:rPr>
              <a:t>A combination of focusing and defocusing sections that is very often used is the so called: </a:t>
            </a:r>
            <a:r>
              <a:rPr lang="en-US" sz="2000" dirty="0" smtClean="0">
                <a:solidFill>
                  <a:schemeClr val="accent1"/>
                </a:solidFill>
                <a:sym typeface="Math1" charset="0"/>
              </a:rPr>
              <a:t>FODO lattice</a:t>
            </a:r>
            <a:r>
              <a:rPr lang="en-US" sz="2000" dirty="0" smtClean="0">
                <a:sym typeface="Math1" charset="0"/>
              </a:rPr>
              <a:t>.</a:t>
            </a:r>
          </a:p>
          <a:p>
            <a:pPr marL="342900">
              <a:spcBef>
                <a:spcPct val="20000"/>
              </a:spcBef>
              <a:buFont typeface="Wingdings" charset="2"/>
              <a:buChar char="§"/>
            </a:pPr>
            <a:r>
              <a:rPr lang="en-US" sz="2000" dirty="0" smtClean="0">
                <a:sym typeface="Math1" charset="0"/>
              </a:rPr>
              <a:t>This is a configuration of magnets where focusing and defocusing magnets alternate and are separated by non-focusing drift spaces.</a:t>
            </a:r>
            <a:endParaRPr lang="en-US" sz="2000" dirty="0">
              <a:sym typeface="Math1" charset="0"/>
            </a:endParaRPr>
          </a:p>
        </p:txBody>
      </p:sp>
      <p:sp>
        <p:nvSpPr>
          <p:cNvPr id="39" name="TextBox 38"/>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Particle Oscillation</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26</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088740"/>
            <a:ext cx="8442430" cy="1350150"/>
          </a:xfrm>
        </p:spPr>
        <p:txBody>
          <a:bodyPr>
            <a:normAutofit/>
          </a:bodyPr>
          <a:lstStyle/>
          <a:p>
            <a:pPr marL="342900">
              <a:lnSpc>
                <a:spcPct val="90000"/>
              </a:lnSpc>
              <a:spcBef>
                <a:spcPct val="20000"/>
              </a:spcBef>
              <a:buFont typeface="Wingdings" charset="2"/>
              <a:buChar char="§"/>
            </a:pPr>
            <a:r>
              <a:rPr lang="en-US" sz="2000" dirty="0"/>
              <a:t>A particle during its transverse motion in our accelerator is characterized by:</a:t>
            </a:r>
          </a:p>
          <a:p>
            <a:pPr marL="742950" lvl="1">
              <a:lnSpc>
                <a:spcPct val="90000"/>
              </a:lnSpc>
              <a:buSzPct val="80000"/>
              <a:buFont typeface="Wingdings" charset="2"/>
              <a:buChar char="§"/>
            </a:pPr>
            <a:r>
              <a:rPr lang="en-US" sz="1800" dirty="0"/>
              <a:t>Position or displacement from the central orbit.</a:t>
            </a:r>
          </a:p>
          <a:p>
            <a:pPr marL="742950" lvl="1">
              <a:lnSpc>
                <a:spcPct val="90000"/>
              </a:lnSpc>
              <a:buSzPct val="80000"/>
              <a:buFont typeface="Wingdings" charset="2"/>
              <a:buChar char="§"/>
            </a:pPr>
            <a:r>
              <a:rPr lang="en-US" sz="1800" dirty="0"/>
              <a:t>Angle with respect to the central orbit</a:t>
            </a:r>
            <a:r>
              <a:rPr lang="en-US" sz="1800" dirty="0" smtClean="0"/>
              <a:t>.</a:t>
            </a:r>
            <a:endParaRPr lang="en-US" sz="1800" dirty="0"/>
          </a:p>
        </p:txBody>
      </p:sp>
      <p:sp>
        <p:nvSpPr>
          <p:cNvPr id="12" name="Rectangle 3"/>
          <p:cNvSpPr>
            <a:spLocks noChangeArrowheads="1"/>
          </p:cNvSpPr>
          <p:nvPr/>
        </p:nvSpPr>
        <p:spPr bwMode="auto">
          <a:xfrm>
            <a:off x="5780088" y="4277680"/>
            <a:ext cx="1587" cy="15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 name="Rectangle 7"/>
          <p:cNvSpPr>
            <a:spLocks noChangeArrowheads="1"/>
          </p:cNvSpPr>
          <p:nvPr/>
        </p:nvSpPr>
        <p:spPr bwMode="auto">
          <a:xfrm>
            <a:off x="5112060" y="2753925"/>
            <a:ext cx="2651010" cy="84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0"/>
              <a:buNone/>
            </a:pPr>
            <a:r>
              <a:rPr lang="en-US" sz="1600" dirty="0">
                <a:solidFill>
                  <a:schemeClr val="accent1"/>
                </a:solidFill>
              </a:rPr>
              <a:t>x = displacement</a:t>
            </a:r>
          </a:p>
          <a:p>
            <a:pPr marL="342900" indent="-342900">
              <a:lnSpc>
                <a:spcPct val="90000"/>
              </a:lnSpc>
              <a:spcBef>
                <a:spcPct val="20000"/>
              </a:spcBef>
              <a:buFont typeface="Wingdings" charset="0"/>
              <a:buNone/>
            </a:pPr>
            <a:r>
              <a:rPr lang="en-US" sz="1600" dirty="0">
                <a:solidFill>
                  <a:schemeClr val="accent1"/>
                </a:solidFill>
              </a:rPr>
              <a:t>x</a:t>
            </a:r>
            <a:r>
              <a:rPr lang="en-US" sz="1600" dirty="0" smtClean="0">
                <a:solidFill>
                  <a:schemeClr val="accent1"/>
                </a:solidFill>
              </a:rPr>
              <a:t>’ </a:t>
            </a:r>
            <a:r>
              <a:rPr lang="en-US" sz="1600" dirty="0">
                <a:solidFill>
                  <a:schemeClr val="accent1"/>
                </a:solidFill>
              </a:rPr>
              <a:t>= angle = dx/ds</a:t>
            </a:r>
          </a:p>
        </p:txBody>
      </p:sp>
      <p:grpSp>
        <p:nvGrpSpPr>
          <p:cNvPr id="14" name="Group 29"/>
          <p:cNvGrpSpPr>
            <a:grpSpLocks/>
          </p:cNvGrpSpPr>
          <p:nvPr/>
        </p:nvGrpSpPr>
        <p:grpSpPr bwMode="auto">
          <a:xfrm>
            <a:off x="1541463" y="2438891"/>
            <a:ext cx="6180887" cy="2880319"/>
            <a:chOff x="971" y="1820"/>
            <a:chExt cx="3942" cy="1709"/>
          </a:xfrm>
        </p:grpSpPr>
        <p:sp>
          <p:nvSpPr>
            <p:cNvPr id="15" name="Text Box 9"/>
            <p:cNvSpPr txBox="1">
              <a:spLocks noChangeArrowheads="1"/>
            </p:cNvSpPr>
            <p:nvPr/>
          </p:nvSpPr>
          <p:spPr bwMode="auto">
            <a:xfrm>
              <a:off x="3412" y="2736"/>
              <a:ext cx="2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a:latin typeface="Times New Roman" charset="0"/>
                </a:rPr>
                <a:t>ds</a:t>
              </a:r>
            </a:p>
          </p:txBody>
        </p:sp>
        <p:sp>
          <p:nvSpPr>
            <p:cNvPr id="16" name="Text Box 10"/>
            <p:cNvSpPr txBox="1">
              <a:spLocks noChangeArrowheads="1"/>
            </p:cNvSpPr>
            <p:nvPr/>
          </p:nvSpPr>
          <p:spPr bwMode="auto">
            <a:xfrm>
              <a:off x="1555" y="2145"/>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a:latin typeface="Times New Roman" charset="0"/>
                </a:rPr>
                <a:t>x</a:t>
              </a:r>
              <a:r>
                <a:rPr lang="ja-JP" altLang="en-US" sz="1600" b="1">
                  <a:latin typeface="Times New Roman" charset="0"/>
                </a:rPr>
                <a:t>’</a:t>
              </a:r>
              <a:endParaRPr lang="en-US" sz="1600" b="1">
                <a:latin typeface="Times New Roman" charset="0"/>
              </a:endParaRPr>
            </a:p>
          </p:txBody>
        </p:sp>
        <p:sp>
          <p:nvSpPr>
            <p:cNvPr id="17" name="Text Box 11"/>
            <p:cNvSpPr txBox="1">
              <a:spLocks noChangeArrowheads="1"/>
            </p:cNvSpPr>
            <p:nvPr/>
          </p:nvSpPr>
          <p:spPr bwMode="auto">
            <a:xfrm>
              <a:off x="1358" y="242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a:latin typeface="Times New Roman" charset="0"/>
                </a:rPr>
                <a:t>x</a:t>
              </a:r>
            </a:p>
          </p:txBody>
        </p:sp>
        <p:sp>
          <p:nvSpPr>
            <p:cNvPr id="18" name="Line 12"/>
            <p:cNvSpPr>
              <a:spLocks noChangeShapeType="1"/>
            </p:cNvSpPr>
            <p:nvPr/>
          </p:nvSpPr>
          <p:spPr bwMode="auto">
            <a:xfrm>
              <a:off x="971" y="2621"/>
              <a:ext cx="3906" cy="6"/>
            </a:xfrm>
            <a:prstGeom prst="line">
              <a:avLst/>
            </a:prstGeom>
            <a:noFill/>
            <a:ln w="31750">
              <a:solidFill>
                <a:schemeClr val="tx1"/>
              </a:solidFill>
              <a:prstDash val="dash"/>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Freeform 13"/>
            <p:cNvSpPr>
              <a:spLocks/>
            </p:cNvSpPr>
            <p:nvPr/>
          </p:nvSpPr>
          <p:spPr bwMode="auto">
            <a:xfrm>
              <a:off x="1124" y="1939"/>
              <a:ext cx="3456" cy="1357"/>
            </a:xfrm>
            <a:custGeom>
              <a:avLst/>
              <a:gdLst>
                <a:gd name="T0" fmla="*/ 0 w 3456"/>
                <a:gd name="T1" fmla="*/ 689 h 1357"/>
                <a:gd name="T2" fmla="*/ 860 w 3456"/>
                <a:gd name="T3" fmla="*/ 0 h 1357"/>
                <a:gd name="T4" fmla="*/ 1708 w 3456"/>
                <a:gd name="T5" fmla="*/ 689 h 1357"/>
                <a:gd name="T6" fmla="*/ 2582 w 3456"/>
                <a:gd name="T7" fmla="*/ 1357 h 1357"/>
                <a:gd name="T8" fmla="*/ 3456 w 3456"/>
                <a:gd name="T9" fmla="*/ 689 h 1357"/>
                <a:gd name="T10" fmla="*/ 0 60000 65536"/>
                <a:gd name="T11" fmla="*/ 0 60000 65536"/>
                <a:gd name="T12" fmla="*/ 0 60000 65536"/>
                <a:gd name="T13" fmla="*/ 0 60000 65536"/>
                <a:gd name="T14" fmla="*/ 0 60000 65536"/>
                <a:gd name="T15" fmla="*/ 0 w 3456"/>
                <a:gd name="T16" fmla="*/ 0 h 1357"/>
                <a:gd name="T17" fmla="*/ 3456 w 3456"/>
                <a:gd name="T18" fmla="*/ 1357 h 1357"/>
              </a:gdLst>
              <a:ahLst/>
              <a:cxnLst>
                <a:cxn ang="T10">
                  <a:pos x="T0" y="T1"/>
                </a:cxn>
                <a:cxn ang="T11">
                  <a:pos x="T2" y="T3"/>
                </a:cxn>
                <a:cxn ang="T12">
                  <a:pos x="T4" y="T5"/>
                </a:cxn>
                <a:cxn ang="T13">
                  <a:pos x="T6" y="T7"/>
                </a:cxn>
                <a:cxn ang="T14">
                  <a:pos x="T8" y="T9"/>
                </a:cxn>
              </a:cxnLst>
              <a:rect l="T15" t="T16" r="T17" b="T18"/>
              <a:pathLst>
                <a:path w="3456" h="1357">
                  <a:moveTo>
                    <a:pt x="0" y="689"/>
                  </a:moveTo>
                  <a:cubicBezTo>
                    <a:pt x="287" y="344"/>
                    <a:pt x="575" y="0"/>
                    <a:pt x="860" y="0"/>
                  </a:cubicBezTo>
                  <a:cubicBezTo>
                    <a:pt x="1145" y="0"/>
                    <a:pt x="1421" y="463"/>
                    <a:pt x="1708" y="689"/>
                  </a:cubicBezTo>
                  <a:cubicBezTo>
                    <a:pt x="1995" y="915"/>
                    <a:pt x="2291" y="1357"/>
                    <a:pt x="2582" y="1357"/>
                  </a:cubicBezTo>
                  <a:cubicBezTo>
                    <a:pt x="2873" y="1357"/>
                    <a:pt x="3164" y="1023"/>
                    <a:pt x="3456" y="689"/>
                  </a:cubicBezTo>
                </a:path>
              </a:pathLst>
            </a:custGeom>
            <a:noFill/>
            <a:ln w="19050">
              <a:solidFill>
                <a:schemeClr val="tx2">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Line 16"/>
            <p:cNvSpPr>
              <a:spLocks noChangeShapeType="1"/>
            </p:cNvSpPr>
            <p:nvPr/>
          </p:nvSpPr>
          <p:spPr bwMode="auto">
            <a:xfrm>
              <a:off x="1348" y="2363"/>
              <a:ext cx="523" cy="0"/>
            </a:xfrm>
            <a:prstGeom prst="line">
              <a:avLst/>
            </a:prstGeom>
            <a:noFill/>
            <a:ln w="1905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7"/>
            <p:cNvSpPr>
              <a:spLocks noChangeShapeType="1"/>
            </p:cNvSpPr>
            <p:nvPr/>
          </p:nvSpPr>
          <p:spPr bwMode="auto">
            <a:xfrm flipV="1">
              <a:off x="1355" y="1820"/>
              <a:ext cx="476" cy="537"/>
            </a:xfrm>
            <a:prstGeom prst="line">
              <a:avLst/>
            </a:prstGeom>
            <a:noFill/>
            <a:ln w="25400">
              <a:solidFill>
                <a:schemeClr val="accent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2" name="Freeform 18"/>
            <p:cNvSpPr>
              <a:spLocks/>
            </p:cNvSpPr>
            <p:nvPr/>
          </p:nvSpPr>
          <p:spPr bwMode="auto">
            <a:xfrm>
              <a:off x="1467" y="2237"/>
              <a:ext cx="62" cy="120"/>
            </a:xfrm>
            <a:custGeom>
              <a:avLst/>
              <a:gdLst>
                <a:gd name="T0" fmla="*/ 0 w 62"/>
                <a:gd name="T1" fmla="*/ 0 h 120"/>
                <a:gd name="T2" fmla="*/ 40 w 62"/>
                <a:gd name="T3" fmla="*/ 20 h 120"/>
                <a:gd name="T4" fmla="*/ 60 w 62"/>
                <a:gd name="T5" fmla="*/ 60 h 120"/>
                <a:gd name="T6" fmla="*/ 53 w 62"/>
                <a:gd name="T7" fmla="*/ 120 h 120"/>
                <a:gd name="T8" fmla="*/ 0 60000 65536"/>
                <a:gd name="T9" fmla="*/ 0 60000 65536"/>
                <a:gd name="T10" fmla="*/ 0 60000 65536"/>
                <a:gd name="T11" fmla="*/ 0 60000 65536"/>
                <a:gd name="T12" fmla="*/ 0 w 62"/>
                <a:gd name="T13" fmla="*/ 0 h 120"/>
                <a:gd name="T14" fmla="*/ 62 w 62"/>
                <a:gd name="T15" fmla="*/ 120 h 120"/>
              </a:gdLst>
              <a:ahLst/>
              <a:cxnLst>
                <a:cxn ang="T8">
                  <a:pos x="T0" y="T1"/>
                </a:cxn>
                <a:cxn ang="T9">
                  <a:pos x="T2" y="T3"/>
                </a:cxn>
                <a:cxn ang="T10">
                  <a:pos x="T4" y="T5"/>
                </a:cxn>
                <a:cxn ang="T11">
                  <a:pos x="T6" y="T7"/>
                </a:cxn>
              </a:cxnLst>
              <a:rect l="T12" t="T13" r="T14" b="T15"/>
              <a:pathLst>
                <a:path w="62" h="120">
                  <a:moveTo>
                    <a:pt x="0" y="0"/>
                  </a:moveTo>
                  <a:cubicBezTo>
                    <a:pt x="15" y="5"/>
                    <a:pt x="30" y="10"/>
                    <a:pt x="40" y="20"/>
                  </a:cubicBezTo>
                  <a:cubicBezTo>
                    <a:pt x="50" y="30"/>
                    <a:pt x="58" y="43"/>
                    <a:pt x="60" y="60"/>
                  </a:cubicBezTo>
                  <a:cubicBezTo>
                    <a:pt x="62" y="77"/>
                    <a:pt x="55" y="109"/>
                    <a:pt x="53" y="120"/>
                  </a:cubicBezTo>
                </a:path>
              </a:pathLst>
            </a:cu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Line 20"/>
            <p:cNvSpPr>
              <a:spLocks noChangeShapeType="1"/>
            </p:cNvSpPr>
            <p:nvPr/>
          </p:nvSpPr>
          <p:spPr bwMode="auto">
            <a:xfrm>
              <a:off x="3140" y="2937"/>
              <a:ext cx="661" cy="587"/>
            </a:xfrm>
            <a:prstGeom prst="line">
              <a:avLst/>
            </a:prstGeom>
            <a:noFill/>
            <a:ln w="25400">
              <a:solidFill>
                <a:srgbClr val="EA157A"/>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1"/>
            <p:cNvSpPr>
              <a:spLocks noChangeShapeType="1"/>
            </p:cNvSpPr>
            <p:nvPr/>
          </p:nvSpPr>
          <p:spPr bwMode="auto">
            <a:xfrm>
              <a:off x="3142" y="2926"/>
              <a:ext cx="782" cy="0"/>
            </a:xfrm>
            <a:prstGeom prst="line">
              <a:avLst/>
            </a:prstGeom>
            <a:noFill/>
            <a:ln w="1905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2"/>
            <p:cNvSpPr>
              <a:spLocks noChangeShapeType="1"/>
            </p:cNvSpPr>
            <p:nvPr/>
          </p:nvSpPr>
          <p:spPr bwMode="auto">
            <a:xfrm flipH="1" flipV="1">
              <a:off x="3791" y="2813"/>
              <a:ext cx="7" cy="716"/>
            </a:xfrm>
            <a:prstGeom prst="line">
              <a:avLst/>
            </a:prstGeom>
            <a:noFill/>
            <a:ln w="1905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23"/>
            <p:cNvSpPr txBox="1">
              <a:spLocks noChangeArrowheads="1"/>
            </p:cNvSpPr>
            <p:nvPr/>
          </p:nvSpPr>
          <p:spPr bwMode="auto">
            <a:xfrm>
              <a:off x="3792" y="3050"/>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a:latin typeface="Times New Roman" charset="0"/>
                </a:rPr>
                <a:t>dx</a:t>
              </a:r>
            </a:p>
          </p:txBody>
        </p:sp>
        <p:sp>
          <p:nvSpPr>
            <p:cNvPr id="27" name="Line 24"/>
            <p:cNvSpPr>
              <a:spLocks noChangeShapeType="1"/>
            </p:cNvSpPr>
            <p:nvPr/>
          </p:nvSpPr>
          <p:spPr bwMode="auto">
            <a:xfrm flipH="1" flipV="1">
              <a:off x="3146" y="2638"/>
              <a:ext cx="0" cy="292"/>
            </a:xfrm>
            <a:prstGeom prst="line">
              <a:avLst/>
            </a:prstGeom>
            <a:noFill/>
            <a:ln w="1905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Text Box 25"/>
            <p:cNvSpPr txBox="1">
              <a:spLocks noChangeArrowheads="1"/>
            </p:cNvSpPr>
            <p:nvPr/>
          </p:nvSpPr>
          <p:spPr bwMode="auto">
            <a:xfrm>
              <a:off x="3140" y="265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b="1">
                  <a:latin typeface="Times New Roman" charset="0"/>
                </a:rPr>
                <a:t>x</a:t>
              </a:r>
            </a:p>
          </p:txBody>
        </p:sp>
        <p:sp>
          <p:nvSpPr>
            <p:cNvPr id="29" name="Freeform 26"/>
            <p:cNvSpPr>
              <a:spLocks/>
            </p:cNvSpPr>
            <p:nvPr/>
          </p:nvSpPr>
          <p:spPr bwMode="auto">
            <a:xfrm>
              <a:off x="3242" y="2926"/>
              <a:ext cx="46" cy="113"/>
            </a:xfrm>
            <a:custGeom>
              <a:avLst/>
              <a:gdLst>
                <a:gd name="T0" fmla="*/ 46 w 46"/>
                <a:gd name="T1" fmla="*/ 0 h 113"/>
                <a:gd name="T2" fmla="*/ 33 w 46"/>
                <a:gd name="T3" fmla="*/ 73 h 113"/>
                <a:gd name="T4" fmla="*/ 0 w 46"/>
                <a:gd name="T5" fmla="*/ 113 h 113"/>
                <a:gd name="T6" fmla="*/ 0 60000 65536"/>
                <a:gd name="T7" fmla="*/ 0 60000 65536"/>
                <a:gd name="T8" fmla="*/ 0 60000 65536"/>
                <a:gd name="T9" fmla="*/ 0 w 46"/>
                <a:gd name="T10" fmla="*/ 0 h 113"/>
                <a:gd name="T11" fmla="*/ 46 w 46"/>
                <a:gd name="T12" fmla="*/ 113 h 113"/>
              </a:gdLst>
              <a:ahLst/>
              <a:cxnLst>
                <a:cxn ang="T6">
                  <a:pos x="T0" y="T1"/>
                </a:cxn>
                <a:cxn ang="T7">
                  <a:pos x="T2" y="T3"/>
                </a:cxn>
                <a:cxn ang="T8">
                  <a:pos x="T4" y="T5"/>
                </a:cxn>
              </a:cxnLst>
              <a:rect l="T9" t="T10" r="T11" b="T12"/>
              <a:pathLst>
                <a:path w="46" h="113">
                  <a:moveTo>
                    <a:pt x="46" y="0"/>
                  </a:moveTo>
                  <a:cubicBezTo>
                    <a:pt x="43" y="27"/>
                    <a:pt x="41" y="54"/>
                    <a:pt x="33" y="73"/>
                  </a:cubicBezTo>
                  <a:cubicBezTo>
                    <a:pt x="25" y="92"/>
                    <a:pt x="12" y="102"/>
                    <a:pt x="0" y="113"/>
                  </a:cubicBezTo>
                </a:path>
              </a:pathLst>
            </a:cu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27"/>
            <p:cNvSpPr txBox="1">
              <a:spLocks noChangeArrowheads="1"/>
            </p:cNvSpPr>
            <p:nvPr/>
          </p:nvSpPr>
          <p:spPr bwMode="auto">
            <a:xfrm>
              <a:off x="4735" y="2597"/>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a:latin typeface="Times New Roman" charset="0"/>
                </a:rPr>
                <a:t>s</a:t>
              </a:r>
            </a:p>
          </p:txBody>
        </p:sp>
        <p:sp>
          <p:nvSpPr>
            <p:cNvPr id="31" name="Line 15"/>
            <p:cNvSpPr>
              <a:spLocks noChangeShapeType="1"/>
            </p:cNvSpPr>
            <p:nvPr/>
          </p:nvSpPr>
          <p:spPr bwMode="auto">
            <a:xfrm>
              <a:off x="1355" y="2357"/>
              <a:ext cx="0" cy="264"/>
            </a:xfrm>
            <a:prstGeom prst="line">
              <a:avLst/>
            </a:prstGeom>
            <a:noFill/>
            <a:ln w="1905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Oval 14"/>
            <p:cNvSpPr>
              <a:spLocks noChangeArrowheads="1"/>
            </p:cNvSpPr>
            <p:nvPr/>
          </p:nvSpPr>
          <p:spPr bwMode="auto">
            <a:xfrm>
              <a:off x="1322" y="2316"/>
              <a:ext cx="73" cy="80"/>
            </a:xfrm>
            <a:prstGeom prst="ellipse">
              <a:avLst/>
            </a:prstGeom>
            <a:solidFill>
              <a:schemeClr val="tx2">
                <a:lumMod val="50000"/>
              </a:schemeClr>
            </a:solidFill>
            <a:ln w="9525">
              <a:solidFill>
                <a:schemeClr val="tx1"/>
              </a:solidFill>
              <a:round/>
              <a:headEnd/>
              <a:tailEnd/>
            </a:ln>
          </p:spPr>
          <p:txBody>
            <a:bodyPr wrap="none" anchor="ctr"/>
            <a:lstStyle/>
            <a:p>
              <a:endParaRPr lang="fr-FR"/>
            </a:p>
          </p:txBody>
        </p:sp>
        <p:sp>
          <p:nvSpPr>
            <p:cNvPr id="33" name="Oval 19"/>
            <p:cNvSpPr>
              <a:spLocks noChangeArrowheads="1"/>
            </p:cNvSpPr>
            <p:nvPr/>
          </p:nvSpPr>
          <p:spPr bwMode="auto">
            <a:xfrm>
              <a:off x="3106" y="2895"/>
              <a:ext cx="73" cy="80"/>
            </a:xfrm>
            <a:prstGeom prst="ellipse">
              <a:avLst/>
            </a:prstGeom>
            <a:solidFill>
              <a:schemeClr val="tx2">
                <a:lumMod val="50000"/>
              </a:schemeClr>
            </a:solidFill>
            <a:ln w="9525">
              <a:solidFill>
                <a:schemeClr val="tx1"/>
              </a:solidFill>
              <a:round/>
              <a:headEnd/>
              <a:tailEnd/>
            </a:ln>
          </p:spPr>
          <p:txBody>
            <a:bodyPr wrap="none" anchor="ctr"/>
            <a:lstStyle/>
            <a:p>
              <a:pPr algn="ctr"/>
              <a:endParaRPr lang="fr-FR">
                <a:solidFill>
                  <a:schemeClr val="hlink"/>
                </a:solidFill>
              </a:endParaRPr>
            </a:p>
          </p:txBody>
        </p:sp>
      </p:grpSp>
      <p:sp>
        <p:nvSpPr>
          <p:cNvPr id="34" name="Rectangle 28"/>
          <p:cNvSpPr>
            <a:spLocks noChangeArrowheads="1"/>
          </p:cNvSpPr>
          <p:nvPr/>
        </p:nvSpPr>
        <p:spPr bwMode="auto">
          <a:xfrm>
            <a:off x="566555" y="5473108"/>
            <a:ext cx="76898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This is a motion with a constant restoring force, like </a:t>
            </a:r>
            <a:r>
              <a:rPr lang="en-US" sz="2000" dirty="0" smtClean="0"/>
              <a:t>the pendulum, resulting in a differential equations</a:t>
            </a:r>
            <a:r>
              <a:rPr lang="en-US" sz="2000" dirty="0"/>
              <a:t>.</a:t>
            </a:r>
          </a:p>
        </p:txBody>
      </p:sp>
      <p:sp>
        <p:nvSpPr>
          <p:cNvPr id="35" name="TextBox 34"/>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Hill’s Equation</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27</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7"/>
            <a:ext cx="8442430" cy="1350148"/>
          </a:xfrm>
        </p:spPr>
        <p:txBody>
          <a:bodyPr>
            <a:normAutofit fontScale="62500" lnSpcReduction="20000"/>
          </a:bodyPr>
          <a:lstStyle/>
          <a:p>
            <a:pPr marL="457200" indent="-457200">
              <a:lnSpc>
                <a:spcPct val="110000"/>
              </a:lnSpc>
              <a:spcBef>
                <a:spcPct val="20000"/>
              </a:spcBef>
              <a:buFont typeface="Wingdings" charset="2"/>
              <a:buChar char="§"/>
            </a:pPr>
            <a:r>
              <a:rPr lang="en-US" sz="3200" dirty="0">
                <a:solidFill>
                  <a:srgbClr val="FFFFFF"/>
                </a:solidFill>
              </a:rPr>
              <a:t>These </a:t>
            </a:r>
            <a:r>
              <a:rPr lang="en-US" sz="3200" dirty="0" err="1">
                <a:solidFill>
                  <a:srgbClr val="FFFFFF"/>
                </a:solidFill>
              </a:rPr>
              <a:t>betatron</a:t>
            </a:r>
            <a:r>
              <a:rPr lang="en-US" sz="3200" dirty="0">
                <a:solidFill>
                  <a:srgbClr val="FFFFFF"/>
                </a:solidFill>
              </a:rPr>
              <a:t> oscillations exist in both horizontal and vertical planes. </a:t>
            </a:r>
          </a:p>
          <a:p>
            <a:pPr marL="457200" indent="-457200">
              <a:lnSpc>
                <a:spcPct val="110000"/>
              </a:lnSpc>
              <a:spcBef>
                <a:spcPct val="20000"/>
              </a:spcBef>
              <a:buFont typeface="Wingdings" charset="2"/>
              <a:buChar char="§"/>
            </a:pPr>
            <a:r>
              <a:rPr lang="en-US" sz="3200" dirty="0">
                <a:solidFill>
                  <a:srgbClr val="FFFFFF"/>
                </a:solidFill>
              </a:rPr>
              <a:t>The number of </a:t>
            </a:r>
            <a:r>
              <a:rPr lang="en-US" sz="3200" dirty="0" err="1">
                <a:solidFill>
                  <a:srgbClr val="FFFFFF"/>
                </a:solidFill>
              </a:rPr>
              <a:t>betatron</a:t>
            </a:r>
            <a:r>
              <a:rPr lang="en-US" sz="3200" dirty="0">
                <a:solidFill>
                  <a:srgbClr val="FFFFFF"/>
                </a:solidFill>
              </a:rPr>
              <a:t> oscillations per turn is called the </a:t>
            </a:r>
            <a:r>
              <a:rPr lang="en-US" sz="3200" dirty="0" err="1">
                <a:solidFill>
                  <a:srgbClr val="FFFFFF"/>
                </a:solidFill>
              </a:rPr>
              <a:t>betatron</a:t>
            </a:r>
            <a:r>
              <a:rPr lang="en-US" sz="3200" dirty="0">
                <a:solidFill>
                  <a:srgbClr val="FFFFFF"/>
                </a:solidFill>
              </a:rPr>
              <a:t> tune and is defined as </a:t>
            </a:r>
            <a:r>
              <a:rPr lang="en-US" sz="3200" dirty="0" err="1">
                <a:solidFill>
                  <a:srgbClr val="FFFFFF"/>
                </a:solidFill>
              </a:rPr>
              <a:t>Qx</a:t>
            </a:r>
            <a:r>
              <a:rPr lang="en-US" sz="3200" dirty="0">
                <a:solidFill>
                  <a:srgbClr val="FFFFFF"/>
                </a:solidFill>
              </a:rPr>
              <a:t> and </a:t>
            </a:r>
            <a:r>
              <a:rPr lang="en-US" sz="3200" dirty="0" err="1">
                <a:solidFill>
                  <a:srgbClr val="FFFFFF"/>
                </a:solidFill>
              </a:rPr>
              <a:t>Qy</a:t>
            </a:r>
            <a:r>
              <a:rPr lang="en-US" sz="3200" dirty="0">
                <a:solidFill>
                  <a:srgbClr val="FFFFFF"/>
                </a:solidFill>
              </a:rPr>
              <a:t>.</a:t>
            </a:r>
          </a:p>
          <a:p>
            <a:pPr marL="457200" indent="-457200">
              <a:lnSpc>
                <a:spcPct val="110000"/>
              </a:lnSpc>
              <a:spcBef>
                <a:spcPct val="20000"/>
              </a:spcBef>
              <a:buFont typeface="Wingdings" charset="2"/>
              <a:buChar char="§"/>
            </a:pPr>
            <a:r>
              <a:rPr lang="en-US" sz="3200" dirty="0" smtClean="0">
                <a:solidFill>
                  <a:srgbClr val="FFFFFF"/>
                </a:solidFill>
              </a:rPr>
              <a:t>Hill’s </a:t>
            </a:r>
            <a:r>
              <a:rPr lang="en-US" sz="3200" dirty="0">
                <a:solidFill>
                  <a:srgbClr val="FFFFFF"/>
                </a:solidFill>
              </a:rPr>
              <a:t>equation describes this motion mathematically</a:t>
            </a:r>
          </a:p>
        </p:txBody>
      </p:sp>
      <p:grpSp>
        <p:nvGrpSpPr>
          <p:cNvPr id="12" name="Group 1054"/>
          <p:cNvGrpSpPr>
            <a:grpSpLocks/>
          </p:cNvGrpSpPr>
          <p:nvPr/>
        </p:nvGrpSpPr>
        <p:grpSpPr bwMode="auto">
          <a:xfrm>
            <a:off x="3446875" y="2837018"/>
            <a:ext cx="2238375" cy="862012"/>
            <a:chOff x="2284" y="2284"/>
            <a:chExt cx="1410" cy="543"/>
          </a:xfrm>
          <a:solidFill>
            <a:schemeClr val="tx2"/>
          </a:solidFill>
        </p:grpSpPr>
        <p:sp>
          <p:nvSpPr>
            <p:cNvPr id="13" name="Rectangle 1053"/>
            <p:cNvSpPr>
              <a:spLocks noChangeArrowheads="1"/>
            </p:cNvSpPr>
            <p:nvPr/>
          </p:nvSpPr>
          <p:spPr bwMode="auto">
            <a:xfrm>
              <a:off x="2284" y="2284"/>
              <a:ext cx="1410" cy="543"/>
            </a:xfrm>
            <a:prstGeom prst="rect">
              <a:avLst/>
            </a:prstGeom>
            <a:grpFill/>
            <a:ln w="9525">
              <a:solidFill>
                <a:schemeClr val="tx1"/>
              </a:solidFill>
              <a:miter lim="800000"/>
              <a:headEnd/>
              <a:tailEnd/>
            </a:ln>
          </p:spPr>
          <p:txBody>
            <a:bodyPr wrap="none" anchor="ctr"/>
            <a:lstStyle/>
            <a:p>
              <a:endParaRPr lang="fr-FR"/>
            </a:p>
          </p:txBody>
        </p:sp>
        <p:graphicFrame>
          <p:nvGraphicFramePr>
            <p:cNvPr id="14" name="Object 1051"/>
            <p:cNvGraphicFramePr>
              <a:graphicFrameLocks noChangeAspect="1"/>
            </p:cNvGraphicFramePr>
            <p:nvPr>
              <p:extLst>
                <p:ext uri="{D42A27DB-BD31-4B8C-83A1-F6EECF244321}">
                  <p14:modId xmlns:p14="http://schemas.microsoft.com/office/powerpoint/2010/main" val="2867877897"/>
                </p:ext>
              </p:extLst>
            </p:nvPr>
          </p:nvGraphicFramePr>
          <p:xfrm>
            <a:off x="2307" y="2304"/>
            <a:ext cx="1370" cy="502"/>
          </p:xfrm>
          <a:graphic>
            <a:graphicData uri="http://schemas.openxmlformats.org/presentationml/2006/ole">
              <mc:AlternateContent xmlns:mc="http://schemas.openxmlformats.org/markup-compatibility/2006">
                <mc:Choice xmlns:v="urn:schemas-microsoft-com:vml" Requires="v">
                  <p:oleObj spid="_x0000_s20549" name="Equation" r:id="rId5" imgW="1663700" imgH="609600" progId="Equation.3">
                    <p:embed/>
                  </p:oleObj>
                </mc:Choice>
                <mc:Fallback>
                  <p:oleObj name="Equation" r:id="rId5" imgW="16637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 y="2304"/>
                          <a:ext cx="1370" cy="502"/>
                        </a:xfrm>
                        <a:prstGeom prst="rect">
                          <a:avLst/>
                        </a:prstGeom>
                        <a:solidFill>
                          <a:srgbClr val="D6ECFF"/>
                        </a:solidFill>
                        <a:ln>
                          <a:noFill/>
                        </a:ln>
                        <a:effectLst/>
                        <a:extLst/>
                      </p:spPr>
                    </p:pic>
                  </p:oleObj>
                </mc:Fallback>
              </mc:AlternateContent>
            </a:graphicData>
          </a:graphic>
        </p:graphicFrame>
      </p:grpSp>
      <p:sp>
        <p:nvSpPr>
          <p:cNvPr id="15" name="Content Placeholder 2"/>
          <p:cNvSpPr txBox="1">
            <a:spLocks/>
          </p:cNvSpPr>
          <p:nvPr/>
        </p:nvSpPr>
        <p:spPr>
          <a:xfrm>
            <a:off x="521550" y="3969059"/>
            <a:ext cx="8442430" cy="2070231"/>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110000"/>
              </a:lnSpc>
              <a:spcBef>
                <a:spcPct val="20000"/>
              </a:spcBef>
              <a:buFont typeface="Wingdings" charset="2"/>
              <a:buChar char="§"/>
            </a:pPr>
            <a:r>
              <a:rPr lang="en-US" sz="3200" dirty="0">
                <a:solidFill>
                  <a:srgbClr val="FFFFFF"/>
                </a:solidFill>
              </a:rPr>
              <a:t>If the restoring force, K is constant in </a:t>
            </a:r>
            <a:r>
              <a:rPr lang="en-US" sz="3200" dirty="0" smtClean="0">
                <a:solidFill>
                  <a:srgbClr val="FFFFFF"/>
                </a:solidFill>
              </a:rPr>
              <a:t>‘s’ </a:t>
            </a:r>
            <a:r>
              <a:rPr lang="en-US" sz="3200" dirty="0">
                <a:solidFill>
                  <a:srgbClr val="FFFFFF"/>
                </a:solidFill>
              </a:rPr>
              <a:t>then this is just  a </a:t>
            </a:r>
            <a:r>
              <a:rPr lang="en-US" sz="2000" dirty="0">
                <a:solidFill>
                  <a:srgbClr val="FFFFFF"/>
                </a:solidFill>
              </a:rPr>
              <a:t>S</a:t>
            </a:r>
            <a:r>
              <a:rPr lang="en-US" sz="3200" dirty="0">
                <a:solidFill>
                  <a:srgbClr val="FFFFFF"/>
                </a:solidFill>
              </a:rPr>
              <a:t>imple h</a:t>
            </a:r>
            <a:r>
              <a:rPr lang="en-US" sz="3200" dirty="0" smtClean="0">
                <a:solidFill>
                  <a:srgbClr val="FFFFFF"/>
                </a:solidFill>
              </a:rPr>
              <a:t>armonic motion</a:t>
            </a:r>
            <a:r>
              <a:rPr lang="en-US" sz="3200" dirty="0">
                <a:solidFill>
                  <a:srgbClr val="FFFFFF"/>
                </a:solidFill>
              </a:rPr>
              <a:t>. </a:t>
            </a:r>
          </a:p>
          <a:p>
            <a:pPr marL="457200" indent="-457200">
              <a:lnSpc>
                <a:spcPct val="110000"/>
              </a:lnSpc>
              <a:spcBef>
                <a:spcPct val="20000"/>
              </a:spcBef>
              <a:buFont typeface="Wingdings" charset="2"/>
              <a:buChar char="§"/>
            </a:pPr>
            <a:r>
              <a:rPr lang="en-US" sz="3200" dirty="0" smtClean="0">
                <a:solidFill>
                  <a:srgbClr val="FFFFFF"/>
                </a:solidFill>
              </a:rPr>
              <a:t>‘s’ is </a:t>
            </a:r>
            <a:r>
              <a:rPr lang="en-US" sz="3200" dirty="0">
                <a:solidFill>
                  <a:srgbClr val="FFFFFF"/>
                </a:solidFill>
              </a:rPr>
              <a:t>the longitudinal displacement around the accelerator</a:t>
            </a:r>
            <a:r>
              <a:rPr lang="en-US" sz="3200" dirty="0" smtClean="0">
                <a:solidFill>
                  <a:srgbClr val="FFFFFF"/>
                </a:solidFill>
              </a:rPr>
              <a:t>.</a:t>
            </a:r>
          </a:p>
          <a:p>
            <a:pPr marL="457200" indent="-457200">
              <a:lnSpc>
                <a:spcPct val="125000"/>
              </a:lnSpc>
              <a:spcBef>
                <a:spcPct val="20000"/>
              </a:spcBef>
              <a:buFont typeface="Wingdings" charset="2"/>
              <a:buChar char="§"/>
            </a:pPr>
            <a:r>
              <a:rPr lang="en-US" sz="3200" dirty="0">
                <a:solidFill>
                  <a:srgbClr val="FFFFFF"/>
                </a:solidFill>
              </a:rPr>
              <a:t>In </a:t>
            </a:r>
            <a:r>
              <a:rPr lang="en-US" sz="3200" dirty="0" smtClean="0">
                <a:solidFill>
                  <a:srgbClr val="FFFFFF"/>
                </a:solidFill>
              </a:rPr>
              <a:t>an accelerator </a:t>
            </a:r>
            <a:r>
              <a:rPr lang="en-US" sz="3200" dirty="0">
                <a:solidFill>
                  <a:srgbClr val="FFFFFF"/>
                </a:solidFill>
              </a:rPr>
              <a:t>K varies strongly with </a:t>
            </a:r>
            <a:r>
              <a:rPr lang="en-US" sz="3200" dirty="0" smtClean="0">
                <a:solidFill>
                  <a:srgbClr val="FFFFFF"/>
                </a:solidFill>
              </a:rPr>
              <a:t>‘s’.</a:t>
            </a:r>
            <a:endParaRPr lang="en-US" sz="3200" dirty="0">
              <a:solidFill>
                <a:srgbClr val="FFFFFF"/>
              </a:solidFill>
            </a:endParaRPr>
          </a:p>
          <a:p>
            <a:pPr marL="457200" indent="-457200">
              <a:lnSpc>
                <a:spcPct val="125000"/>
              </a:lnSpc>
              <a:spcBef>
                <a:spcPct val="20000"/>
              </a:spcBef>
              <a:buFont typeface="Wingdings" charset="2"/>
              <a:buChar char="§"/>
            </a:pPr>
            <a:r>
              <a:rPr lang="en-US" sz="3200" dirty="0">
                <a:solidFill>
                  <a:srgbClr val="FFFFFF"/>
                </a:solidFill>
              </a:rPr>
              <a:t>Therefore we need to solve </a:t>
            </a:r>
            <a:r>
              <a:rPr lang="en-US" sz="3200" dirty="0" smtClean="0">
                <a:solidFill>
                  <a:srgbClr val="FFFFFF"/>
                </a:solidFill>
              </a:rPr>
              <a:t>Hill’s </a:t>
            </a:r>
            <a:r>
              <a:rPr lang="en-US" sz="3200" dirty="0">
                <a:solidFill>
                  <a:srgbClr val="FFFFFF"/>
                </a:solidFill>
              </a:rPr>
              <a:t>equation for K </a:t>
            </a:r>
            <a:r>
              <a:rPr lang="en-US" sz="3200" dirty="0" smtClean="0">
                <a:solidFill>
                  <a:srgbClr val="FFFFFF"/>
                </a:solidFill>
              </a:rPr>
              <a:t>as </a:t>
            </a:r>
            <a:r>
              <a:rPr lang="en-US" sz="3200" dirty="0">
                <a:solidFill>
                  <a:srgbClr val="FFFFFF"/>
                </a:solidFill>
              </a:rPr>
              <a:t>a function of </a:t>
            </a:r>
            <a:r>
              <a:rPr lang="en-US" sz="3200" dirty="0" smtClean="0">
                <a:solidFill>
                  <a:srgbClr val="FFFFFF"/>
                </a:solidFill>
              </a:rPr>
              <a:t>‘s’.</a:t>
            </a:r>
            <a:endParaRPr lang="en-US" sz="3200" dirty="0">
              <a:solidFill>
                <a:srgbClr val="FFFFFF"/>
              </a:solidFill>
            </a:endParaRPr>
          </a:p>
        </p:txBody>
      </p:sp>
      <p:sp>
        <p:nvSpPr>
          <p:cNvPr id="16" name="TextBox 15"/>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The Mechanical Equivalent</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28</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521550" y="1223755"/>
            <a:ext cx="8442430" cy="990110"/>
          </a:xfrm>
        </p:spPr>
        <p:txBody>
          <a:bodyPr>
            <a:normAutofit fontScale="85000" lnSpcReduction="10000"/>
          </a:bodyPr>
          <a:lstStyle/>
          <a:p>
            <a:pPr>
              <a:lnSpc>
                <a:spcPct val="90000"/>
              </a:lnSpc>
              <a:buFont typeface="Wingdings" charset="2"/>
              <a:buChar char="§"/>
            </a:pPr>
            <a:r>
              <a:rPr lang="en-US" sz="3200" dirty="0"/>
              <a:t>The gutter below illustrates how the particles in our accelerator behave due to the </a:t>
            </a:r>
            <a:r>
              <a:rPr lang="en-US" sz="3200" dirty="0" err="1"/>
              <a:t>quadrupolar</a:t>
            </a:r>
            <a:r>
              <a:rPr lang="en-US" sz="3200" dirty="0"/>
              <a:t> fields</a:t>
            </a:r>
            <a:r>
              <a:rPr lang="en-US" sz="3200" dirty="0" smtClean="0"/>
              <a:t>.</a:t>
            </a:r>
            <a:endParaRPr lang="en-US" sz="3200" dirty="0"/>
          </a:p>
        </p:txBody>
      </p:sp>
      <p:pic>
        <p:nvPicPr>
          <p:cNvPr id="15" name="Picture 30" descr="Graphic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04535"/>
            <a:ext cx="3270731" cy="2969670"/>
          </a:xfrm>
          <a:prstGeom prst="rect">
            <a:avLst/>
          </a:prstGeom>
          <a:solidFill>
            <a:schemeClr val="tx2"/>
          </a:solidFill>
          <a:ln w="9525">
            <a:solidFill>
              <a:srgbClr val="000000"/>
            </a:solidFill>
            <a:miter lim="800000"/>
            <a:headEnd/>
            <a:tailEnd/>
          </a:ln>
          <a:extLst/>
        </p:spPr>
      </p:pic>
      <p:sp>
        <p:nvSpPr>
          <p:cNvPr id="16" name="Rectangle 31"/>
          <p:cNvSpPr>
            <a:spLocks noChangeArrowheads="1"/>
          </p:cNvSpPr>
          <p:nvPr/>
        </p:nvSpPr>
        <p:spPr bwMode="auto">
          <a:xfrm>
            <a:off x="3941930" y="2213865"/>
            <a:ext cx="4995555" cy="139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Whenever a particle beam diverges too far away from the central orbit the </a:t>
            </a:r>
            <a:r>
              <a:rPr lang="en-US" sz="2000" dirty="0" err="1"/>
              <a:t>quadrupoles</a:t>
            </a:r>
            <a:r>
              <a:rPr lang="en-US" sz="2000" dirty="0"/>
              <a:t> focus them back towards the central orbit.</a:t>
            </a:r>
          </a:p>
        </p:txBody>
      </p:sp>
      <p:sp>
        <p:nvSpPr>
          <p:cNvPr id="17" name="Rectangle 32"/>
          <p:cNvSpPr>
            <a:spLocks noChangeArrowheads="1"/>
          </p:cNvSpPr>
          <p:nvPr/>
        </p:nvSpPr>
        <p:spPr bwMode="auto">
          <a:xfrm>
            <a:off x="3941931" y="3474005"/>
            <a:ext cx="5019262" cy="112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rPr>
              <a:t>How can we represent the focusing gradient of a </a:t>
            </a:r>
            <a:r>
              <a:rPr lang="en-US" sz="2000" dirty="0" err="1">
                <a:solidFill>
                  <a:srgbClr val="FFFFFF"/>
                </a:solidFill>
              </a:rPr>
              <a:t>quadrupole</a:t>
            </a:r>
            <a:r>
              <a:rPr lang="en-US" sz="2000" dirty="0">
                <a:solidFill>
                  <a:srgbClr val="FFFFFF"/>
                </a:solidFill>
              </a:rPr>
              <a:t> in this mechanical equivalent ?</a:t>
            </a:r>
          </a:p>
        </p:txBody>
      </p:sp>
      <p:sp>
        <p:nvSpPr>
          <p:cNvPr id="14" name="Rectangle 11"/>
          <p:cNvSpPr>
            <a:spLocks noChangeArrowheads="1"/>
          </p:cNvSpPr>
          <p:nvPr/>
        </p:nvSpPr>
        <p:spPr bwMode="auto">
          <a:xfrm>
            <a:off x="3941930" y="4431230"/>
            <a:ext cx="5040560" cy="88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SzPct val="80000"/>
              <a:buFont typeface="Wingdings" charset="2"/>
              <a:buChar char="§"/>
            </a:pPr>
            <a:r>
              <a:rPr lang="en-US" sz="2000" dirty="0">
                <a:solidFill>
                  <a:srgbClr val="FFFFFF"/>
                </a:solidFill>
              </a:rPr>
              <a:t>The </a:t>
            </a:r>
            <a:r>
              <a:rPr lang="en-US" sz="2000" u="sng" dirty="0">
                <a:solidFill>
                  <a:srgbClr val="FFFFFF"/>
                </a:solidFill>
              </a:rPr>
              <a:t>phase advance</a:t>
            </a:r>
            <a:r>
              <a:rPr lang="en-US" sz="2000" dirty="0">
                <a:solidFill>
                  <a:srgbClr val="FFFFFF"/>
                </a:solidFill>
              </a:rPr>
              <a:t> and the </a:t>
            </a:r>
            <a:r>
              <a:rPr lang="en-US" sz="2000" u="sng" dirty="0">
                <a:solidFill>
                  <a:srgbClr val="FFFFFF"/>
                </a:solidFill>
              </a:rPr>
              <a:t>amplitude modulation</a:t>
            </a:r>
            <a:r>
              <a:rPr lang="en-US" sz="2000" dirty="0">
                <a:solidFill>
                  <a:srgbClr val="FFFFFF"/>
                </a:solidFill>
              </a:rPr>
              <a:t> of the oscillation are determined by the shape of the gutter.</a:t>
            </a:r>
          </a:p>
        </p:txBody>
      </p:sp>
      <p:sp>
        <p:nvSpPr>
          <p:cNvPr id="18" name="Rectangle 12"/>
          <p:cNvSpPr>
            <a:spLocks noChangeArrowheads="1"/>
          </p:cNvSpPr>
          <p:nvPr/>
        </p:nvSpPr>
        <p:spPr bwMode="auto">
          <a:xfrm>
            <a:off x="566555" y="5462550"/>
            <a:ext cx="837093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SzPct val="80000"/>
              <a:buFont typeface="Wingdings" charset="2"/>
              <a:buChar char="§"/>
            </a:pPr>
            <a:r>
              <a:rPr lang="en-US" sz="2000" dirty="0">
                <a:solidFill>
                  <a:srgbClr val="FFFFFF"/>
                </a:solidFill>
              </a:rPr>
              <a:t>The overall oscillation amplitude will depend on </a:t>
            </a:r>
            <a:r>
              <a:rPr lang="en-US" sz="2000" u="sng" dirty="0">
                <a:solidFill>
                  <a:srgbClr val="FFFFFF"/>
                </a:solidFill>
              </a:rPr>
              <a:t>the initial conditions</a:t>
            </a:r>
            <a:r>
              <a:rPr lang="en-US" sz="2000" dirty="0">
                <a:solidFill>
                  <a:srgbClr val="FFFFFF"/>
                </a:solidFill>
              </a:rPr>
              <a:t>, i.e. how the motion of the ball started.</a:t>
            </a:r>
          </a:p>
        </p:txBody>
      </p:sp>
      <p:sp>
        <p:nvSpPr>
          <p:cNvPr id="19" name="TextBox 18"/>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Solving Hill’s Equation (1)</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29</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2213865"/>
            <a:ext cx="8442430" cy="720080"/>
          </a:xfrm>
        </p:spPr>
        <p:txBody>
          <a:bodyPr>
            <a:normAutofit fontScale="85000" lnSpcReduction="20000"/>
          </a:bodyPr>
          <a:lstStyle/>
          <a:p>
            <a:pPr>
              <a:lnSpc>
                <a:spcPct val="90000"/>
              </a:lnSpc>
              <a:buFont typeface="Wingdings" charset="2"/>
              <a:buChar char="§"/>
            </a:pPr>
            <a:r>
              <a:rPr lang="en-US" sz="3200" dirty="0"/>
              <a:t>In order to solve it </a:t>
            </a:r>
            <a:r>
              <a:rPr lang="en-US" sz="3200" dirty="0" smtClean="0"/>
              <a:t>we make an educated </a:t>
            </a:r>
            <a:r>
              <a:rPr lang="en-US" sz="3200" dirty="0"/>
              <a:t>guess </a:t>
            </a:r>
            <a:r>
              <a:rPr lang="en-US" sz="3200" dirty="0" smtClean="0"/>
              <a:t>for a </a:t>
            </a:r>
            <a:r>
              <a:rPr lang="en-US" sz="3200" dirty="0"/>
              <a:t>solution</a:t>
            </a:r>
            <a:r>
              <a:rPr lang="en-US" sz="3200" dirty="0" smtClean="0"/>
              <a:t>:</a:t>
            </a:r>
            <a:endParaRPr lang="en-US" sz="3200" dirty="0"/>
          </a:p>
        </p:txBody>
      </p:sp>
      <p:grpSp>
        <p:nvGrpSpPr>
          <p:cNvPr id="12" name="Group 1054"/>
          <p:cNvGrpSpPr>
            <a:grpSpLocks/>
          </p:cNvGrpSpPr>
          <p:nvPr/>
        </p:nvGrpSpPr>
        <p:grpSpPr bwMode="auto">
          <a:xfrm>
            <a:off x="3356865" y="1223755"/>
            <a:ext cx="2238375" cy="862012"/>
            <a:chOff x="2284" y="2284"/>
            <a:chExt cx="1410" cy="543"/>
          </a:xfrm>
          <a:solidFill>
            <a:schemeClr val="tx2"/>
          </a:solidFill>
        </p:grpSpPr>
        <p:sp>
          <p:nvSpPr>
            <p:cNvPr id="13" name="Rectangle 1053"/>
            <p:cNvSpPr>
              <a:spLocks noChangeArrowheads="1"/>
            </p:cNvSpPr>
            <p:nvPr/>
          </p:nvSpPr>
          <p:spPr bwMode="auto">
            <a:xfrm>
              <a:off x="2284" y="2284"/>
              <a:ext cx="1410" cy="543"/>
            </a:xfrm>
            <a:prstGeom prst="rect">
              <a:avLst/>
            </a:prstGeom>
            <a:grpFill/>
            <a:ln w="9525">
              <a:solidFill>
                <a:schemeClr val="tx1"/>
              </a:solidFill>
              <a:miter lim="800000"/>
              <a:headEnd/>
              <a:tailEnd/>
            </a:ln>
          </p:spPr>
          <p:txBody>
            <a:bodyPr wrap="none" anchor="ctr"/>
            <a:lstStyle/>
            <a:p>
              <a:endParaRPr lang="fr-FR"/>
            </a:p>
          </p:txBody>
        </p:sp>
        <p:graphicFrame>
          <p:nvGraphicFramePr>
            <p:cNvPr id="14" name="Object 1051"/>
            <p:cNvGraphicFramePr>
              <a:graphicFrameLocks noChangeAspect="1"/>
            </p:cNvGraphicFramePr>
            <p:nvPr>
              <p:extLst>
                <p:ext uri="{D42A27DB-BD31-4B8C-83A1-F6EECF244321}">
                  <p14:modId xmlns:p14="http://schemas.microsoft.com/office/powerpoint/2010/main" val="3447064038"/>
                </p:ext>
              </p:extLst>
            </p:nvPr>
          </p:nvGraphicFramePr>
          <p:xfrm>
            <a:off x="2307" y="2304"/>
            <a:ext cx="1370" cy="502"/>
          </p:xfrm>
          <a:graphic>
            <a:graphicData uri="http://schemas.openxmlformats.org/presentationml/2006/ole">
              <mc:AlternateContent xmlns:mc="http://schemas.openxmlformats.org/markup-compatibility/2006">
                <mc:Choice xmlns:v="urn:schemas-microsoft-com:vml" Requires="v">
                  <p:oleObj spid="_x0000_s24803" name="Equation" r:id="rId5" imgW="1663700" imgH="609600" progId="Equation.3">
                    <p:embed/>
                  </p:oleObj>
                </mc:Choice>
                <mc:Fallback>
                  <p:oleObj name="Equation" r:id="rId5" imgW="16637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 y="2304"/>
                          <a:ext cx="1370" cy="502"/>
                        </a:xfrm>
                        <a:prstGeom prst="rect">
                          <a:avLst/>
                        </a:prstGeom>
                        <a:solidFill>
                          <a:srgbClr val="D6ECFF"/>
                        </a:solidFill>
                        <a:ln>
                          <a:noFill/>
                        </a:ln>
                        <a:effectLst/>
                        <a:extLst/>
                      </p:spPr>
                    </p:pic>
                  </p:oleObj>
                </mc:Fallback>
              </mc:AlternateContent>
            </a:graphicData>
          </a:graphic>
        </p:graphicFrame>
      </p:grpSp>
      <p:graphicFrame>
        <p:nvGraphicFramePr>
          <p:cNvPr id="15" name="Object 11"/>
          <p:cNvGraphicFramePr>
            <a:graphicFrameLocks noChangeAspect="1"/>
          </p:cNvGraphicFramePr>
          <p:nvPr>
            <p:extLst>
              <p:ext uri="{D42A27DB-BD31-4B8C-83A1-F6EECF244321}">
                <p14:modId xmlns:p14="http://schemas.microsoft.com/office/powerpoint/2010/main" val="1898201695"/>
              </p:ext>
            </p:extLst>
          </p:nvPr>
        </p:nvGraphicFramePr>
        <p:xfrm>
          <a:off x="3086835" y="2668355"/>
          <a:ext cx="2679700" cy="355600"/>
        </p:xfrm>
        <a:graphic>
          <a:graphicData uri="http://schemas.openxmlformats.org/presentationml/2006/ole">
            <mc:AlternateContent xmlns:mc="http://schemas.openxmlformats.org/markup-compatibility/2006">
              <mc:Choice xmlns:v="urn:schemas-microsoft-com:vml" Requires="v">
                <p:oleObj spid="_x0000_s24804" name="Equation" r:id="rId7" imgW="2679700" imgH="355600" progId="Equation.3">
                  <p:embed/>
                </p:oleObj>
              </mc:Choice>
              <mc:Fallback>
                <p:oleObj name="Equation" r:id="rId7" imgW="26797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835" y="2668355"/>
                        <a:ext cx="2679700" cy="355600"/>
                      </a:xfrm>
                      <a:prstGeom prst="rect">
                        <a:avLst/>
                      </a:prstGeom>
                      <a:solidFill>
                        <a:schemeClr val="tx2"/>
                      </a:solidFill>
                      <a:ln w="9525">
                        <a:solidFill>
                          <a:schemeClr val="tx1"/>
                        </a:solidFill>
                        <a:miter lim="800000"/>
                        <a:headEnd/>
                        <a:tailEnd/>
                      </a:ln>
                      <a:effectLst/>
                      <a:extLst/>
                    </p:spPr>
                  </p:pic>
                </p:oleObj>
              </mc:Fallback>
            </mc:AlternateContent>
          </a:graphicData>
        </a:graphic>
      </p:graphicFrame>
      <p:sp>
        <p:nvSpPr>
          <p:cNvPr id="16" name="Content Placeholder 2"/>
          <p:cNvSpPr txBox="1">
            <a:spLocks/>
          </p:cNvSpPr>
          <p:nvPr/>
        </p:nvSpPr>
        <p:spPr>
          <a:xfrm>
            <a:off x="476545" y="3248980"/>
            <a:ext cx="8442430" cy="1485166"/>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lnSpc>
                <a:spcPct val="90000"/>
              </a:lnSpc>
              <a:spcBef>
                <a:spcPct val="20000"/>
              </a:spcBef>
              <a:buFont typeface="Wingdings" charset="2"/>
              <a:buChar char="§"/>
            </a:pPr>
            <a:r>
              <a:rPr lang="el-GR" sz="2800" b="1" dirty="0">
                <a:solidFill>
                  <a:srgbClr val="FFFFFF"/>
                </a:solidFill>
                <a:sym typeface="Symbol" charset="0"/>
              </a:rPr>
              <a:t>ε</a:t>
            </a:r>
            <a:r>
              <a:rPr lang="en-US" sz="2800" b="1" dirty="0">
                <a:solidFill>
                  <a:srgbClr val="FFFFFF"/>
                </a:solidFill>
                <a:sym typeface="Symbol" charset="0"/>
              </a:rPr>
              <a:t> </a:t>
            </a:r>
            <a:r>
              <a:rPr lang="en-US" sz="2800" dirty="0">
                <a:solidFill>
                  <a:srgbClr val="FFFFFF"/>
                </a:solidFill>
              </a:rPr>
              <a:t>and </a:t>
            </a:r>
            <a:r>
              <a:rPr lang="en-US" sz="2800" b="1" dirty="0">
                <a:solidFill>
                  <a:srgbClr val="FFFFFF"/>
                </a:solidFill>
                <a:latin typeface="Math1" charset="0"/>
                <a:sym typeface="Symbol" charset="0"/>
              </a:rPr>
              <a:t></a:t>
            </a:r>
            <a:r>
              <a:rPr lang="en-US" sz="2800" b="1" baseline="-25000" dirty="0">
                <a:solidFill>
                  <a:srgbClr val="FFFFFF"/>
                </a:solidFill>
                <a:sym typeface="Symbol" charset="0"/>
              </a:rPr>
              <a:t>0</a:t>
            </a:r>
            <a:r>
              <a:rPr lang="en-US" sz="2800" dirty="0">
                <a:solidFill>
                  <a:srgbClr val="FFFFFF"/>
                </a:solidFill>
              </a:rPr>
              <a:t> are constants, which depend on the </a:t>
            </a:r>
            <a:r>
              <a:rPr lang="en-US" sz="2800" b="1" u="sng" dirty="0">
                <a:solidFill>
                  <a:srgbClr val="FFFFFF"/>
                </a:solidFill>
              </a:rPr>
              <a:t>initial conditions</a:t>
            </a:r>
            <a:r>
              <a:rPr lang="en-US" sz="2800" dirty="0">
                <a:solidFill>
                  <a:srgbClr val="FFFFFF"/>
                </a:solidFill>
              </a:rPr>
              <a:t>.</a:t>
            </a:r>
          </a:p>
          <a:p>
            <a:pPr marL="457200" indent="-457200">
              <a:lnSpc>
                <a:spcPct val="90000"/>
              </a:lnSpc>
              <a:spcBef>
                <a:spcPct val="20000"/>
              </a:spcBef>
              <a:buFont typeface="Wingdings" charset="2"/>
              <a:buChar char="§"/>
            </a:pPr>
            <a:r>
              <a:rPr lang="en-US" sz="2800" b="1" dirty="0">
                <a:solidFill>
                  <a:srgbClr val="FFFFFF"/>
                </a:solidFill>
                <a:latin typeface="Math1" charset="0"/>
                <a:sym typeface="Symbol" charset="0"/>
              </a:rPr>
              <a:t></a:t>
            </a:r>
            <a:r>
              <a:rPr lang="en-US" sz="2800" b="1" dirty="0">
                <a:solidFill>
                  <a:srgbClr val="FFFFFF"/>
                </a:solidFill>
              </a:rPr>
              <a:t>(s)</a:t>
            </a:r>
            <a:r>
              <a:rPr lang="en-US" sz="2800" dirty="0">
                <a:solidFill>
                  <a:srgbClr val="FFFFFF"/>
                </a:solidFill>
              </a:rPr>
              <a:t> = the </a:t>
            </a:r>
            <a:r>
              <a:rPr lang="en-US" sz="2800" b="1" u="sng" dirty="0">
                <a:solidFill>
                  <a:srgbClr val="FFFFFF"/>
                </a:solidFill>
              </a:rPr>
              <a:t>amplitude modulation</a:t>
            </a:r>
            <a:r>
              <a:rPr lang="en-US" sz="2800" dirty="0">
                <a:solidFill>
                  <a:srgbClr val="FFFFFF"/>
                </a:solidFill>
              </a:rPr>
              <a:t> due to the changing focusing strength.</a:t>
            </a:r>
          </a:p>
          <a:p>
            <a:pPr marL="457200" indent="-457200">
              <a:lnSpc>
                <a:spcPct val="90000"/>
              </a:lnSpc>
              <a:spcBef>
                <a:spcPct val="20000"/>
              </a:spcBef>
              <a:buFont typeface="Wingdings" charset="2"/>
              <a:buChar char="§"/>
            </a:pPr>
            <a:r>
              <a:rPr lang="en-US" sz="2800" b="1" dirty="0">
                <a:solidFill>
                  <a:srgbClr val="FFFFFF"/>
                </a:solidFill>
                <a:latin typeface="Math1" charset="0"/>
                <a:sym typeface="Symbol" charset="0"/>
              </a:rPr>
              <a:t></a:t>
            </a:r>
            <a:r>
              <a:rPr lang="en-US" sz="2800" b="1" dirty="0">
                <a:solidFill>
                  <a:srgbClr val="FFFFFF"/>
                </a:solidFill>
              </a:rPr>
              <a:t>(s)</a:t>
            </a:r>
            <a:r>
              <a:rPr lang="en-US" sz="2800" dirty="0">
                <a:solidFill>
                  <a:srgbClr val="FFFFFF"/>
                </a:solidFill>
              </a:rPr>
              <a:t> = the </a:t>
            </a:r>
            <a:r>
              <a:rPr lang="en-US" sz="2800" b="1" u="sng" dirty="0">
                <a:solidFill>
                  <a:srgbClr val="FFFFFF"/>
                </a:solidFill>
              </a:rPr>
              <a:t>phase advance</a:t>
            </a:r>
            <a:r>
              <a:rPr lang="en-US" sz="2800" dirty="0">
                <a:solidFill>
                  <a:srgbClr val="FFFFFF"/>
                </a:solidFill>
              </a:rPr>
              <a:t>, which also depends on focusing strength.</a:t>
            </a:r>
          </a:p>
        </p:txBody>
      </p:sp>
      <p:sp>
        <p:nvSpPr>
          <p:cNvPr id="18" name="Rectangle 1029"/>
          <p:cNvSpPr>
            <a:spLocks noChangeArrowheads="1"/>
          </p:cNvSpPr>
          <p:nvPr/>
        </p:nvSpPr>
        <p:spPr bwMode="auto">
          <a:xfrm>
            <a:off x="521550" y="4674775"/>
            <a:ext cx="40957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Define some </a:t>
            </a:r>
            <a:r>
              <a:rPr lang="en-US" sz="2000" dirty="0" smtClean="0"/>
              <a:t>parameters:</a:t>
            </a:r>
            <a:endParaRPr lang="en-US" sz="2000" dirty="0"/>
          </a:p>
        </p:txBody>
      </p:sp>
      <p:grpSp>
        <p:nvGrpSpPr>
          <p:cNvPr id="19" name="Group 1056"/>
          <p:cNvGrpSpPr>
            <a:grpSpLocks/>
          </p:cNvGrpSpPr>
          <p:nvPr/>
        </p:nvGrpSpPr>
        <p:grpSpPr bwMode="auto">
          <a:xfrm>
            <a:off x="3716905" y="4554125"/>
            <a:ext cx="2405062" cy="1727200"/>
            <a:chOff x="2709" y="1024"/>
            <a:chExt cx="1515" cy="1088"/>
          </a:xfrm>
        </p:grpSpPr>
        <p:graphicFrame>
          <p:nvGraphicFramePr>
            <p:cNvPr id="20" name="Object 1036"/>
            <p:cNvGraphicFramePr>
              <a:graphicFrameLocks noChangeAspect="1"/>
            </p:cNvGraphicFramePr>
            <p:nvPr>
              <p:extLst>
                <p:ext uri="{D42A27DB-BD31-4B8C-83A1-F6EECF244321}">
                  <p14:modId xmlns:p14="http://schemas.microsoft.com/office/powerpoint/2010/main" val="644924568"/>
                </p:ext>
              </p:extLst>
            </p:nvPr>
          </p:nvGraphicFramePr>
          <p:xfrm>
            <a:off x="3472" y="1024"/>
            <a:ext cx="752" cy="1088"/>
          </p:xfrm>
          <a:graphic>
            <a:graphicData uri="http://schemas.openxmlformats.org/presentationml/2006/ole">
              <mc:AlternateContent xmlns:mc="http://schemas.openxmlformats.org/markup-compatibility/2006">
                <mc:Choice xmlns:v="urn:schemas-microsoft-com:vml" Requires="v">
                  <p:oleObj spid="_x0000_s24805" name="Equation" r:id="rId9" imgW="1193800" imgH="1727200" progId="Equation.3">
                    <p:embed/>
                  </p:oleObj>
                </mc:Choice>
                <mc:Fallback>
                  <p:oleObj name="Equation" r:id="rId9" imgW="1193800" imgH="172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2" y="1024"/>
                          <a:ext cx="752" cy="1088"/>
                        </a:xfrm>
                        <a:prstGeom prst="rect">
                          <a:avLst/>
                        </a:prstGeom>
                        <a:solidFill>
                          <a:srgbClr val="D6ECFF"/>
                        </a:solidFill>
                        <a:ln w="9525">
                          <a:solidFill>
                            <a:schemeClr val="tx1"/>
                          </a:solidFill>
                          <a:miter lim="800000"/>
                          <a:headEnd/>
                          <a:tailEnd/>
                        </a:ln>
                        <a:effectLst/>
                        <a:extLst/>
                      </p:spPr>
                    </p:pic>
                  </p:oleObj>
                </mc:Fallback>
              </mc:AlternateContent>
            </a:graphicData>
          </a:graphic>
        </p:graphicFrame>
        <p:grpSp>
          <p:nvGrpSpPr>
            <p:cNvPr id="21" name="Group 1041"/>
            <p:cNvGrpSpPr>
              <a:grpSpLocks/>
            </p:cNvGrpSpPr>
            <p:nvPr/>
          </p:nvGrpSpPr>
          <p:grpSpPr bwMode="auto">
            <a:xfrm>
              <a:off x="2709" y="1245"/>
              <a:ext cx="755" cy="609"/>
              <a:chOff x="2675" y="1139"/>
              <a:chExt cx="556" cy="563"/>
            </a:xfrm>
          </p:grpSpPr>
          <p:sp>
            <p:nvSpPr>
              <p:cNvPr id="22" name="Line 1037"/>
              <p:cNvSpPr>
                <a:spLocks noChangeShapeType="1"/>
              </p:cNvSpPr>
              <p:nvPr/>
            </p:nvSpPr>
            <p:spPr bwMode="auto">
              <a:xfrm>
                <a:off x="2675" y="1139"/>
                <a:ext cx="5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038"/>
              <p:cNvSpPr>
                <a:spLocks noChangeShapeType="1"/>
              </p:cNvSpPr>
              <p:nvPr/>
            </p:nvSpPr>
            <p:spPr bwMode="auto">
              <a:xfrm>
                <a:off x="2867" y="1139"/>
                <a:ext cx="364" cy="2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039"/>
              <p:cNvSpPr>
                <a:spLocks noChangeShapeType="1"/>
              </p:cNvSpPr>
              <p:nvPr/>
            </p:nvSpPr>
            <p:spPr bwMode="auto">
              <a:xfrm>
                <a:off x="2873" y="1139"/>
                <a:ext cx="350" cy="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6" name="Group 1062"/>
          <p:cNvGrpSpPr>
            <a:grpSpLocks/>
          </p:cNvGrpSpPr>
          <p:nvPr/>
        </p:nvGrpSpPr>
        <p:grpSpPr bwMode="auto">
          <a:xfrm>
            <a:off x="566555" y="5049179"/>
            <a:ext cx="4059238" cy="1104900"/>
            <a:chOff x="530" y="1330"/>
            <a:chExt cx="2557" cy="696"/>
          </a:xfrm>
        </p:grpSpPr>
        <p:sp>
          <p:nvSpPr>
            <p:cNvPr id="27" name="Rectangle 1042"/>
            <p:cNvSpPr>
              <a:spLocks noChangeArrowheads="1"/>
            </p:cNvSpPr>
            <p:nvPr/>
          </p:nvSpPr>
          <p:spPr bwMode="auto">
            <a:xfrm>
              <a:off x="530" y="1330"/>
              <a:ext cx="116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…and let</a:t>
              </a:r>
            </a:p>
          </p:txBody>
        </p:sp>
        <p:graphicFrame>
          <p:nvGraphicFramePr>
            <p:cNvPr id="28" name="Object 1043"/>
            <p:cNvGraphicFramePr>
              <a:graphicFrameLocks noChangeAspect="1"/>
            </p:cNvGraphicFramePr>
            <p:nvPr>
              <p:extLst>
                <p:ext uri="{D42A27DB-BD31-4B8C-83A1-F6EECF244321}">
                  <p14:modId xmlns:p14="http://schemas.microsoft.com/office/powerpoint/2010/main" val="2811369745"/>
                </p:ext>
              </p:extLst>
            </p:nvPr>
          </p:nvGraphicFramePr>
          <p:xfrm>
            <a:off x="1655" y="1334"/>
            <a:ext cx="912" cy="200"/>
          </p:xfrm>
          <a:graphic>
            <a:graphicData uri="http://schemas.openxmlformats.org/presentationml/2006/ole">
              <mc:AlternateContent xmlns:mc="http://schemas.openxmlformats.org/markup-compatibility/2006">
                <mc:Choice xmlns:v="urn:schemas-microsoft-com:vml" Requires="v">
                  <p:oleObj spid="_x0000_s24806" name="Equation" r:id="rId11" imgW="1447172" imgH="317362" progId="Equation.3">
                    <p:embed/>
                  </p:oleObj>
                </mc:Choice>
                <mc:Fallback>
                  <p:oleObj name="Equation" r:id="rId11" imgW="1447172"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5" y="1334"/>
                          <a:ext cx="912" cy="200"/>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29" name="AutoShape 1050"/>
            <p:cNvSpPr>
              <a:spLocks/>
            </p:cNvSpPr>
            <p:nvPr/>
          </p:nvSpPr>
          <p:spPr bwMode="auto">
            <a:xfrm>
              <a:off x="2061" y="1642"/>
              <a:ext cx="1026" cy="384"/>
            </a:xfrm>
            <a:prstGeom prst="borderCallout2">
              <a:avLst>
                <a:gd name="adj1" fmla="val 18750"/>
                <a:gd name="adj2" fmla="val -4681"/>
                <a:gd name="adj3" fmla="val 18750"/>
                <a:gd name="adj4" fmla="val -14311"/>
                <a:gd name="adj5" fmla="val -31617"/>
                <a:gd name="adj6" fmla="val -31667"/>
              </a:avLst>
            </a:prstGeom>
            <a:noFill/>
            <a:ln w="9525">
              <a:solidFill>
                <a:schemeClr val="tx1"/>
              </a:solidFill>
              <a:miter lim="800000"/>
              <a:headEnd/>
              <a:tailEnd/>
            </a:ln>
          </p:spPr>
          <p:txBody>
            <a:bodyPr anchor="ctr"/>
            <a:lstStyle/>
            <a:p>
              <a:pPr algn="ctr" eaLnBrk="0" hangingPunct="0"/>
              <a:r>
                <a:rPr lang="en-US" sz="1400" dirty="0">
                  <a:solidFill>
                    <a:schemeClr val="accent1"/>
                  </a:solidFill>
                  <a:latin typeface="Times New Roman" charset="0"/>
                </a:rPr>
                <a:t>Remember </a:t>
              </a:r>
              <a:r>
                <a:rPr lang="en-US" sz="1400" dirty="0">
                  <a:solidFill>
                    <a:schemeClr val="accent1"/>
                  </a:solidFill>
                  <a:latin typeface="Times New Roman" charset="0"/>
                  <a:sym typeface="Symbol" charset="0"/>
                </a:rPr>
                <a:t> is still a function of s</a:t>
              </a:r>
              <a:endParaRPr lang="en-US" sz="1400" dirty="0">
                <a:solidFill>
                  <a:schemeClr val="accent1"/>
                </a:solidFill>
                <a:latin typeface="Times New Roman" charset="0"/>
              </a:endParaRPr>
            </a:p>
          </p:txBody>
        </p:sp>
      </p:grpSp>
      <p:sp>
        <p:nvSpPr>
          <p:cNvPr id="30" name="TextBox 29"/>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65690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smtClean="0"/>
              <a:t>Overview of the Lectures:</a:t>
            </a:r>
            <a:endParaRPr lang="en-US" dirty="0"/>
          </a:p>
        </p:txBody>
      </p:sp>
      <p:sp>
        <p:nvSpPr>
          <p:cNvPr id="3" name="Content Placeholder 2"/>
          <p:cNvSpPr>
            <a:spLocks noGrp="1"/>
          </p:cNvSpPr>
          <p:nvPr>
            <p:ph idx="1"/>
          </p:nvPr>
        </p:nvSpPr>
        <p:spPr>
          <a:xfrm>
            <a:off x="1511660" y="1133745"/>
            <a:ext cx="7052320" cy="765085"/>
          </a:xfrm>
        </p:spPr>
        <p:txBody>
          <a:bodyPr>
            <a:normAutofit/>
          </a:bodyPr>
          <a:lstStyle/>
          <a:p>
            <a:r>
              <a:rPr lang="en-US" sz="3200" dirty="0" smtClean="0"/>
              <a:t>4 Lectures of 1 ½ hours each.</a:t>
            </a:r>
            <a:endParaRPr lang="en-US" dirty="0" smtClean="0"/>
          </a:p>
          <a:p>
            <a:endParaRPr lang="en-US"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graphicFrame>
        <p:nvGraphicFramePr>
          <p:cNvPr id="7" name="Table 6"/>
          <p:cNvGraphicFramePr>
            <a:graphicFrameLocks noGrp="1"/>
          </p:cNvGraphicFramePr>
          <p:nvPr>
            <p:extLst>
              <p:ext uri="{D42A27DB-BD31-4B8C-83A1-F6EECF244321}">
                <p14:modId xmlns:p14="http://schemas.microsoft.com/office/powerpoint/2010/main" val="3932445149"/>
              </p:ext>
            </p:extLst>
          </p:nvPr>
        </p:nvGraphicFramePr>
        <p:xfrm>
          <a:off x="1646675" y="1808820"/>
          <a:ext cx="6660740" cy="1854200"/>
        </p:xfrm>
        <a:graphic>
          <a:graphicData uri="http://schemas.openxmlformats.org/drawingml/2006/table">
            <a:tbl>
              <a:tblPr firstRow="1" bandRow="1">
                <a:tableStyleId>{7DF18680-E054-41AD-8BC1-D1AEF772440D}</a:tableStyleId>
              </a:tblPr>
              <a:tblGrid>
                <a:gridCol w="914219"/>
                <a:gridCol w="1871973"/>
                <a:gridCol w="3874548"/>
              </a:tblGrid>
              <a:tr h="370840">
                <a:tc>
                  <a:txBody>
                    <a:bodyPr/>
                    <a:lstStyle/>
                    <a:p>
                      <a:r>
                        <a:rPr lang="en-US" dirty="0" smtClean="0">
                          <a:latin typeface="+mj-lt"/>
                        </a:rPr>
                        <a:t>Lecture</a:t>
                      </a:r>
                      <a:endParaRPr lang="en-US" dirty="0">
                        <a:latin typeface="+mj-lt"/>
                        <a:cs typeface="Arial Black"/>
                      </a:endParaRPr>
                    </a:p>
                  </a:txBody>
                  <a:tcPr/>
                </a:tc>
                <a:tc>
                  <a:txBody>
                    <a:bodyPr/>
                    <a:lstStyle/>
                    <a:p>
                      <a:r>
                        <a:rPr lang="en-US" dirty="0" smtClean="0">
                          <a:latin typeface="+mj-lt"/>
                        </a:rPr>
                        <a:t>Date</a:t>
                      </a:r>
                      <a:r>
                        <a:rPr lang="en-US" baseline="0" dirty="0" smtClean="0">
                          <a:latin typeface="+mj-lt"/>
                        </a:rPr>
                        <a:t> </a:t>
                      </a:r>
                      <a:endParaRPr lang="en-US" dirty="0">
                        <a:latin typeface="+mj-lt"/>
                        <a:cs typeface="Arial Black"/>
                      </a:endParaRPr>
                    </a:p>
                  </a:txBody>
                  <a:tcPr/>
                </a:tc>
                <a:tc>
                  <a:txBody>
                    <a:bodyPr/>
                    <a:lstStyle/>
                    <a:p>
                      <a:r>
                        <a:rPr lang="en-US" dirty="0" smtClean="0">
                          <a:latin typeface="+mj-lt"/>
                        </a:rPr>
                        <a:t>Subject(s)</a:t>
                      </a:r>
                      <a:endParaRPr lang="en-US" dirty="0">
                        <a:latin typeface="+mj-lt"/>
                        <a:cs typeface="Arial Black"/>
                      </a:endParaRPr>
                    </a:p>
                  </a:txBody>
                  <a:tcPr/>
                </a:tc>
              </a:tr>
              <a:tr h="370840">
                <a:tc>
                  <a:txBody>
                    <a:bodyPr/>
                    <a:lstStyle/>
                    <a:p>
                      <a:pPr algn="ctr"/>
                      <a:r>
                        <a:rPr lang="en-US" dirty="0" smtClean="0">
                          <a:latin typeface="+mj-lt"/>
                        </a:rPr>
                        <a:t>1</a:t>
                      </a:r>
                      <a:endParaRPr lang="en-US" dirty="0">
                        <a:latin typeface="+mj-lt"/>
                        <a:cs typeface="Arial Black"/>
                      </a:endParaRPr>
                    </a:p>
                  </a:txBody>
                  <a:tcPr/>
                </a:tc>
                <a:tc>
                  <a:txBody>
                    <a:bodyPr/>
                    <a:lstStyle/>
                    <a:p>
                      <a:r>
                        <a:rPr lang="en-US" dirty="0" smtClean="0">
                          <a:latin typeface="+mj-lt"/>
                        </a:rPr>
                        <a:t>Thu.</a:t>
                      </a:r>
                      <a:r>
                        <a:rPr lang="en-US" baseline="0" dirty="0" smtClean="0">
                          <a:latin typeface="+mj-lt"/>
                        </a:rPr>
                        <a:t> 6 Sep. 09:00</a:t>
                      </a:r>
                      <a:endParaRPr lang="en-US" dirty="0">
                        <a:latin typeface="+mj-lt"/>
                        <a:cs typeface="Arial Black"/>
                      </a:endParaRPr>
                    </a:p>
                  </a:txBody>
                  <a:tcPr/>
                </a:tc>
                <a:tc>
                  <a:txBody>
                    <a:bodyPr/>
                    <a:lstStyle/>
                    <a:p>
                      <a:r>
                        <a:rPr lang="en-US" baseline="0" dirty="0" smtClean="0">
                          <a:latin typeface="+mj-lt"/>
                        </a:rPr>
                        <a:t>Introduction &amp; Transverse Motion</a:t>
                      </a:r>
                      <a:endParaRPr lang="en-US" dirty="0">
                        <a:latin typeface="+mj-lt"/>
                        <a:cs typeface="Arial Black"/>
                      </a:endParaRPr>
                    </a:p>
                  </a:txBody>
                  <a:tcPr/>
                </a:tc>
              </a:tr>
              <a:tr h="370840">
                <a:tc>
                  <a:txBody>
                    <a:bodyPr/>
                    <a:lstStyle/>
                    <a:p>
                      <a:pPr algn="ctr"/>
                      <a:r>
                        <a:rPr lang="en-US" dirty="0" smtClean="0">
                          <a:latin typeface="+mj-lt"/>
                        </a:rPr>
                        <a:t>2</a:t>
                      </a:r>
                      <a:endParaRPr lang="en-US" dirty="0">
                        <a:latin typeface="+mj-lt"/>
                        <a:cs typeface="Arial Black"/>
                      </a:endParaRPr>
                    </a:p>
                  </a:txBody>
                  <a:tcPr/>
                </a:tc>
                <a:tc>
                  <a:txBody>
                    <a:bodyPr/>
                    <a:lstStyle/>
                    <a:p>
                      <a:r>
                        <a:rPr lang="en-US" dirty="0" smtClean="0">
                          <a:latin typeface="+mj-lt"/>
                        </a:rPr>
                        <a:t>Thu. 6 Sep. 17:30 </a:t>
                      </a:r>
                      <a:endParaRPr lang="en-US" dirty="0">
                        <a:latin typeface="+mj-lt"/>
                        <a:cs typeface="Arial Black"/>
                      </a:endParaRPr>
                    </a:p>
                  </a:txBody>
                  <a:tcPr/>
                </a:tc>
                <a:tc>
                  <a:txBody>
                    <a:bodyPr/>
                    <a:lstStyle/>
                    <a:p>
                      <a:r>
                        <a:rPr lang="en-US" dirty="0" smtClean="0">
                          <a:latin typeface="+mj-lt"/>
                        </a:rPr>
                        <a:t>Lattices &amp; Resonances</a:t>
                      </a:r>
                      <a:endParaRPr lang="en-US" dirty="0">
                        <a:latin typeface="+mj-lt"/>
                        <a:cs typeface="Arial Black"/>
                      </a:endParaRPr>
                    </a:p>
                  </a:txBody>
                  <a:tcPr/>
                </a:tc>
              </a:tr>
              <a:tr h="370840">
                <a:tc>
                  <a:txBody>
                    <a:bodyPr/>
                    <a:lstStyle/>
                    <a:p>
                      <a:pPr algn="ctr"/>
                      <a:r>
                        <a:rPr lang="en-US" dirty="0" smtClean="0">
                          <a:latin typeface="+mj-lt"/>
                        </a:rPr>
                        <a:t>3</a:t>
                      </a:r>
                      <a:endParaRPr lang="en-US" dirty="0">
                        <a:latin typeface="+mj-lt"/>
                        <a:cs typeface="Arial Black"/>
                      </a:endParaRPr>
                    </a:p>
                  </a:txBody>
                  <a:tcPr/>
                </a:tc>
                <a:tc>
                  <a:txBody>
                    <a:bodyPr/>
                    <a:lstStyle/>
                    <a:p>
                      <a:r>
                        <a:rPr lang="en-US" dirty="0" smtClean="0">
                          <a:latin typeface="+mj-lt"/>
                        </a:rPr>
                        <a:t>Fri. 7 Sep.</a:t>
                      </a:r>
                      <a:r>
                        <a:rPr lang="en-US" baseline="0" dirty="0" smtClean="0">
                          <a:latin typeface="+mj-lt"/>
                        </a:rPr>
                        <a:t> 09:00</a:t>
                      </a:r>
                      <a:endParaRPr lang="en-US" dirty="0">
                        <a:latin typeface="+mj-lt"/>
                        <a:cs typeface="Arial Black"/>
                      </a:endParaRPr>
                    </a:p>
                  </a:txBody>
                  <a:tcPr/>
                </a:tc>
                <a:tc>
                  <a:txBody>
                    <a:bodyPr/>
                    <a:lstStyle/>
                    <a:p>
                      <a:r>
                        <a:rPr lang="en-US" dirty="0" smtClean="0">
                          <a:latin typeface="+mj-lt"/>
                        </a:rPr>
                        <a:t>Longitudinal Motion &amp; Beam Transfer</a:t>
                      </a:r>
                      <a:endParaRPr lang="en-US" dirty="0">
                        <a:latin typeface="+mj-lt"/>
                        <a:cs typeface="Arial Black"/>
                      </a:endParaRPr>
                    </a:p>
                  </a:txBody>
                  <a:tcPr/>
                </a:tc>
              </a:tr>
              <a:tr h="370840">
                <a:tc>
                  <a:txBody>
                    <a:bodyPr/>
                    <a:lstStyle/>
                    <a:p>
                      <a:pPr algn="ctr"/>
                      <a:r>
                        <a:rPr lang="en-US" dirty="0" smtClean="0">
                          <a:latin typeface="+mj-lt"/>
                        </a:rPr>
                        <a:t>4</a:t>
                      </a:r>
                      <a:endParaRPr lang="en-US" dirty="0">
                        <a:latin typeface="+mj-lt"/>
                        <a:cs typeface="Arial Black"/>
                      </a:endParaRPr>
                    </a:p>
                  </a:txBody>
                  <a:tcPr/>
                </a:tc>
                <a:tc>
                  <a:txBody>
                    <a:bodyPr/>
                    <a:lstStyle/>
                    <a:p>
                      <a:r>
                        <a:rPr lang="en-US" dirty="0" smtClean="0">
                          <a:latin typeface="+mj-lt"/>
                        </a:rPr>
                        <a:t>Sat. 8 Sep 09:00</a:t>
                      </a:r>
                      <a:endParaRPr lang="en-US" dirty="0">
                        <a:latin typeface="+mj-lt"/>
                        <a:cs typeface="Arial Black"/>
                      </a:endParaRPr>
                    </a:p>
                  </a:txBody>
                  <a:tcPr/>
                </a:tc>
                <a:tc>
                  <a:txBody>
                    <a:bodyPr/>
                    <a:lstStyle/>
                    <a:p>
                      <a:r>
                        <a:rPr lang="en-US" dirty="0" smtClean="0">
                          <a:latin typeface="+mj-lt"/>
                        </a:rPr>
                        <a:t>Instabilities &amp; Collective</a:t>
                      </a:r>
                      <a:r>
                        <a:rPr lang="en-US" baseline="0" dirty="0" smtClean="0">
                          <a:latin typeface="+mj-lt"/>
                        </a:rPr>
                        <a:t> Effects</a:t>
                      </a:r>
                      <a:endParaRPr lang="en-US" dirty="0">
                        <a:latin typeface="+mj-lt"/>
                        <a:cs typeface="Arial Black"/>
                      </a:endParaRPr>
                    </a:p>
                  </a:txBody>
                  <a:tcPr/>
                </a:tc>
              </a:tr>
            </a:tbl>
          </a:graphicData>
        </a:graphic>
      </p:graphicFrame>
      <p:sp>
        <p:nvSpPr>
          <p:cNvPr id="12" name="Content Placeholder 2"/>
          <p:cNvSpPr txBox="1">
            <a:spLocks/>
          </p:cNvSpPr>
          <p:nvPr/>
        </p:nvSpPr>
        <p:spPr>
          <a:xfrm>
            <a:off x="1601670" y="3744035"/>
            <a:ext cx="7052320" cy="675075"/>
          </a:xfrm>
          <a:prstGeom prst="rect">
            <a:avLst/>
          </a:prstGeom>
        </p:spPr>
        <p:txBody>
          <a:bodyPr vert="horz">
            <a:normAutofit fontScale="7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3200" dirty="0" smtClean="0"/>
              <a:t>Most of the examples or material in these lectures are based on the CERN accelerator complex.</a:t>
            </a:r>
            <a:endParaRPr lang="en-US" dirty="0" smtClean="0"/>
          </a:p>
          <a:p>
            <a:endParaRPr lang="en-US" dirty="0"/>
          </a:p>
        </p:txBody>
      </p:sp>
      <p:sp>
        <p:nvSpPr>
          <p:cNvPr id="13" name="TextBox 12"/>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
        <p:nvSpPr>
          <p:cNvPr id="14" name="Content Placeholder 2"/>
          <p:cNvSpPr txBox="1">
            <a:spLocks/>
          </p:cNvSpPr>
          <p:nvPr/>
        </p:nvSpPr>
        <p:spPr>
          <a:xfrm>
            <a:off x="521550" y="4599129"/>
            <a:ext cx="8100900" cy="1935216"/>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3200" dirty="0" smtClean="0"/>
              <a:t>Useful books/material:</a:t>
            </a:r>
          </a:p>
          <a:p>
            <a:pPr lvl="1"/>
            <a:r>
              <a:rPr lang="en-US" dirty="0" smtClean="0"/>
              <a:t>An Introduction to Particle Accelerators, by Edmund Wilson</a:t>
            </a:r>
          </a:p>
          <a:p>
            <a:pPr lvl="1"/>
            <a:r>
              <a:rPr lang="en-US" dirty="0" smtClean="0"/>
              <a:t>Particle Accelerator Physics, by Helmut </a:t>
            </a:r>
            <a:r>
              <a:rPr lang="en-US" dirty="0" err="1" smtClean="0"/>
              <a:t>Wiedermann</a:t>
            </a:r>
            <a:endParaRPr lang="en-US" dirty="0" smtClean="0"/>
          </a:p>
          <a:p>
            <a:pPr lvl="1"/>
            <a:r>
              <a:rPr lang="en-US" dirty="0" smtClean="0"/>
              <a:t>CAS (CERN Accelerator School) proceedings</a:t>
            </a:r>
          </a:p>
          <a:p>
            <a:pPr lvl="2"/>
            <a:r>
              <a:rPr lang="en-US" dirty="0">
                <a:hlinkClick r:id="rId4"/>
              </a:rPr>
              <a:t>http://cas.web.cern.ch/cas/</a:t>
            </a:r>
            <a:r>
              <a:rPr lang="en-US" dirty="0" smtClean="0">
                <a:hlinkClick r:id="rId4"/>
              </a:rPr>
              <a:t>welcome.html</a:t>
            </a:r>
            <a:endParaRPr lang="en-US" dirty="0" smtClean="0"/>
          </a:p>
          <a:p>
            <a:endParaRPr lang="en-US" dirty="0"/>
          </a:p>
        </p:txBody>
      </p:sp>
    </p:spTree>
    <p:extLst>
      <p:ext uri="{BB962C8B-B14F-4D97-AF65-F5344CB8AC3E}">
        <p14:creationId xmlns:p14="http://schemas.microsoft.com/office/powerpoint/2010/main" val="154050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a:t>Solving Hill’s Equation </a:t>
            </a:r>
            <a:r>
              <a:rPr lang="en-US" sz="3600" dirty="0" smtClean="0"/>
              <a:t>(2)</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30</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360039"/>
          </a:xfrm>
        </p:spPr>
        <p:txBody>
          <a:bodyPr>
            <a:normAutofit fontScale="77500" lnSpcReduction="20000"/>
          </a:bodyPr>
          <a:lstStyle/>
          <a:p>
            <a:pPr>
              <a:lnSpc>
                <a:spcPct val="90000"/>
              </a:lnSpc>
              <a:buFont typeface="Wingdings" charset="2"/>
              <a:buChar char="§"/>
            </a:pPr>
            <a:r>
              <a:rPr lang="en-US" sz="3200" dirty="0" smtClean="0"/>
              <a:t>Differentiate our guess twice:</a:t>
            </a:r>
          </a:p>
        </p:txBody>
      </p:sp>
      <p:graphicFrame>
        <p:nvGraphicFramePr>
          <p:cNvPr id="12" name="Object 1045"/>
          <p:cNvGraphicFramePr>
            <a:graphicFrameLocks noChangeAspect="1"/>
          </p:cNvGraphicFramePr>
          <p:nvPr>
            <p:extLst>
              <p:ext uri="{D42A27DB-BD31-4B8C-83A1-F6EECF244321}">
                <p14:modId xmlns:p14="http://schemas.microsoft.com/office/powerpoint/2010/main" val="2971602089"/>
              </p:ext>
            </p:extLst>
          </p:nvPr>
        </p:nvGraphicFramePr>
        <p:xfrm>
          <a:off x="1016605" y="1628800"/>
          <a:ext cx="3035300" cy="609600"/>
        </p:xfrm>
        <a:graphic>
          <a:graphicData uri="http://schemas.openxmlformats.org/presentationml/2006/ole">
            <mc:AlternateContent xmlns:mc="http://schemas.openxmlformats.org/markup-compatibility/2006">
              <mc:Choice xmlns:v="urn:schemas-microsoft-com:vml" Requires="v">
                <p:oleObj spid="_x0000_s27817" name="Equation" r:id="rId5" imgW="3035300" imgH="609600" progId="Equation.3">
                  <p:embed/>
                </p:oleObj>
              </mc:Choice>
              <mc:Fallback>
                <p:oleObj name="Equation" r:id="rId5" imgW="30353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605" y="1628800"/>
                        <a:ext cx="3035300" cy="609600"/>
                      </a:xfrm>
                      <a:prstGeom prst="rect">
                        <a:avLst/>
                      </a:prstGeom>
                      <a:solidFill>
                        <a:schemeClr val="tx2"/>
                      </a:solidFill>
                      <a:ln w="9525">
                        <a:solidFill>
                          <a:schemeClr val="tx1"/>
                        </a:solidFill>
                        <a:miter lim="800000"/>
                        <a:headEnd/>
                        <a:tailEnd/>
                      </a:ln>
                      <a:effectLst/>
                      <a:extLst/>
                    </p:spPr>
                  </p:pic>
                </p:oleObj>
              </mc:Fallback>
            </mc:AlternateContent>
          </a:graphicData>
        </a:graphic>
      </p:graphicFrame>
      <p:graphicFrame>
        <p:nvGraphicFramePr>
          <p:cNvPr id="13" name="Object 1049"/>
          <p:cNvGraphicFramePr>
            <a:graphicFrameLocks noChangeAspect="1"/>
          </p:cNvGraphicFramePr>
          <p:nvPr>
            <p:extLst>
              <p:ext uri="{D42A27DB-BD31-4B8C-83A1-F6EECF244321}">
                <p14:modId xmlns:p14="http://schemas.microsoft.com/office/powerpoint/2010/main" val="1965421978"/>
              </p:ext>
            </p:extLst>
          </p:nvPr>
        </p:nvGraphicFramePr>
        <p:xfrm>
          <a:off x="1016605" y="2348880"/>
          <a:ext cx="7672387" cy="352425"/>
        </p:xfrm>
        <a:graphic>
          <a:graphicData uri="http://schemas.openxmlformats.org/presentationml/2006/ole">
            <mc:AlternateContent xmlns:mc="http://schemas.openxmlformats.org/markup-compatibility/2006">
              <mc:Choice xmlns:v="urn:schemas-microsoft-com:vml" Requires="v">
                <p:oleObj spid="_x0000_s27818" name="Equation" r:id="rId7" imgW="7429500" imgH="342900" progId="Equation.3">
                  <p:embed/>
                </p:oleObj>
              </mc:Choice>
              <mc:Fallback>
                <p:oleObj name="Equation" r:id="rId7" imgW="74295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605" y="2348880"/>
                        <a:ext cx="7672387" cy="352425"/>
                      </a:xfrm>
                      <a:prstGeom prst="rect">
                        <a:avLst/>
                      </a:prstGeom>
                      <a:solidFill>
                        <a:schemeClr val="tx2"/>
                      </a:solidFill>
                      <a:ln w="9525">
                        <a:solidFill>
                          <a:schemeClr val="tx1"/>
                        </a:solidFill>
                        <a:miter lim="800000"/>
                        <a:headEnd/>
                        <a:tailEnd/>
                      </a:ln>
                      <a:effectLst/>
                      <a:extLst/>
                    </p:spPr>
                  </p:pic>
                </p:oleObj>
              </mc:Fallback>
            </mc:AlternateContent>
          </a:graphicData>
        </a:graphic>
      </p:graphicFrame>
      <p:sp>
        <p:nvSpPr>
          <p:cNvPr id="15" name="Content Placeholder 2"/>
          <p:cNvSpPr txBox="1">
            <a:spLocks/>
          </p:cNvSpPr>
          <p:nvPr/>
        </p:nvSpPr>
        <p:spPr>
          <a:xfrm>
            <a:off x="476545" y="2798931"/>
            <a:ext cx="8442430" cy="360040"/>
          </a:xfrm>
          <a:prstGeom prst="rect">
            <a:avLst/>
          </a:prstGeom>
        </p:spPr>
        <p:txBody>
          <a:bodyPr vert="horz">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90000"/>
              </a:lnSpc>
              <a:buFont typeface="Wingdings" charset="2"/>
              <a:buChar char="§"/>
            </a:pPr>
            <a:r>
              <a:rPr lang="en-US" sz="3200" dirty="0" smtClean="0"/>
              <a:t>Substitute these results in Hill’s equation:</a:t>
            </a:r>
          </a:p>
        </p:txBody>
      </p:sp>
      <p:graphicFrame>
        <p:nvGraphicFramePr>
          <p:cNvPr id="16" name="Object 29"/>
          <p:cNvGraphicFramePr>
            <a:graphicFrameLocks noChangeAspect="1"/>
          </p:cNvGraphicFramePr>
          <p:nvPr>
            <p:extLst>
              <p:ext uri="{D42A27DB-BD31-4B8C-83A1-F6EECF244321}">
                <p14:modId xmlns:p14="http://schemas.microsoft.com/office/powerpoint/2010/main" val="3827128764"/>
              </p:ext>
            </p:extLst>
          </p:nvPr>
        </p:nvGraphicFramePr>
        <p:xfrm>
          <a:off x="1331640" y="3293985"/>
          <a:ext cx="7250112" cy="792162"/>
        </p:xfrm>
        <a:graphic>
          <a:graphicData uri="http://schemas.openxmlformats.org/presentationml/2006/ole">
            <mc:AlternateContent xmlns:mc="http://schemas.openxmlformats.org/markup-compatibility/2006">
              <mc:Choice xmlns:v="urn:schemas-microsoft-com:vml" Requires="v">
                <p:oleObj spid="_x0000_s27819" name="Equation" r:id="rId9" imgW="6972300" imgH="762000" progId="Equation.3">
                  <p:embed/>
                </p:oleObj>
              </mc:Choice>
              <mc:Fallback>
                <p:oleObj name="Equation" r:id="rId9" imgW="6972300" imgH="762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3293985"/>
                        <a:ext cx="7250112" cy="792162"/>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17" name="AutoShape 34"/>
          <p:cNvSpPr>
            <a:spLocks noChangeArrowheads="1"/>
          </p:cNvSpPr>
          <p:nvPr/>
        </p:nvSpPr>
        <p:spPr bwMode="auto">
          <a:xfrm>
            <a:off x="566555" y="4239090"/>
            <a:ext cx="3375375" cy="1395155"/>
          </a:xfrm>
          <a:prstGeom prst="cloudCallout">
            <a:avLst>
              <a:gd name="adj1" fmla="val 73813"/>
              <a:gd name="adj2" fmla="val -69978"/>
            </a:avLst>
          </a:prstGeom>
          <a:noFill/>
          <a:ln w="9525">
            <a:solidFill>
              <a:schemeClr val="tx1"/>
            </a:solidFill>
            <a:round/>
            <a:headEnd/>
            <a:tailEnd/>
          </a:ln>
        </p:spPr>
        <p:txBody>
          <a:bodyPr anchor="ctr"/>
          <a:lstStyle/>
          <a:p>
            <a:pPr algn="ctr" eaLnBrk="0" hangingPunct="0"/>
            <a:r>
              <a:rPr lang="en-US" sz="1600" b="1" dirty="0">
                <a:solidFill>
                  <a:srgbClr val="7FD13B"/>
                </a:solidFill>
              </a:rPr>
              <a:t>Sine and Cosine are orthogonal and will never be 0 at the same time</a:t>
            </a:r>
          </a:p>
        </p:txBody>
      </p:sp>
      <p:sp>
        <p:nvSpPr>
          <p:cNvPr id="18" name="AutoShape 34"/>
          <p:cNvSpPr>
            <a:spLocks noChangeArrowheads="1"/>
          </p:cNvSpPr>
          <p:nvPr/>
        </p:nvSpPr>
        <p:spPr bwMode="auto">
          <a:xfrm>
            <a:off x="4617005" y="4419110"/>
            <a:ext cx="4335490" cy="1372671"/>
          </a:xfrm>
          <a:prstGeom prst="cloudCallout">
            <a:avLst>
              <a:gd name="adj1" fmla="val -44339"/>
              <a:gd name="adj2" fmla="val -87804"/>
            </a:avLst>
          </a:prstGeom>
          <a:noFill/>
          <a:ln w="9525">
            <a:solidFill>
              <a:schemeClr val="tx1"/>
            </a:solidFill>
            <a:round/>
            <a:headEnd/>
            <a:tailEnd/>
          </a:ln>
        </p:spPr>
        <p:txBody>
          <a:bodyPr anchor="ctr"/>
          <a:lstStyle/>
          <a:p>
            <a:pPr algn="ctr" eaLnBrk="0" hangingPunct="0"/>
            <a:r>
              <a:rPr lang="en-US" sz="1600" b="1" dirty="0">
                <a:solidFill>
                  <a:srgbClr val="7FD13B"/>
                </a:solidFill>
              </a:rPr>
              <a:t>The sum of the coefficients must vanish separately to make our guess valid for all phases </a:t>
            </a:r>
          </a:p>
        </p:txBody>
      </p:sp>
      <p:sp>
        <p:nvSpPr>
          <p:cNvPr id="19" name="Content Placeholder 2"/>
          <p:cNvSpPr txBox="1">
            <a:spLocks/>
          </p:cNvSpPr>
          <p:nvPr/>
        </p:nvSpPr>
        <p:spPr>
          <a:xfrm>
            <a:off x="566555" y="5769260"/>
            <a:ext cx="8442430" cy="585064"/>
          </a:xfrm>
          <a:prstGeom prst="rect">
            <a:avLst/>
          </a:prstGeom>
        </p:spPr>
        <p:txBody>
          <a:bodyPr vert="horz">
            <a:normAutofit fontScale="7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90000"/>
              </a:lnSpc>
              <a:buFont typeface="Wingdings" charset="2"/>
              <a:buChar char="§"/>
            </a:pPr>
            <a:r>
              <a:rPr lang="en-US" sz="3200" dirty="0" smtClean="0"/>
              <a:t>The sine terms will give particle motion and the cosine terms will give the envelope function</a:t>
            </a:r>
          </a:p>
        </p:txBody>
      </p:sp>
      <p:sp>
        <p:nvSpPr>
          <p:cNvPr id="20" name="TextBox 19"/>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3236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a:t>Solving Hill’s Equation </a:t>
            </a:r>
            <a:r>
              <a:rPr lang="en-US" sz="3600" dirty="0" smtClean="0"/>
              <a:t>(3)</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31</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grpSp>
        <p:nvGrpSpPr>
          <p:cNvPr id="12" name="Group 62"/>
          <p:cNvGrpSpPr>
            <a:grpSpLocks/>
          </p:cNvGrpSpPr>
          <p:nvPr/>
        </p:nvGrpSpPr>
        <p:grpSpPr bwMode="auto">
          <a:xfrm>
            <a:off x="1196625" y="1133745"/>
            <a:ext cx="6973888" cy="762000"/>
            <a:chOff x="934" y="382"/>
            <a:chExt cx="4393" cy="480"/>
          </a:xfrm>
        </p:grpSpPr>
        <p:graphicFrame>
          <p:nvGraphicFramePr>
            <p:cNvPr id="13" name="Object 15"/>
            <p:cNvGraphicFramePr>
              <a:graphicFrameLocks noChangeAspect="1"/>
            </p:cNvGraphicFramePr>
            <p:nvPr>
              <p:extLst>
                <p:ext uri="{D42A27DB-BD31-4B8C-83A1-F6EECF244321}">
                  <p14:modId xmlns:p14="http://schemas.microsoft.com/office/powerpoint/2010/main" val="2467536251"/>
                </p:ext>
              </p:extLst>
            </p:nvPr>
          </p:nvGraphicFramePr>
          <p:xfrm>
            <a:off x="934" y="382"/>
            <a:ext cx="4393" cy="480"/>
          </p:xfrm>
          <a:graphic>
            <a:graphicData uri="http://schemas.openxmlformats.org/presentationml/2006/ole">
              <mc:AlternateContent xmlns:mc="http://schemas.openxmlformats.org/markup-compatibility/2006">
                <mc:Choice xmlns:v="urn:schemas-microsoft-com:vml" Requires="v">
                  <p:oleObj spid="_x0000_s29346" name="Equation" r:id="rId5" imgW="6972300" imgH="762000" progId="Equation.3">
                    <p:embed/>
                  </p:oleObj>
                </mc:Choice>
                <mc:Fallback>
                  <p:oleObj name="Equation" r:id="rId5" imgW="69723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 y="382"/>
                          <a:ext cx="4393" cy="480"/>
                        </a:xfrm>
                        <a:prstGeom prst="rect">
                          <a:avLst/>
                        </a:prstGeom>
                        <a:solidFill>
                          <a:schemeClr val="tx2"/>
                        </a:solidFill>
                        <a:ln w="9525">
                          <a:solidFill>
                            <a:schemeClr val="tx1"/>
                          </a:solidFill>
                          <a:miter lim="800000"/>
                          <a:headEnd/>
                          <a:tailEnd/>
                        </a:ln>
                        <a:effectLst/>
                        <a:extLst/>
                      </p:spPr>
                    </p:pic>
                  </p:oleObj>
                </mc:Fallback>
              </mc:AlternateContent>
            </a:graphicData>
          </a:graphic>
        </p:graphicFrame>
        <p:sp>
          <p:nvSpPr>
            <p:cNvPr id="14" name="Line 16"/>
            <p:cNvSpPr>
              <a:spLocks noChangeShapeType="1"/>
            </p:cNvSpPr>
            <p:nvPr/>
          </p:nvSpPr>
          <p:spPr bwMode="auto">
            <a:xfrm>
              <a:off x="1814" y="602"/>
              <a:ext cx="2562" cy="0"/>
            </a:xfrm>
            <a:prstGeom prst="line">
              <a:avLst/>
            </a:prstGeom>
            <a:noFill/>
            <a:ln w="3175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 name="Rectangle 7"/>
          <p:cNvSpPr>
            <a:spLocks noChangeArrowheads="1"/>
          </p:cNvSpPr>
          <p:nvPr/>
        </p:nvSpPr>
        <p:spPr bwMode="auto">
          <a:xfrm>
            <a:off x="531242" y="2168860"/>
            <a:ext cx="332067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smtClean="0"/>
              <a:t>Taking the  sine terms:</a:t>
            </a:r>
            <a:endParaRPr lang="en-US" sz="2000" dirty="0"/>
          </a:p>
        </p:txBody>
      </p:sp>
      <p:graphicFrame>
        <p:nvGraphicFramePr>
          <p:cNvPr id="18" name="Object 20"/>
          <p:cNvGraphicFramePr>
            <a:graphicFrameLocks noChangeAspect="1"/>
          </p:cNvGraphicFramePr>
          <p:nvPr>
            <p:extLst>
              <p:ext uri="{D42A27DB-BD31-4B8C-83A1-F6EECF244321}">
                <p14:modId xmlns:p14="http://schemas.microsoft.com/office/powerpoint/2010/main" val="2244936962"/>
              </p:ext>
            </p:extLst>
          </p:nvPr>
        </p:nvGraphicFramePr>
        <p:xfrm>
          <a:off x="3626895" y="2258870"/>
          <a:ext cx="1511300" cy="290513"/>
        </p:xfrm>
        <a:graphic>
          <a:graphicData uri="http://schemas.openxmlformats.org/presentationml/2006/ole">
            <mc:AlternateContent xmlns:mc="http://schemas.openxmlformats.org/markup-compatibility/2006">
              <mc:Choice xmlns:v="urn:schemas-microsoft-com:vml" Requires="v">
                <p:oleObj spid="_x0000_s29347" name="Equation" r:id="rId7" imgW="1511300" imgH="292100" progId="Equation.3">
                  <p:embed/>
                </p:oleObj>
              </mc:Choice>
              <mc:Fallback>
                <p:oleObj name="Equation" r:id="rId7" imgW="15113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6895" y="2258870"/>
                        <a:ext cx="1511300" cy="290513"/>
                      </a:xfrm>
                      <a:prstGeom prst="rect">
                        <a:avLst/>
                      </a:prstGeom>
                      <a:solidFill>
                        <a:srgbClr val="D6ECFF"/>
                      </a:solidFill>
                      <a:ln w="9525">
                        <a:solidFill>
                          <a:schemeClr val="tx1"/>
                        </a:solidFill>
                        <a:miter lim="800000"/>
                        <a:headEnd/>
                        <a:tailEnd/>
                      </a:ln>
                      <a:effectLst/>
                      <a:extLst/>
                    </p:spPr>
                  </p:pic>
                </p:oleObj>
              </mc:Fallback>
            </mc:AlternateContent>
          </a:graphicData>
        </a:graphic>
      </p:graphicFrame>
      <p:graphicFrame>
        <p:nvGraphicFramePr>
          <p:cNvPr id="19" name="Object 21"/>
          <p:cNvGraphicFramePr>
            <a:graphicFrameLocks noChangeAspect="1"/>
          </p:cNvGraphicFramePr>
          <p:nvPr>
            <p:extLst>
              <p:ext uri="{D42A27DB-BD31-4B8C-83A1-F6EECF244321}">
                <p14:modId xmlns:p14="http://schemas.microsoft.com/office/powerpoint/2010/main" val="3186123722"/>
              </p:ext>
            </p:extLst>
          </p:nvPr>
        </p:nvGraphicFramePr>
        <p:xfrm>
          <a:off x="5697125" y="2258870"/>
          <a:ext cx="1765300" cy="315913"/>
        </p:xfrm>
        <a:graphic>
          <a:graphicData uri="http://schemas.openxmlformats.org/presentationml/2006/ole">
            <mc:AlternateContent xmlns:mc="http://schemas.openxmlformats.org/markup-compatibility/2006">
              <mc:Choice xmlns:v="urn:schemas-microsoft-com:vml" Requires="v">
                <p:oleObj spid="_x0000_s29348" name="Equation" r:id="rId9" imgW="1764534" imgH="317362" progId="Equation.3">
                  <p:embed/>
                </p:oleObj>
              </mc:Choice>
              <mc:Fallback>
                <p:oleObj name="Equation" r:id="rId9" imgW="1764534" imgH="31736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7125" y="2258870"/>
                        <a:ext cx="1765300" cy="315913"/>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20" name="Line 22"/>
          <p:cNvSpPr>
            <a:spLocks noChangeShapeType="1"/>
          </p:cNvSpPr>
          <p:nvPr/>
        </p:nvSpPr>
        <p:spPr bwMode="auto">
          <a:xfrm>
            <a:off x="5202070" y="2393885"/>
            <a:ext cx="417513" cy="0"/>
          </a:xfrm>
          <a:prstGeom prst="line">
            <a:avLst/>
          </a:prstGeom>
          <a:noFill/>
          <a:ln w="25400">
            <a:solidFill>
              <a:srgbClr val="007EEA"/>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1" name="Group 67"/>
          <p:cNvGrpSpPr>
            <a:grpSpLocks/>
          </p:cNvGrpSpPr>
          <p:nvPr/>
        </p:nvGrpSpPr>
        <p:grpSpPr bwMode="auto">
          <a:xfrm>
            <a:off x="521550" y="2708920"/>
            <a:ext cx="7496175" cy="403225"/>
            <a:chOff x="549" y="1299"/>
            <a:chExt cx="4722" cy="254"/>
          </a:xfrm>
        </p:grpSpPr>
        <p:sp>
          <p:nvSpPr>
            <p:cNvPr id="22" name="Text Box 10"/>
            <p:cNvSpPr txBox="1">
              <a:spLocks noChangeArrowheads="1"/>
            </p:cNvSpPr>
            <p:nvPr/>
          </p:nvSpPr>
          <p:spPr bwMode="auto">
            <a:xfrm>
              <a:off x="2165" y="1299"/>
              <a:ext cx="24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mn-lt"/>
                </a:rPr>
                <a:t>, which after differentiating gives</a:t>
              </a:r>
            </a:p>
          </p:txBody>
        </p:sp>
        <p:graphicFrame>
          <p:nvGraphicFramePr>
            <p:cNvPr id="23" name="Object 23"/>
            <p:cNvGraphicFramePr>
              <a:graphicFrameLocks noChangeAspect="1"/>
            </p:cNvGraphicFramePr>
            <p:nvPr>
              <p:extLst>
                <p:ext uri="{D42A27DB-BD31-4B8C-83A1-F6EECF244321}">
                  <p14:modId xmlns:p14="http://schemas.microsoft.com/office/powerpoint/2010/main" val="924028724"/>
                </p:ext>
              </p:extLst>
            </p:nvPr>
          </p:nvGraphicFramePr>
          <p:xfrm>
            <a:off x="1741" y="1332"/>
            <a:ext cx="455" cy="199"/>
          </p:xfrm>
          <a:graphic>
            <a:graphicData uri="http://schemas.openxmlformats.org/presentationml/2006/ole">
              <mc:AlternateContent xmlns:mc="http://schemas.openxmlformats.org/markup-compatibility/2006">
                <mc:Choice xmlns:v="urn:schemas-microsoft-com:vml" Requires="v">
                  <p:oleObj spid="_x0000_s29349" name="Equation" r:id="rId11" imgW="723586" imgH="317362" progId="Equation.3">
                    <p:embed/>
                  </p:oleObj>
                </mc:Choice>
                <mc:Fallback>
                  <p:oleObj name="Equation" r:id="rId11" imgW="723586"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1" y="1332"/>
                          <a:ext cx="455" cy="199"/>
                        </a:xfrm>
                        <a:prstGeom prst="rect">
                          <a:avLst/>
                        </a:prstGeom>
                        <a:solidFill>
                          <a:srgbClr val="D6ECFF"/>
                        </a:solidFill>
                        <a:ln w="9525">
                          <a:solidFill>
                            <a:schemeClr val="tx1"/>
                          </a:solidFill>
                          <a:miter lim="800000"/>
                          <a:headEnd/>
                          <a:tailEnd/>
                        </a:ln>
                        <a:effectLst/>
                        <a:extLst/>
                      </p:spPr>
                    </p:pic>
                  </p:oleObj>
                </mc:Fallback>
              </mc:AlternateContent>
            </a:graphicData>
          </a:graphic>
        </p:graphicFrame>
        <p:graphicFrame>
          <p:nvGraphicFramePr>
            <p:cNvPr id="24" name="Object 24"/>
            <p:cNvGraphicFramePr>
              <a:graphicFrameLocks noChangeAspect="1"/>
            </p:cNvGraphicFramePr>
            <p:nvPr>
              <p:extLst>
                <p:ext uri="{D42A27DB-BD31-4B8C-83A1-F6EECF244321}">
                  <p14:modId xmlns:p14="http://schemas.microsoft.com/office/powerpoint/2010/main" val="3047791615"/>
                </p:ext>
              </p:extLst>
            </p:nvPr>
          </p:nvGraphicFramePr>
          <p:xfrm>
            <a:off x="4631" y="1335"/>
            <a:ext cx="640" cy="191"/>
          </p:xfrm>
          <a:graphic>
            <a:graphicData uri="http://schemas.openxmlformats.org/presentationml/2006/ole">
              <mc:AlternateContent xmlns:mc="http://schemas.openxmlformats.org/markup-compatibility/2006">
                <mc:Choice xmlns:v="urn:schemas-microsoft-com:vml" Requires="v">
                  <p:oleObj spid="_x0000_s29350" name="Equation" r:id="rId13" imgW="1016000" imgH="292100" progId="Equation.3">
                    <p:embed/>
                  </p:oleObj>
                </mc:Choice>
                <mc:Fallback>
                  <p:oleObj name="Equation" r:id="rId13" imgW="1016000" imgH="292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1" y="1335"/>
                          <a:ext cx="640" cy="191"/>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25" name="Rectangle 25"/>
            <p:cNvSpPr>
              <a:spLocks noChangeArrowheads="1"/>
            </p:cNvSpPr>
            <p:nvPr/>
          </p:nvSpPr>
          <p:spPr bwMode="auto">
            <a:xfrm>
              <a:off x="549" y="1311"/>
              <a:ext cx="126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We defined</a:t>
              </a:r>
            </a:p>
          </p:txBody>
        </p:sp>
      </p:grpSp>
      <p:graphicFrame>
        <p:nvGraphicFramePr>
          <p:cNvPr id="27" name="Object 47"/>
          <p:cNvGraphicFramePr>
            <a:graphicFrameLocks noChangeAspect="1"/>
          </p:cNvGraphicFramePr>
          <p:nvPr>
            <p:extLst>
              <p:ext uri="{D42A27DB-BD31-4B8C-83A1-F6EECF244321}">
                <p14:modId xmlns:p14="http://schemas.microsoft.com/office/powerpoint/2010/main" val="131159997"/>
              </p:ext>
            </p:extLst>
          </p:nvPr>
        </p:nvGraphicFramePr>
        <p:xfrm>
          <a:off x="7996330" y="2041578"/>
          <a:ext cx="1076170" cy="487322"/>
        </p:xfrm>
        <a:graphic>
          <a:graphicData uri="http://schemas.openxmlformats.org/presentationml/2006/ole">
            <mc:AlternateContent xmlns:mc="http://schemas.openxmlformats.org/markup-compatibility/2006">
              <mc:Choice xmlns:v="urn:schemas-microsoft-com:vml" Requires="v">
                <p:oleObj spid="_x0000_s29351" name="Equation" r:id="rId15" imgW="1346200" imgH="609600" progId="Equation.3">
                  <p:embed/>
                </p:oleObj>
              </mc:Choice>
              <mc:Fallback>
                <p:oleObj name="Equation" r:id="rId15" imgW="1346200" imgH="609600" progId="Equation.3">
                  <p:embed/>
                  <p:pic>
                    <p:nvPicPr>
                      <p:cNvPr id="0" name=""/>
                      <p:cNvPicPr>
                        <a:picLocks noChangeAspect="1" noChangeArrowheads="1"/>
                      </p:cNvPicPr>
                      <p:nvPr/>
                    </p:nvPicPr>
                    <p:blipFill>
                      <a:blip r:embed="rId16">
                        <a:alphaModFix amt="50000"/>
                        <a:extLst>
                          <a:ext uri="{28A0092B-C50C-407E-A947-70E740481C1C}">
                            <a14:useLocalDpi xmlns:a14="http://schemas.microsoft.com/office/drawing/2010/main" val="0"/>
                          </a:ext>
                        </a:extLst>
                      </a:blip>
                      <a:srcRect/>
                      <a:stretch>
                        <a:fillRect/>
                      </a:stretch>
                    </p:blipFill>
                    <p:spPr bwMode="auto">
                      <a:xfrm>
                        <a:off x="7996330" y="2041578"/>
                        <a:ext cx="1076170" cy="487322"/>
                      </a:xfrm>
                      <a:prstGeom prst="rect">
                        <a:avLst/>
                      </a:prstGeom>
                      <a:solidFill>
                        <a:schemeClr val="tx2"/>
                      </a:solidFill>
                      <a:ln w="9525">
                        <a:solidFill>
                          <a:schemeClr val="tx1"/>
                        </a:solidFill>
                        <a:miter lim="800000"/>
                        <a:headEnd/>
                        <a:tailEnd/>
                      </a:ln>
                      <a:effectLst/>
                      <a:extLst/>
                    </p:spPr>
                  </p:pic>
                </p:oleObj>
              </mc:Fallback>
            </mc:AlternateContent>
          </a:graphicData>
        </a:graphic>
      </p:graphicFrame>
      <p:cxnSp>
        <p:nvCxnSpPr>
          <p:cNvPr id="7" name="Straight Connector 6"/>
          <p:cNvCxnSpPr/>
          <p:nvPr/>
        </p:nvCxnSpPr>
        <p:spPr>
          <a:xfrm>
            <a:off x="8172400" y="2888940"/>
            <a:ext cx="495055" cy="0"/>
          </a:xfrm>
          <a:prstGeom prst="line">
            <a:avLst/>
          </a:prstGeom>
          <a:ln>
            <a:solidFill>
              <a:schemeClr val="tx2">
                <a:lumMod val="50000"/>
              </a:schemeClr>
            </a:solidFill>
          </a:ln>
          <a:effectLst>
            <a:glow rad="63500">
              <a:schemeClr val="accent4">
                <a:lumMod val="40000"/>
                <a:lumOff val="60000"/>
                <a:alpha val="50000"/>
              </a:scheme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667455" y="2618910"/>
            <a:ext cx="0" cy="225025"/>
          </a:xfrm>
          <a:prstGeom prst="line">
            <a:avLst/>
          </a:prstGeom>
          <a:ln>
            <a:solidFill>
              <a:schemeClr val="tx2">
                <a:lumMod val="50000"/>
              </a:schemeClr>
            </a:solidFill>
          </a:ln>
          <a:effectLst>
            <a:glow rad="63500">
              <a:schemeClr val="accent4">
                <a:lumMod val="40000"/>
                <a:lumOff val="60000"/>
                <a:alpha val="50000"/>
              </a:schemeClr>
            </a:glow>
          </a:effectLst>
        </p:spPr>
        <p:style>
          <a:lnRef idx="2">
            <a:schemeClr val="accent1"/>
          </a:lnRef>
          <a:fillRef idx="0">
            <a:schemeClr val="accent1"/>
          </a:fillRef>
          <a:effectRef idx="1">
            <a:schemeClr val="accent1"/>
          </a:effectRef>
          <a:fontRef idx="minor">
            <a:schemeClr val="tx1"/>
          </a:fontRef>
        </p:style>
      </p:cxnSp>
      <p:sp>
        <p:nvSpPr>
          <p:cNvPr id="34" name="Rectangle 30"/>
          <p:cNvSpPr>
            <a:spLocks noChangeArrowheads="1"/>
          </p:cNvSpPr>
          <p:nvPr/>
        </p:nvSpPr>
        <p:spPr bwMode="auto">
          <a:xfrm>
            <a:off x="521549" y="3248980"/>
            <a:ext cx="184520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Combining </a:t>
            </a:r>
          </a:p>
        </p:txBody>
      </p:sp>
      <p:graphicFrame>
        <p:nvGraphicFramePr>
          <p:cNvPr id="35" name="Object 31"/>
          <p:cNvGraphicFramePr>
            <a:graphicFrameLocks noChangeAspect="1"/>
          </p:cNvGraphicFramePr>
          <p:nvPr>
            <p:extLst>
              <p:ext uri="{D42A27DB-BD31-4B8C-83A1-F6EECF244321}">
                <p14:modId xmlns:p14="http://schemas.microsoft.com/office/powerpoint/2010/main" val="1617250366"/>
              </p:ext>
            </p:extLst>
          </p:nvPr>
        </p:nvGraphicFramePr>
        <p:xfrm>
          <a:off x="2269388" y="3274380"/>
          <a:ext cx="1765300" cy="315912"/>
        </p:xfrm>
        <a:graphic>
          <a:graphicData uri="http://schemas.openxmlformats.org/presentationml/2006/ole">
            <mc:AlternateContent xmlns:mc="http://schemas.openxmlformats.org/markup-compatibility/2006">
              <mc:Choice xmlns:v="urn:schemas-microsoft-com:vml" Requires="v">
                <p:oleObj spid="_x0000_s29352" name="Equation" r:id="rId17" imgW="1764534" imgH="317362" progId="Equation.3">
                  <p:embed/>
                </p:oleObj>
              </mc:Choice>
              <mc:Fallback>
                <p:oleObj name="Equation" r:id="rId17" imgW="1764534" imgH="31736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9388" y="3274380"/>
                        <a:ext cx="1765300" cy="315912"/>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36" name="Text Box 32"/>
          <p:cNvSpPr txBox="1">
            <a:spLocks noChangeArrowheads="1"/>
          </p:cNvSpPr>
          <p:nvPr/>
        </p:nvSpPr>
        <p:spPr bwMode="auto">
          <a:xfrm>
            <a:off x="4077550" y="3202942"/>
            <a:ext cx="59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a:t>and</a:t>
            </a:r>
          </a:p>
        </p:txBody>
      </p:sp>
      <p:graphicFrame>
        <p:nvGraphicFramePr>
          <p:cNvPr id="37" name="Object 33"/>
          <p:cNvGraphicFramePr>
            <a:graphicFrameLocks noChangeAspect="1"/>
          </p:cNvGraphicFramePr>
          <p:nvPr>
            <p:extLst>
              <p:ext uri="{D42A27DB-BD31-4B8C-83A1-F6EECF244321}">
                <p14:modId xmlns:p14="http://schemas.microsoft.com/office/powerpoint/2010/main" val="1031818182"/>
              </p:ext>
            </p:extLst>
          </p:nvPr>
        </p:nvGraphicFramePr>
        <p:xfrm>
          <a:off x="4698263" y="3269617"/>
          <a:ext cx="1016000" cy="303213"/>
        </p:xfrm>
        <a:graphic>
          <a:graphicData uri="http://schemas.openxmlformats.org/presentationml/2006/ole">
            <mc:AlternateContent xmlns:mc="http://schemas.openxmlformats.org/markup-compatibility/2006">
              <mc:Choice xmlns:v="urn:schemas-microsoft-com:vml" Requires="v">
                <p:oleObj spid="_x0000_s29353" name="Equation" r:id="rId18" imgW="1016000" imgH="292100" progId="Equation.3">
                  <p:embed/>
                </p:oleObj>
              </mc:Choice>
              <mc:Fallback>
                <p:oleObj name="Equation" r:id="rId18" imgW="1016000" imgH="292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8263" y="3269617"/>
                        <a:ext cx="1016000" cy="303213"/>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38" name="Text Box 34"/>
          <p:cNvSpPr txBox="1">
            <a:spLocks noChangeArrowheads="1"/>
          </p:cNvSpPr>
          <p:nvPr/>
        </p:nvSpPr>
        <p:spPr bwMode="auto">
          <a:xfrm>
            <a:off x="5749188" y="3212467"/>
            <a:ext cx="1065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a:t>gives:</a:t>
            </a:r>
          </a:p>
        </p:txBody>
      </p:sp>
      <p:graphicFrame>
        <p:nvGraphicFramePr>
          <p:cNvPr id="44" name="Object 35"/>
          <p:cNvGraphicFramePr>
            <a:graphicFrameLocks noChangeAspect="1"/>
          </p:cNvGraphicFramePr>
          <p:nvPr>
            <p:extLst>
              <p:ext uri="{D42A27DB-BD31-4B8C-83A1-F6EECF244321}">
                <p14:modId xmlns:p14="http://schemas.microsoft.com/office/powerpoint/2010/main" val="1610553896"/>
              </p:ext>
            </p:extLst>
          </p:nvPr>
        </p:nvGraphicFramePr>
        <p:xfrm>
          <a:off x="6642230" y="3248980"/>
          <a:ext cx="1968500" cy="379412"/>
        </p:xfrm>
        <a:graphic>
          <a:graphicData uri="http://schemas.openxmlformats.org/presentationml/2006/ole">
            <mc:AlternateContent xmlns:mc="http://schemas.openxmlformats.org/markup-compatibility/2006">
              <mc:Choice xmlns:v="urn:schemas-microsoft-com:vml" Requires="v">
                <p:oleObj spid="_x0000_s29354" name="Equation" r:id="rId19" imgW="1968500" imgH="381000" progId="Equation.3">
                  <p:embed/>
                </p:oleObj>
              </mc:Choice>
              <mc:Fallback>
                <p:oleObj name="Equation" r:id="rId19" imgW="1968500" imgH="3810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2230" y="3248980"/>
                        <a:ext cx="1968500" cy="379412"/>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48" name="Rectangle 3"/>
          <p:cNvSpPr>
            <a:spLocks noChangeArrowheads="1"/>
          </p:cNvSpPr>
          <p:nvPr/>
        </p:nvSpPr>
        <p:spPr bwMode="auto">
          <a:xfrm>
            <a:off x="5404700" y="5317622"/>
            <a:ext cx="1587" cy="15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aphicFrame>
        <p:nvGraphicFramePr>
          <p:cNvPr id="49" name="Object 36"/>
          <p:cNvGraphicFramePr>
            <a:graphicFrameLocks noChangeAspect="1"/>
          </p:cNvGraphicFramePr>
          <p:nvPr>
            <p:extLst>
              <p:ext uri="{D42A27DB-BD31-4B8C-83A1-F6EECF244321}">
                <p14:modId xmlns:p14="http://schemas.microsoft.com/office/powerpoint/2010/main" val="1943870766"/>
              </p:ext>
            </p:extLst>
          </p:nvPr>
        </p:nvGraphicFramePr>
        <p:xfrm>
          <a:off x="3455988" y="4050255"/>
          <a:ext cx="1230312" cy="323850"/>
        </p:xfrm>
        <a:graphic>
          <a:graphicData uri="http://schemas.openxmlformats.org/presentationml/2006/ole">
            <mc:AlternateContent xmlns:mc="http://schemas.openxmlformats.org/markup-compatibility/2006">
              <mc:Choice xmlns:v="urn:schemas-microsoft-com:vml" Requires="v">
                <p:oleObj spid="_x0000_s29355" name="Equation" r:id="rId21" imgW="762000" imgH="203200" progId="Equation.3">
                  <p:embed/>
                </p:oleObj>
              </mc:Choice>
              <mc:Fallback>
                <p:oleObj name="Equation" r:id="rId21" imgW="762000" imgH="203200" progId="Equation.3">
                  <p:embed/>
                  <p:pic>
                    <p:nvPicPr>
                      <p:cNvPr id="0" name=""/>
                      <p:cNvPicPr>
                        <a:picLocks noChangeAspect="1" noChangeArrowheads="1"/>
                      </p:cNvPicPr>
                      <p:nvPr/>
                    </p:nvPicPr>
                    <p:blipFill>
                      <a:blip r:embed="rId22"/>
                      <a:srcRect/>
                      <a:stretch>
                        <a:fillRect/>
                      </a:stretch>
                    </p:blipFill>
                    <p:spPr bwMode="auto">
                      <a:xfrm>
                        <a:off x="3455988" y="4050255"/>
                        <a:ext cx="1230312" cy="323850"/>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50" name="Rectangle 38"/>
          <p:cNvSpPr>
            <a:spLocks noChangeArrowheads="1"/>
          </p:cNvSpPr>
          <p:nvPr/>
        </p:nvSpPr>
        <p:spPr bwMode="auto">
          <a:xfrm>
            <a:off x="2276745" y="4644135"/>
            <a:ext cx="900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0"/>
              <a:buChar char="ü"/>
            </a:pPr>
            <a:endParaRPr lang="en-US" sz="2000" dirty="0"/>
          </a:p>
        </p:txBody>
      </p:sp>
      <p:sp>
        <p:nvSpPr>
          <p:cNvPr id="51" name="Text Box 39"/>
          <p:cNvSpPr txBox="1">
            <a:spLocks noChangeArrowheads="1"/>
          </p:cNvSpPr>
          <p:nvPr/>
        </p:nvSpPr>
        <p:spPr bwMode="auto">
          <a:xfrm>
            <a:off x="4797025" y="3987297"/>
            <a:ext cx="782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a:latin typeface="+mn-lt"/>
              </a:rPr>
              <a:t>since</a:t>
            </a:r>
          </a:p>
        </p:txBody>
      </p:sp>
      <p:graphicFrame>
        <p:nvGraphicFramePr>
          <p:cNvPr id="52" name="Object 40"/>
          <p:cNvGraphicFramePr>
            <a:graphicFrameLocks noChangeAspect="1"/>
          </p:cNvGraphicFramePr>
          <p:nvPr>
            <p:extLst>
              <p:ext uri="{D42A27DB-BD31-4B8C-83A1-F6EECF244321}">
                <p14:modId xmlns:p14="http://schemas.microsoft.com/office/powerpoint/2010/main" val="3022095625"/>
              </p:ext>
            </p:extLst>
          </p:nvPr>
        </p:nvGraphicFramePr>
        <p:xfrm>
          <a:off x="5652120" y="3868235"/>
          <a:ext cx="1219200" cy="660400"/>
        </p:xfrm>
        <a:graphic>
          <a:graphicData uri="http://schemas.openxmlformats.org/presentationml/2006/ole">
            <mc:AlternateContent xmlns:mc="http://schemas.openxmlformats.org/markup-compatibility/2006">
              <mc:Choice xmlns:v="urn:schemas-microsoft-com:vml" Requires="v">
                <p:oleObj spid="_x0000_s29356" name="Equation" r:id="rId23" imgW="1219200" imgH="660400" progId="Equation.3">
                  <p:embed/>
                </p:oleObj>
              </mc:Choice>
              <mc:Fallback>
                <p:oleObj name="Equation" r:id="rId23" imgW="1219200" imgH="6604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52120" y="3868235"/>
                        <a:ext cx="1219200" cy="660400"/>
                      </a:xfrm>
                      <a:prstGeom prst="rect">
                        <a:avLst/>
                      </a:prstGeom>
                      <a:solidFill>
                        <a:srgbClr val="D6ECFF"/>
                      </a:solidFill>
                      <a:ln w="9525">
                        <a:solidFill>
                          <a:schemeClr val="tx1"/>
                        </a:solidFill>
                        <a:miter lim="800000"/>
                        <a:headEnd/>
                        <a:tailEnd/>
                      </a:ln>
                      <a:effectLst/>
                      <a:extLst/>
                    </p:spPr>
                  </p:pic>
                </p:oleObj>
              </mc:Fallback>
            </mc:AlternateContent>
          </a:graphicData>
        </a:graphic>
      </p:graphicFrame>
      <p:sp>
        <p:nvSpPr>
          <p:cNvPr id="53" name="Text Box 59"/>
          <p:cNvSpPr txBox="1">
            <a:spLocks noChangeArrowheads="1"/>
          </p:cNvSpPr>
          <p:nvPr/>
        </p:nvSpPr>
        <p:spPr bwMode="auto">
          <a:xfrm>
            <a:off x="566555" y="3969060"/>
            <a:ext cx="2826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2900" indent="-342900">
              <a:buFont typeface="Wingdings" charset="2"/>
              <a:buChar char="§"/>
            </a:pPr>
            <a:r>
              <a:rPr lang="en-US" sz="2000" dirty="0">
                <a:latin typeface="+mn-lt"/>
              </a:rPr>
              <a:t>Which is the case as:</a:t>
            </a:r>
          </a:p>
        </p:txBody>
      </p:sp>
      <p:sp>
        <p:nvSpPr>
          <p:cNvPr id="54" name="Rectangle 61"/>
          <p:cNvSpPr>
            <a:spLocks noChangeArrowheads="1"/>
          </p:cNvSpPr>
          <p:nvPr/>
        </p:nvSpPr>
        <p:spPr bwMode="auto">
          <a:xfrm>
            <a:off x="556710" y="4554125"/>
            <a:ext cx="5905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rPr>
              <a:t>So our</a:t>
            </a:r>
            <a:r>
              <a:rPr lang="en-US" sz="2000" b="1" dirty="0">
                <a:solidFill>
                  <a:srgbClr val="FFFFFF"/>
                </a:solidFill>
              </a:rPr>
              <a:t> guess </a:t>
            </a:r>
            <a:r>
              <a:rPr lang="en-US" sz="2000" dirty="0">
                <a:solidFill>
                  <a:srgbClr val="FFFFFF"/>
                </a:solidFill>
              </a:rPr>
              <a:t>seems to be</a:t>
            </a:r>
            <a:r>
              <a:rPr lang="en-US" sz="2000" b="1" dirty="0">
                <a:solidFill>
                  <a:srgbClr val="FFFFFF"/>
                </a:solidFill>
              </a:rPr>
              <a:t> correct</a:t>
            </a:r>
          </a:p>
        </p:txBody>
      </p:sp>
      <p:graphicFrame>
        <p:nvGraphicFramePr>
          <p:cNvPr id="57" name="Object 45"/>
          <p:cNvGraphicFramePr>
            <a:graphicFrameLocks noGrp="1" noChangeAspect="1"/>
          </p:cNvGraphicFramePr>
          <p:nvPr>
            <p:ph idx="1"/>
            <p:extLst>
              <p:ext uri="{D42A27DB-BD31-4B8C-83A1-F6EECF244321}">
                <p14:modId xmlns:p14="http://schemas.microsoft.com/office/powerpoint/2010/main" val="2918724230"/>
              </p:ext>
            </p:extLst>
          </p:nvPr>
        </p:nvGraphicFramePr>
        <p:xfrm>
          <a:off x="1106615" y="5319210"/>
          <a:ext cx="2108200" cy="500062"/>
        </p:xfrm>
        <a:graphic>
          <a:graphicData uri="http://schemas.openxmlformats.org/presentationml/2006/ole">
            <mc:AlternateContent xmlns:mc="http://schemas.openxmlformats.org/markup-compatibility/2006">
              <mc:Choice xmlns:v="urn:schemas-microsoft-com:vml" Requires="v">
                <p:oleObj spid="_x0000_s29357" name="Equation" r:id="rId25" imgW="1497950" imgH="355446" progId="Equation.3">
                  <p:embed/>
                </p:oleObj>
              </mc:Choice>
              <mc:Fallback>
                <p:oleObj name="Equation" r:id="rId25" imgW="1497950" imgH="3554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06615" y="5319210"/>
                        <a:ext cx="2108200" cy="500062"/>
                      </a:xfrm>
                      <a:prstGeom prst="rect">
                        <a:avLst/>
                      </a:prstGeom>
                      <a:solidFill>
                        <a:srgbClr val="D6ECFF"/>
                      </a:solidFill>
                      <a:ln w="12700">
                        <a:solidFill>
                          <a:schemeClr val="tx1"/>
                        </a:solidFill>
                        <a:miter lim="800000"/>
                        <a:headEnd/>
                        <a:tailEnd/>
                      </a:ln>
                      <a:effectLst/>
                      <a:extLst/>
                    </p:spPr>
                  </p:pic>
                </p:oleObj>
              </mc:Fallback>
            </mc:AlternateContent>
          </a:graphicData>
        </a:graphic>
      </p:graphicFrame>
      <p:graphicFrame>
        <p:nvGraphicFramePr>
          <p:cNvPr id="58" name="Object 27"/>
          <p:cNvGraphicFramePr>
            <a:graphicFrameLocks noChangeAspect="1"/>
          </p:cNvGraphicFramePr>
          <p:nvPr>
            <p:extLst>
              <p:ext uri="{D42A27DB-BD31-4B8C-83A1-F6EECF244321}">
                <p14:modId xmlns:p14="http://schemas.microsoft.com/office/powerpoint/2010/main" val="2886486342"/>
              </p:ext>
            </p:extLst>
          </p:nvPr>
        </p:nvGraphicFramePr>
        <p:xfrm>
          <a:off x="4211960" y="5274205"/>
          <a:ext cx="4494212" cy="565150"/>
        </p:xfrm>
        <a:graphic>
          <a:graphicData uri="http://schemas.openxmlformats.org/presentationml/2006/ole">
            <mc:AlternateContent xmlns:mc="http://schemas.openxmlformats.org/markup-compatibility/2006">
              <mc:Choice xmlns:v="urn:schemas-microsoft-com:vml" Requires="v">
                <p:oleObj spid="_x0000_s29358" name="Equation" r:id="rId27" imgW="2019300" imgH="254000" progId="Equation.3">
                  <p:embed/>
                </p:oleObj>
              </mc:Choice>
              <mc:Fallback>
                <p:oleObj name="Equation" r:id="rId27" imgW="2019300" imgH="2540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1960" y="5274205"/>
                        <a:ext cx="4494212" cy="565150"/>
                      </a:xfrm>
                      <a:prstGeom prst="rect">
                        <a:avLst/>
                      </a:prstGeom>
                      <a:solidFill>
                        <a:srgbClr val="D6ECFF"/>
                      </a:solidFill>
                      <a:ln w="12700">
                        <a:solidFill>
                          <a:schemeClr val="tx1"/>
                        </a:solidFill>
                        <a:miter lim="800000"/>
                        <a:headEnd/>
                        <a:tailEnd/>
                      </a:ln>
                      <a:effectLst/>
                      <a:extLst/>
                    </p:spPr>
                  </p:pic>
                </p:oleObj>
              </mc:Fallback>
            </mc:AlternateContent>
          </a:graphicData>
        </a:graphic>
      </p:graphicFrame>
      <p:sp>
        <p:nvSpPr>
          <p:cNvPr id="40" name="TextBox 39"/>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The Phase Space Ellipse</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32</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630070" y="1133746"/>
            <a:ext cx="8442430" cy="450050"/>
          </a:xfrm>
        </p:spPr>
        <p:txBody>
          <a:bodyPr>
            <a:normAutofit fontScale="92500" lnSpcReduction="20000"/>
          </a:bodyPr>
          <a:lstStyle/>
          <a:p>
            <a:pPr marL="457200" indent="-457200">
              <a:lnSpc>
                <a:spcPct val="90000"/>
              </a:lnSpc>
              <a:spcBef>
                <a:spcPct val="20000"/>
              </a:spcBef>
              <a:buFont typeface="Wingdings" charset="2"/>
              <a:buChar char="§"/>
            </a:pPr>
            <a:r>
              <a:rPr lang="en-US" sz="3200" dirty="0"/>
              <a:t>So now we have an expression for x and x</a:t>
            </a:r>
            <a:r>
              <a:rPr lang="ja-JP" altLang="en-US" sz="3200" dirty="0"/>
              <a:t>’</a:t>
            </a:r>
            <a:endParaRPr lang="en-US" sz="3200" dirty="0"/>
          </a:p>
        </p:txBody>
      </p:sp>
      <p:sp>
        <p:nvSpPr>
          <p:cNvPr id="12" name="Rectangle 7"/>
          <p:cNvSpPr>
            <a:spLocks noChangeArrowheads="1"/>
          </p:cNvSpPr>
          <p:nvPr/>
        </p:nvSpPr>
        <p:spPr bwMode="auto">
          <a:xfrm>
            <a:off x="521550" y="2425803"/>
            <a:ext cx="8370930" cy="95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400" dirty="0">
                <a:solidFill>
                  <a:srgbClr val="FFFFFF"/>
                </a:solidFill>
              </a:rPr>
              <a:t>If we plot </a:t>
            </a:r>
            <a:r>
              <a:rPr lang="en-US" sz="2400" b="1" u="sng" dirty="0" smtClean="0">
                <a:solidFill>
                  <a:srgbClr val="FFFFFF"/>
                </a:solidFill>
              </a:rPr>
              <a:t>x’ </a:t>
            </a:r>
            <a:r>
              <a:rPr lang="en-US" sz="2400" b="1" u="sng" dirty="0">
                <a:solidFill>
                  <a:srgbClr val="FFFFFF"/>
                </a:solidFill>
              </a:rPr>
              <a:t>versus x as </a:t>
            </a:r>
            <a:r>
              <a:rPr lang="en-US" sz="2400" b="1" u="sng" dirty="0">
                <a:solidFill>
                  <a:srgbClr val="FFFFFF"/>
                </a:solidFill>
                <a:sym typeface="Symbol" charset="0"/>
              </a:rPr>
              <a:t> goes from 0 to 2</a:t>
            </a:r>
            <a:r>
              <a:rPr lang="en-US" sz="2400" dirty="0">
                <a:solidFill>
                  <a:srgbClr val="FFFFFF"/>
                </a:solidFill>
                <a:sym typeface="Symbol" charset="0"/>
              </a:rPr>
              <a:t> we get an ellipse, which is called the </a:t>
            </a:r>
            <a:r>
              <a:rPr lang="en-US" sz="2400" b="1" u="sng" dirty="0">
                <a:solidFill>
                  <a:srgbClr val="FFFFFF"/>
                </a:solidFill>
                <a:sym typeface="Symbol" charset="0"/>
              </a:rPr>
              <a:t>phase space ellipse</a:t>
            </a:r>
            <a:r>
              <a:rPr lang="en-US" sz="2400" dirty="0">
                <a:solidFill>
                  <a:srgbClr val="FFFFFF"/>
                </a:solidFill>
                <a:sym typeface="Symbol" charset="0"/>
              </a:rPr>
              <a:t>.</a:t>
            </a:r>
            <a:endParaRPr lang="en-US" sz="2400" dirty="0">
              <a:solidFill>
                <a:srgbClr val="FFFFFF"/>
              </a:solidFill>
            </a:endParaRPr>
          </a:p>
        </p:txBody>
      </p:sp>
      <p:sp>
        <p:nvSpPr>
          <p:cNvPr id="13" name="Text Box 10"/>
          <p:cNvSpPr txBox="1">
            <a:spLocks noChangeArrowheads="1"/>
          </p:cNvSpPr>
          <p:nvPr/>
        </p:nvSpPr>
        <p:spPr bwMode="auto">
          <a:xfrm>
            <a:off x="3694111" y="1798740"/>
            <a:ext cx="607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mn-lt"/>
              </a:rPr>
              <a:t>and</a:t>
            </a:r>
          </a:p>
        </p:txBody>
      </p:sp>
      <p:graphicFrame>
        <p:nvGraphicFramePr>
          <p:cNvPr id="14" name="Object 16"/>
          <p:cNvGraphicFramePr>
            <a:graphicFrameLocks noChangeAspect="1"/>
          </p:cNvGraphicFramePr>
          <p:nvPr>
            <p:extLst>
              <p:ext uri="{D42A27DB-BD31-4B8C-83A1-F6EECF244321}">
                <p14:modId xmlns:p14="http://schemas.microsoft.com/office/powerpoint/2010/main" val="1500558068"/>
              </p:ext>
            </p:extLst>
          </p:nvPr>
        </p:nvGraphicFramePr>
        <p:xfrm>
          <a:off x="4398280" y="1768578"/>
          <a:ext cx="3594100" cy="449262"/>
        </p:xfrm>
        <a:graphic>
          <a:graphicData uri="http://schemas.openxmlformats.org/presentationml/2006/ole">
            <mc:AlternateContent xmlns:mc="http://schemas.openxmlformats.org/markup-compatibility/2006">
              <mc:Choice xmlns:v="urn:schemas-microsoft-com:vml" Requires="v">
                <p:oleObj spid="_x0000_s30103" name="Equation" r:id="rId5" imgW="2019300" imgH="254000" progId="Equation.3">
                  <p:embed/>
                </p:oleObj>
              </mc:Choice>
              <mc:Fallback>
                <p:oleObj name="Equation" r:id="rId5" imgW="20193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280" y="1768578"/>
                        <a:ext cx="3594100" cy="449262"/>
                      </a:xfrm>
                      <a:prstGeom prst="rect">
                        <a:avLst/>
                      </a:prstGeom>
                      <a:solidFill>
                        <a:srgbClr val="D6ECFF"/>
                      </a:solidFill>
                      <a:ln w="12700">
                        <a:solidFill>
                          <a:schemeClr val="tx1"/>
                        </a:solidFill>
                        <a:miter lim="800000"/>
                        <a:headEnd/>
                        <a:tailEnd/>
                      </a:ln>
                      <a:effectLst/>
                      <a:extLst/>
                    </p:spPr>
                  </p:pic>
                </p:oleObj>
              </mc:Fallback>
            </mc:AlternateContent>
          </a:graphicData>
        </a:graphic>
      </p:graphicFrame>
      <p:graphicFrame>
        <p:nvGraphicFramePr>
          <p:cNvPr id="15" name="Object 17"/>
          <p:cNvGraphicFramePr>
            <a:graphicFrameLocks noChangeAspect="1"/>
          </p:cNvGraphicFramePr>
          <p:nvPr>
            <p:extLst>
              <p:ext uri="{D42A27DB-BD31-4B8C-83A1-F6EECF244321}">
                <p14:modId xmlns:p14="http://schemas.microsoft.com/office/powerpoint/2010/main" val="1223467115"/>
              </p:ext>
            </p:extLst>
          </p:nvPr>
        </p:nvGraphicFramePr>
        <p:xfrm>
          <a:off x="1754677" y="1763815"/>
          <a:ext cx="1827213" cy="433388"/>
        </p:xfrm>
        <a:graphic>
          <a:graphicData uri="http://schemas.openxmlformats.org/presentationml/2006/ole">
            <mc:AlternateContent xmlns:mc="http://schemas.openxmlformats.org/markup-compatibility/2006">
              <mc:Choice xmlns:v="urn:schemas-microsoft-com:vml" Requires="v">
                <p:oleObj spid="_x0000_s30104" name="Equation" r:id="rId7" imgW="1497950" imgH="355446" progId="Equation.3">
                  <p:embed/>
                </p:oleObj>
              </mc:Choice>
              <mc:Fallback>
                <p:oleObj name="Equation" r:id="rId7" imgW="1497950" imgH="3554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677" y="1763815"/>
                        <a:ext cx="1827213" cy="433388"/>
                      </a:xfrm>
                      <a:prstGeom prst="rect">
                        <a:avLst/>
                      </a:prstGeom>
                      <a:solidFill>
                        <a:srgbClr val="D6ECFF"/>
                      </a:solidFill>
                      <a:ln w="12700">
                        <a:solidFill>
                          <a:schemeClr val="tx1"/>
                        </a:solidFill>
                        <a:miter lim="800000"/>
                        <a:headEnd/>
                        <a:tailEnd/>
                      </a:ln>
                      <a:effectLst/>
                      <a:extLst/>
                    </p:spPr>
                  </p:pic>
                </p:oleObj>
              </mc:Fallback>
            </mc:AlternateContent>
          </a:graphicData>
        </a:graphic>
      </p:graphicFrame>
      <p:sp>
        <p:nvSpPr>
          <p:cNvPr id="17" name="Text Box 20"/>
          <p:cNvSpPr txBox="1">
            <a:spLocks noChangeAspect="1" noChangeArrowheads="1"/>
          </p:cNvSpPr>
          <p:nvPr/>
        </p:nvSpPr>
        <p:spPr bwMode="auto">
          <a:xfrm>
            <a:off x="4412513" y="3584678"/>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18" name="Line 21"/>
          <p:cNvSpPr>
            <a:spLocks noChangeAspect="1" noChangeShapeType="1"/>
          </p:cNvSpPr>
          <p:nvPr/>
        </p:nvSpPr>
        <p:spPr bwMode="auto">
          <a:xfrm flipV="1">
            <a:off x="4412513" y="3645003"/>
            <a:ext cx="0" cy="2500312"/>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2"/>
          <p:cNvSpPr>
            <a:spLocks noChangeAspect="1" noChangeShapeType="1"/>
          </p:cNvSpPr>
          <p:nvPr/>
        </p:nvSpPr>
        <p:spPr bwMode="auto">
          <a:xfrm>
            <a:off x="2461475" y="4803878"/>
            <a:ext cx="4265613"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23"/>
          <p:cNvSpPr txBox="1">
            <a:spLocks noChangeAspect="1" noChangeArrowheads="1"/>
          </p:cNvSpPr>
          <p:nvPr/>
        </p:nvSpPr>
        <p:spPr bwMode="auto">
          <a:xfrm>
            <a:off x="6531825" y="485309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21" name="Oval 24"/>
          <p:cNvSpPr>
            <a:spLocks noChangeAspect="1" noChangeArrowheads="1"/>
          </p:cNvSpPr>
          <p:nvPr/>
        </p:nvSpPr>
        <p:spPr bwMode="auto">
          <a:xfrm rot="20005758">
            <a:off x="2766275" y="4133953"/>
            <a:ext cx="3290888" cy="13414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fr-FR" sz="1600">
              <a:latin typeface="Times New Roman" charset="0"/>
            </a:endParaRPr>
          </a:p>
        </p:txBody>
      </p:sp>
      <p:grpSp>
        <p:nvGrpSpPr>
          <p:cNvPr id="22" name="Group 46"/>
          <p:cNvGrpSpPr>
            <a:grpSpLocks/>
          </p:cNvGrpSpPr>
          <p:nvPr/>
        </p:nvGrpSpPr>
        <p:grpSpPr bwMode="auto">
          <a:xfrm>
            <a:off x="3112350" y="4072040"/>
            <a:ext cx="1281113" cy="671513"/>
            <a:chOff x="2182" y="2604"/>
            <a:chExt cx="807" cy="423"/>
          </a:xfrm>
        </p:grpSpPr>
        <p:sp>
          <p:nvSpPr>
            <p:cNvPr id="23" name="Line 27"/>
            <p:cNvSpPr>
              <a:spLocks noChangeAspect="1" noChangeShapeType="1"/>
            </p:cNvSpPr>
            <p:nvPr/>
          </p:nvSpPr>
          <p:spPr bwMode="auto">
            <a:xfrm flipH="1">
              <a:off x="2182" y="2604"/>
              <a:ext cx="807"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0"/>
            <p:cNvSpPr>
              <a:spLocks noChangeAspect="1" noChangeShapeType="1"/>
            </p:cNvSpPr>
            <p:nvPr/>
          </p:nvSpPr>
          <p:spPr bwMode="auto">
            <a:xfrm>
              <a:off x="2259" y="2643"/>
              <a:ext cx="0" cy="38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 name="Object 32"/>
            <p:cNvGraphicFramePr>
              <a:graphicFrameLocks noChangeAspect="1"/>
            </p:cNvGraphicFramePr>
            <p:nvPr>
              <p:extLst>
                <p:ext uri="{D42A27DB-BD31-4B8C-83A1-F6EECF244321}">
                  <p14:modId xmlns:p14="http://schemas.microsoft.com/office/powerpoint/2010/main" val="3384876707"/>
                </p:ext>
              </p:extLst>
            </p:nvPr>
          </p:nvGraphicFramePr>
          <p:xfrm>
            <a:off x="2259" y="2681"/>
            <a:ext cx="346" cy="178"/>
          </p:xfrm>
          <a:graphic>
            <a:graphicData uri="http://schemas.openxmlformats.org/presentationml/2006/ole">
              <mc:AlternateContent xmlns:mc="http://schemas.openxmlformats.org/markup-compatibility/2006">
                <mc:Choice xmlns:v="urn:schemas-microsoft-com:vml" Requires="v">
                  <p:oleObj spid="_x0000_s30105" name="Equation" r:id="rId9" imgW="685502" imgH="355446" progId="Equation.3">
                    <p:embed/>
                  </p:oleObj>
                </mc:Choice>
                <mc:Fallback>
                  <p:oleObj name="Equation" r:id="rId9" imgW="685502"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9" y="2681"/>
                          <a:ext cx="346" cy="178"/>
                        </a:xfrm>
                        <a:prstGeom prst="rect">
                          <a:avLst/>
                        </a:prstGeom>
                        <a:solidFill>
                          <a:srgbClr val="D6ECFF"/>
                        </a:solidFill>
                        <a:ln>
                          <a:noFill/>
                        </a:ln>
                        <a:effectLst/>
                        <a:extLst/>
                      </p:spPr>
                    </p:pic>
                  </p:oleObj>
                </mc:Fallback>
              </mc:AlternateContent>
            </a:graphicData>
          </a:graphic>
        </p:graphicFrame>
      </p:grpSp>
      <p:grpSp>
        <p:nvGrpSpPr>
          <p:cNvPr id="26" name="Group 47"/>
          <p:cNvGrpSpPr>
            <a:grpSpLocks/>
          </p:cNvGrpSpPr>
          <p:nvPr/>
        </p:nvGrpSpPr>
        <p:grpSpPr bwMode="auto">
          <a:xfrm>
            <a:off x="2278913" y="3838678"/>
            <a:ext cx="3168650" cy="914400"/>
            <a:chOff x="1645" y="2451"/>
            <a:chExt cx="1996" cy="576"/>
          </a:xfrm>
        </p:grpSpPr>
        <p:sp>
          <p:nvSpPr>
            <p:cNvPr id="27" name="Line 28"/>
            <p:cNvSpPr>
              <a:spLocks noChangeAspect="1" noChangeShapeType="1"/>
            </p:cNvSpPr>
            <p:nvPr/>
          </p:nvSpPr>
          <p:spPr bwMode="auto">
            <a:xfrm flipH="1">
              <a:off x="1837" y="2451"/>
              <a:ext cx="180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31"/>
            <p:cNvSpPr>
              <a:spLocks noChangeAspect="1" noChangeShapeType="1"/>
            </p:cNvSpPr>
            <p:nvPr/>
          </p:nvSpPr>
          <p:spPr bwMode="auto">
            <a:xfrm>
              <a:off x="1952" y="2489"/>
              <a:ext cx="0" cy="53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9" name="Object 34"/>
            <p:cNvGraphicFramePr>
              <a:graphicFrameLocks noChangeAspect="1"/>
            </p:cNvGraphicFramePr>
            <p:nvPr>
              <p:extLst>
                <p:ext uri="{D42A27DB-BD31-4B8C-83A1-F6EECF244321}">
                  <p14:modId xmlns:p14="http://schemas.microsoft.com/office/powerpoint/2010/main" val="1668201371"/>
                </p:ext>
              </p:extLst>
            </p:nvPr>
          </p:nvGraphicFramePr>
          <p:xfrm>
            <a:off x="1645" y="2681"/>
            <a:ext cx="274" cy="178"/>
          </p:xfrm>
          <a:graphic>
            <a:graphicData uri="http://schemas.openxmlformats.org/presentationml/2006/ole">
              <mc:AlternateContent xmlns:mc="http://schemas.openxmlformats.org/markup-compatibility/2006">
                <mc:Choice xmlns:v="urn:schemas-microsoft-com:vml" Requires="v">
                  <p:oleObj spid="_x0000_s30106" name="Equation" r:id="rId11" imgW="545626" imgH="355292" progId="Equation.3">
                    <p:embed/>
                  </p:oleObj>
                </mc:Choice>
                <mc:Fallback>
                  <p:oleObj name="Equation" r:id="rId11" imgW="545626" imgH="35529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5" y="2681"/>
                          <a:ext cx="274" cy="178"/>
                        </a:xfrm>
                        <a:prstGeom prst="rect">
                          <a:avLst/>
                        </a:prstGeom>
                        <a:solidFill>
                          <a:srgbClr val="D6ECFF"/>
                        </a:solidFill>
                        <a:ln>
                          <a:noFill/>
                        </a:ln>
                        <a:effectLst/>
                        <a:extLst/>
                      </p:spPr>
                    </p:pic>
                  </p:oleObj>
                </mc:Fallback>
              </mc:AlternateContent>
            </a:graphicData>
          </a:graphic>
        </p:graphicFrame>
      </p:grpSp>
      <p:sp>
        <p:nvSpPr>
          <p:cNvPr id="31" name="Line 25"/>
          <p:cNvSpPr>
            <a:spLocks noChangeAspect="1" noChangeShapeType="1"/>
          </p:cNvSpPr>
          <p:nvPr/>
        </p:nvSpPr>
        <p:spPr bwMode="auto">
          <a:xfrm>
            <a:off x="5568213" y="4808640"/>
            <a:ext cx="0" cy="854075"/>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9"/>
          <p:cNvSpPr>
            <a:spLocks noChangeAspect="1" noChangeShapeType="1"/>
          </p:cNvSpPr>
          <p:nvPr/>
        </p:nvSpPr>
        <p:spPr bwMode="auto">
          <a:xfrm>
            <a:off x="4471250" y="5600803"/>
            <a:ext cx="103663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 name="Object 35"/>
          <p:cNvGraphicFramePr>
            <a:graphicFrameLocks noChangeAspect="1"/>
          </p:cNvGraphicFramePr>
          <p:nvPr>
            <p:extLst>
              <p:ext uri="{D42A27DB-BD31-4B8C-83A1-F6EECF244321}">
                <p14:modId xmlns:p14="http://schemas.microsoft.com/office/powerpoint/2010/main" val="1496794219"/>
              </p:ext>
            </p:extLst>
          </p:nvPr>
        </p:nvGraphicFramePr>
        <p:xfrm>
          <a:off x="4836375" y="5296003"/>
          <a:ext cx="506413" cy="284163"/>
        </p:xfrm>
        <a:graphic>
          <a:graphicData uri="http://schemas.openxmlformats.org/presentationml/2006/ole">
            <mc:AlternateContent xmlns:mc="http://schemas.openxmlformats.org/markup-compatibility/2006">
              <mc:Choice xmlns:v="urn:schemas-microsoft-com:vml" Requires="v">
                <p:oleObj spid="_x0000_s30107" name="Equation" r:id="rId13" imgW="634725" imgH="355446" progId="Equation.3">
                  <p:embed/>
                </p:oleObj>
              </mc:Choice>
              <mc:Fallback>
                <p:oleObj name="Equation" r:id="rId13" imgW="634725" imgH="3554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6375" y="5296003"/>
                        <a:ext cx="506413" cy="284163"/>
                      </a:xfrm>
                      <a:prstGeom prst="rect">
                        <a:avLst/>
                      </a:prstGeom>
                      <a:solidFill>
                        <a:srgbClr val="D6ECFF"/>
                      </a:solidFill>
                      <a:ln>
                        <a:noFill/>
                      </a:ln>
                      <a:effectLst/>
                      <a:extLst/>
                    </p:spPr>
                  </p:pic>
                </p:oleObj>
              </mc:Fallback>
            </mc:AlternateContent>
          </a:graphicData>
        </a:graphic>
      </p:graphicFrame>
      <p:grpSp>
        <p:nvGrpSpPr>
          <p:cNvPr id="34" name="Group 64"/>
          <p:cNvGrpSpPr>
            <a:grpSpLocks/>
          </p:cNvGrpSpPr>
          <p:nvPr/>
        </p:nvGrpSpPr>
        <p:grpSpPr bwMode="auto">
          <a:xfrm>
            <a:off x="5923808" y="4214915"/>
            <a:ext cx="1179511" cy="549275"/>
            <a:chOff x="4039" y="2673"/>
            <a:chExt cx="743" cy="346"/>
          </a:xfrm>
        </p:grpSpPr>
        <p:sp>
          <p:nvSpPr>
            <p:cNvPr id="35" name="Line 36"/>
            <p:cNvSpPr>
              <a:spLocks noChangeAspect="1" noChangeShapeType="1"/>
            </p:cNvSpPr>
            <p:nvPr/>
          </p:nvSpPr>
          <p:spPr bwMode="auto">
            <a:xfrm>
              <a:off x="4039" y="2673"/>
              <a:ext cx="43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7"/>
            <p:cNvSpPr>
              <a:spLocks noChangeAspect="1" noChangeShapeType="1"/>
            </p:cNvSpPr>
            <p:nvPr/>
          </p:nvSpPr>
          <p:spPr bwMode="auto">
            <a:xfrm>
              <a:off x="4270" y="2711"/>
              <a:ext cx="0" cy="30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7" name="Object 38"/>
            <p:cNvGraphicFramePr>
              <a:graphicFrameLocks noChangeAspect="1"/>
            </p:cNvGraphicFramePr>
            <p:nvPr>
              <p:extLst>
                <p:ext uri="{D42A27DB-BD31-4B8C-83A1-F6EECF244321}">
                  <p14:modId xmlns:p14="http://schemas.microsoft.com/office/powerpoint/2010/main" val="903777817"/>
                </p:ext>
              </p:extLst>
            </p:nvPr>
          </p:nvGraphicFramePr>
          <p:xfrm>
            <a:off x="4334" y="2788"/>
            <a:ext cx="448" cy="179"/>
          </p:xfrm>
          <a:graphic>
            <a:graphicData uri="http://schemas.openxmlformats.org/presentationml/2006/ole">
              <mc:AlternateContent xmlns:mc="http://schemas.openxmlformats.org/markup-compatibility/2006">
                <mc:Choice xmlns:v="urn:schemas-microsoft-com:vml" Requires="v">
                  <p:oleObj spid="_x0000_s30108" name="Equation" r:id="rId15" imgW="889000" imgH="355600" progId="Equation.3">
                    <p:embed/>
                  </p:oleObj>
                </mc:Choice>
                <mc:Fallback>
                  <p:oleObj name="Equation" r:id="rId15" imgW="889000" imgH="355600" progId="Equation.3">
                    <p:embed/>
                    <p:pic>
                      <p:nvPicPr>
                        <p:cNvPr id="0" name=""/>
                        <p:cNvPicPr>
                          <a:picLocks noChangeAspect="1" noChangeArrowheads="1"/>
                        </p:cNvPicPr>
                        <p:nvPr/>
                      </p:nvPicPr>
                      <p:blipFill>
                        <a:blip r:embed="rId16"/>
                        <a:srcRect/>
                        <a:stretch>
                          <a:fillRect/>
                        </a:stretch>
                      </p:blipFill>
                      <p:spPr bwMode="auto">
                        <a:xfrm>
                          <a:off x="4334" y="2788"/>
                          <a:ext cx="448" cy="179"/>
                        </a:xfrm>
                        <a:prstGeom prst="rect">
                          <a:avLst/>
                        </a:prstGeom>
                        <a:solidFill>
                          <a:srgbClr val="D6ECFF"/>
                        </a:solidFill>
                        <a:ln>
                          <a:noFill/>
                        </a:ln>
                        <a:effectLst/>
                        <a:extLst/>
                      </p:spPr>
                    </p:pic>
                  </p:oleObj>
                </mc:Fallback>
              </mc:AlternateContent>
            </a:graphicData>
          </a:graphic>
        </p:graphicFrame>
      </p:grpSp>
      <p:grpSp>
        <p:nvGrpSpPr>
          <p:cNvPr id="38" name="Group 49"/>
          <p:cNvGrpSpPr>
            <a:grpSpLocks/>
          </p:cNvGrpSpPr>
          <p:nvPr/>
        </p:nvGrpSpPr>
        <p:grpSpPr bwMode="auto">
          <a:xfrm>
            <a:off x="4453788" y="4181578"/>
            <a:ext cx="1462087" cy="1890712"/>
            <a:chOff x="3027" y="2681"/>
            <a:chExt cx="921" cy="1191"/>
          </a:xfrm>
        </p:grpSpPr>
        <p:sp>
          <p:nvSpPr>
            <p:cNvPr id="39" name="Line 26"/>
            <p:cNvSpPr>
              <a:spLocks noChangeAspect="1" noChangeShapeType="1"/>
            </p:cNvSpPr>
            <p:nvPr/>
          </p:nvSpPr>
          <p:spPr bwMode="auto">
            <a:xfrm>
              <a:off x="3948" y="2681"/>
              <a:ext cx="0" cy="1191"/>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0" name="Object 33"/>
            <p:cNvGraphicFramePr>
              <a:graphicFrameLocks noChangeAspect="1"/>
            </p:cNvGraphicFramePr>
            <p:nvPr>
              <p:extLst>
                <p:ext uri="{D42A27DB-BD31-4B8C-83A1-F6EECF244321}">
                  <p14:modId xmlns:p14="http://schemas.microsoft.com/office/powerpoint/2010/main" val="1827003991"/>
                </p:ext>
              </p:extLst>
            </p:nvPr>
          </p:nvGraphicFramePr>
          <p:xfrm>
            <a:off x="3334" y="3680"/>
            <a:ext cx="294" cy="178"/>
          </p:xfrm>
          <a:graphic>
            <a:graphicData uri="http://schemas.openxmlformats.org/presentationml/2006/ole">
              <mc:AlternateContent xmlns:mc="http://schemas.openxmlformats.org/markup-compatibility/2006">
                <mc:Choice xmlns:v="urn:schemas-microsoft-com:vml" Requires="v">
                  <p:oleObj spid="_x0000_s30109" name="Equation" r:id="rId17" imgW="583947" imgH="355446" progId="Equation.3">
                    <p:embed/>
                  </p:oleObj>
                </mc:Choice>
                <mc:Fallback>
                  <p:oleObj name="Equation" r:id="rId17" imgW="583947" imgH="3554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4" y="3680"/>
                          <a:ext cx="294" cy="178"/>
                        </a:xfrm>
                        <a:prstGeom prst="rect">
                          <a:avLst/>
                        </a:prstGeom>
                        <a:solidFill>
                          <a:srgbClr val="D6ECFF"/>
                        </a:solidFill>
                        <a:ln>
                          <a:noFill/>
                        </a:ln>
                        <a:effectLst/>
                        <a:extLst/>
                      </p:spPr>
                    </p:pic>
                  </p:oleObj>
                </mc:Fallback>
              </mc:AlternateContent>
            </a:graphicData>
          </a:graphic>
        </p:graphicFrame>
        <p:sp>
          <p:nvSpPr>
            <p:cNvPr id="41" name="Line 39"/>
            <p:cNvSpPr>
              <a:spLocks noChangeAspect="1" noChangeShapeType="1"/>
            </p:cNvSpPr>
            <p:nvPr/>
          </p:nvSpPr>
          <p:spPr bwMode="auto">
            <a:xfrm>
              <a:off x="3027" y="3872"/>
              <a:ext cx="883"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2" name="AutoShape 40"/>
          <p:cNvSpPr>
            <a:spLocks/>
          </p:cNvSpPr>
          <p:nvPr/>
        </p:nvSpPr>
        <p:spPr bwMode="auto">
          <a:xfrm>
            <a:off x="6900125" y="3789039"/>
            <a:ext cx="1133475" cy="298875"/>
          </a:xfrm>
          <a:prstGeom prst="borderCallout2">
            <a:avLst>
              <a:gd name="adj1" fmla="val 31167"/>
              <a:gd name="adj2" fmla="val -6722"/>
              <a:gd name="adj3" fmla="val 31167"/>
              <a:gd name="adj4" fmla="val -42157"/>
              <a:gd name="adj5" fmla="val 105630"/>
              <a:gd name="adj6" fmla="val -78991"/>
            </a:avLst>
          </a:prstGeom>
          <a:noFill/>
          <a:ln w="9525">
            <a:solidFill>
              <a:schemeClr val="tx1"/>
            </a:solidFill>
            <a:miter lim="800000"/>
            <a:headEnd/>
            <a:tailEnd/>
          </a:ln>
        </p:spPr>
        <p:txBody>
          <a:bodyPr anchor="ctr"/>
          <a:lstStyle/>
          <a:p>
            <a:pPr algn="ctr" eaLnBrk="0" hangingPunct="0"/>
            <a:r>
              <a:rPr lang="en-US" sz="1600" dirty="0">
                <a:solidFill>
                  <a:schemeClr val="accent1"/>
                </a:solidFill>
                <a:sym typeface="Symbol" charset="0"/>
              </a:rPr>
              <a:t> </a:t>
            </a:r>
            <a:r>
              <a:rPr lang="en-US" sz="1600" dirty="0">
                <a:solidFill>
                  <a:schemeClr val="accent1"/>
                </a:solidFill>
              </a:rPr>
              <a:t>= 0 = </a:t>
            </a:r>
            <a:r>
              <a:rPr kumimoji="1" lang="en-US" sz="1600" dirty="0">
                <a:solidFill>
                  <a:schemeClr val="accent1"/>
                </a:solidFill>
                <a:sym typeface="Symbol" charset="0"/>
              </a:rPr>
              <a:t>2</a:t>
            </a:r>
            <a:r>
              <a:rPr kumimoji="1" lang="en-US" sz="2000" dirty="0">
                <a:solidFill>
                  <a:schemeClr val="accent1"/>
                </a:solidFill>
                <a:sym typeface="Symbol" charset="0"/>
              </a:rPr>
              <a:t> </a:t>
            </a:r>
          </a:p>
        </p:txBody>
      </p:sp>
      <p:sp>
        <p:nvSpPr>
          <p:cNvPr id="43" name="AutoShape 41"/>
          <p:cNvSpPr>
            <a:spLocks/>
          </p:cNvSpPr>
          <p:nvPr/>
        </p:nvSpPr>
        <p:spPr bwMode="auto">
          <a:xfrm>
            <a:off x="1037488" y="3429000"/>
            <a:ext cx="1133475" cy="293789"/>
          </a:xfrm>
          <a:prstGeom prst="borderCallout2">
            <a:avLst>
              <a:gd name="adj1" fmla="val 31167"/>
              <a:gd name="adj2" fmla="val 106722"/>
              <a:gd name="adj3" fmla="val 31167"/>
              <a:gd name="adj4" fmla="val 197338"/>
              <a:gd name="adj5" fmla="val 181384"/>
              <a:gd name="adj6" fmla="val 291458"/>
            </a:avLst>
          </a:prstGeom>
          <a:noFill/>
          <a:ln w="9525">
            <a:solidFill>
              <a:schemeClr val="tx1"/>
            </a:solidFill>
            <a:miter lim="800000"/>
            <a:headEnd/>
            <a:tailEnd/>
          </a:ln>
        </p:spPr>
        <p:txBody>
          <a:bodyPr anchor="ctr"/>
          <a:lstStyle/>
          <a:p>
            <a:pPr algn="ctr" eaLnBrk="0" hangingPunct="0"/>
            <a:r>
              <a:rPr lang="en-US" sz="1600" dirty="0">
                <a:solidFill>
                  <a:srgbClr val="7FD13B"/>
                </a:solidFill>
                <a:sym typeface="Symbol" charset="0"/>
              </a:rPr>
              <a:t> </a:t>
            </a:r>
            <a:r>
              <a:rPr lang="en-US" sz="1600" dirty="0">
                <a:solidFill>
                  <a:srgbClr val="7FD13B"/>
                </a:solidFill>
              </a:rPr>
              <a:t>= 3</a:t>
            </a:r>
            <a:r>
              <a:rPr kumimoji="1" lang="en-US" sz="1600" dirty="0">
                <a:solidFill>
                  <a:srgbClr val="7FD13B"/>
                </a:solidFill>
                <a:sym typeface="Symbol" charset="0"/>
              </a:rPr>
              <a:t>/2</a:t>
            </a:r>
            <a:r>
              <a:rPr kumimoji="1" lang="en-US" sz="2000" dirty="0">
                <a:solidFill>
                  <a:srgbClr val="7FD13B"/>
                </a:solidFill>
                <a:sym typeface="Symbol" charset="0"/>
              </a:rPr>
              <a:t> </a:t>
            </a:r>
          </a:p>
        </p:txBody>
      </p:sp>
      <p:sp>
        <p:nvSpPr>
          <p:cNvPr id="44" name="Oval 43"/>
          <p:cNvSpPr>
            <a:spLocks noChangeArrowheads="1"/>
          </p:cNvSpPr>
          <p:nvPr/>
        </p:nvSpPr>
        <p:spPr bwMode="auto">
          <a:xfrm>
            <a:off x="4349013" y="4016478"/>
            <a:ext cx="131762" cy="120650"/>
          </a:xfrm>
          <a:prstGeom prst="ellipse">
            <a:avLst/>
          </a:prstGeom>
          <a:solidFill>
            <a:schemeClr val="tx2">
              <a:lumMod val="50000"/>
            </a:schemeClr>
          </a:solidFill>
          <a:ln w="9525">
            <a:solidFill>
              <a:schemeClr val="tx1"/>
            </a:solidFill>
            <a:round/>
            <a:headEnd/>
            <a:tailEnd/>
          </a:ln>
        </p:spPr>
        <p:txBody>
          <a:bodyPr wrap="none" anchor="ctr"/>
          <a:lstStyle/>
          <a:p>
            <a:endParaRPr lang="fr-FR"/>
          </a:p>
        </p:txBody>
      </p:sp>
      <p:sp>
        <p:nvSpPr>
          <p:cNvPr id="45" name="Oval 44"/>
          <p:cNvSpPr>
            <a:spLocks noChangeArrowheads="1"/>
          </p:cNvSpPr>
          <p:nvPr/>
        </p:nvSpPr>
        <p:spPr bwMode="auto">
          <a:xfrm>
            <a:off x="5855550" y="4148240"/>
            <a:ext cx="131763" cy="120650"/>
          </a:xfrm>
          <a:prstGeom prst="ellipse">
            <a:avLst/>
          </a:prstGeom>
          <a:solidFill>
            <a:srgbClr val="007EEA"/>
          </a:solidFill>
          <a:ln w="9525">
            <a:solidFill>
              <a:schemeClr val="tx1"/>
            </a:solidFill>
            <a:round/>
            <a:headEnd/>
            <a:tailEnd/>
          </a:ln>
        </p:spPr>
        <p:txBody>
          <a:bodyPr wrap="none" anchor="ctr"/>
          <a:lstStyle/>
          <a:p>
            <a:endParaRPr lang="fr-FR"/>
          </a:p>
        </p:txBody>
      </p:sp>
      <p:grpSp>
        <p:nvGrpSpPr>
          <p:cNvPr id="46" name="Group 70"/>
          <p:cNvGrpSpPr>
            <a:grpSpLocks/>
          </p:cNvGrpSpPr>
          <p:nvPr/>
        </p:nvGrpSpPr>
        <p:grpSpPr bwMode="auto">
          <a:xfrm>
            <a:off x="4509350" y="3881537"/>
            <a:ext cx="874713" cy="622300"/>
            <a:chOff x="3050" y="2456"/>
            <a:chExt cx="551" cy="392"/>
          </a:xfrm>
        </p:grpSpPr>
        <p:sp>
          <p:nvSpPr>
            <p:cNvPr id="47" name="Line 67"/>
            <p:cNvSpPr>
              <a:spLocks noChangeAspect="1" noChangeShapeType="1"/>
            </p:cNvSpPr>
            <p:nvPr/>
          </p:nvSpPr>
          <p:spPr bwMode="auto">
            <a:xfrm>
              <a:off x="3601" y="2456"/>
              <a:ext cx="0" cy="27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68"/>
            <p:cNvSpPr>
              <a:spLocks noChangeAspect="1" noChangeShapeType="1"/>
            </p:cNvSpPr>
            <p:nvPr/>
          </p:nvSpPr>
          <p:spPr bwMode="auto">
            <a:xfrm>
              <a:off x="3050" y="2653"/>
              <a:ext cx="514"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9" name="Object 69"/>
            <p:cNvGraphicFramePr>
              <a:graphicFrameLocks noChangeAspect="1"/>
            </p:cNvGraphicFramePr>
            <p:nvPr>
              <p:extLst>
                <p:ext uri="{D42A27DB-BD31-4B8C-83A1-F6EECF244321}">
                  <p14:modId xmlns:p14="http://schemas.microsoft.com/office/powerpoint/2010/main" val="2574715089"/>
                </p:ext>
              </p:extLst>
            </p:nvPr>
          </p:nvGraphicFramePr>
          <p:xfrm>
            <a:off x="3093" y="2669"/>
            <a:ext cx="426" cy="179"/>
          </p:xfrm>
          <a:graphic>
            <a:graphicData uri="http://schemas.openxmlformats.org/presentationml/2006/ole">
              <mc:AlternateContent xmlns:mc="http://schemas.openxmlformats.org/markup-compatibility/2006">
                <mc:Choice xmlns:v="urn:schemas-microsoft-com:vml" Requires="v">
                  <p:oleObj spid="_x0000_s30110" name="Equation" r:id="rId19" imgW="850900" imgH="355600" progId="Equation.3">
                    <p:embed/>
                  </p:oleObj>
                </mc:Choice>
                <mc:Fallback>
                  <p:oleObj name="Equation" r:id="rId19" imgW="850900" imgH="355600" progId="Equation.3">
                    <p:embed/>
                    <p:pic>
                      <p:nvPicPr>
                        <p:cNvPr id="0" name=""/>
                        <p:cNvPicPr>
                          <a:picLocks noChangeAspect="1" noChangeArrowheads="1"/>
                        </p:cNvPicPr>
                        <p:nvPr/>
                      </p:nvPicPr>
                      <p:blipFill>
                        <a:blip r:embed="rId20"/>
                        <a:srcRect/>
                        <a:stretch>
                          <a:fillRect/>
                        </a:stretch>
                      </p:blipFill>
                      <p:spPr bwMode="auto">
                        <a:xfrm>
                          <a:off x="3093" y="2669"/>
                          <a:ext cx="426" cy="179"/>
                        </a:xfrm>
                        <a:prstGeom prst="rect">
                          <a:avLst/>
                        </a:prstGeom>
                        <a:solidFill>
                          <a:srgbClr val="D6ECFF"/>
                        </a:solidFill>
                        <a:ln>
                          <a:noFill/>
                        </a:ln>
                        <a:effectLst/>
                        <a:extLst/>
                      </p:spPr>
                    </p:pic>
                  </p:oleObj>
                </mc:Fallback>
              </mc:AlternateContent>
            </a:graphicData>
          </a:graphic>
        </p:graphicFrame>
      </p:grpSp>
      <p:sp>
        <p:nvSpPr>
          <p:cNvPr id="50" name="Oval 71"/>
          <p:cNvSpPr>
            <a:spLocks noChangeArrowheads="1"/>
          </p:cNvSpPr>
          <p:nvPr/>
        </p:nvSpPr>
        <p:spPr bwMode="auto">
          <a:xfrm>
            <a:off x="5304688" y="3795815"/>
            <a:ext cx="131762" cy="120650"/>
          </a:xfrm>
          <a:prstGeom prst="ellipse">
            <a:avLst/>
          </a:prstGeom>
          <a:solidFill>
            <a:srgbClr val="007EEA"/>
          </a:solidFill>
          <a:ln w="9525">
            <a:solidFill>
              <a:schemeClr val="tx1"/>
            </a:solidFill>
            <a:round/>
            <a:headEnd/>
            <a:tailEnd/>
          </a:ln>
        </p:spPr>
        <p:txBody>
          <a:bodyPr wrap="none" anchor="ctr"/>
          <a:lstStyle/>
          <a:p>
            <a:endParaRPr lang="fr-FR"/>
          </a:p>
        </p:txBody>
      </p:sp>
      <p:sp>
        <p:nvSpPr>
          <p:cNvPr id="51" name="Oval 72"/>
          <p:cNvSpPr>
            <a:spLocks noChangeArrowheads="1"/>
          </p:cNvSpPr>
          <p:nvPr/>
        </p:nvSpPr>
        <p:spPr bwMode="auto">
          <a:xfrm>
            <a:off x="5512650" y="4740378"/>
            <a:ext cx="131763" cy="120650"/>
          </a:xfrm>
          <a:prstGeom prst="ellipse">
            <a:avLst/>
          </a:prstGeom>
          <a:solidFill>
            <a:srgbClr val="007EEA"/>
          </a:solidFill>
          <a:ln w="9525">
            <a:solidFill>
              <a:schemeClr val="tx1"/>
            </a:solidFill>
            <a:round/>
            <a:headEnd/>
            <a:tailEnd/>
          </a:ln>
        </p:spPr>
        <p:txBody>
          <a:bodyPr wrap="none" anchor="ctr"/>
          <a:lstStyle/>
          <a:p>
            <a:endParaRPr lang="fr-FR"/>
          </a:p>
        </p:txBody>
      </p:sp>
      <p:sp>
        <p:nvSpPr>
          <p:cNvPr id="52" name="TextBox 5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9402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strVal val="4*#ppt_w"/>
                                          </p:val>
                                        </p:tav>
                                        <p:tav tm="100000">
                                          <p:val>
                                            <p:strVal val="#ppt_w"/>
                                          </p:val>
                                        </p:tav>
                                      </p:tavLst>
                                    </p:anim>
                                    <p:anim calcmode="lin" valueType="num">
                                      <p:cBhvr>
                                        <p:cTn id="8" dur="500" fill="hold"/>
                                        <p:tgtEl>
                                          <p:spTgt spid="4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1+#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strVal val="4*#ppt_w"/>
                                          </p:val>
                                        </p:tav>
                                        <p:tav tm="100000">
                                          <p:val>
                                            <p:strVal val="#ppt_w"/>
                                          </p:val>
                                        </p:tav>
                                      </p:tavLst>
                                    </p:anim>
                                    <p:anim calcmode="lin" valueType="num">
                                      <p:cBhvr>
                                        <p:cTn id="29" dur="500" fill="hold"/>
                                        <p:tgtEl>
                                          <p:spTgt spid="44"/>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strVal val="4*#ppt_w"/>
                                          </p:val>
                                        </p:tav>
                                        <p:tav tm="100000">
                                          <p:val>
                                            <p:strVal val="#ppt_w"/>
                                          </p:val>
                                        </p:tav>
                                      </p:tavLst>
                                    </p:anim>
                                    <p:anim calcmode="lin" valueType="num">
                                      <p:cBhvr>
                                        <p:cTn id="45" dur="500" fill="hold"/>
                                        <p:tgtEl>
                                          <p:spTgt spid="5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3" presetClass="entr" presetSubtype="32"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strVal val="4*#ppt_w"/>
                                          </p:val>
                                        </p:tav>
                                        <p:tav tm="100000">
                                          <p:val>
                                            <p:strVal val="#ppt_w"/>
                                          </p:val>
                                        </p:tav>
                                      </p:tavLst>
                                    </p:anim>
                                    <p:anim calcmode="lin" valueType="num">
                                      <p:cBhvr>
                                        <p:cTn id="50" dur="500" fill="hold"/>
                                        <p:tgtEl>
                                          <p:spTgt spid="50"/>
                                        </p:tgtEl>
                                        <p:attrNameLst>
                                          <p:attrName>ppt_h</p:attrName>
                                        </p:attrNameLst>
                                      </p:cBhvr>
                                      <p:tavLst>
                                        <p:tav tm="0">
                                          <p:val>
                                            <p:strVal val="4*#ppt_h"/>
                                          </p:val>
                                        </p:tav>
                                        <p:tav tm="100000">
                                          <p:val>
                                            <p:strVal val="#ppt_h"/>
                                          </p:val>
                                        </p:tav>
                                      </p:tavLst>
                                    </p:anim>
                                  </p:childTnLst>
                                </p:cTn>
                              </p:par>
                            </p:childTnLst>
                          </p:cTn>
                        </p:par>
                        <p:par>
                          <p:cTn id="51" fill="hold">
                            <p:stCondLst>
                              <p:cond delay="1000"/>
                            </p:stCondLst>
                            <p:childTnLst>
                              <p:par>
                                <p:cTn id="52" presetID="23" presetClass="entr" presetSubtype="16"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childTnLst>
                                </p:cTn>
                              </p:par>
                            </p:childTnLst>
                          </p:cTn>
                        </p:par>
                        <p:par>
                          <p:cTn id="56" fill="hold">
                            <p:stCondLst>
                              <p:cond delay="1500"/>
                            </p:stCondLst>
                            <p:childTnLst>
                              <p:par>
                                <p:cTn id="57" presetID="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0-#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utoUpdateAnimBg="0"/>
      <p:bldP spid="43" grpId="0" animBg="1" autoUpdateAnimBg="0"/>
      <p:bldP spid="44" grpId="0" animBg="1"/>
      <p:bldP spid="45" grpId="0" animBg="1"/>
      <p:bldP spid="50"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a:t>The Phase Space Ellipse</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33</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Rectangle 5"/>
          <p:cNvSpPr>
            <a:spLocks noChangeArrowheads="1"/>
          </p:cNvSpPr>
          <p:nvPr/>
        </p:nvSpPr>
        <p:spPr bwMode="auto">
          <a:xfrm>
            <a:off x="521550" y="1178750"/>
            <a:ext cx="828092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t>As we move around the machine the shape of the ellipse will change as </a:t>
            </a:r>
            <a:r>
              <a:rPr lang="en-US" sz="2000" dirty="0">
                <a:sym typeface="Symbol" charset="0"/>
              </a:rPr>
              <a:t> changes under the influence of the </a:t>
            </a:r>
            <a:r>
              <a:rPr lang="en-US" sz="2000" dirty="0" err="1">
                <a:sym typeface="Symbol" charset="0"/>
              </a:rPr>
              <a:t>quadrupoles</a:t>
            </a:r>
            <a:endParaRPr lang="en-US" sz="2000" dirty="0">
              <a:sym typeface="Symbol" charset="0"/>
            </a:endParaRPr>
          </a:p>
        </p:txBody>
      </p:sp>
      <p:grpSp>
        <p:nvGrpSpPr>
          <p:cNvPr id="13" name="Group 42"/>
          <p:cNvGrpSpPr>
            <a:grpSpLocks noChangeAspect="1"/>
          </p:cNvGrpSpPr>
          <p:nvPr/>
        </p:nvGrpSpPr>
        <p:grpSpPr bwMode="auto">
          <a:xfrm>
            <a:off x="1106615" y="2303875"/>
            <a:ext cx="3917404" cy="2108709"/>
            <a:chOff x="624" y="96"/>
            <a:chExt cx="3032" cy="1632"/>
          </a:xfrm>
        </p:grpSpPr>
        <p:sp>
          <p:nvSpPr>
            <p:cNvPr id="14" name="Text Box 43"/>
            <p:cNvSpPr txBox="1">
              <a:spLocks noChangeAspect="1" noChangeArrowheads="1"/>
            </p:cNvSpPr>
            <p:nvPr/>
          </p:nvSpPr>
          <p:spPr bwMode="auto">
            <a:xfrm>
              <a:off x="2025" y="96"/>
              <a:ext cx="248" cy="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15" name="Text Box 44"/>
            <p:cNvSpPr txBox="1">
              <a:spLocks noChangeAspect="1" noChangeArrowheads="1"/>
            </p:cNvSpPr>
            <p:nvPr/>
          </p:nvSpPr>
          <p:spPr bwMode="auto">
            <a:xfrm>
              <a:off x="3456" y="1056"/>
              <a:ext cx="200" cy="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16" name="Oval 45"/>
            <p:cNvSpPr>
              <a:spLocks noChangeAspect="1" noChangeArrowheads="1"/>
            </p:cNvSpPr>
            <p:nvPr/>
          </p:nvSpPr>
          <p:spPr bwMode="auto">
            <a:xfrm rot="-67412">
              <a:off x="720" y="480"/>
              <a:ext cx="2610" cy="105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fr-FR" sz="1600">
                <a:latin typeface="Times New Roman" charset="0"/>
              </a:endParaRPr>
            </a:p>
          </p:txBody>
        </p:sp>
        <p:sp>
          <p:nvSpPr>
            <p:cNvPr id="17" name="Line 46"/>
            <p:cNvSpPr>
              <a:spLocks noChangeAspect="1" noChangeShapeType="1"/>
            </p:cNvSpPr>
            <p:nvPr/>
          </p:nvSpPr>
          <p:spPr bwMode="auto">
            <a:xfrm flipV="1">
              <a:off x="2064" y="288"/>
              <a:ext cx="0" cy="144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8" name="Object 47"/>
            <p:cNvGraphicFramePr>
              <a:graphicFrameLocks noChangeAspect="1"/>
            </p:cNvGraphicFramePr>
            <p:nvPr>
              <p:extLst>
                <p:ext uri="{D42A27DB-BD31-4B8C-83A1-F6EECF244321}">
                  <p14:modId xmlns:p14="http://schemas.microsoft.com/office/powerpoint/2010/main" val="3128502186"/>
                </p:ext>
              </p:extLst>
            </p:nvPr>
          </p:nvGraphicFramePr>
          <p:xfrm>
            <a:off x="2400" y="1152"/>
            <a:ext cx="367" cy="223"/>
          </p:xfrm>
          <a:graphic>
            <a:graphicData uri="http://schemas.openxmlformats.org/presentationml/2006/ole">
              <mc:AlternateContent xmlns:mc="http://schemas.openxmlformats.org/markup-compatibility/2006">
                <mc:Choice xmlns:v="urn:schemas-microsoft-com:vml" Requires="v">
                  <p:oleObj spid="_x0000_s30923" name="Equation" r:id="rId5" imgW="583947" imgH="355446" progId="Equation.3">
                    <p:embed/>
                  </p:oleObj>
                </mc:Choice>
                <mc:Fallback>
                  <p:oleObj name="Equation" r:id="rId5" imgW="583947"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152"/>
                          <a:ext cx="367" cy="223"/>
                        </a:xfrm>
                        <a:prstGeom prst="rect">
                          <a:avLst/>
                        </a:prstGeom>
                        <a:solidFill>
                          <a:srgbClr val="D6ECFF"/>
                        </a:solidFill>
                        <a:ln>
                          <a:noFill/>
                        </a:ln>
                        <a:effectLst/>
                        <a:extLst/>
                      </p:spPr>
                    </p:pic>
                  </p:oleObj>
                </mc:Fallback>
              </mc:AlternateContent>
            </a:graphicData>
          </a:graphic>
        </p:graphicFrame>
        <p:graphicFrame>
          <p:nvGraphicFramePr>
            <p:cNvPr id="19" name="Object 48"/>
            <p:cNvGraphicFramePr>
              <a:graphicFrameLocks noChangeAspect="1"/>
            </p:cNvGraphicFramePr>
            <p:nvPr>
              <p:extLst>
                <p:ext uri="{D42A27DB-BD31-4B8C-83A1-F6EECF244321}">
                  <p14:modId xmlns:p14="http://schemas.microsoft.com/office/powerpoint/2010/main" val="1950808249"/>
                </p:ext>
              </p:extLst>
            </p:nvPr>
          </p:nvGraphicFramePr>
          <p:xfrm>
            <a:off x="1667" y="655"/>
            <a:ext cx="361" cy="219"/>
          </p:xfrm>
          <a:graphic>
            <a:graphicData uri="http://schemas.openxmlformats.org/presentationml/2006/ole">
              <mc:AlternateContent xmlns:mc="http://schemas.openxmlformats.org/markup-compatibility/2006">
                <mc:Choice xmlns:v="urn:schemas-microsoft-com:vml" Requires="v">
                  <p:oleObj spid="_x0000_s30924" name="Equation" r:id="rId7" imgW="419100" imgH="254000" progId="Equation.3">
                    <p:embed/>
                  </p:oleObj>
                </mc:Choice>
                <mc:Fallback>
                  <p:oleObj name="Equation" r:id="rId7" imgW="419100" imgH="254000" progId="Equation.3">
                    <p:embed/>
                    <p:pic>
                      <p:nvPicPr>
                        <p:cNvPr id="0" name=""/>
                        <p:cNvPicPr>
                          <a:picLocks noChangeAspect="1" noChangeArrowheads="1"/>
                        </p:cNvPicPr>
                        <p:nvPr/>
                      </p:nvPicPr>
                      <p:blipFill>
                        <a:blip r:embed="rId8"/>
                        <a:srcRect/>
                        <a:stretch>
                          <a:fillRect/>
                        </a:stretch>
                      </p:blipFill>
                      <p:spPr bwMode="auto">
                        <a:xfrm>
                          <a:off x="1667" y="655"/>
                          <a:ext cx="361" cy="219"/>
                        </a:xfrm>
                        <a:prstGeom prst="rect">
                          <a:avLst/>
                        </a:prstGeom>
                        <a:solidFill>
                          <a:schemeClr val="tx2"/>
                        </a:solidFill>
                        <a:ln>
                          <a:noFill/>
                        </a:ln>
                        <a:effectLst/>
                        <a:extLst/>
                      </p:spPr>
                    </p:pic>
                  </p:oleObj>
                </mc:Fallback>
              </mc:AlternateContent>
            </a:graphicData>
          </a:graphic>
        </p:graphicFrame>
        <p:sp>
          <p:nvSpPr>
            <p:cNvPr id="20" name="Line 49"/>
            <p:cNvSpPr>
              <a:spLocks noChangeAspect="1" noChangeShapeType="1"/>
            </p:cNvSpPr>
            <p:nvPr/>
          </p:nvSpPr>
          <p:spPr bwMode="auto">
            <a:xfrm>
              <a:off x="2064" y="1104"/>
              <a:ext cx="1248" cy="0"/>
            </a:xfrm>
            <a:prstGeom prst="line">
              <a:avLst/>
            </a:prstGeom>
            <a:noFill/>
            <a:ln w="12700">
              <a:solidFill>
                <a:srgbClr val="D6EC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0"/>
            <p:cNvSpPr>
              <a:spLocks noChangeAspect="1" noChangeShapeType="1"/>
            </p:cNvSpPr>
            <p:nvPr/>
          </p:nvSpPr>
          <p:spPr bwMode="auto">
            <a:xfrm>
              <a:off x="2112" y="480"/>
              <a:ext cx="0" cy="576"/>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51"/>
            <p:cNvSpPr>
              <a:spLocks noChangeAspect="1" noChangeShapeType="1"/>
            </p:cNvSpPr>
            <p:nvPr/>
          </p:nvSpPr>
          <p:spPr bwMode="auto">
            <a:xfrm>
              <a:off x="624" y="1056"/>
              <a:ext cx="2832"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 name="Group 52"/>
          <p:cNvGrpSpPr>
            <a:grpSpLocks noChangeAspect="1"/>
          </p:cNvGrpSpPr>
          <p:nvPr/>
        </p:nvGrpSpPr>
        <p:grpSpPr bwMode="auto">
          <a:xfrm>
            <a:off x="7002270" y="1448780"/>
            <a:ext cx="1929296" cy="3491042"/>
            <a:chOff x="3840" y="144"/>
            <a:chExt cx="1592" cy="2880"/>
          </a:xfrm>
        </p:grpSpPr>
        <p:sp>
          <p:nvSpPr>
            <p:cNvPr id="24" name="Text Box 53"/>
            <p:cNvSpPr txBox="1">
              <a:spLocks noChangeAspect="1" noChangeArrowheads="1"/>
            </p:cNvSpPr>
            <p:nvPr/>
          </p:nvSpPr>
          <p:spPr bwMode="auto">
            <a:xfrm>
              <a:off x="4608" y="144"/>
              <a:ext cx="24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25" name="Text Box 54"/>
            <p:cNvSpPr txBox="1">
              <a:spLocks noChangeAspect="1" noChangeArrowheads="1"/>
            </p:cNvSpPr>
            <p:nvPr/>
          </p:nvSpPr>
          <p:spPr bwMode="auto">
            <a:xfrm>
              <a:off x="5232" y="1728"/>
              <a:ext cx="20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26" name="Oval 55"/>
            <p:cNvSpPr>
              <a:spLocks noChangeAspect="1" noChangeArrowheads="1"/>
            </p:cNvSpPr>
            <p:nvPr/>
          </p:nvSpPr>
          <p:spPr bwMode="auto">
            <a:xfrm rot="-5386329">
              <a:off x="3255" y="1161"/>
              <a:ext cx="2610" cy="105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lang="fr-FR" sz="1600">
                <a:latin typeface="Times New Roman" charset="0"/>
              </a:endParaRPr>
            </a:p>
          </p:txBody>
        </p:sp>
        <p:sp>
          <p:nvSpPr>
            <p:cNvPr id="27" name="Line 56"/>
            <p:cNvSpPr>
              <a:spLocks noChangeAspect="1" noChangeShapeType="1"/>
            </p:cNvSpPr>
            <p:nvPr/>
          </p:nvSpPr>
          <p:spPr bwMode="auto">
            <a:xfrm flipV="1">
              <a:off x="4560" y="288"/>
              <a:ext cx="0" cy="2736"/>
            </a:xfrm>
            <a:prstGeom prst="line">
              <a:avLst/>
            </a:prstGeom>
            <a:noFill/>
            <a:ln w="28575">
              <a:solidFill>
                <a:schemeClr val="tx2">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57"/>
            <p:cNvSpPr>
              <a:spLocks noChangeAspect="1" noChangeShapeType="1"/>
            </p:cNvSpPr>
            <p:nvPr/>
          </p:nvSpPr>
          <p:spPr bwMode="auto">
            <a:xfrm>
              <a:off x="3840" y="1680"/>
              <a:ext cx="1488"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9" name="Object 58"/>
            <p:cNvGraphicFramePr>
              <a:graphicFrameLocks noChangeAspect="1"/>
            </p:cNvGraphicFramePr>
            <p:nvPr>
              <p:extLst>
                <p:ext uri="{D42A27DB-BD31-4B8C-83A1-F6EECF244321}">
                  <p14:modId xmlns:p14="http://schemas.microsoft.com/office/powerpoint/2010/main" val="1458382728"/>
                </p:ext>
              </p:extLst>
            </p:nvPr>
          </p:nvGraphicFramePr>
          <p:xfrm>
            <a:off x="4656" y="1872"/>
            <a:ext cx="367" cy="223"/>
          </p:xfrm>
          <a:graphic>
            <a:graphicData uri="http://schemas.openxmlformats.org/presentationml/2006/ole">
              <mc:AlternateContent xmlns:mc="http://schemas.openxmlformats.org/markup-compatibility/2006">
                <mc:Choice xmlns:v="urn:schemas-microsoft-com:vml" Requires="v">
                  <p:oleObj spid="_x0000_s30925" name="Equation" r:id="rId9" imgW="583947" imgH="355446" progId="Equation.3">
                    <p:embed/>
                  </p:oleObj>
                </mc:Choice>
                <mc:Fallback>
                  <p:oleObj name="Equation" r:id="rId9" imgW="583947"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 y="1872"/>
                          <a:ext cx="367" cy="223"/>
                        </a:xfrm>
                        <a:prstGeom prst="rect">
                          <a:avLst/>
                        </a:prstGeom>
                        <a:solidFill>
                          <a:srgbClr val="D6ECFF"/>
                        </a:solidFill>
                        <a:ln>
                          <a:noFill/>
                        </a:ln>
                        <a:effectLst/>
                        <a:extLst/>
                      </p:spPr>
                    </p:pic>
                  </p:oleObj>
                </mc:Fallback>
              </mc:AlternateContent>
            </a:graphicData>
          </a:graphic>
        </p:graphicFrame>
        <p:graphicFrame>
          <p:nvGraphicFramePr>
            <p:cNvPr id="30" name="Object 59"/>
            <p:cNvGraphicFramePr>
              <a:graphicFrameLocks noChangeAspect="1"/>
            </p:cNvGraphicFramePr>
            <p:nvPr>
              <p:extLst>
                <p:ext uri="{D42A27DB-BD31-4B8C-83A1-F6EECF244321}">
                  <p14:modId xmlns:p14="http://schemas.microsoft.com/office/powerpoint/2010/main" val="573232684"/>
                </p:ext>
              </p:extLst>
            </p:nvPr>
          </p:nvGraphicFramePr>
          <p:xfrm>
            <a:off x="4128" y="1056"/>
            <a:ext cx="432" cy="223"/>
          </p:xfrm>
          <a:graphic>
            <a:graphicData uri="http://schemas.openxmlformats.org/presentationml/2006/ole">
              <mc:AlternateContent xmlns:mc="http://schemas.openxmlformats.org/markup-compatibility/2006">
                <mc:Choice xmlns:v="urn:schemas-microsoft-com:vml" Requires="v">
                  <p:oleObj spid="_x0000_s30926" name="Equation" r:id="rId11" imgW="685502" imgH="355446" progId="Equation.3">
                    <p:embed/>
                  </p:oleObj>
                </mc:Choice>
                <mc:Fallback>
                  <p:oleObj name="Equation" r:id="rId11" imgW="685502" imgH="3554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 y="1056"/>
                          <a:ext cx="432" cy="223"/>
                        </a:xfrm>
                        <a:prstGeom prst="rect">
                          <a:avLst/>
                        </a:prstGeom>
                        <a:solidFill>
                          <a:srgbClr val="D6ECFF"/>
                        </a:solidFill>
                        <a:ln>
                          <a:noFill/>
                        </a:ln>
                        <a:effectLst/>
                        <a:extLst/>
                      </p:spPr>
                    </p:pic>
                  </p:oleObj>
                </mc:Fallback>
              </mc:AlternateContent>
            </a:graphicData>
          </a:graphic>
        </p:graphicFrame>
        <p:sp>
          <p:nvSpPr>
            <p:cNvPr id="31" name="Line 60"/>
            <p:cNvSpPr>
              <a:spLocks noChangeAspect="1" noChangeShapeType="1"/>
            </p:cNvSpPr>
            <p:nvPr/>
          </p:nvSpPr>
          <p:spPr bwMode="auto">
            <a:xfrm>
              <a:off x="4560" y="1728"/>
              <a:ext cx="52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61"/>
            <p:cNvSpPr>
              <a:spLocks noChangeAspect="1" noChangeShapeType="1"/>
            </p:cNvSpPr>
            <p:nvPr/>
          </p:nvSpPr>
          <p:spPr bwMode="auto">
            <a:xfrm flipV="1">
              <a:off x="4608" y="384"/>
              <a:ext cx="0" cy="129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Rectangle 62"/>
          <p:cNvSpPr>
            <a:spLocks noChangeArrowheads="1"/>
          </p:cNvSpPr>
          <p:nvPr/>
        </p:nvSpPr>
        <p:spPr bwMode="auto">
          <a:xfrm>
            <a:off x="556078" y="1853825"/>
            <a:ext cx="824639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ym typeface="Symbol" charset="0"/>
              </a:rPr>
              <a:t>However the area of the ellipse () does not change</a:t>
            </a:r>
          </a:p>
        </p:txBody>
      </p:sp>
      <p:sp>
        <p:nvSpPr>
          <p:cNvPr id="34" name="Rectangle 63"/>
          <p:cNvSpPr>
            <a:spLocks noChangeArrowheads="1"/>
          </p:cNvSpPr>
          <p:nvPr/>
        </p:nvSpPr>
        <p:spPr bwMode="auto">
          <a:xfrm>
            <a:off x="521549" y="4959170"/>
            <a:ext cx="8415935" cy="94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400" b="1" u="sng" dirty="0">
                <a:latin typeface="Math1" charset="0"/>
                <a:sym typeface="Symbol" charset="0"/>
              </a:rPr>
              <a:t></a:t>
            </a:r>
            <a:r>
              <a:rPr lang="en-US" b="1" dirty="0">
                <a:latin typeface="Math1" charset="0"/>
              </a:rPr>
              <a:t> </a:t>
            </a:r>
            <a:r>
              <a:rPr lang="en-US" sz="2000" dirty="0">
                <a:sym typeface="Symbol" charset="0"/>
              </a:rPr>
              <a:t> is called the </a:t>
            </a:r>
            <a:r>
              <a:rPr lang="en-US" sz="2000" b="1" u="sng" dirty="0">
                <a:sym typeface="Symbol" charset="0"/>
              </a:rPr>
              <a:t>transverse </a:t>
            </a:r>
            <a:r>
              <a:rPr lang="en-US" sz="2000" b="1" u="sng" dirty="0" err="1">
                <a:sym typeface="Symbol" charset="0"/>
              </a:rPr>
              <a:t>emittance</a:t>
            </a:r>
            <a:r>
              <a:rPr lang="en-US" sz="2000" dirty="0">
                <a:sym typeface="Symbol" charset="0"/>
              </a:rPr>
              <a:t> and is determined by the initial beam conditions.</a:t>
            </a:r>
          </a:p>
        </p:txBody>
      </p:sp>
      <p:sp>
        <p:nvSpPr>
          <p:cNvPr id="35" name="AutoShape 65"/>
          <p:cNvSpPr>
            <a:spLocks/>
          </p:cNvSpPr>
          <p:nvPr/>
        </p:nvSpPr>
        <p:spPr bwMode="auto">
          <a:xfrm>
            <a:off x="4944715" y="2258870"/>
            <a:ext cx="1787525" cy="430212"/>
          </a:xfrm>
          <a:prstGeom prst="borderCallout3">
            <a:avLst>
              <a:gd name="adj1" fmla="val 26569"/>
              <a:gd name="adj2" fmla="val 104264"/>
              <a:gd name="adj3" fmla="val 26569"/>
              <a:gd name="adj4" fmla="val 113412"/>
              <a:gd name="adj5" fmla="val 29850"/>
              <a:gd name="adj6" fmla="val 113412"/>
              <a:gd name="adj7" fmla="val 142240"/>
              <a:gd name="adj8" fmla="val 136341"/>
            </a:avLst>
          </a:prstGeom>
          <a:noFill/>
          <a:ln w="9525">
            <a:solidFill>
              <a:schemeClr val="tx1"/>
            </a:solidFill>
            <a:miter lim="800000"/>
            <a:headEnd/>
            <a:tailEnd/>
          </a:ln>
        </p:spPr>
        <p:txBody>
          <a:bodyPr anchor="ctr"/>
          <a:lstStyle/>
          <a:p>
            <a:pPr algn="ctr" eaLnBrk="0" hangingPunct="0"/>
            <a:r>
              <a:rPr lang="en-US" sz="1600" b="1" dirty="0">
                <a:solidFill>
                  <a:srgbClr val="7FD13B"/>
                </a:solidFill>
                <a:latin typeface="Times New Roman" charset="0"/>
              </a:rPr>
              <a:t>Area = </a:t>
            </a:r>
            <a:r>
              <a:rPr kumimoji="1" lang="en-US" sz="1600" b="1" dirty="0">
                <a:solidFill>
                  <a:srgbClr val="7FD13B"/>
                </a:solidFill>
                <a:sym typeface="Symbol" charset="0"/>
              </a:rPr>
              <a:t>· r</a:t>
            </a:r>
            <a:r>
              <a:rPr kumimoji="1" lang="en-US" sz="1600" b="1" baseline="-25000" dirty="0">
                <a:solidFill>
                  <a:srgbClr val="7FD13B"/>
                </a:solidFill>
                <a:sym typeface="Symbol" charset="0"/>
              </a:rPr>
              <a:t>1</a:t>
            </a:r>
            <a:r>
              <a:rPr kumimoji="1" lang="en-US" sz="1600" b="1" dirty="0">
                <a:solidFill>
                  <a:srgbClr val="7FD13B"/>
                </a:solidFill>
                <a:sym typeface="Symbol" charset="0"/>
              </a:rPr>
              <a:t>· r</a:t>
            </a:r>
            <a:r>
              <a:rPr kumimoji="1" lang="en-US" sz="1600" b="1" baseline="-25000" dirty="0">
                <a:solidFill>
                  <a:srgbClr val="7FD13B"/>
                </a:solidFill>
                <a:sym typeface="Symbol" charset="0"/>
              </a:rPr>
              <a:t>2</a:t>
            </a:r>
          </a:p>
        </p:txBody>
      </p:sp>
      <p:sp>
        <p:nvSpPr>
          <p:cNvPr id="36" name="Rectangle 67"/>
          <p:cNvSpPr>
            <a:spLocks noChangeArrowheads="1"/>
          </p:cNvSpPr>
          <p:nvPr/>
        </p:nvSpPr>
        <p:spPr bwMode="auto">
          <a:xfrm>
            <a:off x="566556" y="5679250"/>
            <a:ext cx="8370930" cy="6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sym typeface="Symbol" charset="0"/>
              </a:rPr>
              <a:t>The units are </a:t>
            </a:r>
            <a:r>
              <a:rPr lang="en-US" sz="2000" dirty="0" err="1">
                <a:solidFill>
                  <a:srgbClr val="FFFFFF"/>
                </a:solidFill>
                <a:sym typeface="Symbol" charset="0"/>
              </a:rPr>
              <a:t>meter</a:t>
            </a:r>
            <a:r>
              <a:rPr lang="en-US" sz="2000" b="1" dirty="0" err="1">
                <a:solidFill>
                  <a:srgbClr val="FFFFFF"/>
                </a:solidFill>
                <a:sym typeface="Symbol" charset="0"/>
              </a:rPr>
              <a:t>·</a:t>
            </a:r>
            <a:r>
              <a:rPr lang="en-US" sz="2000" dirty="0" err="1">
                <a:solidFill>
                  <a:srgbClr val="FFFFFF"/>
                </a:solidFill>
                <a:sym typeface="Symbol" charset="0"/>
              </a:rPr>
              <a:t>radians</a:t>
            </a:r>
            <a:r>
              <a:rPr lang="en-US" sz="2000" dirty="0">
                <a:solidFill>
                  <a:srgbClr val="FFFFFF"/>
                </a:solidFill>
                <a:sym typeface="Symbol" charset="0"/>
              </a:rPr>
              <a:t>, but in practice we use more often </a:t>
            </a:r>
            <a:r>
              <a:rPr lang="en-US" sz="2000" b="1" u="sng" dirty="0" err="1">
                <a:solidFill>
                  <a:srgbClr val="FFFFFF"/>
                </a:solidFill>
                <a:sym typeface="Symbol" charset="0"/>
              </a:rPr>
              <a:t>mm·mrad</a:t>
            </a:r>
            <a:r>
              <a:rPr lang="en-US" sz="2000" dirty="0">
                <a:solidFill>
                  <a:srgbClr val="FFFFFF"/>
                </a:solidFill>
                <a:sym typeface="Symbol" charset="0"/>
              </a:rPr>
              <a:t>.</a:t>
            </a:r>
            <a:endParaRPr lang="en-US" sz="2000" b="1" u="sng" dirty="0">
              <a:solidFill>
                <a:srgbClr val="FFFFFF"/>
              </a:solidFill>
              <a:sym typeface="Symbol" charset="0"/>
            </a:endParaRPr>
          </a:p>
        </p:txBody>
      </p:sp>
      <p:sp>
        <p:nvSpPr>
          <p:cNvPr id="37" name="TextBox 36"/>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951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700" y="98630"/>
            <a:ext cx="6480721" cy="914400"/>
          </a:xfrm>
        </p:spPr>
        <p:txBody>
          <a:bodyPr/>
          <a:lstStyle/>
          <a:p>
            <a:r>
              <a:rPr lang="en-US" dirty="0"/>
              <a:t>P</a:t>
            </a:r>
            <a:r>
              <a:rPr lang="en-US" dirty="0" smtClean="0"/>
              <a:t>hase space ellipse orientation</a:t>
            </a:r>
            <a:endParaRPr lang="en-US" sz="36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34</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3338990"/>
            <a:ext cx="6435715" cy="720080"/>
          </a:xfrm>
        </p:spPr>
        <p:txBody>
          <a:bodyPr>
            <a:normAutofit fontScale="62500" lnSpcReduction="20000"/>
          </a:bodyPr>
          <a:lstStyle/>
          <a:p>
            <a:pPr>
              <a:lnSpc>
                <a:spcPct val="90000"/>
              </a:lnSpc>
              <a:buFont typeface="Wingdings" charset="2"/>
              <a:buChar char="§"/>
            </a:pPr>
            <a:r>
              <a:rPr lang="en-GB" sz="3200" dirty="0">
                <a:sym typeface="Symbol" charset="0"/>
              </a:rPr>
              <a:t>For each point along the machine the ellipse has a particular orientation, </a:t>
            </a:r>
            <a:r>
              <a:rPr lang="en-GB" sz="3200" dirty="0"/>
              <a:t>but the area remains the same</a:t>
            </a:r>
            <a:endParaRPr lang="en-US" sz="3200" dirty="0">
              <a:sym typeface="Symbol" charset="0"/>
            </a:endParaRPr>
          </a:p>
          <a:p>
            <a:pPr>
              <a:lnSpc>
                <a:spcPct val="90000"/>
              </a:lnSpc>
              <a:buFont typeface="Wingdings" charset="2"/>
              <a:buChar char="§"/>
            </a:pPr>
            <a:endParaRPr lang="en-US" sz="3200" dirty="0" smtClean="0"/>
          </a:p>
        </p:txBody>
      </p:sp>
      <p:grpSp>
        <p:nvGrpSpPr>
          <p:cNvPr id="12" name="Group 11"/>
          <p:cNvGrpSpPr/>
          <p:nvPr/>
        </p:nvGrpSpPr>
        <p:grpSpPr>
          <a:xfrm>
            <a:off x="611559" y="1223738"/>
            <a:ext cx="6120681" cy="2115251"/>
            <a:chOff x="712788" y="1098519"/>
            <a:chExt cx="8389937" cy="3983069"/>
          </a:xfrm>
        </p:grpSpPr>
        <p:grpSp>
          <p:nvGrpSpPr>
            <p:cNvPr id="13" name="Group 73"/>
            <p:cNvGrpSpPr>
              <a:grpSpLocks/>
            </p:cNvGrpSpPr>
            <p:nvPr/>
          </p:nvGrpSpPr>
          <p:grpSpPr bwMode="auto">
            <a:xfrm>
              <a:off x="712788" y="1098519"/>
              <a:ext cx="8389937" cy="3983069"/>
              <a:chOff x="713423" y="1099017"/>
              <a:chExt cx="8389937" cy="3982751"/>
            </a:xfrm>
          </p:grpSpPr>
          <p:sp>
            <p:nvSpPr>
              <p:cNvPr id="15" name="Oval 50"/>
              <p:cNvSpPr>
                <a:spLocks noChangeArrowheads="1"/>
              </p:cNvSpPr>
              <p:nvPr/>
            </p:nvSpPr>
            <p:spPr bwMode="auto">
              <a:xfrm rot="17809804">
                <a:off x="5295900" y="3829548"/>
                <a:ext cx="1828800" cy="381000"/>
              </a:xfrm>
              <a:prstGeom prst="ellipse">
                <a:avLst/>
              </a:prstGeom>
              <a:solidFill>
                <a:srgbClr val="D6ECFF"/>
              </a:solidFill>
              <a:ln w="12700">
                <a:solidFill>
                  <a:schemeClr val="tx1"/>
                </a:solidFill>
                <a:round/>
                <a:headEnd/>
                <a:tailEnd/>
              </a:ln>
              <a:effectLst/>
            </p:spPr>
            <p:txBody>
              <a:bodyPr wrap="none" anchor="ctr"/>
              <a:lstStyle/>
              <a:p>
                <a:pPr>
                  <a:defRPr/>
                </a:pPr>
                <a:endParaRPr lang="en-GB" dirty="0">
                  <a:latin typeface="Comic Sans MS" pitchFamily="66" charset="0"/>
                  <a:ea typeface="+mn-ea"/>
                </a:endParaRPr>
              </a:p>
              <a:p>
                <a:pPr>
                  <a:defRPr/>
                </a:pPr>
                <a:endParaRPr lang="en-GB" dirty="0">
                  <a:latin typeface="Comic Sans MS" pitchFamily="66" charset="0"/>
                  <a:ea typeface="+mn-ea"/>
                </a:endParaRPr>
              </a:p>
            </p:txBody>
          </p:sp>
          <p:sp>
            <p:nvSpPr>
              <p:cNvPr id="16" name="Oval 49"/>
              <p:cNvSpPr>
                <a:spLocks noChangeArrowheads="1"/>
              </p:cNvSpPr>
              <p:nvPr/>
            </p:nvSpPr>
            <p:spPr bwMode="auto">
              <a:xfrm rot="14683662">
                <a:off x="2669540" y="3819388"/>
                <a:ext cx="1828800" cy="381000"/>
              </a:xfrm>
              <a:prstGeom prst="ellipse">
                <a:avLst/>
              </a:prstGeom>
              <a:solidFill>
                <a:srgbClr val="D6ECFF"/>
              </a:solidFill>
              <a:ln w="12700">
                <a:solidFill>
                  <a:schemeClr val="tx1"/>
                </a:solidFill>
                <a:round/>
                <a:headEnd/>
                <a:tailEnd/>
              </a:ln>
              <a:effectLst/>
            </p:spPr>
            <p:txBody>
              <a:bodyPr wrap="none" anchor="ctr"/>
              <a:lstStyle/>
              <a:p>
                <a:pPr>
                  <a:defRPr/>
                </a:pPr>
                <a:endParaRPr lang="en-GB">
                  <a:latin typeface="Comic Sans MS" pitchFamily="66" charset="0"/>
                  <a:ea typeface="+mn-ea"/>
                </a:endParaRPr>
              </a:p>
            </p:txBody>
          </p:sp>
          <p:sp>
            <p:nvSpPr>
              <p:cNvPr id="17" name="Oval 28"/>
              <p:cNvSpPr>
                <a:spLocks noChangeArrowheads="1"/>
              </p:cNvSpPr>
              <p:nvPr/>
            </p:nvSpPr>
            <p:spPr bwMode="auto">
              <a:xfrm rot="16202507">
                <a:off x="4233449" y="1527305"/>
                <a:ext cx="1288085" cy="431509"/>
              </a:xfrm>
              <a:prstGeom prst="ellipse">
                <a:avLst/>
              </a:prstGeom>
              <a:solidFill>
                <a:schemeClr val="accent2">
                  <a:alpha val="50195"/>
                </a:schemeClr>
              </a:solidFill>
              <a:ln w="12700">
                <a:solidFill>
                  <a:schemeClr val="tx1"/>
                </a:solidFill>
                <a:round/>
                <a:headEnd/>
                <a:tailEnd/>
              </a:ln>
            </p:spPr>
            <p:txBody>
              <a:bodyPr wrap="none" anchor="ctr"/>
              <a:lstStyle/>
              <a:p>
                <a:endParaRPr lang="en-GB"/>
              </a:p>
            </p:txBody>
          </p:sp>
          <p:sp>
            <p:nvSpPr>
              <p:cNvPr id="18" name="Freeform 30"/>
              <p:cNvSpPr>
                <a:spLocks/>
              </p:cNvSpPr>
              <p:nvPr/>
            </p:nvSpPr>
            <p:spPr bwMode="auto">
              <a:xfrm rot="16190672">
                <a:off x="1277885" y="1460875"/>
                <a:ext cx="1299516" cy="576011"/>
              </a:xfrm>
              <a:custGeom>
                <a:avLst/>
                <a:gdLst>
                  <a:gd name="T0" fmla="*/ 2147483647 w 681"/>
                  <a:gd name="T1" fmla="*/ 2147483647 h 228"/>
                  <a:gd name="T2" fmla="*/ 2147483647 w 681"/>
                  <a:gd name="T3" fmla="*/ 2147483647 h 228"/>
                  <a:gd name="T4" fmla="*/ 2147483647 w 681"/>
                  <a:gd name="T5" fmla="*/ 2147483647 h 228"/>
                  <a:gd name="T6" fmla="*/ 2147483647 w 681"/>
                  <a:gd name="T7" fmla="*/ 2147483647 h 228"/>
                  <a:gd name="T8" fmla="*/ 2147483647 w 681"/>
                  <a:gd name="T9" fmla="*/ 2147483647 h 228"/>
                  <a:gd name="T10" fmla="*/ 2147483647 w 681"/>
                  <a:gd name="T11" fmla="*/ 2147483647 h 228"/>
                  <a:gd name="T12" fmla="*/ 2147483647 w 681"/>
                  <a:gd name="T13" fmla="*/ 2147483647 h 228"/>
                  <a:gd name="T14" fmla="*/ 2147483647 w 681"/>
                  <a:gd name="T15" fmla="*/ 2147483647 h 228"/>
                  <a:gd name="T16" fmla="*/ 2147483647 w 681"/>
                  <a:gd name="T17" fmla="*/ 2147483647 h 228"/>
                  <a:gd name="T18" fmla="*/ 2147483647 w 681"/>
                  <a:gd name="T19" fmla="*/ 2147483647 h 228"/>
                  <a:gd name="T20" fmla="*/ 2147483647 w 681"/>
                  <a:gd name="T21" fmla="*/ 2147483647 h 228"/>
                  <a:gd name="T22" fmla="*/ 2147483647 w 681"/>
                  <a:gd name="T23" fmla="*/ 2147483647 h 228"/>
                  <a:gd name="T24" fmla="*/ 2147483647 w 681"/>
                  <a:gd name="T25" fmla="*/ 2147483647 h 228"/>
                  <a:gd name="T26" fmla="*/ 2147483647 w 681"/>
                  <a:gd name="T27" fmla="*/ 2147483647 h 228"/>
                  <a:gd name="T28" fmla="*/ 2147483647 w 681"/>
                  <a:gd name="T29" fmla="*/ 2147483647 h 228"/>
                  <a:gd name="T30" fmla="*/ 2147483647 w 681"/>
                  <a:gd name="T31" fmla="*/ 2147483647 h 228"/>
                  <a:gd name="T32" fmla="*/ 2147483647 w 681"/>
                  <a:gd name="T33" fmla="*/ 2147483647 h 228"/>
                  <a:gd name="T34" fmla="*/ 2147483647 w 681"/>
                  <a:gd name="T35" fmla="*/ 2147483647 h 228"/>
                  <a:gd name="T36" fmla="*/ 2147483647 w 681"/>
                  <a:gd name="T37" fmla="*/ 2147483647 h 228"/>
                  <a:gd name="T38" fmla="*/ 2147483647 w 681"/>
                  <a:gd name="T39" fmla="*/ 2147483647 h 228"/>
                  <a:gd name="T40" fmla="*/ 2147483647 w 681"/>
                  <a:gd name="T41" fmla="*/ 2147483647 h 228"/>
                  <a:gd name="T42" fmla="*/ 2147483647 w 681"/>
                  <a:gd name="T43" fmla="*/ 2147483647 h 228"/>
                  <a:gd name="T44" fmla="*/ 2147483647 w 681"/>
                  <a:gd name="T45" fmla="*/ 2147483647 h 228"/>
                  <a:gd name="T46" fmla="*/ 2147483647 w 681"/>
                  <a:gd name="T47" fmla="*/ 2147483647 h 228"/>
                  <a:gd name="T48" fmla="*/ 2147483647 w 681"/>
                  <a:gd name="T49" fmla="*/ 2147483647 h 228"/>
                  <a:gd name="T50" fmla="*/ 2147483647 w 681"/>
                  <a:gd name="T51" fmla="*/ 2147483647 h 228"/>
                  <a:gd name="T52" fmla="*/ 2147483647 w 681"/>
                  <a:gd name="T53" fmla="*/ 2147483647 h 228"/>
                  <a:gd name="T54" fmla="*/ 2147483647 w 681"/>
                  <a:gd name="T55" fmla="*/ 2147483647 h 228"/>
                  <a:gd name="T56" fmla="*/ 2147483647 w 681"/>
                  <a:gd name="T57" fmla="*/ 2147483647 h 228"/>
                  <a:gd name="T58" fmla="*/ 2147483647 w 681"/>
                  <a:gd name="T59" fmla="*/ 2147483647 h 228"/>
                  <a:gd name="T60" fmla="*/ 2147483647 w 681"/>
                  <a:gd name="T61" fmla="*/ 2147483647 h 228"/>
                  <a:gd name="T62" fmla="*/ 2147483647 w 681"/>
                  <a:gd name="T63" fmla="*/ 2147483647 h 228"/>
                  <a:gd name="T64" fmla="*/ 2147483647 w 681"/>
                  <a:gd name="T65" fmla="*/ 2147483647 h 228"/>
                  <a:gd name="T66" fmla="*/ 2147483647 w 681"/>
                  <a:gd name="T67" fmla="*/ 2147483647 h 228"/>
                  <a:gd name="T68" fmla="*/ 2147483647 w 681"/>
                  <a:gd name="T69" fmla="*/ 2147483647 h 228"/>
                  <a:gd name="T70" fmla="*/ 2147483647 w 681"/>
                  <a:gd name="T71" fmla="*/ 2147483647 h 228"/>
                  <a:gd name="T72" fmla="*/ 2147483647 w 681"/>
                  <a:gd name="T73" fmla="*/ 2147483647 h 228"/>
                  <a:gd name="T74" fmla="*/ 2147483647 w 681"/>
                  <a:gd name="T75" fmla="*/ 2147483647 h 228"/>
                  <a:gd name="T76" fmla="*/ 2147483647 w 681"/>
                  <a:gd name="T77" fmla="*/ 2147483647 h 228"/>
                  <a:gd name="T78" fmla="*/ 2147483647 w 681"/>
                  <a:gd name="T79" fmla="*/ 2147483647 h 228"/>
                  <a:gd name="T80" fmla="*/ 2147483647 w 681"/>
                  <a:gd name="T81" fmla="*/ 2147483647 h 228"/>
                  <a:gd name="T82" fmla="*/ 2147483647 w 681"/>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228"/>
                  <a:gd name="T128" fmla="*/ 681 w 681"/>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228">
                    <a:moveTo>
                      <a:pt x="1" y="19"/>
                    </a:moveTo>
                    <a:lnTo>
                      <a:pt x="1" y="19"/>
                    </a:lnTo>
                    <a:lnTo>
                      <a:pt x="0" y="0"/>
                    </a:lnTo>
                    <a:lnTo>
                      <a:pt x="8" y="19"/>
                    </a:lnTo>
                    <a:lnTo>
                      <a:pt x="19" y="30"/>
                    </a:lnTo>
                    <a:lnTo>
                      <a:pt x="46" y="42"/>
                    </a:lnTo>
                    <a:lnTo>
                      <a:pt x="68" y="48"/>
                    </a:lnTo>
                    <a:lnTo>
                      <a:pt x="90" y="55"/>
                    </a:lnTo>
                    <a:lnTo>
                      <a:pt x="104" y="59"/>
                    </a:lnTo>
                    <a:lnTo>
                      <a:pt x="126" y="64"/>
                    </a:lnTo>
                    <a:lnTo>
                      <a:pt x="140" y="67"/>
                    </a:lnTo>
                    <a:lnTo>
                      <a:pt x="166" y="72"/>
                    </a:lnTo>
                    <a:lnTo>
                      <a:pt x="188" y="71"/>
                    </a:lnTo>
                    <a:lnTo>
                      <a:pt x="211" y="72"/>
                    </a:lnTo>
                    <a:lnTo>
                      <a:pt x="232" y="74"/>
                    </a:lnTo>
                    <a:lnTo>
                      <a:pt x="254" y="76"/>
                    </a:lnTo>
                    <a:lnTo>
                      <a:pt x="274" y="78"/>
                    </a:lnTo>
                    <a:lnTo>
                      <a:pt x="295" y="76"/>
                    </a:lnTo>
                    <a:lnTo>
                      <a:pt x="312" y="73"/>
                    </a:lnTo>
                    <a:lnTo>
                      <a:pt x="331" y="74"/>
                    </a:lnTo>
                    <a:lnTo>
                      <a:pt x="350" y="73"/>
                    </a:lnTo>
                    <a:lnTo>
                      <a:pt x="368" y="73"/>
                    </a:lnTo>
                    <a:lnTo>
                      <a:pt x="389" y="73"/>
                    </a:lnTo>
                    <a:lnTo>
                      <a:pt x="403" y="73"/>
                    </a:lnTo>
                    <a:lnTo>
                      <a:pt x="420" y="72"/>
                    </a:lnTo>
                    <a:lnTo>
                      <a:pt x="438" y="71"/>
                    </a:lnTo>
                    <a:lnTo>
                      <a:pt x="460" y="71"/>
                    </a:lnTo>
                    <a:lnTo>
                      <a:pt x="476" y="68"/>
                    </a:lnTo>
                    <a:lnTo>
                      <a:pt x="488" y="70"/>
                    </a:lnTo>
                    <a:lnTo>
                      <a:pt x="502" y="65"/>
                    </a:lnTo>
                    <a:lnTo>
                      <a:pt x="516" y="64"/>
                    </a:lnTo>
                    <a:lnTo>
                      <a:pt x="532" y="61"/>
                    </a:lnTo>
                    <a:lnTo>
                      <a:pt x="551" y="58"/>
                    </a:lnTo>
                    <a:lnTo>
                      <a:pt x="576" y="56"/>
                    </a:lnTo>
                    <a:lnTo>
                      <a:pt x="593" y="52"/>
                    </a:lnTo>
                    <a:lnTo>
                      <a:pt x="617" y="47"/>
                    </a:lnTo>
                    <a:lnTo>
                      <a:pt x="635" y="43"/>
                    </a:lnTo>
                    <a:lnTo>
                      <a:pt x="644" y="40"/>
                    </a:lnTo>
                    <a:lnTo>
                      <a:pt x="653" y="34"/>
                    </a:lnTo>
                    <a:lnTo>
                      <a:pt x="662" y="29"/>
                    </a:lnTo>
                    <a:lnTo>
                      <a:pt x="671" y="20"/>
                    </a:lnTo>
                    <a:lnTo>
                      <a:pt x="680" y="13"/>
                    </a:lnTo>
                    <a:lnTo>
                      <a:pt x="680" y="227"/>
                    </a:lnTo>
                    <a:lnTo>
                      <a:pt x="673" y="211"/>
                    </a:lnTo>
                    <a:lnTo>
                      <a:pt x="664" y="206"/>
                    </a:lnTo>
                    <a:lnTo>
                      <a:pt x="673" y="211"/>
                    </a:lnTo>
                    <a:lnTo>
                      <a:pt x="656" y="197"/>
                    </a:lnTo>
                    <a:lnTo>
                      <a:pt x="647" y="194"/>
                    </a:lnTo>
                    <a:lnTo>
                      <a:pt x="636" y="186"/>
                    </a:lnTo>
                    <a:lnTo>
                      <a:pt x="610" y="178"/>
                    </a:lnTo>
                    <a:lnTo>
                      <a:pt x="595" y="172"/>
                    </a:lnTo>
                    <a:lnTo>
                      <a:pt x="580" y="169"/>
                    </a:lnTo>
                    <a:lnTo>
                      <a:pt x="565" y="167"/>
                    </a:lnTo>
                    <a:lnTo>
                      <a:pt x="547" y="164"/>
                    </a:lnTo>
                    <a:lnTo>
                      <a:pt x="526" y="161"/>
                    </a:lnTo>
                    <a:lnTo>
                      <a:pt x="505" y="156"/>
                    </a:lnTo>
                    <a:lnTo>
                      <a:pt x="497" y="156"/>
                    </a:lnTo>
                    <a:lnTo>
                      <a:pt x="479" y="154"/>
                    </a:lnTo>
                    <a:lnTo>
                      <a:pt x="460" y="151"/>
                    </a:lnTo>
                    <a:lnTo>
                      <a:pt x="433" y="149"/>
                    </a:lnTo>
                    <a:lnTo>
                      <a:pt x="418" y="148"/>
                    </a:lnTo>
                    <a:lnTo>
                      <a:pt x="395" y="146"/>
                    </a:lnTo>
                    <a:lnTo>
                      <a:pt x="371" y="146"/>
                    </a:lnTo>
                    <a:lnTo>
                      <a:pt x="352" y="146"/>
                    </a:lnTo>
                    <a:lnTo>
                      <a:pt x="337" y="146"/>
                    </a:lnTo>
                    <a:lnTo>
                      <a:pt x="322" y="146"/>
                    </a:lnTo>
                    <a:lnTo>
                      <a:pt x="303" y="148"/>
                    </a:lnTo>
                    <a:lnTo>
                      <a:pt x="274" y="148"/>
                    </a:lnTo>
                    <a:lnTo>
                      <a:pt x="249" y="151"/>
                    </a:lnTo>
                    <a:lnTo>
                      <a:pt x="220" y="151"/>
                    </a:lnTo>
                    <a:lnTo>
                      <a:pt x="202" y="152"/>
                    </a:lnTo>
                    <a:lnTo>
                      <a:pt x="188" y="155"/>
                    </a:lnTo>
                    <a:lnTo>
                      <a:pt x="176" y="154"/>
                    </a:lnTo>
                    <a:lnTo>
                      <a:pt x="157" y="156"/>
                    </a:lnTo>
                    <a:lnTo>
                      <a:pt x="142" y="157"/>
                    </a:lnTo>
                    <a:lnTo>
                      <a:pt x="123" y="164"/>
                    </a:lnTo>
                    <a:lnTo>
                      <a:pt x="110" y="166"/>
                    </a:lnTo>
                    <a:lnTo>
                      <a:pt x="96" y="168"/>
                    </a:lnTo>
                    <a:lnTo>
                      <a:pt x="74" y="172"/>
                    </a:lnTo>
                    <a:lnTo>
                      <a:pt x="56" y="175"/>
                    </a:lnTo>
                    <a:lnTo>
                      <a:pt x="46" y="178"/>
                    </a:lnTo>
                    <a:lnTo>
                      <a:pt x="27" y="187"/>
                    </a:lnTo>
                    <a:lnTo>
                      <a:pt x="9" y="194"/>
                    </a:lnTo>
                    <a:lnTo>
                      <a:pt x="1" y="212"/>
                    </a:lnTo>
                    <a:lnTo>
                      <a:pt x="1" y="19"/>
                    </a:lnTo>
                  </a:path>
                </a:pathLst>
              </a:custGeom>
              <a:solidFill>
                <a:schemeClr val="accent1">
                  <a:alpha val="50195"/>
                </a:schemeClr>
              </a:solidFill>
              <a:ln w="12700" cap="rnd">
                <a:solidFill>
                  <a:schemeClr val="tx1"/>
                </a:solidFill>
                <a:round/>
                <a:headEnd/>
                <a:tailEnd/>
              </a:ln>
            </p:spPr>
            <p:txBody>
              <a:bodyPr/>
              <a:lstStyle/>
              <a:p>
                <a:endParaRPr lang="en-US"/>
              </a:p>
            </p:txBody>
          </p:sp>
          <p:sp>
            <p:nvSpPr>
              <p:cNvPr id="19" name="Line 31"/>
              <p:cNvSpPr>
                <a:spLocks noChangeShapeType="1"/>
              </p:cNvSpPr>
              <p:nvPr/>
            </p:nvSpPr>
            <p:spPr bwMode="auto">
              <a:xfrm>
                <a:off x="1132840" y="1861048"/>
                <a:ext cx="7620000" cy="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34"/>
              <p:cNvSpPr>
                <a:spLocks noChangeShapeType="1"/>
              </p:cNvSpPr>
              <p:nvPr/>
            </p:nvSpPr>
            <p:spPr bwMode="auto">
              <a:xfrm>
                <a:off x="1209040" y="4014968"/>
                <a:ext cx="7620000" cy="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 name="Line 36"/>
              <p:cNvSpPr>
                <a:spLocks noChangeShapeType="1"/>
              </p:cNvSpPr>
              <p:nvPr/>
            </p:nvSpPr>
            <p:spPr bwMode="auto">
              <a:xfrm>
                <a:off x="7884160" y="1099048"/>
                <a:ext cx="0" cy="335280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 name="Oval 44"/>
              <p:cNvSpPr>
                <a:spLocks noChangeArrowheads="1"/>
              </p:cNvSpPr>
              <p:nvPr/>
            </p:nvSpPr>
            <p:spPr bwMode="auto">
              <a:xfrm rot="16200000">
                <a:off x="3957320" y="3828278"/>
                <a:ext cx="1828800" cy="381000"/>
              </a:xfrm>
              <a:prstGeom prst="ellipse">
                <a:avLst/>
              </a:prstGeom>
              <a:solidFill>
                <a:srgbClr val="D6ECFF"/>
              </a:solidFill>
              <a:ln w="12700">
                <a:solidFill>
                  <a:schemeClr val="tx1"/>
                </a:solidFill>
                <a:round/>
                <a:headEnd/>
                <a:tailEnd/>
              </a:ln>
              <a:effectLst/>
            </p:spPr>
            <p:txBody>
              <a:bodyPr wrap="none" anchor="ctr"/>
              <a:lstStyle/>
              <a:p>
                <a:pPr>
                  <a:defRPr/>
                </a:pPr>
                <a:endParaRPr lang="en-GB">
                  <a:latin typeface="Comic Sans MS" pitchFamily="66" charset="0"/>
                  <a:ea typeface="+mn-ea"/>
                </a:endParaRPr>
              </a:p>
            </p:txBody>
          </p:sp>
          <p:sp>
            <p:nvSpPr>
              <p:cNvPr id="23" name="Line 45"/>
              <p:cNvSpPr>
                <a:spLocks noChangeShapeType="1"/>
              </p:cNvSpPr>
              <p:nvPr/>
            </p:nvSpPr>
            <p:spPr bwMode="auto">
              <a:xfrm flipH="1">
                <a:off x="4876799" y="1262270"/>
                <a:ext cx="3313" cy="3819498"/>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46"/>
              <p:cNvSpPr>
                <a:spLocks noChangeShapeType="1"/>
              </p:cNvSpPr>
              <p:nvPr/>
            </p:nvSpPr>
            <p:spPr bwMode="auto">
              <a:xfrm rot="-5400000">
                <a:off x="4871720" y="2873238"/>
                <a:ext cx="0" cy="228600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48"/>
              <p:cNvSpPr txBox="1">
                <a:spLocks noChangeArrowheads="1"/>
              </p:cNvSpPr>
              <p:nvPr/>
            </p:nvSpPr>
            <p:spPr bwMode="auto">
              <a:xfrm>
                <a:off x="4947285" y="2765790"/>
                <a:ext cx="381000" cy="396843"/>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i="1">
                    <a:effectLst>
                      <a:outerShdw blurRad="38100" dist="38100" dir="2700000" algn="tl">
                        <a:srgbClr val="DDDDDD"/>
                      </a:outerShdw>
                    </a:effectLst>
                  </a:rPr>
                  <a:t>x</a:t>
                </a:r>
                <a:r>
                  <a:rPr lang="ja-JP" altLang="en-US" sz="2000" i="1">
                    <a:effectLst>
                      <a:outerShdw blurRad="38100" dist="38100" dir="2700000" algn="tl">
                        <a:srgbClr val="DDDDDD"/>
                      </a:outerShdw>
                    </a:effectLst>
                  </a:rPr>
                  <a:t>’</a:t>
                </a:r>
                <a:endParaRPr lang="en-US" sz="2000">
                  <a:effectLst>
                    <a:outerShdw blurRad="38100" dist="38100" dir="2700000" algn="tl">
                      <a:srgbClr val="DDDDDD"/>
                    </a:outerShdw>
                  </a:effectLst>
                  <a:latin typeface="Symbol" charset="0"/>
                </a:endParaRPr>
              </a:p>
            </p:txBody>
          </p:sp>
          <p:grpSp>
            <p:nvGrpSpPr>
              <p:cNvPr id="26" name="Group 27"/>
              <p:cNvGrpSpPr>
                <a:grpSpLocks/>
              </p:cNvGrpSpPr>
              <p:nvPr/>
            </p:nvGrpSpPr>
            <p:grpSpPr bwMode="auto">
              <a:xfrm>
                <a:off x="713423" y="2867206"/>
                <a:ext cx="2425700" cy="1482725"/>
                <a:chOff x="75" y="1117"/>
                <a:chExt cx="1528" cy="934"/>
              </a:xfrm>
            </p:grpSpPr>
            <p:sp>
              <p:nvSpPr>
                <p:cNvPr id="41" name="Oval 14"/>
                <p:cNvSpPr>
                  <a:spLocks noChangeArrowheads="1"/>
                </p:cNvSpPr>
                <p:nvPr/>
              </p:nvSpPr>
              <p:spPr bwMode="auto">
                <a:xfrm>
                  <a:off x="262" y="1726"/>
                  <a:ext cx="1152" cy="240"/>
                </a:xfrm>
                <a:prstGeom prst="ellipse">
                  <a:avLst/>
                </a:prstGeom>
                <a:solidFill>
                  <a:srgbClr val="D6ECFF"/>
                </a:solidFill>
                <a:ln w="12700">
                  <a:solidFill>
                    <a:schemeClr val="tx1"/>
                  </a:solidFill>
                  <a:round/>
                  <a:headEnd/>
                  <a:tailEnd/>
                </a:ln>
                <a:effectLst/>
              </p:spPr>
              <p:txBody>
                <a:bodyPr wrap="none" anchor="ctr"/>
                <a:lstStyle/>
                <a:p>
                  <a:pPr>
                    <a:defRPr/>
                  </a:pPr>
                  <a:endParaRPr lang="en-GB">
                    <a:latin typeface="Comic Sans MS" pitchFamily="66" charset="0"/>
                    <a:ea typeface="+mn-ea"/>
                  </a:endParaRPr>
                </a:p>
              </p:txBody>
            </p:sp>
            <p:sp>
              <p:nvSpPr>
                <p:cNvPr id="42" name="Line 18"/>
                <p:cNvSpPr>
                  <a:spLocks noChangeShapeType="1"/>
                </p:cNvSpPr>
                <p:nvPr/>
              </p:nvSpPr>
              <p:spPr bwMode="auto">
                <a:xfrm rot="-5400000">
                  <a:off x="872" y="1112"/>
                  <a:ext cx="4" cy="1459"/>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Text Box 20"/>
                <p:cNvSpPr txBox="1">
                  <a:spLocks noChangeArrowheads="1"/>
                </p:cNvSpPr>
                <p:nvPr/>
              </p:nvSpPr>
              <p:spPr bwMode="auto">
                <a:xfrm>
                  <a:off x="75" y="1801"/>
                  <a:ext cx="187" cy="250"/>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x</a:t>
                  </a:r>
                  <a:endParaRPr lang="en-US" sz="2000" dirty="0">
                    <a:effectLst>
                      <a:outerShdw blurRad="38100" dist="38100" dir="2700000" algn="tl">
                        <a:srgbClr val="C0C0C0"/>
                      </a:outerShdw>
                    </a:effectLst>
                    <a:latin typeface="Symbol" pitchFamily="18" charset="2"/>
                    <a:ea typeface="+mn-ea"/>
                  </a:endParaRPr>
                </a:p>
              </p:txBody>
            </p:sp>
            <p:sp>
              <p:nvSpPr>
                <p:cNvPr id="44" name="Text Box 26"/>
                <p:cNvSpPr txBox="1">
                  <a:spLocks noChangeArrowheads="1"/>
                </p:cNvSpPr>
                <p:nvPr/>
              </p:nvSpPr>
              <p:spPr bwMode="auto">
                <a:xfrm>
                  <a:off x="789" y="1117"/>
                  <a:ext cx="240" cy="250"/>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i="1">
                      <a:effectLst>
                        <a:outerShdw blurRad="38100" dist="38100" dir="2700000" algn="tl">
                          <a:srgbClr val="DDDDDD"/>
                        </a:outerShdw>
                      </a:effectLst>
                    </a:rPr>
                    <a:t>x</a:t>
                  </a:r>
                  <a:r>
                    <a:rPr lang="ja-JP" altLang="en-US" sz="2000" i="1">
                      <a:effectLst>
                        <a:outerShdw blurRad="38100" dist="38100" dir="2700000" algn="tl">
                          <a:srgbClr val="DDDDDD"/>
                        </a:outerShdw>
                      </a:effectLst>
                    </a:rPr>
                    <a:t>’</a:t>
                  </a:r>
                  <a:endParaRPr lang="en-US" sz="2000">
                    <a:effectLst>
                      <a:outerShdw blurRad="38100" dist="38100" dir="2700000" algn="tl">
                        <a:srgbClr val="DDDDDD"/>
                      </a:outerShdw>
                    </a:effectLst>
                    <a:latin typeface="Symbol" charset="0"/>
                  </a:endParaRPr>
                </a:p>
              </p:txBody>
            </p:sp>
          </p:grpSp>
          <p:grpSp>
            <p:nvGrpSpPr>
              <p:cNvPr id="27" name="Group 37"/>
              <p:cNvGrpSpPr>
                <a:grpSpLocks/>
              </p:cNvGrpSpPr>
              <p:nvPr/>
            </p:nvGrpSpPr>
            <p:grpSpPr bwMode="auto">
              <a:xfrm>
                <a:off x="6741160" y="2857046"/>
                <a:ext cx="2362200" cy="2036763"/>
                <a:chOff x="144" y="1117"/>
                <a:chExt cx="1488" cy="128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6" name="Oval 38"/>
                <p:cNvSpPr>
                  <a:spLocks noChangeArrowheads="1"/>
                </p:cNvSpPr>
                <p:nvPr/>
              </p:nvSpPr>
              <p:spPr bwMode="auto">
                <a:xfrm>
                  <a:off x="288" y="1726"/>
                  <a:ext cx="1152" cy="240"/>
                </a:xfrm>
                <a:prstGeom prst="ellipse">
                  <a:avLst/>
                </a:prstGeom>
                <a:solidFill>
                  <a:srgbClr val="D6ECFF"/>
                </a:solidFill>
                <a:ln w="12700">
                  <a:solidFill>
                    <a:schemeClr val="tx1"/>
                  </a:solidFill>
                  <a:round/>
                  <a:headEnd/>
                  <a:tailEnd/>
                </a:ln>
                <a:effectLst/>
              </p:spPr>
              <p:txBody>
                <a:bodyPr wrap="none" anchor="ctr"/>
                <a:lstStyle/>
                <a:p>
                  <a:pPr>
                    <a:defRPr/>
                  </a:pPr>
                  <a:endParaRPr lang="en-GB">
                    <a:latin typeface="Comic Sans MS" pitchFamily="66" charset="0"/>
                    <a:ea typeface="+mn-ea"/>
                  </a:endParaRPr>
                </a:p>
              </p:txBody>
            </p:sp>
            <p:sp>
              <p:nvSpPr>
                <p:cNvPr id="37" name="Line 39"/>
                <p:cNvSpPr>
                  <a:spLocks noChangeShapeType="1"/>
                </p:cNvSpPr>
                <p:nvPr/>
              </p:nvSpPr>
              <p:spPr bwMode="auto">
                <a:xfrm>
                  <a:off x="864" y="1392"/>
                  <a:ext cx="0" cy="1008"/>
                </a:xfrm>
                <a:prstGeom prst="line">
                  <a:avLst/>
                </a:prstGeom>
                <a:grpFill/>
                <a:ln w="12700">
                  <a:solidFill>
                    <a:srgbClr val="007EEA"/>
                  </a:solidFill>
                  <a:round/>
                  <a:headEnd/>
                  <a:tailEnd/>
                </a:ln>
                <a:effectLst/>
              </p:spPr>
              <p:txBody>
                <a:bodyPr wrap="none" anchor="ctr"/>
                <a:lstStyle/>
                <a:p>
                  <a:pPr>
                    <a:defRPr/>
                  </a:pPr>
                  <a:endParaRPr lang="en-GB">
                    <a:latin typeface="Comic Sans MS" pitchFamily="66" charset="0"/>
                    <a:ea typeface="+mn-ea"/>
                  </a:endParaRPr>
                </a:p>
              </p:txBody>
            </p:sp>
            <p:sp>
              <p:nvSpPr>
                <p:cNvPr id="38" name="Line 40"/>
                <p:cNvSpPr>
                  <a:spLocks noChangeShapeType="1"/>
                </p:cNvSpPr>
                <p:nvPr/>
              </p:nvSpPr>
              <p:spPr bwMode="auto">
                <a:xfrm rot="-5400000">
                  <a:off x="864" y="1124"/>
                  <a:ext cx="0" cy="1440"/>
                </a:xfrm>
                <a:prstGeom prst="line">
                  <a:avLst/>
                </a:prstGeom>
                <a:grpFill/>
                <a:ln w="12700">
                  <a:solidFill>
                    <a:srgbClr val="007EEA"/>
                  </a:solidFill>
                  <a:round/>
                  <a:headEnd/>
                  <a:tailEnd/>
                </a:ln>
                <a:effectLst/>
              </p:spPr>
              <p:txBody>
                <a:bodyPr wrap="none" anchor="ctr"/>
                <a:lstStyle/>
                <a:p>
                  <a:pPr>
                    <a:defRPr/>
                  </a:pPr>
                  <a:endParaRPr lang="en-GB">
                    <a:latin typeface="Comic Sans MS" pitchFamily="66" charset="0"/>
                    <a:ea typeface="+mn-ea"/>
                  </a:endParaRPr>
                </a:p>
              </p:txBody>
            </p:sp>
            <p:sp>
              <p:nvSpPr>
                <p:cNvPr id="39" name="Text Box 41"/>
                <p:cNvSpPr txBox="1">
                  <a:spLocks noChangeArrowheads="1"/>
                </p:cNvSpPr>
                <p:nvPr/>
              </p:nvSpPr>
              <p:spPr bwMode="auto">
                <a:xfrm>
                  <a:off x="1445" y="1776"/>
                  <a:ext cx="187" cy="250"/>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x</a:t>
                  </a:r>
                  <a:endParaRPr lang="en-US" sz="2000" dirty="0">
                    <a:effectLst>
                      <a:outerShdw blurRad="38100" dist="38100" dir="2700000" algn="tl">
                        <a:srgbClr val="C0C0C0"/>
                      </a:outerShdw>
                    </a:effectLst>
                    <a:latin typeface="Symbol" pitchFamily="18" charset="2"/>
                    <a:ea typeface="+mn-ea"/>
                  </a:endParaRPr>
                </a:p>
              </p:txBody>
            </p:sp>
            <p:sp>
              <p:nvSpPr>
                <p:cNvPr id="40" name="Text Box 42"/>
                <p:cNvSpPr txBox="1">
                  <a:spLocks noChangeArrowheads="1"/>
                </p:cNvSpPr>
                <p:nvPr/>
              </p:nvSpPr>
              <p:spPr bwMode="auto">
                <a:xfrm>
                  <a:off x="826" y="1117"/>
                  <a:ext cx="240" cy="250"/>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x’</a:t>
                  </a:r>
                  <a:endParaRPr lang="en-US" sz="2000" dirty="0">
                    <a:effectLst>
                      <a:outerShdw blurRad="38100" dist="38100" dir="2700000" algn="tl">
                        <a:srgbClr val="C0C0C0"/>
                      </a:outerShdw>
                    </a:effectLst>
                    <a:latin typeface="Symbol" pitchFamily="18" charset="2"/>
                    <a:ea typeface="+mn-ea"/>
                  </a:endParaRPr>
                </a:p>
              </p:txBody>
            </p:sp>
          </p:grpSp>
          <p:sp>
            <p:nvSpPr>
              <p:cNvPr id="28" name="Line 45"/>
              <p:cNvSpPr>
                <a:spLocks noChangeShapeType="1"/>
              </p:cNvSpPr>
              <p:nvPr/>
            </p:nvSpPr>
            <p:spPr bwMode="auto">
              <a:xfrm>
                <a:off x="3596640" y="3192008"/>
                <a:ext cx="0" cy="165608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48"/>
              <p:cNvSpPr txBox="1">
                <a:spLocks noChangeArrowheads="1"/>
              </p:cNvSpPr>
              <p:nvPr/>
            </p:nvSpPr>
            <p:spPr bwMode="auto">
              <a:xfrm>
                <a:off x="3505835" y="2835634"/>
                <a:ext cx="381000" cy="398431"/>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i="1">
                    <a:effectLst>
                      <a:outerShdw blurRad="38100" dist="38100" dir="2700000" algn="tl">
                        <a:srgbClr val="DDDDDD"/>
                      </a:outerShdw>
                    </a:effectLst>
                  </a:rPr>
                  <a:t>x</a:t>
                </a:r>
                <a:r>
                  <a:rPr lang="ja-JP" altLang="en-US" sz="2000" i="1">
                    <a:effectLst>
                      <a:outerShdw blurRad="38100" dist="38100" dir="2700000" algn="tl">
                        <a:srgbClr val="DDDDDD"/>
                      </a:outerShdw>
                    </a:effectLst>
                  </a:rPr>
                  <a:t>’</a:t>
                </a:r>
                <a:endParaRPr lang="en-US" sz="2000">
                  <a:effectLst>
                    <a:outerShdw blurRad="38100" dist="38100" dir="2700000" algn="tl">
                      <a:srgbClr val="DDDDDD"/>
                    </a:outerShdw>
                  </a:effectLst>
                  <a:latin typeface="Symbol" charset="0"/>
                </a:endParaRPr>
              </a:p>
            </p:txBody>
          </p:sp>
          <p:sp>
            <p:nvSpPr>
              <p:cNvPr id="30" name="Line 45"/>
              <p:cNvSpPr>
                <a:spLocks noChangeShapeType="1"/>
              </p:cNvSpPr>
              <p:nvPr/>
            </p:nvSpPr>
            <p:spPr bwMode="auto">
              <a:xfrm>
                <a:off x="6217920" y="3263128"/>
                <a:ext cx="0" cy="165608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48"/>
              <p:cNvSpPr txBox="1">
                <a:spLocks noChangeArrowheads="1"/>
              </p:cNvSpPr>
              <p:nvPr/>
            </p:nvSpPr>
            <p:spPr bwMode="auto">
              <a:xfrm>
                <a:off x="5791835" y="2846746"/>
                <a:ext cx="381000" cy="396843"/>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i="1">
                    <a:effectLst>
                      <a:outerShdw blurRad="38100" dist="38100" dir="2700000" algn="tl">
                        <a:srgbClr val="DDDDDD"/>
                      </a:outerShdw>
                    </a:effectLst>
                  </a:rPr>
                  <a:t>x</a:t>
                </a:r>
                <a:r>
                  <a:rPr lang="ja-JP" altLang="en-US" sz="2000" i="1">
                    <a:effectLst>
                      <a:outerShdw blurRad="38100" dist="38100" dir="2700000" algn="tl">
                        <a:srgbClr val="DDDDDD"/>
                      </a:outerShdw>
                    </a:effectLst>
                  </a:rPr>
                  <a:t>’</a:t>
                </a:r>
                <a:endParaRPr lang="en-US" sz="2000">
                  <a:effectLst>
                    <a:outerShdw blurRad="38100" dist="38100" dir="2700000" algn="tl">
                      <a:srgbClr val="DDDDDD"/>
                    </a:outerShdw>
                  </a:effectLst>
                  <a:latin typeface="Symbol" charset="0"/>
                </a:endParaRPr>
              </a:p>
            </p:txBody>
          </p:sp>
          <p:sp>
            <p:nvSpPr>
              <p:cNvPr id="32" name="Line 36"/>
              <p:cNvSpPr>
                <a:spLocks noChangeShapeType="1"/>
              </p:cNvSpPr>
              <p:nvPr/>
            </p:nvSpPr>
            <p:spPr bwMode="auto">
              <a:xfrm>
                <a:off x="1920240" y="1220968"/>
                <a:ext cx="0" cy="3688080"/>
              </a:xfrm>
              <a:prstGeom prst="line">
                <a:avLst/>
              </a:prstGeom>
              <a:noFill/>
              <a:ln w="12700">
                <a:solidFill>
                  <a:srgbClr val="007EEA"/>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 name="Text Box 48"/>
              <p:cNvSpPr txBox="1">
                <a:spLocks noChangeArrowheads="1"/>
              </p:cNvSpPr>
              <p:nvPr/>
            </p:nvSpPr>
            <p:spPr bwMode="auto">
              <a:xfrm>
                <a:off x="2011997" y="1861697"/>
                <a:ext cx="565150" cy="400018"/>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QF</a:t>
                </a:r>
                <a:endParaRPr lang="en-US" sz="2000" dirty="0">
                  <a:effectLst>
                    <a:outerShdw blurRad="38100" dist="38100" dir="2700000" algn="tl">
                      <a:srgbClr val="C0C0C0"/>
                    </a:outerShdw>
                  </a:effectLst>
                  <a:latin typeface="Symbol" pitchFamily="18" charset="2"/>
                  <a:ea typeface="+mn-ea"/>
                </a:endParaRPr>
              </a:p>
            </p:txBody>
          </p:sp>
          <p:sp>
            <p:nvSpPr>
              <p:cNvPr id="34" name="Text Box 48"/>
              <p:cNvSpPr txBox="1">
                <a:spLocks noChangeArrowheads="1"/>
              </p:cNvSpPr>
              <p:nvPr/>
            </p:nvSpPr>
            <p:spPr bwMode="auto">
              <a:xfrm>
                <a:off x="5009198" y="1946435"/>
                <a:ext cx="593726" cy="400018"/>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QD</a:t>
                </a:r>
                <a:endParaRPr lang="en-US" sz="2000" dirty="0">
                  <a:effectLst>
                    <a:outerShdw blurRad="38100" dist="38100" dir="2700000" algn="tl">
                      <a:srgbClr val="C0C0C0"/>
                    </a:outerShdw>
                  </a:effectLst>
                  <a:latin typeface="Symbol" pitchFamily="18" charset="2"/>
                  <a:ea typeface="+mn-ea"/>
                </a:endParaRPr>
              </a:p>
            </p:txBody>
          </p:sp>
          <p:sp>
            <p:nvSpPr>
              <p:cNvPr id="35" name="Text Box 48"/>
              <p:cNvSpPr txBox="1">
                <a:spLocks noChangeArrowheads="1"/>
              </p:cNvSpPr>
              <p:nvPr/>
            </p:nvSpPr>
            <p:spPr bwMode="auto">
              <a:xfrm>
                <a:off x="7965124" y="1946435"/>
                <a:ext cx="565150" cy="400018"/>
              </a:xfrm>
              <a:prstGeom prst="rect">
                <a:avLst/>
              </a:prstGeom>
              <a:noFill/>
              <a:ln w="12700">
                <a:noFill/>
                <a:miter lim="800000"/>
                <a:headEnd/>
                <a:tailEnd/>
              </a:ln>
              <a:effectLst/>
            </p:spPr>
            <p:txBody>
              <a:bodyPr wrap="none">
                <a:spAutoFit/>
              </a:bodyPr>
              <a:lstStyle/>
              <a:p>
                <a:pPr eaLnBrk="0" hangingPunct="0">
                  <a:defRPr/>
                </a:pPr>
                <a:r>
                  <a:rPr lang="en-US" sz="2000" i="1" dirty="0">
                    <a:effectLst>
                      <a:outerShdw blurRad="38100" dist="38100" dir="2700000" algn="tl">
                        <a:srgbClr val="C0C0C0"/>
                      </a:outerShdw>
                    </a:effectLst>
                    <a:latin typeface="Comic Sans MS" pitchFamily="66" charset="0"/>
                    <a:ea typeface="+mn-ea"/>
                  </a:rPr>
                  <a:t>QF</a:t>
                </a:r>
                <a:endParaRPr lang="en-US" sz="2000" dirty="0">
                  <a:effectLst>
                    <a:outerShdw blurRad="38100" dist="38100" dir="2700000" algn="tl">
                      <a:srgbClr val="C0C0C0"/>
                    </a:outerShdw>
                  </a:effectLst>
                  <a:latin typeface="Symbol" pitchFamily="18" charset="2"/>
                  <a:ea typeface="+mn-ea"/>
                </a:endParaRPr>
              </a:p>
            </p:txBody>
          </p:sp>
        </p:grpSp>
        <p:sp>
          <p:nvSpPr>
            <p:cNvPr id="14" name="Freeform 30"/>
            <p:cNvSpPr>
              <a:spLocks/>
            </p:cNvSpPr>
            <p:nvPr/>
          </p:nvSpPr>
          <p:spPr bwMode="auto">
            <a:xfrm rot="16190672">
              <a:off x="7238251" y="1464451"/>
              <a:ext cx="1303573" cy="572081"/>
            </a:xfrm>
            <a:custGeom>
              <a:avLst/>
              <a:gdLst>
                <a:gd name="T0" fmla="*/ 2147483647 w 681"/>
                <a:gd name="T1" fmla="*/ 2147483647 h 228"/>
                <a:gd name="T2" fmla="*/ 2147483647 w 681"/>
                <a:gd name="T3" fmla="*/ 2147483647 h 228"/>
                <a:gd name="T4" fmla="*/ 2147483647 w 681"/>
                <a:gd name="T5" fmla="*/ 2147483647 h 228"/>
                <a:gd name="T6" fmla="*/ 2147483647 w 681"/>
                <a:gd name="T7" fmla="*/ 2147483647 h 228"/>
                <a:gd name="T8" fmla="*/ 2147483647 w 681"/>
                <a:gd name="T9" fmla="*/ 2147483647 h 228"/>
                <a:gd name="T10" fmla="*/ 2147483647 w 681"/>
                <a:gd name="T11" fmla="*/ 2147483647 h 228"/>
                <a:gd name="T12" fmla="*/ 2147483647 w 681"/>
                <a:gd name="T13" fmla="*/ 2147483647 h 228"/>
                <a:gd name="T14" fmla="*/ 2147483647 w 681"/>
                <a:gd name="T15" fmla="*/ 2147483647 h 228"/>
                <a:gd name="T16" fmla="*/ 2147483647 w 681"/>
                <a:gd name="T17" fmla="*/ 2147483647 h 228"/>
                <a:gd name="T18" fmla="*/ 2147483647 w 681"/>
                <a:gd name="T19" fmla="*/ 2147483647 h 228"/>
                <a:gd name="T20" fmla="*/ 2147483647 w 681"/>
                <a:gd name="T21" fmla="*/ 2147483647 h 228"/>
                <a:gd name="T22" fmla="*/ 2147483647 w 681"/>
                <a:gd name="T23" fmla="*/ 2147483647 h 228"/>
                <a:gd name="T24" fmla="*/ 2147483647 w 681"/>
                <a:gd name="T25" fmla="*/ 2147483647 h 228"/>
                <a:gd name="T26" fmla="*/ 2147483647 w 681"/>
                <a:gd name="T27" fmla="*/ 2147483647 h 228"/>
                <a:gd name="T28" fmla="*/ 2147483647 w 681"/>
                <a:gd name="T29" fmla="*/ 2147483647 h 228"/>
                <a:gd name="T30" fmla="*/ 2147483647 w 681"/>
                <a:gd name="T31" fmla="*/ 2147483647 h 228"/>
                <a:gd name="T32" fmla="*/ 2147483647 w 681"/>
                <a:gd name="T33" fmla="*/ 2147483647 h 228"/>
                <a:gd name="T34" fmla="*/ 2147483647 w 681"/>
                <a:gd name="T35" fmla="*/ 2147483647 h 228"/>
                <a:gd name="T36" fmla="*/ 2147483647 w 681"/>
                <a:gd name="T37" fmla="*/ 2147483647 h 228"/>
                <a:gd name="T38" fmla="*/ 2147483647 w 681"/>
                <a:gd name="T39" fmla="*/ 2147483647 h 228"/>
                <a:gd name="T40" fmla="*/ 2147483647 w 681"/>
                <a:gd name="T41" fmla="*/ 2147483647 h 228"/>
                <a:gd name="T42" fmla="*/ 2147483647 w 681"/>
                <a:gd name="T43" fmla="*/ 2147483647 h 228"/>
                <a:gd name="T44" fmla="*/ 2147483647 w 681"/>
                <a:gd name="T45" fmla="*/ 2147483647 h 228"/>
                <a:gd name="T46" fmla="*/ 2147483647 w 681"/>
                <a:gd name="T47" fmla="*/ 2147483647 h 228"/>
                <a:gd name="T48" fmla="*/ 2147483647 w 681"/>
                <a:gd name="T49" fmla="*/ 2147483647 h 228"/>
                <a:gd name="T50" fmla="*/ 2147483647 w 681"/>
                <a:gd name="T51" fmla="*/ 2147483647 h 228"/>
                <a:gd name="T52" fmla="*/ 2147483647 w 681"/>
                <a:gd name="T53" fmla="*/ 2147483647 h 228"/>
                <a:gd name="T54" fmla="*/ 2147483647 w 681"/>
                <a:gd name="T55" fmla="*/ 2147483647 h 228"/>
                <a:gd name="T56" fmla="*/ 2147483647 w 681"/>
                <a:gd name="T57" fmla="*/ 2147483647 h 228"/>
                <a:gd name="T58" fmla="*/ 2147483647 w 681"/>
                <a:gd name="T59" fmla="*/ 2147483647 h 228"/>
                <a:gd name="T60" fmla="*/ 2147483647 w 681"/>
                <a:gd name="T61" fmla="*/ 2147483647 h 228"/>
                <a:gd name="T62" fmla="*/ 2147483647 w 681"/>
                <a:gd name="T63" fmla="*/ 2147483647 h 228"/>
                <a:gd name="T64" fmla="*/ 2147483647 w 681"/>
                <a:gd name="T65" fmla="*/ 2147483647 h 228"/>
                <a:gd name="T66" fmla="*/ 2147483647 w 681"/>
                <a:gd name="T67" fmla="*/ 2147483647 h 228"/>
                <a:gd name="T68" fmla="*/ 2147483647 w 681"/>
                <a:gd name="T69" fmla="*/ 2147483647 h 228"/>
                <a:gd name="T70" fmla="*/ 2147483647 w 681"/>
                <a:gd name="T71" fmla="*/ 2147483647 h 228"/>
                <a:gd name="T72" fmla="*/ 2147483647 w 681"/>
                <a:gd name="T73" fmla="*/ 2147483647 h 228"/>
                <a:gd name="T74" fmla="*/ 2147483647 w 681"/>
                <a:gd name="T75" fmla="*/ 2147483647 h 228"/>
                <a:gd name="T76" fmla="*/ 2147483647 w 681"/>
                <a:gd name="T77" fmla="*/ 2147483647 h 228"/>
                <a:gd name="T78" fmla="*/ 2147483647 w 681"/>
                <a:gd name="T79" fmla="*/ 2147483647 h 228"/>
                <a:gd name="T80" fmla="*/ 2147483647 w 681"/>
                <a:gd name="T81" fmla="*/ 2147483647 h 228"/>
                <a:gd name="T82" fmla="*/ 2147483647 w 681"/>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228"/>
                <a:gd name="T128" fmla="*/ 681 w 681"/>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228">
                  <a:moveTo>
                    <a:pt x="1" y="19"/>
                  </a:moveTo>
                  <a:lnTo>
                    <a:pt x="1" y="19"/>
                  </a:lnTo>
                  <a:lnTo>
                    <a:pt x="0" y="0"/>
                  </a:lnTo>
                  <a:lnTo>
                    <a:pt x="8" y="19"/>
                  </a:lnTo>
                  <a:lnTo>
                    <a:pt x="19" y="30"/>
                  </a:lnTo>
                  <a:lnTo>
                    <a:pt x="46" y="42"/>
                  </a:lnTo>
                  <a:lnTo>
                    <a:pt x="68" y="48"/>
                  </a:lnTo>
                  <a:lnTo>
                    <a:pt x="90" y="55"/>
                  </a:lnTo>
                  <a:lnTo>
                    <a:pt x="104" y="59"/>
                  </a:lnTo>
                  <a:lnTo>
                    <a:pt x="126" y="64"/>
                  </a:lnTo>
                  <a:lnTo>
                    <a:pt x="140" y="67"/>
                  </a:lnTo>
                  <a:lnTo>
                    <a:pt x="166" y="72"/>
                  </a:lnTo>
                  <a:lnTo>
                    <a:pt x="188" y="71"/>
                  </a:lnTo>
                  <a:lnTo>
                    <a:pt x="211" y="72"/>
                  </a:lnTo>
                  <a:lnTo>
                    <a:pt x="232" y="74"/>
                  </a:lnTo>
                  <a:lnTo>
                    <a:pt x="254" y="76"/>
                  </a:lnTo>
                  <a:lnTo>
                    <a:pt x="274" y="78"/>
                  </a:lnTo>
                  <a:lnTo>
                    <a:pt x="295" y="76"/>
                  </a:lnTo>
                  <a:lnTo>
                    <a:pt x="312" y="73"/>
                  </a:lnTo>
                  <a:lnTo>
                    <a:pt x="331" y="74"/>
                  </a:lnTo>
                  <a:lnTo>
                    <a:pt x="350" y="73"/>
                  </a:lnTo>
                  <a:lnTo>
                    <a:pt x="368" y="73"/>
                  </a:lnTo>
                  <a:lnTo>
                    <a:pt x="389" y="73"/>
                  </a:lnTo>
                  <a:lnTo>
                    <a:pt x="403" y="73"/>
                  </a:lnTo>
                  <a:lnTo>
                    <a:pt x="420" y="72"/>
                  </a:lnTo>
                  <a:lnTo>
                    <a:pt x="438" y="71"/>
                  </a:lnTo>
                  <a:lnTo>
                    <a:pt x="460" y="71"/>
                  </a:lnTo>
                  <a:lnTo>
                    <a:pt x="476" y="68"/>
                  </a:lnTo>
                  <a:lnTo>
                    <a:pt x="488" y="70"/>
                  </a:lnTo>
                  <a:lnTo>
                    <a:pt x="502" y="65"/>
                  </a:lnTo>
                  <a:lnTo>
                    <a:pt x="516" y="64"/>
                  </a:lnTo>
                  <a:lnTo>
                    <a:pt x="532" y="61"/>
                  </a:lnTo>
                  <a:lnTo>
                    <a:pt x="551" y="58"/>
                  </a:lnTo>
                  <a:lnTo>
                    <a:pt x="576" y="56"/>
                  </a:lnTo>
                  <a:lnTo>
                    <a:pt x="593" y="52"/>
                  </a:lnTo>
                  <a:lnTo>
                    <a:pt x="617" y="47"/>
                  </a:lnTo>
                  <a:lnTo>
                    <a:pt x="635" y="43"/>
                  </a:lnTo>
                  <a:lnTo>
                    <a:pt x="644" y="40"/>
                  </a:lnTo>
                  <a:lnTo>
                    <a:pt x="653" y="34"/>
                  </a:lnTo>
                  <a:lnTo>
                    <a:pt x="662" y="29"/>
                  </a:lnTo>
                  <a:lnTo>
                    <a:pt x="671" y="20"/>
                  </a:lnTo>
                  <a:lnTo>
                    <a:pt x="680" y="13"/>
                  </a:lnTo>
                  <a:lnTo>
                    <a:pt x="680" y="227"/>
                  </a:lnTo>
                  <a:lnTo>
                    <a:pt x="673" y="211"/>
                  </a:lnTo>
                  <a:lnTo>
                    <a:pt x="664" y="206"/>
                  </a:lnTo>
                  <a:lnTo>
                    <a:pt x="673" y="211"/>
                  </a:lnTo>
                  <a:lnTo>
                    <a:pt x="656" y="197"/>
                  </a:lnTo>
                  <a:lnTo>
                    <a:pt x="647" y="194"/>
                  </a:lnTo>
                  <a:lnTo>
                    <a:pt x="636" y="186"/>
                  </a:lnTo>
                  <a:lnTo>
                    <a:pt x="610" y="178"/>
                  </a:lnTo>
                  <a:lnTo>
                    <a:pt x="595" y="172"/>
                  </a:lnTo>
                  <a:lnTo>
                    <a:pt x="580" y="169"/>
                  </a:lnTo>
                  <a:lnTo>
                    <a:pt x="565" y="167"/>
                  </a:lnTo>
                  <a:lnTo>
                    <a:pt x="547" y="164"/>
                  </a:lnTo>
                  <a:lnTo>
                    <a:pt x="526" y="161"/>
                  </a:lnTo>
                  <a:lnTo>
                    <a:pt x="505" y="156"/>
                  </a:lnTo>
                  <a:lnTo>
                    <a:pt x="497" y="156"/>
                  </a:lnTo>
                  <a:lnTo>
                    <a:pt x="479" y="154"/>
                  </a:lnTo>
                  <a:lnTo>
                    <a:pt x="460" y="151"/>
                  </a:lnTo>
                  <a:lnTo>
                    <a:pt x="433" y="149"/>
                  </a:lnTo>
                  <a:lnTo>
                    <a:pt x="418" y="148"/>
                  </a:lnTo>
                  <a:lnTo>
                    <a:pt x="395" y="146"/>
                  </a:lnTo>
                  <a:lnTo>
                    <a:pt x="371" y="146"/>
                  </a:lnTo>
                  <a:lnTo>
                    <a:pt x="352" y="146"/>
                  </a:lnTo>
                  <a:lnTo>
                    <a:pt x="337" y="146"/>
                  </a:lnTo>
                  <a:lnTo>
                    <a:pt x="322" y="146"/>
                  </a:lnTo>
                  <a:lnTo>
                    <a:pt x="303" y="148"/>
                  </a:lnTo>
                  <a:lnTo>
                    <a:pt x="274" y="148"/>
                  </a:lnTo>
                  <a:lnTo>
                    <a:pt x="249" y="151"/>
                  </a:lnTo>
                  <a:lnTo>
                    <a:pt x="220" y="151"/>
                  </a:lnTo>
                  <a:lnTo>
                    <a:pt x="202" y="152"/>
                  </a:lnTo>
                  <a:lnTo>
                    <a:pt x="188" y="155"/>
                  </a:lnTo>
                  <a:lnTo>
                    <a:pt x="176" y="154"/>
                  </a:lnTo>
                  <a:lnTo>
                    <a:pt x="157" y="156"/>
                  </a:lnTo>
                  <a:lnTo>
                    <a:pt x="142" y="157"/>
                  </a:lnTo>
                  <a:lnTo>
                    <a:pt x="123" y="164"/>
                  </a:lnTo>
                  <a:lnTo>
                    <a:pt x="110" y="166"/>
                  </a:lnTo>
                  <a:lnTo>
                    <a:pt x="96" y="168"/>
                  </a:lnTo>
                  <a:lnTo>
                    <a:pt x="74" y="172"/>
                  </a:lnTo>
                  <a:lnTo>
                    <a:pt x="56" y="175"/>
                  </a:lnTo>
                  <a:lnTo>
                    <a:pt x="46" y="178"/>
                  </a:lnTo>
                  <a:lnTo>
                    <a:pt x="27" y="187"/>
                  </a:lnTo>
                  <a:lnTo>
                    <a:pt x="9" y="194"/>
                  </a:lnTo>
                  <a:lnTo>
                    <a:pt x="1" y="212"/>
                  </a:lnTo>
                  <a:lnTo>
                    <a:pt x="1" y="19"/>
                  </a:lnTo>
                </a:path>
              </a:pathLst>
            </a:custGeom>
            <a:solidFill>
              <a:schemeClr val="accent1">
                <a:alpha val="50195"/>
              </a:schemeClr>
            </a:solidFill>
            <a:ln w="12700" cap="rnd">
              <a:solidFill>
                <a:schemeClr val="tx1"/>
              </a:solidFill>
              <a:round/>
              <a:headEnd/>
              <a:tailEnd/>
            </a:ln>
          </p:spPr>
          <p:txBody>
            <a:bodyPr/>
            <a:lstStyle/>
            <a:p>
              <a:endParaRPr lang="en-US"/>
            </a:p>
          </p:txBody>
        </p:sp>
      </p:grpSp>
      <p:grpSp>
        <p:nvGrpSpPr>
          <p:cNvPr id="45" name="Group 1081"/>
          <p:cNvGrpSpPr>
            <a:grpSpLocks/>
          </p:cNvGrpSpPr>
          <p:nvPr/>
        </p:nvGrpSpPr>
        <p:grpSpPr bwMode="auto">
          <a:xfrm>
            <a:off x="4256965" y="3834045"/>
            <a:ext cx="3060340" cy="2404908"/>
            <a:chOff x="616" y="1019"/>
            <a:chExt cx="2085" cy="1685"/>
          </a:xfrm>
        </p:grpSpPr>
        <p:sp>
          <p:nvSpPr>
            <p:cNvPr id="46" name="Text Box 1029"/>
            <p:cNvSpPr txBox="1">
              <a:spLocks noChangeAspect="1" noChangeArrowheads="1"/>
            </p:cNvSpPr>
            <p:nvPr/>
          </p:nvSpPr>
          <p:spPr bwMode="auto">
            <a:xfrm>
              <a:off x="1594" y="1019"/>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47" name="Text Box 1030"/>
            <p:cNvSpPr txBox="1">
              <a:spLocks noChangeAspect="1" noChangeArrowheads="1"/>
            </p:cNvSpPr>
            <p:nvPr/>
          </p:nvSpPr>
          <p:spPr bwMode="auto">
            <a:xfrm>
              <a:off x="2511" y="1653"/>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48" name="Oval 1031"/>
            <p:cNvSpPr>
              <a:spLocks noChangeAspect="1" noChangeArrowheads="1"/>
            </p:cNvSpPr>
            <p:nvPr/>
          </p:nvSpPr>
          <p:spPr bwMode="auto">
            <a:xfrm rot="-67412">
              <a:off x="699" y="1271"/>
              <a:ext cx="1762" cy="7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fr-FR" sz="1600">
                <a:latin typeface="Times New Roman" charset="0"/>
              </a:endParaRPr>
            </a:p>
          </p:txBody>
        </p:sp>
        <p:sp>
          <p:nvSpPr>
            <p:cNvPr id="49" name="Line 1032"/>
            <p:cNvSpPr>
              <a:spLocks noChangeAspect="1" noChangeShapeType="1"/>
            </p:cNvSpPr>
            <p:nvPr/>
          </p:nvSpPr>
          <p:spPr bwMode="auto">
            <a:xfrm flipV="1">
              <a:off x="1599" y="1142"/>
              <a:ext cx="0" cy="1456"/>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0" name="Object 1026"/>
            <p:cNvGraphicFramePr>
              <a:graphicFrameLocks noChangeAspect="1"/>
            </p:cNvGraphicFramePr>
            <p:nvPr>
              <p:extLst>
                <p:ext uri="{D42A27DB-BD31-4B8C-83A1-F6EECF244321}">
                  <p14:modId xmlns:p14="http://schemas.microsoft.com/office/powerpoint/2010/main" val="3642161699"/>
                </p:ext>
              </p:extLst>
            </p:nvPr>
          </p:nvGraphicFramePr>
          <p:xfrm>
            <a:off x="1833" y="1725"/>
            <a:ext cx="248" cy="151"/>
          </p:xfrm>
          <a:graphic>
            <a:graphicData uri="http://schemas.openxmlformats.org/presentationml/2006/ole">
              <mc:AlternateContent xmlns:mc="http://schemas.openxmlformats.org/markup-compatibility/2006">
                <mc:Choice xmlns:v="urn:schemas-microsoft-com:vml" Requires="v">
                  <p:oleObj spid="_x0000_s31939" name="Equation" r:id="rId5" imgW="583947" imgH="355446" progId="Equation.3">
                    <p:embed/>
                  </p:oleObj>
                </mc:Choice>
                <mc:Fallback>
                  <p:oleObj name="Equation" r:id="rId5" imgW="583947"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3" y="1725"/>
                          <a:ext cx="248" cy="151"/>
                        </a:xfrm>
                        <a:prstGeom prst="rect">
                          <a:avLst/>
                        </a:prstGeom>
                        <a:solidFill>
                          <a:srgbClr val="D6ECFF"/>
                        </a:solidFill>
                        <a:ln>
                          <a:noFill/>
                        </a:ln>
                        <a:effectLst/>
                        <a:extLst/>
                      </p:spPr>
                    </p:pic>
                  </p:oleObj>
                </mc:Fallback>
              </mc:AlternateContent>
            </a:graphicData>
          </a:graphic>
        </p:graphicFrame>
        <p:graphicFrame>
          <p:nvGraphicFramePr>
            <p:cNvPr id="51" name="Object 1027"/>
            <p:cNvGraphicFramePr>
              <a:graphicFrameLocks noChangeAspect="1"/>
            </p:cNvGraphicFramePr>
            <p:nvPr>
              <p:extLst>
                <p:ext uri="{D42A27DB-BD31-4B8C-83A1-F6EECF244321}">
                  <p14:modId xmlns:p14="http://schemas.microsoft.com/office/powerpoint/2010/main" val="3823084436"/>
                </p:ext>
              </p:extLst>
            </p:nvPr>
          </p:nvGraphicFramePr>
          <p:xfrm>
            <a:off x="1282" y="1369"/>
            <a:ext cx="292" cy="150"/>
          </p:xfrm>
          <a:graphic>
            <a:graphicData uri="http://schemas.openxmlformats.org/presentationml/2006/ole">
              <mc:AlternateContent xmlns:mc="http://schemas.openxmlformats.org/markup-compatibility/2006">
                <mc:Choice xmlns:v="urn:schemas-microsoft-com:vml" Requires="v">
                  <p:oleObj spid="_x0000_s31940" name="Equation" r:id="rId7" imgW="685502" imgH="355446" progId="Equation.3">
                    <p:embed/>
                  </p:oleObj>
                </mc:Choice>
                <mc:Fallback>
                  <p:oleObj name="Equation" r:id="rId7" imgW="685502" imgH="3554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 y="1369"/>
                          <a:ext cx="292" cy="150"/>
                        </a:xfrm>
                        <a:prstGeom prst="rect">
                          <a:avLst/>
                        </a:prstGeom>
                        <a:solidFill>
                          <a:schemeClr val="tx2"/>
                        </a:solidFill>
                        <a:ln>
                          <a:noFill/>
                        </a:ln>
                        <a:effectLst/>
                        <a:extLst/>
                      </p:spPr>
                    </p:pic>
                  </p:oleObj>
                </mc:Fallback>
              </mc:AlternateContent>
            </a:graphicData>
          </a:graphic>
        </p:graphicFrame>
        <p:sp>
          <p:nvSpPr>
            <p:cNvPr id="52" name="Line 1035"/>
            <p:cNvSpPr>
              <a:spLocks noChangeAspect="1" noChangeShapeType="1"/>
            </p:cNvSpPr>
            <p:nvPr/>
          </p:nvSpPr>
          <p:spPr bwMode="auto">
            <a:xfrm>
              <a:off x="1606" y="1707"/>
              <a:ext cx="843"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036"/>
            <p:cNvSpPr>
              <a:spLocks noChangeAspect="1" noChangeShapeType="1"/>
            </p:cNvSpPr>
            <p:nvPr/>
          </p:nvSpPr>
          <p:spPr bwMode="auto">
            <a:xfrm>
              <a:off x="1652" y="1271"/>
              <a:ext cx="0" cy="389"/>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037"/>
            <p:cNvSpPr>
              <a:spLocks noChangeAspect="1" noChangeShapeType="1"/>
            </p:cNvSpPr>
            <p:nvPr/>
          </p:nvSpPr>
          <p:spPr bwMode="auto">
            <a:xfrm>
              <a:off x="634" y="1660"/>
              <a:ext cx="1991"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052"/>
            <p:cNvSpPr>
              <a:spLocks noChangeShapeType="1"/>
            </p:cNvSpPr>
            <p:nvPr/>
          </p:nvSpPr>
          <p:spPr bwMode="auto">
            <a:xfrm flipH="1">
              <a:off x="694" y="1407"/>
              <a:ext cx="1" cy="129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054"/>
            <p:cNvSpPr>
              <a:spLocks noChangeShapeType="1"/>
            </p:cNvSpPr>
            <p:nvPr/>
          </p:nvSpPr>
          <p:spPr bwMode="auto">
            <a:xfrm>
              <a:off x="2463" y="1387"/>
              <a:ext cx="0" cy="131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055"/>
            <p:cNvSpPr>
              <a:spLocks noChangeShapeType="1"/>
            </p:cNvSpPr>
            <p:nvPr/>
          </p:nvSpPr>
          <p:spPr bwMode="auto">
            <a:xfrm>
              <a:off x="616" y="2497"/>
              <a:ext cx="20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Freeform 1063"/>
            <p:cNvSpPr>
              <a:spLocks/>
            </p:cNvSpPr>
            <p:nvPr/>
          </p:nvSpPr>
          <p:spPr bwMode="auto">
            <a:xfrm>
              <a:off x="695" y="2118"/>
              <a:ext cx="1768" cy="379"/>
            </a:xfrm>
            <a:custGeom>
              <a:avLst/>
              <a:gdLst>
                <a:gd name="T0" fmla="*/ 0 w 1768"/>
                <a:gd name="T1" fmla="*/ 23 h 518"/>
                <a:gd name="T2" fmla="*/ 338 w 1768"/>
                <a:gd name="T3" fmla="*/ 18 h 518"/>
                <a:gd name="T4" fmla="*/ 914 w 1768"/>
                <a:gd name="T5" fmla="*/ 1 h 518"/>
                <a:gd name="T6" fmla="*/ 1430 w 1768"/>
                <a:gd name="T7" fmla="*/ 19 h 518"/>
                <a:gd name="T8" fmla="*/ 1768 w 1768"/>
                <a:gd name="T9" fmla="*/ 23 h 518"/>
                <a:gd name="T10" fmla="*/ 0 60000 65536"/>
                <a:gd name="T11" fmla="*/ 0 60000 65536"/>
                <a:gd name="T12" fmla="*/ 0 60000 65536"/>
                <a:gd name="T13" fmla="*/ 0 60000 65536"/>
                <a:gd name="T14" fmla="*/ 0 60000 65536"/>
                <a:gd name="T15" fmla="*/ 0 w 1768"/>
                <a:gd name="T16" fmla="*/ 0 h 518"/>
                <a:gd name="T17" fmla="*/ 1768 w 1768"/>
                <a:gd name="T18" fmla="*/ 518 h 518"/>
              </a:gdLst>
              <a:ahLst/>
              <a:cxnLst>
                <a:cxn ang="T10">
                  <a:pos x="T0" y="T1"/>
                </a:cxn>
                <a:cxn ang="T11">
                  <a:pos x="T2" y="T3"/>
                </a:cxn>
                <a:cxn ang="T12">
                  <a:pos x="T4" y="T5"/>
                </a:cxn>
                <a:cxn ang="T13">
                  <a:pos x="T6" y="T7"/>
                </a:cxn>
                <a:cxn ang="T14">
                  <a:pos x="T8" y="T9"/>
                </a:cxn>
              </a:cxnLst>
              <a:rect l="T15" t="T16" r="T17" b="T18"/>
              <a:pathLst>
                <a:path w="1768" h="518">
                  <a:moveTo>
                    <a:pt x="0" y="518"/>
                  </a:moveTo>
                  <a:cubicBezTo>
                    <a:pt x="93" y="508"/>
                    <a:pt x="186" y="499"/>
                    <a:pt x="338" y="413"/>
                  </a:cubicBezTo>
                  <a:cubicBezTo>
                    <a:pt x="490" y="327"/>
                    <a:pt x="732" y="0"/>
                    <a:pt x="914" y="2"/>
                  </a:cubicBezTo>
                  <a:cubicBezTo>
                    <a:pt x="1096" y="4"/>
                    <a:pt x="1288" y="340"/>
                    <a:pt x="1430" y="426"/>
                  </a:cubicBezTo>
                  <a:cubicBezTo>
                    <a:pt x="1572" y="512"/>
                    <a:pt x="1712" y="503"/>
                    <a:pt x="1768" y="518"/>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Line 1064"/>
            <p:cNvSpPr>
              <a:spLocks noChangeAspect="1" noChangeShapeType="1"/>
            </p:cNvSpPr>
            <p:nvPr/>
          </p:nvSpPr>
          <p:spPr bwMode="auto">
            <a:xfrm>
              <a:off x="651" y="2499"/>
              <a:ext cx="1991"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067"/>
            <p:cNvSpPr>
              <a:spLocks noChangeShapeType="1"/>
            </p:cNvSpPr>
            <p:nvPr/>
          </p:nvSpPr>
          <p:spPr bwMode="auto">
            <a:xfrm flipV="1">
              <a:off x="736" y="2621"/>
              <a:ext cx="1688" cy="1"/>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 name="Group 1083"/>
          <p:cNvGrpSpPr>
            <a:grpSpLocks/>
          </p:cNvGrpSpPr>
          <p:nvPr/>
        </p:nvGrpSpPr>
        <p:grpSpPr bwMode="auto">
          <a:xfrm>
            <a:off x="7257988" y="1358770"/>
            <a:ext cx="1814512" cy="4864100"/>
            <a:chOff x="4177" y="968"/>
            <a:chExt cx="1143" cy="3064"/>
          </a:xfrm>
        </p:grpSpPr>
        <p:sp>
          <p:nvSpPr>
            <p:cNvPr id="62" name="Text Box 1039"/>
            <p:cNvSpPr txBox="1">
              <a:spLocks noChangeAspect="1" noChangeArrowheads="1"/>
            </p:cNvSpPr>
            <p:nvPr/>
          </p:nvSpPr>
          <p:spPr bwMode="auto">
            <a:xfrm>
              <a:off x="4718" y="968"/>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63" name="Text Box 1040"/>
            <p:cNvSpPr txBox="1">
              <a:spLocks noChangeAspect="1" noChangeArrowheads="1"/>
            </p:cNvSpPr>
            <p:nvPr/>
          </p:nvSpPr>
          <p:spPr bwMode="auto">
            <a:xfrm>
              <a:off x="5140" y="203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64" name="Oval 1041"/>
            <p:cNvSpPr>
              <a:spLocks noChangeAspect="1" noChangeArrowheads="1"/>
            </p:cNvSpPr>
            <p:nvPr/>
          </p:nvSpPr>
          <p:spPr bwMode="auto">
            <a:xfrm rot="-5386329">
              <a:off x="3805" y="1655"/>
              <a:ext cx="1763" cy="7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lang="fr-FR" sz="1600">
                <a:latin typeface="Times New Roman" charset="0"/>
              </a:endParaRPr>
            </a:p>
          </p:txBody>
        </p:sp>
        <p:sp>
          <p:nvSpPr>
            <p:cNvPr id="65" name="Line 1042"/>
            <p:cNvSpPr>
              <a:spLocks noChangeAspect="1" noChangeShapeType="1"/>
            </p:cNvSpPr>
            <p:nvPr/>
          </p:nvSpPr>
          <p:spPr bwMode="auto">
            <a:xfrm flipV="1">
              <a:off x="4686" y="1065"/>
              <a:ext cx="0" cy="2874"/>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043"/>
            <p:cNvSpPr>
              <a:spLocks noChangeAspect="1" noChangeShapeType="1"/>
            </p:cNvSpPr>
            <p:nvPr/>
          </p:nvSpPr>
          <p:spPr bwMode="auto">
            <a:xfrm>
              <a:off x="4200" y="2005"/>
              <a:ext cx="1005"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7" name="Object 1024"/>
            <p:cNvGraphicFramePr>
              <a:graphicFrameLocks noChangeAspect="1"/>
            </p:cNvGraphicFramePr>
            <p:nvPr>
              <p:extLst>
                <p:ext uri="{D42A27DB-BD31-4B8C-83A1-F6EECF244321}">
                  <p14:modId xmlns:p14="http://schemas.microsoft.com/office/powerpoint/2010/main" val="989176094"/>
                </p:ext>
              </p:extLst>
            </p:nvPr>
          </p:nvGraphicFramePr>
          <p:xfrm>
            <a:off x="4751" y="2135"/>
            <a:ext cx="248" cy="151"/>
          </p:xfrm>
          <a:graphic>
            <a:graphicData uri="http://schemas.openxmlformats.org/presentationml/2006/ole">
              <mc:AlternateContent xmlns:mc="http://schemas.openxmlformats.org/markup-compatibility/2006">
                <mc:Choice xmlns:v="urn:schemas-microsoft-com:vml" Requires="v">
                  <p:oleObj spid="_x0000_s31941" name="Equation" r:id="rId9" imgW="583947" imgH="355446" progId="Equation.3">
                    <p:embed/>
                  </p:oleObj>
                </mc:Choice>
                <mc:Fallback>
                  <p:oleObj name="Equation" r:id="rId9" imgW="583947"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1" y="2135"/>
                          <a:ext cx="248" cy="151"/>
                        </a:xfrm>
                        <a:prstGeom prst="rect">
                          <a:avLst/>
                        </a:prstGeom>
                        <a:solidFill>
                          <a:srgbClr val="D6ECFF"/>
                        </a:solidFill>
                        <a:ln>
                          <a:noFill/>
                        </a:ln>
                        <a:effectLst/>
                        <a:extLst/>
                      </p:spPr>
                    </p:pic>
                  </p:oleObj>
                </mc:Fallback>
              </mc:AlternateContent>
            </a:graphicData>
          </a:graphic>
        </p:graphicFrame>
        <p:graphicFrame>
          <p:nvGraphicFramePr>
            <p:cNvPr id="68" name="Object 1025"/>
            <p:cNvGraphicFramePr>
              <a:graphicFrameLocks noChangeAspect="1"/>
            </p:cNvGraphicFramePr>
            <p:nvPr>
              <p:extLst>
                <p:ext uri="{D42A27DB-BD31-4B8C-83A1-F6EECF244321}">
                  <p14:modId xmlns:p14="http://schemas.microsoft.com/office/powerpoint/2010/main" val="3985959583"/>
                </p:ext>
              </p:extLst>
            </p:nvPr>
          </p:nvGraphicFramePr>
          <p:xfrm>
            <a:off x="4394" y="1584"/>
            <a:ext cx="292" cy="151"/>
          </p:xfrm>
          <a:graphic>
            <a:graphicData uri="http://schemas.openxmlformats.org/presentationml/2006/ole">
              <mc:AlternateContent xmlns:mc="http://schemas.openxmlformats.org/markup-compatibility/2006">
                <mc:Choice xmlns:v="urn:schemas-microsoft-com:vml" Requires="v">
                  <p:oleObj spid="_x0000_s31942" name="Equation" r:id="rId11" imgW="685502" imgH="355446" progId="Equation.3">
                    <p:embed/>
                  </p:oleObj>
                </mc:Choice>
                <mc:Fallback>
                  <p:oleObj name="Equation" r:id="rId11" imgW="685502" imgH="3554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4" y="1584"/>
                          <a:ext cx="292" cy="151"/>
                        </a:xfrm>
                        <a:prstGeom prst="rect">
                          <a:avLst/>
                        </a:prstGeom>
                        <a:solidFill>
                          <a:srgbClr val="D6ECFF"/>
                        </a:solidFill>
                        <a:ln>
                          <a:noFill/>
                        </a:ln>
                        <a:effectLst/>
                        <a:extLst/>
                      </p:spPr>
                    </p:pic>
                  </p:oleObj>
                </mc:Fallback>
              </mc:AlternateContent>
            </a:graphicData>
          </a:graphic>
        </p:graphicFrame>
        <p:sp>
          <p:nvSpPr>
            <p:cNvPr id="69" name="Line 1046"/>
            <p:cNvSpPr>
              <a:spLocks noChangeAspect="1" noChangeShapeType="1"/>
            </p:cNvSpPr>
            <p:nvPr/>
          </p:nvSpPr>
          <p:spPr bwMode="auto">
            <a:xfrm>
              <a:off x="4686" y="2052"/>
              <a:ext cx="35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047"/>
            <p:cNvSpPr>
              <a:spLocks noChangeAspect="1" noChangeShapeType="1"/>
            </p:cNvSpPr>
            <p:nvPr/>
          </p:nvSpPr>
          <p:spPr bwMode="auto">
            <a:xfrm flipV="1">
              <a:off x="4732" y="1130"/>
              <a:ext cx="0" cy="87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069"/>
            <p:cNvSpPr>
              <a:spLocks noChangeShapeType="1"/>
            </p:cNvSpPr>
            <p:nvPr/>
          </p:nvSpPr>
          <p:spPr bwMode="auto">
            <a:xfrm>
              <a:off x="4327" y="1470"/>
              <a:ext cx="6" cy="256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070"/>
            <p:cNvSpPr>
              <a:spLocks noChangeShapeType="1"/>
            </p:cNvSpPr>
            <p:nvPr/>
          </p:nvSpPr>
          <p:spPr bwMode="auto">
            <a:xfrm>
              <a:off x="5053" y="1517"/>
              <a:ext cx="0" cy="251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071"/>
            <p:cNvSpPr>
              <a:spLocks noChangeAspect="1" noChangeShapeType="1"/>
            </p:cNvSpPr>
            <p:nvPr/>
          </p:nvSpPr>
          <p:spPr bwMode="auto">
            <a:xfrm>
              <a:off x="4177" y="3862"/>
              <a:ext cx="1005"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Freeform 1076"/>
            <p:cNvSpPr>
              <a:spLocks/>
            </p:cNvSpPr>
            <p:nvPr/>
          </p:nvSpPr>
          <p:spPr bwMode="auto">
            <a:xfrm>
              <a:off x="4330" y="2993"/>
              <a:ext cx="722" cy="864"/>
            </a:xfrm>
            <a:custGeom>
              <a:avLst/>
              <a:gdLst>
                <a:gd name="T0" fmla="*/ 0 w 722"/>
                <a:gd name="T1" fmla="*/ 860 h 864"/>
                <a:gd name="T2" fmla="*/ 152 w 722"/>
                <a:gd name="T3" fmla="*/ 721 h 864"/>
                <a:gd name="T4" fmla="*/ 357 w 722"/>
                <a:gd name="T5" fmla="*/ 0 h 864"/>
                <a:gd name="T6" fmla="*/ 569 w 722"/>
                <a:gd name="T7" fmla="*/ 721 h 864"/>
                <a:gd name="T8" fmla="*/ 722 w 722"/>
                <a:gd name="T9" fmla="*/ 860 h 864"/>
                <a:gd name="T10" fmla="*/ 0 60000 65536"/>
                <a:gd name="T11" fmla="*/ 0 60000 65536"/>
                <a:gd name="T12" fmla="*/ 0 60000 65536"/>
                <a:gd name="T13" fmla="*/ 0 60000 65536"/>
                <a:gd name="T14" fmla="*/ 0 60000 65536"/>
                <a:gd name="T15" fmla="*/ 0 w 722"/>
                <a:gd name="T16" fmla="*/ 0 h 864"/>
                <a:gd name="T17" fmla="*/ 722 w 722"/>
                <a:gd name="T18" fmla="*/ 864 h 864"/>
              </a:gdLst>
              <a:ahLst/>
              <a:cxnLst>
                <a:cxn ang="T10">
                  <a:pos x="T0" y="T1"/>
                </a:cxn>
                <a:cxn ang="T11">
                  <a:pos x="T2" y="T3"/>
                </a:cxn>
                <a:cxn ang="T12">
                  <a:pos x="T4" y="T5"/>
                </a:cxn>
                <a:cxn ang="T13">
                  <a:pos x="T6" y="T7"/>
                </a:cxn>
                <a:cxn ang="T14">
                  <a:pos x="T8" y="T9"/>
                </a:cxn>
              </a:cxnLst>
              <a:rect l="T15" t="T16" r="T17" b="T18"/>
              <a:pathLst>
                <a:path w="722" h="864">
                  <a:moveTo>
                    <a:pt x="0" y="860"/>
                  </a:moveTo>
                  <a:cubicBezTo>
                    <a:pt x="46" y="862"/>
                    <a:pt x="92" y="864"/>
                    <a:pt x="152" y="721"/>
                  </a:cubicBezTo>
                  <a:cubicBezTo>
                    <a:pt x="212" y="578"/>
                    <a:pt x="288" y="0"/>
                    <a:pt x="357" y="0"/>
                  </a:cubicBezTo>
                  <a:cubicBezTo>
                    <a:pt x="426" y="0"/>
                    <a:pt x="508" y="578"/>
                    <a:pt x="569" y="721"/>
                  </a:cubicBezTo>
                  <a:cubicBezTo>
                    <a:pt x="630" y="864"/>
                    <a:pt x="676" y="862"/>
                    <a:pt x="722" y="86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Line 1079"/>
            <p:cNvSpPr>
              <a:spLocks noChangeShapeType="1"/>
            </p:cNvSpPr>
            <p:nvPr/>
          </p:nvSpPr>
          <p:spPr bwMode="auto">
            <a:xfrm>
              <a:off x="4374" y="3990"/>
              <a:ext cx="635" cy="5"/>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77" name="Rectangle 1080"/>
          <p:cNvSpPr>
            <a:spLocks noChangeArrowheads="1"/>
          </p:cNvSpPr>
          <p:nvPr/>
        </p:nvSpPr>
        <p:spPr bwMode="auto">
          <a:xfrm>
            <a:off x="521550" y="3924055"/>
            <a:ext cx="3780419" cy="25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sym typeface="Symbol" charset="0"/>
              </a:rPr>
              <a:t>The projection of the ellipse on the x-axis gives the </a:t>
            </a:r>
            <a:r>
              <a:rPr lang="en-US" sz="2000" b="1" u="sng" dirty="0">
                <a:solidFill>
                  <a:srgbClr val="FFFFFF"/>
                </a:solidFill>
              </a:rPr>
              <a:t>Physical transverse beam size.</a:t>
            </a:r>
          </a:p>
          <a:p>
            <a:pPr marL="342900" indent="-342900">
              <a:lnSpc>
                <a:spcPct val="90000"/>
              </a:lnSpc>
              <a:spcBef>
                <a:spcPct val="20000"/>
              </a:spcBef>
              <a:buFont typeface="Wingdings" charset="2"/>
              <a:buChar char="§"/>
            </a:pPr>
            <a:r>
              <a:rPr lang="en-US" sz="2000" dirty="0">
                <a:solidFill>
                  <a:srgbClr val="FFFFFF"/>
                </a:solidFill>
                <a:sym typeface="Symbol" charset="0"/>
              </a:rPr>
              <a:t>Therefore the variation of (s) around the machine will tell us how the transverse beam size will vary.</a:t>
            </a:r>
          </a:p>
        </p:txBody>
      </p:sp>
      <p:sp>
        <p:nvSpPr>
          <p:cNvPr id="78" name="TextBox 77"/>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951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err="1" smtClean="0"/>
              <a:t>Emittance</a:t>
            </a:r>
            <a:r>
              <a:rPr lang="en-US" sz="3600" dirty="0" smtClean="0"/>
              <a:t> &amp; Acceptance</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35</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Rectangle 34"/>
          <p:cNvSpPr>
            <a:spLocks noChangeArrowheads="1"/>
          </p:cNvSpPr>
          <p:nvPr/>
        </p:nvSpPr>
        <p:spPr bwMode="auto">
          <a:xfrm>
            <a:off x="521550" y="1088740"/>
            <a:ext cx="8370930" cy="19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400" dirty="0">
                <a:sym typeface="Symbol" charset="0"/>
              </a:rPr>
              <a:t>To be </a:t>
            </a:r>
            <a:r>
              <a:rPr lang="en-US" sz="2400" dirty="0" smtClean="0">
                <a:sym typeface="Symbol" charset="0"/>
              </a:rPr>
              <a:t>a bit more rigorous </a:t>
            </a:r>
            <a:r>
              <a:rPr lang="en-US" sz="2400" dirty="0">
                <a:sym typeface="Symbol" charset="0"/>
              </a:rPr>
              <a:t>we should define the </a:t>
            </a:r>
            <a:r>
              <a:rPr lang="en-US" sz="2400" dirty="0" err="1">
                <a:sym typeface="Symbol" charset="0"/>
              </a:rPr>
              <a:t>emittance</a:t>
            </a:r>
            <a:r>
              <a:rPr lang="en-US" sz="2400" dirty="0">
                <a:sym typeface="Symbol" charset="0"/>
              </a:rPr>
              <a:t> slightly differently.</a:t>
            </a:r>
          </a:p>
          <a:p>
            <a:pPr marL="742950" lvl="1" indent="-285750">
              <a:lnSpc>
                <a:spcPct val="90000"/>
              </a:lnSpc>
              <a:spcBef>
                <a:spcPct val="20000"/>
              </a:spcBef>
              <a:buSzPct val="80000"/>
              <a:buFont typeface="Wingdings" charset="2"/>
              <a:buChar char="§"/>
            </a:pPr>
            <a:r>
              <a:rPr lang="en-US" dirty="0">
                <a:sym typeface="Symbol" charset="0"/>
              </a:rPr>
              <a:t>Observe all the particles at a single position on one turn and measure both their position and angle.</a:t>
            </a:r>
          </a:p>
          <a:p>
            <a:pPr marL="742950" lvl="1" indent="-285750">
              <a:lnSpc>
                <a:spcPct val="90000"/>
              </a:lnSpc>
              <a:spcBef>
                <a:spcPct val="20000"/>
              </a:spcBef>
              <a:buSzPct val="80000"/>
              <a:buFont typeface="Wingdings" charset="2"/>
              <a:buChar char="§"/>
            </a:pPr>
            <a:r>
              <a:rPr lang="en-US" dirty="0">
                <a:sym typeface="Symbol" charset="0"/>
              </a:rPr>
              <a:t>This will give a large number of points in our phase space plot, each point representing a particle with its co-ordinates x, </a:t>
            </a:r>
            <a:r>
              <a:rPr lang="en-US" dirty="0" smtClean="0">
                <a:sym typeface="Symbol" charset="0"/>
              </a:rPr>
              <a:t>x’.</a:t>
            </a:r>
            <a:endParaRPr lang="en-US" dirty="0">
              <a:sym typeface="Symbol" charset="0"/>
            </a:endParaRPr>
          </a:p>
        </p:txBody>
      </p:sp>
      <p:sp>
        <p:nvSpPr>
          <p:cNvPr id="13" name="Rectangle 47"/>
          <p:cNvSpPr>
            <a:spLocks noChangeArrowheads="1"/>
          </p:cNvSpPr>
          <p:nvPr/>
        </p:nvSpPr>
        <p:spPr bwMode="auto">
          <a:xfrm>
            <a:off x="611560" y="4873755"/>
            <a:ext cx="823591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sym typeface="Symbol" charset="0"/>
              </a:rPr>
              <a:t>The </a:t>
            </a:r>
            <a:r>
              <a:rPr lang="en-US" sz="2000" b="1" u="sng" dirty="0" err="1">
                <a:solidFill>
                  <a:srgbClr val="FFFFFF"/>
                </a:solidFill>
                <a:sym typeface="Symbol" charset="0"/>
              </a:rPr>
              <a:t>emittance</a:t>
            </a:r>
            <a:r>
              <a:rPr lang="en-US" sz="2000" dirty="0">
                <a:solidFill>
                  <a:srgbClr val="FFFFFF"/>
                </a:solidFill>
                <a:sym typeface="Symbol" charset="0"/>
              </a:rPr>
              <a:t> is the </a:t>
            </a:r>
            <a:r>
              <a:rPr lang="en-US" sz="2000" b="1" u="sng" dirty="0">
                <a:solidFill>
                  <a:srgbClr val="FFFFFF"/>
                </a:solidFill>
                <a:sym typeface="Symbol" charset="0"/>
              </a:rPr>
              <a:t>area</a:t>
            </a:r>
            <a:r>
              <a:rPr lang="en-US" sz="2000" dirty="0">
                <a:solidFill>
                  <a:srgbClr val="FFFFFF"/>
                </a:solidFill>
                <a:sym typeface="Symbol" charset="0"/>
              </a:rPr>
              <a:t> of the ellipse, which contains all, or a defined percentage, of the particles</a:t>
            </a:r>
            <a:r>
              <a:rPr lang="en-US" sz="2000" dirty="0" smtClean="0">
                <a:solidFill>
                  <a:srgbClr val="FFFFFF"/>
                </a:solidFill>
                <a:sym typeface="Symbol" charset="0"/>
              </a:rPr>
              <a:t>. (1, 2, 3, … </a:t>
            </a:r>
            <a:r>
              <a:rPr lang="en-US" sz="2000" dirty="0" smtClean="0">
                <a:solidFill>
                  <a:srgbClr val="FFFFFF"/>
                </a:solidFill>
                <a:latin typeface="Symbol" charset="2"/>
                <a:cs typeface="Symbol" charset="2"/>
                <a:sym typeface="Symbol" charset="0"/>
              </a:rPr>
              <a:t>s</a:t>
            </a:r>
            <a:r>
              <a:rPr lang="en-US" sz="2000" dirty="0" smtClean="0">
                <a:solidFill>
                  <a:srgbClr val="FFFFFF"/>
                </a:solidFill>
                <a:sym typeface="Symbol" charset="0"/>
              </a:rPr>
              <a:t>)</a:t>
            </a:r>
            <a:endParaRPr lang="en-US" sz="2000" dirty="0">
              <a:solidFill>
                <a:srgbClr val="FFFFFF"/>
              </a:solidFill>
              <a:sym typeface="Symbol" charset="0"/>
            </a:endParaRPr>
          </a:p>
        </p:txBody>
      </p:sp>
      <p:grpSp>
        <p:nvGrpSpPr>
          <p:cNvPr id="14" name="Group 57"/>
          <p:cNvGrpSpPr>
            <a:grpSpLocks/>
          </p:cNvGrpSpPr>
          <p:nvPr/>
        </p:nvGrpSpPr>
        <p:grpSpPr bwMode="auto">
          <a:xfrm>
            <a:off x="2163763" y="2978925"/>
            <a:ext cx="5380037" cy="1800225"/>
            <a:chOff x="1363" y="2025"/>
            <a:chExt cx="3389" cy="1134"/>
          </a:xfrm>
        </p:grpSpPr>
        <p:sp>
          <p:nvSpPr>
            <p:cNvPr id="15" name="Oval 36"/>
            <p:cNvSpPr>
              <a:spLocks noChangeAspect="1" noChangeArrowheads="1"/>
            </p:cNvSpPr>
            <p:nvPr/>
          </p:nvSpPr>
          <p:spPr bwMode="auto">
            <a:xfrm>
              <a:off x="1914" y="2195"/>
              <a:ext cx="2114" cy="856"/>
            </a:xfrm>
            <a:prstGeom prst="ellipse">
              <a:avLst/>
            </a:prstGeom>
            <a:gradFill rotWithShape="0">
              <a:gsLst>
                <a:gs pos="24000">
                  <a:schemeClr val="accent5"/>
                </a:gs>
                <a:gs pos="100000">
                  <a:srgbClr val="FFFFFF"/>
                </a:gs>
              </a:gsLst>
              <a:path path="shape">
                <a:fillToRect l="50000" t="50000" r="50000" b="50000"/>
              </a:path>
            </a:gradFill>
            <a:ln w="12700">
              <a:solidFill>
                <a:schemeClr val="tx1"/>
              </a:solidFill>
              <a:round/>
              <a:headEnd/>
              <a:tailEnd/>
            </a:ln>
          </p:spPr>
          <p:txBody>
            <a:bodyPr wrap="none" anchor="ctr"/>
            <a:lstStyle/>
            <a:p>
              <a:pPr algn="ctr" eaLnBrk="0" hangingPunct="0"/>
              <a:endParaRPr lang="fr-FR" sz="1600">
                <a:latin typeface="Times New Roman" charset="0"/>
              </a:endParaRPr>
            </a:p>
          </p:txBody>
        </p:sp>
        <p:sp>
          <p:nvSpPr>
            <p:cNvPr id="16" name="Line 37"/>
            <p:cNvSpPr>
              <a:spLocks noChangeAspect="1" noChangeShapeType="1"/>
            </p:cNvSpPr>
            <p:nvPr/>
          </p:nvSpPr>
          <p:spPr bwMode="auto">
            <a:xfrm>
              <a:off x="1836" y="2623"/>
              <a:ext cx="2467" cy="0"/>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38"/>
            <p:cNvSpPr>
              <a:spLocks noChangeAspect="1" noChangeArrowheads="1"/>
            </p:cNvSpPr>
            <p:nvPr/>
          </p:nvSpPr>
          <p:spPr bwMode="auto">
            <a:xfrm>
              <a:off x="2419" y="2376"/>
              <a:ext cx="1089" cy="505"/>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8" name="Line 39"/>
            <p:cNvSpPr>
              <a:spLocks noChangeAspect="1" noChangeShapeType="1"/>
            </p:cNvSpPr>
            <p:nvPr/>
          </p:nvSpPr>
          <p:spPr bwMode="auto">
            <a:xfrm flipH="1" flipV="1">
              <a:off x="2964" y="2086"/>
              <a:ext cx="0" cy="1057"/>
            </a:xfrm>
            <a:prstGeom prst="line">
              <a:avLst/>
            </a:prstGeom>
            <a:noFill/>
            <a:ln w="28575">
              <a:solidFill>
                <a:srgbClr val="007EE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40"/>
            <p:cNvSpPr txBox="1">
              <a:spLocks noChangeAspect="1" noChangeArrowheads="1"/>
            </p:cNvSpPr>
            <p:nvPr/>
          </p:nvSpPr>
          <p:spPr bwMode="auto">
            <a:xfrm>
              <a:off x="3991" y="2210"/>
              <a:ext cx="4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beam</a:t>
              </a:r>
            </a:p>
          </p:txBody>
        </p:sp>
        <p:sp>
          <p:nvSpPr>
            <p:cNvPr id="20" name="Line 41"/>
            <p:cNvSpPr>
              <a:spLocks noChangeAspect="1" noChangeShapeType="1"/>
            </p:cNvSpPr>
            <p:nvPr/>
          </p:nvSpPr>
          <p:spPr bwMode="auto">
            <a:xfrm flipH="1">
              <a:off x="3158" y="2359"/>
              <a:ext cx="883" cy="18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42"/>
            <p:cNvSpPr txBox="1">
              <a:spLocks noChangeAspect="1" noChangeArrowheads="1"/>
            </p:cNvSpPr>
            <p:nvPr/>
          </p:nvSpPr>
          <p:spPr bwMode="auto">
            <a:xfrm>
              <a:off x="3001" y="2025"/>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r>
                <a:rPr lang="ja-JP" altLang="en-US" sz="1600">
                  <a:latin typeface="Times New Roman" charset="0"/>
                </a:rPr>
                <a:t>’</a:t>
              </a:r>
              <a:endParaRPr lang="en-US" sz="1600">
                <a:latin typeface="Times New Roman" charset="0"/>
              </a:endParaRPr>
            </a:p>
          </p:txBody>
        </p:sp>
        <p:sp>
          <p:nvSpPr>
            <p:cNvPr id="22" name="Text Box 43"/>
            <p:cNvSpPr txBox="1">
              <a:spLocks noChangeAspect="1" noChangeArrowheads="1"/>
            </p:cNvSpPr>
            <p:nvPr/>
          </p:nvSpPr>
          <p:spPr bwMode="auto">
            <a:xfrm>
              <a:off x="4239" y="2615"/>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x</a:t>
              </a:r>
            </a:p>
          </p:txBody>
        </p:sp>
        <p:sp>
          <p:nvSpPr>
            <p:cNvPr id="23" name="Text Box 44"/>
            <p:cNvSpPr txBox="1">
              <a:spLocks noChangeAspect="1" noChangeArrowheads="1"/>
            </p:cNvSpPr>
            <p:nvPr/>
          </p:nvSpPr>
          <p:spPr bwMode="auto">
            <a:xfrm>
              <a:off x="1363" y="2210"/>
              <a:ext cx="7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emittance</a:t>
              </a:r>
            </a:p>
          </p:txBody>
        </p:sp>
        <p:sp>
          <p:nvSpPr>
            <p:cNvPr id="24" name="Line 45"/>
            <p:cNvSpPr>
              <a:spLocks noChangeAspect="1" noChangeShapeType="1"/>
            </p:cNvSpPr>
            <p:nvPr/>
          </p:nvSpPr>
          <p:spPr bwMode="auto">
            <a:xfrm>
              <a:off x="2031" y="2351"/>
              <a:ext cx="466" cy="1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5" name="Group 56"/>
            <p:cNvGrpSpPr>
              <a:grpSpLocks/>
            </p:cNvGrpSpPr>
            <p:nvPr/>
          </p:nvGrpSpPr>
          <p:grpSpPr bwMode="auto">
            <a:xfrm>
              <a:off x="3970" y="2809"/>
              <a:ext cx="782" cy="350"/>
              <a:chOff x="3970" y="2809"/>
              <a:chExt cx="782" cy="350"/>
            </a:xfrm>
          </p:grpSpPr>
          <p:sp>
            <p:nvSpPr>
              <p:cNvPr id="26" name="Text Box 49"/>
              <p:cNvSpPr txBox="1">
                <a:spLocks noChangeAspect="1" noChangeArrowheads="1"/>
              </p:cNvSpPr>
              <p:nvPr/>
            </p:nvSpPr>
            <p:spPr bwMode="auto">
              <a:xfrm>
                <a:off x="3971" y="2947"/>
                <a:ext cx="7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t>acceptance</a:t>
                </a:r>
              </a:p>
            </p:txBody>
          </p:sp>
          <p:sp>
            <p:nvSpPr>
              <p:cNvPr id="27" name="Line 50"/>
              <p:cNvSpPr>
                <a:spLocks noChangeAspect="1" noChangeShapeType="1"/>
              </p:cNvSpPr>
              <p:nvPr/>
            </p:nvSpPr>
            <p:spPr bwMode="auto">
              <a:xfrm flipH="1" flipV="1">
                <a:off x="3970" y="2809"/>
                <a:ext cx="268" cy="17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8" name="Rectangle 52"/>
          <p:cNvSpPr>
            <a:spLocks noChangeArrowheads="1"/>
          </p:cNvSpPr>
          <p:nvPr/>
        </p:nvSpPr>
        <p:spPr bwMode="auto">
          <a:xfrm>
            <a:off x="611560" y="5548830"/>
            <a:ext cx="823591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2"/>
              <a:buChar char="§"/>
            </a:pPr>
            <a:r>
              <a:rPr lang="en-US" sz="2000" dirty="0">
                <a:solidFill>
                  <a:srgbClr val="FFFFFF"/>
                </a:solidFill>
                <a:sym typeface="Symbol" charset="0"/>
              </a:rPr>
              <a:t>The </a:t>
            </a:r>
            <a:r>
              <a:rPr lang="en-US" sz="2000" b="1" u="sng" dirty="0">
                <a:solidFill>
                  <a:srgbClr val="FFFFFF"/>
                </a:solidFill>
                <a:sym typeface="Symbol" charset="0"/>
              </a:rPr>
              <a:t>acceptance</a:t>
            </a:r>
            <a:r>
              <a:rPr lang="en-US" sz="2000" dirty="0">
                <a:solidFill>
                  <a:srgbClr val="FFFFFF"/>
                </a:solidFill>
                <a:sym typeface="Symbol" charset="0"/>
              </a:rPr>
              <a:t> is the maximum </a:t>
            </a:r>
            <a:r>
              <a:rPr lang="en-US" sz="2000" b="1" u="sng" dirty="0">
                <a:solidFill>
                  <a:srgbClr val="FFFFFF"/>
                </a:solidFill>
                <a:sym typeface="Symbol" charset="0"/>
              </a:rPr>
              <a:t>area</a:t>
            </a:r>
            <a:r>
              <a:rPr lang="en-US" sz="2000" dirty="0">
                <a:solidFill>
                  <a:srgbClr val="FFFFFF"/>
                </a:solidFill>
                <a:sym typeface="Symbol" charset="0"/>
              </a:rPr>
              <a:t> of the ellipse, which the </a:t>
            </a:r>
            <a:r>
              <a:rPr lang="en-US" sz="2000" dirty="0" err="1">
                <a:solidFill>
                  <a:srgbClr val="FFFFFF"/>
                </a:solidFill>
                <a:sym typeface="Symbol" charset="0"/>
              </a:rPr>
              <a:t>emittance</a:t>
            </a:r>
            <a:r>
              <a:rPr lang="en-US" sz="2000" dirty="0">
                <a:solidFill>
                  <a:srgbClr val="FFFFFF"/>
                </a:solidFill>
                <a:sym typeface="Symbol" charset="0"/>
              </a:rPr>
              <a:t> can attain without losing particles.</a:t>
            </a:r>
          </a:p>
        </p:txBody>
      </p:sp>
      <p:sp>
        <p:nvSpPr>
          <p:cNvPr id="29" name="TextBox 28"/>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7058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err="1" smtClean="0"/>
              <a:t>Emittance</a:t>
            </a:r>
            <a:r>
              <a:rPr lang="en-US" sz="3600" dirty="0" smtClean="0"/>
              <a:t> Measurement tools</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36</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4770530"/>
          </a:xfrm>
        </p:spPr>
        <p:txBody>
          <a:bodyPr>
            <a:normAutofit/>
          </a:bodyPr>
          <a:lstStyle/>
          <a:p>
            <a:pPr>
              <a:lnSpc>
                <a:spcPct val="90000"/>
              </a:lnSpc>
              <a:buFont typeface="Wingdings" charset="2"/>
              <a:buChar char="§"/>
            </a:pPr>
            <a:r>
              <a:rPr lang="en-US" sz="3200" dirty="0" smtClean="0"/>
              <a:t>are also empty straight sections in our accelerator.</a:t>
            </a:r>
          </a:p>
        </p:txBody>
      </p:sp>
      <p:pic>
        <p:nvPicPr>
          <p:cNvPr id="12" name="Picture 2" descr="http://mediaarchive.cern.ch/MediaArchive/Photo/Public/2002/0205022/0205022_02/0205022_02-A4-at-144-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1252538"/>
            <a:ext cx="491172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http://mediaarchive.cern.ch/MediaArchive/Photo/Public/2002/0205015/0205015/0205015-A4-at-144-d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3094038"/>
            <a:ext cx="4741862"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sem-fils-v-tt2-sftpro.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 y="3906838"/>
            <a:ext cx="2335213"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1417638"/>
            <a:ext cx="44418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951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8" y="53625"/>
            <a:ext cx="6840761" cy="914400"/>
          </a:xfrm>
        </p:spPr>
        <p:txBody>
          <a:bodyPr/>
          <a:lstStyle/>
          <a:p>
            <a:r>
              <a:rPr lang="en-US" sz="3600" dirty="0" smtClean="0"/>
              <a:t>Matrix Formalism &amp; </a:t>
            </a:r>
            <a:r>
              <a:rPr lang="en-US" sz="3600" dirty="0"/>
              <a:t>P</a:t>
            </a:r>
            <a:r>
              <a:rPr lang="en-US" sz="3600" dirty="0" smtClean="0"/>
              <a:t>article Motion</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37</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720080"/>
          </a:xfrm>
        </p:spPr>
        <p:txBody>
          <a:bodyPr>
            <a:normAutofit fontScale="77500" lnSpcReduction="20000"/>
          </a:bodyPr>
          <a:lstStyle/>
          <a:p>
            <a:pPr marL="457200" indent="-457200">
              <a:spcBef>
                <a:spcPct val="20000"/>
              </a:spcBef>
              <a:buFont typeface="Wingdings" charset="2"/>
              <a:buChar char="§"/>
            </a:pPr>
            <a:r>
              <a:rPr lang="en-US" sz="3200" dirty="0">
                <a:sym typeface="Symbol" charset="0"/>
              </a:rPr>
              <a:t>Lets represent the particles transverse position and angle by a column matrix.</a:t>
            </a:r>
            <a:endParaRPr lang="en-US" sz="2800" dirty="0">
              <a:sym typeface="Symbol" charset="0"/>
            </a:endParaRPr>
          </a:p>
        </p:txBody>
      </p:sp>
      <p:graphicFrame>
        <p:nvGraphicFramePr>
          <p:cNvPr id="12" name="Object 20"/>
          <p:cNvGraphicFramePr>
            <a:graphicFrameLocks noChangeAspect="1"/>
          </p:cNvGraphicFramePr>
          <p:nvPr>
            <p:extLst>
              <p:ext uri="{D42A27DB-BD31-4B8C-83A1-F6EECF244321}">
                <p14:modId xmlns:p14="http://schemas.microsoft.com/office/powerpoint/2010/main" val="4249306359"/>
              </p:ext>
            </p:extLst>
          </p:nvPr>
        </p:nvGraphicFramePr>
        <p:xfrm>
          <a:off x="4303867" y="1960730"/>
          <a:ext cx="538163" cy="838200"/>
        </p:xfrm>
        <a:graphic>
          <a:graphicData uri="http://schemas.openxmlformats.org/presentationml/2006/ole">
            <mc:AlternateContent xmlns:mc="http://schemas.openxmlformats.org/markup-compatibility/2006">
              <mc:Choice xmlns:v="urn:schemas-microsoft-com:vml" Requires="v">
                <p:oleObj spid="_x0000_s32849" name="Equation" r:id="rId5" imgW="457200" imgH="711200" progId="Equation.3">
                  <p:embed/>
                </p:oleObj>
              </mc:Choice>
              <mc:Fallback>
                <p:oleObj name="Equation" r:id="rId5" imgW="4572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3867" y="1960730"/>
                        <a:ext cx="538163" cy="838200"/>
                      </a:xfrm>
                      <a:prstGeom prst="rect">
                        <a:avLst/>
                      </a:prstGeom>
                      <a:solidFill>
                        <a:schemeClr val="tx2"/>
                      </a:solidFill>
                      <a:ln>
                        <a:noFill/>
                      </a:ln>
                      <a:effectLst/>
                      <a:extLst/>
                    </p:spPr>
                  </p:pic>
                </p:oleObj>
              </mc:Fallback>
            </mc:AlternateContent>
          </a:graphicData>
        </a:graphic>
      </p:graphicFrame>
      <p:sp>
        <p:nvSpPr>
          <p:cNvPr id="13" name="Content Placeholder 2"/>
          <p:cNvSpPr txBox="1">
            <a:spLocks/>
          </p:cNvSpPr>
          <p:nvPr/>
        </p:nvSpPr>
        <p:spPr>
          <a:xfrm>
            <a:off x="495055" y="2933944"/>
            <a:ext cx="8442430" cy="2475276"/>
          </a:xfrm>
          <a:prstGeom prst="rect">
            <a:avLst/>
          </a:prstGeom>
        </p:spPr>
        <p:txBody>
          <a:bodyPr vert="horz">
            <a:normAutofit fontScale="7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7200" indent="-457200">
              <a:spcBef>
                <a:spcPct val="20000"/>
              </a:spcBef>
              <a:buFont typeface="Wingdings" charset="2"/>
              <a:buChar char="§"/>
            </a:pPr>
            <a:r>
              <a:rPr lang="en-US" sz="3200" dirty="0">
                <a:solidFill>
                  <a:srgbClr val="FFFFFF"/>
                </a:solidFill>
                <a:sym typeface="Symbol" charset="0"/>
              </a:rPr>
              <a:t>As the particle moves around the machine the values for x and </a:t>
            </a:r>
            <a:r>
              <a:rPr lang="en-US" sz="3200" dirty="0" smtClean="0">
                <a:solidFill>
                  <a:srgbClr val="FFFFFF"/>
                </a:solidFill>
                <a:sym typeface="Symbol" charset="0"/>
              </a:rPr>
              <a:t>x’ will </a:t>
            </a:r>
            <a:r>
              <a:rPr lang="en-US" sz="3200" dirty="0">
                <a:solidFill>
                  <a:srgbClr val="FFFFFF"/>
                </a:solidFill>
                <a:sym typeface="Symbol" charset="0"/>
              </a:rPr>
              <a:t>vary under influence of the dipoles, </a:t>
            </a:r>
            <a:r>
              <a:rPr lang="en-US" sz="3200" dirty="0" err="1">
                <a:solidFill>
                  <a:srgbClr val="FFFFFF"/>
                </a:solidFill>
                <a:sym typeface="Symbol" charset="0"/>
              </a:rPr>
              <a:t>quadrupoles</a:t>
            </a:r>
            <a:r>
              <a:rPr lang="en-US" sz="3200" dirty="0">
                <a:solidFill>
                  <a:srgbClr val="FFFFFF"/>
                </a:solidFill>
                <a:sym typeface="Symbol" charset="0"/>
              </a:rPr>
              <a:t> and drift spaces.</a:t>
            </a:r>
          </a:p>
          <a:p>
            <a:pPr marL="457200" indent="-457200">
              <a:spcBef>
                <a:spcPct val="20000"/>
              </a:spcBef>
              <a:buFont typeface="Wingdings" charset="2"/>
              <a:buChar char="§"/>
            </a:pPr>
            <a:r>
              <a:rPr lang="en-US" sz="3200" dirty="0">
                <a:solidFill>
                  <a:srgbClr val="FFFFFF"/>
                </a:solidFill>
                <a:sym typeface="Symbol" charset="0"/>
              </a:rPr>
              <a:t>These modifications due to the different types of magnets  can be expressed by a </a:t>
            </a:r>
            <a:r>
              <a:rPr lang="en-US" sz="3200" b="1" u="sng" dirty="0">
                <a:solidFill>
                  <a:srgbClr val="FFFFFF"/>
                </a:solidFill>
                <a:sym typeface="Symbol" charset="0"/>
              </a:rPr>
              <a:t>Transport Matrix M </a:t>
            </a:r>
          </a:p>
          <a:p>
            <a:pPr marL="457200" indent="-457200">
              <a:spcBef>
                <a:spcPct val="20000"/>
              </a:spcBef>
              <a:buFont typeface="Wingdings" charset="2"/>
              <a:buChar char="§"/>
            </a:pPr>
            <a:r>
              <a:rPr lang="en-US" sz="3200" dirty="0">
                <a:solidFill>
                  <a:srgbClr val="FFFFFF"/>
                </a:solidFill>
                <a:sym typeface="Symbol" charset="0"/>
              </a:rPr>
              <a:t>If we know x</a:t>
            </a:r>
            <a:r>
              <a:rPr lang="en-US" sz="3200" baseline="-25000" dirty="0">
                <a:solidFill>
                  <a:srgbClr val="FFFFFF"/>
                </a:solidFill>
                <a:sym typeface="Symbol" charset="0"/>
              </a:rPr>
              <a:t>1</a:t>
            </a:r>
            <a:r>
              <a:rPr lang="en-US" sz="3200" dirty="0">
                <a:solidFill>
                  <a:srgbClr val="FFFFFF"/>
                </a:solidFill>
                <a:sym typeface="Symbol" charset="0"/>
              </a:rPr>
              <a:t> and </a:t>
            </a:r>
            <a:r>
              <a:rPr lang="en-US" sz="3200" dirty="0" smtClean="0">
                <a:solidFill>
                  <a:srgbClr val="FFFFFF"/>
                </a:solidFill>
                <a:sym typeface="Symbol" charset="0"/>
              </a:rPr>
              <a:t>x</a:t>
            </a:r>
            <a:r>
              <a:rPr lang="en-US" sz="3200" baseline="-25000" dirty="0" smtClean="0">
                <a:solidFill>
                  <a:srgbClr val="FFFFFF"/>
                </a:solidFill>
                <a:sym typeface="Symbol" charset="0"/>
              </a:rPr>
              <a:t>1</a:t>
            </a:r>
            <a:r>
              <a:rPr lang="en-US" sz="3200" dirty="0" smtClean="0">
                <a:solidFill>
                  <a:srgbClr val="FFFFFF"/>
                </a:solidFill>
                <a:sym typeface="Symbol" charset="0"/>
              </a:rPr>
              <a:t>’ </a:t>
            </a:r>
            <a:r>
              <a:rPr lang="en-US" sz="3200" dirty="0">
                <a:solidFill>
                  <a:srgbClr val="FFFFFF"/>
                </a:solidFill>
                <a:sym typeface="Symbol" charset="0"/>
              </a:rPr>
              <a:t>at some point s</a:t>
            </a:r>
            <a:r>
              <a:rPr lang="en-US" sz="3200" baseline="-25000" dirty="0">
                <a:solidFill>
                  <a:srgbClr val="FFFFFF"/>
                </a:solidFill>
                <a:sym typeface="Symbol" charset="0"/>
              </a:rPr>
              <a:t>1</a:t>
            </a:r>
            <a:r>
              <a:rPr lang="en-US" sz="3200" dirty="0">
                <a:solidFill>
                  <a:srgbClr val="FFFFFF"/>
                </a:solidFill>
                <a:sym typeface="Symbol" charset="0"/>
              </a:rPr>
              <a:t> then we can calculate its position and angle after the next magnet at position s</a:t>
            </a:r>
            <a:r>
              <a:rPr lang="en-US" sz="3200" baseline="-25000" dirty="0">
                <a:solidFill>
                  <a:srgbClr val="FFFFFF"/>
                </a:solidFill>
                <a:sym typeface="Symbol" charset="0"/>
              </a:rPr>
              <a:t>2</a:t>
            </a:r>
            <a:r>
              <a:rPr lang="en-US" sz="3200" dirty="0">
                <a:solidFill>
                  <a:srgbClr val="FFFFFF"/>
                </a:solidFill>
                <a:sym typeface="Symbol" charset="0"/>
              </a:rPr>
              <a:t> using:</a:t>
            </a:r>
            <a:endParaRPr lang="en-US" sz="2800" dirty="0">
              <a:solidFill>
                <a:srgbClr val="FFFFFF"/>
              </a:solidFill>
              <a:sym typeface="Symbol" charset="0"/>
            </a:endParaRPr>
          </a:p>
        </p:txBody>
      </p:sp>
      <p:graphicFrame>
        <p:nvGraphicFramePr>
          <p:cNvPr id="14" name="Object 22"/>
          <p:cNvGraphicFramePr>
            <a:graphicFrameLocks noChangeAspect="1"/>
          </p:cNvGraphicFramePr>
          <p:nvPr>
            <p:extLst>
              <p:ext uri="{D42A27DB-BD31-4B8C-83A1-F6EECF244321}">
                <p14:modId xmlns:p14="http://schemas.microsoft.com/office/powerpoint/2010/main" val="625573730"/>
              </p:ext>
            </p:extLst>
          </p:nvPr>
        </p:nvGraphicFramePr>
        <p:xfrm>
          <a:off x="2366755" y="5243475"/>
          <a:ext cx="4745038" cy="885825"/>
        </p:xfrm>
        <a:graphic>
          <a:graphicData uri="http://schemas.openxmlformats.org/presentationml/2006/ole">
            <mc:AlternateContent xmlns:mc="http://schemas.openxmlformats.org/markup-compatibility/2006">
              <mc:Choice xmlns:v="urn:schemas-microsoft-com:vml" Requires="v">
                <p:oleObj spid="_x0000_s32850" name="Equation" r:id="rId7" imgW="3810000" imgH="711200" progId="Equation.3">
                  <p:embed/>
                </p:oleObj>
              </mc:Choice>
              <mc:Fallback>
                <p:oleObj name="Equation" r:id="rId7" imgW="38100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755" y="5243475"/>
                        <a:ext cx="4745038" cy="885825"/>
                      </a:xfrm>
                      <a:prstGeom prst="rect">
                        <a:avLst/>
                      </a:prstGeom>
                      <a:solidFill>
                        <a:srgbClr val="D6ECFF"/>
                      </a:solidFill>
                      <a:ln>
                        <a:noFill/>
                      </a:ln>
                      <a:effectLst/>
                      <a:extLst/>
                    </p:spPr>
                  </p:pic>
                </p:oleObj>
              </mc:Fallback>
            </mc:AlternateContent>
          </a:graphicData>
        </a:graphic>
      </p:graphicFrame>
      <p:sp>
        <p:nvSpPr>
          <p:cNvPr id="15" name="TextBox 14"/>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7058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dirty="0" smtClean="0"/>
              <a:t>Matrices</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38</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5"/>
            <a:ext cx="8442430" cy="4770530"/>
          </a:xfrm>
        </p:spPr>
        <p:txBody>
          <a:bodyPr>
            <a:normAutofit/>
          </a:bodyPr>
          <a:lstStyle/>
          <a:p>
            <a:pPr marL="457200" indent="-457200">
              <a:lnSpc>
                <a:spcPct val="90000"/>
              </a:lnSpc>
              <a:spcBef>
                <a:spcPct val="20000"/>
              </a:spcBef>
              <a:buFont typeface="Wingdings" charset="2"/>
              <a:buChar char="§"/>
              <a:defRPr/>
            </a:pPr>
            <a:r>
              <a:rPr lang="en-US" dirty="0">
                <a:sym typeface="Symbol" pitchFamily="18" charset="2"/>
              </a:rPr>
              <a:t>If we want to know how a particle behaves in our </a:t>
            </a:r>
            <a:r>
              <a:rPr lang="en-US" dirty="0" smtClean="0">
                <a:sym typeface="Symbol" pitchFamily="18" charset="2"/>
              </a:rPr>
              <a:t>machine, </a:t>
            </a:r>
            <a:r>
              <a:rPr lang="en-US" dirty="0">
                <a:sym typeface="Symbol" pitchFamily="18" charset="2"/>
              </a:rPr>
              <a:t>as it moves </a:t>
            </a:r>
            <a:r>
              <a:rPr lang="en-US" dirty="0" smtClean="0">
                <a:sym typeface="Symbol" pitchFamily="18" charset="2"/>
              </a:rPr>
              <a:t>around, </a:t>
            </a:r>
            <a:r>
              <a:rPr lang="en-US" dirty="0">
                <a:sym typeface="Symbol" pitchFamily="18" charset="2"/>
              </a:rPr>
              <a:t>using the matrix formalism, we need to:</a:t>
            </a:r>
          </a:p>
          <a:p>
            <a:pPr marL="342900">
              <a:lnSpc>
                <a:spcPct val="90000"/>
              </a:lnSpc>
              <a:spcBef>
                <a:spcPct val="20000"/>
              </a:spcBef>
              <a:buFont typeface="Wingdings" pitchFamily="2" charset="2"/>
              <a:buChar char="ü"/>
              <a:defRPr/>
            </a:pPr>
            <a:endParaRPr lang="en-US" sz="2000" dirty="0">
              <a:sym typeface="Symbol" pitchFamily="18" charset="2"/>
            </a:endParaRPr>
          </a:p>
          <a:p>
            <a:pPr marL="800100" lvl="1" indent="-342900">
              <a:lnSpc>
                <a:spcPct val="90000"/>
              </a:lnSpc>
              <a:buSzPct val="80000"/>
              <a:buFont typeface="Wingdings" charset="2"/>
              <a:buChar char="§"/>
              <a:defRPr/>
            </a:pPr>
            <a:r>
              <a:rPr lang="en-US" sz="2000" b="1" dirty="0">
                <a:solidFill>
                  <a:srgbClr val="FFFFFF"/>
                </a:solidFill>
                <a:sym typeface="Symbol" pitchFamily="18" charset="2"/>
              </a:rPr>
              <a:t>Split </a:t>
            </a:r>
            <a:r>
              <a:rPr lang="en-US" sz="2000" dirty="0">
                <a:solidFill>
                  <a:srgbClr val="FFFFFF"/>
                </a:solidFill>
                <a:sym typeface="Symbol" pitchFamily="18" charset="2"/>
              </a:rPr>
              <a:t>our machine </a:t>
            </a:r>
            <a:r>
              <a:rPr lang="en-US" sz="2000" b="1" dirty="0">
                <a:solidFill>
                  <a:srgbClr val="FFFFFF"/>
                </a:solidFill>
                <a:sym typeface="Symbol" pitchFamily="18" charset="2"/>
              </a:rPr>
              <a:t>into separate elements</a:t>
            </a:r>
            <a:r>
              <a:rPr lang="en-US" sz="2000" dirty="0">
                <a:solidFill>
                  <a:srgbClr val="FFFFFF"/>
                </a:solidFill>
                <a:sym typeface="Symbol" pitchFamily="18" charset="2"/>
              </a:rPr>
              <a:t> as dipoles, focusing and defocusing  </a:t>
            </a:r>
            <a:r>
              <a:rPr lang="en-US" sz="2000" dirty="0" err="1">
                <a:solidFill>
                  <a:srgbClr val="FFFFFF"/>
                </a:solidFill>
                <a:sym typeface="Symbol" pitchFamily="18" charset="2"/>
              </a:rPr>
              <a:t>quadrupoles</a:t>
            </a:r>
            <a:r>
              <a:rPr lang="en-US" sz="2000" dirty="0">
                <a:solidFill>
                  <a:srgbClr val="FFFFFF"/>
                </a:solidFill>
                <a:sym typeface="Symbol" pitchFamily="18" charset="2"/>
              </a:rPr>
              <a:t>, and drift spaces.</a:t>
            </a:r>
          </a:p>
          <a:p>
            <a:pPr marL="742950" lvl="1">
              <a:lnSpc>
                <a:spcPct val="90000"/>
              </a:lnSpc>
              <a:buSzPct val="80000"/>
              <a:buFont typeface="Wingdings" pitchFamily="2" charset="2"/>
              <a:buChar char="ü"/>
              <a:defRPr/>
            </a:pPr>
            <a:endParaRPr lang="en-US" sz="2000" dirty="0">
              <a:solidFill>
                <a:srgbClr val="FFFFFF"/>
              </a:solidFill>
              <a:sym typeface="Symbol" pitchFamily="18" charset="2"/>
            </a:endParaRPr>
          </a:p>
          <a:p>
            <a:pPr marL="800100" lvl="1" indent="-342900">
              <a:lnSpc>
                <a:spcPct val="90000"/>
              </a:lnSpc>
              <a:buSzPct val="80000"/>
              <a:buFont typeface="Wingdings" charset="2"/>
              <a:buChar char="§"/>
              <a:defRPr/>
            </a:pPr>
            <a:r>
              <a:rPr lang="en-US" sz="2000" b="1" dirty="0">
                <a:solidFill>
                  <a:srgbClr val="FFFFFF"/>
                </a:solidFill>
                <a:sym typeface="Symbol" pitchFamily="18" charset="2"/>
              </a:rPr>
              <a:t>Find the matrices </a:t>
            </a:r>
            <a:r>
              <a:rPr lang="en-US" sz="2000" dirty="0">
                <a:solidFill>
                  <a:srgbClr val="FFFFFF"/>
                </a:solidFill>
                <a:sym typeface="Symbol" pitchFamily="18" charset="2"/>
              </a:rPr>
              <a:t>for all of these components</a:t>
            </a:r>
          </a:p>
          <a:p>
            <a:pPr marL="742950" lvl="1">
              <a:lnSpc>
                <a:spcPct val="90000"/>
              </a:lnSpc>
              <a:buSzPct val="80000"/>
              <a:buFont typeface="Wingdings" pitchFamily="2" charset="2"/>
              <a:buChar char="ü"/>
              <a:defRPr/>
            </a:pPr>
            <a:endParaRPr lang="en-US" sz="2000" dirty="0">
              <a:solidFill>
                <a:srgbClr val="FFFFFF"/>
              </a:solidFill>
              <a:sym typeface="Symbol" pitchFamily="18" charset="2"/>
            </a:endParaRPr>
          </a:p>
          <a:p>
            <a:pPr marL="800100" lvl="1" indent="-342900">
              <a:lnSpc>
                <a:spcPct val="90000"/>
              </a:lnSpc>
              <a:buSzPct val="80000"/>
              <a:buFont typeface="Wingdings" charset="2"/>
              <a:buChar char="§"/>
              <a:defRPr/>
            </a:pPr>
            <a:r>
              <a:rPr lang="en-US" sz="2000" b="1" dirty="0">
                <a:solidFill>
                  <a:srgbClr val="FFFFFF"/>
                </a:solidFill>
                <a:sym typeface="Symbol" pitchFamily="18" charset="2"/>
              </a:rPr>
              <a:t>Multiply them</a:t>
            </a:r>
            <a:r>
              <a:rPr lang="en-US" sz="2000" dirty="0">
                <a:solidFill>
                  <a:srgbClr val="FFFFFF"/>
                </a:solidFill>
                <a:sym typeface="Symbol" pitchFamily="18" charset="2"/>
              </a:rPr>
              <a:t> all together</a:t>
            </a:r>
          </a:p>
          <a:p>
            <a:pPr marL="742950" lvl="1">
              <a:lnSpc>
                <a:spcPct val="90000"/>
              </a:lnSpc>
              <a:buSzPct val="80000"/>
              <a:buFont typeface="Wingdings" pitchFamily="2" charset="2"/>
              <a:buChar char="ü"/>
              <a:defRPr/>
            </a:pPr>
            <a:endParaRPr lang="en-US" sz="2000" dirty="0">
              <a:solidFill>
                <a:srgbClr val="FFFFFF"/>
              </a:solidFill>
              <a:sym typeface="Symbol" pitchFamily="18" charset="2"/>
            </a:endParaRPr>
          </a:p>
          <a:p>
            <a:pPr marL="800100" lvl="1" indent="-342900">
              <a:lnSpc>
                <a:spcPct val="90000"/>
              </a:lnSpc>
              <a:buSzPct val="80000"/>
              <a:buFont typeface="Wingdings" charset="2"/>
              <a:buChar char="§"/>
              <a:defRPr/>
            </a:pPr>
            <a:r>
              <a:rPr lang="en-US" sz="2000" b="1" dirty="0">
                <a:solidFill>
                  <a:srgbClr val="FFFFFF"/>
                </a:solidFill>
                <a:sym typeface="Symbol" pitchFamily="18" charset="2"/>
              </a:rPr>
              <a:t>Calculate </a:t>
            </a:r>
            <a:r>
              <a:rPr lang="en-US" sz="2000" dirty="0">
                <a:solidFill>
                  <a:srgbClr val="FFFFFF"/>
                </a:solidFill>
                <a:sym typeface="Symbol" pitchFamily="18" charset="2"/>
              </a:rPr>
              <a:t>what happens to an individual particle as it makes </a:t>
            </a:r>
            <a:r>
              <a:rPr lang="en-US" sz="2000" b="1" dirty="0">
                <a:solidFill>
                  <a:srgbClr val="FFFFFF"/>
                </a:solidFill>
                <a:sym typeface="Symbol" pitchFamily="18" charset="2"/>
              </a:rPr>
              <a:t>one or more turns </a:t>
            </a:r>
            <a:r>
              <a:rPr lang="en-US" sz="2000" dirty="0">
                <a:solidFill>
                  <a:srgbClr val="FFFFFF"/>
                </a:solidFill>
                <a:sym typeface="Symbol" pitchFamily="18" charset="2"/>
              </a:rPr>
              <a:t>around the machine</a:t>
            </a:r>
          </a:p>
        </p:txBody>
      </p:sp>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97058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The Drift Space Matrix</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39</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6"/>
            <a:ext cx="8442430" cy="720080"/>
          </a:xfrm>
        </p:spPr>
        <p:txBody>
          <a:bodyPr>
            <a:normAutofit fontScale="77500" lnSpcReduction="20000"/>
          </a:bodyPr>
          <a:lstStyle/>
          <a:p>
            <a:pPr marL="342900">
              <a:lnSpc>
                <a:spcPct val="90000"/>
              </a:lnSpc>
              <a:spcBef>
                <a:spcPct val="20000"/>
              </a:spcBef>
              <a:buFont typeface="Wingdings" charset="0"/>
              <a:buChar char="ü"/>
            </a:pPr>
            <a:r>
              <a:rPr lang="en-US" sz="3200" dirty="0">
                <a:solidFill>
                  <a:srgbClr val="FFFFFF"/>
                </a:solidFill>
                <a:sym typeface="Symbol" charset="0"/>
              </a:rPr>
              <a:t>A </a:t>
            </a:r>
            <a:r>
              <a:rPr lang="en-US" sz="3200" b="1" u="sng" dirty="0">
                <a:solidFill>
                  <a:srgbClr val="FFFFFF"/>
                </a:solidFill>
                <a:sym typeface="Symbol" charset="0"/>
              </a:rPr>
              <a:t>drift space</a:t>
            </a:r>
            <a:r>
              <a:rPr lang="en-US" sz="3200" dirty="0">
                <a:solidFill>
                  <a:srgbClr val="FFFFFF"/>
                </a:solidFill>
                <a:sym typeface="Symbol" charset="0"/>
              </a:rPr>
              <a:t> contains </a:t>
            </a:r>
            <a:r>
              <a:rPr lang="en-US" sz="3200" b="1" u="sng" dirty="0">
                <a:solidFill>
                  <a:srgbClr val="FFFFFF"/>
                </a:solidFill>
                <a:sym typeface="Symbol" charset="0"/>
              </a:rPr>
              <a:t>no magnetic field</a:t>
            </a:r>
            <a:r>
              <a:rPr lang="en-US" sz="3200" dirty="0">
                <a:solidFill>
                  <a:srgbClr val="FFFFFF"/>
                </a:solidFill>
                <a:sym typeface="Symbol" charset="0"/>
              </a:rPr>
              <a:t>.</a:t>
            </a:r>
          </a:p>
          <a:p>
            <a:pPr marL="342900">
              <a:lnSpc>
                <a:spcPct val="90000"/>
              </a:lnSpc>
              <a:spcBef>
                <a:spcPct val="20000"/>
              </a:spcBef>
              <a:buFont typeface="Wingdings" charset="0"/>
              <a:buChar char="ü"/>
            </a:pPr>
            <a:r>
              <a:rPr lang="en-US" sz="3200" dirty="0">
                <a:solidFill>
                  <a:srgbClr val="FFFFFF"/>
                </a:solidFill>
                <a:sym typeface="Symbol" charset="0"/>
              </a:rPr>
              <a:t>A </a:t>
            </a:r>
            <a:r>
              <a:rPr lang="en-US" sz="3200" b="1" u="sng" dirty="0">
                <a:solidFill>
                  <a:srgbClr val="FFFFFF"/>
                </a:solidFill>
                <a:sym typeface="Symbol" charset="0"/>
              </a:rPr>
              <a:t>drift space</a:t>
            </a:r>
            <a:r>
              <a:rPr lang="en-US" sz="3200" dirty="0">
                <a:solidFill>
                  <a:srgbClr val="FFFFFF"/>
                </a:solidFill>
                <a:sym typeface="Symbol" charset="0"/>
              </a:rPr>
              <a:t> has </a:t>
            </a:r>
            <a:r>
              <a:rPr lang="en-US" sz="3200" b="1" u="sng" dirty="0">
                <a:solidFill>
                  <a:srgbClr val="FFFFFF"/>
                </a:solidFill>
                <a:sym typeface="Symbol" charset="0"/>
              </a:rPr>
              <a:t>length L</a:t>
            </a:r>
            <a:r>
              <a:rPr lang="en-US" sz="3200" dirty="0">
                <a:solidFill>
                  <a:srgbClr val="FFFFFF"/>
                </a:solidFill>
                <a:sym typeface="Symbol" charset="0"/>
              </a:rPr>
              <a:t>. </a:t>
            </a:r>
            <a:endParaRPr lang="en-US" sz="2800" dirty="0">
              <a:solidFill>
                <a:srgbClr val="FFFFFF"/>
              </a:solidFill>
              <a:sym typeface="Symbol" charset="0"/>
            </a:endParaRPr>
          </a:p>
        </p:txBody>
      </p:sp>
      <p:grpSp>
        <p:nvGrpSpPr>
          <p:cNvPr id="12" name="Group 23"/>
          <p:cNvGrpSpPr>
            <a:grpSpLocks/>
          </p:cNvGrpSpPr>
          <p:nvPr/>
        </p:nvGrpSpPr>
        <p:grpSpPr bwMode="auto">
          <a:xfrm>
            <a:off x="2217788" y="2130425"/>
            <a:ext cx="6430962" cy="2303463"/>
            <a:chOff x="1457" y="1489"/>
            <a:chExt cx="4051" cy="1451"/>
          </a:xfrm>
        </p:grpSpPr>
        <p:sp>
          <p:nvSpPr>
            <p:cNvPr id="13" name="Line 4"/>
            <p:cNvSpPr>
              <a:spLocks noChangeShapeType="1"/>
            </p:cNvSpPr>
            <p:nvPr/>
          </p:nvSpPr>
          <p:spPr bwMode="auto">
            <a:xfrm>
              <a:off x="1457" y="2353"/>
              <a:ext cx="3379" cy="0"/>
            </a:xfrm>
            <a:prstGeom prst="line">
              <a:avLst/>
            </a:prstGeom>
            <a:noFill/>
            <a:ln w="28575">
              <a:solidFill>
                <a:srgbClr val="007EEA"/>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
            <p:cNvSpPr>
              <a:spLocks noChangeShapeType="1"/>
            </p:cNvSpPr>
            <p:nvPr/>
          </p:nvSpPr>
          <p:spPr bwMode="auto">
            <a:xfrm flipV="1">
              <a:off x="1867" y="1489"/>
              <a:ext cx="2640" cy="86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6"/>
            <p:cNvSpPr>
              <a:spLocks noChangeShapeType="1"/>
            </p:cNvSpPr>
            <p:nvPr/>
          </p:nvSpPr>
          <p:spPr bwMode="auto">
            <a:xfrm>
              <a:off x="2155" y="2257"/>
              <a:ext cx="48" cy="96"/>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7"/>
            <p:cNvSpPr>
              <a:spLocks noChangeShapeType="1"/>
            </p:cNvSpPr>
            <p:nvPr/>
          </p:nvSpPr>
          <p:spPr bwMode="auto">
            <a:xfrm>
              <a:off x="1948" y="2732"/>
              <a:ext cx="2511" cy="5"/>
            </a:xfrm>
            <a:prstGeom prst="line">
              <a:avLst/>
            </a:prstGeom>
            <a:noFill/>
            <a:ln w="38100">
              <a:solidFill>
                <a:srgbClr val="D6E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8"/>
            <p:cNvSpPr>
              <a:spLocks noChangeShapeType="1"/>
            </p:cNvSpPr>
            <p:nvPr/>
          </p:nvSpPr>
          <p:spPr bwMode="auto">
            <a:xfrm>
              <a:off x="1915" y="2353"/>
              <a:ext cx="0" cy="384"/>
            </a:xfrm>
            <a:prstGeom prst="line">
              <a:avLst/>
            </a:prstGeom>
            <a:noFill/>
            <a:ln w="19050">
              <a:solidFill>
                <a:srgbClr val="D6EC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459" y="1537"/>
              <a:ext cx="0" cy="1152"/>
            </a:xfrm>
            <a:prstGeom prst="line">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0"/>
            <p:cNvSpPr txBox="1">
              <a:spLocks noChangeArrowheads="1"/>
            </p:cNvSpPr>
            <p:nvPr/>
          </p:nvSpPr>
          <p:spPr bwMode="auto">
            <a:xfrm>
              <a:off x="4566" y="1961"/>
              <a:ext cx="9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2 </a:t>
              </a:r>
              <a:r>
                <a:rPr lang="en-US" sz="1800">
                  <a:latin typeface="Times New Roman" charset="0"/>
                </a:rPr>
                <a:t>= x</a:t>
              </a:r>
              <a:r>
                <a:rPr lang="en-US" sz="1800" baseline="-25000">
                  <a:latin typeface="Times New Roman" charset="0"/>
                </a:rPr>
                <a:t>1</a:t>
              </a:r>
              <a:r>
                <a:rPr lang="en-US" sz="1800">
                  <a:latin typeface="Times New Roman" charset="0"/>
                </a:rPr>
                <a:t> + L.x</a:t>
              </a:r>
              <a:r>
                <a:rPr lang="en-US" sz="1800" baseline="-25000">
                  <a:latin typeface="Times New Roman" charset="0"/>
                </a:rPr>
                <a:t>1</a:t>
              </a:r>
              <a:r>
                <a:rPr lang="ja-JP" altLang="en-US" sz="1800">
                  <a:latin typeface="Times New Roman" charset="0"/>
                </a:rPr>
                <a:t>’</a:t>
              </a:r>
              <a:endParaRPr lang="en-US" sz="1800">
                <a:latin typeface="Times New Roman" charset="0"/>
              </a:endParaRPr>
            </a:p>
          </p:txBody>
        </p:sp>
        <p:sp>
          <p:nvSpPr>
            <p:cNvPr id="20" name="Text Box 11"/>
            <p:cNvSpPr txBox="1">
              <a:spLocks noChangeArrowheads="1"/>
            </p:cNvSpPr>
            <p:nvPr/>
          </p:nvSpPr>
          <p:spPr bwMode="auto">
            <a:xfrm>
              <a:off x="2913" y="2728"/>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a:latin typeface="Times New Roman" charset="0"/>
                </a:rPr>
                <a:t>L</a:t>
              </a:r>
            </a:p>
          </p:txBody>
        </p:sp>
        <p:sp>
          <p:nvSpPr>
            <p:cNvPr id="21" name="Text Box 12"/>
            <p:cNvSpPr txBox="1">
              <a:spLocks noChangeArrowheads="1"/>
            </p:cNvSpPr>
            <p:nvPr/>
          </p:nvSpPr>
          <p:spPr bwMode="auto">
            <a:xfrm>
              <a:off x="2299" y="2113"/>
              <a:ext cx="3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Times New Roman" charset="0"/>
                </a:rPr>
                <a:t>x</a:t>
              </a:r>
              <a:r>
                <a:rPr lang="en-US" sz="1800" baseline="-25000" dirty="0">
                  <a:latin typeface="Times New Roman" charset="0"/>
                </a:rPr>
                <a:t>1</a:t>
              </a:r>
              <a:r>
                <a:rPr lang="ja-JP" altLang="en-US" sz="1800" dirty="0">
                  <a:latin typeface="Times New Roman" charset="0"/>
                </a:rPr>
                <a:t>’</a:t>
              </a:r>
              <a:endParaRPr lang="en-US" sz="1800" dirty="0">
                <a:latin typeface="Times New Roman" charset="0"/>
              </a:endParaRPr>
            </a:p>
          </p:txBody>
        </p:sp>
        <p:sp>
          <p:nvSpPr>
            <p:cNvPr id="22" name="Text Box 13"/>
            <p:cNvSpPr txBox="1">
              <a:spLocks noChangeArrowheads="1"/>
            </p:cNvSpPr>
            <p:nvPr/>
          </p:nvSpPr>
          <p:spPr bwMode="auto">
            <a:xfrm>
              <a:off x="1915" y="2449"/>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1</a:t>
              </a:r>
            </a:p>
          </p:txBody>
        </p:sp>
      </p:grpSp>
      <p:grpSp>
        <p:nvGrpSpPr>
          <p:cNvPr id="23" name="Group 24"/>
          <p:cNvGrpSpPr>
            <a:grpSpLocks/>
          </p:cNvGrpSpPr>
          <p:nvPr/>
        </p:nvGrpSpPr>
        <p:grpSpPr bwMode="auto">
          <a:xfrm>
            <a:off x="971600" y="4137025"/>
            <a:ext cx="6818313" cy="1930400"/>
            <a:chOff x="672" y="2704"/>
            <a:chExt cx="4295" cy="1216"/>
          </a:xfrm>
        </p:grpSpPr>
        <p:graphicFrame>
          <p:nvGraphicFramePr>
            <p:cNvPr id="24" name="Object 16"/>
            <p:cNvGraphicFramePr>
              <a:graphicFrameLocks noChangeAspect="1"/>
            </p:cNvGraphicFramePr>
            <p:nvPr>
              <p:extLst>
                <p:ext uri="{D42A27DB-BD31-4B8C-83A1-F6EECF244321}">
                  <p14:modId xmlns:p14="http://schemas.microsoft.com/office/powerpoint/2010/main" val="4053591780"/>
                </p:ext>
              </p:extLst>
            </p:nvPr>
          </p:nvGraphicFramePr>
          <p:xfrm>
            <a:off x="1006" y="3168"/>
            <a:ext cx="944" cy="690"/>
          </p:xfrm>
          <a:graphic>
            <a:graphicData uri="http://schemas.openxmlformats.org/presentationml/2006/ole">
              <mc:AlternateContent xmlns:mc="http://schemas.openxmlformats.org/markup-compatibility/2006">
                <mc:Choice xmlns:v="urn:schemas-microsoft-com:vml" Requires="v">
                  <p:oleObj spid="_x0000_s33871" name="Equation" r:id="rId5" imgW="1180588" imgH="863225" progId="Equation.3">
                    <p:embed/>
                  </p:oleObj>
                </mc:Choice>
                <mc:Fallback>
                  <p:oleObj name="Equation" r:id="rId5" imgW="1180588" imgH="8632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 y="3168"/>
                          <a:ext cx="944" cy="690"/>
                        </a:xfrm>
                        <a:prstGeom prst="rect">
                          <a:avLst/>
                        </a:prstGeom>
                        <a:solidFill>
                          <a:srgbClr val="D6ECFF"/>
                        </a:solidFill>
                        <a:ln>
                          <a:noFill/>
                        </a:ln>
                        <a:effectLst/>
                        <a:extLst/>
                      </p:spPr>
                    </p:pic>
                  </p:oleObj>
                </mc:Fallback>
              </mc:AlternateContent>
            </a:graphicData>
          </a:graphic>
        </p:graphicFrame>
        <p:sp>
          <p:nvSpPr>
            <p:cNvPr id="25" name="AutoShape 17"/>
            <p:cNvSpPr>
              <a:spLocks/>
            </p:cNvSpPr>
            <p:nvPr/>
          </p:nvSpPr>
          <p:spPr bwMode="auto">
            <a:xfrm>
              <a:off x="672" y="2704"/>
              <a:ext cx="847" cy="285"/>
            </a:xfrm>
            <a:prstGeom prst="borderCallout2">
              <a:avLst>
                <a:gd name="adj1" fmla="val 25264"/>
                <a:gd name="adj2" fmla="val 105667"/>
                <a:gd name="adj3" fmla="val 25264"/>
                <a:gd name="adj4" fmla="val 111454"/>
                <a:gd name="adj5" fmla="val 161051"/>
                <a:gd name="adj6" fmla="val 132111"/>
              </a:avLst>
            </a:prstGeom>
            <a:noFill/>
            <a:ln w="9525">
              <a:solidFill>
                <a:schemeClr val="tx1"/>
              </a:solidFill>
              <a:miter lim="800000"/>
              <a:headEnd/>
              <a:tailEnd/>
            </a:ln>
          </p:spPr>
          <p:txBody>
            <a:bodyPr anchor="ctr"/>
            <a:lstStyle/>
            <a:p>
              <a:pPr algn="ctr" eaLnBrk="0" hangingPunct="0"/>
              <a:r>
                <a:rPr lang="en-US" sz="2000" dirty="0">
                  <a:solidFill>
                    <a:schemeClr val="accent1"/>
                  </a:solidFill>
                  <a:latin typeface="Times New Roman" charset="0"/>
                </a:rPr>
                <a:t>x</a:t>
              </a:r>
              <a:r>
                <a:rPr lang="en-US" sz="2000" baseline="-25000" dirty="0" smtClean="0">
                  <a:solidFill>
                    <a:schemeClr val="accent1"/>
                  </a:solidFill>
                  <a:latin typeface="Times New Roman" charset="0"/>
                </a:rPr>
                <a:t>1</a:t>
              </a:r>
              <a:r>
                <a:rPr lang="en-US" sz="2000" dirty="0" smtClean="0">
                  <a:solidFill>
                    <a:schemeClr val="accent1"/>
                  </a:solidFill>
                  <a:latin typeface="Times New Roman" charset="0"/>
                </a:rPr>
                <a:t>’ </a:t>
              </a:r>
              <a:r>
                <a:rPr lang="en-US" sz="2000" dirty="0">
                  <a:solidFill>
                    <a:schemeClr val="accent1"/>
                  </a:solidFill>
                  <a:latin typeface="Times New Roman" charset="0"/>
                </a:rPr>
                <a:t>small</a:t>
              </a:r>
            </a:p>
          </p:txBody>
        </p:sp>
        <p:sp>
          <p:nvSpPr>
            <p:cNvPr id="26" name="Line 18"/>
            <p:cNvSpPr>
              <a:spLocks noChangeShapeType="1"/>
            </p:cNvSpPr>
            <p:nvPr/>
          </p:nvSpPr>
          <p:spPr bwMode="auto">
            <a:xfrm>
              <a:off x="2468" y="3526"/>
              <a:ext cx="596" cy="0"/>
            </a:xfrm>
            <a:prstGeom prst="line">
              <a:avLst/>
            </a:prstGeom>
            <a:noFill/>
            <a:ln w="635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7" name="Group 21"/>
            <p:cNvGrpSpPr>
              <a:grpSpLocks/>
            </p:cNvGrpSpPr>
            <p:nvPr/>
          </p:nvGrpSpPr>
          <p:grpSpPr bwMode="auto">
            <a:xfrm>
              <a:off x="3544" y="3182"/>
              <a:ext cx="1423" cy="688"/>
              <a:chOff x="3509" y="2986"/>
              <a:chExt cx="1423" cy="688"/>
            </a:xfrm>
          </p:grpSpPr>
          <p:sp>
            <p:nvSpPr>
              <p:cNvPr id="29" name="Rectangle 20"/>
              <p:cNvSpPr>
                <a:spLocks noChangeArrowheads="1"/>
              </p:cNvSpPr>
              <p:nvPr/>
            </p:nvSpPr>
            <p:spPr bwMode="auto">
              <a:xfrm>
                <a:off x="3509" y="2986"/>
                <a:ext cx="1423" cy="688"/>
              </a:xfrm>
              <a:prstGeom prst="rect">
                <a:avLst/>
              </a:prstGeom>
              <a:solidFill>
                <a:srgbClr val="D6ECFF"/>
              </a:solidFill>
              <a:ln w="9525">
                <a:solidFill>
                  <a:schemeClr val="tx1"/>
                </a:solidFill>
                <a:miter lim="800000"/>
                <a:headEnd/>
                <a:tailEnd/>
              </a:ln>
            </p:spPr>
            <p:txBody>
              <a:bodyPr wrap="none" anchor="ctr"/>
              <a:lstStyle/>
              <a:p>
                <a:endParaRPr lang="fr-FR"/>
              </a:p>
            </p:txBody>
          </p:sp>
          <p:graphicFrame>
            <p:nvGraphicFramePr>
              <p:cNvPr id="30" name="Object 19"/>
              <p:cNvGraphicFramePr>
                <a:graphicFrameLocks noChangeAspect="1"/>
              </p:cNvGraphicFramePr>
              <p:nvPr>
                <p:extLst>
                  <p:ext uri="{D42A27DB-BD31-4B8C-83A1-F6EECF244321}">
                    <p14:modId xmlns:p14="http://schemas.microsoft.com/office/powerpoint/2010/main" val="4274698972"/>
                  </p:ext>
                </p:extLst>
              </p:nvPr>
            </p:nvGraphicFramePr>
            <p:xfrm>
              <a:off x="3575" y="3051"/>
              <a:ext cx="1300" cy="548"/>
            </p:xfrm>
            <a:graphic>
              <a:graphicData uri="http://schemas.openxmlformats.org/presentationml/2006/ole">
                <mc:AlternateContent xmlns:mc="http://schemas.openxmlformats.org/markup-compatibility/2006">
                  <mc:Choice xmlns:v="urn:schemas-microsoft-com:vml" Requires="v">
                    <p:oleObj spid="_x0000_s33872" name="Equation" r:id="rId7" imgW="1625600" imgH="685800" progId="Equation.3">
                      <p:embed/>
                    </p:oleObj>
                  </mc:Choice>
                  <mc:Fallback>
                    <p:oleObj name="Equation" r:id="rId7" imgW="16256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 y="3051"/>
                            <a:ext cx="1300" cy="548"/>
                          </a:xfrm>
                          <a:prstGeom prst="rect">
                            <a:avLst/>
                          </a:prstGeom>
                          <a:solidFill>
                            <a:srgbClr val="D6ECFF"/>
                          </a:solidFill>
                          <a:ln>
                            <a:noFill/>
                          </a:ln>
                          <a:effectLst/>
                          <a:extLst/>
                        </p:spPr>
                      </p:pic>
                    </p:oleObj>
                  </mc:Fallback>
                </mc:AlternateContent>
              </a:graphicData>
            </a:graphic>
          </p:graphicFrame>
        </p:grpSp>
        <p:sp>
          <p:nvSpPr>
            <p:cNvPr id="28" name="Text Box 22"/>
            <p:cNvSpPr txBox="1">
              <a:spLocks noChangeArrowheads="1"/>
            </p:cNvSpPr>
            <p:nvPr/>
          </p:nvSpPr>
          <p:spPr bwMode="auto">
            <a:xfrm>
              <a:off x="1877" y="2940"/>
              <a:ext cx="436"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9600">
                  <a:latin typeface="Times New Roman" charset="0"/>
                </a:rPr>
                <a:t>}</a:t>
              </a:r>
            </a:p>
          </p:txBody>
        </p:sp>
      </p:grpSp>
      <p:sp>
        <p:nvSpPr>
          <p:cNvPr id="31" name="TextBox 30"/>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14430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a:t>B</a:t>
            </a:r>
            <a:r>
              <a:rPr lang="en-US" sz="4400" dirty="0" smtClean="0"/>
              <a:t>rief historic overview</a:t>
            </a:r>
            <a:endParaRPr lang="en-US" dirty="0"/>
          </a:p>
        </p:txBody>
      </p:sp>
      <p:sp>
        <p:nvSpPr>
          <p:cNvPr id="3" name="Content Placeholder 2"/>
          <p:cNvSpPr>
            <a:spLocks noGrp="1"/>
          </p:cNvSpPr>
          <p:nvPr>
            <p:ph idx="1"/>
          </p:nvPr>
        </p:nvSpPr>
        <p:spPr>
          <a:xfrm>
            <a:off x="521550" y="1133745"/>
            <a:ext cx="8190910" cy="2115235"/>
          </a:xfrm>
        </p:spPr>
        <p:txBody>
          <a:bodyPr>
            <a:normAutofit/>
          </a:bodyPr>
          <a:lstStyle/>
          <a:p>
            <a:r>
              <a:rPr lang="en-US" sz="3200" dirty="0" err="1" smtClean="0"/>
              <a:t>Cockroft</a:t>
            </a:r>
            <a:r>
              <a:rPr lang="en-US" sz="3200" dirty="0" smtClean="0"/>
              <a:t>, Walton &amp; Van de </a:t>
            </a:r>
            <a:r>
              <a:rPr lang="en-US" sz="3200" dirty="0" err="1" smtClean="0"/>
              <a:t>Graaff</a:t>
            </a:r>
            <a:r>
              <a:rPr lang="en-US" sz="3200" dirty="0" smtClean="0"/>
              <a:t>:</a:t>
            </a:r>
          </a:p>
          <a:p>
            <a:pPr lvl="1"/>
            <a:r>
              <a:rPr lang="en-US" dirty="0" smtClean="0"/>
              <a:t>1932: First accelerator – single passage 160 </a:t>
            </a:r>
            <a:r>
              <a:rPr lang="en-US" dirty="0" err="1" smtClean="0"/>
              <a:t>keV</a:t>
            </a:r>
            <a:endParaRPr lang="en-US" dirty="0" smtClean="0"/>
          </a:p>
          <a:p>
            <a:pPr lvl="1"/>
            <a:r>
              <a:rPr lang="en-US" dirty="0" smtClean="0"/>
              <a:t>Limited by the high voltage needed.</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4</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pic>
        <p:nvPicPr>
          <p:cNvPr id="7" name="Picture 6"/>
          <p:cNvPicPr>
            <a:picLocks noChangeAspect="1"/>
          </p:cNvPicPr>
          <p:nvPr/>
        </p:nvPicPr>
        <p:blipFill>
          <a:blip r:embed="rId4"/>
          <a:stretch>
            <a:fillRect/>
          </a:stretch>
        </p:blipFill>
        <p:spPr>
          <a:xfrm>
            <a:off x="5832139" y="2753925"/>
            <a:ext cx="2655295" cy="3538181"/>
          </a:xfrm>
          <a:prstGeom prst="rect">
            <a:avLst/>
          </a:prstGeom>
        </p:spPr>
      </p:pic>
      <p:pic>
        <p:nvPicPr>
          <p:cNvPr id="13" name="Picture 12"/>
          <p:cNvPicPr>
            <a:picLocks noChangeAspect="1"/>
          </p:cNvPicPr>
          <p:nvPr/>
        </p:nvPicPr>
        <p:blipFill>
          <a:blip r:embed="rId5"/>
          <a:stretch>
            <a:fillRect/>
          </a:stretch>
        </p:blipFill>
        <p:spPr>
          <a:xfrm>
            <a:off x="1286635" y="2708920"/>
            <a:ext cx="3627349" cy="3600400"/>
          </a:xfrm>
          <a:prstGeom prst="rect">
            <a:avLst/>
          </a:prstGeom>
        </p:spPr>
      </p:pic>
    </p:spTree>
    <p:extLst>
      <p:ext uri="{BB962C8B-B14F-4D97-AF65-F5344CB8AC3E}">
        <p14:creationId xmlns:p14="http://schemas.microsoft.com/office/powerpoint/2010/main" val="107629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smtClean="0"/>
              <a:t>The </a:t>
            </a:r>
            <a:r>
              <a:rPr lang="en-US" sz="3600" dirty="0" err="1" smtClean="0"/>
              <a:t>Quadrupole</a:t>
            </a:r>
            <a:r>
              <a:rPr lang="en-US" sz="3600" dirty="0" smtClean="0"/>
              <a:t> Matrix</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40</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76545" y="1223756"/>
            <a:ext cx="8442430" cy="360040"/>
          </a:xfrm>
        </p:spPr>
        <p:txBody>
          <a:bodyPr>
            <a:normAutofit fontScale="77500" lnSpcReduction="20000"/>
          </a:bodyPr>
          <a:lstStyle/>
          <a:p>
            <a:pPr marL="457200" indent="-457200">
              <a:lnSpc>
                <a:spcPct val="90000"/>
              </a:lnSpc>
              <a:spcBef>
                <a:spcPct val="20000"/>
              </a:spcBef>
              <a:buFont typeface="Wingdings" charset="2"/>
              <a:buChar char="§"/>
            </a:pPr>
            <a:r>
              <a:rPr lang="en-US" sz="3200" dirty="0">
                <a:sym typeface="Symbol" charset="0"/>
              </a:rPr>
              <a:t>A </a:t>
            </a:r>
            <a:r>
              <a:rPr lang="en-US" sz="3200" b="1" u="sng" dirty="0" err="1">
                <a:sym typeface="Symbol" charset="0"/>
              </a:rPr>
              <a:t>quadrupole</a:t>
            </a:r>
            <a:r>
              <a:rPr lang="en-US" sz="3200" dirty="0">
                <a:sym typeface="Symbol" charset="0"/>
              </a:rPr>
              <a:t> of </a:t>
            </a:r>
            <a:r>
              <a:rPr lang="en-US" sz="3200" b="1" u="sng" dirty="0">
                <a:sym typeface="Symbol" charset="0"/>
              </a:rPr>
              <a:t>length L</a:t>
            </a:r>
            <a:r>
              <a:rPr lang="en-US" sz="3200" dirty="0">
                <a:sym typeface="Symbol" charset="0"/>
              </a:rPr>
              <a:t>. </a:t>
            </a:r>
            <a:endParaRPr lang="en-US" sz="2800" dirty="0">
              <a:sym typeface="Symbol" charset="0"/>
            </a:endParaRPr>
          </a:p>
        </p:txBody>
      </p:sp>
      <p:grpSp>
        <p:nvGrpSpPr>
          <p:cNvPr id="12" name="Group 51"/>
          <p:cNvGrpSpPr>
            <a:grpSpLocks/>
          </p:cNvGrpSpPr>
          <p:nvPr/>
        </p:nvGrpSpPr>
        <p:grpSpPr bwMode="auto">
          <a:xfrm>
            <a:off x="3341688" y="1103313"/>
            <a:ext cx="5410200" cy="2501900"/>
            <a:chOff x="2105" y="1017"/>
            <a:chExt cx="3408" cy="1576"/>
          </a:xfrm>
        </p:grpSpPr>
        <p:sp>
          <p:nvSpPr>
            <p:cNvPr id="13" name="Line 25"/>
            <p:cNvSpPr>
              <a:spLocks noChangeShapeType="1"/>
            </p:cNvSpPr>
            <p:nvPr/>
          </p:nvSpPr>
          <p:spPr bwMode="auto">
            <a:xfrm>
              <a:off x="2105" y="1921"/>
              <a:ext cx="3408" cy="0"/>
            </a:xfrm>
            <a:prstGeom prst="line">
              <a:avLst/>
            </a:prstGeom>
            <a:noFill/>
            <a:ln w="28575">
              <a:solidFill>
                <a:schemeClr val="tx2">
                  <a:lumMod val="50000"/>
                </a:scheme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6"/>
            <p:cNvSpPr>
              <a:spLocks noChangeShapeType="1"/>
            </p:cNvSpPr>
            <p:nvPr/>
          </p:nvSpPr>
          <p:spPr bwMode="auto">
            <a:xfrm flipV="1">
              <a:off x="3929" y="1297"/>
              <a:ext cx="0" cy="1296"/>
            </a:xfrm>
            <a:prstGeom prst="line">
              <a:avLst/>
            </a:prstGeom>
            <a:noFill/>
            <a:ln w="28575">
              <a:solidFill>
                <a:srgbClr val="007EEA"/>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7"/>
            <p:cNvSpPr>
              <a:spLocks noChangeShapeType="1"/>
            </p:cNvSpPr>
            <p:nvPr/>
          </p:nvSpPr>
          <p:spPr bwMode="auto">
            <a:xfrm flipV="1">
              <a:off x="2105" y="1496"/>
              <a:ext cx="1819" cy="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8"/>
            <p:cNvSpPr>
              <a:spLocks noChangeShapeType="1"/>
            </p:cNvSpPr>
            <p:nvPr/>
          </p:nvSpPr>
          <p:spPr bwMode="auto">
            <a:xfrm flipV="1">
              <a:off x="3929" y="1201"/>
              <a:ext cx="1296" cy="288"/>
            </a:xfrm>
            <a:prstGeom prst="line">
              <a:avLst/>
            </a:prstGeom>
            <a:noFill/>
            <a:ln w="25400">
              <a:solidFill>
                <a:srgbClr val="EA157A"/>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9"/>
            <p:cNvSpPr>
              <a:spLocks noChangeShapeType="1"/>
            </p:cNvSpPr>
            <p:nvPr/>
          </p:nvSpPr>
          <p:spPr bwMode="auto">
            <a:xfrm>
              <a:off x="3929" y="1489"/>
              <a:ext cx="1570" cy="273"/>
            </a:xfrm>
            <a:prstGeom prst="line">
              <a:avLst/>
            </a:prstGeom>
            <a:noFill/>
            <a:ln w="28575">
              <a:solidFill>
                <a:srgbClr val="EA157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0"/>
            <p:cNvSpPr>
              <a:spLocks noChangeShapeType="1"/>
            </p:cNvSpPr>
            <p:nvPr/>
          </p:nvSpPr>
          <p:spPr bwMode="auto">
            <a:xfrm>
              <a:off x="2345" y="1873"/>
              <a:ext cx="0" cy="48"/>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1"/>
            <p:cNvSpPr>
              <a:spLocks noChangeShapeType="1"/>
            </p:cNvSpPr>
            <p:nvPr/>
          </p:nvSpPr>
          <p:spPr bwMode="auto">
            <a:xfrm flipH="1" flipV="1">
              <a:off x="2393" y="1873"/>
              <a:ext cx="192" cy="14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2"/>
            <p:cNvSpPr>
              <a:spLocks noChangeShapeType="1"/>
            </p:cNvSpPr>
            <p:nvPr/>
          </p:nvSpPr>
          <p:spPr bwMode="auto">
            <a:xfrm flipV="1">
              <a:off x="3929" y="1483"/>
              <a:ext cx="1392" cy="6"/>
            </a:xfrm>
            <a:prstGeom prst="line">
              <a:avLst/>
            </a:prstGeom>
            <a:noFill/>
            <a:ln w="22225" cap="rnd">
              <a:solidFill>
                <a:srgbClr val="000066"/>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33"/>
            <p:cNvSpPr txBox="1">
              <a:spLocks noChangeArrowheads="1"/>
            </p:cNvSpPr>
            <p:nvPr/>
          </p:nvSpPr>
          <p:spPr bwMode="auto">
            <a:xfrm>
              <a:off x="4697" y="2113"/>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2</a:t>
              </a:r>
              <a:r>
                <a:rPr lang="ja-JP" altLang="en-US" sz="1800">
                  <a:latin typeface="Times New Roman" charset="0"/>
                </a:rPr>
                <a:t>’</a:t>
              </a:r>
              <a:endParaRPr lang="en-US" sz="1800">
                <a:latin typeface="Times New Roman" charset="0"/>
              </a:endParaRPr>
            </a:p>
          </p:txBody>
        </p:sp>
        <p:sp>
          <p:nvSpPr>
            <p:cNvPr id="22" name="Line 34"/>
            <p:cNvSpPr>
              <a:spLocks noChangeShapeType="1"/>
            </p:cNvSpPr>
            <p:nvPr/>
          </p:nvSpPr>
          <p:spPr bwMode="auto">
            <a:xfrm flipH="1">
              <a:off x="4230" y="1195"/>
              <a:ext cx="444" cy="2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35"/>
            <p:cNvSpPr txBox="1">
              <a:spLocks noChangeArrowheads="1"/>
            </p:cNvSpPr>
            <p:nvPr/>
          </p:nvSpPr>
          <p:spPr bwMode="auto">
            <a:xfrm>
              <a:off x="3689" y="1585"/>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1</a:t>
              </a:r>
            </a:p>
          </p:txBody>
        </p:sp>
        <p:sp>
          <p:nvSpPr>
            <p:cNvPr id="24" name="Text Box 36"/>
            <p:cNvSpPr txBox="1">
              <a:spLocks noChangeArrowheads="1"/>
            </p:cNvSpPr>
            <p:nvPr/>
          </p:nvSpPr>
          <p:spPr bwMode="auto">
            <a:xfrm>
              <a:off x="3977" y="1585"/>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2</a:t>
              </a:r>
            </a:p>
          </p:txBody>
        </p:sp>
        <p:sp>
          <p:nvSpPr>
            <p:cNvPr id="25" name="Text Box 37"/>
            <p:cNvSpPr txBox="1">
              <a:spLocks noChangeArrowheads="1"/>
            </p:cNvSpPr>
            <p:nvPr/>
          </p:nvSpPr>
          <p:spPr bwMode="auto">
            <a:xfrm>
              <a:off x="2575" y="1993"/>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x</a:t>
              </a:r>
              <a:r>
                <a:rPr lang="en-US" sz="1800" baseline="-25000">
                  <a:latin typeface="Times New Roman" charset="0"/>
                </a:rPr>
                <a:t>1</a:t>
              </a:r>
              <a:r>
                <a:rPr lang="ja-JP" altLang="en-US" sz="1800">
                  <a:latin typeface="Times New Roman" charset="0"/>
                </a:rPr>
                <a:t>’</a:t>
              </a:r>
              <a:endParaRPr lang="en-US" sz="1800">
                <a:latin typeface="Times New Roman" charset="0"/>
              </a:endParaRPr>
            </a:p>
          </p:txBody>
        </p:sp>
        <p:sp>
          <p:nvSpPr>
            <p:cNvPr id="26" name="Line 38"/>
            <p:cNvSpPr>
              <a:spLocks noChangeShapeType="1"/>
            </p:cNvSpPr>
            <p:nvPr/>
          </p:nvSpPr>
          <p:spPr bwMode="auto">
            <a:xfrm flipH="1" flipV="1">
              <a:off x="4217" y="1511"/>
              <a:ext cx="480" cy="6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39"/>
            <p:cNvSpPr txBox="1">
              <a:spLocks noChangeArrowheads="1"/>
            </p:cNvSpPr>
            <p:nvPr/>
          </p:nvSpPr>
          <p:spPr bwMode="auto">
            <a:xfrm>
              <a:off x="4634" y="1017"/>
              <a:ext cx="6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latin typeface="Times New Roman" charset="0"/>
                </a:rPr>
                <a:t>deflection</a:t>
              </a:r>
            </a:p>
          </p:txBody>
        </p:sp>
      </p:grpSp>
      <p:grpSp>
        <p:nvGrpSpPr>
          <p:cNvPr id="28" name="Group 52"/>
          <p:cNvGrpSpPr>
            <a:grpSpLocks/>
          </p:cNvGrpSpPr>
          <p:nvPr/>
        </p:nvGrpSpPr>
        <p:grpSpPr bwMode="auto">
          <a:xfrm>
            <a:off x="701570" y="2714057"/>
            <a:ext cx="4119563" cy="1570038"/>
            <a:chOff x="530" y="2034"/>
            <a:chExt cx="2595" cy="989"/>
          </a:xfrm>
        </p:grpSpPr>
        <p:sp>
          <p:nvSpPr>
            <p:cNvPr id="29" name="Text Box 42"/>
            <p:cNvSpPr txBox="1">
              <a:spLocks noChangeArrowheads="1"/>
            </p:cNvSpPr>
            <p:nvPr/>
          </p:nvSpPr>
          <p:spPr bwMode="auto">
            <a:xfrm>
              <a:off x="530" y="2034"/>
              <a:ext cx="259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sz="2000" dirty="0">
                  <a:latin typeface="+mn-lt"/>
                </a:rPr>
                <a:t>Remember </a:t>
              </a:r>
              <a:r>
                <a:rPr lang="en-US" sz="2000" b="1" dirty="0">
                  <a:latin typeface="+mn-lt"/>
                </a:rPr>
                <a:t>B</a:t>
              </a:r>
              <a:r>
                <a:rPr lang="en-US" sz="2000" b="1" baseline="-25000" dirty="0">
                  <a:latin typeface="+mn-lt"/>
                </a:rPr>
                <a:t>y</a:t>
              </a:r>
              <a:r>
                <a:rPr lang="en-US" sz="2000" b="1" dirty="0">
                  <a:latin typeface="+mn-lt"/>
                </a:rPr>
                <a:t> </a:t>
              </a:r>
              <a:r>
                <a:rPr lang="en-US" b="1" dirty="0">
                  <a:latin typeface="+mn-lt"/>
                  <a:sym typeface="Symbol" charset="0"/>
                </a:rPr>
                <a:t></a:t>
              </a:r>
              <a:r>
                <a:rPr lang="en-US" sz="2000" b="1" dirty="0">
                  <a:latin typeface="+mn-lt"/>
                </a:rPr>
                <a:t> x</a:t>
              </a:r>
              <a:r>
                <a:rPr lang="en-US" sz="2000" dirty="0">
                  <a:latin typeface="+mn-lt"/>
                </a:rPr>
                <a:t> and the deflection due to the magnetic field is:</a:t>
              </a:r>
            </a:p>
          </p:txBody>
        </p:sp>
        <p:graphicFrame>
          <p:nvGraphicFramePr>
            <p:cNvPr id="30" name="Object 43"/>
            <p:cNvGraphicFramePr>
              <a:graphicFrameLocks noChangeAspect="1"/>
            </p:cNvGraphicFramePr>
            <p:nvPr>
              <p:extLst>
                <p:ext uri="{D42A27DB-BD31-4B8C-83A1-F6EECF244321}">
                  <p14:modId xmlns:p14="http://schemas.microsoft.com/office/powerpoint/2010/main" val="2172381516"/>
                </p:ext>
              </p:extLst>
            </p:nvPr>
          </p:nvGraphicFramePr>
          <p:xfrm>
            <a:off x="831" y="2498"/>
            <a:ext cx="1000" cy="525"/>
          </p:xfrm>
          <a:graphic>
            <a:graphicData uri="http://schemas.openxmlformats.org/presentationml/2006/ole">
              <mc:AlternateContent xmlns:mc="http://schemas.openxmlformats.org/markup-compatibility/2006">
                <mc:Choice xmlns:v="urn:schemas-microsoft-com:vml" Requires="v">
                  <p:oleObj spid="_x0000_s34995" name="Equation" r:id="rId5" imgW="1587500" imgH="698500" progId="Equation.3">
                    <p:embed/>
                  </p:oleObj>
                </mc:Choice>
                <mc:Fallback>
                  <p:oleObj name="Equation" r:id="rId5" imgW="1587500" imgH="698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 y="2498"/>
                          <a:ext cx="1000" cy="525"/>
                        </a:xfrm>
                        <a:prstGeom prst="rect">
                          <a:avLst/>
                        </a:prstGeom>
                        <a:solidFill>
                          <a:schemeClr val="tx2"/>
                        </a:solidFill>
                        <a:ln>
                          <a:noFill/>
                        </a:ln>
                        <a:effectLst/>
                        <a:extLst/>
                      </p:spPr>
                    </p:pic>
                  </p:oleObj>
                </mc:Fallback>
              </mc:AlternateContent>
            </a:graphicData>
          </a:graphic>
        </p:graphicFrame>
      </p:grpSp>
      <p:graphicFrame>
        <p:nvGraphicFramePr>
          <p:cNvPr id="32" name="Object 44"/>
          <p:cNvGraphicFramePr>
            <a:graphicFrameLocks noChangeAspect="1"/>
          </p:cNvGraphicFramePr>
          <p:nvPr>
            <p:extLst>
              <p:ext uri="{D42A27DB-BD31-4B8C-83A1-F6EECF244321}">
                <p14:modId xmlns:p14="http://schemas.microsoft.com/office/powerpoint/2010/main" val="647595768"/>
              </p:ext>
            </p:extLst>
          </p:nvPr>
        </p:nvGraphicFramePr>
        <p:xfrm>
          <a:off x="521550" y="5139190"/>
          <a:ext cx="1955800" cy="1014412"/>
        </p:xfrm>
        <a:graphic>
          <a:graphicData uri="http://schemas.openxmlformats.org/presentationml/2006/ole">
            <mc:AlternateContent xmlns:mc="http://schemas.openxmlformats.org/markup-compatibility/2006">
              <mc:Choice xmlns:v="urn:schemas-microsoft-com:vml" Requires="v">
                <p:oleObj spid="_x0000_s34996" name="Equation" r:id="rId7" imgW="1790700" imgH="939800" progId="Equation.3">
                  <p:embed/>
                </p:oleObj>
              </mc:Choice>
              <mc:Fallback>
                <p:oleObj name="Equation" r:id="rId7" imgW="17907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50" y="5139190"/>
                        <a:ext cx="1955800" cy="1014412"/>
                      </a:xfrm>
                      <a:prstGeom prst="rect">
                        <a:avLst/>
                      </a:prstGeom>
                      <a:solidFill>
                        <a:schemeClr val="tx2"/>
                      </a:solidFill>
                      <a:ln>
                        <a:noFill/>
                      </a:ln>
                      <a:effectLst/>
                      <a:extLst/>
                    </p:spPr>
                  </p:pic>
                </p:oleObj>
              </mc:Fallback>
            </mc:AlternateContent>
          </a:graphicData>
        </a:graphic>
      </p:graphicFrame>
      <p:sp>
        <p:nvSpPr>
          <p:cNvPr id="33" name="AutoShape 45"/>
          <p:cNvSpPr>
            <a:spLocks/>
          </p:cNvSpPr>
          <p:nvPr/>
        </p:nvSpPr>
        <p:spPr bwMode="auto">
          <a:xfrm>
            <a:off x="611560" y="4374105"/>
            <a:ext cx="1260475" cy="557212"/>
          </a:xfrm>
          <a:prstGeom prst="borderCallout2">
            <a:avLst>
              <a:gd name="adj1" fmla="val 20514"/>
              <a:gd name="adj2" fmla="val 106046"/>
              <a:gd name="adj3" fmla="val 20514"/>
              <a:gd name="adj4" fmla="val 128588"/>
              <a:gd name="adj5" fmla="val 190418"/>
              <a:gd name="adj6" fmla="val 87830"/>
            </a:avLst>
          </a:prstGeom>
          <a:noFill/>
          <a:ln w="9525">
            <a:solidFill>
              <a:schemeClr val="tx1"/>
            </a:solidFill>
            <a:miter lim="800000"/>
            <a:headEnd/>
            <a:tailEnd/>
          </a:ln>
        </p:spPr>
        <p:txBody>
          <a:bodyPr anchor="ctr"/>
          <a:lstStyle/>
          <a:p>
            <a:pPr algn="ctr" eaLnBrk="0" hangingPunct="0"/>
            <a:r>
              <a:rPr lang="en-US" sz="1600" dirty="0">
                <a:solidFill>
                  <a:schemeClr val="accent1"/>
                </a:solidFill>
                <a:latin typeface="Times New Roman" charset="0"/>
              </a:rPr>
              <a:t>Provided L is small</a:t>
            </a:r>
          </a:p>
        </p:txBody>
      </p:sp>
      <p:graphicFrame>
        <p:nvGraphicFramePr>
          <p:cNvPr id="38" name="Object 46"/>
          <p:cNvGraphicFramePr>
            <a:graphicFrameLocks noChangeAspect="1"/>
          </p:cNvGraphicFramePr>
          <p:nvPr>
            <p:extLst>
              <p:ext uri="{D42A27DB-BD31-4B8C-83A1-F6EECF244321}">
                <p14:modId xmlns:p14="http://schemas.microsoft.com/office/powerpoint/2010/main" val="4285929457"/>
              </p:ext>
            </p:extLst>
          </p:nvPr>
        </p:nvGraphicFramePr>
        <p:xfrm>
          <a:off x="3221850" y="5115520"/>
          <a:ext cx="2413000" cy="1082675"/>
        </p:xfrm>
        <a:graphic>
          <a:graphicData uri="http://schemas.openxmlformats.org/presentationml/2006/ole">
            <mc:AlternateContent xmlns:mc="http://schemas.openxmlformats.org/markup-compatibility/2006">
              <mc:Choice xmlns:v="urn:schemas-microsoft-com:vml" Requires="v">
                <p:oleObj spid="_x0000_s34997" name="Equation" r:id="rId9" imgW="2209800" imgH="1003300" progId="Equation.3">
                  <p:embed/>
                </p:oleObj>
              </mc:Choice>
              <mc:Fallback>
                <p:oleObj name="Equation" r:id="rId9" imgW="2209800" imgH="1003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1850" y="5115520"/>
                        <a:ext cx="2413000" cy="1082675"/>
                      </a:xfrm>
                      <a:prstGeom prst="rect">
                        <a:avLst/>
                      </a:prstGeom>
                      <a:solidFill>
                        <a:srgbClr val="D6ECFF"/>
                      </a:solidFill>
                      <a:ln>
                        <a:noFill/>
                      </a:ln>
                      <a:effectLst/>
                      <a:extLst/>
                    </p:spPr>
                  </p:pic>
                </p:oleObj>
              </mc:Fallback>
            </mc:AlternateContent>
          </a:graphicData>
        </a:graphic>
      </p:graphicFrame>
      <p:sp>
        <p:nvSpPr>
          <p:cNvPr id="35" name="Text Box 47"/>
          <p:cNvSpPr txBox="1">
            <a:spLocks noChangeArrowheads="1"/>
          </p:cNvSpPr>
          <p:nvPr/>
        </p:nvSpPr>
        <p:spPr bwMode="auto">
          <a:xfrm>
            <a:off x="2304675" y="4644135"/>
            <a:ext cx="692150" cy="15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spcBef>
                <a:spcPct val="50000"/>
              </a:spcBef>
            </a:pPr>
            <a:r>
              <a:rPr lang="en-US" sz="9600" dirty="0">
                <a:latin typeface="Times New Roman" charset="0"/>
              </a:rPr>
              <a:t>}</a:t>
            </a:r>
          </a:p>
        </p:txBody>
      </p:sp>
      <p:sp>
        <p:nvSpPr>
          <p:cNvPr id="36" name="Line 50"/>
          <p:cNvSpPr>
            <a:spLocks noChangeShapeType="1"/>
          </p:cNvSpPr>
          <p:nvPr/>
        </p:nvSpPr>
        <p:spPr bwMode="auto">
          <a:xfrm>
            <a:off x="2771801" y="5634245"/>
            <a:ext cx="360040" cy="0"/>
          </a:xfrm>
          <a:prstGeom prst="line">
            <a:avLst/>
          </a:prstGeom>
          <a:noFill/>
          <a:ln w="635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9" name="Line 50"/>
          <p:cNvSpPr>
            <a:spLocks noChangeShapeType="1"/>
          </p:cNvSpPr>
          <p:nvPr/>
        </p:nvSpPr>
        <p:spPr bwMode="auto">
          <a:xfrm>
            <a:off x="5697125" y="5634245"/>
            <a:ext cx="630070" cy="0"/>
          </a:xfrm>
          <a:prstGeom prst="line">
            <a:avLst/>
          </a:prstGeom>
          <a:noFill/>
          <a:ln w="635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2" name="Object 31"/>
          <p:cNvGraphicFramePr>
            <a:graphicFrameLocks noChangeAspect="1"/>
          </p:cNvGraphicFramePr>
          <p:nvPr>
            <p:extLst>
              <p:ext uri="{D42A27DB-BD31-4B8C-83A1-F6EECF244321}">
                <p14:modId xmlns:p14="http://schemas.microsoft.com/office/powerpoint/2010/main" val="2779999179"/>
              </p:ext>
            </p:extLst>
          </p:nvPr>
        </p:nvGraphicFramePr>
        <p:xfrm>
          <a:off x="6421220" y="5094108"/>
          <a:ext cx="2381250" cy="1111250"/>
        </p:xfrm>
        <a:graphic>
          <a:graphicData uri="http://schemas.openxmlformats.org/presentationml/2006/ole">
            <mc:AlternateContent xmlns:mc="http://schemas.openxmlformats.org/markup-compatibility/2006">
              <mc:Choice xmlns:v="urn:schemas-microsoft-com:vml" Requires="v">
                <p:oleObj spid="_x0000_s34998" name="Equation" r:id="rId11" imgW="1905000" imgH="889000" progId="Equation.3">
                  <p:embed/>
                </p:oleObj>
              </mc:Choice>
              <mc:Fallback>
                <p:oleObj name="Equation" r:id="rId11" imgW="1905000" imgH="889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1220" y="5094108"/>
                        <a:ext cx="2381250" cy="1111250"/>
                      </a:xfrm>
                      <a:prstGeom prst="rect">
                        <a:avLst/>
                      </a:prstGeom>
                      <a:solidFill>
                        <a:srgbClr val="D6ECFF"/>
                      </a:solidFill>
                      <a:ln>
                        <a:noFill/>
                      </a:ln>
                      <a:effectLst/>
                      <a:extLst/>
                    </p:spPr>
                  </p:pic>
                </p:oleObj>
              </mc:Fallback>
            </mc:AlternateContent>
          </a:graphicData>
        </a:graphic>
      </p:graphicFrame>
      <p:graphicFrame>
        <p:nvGraphicFramePr>
          <p:cNvPr id="43" name="Object 29"/>
          <p:cNvGraphicFramePr>
            <a:graphicFrameLocks noChangeAspect="1"/>
          </p:cNvGraphicFramePr>
          <p:nvPr>
            <p:extLst>
              <p:ext uri="{D42A27DB-BD31-4B8C-83A1-F6EECF244321}">
                <p14:modId xmlns:p14="http://schemas.microsoft.com/office/powerpoint/2010/main" val="1128736970"/>
              </p:ext>
            </p:extLst>
          </p:nvPr>
        </p:nvGraphicFramePr>
        <p:xfrm>
          <a:off x="5607115" y="4194085"/>
          <a:ext cx="900100" cy="725133"/>
        </p:xfrm>
        <a:graphic>
          <a:graphicData uri="http://schemas.openxmlformats.org/presentationml/2006/ole">
            <mc:AlternateContent xmlns:mc="http://schemas.openxmlformats.org/markup-compatibility/2006">
              <mc:Choice xmlns:v="urn:schemas-microsoft-com:vml" Requires="v">
                <p:oleObj spid="_x0000_s34999" name="Equation" r:id="rId13" imgW="609600" imgH="419100" progId="Equation.3">
                  <p:embed/>
                </p:oleObj>
              </mc:Choice>
              <mc:Fallback>
                <p:oleObj name="Equation" r:id="rId13" imgW="609600" imgH="419100" progId="Equation.3">
                  <p:embed/>
                  <p:pic>
                    <p:nvPicPr>
                      <p:cNvPr id="0" name=""/>
                      <p:cNvPicPr>
                        <a:picLocks noChangeAspect="1" noChangeArrowheads="1"/>
                      </p:cNvPicPr>
                      <p:nvPr/>
                    </p:nvPicPr>
                    <p:blipFill>
                      <a:blip r:embed="rId14"/>
                      <a:srcRect/>
                      <a:stretch>
                        <a:fillRect/>
                      </a:stretch>
                    </p:blipFill>
                    <p:spPr bwMode="auto">
                      <a:xfrm>
                        <a:off x="5607115" y="4194085"/>
                        <a:ext cx="900100" cy="725133"/>
                      </a:xfrm>
                      <a:prstGeom prst="rect">
                        <a:avLst/>
                      </a:prstGeom>
                      <a:solidFill>
                        <a:srgbClr val="D6ECFF"/>
                      </a:solidFill>
                      <a:ln>
                        <a:noFill/>
                      </a:ln>
                      <a:effectLst/>
                      <a:extLst/>
                    </p:spPr>
                  </p:pic>
                </p:oleObj>
              </mc:Fallback>
            </mc:AlternateContent>
          </a:graphicData>
        </a:graphic>
      </p:graphicFrame>
      <p:cxnSp>
        <p:nvCxnSpPr>
          <p:cNvPr id="7" name="Straight Arrow Connector 6"/>
          <p:cNvCxnSpPr/>
          <p:nvPr/>
        </p:nvCxnSpPr>
        <p:spPr>
          <a:xfrm>
            <a:off x="6057165" y="5004175"/>
            <a:ext cx="0" cy="405045"/>
          </a:xfrm>
          <a:prstGeom prst="straightConnector1">
            <a:avLst/>
          </a:prstGeom>
          <a:ln>
            <a:solidFill>
              <a:schemeClr val="tx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14430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480721" cy="914400"/>
          </a:xfrm>
        </p:spPr>
        <p:txBody>
          <a:bodyPr/>
          <a:lstStyle/>
          <a:p>
            <a:r>
              <a:rPr lang="en-US" sz="3600" dirty="0"/>
              <a:t>W</a:t>
            </a:r>
            <a:r>
              <a:rPr lang="en-US" sz="3600" dirty="0" smtClean="0"/>
              <a:t>hat next</a:t>
            </a:r>
            <a:endParaRPr lang="en-US" sz="3200" dirty="0"/>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41</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74" name="Content Placeholder 2"/>
          <p:cNvSpPr>
            <a:spLocks noGrp="1"/>
          </p:cNvSpPr>
          <p:nvPr>
            <p:ph idx="1"/>
          </p:nvPr>
        </p:nvSpPr>
        <p:spPr>
          <a:xfrm>
            <a:off x="431540" y="1178750"/>
            <a:ext cx="8442430" cy="1440160"/>
          </a:xfrm>
        </p:spPr>
        <p:txBody>
          <a:bodyPr>
            <a:normAutofit fontScale="70000" lnSpcReduction="20000"/>
          </a:bodyPr>
          <a:lstStyle/>
          <a:p>
            <a:pPr>
              <a:lnSpc>
                <a:spcPct val="110000"/>
              </a:lnSpc>
              <a:buFont typeface="Wingdings" charset="2"/>
              <a:buChar char="§"/>
            </a:pPr>
            <a:r>
              <a:rPr lang="en-US" sz="3200" dirty="0"/>
              <a:t>We can multiply the matrices of our drift spaces and </a:t>
            </a:r>
            <a:r>
              <a:rPr lang="en-US" sz="3200" dirty="0" err="1"/>
              <a:t>quadrupoles</a:t>
            </a:r>
            <a:r>
              <a:rPr lang="en-US" sz="3200" dirty="0"/>
              <a:t> together to form a transport matrix that describes a larger section of our </a:t>
            </a:r>
            <a:r>
              <a:rPr lang="en-US" sz="3200" dirty="0" smtClean="0"/>
              <a:t>accelerator or even a complete turn around the accelerator.</a:t>
            </a:r>
            <a:endParaRPr lang="en-US" sz="3200" dirty="0"/>
          </a:p>
        </p:txBody>
      </p:sp>
      <p:graphicFrame>
        <p:nvGraphicFramePr>
          <p:cNvPr id="12" name="Object 22"/>
          <p:cNvGraphicFramePr>
            <a:graphicFrameLocks noChangeAspect="1"/>
          </p:cNvGraphicFramePr>
          <p:nvPr>
            <p:extLst>
              <p:ext uri="{D42A27DB-BD31-4B8C-83A1-F6EECF244321}">
                <p14:modId xmlns:p14="http://schemas.microsoft.com/office/powerpoint/2010/main" val="4021353371"/>
              </p:ext>
            </p:extLst>
          </p:nvPr>
        </p:nvGraphicFramePr>
        <p:xfrm>
          <a:off x="2366755" y="2708920"/>
          <a:ext cx="4745038" cy="885825"/>
        </p:xfrm>
        <a:graphic>
          <a:graphicData uri="http://schemas.openxmlformats.org/presentationml/2006/ole">
            <mc:AlternateContent xmlns:mc="http://schemas.openxmlformats.org/markup-compatibility/2006">
              <mc:Choice xmlns:v="urn:schemas-microsoft-com:vml" Requires="v">
                <p:oleObj spid="_x0000_s35912" name="Equation" r:id="rId5" imgW="3810000" imgH="711200" progId="Equation.3">
                  <p:embed/>
                </p:oleObj>
              </mc:Choice>
              <mc:Fallback>
                <p:oleObj name="Equation" r:id="rId5" imgW="38100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6755" y="2708920"/>
                        <a:ext cx="4745038" cy="885825"/>
                      </a:xfrm>
                      <a:prstGeom prst="rect">
                        <a:avLst/>
                      </a:prstGeom>
                      <a:solidFill>
                        <a:srgbClr val="D6ECFF"/>
                      </a:solidFill>
                      <a:ln>
                        <a:noFill/>
                      </a:ln>
                      <a:effectLst/>
                      <a:extLst/>
                    </p:spPr>
                  </p:pic>
                </p:oleObj>
              </mc:Fallback>
            </mc:AlternateContent>
          </a:graphicData>
        </a:graphic>
      </p:graphicFrame>
      <p:grpSp>
        <p:nvGrpSpPr>
          <p:cNvPr id="13" name="Group 1054"/>
          <p:cNvGrpSpPr>
            <a:grpSpLocks/>
          </p:cNvGrpSpPr>
          <p:nvPr/>
        </p:nvGrpSpPr>
        <p:grpSpPr bwMode="auto">
          <a:xfrm>
            <a:off x="3536885" y="4689140"/>
            <a:ext cx="2238375" cy="862012"/>
            <a:chOff x="2284" y="2284"/>
            <a:chExt cx="1410" cy="543"/>
          </a:xfrm>
          <a:solidFill>
            <a:schemeClr val="tx2"/>
          </a:solidFill>
        </p:grpSpPr>
        <p:sp>
          <p:nvSpPr>
            <p:cNvPr id="14" name="Rectangle 1053"/>
            <p:cNvSpPr>
              <a:spLocks noChangeArrowheads="1"/>
            </p:cNvSpPr>
            <p:nvPr/>
          </p:nvSpPr>
          <p:spPr bwMode="auto">
            <a:xfrm>
              <a:off x="2284" y="2284"/>
              <a:ext cx="1410" cy="543"/>
            </a:xfrm>
            <a:prstGeom prst="rect">
              <a:avLst/>
            </a:prstGeom>
            <a:grpFill/>
            <a:ln w="9525">
              <a:solidFill>
                <a:schemeClr val="tx1"/>
              </a:solidFill>
              <a:miter lim="800000"/>
              <a:headEnd/>
              <a:tailEnd/>
            </a:ln>
          </p:spPr>
          <p:txBody>
            <a:bodyPr wrap="none" anchor="ctr"/>
            <a:lstStyle/>
            <a:p>
              <a:endParaRPr lang="fr-FR"/>
            </a:p>
          </p:txBody>
        </p:sp>
        <p:graphicFrame>
          <p:nvGraphicFramePr>
            <p:cNvPr id="15" name="Object 1051"/>
            <p:cNvGraphicFramePr>
              <a:graphicFrameLocks noChangeAspect="1"/>
            </p:cNvGraphicFramePr>
            <p:nvPr>
              <p:extLst>
                <p:ext uri="{D42A27DB-BD31-4B8C-83A1-F6EECF244321}">
                  <p14:modId xmlns:p14="http://schemas.microsoft.com/office/powerpoint/2010/main" val="513916710"/>
                </p:ext>
              </p:extLst>
            </p:nvPr>
          </p:nvGraphicFramePr>
          <p:xfrm>
            <a:off x="2307" y="2304"/>
            <a:ext cx="1370" cy="502"/>
          </p:xfrm>
          <a:graphic>
            <a:graphicData uri="http://schemas.openxmlformats.org/presentationml/2006/ole">
              <mc:AlternateContent xmlns:mc="http://schemas.openxmlformats.org/markup-compatibility/2006">
                <mc:Choice xmlns:v="urn:schemas-microsoft-com:vml" Requires="v">
                  <p:oleObj spid="_x0000_s35913" name="Equation" r:id="rId7" imgW="1663700" imgH="609600" progId="Equation.3">
                    <p:embed/>
                  </p:oleObj>
                </mc:Choice>
                <mc:Fallback>
                  <p:oleObj name="Equation" r:id="rId7" imgW="16637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7" y="2304"/>
                          <a:ext cx="1370" cy="502"/>
                        </a:xfrm>
                        <a:prstGeom prst="rect">
                          <a:avLst/>
                        </a:prstGeom>
                        <a:solidFill>
                          <a:srgbClr val="D6ECFF"/>
                        </a:solidFill>
                        <a:ln>
                          <a:noFill/>
                        </a:ln>
                        <a:effectLst/>
                        <a:extLst/>
                      </p:spPr>
                    </p:pic>
                  </p:oleObj>
                </mc:Fallback>
              </mc:AlternateContent>
            </a:graphicData>
          </a:graphic>
        </p:graphicFrame>
      </p:grpSp>
      <p:sp>
        <p:nvSpPr>
          <p:cNvPr id="16" name="Content Placeholder 2"/>
          <p:cNvSpPr txBox="1">
            <a:spLocks/>
          </p:cNvSpPr>
          <p:nvPr/>
        </p:nvSpPr>
        <p:spPr>
          <a:xfrm>
            <a:off x="521550" y="3789040"/>
            <a:ext cx="8442430" cy="765085"/>
          </a:xfrm>
          <a:prstGeom prst="rect">
            <a:avLst/>
          </a:prstGeom>
        </p:spPr>
        <p:txBody>
          <a:bodyPr vert="horz">
            <a:normAutofit fontScale="7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110000"/>
              </a:lnSpc>
              <a:buFont typeface="Wingdings" charset="2"/>
              <a:buChar char="§"/>
            </a:pPr>
            <a:r>
              <a:rPr lang="en-US" sz="3200" dirty="0" smtClean="0"/>
              <a:t>The results of this matrix calculation should then be identical to the result obtain from Hill’s equation.</a:t>
            </a:r>
            <a:endParaRPr lang="en-US" sz="3200" dirty="0"/>
          </a:p>
        </p:txBody>
      </p:sp>
      <p:sp>
        <p:nvSpPr>
          <p:cNvPr id="17" name="Content Placeholder 2"/>
          <p:cNvSpPr txBox="1">
            <a:spLocks/>
          </p:cNvSpPr>
          <p:nvPr/>
        </p:nvSpPr>
        <p:spPr>
          <a:xfrm>
            <a:off x="521550" y="5724255"/>
            <a:ext cx="8442430" cy="495055"/>
          </a:xfrm>
          <a:prstGeom prst="rect">
            <a:avLst/>
          </a:prstGeom>
        </p:spPr>
        <p:txBody>
          <a:bodyPr vert="horz">
            <a:normAutofit fontScale="7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110000"/>
              </a:lnSpc>
              <a:buFont typeface="Wingdings" charset="2"/>
              <a:buChar char="§"/>
            </a:pPr>
            <a:r>
              <a:rPr lang="en-US" sz="3200" dirty="0" smtClean="0"/>
              <a:t>This together with other subjects we will look at this afternoon.</a:t>
            </a:r>
            <a:endParaRPr lang="en-US" sz="3200" dirty="0"/>
          </a:p>
        </p:txBody>
      </p:sp>
      <p:sp>
        <p:nvSpPr>
          <p:cNvPr id="18" name="TextBox 17"/>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214430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42</a:t>
            </a:fld>
            <a:endParaRPr lang="en-US" dirty="0"/>
          </a:p>
        </p:txBody>
      </p:sp>
      <p:pic>
        <p:nvPicPr>
          <p:cNvPr id="19" name="Picture 18"/>
          <p:cNvPicPr>
            <a:picLocks noChangeAspect="1"/>
          </p:cNvPicPr>
          <p:nvPr/>
        </p:nvPicPr>
        <p:blipFill>
          <a:blip r:embed="rId2"/>
          <a:stretch>
            <a:fillRect/>
          </a:stretch>
        </p:blipFill>
        <p:spPr>
          <a:xfrm>
            <a:off x="1646675" y="278650"/>
            <a:ext cx="6309274" cy="2070230"/>
          </a:xfrm>
          <a:prstGeom prst="rect">
            <a:avLst/>
          </a:prstGeom>
        </p:spPr>
      </p:pic>
      <p:sp>
        <p:nvSpPr>
          <p:cNvPr id="18" name="Rectangle 17"/>
          <p:cNvSpPr/>
          <p:nvPr/>
        </p:nvSpPr>
        <p:spPr>
          <a:xfrm>
            <a:off x="2816805" y="2978950"/>
            <a:ext cx="40339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reflection blurRad="6350" stA="60000" endA="900" endPos="60000" dist="60007" dir="5400000" sy="-100000" algn="bl" rotWithShape="0"/>
                </a:effectLst>
              </a:rPr>
              <a:t>Questions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reflection blurRad="6350" stA="60000" endA="900" endPos="60000" dist="60007" dir="5400000" sy="-100000" algn="bl" rotWithShape="0"/>
              </a:effectLst>
            </a:endParaRPr>
          </a:p>
        </p:txBody>
      </p:sp>
      <p:sp>
        <p:nvSpPr>
          <p:cNvPr id="8" name="TextBox 7"/>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405701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a:t>B</a:t>
            </a:r>
            <a:r>
              <a:rPr lang="en-US" sz="4400" dirty="0" smtClean="0"/>
              <a:t>rief historic overview</a:t>
            </a:r>
            <a:endParaRPr lang="en-US" dirty="0"/>
          </a:p>
        </p:txBody>
      </p:sp>
      <p:sp>
        <p:nvSpPr>
          <p:cNvPr id="3" name="Content Placeholder 2"/>
          <p:cNvSpPr>
            <a:spLocks noGrp="1"/>
          </p:cNvSpPr>
          <p:nvPr>
            <p:ph idx="1"/>
          </p:nvPr>
        </p:nvSpPr>
        <p:spPr>
          <a:xfrm>
            <a:off x="431540" y="1088740"/>
            <a:ext cx="8595955" cy="2745304"/>
          </a:xfrm>
        </p:spPr>
        <p:txBody>
          <a:bodyPr>
            <a:normAutofit fontScale="85000" lnSpcReduction="20000"/>
          </a:bodyPr>
          <a:lstStyle/>
          <a:p>
            <a:pPr>
              <a:lnSpc>
                <a:spcPct val="110000"/>
              </a:lnSpc>
            </a:pPr>
            <a:r>
              <a:rPr lang="en-US" dirty="0" smtClean="0"/>
              <a:t>Cyclotron (E.O. Lawrence, M.S. Livingston)</a:t>
            </a:r>
          </a:p>
          <a:p>
            <a:pPr lvl="1">
              <a:lnSpc>
                <a:spcPct val="110000"/>
              </a:lnSpc>
            </a:pPr>
            <a:r>
              <a:rPr lang="en-US" dirty="0" smtClean="0"/>
              <a:t>1932: 1.2 MeV – 1940: 20 MeV</a:t>
            </a:r>
          </a:p>
          <a:p>
            <a:pPr lvl="1">
              <a:lnSpc>
                <a:spcPct val="110000"/>
              </a:lnSpc>
            </a:pPr>
            <a:r>
              <a:rPr lang="en-US" dirty="0" smtClean="0"/>
              <a:t>Constant magnetic field</a:t>
            </a:r>
          </a:p>
          <a:p>
            <a:pPr lvl="1">
              <a:lnSpc>
                <a:spcPct val="110000"/>
              </a:lnSpc>
            </a:pPr>
            <a:r>
              <a:rPr lang="en-US" dirty="0"/>
              <a:t>A</a:t>
            </a:r>
            <a:r>
              <a:rPr lang="en-US" dirty="0" smtClean="0"/>
              <a:t>lternating voltage between gap is easier than DC.</a:t>
            </a:r>
          </a:p>
          <a:p>
            <a:pPr lvl="1">
              <a:lnSpc>
                <a:spcPct val="110000"/>
              </a:lnSpc>
            </a:pPr>
            <a:r>
              <a:rPr lang="en-US" dirty="0" smtClean="0"/>
              <a:t>Increasing particle trajectory radius.</a:t>
            </a:r>
          </a:p>
          <a:p>
            <a:pPr lvl="1">
              <a:lnSpc>
                <a:spcPct val="110000"/>
              </a:lnSpc>
            </a:pPr>
            <a:r>
              <a:rPr lang="en-US" dirty="0" smtClean="0"/>
              <a:t>Later development lead to the </a:t>
            </a:r>
            <a:r>
              <a:rPr lang="en-US" dirty="0" err="1" smtClean="0"/>
              <a:t>synchro</a:t>
            </a:r>
            <a:r>
              <a:rPr lang="en-US" dirty="0" smtClean="0"/>
              <a:t>-cyclotron in order to cope with the relativistic effects.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5</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pic>
        <p:nvPicPr>
          <p:cNvPr id="11" name="Picture 10"/>
          <p:cNvPicPr>
            <a:picLocks noChangeAspect="1"/>
          </p:cNvPicPr>
          <p:nvPr/>
        </p:nvPicPr>
        <p:blipFill>
          <a:blip r:embed="rId4"/>
          <a:stretch>
            <a:fillRect/>
          </a:stretch>
        </p:blipFill>
        <p:spPr>
          <a:xfrm>
            <a:off x="648580" y="3744035"/>
            <a:ext cx="3968425" cy="2671811"/>
          </a:xfrm>
          <a:prstGeom prst="rect">
            <a:avLst/>
          </a:prstGeom>
        </p:spPr>
      </p:pic>
      <p:sp>
        <p:nvSpPr>
          <p:cNvPr id="13" name="Content Placeholder 2"/>
          <p:cNvSpPr txBox="1">
            <a:spLocks/>
          </p:cNvSpPr>
          <p:nvPr/>
        </p:nvSpPr>
        <p:spPr>
          <a:xfrm>
            <a:off x="4797025" y="4104075"/>
            <a:ext cx="3871555" cy="18002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smtClean="0"/>
              <a:t>In 1939 Lawrence received the Noble prize for his work.</a:t>
            </a:r>
          </a:p>
        </p:txBody>
      </p:sp>
    </p:spTree>
    <p:extLst>
      <p:ext uri="{BB962C8B-B14F-4D97-AF65-F5344CB8AC3E}">
        <p14:creationId xmlns:p14="http://schemas.microsoft.com/office/powerpoint/2010/main" val="265255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a:t>B</a:t>
            </a:r>
            <a:r>
              <a:rPr lang="en-US" sz="4400" dirty="0" smtClean="0"/>
              <a:t>rief historic overview</a:t>
            </a:r>
            <a:endParaRPr lang="en-US" dirty="0"/>
          </a:p>
        </p:txBody>
      </p:sp>
      <p:sp>
        <p:nvSpPr>
          <p:cNvPr id="3" name="Content Placeholder 2"/>
          <p:cNvSpPr>
            <a:spLocks noGrp="1"/>
          </p:cNvSpPr>
          <p:nvPr>
            <p:ph idx="1"/>
          </p:nvPr>
        </p:nvSpPr>
        <p:spPr>
          <a:xfrm>
            <a:off x="476544" y="1088740"/>
            <a:ext cx="8325925" cy="2430270"/>
          </a:xfrm>
        </p:spPr>
        <p:txBody>
          <a:bodyPr>
            <a:normAutofit fontScale="77500" lnSpcReduction="20000"/>
          </a:bodyPr>
          <a:lstStyle/>
          <a:p>
            <a:pPr>
              <a:buFont typeface="Wingdings" charset="2"/>
              <a:buChar char="§"/>
            </a:pPr>
            <a:r>
              <a:rPr lang="en-US" dirty="0" err="1" smtClean="0"/>
              <a:t>Betatron</a:t>
            </a:r>
            <a:endParaRPr lang="en-US" dirty="0" smtClean="0"/>
          </a:p>
          <a:p>
            <a:pPr lvl="1"/>
            <a:r>
              <a:rPr lang="en-US" dirty="0" smtClean="0"/>
              <a:t>1940: </a:t>
            </a:r>
            <a:r>
              <a:rPr lang="en-US" dirty="0" err="1" smtClean="0"/>
              <a:t>Kerst</a:t>
            </a:r>
            <a:r>
              <a:rPr lang="en-US" dirty="0" smtClean="0"/>
              <a:t> 2.3 MeV and very quickly 300 MeV</a:t>
            </a:r>
          </a:p>
          <a:p>
            <a:pPr lvl="1"/>
            <a:r>
              <a:rPr lang="en-US" dirty="0" smtClean="0"/>
              <a:t>It is actually a transformer with a beam of electrons as secondary winding.</a:t>
            </a:r>
          </a:p>
          <a:p>
            <a:pPr lvl="1"/>
            <a:r>
              <a:rPr lang="en-US" dirty="0" smtClean="0"/>
              <a:t>The magnetic field is used to bend the electrons in a circle, but also to accelerate them.</a:t>
            </a:r>
          </a:p>
          <a:p>
            <a:pPr lvl="1"/>
            <a:r>
              <a:rPr lang="en-US" dirty="0" smtClean="0"/>
              <a:t>A deflecting electrode is use to deflect the particle for extraction.</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6</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pic>
        <p:nvPicPr>
          <p:cNvPr id="11" name="Picture 10"/>
          <p:cNvPicPr>
            <a:picLocks noChangeAspect="1"/>
          </p:cNvPicPr>
          <p:nvPr/>
        </p:nvPicPr>
        <p:blipFill>
          <a:blip r:embed="rId4"/>
          <a:stretch>
            <a:fillRect/>
          </a:stretch>
        </p:blipFill>
        <p:spPr>
          <a:xfrm>
            <a:off x="926595" y="3293985"/>
            <a:ext cx="3438518" cy="3060339"/>
          </a:xfrm>
          <a:prstGeom prst="rect">
            <a:avLst/>
          </a:prstGeom>
        </p:spPr>
      </p:pic>
      <p:pic>
        <p:nvPicPr>
          <p:cNvPr id="13" name="Picture 12"/>
          <p:cNvPicPr>
            <a:picLocks noChangeAspect="1"/>
          </p:cNvPicPr>
          <p:nvPr/>
        </p:nvPicPr>
        <p:blipFill>
          <a:blip r:embed="rId5"/>
          <a:stretch>
            <a:fillRect/>
          </a:stretch>
        </p:blipFill>
        <p:spPr>
          <a:xfrm>
            <a:off x="4617005" y="3519010"/>
            <a:ext cx="4191001" cy="2554560"/>
          </a:xfrm>
          <a:prstGeom prst="rect">
            <a:avLst/>
          </a:prstGeom>
        </p:spPr>
      </p:pic>
    </p:spTree>
    <p:extLst>
      <p:ext uri="{BB962C8B-B14F-4D97-AF65-F5344CB8AC3E}">
        <p14:creationId xmlns:p14="http://schemas.microsoft.com/office/powerpoint/2010/main" val="293473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a:t>B</a:t>
            </a:r>
            <a:r>
              <a:rPr lang="en-US" sz="4400" dirty="0" smtClean="0"/>
              <a:t>rief historic overview</a:t>
            </a:r>
            <a:endParaRPr lang="en-US" dirty="0"/>
          </a:p>
        </p:txBody>
      </p:sp>
      <p:sp>
        <p:nvSpPr>
          <p:cNvPr id="3" name="Content Placeholder 2"/>
          <p:cNvSpPr>
            <a:spLocks noGrp="1"/>
          </p:cNvSpPr>
          <p:nvPr>
            <p:ph idx="1"/>
          </p:nvPr>
        </p:nvSpPr>
        <p:spPr>
          <a:xfrm>
            <a:off x="476545" y="4194085"/>
            <a:ext cx="8460940" cy="2160240"/>
          </a:xfrm>
        </p:spPr>
        <p:txBody>
          <a:bodyPr>
            <a:normAutofit fontScale="77500" lnSpcReduction="20000"/>
          </a:bodyPr>
          <a:lstStyle/>
          <a:p>
            <a:pPr>
              <a:buFont typeface="Wingdings" charset="2"/>
              <a:buChar char="§"/>
            </a:pPr>
            <a:r>
              <a:rPr lang="en-US" dirty="0" smtClean="0"/>
              <a:t>Many people involved: </a:t>
            </a:r>
            <a:r>
              <a:rPr lang="en-US" dirty="0" err="1" smtClean="0"/>
              <a:t>Wideroe</a:t>
            </a:r>
            <a:r>
              <a:rPr lang="en-US" dirty="0" smtClean="0"/>
              <a:t>, Sloan, Lawrence, Alvarez,….</a:t>
            </a:r>
          </a:p>
          <a:p>
            <a:pPr>
              <a:buFont typeface="Wingdings" charset="2"/>
              <a:buChar char="§"/>
            </a:pPr>
            <a:r>
              <a:rPr lang="en-US" dirty="0" smtClean="0"/>
              <a:t>Main development took place between 1931 and 1946.</a:t>
            </a:r>
          </a:p>
          <a:p>
            <a:pPr>
              <a:buFont typeface="Wingdings" charset="2"/>
              <a:buChar char="§"/>
            </a:pPr>
            <a:r>
              <a:rPr lang="en-US" dirty="0" smtClean="0"/>
              <a:t>Development was also helped by the progress made on high power high frequency power supplies for radar technology.</a:t>
            </a:r>
          </a:p>
          <a:p>
            <a:pPr>
              <a:buFont typeface="Wingdings" charset="2"/>
              <a:buChar char="§"/>
            </a:pPr>
            <a:r>
              <a:rPr lang="en-US" dirty="0" smtClean="0"/>
              <a:t>Today still first stage in all accelerator complexes.</a:t>
            </a:r>
            <a:endParaRPr lang="en-US" dirty="0"/>
          </a:p>
          <a:p>
            <a:pPr>
              <a:buFont typeface="Wingdings" charset="2"/>
              <a:buChar char="§"/>
            </a:pPr>
            <a:r>
              <a:rPr lang="en-US" dirty="0" smtClean="0"/>
              <a:t>Limited by energy due to length and single pass.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7</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grpSp>
        <p:nvGrpSpPr>
          <p:cNvPr id="11" name="Group 10"/>
          <p:cNvGrpSpPr/>
          <p:nvPr/>
        </p:nvGrpSpPr>
        <p:grpSpPr>
          <a:xfrm>
            <a:off x="431540" y="1612280"/>
            <a:ext cx="8474655" cy="2446790"/>
            <a:chOff x="57785" y="1181100"/>
            <a:chExt cx="9719946" cy="2984500"/>
          </a:xfrm>
        </p:grpSpPr>
        <p:sp>
          <p:nvSpPr>
            <p:cNvPr id="13" name="Text Box 3"/>
            <p:cNvSpPr txBox="1">
              <a:spLocks noChangeArrowheads="1"/>
            </p:cNvSpPr>
            <p:nvPr/>
          </p:nvSpPr>
          <p:spPr bwMode="auto">
            <a:xfrm>
              <a:off x="57785" y="1325880"/>
              <a:ext cx="1384040" cy="7132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de-CH" sz="1600" b="0" dirty="0" smtClean="0">
                  <a:solidFill>
                    <a:srgbClr val="7FD13B"/>
                  </a:solidFill>
                  <a:latin typeface="Arial" pitchFamily="34" charset="0"/>
                </a:rPr>
                <a:t>Source of particles</a:t>
              </a:r>
              <a:endParaRPr lang="en-GB" sz="1600" b="0" baseline="-25000" dirty="0">
                <a:solidFill>
                  <a:srgbClr val="7FD13B"/>
                </a:solidFill>
                <a:latin typeface="Arial" pitchFamily="34" charset="0"/>
              </a:endParaRPr>
            </a:p>
          </p:txBody>
        </p:sp>
        <p:sp>
          <p:nvSpPr>
            <p:cNvPr id="14" name="Oval 4"/>
            <p:cNvSpPr>
              <a:spLocks noChangeArrowheads="1"/>
            </p:cNvSpPr>
            <p:nvPr/>
          </p:nvSpPr>
          <p:spPr bwMode="auto">
            <a:xfrm>
              <a:off x="1176338" y="2351088"/>
              <a:ext cx="247650" cy="2286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Oval 5"/>
            <p:cNvSpPr>
              <a:spLocks noChangeArrowheads="1"/>
            </p:cNvSpPr>
            <p:nvPr/>
          </p:nvSpPr>
          <p:spPr bwMode="auto">
            <a:xfrm>
              <a:off x="4344988" y="2193925"/>
              <a:ext cx="277812"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Line 6"/>
            <p:cNvSpPr>
              <a:spLocks noChangeShapeType="1"/>
            </p:cNvSpPr>
            <p:nvPr/>
          </p:nvSpPr>
          <p:spPr bwMode="auto">
            <a:xfrm>
              <a:off x="4468813" y="2193925"/>
              <a:ext cx="476250"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7"/>
            <p:cNvSpPr>
              <a:spLocks noChangeShapeType="1"/>
            </p:cNvSpPr>
            <p:nvPr/>
          </p:nvSpPr>
          <p:spPr bwMode="auto">
            <a:xfrm>
              <a:off x="4468813" y="2714625"/>
              <a:ext cx="476250"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Oval 8"/>
            <p:cNvSpPr>
              <a:spLocks noChangeArrowheads="1"/>
            </p:cNvSpPr>
            <p:nvPr/>
          </p:nvSpPr>
          <p:spPr bwMode="auto">
            <a:xfrm>
              <a:off x="2587625" y="2193925"/>
              <a:ext cx="279400"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 name="Line 9"/>
            <p:cNvSpPr>
              <a:spLocks noChangeShapeType="1"/>
            </p:cNvSpPr>
            <p:nvPr/>
          </p:nvSpPr>
          <p:spPr bwMode="auto">
            <a:xfrm>
              <a:off x="2709863" y="2193925"/>
              <a:ext cx="339725"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Line 10"/>
            <p:cNvSpPr>
              <a:spLocks noChangeShapeType="1"/>
            </p:cNvSpPr>
            <p:nvPr/>
          </p:nvSpPr>
          <p:spPr bwMode="auto">
            <a:xfrm>
              <a:off x="2709863" y="2717800"/>
              <a:ext cx="36988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Oval 11"/>
            <p:cNvSpPr>
              <a:spLocks noChangeArrowheads="1"/>
            </p:cNvSpPr>
            <p:nvPr/>
          </p:nvSpPr>
          <p:spPr bwMode="auto">
            <a:xfrm>
              <a:off x="5310188"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Line 12"/>
            <p:cNvSpPr>
              <a:spLocks noChangeShapeType="1"/>
            </p:cNvSpPr>
            <p:nvPr/>
          </p:nvSpPr>
          <p:spPr bwMode="auto">
            <a:xfrm>
              <a:off x="5432425" y="2193925"/>
              <a:ext cx="554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13"/>
            <p:cNvSpPr>
              <a:spLocks noChangeShapeType="1"/>
            </p:cNvSpPr>
            <p:nvPr/>
          </p:nvSpPr>
          <p:spPr bwMode="auto">
            <a:xfrm>
              <a:off x="5432425" y="2717800"/>
              <a:ext cx="554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Oval 14"/>
            <p:cNvSpPr>
              <a:spLocks noChangeArrowheads="1"/>
            </p:cNvSpPr>
            <p:nvPr/>
          </p:nvSpPr>
          <p:spPr bwMode="auto">
            <a:xfrm>
              <a:off x="3425825"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 name="Line 15"/>
            <p:cNvSpPr>
              <a:spLocks noChangeShapeType="1"/>
            </p:cNvSpPr>
            <p:nvPr/>
          </p:nvSpPr>
          <p:spPr bwMode="auto">
            <a:xfrm>
              <a:off x="3548063" y="2193925"/>
              <a:ext cx="4953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16"/>
            <p:cNvSpPr>
              <a:spLocks noChangeShapeType="1"/>
            </p:cNvSpPr>
            <p:nvPr/>
          </p:nvSpPr>
          <p:spPr bwMode="auto">
            <a:xfrm>
              <a:off x="3548063" y="2717800"/>
              <a:ext cx="4953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Oval 17"/>
            <p:cNvSpPr>
              <a:spLocks noChangeArrowheads="1"/>
            </p:cNvSpPr>
            <p:nvPr/>
          </p:nvSpPr>
          <p:spPr bwMode="auto">
            <a:xfrm>
              <a:off x="1863725"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 name="Line 18"/>
            <p:cNvSpPr>
              <a:spLocks noChangeShapeType="1"/>
            </p:cNvSpPr>
            <p:nvPr/>
          </p:nvSpPr>
          <p:spPr bwMode="auto">
            <a:xfrm>
              <a:off x="1985963" y="2193925"/>
              <a:ext cx="287337"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Line 19"/>
            <p:cNvSpPr>
              <a:spLocks noChangeShapeType="1"/>
            </p:cNvSpPr>
            <p:nvPr/>
          </p:nvSpPr>
          <p:spPr bwMode="auto">
            <a:xfrm>
              <a:off x="1985963" y="2717800"/>
              <a:ext cx="28733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Line 20"/>
            <p:cNvSpPr>
              <a:spLocks noChangeShapeType="1"/>
            </p:cNvSpPr>
            <p:nvPr/>
          </p:nvSpPr>
          <p:spPr bwMode="auto">
            <a:xfrm>
              <a:off x="8674100" y="2465388"/>
              <a:ext cx="1025525"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Line 21"/>
            <p:cNvSpPr>
              <a:spLocks noChangeShapeType="1"/>
            </p:cNvSpPr>
            <p:nvPr/>
          </p:nvSpPr>
          <p:spPr bwMode="auto">
            <a:xfrm>
              <a:off x="2420938" y="2465388"/>
              <a:ext cx="44608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 name="Line 22"/>
            <p:cNvSpPr>
              <a:spLocks noChangeShapeType="1"/>
            </p:cNvSpPr>
            <p:nvPr/>
          </p:nvSpPr>
          <p:spPr bwMode="auto">
            <a:xfrm flipV="1">
              <a:off x="3189288" y="2465388"/>
              <a:ext cx="49688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23"/>
            <p:cNvSpPr>
              <a:spLocks noChangeShapeType="1"/>
            </p:cNvSpPr>
            <p:nvPr/>
          </p:nvSpPr>
          <p:spPr bwMode="auto">
            <a:xfrm flipV="1">
              <a:off x="4165600" y="2465388"/>
              <a:ext cx="44767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24"/>
            <p:cNvSpPr>
              <a:spLocks noChangeShapeType="1"/>
            </p:cNvSpPr>
            <p:nvPr/>
          </p:nvSpPr>
          <p:spPr bwMode="auto">
            <a:xfrm>
              <a:off x="5097463" y="2465388"/>
              <a:ext cx="47942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Line 25"/>
            <p:cNvSpPr>
              <a:spLocks noChangeShapeType="1"/>
            </p:cNvSpPr>
            <p:nvPr/>
          </p:nvSpPr>
          <p:spPr bwMode="auto">
            <a:xfrm flipV="1">
              <a:off x="6126163" y="2465388"/>
              <a:ext cx="493712"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26"/>
            <p:cNvSpPr>
              <a:spLocks noChangeShapeType="1"/>
            </p:cNvSpPr>
            <p:nvPr/>
          </p:nvSpPr>
          <p:spPr bwMode="auto">
            <a:xfrm>
              <a:off x="1425575" y="2465388"/>
              <a:ext cx="70167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Line 27"/>
            <p:cNvSpPr>
              <a:spLocks noChangeShapeType="1"/>
            </p:cNvSpPr>
            <p:nvPr/>
          </p:nvSpPr>
          <p:spPr bwMode="auto">
            <a:xfrm flipV="1">
              <a:off x="1423988" y="1608138"/>
              <a:ext cx="79454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Line 28"/>
            <p:cNvSpPr>
              <a:spLocks noChangeShapeType="1"/>
            </p:cNvSpPr>
            <p:nvPr/>
          </p:nvSpPr>
          <p:spPr bwMode="auto">
            <a:xfrm>
              <a:off x="1635125"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Line 29"/>
            <p:cNvSpPr>
              <a:spLocks noChangeShapeType="1"/>
            </p:cNvSpPr>
            <p:nvPr/>
          </p:nvSpPr>
          <p:spPr bwMode="auto">
            <a:xfrm>
              <a:off x="1238250" y="2465388"/>
              <a:ext cx="1079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0" name="Group 30"/>
            <p:cNvGrpSpPr>
              <a:grpSpLocks/>
            </p:cNvGrpSpPr>
            <p:nvPr/>
          </p:nvGrpSpPr>
          <p:grpSpPr bwMode="auto">
            <a:xfrm>
              <a:off x="2916238" y="3327400"/>
              <a:ext cx="247650" cy="228600"/>
              <a:chOff x="1629" y="1623"/>
              <a:chExt cx="144" cy="144"/>
            </a:xfrm>
          </p:grpSpPr>
          <p:sp>
            <p:nvSpPr>
              <p:cNvPr id="99" name="Oval 31"/>
              <p:cNvSpPr>
                <a:spLocks noChangeArrowheads="1"/>
              </p:cNvSpPr>
              <p:nvPr/>
            </p:nvSpPr>
            <p:spPr bwMode="auto">
              <a:xfrm>
                <a:off x="1629" y="1623"/>
                <a:ext cx="144" cy="144"/>
              </a:xfrm>
              <a:prstGeom prst="ellips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0" name="Line 32"/>
              <p:cNvSpPr>
                <a:spLocks noChangeShapeType="1"/>
              </p:cNvSpPr>
              <p:nvPr/>
            </p:nvSpPr>
            <p:spPr bwMode="auto">
              <a:xfrm>
                <a:off x="1669" y="1692"/>
                <a:ext cx="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1" name="Group 33"/>
            <p:cNvGrpSpPr>
              <a:grpSpLocks/>
            </p:cNvGrpSpPr>
            <p:nvPr/>
          </p:nvGrpSpPr>
          <p:grpSpPr bwMode="auto">
            <a:xfrm>
              <a:off x="1855788" y="3022600"/>
              <a:ext cx="247650" cy="228600"/>
              <a:chOff x="2007" y="1719"/>
              <a:chExt cx="144" cy="144"/>
            </a:xfrm>
          </p:grpSpPr>
          <p:sp>
            <p:nvSpPr>
              <p:cNvPr id="96" name="Oval 34"/>
              <p:cNvSpPr>
                <a:spLocks noChangeArrowheads="1"/>
              </p:cNvSpPr>
              <p:nvPr/>
            </p:nvSpPr>
            <p:spPr bwMode="auto">
              <a:xfrm>
                <a:off x="2007" y="1719"/>
                <a:ext cx="144" cy="144"/>
              </a:xfrm>
              <a:prstGeom prst="ellips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7" name="Line 35"/>
              <p:cNvSpPr>
                <a:spLocks noChangeShapeType="1"/>
              </p:cNvSpPr>
              <p:nvPr/>
            </p:nvSpPr>
            <p:spPr bwMode="auto">
              <a:xfrm>
                <a:off x="2047" y="1788"/>
                <a:ext cx="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 name="Line 36"/>
              <p:cNvSpPr>
                <a:spLocks noChangeShapeType="1"/>
              </p:cNvSpPr>
              <p:nvPr/>
            </p:nvSpPr>
            <p:spPr bwMode="auto">
              <a:xfrm rot="-5510857">
                <a:off x="2047" y="1787"/>
                <a:ext cx="6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2" name="Line 37"/>
            <p:cNvSpPr>
              <a:spLocks noChangeShapeType="1"/>
            </p:cNvSpPr>
            <p:nvPr/>
          </p:nvSpPr>
          <p:spPr bwMode="auto">
            <a:xfrm>
              <a:off x="2143125" y="3146425"/>
              <a:ext cx="59912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 name="Line 38"/>
            <p:cNvSpPr>
              <a:spLocks noChangeShapeType="1"/>
            </p:cNvSpPr>
            <p:nvPr/>
          </p:nvSpPr>
          <p:spPr bwMode="auto">
            <a:xfrm flipH="1" flipV="1">
              <a:off x="2159000"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Line 39"/>
            <p:cNvSpPr>
              <a:spLocks noChangeShapeType="1"/>
            </p:cNvSpPr>
            <p:nvPr/>
          </p:nvSpPr>
          <p:spPr bwMode="auto">
            <a:xfrm flipH="1" flipV="1">
              <a:off x="3819525"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 name="Line 40"/>
            <p:cNvSpPr>
              <a:spLocks noChangeShapeType="1"/>
            </p:cNvSpPr>
            <p:nvPr/>
          </p:nvSpPr>
          <p:spPr bwMode="auto">
            <a:xfrm flipH="1" flipV="1">
              <a:off x="5772150"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 name="Line 41"/>
            <p:cNvSpPr>
              <a:spLocks noChangeShapeType="1"/>
            </p:cNvSpPr>
            <p:nvPr/>
          </p:nvSpPr>
          <p:spPr bwMode="auto">
            <a:xfrm flipH="1" flipV="1">
              <a:off x="2909888" y="2717800"/>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 name="Line 42"/>
            <p:cNvSpPr>
              <a:spLocks noChangeShapeType="1"/>
            </p:cNvSpPr>
            <p:nvPr/>
          </p:nvSpPr>
          <p:spPr bwMode="auto">
            <a:xfrm flipV="1">
              <a:off x="1271588" y="3289300"/>
              <a:ext cx="6537325"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 name="Line 43"/>
            <p:cNvSpPr>
              <a:spLocks noChangeShapeType="1"/>
            </p:cNvSpPr>
            <p:nvPr/>
          </p:nvSpPr>
          <p:spPr bwMode="auto">
            <a:xfrm flipH="1" flipV="1">
              <a:off x="4732338" y="2719388"/>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 name="Rectangle 44"/>
            <p:cNvSpPr>
              <a:spLocks noChangeArrowheads="1"/>
            </p:cNvSpPr>
            <p:nvPr/>
          </p:nvSpPr>
          <p:spPr bwMode="auto">
            <a:xfrm>
              <a:off x="7639050" y="3556000"/>
              <a:ext cx="700088"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 name="Line 45"/>
            <p:cNvSpPr>
              <a:spLocks noChangeShapeType="1"/>
            </p:cNvSpPr>
            <p:nvPr/>
          </p:nvSpPr>
          <p:spPr bwMode="auto">
            <a:xfrm flipV="1">
              <a:off x="7813675" y="3289300"/>
              <a:ext cx="0" cy="2667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 name="Oval 46"/>
            <p:cNvSpPr>
              <a:spLocks noChangeArrowheads="1"/>
            </p:cNvSpPr>
            <p:nvPr/>
          </p:nvSpPr>
          <p:spPr bwMode="auto">
            <a:xfrm>
              <a:off x="7740650" y="3632200"/>
              <a:ext cx="500063" cy="438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 name="Text Box 47"/>
            <p:cNvSpPr txBox="1">
              <a:spLocks noChangeArrowheads="1"/>
            </p:cNvSpPr>
            <p:nvPr/>
          </p:nvSpPr>
          <p:spPr bwMode="auto">
            <a:xfrm>
              <a:off x="7791450" y="361315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2400" b="0">
                  <a:solidFill>
                    <a:schemeClr val="tx1"/>
                  </a:solidFill>
                  <a:latin typeface="Arial" pitchFamily="34" charset="0"/>
                </a:rPr>
                <a:t>~</a:t>
              </a:r>
              <a:endParaRPr lang="en-GB" sz="2400" b="0">
                <a:solidFill>
                  <a:schemeClr val="tx1"/>
                </a:solidFill>
                <a:latin typeface="Arial" pitchFamily="34" charset="0"/>
              </a:endParaRPr>
            </a:p>
          </p:txBody>
        </p:sp>
        <p:sp>
          <p:nvSpPr>
            <p:cNvPr id="53" name="Oval 48"/>
            <p:cNvSpPr>
              <a:spLocks noChangeArrowheads="1"/>
            </p:cNvSpPr>
            <p:nvPr/>
          </p:nvSpPr>
          <p:spPr bwMode="auto">
            <a:xfrm>
              <a:off x="6340475" y="2208213"/>
              <a:ext cx="279400"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4" name="Line 49"/>
            <p:cNvSpPr>
              <a:spLocks noChangeShapeType="1"/>
            </p:cNvSpPr>
            <p:nvPr/>
          </p:nvSpPr>
          <p:spPr bwMode="auto">
            <a:xfrm>
              <a:off x="6462713" y="2208213"/>
              <a:ext cx="75723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 name="Line 50"/>
            <p:cNvSpPr>
              <a:spLocks noChangeShapeType="1"/>
            </p:cNvSpPr>
            <p:nvPr/>
          </p:nvSpPr>
          <p:spPr bwMode="auto">
            <a:xfrm>
              <a:off x="6462713" y="2732088"/>
              <a:ext cx="75723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 name="Line 51"/>
            <p:cNvSpPr>
              <a:spLocks noChangeShapeType="1"/>
            </p:cNvSpPr>
            <p:nvPr/>
          </p:nvSpPr>
          <p:spPr bwMode="auto">
            <a:xfrm flipH="1" flipV="1">
              <a:off x="6931025" y="2714625"/>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 name="Oval 52"/>
            <p:cNvSpPr>
              <a:spLocks noChangeArrowheads="1"/>
            </p:cNvSpPr>
            <p:nvPr/>
          </p:nvSpPr>
          <p:spPr bwMode="auto">
            <a:xfrm>
              <a:off x="7615238" y="2208213"/>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 name="Line 53"/>
            <p:cNvSpPr>
              <a:spLocks noChangeShapeType="1"/>
            </p:cNvSpPr>
            <p:nvPr/>
          </p:nvSpPr>
          <p:spPr bwMode="auto">
            <a:xfrm>
              <a:off x="7772400" y="2208213"/>
              <a:ext cx="7556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 name="Line 54"/>
            <p:cNvSpPr>
              <a:spLocks noChangeShapeType="1"/>
            </p:cNvSpPr>
            <p:nvPr/>
          </p:nvSpPr>
          <p:spPr bwMode="auto">
            <a:xfrm>
              <a:off x="7778750" y="2732088"/>
              <a:ext cx="7572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0" name="Line 55"/>
            <p:cNvSpPr>
              <a:spLocks noChangeShapeType="1"/>
            </p:cNvSpPr>
            <p:nvPr/>
          </p:nvSpPr>
          <p:spPr bwMode="auto">
            <a:xfrm flipV="1">
              <a:off x="7359650" y="2465388"/>
              <a:ext cx="5349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 name="Line 56"/>
            <p:cNvSpPr>
              <a:spLocks noChangeShapeType="1"/>
            </p:cNvSpPr>
            <p:nvPr/>
          </p:nvSpPr>
          <p:spPr bwMode="auto">
            <a:xfrm>
              <a:off x="2420938"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Line 57"/>
            <p:cNvSpPr>
              <a:spLocks noChangeShapeType="1"/>
            </p:cNvSpPr>
            <p:nvPr/>
          </p:nvSpPr>
          <p:spPr bwMode="auto">
            <a:xfrm>
              <a:off x="32575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 name="Line 58"/>
            <p:cNvSpPr>
              <a:spLocks noChangeShapeType="1"/>
            </p:cNvSpPr>
            <p:nvPr/>
          </p:nvSpPr>
          <p:spPr bwMode="auto">
            <a:xfrm>
              <a:off x="4165600"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 name="Line 59"/>
            <p:cNvSpPr>
              <a:spLocks noChangeShapeType="1"/>
            </p:cNvSpPr>
            <p:nvPr/>
          </p:nvSpPr>
          <p:spPr bwMode="auto">
            <a:xfrm>
              <a:off x="1635125" y="1855788"/>
              <a:ext cx="785813"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 name="Line 60"/>
            <p:cNvSpPr>
              <a:spLocks noChangeShapeType="1"/>
            </p:cNvSpPr>
            <p:nvPr/>
          </p:nvSpPr>
          <p:spPr bwMode="auto">
            <a:xfrm>
              <a:off x="2430463" y="1855788"/>
              <a:ext cx="827087"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 name="Line 61"/>
            <p:cNvSpPr>
              <a:spLocks noChangeShapeType="1"/>
            </p:cNvSpPr>
            <p:nvPr/>
          </p:nvSpPr>
          <p:spPr bwMode="auto">
            <a:xfrm>
              <a:off x="3257550" y="1855788"/>
              <a:ext cx="90805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 name="Text Box 62"/>
            <p:cNvSpPr txBox="1">
              <a:spLocks noChangeArrowheads="1"/>
            </p:cNvSpPr>
            <p:nvPr/>
          </p:nvSpPr>
          <p:spPr bwMode="auto">
            <a:xfrm>
              <a:off x="1797050" y="1181100"/>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1</a:t>
              </a:r>
              <a:endParaRPr lang="en-GB" sz="1400" b="0" baseline="-25000">
                <a:solidFill>
                  <a:schemeClr val="tx1"/>
                </a:solidFill>
                <a:latin typeface="Arial" pitchFamily="34" charset="0"/>
              </a:endParaRPr>
            </a:p>
          </p:txBody>
        </p:sp>
        <p:sp>
          <p:nvSpPr>
            <p:cNvPr id="68" name="Text Box 63"/>
            <p:cNvSpPr txBox="1">
              <a:spLocks noChangeArrowheads="1"/>
            </p:cNvSpPr>
            <p:nvPr/>
          </p:nvSpPr>
          <p:spPr bwMode="auto">
            <a:xfrm>
              <a:off x="2727325" y="1181100"/>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2</a:t>
              </a:r>
              <a:endParaRPr lang="en-GB" sz="1400" b="0" baseline="-25000">
                <a:solidFill>
                  <a:schemeClr val="tx1"/>
                </a:solidFill>
                <a:latin typeface="Arial" pitchFamily="34" charset="0"/>
              </a:endParaRPr>
            </a:p>
          </p:txBody>
        </p:sp>
        <p:sp>
          <p:nvSpPr>
            <p:cNvPr id="69" name="Line 64"/>
            <p:cNvSpPr>
              <a:spLocks noChangeShapeType="1"/>
            </p:cNvSpPr>
            <p:nvPr/>
          </p:nvSpPr>
          <p:spPr bwMode="auto">
            <a:xfrm>
              <a:off x="5197475"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 name="Line 65"/>
            <p:cNvSpPr>
              <a:spLocks noChangeShapeType="1"/>
            </p:cNvSpPr>
            <p:nvPr/>
          </p:nvSpPr>
          <p:spPr bwMode="auto">
            <a:xfrm>
              <a:off x="62293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 name="Line 66"/>
            <p:cNvSpPr>
              <a:spLocks noChangeShapeType="1"/>
            </p:cNvSpPr>
            <p:nvPr/>
          </p:nvSpPr>
          <p:spPr bwMode="auto">
            <a:xfrm>
              <a:off x="4165600" y="1855788"/>
              <a:ext cx="103187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 name="Line 67"/>
            <p:cNvSpPr>
              <a:spLocks noChangeShapeType="1"/>
            </p:cNvSpPr>
            <p:nvPr/>
          </p:nvSpPr>
          <p:spPr bwMode="auto">
            <a:xfrm>
              <a:off x="5197475" y="1855788"/>
              <a:ext cx="103187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 name="Line 68"/>
            <p:cNvSpPr>
              <a:spLocks noChangeShapeType="1"/>
            </p:cNvSpPr>
            <p:nvPr/>
          </p:nvSpPr>
          <p:spPr bwMode="auto">
            <a:xfrm>
              <a:off x="75501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4" name="Line 69"/>
            <p:cNvSpPr>
              <a:spLocks noChangeShapeType="1"/>
            </p:cNvSpPr>
            <p:nvPr/>
          </p:nvSpPr>
          <p:spPr bwMode="auto">
            <a:xfrm>
              <a:off x="6229350" y="1855788"/>
              <a:ext cx="132080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5" name="Line 70"/>
            <p:cNvSpPr>
              <a:spLocks noChangeShapeType="1"/>
            </p:cNvSpPr>
            <p:nvPr/>
          </p:nvSpPr>
          <p:spPr bwMode="auto">
            <a:xfrm>
              <a:off x="7550150" y="1855788"/>
              <a:ext cx="148272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 name="Line 71"/>
            <p:cNvSpPr>
              <a:spLocks noChangeShapeType="1"/>
            </p:cNvSpPr>
            <p:nvPr/>
          </p:nvSpPr>
          <p:spPr bwMode="auto">
            <a:xfrm>
              <a:off x="9032875"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7" name="Text Box 72"/>
            <p:cNvSpPr txBox="1">
              <a:spLocks noChangeArrowheads="1"/>
            </p:cNvSpPr>
            <p:nvPr/>
          </p:nvSpPr>
          <p:spPr bwMode="auto">
            <a:xfrm>
              <a:off x="3514725" y="1189038"/>
              <a:ext cx="3778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3</a:t>
              </a:r>
              <a:endParaRPr lang="en-GB" sz="1400" b="0" baseline="-25000">
                <a:solidFill>
                  <a:schemeClr val="tx1"/>
                </a:solidFill>
                <a:latin typeface="Arial" pitchFamily="34" charset="0"/>
              </a:endParaRPr>
            </a:p>
          </p:txBody>
        </p:sp>
        <p:sp>
          <p:nvSpPr>
            <p:cNvPr id="78" name="Text Box 73"/>
            <p:cNvSpPr txBox="1">
              <a:spLocks noChangeArrowheads="1"/>
            </p:cNvSpPr>
            <p:nvPr/>
          </p:nvSpPr>
          <p:spPr bwMode="auto">
            <a:xfrm>
              <a:off x="4433888" y="1189038"/>
              <a:ext cx="3762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4</a:t>
              </a:r>
              <a:endParaRPr lang="en-GB" sz="1400" b="0" baseline="-25000">
                <a:solidFill>
                  <a:schemeClr val="tx1"/>
                </a:solidFill>
                <a:latin typeface="Arial" pitchFamily="34" charset="0"/>
              </a:endParaRPr>
            </a:p>
          </p:txBody>
        </p:sp>
        <p:sp>
          <p:nvSpPr>
            <p:cNvPr id="79" name="Text Box 74"/>
            <p:cNvSpPr txBox="1">
              <a:spLocks noChangeArrowheads="1"/>
            </p:cNvSpPr>
            <p:nvPr/>
          </p:nvSpPr>
          <p:spPr bwMode="auto">
            <a:xfrm>
              <a:off x="5470525" y="1189038"/>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5</a:t>
              </a:r>
              <a:endParaRPr lang="en-GB" sz="1400" b="0" baseline="-25000">
                <a:solidFill>
                  <a:schemeClr val="tx1"/>
                </a:solidFill>
                <a:latin typeface="Arial" pitchFamily="34" charset="0"/>
              </a:endParaRPr>
            </a:p>
          </p:txBody>
        </p:sp>
        <p:sp>
          <p:nvSpPr>
            <p:cNvPr id="80" name="Text Box 75"/>
            <p:cNvSpPr txBox="1">
              <a:spLocks noChangeArrowheads="1"/>
            </p:cNvSpPr>
            <p:nvPr/>
          </p:nvSpPr>
          <p:spPr bwMode="auto">
            <a:xfrm>
              <a:off x="6619875" y="1189038"/>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6</a:t>
              </a:r>
              <a:endParaRPr lang="en-GB" sz="1400" b="0" baseline="-25000">
                <a:solidFill>
                  <a:schemeClr val="tx1"/>
                </a:solidFill>
                <a:latin typeface="Arial" pitchFamily="34" charset="0"/>
              </a:endParaRPr>
            </a:p>
          </p:txBody>
        </p:sp>
        <p:sp>
          <p:nvSpPr>
            <p:cNvPr id="81" name="Text Box 76"/>
            <p:cNvSpPr txBox="1">
              <a:spLocks noChangeArrowheads="1"/>
            </p:cNvSpPr>
            <p:nvPr/>
          </p:nvSpPr>
          <p:spPr bwMode="auto">
            <a:xfrm>
              <a:off x="7875588" y="1189038"/>
              <a:ext cx="3762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7</a:t>
              </a:r>
              <a:endParaRPr lang="en-GB" sz="1400" b="0" baseline="-25000">
                <a:solidFill>
                  <a:schemeClr val="tx1"/>
                </a:solidFill>
                <a:latin typeface="Arial" pitchFamily="34" charset="0"/>
              </a:endParaRPr>
            </a:p>
          </p:txBody>
        </p:sp>
        <p:sp>
          <p:nvSpPr>
            <p:cNvPr id="82" name="Line 77"/>
            <p:cNvSpPr>
              <a:spLocks noChangeShapeType="1"/>
            </p:cNvSpPr>
            <p:nvPr/>
          </p:nvSpPr>
          <p:spPr bwMode="auto">
            <a:xfrm flipH="1" flipV="1">
              <a:off x="1263650" y="2684463"/>
              <a:ext cx="0" cy="606425"/>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3" name="Text Box 78"/>
            <p:cNvSpPr txBox="1">
              <a:spLocks noChangeArrowheads="1"/>
            </p:cNvSpPr>
            <p:nvPr/>
          </p:nvSpPr>
          <p:spPr bwMode="auto">
            <a:xfrm>
              <a:off x="3786156" y="3556000"/>
              <a:ext cx="2108268" cy="4129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dirty="0" err="1" smtClean="0">
                  <a:solidFill>
                    <a:schemeClr val="accent1"/>
                  </a:solidFill>
                  <a:latin typeface="Arial" pitchFamily="34" charset="0"/>
                </a:rPr>
                <a:t>Metallic</a:t>
              </a:r>
              <a:r>
                <a:rPr lang="fr-CH" sz="1600" b="0" dirty="0" smtClean="0">
                  <a:solidFill>
                    <a:schemeClr val="accent1"/>
                  </a:solidFill>
                  <a:latin typeface="Arial" pitchFamily="34" charset="0"/>
                </a:rPr>
                <a:t> drift tubes</a:t>
              </a:r>
              <a:endParaRPr lang="en-GB" sz="1600" b="0" baseline="-25000" dirty="0">
                <a:solidFill>
                  <a:schemeClr val="accent1"/>
                </a:solidFill>
                <a:latin typeface="Arial" pitchFamily="34" charset="0"/>
              </a:endParaRPr>
            </a:p>
          </p:txBody>
        </p:sp>
        <p:sp>
          <p:nvSpPr>
            <p:cNvPr id="84" name="Text Box 79"/>
            <p:cNvSpPr txBox="1">
              <a:spLocks noChangeArrowheads="1"/>
            </p:cNvSpPr>
            <p:nvPr/>
          </p:nvSpPr>
          <p:spPr bwMode="auto">
            <a:xfrm>
              <a:off x="8369618" y="3239353"/>
              <a:ext cx="1408113" cy="900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400" b="0" dirty="0" smtClean="0">
                  <a:solidFill>
                    <a:srgbClr val="7FD13B"/>
                  </a:solidFill>
                  <a:latin typeface="Arial" pitchFamily="34" charset="0"/>
                </a:rPr>
                <a:t>RF </a:t>
              </a:r>
              <a:r>
                <a:rPr lang="fr-CH" sz="1400" b="0" dirty="0" err="1" smtClean="0">
                  <a:solidFill>
                    <a:srgbClr val="7FD13B"/>
                  </a:solidFill>
                  <a:latin typeface="Arial" pitchFamily="34" charset="0"/>
                </a:rPr>
                <a:t>generator</a:t>
              </a:r>
              <a:r>
                <a:rPr lang="fr-CH" sz="1400" b="0" dirty="0" smtClean="0">
                  <a:solidFill>
                    <a:srgbClr val="7FD13B"/>
                  </a:solidFill>
                  <a:latin typeface="Arial" pitchFamily="34" charset="0"/>
                </a:rPr>
                <a:t> </a:t>
              </a:r>
              <a:r>
                <a:rPr lang="fr-CH" sz="1400" b="0" dirty="0" err="1" smtClean="0">
                  <a:solidFill>
                    <a:srgbClr val="7FD13B"/>
                  </a:solidFill>
                  <a:latin typeface="Arial" pitchFamily="34" charset="0"/>
                </a:rPr>
                <a:t>with</a:t>
              </a:r>
              <a:r>
                <a:rPr lang="fr-CH" sz="1400" b="0" dirty="0" smtClean="0">
                  <a:solidFill>
                    <a:srgbClr val="7FD13B"/>
                  </a:solidFill>
                  <a:latin typeface="Arial" pitchFamily="34" charset="0"/>
                </a:rPr>
                <a:t> </a:t>
              </a:r>
              <a:r>
                <a:rPr lang="fr-CH" sz="1400" b="0" dirty="0" err="1" smtClean="0">
                  <a:solidFill>
                    <a:srgbClr val="7FD13B"/>
                  </a:solidFill>
                  <a:latin typeface="Arial" pitchFamily="34" charset="0"/>
                </a:rPr>
                <a:t>fixed</a:t>
              </a:r>
              <a:r>
                <a:rPr lang="fr-CH" sz="1400" b="0" dirty="0" smtClean="0">
                  <a:solidFill>
                    <a:srgbClr val="7FD13B"/>
                  </a:solidFill>
                  <a:latin typeface="Arial" pitchFamily="34" charset="0"/>
                </a:rPr>
                <a:t> </a:t>
              </a:r>
              <a:r>
                <a:rPr lang="fr-CH" sz="1400" b="0" dirty="0" err="1" smtClean="0">
                  <a:solidFill>
                    <a:srgbClr val="7FD13B"/>
                  </a:solidFill>
                  <a:latin typeface="Arial" pitchFamily="34" charset="0"/>
                </a:rPr>
                <a:t>frequency</a:t>
              </a:r>
              <a:endParaRPr lang="en-GB" sz="1400" b="0" baseline="-25000" dirty="0">
                <a:solidFill>
                  <a:srgbClr val="7FD13B"/>
                </a:solidFill>
                <a:latin typeface="Arial" pitchFamily="34" charset="0"/>
              </a:endParaRPr>
            </a:p>
          </p:txBody>
        </p:sp>
        <p:sp>
          <p:nvSpPr>
            <p:cNvPr id="85" name="Arc 81"/>
            <p:cNvSpPr>
              <a:spLocks/>
            </p:cNvSpPr>
            <p:nvPr/>
          </p:nvSpPr>
          <p:spPr bwMode="auto">
            <a:xfrm>
              <a:off x="2260600" y="2192338"/>
              <a:ext cx="150813" cy="523875"/>
            </a:xfrm>
            <a:custGeom>
              <a:avLst/>
              <a:gdLst>
                <a:gd name="T0" fmla="*/ 0 w 21600"/>
                <a:gd name="T1" fmla="*/ 0 h 43124"/>
                <a:gd name="T2" fmla="*/ 12672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6" name="Arc 82"/>
            <p:cNvSpPr>
              <a:spLocks/>
            </p:cNvSpPr>
            <p:nvPr/>
          </p:nvSpPr>
          <p:spPr bwMode="auto">
            <a:xfrm>
              <a:off x="4025900" y="2193925"/>
              <a:ext cx="153988" cy="523875"/>
            </a:xfrm>
            <a:custGeom>
              <a:avLst/>
              <a:gdLst>
                <a:gd name="T0" fmla="*/ 0 w 21600"/>
                <a:gd name="T1" fmla="*/ 0 h 43124"/>
                <a:gd name="T2" fmla="*/ 12939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 name="Arc 83"/>
            <p:cNvSpPr>
              <a:spLocks/>
            </p:cNvSpPr>
            <p:nvPr/>
          </p:nvSpPr>
          <p:spPr bwMode="auto">
            <a:xfrm>
              <a:off x="3049588" y="2192338"/>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 name="Arc 84"/>
            <p:cNvSpPr>
              <a:spLocks/>
            </p:cNvSpPr>
            <p:nvPr/>
          </p:nvSpPr>
          <p:spPr bwMode="auto">
            <a:xfrm>
              <a:off x="4930775" y="2193925"/>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 name="Arc 85"/>
            <p:cNvSpPr>
              <a:spLocks/>
            </p:cNvSpPr>
            <p:nvPr/>
          </p:nvSpPr>
          <p:spPr bwMode="auto">
            <a:xfrm>
              <a:off x="5970588" y="2190750"/>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 name="Arc 86"/>
            <p:cNvSpPr>
              <a:spLocks/>
            </p:cNvSpPr>
            <p:nvPr/>
          </p:nvSpPr>
          <p:spPr bwMode="auto">
            <a:xfrm>
              <a:off x="7205663" y="2205038"/>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 name="Arc 87"/>
            <p:cNvSpPr>
              <a:spLocks/>
            </p:cNvSpPr>
            <p:nvPr/>
          </p:nvSpPr>
          <p:spPr bwMode="auto">
            <a:xfrm>
              <a:off x="8515350" y="2206625"/>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 name="Line 88"/>
            <p:cNvSpPr>
              <a:spLocks noChangeShapeType="1"/>
            </p:cNvSpPr>
            <p:nvPr/>
          </p:nvSpPr>
          <p:spPr bwMode="auto">
            <a:xfrm flipH="1" flipV="1">
              <a:off x="8134350" y="2741613"/>
              <a:ext cx="0" cy="8048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 name="Rectangle 89"/>
            <p:cNvSpPr>
              <a:spLocks noChangeArrowheads="1"/>
            </p:cNvSpPr>
            <p:nvPr/>
          </p:nvSpPr>
          <p:spPr bwMode="auto">
            <a:xfrm>
              <a:off x="971550" y="2620963"/>
              <a:ext cx="517525" cy="1143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4" name="Rectangle 90"/>
            <p:cNvSpPr>
              <a:spLocks noChangeArrowheads="1"/>
            </p:cNvSpPr>
            <p:nvPr/>
          </p:nvSpPr>
          <p:spPr bwMode="auto">
            <a:xfrm>
              <a:off x="966788" y="2201863"/>
              <a:ext cx="517525" cy="104775"/>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5" name="Rectangle 91"/>
            <p:cNvSpPr>
              <a:spLocks noChangeArrowheads="1"/>
            </p:cNvSpPr>
            <p:nvPr/>
          </p:nvSpPr>
          <p:spPr bwMode="auto">
            <a:xfrm>
              <a:off x="962025" y="2201863"/>
              <a:ext cx="109538" cy="5334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1" name="Content Placeholder 2"/>
          <p:cNvSpPr txBox="1">
            <a:spLocks/>
          </p:cNvSpPr>
          <p:nvPr/>
        </p:nvSpPr>
        <p:spPr>
          <a:xfrm>
            <a:off x="521550" y="1088740"/>
            <a:ext cx="8010890" cy="450050"/>
          </a:xfrm>
          <a:prstGeom prst="rect">
            <a:avLst/>
          </a:prstGeom>
        </p:spPr>
        <p:txBody>
          <a:bodyPr vert="horz">
            <a:normAutofit fontScale="9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charset="2"/>
              <a:buChar char="§"/>
            </a:pPr>
            <a:r>
              <a:rPr lang="en-US" dirty="0" smtClean="0"/>
              <a:t>Linear accelerator</a:t>
            </a:r>
          </a:p>
        </p:txBody>
      </p:sp>
    </p:spTree>
    <p:extLst>
      <p:ext uri="{BB962C8B-B14F-4D97-AF65-F5344CB8AC3E}">
        <p14:creationId xmlns:p14="http://schemas.microsoft.com/office/powerpoint/2010/main" val="225242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a:t>B</a:t>
            </a:r>
            <a:r>
              <a:rPr lang="en-US" sz="4400" dirty="0" smtClean="0"/>
              <a:t>rief historic overview</a:t>
            </a:r>
            <a:endParaRPr lang="en-US" dirty="0"/>
          </a:p>
        </p:txBody>
      </p:sp>
      <p:sp>
        <p:nvSpPr>
          <p:cNvPr id="3" name="Content Placeholder 2"/>
          <p:cNvSpPr>
            <a:spLocks noGrp="1"/>
          </p:cNvSpPr>
          <p:nvPr>
            <p:ph idx="1"/>
          </p:nvPr>
        </p:nvSpPr>
        <p:spPr>
          <a:xfrm>
            <a:off x="431540" y="1313765"/>
            <a:ext cx="8595955" cy="4545505"/>
          </a:xfrm>
        </p:spPr>
        <p:txBody>
          <a:bodyPr>
            <a:normAutofit/>
          </a:bodyPr>
          <a:lstStyle/>
          <a:p>
            <a:pPr>
              <a:buFont typeface="Wingdings" charset="2"/>
              <a:buChar char="§"/>
            </a:pPr>
            <a:r>
              <a:rPr lang="en-US" dirty="0" smtClean="0"/>
              <a:t>Synchrotron (1959: CERN PS and BNL AGS)</a:t>
            </a:r>
          </a:p>
          <a:p>
            <a:pPr lvl="1"/>
            <a:r>
              <a:rPr lang="en-US" dirty="0" smtClean="0"/>
              <a:t>Fixed radius for particle orbit</a:t>
            </a:r>
          </a:p>
          <a:p>
            <a:pPr lvl="1"/>
            <a:r>
              <a:rPr lang="en-US" dirty="0" smtClean="0"/>
              <a:t>Varying magnetic field</a:t>
            </a:r>
          </a:p>
          <a:p>
            <a:pPr lvl="1"/>
            <a:r>
              <a:rPr lang="en-US" dirty="0" smtClean="0"/>
              <a:t>Varying radio frequency</a:t>
            </a:r>
          </a:p>
          <a:p>
            <a:pPr lvl="1"/>
            <a:r>
              <a:rPr lang="en-US" dirty="0" smtClean="0"/>
              <a:t>Important focusing of particle beams</a:t>
            </a:r>
          </a:p>
          <a:p>
            <a:pPr lvl="1"/>
            <a:r>
              <a:rPr lang="en-US" dirty="0" smtClean="0"/>
              <a:t>Providing beam for fixed target physics</a:t>
            </a:r>
          </a:p>
          <a:p>
            <a:pPr lvl="1"/>
            <a:r>
              <a:rPr lang="en-US" dirty="0" smtClean="0"/>
              <a:t>Paved the way to colliders</a:t>
            </a:r>
          </a:p>
          <a:p>
            <a:r>
              <a:rPr lang="en-US" dirty="0" smtClean="0"/>
              <a:t>These lectures will predominantly deal with synchrotron accelerators.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8</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63963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15" y="-81390"/>
            <a:ext cx="2496982" cy="1215135"/>
          </a:xfrm>
          <a:prstGeom prst="rect">
            <a:avLst/>
          </a:prstGeom>
          <a:ln>
            <a:noFill/>
          </a:ln>
          <a:effectLst>
            <a:reflection blurRad="12700" stA="30000" endPos="30000" dist="5000" dir="5400000" sy="-100000" algn="bl" rotWithShape="0"/>
          </a:effectLst>
          <a:scene3d>
            <a:camera prst="perspectiveContrastingLeftFacing" fov="4200000">
              <a:rot lat="1020000" lon="19860000" rev="0"/>
            </a:camera>
            <a:lightRig rig="threePt" dir="t">
              <a:rot lat="0" lon="0" rev="2700000"/>
            </a:lightRig>
          </a:scene3d>
          <a:sp3d>
            <a:bevelT w="63500" h="50800"/>
          </a:sp3d>
        </p:spPr>
      </p:pic>
      <p:sp>
        <p:nvSpPr>
          <p:cNvPr id="2" name="Title 1"/>
          <p:cNvSpPr>
            <a:spLocks noGrp="1"/>
          </p:cNvSpPr>
          <p:nvPr>
            <p:ph type="title"/>
          </p:nvPr>
        </p:nvSpPr>
        <p:spPr>
          <a:xfrm>
            <a:off x="1871699" y="53625"/>
            <a:ext cx="6345705" cy="914400"/>
          </a:xfrm>
        </p:spPr>
        <p:txBody>
          <a:bodyPr/>
          <a:lstStyle/>
          <a:p>
            <a:r>
              <a:rPr lang="en-US" sz="4400" dirty="0" smtClean="0"/>
              <a:t>The Mathematics we Need</a:t>
            </a:r>
            <a:endParaRPr lang="en-US" dirty="0"/>
          </a:p>
        </p:txBody>
      </p:sp>
      <p:sp>
        <p:nvSpPr>
          <p:cNvPr id="3" name="Content Placeholder 2"/>
          <p:cNvSpPr>
            <a:spLocks noGrp="1"/>
          </p:cNvSpPr>
          <p:nvPr>
            <p:ph idx="1"/>
          </p:nvPr>
        </p:nvSpPr>
        <p:spPr>
          <a:xfrm>
            <a:off x="521550" y="1178750"/>
            <a:ext cx="7052320" cy="495055"/>
          </a:xfrm>
        </p:spPr>
        <p:txBody>
          <a:bodyPr>
            <a:normAutofit fontScale="92500" lnSpcReduction="20000"/>
          </a:bodyPr>
          <a:lstStyle/>
          <a:p>
            <a:r>
              <a:rPr lang="en-US" sz="3200" dirty="0" smtClean="0"/>
              <a:t>Differential equations:</a:t>
            </a:r>
          </a:p>
        </p:txBody>
      </p:sp>
      <p:sp>
        <p:nvSpPr>
          <p:cNvPr id="4" name="Date Placeholder 3"/>
          <p:cNvSpPr>
            <a:spLocks noGrp="1"/>
          </p:cNvSpPr>
          <p:nvPr>
            <p:ph type="dt" sz="half" idx="10"/>
          </p:nvPr>
        </p:nvSpPr>
        <p:spPr/>
        <p:txBody>
          <a:bodyPr/>
          <a:lstStyle/>
          <a:p>
            <a:pPr algn="ctr"/>
            <a:r>
              <a:rPr lang="en-US" smtClean="0"/>
              <a:t>XV Mexican School on Particle and Fields Puebla, Mexico, 6 September 2012</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9</a:t>
            </a:fld>
            <a:endParaRPr lang="en-US" dirty="0"/>
          </a:p>
        </p:txBody>
      </p:sp>
      <p:cxnSp>
        <p:nvCxnSpPr>
          <p:cNvPr id="8" name="Straight Connector 7"/>
          <p:cNvCxnSpPr/>
          <p:nvPr/>
        </p:nvCxnSpPr>
        <p:spPr>
          <a:xfrm>
            <a:off x="1000100" y="1088740"/>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13" name="Picture 71" descr="pendulu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34797" y="1143927"/>
            <a:ext cx="2247693" cy="219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3"/>
          <p:cNvSpPr txBox="1">
            <a:spLocks noChangeArrowheads="1"/>
          </p:cNvSpPr>
          <p:nvPr/>
        </p:nvSpPr>
        <p:spPr bwMode="auto">
          <a:xfrm>
            <a:off x="7311705" y="1696273"/>
            <a:ext cx="266726" cy="3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a:solidFill>
                  <a:schemeClr val="hlink"/>
                </a:solidFill>
              </a:rPr>
              <a:t>L</a:t>
            </a:r>
            <a:endParaRPr lang="en-US">
              <a:solidFill>
                <a:schemeClr val="hlink"/>
              </a:solidFill>
            </a:endParaRPr>
          </a:p>
        </p:txBody>
      </p:sp>
      <p:sp>
        <p:nvSpPr>
          <p:cNvPr id="15" name="Text Box 34"/>
          <p:cNvSpPr txBox="1">
            <a:spLocks noChangeArrowheads="1"/>
          </p:cNvSpPr>
          <p:nvPr/>
        </p:nvSpPr>
        <p:spPr bwMode="auto">
          <a:xfrm>
            <a:off x="6912260" y="2798930"/>
            <a:ext cx="332659" cy="3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solidFill>
                  <a:schemeClr val="hlink"/>
                </a:solidFill>
              </a:rPr>
              <a:t>M</a:t>
            </a:r>
          </a:p>
        </p:txBody>
      </p:sp>
      <p:sp>
        <p:nvSpPr>
          <p:cNvPr id="16" name="Freeform 52"/>
          <p:cNvSpPr>
            <a:spLocks/>
          </p:cNvSpPr>
          <p:nvPr/>
        </p:nvSpPr>
        <p:spPr bwMode="auto">
          <a:xfrm>
            <a:off x="7452320" y="2618910"/>
            <a:ext cx="781788" cy="191724"/>
          </a:xfrm>
          <a:custGeom>
            <a:avLst/>
            <a:gdLst>
              <a:gd name="T0" fmla="*/ 0 w 1327"/>
              <a:gd name="T1" fmla="*/ 0 h 195"/>
              <a:gd name="T2" fmla="*/ 130 w 1327"/>
              <a:gd name="T3" fmla="*/ 52 h 195"/>
              <a:gd name="T4" fmla="*/ 252 w 1327"/>
              <a:gd name="T5" fmla="*/ 0 h 195"/>
              <a:gd name="T6" fmla="*/ 0 60000 65536"/>
              <a:gd name="T7" fmla="*/ 0 60000 65536"/>
              <a:gd name="T8" fmla="*/ 0 60000 65536"/>
              <a:gd name="T9" fmla="*/ 0 w 1327"/>
              <a:gd name="T10" fmla="*/ 0 h 195"/>
              <a:gd name="T11" fmla="*/ 1327 w 1327"/>
              <a:gd name="T12" fmla="*/ 195 h 195"/>
            </a:gdLst>
            <a:ahLst/>
            <a:cxnLst>
              <a:cxn ang="T6">
                <a:pos x="T0" y="T1"/>
              </a:cxn>
              <a:cxn ang="T7">
                <a:pos x="T2" y="T3"/>
              </a:cxn>
              <a:cxn ang="T8">
                <a:pos x="T4" y="T5"/>
              </a:cxn>
            </a:cxnLst>
            <a:rect l="T9" t="T10" r="T11" b="T12"/>
            <a:pathLst>
              <a:path w="1327" h="195">
                <a:moveTo>
                  <a:pt x="0" y="0"/>
                </a:moveTo>
                <a:cubicBezTo>
                  <a:pt x="231" y="97"/>
                  <a:pt x="463" y="195"/>
                  <a:pt x="684" y="195"/>
                </a:cubicBezTo>
                <a:cubicBezTo>
                  <a:pt x="905" y="195"/>
                  <a:pt x="1116" y="97"/>
                  <a:pt x="1327" y="0"/>
                </a:cubicBezTo>
              </a:path>
            </a:pathLst>
          </a:custGeom>
          <a:noFill/>
          <a:ln w="31750">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Line 30"/>
          <p:cNvSpPr>
            <a:spLocks noChangeShapeType="1"/>
          </p:cNvSpPr>
          <p:nvPr/>
        </p:nvSpPr>
        <p:spPr bwMode="auto">
          <a:xfrm>
            <a:off x="7846656" y="967420"/>
            <a:ext cx="0" cy="2580660"/>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5"/>
          <p:cNvSpPr>
            <a:spLocks noChangeShapeType="1"/>
          </p:cNvSpPr>
          <p:nvPr/>
        </p:nvSpPr>
        <p:spPr bwMode="auto">
          <a:xfrm flipH="1">
            <a:off x="7199320" y="975028"/>
            <a:ext cx="726754" cy="2636959"/>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2"/>
          <p:cNvSpPr>
            <a:spLocks noChangeShapeType="1"/>
          </p:cNvSpPr>
          <p:nvPr/>
        </p:nvSpPr>
        <p:spPr bwMode="auto">
          <a:xfrm>
            <a:off x="7789714" y="953725"/>
            <a:ext cx="657825" cy="2646089"/>
          </a:xfrm>
          <a:prstGeom prst="line">
            <a:avLst/>
          </a:prstGeom>
          <a:noFill/>
          <a:ln w="19050" cap="rnd">
            <a:solidFill>
              <a:schemeClr val="hlink"/>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73"/>
          <p:cNvSpPr>
            <a:spLocks noChangeShapeType="1"/>
          </p:cNvSpPr>
          <p:nvPr/>
        </p:nvSpPr>
        <p:spPr bwMode="auto">
          <a:xfrm flipV="1">
            <a:off x="7499013" y="1166751"/>
            <a:ext cx="208286" cy="5843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Line 74"/>
          <p:cNvSpPr>
            <a:spLocks noChangeShapeType="1"/>
          </p:cNvSpPr>
          <p:nvPr/>
        </p:nvSpPr>
        <p:spPr bwMode="auto">
          <a:xfrm flipH="1">
            <a:off x="7137284" y="2026465"/>
            <a:ext cx="250840" cy="72746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 name="Content Placeholder 2"/>
          <p:cNvSpPr txBox="1">
            <a:spLocks/>
          </p:cNvSpPr>
          <p:nvPr/>
        </p:nvSpPr>
        <p:spPr>
          <a:xfrm>
            <a:off x="521550" y="1673805"/>
            <a:ext cx="4410490" cy="495055"/>
          </a:xfrm>
          <a:prstGeom prst="rect">
            <a:avLst/>
          </a:prstGeom>
        </p:spPr>
        <p:txBody>
          <a:bodyPr vert="horz">
            <a:normAutofit fontScale="925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Distance from center = </a:t>
            </a:r>
          </a:p>
        </p:txBody>
      </p:sp>
      <p:graphicFrame>
        <p:nvGraphicFramePr>
          <p:cNvPr id="24" name="Object 43"/>
          <p:cNvGraphicFramePr>
            <a:graphicFrameLocks noChangeAspect="1"/>
          </p:cNvGraphicFramePr>
          <p:nvPr>
            <p:extLst>
              <p:ext uri="{D42A27DB-BD31-4B8C-83A1-F6EECF244321}">
                <p14:modId xmlns:p14="http://schemas.microsoft.com/office/powerpoint/2010/main" val="3629528681"/>
              </p:ext>
            </p:extLst>
          </p:nvPr>
        </p:nvGraphicFramePr>
        <p:xfrm>
          <a:off x="4526995" y="2270370"/>
          <a:ext cx="1290637" cy="663575"/>
        </p:xfrm>
        <a:graphic>
          <a:graphicData uri="http://schemas.openxmlformats.org/presentationml/2006/ole">
            <mc:AlternateContent xmlns:mc="http://schemas.openxmlformats.org/markup-compatibility/2006">
              <mc:Choice xmlns:v="urn:schemas-microsoft-com:vml" Requires="v">
                <p:oleObj spid="_x0000_s2482" name="Equation" r:id="rId6" imgW="939800" imgH="482600" progId="Equation.3">
                  <p:embed/>
                </p:oleObj>
              </mc:Choice>
              <mc:Fallback>
                <p:oleObj name="Equation" r:id="rId6" imgW="939800" imgH="482600" progId="Equation.3">
                  <p:embed/>
                  <p:pic>
                    <p:nvPicPr>
                      <p:cNvPr id="0" name=""/>
                      <p:cNvPicPr>
                        <a:picLocks noChangeAspect="1" noChangeArrowheads="1"/>
                      </p:cNvPicPr>
                      <p:nvPr/>
                    </p:nvPicPr>
                    <p:blipFill>
                      <a:blip r:embed="rId7">
                        <a:alphaModFix amt="50000"/>
                      </a:blip>
                      <a:srcRect/>
                      <a:stretch>
                        <a:fillRect/>
                      </a:stretch>
                    </p:blipFill>
                    <p:spPr bwMode="auto">
                      <a:xfrm>
                        <a:off x="4526995" y="2270370"/>
                        <a:ext cx="1290637" cy="663575"/>
                      </a:xfrm>
                      <a:prstGeom prst="rect">
                        <a:avLst/>
                      </a:prstGeom>
                      <a:solidFill>
                        <a:schemeClr val="tx1"/>
                      </a:solidFill>
                      <a:ln>
                        <a:noFill/>
                      </a:ln>
                      <a:effectLst/>
                    </p:spPr>
                  </p:pic>
                </p:oleObj>
              </mc:Fallback>
            </mc:AlternateContent>
          </a:graphicData>
        </a:graphic>
      </p:graphicFrame>
      <p:sp>
        <p:nvSpPr>
          <p:cNvPr id="25" name="Content Placeholder 2"/>
          <p:cNvSpPr txBox="1">
            <a:spLocks/>
          </p:cNvSpPr>
          <p:nvPr/>
        </p:nvSpPr>
        <p:spPr>
          <a:xfrm>
            <a:off x="521550" y="2348880"/>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Velocity of mass M: </a:t>
            </a:r>
          </a:p>
        </p:txBody>
      </p:sp>
      <p:graphicFrame>
        <p:nvGraphicFramePr>
          <p:cNvPr id="26" name="Object 43"/>
          <p:cNvGraphicFramePr>
            <a:graphicFrameLocks noChangeAspect="1"/>
          </p:cNvGraphicFramePr>
          <p:nvPr>
            <p:extLst>
              <p:ext uri="{D42A27DB-BD31-4B8C-83A1-F6EECF244321}">
                <p14:modId xmlns:p14="http://schemas.microsoft.com/office/powerpoint/2010/main" val="3250356933"/>
              </p:ext>
            </p:extLst>
          </p:nvPr>
        </p:nvGraphicFramePr>
        <p:xfrm>
          <a:off x="4797025" y="1747062"/>
          <a:ext cx="452438" cy="331788"/>
        </p:xfrm>
        <a:graphic>
          <a:graphicData uri="http://schemas.openxmlformats.org/presentationml/2006/ole">
            <mc:AlternateContent xmlns:mc="http://schemas.openxmlformats.org/markup-compatibility/2006">
              <mc:Choice xmlns:v="urn:schemas-microsoft-com:vml" Requires="v">
                <p:oleObj spid="_x0000_s2483" name="Equation" r:id="rId8" imgW="330200" imgH="241300" progId="Equation.3">
                  <p:embed/>
                </p:oleObj>
              </mc:Choice>
              <mc:Fallback>
                <p:oleObj name="Equation" r:id="rId8" imgW="330200" imgH="241300" progId="Equation.3">
                  <p:embed/>
                  <p:pic>
                    <p:nvPicPr>
                      <p:cNvPr id="0" name=""/>
                      <p:cNvPicPr>
                        <a:picLocks noChangeAspect="1" noChangeArrowheads="1"/>
                      </p:cNvPicPr>
                      <p:nvPr/>
                    </p:nvPicPr>
                    <p:blipFill>
                      <a:blip r:embed="rId9">
                        <a:alphaModFix amt="50000"/>
                      </a:blip>
                      <a:srcRect/>
                      <a:stretch>
                        <a:fillRect/>
                      </a:stretch>
                    </p:blipFill>
                    <p:spPr bwMode="auto">
                      <a:xfrm>
                        <a:off x="4797025" y="1747062"/>
                        <a:ext cx="452438" cy="331788"/>
                      </a:xfrm>
                      <a:prstGeom prst="rect">
                        <a:avLst/>
                      </a:prstGeom>
                      <a:solidFill>
                        <a:schemeClr val="tx1"/>
                      </a:solidFill>
                      <a:ln>
                        <a:noFill/>
                      </a:ln>
                      <a:effectLst/>
                    </p:spPr>
                  </p:pic>
                </p:oleObj>
              </mc:Fallback>
            </mc:AlternateContent>
          </a:graphicData>
        </a:graphic>
      </p:graphicFrame>
      <p:sp>
        <p:nvSpPr>
          <p:cNvPr id="27" name="Content Placeholder 2"/>
          <p:cNvSpPr txBox="1">
            <a:spLocks/>
          </p:cNvSpPr>
          <p:nvPr/>
        </p:nvSpPr>
        <p:spPr>
          <a:xfrm>
            <a:off x="521550" y="3158970"/>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Acceleration of mass M: </a:t>
            </a:r>
          </a:p>
        </p:txBody>
      </p:sp>
      <p:graphicFrame>
        <p:nvGraphicFramePr>
          <p:cNvPr id="29" name="Object 45"/>
          <p:cNvGraphicFramePr>
            <a:graphicFrameLocks noChangeAspect="1"/>
          </p:cNvGraphicFramePr>
          <p:nvPr>
            <p:extLst>
              <p:ext uri="{D42A27DB-BD31-4B8C-83A1-F6EECF244321}">
                <p14:modId xmlns:p14="http://schemas.microsoft.com/office/powerpoint/2010/main" val="4015008015"/>
              </p:ext>
            </p:extLst>
          </p:nvPr>
        </p:nvGraphicFramePr>
        <p:xfrm>
          <a:off x="5112060" y="3045535"/>
          <a:ext cx="1533525" cy="698500"/>
        </p:xfrm>
        <a:graphic>
          <a:graphicData uri="http://schemas.openxmlformats.org/presentationml/2006/ole">
            <mc:AlternateContent xmlns:mc="http://schemas.openxmlformats.org/markup-compatibility/2006">
              <mc:Choice xmlns:v="urn:schemas-microsoft-com:vml" Requires="v">
                <p:oleObj spid="_x0000_s2484" name="Equation" r:id="rId10" imgW="1117440" imgH="507960" progId="Equation.3">
                  <p:embed/>
                </p:oleObj>
              </mc:Choice>
              <mc:Fallback>
                <p:oleObj name="Equation" r:id="rId10" imgW="1117440" imgH="507960" progId="Equation.3">
                  <p:embed/>
                  <p:pic>
                    <p:nvPicPr>
                      <p:cNvPr id="0" name=""/>
                      <p:cNvPicPr>
                        <a:picLocks noChangeAspect="1" noChangeArrowheads="1"/>
                      </p:cNvPicPr>
                      <p:nvPr/>
                    </p:nvPicPr>
                    <p:blipFill>
                      <a:blip r:embed="rId11">
                        <a:alphaModFix amt="60000"/>
                        <a:extLst>
                          <a:ext uri="{28A0092B-C50C-407E-A947-70E740481C1C}">
                            <a14:useLocalDpi xmlns:a14="http://schemas.microsoft.com/office/drawing/2010/main" val="0"/>
                          </a:ext>
                        </a:extLst>
                      </a:blip>
                      <a:srcRect/>
                      <a:stretch>
                        <a:fillRect/>
                      </a:stretch>
                    </p:blipFill>
                    <p:spPr bwMode="auto">
                      <a:xfrm>
                        <a:off x="5112060" y="3045535"/>
                        <a:ext cx="1533525" cy="698500"/>
                      </a:xfrm>
                      <a:prstGeom prst="rect">
                        <a:avLst/>
                      </a:prstGeom>
                      <a:solidFill>
                        <a:srgbClr val="FFFFFF"/>
                      </a:solidFill>
                      <a:ln>
                        <a:noFill/>
                      </a:ln>
                      <a:effectLst/>
                    </p:spPr>
                  </p:pic>
                </p:oleObj>
              </mc:Fallback>
            </mc:AlternateContent>
          </a:graphicData>
        </a:graphic>
      </p:graphicFrame>
      <p:sp>
        <p:nvSpPr>
          <p:cNvPr id="31" name="Content Placeholder 2"/>
          <p:cNvSpPr txBox="1">
            <a:spLocks/>
          </p:cNvSpPr>
          <p:nvPr/>
        </p:nvSpPr>
        <p:spPr>
          <a:xfrm>
            <a:off x="4797025" y="1673805"/>
            <a:ext cx="1440161" cy="495055"/>
          </a:xfrm>
          <a:prstGeom prst="rect">
            <a:avLst/>
          </a:prstGeom>
        </p:spPr>
        <p:txBody>
          <a:bodyPr vert="horz">
            <a:normAutofit fontScale="925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4914" lvl="1" indent="0">
              <a:buNone/>
            </a:pPr>
            <a:r>
              <a:rPr lang="en-US" sz="2800" dirty="0" smtClean="0">
                <a:latin typeface="Symbol" charset="2"/>
                <a:cs typeface="Symbol" charset="2"/>
              </a:rPr>
              <a:t>, q</a:t>
            </a:r>
            <a:r>
              <a:rPr lang="en-US" sz="2800" dirty="0" smtClean="0"/>
              <a:t> &lt;&lt;</a:t>
            </a:r>
          </a:p>
        </p:txBody>
      </p:sp>
      <p:sp>
        <p:nvSpPr>
          <p:cNvPr id="33" name="Text Box 8"/>
          <p:cNvSpPr txBox="1">
            <a:spLocks noChangeArrowheads="1"/>
          </p:cNvSpPr>
          <p:nvPr/>
        </p:nvSpPr>
        <p:spPr bwMode="auto">
          <a:xfrm>
            <a:off x="8236687" y="2483895"/>
            <a:ext cx="38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t>M</a:t>
            </a:r>
          </a:p>
        </p:txBody>
      </p:sp>
      <p:sp>
        <p:nvSpPr>
          <p:cNvPr id="36" name="Rectangle 27"/>
          <p:cNvSpPr>
            <a:spLocks noChangeArrowheads="1"/>
          </p:cNvSpPr>
          <p:nvPr/>
        </p:nvSpPr>
        <p:spPr bwMode="auto">
          <a:xfrm>
            <a:off x="8200020" y="2798930"/>
            <a:ext cx="1524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7" name="Line 28"/>
          <p:cNvSpPr>
            <a:spLocks noChangeShapeType="1"/>
          </p:cNvSpPr>
          <p:nvPr/>
        </p:nvSpPr>
        <p:spPr bwMode="auto">
          <a:xfrm>
            <a:off x="8262410" y="2843935"/>
            <a:ext cx="0" cy="83820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9"/>
          <p:cNvSpPr>
            <a:spLocks noChangeShapeType="1"/>
          </p:cNvSpPr>
          <p:nvPr/>
        </p:nvSpPr>
        <p:spPr bwMode="auto">
          <a:xfrm flipH="1">
            <a:off x="7992380" y="2843935"/>
            <a:ext cx="245984" cy="45005"/>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0"/>
          <p:cNvSpPr>
            <a:spLocks noChangeShapeType="1"/>
          </p:cNvSpPr>
          <p:nvPr/>
        </p:nvSpPr>
        <p:spPr bwMode="auto">
          <a:xfrm>
            <a:off x="8262411" y="2843935"/>
            <a:ext cx="180020" cy="765085"/>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Freeform 31"/>
          <p:cNvSpPr>
            <a:spLocks/>
          </p:cNvSpPr>
          <p:nvPr/>
        </p:nvSpPr>
        <p:spPr bwMode="auto">
          <a:xfrm>
            <a:off x="7857365" y="1808106"/>
            <a:ext cx="135015" cy="45719"/>
          </a:xfrm>
          <a:custGeom>
            <a:avLst/>
            <a:gdLst>
              <a:gd name="T0" fmla="*/ 0 w 144"/>
              <a:gd name="T1" fmla="*/ 48 h 56"/>
              <a:gd name="T2" fmla="*/ 48 w 144"/>
              <a:gd name="T3" fmla="*/ 48 h 56"/>
              <a:gd name="T4" fmla="*/ 144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12" y="52"/>
                  <a:pt x="24" y="56"/>
                  <a:pt x="48" y="48"/>
                </a:cubicBezTo>
                <a:cubicBezTo>
                  <a:pt x="72" y="40"/>
                  <a:pt x="108" y="20"/>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32"/>
          <p:cNvSpPr>
            <a:spLocks/>
          </p:cNvSpPr>
          <p:nvPr/>
        </p:nvSpPr>
        <p:spPr bwMode="auto">
          <a:xfrm>
            <a:off x="8262410" y="3248981"/>
            <a:ext cx="90010" cy="45719"/>
          </a:xfrm>
          <a:custGeom>
            <a:avLst/>
            <a:gdLst>
              <a:gd name="T0" fmla="*/ 0 w 144"/>
              <a:gd name="T1" fmla="*/ 48 h 56"/>
              <a:gd name="T2" fmla="*/ 48 w 144"/>
              <a:gd name="T3" fmla="*/ 48 h 56"/>
              <a:gd name="T4" fmla="*/ 144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12" y="52"/>
                  <a:pt x="24" y="56"/>
                  <a:pt x="48" y="48"/>
                </a:cubicBezTo>
                <a:cubicBezTo>
                  <a:pt x="72" y="40"/>
                  <a:pt x="108" y="20"/>
                  <a:pt x="1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Text Box 34"/>
          <p:cNvSpPr txBox="1">
            <a:spLocks noChangeArrowheads="1"/>
          </p:cNvSpPr>
          <p:nvPr/>
        </p:nvSpPr>
        <p:spPr bwMode="auto">
          <a:xfrm>
            <a:off x="7992380" y="3699030"/>
            <a:ext cx="506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t>Mg</a:t>
            </a:r>
          </a:p>
        </p:txBody>
      </p:sp>
      <p:sp>
        <p:nvSpPr>
          <p:cNvPr id="44" name="Text Box 35"/>
          <p:cNvSpPr txBox="1">
            <a:spLocks noChangeArrowheads="1"/>
          </p:cNvSpPr>
          <p:nvPr/>
        </p:nvSpPr>
        <p:spPr bwMode="auto">
          <a:xfrm>
            <a:off x="8397425" y="216886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dirty="0">
                <a:latin typeface="Times New Roman" charset="0"/>
                <a:sym typeface="Symbol" charset="0"/>
              </a:rPr>
              <a:t></a:t>
            </a:r>
            <a:endParaRPr lang="en-US" dirty="0">
              <a:latin typeface="Times New Roman" charset="0"/>
            </a:endParaRPr>
          </a:p>
        </p:txBody>
      </p:sp>
      <p:sp>
        <p:nvSpPr>
          <p:cNvPr id="45" name="Line 36"/>
          <p:cNvSpPr>
            <a:spLocks noChangeShapeType="1"/>
          </p:cNvSpPr>
          <p:nvPr/>
        </p:nvSpPr>
        <p:spPr bwMode="auto">
          <a:xfrm flipH="1" flipV="1">
            <a:off x="7947373" y="1853825"/>
            <a:ext cx="540061" cy="450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7"/>
          <p:cNvSpPr>
            <a:spLocks noChangeShapeType="1"/>
          </p:cNvSpPr>
          <p:nvPr/>
        </p:nvSpPr>
        <p:spPr bwMode="auto">
          <a:xfrm flipH="1">
            <a:off x="8307415" y="2573905"/>
            <a:ext cx="270030" cy="675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0"/>
          <p:cNvSpPr>
            <a:spLocks noChangeShapeType="1"/>
          </p:cNvSpPr>
          <p:nvPr/>
        </p:nvSpPr>
        <p:spPr bwMode="auto">
          <a:xfrm>
            <a:off x="8037385" y="2888940"/>
            <a:ext cx="180020" cy="765085"/>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29"/>
          <p:cNvSpPr>
            <a:spLocks noChangeShapeType="1"/>
          </p:cNvSpPr>
          <p:nvPr/>
        </p:nvSpPr>
        <p:spPr bwMode="auto">
          <a:xfrm flipH="1">
            <a:off x="8241451" y="3609020"/>
            <a:ext cx="200979" cy="45005"/>
          </a:xfrm>
          <a:prstGeom prst="line">
            <a:avLst/>
          </a:prstGeom>
          <a:noFill/>
          <a:ln w="19050">
            <a:solidFill>
              <a:schemeClr val="tx1"/>
            </a:solidFill>
            <a:prstDash val="sysDot"/>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ext Box 8"/>
          <p:cNvSpPr txBox="1">
            <a:spLocks noChangeArrowheads="1"/>
          </p:cNvSpPr>
          <p:nvPr/>
        </p:nvSpPr>
        <p:spPr bwMode="auto">
          <a:xfrm>
            <a:off x="7767355" y="2753925"/>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smtClean="0"/>
              <a:t>F</a:t>
            </a:r>
            <a:endParaRPr lang="en-US" sz="1800" dirty="0"/>
          </a:p>
        </p:txBody>
      </p:sp>
      <p:sp>
        <p:nvSpPr>
          <p:cNvPr id="52" name="Content Placeholder 2"/>
          <p:cNvSpPr txBox="1">
            <a:spLocks/>
          </p:cNvSpPr>
          <p:nvPr/>
        </p:nvSpPr>
        <p:spPr>
          <a:xfrm>
            <a:off x="535015" y="4104075"/>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Newton: F = m × a :</a:t>
            </a:r>
          </a:p>
        </p:txBody>
      </p:sp>
      <p:graphicFrame>
        <p:nvGraphicFramePr>
          <p:cNvPr id="53" name="Object 47"/>
          <p:cNvGraphicFramePr>
            <a:graphicFrameLocks noChangeAspect="1"/>
          </p:cNvGraphicFramePr>
          <p:nvPr>
            <p:extLst>
              <p:ext uri="{D42A27DB-BD31-4B8C-83A1-F6EECF244321}">
                <p14:modId xmlns:p14="http://schemas.microsoft.com/office/powerpoint/2010/main" val="49826350"/>
              </p:ext>
            </p:extLst>
          </p:nvPr>
        </p:nvGraphicFramePr>
        <p:xfrm>
          <a:off x="4492897" y="3888562"/>
          <a:ext cx="3319463" cy="890588"/>
        </p:xfrm>
        <a:graphic>
          <a:graphicData uri="http://schemas.openxmlformats.org/presentationml/2006/ole">
            <mc:AlternateContent xmlns:mc="http://schemas.openxmlformats.org/markup-compatibility/2006">
              <mc:Choice xmlns:v="urn:schemas-microsoft-com:vml" Requires="v">
                <p:oleObj spid="_x0000_s2485" name="Equation" r:id="rId12" imgW="2412720" imgH="647640" progId="Equation.3">
                  <p:embed/>
                </p:oleObj>
              </mc:Choice>
              <mc:Fallback>
                <p:oleObj name="Equation" r:id="rId12" imgW="2412720" imgH="647640" progId="Equation.3">
                  <p:embed/>
                  <p:pic>
                    <p:nvPicPr>
                      <p:cNvPr id="0" name=""/>
                      <p:cNvPicPr>
                        <a:picLocks noChangeAspect="1" noChangeArrowheads="1"/>
                      </p:cNvPicPr>
                      <p:nvPr/>
                    </p:nvPicPr>
                    <p:blipFill>
                      <a:blip r:embed="rId13">
                        <a:alphaModFix amt="50000"/>
                        <a:extLst>
                          <a:ext uri="{28A0092B-C50C-407E-A947-70E740481C1C}">
                            <a14:useLocalDpi xmlns:a14="http://schemas.microsoft.com/office/drawing/2010/main" val="0"/>
                          </a:ext>
                        </a:extLst>
                      </a:blip>
                      <a:srcRect/>
                      <a:stretch>
                        <a:fillRect/>
                      </a:stretch>
                    </p:blipFill>
                    <p:spPr bwMode="auto">
                      <a:xfrm>
                        <a:off x="4492897" y="3888562"/>
                        <a:ext cx="3319463" cy="890588"/>
                      </a:xfrm>
                      <a:prstGeom prst="rect">
                        <a:avLst/>
                      </a:prstGeom>
                      <a:solidFill>
                        <a:srgbClr val="FFFFFF"/>
                      </a:solidFill>
                      <a:ln>
                        <a:noFill/>
                      </a:ln>
                      <a:effectLst/>
                    </p:spPr>
                  </p:pic>
                </p:oleObj>
              </mc:Fallback>
            </mc:AlternateContent>
          </a:graphicData>
        </a:graphic>
      </p:graphicFrame>
      <p:sp>
        <p:nvSpPr>
          <p:cNvPr id="54" name="Content Placeholder 2"/>
          <p:cNvSpPr txBox="1">
            <a:spLocks/>
          </p:cNvSpPr>
          <p:nvPr/>
        </p:nvSpPr>
        <p:spPr>
          <a:xfrm>
            <a:off x="521550" y="5094185"/>
            <a:ext cx="7052320" cy="495055"/>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r>
              <a:rPr lang="en-US" sz="2800" dirty="0" smtClean="0"/>
              <a:t>2</a:t>
            </a:r>
            <a:r>
              <a:rPr lang="en-US" sz="2800" baseline="30000" dirty="0" smtClean="0"/>
              <a:t>nd</a:t>
            </a:r>
            <a:r>
              <a:rPr lang="en-US" sz="2800" dirty="0" smtClean="0"/>
              <a:t> order differential equation:</a:t>
            </a:r>
          </a:p>
        </p:txBody>
      </p:sp>
      <p:grpSp>
        <p:nvGrpSpPr>
          <p:cNvPr id="55" name="Group 59"/>
          <p:cNvGrpSpPr>
            <a:grpSpLocks/>
          </p:cNvGrpSpPr>
          <p:nvPr/>
        </p:nvGrpSpPr>
        <p:grpSpPr bwMode="auto">
          <a:xfrm>
            <a:off x="6134838" y="4951220"/>
            <a:ext cx="2487612" cy="908050"/>
            <a:chOff x="2796" y="3320"/>
            <a:chExt cx="1567" cy="572"/>
          </a:xfrm>
        </p:grpSpPr>
        <p:sp>
          <p:nvSpPr>
            <p:cNvPr id="56" name="Rectangle 58"/>
            <p:cNvSpPr>
              <a:spLocks noChangeArrowheads="1"/>
            </p:cNvSpPr>
            <p:nvPr/>
          </p:nvSpPr>
          <p:spPr bwMode="auto">
            <a:xfrm>
              <a:off x="2801" y="3324"/>
              <a:ext cx="1562" cy="562"/>
            </a:xfrm>
            <a:prstGeom prst="rect">
              <a:avLst/>
            </a:prstGeom>
            <a:solidFill>
              <a:schemeClr val="hlink"/>
            </a:solidFill>
            <a:ln w="9525">
              <a:solidFill>
                <a:schemeClr val="tx1"/>
              </a:solidFill>
              <a:miter lim="800000"/>
              <a:headEnd/>
              <a:tailEnd/>
            </a:ln>
          </p:spPr>
          <p:txBody>
            <a:bodyPr wrap="none" anchor="ctr"/>
            <a:lstStyle/>
            <a:p>
              <a:endParaRPr lang="en-US"/>
            </a:p>
          </p:txBody>
        </p:sp>
        <p:graphicFrame>
          <p:nvGraphicFramePr>
            <p:cNvPr id="57" name="Object 55"/>
            <p:cNvGraphicFramePr>
              <a:graphicFrameLocks noChangeAspect="1"/>
            </p:cNvGraphicFramePr>
            <p:nvPr>
              <p:extLst>
                <p:ext uri="{D42A27DB-BD31-4B8C-83A1-F6EECF244321}">
                  <p14:modId xmlns:p14="http://schemas.microsoft.com/office/powerpoint/2010/main" val="695420688"/>
                </p:ext>
              </p:extLst>
            </p:nvPr>
          </p:nvGraphicFramePr>
          <p:xfrm>
            <a:off x="2796" y="3320"/>
            <a:ext cx="1564" cy="572"/>
          </p:xfrm>
          <a:graphic>
            <a:graphicData uri="http://schemas.openxmlformats.org/presentationml/2006/ole">
              <mc:AlternateContent xmlns:mc="http://schemas.openxmlformats.org/markup-compatibility/2006">
                <mc:Choice xmlns:v="urn:schemas-microsoft-com:vml" Requires="v">
                  <p:oleObj spid="_x0000_s2486" name="Equation" r:id="rId14" imgW="1803240" imgH="660240" progId="Equation.3">
                    <p:embed/>
                  </p:oleObj>
                </mc:Choice>
                <mc:Fallback>
                  <p:oleObj name="Equation" r:id="rId14" imgW="1803240" imgH="6602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96" y="3320"/>
                          <a:ext cx="1564" cy="572"/>
                        </a:xfrm>
                        <a:prstGeom prst="rect">
                          <a:avLst/>
                        </a:prstGeom>
                        <a:solidFill>
                          <a:srgbClr val="FFFFFF"/>
                        </a:solidFill>
                        <a:ln>
                          <a:noFill/>
                        </a:ln>
                        <a:effectLst/>
                      </p:spPr>
                    </p:pic>
                  </p:oleObj>
                </mc:Fallback>
              </mc:AlternateContent>
            </a:graphicData>
          </a:graphic>
        </p:graphicFrame>
      </p:grpSp>
      <p:sp>
        <p:nvSpPr>
          <p:cNvPr id="58" name="Content Placeholder 2"/>
          <p:cNvSpPr txBox="1">
            <a:spLocks/>
          </p:cNvSpPr>
          <p:nvPr/>
        </p:nvSpPr>
        <p:spPr>
          <a:xfrm>
            <a:off x="6674898" y="5904275"/>
            <a:ext cx="1845205" cy="540060"/>
          </a:xfrm>
          <a:prstGeom prst="rect">
            <a:avLst/>
          </a:prstGeom>
        </p:spPr>
        <p:txBody>
          <a:bodyPr vert="horz">
            <a:normAutofit fontScale="5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54914" lvl="1" indent="0">
              <a:buNone/>
            </a:pPr>
            <a:r>
              <a:rPr lang="en-US" sz="2800" dirty="0" smtClean="0"/>
              <a:t>L is constant </a:t>
            </a:r>
          </a:p>
          <a:p>
            <a:pPr marL="454914" lvl="1" indent="0">
              <a:buNone/>
            </a:pPr>
            <a:r>
              <a:rPr lang="en-US" sz="2800" dirty="0" smtClean="0"/>
              <a:t>and </a:t>
            </a:r>
            <a:r>
              <a:rPr lang="en-US" sz="2800" dirty="0">
                <a:latin typeface="Symbol" charset="2"/>
                <a:cs typeface="Symbol" charset="2"/>
              </a:rPr>
              <a:t>q</a:t>
            </a:r>
            <a:r>
              <a:rPr lang="en-US" sz="2800" dirty="0" smtClean="0"/>
              <a:t> is small.</a:t>
            </a:r>
          </a:p>
        </p:txBody>
      </p:sp>
      <p:sp>
        <p:nvSpPr>
          <p:cNvPr id="49" name="TextBox 48"/>
          <p:cNvSpPr txBox="1"/>
          <p:nvPr/>
        </p:nvSpPr>
        <p:spPr>
          <a:xfrm rot="16200000">
            <a:off x="-3292461" y="3228945"/>
            <a:ext cx="6858003" cy="400110"/>
          </a:xfrm>
          <a:prstGeom prst="rect">
            <a:avLst/>
          </a:prstGeom>
          <a:noFill/>
        </p:spPr>
        <p:txBody>
          <a:bodyPr wrap="square" rtlCol="0">
            <a:spAutoFit/>
          </a:bodyPr>
          <a:lstStyle/>
          <a:p>
            <a:pPr algn="ctr"/>
            <a:r>
              <a:rPr lang="en-US" sz="2000" dirty="0" smtClean="0">
                <a:solidFill>
                  <a:schemeClr val="bg1"/>
                </a:solidFill>
              </a:rPr>
              <a:t>Introduction &amp; Transverse Motion</a:t>
            </a:r>
            <a:endParaRPr lang="en-US" sz="2000" dirty="0">
              <a:solidFill>
                <a:schemeClr val="bg1"/>
              </a:solidFill>
            </a:endParaRPr>
          </a:p>
        </p:txBody>
      </p:sp>
    </p:spTree>
    <p:extLst>
      <p:ext uri="{BB962C8B-B14F-4D97-AF65-F5344CB8AC3E}">
        <p14:creationId xmlns:p14="http://schemas.microsoft.com/office/powerpoint/2010/main" val="337775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27445</TotalTime>
  <Words>3804</Words>
  <Application>Microsoft Macintosh PowerPoint</Application>
  <PresentationFormat>On-screen Show (4:3)</PresentationFormat>
  <Paragraphs>582</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Metro</vt:lpstr>
      <vt:lpstr>Equation</vt:lpstr>
      <vt:lpstr>Microsoft Equation</vt:lpstr>
      <vt:lpstr>An Introduction to Accelerator physics  Lecture 1: Introduction &amp; Transverse motion</vt:lpstr>
      <vt:lpstr>Contents:</vt:lpstr>
      <vt:lpstr>Overview of the Lectures:</vt:lpstr>
      <vt:lpstr>Brief historic overview</vt:lpstr>
      <vt:lpstr>Brief historic overview</vt:lpstr>
      <vt:lpstr>Brief historic overview</vt:lpstr>
      <vt:lpstr>Brief historic overview</vt:lpstr>
      <vt:lpstr>Brief historic overview</vt:lpstr>
      <vt:lpstr>The Mathematics we Need</vt:lpstr>
      <vt:lpstr>The Mathematics we Need</vt:lpstr>
      <vt:lpstr>The Mathematics we Need</vt:lpstr>
      <vt:lpstr>The Mathematics we Need</vt:lpstr>
      <vt:lpstr>The CERN Accelerator Complex</vt:lpstr>
      <vt:lpstr>The CERN Accelerator Complex</vt:lpstr>
      <vt:lpstr>Relativity in Accelerators</vt:lpstr>
      <vt:lpstr>Energy and Momentum</vt:lpstr>
      <vt:lpstr>Units</vt:lpstr>
      <vt:lpstr>Accelerator Coordinate System</vt:lpstr>
      <vt:lpstr>Bending a Beam &amp; Magnetic Rigidity</vt:lpstr>
      <vt:lpstr>Radius Versus Radius of Curvature</vt:lpstr>
      <vt:lpstr>The Dipole Magnet</vt:lpstr>
      <vt:lpstr>Two Particles in a Dipole Field</vt:lpstr>
      <vt:lpstr>Stable or Unstable Motion ?</vt:lpstr>
      <vt:lpstr>Quadrupoles</vt:lpstr>
      <vt:lpstr>Focusing and Stable Motion</vt:lpstr>
      <vt:lpstr>Particle Oscillation</vt:lpstr>
      <vt:lpstr>Hill’s Equation</vt:lpstr>
      <vt:lpstr>The Mechanical Equivalent</vt:lpstr>
      <vt:lpstr>Solving Hill’s Equation (1)</vt:lpstr>
      <vt:lpstr>Solving Hill’s Equation (2)</vt:lpstr>
      <vt:lpstr>Solving Hill’s Equation (3)</vt:lpstr>
      <vt:lpstr>The Phase Space Ellipse</vt:lpstr>
      <vt:lpstr>The Phase Space Ellipse</vt:lpstr>
      <vt:lpstr>Phase space ellipse orientation</vt:lpstr>
      <vt:lpstr>Emittance &amp; Acceptance</vt:lpstr>
      <vt:lpstr>Emittance Measurement tools</vt:lpstr>
      <vt:lpstr>Matrix Formalism &amp; Particle Motion</vt:lpstr>
      <vt:lpstr>Matrices</vt:lpstr>
      <vt:lpstr>The Drift Space Matrix</vt:lpstr>
      <vt:lpstr>The Quadrupole Matrix</vt:lpstr>
      <vt:lpstr>What next</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Requests vs What Can Be Delivered  (protons and ions)</dc:title>
  <dc:creator>Rende Steerenberg</dc:creator>
  <cp:lastModifiedBy>Rende Steerenberg</cp:lastModifiedBy>
  <cp:revision>676</cp:revision>
  <cp:lastPrinted>2012-08-29T12:50:01Z</cp:lastPrinted>
  <dcterms:created xsi:type="dcterms:W3CDTF">2009-11-06T13:20:51Z</dcterms:created>
  <dcterms:modified xsi:type="dcterms:W3CDTF">2012-09-06T13:42:22Z</dcterms:modified>
</cp:coreProperties>
</file>