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2" r:id="rId1"/>
    <p:sldMasterId id="2147484197" r:id="rId2"/>
    <p:sldMasterId id="2147484182" r:id="rId3"/>
    <p:sldMasterId id="2147484170" r:id="rId4"/>
    <p:sldMasterId id="2147484059" r:id="rId5"/>
    <p:sldMasterId id="2147488130" r:id="rId6"/>
  </p:sldMasterIdLst>
  <p:notesMasterIdLst>
    <p:notesMasterId r:id="rId81"/>
  </p:notesMasterIdLst>
  <p:handoutMasterIdLst>
    <p:handoutMasterId r:id="rId82"/>
  </p:handoutMasterIdLst>
  <p:sldIdLst>
    <p:sldId id="761" r:id="rId7"/>
    <p:sldId id="533" r:id="rId8"/>
    <p:sldId id="638" r:id="rId9"/>
    <p:sldId id="689" r:id="rId10"/>
    <p:sldId id="814" r:id="rId11"/>
    <p:sldId id="700" r:id="rId12"/>
    <p:sldId id="697" r:id="rId13"/>
    <p:sldId id="698" r:id="rId14"/>
    <p:sldId id="702" r:id="rId15"/>
    <p:sldId id="705" r:id="rId16"/>
    <p:sldId id="701" r:id="rId17"/>
    <p:sldId id="790" r:id="rId18"/>
    <p:sldId id="791" r:id="rId19"/>
    <p:sldId id="792" r:id="rId20"/>
    <p:sldId id="811" r:id="rId21"/>
    <p:sldId id="706" r:id="rId22"/>
    <p:sldId id="799" r:id="rId23"/>
    <p:sldId id="800" r:id="rId24"/>
    <p:sldId id="801" r:id="rId25"/>
    <p:sldId id="682" r:id="rId26"/>
    <p:sldId id="812" r:id="rId27"/>
    <p:sldId id="813" r:id="rId28"/>
    <p:sldId id="693" r:id="rId29"/>
    <p:sldId id="671" r:id="rId30"/>
    <p:sldId id="672" r:id="rId31"/>
    <p:sldId id="713" r:id="rId32"/>
    <p:sldId id="712" r:id="rId33"/>
    <p:sldId id="721" r:id="rId34"/>
    <p:sldId id="681" r:id="rId35"/>
    <p:sldId id="802" r:id="rId36"/>
    <p:sldId id="774" r:id="rId37"/>
    <p:sldId id="726" r:id="rId38"/>
    <p:sldId id="798" r:id="rId39"/>
    <p:sldId id="775" r:id="rId40"/>
    <p:sldId id="776" r:id="rId41"/>
    <p:sldId id="777" r:id="rId42"/>
    <p:sldId id="782" r:id="rId43"/>
    <p:sldId id="778" r:id="rId44"/>
    <p:sldId id="779" r:id="rId45"/>
    <p:sldId id="780" r:id="rId46"/>
    <p:sldId id="783" r:id="rId47"/>
    <p:sldId id="784" r:id="rId48"/>
    <p:sldId id="785" r:id="rId49"/>
    <p:sldId id="727" r:id="rId50"/>
    <p:sldId id="743" r:id="rId51"/>
    <p:sldId id="744" r:id="rId52"/>
    <p:sldId id="745" r:id="rId53"/>
    <p:sldId id="746" r:id="rId54"/>
    <p:sldId id="748" r:id="rId55"/>
    <p:sldId id="749" r:id="rId56"/>
    <p:sldId id="786" r:id="rId57"/>
    <p:sldId id="788" r:id="rId58"/>
    <p:sldId id="803" r:id="rId59"/>
    <p:sldId id="794" r:id="rId60"/>
    <p:sldId id="806" r:id="rId61"/>
    <p:sldId id="810" r:id="rId62"/>
    <p:sldId id="807" r:id="rId63"/>
    <p:sldId id="804" r:id="rId64"/>
    <p:sldId id="805" r:id="rId65"/>
    <p:sldId id="808" r:id="rId66"/>
    <p:sldId id="809" r:id="rId67"/>
    <p:sldId id="795" r:id="rId68"/>
    <p:sldId id="796" r:id="rId69"/>
    <p:sldId id="773" r:id="rId70"/>
    <p:sldId id="797" r:id="rId71"/>
    <p:sldId id="764" r:id="rId72"/>
    <p:sldId id="767" r:id="rId73"/>
    <p:sldId id="766" r:id="rId74"/>
    <p:sldId id="768" r:id="rId75"/>
    <p:sldId id="770" r:id="rId76"/>
    <p:sldId id="771" r:id="rId77"/>
    <p:sldId id="769" r:id="rId78"/>
    <p:sldId id="772" r:id="rId79"/>
    <p:sldId id="815" r:id="rId80"/>
  </p:sldIdLst>
  <p:sldSz cx="9144000" cy="6858000" type="screen4x3"/>
  <p:notesSz cx="10234613" cy="70993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CC"/>
    <a:srgbClr val="FFFF00"/>
    <a:srgbClr val="33CC33"/>
    <a:srgbClr val="FF00FF"/>
    <a:srgbClr val="0000FF"/>
    <a:srgbClr val="FF6600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9" autoAdjust="0"/>
    <p:restoredTop sz="94692" autoAdjust="0"/>
  </p:normalViewPr>
  <p:slideViewPr>
    <p:cSldViewPr>
      <p:cViewPr>
        <p:scale>
          <a:sx n="66" d="100"/>
          <a:sy n="66" d="100"/>
        </p:scale>
        <p:origin x="-72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898" y="-67"/>
      </p:cViewPr>
      <p:guideLst>
        <p:guide orient="horz" pos="2236"/>
        <p:guide pos="32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viewProps" Target="view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12.jpe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12.jpe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12.jpe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12.jpe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12.jpe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12.jpe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12.jpeg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12.jpeg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12.jpeg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12.jpe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jpe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12.jpe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12.jpe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8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8" y="674370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Axion and Axino                                           </a:t>
            </a:r>
            <a:fld id="{F5160606-131C-4AEC-988B-979B9AF3970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2"/>
          </p:nvPr>
        </p:nvSpPr>
        <p:spPr>
          <a:xfrm>
            <a:off x="0" y="6742113"/>
            <a:ext cx="4435475" cy="35560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          Lausanne, 29. 08. 2008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138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1813"/>
            <a:ext cx="3551237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5250" y="3371850"/>
            <a:ext cx="75041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ko-KR" noProof="0" smtClean="0"/>
              <a:t>마스터 문자열 유형 편집</a:t>
            </a:r>
          </a:p>
          <a:p>
            <a:pPr lvl="1"/>
            <a:r>
              <a:rPr lang="ko-KR" altLang="ko-KR" noProof="0" smtClean="0"/>
              <a:t>둘째 수준</a:t>
            </a:r>
          </a:p>
          <a:p>
            <a:pPr lvl="2"/>
            <a:r>
              <a:rPr lang="ko-KR" altLang="ko-KR" noProof="0" smtClean="0"/>
              <a:t>셋째 수준</a:t>
            </a:r>
          </a:p>
          <a:p>
            <a:pPr lvl="3"/>
            <a:r>
              <a:rPr lang="ko-KR" altLang="ko-KR" noProof="0" smtClean="0"/>
              <a:t>넷째 수준</a:t>
            </a:r>
          </a:p>
          <a:p>
            <a:pPr lvl="4"/>
            <a:r>
              <a:rPr lang="ko-KR" altLang="ko-KR" noProof="0" smtClean="0"/>
              <a:t>다섯째 수준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       Lausanne     29. 08. 2008</a:t>
            </a:r>
            <a:endParaRPr lang="ko-KR" altLang="ko-K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138" y="674370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Axion and axino     </a:t>
            </a:r>
            <a:fld id="{FA4BA8E3-871F-453D-9B6F-F5500AD20A20}" type="slidenum">
              <a:rPr lang="ko-KR" altLang="ko-KR"/>
              <a:pPr>
                <a:defRPr/>
              </a:pPr>
              <a:t>‹#›</a:t>
            </a:fld>
            <a:endParaRPr lang="ko-KR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a resonance search in the di-lepton invariant mass, here the lepton means either electron or </a:t>
            </a:r>
            <a:r>
              <a:rPr kumimoji="1" lang="en-US" altLang="ja-JP" baseline="0" dirty="0" err="1" smtClean="0"/>
              <a:t>muons</a:t>
            </a:r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this is relatively simple and robust analysis, just looking for a peak in the mass distribution 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Left top plot is the ee channel with full statistics from 2011, if you have signals</a:t>
            </a:r>
          </a:p>
          <a:p>
            <a:r>
              <a:rPr kumimoji="1" lang="en-US" altLang="ja-JP" baseline="0" dirty="0" smtClean="0"/>
              <a:t>you would see narrow resonance in the high mass tail as you see in the figure</a:t>
            </a:r>
          </a:p>
          <a:p>
            <a:r>
              <a:rPr kumimoji="1" lang="en-US" altLang="ja-JP" baseline="0" dirty="0" smtClean="0"/>
              <a:t>due to the good EM calorimeter resolution in high energy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Left bottom plot is the </a:t>
            </a:r>
            <a:r>
              <a:rPr kumimoji="1" lang="en-US" altLang="ja-JP" baseline="0" dirty="0" err="1" smtClean="0"/>
              <a:t>mumu</a:t>
            </a:r>
            <a:r>
              <a:rPr kumimoji="1" lang="en-US" altLang="ja-JP" baseline="0" dirty="0" smtClean="0"/>
              <a:t> channel where QCD background is highly suppressed </a:t>
            </a:r>
          </a:p>
          <a:p>
            <a:r>
              <a:rPr kumimoji="1" lang="en-US" altLang="ja-JP" baseline="0" dirty="0" smtClean="0"/>
              <a:t>compared to ee channel.  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Right plot is the model independent upper limit on cross section times branching ratio</a:t>
            </a:r>
          </a:p>
          <a:p>
            <a:r>
              <a:rPr kumimoji="1" lang="en-US" altLang="ja-JP" baseline="0" dirty="0" smtClean="0"/>
              <a:t>as a function of the new vector boson mass which is expressed by red line as an observed limit </a:t>
            </a:r>
          </a:p>
          <a:p>
            <a:r>
              <a:rPr kumimoji="1" lang="en-US" altLang="ja-JP" baseline="0" dirty="0" smtClean="0"/>
              <a:t>and the dashed line for expected limit.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Model dependent limits are also obtained as a Z’ mass for sequential standard model </a:t>
            </a:r>
          </a:p>
          <a:p>
            <a:r>
              <a:rPr kumimoji="1" lang="en-US" altLang="ja-JP" baseline="0" dirty="0" smtClean="0"/>
              <a:t>and graviton mass for the </a:t>
            </a:r>
            <a:r>
              <a:rPr kumimoji="1" lang="en-US" altLang="ja-JP" baseline="0" dirty="0" err="1" smtClean="0"/>
              <a:t>randall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sandrum</a:t>
            </a:r>
            <a:r>
              <a:rPr kumimoji="1" lang="en-US" altLang="ja-JP" baseline="0" dirty="0" smtClean="0"/>
              <a:t> model (NEED TO MENTION coupling?) 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65D93-AF0E-6C4E-95B5-BE3E37849172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880020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altLang="ja-JP" baseline="0" dirty="0" smtClean="0"/>
              <a:t>Here is a summary of the strong production SUSY search </a:t>
            </a:r>
          </a:p>
          <a:p>
            <a:r>
              <a:rPr kumimoji="1" lang="en-US" altLang="ja-JP" baseline="0" dirty="0" smtClean="0"/>
              <a:t>Plot on the left is the latest </a:t>
            </a:r>
            <a:r>
              <a:rPr kumimoji="1" lang="en-US" altLang="ja-JP" sz="1200" dirty="0" smtClean="0"/>
              <a:t>CMS results from Razor analysis (from 4.4 fb</a:t>
            </a:r>
            <a:r>
              <a:rPr kumimoji="1" lang="en-US" altLang="ja-JP" sz="1200" baseline="30000" dirty="0" smtClean="0"/>
              <a:t>-1</a:t>
            </a:r>
            <a:r>
              <a:rPr kumimoji="1" lang="en-US" altLang="ja-JP" sz="1200" dirty="0" smtClean="0"/>
              <a:t>) shown earlier,</a:t>
            </a:r>
            <a:r>
              <a:rPr kumimoji="1" lang="en-US" altLang="ja-JP" sz="1200" baseline="0" dirty="0" smtClean="0"/>
              <a:t> which </a:t>
            </a:r>
            <a:r>
              <a:rPr kumimoji="1" lang="en-US" altLang="ja-JP" sz="1200" dirty="0" smtClean="0"/>
              <a:t>exclude </a:t>
            </a:r>
            <a:r>
              <a:rPr kumimoji="1" lang="en-US" altLang="ja-JP" sz="1200" dirty="0" err="1" smtClean="0"/>
              <a:t>squark</a:t>
            </a:r>
            <a:r>
              <a:rPr kumimoji="1" lang="en-US" altLang="ja-JP" sz="1200" dirty="0" smtClean="0"/>
              <a:t> </a:t>
            </a:r>
          </a:p>
          <a:p>
            <a:r>
              <a:rPr lang="en-US" altLang="ja-JP" sz="1200" dirty="0" smtClean="0"/>
              <a:t>and </a:t>
            </a:r>
            <a:r>
              <a:rPr kumimoji="1" lang="en-US" altLang="ja-JP" sz="1200" dirty="0" err="1" smtClean="0"/>
              <a:t>gluino</a:t>
            </a:r>
            <a:r>
              <a:rPr kumimoji="1" lang="en-US" altLang="ja-JP" sz="1200" dirty="0" smtClean="0"/>
              <a:t> masses up to 1.35TeV </a:t>
            </a:r>
          </a:p>
          <a:p>
            <a:endParaRPr lang="en-US" altLang="ja-JP" sz="1200" dirty="0" smtClean="0"/>
          </a:p>
          <a:p>
            <a:r>
              <a:rPr kumimoji="1" lang="en-US" altLang="ja-JP" sz="1200" dirty="0" smtClean="0"/>
              <a:t>Plot on the right is the latest ATLAS results from </a:t>
            </a:r>
            <a:r>
              <a:rPr kumimoji="1" lang="en-US" altLang="ja-JP" sz="1200" dirty="0" err="1" smtClean="0"/>
              <a:t>m</a:t>
            </a:r>
            <a:r>
              <a:rPr kumimoji="1" lang="en-US" altLang="ja-JP" sz="1200" baseline="-25000" dirty="0" err="1" smtClean="0"/>
              <a:t>eff</a:t>
            </a:r>
            <a:r>
              <a:rPr kumimoji="1" lang="en-US" altLang="ja-JP" sz="1200" dirty="0" smtClean="0"/>
              <a:t> on 0-lepton analysis (from 4.7fb</a:t>
            </a:r>
            <a:r>
              <a:rPr kumimoji="1" lang="en-US" altLang="ja-JP" sz="1200" baseline="30000" dirty="0" smtClean="0"/>
              <a:t>-1</a:t>
            </a:r>
            <a:r>
              <a:rPr kumimoji="1" lang="en-US" altLang="ja-JP" sz="1200" dirty="0" smtClean="0"/>
              <a:t>) which</a:t>
            </a:r>
            <a:r>
              <a:rPr kumimoji="1" lang="en-US" altLang="ja-JP" sz="1200" baseline="0" dirty="0" smtClean="0"/>
              <a:t> is </a:t>
            </a:r>
            <a:r>
              <a:rPr kumimoji="1" lang="en-US" altLang="ja-JP" sz="1200" dirty="0" smtClean="0"/>
              <a:t> mapped on simplified model interpretation</a:t>
            </a:r>
          </a:p>
          <a:p>
            <a:r>
              <a:rPr lang="en-US" altLang="ja-JP" sz="1200" dirty="0" smtClean="0"/>
              <a:t>with the massless LSP assumption</a:t>
            </a:r>
          </a:p>
          <a:p>
            <a:r>
              <a:rPr lang="en-US" altLang="ja-JP" sz="1200" dirty="0" err="1" smtClean="0"/>
              <a:t>m</a:t>
            </a:r>
            <a:r>
              <a:rPr lang="en-US" altLang="ja-JP" sz="1200" baseline="-25000" dirty="0" err="1" smtClean="0"/>
              <a:t>gl</a:t>
            </a:r>
            <a:r>
              <a:rPr lang="en-US" altLang="ja-JP" sz="1200" dirty="0" smtClean="0"/>
              <a:t>&lt;940GeV, </a:t>
            </a:r>
            <a:r>
              <a:rPr lang="en-US" altLang="ja-JP" sz="1200" dirty="0" err="1" smtClean="0"/>
              <a:t>m</a:t>
            </a:r>
            <a:r>
              <a:rPr lang="en-US" altLang="ja-JP" sz="1200" baseline="-25000" dirty="0" err="1" smtClean="0"/>
              <a:t>sq</a:t>
            </a:r>
            <a:r>
              <a:rPr lang="en-US" altLang="ja-JP" sz="1200" dirty="0" smtClean="0"/>
              <a:t>&lt;1380GeV are excluded</a:t>
            </a:r>
            <a:endParaRPr kumimoji="1" lang="en-US" altLang="ja-JP" sz="1200" dirty="0" smtClean="0"/>
          </a:p>
          <a:p>
            <a:endParaRPr kumimoji="1" lang="en-US" altLang="ja-JP" sz="1200" dirty="0" smtClean="0"/>
          </a:p>
          <a:p>
            <a:r>
              <a:rPr lang="en-US" altLang="ja-JP" sz="1200" dirty="0" smtClean="0"/>
              <a:t>Both experiments increased the exclusion reach since last summer which can be confirmed</a:t>
            </a:r>
            <a:r>
              <a:rPr lang="en-US" altLang="ja-JP" sz="1200" baseline="0" dirty="0" smtClean="0"/>
              <a:t> on the right ATLAS plot </a:t>
            </a:r>
          </a:p>
          <a:p>
            <a:r>
              <a:rPr kumimoji="1" lang="en-US" altLang="ja-JP" sz="1200" baseline="0" dirty="0" smtClean="0"/>
              <a:t>where orange area is the one from EPS in 2011 and current limit is the red line </a:t>
            </a:r>
            <a:endParaRPr kumimoji="1" lang="en-US" altLang="ja-JP" sz="120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[JUST for RECORD]</a:t>
            </a:r>
          </a:p>
          <a:p>
            <a:r>
              <a:rPr kumimoji="1" lang="en-US" altLang="ja-JP" sz="1200" dirty="0" smtClean="0"/>
              <a:t>Simplifying assumptions to map limits onto 2-dim space</a:t>
            </a:r>
          </a:p>
          <a:p>
            <a:pPr marL="171450" indent="-171450">
              <a:buFont typeface="Arial"/>
              <a:buChar char="•"/>
            </a:pPr>
            <a:r>
              <a:rPr kumimoji="1" lang="en-US" altLang="ja-JP" sz="1200" dirty="0" smtClean="0"/>
              <a:t>only </a:t>
            </a:r>
            <a:r>
              <a:rPr kumimoji="1" lang="en-US" altLang="ja-JP" sz="1200" dirty="0" err="1" smtClean="0"/>
              <a:t>gulino</a:t>
            </a:r>
            <a:r>
              <a:rPr kumimoji="1" lang="en-US" altLang="ja-JP" sz="1200" dirty="0" smtClean="0"/>
              <a:t> &amp; 1</a:t>
            </a:r>
            <a:r>
              <a:rPr kumimoji="1" lang="en-US" altLang="ja-JP" sz="1200" baseline="30000" dirty="0" smtClean="0"/>
              <a:t>st</a:t>
            </a:r>
            <a:r>
              <a:rPr kumimoji="1" lang="en-US" altLang="ja-JP" sz="1200" dirty="0" smtClean="0"/>
              <a:t> gen. </a:t>
            </a:r>
            <a:r>
              <a:rPr kumimoji="1" lang="en-US" altLang="ja-JP" sz="1200" dirty="0" err="1" smtClean="0"/>
              <a:t>squarks</a:t>
            </a:r>
            <a:r>
              <a:rPr lang="en-US" altLang="ja-JP" sz="1200" dirty="0" smtClean="0"/>
              <a:t> production</a:t>
            </a:r>
            <a:endParaRPr kumimoji="1" lang="en-US" altLang="ja-JP" sz="1200" dirty="0" smtClean="0"/>
          </a:p>
          <a:p>
            <a:pPr marL="171450" indent="-171450">
              <a:buFont typeface="Arial"/>
              <a:buChar char="•"/>
            </a:pPr>
            <a:r>
              <a:rPr kumimoji="1" lang="en-US" altLang="ja-JP" sz="1200" dirty="0" smtClean="0"/>
              <a:t>other </a:t>
            </a:r>
            <a:r>
              <a:rPr kumimoji="1" lang="en-US" altLang="ja-JP" sz="1200" dirty="0" err="1" smtClean="0"/>
              <a:t>sparticle</a:t>
            </a:r>
            <a:r>
              <a:rPr lang="en-US" altLang="ja-JP" sz="1200" dirty="0" err="1" smtClean="0"/>
              <a:t>s</a:t>
            </a:r>
            <a:r>
              <a:rPr lang="en-US" altLang="ja-JP" sz="1200" dirty="0" smtClean="0"/>
              <a:t> mass = 5TeV, m (LSP)=0</a:t>
            </a:r>
          </a:p>
          <a:p>
            <a:pPr marL="171450" indent="-171450">
              <a:buFont typeface="Arial"/>
              <a:buChar char="•"/>
            </a:pPr>
            <a:r>
              <a:rPr kumimoji="1" lang="en-US" altLang="ja-JP" sz="1200" dirty="0" smtClean="0"/>
              <a:t>allow only one step decay </a:t>
            </a:r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65D93-AF0E-6C4E-95B5-BE3E37849172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21396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Plot on the left</a:t>
            </a:r>
            <a:r>
              <a:rPr kumimoji="1" lang="en-US" altLang="ja-JP" baseline="0" dirty="0" smtClean="0"/>
              <a:t> is the ATLAS combined exclusion plot for wide </a:t>
            </a:r>
            <a:r>
              <a:rPr kumimoji="1" lang="en-US" altLang="ja-JP" baseline="0" dirty="0" err="1" smtClean="0"/>
              <a:t>higgs</a:t>
            </a:r>
            <a:r>
              <a:rPr kumimoji="1" lang="en-US" altLang="ja-JP" baseline="0" dirty="0" smtClean="0"/>
              <a:t> mass range </a:t>
            </a:r>
          </a:p>
          <a:p>
            <a:r>
              <a:rPr kumimoji="1" lang="en-US" altLang="ja-JP" baseline="0" dirty="0" smtClean="0"/>
              <a:t>and now we have sensitivity from 120 to 555 </a:t>
            </a:r>
            <a:r>
              <a:rPr kumimoji="1" lang="en-US" altLang="ja-JP" baseline="0" dirty="0" err="1" smtClean="0"/>
              <a:t>GeV</a:t>
            </a:r>
            <a:r>
              <a:rPr kumimoji="1" lang="en-US" altLang="ja-JP" baseline="0" dirty="0" smtClean="0"/>
              <a:t>. 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on the right is the zoom in of the same plot</a:t>
            </a:r>
          </a:p>
          <a:p>
            <a:r>
              <a:rPr kumimoji="1" lang="en-US" altLang="ja-JP" baseline="0" dirty="0" smtClean="0"/>
              <a:t>two very narrow regions are left un-excluded, namely </a:t>
            </a:r>
          </a:p>
          <a:p>
            <a:r>
              <a:rPr kumimoji="1" lang="en-US" altLang="ja-JP" baseline="0" dirty="0" smtClean="0"/>
              <a:t>117.5 to 118.5 </a:t>
            </a:r>
            <a:r>
              <a:rPr kumimoji="1" lang="en-US" altLang="ja-JP" baseline="0" dirty="0" err="1" smtClean="0"/>
              <a:t>GeV</a:t>
            </a:r>
            <a:r>
              <a:rPr kumimoji="1" lang="en-US" altLang="ja-JP" baseline="0" dirty="0" smtClean="0"/>
              <a:t> and 122.5 to 129GeV</a:t>
            </a:r>
          </a:p>
          <a:p>
            <a:r>
              <a:rPr kumimoji="1" lang="en-US" altLang="ja-JP" baseline="0" dirty="0" smtClean="0"/>
              <a:t>lower limit actually extended the LEP limit of 114.4 </a:t>
            </a:r>
            <a:r>
              <a:rPr kumimoji="1" lang="en-US" altLang="ja-JP" baseline="0" dirty="0" err="1" smtClean="0"/>
              <a:t>GeV</a:t>
            </a:r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65D93-AF0E-6C4E-95B5-BE3E37849172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56786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Now</a:t>
            </a:r>
            <a:r>
              <a:rPr kumimoji="1" lang="en-US" altLang="ja-JP" baseline="0" dirty="0" smtClean="0"/>
              <a:t> let’s see what CMS reports 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plot on the left is the 95% confidence level in full mass range and on the right is its zoom in 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CMS has the sensitivity from 114.5 to 543 </a:t>
            </a:r>
            <a:r>
              <a:rPr kumimoji="1" lang="en-US" altLang="ja-JP" baseline="0" dirty="0" err="1" smtClean="0"/>
              <a:t>GeV</a:t>
            </a:r>
            <a:r>
              <a:rPr kumimoji="1" lang="en-US" altLang="ja-JP" baseline="0" dirty="0" smtClean="0"/>
              <a:t> </a:t>
            </a:r>
          </a:p>
          <a:p>
            <a:r>
              <a:rPr kumimoji="1" lang="en-US" altLang="ja-JP" baseline="0" dirty="0" smtClean="0"/>
              <a:t>and now excluded the region 127.5 to 600GeV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65D93-AF0E-6C4E-95B5-BE3E37849172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7469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6C803-5C51-4091-971F-1D6C629F9B9C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4577-B1AB-4159-A04B-5196BD6866D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FBBE-7235-43AE-A355-F6445B71E841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17E19-DF82-4F03-B112-CF55A480FF7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1DB4E-A75C-4AA1-BBF4-FA7B70886240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6AEF9-6F17-482F-A67B-1DE4E7E081C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Lausanne, 29. 08. 2008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Axion and Axino       1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7B793-591D-46E7-906C-BD612A4B557C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1CAB6-9F58-4EA3-87E0-0D71CD809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56B1C-C31D-4566-B6F4-5806184220A3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3BBA0-28A0-4A92-9CFB-1C24ABDF340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69B41-636B-45F7-8268-A27A3DE3D97E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78163-FB42-4FB4-94B4-5043EF99848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6FE-5D43-451E-B480-D57C61F38C02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E0C80-85B0-4C44-9C41-341E4821A6A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D7BDB-9DB9-4C17-9EF4-1E335AED4571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5A9D2-1AB3-48C3-BE06-B20480EEAE8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D4117-0E54-4972-85D0-CC56BF9DE88B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EF513-9A4C-47EA-92F3-06E6480E2C5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8E124-1D13-43EA-BDAB-FC329E20E5EB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1405B-7D0F-4405-AB67-49FA1BA25D8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1867-A2C3-4251-A54B-B381E94AB918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C6A9F-E24B-47DD-8216-BE273CAEB5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EAF70-E882-49C1-9216-AB30F9898758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003F6-2B41-4D44-A001-4F39C0381DC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B3D92-0C86-423B-8A74-728E31B1A425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95088-EB3C-4438-977D-03D4DF6E811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A471A-4234-4FC7-BE8C-41FB69938518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05B51-450E-4F84-8B16-CBF871C828A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838D-54A5-4F42-9CED-14DF0A53646F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5D48F-4620-4AA3-A1E9-A48ABFE2350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0B050-0492-404E-AC73-5EBD6234D6D3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2FACC-EE3C-4894-81B3-1CB7C3AEF8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F6C03-B321-4942-8EA8-BEC4878BC76E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88B80-1357-4812-A0B2-CB32FE1EA9B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13763-C458-4D59-A1C7-B999627F216A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8396E-4EB7-4FBF-A90C-E418B60F884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29903-0DD2-4765-9FF4-A30362C88B96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27AAE-B173-4266-B88B-1528398779B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230E8-0070-4112-BA5C-F62C40DE4F55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0D0C2-C3F6-4765-9FB7-347A8A262B2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1D675-96F5-45B2-97A2-1B0FD60B4570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D398C-EDE1-4B35-831A-FF3D0ACF874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0FADA-9299-493D-B802-3B64273AC5E3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91DA-D2D1-4B2A-9CA8-44319D1895B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1956B-5BC9-443A-A830-CDCAAC43CE4B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46540-C8AD-4B69-A827-103C8BA2C1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14DF7-A71F-4560-8976-747184BF40DF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12D59-7B55-4211-A038-2F204603866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41F1E-C89C-43F8-9658-6CC9F3C59E52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ED203-B620-41B1-BDEE-FA57BB74EA7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1E881-AFDA-494F-95E8-55F7253E803C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9B48-D76B-4C6B-ADEC-CF9976A720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1BC3C-EA24-43D7-8BD5-01CF301EFD45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E3ED1-BD84-4D63-BE76-45938454F0E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DC94E-4A58-47DA-B97B-E544EFDF555D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F9E9-F584-4851-8FF8-0E18234D0F2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D377A-711A-4090-9D23-039E64902FA8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0A6BE-66E6-455E-96BC-30145082495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7185F-8208-42A1-9CF0-5267FA09082D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E18D-6295-49C2-ACFB-83572CF7BC1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6B666-6916-47AF-95D0-1A46AF3DE3C2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865A2-0874-412B-A674-F171C8AC1C0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D0DCC-E741-45EA-9D35-535348CD2495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B448A-5132-4E07-B4C2-8A86230FD97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1D977-F2EA-4E1A-8647-BE386AF7D972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A936-DD4B-41EF-9535-CE630640D2E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FA236-92E3-4FFA-ADDA-3B258750B177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77A4-B318-49DF-B7FA-F95D8BDA37F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D8B03-04E9-41CA-B2F0-1E455994B9BC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D7DF-0491-49E0-BC3D-ABBB515102D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6AD13-EEB2-412F-AF8A-84F267EE4987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E579E-943E-4BE4-A9D9-6068550283C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9DF1C-5F28-490A-806F-F7A36A6B5F50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DF8A-1D60-4865-893A-98A13EDFE39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148DE-8BFD-4EED-AF17-0C41EB0317D9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E26F4-A13C-4C60-84FF-42128113F20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6FA8F-C421-4D42-888D-AA6E11FAC160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AE70B-0805-4480-97C8-7A61ECB837D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1017D-E390-491C-A433-FEE6ED768932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1226-8E96-4AB8-B4B1-AD9FDAC09D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BE464-5753-45A8-B30E-73049147F787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DA0B1-8E0D-4B00-A734-E049B38F5BC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DC2B7-B9B7-465D-A01B-42325A25293F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05D48-7838-438F-808A-EE79F395E4A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F027-9636-4665-B54C-A5BB448E3B54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6A142-843F-41DE-988E-D9438DCAC1F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F49B1-0ED3-4E4C-840E-D9F1AB721AC9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EDB71-9BCB-4502-BF07-4719C7D4797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4584B-D622-4038-B718-484237413E6C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D9E93-E67B-4388-B7CF-3D778489A19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8B044-0508-4371-B7F0-ADFF96C0624D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0CBA6-B43B-4BED-A3BD-7E08804BDFF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20E69-84AB-4AF4-AE85-2D4646739EAC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93DAB-035A-47C9-ADA4-48107FF3C23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D813D-13B8-410B-8166-E71632DBB8AF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702A7-D50A-491F-8434-CCAF2BDACB0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0F9DC-B807-45F5-8D4D-AAAC777FC5B4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DEFA5-3A8C-4518-B891-0443F6406E8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20C8E-F327-410E-9E29-8911A48917C2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B9477-5225-4C7D-BD94-F22FE6ADA4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C93B0-7DE7-48CF-A126-F2A207904A40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AFC5-517C-4442-B82E-7D37720CBA2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BAE0A-D9FD-4B1A-A731-516F9B83F02E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1D870-EE5C-4F95-87A3-03699618E80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0935E-BAD7-447E-A0A0-463AD43A6B85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39E59-9CA5-4D5A-8113-55CBEC97D18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5" name="직사각형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6" name="직사각형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7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35A187-9972-42FE-8063-965D428F1960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10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1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207931A-7A71-428A-8B97-5F30FFD4693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D8BB8-BAD2-40D6-B536-DA629C7AC21C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B998E-1438-47C4-A37B-F90F4F431BC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5" name="직사각형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6" name="직사각형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7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DFF02-E4E0-41B8-8432-D9BF9188BDC2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8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5D9624-2F46-459A-9B8E-58D58D53BF6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9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006AB78-C2AE-42DE-A0AA-06F4C7A153A6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6" name="슬라이드 번호 개체 틀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8241984-BA6E-4E65-B6EA-0577EA49CCF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7" name="바닥글 개체 틀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날짜 개체 틀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4A6A5C-59B5-49A0-9485-273E1F929DA4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8" name="슬라이드 번호 개체 틀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F2D20B-3E17-470F-A3A1-82C38BE5207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9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50482-7DD2-4064-9B67-50C92A2D01E7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D3AC-94C4-4AF1-8B5C-6145472C116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41DBE-641C-4D37-B900-0E05D9FC1781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FBAD330-0BE9-4937-B8A6-408153B6053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4A2D4-55BB-4FFA-BD11-2D565493AE3F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4ACD8-8AFE-4D75-AC31-7DA48F12C1E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6" name="직사각형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7" name="직사각형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8" name="직사각형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9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AE6F06D-EA93-4537-B13D-65FFE40A1F5E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10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6623164-EFE0-4453-983E-9B9EBB1F5CF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1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3FC78-084E-42DD-84FA-0C38902E0A46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47378-ACBF-4D61-A1FE-F7862A74A2C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CA86C-0A79-40D4-93BA-F6E88B07D544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B9C8C-3819-4CF8-B7D3-E0A9CF2062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5" name="직사각형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6" name="직사각형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FE28A-C8D0-4F71-8C9F-D0A097E47C8E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15AE1-5BA2-4048-8C0B-983EC8776C4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9418F-95A6-4A3B-8047-B9D4CA92E501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1E47C-CD08-462B-9704-60D9F44A37A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3E43-383B-44CC-8667-D9E16E601A6E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191FD-66D2-4EF0-8856-7E990AEBBC0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3315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2E86281-96EA-4B90-8714-4512B933E654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4187C84-1254-4304-AAAE-4AD5ADB187A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23" r:id="rId1"/>
    <p:sldLayoutId id="2147493624" r:id="rId2"/>
    <p:sldLayoutId id="2147493625" r:id="rId3"/>
    <p:sldLayoutId id="2147493626" r:id="rId4"/>
    <p:sldLayoutId id="2147493627" r:id="rId5"/>
    <p:sldLayoutId id="2147493628" r:id="rId6"/>
    <p:sldLayoutId id="2147493629" r:id="rId7"/>
    <p:sldLayoutId id="2147493630" r:id="rId8"/>
    <p:sldLayoutId id="2147493631" r:id="rId9"/>
    <p:sldLayoutId id="2147493632" r:id="rId10"/>
    <p:sldLayoutId id="2147493633" r:id="rId11"/>
    <p:sldLayoutId id="2147493672" r:id="rId12"/>
    <p:sldLayoutId id="2147493673" r:id="rId13"/>
    <p:sldLayoutId id="2147493674" r:id="rId14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433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B7E9247-789F-4D19-A861-C875EE7A6F24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2B9A7D4-2462-465D-BF1D-DC3F0818430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34" r:id="rId1"/>
    <p:sldLayoutId id="2147493635" r:id="rId2"/>
    <p:sldLayoutId id="2147493636" r:id="rId3"/>
    <p:sldLayoutId id="2147493637" r:id="rId4"/>
    <p:sldLayoutId id="2147493638" r:id="rId5"/>
    <p:sldLayoutId id="2147493639" r:id="rId6"/>
    <p:sldLayoutId id="2147493640" r:id="rId7"/>
    <p:sldLayoutId id="2147493641" r:id="rId8"/>
    <p:sldLayoutId id="2147493642" r:id="rId9"/>
    <p:sldLayoutId id="2147493643" r:id="rId10"/>
    <p:sldLayoutId id="214749364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5363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45E39764-F195-4BC7-B060-280851E2F6DE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AFF8A32-FD78-4367-A9B6-F3E38AEC991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45" r:id="rId1"/>
    <p:sldLayoutId id="2147493646" r:id="rId2"/>
    <p:sldLayoutId id="2147493647" r:id="rId3"/>
    <p:sldLayoutId id="2147493648" r:id="rId4"/>
    <p:sldLayoutId id="2147493649" r:id="rId5"/>
    <p:sldLayoutId id="2147493650" r:id="rId6"/>
    <p:sldLayoutId id="2147493651" r:id="rId7"/>
    <p:sldLayoutId id="2147493652" r:id="rId8"/>
    <p:sldLayoutId id="2147493653" r:id="rId9"/>
    <p:sldLayoutId id="2147493654" r:id="rId10"/>
    <p:sldLayoutId id="2147493655" r:id="rId11"/>
    <p:sldLayoutId id="2147493656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638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BEDE848-B565-4135-9CE1-BD014AC5334A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F1EB92C-2EBC-4551-A99A-DFDAA6DB388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57" r:id="rId1"/>
    <p:sldLayoutId id="2147493658" r:id="rId2"/>
    <p:sldLayoutId id="2147493659" r:id="rId3"/>
    <p:sldLayoutId id="2147493660" r:id="rId4"/>
    <p:sldLayoutId id="2147493661" r:id="rId5"/>
    <p:sldLayoutId id="2147493662" r:id="rId6"/>
    <p:sldLayoutId id="2147493663" r:id="rId7"/>
    <p:sldLayoutId id="2147493664" r:id="rId8"/>
    <p:sldLayoutId id="2147493665" r:id="rId9"/>
    <p:sldLayoutId id="2147493666" r:id="rId10"/>
    <p:sldLayoutId id="214749366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741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C732034-681A-4F02-B24A-9E7829E33BD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75" r:id="rId1"/>
    <p:sldLayoutId id="2147493676" r:id="rId2"/>
    <p:sldLayoutId id="2147493677" r:id="rId3"/>
    <p:sldLayoutId id="2147493678" r:id="rId4"/>
    <p:sldLayoutId id="2147493679" r:id="rId5"/>
    <p:sldLayoutId id="2147493680" r:id="rId6"/>
    <p:sldLayoutId id="2147493681" r:id="rId7"/>
    <p:sldLayoutId id="2147493682" r:id="rId8"/>
    <p:sldLayoutId id="2147493683" r:id="rId9"/>
    <p:sldLayoutId id="2147493684" r:id="rId10"/>
    <p:sldLayoutId id="214749368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개체 틀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8435" name="텍스트 개체 틀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B47E5B56-5E77-41BA-9832-D31904D05205}" type="datetimeFigureOut">
              <a:rPr lang="ko-KR" altLang="en-US"/>
              <a:pPr>
                <a:defRPr/>
              </a:pPr>
              <a:t>2012-06-05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D89D2916-5B24-4EE2-BA82-61B1F86180C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3686" r:id="rId1"/>
    <p:sldLayoutId id="2147493668" r:id="rId2"/>
    <p:sldLayoutId id="2147493687" r:id="rId3"/>
    <p:sldLayoutId id="2147493688" r:id="rId4"/>
    <p:sldLayoutId id="2147493689" r:id="rId5"/>
    <p:sldLayoutId id="2147493669" r:id="rId6"/>
    <p:sldLayoutId id="2147493690" r:id="rId7"/>
    <p:sldLayoutId id="2147493670" r:id="rId8"/>
    <p:sldLayoutId id="2147493691" r:id="rId9"/>
    <p:sldLayoutId id="2147493671" r:id="rId10"/>
    <p:sldLayoutId id="2147493692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latinLnBrk="1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latinLnBrk="1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latinLnBrk="1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latinLnBrk="1" hangingPunct="0">
        <a:spcBef>
          <a:spcPts val="400"/>
        </a:spcBef>
        <a:spcAft>
          <a:spcPct val="0"/>
        </a:spcAft>
        <a:buClr>
          <a:srgbClr val="969696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latinLnBrk="1" hangingPunct="0">
        <a:spcBef>
          <a:spcPts val="400"/>
        </a:spcBef>
        <a:spcAft>
          <a:spcPct val="0"/>
        </a:spcAft>
        <a:buClr>
          <a:srgbClr val="808080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4.pn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5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jpe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7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7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7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7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3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직사각형 1"/>
          <p:cNvSpPr>
            <a:spLocks noChangeArrowheads="1"/>
          </p:cNvSpPr>
          <p:nvPr/>
        </p:nvSpPr>
        <p:spPr bwMode="auto">
          <a:xfrm>
            <a:off x="571500" y="748239"/>
            <a:ext cx="8143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Effective SUSY and N</a:t>
            </a:r>
            <a:r>
              <a:rPr lang="en-US" altLang="ko-KR" sz="40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PQ</a:t>
            </a:r>
            <a:r>
              <a:rPr lang="en-US" altLang="ko-KR" sz="4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MSSM</a:t>
            </a:r>
          </a:p>
        </p:txBody>
      </p:sp>
      <p:sp>
        <p:nvSpPr>
          <p:cNvPr id="75779" name="TextBox 1"/>
          <p:cNvSpPr txBox="1">
            <a:spLocks noChangeArrowheads="1"/>
          </p:cNvSpPr>
          <p:nvPr/>
        </p:nvSpPr>
        <p:spPr bwMode="auto">
          <a:xfrm>
            <a:off x="1500166" y="2692312"/>
            <a:ext cx="678661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400" dirty="0" err="1">
                <a:solidFill>
                  <a:srgbClr val="00B0F0"/>
                </a:solidFill>
                <a:latin typeface="Microsoft Sans Serif" pitchFamily="34" charset="0"/>
              </a:rPr>
              <a:t>Jihn</a:t>
            </a:r>
            <a:r>
              <a:rPr lang="en-US" altLang="ko-KR" sz="2400" dirty="0">
                <a:solidFill>
                  <a:srgbClr val="00B0F0"/>
                </a:solidFill>
                <a:latin typeface="Microsoft Sans Serif" pitchFamily="34" charset="0"/>
              </a:rPr>
              <a:t> E. </a:t>
            </a:r>
            <a:r>
              <a:rPr lang="en-US" altLang="ko-KR" sz="2400" dirty="0" smtClean="0">
                <a:solidFill>
                  <a:srgbClr val="00B0F0"/>
                </a:solidFill>
                <a:latin typeface="Microsoft Sans Serif" pitchFamily="34" charset="0"/>
              </a:rPr>
              <a:t>Kim</a:t>
            </a:r>
          </a:p>
          <a:p>
            <a:pPr>
              <a:buFont typeface="Wingdings" pitchFamily="2" charset="2"/>
              <a:buNone/>
            </a:pPr>
            <a:endParaRPr lang="en-US" altLang="ko-KR" sz="2400" dirty="0" smtClean="0">
              <a:solidFill>
                <a:srgbClr val="00B0F0"/>
              </a:solidFill>
              <a:latin typeface="Microsoft Sans Serif" pitchFamily="34" charset="0"/>
            </a:endParaRP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</a:rPr>
              <a:t>Seoul National University</a:t>
            </a:r>
          </a:p>
          <a:p>
            <a:pPr>
              <a:buFont typeface="Wingdings" pitchFamily="2" charset="2"/>
              <a:buNone/>
            </a:pPr>
            <a:r>
              <a:rPr lang="en-US" altLang="ko-KR" sz="2400" dirty="0" err="1" smtClean="0">
                <a:solidFill>
                  <a:srgbClr val="FFC000"/>
                </a:solidFill>
                <a:latin typeface="Microsoft Sans Serif" pitchFamily="34" charset="0"/>
              </a:rPr>
              <a:t>Gwangju</a:t>
            </a:r>
            <a:r>
              <a:rPr lang="en-US" altLang="ko-KR" sz="2400" dirty="0" smtClean="0">
                <a:solidFill>
                  <a:srgbClr val="FFC000"/>
                </a:solidFill>
                <a:latin typeface="Microsoft Sans Serif" pitchFamily="34" charset="0"/>
              </a:rPr>
              <a:t> Institute of Science and Technology</a:t>
            </a:r>
            <a:endParaRPr lang="en-US" altLang="ko-KR" sz="2400" dirty="0">
              <a:solidFill>
                <a:srgbClr val="FFC000"/>
              </a:solidFill>
              <a:latin typeface="Microsoft Sans Serif" pitchFamily="34" charset="0"/>
            </a:endParaRPr>
          </a:p>
          <a:p>
            <a:pPr>
              <a:buFont typeface="Wingdings" pitchFamily="2" charset="2"/>
              <a:buNone/>
            </a:pPr>
            <a:endParaRPr lang="en-US" altLang="ko-KR" sz="2400" dirty="0" smtClean="0">
              <a:latin typeface="Microsoft Sans Serif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ko-KR" sz="2400" dirty="0" smtClean="0">
                <a:latin typeface="Microsoft Sans Serif" pitchFamily="34" charset="0"/>
              </a:rPr>
              <a:t>PASCOS 2012  </a:t>
            </a:r>
            <a:r>
              <a:rPr lang="en-US" altLang="ko-KR" sz="2400" dirty="0" smtClean="0">
                <a:latin typeface="Microsoft Sans Serif" pitchFamily="34" charset="0"/>
              </a:rPr>
              <a:t>at  Merida, Mexico,  4 June </a:t>
            </a:r>
            <a:r>
              <a:rPr lang="en-US" altLang="ko-KR" sz="2400" dirty="0" smtClean="0">
                <a:latin typeface="Microsoft Sans Serif" pitchFamily="34" charset="0"/>
              </a:rPr>
              <a:t>12</a:t>
            </a:r>
            <a:endParaRPr lang="en-US" altLang="ko-KR" sz="2400" dirty="0" smtClean="0">
              <a:latin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42852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The Z’ mass and the CP even Higgs mass are studied in the SSM. </a:t>
            </a:r>
            <a:endParaRPr lang="ko-KR" altLang="en-US" sz="2400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53453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3" y="1000108"/>
            <a:ext cx="318133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개체 3"/>
          <p:cNvGraphicFramePr>
            <a:graphicFrameLocks noChangeAspect="1"/>
          </p:cNvGraphicFramePr>
          <p:nvPr/>
        </p:nvGraphicFramePr>
        <p:xfrm>
          <a:off x="4929190" y="1071546"/>
          <a:ext cx="3584368" cy="1150944"/>
        </p:xfrm>
        <a:graphic>
          <a:graphicData uri="http://schemas.openxmlformats.org/presentationml/2006/ole">
            <p:oleObj spid="_x0000_s538626" name="Equation" r:id="rId4" imgW="1384200" imgH="444240" progId="Equation.3">
              <p:embed/>
            </p:oleObj>
          </a:graphicData>
        </a:graphic>
      </p:graphicFrame>
      <p:grpSp>
        <p:nvGrpSpPr>
          <p:cNvPr id="7" name="그룹 6"/>
          <p:cNvGrpSpPr/>
          <p:nvPr/>
        </p:nvGrpSpPr>
        <p:grpSpPr>
          <a:xfrm>
            <a:off x="4071934" y="3143248"/>
            <a:ext cx="4786346" cy="1223965"/>
            <a:chOff x="4357686" y="3119438"/>
            <a:chExt cx="4495800" cy="1081089"/>
          </a:xfrm>
        </p:grpSpPr>
        <p:pic>
          <p:nvPicPr>
            <p:cNvPr id="538627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38690" y="3119438"/>
              <a:ext cx="396240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8628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57686" y="3714752"/>
              <a:ext cx="44958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5286380" y="57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14810" y="4598267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If Z’ descends down from E6,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It is not likely that it is near</a:t>
            </a:r>
          </a:p>
          <a:p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TeV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.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25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7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9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8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10/64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6" name="_x108691288" descr="EMB0000175081c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1472" y="1640507"/>
            <a:ext cx="821537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Microsoft Sans Serif" pitchFamily="34" charset="0"/>
                <a:cs typeface="Microsoft Sans Serif" pitchFamily="34" charset="0"/>
              </a:rPr>
              <a:t>But if we do not restrict to a subgroup of E6, a </a:t>
            </a:r>
            <a:r>
              <a:rPr lang="en-US" altLang="ko-KR" sz="3200" dirty="0" err="1" smtClean="0">
                <a:latin typeface="Microsoft Sans Serif" pitchFamily="34" charset="0"/>
                <a:cs typeface="Microsoft Sans Serif" pitchFamily="34" charset="0"/>
              </a:rPr>
              <a:t>TeV</a:t>
            </a:r>
            <a:r>
              <a:rPr lang="en-US" altLang="ko-KR" sz="3200" dirty="0" smtClean="0">
                <a:latin typeface="Microsoft Sans Serif" pitchFamily="34" charset="0"/>
                <a:cs typeface="Microsoft Sans Serif" pitchFamily="34" charset="0"/>
              </a:rPr>
              <a:t> scale Z’ is perfectly allowed.  </a:t>
            </a:r>
          </a:p>
          <a:p>
            <a:r>
              <a:rPr lang="en-US" altLang="ko-KR" sz="3200" dirty="0" smtClean="0">
                <a:latin typeface="Microsoft Sans Serif" pitchFamily="34" charset="0"/>
                <a:cs typeface="Microsoft Sans Serif" pitchFamily="34" charset="0"/>
              </a:rPr>
              <a:t>The SSM from string: basically from E8, but not from E6.</a:t>
            </a:r>
            <a:endParaRPr lang="ko-KR" altLang="en-US" sz="3200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400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8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0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2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1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11/64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9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0034" y="857232"/>
            <a:ext cx="82153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Microsoft Sans Serif" pitchFamily="34" charset="0"/>
                <a:cs typeface="Microsoft Sans Serif" pitchFamily="34" charset="0"/>
              </a:rPr>
              <a:t>Still the extra Z’ with a large Z’ mass from E6 </a:t>
            </a:r>
            <a:r>
              <a:rPr lang="en-US" altLang="ko-KR" sz="32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CAN</a:t>
            </a:r>
            <a:r>
              <a:rPr lang="en-US" altLang="ko-KR" sz="3200" dirty="0" smtClean="0">
                <a:latin typeface="Microsoft Sans Serif" pitchFamily="34" charset="0"/>
                <a:cs typeface="Microsoft Sans Serif" pitchFamily="34" charset="0"/>
              </a:rPr>
              <a:t> contribute to low energy physics. In SUSY models, they can work as the messengers of SUSY breaking sector to the SSM physics. </a:t>
            </a:r>
          </a:p>
          <a:p>
            <a:endParaRPr lang="en-US" altLang="ko-KR" sz="32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3200" dirty="0" smtClean="0">
                <a:latin typeface="Microsoft Sans Serif" pitchFamily="34" charset="0"/>
                <a:cs typeface="Microsoft Sans Serif" pitchFamily="34" charset="0"/>
              </a:rPr>
              <a:t>And also, they contribute to the </a:t>
            </a:r>
            <a:r>
              <a:rPr lang="en-US" altLang="ko-KR" sz="3200" dirty="0" err="1" smtClean="0">
                <a:latin typeface="Microsoft Sans Serif" pitchFamily="34" charset="0"/>
                <a:cs typeface="Microsoft Sans Serif" pitchFamily="34" charset="0"/>
              </a:rPr>
              <a:t>quartic</a:t>
            </a:r>
            <a:r>
              <a:rPr lang="en-US" altLang="ko-KR" sz="3200" dirty="0" smtClean="0">
                <a:latin typeface="Microsoft Sans Serif" pitchFamily="34" charset="0"/>
                <a:cs typeface="Microsoft Sans Serif" pitchFamily="34" charset="0"/>
              </a:rPr>
              <a:t> couplings of scalar fields, by fine-tuning.</a:t>
            </a:r>
            <a:endParaRPr lang="ko-KR" altLang="en-US" sz="3200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400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2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4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16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5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12/64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3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785786" y="350951"/>
            <a:ext cx="7786742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54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Effective SUSY</a:t>
            </a:r>
          </a:p>
          <a:p>
            <a:pPr marL="914400" indent="-914400">
              <a:defRPr/>
            </a:pPr>
            <a:r>
              <a:rPr lang="en-US" altLang="ko-KR" sz="3600" dirty="0" smtClean="0"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Has been proposed in the middle of 90s. The third generation and Higgs doublets are the necessary ingredient of the gauge hierarchy solution through SUSY.</a:t>
            </a:r>
          </a:p>
          <a:p>
            <a:endParaRPr lang="en-US" altLang="ko-KR" dirty="0" smtClean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Dimopoulos-Giudice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, PLB357, 573 [</a:t>
            </a:r>
            <a:r>
              <a:rPr lang="en-US" altLang="ko-KR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hep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-ph/9507282];</a:t>
            </a:r>
          </a:p>
          <a:p>
            <a:r>
              <a:rPr lang="en-US" altLang="ko-KR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Pomarol-Tommasini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, NPB466, 3 [</a:t>
            </a:r>
            <a:r>
              <a:rPr lang="en-US" altLang="ko-KR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hep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-ph/9507462];</a:t>
            </a:r>
          </a:p>
          <a:p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Cohen-Kaplan-Nelson, PLB388, 588 [</a:t>
            </a:r>
            <a:r>
              <a:rPr lang="en-US" altLang="ko-KR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hep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-ph/9607394]; recently</a:t>
            </a:r>
          </a:p>
          <a:p>
            <a:r>
              <a:rPr lang="en-US" altLang="ko-KR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Giudice-Nardecchia-Romanino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, NPB813, 156 [</a:t>
            </a:r>
            <a:r>
              <a:rPr lang="en-US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0812.3610 [</a:t>
            </a:r>
            <a:r>
              <a:rPr lang="en-US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hep</a:t>
            </a:r>
            <a:r>
              <a:rPr lang="en-US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-ph] 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]</a:t>
            </a:r>
            <a:endParaRPr lang="ko-KR" altLang="en-US" dirty="0" smtClean="0">
              <a:latin typeface="Microsoft Sans Serif" pitchFamily="34" charset="0"/>
              <a:cs typeface="Microsoft Sans Serif" pitchFamily="34" charset="0"/>
            </a:endParaRPr>
          </a:p>
          <a:p>
            <a:pPr marL="914400" indent="-914400">
              <a:defRPr/>
            </a:pPr>
            <a:endParaRPr lang="en-US" altLang="ko-KR" sz="2800" dirty="0">
              <a:solidFill>
                <a:srgbClr val="FFFF00"/>
              </a:solidFill>
              <a:latin typeface="Microsoft Sans Serif" pitchFamily="34" charset="0"/>
              <a:ea typeface="Arial Unicode MS" pitchFamily="50" charset="-127"/>
              <a:cs typeface="Microsoft Sans Serif" pitchFamily="34" charset="0"/>
              <a:sym typeface="Math3" pitchFamily="2" charset="2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1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3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15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4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13/64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2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785786" y="350951"/>
            <a:ext cx="7786742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3600" dirty="0" smtClean="0"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To raise the 1</a:t>
            </a:r>
            <a:r>
              <a:rPr lang="en-US" altLang="ko-KR" sz="3600" baseline="30000" dirty="0" smtClean="0"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st</a:t>
            </a:r>
            <a:r>
              <a:rPr lang="en-US" altLang="ko-KR" sz="3600" dirty="0" smtClean="0"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and 2</a:t>
            </a:r>
            <a:r>
              <a:rPr lang="en-US" altLang="ko-KR" sz="3600" baseline="30000" dirty="0" smtClean="0"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nd</a:t>
            </a:r>
            <a:r>
              <a:rPr lang="en-US" altLang="ko-KR" sz="3600" dirty="0" smtClean="0"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family </a:t>
            </a:r>
            <a:r>
              <a:rPr lang="en-US" altLang="ko-KR" sz="3600" dirty="0" err="1" smtClean="0"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squark</a:t>
            </a:r>
            <a:r>
              <a:rPr lang="en-US" altLang="ko-KR" sz="3600" dirty="0" smtClean="0"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masses a little bit, from FCNC effects one needs a symmetry of the first two family </a:t>
            </a:r>
            <a:r>
              <a:rPr lang="en-US" altLang="ko-KR" sz="3600" dirty="0" err="1" smtClean="0"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squarks</a:t>
            </a:r>
            <a:r>
              <a:rPr lang="en-US" altLang="ko-KR" sz="3600" dirty="0" smtClean="0"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. Probably U(2). </a:t>
            </a:r>
          </a:p>
          <a:p>
            <a:pPr marL="914400" indent="-914400">
              <a:defRPr/>
            </a:pPr>
            <a:r>
              <a:rPr lang="en-US" altLang="ko-KR" sz="2800" dirty="0" smtClean="0"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But, if the 1</a:t>
            </a:r>
            <a:r>
              <a:rPr lang="en-US" altLang="ko-KR" sz="2800" baseline="30000" dirty="0" smtClean="0"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st</a:t>
            </a:r>
            <a:r>
              <a:rPr lang="en-US" altLang="ko-KR" sz="2800" dirty="0" smtClean="0"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and 2</a:t>
            </a:r>
            <a:r>
              <a:rPr lang="en-US" altLang="ko-KR" sz="2800" baseline="30000" dirty="0" smtClean="0"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nd</a:t>
            </a:r>
            <a:r>
              <a:rPr lang="en-US" altLang="ko-KR" sz="2800" dirty="0" smtClean="0"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family </a:t>
            </a:r>
            <a:r>
              <a:rPr lang="en-US" altLang="ko-KR" sz="2800" dirty="0" err="1" smtClean="0"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squark</a:t>
            </a:r>
            <a:r>
              <a:rPr lang="en-US" altLang="ko-KR" sz="2800" dirty="0" smtClean="0"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masses are raised above 10</a:t>
            </a:r>
            <a:r>
              <a:rPr lang="en-US" altLang="ko-KR" sz="2800" baseline="30000" dirty="0" smtClean="0"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5</a:t>
            </a:r>
            <a:r>
              <a:rPr lang="en-US" altLang="ko-KR" sz="2800" dirty="0" smtClean="0"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– 10</a:t>
            </a:r>
            <a:r>
              <a:rPr lang="en-US" altLang="ko-KR" sz="2800" baseline="30000" dirty="0" smtClean="0"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6</a:t>
            </a:r>
            <a:r>
              <a:rPr lang="en-US" altLang="ko-KR" sz="2800" dirty="0" smtClean="0"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</a:t>
            </a:r>
            <a:r>
              <a:rPr lang="en-US" altLang="ko-KR" sz="2800" dirty="0" err="1" smtClean="0"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GeV</a:t>
            </a:r>
            <a:r>
              <a:rPr lang="en-US" altLang="ko-KR" sz="2800" dirty="0" smtClean="0"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, one does not need such a light family symmetry.</a:t>
            </a:r>
          </a:p>
          <a:p>
            <a:pPr marL="914400" indent="-914400">
              <a:defRPr/>
            </a:pPr>
            <a:r>
              <a:rPr lang="en-US" altLang="ko-KR" sz="2800" dirty="0" smtClean="0"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       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Maybe a </a:t>
            </a:r>
            <a:r>
              <a:rPr lang="en-US" altLang="ko-KR" sz="2800" dirty="0" err="1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tachionic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problem at two loop</a:t>
            </a: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          [</a:t>
            </a:r>
            <a:r>
              <a:rPr lang="en-US" altLang="ko-KR" sz="2000" dirty="0" smtClean="0">
                <a:solidFill>
                  <a:srgbClr val="FFC000"/>
                </a:solidFill>
              </a:rPr>
              <a:t>N. </a:t>
            </a:r>
            <a:r>
              <a:rPr lang="en-US" altLang="ko-KR" sz="2000" dirty="0" err="1" smtClean="0">
                <a:solidFill>
                  <a:srgbClr val="FFC000"/>
                </a:solidFill>
              </a:rPr>
              <a:t>Arkani-Hamed</a:t>
            </a:r>
            <a:r>
              <a:rPr lang="en-US" altLang="ko-KR" sz="2000" dirty="0" smtClean="0">
                <a:solidFill>
                  <a:srgbClr val="FFC000"/>
                </a:solidFill>
              </a:rPr>
              <a:t> and H. Murayama,  PR</a:t>
            </a:r>
            <a:r>
              <a:rPr lang="en-US" altLang="ko-KR" sz="2000" b="1" dirty="0" smtClean="0">
                <a:solidFill>
                  <a:srgbClr val="FFC000"/>
                </a:solidFill>
              </a:rPr>
              <a:t>D56, 6733    </a:t>
            </a:r>
          </a:p>
          <a:p>
            <a:r>
              <a:rPr lang="en-US" altLang="ko-KR" sz="2000" b="1" dirty="0" smtClean="0">
                <a:solidFill>
                  <a:srgbClr val="FFC000"/>
                </a:solidFill>
              </a:rPr>
              <a:t>         (1997) </a:t>
            </a:r>
            <a:r>
              <a:rPr lang="en-US" altLang="ko-KR" sz="2000" dirty="0" smtClean="0">
                <a:solidFill>
                  <a:srgbClr val="FFC000"/>
                </a:solidFill>
              </a:rPr>
              <a:t>[ </a:t>
            </a:r>
            <a:r>
              <a:rPr lang="en-US" altLang="ko-KR" sz="2000" dirty="0" err="1" smtClean="0">
                <a:solidFill>
                  <a:srgbClr val="FFC000"/>
                </a:solidFill>
              </a:rPr>
              <a:t>hep</a:t>
            </a:r>
            <a:r>
              <a:rPr lang="en-US" altLang="ko-KR" sz="2000" dirty="0" smtClean="0">
                <a:solidFill>
                  <a:srgbClr val="FFC000"/>
                </a:solidFill>
              </a:rPr>
              <a:t>-ph/9703259]; C. </a:t>
            </a:r>
            <a:r>
              <a:rPr lang="en-US" altLang="ko-KR" sz="2000" dirty="0" err="1" smtClean="0">
                <a:solidFill>
                  <a:srgbClr val="FFC000"/>
                </a:solidFill>
              </a:rPr>
              <a:t>Tamarit</a:t>
            </a:r>
            <a:r>
              <a:rPr lang="en-US" altLang="ko-KR" sz="2000" dirty="0" smtClean="0">
                <a:solidFill>
                  <a:srgbClr val="FFC000"/>
                </a:solidFill>
              </a:rPr>
              <a:t>,  1204.2645 </a:t>
            </a:r>
          </a:p>
          <a:p>
            <a:r>
              <a:rPr lang="en-US" altLang="ko-KR" sz="2000" dirty="0" smtClean="0">
                <a:solidFill>
                  <a:srgbClr val="FFC000"/>
                </a:solidFill>
              </a:rPr>
              <a:t>         [</a:t>
            </a:r>
            <a:r>
              <a:rPr lang="en-US" altLang="ko-KR" sz="2000" dirty="0" err="1" smtClean="0">
                <a:solidFill>
                  <a:srgbClr val="FFC000"/>
                </a:solidFill>
              </a:rPr>
              <a:t>hep</a:t>
            </a:r>
            <a:r>
              <a:rPr lang="en-US" altLang="ko-KR" sz="2000" dirty="0" smtClean="0">
                <a:solidFill>
                  <a:srgbClr val="FFC000"/>
                </a:solidFill>
              </a:rPr>
              <a:t>-ph].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],</a:t>
            </a:r>
            <a:r>
              <a:rPr lang="en-US" altLang="ko-KR" sz="2800" dirty="0" smtClean="0">
                <a:solidFill>
                  <a:srgbClr val="FFC0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 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but will neglect it here.</a:t>
            </a:r>
            <a:endParaRPr lang="en-US" altLang="ko-KR" sz="2800" dirty="0" smtClean="0">
              <a:latin typeface="Microsoft Sans Serif" pitchFamily="34" charset="0"/>
              <a:ea typeface="굴림" charset="-127"/>
              <a:cs typeface="Microsoft Sans Serif" pitchFamily="34" charset="0"/>
              <a:sym typeface="Math3" pitchFamily="2" charset="2"/>
            </a:endParaRPr>
          </a:p>
          <a:p>
            <a:endParaRPr lang="en-US" altLang="ko-KR" dirty="0" smtClean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914400" indent="-914400">
              <a:defRPr/>
            </a:pPr>
            <a:endParaRPr lang="en-US" altLang="ko-KR" sz="2800" dirty="0">
              <a:solidFill>
                <a:srgbClr val="FFFF00"/>
              </a:solidFill>
              <a:latin typeface="Microsoft Sans Serif" pitchFamily="34" charset="0"/>
              <a:ea typeface="Arial Unicode MS" pitchFamily="50" charset="-127"/>
              <a:cs typeface="Microsoft Sans Serif" pitchFamily="34" charset="0"/>
              <a:sym typeface="Math3" pitchFamily="2" charset="2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1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3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15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4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14/64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2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419056" cy="487363"/>
          </a:xfrm>
        </p:spPr>
        <p:txBody>
          <a:bodyPr/>
          <a:lstStyle/>
          <a:p>
            <a:r>
              <a:rPr lang="en-US" altLang="ja-JP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I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nterpretation in CMSSM &amp; simplified model</a:t>
            </a:r>
            <a:endParaRPr kumimoji="1" lang="ja-JP" altLang="en-US" sz="2400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6876256" y="15148"/>
            <a:ext cx="2267744" cy="38951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00953" y="4149080"/>
            <a:ext cx="77203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Microsoft Sans Serif" pitchFamily="34" charset="0"/>
                <a:cs typeface="Microsoft Sans Serif" pitchFamily="34" charset="0"/>
              </a:rPr>
              <a:t>latest </a:t>
            </a:r>
            <a:r>
              <a:rPr kumimoji="1" lang="en-US" altLang="ja-JP" sz="1600" b="1" dirty="0" smtClean="0">
                <a:latin typeface="Microsoft Sans Serif" pitchFamily="34" charset="0"/>
                <a:cs typeface="Microsoft Sans Serif" pitchFamily="34" charset="0"/>
              </a:rPr>
              <a:t>CMS</a:t>
            </a:r>
            <a:r>
              <a:rPr kumimoji="1" lang="en-US" altLang="ja-JP" sz="1600" dirty="0" smtClean="0">
                <a:latin typeface="Microsoft Sans Serif" pitchFamily="34" charset="0"/>
                <a:cs typeface="Microsoft Sans Serif" pitchFamily="34" charset="0"/>
              </a:rPr>
              <a:t> results from </a:t>
            </a:r>
            <a:r>
              <a:rPr kumimoji="1" lang="en-US" altLang="ja-JP" sz="1600" b="1" dirty="0" smtClean="0">
                <a:latin typeface="Microsoft Sans Serif" pitchFamily="34" charset="0"/>
                <a:cs typeface="Microsoft Sans Serif" pitchFamily="34" charset="0"/>
              </a:rPr>
              <a:t>Razor analysis (4.4 fb</a:t>
            </a:r>
            <a:r>
              <a:rPr kumimoji="1" lang="en-US" altLang="ja-JP" sz="1600" b="1" baseline="30000" dirty="0" smtClean="0">
                <a:latin typeface="Microsoft Sans Serif" pitchFamily="34" charset="0"/>
                <a:cs typeface="Microsoft Sans Serif" pitchFamily="34" charset="0"/>
              </a:rPr>
              <a:t>-1</a:t>
            </a:r>
            <a:r>
              <a:rPr kumimoji="1" lang="en-US" altLang="ja-JP" sz="1600" b="1" dirty="0" smtClean="0">
                <a:latin typeface="Microsoft Sans Serif" pitchFamily="34" charset="0"/>
                <a:cs typeface="Microsoft Sans Serif" pitchFamily="34" charset="0"/>
              </a:rPr>
              <a:t>) </a:t>
            </a:r>
            <a:r>
              <a:rPr kumimoji="1" lang="en-US" altLang="ja-JP" sz="1600" dirty="0" smtClean="0">
                <a:latin typeface="Microsoft Sans Serif" pitchFamily="34" charset="0"/>
                <a:cs typeface="Microsoft Sans Serif" pitchFamily="34" charset="0"/>
              </a:rPr>
              <a:t>exclude </a:t>
            </a:r>
            <a:r>
              <a:rPr kumimoji="1" lang="en-US" altLang="ja-JP" sz="1600" dirty="0" err="1" smtClean="0">
                <a:latin typeface="Microsoft Sans Serif" pitchFamily="34" charset="0"/>
                <a:cs typeface="Microsoft Sans Serif" pitchFamily="34" charset="0"/>
              </a:rPr>
              <a:t>squark</a:t>
            </a:r>
            <a:r>
              <a:rPr kumimoji="1" lang="en-US" altLang="ja-JP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</a:p>
          <a:p>
            <a:r>
              <a:rPr lang="en-US" altLang="ja-JP" sz="1600" dirty="0" smtClean="0">
                <a:latin typeface="Microsoft Sans Serif" pitchFamily="34" charset="0"/>
                <a:cs typeface="Microsoft Sans Serif" pitchFamily="34" charset="0"/>
              </a:rPr>
              <a:t>and </a:t>
            </a:r>
            <a:r>
              <a:rPr kumimoji="1" lang="en-US" altLang="ja-JP" sz="1600" dirty="0" err="1" smtClean="0">
                <a:latin typeface="Microsoft Sans Serif" pitchFamily="34" charset="0"/>
                <a:cs typeface="Microsoft Sans Serif" pitchFamily="34" charset="0"/>
              </a:rPr>
              <a:t>gluino</a:t>
            </a:r>
            <a:r>
              <a:rPr kumimoji="1" lang="en-US" altLang="ja-JP" sz="1600" dirty="0" smtClean="0">
                <a:latin typeface="Microsoft Sans Serif" pitchFamily="34" charset="0"/>
                <a:cs typeface="Microsoft Sans Serif" pitchFamily="34" charset="0"/>
              </a:rPr>
              <a:t> masses up to </a:t>
            </a:r>
            <a:r>
              <a:rPr kumimoji="1" lang="en-US" altLang="ja-JP" sz="16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1.35TeV (CMS SUS-12-005)</a:t>
            </a:r>
          </a:p>
          <a:p>
            <a:endParaRPr lang="en-US" altLang="ja-JP" sz="1600" dirty="0">
              <a:latin typeface="Microsoft Sans Serif" pitchFamily="34" charset="0"/>
              <a:cs typeface="Microsoft Sans Serif" pitchFamily="34" charset="0"/>
            </a:endParaRPr>
          </a:p>
          <a:p>
            <a:r>
              <a:rPr kumimoji="1" lang="en-US" altLang="ja-JP" sz="1600" dirty="0" smtClean="0">
                <a:latin typeface="Microsoft Sans Serif" pitchFamily="34" charset="0"/>
                <a:cs typeface="Microsoft Sans Serif" pitchFamily="34" charset="0"/>
              </a:rPr>
              <a:t>latest </a:t>
            </a:r>
            <a:r>
              <a:rPr kumimoji="1" lang="en-US" altLang="ja-JP" sz="1600" b="1" dirty="0" smtClean="0">
                <a:latin typeface="Microsoft Sans Serif" pitchFamily="34" charset="0"/>
                <a:cs typeface="Microsoft Sans Serif" pitchFamily="34" charset="0"/>
              </a:rPr>
              <a:t>ATLAS</a:t>
            </a:r>
            <a:r>
              <a:rPr kumimoji="1" lang="en-US" altLang="ja-JP" sz="1600" dirty="0" smtClean="0">
                <a:latin typeface="Microsoft Sans Serif" pitchFamily="34" charset="0"/>
                <a:cs typeface="Microsoft Sans Serif" pitchFamily="34" charset="0"/>
              </a:rPr>
              <a:t> results from </a:t>
            </a:r>
            <a:r>
              <a:rPr kumimoji="1" lang="en-US" altLang="ja-JP" sz="1600" b="1" dirty="0" err="1" smtClean="0">
                <a:latin typeface="Microsoft Sans Serif" pitchFamily="34" charset="0"/>
                <a:cs typeface="Microsoft Sans Serif" pitchFamily="34" charset="0"/>
              </a:rPr>
              <a:t>m</a:t>
            </a:r>
            <a:r>
              <a:rPr kumimoji="1" lang="en-US" altLang="ja-JP" sz="1600" b="1" baseline="-25000" dirty="0" err="1" smtClean="0">
                <a:latin typeface="Microsoft Sans Serif" pitchFamily="34" charset="0"/>
                <a:cs typeface="Microsoft Sans Serif" pitchFamily="34" charset="0"/>
              </a:rPr>
              <a:t>eff</a:t>
            </a:r>
            <a:r>
              <a:rPr kumimoji="1" lang="en-US" altLang="ja-JP" sz="1600" b="1" dirty="0" smtClean="0">
                <a:latin typeface="Microsoft Sans Serif" pitchFamily="34" charset="0"/>
                <a:cs typeface="Microsoft Sans Serif" pitchFamily="34" charset="0"/>
              </a:rPr>
              <a:t> on 0-lepton (4.7fb</a:t>
            </a:r>
            <a:r>
              <a:rPr kumimoji="1" lang="en-US" altLang="ja-JP" sz="1600" b="1" baseline="30000" dirty="0" smtClean="0">
                <a:latin typeface="Microsoft Sans Serif" pitchFamily="34" charset="0"/>
                <a:cs typeface="Microsoft Sans Serif" pitchFamily="34" charset="0"/>
              </a:rPr>
              <a:t>-1</a:t>
            </a:r>
            <a:r>
              <a:rPr kumimoji="1" lang="en-US" altLang="ja-JP" sz="1600" b="1" dirty="0" smtClean="0">
                <a:latin typeface="Microsoft Sans Serif" pitchFamily="34" charset="0"/>
                <a:cs typeface="Microsoft Sans Serif" pitchFamily="34" charset="0"/>
              </a:rPr>
              <a:t>) </a:t>
            </a:r>
            <a:r>
              <a:rPr kumimoji="1" lang="en-US" altLang="ja-JP" sz="1600" dirty="0" smtClean="0">
                <a:latin typeface="Microsoft Sans Serif" pitchFamily="34" charset="0"/>
                <a:cs typeface="Microsoft Sans Serif" pitchFamily="34" charset="0"/>
              </a:rPr>
              <a:t>is mapped on simplified model</a:t>
            </a:r>
          </a:p>
          <a:p>
            <a:r>
              <a:rPr lang="en-US" altLang="ja-JP" sz="1600" dirty="0" smtClean="0">
                <a:latin typeface="Microsoft Sans Serif" pitchFamily="34" charset="0"/>
                <a:cs typeface="Microsoft Sans Serif" pitchFamily="34" charset="0"/>
              </a:rPr>
              <a:t>with the massless LSP assumption</a:t>
            </a:r>
          </a:p>
          <a:p>
            <a:r>
              <a:rPr lang="en-US" altLang="ja-JP" sz="1600" dirty="0" err="1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m</a:t>
            </a:r>
            <a:r>
              <a:rPr lang="en-US" altLang="ja-JP" sz="1600" baseline="-25000" dirty="0" err="1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gl</a:t>
            </a:r>
            <a:r>
              <a:rPr lang="en-US" altLang="ja-JP" sz="1600" dirty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&lt;940GeV, </a:t>
            </a:r>
            <a:r>
              <a:rPr lang="en-US" altLang="ja-JP" sz="1600" dirty="0" err="1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m</a:t>
            </a:r>
            <a:r>
              <a:rPr lang="en-US" altLang="ja-JP" sz="1600" baseline="-25000" dirty="0" err="1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sq</a:t>
            </a:r>
            <a:r>
              <a:rPr lang="en-US" altLang="ja-JP" sz="1600" dirty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&lt;</a:t>
            </a:r>
            <a:r>
              <a:rPr lang="en-US" altLang="ja-JP" sz="16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1380GeV </a:t>
            </a:r>
            <a:r>
              <a:rPr lang="en-US" altLang="ja-JP" sz="1600" dirty="0" smtClean="0">
                <a:latin typeface="Microsoft Sans Serif" pitchFamily="34" charset="0"/>
                <a:cs typeface="Microsoft Sans Serif" pitchFamily="34" charset="0"/>
              </a:rPr>
              <a:t>are excluded </a:t>
            </a:r>
            <a:r>
              <a:rPr lang="en-US" altLang="ja-JP" sz="16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(ATLAS-CONF-2012-033)</a:t>
            </a:r>
          </a:p>
          <a:p>
            <a:r>
              <a:rPr lang="en-US" altLang="ja-JP" sz="1600" dirty="0" smtClean="0">
                <a:latin typeface="Microsoft Sans Serif" pitchFamily="34" charset="0"/>
                <a:cs typeface="Microsoft Sans Serif" pitchFamily="34" charset="0"/>
              </a:rPr>
              <a:t>In </a:t>
            </a:r>
            <a:r>
              <a:rPr lang="en-US" altLang="ja-JP" sz="1600" b="1" dirty="0" smtClean="0">
                <a:latin typeface="Microsoft Sans Serif" pitchFamily="34" charset="0"/>
                <a:cs typeface="Microsoft Sans Serif" pitchFamily="34" charset="0"/>
              </a:rPr>
              <a:t>0-lepton + high multiplicity jets (≥6 to ≥9</a:t>
            </a:r>
            <a:r>
              <a:rPr lang="en-US" altLang="ja-JP" sz="1600" b="1" dirty="0">
                <a:latin typeface="Microsoft Sans Serif" pitchFamily="34" charset="0"/>
                <a:cs typeface="Microsoft Sans Serif" pitchFamily="34" charset="0"/>
              </a:rPr>
              <a:t>) </a:t>
            </a:r>
            <a:r>
              <a:rPr lang="en-US" altLang="ja-JP" sz="1600" dirty="0" err="1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m</a:t>
            </a:r>
            <a:r>
              <a:rPr lang="en-US" altLang="ja-JP" sz="1600" baseline="-25000" dirty="0" err="1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gl</a:t>
            </a:r>
            <a:r>
              <a:rPr lang="en-US" altLang="ja-JP" sz="16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&lt;880GeV </a:t>
            </a:r>
            <a:r>
              <a:rPr lang="en-US" altLang="ja-JP" sz="1600" dirty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(ATLAS-CONF-2012-</a:t>
            </a:r>
            <a:r>
              <a:rPr lang="en-US" altLang="ja-JP" sz="16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037)</a:t>
            </a:r>
            <a:endParaRPr kumimoji="1" lang="en-US" altLang="ja-JP" sz="16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kumimoji="1" lang="en-US" altLang="ja-JP" sz="1600" dirty="0" smtClean="0"/>
          </a:p>
          <a:p>
            <a:r>
              <a:rPr lang="en-US" altLang="ja-JP" sz="1600" dirty="0">
                <a:latin typeface="Microsoft Sans Serif" pitchFamily="34" charset="0"/>
                <a:cs typeface="Microsoft Sans Serif" pitchFamily="34" charset="0"/>
              </a:rPr>
              <a:t>B</a:t>
            </a:r>
            <a:r>
              <a:rPr lang="en-US" altLang="ja-JP" sz="1600" dirty="0" smtClean="0">
                <a:latin typeface="Microsoft Sans Serif" pitchFamily="34" charset="0"/>
                <a:cs typeface="Microsoft Sans Serif" pitchFamily="34" charset="0"/>
              </a:rPr>
              <a:t>oth experiments increased the exclusion reach since last summer</a:t>
            </a:r>
            <a:endParaRPr kumimoji="1" lang="en-US" altLang="ja-JP" sz="1600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92696"/>
            <a:ext cx="4667565" cy="3502160"/>
          </a:xfrm>
          <a:prstGeom prst="rect">
            <a:avLst/>
          </a:prstGeom>
        </p:spPr>
      </p:pic>
      <p:pic>
        <p:nvPicPr>
          <p:cNvPr id="63" name="図 6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1289" y="3072462"/>
            <a:ext cx="589677" cy="56905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785794"/>
            <a:ext cx="3386326" cy="3232143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50268" y="2852936"/>
            <a:ext cx="687349" cy="864096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6660232" y="-27384"/>
            <a:ext cx="18213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CMS SUS-12-005</a:t>
            </a:r>
            <a:endParaRPr lang="ja-JP" altLang="en-US" sz="1600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631972" y="188640"/>
            <a:ext cx="2404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ATLAS-CONF-2012-03</a:t>
            </a:r>
            <a:r>
              <a:rPr lang="en-US" altLang="ja-JP" sz="1600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6642328" y="404664"/>
            <a:ext cx="2420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ATLAS-CONF-2012-03</a:t>
            </a:r>
            <a:r>
              <a:rPr lang="en-US" altLang="ja-JP" sz="1600" dirty="0" smtClean="0">
                <a:solidFill>
                  <a:schemeClr val="accent5">
                    <a:lumMod val="75000"/>
                  </a:schemeClr>
                </a:solidFill>
              </a:rPr>
              <a:t>7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25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7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9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8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15/64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6" name="_x108691288" descr="EMB0000175081c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2396428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inkTgt spid="_x0000_s63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14290"/>
            <a:ext cx="835824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Z’ mediation:</a:t>
            </a:r>
          </a:p>
          <a:p>
            <a:r>
              <a:rPr lang="en-US" altLang="ko-KR" sz="4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SUSY breaking at the hidden sector is manifested in the visible sector (SM) by the Z’ charged sector.</a:t>
            </a:r>
          </a:p>
          <a:p>
            <a:endParaRPr lang="en-US" altLang="ko-KR" sz="4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4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It is not just saying </a:t>
            </a:r>
            <a:r>
              <a:rPr lang="en-US" altLang="ko-KR" sz="44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effSUSY</a:t>
            </a:r>
            <a:r>
              <a:rPr lang="en-US" altLang="ko-KR" sz="4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, but </a:t>
            </a:r>
          </a:p>
          <a:p>
            <a:r>
              <a:rPr lang="en-US" altLang="ko-KR" sz="4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realizing such a model explicitly.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2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4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16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5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16/64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3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42852"/>
            <a:ext cx="835824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● 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Gravity mediation: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    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Needs a SUGRA model distinguishing families.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   At present, there has not appeared a serious model.</a:t>
            </a:r>
          </a:p>
          <a:p>
            <a:endParaRPr lang="en-US" altLang="ko-KR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● 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GMSB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    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If the SSM is obtained from string, the group nature is  well worked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    out from E8xE8 </a:t>
            </a: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heterotic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string.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    Suppose that the hidden sector is SU(4)’ or SU(5)’.  Then, we need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    SU(5)’ representations for SUSY  breaking, for example one 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    10’+5’-bar’or six pairs of 5’  and 5’-bar. These count 45 visible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    sector fermions and (15 or 60 hidden sector fermions). These need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    at least  60 or 105 </a:t>
            </a: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chiral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fermions. In addition, we need the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   messenger sector 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fermions(GM) 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also. The </a:t>
            </a: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messen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. 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sector must carry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   color, etc, and hidden sector gauge charges. These add much more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   </a:t>
            </a: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chiral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fermions. In the string  </a:t>
            </a: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compactification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, roughly 150 fermions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   appear. There seems to be some conflict, but not definitive.</a:t>
            </a:r>
          </a:p>
          <a:p>
            <a:endParaRPr lang="en-US" altLang="ko-KR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● 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Z’ mediation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8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0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2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1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17/64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9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64266"/>
            <a:ext cx="807249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Microsoft Sans Serif" pitchFamily="34" charset="0"/>
                <a:cs typeface="Microsoft Sans Serif" pitchFamily="34" charset="0"/>
              </a:rPr>
              <a:t>● </a:t>
            </a:r>
            <a:r>
              <a:rPr lang="en-US" altLang="ko-KR" sz="32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Z’ mediation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   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The Z’ mediation has been studied relatively recently.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   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P. </a:t>
            </a:r>
            <a:r>
              <a:rPr lang="en-US" altLang="ko-KR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Langacker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, G. Paz, L.-T. Wang, and I. </a:t>
            </a:r>
            <a:r>
              <a:rPr lang="en-US" altLang="ko-KR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Yavin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, PRL100, 041802 (2008);</a:t>
            </a:r>
          </a:p>
          <a:p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  R. N. </a:t>
            </a:r>
            <a:r>
              <a:rPr lang="en-US" altLang="ko-KR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Mohapatra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and S. Nandi, PRL 79, 181 (1997);</a:t>
            </a:r>
          </a:p>
          <a:p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  T. Kikuchi and T. Kubo, PLB 666, 262 (2008).</a:t>
            </a:r>
            <a:endParaRPr lang="ko-KR" altLang="en-US" sz="2000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0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Langacker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et al discusses one Z’ and MN discusses Z’ and Z. In the latter case,  it is proper for it to be called the mixed mediation (MM).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The MM needs a fine-tuning of parameters. So, we discuss the Z’ mediation only.</a:t>
            </a:r>
            <a:endParaRPr lang="en-US" altLang="ko-KR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The U(1)’ charge is carried by the mediators, but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NOT by 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the 3</a:t>
            </a:r>
            <a:r>
              <a:rPr lang="en-US" altLang="ko-KR" sz="2400" baseline="30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rd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family members and Higgs doublets.</a:t>
            </a:r>
          </a:p>
          <a:p>
            <a:endParaRPr lang="en-US" altLang="ko-KR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At least, it is 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a CALCULABLE MODEL 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with only a SUSY gauge theory knowledge.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8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0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2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1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18/64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9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7765267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For the SUSY hierarchy solution, we need a light Higgs.</a:t>
            </a:r>
          </a:p>
          <a:p>
            <a:endParaRPr lang="en-US" altLang="ko-KR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The large top mass (or Yukawa couplings) at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TeV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scale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and also its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superpartner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mass needed at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TeV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scale 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(for gauge hierarchy solution) and it supports 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the SU(2) x U(1) breaking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radiatively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</a:p>
          <a:p>
            <a:r>
              <a:rPr lang="en-US" altLang="ko-KR" sz="24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                  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[Ibanez-Ross, Inoue et al., Ellis et al.]</a:t>
            </a:r>
            <a:endParaRPr lang="ko-KR" altLang="en-US" dirty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4" name="그룹 8"/>
          <p:cNvGrpSpPr/>
          <p:nvPr/>
        </p:nvGrpSpPr>
        <p:grpSpPr>
          <a:xfrm>
            <a:off x="571472" y="3106261"/>
            <a:ext cx="8005718" cy="2323003"/>
            <a:chOff x="642910" y="3104285"/>
            <a:chExt cx="8005718" cy="2323003"/>
          </a:xfrm>
        </p:grpSpPr>
        <p:sp>
          <p:nvSpPr>
            <p:cNvPr id="3" name="TextBox 2"/>
            <p:cNvSpPr txBox="1"/>
            <p:nvPr/>
          </p:nvSpPr>
          <p:spPr>
            <a:xfrm>
              <a:off x="642910" y="4350070"/>
              <a:ext cx="8005718" cy="10772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3200" dirty="0" err="1" smtClean="0">
                  <a:latin typeface="Microsoft Sans Serif" pitchFamily="34" charset="0"/>
                  <a:cs typeface="Microsoft Sans Serif" pitchFamily="34" charset="0"/>
                </a:rPr>
                <a:t>H</a:t>
              </a:r>
              <a:r>
                <a:rPr lang="en-US" altLang="ko-KR" sz="3200" baseline="-25000" dirty="0" err="1" smtClean="0">
                  <a:latin typeface="Microsoft Sans Serif" pitchFamily="34" charset="0"/>
                  <a:cs typeface="Microsoft Sans Serif" pitchFamily="34" charset="0"/>
                </a:rPr>
                <a:t>u</a:t>
              </a:r>
              <a:r>
                <a:rPr lang="en-US" altLang="ko-KR" sz="3200" dirty="0" smtClean="0">
                  <a:latin typeface="Microsoft Sans Serif" pitchFamily="34" charset="0"/>
                  <a:cs typeface="Microsoft Sans Serif" pitchFamily="34" charset="0"/>
                </a:rPr>
                <a:t> and </a:t>
              </a:r>
              <a:r>
                <a:rPr lang="en-US" altLang="ko-KR" sz="3200" dirty="0" err="1" smtClean="0">
                  <a:latin typeface="Microsoft Sans Serif" pitchFamily="34" charset="0"/>
                  <a:cs typeface="Microsoft Sans Serif" pitchFamily="34" charset="0"/>
                </a:rPr>
                <a:t>H</a:t>
              </a:r>
              <a:r>
                <a:rPr lang="en-US" altLang="ko-KR" sz="3200" baseline="-25000" dirty="0" err="1" smtClean="0">
                  <a:latin typeface="Microsoft Sans Serif" pitchFamily="34" charset="0"/>
                  <a:cs typeface="Microsoft Sans Serif" pitchFamily="34" charset="0"/>
                </a:rPr>
                <a:t>d</a:t>
              </a:r>
              <a:r>
                <a:rPr lang="en-US" altLang="ko-KR" sz="3200" dirty="0" smtClean="0">
                  <a:latin typeface="Microsoft Sans Serif" pitchFamily="34" charset="0"/>
                  <a:cs typeface="Microsoft Sans Serif" pitchFamily="34" charset="0"/>
                </a:rPr>
                <a:t> light and the 3</a:t>
              </a:r>
              <a:r>
                <a:rPr lang="en-US" altLang="ko-KR" sz="3200" baseline="30000" dirty="0" smtClean="0">
                  <a:latin typeface="Microsoft Sans Serif" pitchFamily="34" charset="0"/>
                  <a:cs typeface="Microsoft Sans Serif" pitchFamily="34" charset="0"/>
                </a:rPr>
                <a:t>rd</a:t>
              </a:r>
              <a:r>
                <a:rPr lang="en-US" altLang="ko-KR" sz="3200" dirty="0" smtClean="0">
                  <a:latin typeface="Microsoft Sans Serif" pitchFamily="34" charset="0"/>
                  <a:cs typeface="Microsoft Sans Serif" pitchFamily="34" charset="0"/>
                </a:rPr>
                <a:t> family members </a:t>
              </a:r>
            </a:p>
            <a:p>
              <a:r>
                <a:rPr lang="en-US" altLang="ko-KR" sz="3200" dirty="0" smtClean="0">
                  <a:latin typeface="Microsoft Sans Serif" pitchFamily="34" charset="0"/>
                  <a:cs typeface="Microsoft Sans Serif" pitchFamily="34" charset="0"/>
                </a:rPr>
                <a:t>                    light = </a:t>
              </a:r>
              <a:r>
                <a:rPr lang="en-US" altLang="ko-KR" sz="3200" dirty="0" err="1" smtClean="0">
                  <a:latin typeface="Microsoft Sans Serif" pitchFamily="34" charset="0"/>
                  <a:cs typeface="Microsoft Sans Serif" pitchFamily="34" charset="0"/>
                </a:rPr>
                <a:t>effSUSY</a:t>
              </a:r>
              <a:endParaRPr lang="ko-KR" altLang="en-US" sz="3200" dirty="0">
                <a:latin typeface="Microsoft Sans Serif" pitchFamily="34" charset="0"/>
                <a:cs typeface="Microsoft Sans Serif" pitchFamily="34" charset="0"/>
              </a:endParaRPr>
            </a:p>
          </p:txBody>
        </p:sp>
        <p:cxnSp>
          <p:nvCxnSpPr>
            <p:cNvPr id="5" name="직선 화살표 연결선 4"/>
            <p:cNvCxnSpPr>
              <a:stCxn id="2" idx="2"/>
              <a:endCxn id="3" idx="0"/>
            </p:cNvCxnSpPr>
            <p:nvPr/>
          </p:nvCxnSpPr>
          <p:spPr>
            <a:xfrm rot="5400000">
              <a:off x="4034202" y="3715852"/>
              <a:ext cx="1245786" cy="22651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7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3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5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4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19/64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2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026"/>
          <p:cNvSpPr txBox="1">
            <a:spLocks noChangeArrowheads="1"/>
          </p:cNvSpPr>
          <p:nvPr/>
        </p:nvSpPr>
        <p:spPr bwMode="auto">
          <a:xfrm>
            <a:off x="714348" y="714356"/>
            <a:ext cx="771530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>
              <a:defRPr/>
            </a:pPr>
            <a:r>
              <a:rPr lang="en-US" altLang="ko-KR" sz="36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What can be there beyond SM?</a:t>
            </a:r>
          </a:p>
          <a:p>
            <a:pPr marL="742950" indent="-742950">
              <a:defRPr/>
            </a:pPr>
            <a:r>
              <a:rPr lang="en-US" altLang="ko-KR" sz="36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New CP? </a:t>
            </a:r>
            <a:r>
              <a:rPr lang="en-US" altLang="ko-KR" sz="3600" dirty="0" err="1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Axions</a:t>
            </a:r>
            <a:r>
              <a:rPr lang="en-US" altLang="ko-KR" sz="36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? SUSY? String?</a:t>
            </a:r>
          </a:p>
          <a:p>
            <a:pPr marL="457200" indent="-457200">
              <a:defRPr/>
            </a:pPr>
            <a:r>
              <a:rPr lang="en-US" altLang="ko-KR" sz="36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    </a:t>
            </a:r>
            <a:endParaRPr lang="en-US" altLang="ko-KR" sz="3600" dirty="0">
              <a:solidFill>
                <a:srgbClr val="FFFF00"/>
              </a:solidFill>
              <a:latin typeface="Microsoft Sans Serif" pitchFamily="34" charset="0"/>
              <a:ea typeface="굴림" charset="-127"/>
              <a:cs typeface="Microsoft Sans Serif" pitchFamily="34" charset="0"/>
              <a:sym typeface="Math3" pitchFamily="2" charset="2"/>
            </a:endParaRPr>
          </a:p>
          <a:p>
            <a:pPr marL="457200" indent="-457200">
              <a:defRPr/>
            </a:pPr>
            <a:r>
              <a:rPr lang="en-US" altLang="ko-KR" sz="36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1. The effective SUSY</a:t>
            </a:r>
          </a:p>
          <a:p>
            <a:pPr marL="457200" indent="-457200">
              <a:defRPr/>
            </a:pPr>
            <a:endParaRPr lang="en-US" altLang="ko-KR" sz="3600" dirty="0" smtClean="0">
              <a:solidFill>
                <a:srgbClr val="FFFF00"/>
              </a:solidFill>
              <a:latin typeface="Microsoft Sans Serif" pitchFamily="34" charset="0"/>
              <a:ea typeface="굴림" charset="-127"/>
              <a:cs typeface="Microsoft Sans Serif" pitchFamily="34" charset="0"/>
              <a:sym typeface="Math3" pitchFamily="2" charset="2"/>
            </a:endParaRPr>
          </a:p>
          <a:p>
            <a:pPr marL="457200" indent="-457200">
              <a:defRPr/>
            </a:pPr>
            <a:r>
              <a:rPr lang="en-US" altLang="ko-KR" sz="36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2. Strong CP and </a:t>
            </a:r>
            <a:r>
              <a:rPr lang="en-US" altLang="ko-KR" sz="3600" dirty="0" err="1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axions</a:t>
            </a:r>
            <a:endParaRPr lang="en-US" altLang="ko-KR" sz="3600" dirty="0" smtClean="0">
              <a:solidFill>
                <a:srgbClr val="FFFF00"/>
              </a:solidFill>
              <a:latin typeface="Microsoft Sans Serif" pitchFamily="34" charset="0"/>
              <a:ea typeface="굴림" charset="-127"/>
              <a:cs typeface="Microsoft Sans Serif" pitchFamily="34" charset="0"/>
              <a:sym typeface="Math3" pitchFamily="2" charset="2"/>
            </a:endParaRPr>
          </a:p>
          <a:p>
            <a:pPr marL="457200" indent="-457200">
              <a:defRPr/>
            </a:pPr>
            <a:endParaRPr lang="en-US" altLang="ko-KR" sz="3600" dirty="0" smtClean="0">
              <a:solidFill>
                <a:srgbClr val="FFFF00"/>
              </a:solidFill>
              <a:latin typeface="Microsoft Sans Serif" pitchFamily="34" charset="0"/>
              <a:ea typeface="굴림" charset="-127"/>
              <a:cs typeface="Microsoft Sans Serif" pitchFamily="34" charset="0"/>
              <a:sym typeface="Math3" pitchFamily="2" charset="2"/>
            </a:endParaRPr>
          </a:p>
          <a:p>
            <a:pPr marL="457200" indent="-457200">
              <a:defRPr/>
            </a:pPr>
            <a:r>
              <a:rPr lang="en-US" altLang="ko-KR" sz="36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3. </a:t>
            </a:r>
            <a:r>
              <a:rPr lang="en-US" altLang="ko-KR" sz="36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New </a:t>
            </a:r>
            <a:r>
              <a:rPr lang="en-US" altLang="ko-KR" sz="3600" dirty="0" err="1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p</a:t>
            </a:r>
            <a:r>
              <a:rPr lang="en-US" altLang="ko-KR" sz="3600" dirty="0" err="1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seudoscalar</a:t>
            </a:r>
            <a:r>
              <a:rPr lang="en-US" altLang="ko-KR" sz="36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</a:t>
            </a:r>
            <a:r>
              <a:rPr lang="en-US" altLang="ko-KR" sz="36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boson at </a:t>
            </a:r>
            <a:r>
              <a:rPr lang="en-US" altLang="ko-KR" sz="36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EW scale</a:t>
            </a:r>
            <a:r>
              <a:rPr lang="en-US" altLang="ko-KR" sz="36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</a:t>
            </a:r>
            <a:r>
              <a:rPr lang="en-US" altLang="ko-KR" sz="36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?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4" name="그룹 9"/>
            <p:cNvGrpSpPr/>
            <p:nvPr/>
          </p:nvGrpSpPr>
          <p:grpSpPr>
            <a:xfrm>
              <a:off x="0" y="6429375"/>
              <a:ext cx="8481131" cy="428625"/>
              <a:chOff x="0" y="6429375"/>
              <a:chExt cx="8481131" cy="428625"/>
            </a:xfrm>
          </p:grpSpPr>
          <p:grpSp>
            <p:nvGrpSpPr>
              <p:cNvPr id="16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18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7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69442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2/64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5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26" y="5643578"/>
            <a:ext cx="8271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Microsoft Sans Serif" pitchFamily="34" charset="0"/>
                <a:cs typeface="Microsoft Sans Serif" pitchFamily="34" charset="0"/>
              </a:rPr>
              <a:t>Experimental Higgs boson exclusion limits for combined ATLAS and CMS data.</a:t>
            </a:r>
            <a:endParaRPr lang="ko-KR" altLang="en-US" b="1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525314" name="Picture 2" descr="http://pdg2.lbl.gov/atlasblog/wp-content/uploads/2011/11/111114-Mu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57166"/>
            <a:ext cx="7219950" cy="4981575"/>
          </a:xfrm>
          <a:prstGeom prst="rect">
            <a:avLst/>
          </a:prstGeom>
          <a:noFill/>
        </p:spPr>
      </p:pic>
      <p:pic>
        <p:nvPicPr>
          <p:cNvPr id="630816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572008"/>
            <a:ext cx="1437156" cy="108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그룹 13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5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7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19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8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20/64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6" name="_x108691288" descr="EMB0000175081c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3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inkTgt spid="_x0000_s630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12683"/>
            <a:ext cx="4393173" cy="318446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/>
          <a:srcRect l="3553" r="8518"/>
          <a:stretch/>
        </p:blipFill>
        <p:spPr>
          <a:xfrm>
            <a:off x="345682" y="1502869"/>
            <a:ext cx="4083442" cy="336629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01080" cy="487363"/>
          </a:xfrm>
        </p:spPr>
        <p:txBody>
          <a:bodyPr/>
          <a:lstStyle/>
          <a:p>
            <a:r>
              <a:rPr lang="en-US" altLang="ja-JP" sz="2400" dirty="0" smtClean="0"/>
              <a:t>Channel Combined </a:t>
            </a:r>
            <a:r>
              <a:rPr lang="en-US" altLang="ja-JP" sz="2400" dirty="0"/>
              <a:t>C</a:t>
            </a:r>
            <a:r>
              <a:rPr lang="en-US" altLang="ja-JP" sz="2400" dirty="0" smtClean="0"/>
              <a:t>onstraints (ATLAS) by </a:t>
            </a:r>
            <a:r>
              <a:rPr lang="en-US" altLang="ja-JP" sz="1800" dirty="0" smtClean="0"/>
              <a:t>JINNOUCHI 16.03.2012 Kyoto</a:t>
            </a:r>
            <a:endParaRPr kumimoji="1" lang="ja-JP" altLang="en-US" sz="1800" baseline="30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3456" y="908720"/>
            <a:ext cx="6628824" cy="432048"/>
          </a:xfrm>
        </p:spPr>
        <p:txBody>
          <a:bodyPr/>
          <a:lstStyle/>
          <a:p>
            <a:r>
              <a:rPr lang="en-US" altLang="ja-JP" sz="1600" dirty="0" smtClean="0">
                <a:latin typeface="Microsoft Sans Serif" pitchFamily="34" charset="0"/>
                <a:cs typeface="Microsoft Sans Serif" pitchFamily="34" charset="0"/>
              </a:rPr>
              <a:t>95% C.L. limit on 𝜇 for all channels (including channels not shown)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9587" y="4964975"/>
            <a:ext cx="74428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icrosoft Sans Serif" pitchFamily="34" charset="0"/>
                <a:cs typeface="Microsoft Sans Serif" pitchFamily="34" charset="0"/>
              </a:rPr>
              <a:t>expected </a:t>
            </a:r>
            <a:r>
              <a:rPr lang="en-US" altLang="ja-JP" dirty="0" smtClean="0">
                <a:latin typeface="Microsoft Sans Serif" pitchFamily="34" charset="0"/>
                <a:cs typeface="Microsoft Sans Serif" pitchFamily="34" charset="0"/>
              </a:rPr>
              <a:t>sensitivity </a:t>
            </a:r>
            <a:r>
              <a:rPr lang="en-US" altLang="ja-JP" dirty="0">
                <a:latin typeface="Microsoft Sans Serif" pitchFamily="34" charset="0"/>
                <a:cs typeface="Microsoft Sans Serif" pitchFamily="34" charset="0"/>
              </a:rPr>
              <a:t>:      </a:t>
            </a:r>
            <a:r>
              <a:rPr lang="en-US" altLang="ja-JP" dirty="0" err="1">
                <a:latin typeface="Microsoft Sans Serif" pitchFamily="34" charset="0"/>
                <a:cs typeface="Microsoft Sans Serif" pitchFamily="34" charset="0"/>
              </a:rPr>
              <a:t>m</a:t>
            </a:r>
            <a:r>
              <a:rPr lang="en-US" altLang="ja-JP" baseline="-25000" dirty="0" err="1">
                <a:latin typeface="Microsoft Sans Serif" pitchFamily="34" charset="0"/>
                <a:cs typeface="Microsoft Sans Serif" pitchFamily="34" charset="0"/>
              </a:rPr>
              <a:t>H</a:t>
            </a:r>
            <a:r>
              <a:rPr lang="en-US" altLang="ja-JP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ja-JP" dirty="0" smtClean="0">
                <a:latin typeface="Microsoft Sans Serif" pitchFamily="34" charset="0"/>
                <a:cs typeface="Microsoft Sans Serif" pitchFamily="34" charset="0"/>
              </a:rPr>
              <a:t>= 120 – 555 </a:t>
            </a:r>
            <a:r>
              <a:rPr lang="en-US" altLang="ja-JP" dirty="0" err="1" smtClean="0">
                <a:latin typeface="Microsoft Sans Serif" pitchFamily="34" charset="0"/>
                <a:cs typeface="Microsoft Sans Serif" pitchFamily="34" charset="0"/>
              </a:rPr>
              <a:t>GeV</a:t>
            </a:r>
            <a:endParaRPr lang="en-US" altLang="ja-JP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kumimoji="1" lang="en-US" altLang="ja-JP" dirty="0" smtClean="0">
                <a:latin typeface="Microsoft Sans Serif" pitchFamily="34" charset="0"/>
                <a:cs typeface="Microsoft Sans Serif" pitchFamily="34" charset="0"/>
              </a:rPr>
              <a:t>excluded at 95% CL:      110.0 &lt; </a:t>
            </a:r>
            <a:r>
              <a:rPr kumimoji="1" lang="en-US" altLang="ja-JP" dirty="0" err="1" smtClean="0">
                <a:latin typeface="Microsoft Sans Serif" pitchFamily="34" charset="0"/>
                <a:cs typeface="Microsoft Sans Serif" pitchFamily="34" charset="0"/>
              </a:rPr>
              <a:t>m</a:t>
            </a:r>
            <a:r>
              <a:rPr kumimoji="1" lang="en-US" altLang="ja-JP" baseline="-25000" dirty="0" err="1" smtClean="0">
                <a:latin typeface="Microsoft Sans Serif" pitchFamily="34" charset="0"/>
                <a:cs typeface="Microsoft Sans Serif" pitchFamily="34" charset="0"/>
              </a:rPr>
              <a:t>H</a:t>
            </a:r>
            <a:r>
              <a:rPr kumimoji="1" lang="en-US" altLang="ja-JP" dirty="0" smtClean="0">
                <a:latin typeface="Microsoft Sans Serif" pitchFamily="34" charset="0"/>
                <a:cs typeface="Microsoft Sans Serif" pitchFamily="34" charset="0"/>
              </a:rPr>
              <a:t> &lt; 117.5 </a:t>
            </a:r>
            <a:r>
              <a:rPr kumimoji="1" lang="en-US" altLang="ja-JP" dirty="0" err="1" smtClean="0">
                <a:latin typeface="Microsoft Sans Serif" pitchFamily="34" charset="0"/>
                <a:cs typeface="Microsoft Sans Serif" pitchFamily="34" charset="0"/>
              </a:rPr>
              <a:t>GeV</a:t>
            </a:r>
            <a:r>
              <a:rPr kumimoji="1" lang="en-US" altLang="ja-JP" dirty="0" smtClean="0">
                <a:latin typeface="Microsoft Sans Serif" pitchFamily="34" charset="0"/>
                <a:cs typeface="Microsoft Sans Serif" pitchFamily="34" charset="0"/>
              </a:rPr>
              <a:t> (extended LEP limit)</a:t>
            </a:r>
          </a:p>
          <a:p>
            <a:r>
              <a:rPr lang="en-US" altLang="ja-JP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ja-JP" dirty="0" smtClean="0">
                <a:latin typeface="Microsoft Sans Serif" pitchFamily="34" charset="0"/>
                <a:cs typeface="Microsoft Sans Serif" pitchFamily="34" charset="0"/>
              </a:rPr>
              <a:t>                                      118.5 &lt; </a:t>
            </a:r>
            <a:r>
              <a:rPr lang="en-US" altLang="ja-JP" dirty="0" err="1" smtClean="0">
                <a:latin typeface="Microsoft Sans Serif" pitchFamily="34" charset="0"/>
                <a:cs typeface="Microsoft Sans Serif" pitchFamily="34" charset="0"/>
              </a:rPr>
              <a:t>m</a:t>
            </a:r>
            <a:r>
              <a:rPr lang="en-US" altLang="ja-JP" baseline="-25000" dirty="0" err="1" smtClean="0">
                <a:latin typeface="Microsoft Sans Serif" pitchFamily="34" charset="0"/>
                <a:cs typeface="Microsoft Sans Serif" pitchFamily="34" charset="0"/>
              </a:rPr>
              <a:t>H</a:t>
            </a:r>
            <a:r>
              <a:rPr lang="en-US" altLang="ja-JP" baseline="-250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ja-JP" dirty="0" smtClean="0">
                <a:latin typeface="Microsoft Sans Serif" pitchFamily="34" charset="0"/>
                <a:cs typeface="Microsoft Sans Serif" pitchFamily="34" charset="0"/>
              </a:rPr>
              <a:t>&lt; 122.5 </a:t>
            </a:r>
            <a:r>
              <a:rPr lang="en-US" altLang="ja-JP" dirty="0" err="1" smtClean="0">
                <a:latin typeface="Microsoft Sans Serif" pitchFamily="34" charset="0"/>
                <a:cs typeface="Microsoft Sans Serif" pitchFamily="34" charset="0"/>
              </a:rPr>
              <a:t>GeV</a:t>
            </a:r>
            <a:r>
              <a:rPr lang="en-US" altLang="ja-JP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br>
              <a:rPr lang="en-US" altLang="ja-JP" dirty="0" smtClean="0">
                <a:latin typeface="Microsoft Sans Serif" pitchFamily="34" charset="0"/>
                <a:cs typeface="Microsoft Sans Serif" pitchFamily="34" charset="0"/>
              </a:rPr>
            </a:br>
            <a:r>
              <a:rPr lang="en-US" altLang="ja-JP" dirty="0" smtClean="0">
                <a:latin typeface="Microsoft Sans Serif" pitchFamily="34" charset="0"/>
                <a:cs typeface="Microsoft Sans Serif" pitchFamily="34" charset="0"/>
              </a:rPr>
              <a:t>                                       129   &lt; </a:t>
            </a:r>
            <a:r>
              <a:rPr lang="en-US" altLang="ja-JP" dirty="0" err="1" smtClean="0">
                <a:latin typeface="Microsoft Sans Serif" pitchFamily="34" charset="0"/>
                <a:cs typeface="Microsoft Sans Serif" pitchFamily="34" charset="0"/>
              </a:rPr>
              <a:t>m</a:t>
            </a:r>
            <a:r>
              <a:rPr lang="en-US" altLang="ja-JP" baseline="-25000" dirty="0" err="1" smtClean="0">
                <a:latin typeface="Microsoft Sans Serif" pitchFamily="34" charset="0"/>
                <a:cs typeface="Microsoft Sans Serif" pitchFamily="34" charset="0"/>
              </a:rPr>
              <a:t>H</a:t>
            </a:r>
            <a:r>
              <a:rPr lang="en-US" altLang="ja-JP" baseline="-250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ja-JP" dirty="0">
                <a:latin typeface="Microsoft Sans Serif" pitchFamily="34" charset="0"/>
                <a:cs typeface="Microsoft Sans Serif" pitchFamily="34" charset="0"/>
              </a:rPr>
              <a:t>&lt; </a:t>
            </a:r>
            <a:r>
              <a:rPr lang="en-US" altLang="ja-JP" dirty="0" smtClean="0">
                <a:latin typeface="Microsoft Sans Serif" pitchFamily="34" charset="0"/>
                <a:cs typeface="Microsoft Sans Serif" pitchFamily="34" charset="0"/>
              </a:rPr>
              <a:t> 539   </a:t>
            </a:r>
            <a:r>
              <a:rPr lang="en-US" altLang="ja-JP" dirty="0" err="1" smtClean="0">
                <a:latin typeface="Microsoft Sans Serif" pitchFamily="34" charset="0"/>
                <a:cs typeface="Microsoft Sans Serif" pitchFamily="34" charset="0"/>
              </a:rPr>
              <a:t>GeV</a:t>
            </a:r>
            <a:r>
              <a:rPr lang="en-US" altLang="ja-JP" dirty="0" smtClean="0">
                <a:latin typeface="Microsoft Sans Serif" pitchFamily="34" charset="0"/>
                <a:cs typeface="Microsoft Sans Serif" pitchFamily="34" charset="0"/>
              </a:rPr>
              <a:t>                              </a:t>
            </a:r>
          </a:p>
        </p:txBody>
      </p:sp>
      <p:sp>
        <p:nvSpPr>
          <p:cNvPr id="30" name="右矢印 29"/>
          <p:cNvSpPr/>
          <p:nvPr/>
        </p:nvSpPr>
        <p:spPr>
          <a:xfrm>
            <a:off x="4283968" y="2317522"/>
            <a:ext cx="504056" cy="288032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246098" y="1294601"/>
            <a:ext cx="825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chemeClr val="tx2">
                    <a:lumMod val="75000"/>
                  </a:schemeClr>
                </a:solidFill>
              </a:rPr>
              <a:t>low mass </a:t>
            </a:r>
          </a:p>
          <a:p>
            <a:r>
              <a:rPr kumimoji="1" lang="en-US" altLang="ja-JP" sz="1200" dirty="0" smtClean="0">
                <a:solidFill>
                  <a:schemeClr val="tx2">
                    <a:lumMod val="75000"/>
                  </a:schemeClr>
                </a:solidFill>
              </a:rPr>
              <a:t>zoom </a:t>
            </a:r>
            <a:r>
              <a:rPr lang="en-US" altLang="ja-JP" sz="1200" dirty="0" smtClean="0">
                <a:solidFill>
                  <a:schemeClr val="tx2">
                    <a:lumMod val="75000"/>
                  </a:schemeClr>
                </a:solidFill>
              </a:rPr>
              <a:t>in</a:t>
            </a:r>
            <a:endParaRPr kumimoji="1" lang="ja-JP" alt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318" y="4941167"/>
            <a:ext cx="876162" cy="1101461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6676116" y="116632"/>
            <a:ext cx="2167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chemeClr val="accent5">
                    <a:lumMod val="75000"/>
                  </a:schemeClr>
                </a:solidFill>
              </a:rPr>
              <a:t>ATLAS: CONF-2012-019</a:t>
            </a:r>
            <a:endParaRPr lang="ja-JP" alt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71046" y="4489375"/>
            <a:ext cx="912922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m</a:t>
            </a:r>
            <a:r>
              <a:rPr kumimoji="1" lang="en-US" altLang="ja-JP" sz="1400" baseline="-25000" dirty="0" err="1" smtClean="0"/>
              <a:t>H</a:t>
            </a:r>
            <a:r>
              <a:rPr kumimoji="1" lang="en-US" altLang="ja-JP" sz="1400" baseline="-25000" dirty="0" smtClean="0"/>
              <a:t> </a:t>
            </a:r>
            <a:r>
              <a:rPr kumimoji="1" lang="en-US" altLang="ja-JP" sz="1400" dirty="0" smtClean="0"/>
              <a:t>[</a:t>
            </a:r>
            <a:r>
              <a:rPr kumimoji="1" lang="en-US" altLang="ja-JP" sz="1400" dirty="0" err="1" smtClean="0"/>
              <a:t>GeV</a:t>
            </a:r>
            <a:r>
              <a:rPr kumimoji="1" lang="en-US" altLang="ja-JP" sz="1400" dirty="0" smtClean="0"/>
              <a:t>]</a:t>
            </a:r>
            <a:endParaRPr kumimoji="1"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835542" y="4437112"/>
            <a:ext cx="912922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m</a:t>
            </a:r>
            <a:r>
              <a:rPr kumimoji="1" lang="en-US" altLang="ja-JP" sz="1400" baseline="-25000" dirty="0" err="1" smtClean="0"/>
              <a:t>H</a:t>
            </a:r>
            <a:r>
              <a:rPr kumimoji="1" lang="en-US" altLang="ja-JP" sz="1400" baseline="-25000" dirty="0" smtClean="0"/>
              <a:t> </a:t>
            </a:r>
            <a:r>
              <a:rPr kumimoji="1" lang="en-US" altLang="ja-JP" sz="1400" dirty="0" smtClean="0"/>
              <a:t>[</a:t>
            </a:r>
            <a:r>
              <a:rPr kumimoji="1" lang="en-US" altLang="ja-JP" sz="1400" dirty="0" err="1" smtClean="0"/>
              <a:t>GeV</a:t>
            </a:r>
            <a:r>
              <a:rPr kumimoji="1" lang="en-US" altLang="ja-JP" sz="1400" dirty="0" smtClean="0"/>
              <a:t>]</a:t>
            </a:r>
            <a:endParaRPr kumimoji="1" lang="ja-JP" altLang="en-US" sz="1400" dirty="0"/>
          </a:p>
        </p:txBody>
      </p:sp>
      <p:sp>
        <p:nvSpPr>
          <p:cNvPr id="10" name="正方形/長方形 9"/>
          <p:cNvSpPr/>
          <p:nvPr/>
        </p:nvSpPr>
        <p:spPr>
          <a:xfrm>
            <a:off x="6933128" y="1756266"/>
            <a:ext cx="1440160" cy="253683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652120" y="1766991"/>
            <a:ext cx="504056" cy="253683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228184" y="1771891"/>
            <a:ext cx="288032" cy="253193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5364088" y="1771890"/>
            <a:ext cx="588128" cy="2511547"/>
          </a:xfrm>
          <a:prstGeom prst="rect">
            <a:avLst/>
          </a:prstGeom>
          <a:solidFill>
            <a:srgbClr val="3366FF">
              <a:alpha val="3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 rot="16200000">
            <a:off x="5003153" y="3357888"/>
            <a:ext cx="109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LEP limit</a:t>
            </a:r>
            <a:endParaRPr kumimoji="1" lang="ja-JP" altLang="en-US" dirty="0"/>
          </a:p>
        </p:txBody>
      </p:sp>
      <p:grpSp>
        <p:nvGrpSpPr>
          <p:cNvPr id="33" name="그룹 32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34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36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38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9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37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2/164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35" name="_x108691288" descr="EMB0000175081c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1190888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078" y="1976426"/>
            <a:ext cx="3397362" cy="323852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08" y="1983202"/>
            <a:ext cx="3382888" cy="330318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487363"/>
          </a:xfrm>
        </p:spPr>
        <p:txBody>
          <a:bodyPr/>
          <a:lstStyle/>
          <a:p>
            <a:r>
              <a:rPr lang="en-US" altLang="ja-JP" sz="2400" dirty="0" smtClean="0"/>
              <a:t>Channel Combined </a:t>
            </a:r>
            <a:r>
              <a:rPr lang="en-US" altLang="ja-JP" sz="2400" dirty="0"/>
              <a:t>C</a:t>
            </a:r>
            <a:r>
              <a:rPr lang="en-US" altLang="ja-JP" sz="2400" dirty="0" smtClean="0"/>
              <a:t>onstraints (CMS) </a:t>
            </a:r>
            <a:r>
              <a:rPr lang="en-US" altLang="ja-JP" sz="3200" dirty="0" smtClean="0"/>
              <a:t>) </a:t>
            </a:r>
            <a:r>
              <a:rPr lang="en-US" altLang="ja-JP" sz="1800" dirty="0" smtClean="0">
                <a:latin typeface="Microsoft Sans Serif" pitchFamily="34" charset="0"/>
                <a:cs typeface="Microsoft Sans Serif" pitchFamily="34" charset="0"/>
              </a:rPr>
              <a:t>by JINNOUCHI 16.03.2012 Kyoto</a:t>
            </a:r>
            <a:endParaRPr kumimoji="1" lang="ja-JP" altLang="en-US" sz="1800" baseline="300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846011" y="5475395"/>
            <a:ext cx="5083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icrosoft Sans Serif" pitchFamily="34" charset="0"/>
                <a:cs typeface="Microsoft Sans Serif" pitchFamily="34" charset="0"/>
              </a:rPr>
              <a:t>expected </a:t>
            </a:r>
            <a:r>
              <a:rPr lang="en-US" altLang="ja-JP" dirty="0" smtClean="0">
                <a:latin typeface="Microsoft Sans Serif" pitchFamily="34" charset="0"/>
                <a:cs typeface="Microsoft Sans Serif" pitchFamily="34" charset="0"/>
              </a:rPr>
              <a:t>sensitivity </a:t>
            </a:r>
            <a:r>
              <a:rPr lang="en-US" altLang="ja-JP" dirty="0">
                <a:latin typeface="Microsoft Sans Serif" pitchFamily="34" charset="0"/>
                <a:cs typeface="Microsoft Sans Serif" pitchFamily="34" charset="0"/>
              </a:rPr>
              <a:t>:      </a:t>
            </a:r>
            <a:r>
              <a:rPr lang="en-US" altLang="ja-JP" dirty="0" err="1">
                <a:latin typeface="Microsoft Sans Serif" pitchFamily="34" charset="0"/>
                <a:cs typeface="Microsoft Sans Serif" pitchFamily="34" charset="0"/>
              </a:rPr>
              <a:t>m</a:t>
            </a:r>
            <a:r>
              <a:rPr lang="en-US" altLang="ja-JP" baseline="-25000" dirty="0" err="1">
                <a:latin typeface="Microsoft Sans Serif" pitchFamily="34" charset="0"/>
                <a:cs typeface="Microsoft Sans Serif" pitchFamily="34" charset="0"/>
              </a:rPr>
              <a:t>H</a:t>
            </a:r>
            <a:r>
              <a:rPr lang="en-US" altLang="ja-JP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ja-JP" dirty="0" smtClean="0">
                <a:latin typeface="Microsoft Sans Serif" pitchFamily="34" charset="0"/>
                <a:cs typeface="Microsoft Sans Serif" pitchFamily="34" charset="0"/>
              </a:rPr>
              <a:t>= 114.5 – 543 </a:t>
            </a:r>
            <a:r>
              <a:rPr lang="en-US" altLang="ja-JP" dirty="0" err="1" smtClean="0">
                <a:latin typeface="Microsoft Sans Serif" pitchFamily="34" charset="0"/>
                <a:cs typeface="Microsoft Sans Serif" pitchFamily="34" charset="0"/>
              </a:rPr>
              <a:t>GeV</a:t>
            </a:r>
            <a:endParaRPr lang="en-US" altLang="ja-JP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kumimoji="1" lang="en-US" altLang="ja-JP" dirty="0" smtClean="0">
                <a:latin typeface="Microsoft Sans Serif" pitchFamily="34" charset="0"/>
                <a:cs typeface="Microsoft Sans Serif" pitchFamily="34" charset="0"/>
              </a:rPr>
              <a:t>excluded at 95% CL:      127.5 &lt; </a:t>
            </a:r>
            <a:r>
              <a:rPr kumimoji="1" lang="en-US" altLang="ja-JP" dirty="0" err="1" smtClean="0">
                <a:latin typeface="Microsoft Sans Serif" pitchFamily="34" charset="0"/>
                <a:cs typeface="Microsoft Sans Serif" pitchFamily="34" charset="0"/>
              </a:rPr>
              <a:t>m</a:t>
            </a:r>
            <a:r>
              <a:rPr kumimoji="1" lang="en-US" altLang="ja-JP" baseline="-25000" dirty="0" err="1" smtClean="0">
                <a:latin typeface="Microsoft Sans Serif" pitchFamily="34" charset="0"/>
                <a:cs typeface="Microsoft Sans Serif" pitchFamily="34" charset="0"/>
              </a:rPr>
              <a:t>H</a:t>
            </a:r>
            <a:r>
              <a:rPr kumimoji="1" lang="en-US" altLang="ja-JP" dirty="0" smtClean="0">
                <a:latin typeface="Microsoft Sans Serif" pitchFamily="34" charset="0"/>
                <a:cs typeface="Microsoft Sans Serif" pitchFamily="34" charset="0"/>
              </a:rPr>
              <a:t> &lt; 600 </a:t>
            </a:r>
            <a:r>
              <a:rPr kumimoji="1" lang="en-US" altLang="ja-JP" dirty="0" err="1" smtClean="0">
                <a:latin typeface="Microsoft Sans Serif" pitchFamily="34" charset="0"/>
                <a:cs typeface="Microsoft Sans Serif" pitchFamily="34" charset="0"/>
              </a:rPr>
              <a:t>GeV</a:t>
            </a:r>
            <a:r>
              <a:rPr kumimoji="1" lang="en-US" altLang="ja-JP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endParaRPr lang="en-US" altLang="ja-JP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4283968" y="2892910"/>
            <a:ext cx="504056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032298" y="1903238"/>
            <a:ext cx="1205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low mass </a:t>
            </a:r>
            <a:br>
              <a:rPr lang="en-US" altLang="ja-JP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kumimoji="1" lang="en-US" altLang="ja-JP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zoom </a:t>
            </a:r>
            <a:r>
              <a:rPr lang="en-US" altLang="ja-JP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in</a:t>
            </a:r>
            <a:endParaRPr kumimoji="1" lang="ja-JP" altLang="en-US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7189440" y="0"/>
            <a:ext cx="1954560" cy="335062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62" y="1134459"/>
            <a:ext cx="748292" cy="722128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6676116" y="116632"/>
            <a:ext cx="18266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accent5">
                    <a:lumMod val="75000"/>
                  </a:schemeClr>
                </a:solidFill>
              </a:rPr>
              <a:t>CMS: HIG-12-008</a:t>
            </a:r>
            <a:endParaRPr lang="ja-JP" alt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19672" y="1567157"/>
            <a:ext cx="174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full mass range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28184" y="1556792"/>
            <a:ext cx="180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low</a:t>
            </a:r>
            <a:r>
              <a:rPr kumimoji="1" lang="en-US" altLang="ja-JP" dirty="0" smtClean="0"/>
              <a:t> mass range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7047404" y="1952232"/>
            <a:ext cx="1341020" cy="2655004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652120" y="1952442"/>
            <a:ext cx="391420" cy="2655004"/>
          </a:xfrm>
          <a:prstGeom prst="rect">
            <a:avLst/>
          </a:prstGeom>
          <a:solidFill>
            <a:srgbClr val="3366FF">
              <a:alpha val="3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5335238" y="3876431"/>
            <a:ext cx="109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LEP limit</a:t>
            </a:r>
            <a:endParaRPr kumimoji="1" lang="ja-JP" altLang="en-US" dirty="0"/>
          </a:p>
        </p:txBody>
      </p:sp>
      <p:grpSp>
        <p:nvGrpSpPr>
          <p:cNvPr id="29" name="그룹 28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32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34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36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7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35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22/64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33" name="_x108691288" descr="EMB0000175081c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1008117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589431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직사각형 9"/>
          <p:cNvSpPr/>
          <p:nvPr/>
        </p:nvSpPr>
        <p:spPr>
          <a:xfrm>
            <a:off x="6500826" y="357166"/>
            <a:ext cx="32861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Both"/>
            </a:pP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Superpartner</a:t>
            </a:r>
            <a:endParaRPr lang="en-US" altLang="ko-KR" sz="2000" dirty="0" smtClean="0">
              <a:latin typeface="Microsoft Sans Serif" pitchFamily="34" charset="0"/>
              <a:cs typeface="Microsoft Sans Serif" pitchFamily="34" charset="0"/>
            </a:endParaRPr>
          </a:p>
          <a:p>
            <a:pPr marL="457200" indent="-457200"/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 </a:t>
            </a: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Zprimino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is </a:t>
            </a: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effec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.</a:t>
            </a:r>
          </a:p>
          <a:p>
            <a:pPr marL="457200" indent="-457200"/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 in the mediation.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(2) The SUSY 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 breaking source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 DSB does not 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 carry the weak 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 hypercharge Y. 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 The messenger 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 sector  carries the 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 Z’ charge but no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weak hypercharge Y.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(3) The third family 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does not carry 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the Z’ charge. 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(4) The Higgs do not 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carry the Z’ charge.</a:t>
            </a:r>
          </a:p>
        </p:txBody>
      </p:sp>
      <p:cxnSp>
        <p:nvCxnSpPr>
          <p:cNvPr id="12" name="직선 화살표 연결선 11"/>
          <p:cNvCxnSpPr/>
          <p:nvPr/>
        </p:nvCxnSpPr>
        <p:spPr>
          <a:xfrm rot="10800000" flipV="1">
            <a:off x="5143504" y="2071678"/>
            <a:ext cx="1643074" cy="135732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7158" y="5814972"/>
            <a:ext cx="848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This scenario can be generic, compared to the family universal Z’ charge.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5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7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19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8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23/64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6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3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inkTgt spid="_x0000_s63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inkTgt spid="_x0000_s63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3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inkTgt spid="_x0000_s63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711849" y="357166"/>
            <a:ext cx="7289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To obtain this kind, we assign different quantum 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numbers to the third family members. The mediation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mechanism is Z’ meditation.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857224" y="1857364"/>
            <a:ext cx="7858180" cy="3286148"/>
            <a:chOff x="857224" y="3505338"/>
            <a:chExt cx="6937270" cy="2781182"/>
          </a:xfrm>
        </p:grpSpPr>
        <p:grpSp>
          <p:nvGrpSpPr>
            <p:cNvPr id="12" name="그룹 11"/>
            <p:cNvGrpSpPr/>
            <p:nvPr/>
          </p:nvGrpSpPr>
          <p:grpSpPr>
            <a:xfrm>
              <a:off x="857224" y="3505338"/>
              <a:ext cx="6937270" cy="2781182"/>
              <a:chOff x="857224" y="3505338"/>
              <a:chExt cx="6937270" cy="2781182"/>
            </a:xfrm>
          </p:grpSpPr>
          <p:pic>
            <p:nvPicPr>
              <p:cNvPr id="40448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l="55698" t="5620" r="7957" b="75872"/>
              <a:stretch>
                <a:fillRect/>
              </a:stretch>
            </p:blipFill>
            <p:spPr bwMode="auto">
              <a:xfrm>
                <a:off x="857224" y="3505338"/>
                <a:ext cx="3857652" cy="2781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214942" y="4435626"/>
                <a:ext cx="25795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smtClean="0">
                    <a:latin typeface="Microsoft Sans Serif" pitchFamily="34" charset="0"/>
                    <a:cs typeface="Microsoft Sans Serif" pitchFamily="34" charset="0"/>
                  </a:rPr>
                  <a:t>It is different from the</a:t>
                </a:r>
              </a:p>
              <a:p>
                <a:r>
                  <a:rPr lang="en-US" altLang="ko-KR" sz="2000" dirty="0" smtClean="0">
                    <a:latin typeface="Microsoft Sans Serif" pitchFamily="34" charset="0"/>
                    <a:cs typeface="Microsoft Sans Serif" pitchFamily="34" charset="0"/>
                  </a:rPr>
                  <a:t>E6 GUT.</a:t>
                </a:r>
                <a:endParaRPr lang="ko-KR" altLang="en-US" sz="2000" dirty="0"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429256" y="5286388"/>
              <a:ext cx="19800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rPr>
                <a:t>Jeong+JEK+Seo</a:t>
              </a:r>
              <a:r>
                <a:rPr lang="en-US" altLang="ko-KR" dirty="0" smtClean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rPr>
                <a:t>,</a:t>
              </a:r>
            </a:p>
            <a:p>
              <a:r>
                <a:rPr lang="en-US" altLang="ko-KR" dirty="0" smtClean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rPr>
                <a:t>PRD 84, 075008</a:t>
              </a:r>
            </a:p>
            <a:p>
              <a:r>
                <a:rPr lang="en-US" altLang="ko-KR" dirty="0" smtClean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rPr>
                <a:t>1107.5613</a:t>
              </a:r>
              <a:endParaRPr lang="ko-KR" altLang="en-US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6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9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1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0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24/64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8" name="_x108691288" descr="EMB0000175081c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8313" y="571500"/>
            <a:ext cx="8229600" cy="5643563"/>
          </a:xfrm>
          <a:prstGeom prst="rect">
            <a:avLst/>
          </a:prstGeom>
        </p:spPr>
        <p:txBody>
          <a:bodyPr/>
          <a:lstStyle/>
          <a:p>
            <a:pPr marL="319088" indent="-319088" eaLnBrk="0" hangingPunct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endParaRPr kumimoji="0" lang="en-US" altLang="ko-KR" sz="2400" dirty="0">
              <a:latin typeface="Microsoft Sans Serif" pitchFamily="34" charset="0"/>
              <a:ea typeface="+mn-ea"/>
            </a:endParaRPr>
          </a:p>
        </p:txBody>
      </p:sp>
      <p:sp>
        <p:nvSpPr>
          <p:cNvPr id="75780" name="직사각형 4"/>
          <p:cNvSpPr>
            <a:spLocks noChangeArrowheads="1"/>
          </p:cNvSpPr>
          <p:nvPr/>
        </p:nvSpPr>
        <p:spPr bwMode="auto">
          <a:xfrm>
            <a:off x="428625" y="285728"/>
            <a:ext cx="842962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9088" indent="-319088" eaLnBrk="0" hangingPunct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The largest  SUSY partner mass is added to SUSY mass as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1071538" y="1000108"/>
            <a:ext cx="6643734" cy="3786214"/>
            <a:chOff x="1071538" y="1000108"/>
            <a:chExt cx="3288772" cy="1800234"/>
          </a:xfrm>
        </p:grpSpPr>
        <p:pic>
          <p:nvPicPr>
            <p:cNvPr id="405506" name="Picture 2"/>
            <p:cNvPicPr>
              <a:picLocks noChangeAspect="1" noChangeArrowheads="1"/>
            </p:cNvPicPr>
            <p:nvPr/>
          </p:nvPicPr>
          <p:blipFill>
            <a:blip r:embed="rId3"/>
            <a:srcRect l="55698" t="5620" r="7957" b="87112"/>
            <a:stretch>
              <a:fillRect/>
            </a:stretch>
          </p:blipFill>
          <p:spPr bwMode="auto">
            <a:xfrm>
              <a:off x="1071538" y="1000108"/>
              <a:ext cx="3288772" cy="93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8" name="개체 7"/>
            <p:cNvGraphicFramePr>
              <a:graphicFrameLocks noChangeAspect="1"/>
            </p:cNvGraphicFramePr>
            <p:nvPr/>
          </p:nvGraphicFramePr>
          <p:xfrm>
            <a:off x="1554057" y="2000243"/>
            <a:ext cx="2555558" cy="800099"/>
          </p:xfrm>
          <a:graphic>
            <a:graphicData uri="http://schemas.openxmlformats.org/presentationml/2006/ole">
              <p:oleObj spid="_x0000_s405509" name="Equation" r:id="rId4" imgW="1460160" imgH="457200" progId="Equation.3">
                <p:embed/>
              </p:oleObj>
            </a:graphicData>
          </a:graphic>
        </p:graphicFrame>
      </p:grpSp>
      <p:sp>
        <p:nvSpPr>
          <p:cNvPr id="17" name="직사각형 4"/>
          <p:cNvSpPr>
            <a:spLocks noChangeArrowheads="1"/>
          </p:cNvSpPr>
          <p:nvPr/>
        </p:nvSpPr>
        <p:spPr bwMode="auto">
          <a:xfrm>
            <a:off x="581025" y="5075970"/>
            <a:ext cx="842962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9088" indent="-319088" eaLnBrk="0" hangingPunct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This is the largest SUSY splitting.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6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6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8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7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25/64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5" name="_x108691288" descr="EMB0000175081c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8313" y="571500"/>
            <a:ext cx="8229600" cy="5643563"/>
          </a:xfrm>
          <a:prstGeom prst="rect">
            <a:avLst/>
          </a:prstGeom>
        </p:spPr>
        <p:txBody>
          <a:bodyPr/>
          <a:lstStyle/>
          <a:p>
            <a:pPr marL="319088" indent="-319088" eaLnBrk="0" hangingPunct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endParaRPr kumimoji="0" lang="en-US" altLang="ko-KR" sz="2400" dirty="0">
              <a:latin typeface="Microsoft Sans Serif" pitchFamily="34" charset="0"/>
              <a:ea typeface="+mn-ea"/>
            </a:endParaRPr>
          </a:p>
        </p:txBody>
      </p:sp>
      <p:sp>
        <p:nvSpPr>
          <p:cNvPr id="75780" name="직사각형 4"/>
          <p:cNvSpPr>
            <a:spLocks noChangeArrowheads="1"/>
          </p:cNvSpPr>
          <p:nvPr/>
        </p:nvSpPr>
        <p:spPr bwMode="auto">
          <a:xfrm>
            <a:off x="428625" y="285728"/>
            <a:ext cx="8429625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9088" indent="-319088" eaLnBrk="0" hangingPunct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On the other hand, the first two family </a:t>
            </a:r>
            <a:r>
              <a:rPr lang="en-US" altLang="ko-KR" sz="24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sfermions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are heavy appearing at 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one-loop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with </a:t>
            </a:r>
            <a:r>
              <a:rPr lang="el-GR" altLang="ko-KR" sz="2400" b="1" dirty="0" smtClean="0">
                <a:solidFill>
                  <a:srgbClr val="FFFF00"/>
                </a:solidFill>
                <a:latin typeface="바탕"/>
                <a:ea typeface="바탕"/>
                <a:cs typeface="Microsoft Sans Serif" pitchFamily="34" charset="0"/>
              </a:rPr>
              <a:t>Δ</a:t>
            </a:r>
            <a:r>
              <a:rPr lang="en-US" altLang="ko-KR" sz="2400" b="1" dirty="0" smtClean="0">
                <a:solidFill>
                  <a:srgbClr val="FFFF00"/>
                </a:solidFill>
                <a:latin typeface="바탕"/>
                <a:ea typeface="바탕"/>
                <a:cs typeface="Microsoft Sans Serif" pitchFamily="34" charset="0"/>
              </a:rPr>
              <a:t>Z’~</a:t>
            </a:r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/>
        </p:nvGraphicFramePr>
        <p:xfrm>
          <a:off x="1142976" y="4429132"/>
          <a:ext cx="6715172" cy="1357322"/>
        </p:xfrm>
        <a:graphic>
          <a:graphicData uri="http://schemas.openxmlformats.org/presentationml/2006/ole">
            <p:oleObj spid="_x0000_s671748" name="Equation" r:id="rId3" imgW="2527200" imgH="482400" progId="Equation.3">
              <p:embed/>
            </p:oleObj>
          </a:graphicData>
        </a:graphic>
      </p:graphicFrame>
      <p:pic>
        <p:nvPicPr>
          <p:cNvPr id="6717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142984"/>
            <a:ext cx="604869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그룹 12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4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6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5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4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26/64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5" name="_x108691288" descr="EMB0000175081c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8313" y="571500"/>
            <a:ext cx="8229600" cy="5643563"/>
          </a:xfrm>
          <a:prstGeom prst="rect">
            <a:avLst/>
          </a:prstGeom>
        </p:spPr>
        <p:txBody>
          <a:bodyPr/>
          <a:lstStyle/>
          <a:p>
            <a:pPr marL="319088" indent="-319088" eaLnBrk="0" hangingPunct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endParaRPr kumimoji="0" lang="en-US" altLang="ko-KR" sz="2400" dirty="0">
              <a:latin typeface="Microsoft Sans Serif" pitchFamily="34" charset="0"/>
              <a:ea typeface="+mn-ea"/>
            </a:endParaRPr>
          </a:p>
        </p:txBody>
      </p:sp>
      <p:grpSp>
        <p:nvGrpSpPr>
          <p:cNvPr id="3" name="그룹 10"/>
          <p:cNvGrpSpPr/>
          <p:nvPr/>
        </p:nvGrpSpPr>
        <p:grpSpPr>
          <a:xfrm>
            <a:off x="1357290" y="1571612"/>
            <a:ext cx="5828531" cy="4505452"/>
            <a:chOff x="1135257" y="3930418"/>
            <a:chExt cx="3320436" cy="2779144"/>
          </a:xfrm>
        </p:grpSpPr>
        <p:pic>
          <p:nvPicPr>
            <p:cNvPr id="405507" name="Picture 3"/>
            <p:cNvPicPr>
              <a:picLocks noChangeAspect="1" noChangeArrowheads="1"/>
            </p:cNvPicPr>
            <p:nvPr/>
          </p:nvPicPr>
          <p:blipFill>
            <a:blip r:embed="rId3"/>
            <a:srcRect l="55698" t="29787" r="7957" b="54796"/>
            <a:stretch>
              <a:fillRect/>
            </a:stretch>
          </p:blipFill>
          <p:spPr bwMode="auto">
            <a:xfrm>
              <a:off x="1135258" y="3930418"/>
              <a:ext cx="3288760" cy="1975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0" name="개체 9"/>
            <p:cNvGraphicFramePr>
              <a:graphicFrameLocks noChangeAspect="1"/>
            </p:cNvGraphicFramePr>
            <p:nvPr/>
          </p:nvGraphicFramePr>
          <p:xfrm>
            <a:off x="1135257" y="6045578"/>
            <a:ext cx="3320436" cy="663984"/>
          </p:xfrm>
          <a:graphic>
            <a:graphicData uri="http://schemas.openxmlformats.org/presentationml/2006/ole">
              <p:oleObj spid="_x0000_s670723" name="Equation" r:id="rId4" imgW="2222280" imgH="444240" progId="Equation.3">
                <p:embed/>
              </p:oleObj>
            </a:graphicData>
          </a:graphic>
        </p:graphicFrame>
      </p:grpSp>
      <p:sp>
        <p:nvSpPr>
          <p:cNvPr id="24" name="직사각형 23"/>
          <p:cNvSpPr/>
          <p:nvPr/>
        </p:nvSpPr>
        <p:spPr>
          <a:xfrm>
            <a:off x="500034" y="285728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Since the messengers are not charged under the SM gauge group, the MSSM </a:t>
            </a:r>
            <a:r>
              <a:rPr lang="en-US" altLang="ko-KR" sz="24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gaugino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masses are induced only through RG running from the loops shown here 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(two-loop):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5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5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7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6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27/64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6" name="_x108691288" descr="EMB0000175081c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4"/>
          <p:cNvSpPr>
            <a:spLocks noChangeArrowheads="1"/>
          </p:cNvSpPr>
          <p:nvPr/>
        </p:nvSpPr>
        <p:spPr bwMode="auto">
          <a:xfrm>
            <a:off x="642910" y="285728"/>
            <a:ext cx="8001056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9088" indent="-319088" eaLnBrk="0" hangingPunct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The smallest is the third family members and the Higgs doublet pair. They are one more loop beyond the </a:t>
            </a:r>
            <a:r>
              <a:rPr lang="en-US" altLang="ko-KR" sz="24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gaugino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masses (three loop).  This is the effective SUSY scenario, through Z’ mediation.</a:t>
            </a:r>
          </a:p>
        </p:txBody>
      </p:sp>
      <p:pic>
        <p:nvPicPr>
          <p:cNvPr id="7505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7286676" cy="372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직사각형 4"/>
          <p:cNvSpPr>
            <a:spLocks noChangeArrowheads="1"/>
          </p:cNvSpPr>
          <p:nvPr/>
        </p:nvSpPr>
        <p:spPr bwMode="auto">
          <a:xfrm>
            <a:off x="500034" y="5578972"/>
            <a:ext cx="8572528" cy="6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9088" indent="-319088" eaLnBrk="0" hangingPunct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altLang="ko-KR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Langacker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et al. Z’ mediation, PRL100, 041802 (2008) </a:t>
            </a:r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family universal 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Z’ med</a:t>
            </a:r>
          </a:p>
          <a:p>
            <a:r>
              <a:rPr lang="en-US" altLang="ko-KR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Jeong+JEK+Seo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, PRD 84, 075008 (2011) </a:t>
            </a:r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family dependent  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Z’ med</a:t>
            </a:r>
            <a:r>
              <a:rPr lang="en-US" altLang="ko-KR" dirty="0" smtClean="0">
                <a:solidFill>
                  <a:srgbClr val="FFC000"/>
                </a:solidFill>
                <a:latin typeface="바탕"/>
                <a:ea typeface="바탕"/>
                <a:cs typeface="Microsoft Sans Serif" pitchFamily="34" charset="0"/>
              </a:rPr>
              <a:t>→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ko-KR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effSUSY</a:t>
            </a:r>
            <a:endParaRPr lang="ko-KR" altLang="en-US" dirty="0" smtClean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3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5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17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6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28/64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4" name="_x108691288" descr="EMB0000175081c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826" name="Picture 2"/>
          <p:cNvPicPr>
            <a:picLocks noChangeAspect="1" noChangeArrowheads="1"/>
          </p:cNvPicPr>
          <p:nvPr/>
        </p:nvPicPr>
        <p:blipFill>
          <a:blip r:embed="rId3"/>
          <a:srcRect l="53046" t="21075" r="6631" b="52689"/>
          <a:stretch>
            <a:fillRect/>
          </a:stretch>
        </p:blipFill>
        <p:spPr bwMode="auto">
          <a:xfrm>
            <a:off x="500034" y="357166"/>
            <a:ext cx="4357718" cy="493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개체 6"/>
          <p:cNvGraphicFramePr>
            <a:graphicFrameLocks noChangeAspect="1"/>
          </p:cNvGraphicFramePr>
          <p:nvPr/>
        </p:nvGraphicFramePr>
        <p:xfrm>
          <a:off x="5357813" y="622301"/>
          <a:ext cx="3021012" cy="3021013"/>
        </p:xfrm>
        <a:graphic>
          <a:graphicData uri="http://schemas.openxmlformats.org/presentationml/2006/ole">
            <p:oleObj spid="_x0000_s408577" name="Equation" r:id="rId4" imgW="1663560" imgH="166356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3464" y="5786454"/>
            <a:ext cx="761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Realistic string models may give a bit different spectra.</a:t>
            </a:r>
            <a:endParaRPr lang="ko-KR" altLang="en-US" sz="2400" dirty="0"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4572000" y="3981464"/>
            <a:ext cx="6000792" cy="1789432"/>
            <a:chOff x="4572000" y="3981464"/>
            <a:chExt cx="6000792" cy="1789432"/>
          </a:xfrm>
        </p:grpSpPr>
        <p:graphicFrame>
          <p:nvGraphicFramePr>
            <p:cNvPr id="408578" name="Object 2" descr="양피지"/>
            <p:cNvGraphicFramePr>
              <a:graphicFrameLocks noChangeAspect="1"/>
            </p:cNvGraphicFramePr>
            <p:nvPr/>
          </p:nvGraphicFramePr>
          <p:xfrm>
            <a:off x="5429256" y="3981464"/>
            <a:ext cx="2359025" cy="1447800"/>
          </p:xfrm>
          <a:graphic>
            <a:graphicData uri="http://schemas.openxmlformats.org/presentationml/2006/ole">
              <p:oleObj spid="_x0000_s408578" name="Equation" r:id="rId5" imgW="1117440" imgH="685800" progId="Equation.3">
                <p:embed/>
              </p:oleObj>
            </a:graphicData>
          </a:graphic>
        </p:graphicFrame>
        <p:sp>
          <p:nvSpPr>
            <p:cNvPr id="18" name="직사각형 4"/>
            <p:cNvSpPr>
              <a:spLocks noChangeArrowheads="1"/>
            </p:cNvSpPr>
            <p:nvPr/>
          </p:nvSpPr>
          <p:spPr bwMode="auto">
            <a:xfrm>
              <a:off x="4572000" y="5429264"/>
              <a:ext cx="6000792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19088" indent="-319088" eaLnBrk="0" hangingPunct="0">
                <a:lnSpc>
                  <a:spcPct val="90000"/>
                </a:lnSpc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US" altLang="ko-KR" dirty="0" err="1" smtClean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rPr>
                <a:t>Jeong+JEK+Seo</a:t>
              </a:r>
              <a:r>
                <a:rPr lang="en-US" altLang="ko-KR" dirty="0" smtClean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rPr>
                <a:t>, PRD 84, 075008 (2011) </a:t>
              </a:r>
              <a:endParaRPr lang="ko-KR" altLang="en-US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6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7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9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8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29/64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7" name="_x108691288" descr="EMB0000175081c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000100" y="1643050"/>
            <a:ext cx="778674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defRPr/>
            </a:pPr>
            <a:endParaRPr lang="en-US" altLang="ko-KR" sz="3200" b="1" dirty="0">
              <a:solidFill>
                <a:schemeClr val="accent3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914400" indent="-914400">
              <a:defRPr/>
            </a:pPr>
            <a:r>
              <a:rPr lang="en-US" altLang="ko-KR" sz="54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   1. The effective     </a:t>
            </a:r>
          </a:p>
          <a:p>
            <a:pPr marL="914400" indent="-914400">
              <a:defRPr/>
            </a:pPr>
            <a:r>
              <a:rPr lang="en-US" altLang="ko-KR" sz="54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            SUSY</a:t>
            </a:r>
          </a:p>
          <a:p>
            <a:pPr marL="914400" indent="-914400">
              <a:defRPr/>
            </a:pPr>
            <a:endParaRPr lang="en-US" altLang="ko-KR" sz="5400" b="1" dirty="0">
              <a:solidFill>
                <a:srgbClr val="FFFF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  <a:sym typeface="Math3" pitchFamily="2" charset="2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8" name="그룹 9"/>
            <p:cNvGrpSpPr/>
            <p:nvPr/>
          </p:nvGrpSpPr>
          <p:grpSpPr>
            <a:xfrm>
              <a:off x="0" y="6429375"/>
              <a:ext cx="8481131" cy="428625"/>
              <a:chOff x="0" y="6429375"/>
              <a:chExt cx="8481131" cy="428625"/>
            </a:xfrm>
          </p:grpSpPr>
          <p:grpSp>
            <p:nvGrpSpPr>
              <p:cNvPr id="20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2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1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69442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3/64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9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152583"/>
            <a:ext cx="823655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atin typeface="Microsoft Sans Serif" pitchFamily="34" charset="0"/>
                <a:cs typeface="Microsoft Sans Serif" pitchFamily="34" charset="0"/>
              </a:rPr>
              <a:t>In this Z’ mediation, the LSP is most </a:t>
            </a:r>
          </a:p>
          <a:p>
            <a:r>
              <a:rPr lang="en-US" altLang="ko-KR" sz="3200" dirty="0" smtClean="0">
                <a:latin typeface="Microsoft Sans Serif" pitchFamily="34" charset="0"/>
                <a:cs typeface="Microsoft Sans Serif" pitchFamily="34" charset="0"/>
              </a:rPr>
              <a:t>probably the </a:t>
            </a:r>
            <a:r>
              <a:rPr lang="en-US" altLang="ko-KR" sz="3200" dirty="0" err="1" smtClean="0">
                <a:latin typeface="Microsoft Sans Serif" pitchFamily="34" charset="0"/>
                <a:cs typeface="Microsoft Sans Serif" pitchFamily="34" charset="0"/>
              </a:rPr>
              <a:t>gravitino</a:t>
            </a:r>
            <a:r>
              <a:rPr lang="en-US" altLang="ko-KR" sz="3200" dirty="0" smtClean="0">
                <a:latin typeface="Microsoft Sans Serif" pitchFamily="34" charset="0"/>
                <a:cs typeface="Microsoft Sans Serif" pitchFamily="34" charset="0"/>
              </a:rPr>
              <a:t>.</a:t>
            </a:r>
          </a:p>
          <a:p>
            <a:endParaRPr lang="en-US" altLang="ko-KR" sz="32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3200" dirty="0" smtClean="0">
                <a:latin typeface="Microsoft Sans Serif" pitchFamily="34" charset="0"/>
                <a:cs typeface="Microsoft Sans Serif" pitchFamily="34" charset="0"/>
              </a:rPr>
              <a:t>So, CDM may be cold </a:t>
            </a:r>
            <a:r>
              <a:rPr lang="en-US" altLang="ko-KR" sz="3200" dirty="0" err="1" smtClean="0">
                <a:latin typeface="Microsoft Sans Serif" pitchFamily="34" charset="0"/>
                <a:cs typeface="Microsoft Sans Serif" pitchFamily="34" charset="0"/>
              </a:rPr>
              <a:t>axions</a:t>
            </a:r>
            <a:r>
              <a:rPr lang="en-US" altLang="ko-KR" sz="3200" dirty="0" smtClean="0">
                <a:latin typeface="Microsoft Sans Serif" pitchFamily="34" charset="0"/>
                <a:cs typeface="Microsoft Sans Serif" pitchFamily="34" charset="0"/>
              </a:rPr>
              <a:t> and/or </a:t>
            </a:r>
            <a:r>
              <a:rPr lang="en-US" altLang="ko-KR" sz="3200" dirty="0" err="1" smtClean="0">
                <a:latin typeface="Microsoft Sans Serif" pitchFamily="34" charset="0"/>
                <a:cs typeface="Microsoft Sans Serif" pitchFamily="34" charset="0"/>
              </a:rPr>
              <a:t>axinos</a:t>
            </a:r>
            <a:r>
              <a:rPr lang="en-US" altLang="ko-KR" sz="3200" dirty="0" smtClean="0">
                <a:latin typeface="Microsoft Sans Serif" pitchFamily="34" charset="0"/>
                <a:cs typeface="Microsoft Sans Serif" pitchFamily="34" charset="0"/>
              </a:rPr>
              <a:t>. </a:t>
            </a:r>
          </a:p>
          <a:p>
            <a:endParaRPr lang="en-US" altLang="ko-KR" sz="32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3200" dirty="0" err="1" smtClean="0">
                <a:latin typeface="Microsoft Sans Serif" pitchFamily="34" charset="0"/>
                <a:cs typeface="Microsoft Sans Serif" pitchFamily="34" charset="0"/>
              </a:rPr>
              <a:t>Axion</a:t>
            </a:r>
            <a:r>
              <a:rPr lang="en-US" altLang="ko-KR" sz="3200" dirty="0" smtClean="0">
                <a:latin typeface="Microsoft Sans Serif" pitchFamily="34" charset="0"/>
                <a:cs typeface="Microsoft Sans Serif" pitchFamily="34" charset="0"/>
              </a:rPr>
              <a:t> seems needed also for a solution of</a:t>
            </a:r>
          </a:p>
          <a:p>
            <a:r>
              <a:rPr lang="en-US" altLang="ko-KR" sz="3200" dirty="0" smtClean="0">
                <a:latin typeface="Microsoft Sans Serif" pitchFamily="34" charset="0"/>
                <a:cs typeface="Microsoft Sans Serif" pitchFamily="34" charset="0"/>
              </a:rPr>
              <a:t>the strong CP problem.</a:t>
            </a:r>
            <a:endParaRPr lang="ko-KR" altLang="en-US" sz="3200" dirty="0"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1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3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15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4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30/64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2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428728" y="1357298"/>
            <a:ext cx="607223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defRPr/>
            </a:pPr>
            <a:endParaRPr lang="en-US" altLang="ko-KR" sz="3200" b="1" dirty="0">
              <a:solidFill>
                <a:schemeClr val="accent3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914400" indent="-914400">
              <a:defRPr/>
            </a:pPr>
            <a:r>
              <a:rPr lang="en-US" altLang="ko-KR" sz="5400" b="1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   2. </a:t>
            </a:r>
            <a:r>
              <a:rPr lang="en-US" altLang="ko-KR" sz="5400" b="1" dirty="0" err="1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Axions</a:t>
            </a:r>
            <a:r>
              <a:rPr lang="en-US" altLang="ko-KR" sz="5400" b="1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and</a:t>
            </a:r>
          </a:p>
          <a:p>
            <a:pPr marL="914400" indent="-914400">
              <a:defRPr/>
            </a:pPr>
            <a:r>
              <a:rPr lang="en-US" altLang="ko-KR" sz="5400" b="1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       dark matter</a:t>
            </a:r>
            <a:endParaRPr lang="en-US" altLang="ko-KR" sz="5400" b="1" dirty="0">
              <a:solidFill>
                <a:srgbClr val="FFFF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  <a:sym typeface="Math3" pitchFamily="2" charset="2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1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3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15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4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31/64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2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785786" y="1643050"/>
            <a:ext cx="792961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defRPr/>
            </a:pPr>
            <a:endParaRPr lang="en-US" altLang="ko-KR" sz="3200" b="1" dirty="0">
              <a:solidFill>
                <a:schemeClr val="accent3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914400" indent="-914400">
              <a:defRPr/>
            </a:pPr>
            <a:r>
              <a:rPr lang="en-US" altLang="ko-KR" sz="5400" b="1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     A brief history of </a:t>
            </a:r>
          </a:p>
          <a:p>
            <a:pPr marL="914400" indent="-914400">
              <a:defRPr/>
            </a:pPr>
            <a:r>
              <a:rPr lang="en-US" altLang="ko-KR" sz="5400" b="1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              QCD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1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3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15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4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32/64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2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/>
          <p:cNvGrpSpPr/>
          <p:nvPr/>
        </p:nvGrpSpPr>
        <p:grpSpPr>
          <a:xfrm>
            <a:off x="2071670" y="357166"/>
            <a:ext cx="5026987" cy="4214842"/>
            <a:chOff x="2071670" y="357166"/>
            <a:chExt cx="5026987" cy="4214842"/>
          </a:xfrm>
        </p:grpSpPr>
        <p:sp>
          <p:nvSpPr>
            <p:cNvPr id="2" name="타원 1"/>
            <p:cNvSpPr/>
            <p:nvPr/>
          </p:nvSpPr>
          <p:spPr>
            <a:xfrm>
              <a:off x="2714612" y="1142984"/>
              <a:ext cx="3500462" cy="342902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4" name="직선 화살표 연결선 3"/>
            <p:cNvCxnSpPr/>
            <p:nvPr/>
          </p:nvCxnSpPr>
          <p:spPr>
            <a:xfrm rot="5400000" flipH="1" flipV="1">
              <a:off x="3357554" y="2570950"/>
              <a:ext cx="1285884" cy="1588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 rot="5400000" flipH="1" flipV="1">
              <a:off x="3785388" y="2570950"/>
              <a:ext cx="1285884" cy="1588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/>
            <p:cNvCxnSpPr/>
            <p:nvPr/>
          </p:nvCxnSpPr>
          <p:spPr>
            <a:xfrm rot="5400000" flipH="1" flipV="1">
              <a:off x="4214016" y="2570950"/>
              <a:ext cx="1285884" cy="1588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그룹 11"/>
            <p:cNvGrpSpPr/>
            <p:nvPr/>
          </p:nvGrpSpPr>
          <p:grpSpPr>
            <a:xfrm>
              <a:off x="2071670" y="357166"/>
              <a:ext cx="5026987" cy="584775"/>
              <a:chOff x="3428992" y="4487299"/>
              <a:chExt cx="5026987" cy="58477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3428992" y="4487299"/>
                <a:ext cx="6429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ko-KR" sz="3200" dirty="0" smtClean="0">
                    <a:latin typeface="Microsoft Sans Serif" pitchFamily="34" charset="0"/>
                    <a:cs typeface="Microsoft Sans Serif" pitchFamily="34" charset="0"/>
                  </a:rPr>
                  <a:t>Ω</a:t>
                </a:r>
                <a:r>
                  <a:rPr lang="en-US" altLang="ko-KR" sz="4400" baseline="24000" dirty="0" smtClean="0">
                    <a:latin typeface="Microsoft Sans Serif" pitchFamily="34" charset="0"/>
                    <a:cs typeface="Microsoft Sans Serif" pitchFamily="34" charset="0"/>
                    <a:sym typeface="Wingdings"/>
                  </a:rPr>
                  <a:t>-</a:t>
                </a:r>
                <a:endParaRPr lang="ko-KR" altLang="en-US" sz="4400" baseline="24000" dirty="0"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286248" y="4487299"/>
                <a:ext cx="41697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200" dirty="0" smtClean="0">
                    <a:latin typeface="Microsoft Sans Serif" pitchFamily="34" charset="0"/>
                    <a:cs typeface="Microsoft Sans Serif" pitchFamily="34" charset="0"/>
                  </a:rPr>
                  <a:t>belong to  56 of SU(6)</a:t>
                </a:r>
                <a:endParaRPr lang="ko-KR" altLang="en-US" sz="3200" dirty="0"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</p:grpSp>
      <p:grpSp>
        <p:nvGrpSpPr>
          <p:cNvPr id="12" name="그룹 14"/>
          <p:cNvGrpSpPr/>
          <p:nvPr/>
        </p:nvGrpSpPr>
        <p:grpSpPr>
          <a:xfrm>
            <a:off x="1785918" y="3204520"/>
            <a:ext cx="7067961" cy="2724810"/>
            <a:chOff x="781385" y="3201415"/>
            <a:chExt cx="7067961" cy="2724810"/>
          </a:xfrm>
        </p:grpSpPr>
        <p:grpSp>
          <p:nvGrpSpPr>
            <p:cNvPr id="14" name="그룹 13"/>
            <p:cNvGrpSpPr/>
            <p:nvPr/>
          </p:nvGrpSpPr>
          <p:grpSpPr>
            <a:xfrm>
              <a:off x="2781649" y="3201415"/>
              <a:ext cx="1571636" cy="584775"/>
              <a:chOff x="2781649" y="3201415"/>
              <a:chExt cx="1571636" cy="58477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781649" y="3201415"/>
                <a:ext cx="6429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200" dirty="0" smtClean="0">
                    <a:solidFill>
                      <a:srgbClr val="FF0000"/>
                    </a:solidFill>
                    <a:latin typeface="Microsoft Sans Serif" pitchFamily="34" charset="0"/>
                    <a:cs typeface="Microsoft Sans Serif" pitchFamily="34" charset="0"/>
                  </a:rPr>
                  <a:t>s</a:t>
                </a:r>
                <a:r>
                  <a:rPr lang="en-US" altLang="ko-KR" sz="1700" baseline="60000" dirty="0" smtClean="0">
                    <a:solidFill>
                      <a:srgbClr val="FF0000"/>
                    </a:solidFill>
                    <a:latin typeface="Microsoft Sans Serif" pitchFamily="34" charset="0"/>
                    <a:cs typeface="Microsoft Sans Serif" pitchFamily="34" charset="0"/>
                    <a:sym typeface="Wingdings"/>
                  </a:rPr>
                  <a:t></a:t>
                </a:r>
                <a:endParaRPr lang="ko-KR" altLang="en-US" sz="1700" baseline="60000" dirty="0">
                  <a:solidFill>
                    <a:srgbClr val="FF0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210277" y="3201415"/>
                <a:ext cx="6429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200" dirty="0" smtClean="0">
                    <a:solidFill>
                      <a:srgbClr val="FF0000"/>
                    </a:solidFill>
                    <a:latin typeface="Microsoft Sans Serif" pitchFamily="34" charset="0"/>
                    <a:cs typeface="Microsoft Sans Serif" pitchFamily="34" charset="0"/>
                  </a:rPr>
                  <a:t>s</a:t>
                </a:r>
                <a:r>
                  <a:rPr lang="en-US" altLang="ko-KR" sz="1700" baseline="60000" dirty="0" smtClean="0">
                    <a:solidFill>
                      <a:srgbClr val="FF0000"/>
                    </a:solidFill>
                    <a:latin typeface="Microsoft Sans Serif" pitchFamily="34" charset="0"/>
                    <a:cs typeface="Microsoft Sans Serif" pitchFamily="34" charset="0"/>
                    <a:sym typeface="Wingdings"/>
                  </a:rPr>
                  <a:t></a:t>
                </a:r>
                <a:endParaRPr lang="ko-KR" altLang="en-US" sz="1700" baseline="60000" dirty="0">
                  <a:solidFill>
                    <a:srgbClr val="FF0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710343" y="3201415"/>
                <a:ext cx="6429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200" dirty="0" smtClean="0">
                    <a:solidFill>
                      <a:srgbClr val="FF0000"/>
                    </a:solidFill>
                    <a:latin typeface="Microsoft Sans Serif" pitchFamily="34" charset="0"/>
                    <a:cs typeface="Microsoft Sans Serif" pitchFamily="34" charset="0"/>
                  </a:rPr>
                  <a:t>s</a:t>
                </a:r>
                <a:r>
                  <a:rPr lang="en-US" altLang="ko-KR" sz="1700" baseline="60000" dirty="0" smtClean="0">
                    <a:solidFill>
                      <a:srgbClr val="FF0000"/>
                    </a:solidFill>
                    <a:latin typeface="Microsoft Sans Serif" pitchFamily="34" charset="0"/>
                    <a:cs typeface="Microsoft Sans Serif" pitchFamily="34" charset="0"/>
                    <a:sym typeface="Wingdings"/>
                  </a:rPr>
                  <a:t></a:t>
                </a:r>
                <a:endParaRPr lang="ko-KR" altLang="en-US" sz="1700" baseline="60000" dirty="0">
                  <a:solidFill>
                    <a:srgbClr val="FF0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81385" y="4572008"/>
              <a:ext cx="7067961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dirty="0" smtClean="0">
                  <a:latin typeface="Microsoft Sans Serif" pitchFamily="34" charset="0"/>
                  <a:cs typeface="Microsoft Sans Serif" pitchFamily="34" charset="0"/>
                </a:rPr>
                <a:t>Completely symmetric under </a:t>
              </a:r>
            </a:p>
            <a:p>
              <a:r>
                <a:rPr lang="en-US" altLang="ko-KR" sz="3200" dirty="0" smtClean="0">
                  <a:latin typeface="Microsoft Sans Serif" pitchFamily="34" charset="0"/>
                  <a:cs typeface="Microsoft Sans Serif" pitchFamily="34" charset="0"/>
                </a:rPr>
                <a:t>exchange of  s</a:t>
              </a:r>
              <a:r>
                <a:rPr lang="en-US" altLang="ko-KR" sz="3200" baseline="60000" dirty="0" smtClean="0">
                  <a:latin typeface="Microsoft Sans Serif" pitchFamily="34" charset="0"/>
                  <a:cs typeface="Microsoft Sans Serif" pitchFamily="34" charset="0"/>
                  <a:sym typeface="Wingdings"/>
                </a:rPr>
                <a:t></a:t>
              </a:r>
              <a:endParaRPr lang="ko-KR" altLang="en-US" sz="3200" baseline="60000" dirty="0" smtClean="0">
                <a:latin typeface="Microsoft Sans Serif" pitchFamily="34" charset="0"/>
                <a:cs typeface="Microsoft Sans Serif" pitchFamily="34" charset="0"/>
              </a:endParaRPr>
            </a:p>
            <a:p>
              <a:r>
                <a:rPr lang="en-US" altLang="ko-KR" dirty="0" err="1" smtClean="0">
                  <a:latin typeface="Microsoft Sans Serif" pitchFamily="34" charset="0"/>
                  <a:cs typeface="Microsoft Sans Serif" pitchFamily="34" charset="0"/>
                </a:rPr>
                <a:t>Guersey</a:t>
              </a:r>
              <a:r>
                <a:rPr lang="en-US" altLang="ko-KR" dirty="0" smtClean="0">
                  <a:latin typeface="Microsoft Sans Serif" pitchFamily="34" charset="0"/>
                  <a:cs typeface="Microsoft Sans Serif" pitchFamily="34" charset="0"/>
                </a:rPr>
                <a:t>+ </a:t>
              </a:r>
              <a:r>
                <a:rPr lang="en-US" altLang="ko-KR" dirty="0" err="1" smtClean="0">
                  <a:latin typeface="Microsoft Sans Serif" pitchFamily="34" charset="0"/>
                  <a:cs typeface="Microsoft Sans Serif" pitchFamily="34" charset="0"/>
                </a:rPr>
                <a:t>Radicati</a:t>
              </a:r>
              <a:r>
                <a:rPr lang="en-US" altLang="ko-KR" dirty="0" smtClean="0">
                  <a:latin typeface="Microsoft Sans Serif" pitchFamily="34" charset="0"/>
                  <a:cs typeface="Microsoft Sans Serif" pitchFamily="34" charset="0"/>
                </a:rPr>
                <a:t>, Phys. Rev. </a:t>
              </a:r>
              <a:r>
                <a:rPr lang="en-US" altLang="ko-KR" dirty="0" err="1" smtClean="0">
                  <a:latin typeface="Microsoft Sans Serif" pitchFamily="34" charset="0"/>
                  <a:cs typeface="Microsoft Sans Serif" pitchFamily="34" charset="0"/>
                </a:rPr>
                <a:t>Lett</a:t>
              </a:r>
              <a:r>
                <a:rPr lang="en-US" altLang="ko-KR" dirty="0" smtClean="0">
                  <a:latin typeface="Microsoft Sans Serif" pitchFamily="34" charset="0"/>
                  <a:cs typeface="Microsoft Sans Serif" pitchFamily="34" charset="0"/>
                </a:rPr>
                <a:t>. 13 (1964) 173    </a:t>
              </a:r>
              <a:r>
                <a:rPr lang="en-US" altLang="ko-KR" dirty="0" smtClean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rPr>
                <a:t>[Rec. 15.07.64]</a:t>
              </a:r>
              <a:endParaRPr lang="ko-KR" altLang="en-US" baseline="60000" dirty="0" smtClean="0">
                <a:latin typeface="Microsoft Sans Serif" pitchFamily="34" charset="0"/>
                <a:cs typeface="Microsoft Sans Serif" pitchFamily="34" charset="0"/>
              </a:endParaRPr>
            </a:p>
          </p:txBody>
        </p:sp>
      </p:grpSp>
      <p:grpSp>
        <p:nvGrpSpPr>
          <p:cNvPr id="15" name="그룹 20"/>
          <p:cNvGrpSpPr/>
          <p:nvPr/>
        </p:nvGrpSpPr>
        <p:grpSpPr>
          <a:xfrm>
            <a:off x="7192301" y="1000108"/>
            <a:ext cx="1094475" cy="1500198"/>
            <a:chOff x="7192301" y="1000108"/>
            <a:chExt cx="1094475" cy="1500198"/>
          </a:xfrm>
        </p:grpSpPr>
        <p:sp>
          <p:nvSpPr>
            <p:cNvPr id="16" name="TextBox 15"/>
            <p:cNvSpPr txBox="1"/>
            <p:nvPr/>
          </p:nvSpPr>
          <p:spPr>
            <a:xfrm>
              <a:off x="7192301" y="1000108"/>
              <a:ext cx="10230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>
                  <a:latin typeface="Microsoft Sans Serif" pitchFamily="34" charset="0"/>
                  <a:cs typeface="Microsoft Sans Serif" pitchFamily="34" charset="0"/>
                </a:rPr>
                <a:t>u, d, s</a:t>
              </a:r>
            </a:p>
            <a:p>
              <a:r>
                <a:rPr lang="en-US" altLang="ko-KR" sz="2400" dirty="0" smtClean="0">
                  <a:latin typeface="Microsoft Sans Serif" pitchFamily="34" charset="0"/>
                  <a:cs typeface="Microsoft Sans Serif" pitchFamily="34" charset="0"/>
                </a:rPr>
                <a:t>(</a:t>
              </a:r>
              <a:r>
                <a:rPr lang="en-US" altLang="ko-KR" sz="2400" dirty="0" smtClean="0">
                  <a:latin typeface="Microsoft Sans Serif" pitchFamily="34" charset="0"/>
                  <a:cs typeface="Microsoft Sans Serif" pitchFamily="34" charset="0"/>
                  <a:sym typeface="Wingdings"/>
                </a:rPr>
                <a:t>,</a:t>
              </a:r>
              <a:r>
                <a:rPr lang="en-US" altLang="ko-KR" sz="2400" dirty="0" smtClean="0">
                  <a:latin typeface="Microsoft Sans Serif" pitchFamily="34" charset="0"/>
                  <a:cs typeface="Microsoft Sans Serif" pitchFamily="34" charset="0"/>
                </a:rPr>
                <a:t>)</a:t>
              </a:r>
              <a:endParaRPr lang="ko-KR" altLang="en-US" sz="2400" dirty="0">
                <a:latin typeface="Microsoft Sans Serif" pitchFamily="34" charset="0"/>
                <a:cs typeface="Microsoft Sans Serif" pitchFamily="34" charset="0"/>
              </a:endParaRPr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7215206" y="2143116"/>
              <a:ext cx="1071570" cy="357190"/>
              <a:chOff x="7215206" y="2143116"/>
              <a:chExt cx="1071570" cy="357190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215206" y="2143116"/>
                <a:ext cx="357190" cy="35719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7572396" y="2143116"/>
                <a:ext cx="357190" cy="35719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직사각형 18"/>
              <p:cNvSpPr/>
              <p:nvPr/>
            </p:nvSpPr>
            <p:spPr>
              <a:xfrm>
                <a:off x="7929586" y="2143116"/>
                <a:ext cx="357190" cy="35719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10158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142461"/>
            <a:ext cx="6821037" cy="242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" name="그룹 29"/>
          <p:cNvGrpSpPr/>
          <p:nvPr/>
        </p:nvGrpSpPr>
        <p:grpSpPr>
          <a:xfrm>
            <a:off x="1288371" y="357166"/>
            <a:ext cx="7427033" cy="5768972"/>
            <a:chOff x="1500166" y="357166"/>
            <a:chExt cx="7427033" cy="5768972"/>
          </a:xfrm>
        </p:grpSpPr>
        <p:sp>
          <p:nvSpPr>
            <p:cNvPr id="31" name="타원 30"/>
            <p:cNvSpPr/>
            <p:nvPr/>
          </p:nvSpPr>
          <p:spPr>
            <a:xfrm>
              <a:off x="2714612" y="1571612"/>
              <a:ext cx="3500462" cy="342902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32" name="그룹 11"/>
            <p:cNvGrpSpPr/>
            <p:nvPr/>
          </p:nvGrpSpPr>
          <p:grpSpPr>
            <a:xfrm>
              <a:off x="1571604" y="357166"/>
              <a:ext cx="6835175" cy="584775"/>
              <a:chOff x="3428992" y="4487299"/>
              <a:chExt cx="6835175" cy="584775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3428992" y="4487299"/>
                <a:ext cx="6429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ko-KR" sz="3200" dirty="0" smtClean="0">
                    <a:latin typeface="Microsoft Sans Serif" pitchFamily="34" charset="0"/>
                    <a:cs typeface="Microsoft Sans Serif" pitchFamily="34" charset="0"/>
                  </a:rPr>
                  <a:t>Ω</a:t>
                </a:r>
                <a:r>
                  <a:rPr lang="en-US" altLang="ko-KR" sz="4400" baseline="24000" dirty="0" smtClean="0">
                    <a:latin typeface="Microsoft Sans Serif" pitchFamily="34" charset="0"/>
                    <a:cs typeface="Microsoft Sans Serif" pitchFamily="34" charset="0"/>
                    <a:sym typeface="Wingdings"/>
                  </a:rPr>
                  <a:t>-</a:t>
                </a:r>
                <a:endParaRPr lang="ko-KR" altLang="en-US" sz="4400" baseline="24000" dirty="0"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286248" y="4487299"/>
                <a:ext cx="5977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200" dirty="0" smtClean="0">
                    <a:latin typeface="Microsoft Sans Serif" pitchFamily="34" charset="0"/>
                    <a:cs typeface="Microsoft Sans Serif" pitchFamily="34" charset="0"/>
                  </a:rPr>
                  <a:t>=  spin 3/2 predicted from SU(3)</a:t>
                </a:r>
                <a:endParaRPr lang="ko-KR" altLang="en-US" sz="3200" dirty="0"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805515" y="1071546"/>
              <a:ext cx="6481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Microsoft Sans Serif" pitchFamily="34" charset="0"/>
                  <a:cs typeface="Microsoft Sans Serif" pitchFamily="34" charset="0"/>
                </a:rPr>
                <a:t>S. Okubo, </a:t>
              </a:r>
              <a:r>
                <a:rPr lang="en-US" altLang="ko-KR" dirty="0" err="1" smtClean="0">
                  <a:latin typeface="Microsoft Sans Serif" pitchFamily="34" charset="0"/>
                  <a:cs typeface="Microsoft Sans Serif" pitchFamily="34" charset="0"/>
                </a:rPr>
                <a:t>Prog</a:t>
              </a:r>
              <a:r>
                <a:rPr lang="en-US" altLang="ko-KR" dirty="0" smtClean="0">
                  <a:latin typeface="Microsoft Sans Serif" pitchFamily="34" charset="0"/>
                  <a:cs typeface="Microsoft Sans Serif" pitchFamily="34" charset="0"/>
                </a:rPr>
                <a:t>. </a:t>
              </a:r>
              <a:r>
                <a:rPr lang="en-US" altLang="ko-KR" dirty="0" err="1" smtClean="0">
                  <a:latin typeface="Microsoft Sans Serif" pitchFamily="34" charset="0"/>
                  <a:cs typeface="Microsoft Sans Serif" pitchFamily="34" charset="0"/>
                </a:rPr>
                <a:t>Theor</a:t>
              </a:r>
              <a:r>
                <a:rPr lang="en-US" altLang="ko-KR" dirty="0" smtClean="0">
                  <a:latin typeface="Microsoft Sans Serif" pitchFamily="34" charset="0"/>
                  <a:cs typeface="Microsoft Sans Serif" pitchFamily="34" charset="0"/>
                </a:rPr>
                <a:t>. Phys. 27 (1962) 949    </a:t>
              </a:r>
              <a:r>
                <a:rPr lang="en-US" altLang="ko-KR" dirty="0" smtClean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rPr>
                <a:t>[Rec. 06.12.61]</a:t>
              </a:r>
              <a:endParaRPr lang="ko-KR" altLang="en-US" baseline="60000" dirty="0" smtClean="0">
                <a:latin typeface="Microsoft Sans Serif" pitchFamily="34" charset="0"/>
                <a:cs typeface="Microsoft Sans Serif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00166" y="5202808"/>
              <a:ext cx="74270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Microsoft Sans Serif" pitchFamily="34" charset="0"/>
                  <a:cs typeface="Microsoft Sans Serif" pitchFamily="34" charset="0"/>
                </a:rPr>
                <a:t>M. </a:t>
              </a:r>
              <a:r>
                <a:rPr lang="en-US" altLang="ko-KR" dirty="0" err="1" smtClean="0">
                  <a:latin typeface="Microsoft Sans Serif" pitchFamily="34" charset="0"/>
                  <a:cs typeface="Microsoft Sans Serif" pitchFamily="34" charset="0"/>
                </a:rPr>
                <a:t>Gell</a:t>
              </a:r>
              <a:r>
                <a:rPr lang="en-US" altLang="ko-KR" dirty="0" smtClean="0">
                  <a:latin typeface="Microsoft Sans Serif" pitchFamily="34" charset="0"/>
                  <a:cs typeface="Microsoft Sans Serif" pitchFamily="34" charset="0"/>
                </a:rPr>
                <a:t>-Mann’s SU(3), Phys.  Rev. 125 (1962) 1067    </a:t>
              </a:r>
              <a:r>
                <a:rPr lang="en-US" altLang="ko-KR" dirty="0" smtClean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rPr>
                <a:t>[Rec. 27.03.61]</a:t>
              </a:r>
            </a:p>
            <a:p>
              <a:r>
                <a:rPr lang="en-US" altLang="ko-KR" dirty="0" smtClean="0">
                  <a:latin typeface="Microsoft Sans Serif" pitchFamily="34" charset="0"/>
                  <a:cs typeface="Microsoft Sans Serif" pitchFamily="34" charset="0"/>
                </a:rPr>
                <a:t>M. </a:t>
              </a:r>
              <a:r>
                <a:rPr lang="en-US" altLang="ko-KR" dirty="0" err="1" smtClean="0">
                  <a:latin typeface="Microsoft Sans Serif" pitchFamily="34" charset="0"/>
                  <a:cs typeface="Microsoft Sans Serif" pitchFamily="34" charset="0"/>
                </a:rPr>
                <a:t>Gell</a:t>
              </a:r>
              <a:r>
                <a:rPr lang="en-US" altLang="ko-KR" dirty="0" smtClean="0">
                  <a:latin typeface="Microsoft Sans Serif" pitchFamily="34" charset="0"/>
                  <a:cs typeface="Microsoft Sans Serif" pitchFamily="34" charset="0"/>
                </a:rPr>
                <a:t>-Mann’s quark, Phys.  </a:t>
              </a:r>
              <a:r>
                <a:rPr lang="en-US" altLang="ko-KR" dirty="0" err="1" smtClean="0">
                  <a:latin typeface="Microsoft Sans Serif" pitchFamily="34" charset="0"/>
                  <a:cs typeface="Microsoft Sans Serif" pitchFamily="34" charset="0"/>
                </a:rPr>
                <a:t>Lett</a:t>
              </a:r>
              <a:r>
                <a:rPr lang="en-US" altLang="ko-KR" dirty="0" smtClean="0">
                  <a:latin typeface="Microsoft Sans Serif" pitchFamily="34" charset="0"/>
                  <a:cs typeface="Microsoft Sans Serif" pitchFamily="34" charset="0"/>
                </a:rPr>
                <a:t>. 8 (1964) 214    </a:t>
              </a:r>
              <a:r>
                <a:rPr lang="en-US" altLang="ko-KR" dirty="0" smtClean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rPr>
                <a:t> [Rec. 04.01.64]</a:t>
              </a:r>
            </a:p>
            <a:p>
              <a:r>
                <a:rPr lang="en-US" altLang="ko-KR" dirty="0" smtClean="0">
                  <a:latin typeface="Microsoft Sans Serif" pitchFamily="34" charset="0"/>
                  <a:cs typeface="Microsoft Sans Serif" pitchFamily="34" charset="0"/>
                </a:rPr>
                <a:t>G. Zweig, unpublished  CERN preprint  </a:t>
              </a:r>
              <a:r>
                <a:rPr lang="en-US" altLang="ko-KR" dirty="0" smtClean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rPr>
                <a:t>[CERN TH-401, 412 (1964)]</a:t>
              </a:r>
              <a:endParaRPr lang="ko-KR" altLang="en-US" baseline="60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38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40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42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3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41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33/64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39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337 0.28046 C -0.35937 0.2837 -0.30555 0.28647 -0.25139 0.28878 C -0.22917 0.28971 -0.18472 0.29318 -0.18472 0.29318 C -0.17951 0.29387 -0.17413 0.2948 -0.16892 0.29526 C -0.15729 0.29618 -0.14566 0.29572 -0.13403 0.29734 C -0.10226 0.3015 -0.07031 0.31029 -0.03871 0.3163 C 0.04531 0.33248 0.12899 0.35329 0.21198 0.37757 C 0.24653 0.38774 0.2809 0.4 0.31528 0.41156 C 0.37361 0.43121 0.30955 0.41387 0.34063 0.42196 C 0.36406 0.43561 0.39011 0.43884 0.41354 0.45156 C 0.41736 0.45364 0.42083 0.45618 0.42465 0.45803 C 0.43264 0.46196 0.4408 0.46451 0.44861 0.46867 C 0.45712 0.47329 0.46163 0.47699 0.47083 0.47907 C 0.49653 0.4941 0.52604 0.50035 0.5533 0.50867 C 0.575 0.51537 0.59636 0.52416 0.6184 0.52786 C 0.62795 0.53202 0.63854 0.53433 0.64861 0.53618 C 0.67535 0.54844 0.70417 0.55191 0.73108 0.5637 C 0.74896 0.57156 0.74045 0.56902 0.75643 0.57225 C 0.80261 0.59214 0.73976 0.56578 0.78507 0.58266 C 0.78993 0.58451 0.79462 0.58659 0.79931 0.58913 C 0.80261 0.59098 0.80556 0.59399 0.80886 0.59537 C 0.82882 0.60416 0.85 0.6104 0.87083 0.61433 C 0.88247 0.61896 0.89375 0.62035 0.90573 0.62289 C 0.92396 0.63075 0.9434 0.63376 0.96129 0.64185 C 0.97535 0.64832 0.98768 0.65248 1.00243 0.65457 C 1.00903 0.65734 1.01684 0.66705 1.01684 0.65248 " pathEditMode="relative" ptsTypes="fffffffffffffffffffffffff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101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7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inkTgt spid="_x0000_s87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658139" cy="2369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endParaRPr lang="en-US" altLang="ko-KR" sz="2000" dirty="0" smtClean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000" b="1" dirty="0" smtClean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                                                          </a:t>
            </a:r>
            <a:endParaRPr lang="en-US" altLang="ko-KR" sz="2000" dirty="0" smtClean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de-DE" altLang="ko-KR" dirty="0" smtClean="0">
                <a:latin typeface="Microsoft Sans Serif" pitchFamily="34" charset="0"/>
                <a:cs typeface="Microsoft Sans Serif" pitchFamily="34" charset="0"/>
              </a:rPr>
              <a:t>Shoichi Hori, Prog. </a:t>
            </a:r>
            <a:r>
              <a:rPr lang="ko-KR" altLang="en-US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ko-KR" dirty="0" err="1" smtClean="0">
                <a:latin typeface="Microsoft Sans Serif" pitchFamily="34" charset="0"/>
                <a:cs typeface="Microsoft Sans Serif" pitchFamily="34" charset="0"/>
              </a:rPr>
              <a:t>Theor</a:t>
            </a:r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. Phys. 36, 131 (1966) 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[Rec. 10.02.66]</a:t>
            </a:r>
            <a:endParaRPr lang="de-DE" altLang="ko-KR" dirty="0" smtClean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de-DE" altLang="ko-KR" dirty="0" smtClean="0">
                <a:latin typeface="Microsoft Sans Serif" pitchFamily="34" charset="0"/>
                <a:cs typeface="Microsoft Sans Serif" pitchFamily="34" charset="0"/>
              </a:rPr>
              <a:t>W. A. Bardeen, H. Fritszch, M. Gell-Mann, </a:t>
            </a:r>
            <a:r>
              <a:rPr lang="de-DE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1972</a:t>
            </a:r>
            <a:r>
              <a:rPr lang="de-DE" altLang="ko-KR" dirty="0" smtClean="0">
                <a:latin typeface="Microsoft Sans Serif" pitchFamily="34" charset="0"/>
                <a:cs typeface="Microsoft Sans Serif" pitchFamily="34" charset="0"/>
              </a:rPr>
              <a:t>, in </a:t>
            </a:r>
            <a:r>
              <a:rPr lang="de-DE" altLang="ko-KR" i="1" dirty="0" smtClean="0">
                <a:latin typeface="Microsoft Sans Serif" pitchFamily="34" charset="0"/>
                <a:cs typeface="Microsoft Sans Serif" pitchFamily="34" charset="0"/>
              </a:rPr>
              <a:t>Scale</a:t>
            </a:r>
          </a:p>
          <a:p>
            <a:r>
              <a:rPr lang="en-US" altLang="ko-KR" sz="2000" i="1" dirty="0" smtClean="0">
                <a:latin typeface="Microsoft Sans Serif" pitchFamily="34" charset="0"/>
                <a:cs typeface="Microsoft Sans Serif" pitchFamily="34" charset="0"/>
              </a:rPr>
              <a:t>                 and Conformal Symmetry in </a:t>
            </a:r>
            <a:r>
              <a:rPr lang="en-US" altLang="ko-KR" sz="2000" i="1" dirty="0" err="1" smtClean="0">
                <a:latin typeface="Microsoft Sans Serif" pitchFamily="34" charset="0"/>
                <a:cs typeface="Microsoft Sans Serif" pitchFamily="34" charset="0"/>
              </a:rPr>
              <a:t>Hadron</a:t>
            </a:r>
            <a:r>
              <a:rPr lang="en-US" altLang="ko-KR" sz="2000" i="1" dirty="0" smtClean="0">
                <a:latin typeface="Microsoft Sans Serif" pitchFamily="34" charset="0"/>
                <a:cs typeface="Microsoft Sans Serif" pitchFamily="34" charset="0"/>
              </a:rPr>
              <a:t> Physics, 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edited by R. </a:t>
            </a: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Gatto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               (Wiley-</a:t>
            </a: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Interscience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, New York, 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1973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), p. 139.            </a:t>
            </a:r>
            <a:r>
              <a:rPr lang="el-GR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π</a:t>
            </a:r>
            <a:r>
              <a:rPr lang="en-US" altLang="ko-KR" sz="2800" baseline="30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0</a:t>
            </a:r>
            <a:r>
              <a:rPr lang="el-GR" altLang="ko-KR" sz="2800" dirty="0" smtClean="0">
                <a:solidFill>
                  <a:srgbClr val="FFFF00"/>
                </a:solidFill>
                <a:latin typeface="Microsoft Sans Serif" pitchFamily="34" charset="0"/>
                <a:ea typeface="바탕"/>
                <a:cs typeface="Microsoft Sans Serif" pitchFamily="34" charset="0"/>
              </a:rPr>
              <a:t>→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ea typeface="바탕"/>
                <a:cs typeface="Microsoft Sans Serif" pitchFamily="34" charset="0"/>
              </a:rPr>
              <a:t>2</a:t>
            </a:r>
            <a:r>
              <a:rPr lang="el-GR" altLang="ko-KR" sz="2800" dirty="0" smtClean="0">
                <a:solidFill>
                  <a:srgbClr val="FFFF00"/>
                </a:solidFill>
                <a:latin typeface="Microsoft Sans Serif" pitchFamily="34" charset="0"/>
                <a:ea typeface="바탕"/>
                <a:cs typeface="Microsoft Sans Serif" pitchFamily="34" charset="0"/>
              </a:rPr>
              <a:t>γ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2571744"/>
            <a:ext cx="8159606" cy="36009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D. Gross, F.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Wilczek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, PRL30 (1973) 1343  </a:t>
            </a:r>
            <a:r>
              <a:rPr lang="en-US" altLang="ko-KR" sz="24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[Rec. 27.04.73] 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H. D.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Politzer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, PRL30 (1973) 1346              </a:t>
            </a:r>
            <a:r>
              <a:rPr lang="en-US" altLang="ko-KR" sz="24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[Rec. 03.05.73] </a:t>
            </a:r>
          </a:p>
          <a:p>
            <a:endParaRPr lang="en-US" altLang="ko-KR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S. Weinberg, PRL31 (1973) 494                                  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[Rec. 30.05.73] </a:t>
            </a:r>
          </a:p>
          <a:p>
            <a:endParaRPr lang="en-US" altLang="ko-KR" sz="20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H. </a:t>
            </a: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Fritzsh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, M. Gell-Mann, H. </a:t>
            </a: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Lewtwyler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, PLB47 (1973) 365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                                                                                     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[Rec. 01.10.73]</a:t>
            </a:r>
          </a:p>
          <a:p>
            <a:pPr lvl="1"/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H. </a:t>
            </a:r>
            <a:r>
              <a:rPr lang="en-US" dirty="0" err="1" smtClean="0">
                <a:latin typeface="Microsoft Sans Serif" pitchFamily="34" charset="0"/>
                <a:cs typeface="Microsoft Sans Serif" pitchFamily="34" charset="0"/>
              </a:rPr>
              <a:t>Fritzsch</a:t>
            </a:r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, Gell-Mann, in Proc. XVI Intern. Conf. on High energy </a:t>
            </a:r>
          </a:p>
          <a:p>
            <a:pPr lvl="1"/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                        physics, Chicago, Vol. 2 (1972), p. 135</a:t>
            </a:r>
          </a:p>
          <a:p>
            <a:r>
              <a:rPr lang="de-DE" altLang="ko-KR" sz="2000" dirty="0" smtClean="0">
                <a:latin typeface="Microsoft Sans Serif" pitchFamily="34" charset="0"/>
                <a:cs typeface="Microsoft Sans Serif" pitchFamily="34" charset="0"/>
              </a:rPr>
              <a:t>        </a:t>
            </a:r>
            <a:endParaRPr lang="en-US" altLang="ko-KR" sz="20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M.-Y. Han and Y. </a:t>
            </a: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Nambu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, PRD 10 (1974) 674           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[Rec. 24.10.73] </a:t>
            </a:r>
            <a:endParaRPr lang="en-US" altLang="ko-KR" sz="2000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57158" y="428604"/>
            <a:ext cx="9286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SU(3)-color degree introduced:</a:t>
            </a:r>
          </a:p>
          <a:p>
            <a:r>
              <a:rPr lang="en-US" altLang="ko-KR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M .-</a:t>
            </a:r>
            <a:r>
              <a:rPr lang="en-US" altLang="ko-KR" sz="2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Y. Han and Y. </a:t>
            </a:r>
            <a:r>
              <a:rPr lang="en-US" altLang="ko-KR" sz="20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Nambu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, PR 139 (1965)B1006    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[</a:t>
            </a:r>
            <a:r>
              <a:rPr lang="en-US" altLang="ko-KR" b="1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Rec. 12.04.65] 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357158" y="435098"/>
            <a:ext cx="9286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O. W. Greenberg, PRL 13 (1964) 598 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                 [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Rec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27.10.64]</a:t>
            </a:r>
          </a:p>
          <a:p>
            <a:r>
              <a:rPr lang="en-US" altLang="ko-KR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M .-</a:t>
            </a:r>
            <a:r>
              <a:rPr lang="en-US" altLang="ko-KR" sz="2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Y. Han and Y. </a:t>
            </a:r>
            <a:r>
              <a:rPr lang="en-US" altLang="ko-KR" sz="20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Nambu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, PR 139 (1965)B1006    </a:t>
            </a:r>
            <a:r>
              <a:rPr lang="en-US" altLang="ko-KR" b="1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[Rec. 12.04.65] 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22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4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6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5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34/64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3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5.20231E-6 C 0.02569 0.00625 0.15295 0.00232 0.15555 0.00232 C 0.18055 0.01342 0.21475 0.01295 0.24131 0.0148 C 0.33055 0.03053 0.41996 0.04556 0.50955 0.05712 C 0.57466 0.07885 0.63351 0.11793 0.69497 0.15238 C 0.73959 0.17712 0.78559 0.19723 0.83021 0.22197 C 0.90226 0.26174 0.97275 0.30683 1.04445 0.34683 C 1.16841 0.41596 1.28629 0.50128 1.41424 0.55816 C 1.44966 0.57388 1.48525 0.58752 1.52066 0.60255 C 1.52518 0.6044 1.5698 0.62613 1.57778 0.62798 C 1.62743 0.63978 1.60139 0.63168 1.65556 0.65342 C 1.67101 0.65966 1.69167 0.66428 1.70799 0.66821 C 1.71407 0.6696 1.72205 0.67099 1.72223 0.67238 C 1.72379 0.6955 1.72223 0.71885 1.72223 0.7422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26861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This has led to the consideration of 8 gluons interacting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strongly with color triplet quarks. The mass of quarks were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first estimated by, the current quark masses, </a:t>
            </a:r>
          </a:p>
          <a:p>
            <a:endParaRPr lang="en-US" altLang="ko-KR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   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M. Gell-Mann, Oakes, Renner  PR175 (1968) 2195               [Rec. 22.07.68]</a:t>
            </a:r>
          </a:p>
          <a:p>
            <a:endParaRPr lang="en-US" altLang="ko-KR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After, QCD has been known for strong interaction theory,</a:t>
            </a:r>
          </a:p>
          <a:p>
            <a:endParaRPr lang="en-US" altLang="ko-KR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4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P.  </a:t>
            </a:r>
            <a:r>
              <a:rPr lang="en-US" altLang="ko-KR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Langacker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, H. </a:t>
            </a:r>
            <a:r>
              <a:rPr lang="en-US" altLang="ko-KR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Pagels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, 1973, Phys. Rev. D8 (1973) 4595  [Rec. 11.06.73]</a:t>
            </a:r>
            <a:endParaRPr lang="ko-KR" altLang="en-US" dirty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1934" y="4071942"/>
            <a:ext cx="79191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But, QCD with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MeV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order quark masses gives a light </a:t>
            </a:r>
            <a:r>
              <a:rPr lang="el-GR" altLang="ko-KR" sz="2400" dirty="0" smtClean="0">
                <a:latin typeface="Microsoft Sans Serif" pitchFamily="34" charset="0"/>
                <a:cs typeface="Microsoft Sans Serif" pitchFamily="34" charset="0"/>
              </a:rPr>
              <a:t>η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’,  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Weinberg’s U(1) problem:</a:t>
            </a:r>
          </a:p>
          <a:p>
            <a:endParaRPr lang="en-US" altLang="ko-KR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S. Weinberg, Phys. Rev. D11 (1976) 3583  [Rec. 08.09.75]</a:t>
            </a:r>
            <a:endParaRPr lang="ko-KR" altLang="en-US" dirty="0" smtClean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ko-KR" altLang="en-US" dirty="0"/>
          </a:p>
        </p:txBody>
      </p:sp>
      <p:grpSp>
        <p:nvGrpSpPr>
          <p:cNvPr id="18" name="그룹 17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9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1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3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2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35/64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0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5787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And, gluons give an effective interaction,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5074" y="2638380"/>
            <a:ext cx="782457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Even though this is a total derivative, it cannot be 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neglected due to contributions at infinity surface (due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to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instanton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solutions). For QED, it does not apply.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If it is present, the U(1) problem is solved since this term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is flavor diagonal.</a:t>
            </a:r>
          </a:p>
          <a:p>
            <a:endParaRPr lang="en-US" altLang="ko-KR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G. ‘t </a:t>
            </a:r>
            <a:r>
              <a:rPr lang="en-US" altLang="ko-KR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Hooft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, Phys. Rep. 142 (1986) 357  [Rec. 18.04.86]</a:t>
            </a:r>
            <a:endParaRPr lang="ko-KR" altLang="en-US" dirty="0" smtClean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ko-KR" altLang="en-US" dirty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/>
        </p:nvGraphicFramePr>
        <p:xfrm>
          <a:off x="1712896" y="1301736"/>
          <a:ext cx="4645054" cy="1055694"/>
        </p:xfrm>
        <a:graphic>
          <a:graphicData uri="http://schemas.openxmlformats.org/presentationml/2006/ole">
            <p:oleObj spid="_x0000_s863234" name="Equation" r:id="rId3" imgW="1117440" imgH="253800" progId="Equation.3">
              <p:embed/>
            </p:oleObj>
          </a:graphicData>
        </a:graphic>
      </p:graphicFrame>
      <p:grpSp>
        <p:nvGrpSpPr>
          <p:cNvPr id="19" name="그룹 18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20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2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4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3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36/64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1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2575" y="1142984"/>
            <a:ext cx="72827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This suggest the vacuum angle term is </a:t>
            </a:r>
          </a:p>
          <a:p>
            <a:r>
              <a:rPr lang="en-US" altLang="ko-KR" sz="32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working.   Otherwise, the U(1) problem </a:t>
            </a:r>
          </a:p>
          <a:p>
            <a:r>
              <a:rPr lang="en-US" altLang="ko-KR" sz="32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is not  solved.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4286256"/>
            <a:ext cx="71561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This is the QCD history, with good understanding 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of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hadron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spectrum and high energy collision rates.</a:t>
            </a:r>
          </a:p>
          <a:p>
            <a:endParaRPr lang="ko-KR" alt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9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1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3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2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37/64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0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357290" y="428604"/>
            <a:ext cx="607223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5400" b="1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For QED, </a:t>
            </a:r>
            <a:r>
              <a:rPr lang="en-US" altLang="ko-KR" sz="5400" b="1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we need not consider it:</a:t>
            </a:r>
          </a:p>
        </p:txBody>
      </p:sp>
      <p:graphicFrame>
        <p:nvGraphicFramePr>
          <p:cNvPr id="864258" name="Object 2" descr="양피지"/>
          <p:cNvGraphicFramePr>
            <a:graphicFrameLocks noChangeAspect="1"/>
          </p:cNvGraphicFramePr>
          <p:nvPr/>
        </p:nvGraphicFramePr>
        <p:xfrm>
          <a:off x="1212826" y="2500306"/>
          <a:ext cx="6788198" cy="1493404"/>
        </p:xfrm>
        <a:graphic>
          <a:graphicData uri="http://schemas.openxmlformats.org/presentationml/2006/ole">
            <p:oleObj spid="_x0000_s864258" name="Equation" r:id="rId3" imgW="2425680" imgH="533160" progId="Equation.3">
              <p:embed/>
            </p:oleObj>
          </a:graphicData>
        </a:graphic>
      </p:graphicFrame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438284" y="4389318"/>
            <a:ext cx="763431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5400" b="1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The surface term at </a:t>
            </a:r>
          </a:p>
          <a:p>
            <a:pPr marL="914400" indent="-914400">
              <a:defRPr/>
            </a:pPr>
            <a:r>
              <a:rPr lang="en-US" altLang="ko-KR" sz="5400" b="1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infinity is neglected.</a:t>
            </a:r>
            <a:endParaRPr lang="en-US" altLang="ko-KR" sz="5400" b="1" dirty="0" smtClean="0">
              <a:solidFill>
                <a:srgbClr val="FFFF00"/>
              </a:solidFill>
              <a:latin typeface="Microsoft Sans Serif" pitchFamily="34" charset="0"/>
              <a:ea typeface="굴림" charset="-127"/>
              <a:cs typeface="Microsoft Sans Serif" pitchFamily="34" charset="0"/>
              <a:sym typeface="Math3" pitchFamily="2" charset="2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3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5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17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6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38/64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4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6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inkTgt spid="_x0000_s86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714348" y="428604"/>
            <a:ext cx="77867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5400" b="1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For QCD, </a:t>
            </a:r>
            <a:r>
              <a:rPr lang="en-US" altLang="ko-KR" sz="5400" b="1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we consider :</a:t>
            </a:r>
          </a:p>
        </p:txBody>
      </p:sp>
      <p:graphicFrame>
        <p:nvGraphicFramePr>
          <p:cNvPr id="864258" name="Object 2" descr="양피지"/>
          <p:cNvGraphicFramePr>
            <a:graphicFrameLocks noChangeAspect="1"/>
          </p:cNvGraphicFramePr>
          <p:nvPr/>
        </p:nvGraphicFramePr>
        <p:xfrm>
          <a:off x="1000100" y="1857364"/>
          <a:ext cx="6858000" cy="1173162"/>
        </p:xfrm>
        <a:graphic>
          <a:graphicData uri="http://schemas.openxmlformats.org/presentationml/2006/ole">
            <p:oleObj spid="_x0000_s865282" name="Equation" r:id="rId3" imgW="2450880" imgH="419040" progId="Equation.3">
              <p:embed/>
            </p:oleObj>
          </a:graphicData>
        </a:graphic>
      </p:graphicFrame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714348" y="4844489"/>
            <a:ext cx="76343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3200" b="1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The surface term violates CP symmetry</a:t>
            </a:r>
            <a:endParaRPr lang="en-US" altLang="ko-KR" sz="3200" b="1" dirty="0" smtClean="0">
              <a:solidFill>
                <a:srgbClr val="FFFF00"/>
              </a:solidFill>
              <a:latin typeface="Microsoft Sans Serif" pitchFamily="34" charset="0"/>
              <a:ea typeface="굴림" charset="-127"/>
              <a:cs typeface="Microsoft Sans Serif" pitchFamily="34" charset="0"/>
              <a:sym typeface="Math3" pitchFamily="2" charset="2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500166" y="2857496"/>
            <a:ext cx="6357982" cy="1709148"/>
            <a:chOff x="1500166" y="2857496"/>
            <a:chExt cx="6357982" cy="1709148"/>
          </a:xfrm>
        </p:grpSpPr>
        <p:cxnSp>
          <p:nvCxnSpPr>
            <p:cNvPr id="13" name="직선 화살표 연결선 12"/>
            <p:cNvCxnSpPr/>
            <p:nvPr/>
          </p:nvCxnSpPr>
          <p:spPr>
            <a:xfrm rot="5400000" flipH="1" flipV="1">
              <a:off x="2321703" y="3250405"/>
              <a:ext cx="785818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/>
            <p:nvPr/>
          </p:nvCxnSpPr>
          <p:spPr>
            <a:xfrm rot="5400000" flipH="1" flipV="1">
              <a:off x="5678495" y="3249611"/>
              <a:ext cx="785818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"/>
            <p:cNvSpPr txBox="1">
              <a:spLocks noChangeArrowheads="1"/>
            </p:cNvSpPr>
            <p:nvPr/>
          </p:nvSpPr>
          <p:spPr bwMode="auto">
            <a:xfrm>
              <a:off x="1500166" y="3643314"/>
              <a:ext cx="6357982" cy="92333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14400" indent="-914400">
                <a:defRPr/>
              </a:pPr>
              <a:r>
                <a:rPr lang="en-US" altLang="ko-KR" sz="5400" b="1" dirty="0" smtClean="0">
                  <a:solidFill>
                    <a:srgbClr val="FFFF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ath3" pitchFamily="2" charset="2"/>
                </a:rPr>
                <a:t>E</a:t>
              </a:r>
              <a:r>
                <a:rPr lang="en-US" altLang="ko-KR" sz="5400" b="1" baseline="-25000" dirty="0" smtClean="0">
                  <a:solidFill>
                    <a:srgbClr val="FFFF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ath3" pitchFamily="2" charset="2"/>
                </a:rPr>
                <a:t>a</a:t>
              </a:r>
              <a:r>
                <a:rPr lang="en-US" altLang="ko-KR" sz="5400" b="1" baseline="30000" dirty="0" smtClean="0">
                  <a:solidFill>
                    <a:srgbClr val="FFFF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ath3" pitchFamily="2" charset="2"/>
                </a:rPr>
                <a:t>2</a:t>
              </a:r>
              <a:r>
                <a:rPr lang="en-US" altLang="ko-KR" sz="5400" b="1" dirty="0" smtClean="0">
                  <a:solidFill>
                    <a:srgbClr val="FFFF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ath3" pitchFamily="2" charset="2"/>
                </a:rPr>
                <a:t>-B</a:t>
              </a:r>
              <a:r>
                <a:rPr lang="en-US" altLang="ko-KR" sz="5400" b="1" baseline="-25000" dirty="0" smtClean="0">
                  <a:solidFill>
                    <a:srgbClr val="FFFF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ath3" pitchFamily="2" charset="2"/>
                </a:rPr>
                <a:t>a</a:t>
              </a:r>
              <a:r>
                <a:rPr lang="en-US" altLang="ko-KR" sz="5400" b="1" baseline="30000" dirty="0" smtClean="0">
                  <a:solidFill>
                    <a:srgbClr val="FFFF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ath3" pitchFamily="2" charset="2"/>
                </a:rPr>
                <a:t>2</a:t>
              </a:r>
              <a:r>
                <a:rPr lang="en-US" altLang="ko-KR" sz="5400" b="1" dirty="0" smtClean="0">
                  <a:solidFill>
                    <a:srgbClr val="FFFF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ath3" pitchFamily="2" charset="2"/>
                </a:rPr>
                <a:t>       </a:t>
              </a:r>
              <a:r>
                <a:rPr lang="en-US" altLang="ko-KR" sz="5400" b="1" dirty="0" err="1" smtClean="0">
                  <a:solidFill>
                    <a:srgbClr val="FFFF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ath3" pitchFamily="2" charset="2"/>
                </a:rPr>
                <a:t>E</a:t>
              </a:r>
              <a:r>
                <a:rPr lang="en-US" altLang="ko-KR" sz="5400" b="1" baseline="-25000" dirty="0" err="1" smtClean="0">
                  <a:solidFill>
                    <a:srgbClr val="FFFF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ath3" pitchFamily="2" charset="2"/>
                </a:rPr>
                <a:t>a</a:t>
              </a:r>
              <a:r>
                <a:rPr lang="en-US" altLang="ko-KR" sz="5400" b="1" dirty="0" err="1" smtClean="0">
                  <a:solidFill>
                    <a:srgbClr val="FFFF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ath3" pitchFamily="2" charset="2"/>
                </a:rPr>
                <a:t>·B</a:t>
              </a:r>
              <a:r>
                <a:rPr lang="en-US" altLang="ko-KR" sz="5400" b="1" baseline="-25000" dirty="0" err="1" smtClean="0">
                  <a:solidFill>
                    <a:srgbClr val="FFFF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ath3" pitchFamily="2" charset="2"/>
                </a:rPr>
                <a:t>a</a:t>
              </a:r>
              <a:endParaRPr lang="en-US" altLang="ko-KR" sz="5400" b="1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8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0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2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1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39/64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9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-24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If there exists a new force around the electroweak scale, an extra Z’ is expected at the </a:t>
            </a: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TeV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scale. As done for the Z boson 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[Glashow, NPB 22, 579 (1961)], 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the indirect limits  for the extra Z’ boson has been studied for a long time 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[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Erler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et al., 0906.2435[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hep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-ph]]. 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endParaRPr lang="ko-KR" altLang="en-US" sz="2000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532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357298"/>
            <a:ext cx="7500990" cy="499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그룹 17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9" name="그룹 9"/>
            <p:cNvGrpSpPr/>
            <p:nvPr/>
          </p:nvGrpSpPr>
          <p:grpSpPr>
            <a:xfrm>
              <a:off x="0" y="6429375"/>
              <a:ext cx="8481131" cy="428625"/>
              <a:chOff x="0" y="6429375"/>
              <a:chExt cx="8481131" cy="428625"/>
            </a:xfrm>
          </p:grpSpPr>
          <p:grpSp>
            <p:nvGrpSpPr>
              <p:cNvPr id="21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3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2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69442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4/64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0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714348" y="428604"/>
            <a:ext cx="77867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5400" b="1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QCD break CP. If so,  </a:t>
            </a:r>
            <a:endParaRPr lang="en-US" altLang="ko-KR" sz="5400" b="1" dirty="0" smtClean="0">
              <a:solidFill>
                <a:srgbClr val="FFFF00"/>
              </a:solidFill>
              <a:latin typeface="Microsoft Sans Serif" pitchFamily="34" charset="0"/>
              <a:ea typeface="굴림" charset="-127"/>
              <a:cs typeface="Microsoft Sans Serif" pitchFamily="34" charset="0"/>
              <a:sym typeface="Math3" pitchFamily="2" charset="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714348" y="1500174"/>
            <a:ext cx="76343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3200" b="1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It can be looked in </a:t>
            </a:r>
            <a:r>
              <a:rPr lang="en-US" altLang="ko-KR" sz="3200" b="1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static properties </a:t>
            </a:r>
            <a:r>
              <a:rPr lang="en-US" altLang="ko-KR" sz="3200" b="1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of hadrons. NEDM is the best place, and we limit the vacuum angle to</a:t>
            </a:r>
          </a:p>
        </p:txBody>
      </p:sp>
      <p:graphicFrame>
        <p:nvGraphicFramePr>
          <p:cNvPr id="866307" name="Object 3" descr="양피지"/>
          <p:cNvGraphicFramePr>
            <a:graphicFrameLocks noChangeAspect="1"/>
          </p:cNvGraphicFramePr>
          <p:nvPr/>
        </p:nvGraphicFramePr>
        <p:xfrm>
          <a:off x="1428728" y="3357562"/>
          <a:ext cx="4188212" cy="1477978"/>
        </p:xfrm>
        <a:graphic>
          <a:graphicData uri="http://schemas.openxmlformats.org/presentationml/2006/ole">
            <p:oleObj spid="_x0000_s866307" name="Equation" r:id="rId3" imgW="647640" imgH="228600" progId="Equation.3">
              <p:embed/>
            </p:oleObj>
          </a:graphicData>
        </a:graphic>
      </p:graphicFrame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071570" y="5006000"/>
            <a:ext cx="77867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5400" b="1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Strong CP problem  </a:t>
            </a:r>
            <a:endParaRPr lang="en-US" altLang="ko-KR" sz="5400" b="1" dirty="0" smtClean="0">
              <a:solidFill>
                <a:srgbClr val="FFFF00"/>
              </a:solidFill>
              <a:latin typeface="Microsoft Sans Serif" pitchFamily="34" charset="0"/>
              <a:ea typeface="굴림" charset="-127"/>
              <a:cs typeface="Microsoft Sans Serif" pitchFamily="34" charset="0"/>
              <a:sym typeface="Math3" pitchFamily="2" charset="2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4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6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19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8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40/64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5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  <p:sp>
        <p:nvSpPr>
          <p:cNvPr id="21" name="TextBox 20"/>
          <p:cNvSpPr txBox="1"/>
          <p:nvPr/>
        </p:nvSpPr>
        <p:spPr>
          <a:xfrm>
            <a:off x="6000760" y="3500438"/>
            <a:ext cx="1952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Semertzidis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will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l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ook for p EDM</a:t>
            </a:r>
            <a:endParaRPr lang="ko-KR" altLang="en-US" sz="2000" dirty="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714348" y="1759099"/>
            <a:ext cx="81439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4000" b="1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1. </a:t>
            </a:r>
            <a:r>
              <a:rPr lang="en-US" altLang="ko-KR" sz="4000" b="1" dirty="0" err="1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Massless</a:t>
            </a:r>
            <a:r>
              <a:rPr lang="en-US" altLang="ko-KR" sz="4000" b="1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 up quark           (1975)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357158" y="285728"/>
            <a:ext cx="85011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5400" b="1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Strong CP problem solved:  </a:t>
            </a:r>
            <a:endParaRPr lang="en-US" altLang="ko-KR" sz="5400" b="1" dirty="0" smtClean="0">
              <a:solidFill>
                <a:srgbClr val="FFFF00"/>
              </a:solidFill>
              <a:latin typeface="Microsoft Sans Serif" pitchFamily="34" charset="0"/>
              <a:ea typeface="굴림" charset="-127"/>
              <a:cs typeface="Microsoft Sans Serif" pitchFamily="34" charset="0"/>
              <a:sym typeface="Math3" pitchFamily="2" charset="2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14348" y="2435362"/>
            <a:ext cx="81439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4000" b="1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2. </a:t>
            </a:r>
            <a:r>
              <a:rPr lang="en-US" altLang="ko-KR" sz="4000" b="1" dirty="0" err="1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Peccei</a:t>
            </a:r>
            <a:r>
              <a:rPr lang="en-US" altLang="ko-KR" sz="4000" b="1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-Quinn symmetry  (1977)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714348" y="3078304"/>
            <a:ext cx="81439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4000" b="1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3. Calculable models           (1978) 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714348" y="3792684"/>
            <a:ext cx="81439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4000" b="1" dirty="0" smtClean="0"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4. Invisible </a:t>
            </a:r>
            <a:r>
              <a:rPr lang="en-US" altLang="ko-KR" sz="4000" b="1" dirty="0" err="1" smtClean="0"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axion</a:t>
            </a:r>
            <a:r>
              <a:rPr lang="en-US" altLang="ko-KR" sz="4000" b="1" dirty="0" smtClean="0"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                  (1979)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714348" y="4435626"/>
            <a:ext cx="81439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4000" b="1" dirty="0" smtClean="0"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5. Cosmological </a:t>
            </a:r>
            <a:r>
              <a:rPr lang="en-US" altLang="ko-KR" sz="4000" b="1" dirty="0" err="1" smtClean="0"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axion</a:t>
            </a:r>
            <a:r>
              <a:rPr lang="en-US" altLang="ko-KR" sz="4000" b="1" dirty="0" smtClean="0"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         (1983)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714348" y="5078568"/>
            <a:ext cx="81439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4000" b="1" dirty="0" smtClean="0"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6. Invisible </a:t>
            </a:r>
            <a:r>
              <a:rPr lang="en-US" altLang="ko-KR" sz="4000" b="1" dirty="0" err="1" smtClean="0"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axion</a:t>
            </a:r>
            <a:r>
              <a:rPr lang="en-US" altLang="ko-KR" sz="4000" b="1" dirty="0" smtClean="0"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 detection  (1988)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20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2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4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3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41/64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1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85750"/>
            <a:ext cx="63246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그룹 9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1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3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15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4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42/64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2" name="_x108691288" descr="EMB0000175081c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714375"/>
            <a:ext cx="762476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2071688"/>
            <a:ext cx="76438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4000500"/>
            <a:ext cx="3643312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5357813"/>
            <a:ext cx="2500312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그룹 12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4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6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18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7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43/64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5" name="_x108691288" descr="EMB0000175081c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TextBox 10"/>
          <p:cNvSpPr txBox="1">
            <a:spLocks noChangeArrowheads="1"/>
          </p:cNvSpPr>
          <p:nvPr/>
        </p:nvSpPr>
        <p:spPr bwMode="auto">
          <a:xfrm>
            <a:off x="357188" y="357166"/>
            <a:ext cx="83070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Dark matter in the universe is the most looked-for particle(s)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in cosmology and at LHC, and also at low temperature labs.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The 100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GeV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scale DM and the10-1000 micro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eV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axion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are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the most promising candidates.</a:t>
            </a:r>
          </a:p>
        </p:txBody>
      </p:sp>
      <p:grpSp>
        <p:nvGrpSpPr>
          <p:cNvPr id="2" name="그룹 13"/>
          <p:cNvGrpSpPr/>
          <p:nvPr/>
        </p:nvGrpSpPr>
        <p:grpSpPr>
          <a:xfrm>
            <a:off x="1139847" y="2143116"/>
            <a:ext cx="6503987" cy="3714758"/>
            <a:chOff x="928688" y="2357430"/>
            <a:chExt cx="6503987" cy="3714758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88" y="2928938"/>
              <a:ext cx="3292475" cy="314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14813" y="2928938"/>
              <a:ext cx="3217862" cy="314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789073" y="2357430"/>
              <a:ext cx="5540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>
                  <a:latin typeface="Microsoft Sans Serif" pitchFamily="34" charset="0"/>
                  <a:cs typeface="Microsoft Sans Serif" pitchFamily="34" charset="0"/>
                </a:rPr>
                <a:t>Neutrinos                       Light bosons     </a:t>
              </a:r>
              <a:endParaRPr lang="ko-KR" altLang="en-US" sz="2400" dirty="0">
                <a:latin typeface="Microsoft Sans Serif" pitchFamily="34" charset="0"/>
                <a:cs typeface="Microsoft Sans Serif" pitchFamily="34" charset="0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5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7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6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8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44/64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6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4073918"/>
            <a:ext cx="84080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In the evolving universe, at some temperature, say T</a:t>
            </a:r>
            <a:r>
              <a:rPr lang="en-US" altLang="ko-KR" sz="2400" baseline="-25000" dirty="0" smtClean="0">
                <a:latin typeface="Microsoft Sans Serif" pitchFamily="34" charset="0"/>
                <a:cs typeface="Microsoft Sans Serif" pitchFamily="34" charset="0"/>
              </a:rPr>
              <a:t>1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, </a:t>
            </a:r>
            <a:r>
              <a:rPr lang="en-US" altLang="ko-KR" sz="2400" i="1" dirty="0" smtClean="0">
                <a:latin typeface="Microsoft Sans Serif" pitchFamily="34" charset="0"/>
                <a:cs typeface="Microsoft Sans Serif" pitchFamily="34" charset="0"/>
              </a:rPr>
              <a:t>a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 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starts to roll down to end at the CP conserving point 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sufficiently closely.  This analysis constrains the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axion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decay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constant (upper bound) and the initial VEV of </a:t>
            </a:r>
            <a:r>
              <a:rPr lang="en-US" altLang="ko-KR" sz="2400" i="1" dirty="0" smtClean="0">
                <a:latin typeface="Microsoft Sans Serif" pitchFamily="34" charset="0"/>
                <a:cs typeface="Microsoft Sans Serif" pitchFamily="34" charset="0"/>
              </a:rPr>
              <a:t>a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at T</a:t>
            </a:r>
            <a:r>
              <a:rPr lang="en-US" altLang="ko-KR" sz="2400" baseline="-25000" dirty="0" smtClean="0">
                <a:latin typeface="Microsoft Sans Serif" pitchFamily="34" charset="0"/>
                <a:cs typeface="Microsoft Sans Serif" pitchFamily="34" charset="0"/>
              </a:rPr>
              <a:t>1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. </a:t>
            </a:r>
          </a:p>
        </p:txBody>
      </p:sp>
      <p:grpSp>
        <p:nvGrpSpPr>
          <p:cNvPr id="2" name="그룹 16"/>
          <p:cNvGrpSpPr/>
          <p:nvPr/>
        </p:nvGrpSpPr>
        <p:grpSpPr>
          <a:xfrm>
            <a:off x="857224" y="790776"/>
            <a:ext cx="7572428" cy="2066720"/>
            <a:chOff x="1000100" y="357166"/>
            <a:chExt cx="7572428" cy="2066720"/>
          </a:xfrm>
        </p:grpSpPr>
        <p:sp>
          <p:nvSpPr>
            <p:cNvPr id="3" name="TextBox 2"/>
            <p:cNvSpPr txBox="1"/>
            <p:nvPr/>
          </p:nvSpPr>
          <p:spPr>
            <a:xfrm>
              <a:off x="1000100" y="357166"/>
              <a:ext cx="669606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>
                  <a:latin typeface="Microsoft Sans Serif" pitchFamily="34" charset="0"/>
                  <a:cs typeface="Microsoft Sans Serif" pitchFamily="34" charset="0"/>
                </a:rPr>
                <a:t>It is very flat if the </a:t>
              </a:r>
              <a:r>
                <a:rPr lang="en-US" altLang="ko-KR" sz="2400" dirty="0" err="1" smtClean="0">
                  <a:latin typeface="Microsoft Sans Serif" pitchFamily="34" charset="0"/>
                  <a:cs typeface="Microsoft Sans Serif" pitchFamily="34" charset="0"/>
                </a:rPr>
                <a:t>axion</a:t>
              </a:r>
              <a:r>
                <a:rPr lang="en-US" altLang="ko-KR" sz="2400" dirty="0" smtClean="0">
                  <a:latin typeface="Microsoft Sans Serif" pitchFamily="34" charset="0"/>
                  <a:cs typeface="Microsoft Sans Serif" pitchFamily="34" charset="0"/>
                </a:rPr>
                <a:t> decay constant is large,</a:t>
              </a:r>
            </a:p>
            <a:p>
              <a:endParaRPr lang="en-US" altLang="ko-KR" sz="2400" dirty="0" smtClean="0">
                <a:latin typeface="Microsoft Sans Serif" pitchFamily="34" charset="0"/>
                <a:cs typeface="Microsoft Sans Serif" pitchFamily="34" charset="0"/>
              </a:endParaRPr>
            </a:p>
            <a:p>
              <a:r>
                <a:rPr lang="en-US" altLang="ko-KR" sz="2400" dirty="0" smtClean="0">
                  <a:latin typeface="Microsoft Sans Serif" pitchFamily="34" charset="0"/>
                  <a:cs typeface="Microsoft Sans Serif" pitchFamily="34" charset="0"/>
                </a:rPr>
                <a:t>                          CP conserving point</a:t>
              </a:r>
              <a:endParaRPr lang="ko-KR" altLang="en-US" sz="2400" dirty="0">
                <a:latin typeface="Microsoft Sans Serif" pitchFamily="34" charset="0"/>
                <a:cs typeface="Microsoft Sans Serif" pitchFamily="34" charset="0"/>
              </a:endParaRPr>
            </a:p>
          </p:txBody>
        </p:sp>
        <p:sp>
          <p:nvSpPr>
            <p:cNvPr id="13" name="자유형 12"/>
            <p:cNvSpPr/>
            <p:nvPr/>
          </p:nvSpPr>
          <p:spPr>
            <a:xfrm rot="21430900">
              <a:off x="1059543" y="1285860"/>
              <a:ext cx="7512985" cy="1138026"/>
            </a:xfrm>
            <a:custGeom>
              <a:avLst/>
              <a:gdLst>
                <a:gd name="connsiteX0" fmla="*/ 0 w 7431961"/>
                <a:gd name="connsiteY0" fmla="*/ 0 h 1190172"/>
                <a:gd name="connsiteX1" fmla="*/ 101600 w 7431961"/>
                <a:gd name="connsiteY1" fmla="*/ 43543 h 1190172"/>
                <a:gd name="connsiteX2" fmla="*/ 188686 w 7431961"/>
                <a:gd name="connsiteY2" fmla="*/ 101600 h 1190172"/>
                <a:gd name="connsiteX3" fmla="*/ 232228 w 7431961"/>
                <a:gd name="connsiteY3" fmla="*/ 116115 h 1190172"/>
                <a:gd name="connsiteX4" fmla="*/ 319314 w 7431961"/>
                <a:gd name="connsiteY4" fmla="*/ 174172 h 1190172"/>
                <a:gd name="connsiteX5" fmla="*/ 420914 w 7431961"/>
                <a:gd name="connsiteY5" fmla="*/ 217715 h 1190172"/>
                <a:gd name="connsiteX6" fmla="*/ 464457 w 7431961"/>
                <a:gd name="connsiteY6" fmla="*/ 246743 h 1190172"/>
                <a:gd name="connsiteX7" fmla="*/ 522514 w 7431961"/>
                <a:gd name="connsiteY7" fmla="*/ 261257 h 1190172"/>
                <a:gd name="connsiteX8" fmla="*/ 667657 w 7431961"/>
                <a:gd name="connsiteY8" fmla="*/ 333829 h 1190172"/>
                <a:gd name="connsiteX9" fmla="*/ 754743 w 7431961"/>
                <a:gd name="connsiteY9" fmla="*/ 377372 h 1190172"/>
                <a:gd name="connsiteX10" fmla="*/ 798286 w 7431961"/>
                <a:gd name="connsiteY10" fmla="*/ 406400 h 1190172"/>
                <a:gd name="connsiteX11" fmla="*/ 885371 w 7431961"/>
                <a:gd name="connsiteY11" fmla="*/ 435429 h 1190172"/>
                <a:gd name="connsiteX12" fmla="*/ 928914 w 7431961"/>
                <a:gd name="connsiteY12" fmla="*/ 449943 h 1190172"/>
                <a:gd name="connsiteX13" fmla="*/ 972457 w 7431961"/>
                <a:gd name="connsiteY13" fmla="*/ 478972 h 1190172"/>
                <a:gd name="connsiteX14" fmla="*/ 1074057 w 7431961"/>
                <a:gd name="connsiteY14" fmla="*/ 508000 h 1190172"/>
                <a:gd name="connsiteX15" fmla="*/ 1117600 w 7431961"/>
                <a:gd name="connsiteY15" fmla="*/ 537029 h 1190172"/>
                <a:gd name="connsiteX16" fmla="*/ 1204686 w 7431961"/>
                <a:gd name="connsiteY16" fmla="*/ 566057 h 1190172"/>
                <a:gd name="connsiteX17" fmla="*/ 1364343 w 7431961"/>
                <a:gd name="connsiteY17" fmla="*/ 653143 h 1190172"/>
                <a:gd name="connsiteX18" fmla="*/ 1494971 w 7431961"/>
                <a:gd name="connsiteY18" fmla="*/ 696686 h 1190172"/>
                <a:gd name="connsiteX19" fmla="*/ 1538514 w 7431961"/>
                <a:gd name="connsiteY19" fmla="*/ 711200 h 1190172"/>
                <a:gd name="connsiteX20" fmla="*/ 1596571 w 7431961"/>
                <a:gd name="connsiteY20" fmla="*/ 740229 h 1190172"/>
                <a:gd name="connsiteX21" fmla="*/ 1683657 w 7431961"/>
                <a:gd name="connsiteY21" fmla="*/ 769257 h 1190172"/>
                <a:gd name="connsiteX22" fmla="*/ 1799771 w 7431961"/>
                <a:gd name="connsiteY22" fmla="*/ 827315 h 1190172"/>
                <a:gd name="connsiteX23" fmla="*/ 1886857 w 7431961"/>
                <a:gd name="connsiteY23" fmla="*/ 856343 h 1190172"/>
                <a:gd name="connsiteX24" fmla="*/ 1930400 w 7431961"/>
                <a:gd name="connsiteY24" fmla="*/ 870857 h 1190172"/>
                <a:gd name="connsiteX25" fmla="*/ 1973943 w 7431961"/>
                <a:gd name="connsiteY25" fmla="*/ 899886 h 1190172"/>
                <a:gd name="connsiteX26" fmla="*/ 2061028 w 7431961"/>
                <a:gd name="connsiteY26" fmla="*/ 928915 h 1190172"/>
                <a:gd name="connsiteX27" fmla="*/ 2162628 w 7431961"/>
                <a:gd name="connsiteY27" fmla="*/ 957943 h 1190172"/>
                <a:gd name="connsiteX28" fmla="*/ 2322286 w 7431961"/>
                <a:gd name="connsiteY28" fmla="*/ 1016000 h 1190172"/>
                <a:gd name="connsiteX29" fmla="*/ 2481943 w 7431961"/>
                <a:gd name="connsiteY29" fmla="*/ 1059543 h 1190172"/>
                <a:gd name="connsiteX30" fmla="*/ 2627086 w 7431961"/>
                <a:gd name="connsiteY30" fmla="*/ 1103086 h 1190172"/>
                <a:gd name="connsiteX31" fmla="*/ 2743200 w 7431961"/>
                <a:gd name="connsiteY31" fmla="*/ 1117600 h 1190172"/>
                <a:gd name="connsiteX32" fmla="*/ 2989943 w 7431961"/>
                <a:gd name="connsiteY32" fmla="*/ 1161143 h 1190172"/>
                <a:gd name="connsiteX33" fmla="*/ 3323771 w 7431961"/>
                <a:gd name="connsiteY33" fmla="*/ 1190172 h 1190172"/>
                <a:gd name="connsiteX34" fmla="*/ 4151086 w 7431961"/>
                <a:gd name="connsiteY34" fmla="*/ 1175657 h 1190172"/>
                <a:gd name="connsiteX35" fmla="*/ 4455886 w 7431961"/>
                <a:gd name="connsiteY35" fmla="*/ 1146629 h 1190172"/>
                <a:gd name="connsiteX36" fmla="*/ 4673600 w 7431961"/>
                <a:gd name="connsiteY36" fmla="*/ 1132115 h 1190172"/>
                <a:gd name="connsiteX37" fmla="*/ 4789714 w 7431961"/>
                <a:gd name="connsiteY37" fmla="*/ 1117600 h 1190172"/>
                <a:gd name="connsiteX38" fmla="*/ 4934857 w 7431961"/>
                <a:gd name="connsiteY38" fmla="*/ 1103086 h 1190172"/>
                <a:gd name="connsiteX39" fmla="*/ 5254171 w 7431961"/>
                <a:gd name="connsiteY39" fmla="*/ 1059543 h 1190172"/>
                <a:gd name="connsiteX40" fmla="*/ 5312228 w 7431961"/>
                <a:gd name="connsiteY40" fmla="*/ 1045029 h 1190172"/>
                <a:gd name="connsiteX41" fmla="*/ 5355771 w 7431961"/>
                <a:gd name="connsiteY41" fmla="*/ 1030515 h 1190172"/>
                <a:gd name="connsiteX42" fmla="*/ 5442857 w 7431961"/>
                <a:gd name="connsiteY42" fmla="*/ 1016000 h 1190172"/>
                <a:gd name="connsiteX43" fmla="*/ 5500914 w 7431961"/>
                <a:gd name="connsiteY43" fmla="*/ 1001486 h 1190172"/>
                <a:gd name="connsiteX44" fmla="*/ 5602514 w 7431961"/>
                <a:gd name="connsiteY44" fmla="*/ 986972 h 1190172"/>
                <a:gd name="connsiteX45" fmla="*/ 5747657 w 7431961"/>
                <a:gd name="connsiteY45" fmla="*/ 943429 h 1190172"/>
                <a:gd name="connsiteX46" fmla="*/ 5747657 w 7431961"/>
                <a:gd name="connsiteY46" fmla="*/ 943429 h 1190172"/>
                <a:gd name="connsiteX47" fmla="*/ 5820228 w 7431961"/>
                <a:gd name="connsiteY47" fmla="*/ 928915 h 1190172"/>
                <a:gd name="connsiteX48" fmla="*/ 5907314 w 7431961"/>
                <a:gd name="connsiteY48" fmla="*/ 899886 h 1190172"/>
                <a:gd name="connsiteX49" fmla="*/ 5965371 w 7431961"/>
                <a:gd name="connsiteY49" fmla="*/ 885372 h 1190172"/>
                <a:gd name="connsiteX50" fmla="*/ 6052457 w 7431961"/>
                <a:gd name="connsiteY50" fmla="*/ 856343 h 1190172"/>
                <a:gd name="connsiteX51" fmla="*/ 6110514 w 7431961"/>
                <a:gd name="connsiteY51" fmla="*/ 841829 h 1190172"/>
                <a:gd name="connsiteX52" fmla="*/ 6183086 w 7431961"/>
                <a:gd name="connsiteY52" fmla="*/ 827315 h 1190172"/>
                <a:gd name="connsiteX53" fmla="*/ 6270171 w 7431961"/>
                <a:gd name="connsiteY53" fmla="*/ 798286 h 1190172"/>
                <a:gd name="connsiteX54" fmla="*/ 6313714 w 7431961"/>
                <a:gd name="connsiteY54" fmla="*/ 783772 h 1190172"/>
                <a:gd name="connsiteX55" fmla="*/ 6357257 w 7431961"/>
                <a:gd name="connsiteY55" fmla="*/ 769257 h 1190172"/>
                <a:gd name="connsiteX56" fmla="*/ 6473371 w 7431961"/>
                <a:gd name="connsiteY56" fmla="*/ 740229 h 1190172"/>
                <a:gd name="connsiteX57" fmla="*/ 6574971 w 7431961"/>
                <a:gd name="connsiteY57" fmla="*/ 711200 h 1190172"/>
                <a:gd name="connsiteX58" fmla="*/ 6618514 w 7431961"/>
                <a:gd name="connsiteY58" fmla="*/ 682172 h 1190172"/>
                <a:gd name="connsiteX59" fmla="*/ 6720114 w 7431961"/>
                <a:gd name="connsiteY59" fmla="*/ 653143 h 1190172"/>
                <a:gd name="connsiteX60" fmla="*/ 6836228 w 7431961"/>
                <a:gd name="connsiteY60" fmla="*/ 624115 h 1190172"/>
                <a:gd name="connsiteX61" fmla="*/ 6879771 w 7431961"/>
                <a:gd name="connsiteY61" fmla="*/ 595086 h 1190172"/>
                <a:gd name="connsiteX62" fmla="*/ 6981371 w 7431961"/>
                <a:gd name="connsiteY62" fmla="*/ 566057 h 1190172"/>
                <a:gd name="connsiteX63" fmla="*/ 7024914 w 7431961"/>
                <a:gd name="connsiteY63" fmla="*/ 537029 h 1190172"/>
                <a:gd name="connsiteX64" fmla="*/ 7141028 w 7431961"/>
                <a:gd name="connsiteY64" fmla="*/ 478972 h 1190172"/>
                <a:gd name="connsiteX65" fmla="*/ 7228114 w 7431961"/>
                <a:gd name="connsiteY65" fmla="*/ 435429 h 1190172"/>
                <a:gd name="connsiteX66" fmla="*/ 7271657 w 7431961"/>
                <a:gd name="connsiteY66" fmla="*/ 406400 h 1190172"/>
                <a:gd name="connsiteX67" fmla="*/ 7315200 w 7431961"/>
                <a:gd name="connsiteY67" fmla="*/ 391886 h 1190172"/>
                <a:gd name="connsiteX68" fmla="*/ 7373257 w 7431961"/>
                <a:gd name="connsiteY68" fmla="*/ 333829 h 119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7431961" h="1190172">
                  <a:moveTo>
                    <a:pt x="0" y="0"/>
                  </a:moveTo>
                  <a:cubicBezTo>
                    <a:pt x="45043" y="15015"/>
                    <a:pt x="56765" y="16642"/>
                    <a:pt x="101600" y="43543"/>
                  </a:cubicBezTo>
                  <a:cubicBezTo>
                    <a:pt x="131516" y="61493"/>
                    <a:pt x="155589" y="90567"/>
                    <a:pt x="188686" y="101600"/>
                  </a:cubicBezTo>
                  <a:cubicBezTo>
                    <a:pt x="203200" y="106438"/>
                    <a:pt x="218854" y="108685"/>
                    <a:pt x="232228" y="116115"/>
                  </a:cubicBezTo>
                  <a:cubicBezTo>
                    <a:pt x="262726" y="133058"/>
                    <a:pt x="286216" y="163140"/>
                    <a:pt x="319314" y="174172"/>
                  </a:cubicBezTo>
                  <a:cubicBezTo>
                    <a:pt x="368167" y="190456"/>
                    <a:pt x="370692" y="189017"/>
                    <a:pt x="420914" y="217715"/>
                  </a:cubicBezTo>
                  <a:cubicBezTo>
                    <a:pt x="436060" y="226370"/>
                    <a:pt x="448423" y="239872"/>
                    <a:pt x="464457" y="246743"/>
                  </a:cubicBezTo>
                  <a:cubicBezTo>
                    <a:pt x="482792" y="254601"/>
                    <a:pt x="503162" y="256419"/>
                    <a:pt x="522514" y="261257"/>
                  </a:cubicBezTo>
                  <a:cubicBezTo>
                    <a:pt x="626198" y="330380"/>
                    <a:pt x="575753" y="310853"/>
                    <a:pt x="667657" y="333829"/>
                  </a:cubicBezTo>
                  <a:cubicBezTo>
                    <a:pt x="792444" y="417019"/>
                    <a:pt x="634560" y="317280"/>
                    <a:pt x="754743" y="377372"/>
                  </a:cubicBezTo>
                  <a:cubicBezTo>
                    <a:pt x="770345" y="385173"/>
                    <a:pt x="782346" y="399315"/>
                    <a:pt x="798286" y="406400"/>
                  </a:cubicBezTo>
                  <a:cubicBezTo>
                    <a:pt x="826247" y="418827"/>
                    <a:pt x="856343" y="425753"/>
                    <a:pt x="885371" y="435429"/>
                  </a:cubicBezTo>
                  <a:lnTo>
                    <a:pt x="928914" y="449943"/>
                  </a:lnTo>
                  <a:cubicBezTo>
                    <a:pt x="943428" y="459619"/>
                    <a:pt x="956855" y="471171"/>
                    <a:pt x="972457" y="478972"/>
                  </a:cubicBezTo>
                  <a:cubicBezTo>
                    <a:pt x="993278" y="489383"/>
                    <a:pt x="1055457" y="503350"/>
                    <a:pt x="1074057" y="508000"/>
                  </a:cubicBezTo>
                  <a:cubicBezTo>
                    <a:pt x="1088571" y="517676"/>
                    <a:pt x="1101659" y="529944"/>
                    <a:pt x="1117600" y="537029"/>
                  </a:cubicBezTo>
                  <a:cubicBezTo>
                    <a:pt x="1145562" y="549456"/>
                    <a:pt x="1204686" y="566057"/>
                    <a:pt x="1204686" y="566057"/>
                  </a:cubicBezTo>
                  <a:cubicBezTo>
                    <a:pt x="1257688" y="601393"/>
                    <a:pt x="1298477" y="631187"/>
                    <a:pt x="1364343" y="653143"/>
                  </a:cubicBezTo>
                  <a:lnTo>
                    <a:pt x="1494971" y="696686"/>
                  </a:lnTo>
                  <a:cubicBezTo>
                    <a:pt x="1509485" y="701524"/>
                    <a:pt x="1524830" y="704358"/>
                    <a:pt x="1538514" y="711200"/>
                  </a:cubicBezTo>
                  <a:cubicBezTo>
                    <a:pt x="1557866" y="720876"/>
                    <a:pt x="1576482" y="732193"/>
                    <a:pt x="1596571" y="740229"/>
                  </a:cubicBezTo>
                  <a:cubicBezTo>
                    <a:pt x="1624981" y="751593"/>
                    <a:pt x="1656289" y="755573"/>
                    <a:pt x="1683657" y="769257"/>
                  </a:cubicBezTo>
                  <a:cubicBezTo>
                    <a:pt x="1722362" y="788610"/>
                    <a:pt x="1758718" y="813631"/>
                    <a:pt x="1799771" y="827315"/>
                  </a:cubicBezTo>
                  <a:lnTo>
                    <a:pt x="1886857" y="856343"/>
                  </a:lnTo>
                  <a:lnTo>
                    <a:pt x="1930400" y="870857"/>
                  </a:lnTo>
                  <a:cubicBezTo>
                    <a:pt x="1944914" y="880533"/>
                    <a:pt x="1958002" y="892801"/>
                    <a:pt x="1973943" y="899886"/>
                  </a:cubicBezTo>
                  <a:cubicBezTo>
                    <a:pt x="2001904" y="912313"/>
                    <a:pt x="2032000" y="919239"/>
                    <a:pt x="2061028" y="928915"/>
                  </a:cubicBezTo>
                  <a:cubicBezTo>
                    <a:pt x="2123488" y="949735"/>
                    <a:pt x="2089738" y="939721"/>
                    <a:pt x="2162628" y="957943"/>
                  </a:cubicBezTo>
                  <a:cubicBezTo>
                    <a:pt x="2253911" y="1018799"/>
                    <a:pt x="2155982" y="960564"/>
                    <a:pt x="2322286" y="1016000"/>
                  </a:cubicBezTo>
                  <a:cubicBezTo>
                    <a:pt x="2585447" y="1103722"/>
                    <a:pt x="2256277" y="997997"/>
                    <a:pt x="2481943" y="1059543"/>
                  </a:cubicBezTo>
                  <a:cubicBezTo>
                    <a:pt x="2542795" y="1076139"/>
                    <a:pt x="2568782" y="1093369"/>
                    <a:pt x="2627086" y="1103086"/>
                  </a:cubicBezTo>
                  <a:cubicBezTo>
                    <a:pt x="2665561" y="1109498"/>
                    <a:pt x="2704495" y="1112762"/>
                    <a:pt x="2743200" y="1117600"/>
                  </a:cubicBezTo>
                  <a:cubicBezTo>
                    <a:pt x="2840576" y="1150060"/>
                    <a:pt x="2821131" y="1146463"/>
                    <a:pt x="2989943" y="1161143"/>
                  </a:cubicBezTo>
                  <a:lnTo>
                    <a:pt x="3323771" y="1190172"/>
                  </a:lnTo>
                  <a:lnTo>
                    <a:pt x="4151086" y="1175657"/>
                  </a:lnTo>
                  <a:cubicBezTo>
                    <a:pt x="4502242" y="1165765"/>
                    <a:pt x="4229715" y="1167190"/>
                    <a:pt x="4455886" y="1146629"/>
                  </a:cubicBezTo>
                  <a:cubicBezTo>
                    <a:pt x="4528320" y="1140044"/>
                    <a:pt x="4601141" y="1138416"/>
                    <a:pt x="4673600" y="1132115"/>
                  </a:cubicBezTo>
                  <a:cubicBezTo>
                    <a:pt x="4712459" y="1128736"/>
                    <a:pt x="4750947" y="1121908"/>
                    <a:pt x="4789714" y="1117600"/>
                  </a:cubicBezTo>
                  <a:cubicBezTo>
                    <a:pt x="4838039" y="1112230"/>
                    <a:pt x="4886681" y="1109656"/>
                    <a:pt x="4934857" y="1103086"/>
                  </a:cubicBezTo>
                  <a:cubicBezTo>
                    <a:pt x="5342099" y="1047553"/>
                    <a:pt x="4897543" y="1095205"/>
                    <a:pt x="5254171" y="1059543"/>
                  </a:cubicBezTo>
                  <a:cubicBezTo>
                    <a:pt x="5273523" y="1054705"/>
                    <a:pt x="5293048" y="1050509"/>
                    <a:pt x="5312228" y="1045029"/>
                  </a:cubicBezTo>
                  <a:cubicBezTo>
                    <a:pt x="5326939" y="1040826"/>
                    <a:pt x="5340836" y="1033834"/>
                    <a:pt x="5355771" y="1030515"/>
                  </a:cubicBezTo>
                  <a:cubicBezTo>
                    <a:pt x="5384499" y="1024131"/>
                    <a:pt x="5413999" y="1021772"/>
                    <a:pt x="5442857" y="1016000"/>
                  </a:cubicBezTo>
                  <a:cubicBezTo>
                    <a:pt x="5462418" y="1012088"/>
                    <a:pt x="5481288" y="1005054"/>
                    <a:pt x="5500914" y="1001486"/>
                  </a:cubicBezTo>
                  <a:cubicBezTo>
                    <a:pt x="5534573" y="995366"/>
                    <a:pt x="5568855" y="993092"/>
                    <a:pt x="5602514" y="986972"/>
                  </a:cubicBezTo>
                  <a:cubicBezTo>
                    <a:pt x="5650764" y="978199"/>
                    <a:pt x="5702225" y="958573"/>
                    <a:pt x="5747657" y="943429"/>
                  </a:cubicBezTo>
                  <a:lnTo>
                    <a:pt x="5747657" y="943429"/>
                  </a:lnTo>
                  <a:cubicBezTo>
                    <a:pt x="5771847" y="938591"/>
                    <a:pt x="5796428" y="935406"/>
                    <a:pt x="5820228" y="928915"/>
                  </a:cubicBezTo>
                  <a:cubicBezTo>
                    <a:pt x="5849749" y="920864"/>
                    <a:pt x="5877629" y="907307"/>
                    <a:pt x="5907314" y="899886"/>
                  </a:cubicBezTo>
                  <a:cubicBezTo>
                    <a:pt x="5926666" y="895048"/>
                    <a:pt x="5946264" y="891104"/>
                    <a:pt x="5965371" y="885372"/>
                  </a:cubicBezTo>
                  <a:cubicBezTo>
                    <a:pt x="5994679" y="876579"/>
                    <a:pt x="6022772" y="863764"/>
                    <a:pt x="6052457" y="856343"/>
                  </a:cubicBezTo>
                  <a:cubicBezTo>
                    <a:pt x="6071809" y="851505"/>
                    <a:pt x="6091041" y="846156"/>
                    <a:pt x="6110514" y="841829"/>
                  </a:cubicBezTo>
                  <a:cubicBezTo>
                    <a:pt x="6134596" y="836478"/>
                    <a:pt x="6159286" y="833806"/>
                    <a:pt x="6183086" y="827315"/>
                  </a:cubicBezTo>
                  <a:cubicBezTo>
                    <a:pt x="6212606" y="819264"/>
                    <a:pt x="6241143" y="807962"/>
                    <a:pt x="6270171" y="798286"/>
                  </a:cubicBezTo>
                  <a:lnTo>
                    <a:pt x="6313714" y="783772"/>
                  </a:lnTo>
                  <a:cubicBezTo>
                    <a:pt x="6328228" y="778934"/>
                    <a:pt x="6342255" y="772257"/>
                    <a:pt x="6357257" y="769257"/>
                  </a:cubicBezTo>
                  <a:cubicBezTo>
                    <a:pt x="6504800" y="739749"/>
                    <a:pt x="6369232" y="769982"/>
                    <a:pt x="6473371" y="740229"/>
                  </a:cubicBezTo>
                  <a:cubicBezTo>
                    <a:pt x="6495080" y="734026"/>
                    <a:pt x="6551766" y="722803"/>
                    <a:pt x="6574971" y="711200"/>
                  </a:cubicBezTo>
                  <a:cubicBezTo>
                    <a:pt x="6590573" y="703399"/>
                    <a:pt x="6602912" y="689973"/>
                    <a:pt x="6618514" y="682172"/>
                  </a:cubicBezTo>
                  <a:cubicBezTo>
                    <a:pt x="6641719" y="670569"/>
                    <a:pt x="6698405" y="659346"/>
                    <a:pt x="6720114" y="653143"/>
                  </a:cubicBezTo>
                  <a:cubicBezTo>
                    <a:pt x="6824253" y="623390"/>
                    <a:pt x="6688685" y="653623"/>
                    <a:pt x="6836228" y="624115"/>
                  </a:cubicBezTo>
                  <a:cubicBezTo>
                    <a:pt x="6850742" y="614439"/>
                    <a:pt x="6863737" y="601958"/>
                    <a:pt x="6879771" y="595086"/>
                  </a:cubicBezTo>
                  <a:cubicBezTo>
                    <a:pt x="6944902" y="567173"/>
                    <a:pt x="6924862" y="594311"/>
                    <a:pt x="6981371" y="566057"/>
                  </a:cubicBezTo>
                  <a:cubicBezTo>
                    <a:pt x="6996973" y="558256"/>
                    <a:pt x="7009600" y="545382"/>
                    <a:pt x="7024914" y="537029"/>
                  </a:cubicBezTo>
                  <a:cubicBezTo>
                    <a:pt x="7062903" y="516308"/>
                    <a:pt x="7105023" y="502976"/>
                    <a:pt x="7141028" y="478972"/>
                  </a:cubicBezTo>
                  <a:cubicBezTo>
                    <a:pt x="7197301" y="441456"/>
                    <a:pt x="7168022" y="455459"/>
                    <a:pt x="7228114" y="435429"/>
                  </a:cubicBezTo>
                  <a:cubicBezTo>
                    <a:pt x="7242628" y="425753"/>
                    <a:pt x="7256055" y="414201"/>
                    <a:pt x="7271657" y="406400"/>
                  </a:cubicBezTo>
                  <a:cubicBezTo>
                    <a:pt x="7285341" y="399558"/>
                    <a:pt x="7303253" y="401443"/>
                    <a:pt x="7315200" y="391886"/>
                  </a:cubicBezTo>
                  <a:cubicBezTo>
                    <a:pt x="7431961" y="298477"/>
                    <a:pt x="7277937" y="381487"/>
                    <a:pt x="7373257" y="333829"/>
                  </a:cubicBez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7715272" y="1500174"/>
              <a:ext cx="214314" cy="214314"/>
            </a:xfrm>
            <a:prstGeom prst="ellips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6" name="직선 화살표 연결선 15"/>
            <p:cNvCxnSpPr/>
            <p:nvPr/>
          </p:nvCxnSpPr>
          <p:spPr>
            <a:xfrm rot="5400000">
              <a:off x="4286248" y="2000240"/>
              <a:ext cx="571504" cy="158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7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1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3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2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45/64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8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42875"/>
            <a:ext cx="818515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2"/>
          <p:cNvSpPr txBox="1">
            <a:spLocks noChangeArrowheads="1"/>
          </p:cNvSpPr>
          <p:nvPr/>
        </p:nvSpPr>
        <p:spPr bwMode="auto">
          <a:xfrm>
            <a:off x="1357313" y="357188"/>
            <a:ext cx="3308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Bae-Huh-Kim, JCAP0809, 005</a:t>
            </a:r>
            <a:endParaRPr lang="ko-KR" altLang="en-US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176" name="TextBox 6"/>
          <p:cNvSpPr txBox="1">
            <a:spLocks noChangeArrowheads="1"/>
          </p:cNvSpPr>
          <p:nvPr/>
        </p:nvSpPr>
        <p:spPr bwMode="auto">
          <a:xfrm>
            <a:off x="7858125" y="3143250"/>
            <a:ext cx="555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m</a:t>
            </a:r>
            <a:r>
              <a:rPr lang="en-US" altLang="ko-KR" sz="2400" baseline="-2500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q</a:t>
            </a:r>
            <a:endParaRPr lang="ko-KR" altLang="en-US" sz="2400" baseline="-25000">
              <a:solidFill>
                <a:srgbClr val="FF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177" name="TextBox 7"/>
          <p:cNvSpPr txBox="1">
            <a:spLocks noChangeArrowheads="1"/>
          </p:cNvSpPr>
          <p:nvPr/>
        </p:nvSpPr>
        <p:spPr bwMode="auto">
          <a:xfrm>
            <a:off x="7858125" y="3967163"/>
            <a:ext cx="844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ko-KR" sz="240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Λ</a:t>
            </a:r>
            <a:r>
              <a:rPr lang="en-US" altLang="ko-KR" sz="2400" baseline="-2500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QCD</a:t>
            </a:r>
            <a:endParaRPr lang="ko-KR" altLang="en-US" sz="2400" baseline="-25000">
              <a:solidFill>
                <a:srgbClr val="0000FF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4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6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5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7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46/64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5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43063"/>
            <a:ext cx="53578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Box 2"/>
          <p:cNvSpPr txBox="1">
            <a:spLocks noChangeArrowheads="1"/>
          </p:cNvSpPr>
          <p:nvPr/>
        </p:nvSpPr>
        <p:spPr bwMode="auto">
          <a:xfrm>
            <a:off x="1214438" y="785813"/>
            <a:ext cx="6965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>
                <a:solidFill>
                  <a:srgbClr val="00B050"/>
                </a:solidFill>
                <a:latin typeface="Microsoft Sans Serif" pitchFamily="34" charset="0"/>
                <a:cs typeface="Microsoft Sans Serif" pitchFamily="34" charset="0"/>
              </a:rPr>
              <a:t>If we do not take into account the overshoot factor</a:t>
            </a:r>
          </a:p>
          <a:p>
            <a:r>
              <a:rPr lang="en-US" altLang="ko-KR" sz="2400">
                <a:solidFill>
                  <a:srgbClr val="00B050"/>
                </a:solidFill>
                <a:latin typeface="Microsoft Sans Serif" pitchFamily="34" charset="0"/>
                <a:cs typeface="Microsoft Sans Serif" pitchFamily="34" charset="0"/>
              </a:rPr>
              <a:t>and the anharmonic correction,</a:t>
            </a:r>
            <a:endParaRPr lang="ko-KR" altLang="en-US" sz="2400">
              <a:solidFill>
                <a:srgbClr val="00B05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714625"/>
            <a:ext cx="2190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Box 5"/>
          <p:cNvSpPr txBox="1">
            <a:spLocks noChangeArrowheads="1"/>
          </p:cNvSpPr>
          <p:nvPr/>
        </p:nvSpPr>
        <p:spPr bwMode="auto">
          <a:xfrm>
            <a:off x="6572250" y="1412875"/>
            <a:ext cx="2428875" cy="1016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000">
                <a:latin typeface="Microsoft Sans Serif" pitchFamily="34" charset="0"/>
                <a:cs typeface="Microsoft Sans Serif" pitchFamily="34" charset="0"/>
              </a:rPr>
              <a:t>Inclusion of these</a:t>
            </a:r>
          </a:p>
          <a:p>
            <a:r>
              <a:rPr lang="en-US" altLang="ko-KR" sz="2000">
                <a:latin typeface="Microsoft Sans Serif" pitchFamily="34" charset="0"/>
                <a:cs typeface="Microsoft Sans Serif" pitchFamily="34" charset="0"/>
              </a:rPr>
              <a:t>showed the region,</a:t>
            </a:r>
          </a:p>
          <a:p>
            <a:r>
              <a:rPr lang="en-US" altLang="ko-KR" sz="2000">
                <a:latin typeface="Microsoft Sans Serif" pitchFamily="34" charset="0"/>
                <a:cs typeface="Microsoft Sans Serif" pitchFamily="34" charset="0"/>
              </a:rPr>
              <a:t>prev. figure</a:t>
            </a:r>
            <a:endParaRPr lang="ko-KR" altLang="en-US" sz="2000">
              <a:latin typeface="Microsoft Sans Serif" pitchFamily="34" charset="0"/>
              <a:cs typeface="Microsoft Sans Serif" pitchFamily="34" charset="0"/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rot="5400000">
            <a:off x="7786688" y="2428875"/>
            <a:ext cx="285750" cy="285750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6" name="그룹 15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7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9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6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5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47/64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8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3214686"/>
            <a:ext cx="83006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The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Primakoff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term is always present, but the electron term 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is present only when the Higgs coupling to leptons carry the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PQ charge. </a:t>
            </a:r>
          </a:p>
          <a:p>
            <a:endParaRPr lang="en-US" altLang="ko-KR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In a full theory, one must look into all the PQ charges of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fermions. </a:t>
            </a:r>
          </a:p>
        </p:txBody>
      </p:sp>
      <p:grpSp>
        <p:nvGrpSpPr>
          <p:cNvPr id="2" name="그룹 8"/>
          <p:cNvGrpSpPr/>
          <p:nvPr/>
        </p:nvGrpSpPr>
        <p:grpSpPr>
          <a:xfrm>
            <a:off x="701675" y="642918"/>
            <a:ext cx="7356475" cy="2093932"/>
            <a:chOff x="701675" y="642918"/>
            <a:chExt cx="7356475" cy="2093932"/>
          </a:xfrm>
        </p:grpSpPr>
        <p:grpSp>
          <p:nvGrpSpPr>
            <p:cNvPr id="4" name="그룹 16"/>
            <p:cNvGrpSpPr/>
            <p:nvPr/>
          </p:nvGrpSpPr>
          <p:grpSpPr>
            <a:xfrm>
              <a:off x="857224" y="642918"/>
              <a:ext cx="5926622" cy="1200329"/>
              <a:chOff x="1000100" y="357166"/>
              <a:chExt cx="5926622" cy="1200329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000100" y="357166"/>
                <a:ext cx="592662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dirty="0" smtClean="0">
                    <a:latin typeface="Microsoft Sans Serif" pitchFamily="34" charset="0"/>
                    <a:cs typeface="Microsoft Sans Serif" pitchFamily="34" charset="0"/>
                  </a:rPr>
                  <a:t>The relevant </a:t>
                </a:r>
                <a:r>
                  <a:rPr lang="en-US" altLang="ko-KR" sz="2400" dirty="0" err="1" smtClean="0">
                    <a:latin typeface="Microsoft Sans Serif" pitchFamily="34" charset="0"/>
                    <a:cs typeface="Microsoft Sans Serif" pitchFamily="34" charset="0"/>
                  </a:rPr>
                  <a:t>axion</a:t>
                </a:r>
                <a:r>
                  <a:rPr lang="en-US" altLang="ko-KR" sz="2400" dirty="0" smtClean="0">
                    <a:latin typeface="Microsoft Sans Serif" pitchFamily="34" charset="0"/>
                    <a:cs typeface="Microsoft Sans Serif" pitchFamily="34" charset="0"/>
                  </a:rPr>
                  <a:t> interactions are </a:t>
                </a:r>
                <a:r>
                  <a:rPr lang="en-US" altLang="ko-KR" sz="2400" dirty="0" err="1" smtClean="0">
                    <a:latin typeface="Microsoft Sans Serif" pitchFamily="34" charset="0"/>
                    <a:cs typeface="Microsoft Sans Serif" pitchFamily="34" charset="0"/>
                  </a:rPr>
                  <a:t>presnt</a:t>
                </a:r>
                <a:r>
                  <a:rPr lang="en-US" altLang="ko-KR" sz="2400" dirty="0" smtClean="0">
                    <a:latin typeface="Microsoft Sans Serif" pitchFamily="34" charset="0"/>
                    <a:cs typeface="Microsoft Sans Serif" pitchFamily="34" charset="0"/>
                  </a:rPr>
                  <a:t>,</a:t>
                </a:r>
              </a:p>
              <a:p>
                <a:endParaRPr lang="en-US" altLang="ko-KR" sz="2400" dirty="0" smtClean="0">
                  <a:latin typeface="Microsoft Sans Serif" pitchFamily="34" charset="0"/>
                  <a:cs typeface="Microsoft Sans Serif" pitchFamily="34" charset="0"/>
                </a:endParaRPr>
              </a:p>
              <a:p>
                <a:r>
                  <a:rPr lang="en-US" altLang="ko-KR" sz="2400" dirty="0" smtClean="0">
                    <a:latin typeface="Microsoft Sans Serif" pitchFamily="34" charset="0"/>
                    <a:cs typeface="Microsoft Sans Serif" pitchFamily="34" charset="0"/>
                  </a:rPr>
                  <a:t>                       </a:t>
                </a:r>
                <a:endParaRPr lang="ko-KR" altLang="en-US" sz="2400" dirty="0"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  <p:cxnSp>
            <p:nvCxnSpPr>
              <p:cNvPr id="16" name="직선 화살표 연결선 15"/>
              <p:cNvCxnSpPr/>
              <p:nvPr/>
            </p:nvCxnSpPr>
            <p:spPr>
              <a:xfrm rot="5400000">
                <a:off x="3429786" y="1142190"/>
                <a:ext cx="571504" cy="1588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65218" name="Object 2" descr="양피지"/>
            <p:cNvGraphicFramePr>
              <a:graphicFrameLocks noChangeAspect="1"/>
            </p:cNvGraphicFramePr>
            <p:nvPr/>
          </p:nvGraphicFramePr>
          <p:xfrm>
            <a:off x="701675" y="1785938"/>
            <a:ext cx="7356475" cy="950912"/>
          </p:xfrm>
          <a:graphic>
            <a:graphicData uri="http://schemas.openxmlformats.org/presentationml/2006/ole">
              <p:oleObj spid="_x0000_s733186" name="Equation" r:id="rId3" imgW="3340080" imgH="431640" progId="Equation.3">
                <p:embed/>
              </p:oleObj>
            </a:graphicData>
          </a:graphic>
        </p:graphicFrame>
      </p:grpSp>
      <p:grpSp>
        <p:nvGrpSpPr>
          <p:cNvPr id="15" name="그룹 14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7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9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1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0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48/64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8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85750"/>
            <a:ext cx="40767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/>
          <a:srcRect l="15913" t="8992" r="11935" b="70251"/>
          <a:stretch>
            <a:fillRect/>
          </a:stretch>
        </p:blipFill>
        <p:spPr bwMode="auto">
          <a:xfrm>
            <a:off x="2000250" y="4071938"/>
            <a:ext cx="61436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214942" y="1000108"/>
            <a:ext cx="32861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It depends on models.</a:t>
            </a:r>
          </a:p>
          <a:p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There are not many calculations in string models.</a:t>
            </a:r>
            <a:endParaRPr lang="ko-KR" altLang="en-US" sz="2800" dirty="0">
              <a:latin typeface="Microsoft Sans Serif" pitchFamily="34" charset="0"/>
              <a:cs typeface="Microsoft Sans Serif" pitchFamily="34" charset="0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 rot="10800000" flipV="1">
            <a:off x="3500430" y="3000372"/>
            <a:ext cx="1785950" cy="142876"/>
          </a:xfrm>
          <a:prstGeom prst="straightConnector1">
            <a:avLst/>
          </a:prstGeom>
          <a:ln w="381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4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3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5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4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49/64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5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51" y="3904196"/>
            <a:ext cx="3575223" cy="256634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405265"/>
            <a:ext cx="3634778" cy="260909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096000" cy="487363"/>
          </a:xfrm>
        </p:spPr>
        <p:txBody>
          <a:bodyPr/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Search for Z’ boson in di-leptons (</a:t>
            </a:r>
            <a:r>
              <a:rPr kumimoji="1" lang="en-US" altLang="ja-JP" sz="2400" i="1" dirty="0" smtClean="0">
                <a:solidFill>
                  <a:srgbClr val="0000FF"/>
                </a:solidFill>
              </a:rPr>
              <a:t>ee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 or 𝜇𝜇)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764704"/>
            <a:ext cx="8579296" cy="502568"/>
          </a:xfrm>
        </p:spPr>
        <p:txBody>
          <a:bodyPr/>
          <a:lstStyle/>
          <a:p>
            <a:pPr>
              <a:buNone/>
            </a:pPr>
            <a:r>
              <a:rPr lang="en-US" altLang="ja-JP" sz="1800" dirty="0" smtClean="0">
                <a:latin typeface="Microsoft Sans Serif" pitchFamily="34" charset="0"/>
                <a:cs typeface="Microsoft Sans Serif" pitchFamily="34" charset="0"/>
              </a:rPr>
              <a:t>simple/robust analysis : search a peak in a di-lepton invariant mass spectrum</a:t>
            </a:r>
            <a:r>
              <a:rPr kumimoji="1" lang="en-US" altLang="ja-JP" sz="18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endParaRPr kumimoji="1" lang="ja-JP" altLang="en-US" sz="18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12485" y="1185990"/>
            <a:ext cx="161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+</a:t>
            </a:r>
            <a:r>
              <a:rPr kumimoji="1" lang="en-US" altLang="ja-JP" dirty="0" smtClean="0">
                <a:solidFill>
                  <a:srgbClr val="FF0000"/>
                </a:solidFill>
              </a:rPr>
              <a:t>e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dirty="0" smtClean="0">
                <a:solidFill>
                  <a:srgbClr val="FF0000"/>
                </a:solidFill>
              </a:rPr>
              <a:t> channel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2207" y="3645024"/>
            <a:ext cx="145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90"/>
                </a:solidFill>
              </a:rPr>
              <a:t>𝜇</a:t>
            </a:r>
            <a:r>
              <a:rPr kumimoji="1" lang="en-US" altLang="ja-JP" baseline="30000" dirty="0" smtClean="0">
                <a:solidFill>
                  <a:srgbClr val="000090"/>
                </a:solidFill>
              </a:rPr>
              <a:t>+</a:t>
            </a:r>
            <a:r>
              <a:rPr kumimoji="1" lang="en-US" altLang="ja-JP" dirty="0" smtClean="0">
                <a:solidFill>
                  <a:srgbClr val="000090"/>
                </a:solidFill>
              </a:rPr>
              <a:t>𝜇</a:t>
            </a:r>
            <a:r>
              <a:rPr kumimoji="1" lang="en-US" altLang="ja-JP" baseline="30000" dirty="0" smtClean="0">
                <a:solidFill>
                  <a:srgbClr val="000090"/>
                </a:solidFill>
              </a:rPr>
              <a:t>-</a:t>
            </a:r>
            <a:r>
              <a:rPr kumimoji="1" lang="en-US" altLang="ja-JP" dirty="0" smtClean="0">
                <a:solidFill>
                  <a:srgbClr val="000090"/>
                </a:solidFill>
              </a:rPr>
              <a:t> channel</a:t>
            </a:r>
            <a:endParaRPr kumimoji="1" lang="ja-JP" altLang="en-US" dirty="0">
              <a:solidFill>
                <a:srgbClr val="00009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68295" y="1268760"/>
            <a:ext cx="47583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model independent upper limits on 𝜎 x Br</a:t>
            </a:r>
            <a:endParaRPr kumimoji="1" lang="en-US" altLang="ja-JP" sz="1600" dirty="0" smtClean="0">
              <a:solidFill>
                <a:srgbClr val="FF0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ja-JP" sz="16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as 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 a function of the mass of the new vector boson</a:t>
            </a:r>
            <a:endParaRPr kumimoji="1" lang="ja-JP" altLang="en-US" sz="1600" dirty="0">
              <a:solidFill>
                <a:srgbClr val="FF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04826" y="4797152"/>
            <a:ext cx="49852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Microsoft Sans Serif" pitchFamily="34" charset="0"/>
                <a:cs typeface="Microsoft Sans Serif" pitchFamily="34" charset="0"/>
              </a:rPr>
              <a:t>model dependent lower limits on the Z’ mass:</a:t>
            </a:r>
            <a:r>
              <a:rPr lang="en-US" altLang="ja-JP" sz="1600" dirty="0" smtClean="0">
                <a:latin typeface="Microsoft Sans Serif" pitchFamily="34" charset="0"/>
                <a:cs typeface="Microsoft Sans Serif" pitchFamily="34" charset="0"/>
              </a:rPr>
              <a:t>@95CL</a:t>
            </a:r>
          </a:p>
          <a:p>
            <a:r>
              <a:rPr lang="en-US" altLang="ja-JP" sz="1600" b="1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ATLAS </a:t>
            </a:r>
            <a:r>
              <a:rPr lang="en-US" altLang="ja-JP" sz="16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(ee: 4.9fb</a:t>
            </a:r>
            <a:r>
              <a:rPr lang="en-US" altLang="ja-JP" sz="1600" baseline="30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-1</a:t>
            </a:r>
            <a:r>
              <a:rPr lang="en-US" altLang="ja-JP" sz="16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𝜇</a:t>
            </a:r>
            <a:r>
              <a:rPr lang="en-US" altLang="ja-JP" sz="1600" baseline="30000" dirty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+</a:t>
            </a:r>
            <a:r>
              <a:rPr lang="en-US" altLang="ja-JP" sz="1600" dirty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𝜇</a:t>
            </a:r>
            <a:r>
              <a:rPr lang="en-US" altLang="ja-JP" sz="1600" baseline="30000" dirty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-</a:t>
            </a:r>
            <a:r>
              <a:rPr lang="en-US" altLang="ja-JP" sz="1600" dirty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ja-JP" sz="16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: 5.0fb</a:t>
            </a:r>
            <a:r>
              <a:rPr lang="en-US" altLang="ja-JP" sz="1600" baseline="30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-1</a:t>
            </a:r>
            <a:r>
              <a:rPr lang="en-US" altLang="ja-JP" sz="16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) </a:t>
            </a:r>
            <a:r>
              <a:rPr lang="en-US" altLang="ja-JP" sz="1600" b="1" dirty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CMS</a:t>
            </a:r>
            <a:r>
              <a:rPr lang="en-US" altLang="ja-JP" sz="1600" dirty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 (1.1 fb</a:t>
            </a:r>
            <a:r>
              <a:rPr lang="en-US" altLang="ja-JP" sz="1600" baseline="30000" dirty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-1</a:t>
            </a:r>
            <a:r>
              <a:rPr lang="en-US" altLang="ja-JP" sz="1600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)</a:t>
            </a:r>
          </a:p>
          <a:p>
            <a:pPr marL="182563" indent="-182563">
              <a:buFont typeface="Arial"/>
              <a:buChar char="•"/>
            </a:pPr>
            <a:r>
              <a:rPr lang="en-US" altLang="ja-JP" sz="1600" dirty="0" smtClean="0">
                <a:latin typeface="Microsoft Sans Serif" pitchFamily="34" charset="0"/>
                <a:cs typeface="Microsoft Sans Serif" pitchFamily="34" charset="0"/>
              </a:rPr>
              <a:t>SSM:            m(Z’)  </a:t>
            </a:r>
            <a:r>
              <a:rPr lang="en-US" altLang="ja-JP" sz="16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&gt; 2.21 </a:t>
            </a:r>
            <a:r>
              <a:rPr lang="en-US" altLang="ja-JP" sz="1600" dirty="0" err="1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TeV</a:t>
            </a:r>
            <a:r>
              <a:rPr lang="en-US" altLang="ja-JP" sz="1600" dirty="0" smtClean="0">
                <a:latin typeface="Microsoft Sans Serif" pitchFamily="34" charset="0"/>
                <a:cs typeface="Microsoft Sans Serif" pitchFamily="34" charset="0"/>
              </a:rPr>
              <a:t>,   </a:t>
            </a:r>
            <a:r>
              <a:rPr lang="en-US" altLang="ja-JP" sz="1600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&gt;1.94 </a:t>
            </a:r>
            <a:r>
              <a:rPr lang="en-US" altLang="ja-JP" sz="1600" dirty="0" err="1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TeV</a:t>
            </a:r>
            <a:endParaRPr lang="en-US" altLang="ja-JP" sz="1600" dirty="0" smtClean="0">
              <a:solidFill>
                <a:srgbClr val="0000FF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182563" indent="-182563">
              <a:buFont typeface="Arial"/>
              <a:buChar char="•"/>
            </a:pPr>
            <a:r>
              <a:rPr kumimoji="1" lang="en-US" altLang="ja-JP" sz="1600" dirty="0" smtClean="0">
                <a:latin typeface="Microsoft Sans Serif" pitchFamily="34" charset="0"/>
                <a:cs typeface="Microsoft Sans Serif" pitchFamily="34" charset="0"/>
              </a:rPr>
              <a:t>RS graviton: </a:t>
            </a:r>
            <a:r>
              <a:rPr kumimoji="1" lang="en-US" altLang="ja-JP" sz="1600" dirty="0" smtClean="0">
                <a:solidFill>
                  <a:srgbClr val="000000"/>
                </a:solidFill>
                <a:latin typeface="Microsoft Sans Serif" pitchFamily="34" charset="0"/>
                <a:cs typeface="Microsoft Sans Serif" pitchFamily="34" charset="0"/>
              </a:rPr>
              <a:t>m(G*) 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&gt; </a:t>
            </a:r>
            <a:r>
              <a:rPr lang="en-US" altLang="ja-JP" sz="16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2.16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kumimoji="1" lang="en-US" altLang="ja-JP" sz="1600" dirty="0" err="1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TeV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,   </a:t>
            </a:r>
            <a:r>
              <a:rPr kumimoji="1" lang="en-US" altLang="ja-JP" sz="1600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&gt;1.98 </a:t>
            </a:r>
            <a:r>
              <a:rPr kumimoji="1" lang="en-US" altLang="ja-JP" sz="1600" dirty="0" err="1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TeV</a:t>
            </a:r>
            <a:r>
              <a:rPr kumimoji="1" lang="en-US" altLang="ja-JP" sz="1600" dirty="0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/>
            </a:r>
            <a:br>
              <a:rPr kumimoji="1" lang="en-US" altLang="ja-JP" sz="16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kumimoji="1" lang="en-US" altLang="ja-JP" sz="16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                      </a:t>
            </a:r>
            <a:r>
              <a:rPr kumimoji="1" lang="en-US" altLang="ja-JP" sz="1600" dirty="0" smtClean="0">
                <a:latin typeface="Microsoft Sans Serif" pitchFamily="34" charset="0"/>
                <a:cs typeface="Microsoft Sans Serif" pitchFamily="34" charset="0"/>
              </a:rPr>
              <a:t>coupling k/</a:t>
            </a:r>
            <a:r>
              <a:rPr kumimoji="1" lang="en-US" altLang="ja-JP" sz="1600" dirty="0" err="1" smtClean="0">
                <a:latin typeface="Microsoft Sans Serif" pitchFamily="34" charset="0"/>
                <a:cs typeface="Microsoft Sans Serif" pitchFamily="34" charset="0"/>
              </a:rPr>
              <a:t>M</a:t>
            </a:r>
            <a:r>
              <a:rPr kumimoji="1" lang="en-US" altLang="ja-JP" sz="1600" baseline="-25000" dirty="0" err="1" smtClean="0">
                <a:latin typeface="Microsoft Sans Serif" pitchFamily="34" charset="0"/>
                <a:cs typeface="Microsoft Sans Serif" pitchFamily="34" charset="0"/>
              </a:rPr>
              <a:t>pl</a:t>
            </a:r>
            <a:r>
              <a:rPr kumimoji="1" lang="en-US" altLang="ja-JP" sz="1600" dirty="0" smtClean="0">
                <a:latin typeface="Microsoft Sans Serif" pitchFamily="34" charset="0"/>
                <a:cs typeface="Microsoft Sans Serif" pitchFamily="34" charset="0"/>
              </a:rPr>
              <a:t>=0.1</a:t>
            </a:r>
          </a:p>
          <a:p>
            <a:pPr marL="176213" indent="-176213">
              <a:buFont typeface="Arial"/>
              <a:buChar char="•"/>
            </a:pPr>
            <a:endParaRPr kumimoji="1" lang="ja-JP" altLang="en-US" sz="16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23528" y="6165304"/>
            <a:ext cx="2404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ATLAS-CONF-2012-007</a:t>
            </a:r>
            <a:endParaRPr lang="ja-JP" altLang="en-US" sz="1600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6247" y="1844824"/>
            <a:ext cx="4230169" cy="303647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37187" y="3582308"/>
            <a:ext cx="687349" cy="8640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812074" y="152400"/>
            <a:ext cx="2127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Microsoft Sans Serif" pitchFamily="34" charset="0"/>
                <a:cs typeface="Microsoft Sans Serif" pitchFamily="34" charset="0"/>
              </a:rPr>
              <a:t>ATLAS-CONF-2012-007</a:t>
            </a:r>
          </a:p>
          <a:p>
            <a:r>
              <a:rPr lang="en-US" altLang="ja-JP" sz="1400" dirty="0" smtClean="0">
                <a:latin typeface="Microsoft Sans Serif" pitchFamily="34" charset="0"/>
                <a:cs typeface="Microsoft Sans Serif" pitchFamily="34" charset="0"/>
              </a:rPr>
              <a:t>CMS PAS EXO-11-019</a:t>
            </a:r>
            <a:endParaRPr kumimoji="1" lang="ja-JP" altLang="en-US" sz="14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33503" y="3703814"/>
            <a:ext cx="1007157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m</a:t>
            </a:r>
            <a:r>
              <a:rPr lang="en-US" altLang="ja-JP" baseline="-25000" dirty="0" err="1" smtClean="0"/>
              <a:t>ee</a:t>
            </a:r>
            <a:r>
              <a:rPr kumimoji="1" lang="en-US" altLang="ja-JP" baseline="-25000" dirty="0" smtClean="0"/>
              <a:t> </a:t>
            </a:r>
            <a:r>
              <a:rPr kumimoji="1" lang="en-US" altLang="ja-JP" sz="1400" dirty="0" smtClean="0"/>
              <a:t>[</a:t>
            </a:r>
            <a:r>
              <a:rPr kumimoji="1" lang="en-US" altLang="ja-JP" sz="1400" dirty="0" err="1" smtClean="0"/>
              <a:t>GeV</a:t>
            </a:r>
            <a:r>
              <a:rPr kumimoji="1" lang="en-US" altLang="ja-JP" sz="1400" dirty="0" smtClean="0"/>
              <a:t>]</a:t>
            </a:r>
            <a:endParaRPr kumimoji="1" lang="ja-JP" altLang="en-US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43808" y="6237312"/>
            <a:ext cx="1004752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m</a:t>
            </a:r>
            <a:r>
              <a:rPr lang="en-US" altLang="ja-JP" baseline="-25000" dirty="0" smtClean="0"/>
              <a:t>𝜇𝜇</a:t>
            </a:r>
            <a:r>
              <a:rPr kumimoji="1" lang="en-US" altLang="ja-JP" baseline="-25000" dirty="0" smtClean="0"/>
              <a:t> </a:t>
            </a:r>
            <a:r>
              <a:rPr kumimoji="1" lang="en-US" altLang="ja-JP" sz="1400" dirty="0" smtClean="0"/>
              <a:t>[</a:t>
            </a:r>
            <a:r>
              <a:rPr kumimoji="1" lang="en-US" altLang="ja-JP" sz="1400" dirty="0" err="1" smtClean="0"/>
              <a:t>GeV</a:t>
            </a:r>
            <a:r>
              <a:rPr kumimoji="1" lang="en-US" altLang="ja-JP" sz="1400" dirty="0" smtClean="0"/>
              <a:t>]</a:t>
            </a:r>
            <a:endParaRPr kumimoji="1"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 rot="16200000">
            <a:off x="3909987" y="2271069"/>
            <a:ext cx="1016249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𝝈 x Br [</a:t>
            </a:r>
            <a:r>
              <a:rPr kumimoji="1" lang="en-US" altLang="ja-JP" sz="1400" dirty="0" err="1" smtClean="0"/>
              <a:t>pb</a:t>
            </a:r>
            <a:r>
              <a:rPr kumimoji="1" lang="en-US" altLang="ja-JP" sz="1400" dirty="0" smtClean="0"/>
              <a:t>]</a:t>
            </a:r>
            <a:endParaRPr kumimoji="1" lang="ja-JP" altLang="en-US" sz="1400" dirty="0"/>
          </a:p>
        </p:txBody>
      </p:sp>
      <p:grpSp>
        <p:nvGrpSpPr>
          <p:cNvPr id="24" name="그룹 23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25" name="그룹 9"/>
            <p:cNvGrpSpPr/>
            <p:nvPr/>
          </p:nvGrpSpPr>
          <p:grpSpPr>
            <a:xfrm>
              <a:off x="0" y="6429375"/>
              <a:ext cx="8481131" cy="428625"/>
              <a:chOff x="0" y="6429375"/>
              <a:chExt cx="8481131" cy="428625"/>
            </a:xfrm>
          </p:grpSpPr>
          <p:grpSp>
            <p:nvGrpSpPr>
              <p:cNvPr id="27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9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8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69442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5/64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6" name="_x108691288" descr="EMB0000175081c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381394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2571750" y="4572000"/>
            <a:ext cx="5868988" cy="83026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>
                <a:latin typeface="Microsoft Sans Serif" pitchFamily="34" charset="0"/>
                <a:cs typeface="Microsoft Sans Serif" pitchFamily="34" charset="0"/>
              </a:rPr>
              <a:t>White dwarf bound</a:t>
            </a:r>
          </a:p>
          <a:p>
            <a:r>
              <a:rPr lang="en-US" altLang="ko-KR" sz="2400">
                <a:latin typeface="Microsoft Sans Serif" pitchFamily="34" charset="0"/>
                <a:cs typeface="Microsoft Sans Serif" pitchFamily="34" charset="0"/>
              </a:rPr>
              <a:t>(1</a:t>
            </a:r>
            <a:r>
              <a:rPr lang="en-US" altLang="ko-KR" sz="2400" baseline="30000">
                <a:latin typeface="Microsoft Sans Serif" pitchFamily="34" charset="0"/>
                <a:cs typeface="Microsoft Sans Serif" pitchFamily="34" charset="0"/>
              </a:rPr>
              <a:t>st</a:t>
            </a:r>
            <a:r>
              <a:rPr lang="en-US" altLang="ko-KR" sz="2400">
                <a:latin typeface="Microsoft Sans Serif" pitchFamily="34" charset="0"/>
                <a:cs typeface="Microsoft Sans Serif" pitchFamily="34" charset="0"/>
              </a:rPr>
              <a:t> hint at the center of the axion window)</a:t>
            </a:r>
            <a:endParaRPr lang="ko-KR" altLang="en-US" sz="240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60419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500188"/>
            <a:ext cx="820261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직선 화살표 연결선 4"/>
          <p:cNvCxnSpPr/>
          <p:nvPr/>
        </p:nvCxnSpPr>
        <p:spPr>
          <a:xfrm rot="5400000" flipH="1" flipV="1">
            <a:off x="3928268" y="3501232"/>
            <a:ext cx="214471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3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5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4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6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50/64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4" name="_x108691288" descr="EMB0000175081c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357158" y="214290"/>
            <a:ext cx="850112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5400" b="1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By discovering the </a:t>
            </a:r>
            <a:r>
              <a:rPr lang="en-US" altLang="ko-KR" sz="5400" b="1" dirty="0" err="1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axion</a:t>
            </a:r>
            <a:r>
              <a:rPr lang="en-US" altLang="ko-KR" sz="5400" b="1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, QCD is completed satisfactorily.</a:t>
            </a:r>
            <a:endParaRPr lang="en-US" altLang="ko-KR" sz="5400" b="1" dirty="0" smtClean="0">
              <a:solidFill>
                <a:srgbClr val="FFFF00"/>
              </a:solidFill>
              <a:latin typeface="Microsoft Sans Serif" pitchFamily="34" charset="0"/>
              <a:ea typeface="굴림" charset="-127"/>
              <a:cs typeface="Microsoft Sans Serif" pitchFamily="34" charset="0"/>
              <a:sym typeface="Math3" pitchFamily="2" charset="2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357158" y="3000372"/>
            <a:ext cx="857256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4000" b="1" dirty="0" smtClean="0"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If the </a:t>
            </a:r>
            <a:r>
              <a:rPr lang="en-US" altLang="ko-KR" sz="4000" b="1" dirty="0" err="1" smtClean="0"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axion</a:t>
            </a:r>
            <a:r>
              <a:rPr lang="en-US" altLang="ko-KR" sz="4000" b="1" dirty="0" smtClean="0"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 is ruled out at the window,</a:t>
            </a:r>
          </a:p>
          <a:p>
            <a:pPr marL="914400" indent="-914400">
              <a:defRPr/>
            </a:pPr>
            <a:endParaRPr lang="en-US" altLang="ko-KR" sz="4000" b="1" dirty="0" smtClean="0">
              <a:latin typeface="Microsoft Sans Serif" pitchFamily="34" charset="0"/>
              <a:ea typeface="Arial Unicode MS" pitchFamily="50" charset="-127"/>
              <a:cs typeface="Microsoft Sans Serif" pitchFamily="34" charset="0"/>
              <a:sym typeface="Math3" pitchFamily="2" charset="2"/>
            </a:endParaRPr>
          </a:p>
          <a:p>
            <a:pPr marL="914400" indent="-914400">
              <a:defRPr/>
            </a:pPr>
            <a:r>
              <a:rPr lang="en-US" altLang="ko-KR" sz="4000" b="1" dirty="0" smtClean="0"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Either, its mass is too small to be detected, or the small-</a:t>
            </a:r>
            <a:r>
              <a:rPr lang="el-GR" altLang="ko-KR" sz="4000" b="1" dirty="0" smtClean="0"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θ</a:t>
            </a:r>
            <a:r>
              <a:rPr lang="en-US" altLang="ko-KR" sz="4000" b="1" dirty="0" smtClean="0"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 problem remains as a fine-tuning.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2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4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16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5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51/64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3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714480" y="1142984"/>
            <a:ext cx="6143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defRPr/>
            </a:pPr>
            <a:endParaRPr lang="en-US" altLang="ko-KR" sz="3200" b="1" dirty="0">
              <a:solidFill>
                <a:schemeClr val="accent3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914400" indent="-914400">
              <a:defRPr/>
            </a:pPr>
            <a:r>
              <a:rPr lang="en-US" altLang="ko-KR" sz="5400" b="1" dirty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3</a:t>
            </a:r>
            <a:r>
              <a:rPr lang="en-US" altLang="ko-KR" sz="5400" b="1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. </a:t>
            </a:r>
            <a:r>
              <a:rPr lang="en-US" altLang="ko-KR" sz="5400" b="1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Higgs boson </a:t>
            </a:r>
          </a:p>
          <a:p>
            <a:pPr marL="914400" indent="-914400">
              <a:defRPr/>
            </a:pPr>
            <a:r>
              <a:rPr lang="en-US" altLang="ko-KR" sz="5400" b="1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   at </a:t>
            </a:r>
            <a:r>
              <a:rPr lang="en-US" altLang="ko-KR" sz="5400" b="1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125 </a:t>
            </a:r>
            <a:r>
              <a:rPr lang="en-US" altLang="ko-KR" sz="5400" b="1" dirty="0" err="1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GeV</a:t>
            </a:r>
            <a:r>
              <a:rPr lang="en-US" altLang="ko-KR" sz="5400" b="1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?</a:t>
            </a:r>
            <a:endParaRPr lang="en-US" altLang="ko-KR" sz="5400" b="1" dirty="0">
              <a:solidFill>
                <a:srgbClr val="FFFF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  <a:sym typeface="Math3" pitchFamily="2" charset="2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1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3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15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4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52/64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2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571472" y="976387"/>
            <a:ext cx="807249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32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It seems that there is something new particle is present around 125 </a:t>
            </a:r>
            <a:r>
              <a:rPr lang="en-US" altLang="ko-KR" sz="3200" dirty="0" err="1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GeV</a:t>
            </a:r>
            <a:r>
              <a:rPr lang="en-US" altLang="ko-KR" sz="32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.</a:t>
            </a:r>
          </a:p>
          <a:p>
            <a:pPr marL="914400" indent="-914400">
              <a:defRPr/>
            </a:pPr>
            <a:r>
              <a:rPr lang="en-US" altLang="ko-KR" sz="32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Most probably, it looks like a Higgs boson.</a:t>
            </a:r>
          </a:p>
          <a:p>
            <a:pPr marL="914400" indent="-914400">
              <a:defRPr/>
            </a:pPr>
            <a:r>
              <a:rPr lang="en-US" altLang="ko-KR" sz="32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The SM Higgs boson or the lightest or the next lightest scalar Higgs boson, or something else?</a:t>
            </a:r>
          </a:p>
          <a:p>
            <a:pPr marL="914400" indent="-914400">
              <a:defRPr/>
            </a:pPr>
            <a:endParaRPr lang="en-US" altLang="ko-KR" sz="3200" dirty="0" smtClean="0">
              <a:solidFill>
                <a:srgbClr val="FFFF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  <a:sym typeface="Math3" pitchFamily="2" charset="2"/>
            </a:endParaRPr>
          </a:p>
          <a:p>
            <a:pPr marL="914400" indent="-914400">
              <a:defRPr/>
            </a:pPr>
            <a:r>
              <a:rPr lang="en-US" altLang="ko-KR" sz="32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It has to be determined. In SUSY models, </a:t>
            </a:r>
          </a:p>
          <a:p>
            <a:pPr marL="914400" indent="-914400">
              <a:defRPr/>
            </a:pPr>
            <a:r>
              <a:rPr lang="en-US" altLang="ko-KR" sz="32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a singlet X is introduced. 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4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6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2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1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53/64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5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571472" y="388790"/>
            <a:ext cx="8072494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We point out that a </a:t>
            </a:r>
            <a:r>
              <a:rPr lang="en-US" altLang="ko-KR" sz="2800" dirty="0" err="1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pseudoscalar</a:t>
            </a:r>
            <a:r>
              <a:rPr lang="en-US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boson with a singlet X is of general phenomenon. The </a:t>
            </a:r>
            <a:r>
              <a:rPr lang="en-US" altLang="ko-KR" sz="2800" dirty="0" err="1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pseudoscalar</a:t>
            </a:r>
            <a:r>
              <a:rPr lang="en-US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possibility of the 125 </a:t>
            </a:r>
            <a:r>
              <a:rPr lang="en-US" altLang="ko-KR" sz="2800" dirty="0" err="1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GeV</a:t>
            </a:r>
            <a:r>
              <a:rPr lang="en-US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two photon mode is discussed.   </a:t>
            </a:r>
          </a:p>
          <a:p>
            <a:pPr marL="914400" indent="-914400">
              <a:defRPr/>
            </a:pPr>
            <a:endParaRPr lang="en-US" altLang="ko-KR" sz="3200" dirty="0" smtClean="0">
              <a:solidFill>
                <a:srgbClr val="FFFF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  <a:sym typeface="Math3" pitchFamily="2" charset="2"/>
            </a:endParaRPr>
          </a:p>
          <a:p>
            <a:pPr marL="914400" indent="-914400">
              <a:defRPr/>
            </a:pP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In addition, the strong CP problem must be solved. The MSSM cannot do it because </a:t>
            </a:r>
            <a:r>
              <a:rPr lang="el-GR" altLang="ko-KR" sz="2800" dirty="0" smtClean="0">
                <a:solidFill>
                  <a:srgbClr val="FFFF00"/>
                </a:solidFill>
                <a:latin typeface="Microsoft Sans Serif" pitchFamily="34" charset="0"/>
                <a:ea typeface="바탕"/>
                <a:cs typeface="Microsoft Sans Serif" pitchFamily="34" charset="0"/>
                <a:sym typeface="Math3" pitchFamily="2" charset="2"/>
              </a:rPr>
              <a:t>μ</a:t>
            </a:r>
            <a:r>
              <a:rPr lang="en-US" altLang="ko-KR" sz="2800" dirty="0" err="1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H</a:t>
            </a:r>
            <a:r>
              <a:rPr lang="en-US" altLang="ko-KR" sz="2800" baseline="-25000" dirty="0" err="1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u</a:t>
            </a:r>
            <a:r>
              <a:rPr lang="en-US" altLang="ko-KR" sz="2800" dirty="0" err="1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H</a:t>
            </a:r>
            <a:r>
              <a:rPr lang="en-US" altLang="ko-KR" sz="2800" baseline="-25000" dirty="0" err="1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d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 breaks the PQ symmetry.</a:t>
            </a:r>
          </a:p>
          <a:p>
            <a:pPr marL="914400" indent="-914400">
              <a:defRPr/>
            </a:pP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 </a:t>
            </a:r>
          </a:p>
          <a:p>
            <a:pPr marL="914400" indent="-914400">
              <a:defRPr/>
            </a:pPr>
            <a:r>
              <a:rPr lang="en-US" altLang="ko-KR" sz="2400" dirty="0" smtClean="0">
                <a:solidFill>
                  <a:srgbClr val="33CC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Strong CP solution in NMSSM            </a:t>
            </a:r>
            <a:r>
              <a:rPr lang="en-US" altLang="ko-KR" sz="2400" dirty="0" err="1" smtClean="0">
                <a:solidFill>
                  <a:srgbClr val="33CC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pseudoscalar</a:t>
            </a:r>
            <a:r>
              <a:rPr lang="en-US" altLang="ko-KR" sz="2400" dirty="0" smtClean="0">
                <a:solidFill>
                  <a:srgbClr val="33CC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at EW</a:t>
            </a:r>
          </a:p>
          <a:p>
            <a:pPr marL="914400" indent="-914400">
              <a:defRPr/>
            </a:pPr>
            <a:r>
              <a:rPr lang="en-US" altLang="ko-KR" sz="3200" dirty="0" smtClean="0">
                <a:solidFill>
                  <a:srgbClr val="33CC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      </a:t>
            </a:r>
            <a:endParaRPr lang="en-US" altLang="ko-KR" sz="3200" dirty="0" smtClean="0">
              <a:solidFill>
                <a:srgbClr val="FFFF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  <a:sym typeface="Math3" pitchFamily="2" charset="2"/>
            </a:endParaRPr>
          </a:p>
          <a:p>
            <a:pPr marL="914400" indent="-914400">
              <a:defRPr/>
            </a:pPr>
            <a:r>
              <a:rPr lang="en-US" altLang="ko-KR" sz="32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            </a:t>
            </a:r>
            <a:r>
              <a:rPr lang="en-US" altLang="ko-KR" sz="2000" dirty="0" err="1" smtClean="0">
                <a:solidFill>
                  <a:srgbClr val="FFC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JEK+Nilles+Seo</a:t>
            </a:r>
            <a:r>
              <a:rPr lang="en-US" altLang="ko-KR" sz="2000" dirty="0" smtClean="0">
                <a:solidFill>
                  <a:srgbClr val="FFC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, arXiv:1201.6547.</a:t>
            </a:r>
            <a:endParaRPr lang="en-US" altLang="ko-KR" sz="3200" dirty="0">
              <a:solidFill>
                <a:srgbClr val="FFC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  <a:sym typeface="Math3" pitchFamily="2" charset="2"/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4857752" y="4572008"/>
            <a:ext cx="714380" cy="15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0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2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4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16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5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54/64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3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571472" y="388790"/>
            <a:ext cx="80724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We introduce the PQ symmetry, with the invisible</a:t>
            </a:r>
          </a:p>
          <a:p>
            <a:pPr marL="914400" indent="-914400">
              <a:defRPr/>
            </a:pPr>
            <a:r>
              <a:rPr lang="en-US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(very light) </a:t>
            </a:r>
            <a:r>
              <a:rPr lang="en-US" altLang="ko-KR" sz="2800" dirty="0" err="1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axion</a:t>
            </a:r>
            <a:r>
              <a:rPr lang="en-US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idea.</a:t>
            </a:r>
          </a:p>
        </p:txBody>
      </p:sp>
      <p:cxnSp>
        <p:nvCxnSpPr>
          <p:cNvPr id="18" name="직선 화살표 연결선 17"/>
          <p:cNvCxnSpPr/>
          <p:nvPr/>
        </p:nvCxnSpPr>
        <p:spPr>
          <a:xfrm rot="5400000">
            <a:off x="4144166" y="3356768"/>
            <a:ext cx="714380" cy="15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개체 10"/>
          <p:cNvGraphicFramePr>
            <a:graphicFrameLocks noChangeAspect="1"/>
          </p:cNvGraphicFramePr>
          <p:nvPr/>
        </p:nvGraphicFramePr>
        <p:xfrm>
          <a:off x="642910" y="1714488"/>
          <a:ext cx="8229657" cy="1285884"/>
        </p:xfrm>
        <a:graphic>
          <a:graphicData uri="http://schemas.openxmlformats.org/presentationml/2006/ole">
            <p:oleObj spid="_x0000_s1033218" name="Equation" r:id="rId3" imgW="3085920" imgH="482400" progId="Equation.3">
              <p:embed/>
            </p:oleObj>
          </a:graphicData>
        </a:graphic>
      </p:graphicFrame>
      <p:graphicFrame>
        <p:nvGraphicFramePr>
          <p:cNvPr id="1033219" name="Object 3" descr="양피지"/>
          <p:cNvGraphicFramePr>
            <a:graphicFrameLocks noChangeAspect="1"/>
          </p:cNvGraphicFramePr>
          <p:nvPr/>
        </p:nvGraphicFramePr>
        <p:xfrm>
          <a:off x="428596" y="4039064"/>
          <a:ext cx="8572528" cy="771140"/>
        </p:xfrm>
        <a:graphic>
          <a:graphicData uri="http://schemas.openxmlformats.org/presentationml/2006/ole">
            <p:oleObj spid="_x0000_s1033219" name="Equation" r:id="rId4" imgW="2679480" imgH="241200" progId="Equation.3">
              <p:embed/>
            </p:oleObj>
          </a:graphicData>
        </a:graphic>
      </p:graphicFrame>
      <p:grpSp>
        <p:nvGrpSpPr>
          <p:cNvPr id="29" name="그룹 28"/>
          <p:cNvGrpSpPr/>
          <p:nvPr/>
        </p:nvGrpSpPr>
        <p:grpSpPr>
          <a:xfrm>
            <a:off x="1571604" y="4643446"/>
            <a:ext cx="6215106" cy="1069311"/>
            <a:chOff x="1571604" y="4643446"/>
            <a:chExt cx="6215106" cy="1069311"/>
          </a:xfrm>
        </p:grpSpPr>
        <p:grpSp>
          <p:nvGrpSpPr>
            <p:cNvPr id="21" name="그룹 20"/>
            <p:cNvGrpSpPr/>
            <p:nvPr/>
          </p:nvGrpSpPr>
          <p:grpSpPr>
            <a:xfrm>
              <a:off x="1571604" y="4643446"/>
              <a:ext cx="6215106" cy="1069311"/>
              <a:chOff x="1571604" y="4643446"/>
              <a:chExt cx="6215106" cy="1069311"/>
            </a:xfrm>
          </p:grpSpPr>
          <p:cxnSp>
            <p:nvCxnSpPr>
              <p:cNvPr id="17" name="직선 화살표 연결선 16"/>
              <p:cNvCxnSpPr/>
              <p:nvPr/>
            </p:nvCxnSpPr>
            <p:spPr>
              <a:xfrm flipV="1">
                <a:off x="6643702" y="4643446"/>
                <a:ext cx="1143008" cy="1000132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"/>
              <p:cNvSpPr txBox="1">
                <a:spLocks noChangeArrowheads="1"/>
              </p:cNvSpPr>
              <p:nvPr/>
            </p:nvSpPr>
            <p:spPr bwMode="auto">
              <a:xfrm>
                <a:off x="1571604" y="5189537"/>
                <a:ext cx="5072098" cy="52322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914400" indent="-914400">
                  <a:defRPr/>
                </a:pPr>
                <a:r>
                  <a:rPr lang="en-US" altLang="ko-KR" sz="2800" dirty="0" err="1" smtClean="0">
                    <a:solidFill>
                      <a:srgbClr val="FFFF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  <a:sym typeface="Math3" pitchFamily="2" charset="2"/>
                  </a:rPr>
                  <a:t>Suvives</a:t>
                </a:r>
                <a:r>
                  <a:rPr lang="en-US" altLang="ko-KR" sz="2800" dirty="0" smtClean="0">
                    <a:solidFill>
                      <a:srgbClr val="FFFF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  <a:sym typeface="Math3" pitchFamily="2" charset="2"/>
                  </a:rPr>
                  <a:t> down to the EW scale</a:t>
                </a:r>
              </a:p>
            </p:txBody>
          </p:sp>
        </p:grpSp>
        <p:cxnSp>
          <p:nvCxnSpPr>
            <p:cNvPr id="16" name="직선 화살표 연결선 15"/>
            <p:cNvCxnSpPr>
              <a:stCxn id="20" idx="0"/>
            </p:cNvCxnSpPr>
            <p:nvPr/>
          </p:nvCxnSpPr>
          <p:spPr>
            <a:xfrm rot="5400000" flipH="1" flipV="1">
              <a:off x="4138219" y="4612881"/>
              <a:ext cx="546091" cy="60722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그룹 18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30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32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34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33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55/64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31" name="_x108691288" descr="EMB0000175081c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571472" y="755862"/>
            <a:ext cx="807249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Neglecting the second term(the 2</a:t>
            </a:r>
            <a:r>
              <a:rPr lang="en-US" altLang="ko-KR" sz="2800" baseline="300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nd</a:t>
            </a:r>
            <a:r>
              <a:rPr lang="en-US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term is in </a:t>
            </a:r>
          </a:p>
          <a:p>
            <a:pPr marL="914400" indent="-914400">
              <a:defRPr/>
            </a:pPr>
            <a:r>
              <a:rPr lang="en-US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consideration, but the conclusion not much </a:t>
            </a:r>
          </a:p>
          <a:p>
            <a:pPr marL="914400" indent="-914400">
              <a:defRPr/>
            </a:pPr>
            <a:r>
              <a:rPr lang="en-US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different),  we introduce an extra U(1)’, surviving</a:t>
            </a:r>
          </a:p>
          <a:p>
            <a:pPr marL="914400" indent="-914400">
              <a:defRPr/>
            </a:pPr>
            <a:r>
              <a:rPr lang="en-US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to multi </a:t>
            </a:r>
            <a:r>
              <a:rPr lang="en-US" altLang="ko-KR" sz="2800" dirty="0" err="1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TeV</a:t>
            </a:r>
            <a:r>
              <a:rPr lang="en-US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scale.</a:t>
            </a:r>
          </a:p>
          <a:p>
            <a:pPr marL="914400" indent="-914400">
              <a:defRPr/>
            </a:pPr>
            <a:endParaRPr lang="en-US" altLang="ko-KR" sz="2800" dirty="0" smtClean="0">
              <a:solidFill>
                <a:srgbClr val="FFFF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  <a:sym typeface="Math3" pitchFamily="2" charset="2"/>
            </a:endParaRPr>
          </a:p>
          <a:p>
            <a:pPr marL="914400" indent="-914400">
              <a:defRPr/>
            </a:pPr>
            <a:r>
              <a:rPr lang="en-US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So, we treat  </a:t>
            </a:r>
            <a:r>
              <a:rPr lang="el-GR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λ</a:t>
            </a:r>
            <a:r>
              <a:rPr lang="en-US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as a parameter to see how the</a:t>
            </a:r>
          </a:p>
          <a:p>
            <a:pPr marL="914400" indent="-914400">
              <a:defRPr/>
            </a:pPr>
            <a:r>
              <a:rPr lang="en-US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spectrum goes.</a:t>
            </a:r>
          </a:p>
          <a:p>
            <a:pPr marL="914400" indent="-914400">
              <a:defRPr/>
            </a:pPr>
            <a:endParaRPr lang="en-US" altLang="ko-KR" sz="2800" dirty="0" smtClean="0">
              <a:solidFill>
                <a:srgbClr val="FFFF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  <a:sym typeface="Math3" pitchFamily="2" charset="2"/>
            </a:endParaRPr>
          </a:p>
          <a:p>
            <a:pPr marL="914400" indent="-914400">
              <a:defRPr/>
            </a:pPr>
            <a:r>
              <a:rPr lang="en-US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                    V contains </a:t>
            </a:r>
            <a:r>
              <a:rPr lang="el-GR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λ</a:t>
            </a:r>
            <a:r>
              <a:rPr lang="en-US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(</a:t>
            </a:r>
            <a:r>
              <a:rPr lang="el-GR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ϕ</a:t>
            </a:r>
            <a:r>
              <a:rPr lang="en-US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*</a:t>
            </a:r>
            <a:r>
              <a:rPr lang="el-GR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ϕ</a:t>
            </a:r>
            <a:r>
              <a:rPr lang="en-US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)</a:t>
            </a:r>
            <a:r>
              <a:rPr lang="en-US" altLang="ko-KR" sz="2800" baseline="300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2</a:t>
            </a:r>
            <a:r>
              <a:rPr lang="en-US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.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1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3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15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4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56/64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2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6286544" cy="184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52434" y="2571744"/>
            <a:ext cx="81195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This is a typical example, leading to the EW scale 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singlet, starting with the PQ symmetry. After the PQ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symmetry is broken at the intermediate scale of 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10</a:t>
            </a:r>
            <a:r>
              <a:rPr lang="en-US" altLang="ko-KR" sz="2400" baseline="300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10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 – 10</a:t>
            </a:r>
            <a:r>
              <a:rPr lang="en-US" altLang="ko-KR" sz="2400" baseline="300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12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 </a:t>
            </a:r>
            <a:r>
              <a:rPr lang="en-US" altLang="ko-KR" sz="2400" dirty="0" err="1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GeV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, there exist the invisible </a:t>
            </a:r>
            <a:r>
              <a:rPr lang="en-US" altLang="ko-KR" sz="2400" dirty="0" err="1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axion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.</a:t>
            </a: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ea typeface="Arial Unicode MS" pitchFamily="50" charset="-127"/>
              <a:cs typeface="Microsoft Sans Serif" pitchFamily="34" charset="0"/>
              <a:sym typeface="Math3" pitchFamily="2" charset="2"/>
            </a:endParaRP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At the electroweak scale, the mu term is generated, and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also the </a:t>
            </a:r>
            <a:r>
              <a:rPr lang="en-US" altLang="ko-KR" sz="2400" dirty="0" err="1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H</a:t>
            </a:r>
            <a:r>
              <a:rPr lang="en-US" altLang="ko-KR" sz="2400" baseline="-25000" dirty="0" err="1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u</a:t>
            </a:r>
            <a:r>
              <a:rPr lang="en-US" altLang="ko-KR" sz="2400" dirty="0" err="1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H</a:t>
            </a:r>
            <a:r>
              <a:rPr lang="en-US" altLang="ko-KR" sz="2400" baseline="-25000" dirty="0" err="1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d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  </a:t>
            </a:r>
            <a:r>
              <a:rPr lang="en-US" altLang="ko-KR" sz="2400" dirty="0" err="1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renormalizable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 term. So we treat mu as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a parameter at the electroweak scale. The important thing 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is that </a:t>
            </a:r>
            <a:r>
              <a:rPr lang="en-US" altLang="ko-KR" sz="2400" dirty="0" err="1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X</a:t>
            </a:r>
            <a:r>
              <a:rPr lang="en-US" altLang="ko-KR" sz="2400" baseline="-25000" dirty="0" err="1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ew</a:t>
            </a:r>
            <a:r>
              <a:rPr lang="en-US" altLang="ko-KR" sz="2400" baseline="-250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 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 survives down to the </a:t>
            </a:r>
            <a:r>
              <a:rPr lang="en-US" altLang="ko-KR" sz="2400" dirty="0" err="1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TeV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 scale.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2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4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16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5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57/64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3" name="_x108691288" descr="EMB0000175081c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5" y="1285860"/>
            <a:ext cx="673886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00034" y="428604"/>
            <a:ext cx="825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With a singlet X, the scalars take the following mass matrix.</a:t>
            </a:r>
            <a:endParaRPr lang="ko-KR" altLang="en-US" sz="24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2434" y="4929198"/>
            <a:ext cx="78149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Without the off-diagonal term, the maximum value of the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lightest scalar mass is smaller than that of the MSSM 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limit M</a:t>
            </a:r>
            <a:r>
              <a:rPr lang="en-US" altLang="ko-KR" sz="2400" baseline="-250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Z 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(Weinberg’s limit). 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M. </a:t>
            </a:r>
            <a:r>
              <a:rPr lang="en-US" altLang="ko-KR" dirty="0" err="1" smtClean="0">
                <a:solidFill>
                  <a:srgbClr val="FFC0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Drees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, IJMP A4, 3635 (1989)</a:t>
            </a:r>
            <a:endParaRPr lang="ko-KR" altLang="en-US" sz="24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4000504"/>
            <a:ext cx="7972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With the off-diagonal term, the lightest Higgs boson mass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can be raised: </a:t>
            </a:r>
            <a:endParaRPr lang="ko-KR" altLang="en-US" sz="2400" dirty="0"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5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8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8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7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58/64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6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03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inkTgt spid="_x0000_s103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42910" y="428604"/>
            <a:ext cx="7972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With the off-diagonal term, the lightest Higgs boson mass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can be raised: </a:t>
            </a:r>
            <a:endParaRPr lang="ko-KR" altLang="en-US" sz="2400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032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57298"/>
            <a:ext cx="4714908" cy="494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그룹 10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2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4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16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5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59/64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3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612" y="-24"/>
            <a:ext cx="821735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5857892"/>
            <a:ext cx="761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D. H. Kim (for CMS), talk presented at GIST mini-Workshop, 3 Dec. 2011</a:t>
            </a:r>
            <a:endParaRPr lang="ko-KR" altLang="en-US" dirty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9" name="그룹 9"/>
            <p:cNvGrpSpPr/>
            <p:nvPr/>
          </p:nvGrpSpPr>
          <p:grpSpPr>
            <a:xfrm>
              <a:off x="0" y="6429375"/>
              <a:ext cx="8481131" cy="428625"/>
              <a:chOff x="0" y="6429375"/>
              <a:chExt cx="8481131" cy="428625"/>
            </a:xfrm>
          </p:grpSpPr>
          <p:grpSp>
            <p:nvGrpSpPr>
              <p:cNvPr id="21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3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2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69442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6/64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0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3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inkTgt spid="_x0000_s53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571472" y="388790"/>
            <a:ext cx="80724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Now, the EW scale </a:t>
            </a:r>
            <a:r>
              <a:rPr lang="en-US" altLang="ko-KR" sz="2800" dirty="0" err="1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Lagrangian</a:t>
            </a:r>
            <a:r>
              <a:rPr lang="en-US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has an additional</a:t>
            </a:r>
          </a:p>
          <a:p>
            <a:pPr marL="914400" indent="-914400">
              <a:defRPr/>
            </a:pPr>
            <a:r>
              <a:rPr lang="en-US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symmetry,</a:t>
            </a:r>
          </a:p>
        </p:txBody>
      </p:sp>
      <p:graphicFrame>
        <p:nvGraphicFramePr>
          <p:cNvPr id="1033219" name="Object 3" descr="양피지"/>
          <p:cNvGraphicFramePr>
            <a:graphicFrameLocks noChangeAspect="1"/>
          </p:cNvGraphicFramePr>
          <p:nvPr/>
        </p:nvGraphicFramePr>
        <p:xfrm>
          <a:off x="2563813" y="1397000"/>
          <a:ext cx="5313362" cy="1698625"/>
        </p:xfrm>
        <a:graphic>
          <a:graphicData uri="http://schemas.openxmlformats.org/presentationml/2006/ole">
            <p:oleObj spid="_x0000_s1035267" name="Equation" r:id="rId3" imgW="1511280" imgH="482400" progId="Equation.3">
              <p:embed/>
            </p:oleObj>
          </a:graphicData>
        </a:graphic>
      </p:graphicFrame>
      <p:grpSp>
        <p:nvGrpSpPr>
          <p:cNvPr id="5" name="그룹 20"/>
          <p:cNvGrpSpPr/>
          <p:nvPr/>
        </p:nvGrpSpPr>
        <p:grpSpPr>
          <a:xfrm>
            <a:off x="1500166" y="2786058"/>
            <a:ext cx="5357850" cy="1000132"/>
            <a:chOff x="1571604" y="4929198"/>
            <a:chExt cx="5357850" cy="1000132"/>
          </a:xfrm>
        </p:grpSpPr>
        <p:cxnSp>
          <p:nvCxnSpPr>
            <p:cNvPr id="17" name="직선 화살표 연결선 16"/>
            <p:cNvCxnSpPr/>
            <p:nvPr/>
          </p:nvCxnSpPr>
          <p:spPr>
            <a:xfrm rot="5400000" flipH="1" flipV="1">
              <a:off x="6429388" y="5143512"/>
              <a:ext cx="714380" cy="28575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"/>
            <p:cNvSpPr txBox="1">
              <a:spLocks noChangeArrowheads="1"/>
            </p:cNvSpPr>
            <p:nvPr/>
          </p:nvSpPr>
          <p:spPr bwMode="auto">
            <a:xfrm>
              <a:off x="1571604" y="5406110"/>
              <a:ext cx="5072098" cy="52322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14400" indent="-914400">
                <a:defRPr/>
              </a:pPr>
              <a:r>
                <a:rPr lang="en-US" altLang="ko-KR" sz="2800" dirty="0" err="1" smtClean="0">
                  <a:solidFill>
                    <a:srgbClr val="FFFF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ath3" pitchFamily="2" charset="2"/>
                </a:rPr>
                <a:t>Suvives</a:t>
              </a:r>
              <a:r>
                <a:rPr lang="en-US" altLang="ko-KR" sz="2800" dirty="0" smtClean="0">
                  <a:solidFill>
                    <a:srgbClr val="FFFF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ath3" pitchFamily="2" charset="2"/>
                </a:rPr>
                <a:t> down to the EW scale</a:t>
              </a: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642910" y="3832215"/>
            <a:ext cx="8072494" cy="2390932"/>
            <a:chOff x="642910" y="3832215"/>
            <a:chExt cx="8072494" cy="2390932"/>
          </a:xfrm>
        </p:grpSpPr>
        <p:sp>
          <p:nvSpPr>
            <p:cNvPr id="19" name="TextBox 1"/>
            <p:cNvSpPr txBox="1">
              <a:spLocks noChangeArrowheads="1"/>
            </p:cNvSpPr>
            <p:nvPr/>
          </p:nvSpPr>
          <p:spPr bwMode="auto">
            <a:xfrm>
              <a:off x="642910" y="3832215"/>
              <a:ext cx="80724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14400" indent="-914400">
                <a:defRPr/>
              </a:pPr>
              <a:r>
                <a:rPr lang="en-US" altLang="ko-KR" sz="2400" dirty="0" smtClean="0">
                  <a:solidFill>
                    <a:srgbClr val="FFFF00"/>
                  </a:solidFill>
                  <a:latin typeface="Microsoft Sans Serif" pitchFamily="34" charset="0"/>
                  <a:ea typeface="Arial Unicode MS" pitchFamily="50" charset="-127"/>
                  <a:cs typeface="Microsoft Sans Serif" pitchFamily="34" charset="0"/>
                  <a:sym typeface="Math3" pitchFamily="2" charset="2"/>
                </a:rPr>
                <a:t>Treating </a:t>
              </a:r>
              <a:r>
                <a:rPr lang="en-US" altLang="ko-KR" sz="2400" dirty="0" err="1" smtClean="0">
                  <a:solidFill>
                    <a:srgbClr val="FFFF00"/>
                  </a:solidFill>
                  <a:latin typeface="Microsoft Sans Serif" pitchFamily="34" charset="0"/>
                  <a:ea typeface="Arial Unicode MS" pitchFamily="50" charset="-127"/>
                  <a:cs typeface="Microsoft Sans Serif" pitchFamily="34" charset="0"/>
                  <a:sym typeface="Math3" pitchFamily="2" charset="2"/>
                </a:rPr>
                <a:t>mu’s</a:t>
              </a:r>
              <a:r>
                <a:rPr lang="en-US" altLang="ko-KR" sz="2400" dirty="0" smtClean="0">
                  <a:solidFill>
                    <a:srgbClr val="FFFF00"/>
                  </a:solidFill>
                  <a:latin typeface="Microsoft Sans Serif" pitchFamily="34" charset="0"/>
                  <a:ea typeface="Arial Unicode MS" pitchFamily="50" charset="-127"/>
                  <a:cs typeface="Microsoft Sans Serif" pitchFamily="34" charset="0"/>
                  <a:sym typeface="Math3" pitchFamily="2" charset="2"/>
                </a:rPr>
                <a:t> as a perturbation, there exists a symmetry</a:t>
              </a:r>
            </a:p>
          </p:txBody>
        </p:sp>
        <p:graphicFrame>
          <p:nvGraphicFramePr>
            <p:cNvPr id="1035268" name="Object 4" descr="양피지"/>
            <p:cNvGraphicFramePr>
              <a:graphicFrameLocks noChangeAspect="1"/>
            </p:cNvGraphicFramePr>
            <p:nvPr/>
          </p:nvGraphicFramePr>
          <p:xfrm>
            <a:off x="1214415" y="4500570"/>
            <a:ext cx="6572296" cy="1722577"/>
          </p:xfrm>
          <a:graphic>
            <a:graphicData uri="http://schemas.openxmlformats.org/presentationml/2006/ole">
              <p:oleObj spid="_x0000_s1035268" name="Equation" r:id="rId4" imgW="1841400" imgH="482400" progId="Equation.3">
                <p:embed/>
              </p:oleObj>
            </a:graphicData>
          </a:graphic>
        </p:graphicFrame>
      </p:grpSp>
      <p:grpSp>
        <p:nvGrpSpPr>
          <p:cNvPr id="18" name="그룹 20"/>
          <p:cNvGrpSpPr/>
          <p:nvPr/>
        </p:nvGrpSpPr>
        <p:grpSpPr>
          <a:xfrm>
            <a:off x="5786446" y="905516"/>
            <a:ext cx="2500330" cy="951848"/>
            <a:chOff x="4143372" y="5406110"/>
            <a:chExt cx="2500330" cy="951848"/>
          </a:xfrm>
        </p:grpSpPr>
        <p:cxnSp>
          <p:nvCxnSpPr>
            <p:cNvPr id="28" name="직선 화살표 연결선 27"/>
            <p:cNvCxnSpPr/>
            <p:nvPr/>
          </p:nvCxnSpPr>
          <p:spPr>
            <a:xfrm rot="5400000">
              <a:off x="5929322" y="5643578"/>
              <a:ext cx="714380" cy="71438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1"/>
            <p:cNvSpPr txBox="1">
              <a:spLocks noChangeArrowheads="1"/>
            </p:cNvSpPr>
            <p:nvPr/>
          </p:nvSpPr>
          <p:spPr bwMode="auto">
            <a:xfrm>
              <a:off x="4143372" y="5406110"/>
              <a:ext cx="2500330" cy="40011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14400" indent="-914400">
                <a:defRPr/>
              </a:pPr>
              <a:r>
                <a:rPr lang="en-US" altLang="ko-KR" sz="2000" dirty="0" smtClean="0">
                  <a:solidFill>
                    <a:srgbClr val="FFC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ath3" pitchFamily="2" charset="2"/>
                </a:rPr>
                <a:t>Treat </a:t>
              </a:r>
              <a:r>
                <a:rPr lang="en-US" altLang="ko-KR" sz="2000" dirty="0" err="1" smtClean="0">
                  <a:solidFill>
                    <a:srgbClr val="FFC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ath3" pitchFamily="2" charset="2"/>
                </a:rPr>
                <a:t>perturbatively</a:t>
              </a:r>
              <a:r>
                <a:rPr lang="en-US" altLang="ko-KR" sz="2000" dirty="0" smtClean="0">
                  <a:solidFill>
                    <a:srgbClr val="FFC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ath3" pitchFamily="2" charset="2"/>
                </a:rPr>
                <a:t> </a:t>
              </a: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32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34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36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7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35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60/64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33" name="_x108691288" descr="EMB0000175081c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571472" y="831819"/>
            <a:ext cx="80724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The </a:t>
            </a:r>
            <a:r>
              <a:rPr lang="en-US" altLang="ko-KR" sz="2800" dirty="0" err="1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chargino</a:t>
            </a:r>
            <a:r>
              <a:rPr lang="en-US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(more generally the </a:t>
            </a:r>
            <a:r>
              <a:rPr lang="en-US" altLang="ko-KR" sz="2800" dirty="0" err="1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Higgsino</a:t>
            </a:r>
            <a:r>
              <a:rPr lang="en-US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pair) has the anomaly current ,</a:t>
            </a:r>
          </a:p>
        </p:txBody>
      </p:sp>
      <p:graphicFrame>
        <p:nvGraphicFramePr>
          <p:cNvPr id="1033219" name="Object 3" descr="양피지"/>
          <p:cNvGraphicFramePr>
            <a:graphicFrameLocks noChangeAspect="1"/>
          </p:cNvGraphicFramePr>
          <p:nvPr/>
        </p:nvGraphicFramePr>
        <p:xfrm>
          <a:off x="928662" y="2143116"/>
          <a:ext cx="7451888" cy="2357454"/>
        </p:xfrm>
        <a:graphic>
          <a:graphicData uri="http://schemas.openxmlformats.org/presentationml/2006/ole">
            <p:oleObj spid="_x0000_s1036290" name="Equation" r:id="rId3" imgW="2247840" imgH="7110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4348" y="4929198"/>
            <a:ext cx="76610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KNS symmetry from the PQ symmetry: An EW </a:t>
            </a:r>
          </a:p>
          <a:p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                 scale light </a:t>
            </a:r>
            <a:r>
              <a:rPr lang="en-US" altLang="ko-KR" sz="28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pseudoscalar</a:t>
            </a:r>
            <a:endParaRPr lang="ko-KR" altLang="en-US" sz="2800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8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0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2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1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61/64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9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85794"/>
            <a:ext cx="67627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714348" y="4000504"/>
            <a:ext cx="807249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32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The weak gauge boson fusion gives a correct order of the two photon mode.</a:t>
            </a:r>
          </a:p>
          <a:p>
            <a:pPr marL="914400" indent="-914400">
              <a:defRPr/>
            </a:pPr>
            <a:r>
              <a:rPr lang="en-US" altLang="ko-KR" sz="32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Still solves the strong CP problem by the invisible </a:t>
            </a:r>
            <a:r>
              <a:rPr lang="en-US" altLang="ko-KR" sz="3200" dirty="0" err="1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axion</a:t>
            </a:r>
            <a:r>
              <a:rPr lang="en-US" altLang="ko-KR" sz="32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discussed earlier. </a:t>
            </a:r>
            <a:endParaRPr lang="en-US" altLang="ko-KR" sz="3200" dirty="0">
              <a:solidFill>
                <a:srgbClr val="FFC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  <a:sym typeface="Math3" pitchFamily="2" charset="2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9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1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3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2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62/64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0" name="_x108691288" descr="EMB0000175081c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14290"/>
            <a:ext cx="4843477" cy="59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그룹 16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8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0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2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1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63/64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9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00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inkTgt spid="_x0000_s100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714348" y="285728"/>
            <a:ext cx="8001056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5400" b="1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     Conclusion</a:t>
            </a:r>
            <a:endParaRPr lang="en-US" altLang="ko-KR" sz="5400" b="1" dirty="0" smtClean="0">
              <a:solidFill>
                <a:srgbClr val="FFFF00"/>
              </a:solidFill>
              <a:latin typeface="Microsoft Sans Serif" pitchFamily="34" charset="0"/>
              <a:ea typeface="Arial Unicode MS" pitchFamily="50" charset="-127"/>
              <a:cs typeface="Microsoft Sans Serif" pitchFamily="34" charset="0"/>
              <a:sym typeface="Math3" pitchFamily="2" charset="2"/>
            </a:endParaRPr>
          </a:p>
          <a:p>
            <a:pPr marL="914400" indent="-914400">
              <a:defRPr/>
            </a:pPr>
            <a:endParaRPr lang="en-US" altLang="ko-KR" sz="1600" b="1" dirty="0" smtClean="0">
              <a:solidFill>
                <a:srgbClr val="FFFF00"/>
              </a:solidFill>
              <a:latin typeface="Microsoft Sans Serif" pitchFamily="34" charset="0"/>
              <a:ea typeface="Arial Unicode MS" pitchFamily="50" charset="-127"/>
              <a:cs typeface="Microsoft Sans Serif" pitchFamily="34" charset="0"/>
              <a:sym typeface="Math3" pitchFamily="2" charset="2"/>
            </a:endParaRPr>
          </a:p>
          <a:p>
            <a:pPr marL="914400" indent="-914400">
              <a:defRPr/>
            </a:pPr>
            <a:r>
              <a:rPr lang="en-US" altLang="ko-KR" sz="32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1. A brief history of QCD.</a:t>
            </a:r>
          </a:p>
          <a:p>
            <a:pPr marL="914400" indent="-914400">
              <a:defRPr/>
            </a:pPr>
            <a:r>
              <a:rPr lang="en-US" altLang="ko-KR" sz="32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2. 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Strong CP solution completes its theoretical ends.</a:t>
            </a:r>
          </a:p>
          <a:p>
            <a:pPr marL="914400" indent="-914400">
              <a:defRPr/>
            </a:pPr>
            <a:r>
              <a:rPr lang="en-US" altLang="ko-KR" sz="32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3. 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Invisible </a:t>
            </a:r>
            <a:r>
              <a:rPr lang="en-US" altLang="ko-KR" sz="2400" dirty="0" err="1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axion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, working for DM and can be detected.</a:t>
            </a:r>
          </a:p>
          <a:p>
            <a:pPr marL="914400" indent="-914400">
              <a:defRPr/>
            </a:pPr>
            <a:r>
              <a:rPr lang="en-US" altLang="ko-KR" sz="32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4. 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Some comments on the LHC physics, and set the </a:t>
            </a:r>
            <a:r>
              <a:rPr lang="en-US" altLang="ko-KR" sz="2800" dirty="0" err="1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axion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 to the recent LHC finding.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714348" y="3980455"/>
            <a:ext cx="800105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32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5. 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A new approximate anomalous symmetry at the EW scale: </a:t>
            </a:r>
            <a:r>
              <a:rPr lang="en-US" altLang="ko-KR" sz="2800" dirty="0" err="1" smtClean="0"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Higgsino</a:t>
            </a:r>
            <a:r>
              <a:rPr lang="en-US" altLang="ko-KR" sz="2800" dirty="0" smtClean="0"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 symmetry</a:t>
            </a:r>
          </a:p>
          <a:p>
            <a:pPr marL="914400" indent="-914400">
              <a:defRPr/>
            </a:pP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      An EW scale light </a:t>
            </a:r>
            <a:r>
              <a:rPr lang="en-US" altLang="ko-KR" sz="2800" dirty="0" err="1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pseudoscalar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 for LHC,</a:t>
            </a:r>
          </a:p>
          <a:p>
            <a:pPr marL="914400" indent="-914400">
              <a:defRPr/>
            </a:pP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      not necessarily for 125 </a:t>
            </a:r>
            <a:r>
              <a:rPr lang="en-US" altLang="ko-KR" sz="2800" dirty="0" err="1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GeV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. Watch this!!! </a:t>
            </a:r>
            <a:endParaRPr lang="en-US" altLang="ko-KR" sz="2800" dirty="0">
              <a:solidFill>
                <a:srgbClr val="FFFF00"/>
              </a:solidFill>
              <a:latin typeface="Microsoft Sans Serif" pitchFamily="34" charset="0"/>
              <a:ea typeface="Arial Unicode MS" pitchFamily="50" charset="-127"/>
              <a:cs typeface="Microsoft Sans Serif" pitchFamily="34" charset="0"/>
              <a:sym typeface="Math3" pitchFamily="2" charset="2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2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4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16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5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64/64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3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285884" y="1643050"/>
            <a:ext cx="757239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defRPr/>
            </a:pPr>
            <a:endParaRPr lang="en-US" altLang="ko-KR" sz="3200" b="1" dirty="0">
              <a:solidFill>
                <a:schemeClr val="accent3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914400" indent="-914400">
              <a:defRPr/>
            </a:pPr>
            <a:r>
              <a:rPr lang="en-US" altLang="ko-KR" sz="5400" b="1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More on </a:t>
            </a:r>
            <a:r>
              <a:rPr lang="en-US" altLang="ko-KR" sz="5400" b="1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Weak   CP</a:t>
            </a:r>
          </a:p>
          <a:p>
            <a:pPr marL="914400" indent="-914400">
              <a:defRPr/>
            </a:pPr>
            <a:r>
              <a:rPr lang="en-US" altLang="ko-KR" sz="5400" b="1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with the CKM matrix</a:t>
            </a:r>
            <a:endParaRPr lang="en-US" altLang="ko-KR" sz="5400" b="1" dirty="0">
              <a:solidFill>
                <a:srgbClr val="FFFF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  <a:sym typeface="Math3" pitchFamily="2" charset="2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8" name="그룹 9"/>
            <p:cNvGrpSpPr/>
            <p:nvPr/>
          </p:nvGrpSpPr>
          <p:grpSpPr>
            <a:xfrm>
              <a:off x="0" y="6429375"/>
              <a:ext cx="8481131" cy="428625"/>
              <a:chOff x="0" y="6429375"/>
              <a:chExt cx="8481131" cy="428625"/>
            </a:xfrm>
          </p:grpSpPr>
          <p:grpSp>
            <p:nvGrpSpPr>
              <p:cNvPr id="20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2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1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69442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a/64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9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0759" y="214290"/>
            <a:ext cx="3240095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8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714620"/>
            <a:ext cx="5643602" cy="343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14733" y="2214554"/>
            <a:ext cx="7157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JEK-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Seo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, PRD84, 037303 (2011) [arXiv:1105.3304[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hep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-ph]]</a:t>
            </a:r>
            <a:endParaRPr lang="ko-KR" altLang="en-US" sz="2000" dirty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18865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1280504"/>
            <a:ext cx="6258841" cy="107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628" y="214290"/>
            <a:ext cx="2270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Flavor physics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on maximal CP</a:t>
            </a:r>
            <a:endParaRPr lang="ko-KR" altLang="en-US" sz="2400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22" name="그룹 9"/>
            <p:cNvGrpSpPr/>
            <p:nvPr/>
          </p:nvGrpSpPr>
          <p:grpSpPr>
            <a:xfrm>
              <a:off x="0" y="6429375"/>
              <a:ext cx="8481131" cy="428625"/>
              <a:chOff x="0" y="6429375"/>
              <a:chExt cx="8481131" cy="428625"/>
            </a:xfrm>
          </p:grpSpPr>
          <p:grpSp>
            <p:nvGrpSpPr>
              <p:cNvPr id="24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6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5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69442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b/64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3" name="_x108691288" descr="EMB0000175081c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5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inkTgt spid="_x0000_s75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5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inkTgt spid="_x0000_s75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5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inkTgt spid="_x0000_s75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788843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285992"/>
            <a:ext cx="4214842" cy="374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그룹 5"/>
          <p:cNvGrpSpPr/>
          <p:nvPr/>
        </p:nvGrpSpPr>
        <p:grpSpPr>
          <a:xfrm>
            <a:off x="3143240" y="3000372"/>
            <a:ext cx="4295526" cy="1857388"/>
            <a:chOff x="3857620" y="1643050"/>
            <a:chExt cx="4295526" cy="1857388"/>
          </a:xfrm>
        </p:grpSpPr>
        <p:sp>
          <p:nvSpPr>
            <p:cNvPr id="5" name="TextBox 4"/>
            <p:cNvSpPr txBox="1"/>
            <p:nvPr/>
          </p:nvSpPr>
          <p:spPr>
            <a:xfrm>
              <a:off x="6572264" y="1643050"/>
              <a:ext cx="1580882" cy="16312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2000" dirty="0" err="1" smtClean="0">
                  <a:latin typeface="Microsoft Sans Serif" pitchFamily="34" charset="0"/>
                  <a:cs typeface="Microsoft Sans Serif" pitchFamily="34" charset="0"/>
                </a:rPr>
                <a:t>Jarlskog</a:t>
              </a:r>
              <a:r>
                <a:rPr lang="en-US" altLang="ko-KR" sz="2000" dirty="0" smtClean="0">
                  <a:latin typeface="Microsoft Sans Serif" pitchFamily="34" charset="0"/>
                  <a:cs typeface="Microsoft Sans Serif" pitchFamily="34" charset="0"/>
                </a:rPr>
                <a:t> </a:t>
              </a:r>
            </a:p>
            <a:p>
              <a:r>
                <a:rPr lang="en-US" altLang="ko-KR" sz="2000" dirty="0" smtClean="0">
                  <a:latin typeface="Microsoft Sans Serif" pitchFamily="34" charset="0"/>
                  <a:cs typeface="Microsoft Sans Serif" pitchFamily="34" charset="0"/>
                </a:rPr>
                <a:t>determinant</a:t>
              </a:r>
            </a:p>
            <a:p>
              <a:endParaRPr lang="en-US" altLang="ko-KR" sz="2000" dirty="0" smtClean="0">
                <a:latin typeface="Microsoft Sans Serif" pitchFamily="34" charset="0"/>
                <a:cs typeface="Microsoft Sans Serif" pitchFamily="34" charset="0"/>
              </a:endParaRPr>
            </a:p>
            <a:p>
              <a:r>
                <a:rPr lang="en-US" altLang="ko-KR" sz="2000" dirty="0" smtClean="0">
                  <a:latin typeface="Microsoft Sans Serif" pitchFamily="34" charset="0"/>
                  <a:cs typeface="Microsoft Sans Serif" pitchFamily="34" charset="0"/>
                </a:rPr>
                <a:t>Maximal CP</a:t>
              </a:r>
            </a:p>
            <a:p>
              <a:r>
                <a:rPr lang="en-US" altLang="ko-KR" sz="2000" dirty="0" smtClean="0">
                  <a:latin typeface="Microsoft Sans Serif" pitchFamily="34" charset="0"/>
                  <a:cs typeface="Microsoft Sans Serif" pitchFamily="34" charset="0"/>
                </a:rPr>
                <a:t>violation</a:t>
              </a:r>
              <a:endParaRPr lang="ko-KR" altLang="en-US" sz="2000" dirty="0">
                <a:latin typeface="Microsoft Sans Serif" pitchFamily="34" charset="0"/>
                <a:cs typeface="Microsoft Sans Serif" pitchFamily="34" charset="0"/>
              </a:endParaRPr>
            </a:p>
          </p:txBody>
        </p:sp>
        <p:cxnSp>
          <p:nvCxnSpPr>
            <p:cNvPr id="6" name="직선 화살표 연결선 5"/>
            <p:cNvCxnSpPr/>
            <p:nvPr/>
          </p:nvCxnSpPr>
          <p:spPr>
            <a:xfrm rot="10800000" flipV="1">
              <a:off x="3857620" y="2357430"/>
              <a:ext cx="2714644" cy="11430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그룹 20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22" name="그룹 9"/>
            <p:cNvGrpSpPr/>
            <p:nvPr/>
          </p:nvGrpSpPr>
          <p:grpSpPr>
            <a:xfrm>
              <a:off x="0" y="6429375"/>
              <a:ext cx="8468307" cy="428625"/>
              <a:chOff x="0" y="6429375"/>
              <a:chExt cx="8468307" cy="428625"/>
            </a:xfrm>
          </p:grpSpPr>
          <p:grpSp>
            <p:nvGrpSpPr>
              <p:cNvPr id="24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6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5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68159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c/64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3" name="_x108691288" descr="EMB0000175081c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6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inkTgt spid="_x0000_s76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86578" y="1071546"/>
            <a:ext cx="1846980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Jarlskog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Determinant</a:t>
            </a:r>
          </a:p>
          <a:p>
            <a:endParaRPr lang="en-US" altLang="ko-KR" sz="20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Area the same</a:t>
            </a:r>
          </a:p>
          <a:p>
            <a:endParaRPr lang="en-US" altLang="ko-KR" sz="20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Maximal CP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violation</a:t>
            </a:r>
            <a:endParaRPr lang="ko-KR" altLang="en-US" sz="2000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2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5786478" cy="551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그룹 17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9" name="그룹 9"/>
            <p:cNvGrpSpPr/>
            <p:nvPr/>
          </p:nvGrpSpPr>
          <p:grpSpPr>
            <a:xfrm>
              <a:off x="0" y="6429375"/>
              <a:ext cx="8481131" cy="428625"/>
              <a:chOff x="0" y="6429375"/>
              <a:chExt cx="8481131" cy="428625"/>
            </a:xfrm>
          </p:grpSpPr>
          <p:grpSp>
            <p:nvGrpSpPr>
              <p:cNvPr id="21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3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2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69442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d/64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0" name="_x108691288" descr="EMB0000175081c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23013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JEK+Seo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proved it recently. J </a:t>
            </a:r>
            <a:r>
              <a:rPr lang="en-US" altLang="ko-KR" sz="24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det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consists of two </a:t>
            </a:r>
            <a:r>
              <a:rPr lang="en-US" altLang="ko-KR" sz="24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lelements</a:t>
            </a:r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of V and two elements of V*. But </a:t>
            </a:r>
            <a:r>
              <a:rPr lang="en-US" altLang="ko-KR" sz="24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det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consists of three 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elements of V. It is not obvious at the outset. </a:t>
            </a: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The </a:t>
            </a:r>
            <a:r>
              <a:rPr lang="en-US" altLang="ko-KR" sz="24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Jarlskog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ko-KR" sz="24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det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is           </a:t>
            </a: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                             J= V</a:t>
            </a:r>
            <a:r>
              <a:rPr lang="en-US" altLang="ko-KR" sz="24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11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V</a:t>
            </a:r>
            <a:r>
              <a:rPr lang="en-US" altLang="ko-KR" sz="24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33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V*</a:t>
            </a:r>
            <a:r>
              <a:rPr lang="en-US" altLang="ko-KR" sz="24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13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V*</a:t>
            </a:r>
            <a:r>
              <a:rPr lang="en-US" altLang="ko-KR" sz="24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31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endParaRPr lang="ko-KR" altLang="en-US" sz="2400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618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746993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그룹 17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9" name="그룹 9"/>
            <p:cNvGrpSpPr/>
            <p:nvPr/>
          </p:nvGrpSpPr>
          <p:grpSpPr>
            <a:xfrm>
              <a:off x="0" y="6429375"/>
              <a:ext cx="8481131" cy="428625"/>
              <a:chOff x="0" y="6429375"/>
              <a:chExt cx="8481131" cy="428625"/>
            </a:xfrm>
          </p:grpSpPr>
          <p:grpSp>
            <p:nvGrpSpPr>
              <p:cNvPr id="21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3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2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69442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e/64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0" name="_x108691288" descr="EMB0000175081c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78493"/>
            <a:ext cx="8286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The Z’ limit in SSM is 2.2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TeV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from ATLAS. It is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for the extra Z’, the first guess is whether it can arise from a GUT or not. </a:t>
            </a:r>
          </a:p>
          <a:p>
            <a:endParaRPr lang="en-US" altLang="ko-KR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Many interesting GUT groups are subgroups of E6: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     SU(5), SO(10), SU(6), </a:t>
            </a:r>
            <a:r>
              <a:rPr lang="en-US" altLang="ko-KR" sz="24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trinification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SU(3)</a:t>
            </a:r>
            <a:r>
              <a:rPr lang="en-US" altLang="ko-KR" sz="2400" baseline="30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3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   </a:t>
            </a: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For the study of Z’ of the subgroup of E6, the study of diagonal generators of E6 is sufficient, because any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Cartan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subalgebra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generator can be expressed as a linear combination of E6 diagonal generators.</a:t>
            </a:r>
            <a:endParaRPr lang="ko-KR" altLang="en-US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ko-KR" altLang="en-US" sz="2400" dirty="0"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8" name="그룹 9"/>
            <p:cNvGrpSpPr/>
            <p:nvPr/>
          </p:nvGrpSpPr>
          <p:grpSpPr>
            <a:xfrm>
              <a:off x="0" y="6429375"/>
              <a:ext cx="8481131" cy="428625"/>
              <a:chOff x="0" y="6429375"/>
              <a:chExt cx="8481131" cy="428625"/>
            </a:xfrm>
          </p:grpSpPr>
          <p:grpSp>
            <p:nvGrpSpPr>
              <p:cNvPr id="20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2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1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69442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7/64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9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775084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The determinant is real. If it is not real, we can change 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the quark phases to make it real. This process changes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the </a:t>
            </a:r>
            <a:r>
              <a:rPr lang="en-US" altLang="ko-KR" sz="24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coefficint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of the gluon anomaly term, i.e. the </a:t>
            </a:r>
            <a:r>
              <a:rPr lang="el-GR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θ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term. 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So, it is reasonable to work in this basis. </a:t>
            </a: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Multiplying V*</a:t>
            </a:r>
            <a:r>
              <a:rPr lang="en-US" altLang="ko-KR" sz="24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13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V*</a:t>
            </a:r>
            <a:r>
              <a:rPr lang="en-US" altLang="ko-KR" sz="24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22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V*</a:t>
            </a:r>
            <a:r>
              <a:rPr lang="en-US" altLang="ko-KR" sz="24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31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, we have</a:t>
            </a:r>
            <a:endParaRPr lang="ko-KR" altLang="en-US" sz="2400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628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214554"/>
            <a:ext cx="6395859" cy="111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28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738703"/>
            <a:ext cx="7552844" cy="147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그룹 18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20" name="그룹 9"/>
            <p:cNvGrpSpPr/>
            <p:nvPr/>
          </p:nvGrpSpPr>
          <p:grpSpPr>
            <a:xfrm>
              <a:off x="0" y="6429375"/>
              <a:ext cx="8417011" cy="428625"/>
              <a:chOff x="0" y="6429375"/>
              <a:chExt cx="8417011" cy="428625"/>
            </a:xfrm>
          </p:grpSpPr>
          <p:grpSp>
            <p:nvGrpSpPr>
              <p:cNvPr id="22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4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3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63030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f/64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1" name="_x108691288" descr="EMB0000175081c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6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inkTgt spid="_x0000_s76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69942E-6 C 0.01146 0.00509 0.02152 0.01226 0.03333 0.0148 C 0.04913 0.02867 0.08646 0.03445 0.10625 0.04232 C 0.11632 0.04625 0.12361 0.05503 0.13333 0.05919 C 0.1434 0.07307 0.13159 0.05781 0.14913 0.07399 C 0.15781 0.08185 0.16597 0.0911 0.17448 0.09943 C 0.18073 0.10544 0.18819 0.11746 0.19514 0.12047 C 0.21614 0.16648 0.24427 0.21041 0.27135 0.24948 C 0.28055 0.26289 0.29288 0.28116 0.30156 0.29596 C 0.30382 0.29989 0.30521 0.30497 0.30781 0.30867 C 0.31111 0.31353 0.31527 0.317 0.31892 0.32139 C 0.32951 0.33434 0.33958 0.3496 0.35069 0.36162 C 0.36684 0.37896 0.38524 0.39214 0.40312 0.40601 C 0.42465 0.42289 0.44583 0.43769 0.46979 0.4481 C 0.48524 0.46243 0.50243 0.47307 0.51736 0.48833 C 0.52448 0.49526 0.54444 0.52856 0.546 0.53064 C 0.55729 0.54567 0.56771 0.55445 0.5809 0.56648 C 0.59774 0.58174 0.61527 0.60255 0.63489 0.61087 C 0.6493 0.62659 0.63576 0.61364 0.65069 0.62359 C 0.66614 0.63399 0.68055 0.64671 0.6967 0.65526 C 0.70069 0.66058 0.70486 0.66127 0.70937 0.6659 C 0.71059 0.66706 0.71267 0.67006 0.71267 0.67006 L 0.70625 0.70613 L 0.14757 0.90914 " pathEditMode="relative" ptsTypes="fffffffffffffffffffffAAA">
                                      <p:cBhvr>
                                        <p:cTn id="16" dur="2000" fill="hold"/>
                                        <p:tgtEl>
                                          <p:spTgt spid="762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6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inkTgt spid="_x0000_s76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2525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In the same way, the 4</a:t>
            </a:r>
            <a:r>
              <a:rPr lang="en-US" altLang="ko-KR" sz="2400" baseline="30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term can be written with two terms 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And one of them combine with the 3</a:t>
            </a:r>
            <a:r>
              <a:rPr lang="en-US" altLang="ko-KR" sz="2400" baseline="30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rd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term to make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(1- |V*</a:t>
            </a:r>
            <a:r>
              <a:rPr lang="en-US" altLang="ko-KR" sz="24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11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|</a:t>
            </a:r>
            <a:r>
              <a:rPr lang="en-US" altLang="ko-KR" sz="2400" baseline="30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2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) V</a:t>
            </a:r>
            <a:r>
              <a:rPr lang="en-US" altLang="ko-KR" sz="24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12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V</a:t>
            </a:r>
            <a:r>
              <a:rPr lang="en-US" altLang="ko-KR" sz="24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23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V*</a:t>
            </a:r>
            <a:r>
              <a:rPr lang="en-US" altLang="ko-KR" sz="24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13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V*</a:t>
            </a:r>
            <a:r>
              <a:rPr lang="en-US" altLang="ko-KR" sz="24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22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. 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So we have</a:t>
            </a:r>
          </a:p>
        </p:txBody>
      </p:sp>
      <p:pic>
        <p:nvPicPr>
          <p:cNvPr id="76391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214554"/>
            <a:ext cx="6929486" cy="207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715008" y="1285860"/>
            <a:ext cx="245772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The </a:t>
            </a:r>
            <a:r>
              <a:rPr lang="en-US" altLang="ko-KR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Jarlskog</a:t>
            </a:r>
            <a:r>
              <a:rPr lang="en-US" altLang="ko-KR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ko-KR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det</a:t>
            </a:r>
            <a:r>
              <a:rPr lang="en-US" altLang="ko-KR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</a:p>
          <a:p>
            <a:r>
              <a:rPr lang="en-US" altLang="ko-KR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    J= V</a:t>
            </a:r>
            <a:r>
              <a:rPr lang="en-US" altLang="ko-KR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11</a:t>
            </a:r>
            <a:r>
              <a:rPr lang="en-US" altLang="ko-KR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V</a:t>
            </a:r>
            <a:r>
              <a:rPr lang="en-US" altLang="ko-KR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33</a:t>
            </a:r>
            <a:r>
              <a:rPr lang="en-US" altLang="ko-KR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V*</a:t>
            </a:r>
            <a:r>
              <a:rPr lang="en-US" altLang="ko-KR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13</a:t>
            </a:r>
            <a:r>
              <a:rPr lang="en-US" altLang="ko-KR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V*</a:t>
            </a:r>
            <a:r>
              <a:rPr lang="en-US" altLang="ko-KR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31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2910" y="4334540"/>
            <a:ext cx="300039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800" dirty="0" err="1" smtClean="0">
                <a:latin typeface="Microsoft Sans Serif" pitchFamily="34" charset="0"/>
                <a:cs typeface="Microsoft Sans Serif" pitchFamily="34" charset="0"/>
              </a:rPr>
              <a:t>Im</a:t>
            </a:r>
            <a:r>
              <a:rPr lang="en-US" altLang="ko-KR" sz="28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V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*</a:t>
            </a:r>
            <a:r>
              <a:rPr lang="en-US" altLang="ko-KR" sz="28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31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V*</a:t>
            </a:r>
            <a:r>
              <a:rPr lang="en-US" altLang="ko-KR" sz="28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22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V*</a:t>
            </a:r>
            <a:r>
              <a:rPr lang="en-US" altLang="ko-KR" sz="28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13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=</a:t>
            </a:r>
            <a:endParaRPr lang="ko-KR" altLang="en-US" sz="2800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63954" name="Picture 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214950"/>
            <a:ext cx="572178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그룹 21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23" name="그룹 9"/>
            <p:cNvGrpSpPr/>
            <p:nvPr/>
          </p:nvGrpSpPr>
          <p:grpSpPr>
            <a:xfrm>
              <a:off x="0" y="6429375"/>
              <a:ext cx="8481131" cy="428625"/>
              <a:chOff x="0" y="6429375"/>
              <a:chExt cx="8481131" cy="428625"/>
            </a:xfrm>
          </p:grpSpPr>
          <p:grpSp>
            <p:nvGrpSpPr>
              <p:cNvPr id="25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7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6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69442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g/64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4" name="_x108691288" descr="EMB0000175081c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6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inkTgt spid="_x0000_s763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6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inkTgt spid="_x0000_s76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6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inkTgt spid="_x0000_s76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6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inkTgt spid="_x0000_s76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28324E-6 C 0.01059 -0.00278 0.02135 -0.00278 0.03177 -0.00625 C 0.05833 -0.01503 0.08385 -0.02359 0.11111 -0.02729 C 0.13368 -0.02613 0.14896 -0.02451 0.16979 -0.02105 C 0.18073 -0.0148 0.19149 -0.00925 0.20313 -0.00625 C 0.21476 0.00369 0.19931 -0.00879 0.22066 0.00439 C 0.22448 0.0067 0.22778 0.01063 0.23177 0.01271 C 0.23629 0.01502 0.24601 0.0171 0.24601 0.0171 C 0.25747 0.02658 0.25938 0.02843 0.27153 0.0319 C 0.28194 0.04023 0.2934 0.04809 0.30486 0.05294 C 0.3158 0.06289 0.32795 0.07005 0.33976 0.07838 C 0.35087 0.08624 0.36215 0.09618 0.37465 0.09942 C 0.38611 0.10242 0.39792 0.10635 0.40955 0.10797 C 0.4309 0.11098 0.45243 0.11213 0.47309 0.12069 C 0.48906 0.12716 0.50347 0.14196 0.51597 0.15653 C 0.52604 0.16832 0.53142 0.18658 0.54444 0.19236 C 0.55486 0.20624 0.57014 0.21479 0.58264 0.22427 C 0.59948 0.23699 0.61736 0.25294 0.63646 0.25803 C 0.64149 0.26427 0.64583 0.27005 0.65243 0.27283 C 0.65677 0.28046 0.65712 0.28254 0.66354 0.28762 C 0.66858 0.29156 0.675 0.29294 0.67934 0.29826 C 0.68733 0.3082 0.69618 0.31236 0.70642 0.31514 C 0.72396 0.32439 0.74323 0.33479 0.76181 0.33826 C 0.77656 0.34635 0.79097 0.3519 0.80642 0.35745 C 0.82465 0.3556 0.82465 0.35745 0.83646 0.35306 C 0.8434 0.35052 0.84983 0.34497 0.85712 0.34473 C 0.87674 0.34404 0.89635 0.34473 0.91597 0.34473 L 0.93976 0.3193 L 0.95243 0.32346 L 0.84115 0.25803 L 0.96198 0.28554 L 0.93819 0.26427 L 0.98264 0.32138 " pathEditMode="relative" ptsTypes="ffffffffffffffffffffffffffAAAAAAA">
                                      <p:cBhvr>
                                        <p:cTn id="26" dur="2000" fill="hold"/>
                                        <p:tgtEl>
                                          <p:inkTgt spid="_x0000_s763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5665E-6 C -0.02465 0.00486 -0.04879 0.01203 -0.07309 0.0192 C -0.07604 0.02012 -0.10261 0.02636 -0.10955 0.0296 C -0.154 0.05018 -0.19375 0.08509 -0.23663 0.11006 C -0.2684 0.12856 -0.30104 0.14405 -0.33334 0.1607 C -0.34983 0.16925 -0.36597 0.18105 -0.38264 0.18821 C -0.39288 0.19885 -0.4059 0.20371 -0.41754 0.21157 C -0.44115 0.22752 -0.46771 0.23492 -0.49219 0.24949 C -0.51684 0.26428 -0.54167 0.27816 -0.56667 0.2918 C -0.58038 0.2992 -0.59618 0.30428 -0.60955 0.31307 C -0.62431 0.32278 -0.63715 0.32741 -0.65243 0.33619 C -0.67431 0.34891 -0.69584 0.36024 -0.7191 0.36787 C -0.72761 0.37365 -0.73438 0.37434 -0.74288 0.3785 C -0.75313 0.38336 -0.75781 0.38683 -0.7684 0.38914 C -0.77639 0.39261 -0.7842 0.39631 -0.79219 0.39954 C -0.7974 0.40162 -0.80243 0.40602 -0.80799 0.40602 " pathEditMode="relative" ptsTypes="fffffffffffffffA">
                                      <p:cBhvr>
                                        <p:cTn id="30" dur="2000" fill="hold"/>
                                        <p:tgtEl>
                                          <p:inkTgt spid="_x0000_s763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6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inkTgt spid="_x0000_s76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6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inkTgt spid="_x0000_s76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08 0.00393 C -0.28455 -0.00486 -0.27257 -0.00717 -0.26389 -0.00879 C -0.23282 -0.02081 -0.20834 -0.02405 -0.175 -0.02567 C -0.13698 -0.03145 -0.09878 -0.0363 -0.06059 -0.04046 C -0.01336 -0.03931 0.02483 -0.03746 0.06945 -0.03214 C 0.09376 -0.01966 0.07761 -0.02659 0.11876 -0.01734 L 0.11876 -0.01734 C 0.12882 -0.01318 0.13872 -0.00833 0.14879 -0.00463 C 0.15244 -0.00324 0.15626 -0.00208 0.1599 -0.00046 C 0.16928 0.00347 0.17414 0.00809 0.18386 0.01017 C 0.20035 0.02474 0.21945 0.03376 0.23768 0.04393 C 0.24688 0.04902 0.25521 0.05618 0.26476 0.06081 C 0.27171 0.07052 0.26372 0.06058 0.279 0.07144 C 0.28507 0.07584 0.29063 0.08139 0.29653 0.08624 C 0.31181 0.09942 0.32726 0.11491 0.3441 0.12439 C 0.36077 0.13387 0.37813 0.14011 0.39497 0.14959 C 0.44341 0.17665 0.48941 0.21248 0.53941 0.23422 C 0.54983 0.24347 0.56389 0.2511 0.57587 0.25549 C 0.59671 0.27121 0.58299 0.26196 0.61876 0.27861 L 0.61876 0.27861 C 0.62691 0.28416 0.63525 0.28855 0.6441 0.29133 C 0.65903 0.30289 0.67483 0.31121 0.69167 0.31676 C 0.70226 0.32717 0.69376 0.32023 0.70278 0.32508 C 0.71025 0.32925 0.72501 0.3378 0.72501 0.3378 C 0.73143 0.34636 0.73629 0.34913 0.7441 0.35468 C 0.7474 0.35722 0.75018 0.36115 0.75365 0.36323 C 0.76407 0.36902 0.78681 0.36902 0.7981 0.37156 C 0.81181 0.37826 0.82796 0.3815 0.84254 0.38428 C 0.85521 0.38982 0.87223 0.39283 0.88542 0.39283 " pathEditMode="relative" ptsTypes="fffffFffffffffffffFfffffffffA">
                                      <p:cBhvr>
                                        <p:cTn id="49" dur="2000" fill="hold"/>
                                        <p:tgtEl>
                                          <p:inkTgt spid="_x0000_s763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6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inkTgt spid="_x0000_s763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inkTgt spid="_x0000_s763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56 0.13966 C 0.38368 0.1237 0.33455 0.13318 0.29011 0.1311 C 0.2842 0.13041 0.27847 0.12948 0.27274 0.12902 C 0.26007 0.1281 0.24722 0.12833 0.23455 0.12694 C 0.20434 0.1237 0.17518 0.11214 0.14566 0.10359 C 0.12118 0.0874 0.0717 0.08417 0.04566 0.08255 C 0.01077 0.08324 -0.02413 0.08255 -0.05903 0.08463 C -0.1059 0.08717 -0.15191 0.10081 -0.19878 0.10359 C -0.27344 0.11353 -0.24114 0.11076 -0.29566 0.11422 C -0.33107 0.12209 -0.36684 0.1281 -0.40191 0.13735 C -0.43785 0.14683 -0.47309 0.16185 -0.50833 0.1755 C -0.52847 0.18336 -0.54826 0.19422 -0.5684 0.20093 C -0.57535 0.20324 -0.58246 0.20463 -0.58923 0.20717 C -0.59618 0.20972 -0.60989 0.21573 -0.60989 0.21573 C -0.62118 0.2259 -0.6059 0.21295 -0.62413 0.22405 C -0.62691 0.22567 -0.62934 0.22868 -0.63212 0.23052 C -0.63472 0.23214 -0.6375 0.2333 -0.6401 0.23469 C -0.65937 0.25642 -0.63854 0.23469 -0.66232 0.25365 C -0.6691 0.25896 -0.67482 0.26683 -0.68125 0.27284 C -0.68906 0.28 -0.69826 0.28417 -0.70677 0.28972 C -0.72066 0.29873 -0.73732 0.31191 -0.75121 0.31931 C -0.76371 0.32578 -0.77743 0.3318 -0.78923 0.34035 C -0.80208 0.3496 -0.81337 0.35954 -0.82726 0.36578 C -0.83212 0.36787 -0.83576 0.37295 -0.8401 0.37642 C -0.84705 0.3822 -0.8559 0.38636 -0.86389 0.38891 C -0.87656 0.40093 -0.89097 0.40578 -0.90503 0.41434 C -0.90712 0.41573 -0.91128 0.41526 -0.91146 0.4185 C -0.91354 0.4874 -0.91146 0.55654 -0.91146 0.62567 " pathEditMode="relative" ptsTypes="fffffffffffffffffffffffffffA">
                                      <p:cBhvr>
                                        <p:cTn id="59" dur="2000" fill="hold"/>
                                        <p:tgtEl>
                                          <p:inkTgt spid="_x0000_s763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6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6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1472" y="500042"/>
            <a:ext cx="777488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So the essence of the weak CP violation can be</a:t>
            </a:r>
          </a:p>
          <a:p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looked upon by scrutinizing the CKM matrix.</a:t>
            </a:r>
          </a:p>
          <a:p>
            <a:endParaRPr lang="en-US" altLang="ko-KR" sz="28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We can also say that the weak CP violation is </a:t>
            </a:r>
          </a:p>
          <a:p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maximal.  PDG gives  </a:t>
            </a:r>
            <a:endParaRPr lang="ko-KR" altLang="en-US" sz="2800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121743">
            <a:off x="839177" y="3100629"/>
            <a:ext cx="4266559" cy="379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1138" y="2714620"/>
            <a:ext cx="4266559" cy="379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그룹 18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20" name="그룹 9"/>
            <p:cNvGrpSpPr/>
            <p:nvPr/>
          </p:nvGrpSpPr>
          <p:grpSpPr>
            <a:xfrm>
              <a:off x="0" y="6429375"/>
              <a:ext cx="8481131" cy="428625"/>
              <a:chOff x="0" y="6429375"/>
              <a:chExt cx="8481131" cy="428625"/>
            </a:xfrm>
          </p:grpSpPr>
          <p:grpSp>
            <p:nvGrpSpPr>
              <p:cNvPr id="22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4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3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69442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h/64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1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6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inkTgt spid="_x0000_s764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1472" y="500042"/>
            <a:ext cx="82237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Since the area of the J </a:t>
            </a:r>
            <a:r>
              <a:rPr lang="en-US" altLang="ko-KR" sz="28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det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is the same, we look for</a:t>
            </a:r>
          </a:p>
          <a:p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two long sides triangles. For example, </a:t>
            </a:r>
          </a:p>
          <a:p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endParaRPr lang="ko-KR" altLang="en-US" sz="2800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6596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14488"/>
            <a:ext cx="37147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5967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285992"/>
            <a:ext cx="40005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706521" y="3643314"/>
            <a:ext cx="42231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The area is maximum when  </a:t>
            </a:r>
            <a:r>
              <a:rPr lang="el-GR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δ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=</a:t>
            </a:r>
            <a:r>
              <a:rPr lang="el-GR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π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/2.  So, we observed the maximal CP violation. </a:t>
            </a:r>
            <a:endParaRPr lang="ko-KR" altLang="en-US" sz="2800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5613646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The CP violation is modeled in </a:t>
            </a:r>
          </a:p>
          <a:p>
            <a:r>
              <a:rPr lang="en-US" altLang="ko-KR" sz="24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JEK, PLB704 (2011) 360 [1109.0995]. </a:t>
            </a:r>
            <a:endParaRPr lang="ko-KR" altLang="en-US" sz="2400" dirty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23" name="그룹 9"/>
            <p:cNvGrpSpPr/>
            <p:nvPr/>
          </p:nvGrpSpPr>
          <p:grpSpPr>
            <a:xfrm>
              <a:off x="0" y="6429375"/>
              <a:ext cx="8405790" cy="428625"/>
              <a:chOff x="0" y="6429375"/>
              <a:chExt cx="8405790" cy="428625"/>
            </a:xfrm>
          </p:grpSpPr>
          <p:grpSp>
            <p:nvGrpSpPr>
              <p:cNvPr id="25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7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6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61908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i</a:t>
                </a:r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4" name="_x108691288" descr="EMB0000175081c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6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inkTgt spid="_x0000_s76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6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inkTgt spid="_x0000_s765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inkTgt spid="_x0000_s765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inkTgt spid="_x0000_s765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inkTgt spid="_x0000_s76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1472" y="500042"/>
            <a:ext cx="45897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The angular momentum </a:t>
            </a:r>
            <a:r>
              <a:rPr lang="en-US" altLang="ko-KR" sz="280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of  </a:t>
            </a:r>
            <a:endParaRPr lang="en-US" altLang="ko-KR" sz="28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endParaRPr lang="ko-KR" altLang="en-US" sz="2800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6596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071678"/>
            <a:ext cx="37147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04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inkTgt spid="_x0000_s1049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inkTgt spid="_x0000_s1049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inkTgt spid="_x0000_s1049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inkTgt spid="_x0000_s1049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4285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Now, the vertical and horizontal directions of the rep 15 and 6-bars introduce 6 diagonal generators of E6.</a:t>
            </a:r>
            <a:endParaRPr lang="ko-KR" altLang="en-US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ko-KR" altLang="en-US" sz="2400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533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8296" y="1071545"/>
            <a:ext cx="5748348" cy="505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그룹 17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9" name="그룹 9"/>
            <p:cNvGrpSpPr/>
            <p:nvPr/>
          </p:nvGrpSpPr>
          <p:grpSpPr>
            <a:xfrm>
              <a:off x="0" y="6429375"/>
              <a:ext cx="8481131" cy="428625"/>
              <a:chOff x="0" y="6429375"/>
              <a:chExt cx="8481131" cy="428625"/>
            </a:xfrm>
          </p:grpSpPr>
          <p:grpSp>
            <p:nvGrpSpPr>
              <p:cNvPr id="21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3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2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69442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8/64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0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inkTgt spid="_x0000_s53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inkTgt spid="_x0000_s53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3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inkTgt spid="_x0000_s533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inkTgt spid="_x0000_s533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4"/>
          <p:cNvSpPr txBox="1">
            <a:spLocks noChangeArrowheads="1"/>
          </p:cNvSpPr>
          <p:nvPr/>
        </p:nvSpPr>
        <p:spPr bwMode="auto">
          <a:xfrm>
            <a:off x="214282" y="285728"/>
            <a:ext cx="817723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914400" lvl="1" indent="-457200"/>
            <a:r>
              <a:rPr lang="en-US" altLang="ko-KR" sz="3200" dirty="0" smtClean="0">
                <a:latin typeface="Microsoft Sans Serif" pitchFamily="34" charset="0"/>
                <a:cs typeface="Microsoft Sans Serif" pitchFamily="34" charset="0"/>
              </a:rPr>
              <a:t>Baryon number U(1)’</a:t>
            </a:r>
            <a:r>
              <a:rPr lang="en-US" altLang="ko-KR" sz="3200" baseline="-25000" dirty="0" smtClean="0">
                <a:latin typeface="Microsoft Sans Serif" pitchFamily="34" charset="0"/>
                <a:cs typeface="Microsoft Sans Serif" pitchFamily="34" charset="0"/>
              </a:rPr>
              <a:t>B</a:t>
            </a:r>
            <a:r>
              <a:rPr lang="en-US" altLang="ko-KR" sz="3200" dirty="0" smtClean="0">
                <a:latin typeface="Microsoft Sans Serif" pitchFamily="34" charset="0"/>
                <a:cs typeface="Microsoft Sans Serif" pitchFamily="34" charset="0"/>
              </a:rPr>
              <a:t> cannot be from E6.</a:t>
            </a:r>
          </a:p>
          <a:p>
            <a:pPr marL="914400" lvl="1" indent="-457200"/>
            <a:endParaRPr lang="en-US" altLang="ko-KR" sz="2400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472" y="920196"/>
            <a:ext cx="8149988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Leptophobic</a:t>
            </a:r>
            <a:r>
              <a:rPr lang="en-US" altLang="ko-KR" sz="4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U(1)’ </a:t>
            </a:r>
          </a:p>
          <a:p>
            <a:endParaRPr lang="en-US" altLang="ko-KR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3600" dirty="0" smtClean="0">
                <a:latin typeface="Microsoft Sans Serif" pitchFamily="34" charset="0"/>
                <a:cs typeface="Microsoft Sans Serif" pitchFamily="34" charset="0"/>
              </a:rPr>
              <a:t>Even if it is not baryon number, this </a:t>
            </a:r>
          </a:p>
          <a:p>
            <a:r>
              <a:rPr lang="en-US" altLang="ko-KR" sz="3600" dirty="0" smtClean="0">
                <a:latin typeface="Microsoft Sans Serif" pitchFamily="34" charset="0"/>
                <a:cs typeface="Microsoft Sans Serif" pitchFamily="34" charset="0"/>
              </a:rPr>
              <a:t>U(1)’ is such that Z’ does not couple to </a:t>
            </a:r>
          </a:p>
          <a:p>
            <a:r>
              <a:rPr lang="en-US" altLang="ko-KR" sz="3600" dirty="0" smtClean="0">
                <a:latin typeface="Microsoft Sans Serif" pitchFamily="34" charset="0"/>
                <a:cs typeface="Microsoft Sans Serif" pitchFamily="34" charset="0"/>
              </a:rPr>
              <a:t>leptons. Higgs doublet  </a:t>
            </a:r>
            <a:r>
              <a:rPr lang="en-US" altLang="ko-KR" sz="3600" dirty="0" err="1" smtClean="0">
                <a:latin typeface="Microsoft Sans Serif" pitchFamily="34" charset="0"/>
                <a:cs typeface="Microsoft Sans Serif" pitchFamily="34" charset="0"/>
              </a:rPr>
              <a:t>H</a:t>
            </a:r>
            <a:r>
              <a:rPr lang="en-US" altLang="ko-KR" sz="3600" baseline="-25000" dirty="0" err="1" smtClean="0">
                <a:latin typeface="Microsoft Sans Serif" pitchFamily="34" charset="0"/>
                <a:cs typeface="Microsoft Sans Serif" pitchFamily="34" charset="0"/>
              </a:rPr>
              <a:t>u</a:t>
            </a:r>
            <a:r>
              <a:rPr lang="en-US" altLang="ko-KR" sz="3600" dirty="0" smtClean="0">
                <a:latin typeface="Microsoft Sans Serif" pitchFamily="34" charset="0"/>
                <a:cs typeface="Microsoft Sans Serif" pitchFamily="34" charset="0"/>
              </a:rPr>
              <a:t> may be</a:t>
            </a:r>
          </a:p>
          <a:p>
            <a:r>
              <a:rPr lang="en-US" altLang="ko-KR" sz="3600" dirty="0" smtClean="0">
                <a:latin typeface="Microsoft Sans Serif" pitchFamily="34" charset="0"/>
                <a:cs typeface="Microsoft Sans Serif" pitchFamily="34" charset="0"/>
              </a:rPr>
              <a:t>nontrivial under this U(1)’. It is </a:t>
            </a:r>
          </a:p>
          <a:p>
            <a:r>
              <a:rPr lang="en-US" altLang="ko-KR" sz="3600" dirty="0" err="1" smtClean="0">
                <a:latin typeface="Microsoft Sans Serif" pitchFamily="34" charset="0"/>
                <a:cs typeface="Microsoft Sans Serif" pitchFamily="34" charset="0"/>
              </a:rPr>
              <a:t>leptophobic</a:t>
            </a:r>
            <a:r>
              <a:rPr lang="en-US" altLang="ko-KR" sz="3600" dirty="0" smtClean="0">
                <a:latin typeface="Microsoft Sans Serif" pitchFamily="34" charset="0"/>
                <a:cs typeface="Microsoft Sans Serif" pitchFamily="34" charset="0"/>
              </a:rPr>
              <a:t> U(1)’. Considering Z’ from </a:t>
            </a:r>
          </a:p>
          <a:p>
            <a:r>
              <a:rPr lang="en-US" altLang="ko-KR" sz="3600" dirty="0" smtClean="0">
                <a:latin typeface="Microsoft Sans Serif" pitchFamily="34" charset="0"/>
                <a:cs typeface="Microsoft Sans Serif" pitchFamily="34" charset="0"/>
              </a:rPr>
              <a:t>E6 subgroups, the rho parameter</a:t>
            </a:r>
          </a:p>
          <a:p>
            <a:r>
              <a:rPr lang="en-US" altLang="ko-KR" sz="3600" dirty="0" smtClean="0">
                <a:latin typeface="Microsoft Sans Serif" pitchFamily="34" charset="0"/>
                <a:cs typeface="Microsoft Sans Serif" pitchFamily="34" charset="0"/>
              </a:rPr>
              <a:t>of LEP II does not allow the Z’ mass </a:t>
            </a:r>
          </a:p>
          <a:p>
            <a:r>
              <a:rPr lang="en-US" altLang="ko-KR" sz="3600" dirty="0" smtClean="0">
                <a:latin typeface="Microsoft Sans Serif" pitchFamily="34" charset="0"/>
                <a:cs typeface="Microsoft Sans Serif" pitchFamily="34" charset="0"/>
              </a:rPr>
              <a:t>below 10 </a:t>
            </a:r>
            <a:r>
              <a:rPr lang="en-US" altLang="ko-KR" sz="3600" dirty="0" err="1" smtClean="0">
                <a:latin typeface="Microsoft Sans Serif" pitchFamily="34" charset="0"/>
                <a:cs typeface="Microsoft Sans Serif" pitchFamily="34" charset="0"/>
              </a:rPr>
              <a:t>TeV</a:t>
            </a:r>
            <a:r>
              <a:rPr lang="en-US" altLang="ko-KR" sz="3600" dirty="0" smtClean="0">
                <a:latin typeface="Microsoft Sans Serif" pitchFamily="34" charset="0"/>
                <a:cs typeface="Microsoft Sans Serif" pitchFamily="34" charset="0"/>
              </a:rPr>
              <a:t>.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3" name="그룹 9"/>
            <p:cNvGrpSpPr/>
            <p:nvPr/>
          </p:nvGrpSpPr>
          <p:grpSpPr>
            <a:xfrm>
              <a:off x="0" y="6429375"/>
              <a:ext cx="8481131" cy="428625"/>
              <a:chOff x="0" y="6429375"/>
              <a:chExt cx="8481131" cy="428625"/>
            </a:xfrm>
          </p:grpSpPr>
          <p:grpSp>
            <p:nvGrpSpPr>
              <p:cNvPr id="22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7984595" cy="368300"/>
                <a:chOff x="0" y="6489700"/>
                <a:chExt cx="7984595" cy="368300"/>
              </a:xfrm>
            </p:grpSpPr>
            <p:pic>
              <p:nvPicPr>
                <p:cNvPr id="24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762740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and N</a:t>
                  </a:r>
                  <a:r>
                    <a:rPr lang="en-US" altLang="ko-KR" sz="1400" baseline="-250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PQ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MSSM, PASCOS12,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Merida, Mexico, 4  Jun.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3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69442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9/64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0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디자인 사용자 지정">
  <a:themeElements>
    <a:clrScheme name="태양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가을">
  <a:themeElements>
    <a:clrScheme name="회색조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18351</TotalTime>
  <Words>5402</Words>
  <Application>Microsoft PowerPoint</Application>
  <PresentationFormat>화면 슬라이드 쇼(4:3)</PresentationFormat>
  <Paragraphs>657</Paragraphs>
  <Slides>74</Slides>
  <Notes>4</Notes>
  <HiddenSlides>0</HiddenSlides>
  <MMClips>0</MMClips>
  <ScaleCrop>false</ScaleCrop>
  <HeadingPairs>
    <vt:vector size="6" baseType="variant">
      <vt:variant>
        <vt:lpstr>테마</vt:lpstr>
      </vt:variant>
      <vt:variant>
        <vt:i4>6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74</vt:i4>
      </vt:variant>
    </vt:vector>
  </HeadingPairs>
  <TitlesOfParts>
    <vt:vector size="81" baseType="lpstr">
      <vt:lpstr>4_디자인 사용자 지정</vt:lpstr>
      <vt:lpstr>3_디자인 사용자 지정</vt:lpstr>
      <vt:lpstr>2_디자인 사용자 지정</vt:lpstr>
      <vt:lpstr>1_디자인 사용자 지정</vt:lpstr>
      <vt:lpstr>디자인 사용자 지정</vt:lpstr>
      <vt:lpstr>가을</vt:lpstr>
      <vt:lpstr>Equation</vt:lpstr>
      <vt:lpstr>슬라이드 1</vt:lpstr>
      <vt:lpstr>슬라이드 2</vt:lpstr>
      <vt:lpstr>슬라이드 3</vt:lpstr>
      <vt:lpstr>슬라이드 4</vt:lpstr>
      <vt:lpstr>Search for Z’ boson in di-leptons (ee or 𝜇𝜇)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Interpretation in CMSSM &amp; simplified model</vt:lpstr>
      <vt:lpstr>슬라이드 16</vt:lpstr>
      <vt:lpstr>슬라이드 17</vt:lpstr>
      <vt:lpstr>슬라이드 18</vt:lpstr>
      <vt:lpstr>슬라이드 19</vt:lpstr>
      <vt:lpstr>슬라이드 20</vt:lpstr>
      <vt:lpstr>Channel Combined Constraints (ATLAS) by JINNOUCHI 16.03.2012 Kyoto</vt:lpstr>
      <vt:lpstr>Channel Combined Constraints (CMS) ) by JINNOUCHI 16.03.2012 Kyoto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슬라이드 66</vt:lpstr>
      <vt:lpstr>슬라이드 67</vt:lpstr>
      <vt:lpstr>슬라이드 68</vt:lpstr>
      <vt:lpstr>슬라이드 69</vt:lpstr>
      <vt:lpstr>슬라이드 70</vt:lpstr>
      <vt:lpstr>슬라이드 71</vt:lpstr>
      <vt:lpstr>슬라이드 72</vt:lpstr>
      <vt:lpstr>슬라이드 73</vt:lpstr>
      <vt:lpstr>슬라이드 74</vt:lpstr>
    </vt:vector>
  </TitlesOfParts>
  <Company>none99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Chapter 1</dc:creator>
  <cp:lastModifiedBy>user</cp:lastModifiedBy>
  <cp:revision>2062</cp:revision>
  <cp:lastPrinted>1997-02-26T15:00:00Z</cp:lastPrinted>
  <dcterms:created xsi:type="dcterms:W3CDTF">2001-02-28T06:01:29Z</dcterms:created>
  <dcterms:modified xsi:type="dcterms:W3CDTF">2012-06-04T19:44:08Z</dcterms:modified>
</cp:coreProperties>
</file>